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6858000" cy="9144000"/>
  <p:embeddedFontLst>
    <p:embeddedFont>
      <p:font typeface="Alata" pitchFamily="2" charset="77"/>
      <p:regular r:id="rId20"/>
    </p:embeddedFont>
    <p:embeddedFont>
      <p:font typeface="Gentona Book" pitchFamily="2" charset="77"/>
      <p:regular r:id="rId21"/>
      <p:bold r:id="rId22"/>
      <p:italic r:id="rId23"/>
    </p:embeddedFont>
    <p:embeddedFont>
      <p:font typeface="Poppins" pitchFamily="2" charset="77"/>
      <p:regular r:id="rId24"/>
      <p:bold r:id="rId25"/>
      <p:boldItalic r:id="rId26"/>
    </p:embeddedFont>
    <p:embeddedFont>
      <p:font typeface="Raleway" pitchFamily="2" charset="77"/>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hYqz6AU+zeGmrq5lUXyxflBRtaa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50"/>
    <p:restoredTop sz="94598"/>
  </p:normalViewPr>
  <p:slideViewPr>
    <p:cSldViewPr snapToGrid="0">
      <p:cViewPr varScale="1">
        <p:scale>
          <a:sx n="80" d="100"/>
          <a:sy n="80" d="100"/>
        </p:scale>
        <p:origin x="648" y="2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 name="Google Shape;3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Lead: Dee</a:t>
            </a:r>
            <a:endParaRPr sz="1200" b="1">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b="1">
                <a:solidFill>
                  <a:schemeClr val="dk1"/>
                </a:solidFill>
                <a:latin typeface="Calibri"/>
                <a:ea typeface="Calibri"/>
                <a:cs typeface="Calibri"/>
                <a:sym typeface="Calibri"/>
              </a:rPr>
              <a:t>Activity description: 1-2 provocative statements that you hope 50/50 agree/disagree </a:t>
            </a:r>
            <a:endParaRPr sz="1200" b="1">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Char char="o"/>
            </a:pPr>
            <a:r>
              <a:rPr lang="en-US" sz="1200">
                <a:solidFill>
                  <a:schemeClr val="dk1"/>
                </a:solidFill>
                <a:latin typeface="Calibri"/>
                <a:ea typeface="Calibri"/>
                <a:cs typeface="Calibri"/>
                <a:sym typeface="Calibri"/>
              </a:rPr>
              <a:t>Partner with people around you and come to consensus </a:t>
            </a:r>
            <a:endParaRPr sz="1200">
              <a:solidFill>
                <a:schemeClr val="dk1"/>
              </a:solidFill>
              <a:latin typeface="Calibri"/>
              <a:ea typeface="Calibri"/>
              <a:cs typeface="Calibri"/>
              <a:sym typeface="Calibri"/>
            </a:endParaRPr>
          </a:p>
          <a:p>
            <a:pPr marL="914400" lvl="0" indent="0" algn="l" rtl="0">
              <a:spcBef>
                <a:spcPts val="0"/>
              </a:spcBef>
              <a:spcAft>
                <a:spcPts val="0"/>
              </a:spcAft>
              <a:buNone/>
            </a:pPr>
            <a:endParaRPr/>
          </a:p>
        </p:txBody>
      </p:sp>
      <p:sp>
        <p:nvSpPr>
          <p:cNvPr id="104" name="Google Shape;10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c2e1ae0e6a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g3c2e1ae0e6a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Sarah</a:t>
            </a:r>
            <a:endParaRPr/>
          </a:p>
        </p:txBody>
      </p:sp>
      <p:sp>
        <p:nvSpPr>
          <p:cNvPr id="131" name="Google Shape;13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Sarah</a:t>
            </a:r>
            <a:endParaRPr/>
          </a:p>
        </p:txBody>
      </p:sp>
      <p:sp>
        <p:nvSpPr>
          <p:cNvPr id="140" name="Google Shape;14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be2dc95b89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Sarah</a:t>
            </a:r>
            <a:endParaRPr/>
          </a:p>
        </p:txBody>
      </p:sp>
      <p:sp>
        <p:nvSpPr>
          <p:cNvPr id="155" name="Google Shape;155;g3be2dc95b89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be2dc95b89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be2dc95b89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Sarah</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c6356959d7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DEE &amp; KIM</a:t>
            </a:r>
            <a:endParaRPr/>
          </a:p>
        </p:txBody>
      </p:sp>
      <p:sp>
        <p:nvSpPr>
          <p:cNvPr id="172" name="Google Shape;172;g3c6356959d7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3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1"/>
          <p:cNvSpPr>
            <a:spLocks noGrp="1"/>
          </p:cNvSpPr>
          <p:nvPr>
            <p:ph type="pic" idx="2"/>
          </p:nvPr>
        </p:nvSpPr>
        <p:spPr>
          <a:xfrm>
            <a:off x="1792288" y="612775"/>
            <a:ext cx="5486400" cy="4114800"/>
          </a:xfrm>
          <a:prstGeom prst="rect">
            <a:avLst/>
          </a:prstGeom>
          <a:noFill/>
          <a:ln>
            <a:noFill/>
          </a:ln>
        </p:spPr>
      </p:sp>
      <p:sp>
        <p:nvSpPr>
          <p:cNvPr id="64" name="Google Shape;64;p3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a:extLst>
              <a:ext uri="{C183D7F6-B498-43B3-948B-1728B52AA6E4}">
                <adec:decorative xmlns:adec="http://schemas.microsoft.com/office/drawing/2017/decorative" val="1"/>
              </a:ext>
            </a:extLst>
          </p:cNvPr>
          <p:cNvSpPr/>
          <p:nvPr/>
        </p:nvSpPr>
        <p:spPr>
          <a:xfrm>
            <a:off x="-372171" y="8991864"/>
            <a:ext cx="19666653" cy="2073193"/>
          </a:xfrm>
          <a:custGeom>
            <a:avLst/>
            <a:gdLst/>
            <a:ahLst/>
            <a:cxnLst/>
            <a:rect l="l" t="t" r="r" b="b"/>
            <a:pathLst>
              <a:path w="19666653" h="2073193" extrusionOk="0">
                <a:moveTo>
                  <a:pt x="0" y="0"/>
                </a:moveTo>
                <a:lnTo>
                  <a:pt x="19666653" y="0"/>
                </a:lnTo>
                <a:lnTo>
                  <a:pt x="19666653" y="2073193"/>
                </a:lnTo>
                <a:lnTo>
                  <a:pt x="0" y="207319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F489F787-A7B8-92A9-AD29-25C7764E7A07}"/>
              </a:ext>
            </a:extLst>
          </p:cNvPr>
          <p:cNvSpPr>
            <a:spLocks noGrp="1"/>
          </p:cNvSpPr>
          <p:nvPr>
            <p:ph type="title" idx="4294967295"/>
          </p:nvPr>
        </p:nvSpPr>
        <p:spPr>
          <a:xfrm>
            <a:off x="457200" y="-1143000"/>
            <a:ext cx="8229600" cy="1143000"/>
          </a:xfrm>
        </p:spPr>
        <p:txBody>
          <a:bodyPr spcFirstLastPara="1" wrap="square" lIns="91425" tIns="45700" rIns="91425" bIns="45700" anchor="b" anchorCtr="0">
            <a:normAutofit/>
          </a:bodyPr>
          <a:lstStyle/>
          <a:p>
            <a:r>
              <a:rPr lang="en-US" dirty="0"/>
              <a:t>Let the good times roll</a:t>
            </a:r>
          </a:p>
        </p:txBody>
      </p:sp>
      <p:sp>
        <p:nvSpPr>
          <p:cNvPr id="85" name="Google Shape;85;p2"/>
          <p:cNvSpPr txBox="1"/>
          <p:nvPr/>
        </p:nvSpPr>
        <p:spPr>
          <a:xfrm>
            <a:off x="805950" y="1258350"/>
            <a:ext cx="16676100" cy="8358900"/>
          </a:xfrm>
          <a:prstGeom prst="rect">
            <a:avLst/>
          </a:prstGeom>
          <a:noFill/>
          <a:ln>
            <a:noFill/>
          </a:ln>
        </p:spPr>
        <p:txBody>
          <a:bodyPr spcFirstLastPara="1" wrap="square" lIns="0" tIns="0" rIns="0" bIns="0" anchor="t" anchorCtr="0">
            <a:spAutoFit/>
          </a:bodyPr>
          <a:lstStyle/>
          <a:p>
            <a:pPr marL="0" marR="0" lvl="0" indent="0" algn="ctr" rtl="0">
              <a:lnSpc>
                <a:spcPct val="92007"/>
              </a:lnSpc>
              <a:spcBef>
                <a:spcPts val="0"/>
              </a:spcBef>
              <a:spcAft>
                <a:spcPts val="0"/>
              </a:spcAft>
              <a:buNone/>
            </a:pPr>
            <a:r>
              <a:rPr lang="en-US" sz="15327" b="1" dirty="0">
                <a:solidFill>
                  <a:srgbClr val="0F3869"/>
                </a:solidFill>
                <a:latin typeface="Raleway" pitchFamily="2" charset="77"/>
              </a:rPr>
              <a:t>Let the Good Times Roll!</a:t>
            </a:r>
            <a:endParaRPr sz="15327" b="1" dirty="0">
              <a:solidFill>
                <a:srgbClr val="0F3869"/>
              </a:solidFill>
              <a:latin typeface="Raleway" pitchFamily="2" charset="77"/>
            </a:endParaRPr>
          </a:p>
          <a:p>
            <a:pPr marL="0" lvl="0" indent="0" algn="ctr" rtl="0">
              <a:spcBef>
                <a:spcPts val="0"/>
              </a:spcBef>
              <a:spcAft>
                <a:spcPts val="0"/>
              </a:spcAft>
              <a:buSzPts val="1100"/>
              <a:buNone/>
            </a:pPr>
            <a:r>
              <a:rPr lang="en-US" sz="6000" b="1" dirty="0">
                <a:solidFill>
                  <a:schemeClr val="dk1"/>
                </a:solidFill>
                <a:latin typeface="Raleway" pitchFamily="2" charset="77"/>
              </a:rPr>
              <a:t> Celebrating Dual Certification </a:t>
            </a:r>
            <a:endParaRPr sz="6000" b="1" dirty="0">
              <a:solidFill>
                <a:schemeClr val="dk1"/>
              </a:solidFill>
              <a:latin typeface="Raleway" pitchFamily="2" charset="77"/>
            </a:endParaRPr>
          </a:p>
          <a:p>
            <a:pPr marL="0" lvl="0" indent="0" algn="ctr" rtl="0">
              <a:spcBef>
                <a:spcPts val="0"/>
              </a:spcBef>
              <a:spcAft>
                <a:spcPts val="0"/>
              </a:spcAft>
              <a:buClr>
                <a:schemeClr val="dk1"/>
              </a:buClr>
              <a:buSzPts val="1100"/>
              <a:buFont typeface="Arial"/>
              <a:buNone/>
            </a:pPr>
            <a:r>
              <a:rPr lang="en-US" sz="6000" b="1" dirty="0">
                <a:solidFill>
                  <a:schemeClr val="dk1"/>
                </a:solidFill>
                <a:latin typeface="Raleway" pitchFamily="2" charset="77"/>
              </a:rPr>
              <a:t>Progress in CA and ME</a:t>
            </a:r>
            <a:endParaRPr sz="6000" b="1" dirty="0">
              <a:solidFill>
                <a:schemeClr val="dk1"/>
              </a:solidFill>
              <a:latin typeface="Raleway" pitchFamily="2" charset="77"/>
            </a:endParaRPr>
          </a:p>
          <a:p>
            <a:pPr marL="0" marR="0" lvl="0" indent="0" algn="ctr" rtl="0">
              <a:lnSpc>
                <a:spcPct val="92007"/>
              </a:lnSpc>
              <a:spcBef>
                <a:spcPts val="0"/>
              </a:spcBef>
              <a:spcAft>
                <a:spcPts val="0"/>
              </a:spcAft>
              <a:buClr>
                <a:srgbClr val="000000"/>
              </a:buClr>
              <a:buFont typeface="Arial"/>
              <a:buNone/>
            </a:pPr>
            <a:r>
              <a:rPr lang="en-US" sz="15327" dirty="0">
                <a:solidFill>
                  <a:srgbClr val="0F3869"/>
                </a:solidFill>
                <a:latin typeface="Raleway" pitchFamily="2" charset="77"/>
              </a:rPr>
              <a:t> </a:t>
            </a:r>
            <a:endParaRPr dirty="0">
              <a:latin typeface="Raleway" pitchFamily="2" charset="77"/>
            </a:endParaRPr>
          </a:p>
        </p:txBody>
      </p:sp>
      <p:sp>
        <p:nvSpPr>
          <p:cNvPr id="86" name="Google Shape;86;p2">
            <a:extLst>
              <a:ext uri="{C183D7F6-B498-43B3-948B-1728B52AA6E4}">
                <adec:decorative xmlns:adec="http://schemas.microsoft.com/office/drawing/2017/decorative" val="1"/>
              </a:ext>
            </a:extLst>
          </p:cNvPr>
          <p:cNvSpPr/>
          <p:nvPr/>
        </p:nvSpPr>
        <p:spPr>
          <a:xfrm>
            <a:off x="289308"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2">
            <a:extLst>
              <a:ext uri="{C183D7F6-B498-43B3-948B-1728B52AA6E4}">
                <adec:decorative xmlns:adec="http://schemas.microsoft.com/office/drawing/2017/decorative" val="1"/>
              </a:ext>
            </a:extLst>
          </p:cNvPr>
          <p:cNvSpPr txBox="1"/>
          <p:nvPr/>
        </p:nvSpPr>
        <p:spPr>
          <a:xfrm>
            <a:off x="176868" y="739131"/>
            <a:ext cx="2760408" cy="289569"/>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101" dirty="0">
                <a:solidFill>
                  <a:srgbClr val="0F3869"/>
                </a:solidFill>
                <a:latin typeface="Arial"/>
                <a:ea typeface="Arial"/>
                <a:cs typeface="Arial"/>
                <a:sym typeface="Arial"/>
              </a:rPr>
              <a:t>Cross-State Convening</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0">
            <a:extLst>
              <a:ext uri="{C183D7F6-B498-43B3-948B-1728B52AA6E4}">
                <adec:decorative xmlns:adec="http://schemas.microsoft.com/office/drawing/2017/decorative" val="1"/>
              </a:ext>
            </a:extLst>
          </p:cNvPr>
          <p:cNvSpPr/>
          <p:nvPr/>
        </p:nvSpPr>
        <p:spPr>
          <a:xfrm>
            <a:off x="3200818" y="-799682"/>
            <a:ext cx="11890375" cy="11890375"/>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BC2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15" name="Google Shape;215;p10">
            <a:extLst>
              <a:ext uri="{C183D7F6-B498-43B3-948B-1728B52AA6E4}">
                <adec:decorative xmlns:adec="http://schemas.microsoft.com/office/drawing/2017/decorative" val="1"/>
              </a:ext>
            </a:extLst>
          </p:cNvPr>
          <p:cNvGrpSpPr/>
          <p:nvPr/>
        </p:nvGrpSpPr>
        <p:grpSpPr>
          <a:xfrm>
            <a:off x="13060623" y="5402908"/>
            <a:ext cx="5699813" cy="7601863"/>
            <a:chOff x="0" y="0"/>
            <a:chExt cx="7599750" cy="10135817"/>
          </a:xfrm>
        </p:grpSpPr>
        <p:sp>
          <p:nvSpPr>
            <p:cNvPr id="216" name="Google Shape;216;p10"/>
            <p:cNvSpPr/>
            <p:nvPr/>
          </p:nvSpPr>
          <p:spPr>
            <a:xfrm>
              <a:off x="0" y="3752027"/>
              <a:ext cx="7599750" cy="6383790"/>
            </a:xfrm>
            <a:custGeom>
              <a:avLst/>
              <a:gdLst/>
              <a:ahLst/>
              <a:cxnLst/>
              <a:rect l="l" t="t" r="r" b="b"/>
              <a:pathLst>
                <a:path w="7599750" h="6383790" extrusionOk="0">
                  <a:moveTo>
                    <a:pt x="0" y="0"/>
                  </a:moveTo>
                  <a:lnTo>
                    <a:pt x="7599750" y="0"/>
                  </a:lnTo>
                  <a:lnTo>
                    <a:pt x="7599750" y="6383790"/>
                  </a:lnTo>
                  <a:lnTo>
                    <a:pt x="0" y="638379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7" name="Google Shape;217;p10"/>
            <p:cNvSpPr/>
            <p:nvPr/>
          </p:nvSpPr>
          <p:spPr>
            <a:xfrm>
              <a:off x="2328106" y="2791625"/>
              <a:ext cx="3201342" cy="960403"/>
            </a:xfrm>
            <a:custGeom>
              <a:avLst/>
              <a:gdLst/>
              <a:ahLst/>
              <a:cxnLst/>
              <a:rect l="l" t="t" r="r" b="b"/>
              <a:pathLst>
                <a:path w="3201342" h="960403" extrusionOk="0">
                  <a:moveTo>
                    <a:pt x="0" y="0"/>
                  </a:moveTo>
                  <a:lnTo>
                    <a:pt x="3201341" y="0"/>
                  </a:lnTo>
                  <a:lnTo>
                    <a:pt x="3201341" y="960402"/>
                  </a:lnTo>
                  <a:lnTo>
                    <a:pt x="0" y="96040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18;p10"/>
            <p:cNvSpPr/>
            <p:nvPr/>
          </p:nvSpPr>
          <p:spPr>
            <a:xfrm flipH="1">
              <a:off x="3673107" y="0"/>
              <a:ext cx="2826968" cy="3764727"/>
            </a:xfrm>
            <a:custGeom>
              <a:avLst/>
              <a:gdLst/>
              <a:ahLst/>
              <a:cxnLst/>
              <a:rect l="l" t="t" r="r" b="b"/>
              <a:pathLst>
                <a:path w="2826968" h="3764727" extrusionOk="0">
                  <a:moveTo>
                    <a:pt x="2826968" y="0"/>
                  </a:moveTo>
                  <a:lnTo>
                    <a:pt x="0" y="0"/>
                  </a:lnTo>
                  <a:lnTo>
                    <a:pt x="0" y="3764727"/>
                  </a:lnTo>
                  <a:lnTo>
                    <a:pt x="2826968" y="3764727"/>
                  </a:lnTo>
                  <a:lnTo>
                    <a:pt x="2826968"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19" name="Google Shape;219;p10">
            <a:extLst>
              <a:ext uri="{C183D7F6-B498-43B3-948B-1728B52AA6E4}">
                <adec:decorative xmlns:adec="http://schemas.microsoft.com/office/drawing/2017/decorative" val="1"/>
              </a:ext>
            </a:extLst>
          </p:cNvPr>
          <p:cNvSpPr/>
          <p:nvPr/>
        </p:nvSpPr>
        <p:spPr>
          <a:xfrm>
            <a:off x="289308"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0" name="Google Shape;220;p10">
            <a:extLst>
              <a:ext uri="{C183D7F6-B498-43B3-948B-1728B52AA6E4}">
                <adec:decorative xmlns:adec="http://schemas.microsoft.com/office/drawing/2017/decorative" val="1"/>
              </a:ext>
            </a:extLst>
          </p:cNvPr>
          <p:cNvSpPr txBox="1"/>
          <p:nvPr/>
        </p:nvSpPr>
        <p:spPr>
          <a:xfrm>
            <a:off x="176868" y="739131"/>
            <a:ext cx="2760408" cy="289569"/>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101">
                <a:solidFill>
                  <a:srgbClr val="0F3869"/>
                </a:solidFill>
                <a:latin typeface="Arial"/>
                <a:ea typeface="Arial"/>
                <a:cs typeface="Arial"/>
                <a:sym typeface="Arial"/>
              </a:rPr>
              <a:t>Cross-State Convening</a:t>
            </a:r>
            <a:endParaRPr/>
          </a:p>
        </p:txBody>
      </p:sp>
      <p:sp>
        <p:nvSpPr>
          <p:cNvPr id="221" name="Google Shape;221;p10">
            <a:extLst>
              <a:ext uri="{C183D7F6-B498-43B3-948B-1728B52AA6E4}">
                <adec:decorative xmlns:adec="http://schemas.microsoft.com/office/drawing/2017/decorative" val="1"/>
              </a:ext>
            </a:extLst>
          </p:cNvPr>
          <p:cNvSpPr/>
          <p:nvPr/>
        </p:nvSpPr>
        <p:spPr>
          <a:xfrm>
            <a:off x="0" y="4127552"/>
            <a:ext cx="5076818" cy="8361817"/>
          </a:xfrm>
          <a:custGeom>
            <a:avLst/>
            <a:gdLst/>
            <a:ahLst/>
            <a:cxnLst/>
            <a:rect l="l" t="t" r="r" b="b"/>
            <a:pathLst>
              <a:path w="5076818" h="8361817" extrusionOk="0">
                <a:moveTo>
                  <a:pt x="0" y="0"/>
                </a:moveTo>
                <a:lnTo>
                  <a:pt x="5076818" y="0"/>
                </a:lnTo>
                <a:lnTo>
                  <a:pt x="5076818" y="8361818"/>
                </a:lnTo>
                <a:lnTo>
                  <a:pt x="0" y="8361818"/>
                </a:lnTo>
                <a:lnTo>
                  <a:pt x="0" y="0"/>
                </a:lnTo>
                <a:close/>
              </a:path>
            </a:pathLst>
          </a:custGeom>
          <a:blipFill rotWithShape="1">
            <a:blip r:embed="rId7">
              <a:alphaModFix/>
            </a:blip>
            <a:stretch>
              <a:fillRect l="-13872" t="-124675" r="-153893" b="-19346"/>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8863FCD1-C27F-8670-EBEF-24746794D972}"/>
              </a:ext>
            </a:extLst>
          </p:cNvPr>
          <p:cNvSpPr>
            <a:spLocks noGrp="1"/>
          </p:cNvSpPr>
          <p:nvPr>
            <p:ph type="title" idx="4294967295"/>
          </p:nvPr>
        </p:nvSpPr>
        <p:spPr>
          <a:xfrm>
            <a:off x="457200" y="-1143000"/>
            <a:ext cx="8229600" cy="1143000"/>
          </a:xfrm>
        </p:spPr>
        <p:txBody>
          <a:bodyPr spcFirstLastPara="1" wrap="square" lIns="91425" tIns="45700" rIns="91425" bIns="45700" anchor="b" anchorCtr="0">
            <a:normAutofit/>
          </a:bodyPr>
          <a:lstStyle/>
          <a:p>
            <a:r>
              <a:rPr lang="en-US" dirty="0"/>
              <a:t>Dual credential pathways in CA</a:t>
            </a:r>
          </a:p>
        </p:txBody>
      </p:sp>
      <p:grpSp>
        <p:nvGrpSpPr>
          <p:cNvPr id="212" name="Google Shape;212;p10" descr="Dual Credential Pathways in CA. Presenters Audri Gomez and William Hatrick">
            <a:extLst>
              <a:ext uri="{C183D7F6-B498-43B3-948B-1728B52AA6E4}">
                <adec:decorative xmlns:adec="http://schemas.microsoft.com/office/drawing/2017/decorative" val="0"/>
              </a:ext>
            </a:extLst>
          </p:cNvPr>
          <p:cNvGrpSpPr/>
          <p:nvPr/>
        </p:nvGrpSpPr>
        <p:grpSpPr>
          <a:xfrm>
            <a:off x="4828013" y="1683025"/>
            <a:ext cx="8343900" cy="6515032"/>
            <a:chOff x="-192050" y="-883342"/>
            <a:chExt cx="11125200" cy="8686710"/>
          </a:xfrm>
        </p:grpSpPr>
        <p:sp>
          <p:nvSpPr>
            <p:cNvPr id="213" name="Google Shape;213;p10"/>
            <p:cNvSpPr txBox="1"/>
            <p:nvPr/>
          </p:nvSpPr>
          <p:spPr>
            <a:xfrm>
              <a:off x="-192050" y="4416968"/>
              <a:ext cx="11125200" cy="3386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sz="5500">
                  <a:solidFill>
                    <a:srgbClr val="1F1F1F"/>
                  </a:solidFill>
                  <a:latin typeface="Alata"/>
                  <a:ea typeface="Alata"/>
                  <a:cs typeface="Alata"/>
                  <a:sym typeface="Alata"/>
                </a:rPr>
                <a:t>Presenters</a:t>
              </a:r>
              <a:endParaRPr sz="5500">
                <a:solidFill>
                  <a:srgbClr val="1F1F1F"/>
                </a:solidFill>
                <a:latin typeface="Alata"/>
                <a:ea typeface="Alata"/>
                <a:cs typeface="Alata"/>
                <a:sym typeface="Alata"/>
              </a:endParaRPr>
            </a:p>
            <a:p>
              <a:pPr marL="0" lvl="0" indent="0" algn="ctr" rtl="0">
                <a:spcBef>
                  <a:spcPts val="0"/>
                </a:spcBef>
                <a:spcAft>
                  <a:spcPts val="0"/>
                </a:spcAft>
                <a:buNone/>
              </a:pPr>
              <a:r>
                <a:rPr lang="en-US" sz="5500">
                  <a:solidFill>
                    <a:srgbClr val="1F1F1F"/>
                  </a:solidFill>
                  <a:latin typeface="Alata"/>
                  <a:ea typeface="Alata"/>
                  <a:cs typeface="Alata"/>
                  <a:sym typeface="Alata"/>
                </a:rPr>
                <a:t>Audri Gomez</a:t>
              </a:r>
              <a:endParaRPr sz="5500">
                <a:solidFill>
                  <a:srgbClr val="1F1F1F"/>
                </a:solidFill>
                <a:latin typeface="Alata"/>
                <a:ea typeface="Alata"/>
                <a:cs typeface="Alata"/>
                <a:sym typeface="Alata"/>
              </a:endParaRPr>
            </a:p>
            <a:p>
              <a:pPr marL="0" lvl="0" indent="0" algn="ctr" rtl="0">
                <a:spcBef>
                  <a:spcPts val="0"/>
                </a:spcBef>
                <a:spcAft>
                  <a:spcPts val="0"/>
                </a:spcAft>
                <a:buNone/>
              </a:pPr>
              <a:r>
                <a:rPr lang="en-US" sz="5500">
                  <a:solidFill>
                    <a:srgbClr val="1F1F1F"/>
                  </a:solidFill>
                  <a:latin typeface="Alata"/>
                  <a:ea typeface="Alata"/>
                  <a:cs typeface="Alata"/>
                  <a:sym typeface="Alata"/>
                </a:rPr>
                <a:t>William Hatrick </a:t>
              </a:r>
              <a:endParaRPr sz="6999">
                <a:solidFill>
                  <a:srgbClr val="1F1F1F"/>
                </a:solidFill>
                <a:latin typeface="Alata"/>
                <a:ea typeface="Alata"/>
                <a:cs typeface="Alata"/>
                <a:sym typeface="Alata"/>
              </a:endParaRPr>
            </a:p>
          </p:txBody>
        </p:sp>
        <p:sp>
          <p:nvSpPr>
            <p:cNvPr id="214" name="Google Shape;214;p10"/>
            <p:cNvSpPr txBox="1"/>
            <p:nvPr/>
          </p:nvSpPr>
          <p:spPr>
            <a:xfrm>
              <a:off x="836834" y="-883342"/>
              <a:ext cx="9456900" cy="3694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6000" b="1">
                  <a:solidFill>
                    <a:schemeClr val="dk1"/>
                  </a:solidFill>
                  <a:latin typeface="Alata"/>
                  <a:ea typeface="Alata"/>
                  <a:cs typeface="Alata"/>
                  <a:sym typeface="Alata"/>
                </a:rPr>
                <a:t>Dual Credential Pathways in California </a:t>
              </a:r>
              <a:endParaRPr sz="6000" b="1">
                <a:solidFill>
                  <a:schemeClr val="dk1"/>
                </a:solidFill>
                <a:latin typeface="Alata"/>
                <a:ea typeface="Alata"/>
                <a:cs typeface="Alata"/>
                <a:sym typeface="Alata"/>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pSp>
        <p:nvGrpSpPr>
          <p:cNvPr id="226" name="Google Shape;226;p16">
            <a:extLst>
              <a:ext uri="{C183D7F6-B498-43B3-948B-1728B52AA6E4}">
                <adec:decorative xmlns:adec="http://schemas.microsoft.com/office/drawing/2017/decorative" val="1"/>
              </a:ext>
            </a:extLst>
          </p:cNvPr>
          <p:cNvGrpSpPr/>
          <p:nvPr/>
        </p:nvGrpSpPr>
        <p:grpSpPr>
          <a:xfrm rot="10800000">
            <a:off x="0" y="9258300"/>
            <a:ext cx="18288000" cy="1245692"/>
            <a:chOff x="0" y="-57150"/>
            <a:chExt cx="4816593" cy="328083"/>
          </a:xfrm>
        </p:grpSpPr>
        <p:sp>
          <p:nvSpPr>
            <p:cNvPr id="227" name="Google Shape;227;p16"/>
            <p:cNvSpPr/>
            <p:nvPr/>
          </p:nvSpPr>
          <p:spPr>
            <a:xfrm>
              <a:off x="0" y="0"/>
              <a:ext cx="4816592" cy="270933"/>
            </a:xfrm>
            <a:custGeom>
              <a:avLst/>
              <a:gdLst/>
              <a:ahLst/>
              <a:cxnLst/>
              <a:rect l="l" t="t" r="r" b="b"/>
              <a:pathLst>
                <a:path w="4816592" h="270933" extrusionOk="0">
                  <a:moveTo>
                    <a:pt x="0" y="0"/>
                  </a:moveTo>
                  <a:lnTo>
                    <a:pt x="4816592" y="0"/>
                  </a:lnTo>
                  <a:lnTo>
                    <a:pt x="4816592" y="270933"/>
                  </a:lnTo>
                  <a:lnTo>
                    <a:pt x="0" y="270933"/>
                  </a:lnTo>
                  <a:close/>
                </a:path>
              </a:pathLst>
            </a:custGeom>
            <a:solidFill>
              <a:srgbClr val="F0AF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8" name="Google Shape;228;p16"/>
            <p:cNvSpPr txBox="1"/>
            <p:nvPr/>
          </p:nvSpPr>
          <p:spPr>
            <a:xfrm>
              <a:off x="0" y="-57150"/>
              <a:ext cx="4816593" cy="328083"/>
            </a:xfrm>
            <a:prstGeom prst="rect">
              <a:avLst/>
            </a:prstGeom>
            <a:noFill/>
            <a:ln>
              <a:noFill/>
            </a:ln>
          </p:spPr>
          <p:txBody>
            <a:bodyPr spcFirstLastPara="1" wrap="square" lIns="50800" tIns="50800" rIns="50800" bIns="50800" anchor="ctr" anchorCtr="0">
              <a:noAutofit/>
            </a:bodyPr>
            <a:lstStyle/>
            <a:p>
              <a:pPr marL="0" marR="0" lvl="0" indent="0" algn="ctr" rtl="0">
                <a:lnSpc>
                  <a:spcPct val="163333"/>
                </a:lnSpc>
                <a:spcBef>
                  <a:spcPts val="0"/>
                </a:spcBef>
                <a:spcAft>
                  <a:spcPts val="0"/>
                </a:spcAft>
                <a:buNone/>
              </a:pPr>
              <a:endParaRPr sz="1800">
                <a:solidFill>
                  <a:schemeClr val="dk1"/>
                </a:solidFill>
                <a:latin typeface="Calibri"/>
                <a:ea typeface="Calibri"/>
                <a:cs typeface="Calibri"/>
                <a:sym typeface="Calibri"/>
              </a:endParaRPr>
            </a:p>
          </p:txBody>
        </p:sp>
      </p:grpSp>
      <p:sp>
        <p:nvSpPr>
          <p:cNvPr id="229" name="Google Shape;229;p16">
            <a:extLst>
              <a:ext uri="{C183D7F6-B498-43B3-948B-1728B52AA6E4}">
                <adec:decorative xmlns:adec="http://schemas.microsoft.com/office/drawing/2017/decorative" val="1"/>
              </a:ext>
            </a:extLst>
          </p:cNvPr>
          <p:cNvSpPr/>
          <p:nvPr/>
        </p:nvSpPr>
        <p:spPr>
          <a:xfrm>
            <a:off x="15532159" y="9340985"/>
            <a:ext cx="2423082" cy="502790"/>
          </a:xfrm>
          <a:custGeom>
            <a:avLst/>
            <a:gdLst/>
            <a:ahLst/>
            <a:cxnLst/>
            <a:rect l="l" t="t" r="r" b="b"/>
            <a:pathLst>
              <a:path w="2423082" h="502790" extrusionOk="0">
                <a:moveTo>
                  <a:pt x="0" y="0"/>
                </a:moveTo>
                <a:lnTo>
                  <a:pt x="2423082" y="0"/>
                </a:lnTo>
                <a:lnTo>
                  <a:pt x="2423082" y="502790"/>
                </a:lnTo>
                <a:lnTo>
                  <a:pt x="0" y="50279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 name="Google Shape;230;p16">
            <a:extLst>
              <a:ext uri="{C183D7F6-B498-43B3-948B-1728B52AA6E4}">
                <adec:decorative xmlns:adec="http://schemas.microsoft.com/office/drawing/2017/decorative" val="1"/>
              </a:ext>
            </a:extLst>
          </p:cNvPr>
          <p:cNvSpPr txBox="1"/>
          <p:nvPr/>
        </p:nvSpPr>
        <p:spPr>
          <a:xfrm>
            <a:off x="15424705" y="9872350"/>
            <a:ext cx="2637990" cy="275460"/>
          </a:xfrm>
          <a:prstGeom prst="rect">
            <a:avLst/>
          </a:prstGeom>
          <a:noFill/>
          <a:ln>
            <a:noFill/>
          </a:ln>
        </p:spPr>
        <p:txBody>
          <a:bodyPr spcFirstLastPara="1" wrap="square" lIns="0" tIns="0" rIns="0" bIns="0" anchor="t" anchorCtr="0">
            <a:spAutoFit/>
          </a:bodyPr>
          <a:lstStyle/>
          <a:p>
            <a:pPr marL="0" marR="0" lvl="0" indent="0" algn="ctr" rtl="0">
              <a:lnSpc>
                <a:spcPct val="100996"/>
              </a:lnSpc>
              <a:spcBef>
                <a:spcPts val="0"/>
              </a:spcBef>
              <a:spcAft>
                <a:spcPts val="0"/>
              </a:spcAft>
              <a:buNone/>
            </a:pPr>
            <a:r>
              <a:rPr lang="en-US" sz="2007">
                <a:solidFill>
                  <a:srgbClr val="0F3869"/>
                </a:solidFill>
                <a:latin typeface="Arial"/>
                <a:ea typeface="Arial"/>
                <a:cs typeface="Arial"/>
                <a:sym typeface="Arial"/>
              </a:rPr>
              <a:t>Cross-State Convening</a:t>
            </a:r>
            <a:endParaRPr/>
          </a:p>
        </p:txBody>
      </p:sp>
      <p:sp>
        <p:nvSpPr>
          <p:cNvPr id="231" name="Google Shape;231;p16">
            <a:extLst>
              <a:ext uri="{C183D7F6-B498-43B3-948B-1728B52AA6E4}">
                <adec:decorative xmlns:adec="http://schemas.microsoft.com/office/drawing/2017/decorative" val="1"/>
              </a:ext>
            </a:extLst>
          </p:cNvPr>
          <p:cNvSpPr/>
          <p:nvPr/>
        </p:nvSpPr>
        <p:spPr>
          <a:xfrm>
            <a:off x="0" y="7075276"/>
            <a:ext cx="2963484" cy="4366048"/>
          </a:xfrm>
          <a:custGeom>
            <a:avLst/>
            <a:gdLst/>
            <a:ahLst/>
            <a:cxnLst/>
            <a:rect l="l" t="t" r="r" b="b"/>
            <a:pathLst>
              <a:path w="2963484" h="4366048" extrusionOk="0">
                <a:moveTo>
                  <a:pt x="0" y="0"/>
                </a:moveTo>
                <a:lnTo>
                  <a:pt x="2963484" y="0"/>
                </a:lnTo>
                <a:lnTo>
                  <a:pt x="2963484" y="4366048"/>
                </a:lnTo>
                <a:lnTo>
                  <a:pt x="0" y="4366048"/>
                </a:lnTo>
                <a:lnTo>
                  <a:pt x="0" y="0"/>
                </a:lnTo>
                <a:close/>
              </a:path>
            </a:pathLst>
          </a:custGeom>
          <a:blipFill rotWithShape="1">
            <a:blip r:embed="rId4">
              <a:alphaModFix/>
            </a:blip>
            <a:stretch>
              <a:fillRect l="-113632" t="-117428" r="-16030" b="-1654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16"/>
          <p:cNvSpPr txBox="1">
            <a:spLocks noGrp="1"/>
          </p:cNvSpPr>
          <p:nvPr>
            <p:ph type="title" idx="4294967295"/>
          </p:nvPr>
        </p:nvSpPr>
        <p:spPr>
          <a:xfrm>
            <a:off x="1696788" y="615338"/>
            <a:ext cx="14894400" cy="22623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6999" b="1" i="0" u="none" strike="noStrike" kern="0" cap="none" spc="0" normalizeH="0" baseline="0" noProof="0" dirty="0">
                <a:ln>
                  <a:noFill/>
                </a:ln>
                <a:solidFill>
                  <a:srgbClr val="0F3869"/>
                </a:solidFill>
                <a:effectLst/>
                <a:uLnTx/>
                <a:uFillTx/>
                <a:latin typeface="Ultra"/>
                <a:ea typeface="Ultra"/>
                <a:cs typeface="Ultra"/>
                <a:sym typeface="Ultra"/>
              </a:rPr>
              <a:t>Dual Credential Pathways in California</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32" name="Google Shape;232;p16"/>
          <p:cNvSpPr txBox="1"/>
          <p:nvPr/>
        </p:nvSpPr>
        <p:spPr>
          <a:xfrm>
            <a:off x="2879725" y="3429000"/>
            <a:ext cx="13022700" cy="3899100"/>
          </a:xfrm>
          <a:prstGeom prst="rect">
            <a:avLst/>
          </a:prstGeom>
          <a:noFill/>
          <a:ln>
            <a:noFill/>
          </a:ln>
        </p:spPr>
        <p:txBody>
          <a:bodyPr spcFirstLastPara="1" wrap="square" lIns="0" tIns="0" rIns="0" bIns="0" anchor="t" anchorCtr="0">
            <a:spAutoFit/>
          </a:bodyPr>
          <a:lstStyle/>
          <a:p>
            <a:pPr marL="457200" lvl="0" indent="-406336" algn="l" rtl="0">
              <a:lnSpc>
                <a:spcPct val="115000"/>
              </a:lnSpc>
              <a:spcBef>
                <a:spcPts val="1200"/>
              </a:spcBef>
              <a:spcAft>
                <a:spcPts val="0"/>
              </a:spcAft>
              <a:buClr>
                <a:schemeClr val="dk1"/>
              </a:buClr>
              <a:buSzPts val="2799"/>
              <a:buChar char="●"/>
            </a:pPr>
            <a:r>
              <a:rPr lang="en-US" sz="2799"/>
              <a:t>California lags behind national averages in inclusive placement of students with disabilities (59% vs. 67%).</a:t>
            </a:r>
            <a:endParaRPr sz="2799"/>
          </a:p>
          <a:p>
            <a:pPr marL="457200" lvl="0" indent="-406336" algn="l" rtl="0">
              <a:lnSpc>
                <a:spcPct val="115000"/>
              </a:lnSpc>
              <a:spcBef>
                <a:spcPts val="0"/>
              </a:spcBef>
              <a:spcAft>
                <a:spcPts val="0"/>
              </a:spcAft>
              <a:buClr>
                <a:schemeClr val="dk1"/>
              </a:buClr>
              <a:buSzPts val="2799"/>
              <a:buChar char="●"/>
            </a:pPr>
            <a:r>
              <a:rPr lang="en-US" sz="2799"/>
              <a:t>PK–12 and higher education systems operate in silos; stronger alignment is needed to prepare educators for inclusive schools.</a:t>
            </a:r>
            <a:endParaRPr sz="2799"/>
          </a:p>
          <a:p>
            <a:pPr marL="457200" lvl="0" indent="-406336" algn="l" rtl="0">
              <a:lnSpc>
                <a:spcPct val="115000"/>
              </a:lnSpc>
              <a:spcBef>
                <a:spcPts val="0"/>
              </a:spcBef>
              <a:spcAft>
                <a:spcPts val="0"/>
              </a:spcAft>
              <a:buClr>
                <a:schemeClr val="dk1"/>
              </a:buClr>
              <a:buSzPts val="2799"/>
              <a:buChar char="●"/>
            </a:pPr>
            <a:r>
              <a:rPr lang="en-US" sz="2799"/>
              <a:t>Dual credential programs (general + special education) offer a pathway to build an inclusive teacher workforce, but vary widely in design and quality.</a:t>
            </a:r>
            <a:endParaRPr sz="2799"/>
          </a:p>
          <a:p>
            <a:pPr marL="457200" lvl="0" indent="-406336" algn="l" rtl="0">
              <a:lnSpc>
                <a:spcPct val="115000"/>
              </a:lnSpc>
              <a:spcBef>
                <a:spcPts val="0"/>
              </a:spcBef>
              <a:spcAft>
                <a:spcPts val="0"/>
              </a:spcAft>
              <a:buClr>
                <a:schemeClr val="dk1"/>
              </a:buClr>
              <a:buSzPts val="2799"/>
              <a:buChar char="●"/>
            </a:pPr>
            <a:r>
              <a:rPr lang="en-US" sz="2799"/>
              <a:t>Effective programs require deep collaboration between general and special education faculty, unified coursework, and shared field experiences. </a:t>
            </a:r>
            <a:endParaRPr sz="2799"/>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237"/>
        <p:cNvGrpSpPr/>
        <p:nvPr/>
      </p:nvGrpSpPr>
      <p:grpSpPr>
        <a:xfrm>
          <a:off x="0" y="0"/>
          <a:ext cx="0" cy="0"/>
          <a:chOff x="0" y="0"/>
          <a:chExt cx="0" cy="0"/>
        </a:xfrm>
      </p:grpSpPr>
      <p:sp>
        <p:nvSpPr>
          <p:cNvPr id="238" name="Google Shape;238;p13"/>
          <p:cNvSpPr txBox="1">
            <a:spLocks noGrp="1"/>
          </p:cNvSpPr>
          <p:nvPr>
            <p:ph type="title" idx="4294967295"/>
          </p:nvPr>
        </p:nvSpPr>
        <p:spPr>
          <a:xfrm>
            <a:off x="1092700" y="2112412"/>
            <a:ext cx="5868900" cy="19701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Ultra"/>
                <a:ea typeface="Ultra"/>
                <a:cs typeface="Ultra"/>
                <a:sym typeface="Ultra"/>
              </a:rPr>
              <a:t>Policy Pathways for a Stronger Teacher Pipeline</a:t>
            </a:r>
            <a:endParaRPr kumimoji="0" lang="en-US" sz="40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39" name="Google Shape;239;p13">
            <a:extLst>
              <a:ext uri="{C183D7F6-B498-43B3-948B-1728B52AA6E4}">
                <adec:decorative xmlns:adec="http://schemas.microsoft.com/office/drawing/2017/decorative" val="1"/>
              </a:ext>
            </a:extLst>
          </p:cNvPr>
          <p:cNvSpPr/>
          <p:nvPr/>
        </p:nvSpPr>
        <p:spPr>
          <a:xfrm>
            <a:off x="7384437" y="1579600"/>
            <a:ext cx="10020168" cy="7127799"/>
          </a:xfrm>
          <a:custGeom>
            <a:avLst/>
            <a:gdLst/>
            <a:ahLst/>
            <a:cxnLst/>
            <a:rect l="l" t="t" r="r" b="b"/>
            <a:pathLst>
              <a:path w="2401111" h="1708019" extrusionOk="0">
                <a:moveTo>
                  <a:pt x="2276651" y="1708019"/>
                </a:moveTo>
                <a:lnTo>
                  <a:pt x="124460" y="1708019"/>
                </a:lnTo>
                <a:cubicBezTo>
                  <a:pt x="55880" y="1708019"/>
                  <a:pt x="0" y="1652139"/>
                  <a:pt x="0" y="1583559"/>
                </a:cubicBezTo>
                <a:lnTo>
                  <a:pt x="0" y="124460"/>
                </a:lnTo>
                <a:cubicBezTo>
                  <a:pt x="0" y="55880"/>
                  <a:pt x="55880" y="0"/>
                  <a:pt x="124460" y="0"/>
                </a:cubicBezTo>
                <a:lnTo>
                  <a:pt x="2276651" y="0"/>
                </a:lnTo>
                <a:cubicBezTo>
                  <a:pt x="2345231" y="0"/>
                  <a:pt x="2401111" y="55880"/>
                  <a:pt x="2401111" y="124460"/>
                </a:cubicBezTo>
                <a:lnTo>
                  <a:pt x="2401111" y="1583559"/>
                </a:lnTo>
                <a:cubicBezTo>
                  <a:pt x="2401111" y="1652139"/>
                  <a:pt x="2345231" y="1708019"/>
                  <a:pt x="2276651" y="170801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 name="Google Shape;240;p13"/>
          <p:cNvSpPr txBox="1"/>
          <p:nvPr/>
        </p:nvSpPr>
        <p:spPr>
          <a:xfrm>
            <a:off x="8197212" y="2112411"/>
            <a:ext cx="8394600" cy="62769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0"/>
              </a:spcAft>
              <a:buNone/>
            </a:pPr>
            <a:r>
              <a:rPr lang="en-US" sz="2000" b="1" dirty="0">
                <a:solidFill>
                  <a:schemeClr val="dk1"/>
                </a:solidFill>
                <a:latin typeface="Alata"/>
                <a:ea typeface="Alata"/>
                <a:cs typeface="Alata"/>
                <a:sym typeface="Alata"/>
              </a:rPr>
              <a:t>Assembly Bill 1110 </a:t>
            </a:r>
            <a:r>
              <a:rPr lang="en-US" sz="2000" dirty="0">
                <a:solidFill>
                  <a:schemeClr val="dk1"/>
                </a:solidFill>
                <a:latin typeface="Alata"/>
                <a:ea typeface="Alata"/>
                <a:cs typeface="Alata"/>
                <a:sym typeface="Alata"/>
              </a:rPr>
              <a:t>calls for an analysis of how dual credentialing programs can be strengthened to better support the state’s goal of increasing the inclusion of students with disabilities in general education settings.</a:t>
            </a:r>
            <a:endParaRPr sz="2000" dirty="0">
              <a:solidFill>
                <a:schemeClr val="dk1"/>
              </a:solidFill>
              <a:latin typeface="Alata"/>
              <a:ea typeface="Alata"/>
              <a:cs typeface="Alata"/>
              <a:sym typeface="Alata"/>
            </a:endParaRPr>
          </a:p>
          <a:p>
            <a:pPr marL="0" lvl="0" indent="0" algn="l" rtl="0">
              <a:lnSpc>
                <a:spcPct val="115000"/>
              </a:lnSpc>
              <a:spcBef>
                <a:spcPts val="1200"/>
              </a:spcBef>
              <a:spcAft>
                <a:spcPts val="0"/>
              </a:spcAft>
              <a:buNone/>
            </a:pPr>
            <a:endParaRPr sz="2000" dirty="0">
              <a:solidFill>
                <a:schemeClr val="dk1"/>
              </a:solidFill>
              <a:latin typeface="Alata"/>
              <a:ea typeface="Alata"/>
              <a:cs typeface="Alata"/>
              <a:sym typeface="Alata"/>
            </a:endParaRPr>
          </a:p>
          <a:p>
            <a:pPr marL="0" lvl="0" indent="0" algn="l" rtl="0">
              <a:lnSpc>
                <a:spcPct val="115000"/>
              </a:lnSpc>
              <a:spcBef>
                <a:spcPts val="1200"/>
              </a:spcBef>
              <a:spcAft>
                <a:spcPts val="0"/>
              </a:spcAft>
              <a:buNone/>
            </a:pPr>
            <a:r>
              <a:rPr lang="en-US" sz="2000" b="1" dirty="0">
                <a:solidFill>
                  <a:schemeClr val="dk1"/>
                </a:solidFill>
                <a:latin typeface="Alata"/>
                <a:ea typeface="Alata"/>
                <a:cs typeface="Alata"/>
                <a:sym typeface="Alata"/>
              </a:rPr>
              <a:t>Assembly Bill 1119</a:t>
            </a:r>
            <a:r>
              <a:rPr lang="en-US" sz="2000" dirty="0">
                <a:solidFill>
                  <a:schemeClr val="dk1"/>
                </a:solidFill>
                <a:latin typeface="Alata"/>
                <a:ea typeface="Alata"/>
                <a:cs typeface="Alata"/>
                <a:sym typeface="Alata"/>
              </a:rPr>
              <a:t> (Patel), a 2025‑2026 legislative proposal titled </a:t>
            </a:r>
            <a:r>
              <a:rPr lang="en-US" sz="2000" i="1" dirty="0">
                <a:solidFill>
                  <a:schemeClr val="dk1"/>
                </a:solidFill>
                <a:latin typeface="Alata"/>
                <a:ea typeface="Alata"/>
                <a:cs typeface="Alata"/>
                <a:sym typeface="Alata"/>
              </a:rPr>
              <a:t>“Teacher Credentialing: Dual Credentialing: Workgroup”, </a:t>
            </a:r>
            <a:r>
              <a:rPr lang="en-US" sz="2000" dirty="0">
                <a:solidFill>
                  <a:schemeClr val="dk1"/>
                </a:solidFill>
                <a:latin typeface="Alata"/>
                <a:ea typeface="Alata"/>
                <a:cs typeface="Alata"/>
                <a:sym typeface="Alata"/>
              </a:rPr>
              <a:t>aims to increase inclusion by expanding pathways for teachers to become dually credentialed</a:t>
            </a:r>
            <a:endParaRPr sz="2000" dirty="0">
              <a:solidFill>
                <a:schemeClr val="dk1"/>
              </a:solidFill>
              <a:latin typeface="Alata"/>
              <a:ea typeface="Alata"/>
              <a:cs typeface="Alata"/>
              <a:sym typeface="Alata"/>
            </a:endParaRPr>
          </a:p>
          <a:p>
            <a:pPr marL="0" lvl="0" indent="0" algn="l" rtl="0">
              <a:lnSpc>
                <a:spcPct val="115000"/>
              </a:lnSpc>
              <a:spcBef>
                <a:spcPts val="1200"/>
              </a:spcBef>
              <a:spcAft>
                <a:spcPts val="0"/>
              </a:spcAft>
              <a:buNone/>
            </a:pPr>
            <a:endParaRPr sz="2000" dirty="0">
              <a:solidFill>
                <a:schemeClr val="dk1"/>
              </a:solidFill>
              <a:latin typeface="Alata"/>
              <a:ea typeface="Alata"/>
              <a:cs typeface="Alata"/>
              <a:sym typeface="Alata"/>
            </a:endParaRPr>
          </a:p>
          <a:p>
            <a:pPr marL="0" lvl="0" indent="0" algn="l" rtl="0">
              <a:lnSpc>
                <a:spcPct val="115000"/>
              </a:lnSpc>
              <a:spcBef>
                <a:spcPts val="1200"/>
              </a:spcBef>
              <a:spcAft>
                <a:spcPts val="0"/>
              </a:spcAft>
              <a:buNone/>
            </a:pPr>
            <a:r>
              <a:rPr lang="en-US" sz="2000" b="1" dirty="0">
                <a:solidFill>
                  <a:schemeClr val="dk1"/>
                </a:solidFill>
                <a:latin typeface="Alata"/>
                <a:ea typeface="Alata"/>
                <a:cs typeface="Alata"/>
                <a:sym typeface="Alata"/>
              </a:rPr>
              <a:t>Common Trunk</a:t>
            </a:r>
            <a:r>
              <a:rPr lang="en-US" sz="2000" dirty="0">
                <a:solidFill>
                  <a:schemeClr val="dk1"/>
                </a:solidFill>
                <a:latin typeface="Alata"/>
                <a:ea typeface="Alata"/>
                <a:cs typeface="Alata"/>
                <a:sym typeface="Alata"/>
              </a:rPr>
              <a:t> approach to teacher credentialing. Adopted in 2017 by the California Commission on Teacher Credentialing (CTC), the Common Trunk establishes a unified set of Teaching Performance Expectations (TPEs) that apply across Multiple Subject, Single Subject, and Education Specialist credential pathways.</a:t>
            </a:r>
            <a:endParaRPr sz="2000" dirty="0">
              <a:solidFill>
                <a:schemeClr val="dk1"/>
              </a:solidFill>
              <a:latin typeface="Alata"/>
              <a:ea typeface="Alata"/>
              <a:cs typeface="Alata"/>
              <a:sym typeface="Alata"/>
            </a:endParaRPr>
          </a:p>
          <a:p>
            <a:pPr marL="0" lvl="0" indent="0" algn="l" rtl="0">
              <a:lnSpc>
                <a:spcPct val="115000"/>
              </a:lnSpc>
              <a:spcBef>
                <a:spcPts val="1200"/>
              </a:spcBef>
              <a:spcAft>
                <a:spcPts val="0"/>
              </a:spcAft>
              <a:buNone/>
            </a:pPr>
            <a:endParaRPr sz="1200" dirty="0">
              <a:solidFill>
                <a:schemeClr val="dk1"/>
              </a:solidFill>
            </a:endParaRPr>
          </a:p>
          <a:p>
            <a:pPr marL="0" lvl="0" indent="0" algn="l" rtl="0">
              <a:lnSpc>
                <a:spcPct val="115000"/>
              </a:lnSpc>
              <a:spcBef>
                <a:spcPts val="1200"/>
              </a:spcBef>
              <a:spcAft>
                <a:spcPts val="1200"/>
              </a:spcAft>
              <a:buClr>
                <a:schemeClr val="dk1"/>
              </a:buClr>
              <a:buSzPts val="1100"/>
              <a:buFont typeface="Arial"/>
              <a:buNone/>
            </a:pPr>
            <a:endParaRPr sz="1200" dirty="0">
              <a:solidFill>
                <a:schemeClr val="dk1"/>
              </a:solidFill>
            </a:endParaRPr>
          </a:p>
        </p:txBody>
      </p:sp>
      <p:sp>
        <p:nvSpPr>
          <p:cNvPr id="241" name="Google Shape;241;p13">
            <a:extLst>
              <a:ext uri="{C183D7F6-B498-43B3-948B-1728B52AA6E4}">
                <adec:decorative xmlns:adec="http://schemas.microsoft.com/office/drawing/2017/decorative" val="1"/>
              </a:ext>
            </a:extLst>
          </p:cNvPr>
          <p:cNvSpPr txBox="1"/>
          <p:nvPr/>
        </p:nvSpPr>
        <p:spPr>
          <a:xfrm>
            <a:off x="176868" y="739131"/>
            <a:ext cx="2760408" cy="289569"/>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101">
                <a:solidFill>
                  <a:srgbClr val="0F3869"/>
                </a:solidFill>
                <a:latin typeface="Arial"/>
                <a:ea typeface="Arial"/>
                <a:cs typeface="Arial"/>
                <a:sym typeface="Arial"/>
              </a:rPr>
              <a:t>Cross-State Convening</a:t>
            </a:r>
            <a:endParaRPr/>
          </a:p>
        </p:txBody>
      </p:sp>
      <p:sp>
        <p:nvSpPr>
          <p:cNvPr id="242" name="Google Shape;242;p13">
            <a:extLst>
              <a:ext uri="{C183D7F6-B498-43B3-948B-1728B52AA6E4}">
                <adec:decorative xmlns:adec="http://schemas.microsoft.com/office/drawing/2017/decorative" val="1"/>
              </a:ext>
            </a:extLst>
          </p:cNvPr>
          <p:cNvSpPr/>
          <p:nvPr/>
        </p:nvSpPr>
        <p:spPr>
          <a:xfrm>
            <a:off x="2239579" y="4718262"/>
            <a:ext cx="2937276" cy="3989138"/>
          </a:xfrm>
          <a:custGeom>
            <a:avLst/>
            <a:gdLst/>
            <a:ahLst/>
            <a:cxnLst/>
            <a:rect l="l" t="t" r="r" b="b"/>
            <a:pathLst>
              <a:path w="2937276" h="3989138" extrusionOk="0">
                <a:moveTo>
                  <a:pt x="0" y="0"/>
                </a:moveTo>
                <a:lnTo>
                  <a:pt x="2937276" y="0"/>
                </a:lnTo>
                <a:lnTo>
                  <a:pt x="2937276" y="3989138"/>
                </a:lnTo>
                <a:lnTo>
                  <a:pt x="0" y="3989138"/>
                </a:lnTo>
                <a:lnTo>
                  <a:pt x="0" y="0"/>
                </a:lnTo>
                <a:close/>
              </a:path>
            </a:pathLst>
          </a:custGeom>
          <a:blipFill rotWithShape="1">
            <a:blip r:embed="rId3">
              <a:alphaModFix/>
            </a:blip>
            <a:stretch>
              <a:fillRect l="-281" t="-11267" r="-109661" b="-120756"/>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 name="Google Shape;243;p13">
            <a:extLst>
              <a:ext uri="{C183D7F6-B498-43B3-948B-1728B52AA6E4}">
                <adec:decorative xmlns:adec="http://schemas.microsoft.com/office/drawing/2017/decorative" val="1"/>
              </a:ext>
            </a:extLst>
          </p:cNvPr>
          <p:cNvSpPr/>
          <p:nvPr/>
        </p:nvSpPr>
        <p:spPr>
          <a:xfrm>
            <a:off x="15461793" y="167489"/>
            <a:ext cx="2617191" cy="543067"/>
          </a:xfrm>
          <a:custGeom>
            <a:avLst/>
            <a:gdLst/>
            <a:ahLst/>
            <a:cxnLst/>
            <a:rect l="l" t="t" r="r" b="b"/>
            <a:pathLst>
              <a:path w="2617191" h="543067" extrusionOk="0">
                <a:moveTo>
                  <a:pt x="0" y="0"/>
                </a:moveTo>
                <a:lnTo>
                  <a:pt x="2617191" y="0"/>
                </a:lnTo>
                <a:lnTo>
                  <a:pt x="2617191" y="543067"/>
                </a:lnTo>
                <a:lnTo>
                  <a:pt x="0" y="54306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 name="Google Shape;244;p13">
            <a:extLst>
              <a:ext uri="{C183D7F6-B498-43B3-948B-1728B52AA6E4}">
                <adec:decorative xmlns:adec="http://schemas.microsoft.com/office/drawing/2017/decorative" val="1"/>
              </a:ext>
            </a:extLst>
          </p:cNvPr>
          <p:cNvSpPr txBox="1"/>
          <p:nvPr/>
        </p:nvSpPr>
        <p:spPr>
          <a:xfrm>
            <a:off x="15390184" y="739131"/>
            <a:ext cx="2760408" cy="289569"/>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101">
                <a:solidFill>
                  <a:srgbClr val="FFFFFF"/>
                </a:solidFill>
                <a:latin typeface="Arial"/>
                <a:ea typeface="Arial"/>
                <a:cs typeface="Arial"/>
                <a:sym typeface="Arial"/>
              </a:rPr>
              <a:t>Cross-State Convening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5">
            <a:extLst>
              <a:ext uri="{C183D7F6-B498-43B3-948B-1728B52AA6E4}">
                <adec:decorative xmlns:adec="http://schemas.microsoft.com/office/drawing/2017/decorative" val="1"/>
              </a:ext>
            </a:extLst>
          </p:cNvPr>
          <p:cNvSpPr/>
          <p:nvPr/>
        </p:nvSpPr>
        <p:spPr>
          <a:xfrm>
            <a:off x="1028700" y="5343475"/>
            <a:ext cx="5087843" cy="3910734"/>
          </a:xfrm>
          <a:custGeom>
            <a:avLst/>
            <a:gdLst/>
            <a:ahLst/>
            <a:cxnLst/>
            <a:rect l="l" t="t" r="r" b="b"/>
            <a:pathLst>
              <a:path w="4153341" h="3806067" extrusionOk="0">
                <a:moveTo>
                  <a:pt x="4028880" y="3806066"/>
                </a:moveTo>
                <a:lnTo>
                  <a:pt x="124460" y="3806066"/>
                </a:lnTo>
                <a:cubicBezTo>
                  <a:pt x="55880" y="3806066"/>
                  <a:pt x="0" y="3750186"/>
                  <a:pt x="0" y="3681606"/>
                </a:cubicBezTo>
                <a:lnTo>
                  <a:pt x="0" y="124460"/>
                </a:lnTo>
                <a:cubicBezTo>
                  <a:pt x="0" y="55880"/>
                  <a:pt x="55880" y="0"/>
                  <a:pt x="124460" y="0"/>
                </a:cubicBezTo>
                <a:lnTo>
                  <a:pt x="4028881" y="0"/>
                </a:lnTo>
                <a:cubicBezTo>
                  <a:pt x="4097461" y="0"/>
                  <a:pt x="4153341" y="55880"/>
                  <a:pt x="4153341" y="124460"/>
                </a:cubicBezTo>
                <a:lnTo>
                  <a:pt x="4153341" y="3681606"/>
                </a:lnTo>
                <a:cubicBezTo>
                  <a:pt x="4153341" y="3750186"/>
                  <a:pt x="4097461" y="3806067"/>
                  <a:pt x="4028881" y="3806067"/>
                </a:cubicBezTo>
                <a:close/>
              </a:path>
            </a:pathLst>
          </a:custGeom>
          <a:solidFill>
            <a:srgbClr val="F0AF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 name="Google Shape;250;p15">
            <a:extLst>
              <a:ext uri="{C183D7F6-B498-43B3-948B-1728B52AA6E4}">
                <adec:decorative xmlns:adec="http://schemas.microsoft.com/office/drawing/2017/decorative" val="1"/>
              </a:ext>
            </a:extLst>
          </p:cNvPr>
          <p:cNvSpPr/>
          <p:nvPr/>
        </p:nvSpPr>
        <p:spPr>
          <a:xfrm>
            <a:off x="6602700" y="5347575"/>
            <a:ext cx="5087843" cy="3910734"/>
          </a:xfrm>
          <a:custGeom>
            <a:avLst/>
            <a:gdLst/>
            <a:ahLst/>
            <a:cxnLst/>
            <a:rect l="l" t="t" r="r" b="b"/>
            <a:pathLst>
              <a:path w="4153341" h="3806067" extrusionOk="0">
                <a:moveTo>
                  <a:pt x="4028880" y="3806066"/>
                </a:moveTo>
                <a:lnTo>
                  <a:pt x="124460" y="3806066"/>
                </a:lnTo>
                <a:cubicBezTo>
                  <a:pt x="55880" y="3806066"/>
                  <a:pt x="0" y="3750186"/>
                  <a:pt x="0" y="3681606"/>
                </a:cubicBezTo>
                <a:lnTo>
                  <a:pt x="0" y="124460"/>
                </a:lnTo>
                <a:cubicBezTo>
                  <a:pt x="0" y="55880"/>
                  <a:pt x="55880" y="0"/>
                  <a:pt x="124460" y="0"/>
                </a:cubicBezTo>
                <a:lnTo>
                  <a:pt x="4028881" y="0"/>
                </a:lnTo>
                <a:cubicBezTo>
                  <a:pt x="4097461" y="0"/>
                  <a:pt x="4153341" y="55880"/>
                  <a:pt x="4153341" y="124460"/>
                </a:cubicBezTo>
                <a:lnTo>
                  <a:pt x="4153341" y="3681606"/>
                </a:lnTo>
                <a:cubicBezTo>
                  <a:pt x="4153341" y="3750186"/>
                  <a:pt x="4097461" y="3806067"/>
                  <a:pt x="4028881" y="3806067"/>
                </a:cubicBezTo>
                <a:close/>
              </a:path>
            </a:pathLst>
          </a:custGeom>
          <a:solidFill>
            <a:srgbClr val="F0AF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15">
            <a:extLst>
              <a:ext uri="{C183D7F6-B498-43B3-948B-1728B52AA6E4}">
                <adec:decorative xmlns:adec="http://schemas.microsoft.com/office/drawing/2017/decorative" val="1"/>
              </a:ext>
            </a:extLst>
          </p:cNvPr>
          <p:cNvSpPr/>
          <p:nvPr/>
        </p:nvSpPr>
        <p:spPr>
          <a:xfrm>
            <a:off x="12172350" y="5347575"/>
            <a:ext cx="5087843" cy="3910734"/>
          </a:xfrm>
          <a:custGeom>
            <a:avLst/>
            <a:gdLst/>
            <a:ahLst/>
            <a:cxnLst/>
            <a:rect l="l" t="t" r="r" b="b"/>
            <a:pathLst>
              <a:path w="4153341" h="3806067" extrusionOk="0">
                <a:moveTo>
                  <a:pt x="4028880" y="3806066"/>
                </a:moveTo>
                <a:lnTo>
                  <a:pt x="124460" y="3806066"/>
                </a:lnTo>
                <a:cubicBezTo>
                  <a:pt x="55880" y="3806066"/>
                  <a:pt x="0" y="3750186"/>
                  <a:pt x="0" y="3681606"/>
                </a:cubicBezTo>
                <a:lnTo>
                  <a:pt x="0" y="124460"/>
                </a:lnTo>
                <a:cubicBezTo>
                  <a:pt x="0" y="55880"/>
                  <a:pt x="55880" y="0"/>
                  <a:pt x="124460" y="0"/>
                </a:cubicBezTo>
                <a:lnTo>
                  <a:pt x="4028881" y="0"/>
                </a:lnTo>
                <a:cubicBezTo>
                  <a:pt x="4097461" y="0"/>
                  <a:pt x="4153341" y="55880"/>
                  <a:pt x="4153341" y="124460"/>
                </a:cubicBezTo>
                <a:lnTo>
                  <a:pt x="4153341" y="3681606"/>
                </a:lnTo>
                <a:cubicBezTo>
                  <a:pt x="4153341" y="3750186"/>
                  <a:pt x="4097461" y="3806067"/>
                  <a:pt x="4028881" y="3806067"/>
                </a:cubicBezTo>
                <a:close/>
              </a:path>
            </a:pathLst>
          </a:custGeom>
          <a:solidFill>
            <a:srgbClr val="F0AF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52" name="Google Shape;252;p15">
            <a:extLst>
              <a:ext uri="{C183D7F6-B498-43B3-948B-1728B52AA6E4}">
                <adec:decorative xmlns:adec="http://schemas.microsoft.com/office/drawing/2017/decorative" val="1"/>
              </a:ext>
            </a:extLst>
          </p:cNvPr>
          <p:cNvGrpSpPr/>
          <p:nvPr/>
        </p:nvGrpSpPr>
        <p:grpSpPr>
          <a:xfrm>
            <a:off x="-453566" y="525962"/>
            <a:ext cx="19195132" cy="1760038"/>
            <a:chOff x="0" y="-9525"/>
            <a:chExt cx="5055508" cy="463549"/>
          </a:xfrm>
        </p:grpSpPr>
        <p:sp>
          <p:nvSpPr>
            <p:cNvPr id="253" name="Google Shape;253;p15"/>
            <p:cNvSpPr/>
            <p:nvPr/>
          </p:nvSpPr>
          <p:spPr>
            <a:xfrm>
              <a:off x="0" y="0"/>
              <a:ext cx="5055508" cy="454024"/>
            </a:xfrm>
            <a:custGeom>
              <a:avLst/>
              <a:gdLst/>
              <a:ahLst/>
              <a:cxnLst/>
              <a:rect l="l" t="t" r="r" b="b"/>
              <a:pathLst>
                <a:path w="5055508" h="454024" extrusionOk="0">
                  <a:moveTo>
                    <a:pt x="0" y="0"/>
                  </a:moveTo>
                  <a:lnTo>
                    <a:pt x="5055508" y="0"/>
                  </a:lnTo>
                  <a:lnTo>
                    <a:pt x="5055508" y="454024"/>
                  </a:lnTo>
                  <a:lnTo>
                    <a:pt x="0" y="454024"/>
                  </a:lnTo>
                  <a:close/>
                </a:path>
              </a:pathLst>
            </a:custGeom>
            <a:solidFill>
              <a:srgbClr val="0F386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 name="Google Shape;254;p15"/>
            <p:cNvSpPr txBox="1"/>
            <p:nvPr/>
          </p:nvSpPr>
          <p:spPr>
            <a:xfrm>
              <a:off x="0" y="-9525"/>
              <a:ext cx="5055508" cy="463549"/>
            </a:xfrm>
            <a:prstGeom prst="rect">
              <a:avLst/>
            </a:prstGeom>
            <a:noFill/>
            <a:ln>
              <a:noFill/>
            </a:ln>
          </p:spPr>
          <p:txBody>
            <a:bodyPr spcFirstLastPara="1" wrap="square" lIns="50800" tIns="50800" rIns="50800" bIns="50800" anchor="ctr" anchorCtr="0">
              <a:noAutofit/>
            </a:bodyPr>
            <a:lstStyle/>
            <a:p>
              <a:pPr marL="0" marR="0" lvl="0" indent="0" algn="ctr" rtl="0">
                <a:lnSpc>
                  <a:spcPct val="133277"/>
                </a:lnSpc>
                <a:spcBef>
                  <a:spcPts val="0"/>
                </a:spcBef>
                <a:spcAft>
                  <a:spcPts val="0"/>
                </a:spcAft>
                <a:buNone/>
              </a:pPr>
              <a:endParaRPr sz="1800">
                <a:solidFill>
                  <a:schemeClr val="dk1"/>
                </a:solidFill>
                <a:latin typeface="Calibri"/>
                <a:ea typeface="Calibri"/>
                <a:cs typeface="Calibri"/>
                <a:sym typeface="Calibri"/>
              </a:endParaRPr>
            </a:p>
          </p:txBody>
        </p:sp>
      </p:grpSp>
      <p:sp>
        <p:nvSpPr>
          <p:cNvPr id="257" name="Google Shape;257;p15"/>
          <p:cNvSpPr txBox="1">
            <a:spLocks noGrp="1"/>
          </p:cNvSpPr>
          <p:nvPr>
            <p:ph type="title" idx="4294967295"/>
          </p:nvPr>
        </p:nvSpPr>
        <p:spPr>
          <a:xfrm>
            <a:off x="1028700" y="1105828"/>
            <a:ext cx="16230600" cy="6003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0001"/>
              </a:lnSpc>
              <a:spcBef>
                <a:spcPts val="0"/>
              </a:spcBef>
              <a:spcAft>
                <a:spcPts val="0"/>
              </a:spcAft>
              <a:buClr>
                <a:schemeClr val="dk1"/>
              </a:buClr>
              <a:buSzTx/>
              <a:buFont typeface="Arial"/>
              <a:buNone/>
              <a:tabLst/>
              <a:defRPr/>
            </a:pPr>
            <a:r>
              <a:rPr kumimoji="0" lang="en-US" sz="3900" b="1" i="0" u="none" strike="noStrike" kern="0" cap="none" spc="0" normalizeH="0" baseline="0" noProof="0" dirty="0">
                <a:ln>
                  <a:noFill/>
                </a:ln>
                <a:solidFill>
                  <a:schemeClr val="lt1"/>
                </a:solidFill>
                <a:effectLst/>
                <a:uLnTx/>
                <a:uFillTx/>
                <a:latin typeface="Ultra"/>
                <a:ea typeface="Ultra"/>
                <a:cs typeface="Ultra"/>
                <a:sym typeface="Ultra"/>
              </a:rPr>
              <a:t>A Review of California’s Dual Credential Programs</a:t>
            </a:r>
            <a:endParaRPr kumimoji="0" lang="en-US" sz="80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255" name="Google Shape;255;p15"/>
          <p:cNvSpPr txBox="1"/>
          <p:nvPr/>
        </p:nvSpPr>
        <p:spPr>
          <a:xfrm>
            <a:off x="1028700" y="2974001"/>
            <a:ext cx="16230600" cy="915000"/>
          </a:xfrm>
          <a:prstGeom prst="rect">
            <a:avLst/>
          </a:prstGeom>
          <a:noFill/>
          <a:ln>
            <a:noFill/>
          </a:ln>
        </p:spPr>
        <p:txBody>
          <a:bodyPr spcFirstLastPara="1" wrap="square" lIns="0" tIns="0" rIns="0" bIns="0" anchor="t" anchorCtr="0">
            <a:spAutoFit/>
          </a:bodyPr>
          <a:lstStyle/>
          <a:p>
            <a:pPr marL="0" marR="0" lvl="0" indent="0" algn="l" rtl="0">
              <a:lnSpc>
                <a:spcPct val="120022"/>
              </a:lnSpc>
              <a:spcBef>
                <a:spcPts val="0"/>
              </a:spcBef>
              <a:spcAft>
                <a:spcPts val="0"/>
              </a:spcAft>
              <a:buNone/>
            </a:pPr>
            <a:r>
              <a:rPr lang="en-US" sz="2702">
                <a:solidFill>
                  <a:srgbClr val="3D3D3D"/>
                </a:solidFill>
              </a:rPr>
              <a:t>Analysis indicated that 21 of the 80 educator preparation programs reviewed (26%) were identified as dual credential programs.</a:t>
            </a:r>
            <a:endParaRPr/>
          </a:p>
        </p:txBody>
      </p:sp>
      <p:sp>
        <p:nvSpPr>
          <p:cNvPr id="264" name="Google Shape;264;p15"/>
          <p:cNvSpPr/>
          <p:nvPr/>
        </p:nvSpPr>
        <p:spPr>
          <a:xfrm>
            <a:off x="1644350" y="4160473"/>
            <a:ext cx="3855600" cy="1760100"/>
          </a:xfrm>
          <a:prstGeom prst="roundRect">
            <a:avLst>
              <a:gd name="adj" fmla="val 16667"/>
            </a:avLst>
          </a:prstGeom>
          <a:solidFill>
            <a:srgbClr val="1F5776"/>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500">
                <a:solidFill>
                  <a:srgbClr val="F4F4F4"/>
                </a:solidFill>
                <a:latin typeface="Calibri"/>
                <a:ea typeface="Calibri"/>
                <a:cs typeface="Calibri"/>
                <a:sym typeface="Calibri"/>
              </a:rPr>
              <a:t>California State University</a:t>
            </a:r>
            <a:endParaRPr sz="3500">
              <a:solidFill>
                <a:srgbClr val="F4F4F4"/>
              </a:solidFill>
              <a:latin typeface="Calibri"/>
              <a:ea typeface="Calibri"/>
              <a:cs typeface="Calibri"/>
              <a:sym typeface="Calibri"/>
            </a:endParaRPr>
          </a:p>
        </p:txBody>
      </p:sp>
      <p:sp>
        <p:nvSpPr>
          <p:cNvPr id="256" name="Google Shape;256;p15"/>
          <p:cNvSpPr txBox="1"/>
          <p:nvPr/>
        </p:nvSpPr>
        <p:spPr>
          <a:xfrm>
            <a:off x="1496799" y="6390797"/>
            <a:ext cx="4159500" cy="2730000"/>
          </a:xfrm>
          <a:prstGeom prst="rect">
            <a:avLst/>
          </a:prstGeom>
          <a:noFill/>
          <a:ln>
            <a:noFill/>
          </a:ln>
        </p:spPr>
        <p:txBody>
          <a:bodyPr spcFirstLastPara="1" wrap="square" lIns="0" tIns="0" rIns="0" bIns="0" anchor="t" anchorCtr="0">
            <a:spAutoFit/>
          </a:bodyPr>
          <a:lstStyle/>
          <a:p>
            <a:pPr marL="0" marR="0" lvl="0" indent="0" algn="ctr" rtl="0">
              <a:lnSpc>
                <a:spcPct val="120024"/>
              </a:lnSpc>
              <a:spcBef>
                <a:spcPts val="0"/>
              </a:spcBef>
              <a:spcAft>
                <a:spcPts val="0"/>
              </a:spcAft>
              <a:buNone/>
            </a:pPr>
            <a:r>
              <a:rPr lang="en-US" sz="2802">
                <a:solidFill>
                  <a:srgbClr val="3D3D3D"/>
                </a:solidFill>
              </a:rPr>
              <a:t>8 Dual Credential Programs out of 23 Total Educator Preparation Programs Examined</a:t>
            </a:r>
            <a:endParaRPr sz="1800"/>
          </a:p>
          <a:p>
            <a:pPr marL="0" marR="0" lvl="0" indent="0" algn="l" rtl="0">
              <a:lnSpc>
                <a:spcPct val="120024"/>
              </a:lnSpc>
              <a:spcBef>
                <a:spcPts val="0"/>
              </a:spcBef>
              <a:spcAft>
                <a:spcPts val="0"/>
              </a:spcAft>
              <a:buNone/>
            </a:pPr>
            <a:endParaRPr sz="2402">
              <a:solidFill>
                <a:srgbClr val="3D3D3D"/>
              </a:solidFill>
              <a:latin typeface="Arial"/>
              <a:ea typeface="Arial"/>
              <a:cs typeface="Arial"/>
              <a:sym typeface="Arial"/>
            </a:endParaRPr>
          </a:p>
          <a:p>
            <a:pPr marL="0" marR="0" lvl="0" indent="0" algn="l" rtl="0">
              <a:lnSpc>
                <a:spcPct val="120024"/>
              </a:lnSpc>
              <a:spcBef>
                <a:spcPts val="0"/>
              </a:spcBef>
              <a:spcAft>
                <a:spcPts val="0"/>
              </a:spcAft>
              <a:buNone/>
            </a:pPr>
            <a:endParaRPr/>
          </a:p>
        </p:txBody>
      </p:sp>
      <p:sp>
        <p:nvSpPr>
          <p:cNvPr id="265" name="Google Shape;265;p15"/>
          <p:cNvSpPr/>
          <p:nvPr/>
        </p:nvSpPr>
        <p:spPr>
          <a:xfrm>
            <a:off x="7140200" y="4160473"/>
            <a:ext cx="3855600" cy="1760100"/>
          </a:xfrm>
          <a:prstGeom prst="roundRect">
            <a:avLst>
              <a:gd name="adj" fmla="val 16667"/>
            </a:avLst>
          </a:prstGeom>
          <a:solidFill>
            <a:srgbClr val="1F5776"/>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600">
                <a:solidFill>
                  <a:srgbClr val="F4F4F4"/>
                </a:solidFill>
                <a:latin typeface="Calibri"/>
                <a:ea typeface="Calibri"/>
                <a:cs typeface="Calibri"/>
                <a:sym typeface="Calibri"/>
              </a:rPr>
              <a:t>Association of Independent California Colleges and Universities</a:t>
            </a:r>
            <a:endParaRPr sz="2600">
              <a:solidFill>
                <a:srgbClr val="F4F4F4"/>
              </a:solidFill>
              <a:latin typeface="Calibri"/>
              <a:ea typeface="Calibri"/>
              <a:cs typeface="Calibri"/>
              <a:sym typeface="Calibri"/>
            </a:endParaRPr>
          </a:p>
        </p:txBody>
      </p:sp>
      <p:sp>
        <p:nvSpPr>
          <p:cNvPr id="258" name="Google Shape;258;p15"/>
          <p:cNvSpPr txBox="1"/>
          <p:nvPr/>
        </p:nvSpPr>
        <p:spPr>
          <a:xfrm>
            <a:off x="7064692" y="6390797"/>
            <a:ext cx="4159500" cy="1983000"/>
          </a:xfrm>
          <a:prstGeom prst="rect">
            <a:avLst/>
          </a:prstGeom>
          <a:noFill/>
          <a:ln>
            <a:noFill/>
          </a:ln>
        </p:spPr>
        <p:txBody>
          <a:bodyPr spcFirstLastPara="1" wrap="square" lIns="0" tIns="0" rIns="0" bIns="0" anchor="t" anchorCtr="0">
            <a:spAutoFit/>
          </a:bodyPr>
          <a:lstStyle/>
          <a:p>
            <a:pPr marL="0" marR="0" lvl="0" indent="0" algn="ctr" rtl="0">
              <a:lnSpc>
                <a:spcPct val="120024"/>
              </a:lnSpc>
              <a:spcBef>
                <a:spcPts val="0"/>
              </a:spcBef>
              <a:spcAft>
                <a:spcPts val="0"/>
              </a:spcAft>
              <a:buNone/>
            </a:pPr>
            <a:r>
              <a:rPr lang="en-US" sz="2800">
                <a:solidFill>
                  <a:srgbClr val="3D3D3D"/>
                </a:solidFill>
              </a:rPr>
              <a:t>13 Dual Credential Programs out of 48 Total Educator Preparation Programs Examined</a:t>
            </a:r>
            <a:endParaRPr sz="2800"/>
          </a:p>
        </p:txBody>
      </p:sp>
      <p:sp>
        <p:nvSpPr>
          <p:cNvPr id="266" name="Google Shape;266;p15"/>
          <p:cNvSpPr/>
          <p:nvPr/>
        </p:nvSpPr>
        <p:spPr>
          <a:xfrm>
            <a:off x="12793300" y="4259848"/>
            <a:ext cx="3855600" cy="1760100"/>
          </a:xfrm>
          <a:prstGeom prst="roundRect">
            <a:avLst>
              <a:gd name="adj" fmla="val 16667"/>
            </a:avLst>
          </a:prstGeom>
          <a:solidFill>
            <a:srgbClr val="1F5776"/>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500">
                <a:solidFill>
                  <a:srgbClr val="F4F4F4"/>
                </a:solidFill>
                <a:latin typeface="Calibri"/>
                <a:ea typeface="Calibri"/>
                <a:cs typeface="Calibri"/>
                <a:sym typeface="Calibri"/>
              </a:rPr>
              <a:t>University of California</a:t>
            </a:r>
            <a:endParaRPr sz="3500">
              <a:solidFill>
                <a:srgbClr val="F4F4F4"/>
              </a:solidFill>
              <a:latin typeface="Calibri"/>
              <a:ea typeface="Calibri"/>
              <a:cs typeface="Calibri"/>
              <a:sym typeface="Calibri"/>
            </a:endParaRPr>
          </a:p>
        </p:txBody>
      </p:sp>
      <p:sp>
        <p:nvSpPr>
          <p:cNvPr id="259" name="Google Shape;259;p15"/>
          <p:cNvSpPr txBox="1"/>
          <p:nvPr/>
        </p:nvSpPr>
        <p:spPr>
          <a:xfrm>
            <a:off x="12636940" y="6390797"/>
            <a:ext cx="4159500" cy="1983000"/>
          </a:xfrm>
          <a:prstGeom prst="rect">
            <a:avLst/>
          </a:prstGeom>
          <a:noFill/>
          <a:ln>
            <a:noFill/>
          </a:ln>
        </p:spPr>
        <p:txBody>
          <a:bodyPr spcFirstLastPara="1" wrap="square" lIns="0" tIns="0" rIns="0" bIns="0" anchor="t" anchorCtr="0">
            <a:spAutoFit/>
          </a:bodyPr>
          <a:lstStyle/>
          <a:p>
            <a:pPr marL="0" marR="0" lvl="0" indent="0" algn="ctr" rtl="0">
              <a:lnSpc>
                <a:spcPct val="120024"/>
              </a:lnSpc>
              <a:spcBef>
                <a:spcPts val="0"/>
              </a:spcBef>
              <a:spcAft>
                <a:spcPts val="0"/>
              </a:spcAft>
              <a:buNone/>
            </a:pPr>
            <a:r>
              <a:rPr lang="en-US" sz="2800">
                <a:solidFill>
                  <a:srgbClr val="3D3D3D"/>
                </a:solidFill>
              </a:rPr>
              <a:t>0 Dual Credential Programs out of 9 Total Educator Preparation Programs Examined</a:t>
            </a:r>
            <a:endParaRPr sz="2800"/>
          </a:p>
        </p:txBody>
      </p:sp>
      <p:sp>
        <p:nvSpPr>
          <p:cNvPr id="260" name="Google Shape;260;p15">
            <a:extLst>
              <a:ext uri="{C183D7F6-B498-43B3-948B-1728B52AA6E4}">
                <adec:decorative xmlns:adec="http://schemas.microsoft.com/office/drawing/2017/decorative" val="1"/>
              </a:ext>
            </a:extLst>
          </p:cNvPr>
          <p:cNvSpPr txBox="1"/>
          <p:nvPr/>
        </p:nvSpPr>
        <p:spPr>
          <a:xfrm>
            <a:off x="3113161" y="4230695"/>
            <a:ext cx="918000" cy="215400"/>
          </a:xfrm>
          <a:prstGeom prst="rect">
            <a:avLst/>
          </a:prstGeom>
          <a:noFill/>
          <a:ln>
            <a:noFill/>
          </a:ln>
        </p:spPr>
        <p:txBody>
          <a:bodyPr spcFirstLastPara="1" wrap="square" lIns="0" tIns="0" rIns="0" bIns="0" anchor="t" anchorCtr="0">
            <a:spAutoFit/>
          </a:bodyPr>
          <a:lstStyle/>
          <a:p>
            <a:pPr marL="0" marR="0" lvl="1" indent="0" algn="ctr" rtl="0">
              <a:lnSpc>
                <a:spcPct val="156992"/>
              </a:lnSpc>
              <a:spcBef>
                <a:spcPts val="0"/>
              </a:spcBef>
              <a:spcAft>
                <a:spcPts val="0"/>
              </a:spcAft>
              <a:buNone/>
            </a:pPr>
            <a:endParaRPr/>
          </a:p>
        </p:txBody>
      </p:sp>
      <p:sp>
        <p:nvSpPr>
          <p:cNvPr id="261" name="Google Shape;261;p15">
            <a:extLst>
              <a:ext uri="{C183D7F6-B498-43B3-948B-1728B52AA6E4}">
                <adec:decorative xmlns:adec="http://schemas.microsoft.com/office/drawing/2017/decorative" val="1"/>
              </a:ext>
            </a:extLst>
          </p:cNvPr>
          <p:cNvSpPr txBox="1"/>
          <p:nvPr/>
        </p:nvSpPr>
        <p:spPr>
          <a:xfrm>
            <a:off x="14261402" y="4230695"/>
            <a:ext cx="918000" cy="215400"/>
          </a:xfrm>
          <a:prstGeom prst="rect">
            <a:avLst/>
          </a:prstGeom>
          <a:noFill/>
          <a:ln>
            <a:noFill/>
          </a:ln>
        </p:spPr>
        <p:txBody>
          <a:bodyPr spcFirstLastPara="1" wrap="square" lIns="0" tIns="0" rIns="0" bIns="0" anchor="t" anchorCtr="0">
            <a:spAutoFit/>
          </a:bodyPr>
          <a:lstStyle/>
          <a:p>
            <a:pPr marL="0" marR="0" lvl="1" indent="0" algn="ctr" rtl="0">
              <a:lnSpc>
                <a:spcPct val="156992"/>
              </a:lnSpc>
              <a:spcBef>
                <a:spcPts val="0"/>
              </a:spcBef>
              <a:spcAft>
                <a:spcPts val="0"/>
              </a:spcAft>
              <a:buNone/>
            </a:pPr>
            <a:endParaRPr/>
          </a:p>
        </p:txBody>
      </p:sp>
      <p:sp>
        <p:nvSpPr>
          <p:cNvPr id="262" name="Google Shape;262;p15">
            <a:extLst>
              <a:ext uri="{C183D7F6-B498-43B3-948B-1728B52AA6E4}">
                <adec:decorative xmlns:adec="http://schemas.microsoft.com/office/drawing/2017/decorative" val="1"/>
              </a:ext>
            </a:extLst>
          </p:cNvPr>
          <p:cNvSpPr/>
          <p:nvPr/>
        </p:nvSpPr>
        <p:spPr>
          <a:xfrm>
            <a:off x="15934142" y="9469152"/>
            <a:ext cx="2038168" cy="422920"/>
          </a:xfrm>
          <a:custGeom>
            <a:avLst/>
            <a:gdLst/>
            <a:ahLst/>
            <a:cxnLst/>
            <a:rect l="l" t="t" r="r" b="b"/>
            <a:pathLst>
              <a:path w="2038168" h="422920" extrusionOk="0">
                <a:moveTo>
                  <a:pt x="0" y="0"/>
                </a:moveTo>
                <a:lnTo>
                  <a:pt x="2038168" y="0"/>
                </a:lnTo>
                <a:lnTo>
                  <a:pt x="2038168" y="422920"/>
                </a:lnTo>
                <a:lnTo>
                  <a:pt x="0" y="422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3" name="Google Shape;263;p15">
            <a:extLst>
              <a:ext uri="{C183D7F6-B498-43B3-948B-1728B52AA6E4}">
                <adec:decorative xmlns:adec="http://schemas.microsoft.com/office/drawing/2017/decorative" val="1"/>
              </a:ext>
            </a:extLst>
          </p:cNvPr>
          <p:cNvSpPr txBox="1"/>
          <p:nvPr/>
        </p:nvSpPr>
        <p:spPr>
          <a:xfrm>
            <a:off x="15843758" y="9911122"/>
            <a:ext cx="2218937" cy="236688"/>
          </a:xfrm>
          <a:prstGeom prst="rect">
            <a:avLst/>
          </a:prstGeom>
          <a:noFill/>
          <a:ln>
            <a:noFill/>
          </a:ln>
        </p:spPr>
        <p:txBody>
          <a:bodyPr spcFirstLastPara="1" wrap="square" lIns="0" tIns="0" rIns="0" bIns="0" anchor="t" anchorCtr="0">
            <a:spAutoFit/>
          </a:bodyPr>
          <a:lstStyle/>
          <a:p>
            <a:pPr marL="0" marR="0" lvl="0" indent="0" algn="ctr" rtl="0">
              <a:lnSpc>
                <a:spcPct val="101066"/>
              </a:lnSpc>
              <a:spcBef>
                <a:spcPts val="0"/>
              </a:spcBef>
              <a:spcAft>
                <a:spcPts val="0"/>
              </a:spcAft>
              <a:buNone/>
            </a:pPr>
            <a:r>
              <a:rPr lang="en-US" sz="1687">
                <a:solidFill>
                  <a:srgbClr val="0F3869"/>
                </a:solidFill>
                <a:latin typeface="Arial"/>
                <a:ea typeface="Arial"/>
                <a:cs typeface="Arial"/>
                <a:sym typeface="Arial"/>
              </a:rPr>
              <a:t>Cross-State Convening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grpSp>
        <p:nvGrpSpPr>
          <p:cNvPr id="271" name="Google Shape;271;p12">
            <a:extLst>
              <a:ext uri="{C183D7F6-B498-43B3-948B-1728B52AA6E4}">
                <adec:decorative xmlns:adec="http://schemas.microsoft.com/office/drawing/2017/decorative" val="1"/>
              </a:ext>
            </a:extLst>
          </p:cNvPr>
          <p:cNvGrpSpPr/>
          <p:nvPr/>
        </p:nvGrpSpPr>
        <p:grpSpPr>
          <a:xfrm rot="10800000">
            <a:off x="0" y="9258300"/>
            <a:ext cx="18288000" cy="1245692"/>
            <a:chOff x="0" y="-57150"/>
            <a:chExt cx="4816593" cy="328083"/>
          </a:xfrm>
        </p:grpSpPr>
        <p:sp>
          <p:nvSpPr>
            <p:cNvPr id="272" name="Google Shape;272;p12"/>
            <p:cNvSpPr/>
            <p:nvPr/>
          </p:nvSpPr>
          <p:spPr>
            <a:xfrm>
              <a:off x="0" y="0"/>
              <a:ext cx="4816592" cy="270933"/>
            </a:xfrm>
            <a:custGeom>
              <a:avLst/>
              <a:gdLst/>
              <a:ahLst/>
              <a:cxnLst/>
              <a:rect l="l" t="t" r="r" b="b"/>
              <a:pathLst>
                <a:path w="4816592" h="270933" extrusionOk="0">
                  <a:moveTo>
                    <a:pt x="0" y="0"/>
                  </a:moveTo>
                  <a:lnTo>
                    <a:pt x="4816592" y="0"/>
                  </a:lnTo>
                  <a:lnTo>
                    <a:pt x="4816592" y="270933"/>
                  </a:lnTo>
                  <a:lnTo>
                    <a:pt x="0" y="270933"/>
                  </a:lnTo>
                  <a:close/>
                </a:path>
              </a:pathLst>
            </a:custGeom>
            <a:solidFill>
              <a:srgbClr val="0F386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3" name="Google Shape;273;p12"/>
            <p:cNvSpPr txBox="1"/>
            <p:nvPr/>
          </p:nvSpPr>
          <p:spPr>
            <a:xfrm>
              <a:off x="0" y="-57150"/>
              <a:ext cx="4816593" cy="328083"/>
            </a:xfrm>
            <a:prstGeom prst="rect">
              <a:avLst/>
            </a:prstGeom>
            <a:noFill/>
            <a:ln>
              <a:noFill/>
            </a:ln>
          </p:spPr>
          <p:txBody>
            <a:bodyPr spcFirstLastPara="1" wrap="square" lIns="50800" tIns="50800" rIns="50800" bIns="50800" anchor="ctr" anchorCtr="0">
              <a:noAutofit/>
            </a:bodyPr>
            <a:lstStyle/>
            <a:p>
              <a:pPr marL="0" marR="0" lvl="0" indent="0" algn="ctr" rtl="0">
                <a:lnSpc>
                  <a:spcPct val="163333"/>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4" name="Google Shape;274;p12">
            <a:extLst>
              <a:ext uri="{C183D7F6-B498-43B3-948B-1728B52AA6E4}">
                <adec:decorative xmlns:adec="http://schemas.microsoft.com/office/drawing/2017/decorative" val="1"/>
              </a:ext>
            </a:extLst>
          </p:cNvPr>
          <p:cNvGrpSpPr/>
          <p:nvPr/>
        </p:nvGrpSpPr>
        <p:grpSpPr>
          <a:xfrm>
            <a:off x="9644170" y="2838840"/>
            <a:ext cx="7281199" cy="2234144"/>
            <a:chOff x="0" y="-57150"/>
            <a:chExt cx="1917682" cy="588417"/>
          </a:xfrm>
        </p:grpSpPr>
        <p:sp>
          <p:nvSpPr>
            <p:cNvPr id="275" name="Google Shape;275;p12"/>
            <p:cNvSpPr/>
            <p:nvPr/>
          </p:nvSpPr>
          <p:spPr>
            <a:xfrm>
              <a:off x="0" y="0"/>
              <a:ext cx="1917682" cy="531267"/>
            </a:xfrm>
            <a:custGeom>
              <a:avLst/>
              <a:gdLst/>
              <a:ahLst/>
              <a:cxnLst/>
              <a:rect l="l" t="t" r="r" b="b"/>
              <a:pathLst>
                <a:path w="1917682" h="531267" extrusionOk="0">
                  <a:moveTo>
                    <a:pt x="54227" y="0"/>
                  </a:moveTo>
                  <a:lnTo>
                    <a:pt x="1863455" y="0"/>
                  </a:lnTo>
                  <a:cubicBezTo>
                    <a:pt x="1893404" y="0"/>
                    <a:pt x="1917682" y="24278"/>
                    <a:pt x="1917682" y="54227"/>
                  </a:cubicBezTo>
                  <a:lnTo>
                    <a:pt x="1917682" y="477040"/>
                  </a:lnTo>
                  <a:cubicBezTo>
                    <a:pt x="1917682" y="491422"/>
                    <a:pt x="1911969" y="505214"/>
                    <a:pt x="1901799" y="515384"/>
                  </a:cubicBezTo>
                  <a:cubicBezTo>
                    <a:pt x="1891630" y="525554"/>
                    <a:pt x="1877837" y="531267"/>
                    <a:pt x="1863455" y="531267"/>
                  </a:cubicBezTo>
                  <a:lnTo>
                    <a:pt x="54227" y="531267"/>
                  </a:lnTo>
                  <a:cubicBezTo>
                    <a:pt x="24278" y="531267"/>
                    <a:pt x="0" y="506988"/>
                    <a:pt x="0" y="477040"/>
                  </a:cubicBezTo>
                  <a:lnTo>
                    <a:pt x="0" y="54227"/>
                  </a:lnTo>
                  <a:cubicBezTo>
                    <a:pt x="0" y="24278"/>
                    <a:pt x="24278" y="0"/>
                    <a:pt x="54227" y="0"/>
                  </a:cubicBezTo>
                  <a:close/>
                </a:path>
              </a:pathLst>
            </a:custGeom>
            <a:solidFill>
              <a:srgbClr val="F0AF1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6" name="Google Shape;276;p12"/>
            <p:cNvSpPr txBox="1"/>
            <p:nvPr/>
          </p:nvSpPr>
          <p:spPr>
            <a:xfrm>
              <a:off x="0" y="-57150"/>
              <a:ext cx="1917682" cy="588417"/>
            </a:xfrm>
            <a:prstGeom prst="rect">
              <a:avLst/>
            </a:prstGeom>
            <a:noFill/>
            <a:ln>
              <a:noFill/>
            </a:ln>
          </p:spPr>
          <p:txBody>
            <a:bodyPr spcFirstLastPara="1" wrap="square" lIns="50800" tIns="50800" rIns="50800" bIns="50800" anchor="ctr" anchorCtr="0">
              <a:noAutofit/>
            </a:bodyPr>
            <a:lstStyle/>
            <a:p>
              <a:pPr marL="0" marR="0" lvl="0" indent="0" algn="ctr" rtl="0">
                <a:lnSpc>
                  <a:spcPct val="163333"/>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7" name="Google Shape;277;p12">
            <a:extLst>
              <a:ext uri="{C183D7F6-B498-43B3-948B-1728B52AA6E4}">
                <adec:decorative xmlns:adec="http://schemas.microsoft.com/office/drawing/2017/decorative" val="1"/>
              </a:ext>
            </a:extLst>
          </p:cNvPr>
          <p:cNvGrpSpPr/>
          <p:nvPr/>
        </p:nvGrpSpPr>
        <p:grpSpPr>
          <a:xfrm>
            <a:off x="9644175" y="3523170"/>
            <a:ext cx="7281247" cy="4340937"/>
            <a:chOff x="0" y="-57150"/>
            <a:chExt cx="1917682" cy="408190"/>
          </a:xfrm>
        </p:grpSpPr>
        <p:sp>
          <p:nvSpPr>
            <p:cNvPr id="278" name="Google Shape;278;p12"/>
            <p:cNvSpPr/>
            <p:nvPr/>
          </p:nvSpPr>
          <p:spPr>
            <a:xfrm>
              <a:off x="0" y="0"/>
              <a:ext cx="1917682" cy="351040"/>
            </a:xfrm>
            <a:custGeom>
              <a:avLst/>
              <a:gdLst/>
              <a:ahLst/>
              <a:cxnLst/>
              <a:rect l="l" t="t" r="r" b="b"/>
              <a:pathLst>
                <a:path w="1917682" h="351040" extrusionOk="0">
                  <a:moveTo>
                    <a:pt x="54227" y="0"/>
                  </a:moveTo>
                  <a:lnTo>
                    <a:pt x="1863455" y="0"/>
                  </a:lnTo>
                  <a:cubicBezTo>
                    <a:pt x="1893404" y="0"/>
                    <a:pt x="1917682" y="24278"/>
                    <a:pt x="1917682" y="54227"/>
                  </a:cubicBezTo>
                  <a:lnTo>
                    <a:pt x="1917682" y="296813"/>
                  </a:lnTo>
                  <a:cubicBezTo>
                    <a:pt x="1917682" y="311195"/>
                    <a:pt x="1911969" y="324987"/>
                    <a:pt x="1901799" y="335157"/>
                  </a:cubicBezTo>
                  <a:cubicBezTo>
                    <a:pt x="1891630" y="345326"/>
                    <a:pt x="1877837" y="351040"/>
                    <a:pt x="1863455" y="351040"/>
                  </a:cubicBezTo>
                  <a:lnTo>
                    <a:pt x="54227" y="351040"/>
                  </a:lnTo>
                  <a:cubicBezTo>
                    <a:pt x="24278" y="351040"/>
                    <a:pt x="0" y="326761"/>
                    <a:pt x="0" y="296813"/>
                  </a:cubicBezTo>
                  <a:lnTo>
                    <a:pt x="0" y="54227"/>
                  </a:lnTo>
                  <a:cubicBezTo>
                    <a:pt x="0" y="24278"/>
                    <a:pt x="24278" y="0"/>
                    <a:pt x="54227" y="0"/>
                  </a:cubicBezTo>
                  <a:close/>
                </a:path>
              </a:pathLst>
            </a:custGeom>
            <a:solidFill>
              <a:srgbClr val="FFFFFF"/>
            </a:solidFill>
            <a:ln w="38100" cap="rnd" cmpd="sng">
              <a:solidFill>
                <a:srgbClr val="B5D5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9" name="Google Shape;279;p12"/>
            <p:cNvSpPr txBox="1"/>
            <p:nvPr/>
          </p:nvSpPr>
          <p:spPr>
            <a:xfrm>
              <a:off x="0" y="-57150"/>
              <a:ext cx="1917682" cy="408190"/>
            </a:xfrm>
            <a:prstGeom prst="rect">
              <a:avLst/>
            </a:prstGeom>
            <a:noFill/>
            <a:ln>
              <a:noFill/>
            </a:ln>
          </p:spPr>
          <p:txBody>
            <a:bodyPr spcFirstLastPara="1" wrap="square" lIns="50800" tIns="50800" rIns="50800" bIns="50800" anchor="ctr" anchorCtr="0">
              <a:noAutofit/>
            </a:bodyPr>
            <a:lstStyle/>
            <a:p>
              <a:pPr marL="0" marR="0" lvl="0" indent="0" algn="ctr" rtl="0">
                <a:lnSpc>
                  <a:spcPct val="163333"/>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0" name="Google Shape;280;p12">
            <a:extLst>
              <a:ext uri="{C183D7F6-B498-43B3-948B-1728B52AA6E4}">
                <adec:decorative xmlns:adec="http://schemas.microsoft.com/office/drawing/2017/decorative" val="1"/>
              </a:ext>
            </a:extLst>
          </p:cNvPr>
          <p:cNvGrpSpPr/>
          <p:nvPr/>
        </p:nvGrpSpPr>
        <p:grpSpPr>
          <a:xfrm>
            <a:off x="9644170" y="3523140"/>
            <a:ext cx="7281199" cy="674916"/>
            <a:chOff x="0" y="-57150"/>
            <a:chExt cx="1917682" cy="177756"/>
          </a:xfrm>
        </p:grpSpPr>
        <p:sp>
          <p:nvSpPr>
            <p:cNvPr id="281" name="Google Shape;281;p12"/>
            <p:cNvSpPr/>
            <p:nvPr/>
          </p:nvSpPr>
          <p:spPr>
            <a:xfrm>
              <a:off x="0" y="0"/>
              <a:ext cx="1917682" cy="120606"/>
            </a:xfrm>
            <a:custGeom>
              <a:avLst/>
              <a:gdLst/>
              <a:ahLst/>
              <a:cxnLst/>
              <a:rect l="l" t="t" r="r" b="b"/>
              <a:pathLst>
                <a:path w="1917682" h="120606" extrusionOk="0">
                  <a:moveTo>
                    <a:pt x="0" y="0"/>
                  </a:moveTo>
                  <a:lnTo>
                    <a:pt x="1917682" y="0"/>
                  </a:lnTo>
                  <a:lnTo>
                    <a:pt x="1917682" y="120606"/>
                  </a:lnTo>
                  <a:lnTo>
                    <a:pt x="0" y="12060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 name="Google Shape;282;p12"/>
            <p:cNvSpPr txBox="1"/>
            <p:nvPr/>
          </p:nvSpPr>
          <p:spPr>
            <a:xfrm>
              <a:off x="0" y="-57150"/>
              <a:ext cx="1917682" cy="177756"/>
            </a:xfrm>
            <a:prstGeom prst="rect">
              <a:avLst/>
            </a:prstGeom>
            <a:noFill/>
            <a:ln>
              <a:noFill/>
            </a:ln>
          </p:spPr>
          <p:txBody>
            <a:bodyPr spcFirstLastPara="1" wrap="square" lIns="50800" tIns="50800" rIns="50800" bIns="50800" anchor="ctr" anchorCtr="0">
              <a:noAutofit/>
            </a:bodyPr>
            <a:lstStyle/>
            <a:p>
              <a:pPr marL="0" marR="0" lvl="0" indent="0" algn="ctr" rtl="0">
                <a:lnSpc>
                  <a:spcPct val="163333"/>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3" name="Google Shape;283;p12">
            <a:extLst>
              <a:ext uri="{C183D7F6-B498-43B3-948B-1728B52AA6E4}">
                <adec:decorative xmlns:adec="http://schemas.microsoft.com/office/drawing/2017/decorative" val="1"/>
              </a:ext>
            </a:extLst>
          </p:cNvPr>
          <p:cNvGrpSpPr/>
          <p:nvPr/>
        </p:nvGrpSpPr>
        <p:grpSpPr>
          <a:xfrm>
            <a:off x="1362632" y="2861995"/>
            <a:ext cx="7281199" cy="2234144"/>
            <a:chOff x="0" y="-57150"/>
            <a:chExt cx="1917682" cy="588417"/>
          </a:xfrm>
        </p:grpSpPr>
        <p:sp>
          <p:nvSpPr>
            <p:cNvPr id="284" name="Google Shape;284;p12"/>
            <p:cNvSpPr/>
            <p:nvPr/>
          </p:nvSpPr>
          <p:spPr>
            <a:xfrm>
              <a:off x="0" y="0"/>
              <a:ext cx="1917682" cy="531267"/>
            </a:xfrm>
            <a:custGeom>
              <a:avLst/>
              <a:gdLst/>
              <a:ahLst/>
              <a:cxnLst/>
              <a:rect l="l" t="t" r="r" b="b"/>
              <a:pathLst>
                <a:path w="1917682" h="531267" extrusionOk="0">
                  <a:moveTo>
                    <a:pt x="54227" y="0"/>
                  </a:moveTo>
                  <a:lnTo>
                    <a:pt x="1863455" y="0"/>
                  </a:lnTo>
                  <a:cubicBezTo>
                    <a:pt x="1893404" y="0"/>
                    <a:pt x="1917682" y="24278"/>
                    <a:pt x="1917682" y="54227"/>
                  </a:cubicBezTo>
                  <a:lnTo>
                    <a:pt x="1917682" y="477040"/>
                  </a:lnTo>
                  <a:cubicBezTo>
                    <a:pt x="1917682" y="491422"/>
                    <a:pt x="1911969" y="505214"/>
                    <a:pt x="1901799" y="515384"/>
                  </a:cubicBezTo>
                  <a:cubicBezTo>
                    <a:pt x="1891630" y="525554"/>
                    <a:pt x="1877837" y="531267"/>
                    <a:pt x="1863455" y="531267"/>
                  </a:cubicBezTo>
                  <a:lnTo>
                    <a:pt x="54227" y="531267"/>
                  </a:lnTo>
                  <a:cubicBezTo>
                    <a:pt x="24278" y="531267"/>
                    <a:pt x="0" y="506988"/>
                    <a:pt x="0" y="477040"/>
                  </a:cubicBezTo>
                  <a:lnTo>
                    <a:pt x="0" y="54227"/>
                  </a:lnTo>
                  <a:cubicBezTo>
                    <a:pt x="0" y="24278"/>
                    <a:pt x="24278" y="0"/>
                    <a:pt x="54227" y="0"/>
                  </a:cubicBezTo>
                  <a:close/>
                </a:path>
              </a:pathLst>
            </a:custGeom>
            <a:solidFill>
              <a:srgbClr val="F0AF1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5" name="Google Shape;285;p12"/>
            <p:cNvSpPr txBox="1"/>
            <p:nvPr/>
          </p:nvSpPr>
          <p:spPr>
            <a:xfrm>
              <a:off x="0" y="-57150"/>
              <a:ext cx="1917682" cy="588417"/>
            </a:xfrm>
            <a:prstGeom prst="rect">
              <a:avLst/>
            </a:prstGeom>
            <a:noFill/>
            <a:ln>
              <a:noFill/>
            </a:ln>
          </p:spPr>
          <p:txBody>
            <a:bodyPr spcFirstLastPara="1" wrap="square" lIns="50800" tIns="50800" rIns="50800" bIns="50800" anchor="ctr" anchorCtr="0">
              <a:noAutofit/>
            </a:bodyPr>
            <a:lstStyle/>
            <a:p>
              <a:pPr marL="0" marR="0" lvl="0" indent="0" algn="ctr" rtl="0">
                <a:lnSpc>
                  <a:spcPct val="163333"/>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6" name="Google Shape;286;p12">
            <a:extLst>
              <a:ext uri="{C183D7F6-B498-43B3-948B-1728B52AA6E4}">
                <adec:decorative xmlns:adec="http://schemas.microsoft.com/office/drawing/2017/decorative" val="1"/>
              </a:ext>
            </a:extLst>
          </p:cNvPr>
          <p:cNvGrpSpPr/>
          <p:nvPr/>
        </p:nvGrpSpPr>
        <p:grpSpPr>
          <a:xfrm>
            <a:off x="1362625" y="3546308"/>
            <a:ext cx="7281247" cy="4340937"/>
            <a:chOff x="0" y="-57150"/>
            <a:chExt cx="1917682" cy="408190"/>
          </a:xfrm>
        </p:grpSpPr>
        <p:sp>
          <p:nvSpPr>
            <p:cNvPr id="287" name="Google Shape;287;p12"/>
            <p:cNvSpPr/>
            <p:nvPr/>
          </p:nvSpPr>
          <p:spPr>
            <a:xfrm>
              <a:off x="0" y="0"/>
              <a:ext cx="1917682" cy="351040"/>
            </a:xfrm>
            <a:custGeom>
              <a:avLst/>
              <a:gdLst/>
              <a:ahLst/>
              <a:cxnLst/>
              <a:rect l="l" t="t" r="r" b="b"/>
              <a:pathLst>
                <a:path w="1917682" h="351040" extrusionOk="0">
                  <a:moveTo>
                    <a:pt x="54227" y="0"/>
                  </a:moveTo>
                  <a:lnTo>
                    <a:pt x="1863455" y="0"/>
                  </a:lnTo>
                  <a:cubicBezTo>
                    <a:pt x="1893404" y="0"/>
                    <a:pt x="1917682" y="24278"/>
                    <a:pt x="1917682" y="54227"/>
                  </a:cubicBezTo>
                  <a:lnTo>
                    <a:pt x="1917682" y="296813"/>
                  </a:lnTo>
                  <a:cubicBezTo>
                    <a:pt x="1917682" y="311195"/>
                    <a:pt x="1911969" y="324987"/>
                    <a:pt x="1901799" y="335157"/>
                  </a:cubicBezTo>
                  <a:cubicBezTo>
                    <a:pt x="1891630" y="345326"/>
                    <a:pt x="1877837" y="351040"/>
                    <a:pt x="1863455" y="351040"/>
                  </a:cubicBezTo>
                  <a:lnTo>
                    <a:pt x="54227" y="351040"/>
                  </a:lnTo>
                  <a:cubicBezTo>
                    <a:pt x="24278" y="351040"/>
                    <a:pt x="0" y="326761"/>
                    <a:pt x="0" y="296813"/>
                  </a:cubicBezTo>
                  <a:lnTo>
                    <a:pt x="0" y="54227"/>
                  </a:lnTo>
                  <a:cubicBezTo>
                    <a:pt x="0" y="24278"/>
                    <a:pt x="24278" y="0"/>
                    <a:pt x="54227" y="0"/>
                  </a:cubicBezTo>
                  <a:close/>
                </a:path>
              </a:pathLst>
            </a:custGeom>
            <a:solidFill>
              <a:srgbClr val="FFFFFF"/>
            </a:solidFill>
            <a:ln w="38100" cap="rnd" cmpd="sng">
              <a:solidFill>
                <a:srgbClr val="B5D5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8" name="Google Shape;288;p12"/>
            <p:cNvSpPr txBox="1"/>
            <p:nvPr/>
          </p:nvSpPr>
          <p:spPr>
            <a:xfrm>
              <a:off x="0" y="-57150"/>
              <a:ext cx="1917682" cy="408190"/>
            </a:xfrm>
            <a:prstGeom prst="rect">
              <a:avLst/>
            </a:prstGeom>
            <a:noFill/>
            <a:ln>
              <a:noFill/>
            </a:ln>
          </p:spPr>
          <p:txBody>
            <a:bodyPr spcFirstLastPara="1" wrap="square" lIns="50800" tIns="50800" rIns="50800" bIns="50800" anchor="ctr" anchorCtr="0">
              <a:noAutofit/>
            </a:bodyPr>
            <a:lstStyle/>
            <a:p>
              <a:pPr marL="0" marR="0" lvl="0" indent="0" algn="ctr" rtl="0">
                <a:lnSpc>
                  <a:spcPct val="163333"/>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9" name="Google Shape;289;p12">
            <a:extLst>
              <a:ext uri="{C183D7F6-B498-43B3-948B-1728B52AA6E4}">
                <adec:decorative xmlns:adec="http://schemas.microsoft.com/office/drawing/2017/decorative" val="1"/>
              </a:ext>
            </a:extLst>
          </p:cNvPr>
          <p:cNvGrpSpPr/>
          <p:nvPr/>
        </p:nvGrpSpPr>
        <p:grpSpPr>
          <a:xfrm>
            <a:off x="1362632" y="3546295"/>
            <a:ext cx="7281199" cy="674916"/>
            <a:chOff x="0" y="-57150"/>
            <a:chExt cx="1917682" cy="177756"/>
          </a:xfrm>
        </p:grpSpPr>
        <p:sp>
          <p:nvSpPr>
            <p:cNvPr id="290" name="Google Shape;290;p12"/>
            <p:cNvSpPr/>
            <p:nvPr/>
          </p:nvSpPr>
          <p:spPr>
            <a:xfrm>
              <a:off x="0" y="0"/>
              <a:ext cx="1917682" cy="120606"/>
            </a:xfrm>
            <a:custGeom>
              <a:avLst/>
              <a:gdLst/>
              <a:ahLst/>
              <a:cxnLst/>
              <a:rect l="l" t="t" r="r" b="b"/>
              <a:pathLst>
                <a:path w="1917682" h="120606" extrusionOk="0">
                  <a:moveTo>
                    <a:pt x="0" y="0"/>
                  </a:moveTo>
                  <a:lnTo>
                    <a:pt x="1917682" y="0"/>
                  </a:lnTo>
                  <a:lnTo>
                    <a:pt x="1917682" y="120606"/>
                  </a:lnTo>
                  <a:lnTo>
                    <a:pt x="0" y="12060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1" name="Google Shape;291;p12"/>
            <p:cNvSpPr txBox="1"/>
            <p:nvPr/>
          </p:nvSpPr>
          <p:spPr>
            <a:xfrm>
              <a:off x="0" y="-57150"/>
              <a:ext cx="1917682" cy="177756"/>
            </a:xfrm>
            <a:prstGeom prst="rect">
              <a:avLst/>
            </a:prstGeom>
            <a:noFill/>
            <a:ln>
              <a:noFill/>
            </a:ln>
          </p:spPr>
          <p:txBody>
            <a:bodyPr spcFirstLastPara="1" wrap="square" lIns="50800" tIns="50800" rIns="50800" bIns="50800" anchor="ctr" anchorCtr="0">
              <a:noAutofit/>
            </a:bodyPr>
            <a:lstStyle/>
            <a:p>
              <a:pPr marL="0" marR="0" lvl="0" indent="0" algn="ctr" rtl="0">
                <a:lnSpc>
                  <a:spcPct val="163333"/>
                </a:lnSpc>
                <a:spcBef>
                  <a:spcPts val="0"/>
                </a:spcBef>
                <a:spcAft>
                  <a:spcPts val="0"/>
                </a:spcAft>
                <a:buNone/>
              </a:pPr>
              <a:endParaRPr sz="1800">
                <a:solidFill>
                  <a:schemeClr val="dk1"/>
                </a:solidFill>
                <a:latin typeface="Calibri"/>
                <a:ea typeface="Calibri"/>
                <a:cs typeface="Calibri"/>
                <a:sym typeface="Calibri"/>
              </a:endParaRPr>
            </a:p>
          </p:txBody>
        </p:sp>
      </p:grpSp>
      <p:sp>
        <p:nvSpPr>
          <p:cNvPr id="292" name="Google Shape;292;p12">
            <a:extLst>
              <a:ext uri="{C183D7F6-B498-43B3-948B-1728B52AA6E4}">
                <adec:decorative xmlns:adec="http://schemas.microsoft.com/office/drawing/2017/decorative" val="1"/>
              </a:ext>
            </a:extLst>
          </p:cNvPr>
          <p:cNvSpPr/>
          <p:nvPr/>
        </p:nvSpPr>
        <p:spPr>
          <a:xfrm>
            <a:off x="1547602" y="3180337"/>
            <a:ext cx="1993998" cy="1993998"/>
          </a:xfrm>
          <a:custGeom>
            <a:avLst/>
            <a:gdLst/>
            <a:ahLst/>
            <a:cxnLst/>
            <a:rect l="l" t="t" r="r" b="b"/>
            <a:pathLst>
              <a:path w="1993998" h="1993998" extrusionOk="0">
                <a:moveTo>
                  <a:pt x="0" y="0"/>
                </a:moveTo>
                <a:lnTo>
                  <a:pt x="1993998" y="0"/>
                </a:lnTo>
                <a:lnTo>
                  <a:pt x="1993998" y="1993997"/>
                </a:lnTo>
                <a:lnTo>
                  <a:pt x="0" y="199399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3" name="Google Shape;293;p12">
            <a:extLst>
              <a:ext uri="{C183D7F6-B498-43B3-948B-1728B52AA6E4}">
                <adec:decorative xmlns:adec="http://schemas.microsoft.com/office/drawing/2017/decorative" val="1"/>
              </a:ext>
            </a:extLst>
          </p:cNvPr>
          <p:cNvSpPr/>
          <p:nvPr/>
        </p:nvSpPr>
        <p:spPr>
          <a:xfrm>
            <a:off x="9843678" y="3149502"/>
            <a:ext cx="1993998" cy="1993998"/>
          </a:xfrm>
          <a:custGeom>
            <a:avLst/>
            <a:gdLst/>
            <a:ahLst/>
            <a:cxnLst/>
            <a:rect l="l" t="t" r="r" b="b"/>
            <a:pathLst>
              <a:path w="1993998" h="1993998" extrusionOk="0">
                <a:moveTo>
                  <a:pt x="0" y="0"/>
                </a:moveTo>
                <a:lnTo>
                  <a:pt x="1993998" y="0"/>
                </a:lnTo>
                <a:lnTo>
                  <a:pt x="1993998" y="1993998"/>
                </a:lnTo>
                <a:lnTo>
                  <a:pt x="0" y="199399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4" name="Google Shape;294;p12">
            <a:extLst>
              <a:ext uri="{C183D7F6-B498-43B3-948B-1728B52AA6E4}">
                <adec:decorative xmlns:adec="http://schemas.microsoft.com/office/drawing/2017/decorative" val="1"/>
              </a:ext>
            </a:extLst>
          </p:cNvPr>
          <p:cNvSpPr/>
          <p:nvPr/>
        </p:nvSpPr>
        <p:spPr>
          <a:xfrm>
            <a:off x="2014735" y="3604484"/>
            <a:ext cx="1059732" cy="1118718"/>
          </a:xfrm>
          <a:custGeom>
            <a:avLst/>
            <a:gdLst/>
            <a:ahLst/>
            <a:cxnLst/>
            <a:rect l="l" t="t" r="r" b="b"/>
            <a:pathLst>
              <a:path w="1059732" h="1118718" extrusionOk="0">
                <a:moveTo>
                  <a:pt x="0" y="0"/>
                </a:moveTo>
                <a:lnTo>
                  <a:pt x="1059732" y="0"/>
                </a:lnTo>
                <a:lnTo>
                  <a:pt x="1059732" y="1118718"/>
                </a:lnTo>
                <a:lnTo>
                  <a:pt x="0" y="111871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5" name="Google Shape;295;p12">
            <a:extLst>
              <a:ext uri="{C183D7F6-B498-43B3-948B-1728B52AA6E4}">
                <adec:decorative xmlns:adec="http://schemas.microsoft.com/office/drawing/2017/decorative" val="1"/>
              </a:ext>
            </a:extLst>
          </p:cNvPr>
          <p:cNvSpPr/>
          <p:nvPr/>
        </p:nvSpPr>
        <p:spPr>
          <a:xfrm>
            <a:off x="10241249" y="3604484"/>
            <a:ext cx="1198855" cy="919848"/>
          </a:xfrm>
          <a:custGeom>
            <a:avLst/>
            <a:gdLst/>
            <a:ahLst/>
            <a:cxnLst/>
            <a:rect l="l" t="t" r="r" b="b"/>
            <a:pathLst>
              <a:path w="1198855" h="919848" extrusionOk="0">
                <a:moveTo>
                  <a:pt x="0" y="0"/>
                </a:moveTo>
                <a:lnTo>
                  <a:pt x="1198855" y="0"/>
                </a:lnTo>
                <a:lnTo>
                  <a:pt x="1198855" y="919848"/>
                </a:lnTo>
                <a:lnTo>
                  <a:pt x="0" y="919848"/>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6" name="Google Shape;296;p12"/>
          <p:cNvSpPr txBox="1">
            <a:spLocks noGrp="1"/>
          </p:cNvSpPr>
          <p:nvPr>
            <p:ph type="title" idx="4294967295"/>
          </p:nvPr>
        </p:nvSpPr>
        <p:spPr>
          <a:xfrm>
            <a:off x="1362632" y="1102637"/>
            <a:ext cx="15562800" cy="8619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0000"/>
              </a:lnSpc>
              <a:spcBef>
                <a:spcPts val="0"/>
              </a:spcBef>
              <a:spcAft>
                <a:spcPts val="0"/>
              </a:spcAft>
              <a:buClr>
                <a:srgbClr val="000000"/>
              </a:buClr>
              <a:buSzTx/>
              <a:buFont typeface="Arial"/>
              <a:buNone/>
              <a:tabLst/>
              <a:defRPr/>
            </a:pPr>
            <a:r>
              <a:rPr kumimoji="0" lang="en-US" sz="5600" b="1" i="0" u="none" strike="noStrike" kern="0" cap="none" spc="0" normalizeH="0" baseline="0" noProof="0" dirty="0">
                <a:ln>
                  <a:noFill/>
                </a:ln>
                <a:solidFill>
                  <a:srgbClr val="2F358B"/>
                </a:solidFill>
                <a:effectLst/>
                <a:uLnTx/>
                <a:uFillTx/>
                <a:latin typeface="Arial"/>
                <a:ea typeface="Arial"/>
                <a:cs typeface="Arial"/>
                <a:sym typeface="Arial"/>
              </a:rPr>
              <a:t>Benefits &amp; Challenges </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97" name="Google Shape;297;p12"/>
          <p:cNvSpPr txBox="1"/>
          <p:nvPr/>
        </p:nvSpPr>
        <p:spPr>
          <a:xfrm>
            <a:off x="3764501" y="3144320"/>
            <a:ext cx="4049700" cy="430800"/>
          </a:xfrm>
          <a:prstGeom prst="rect">
            <a:avLst/>
          </a:prstGeom>
          <a:noFill/>
          <a:ln>
            <a:noFill/>
          </a:ln>
        </p:spPr>
        <p:txBody>
          <a:bodyPr spcFirstLastPara="1" wrap="square" lIns="0" tIns="0" rIns="0" bIns="0" anchor="t" anchorCtr="0">
            <a:spAutoFit/>
          </a:bodyPr>
          <a:lstStyle/>
          <a:p>
            <a:pPr marL="0" marR="0" lvl="0" indent="0" algn="l" rtl="0">
              <a:lnSpc>
                <a:spcPct val="140014"/>
              </a:lnSpc>
              <a:spcBef>
                <a:spcPts val="0"/>
              </a:spcBef>
              <a:spcAft>
                <a:spcPts val="0"/>
              </a:spcAft>
              <a:buNone/>
            </a:pPr>
            <a:r>
              <a:rPr lang="en-US" sz="2799" b="1">
                <a:solidFill>
                  <a:srgbClr val="0F3869"/>
                </a:solidFill>
                <a:latin typeface="Poppins"/>
                <a:ea typeface="Poppins"/>
                <a:cs typeface="Poppins"/>
                <a:sym typeface="Poppins"/>
              </a:rPr>
              <a:t>Benefits </a:t>
            </a:r>
            <a:endParaRPr/>
          </a:p>
        </p:txBody>
      </p:sp>
      <p:sp>
        <p:nvSpPr>
          <p:cNvPr id="298" name="Google Shape;298;p12"/>
          <p:cNvSpPr txBox="1"/>
          <p:nvPr/>
        </p:nvSpPr>
        <p:spPr>
          <a:xfrm>
            <a:off x="12200466" y="3094612"/>
            <a:ext cx="4049700" cy="430800"/>
          </a:xfrm>
          <a:prstGeom prst="rect">
            <a:avLst/>
          </a:prstGeom>
          <a:noFill/>
          <a:ln>
            <a:noFill/>
          </a:ln>
        </p:spPr>
        <p:txBody>
          <a:bodyPr spcFirstLastPara="1" wrap="square" lIns="0" tIns="0" rIns="0" bIns="0" anchor="t" anchorCtr="0">
            <a:spAutoFit/>
          </a:bodyPr>
          <a:lstStyle/>
          <a:p>
            <a:pPr marL="0" marR="0" lvl="0" indent="0" algn="l" rtl="0">
              <a:lnSpc>
                <a:spcPct val="140014"/>
              </a:lnSpc>
              <a:spcBef>
                <a:spcPts val="0"/>
              </a:spcBef>
              <a:spcAft>
                <a:spcPts val="0"/>
              </a:spcAft>
              <a:buNone/>
            </a:pPr>
            <a:r>
              <a:rPr lang="en-US" sz="2799" b="1">
                <a:solidFill>
                  <a:srgbClr val="0F3869"/>
                </a:solidFill>
                <a:latin typeface="Poppins"/>
                <a:ea typeface="Poppins"/>
                <a:cs typeface="Poppins"/>
                <a:sym typeface="Poppins"/>
              </a:rPr>
              <a:t>Challenges</a:t>
            </a:r>
            <a:endParaRPr/>
          </a:p>
        </p:txBody>
      </p:sp>
      <p:sp>
        <p:nvSpPr>
          <p:cNvPr id="299" name="Google Shape;299;p12"/>
          <p:cNvSpPr txBox="1"/>
          <p:nvPr/>
        </p:nvSpPr>
        <p:spPr>
          <a:xfrm>
            <a:off x="3764500" y="3971050"/>
            <a:ext cx="4410600" cy="3482400"/>
          </a:xfrm>
          <a:prstGeom prst="rect">
            <a:avLst/>
          </a:prstGeom>
          <a:noFill/>
          <a:ln>
            <a:noFill/>
          </a:ln>
        </p:spPr>
        <p:txBody>
          <a:bodyPr spcFirstLastPara="1" wrap="square" lIns="0" tIns="0" rIns="0" bIns="0" anchor="t" anchorCtr="0">
            <a:spAutoFit/>
          </a:bodyPr>
          <a:lstStyle/>
          <a:p>
            <a:pPr marL="457200" lvl="0" indent="-387350" algn="l" rtl="0">
              <a:lnSpc>
                <a:spcPct val="115000"/>
              </a:lnSpc>
              <a:spcBef>
                <a:spcPts val="1200"/>
              </a:spcBef>
              <a:spcAft>
                <a:spcPts val="0"/>
              </a:spcAft>
              <a:buClr>
                <a:schemeClr val="dk1"/>
              </a:buClr>
              <a:buSzPts val="2500"/>
              <a:buAutoNum type="arabicPeriod"/>
            </a:pPr>
            <a:r>
              <a:rPr lang="en-US" sz="2500" b="1">
                <a:solidFill>
                  <a:schemeClr val="dk1"/>
                </a:solidFill>
              </a:rPr>
              <a:t>Increased Teacher Versatility</a:t>
            </a:r>
            <a:r>
              <a:rPr lang="en-US" sz="2500">
                <a:solidFill>
                  <a:schemeClr val="dk1"/>
                </a:solidFill>
              </a:rPr>
              <a:t> </a:t>
            </a:r>
            <a:endParaRPr sz="2500">
              <a:solidFill>
                <a:schemeClr val="dk1"/>
              </a:solidFill>
            </a:endParaRPr>
          </a:p>
          <a:p>
            <a:pPr marL="457200" lvl="0" indent="-387350" algn="l" rtl="0">
              <a:lnSpc>
                <a:spcPct val="115000"/>
              </a:lnSpc>
              <a:spcBef>
                <a:spcPts val="0"/>
              </a:spcBef>
              <a:spcAft>
                <a:spcPts val="0"/>
              </a:spcAft>
              <a:buClr>
                <a:schemeClr val="dk1"/>
              </a:buClr>
              <a:buSzPts val="2500"/>
              <a:buAutoNum type="arabicPeriod"/>
            </a:pPr>
            <a:r>
              <a:rPr lang="en-US" sz="2500" b="1">
                <a:solidFill>
                  <a:schemeClr val="dk1"/>
                </a:solidFill>
              </a:rPr>
              <a:t>Stronger Inclusive Practices</a:t>
            </a:r>
            <a:endParaRPr sz="2500">
              <a:solidFill>
                <a:schemeClr val="dk1"/>
              </a:solidFill>
            </a:endParaRPr>
          </a:p>
          <a:p>
            <a:pPr marL="457200" lvl="0" indent="-387350" algn="l" rtl="0">
              <a:lnSpc>
                <a:spcPct val="115000"/>
              </a:lnSpc>
              <a:spcBef>
                <a:spcPts val="0"/>
              </a:spcBef>
              <a:spcAft>
                <a:spcPts val="0"/>
              </a:spcAft>
              <a:buClr>
                <a:schemeClr val="dk1"/>
              </a:buClr>
              <a:buSzPts val="2500"/>
              <a:buAutoNum type="arabicPeriod"/>
            </a:pPr>
            <a:r>
              <a:rPr lang="en-US" sz="2500" b="1">
                <a:solidFill>
                  <a:schemeClr val="dk1"/>
                </a:solidFill>
              </a:rPr>
              <a:t>Workforce Pipeline Expansion</a:t>
            </a:r>
            <a:endParaRPr sz="2500">
              <a:solidFill>
                <a:schemeClr val="dk1"/>
              </a:solidFill>
            </a:endParaRPr>
          </a:p>
          <a:p>
            <a:pPr marL="457200" lvl="0" indent="-387350" algn="l" rtl="0">
              <a:lnSpc>
                <a:spcPct val="115000"/>
              </a:lnSpc>
              <a:spcBef>
                <a:spcPts val="0"/>
              </a:spcBef>
              <a:spcAft>
                <a:spcPts val="0"/>
              </a:spcAft>
              <a:buClr>
                <a:schemeClr val="dk1"/>
              </a:buClr>
              <a:buSzPts val="2500"/>
              <a:buAutoNum type="arabicPeriod"/>
            </a:pPr>
            <a:r>
              <a:rPr lang="en-US" sz="2500" b="1">
                <a:solidFill>
                  <a:schemeClr val="dk1"/>
                </a:solidFill>
              </a:rPr>
              <a:t>Reduced Segregation of Students with Disabilities</a:t>
            </a:r>
            <a:endParaRPr sz="3400"/>
          </a:p>
        </p:txBody>
      </p:sp>
      <p:sp>
        <p:nvSpPr>
          <p:cNvPr id="300" name="Google Shape;300;p12"/>
          <p:cNvSpPr txBox="1"/>
          <p:nvPr/>
        </p:nvSpPr>
        <p:spPr>
          <a:xfrm>
            <a:off x="12200466" y="3971038"/>
            <a:ext cx="4725000" cy="3039900"/>
          </a:xfrm>
          <a:prstGeom prst="rect">
            <a:avLst/>
          </a:prstGeom>
          <a:noFill/>
          <a:ln>
            <a:noFill/>
          </a:ln>
        </p:spPr>
        <p:txBody>
          <a:bodyPr spcFirstLastPara="1" wrap="square" lIns="0" tIns="0" rIns="0" bIns="0" anchor="t" anchorCtr="0">
            <a:spAutoFit/>
          </a:bodyPr>
          <a:lstStyle/>
          <a:p>
            <a:pPr marL="457200" lvl="0" indent="-387350" algn="l" rtl="0">
              <a:lnSpc>
                <a:spcPct val="115000"/>
              </a:lnSpc>
              <a:spcBef>
                <a:spcPts val="1200"/>
              </a:spcBef>
              <a:spcAft>
                <a:spcPts val="0"/>
              </a:spcAft>
              <a:buClr>
                <a:schemeClr val="dk1"/>
              </a:buClr>
              <a:buSzPts val="2500"/>
              <a:buAutoNum type="arabicPeriod"/>
            </a:pPr>
            <a:r>
              <a:rPr lang="en-US" sz="2500" b="1">
                <a:solidFill>
                  <a:schemeClr val="dk1"/>
                </a:solidFill>
              </a:rPr>
              <a:t>Program Intensity and Duration</a:t>
            </a:r>
            <a:endParaRPr sz="2500">
              <a:solidFill>
                <a:schemeClr val="dk1"/>
              </a:solidFill>
            </a:endParaRPr>
          </a:p>
          <a:p>
            <a:pPr marL="457200" lvl="0" indent="-387350" algn="l" rtl="0">
              <a:lnSpc>
                <a:spcPct val="115000"/>
              </a:lnSpc>
              <a:spcBef>
                <a:spcPts val="0"/>
              </a:spcBef>
              <a:spcAft>
                <a:spcPts val="0"/>
              </a:spcAft>
              <a:buClr>
                <a:schemeClr val="dk1"/>
              </a:buClr>
              <a:buSzPts val="2500"/>
              <a:buAutoNum type="arabicPeriod"/>
            </a:pPr>
            <a:r>
              <a:rPr lang="en-US" sz="2500" b="1">
                <a:solidFill>
                  <a:schemeClr val="dk1"/>
                </a:solidFill>
              </a:rPr>
              <a:t>Faculty and Curriculum Integration</a:t>
            </a:r>
            <a:endParaRPr sz="2500">
              <a:solidFill>
                <a:schemeClr val="dk1"/>
              </a:solidFill>
            </a:endParaRPr>
          </a:p>
          <a:p>
            <a:pPr marL="457200" lvl="0" indent="-387350" algn="l" rtl="0">
              <a:lnSpc>
                <a:spcPct val="115000"/>
              </a:lnSpc>
              <a:spcBef>
                <a:spcPts val="0"/>
              </a:spcBef>
              <a:spcAft>
                <a:spcPts val="0"/>
              </a:spcAft>
              <a:buClr>
                <a:schemeClr val="dk1"/>
              </a:buClr>
              <a:buSzPts val="2500"/>
              <a:buAutoNum type="arabicPeriod"/>
            </a:pPr>
            <a:r>
              <a:rPr lang="en-US" sz="2500" b="1">
                <a:solidFill>
                  <a:schemeClr val="dk1"/>
                </a:solidFill>
              </a:rPr>
              <a:t>Maintaining Depth and Quality</a:t>
            </a:r>
            <a:endParaRPr sz="2500">
              <a:solidFill>
                <a:schemeClr val="dk1"/>
              </a:solidFill>
            </a:endParaRPr>
          </a:p>
          <a:p>
            <a:pPr marL="457200" lvl="0" indent="-387350" algn="l" rtl="0">
              <a:lnSpc>
                <a:spcPct val="115000"/>
              </a:lnSpc>
              <a:spcBef>
                <a:spcPts val="0"/>
              </a:spcBef>
              <a:spcAft>
                <a:spcPts val="0"/>
              </a:spcAft>
              <a:buClr>
                <a:schemeClr val="dk1"/>
              </a:buClr>
              <a:buSzPts val="2500"/>
              <a:buAutoNum type="arabicPeriod"/>
            </a:pPr>
            <a:r>
              <a:rPr lang="en-US" sz="2500" b="1">
                <a:solidFill>
                  <a:schemeClr val="dk1"/>
                </a:solidFill>
              </a:rPr>
              <a:t>Systemic Barriers</a:t>
            </a:r>
            <a:endParaRPr sz="2500"/>
          </a:p>
        </p:txBody>
      </p:sp>
      <p:sp>
        <p:nvSpPr>
          <p:cNvPr id="301" name="Google Shape;301;p12">
            <a:extLst>
              <a:ext uri="{C183D7F6-B498-43B3-948B-1728B52AA6E4}">
                <adec:decorative xmlns:adec="http://schemas.microsoft.com/office/drawing/2017/decorative" val="1"/>
              </a:ext>
            </a:extLst>
          </p:cNvPr>
          <p:cNvSpPr/>
          <p:nvPr/>
        </p:nvSpPr>
        <p:spPr>
          <a:xfrm>
            <a:off x="15734400" y="9427396"/>
            <a:ext cx="2098430" cy="435424"/>
          </a:xfrm>
          <a:custGeom>
            <a:avLst/>
            <a:gdLst/>
            <a:ahLst/>
            <a:cxnLst/>
            <a:rect l="l" t="t" r="r" b="b"/>
            <a:pathLst>
              <a:path w="2098430" h="435424" extrusionOk="0">
                <a:moveTo>
                  <a:pt x="0" y="0"/>
                </a:moveTo>
                <a:lnTo>
                  <a:pt x="2098430" y="0"/>
                </a:lnTo>
                <a:lnTo>
                  <a:pt x="2098430" y="435424"/>
                </a:lnTo>
                <a:lnTo>
                  <a:pt x="0" y="435424"/>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 name="Google Shape;302;p12"/>
          <p:cNvSpPr txBox="1"/>
          <p:nvPr/>
        </p:nvSpPr>
        <p:spPr>
          <a:xfrm>
            <a:off x="15676985" y="9881870"/>
            <a:ext cx="2213260" cy="236034"/>
          </a:xfrm>
          <a:prstGeom prst="rect">
            <a:avLst/>
          </a:prstGeom>
          <a:noFill/>
          <a:ln>
            <a:noFill/>
          </a:ln>
        </p:spPr>
        <p:txBody>
          <a:bodyPr spcFirstLastPara="1" wrap="square" lIns="0" tIns="0" rIns="0" bIns="0" anchor="t" anchorCtr="0">
            <a:spAutoFit/>
          </a:bodyPr>
          <a:lstStyle/>
          <a:p>
            <a:pPr marL="0" marR="0" lvl="0" indent="0" algn="ctr" rtl="0">
              <a:lnSpc>
                <a:spcPct val="101009"/>
              </a:lnSpc>
              <a:spcBef>
                <a:spcPts val="0"/>
              </a:spcBef>
              <a:spcAft>
                <a:spcPts val="0"/>
              </a:spcAft>
              <a:buNone/>
            </a:pPr>
            <a:r>
              <a:rPr lang="en-US" sz="1684">
                <a:solidFill>
                  <a:srgbClr val="FFFFFF"/>
                </a:solidFill>
                <a:latin typeface="Arial"/>
                <a:ea typeface="Arial"/>
                <a:cs typeface="Arial"/>
                <a:sym typeface="Arial"/>
              </a:rPr>
              <a:t>Cross-State Convening</a:t>
            </a:r>
            <a:endParaRPr/>
          </a:p>
        </p:txBody>
      </p:sp>
      <p:sp>
        <p:nvSpPr>
          <p:cNvPr id="303" name="Google Shape;303;p12">
            <a:extLst>
              <a:ext uri="{C183D7F6-B498-43B3-948B-1728B52AA6E4}">
                <adec:decorative xmlns:adec="http://schemas.microsoft.com/office/drawing/2017/decorative" val="1"/>
              </a:ext>
            </a:extLst>
          </p:cNvPr>
          <p:cNvSpPr/>
          <p:nvPr/>
        </p:nvSpPr>
        <p:spPr>
          <a:xfrm>
            <a:off x="193434" y="7963966"/>
            <a:ext cx="2338395" cy="3126197"/>
          </a:xfrm>
          <a:custGeom>
            <a:avLst/>
            <a:gdLst/>
            <a:ahLst/>
            <a:cxnLst/>
            <a:rect l="l" t="t" r="r" b="b"/>
            <a:pathLst>
              <a:path w="2338395" h="3126197" extrusionOk="0">
                <a:moveTo>
                  <a:pt x="0" y="0"/>
                </a:moveTo>
                <a:lnTo>
                  <a:pt x="2338395" y="0"/>
                </a:lnTo>
                <a:lnTo>
                  <a:pt x="2338395" y="3126197"/>
                </a:lnTo>
                <a:lnTo>
                  <a:pt x="0" y="3126197"/>
                </a:lnTo>
                <a:lnTo>
                  <a:pt x="0" y="0"/>
                </a:lnTo>
                <a:close/>
              </a:path>
            </a:pathLst>
          </a:custGeom>
          <a:blipFill rotWithShape="1">
            <a:blip r:embed="rId7">
              <a:alphaModFix/>
            </a:blip>
            <a:stretch>
              <a:fillRect l="-99184" t="-7000" r="-4249" b="-12139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04" name="Google Shape;304;p12">
            <a:extLst>
              <a:ext uri="{C183D7F6-B498-43B3-948B-1728B52AA6E4}">
                <adec:decorative xmlns:adec="http://schemas.microsoft.com/office/drawing/2017/decorative" val="1"/>
              </a:ext>
            </a:extLst>
          </p:cNvPr>
          <p:cNvPicPr preferRelativeResize="0"/>
          <p:nvPr/>
        </p:nvPicPr>
        <p:blipFill>
          <a:blip r:embed="rId8">
            <a:alphaModFix/>
          </a:blip>
          <a:stretch>
            <a:fillRect/>
          </a:stretch>
        </p:blipFill>
        <p:spPr>
          <a:xfrm>
            <a:off x="14194875" y="352475"/>
            <a:ext cx="2324100" cy="2362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308"/>
        <p:cNvGrpSpPr/>
        <p:nvPr/>
      </p:nvGrpSpPr>
      <p:grpSpPr>
        <a:xfrm>
          <a:off x="0" y="0"/>
          <a:ext cx="0" cy="0"/>
          <a:chOff x="0" y="0"/>
          <a:chExt cx="0" cy="0"/>
        </a:xfrm>
      </p:grpSpPr>
      <p:grpSp>
        <p:nvGrpSpPr>
          <p:cNvPr id="309" name="Google Shape;309;p11">
            <a:extLst>
              <a:ext uri="{C183D7F6-B498-43B3-948B-1728B52AA6E4}">
                <adec:decorative xmlns:adec="http://schemas.microsoft.com/office/drawing/2017/decorative" val="1"/>
              </a:ext>
            </a:extLst>
          </p:cNvPr>
          <p:cNvGrpSpPr/>
          <p:nvPr/>
        </p:nvGrpSpPr>
        <p:grpSpPr>
          <a:xfrm>
            <a:off x="13280398" y="5567321"/>
            <a:ext cx="5125016" cy="5125016"/>
            <a:chOff x="0" y="0"/>
            <a:chExt cx="812800" cy="812800"/>
          </a:xfrm>
        </p:grpSpPr>
        <p:sp>
          <p:nvSpPr>
            <p:cNvPr id="310" name="Google Shape;310;p1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B9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1" name="Google Shape;311;p11"/>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312" name="Google Shape;312;p11"/>
          <p:cNvSpPr txBox="1">
            <a:spLocks noGrp="1"/>
          </p:cNvSpPr>
          <p:nvPr>
            <p:ph type="title" idx="4294967295"/>
          </p:nvPr>
        </p:nvSpPr>
        <p:spPr>
          <a:xfrm>
            <a:off x="1616426" y="947075"/>
            <a:ext cx="12286200" cy="15393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0" b="1" i="0" u="none" strike="noStrike" kern="0" cap="none" spc="0" normalizeH="0" baseline="0" noProof="0" dirty="0">
                <a:ln>
                  <a:noFill/>
                </a:ln>
                <a:solidFill>
                  <a:srgbClr val="F4F4F4"/>
                </a:solidFill>
                <a:effectLst/>
                <a:uLnTx/>
                <a:uFillTx/>
                <a:latin typeface="Arial"/>
                <a:ea typeface="Arial"/>
                <a:cs typeface="Arial"/>
                <a:sym typeface="Arial"/>
              </a:rPr>
              <a:t>Institutional Leadership Perspectives on Dual Credentialing</a:t>
            </a:r>
            <a:endParaRPr kumimoji="0" lang="en-US" sz="50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13" name="Google Shape;313;p11"/>
          <p:cNvSpPr txBox="1"/>
          <p:nvPr/>
        </p:nvSpPr>
        <p:spPr>
          <a:xfrm>
            <a:off x="1352550" y="2958250"/>
            <a:ext cx="9525000" cy="6232200"/>
          </a:xfrm>
          <a:prstGeom prst="rect">
            <a:avLst/>
          </a:prstGeom>
          <a:noFill/>
          <a:ln>
            <a:noFill/>
          </a:ln>
        </p:spPr>
        <p:txBody>
          <a:bodyPr spcFirstLastPara="1" wrap="square" lIns="0" tIns="0" rIns="0" bIns="0" anchor="t" anchorCtr="0">
            <a:spAutoFit/>
          </a:bodyPr>
          <a:lstStyle/>
          <a:p>
            <a:pPr marL="582927" marR="0" lvl="1" indent="-291463" algn="l" rtl="0">
              <a:lnSpc>
                <a:spcPct val="140014"/>
              </a:lnSpc>
              <a:spcBef>
                <a:spcPts val="0"/>
              </a:spcBef>
              <a:spcAft>
                <a:spcPts val="0"/>
              </a:spcAft>
              <a:buClr>
                <a:srgbClr val="F4F4F4"/>
              </a:buClr>
              <a:buSzPts val="2699"/>
              <a:buFont typeface="Arial"/>
              <a:buChar char="•"/>
            </a:pPr>
            <a:r>
              <a:rPr lang="en-US" sz="2699">
                <a:solidFill>
                  <a:srgbClr val="F4F4F4"/>
                </a:solidFill>
              </a:rPr>
              <a:t>Dual Credentials as a Strategy for Inclusive Education</a:t>
            </a:r>
            <a:endParaRPr sz="2699">
              <a:solidFill>
                <a:srgbClr val="F4F4F4"/>
              </a:solidFill>
              <a:latin typeface="Arial"/>
              <a:ea typeface="Arial"/>
              <a:cs typeface="Arial"/>
              <a:sym typeface="Arial"/>
            </a:endParaRPr>
          </a:p>
          <a:p>
            <a:pPr marL="582927" marR="0" lvl="1" indent="-291463" algn="l" rtl="0">
              <a:lnSpc>
                <a:spcPct val="140014"/>
              </a:lnSpc>
              <a:spcBef>
                <a:spcPts val="0"/>
              </a:spcBef>
              <a:spcAft>
                <a:spcPts val="0"/>
              </a:spcAft>
              <a:buClr>
                <a:srgbClr val="F4F4F4"/>
              </a:buClr>
              <a:buSzPts val="2699"/>
              <a:buFont typeface="Arial"/>
              <a:buChar char="•"/>
            </a:pPr>
            <a:r>
              <a:rPr lang="en-US" sz="2699">
                <a:solidFill>
                  <a:srgbClr val="F4F4F4"/>
                </a:solidFill>
              </a:rPr>
              <a:t>Two Years, Too Much: Time-to-Degree, Cost, and Candidate Burden</a:t>
            </a:r>
            <a:endParaRPr sz="2699">
              <a:solidFill>
                <a:srgbClr val="F4F4F4"/>
              </a:solidFill>
              <a:latin typeface="Arial"/>
              <a:ea typeface="Arial"/>
              <a:cs typeface="Arial"/>
              <a:sym typeface="Arial"/>
            </a:endParaRPr>
          </a:p>
          <a:p>
            <a:pPr marL="582927" marR="0" lvl="1" indent="-291463" algn="l" rtl="0">
              <a:lnSpc>
                <a:spcPct val="140014"/>
              </a:lnSpc>
              <a:spcBef>
                <a:spcPts val="0"/>
              </a:spcBef>
              <a:spcAft>
                <a:spcPts val="0"/>
              </a:spcAft>
              <a:buClr>
                <a:srgbClr val="F4F4F4"/>
              </a:buClr>
              <a:buSzPts val="2699"/>
              <a:buFont typeface="Arial"/>
              <a:buChar char="•"/>
            </a:pPr>
            <a:r>
              <a:rPr lang="en-US" sz="2699">
                <a:solidFill>
                  <a:srgbClr val="F4F4F4"/>
                </a:solidFill>
              </a:rPr>
              <a:t>Complex and Challenging Clinical Practice and Placement</a:t>
            </a:r>
            <a:endParaRPr sz="2699">
              <a:solidFill>
                <a:srgbClr val="F4F4F4"/>
              </a:solidFill>
              <a:latin typeface="Arial"/>
              <a:ea typeface="Arial"/>
              <a:cs typeface="Arial"/>
              <a:sym typeface="Arial"/>
            </a:endParaRPr>
          </a:p>
          <a:p>
            <a:pPr marL="582927" marR="0" lvl="1" indent="-291463" algn="l" rtl="0">
              <a:lnSpc>
                <a:spcPct val="140014"/>
              </a:lnSpc>
              <a:spcBef>
                <a:spcPts val="0"/>
              </a:spcBef>
              <a:spcAft>
                <a:spcPts val="0"/>
              </a:spcAft>
              <a:buClr>
                <a:srgbClr val="F4F4F4"/>
              </a:buClr>
              <a:buSzPts val="2699"/>
              <a:buFont typeface="Arial"/>
              <a:buChar char="•"/>
            </a:pPr>
            <a:r>
              <a:rPr lang="en-US" sz="2699">
                <a:solidFill>
                  <a:srgbClr val="F4F4F4"/>
                </a:solidFill>
              </a:rPr>
              <a:t>Residency Programs: Opportunity and Complication</a:t>
            </a:r>
            <a:endParaRPr sz="2699">
              <a:solidFill>
                <a:srgbClr val="F4F4F4"/>
              </a:solidFill>
            </a:endParaRPr>
          </a:p>
          <a:p>
            <a:pPr marL="582927" marR="0" lvl="1" indent="-291463" algn="l" rtl="0">
              <a:lnSpc>
                <a:spcPct val="140014"/>
              </a:lnSpc>
              <a:spcBef>
                <a:spcPts val="0"/>
              </a:spcBef>
              <a:spcAft>
                <a:spcPts val="0"/>
              </a:spcAft>
              <a:buClr>
                <a:srgbClr val="F4F4F4"/>
              </a:buClr>
              <a:buSzPts val="2699"/>
              <a:buChar char="•"/>
            </a:pPr>
            <a:r>
              <a:rPr lang="en-US" sz="2699">
                <a:solidFill>
                  <a:srgbClr val="F4F4F4"/>
                </a:solidFill>
              </a:rPr>
              <a:t>Utilizing Existing Infrastructure Rather Than Building New Programs</a:t>
            </a:r>
            <a:endParaRPr sz="2699">
              <a:solidFill>
                <a:srgbClr val="F4F4F4"/>
              </a:solidFill>
            </a:endParaRPr>
          </a:p>
          <a:p>
            <a:pPr marL="582927" marR="0" lvl="1" indent="-291463" algn="l" rtl="0">
              <a:lnSpc>
                <a:spcPct val="140014"/>
              </a:lnSpc>
              <a:spcBef>
                <a:spcPts val="0"/>
              </a:spcBef>
              <a:spcAft>
                <a:spcPts val="0"/>
              </a:spcAft>
              <a:buClr>
                <a:srgbClr val="F4F4F4"/>
              </a:buClr>
              <a:buSzPts val="2699"/>
              <a:buChar char="•"/>
            </a:pPr>
            <a:r>
              <a:rPr lang="en-US" sz="2699">
                <a:solidFill>
                  <a:srgbClr val="F4F4F4"/>
                </a:solidFill>
              </a:rPr>
              <a:t>Enrollment Viability and Institutional Context Matter</a:t>
            </a:r>
            <a:endParaRPr sz="2699">
              <a:solidFill>
                <a:srgbClr val="F4F4F4"/>
              </a:solidFill>
            </a:endParaRPr>
          </a:p>
          <a:p>
            <a:pPr marL="582927" marR="0" lvl="1" indent="-291463" algn="l" rtl="0">
              <a:lnSpc>
                <a:spcPct val="140014"/>
              </a:lnSpc>
              <a:spcBef>
                <a:spcPts val="0"/>
              </a:spcBef>
              <a:spcAft>
                <a:spcPts val="0"/>
              </a:spcAft>
              <a:buClr>
                <a:srgbClr val="F4F4F4"/>
              </a:buClr>
              <a:buSzPts val="2699"/>
              <a:buChar char="•"/>
            </a:pPr>
            <a:r>
              <a:rPr lang="en-US" sz="2699">
                <a:solidFill>
                  <a:srgbClr val="F4F4F4"/>
                </a:solidFill>
              </a:rPr>
              <a:t>Employment Outcomes: Strong Demand, Mixed Implications</a:t>
            </a:r>
            <a:endParaRPr sz="2699">
              <a:solidFill>
                <a:srgbClr val="F4F4F4"/>
              </a:solidFill>
            </a:endParaRPr>
          </a:p>
          <a:p>
            <a:pPr marL="582928" marR="0" lvl="1" indent="-291464" algn="l" rtl="0">
              <a:lnSpc>
                <a:spcPct val="140014"/>
              </a:lnSpc>
              <a:spcBef>
                <a:spcPts val="0"/>
              </a:spcBef>
              <a:spcAft>
                <a:spcPts val="0"/>
              </a:spcAft>
              <a:buClr>
                <a:srgbClr val="F4F4F4"/>
              </a:buClr>
              <a:buSzPts val="2699"/>
              <a:buChar char="•"/>
            </a:pPr>
            <a:r>
              <a:rPr lang="en-US" sz="2699">
                <a:solidFill>
                  <a:srgbClr val="F4F4F4"/>
                </a:solidFill>
              </a:rPr>
              <a:t>Need for Policy Alignment and Incentives</a:t>
            </a:r>
            <a:endParaRPr sz="2699">
              <a:solidFill>
                <a:srgbClr val="F4F4F4"/>
              </a:solidFill>
            </a:endParaRPr>
          </a:p>
        </p:txBody>
      </p:sp>
      <p:sp>
        <p:nvSpPr>
          <p:cNvPr id="314" name="Google Shape;314;p11">
            <a:extLst>
              <a:ext uri="{C183D7F6-B498-43B3-948B-1728B52AA6E4}">
                <adec:decorative xmlns:adec="http://schemas.microsoft.com/office/drawing/2017/decorative" val="1"/>
              </a:ext>
            </a:extLst>
          </p:cNvPr>
          <p:cNvSpPr/>
          <p:nvPr/>
        </p:nvSpPr>
        <p:spPr>
          <a:xfrm>
            <a:off x="11929371" y="5567321"/>
            <a:ext cx="8046040" cy="5360674"/>
          </a:xfrm>
          <a:custGeom>
            <a:avLst/>
            <a:gdLst/>
            <a:ahLst/>
            <a:cxnLst/>
            <a:rect l="l" t="t" r="r" b="b"/>
            <a:pathLst>
              <a:path w="8046040" h="5360674" extrusionOk="0">
                <a:moveTo>
                  <a:pt x="0" y="0"/>
                </a:moveTo>
                <a:lnTo>
                  <a:pt x="8046040" y="0"/>
                </a:lnTo>
                <a:lnTo>
                  <a:pt x="8046040" y="5360674"/>
                </a:lnTo>
                <a:lnTo>
                  <a:pt x="0" y="5360674"/>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 name="Google Shape;315;p11">
            <a:extLst>
              <a:ext uri="{C183D7F6-B498-43B3-948B-1728B52AA6E4}">
                <adec:decorative xmlns:adec="http://schemas.microsoft.com/office/drawing/2017/decorative" val="1"/>
              </a:ext>
            </a:extLst>
          </p:cNvPr>
          <p:cNvSpPr/>
          <p:nvPr/>
        </p:nvSpPr>
        <p:spPr>
          <a:xfrm>
            <a:off x="15344570" y="291371"/>
            <a:ext cx="2617191" cy="543067"/>
          </a:xfrm>
          <a:custGeom>
            <a:avLst/>
            <a:gdLst/>
            <a:ahLst/>
            <a:cxnLst/>
            <a:rect l="l" t="t" r="r" b="b"/>
            <a:pathLst>
              <a:path w="2617191" h="543067" extrusionOk="0">
                <a:moveTo>
                  <a:pt x="0" y="0"/>
                </a:moveTo>
                <a:lnTo>
                  <a:pt x="2617191" y="0"/>
                </a:lnTo>
                <a:lnTo>
                  <a:pt x="2617191" y="543067"/>
                </a:lnTo>
                <a:lnTo>
                  <a:pt x="0" y="54306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6" name="Google Shape;316;p11"/>
          <p:cNvSpPr txBox="1"/>
          <p:nvPr/>
        </p:nvSpPr>
        <p:spPr>
          <a:xfrm>
            <a:off x="15272961" y="863013"/>
            <a:ext cx="2760408" cy="289569"/>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101">
                <a:solidFill>
                  <a:srgbClr val="FFFFFF"/>
                </a:solidFill>
                <a:latin typeface="Arial"/>
                <a:ea typeface="Arial"/>
                <a:cs typeface="Arial"/>
                <a:sym typeface="Arial"/>
              </a:rPr>
              <a:t>Cross-State Convening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6">
            <a:extLst>
              <a:ext uri="{C183D7F6-B498-43B3-948B-1728B52AA6E4}">
                <adec:decorative xmlns:adec="http://schemas.microsoft.com/office/drawing/2017/decorative" val="1"/>
              </a:ext>
            </a:extLst>
          </p:cNvPr>
          <p:cNvSpPr/>
          <p:nvPr/>
        </p:nvSpPr>
        <p:spPr>
          <a:xfrm>
            <a:off x="-136403" y="6057209"/>
            <a:ext cx="18560805" cy="4686603"/>
          </a:xfrm>
          <a:custGeom>
            <a:avLst/>
            <a:gdLst/>
            <a:ahLst/>
            <a:cxnLst/>
            <a:rect l="l" t="t" r="r" b="b"/>
            <a:pathLst>
              <a:path w="18560805" h="4686603" extrusionOk="0">
                <a:moveTo>
                  <a:pt x="0" y="0"/>
                </a:moveTo>
                <a:lnTo>
                  <a:pt x="18560806" y="0"/>
                </a:lnTo>
                <a:lnTo>
                  <a:pt x="18560806" y="4686604"/>
                </a:lnTo>
                <a:lnTo>
                  <a:pt x="0" y="4686604"/>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5" name="Google Shape;325;p6">
            <a:extLst>
              <a:ext uri="{C183D7F6-B498-43B3-948B-1728B52AA6E4}">
                <adec:decorative xmlns:adec="http://schemas.microsoft.com/office/drawing/2017/decorative" val="1"/>
              </a:ext>
            </a:extLst>
          </p:cNvPr>
          <p:cNvSpPr/>
          <p:nvPr/>
        </p:nvSpPr>
        <p:spPr>
          <a:xfrm>
            <a:off x="15458567"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BCD9AFEA-D10A-06AE-4676-842137A60090}"/>
              </a:ext>
            </a:extLst>
          </p:cNvPr>
          <p:cNvSpPr>
            <a:spLocks noGrp="1"/>
          </p:cNvSpPr>
          <p:nvPr>
            <p:ph type="title" idx="4294967295"/>
          </p:nvPr>
        </p:nvSpPr>
        <p:spPr>
          <a:xfrm>
            <a:off x="457200" y="-1143000"/>
            <a:ext cx="8229600" cy="1143000"/>
          </a:xfrm>
        </p:spPr>
        <p:txBody>
          <a:bodyPr spcFirstLastPara="1" wrap="square" lIns="91425" tIns="45700" rIns="91425" bIns="45700" anchor="b" anchorCtr="0">
            <a:normAutofit/>
          </a:bodyPr>
          <a:lstStyle/>
          <a:p>
            <a:r>
              <a:rPr lang="en-US" dirty="0"/>
              <a:t>Breakout discussions</a:t>
            </a:r>
          </a:p>
        </p:txBody>
      </p:sp>
      <p:grpSp>
        <p:nvGrpSpPr>
          <p:cNvPr id="322" name="Google Shape;322;p6" descr="Breakout discussions. ME Essential Question: What are methods to show gen ed and special ed faculty that they are working for a common goal?&#13;&#10;&#13;&#10;CA Essential Question: What are the conditions needed to sustain high-quality dual credential programs? &#13;&#10;">
            <a:extLst>
              <a:ext uri="{C183D7F6-B498-43B3-948B-1728B52AA6E4}">
                <adec:decorative xmlns:adec="http://schemas.microsoft.com/office/drawing/2017/decorative" val="0"/>
              </a:ext>
            </a:extLst>
          </p:cNvPr>
          <p:cNvGrpSpPr/>
          <p:nvPr/>
        </p:nvGrpSpPr>
        <p:grpSpPr>
          <a:xfrm>
            <a:off x="1647492" y="739125"/>
            <a:ext cx="15330247" cy="6275661"/>
            <a:chOff x="-3233467" y="66684"/>
            <a:chExt cx="19368600" cy="4717123"/>
          </a:xfrm>
        </p:grpSpPr>
        <p:sp>
          <p:nvSpPr>
            <p:cNvPr id="323" name="Google Shape;323;p6"/>
            <p:cNvSpPr txBox="1"/>
            <p:nvPr/>
          </p:nvSpPr>
          <p:spPr>
            <a:xfrm>
              <a:off x="-3233467" y="66684"/>
              <a:ext cx="17560800" cy="809700"/>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None/>
              </a:pPr>
              <a:r>
                <a:rPr lang="en-US" sz="6999" b="1">
                  <a:latin typeface="Ultra"/>
                  <a:ea typeface="Ultra"/>
                  <a:cs typeface="Ultra"/>
                  <a:sym typeface="Ultra"/>
                </a:rPr>
                <a:t>Breakout Discussions</a:t>
              </a:r>
              <a:endParaRPr/>
            </a:p>
          </p:txBody>
        </p:sp>
        <p:sp>
          <p:nvSpPr>
            <p:cNvPr id="324" name="Google Shape;324;p6"/>
            <p:cNvSpPr txBox="1"/>
            <p:nvPr/>
          </p:nvSpPr>
          <p:spPr>
            <a:xfrm>
              <a:off x="-3233467" y="1625407"/>
              <a:ext cx="19368600" cy="3158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3900" b="1" u="sng" dirty="0">
                  <a:solidFill>
                    <a:schemeClr val="dk1"/>
                  </a:solidFill>
                  <a:latin typeface="Calibri"/>
                  <a:ea typeface="Calibri"/>
                  <a:cs typeface="Calibri"/>
                  <a:sym typeface="Calibri"/>
                </a:rPr>
                <a:t>ME Essential Question: </a:t>
              </a:r>
              <a:r>
                <a:rPr lang="en-US" sz="3900" b="1" dirty="0">
                  <a:solidFill>
                    <a:schemeClr val="dk1"/>
                  </a:solidFill>
                  <a:latin typeface="Calibri"/>
                  <a:ea typeface="Calibri"/>
                  <a:cs typeface="Calibri"/>
                  <a:sym typeface="Calibri"/>
                </a:rPr>
                <a:t>What are methods to show gen ed and special ed faculty that they are working for a common goal?</a:t>
              </a:r>
              <a:endParaRPr sz="3900" b="1" dirty="0">
                <a:solidFill>
                  <a:schemeClr val="dk1"/>
                </a:solidFill>
                <a:latin typeface="Calibri"/>
                <a:ea typeface="Calibri"/>
                <a:cs typeface="Calibri"/>
                <a:sym typeface="Calibri"/>
              </a:endParaRPr>
            </a:p>
            <a:p>
              <a:pPr marL="0" lvl="0" indent="0" algn="l" rtl="0">
                <a:spcBef>
                  <a:spcPts val="0"/>
                </a:spcBef>
                <a:spcAft>
                  <a:spcPts val="0"/>
                </a:spcAft>
                <a:buNone/>
              </a:pPr>
              <a:endParaRPr sz="3900" b="1" u="sng" dirty="0">
                <a:solidFill>
                  <a:schemeClr val="dk1"/>
                </a:solidFill>
                <a:latin typeface="Calibri"/>
                <a:ea typeface="Calibri"/>
                <a:cs typeface="Calibri"/>
                <a:sym typeface="Calibri"/>
              </a:endParaRPr>
            </a:p>
            <a:p>
              <a:pPr marL="0" lvl="0" indent="0" algn="l" rtl="0">
                <a:spcBef>
                  <a:spcPts val="0"/>
                </a:spcBef>
                <a:spcAft>
                  <a:spcPts val="0"/>
                </a:spcAft>
                <a:buNone/>
              </a:pPr>
              <a:r>
                <a:rPr lang="en-US" sz="3900" b="1" u="sng" dirty="0">
                  <a:solidFill>
                    <a:schemeClr val="dk1"/>
                  </a:solidFill>
                  <a:latin typeface="Calibri"/>
                  <a:ea typeface="Calibri"/>
                  <a:cs typeface="Calibri"/>
                  <a:sym typeface="Calibri"/>
                </a:rPr>
                <a:t>CA Essential Question: </a:t>
              </a:r>
              <a:r>
                <a:rPr lang="en-US" sz="3900" b="1" dirty="0">
                  <a:solidFill>
                    <a:schemeClr val="dk1"/>
                  </a:solidFill>
                  <a:latin typeface="Calibri"/>
                  <a:ea typeface="Calibri"/>
                  <a:cs typeface="Calibri"/>
                  <a:sym typeface="Calibri"/>
                </a:rPr>
                <a:t>What are the conditions needed to sustain high-quality dual credential programs? </a:t>
              </a:r>
              <a:endParaRPr sz="3900" b="1" dirty="0">
                <a:solidFill>
                  <a:schemeClr val="dk1"/>
                </a:solidFill>
                <a:latin typeface="Calibri"/>
                <a:ea typeface="Calibri"/>
                <a:cs typeface="Calibri"/>
                <a:sym typeface="Calibri"/>
              </a:endParaRPr>
            </a:p>
            <a:p>
              <a:pPr marL="0" lvl="0" indent="0" algn="l" rtl="0">
                <a:spcBef>
                  <a:spcPts val="0"/>
                </a:spcBef>
                <a:spcAft>
                  <a:spcPts val="0"/>
                </a:spcAft>
                <a:buNone/>
              </a:pPr>
              <a:endParaRPr sz="3900" b="1" dirty="0">
                <a:solidFill>
                  <a:schemeClr val="dk1"/>
                </a:solidFill>
                <a:latin typeface="Calibri"/>
                <a:ea typeface="Calibri"/>
                <a:cs typeface="Calibri"/>
                <a:sym typeface="Calibri"/>
              </a:endParaRPr>
            </a:p>
            <a:p>
              <a:pPr marL="0" lvl="0" indent="0" algn="l" rtl="0">
                <a:spcBef>
                  <a:spcPts val="0"/>
                </a:spcBef>
                <a:spcAft>
                  <a:spcPts val="0"/>
                </a:spcAft>
                <a:buNone/>
              </a:pPr>
              <a:endParaRPr sz="3900" dirty="0"/>
            </a:p>
          </p:txBody>
        </p:sp>
      </p:grpSp>
      <p:sp>
        <p:nvSpPr>
          <p:cNvPr id="326" name="Google Shape;326;p6">
            <a:extLst>
              <a:ext uri="{C183D7F6-B498-43B3-948B-1728B52AA6E4}">
                <adec:decorative xmlns:adec="http://schemas.microsoft.com/office/drawing/2017/decorative" val="1"/>
              </a:ext>
            </a:extLst>
          </p:cNvPr>
          <p:cNvSpPr txBox="1"/>
          <p:nvPr/>
        </p:nvSpPr>
        <p:spPr>
          <a:xfrm>
            <a:off x="15346126" y="739131"/>
            <a:ext cx="2760408" cy="289569"/>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101">
                <a:solidFill>
                  <a:srgbClr val="0F3869"/>
                </a:solidFill>
                <a:latin typeface="Arial"/>
                <a:ea typeface="Arial"/>
                <a:cs typeface="Arial"/>
                <a:sym typeface="Arial"/>
              </a:rPr>
              <a:t>Cross-State Convening</a:t>
            </a:r>
            <a:endParaRPr/>
          </a:p>
        </p:txBody>
      </p:sp>
      <p:sp>
        <p:nvSpPr>
          <p:cNvPr id="327" name="Google Shape;327;p6">
            <a:extLst>
              <a:ext uri="{C183D7F6-B498-43B3-948B-1728B52AA6E4}">
                <adec:decorative xmlns:adec="http://schemas.microsoft.com/office/drawing/2017/decorative" val="1"/>
              </a:ext>
            </a:extLst>
          </p:cNvPr>
          <p:cNvSpPr/>
          <p:nvPr/>
        </p:nvSpPr>
        <p:spPr>
          <a:xfrm>
            <a:off x="-276775" y="5183676"/>
            <a:ext cx="5256629" cy="7761320"/>
          </a:xfrm>
          <a:custGeom>
            <a:avLst/>
            <a:gdLst/>
            <a:ahLst/>
            <a:cxnLst/>
            <a:rect l="l" t="t" r="r" b="b"/>
            <a:pathLst>
              <a:path w="6449851" h="8599801" extrusionOk="0">
                <a:moveTo>
                  <a:pt x="0" y="0"/>
                </a:moveTo>
                <a:lnTo>
                  <a:pt x="6449851" y="0"/>
                </a:lnTo>
                <a:lnTo>
                  <a:pt x="6449851" y="8599801"/>
                </a:lnTo>
                <a:lnTo>
                  <a:pt x="0" y="8599801"/>
                </a:lnTo>
                <a:lnTo>
                  <a:pt x="0" y="0"/>
                </a:lnTo>
                <a:close/>
              </a:path>
            </a:pathLst>
          </a:custGeom>
          <a:blipFill rotWithShape="1">
            <a:blip r:embed="rId5">
              <a:alphaModFix/>
            </a:blip>
            <a:stretch>
              <a:fillRect l="-104895" t="-122752" r="-5400" b="-1397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8" name="Google Shape;338;p21"/>
          <p:cNvSpPr txBox="1">
            <a:spLocks noGrp="1"/>
          </p:cNvSpPr>
          <p:nvPr>
            <p:ph type="title" idx="4294967295"/>
          </p:nvPr>
        </p:nvSpPr>
        <p:spPr>
          <a:xfrm>
            <a:off x="5334000" y="873815"/>
            <a:ext cx="9672300" cy="217675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0"/>
              </a:lnSpc>
              <a:spcBef>
                <a:spcPts val="0"/>
              </a:spcBef>
              <a:spcAft>
                <a:spcPts val="0"/>
              </a:spcAft>
              <a:buClr>
                <a:srgbClr val="000000"/>
              </a:buClr>
              <a:buSzTx/>
              <a:buFont typeface="Arial"/>
              <a:buNone/>
              <a:tabLst/>
              <a:defRPr/>
            </a:pPr>
            <a:r>
              <a:rPr kumimoji="0" lang="en-US" sz="12859" b="0" i="0" u="none" strike="noStrike" kern="0" cap="none" spc="0" normalizeH="0" baseline="0" noProof="0" dirty="0">
                <a:ln>
                  <a:noFill/>
                </a:ln>
                <a:solidFill>
                  <a:srgbClr val="0F3869"/>
                </a:solidFill>
                <a:effectLst/>
                <a:uLnTx/>
                <a:uFillTx/>
                <a:latin typeface="Gentona Book" pitchFamily="2" charset="77"/>
                <a:ea typeface="Arial"/>
                <a:cs typeface="Arial"/>
                <a:sym typeface="Arial"/>
              </a:rPr>
              <a:t>Disclaimer</a:t>
            </a:r>
            <a:endParaRPr kumimoji="0" lang="en-US" sz="1400" b="0" i="0" u="none" strike="noStrike" kern="0" cap="none" spc="0" normalizeH="0" baseline="0" noProof="0" dirty="0">
              <a:ln>
                <a:noFill/>
              </a:ln>
              <a:solidFill>
                <a:srgbClr val="000000"/>
              </a:solidFill>
              <a:effectLst/>
              <a:uLnTx/>
              <a:uFillTx/>
              <a:latin typeface="Gentona Book" pitchFamily="2" charset="77"/>
              <a:ea typeface="Arial"/>
              <a:cs typeface="Arial"/>
              <a:sym typeface="Arial"/>
            </a:endParaRPr>
          </a:p>
        </p:txBody>
      </p:sp>
      <p:pic>
        <p:nvPicPr>
          <p:cNvPr id="332" name="Google Shape;332;p21" descr="Ideas that work. U.S. office of special education programs">
            <a:extLst>
              <a:ext uri="{C183D7F6-B498-43B3-948B-1728B52AA6E4}">
                <adec:decorative xmlns:adec="http://schemas.microsoft.com/office/drawing/2017/decorative" val="0"/>
              </a:ext>
            </a:extLst>
          </p:cNvPr>
          <p:cNvPicPr preferRelativeResize="0"/>
          <p:nvPr/>
        </p:nvPicPr>
        <p:blipFill rotWithShape="1">
          <a:blip r:embed="rId3">
            <a:alphaModFix/>
          </a:blip>
          <a:srcRect/>
          <a:stretch/>
        </p:blipFill>
        <p:spPr>
          <a:xfrm>
            <a:off x="990600" y="3457594"/>
            <a:ext cx="4038957" cy="3371811"/>
          </a:xfrm>
          <a:prstGeom prst="rect">
            <a:avLst/>
          </a:prstGeom>
          <a:noFill/>
          <a:ln>
            <a:noFill/>
          </a:ln>
        </p:spPr>
      </p:pic>
      <p:grpSp>
        <p:nvGrpSpPr>
          <p:cNvPr id="333" name="Google Shape;333;p21">
            <a:extLst>
              <a:ext uri="{C183D7F6-B498-43B3-948B-1728B52AA6E4}">
                <adec:decorative xmlns:adec="http://schemas.microsoft.com/office/drawing/2017/decorative" val="1"/>
              </a:ext>
            </a:extLst>
          </p:cNvPr>
          <p:cNvGrpSpPr/>
          <p:nvPr/>
        </p:nvGrpSpPr>
        <p:grpSpPr>
          <a:xfrm rot="10800000">
            <a:off x="0" y="9258300"/>
            <a:ext cx="18288000" cy="1245692"/>
            <a:chOff x="0" y="-57150"/>
            <a:chExt cx="4816593" cy="328083"/>
          </a:xfrm>
        </p:grpSpPr>
        <p:sp>
          <p:nvSpPr>
            <p:cNvPr id="334" name="Google Shape;334;p21"/>
            <p:cNvSpPr/>
            <p:nvPr/>
          </p:nvSpPr>
          <p:spPr>
            <a:xfrm>
              <a:off x="0" y="0"/>
              <a:ext cx="4816592" cy="270933"/>
            </a:xfrm>
            <a:custGeom>
              <a:avLst/>
              <a:gdLst/>
              <a:ahLst/>
              <a:cxnLst/>
              <a:rect l="l" t="t" r="r" b="b"/>
              <a:pathLst>
                <a:path w="4816592" h="270933" extrusionOk="0">
                  <a:moveTo>
                    <a:pt x="0" y="0"/>
                  </a:moveTo>
                  <a:lnTo>
                    <a:pt x="4816592" y="0"/>
                  </a:lnTo>
                  <a:lnTo>
                    <a:pt x="4816592" y="270933"/>
                  </a:lnTo>
                  <a:lnTo>
                    <a:pt x="0" y="270933"/>
                  </a:lnTo>
                  <a:close/>
                </a:path>
              </a:pathLst>
            </a:custGeom>
            <a:solidFill>
              <a:srgbClr val="F0AF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5" name="Google Shape;335;p21"/>
            <p:cNvSpPr txBox="1"/>
            <p:nvPr/>
          </p:nvSpPr>
          <p:spPr>
            <a:xfrm>
              <a:off x="0" y="-57150"/>
              <a:ext cx="4816593" cy="328083"/>
            </a:xfrm>
            <a:prstGeom prst="rect">
              <a:avLst/>
            </a:prstGeom>
            <a:noFill/>
            <a:ln>
              <a:noFill/>
            </a:ln>
          </p:spPr>
          <p:txBody>
            <a:bodyPr spcFirstLastPara="1" wrap="square" lIns="50800" tIns="50800" rIns="50800" bIns="50800" anchor="ctr" anchorCtr="0">
              <a:noAutofit/>
            </a:bodyPr>
            <a:lstStyle/>
            <a:p>
              <a:pPr marL="0" marR="0" lvl="0" indent="0" algn="ctr" rtl="0">
                <a:lnSpc>
                  <a:spcPct val="163333"/>
                </a:lnSpc>
                <a:spcBef>
                  <a:spcPts val="0"/>
                </a:spcBef>
                <a:spcAft>
                  <a:spcPts val="0"/>
                </a:spcAft>
                <a:buNone/>
              </a:pPr>
              <a:endParaRPr sz="1800">
                <a:solidFill>
                  <a:schemeClr val="dk1"/>
                </a:solidFill>
                <a:latin typeface="Calibri"/>
                <a:ea typeface="Calibri"/>
                <a:cs typeface="Calibri"/>
                <a:sym typeface="Calibri"/>
              </a:endParaRPr>
            </a:p>
          </p:txBody>
        </p:sp>
      </p:grpSp>
      <p:sp>
        <p:nvSpPr>
          <p:cNvPr id="336" name="Google Shape;336;p21">
            <a:extLst>
              <a:ext uri="{C183D7F6-B498-43B3-948B-1728B52AA6E4}">
                <adec:decorative xmlns:adec="http://schemas.microsoft.com/office/drawing/2017/decorative" val="1"/>
              </a:ext>
            </a:extLst>
          </p:cNvPr>
          <p:cNvSpPr/>
          <p:nvPr/>
        </p:nvSpPr>
        <p:spPr>
          <a:xfrm>
            <a:off x="15532159" y="9340985"/>
            <a:ext cx="2423082" cy="502790"/>
          </a:xfrm>
          <a:custGeom>
            <a:avLst/>
            <a:gdLst/>
            <a:ahLst/>
            <a:cxnLst/>
            <a:rect l="l" t="t" r="r" b="b"/>
            <a:pathLst>
              <a:path w="2423082" h="502790" extrusionOk="0">
                <a:moveTo>
                  <a:pt x="0" y="0"/>
                </a:moveTo>
                <a:lnTo>
                  <a:pt x="2423082" y="0"/>
                </a:lnTo>
                <a:lnTo>
                  <a:pt x="2423082" y="502790"/>
                </a:lnTo>
                <a:lnTo>
                  <a:pt x="0" y="5027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7" name="Google Shape;337;p21">
            <a:extLst>
              <a:ext uri="{C183D7F6-B498-43B3-948B-1728B52AA6E4}">
                <adec:decorative xmlns:adec="http://schemas.microsoft.com/office/drawing/2017/decorative" val="1"/>
              </a:ext>
            </a:extLst>
          </p:cNvPr>
          <p:cNvSpPr txBox="1"/>
          <p:nvPr/>
        </p:nvSpPr>
        <p:spPr>
          <a:xfrm>
            <a:off x="15424705" y="9872350"/>
            <a:ext cx="2637990" cy="275460"/>
          </a:xfrm>
          <a:prstGeom prst="rect">
            <a:avLst/>
          </a:prstGeom>
          <a:noFill/>
          <a:ln>
            <a:noFill/>
          </a:ln>
        </p:spPr>
        <p:txBody>
          <a:bodyPr spcFirstLastPara="1" wrap="square" lIns="0" tIns="0" rIns="0" bIns="0" anchor="t" anchorCtr="0">
            <a:spAutoFit/>
          </a:bodyPr>
          <a:lstStyle/>
          <a:p>
            <a:pPr marL="0" marR="0" lvl="0" indent="0" algn="ctr" rtl="0">
              <a:lnSpc>
                <a:spcPct val="100996"/>
              </a:lnSpc>
              <a:spcBef>
                <a:spcPts val="0"/>
              </a:spcBef>
              <a:spcAft>
                <a:spcPts val="0"/>
              </a:spcAft>
              <a:buNone/>
            </a:pPr>
            <a:r>
              <a:rPr lang="en-US" sz="2007">
                <a:solidFill>
                  <a:srgbClr val="0F3869"/>
                </a:solidFill>
                <a:latin typeface="Arial"/>
                <a:ea typeface="Arial"/>
                <a:cs typeface="Arial"/>
                <a:sym typeface="Arial"/>
              </a:rPr>
              <a:t>Cross-State Convening</a:t>
            </a:r>
            <a:endParaRPr/>
          </a:p>
        </p:txBody>
      </p:sp>
      <p:sp>
        <p:nvSpPr>
          <p:cNvPr id="339" name="Google Shape;339;p21"/>
          <p:cNvSpPr txBox="1"/>
          <p:nvPr/>
        </p:nvSpPr>
        <p:spPr>
          <a:xfrm>
            <a:off x="6172200" y="3314700"/>
            <a:ext cx="9982200" cy="46782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latin typeface="Arial"/>
                <a:ea typeface="Arial"/>
                <a:cs typeface="Arial"/>
                <a:sym typeface="Arial"/>
              </a:rPr>
              <a:t>This content was produced under U.S. Department of Education, Office of Special Education Programs, Award No. H325A220002. David Guardino serves as the project officer. The views expressed herein do not necessarily represent the positions or policies of the U.S. Department of Education. No official endorsement by the U.S. Department of Education of any product, commodity, service, or enterprise mentioned in this website is intended or should be inferred.</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BC27"/>
        </a:solidFill>
        <a:effectLst/>
      </p:bgPr>
    </p:bg>
    <p:spTree>
      <p:nvGrpSpPr>
        <p:cNvPr id="1" name="Shape 91"/>
        <p:cNvGrpSpPr/>
        <p:nvPr/>
      </p:nvGrpSpPr>
      <p:grpSpPr>
        <a:xfrm>
          <a:off x="0" y="0"/>
          <a:ext cx="0" cy="0"/>
          <a:chOff x="0" y="0"/>
          <a:chExt cx="0" cy="0"/>
        </a:xfrm>
      </p:grpSpPr>
      <p:sp>
        <p:nvSpPr>
          <p:cNvPr id="92" name="Google Shape;92;p4"/>
          <p:cNvSpPr txBox="1">
            <a:spLocks noGrp="1"/>
          </p:cNvSpPr>
          <p:nvPr>
            <p:ph type="title" idx="4294967295"/>
          </p:nvPr>
        </p:nvSpPr>
        <p:spPr>
          <a:xfrm>
            <a:off x="1511869" y="2620787"/>
            <a:ext cx="5868900" cy="11100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7899" b="1" i="0" u="none" strike="noStrike" kern="0" cap="none" spc="0" normalizeH="0" baseline="0" noProof="0" dirty="0">
                <a:ln>
                  <a:noFill/>
                </a:ln>
                <a:solidFill>
                  <a:srgbClr val="000000"/>
                </a:solidFill>
                <a:effectLst/>
                <a:uLnTx/>
                <a:uFillTx/>
                <a:latin typeface="Ultra"/>
                <a:ea typeface="Ultra"/>
                <a:cs typeface="Ultra"/>
                <a:sym typeface="Ultra"/>
              </a:rPr>
              <a:t>Overview</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93" name="Google Shape;93;p4">
            <a:extLst>
              <a:ext uri="{C183D7F6-B498-43B3-948B-1728B52AA6E4}">
                <adec:decorative xmlns:adec="http://schemas.microsoft.com/office/drawing/2017/decorative" val="1"/>
              </a:ext>
            </a:extLst>
          </p:cNvPr>
          <p:cNvSpPr/>
          <p:nvPr/>
        </p:nvSpPr>
        <p:spPr>
          <a:xfrm>
            <a:off x="7384437" y="1579600"/>
            <a:ext cx="10020168" cy="7127799"/>
          </a:xfrm>
          <a:custGeom>
            <a:avLst/>
            <a:gdLst/>
            <a:ahLst/>
            <a:cxnLst/>
            <a:rect l="l" t="t" r="r" b="b"/>
            <a:pathLst>
              <a:path w="2401111" h="1708019" extrusionOk="0">
                <a:moveTo>
                  <a:pt x="2276651" y="1708019"/>
                </a:moveTo>
                <a:lnTo>
                  <a:pt x="124460" y="1708019"/>
                </a:lnTo>
                <a:cubicBezTo>
                  <a:pt x="55880" y="1708019"/>
                  <a:pt x="0" y="1652139"/>
                  <a:pt x="0" y="1583559"/>
                </a:cubicBezTo>
                <a:lnTo>
                  <a:pt x="0" y="124460"/>
                </a:lnTo>
                <a:cubicBezTo>
                  <a:pt x="0" y="55880"/>
                  <a:pt x="55880" y="0"/>
                  <a:pt x="124460" y="0"/>
                </a:cubicBezTo>
                <a:lnTo>
                  <a:pt x="2276651" y="0"/>
                </a:lnTo>
                <a:cubicBezTo>
                  <a:pt x="2345231" y="0"/>
                  <a:pt x="2401111" y="55880"/>
                  <a:pt x="2401111" y="124460"/>
                </a:cubicBezTo>
                <a:lnTo>
                  <a:pt x="2401111" y="1583559"/>
                </a:lnTo>
                <a:cubicBezTo>
                  <a:pt x="2401111" y="1652139"/>
                  <a:pt x="2345231" y="1708019"/>
                  <a:pt x="2276651" y="170801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94" name="Google Shape;94;p4">
            <a:extLst>
              <a:ext uri="{C183D7F6-B498-43B3-948B-1728B52AA6E4}">
                <adec:decorative xmlns:adec="http://schemas.microsoft.com/office/drawing/2017/decorative" val="1"/>
              </a:ext>
            </a:extLst>
          </p:cNvPr>
          <p:cNvGrpSpPr/>
          <p:nvPr/>
        </p:nvGrpSpPr>
        <p:grpSpPr>
          <a:xfrm>
            <a:off x="8197249" y="2390358"/>
            <a:ext cx="8394525" cy="5298378"/>
            <a:chOff x="0" y="-28575"/>
            <a:chExt cx="11192700" cy="7064504"/>
          </a:xfrm>
        </p:grpSpPr>
        <p:sp>
          <p:nvSpPr>
            <p:cNvPr id="95" name="Google Shape;95;p4"/>
            <p:cNvSpPr txBox="1"/>
            <p:nvPr/>
          </p:nvSpPr>
          <p:spPr>
            <a:xfrm>
              <a:off x="0" y="-28575"/>
              <a:ext cx="10975200" cy="8208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4000" b="1">
                  <a:solidFill>
                    <a:srgbClr val="000000"/>
                  </a:solidFill>
                  <a:latin typeface="Arial"/>
                  <a:ea typeface="Arial"/>
                  <a:cs typeface="Arial"/>
                  <a:sym typeface="Arial"/>
                </a:rPr>
                <a:t>What we'll cover in this session:</a:t>
              </a:r>
              <a:endParaRPr sz="1900"/>
            </a:p>
          </p:txBody>
        </p:sp>
        <p:sp>
          <p:nvSpPr>
            <p:cNvPr id="96" name="Google Shape;96;p4"/>
            <p:cNvSpPr txBox="1"/>
            <p:nvPr/>
          </p:nvSpPr>
          <p:spPr>
            <a:xfrm>
              <a:off x="0" y="1351229"/>
              <a:ext cx="11192700" cy="5684700"/>
            </a:xfrm>
            <a:prstGeom prst="rect">
              <a:avLst/>
            </a:prstGeom>
            <a:noFill/>
            <a:ln>
              <a:noFill/>
            </a:ln>
          </p:spPr>
          <p:txBody>
            <a:bodyPr spcFirstLastPara="1" wrap="square" lIns="0" tIns="0" rIns="0" bIns="0" anchor="t" anchorCtr="0">
              <a:spAutoFit/>
            </a:bodyPr>
            <a:lstStyle/>
            <a:p>
              <a:pPr marL="914400" lvl="1" indent="-495300" algn="l" rtl="0">
                <a:spcBef>
                  <a:spcPts val="0"/>
                </a:spcBef>
                <a:spcAft>
                  <a:spcPts val="0"/>
                </a:spcAft>
                <a:buClr>
                  <a:schemeClr val="dk1"/>
                </a:buClr>
                <a:buSzPts val="4200"/>
                <a:buFont typeface="Calibri"/>
                <a:buChar char="•"/>
              </a:pPr>
              <a:r>
                <a:rPr lang="en-US" sz="4200" b="1" dirty="0">
                  <a:solidFill>
                    <a:schemeClr val="dk1"/>
                  </a:solidFill>
                  <a:latin typeface="Calibri"/>
                  <a:ea typeface="Calibri"/>
                  <a:cs typeface="Calibri"/>
                  <a:sym typeface="Calibri"/>
                </a:rPr>
                <a:t>ME: Understand what pieces are involved in starting up a new dual certification pathway/program </a:t>
              </a:r>
              <a:endParaRPr sz="4200" b="1" dirty="0">
                <a:solidFill>
                  <a:schemeClr val="dk1"/>
                </a:solidFill>
                <a:latin typeface="Calibri"/>
                <a:ea typeface="Calibri"/>
                <a:cs typeface="Calibri"/>
                <a:sym typeface="Calibri"/>
              </a:endParaRPr>
            </a:p>
            <a:p>
              <a:pPr marL="914400" lvl="1" indent="-495300" algn="l" rtl="0">
                <a:spcBef>
                  <a:spcPts val="0"/>
                </a:spcBef>
                <a:spcAft>
                  <a:spcPts val="0"/>
                </a:spcAft>
                <a:buClr>
                  <a:schemeClr val="dk1"/>
                </a:buClr>
                <a:buSzPts val="4200"/>
                <a:buFont typeface="Calibri"/>
                <a:buChar char="•"/>
              </a:pPr>
              <a:r>
                <a:rPr lang="en-US" sz="4200" b="1" dirty="0">
                  <a:solidFill>
                    <a:schemeClr val="dk1"/>
                  </a:solidFill>
                  <a:latin typeface="Calibri"/>
                  <a:ea typeface="Calibri"/>
                  <a:cs typeface="Calibri"/>
                  <a:sym typeface="Calibri"/>
                </a:rPr>
                <a:t>CA: Learn about the strengths, challenges, and implications with dual certification pathways</a:t>
              </a:r>
              <a:endParaRPr sz="4200" b="1" dirty="0">
                <a:solidFill>
                  <a:schemeClr val="dk1"/>
                </a:solidFill>
                <a:latin typeface="Calibri"/>
                <a:ea typeface="Calibri"/>
                <a:cs typeface="Calibri"/>
                <a:sym typeface="Calibri"/>
              </a:endParaRPr>
            </a:p>
            <a:p>
              <a:pPr marL="0" marR="0" lvl="0" indent="0" algn="l" rtl="0">
                <a:lnSpc>
                  <a:spcPct val="150020"/>
                </a:lnSpc>
                <a:spcBef>
                  <a:spcPts val="0"/>
                </a:spcBef>
                <a:spcAft>
                  <a:spcPts val="0"/>
                </a:spcAft>
                <a:buNone/>
              </a:pPr>
              <a:endParaRPr sz="2499" dirty="0"/>
            </a:p>
          </p:txBody>
        </p:sp>
      </p:grpSp>
      <p:sp>
        <p:nvSpPr>
          <p:cNvPr id="97" name="Google Shape;97;p4">
            <a:extLst>
              <a:ext uri="{C183D7F6-B498-43B3-948B-1728B52AA6E4}">
                <adec:decorative xmlns:adec="http://schemas.microsoft.com/office/drawing/2017/decorative" val="1"/>
              </a:ext>
            </a:extLst>
          </p:cNvPr>
          <p:cNvSpPr/>
          <p:nvPr/>
        </p:nvSpPr>
        <p:spPr>
          <a:xfrm rot="-1678635">
            <a:off x="4894090" y="4407056"/>
            <a:ext cx="1555832" cy="2296431"/>
          </a:xfrm>
          <a:custGeom>
            <a:avLst/>
            <a:gdLst/>
            <a:ahLst/>
            <a:cxnLst/>
            <a:rect l="l" t="t" r="r" b="b"/>
            <a:pathLst>
              <a:path w="1555832" h="2296431" extrusionOk="0">
                <a:moveTo>
                  <a:pt x="0" y="0"/>
                </a:moveTo>
                <a:lnTo>
                  <a:pt x="1555831" y="0"/>
                </a:lnTo>
                <a:lnTo>
                  <a:pt x="1555831" y="2296430"/>
                </a:lnTo>
                <a:lnTo>
                  <a:pt x="0" y="229643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 name="Google Shape;98;p4">
            <a:extLst>
              <a:ext uri="{C183D7F6-B498-43B3-948B-1728B52AA6E4}">
                <adec:decorative xmlns:adec="http://schemas.microsoft.com/office/drawing/2017/decorative" val="1"/>
              </a:ext>
            </a:extLst>
          </p:cNvPr>
          <p:cNvSpPr/>
          <p:nvPr/>
        </p:nvSpPr>
        <p:spPr>
          <a:xfrm>
            <a:off x="1138509" y="5555271"/>
            <a:ext cx="4949132" cy="7519007"/>
          </a:xfrm>
          <a:custGeom>
            <a:avLst/>
            <a:gdLst/>
            <a:ahLst/>
            <a:cxnLst/>
            <a:rect l="l" t="t" r="r" b="b"/>
            <a:pathLst>
              <a:path w="4949132" h="7519007" extrusionOk="0">
                <a:moveTo>
                  <a:pt x="0" y="0"/>
                </a:moveTo>
                <a:lnTo>
                  <a:pt x="4949132" y="0"/>
                </a:lnTo>
                <a:lnTo>
                  <a:pt x="4949132" y="7519007"/>
                </a:lnTo>
                <a:lnTo>
                  <a:pt x="0" y="7519007"/>
                </a:lnTo>
                <a:lnTo>
                  <a:pt x="0" y="0"/>
                </a:lnTo>
                <a:close/>
              </a:path>
            </a:pathLst>
          </a:custGeom>
          <a:blipFill rotWithShape="1">
            <a:blip r:embed="rId4">
              <a:alphaModFix/>
            </a:blip>
            <a:stretch>
              <a:fillRect l="-19500" t="-4336" r="-64432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 name="Google Shape;99;p4">
            <a:extLst>
              <a:ext uri="{C183D7F6-B498-43B3-948B-1728B52AA6E4}">
                <adec:decorative xmlns:adec="http://schemas.microsoft.com/office/drawing/2017/decorative" val="1"/>
              </a:ext>
            </a:extLst>
          </p:cNvPr>
          <p:cNvSpPr/>
          <p:nvPr/>
        </p:nvSpPr>
        <p:spPr>
          <a:xfrm rot="-571899">
            <a:off x="2081760" y="4661567"/>
            <a:ext cx="2434916" cy="1530954"/>
          </a:xfrm>
          <a:custGeom>
            <a:avLst/>
            <a:gdLst/>
            <a:ahLst/>
            <a:cxnLst/>
            <a:rect l="l" t="t" r="r" b="b"/>
            <a:pathLst>
              <a:path w="2434916" h="1530954" extrusionOk="0">
                <a:moveTo>
                  <a:pt x="0" y="0"/>
                </a:moveTo>
                <a:lnTo>
                  <a:pt x="2434917" y="0"/>
                </a:lnTo>
                <a:lnTo>
                  <a:pt x="2434917" y="1530954"/>
                </a:lnTo>
                <a:lnTo>
                  <a:pt x="0" y="153095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4">
            <a:extLst>
              <a:ext uri="{C183D7F6-B498-43B3-948B-1728B52AA6E4}">
                <adec:decorative xmlns:adec="http://schemas.microsoft.com/office/drawing/2017/decorative" val="1"/>
              </a:ext>
            </a:extLst>
          </p:cNvPr>
          <p:cNvSpPr/>
          <p:nvPr/>
        </p:nvSpPr>
        <p:spPr>
          <a:xfrm>
            <a:off x="289308"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4"/>
          <p:cNvSpPr txBox="1"/>
          <p:nvPr/>
        </p:nvSpPr>
        <p:spPr>
          <a:xfrm>
            <a:off x="176868" y="739131"/>
            <a:ext cx="2760408" cy="289569"/>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101">
                <a:solidFill>
                  <a:srgbClr val="0F3869"/>
                </a:solidFill>
                <a:latin typeface="Arial"/>
                <a:ea typeface="Arial"/>
                <a:cs typeface="Arial"/>
                <a:sym typeface="Arial"/>
              </a:rPr>
              <a:t>Cross-State Convening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5">
            <a:extLst>
              <a:ext uri="{C183D7F6-B498-43B3-948B-1728B52AA6E4}">
                <adec:decorative xmlns:adec="http://schemas.microsoft.com/office/drawing/2017/decorative" val="1"/>
              </a:ext>
            </a:extLst>
          </p:cNvPr>
          <p:cNvSpPr/>
          <p:nvPr/>
        </p:nvSpPr>
        <p:spPr>
          <a:xfrm>
            <a:off x="0" y="0"/>
            <a:ext cx="1983600" cy="10287000"/>
          </a:xfrm>
          <a:prstGeom prst="rect">
            <a:avLst/>
          </a:prstGeom>
          <a:solidFill>
            <a:srgbClr val="0F386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5"/>
          <p:cNvSpPr txBox="1">
            <a:spLocks noGrp="1"/>
          </p:cNvSpPr>
          <p:nvPr>
            <p:ph type="title" idx="4294967295"/>
          </p:nvPr>
        </p:nvSpPr>
        <p:spPr>
          <a:xfrm>
            <a:off x="3010950" y="659775"/>
            <a:ext cx="14382000" cy="10773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6999" b="1" i="0" u="none" strike="noStrike" kern="0" cap="none" spc="0" normalizeH="0" baseline="0" noProof="0" dirty="0">
                <a:ln>
                  <a:noFill/>
                </a:ln>
                <a:solidFill>
                  <a:srgbClr val="000000"/>
                </a:solidFill>
                <a:effectLst/>
                <a:uLnTx/>
                <a:uFillTx/>
                <a:latin typeface="Ultra"/>
                <a:ea typeface="Ultra"/>
                <a:cs typeface="Ultra"/>
                <a:sym typeface="Ultra"/>
              </a:rPr>
              <a:t>Agree or Disagree?</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nvGrpSpPr>
          <p:cNvPr id="108" name="Google Shape;108;p5">
            <a:extLst>
              <a:ext uri="{C183D7F6-B498-43B3-948B-1728B52AA6E4}">
                <adec:decorative xmlns:adec="http://schemas.microsoft.com/office/drawing/2017/decorative" val="1"/>
              </a:ext>
            </a:extLst>
          </p:cNvPr>
          <p:cNvGrpSpPr/>
          <p:nvPr/>
        </p:nvGrpSpPr>
        <p:grpSpPr>
          <a:xfrm>
            <a:off x="3010950" y="2642025"/>
            <a:ext cx="11861775" cy="5815317"/>
            <a:chOff x="0" y="-28576"/>
            <a:chExt cx="15815700" cy="7753756"/>
          </a:xfrm>
        </p:grpSpPr>
        <p:sp>
          <p:nvSpPr>
            <p:cNvPr id="109" name="Google Shape;109;p5"/>
            <p:cNvSpPr txBox="1"/>
            <p:nvPr/>
          </p:nvSpPr>
          <p:spPr>
            <a:xfrm>
              <a:off x="0" y="-28576"/>
              <a:ext cx="12621000" cy="24075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5100" b="1"/>
                <a:t>Faculty are supportive of Dual Certification only pathways.</a:t>
              </a:r>
              <a:endParaRPr sz="3000"/>
            </a:p>
          </p:txBody>
        </p:sp>
        <p:sp>
          <p:nvSpPr>
            <p:cNvPr id="110" name="Google Shape;110;p5"/>
            <p:cNvSpPr txBox="1"/>
            <p:nvPr/>
          </p:nvSpPr>
          <p:spPr>
            <a:xfrm>
              <a:off x="0" y="1360080"/>
              <a:ext cx="15815700" cy="6365100"/>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endParaRPr sz="3299"/>
            </a:p>
            <a:p>
              <a:pPr marL="0" lvl="0" indent="0" algn="l" rtl="0">
                <a:lnSpc>
                  <a:spcPct val="140016"/>
                </a:lnSpc>
                <a:spcBef>
                  <a:spcPts val="0"/>
                </a:spcBef>
                <a:spcAft>
                  <a:spcPts val="0"/>
                </a:spcAft>
                <a:buSzPts val="1100"/>
                <a:buNone/>
              </a:pPr>
              <a:endParaRPr sz="3299"/>
            </a:p>
            <a:p>
              <a:pPr marL="0" lvl="0" indent="0" algn="l" rtl="0">
                <a:lnSpc>
                  <a:spcPct val="140016"/>
                </a:lnSpc>
                <a:spcBef>
                  <a:spcPts val="0"/>
                </a:spcBef>
                <a:spcAft>
                  <a:spcPts val="0"/>
                </a:spcAft>
                <a:buSzPts val="1100"/>
                <a:buNone/>
              </a:pPr>
              <a:endParaRPr sz="3299"/>
            </a:p>
            <a:p>
              <a:pPr marL="0" lvl="0" indent="0" algn="l" rtl="0">
                <a:lnSpc>
                  <a:spcPct val="140016"/>
                </a:lnSpc>
                <a:spcBef>
                  <a:spcPts val="0"/>
                </a:spcBef>
                <a:spcAft>
                  <a:spcPts val="0"/>
                </a:spcAft>
                <a:buClr>
                  <a:schemeClr val="dk1"/>
                </a:buClr>
                <a:buSzPts val="1100"/>
                <a:buFont typeface="Arial"/>
                <a:buNone/>
              </a:pPr>
              <a:r>
                <a:rPr lang="en-US" sz="3299"/>
                <a:t>Take 2 minutes to partner with the people around you and come to consensus. Be prepared to share out!</a:t>
              </a:r>
              <a:endParaRPr sz="3299"/>
            </a:p>
            <a:p>
              <a:pPr marL="0" lvl="0" indent="0" algn="l" rtl="0">
                <a:lnSpc>
                  <a:spcPct val="140016"/>
                </a:lnSpc>
                <a:spcBef>
                  <a:spcPts val="0"/>
                </a:spcBef>
                <a:spcAft>
                  <a:spcPts val="0"/>
                </a:spcAft>
                <a:buClr>
                  <a:schemeClr val="dk1"/>
                </a:buClr>
                <a:buSzPts val="1100"/>
                <a:buFont typeface="Arial"/>
                <a:buNone/>
              </a:pPr>
              <a:endParaRPr sz="3299"/>
            </a:p>
            <a:p>
              <a:pPr marL="0" marR="0" lvl="0" indent="0" algn="l" rtl="0">
                <a:lnSpc>
                  <a:spcPct val="140016"/>
                </a:lnSpc>
                <a:spcBef>
                  <a:spcPts val="0"/>
                </a:spcBef>
                <a:spcAft>
                  <a:spcPts val="0"/>
                </a:spcAft>
                <a:buNone/>
              </a:pPr>
              <a:endParaRPr sz="3299"/>
            </a:p>
          </p:txBody>
        </p:sp>
      </p:grpSp>
      <p:sp>
        <p:nvSpPr>
          <p:cNvPr id="111" name="Google Shape;111;p5">
            <a:extLst>
              <a:ext uri="{C183D7F6-B498-43B3-948B-1728B52AA6E4}">
                <adec:decorative xmlns:adec="http://schemas.microsoft.com/office/drawing/2017/decorative" val="1"/>
              </a:ext>
            </a:extLst>
          </p:cNvPr>
          <p:cNvSpPr/>
          <p:nvPr/>
        </p:nvSpPr>
        <p:spPr>
          <a:xfrm>
            <a:off x="15359259" y="9258300"/>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 name="Google Shape;112;p5"/>
          <p:cNvSpPr txBox="1"/>
          <p:nvPr/>
        </p:nvSpPr>
        <p:spPr>
          <a:xfrm>
            <a:off x="15246818" y="9812997"/>
            <a:ext cx="2760408" cy="289569"/>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101">
                <a:solidFill>
                  <a:srgbClr val="0F3869"/>
                </a:solidFill>
                <a:latin typeface="Arial"/>
                <a:ea typeface="Arial"/>
                <a:cs typeface="Arial"/>
                <a:sym typeface="Arial"/>
              </a:rPr>
              <a:t>Cross-State Convening</a:t>
            </a:r>
            <a:endParaRPr/>
          </a:p>
        </p:txBody>
      </p:sp>
      <p:sp>
        <p:nvSpPr>
          <p:cNvPr id="113" name="Google Shape;113;p5">
            <a:extLst>
              <a:ext uri="{C183D7F6-B498-43B3-948B-1728B52AA6E4}">
                <adec:decorative xmlns:adec="http://schemas.microsoft.com/office/drawing/2017/decorative" val="1"/>
              </a:ext>
            </a:extLst>
          </p:cNvPr>
          <p:cNvSpPr/>
          <p:nvPr/>
        </p:nvSpPr>
        <p:spPr>
          <a:xfrm rot="5400000">
            <a:off x="-7975710" y="4691764"/>
            <a:ext cx="15951420" cy="1681546"/>
          </a:xfrm>
          <a:custGeom>
            <a:avLst/>
            <a:gdLst/>
            <a:ahLst/>
            <a:cxnLst/>
            <a:rect l="l" t="t" r="r" b="b"/>
            <a:pathLst>
              <a:path w="15951420" h="1681546" extrusionOk="0">
                <a:moveTo>
                  <a:pt x="0" y="0"/>
                </a:moveTo>
                <a:lnTo>
                  <a:pt x="15951420" y="0"/>
                </a:lnTo>
                <a:lnTo>
                  <a:pt x="15951420" y="1681545"/>
                </a:lnTo>
                <a:lnTo>
                  <a:pt x="0" y="168154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3c2e1ae0e6a_4_0">
            <a:extLst>
              <a:ext uri="{C183D7F6-B498-43B3-948B-1728B52AA6E4}">
                <adec:decorative xmlns:adec="http://schemas.microsoft.com/office/drawing/2017/decorative" val="1"/>
              </a:ext>
            </a:extLst>
          </p:cNvPr>
          <p:cNvSpPr/>
          <p:nvPr/>
        </p:nvSpPr>
        <p:spPr>
          <a:xfrm>
            <a:off x="3200818" y="-799682"/>
            <a:ext cx="11890375" cy="11890375"/>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BC2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22" name="Google Shape;122;g3c2e1ae0e6a_4_0">
            <a:extLst>
              <a:ext uri="{C183D7F6-B498-43B3-948B-1728B52AA6E4}">
                <adec:decorative xmlns:adec="http://schemas.microsoft.com/office/drawing/2017/decorative" val="1"/>
              </a:ext>
            </a:extLst>
          </p:cNvPr>
          <p:cNvGrpSpPr/>
          <p:nvPr/>
        </p:nvGrpSpPr>
        <p:grpSpPr>
          <a:xfrm>
            <a:off x="13060623" y="5402908"/>
            <a:ext cx="5699812" cy="7601863"/>
            <a:chOff x="0" y="0"/>
            <a:chExt cx="7599750" cy="10135817"/>
          </a:xfrm>
        </p:grpSpPr>
        <p:sp>
          <p:nvSpPr>
            <p:cNvPr id="123" name="Google Shape;123;g3c2e1ae0e6a_4_0"/>
            <p:cNvSpPr/>
            <p:nvPr/>
          </p:nvSpPr>
          <p:spPr>
            <a:xfrm>
              <a:off x="0" y="3752027"/>
              <a:ext cx="7599750" cy="6383790"/>
            </a:xfrm>
            <a:custGeom>
              <a:avLst/>
              <a:gdLst/>
              <a:ahLst/>
              <a:cxnLst/>
              <a:rect l="l" t="t" r="r" b="b"/>
              <a:pathLst>
                <a:path w="7599750" h="6383790" extrusionOk="0">
                  <a:moveTo>
                    <a:pt x="0" y="0"/>
                  </a:moveTo>
                  <a:lnTo>
                    <a:pt x="7599750" y="0"/>
                  </a:lnTo>
                  <a:lnTo>
                    <a:pt x="7599750" y="6383790"/>
                  </a:lnTo>
                  <a:lnTo>
                    <a:pt x="0" y="638379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g3c2e1ae0e6a_4_0"/>
            <p:cNvSpPr/>
            <p:nvPr/>
          </p:nvSpPr>
          <p:spPr>
            <a:xfrm>
              <a:off x="2328106" y="2791625"/>
              <a:ext cx="3201342" cy="960403"/>
            </a:xfrm>
            <a:custGeom>
              <a:avLst/>
              <a:gdLst/>
              <a:ahLst/>
              <a:cxnLst/>
              <a:rect l="l" t="t" r="r" b="b"/>
              <a:pathLst>
                <a:path w="3201342" h="960403" extrusionOk="0">
                  <a:moveTo>
                    <a:pt x="0" y="0"/>
                  </a:moveTo>
                  <a:lnTo>
                    <a:pt x="3201341" y="0"/>
                  </a:lnTo>
                  <a:lnTo>
                    <a:pt x="3201341" y="960402"/>
                  </a:lnTo>
                  <a:lnTo>
                    <a:pt x="0" y="96040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5" name="Google Shape;125;g3c2e1ae0e6a_4_0"/>
            <p:cNvSpPr/>
            <p:nvPr/>
          </p:nvSpPr>
          <p:spPr>
            <a:xfrm flipH="1">
              <a:off x="3673107" y="0"/>
              <a:ext cx="2826968" cy="3764727"/>
            </a:xfrm>
            <a:custGeom>
              <a:avLst/>
              <a:gdLst/>
              <a:ahLst/>
              <a:cxnLst/>
              <a:rect l="l" t="t" r="r" b="b"/>
              <a:pathLst>
                <a:path w="2826968" h="3764727" extrusionOk="0">
                  <a:moveTo>
                    <a:pt x="2826968" y="0"/>
                  </a:moveTo>
                  <a:lnTo>
                    <a:pt x="0" y="0"/>
                  </a:lnTo>
                  <a:lnTo>
                    <a:pt x="0" y="3764727"/>
                  </a:lnTo>
                  <a:lnTo>
                    <a:pt x="2826968" y="3764727"/>
                  </a:lnTo>
                  <a:lnTo>
                    <a:pt x="2826968"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26" name="Google Shape;126;g3c2e1ae0e6a_4_0">
            <a:extLst>
              <a:ext uri="{C183D7F6-B498-43B3-948B-1728B52AA6E4}">
                <adec:decorative xmlns:adec="http://schemas.microsoft.com/office/drawing/2017/decorative" val="1"/>
              </a:ext>
            </a:extLst>
          </p:cNvPr>
          <p:cNvSpPr/>
          <p:nvPr/>
        </p:nvSpPr>
        <p:spPr>
          <a:xfrm>
            <a:off x="289308"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58606181-E2F5-A9D6-4B84-BC89158ACF4F}"/>
              </a:ext>
            </a:extLst>
          </p:cNvPr>
          <p:cNvSpPr>
            <a:spLocks noGrp="1"/>
          </p:cNvSpPr>
          <p:nvPr>
            <p:ph type="title" idx="4294967295"/>
          </p:nvPr>
        </p:nvSpPr>
        <p:spPr>
          <a:xfrm>
            <a:off x="457200" y="-1143000"/>
            <a:ext cx="8229600" cy="1143000"/>
          </a:xfrm>
        </p:spPr>
        <p:txBody>
          <a:bodyPr spcFirstLastPara="1" wrap="square" lIns="91425" tIns="45700" rIns="91425" bIns="45700" anchor="b" anchorCtr="0">
            <a:normAutofit/>
          </a:bodyPr>
          <a:lstStyle/>
          <a:p>
            <a:r>
              <a:rPr lang="en-US" dirty="0"/>
              <a:t>Dual certification pilot in Maine</a:t>
            </a:r>
          </a:p>
        </p:txBody>
      </p:sp>
      <p:sp>
        <p:nvSpPr>
          <p:cNvPr id="127" name="Google Shape;127;g3c2e1ae0e6a_4_0"/>
          <p:cNvSpPr txBox="1"/>
          <p:nvPr/>
        </p:nvSpPr>
        <p:spPr>
          <a:xfrm>
            <a:off x="176868" y="739131"/>
            <a:ext cx="2760300" cy="3234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101">
                <a:solidFill>
                  <a:srgbClr val="0F3869"/>
                </a:solidFill>
                <a:latin typeface="Arial"/>
                <a:ea typeface="Arial"/>
                <a:cs typeface="Arial"/>
                <a:sym typeface="Arial"/>
              </a:rPr>
              <a:t>Cross-State Convening</a:t>
            </a:r>
            <a:endParaRPr/>
          </a:p>
        </p:txBody>
      </p:sp>
      <p:grpSp>
        <p:nvGrpSpPr>
          <p:cNvPr id="119" name="Google Shape;119;g3c2e1ae0e6a_4_0" descr="Dual Certification Pilot in Maine&#13;&#10;Presenters Sarah Howorth, Dee nichols, and Kimm Kenniston">
            <a:extLst>
              <a:ext uri="{C183D7F6-B498-43B3-948B-1728B52AA6E4}">
                <adec:decorative xmlns:adec="http://schemas.microsoft.com/office/drawing/2017/decorative" val="0"/>
              </a:ext>
            </a:extLst>
          </p:cNvPr>
          <p:cNvGrpSpPr/>
          <p:nvPr/>
        </p:nvGrpSpPr>
        <p:grpSpPr>
          <a:xfrm>
            <a:off x="4828013" y="1683025"/>
            <a:ext cx="8343900" cy="9054832"/>
            <a:chOff x="-192050" y="-883342"/>
            <a:chExt cx="11125200" cy="12073110"/>
          </a:xfrm>
        </p:grpSpPr>
        <p:sp>
          <p:nvSpPr>
            <p:cNvPr id="120" name="Google Shape;120;g3c2e1ae0e6a_4_0"/>
            <p:cNvSpPr txBox="1"/>
            <p:nvPr/>
          </p:nvSpPr>
          <p:spPr>
            <a:xfrm>
              <a:off x="-192050" y="4416968"/>
              <a:ext cx="11125200" cy="6772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sz="5500">
                  <a:solidFill>
                    <a:srgbClr val="1F1F1F"/>
                  </a:solidFill>
                  <a:latin typeface="Alata"/>
                  <a:ea typeface="Alata"/>
                  <a:cs typeface="Alata"/>
                  <a:sym typeface="Alata"/>
                </a:rPr>
                <a:t>Presenters</a:t>
              </a:r>
              <a:endParaRPr sz="5500">
                <a:solidFill>
                  <a:srgbClr val="1F1F1F"/>
                </a:solidFill>
                <a:latin typeface="Alata"/>
                <a:ea typeface="Alata"/>
                <a:cs typeface="Alata"/>
                <a:sym typeface="Alata"/>
              </a:endParaRPr>
            </a:p>
            <a:p>
              <a:pPr marL="0" lvl="0" indent="0" algn="ctr" rtl="0">
                <a:spcBef>
                  <a:spcPts val="0"/>
                </a:spcBef>
                <a:spcAft>
                  <a:spcPts val="0"/>
                </a:spcAft>
                <a:buClr>
                  <a:schemeClr val="dk1"/>
                </a:buClr>
                <a:buSzPts val="1100"/>
                <a:buFont typeface="Arial"/>
                <a:buNone/>
              </a:pPr>
              <a:r>
                <a:rPr lang="en-US" sz="5500">
                  <a:solidFill>
                    <a:srgbClr val="1F1F1F"/>
                  </a:solidFill>
                  <a:latin typeface="Alata"/>
                  <a:ea typeface="Alata"/>
                  <a:cs typeface="Alata"/>
                  <a:sym typeface="Alata"/>
                </a:rPr>
                <a:t>Sarah Howorth, Dee Nichols, and Kimm Kenniston</a:t>
              </a:r>
              <a:endParaRPr sz="5500">
                <a:solidFill>
                  <a:srgbClr val="1F1F1F"/>
                </a:solidFill>
                <a:latin typeface="Alata"/>
                <a:ea typeface="Alata"/>
                <a:cs typeface="Alata"/>
                <a:sym typeface="Alata"/>
              </a:endParaRPr>
            </a:p>
            <a:p>
              <a:pPr marL="0" lvl="0" indent="0" algn="ctr" rtl="0">
                <a:spcBef>
                  <a:spcPts val="0"/>
                </a:spcBef>
                <a:spcAft>
                  <a:spcPts val="0"/>
                </a:spcAft>
                <a:buClr>
                  <a:schemeClr val="dk1"/>
                </a:buClr>
                <a:buSzPts val="1100"/>
                <a:buFont typeface="Arial"/>
                <a:buNone/>
              </a:pPr>
              <a:endParaRPr sz="5500">
                <a:solidFill>
                  <a:srgbClr val="1F1F1F"/>
                </a:solidFill>
                <a:latin typeface="Alata"/>
                <a:ea typeface="Alata"/>
                <a:cs typeface="Alata"/>
                <a:sym typeface="Alata"/>
              </a:endParaRPr>
            </a:p>
            <a:p>
              <a:pPr marL="0" lvl="0" indent="0" algn="ctr" rtl="0">
                <a:spcBef>
                  <a:spcPts val="0"/>
                </a:spcBef>
                <a:spcAft>
                  <a:spcPts val="0"/>
                </a:spcAft>
                <a:buNone/>
              </a:pPr>
              <a:r>
                <a:rPr lang="en-US" sz="5500">
                  <a:solidFill>
                    <a:srgbClr val="1F1F1F"/>
                  </a:solidFill>
                  <a:latin typeface="Alata"/>
                  <a:ea typeface="Alata"/>
                  <a:cs typeface="Alata"/>
                  <a:sym typeface="Alata"/>
                </a:rPr>
                <a:t> </a:t>
              </a:r>
              <a:endParaRPr sz="6999">
                <a:solidFill>
                  <a:srgbClr val="1F1F1F"/>
                </a:solidFill>
                <a:latin typeface="Alata"/>
                <a:ea typeface="Alata"/>
                <a:cs typeface="Alata"/>
                <a:sym typeface="Alata"/>
              </a:endParaRPr>
            </a:p>
          </p:txBody>
        </p:sp>
        <p:sp>
          <p:nvSpPr>
            <p:cNvPr id="121" name="Google Shape;121;g3c2e1ae0e6a_4_0"/>
            <p:cNvSpPr txBox="1"/>
            <p:nvPr/>
          </p:nvSpPr>
          <p:spPr>
            <a:xfrm>
              <a:off x="836834" y="-883342"/>
              <a:ext cx="9456900" cy="2462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6000" b="1" dirty="0">
                  <a:solidFill>
                    <a:schemeClr val="dk1"/>
                  </a:solidFill>
                  <a:latin typeface="Alata"/>
                  <a:ea typeface="Alata"/>
                  <a:cs typeface="Alata"/>
                  <a:sym typeface="Alata"/>
                </a:rPr>
                <a:t>Dual Certification Pilot in Maine</a:t>
              </a:r>
              <a:endParaRPr sz="6000" b="1" dirty="0">
                <a:solidFill>
                  <a:schemeClr val="dk1"/>
                </a:solidFill>
                <a:latin typeface="Alata"/>
                <a:ea typeface="Alata"/>
                <a:cs typeface="Alata"/>
                <a:sym typeface="Alata"/>
              </a:endParaRPr>
            </a:p>
          </p:txBody>
        </p:sp>
      </p:grpSp>
      <p:sp>
        <p:nvSpPr>
          <p:cNvPr id="128" name="Google Shape;128;g3c2e1ae0e6a_4_0">
            <a:extLst>
              <a:ext uri="{C183D7F6-B498-43B3-948B-1728B52AA6E4}">
                <adec:decorative xmlns:adec="http://schemas.microsoft.com/office/drawing/2017/decorative" val="1"/>
              </a:ext>
            </a:extLst>
          </p:cNvPr>
          <p:cNvSpPr/>
          <p:nvPr/>
        </p:nvSpPr>
        <p:spPr>
          <a:xfrm>
            <a:off x="0" y="4127552"/>
            <a:ext cx="5076818" cy="8361817"/>
          </a:xfrm>
          <a:custGeom>
            <a:avLst/>
            <a:gdLst/>
            <a:ahLst/>
            <a:cxnLst/>
            <a:rect l="l" t="t" r="r" b="b"/>
            <a:pathLst>
              <a:path w="5076818" h="8361817" extrusionOk="0">
                <a:moveTo>
                  <a:pt x="0" y="0"/>
                </a:moveTo>
                <a:lnTo>
                  <a:pt x="5076818" y="0"/>
                </a:lnTo>
                <a:lnTo>
                  <a:pt x="5076818" y="8361818"/>
                </a:lnTo>
                <a:lnTo>
                  <a:pt x="0" y="8361818"/>
                </a:lnTo>
                <a:lnTo>
                  <a:pt x="0" y="0"/>
                </a:lnTo>
                <a:close/>
              </a:path>
            </a:pathLst>
          </a:custGeom>
          <a:blipFill rotWithShape="1">
            <a:blip r:embed="rId7">
              <a:alphaModFix/>
            </a:blip>
            <a:stretch>
              <a:fillRect l="-13877" t="-124677" r="-153881" b="-1933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7">
            <a:extLst>
              <a:ext uri="{C183D7F6-B498-43B3-948B-1728B52AA6E4}">
                <adec:decorative xmlns:adec="http://schemas.microsoft.com/office/drawing/2017/decorative" val="1"/>
              </a:ext>
            </a:extLst>
          </p:cNvPr>
          <p:cNvSpPr/>
          <p:nvPr/>
        </p:nvSpPr>
        <p:spPr>
          <a:xfrm>
            <a:off x="289308"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DF325D79-ED4D-7FCF-B5EF-4E4F6F8F4FBE}"/>
              </a:ext>
            </a:extLst>
          </p:cNvPr>
          <p:cNvSpPr>
            <a:spLocks noGrp="1"/>
          </p:cNvSpPr>
          <p:nvPr>
            <p:ph type="title" idx="4294967295"/>
          </p:nvPr>
        </p:nvSpPr>
        <p:spPr>
          <a:xfrm>
            <a:off x="457200" y="-1143000"/>
            <a:ext cx="8229600" cy="1143000"/>
          </a:xfrm>
        </p:spPr>
        <p:txBody>
          <a:bodyPr spcFirstLastPara="1" wrap="square" lIns="91425" tIns="45700" rIns="91425" bIns="45700" anchor="b" anchorCtr="0">
            <a:normAutofit fontScale="90000"/>
          </a:bodyPr>
          <a:lstStyle/>
          <a:p>
            <a:r>
              <a:rPr lang="en-US" dirty="0"/>
              <a:t>Achieving inclusive teacher preparation</a:t>
            </a:r>
          </a:p>
        </p:txBody>
      </p:sp>
      <p:sp>
        <p:nvSpPr>
          <p:cNvPr id="134" name="Google Shape;134;p7">
            <a:extLst>
              <a:ext uri="{C183D7F6-B498-43B3-948B-1728B52AA6E4}">
                <adec:decorative xmlns:adec="http://schemas.microsoft.com/office/drawing/2017/decorative" val="1"/>
              </a:ext>
            </a:extLst>
          </p:cNvPr>
          <p:cNvSpPr txBox="1"/>
          <p:nvPr/>
        </p:nvSpPr>
        <p:spPr>
          <a:xfrm>
            <a:off x="176868" y="739131"/>
            <a:ext cx="2760408" cy="289569"/>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101">
                <a:solidFill>
                  <a:srgbClr val="0F3869"/>
                </a:solidFill>
                <a:latin typeface="Arial"/>
                <a:ea typeface="Arial"/>
                <a:cs typeface="Arial"/>
                <a:sym typeface="Arial"/>
              </a:rPr>
              <a:t>Cross-State Convening</a:t>
            </a:r>
            <a:endParaRPr/>
          </a:p>
        </p:txBody>
      </p:sp>
      <p:sp>
        <p:nvSpPr>
          <p:cNvPr id="135" name="Google Shape;135;p7">
            <a:extLst>
              <a:ext uri="{C183D7F6-B498-43B3-948B-1728B52AA6E4}">
                <adec:decorative xmlns:adec="http://schemas.microsoft.com/office/drawing/2017/decorative" val="1"/>
              </a:ext>
            </a:extLst>
          </p:cNvPr>
          <p:cNvSpPr/>
          <p:nvPr/>
        </p:nvSpPr>
        <p:spPr>
          <a:xfrm>
            <a:off x="-3" y="4878975"/>
            <a:ext cx="3095241" cy="4687739"/>
          </a:xfrm>
          <a:custGeom>
            <a:avLst/>
            <a:gdLst/>
            <a:ahLst/>
            <a:cxnLst/>
            <a:rect l="l" t="t" r="r" b="b"/>
            <a:pathLst>
              <a:path w="4874396" h="7267812" extrusionOk="0">
                <a:moveTo>
                  <a:pt x="0" y="0"/>
                </a:moveTo>
                <a:lnTo>
                  <a:pt x="4874396" y="0"/>
                </a:lnTo>
                <a:lnTo>
                  <a:pt x="4874396" y="7267812"/>
                </a:lnTo>
                <a:lnTo>
                  <a:pt x="0" y="7267812"/>
                </a:lnTo>
                <a:lnTo>
                  <a:pt x="0" y="0"/>
                </a:lnTo>
                <a:close/>
              </a:path>
            </a:pathLst>
          </a:custGeom>
          <a:blipFill rotWithShape="1">
            <a:blip r:embed="rId4">
              <a:alphaModFix/>
            </a:blip>
            <a:stretch>
              <a:fillRect l="-5312" t="-129" r="-112757" b="-11939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6" name="Google Shape;136;p7">
            <a:extLst>
              <a:ext uri="{C183D7F6-B498-43B3-948B-1728B52AA6E4}">
                <adec:decorative xmlns:adec="http://schemas.microsoft.com/office/drawing/2017/decorative" val="1"/>
              </a:ext>
            </a:extLst>
          </p:cNvPr>
          <p:cNvSpPr/>
          <p:nvPr/>
        </p:nvSpPr>
        <p:spPr>
          <a:xfrm>
            <a:off x="15342325" y="5131454"/>
            <a:ext cx="2668597" cy="4182801"/>
          </a:xfrm>
          <a:custGeom>
            <a:avLst/>
            <a:gdLst/>
            <a:ahLst/>
            <a:cxnLst/>
            <a:rect l="l" t="t" r="r" b="b"/>
            <a:pathLst>
              <a:path w="4765351" h="6665818" extrusionOk="0">
                <a:moveTo>
                  <a:pt x="0" y="0"/>
                </a:moveTo>
                <a:lnTo>
                  <a:pt x="4765351" y="0"/>
                </a:lnTo>
                <a:lnTo>
                  <a:pt x="4765351" y="6665818"/>
                </a:lnTo>
                <a:lnTo>
                  <a:pt x="0" y="6665818"/>
                </a:lnTo>
                <a:lnTo>
                  <a:pt x="0" y="0"/>
                </a:lnTo>
                <a:close/>
              </a:path>
            </a:pathLst>
          </a:custGeom>
          <a:blipFill rotWithShape="1">
            <a:blip r:embed="rId5">
              <a:alphaModFix/>
            </a:blip>
            <a:stretch>
              <a:fillRect l="-102896" t="-113430" r="-13873" b="-1916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37" name="Google Shape;137;p7" descr="Infographic showing a six‑step staircase labeled “How Did the Project Help Educational Leaders Grow?” Each step contains a milestone related to strengthening inclusive teacher preparation. Step 1 highlights the creation of a 4+1 program to address special educator shortages. Step 2 notes early hiring of students through conditional certification. Step 3 marks the state becoming a CEEDAR partner focused on inclusive practices. Step 4 shows approval for graduate‑level special education certification. Step 5 reflects faculty conversations about inclusive preparation. Step 6 indicates submission of a CEEDAR mini‑grant to support alignment with high‑leverage practices and practica. The staircase visually represents progressive development across initiatives."/>
          <p:cNvPicPr preferRelativeResize="0"/>
          <p:nvPr/>
        </p:nvPicPr>
        <p:blipFill>
          <a:blip r:embed="rId6">
            <a:alphaModFix/>
          </a:blip>
          <a:stretch>
            <a:fillRect/>
          </a:stretch>
        </p:blipFill>
        <p:spPr>
          <a:xfrm>
            <a:off x="2937275" y="-1298975"/>
            <a:ext cx="13250500" cy="1148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8">
            <a:extLst>
              <a:ext uri="{C183D7F6-B498-43B3-948B-1728B52AA6E4}">
                <adec:decorative xmlns:adec="http://schemas.microsoft.com/office/drawing/2017/decorative" val="1"/>
              </a:ext>
            </a:extLst>
          </p:cNvPr>
          <p:cNvSpPr/>
          <p:nvPr/>
        </p:nvSpPr>
        <p:spPr>
          <a:xfrm>
            <a:off x="0" y="0"/>
            <a:ext cx="18288000" cy="2978326"/>
          </a:xfrm>
          <a:prstGeom prst="rect">
            <a:avLst/>
          </a:prstGeom>
          <a:solidFill>
            <a:srgbClr val="2F358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 name="Google Shape;143;p8"/>
          <p:cNvSpPr txBox="1">
            <a:spLocks noGrp="1"/>
          </p:cNvSpPr>
          <p:nvPr>
            <p:ph type="title" idx="4294967295"/>
          </p:nvPr>
        </p:nvSpPr>
        <p:spPr>
          <a:xfrm>
            <a:off x="3469552" y="997047"/>
            <a:ext cx="11349000" cy="10773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6999" b="1" i="0" u="none" strike="noStrike" kern="0" cap="none" spc="0" normalizeH="0" baseline="0" noProof="0" dirty="0">
                <a:ln>
                  <a:noFill/>
                </a:ln>
                <a:solidFill>
                  <a:srgbClr val="FFFFFF"/>
                </a:solidFill>
                <a:effectLst/>
                <a:uLnTx/>
                <a:uFillTx/>
                <a:latin typeface="Ultra"/>
                <a:ea typeface="Ultra"/>
                <a:cs typeface="Ultra"/>
                <a:sym typeface="Ultra"/>
              </a:rPr>
              <a:t>CEEDAR Mini GRANT</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nvGrpSpPr>
          <p:cNvPr id="144" name="Google Shape;144;p8">
            <a:extLst>
              <a:ext uri="{C183D7F6-B498-43B3-948B-1728B52AA6E4}">
                <adec:decorative xmlns:adec="http://schemas.microsoft.com/office/drawing/2017/decorative" val="1"/>
              </a:ext>
            </a:extLst>
          </p:cNvPr>
          <p:cNvGrpSpPr/>
          <p:nvPr/>
        </p:nvGrpSpPr>
        <p:grpSpPr>
          <a:xfrm>
            <a:off x="3321225" y="3676575"/>
            <a:ext cx="10708841" cy="3371384"/>
            <a:chOff x="0" y="-2534742"/>
            <a:chExt cx="15192000" cy="4782783"/>
          </a:xfrm>
        </p:grpSpPr>
        <p:sp>
          <p:nvSpPr>
            <p:cNvPr id="145" name="Google Shape;145;p8"/>
            <p:cNvSpPr txBox="1"/>
            <p:nvPr/>
          </p:nvSpPr>
          <p:spPr>
            <a:xfrm>
              <a:off x="0" y="1960641"/>
              <a:ext cx="6508800" cy="287400"/>
            </a:xfrm>
            <a:prstGeom prst="rect">
              <a:avLst/>
            </a:prstGeom>
            <a:noFill/>
            <a:ln>
              <a:noFill/>
            </a:ln>
          </p:spPr>
          <p:txBody>
            <a:bodyPr spcFirstLastPara="1" wrap="square" lIns="0" tIns="0" rIns="0" bIns="0" anchor="t" anchorCtr="0">
              <a:spAutoFit/>
            </a:bodyPr>
            <a:lstStyle/>
            <a:p>
              <a:pPr marL="0" marR="0" lvl="0" indent="0" algn="ctr" rtl="0">
                <a:lnSpc>
                  <a:spcPct val="150020"/>
                </a:lnSpc>
                <a:spcBef>
                  <a:spcPts val="0"/>
                </a:spcBef>
                <a:spcAft>
                  <a:spcPts val="0"/>
                </a:spcAft>
                <a:buNone/>
              </a:pPr>
              <a:endParaRPr sz="1315"/>
            </a:p>
          </p:txBody>
        </p:sp>
        <p:sp>
          <p:nvSpPr>
            <p:cNvPr id="146" name="Google Shape;146;p8"/>
            <p:cNvSpPr txBox="1"/>
            <p:nvPr/>
          </p:nvSpPr>
          <p:spPr>
            <a:xfrm>
              <a:off x="0" y="-2534742"/>
              <a:ext cx="15192000" cy="3862500"/>
            </a:xfrm>
            <a:prstGeom prst="rect">
              <a:avLst/>
            </a:prstGeom>
            <a:noFill/>
            <a:ln>
              <a:noFill/>
            </a:ln>
          </p:spPr>
          <p:txBody>
            <a:bodyPr spcFirstLastPara="1" wrap="square" lIns="0" tIns="0" rIns="0" bIns="0" anchor="t" anchorCtr="0">
              <a:spAutoFit/>
            </a:bodyPr>
            <a:lstStyle/>
            <a:p>
              <a:pPr marL="0" marR="0" lvl="0" indent="0" algn="ctr" rtl="0">
                <a:lnSpc>
                  <a:spcPct val="130010"/>
                </a:lnSpc>
                <a:spcBef>
                  <a:spcPts val="0"/>
                </a:spcBef>
                <a:spcAft>
                  <a:spcPts val="0"/>
                </a:spcAft>
                <a:buNone/>
              </a:pPr>
              <a:r>
                <a:rPr lang="en-US" sz="4266" b="1">
                  <a:solidFill>
                    <a:srgbClr val="1F1F1F"/>
                  </a:solidFill>
                  <a:highlight>
                    <a:srgbClr val="FFFFFF"/>
                  </a:highlight>
                </a:rPr>
                <a:t>HLP/ COEHD Inclusive Teacher Prep Syllabus Crosswalk</a:t>
              </a:r>
              <a:endParaRPr sz="4266" b="1">
                <a:solidFill>
                  <a:srgbClr val="1F1F1F"/>
                </a:solidFill>
                <a:highlight>
                  <a:srgbClr val="FFFFFF"/>
                </a:highlight>
              </a:endParaRPr>
            </a:p>
            <a:p>
              <a:pPr marL="0" marR="0" lvl="0" indent="0" algn="ctr" rtl="0">
                <a:lnSpc>
                  <a:spcPct val="130010"/>
                </a:lnSpc>
                <a:spcBef>
                  <a:spcPts val="0"/>
                </a:spcBef>
                <a:spcAft>
                  <a:spcPts val="0"/>
                </a:spcAft>
                <a:buNone/>
              </a:pPr>
              <a:endParaRPr sz="2866" b="1">
                <a:solidFill>
                  <a:srgbClr val="1F1F1F"/>
                </a:solidFill>
                <a:highlight>
                  <a:srgbClr val="FFFFFF"/>
                </a:highlight>
              </a:endParaRPr>
            </a:p>
            <a:p>
              <a:pPr marL="0" marR="0" lvl="0" indent="0" algn="ctr" rtl="0">
                <a:lnSpc>
                  <a:spcPct val="130010"/>
                </a:lnSpc>
                <a:spcBef>
                  <a:spcPts val="0"/>
                </a:spcBef>
                <a:spcAft>
                  <a:spcPts val="0"/>
                </a:spcAft>
                <a:buNone/>
              </a:pPr>
              <a:endParaRPr sz="2866" b="1">
                <a:solidFill>
                  <a:srgbClr val="1F1F1F"/>
                </a:solidFill>
                <a:highlight>
                  <a:srgbClr val="FFFFFF"/>
                </a:highlight>
              </a:endParaRPr>
            </a:p>
          </p:txBody>
        </p:sp>
      </p:grpSp>
      <p:sp>
        <p:nvSpPr>
          <p:cNvPr id="147" name="Google Shape;147;p8">
            <a:extLst>
              <a:ext uri="{C183D7F6-B498-43B3-948B-1728B52AA6E4}">
                <adec:decorative xmlns:adec="http://schemas.microsoft.com/office/drawing/2017/decorative" val="1"/>
              </a:ext>
            </a:extLst>
          </p:cNvPr>
          <p:cNvSpPr/>
          <p:nvPr/>
        </p:nvSpPr>
        <p:spPr>
          <a:xfrm>
            <a:off x="264481" y="9258300"/>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 name="Google Shape;148;p8"/>
          <p:cNvSpPr txBox="1"/>
          <p:nvPr/>
        </p:nvSpPr>
        <p:spPr>
          <a:xfrm>
            <a:off x="152041" y="9812997"/>
            <a:ext cx="2760408" cy="289569"/>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101">
                <a:solidFill>
                  <a:srgbClr val="0F3869"/>
                </a:solidFill>
                <a:latin typeface="Arial"/>
                <a:ea typeface="Arial"/>
                <a:cs typeface="Arial"/>
                <a:sym typeface="Arial"/>
              </a:rPr>
              <a:t>Cross-State Convening</a:t>
            </a:r>
            <a:endParaRPr/>
          </a:p>
        </p:txBody>
      </p:sp>
      <p:sp>
        <p:nvSpPr>
          <p:cNvPr id="149" name="Google Shape;149;p8">
            <a:extLst>
              <a:ext uri="{C183D7F6-B498-43B3-948B-1728B52AA6E4}">
                <adec:decorative xmlns:adec="http://schemas.microsoft.com/office/drawing/2017/decorative" val="1"/>
              </a:ext>
            </a:extLst>
          </p:cNvPr>
          <p:cNvSpPr/>
          <p:nvPr/>
        </p:nvSpPr>
        <p:spPr>
          <a:xfrm>
            <a:off x="-257417" y="-840773"/>
            <a:ext cx="20005897" cy="1681546"/>
          </a:xfrm>
          <a:custGeom>
            <a:avLst/>
            <a:gdLst/>
            <a:ahLst/>
            <a:cxnLst/>
            <a:rect l="l" t="t" r="r" b="b"/>
            <a:pathLst>
              <a:path w="20005897" h="1681546" extrusionOk="0">
                <a:moveTo>
                  <a:pt x="0" y="0"/>
                </a:moveTo>
                <a:lnTo>
                  <a:pt x="20005897" y="0"/>
                </a:lnTo>
                <a:lnTo>
                  <a:pt x="20005897" y="1681546"/>
                </a:lnTo>
                <a:lnTo>
                  <a:pt x="0" y="1681546"/>
                </a:lnTo>
                <a:lnTo>
                  <a:pt x="0" y="0"/>
                </a:lnTo>
                <a:close/>
              </a:path>
            </a:pathLst>
          </a:custGeom>
          <a:blipFill rotWithShape="1">
            <a:blip r:embed="rId4">
              <a:alphaModFix/>
            </a:blip>
            <a:stretch>
              <a:fillRect t="-12706" b="-12706"/>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0" name="Google Shape;150;p8">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7467787" y="5560226"/>
            <a:ext cx="2415747" cy="2346062"/>
          </a:xfrm>
          <a:prstGeom prst="rect">
            <a:avLst/>
          </a:prstGeom>
          <a:noFill/>
          <a:ln>
            <a:noFill/>
          </a:ln>
        </p:spPr>
      </p:pic>
      <p:sp>
        <p:nvSpPr>
          <p:cNvPr id="151" name="Google Shape;151;p8">
            <a:extLst>
              <a:ext uri="{C183D7F6-B498-43B3-948B-1728B52AA6E4}">
                <adec:decorative xmlns:adec="http://schemas.microsoft.com/office/drawing/2017/decorative" val="1"/>
              </a:ext>
            </a:extLst>
          </p:cNvPr>
          <p:cNvSpPr/>
          <p:nvPr/>
        </p:nvSpPr>
        <p:spPr>
          <a:xfrm>
            <a:off x="14382197" y="3676575"/>
            <a:ext cx="3095241" cy="4687739"/>
          </a:xfrm>
          <a:custGeom>
            <a:avLst/>
            <a:gdLst/>
            <a:ahLst/>
            <a:cxnLst/>
            <a:rect l="l" t="t" r="r" b="b"/>
            <a:pathLst>
              <a:path w="4874396" h="7267812" extrusionOk="0">
                <a:moveTo>
                  <a:pt x="0" y="0"/>
                </a:moveTo>
                <a:lnTo>
                  <a:pt x="4874396" y="0"/>
                </a:lnTo>
                <a:lnTo>
                  <a:pt x="4874396" y="7267812"/>
                </a:lnTo>
                <a:lnTo>
                  <a:pt x="0" y="7267812"/>
                </a:lnTo>
                <a:lnTo>
                  <a:pt x="0" y="0"/>
                </a:lnTo>
                <a:close/>
              </a:path>
            </a:pathLst>
          </a:custGeom>
          <a:blipFill rotWithShape="1">
            <a:blip r:embed="rId6">
              <a:alphaModFix/>
            </a:blip>
            <a:stretch>
              <a:fillRect l="-5307" t="-129" r="-112756" b="-11938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 name="Google Shape;152;p8">
            <a:extLst>
              <a:ext uri="{C183D7F6-B498-43B3-948B-1728B52AA6E4}">
                <adec:decorative xmlns:adec="http://schemas.microsoft.com/office/drawing/2017/decorative" val="1"/>
              </a:ext>
            </a:extLst>
          </p:cNvPr>
          <p:cNvSpPr/>
          <p:nvPr/>
        </p:nvSpPr>
        <p:spPr>
          <a:xfrm>
            <a:off x="264475" y="4030713"/>
            <a:ext cx="3063679" cy="4729891"/>
          </a:xfrm>
          <a:custGeom>
            <a:avLst/>
            <a:gdLst/>
            <a:ahLst/>
            <a:cxnLst/>
            <a:rect l="l" t="t" r="r" b="b"/>
            <a:pathLst>
              <a:path w="6449851" h="8599801" extrusionOk="0">
                <a:moveTo>
                  <a:pt x="0" y="0"/>
                </a:moveTo>
                <a:lnTo>
                  <a:pt x="6449851" y="0"/>
                </a:lnTo>
                <a:lnTo>
                  <a:pt x="6449851" y="8599801"/>
                </a:lnTo>
                <a:lnTo>
                  <a:pt x="0" y="8599801"/>
                </a:lnTo>
                <a:lnTo>
                  <a:pt x="0" y="0"/>
                </a:lnTo>
                <a:close/>
              </a:path>
            </a:pathLst>
          </a:custGeom>
          <a:blipFill rotWithShape="1">
            <a:blip r:embed="rId7">
              <a:alphaModFix/>
            </a:blip>
            <a:stretch>
              <a:fillRect l="-104897" t="-122746" r="-5398" b="-1397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3be2dc95b89_0_23">
            <a:extLst>
              <a:ext uri="{C183D7F6-B498-43B3-948B-1728B52AA6E4}">
                <adec:decorative xmlns:adec="http://schemas.microsoft.com/office/drawing/2017/decorative" val="1"/>
              </a:ext>
            </a:extLst>
          </p:cNvPr>
          <p:cNvSpPr/>
          <p:nvPr/>
        </p:nvSpPr>
        <p:spPr>
          <a:xfrm>
            <a:off x="289308"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158;g3be2dc95b89_0_23">
            <a:extLst>
              <a:ext uri="{C183D7F6-B498-43B3-948B-1728B52AA6E4}">
                <adec:decorative xmlns:adec="http://schemas.microsoft.com/office/drawing/2017/decorative" val="1"/>
              </a:ext>
            </a:extLst>
          </p:cNvPr>
          <p:cNvSpPr txBox="1"/>
          <p:nvPr/>
        </p:nvSpPr>
        <p:spPr>
          <a:xfrm>
            <a:off x="176868" y="739131"/>
            <a:ext cx="2760300" cy="3234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101">
                <a:solidFill>
                  <a:srgbClr val="0F3869"/>
                </a:solidFill>
                <a:latin typeface="Arial"/>
                <a:ea typeface="Arial"/>
                <a:cs typeface="Arial"/>
                <a:sym typeface="Arial"/>
              </a:rPr>
              <a:t>Cross-State Convening</a:t>
            </a:r>
            <a:endParaRPr/>
          </a:p>
        </p:txBody>
      </p:sp>
      <p:sp>
        <p:nvSpPr>
          <p:cNvPr id="161" name="Google Shape;161;g3be2dc95b89_0_23"/>
          <p:cNvSpPr txBox="1">
            <a:spLocks noGrp="1"/>
          </p:cNvSpPr>
          <p:nvPr>
            <p:ph type="title" idx="4294967295"/>
          </p:nvPr>
        </p:nvSpPr>
        <p:spPr>
          <a:xfrm>
            <a:off x="3412350" y="516175"/>
            <a:ext cx="12478800" cy="13698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kumimoji="0" lang="en-US" sz="4500" b="1" i="0" u="none" strike="noStrike" kern="0" cap="none" spc="0" normalizeH="0" baseline="0" noProof="0" dirty="0">
                <a:ln>
                  <a:noFill/>
                </a:ln>
                <a:solidFill>
                  <a:schemeClr val="dk1"/>
                </a:solidFill>
                <a:effectLst/>
                <a:uLnTx/>
                <a:uFillTx/>
                <a:latin typeface="Calibri"/>
                <a:ea typeface="Calibri"/>
                <a:cs typeface="Calibri"/>
                <a:sym typeface="Calibri"/>
              </a:rPr>
              <a:t>Baseline Survey Data re: High Leverage Practices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2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pic>
        <p:nvPicPr>
          <p:cNvPr id="159" name="Google Shape;159;g3be2dc95b89_0_23" descr="Horizontal bar chart titled “Q10: Regarding the high leverage practices (HLP), have you previously:” with responses from 72 participants. For each activity—learning about HLPs in a course or PD, integrating them into instruction, including them in coursework assignments, researching them independently, and teaching someone else about them—the chart displays three response categories: Yes (purple), No (blue), and Not sure (green). Most respondents answered “No” to teaching someone else about HLPs, while smaller proportions reported uncertainty across the other categories. The chart visually compares familiarity and engagement with HLPs across the listed activities.">
            <a:extLst>
              <a:ext uri="{C183D7F6-B498-43B3-948B-1728B52AA6E4}">
                <adec:decorative xmlns:adec="http://schemas.microsoft.com/office/drawing/2017/decorative" val="0"/>
              </a:ext>
            </a:extLst>
          </p:cNvPr>
          <p:cNvPicPr preferRelativeResize="0"/>
          <p:nvPr/>
        </p:nvPicPr>
        <p:blipFill>
          <a:blip r:embed="rId4">
            <a:alphaModFix/>
          </a:blip>
          <a:stretch>
            <a:fillRect/>
          </a:stretch>
        </p:blipFill>
        <p:spPr>
          <a:xfrm>
            <a:off x="176875" y="2801475"/>
            <a:ext cx="18949750" cy="7485525"/>
          </a:xfrm>
          <a:prstGeom prst="rect">
            <a:avLst/>
          </a:prstGeom>
          <a:noFill/>
          <a:ln>
            <a:noFill/>
          </a:ln>
        </p:spPr>
      </p:pic>
      <p:sp>
        <p:nvSpPr>
          <p:cNvPr id="160" name="Google Shape;160;g3be2dc95b89_0_23">
            <a:extLst>
              <a:ext uri="{C183D7F6-B498-43B3-948B-1728B52AA6E4}">
                <adec:decorative xmlns:adec="http://schemas.microsoft.com/office/drawing/2017/decorative" val="1"/>
              </a:ext>
            </a:extLst>
          </p:cNvPr>
          <p:cNvSpPr/>
          <p:nvPr/>
        </p:nvSpPr>
        <p:spPr>
          <a:xfrm>
            <a:off x="16554349" y="-5"/>
            <a:ext cx="1596365" cy="2598243"/>
          </a:xfrm>
          <a:custGeom>
            <a:avLst/>
            <a:gdLst/>
            <a:ahLst/>
            <a:cxnLst/>
            <a:rect l="l" t="t" r="r" b="b"/>
            <a:pathLst>
              <a:path w="4874396" h="7267812" extrusionOk="0">
                <a:moveTo>
                  <a:pt x="0" y="0"/>
                </a:moveTo>
                <a:lnTo>
                  <a:pt x="4874396" y="0"/>
                </a:lnTo>
                <a:lnTo>
                  <a:pt x="4874396" y="7267812"/>
                </a:lnTo>
                <a:lnTo>
                  <a:pt x="0" y="7267812"/>
                </a:lnTo>
                <a:lnTo>
                  <a:pt x="0" y="0"/>
                </a:lnTo>
                <a:close/>
              </a:path>
            </a:pathLst>
          </a:custGeom>
          <a:blipFill rotWithShape="1">
            <a:blip r:embed="rId5">
              <a:alphaModFix/>
            </a:blip>
            <a:stretch>
              <a:fillRect l="-5307" t="-129" r="-112756" b="-11938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3be2dc95b89_0_32"/>
          <p:cNvSpPr txBox="1">
            <a:spLocks noGrp="1"/>
          </p:cNvSpPr>
          <p:nvPr>
            <p:ph type="title" idx="4294967295"/>
          </p:nvPr>
        </p:nvSpPr>
        <p:spPr>
          <a:xfrm>
            <a:off x="2883600" y="1018875"/>
            <a:ext cx="12520800" cy="13698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kumimoji="0" lang="en-US" sz="4500" b="1" i="0" u="none" strike="noStrike" kern="0" cap="none" spc="0" normalizeH="0" baseline="0" noProof="0" dirty="0">
                <a:ln>
                  <a:noFill/>
                </a:ln>
                <a:solidFill>
                  <a:schemeClr val="dk1"/>
                </a:solidFill>
                <a:effectLst/>
                <a:uLnTx/>
                <a:uFillTx/>
                <a:latin typeface="Calibri"/>
                <a:ea typeface="Calibri"/>
                <a:cs typeface="Calibri"/>
                <a:sym typeface="Calibri"/>
              </a:rPr>
              <a:t>Baseline Survey Data re: Evidence-Based Practices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2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pic>
        <p:nvPicPr>
          <p:cNvPr id="167" name="Google Shape;167;g3be2dc95b89_0_3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39500" y="0"/>
            <a:ext cx="3486150" cy="1238250"/>
          </a:xfrm>
          <a:prstGeom prst="rect">
            <a:avLst/>
          </a:prstGeom>
          <a:noFill/>
          <a:ln>
            <a:noFill/>
          </a:ln>
        </p:spPr>
      </p:pic>
      <p:sp>
        <p:nvSpPr>
          <p:cNvPr id="168" name="Google Shape;168;g3be2dc95b89_0_32">
            <a:extLst>
              <a:ext uri="{C183D7F6-B498-43B3-948B-1728B52AA6E4}">
                <adec:decorative xmlns:adec="http://schemas.microsoft.com/office/drawing/2017/decorative" val="1"/>
              </a:ext>
            </a:extLst>
          </p:cNvPr>
          <p:cNvSpPr/>
          <p:nvPr/>
        </p:nvSpPr>
        <p:spPr>
          <a:xfrm>
            <a:off x="16554349" y="-5"/>
            <a:ext cx="1596365" cy="2598243"/>
          </a:xfrm>
          <a:custGeom>
            <a:avLst/>
            <a:gdLst/>
            <a:ahLst/>
            <a:cxnLst/>
            <a:rect l="l" t="t" r="r" b="b"/>
            <a:pathLst>
              <a:path w="4874396" h="7267812" extrusionOk="0">
                <a:moveTo>
                  <a:pt x="0" y="0"/>
                </a:moveTo>
                <a:lnTo>
                  <a:pt x="4874396" y="0"/>
                </a:lnTo>
                <a:lnTo>
                  <a:pt x="4874396" y="7267812"/>
                </a:lnTo>
                <a:lnTo>
                  <a:pt x="0" y="7267812"/>
                </a:lnTo>
                <a:lnTo>
                  <a:pt x="0" y="0"/>
                </a:lnTo>
                <a:close/>
              </a:path>
            </a:pathLst>
          </a:custGeom>
          <a:blipFill rotWithShape="1">
            <a:blip r:embed="rId4">
              <a:alphaModFix/>
            </a:blip>
            <a:stretch>
              <a:fillRect l="-5307" t="-129" r="-112756" b="-11938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9" name="Google Shape;169;g3be2dc95b89_0_32" descr="Horizontal bar chart titled “Q11: Regarding evidence‑based practices (EBP), have you previously:” with responses from 72 participants. For each activity—learning about EBP in a course or PD, integrating it into instruction, including it in coursework assignments, researching it independently, and teaching someone else about it—the chart displays three response categories: Yes (purple), No (blue), and Not sure (green). Most respondents report “Yes” for learning about EBP, integrating it into instruction, and researching it on their own. Responses are more mixed for including EBP in assignments, and nearly evenly split between “Yes” and “No” for teaching someone else about it. The chart visually compares familiarity and engagement with EBP across the listed activities.">
            <a:extLst>
              <a:ext uri="{C183D7F6-B498-43B3-948B-1728B52AA6E4}">
                <adec:decorative xmlns:adec="http://schemas.microsoft.com/office/drawing/2017/decorative" val="0"/>
              </a:ext>
            </a:extLst>
          </p:cNvPr>
          <p:cNvPicPr preferRelativeResize="0"/>
          <p:nvPr/>
        </p:nvPicPr>
        <p:blipFill>
          <a:blip r:embed="rId5">
            <a:alphaModFix/>
          </a:blip>
          <a:stretch>
            <a:fillRect/>
          </a:stretch>
        </p:blipFill>
        <p:spPr>
          <a:xfrm>
            <a:off x="152400" y="2750638"/>
            <a:ext cx="17983201" cy="710371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grpSp>
        <p:nvGrpSpPr>
          <p:cNvPr id="174" name="Google Shape;174;g3c6356959d7_0_3">
            <a:extLst>
              <a:ext uri="{C183D7F6-B498-43B3-948B-1728B52AA6E4}">
                <adec:decorative xmlns:adec="http://schemas.microsoft.com/office/drawing/2017/decorative" val="1"/>
              </a:ext>
            </a:extLst>
          </p:cNvPr>
          <p:cNvGrpSpPr/>
          <p:nvPr/>
        </p:nvGrpSpPr>
        <p:grpSpPr>
          <a:xfrm rot="10800000">
            <a:off x="-118" y="9257850"/>
            <a:ext cx="18288118" cy="1246143"/>
            <a:chOff x="0" y="-57150"/>
            <a:chExt cx="4816592" cy="328200"/>
          </a:xfrm>
        </p:grpSpPr>
        <p:sp>
          <p:nvSpPr>
            <p:cNvPr id="175" name="Google Shape;175;g3c6356959d7_0_3"/>
            <p:cNvSpPr/>
            <p:nvPr/>
          </p:nvSpPr>
          <p:spPr>
            <a:xfrm>
              <a:off x="0" y="0"/>
              <a:ext cx="4816592" cy="270933"/>
            </a:xfrm>
            <a:custGeom>
              <a:avLst/>
              <a:gdLst/>
              <a:ahLst/>
              <a:cxnLst/>
              <a:rect l="l" t="t" r="r" b="b"/>
              <a:pathLst>
                <a:path w="4816592" h="270933" extrusionOk="0">
                  <a:moveTo>
                    <a:pt x="0" y="0"/>
                  </a:moveTo>
                  <a:lnTo>
                    <a:pt x="4816592" y="0"/>
                  </a:lnTo>
                  <a:lnTo>
                    <a:pt x="4816592" y="270933"/>
                  </a:lnTo>
                  <a:lnTo>
                    <a:pt x="0" y="270933"/>
                  </a:lnTo>
                  <a:close/>
                </a:path>
              </a:pathLst>
            </a:custGeom>
            <a:solidFill>
              <a:srgbClr val="0F386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76;g3c6356959d7_0_3"/>
            <p:cNvSpPr txBox="1"/>
            <p:nvPr/>
          </p:nvSpPr>
          <p:spPr>
            <a:xfrm>
              <a:off x="0" y="-57150"/>
              <a:ext cx="4816500" cy="328200"/>
            </a:xfrm>
            <a:prstGeom prst="rect">
              <a:avLst/>
            </a:prstGeom>
            <a:noFill/>
            <a:ln>
              <a:noFill/>
            </a:ln>
          </p:spPr>
          <p:txBody>
            <a:bodyPr spcFirstLastPara="1" wrap="square" lIns="50800" tIns="50800" rIns="50800" bIns="50800" anchor="ctr" anchorCtr="0">
              <a:noAutofit/>
            </a:bodyPr>
            <a:lstStyle/>
            <a:p>
              <a:pPr marL="0" marR="0" lvl="0" indent="0" algn="ctr" rtl="0">
                <a:lnSpc>
                  <a:spcPct val="163333"/>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7" name="Google Shape;177;g3c6356959d7_0_3">
            <a:extLst>
              <a:ext uri="{C183D7F6-B498-43B3-948B-1728B52AA6E4}">
                <adec:decorative xmlns:adec="http://schemas.microsoft.com/office/drawing/2017/decorative" val="1"/>
              </a:ext>
            </a:extLst>
          </p:cNvPr>
          <p:cNvGrpSpPr/>
          <p:nvPr/>
        </p:nvGrpSpPr>
        <p:grpSpPr>
          <a:xfrm>
            <a:off x="9644170" y="2838838"/>
            <a:ext cx="7281247" cy="2234161"/>
            <a:chOff x="0" y="-57150"/>
            <a:chExt cx="1917682" cy="588417"/>
          </a:xfrm>
        </p:grpSpPr>
        <p:sp>
          <p:nvSpPr>
            <p:cNvPr id="178" name="Google Shape;178;g3c6356959d7_0_3"/>
            <p:cNvSpPr/>
            <p:nvPr/>
          </p:nvSpPr>
          <p:spPr>
            <a:xfrm>
              <a:off x="0" y="0"/>
              <a:ext cx="1917682" cy="531267"/>
            </a:xfrm>
            <a:custGeom>
              <a:avLst/>
              <a:gdLst/>
              <a:ahLst/>
              <a:cxnLst/>
              <a:rect l="l" t="t" r="r" b="b"/>
              <a:pathLst>
                <a:path w="1917682" h="531267" extrusionOk="0">
                  <a:moveTo>
                    <a:pt x="54227" y="0"/>
                  </a:moveTo>
                  <a:lnTo>
                    <a:pt x="1863455" y="0"/>
                  </a:lnTo>
                  <a:cubicBezTo>
                    <a:pt x="1893404" y="0"/>
                    <a:pt x="1917682" y="24278"/>
                    <a:pt x="1917682" y="54227"/>
                  </a:cubicBezTo>
                  <a:lnTo>
                    <a:pt x="1917682" y="477040"/>
                  </a:lnTo>
                  <a:cubicBezTo>
                    <a:pt x="1917682" y="491422"/>
                    <a:pt x="1911969" y="505214"/>
                    <a:pt x="1901799" y="515384"/>
                  </a:cubicBezTo>
                  <a:cubicBezTo>
                    <a:pt x="1891630" y="525554"/>
                    <a:pt x="1877837" y="531267"/>
                    <a:pt x="1863455" y="531267"/>
                  </a:cubicBezTo>
                  <a:lnTo>
                    <a:pt x="54227" y="531267"/>
                  </a:lnTo>
                  <a:cubicBezTo>
                    <a:pt x="24278" y="531267"/>
                    <a:pt x="0" y="506988"/>
                    <a:pt x="0" y="477040"/>
                  </a:cubicBezTo>
                  <a:lnTo>
                    <a:pt x="0" y="54227"/>
                  </a:lnTo>
                  <a:cubicBezTo>
                    <a:pt x="0" y="24278"/>
                    <a:pt x="24278" y="0"/>
                    <a:pt x="54227" y="0"/>
                  </a:cubicBezTo>
                  <a:close/>
                </a:path>
              </a:pathLst>
            </a:custGeom>
            <a:solidFill>
              <a:srgbClr val="F0AF1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g3c6356959d7_0_3"/>
            <p:cNvSpPr txBox="1"/>
            <p:nvPr/>
          </p:nvSpPr>
          <p:spPr>
            <a:xfrm>
              <a:off x="0" y="-57150"/>
              <a:ext cx="1917600" cy="588300"/>
            </a:xfrm>
            <a:prstGeom prst="rect">
              <a:avLst/>
            </a:prstGeom>
            <a:noFill/>
            <a:ln>
              <a:noFill/>
            </a:ln>
          </p:spPr>
          <p:txBody>
            <a:bodyPr spcFirstLastPara="1" wrap="square" lIns="50800" tIns="50800" rIns="50800" bIns="50800" anchor="ctr" anchorCtr="0">
              <a:noAutofit/>
            </a:bodyPr>
            <a:lstStyle/>
            <a:p>
              <a:pPr marL="0" marR="0" lvl="0" indent="0" algn="ctr" rtl="0">
                <a:lnSpc>
                  <a:spcPct val="163333"/>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80" name="Google Shape;180;g3c6356959d7_0_3">
            <a:extLst>
              <a:ext uri="{C183D7F6-B498-43B3-948B-1728B52AA6E4}">
                <adec:decorative xmlns:adec="http://schemas.microsoft.com/office/drawing/2017/decorative" val="1"/>
              </a:ext>
            </a:extLst>
          </p:cNvPr>
          <p:cNvGrpSpPr/>
          <p:nvPr/>
        </p:nvGrpSpPr>
        <p:grpSpPr>
          <a:xfrm>
            <a:off x="9644175" y="3523177"/>
            <a:ext cx="7281247" cy="4787767"/>
            <a:chOff x="0" y="-57150"/>
            <a:chExt cx="1917682" cy="408300"/>
          </a:xfrm>
        </p:grpSpPr>
        <p:sp>
          <p:nvSpPr>
            <p:cNvPr id="181" name="Google Shape;181;g3c6356959d7_0_3"/>
            <p:cNvSpPr/>
            <p:nvPr/>
          </p:nvSpPr>
          <p:spPr>
            <a:xfrm>
              <a:off x="0" y="0"/>
              <a:ext cx="1917682" cy="351040"/>
            </a:xfrm>
            <a:custGeom>
              <a:avLst/>
              <a:gdLst/>
              <a:ahLst/>
              <a:cxnLst/>
              <a:rect l="l" t="t" r="r" b="b"/>
              <a:pathLst>
                <a:path w="1917682" h="351040" extrusionOk="0">
                  <a:moveTo>
                    <a:pt x="54227" y="0"/>
                  </a:moveTo>
                  <a:lnTo>
                    <a:pt x="1863455" y="0"/>
                  </a:lnTo>
                  <a:cubicBezTo>
                    <a:pt x="1893404" y="0"/>
                    <a:pt x="1917682" y="24278"/>
                    <a:pt x="1917682" y="54227"/>
                  </a:cubicBezTo>
                  <a:lnTo>
                    <a:pt x="1917682" y="296813"/>
                  </a:lnTo>
                  <a:cubicBezTo>
                    <a:pt x="1917682" y="311195"/>
                    <a:pt x="1911969" y="324987"/>
                    <a:pt x="1901799" y="335157"/>
                  </a:cubicBezTo>
                  <a:cubicBezTo>
                    <a:pt x="1891630" y="345326"/>
                    <a:pt x="1877837" y="351040"/>
                    <a:pt x="1863455" y="351040"/>
                  </a:cubicBezTo>
                  <a:lnTo>
                    <a:pt x="54227" y="351040"/>
                  </a:lnTo>
                  <a:cubicBezTo>
                    <a:pt x="24278" y="351040"/>
                    <a:pt x="0" y="326761"/>
                    <a:pt x="0" y="296813"/>
                  </a:cubicBezTo>
                  <a:lnTo>
                    <a:pt x="0" y="54227"/>
                  </a:lnTo>
                  <a:cubicBezTo>
                    <a:pt x="0" y="24278"/>
                    <a:pt x="24278" y="0"/>
                    <a:pt x="54227" y="0"/>
                  </a:cubicBezTo>
                  <a:close/>
                </a:path>
              </a:pathLst>
            </a:custGeom>
            <a:solidFill>
              <a:srgbClr val="FFFFFF"/>
            </a:solidFill>
            <a:ln w="38100" cap="rnd" cmpd="sng">
              <a:solidFill>
                <a:srgbClr val="B5D5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2" name="Google Shape;182;g3c6356959d7_0_3"/>
            <p:cNvSpPr txBox="1"/>
            <p:nvPr/>
          </p:nvSpPr>
          <p:spPr>
            <a:xfrm>
              <a:off x="0" y="-57150"/>
              <a:ext cx="1917600" cy="408300"/>
            </a:xfrm>
            <a:prstGeom prst="rect">
              <a:avLst/>
            </a:prstGeom>
            <a:noFill/>
            <a:ln>
              <a:noFill/>
            </a:ln>
          </p:spPr>
          <p:txBody>
            <a:bodyPr spcFirstLastPara="1" wrap="square" lIns="50800" tIns="50800" rIns="50800" bIns="50800" anchor="ctr" anchorCtr="0">
              <a:noAutofit/>
            </a:bodyPr>
            <a:lstStyle/>
            <a:p>
              <a:pPr marL="0" marR="0" lvl="0" indent="0" algn="ctr" rtl="0">
                <a:lnSpc>
                  <a:spcPct val="163333"/>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83" name="Google Shape;183;g3c6356959d7_0_3">
            <a:extLst>
              <a:ext uri="{C183D7F6-B498-43B3-948B-1728B52AA6E4}">
                <adec:decorative xmlns:adec="http://schemas.microsoft.com/office/drawing/2017/decorative" val="1"/>
              </a:ext>
            </a:extLst>
          </p:cNvPr>
          <p:cNvGrpSpPr/>
          <p:nvPr/>
        </p:nvGrpSpPr>
        <p:grpSpPr>
          <a:xfrm>
            <a:off x="9644170" y="3523138"/>
            <a:ext cx="7281247" cy="675469"/>
            <a:chOff x="0" y="-57150"/>
            <a:chExt cx="1917682" cy="177900"/>
          </a:xfrm>
        </p:grpSpPr>
        <p:sp>
          <p:nvSpPr>
            <p:cNvPr id="184" name="Google Shape;184;g3c6356959d7_0_3"/>
            <p:cNvSpPr/>
            <p:nvPr/>
          </p:nvSpPr>
          <p:spPr>
            <a:xfrm>
              <a:off x="0" y="0"/>
              <a:ext cx="1917682" cy="120606"/>
            </a:xfrm>
            <a:custGeom>
              <a:avLst/>
              <a:gdLst/>
              <a:ahLst/>
              <a:cxnLst/>
              <a:rect l="l" t="t" r="r" b="b"/>
              <a:pathLst>
                <a:path w="1917682" h="120606" extrusionOk="0">
                  <a:moveTo>
                    <a:pt x="0" y="0"/>
                  </a:moveTo>
                  <a:lnTo>
                    <a:pt x="1917682" y="0"/>
                  </a:lnTo>
                  <a:lnTo>
                    <a:pt x="1917682" y="120606"/>
                  </a:lnTo>
                  <a:lnTo>
                    <a:pt x="0" y="12060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g3c6356959d7_0_3"/>
            <p:cNvSpPr txBox="1"/>
            <p:nvPr/>
          </p:nvSpPr>
          <p:spPr>
            <a:xfrm>
              <a:off x="0" y="-57150"/>
              <a:ext cx="1917600" cy="177900"/>
            </a:xfrm>
            <a:prstGeom prst="rect">
              <a:avLst/>
            </a:prstGeom>
            <a:noFill/>
            <a:ln>
              <a:noFill/>
            </a:ln>
          </p:spPr>
          <p:txBody>
            <a:bodyPr spcFirstLastPara="1" wrap="square" lIns="50800" tIns="50800" rIns="50800" bIns="50800" anchor="ctr" anchorCtr="0">
              <a:noAutofit/>
            </a:bodyPr>
            <a:lstStyle/>
            <a:p>
              <a:pPr marL="0" marR="0" lvl="0" indent="0" algn="ctr" rtl="0">
                <a:lnSpc>
                  <a:spcPct val="163333"/>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86" name="Google Shape;186;g3c6356959d7_0_3">
            <a:extLst>
              <a:ext uri="{C183D7F6-B498-43B3-948B-1728B52AA6E4}">
                <adec:decorative xmlns:adec="http://schemas.microsoft.com/office/drawing/2017/decorative" val="1"/>
              </a:ext>
            </a:extLst>
          </p:cNvPr>
          <p:cNvGrpSpPr/>
          <p:nvPr/>
        </p:nvGrpSpPr>
        <p:grpSpPr>
          <a:xfrm>
            <a:off x="1362632" y="2861993"/>
            <a:ext cx="7281247" cy="2234161"/>
            <a:chOff x="0" y="-57150"/>
            <a:chExt cx="1917682" cy="588417"/>
          </a:xfrm>
        </p:grpSpPr>
        <p:sp>
          <p:nvSpPr>
            <p:cNvPr id="187" name="Google Shape;187;g3c6356959d7_0_3"/>
            <p:cNvSpPr/>
            <p:nvPr/>
          </p:nvSpPr>
          <p:spPr>
            <a:xfrm>
              <a:off x="0" y="0"/>
              <a:ext cx="1917682" cy="531267"/>
            </a:xfrm>
            <a:custGeom>
              <a:avLst/>
              <a:gdLst/>
              <a:ahLst/>
              <a:cxnLst/>
              <a:rect l="l" t="t" r="r" b="b"/>
              <a:pathLst>
                <a:path w="1917682" h="531267" extrusionOk="0">
                  <a:moveTo>
                    <a:pt x="54227" y="0"/>
                  </a:moveTo>
                  <a:lnTo>
                    <a:pt x="1863455" y="0"/>
                  </a:lnTo>
                  <a:cubicBezTo>
                    <a:pt x="1893404" y="0"/>
                    <a:pt x="1917682" y="24278"/>
                    <a:pt x="1917682" y="54227"/>
                  </a:cubicBezTo>
                  <a:lnTo>
                    <a:pt x="1917682" y="477040"/>
                  </a:lnTo>
                  <a:cubicBezTo>
                    <a:pt x="1917682" y="491422"/>
                    <a:pt x="1911969" y="505214"/>
                    <a:pt x="1901799" y="515384"/>
                  </a:cubicBezTo>
                  <a:cubicBezTo>
                    <a:pt x="1891630" y="525554"/>
                    <a:pt x="1877837" y="531267"/>
                    <a:pt x="1863455" y="531267"/>
                  </a:cubicBezTo>
                  <a:lnTo>
                    <a:pt x="54227" y="531267"/>
                  </a:lnTo>
                  <a:cubicBezTo>
                    <a:pt x="24278" y="531267"/>
                    <a:pt x="0" y="506988"/>
                    <a:pt x="0" y="477040"/>
                  </a:cubicBezTo>
                  <a:lnTo>
                    <a:pt x="0" y="54227"/>
                  </a:lnTo>
                  <a:cubicBezTo>
                    <a:pt x="0" y="24278"/>
                    <a:pt x="24278" y="0"/>
                    <a:pt x="54227" y="0"/>
                  </a:cubicBezTo>
                  <a:close/>
                </a:path>
              </a:pathLst>
            </a:custGeom>
            <a:solidFill>
              <a:srgbClr val="F0AF1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 name="Google Shape;188;g3c6356959d7_0_3"/>
            <p:cNvSpPr txBox="1"/>
            <p:nvPr/>
          </p:nvSpPr>
          <p:spPr>
            <a:xfrm>
              <a:off x="0" y="-57150"/>
              <a:ext cx="1917600" cy="588300"/>
            </a:xfrm>
            <a:prstGeom prst="rect">
              <a:avLst/>
            </a:prstGeom>
            <a:noFill/>
            <a:ln>
              <a:noFill/>
            </a:ln>
          </p:spPr>
          <p:txBody>
            <a:bodyPr spcFirstLastPara="1" wrap="square" lIns="50800" tIns="50800" rIns="50800" bIns="50800" anchor="ctr" anchorCtr="0">
              <a:noAutofit/>
            </a:bodyPr>
            <a:lstStyle/>
            <a:p>
              <a:pPr marL="0" marR="0" lvl="0" indent="0" algn="ctr" rtl="0">
                <a:lnSpc>
                  <a:spcPct val="163333"/>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89" name="Google Shape;189;g3c6356959d7_0_3">
            <a:extLst>
              <a:ext uri="{C183D7F6-B498-43B3-948B-1728B52AA6E4}">
                <adec:decorative xmlns:adec="http://schemas.microsoft.com/office/drawing/2017/decorative" val="1"/>
              </a:ext>
            </a:extLst>
          </p:cNvPr>
          <p:cNvGrpSpPr/>
          <p:nvPr/>
        </p:nvGrpSpPr>
        <p:grpSpPr>
          <a:xfrm>
            <a:off x="1362625" y="3546308"/>
            <a:ext cx="7281247" cy="4342107"/>
            <a:chOff x="0" y="-57150"/>
            <a:chExt cx="1917682" cy="408300"/>
          </a:xfrm>
        </p:grpSpPr>
        <p:sp>
          <p:nvSpPr>
            <p:cNvPr id="190" name="Google Shape;190;g3c6356959d7_0_3"/>
            <p:cNvSpPr/>
            <p:nvPr/>
          </p:nvSpPr>
          <p:spPr>
            <a:xfrm>
              <a:off x="0" y="0"/>
              <a:ext cx="1917682" cy="351040"/>
            </a:xfrm>
            <a:custGeom>
              <a:avLst/>
              <a:gdLst/>
              <a:ahLst/>
              <a:cxnLst/>
              <a:rect l="l" t="t" r="r" b="b"/>
              <a:pathLst>
                <a:path w="1917682" h="351040" extrusionOk="0">
                  <a:moveTo>
                    <a:pt x="54227" y="0"/>
                  </a:moveTo>
                  <a:lnTo>
                    <a:pt x="1863455" y="0"/>
                  </a:lnTo>
                  <a:cubicBezTo>
                    <a:pt x="1893404" y="0"/>
                    <a:pt x="1917682" y="24278"/>
                    <a:pt x="1917682" y="54227"/>
                  </a:cubicBezTo>
                  <a:lnTo>
                    <a:pt x="1917682" y="296813"/>
                  </a:lnTo>
                  <a:cubicBezTo>
                    <a:pt x="1917682" y="311195"/>
                    <a:pt x="1911969" y="324987"/>
                    <a:pt x="1901799" y="335157"/>
                  </a:cubicBezTo>
                  <a:cubicBezTo>
                    <a:pt x="1891630" y="345326"/>
                    <a:pt x="1877837" y="351040"/>
                    <a:pt x="1863455" y="351040"/>
                  </a:cubicBezTo>
                  <a:lnTo>
                    <a:pt x="54227" y="351040"/>
                  </a:lnTo>
                  <a:cubicBezTo>
                    <a:pt x="24278" y="351040"/>
                    <a:pt x="0" y="326761"/>
                    <a:pt x="0" y="296813"/>
                  </a:cubicBezTo>
                  <a:lnTo>
                    <a:pt x="0" y="54227"/>
                  </a:lnTo>
                  <a:cubicBezTo>
                    <a:pt x="0" y="24278"/>
                    <a:pt x="24278" y="0"/>
                    <a:pt x="54227" y="0"/>
                  </a:cubicBezTo>
                  <a:close/>
                </a:path>
              </a:pathLst>
            </a:custGeom>
            <a:solidFill>
              <a:srgbClr val="FFFFFF"/>
            </a:solidFill>
            <a:ln w="38100" cap="rnd" cmpd="sng">
              <a:solidFill>
                <a:srgbClr val="B5D5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 name="Google Shape;191;g3c6356959d7_0_3"/>
            <p:cNvSpPr txBox="1"/>
            <p:nvPr/>
          </p:nvSpPr>
          <p:spPr>
            <a:xfrm>
              <a:off x="0" y="-57150"/>
              <a:ext cx="1917600" cy="408300"/>
            </a:xfrm>
            <a:prstGeom prst="rect">
              <a:avLst/>
            </a:prstGeom>
            <a:noFill/>
            <a:ln>
              <a:noFill/>
            </a:ln>
          </p:spPr>
          <p:txBody>
            <a:bodyPr spcFirstLastPara="1" wrap="square" lIns="50800" tIns="50800" rIns="50800" bIns="50800" anchor="ctr" anchorCtr="0">
              <a:noAutofit/>
            </a:bodyPr>
            <a:lstStyle/>
            <a:p>
              <a:pPr marL="0" marR="0" lvl="0" indent="0" algn="ctr" rtl="0">
                <a:lnSpc>
                  <a:spcPct val="163333"/>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92" name="Google Shape;192;g3c6356959d7_0_3">
            <a:extLst>
              <a:ext uri="{C183D7F6-B498-43B3-948B-1728B52AA6E4}">
                <adec:decorative xmlns:adec="http://schemas.microsoft.com/office/drawing/2017/decorative" val="1"/>
              </a:ext>
            </a:extLst>
          </p:cNvPr>
          <p:cNvGrpSpPr/>
          <p:nvPr/>
        </p:nvGrpSpPr>
        <p:grpSpPr>
          <a:xfrm>
            <a:off x="1362632" y="3546293"/>
            <a:ext cx="7281247" cy="675469"/>
            <a:chOff x="0" y="-57150"/>
            <a:chExt cx="1917682" cy="177900"/>
          </a:xfrm>
        </p:grpSpPr>
        <p:sp>
          <p:nvSpPr>
            <p:cNvPr id="193" name="Google Shape;193;g3c6356959d7_0_3"/>
            <p:cNvSpPr/>
            <p:nvPr/>
          </p:nvSpPr>
          <p:spPr>
            <a:xfrm>
              <a:off x="0" y="0"/>
              <a:ext cx="1917682" cy="120606"/>
            </a:xfrm>
            <a:custGeom>
              <a:avLst/>
              <a:gdLst/>
              <a:ahLst/>
              <a:cxnLst/>
              <a:rect l="l" t="t" r="r" b="b"/>
              <a:pathLst>
                <a:path w="1917682" h="120606" extrusionOk="0">
                  <a:moveTo>
                    <a:pt x="0" y="0"/>
                  </a:moveTo>
                  <a:lnTo>
                    <a:pt x="1917682" y="0"/>
                  </a:lnTo>
                  <a:lnTo>
                    <a:pt x="1917682" y="120606"/>
                  </a:lnTo>
                  <a:lnTo>
                    <a:pt x="0" y="12060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 name="Google Shape;194;g3c6356959d7_0_3"/>
            <p:cNvSpPr txBox="1"/>
            <p:nvPr/>
          </p:nvSpPr>
          <p:spPr>
            <a:xfrm>
              <a:off x="0" y="-57150"/>
              <a:ext cx="1917600" cy="177900"/>
            </a:xfrm>
            <a:prstGeom prst="rect">
              <a:avLst/>
            </a:prstGeom>
            <a:noFill/>
            <a:ln>
              <a:noFill/>
            </a:ln>
          </p:spPr>
          <p:txBody>
            <a:bodyPr spcFirstLastPara="1" wrap="square" lIns="50800" tIns="50800" rIns="50800" bIns="50800" anchor="ctr" anchorCtr="0">
              <a:noAutofit/>
            </a:bodyPr>
            <a:lstStyle/>
            <a:p>
              <a:pPr marL="0" marR="0" lvl="0" indent="0" algn="ctr" rtl="0">
                <a:lnSpc>
                  <a:spcPct val="163333"/>
                </a:lnSpc>
                <a:spcBef>
                  <a:spcPts val="0"/>
                </a:spcBef>
                <a:spcAft>
                  <a:spcPts val="0"/>
                </a:spcAft>
                <a:buNone/>
              </a:pPr>
              <a:endParaRPr sz="1800">
                <a:solidFill>
                  <a:schemeClr val="dk1"/>
                </a:solidFill>
                <a:latin typeface="Calibri"/>
                <a:ea typeface="Calibri"/>
                <a:cs typeface="Calibri"/>
                <a:sym typeface="Calibri"/>
              </a:endParaRPr>
            </a:p>
          </p:txBody>
        </p:sp>
      </p:grpSp>
      <p:sp>
        <p:nvSpPr>
          <p:cNvPr id="195" name="Google Shape;195;g3c6356959d7_0_3">
            <a:extLst>
              <a:ext uri="{C183D7F6-B498-43B3-948B-1728B52AA6E4}">
                <adec:decorative xmlns:adec="http://schemas.microsoft.com/office/drawing/2017/decorative" val="1"/>
              </a:ext>
            </a:extLst>
          </p:cNvPr>
          <p:cNvSpPr/>
          <p:nvPr/>
        </p:nvSpPr>
        <p:spPr>
          <a:xfrm>
            <a:off x="1547602" y="3180337"/>
            <a:ext cx="1993998" cy="1993998"/>
          </a:xfrm>
          <a:custGeom>
            <a:avLst/>
            <a:gdLst/>
            <a:ahLst/>
            <a:cxnLst/>
            <a:rect l="l" t="t" r="r" b="b"/>
            <a:pathLst>
              <a:path w="1993998" h="1993998" extrusionOk="0">
                <a:moveTo>
                  <a:pt x="0" y="0"/>
                </a:moveTo>
                <a:lnTo>
                  <a:pt x="1993998" y="0"/>
                </a:lnTo>
                <a:lnTo>
                  <a:pt x="1993998" y="1993997"/>
                </a:lnTo>
                <a:lnTo>
                  <a:pt x="0" y="199399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96;g3c6356959d7_0_3">
            <a:extLst>
              <a:ext uri="{C183D7F6-B498-43B3-948B-1728B52AA6E4}">
                <adec:decorative xmlns:adec="http://schemas.microsoft.com/office/drawing/2017/decorative" val="1"/>
              </a:ext>
            </a:extLst>
          </p:cNvPr>
          <p:cNvSpPr/>
          <p:nvPr/>
        </p:nvSpPr>
        <p:spPr>
          <a:xfrm>
            <a:off x="9843678" y="3149502"/>
            <a:ext cx="1993998" cy="1993998"/>
          </a:xfrm>
          <a:custGeom>
            <a:avLst/>
            <a:gdLst/>
            <a:ahLst/>
            <a:cxnLst/>
            <a:rect l="l" t="t" r="r" b="b"/>
            <a:pathLst>
              <a:path w="1993998" h="1993998" extrusionOk="0">
                <a:moveTo>
                  <a:pt x="0" y="0"/>
                </a:moveTo>
                <a:lnTo>
                  <a:pt x="1993998" y="0"/>
                </a:lnTo>
                <a:lnTo>
                  <a:pt x="1993998" y="1993998"/>
                </a:lnTo>
                <a:lnTo>
                  <a:pt x="0" y="199399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 name="Google Shape;197;g3c6356959d7_0_3">
            <a:extLst>
              <a:ext uri="{C183D7F6-B498-43B3-948B-1728B52AA6E4}">
                <adec:decorative xmlns:adec="http://schemas.microsoft.com/office/drawing/2017/decorative" val="1"/>
              </a:ext>
            </a:extLst>
          </p:cNvPr>
          <p:cNvSpPr/>
          <p:nvPr/>
        </p:nvSpPr>
        <p:spPr>
          <a:xfrm>
            <a:off x="2014735" y="3604484"/>
            <a:ext cx="1059732" cy="1118718"/>
          </a:xfrm>
          <a:custGeom>
            <a:avLst/>
            <a:gdLst/>
            <a:ahLst/>
            <a:cxnLst/>
            <a:rect l="l" t="t" r="r" b="b"/>
            <a:pathLst>
              <a:path w="1059732" h="1118718" extrusionOk="0">
                <a:moveTo>
                  <a:pt x="0" y="0"/>
                </a:moveTo>
                <a:lnTo>
                  <a:pt x="1059732" y="0"/>
                </a:lnTo>
                <a:lnTo>
                  <a:pt x="1059732" y="1118718"/>
                </a:lnTo>
                <a:lnTo>
                  <a:pt x="0" y="111871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198;g3c6356959d7_0_3">
            <a:extLst>
              <a:ext uri="{C183D7F6-B498-43B3-948B-1728B52AA6E4}">
                <adec:decorative xmlns:adec="http://schemas.microsoft.com/office/drawing/2017/decorative" val="1"/>
              </a:ext>
            </a:extLst>
          </p:cNvPr>
          <p:cNvSpPr/>
          <p:nvPr/>
        </p:nvSpPr>
        <p:spPr>
          <a:xfrm>
            <a:off x="10241249" y="3604484"/>
            <a:ext cx="1198855" cy="919848"/>
          </a:xfrm>
          <a:custGeom>
            <a:avLst/>
            <a:gdLst/>
            <a:ahLst/>
            <a:cxnLst/>
            <a:rect l="l" t="t" r="r" b="b"/>
            <a:pathLst>
              <a:path w="1198855" h="919848" extrusionOk="0">
                <a:moveTo>
                  <a:pt x="0" y="0"/>
                </a:moveTo>
                <a:lnTo>
                  <a:pt x="1198855" y="0"/>
                </a:lnTo>
                <a:lnTo>
                  <a:pt x="1198855" y="919848"/>
                </a:lnTo>
                <a:lnTo>
                  <a:pt x="0" y="919848"/>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g3c6356959d7_0_3"/>
          <p:cNvSpPr txBox="1">
            <a:spLocks noGrp="1"/>
          </p:cNvSpPr>
          <p:nvPr>
            <p:ph type="title" idx="4294967295"/>
          </p:nvPr>
        </p:nvSpPr>
        <p:spPr>
          <a:xfrm>
            <a:off x="1362632" y="1102637"/>
            <a:ext cx="15562800" cy="8619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0000"/>
              </a:lnSpc>
              <a:spcBef>
                <a:spcPts val="0"/>
              </a:spcBef>
              <a:spcAft>
                <a:spcPts val="0"/>
              </a:spcAft>
              <a:buClr>
                <a:srgbClr val="000000"/>
              </a:buClr>
              <a:buSzTx/>
              <a:buFont typeface="Arial"/>
              <a:buNone/>
              <a:tabLst/>
              <a:defRPr/>
            </a:pPr>
            <a:r>
              <a:rPr kumimoji="0" lang="en-US" sz="5600" b="1" i="0" u="none" strike="noStrike" kern="0" cap="none" spc="0" normalizeH="0" baseline="0" noProof="0" dirty="0">
                <a:ln>
                  <a:noFill/>
                </a:ln>
                <a:solidFill>
                  <a:srgbClr val="2F358B"/>
                </a:solidFill>
                <a:effectLst/>
                <a:uLnTx/>
                <a:uFillTx/>
                <a:latin typeface="Arial"/>
                <a:ea typeface="Arial"/>
                <a:cs typeface="Arial"/>
                <a:sym typeface="Arial"/>
              </a:rPr>
              <a:t>Benefits and Challenges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00" name="Google Shape;200;g3c6356959d7_0_3"/>
          <p:cNvSpPr txBox="1"/>
          <p:nvPr/>
        </p:nvSpPr>
        <p:spPr>
          <a:xfrm>
            <a:off x="3764501" y="3144320"/>
            <a:ext cx="4049700" cy="430800"/>
          </a:xfrm>
          <a:prstGeom prst="rect">
            <a:avLst/>
          </a:prstGeom>
          <a:noFill/>
          <a:ln>
            <a:noFill/>
          </a:ln>
        </p:spPr>
        <p:txBody>
          <a:bodyPr spcFirstLastPara="1" wrap="square" lIns="0" tIns="0" rIns="0" bIns="0" anchor="t" anchorCtr="0">
            <a:spAutoFit/>
          </a:bodyPr>
          <a:lstStyle/>
          <a:p>
            <a:pPr marL="0" marR="0" lvl="0" indent="0" algn="l" rtl="0">
              <a:lnSpc>
                <a:spcPct val="140014"/>
              </a:lnSpc>
              <a:spcBef>
                <a:spcPts val="0"/>
              </a:spcBef>
              <a:spcAft>
                <a:spcPts val="0"/>
              </a:spcAft>
              <a:buNone/>
            </a:pPr>
            <a:r>
              <a:rPr lang="en-US" sz="2799" b="1">
                <a:solidFill>
                  <a:srgbClr val="0F3869"/>
                </a:solidFill>
                <a:latin typeface="Poppins"/>
                <a:ea typeface="Poppins"/>
                <a:cs typeface="Poppins"/>
                <a:sym typeface="Poppins"/>
              </a:rPr>
              <a:t>Benefits </a:t>
            </a:r>
            <a:endParaRPr/>
          </a:p>
        </p:txBody>
      </p:sp>
      <p:sp>
        <p:nvSpPr>
          <p:cNvPr id="201" name="Google Shape;201;g3c6356959d7_0_3"/>
          <p:cNvSpPr txBox="1"/>
          <p:nvPr/>
        </p:nvSpPr>
        <p:spPr>
          <a:xfrm>
            <a:off x="12200466" y="3094612"/>
            <a:ext cx="4049700" cy="430800"/>
          </a:xfrm>
          <a:prstGeom prst="rect">
            <a:avLst/>
          </a:prstGeom>
          <a:noFill/>
          <a:ln>
            <a:noFill/>
          </a:ln>
        </p:spPr>
        <p:txBody>
          <a:bodyPr spcFirstLastPara="1" wrap="square" lIns="0" tIns="0" rIns="0" bIns="0" anchor="t" anchorCtr="0">
            <a:spAutoFit/>
          </a:bodyPr>
          <a:lstStyle/>
          <a:p>
            <a:pPr marL="0" marR="0" lvl="0" indent="0" algn="l" rtl="0">
              <a:lnSpc>
                <a:spcPct val="140014"/>
              </a:lnSpc>
              <a:spcBef>
                <a:spcPts val="0"/>
              </a:spcBef>
              <a:spcAft>
                <a:spcPts val="0"/>
              </a:spcAft>
              <a:buNone/>
            </a:pPr>
            <a:r>
              <a:rPr lang="en-US" sz="2799" b="1">
                <a:solidFill>
                  <a:srgbClr val="0F3869"/>
                </a:solidFill>
                <a:latin typeface="Poppins"/>
                <a:ea typeface="Poppins"/>
                <a:cs typeface="Poppins"/>
                <a:sym typeface="Poppins"/>
              </a:rPr>
              <a:t>Challenges</a:t>
            </a:r>
            <a:endParaRPr/>
          </a:p>
        </p:txBody>
      </p:sp>
      <p:sp>
        <p:nvSpPr>
          <p:cNvPr id="202" name="Google Shape;202;g3c6356959d7_0_3"/>
          <p:cNvSpPr txBox="1"/>
          <p:nvPr/>
        </p:nvSpPr>
        <p:spPr>
          <a:xfrm>
            <a:off x="3764500" y="3971050"/>
            <a:ext cx="4410600" cy="3482400"/>
          </a:xfrm>
          <a:prstGeom prst="rect">
            <a:avLst/>
          </a:prstGeom>
          <a:noFill/>
          <a:ln>
            <a:noFill/>
          </a:ln>
        </p:spPr>
        <p:txBody>
          <a:bodyPr spcFirstLastPara="1" wrap="square" lIns="0" tIns="0" rIns="0" bIns="0" anchor="t" anchorCtr="0">
            <a:spAutoFit/>
          </a:bodyPr>
          <a:lstStyle/>
          <a:p>
            <a:pPr marL="457200" lvl="0" indent="-387350" algn="l" rtl="0">
              <a:lnSpc>
                <a:spcPct val="115000"/>
              </a:lnSpc>
              <a:spcBef>
                <a:spcPts val="1200"/>
              </a:spcBef>
              <a:spcAft>
                <a:spcPts val="0"/>
              </a:spcAft>
              <a:buClr>
                <a:schemeClr val="dk1"/>
              </a:buClr>
              <a:buSzPts val="2500"/>
              <a:buAutoNum type="arabicPeriod"/>
            </a:pPr>
            <a:r>
              <a:rPr lang="en-US" sz="2500" b="1">
                <a:solidFill>
                  <a:schemeClr val="dk1"/>
                </a:solidFill>
              </a:rPr>
              <a:t>Increased Teacher Retention</a:t>
            </a:r>
            <a:endParaRPr sz="2500">
              <a:solidFill>
                <a:schemeClr val="dk1"/>
              </a:solidFill>
            </a:endParaRPr>
          </a:p>
          <a:p>
            <a:pPr marL="457200" lvl="0" indent="-387350" algn="l" rtl="0">
              <a:lnSpc>
                <a:spcPct val="115000"/>
              </a:lnSpc>
              <a:spcBef>
                <a:spcPts val="0"/>
              </a:spcBef>
              <a:spcAft>
                <a:spcPts val="0"/>
              </a:spcAft>
              <a:buClr>
                <a:schemeClr val="dk1"/>
              </a:buClr>
              <a:buSzPts val="2500"/>
              <a:buAutoNum type="arabicPeriod"/>
            </a:pPr>
            <a:r>
              <a:rPr lang="en-US" sz="2500" b="1">
                <a:solidFill>
                  <a:schemeClr val="dk1"/>
                </a:solidFill>
              </a:rPr>
              <a:t>Stronger Inclusive Practices</a:t>
            </a:r>
            <a:endParaRPr sz="2500">
              <a:solidFill>
                <a:schemeClr val="dk1"/>
              </a:solidFill>
            </a:endParaRPr>
          </a:p>
          <a:p>
            <a:pPr marL="457200" lvl="0" indent="-387350" algn="l" rtl="0">
              <a:lnSpc>
                <a:spcPct val="115000"/>
              </a:lnSpc>
              <a:spcBef>
                <a:spcPts val="0"/>
              </a:spcBef>
              <a:spcAft>
                <a:spcPts val="0"/>
              </a:spcAft>
              <a:buClr>
                <a:schemeClr val="dk1"/>
              </a:buClr>
              <a:buSzPts val="2500"/>
              <a:buAutoNum type="arabicPeriod"/>
            </a:pPr>
            <a:r>
              <a:rPr lang="en-US" sz="2500" b="1">
                <a:solidFill>
                  <a:schemeClr val="dk1"/>
                </a:solidFill>
              </a:rPr>
              <a:t>Workforce Pipeline Expansion</a:t>
            </a:r>
            <a:endParaRPr sz="2500">
              <a:solidFill>
                <a:schemeClr val="dk1"/>
              </a:solidFill>
            </a:endParaRPr>
          </a:p>
          <a:p>
            <a:pPr marL="457200" lvl="0" indent="-387350" algn="l" rtl="0">
              <a:lnSpc>
                <a:spcPct val="115000"/>
              </a:lnSpc>
              <a:spcBef>
                <a:spcPts val="0"/>
              </a:spcBef>
              <a:spcAft>
                <a:spcPts val="0"/>
              </a:spcAft>
              <a:buClr>
                <a:schemeClr val="dk1"/>
              </a:buClr>
              <a:buSzPts val="2500"/>
              <a:buAutoNum type="arabicPeriod"/>
            </a:pPr>
            <a:r>
              <a:rPr lang="en-US" sz="2500" b="1">
                <a:solidFill>
                  <a:schemeClr val="dk1"/>
                </a:solidFill>
              </a:rPr>
              <a:t>Reduced Segregation of Students with Disabilities</a:t>
            </a:r>
            <a:endParaRPr sz="3400"/>
          </a:p>
        </p:txBody>
      </p:sp>
      <p:sp>
        <p:nvSpPr>
          <p:cNvPr id="203" name="Google Shape;203;g3c6356959d7_0_3"/>
          <p:cNvSpPr txBox="1"/>
          <p:nvPr/>
        </p:nvSpPr>
        <p:spPr>
          <a:xfrm>
            <a:off x="11678775" y="4066050"/>
            <a:ext cx="5093100" cy="3925200"/>
          </a:xfrm>
          <a:prstGeom prst="rect">
            <a:avLst/>
          </a:prstGeom>
          <a:noFill/>
          <a:ln>
            <a:noFill/>
          </a:ln>
        </p:spPr>
        <p:txBody>
          <a:bodyPr spcFirstLastPara="1" wrap="square" lIns="0" tIns="0" rIns="0" bIns="0" anchor="t" anchorCtr="0">
            <a:spAutoFit/>
          </a:bodyPr>
          <a:lstStyle/>
          <a:p>
            <a:pPr marL="457200" lvl="0" indent="-387350" algn="l" rtl="0">
              <a:lnSpc>
                <a:spcPct val="115000"/>
              </a:lnSpc>
              <a:spcBef>
                <a:spcPts val="1200"/>
              </a:spcBef>
              <a:spcAft>
                <a:spcPts val="0"/>
              </a:spcAft>
              <a:buClr>
                <a:schemeClr val="dk1"/>
              </a:buClr>
              <a:buSzPts val="2500"/>
              <a:buAutoNum type="arabicPeriod"/>
            </a:pPr>
            <a:r>
              <a:rPr lang="en-US" sz="2500" b="1">
                <a:solidFill>
                  <a:schemeClr val="dk1"/>
                </a:solidFill>
              </a:rPr>
              <a:t>Program Faculty push back</a:t>
            </a:r>
            <a:endParaRPr sz="2500">
              <a:solidFill>
                <a:schemeClr val="dk1"/>
              </a:solidFill>
            </a:endParaRPr>
          </a:p>
          <a:p>
            <a:pPr marL="457200" lvl="0" indent="-387350" algn="l" rtl="0">
              <a:lnSpc>
                <a:spcPct val="115000"/>
              </a:lnSpc>
              <a:spcBef>
                <a:spcPts val="0"/>
              </a:spcBef>
              <a:spcAft>
                <a:spcPts val="0"/>
              </a:spcAft>
              <a:buClr>
                <a:schemeClr val="dk1"/>
              </a:buClr>
              <a:buSzPts val="2500"/>
              <a:buAutoNum type="arabicPeriod"/>
            </a:pPr>
            <a:r>
              <a:rPr lang="en-US" sz="2500" b="1">
                <a:solidFill>
                  <a:schemeClr val="dk1"/>
                </a:solidFill>
              </a:rPr>
              <a:t>Faculty and Curriculum Integration</a:t>
            </a:r>
            <a:endParaRPr sz="2500" b="1">
              <a:solidFill>
                <a:schemeClr val="dk1"/>
              </a:solidFill>
            </a:endParaRPr>
          </a:p>
          <a:p>
            <a:pPr marL="457200" lvl="0" indent="-387350" algn="l" rtl="0">
              <a:lnSpc>
                <a:spcPct val="115000"/>
              </a:lnSpc>
              <a:spcBef>
                <a:spcPts val="0"/>
              </a:spcBef>
              <a:spcAft>
                <a:spcPts val="0"/>
              </a:spcAft>
              <a:buClr>
                <a:schemeClr val="dk1"/>
              </a:buClr>
              <a:buSzPts val="2500"/>
              <a:buAutoNum type="arabicPeriod"/>
            </a:pPr>
            <a:r>
              <a:rPr lang="en-US" sz="2500" b="1">
                <a:solidFill>
                  <a:schemeClr val="dk1"/>
                </a:solidFill>
              </a:rPr>
              <a:t>Communicating that this is not “just a special ed” thing</a:t>
            </a:r>
            <a:endParaRPr sz="2500" b="1">
              <a:solidFill>
                <a:schemeClr val="dk1"/>
              </a:solidFill>
            </a:endParaRPr>
          </a:p>
          <a:p>
            <a:pPr marL="457200" lvl="0" indent="-387350" algn="l" rtl="0">
              <a:lnSpc>
                <a:spcPct val="115000"/>
              </a:lnSpc>
              <a:spcBef>
                <a:spcPts val="0"/>
              </a:spcBef>
              <a:spcAft>
                <a:spcPts val="0"/>
              </a:spcAft>
              <a:buClr>
                <a:schemeClr val="dk1"/>
              </a:buClr>
              <a:buSzPts val="2500"/>
              <a:buAutoNum type="arabicPeriod"/>
            </a:pPr>
            <a:r>
              <a:rPr lang="en-US" sz="2500" b="1">
                <a:solidFill>
                  <a:schemeClr val="dk1"/>
                </a:solidFill>
              </a:rPr>
              <a:t>Finding high quality inclusive practicum &amp; student teaching placement</a:t>
            </a:r>
            <a:endParaRPr sz="2500">
              <a:solidFill>
                <a:schemeClr val="dk1"/>
              </a:solidFill>
            </a:endParaRPr>
          </a:p>
          <a:p>
            <a:pPr marL="457200" lvl="0" indent="-387350" algn="l" rtl="0">
              <a:lnSpc>
                <a:spcPct val="115000"/>
              </a:lnSpc>
              <a:spcBef>
                <a:spcPts val="0"/>
              </a:spcBef>
              <a:spcAft>
                <a:spcPts val="0"/>
              </a:spcAft>
              <a:buClr>
                <a:schemeClr val="dk1"/>
              </a:buClr>
              <a:buSzPts val="2500"/>
              <a:buAutoNum type="arabicPeriod"/>
            </a:pPr>
            <a:r>
              <a:rPr lang="en-US" sz="2500" b="1">
                <a:solidFill>
                  <a:schemeClr val="dk1"/>
                </a:solidFill>
              </a:rPr>
              <a:t>Systemic Barriers</a:t>
            </a:r>
            <a:endParaRPr sz="2500"/>
          </a:p>
        </p:txBody>
      </p:sp>
      <p:sp>
        <p:nvSpPr>
          <p:cNvPr id="204" name="Google Shape;204;g3c6356959d7_0_3">
            <a:extLst>
              <a:ext uri="{C183D7F6-B498-43B3-948B-1728B52AA6E4}">
                <adec:decorative xmlns:adec="http://schemas.microsoft.com/office/drawing/2017/decorative" val="1"/>
              </a:ext>
            </a:extLst>
          </p:cNvPr>
          <p:cNvSpPr/>
          <p:nvPr/>
        </p:nvSpPr>
        <p:spPr>
          <a:xfrm>
            <a:off x="15734400" y="9427396"/>
            <a:ext cx="2098430" cy="435424"/>
          </a:xfrm>
          <a:custGeom>
            <a:avLst/>
            <a:gdLst/>
            <a:ahLst/>
            <a:cxnLst/>
            <a:rect l="l" t="t" r="r" b="b"/>
            <a:pathLst>
              <a:path w="2098430" h="435424" extrusionOk="0">
                <a:moveTo>
                  <a:pt x="0" y="0"/>
                </a:moveTo>
                <a:lnTo>
                  <a:pt x="2098430" y="0"/>
                </a:lnTo>
                <a:lnTo>
                  <a:pt x="2098430" y="435424"/>
                </a:lnTo>
                <a:lnTo>
                  <a:pt x="0" y="435424"/>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205;g3c6356959d7_0_3"/>
          <p:cNvSpPr txBox="1"/>
          <p:nvPr/>
        </p:nvSpPr>
        <p:spPr>
          <a:xfrm>
            <a:off x="15676985" y="9881870"/>
            <a:ext cx="2213400" cy="259200"/>
          </a:xfrm>
          <a:prstGeom prst="rect">
            <a:avLst/>
          </a:prstGeom>
          <a:noFill/>
          <a:ln>
            <a:noFill/>
          </a:ln>
        </p:spPr>
        <p:txBody>
          <a:bodyPr spcFirstLastPara="1" wrap="square" lIns="0" tIns="0" rIns="0" bIns="0" anchor="t" anchorCtr="0">
            <a:spAutoFit/>
          </a:bodyPr>
          <a:lstStyle/>
          <a:p>
            <a:pPr marL="0" marR="0" lvl="0" indent="0" algn="ctr" rtl="0">
              <a:lnSpc>
                <a:spcPct val="101009"/>
              </a:lnSpc>
              <a:spcBef>
                <a:spcPts val="0"/>
              </a:spcBef>
              <a:spcAft>
                <a:spcPts val="0"/>
              </a:spcAft>
              <a:buNone/>
            </a:pPr>
            <a:r>
              <a:rPr lang="en-US" sz="1684">
                <a:solidFill>
                  <a:srgbClr val="FFFFFF"/>
                </a:solidFill>
                <a:latin typeface="Arial"/>
                <a:ea typeface="Arial"/>
                <a:cs typeface="Arial"/>
                <a:sym typeface="Arial"/>
              </a:rPr>
              <a:t>Cross-State Convening</a:t>
            </a:r>
            <a:endParaRPr/>
          </a:p>
        </p:txBody>
      </p:sp>
      <p:sp>
        <p:nvSpPr>
          <p:cNvPr id="206" name="Google Shape;206;g3c6356959d7_0_3">
            <a:extLst>
              <a:ext uri="{C183D7F6-B498-43B3-948B-1728B52AA6E4}">
                <adec:decorative xmlns:adec="http://schemas.microsoft.com/office/drawing/2017/decorative" val="1"/>
              </a:ext>
            </a:extLst>
          </p:cNvPr>
          <p:cNvSpPr/>
          <p:nvPr/>
        </p:nvSpPr>
        <p:spPr>
          <a:xfrm>
            <a:off x="193434" y="7963966"/>
            <a:ext cx="2338395" cy="3126197"/>
          </a:xfrm>
          <a:custGeom>
            <a:avLst/>
            <a:gdLst/>
            <a:ahLst/>
            <a:cxnLst/>
            <a:rect l="l" t="t" r="r" b="b"/>
            <a:pathLst>
              <a:path w="2338395" h="3126197" extrusionOk="0">
                <a:moveTo>
                  <a:pt x="0" y="0"/>
                </a:moveTo>
                <a:lnTo>
                  <a:pt x="2338395" y="0"/>
                </a:lnTo>
                <a:lnTo>
                  <a:pt x="2338395" y="3126197"/>
                </a:lnTo>
                <a:lnTo>
                  <a:pt x="0" y="3126197"/>
                </a:lnTo>
                <a:lnTo>
                  <a:pt x="0" y="0"/>
                </a:lnTo>
                <a:close/>
              </a:path>
            </a:pathLst>
          </a:custGeom>
          <a:blipFill rotWithShape="1">
            <a:blip r:embed="rId7">
              <a:alphaModFix/>
            </a:blip>
            <a:stretch>
              <a:fillRect l="-99188" t="-6997" r="-4249" b="-12139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805</Words>
  <Application>Microsoft Macintosh PowerPoint</Application>
  <PresentationFormat>Custom</PresentationFormat>
  <Paragraphs>114</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Raleway</vt:lpstr>
      <vt:lpstr>Alata</vt:lpstr>
      <vt:lpstr>Arial</vt:lpstr>
      <vt:lpstr>Ultra</vt:lpstr>
      <vt:lpstr>Calibri</vt:lpstr>
      <vt:lpstr>Poppins</vt:lpstr>
      <vt:lpstr>Gentona Book</vt:lpstr>
      <vt:lpstr>Office Theme</vt:lpstr>
      <vt:lpstr>Let the good times roll</vt:lpstr>
      <vt:lpstr>Overview</vt:lpstr>
      <vt:lpstr>Agree or Disagree?</vt:lpstr>
      <vt:lpstr>Dual certification pilot in Maine</vt:lpstr>
      <vt:lpstr>Achieving inclusive teacher preparation</vt:lpstr>
      <vt:lpstr>CEEDAR Mini GRANT</vt:lpstr>
      <vt:lpstr>Baseline Survey Data re: High Leverage Practices </vt:lpstr>
      <vt:lpstr>Baseline Survey Data re: Evidence-Based Practices </vt:lpstr>
      <vt:lpstr>Benefits and Challenges</vt:lpstr>
      <vt:lpstr>Dual credential pathways in CA</vt:lpstr>
      <vt:lpstr>Dual Credential Pathways in California</vt:lpstr>
      <vt:lpstr>Policy Pathways for a Stronger Teacher Pipeline</vt:lpstr>
      <vt:lpstr>A Review of California’s Dual Credential Programs</vt:lpstr>
      <vt:lpstr>Benefits &amp; Challenges </vt:lpstr>
      <vt:lpstr>Institutional Leadership Perspectives on Dual Credentialing</vt:lpstr>
      <vt:lpstr>Breakout discussions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Emma R Ostovar</cp:lastModifiedBy>
  <cp:revision>7</cp:revision>
  <dcterms:created xsi:type="dcterms:W3CDTF">2006-08-16T00:00:00Z</dcterms:created>
  <dcterms:modified xsi:type="dcterms:W3CDTF">2026-02-23T21:14:30Z</dcterms:modified>
</cp:coreProperties>
</file>