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Play"/>
      <p:regular r:id="rId23"/>
      <p:bold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p:restoredTop sz="86438"/>
  </p:normalViewPr>
  <p:slideViewPr>
    <p:cSldViewPr snapToGrid="0">
      <p:cViewPr varScale="1">
        <p:scale>
          <a:sx n="96" d="100"/>
          <a:sy n="96" d="100"/>
        </p:scale>
        <p:origin x="192" y="872"/>
      </p:cViewPr>
      <p:guideLst>
        <p:guide orient="horz" pos="1620"/>
        <p:guide pos="2880"/>
      </p:guideLst>
    </p:cSldViewPr>
  </p:slideViewPr>
  <p:outlineViewPr>
    <p:cViewPr>
      <p:scale>
        <a:sx n="33" d="100"/>
        <a:sy n="33" d="100"/>
      </p:scale>
      <p:origin x="0" y="-75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3370ad834_0_1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74" name="Google Shape;74;g3a3370ad834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3370ad834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a3370ad834_0_3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500"/>
              <a:t>Ask everyone who is a case member to stand up; then ask everyone who is a mo-case member to stand!</a:t>
            </a:r>
            <a:endParaRPr sz="1500"/>
          </a:p>
          <a:p>
            <a:pPr marL="0" lvl="0" indent="0" algn="l" rtl="0">
              <a:lnSpc>
                <a:spcPct val="115000"/>
              </a:lnSpc>
              <a:spcBef>
                <a:spcPts val="1200"/>
              </a:spcBef>
              <a:spcAft>
                <a:spcPts val="0"/>
              </a:spcAft>
              <a:buNone/>
            </a:pPr>
            <a:endParaRPr sz="1500"/>
          </a:p>
          <a:p>
            <a:pPr marL="0" lvl="0" indent="0" algn="l" rtl="0">
              <a:lnSpc>
                <a:spcPct val="115000"/>
              </a:lnSpc>
              <a:spcBef>
                <a:spcPts val="1200"/>
              </a:spcBef>
              <a:spcAft>
                <a:spcPts val="0"/>
              </a:spcAft>
              <a:buClr>
                <a:schemeClr val="dk1"/>
              </a:buClr>
              <a:buSzPts val="1100"/>
              <a:buFont typeface="Arial"/>
              <a:buNone/>
            </a:pPr>
            <a:r>
              <a:rPr lang="en" sz="1500"/>
              <a:t>CASE members gain both knowledge and a supportive professional network.</a:t>
            </a:r>
            <a:endParaRPr sz="1500"/>
          </a:p>
          <a:p>
            <a:pPr marL="0" lvl="0" indent="0" algn="l" rtl="0">
              <a:spcBef>
                <a:spcPts val="1200"/>
              </a:spcBef>
              <a:spcAft>
                <a:spcPts val="0"/>
              </a:spcAft>
              <a:buNone/>
            </a:pPr>
            <a:endParaRPr/>
          </a:p>
        </p:txBody>
      </p:sp>
      <p:sp>
        <p:nvSpPr>
          <p:cNvPr id="156" name="Google Shape;156;g3a3370ad834_0_3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ba1c43aa9e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66" name="Google Shape;166;g3ba1c43aa9e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ba1c43aa9e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73" name="Google Shape;173;g3ba1c43aa9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ba1c43aa9e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81" name="Google Shape;181;g3ba1c43aa9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81f60a6003_1_7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381f60a600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ba1c43aa9e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98" name="Google Shape;198;g3ba1c43aa9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c4010e811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c4010e811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c4010e811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c4010e811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c4010e811c_0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3c4010e811c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c4010e811c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3c4010e811c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ba1c43aa9e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236" name="Google Shape;236;g3ba1c43aa9e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a3370ad834_0_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g3a3370ad834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a3370ad8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a3370ad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ba1c43aa9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CASE exists to ensure that every student has equitable opportunities, and we support the leaders who make that possible.</a:t>
            </a:r>
            <a:endParaRPr sz="1500" dirty="0"/>
          </a:p>
        </p:txBody>
      </p:sp>
      <p:sp>
        <p:nvSpPr>
          <p:cNvPr id="88" name="Google Shape;88;g3ba1c43aa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3370ad834_0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3a3370ad834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a3370ad834_0_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a3370ad834_0_3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3a3370ad834_0_3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a3370ad834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a3370ad834_0_4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g3a3370ad834_0_4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ba1c43aa9e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25" name="Google Shape;125;g3ba1c43aa9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a3370ad834_0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a3370ad834_0_5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3a3370ad834_0_5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c754422628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CASE exists to ensure that every student has equitable opportunities, and we support the leaders who make that possible.</a:t>
            </a:r>
            <a:endParaRPr sz="1500"/>
          </a:p>
        </p:txBody>
      </p:sp>
      <p:sp>
        <p:nvSpPr>
          <p:cNvPr id="146" name="Google Shape;146;g3c75442262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2"/>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2"/>
          <p:cNvSpPr txBox="1">
            <a:spLocks noGrp="1"/>
          </p:cNvSpPr>
          <p:nvPr>
            <p:ph type="sldNum" idx="12"/>
          </p:nvPr>
        </p:nvSpPr>
        <p:spPr>
          <a:xfrm>
            <a:off x="6264945" y="4556678"/>
            <a:ext cx="1409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162878" y="782707"/>
            <a:ext cx="7352700" cy="586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 name="Google Shape;23;p3"/>
          <p:cNvSpPr txBox="1">
            <a:spLocks noGrp="1"/>
          </p:cNvSpPr>
          <p:nvPr>
            <p:ph type="body" idx="1"/>
          </p:nvPr>
        </p:nvSpPr>
        <p:spPr>
          <a:xfrm>
            <a:off x="1162877" y="1369219"/>
            <a:ext cx="7352700" cy="28449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 name="Google Shape;24;p3"/>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 name="Google Shape;25;p3"/>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3"/>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162878" y="782707"/>
            <a:ext cx="7352700" cy="586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4"/>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4"/>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4"/>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4156" y="1282303"/>
            <a:ext cx="75564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p5"/>
          <p:cNvSpPr txBox="1">
            <a:spLocks noGrp="1"/>
          </p:cNvSpPr>
          <p:nvPr>
            <p:ph type="body" idx="1"/>
          </p:nvPr>
        </p:nvSpPr>
        <p:spPr>
          <a:xfrm>
            <a:off x="954156" y="3442098"/>
            <a:ext cx="7556400" cy="980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35" name="Google Shape;35;p5"/>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 name="Google Shape;36;p5"/>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 name="Google Shape;37;p5"/>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1162878" y="782707"/>
            <a:ext cx="7352700" cy="586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6"/>
          <p:cNvSpPr txBox="1">
            <a:spLocks noGrp="1"/>
          </p:cNvSpPr>
          <p:nvPr>
            <p:ph type="body" idx="1"/>
          </p:nvPr>
        </p:nvSpPr>
        <p:spPr>
          <a:xfrm>
            <a:off x="1162877" y="1369219"/>
            <a:ext cx="3523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6"/>
          <p:cNvSpPr txBox="1">
            <a:spLocks noGrp="1"/>
          </p:cNvSpPr>
          <p:nvPr>
            <p:ph type="body" idx="2"/>
          </p:nvPr>
        </p:nvSpPr>
        <p:spPr>
          <a:xfrm>
            <a:off x="5029200" y="1369219"/>
            <a:ext cx="34863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6"/>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490870" y="650082"/>
            <a:ext cx="7025700" cy="618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7"/>
          <p:cNvSpPr txBox="1">
            <a:spLocks noGrp="1"/>
          </p:cNvSpPr>
          <p:nvPr>
            <p:ph type="body" idx="1"/>
          </p:nvPr>
        </p:nvSpPr>
        <p:spPr>
          <a:xfrm>
            <a:off x="1162875" y="1334174"/>
            <a:ext cx="3777000" cy="5448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8" name="Google Shape;48;p7"/>
          <p:cNvSpPr txBox="1">
            <a:spLocks noGrp="1"/>
          </p:cNvSpPr>
          <p:nvPr>
            <p:ph type="body" idx="2"/>
          </p:nvPr>
        </p:nvSpPr>
        <p:spPr>
          <a:xfrm>
            <a:off x="1162877" y="1878806"/>
            <a:ext cx="3777000" cy="2614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p7"/>
          <p:cNvSpPr txBox="1">
            <a:spLocks noGrp="1"/>
          </p:cNvSpPr>
          <p:nvPr>
            <p:ph type="body" idx="3"/>
          </p:nvPr>
        </p:nvSpPr>
        <p:spPr>
          <a:xfrm>
            <a:off x="5028007" y="1334174"/>
            <a:ext cx="3887400" cy="5448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0" name="Google Shape;50;p7"/>
          <p:cNvSpPr txBox="1">
            <a:spLocks noGrp="1"/>
          </p:cNvSpPr>
          <p:nvPr>
            <p:ph type="body" idx="4"/>
          </p:nvPr>
        </p:nvSpPr>
        <p:spPr>
          <a:xfrm>
            <a:off x="5028008"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7"/>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7"/>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7"/>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8"/>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401418" y="746522"/>
            <a:ext cx="2742000" cy="796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 name="Google Shape;60;p9"/>
          <p:cNvSpPr txBox="1">
            <a:spLocks noGrp="1"/>
          </p:cNvSpPr>
          <p:nvPr>
            <p:ph type="body" idx="1"/>
          </p:nvPr>
        </p:nvSpPr>
        <p:spPr>
          <a:xfrm>
            <a:off x="4143374" y="746522"/>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1401418" y="1543050"/>
            <a:ext cx="2742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2" name="Google Shape;62;p9"/>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9"/>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9"/>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302026" y="825440"/>
            <a:ext cx="2728200" cy="71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0"/>
          <p:cNvSpPr>
            <a:spLocks noGrp="1"/>
          </p:cNvSpPr>
          <p:nvPr>
            <p:ph type="pic" idx="2"/>
          </p:nvPr>
        </p:nvSpPr>
        <p:spPr>
          <a:xfrm>
            <a:off x="4143374" y="825440"/>
            <a:ext cx="4629300" cy="3655200"/>
          </a:xfrm>
          <a:prstGeom prst="rect">
            <a:avLst/>
          </a:prstGeom>
          <a:noFill/>
          <a:ln>
            <a:noFill/>
          </a:ln>
        </p:spPr>
        <p:txBody>
          <a:bodyPr/>
          <a:lstStyle/>
          <a:p>
            <a:endParaRPr lang="en-US"/>
          </a:p>
        </p:txBody>
      </p:sp>
      <p:sp>
        <p:nvSpPr>
          <p:cNvPr id="68" name="Google Shape;68;p10"/>
          <p:cNvSpPr txBox="1">
            <a:spLocks noGrp="1"/>
          </p:cNvSpPr>
          <p:nvPr>
            <p:ph type="body" idx="1"/>
          </p:nvPr>
        </p:nvSpPr>
        <p:spPr>
          <a:xfrm>
            <a:off x="1302026" y="1543050"/>
            <a:ext cx="27282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9" name="Google Shape;69;p10"/>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0"/>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0"/>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62878" y="782707"/>
            <a:ext cx="7352700" cy="5865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1162877" y="1369219"/>
            <a:ext cx="7352700" cy="28449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1162877" y="4549534"/>
            <a:ext cx="1523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559576"/>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49" y="4576659"/>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757575"/>
                </a:solidFill>
                <a:latin typeface="Arial"/>
                <a:ea typeface="Arial"/>
                <a:cs typeface="Arial"/>
                <a:sym typeface="Arial"/>
              </a:defRPr>
            </a:lvl1pPr>
            <a:lvl2pPr marL="0" marR="0" lvl="1" indent="0" algn="r">
              <a:spcBef>
                <a:spcPts val="0"/>
              </a:spcBef>
              <a:buNone/>
              <a:defRPr sz="900" b="0" i="0" u="none" strike="noStrike" cap="none">
                <a:solidFill>
                  <a:srgbClr val="757575"/>
                </a:solidFill>
                <a:latin typeface="Arial"/>
                <a:ea typeface="Arial"/>
                <a:cs typeface="Arial"/>
                <a:sym typeface="Arial"/>
              </a:defRPr>
            </a:lvl2pPr>
            <a:lvl3pPr marL="0" marR="0" lvl="2" indent="0" algn="r">
              <a:spcBef>
                <a:spcPts val="0"/>
              </a:spcBef>
              <a:buNone/>
              <a:defRPr sz="900" b="0" i="0" u="none" strike="noStrike" cap="none">
                <a:solidFill>
                  <a:srgbClr val="757575"/>
                </a:solidFill>
                <a:latin typeface="Arial"/>
                <a:ea typeface="Arial"/>
                <a:cs typeface="Arial"/>
                <a:sym typeface="Arial"/>
              </a:defRPr>
            </a:lvl3pPr>
            <a:lvl4pPr marL="0" marR="0" lvl="3" indent="0" algn="r">
              <a:spcBef>
                <a:spcPts val="0"/>
              </a:spcBef>
              <a:buNone/>
              <a:defRPr sz="900" b="0" i="0" u="none" strike="noStrike" cap="none">
                <a:solidFill>
                  <a:srgbClr val="757575"/>
                </a:solidFill>
                <a:latin typeface="Arial"/>
                <a:ea typeface="Arial"/>
                <a:cs typeface="Arial"/>
                <a:sym typeface="Arial"/>
              </a:defRPr>
            </a:lvl4pPr>
            <a:lvl5pPr marL="0" marR="0" lvl="4" indent="0" algn="r">
              <a:spcBef>
                <a:spcPts val="0"/>
              </a:spcBef>
              <a:buNone/>
              <a:defRPr sz="900" b="0" i="0" u="none" strike="noStrike" cap="none">
                <a:solidFill>
                  <a:srgbClr val="757575"/>
                </a:solidFill>
                <a:latin typeface="Arial"/>
                <a:ea typeface="Arial"/>
                <a:cs typeface="Arial"/>
                <a:sym typeface="Arial"/>
              </a:defRPr>
            </a:lvl5pPr>
            <a:lvl6pPr marL="0" marR="0" lvl="5" indent="0" algn="r">
              <a:spcBef>
                <a:spcPts val="0"/>
              </a:spcBef>
              <a:buNone/>
              <a:defRPr sz="900" b="0" i="0" u="none" strike="noStrike" cap="none">
                <a:solidFill>
                  <a:srgbClr val="757575"/>
                </a:solidFill>
                <a:latin typeface="Arial"/>
                <a:ea typeface="Arial"/>
                <a:cs typeface="Arial"/>
                <a:sym typeface="Arial"/>
              </a:defRPr>
            </a:lvl6pPr>
            <a:lvl7pPr marL="0" marR="0" lvl="6" indent="0" algn="r">
              <a:spcBef>
                <a:spcPts val="0"/>
              </a:spcBef>
              <a:buNone/>
              <a:defRPr sz="900" b="0" i="0" u="none" strike="noStrike" cap="none">
                <a:solidFill>
                  <a:srgbClr val="757575"/>
                </a:solidFill>
                <a:latin typeface="Arial"/>
                <a:ea typeface="Arial"/>
                <a:cs typeface="Arial"/>
                <a:sym typeface="Arial"/>
              </a:defRPr>
            </a:lvl7pPr>
            <a:lvl8pPr marL="0" marR="0" lvl="7" indent="0" algn="r">
              <a:spcBef>
                <a:spcPts val="0"/>
              </a:spcBef>
              <a:buNone/>
              <a:defRPr sz="900" b="0" i="0" u="none" strike="noStrike" cap="none">
                <a:solidFill>
                  <a:srgbClr val="757575"/>
                </a:solidFill>
                <a:latin typeface="Arial"/>
                <a:ea typeface="Arial"/>
                <a:cs typeface="Arial"/>
                <a:sym typeface="Arial"/>
              </a:defRPr>
            </a:lvl8pPr>
            <a:lvl9pPr marL="0" marR="0" lvl="8" indent="0" algn="r">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p:nvPr/>
        </p:nvSpPr>
        <p:spPr>
          <a:xfrm>
            <a:off x="96907" y="0"/>
            <a:ext cx="9047100" cy="680400"/>
          </a:xfrm>
          <a:prstGeom prst="rect">
            <a:avLst/>
          </a:prstGeom>
          <a:solidFill>
            <a:srgbClr val="143C64"/>
          </a:solidFill>
          <a:ln w="1430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12;p1"/>
          <p:cNvSpPr/>
          <p:nvPr/>
        </p:nvSpPr>
        <p:spPr>
          <a:xfrm rot="5400000">
            <a:off x="-2146630" y="2249044"/>
            <a:ext cx="5041200" cy="747900"/>
          </a:xfrm>
          <a:prstGeom prst="rect">
            <a:avLst/>
          </a:prstGeom>
          <a:solidFill>
            <a:srgbClr val="143C64"/>
          </a:solidFill>
          <a:ln w="1430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p:nvPr/>
        </p:nvSpPr>
        <p:spPr>
          <a:xfrm>
            <a:off x="-291161" y="-282567"/>
            <a:ext cx="1791900" cy="1395600"/>
          </a:xfrm>
          <a:prstGeom prst="ellipse">
            <a:avLst/>
          </a:prstGeom>
          <a:solidFill>
            <a:srgbClr val="C00000"/>
          </a:solidFill>
          <a:ln w="1430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1" descr="A logo of a company&#10;&#10;Description automatically generated"/>
          <p:cNvPicPr preferRelativeResize="0"/>
          <p:nvPr/>
        </p:nvPicPr>
        <p:blipFill rotWithShape="1">
          <a:blip r:embed="rId11">
            <a:alphaModFix/>
          </a:blip>
          <a:srcRect/>
          <a:stretch/>
        </p:blipFill>
        <p:spPr>
          <a:xfrm>
            <a:off x="47166" y="-87563"/>
            <a:ext cx="1162967" cy="9793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asecec.org/endorsed-produc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asecec.org/career-cen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zcannady@casecec.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hyperlink" Target="http://www.casecec.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www.casecec.org/policy-statemen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asecec.org/action-cen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1"/>
          <p:cNvSpPr txBox="1">
            <a:spLocks noGrp="1"/>
          </p:cNvSpPr>
          <p:nvPr>
            <p:ph type="title" idx="4294967295"/>
          </p:nvPr>
        </p:nvSpPr>
        <p:spPr>
          <a:xfrm>
            <a:off x="338425" y="1211950"/>
            <a:ext cx="8096100" cy="1293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dk1"/>
                </a:solidFill>
                <a:effectLst/>
                <a:uLnTx/>
                <a:uFillTx/>
                <a:latin typeface="Arial"/>
                <a:ea typeface="Arial"/>
                <a:cs typeface="Arial"/>
                <a:sym typeface="Arial"/>
              </a:rPr>
              <a:t>Unlocking CASE: Resources to Support You and Your Work</a:t>
            </a:r>
          </a:p>
        </p:txBody>
      </p:sp>
      <p:sp>
        <p:nvSpPr>
          <p:cNvPr id="76" name="Google Shape;76;p11"/>
          <p:cNvSpPr txBox="1">
            <a:spLocks noGrp="1"/>
          </p:cNvSpPr>
          <p:nvPr>
            <p:ph type="sldNum" idx="12"/>
          </p:nvPr>
        </p:nvSpPr>
        <p:spPr>
          <a:xfrm>
            <a:off x="1140000" y="2718700"/>
            <a:ext cx="5557800" cy="12450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r>
              <a:rPr lang="en" sz="2200"/>
              <a:t>Dr. Zabrina Cannady</a:t>
            </a:r>
            <a:endParaRPr sz="2200"/>
          </a:p>
          <a:p>
            <a:pPr marL="0" lvl="0" indent="0" algn="ctr" rtl="0">
              <a:spcBef>
                <a:spcPts val="0"/>
              </a:spcBef>
              <a:spcAft>
                <a:spcPts val="0"/>
              </a:spcAft>
              <a:buClr>
                <a:srgbClr val="000000"/>
              </a:buClr>
              <a:buFont typeface="Arial"/>
              <a:buNone/>
            </a:pPr>
            <a:r>
              <a:rPr lang="en" sz="2200"/>
              <a:t>Director of Professional Development </a:t>
            </a:r>
            <a:endParaRPr sz="2200"/>
          </a:p>
          <a:p>
            <a:pPr marL="0" lvl="0" indent="0" algn="r" rtl="0">
              <a:spcBef>
                <a:spcPts val="0"/>
              </a:spcBef>
              <a:spcAft>
                <a:spcPts val="0"/>
              </a:spcAft>
              <a:buClr>
                <a:srgbClr val="000000"/>
              </a:buClr>
              <a:buFont typeface="Arial"/>
              <a:buNone/>
            </a:pPr>
            <a:endParaRPr sz="2200"/>
          </a:p>
        </p:txBody>
      </p:sp>
      <p:pic>
        <p:nvPicPr>
          <p:cNvPr id="78" name="Google Shape;78;p11" descr="CASE logo Council of Administrators of Special Education"/>
          <p:cNvPicPr preferRelativeResize="0"/>
          <p:nvPr/>
        </p:nvPicPr>
        <p:blipFill>
          <a:blip r:embed="rId3">
            <a:alphaModFix/>
          </a:blip>
          <a:stretch>
            <a:fillRect/>
          </a:stretch>
        </p:blipFill>
        <p:spPr>
          <a:xfrm>
            <a:off x="6267350" y="2320150"/>
            <a:ext cx="2987826" cy="2516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1896600" y="88223"/>
            <a:ext cx="5514600" cy="741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solidFill>
                  <a:schemeClr val="lt1"/>
                </a:solidFill>
                <a:latin typeface="Arial"/>
                <a:ea typeface="Arial"/>
                <a:cs typeface="Arial"/>
                <a:sym typeface="Arial"/>
              </a:rPr>
              <a:t>Stay Up to Date with CASE</a:t>
            </a:r>
            <a:endParaRPr b="1" dirty="0">
              <a:solidFill>
                <a:schemeClr val="lt1"/>
              </a:solidFill>
              <a:latin typeface="Arial"/>
              <a:ea typeface="Arial"/>
              <a:cs typeface="Arial"/>
              <a:sym typeface="Arial"/>
            </a:endParaRPr>
          </a:p>
        </p:txBody>
      </p:sp>
      <p:sp>
        <p:nvSpPr>
          <p:cNvPr id="159" name="Google Shape;159;p20">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
        <p:nvSpPr>
          <p:cNvPr id="163" name="Google Shape;163;p20"/>
          <p:cNvSpPr txBox="1"/>
          <p:nvPr/>
        </p:nvSpPr>
        <p:spPr>
          <a:xfrm>
            <a:off x="2327556" y="1496744"/>
            <a:ext cx="1827300" cy="981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600" b="1">
                <a:solidFill>
                  <a:schemeClr val="dk1"/>
                </a:solidFill>
              </a:rPr>
              <a:t>Member</a:t>
            </a:r>
            <a:endParaRPr sz="2600" b="1">
              <a:solidFill>
                <a:schemeClr val="dk1"/>
              </a:solidFill>
            </a:endParaRPr>
          </a:p>
          <a:p>
            <a:pPr marL="0" lvl="0" indent="0" algn="ctr" rtl="0">
              <a:spcBef>
                <a:spcPts val="0"/>
              </a:spcBef>
              <a:spcAft>
                <a:spcPts val="0"/>
              </a:spcAft>
              <a:buNone/>
            </a:pPr>
            <a:r>
              <a:rPr lang="en" sz="2600" b="1">
                <a:solidFill>
                  <a:schemeClr val="dk1"/>
                </a:solidFill>
              </a:rPr>
              <a:t>Update</a:t>
            </a:r>
            <a:endParaRPr sz="2600" b="1">
              <a:solidFill>
                <a:schemeClr val="dk1"/>
              </a:solidFill>
            </a:endParaRPr>
          </a:p>
        </p:txBody>
      </p:sp>
      <p:pic>
        <p:nvPicPr>
          <p:cNvPr id="161" name="Google Shape;161;p20" descr="Free Images : subscribe, button, sign, icon, hand, subscription ..."/>
          <p:cNvPicPr preferRelativeResize="0"/>
          <p:nvPr/>
        </p:nvPicPr>
        <p:blipFill>
          <a:blip r:embed="rId3">
            <a:alphaModFix/>
          </a:blip>
          <a:stretch>
            <a:fillRect/>
          </a:stretch>
        </p:blipFill>
        <p:spPr>
          <a:xfrm>
            <a:off x="5752798" y="1073725"/>
            <a:ext cx="1827302" cy="1827323"/>
          </a:xfrm>
          <a:prstGeom prst="rect">
            <a:avLst/>
          </a:prstGeom>
          <a:noFill/>
          <a:ln w="21425" cap="flat" cmpd="sng">
            <a:solidFill>
              <a:schemeClr val="dk2"/>
            </a:solidFill>
            <a:prstDash val="solid"/>
            <a:round/>
            <a:headEnd type="none" w="sm" len="sm"/>
            <a:tailEnd type="none" w="sm" len="sm"/>
          </a:ln>
        </p:spPr>
      </p:pic>
      <p:pic>
        <p:nvPicPr>
          <p:cNvPr id="160" name="Google Shape;160;p20" descr="Screenshot of weekly update free resource"/>
          <p:cNvPicPr preferRelativeResize="0"/>
          <p:nvPr/>
        </p:nvPicPr>
        <p:blipFill>
          <a:blip r:embed="rId4">
            <a:alphaModFix/>
          </a:blip>
          <a:stretch>
            <a:fillRect/>
          </a:stretch>
        </p:blipFill>
        <p:spPr>
          <a:xfrm>
            <a:off x="1731304" y="3144922"/>
            <a:ext cx="6345077" cy="1855256"/>
          </a:xfrm>
          <a:prstGeom prst="rect">
            <a:avLst/>
          </a:prstGeom>
          <a:noFill/>
          <a:ln w="21425" cap="flat" cmpd="sng">
            <a:solidFill>
              <a:schemeClr val="dk2"/>
            </a:solidFill>
            <a:prstDash val="solid"/>
            <a:round/>
            <a:headEnd type="none" w="sm" len="sm"/>
            <a:tailEnd type="none" w="sm" len="sm"/>
          </a:ln>
        </p:spPr>
      </p:pic>
      <p:sp>
        <p:nvSpPr>
          <p:cNvPr id="162" name="Google Shape;162;p20">
            <a:extLst>
              <a:ext uri="{C183D7F6-B498-43B3-948B-1728B52AA6E4}">
                <adec:decorative xmlns:adec="http://schemas.microsoft.com/office/drawing/2017/decorative" val="1"/>
              </a:ext>
            </a:extLst>
          </p:cNvPr>
          <p:cNvSpPr/>
          <p:nvPr/>
        </p:nvSpPr>
        <p:spPr>
          <a:xfrm>
            <a:off x="2148756" y="977881"/>
            <a:ext cx="2184900" cy="2019000"/>
          </a:xfrm>
          <a:prstGeom prst="ellipse">
            <a:avLst/>
          </a:prstGeom>
          <a:solidFill>
            <a:schemeClr val="lt2"/>
          </a:solidFill>
          <a:ln w="71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170" name="Google Shape;170;p21"/>
          <p:cNvSpPr txBox="1">
            <a:spLocks noGrp="1"/>
          </p:cNvSpPr>
          <p:nvPr>
            <p:ph type="title" idx="4294967295"/>
          </p:nvPr>
        </p:nvSpPr>
        <p:spPr>
          <a:xfrm>
            <a:off x="1659825" y="114300"/>
            <a:ext cx="7394700" cy="596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a:ln>
                  <a:noFill/>
                </a:ln>
                <a:solidFill>
                  <a:schemeClr val="lt1"/>
                </a:solidFill>
                <a:effectLst/>
                <a:uLnTx/>
                <a:uFillTx/>
                <a:latin typeface="Arial"/>
                <a:ea typeface="Arial"/>
                <a:cs typeface="Arial"/>
                <a:sym typeface="Arial"/>
              </a:rPr>
              <a:t>Access to the Journal of Special Education Leadership</a:t>
            </a:r>
          </a:p>
        </p:txBody>
      </p:sp>
      <p:pic>
        <p:nvPicPr>
          <p:cNvPr id="169" name="Google Shape;169;p21" descr="Screenshot of journal of special education leadership."/>
          <p:cNvPicPr preferRelativeResize="0"/>
          <p:nvPr/>
        </p:nvPicPr>
        <p:blipFill>
          <a:blip r:embed="rId3">
            <a:alphaModFix/>
          </a:blip>
          <a:stretch>
            <a:fillRect/>
          </a:stretch>
        </p:blipFill>
        <p:spPr>
          <a:xfrm>
            <a:off x="1946350" y="1051250"/>
            <a:ext cx="6541650" cy="3744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178" name="Google Shape;178;p22"/>
          <p:cNvSpPr txBox="1">
            <a:spLocks noGrp="1"/>
          </p:cNvSpPr>
          <p:nvPr>
            <p:ph type="title" idx="4294967295"/>
          </p:nvPr>
        </p:nvSpPr>
        <p:spPr>
          <a:xfrm>
            <a:off x="3269975" y="0"/>
            <a:ext cx="4398000" cy="665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lt1"/>
                </a:solidFill>
                <a:effectLst/>
                <a:uLnTx/>
                <a:uFillTx/>
                <a:latin typeface="Arial"/>
                <a:ea typeface="Arial"/>
                <a:cs typeface="Arial"/>
                <a:sym typeface="Arial"/>
              </a:rPr>
              <a:t>Endorsed Products</a:t>
            </a:r>
          </a:p>
        </p:txBody>
      </p:sp>
      <p:pic>
        <p:nvPicPr>
          <p:cNvPr id="176" name="Google Shape;176;p22" descr="CASE endorsed project"/>
          <p:cNvPicPr preferRelativeResize="0"/>
          <p:nvPr/>
        </p:nvPicPr>
        <p:blipFill>
          <a:blip r:embed="rId3">
            <a:alphaModFix/>
          </a:blip>
          <a:stretch>
            <a:fillRect/>
          </a:stretch>
        </p:blipFill>
        <p:spPr>
          <a:xfrm>
            <a:off x="2953875" y="942550"/>
            <a:ext cx="3885275" cy="2213125"/>
          </a:xfrm>
          <a:prstGeom prst="rect">
            <a:avLst/>
          </a:prstGeom>
          <a:noFill/>
          <a:ln>
            <a:noFill/>
          </a:ln>
        </p:spPr>
      </p:pic>
      <p:sp>
        <p:nvSpPr>
          <p:cNvPr id="177" name="Google Shape;177;p22"/>
          <p:cNvSpPr txBox="1"/>
          <p:nvPr/>
        </p:nvSpPr>
        <p:spPr>
          <a:xfrm>
            <a:off x="974025" y="3432500"/>
            <a:ext cx="8050800" cy="14610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1400"/>
              </a:spcBef>
              <a:spcAft>
                <a:spcPts val="1400"/>
              </a:spcAft>
              <a:buNone/>
            </a:pPr>
            <a:r>
              <a:rPr lang="en" sz="1950">
                <a:solidFill>
                  <a:schemeClr val="dk1"/>
                </a:solidFill>
                <a:highlight>
                  <a:srgbClr val="FFFFFF"/>
                </a:highlight>
              </a:rPr>
              <a:t>CASE members have access to the </a:t>
            </a:r>
            <a:r>
              <a:rPr lang="en" sz="1950" b="1">
                <a:solidFill>
                  <a:srgbClr val="CB2C30"/>
                </a:solidFill>
                <a:highlight>
                  <a:srgbClr val="FFFFFF"/>
                </a:highlight>
                <a:uFill>
                  <a:noFill/>
                </a:uFill>
                <a:hlinkClick r:id="rId4">
                  <a:extLst>
                    <a:ext uri="{A12FA001-AC4F-418D-AE19-62706E023703}">
                      <ahyp:hlinkClr xmlns:ahyp="http://schemas.microsoft.com/office/drawing/2018/hyperlinkcolor" val="tx"/>
                    </a:ext>
                  </a:extLst>
                </a:hlinkClick>
              </a:rPr>
              <a:t>endorsed product list</a:t>
            </a:r>
            <a:r>
              <a:rPr lang="en" sz="1950">
                <a:solidFill>
                  <a:schemeClr val="dk1"/>
                </a:solidFill>
                <a:highlight>
                  <a:srgbClr val="FFFFFF"/>
                </a:highlight>
              </a:rPr>
              <a:t>, with discounts to some of the resources available. </a:t>
            </a:r>
            <a:endParaRPr sz="1950">
              <a:solidFill>
                <a:schemeClr val="dk1"/>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186" name="Google Shape;186;p23"/>
          <p:cNvSpPr txBox="1">
            <a:spLocks noGrp="1"/>
          </p:cNvSpPr>
          <p:nvPr>
            <p:ph type="title" idx="4294967295"/>
          </p:nvPr>
        </p:nvSpPr>
        <p:spPr>
          <a:xfrm>
            <a:off x="3135800" y="65050"/>
            <a:ext cx="3160800" cy="664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lt1"/>
                </a:solidFill>
                <a:effectLst/>
                <a:uLnTx/>
                <a:uFillTx/>
                <a:latin typeface="Arial"/>
                <a:ea typeface="Arial"/>
                <a:cs typeface="Arial"/>
                <a:sym typeface="Arial"/>
              </a:rPr>
              <a:t>Recruitment Tools</a:t>
            </a:r>
          </a:p>
        </p:txBody>
      </p:sp>
      <p:pic>
        <p:nvPicPr>
          <p:cNvPr id="185" name="Google Shape;185;p23" descr="Human Resources and People Networking Concept (Provided by Getty Images)"/>
          <p:cNvPicPr preferRelativeResize="0"/>
          <p:nvPr/>
        </p:nvPicPr>
        <p:blipFill>
          <a:blip r:embed="rId3">
            <a:alphaModFix/>
          </a:blip>
          <a:stretch>
            <a:fillRect/>
          </a:stretch>
        </p:blipFill>
        <p:spPr>
          <a:xfrm>
            <a:off x="1713078" y="1125725"/>
            <a:ext cx="6589000" cy="2306775"/>
          </a:xfrm>
          <a:prstGeom prst="rect">
            <a:avLst/>
          </a:prstGeom>
          <a:noFill/>
          <a:ln>
            <a:noFill/>
          </a:ln>
        </p:spPr>
      </p:pic>
      <p:sp>
        <p:nvSpPr>
          <p:cNvPr id="184" name="Google Shape;184;p23"/>
          <p:cNvSpPr txBox="1"/>
          <p:nvPr/>
        </p:nvSpPr>
        <p:spPr>
          <a:xfrm>
            <a:off x="1138025" y="3752025"/>
            <a:ext cx="7677900" cy="9840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1400"/>
              </a:spcBef>
              <a:spcAft>
                <a:spcPts val="1400"/>
              </a:spcAft>
              <a:buNone/>
            </a:pPr>
            <a:r>
              <a:rPr lang="en" sz="2150">
                <a:solidFill>
                  <a:schemeClr val="dk1"/>
                </a:solidFill>
                <a:highlight>
                  <a:srgbClr val="FFFFFF"/>
                </a:highlight>
              </a:rPr>
              <a:t>Access to the </a:t>
            </a:r>
            <a:r>
              <a:rPr lang="en" sz="2150" b="1">
                <a:solidFill>
                  <a:srgbClr val="CB2C30"/>
                </a:solidFill>
                <a:highlight>
                  <a:srgbClr val="FFFFFF"/>
                </a:highlight>
                <a:uFill>
                  <a:noFill/>
                </a:uFill>
                <a:hlinkClick r:id="rId4">
                  <a:extLst>
                    <a:ext uri="{A12FA001-AC4F-418D-AE19-62706E023703}">
                      <ahyp:hlinkClr xmlns:ahyp="http://schemas.microsoft.com/office/drawing/2018/hyperlinkcolor" val="tx"/>
                    </a:ext>
                  </a:extLst>
                </a:hlinkClick>
              </a:rPr>
              <a:t>CASE Career Center</a:t>
            </a:r>
            <a:r>
              <a:rPr lang="en" sz="2150">
                <a:solidFill>
                  <a:schemeClr val="dk1"/>
                </a:solidFill>
                <a:highlight>
                  <a:srgbClr val="FFFFFF"/>
                </a:highlight>
              </a:rPr>
              <a:t>, which can be used to post open positions or for those seeking a position.</a:t>
            </a:r>
            <a:endParaRPr sz="2150">
              <a:solidFill>
                <a:schemeClr val="dk1"/>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909225" y="1143244"/>
            <a:ext cx="3966600" cy="5865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 b="1">
                <a:latin typeface="Arial"/>
                <a:ea typeface="Arial"/>
                <a:cs typeface="Arial"/>
                <a:sym typeface="Arial"/>
              </a:rPr>
              <a:t>2026 Academy of Law and Leadership</a:t>
            </a:r>
            <a:endParaRPr>
              <a:latin typeface="Arial"/>
              <a:ea typeface="Arial"/>
              <a:cs typeface="Arial"/>
              <a:sym typeface="Arial"/>
            </a:endParaRPr>
          </a:p>
        </p:txBody>
      </p:sp>
      <p:sp>
        <p:nvSpPr>
          <p:cNvPr id="192" name="Google Shape;192;p24"/>
          <p:cNvSpPr txBox="1">
            <a:spLocks noGrp="1"/>
          </p:cNvSpPr>
          <p:nvPr>
            <p:ph type="body" idx="1"/>
          </p:nvPr>
        </p:nvSpPr>
        <p:spPr>
          <a:xfrm>
            <a:off x="909225" y="1940531"/>
            <a:ext cx="3198300" cy="29100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lnSpc>
                <a:spcPct val="100000"/>
              </a:lnSpc>
              <a:spcBef>
                <a:spcPts val="0"/>
              </a:spcBef>
              <a:spcAft>
                <a:spcPts val="0"/>
              </a:spcAft>
              <a:buClr>
                <a:schemeClr val="dk1"/>
              </a:buClr>
              <a:buSzPct val="100000"/>
              <a:buNone/>
            </a:pPr>
            <a:r>
              <a:rPr lang="en"/>
              <a:t>Legal Conference with partner presentations from district special education leaders and special education attorneys</a:t>
            </a:r>
            <a:endParaRPr/>
          </a:p>
          <a:p>
            <a:pPr marL="0" lvl="0" indent="0" algn="l" rtl="0">
              <a:lnSpc>
                <a:spcPct val="90000"/>
              </a:lnSpc>
              <a:spcBef>
                <a:spcPts val="800"/>
              </a:spcBef>
              <a:spcAft>
                <a:spcPts val="0"/>
              </a:spcAft>
              <a:buClr>
                <a:schemeClr val="dk1"/>
              </a:buClr>
              <a:buSzPct val="100000"/>
              <a:buNone/>
            </a:pPr>
            <a:endParaRPr/>
          </a:p>
          <a:p>
            <a:pPr marL="0" lvl="0" indent="0" algn="l" rtl="0">
              <a:lnSpc>
                <a:spcPct val="90000"/>
              </a:lnSpc>
              <a:spcBef>
                <a:spcPts val="800"/>
              </a:spcBef>
              <a:spcAft>
                <a:spcPts val="0"/>
              </a:spcAft>
              <a:buClr>
                <a:schemeClr val="dk1"/>
              </a:buClr>
              <a:buSzPct val="100000"/>
              <a:buNone/>
            </a:pPr>
            <a:r>
              <a:rPr lang="en"/>
              <a:t>Atlanta, GA</a:t>
            </a:r>
            <a:endParaRPr/>
          </a:p>
          <a:p>
            <a:pPr marL="0" lvl="0" indent="0" algn="l" rtl="0">
              <a:lnSpc>
                <a:spcPct val="90000"/>
              </a:lnSpc>
              <a:spcBef>
                <a:spcPts val="800"/>
              </a:spcBef>
              <a:spcAft>
                <a:spcPts val="0"/>
              </a:spcAft>
              <a:buClr>
                <a:schemeClr val="dk1"/>
              </a:buClr>
              <a:buSzPct val="100000"/>
              <a:buNone/>
            </a:pPr>
            <a:r>
              <a:rPr lang="en"/>
              <a:t>April 21-23, 2026</a:t>
            </a:r>
            <a:endParaRPr/>
          </a:p>
          <a:p>
            <a:pPr marL="0" lvl="0" indent="0" algn="l" rtl="0">
              <a:lnSpc>
                <a:spcPct val="90000"/>
              </a:lnSpc>
              <a:spcBef>
                <a:spcPts val="800"/>
              </a:spcBef>
              <a:spcAft>
                <a:spcPts val="0"/>
              </a:spcAft>
              <a:buClr>
                <a:schemeClr val="dk1"/>
              </a:buClr>
              <a:buSzPct val="100000"/>
              <a:buNone/>
            </a:pPr>
            <a:endParaRPr/>
          </a:p>
          <a:p>
            <a:pPr marL="0" lvl="0" indent="0" algn="l" rtl="0">
              <a:lnSpc>
                <a:spcPct val="100000"/>
              </a:lnSpc>
              <a:spcBef>
                <a:spcPts val="800"/>
              </a:spcBef>
              <a:spcAft>
                <a:spcPts val="0"/>
              </a:spcAft>
              <a:buClr>
                <a:schemeClr val="dk1"/>
              </a:buClr>
              <a:buSzPct val="100000"/>
              <a:buNone/>
            </a:pPr>
            <a:r>
              <a:rPr lang="en"/>
              <a:t>Registration is open!</a:t>
            </a:r>
            <a:endParaRPr/>
          </a:p>
        </p:txBody>
      </p:sp>
      <p:sp>
        <p:nvSpPr>
          <p:cNvPr id="193" name="Google Shape;193;p24"/>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pic>
        <p:nvPicPr>
          <p:cNvPr id="194" name="Google Shape;194;p24" descr="Academy 2026 Save the Date"/>
          <p:cNvPicPr preferRelativeResize="0"/>
          <p:nvPr/>
        </p:nvPicPr>
        <p:blipFill>
          <a:blip r:embed="rId3">
            <a:alphaModFix/>
          </a:blip>
          <a:stretch>
            <a:fillRect/>
          </a:stretch>
        </p:blipFill>
        <p:spPr>
          <a:xfrm>
            <a:off x="4695825" y="1526925"/>
            <a:ext cx="4361101" cy="3270851"/>
          </a:xfrm>
          <a:prstGeom prst="rect">
            <a:avLst/>
          </a:prstGeom>
          <a:noFill/>
          <a:ln w="21425" cap="flat" cmpd="sng">
            <a:solidFill>
              <a:schemeClr val="dk2"/>
            </a:solidFill>
            <a:prstDash val="solid"/>
            <a:round/>
            <a:headEnd type="none" w="sm" len="sm"/>
            <a:tailEnd type="none" w="sm" len="sm"/>
          </a:ln>
        </p:spPr>
      </p:pic>
      <p:sp>
        <p:nvSpPr>
          <p:cNvPr id="195" name="Google Shape;195;p24"/>
          <p:cNvSpPr txBox="1"/>
          <p:nvPr/>
        </p:nvSpPr>
        <p:spPr>
          <a:xfrm>
            <a:off x="1559175" y="0"/>
            <a:ext cx="7016400" cy="6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chemeClr val="lt1"/>
                </a:solidFill>
              </a:rPr>
              <a:t>The 2026 CASE Academy</a:t>
            </a:r>
            <a:endParaRPr sz="27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sp>
        <p:nvSpPr>
          <p:cNvPr id="203" name="Google Shape;203;p25"/>
          <p:cNvSpPr txBox="1">
            <a:spLocks noGrp="1"/>
          </p:cNvSpPr>
          <p:nvPr>
            <p:ph type="title" idx="4294967295"/>
          </p:nvPr>
        </p:nvSpPr>
        <p:spPr>
          <a:xfrm>
            <a:off x="1559175" y="0"/>
            <a:ext cx="7016400" cy="633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chemeClr val="lt1"/>
                </a:solidFill>
                <a:effectLst/>
                <a:uLnTx/>
                <a:uFillTx/>
                <a:latin typeface="Arial"/>
                <a:ea typeface="Arial"/>
                <a:cs typeface="Arial"/>
                <a:sym typeface="Arial"/>
              </a:rPr>
              <a:t>The 2026 CASE Conference</a:t>
            </a:r>
          </a:p>
        </p:txBody>
      </p:sp>
      <p:pic>
        <p:nvPicPr>
          <p:cNvPr id="201" name="Google Shape;201;p25" descr="CASE Conference call for proposals"/>
          <p:cNvPicPr preferRelativeResize="0"/>
          <p:nvPr/>
        </p:nvPicPr>
        <p:blipFill>
          <a:blip r:embed="rId3">
            <a:alphaModFix/>
          </a:blip>
          <a:stretch>
            <a:fillRect/>
          </a:stretch>
        </p:blipFill>
        <p:spPr>
          <a:xfrm>
            <a:off x="1199900" y="1236775"/>
            <a:ext cx="3608374" cy="3518351"/>
          </a:xfrm>
          <a:prstGeom prst="rect">
            <a:avLst/>
          </a:prstGeom>
          <a:noFill/>
          <a:ln>
            <a:noFill/>
          </a:ln>
        </p:spPr>
      </p:pic>
      <p:sp>
        <p:nvSpPr>
          <p:cNvPr id="202" name="Google Shape;202;p25"/>
          <p:cNvSpPr txBox="1"/>
          <p:nvPr/>
        </p:nvSpPr>
        <p:spPr>
          <a:xfrm>
            <a:off x="5058525" y="1236775"/>
            <a:ext cx="3997500" cy="3553800"/>
          </a:xfrm>
          <a:prstGeom prst="rect">
            <a:avLst/>
          </a:prstGeom>
          <a:noFill/>
          <a:ln>
            <a:noFill/>
          </a:ln>
        </p:spPr>
        <p:txBody>
          <a:bodyPr spcFirstLastPara="1" wrap="square" lIns="91425" tIns="91425" rIns="91425" bIns="91425" anchor="t" anchorCtr="0">
            <a:noAutofit/>
          </a:bodyPr>
          <a:lstStyle/>
          <a:p>
            <a:pPr marL="0" lvl="0" indent="0" algn="ctr" rtl="0">
              <a:lnSpc>
                <a:spcPct val="160000"/>
              </a:lnSpc>
              <a:spcBef>
                <a:spcPts val="0"/>
              </a:spcBef>
              <a:spcAft>
                <a:spcPts val="0"/>
              </a:spcAft>
              <a:buNone/>
            </a:pPr>
            <a:r>
              <a:rPr lang="en" sz="1900" b="1">
                <a:solidFill>
                  <a:srgbClr val="6C571B"/>
                </a:solidFill>
                <a:highlight>
                  <a:srgbClr val="FFFFFF"/>
                </a:highlight>
                <a:latin typeface="Roboto"/>
                <a:ea typeface="Roboto"/>
                <a:cs typeface="Roboto"/>
                <a:sym typeface="Roboto"/>
              </a:rPr>
              <a:t>Conference Strands</a:t>
            </a:r>
            <a:endParaRPr sz="1900" b="1">
              <a:solidFill>
                <a:srgbClr val="6C571B"/>
              </a:solidFill>
              <a:highlight>
                <a:srgbClr val="FFFFFF"/>
              </a:highlight>
              <a:latin typeface="Roboto"/>
              <a:ea typeface="Roboto"/>
              <a:cs typeface="Roboto"/>
              <a:sym typeface="Roboto"/>
            </a:endParaRPr>
          </a:p>
          <a:p>
            <a:pPr marL="838200" lvl="0" indent="-295275" algn="l" rtl="0">
              <a:lnSpc>
                <a:spcPct val="115000"/>
              </a:lnSpc>
              <a:spcBef>
                <a:spcPts val="170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Advancing Equity: Practices for All Learners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Conflict Resolution: Resolving Challenges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Educational Leadership: Leading with Purpose</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Exploring Hot Topics: Trends and Emerging Issues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Forging Partnerships: Collaborative Leadership</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Human Resources: Empowering Teams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innovating for Success: Cutting Edge Practices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Instructional Excellence: Achieving Success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Legal Issues: Navigating Special Education</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Putting Research Into Practice: Evidence for Impact</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Staff Wellness: Fostering Resilience</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Student Wellness: Prioritizing Balance for Success</a:t>
            </a:r>
            <a:endParaRPr sz="1050">
              <a:solidFill>
                <a:schemeClr val="dk1"/>
              </a:solidFill>
              <a:highlight>
                <a:srgbClr val="FFFFFF"/>
              </a:highlight>
              <a:latin typeface="Roboto"/>
              <a:ea typeface="Roboto"/>
              <a:cs typeface="Roboto"/>
              <a:sym typeface="Roboto"/>
            </a:endParaRPr>
          </a:p>
          <a:p>
            <a:pPr marL="838200" lvl="0" indent="-295275" algn="l" rtl="0">
              <a:lnSpc>
                <a:spcPct val="115000"/>
              </a:lnSpc>
              <a:spcBef>
                <a:spcPts val="0"/>
              </a:spcBef>
              <a:spcAft>
                <a:spcPts val="0"/>
              </a:spcAft>
              <a:buClr>
                <a:srgbClr val="4A4A4A"/>
              </a:buClr>
              <a:buSzPts val="1050"/>
              <a:buFont typeface="Roboto"/>
              <a:buChar char="●"/>
            </a:pPr>
            <a:r>
              <a:rPr lang="en" sz="1050">
                <a:solidFill>
                  <a:schemeClr val="dk1"/>
                </a:solidFill>
                <a:highlight>
                  <a:srgbClr val="FFFFFF"/>
                </a:highlight>
                <a:latin typeface="Roboto"/>
                <a:ea typeface="Roboto"/>
                <a:cs typeface="Roboto"/>
                <a:sym typeface="Roboto"/>
              </a:rPr>
              <a:t>Transition: Supporting Pathways to Independence</a:t>
            </a:r>
            <a:endParaRPr sz="1050">
              <a:solidFill>
                <a:schemeClr val="dk1"/>
              </a:solidFill>
              <a:highlight>
                <a:srgbClr val="FFFFFF"/>
              </a:highlight>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title"/>
          </p:nvPr>
        </p:nvSpPr>
        <p:spPr>
          <a:xfrm>
            <a:off x="925486" y="792101"/>
            <a:ext cx="4086300" cy="1353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 sz="3600" b="1">
                <a:latin typeface="Arial"/>
                <a:ea typeface="Arial"/>
                <a:cs typeface="Arial"/>
                <a:sym typeface="Arial"/>
              </a:rPr>
              <a:t>Special Education Leadership Institute</a:t>
            </a:r>
            <a:endParaRPr>
              <a:latin typeface="Arial"/>
              <a:ea typeface="Arial"/>
              <a:cs typeface="Arial"/>
              <a:sym typeface="Arial"/>
            </a:endParaRPr>
          </a:p>
        </p:txBody>
      </p:sp>
      <p:sp>
        <p:nvSpPr>
          <p:cNvPr id="210" name="Google Shape;210;p26"/>
          <p:cNvSpPr txBox="1"/>
          <p:nvPr/>
        </p:nvSpPr>
        <p:spPr>
          <a:xfrm>
            <a:off x="1083747" y="2077696"/>
            <a:ext cx="3927900" cy="3086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CASE is ”Setting the Standard” and is the Collective Voice of Special Education Leaders. </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 sz="1400">
                <a:solidFill>
                  <a:schemeClr val="dk1"/>
                </a:solidFill>
                <a:latin typeface="Arial"/>
                <a:ea typeface="Arial"/>
                <a:cs typeface="Arial"/>
                <a:sym typeface="Arial"/>
              </a:rPr>
              <a:t>CASE is committed to leadership development to drive our profession forward.</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 sz="1400">
                <a:solidFill>
                  <a:schemeClr val="dk1"/>
                </a:solidFill>
                <a:latin typeface="Arial"/>
                <a:ea typeface="Arial"/>
                <a:cs typeface="Arial"/>
                <a:sym typeface="Arial"/>
              </a:rPr>
              <a:t>Curriculum based on the CASE/CEC Special Education Administrator Leadership Standards</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 sz="1400">
                <a:solidFill>
                  <a:schemeClr val="dk1"/>
                </a:solidFill>
                <a:latin typeface="Arial"/>
                <a:ea typeface="Arial"/>
                <a:cs typeface="Arial"/>
                <a:sym typeface="Arial"/>
              </a:rPr>
              <a:t>Micro-credential for special education leadership</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 sz="1400">
                <a:solidFill>
                  <a:schemeClr val="dk1"/>
                </a:solidFill>
                <a:latin typeface="Arial"/>
                <a:ea typeface="Arial"/>
                <a:cs typeface="Arial"/>
                <a:sym typeface="Arial"/>
              </a:rPr>
              <a:t>Hybrid model with both in-person and virtual professional learning</a:t>
            </a:r>
            <a:endParaRPr sz="1100"/>
          </a:p>
        </p:txBody>
      </p:sp>
      <p:pic>
        <p:nvPicPr>
          <p:cNvPr id="211" name="Google Shape;211;p26" descr="Special education leadership institutde"/>
          <p:cNvPicPr preferRelativeResize="0"/>
          <p:nvPr/>
        </p:nvPicPr>
        <p:blipFill rotWithShape="1">
          <a:blip r:embed="rId3">
            <a:alphaModFix/>
          </a:blip>
          <a:srcRect/>
          <a:stretch/>
        </p:blipFill>
        <p:spPr>
          <a:xfrm>
            <a:off x="5011616" y="1009222"/>
            <a:ext cx="3996103" cy="3996103"/>
          </a:xfrm>
          <a:prstGeom prst="rect">
            <a:avLst/>
          </a:prstGeom>
          <a:noFill/>
          <a:ln w="7150" cap="flat" cmpd="sng">
            <a:solidFill>
              <a:srgbClr val="002060"/>
            </a:solidFill>
            <a:prstDash val="solid"/>
            <a:round/>
            <a:headEnd type="none" w="sm" len="sm"/>
            <a:tailEnd type="none" w="sm" len="sm"/>
          </a:ln>
        </p:spPr>
      </p:pic>
      <p:sp>
        <p:nvSpPr>
          <p:cNvPr id="212" name="Google Shape;212;p26"/>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
        <p:nvSpPr>
          <p:cNvPr id="213" name="Google Shape;213;p26"/>
          <p:cNvSpPr txBox="1">
            <a:spLocks noGrp="1"/>
          </p:cNvSpPr>
          <p:nvPr>
            <p:ph type="title"/>
          </p:nvPr>
        </p:nvSpPr>
        <p:spPr>
          <a:xfrm>
            <a:off x="1535100" y="117206"/>
            <a:ext cx="7555200" cy="586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b="1">
                <a:solidFill>
                  <a:schemeClr val="lt1"/>
                </a:solidFill>
                <a:latin typeface="Arial"/>
                <a:ea typeface="Arial"/>
                <a:cs typeface="Arial"/>
                <a:sym typeface="Arial"/>
              </a:rPr>
              <a:t>Special Education Leadership Institute (SELI)</a:t>
            </a:r>
            <a:endParaRPr sz="2700" b="1">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txBox="1">
            <a:spLocks noGrp="1"/>
          </p:cNvSpPr>
          <p:nvPr>
            <p:ph type="title"/>
          </p:nvPr>
        </p:nvSpPr>
        <p:spPr>
          <a:xfrm>
            <a:off x="1535100" y="117206"/>
            <a:ext cx="7555200" cy="586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b="1" dirty="0">
                <a:solidFill>
                  <a:schemeClr val="lt1"/>
                </a:solidFill>
                <a:latin typeface="Arial"/>
                <a:ea typeface="Arial"/>
                <a:cs typeface="Arial"/>
                <a:sym typeface="Arial"/>
              </a:rPr>
              <a:t>Special Education Leadership Institute (SELI)</a:t>
            </a:r>
            <a:endParaRPr sz="2700" b="1" dirty="0">
              <a:solidFill>
                <a:schemeClr val="lt1"/>
              </a:solidFill>
              <a:latin typeface="Arial"/>
              <a:ea typeface="Arial"/>
              <a:cs typeface="Arial"/>
              <a:sym typeface="Arial"/>
            </a:endParaRPr>
          </a:p>
        </p:txBody>
      </p:sp>
      <p:sp>
        <p:nvSpPr>
          <p:cNvPr id="220" name="Google Shape;220;p27"/>
          <p:cNvSpPr txBox="1">
            <a:spLocks noGrp="1"/>
          </p:cNvSpPr>
          <p:nvPr>
            <p:ph type="body" idx="1"/>
          </p:nvPr>
        </p:nvSpPr>
        <p:spPr>
          <a:xfrm>
            <a:off x="1392950" y="703700"/>
            <a:ext cx="7697400" cy="420900"/>
          </a:xfrm>
          <a:prstGeom prst="rect">
            <a:avLst/>
          </a:prstGeom>
        </p:spPr>
        <p:txBody>
          <a:bodyPr spcFirstLastPara="1" wrap="square" lIns="68575" tIns="34275" rIns="68575" bIns="34275" anchor="t" anchorCtr="0">
            <a:noAutofit/>
          </a:bodyPr>
          <a:lstStyle/>
          <a:p>
            <a:pPr marL="0" lvl="0" indent="0" algn="ctr" rtl="0">
              <a:lnSpc>
                <a:spcPct val="95000"/>
              </a:lnSpc>
              <a:spcBef>
                <a:spcPts val="900"/>
              </a:spcBef>
              <a:spcAft>
                <a:spcPts val="0"/>
              </a:spcAft>
              <a:buSzPts val="200"/>
              <a:buNone/>
            </a:pPr>
            <a:r>
              <a:rPr lang="en" sz="1200"/>
              <a:t>CASE recognizes the critical shortage of leaders trained to supervise special education and is committed to developing current and future administrators through the Leadership Institute, strengthening foundations in effective program leadership.</a:t>
            </a:r>
            <a:endParaRPr sz="1200"/>
          </a:p>
          <a:p>
            <a:pPr marL="0" lvl="0" indent="0" algn="ctr" rtl="0">
              <a:lnSpc>
                <a:spcPct val="70000"/>
              </a:lnSpc>
              <a:spcBef>
                <a:spcPts val="900"/>
              </a:spcBef>
              <a:spcAft>
                <a:spcPts val="0"/>
              </a:spcAft>
              <a:buSzPts val="200"/>
              <a:buNone/>
            </a:pPr>
            <a:endParaRPr sz="500"/>
          </a:p>
        </p:txBody>
      </p:sp>
      <p:sp>
        <p:nvSpPr>
          <p:cNvPr id="221" name="Google Shape;221;p27">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
        <p:nvSpPr>
          <p:cNvPr id="224" name="Google Shape;224;p27"/>
          <p:cNvSpPr txBox="1"/>
          <p:nvPr/>
        </p:nvSpPr>
        <p:spPr>
          <a:xfrm>
            <a:off x="2297750" y="1321500"/>
            <a:ext cx="18726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rPr>
              <a:t>Cohort 1</a:t>
            </a:r>
            <a:endParaRPr sz="2100">
              <a:solidFill>
                <a:schemeClr val="dk1"/>
              </a:solidFill>
            </a:endParaRPr>
          </a:p>
        </p:txBody>
      </p:sp>
      <p:pic>
        <p:nvPicPr>
          <p:cNvPr id="222" name="Google Shape;222;p27" descr="group photo of cohort"/>
          <p:cNvPicPr preferRelativeResize="0"/>
          <p:nvPr/>
        </p:nvPicPr>
        <p:blipFill>
          <a:blip r:embed="rId3">
            <a:alphaModFix/>
          </a:blip>
          <a:stretch>
            <a:fillRect/>
          </a:stretch>
        </p:blipFill>
        <p:spPr>
          <a:xfrm>
            <a:off x="818600" y="1742400"/>
            <a:ext cx="3935220" cy="2729775"/>
          </a:xfrm>
          <a:prstGeom prst="rect">
            <a:avLst/>
          </a:prstGeom>
          <a:noFill/>
          <a:ln>
            <a:noFill/>
          </a:ln>
        </p:spPr>
      </p:pic>
      <p:sp>
        <p:nvSpPr>
          <p:cNvPr id="225" name="Google Shape;225;p27"/>
          <p:cNvSpPr txBox="1"/>
          <p:nvPr/>
        </p:nvSpPr>
        <p:spPr>
          <a:xfrm>
            <a:off x="6283600" y="1321500"/>
            <a:ext cx="18726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dirty="0">
                <a:solidFill>
                  <a:schemeClr val="dk1"/>
                </a:solidFill>
              </a:rPr>
              <a:t>Cohort 2</a:t>
            </a:r>
            <a:endParaRPr sz="2100" dirty="0">
              <a:solidFill>
                <a:schemeClr val="dk1"/>
              </a:solidFill>
            </a:endParaRPr>
          </a:p>
        </p:txBody>
      </p:sp>
      <p:pic>
        <p:nvPicPr>
          <p:cNvPr id="223" name="Google Shape;223;p27" descr="group photo of cohort 2"/>
          <p:cNvPicPr preferRelativeResize="0"/>
          <p:nvPr/>
        </p:nvPicPr>
        <p:blipFill>
          <a:blip r:embed="rId4">
            <a:alphaModFix/>
          </a:blip>
          <a:stretch>
            <a:fillRect/>
          </a:stretch>
        </p:blipFill>
        <p:spPr>
          <a:xfrm>
            <a:off x="4843450" y="1742400"/>
            <a:ext cx="4222475" cy="2729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3" name="Google Shape;233;p28"/>
          <p:cNvSpPr txBox="1">
            <a:spLocks noGrp="1"/>
          </p:cNvSpPr>
          <p:nvPr>
            <p:ph type="title" idx="4294967295"/>
          </p:nvPr>
        </p:nvSpPr>
        <p:spPr>
          <a:xfrm>
            <a:off x="2524525" y="0"/>
            <a:ext cx="4755900" cy="725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Networking and Growing</a:t>
            </a:r>
          </a:p>
        </p:txBody>
      </p:sp>
      <p:sp>
        <p:nvSpPr>
          <p:cNvPr id="232" name="Google Shape;232;p28"/>
          <p:cNvSpPr txBox="1"/>
          <p:nvPr/>
        </p:nvSpPr>
        <p:spPr>
          <a:xfrm>
            <a:off x="1516781" y="1813350"/>
            <a:ext cx="2996700" cy="2873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chemeClr val="lt1"/>
                </a:solidFill>
                <a:latin typeface="Arial"/>
                <a:ea typeface="Arial"/>
                <a:cs typeface="Arial"/>
                <a:sym typeface="Arial"/>
              </a:rPr>
              <a:t>FREE </a:t>
            </a:r>
            <a:endParaRPr sz="3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chemeClr val="lt1"/>
                </a:solidFill>
                <a:latin typeface="Arial"/>
                <a:ea typeface="Arial"/>
                <a:cs typeface="Arial"/>
                <a:sym typeface="Arial"/>
              </a:rPr>
              <a:t>Member Benefit</a:t>
            </a:r>
            <a:endParaRPr sz="3300" b="1" i="0" u="none" strike="noStrike" cap="none">
              <a:solidFill>
                <a:schemeClr val="lt1"/>
              </a:solidFill>
              <a:latin typeface="Arial"/>
              <a:ea typeface="Arial"/>
              <a:cs typeface="Arial"/>
              <a:sym typeface="Arial"/>
            </a:endParaRPr>
          </a:p>
        </p:txBody>
      </p:sp>
      <p:pic>
        <p:nvPicPr>
          <p:cNvPr id="230" name="Google Shape;230;p28" descr="Visit the case community"/>
          <p:cNvPicPr preferRelativeResize="0"/>
          <p:nvPr/>
        </p:nvPicPr>
        <p:blipFill rotWithShape="1">
          <a:blip r:embed="rId3">
            <a:alphaModFix/>
          </a:blip>
          <a:srcRect/>
          <a:stretch/>
        </p:blipFill>
        <p:spPr>
          <a:xfrm>
            <a:off x="4102444" y="809363"/>
            <a:ext cx="4195124" cy="4195124"/>
          </a:xfrm>
          <a:prstGeom prst="rect">
            <a:avLst/>
          </a:prstGeom>
          <a:noFill/>
          <a:ln>
            <a:noFill/>
          </a:ln>
        </p:spPr>
      </p:pic>
      <p:sp>
        <p:nvSpPr>
          <p:cNvPr id="231" name="Google Shape;231;p28">
            <a:extLst>
              <a:ext uri="{C183D7F6-B498-43B3-948B-1728B52AA6E4}">
                <adec:decorative xmlns:adec="http://schemas.microsoft.com/office/drawing/2017/decorative" val="1"/>
              </a:ext>
            </a:extLst>
          </p:cNvPr>
          <p:cNvSpPr/>
          <p:nvPr/>
        </p:nvSpPr>
        <p:spPr>
          <a:xfrm>
            <a:off x="837169" y="1396313"/>
            <a:ext cx="2996700" cy="2656800"/>
          </a:xfrm>
          <a:prstGeom prst="ellipse">
            <a:avLst/>
          </a:prstGeom>
          <a:solidFill>
            <a:srgbClr val="C00000"/>
          </a:solidFill>
          <a:ln w="71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sp>
        <p:nvSpPr>
          <p:cNvPr id="240" name="Google Shape;240;p29"/>
          <p:cNvSpPr txBox="1">
            <a:spLocks noGrp="1"/>
          </p:cNvSpPr>
          <p:nvPr>
            <p:ph type="title" idx="4294967295"/>
          </p:nvPr>
        </p:nvSpPr>
        <p:spPr>
          <a:xfrm>
            <a:off x="2941975" y="0"/>
            <a:ext cx="4696500" cy="621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Arial"/>
                <a:ea typeface="Arial"/>
                <a:cs typeface="Arial"/>
                <a:sym typeface="Arial"/>
              </a:rPr>
              <a:t>Resources and Swag</a:t>
            </a:r>
          </a:p>
        </p:txBody>
      </p:sp>
      <p:pic>
        <p:nvPicPr>
          <p:cNvPr id="239" name="Google Shape;239;p29" descr="Case store ad"/>
          <p:cNvPicPr preferRelativeResize="0"/>
          <p:nvPr/>
        </p:nvPicPr>
        <p:blipFill rotWithShape="1">
          <a:blip r:embed="rId3">
            <a:alphaModFix/>
          </a:blip>
          <a:srcRect/>
          <a:stretch/>
        </p:blipFill>
        <p:spPr>
          <a:xfrm>
            <a:off x="2941975" y="834525"/>
            <a:ext cx="4168301" cy="4168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1544825" y="179900"/>
            <a:ext cx="7545000" cy="3414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100000"/>
              <a:buFont typeface="Play"/>
              <a:buNone/>
            </a:pPr>
            <a:r>
              <a:rPr lang="en" b="1" dirty="0">
                <a:solidFill>
                  <a:schemeClr val="lt1"/>
                </a:solidFill>
                <a:latin typeface="Arial"/>
                <a:ea typeface="Arial"/>
                <a:cs typeface="Arial"/>
                <a:sym typeface="Arial"/>
              </a:rPr>
              <a:t>Greetings from the National CASE Office</a:t>
            </a:r>
            <a:endParaRPr b="1" dirty="0">
              <a:solidFill>
                <a:schemeClr val="lt1"/>
              </a:solidFill>
              <a:latin typeface="Arial"/>
              <a:ea typeface="Arial"/>
              <a:cs typeface="Arial"/>
              <a:sym typeface="Arial"/>
            </a:endParaRPr>
          </a:p>
        </p:txBody>
      </p:sp>
      <p:sp>
        <p:nvSpPr>
          <p:cNvPr id="84" name="Google Shape;84;p12">
            <a:extLst>
              <a:ext uri="{C183D7F6-B498-43B3-948B-1728B52AA6E4}">
                <adec:decorative xmlns:adec="http://schemas.microsoft.com/office/drawing/2017/decorative" val="1"/>
              </a:ext>
            </a:extLst>
          </p:cNvPr>
          <p:cNvSpPr txBox="1">
            <a:spLocks noGrp="1"/>
          </p:cNvSpPr>
          <p:nvPr>
            <p:ph type="sldNum" idx="12"/>
          </p:nvPr>
        </p:nvSpPr>
        <p:spPr>
          <a:xfrm>
            <a:off x="8610599" y="6102212"/>
            <a:ext cx="27432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pic>
        <p:nvPicPr>
          <p:cNvPr id="85" name="Google Shape;85;p12" descr="Phyllis Wolfram Executive Director. Dr. Brigid Bright Associate Executive Director. Dr. Zabrina Cannady Director of Professional Learning. Carrie Turner Senior Manager of Digital Content and Member Operations. Vallory Smeltser Administrative Assistant. Katie Trapp Clerical Assistant."/>
          <p:cNvPicPr preferRelativeResize="0"/>
          <p:nvPr/>
        </p:nvPicPr>
        <p:blipFill>
          <a:blip r:embed="rId3">
            <a:alphaModFix/>
          </a:blip>
          <a:stretch>
            <a:fillRect/>
          </a:stretch>
        </p:blipFill>
        <p:spPr>
          <a:xfrm>
            <a:off x="2460413" y="807262"/>
            <a:ext cx="4729913" cy="41994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884575" y="782700"/>
            <a:ext cx="8140200" cy="12249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5200"/>
              <a:t>Thank you for all that you do! </a:t>
            </a:r>
            <a:endParaRPr sz="5200"/>
          </a:p>
        </p:txBody>
      </p:sp>
      <p:sp>
        <p:nvSpPr>
          <p:cNvPr id="246" name="Google Shape;246;p30"/>
          <p:cNvSpPr txBox="1">
            <a:spLocks noGrp="1"/>
          </p:cNvSpPr>
          <p:nvPr>
            <p:ph type="body" idx="1"/>
          </p:nvPr>
        </p:nvSpPr>
        <p:spPr>
          <a:xfrm>
            <a:off x="1356675" y="1918248"/>
            <a:ext cx="7352700" cy="20871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100"/>
              <a:t>Dr. Zabrina Cannady</a:t>
            </a:r>
            <a:endParaRPr sz="3100"/>
          </a:p>
          <a:p>
            <a:pPr marL="0" lvl="0" indent="0" algn="ctr" rtl="0">
              <a:spcBef>
                <a:spcPts val="800"/>
              </a:spcBef>
              <a:spcAft>
                <a:spcPts val="0"/>
              </a:spcAft>
              <a:buNone/>
            </a:pPr>
            <a:r>
              <a:rPr lang="en" sz="3100"/>
              <a:t>CASE Director of Professional Learning</a:t>
            </a:r>
            <a:endParaRPr sz="3100"/>
          </a:p>
          <a:p>
            <a:pPr marL="0" lvl="0" indent="0" algn="ctr" rtl="0">
              <a:spcBef>
                <a:spcPts val="800"/>
              </a:spcBef>
              <a:spcAft>
                <a:spcPts val="0"/>
              </a:spcAft>
              <a:buNone/>
            </a:pPr>
            <a:r>
              <a:rPr lang="en" sz="3100" u="sng">
                <a:solidFill>
                  <a:schemeClr val="hlink"/>
                </a:solidFill>
                <a:hlinkClick r:id="rId3"/>
              </a:rPr>
              <a:t>zcannady@casecec.org</a:t>
            </a:r>
            <a:endParaRPr sz="3100"/>
          </a:p>
          <a:p>
            <a:pPr marL="0" lvl="0" indent="0" algn="ctr" rtl="0">
              <a:spcBef>
                <a:spcPts val="800"/>
              </a:spcBef>
              <a:spcAft>
                <a:spcPts val="0"/>
              </a:spcAft>
              <a:buNone/>
            </a:pPr>
            <a:r>
              <a:rPr lang="en" sz="3100"/>
              <a:t>478.447.4624</a:t>
            </a:r>
            <a:endParaRPr sz="3100"/>
          </a:p>
        </p:txBody>
      </p:sp>
      <p:sp>
        <p:nvSpPr>
          <p:cNvPr id="247" name="Google Shape;247;p30"/>
          <p:cNvSpPr txBox="1"/>
          <p:nvPr/>
        </p:nvSpPr>
        <p:spPr>
          <a:xfrm>
            <a:off x="3527175" y="4288750"/>
            <a:ext cx="30117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1"/>
                </a:solidFill>
              </a:rPr>
              <a:t>STAY AWESOME! </a:t>
            </a:r>
            <a:endParaRPr sz="2600">
              <a:solidFill>
                <a:schemeClr val="dk1"/>
              </a:solidFill>
            </a:endParaRPr>
          </a:p>
        </p:txBody>
      </p:sp>
      <p:pic>
        <p:nvPicPr>
          <p:cNvPr id="248" name="Google Shape;248;p30" descr="Banner, hands clapping  Color  Also available in black-and-white, 008W0498 (Provided by Getty Images)"/>
          <p:cNvPicPr preferRelativeResize="0"/>
          <p:nvPr/>
        </p:nvPicPr>
        <p:blipFill>
          <a:blip r:embed="rId4">
            <a:alphaModFix/>
          </a:blip>
          <a:stretch>
            <a:fillRect/>
          </a:stretch>
        </p:blipFill>
        <p:spPr>
          <a:xfrm>
            <a:off x="6829225" y="3461250"/>
            <a:ext cx="2031498" cy="1562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3D22E6BD-46A1-0BCC-6850-CB5F8F81ACC7}"/>
              </a:ext>
            </a:extLst>
          </p:cNvPr>
          <p:cNvSpPr>
            <a:spLocks noGrp="1"/>
          </p:cNvSpPr>
          <p:nvPr>
            <p:ph type="title"/>
          </p:nvPr>
        </p:nvSpPr>
        <p:spPr>
          <a:xfrm>
            <a:off x="1162878" y="-586500"/>
            <a:ext cx="7352700" cy="586500"/>
          </a:xfrm>
        </p:spPr>
        <p:txBody>
          <a:bodyPr spcFirstLastPara="1" wrap="square" lIns="68575" tIns="34275" rIns="68575" bIns="34275" anchor="b" anchorCtr="0">
            <a:normAutofit/>
          </a:bodyPr>
          <a:lstStyle/>
          <a:p>
            <a:r>
              <a:rPr lang="en-US" dirty="0"/>
              <a:t>CASE Mission</a:t>
            </a:r>
          </a:p>
        </p:txBody>
      </p:sp>
      <p:sp>
        <p:nvSpPr>
          <p:cNvPr id="90" name="Google Shape;90;p13"/>
          <p:cNvSpPr txBox="1">
            <a:spLocks noGrp="1"/>
          </p:cNvSpPr>
          <p:nvPr>
            <p:ph type="body" idx="1"/>
          </p:nvPr>
        </p:nvSpPr>
        <p:spPr>
          <a:xfrm>
            <a:off x="1247075" y="1099399"/>
            <a:ext cx="7824900" cy="34650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90000"/>
              </a:lnSpc>
              <a:spcBef>
                <a:spcPts val="0"/>
              </a:spcBef>
              <a:spcAft>
                <a:spcPts val="0"/>
              </a:spcAft>
              <a:buClr>
                <a:schemeClr val="accent1"/>
              </a:buClr>
              <a:buSzPts val="2100"/>
              <a:buNone/>
            </a:pPr>
            <a:r>
              <a:rPr lang="en" sz="2500" b="1">
                <a:solidFill>
                  <a:schemeClr val="accent1"/>
                </a:solidFill>
              </a:rPr>
              <a:t>MISSION</a:t>
            </a:r>
            <a:endParaRPr sz="2500"/>
          </a:p>
          <a:p>
            <a:pPr marL="0" lvl="0" indent="0" algn="l" rtl="0">
              <a:lnSpc>
                <a:spcPct val="90000"/>
              </a:lnSpc>
              <a:spcBef>
                <a:spcPts val="800"/>
              </a:spcBef>
              <a:spcAft>
                <a:spcPts val="0"/>
              </a:spcAft>
              <a:buClr>
                <a:schemeClr val="dk1"/>
              </a:buClr>
              <a:buSzPts val="800"/>
              <a:buNone/>
            </a:pPr>
            <a:endParaRPr sz="1200"/>
          </a:p>
          <a:p>
            <a:pPr marL="0" lvl="0" indent="0" algn="l" rtl="0">
              <a:lnSpc>
                <a:spcPct val="90000"/>
              </a:lnSpc>
              <a:spcBef>
                <a:spcPts val="800"/>
              </a:spcBef>
              <a:spcAft>
                <a:spcPts val="0"/>
              </a:spcAft>
              <a:buClr>
                <a:schemeClr val="dk1"/>
              </a:buClr>
              <a:buSzPts val="2100"/>
              <a:buNone/>
            </a:pPr>
            <a:r>
              <a:rPr lang="en" sz="2500"/>
              <a:t>CASE provides leadership to advance the field of special education through professional learning, policy, and advocacy.</a:t>
            </a:r>
            <a:endParaRPr sz="2500"/>
          </a:p>
          <a:p>
            <a:pPr marL="0" lvl="0" indent="0" algn="l" rtl="0">
              <a:lnSpc>
                <a:spcPct val="90000"/>
              </a:lnSpc>
              <a:spcBef>
                <a:spcPts val="800"/>
              </a:spcBef>
              <a:spcAft>
                <a:spcPts val="0"/>
              </a:spcAft>
              <a:buClr>
                <a:schemeClr val="dk1"/>
              </a:buClr>
              <a:buSzPts val="2100"/>
              <a:buNone/>
            </a:pPr>
            <a:endParaRPr sz="2500"/>
          </a:p>
          <a:p>
            <a:pPr marL="0" lvl="0" indent="0" algn="l" rtl="0">
              <a:lnSpc>
                <a:spcPct val="100000"/>
              </a:lnSpc>
              <a:spcBef>
                <a:spcPts val="800"/>
              </a:spcBef>
              <a:spcAft>
                <a:spcPts val="0"/>
              </a:spcAft>
              <a:buClr>
                <a:schemeClr val="accent1"/>
              </a:buClr>
              <a:buSzPts val="2100"/>
              <a:buNone/>
            </a:pPr>
            <a:r>
              <a:rPr lang="en" sz="2500" b="1">
                <a:solidFill>
                  <a:schemeClr val="accent1"/>
                </a:solidFill>
              </a:rPr>
              <a:t>CORE VALUES</a:t>
            </a:r>
            <a:endParaRPr sz="2500" b="1">
              <a:solidFill>
                <a:schemeClr val="accent1"/>
              </a:solidFill>
            </a:endParaRPr>
          </a:p>
          <a:p>
            <a:pPr marL="0" lvl="0" indent="0" algn="l" rtl="0">
              <a:lnSpc>
                <a:spcPct val="100000"/>
              </a:lnSpc>
              <a:spcBef>
                <a:spcPts val="800"/>
              </a:spcBef>
              <a:spcAft>
                <a:spcPts val="0"/>
              </a:spcAft>
              <a:buClr>
                <a:schemeClr val="accent1"/>
              </a:buClr>
              <a:buSzPts val="2100"/>
              <a:buNone/>
            </a:pPr>
            <a:endParaRPr sz="2500" b="1">
              <a:solidFill>
                <a:schemeClr val="accent1"/>
              </a:solidFill>
            </a:endParaRPr>
          </a:p>
          <a:p>
            <a:pPr marL="0" lvl="0" indent="0" algn="l" rtl="0">
              <a:lnSpc>
                <a:spcPct val="100000"/>
              </a:lnSpc>
              <a:spcBef>
                <a:spcPts val="800"/>
              </a:spcBef>
              <a:spcAft>
                <a:spcPts val="0"/>
              </a:spcAft>
              <a:buClr>
                <a:schemeClr val="dk1"/>
              </a:buClr>
              <a:buSzPts val="2100"/>
              <a:buNone/>
            </a:pPr>
            <a:r>
              <a:rPr lang="en" sz="2300"/>
              <a:t>Visionary Leadership – Inclusionary Practices – Engagement - Integrity</a:t>
            </a:r>
            <a:endParaRPr sz="2300"/>
          </a:p>
        </p:txBody>
      </p:sp>
      <p:sp>
        <p:nvSpPr>
          <p:cNvPr id="91" name="Google Shape;91;p13"/>
          <p:cNvSpPr txBox="1"/>
          <p:nvPr/>
        </p:nvSpPr>
        <p:spPr>
          <a:xfrm>
            <a:off x="4019929" y="4564347"/>
            <a:ext cx="28695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i="1" u="sng">
                <a:solidFill>
                  <a:srgbClr val="C00000"/>
                </a:solidFill>
                <a:latin typeface="Arial"/>
                <a:ea typeface="Arial"/>
                <a:cs typeface="Arial"/>
                <a:sym typeface="Arial"/>
                <a:hlinkClick r:id="rId3">
                  <a:extLst>
                    <a:ext uri="{A12FA001-AC4F-418D-AE19-62706E023703}">
                      <ahyp:hlinkClr xmlns:ahyp="http://schemas.microsoft.com/office/drawing/2018/hyperlinkcolor" val="tx"/>
                    </a:ext>
                  </a:extLst>
                </a:hlinkClick>
              </a:rPr>
              <a:t>www.casecec.org</a:t>
            </a:r>
            <a:r>
              <a:rPr lang="en" sz="1500" i="1">
                <a:solidFill>
                  <a:srgbClr val="C00000"/>
                </a:solidFill>
                <a:latin typeface="Arial"/>
                <a:ea typeface="Arial"/>
                <a:cs typeface="Arial"/>
                <a:sym typeface="Arial"/>
              </a:rPr>
              <a:t> </a:t>
            </a:r>
            <a:endParaRPr sz="1100"/>
          </a:p>
        </p:txBody>
      </p:sp>
      <p:sp>
        <p:nvSpPr>
          <p:cNvPr id="92" name="Google Shape;92;p13">
            <a:extLst>
              <a:ext uri="{C183D7F6-B498-43B3-948B-1728B52AA6E4}">
                <adec:decorative xmlns:adec="http://schemas.microsoft.com/office/drawing/2017/decorative" val="1"/>
              </a:ext>
            </a:extLst>
          </p:cNvPr>
          <p:cNvSpPr txBox="1">
            <a:spLocks noGrp="1"/>
          </p:cNvSpPr>
          <p:nvPr>
            <p:ph type="sldNum" idx="12"/>
          </p:nvPr>
        </p:nvSpPr>
        <p:spPr>
          <a:xfrm>
            <a:off x="7387880" y="4864347"/>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1618106" y="71531"/>
            <a:ext cx="7411800" cy="5865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Play"/>
              <a:buNone/>
            </a:pPr>
            <a:r>
              <a:rPr lang="en" b="1" dirty="0">
                <a:solidFill>
                  <a:schemeClr val="lt1"/>
                </a:solidFill>
                <a:latin typeface="Arial"/>
                <a:ea typeface="Arial"/>
                <a:cs typeface="Arial"/>
                <a:sym typeface="Arial"/>
              </a:rPr>
              <a:t>Membership – Organizational Structure</a:t>
            </a:r>
            <a:endParaRPr dirty="0">
              <a:latin typeface="Arial"/>
              <a:ea typeface="Arial"/>
              <a:cs typeface="Arial"/>
              <a:sym typeface="Arial"/>
            </a:endParaRPr>
          </a:p>
        </p:txBody>
      </p:sp>
      <p:sp>
        <p:nvSpPr>
          <p:cNvPr id="98" name="Google Shape;98;p14">
            <a:extLst>
              <a:ext uri="{C183D7F6-B498-43B3-948B-1728B52AA6E4}">
                <adec:decorative xmlns:adec="http://schemas.microsoft.com/office/drawing/2017/decorative" val="1"/>
              </a:ext>
            </a:extLst>
          </p:cNvPr>
          <p:cNvSpPr/>
          <p:nvPr/>
        </p:nvSpPr>
        <p:spPr>
          <a:xfrm>
            <a:off x="4367218" y="1234700"/>
            <a:ext cx="852300" cy="847800"/>
          </a:xfrm>
          <a:prstGeom prst="downArrow">
            <a:avLst>
              <a:gd name="adj1" fmla="val 50000"/>
              <a:gd name="adj2" fmla="val 50000"/>
            </a:avLst>
          </a:prstGeom>
          <a:solidFill>
            <a:schemeClr val="accent1"/>
          </a:solidFill>
          <a:ln w="1430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9" name="Google Shape;99;p14">
            <a:extLst>
              <a:ext uri="{C183D7F6-B498-43B3-948B-1728B52AA6E4}">
                <adec:decorative xmlns:adec="http://schemas.microsoft.com/office/drawing/2017/decorative" val="1"/>
              </a:ext>
            </a:extLst>
          </p:cNvPr>
          <p:cNvSpPr/>
          <p:nvPr/>
        </p:nvSpPr>
        <p:spPr>
          <a:xfrm>
            <a:off x="4367208" y="2838122"/>
            <a:ext cx="852300" cy="847800"/>
          </a:xfrm>
          <a:prstGeom prst="downArrow">
            <a:avLst>
              <a:gd name="adj1" fmla="val 50000"/>
              <a:gd name="adj2" fmla="val 50000"/>
            </a:avLst>
          </a:prstGeom>
          <a:solidFill>
            <a:schemeClr val="accent1"/>
          </a:solidFill>
          <a:ln w="1430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0" name="Google Shape;100;p14"/>
          <p:cNvSpPr txBox="1"/>
          <p:nvPr/>
        </p:nvSpPr>
        <p:spPr>
          <a:xfrm>
            <a:off x="943519" y="723675"/>
            <a:ext cx="8027400" cy="4722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100">
                <a:solidFill>
                  <a:schemeClr val="dk1"/>
                </a:solidFill>
              </a:rPr>
              <a:t>Council for Exceptional Children (CEC)</a:t>
            </a:r>
            <a:endParaRPr sz="2100">
              <a:solidFill>
                <a:schemeClr val="dk1"/>
              </a:solidFill>
            </a:endParaRPr>
          </a:p>
        </p:txBody>
      </p:sp>
      <p:sp>
        <p:nvSpPr>
          <p:cNvPr id="101" name="Google Shape;101;p14"/>
          <p:cNvSpPr txBox="1"/>
          <p:nvPr/>
        </p:nvSpPr>
        <p:spPr>
          <a:xfrm>
            <a:off x="876075" y="2121488"/>
            <a:ext cx="8229600" cy="716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100">
                <a:solidFill>
                  <a:schemeClr val="dk1"/>
                </a:solidFill>
              </a:rPr>
              <a:t>Council of Administrators of Special Education (CASE)</a:t>
            </a:r>
            <a:endParaRPr sz="2100">
              <a:solidFill>
                <a:schemeClr val="dk1"/>
              </a:solidFill>
            </a:endParaRPr>
          </a:p>
          <a:p>
            <a:pPr marL="0" lvl="0" indent="0" algn="ctr" rtl="0">
              <a:spcBef>
                <a:spcPts val="0"/>
              </a:spcBef>
              <a:spcAft>
                <a:spcPts val="0"/>
              </a:spcAft>
              <a:buNone/>
            </a:pPr>
            <a:r>
              <a:rPr lang="en" sz="1300" b="1">
                <a:solidFill>
                  <a:srgbClr val="C00000"/>
                </a:solidFill>
              </a:rPr>
              <a:t>A Division of CEC</a:t>
            </a:r>
            <a:endParaRPr sz="1300" b="1">
              <a:solidFill>
                <a:srgbClr val="C00000"/>
              </a:solidFill>
            </a:endParaRPr>
          </a:p>
        </p:txBody>
      </p:sp>
      <p:sp>
        <p:nvSpPr>
          <p:cNvPr id="102" name="Google Shape;102;p14"/>
          <p:cNvSpPr txBox="1"/>
          <p:nvPr/>
        </p:nvSpPr>
        <p:spPr>
          <a:xfrm>
            <a:off x="876075" y="3716100"/>
            <a:ext cx="8153700" cy="716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100">
                <a:solidFill>
                  <a:schemeClr val="dk1"/>
                </a:solidFill>
              </a:rPr>
              <a:t>43 Active State Units and 2 Provinces</a:t>
            </a:r>
            <a:endParaRPr sz="2100">
              <a:solidFill>
                <a:schemeClr val="dk1"/>
              </a:solidFill>
            </a:endParaRPr>
          </a:p>
          <a:p>
            <a:pPr marL="0" lvl="0" indent="0" algn="ctr" rtl="0">
              <a:spcBef>
                <a:spcPts val="0"/>
              </a:spcBef>
              <a:spcAft>
                <a:spcPts val="0"/>
              </a:spcAft>
              <a:buNone/>
            </a:pPr>
            <a:r>
              <a:rPr lang="en" sz="1400" b="1">
                <a:solidFill>
                  <a:srgbClr val="C00000"/>
                </a:solidFill>
              </a:rPr>
              <a:t>A Subdivision of CASE </a:t>
            </a:r>
            <a:endParaRPr sz="1400" b="1">
              <a:solidFill>
                <a:srgbClr val="C00000"/>
              </a:solidFill>
            </a:endParaRPr>
          </a:p>
          <a:p>
            <a:pPr marL="0" lvl="0" indent="0" algn="ctr" rtl="0">
              <a:spcBef>
                <a:spcPts val="0"/>
              </a:spcBef>
              <a:spcAft>
                <a:spcPts val="0"/>
              </a:spcAft>
              <a:buNone/>
            </a:pPr>
            <a:r>
              <a:rPr lang="en" sz="1400" b="1">
                <a:solidFill>
                  <a:srgbClr val="C00000"/>
                </a:solidFill>
              </a:rPr>
              <a:t>(state and provincial units)</a:t>
            </a:r>
            <a:endParaRPr sz="1400" b="1">
              <a:solidFill>
                <a:srgbClr val="C00000"/>
              </a:solidFill>
            </a:endParaRPr>
          </a:p>
        </p:txBody>
      </p:sp>
      <p:sp>
        <p:nvSpPr>
          <p:cNvPr id="103" name="Google Shape;103;p14"/>
          <p:cNvSpPr txBox="1"/>
          <p:nvPr/>
        </p:nvSpPr>
        <p:spPr>
          <a:xfrm>
            <a:off x="876075" y="4764431"/>
            <a:ext cx="4114800" cy="282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chemeClr val="dk1"/>
                </a:solidFill>
              </a:rPr>
              <a:t>*6,000 current CASE Members</a:t>
            </a:r>
            <a:endParaRPr sz="1800">
              <a:solidFill>
                <a:schemeClr val="dk1"/>
              </a:solidFill>
            </a:endParaRPr>
          </a:p>
        </p:txBody>
      </p:sp>
      <p:sp>
        <p:nvSpPr>
          <p:cNvPr id="104" name="Google Shape;104;p14"/>
          <p:cNvSpPr txBox="1"/>
          <p:nvPr/>
        </p:nvSpPr>
        <p:spPr>
          <a:xfrm>
            <a:off x="6365288" y="4694175"/>
            <a:ext cx="2740200" cy="35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chemeClr val="dk1"/>
                </a:solidFill>
              </a:rPr>
              <a:t>*13,000+ School Districts</a:t>
            </a:r>
            <a:endParaRPr sz="1800">
              <a:solidFill>
                <a:schemeClr val="dk1"/>
              </a:solidFill>
            </a:endParaRPr>
          </a:p>
        </p:txBody>
      </p:sp>
      <p:sp>
        <p:nvSpPr>
          <p:cNvPr id="105" name="Google Shape;105;p14">
            <a:extLst>
              <a:ext uri="{C183D7F6-B498-43B3-948B-1728B52AA6E4}">
                <adec:decorative xmlns:adec="http://schemas.microsoft.com/office/drawing/2017/decorative" val="1"/>
              </a:ext>
            </a:extLst>
          </p:cNvPr>
          <p:cNvSpPr txBox="1">
            <a:spLocks noGrp="1"/>
          </p:cNvSpPr>
          <p:nvPr>
            <p:ph type="sldNum" idx="12"/>
          </p:nvPr>
        </p:nvSpPr>
        <p:spPr>
          <a:xfrm>
            <a:off x="7600800" y="4905431"/>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1713244" y="83381"/>
            <a:ext cx="7095300" cy="586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b="1">
                <a:solidFill>
                  <a:schemeClr val="lt1"/>
                </a:solidFill>
                <a:latin typeface="Arial"/>
                <a:ea typeface="Arial"/>
                <a:cs typeface="Arial"/>
                <a:sym typeface="Arial"/>
              </a:rPr>
              <a:t>CASE Current Focus…Let’s Take a Look</a:t>
            </a:r>
            <a:endParaRPr sz="2700" b="1">
              <a:solidFill>
                <a:schemeClr val="lt1"/>
              </a:solidFill>
              <a:latin typeface="Arial"/>
              <a:ea typeface="Arial"/>
              <a:cs typeface="Arial"/>
              <a:sym typeface="Arial"/>
            </a:endParaRPr>
          </a:p>
        </p:txBody>
      </p:sp>
      <p:sp>
        <p:nvSpPr>
          <p:cNvPr id="112" name="Google Shape;112;p15"/>
          <p:cNvSpPr txBox="1">
            <a:spLocks noGrp="1"/>
          </p:cNvSpPr>
          <p:nvPr>
            <p:ph type="body" idx="1"/>
          </p:nvPr>
        </p:nvSpPr>
        <p:spPr>
          <a:xfrm>
            <a:off x="5102419" y="1075969"/>
            <a:ext cx="3988500" cy="2100300"/>
          </a:xfrm>
          <a:prstGeom prst="rect">
            <a:avLst/>
          </a:prstGeom>
        </p:spPr>
        <p:txBody>
          <a:bodyPr spcFirstLastPara="1" wrap="square" lIns="68575" tIns="34275" rIns="68575" bIns="34275" anchor="t" anchorCtr="0">
            <a:noAutofit/>
          </a:bodyPr>
          <a:lstStyle/>
          <a:p>
            <a:pPr marL="0" lvl="0" indent="0" algn="l" rtl="0">
              <a:lnSpc>
                <a:spcPct val="115000"/>
              </a:lnSpc>
              <a:spcBef>
                <a:spcPts val="900"/>
              </a:spcBef>
              <a:spcAft>
                <a:spcPts val="0"/>
              </a:spcAft>
              <a:buNone/>
            </a:pPr>
            <a:r>
              <a:rPr lang="en" sz="1400" b="1"/>
              <a:t>Leadership Development</a:t>
            </a:r>
            <a:r>
              <a:rPr lang="en" sz="1400"/>
              <a:t> – Building the capacity of current and future special education leaders through institutes, training, and professional learning.</a:t>
            </a:r>
            <a:endParaRPr sz="1400"/>
          </a:p>
          <a:p>
            <a:pPr marL="0" lvl="0" indent="0" algn="l" rtl="0">
              <a:lnSpc>
                <a:spcPct val="115000"/>
              </a:lnSpc>
              <a:spcBef>
                <a:spcPts val="900"/>
              </a:spcBef>
              <a:spcAft>
                <a:spcPts val="0"/>
              </a:spcAft>
              <a:buNone/>
            </a:pPr>
            <a:r>
              <a:rPr lang="en" sz="1400" b="1"/>
              <a:t>Policy &amp; Advocacy</a:t>
            </a:r>
            <a:r>
              <a:rPr lang="en" sz="1400"/>
              <a:t> – Serving as the national voice for special education administrators in Washington, D.C. and at state levels, influencing IDEA, Section 504, funding, and policy.</a:t>
            </a:r>
            <a:endParaRPr sz="1400"/>
          </a:p>
          <a:p>
            <a:pPr marL="0" lvl="0" indent="0" algn="l" rtl="0">
              <a:lnSpc>
                <a:spcPct val="115000"/>
              </a:lnSpc>
              <a:spcBef>
                <a:spcPts val="900"/>
              </a:spcBef>
              <a:spcAft>
                <a:spcPts val="0"/>
              </a:spcAft>
              <a:buNone/>
            </a:pPr>
            <a:r>
              <a:rPr lang="en" sz="1400" b="1"/>
              <a:t>Member Support &amp; Resources</a:t>
            </a:r>
            <a:r>
              <a:rPr lang="en" sz="1400"/>
              <a:t> – Providing practical tools, guidance, and real-time updates to help leaders improve systems and outcomes.</a:t>
            </a:r>
            <a:endParaRPr sz="1400"/>
          </a:p>
          <a:p>
            <a:pPr marL="0" lvl="0" indent="0" algn="l" rtl="0">
              <a:lnSpc>
                <a:spcPct val="115000"/>
              </a:lnSpc>
              <a:spcBef>
                <a:spcPts val="900"/>
              </a:spcBef>
              <a:spcAft>
                <a:spcPts val="900"/>
              </a:spcAft>
              <a:buNone/>
            </a:pPr>
            <a:r>
              <a:rPr lang="en" sz="1400" b="1"/>
              <a:t>Collaboration &amp; Partnerships</a:t>
            </a:r>
            <a:r>
              <a:rPr lang="en" sz="1400"/>
              <a:t> – Strengthening connections with educators, organizations, and sponsors to expand CASE’s impact.</a:t>
            </a:r>
            <a:endParaRPr sz="1400"/>
          </a:p>
        </p:txBody>
      </p:sp>
      <p:sp>
        <p:nvSpPr>
          <p:cNvPr id="113" name="Google Shape;113;p15"/>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pic>
        <p:nvPicPr>
          <p:cNvPr id="114" name="Google Shape;114;p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3025" y="1864050"/>
            <a:ext cx="4215025" cy="1905750"/>
          </a:xfrm>
          <a:prstGeom prst="rect">
            <a:avLst/>
          </a:prstGeom>
          <a:noFill/>
          <a:ln w="2142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1581922" y="35013"/>
            <a:ext cx="7352700" cy="5865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solidFill>
                  <a:schemeClr val="lt1"/>
                </a:solidFill>
                <a:latin typeface="Arial"/>
                <a:ea typeface="Arial"/>
                <a:cs typeface="Arial"/>
                <a:sym typeface="Arial"/>
              </a:rPr>
              <a:t>Professional Development Highlights</a:t>
            </a:r>
            <a:endParaRPr b="1">
              <a:solidFill>
                <a:schemeClr val="lt1"/>
              </a:solidFill>
              <a:latin typeface="Arial"/>
              <a:ea typeface="Arial"/>
              <a:cs typeface="Arial"/>
              <a:sym typeface="Arial"/>
            </a:endParaRPr>
          </a:p>
        </p:txBody>
      </p:sp>
      <p:sp>
        <p:nvSpPr>
          <p:cNvPr id="121" name="Google Shape;121;p16"/>
          <p:cNvSpPr txBox="1">
            <a:spLocks noGrp="1"/>
          </p:cNvSpPr>
          <p:nvPr>
            <p:ph type="body" idx="1"/>
          </p:nvPr>
        </p:nvSpPr>
        <p:spPr>
          <a:xfrm>
            <a:off x="1162800" y="1149300"/>
            <a:ext cx="7981200" cy="3914700"/>
          </a:xfrm>
          <a:prstGeom prst="rect">
            <a:avLst/>
          </a:prstGeom>
        </p:spPr>
        <p:txBody>
          <a:bodyPr spcFirstLastPara="1" wrap="square" lIns="68575" tIns="34275" rIns="68575" bIns="34275" anchor="t" anchorCtr="0">
            <a:normAutofit/>
          </a:bodyPr>
          <a:lstStyle/>
          <a:p>
            <a:pPr marL="0" lvl="0" indent="0" algn="l" rtl="0">
              <a:lnSpc>
                <a:spcPct val="115000"/>
              </a:lnSpc>
              <a:spcBef>
                <a:spcPts val="1100"/>
              </a:spcBef>
              <a:spcAft>
                <a:spcPts val="0"/>
              </a:spcAft>
              <a:buNone/>
            </a:pPr>
            <a:r>
              <a:rPr lang="en" sz="1400" b="1"/>
              <a:t>CASE focuses on offering varied, high-impact professional learning for leaders at all levels.</a:t>
            </a:r>
            <a:endParaRPr sz="1400" b="1"/>
          </a:p>
          <a:p>
            <a:pPr marL="0" lvl="0" indent="0" algn="l" rtl="0">
              <a:lnSpc>
                <a:spcPct val="115000"/>
              </a:lnSpc>
              <a:spcBef>
                <a:spcPts val="1100"/>
              </a:spcBef>
              <a:spcAft>
                <a:spcPts val="0"/>
              </a:spcAft>
              <a:buClr>
                <a:schemeClr val="dk1"/>
              </a:buClr>
              <a:buSzPts val="800"/>
              <a:buFont typeface="Arial"/>
              <a:buNone/>
            </a:pPr>
            <a:r>
              <a:rPr lang="en" sz="1400" b="1"/>
              <a:t>In-Person Events</a:t>
            </a:r>
            <a:endParaRPr sz="1400" b="1"/>
          </a:p>
          <a:p>
            <a:pPr marL="342900" lvl="0" indent="-254000" algn="l" rtl="0">
              <a:lnSpc>
                <a:spcPct val="115000"/>
              </a:lnSpc>
              <a:spcBef>
                <a:spcPts val="900"/>
              </a:spcBef>
              <a:spcAft>
                <a:spcPts val="0"/>
              </a:spcAft>
              <a:buSzPts val="1400"/>
              <a:buChar char="●"/>
            </a:pPr>
            <a:r>
              <a:rPr lang="en" sz="1400"/>
              <a:t>2026 CASE Academy of Law and Leadership - Atlanta, GA, April 21-23, 2026</a:t>
            </a:r>
            <a:endParaRPr sz="1400"/>
          </a:p>
          <a:p>
            <a:pPr marL="342900" lvl="0" indent="-254000" algn="l" rtl="0">
              <a:lnSpc>
                <a:spcPct val="115000"/>
              </a:lnSpc>
              <a:spcBef>
                <a:spcPts val="0"/>
              </a:spcBef>
              <a:spcAft>
                <a:spcPts val="0"/>
              </a:spcAft>
              <a:buSzPts val="1400"/>
              <a:buChar char="●"/>
            </a:pPr>
            <a:r>
              <a:rPr lang="en" sz="1400"/>
              <a:t>2026 Special Education Legislative Summit (SELS) - July 19-22, 2026</a:t>
            </a:r>
            <a:endParaRPr sz="1400"/>
          </a:p>
          <a:p>
            <a:pPr marL="342900" lvl="0" indent="-254000" algn="l" rtl="0">
              <a:lnSpc>
                <a:spcPct val="115000"/>
              </a:lnSpc>
              <a:spcBef>
                <a:spcPts val="0"/>
              </a:spcBef>
              <a:spcAft>
                <a:spcPts val="0"/>
              </a:spcAft>
              <a:buSzPts val="1400"/>
              <a:buChar char="●"/>
            </a:pPr>
            <a:r>
              <a:rPr lang="en" sz="1400"/>
              <a:t>2026 CASE Conference - Providence, RI, November 11-13, 2026</a:t>
            </a:r>
            <a:endParaRPr sz="1400"/>
          </a:p>
          <a:p>
            <a:pPr marL="0" lvl="0" indent="0" algn="l" rtl="0">
              <a:lnSpc>
                <a:spcPct val="115000"/>
              </a:lnSpc>
              <a:spcBef>
                <a:spcPts val="900"/>
              </a:spcBef>
              <a:spcAft>
                <a:spcPts val="0"/>
              </a:spcAft>
              <a:buNone/>
            </a:pPr>
            <a:r>
              <a:rPr lang="en" sz="1400" b="1"/>
              <a:t>Virtual Events</a:t>
            </a:r>
            <a:endParaRPr sz="1400" b="1"/>
          </a:p>
          <a:p>
            <a:pPr marL="342900" lvl="0" indent="-254000" algn="l" rtl="0">
              <a:lnSpc>
                <a:spcPct val="115000"/>
              </a:lnSpc>
              <a:spcBef>
                <a:spcPts val="900"/>
              </a:spcBef>
              <a:spcAft>
                <a:spcPts val="0"/>
              </a:spcAft>
              <a:buSzPts val="1400"/>
              <a:buChar char="●"/>
            </a:pPr>
            <a:r>
              <a:rPr lang="en" sz="1400"/>
              <a:t>Legal Suite of Professional Learning</a:t>
            </a:r>
            <a:endParaRPr sz="1400"/>
          </a:p>
          <a:p>
            <a:pPr marL="342900" lvl="0" indent="-254000" algn="l" rtl="0">
              <a:lnSpc>
                <a:spcPct val="115000"/>
              </a:lnSpc>
              <a:spcBef>
                <a:spcPts val="0"/>
              </a:spcBef>
              <a:spcAft>
                <a:spcPts val="0"/>
              </a:spcAft>
              <a:buSzPts val="1400"/>
              <a:buChar char="●"/>
            </a:pPr>
            <a:r>
              <a:rPr lang="en" sz="1400"/>
              <a:t>Leadership Suite of Professional Learning</a:t>
            </a:r>
            <a:endParaRPr sz="1400"/>
          </a:p>
          <a:p>
            <a:pPr marL="0" lvl="0" indent="0" algn="l" rtl="0">
              <a:lnSpc>
                <a:spcPct val="115000"/>
              </a:lnSpc>
              <a:spcBef>
                <a:spcPts val="900"/>
              </a:spcBef>
              <a:spcAft>
                <a:spcPts val="0"/>
              </a:spcAft>
              <a:buNone/>
            </a:pPr>
            <a:r>
              <a:rPr lang="en" sz="1400" b="1"/>
              <a:t>Hybrid Events</a:t>
            </a:r>
            <a:endParaRPr sz="1400" b="1"/>
          </a:p>
          <a:p>
            <a:pPr marL="342900" lvl="0" indent="-254000" algn="l" rtl="0">
              <a:lnSpc>
                <a:spcPct val="115000"/>
              </a:lnSpc>
              <a:spcBef>
                <a:spcPts val="900"/>
              </a:spcBef>
              <a:spcAft>
                <a:spcPts val="0"/>
              </a:spcAft>
              <a:buSzPts val="1400"/>
              <a:buChar char="●"/>
            </a:pPr>
            <a:r>
              <a:rPr lang="en" sz="1400"/>
              <a:t>CASE Special Education Leadership Institute</a:t>
            </a:r>
            <a:endParaRPr sz="1400" b="1"/>
          </a:p>
          <a:p>
            <a:pPr marL="0" lvl="0" indent="0" algn="l" rtl="0">
              <a:lnSpc>
                <a:spcPct val="115000"/>
              </a:lnSpc>
              <a:spcBef>
                <a:spcPts val="900"/>
              </a:spcBef>
              <a:spcAft>
                <a:spcPts val="0"/>
              </a:spcAft>
              <a:buNone/>
            </a:pPr>
            <a:endParaRPr sz="1400"/>
          </a:p>
          <a:p>
            <a:pPr marL="342900" lvl="0" indent="0" algn="l" rtl="0">
              <a:lnSpc>
                <a:spcPct val="115000"/>
              </a:lnSpc>
              <a:spcBef>
                <a:spcPts val="900"/>
              </a:spcBef>
              <a:spcAft>
                <a:spcPts val="900"/>
              </a:spcAft>
              <a:buNone/>
            </a:pPr>
            <a:endParaRPr sz="1400"/>
          </a:p>
        </p:txBody>
      </p:sp>
      <p:pic>
        <p:nvPicPr>
          <p:cNvPr id="122" name="Google Shape;122;p16" descr="QR code to CASE professional learning"/>
          <p:cNvPicPr preferRelativeResize="0"/>
          <p:nvPr/>
        </p:nvPicPr>
        <p:blipFill>
          <a:blip r:embed="rId3">
            <a:alphaModFix/>
          </a:blip>
          <a:stretch>
            <a:fillRect/>
          </a:stretch>
        </p:blipFill>
        <p:spPr>
          <a:xfrm>
            <a:off x="6386655" y="2855022"/>
            <a:ext cx="2059805" cy="2126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
        <p:nvSpPr>
          <p:cNvPr id="129" name="Google Shape;129;p17"/>
          <p:cNvSpPr txBox="1">
            <a:spLocks noGrp="1"/>
          </p:cNvSpPr>
          <p:nvPr>
            <p:ph type="title" idx="4294967295"/>
          </p:nvPr>
        </p:nvSpPr>
        <p:spPr>
          <a:xfrm>
            <a:off x="2192225" y="128950"/>
            <a:ext cx="64887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a:ln>
                  <a:noFill/>
                </a:ln>
                <a:solidFill>
                  <a:schemeClr val="lt1"/>
                </a:solidFill>
                <a:effectLst/>
                <a:uLnTx/>
                <a:uFillTx/>
                <a:latin typeface="Arial"/>
                <a:ea typeface="Arial"/>
                <a:cs typeface="Arial"/>
                <a:sym typeface="Arial"/>
              </a:rPr>
              <a:t>FREE Professional Development for Members</a:t>
            </a:r>
          </a:p>
        </p:txBody>
      </p:sp>
      <p:sp>
        <p:nvSpPr>
          <p:cNvPr id="128" name="Google Shape;128;p17"/>
          <p:cNvSpPr txBox="1"/>
          <p:nvPr/>
        </p:nvSpPr>
        <p:spPr>
          <a:xfrm>
            <a:off x="1049200" y="806175"/>
            <a:ext cx="5143500" cy="248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endParaRPr b="1">
              <a:solidFill>
                <a:schemeClr val="dk1"/>
              </a:solidFill>
            </a:endParaRPr>
          </a:p>
          <a:p>
            <a:pPr marL="342900" lvl="0" indent="-254000" algn="l" rtl="0">
              <a:lnSpc>
                <a:spcPct val="115000"/>
              </a:lnSpc>
              <a:spcBef>
                <a:spcPts val="900"/>
              </a:spcBef>
              <a:spcAft>
                <a:spcPts val="0"/>
              </a:spcAft>
              <a:buClr>
                <a:schemeClr val="dk1"/>
              </a:buClr>
              <a:buSzPts val="1400"/>
              <a:buChar char="●"/>
            </a:pPr>
            <a:r>
              <a:rPr lang="en">
                <a:solidFill>
                  <a:schemeClr val="dk1"/>
                </a:solidFill>
              </a:rPr>
              <a:t>Mindful Matters</a:t>
            </a:r>
            <a:endParaRPr>
              <a:solidFill>
                <a:schemeClr val="dk1"/>
              </a:solidFill>
            </a:endParaRPr>
          </a:p>
          <a:p>
            <a:pPr marL="342900" lvl="0" indent="-254000" algn="l" rtl="0">
              <a:lnSpc>
                <a:spcPct val="115000"/>
              </a:lnSpc>
              <a:spcBef>
                <a:spcPts val="0"/>
              </a:spcBef>
              <a:spcAft>
                <a:spcPts val="0"/>
              </a:spcAft>
              <a:buClr>
                <a:schemeClr val="dk1"/>
              </a:buClr>
              <a:buSzPts val="1400"/>
              <a:buChar char="●"/>
            </a:pPr>
            <a:r>
              <a:rPr lang="en">
                <a:solidFill>
                  <a:schemeClr val="dk1"/>
                </a:solidFill>
              </a:rPr>
              <a:t>New Directors’ Network</a:t>
            </a:r>
            <a:endParaRPr>
              <a:solidFill>
                <a:schemeClr val="dk1"/>
              </a:solidFill>
            </a:endParaRPr>
          </a:p>
          <a:p>
            <a:pPr marL="342900" lvl="0" indent="-254000" algn="l" rtl="0">
              <a:lnSpc>
                <a:spcPct val="115000"/>
              </a:lnSpc>
              <a:spcBef>
                <a:spcPts val="0"/>
              </a:spcBef>
              <a:spcAft>
                <a:spcPts val="0"/>
              </a:spcAft>
              <a:buClr>
                <a:schemeClr val="dk1"/>
              </a:buClr>
              <a:buSzPts val="1400"/>
              <a:buChar char="●"/>
            </a:pPr>
            <a:r>
              <a:rPr lang="en">
                <a:solidFill>
                  <a:schemeClr val="dk1"/>
                </a:solidFill>
              </a:rPr>
              <a:t>Book Study: Six Shifts to Improve Special Education</a:t>
            </a:r>
            <a:endParaRPr>
              <a:solidFill>
                <a:schemeClr val="dk1"/>
              </a:solidFill>
            </a:endParaRPr>
          </a:p>
          <a:p>
            <a:pPr marL="342900" lvl="0" indent="-254000" algn="l" rtl="0">
              <a:lnSpc>
                <a:spcPct val="115000"/>
              </a:lnSpc>
              <a:spcBef>
                <a:spcPts val="0"/>
              </a:spcBef>
              <a:spcAft>
                <a:spcPts val="0"/>
              </a:spcAft>
              <a:buClr>
                <a:schemeClr val="dk1"/>
              </a:buClr>
              <a:buSzPts val="1400"/>
              <a:buChar char="●"/>
            </a:pPr>
            <a:r>
              <a:rPr lang="en">
                <a:solidFill>
                  <a:schemeClr val="dk1"/>
                </a:solidFill>
              </a:rPr>
              <a:t>Low Incidence Disabilities Series</a:t>
            </a:r>
            <a:endParaRPr>
              <a:solidFill>
                <a:schemeClr val="dk1"/>
              </a:solidFill>
            </a:endParaRPr>
          </a:p>
          <a:p>
            <a:pPr marL="342900" lvl="0" indent="-254000" algn="l" rtl="0">
              <a:lnSpc>
                <a:spcPct val="115000"/>
              </a:lnSpc>
              <a:spcBef>
                <a:spcPts val="0"/>
              </a:spcBef>
              <a:spcAft>
                <a:spcPts val="0"/>
              </a:spcAft>
              <a:buClr>
                <a:schemeClr val="dk1"/>
              </a:buClr>
              <a:buSzPts val="1400"/>
              <a:buChar char="●"/>
            </a:pPr>
            <a:r>
              <a:rPr lang="en">
                <a:solidFill>
                  <a:schemeClr val="dk1"/>
                </a:solidFill>
              </a:rPr>
              <a:t>60 Minutes with Myrna</a:t>
            </a:r>
            <a:endParaRPr>
              <a:solidFill>
                <a:schemeClr val="dk1"/>
              </a:solidFill>
            </a:endParaRPr>
          </a:p>
          <a:p>
            <a:pPr marL="0" lvl="0" indent="0" algn="l" rtl="0">
              <a:lnSpc>
                <a:spcPct val="115000"/>
              </a:lnSpc>
              <a:spcBef>
                <a:spcPts val="900"/>
              </a:spcBef>
              <a:spcAft>
                <a:spcPts val="0"/>
              </a:spcAft>
              <a:buNone/>
            </a:pPr>
            <a:endParaRPr>
              <a:solidFill>
                <a:schemeClr val="dk1"/>
              </a:solidFill>
            </a:endParaRPr>
          </a:p>
          <a:p>
            <a:pPr marL="0" lvl="0" indent="0" algn="l" rtl="0">
              <a:lnSpc>
                <a:spcPct val="115000"/>
              </a:lnSpc>
              <a:spcBef>
                <a:spcPts val="900"/>
              </a:spcBef>
              <a:spcAft>
                <a:spcPts val="900"/>
              </a:spcAft>
              <a:buNone/>
            </a:pPr>
            <a:endParaRPr>
              <a:solidFill>
                <a:schemeClr val="dk1"/>
              </a:solidFill>
            </a:endParaRPr>
          </a:p>
        </p:txBody>
      </p:sp>
      <p:pic>
        <p:nvPicPr>
          <p:cNvPr id="130" name="Google Shape;130;p17" descr="Low Incidence disabilities"/>
          <p:cNvPicPr preferRelativeResize="0"/>
          <p:nvPr/>
        </p:nvPicPr>
        <p:blipFill>
          <a:blip r:embed="rId3">
            <a:alphaModFix/>
          </a:blip>
          <a:stretch>
            <a:fillRect/>
          </a:stretch>
        </p:blipFill>
        <p:spPr>
          <a:xfrm>
            <a:off x="6280650" y="806175"/>
            <a:ext cx="2066175" cy="2066175"/>
          </a:xfrm>
          <a:prstGeom prst="rect">
            <a:avLst/>
          </a:prstGeom>
          <a:noFill/>
          <a:ln>
            <a:noFill/>
          </a:ln>
        </p:spPr>
      </p:pic>
      <p:pic>
        <p:nvPicPr>
          <p:cNvPr id="131" name="Google Shape;131;p17" descr="Book Study. Six Shifts to improve special education and other interventions"/>
          <p:cNvPicPr preferRelativeResize="0"/>
          <p:nvPr/>
        </p:nvPicPr>
        <p:blipFill>
          <a:blip r:embed="rId4">
            <a:alphaModFix/>
          </a:blip>
          <a:stretch>
            <a:fillRect/>
          </a:stretch>
        </p:blipFill>
        <p:spPr>
          <a:xfrm>
            <a:off x="1005225" y="2968201"/>
            <a:ext cx="2175301" cy="2175301"/>
          </a:xfrm>
          <a:prstGeom prst="rect">
            <a:avLst/>
          </a:prstGeom>
          <a:noFill/>
          <a:ln>
            <a:noFill/>
          </a:ln>
        </p:spPr>
      </p:pic>
      <p:pic>
        <p:nvPicPr>
          <p:cNvPr id="132" name="Google Shape;132;p17" descr="60 Minutes with Myrna"/>
          <p:cNvPicPr preferRelativeResize="0"/>
          <p:nvPr/>
        </p:nvPicPr>
        <p:blipFill rotWithShape="1">
          <a:blip r:embed="rId5">
            <a:alphaModFix/>
          </a:blip>
          <a:srcRect/>
          <a:stretch/>
        </p:blipFill>
        <p:spPr>
          <a:xfrm>
            <a:off x="3619525" y="2995475"/>
            <a:ext cx="2343347" cy="1964425"/>
          </a:xfrm>
          <a:prstGeom prst="rect">
            <a:avLst/>
          </a:prstGeom>
          <a:noFill/>
          <a:ln>
            <a:noFill/>
          </a:ln>
        </p:spPr>
      </p:pic>
      <p:pic>
        <p:nvPicPr>
          <p:cNvPr id="133" name="Google Shape;133;p17" descr="Mindful Matters w Blog"/>
          <p:cNvPicPr preferRelativeResize="0"/>
          <p:nvPr/>
        </p:nvPicPr>
        <p:blipFill rotWithShape="1">
          <a:blip r:embed="rId6">
            <a:alphaModFix/>
          </a:blip>
          <a:srcRect/>
          <a:stretch/>
        </p:blipFill>
        <p:spPr>
          <a:xfrm>
            <a:off x="6331525" y="2995475"/>
            <a:ext cx="1964426" cy="1964426"/>
          </a:xfrm>
          <a:prstGeom prst="rect">
            <a:avLst/>
          </a:prstGeom>
          <a:noFill/>
          <a:ln w="76200" cap="flat" cmpd="sng">
            <a:solidFill>
              <a:srgbClr val="C0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3" name="Google Shape;143;p18"/>
          <p:cNvSpPr txBox="1">
            <a:spLocks noGrp="1"/>
          </p:cNvSpPr>
          <p:nvPr>
            <p:ph type="title" idx="4294967295"/>
          </p:nvPr>
        </p:nvSpPr>
        <p:spPr>
          <a:xfrm>
            <a:off x="2927075" y="0"/>
            <a:ext cx="4577100" cy="695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0" i="0" u="none" strike="noStrike" kern="0" cap="none" spc="0" normalizeH="0" baseline="0" noProof="0" dirty="0">
                <a:ln>
                  <a:noFill/>
                </a:ln>
                <a:solidFill>
                  <a:schemeClr val="lt1"/>
                </a:solidFill>
                <a:effectLst/>
                <a:uLnTx/>
                <a:uFillTx/>
                <a:latin typeface="Arial"/>
                <a:ea typeface="Arial"/>
                <a:cs typeface="Arial"/>
                <a:sym typeface="Arial"/>
              </a:rPr>
              <a:t>Policy &amp; Advocacy</a:t>
            </a:r>
          </a:p>
        </p:txBody>
      </p:sp>
      <p:sp>
        <p:nvSpPr>
          <p:cNvPr id="139" name="Google Shape;139;p18">
            <a:extLst>
              <a:ext uri="{C183D7F6-B498-43B3-948B-1728B52AA6E4}">
                <adec:decorative xmlns:adec="http://schemas.microsoft.com/office/drawing/2017/decorative" val="0"/>
              </a:ext>
            </a:extLst>
          </p:cNvPr>
          <p:cNvSpPr txBox="1">
            <a:spLocks/>
          </p:cNvSpPr>
          <p:nvPr/>
        </p:nvSpPr>
        <p:spPr>
          <a:xfrm>
            <a:off x="1162875" y="856650"/>
            <a:ext cx="7915500" cy="586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fontScale="60000" lnSpcReduction="20000"/>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Play"/>
              <a:buNone/>
              <a:tabLst/>
              <a:defRPr/>
            </a:pPr>
            <a:endParaRPr kumimoji="0" lang="en-US" sz="33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chemeClr val="dk1"/>
              </a:buClr>
              <a:buSzPts val="1400"/>
              <a:buFont typeface="Play"/>
              <a:buNone/>
              <a:tabLst/>
              <a:defRPr/>
            </a:pPr>
            <a:r>
              <a:rPr kumimoji="0" lang="en-US" sz="3300" b="1" i="0" u="none" strike="noStrike" kern="0" cap="none" spc="0" normalizeH="0" baseline="0" noProof="0" dirty="0">
                <a:ln>
                  <a:noFill/>
                </a:ln>
                <a:solidFill>
                  <a:schemeClr val="dk1"/>
                </a:solidFill>
                <a:effectLst/>
                <a:uLnTx/>
                <a:uFillTx/>
                <a:latin typeface="Arial"/>
                <a:ea typeface="Arial"/>
                <a:cs typeface="Arial"/>
                <a:sym typeface="Arial"/>
              </a:rPr>
              <a:t>It’s About A </a:t>
            </a:r>
            <a:r>
              <a:rPr kumimoji="0" lang="en-US" sz="3300" b="1" i="0" u="none" strike="noStrike" kern="0" cap="none" spc="0" normalizeH="0" baseline="0" noProof="0" dirty="0">
                <a:ln>
                  <a:noFill/>
                </a:ln>
                <a:solidFill>
                  <a:srgbClr val="C00000"/>
                </a:solidFill>
                <a:effectLst/>
                <a:uLnTx/>
                <a:uFillTx/>
                <a:latin typeface="Arial"/>
                <a:ea typeface="Arial"/>
                <a:cs typeface="Arial"/>
                <a:sym typeface="Arial"/>
              </a:rPr>
              <a:t>COLLECTIVE VOICE</a:t>
            </a:r>
          </a:p>
        </p:txBody>
      </p:sp>
      <p:sp>
        <p:nvSpPr>
          <p:cNvPr id="140" name="Google Shape;140;p18"/>
          <p:cNvSpPr txBox="1">
            <a:spLocks noGrp="1"/>
          </p:cNvSpPr>
          <p:nvPr>
            <p:ph type="body" idx="1"/>
          </p:nvPr>
        </p:nvSpPr>
        <p:spPr>
          <a:xfrm>
            <a:off x="976894" y="1648575"/>
            <a:ext cx="8043900" cy="3295500"/>
          </a:xfrm>
          <a:prstGeom prst="rect">
            <a:avLst/>
          </a:prstGeom>
        </p:spPr>
        <p:txBody>
          <a:bodyPr spcFirstLastPara="1" wrap="square" lIns="68575" tIns="34275" rIns="68575" bIns="34275" anchor="t" anchorCtr="0">
            <a:noAutofit/>
          </a:bodyPr>
          <a:lstStyle/>
          <a:p>
            <a:pPr marL="0" lvl="0" indent="0" algn="l" rtl="0">
              <a:lnSpc>
                <a:spcPct val="115000"/>
              </a:lnSpc>
              <a:spcBef>
                <a:spcPts val="900"/>
              </a:spcBef>
              <a:spcAft>
                <a:spcPts val="0"/>
              </a:spcAft>
              <a:buNone/>
            </a:pPr>
            <a:r>
              <a:rPr lang="en" sz="1500"/>
              <a:t>Advocacy remains a central part of our mission — CASE is the national voice for special education administrators.</a:t>
            </a:r>
            <a:endParaRPr sz="1500"/>
          </a:p>
          <a:p>
            <a:pPr marL="0" lvl="0" indent="0" algn="l" rtl="0">
              <a:lnSpc>
                <a:spcPct val="115000"/>
              </a:lnSpc>
              <a:spcBef>
                <a:spcPts val="900"/>
              </a:spcBef>
              <a:spcAft>
                <a:spcPts val="0"/>
              </a:spcAft>
              <a:buNone/>
            </a:pPr>
            <a:r>
              <a:rPr lang="en" sz="1500"/>
              <a:t>Focus: IDEA, Section 504, and policy shifts</a:t>
            </a:r>
            <a:endParaRPr sz="1500"/>
          </a:p>
          <a:p>
            <a:pPr marL="342900" lvl="0" indent="-260350" algn="l" rtl="0">
              <a:lnSpc>
                <a:spcPct val="115000"/>
              </a:lnSpc>
              <a:spcBef>
                <a:spcPts val="900"/>
              </a:spcBef>
              <a:spcAft>
                <a:spcPts val="0"/>
              </a:spcAft>
              <a:buSzPts val="1500"/>
              <a:buChar char="●"/>
            </a:pPr>
            <a:r>
              <a:rPr lang="en" sz="1500"/>
              <a:t>“60 Minutes with Myrna” Federal updates from Washington, D.C. (Myrna Mandlawitz)</a:t>
            </a:r>
            <a:endParaRPr sz="1500"/>
          </a:p>
          <a:p>
            <a:pPr marL="342900" lvl="0" indent="-260350" algn="l" rtl="0">
              <a:lnSpc>
                <a:spcPct val="115000"/>
              </a:lnSpc>
              <a:spcBef>
                <a:spcPts val="0"/>
              </a:spcBef>
              <a:spcAft>
                <a:spcPts val="0"/>
              </a:spcAft>
              <a:buSzPts val="1500"/>
              <a:buChar char="●"/>
            </a:pPr>
            <a:r>
              <a:rPr lang="en" sz="1500"/>
              <a:t>CASE Collective - FREE Webinar for members  </a:t>
            </a:r>
            <a:endParaRPr sz="1500"/>
          </a:p>
          <a:p>
            <a:pPr marL="342900" lvl="0" indent="-260350" algn="l" rtl="0">
              <a:lnSpc>
                <a:spcPct val="115000"/>
              </a:lnSpc>
              <a:spcBef>
                <a:spcPts val="0"/>
              </a:spcBef>
              <a:spcAft>
                <a:spcPts val="0"/>
              </a:spcAft>
              <a:buSzPts val="1500"/>
              <a:buChar char="●"/>
            </a:pPr>
            <a:r>
              <a:rPr lang="en" sz="1500"/>
              <a:t>Ongoing collaboration with Congress and federal agencies</a:t>
            </a:r>
            <a:endParaRPr sz="1500"/>
          </a:p>
          <a:p>
            <a:pPr marL="342900" lvl="0" indent="-260350" algn="l" rtl="0">
              <a:lnSpc>
                <a:spcPct val="115000"/>
              </a:lnSpc>
              <a:spcBef>
                <a:spcPts val="0"/>
              </a:spcBef>
              <a:spcAft>
                <a:spcPts val="0"/>
              </a:spcAft>
              <a:buSzPts val="1500"/>
              <a:buChar char="●"/>
            </a:pPr>
            <a:r>
              <a:rPr lang="en" sz="1500"/>
              <a:t>Meetings with OSEP and OCR</a:t>
            </a:r>
            <a:endParaRPr sz="1500"/>
          </a:p>
          <a:p>
            <a:pPr marL="342900" lvl="0" indent="-260350" algn="l" rtl="0">
              <a:lnSpc>
                <a:spcPct val="115000"/>
              </a:lnSpc>
              <a:spcBef>
                <a:spcPts val="0"/>
              </a:spcBef>
              <a:spcAft>
                <a:spcPts val="0"/>
              </a:spcAft>
              <a:buSzPts val="1500"/>
              <a:buChar char="●"/>
            </a:pPr>
            <a:r>
              <a:rPr lang="en" sz="1500"/>
              <a:t>Committee Work</a:t>
            </a:r>
            <a:endParaRPr sz="1500"/>
          </a:p>
          <a:p>
            <a:pPr marL="685800" lvl="1" indent="-260350" algn="l" rtl="0">
              <a:lnSpc>
                <a:spcPct val="115000"/>
              </a:lnSpc>
              <a:spcBef>
                <a:spcPts val="0"/>
              </a:spcBef>
              <a:spcAft>
                <a:spcPts val="0"/>
              </a:spcAft>
              <a:buSzPts val="1500"/>
              <a:buChar char="○"/>
            </a:pPr>
            <a:r>
              <a:rPr lang="en" sz="1500"/>
              <a:t>Policy Statements: </a:t>
            </a:r>
            <a:r>
              <a:rPr lang="en" sz="1500" u="sng">
                <a:solidFill>
                  <a:schemeClr val="hlink"/>
                </a:solidFill>
                <a:hlinkClick r:id="rId3"/>
              </a:rPr>
              <a:t>https://www.casecec.org/policy-statements</a:t>
            </a:r>
            <a:endParaRPr sz="1500"/>
          </a:p>
          <a:p>
            <a:pPr marL="342900" lvl="0" indent="-260350" algn="l" rtl="0">
              <a:lnSpc>
                <a:spcPct val="115000"/>
              </a:lnSpc>
              <a:spcBef>
                <a:spcPts val="0"/>
              </a:spcBef>
              <a:spcAft>
                <a:spcPts val="0"/>
              </a:spcAft>
              <a:buSzPts val="1500"/>
              <a:buChar char="●"/>
            </a:pPr>
            <a:r>
              <a:rPr lang="en" sz="1500"/>
              <a:t>Coalition - IDEA Implementation Coalition</a:t>
            </a:r>
            <a:endParaRPr sz="1500"/>
          </a:p>
          <a:p>
            <a:pPr marL="685800" lvl="1" indent="-260350" algn="l" rtl="0">
              <a:lnSpc>
                <a:spcPct val="115000"/>
              </a:lnSpc>
              <a:spcBef>
                <a:spcPts val="0"/>
              </a:spcBef>
              <a:spcAft>
                <a:spcPts val="0"/>
              </a:spcAft>
              <a:buSzPts val="1500"/>
              <a:buChar char="○"/>
            </a:pPr>
            <a:r>
              <a:rPr lang="en" sz="1500"/>
              <a:t>21 national organizations have joined us</a:t>
            </a:r>
            <a:endParaRPr sz="1500"/>
          </a:p>
        </p:txBody>
      </p:sp>
      <p:pic>
        <p:nvPicPr>
          <p:cNvPr id="142" name="Google Shape;142;p18" descr="qr code to policy statements"/>
          <p:cNvPicPr preferRelativeResize="0"/>
          <p:nvPr/>
        </p:nvPicPr>
        <p:blipFill>
          <a:blip r:embed="rId4">
            <a:alphaModFix/>
          </a:blip>
          <a:stretch>
            <a:fillRect/>
          </a:stretch>
        </p:blipFill>
        <p:spPr>
          <a:xfrm>
            <a:off x="7173280" y="3076500"/>
            <a:ext cx="1402987" cy="1435012"/>
          </a:xfrm>
          <a:prstGeom prst="rect">
            <a:avLst/>
          </a:prstGeom>
          <a:noFill/>
          <a:ln>
            <a:noFill/>
          </a:ln>
        </p:spPr>
      </p:pic>
      <p:sp>
        <p:nvSpPr>
          <p:cNvPr id="141" name="Google Shape;141;p18">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itle 1">
            <a:extLst>
              <a:ext uri="{FF2B5EF4-FFF2-40B4-BE49-F238E27FC236}">
                <a16:creationId xmlns:a16="http://schemas.microsoft.com/office/drawing/2014/main" id="{0605A47F-6823-795D-2A8A-9F922831CCB7}"/>
              </a:ext>
            </a:extLst>
          </p:cNvPr>
          <p:cNvSpPr>
            <a:spLocks noGrp="1"/>
          </p:cNvSpPr>
          <p:nvPr>
            <p:ph type="title"/>
          </p:nvPr>
        </p:nvSpPr>
        <p:spPr>
          <a:xfrm>
            <a:off x="1162878" y="-586500"/>
            <a:ext cx="7352700" cy="586500"/>
          </a:xfrm>
        </p:spPr>
        <p:txBody>
          <a:bodyPr spcFirstLastPara="1" wrap="square" lIns="68575" tIns="34275" rIns="68575" bIns="34275" anchor="b" anchorCtr="0">
            <a:normAutofit/>
          </a:bodyPr>
          <a:lstStyle/>
          <a:p>
            <a:r>
              <a:rPr lang="en-US" dirty="0"/>
              <a:t>Case action center</a:t>
            </a:r>
          </a:p>
        </p:txBody>
      </p:sp>
      <p:sp>
        <p:nvSpPr>
          <p:cNvPr id="148" name="Google Shape;148;p19">
            <a:extLst>
              <a:ext uri="{C183D7F6-B498-43B3-948B-1728B52AA6E4}">
                <adec:decorative xmlns:adec="http://schemas.microsoft.com/office/drawing/2017/decorative" val="1"/>
              </a:ext>
            </a:extLst>
          </p:cNvPr>
          <p:cNvSpPr txBox="1">
            <a:spLocks noGrp="1"/>
          </p:cNvSpPr>
          <p:nvPr>
            <p:ph type="sldNum" idx="12"/>
          </p:nvPr>
        </p:nvSpPr>
        <p:spPr>
          <a:xfrm>
            <a:off x="4843462" y="3432494"/>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
        <p:nvSpPr>
          <p:cNvPr id="149" name="Google Shape;149;p19"/>
          <p:cNvSpPr txBox="1"/>
          <p:nvPr/>
        </p:nvSpPr>
        <p:spPr>
          <a:xfrm>
            <a:off x="2718350" y="0"/>
            <a:ext cx="4800600" cy="6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lt1"/>
                </a:solidFill>
              </a:rPr>
              <a:t>CASE Action Center</a:t>
            </a:r>
            <a:endParaRPr sz="3700">
              <a:solidFill>
                <a:schemeClr val="lt1"/>
              </a:solidFill>
            </a:endParaRPr>
          </a:p>
        </p:txBody>
      </p:sp>
      <p:sp>
        <p:nvSpPr>
          <p:cNvPr id="150" name="Google Shape;150;p19"/>
          <p:cNvSpPr txBox="1"/>
          <p:nvPr/>
        </p:nvSpPr>
        <p:spPr>
          <a:xfrm>
            <a:off x="1242375" y="1083375"/>
            <a:ext cx="2600100" cy="23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solidFill>
                  <a:schemeClr val="dk1"/>
                </a:solidFill>
              </a:rPr>
              <a:t>Your Voice Matters!</a:t>
            </a:r>
            <a:r>
              <a:rPr lang="en" sz="2800">
                <a:solidFill>
                  <a:schemeClr val="dk1"/>
                </a:solidFill>
              </a:rPr>
              <a:t> </a:t>
            </a:r>
            <a:endParaRPr sz="2800">
              <a:solidFill>
                <a:schemeClr val="dk1"/>
              </a:solidFill>
            </a:endParaRPr>
          </a:p>
        </p:txBody>
      </p:sp>
      <p:pic>
        <p:nvPicPr>
          <p:cNvPr id="151" name="Google Shape;151;p19" descr="Megaphone icon on orange background, advertisement and marketing company (Provided by Getty Images)"/>
          <p:cNvPicPr preferRelativeResize="0"/>
          <p:nvPr/>
        </p:nvPicPr>
        <p:blipFill>
          <a:blip r:embed="rId3">
            <a:alphaModFix/>
          </a:blip>
          <a:stretch>
            <a:fillRect/>
          </a:stretch>
        </p:blipFill>
        <p:spPr>
          <a:xfrm>
            <a:off x="4758150" y="810351"/>
            <a:ext cx="4093676" cy="2730450"/>
          </a:xfrm>
          <a:prstGeom prst="rect">
            <a:avLst/>
          </a:prstGeom>
          <a:noFill/>
          <a:ln>
            <a:noFill/>
          </a:ln>
        </p:spPr>
      </p:pic>
      <p:sp>
        <p:nvSpPr>
          <p:cNvPr id="152" name="Google Shape;152;p19"/>
          <p:cNvSpPr txBox="1"/>
          <p:nvPr/>
        </p:nvSpPr>
        <p:spPr>
          <a:xfrm>
            <a:off x="1386500" y="3638000"/>
            <a:ext cx="7310400" cy="1291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1400"/>
              </a:spcBef>
              <a:spcAft>
                <a:spcPts val="1400"/>
              </a:spcAft>
              <a:buNone/>
            </a:pPr>
            <a:r>
              <a:rPr lang="en" sz="3050">
                <a:solidFill>
                  <a:schemeClr val="dk1"/>
                </a:solidFill>
                <a:highlight>
                  <a:srgbClr val="FFFFFF"/>
                </a:highlight>
              </a:rPr>
              <a:t>Access to the </a:t>
            </a:r>
            <a:r>
              <a:rPr lang="en" sz="3050" b="1">
                <a:solidFill>
                  <a:srgbClr val="CB2C30"/>
                </a:solidFill>
                <a:highlight>
                  <a:srgbClr val="FFFFFF"/>
                </a:highlight>
                <a:uFill>
                  <a:noFill/>
                </a:uFill>
                <a:hlinkClick r:id="rId4">
                  <a:extLst>
                    <a:ext uri="{A12FA001-AC4F-418D-AE19-62706E023703}">
                      <ahyp:hlinkClr xmlns:ahyp="http://schemas.microsoft.com/office/drawing/2018/hyperlinkcolor" val="tx"/>
                    </a:ext>
                  </a:extLst>
                </a:hlinkClick>
              </a:rPr>
              <a:t>CASE Action Center</a:t>
            </a:r>
            <a:r>
              <a:rPr lang="en" sz="3050">
                <a:solidFill>
                  <a:schemeClr val="dk1"/>
                </a:solidFill>
                <a:highlight>
                  <a:srgbClr val="FFFFFF"/>
                </a:highlight>
              </a:rPr>
              <a:t> puts advocacy at your fingertips!</a:t>
            </a:r>
            <a:endParaRPr sz="3050">
              <a:solidFill>
                <a:schemeClr val="dk1"/>
              </a:solidFill>
              <a:highlight>
                <a:srgbClr val="FFFFFF"/>
              </a:highligh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1020</Words>
  <Application>Microsoft Macintosh PowerPoint</Application>
  <PresentationFormat>On-screen Show (16:9)</PresentationFormat>
  <Paragraphs>152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Play</vt:lpstr>
      <vt:lpstr>Roboto</vt:lpstr>
      <vt:lpstr>Office Theme</vt:lpstr>
      <vt:lpstr>Unlocking CASE: Resources to Support You and Your Work</vt:lpstr>
      <vt:lpstr>Greetings from the National CASE Office</vt:lpstr>
      <vt:lpstr>CASE Mission</vt:lpstr>
      <vt:lpstr>Membership – Organizational Structure</vt:lpstr>
      <vt:lpstr>CASE Current Focus…Let’s Take a Look</vt:lpstr>
      <vt:lpstr>Professional Development Highlights</vt:lpstr>
      <vt:lpstr>FREE Professional Development for Members</vt:lpstr>
      <vt:lpstr>Policy &amp; Advocacy</vt:lpstr>
      <vt:lpstr>Case action center</vt:lpstr>
      <vt:lpstr>Stay Up to Date with CASE</vt:lpstr>
      <vt:lpstr>Access to the Journal of Special Education Leadership</vt:lpstr>
      <vt:lpstr>Endorsed Products</vt:lpstr>
      <vt:lpstr>Recruitment Tools</vt:lpstr>
      <vt:lpstr>2026 Academy of Law and Leadership</vt:lpstr>
      <vt:lpstr>The 2026 CASE Conference</vt:lpstr>
      <vt:lpstr>Special Education Leadership Institute</vt:lpstr>
      <vt:lpstr>Special Education Leadership Institute (SELI)</vt:lpstr>
      <vt:lpstr>Networking and Growing</vt:lpstr>
      <vt:lpstr>Resources and Swag</vt:lpstr>
      <vt:lpstr>Thank you for all that you 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Zabrina Cannady</dc:creator>
  <cp:lastModifiedBy>Emma R Ostovar</cp:lastModifiedBy>
  <cp:revision>5</cp:revision>
  <dcterms:modified xsi:type="dcterms:W3CDTF">2026-02-25T15:52:21Z</dcterms:modified>
</cp:coreProperties>
</file>