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 snapToGrid="0">
      <p:cViewPr varScale="1">
        <p:scale>
          <a:sx n="118" d="100"/>
          <a:sy n="118" d="100"/>
        </p:scale>
        <p:origin x="200" y="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212e92da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c212e92d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212e92da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Brief Background on CERRA and how we fit in with the organization of state agencies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0" name="Google Shape;80;g3c212e92d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212e92da0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Data Collection: what is being collected (everything reported in FTEs), how is it being used </a:t>
            </a:r>
            <a:br>
              <a:rPr lang="en" sz="1200">
                <a:solidFill>
                  <a:schemeClr val="dk1"/>
                </a:solidFill>
              </a:rPr>
            </a:br>
            <a:r>
              <a:rPr lang="en" sz="1200">
                <a:solidFill>
                  <a:schemeClr val="dk1"/>
                </a:solidFill>
              </a:rPr>
              <a:t>Distribute to attendees: S&amp;D Report, Data Tables, Key Data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" name="Google Shape;89;g3c212e92da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212e92da0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If we’re using data as a roadmap for change, what might you notice from these high-level data points? What changes might you make if this were data from your own contexts?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7" name="Google Shape;97;g3c212e92da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212e92da0_0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Thus far we’ve chronicled what’s working well; as you know- there is always room for improvement.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5" name="Google Shape;105;g3c212e92da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212e92da0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3c212e92da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hyperlink" Target="mailto:yearta@cerr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479425" y="1738800"/>
            <a:ext cx="5532600" cy="16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2800"/>
              <a:t>Accountability in Action:</a:t>
            </a:r>
            <a:br>
              <a:rPr lang="en" sz="2800"/>
            </a:br>
            <a:r>
              <a:rPr lang="en" sz="2800"/>
              <a:t>Leveraging Educator Workforce Data to Inform Systemic Change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2800"/>
          </a:p>
        </p:txBody>
      </p:sp>
      <p:sp>
        <p:nvSpPr>
          <p:cNvPr id="75" name="Google Shape;7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9" y="-1"/>
            <a:ext cx="9144000" cy="792300"/>
          </a:xfrm>
          <a:prstGeom prst="rect">
            <a:avLst/>
          </a:prstGeom>
          <a:solidFill>
            <a:srgbClr val="004A97"/>
          </a:solidFill>
          <a:ln w="7150" cap="flat" cmpd="sng">
            <a:solidFill>
              <a:srgbClr val="004A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6" descr="CERRA logo"/>
          <p:cNvPicPr preferRelativeResize="0"/>
          <p:nvPr/>
        </p:nvPicPr>
        <p:blipFill rotWithShape="1">
          <a:blip r:embed="rId3">
            <a:alphaModFix/>
          </a:blip>
          <a:srcRect l="18607" t="4671" r="20084" b="5489"/>
          <a:stretch/>
        </p:blipFill>
        <p:spPr>
          <a:xfrm>
            <a:off x="621438" y="1066354"/>
            <a:ext cx="2597308" cy="30107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 descr="Decorative Blue strip"/>
          <p:cNvSpPr/>
          <p:nvPr/>
        </p:nvSpPr>
        <p:spPr>
          <a:xfrm>
            <a:off x="-19" y="4351168"/>
            <a:ext cx="9144000" cy="792300"/>
          </a:xfrm>
          <a:prstGeom prst="rect">
            <a:avLst/>
          </a:prstGeom>
          <a:solidFill>
            <a:srgbClr val="004A97"/>
          </a:solidFill>
          <a:ln w="7150" cap="flat" cmpd="sng">
            <a:solidFill>
              <a:srgbClr val="004A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8400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imes New Roman"/>
              <a:buNone/>
            </a:pPr>
            <a:r>
              <a:rPr lang="en" sz="3200" b="1">
                <a:solidFill>
                  <a:schemeClr val="lt1"/>
                </a:solidFill>
              </a:rPr>
              <a:t>CERRA in South Carolina</a:t>
            </a:r>
            <a:endParaRPr sz="2300"/>
          </a:p>
        </p:txBody>
      </p:sp>
      <p:sp>
        <p:nvSpPr>
          <p:cNvPr id="85" name="Google Shape;85;p17"/>
          <p:cNvSpPr txBox="1"/>
          <p:nvPr/>
        </p:nvSpPr>
        <p:spPr>
          <a:xfrm>
            <a:off x="2466525" y="953200"/>
            <a:ext cx="5123100" cy="4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Oldest &amp; most established teacher recruitment program in the nation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Funded by the General Assembly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Partners include: the SCDE, K12 school districts, Colleges and Universities in SC.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Three programmatic “arms”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PreCollegiate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Collegiate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Service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Other Services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NBCT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Statewide Job Board  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Rural Recruitment Initiative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Teachers’ Loan Advisory Committee</a:t>
            </a:r>
            <a:endParaRPr sz="1500">
              <a:solidFill>
                <a:schemeClr val="dk1"/>
              </a:solidFill>
            </a:endParaRPr>
          </a:p>
          <a:p>
            <a:pPr marL="1371600" lvl="1" indent="-32385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Research (Supply &amp; Demand Data)</a:t>
            </a:r>
            <a:endParaRPr sz="15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82" name="Google Shape;82;p17" descr="South Carolin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700" y="2182971"/>
            <a:ext cx="1940537" cy="15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descr="CERRA Logo"/>
          <p:cNvPicPr preferRelativeResize="0"/>
          <p:nvPr/>
        </p:nvPicPr>
        <p:blipFill rotWithShape="1">
          <a:blip r:embed="rId4">
            <a:alphaModFix/>
          </a:blip>
          <a:srcRect l="1830" t="32874" r="-1829" b="30004"/>
          <a:stretch/>
        </p:blipFill>
        <p:spPr>
          <a:xfrm>
            <a:off x="7739743" y="4632722"/>
            <a:ext cx="1187321" cy="41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00" y="1843375"/>
            <a:ext cx="2097925" cy="2004200"/>
          </a:xfrm>
          <a:prstGeom prst="rect">
            <a:avLst/>
          </a:prstGeom>
          <a:noFill/>
          <a:ln w="38100" cap="flat" cmpd="sng">
            <a:solidFill>
              <a:srgbClr val="004A9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8400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imes New Roman"/>
              <a:buNone/>
            </a:pPr>
            <a:r>
              <a:rPr lang="en" sz="3200" b="1">
                <a:solidFill>
                  <a:schemeClr val="lt1"/>
                </a:solidFill>
              </a:rPr>
              <a:t>Data Collection: Supply &amp; Demand</a:t>
            </a:r>
            <a:endParaRPr sz="2300"/>
          </a:p>
        </p:txBody>
      </p:sp>
      <p:pic>
        <p:nvPicPr>
          <p:cNvPr id="94" name="Google Shape;94;p18" descr="Screenshot of 2025-26 South Carolina Annual Educator Supply and Demand Respo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25" y="1098200"/>
            <a:ext cx="2789550" cy="3622675"/>
          </a:xfrm>
          <a:prstGeom prst="rect">
            <a:avLst/>
          </a:prstGeom>
          <a:noFill/>
          <a:ln w="38100" cap="flat" cmpd="sng">
            <a:solidFill>
              <a:srgbClr val="004A9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18"/>
          <p:cNvSpPr txBox="1"/>
          <p:nvPr/>
        </p:nvSpPr>
        <p:spPr>
          <a:xfrm>
            <a:off x="3721700" y="1177488"/>
            <a:ext cx="5300400" cy="3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Data Collected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Positions</a:t>
            </a:r>
            <a:br>
              <a:rPr lang="en">
                <a:solidFill>
                  <a:schemeClr val="dk1"/>
                </a:solidFill>
              </a:rPr>
            </a:br>
            <a:r>
              <a:rPr lang="en" i="1">
                <a:solidFill>
                  <a:schemeClr val="dk1"/>
                </a:solidFill>
              </a:rPr>
              <a:t>Teaching and service</a:t>
            </a:r>
            <a:endParaRPr i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Departures</a:t>
            </a:r>
            <a:br>
              <a:rPr lang="en">
                <a:solidFill>
                  <a:schemeClr val="dk1"/>
                </a:solidFill>
              </a:rPr>
            </a:br>
            <a:r>
              <a:rPr lang="en" i="1">
                <a:solidFill>
                  <a:schemeClr val="dk1"/>
                </a:solidFill>
              </a:rPr>
              <a:t>By years of experience; retire or transfer to another district</a:t>
            </a:r>
            <a:endParaRPr i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New Hires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Teaching and service; hiring source</a:t>
            </a:r>
            <a:endParaRPr i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Vacancies </a:t>
            </a:r>
            <a:br>
              <a:rPr lang="en">
                <a:solidFill>
                  <a:schemeClr val="dk1"/>
                </a:solidFill>
              </a:rPr>
            </a:br>
            <a:r>
              <a:rPr lang="en" i="1">
                <a:solidFill>
                  <a:schemeClr val="dk1"/>
                </a:solidFill>
              </a:rPr>
              <a:t>Teaching and service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Analyzed</a:t>
            </a:r>
            <a:br>
              <a:rPr lang="en">
                <a:solidFill>
                  <a:schemeClr val="dk1"/>
                </a:solidFill>
              </a:rPr>
            </a:br>
            <a:r>
              <a:rPr lang="en" b="1" u="sng">
                <a:solidFill>
                  <a:schemeClr val="dk1"/>
                </a:solidFill>
              </a:rPr>
              <a:t>Disseminated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Posted to Website (cerra.org)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Emailed to Stakeholders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Notification via Press Release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1" name="Google Shape;91;p18" descr="CERRA Logo"/>
          <p:cNvPicPr preferRelativeResize="0"/>
          <p:nvPr/>
        </p:nvPicPr>
        <p:blipFill rotWithShape="1">
          <a:blip r:embed="rId4">
            <a:alphaModFix/>
          </a:blip>
          <a:srcRect l="1830" t="32874" r="-1829" b="30004"/>
          <a:stretch/>
        </p:blipFill>
        <p:spPr>
          <a:xfrm>
            <a:off x="7739743" y="4632722"/>
            <a:ext cx="1187321" cy="41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8400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imes New Roman"/>
              <a:buNone/>
            </a:pPr>
            <a:r>
              <a:rPr lang="en" sz="3200" b="1">
                <a:solidFill>
                  <a:schemeClr val="lt1"/>
                </a:solidFill>
              </a:rPr>
              <a:t>Data to Make Informed Decisions</a:t>
            </a:r>
            <a:endParaRPr sz="2300"/>
          </a:p>
        </p:txBody>
      </p:sp>
      <p:sp>
        <p:nvSpPr>
          <p:cNvPr id="102" name="Google Shape;102;p19"/>
          <p:cNvSpPr txBox="1"/>
          <p:nvPr/>
        </p:nvSpPr>
        <p:spPr>
          <a:xfrm>
            <a:off x="100525" y="905375"/>
            <a:ext cx="65256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dk1"/>
                </a:solidFill>
              </a:rPr>
              <a:t>Key Data Points</a:t>
            </a:r>
            <a:endParaRPr sz="1500" b="1" u="sng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 the 2024-2025 academic year, there were 2,081 teacher candidates who completed a teacher certification program at a South Carolina IHE (27% increase since 2017-2018 year).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is the second year of declining vacancies. 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2023-2024: 1,612.6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2024-2025: 1,042.9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2025-2026: 706.2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Over 25% of this year’s vacancies are in Special Education.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There was a 5% decrease in statewide teacher departures. Of these departures, 19% retired from the profession and 25% transferred to another public school district in South Carolina. Notably, 34% were early career departures with five or fewer years of experience.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Of the 6,462 new hires this year, 1,190 were graduates from South Carolina educator preparation programs, and 711 entered the profession through a South Carolina-approved alternative certification program.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6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99" name="Google Shape;99;p19" descr="Panorama realistic road map isolated on white background (Provided by Getty Images)"/>
          <p:cNvPicPr preferRelativeResize="0"/>
          <p:nvPr/>
        </p:nvPicPr>
        <p:blipFill>
          <a:blip r:embed="rId3">
            <a:alphaModFix/>
          </a:blip>
          <a:srcRect l="12264" t="9709"/>
          <a:stretch>
            <a:fillRect/>
          </a:stretch>
        </p:blipFill>
        <p:spPr>
          <a:xfrm>
            <a:off x="6281057" y="957942"/>
            <a:ext cx="2862942" cy="294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descr="CERRA Logo"/>
          <p:cNvPicPr preferRelativeResize="0"/>
          <p:nvPr/>
        </p:nvPicPr>
        <p:blipFill rotWithShape="1">
          <a:blip r:embed="rId4">
            <a:alphaModFix/>
          </a:blip>
          <a:srcRect l="1830" t="32874" r="-1829" b="30004"/>
          <a:stretch/>
        </p:blipFill>
        <p:spPr>
          <a:xfrm>
            <a:off x="7739743" y="4632722"/>
            <a:ext cx="1187321" cy="41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48400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imes New Roman"/>
              <a:buNone/>
            </a:pPr>
            <a:r>
              <a:rPr lang="en" sz="3200" b="1">
                <a:solidFill>
                  <a:schemeClr val="lt1"/>
                </a:solidFill>
              </a:rPr>
              <a:t>What’s Next?</a:t>
            </a:r>
            <a:endParaRPr sz="2300"/>
          </a:p>
        </p:txBody>
      </p:sp>
      <p:pic>
        <p:nvPicPr>
          <p:cNvPr id="110" name="Google Shape;110;p20" descr="Office Employees Cooperation, Joint Work, Partnership. People Group Stand on Ladder Together Set Up Huge Puzzle Pieces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75" y="1598548"/>
            <a:ext cx="3156526" cy="236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280675" y="1063900"/>
            <a:ext cx="4146600" cy="3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Possibility for further disaggregation of subject areas 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Dashboard for all data statewide (CHE, SCDE,CERRA, EOC)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Deeper dive around context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Streamline data collection process; eliminate the need for self-reported data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7" name="Google Shape;107;p20" descr="CERRA Logo"/>
          <p:cNvPicPr preferRelativeResize="0"/>
          <p:nvPr/>
        </p:nvPicPr>
        <p:blipFill rotWithShape="1">
          <a:blip r:embed="rId4">
            <a:alphaModFix/>
          </a:blip>
          <a:srcRect l="1830" t="32874" r="-1829" b="30004"/>
          <a:stretch/>
        </p:blipFill>
        <p:spPr>
          <a:xfrm>
            <a:off x="7739743" y="4632722"/>
            <a:ext cx="1187321" cy="41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944700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857"/>
              <a:buFont typeface="Times New Roman"/>
              <a:buNone/>
            </a:pP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857"/>
              <a:buFont typeface="Times New Roman"/>
              <a:buNone/>
            </a:pP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857"/>
              <a:buFont typeface="Times New Roman"/>
              <a:buNone/>
            </a:pP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1" descr="Dr. Lindsay Yearta headsh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300" y="1342850"/>
            <a:ext cx="2129049" cy="2980372"/>
          </a:xfrm>
          <a:prstGeom prst="rect">
            <a:avLst/>
          </a:prstGeom>
          <a:noFill/>
          <a:ln w="76200" cap="flat" cmpd="sng">
            <a:solidFill>
              <a:srgbClr val="004A9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772625" y="1394900"/>
            <a:ext cx="3583500" cy="30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Lindsay Yearta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SC-CERRA Executive Director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yearta@cerra.org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803-230-7703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21" descr="CERRA Logo"/>
          <p:cNvPicPr preferRelativeResize="0"/>
          <p:nvPr/>
        </p:nvPicPr>
        <p:blipFill rotWithShape="1">
          <a:blip r:embed="rId5">
            <a:alphaModFix/>
          </a:blip>
          <a:srcRect l="1830" t="32875" r="-1829" b="30002"/>
          <a:stretch/>
        </p:blipFill>
        <p:spPr>
          <a:xfrm>
            <a:off x="7739743" y="4632722"/>
            <a:ext cx="1187321" cy="41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225" y="2174150"/>
            <a:ext cx="816701" cy="6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354419">
            <a:off x="5203533" y="3314801"/>
            <a:ext cx="414826" cy="71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Macintosh PowerPoint</Application>
  <PresentationFormat>On-screen Show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Simple Light</vt:lpstr>
      <vt:lpstr>Accountability in Action: Leveraging Educator Workforce Data to Inform Systemic Change </vt:lpstr>
      <vt:lpstr>CERRA in South Carolina</vt:lpstr>
      <vt:lpstr>Data Collection: Supply &amp; Demand</vt:lpstr>
      <vt:lpstr>Data to Make Informed Decisions</vt:lpstr>
      <vt:lpstr>What’s Next?</vt:lpstr>
      <vt:lpstr> 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Emma R Ostovar</cp:lastModifiedBy>
  <cp:revision>2</cp:revision>
  <dcterms:modified xsi:type="dcterms:W3CDTF">2026-02-27T14:51:04Z</dcterms:modified>
</cp:coreProperties>
</file>