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 id="2147483683" r:id="rId2"/>
    <p:sldMasterId id="2147483684" r:id="rId3"/>
  </p:sldMasterIdLst>
  <p:notesMasterIdLst>
    <p:notesMasterId r:id="rId33"/>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94" r:id="rId32"/>
  </p:sldIdLst>
  <p:sldSz cx="18288000" cy="10287000"/>
  <p:notesSz cx="6858000" cy="9144000"/>
  <p:embeddedFontLst>
    <p:embeddedFont>
      <p:font typeface="Bebas Neue" panose="020B0606020202050201" pitchFamily="34" charset="77"/>
      <p:regular r:id="rId34"/>
    </p:embeddedFont>
    <p:embeddedFont>
      <p:font typeface="Fjalla One" panose="02000506040000020004" pitchFamily="2" charset="0"/>
      <p:regular r:id="rId35"/>
    </p:embeddedFont>
    <p:embeddedFont>
      <p:font typeface="Play" pitchFamily="2" charset="0"/>
      <p:regular r:id="rId36"/>
      <p:bold r:id="rId37"/>
    </p:embeddedFont>
    <p:embeddedFont>
      <p:font typeface="Raleway" pitchFamily="2" charset="77"/>
      <p:regular r:id="rId38"/>
      <p:bold r:id="rId39"/>
      <p:italic r:id="rId40"/>
      <p:boldItalic r:id="rId41"/>
    </p:embeddedFont>
    <p:embeddedFont>
      <p:font typeface="Raleway Black" pitchFamily="2" charset="77"/>
      <p:bold r:id="rId42"/>
      <p:italic r:id="rId43"/>
      <p:boldItalic r:id="rId44"/>
    </p:embeddedFont>
    <p:embeddedFont>
      <p:font typeface="Raleway ExtraBold" pitchFamily="2" charset="77"/>
      <p:bold r:id="rId45"/>
      <p:italic r:id="rId46"/>
      <p:boldItalic r:id="rId47"/>
    </p:embeddedFont>
    <p:embeddedFont>
      <p:font typeface="Raleway Medium" pitchFamily="2" charset="77"/>
      <p:regular r:id="rId48"/>
      <p:bold r:id="rId49"/>
      <p:italic r:id="rId50"/>
      <p:boldItalic r:id="rId51"/>
    </p:embeddedFont>
    <p:embeddedFont>
      <p:font typeface="Satisfy" panose="02000000000000000000"/>
      <p:regular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57"/>
    <p:restoredTop sz="86414"/>
  </p:normalViewPr>
  <p:slideViewPr>
    <p:cSldViewPr snapToGrid="0">
      <p:cViewPr varScale="1">
        <p:scale>
          <a:sx n="67" d="100"/>
          <a:sy n="67" d="100"/>
        </p:scale>
        <p:origin x="200" y="568"/>
      </p:cViewPr>
      <p:guideLst>
        <p:guide orient="horz" pos="2160"/>
        <p:guide pos="2880"/>
      </p:guideLst>
    </p:cSldViewPr>
  </p:slideViewPr>
  <p:outlineViewPr>
    <p:cViewPr>
      <p:scale>
        <a:sx n="33" d="100"/>
        <a:sy n="33" d="100"/>
      </p:scale>
      <p:origin x="0" y="-52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6.fntdata"/><Relationship Id="rId21" Type="http://schemas.openxmlformats.org/officeDocument/2006/relationships/slide" Target="slides/slide18.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55"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presProps" Target="presProp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11.fntdata"/><Relationship Id="rId52" Type="http://schemas.openxmlformats.org/officeDocument/2006/relationships/font" Target="fonts/font19.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56"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font" Target="fonts/font18.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0" Type="http://schemas.openxmlformats.org/officeDocument/2006/relationships/slide" Target="slides/slide17.xml"/><Relationship Id="rId41" Type="http://schemas.openxmlformats.org/officeDocument/2006/relationships/font" Target="fonts/font8.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3.fntdata"/><Relationship Id="rId49"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as they come in, have people come to the front and  sit at Cross state tables</a:t>
            </a:r>
            <a:endParaRPr/>
          </a:p>
        </p:txBody>
      </p:sp>
      <p:sp>
        <p:nvSpPr>
          <p:cNvPr id="246" name="Google Shape;24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3b8226917f7_2_17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5" name="Google Shape;345;g3b8226917f7_2_17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3b8226917f7_2_17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7" name="Google Shape;357;g3b8226917f7_2_17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3b8226917f7_2_16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8" name="Google Shape;368;g3b8226917f7_2_16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3b8226917f7_2_16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0" name="Google Shape;380;g3b8226917f7_2_16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3b8226917f7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3" name="Google Shape;393;g3b8226917f7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3c33a39bc6e_6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3" name="Google Shape;403;g3c33a39bc6e_6_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3c33a39bc6e_6_9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17" name="Google Shape;417;g3c33a39bc6e_6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3c33a39bc6e_6_10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32" name="Google Shape;432;g3c33a39bc6e_6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3c33a39bc6e_6_1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43" name="Google Shape;443;g3c33a39bc6e_6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3c33a39bc6e_6_1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60" name="Google Shape;460;g3c33a39bc6e_6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1" name="Google Shape;25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3c33a39bc6e_6_1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72" name="Google Shape;472;g3c33a39bc6e_6_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3c33a39bc6e_6_1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82" name="Google Shape;482;g3c33a39bc6e_6_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3bd9d87b767_3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3" name="Google Shape;493;g3bd9d87b767_3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3c33a39bc6e_6_2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02" name="Google Shape;502;g3c33a39bc6e_6_2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g3c33a39bc6e_6_2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17" name="Google Shape;517;g3c33a39bc6e_6_2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3c33a39bc6e_6_2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27" name="Google Shape;527;g3c33a39bc6e_6_2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37" name="Google Shape;537;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3c687652f2b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49" name="Google Shape;549;g3c687652f2b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3b9619648a1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61" name="Google Shape;561;g3b9619648a1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Google Shape;811;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12" name="Google Shape;812;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0" name="Google Shape;26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4" name="Google Shape;274;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8" name="Google Shape;28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3b8226917f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3b8226917f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3b8226917f7_2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8" name="Google Shape;308;g3b8226917f7_2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3b8226917f7_2_17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0" name="Google Shape;320;g3b8226917f7_2_17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3b8226917f7_2_17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1" name="Google Shape;331;g3b8226917f7_2_17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Gray">
  <p:cSld name="Title and Content Gray">
    <p:spTree>
      <p:nvGrpSpPr>
        <p:cNvPr id="1" name="Shape 80"/>
        <p:cNvGrpSpPr/>
        <p:nvPr/>
      </p:nvGrpSpPr>
      <p:grpSpPr>
        <a:xfrm>
          <a:off x="0" y="0"/>
          <a:ext cx="0" cy="0"/>
          <a:chOff x="0" y="0"/>
          <a:chExt cx="0" cy="0"/>
        </a:xfrm>
      </p:grpSpPr>
      <p:pic>
        <p:nvPicPr>
          <p:cNvPr id="81" name="Google Shape;81;p13" descr="A picture containing table&#10;&#10;Description automatically generated"/>
          <p:cNvPicPr preferRelativeResize="0"/>
          <p:nvPr/>
        </p:nvPicPr>
        <p:blipFill rotWithShape="1">
          <a:blip r:embed="rId2">
            <a:alphaModFix/>
          </a:blip>
          <a:srcRect/>
          <a:stretch/>
        </p:blipFill>
        <p:spPr>
          <a:xfrm>
            <a:off x="-295837" y="-120963"/>
            <a:ext cx="18798991" cy="10569270"/>
          </a:xfrm>
          <a:prstGeom prst="rect">
            <a:avLst/>
          </a:prstGeom>
          <a:noFill/>
          <a:ln>
            <a:noFill/>
          </a:ln>
        </p:spPr>
      </p:pic>
      <p:sp>
        <p:nvSpPr>
          <p:cNvPr id="82" name="Google Shape;82;p13"/>
          <p:cNvSpPr txBox="1">
            <a:spLocks noGrp="1"/>
          </p:cNvSpPr>
          <p:nvPr>
            <p:ph type="title"/>
          </p:nvPr>
        </p:nvSpPr>
        <p:spPr>
          <a:xfrm>
            <a:off x="649809" y="891239"/>
            <a:ext cx="16829700" cy="1988700"/>
          </a:xfrm>
          <a:prstGeom prst="rect">
            <a:avLst/>
          </a:prstGeom>
          <a:noFill/>
          <a:ln>
            <a:noFill/>
          </a:ln>
        </p:spPr>
        <p:txBody>
          <a:bodyPr spcFirstLastPara="1" wrap="square" lIns="137150" tIns="68550" rIns="137150" bIns="68550" anchor="t" anchorCtr="0">
            <a:normAutofit/>
          </a:bodyPr>
          <a:lstStyle>
            <a:lvl1pPr marR="0" lvl="0" algn="l">
              <a:lnSpc>
                <a:spcPct val="90000"/>
              </a:lnSpc>
              <a:spcBef>
                <a:spcPts val="0"/>
              </a:spcBef>
              <a:spcAft>
                <a:spcPts val="0"/>
              </a:spcAft>
              <a:buClr>
                <a:schemeClr val="dk1"/>
              </a:buClr>
              <a:buSzPts val="7200"/>
              <a:buFont typeface="Arial"/>
              <a:buNone/>
              <a:defRPr sz="7200" b="0" i="0" u="none" strike="noStrike" cap="none">
                <a:solidFill>
                  <a:schemeClr val="dk1"/>
                </a:solidFill>
                <a:latin typeface="Arial"/>
                <a:ea typeface="Arial"/>
                <a:cs typeface="Arial"/>
                <a:sym typeface="Arial"/>
              </a:defRPr>
            </a:lvl1pPr>
            <a:lvl2pPr lvl="1">
              <a:spcBef>
                <a:spcPts val="0"/>
              </a:spcBef>
              <a:spcAft>
                <a:spcPts val="0"/>
              </a:spcAft>
              <a:buSzPts val="1400"/>
              <a:buNone/>
              <a:defRPr sz="2700"/>
            </a:lvl2pPr>
            <a:lvl3pPr lvl="2">
              <a:spcBef>
                <a:spcPts val="0"/>
              </a:spcBef>
              <a:spcAft>
                <a:spcPts val="0"/>
              </a:spcAft>
              <a:buSzPts val="1400"/>
              <a:buNone/>
              <a:defRPr sz="2700"/>
            </a:lvl3pPr>
            <a:lvl4pPr lvl="3">
              <a:spcBef>
                <a:spcPts val="0"/>
              </a:spcBef>
              <a:spcAft>
                <a:spcPts val="0"/>
              </a:spcAft>
              <a:buSzPts val="1400"/>
              <a:buNone/>
              <a:defRPr sz="2700"/>
            </a:lvl4pPr>
            <a:lvl5pPr lvl="4">
              <a:spcBef>
                <a:spcPts val="0"/>
              </a:spcBef>
              <a:spcAft>
                <a:spcPts val="0"/>
              </a:spcAft>
              <a:buSzPts val="1400"/>
              <a:buNone/>
              <a:defRPr sz="2700"/>
            </a:lvl5pPr>
            <a:lvl6pPr lvl="5">
              <a:spcBef>
                <a:spcPts val="0"/>
              </a:spcBef>
              <a:spcAft>
                <a:spcPts val="0"/>
              </a:spcAft>
              <a:buSzPts val="1400"/>
              <a:buNone/>
              <a:defRPr sz="2700"/>
            </a:lvl6pPr>
            <a:lvl7pPr lvl="6">
              <a:spcBef>
                <a:spcPts val="0"/>
              </a:spcBef>
              <a:spcAft>
                <a:spcPts val="0"/>
              </a:spcAft>
              <a:buSzPts val="1400"/>
              <a:buNone/>
              <a:defRPr sz="2700"/>
            </a:lvl7pPr>
            <a:lvl8pPr lvl="7">
              <a:spcBef>
                <a:spcPts val="0"/>
              </a:spcBef>
              <a:spcAft>
                <a:spcPts val="0"/>
              </a:spcAft>
              <a:buSzPts val="1400"/>
              <a:buNone/>
              <a:defRPr sz="2700"/>
            </a:lvl8pPr>
            <a:lvl9pPr lvl="8">
              <a:spcBef>
                <a:spcPts val="0"/>
              </a:spcBef>
              <a:spcAft>
                <a:spcPts val="0"/>
              </a:spcAft>
              <a:buSzPts val="1400"/>
              <a:buNone/>
              <a:defRPr sz="2700"/>
            </a:lvl9pPr>
          </a:lstStyle>
          <a:p>
            <a:endParaRPr/>
          </a:p>
        </p:txBody>
      </p:sp>
      <p:sp>
        <p:nvSpPr>
          <p:cNvPr id="83" name="Google Shape;83;p13"/>
          <p:cNvSpPr txBox="1">
            <a:spLocks noGrp="1"/>
          </p:cNvSpPr>
          <p:nvPr>
            <p:ph type="body" idx="1"/>
          </p:nvPr>
        </p:nvSpPr>
        <p:spPr>
          <a:xfrm>
            <a:off x="650082" y="3281361"/>
            <a:ext cx="16829700" cy="5459400"/>
          </a:xfrm>
          <a:prstGeom prst="rect">
            <a:avLst/>
          </a:prstGeom>
          <a:noFill/>
          <a:ln>
            <a:noFill/>
          </a:ln>
        </p:spPr>
        <p:txBody>
          <a:bodyPr spcFirstLastPara="1" wrap="square" lIns="137150" tIns="68550" rIns="137150" bIns="68550" anchor="t" anchorCtr="0">
            <a:normAutofit/>
          </a:bodyPr>
          <a:lstStyle>
            <a:lvl1pPr marL="457200" marR="0" lvl="0" indent="-495300" algn="l">
              <a:lnSpc>
                <a:spcPct val="90000"/>
              </a:lnSpc>
              <a:spcBef>
                <a:spcPts val="1500"/>
              </a:spcBef>
              <a:spcAft>
                <a:spcPts val="0"/>
              </a:spcAft>
              <a:buClr>
                <a:schemeClr val="dk1"/>
              </a:buClr>
              <a:buSzPts val="4200"/>
              <a:buFont typeface="Arial"/>
              <a:buChar char="•"/>
              <a:defRPr sz="4200" b="0" i="0" u="none" strike="noStrike" cap="none">
                <a:solidFill>
                  <a:schemeClr val="dk1"/>
                </a:solidFill>
                <a:latin typeface="Arial"/>
                <a:ea typeface="Arial"/>
                <a:cs typeface="Arial"/>
                <a:sym typeface="Arial"/>
              </a:defRPr>
            </a:lvl1pPr>
            <a:lvl2pPr marL="914400" marR="0" lvl="1" indent="-457200" algn="l">
              <a:lnSpc>
                <a:spcPct val="90000"/>
              </a:lnSpc>
              <a:spcBef>
                <a:spcPts val="800"/>
              </a:spcBef>
              <a:spcAft>
                <a:spcPts val="0"/>
              </a:spcAft>
              <a:buClr>
                <a:schemeClr val="dk1"/>
              </a:buClr>
              <a:buSzPts val="3600"/>
              <a:buFont typeface="Arial"/>
              <a:buChar char="•"/>
              <a:defRPr sz="3600" b="0" i="0" u="none" strike="noStrike" cap="none">
                <a:solidFill>
                  <a:schemeClr val="dk1"/>
                </a:solidFill>
                <a:latin typeface="Arial"/>
                <a:ea typeface="Arial"/>
                <a:cs typeface="Arial"/>
                <a:sym typeface="Arial"/>
              </a:defRPr>
            </a:lvl2pPr>
            <a:lvl3pPr marL="1371600" marR="0" lvl="2" indent="-419100" algn="l">
              <a:lnSpc>
                <a:spcPct val="90000"/>
              </a:lnSpc>
              <a:spcBef>
                <a:spcPts val="800"/>
              </a:spcBef>
              <a:spcAft>
                <a:spcPts val="0"/>
              </a:spcAft>
              <a:buClr>
                <a:schemeClr val="dk1"/>
              </a:buClr>
              <a:buSzPts val="3000"/>
              <a:buFont typeface="Arial"/>
              <a:buChar char="•"/>
              <a:defRPr sz="3000" b="0" i="0" u="none" strike="noStrike" cap="none">
                <a:solidFill>
                  <a:schemeClr val="dk1"/>
                </a:solidFill>
                <a:latin typeface="Arial"/>
                <a:ea typeface="Arial"/>
                <a:cs typeface="Arial"/>
                <a:sym typeface="Arial"/>
              </a:defRPr>
            </a:lvl3pPr>
            <a:lvl4pPr marL="1828800" marR="0" lvl="3" indent="-400050" algn="l">
              <a:lnSpc>
                <a:spcPct val="90000"/>
              </a:lnSpc>
              <a:spcBef>
                <a:spcPts val="8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4pPr>
            <a:lvl5pPr marL="2286000" marR="0" lvl="4" indent="-400050" algn="l">
              <a:lnSpc>
                <a:spcPct val="90000"/>
              </a:lnSpc>
              <a:spcBef>
                <a:spcPts val="8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5pPr>
            <a:lvl6pPr marL="2743200" marR="0" lvl="5" indent="-400050" algn="l">
              <a:lnSpc>
                <a:spcPct val="90000"/>
              </a:lnSpc>
              <a:spcBef>
                <a:spcPts val="8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L="3200400" marR="0" lvl="6" indent="-400050" algn="l">
              <a:lnSpc>
                <a:spcPct val="90000"/>
              </a:lnSpc>
              <a:spcBef>
                <a:spcPts val="8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L="3657600" marR="0" lvl="7" indent="-400050" algn="l">
              <a:lnSpc>
                <a:spcPct val="90000"/>
              </a:lnSpc>
              <a:spcBef>
                <a:spcPts val="8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L="4114800" marR="0" lvl="8" indent="-400050" algn="l">
              <a:lnSpc>
                <a:spcPct val="90000"/>
              </a:lnSpc>
              <a:spcBef>
                <a:spcPts val="8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84" name="Google Shape;84;p13"/>
          <p:cNvSpPr/>
          <p:nvPr/>
        </p:nvSpPr>
        <p:spPr>
          <a:xfrm>
            <a:off x="-295837" y="9142367"/>
            <a:ext cx="18799200" cy="387300"/>
          </a:xfrm>
          <a:prstGeom prst="rect">
            <a:avLst/>
          </a:prstGeom>
          <a:solidFill>
            <a:srgbClr val="2995CF"/>
          </a:solidFill>
          <a:ln>
            <a:noFill/>
          </a:ln>
        </p:spPr>
        <p:txBody>
          <a:bodyPr spcFirstLastPara="1" wrap="square" lIns="137150" tIns="68550" rIns="137150" bIns="68550" anchor="ctr" anchorCtr="0">
            <a:noAutofit/>
          </a:bodyPr>
          <a:lstStyle/>
          <a:p>
            <a:pPr marL="0" marR="0" lvl="0" indent="0" algn="ctr" rtl="0">
              <a:spcBef>
                <a:spcPts val="0"/>
              </a:spcBef>
              <a:spcAft>
                <a:spcPts val="0"/>
              </a:spcAft>
              <a:buNone/>
            </a:pPr>
            <a:endParaRPr sz="2700" b="0" i="0" u="none" strike="noStrike" cap="none">
              <a:solidFill>
                <a:schemeClr val="lt1"/>
              </a:solidFill>
              <a:latin typeface="Calibri"/>
              <a:ea typeface="Calibri"/>
              <a:cs typeface="Calibri"/>
              <a:sym typeface="Calibri"/>
            </a:endParaRPr>
          </a:p>
        </p:txBody>
      </p:sp>
      <p:sp>
        <p:nvSpPr>
          <p:cNvPr id="85" name="Google Shape;85;p13"/>
          <p:cNvSpPr/>
          <p:nvPr/>
        </p:nvSpPr>
        <p:spPr>
          <a:xfrm>
            <a:off x="-295837" y="9437202"/>
            <a:ext cx="18799200" cy="1026000"/>
          </a:xfrm>
          <a:prstGeom prst="rect">
            <a:avLst/>
          </a:prstGeom>
          <a:solidFill>
            <a:srgbClr val="1F75B3"/>
          </a:solidFill>
          <a:ln>
            <a:noFill/>
          </a:ln>
        </p:spPr>
        <p:txBody>
          <a:bodyPr spcFirstLastPara="1" wrap="square" lIns="137150" tIns="68550" rIns="137150" bIns="68550" anchor="ctr" anchorCtr="0">
            <a:noAutofit/>
          </a:bodyPr>
          <a:lstStyle/>
          <a:p>
            <a:pPr marL="0" marR="0" lvl="0" indent="0" algn="ctr" rtl="0">
              <a:spcBef>
                <a:spcPts val="0"/>
              </a:spcBef>
              <a:spcAft>
                <a:spcPts val="0"/>
              </a:spcAft>
              <a:buNone/>
            </a:pPr>
            <a:endParaRPr sz="2700" b="0" i="0" u="none" strike="noStrike" cap="none">
              <a:solidFill>
                <a:schemeClr val="lt1"/>
              </a:solidFill>
              <a:latin typeface="Calibri"/>
              <a:ea typeface="Calibri"/>
              <a:cs typeface="Calibri"/>
              <a:sym typeface="Calibri"/>
            </a:endParaRPr>
          </a:p>
        </p:txBody>
      </p:sp>
      <p:sp>
        <p:nvSpPr>
          <p:cNvPr id="86" name="Google Shape;86;p13"/>
          <p:cNvSpPr txBox="1"/>
          <p:nvPr/>
        </p:nvSpPr>
        <p:spPr>
          <a:xfrm>
            <a:off x="14779473" y="9562469"/>
            <a:ext cx="3404400" cy="775500"/>
          </a:xfrm>
          <a:prstGeom prst="rect">
            <a:avLst/>
          </a:prstGeom>
          <a:noFill/>
          <a:ln>
            <a:noFill/>
          </a:ln>
        </p:spPr>
        <p:txBody>
          <a:bodyPr spcFirstLastPara="1" wrap="square" lIns="137150" tIns="68550" rIns="137150" bIns="68550" anchor="t" anchorCtr="0">
            <a:noAutofit/>
          </a:bodyPr>
          <a:lstStyle/>
          <a:p>
            <a:pPr marL="0" marR="0" lvl="0" indent="0" algn="ctr" rtl="0">
              <a:lnSpc>
                <a:spcPct val="90000"/>
              </a:lnSpc>
              <a:spcBef>
                <a:spcPts val="0"/>
              </a:spcBef>
              <a:spcAft>
                <a:spcPts val="0"/>
              </a:spcAft>
              <a:buClr>
                <a:schemeClr val="lt1"/>
              </a:buClr>
              <a:buSzPts val="4400"/>
              <a:buFont typeface="Arial"/>
              <a:buNone/>
            </a:pPr>
            <a:r>
              <a:rPr lang="en-US" sz="4400" b="0" i="0" u="none" strike="noStrike" cap="none">
                <a:solidFill>
                  <a:schemeClr val="lt1"/>
                </a:solidFill>
                <a:latin typeface="Arial"/>
                <a:ea typeface="Arial"/>
                <a:cs typeface="Arial"/>
                <a:sym typeface="Arial"/>
              </a:rPr>
              <a:t>ceedar.org</a:t>
            </a:r>
            <a:endParaRPr sz="2100"/>
          </a:p>
        </p:txBody>
      </p:sp>
      <p:sp>
        <p:nvSpPr>
          <p:cNvPr id="87" name="Google Shape;87;p13"/>
          <p:cNvSpPr/>
          <p:nvPr/>
        </p:nvSpPr>
        <p:spPr>
          <a:xfrm>
            <a:off x="-349188" y="-113188"/>
            <a:ext cx="18906000" cy="602400"/>
          </a:xfrm>
          <a:prstGeom prst="rect">
            <a:avLst/>
          </a:prstGeom>
          <a:solidFill>
            <a:srgbClr val="2995CF"/>
          </a:solidFill>
          <a:ln>
            <a:noFill/>
          </a:ln>
        </p:spPr>
        <p:txBody>
          <a:bodyPr spcFirstLastPara="1" wrap="square" lIns="137150" tIns="68550" rIns="137150" bIns="68550" anchor="ctr" anchorCtr="0">
            <a:noAutofit/>
          </a:bodyPr>
          <a:lstStyle/>
          <a:p>
            <a:pPr marL="0" marR="0" lvl="0" indent="0" algn="ctr" rtl="0">
              <a:spcBef>
                <a:spcPts val="0"/>
              </a:spcBef>
              <a:spcAft>
                <a:spcPts val="0"/>
              </a:spcAft>
              <a:buNone/>
            </a:pPr>
            <a:endParaRPr sz="2700" b="0" i="0" u="none" strike="noStrike" cap="none">
              <a:solidFill>
                <a:schemeClr val="lt1"/>
              </a:solidFill>
              <a:latin typeface="Calibri"/>
              <a:ea typeface="Calibri"/>
              <a:cs typeface="Calibri"/>
              <a:sym typeface="Calibri"/>
            </a:endParaRPr>
          </a:p>
        </p:txBody>
      </p:sp>
      <p:pic>
        <p:nvPicPr>
          <p:cNvPr id="88" name="Google Shape;88;p13" descr="Text&#10;&#10;Description automatically generated with medium confidence"/>
          <p:cNvPicPr preferRelativeResize="0"/>
          <p:nvPr/>
        </p:nvPicPr>
        <p:blipFill rotWithShape="1">
          <a:blip r:embed="rId3">
            <a:alphaModFix/>
          </a:blip>
          <a:srcRect/>
          <a:stretch/>
        </p:blipFill>
        <p:spPr>
          <a:xfrm>
            <a:off x="104360" y="9499178"/>
            <a:ext cx="3404174" cy="707198"/>
          </a:xfrm>
          <a:prstGeom prst="rect">
            <a:avLst/>
          </a:prstGeom>
          <a:noFill/>
          <a:ln>
            <a:noFill/>
          </a:ln>
        </p:spPr>
      </p:pic>
      <p:sp>
        <p:nvSpPr>
          <p:cNvPr id="89" name="Google Shape;89;p13"/>
          <p:cNvSpPr/>
          <p:nvPr/>
        </p:nvSpPr>
        <p:spPr>
          <a:xfrm>
            <a:off x="-349188" y="489460"/>
            <a:ext cx="18906000" cy="8638200"/>
          </a:xfrm>
          <a:prstGeom prst="rect">
            <a:avLst/>
          </a:prstGeom>
          <a:solidFill>
            <a:srgbClr val="E4E4E4"/>
          </a:solidFill>
          <a:ln>
            <a:noFill/>
          </a:ln>
        </p:spPr>
        <p:txBody>
          <a:bodyPr spcFirstLastPara="1" wrap="square" lIns="137150" tIns="68550" rIns="137150" bIns="68550" anchor="ctr" anchorCtr="0">
            <a:noAutofit/>
          </a:bodyPr>
          <a:lstStyle/>
          <a:p>
            <a:pPr marL="0" marR="0" lvl="0" indent="0" algn="ctr" rtl="0">
              <a:spcBef>
                <a:spcPts val="0"/>
              </a:spcBef>
              <a:spcAft>
                <a:spcPts val="0"/>
              </a:spcAft>
              <a:buNone/>
            </a:pPr>
            <a:endParaRPr sz="27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6"/>
        <p:cNvGrpSpPr/>
        <p:nvPr/>
      </p:nvGrpSpPr>
      <p:grpSpPr>
        <a:xfrm>
          <a:off x="0" y="0"/>
          <a:ext cx="0" cy="0"/>
          <a:chOff x="0" y="0"/>
          <a:chExt cx="0" cy="0"/>
        </a:xfrm>
      </p:grpSpPr>
      <p:sp>
        <p:nvSpPr>
          <p:cNvPr id="97" name="Google Shape;97;p1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1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p1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0"/>
        <p:cNvGrpSpPr/>
        <p:nvPr/>
      </p:nvGrpSpPr>
      <p:grpSpPr>
        <a:xfrm>
          <a:off x="0" y="0"/>
          <a:ext cx="0" cy="0"/>
          <a:chOff x="0" y="0"/>
          <a:chExt cx="0" cy="0"/>
        </a:xfrm>
      </p:grpSpPr>
      <p:sp>
        <p:nvSpPr>
          <p:cNvPr id="101" name="Google Shape;101;p1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1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03" name="Google Shape;103;p1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1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p1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6"/>
        <p:cNvGrpSpPr/>
        <p:nvPr/>
      </p:nvGrpSpPr>
      <p:grpSpPr>
        <a:xfrm>
          <a:off x="0" y="0"/>
          <a:ext cx="0" cy="0"/>
          <a:chOff x="0" y="0"/>
          <a:chExt cx="0" cy="0"/>
        </a:xfrm>
      </p:grpSpPr>
      <p:sp>
        <p:nvSpPr>
          <p:cNvPr id="107" name="Google Shape;107;p17"/>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 name="Google Shape;108;p17"/>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109" name="Google Shape;109;p1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p1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 name="Google Shape;111;p1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2"/>
        <p:cNvGrpSpPr/>
        <p:nvPr/>
      </p:nvGrpSpPr>
      <p:grpSpPr>
        <a:xfrm>
          <a:off x="0" y="0"/>
          <a:ext cx="0" cy="0"/>
          <a:chOff x="0" y="0"/>
          <a:chExt cx="0" cy="0"/>
        </a:xfrm>
      </p:grpSpPr>
      <p:sp>
        <p:nvSpPr>
          <p:cNvPr id="113" name="Google Shape;113;p1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 name="Google Shape;114;p18"/>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115" name="Google Shape;115;p18"/>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116" name="Google Shape;116;p1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 name="Google Shape;117;p1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 name="Google Shape;118;p1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9"/>
        <p:cNvGrpSpPr/>
        <p:nvPr/>
      </p:nvGrpSpPr>
      <p:grpSpPr>
        <a:xfrm>
          <a:off x="0" y="0"/>
          <a:ext cx="0" cy="0"/>
          <a:chOff x="0" y="0"/>
          <a:chExt cx="0" cy="0"/>
        </a:xfrm>
      </p:grpSpPr>
      <p:sp>
        <p:nvSpPr>
          <p:cNvPr id="120" name="Google Shape;120;p1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 name="Google Shape;121;p19"/>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122" name="Google Shape;122;p19"/>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123" name="Google Shape;123;p19"/>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124" name="Google Shape;124;p19"/>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125" name="Google Shape;125;p1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 name="Google Shape;126;p1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7" name="Google Shape;127;p1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8"/>
        <p:cNvGrpSpPr/>
        <p:nvPr/>
      </p:nvGrpSpPr>
      <p:grpSpPr>
        <a:xfrm>
          <a:off x="0" y="0"/>
          <a:ext cx="0" cy="0"/>
          <a:chOff x="0" y="0"/>
          <a:chExt cx="0" cy="0"/>
        </a:xfrm>
      </p:grpSpPr>
      <p:sp>
        <p:nvSpPr>
          <p:cNvPr id="129" name="Google Shape;129;p2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0" name="Google Shape;130;p2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 name="Google Shape;131;p2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2" name="Google Shape;132;p2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3"/>
        <p:cNvGrpSpPr/>
        <p:nvPr/>
      </p:nvGrpSpPr>
      <p:grpSpPr>
        <a:xfrm>
          <a:off x="0" y="0"/>
          <a:ext cx="0" cy="0"/>
          <a:chOff x="0" y="0"/>
          <a:chExt cx="0" cy="0"/>
        </a:xfrm>
      </p:grpSpPr>
      <p:sp>
        <p:nvSpPr>
          <p:cNvPr id="134" name="Google Shape;134;p21"/>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 name="Google Shape;135;p21"/>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136" name="Google Shape;136;p21"/>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137" name="Google Shape;137;p2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8" name="Google Shape;138;p2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9" name="Google Shape;139;p2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3"/>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0"/>
        <p:cNvGrpSpPr/>
        <p:nvPr/>
      </p:nvGrpSpPr>
      <p:grpSpPr>
        <a:xfrm>
          <a:off x="0" y="0"/>
          <a:ext cx="0" cy="0"/>
          <a:chOff x="0" y="0"/>
          <a:chExt cx="0" cy="0"/>
        </a:xfrm>
      </p:grpSpPr>
      <p:sp>
        <p:nvSpPr>
          <p:cNvPr id="141" name="Google Shape;141;p22"/>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2" name="Google Shape;142;p22"/>
          <p:cNvSpPr>
            <a:spLocks noGrp="1"/>
          </p:cNvSpPr>
          <p:nvPr>
            <p:ph type="pic" idx="2"/>
          </p:nvPr>
        </p:nvSpPr>
        <p:spPr>
          <a:xfrm>
            <a:off x="1792288" y="612775"/>
            <a:ext cx="5486400" cy="4114800"/>
          </a:xfrm>
          <a:prstGeom prst="rect">
            <a:avLst/>
          </a:prstGeom>
          <a:noFill/>
          <a:ln>
            <a:noFill/>
          </a:ln>
        </p:spPr>
      </p:sp>
      <p:sp>
        <p:nvSpPr>
          <p:cNvPr id="143" name="Google Shape;143;p22"/>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144" name="Google Shape;144;p2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5" name="Google Shape;145;p2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6" name="Google Shape;146;p2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7"/>
        <p:cNvGrpSpPr/>
        <p:nvPr/>
      </p:nvGrpSpPr>
      <p:grpSpPr>
        <a:xfrm>
          <a:off x="0" y="0"/>
          <a:ext cx="0" cy="0"/>
          <a:chOff x="0" y="0"/>
          <a:chExt cx="0" cy="0"/>
        </a:xfrm>
      </p:grpSpPr>
      <p:sp>
        <p:nvSpPr>
          <p:cNvPr id="148" name="Google Shape;148;p2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9" name="Google Shape;149;p23"/>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50" name="Google Shape;150;p2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1" name="Google Shape;151;p2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2" name="Google Shape;152;p2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3"/>
        <p:cNvGrpSpPr/>
        <p:nvPr/>
      </p:nvGrpSpPr>
      <p:grpSpPr>
        <a:xfrm>
          <a:off x="0" y="0"/>
          <a:ext cx="0" cy="0"/>
          <a:chOff x="0" y="0"/>
          <a:chExt cx="0" cy="0"/>
        </a:xfrm>
      </p:grpSpPr>
      <p:sp>
        <p:nvSpPr>
          <p:cNvPr id="154" name="Google Shape;154;p24"/>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5" name="Google Shape;155;p24"/>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56" name="Google Shape;156;p2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7" name="Google Shape;157;p2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8" name="Google Shape;158;p2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Content Gray">
  <p:cSld name="Title and Content Gray">
    <p:spTree>
      <p:nvGrpSpPr>
        <p:cNvPr id="1" name="Shape 159"/>
        <p:cNvGrpSpPr/>
        <p:nvPr/>
      </p:nvGrpSpPr>
      <p:grpSpPr>
        <a:xfrm>
          <a:off x="0" y="0"/>
          <a:ext cx="0" cy="0"/>
          <a:chOff x="0" y="0"/>
          <a:chExt cx="0" cy="0"/>
        </a:xfrm>
      </p:grpSpPr>
      <p:pic>
        <p:nvPicPr>
          <p:cNvPr id="160" name="Google Shape;160;p25" descr="A picture containing table&#10;&#10;Description automatically generated"/>
          <p:cNvPicPr preferRelativeResize="0"/>
          <p:nvPr/>
        </p:nvPicPr>
        <p:blipFill rotWithShape="1">
          <a:blip r:embed="rId2">
            <a:alphaModFix/>
          </a:blip>
          <a:srcRect/>
          <a:stretch/>
        </p:blipFill>
        <p:spPr>
          <a:xfrm>
            <a:off x="-295837" y="-120963"/>
            <a:ext cx="18798991" cy="10569270"/>
          </a:xfrm>
          <a:prstGeom prst="rect">
            <a:avLst/>
          </a:prstGeom>
          <a:noFill/>
          <a:ln>
            <a:noFill/>
          </a:ln>
        </p:spPr>
      </p:pic>
      <p:sp>
        <p:nvSpPr>
          <p:cNvPr id="161" name="Google Shape;161;p25"/>
          <p:cNvSpPr txBox="1">
            <a:spLocks noGrp="1"/>
          </p:cNvSpPr>
          <p:nvPr>
            <p:ph type="title"/>
          </p:nvPr>
        </p:nvSpPr>
        <p:spPr>
          <a:xfrm>
            <a:off x="649809" y="891239"/>
            <a:ext cx="16829700" cy="1988700"/>
          </a:xfrm>
          <a:prstGeom prst="rect">
            <a:avLst/>
          </a:prstGeom>
          <a:noFill/>
          <a:ln>
            <a:noFill/>
          </a:ln>
        </p:spPr>
        <p:txBody>
          <a:bodyPr spcFirstLastPara="1" wrap="square" lIns="137150" tIns="68550" rIns="137150" bIns="68550" anchor="t" anchorCtr="0">
            <a:normAutofit/>
          </a:bodyPr>
          <a:lstStyle>
            <a:lvl1pPr marR="0" lvl="0" algn="l">
              <a:lnSpc>
                <a:spcPct val="90000"/>
              </a:lnSpc>
              <a:spcBef>
                <a:spcPts val="0"/>
              </a:spcBef>
              <a:spcAft>
                <a:spcPts val="0"/>
              </a:spcAft>
              <a:buClr>
                <a:schemeClr val="dk1"/>
              </a:buClr>
              <a:buSzPts val="7200"/>
              <a:buFont typeface="Arial"/>
              <a:buNone/>
              <a:defRPr sz="7200" b="0" i="0" u="none" strike="noStrike" cap="none">
                <a:solidFill>
                  <a:schemeClr val="dk1"/>
                </a:solidFill>
                <a:latin typeface="Arial"/>
                <a:ea typeface="Arial"/>
                <a:cs typeface="Arial"/>
                <a:sym typeface="Arial"/>
              </a:defRPr>
            </a:lvl1pPr>
            <a:lvl2pPr lvl="1" algn="l">
              <a:lnSpc>
                <a:spcPct val="100000"/>
              </a:lnSpc>
              <a:spcBef>
                <a:spcPts val="0"/>
              </a:spcBef>
              <a:spcAft>
                <a:spcPts val="0"/>
              </a:spcAft>
              <a:buSzPts val="1400"/>
              <a:buNone/>
              <a:defRPr sz="2700"/>
            </a:lvl2pPr>
            <a:lvl3pPr lvl="2" algn="l">
              <a:lnSpc>
                <a:spcPct val="100000"/>
              </a:lnSpc>
              <a:spcBef>
                <a:spcPts val="0"/>
              </a:spcBef>
              <a:spcAft>
                <a:spcPts val="0"/>
              </a:spcAft>
              <a:buSzPts val="1400"/>
              <a:buNone/>
              <a:defRPr sz="2700"/>
            </a:lvl3pPr>
            <a:lvl4pPr lvl="3" algn="l">
              <a:lnSpc>
                <a:spcPct val="100000"/>
              </a:lnSpc>
              <a:spcBef>
                <a:spcPts val="0"/>
              </a:spcBef>
              <a:spcAft>
                <a:spcPts val="0"/>
              </a:spcAft>
              <a:buSzPts val="1400"/>
              <a:buNone/>
              <a:defRPr sz="2700"/>
            </a:lvl4pPr>
            <a:lvl5pPr lvl="4" algn="l">
              <a:lnSpc>
                <a:spcPct val="100000"/>
              </a:lnSpc>
              <a:spcBef>
                <a:spcPts val="0"/>
              </a:spcBef>
              <a:spcAft>
                <a:spcPts val="0"/>
              </a:spcAft>
              <a:buSzPts val="1400"/>
              <a:buNone/>
              <a:defRPr sz="2700"/>
            </a:lvl5pPr>
            <a:lvl6pPr lvl="5" algn="l">
              <a:lnSpc>
                <a:spcPct val="100000"/>
              </a:lnSpc>
              <a:spcBef>
                <a:spcPts val="0"/>
              </a:spcBef>
              <a:spcAft>
                <a:spcPts val="0"/>
              </a:spcAft>
              <a:buSzPts val="1400"/>
              <a:buNone/>
              <a:defRPr sz="2700"/>
            </a:lvl6pPr>
            <a:lvl7pPr lvl="6" algn="l">
              <a:lnSpc>
                <a:spcPct val="100000"/>
              </a:lnSpc>
              <a:spcBef>
                <a:spcPts val="0"/>
              </a:spcBef>
              <a:spcAft>
                <a:spcPts val="0"/>
              </a:spcAft>
              <a:buSzPts val="1400"/>
              <a:buNone/>
              <a:defRPr sz="2700"/>
            </a:lvl7pPr>
            <a:lvl8pPr lvl="7" algn="l">
              <a:lnSpc>
                <a:spcPct val="100000"/>
              </a:lnSpc>
              <a:spcBef>
                <a:spcPts val="0"/>
              </a:spcBef>
              <a:spcAft>
                <a:spcPts val="0"/>
              </a:spcAft>
              <a:buSzPts val="1400"/>
              <a:buNone/>
              <a:defRPr sz="2700"/>
            </a:lvl8pPr>
            <a:lvl9pPr lvl="8" algn="l">
              <a:lnSpc>
                <a:spcPct val="100000"/>
              </a:lnSpc>
              <a:spcBef>
                <a:spcPts val="0"/>
              </a:spcBef>
              <a:spcAft>
                <a:spcPts val="0"/>
              </a:spcAft>
              <a:buSzPts val="1400"/>
              <a:buNone/>
              <a:defRPr sz="2700"/>
            </a:lvl9pPr>
          </a:lstStyle>
          <a:p>
            <a:endParaRPr/>
          </a:p>
        </p:txBody>
      </p:sp>
      <p:sp>
        <p:nvSpPr>
          <p:cNvPr id="162" name="Google Shape;162;p25"/>
          <p:cNvSpPr txBox="1">
            <a:spLocks noGrp="1"/>
          </p:cNvSpPr>
          <p:nvPr>
            <p:ph type="body" idx="1"/>
          </p:nvPr>
        </p:nvSpPr>
        <p:spPr>
          <a:xfrm>
            <a:off x="650082" y="3281361"/>
            <a:ext cx="16829700" cy="5459400"/>
          </a:xfrm>
          <a:prstGeom prst="rect">
            <a:avLst/>
          </a:prstGeom>
          <a:noFill/>
          <a:ln>
            <a:noFill/>
          </a:ln>
        </p:spPr>
        <p:txBody>
          <a:bodyPr spcFirstLastPara="1" wrap="square" lIns="137150" tIns="68550" rIns="137150" bIns="68550" anchor="t" anchorCtr="0">
            <a:normAutofit/>
          </a:bodyPr>
          <a:lstStyle>
            <a:lvl1pPr marL="457200" marR="0" lvl="0" indent="-495300" algn="l">
              <a:lnSpc>
                <a:spcPct val="90000"/>
              </a:lnSpc>
              <a:spcBef>
                <a:spcPts val="1500"/>
              </a:spcBef>
              <a:spcAft>
                <a:spcPts val="0"/>
              </a:spcAft>
              <a:buClr>
                <a:schemeClr val="dk1"/>
              </a:buClr>
              <a:buSzPts val="4200"/>
              <a:buFont typeface="Arial"/>
              <a:buChar char="•"/>
              <a:defRPr sz="4200" b="0" i="0" u="none" strike="noStrike" cap="none">
                <a:solidFill>
                  <a:schemeClr val="dk1"/>
                </a:solidFill>
                <a:latin typeface="Arial"/>
                <a:ea typeface="Arial"/>
                <a:cs typeface="Arial"/>
                <a:sym typeface="Arial"/>
              </a:defRPr>
            </a:lvl1pPr>
            <a:lvl2pPr marL="914400" marR="0" lvl="1" indent="-457200" algn="l">
              <a:lnSpc>
                <a:spcPct val="90000"/>
              </a:lnSpc>
              <a:spcBef>
                <a:spcPts val="800"/>
              </a:spcBef>
              <a:spcAft>
                <a:spcPts val="0"/>
              </a:spcAft>
              <a:buClr>
                <a:schemeClr val="dk1"/>
              </a:buClr>
              <a:buSzPts val="3600"/>
              <a:buFont typeface="Arial"/>
              <a:buChar char="•"/>
              <a:defRPr sz="3600" b="0" i="0" u="none" strike="noStrike" cap="none">
                <a:solidFill>
                  <a:schemeClr val="dk1"/>
                </a:solidFill>
                <a:latin typeface="Arial"/>
                <a:ea typeface="Arial"/>
                <a:cs typeface="Arial"/>
                <a:sym typeface="Arial"/>
              </a:defRPr>
            </a:lvl2pPr>
            <a:lvl3pPr marL="1371600" marR="0" lvl="2" indent="-419100" algn="l">
              <a:lnSpc>
                <a:spcPct val="90000"/>
              </a:lnSpc>
              <a:spcBef>
                <a:spcPts val="800"/>
              </a:spcBef>
              <a:spcAft>
                <a:spcPts val="0"/>
              </a:spcAft>
              <a:buClr>
                <a:schemeClr val="dk1"/>
              </a:buClr>
              <a:buSzPts val="3000"/>
              <a:buFont typeface="Arial"/>
              <a:buChar char="•"/>
              <a:defRPr sz="3000" b="0" i="0" u="none" strike="noStrike" cap="none">
                <a:solidFill>
                  <a:schemeClr val="dk1"/>
                </a:solidFill>
                <a:latin typeface="Arial"/>
                <a:ea typeface="Arial"/>
                <a:cs typeface="Arial"/>
                <a:sym typeface="Arial"/>
              </a:defRPr>
            </a:lvl3pPr>
            <a:lvl4pPr marL="1828800" marR="0" lvl="3" indent="-400050" algn="l">
              <a:lnSpc>
                <a:spcPct val="90000"/>
              </a:lnSpc>
              <a:spcBef>
                <a:spcPts val="8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4pPr>
            <a:lvl5pPr marL="2286000" marR="0" lvl="4" indent="-400050" algn="l">
              <a:lnSpc>
                <a:spcPct val="90000"/>
              </a:lnSpc>
              <a:spcBef>
                <a:spcPts val="8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5pPr>
            <a:lvl6pPr marL="2743200" marR="0" lvl="5" indent="-400050" algn="l">
              <a:lnSpc>
                <a:spcPct val="90000"/>
              </a:lnSpc>
              <a:spcBef>
                <a:spcPts val="8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L="3200400" marR="0" lvl="6" indent="-400050" algn="l">
              <a:lnSpc>
                <a:spcPct val="90000"/>
              </a:lnSpc>
              <a:spcBef>
                <a:spcPts val="8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L="3657600" marR="0" lvl="7" indent="-400050" algn="l">
              <a:lnSpc>
                <a:spcPct val="90000"/>
              </a:lnSpc>
              <a:spcBef>
                <a:spcPts val="8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L="4114800" marR="0" lvl="8" indent="-400050" algn="l">
              <a:lnSpc>
                <a:spcPct val="90000"/>
              </a:lnSpc>
              <a:spcBef>
                <a:spcPts val="8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163" name="Google Shape;163;p25"/>
          <p:cNvSpPr/>
          <p:nvPr/>
        </p:nvSpPr>
        <p:spPr>
          <a:xfrm>
            <a:off x="-295837" y="9142367"/>
            <a:ext cx="18799200" cy="387300"/>
          </a:xfrm>
          <a:prstGeom prst="rect">
            <a:avLst/>
          </a:prstGeom>
          <a:solidFill>
            <a:srgbClr val="2995CF"/>
          </a:solidFill>
          <a:ln>
            <a:noFill/>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Calibri"/>
              <a:ea typeface="Calibri"/>
              <a:cs typeface="Calibri"/>
              <a:sym typeface="Calibri"/>
            </a:endParaRPr>
          </a:p>
        </p:txBody>
      </p:sp>
      <p:sp>
        <p:nvSpPr>
          <p:cNvPr id="164" name="Google Shape;164;p25"/>
          <p:cNvSpPr/>
          <p:nvPr/>
        </p:nvSpPr>
        <p:spPr>
          <a:xfrm>
            <a:off x="-295837" y="9437202"/>
            <a:ext cx="18799200" cy="1026000"/>
          </a:xfrm>
          <a:prstGeom prst="rect">
            <a:avLst/>
          </a:prstGeom>
          <a:solidFill>
            <a:srgbClr val="1F75B3"/>
          </a:solidFill>
          <a:ln>
            <a:noFill/>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Calibri"/>
              <a:ea typeface="Calibri"/>
              <a:cs typeface="Calibri"/>
              <a:sym typeface="Calibri"/>
            </a:endParaRPr>
          </a:p>
        </p:txBody>
      </p:sp>
      <p:sp>
        <p:nvSpPr>
          <p:cNvPr id="165" name="Google Shape;165;p25"/>
          <p:cNvSpPr txBox="1"/>
          <p:nvPr/>
        </p:nvSpPr>
        <p:spPr>
          <a:xfrm>
            <a:off x="14779473" y="9562469"/>
            <a:ext cx="3404400" cy="775500"/>
          </a:xfrm>
          <a:prstGeom prst="rect">
            <a:avLst/>
          </a:prstGeom>
          <a:noFill/>
          <a:ln>
            <a:noFill/>
          </a:ln>
        </p:spPr>
        <p:txBody>
          <a:bodyPr spcFirstLastPara="1" wrap="square" lIns="137150" tIns="68550" rIns="137150" bIns="68550" anchor="t" anchorCtr="0">
            <a:noAutofit/>
          </a:bodyPr>
          <a:lstStyle/>
          <a:p>
            <a:pPr marL="0" marR="0" lvl="0" indent="0" algn="ctr" rtl="0">
              <a:lnSpc>
                <a:spcPct val="90000"/>
              </a:lnSpc>
              <a:spcBef>
                <a:spcPts val="0"/>
              </a:spcBef>
              <a:spcAft>
                <a:spcPts val="0"/>
              </a:spcAft>
              <a:buClr>
                <a:schemeClr val="lt1"/>
              </a:buClr>
              <a:buSzPts val="4400"/>
              <a:buFont typeface="Arial"/>
              <a:buNone/>
            </a:pPr>
            <a:r>
              <a:rPr lang="en-US" sz="4400" b="0" i="0" u="none" strike="noStrike" cap="none">
                <a:solidFill>
                  <a:schemeClr val="lt1"/>
                </a:solidFill>
                <a:latin typeface="Arial"/>
                <a:ea typeface="Arial"/>
                <a:cs typeface="Arial"/>
                <a:sym typeface="Arial"/>
              </a:rPr>
              <a:t>ceedar.org</a:t>
            </a:r>
            <a:endParaRPr sz="2100" b="0" i="0" u="none" strike="noStrike" cap="none">
              <a:solidFill>
                <a:srgbClr val="000000"/>
              </a:solidFill>
              <a:latin typeface="Arial"/>
              <a:ea typeface="Arial"/>
              <a:cs typeface="Arial"/>
              <a:sym typeface="Arial"/>
            </a:endParaRPr>
          </a:p>
        </p:txBody>
      </p:sp>
      <p:sp>
        <p:nvSpPr>
          <p:cNvPr id="166" name="Google Shape;166;p25"/>
          <p:cNvSpPr/>
          <p:nvPr/>
        </p:nvSpPr>
        <p:spPr>
          <a:xfrm>
            <a:off x="-349188" y="-113188"/>
            <a:ext cx="18906000" cy="602400"/>
          </a:xfrm>
          <a:prstGeom prst="rect">
            <a:avLst/>
          </a:prstGeom>
          <a:solidFill>
            <a:srgbClr val="2995CF"/>
          </a:solidFill>
          <a:ln>
            <a:noFill/>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Calibri"/>
              <a:ea typeface="Calibri"/>
              <a:cs typeface="Calibri"/>
              <a:sym typeface="Calibri"/>
            </a:endParaRPr>
          </a:p>
        </p:txBody>
      </p:sp>
      <p:pic>
        <p:nvPicPr>
          <p:cNvPr id="167" name="Google Shape;167;p25" descr="Text&#10;&#10;Description automatically generated with medium confidence"/>
          <p:cNvPicPr preferRelativeResize="0"/>
          <p:nvPr/>
        </p:nvPicPr>
        <p:blipFill rotWithShape="1">
          <a:blip r:embed="rId3">
            <a:alphaModFix/>
          </a:blip>
          <a:srcRect/>
          <a:stretch/>
        </p:blipFill>
        <p:spPr>
          <a:xfrm>
            <a:off x="104360" y="9499178"/>
            <a:ext cx="3404174" cy="707198"/>
          </a:xfrm>
          <a:prstGeom prst="rect">
            <a:avLst/>
          </a:prstGeom>
          <a:noFill/>
          <a:ln>
            <a:noFill/>
          </a:ln>
        </p:spPr>
      </p:pic>
      <p:sp>
        <p:nvSpPr>
          <p:cNvPr id="168" name="Google Shape;168;p25"/>
          <p:cNvSpPr/>
          <p:nvPr/>
        </p:nvSpPr>
        <p:spPr>
          <a:xfrm>
            <a:off x="-349188" y="489460"/>
            <a:ext cx="18906000" cy="8638200"/>
          </a:xfrm>
          <a:prstGeom prst="rect">
            <a:avLst/>
          </a:prstGeom>
          <a:solidFill>
            <a:srgbClr val="E4E4E4"/>
          </a:solidFill>
          <a:ln>
            <a:noFill/>
          </a:ln>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5"/>
        <p:cNvGrpSpPr/>
        <p:nvPr/>
      </p:nvGrpSpPr>
      <p:grpSpPr>
        <a:xfrm>
          <a:off x="0" y="0"/>
          <a:ext cx="0" cy="0"/>
          <a:chOff x="0" y="0"/>
          <a:chExt cx="0" cy="0"/>
        </a:xfrm>
      </p:grpSpPr>
      <p:sp>
        <p:nvSpPr>
          <p:cNvPr id="176" name="Google Shape;176;p27"/>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7" name="Google Shape;177;p27"/>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8" name="Google Shape;178;p27"/>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79"/>
        <p:cNvGrpSpPr/>
        <p:nvPr/>
      </p:nvGrpSpPr>
      <p:grpSpPr>
        <a:xfrm>
          <a:off x="0" y="0"/>
          <a:ext cx="0" cy="0"/>
          <a:chOff x="0" y="0"/>
          <a:chExt cx="0" cy="0"/>
        </a:xfrm>
      </p:grpSpPr>
      <p:sp>
        <p:nvSpPr>
          <p:cNvPr id="180" name="Google Shape;180;p28"/>
          <p:cNvSpPr txBox="1">
            <a:spLocks noGrp="1"/>
          </p:cNvSpPr>
          <p:nvPr>
            <p:ph type="ctrTitle"/>
          </p:nvPr>
        </p:nvSpPr>
        <p:spPr>
          <a:xfrm>
            <a:off x="2286000" y="1683545"/>
            <a:ext cx="13716000" cy="35814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9000"/>
              <a:buFont typeface="Play"/>
              <a:buNone/>
              <a:defRPr sz="9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1" name="Google Shape;181;p28"/>
          <p:cNvSpPr txBox="1">
            <a:spLocks noGrp="1"/>
          </p:cNvSpPr>
          <p:nvPr>
            <p:ph type="subTitle" idx="1"/>
          </p:nvPr>
        </p:nvSpPr>
        <p:spPr>
          <a:xfrm>
            <a:off x="2286000" y="5403057"/>
            <a:ext cx="13716000" cy="248364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500"/>
              </a:spcBef>
              <a:spcAft>
                <a:spcPts val="0"/>
              </a:spcAft>
              <a:buClr>
                <a:schemeClr val="dk1"/>
              </a:buClr>
              <a:buSzPts val="3600"/>
              <a:buNone/>
              <a:defRPr sz="3600"/>
            </a:lvl1pPr>
            <a:lvl2pPr lvl="1" algn="ctr">
              <a:lnSpc>
                <a:spcPct val="90000"/>
              </a:lnSpc>
              <a:spcBef>
                <a:spcPts val="750"/>
              </a:spcBef>
              <a:spcAft>
                <a:spcPts val="0"/>
              </a:spcAft>
              <a:buClr>
                <a:schemeClr val="dk1"/>
              </a:buClr>
              <a:buSzPts val="3000"/>
              <a:buNone/>
              <a:defRPr sz="3000"/>
            </a:lvl2pPr>
            <a:lvl3pPr lvl="2" algn="ctr">
              <a:lnSpc>
                <a:spcPct val="90000"/>
              </a:lnSpc>
              <a:spcBef>
                <a:spcPts val="750"/>
              </a:spcBef>
              <a:spcAft>
                <a:spcPts val="0"/>
              </a:spcAft>
              <a:buClr>
                <a:schemeClr val="dk1"/>
              </a:buClr>
              <a:buSzPts val="2700"/>
              <a:buNone/>
              <a:defRPr sz="2700"/>
            </a:lvl3pPr>
            <a:lvl4pPr lvl="3" algn="ctr">
              <a:lnSpc>
                <a:spcPct val="90000"/>
              </a:lnSpc>
              <a:spcBef>
                <a:spcPts val="750"/>
              </a:spcBef>
              <a:spcAft>
                <a:spcPts val="0"/>
              </a:spcAft>
              <a:buClr>
                <a:schemeClr val="dk1"/>
              </a:buClr>
              <a:buSzPts val="2400"/>
              <a:buNone/>
              <a:defRPr sz="2400"/>
            </a:lvl4pPr>
            <a:lvl5pPr lvl="4" algn="ctr">
              <a:lnSpc>
                <a:spcPct val="90000"/>
              </a:lnSpc>
              <a:spcBef>
                <a:spcPts val="750"/>
              </a:spcBef>
              <a:spcAft>
                <a:spcPts val="0"/>
              </a:spcAft>
              <a:buClr>
                <a:schemeClr val="dk1"/>
              </a:buClr>
              <a:buSzPts val="2400"/>
              <a:buNone/>
              <a:defRPr sz="2400"/>
            </a:lvl5pPr>
            <a:lvl6pPr lvl="5" algn="ctr">
              <a:lnSpc>
                <a:spcPct val="90000"/>
              </a:lnSpc>
              <a:spcBef>
                <a:spcPts val="750"/>
              </a:spcBef>
              <a:spcAft>
                <a:spcPts val="0"/>
              </a:spcAft>
              <a:buClr>
                <a:schemeClr val="dk1"/>
              </a:buClr>
              <a:buSzPts val="2400"/>
              <a:buNone/>
              <a:defRPr sz="2400"/>
            </a:lvl6pPr>
            <a:lvl7pPr lvl="6" algn="ctr">
              <a:lnSpc>
                <a:spcPct val="90000"/>
              </a:lnSpc>
              <a:spcBef>
                <a:spcPts val="750"/>
              </a:spcBef>
              <a:spcAft>
                <a:spcPts val="0"/>
              </a:spcAft>
              <a:buClr>
                <a:schemeClr val="dk1"/>
              </a:buClr>
              <a:buSzPts val="2400"/>
              <a:buNone/>
              <a:defRPr sz="2400"/>
            </a:lvl7pPr>
            <a:lvl8pPr lvl="7" algn="ctr">
              <a:lnSpc>
                <a:spcPct val="90000"/>
              </a:lnSpc>
              <a:spcBef>
                <a:spcPts val="750"/>
              </a:spcBef>
              <a:spcAft>
                <a:spcPts val="0"/>
              </a:spcAft>
              <a:buClr>
                <a:schemeClr val="dk1"/>
              </a:buClr>
              <a:buSzPts val="2400"/>
              <a:buNone/>
              <a:defRPr sz="2400"/>
            </a:lvl8pPr>
            <a:lvl9pPr lvl="8" algn="ctr">
              <a:lnSpc>
                <a:spcPct val="90000"/>
              </a:lnSpc>
              <a:spcBef>
                <a:spcPts val="750"/>
              </a:spcBef>
              <a:spcAft>
                <a:spcPts val="0"/>
              </a:spcAft>
              <a:buClr>
                <a:schemeClr val="dk1"/>
              </a:buClr>
              <a:buSzPts val="2400"/>
              <a:buNone/>
              <a:defRPr sz="2400"/>
            </a:lvl9pPr>
          </a:lstStyle>
          <a:p>
            <a:endParaRPr/>
          </a:p>
        </p:txBody>
      </p:sp>
      <p:sp>
        <p:nvSpPr>
          <p:cNvPr id="182" name="Google Shape;182;p28"/>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3" name="Google Shape;183;p28"/>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4" name="Google Shape;184;p28"/>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85"/>
        <p:cNvGrpSpPr/>
        <p:nvPr/>
      </p:nvGrpSpPr>
      <p:grpSpPr>
        <a:xfrm>
          <a:off x="0" y="0"/>
          <a:ext cx="0" cy="0"/>
          <a:chOff x="0" y="0"/>
          <a:chExt cx="0" cy="0"/>
        </a:xfrm>
      </p:grpSpPr>
      <p:sp>
        <p:nvSpPr>
          <p:cNvPr id="186" name="Google Shape;186;p29"/>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7" name="Google Shape;187;p29"/>
          <p:cNvSpPr txBox="1">
            <a:spLocks noGrp="1"/>
          </p:cNvSpPr>
          <p:nvPr>
            <p:ph type="body" idx="1"/>
          </p:nvPr>
        </p:nvSpPr>
        <p:spPr>
          <a:xfrm>
            <a:off x="1257300" y="2738438"/>
            <a:ext cx="15773400" cy="652700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dk1"/>
              </a:buClr>
              <a:buSzPts val="1800"/>
              <a:buChar char="•"/>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88" name="Google Shape;188;p29"/>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9" name="Google Shape;189;p29"/>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0" name="Google Shape;190;p29"/>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1"/>
        <p:cNvGrpSpPr/>
        <p:nvPr/>
      </p:nvGrpSpPr>
      <p:grpSpPr>
        <a:xfrm>
          <a:off x="0" y="0"/>
          <a:ext cx="0" cy="0"/>
          <a:chOff x="0" y="0"/>
          <a:chExt cx="0" cy="0"/>
        </a:xfrm>
      </p:grpSpPr>
      <p:sp>
        <p:nvSpPr>
          <p:cNvPr id="192" name="Google Shape;192;p30"/>
          <p:cNvSpPr txBox="1">
            <a:spLocks noGrp="1"/>
          </p:cNvSpPr>
          <p:nvPr>
            <p:ph type="title"/>
          </p:nvPr>
        </p:nvSpPr>
        <p:spPr>
          <a:xfrm>
            <a:off x="1247775" y="2564608"/>
            <a:ext cx="15773400" cy="427910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9000"/>
              <a:buFont typeface="Play"/>
              <a:buNone/>
              <a:defRPr sz="9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3" name="Google Shape;193;p30"/>
          <p:cNvSpPr txBox="1">
            <a:spLocks noGrp="1"/>
          </p:cNvSpPr>
          <p:nvPr>
            <p:ph type="body" idx="1"/>
          </p:nvPr>
        </p:nvSpPr>
        <p:spPr>
          <a:xfrm>
            <a:off x="1247775" y="6884195"/>
            <a:ext cx="15773400" cy="225028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rgbClr val="757575"/>
              </a:buClr>
              <a:buSzPts val="3600"/>
              <a:buNone/>
              <a:defRPr sz="3600">
                <a:solidFill>
                  <a:srgbClr val="757575"/>
                </a:solidFill>
              </a:defRPr>
            </a:lvl1pPr>
            <a:lvl2pPr marL="914400" lvl="1" indent="-228600" algn="l">
              <a:lnSpc>
                <a:spcPct val="90000"/>
              </a:lnSpc>
              <a:spcBef>
                <a:spcPts val="750"/>
              </a:spcBef>
              <a:spcAft>
                <a:spcPts val="0"/>
              </a:spcAft>
              <a:buClr>
                <a:srgbClr val="757575"/>
              </a:buClr>
              <a:buSzPts val="3000"/>
              <a:buNone/>
              <a:defRPr sz="3000">
                <a:solidFill>
                  <a:srgbClr val="757575"/>
                </a:solidFill>
              </a:defRPr>
            </a:lvl2pPr>
            <a:lvl3pPr marL="1371600" lvl="2" indent="-228600" algn="l">
              <a:lnSpc>
                <a:spcPct val="90000"/>
              </a:lnSpc>
              <a:spcBef>
                <a:spcPts val="750"/>
              </a:spcBef>
              <a:spcAft>
                <a:spcPts val="0"/>
              </a:spcAft>
              <a:buClr>
                <a:srgbClr val="757575"/>
              </a:buClr>
              <a:buSzPts val="2700"/>
              <a:buNone/>
              <a:defRPr sz="2700">
                <a:solidFill>
                  <a:srgbClr val="757575"/>
                </a:solidFill>
              </a:defRPr>
            </a:lvl3pPr>
            <a:lvl4pPr marL="1828800" lvl="3" indent="-228600" algn="l">
              <a:lnSpc>
                <a:spcPct val="90000"/>
              </a:lnSpc>
              <a:spcBef>
                <a:spcPts val="750"/>
              </a:spcBef>
              <a:spcAft>
                <a:spcPts val="0"/>
              </a:spcAft>
              <a:buClr>
                <a:srgbClr val="757575"/>
              </a:buClr>
              <a:buSzPts val="2400"/>
              <a:buNone/>
              <a:defRPr sz="2400">
                <a:solidFill>
                  <a:srgbClr val="757575"/>
                </a:solidFill>
              </a:defRPr>
            </a:lvl4pPr>
            <a:lvl5pPr marL="2286000" lvl="4" indent="-228600" algn="l">
              <a:lnSpc>
                <a:spcPct val="90000"/>
              </a:lnSpc>
              <a:spcBef>
                <a:spcPts val="750"/>
              </a:spcBef>
              <a:spcAft>
                <a:spcPts val="0"/>
              </a:spcAft>
              <a:buClr>
                <a:srgbClr val="757575"/>
              </a:buClr>
              <a:buSzPts val="2400"/>
              <a:buNone/>
              <a:defRPr sz="2400">
                <a:solidFill>
                  <a:srgbClr val="757575"/>
                </a:solidFill>
              </a:defRPr>
            </a:lvl5pPr>
            <a:lvl6pPr marL="2743200" lvl="5" indent="-228600" algn="l">
              <a:lnSpc>
                <a:spcPct val="90000"/>
              </a:lnSpc>
              <a:spcBef>
                <a:spcPts val="750"/>
              </a:spcBef>
              <a:spcAft>
                <a:spcPts val="0"/>
              </a:spcAft>
              <a:buClr>
                <a:srgbClr val="757575"/>
              </a:buClr>
              <a:buSzPts val="2400"/>
              <a:buNone/>
              <a:defRPr sz="2400">
                <a:solidFill>
                  <a:srgbClr val="757575"/>
                </a:solidFill>
              </a:defRPr>
            </a:lvl6pPr>
            <a:lvl7pPr marL="3200400" lvl="6" indent="-228600" algn="l">
              <a:lnSpc>
                <a:spcPct val="90000"/>
              </a:lnSpc>
              <a:spcBef>
                <a:spcPts val="750"/>
              </a:spcBef>
              <a:spcAft>
                <a:spcPts val="0"/>
              </a:spcAft>
              <a:buClr>
                <a:srgbClr val="757575"/>
              </a:buClr>
              <a:buSzPts val="2400"/>
              <a:buNone/>
              <a:defRPr sz="2400">
                <a:solidFill>
                  <a:srgbClr val="757575"/>
                </a:solidFill>
              </a:defRPr>
            </a:lvl7pPr>
            <a:lvl8pPr marL="3657600" lvl="7" indent="-228600" algn="l">
              <a:lnSpc>
                <a:spcPct val="90000"/>
              </a:lnSpc>
              <a:spcBef>
                <a:spcPts val="750"/>
              </a:spcBef>
              <a:spcAft>
                <a:spcPts val="0"/>
              </a:spcAft>
              <a:buClr>
                <a:srgbClr val="757575"/>
              </a:buClr>
              <a:buSzPts val="2400"/>
              <a:buNone/>
              <a:defRPr sz="2400">
                <a:solidFill>
                  <a:srgbClr val="757575"/>
                </a:solidFill>
              </a:defRPr>
            </a:lvl8pPr>
            <a:lvl9pPr marL="4114800" lvl="8" indent="-228600" algn="l">
              <a:lnSpc>
                <a:spcPct val="90000"/>
              </a:lnSpc>
              <a:spcBef>
                <a:spcPts val="750"/>
              </a:spcBef>
              <a:spcAft>
                <a:spcPts val="0"/>
              </a:spcAft>
              <a:buClr>
                <a:srgbClr val="757575"/>
              </a:buClr>
              <a:buSzPts val="2400"/>
              <a:buNone/>
              <a:defRPr sz="2400">
                <a:solidFill>
                  <a:srgbClr val="757575"/>
                </a:solidFill>
              </a:defRPr>
            </a:lvl9pPr>
          </a:lstStyle>
          <a:p>
            <a:endParaRPr/>
          </a:p>
        </p:txBody>
      </p:sp>
      <p:sp>
        <p:nvSpPr>
          <p:cNvPr id="194" name="Google Shape;194;p30"/>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5" name="Google Shape;195;p30"/>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6" name="Google Shape;196;p30"/>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97"/>
        <p:cNvGrpSpPr/>
        <p:nvPr/>
      </p:nvGrpSpPr>
      <p:grpSpPr>
        <a:xfrm>
          <a:off x="0" y="0"/>
          <a:ext cx="0" cy="0"/>
          <a:chOff x="0" y="0"/>
          <a:chExt cx="0" cy="0"/>
        </a:xfrm>
      </p:grpSpPr>
      <p:sp>
        <p:nvSpPr>
          <p:cNvPr id="198" name="Google Shape;198;p31"/>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9" name="Google Shape;199;p31"/>
          <p:cNvSpPr txBox="1">
            <a:spLocks noGrp="1"/>
          </p:cNvSpPr>
          <p:nvPr>
            <p:ph type="body" idx="1"/>
          </p:nvPr>
        </p:nvSpPr>
        <p:spPr>
          <a:xfrm>
            <a:off x="1257300" y="2738438"/>
            <a:ext cx="7772400" cy="652700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dk1"/>
              </a:buClr>
              <a:buSzPts val="1800"/>
              <a:buChar char="•"/>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00" name="Google Shape;200;p31"/>
          <p:cNvSpPr txBox="1">
            <a:spLocks noGrp="1"/>
          </p:cNvSpPr>
          <p:nvPr>
            <p:ph type="body" idx="2"/>
          </p:nvPr>
        </p:nvSpPr>
        <p:spPr>
          <a:xfrm>
            <a:off x="9258300" y="2738438"/>
            <a:ext cx="7772400" cy="652700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dk1"/>
              </a:buClr>
              <a:buSzPts val="1800"/>
              <a:buChar char="•"/>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01" name="Google Shape;201;p31"/>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2" name="Google Shape;202;p31"/>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3" name="Google Shape;203;p31"/>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04"/>
        <p:cNvGrpSpPr/>
        <p:nvPr/>
      </p:nvGrpSpPr>
      <p:grpSpPr>
        <a:xfrm>
          <a:off x="0" y="0"/>
          <a:ext cx="0" cy="0"/>
          <a:chOff x="0" y="0"/>
          <a:chExt cx="0" cy="0"/>
        </a:xfrm>
      </p:grpSpPr>
      <p:sp>
        <p:nvSpPr>
          <p:cNvPr id="205" name="Google Shape;205;p32"/>
          <p:cNvSpPr txBox="1">
            <a:spLocks noGrp="1"/>
          </p:cNvSpPr>
          <p:nvPr>
            <p:ph type="title"/>
          </p:nvPr>
        </p:nvSpPr>
        <p:spPr>
          <a:xfrm>
            <a:off x="1259682"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6" name="Google Shape;206;p32"/>
          <p:cNvSpPr txBox="1">
            <a:spLocks noGrp="1"/>
          </p:cNvSpPr>
          <p:nvPr>
            <p:ph type="body" idx="1"/>
          </p:nvPr>
        </p:nvSpPr>
        <p:spPr>
          <a:xfrm>
            <a:off x="1259683" y="2521745"/>
            <a:ext cx="7736681" cy="1235868"/>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500"/>
              </a:spcBef>
              <a:spcAft>
                <a:spcPts val="0"/>
              </a:spcAft>
              <a:buClr>
                <a:schemeClr val="dk1"/>
              </a:buClr>
              <a:buSzPts val="3600"/>
              <a:buNone/>
              <a:defRPr sz="3600" b="1"/>
            </a:lvl1pPr>
            <a:lvl2pPr marL="914400" lvl="1" indent="-228600" algn="l">
              <a:lnSpc>
                <a:spcPct val="90000"/>
              </a:lnSpc>
              <a:spcBef>
                <a:spcPts val="750"/>
              </a:spcBef>
              <a:spcAft>
                <a:spcPts val="0"/>
              </a:spcAft>
              <a:buClr>
                <a:schemeClr val="dk1"/>
              </a:buClr>
              <a:buSzPts val="3000"/>
              <a:buNone/>
              <a:defRPr sz="3000" b="1"/>
            </a:lvl2pPr>
            <a:lvl3pPr marL="1371600" lvl="2" indent="-228600" algn="l">
              <a:lnSpc>
                <a:spcPct val="90000"/>
              </a:lnSpc>
              <a:spcBef>
                <a:spcPts val="750"/>
              </a:spcBef>
              <a:spcAft>
                <a:spcPts val="0"/>
              </a:spcAft>
              <a:buClr>
                <a:schemeClr val="dk1"/>
              </a:buClr>
              <a:buSzPts val="2700"/>
              <a:buNone/>
              <a:defRPr sz="2700" b="1"/>
            </a:lvl3pPr>
            <a:lvl4pPr marL="1828800" lvl="3" indent="-228600" algn="l">
              <a:lnSpc>
                <a:spcPct val="90000"/>
              </a:lnSpc>
              <a:spcBef>
                <a:spcPts val="750"/>
              </a:spcBef>
              <a:spcAft>
                <a:spcPts val="0"/>
              </a:spcAft>
              <a:buClr>
                <a:schemeClr val="dk1"/>
              </a:buClr>
              <a:buSzPts val="2400"/>
              <a:buNone/>
              <a:defRPr sz="2400" b="1"/>
            </a:lvl4pPr>
            <a:lvl5pPr marL="2286000" lvl="4" indent="-228600" algn="l">
              <a:lnSpc>
                <a:spcPct val="90000"/>
              </a:lnSpc>
              <a:spcBef>
                <a:spcPts val="750"/>
              </a:spcBef>
              <a:spcAft>
                <a:spcPts val="0"/>
              </a:spcAft>
              <a:buClr>
                <a:schemeClr val="dk1"/>
              </a:buClr>
              <a:buSzPts val="2400"/>
              <a:buNone/>
              <a:defRPr sz="2400" b="1"/>
            </a:lvl5pPr>
            <a:lvl6pPr marL="2743200" lvl="5" indent="-228600" algn="l">
              <a:lnSpc>
                <a:spcPct val="90000"/>
              </a:lnSpc>
              <a:spcBef>
                <a:spcPts val="750"/>
              </a:spcBef>
              <a:spcAft>
                <a:spcPts val="0"/>
              </a:spcAft>
              <a:buClr>
                <a:schemeClr val="dk1"/>
              </a:buClr>
              <a:buSzPts val="2400"/>
              <a:buNone/>
              <a:defRPr sz="2400" b="1"/>
            </a:lvl6pPr>
            <a:lvl7pPr marL="3200400" lvl="6" indent="-228600" algn="l">
              <a:lnSpc>
                <a:spcPct val="90000"/>
              </a:lnSpc>
              <a:spcBef>
                <a:spcPts val="750"/>
              </a:spcBef>
              <a:spcAft>
                <a:spcPts val="0"/>
              </a:spcAft>
              <a:buClr>
                <a:schemeClr val="dk1"/>
              </a:buClr>
              <a:buSzPts val="2400"/>
              <a:buNone/>
              <a:defRPr sz="2400" b="1"/>
            </a:lvl7pPr>
            <a:lvl8pPr marL="3657600" lvl="7" indent="-228600" algn="l">
              <a:lnSpc>
                <a:spcPct val="90000"/>
              </a:lnSpc>
              <a:spcBef>
                <a:spcPts val="750"/>
              </a:spcBef>
              <a:spcAft>
                <a:spcPts val="0"/>
              </a:spcAft>
              <a:buClr>
                <a:schemeClr val="dk1"/>
              </a:buClr>
              <a:buSzPts val="2400"/>
              <a:buNone/>
              <a:defRPr sz="2400" b="1"/>
            </a:lvl8pPr>
            <a:lvl9pPr marL="4114800" lvl="8" indent="-228600" algn="l">
              <a:lnSpc>
                <a:spcPct val="90000"/>
              </a:lnSpc>
              <a:spcBef>
                <a:spcPts val="750"/>
              </a:spcBef>
              <a:spcAft>
                <a:spcPts val="0"/>
              </a:spcAft>
              <a:buClr>
                <a:schemeClr val="dk1"/>
              </a:buClr>
              <a:buSzPts val="2400"/>
              <a:buNone/>
              <a:defRPr sz="2400" b="1"/>
            </a:lvl9pPr>
          </a:lstStyle>
          <a:p>
            <a:endParaRPr/>
          </a:p>
        </p:txBody>
      </p:sp>
      <p:sp>
        <p:nvSpPr>
          <p:cNvPr id="207" name="Google Shape;207;p32"/>
          <p:cNvSpPr txBox="1">
            <a:spLocks noGrp="1"/>
          </p:cNvSpPr>
          <p:nvPr>
            <p:ph type="body" idx="2"/>
          </p:nvPr>
        </p:nvSpPr>
        <p:spPr>
          <a:xfrm>
            <a:off x="1259683" y="3757613"/>
            <a:ext cx="7736681" cy="552688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dk1"/>
              </a:buClr>
              <a:buSzPts val="1800"/>
              <a:buChar char="•"/>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08" name="Google Shape;208;p32"/>
          <p:cNvSpPr txBox="1">
            <a:spLocks noGrp="1"/>
          </p:cNvSpPr>
          <p:nvPr>
            <p:ph type="body" idx="3"/>
          </p:nvPr>
        </p:nvSpPr>
        <p:spPr>
          <a:xfrm>
            <a:off x="9258300" y="2521745"/>
            <a:ext cx="7774782" cy="1235868"/>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500"/>
              </a:spcBef>
              <a:spcAft>
                <a:spcPts val="0"/>
              </a:spcAft>
              <a:buClr>
                <a:schemeClr val="dk1"/>
              </a:buClr>
              <a:buSzPts val="3600"/>
              <a:buNone/>
              <a:defRPr sz="3600" b="1"/>
            </a:lvl1pPr>
            <a:lvl2pPr marL="914400" lvl="1" indent="-228600" algn="l">
              <a:lnSpc>
                <a:spcPct val="90000"/>
              </a:lnSpc>
              <a:spcBef>
                <a:spcPts val="750"/>
              </a:spcBef>
              <a:spcAft>
                <a:spcPts val="0"/>
              </a:spcAft>
              <a:buClr>
                <a:schemeClr val="dk1"/>
              </a:buClr>
              <a:buSzPts val="3000"/>
              <a:buNone/>
              <a:defRPr sz="3000" b="1"/>
            </a:lvl2pPr>
            <a:lvl3pPr marL="1371600" lvl="2" indent="-228600" algn="l">
              <a:lnSpc>
                <a:spcPct val="90000"/>
              </a:lnSpc>
              <a:spcBef>
                <a:spcPts val="750"/>
              </a:spcBef>
              <a:spcAft>
                <a:spcPts val="0"/>
              </a:spcAft>
              <a:buClr>
                <a:schemeClr val="dk1"/>
              </a:buClr>
              <a:buSzPts val="2700"/>
              <a:buNone/>
              <a:defRPr sz="2700" b="1"/>
            </a:lvl3pPr>
            <a:lvl4pPr marL="1828800" lvl="3" indent="-228600" algn="l">
              <a:lnSpc>
                <a:spcPct val="90000"/>
              </a:lnSpc>
              <a:spcBef>
                <a:spcPts val="750"/>
              </a:spcBef>
              <a:spcAft>
                <a:spcPts val="0"/>
              </a:spcAft>
              <a:buClr>
                <a:schemeClr val="dk1"/>
              </a:buClr>
              <a:buSzPts val="2400"/>
              <a:buNone/>
              <a:defRPr sz="2400" b="1"/>
            </a:lvl4pPr>
            <a:lvl5pPr marL="2286000" lvl="4" indent="-228600" algn="l">
              <a:lnSpc>
                <a:spcPct val="90000"/>
              </a:lnSpc>
              <a:spcBef>
                <a:spcPts val="750"/>
              </a:spcBef>
              <a:spcAft>
                <a:spcPts val="0"/>
              </a:spcAft>
              <a:buClr>
                <a:schemeClr val="dk1"/>
              </a:buClr>
              <a:buSzPts val="2400"/>
              <a:buNone/>
              <a:defRPr sz="2400" b="1"/>
            </a:lvl5pPr>
            <a:lvl6pPr marL="2743200" lvl="5" indent="-228600" algn="l">
              <a:lnSpc>
                <a:spcPct val="90000"/>
              </a:lnSpc>
              <a:spcBef>
                <a:spcPts val="750"/>
              </a:spcBef>
              <a:spcAft>
                <a:spcPts val="0"/>
              </a:spcAft>
              <a:buClr>
                <a:schemeClr val="dk1"/>
              </a:buClr>
              <a:buSzPts val="2400"/>
              <a:buNone/>
              <a:defRPr sz="2400" b="1"/>
            </a:lvl6pPr>
            <a:lvl7pPr marL="3200400" lvl="6" indent="-228600" algn="l">
              <a:lnSpc>
                <a:spcPct val="90000"/>
              </a:lnSpc>
              <a:spcBef>
                <a:spcPts val="750"/>
              </a:spcBef>
              <a:spcAft>
                <a:spcPts val="0"/>
              </a:spcAft>
              <a:buClr>
                <a:schemeClr val="dk1"/>
              </a:buClr>
              <a:buSzPts val="2400"/>
              <a:buNone/>
              <a:defRPr sz="2400" b="1"/>
            </a:lvl7pPr>
            <a:lvl8pPr marL="3657600" lvl="7" indent="-228600" algn="l">
              <a:lnSpc>
                <a:spcPct val="90000"/>
              </a:lnSpc>
              <a:spcBef>
                <a:spcPts val="750"/>
              </a:spcBef>
              <a:spcAft>
                <a:spcPts val="0"/>
              </a:spcAft>
              <a:buClr>
                <a:schemeClr val="dk1"/>
              </a:buClr>
              <a:buSzPts val="2400"/>
              <a:buNone/>
              <a:defRPr sz="2400" b="1"/>
            </a:lvl8pPr>
            <a:lvl9pPr marL="4114800" lvl="8" indent="-228600" algn="l">
              <a:lnSpc>
                <a:spcPct val="90000"/>
              </a:lnSpc>
              <a:spcBef>
                <a:spcPts val="750"/>
              </a:spcBef>
              <a:spcAft>
                <a:spcPts val="0"/>
              </a:spcAft>
              <a:buClr>
                <a:schemeClr val="dk1"/>
              </a:buClr>
              <a:buSzPts val="2400"/>
              <a:buNone/>
              <a:defRPr sz="2400" b="1"/>
            </a:lvl9pPr>
          </a:lstStyle>
          <a:p>
            <a:endParaRPr/>
          </a:p>
        </p:txBody>
      </p:sp>
      <p:sp>
        <p:nvSpPr>
          <p:cNvPr id="209" name="Google Shape;209;p32"/>
          <p:cNvSpPr txBox="1">
            <a:spLocks noGrp="1"/>
          </p:cNvSpPr>
          <p:nvPr>
            <p:ph type="body" idx="4"/>
          </p:nvPr>
        </p:nvSpPr>
        <p:spPr>
          <a:xfrm>
            <a:off x="9258300" y="3757613"/>
            <a:ext cx="7774782" cy="552688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dk1"/>
              </a:buClr>
              <a:buSzPts val="1800"/>
              <a:buChar char="•"/>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10" name="Google Shape;210;p32"/>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1" name="Google Shape;211;p32"/>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2" name="Google Shape;212;p32"/>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13"/>
        <p:cNvGrpSpPr/>
        <p:nvPr/>
      </p:nvGrpSpPr>
      <p:grpSpPr>
        <a:xfrm>
          <a:off x="0" y="0"/>
          <a:ext cx="0" cy="0"/>
          <a:chOff x="0" y="0"/>
          <a:chExt cx="0" cy="0"/>
        </a:xfrm>
      </p:grpSpPr>
      <p:sp>
        <p:nvSpPr>
          <p:cNvPr id="214" name="Google Shape;214;p33"/>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5" name="Google Shape;215;p33"/>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6" name="Google Shape;216;p33"/>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7" name="Google Shape;217;p33"/>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18"/>
        <p:cNvGrpSpPr/>
        <p:nvPr/>
      </p:nvGrpSpPr>
      <p:grpSpPr>
        <a:xfrm>
          <a:off x="0" y="0"/>
          <a:ext cx="0" cy="0"/>
          <a:chOff x="0" y="0"/>
          <a:chExt cx="0" cy="0"/>
        </a:xfrm>
      </p:grpSpPr>
      <p:sp>
        <p:nvSpPr>
          <p:cNvPr id="219" name="Google Shape;219;p34"/>
          <p:cNvSpPr txBox="1">
            <a:spLocks noGrp="1"/>
          </p:cNvSpPr>
          <p:nvPr>
            <p:ph type="title"/>
          </p:nvPr>
        </p:nvSpPr>
        <p:spPr>
          <a:xfrm>
            <a:off x="1259683" y="685800"/>
            <a:ext cx="5898356" cy="24003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800"/>
              <a:buFont typeface="Play"/>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0" name="Google Shape;220;p34"/>
          <p:cNvSpPr txBox="1">
            <a:spLocks noGrp="1"/>
          </p:cNvSpPr>
          <p:nvPr>
            <p:ph type="body" idx="1"/>
          </p:nvPr>
        </p:nvSpPr>
        <p:spPr>
          <a:xfrm>
            <a:off x="7774782" y="1481138"/>
            <a:ext cx="9258300" cy="7310438"/>
          </a:xfrm>
          <a:prstGeom prst="rect">
            <a:avLst/>
          </a:prstGeom>
          <a:noFill/>
          <a:ln>
            <a:noFill/>
          </a:ln>
        </p:spPr>
        <p:txBody>
          <a:bodyPr spcFirstLastPara="1" wrap="square" lIns="91425" tIns="45700" rIns="91425" bIns="45700" anchor="t" anchorCtr="0">
            <a:normAutofit/>
          </a:bodyPr>
          <a:lstStyle>
            <a:lvl1pPr marL="457200" lvl="0" indent="-533400" algn="l">
              <a:lnSpc>
                <a:spcPct val="90000"/>
              </a:lnSpc>
              <a:spcBef>
                <a:spcPts val="1500"/>
              </a:spcBef>
              <a:spcAft>
                <a:spcPts val="0"/>
              </a:spcAft>
              <a:buClr>
                <a:schemeClr val="dk1"/>
              </a:buClr>
              <a:buSzPts val="4800"/>
              <a:buChar char="•"/>
              <a:defRPr sz="4800"/>
            </a:lvl1pPr>
            <a:lvl2pPr marL="914400" lvl="1" indent="-495300" algn="l">
              <a:lnSpc>
                <a:spcPct val="90000"/>
              </a:lnSpc>
              <a:spcBef>
                <a:spcPts val="750"/>
              </a:spcBef>
              <a:spcAft>
                <a:spcPts val="0"/>
              </a:spcAft>
              <a:buClr>
                <a:schemeClr val="dk1"/>
              </a:buClr>
              <a:buSzPts val="4200"/>
              <a:buChar char="•"/>
              <a:defRPr sz="4200"/>
            </a:lvl2pPr>
            <a:lvl3pPr marL="1371600" lvl="2" indent="-457200" algn="l">
              <a:lnSpc>
                <a:spcPct val="90000"/>
              </a:lnSpc>
              <a:spcBef>
                <a:spcPts val="750"/>
              </a:spcBef>
              <a:spcAft>
                <a:spcPts val="0"/>
              </a:spcAft>
              <a:buClr>
                <a:schemeClr val="dk1"/>
              </a:buClr>
              <a:buSzPts val="3600"/>
              <a:buChar char="•"/>
              <a:defRPr sz="3600"/>
            </a:lvl3pPr>
            <a:lvl4pPr marL="1828800" lvl="3" indent="-419100" algn="l">
              <a:lnSpc>
                <a:spcPct val="90000"/>
              </a:lnSpc>
              <a:spcBef>
                <a:spcPts val="750"/>
              </a:spcBef>
              <a:spcAft>
                <a:spcPts val="0"/>
              </a:spcAft>
              <a:buClr>
                <a:schemeClr val="dk1"/>
              </a:buClr>
              <a:buSzPts val="3000"/>
              <a:buChar char="•"/>
              <a:defRPr sz="3000"/>
            </a:lvl4pPr>
            <a:lvl5pPr marL="2286000" lvl="4" indent="-419100" algn="l">
              <a:lnSpc>
                <a:spcPct val="90000"/>
              </a:lnSpc>
              <a:spcBef>
                <a:spcPts val="750"/>
              </a:spcBef>
              <a:spcAft>
                <a:spcPts val="0"/>
              </a:spcAft>
              <a:buClr>
                <a:schemeClr val="dk1"/>
              </a:buClr>
              <a:buSzPts val="3000"/>
              <a:buChar char="•"/>
              <a:defRPr sz="3000"/>
            </a:lvl5pPr>
            <a:lvl6pPr marL="2743200" lvl="5" indent="-419100" algn="l">
              <a:lnSpc>
                <a:spcPct val="90000"/>
              </a:lnSpc>
              <a:spcBef>
                <a:spcPts val="750"/>
              </a:spcBef>
              <a:spcAft>
                <a:spcPts val="0"/>
              </a:spcAft>
              <a:buClr>
                <a:schemeClr val="dk1"/>
              </a:buClr>
              <a:buSzPts val="3000"/>
              <a:buChar char="•"/>
              <a:defRPr sz="3000"/>
            </a:lvl6pPr>
            <a:lvl7pPr marL="3200400" lvl="6" indent="-419100" algn="l">
              <a:lnSpc>
                <a:spcPct val="90000"/>
              </a:lnSpc>
              <a:spcBef>
                <a:spcPts val="750"/>
              </a:spcBef>
              <a:spcAft>
                <a:spcPts val="0"/>
              </a:spcAft>
              <a:buClr>
                <a:schemeClr val="dk1"/>
              </a:buClr>
              <a:buSzPts val="3000"/>
              <a:buChar char="•"/>
              <a:defRPr sz="3000"/>
            </a:lvl7pPr>
            <a:lvl8pPr marL="3657600" lvl="7" indent="-419100" algn="l">
              <a:lnSpc>
                <a:spcPct val="90000"/>
              </a:lnSpc>
              <a:spcBef>
                <a:spcPts val="750"/>
              </a:spcBef>
              <a:spcAft>
                <a:spcPts val="0"/>
              </a:spcAft>
              <a:buClr>
                <a:schemeClr val="dk1"/>
              </a:buClr>
              <a:buSzPts val="3000"/>
              <a:buChar char="•"/>
              <a:defRPr sz="3000"/>
            </a:lvl8pPr>
            <a:lvl9pPr marL="4114800" lvl="8" indent="-419100" algn="l">
              <a:lnSpc>
                <a:spcPct val="90000"/>
              </a:lnSpc>
              <a:spcBef>
                <a:spcPts val="750"/>
              </a:spcBef>
              <a:spcAft>
                <a:spcPts val="0"/>
              </a:spcAft>
              <a:buClr>
                <a:schemeClr val="dk1"/>
              </a:buClr>
              <a:buSzPts val="3000"/>
              <a:buChar char="•"/>
              <a:defRPr sz="3000"/>
            </a:lvl9pPr>
          </a:lstStyle>
          <a:p>
            <a:endParaRPr/>
          </a:p>
        </p:txBody>
      </p:sp>
      <p:sp>
        <p:nvSpPr>
          <p:cNvPr id="221" name="Google Shape;221;p34"/>
          <p:cNvSpPr txBox="1">
            <a:spLocks noGrp="1"/>
          </p:cNvSpPr>
          <p:nvPr>
            <p:ph type="body" idx="2"/>
          </p:nvPr>
        </p:nvSpPr>
        <p:spPr>
          <a:xfrm>
            <a:off x="1259683" y="3086100"/>
            <a:ext cx="5898356" cy="571738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chemeClr val="dk1"/>
              </a:buClr>
              <a:buSzPts val="2400"/>
              <a:buNone/>
              <a:defRPr sz="2400"/>
            </a:lvl1pPr>
            <a:lvl2pPr marL="914400" lvl="1" indent="-228600" algn="l">
              <a:lnSpc>
                <a:spcPct val="90000"/>
              </a:lnSpc>
              <a:spcBef>
                <a:spcPts val="750"/>
              </a:spcBef>
              <a:spcAft>
                <a:spcPts val="0"/>
              </a:spcAft>
              <a:buClr>
                <a:schemeClr val="dk1"/>
              </a:buClr>
              <a:buSzPts val="2100"/>
              <a:buNone/>
              <a:defRPr sz="2100"/>
            </a:lvl2pPr>
            <a:lvl3pPr marL="1371600" lvl="2" indent="-228600" algn="l">
              <a:lnSpc>
                <a:spcPct val="90000"/>
              </a:lnSpc>
              <a:spcBef>
                <a:spcPts val="750"/>
              </a:spcBef>
              <a:spcAft>
                <a:spcPts val="0"/>
              </a:spcAft>
              <a:buClr>
                <a:schemeClr val="dk1"/>
              </a:buClr>
              <a:buSzPts val="1800"/>
              <a:buNone/>
              <a:defRPr sz="1800"/>
            </a:lvl3pPr>
            <a:lvl4pPr marL="1828800" lvl="3" indent="-228600" algn="l">
              <a:lnSpc>
                <a:spcPct val="90000"/>
              </a:lnSpc>
              <a:spcBef>
                <a:spcPts val="750"/>
              </a:spcBef>
              <a:spcAft>
                <a:spcPts val="0"/>
              </a:spcAft>
              <a:buClr>
                <a:schemeClr val="dk1"/>
              </a:buClr>
              <a:buSzPts val="1500"/>
              <a:buNone/>
              <a:defRPr sz="1500"/>
            </a:lvl4pPr>
            <a:lvl5pPr marL="2286000" lvl="4" indent="-228600" algn="l">
              <a:lnSpc>
                <a:spcPct val="90000"/>
              </a:lnSpc>
              <a:spcBef>
                <a:spcPts val="750"/>
              </a:spcBef>
              <a:spcAft>
                <a:spcPts val="0"/>
              </a:spcAft>
              <a:buClr>
                <a:schemeClr val="dk1"/>
              </a:buClr>
              <a:buSzPts val="1500"/>
              <a:buNone/>
              <a:defRPr sz="1500"/>
            </a:lvl5pPr>
            <a:lvl6pPr marL="2743200" lvl="5" indent="-228600" algn="l">
              <a:lnSpc>
                <a:spcPct val="90000"/>
              </a:lnSpc>
              <a:spcBef>
                <a:spcPts val="750"/>
              </a:spcBef>
              <a:spcAft>
                <a:spcPts val="0"/>
              </a:spcAft>
              <a:buClr>
                <a:schemeClr val="dk1"/>
              </a:buClr>
              <a:buSzPts val="1500"/>
              <a:buNone/>
              <a:defRPr sz="1500"/>
            </a:lvl6pPr>
            <a:lvl7pPr marL="3200400" lvl="6" indent="-228600" algn="l">
              <a:lnSpc>
                <a:spcPct val="90000"/>
              </a:lnSpc>
              <a:spcBef>
                <a:spcPts val="750"/>
              </a:spcBef>
              <a:spcAft>
                <a:spcPts val="0"/>
              </a:spcAft>
              <a:buClr>
                <a:schemeClr val="dk1"/>
              </a:buClr>
              <a:buSzPts val="1500"/>
              <a:buNone/>
              <a:defRPr sz="1500"/>
            </a:lvl7pPr>
            <a:lvl8pPr marL="3657600" lvl="7" indent="-228600" algn="l">
              <a:lnSpc>
                <a:spcPct val="90000"/>
              </a:lnSpc>
              <a:spcBef>
                <a:spcPts val="750"/>
              </a:spcBef>
              <a:spcAft>
                <a:spcPts val="0"/>
              </a:spcAft>
              <a:buClr>
                <a:schemeClr val="dk1"/>
              </a:buClr>
              <a:buSzPts val="1500"/>
              <a:buNone/>
              <a:defRPr sz="1500"/>
            </a:lvl8pPr>
            <a:lvl9pPr marL="4114800" lvl="8" indent="-228600" algn="l">
              <a:lnSpc>
                <a:spcPct val="90000"/>
              </a:lnSpc>
              <a:spcBef>
                <a:spcPts val="750"/>
              </a:spcBef>
              <a:spcAft>
                <a:spcPts val="0"/>
              </a:spcAft>
              <a:buClr>
                <a:schemeClr val="dk1"/>
              </a:buClr>
              <a:buSzPts val="1500"/>
              <a:buNone/>
              <a:defRPr sz="1500"/>
            </a:lvl9pPr>
          </a:lstStyle>
          <a:p>
            <a:endParaRPr/>
          </a:p>
        </p:txBody>
      </p:sp>
      <p:sp>
        <p:nvSpPr>
          <p:cNvPr id="222" name="Google Shape;222;p34"/>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3" name="Google Shape;223;p34"/>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4" name="Google Shape;224;p34"/>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25"/>
        <p:cNvGrpSpPr/>
        <p:nvPr/>
      </p:nvGrpSpPr>
      <p:grpSpPr>
        <a:xfrm>
          <a:off x="0" y="0"/>
          <a:ext cx="0" cy="0"/>
          <a:chOff x="0" y="0"/>
          <a:chExt cx="0" cy="0"/>
        </a:xfrm>
      </p:grpSpPr>
      <p:sp>
        <p:nvSpPr>
          <p:cNvPr id="226" name="Google Shape;226;p35"/>
          <p:cNvSpPr txBox="1">
            <a:spLocks noGrp="1"/>
          </p:cNvSpPr>
          <p:nvPr>
            <p:ph type="title"/>
          </p:nvPr>
        </p:nvSpPr>
        <p:spPr>
          <a:xfrm>
            <a:off x="1259683" y="685800"/>
            <a:ext cx="5898356" cy="24003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800"/>
              <a:buFont typeface="Play"/>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7" name="Google Shape;227;p35"/>
          <p:cNvSpPr>
            <a:spLocks noGrp="1"/>
          </p:cNvSpPr>
          <p:nvPr>
            <p:ph type="pic" idx="2"/>
          </p:nvPr>
        </p:nvSpPr>
        <p:spPr>
          <a:xfrm>
            <a:off x="7774782" y="1481138"/>
            <a:ext cx="9258300" cy="7310438"/>
          </a:xfrm>
          <a:prstGeom prst="rect">
            <a:avLst/>
          </a:prstGeom>
          <a:noFill/>
          <a:ln>
            <a:noFill/>
          </a:ln>
        </p:spPr>
      </p:sp>
      <p:sp>
        <p:nvSpPr>
          <p:cNvPr id="228" name="Google Shape;228;p35"/>
          <p:cNvSpPr txBox="1">
            <a:spLocks noGrp="1"/>
          </p:cNvSpPr>
          <p:nvPr>
            <p:ph type="body" idx="1"/>
          </p:nvPr>
        </p:nvSpPr>
        <p:spPr>
          <a:xfrm>
            <a:off x="1259683" y="3086100"/>
            <a:ext cx="5898356" cy="571738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chemeClr val="dk1"/>
              </a:buClr>
              <a:buSzPts val="2400"/>
              <a:buNone/>
              <a:defRPr sz="2400"/>
            </a:lvl1pPr>
            <a:lvl2pPr marL="914400" lvl="1" indent="-228600" algn="l">
              <a:lnSpc>
                <a:spcPct val="90000"/>
              </a:lnSpc>
              <a:spcBef>
                <a:spcPts val="750"/>
              </a:spcBef>
              <a:spcAft>
                <a:spcPts val="0"/>
              </a:spcAft>
              <a:buClr>
                <a:schemeClr val="dk1"/>
              </a:buClr>
              <a:buSzPts val="2100"/>
              <a:buNone/>
              <a:defRPr sz="2100"/>
            </a:lvl2pPr>
            <a:lvl3pPr marL="1371600" lvl="2" indent="-228600" algn="l">
              <a:lnSpc>
                <a:spcPct val="90000"/>
              </a:lnSpc>
              <a:spcBef>
                <a:spcPts val="750"/>
              </a:spcBef>
              <a:spcAft>
                <a:spcPts val="0"/>
              </a:spcAft>
              <a:buClr>
                <a:schemeClr val="dk1"/>
              </a:buClr>
              <a:buSzPts val="1800"/>
              <a:buNone/>
              <a:defRPr sz="1800"/>
            </a:lvl3pPr>
            <a:lvl4pPr marL="1828800" lvl="3" indent="-228600" algn="l">
              <a:lnSpc>
                <a:spcPct val="90000"/>
              </a:lnSpc>
              <a:spcBef>
                <a:spcPts val="750"/>
              </a:spcBef>
              <a:spcAft>
                <a:spcPts val="0"/>
              </a:spcAft>
              <a:buClr>
                <a:schemeClr val="dk1"/>
              </a:buClr>
              <a:buSzPts val="1500"/>
              <a:buNone/>
              <a:defRPr sz="1500"/>
            </a:lvl4pPr>
            <a:lvl5pPr marL="2286000" lvl="4" indent="-228600" algn="l">
              <a:lnSpc>
                <a:spcPct val="90000"/>
              </a:lnSpc>
              <a:spcBef>
                <a:spcPts val="750"/>
              </a:spcBef>
              <a:spcAft>
                <a:spcPts val="0"/>
              </a:spcAft>
              <a:buClr>
                <a:schemeClr val="dk1"/>
              </a:buClr>
              <a:buSzPts val="1500"/>
              <a:buNone/>
              <a:defRPr sz="1500"/>
            </a:lvl5pPr>
            <a:lvl6pPr marL="2743200" lvl="5" indent="-228600" algn="l">
              <a:lnSpc>
                <a:spcPct val="90000"/>
              </a:lnSpc>
              <a:spcBef>
                <a:spcPts val="750"/>
              </a:spcBef>
              <a:spcAft>
                <a:spcPts val="0"/>
              </a:spcAft>
              <a:buClr>
                <a:schemeClr val="dk1"/>
              </a:buClr>
              <a:buSzPts val="1500"/>
              <a:buNone/>
              <a:defRPr sz="1500"/>
            </a:lvl6pPr>
            <a:lvl7pPr marL="3200400" lvl="6" indent="-228600" algn="l">
              <a:lnSpc>
                <a:spcPct val="90000"/>
              </a:lnSpc>
              <a:spcBef>
                <a:spcPts val="750"/>
              </a:spcBef>
              <a:spcAft>
                <a:spcPts val="0"/>
              </a:spcAft>
              <a:buClr>
                <a:schemeClr val="dk1"/>
              </a:buClr>
              <a:buSzPts val="1500"/>
              <a:buNone/>
              <a:defRPr sz="1500"/>
            </a:lvl7pPr>
            <a:lvl8pPr marL="3657600" lvl="7" indent="-228600" algn="l">
              <a:lnSpc>
                <a:spcPct val="90000"/>
              </a:lnSpc>
              <a:spcBef>
                <a:spcPts val="750"/>
              </a:spcBef>
              <a:spcAft>
                <a:spcPts val="0"/>
              </a:spcAft>
              <a:buClr>
                <a:schemeClr val="dk1"/>
              </a:buClr>
              <a:buSzPts val="1500"/>
              <a:buNone/>
              <a:defRPr sz="1500"/>
            </a:lvl8pPr>
            <a:lvl9pPr marL="4114800" lvl="8" indent="-228600" algn="l">
              <a:lnSpc>
                <a:spcPct val="90000"/>
              </a:lnSpc>
              <a:spcBef>
                <a:spcPts val="750"/>
              </a:spcBef>
              <a:spcAft>
                <a:spcPts val="0"/>
              </a:spcAft>
              <a:buClr>
                <a:schemeClr val="dk1"/>
              </a:buClr>
              <a:buSzPts val="1500"/>
              <a:buNone/>
              <a:defRPr sz="1500"/>
            </a:lvl9pPr>
          </a:lstStyle>
          <a:p>
            <a:endParaRPr/>
          </a:p>
        </p:txBody>
      </p:sp>
      <p:sp>
        <p:nvSpPr>
          <p:cNvPr id="229" name="Google Shape;229;p35"/>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0" name="Google Shape;230;p35"/>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1" name="Google Shape;231;p35"/>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32"/>
        <p:cNvGrpSpPr/>
        <p:nvPr/>
      </p:nvGrpSpPr>
      <p:grpSpPr>
        <a:xfrm>
          <a:off x="0" y="0"/>
          <a:ext cx="0" cy="0"/>
          <a:chOff x="0" y="0"/>
          <a:chExt cx="0" cy="0"/>
        </a:xfrm>
      </p:grpSpPr>
      <p:sp>
        <p:nvSpPr>
          <p:cNvPr id="233" name="Google Shape;233;p36"/>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4" name="Google Shape;234;p36"/>
          <p:cNvSpPr txBox="1">
            <a:spLocks noGrp="1"/>
          </p:cNvSpPr>
          <p:nvPr>
            <p:ph type="body" idx="1"/>
          </p:nvPr>
        </p:nvSpPr>
        <p:spPr>
          <a:xfrm rot="5400000">
            <a:off x="5880497" y="-1884758"/>
            <a:ext cx="6527007" cy="15773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dk1"/>
              </a:buClr>
              <a:buSzPts val="1800"/>
              <a:buChar char="•"/>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35" name="Google Shape;235;p36"/>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6" name="Google Shape;236;p36"/>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7" name="Google Shape;237;p36"/>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38"/>
        <p:cNvGrpSpPr/>
        <p:nvPr/>
      </p:nvGrpSpPr>
      <p:grpSpPr>
        <a:xfrm>
          <a:off x="0" y="0"/>
          <a:ext cx="0" cy="0"/>
          <a:chOff x="0" y="0"/>
          <a:chExt cx="0" cy="0"/>
        </a:xfrm>
      </p:grpSpPr>
      <p:sp>
        <p:nvSpPr>
          <p:cNvPr id="239" name="Google Shape;239;p37"/>
          <p:cNvSpPr txBox="1">
            <a:spLocks noGrp="1"/>
          </p:cNvSpPr>
          <p:nvPr>
            <p:ph type="title"/>
          </p:nvPr>
        </p:nvSpPr>
        <p:spPr>
          <a:xfrm rot="5400000">
            <a:off x="10700147" y="2934892"/>
            <a:ext cx="8717757" cy="39433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0" name="Google Shape;240;p37"/>
          <p:cNvSpPr txBox="1">
            <a:spLocks noGrp="1"/>
          </p:cNvSpPr>
          <p:nvPr>
            <p:ph type="body" idx="1"/>
          </p:nvPr>
        </p:nvSpPr>
        <p:spPr>
          <a:xfrm rot="5400000">
            <a:off x="2699146" y="-894158"/>
            <a:ext cx="8717757" cy="1160145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dk1"/>
              </a:buClr>
              <a:buSzPts val="1800"/>
              <a:buChar char="•"/>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41" name="Google Shape;241;p37"/>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2" name="Google Shape;242;p37"/>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3" name="Google Shape;243;p37"/>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1792288" y="612775"/>
            <a:ext cx="5486400" cy="4114800"/>
          </a:xfrm>
          <a:prstGeom prst="rect">
            <a:avLst/>
          </a:prstGeom>
          <a:noFill/>
          <a:ln>
            <a:noFill/>
          </a:ln>
        </p:spPr>
      </p:sp>
      <p:sp>
        <p:nvSpPr>
          <p:cNvPr id="64" name="Google Shape;64;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0"/>
        <p:cNvGrpSpPr/>
        <p:nvPr/>
      </p:nvGrpSpPr>
      <p:grpSpPr>
        <a:xfrm>
          <a:off x="0" y="0"/>
          <a:ext cx="0" cy="0"/>
          <a:chOff x="0" y="0"/>
          <a:chExt cx="0" cy="0"/>
        </a:xfrm>
      </p:grpSpPr>
      <p:sp>
        <p:nvSpPr>
          <p:cNvPr id="91" name="Google Shape;91;p1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2" name="Google Shape;92;p1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3" name="Google Shape;93;p1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4" name="Google Shape;94;p1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5" name="Google Shape;95;p1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9"/>
        <p:cNvGrpSpPr/>
        <p:nvPr/>
      </p:nvGrpSpPr>
      <p:grpSpPr>
        <a:xfrm>
          <a:off x="0" y="0"/>
          <a:ext cx="0" cy="0"/>
          <a:chOff x="0" y="0"/>
          <a:chExt cx="0" cy="0"/>
        </a:xfrm>
      </p:grpSpPr>
      <p:sp>
        <p:nvSpPr>
          <p:cNvPr id="170" name="Google Shape;170;p26"/>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6600"/>
              <a:buFont typeface="Play"/>
              <a:buNone/>
              <a:defRPr sz="6600" b="0" i="0" u="none" strike="noStrike" cap="none">
                <a:solidFill>
                  <a:schemeClr val="dk1"/>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71" name="Google Shape;171;p26"/>
          <p:cNvSpPr txBox="1">
            <a:spLocks noGrp="1"/>
          </p:cNvSpPr>
          <p:nvPr>
            <p:ph type="body" idx="1"/>
          </p:nvPr>
        </p:nvSpPr>
        <p:spPr>
          <a:xfrm>
            <a:off x="1257300" y="2738438"/>
            <a:ext cx="15773400" cy="6527007"/>
          </a:xfrm>
          <a:prstGeom prst="rect">
            <a:avLst/>
          </a:prstGeom>
          <a:noFill/>
          <a:ln>
            <a:noFill/>
          </a:ln>
        </p:spPr>
        <p:txBody>
          <a:bodyPr spcFirstLastPara="1" wrap="square" lIns="91425" tIns="45700" rIns="91425" bIns="45700" anchor="t" anchorCtr="0">
            <a:normAutofit/>
          </a:bodyPr>
          <a:lstStyle>
            <a:lvl1pPr marL="457200" marR="0" lvl="0" indent="-495300" algn="l" rtl="0">
              <a:lnSpc>
                <a:spcPct val="90000"/>
              </a:lnSpc>
              <a:spcBef>
                <a:spcPts val="1500"/>
              </a:spcBef>
              <a:spcAft>
                <a:spcPts val="0"/>
              </a:spcAft>
              <a:buClr>
                <a:schemeClr val="dk1"/>
              </a:buClr>
              <a:buSzPts val="4200"/>
              <a:buFont typeface="Arial"/>
              <a:buChar char="•"/>
              <a:defRPr sz="4200" b="0" i="0" u="none" strike="noStrike" cap="none">
                <a:solidFill>
                  <a:schemeClr val="dk1"/>
                </a:solidFill>
                <a:latin typeface="Arial"/>
                <a:ea typeface="Arial"/>
                <a:cs typeface="Arial"/>
                <a:sym typeface="Arial"/>
              </a:defRPr>
            </a:lvl1pPr>
            <a:lvl2pPr marL="914400" marR="0" lvl="1" indent="-457200" algn="l" rtl="0">
              <a:lnSpc>
                <a:spcPct val="90000"/>
              </a:lnSpc>
              <a:spcBef>
                <a:spcPts val="750"/>
              </a:spcBef>
              <a:spcAft>
                <a:spcPts val="0"/>
              </a:spcAft>
              <a:buClr>
                <a:schemeClr val="dk1"/>
              </a:buClr>
              <a:buSzPts val="3600"/>
              <a:buFont typeface="Arial"/>
              <a:buChar char="•"/>
              <a:defRPr sz="3600" b="0" i="0" u="none" strike="noStrike" cap="none">
                <a:solidFill>
                  <a:schemeClr val="dk1"/>
                </a:solidFill>
                <a:latin typeface="Arial"/>
                <a:ea typeface="Arial"/>
                <a:cs typeface="Arial"/>
                <a:sym typeface="Arial"/>
              </a:defRPr>
            </a:lvl2pPr>
            <a:lvl3pPr marL="1371600" marR="0" lvl="2" indent="-419100" algn="l" rtl="0">
              <a:lnSpc>
                <a:spcPct val="90000"/>
              </a:lnSpc>
              <a:spcBef>
                <a:spcPts val="750"/>
              </a:spcBef>
              <a:spcAft>
                <a:spcPts val="0"/>
              </a:spcAft>
              <a:buClr>
                <a:schemeClr val="dk1"/>
              </a:buClr>
              <a:buSzPts val="3000"/>
              <a:buFont typeface="Arial"/>
              <a:buChar char="•"/>
              <a:defRPr sz="3000" b="0" i="0" u="none" strike="noStrike" cap="none">
                <a:solidFill>
                  <a:schemeClr val="dk1"/>
                </a:solidFill>
                <a:latin typeface="Arial"/>
                <a:ea typeface="Arial"/>
                <a:cs typeface="Arial"/>
                <a:sym typeface="Arial"/>
              </a:defRPr>
            </a:lvl3pPr>
            <a:lvl4pPr marL="1828800" marR="0" lvl="3"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4pPr>
            <a:lvl5pPr marL="2286000" marR="0" lvl="4"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5pPr>
            <a:lvl6pPr marL="2743200" marR="0" lvl="5"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6pPr>
            <a:lvl7pPr marL="3200400" marR="0" lvl="6"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7pPr>
            <a:lvl8pPr marL="3657600" marR="0" lvl="7"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8pPr>
            <a:lvl9pPr marL="4114800" marR="0" lvl="8"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9pPr>
          </a:lstStyle>
          <a:p>
            <a:endParaRPr/>
          </a:p>
        </p:txBody>
      </p:sp>
      <p:sp>
        <p:nvSpPr>
          <p:cNvPr id="172" name="Google Shape;172;p26"/>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strike="noStrike" cap="none">
                <a:solidFill>
                  <a:srgbClr val="757575"/>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73" name="Google Shape;173;p26"/>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SzPts val="1400"/>
              <a:buNone/>
              <a:defRPr sz="1800" b="0" i="0" u="none" strike="noStrike" cap="none">
                <a:solidFill>
                  <a:srgbClr val="757575"/>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74" name="Google Shape;174;p26"/>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None/>
              <a:defRPr sz="1800" b="0" i="0" u="none" strike="noStrike" cap="none">
                <a:solidFill>
                  <a:srgbClr val="757575"/>
                </a:solidFill>
                <a:latin typeface="Arial"/>
                <a:ea typeface="Arial"/>
                <a:cs typeface="Arial"/>
                <a:sym typeface="Arial"/>
              </a:defRPr>
            </a:lvl1pPr>
            <a:lvl2pPr marL="0" marR="0" lvl="1" indent="0" algn="r" rtl="0">
              <a:lnSpc>
                <a:spcPct val="100000"/>
              </a:lnSpc>
              <a:spcBef>
                <a:spcPts val="0"/>
              </a:spcBef>
              <a:spcAft>
                <a:spcPts val="0"/>
              </a:spcAft>
              <a:buNone/>
              <a:defRPr sz="1800" b="0" i="0" u="none" strike="noStrike" cap="none">
                <a:solidFill>
                  <a:srgbClr val="757575"/>
                </a:solidFill>
                <a:latin typeface="Arial"/>
                <a:ea typeface="Arial"/>
                <a:cs typeface="Arial"/>
                <a:sym typeface="Arial"/>
              </a:defRPr>
            </a:lvl2pPr>
            <a:lvl3pPr marL="0" marR="0" lvl="2" indent="0" algn="r" rtl="0">
              <a:lnSpc>
                <a:spcPct val="100000"/>
              </a:lnSpc>
              <a:spcBef>
                <a:spcPts val="0"/>
              </a:spcBef>
              <a:spcAft>
                <a:spcPts val="0"/>
              </a:spcAft>
              <a:buNone/>
              <a:defRPr sz="1800" b="0" i="0" u="none" strike="noStrike" cap="none">
                <a:solidFill>
                  <a:srgbClr val="757575"/>
                </a:solidFill>
                <a:latin typeface="Arial"/>
                <a:ea typeface="Arial"/>
                <a:cs typeface="Arial"/>
                <a:sym typeface="Arial"/>
              </a:defRPr>
            </a:lvl3pPr>
            <a:lvl4pPr marL="0" marR="0" lvl="3" indent="0" algn="r" rtl="0">
              <a:lnSpc>
                <a:spcPct val="100000"/>
              </a:lnSpc>
              <a:spcBef>
                <a:spcPts val="0"/>
              </a:spcBef>
              <a:spcAft>
                <a:spcPts val="0"/>
              </a:spcAft>
              <a:buNone/>
              <a:defRPr sz="1800" b="0" i="0" u="none" strike="noStrike" cap="none">
                <a:solidFill>
                  <a:srgbClr val="757575"/>
                </a:solidFill>
                <a:latin typeface="Arial"/>
                <a:ea typeface="Arial"/>
                <a:cs typeface="Arial"/>
                <a:sym typeface="Arial"/>
              </a:defRPr>
            </a:lvl4pPr>
            <a:lvl5pPr marL="0" marR="0" lvl="4" indent="0" algn="r" rtl="0">
              <a:lnSpc>
                <a:spcPct val="100000"/>
              </a:lnSpc>
              <a:spcBef>
                <a:spcPts val="0"/>
              </a:spcBef>
              <a:spcAft>
                <a:spcPts val="0"/>
              </a:spcAft>
              <a:buNone/>
              <a:defRPr sz="1800" b="0" i="0" u="none" strike="noStrike" cap="none">
                <a:solidFill>
                  <a:srgbClr val="757575"/>
                </a:solidFill>
                <a:latin typeface="Arial"/>
                <a:ea typeface="Arial"/>
                <a:cs typeface="Arial"/>
                <a:sym typeface="Arial"/>
              </a:defRPr>
            </a:lvl5pPr>
            <a:lvl6pPr marL="0" marR="0" lvl="5" indent="0" algn="r" rtl="0">
              <a:lnSpc>
                <a:spcPct val="100000"/>
              </a:lnSpc>
              <a:spcBef>
                <a:spcPts val="0"/>
              </a:spcBef>
              <a:spcAft>
                <a:spcPts val="0"/>
              </a:spcAft>
              <a:buNone/>
              <a:defRPr sz="1800" b="0" i="0" u="none" strike="noStrike" cap="none">
                <a:solidFill>
                  <a:srgbClr val="757575"/>
                </a:solidFill>
                <a:latin typeface="Arial"/>
                <a:ea typeface="Arial"/>
                <a:cs typeface="Arial"/>
                <a:sym typeface="Arial"/>
              </a:defRPr>
            </a:lvl6pPr>
            <a:lvl7pPr marL="0" marR="0" lvl="6" indent="0" algn="r" rtl="0">
              <a:lnSpc>
                <a:spcPct val="100000"/>
              </a:lnSpc>
              <a:spcBef>
                <a:spcPts val="0"/>
              </a:spcBef>
              <a:spcAft>
                <a:spcPts val="0"/>
              </a:spcAft>
              <a:buNone/>
              <a:defRPr sz="1800" b="0" i="0" u="none" strike="noStrike" cap="none">
                <a:solidFill>
                  <a:srgbClr val="757575"/>
                </a:solidFill>
                <a:latin typeface="Arial"/>
                <a:ea typeface="Arial"/>
                <a:cs typeface="Arial"/>
                <a:sym typeface="Arial"/>
              </a:defRPr>
            </a:lvl7pPr>
            <a:lvl8pPr marL="0" marR="0" lvl="7" indent="0" algn="r" rtl="0">
              <a:lnSpc>
                <a:spcPct val="100000"/>
              </a:lnSpc>
              <a:spcBef>
                <a:spcPts val="0"/>
              </a:spcBef>
              <a:spcAft>
                <a:spcPts val="0"/>
              </a:spcAft>
              <a:buNone/>
              <a:defRPr sz="1800" b="0" i="0" u="none" strike="noStrike" cap="none">
                <a:solidFill>
                  <a:srgbClr val="757575"/>
                </a:solidFill>
                <a:latin typeface="Arial"/>
                <a:ea typeface="Arial"/>
                <a:cs typeface="Arial"/>
                <a:sym typeface="Arial"/>
              </a:defRPr>
            </a:lvl8pPr>
            <a:lvl9pPr marL="0" marR="0" lvl="8" indent="0" algn="r" rtl="0">
              <a:lnSpc>
                <a:spcPct val="100000"/>
              </a:lnSpc>
              <a:spcBef>
                <a:spcPts val="0"/>
              </a:spcBef>
              <a:spcAft>
                <a:spcPts val="0"/>
              </a:spcAft>
              <a:buNone/>
              <a:defRPr sz="18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14.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hyperlink" Target="https://www.azed.gov/sites/default/files/2023/07/Special%20Education%20Teacher%20Certification%20Pathways.pdf" TargetMode="External"/><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hyperlink" Target="https://drive.google.com/file/d/1M3M-ynEfnkxfVWrZ7WkdrpTcSvY4_jT1/view" TargetMode="External"/><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image" Target="../media/image27.pn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image" Target="../media/image20.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4.xml"/><Relationship Id="rId5" Type="http://schemas.openxmlformats.org/officeDocument/2006/relationships/image" Target="../media/image11.png"/><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hyperlink" Target="https://drive.google.com/file/d/13sP01WQkDDYnSWxSNDi3rgjZeaJ7AOI1/view?usp=drive_link" TargetMode="External"/><Relationship Id="rId5" Type="http://schemas.openxmlformats.org/officeDocument/2006/relationships/image" Target="../media/image4.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F3869"/>
        </a:solidFill>
        <a:effectLst/>
      </p:bgPr>
    </p:bg>
    <p:spTree>
      <p:nvGrpSpPr>
        <p:cNvPr id="1" name="Shape 247"/>
        <p:cNvGrpSpPr/>
        <p:nvPr/>
      </p:nvGrpSpPr>
      <p:grpSpPr>
        <a:xfrm>
          <a:off x="0" y="0"/>
          <a:ext cx="0" cy="0"/>
          <a:chOff x="0" y="0"/>
          <a:chExt cx="0" cy="0"/>
        </a:xfrm>
      </p:grpSpPr>
      <p:sp>
        <p:nvSpPr>
          <p:cNvPr id="2" name="Title 1">
            <a:extLst>
              <a:ext uri="{FF2B5EF4-FFF2-40B4-BE49-F238E27FC236}">
                <a16:creationId xmlns:a16="http://schemas.microsoft.com/office/drawing/2014/main" id="{CE2B3571-AA5C-199D-1DB6-C8F2B7B4193D}"/>
              </a:ext>
            </a:extLst>
          </p:cNvPr>
          <p:cNvSpPr>
            <a:spLocks noGrp="1"/>
          </p:cNvSpPr>
          <p:nvPr>
            <p:ph type="title" idx="4294967295"/>
          </p:nvPr>
        </p:nvSpPr>
        <p:spPr>
          <a:xfrm>
            <a:off x="457200" y="-1143000"/>
            <a:ext cx="8229600" cy="1143000"/>
          </a:xfrm>
        </p:spPr>
        <p:txBody>
          <a:bodyPr spcFirstLastPara="1" wrap="square" lIns="91425" tIns="45700" rIns="91425" bIns="45700" anchor="b" anchorCtr="0">
            <a:normAutofit/>
          </a:bodyPr>
          <a:lstStyle/>
          <a:p>
            <a:r>
              <a:rPr lang="en-US" dirty="0"/>
              <a:t>CCSC title</a:t>
            </a:r>
          </a:p>
        </p:txBody>
      </p:sp>
      <p:pic>
        <p:nvPicPr>
          <p:cNvPr id="248" name="Google Shape;248;p38" descr="CEEDAR Center Cross-State Convening. February 10-12. Sheraton, New Orleans. NOLA= Networking, Outcomes, Learning, and Accountability."/>
          <p:cNvPicPr preferRelativeResize="0"/>
          <p:nvPr/>
        </p:nvPicPr>
        <p:blipFill>
          <a:blip r:embed="rId3">
            <a:alphaModFix/>
          </a:blip>
          <a:stretch>
            <a:fillRect/>
          </a:stretch>
        </p:blipFill>
        <p:spPr>
          <a:xfrm>
            <a:off x="0" y="0"/>
            <a:ext cx="18288000" cy="1028700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47">
            <a:extLst>
              <a:ext uri="{C183D7F6-B498-43B3-948B-1728B52AA6E4}">
                <adec:decorative xmlns:adec="http://schemas.microsoft.com/office/drawing/2017/decorative" val="1"/>
              </a:ext>
            </a:extLst>
          </p:cNvPr>
          <p:cNvSpPr/>
          <p:nvPr/>
        </p:nvSpPr>
        <p:spPr>
          <a:xfrm>
            <a:off x="2191577" y="1466624"/>
            <a:ext cx="14748500" cy="7826997"/>
          </a:xfrm>
          <a:custGeom>
            <a:avLst/>
            <a:gdLst/>
            <a:ahLst/>
            <a:cxnLst/>
            <a:rect l="l" t="t" r="r" b="b"/>
            <a:pathLst>
              <a:path w="3005298" h="1708019" extrusionOk="0">
                <a:moveTo>
                  <a:pt x="2880838" y="1708019"/>
                </a:moveTo>
                <a:lnTo>
                  <a:pt x="124460" y="1708019"/>
                </a:lnTo>
                <a:cubicBezTo>
                  <a:pt x="55880" y="1708019"/>
                  <a:pt x="0" y="1652139"/>
                  <a:pt x="0" y="1583559"/>
                </a:cubicBezTo>
                <a:lnTo>
                  <a:pt x="0" y="124460"/>
                </a:lnTo>
                <a:cubicBezTo>
                  <a:pt x="0" y="55880"/>
                  <a:pt x="55880" y="0"/>
                  <a:pt x="124460" y="0"/>
                </a:cubicBezTo>
                <a:lnTo>
                  <a:pt x="2880838" y="0"/>
                </a:lnTo>
                <a:cubicBezTo>
                  <a:pt x="2949418" y="0"/>
                  <a:pt x="3005298" y="55880"/>
                  <a:pt x="3005298" y="124460"/>
                </a:cubicBezTo>
                <a:lnTo>
                  <a:pt x="3005298" y="1583559"/>
                </a:lnTo>
                <a:cubicBezTo>
                  <a:pt x="3005298" y="1652139"/>
                  <a:pt x="2949418" y="1708019"/>
                  <a:pt x="2880838" y="1708019"/>
                </a:cubicBezTo>
                <a:close/>
              </a:path>
            </a:pathLst>
          </a:custGeom>
          <a:solidFill>
            <a:srgbClr val="F8BC2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1" name="Google Shape;351;p47">
            <a:extLst>
              <a:ext uri="{C183D7F6-B498-43B3-948B-1728B52AA6E4}">
                <adec:decorative xmlns:adec="http://schemas.microsoft.com/office/drawing/2017/decorative" val="1"/>
              </a:ext>
            </a:extLst>
          </p:cNvPr>
          <p:cNvSpPr/>
          <p:nvPr/>
        </p:nvSpPr>
        <p:spPr>
          <a:xfrm>
            <a:off x="289308" y="184434"/>
            <a:ext cx="2535527" cy="526122"/>
          </a:xfrm>
          <a:custGeom>
            <a:avLst/>
            <a:gdLst/>
            <a:ahLst/>
            <a:cxnLst/>
            <a:rect l="l" t="t" r="r" b="b"/>
            <a:pathLst>
              <a:path w="2535527" h="526122" extrusionOk="0">
                <a:moveTo>
                  <a:pt x="0" y="0"/>
                </a:moveTo>
                <a:lnTo>
                  <a:pt x="2535527" y="0"/>
                </a:lnTo>
                <a:lnTo>
                  <a:pt x="2535527" y="526122"/>
                </a:lnTo>
                <a:lnTo>
                  <a:pt x="0" y="526122"/>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 name="Title 1">
            <a:extLst>
              <a:ext uri="{FF2B5EF4-FFF2-40B4-BE49-F238E27FC236}">
                <a16:creationId xmlns:a16="http://schemas.microsoft.com/office/drawing/2014/main" id="{326B7CA3-8EDB-A383-EF6A-83B38BC0F5CA}"/>
              </a:ext>
            </a:extLst>
          </p:cNvPr>
          <p:cNvSpPr>
            <a:spLocks noGrp="1"/>
          </p:cNvSpPr>
          <p:nvPr>
            <p:ph type="title" idx="4294967295"/>
          </p:nvPr>
        </p:nvSpPr>
        <p:spPr>
          <a:xfrm>
            <a:off x="457200" y="-1143000"/>
            <a:ext cx="8229600" cy="1143000"/>
          </a:xfrm>
        </p:spPr>
        <p:txBody>
          <a:bodyPr spcFirstLastPara="1" wrap="square" lIns="91425" tIns="45700" rIns="91425" bIns="45700" anchor="b" anchorCtr="0">
            <a:normAutofit/>
          </a:bodyPr>
          <a:lstStyle/>
          <a:p>
            <a:r>
              <a:rPr lang="en-US" dirty="0"/>
              <a:t>Benefits of the collaboration</a:t>
            </a:r>
          </a:p>
        </p:txBody>
      </p:sp>
      <p:sp>
        <p:nvSpPr>
          <p:cNvPr id="352" name="Google Shape;352;p47"/>
          <p:cNvSpPr txBox="1"/>
          <p:nvPr/>
        </p:nvSpPr>
        <p:spPr>
          <a:xfrm>
            <a:off x="176868" y="739131"/>
            <a:ext cx="2760300" cy="338700"/>
          </a:xfrm>
          <a:prstGeom prst="rect">
            <a:avLst/>
          </a:prstGeom>
          <a:noFill/>
          <a:ln>
            <a:noFill/>
          </a:ln>
        </p:spPr>
        <p:txBody>
          <a:bodyPr spcFirstLastPara="1" wrap="square" lIns="0" tIns="0" rIns="0" bIns="0" anchor="t" anchorCtr="0">
            <a:spAutoFit/>
          </a:bodyPr>
          <a:lstStyle/>
          <a:p>
            <a:pPr marL="0" marR="0" lvl="0" indent="0" algn="ctr" rtl="0">
              <a:lnSpc>
                <a:spcPct val="100999"/>
              </a:lnSpc>
              <a:spcBef>
                <a:spcPts val="0"/>
              </a:spcBef>
              <a:spcAft>
                <a:spcPts val="0"/>
              </a:spcAft>
              <a:buNone/>
            </a:pPr>
            <a:r>
              <a:rPr lang="en-US" sz="2201">
                <a:solidFill>
                  <a:srgbClr val="0F3869"/>
                </a:solidFill>
                <a:latin typeface="Satisfy"/>
                <a:ea typeface="Satisfy"/>
                <a:cs typeface="Satisfy"/>
                <a:sym typeface="Satisfy"/>
              </a:rPr>
              <a:t>Cross-State Convening</a:t>
            </a:r>
            <a:endParaRPr sz="1500">
              <a:latin typeface="Satisfy"/>
              <a:ea typeface="Satisfy"/>
              <a:cs typeface="Satisfy"/>
              <a:sym typeface="Satisfy"/>
            </a:endParaRPr>
          </a:p>
        </p:txBody>
      </p:sp>
      <p:grpSp>
        <p:nvGrpSpPr>
          <p:cNvPr id="348" name="Google Shape;348;p47" descr="The program completer survey has strengthened our ability to:&#13;&#10;Link program completer data with state administrative datasets to conduct more complex analyses&#13;&#10;Collect data over time tied to the stages of the state licensure progression&#13;&#10;Have meaningful dialogue between the SEA and EPPs about continuous improvement and inform statewide policy efforts&#13;&#10;">
            <a:extLst>
              <a:ext uri="{C183D7F6-B498-43B3-948B-1728B52AA6E4}">
                <adec:decorative xmlns:adec="http://schemas.microsoft.com/office/drawing/2017/decorative" val="0"/>
              </a:ext>
            </a:extLst>
          </p:cNvPr>
          <p:cNvGrpSpPr/>
          <p:nvPr/>
        </p:nvGrpSpPr>
        <p:grpSpPr>
          <a:xfrm>
            <a:off x="2191563" y="1640750"/>
            <a:ext cx="14748525" cy="5987100"/>
            <a:chOff x="-4218536" y="116185"/>
            <a:chExt cx="19664700" cy="7982800"/>
          </a:xfrm>
        </p:grpSpPr>
        <p:sp>
          <p:nvSpPr>
            <p:cNvPr id="349" name="Google Shape;349;p47"/>
            <p:cNvSpPr txBox="1"/>
            <p:nvPr/>
          </p:nvSpPr>
          <p:spPr>
            <a:xfrm>
              <a:off x="-4218536" y="116185"/>
              <a:ext cx="19664700" cy="1908600"/>
            </a:xfrm>
            <a:prstGeom prst="rect">
              <a:avLst/>
            </a:prstGeom>
            <a:noFill/>
            <a:ln>
              <a:noFill/>
            </a:ln>
          </p:spPr>
          <p:txBody>
            <a:bodyPr spcFirstLastPara="1" wrap="square" lIns="0" tIns="0" rIns="0" bIns="0" anchor="t" anchorCtr="0">
              <a:spAutoFit/>
            </a:bodyPr>
            <a:lstStyle/>
            <a:p>
              <a:pPr marL="0" marR="0" lvl="0" indent="0" algn="ctr" rtl="0">
                <a:lnSpc>
                  <a:spcPct val="110001"/>
                </a:lnSpc>
                <a:spcBef>
                  <a:spcPts val="0"/>
                </a:spcBef>
                <a:spcAft>
                  <a:spcPts val="0"/>
                </a:spcAft>
                <a:buNone/>
              </a:pPr>
              <a:r>
                <a:rPr lang="en-US" sz="9299" b="1">
                  <a:latin typeface="Fjalla One"/>
                  <a:ea typeface="Fjalla One"/>
                  <a:cs typeface="Fjalla One"/>
                  <a:sym typeface="Fjalla One"/>
                </a:rPr>
                <a:t>Benefits of the Collaboration </a:t>
              </a:r>
              <a:endParaRPr sz="3700">
                <a:latin typeface="Fjalla One"/>
                <a:ea typeface="Fjalla One"/>
                <a:cs typeface="Fjalla One"/>
                <a:sym typeface="Fjalla One"/>
              </a:endParaRPr>
            </a:p>
          </p:txBody>
        </p:sp>
        <p:sp>
          <p:nvSpPr>
            <p:cNvPr id="350" name="Google Shape;350;p47"/>
            <p:cNvSpPr txBox="1"/>
            <p:nvPr/>
          </p:nvSpPr>
          <p:spPr>
            <a:xfrm>
              <a:off x="-4218536" y="2065085"/>
              <a:ext cx="19664700" cy="6033900"/>
            </a:xfrm>
            <a:prstGeom prst="rect">
              <a:avLst/>
            </a:prstGeom>
            <a:noFill/>
            <a:ln>
              <a:noFill/>
            </a:ln>
          </p:spPr>
          <p:txBody>
            <a:bodyPr spcFirstLastPara="1" wrap="square" lIns="0" tIns="0" rIns="0" bIns="0" anchor="t" anchorCtr="0">
              <a:spAutoFit/>
            </a:bodyPr>
            <a:lstStyle/>
            <a:p>
              <a:pPr marL="342900" lvl="0" indent="-342900" algn="l" rtl="0">
                <a:spcBef>
                  <a:spcPts val="0"/>
                </a:spcBef>
                <a:spcAft>
                  <a:spcPts val="0"/>
                </a:spcAft>
                <a:buClr>
                  <a:schemeClr val="dk1"/>
                </a:buClr>
                <a:buSzPts val="4200"/>
                <a:buChar char="•"/>
              </a:pPr>
              <a:r>
                <a:rPr lang="en-US" sz="4200" dirty="0">
                  <a:solidFill>
                    <a:schemeClr val="dk1"/>
                  </a:solidFill>
                  <a:latin typeface="Calibri"/>
                  <a:ea typeface="Calibri"/>
                  <a:cs typeface="Calibri"/>
                  <a:sym typeface="Calibri"/>
                </a:rPr>
                <a:t>The program completer survey has strengthened our ability to:</a:t>
              </a:r>
              <a:endParaRPr sz="2100" dirty="0">
                <a:solidFill>
                  <a:schemeClr val="dk1"/>
                </a:solidFill>
              </a:endParaRPr>
            </a:p>
            <a:p>
              <a:pPr marL="1028700" lvl="1" indent="-342900" algn="l" rtl="0">
                <a:spcBef>
                  <a:spcPts val="0"/>
                </a:spcBef>
                <a:spcAft>
                  <a:spcPts val="0"/>
                </a:spcAft>
                <a:buClr>
                  <a:schemeClr val="dk1"/>
                </a:buClr>
                <a:buSzPts val="4200"/>
                <a:buChar char="•"/>
              </a:pPr>
              <a:r>
                <a:rPr lang="en-US" sz="4200" dirty="0">
                  <a:solidFill>
                    <a:schemeClr val="dk1"/>
                  </a:solidFill>
                  <a:latin typeface="Calibri"/>
                  <a:ea typeface="Calibri"/>
                  <a:cs typeface="Calibri"/>
                  <a:sym typeface="Calibri"/>
                </a:rPr>
                <a:t>Link program completer data with state administrative datasets to conduct more complex analyses</a:t>
              </a:r>
              <a:endParaRPr sz="2100" dirty="0">
                <a:solidFill>
                  <a:schemeClr val="dk1"/>
                </a:solidFill>
              </a:endParaRPr>
            </a:p>
            <a:p>
              <a:pPr marL="1028700" lvl="1" indent="-342900" algn="l" rtl="0">
                <a:spcBef>
                  <a:spcPts val="0"/>
                </a:spcBef>
                <a:spcAft>
                  <a:spcPts val="0"/>
                </a:spcAft>
                <a:buClr>
                  <a:schemeClr val="dk1"/>
                </a:buClr>
                <a:buSzPts val="4200"/>
                <a:buChar char="•"/>
              </a:pPr>
              <a:r>
                <a:rPr lang="en-US" sz="4200" dirty="0">
                  <a:solidFill>
                    <a:schemeClr val="dk1"/>
                  </a:solidFill>
                  <a:latin typeface="Calibri"/>
                  <a:ea typeface="Calibri"/>
                  <a:cs typeface="Calibri"/>
                  <a:sym typeface="Calibri"/>
                </a:rPr>
                <a:t>Collect data over time tied to the stages of the state licensure progression</a:t>
              </a:r>
              <a:endParaRPr sz="2100" dirty="0">
                <a:solidFill>
                  <a:schemeClr val="dk1"/>
                </a:solidFill>
              </a:endParaRPr>
            </a:p>
            <a:p>
              <a:pPr marL="1028700" lvl="1" indent="-342900" algn="l" rtl="0">
                <a:spcBef>
                  <a:spcPts val="0"/>
                </a:spcBef>
                <a:spcAft>
                  <a:spcPts val="0"/>
                </a:spcAft>
                <a:buClr>
                  <a:schemeClr val="dk1"/>
                </a:buClr>
                <a:buSzPts val="4200"/>
                <a:buChar char="•"/>
              </a:pPr>
              <a:r>
                <a:rPr lang="en-US" sz="4200" dirty="0">
                  <a:solidFill>
                    <a:schemeClr val="dk1"/>
                  </a:solidFill>
                  <a:latin typeface="Calibri"/>
                  <a:ea typeface="Calibri"/>
                  <a:cs typeface="Calibri"/>
                  <a:sym typeface="Calibri"/>
                </a:rPr>
                <a:t>Have meaningful dialogue between the SEA and EPPs about continuous improvement and inform statewide policy efforts</a:t>
              </a:r>
              <a:endParaRPr sz="3800" b="1" dirty="0">
                <a:latin typeface="Fjalla One"/>
                <a:ea typeface="Fjalla One"/>
                <a:cs typeface="Fjalla One"/>
                <a:sym typeface="Fjalla One"/>
              </a:endParaRPr>
            </a:p>
          </p:txBody>
        </p:sp>
      </p:grpSp>
      <p:sp>
        <p:nvSpPr>
          <p:cNvPr id="353" name="Google Shape;353;p47">
            <a:extLst>
              <a:ext uri="{C183D7F6-B498-43B3-948B-1728B52AA6E4}">
                <adec:decorative xmlns:adec="http://schemas.microsoft.com/office/drawing/2017/decorative" val="1"/>
              </a:ext>
            </a:extLst>
          </p:cNvPr>
          <p:cNvSpPr/>
          <p:nvPr/>
        </p:nvSpPr>
        <p:spPr>
          <a:xfrm>
            <a:off x="-2" y="6341575"/>
            <a:ext cx="3485193" cy="6268488"/>
          </a:xfrm>
          <a:custGeom>
            <a:avLst/>
            <a:gdLst/>
            <a:ahLst/>
            <a:cxnLst/>
            <a:rect l="l" t="t" r="r" b="b"/>
            <a:pathLst>
              <a:path w="4874396" h="7267812" extrusionOk="0">
                <a:moveTo>
                  <a:pt x="0" y="0"/>
                </a:moveTo>
                <a:lnTo>
                  <a:pt x="4874396" y="0"/>
                </a:lnTo>
                <a:lnTo>
                  <a:pt x="4874396" y="7267812"/>
                </a:lnTo>
                <a:lnTo>
                  <a:pt x="0" y="7267812"/>
                </a:lnTo>
                <a:lnTo>
                  <a:pt x="0" y="0"/>
                </a:lnTo>
                <a:close/>
              </a:path>
            </a:pathLst>
          </a:custGeom>
          <a:blipFill rotWithShape="1">
            <a:blip r:embed="rId4">
              <a:alphaModFix/>
            </a:blip>
            <a:stretch>
              <a:fillRect l="-5307" t="-129" r="-112756" b="-119385"/>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4" name="Google Shape;354;p47">
            <a:extLst>
              <a:ext uri="{C183D7F6-B498-43B3-948B-1728B52AA6E4}">
                <adec:decorative xmlns:adec="http://schemas.microsoft.com/office/drawing/2017/decorative" val="1"/>
              </a:ext>
            </a:extLst>
          </p:cNvPr>
          <p:cNvSpPr/>
          <p:nvPr/>
        </p:nvSpPr>
        <p:spPr>
          <a:xfrm>
            <a:off x="15058675" y="6837352"/>
            <a:ext cx="3228525" cy="5332654"/>
          </a:xfrm>
          <a:custGeom>
            <a:avLst/>
            <a:gdLst/>
            <a:ahLst/>
            <a:cxnLst/>
            <a:rect l="l" t="t" r="r" b="b"/>
            <a:pathLst>
              <a:path w="4765351" h="6665818" extrusionOk="0">
                <a:moveTo>
                  <a:pt x="0" y="0"/>
                </a:moveTo>
                <a:lnTo>
                  <a:pt x="4765351" y="0"/>
                </a:lnTo>
                <a:lnTo>
                  <a:pt x="4765351" y="6665818"/>
                </a:lnTo>
                <a:lnTo>
                  <a:pt x="0" y="6665818"/>
                </a:lnTo>
                <a:lnTo>
                  <a:pt x="0" y="0"/>
                </a:lnTo>
                <a:close/>
              </a:path>
            </a:pathLst>
          </a:custGeom>
          <a:blipFill rotWithShape="1">
            <a:blip r:embed="rId5">
              <a:alphaModFix/>
            </a:blip>
            <a:stretch>
              <a:fillRect l="-102895" t="-113427" r="-13868" b="-19168"/>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48">
            <a:extLst>
              <a:ext uri="{C183D7F6-B498-43B3-948B-1728B52AA6E4}">
                <adec:decorative xmlns:adec="http://schemas.microsoft.com/office/drawing/2017/decorative" val="1"/>
              </a:ext>
            </a:extLst>
          </p:cNvPr>
          <p:cNvSpPr/>
          <p:nvPr/>
        </p:nvSpPr>
        <p:spPr>
          <a:xfrm>
            <a:off x="351180" y="3660057"/>
            <a:ext cx="1518945" cy="1046691"/>
          </a:xfrm>
          <a:custGeom>
            <a:avLst/>
            <a:gdLst/>
            <a:ahLst/>
            <a:cxnLst/>
            <a:rect l="l" t="t" r="r" b="b"/>
            <a:pathLst>
              <a:path w="1518945" h="1046691" extrusionOk="0">
                <a:moveTo>
                  <a:pt x="0" y="0"/>
                </a:moveTo>
                <a:lnTo>
                  <a:pt x="1518945" y="0"/>
                </a:lnTo>
                <a:lnTo>
                  <a:pt x="1518945" y="1046691"/>
                </a:lnTo>
                <a:lnTo>
                  <a:pt x="0" y="1046691"/>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0" name="Google Shape;360;p48">
            <a:extLst>
              <a:ext uri="{C183D7F6-B498-43B3-948B-1728B52AA6E4}">
                <adec:decorative xmlns:adec="http://schemas.microsoft.com/office/drawing/2017/decorative" val="1"/>
              </a:ext>
            </a:extLst>
          </p:cNvPr>
          <p:cNvSpPr/>
          <p:nvPr/>
        </p:nvSpPr>
        <p:spPr>
          <a:xfrm>
            <a:off x="0" y="0"/>
            <a:ext cx="18288000" cy="2978400"/>
          </a:xfrm>
          <a:prstGeom prst="rect">
            <a:avLst/>
          </a:prstGeom>
          <a:solidFill>
            <a:srgbClr val="0F38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1" name="Google Shape;361;p48"/>
          <p:cNvSpPr txBox="1">
            <a:spLocks noGrp="1"/>
          </p:cNvSpPr>
          <p:nvPr>
            <p:ph type="title" idx="4294967295"/>
          </p:nvPr>
        </p:nvSpPr>
        <p:spPr>
          <a:xfrm>
            <a:off x="351175" y="997050"/>
            <a:ext cx="17372100" cy="13851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10001"/>
              </a:lnSpc>
              <a:spcBef>
                <a:spcPts val="0"/>
              </a:spcBef>
              <a:spcAft>
                <a:spcPts val="0"/>
              </a:spcAft>
              <a:buClr>
                <a:srgbClr val="000000"/>
              </a:buClr>
              <a:buSzTx/>
              <a:buFont typeface="Arial"/>
              <a:buNone/>
              <a:tabLst/>
              <a:defRPr/>
            </a:pPr>
            <a:r>
              <a:rPr kumimoji="0" lang="en-US" sz="8999" b="1" i="0" u="none" strike="noStrike" kern="0" cap="none" spc="0" normalizeH="0" baseline="0" noProof="0" dirty="0">
                <a:ln>
                  <a:noFill/>
                </a:ln>
                <a:solidFill>
                  <a:srgbClr val="FFFFFF"/>
                </a:solidFill>
                <a:effectLst/>
                <a:uLnTx/>
                <a:uFillTx/>
                <a:latin typeface="Fjalla One"/>
                <a:ea typeface="Fjalla One"/>
                <a:cs typeface="Fjalla One"/>
                <a:sym typeface="Fjalla One"/>
              </a:rPr>
              <a:t>How CDE is Using the Survey Data</a:t>
            </a:r>
            <a:endParaRPr kumimoji="0" lang="en-US" sz="3400" b="0" i="0" u="none" strike="noStrike" kern="0" cap="none" spc="0" normalizeH="0" baseline="0" noProof="0" dirty="0">
              <a:ln>
                <a:noFill/>
              </a:ln>
              <a:solidFill>
                <a:srgbClr val="000000"/>
              </a:solidFill>
              <a:effectLst/>
              <a:uLnTx/>
              <a:uFillTx/>
              <a:latin typeface="Fjalla One"/>
              <a:ea typeface="Fjalla One"/>
              <a:cs typeface="Fjalla One"/>
              <a:sym typeface="Fjalla One"/>
            </a:endParaRPr>
          </a:p>
        </p:txBody>
      </p:sp>
      <p:sp>
        <p:nvSpPr>
          <p:cNvPr id="362" name="Google Shape;362;p48"/>
          <p:cNvSpPr txBox="1"/>
          <p:nvPr/>
        </p:nvSpPr>
        <p:spPr>
          <a:xfrm>
            <a:off x="2168950" y="3567650"/>
            <a:ext cx="15554400" cy="4925700"/>
          </a:xfrm>
          <a:prstGeom prst="rect">
            <a:avLst/>
          </a:prstGeom>
          <a:noFill/>
          <a:ln>
            <a:noFill/>
          </a:ln>
        </p:spPr>
        <p:txBody>
          <a:bodyPr spcFirstLastPara="1" wrap="square" lIns="0" tIns="0" rIns="0" bIns="0" anchor="t" anchorCtr="0">
            <a:spAutoFit/>
          </a:bodyPr>
          <a:lstStyle/>
          <a:p>
            <a:pPr marL="342900" lvl="0" indent="-330200" algn="l" rtl="0">
              <a:spcBef>
                <a:spcPts val="0"/>
              </a:spcBef>
              <a:spcAft>
                <a:spcPts val="0"/>
              </a:spcAft>
              <a:buClr>
                <a:schemeClr val="dk1"/>
              </a:buClr>
              <a:buSzPts val="4000"/>
              <a:buFont typeface="Raleway"/>
              <a:buChar char="•"/>
            </a:pPr>
            <a:r>
              <a:rPr lang="en-US" sz="4000">
                <a:solidFill>
                  <a:schemeClr val="dk1"/>
                </a:solidFill>
                <a:latin typeface="Raleway"/>
                <a:ea typeface="Raleway"/>
                <a:cs typeface="Raleway"/>
                <a:sym typeface="Raleway"/>
              </a:rPr>
              <a:t>Shared survey results through a variety of channels with educator preparation programs</a:t>
            </a:r>
            <a:endParaRPr sz="4000">
              <a:solidFill>
                <a:schemeClr val="dk1"/>
              </a:solidFill>
              <a:latin typeface="Raleway"/>
              <a:ea typeface="Raleway"/>
              <a:cs typeface="Raleway"/>
              <a:sym typeface="Raleway"/>
            </a:endParaRPr>
          </a:p>
          <a:p>
            <a:pPr marL="0" lvl="0" indent="0" algn="l" rtl="0">
              <a:spcBef>
                <a:spcPts val="0"/>
              </a:spcBef>
              <a:spcAft>
                <a:spcPts val="0"/>
              </a:spcAft>
              <a:buClr>
                <a:schemeClr val="dk1"/>
              </a:buClr>
              <a:buSzPts val="4200"/>
              <a:buFont typeface="Arial"/>
              <a:buNone/>
            </a:pPr>
            <a:endParaRPr sz="4000">
              <a:solidFill>
                <a:schemeClr val="dk1"/>
              </a:solidFill>
              <a:latin typeface="Raleway"/>
              <a:ea typeface="Raleway"/>
              <a:cs typeface="Raleway"/>
              <a:sym typeface="Raleway"/>
            </a:endParaRPr>
          </a:p>
          <a:p>
            <a:pPr marL="342900" lvl="0" indent="-330200" algn="l" rtl="0">
              <a:spcBef>
                <a:spcPts val="0"/>
              </a:spcBef>
              <a:spcAft>
                <a:spcPts val="0"/>
              </a:spcAft>
              <a:buClr>
                <a:schemeClr val="dk1"/>
              </a:buClr>
              <a:buSzPts val="4000"/>
              <a:buFont typeface="Raleway"/>
              <a:buChar char="•"/>
            </a:pPr>
            <a:r>
              <a:rPr lang="en-US" sz="4000">
                <a:solidFill>
                  <a:schemeClr val="dk1"/>
                </a:solidFill>
                <a:latin typeface="Raleway"/>
                <a:ea typeface="Raleway"/>
                <a:cs typeface="Raleway"/>
                <a:sym typeface="Raleway"/>
              </a:rPr>
              <a:t>Discussed survey results with the internal Educator Talent Team</a:t>
            </a:r>
            <a:endParaRPr sz="4000">
              <a:solidFill>
                <a:schemeClr val="dk1"/>
              </a:solidFill>
              <a:latin typeface="Raleway"/>
              <a:ea typeface="Raleway"/>
              <a:cs typeface="Raleway"/>
              <a:sym typeface="Raleway"/>
            </a:endParaRPr>
          </a:p>
          <a:p>
            <a:pPr marL="685800" lvl="0" indent="0" algn="l" rtl="0">
              <a:spcBef>
                <a:spcPts val="0"/>
              </a:spcBef>
              <a:spcAft>
                <a:spcPts val="0"/>
              </a:spcAft>
              <a:buNone/>
            </a:pPr>
            <a:endParaRPr sz="4000">
              <a:solidFill>
                <a:schemeClr val="dk1"/>
              </a:solidFill>
              <a:latin typeface="Raleway"/>
              <a:ea typeface="Raleway"/>
              <a:cs typeface="Raleway"/>
              <a:sym typeface="Raleway"/>
            </a:endParaRPr>
          </a:p>
          <a:p>
            <a:pPr marL="342900" lvl="0" indent="-330200" algn="l" rtl="0">
              <a:spcBef>
                <a:spcPts val="0"/>
              </a:spcBef>
              <a:spcAft>
                <a:spcPts val="0"/>
              </a:spcAft>
              <a:buClr>
                <a:schemeClr val="dk1"/>
              </a:buClr>
              <a:buSzPts val="4000"/>
              <a:buChar char="•"/>
            </a:pPr>
            <a:r>
              <a:rPr lang="en-US" sz="4000">
                <a:solidFill>
                  <a:schemeClr val="dk1"/>
                </a:solidFill>
                <a:latin typeface="Raleway"/>
                <a:ea typeface="Raleway"/>
                <a:cs typeface="Raleway"/>
                <a:sym typeface="Raleway"/>
              </a:rPr>
              <a:t>Built internal processes for incorporating this data into recommended evidence sources and conversations regarding data</a:t>
            </a:r>
            <a:endParaRPr sz="4000" b="1">
              <a:latin typeface="Raleway"/>
              <a:ea typeface="Raleway"/>
              <a:cs typeface="Raleway"/>
              <a:sym typeface="Raleway"/>
            </a:endParaRPr>
          </a:p>
        </p:txBody>
      </p:sp>
      <p:sp>
        <p:nvSpPr>
          <p:cNvPr id="363" name="Google Shape;363;p48">
            <a:extLst>
              <a:ext uri="{C183D7F6-B498-43B3-948B-1728B52AA6E4}">
                <adec:decorative xmlns:adec="http://schemas.microsoft.com/office/drawing/2017/decorative" val="1"/>
              </a:ext>
            </a:extLst>
          </p:cNvPr>
          <p:cNvSpPr/>
          <p:nvPr/>
        </p:nvSpPr>
        <p:spPr>
          <a:xfrm>
            <a:off x="264443" y="9082600"/>
            <a:ext cx="2535527" cy="526122"/>
          </a:xfrm>
          <a:custGeom>
            <a:avLst/>
            <a:gdLst/>
            <a:ahLst/>
            <a:cxnLst/>
            <a:rect l="l" t="t" r="r" b="b"/>
            <a:pathLst>
              <a:path w="2535527" h="526122" extrusionOk="0">
                <a:moveTo>
                  <a:pt x="0" y="0"/>
                </a:moveTo>
                <a:lnTo>
                  <a:pt x="2535527" y="0"/>
                </a:lnTo>
                <a:lnTo>
                  <a:pt x="2535527" y="526122"/>
                </a:lnTo>
                <a:lnTo>
                  <a:pt x="0" y="526122"/>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4" name="Google Shape;364;p48"/>
          <p:cNvSpPr txBox="1"/>
          <p:nvPr/>
        </p:nvSpPr>
        <p:spPr>
          <a:xfrm>
            <a:off x="152053" y="9812997"/>
            <a:ext cx="2760300" cy="338700"/>
          </a:xfrm>
          <a:prstGeom prst="rect">
            <a:avLst/>
          </a:prstGeom>
          <a:noFill/>
          <a:ln>
            <a:noFill/>
          </a:ln>
        </p:spPr>
        <p:txBody>
          <a:bodyPr spcFirstLastPara="1" wrap="square" lIns="0" tIns="0" rIns="0" bIns="0" anchor="t" anchorCtr="0">
            <a:spAutoFit/>
          </a:bodyPr>
          <a:lstStyle/>
          <a:p>
            <a:pPr marL="0" marR="0" lvl="0" indent="0" algn="ctr" rtl="0">
              <a:lnSpc>
                <a:spcPct val="100999"/>
              </a:lnSpc>
              <a:spcBef>
                <a:spcPts val="0"/>
              </a:spcBef>
              <a:spcAft>
                <a:spcPts val="0"/>
              </a:spcAft>
              <a:buNone/>
            </a:pPr>
            <a:r>
              <a:rPr lang="en-US" sz="2201">
                <a:solidFill>
                  <a:srgbClr val="0F3869"/>
                </a:solidFill>
                <a:latin typeface="Satisfy"/>
                <a:ea typeface="Satisfy"/>
                <a:cs typeface="Satisfy"/>
                <a:sym typeface="Satisfy"/>
              </a:rPr>
              <a:t>Cross-State Convening</a:t>
            </a:r>
            <a:endParaRPr sz="1500">
              <a:latin typeface="Satisfy"/>
              <a:ea typeface="Satisfy"/>
              <a:cs typeface="Satisfy"/>
              <a:sym typeface="Satisfy"/>
            </a:endParaRPr>
          </a:p>
        </p:txBody>
      </p:sp>
      <p:sp>
        <p:nvSpPr>
          <p:cNvPr id="365" name="Google Shape;365;p48">
            <a:extLst>
              <a:ext uri="{C183D7F6-B498-43B3-948B-1728B52AA6E4}">
                <adec:decorative xmlns:adec="http://schemas.microsoft.com/office/drawing/2017/decorative" val="1"/>
              </a:ext>
            </a:extLst>
          </p:cNvPr>
          <p:cNvSpPr/>
          <p:nvPr/>
        </p:nvSpPr>
        <p:spPr>
          <a:xfrm rot="10800000">
            <a:off x="-7832451" y="-1511278"/>
            <a:ext cx="26120450" cy="2396203"/>
          </a:xfrm>
          <a:custGeom>
            <a:avLst/>
            <a:gdLst/>
            <a:ahLst/>
            <a:cxnLst/>
            <a:rect l="l" t="t" r="r" b="b"/>
            <a:pathLst>
              <a:path w="15951420" h="1681546" extrusionOk="0">
                <a:moveTo>
                  <a:pt x="0" y="0"/>
                </a:moveTo>
                <a:lnTo>
                  <a:pt x="15951420" y="0"/>
                </a:lnTo>
                <a:lnTo>
                  <a:pt x="15951420" y="1681545"/>
                </a:lnTo>
                <a:lnTo>
                  <a:pt x="0" y="1681545"/>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49">
            <a:extLst>
              <a:ext uri="{C183D7F6-B498-43B3-948B-1728B52AA6E4}">
                <adec:decorative xmlns:adec="http://schemas.microsoft.com/office/drawing/2017/decorative" val="1"/>
              </a:ext>
            </a:extLst>
          </p:cNvPr>
          <p:cNvSpPr/>
          <p:nvPr/>
        </p:nvSpPr>
        <p:spPr>
          <a:xfrm>
            <a:off x="351180" y="3660057"/>
            <a:ext cx="1518945" cy="1046691"/>
          </a:xfrm>
          <a:custGeom>
            <a:avLst/>
            <a:gdLst/>
            <a:ahLst/>
            <a:cxnLst/>
            <a:rect l="l" t="t" r="r" b="b"/>
            <a:pathLst>
              <a:path w="1518945" h="1046691" extrusionOk="0">
                <a:moveTo>
                  <a:pt x="0" y="0"/>
                </a:moveTo>
                <a:lnTo>
                  <a:pt x="1518945" y="0"/>
                </a:lnTo>
                <a:lnTo>
                  <a:pt x="1518945" y="1046691"/>
                </a:lnTo>
                <a:lnTo>
                  <a:pt x="0" y="1046691"/>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1" name="Google Shape;371;p49">
            <a:extLst>
              <a:ext uri="{C183D7F6-B498-43B3-948B-1728B52AA6E4}">
                <adec:decorative xmlns:adec="http://schemas.microsoft.com/office/drawing/2017/decorative" val="1"/>
              </a:ext>
            </a:extLst>
          </p:cNvPr>
          <p:cNvSpPr/>
          <p:nvPr/>
        </p:nvSpPr>
        <p:spPr>
          <a:xfrm>
            <a:off x="0" y="0"/>
            <a:ext cx="18288000" cy="2978400"/>
          </a:xfrm>
          <a:prstGeom prst="rect">
            <a:avLst/>
          </a:prstGeom>
          <a:solidFill>
            <a:srgbClr val="0F38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2" name="Google Shape;372;p49"/>
          <p:cNvSpPr txBox="1">
            <a:spLocks noGrp="1"/>
          </p:cNvSpPr>
          <p:nvPr>
            <p:ph type="title" idx="4294967295"/>
          </p:nvPr>
        </p:nvSpPr>
        <p:spPr>
          <a:xfrm>
            <a:off x="351175" y="997050"/>
            <a:ext cx="17372100" cy="13851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10001"/>
              </a:lnSpc>
              <a:spcBef>
                <a:spcPts val="0"/>
              </a:spcBef>
              <a:spcAft>
                <a:spcPts val="0"/>
              </a:spcAft>
              <a:buClr>
                <a:srgbClr val="000000"/>
              </a:buClr>
              <a:buSzTx/>
              <a:buFont typeface="Arial"/>
              <a:buNone/>
              <a:tabLst/>
              <a:defRPr/>
            </a:pPr>
            <a:r>
              <a:rPr kumimoji="0" lang="en-US" sz="8999" b="1" i="0" u="none" strike="noStrike" kern="0" cap="none" spc="0" normalizeH="0" baseline="0" noProof="0" dirty="0">
                <a:ln>
                  <a:noFill/>
                </a:ln>
                <a:solidFill>
                  <a:srgbClr val="FFFFFF"/>
                </a:solidFill>
                <a:effectLst/>
                <a:uLnTx/>
                <a:uFillTx/>
                <a:latin typeface="Fjalla One"/>
                <a:ea typeface="Fjalla One"/>
                <a:cs typeface="Fjalla One"/>
                <a:sym typeface="Fjalla One"/>
              </a:rPr>
              <a:t>How EPPs are Using the Survey Data</a:t>
            </a:r>
            <a:endParaRPr kumimoji="0" lang="en-US" sz="3400" b="0" i="0" u="none" strike="noStrike" kern="0" cap="none" spc="0" normalizeH="0" baseline="0" noProof="0" dirty="0">
              <a:ln>
                <a:noFill/>
              </a:ln>
              <a:solidFill>
                <a:srgbClr val="000000"/>
              </a:solidFill>
              <a:effectLst/>
              <a:uLnTx/>
              <a:uFillTx/>
              <a:latin typeface="Fjalla One"/>
              <a:ea typeface="Fjalla One"/>
              <a:cs typeface="Fjalla One"/>
              <a:sym typeface="Fjalla One"/>
            </a:endParaRPr>
          </a:p>
        </p:txBody>
      </p:sp>
      <p:sp>
        <p:nvSpPr>
          <p:cNvPr id="373" name="Google Shape;373;p49"/>
          <p:cNvSpPr txBox="1"/>
          <p:nvPr/>
        </p:nvSpPr>
        <p:spPr>
          <a:xfrm>
            <a:off x="2168950" y="3567650"/>
            <a:ext cx="15554400" cy="12315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4000">
                <a:solidFill>
                  <a:schemeClr val="dk1"/>
                </a:solidFill>
                <a:latin typeface="Raleway"/>
                <a:ea typeface="Raleway"/>
                <a:cs typeface="Raleway"/>
                <a:sym typeface="Raleway"/>
              </a:rPr>
              <a:t>The survey provides another data source—in addition to those already collected—to inform our continuous improvement efforts:</a:t>
            </a:r>
            <a:endParaRPr sz="4000" b="1">
              <a:latin typeface="Raleway"/>
              <a:ea typeface="Raleway"/>
              <a:cs typeface="Raleway"/>
              <a:sym typeface="Raleway"/>
            </a:endParaRPr>
          </a:p>
        </p:txBody>
      </p:sp>
      <p:sp>
        <p:nvSpPr>
          <p:cNvPr id="374" name="Google Shape;374;p49"/>
          <p:cNvSpPr txBox="1"/>
          <p:nvPr/>
        </p:nvSpPr>
        <p:spPr>
          <a:xfrm>
            <a:off x="2168950" y="4904875"/>
            <a:ext cx="15926400" cy="4202100"/>
          </a:xfrm>
          <a:prstGeom prst="rect">
            <a:avLst/>
          </a:prstGeom>
          <a:noFill/>
          <a:ln>
            <a:noFill/>
          </a:ln>
        </p:spPr>
        <p:txBody>
          <a:bodyPr spcFirstLastPara="1" wrap="square" lIns="0" tIns="0" rIns="0" bIns="0" anchor="t" anchorCtr="0">
            <a:spAutoFit/>
          </a:bodyPr>
          <a:lstStyle/>
          <a:p>
            <a:pPr marL="1028700" lvl="1" indent="-336550" algn="l" rtl="0">
              <a:spcBef>
                <a:spcPts val="0"/>
              </a:spcBef>
              <a:spcAft>
                <a:spcPts val="0"/>
              </a:spcAft>
              <a:buClr>
                <a:schemeClr val="dk1"/>
              </a:buClr>
              <a:buSzPts val="3900"/>
              <a:buChar char="•"/>
            </a:pPr>
            <a:r>
              <a:rPr lang="en-US" sz="3900">
                <a:solidFill>
                  <a:schemeClr val="dk1"/>
                </a:solidFill>
                <a:latin typeface="Calibri"/>
                <a:ea typeface="Calibri"/>
                <a:cs typeface="Calibri"/>
                <a:sym typeface="Calibri"/>
              </a:rPr>
              <a:t>Informs instructional changes and adaptations based on completers’ needs</a:t>
            </a:r>
            <a:endParaRPr sz="2100">
              <a:solidFill>
                <a:schemeClr val="dk1"/>
              </a:solidFill>
            </a:endParaRPr>
          </a:p>
          <a:p>
            <a:pPr marL="1028700" lvl="1" indent="-336550" algn="l" rtl="0">
              <a:spcBef>
                <a:spcPts val="0"/>
              </a:spcBef>
              <a:spcAft>
                <a:spcPts val="0"/>
              </a:spcAft>
              <a:buClr>
                <a:schemeClr val="dk1"/>
              </a:buClr>
              <a:buSzPts val="3900"/>
              <a:buChar char="•"/>
            </a:pPr>
            <a:r>
              <a:rPr lang="en-US" sz="3900">
                <a:solidFill>
                  <a:schemeClr val="dk1"/>
                </a:solidFill>
                <a:latin typeface="Calibri"/>
                <a:ea typeface="Calibri"/>
                <a:cs typeface="Calibri"/>
                <a:sym typeface="Calibri"/>
              </a:rPr>
              <a:t>Allows EPPs to be student-centered and responsive to changing educational environment</a:t>
            </a:r>
            <a:endParaRPr sz="2100">
              <a:solidFill>
                <a:schemeClr val="dk1"/>
              </a:solidFill>
            </a:endParaRPr>
          </a:p>
          <a:p>
            <a:pPr marL="1028700" lvl="1" indent="-336550" algn="l" rtl="0">
              <a:spcBef>
                <a:spcPts val="0"/>
              </a:spcBef>
              <a:spcAft>
                <a:spcPts val="0"/>
              </a:spcAft>
              <a:buClr>
                <a:schemeClr val="dk1"/>
              </a:buClr>
              <a:buSzPts val="3900"/>
              <a:buChar char="•"/>
            </a:pPr>
            <a:r>
              <a:rPr lang="en-US" sz="3900">
                <a:solidFill>
                  <a:schemeClr val="dk1"/>
                </a:solidFill>
                <a:latin typeface="Calibri"/>
                <a:ea typeface="Calibri"/>
                <a:cs typeface="Calibri"/>
                <a:sym typeface="Calibri"/>
              </a:rPr>
              <a:t>Guides discussions on curricular and professional dispositional needs</a:t>
            </a:r>
            <a:endParaRPr sz="2100">
              <a:solidFill>
                <a:schemeClr val="dk1"/>
              </a:solidFill>
            </a:endParaRPr>
          </a:p>
          <a:p>
            <a:pPr marL="1028700" lvl="1" indent="-336550" algn="l" rtl="0">
              <a:spcBef>
                <a:spcPts val="0"/>
              </a:spcBef>
              <a:spcAft>
                <a:spcPts val="0"/>
              </a:spcAft>
              <a:buClr>
                <a:schemeClr val="dk1"/>
              </a:buClr>
              <a:buSzPts val="3900"/>
              <a:buChar char="•"/>
            </a:pPr>
            <a:r>
              <a:rPr lang="en-US" sz="3900">
                <a:solidFill>
                  <a:schemeClr val="dk1"/>
                </a:solidFill>
                <a:latin typeface="Calibri"/>
                <a:ea typeface="Calibri"/>
                <a:cs typeface="Calibri"/>
                <a:sym typeface="Calibri"/>
              </a:rPr>
              <a:t>Offers real-time, quick information to help EPPs provide guidance for mentors and college supervisors out in the field</a:t>
            </a:r>
            <a:endParaRPr sz="2800" b="1">
              <a:latin typeface="Raleway"/>
              <a:ea typeface="Raleway"/>
              <a:cs typeface="Raleway"/>
              <a:sym typeface="Raleway"/>
            </a:endParaRPr>
          </a:p>
        </p:txBody>
      </p:sp>
      <p:sp>
        <p:nvSpPr>
          <p:cNvPr id="375" name="Google Shape;375;p49">
            <a:extLst>
              <a:ext uri="{C183D7F6-B498-43B3-948B-1728B52AA6E4}">
                <adec:decorative xmlns:adec="http://schemas.microsoft.com/office/drawing/2017/decorative" val="1"/>
              </a:ext>
            </a:extLst>
          </p:cNvPr>
          <p:cNvSpPr/>
          <p:nvPr/>
        </p:nvSpPr>
        <p:spPr>
          <a:xfrm>
            <a:off x="264443" y="9106975"/>
            <a:ext cx="2535527" cy="526122"/>
          </a:xfrm>
          <a:custGeom>
            <a:avLst/>
            <a:gdLst/>
            <a:ahLst/>
            <a:cxnLst/>
            <a:rect l="l" t="t" r="r" b="b"/>
            <a:pathLst>
              <a:path w="2535527" h="526122" extrusionOk="0">
                <a:moveTo>
                  <a:pt x="0" y="0"/>
                </a:moveTo>
                <a:lnTo>
                  <a:pt x="2535527" y="0"/>
                </a:lnTo>
                <a:lnTo>
                  <a:pt x="2535527" y="526122"/>
                </a:lnTo>
                <a:lnTo>
                  <a:pt x="0" y="526122"/>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6" name="Google Shape;376;p49"/>
          <p:cNvSpPr txBox="1"/>
          <p:nvPr/>
        </p:nvSpPr>
        <p:spPr>
          <a:xfrm>
            <a:off x="152053" y="9633097"/>
            <a:ext cx="2760300" cy="338700"/>
          </a:xfrm>
          <a:prstGeom prst="rect">
            <a:avLst/>
          </a:prstGeom>
          <a:noFill/>
          <a:ln>
            <a:noFill/>
          </a:ln>
        </p:spPr>
        <p:txBody>
          <a:bodyPr spcFirstLastPara="1" wrap="square" lIns="0" tIns="0" rIns="0" bIns="0" anchor="t" anchorCtr="0">
            <a:spAutoFit/>
          </a:bodyPr>
          <a:lstStyle/>
          <a:p>
            <a:pPr marL="0" marR="0" lvl="0" indent="0" algn="ctr" rtl="0">
              <a:lnSpc>
                <a:spcPct val="100999"/>
              </a:lnSpc>
              <a:spcBef>
                <a:spcPts val="0"/>
              </a:spcBef>
              <a:spcAft>
                <a:spcPts val="0"/>
              </a:spcAft>
              <a:buNone/>
            </a:pPr>
            <a:r>
              <a:rPr lang="en-US" sz="2201">
                <a:solidFill>
                  <a:srgbClr val="0F3869"/>
                </a:solidFill>
                <a:latin typeface="Satisfy"/>
                <a:ea typeface="Satisfy"/>
                <a:cs typeface="Satisfy"/>
                <a:sym typeface="Satisfy"/>
              </a:rPr>
              <a:t>Cross-State Convening</a:t>
            </a:r>
            <a:endParaRPr sz="1500">
              <a:latin typeface="Satisfy"/>
              <a:ea typeface="Satisfy"/>
              <a:cs typeface="Satisfy"/>
              <a:sym typeface="Satisfy"/>
            </a:endParaRPr>
          </a:p>
        </p:txBody>
      </p:sp>
      <p:sp>
        <p:nvSpPr>
          <p:cNvPr id="377" name="Google Shape;377;p49">
            <a:extLst>
              <a:ext uri="{C183D7F6-B498-43B3-948B-1728B52AA6E4}">
                <adec:decorative xmlns:adec="http://schemas.microsoft.com/office/drawing/2017/decorative" val="1"/>
              </a:ext>
            </a:extLst>
          </p:cNvPr>
          <p:cNvSpPr/>
          <p:nvPr/>
        </p:nvSpPr>
        <p:spPr>
          <a:xfrm rot="10800000">
            <a:off x="-7832451" y="-1511278"/>
            <a:ext cx="26120450" cy="2396203"/>
          </a:xfrm>
          <a:custGeom>
            <a:avLst/>
            <a:gdLst/>
            <a:ahLst/>
            <a:cxnLst/>
            <a:rect l="l" t="t" r="r" b="b"/>
            <a:pathLst>
              <a:path w="15951420" h="1681546" extrusionOk="0">
                <a:moveTo>
                  <a:pt x="0" y="0"/>
                </a:moveTo>
                <a:lnTo>
                  <a:pt x="15951420" y="0"/>
                </a:lnTo>
                <a:lnTo>
                  <a:pt x="15951420" y="1681545"/>
                </a:lnTo>
                <a:lnTo>
                  <a:pt x="0" y="1681545"/>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8BC27"/>
        </a:solidFill>
        <a:effectLst/>
      </p:bgPr>
    </p:bg>
    <p:spTree>
      <p:nvGrpSpPr>
        <p:cNvPr id="1" name="Shape 381"/>
        <p:cNvGrpSpPr/>
        <p:nvPr/>
      </p:nvGrpSpPr>
      <p:grpSpPr>
        <a:xfrm>
          <a:off x="0" y="0"/>
          <a:ext cx="0" cy="0"/>
          <a:chOff x="0" y="0"/>
          <a:chExt cx="0" cy="0"/>
        </a:xfrm>
      </p:grpSpPr>
      <p:sp>
        <p:nvSpPr>
          <p:cNvPr id="382" name="Google Shape;382;p50">
            <a:extLst>
              <a:ext uri="{C183D7F6-B498-43B3-948B-1728B52AA6E4}">
                <adec:decorative xmlns:adec="http://schemas.microsoft.com/office/drawing/2017/decorative" val="1"/>
              </a:ext>
            </a:extLst>
          </p:cNvPr>
          <p:cNvSpPr/>
          <p:nvPr/>
        </p:nvSpPr>
        <p:spPr>
          <a:xfrm>
            <a:off x="7384425" y="1579600"/>
            <a:ext cx="10018636" cy="5773104"/>
          </a:xfrm>
          <a:custGeom>
            <a:avLst/>
            <a:gdLst/>
            <a:ahLst/>
            <a:cxnLst/>
            <a:rect l="l" t="t" r="r" b="b"/>
            <a:pathLst>
              <a:path w="2401111" h="1708019" extrusionOk="0">
                <a:moveTo>
                  <a:pt x="2276651" y="1708019"/>
                </a:moveTo>
                <a:lnTo>
                  <a:pt x="124460" y="1708019"/>
                </a:lnTo>
                <a:cubicBezTo>
                  <a:pt x="55880" y="1708019"/>
                  <a:pt x="0" y="1652139"/>
                  <a:pt x="0" y="1583559"/>
                </a:cubicBezTo>
                <a:lnTo>
                  <a:pt x="0" y="124460"/>
                </a:lnTo>
                <a:cubicBezTo>
                  <a:pt x="0" y="55880"/>
                  <a:pt x="55880" y="0"/>
                  <a:pt x="124460" y="0"/>
                </a:cubicBezTo>
                <a:lnTo>
                  <a:pt x="2276651" y="0"/>
                </a:lnTo>
                <a:cubicBezTo>
                  <a:pt x="2345231" y="0"/>
                  <a:pt x="2401111" y="55880"/>
                  <a:pt x="2401111" y="124460"/>
                </a:cubicBezTo>
                <a:lnTo>
                  <a:pt x="2401111" y="1583559"/>
                </a:lnTo>
                <a:cubicBezTo>
                  <a:pt x="2401111" y="1652139"/>
                  <a:pt x="2345231" y="1708019"/>
                  <a:pt x="2276651" y="1708019"/>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6" name="Google Shape;386;p50">
            <a:extLst>
              <a:ext uri="{C183D7F6-B498-43B3-948B-1728B52AA6E4}">
                <adec:decorative xmlns:adec="http://schemas.microsoft.com/office/drawing/2017/decorative" val="1"/>
              </a:ext>
            </a:extLst>
          </p:cNvPr>
          <p:cNvSpPr/>
          <p:nvPr/>
        </p:nvSpPr>
        <p:spPr>
          <a:xfrm rot="-1682327">
            <a:off x="4894720" y="4405813"/>
            <a:ext cx="1555603" cy="2296094"/>
          </a:xfrm>
          <a:custGeom>
            <a:avLst/>
            <a:gdLst/>
            <a:ahLst/>
            <a:cxnLst/>
            <a:rect l="l" t="t" r="r" b="b"/>
            <a:pathLst>
              <a:path w="1555832" h="2296431" extrusionOk="0">
                <a:moveTo>
                  <a:pt x="0" y="0"/>
                </a:moveTo>
                <a:lnTo>
                  <a:pt x="1555831" y="0"/>
                </a:lnTo>
                <a:lnTo>
                  <a:pt x="1555831" y="2296430"/>
                </a:lnTo>
                <a:lnTo>
                  <a:pt x="0" y="2296430"/>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7" name="Google Shape;387;p50">
            <a:extLst>
              <a:ext uri="{C183D7F6-B498-43B3-948B-1728B52AA6E4}">
                <adec:decorative xmlns:adec="http://schemas.microsoft.com/office/drawing/2017/decorative" val="1"/>
              </a:ext>
            </a:extLst>
          </p:cNvPr>
          <p:cNvSpPr/>
          <p:nvPr/>
        </p:nvSpPr>
        <p:spPr>
          <a:xfrm>
            <a:off x="1138509" y="5555271"/>
            <a:ext cx="4949132" cy="7519007"/>
          </a:xfrm>
          <a:custGeom>
            <a:avLst/>
            <a:gdLst/>
            <a:ahLst/>
            <a:cxnLst/>
            <a:rect l="l" t="t" r="r" b="b"/>
            <a:pathLst>
              <a:path w="4949132" h="7519007" extrusionOk="0">
                <a:moveTo>
                  <a:pt x="0" y="0"/>
                </a:moveTo>
                <a:lnTo>
                  <a:pt x="4949132" y="0"/>
                </a:lnTo>
                <a:lnTo>
                  <a:pt x="4949132" y="7519007"/>
                </a:lnTo>
                <a:lnTo>
                  <a:pt x="0" y="7519007"/>
                </a:lnTo>
                <a:lnTo>
                  <a:pt x="0" y="0"/>
                </a:lnTo>
                <a:close/>
              </a:path>
            </a:pathLst>
          </a:custGeom>
          <a:blipFill rotWithShape="1">
            <a:blip r:embed="rId4">
              <a:alphaModFix/>
            </a:blip>
            <a:stretch>
              <a:fillRect l="-19492" t="-4339" r="-644332"/>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8" name="Google Shape;388;p50">
            <a:extLst>
              <a:ext uri="{C183D7F6-B498-43B3-948B-1728B52AA6E4}">
                <adec:decorative xmlns:adec="http://schemas.microsoft.com/office/drawing/2017/decorative" val="1"/>
              </a:ext>
            </a:extLst>
          </p:cNvPr>
          <p:cNvSpPr/>
          <p:nvPr/>
        </p:nvSpPr>
        <p:spPr>
          <a:xfrm rot="-570569">
            <a:off x="2081406" y="4662351"/>
            <a:ext cx="2431810" cy="1529001"/>
          </a:xfrm>
          <a:custGeom>
            <a:avLst/>
            <a:gdLst/>
            <a:ahLst/>
            <a:cxnLst/>
            <a:rect l="l" t="t" r="r" b="b"/>
            <a:pathLst>
              <a:path w="2434916" h="1530954" extrusionOk="0">
                <a:moveTo>
                  <a:pt x="0" y="0"/>
                </a:moveTo>
                <a:lnTo>
                  <a:pt x="2434917" y="0"/>
                </a:lnTo>
                <a:lnTo>
                  <a:pt x="2434917" y="1530954"/>
                </a:lnTo>
                <a:lnTo>
                  <a:pt x="0" y="1530954"/>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9" name="Google Shape;389;p50">
            <a:extLst>
              <a:ext uri="{C183D7F6-B498-43B3-948B-1728B52AA6E4}">
                <adec:decorative xmlns:adec="http://schemas.microsoft.com/office/drawing/2017/decorative" val="1"/>
              </a:ext>
            </a:extLst>
          </p:cNvPr>
          <p:cNvSpPr/>
          <p:nvPr/>
        </p:nvSpPr>
        <p:spPr>
          <a:xfrm>
            <a:off x="289308" y="184434"/>
            <a:ext cx="2535527" cy="526122"/>
          </a:xfrm>
          <a:custGeom>
            <a:avLst/>
            <a:gdLst/>
            <a:ahLst/>
            <a:cxnLst/>
            <a:rect l="l" t="t" r="r" b="b"/>
            <a:pathLst>
              <a:path w="2535527" h="526122" extrusionOk="0">
                <a:moveTo>
                  <a:pt x="0" y="0"/>
                </a:moveTo>
                <a:lnTo>
                  <a:pt x="2535527" y="0"/>
                </a:lnTo>
                <a:lnTo>
                  <a:pt x="2535527" y="526122"/>
                </a:lnTo>
                <a:lnTo>
                  <a:pt x="0" y="526122"/>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 name="Title 1">
            <a:extLst>
              <a:ext uri="{FF2B5EF4-FFF2-40B4-BE49-F238E27FC236}">
                <a16:creationId xmlns:a16="http://schemas.microsoft.com/office/drawing/2014/main" id="{DC5B0128-8AE0-3078-DC84-43B5E9C249FD}"/>
              </a:ext>
            </a:extLst>
          </p:cNvPr>
          <p:cNvSpPr>
            <a:spLocks noGrp="1"/>
          </p:cNvSpPr>
          <p:nvPr>
            <p:ph type="title" idx="4294967295"/>
          </p:nvPr>
        </p:nvSpPr>
        <p:spPr>
          <a:xfrm>
            <a:off x="457200" y="-1143000"/>
            <a:ext cx="8229600" cy="1143000"/>
          </a:xfrm>
        </p:spPr>
        <p:txBody>
          <a:bodyPr spcFirstLastPara="1" wrap="square" lIns="91425" tIns="45700" rIns="91425" bIns="45700" anchor="b" anchorCtr="0">
            <a:normAutofit/>
          </a:bodyPr>
          <a:lstStyle/>
          <a:p>
            <a:r>
              <a:rPr lang="en-US" dirty="0"/>
              <a:t>Final thoughts</a:t>
            </a:r>
          </a:p>
        </p:txBody>
      </p:sp>
      <p:grpSp>
        <p:nvGrpSpPr>
          <p:cNvPr id="383" name="Google Shape;383;p50" descr="Continuous improvement efforts have traditionally been siloed between EPPs and state departments of education. &#13;&#10;&#13;&#10;We create opportunities to strengthen policy AND practice when we work together!&#13;&#10;">
            <a:extLst>
              <a:ext uri="{C183D7F6-B498-43B3-948B-1728B52AA6E4}">
                <adec:decorative xmlns:adec="http://schemas.microsoft.com/office/drawing/2017/decorative" val="0"/>
              </a:ext>
            </a:extLst>
          </p:cNvPr>
          <p:cNvGrpSpPr/>
          <p:nvPr/>
        </p:nvGrpSpPr>
        <p:grpSpPr>
          <a:xfrm>
            <a:off x="7498350" y="1810749"/>
            <a:ext cx="9729168" cy="4742967"/>
            <a:chOff x="-922322" y="-1585160"/>
            <a:chExt cx="12439800" cy="6101849"/>
          </a:xfrm>
        </p:grpSpPr>
        <p:sp>
          <p:nvSpPr>
            <p:cNvPr id="384" name="Google Shape;384;p50"/>
            <p:cNvSpPr txBox="1"/>
            <p:nvPr/>
          </p:nvSpPr>
          <p:spPr>
            <a:xfrm>
              <a:off x="0" y="-1585160"/>
              <a:ext cx="10975200" cy="831600"/>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US" sz="4200" b="1">
                  <a:latin typeface="Raleway"/>
                  <a:ea typeface="Raleway"/>
                  <a:cs typeface="Raleway"/>
                  <a:sym typeface="Raleway"/>
                </a:rPr>
                <a:t>Final Thoughts </a:t>
              </a:r>
              <a:endParaRPr sz="2100" b="1">
                <a:latin typeface="Raleway"/>
                <a:ea typeface="Raleway"/>
                <a:cs typeface="Raleway"/>
                <a:sym typeface="Raleway"/>
              </a:endParaRPr>
            </a:p>
          </p:txBody>
        </p:sp>
        <p:sp>
          <p:nvSpPr>
            <p:cNvPr id="385" name="Google Shape;385;p50"/>
            <p:cNvSpPr txBox="1"/>
            <p:nvPr/>
          </p:nvSpPr>
          <p:spPr>
            <a:xfrm>
              <a:off x="-922322" y="-612111"/>
              <a:ext cx="12439800" cy="5128800"/>
            </a:xfrm>
            <a:prstGeom prst="rect">
              <a:avLst/>
            </a:prstGeom>
            <a:noFill/>
            <a:ln>
              <a:noFill/>
            </a:ln>
          </p:spPr>
          <p:txBody>
            <a:bodyPr spcFirstLastPara="1" wrap="square" lIns="0" tIns="0" rIns="0" bIns="0" anchor="t" anchorCtr="0">
              <a:spAutoFit/>
            </a:bodyPr>
            <a:lstStyle/>
            <a:p>
              <a:pPr marL="457200" marR="0" lvl="0" indent="-463550" algn="l" rtl="0">
                <a:lnSpc>
                  <a:spcPct val="100000"/>
                </a:lnSpc>
                <a:spcBef>
                  <a:spcPts val="0"/>
                </a:spcBef>
                <a:spcAft>
                  <a:spcPts val="0"/>
                </a:spcAft>
                <a:buClr>
                  <a:schemeClr val="dk1"/>
                </a:buClr>
                <a:buSzPts val="3700"/>
                <a:buFont typeface="Raleway"/>
                <a:buChar char="●"/>
              </a:pPr>
              <a:r>
                <a:rPr lang="en-US" sz="3700" dirty="0">
                  <a:solidFill>
                    <a:schemeClr val="dk1"/>
                  </a:solidFill>
                  <a:latin typeface="Raleway"/>
                  <a:ea typeface="Raleway"/>
                  <a:cs typeface="Raleway"/>
                  <a:sym typeface="Raleway"/>
                </a:rPr>
                <a:t>Continuous improvement efforts have traditionally been siloed between EPPs and state departments of education. </a:t>
              </a:r>
              <a:endParaRPr sz="3700" dirty="0">
                <a:solidFill>
                  <a:schemeClr val="dk1"/>
                </a:solidFill>
                <a:latin typeface="Raleway"/>
                <a:ea typeface="Raleway"/>
                <a:cs typeface="Raleway"/>
                <a:sym typeface="Raleway"/>
              </a:endParaRPr>
            </a:p>
            <a:p>
              <a:pPr marL="457200" lvl="0" indent="0" algn="l" rtl="0">
                <a:lnSpc>
                  <a:spcPct val="100000"/>
                </a:lnSpc>
                <a:spcBef>
                  <a:spcPts val="0"/>
                </a:spcBef>
                <a:spcAft>
                  <a:spcPts val="0"/>
                </a:spcAft>
                <a:buNone/>
              </a:pPr>
              <a:endParaRPr sz="3700" dirty="0">
                <a:solidFill>
                  <a:schemeClr val="dk1"/>
                </a:solidFill>
                <a:latin typeface="Raleway"/>
                <a:ea typeface="Raleway"/>
                <a:cs typeface="Raleway"/>
                <a:sym typeface="Raleway"/>
              </a:endParaRPr>
            </a:p>
            <a:p>
              <a:pPr marL="457200" lvl="0" indent="-463550" algn="l" rtl="0">
                <a:lnSpc>
                  <a:spcPct val="100000"/>
                </a:lnSpc>
                <a:spcBef>
                  <a:spcPts val="0"/>
                </a:spcBef>
                <a:spcAft>
                  <a:spcPts val="0"/>
                </a:spcAft>
                <a:buClr>
                  <a:schemeClr val="dk1"/>
                </a:buClr>
                <a:buSzPts val="3700"/>
                <a:buFont typeface="Raleway"/>
                <a:buChar char="●"/>
              </a:pPr>
              <a:r>
                <a:rPr lang="en-US" sz="3700" dirty="0">
                  <a:solidFill>
                    <a:schemeClr val="dk1"/>
                  </a:solidFill>
                  <a:latin typeface="Raleway"/>
                  <a:ea typeface="Raleway"/>
                  <a:cs typeface="Raleway"/>
                  <a:sym typeface="Raleway"/>
                </a:rPr>
                <a:t>We create opportunities to strengthen policy AND practice when we work together!</a:t>
              </a:r>
              <a:endParaRPr sz="3700" dirty="0">
                <a:latin typeface="Raleway Medium"/>
                <a:ea typeface="Raleway Medium"/>
                <a:cs typeface="Raleway Medium"/>
                <a:sym typeface="Raleway Medium"/>
              </a:endParaRPr>
            </a:p>
          </p:txBody>
        </p:sp>
      </p:grpSp>
      <p:sp>
        <p:nvSpPr>
          <p:cNvPr id="390" name="Google Shape;390;p50">
            <a:extLst>
              <a:ext uri="{C183D7F6-B498-43B3-948B-1728B52AA6E4}">
                <adec:decorative xmlns:adec="http://schemas.microsoft.com/office/drawing/2017/decorative" val="1"/>
              </a:ext>
            </a:extLst>
          </p:cNvPr>
          <p:cNvSpPr txBox="1"/>
          <p:nvPr/>
        </p:nvSpPr>
        <p:spPr>
          <a:xfrm>
            <a:off x="176868" y="739131"/>
            <a:ext cx="2760300" cy="338700"/>
          </a:xfrm>
          <a:prstGeom prst="rect">
            <a:avLst/>
          </a:prstGeom>
          <a:noFill/>
          <a:ln>
            <a:noFill/>
          </a:ln>
        </p:spPr>
        <p:txBody>
          <a:bodyPr spcFirstLastPara="1" wrap="square" lIns="0" tIns="0" rIns="0" bIns="0" anchor="t" anchorCtr="0">
            <a:spAutoFit/>
          </a:bodyPr>
          <a:lstStyle/>
          <a:p>
            <a:pPr marL="0" marR="0" lvl="0" indent="0" algn="ctr" rtl="0">
              <a:lnSpc>
                <a:spcPct val="100999"/>
              </a:lnSpc>
              <a:spcBef>
                <a:spcPts val="0"/>
              </a:spcBef>
              <a:spcAft>
                <a:spcPts val="0"/>
              </a:spcAft>
              <a:buNone/>
            </a:pPr>
            <a:r>
              <a:rPr lang="en-US" sz="2201">
                <a:solidFill>
                  <a:srgbClr val="0F3869"/>
                </a:solidFill>
                <a:latin typeface="Satisfy"/>
                <a:ea typeface="Satisfy"/>
                <a:cs typeface="Satisfy"/>
                <a:sym typeface="Satisfy"/>
              </a:rPr>
              <a:t>Cross-State Convening</a:t>
            </a:r>
            <a:endParaRPr sz="1500">
              <a:latin typeface="Satisfy"/>
              <a:ea typeface="Satisfy"/>
              <a:cs typeface="Satisfy"/>
              <a:sym typeface="Satisfy"/>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F3869"/>
        </a:solidFill>
        <a:effectLst/>
      </p:bgPr>
    </p:bg>
    <p:spTree>
      <p:nvGrpSpPr>
        <p:cNvPr id="1" name="Shape 394"/>
        <p:cNvGrpSpPr/>
        <p:nvPr/>
      </p:nvGrpSpPr>
      <p:grpSpPr>
        <a:xfrm>
          <a:off x="0" y="0"/>
          <a:ext cx="0" cy="0"/>
          <a:chOff x="0" y="0"/>
          <a:chExt cx="0" cy="0"/>
        </a:xfrm>
      </p:grpSpPr>
      <p:sp>
        <p:nvSpPr>
          <p:cNvPr id="395" name="Google Shape;395;p51"/>
          <p:cNvSpPr txBox="1">
            <a:spLocks noGrp="1"/>
          </p:cNvSpPr>
          <p:nvPr>
            <p:ph type="title" idx="4294967295"/>
          </p:nvPr>
        </p:nvSpPr>
        <p:spPr>
          <a:xfrm>
            <a:off x="414150" y="739137"/>
            <a:ext cx="5868900" cy="38907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10001"/>
              </a:lnSpc>
              <a:spcBef>
                <a:spcPts val="0"/>
              </a:spcBef>
              <a:spcAft>
                <a:spcPts val="0"/>
              </a:spcAft>
              <a:buClr>
                <a:srgbClr val="000000"/>
              </a:buClr>
              <a:buSzTx/>
              <a:buFont typeface="Arial"/>
              <a:buNone/>
              <a:tabLst/>
              <a:defRPr/>
            </a:pPr>
            <a:r>
              <a:rPr kumimoji="0" lang="en-US" sz="7899" b="0" i="0" u="none" strike="noStrike" kern="0" cap="none" spc="0" normalizeH="0" baseline="0" noProof="0" dirty="0">
                <a:ln>
                  <a:noFill/>
                </a:ln>
                <a:solidFill>
                  <a:srgbClr val="FFFFFF"/>
                </a:solidFill>
                <a:effectLst/>
                <a:uLnTx/>
                <a:uFillTx/>
                <a:latin typeface="Raleway Black"/>
                <a:ea typeface="Raleway Black"/>
                <a:cs typeface="Raleway Black"/>
                <a:sym typeface="Raleway Black"/>
              </a:rPr>
              <a:t>Whole Group Discussion</a:t>
            </a:r>
            <a:endParaRPr kumimoji="0" lang="en-US" sz="1400" b="0" i="0" u="none" strike="noStrike" kern="0" cap="none" spc="0" normalizeH="0" baseline="0" noProof="0" dirty="0">
              <a:ln>
                <a:noFill/>
              </a:ln>
              <a:solidFill>
                <a:srgbClr val="000000"/>
              </a:solidFill>
              <a:effectLst/>
              <a:uLnTx/>
              <a:uFillTx/>
              <a:latin typeface="Raleway Black"/>
              <a:ea typeface="Raleway Black"/>
              <a:cs typeface="Raleway Black"/>
              <a:sym typeface="Raleway Black"/>
            </a:endParaRPr>
          </a:p>
        </p:txBody>
      </p:sp>
      <p:sp>
        <p:nvSpPr>
          <p:cNvPr id="396" name="Google Shape;396;p51">
            <a:extLst>
              <a:ext uri="{C183D7F6-B498-43B3-948B-1728B52AA6E4}">
                <adec:decorative xmlns:adec="http://schemas.microsoft.com/office/drawing/2017/decorative" val="1"/>
              </a:ext>
            </a:extLst>
          </p:cNvPr>
          <p:cNvSpPr/>
          <p:nvPr/>
        </p:nvSpPr>
        <p:spPr>
          <a:xfrm>
            <a:off x="6300275" y="1579600"/>
            <a:ext cx="11105138" cy="8356483"/>
          </a:xfrm>
          <a:custGeom>
            <a:avLst/>
            <a:gdLst/>
            <a:ahLst/>
            <a:cxnLst/>
            <a:rect l="l" t="t" r="r" b="b"/>
            <a:pathLst>
              <a:path w="2401111" h="1708019" extrusionOk="0">
                <a:moveTo>
                  <a:pt x="2276651" y="1708019"/>
                </a:moveTo>
                <a:lnTo>
                  <a:pt x="124460" y="1708019"/>
                </a:lnTo>
                <a:cubicBezTo>
                  <a:pt x="55880" y="1708019"/>
                  <a:pt x="0" y="1652139"/>
                  <a:pt x="0" y="1583559"/>
                </a:cubicBezTo>
                <a:lnTo>
                  <a:pt x="0" y="124460"/>
                </a:lnTo>
                <a:cubicBezTo>
                  <a:pt x="0" y="55880"/>
                  <a:pt x="55880" y="0"/>
                  <a:pt x="124460" y="0"/>
                </a:cubicBezTo>
                <a:lnTo>
                  <a:pt x="2276651" y="0"/>
                </a:lnTo>
                <a:cubicBezTo>
                  <a:pt x="2345231" y="0"/>
                  <a:pt x="2401111" y="55880"/>
                  <a:pt x="2401111" y="124460"/>
                </a:cubicBezTo>
                <a:lnTo>
                  <a:pt x="2401111" y="1583559"/>
                </a:lnTo>
                <a:cubicBezTo>
                  <a:pt x="2401111" y="1652139"/>
                  <a:pt x="2345231" y="1708019"/>
                  <a:pt x="2276651" y="1708019"/>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7" name="Google Shape;397;p51"/>
          <p:cNvSpPr txBox="1"/>
          <p:nvPr/>
        </p:nvSpPr>
        <p:spPr>
          <a:xfrm>
            <a:off x="6931425" y="1579600"/>
            <a:ext cx="10106700" cy="9651000"/>
          </a:xfrm>
          <a:prstGeom prst="rect">
            <a:avLst/>
          </a:prstGeom>
          <a:noFill/>
          <a:ln>
            <a:noFill/>
          </a:ln>
        </p:spPr>
        <p:txBody>
          <a:bodyPr spcFirstLastPara="1" wrap="square" lIns="0" tIns="0" rIns="0" bIns="0" anchor="t" anchorCtr="0">
            <a:spAutoFit/>
          </a:bodyPr>
          <a:lstStyle/>
          <a:p>
            <a:pPr marL="0" marR="0" lvl="0" indent="0" algn="l" rtl="0">
              <a:lnSpc>
                <a:spcPct val="150020"/>
              </a:lnSpc>
              <a:spcBef>
                <a:spcPts val="0"/>
              </a:spcBef>
              <a:spcAft>
                <a:spcPts val="0"/>
              </a:spcAft>
              <a:buNone/>
            </a:pPr>
            <a:r>
              <a:rPr lang="en-US" sz="4300" b="1">
                <a:latin typeface="Raleway"/>
                <a:ea typeface="Raleway"/>
                <a:cs typeface="Raleway"/>
                <a:sym typeface="Raleway"/>
              </a:rPr>
              <a:t>Reflect on Colorado’s example</a:t>
            </a:r>
            <a:endParaRPr sz="4300" b="1">
              <a:latin typeface="Raleway"/>
              <a:ea typeface="Raleway"/>
              <a:cs typeface="Raleway"/>
              <a:sym typeface="Raleway"/>
            </a:endParaRPr>
          </a:p>
          <a:p>
            <a:pPr marL="539747" marR="0" lvl="1" indent="-384237" algn="l" rtl="0">
              <a:lnSpc>
                <a:spcPct val="100000"/>
              </a:lnSpc>
              <a:spcBef>
                <a:spcPts val="0"/>
              </a:spcBef>
              <a:spcAft>
                <a:spcPts val="0"/>
              </a:spcAft>
              <a:buClr>
                <a:srgbClr val="000000"/>
              </a:buClr>
              <a:buSzPts val="4300"/>
              <a:buFont typeface="Raleway Medium"/>
              <a:buChar char="•"/>
            </a:pPr>
            <a:r>
              <a:rPr lang="en-US" sz="4300">
                <a:latin typeface="Raleway Medium"/>
                <a:ea typeface="Raleway Medium"/>
                <a:cs typeface="Raleway Medium"/>
                <a:sym typeface="Raleway Medium"/>
              </a:rPr>
              <a:t>How do you get teacher candidate completer feedback regarding the effectiveness of your program(s)?</a:t>
            </a:r>
            <a:endParaRPr sz="4300">
              <a:latin typeface="Raleway Medium"/>
              <a:ea typeface="Raleway Medium"/>
              <a:cs typeface="Raleway Medium"/>
              <a:sym typeface="Raleway Medium"/>
            </a:endParaRPr>
          </a:p>
          <a:p>
            <a:pPr marL="914400" marR="0" lvl="0" indent="0" algn="l" rtl="0">
              <a:lnSpc>
                <a:spcPct val="100000"/>
              </a:lnSpc>
              <a:spcBef>
                <a:spcPts val="0"/>
              </a:spcBef>
              <a:spcAft>
                <a:spcPts val="0"/>
              </a:spcAft>
              <a:buNone/>
            </a:pPr>
            <a:endParaRPr sz="4300">
              <a:latin typeface="Calibri"/>
              <a:ea typeface="Calibri"/>
              <a:cs typeface="Calibri"/>
              <a:sym typeface="Calibri"/>
            </a:endParaRPr>
          </a:p>
          <a:p>
            <a:pPr marL="539747" marR="0" lvl="1" indent="-384237" algn="l" rtl="0">
              <a:lnSpc>
                <a:spcPct val="100000"/>
              </a:lnSpc>
              <a:spcBef>
                <a:spcPts val="0"/>
              </a:spcBef>
              <a:spcAft>
                <a:spcPts val="0"/>
              </a:spcAft>
              <a:buClr>
                <a:srgbClr val="000000"/>
              </a:buClr>
              <a:buSzPts val="4300"/>
              <a:buFont typeface="Raleway Medium"/>
              <a:buChar char="•"/>
            </a:pPr>
            <a:r>
              <a:rPr lang="en-US" sz="4300">
                <a:latin typeface="Raleway"/>
                <a:ea typeface="Raleway"/>
                <a:cs typeface="Raleway"/>
                <a:sym typeface="Raleway"/>
              </a:rPr>
              <a:t>What aspects of Colorado’s story resonate with you?</a:t>
            </a:r>
            <a:endParaRPr sz="4300">
              <a:latin typeface="Raleway"/>
              <a:ea typeface="Raleway"/>
              <a:cs typeface="Raleway"/>
              <a:sym typeface="Raleway"/>
            </a:endParaRPr>
          </a:p>
          <a:p>
            <a:pPr marL="914400" marR="0" lvl="0" indent="0" algn="l" rtl="0">
              <a:lnSpc>
                <a:spcPct val="100000"/>
              </a:lnSpc>
              <a:spcBef>
                <a:spcPts val="0"/>
              </a:spcBef>
              <a:spcAft>
                <a:spcPts val="0"/>
              </a:spcAft>
              <a:buNone/>
            </a:pPr>
            <a:endParaRPr sz="4300">
              <a:latin typeface="Raleway"/>
              <a:ea typeface="Raleway"/>
              <a:cs typeface="Raleway"/>
              <a:sym typeface="Raleway"/>
            </a:endParaRPr>
          </a:p>
          <a:p>
            <a:pPr marL="539747" marR="0" lvl="1" indent="-384237" algn="l" rtl="0">
              <a:lnSpc>
                <a:spcPct val="100000"/>
              </a:lnSpc>
              <a:spcBef>
                <a:spcPts val="0"/>
              </a:spcBef>
              <a:spcAft>
                <a:spcPts val="0"/>
              </a:spcAft>
              <a:buClr>
                <a:srgbClr val="000000"/>
              </a:buClr>
              <a:buSzPts val="4300"/>
              <a:buFont typeface="Raleway Medium"/>
              <a:buChar char="•"/>
            </a:pPr>
            <a:r>
              <a:rPr lang="en-US" sz="4300">
                <a:latin typeface="Raleway"/>
                <a:ea typeface="Raleway"/>
                <a:cs typeface="Raleway"/>
                <a:sym typeface="Raleway"/>
              </a:rPr>
              <a:t>What are your personal next steps for exploration and advocacy related to use of data to drive continuous improvement? </a:t>
            </a:r>
            <a:endParaRPr sz="5800">
              <a:latin typeface="Raleway Medium"/>
              <a:ea typeface="Raleway Medium"/>
              <a:cs typeface="Raleway Medium"/>
              <a:sym typeface="Raleway Medium"/>
            </a:endParaRPr>
          </a:p>
          <a:p>
            <a:pPr marL="914400" marR="0" lvl="0" indent="0" algn="l" rtl="0">
              <a:lnSpc>
                <a:spcPct val="150020"/>
              </a:lnSpc>
              <a:spcBef>
                <a:spcPts val="0"/>
              </a:spcBef>
              <a:spcAft>
                <a:spcPts val="0"/>
              </a:spcAft>
              <a:buNone/>
            </a:pPr>
            <a:endParaRPr sz="4300">
              <a:latin typeface="Raleway Medium"/>
              <a:ea typeface="Raleway Medium"/>
              <a:cs typeface="Raleway Medium"/>
              <a:sym typeface="Raleway Medium"/>
            </a:endParaRPr>
          </a:p>
          <a:p>
            <a:pPr marL="0" marR="0" lvl="0" indent="0" algn="l" rtl="0">
              <a:lnSpc>
                <a:spcPct val="150020"/>
              </a:lnSpc>
              <a:spcBef>
                <a:spcPts val="0"/>
              </a:spcBef>
              <a:spcAft>
                <a:spcPts val="0"/>
              </a:spcAft>
              <a:buNone/>
            </a:pPr>
            <a:endParaRPr sz="2499">
              <a:latin typeface="Raleway Medium"/>
              <a:ea typeface="Raleway Medium"/>
              <a:cs typeface="Raleway Medium"/>
              <a:sym typeface="Raleway Medium"/>
            </a:endParaRPr>
          </a:p>
        </p:txBody>
      </p:sp>
      <p:sp>
        <p:nvSpPr>
          <p:cNvPr id="398" name="Google Shape;398;p51">
            <a:extLst>
              <a:ext uri="{C183D7F6-B498-43B3-948B-1728B52AA6E4}">
                <adec:decorative xmlns:adec="http://schemas.microsoft.com/office/drawing/2017/decorative" val="1"/>
              </a:ext>
            </a:extLst>
          </p:cNvPr>
          <p:cNvSpPr/>
          <p:nvPr/>
        </p:nvSpPr>
        <p:spPr>
          <a:xfrm>
            <a:off x="1622949" y="5017979"/>
            <a:ext cx="3451299" cy="4687237"/>
          </a:xfrm>
          <a:custGeom>
            <a:avLst/>
            <a:gdLst/>
            <a:ahLst/>
            <a:cxnLst/>
            <a:rect l="l" t="t" r="r" b="b"/>
            <a:pathLst>
              <a:path w="2937276" h="3989138" extrusionOk="0">
                <a:moveTo>
                  <a:pt x="0" y="0"/>
                </a:moveTo>
                <a:lnTo>
                  <a:pt x="2937276" y="0"/>
                </a:lnTo>
                <a:lnTo>
                  <a:pt x="2937276" y="3989138"/>
                </a:lnTo>
                <a:lnTo>
                  <a:pt x="0" y="3989138"/>
                </a:lnTo>
                <a:lnTo>
                  <a:pt x="0" y="0"/>
                </a:lnTo>
                <a:close/>
              </a:path>
            </a:pathLst>
          </a:custGeom>
          <a:blipFill rotWithShape="1">
            <a:blip r:embed="rId3">
              <a:alphaModFix/>
            </a:blip>
            <a:stretch>
              <a:fillRect l="-279" t="-11269" r="-109668" b="-12075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9" name="Google Shape;399;p51">
            <a:extLst>
              <a:ext uri="{C183D7F6-B498-43B3-948B-1728B52AA6E4}">
                <adec:decorative xmlns:adec="http://schemas.microsoft.com/office/drawing/2017/decorative" val="1"/>
              </a:ext>
            </a:extLst>
          </p:cNvPr>
          <p:cNvSpPr/>
          <p:nvPr/>
        </p:nvSpPr>
        <p:spPr>
          <a:xfrm>
            <a:off x="15461793" y="167489"/>
            <a:ext cx="2617191" cy="543067"/>
          </a:xfrm>
          <a:custGeom>
            <a:avLst/>
            <a:gdLst/>
            <a:ahLst/>
            <a:cxnLst/>
            <a:rect l="l" t="t" r="r" b="b"/>
            <a:pathLst>
              <a:path w="2617191" h="543067" extrusionOk="0">
                <a:moveTo>
                  <a:pt x="0" y="0"/>
                </a:moveTo>
                <a:lnTo>
                  <a:pt x="2617191" y="0"/>
                </a:lnTo>
                <a:lnTo>
                  <a:pt x="2617191" y="543067"/>
                </a:lnTo>
                <a:lnTo>
                  <a:pt x="0" y="543067"/>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0" name="Google Shape;400;p51"/>
          <p:cNvSpPr txBox="1"/>
          <p:nvPr/>
        </p:nvSpPr>
        <p:spPr>
          <a:xfrm>
            <a:off x="15390184" y="739131"/>
            <a:ext cx="2760300" cy="338700"/>
          </a:xfrm>
          <a:prstGeom prst="rect">
            <a:avLst/>
          </a:prstGeom>
          <a:noFill/>
          <a:ln>
            <a:noFill/>
          </a:ln>
        </p:spPr>
        <p:txBody>
          <a:bodyPr spcFirstLastPara="1" wrap="square" lIns="0" tIns="0" rIns="0" bIns="0" anchor="t" anchorCtr="0">
            <a:spAutoFit/>
          </a:bodyPr>
          <a:lstStyle/>
          <a:p>
            <a:pPr marL="0" marR="0" lvl="0" indent="0" algn="ctr" rtl="0">
              <a:lnSpc>
                <a:spcPct val="100999"/>
              </a:lnSpc>
              <a:spcBef>
                <a:spcPts val="0"/>
              </a:spcBef>
              <a:spcAft>
                <a:spcPts val="0"/>
              </a:spcAft>
              <a:buNone/>
            </a:pPr>
            <a:r>
              <a:rPr lang="en-US" sz="2201">
                <a:solidFill>
                  <a:srgbClr val="FFFFFF"/>
                </a:solidFill>
                <a:latin typeface="Satisfy"/>
                <a:ea typeface="Satisfy"/>
                <a:cs typeface="Satisfy"/>
                <a:sym typeface="Satisfy"/>
              </a:rPr>
              <a:t>Cross-State Convening</a:t>
            </a:r>
            <a:endParaRPr sz="1500">
              <a:latin typeface="Satisfy"/>
              <a:ea typeface="Satisfy"/>
              <a:cs typeface="Satisfy"/>
              <a:sym typeface="Satisfy"/>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52">
            <a:extLst>
              <a:ext uri="{C183D7F6-B498-43B3-948B-1728B52AA6E4}">
                <adec:decorative xmlns:adec="http://schemas.microsoft.com/office/drawing/2017/decorative" val="1"/>
              </a:ext>
            </a:extLst>
          </p:cNvPr>
          <p:cNvSpPr/>
          <p:nvPr/>
        </p:nvSpPr>
        <p:spPr>
          <a:xfrm>
            <a:off x="4231759" y="257088"/>
            <a:ext cx="10274569" cy="1504166"/>
          </a:xfrm>
          <a:prstGeom prst="roundRect">
            <a:avLst>
              <a:gd name="adj" fmla="val 16667"/>
            </a:avLst>
          </a:prstGeom>
          <a:solidFill>
            <a:srgbClr val="FFC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06" name="Google Shape;406;p52"/>
          <p:cNvSpPr txBox="1">
            <a:spLocks noGrp="1"/>
          </p:cNvSpPr>
          <p:nvPr>
            <p:ph type="title" idx="4294967295"/>
          </p:nvPr>
        </p:nvSpPr>
        <p:spPr>
          <a:xfrm>
            <a:off x="4832245" y="257088"/>
            <a:ext cx="9073596" cy="1504166"/>
          </a:xfrm>
          <a:prstGeom prst="rect">
            <a:avLst/>
          </a:prstGeom>
          <a:noFill/>
          <a:ln>
            <a:noFill/>
          </a:ln>
        </p:spPr>
        <p:txBody>
          <a:bodyPr spcFirstLastPara="1" wrap="square" lIns="91425" tIns="45700" rIns="91425" bIns="45700" anchor="ctr" anchorCtr="0">
            <a:normAutofit fontScale="90000"/>
          </a:bodyPr>
          <a:lstStyle/>
          <a:p>
            <a:pPr marL="0" marR="0" lvl="0" indent="0" algn="ctr" rtl="0">
              <a:lnSpc>
                <a:spcPct val="100000"/>
              </a:lnSpc>
              <a:spcBef>
                <a:spcPts val="0"/>
              </a:spcBef>
              <a:spcAft>
                <a:spcPts val="0"/>
              </a:spcAft>
              <a:buClr>
                <a:schemeClr val="dk1"/>
              </a:buClr>
              <a:buSzPct val="90534"/>
              <a:buFont typeface="Calibri"/>
              <a:buNone/>
            </a:pPr>
            <a:r>
              <a:rPr lang="en-US" sz="5400" b="1">
                <a:latin typeface="Arial"/>
                <a:ea typeface="Arial"/>
                <a:cs typeface="Arial"/>
                <a:sym typeface="Arial"/>
              </a:rPr>
              <a:t> Arizona’s Parade of Progress</a:t>
            </a:r>
            <a:endParaRPr/>
          </a:p>
        </p:txBody>
      </p:sp>
      <p:sp>
        <p:nvSpPr>
          <p:cNvPr id="407" name="Google Shape;407;p52" descr="CEEDAR Center"/>
          <p:cNvSpPr/>
          <p:nvPr/>
        </p:nvSpPr>
        <p:spPr>
          <a:xfrm>
            <a:off x="15575083" y="225759"/>
            <a:ext cx="2535527" cy="526122"/>
          </a:xfrm>
          <a:custGeom>
            <a:avLst/>
            <a:gdLst/>
            <a:ahLst/>
            <a:cxnLst/>
            <a:rect l="l" t="t" r="r" b="b"/>
            <a:pathLst>
              <a:path w="2535527" h="526122" extrusionOk="0">
                <a:moveTo>
                  <a:pt x="0" y="0"/>
                </a:moveTo>
                <a:lnTo>
                  <a:pt x="2535527" y="0"/>
                </a:lnTo>
                <a:lnTo>
                  <a:pt x="2535527" y="526122"/>
                </a:lnTo>
                <a:lnTo>
                  <a:pt x="0" y="526122"/>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8" name="Google Shape;408;p52"/>
          <p:cNvSpPr txBox="1"/>
          <p:nvPr/>
        </p:nvSpPr>
        <p:spPr>
          <a:xfrm>
            <a:off x="15462681" y="751881"/>
            <a:ext cx="2760300" cy="338700"/>
          </a:xfrm>
          <a:prstGeom prst="rect">
            <a:avLst/>
          </a:prstGeom>
          <a:noFill/>
          <a:ln>
            <a:noFill/>
          </a:ln>
        </p:spPr>
        <p:txBody>
          <a:bodyPr spcFirstLastPara="1" wrap="square" lIns="0" tIns="0" rIns="0" bIns="0" anchor="t" anchorCtr="0">
            <a:spAutoFit/>
          </a:bodyPr>
          <a:lstStyle/>
          <a:p>
            <a:pPr marL="0" marR="0" lvl="0" indent="0" algn="ctr" rtl="0">
              <a:lnSpc>
                <a:spcPct val="100999"/>
              </a:lnSpc>
              <a:spcBef>
                <a:spcPts val="0"/>
              </a:spcBef>
              <a:spcAft>
                <a:spcPts val="0"/>
              </a:spcAft>
              <a:buClr>
                <a:srgbClr val="000000"/>
              </a:buClr>
              <a:buSzPts val="2201"/>
              <a:buFont typeface="Arial"/>
              <a:buNone/>
            </a:pPr>
            <a:r>
              <a:rPr lang="en-US" sz="2201" b="0" i="0" u="none" strike="noStrike" cap="none">
                <a:solidFill>
                  <a:srgbClr val="0F3869"/>
                </a:solidFill>
                <a:latin typeface="Satisfy"/>
                <a:ea typeface="Satisfy"/>
                <a:cs typeface="Satisfy"/>
                <a:sym typeface="Satisfy"/>
              </a:rPr>
              <a:t>Cross-State Convening</a:t>
            </a:r>
            <a:endParaRPr sz="1500" b="0" i="0" u="none" strike="noStrike" cap="none">
              <a:solidFill>
                <a:srgbClr val="000000"/>
              </a:solidFill>
              <a:latin typeface="Satisfy"/>
              <a:ea typeface="Satisfy"/>
              <a:cs typeface="Satisfy"/>
              <a:sym typeface="Satisfy"/>
            </a:endParaRPr>
          </a:p>
        </p:txBody>
      </p:sp>
      <p:sp>
        <p:nvSpPr>
          <p:cNvPr id="409" name="Google Shape;409;p52"/>
          <p:cNvSpPr txBox="1"/>
          <p:nvPr/>
        </p:nvSpPr>
        <p:spPr>
          <a:xfrm>
            <a:off x="420412" y="1591621"/>
            <a:ext cx="15694211" cy="3414600"/>
          </a:xfrm>
          <a:prstGeom prst="rect">
            <a:avLst/>
          </a:prstGeom>
          <a:noFill/>
          <a:ln>
            <a:noFill/>
          </a:ln>
        </p:spPr>
        <p:txBody>
          <a:bodyPr spcFirstLastPara="1" wrap="square" lIns="91425" tIns="91425" rIns="91425" bIns="91425" anchor="t" anchorCtr="0">
            <a:noAutofit/>
          </a:bodyPr>
          <a:lstStyle/>
          <a:p>
            <a:pPr marL="0" marR="0" lvl="0" indent="0" algn="ctr" rtl="0">
              <a:lnSpc>
                <a:spcPct val="75000"/>
              </a:lnSpc>
              <a:spcBef>
                <a:spcPts val="0"/>
              </a:spcBef>
              <a:spcAft>
                <a:spcPts val="0"/>
              </a:spcAft>
              <a:buClr>
                <a:srgbClr val="000000"/>
              </a:buClr>
              <a:buSzPts val="3600"/>
              <a:buFont typeface="Arial"/>
              <a:buNone/>
            </a:pPr>
            <a:endParaRPr sz="3600" b="0" i="0" u="none" strike="noStrike" cap="none">
              <a:solidFill>
                <a:srgbClr val="1A9D77"/>
              </a:solidFill>
              <a:latin typeface="Arial"/>
              <a:ea typeface="Arial"/>
              <a:cs typeface="Arial"/>
              <a:sym typeface="Arial"/>
            </a:endParaRPr>
          </a:p>
          <a:p>
            <a:pPr marL="0" marR="0" lvl="0" indent="0" algn="l" rtl="0">
              <a:lnSpc>
                <a:spcPct val="75000"/>
              </a:lnSpc>
              <a:spcBef>
                <a:spcPts val="0"/>
              </a:spcBef>
              <a:spcAft>
                <a:spcPts val="0"/>
              </a:spcAft>
              <a:buClr>
                <a:srgbClr val="000000"/>
              </a:buClr>
              <a:buSzPts val="4000"/>
              <a:buFont typeface="Arial"/>
              <a:buNone/>
            </a:pPr>
            <a:r>
              <a:rPr lang="en-US" sz="4000" b="1" i="0" u="none" strike="noStrike" cap="none">
                <a:solidFill>
                  <a:schemeClr val="dk1"/>
                </a:solidFill>
                <a:latin typeface="Arial"/>
                <a:ea typeface="Arial"/>
                <a:cs typeface="Arial"/>
                <a:sym typeface="Arial"/>
              </a:rPr>
              <a:t>Jennifer Gresko</a:t>
            </a:r>
            <a:endParaRPr sz="4000" b="1" i="0" u="none" strike="noStrike" cap="none">
              <a:solidFill>
                <a:schemeClr val="dk1"/>
              </a:solidFill>
              <a:latin typeface="Arial"/>
              <a:ea typeface="Arial"/>
              <a:cs typeface="Arial"/>
              <a:sym typeface="Arial"/>
            </a:endParaRPr>
          </a:p>
          <a:p>
            <a:pPr marL="0" marR="0" lvl="0" indent="0" algn="l" rtl="0">
              <a:lnSpc>
                <a:spcPct val="75000"/>
              </a:lnSpc>
              <a:spcBef>
                <a:spcPts val="0"/>
              </a:spcBef>
              <a:spcAft>
                <a:spcPts val="0"/>
              </a:spcAft>
              <a:buClr>
                <a:srgbClr val="000000"/>
              </a:buClr>
              <a:buSzPts val="3200"/>
              <a:buFont typeface="Arial"/>
              <a:buNone/>
            </a:pPr>
            <a:r>
              <a:rPr lang="en-US" sz="3200" b="0" i="0" u="none" strike="noStrike" cap="none">
                <a:solidFill>
                  <a:srgbClr val="1A9D77"/>
                </a:solidFill>
                <a:latin typeface="Arial"/>
                <a:ea typeface="Arial"/>
                <a:cs typeface="Arial"/>
                <a:sym typeface="Arial"/>
              </a:rPr>
              <a:t>Faculty Chair, Educator Preparation Programs</a:t>
            </a:r>
            <a:endParaRPr sz="3200" b="0" i="0" u="none" strike="noStrike" cap="none">
              <a:solidFill>
                <a:srgbClr val="1A9D77"/>
              </a:solidFill>
              <a:latin typeface="Arial"/>
              <a:ea typeface="Arial"/>
              <a:cs typeface="Arial"/>
              <a:sym typeface="Arial"/>
            </a:endParaRPr>
          </a:p>
          <a:p>
            <a:pPr marL="0" marR="0" lvl="0" indent="0" algn="l" rtl="0">
              <a:lnSpc>
                <a:spcPct val="75000"/>
              </a:lnSpc>
              <a:spcBef>
                <a:spcPts val="0"/>
              </a:spcBef>
              <a:spcAft>
                <a:spcPts val="0"/>
              </a:spcAft>
              <a:buClr>
                <a:srgbClr val="000000"/>
              </a:buClr>
              <a:buSzPts val="3200"/>
              <a:buFont typeface="Arial"/>
              <a:buNone/>
            </a:pPr>
            <a:r>
              <a:rPr lang="en-US" sz="3200" b="1" i="0" u="none" strike="noStrike" cap="none">
                <a:solidFill>
                  <a:srgbClr val="1A9D77"/>
                </a:solidFill>
                <a:latin typeface="Arial"/>
                <a:ea typeface="Arial"/>
                <a:cs typeface="Arial"/>
                <a:sym typeface="Arial"/>
              </a:rPr>
              <a:t>Rio Salado College</a:t>
            </a:r>
            <a:endParaRPr sz="3200" b="1" i="0" u="none" strike="noStrike" cap="none">
              <a:solidFill>
                <a:srgbClr val="000000"/>
              </a:solidFill>
              <a:latin typeface="Arial"/>
              <a:ea typeface="Arial"/>
              <a:cs typeface="Arial"/>
              <a:sym typeface="Arial"/>
            </a:endParaRPr>
          </a:p>
          <a:p>
            <a:pPr marL="0" marR="0" lvl="0" indent="0" algn="l" rtl="0">
              <a:lnSpc>
                <a:spcPct val="75000"/>
              </a:lnSpc>
              <a:spcBef>
                <a:spcPts val="0"/>
              </a:spcBef>
              <a:spcAft>
                <a:spcPts val="0"/>
              </a:spcAft>
              <a:buClr>
                <a:srgbClr val="000000"/>
              </a:buClr>
              <a:buSzPts val="3600"/>
              <a:buFont typeface="Arial"/>
              <a:buNone/>
            </a:pPr>
            <a:endParaRPr sz="3600" b="1" i="0" u="none" strike="noStrike" cap="none">
              <a:solidFill>
                <a:srgbClr val="1A9D77"/>
              </a:solidFill>
              <a:latin typeface="Arial"/>
              <a:ea typeface="Arial"/>
              <a:cs typeface="Arial"/>
              <a:sym typeface="Arial"/>
            </a:endParaRPr>
          </a:p>
          <a:p>
            <a:pPr marL="0" marR="0" lvl="0" indent="0" algn="l" rtl="0">
              <a:lnSpc>
                <a:spcPct val="75000"/>
              </a:lnSpc>
              <a:spcBef>
                <a:spcPts val="0"/>
              </a:spcBef>
              <a:spcAft>
                <a:spcPts val="0"/>
              </a:spcAft>
              <a:buClr>
                <a:srgbClr val="000000"/>
              </a:buClr>
              <a:buSzPts val="4000"/>
              <a:buFont typeface="Arial"/>
              <a:buNone/>
            </a:pPr>
            <a:r>
              <a:rPr lang="en-US" sz="4000" b="1" i="0" u="none" strike="noStrike" cap="none">
                <a:solidFill>
                  <a:schemeClr val="dk1"/>
                </a:solidFill>
                <a:latin typeface="Arial"/>
                <a:ea typeface="Arial"/>
                <a:cs typeface="Arial"/>
                <a:sym typeface="Arial"/>
              </a:rPr>
              <a:t>Tracey Sridharan</a:t>
            </a:r>
            <a:endParaRPr sz="4000" b="0" i="0" u="none" strike="noStrike" cap="none">
              <a:solidFill>
                <a:schemeClr val="dk1"/>
              </a:solidFill>
              <a:latin typeface="Arial"/>
              <a:ea typeface="Arial"/>
              <a:cs typeface="Arial"/>
              <a:sym typeface="Arial"/>
            </a:endParaRPr>
          </a:p>
          <a:p>
            <a:pPr marL="0" marR="0" lvl="0" indent="0" algn="l" rtl="0">
              <a:lnSpc>
                <a:spcPct val="75000"/>
              </a:lnSpc>
              <a:spcBef>
                <a:spcPts val="0"/>
              </a:spcBef>
              <a:spcAft>
                <a:spcPts val="0"/>
              </a:spcAft>
              <a:buClr>
                <a:srgbClr val="000000"/>
              </a:buClr>
              <a:buSzPts val="3200"/>
              <a:buFont typeface="Arial"/>
              <a:buNone/>
            </a:pPr>
            <a:r>
              <a:rPr lang="en-US" sz="3200" b="0" i="0" u="none" strike="noStrike" cap="none">
                <a:solidFill>
                  <a:srgbClr val="1A9D77"/>
                </a:solidFill>
                <a:latin typeface="Arial"/>
                <a:ea typeface="Arial"/>
                <a:cs typeface="Arial"/>
                <a:sym typeface="Arial"/>
              </a:rPr>
              <a:t>Director of Professional Learning &amp; Sustainability</a:t>
            </a:r>
            <a:endParaRPr sz="1400" b="0" i="0" u="none" strike="noStrike" cap="none">
              <a:solidFill>
                <a:srgbClr val="000000"/>
              </a:solidFill>
              <a:latin typeface="Arial"/>
              <a:ea typeface="Arial"/>
              <a:cs typeface="Arial"/>
              <a:sym typeface="Arial"/>
            </a:endParaRPr>
          </a:p>
          <a:p>
            <a:pPr marL="0" marR="0" lvl="0" indent="0" algn="l" rtl="0">
              <a:lnSpc>
                <a:spcPct val="75000"/>
              </a:lnSpc>
              <a:spcBef>
                <a:spcPts val="0"/>
              </a:spcBef>
              <a:spcAft>
                <a:spcPts val="0"/>
              </a:spcAft>
              <a:buClr>
                <a:srgbClr val="000000"/>
              </a:buClr>
              <a:buSzPts val="3200"/>
              <a:buFont typeface="Arial"/>
              <a:buNone/>
            </a:pPr>
            <a:r>
              <a:rPr lang="en-US" sz="3200" b="1" i="0" u="none" strike="noStrike" cap="none">
                <a:solidFill>
                  <a:srgbClr val="1A9D77"/>
                </a:solidFill>
                <a:latin typeface="Arial"/>
                <a:ea typeface="Arial"/>
                <a:cs typeface="Arial"/>
                <a:sym typeface="Arial"/>
              </a:rPr>
              <a:t>Arizona Department of Education </a:t>
            </a:r>
            <a:endParaRPr sz="3200" b="0" i="0" u="none" strike="noStrike" cap="none">
              <a:solidFill>
                <a:srgbClr val="000000"/>
              </a:solidFill>
              <a:latin typeface="Arial"/>
              <a:ea typeface="Arial"/>
              <a:cs typeface="Arial"/>
              <a:sym typeface="Arial"/>
            </a:endParaRPr>
          </a:p>
          <a:p>
            <a:pPr marL="0" marR="0" lvl="0" indent="0" algn="l" rtl="0">
              <a:lnSpc>
                <a:spcPct val="75000"/>
              </a:lnSpc>
              <a:spcBef>
                <a:spcPts val="0"/>
              </a:spcBef>
              <a:spcAft>
                <a:spcPts val="0"/>
              </a:spcAft>
              <a:buClr>
                <a:srgbClr val="000000"/>
              </a:buClr>
              <a:buSzPts val="3600"/>
              <a:buFont typeface="Arial"/>
              <a:buNone/>
            </a:pPr>
            <a:endParaRPr sz="3600" b="0" i="0" u="none" strike="noStrike" cap="none">
              <a:solidFill>
                <a:srgbClr val="1A9D77"/>
              </a:solidFill>
              <a:latin typeface="Arial"/>
              <a:ea typeface="Arial"/>
              <a:cs typeface="Arial"/>
              <a:sym typeface="Arial"/>
            </a:endParaRPr>
          </a:p>
          <a:p>
            <a:pPr marL="0" marR="0" lvl="0" indent="0" algn="l" rtl="0">
              <a:lnSpc>
                <a:spcPct val="75000"/>
              </a:lnSpc>
              <a:spcBef>
                <a:spcPts val="0"/>
              </a:spcBef>
              <a:spcAft>
                <a:spcPts val="0"/>
              </a:spcAft>
              <a:buClr>
                <a:srgbClr val="000000"/>
              </a:buClr>
              <a:buSzPts val="4000"/>
              <a:buFont typeface="Arial"/>
              <a:buNone/>
            </a:pPr>
            <a:r>
              <a:rPr lang="en-US" sz="4000" b="1" i="0" u="none" strike="noStrike" cap="none">
                <a:solidFill>
                  <a:schemeClr val="dk1"/>
                </a:solidFill>
                <a:latin typeface="Arial"/>
                <a:ea typeface="Arial"/>
                <a:cs typeface="Arial"/>
                <a:sym typeface="Arial"/>
              </a:rPr>
              <a:t>Kim Rice-Gentry</a:t>
            </a:r>
            <a:endParaRPr sz="4000" b="0" i="0" u="none" strike="noStrike" cap="none">
              <a:solidFill>
                <a:schemeClr val="dk1"/>
              </a:solidFill>
              <a:latin typeface="Arial"/>
              <a:ea typeface="Arial"/>
              <a:cs typeface="Arial"/>
              <a:sym typeface="Arial"/>
            </a:endParaRPr>
          </a:p>
          <a:p>
            <a:pPr marL="0" marR="0" lvl="0" indent="0" algn="l" rtl="0">
              <a:lnSpc>
                <a:spcPct val="75000"/>
              </a:lnSpc>
              <a:spcBef>
                <a:spcPts val="0"/>
              </a:spcBef>
              <a:spcAft>
                <a:spcPts val="0"/>
              </a:spcAft>
              <a:buClr>
                <a:srgbClr val="000000"/>
              </a:buClr>
              <a:buSzPts val="3200"/>
              <a:buFont typeface="Arial"/>
              <a:buNone/>
            </a:pPr>
            <a:r>
              <a:rPr lang="en-US" sz="3200" b="0" i="0" u="none" strike="noStrike" cap="none">
                <a:solidFill>
                  <a:srgbClr val="1A9D77"/>
                </a:solidFill>
                <a:latin typeface="Arial"/>
                <a:ea typeface="Arial"/>
                <a:cs typeface="Arial"/>
                <a:sym typeface="Arial"/>
              </a:rPr>
              <a:t>Lead Recruitment &amp; Retention Specialist</a:t>
            </a:r>
            <a:endParaRPr sz="1400" b="0" i="0" u="none" strike="noStrike" cap="none">
              <a:solidFill>
                <a:srgbClr val="000000"/>
              </a:solidFill>
              <a:latin typeface="Arial"/>
              <a:ea typeface="Arial"/>
              <a:cs typeface="Arial"/>
              <a:sym typeface="Arial"/>
            </a:endParaRPr>
          </a:p>
          <a:p>
            <a:pPr marL="0" marR="0" lvl="0" indent="0" algn="l" rtl="0">
              <a:lnSpc>
                <a:spcPct val="75000"/>
              </a:lnSpc>
              <a:spcBef>
                <a:spcPts val="0"/>
              </a:spcBef>
              <a:spcAft>
                <a:spcPts val="0"/>
              </a:spcAft>
              <a:buClr>
                <a:srgbClr val="000000"/>
              </a:buClr>
              <a:buSzPts val="3200"/>
              <a:buFont typeface="Arial"/>
              <a:buNone/>
            </a:pPr>
            <a:r>
              <a:rPr lang="en-US" sz="3200" b="1" i="0" u="none" strike="noStrike" cap="none">
                <a:solidFill>
                  <a:srgbClr val="1A9D77"/>
                </a:solidFill>
                <a:latin typeface="Arial"/>
                <a:ea typeface="Arial"/>
                <a:cs typeface="Arial"/>
                <a:sym typeface="Arial"/>
              </a:rPr>
              <a:t>Arizona Department of Education </a:t>
            </a:r>
            <a:endParaRPr sz="3200" b="0" i="0" u="none" strike="noStrike" cap="none">
              <a:solidFill>
                <a:srgbClr val="000000"/>
              </a:solidFill>
              <a:latin typeface="Arial"/>
              <a:ea typeface="Arial"/>
              <a:cs typeface="Arial"/>
              <a:sym typeface="Arial"/>
            </a:endParaRPr>
          </a:p>
          <a:p>
            <a:pPr marL="0" marR="0" lvl="0" indent="0" algn="ctr" rtl="0">
              <a:lnSpc>
                <a:spcPct val="75000"/>
              </a:lnSpc>
              <a:spcBef>
                <a:spcPts val="0"/>
              </a:spcBef>
              <a:spcAft>
                <a:spcPts val="0"/>
              </a:spcAft>
              <a:buClr>
                <a:srgbClr val="000000"/>
              </a:buClr>
              <a:buSzPts val="3600"/>
              <a:buFont typeface="Arial"/>
              <a:buNone/>
            </a:pPr>
            <a:endParaRPr sz="3600" b="0" i="0" u="none" strike="noStrike" cap="none">
              <a:solidFill>
                <a:srgbClr val="1A9D77"/>
              </a:solidFill>
              <a:latin typeface="Arial"/>
              <a:ea typeface="Arial"/>
              <a:cs typeface="Arial"/>
              <a:sym typeface="Arial"/>
            </a:endParaRPr>
          </a:p>
          <a:p>
            <a:pPr marL="0" marR="0" lvl="0" indent="0" algn="ctr" rtl="0">
              <a:lnSpc>
                <a:spcPct val="75000"/>
              </a:lnSpc>
              <a:spcBef>
                <a:spcPts val="0"/>
              </a:spcBef>
              <a:spcAft>
                <a:spcPts val="0"/>
              </a:spcAft>
              <a:buClr>
                <a:srgbClr val="000000"/>
              </a:buClr>
              <a:buSzPts val="3600"/>
              <a:buFont typeface="Arial"/>
              <a:buNone/>
            </a:pPr>
            <a:endParaRPr sz="3600" b="0" i="0" u="none" strike="noStrike" cap="none">
              <a:solidFill>
                <a:srgbClr val="1A9D77"/>
              </a:solidFill>
              <a:latin typeface="Arial"/>
              <a:ea typeface="Arial"/>
              <a:cs typeface="Arial"/>
              <a:sym typeface="Arial"/>
            </a:endParaRPr>
          </a:p>
          <a:p>
            <a:pPr marL="0" marR="0" lvl="0" indent="0" algn="ctr" rtl="0">
              <a:lnSpc>
                <a:spcPct val="75000"/>
              </a:lnSpc>
              <a:spcBef>
                <a:spcPts val="0"/>
              </a:spcBef>
              <a:spcAft>
                <a:spcPts val="0"/>
              </a:spcAft>
              <a:buClr>
                <a:srgbClr val="000000"/>
              </a:buClr>
              <a:buSzPts val="3600"/>
              <a:buFont typeface="Arial"/>
              <a:buNone/>
            </a:pPr>
            <a:endParaRPr sz="3600" b="0" i="0" u="none" strike="noStrike" cap="none">
              <a:solidFill>
                <a:srgbClr val="1A9D77"/>
              </a:solidFill>
              <a:latin typeface="Arial"/>
              <a:ea typeface="Arial"/>
              <a:cs typeface="Arial"/>
              <a:sym typeface="Arial"/>
            </a:endParaRPr>
          </a:p>
          <a:p>
            <a:pPr marL="0" marR="0" lvl="0" indent="0" algn="ctr" rtl="0">
              <a:lnSpc>
                <a:spcPct val="75000"/>
              </a:lnSpc>
              <a:spcBef>
                <a:spcPts val="0"/>
              </a:spcBef>
              <a:spcAft>
                <a:spcPts val="0"/>
              </a:spcAft>
              <a:buClr>
                <a:srgbClr val="000000"/>
              </a:buClr>
              <a:buSzPts val="3200"/>
              <a:buFont typeface="Arial"/>
              <a:buNone/>
            </a:pPr>
            <a:endParaRPr sz="3200" b="0" i="0" u="none" strike="noStrike" cap="none">
              <a:solidFill>
                <a:schemeClr val="dk1"/>
              </a:solidFill>
              <a:latin typeface="Arial"/>
              <a:ea typeface="Arial"/>
              <a:cs typeface="Arial"/>
              <a:sym typeface="Arial"/>
            </a:endParaRPr>
          </a:p>
        </p:txBody>
      </p:sp>
      <p:pic>
        <p:nvPicPr>
          <p:cNvPr id="410" name="Google Shape;410;p52">
            <a:extLst>
              <a:ext uri="{C183D7F6-B498-43B3-948B-1728B52AA6E4}">
                <adec:decorative xmlns:adec="http://schemas.microsoft.com/office/drawing/2017/decorative" val="1"/>
              </a:ext>
            </a:extLst>
          </p:cNvPr>
          <p:cNvPicPr preferRelativeResize="0"/>
          <p:nvPr/>
        </p:nvPicPr>
        <p:blipFill rotWithShape="1">
          <a:blip r:embed="rId4">
            <a:alphaModFix/>
          </a:blip>
          <a:srcRect t="58036"/>
          <a:stretch/>
        </p:blipFill>
        <p:spPr>
          <a:xfrm>
            <a:off x="0" y="5970375"/>
            <a:ext cx="18288000" cy="4316625"/>
          </a:xfrm>
          <a:prstGeom prst="rect">
            <a:avLst/>
          </a:prstGeom>
          <a:noFill/>
          <a:ln>
            <a:noFill/>
          </a:ln>
        </p:spPr>
      </p:pic>
      <p:sp>
        <p:nvSpPr>
          <p:cNvPr id="411" name="Google Shape;411;p52">
            <a:extLst>
              <a:ext uri="{C183D7F6-B498-43B3-948B-1728B52AA6E4}">
                <adec:decorative xmlns:adec="http://schemas.microsoft.com/office/drawing/2017/decorative" val="1"/>
              </a:ext>
            </a:extLst>
          </p:cNvPr>
          <p:cNvSpPr/>
          <p:nvPr/>
        </p:nvSpPr>
        <p:spPr>
          <a:xfrm rot="-326993" flipH="1">
            <a:off x="7627775" y="4345975"/>
            <a:ext cx="4357452" cy="6055320"/>
          </a:xfrm>
          <a:custGeom>
            <a:avLst/>
            <a:gdLst/>
            <a:ahLst/>
            <a:cxnLst/>
            <a:rect l="l" t="t" r="r" b="b"/>
            <a:pathLst>
              <a:path w="6449851" h="8599801" extrusionOk="0">
                <a:moveTo>
                  <a:pt x="0" y="0"/>
                </a:moveTo>
                <a:lnTo>
                  <a:pt x="6449851" y="0"/>
                </a:lnTo>
                <a:lnTo>
                  <a:pt x="6449851" y="8599801"/>
                </a:lnTo>
                <a:lnTo>
                  <a:pt x="0" y="8599801"/>
                </a:lnTo>
                <a:lnTo>
                  <a:pt x="0" y="0"/>
                </a:lnTo>
                <a:close/>
              </a:path>
            </a:pathLst>
          </a:custGeom>
          <a:blipFill rotWithShape="1">
            <a:blip r:embed="rId5">
              <a:alphaModFix/>
            </a:blip>
            <a:stretch>
              <a:fillRect l="-104886" t="-122730" r="-5391" b="-13972"/>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2" name="Google Shape;412;p52">
            <a:extLst>
              <a:ext uri="{C183D7F6-B498-43B3-948B-1728B52AA6E4}">
                <adec:decorative xmlns:adec="http://schemas.microsoft.com/office/drawing/2017/decorative" val="1"/>
              </a:ext>
            </a:extLst>
          </p:cNvPr>
          <p:cNvSpPr/>
          <p:nvPr/>
        </p:nvSpPr>
        <p:spPr>
          <a:xfrm flipH="1">
            <a:off x="10567879" y="4609614"/>
            <a:ext cx="4405454" cy="6019861"/>
          </a:xfrm>
          <a:custGeom>
            <a:avLst/>
            <a:gdLst/>
            <a:ahLst/>
            <a:cxnLst/>
            <a:rect l="l" t="t" r="r" b="b"/>
            <a:pathLst>
              <a:path w="6449851" h="8599801" extrusionOk="0">
                <a:moveTo>
                  <a:pt x="0" y="0"/>
                </a:moveTo>
                <a:lnTo>
                  <a:pt x="6449851" y="0"/>
                </a:lnTo>
                <a:lnTo>
                  <a:pt x="6449851" y="8599801"/>
                </a:lnTo>
                <a:lnTo>
                  <a:pt x="0" y="8599801"/>
                </a:lnTo>
                <a:lnTo>
                  <a:pt x="0" y="0"/>
                </a:lnTo>
                <a:close/>
              </a:path>
            </a:pathLst>
          </a:custGeom>
          <a:blipFill rotWithShape="1">
            <a:blip r:embed="rId5">
              <a:alphaModFix/>
            </a:blip>
            <a:stretch>
              <a:fillRect l="-104886" t="-122730" r="-5391" b="-13972"/>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3" name="Google Shape;413;p52">
            <a:extLst>
              <a:ext uri="{C183D7F6-B498-43B3-948B-1728B52AA6E4}">
                <adec:decorative xmlns:adec="http://schemas.microsoft.com/office/drawing/2017/decorative" val="1"/>
              </a:ext>
            </a:extLst>
          </p:cNvPr>
          <p:cNvSpPr/>
          <p:nvPr/>
        </p:nvSpPr>
        <p:spPr>
          <a:xfrm flipH="1">
            <a:off x="13957981" y="2621744"/>
            <a:ext cx="4660017" cy="6019861"/>
          </a:xfrm>
          <a:custGeom>
            <a:avLst/>
            <a:gdLst/>
            <a:ahLst/>
            <a:cxnLst/>
            <a:rect l="l" t="t" r="r" b="b"/>
            <a:pathLst>
              <a:path w="6449851" h="8599801" extrusionOk="0">
                <a:moveTo>
                  <a:pt x="0" y="0"/>
                </a:moveTo>
                <a:lnTo>
                  <a:pt x="6449851" y="0"/>
                </a:lnTo>
                <a:lnTo>
                  <a:pt x="6449851" y="8599801"/>
                </a:lnTo>
                <a:lnTo>
                  <a:pt x="0" y="8599801"/>
                </a:lnTo>
                <a:lnTo>
                  <a:pt x="0" y="0"/>
                </a:lnTo>
                <a:close/>
              </a:path>
            </a:pathLst>
          </a:custGeom>
          <a:blipFill rotWithShape="1">
            <a:blip r:embed="rId5">
              <a:alphaModFix/>
            </a:blip>
            <a:stretch>
              <a:fillRect l="-104886" t="-122730" r="-5391" b="-13972"/>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4" name="Google Shape;414;p52">
            <a:extLst>
              <a:ext uri="{C183D7F6-B498-43B3-948B-1728B52AA6E4}">
                <adec:decorative xmlns:adec="http://schemas.microsoft.com/office/drawing/2017/decorative" val="1"/>
              </a:ext>
            </a:extLst>
          </p:cNvPr>
          <p:cNvSpPr/>
          <p:nvPr/>
        </p:nvSpPr>
        <p:spPr>
          <a:xfrm rot="10350357">
            <a:off x="-8417666" y="233453"/>
            <a:ext cx="19171011" cy="1143000"/>
          </a:xfrm>
          <a:custGeom>
            <a:avLst/>
            <a:gdLst/>
            <a:ahLst/>
            <a:cxnLst/>
            <a:rect l="l" t="t" r="r" b="b"/>
            <a:pathLst>
              <a:path w="15951420" h="1681546" extrusionOk="0">
                <a:moveTo>
                  <a:pt x="0" y="0"/>
                </a:moveTo>
                <a:lnTo>
                  <a:pt x="15951420" y="0"/>
                </a:lnTo>
                <a:lnTo>
                  <a:pt x="15951420" y="1681545"/>
                </a:lnTo>
                <a:lnTo>
                  <a:pt x="0" y="1681545"/>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53">
            <a:extLst>
              <a:ext uri="{C183D7F6-B498-43B3-948B-1728B52AA6E4}">
                <adec:decorative xmlns:adec="http://schemas.microsoft.com/office/drawing/2017/decorative" val="1"/>
              </a:ext>
            </a:extLst>
          </p:cNvPr>
          <p:cNvSpPr/>
          <p:nvPr/>
        </p:nvSpPr>
        <p:spPr>
          <a:xfrm>
            <a:off x="2609850" y="4437655"/>
            <a:ext cx="6324600" cy="4661624"/>
          </a:xfrm>
          <a:custGeom>
            <a:avLst/>
            <a:gdLst/>
            <a:ahLst/>
            <a:cxnLst/>
            <a:rect l="l" t="t" r="r" b="b"/>
            <a:pathLst>
              <a:path w="4153341" h="3806067" extrusionOk="0">
                <a:moveTo>
                  <a:pt x="4028880" y="3806066"/>
                </a:moveTo>
                <a:lnTo>
                  <a:pt x="124460" y="3806066"/>
                </a:lnTo>
                <a:cubicBezTo>
                  <a:pt x="55880" y="3806066"/>
                  <a:pt x="0" y="3750186"/>
                  <a:pt x="0" y="3681606"/>
                </a:cubicBezTo>
                <a:lnTo>
                  <a:pt x="0" y="124460"/>
                </a:lnTo>
                <a:cubicBezTo>
                  <a:pt x="0" y="55880"/>
                  <a:pt x="55880" y="0"/>
                  <a:pt x="124460" y="0"/>
                </a:cubicBezTo>
                <a:lnTo>
                  <a:pt x="4028881" y="0"/>
                </a:lnTo>
                <a:cubicBezTo>
                  <a:pt x="4097461" y="0"/>
                  <a:pt x="4153341" y="55880"/>
                  <a:pt x="4153341" y="124460"/>
                </a:cubicBezTo>
                <a:lnTo>
                  <a:pt x="4153341" y="3681606"/>
                </a:lnTo>
                <a:cubicBezTo>
                  <a:pt x="4153341" y="3750186"/>
                  <a:pt x="4097461" y="3806067"/>
                  <a:pt x="4028881" y="3806067"/>
                </a:cubicBezTo>
                <a:close/>
              </a:path>
            </a:pathLst>
          </a:custGeom>
          <a:solidFill>
            <a:srgbClr val="F0AF1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0" name="Google Shape;420;p53">
            <a:extLst>
              <a:ext uri="{C183D7F6-B498-43B3-948B-1728B52AA6E4}">
                <adec:decorative xmlns:adec="http://schemas.microsoft.com/office/drawing/2017/decorative" val="1"/>
              </a:ext>
            </a:extLst>
          </p:cNvPr>
          <p:cNvSpPr/>
          <p:nvPr/>
        </p:nvSpPr>
        <p:spPr>
          <a:xfrm>
            <a:off x="9511456" y="4437655"/>
            <a:ext cx="6324600" cy="4661624"/>
          </a:xfrm>
          <a:custGeom>
            <a:avLst/>
            <a:gdLst/>
            <a:ahLst/>
            <a:cxnLst/>
            <a:rect l="l" t="t" r="r" b="b"/>
            <a:pathLst>
              <a:path w="4153341" h="3806067" extrusionOk="0">
                <a:moveTo>
                  <a:pt x="4028880" y="3806066"/>
                </a:moveTo>
                <a:lnTo>
                  <a:pt x="124460" y="3806066"/>
                </a:lnTo>
                <a:cubicBezTo>
                  <a:pt x="55880" y="3806066"/>
                  <a:pt x="0" y="3750186"/>
                  <a:pt x="0" y="3681606"/>
                </a:cubicBezTo>
                <a:lnTo>
                  <a:pt x="0" y="124460"/>
                </a:lnTo>
                <a:cubicBezTo>
                  <a:pt x="0" y="55880"/>
                  <a:pt x="55880" y="0"/>
                  <a:pt x="124460" y="0"/>
                </a:cubicBezTo>
                <a:lnTo>
                  <a:pt x="4028881" y="0"/>
                </a:lnTo>
                <a:cubicBezTo>
                  <a:pt x="4097461" y="0"/>
                  <a:pt x="4153341" y="55880"/>
                  <a:pt x="4153341" y="124460"/>
                </a:cubicBezTo>
                <a:lnTo>
                  <a:pt x="4153341" y="3681606"/>
                </a:lnTo>
                <a:cubicBezTo>
                  <a:pt x="4153341" y="3750186"/>
                  <a:pt x="4097461" y="3806067"/>
                  <a:pt x="4028881" y="3806067"/>
                </a:cubicBezTo>
                <a:close/>
              </a:path>
            </a:pathLst>
          </a:custGeom>
          <a:solidFill>
            <a:srgbClr val="F0AF1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1" name="Google Shape;421;p53">
            <a:extLst>
              <a:ext uri="{C183D7F6-B498-43B3-948B-1728B52AA6E4}">
                <adec:decorative xmlns:adec="http://schemas.microsoft.com/office/drawing/2017/decorative" val="1"/>
              </a:ext>
            </a:extLst>
          </p:cNvPr>
          <p:cNvSpPr/>
          <p:nvPr/>
        </p:nvSpPr>
        <p:spPr>
          <a:xfrm>
            <a:off x="5344598" y="3978636"/>
            <a:ext cx="918038" cy="918038"/>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2" name="Google Shape;422;p53">
            <a:extLst>
              <a:ext uri="{C183D7F6-B498-43B3-948B-1728B52AA6E4}">
                <adec:decorative xmlns:adec="http://schemas.microsoft.com/office/drawing/2017/decorative" val="1"/>
              </a:ext>
            </a:extLst>
          </p:cNvPr>
          <p:cNvSpPr/>
          <p:nvPr/>
        </p:nvSpPr>
        <p:spPr>
          <a:xfrm>
            <a:off x="12198943" y="3841234"/>
            <a:ext cx="949626" cy="949626"/>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3" name="Google Shape;423;p53">
            <a:extLst>
              <a:ext uri="{C183D7F6-B498-43B3-948B-1728B52AA6E4}">
                <adec:decorative xmlns:adec="http://schemas.microsoft.com/office/drawing/2017/decorative" val="1"/>
              </a:ext>
            </a:extLst>
          </p:cNvPr>
          <p:cNvSpPr/>
          <p:nvPr/>
        </p:nvSpPr>
        <p:spPr>
          <a:xfrm>
            <a:off x="0" y="0"/>
            <a:ext cx="18288000" cy="3465779"/>
          </a:xfrm>
          <a:prstGeom prst="rect">
            <a:avLst/>
          </a:prstGeom>
          <a:solidFill>
            <a:srgbClr val="0F386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4" name="Google Shape;424;p53"/>
          <p:cNvSpPr txBox="1">
            <a:spLocks noGrp="1"/>
          </p:cNvSpPr>
          <p:nvPr>
            <p:ph type="title" idx="4294967295"/>
          </p:nvPr>
        </p:nvSpPr>
        <p:spPr>
          <a:xfrm>
            <a:off x="357187" y="1260382"/>
            <a:ext cx="17573625" cy="121879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Clr>
                <a:srgbClr val="000000"/>
              </a:buClr>
              <a:buSzPts val="6600"/>
              <a:buFont typeface="Arial"/>
              <a:buNone/>
            </a:pPr>
            <a:r>
              <a:rPr lang="en-US" sz="6600" b="0" i="0" u="none" strike="noStrike" cap="none">
                <a:solidFill>
                  <a:srgbClr val="FFFFFF"/>
                </a:solidFill>
                <a:latin typeface="Raleway ExtraBold"/>
                <a:ea typeface="Raleway ExtraBold"/>
                <a:cs typeface="Raleway ExtraBold"/>
                <a:sym typeface="Raleway ExtraBold"/>
              </a:rPr>
              <a:t>Arizona Educator Preparation Programs</a:t>
            </a:r>
            <a:endParaRPr sz="6600" b="0" i="0" u="none" strike="noStrike" cap="none">
              <a:solidFill>
                <a:srgbClr val="000000"/>
              </a:solidFill>
              <a:latin typeface="Raleway ExtraBold"/>
              <a:ea typeface="Raleway ExtraBold"/>
              <a:cs typeface="Raleway ExtraBold"/>
              <a:sym typeface="Raleway ExtraBold"/>
            </a:endParaRPr>
          </a:p>
        </p:txBody>
      </p:sp>
      <p:sp>
        <p:nvSpPr>
          <p:cNvPr id="425" name="Google Shape;425;p53"/>
          <p:cNvSpPr txBox="1"/>
          <p:nvPr/>
        </p:nvSpPr>
        <p:spPr>
          <a:xfrm>
            <a:off x="2929713" y="5067864"/>
            <a:ext cx="5603260" cy="2806922"/>
          </a:xfrm>
          <a:prstGeom prst="rect">
            <a:avLst/>
          </a:prstGeom>
          <a:noFill/>
          <a:ln>
            <a:noFill/>
          </a:ln>
        </p:spPr>
        <p:txBody>
          <a:bodyPr spcFirstLastPara="1" wrap="square" lIns="0" tIns="0" rIns="0" bIns="0" anchor="t" anchorCtr="0">
            <a:spAutoFit/>
          </a:bodyPr>
          <a:lstStyle/>
          <a:p>
            <a:pPr marL="0" marR="0" lvl="0" indent="0" algn="ctr" rtl="0">
              <a:lnSpc>
                <a:spcPct val="120024"/>
              </a:lnSpc>
              <a:spcBef>
                <a:spcPts val="0"/>
              </a:spcBef>
              <a:spcAft>
                <a:spcPts val="0"/>
              </a:spcAft>
              <a:buClr>
                <a:srgbClr val="000000"/>
              </a:buClr>
              <a:buSzPts val="3600"/>
              <a:buFont typeface="Arial"/>
              <a:buNone/>
            </a:pPr>
            <a:r>
              <a:rPr lang="en-US" sz="3600" b="1" i="0" u="none" strike="noStrike" cap="none">
                <a:solidFill>
                  <a:schemeClr val="dk1"/>
                </a:solidFill>
                <a:latin typeface="Raleway Medium"/>
                <a:ea typeface="Raleway Medium"/>
                <a:cs typeface="Raleway Medium"/>
                <a:sym typeface="Raleway Medium"/>
              </a:rPr>
              <a:t>Traditional</a:t>
            </a:r>
            <a:endParaRPr sz="1800" b="1" i="0" u="none" strike="noStrike" cap="none">
              <a:solidFill>
                <a:schemeClr val="dk1"/>
              </a:solidFill>
              <a:latin typeface="Raleway Medium"/>
              <a:ea typeface="Raleway Medium"/>
              <a:cs typeface="Raleway Medium"/>
              <a:sym typeface="Raleway Medium"/>
            </a:endParaRPr>
          </a:p>
          <a:p>
            <a:pPr marL="0" marR="0" lvl="0" indent="0" algn="l" rtl="0">
              <a:lnSpc>
                <a:spcPct val="120024"/>
              </a:lnSpc>
              <a:spcBef>
                <a:spcPts val="0"/>
              </a:spcBef>
              <a:spcAft>
                <a:spcPts val="0"/>
              </a:spcAft>
              <a:buClr>
                <a:srgbClr val="000000"/>
              </a:buClr>
              <a:buSzPts val="3200"/>
              <a:buFont typeface="Arial"/>
              <a:buNone/>
            </a:pPr>
            <a:endParaRPr sz="3200" b="0" i="0" u="none" strike="noStrike" cap="none">
              <a:solidFill>
                <a:schemeClr val="dk1"/>
              </a:solidFill>
              <a:latin typeface="Raleway Medium"/>
              <a:ea typeface="Raleway Medium"/>
              <a:cs typeface="Raleway Medium"/>
              <a:sym typeface="Raleway Medium"/>
            </a:endParaRPr>
          </a:p>
          <a:p>
            <a:pPr marL="342917" marR="0" lvl="0" indent="-342917" algn="l" rtl="0">
              <a:lnSpc>
                <a:spcPct val="120024"/>
              </a:lnSpc>
              <a:spcBef>
                <a:spcPts val="0"/>
              </a:spcBef>
              <a:spcAft>
                <a:spcPts val="0"/>
              </a:spcAft>
              <a:buClr>
                <a:srgbClr val="000000"/>
              </a:buClr>
              <a:buSzPts val="2800"/>
              <a:buFont typeface="Arial"/>
              <a:buChar char="•"/>
            </a:pPr>
            <a:r>
              <a:rPr lang="en-US" sz="2800" b="0" i="0" u="none" strike="noStrike" cap="none">
                <a:solidFill>
                  <a:schemeClr val="dk1"/>
                </a:solidFill>
                <a:latin typeface="Raleway Medium"/>
                <a:ea typeface="Raleway Medium"/>
                <a:cs typeface="Raleway Medium"/>
                <a:sym typeface="Raleway Medium"/>
              </a:rPr>
              <a:t>Institutions of Higher Education</a:t>
            </a:r>
            <a:endParaRPr sz="1400" b="0" i="0" u="none" strike="noStrike" cap="none">
              <a:solidFill>
                <a:srgbClr val="000000"/>
              </a:solidFill>
              <a:latin typeface="Arial"/>
              <a:ea typeface="Arial"/>
              <a:cs typeface="Arial"/>
              <a:sym typeface="Arial"/>
            </a:endParaRPr>
          </a:p>
          <a:p>
            <a:pPr marL="342917" marR="0" lvl="0" indent="-342917" algn="l" rtl="0">
              <a:lnSpc>
                <a:spcPct val="120024"/>
              </a:lnSpc>
              <a:spcBef>
                <a:spcPts val="0"/>
              </a:spcBef>
              <a:spcAft>
                <a:spcPts val="0"/>
              </a:spcAft>
              <a:buClr>
                <a:srgbClr val="000000"/>
              </a:buClr>
              <a:buSzPts val="2800"/>
              <a:buFont typeface="Arial"/>
              <a:buChar char="•"/>
            </a:pPr>
            <a:r>
              <a:rPr lang="en-US" sz="2800" b="0" i="0" u="none" strike="noStrike" cap="none">
                <a:solidFill>
                  <a:schemeClr val="dk1"/>
                </a:solidFill>
                <a:latin typeface="Raleway Medium"/>
                <a:ea typeface="Raleway Medium"/>
                <a:cs typeface="Raleway Medium"/>
                <a:sym typeface="Raleway Medium"/>
              </a:rPr>
              <a:t>Community Colleges</a:t>
            </a:r>
            <a:endParaRPr sz="1400" b="0" i="0" u="none" strike="noStrike" cap="none">
              <a:solidFill>
                <a:srgbClr val="000000"/>
              </a:solidFill>
              <a:latin typeface="Arial"/>
              <a:ea typeface="Arial"/>
              <a:cs typeface="Arial"/>
              <a:sym typeface="Arial"/>
            </a:endParaRPr>
          </a:p>
          <a:p>
            <a:pPr marL="342917" marR="0" lvl="0" indent="-342917" algn="l" rtl="0">
              <a:lnSpc>
                <a:spcPct val="120024"/>
              </a:lnSpc>
              <a:spcBef>
                <a:spcPts val="0"/>
              </a:spcBef>
              <a:spcAft>
                <a:spcPts val="0"/>
              </a:spcAft>
              <a:buClr>
                <a:srgbClr val="000000"/>
              </a:buClr>
              <a:buSzPts val="2800"/>
              <a:buFont typeface="Arial"/>
              <a:buChar char="•"/>
            </a:pPr>
            <a:r>
              <a:rPr lang="en-US" sz="2800" b="0" i="0" u="none" strike="noStrike" cap="none">
                <a:solidFill>
                  <a:schemeClr val="dk1"/>
                </a:solidFill>
                <a:latin typeface="Raleway Medium"/>
                <a:ea typeface="Raleway Medium"/>
                <a:cs typeface="Raleway Medium"/>
                <a:sym typeface="Raleway Medium"/>
              </a:rPr>
              <a:t>Certificate Organizations</a:t>
            </a:r>
            <a:endParaRPr sz="1600" b="0" i="0" u="none" strike="noStrike" cap="none">
              <a:solidFill>
                <a:schemeClr val="dk1"/>
              </a:solidFill>
              <a:latin typeface="Raleway Medium"/>
              <a:ea typeface="Raleway Medium"/>
              <a:cs typeface="Raleway Medium"/>
              <a:sym typeface="Raleway Medium"/>
            </a:endParaRPr>
          </a:p>
        </p:txBody>
      </p:sp>
      <p:sp>
        <p:nvSpPr>
          <p:cNvPr id="426" name="Google Shape;426;p53"/>
          <p:cNvSpPr txBox="1"/>
          <p:nvPr/>
        </p:nvSpPr>
        <p:spPr>
          <a:xfrm>
            <a:off x="9788089" y="5144064"/>
            <a:ext cx="5771400" cy="3609000"/>
          </a:xfrm>
          <a:prstGeom prst="rect">
            <a:avLst/>
          </a:prstGeom>
          <a:noFill/>
          <a:ln>
            <a:noFill/>
          </a:ln>
        </p:spPr>
        <p:txBody>
          <a:bodyPr spcFirstLastPara="1" wrap="square" lIns="0" tIns="0" rIns="0" bIns="0" anchor="t" anchorCtr="0">
            <a:spAutoFit/>
          </a:bodyPr>
          <a:lstStyle/>
          <a:p>
            <a:pPr marL="0" marR="0" lvl="0" indent="0" algn="ctr" rtl="0">
              <a:lnSpc>
                <a:spcPct val="120024"/>
              </a:lnSpc>
              <a:spcBef>
                <a:spcPts val="0"/>
              </a:spcBef>
              <a:spcAft>
                <a:spcPts val="0"/>
              </a:spcAft>
              <a:buClr>
                <a:srgbClr val="000000"/>
              </a:buClr>
              <a:buSzPts val="3600"/>
              <a:buFont typeface="Arial"/>
              <a:buNone/>
            </a:pPr>
            <a:r>
              <a:rPr lang="en-US" sz="3600" b="1" i="0" u="none" strike="noStrike" cap="none">
                <a:solidFill>
                  <a:schemeClr val="dk1"/>
                </a:solidFill>
                <a:latin typeface="Raleway Medium"/>
                <a:ea typeface="Raleway Medium"/>
                <a:cs typeface="Raleway Medium"/>
                <a:sym typeface="Raleway Medium"/>
              </a:rPr>
              <a:t>Alternative</a:t>
            </a:r>
            <a:endParaRPr sz="933" b="1" i="0" u="none" strike="noStrike" cap="none">
              <a:solidFill>
                <a:schemeClr val="dk1"/>
              </a:solidFill>
              <a:latin typeface="Raleway Medium"/>
              <a:ea typeface="Raleway Medium"/>
              <a:cs typeface="Raleway Medium"/>
              <a:sym typeface="Raleway Medium"/>
            </a:endParaRPr>
          </a:p>
          <a:p>
            <a:pPr marL="0" marR="0" lvl="0" indent="0" algn="l" rtl="0">
              <a:lnSpc>
                <a:spcPct val="120024"/>
              </a:lnSpc>
              <a:spcBef>
                <a:spcPts val="0"/>
              </a:spcBef>
              <a:spcAft>
                <a:spcPts val="0"/>
              </a:spcAft>
              <a:buClr>
                <a:srgbClr val="000000"/>
              </a:buClr>
              <a:buSzPts val="2402"/>
              <a:buFont typeface="Arial"/>
              <a:buNone/>
            </a:pPr>
            <a:endParaRPr sz="2402" b="0" i="0" u="none" strike="noStrike" cap="none">
              <a:solidFill>
                <a:schemeClr val="dk1"/>
              </a:solidFill>
              <a:latin typeface="Raleway Medium"/>
              <a:ea typeface="Raleway Medium"/>
              <a:cs typeface="Raleway Medium"/>
              <a:sym typeface="Raleway Medium"/>
            </a:endParaRPr>
          </a:p>
          <a:p>
            <a:pPr marL="342917" marR="0" lvl="0" indent="-342917" algn="l" rtl="0">
              <a:lnSpc>
                <a:spcPct val="120024"/>
              </a:lnSpc>
              <a:spcBef>
                <a:spcPts val="0"/>
              </a:spcBef>
              <a:spcAft>
                <a:spcPts val="0"/>
              </a:spcAft>
              <a:buClr>
                <a:srgbClr val="000000"/>
              </a:buClr>
              <a:buSzPts val="2800"/>
              <a:buFont typeface="Arial"/>
              <a:buChar char="•"/>
            </a:pPr>
            <a:r>
              <a:rPr lang="en-US" sz="2800" b="0" i="0" u="none" strike="noStrike" cap="none">
                <a:solidFill>
                  <a:schemeClr val="dk1"/>
                </a:solidFill>
                <a:latin typeface="Raleway Medium"/>
                <a:ea typeface="Raleway Medium"/>
                <a:cs typeface="Raleway Medium"/>
                <a:sym typeface="Raleway Medium"/>
              </a:rPr>
              <a:t>Institutions of Higher Education</a:t>
            </a:r>
            <a:endParaRPr sz="1400" b="0" i="0" u="none" strike="noStrike" cap="none">
              <a:solidFill>
                <a:srgbClr val="000000"/>
              </a:solidFill>
              <a:latin typeface="Arial"/>
              <a:ea typeface="Arial"/>
              <a:cs typeface="Arial"/>
              <a:sym typeface="Arial"/>
            </a:endParaRPr>
          </a:p>
          <a:p>
            <a:pPr marL="342917" marR="0" lvl="0" indent="-342917" algn="l" rtl="0">
              <a:lnSpc>
                <a:spcPct val="120024"/>
              </a:lnSpc>
              <a:spcBef>
                <a:spcPts val="0"/>
              </a:spcBef>
              <a:spcAft>
                <a:spcPts val="0"/>
              </a:spcAft>
              <a:buClr>
                <a:srgbClr val="000000"/>
              </a:buClr>
              <a:buSzPts val="2800"/>
              <a:buFont typeface="Arial"/>
              <a:buChar char="•"/>
            </a:pPr>
            <a:r>
              <a:rPr lang="en-US" sz="2800" b="0" i="0" u="none" strike="noStrike" cap="none">
                <a:solidFill>
                  <a:schemeClr val="dk1"/>
                </a:solidFill>
                <a:latin typeface="Raleway Medium"/>
                <a:ea typeface="Raleway Medium"/>
                <a:cs typeface="Raleway Medium"/>
                <a:sym typeface="Raleway Medium"/>
              </a:rPr>
              <a:t>Community Colleges </a:t>
            </a:r>
            <a:endParaRPr sz="1400" b="0" i="0" u="none" strike="noStrike" cap="none">
              <a:solidFill>
                <a:srgbClr val="000000"/>
              </a:solidFill>
              <a:latin typeface="Arial"/>
              <a:ea typeface="Arial"/>
              <a:cs typeface="Arial"/>
              <a:sym typeface="Arial"/>
            </a:endParaRPr>
          </a:p>
          <a:p>
            <a:pPr marL="342916" marR="0" lvl="0" indent="-342916" algn="l" rtl="0">
              <a:lnSpc>
                <a:spcPct val="120024"/>
              </a:lnSpc>
              <a:spcBef>
                <a:spcPts val="0"/>
              </a:spcBef>
              <a:spcAft>
                <a:spcPts val="0"/>
              </a:spcAft>
              <a:buClr>
                <a:srgbClr val="000000"/>
              </a:buClr>
              <a:buSzPts val="2800"/>
              <a:buFont typeface="Arial"/>
              <a:buChar char="•"/>
            </a:pPr>
            <a:r>
              <a:rPr lang="en-US" sz="2800" b="0" i="0" u="none" strike="noStrike" cap="none">
                <a:solidFill>
                  <a:schemeClr val="dk1"/>
                </a:solidFill>
                <a:latin typeface="Raleway Medium"/>
                <a:ea typeface="Raleway Medium"/>
                <a:cs typeface="Raleway Medium"/>
                <a:sym typeface="Raleway Medium"/>
              </a:rPr>
              <a:t>Certificate Organizations</a:t>
            </a:r>
            <a:endParaRPr sz="2800" b="0" i="0" u="none" strike="noStrike" cap="none">
              <a:solidFill>
                <a:schemeClr val="dk1"/>
              </a:solidFill>
              <a:latin typeface="Raleway Medium"/>
              <a:ea typeface="Raleway Medium"/>
              <a:cs typeface="Raleway Medium"/>
              <a:sym typeface="Raleway Medium"/>
            </a:endParaRPr>
          </a:p>
          <a:p>
            <a:pPr marL="457200" marR="0" lvl="0" indent="0" algn="l" rtl="0">
              <a:lnSpc>
                <a:spcPct val="120024"/>
              </a:lnSpc>
              <a:spcBef>
                <a:spcPts val="0"/>
              </a:spcBef>
              <a:spcAft>
                <a:spcPts val="0"/>
              </a:spcAft>
              <a:buClr>
                <a:srgbClr val="000000"/>
              </a:buClr>
              <a:buSzPts val="2800"/>
              <a:buFont typeface="Arial"/>
              <a:buNone/>
            </a:pPr>
            <a:endParaRPr sz="2800" b="0" i="0" u="none" strike="noStrike" cap="none">
              <a:solidFill>
                <a:schemeClr val="dk1"/>
              </a:solidFill>
              <a:latin typeface="Raleway Medium"/>
              <a:ea typeface="Raleway Medium"/>
              <a:cs typeface="Raleway Medium"/>
              <a:sym typeface="Raleway Medium"/>
            </a:endParaRPr>
          </a:p>
          <a:p>
            <a:pPr marL="342917" marR="0" lvl="0" indent="-342917" algn="l" rtl="0">
              <a:lnSpc>
                <a:spcPct val="120024"/>
              </a:lnSpc>
              <a:spcBef>
                <a:spcPts val="0"/>
              </a:spcBef>
              <a:spcAft>
                <a:spcPts val="0"/>
              </a:spcAft>
              <a:buClr>
                <a:srgbClr val="000000"/>
              </a:buClr>
              <a:buSzPts val="2800"/>
              <a:buFont typeface="Arial"/>
              <a:buChar char="•"/>
            </a:pPr>
            <a:r>
              <a:rPr lang="en-US" sz="2800" b="0" i="0" u="none" strike="noStrike" cap="none">
                <a:solidFill>
                  <a:schemeClr val="dk1"/>
                </a:solidFill>
                <a:latin typeface="Raleway Medium"/>
                <a:ea typeface="Raleway Medium"/>
                <a:cs typeface="Raleway Medium"/>
                <a:sym typeface="Raleway Medium"/>
              </a:rPr>
              <a:t>Classroom-Based  </a:t>
            </a:r>
            <a:endParaRPr sz="1400" b="0" i="0" u="none" strike="noStrike" cap="none">
              <a:solidFill>
                <a:srgbClr val="000000"/>
              </a:solidFill>
              <a:latin typeface="Arial"/>
              <a:ea typeface="Arial"/>
              <a:cs typeface="Arial"/>
              <a:sym typeface="Arial"/>
            </a:endParaRPr>
          </a:p>
        </p:txBody>
      </p:sp>
      <p:sp>
        <p:nvSpPr>
          <p:cNvPr id="427" name="Google Shape;427;p53"/>
          <p:cNvSpPr txBox="1"/>
          <p:nvPr/>
        </p:nvSpPr>
        <p:spPr>
          <a:xfrm>
            <a:off x="15843758" y="9911123"/>
            <a:ext cx="2218800" cy="277576"/>
          </a:xfrm>
          <a:prstGeom prst="rect">
            <a:avLst/>
          </a:prstGeom>
          <a:noFill/>
          <a:ln>
            <a:noFill/>
          </a:ln>
        </p:spPr>
        <p:txBody>
          <a:bodyPr spcFirstLastPara="1" wrap="square" lIns="0" tIns="0" rIns="0" bIns="0" anchor="t" anchorCtr="0">
            <a:spAutoFit/>
          </a:bodyPr>
          <a:lstStyle/>
          <a:p>
            <a:pPr marL="0" marR="0" lvl="0" indent="0" algn="ctr" rtl="0">
              <a:lnSpc>
                <a:spcPct val="101066"/>
              </a:lnSpc>
              <a:spcBef>
                <a:spcPts val="0"/>
              </a:spcBef>
              <a:spcAft>
                <a:spcPts val="0"/>
              </a:spcAft>
              <a:buClr>
                <a:srgbClr val="000000"/>
              </a:buClr>
              <a:buSzPts val="1786"/>
              <a:buFont typeface="Arial"/>
              <a:buNone/>
            </a:pPr>
            <a:r>
              <a:rPr lang="en-US" sz="1786" b="0" i="0" u="none" strike="noStrike" cap="none">
                <a:solidFill>
                  <a:srgbClr val="0F3869"/>
                </a:solidFill>
                <a:latin typeface="Satisfy"/>
                <a:ea typeface="Satisfy"/>
                <a:cs typeface="Satisfy"/>
                <a:sym typeface="Satisfy"/>
              </a:rPr>
              <a:t>Cross-State Convening</a:t>
            </a:r>
            <a:endParaRPr sz="1500" b="0" i="0" u="none" strike="noStrike" cap="none">
              <a:solidFill>
                <a:srgbClr val="000000"/>
              </a:solidFill>
              <a:latin typeface="Satisfy"/>
              <a:ea typeface="Satisfy"/>
              <a:cs typeface="Satisfy"/>
              <a:sym typeface="Satisfy"/>
            </a:endParaRPr>
          </a:p>
        </p:txBody>
      </p:sp>
      <p:sp>
        <p:nvSpPr>
          <p:cNvPr id="428" name="Google Shape;428;p53">
            <a:extLst>
              <a:ext uri="{C183D7F6-B498-43B3-948B-1728B52AA6E4}">
                <adec:decorative xmlns:adec="http://schemas.microsoft.com/office/drawing/2017/decorative" val="1"/>
              </a:ext>
            </a:extLst>
          </p:cNvPr>
          <p:cNvSpPr/>
          <p:nvPr/>
        </p:nvSpPr>
        <p:spPr>
          <a:xfrm>
            <a:off x="15934142" y="9469153"/>
            <a:ext cx="2038169" cy="422921"/>
          </a:xfrm>
          <a:custGeom>
            <a:avLst/>
            <a:gdLst/>
            <a:ahLst/>
            <a:cxnLst/>
            <a:rect l="l" t="t" r="r" b="b"/>
            <a:pathLst>
              <a:path w="2038168" h="422920" extrusionOk="0">
                <a:moveTo>
                  <a:pt x="0" y="0"/>
                </a:moveTo>
                <a:lnTo>
                  <a:pt x="2038168" y="0"/>
                </a:lnTo>
                <a:lnTo>
                  <a:pt x="2038168" y="422920"/>
                </a:lnTo>
                <a:lnTo>
                  <a:pt x="0" y="422920"/>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9" name="Google Shape;429;p53">
            <a:extLst>
              <a:ext uri="{C183D7F6-B498-43B3-948B-1728B52AA6E4}">
                <adec:decorative xmlns:adec="http://schemas.microsoft.com/office/drawing/2017/decorative" val="1"/>
              </a:ext>
            </a:extLst>
          </p:cNvPr>
          <p:cNvSpPr/>
          <p:nvPr/>
        </p:nvSpPr>
        <p:spPr>
          <a:xfrm rot="10800000">
            <a:off x="-7832451" y="-1511278"/>
            <a:ext cx="26120450" cy="2396204"/>
          </a:xfrm>
          <a:custGeom>
            <a:avLst/>
            <a:gdLst/>
            <a:ahLst/>
            <a:cxnLst/>
            <a:rect l="l" t="t" r="r" b="b"/>
            <a:pathLst>
              <a:path w="15951420" h="1681546" extrusionOk="0">
                <a:moveTo>
                  <a:pt x="0" y="0"/>
                </a:moveTo>
                <a:lnTo>
                  <a:pt x="15951420" y="0"/>
                </a:lnTo>
                <a:lnTo>
                  <a:pt x="15951420" y="1681545"/>
                </a:lnTo>
                <a:lnTo>
                  <a:pt x="0" y="1681545"/>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54">
            <a:extLst>
              <a:ext uri="{C183D7F6-B498-43B3-948B-1728B52AA6E4}">
                <adec:decorative xmlns:adec="http://schemas.microsoft.com/office/drawing/2017/decorative" val="1"/>
              </a:ext>
            </a:extLst>
          </p:cNvPr>
          <p:cNvSpPr/>
          <p:nvPr/>
        </p:nvSpPr>
        <p:spPr>
          <a:xfrm>
            <a:off x="0" y="0"/>
            <a:ext cx="18288000" cy="3466289"/>
          </a:xfrm>
          <a:prstGeom prst="rect">
            <a:avLst/>
          </a:prstGeom>
          <a:solidFill>
            <a:srgbClr val="0F386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5" name="Google Shape;435;p54"/>
          <p:cNvSpPr txBox="1">
            <a:spLocks noGrp="1"/>
          </p:cNvSpPr>
          <p:nvPr>
            <p:ph type="title" idx="4294967295"/>
          </p:nvPr>
        </p:nvSpPr>
        <p:spPr>
          <a:xfrm>
            <a:off x="357187" y="884926"/>
            <a:ext cx="17573625" cy="243759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Clr>
                <a:srgbClr val="000000"/>
              </a:buClr>
              <a:buSzPts val="6600"/>
              <a:buFont typeface="Arial"/>
              <a:buNone/>
            </a:pPr>
            <a:r>
              <a:rPr lang="en-US" sz="6600" b="0" i="0" u="none" strike="noStrike" cap="none">
                <a:solidFill>
                  <a:srgbClr val="FFFFFF"/>
                </a:solidFill>
                <a:latin typeface="Raleway ExtraBold"/>
                <a:ea typeface="Raleway ExtraBold"/>
                <a:cs typeface="Raleway ExtraBold"/>
                <a:sym typeface="Raleway ExtraBold"/>
              </a:rPr>
              <a:t>Arizona Special Education Teacher </a:t>
            </a:r>
            <a:endParaRPr sz="1400" b="0" i="0" u="none" strike="noStrike" cap="none">
              <a:solidFill>
                <a:srgbClr val="000000"/>
              </a:solidFill>
              <a:latin typeface="Arial"/>
              <a:ea typeface="Arial"/>
              <a:cs typeface="Arial"/>
              <a:sym typeface="Arial"/>
            </a:endParaRPr>
          </a:p>
          <a:p>
            <a:pPr marL="0" marR="0" lvl="0" indent="0" algn="ctr" rtl="0">
              <a:lnSpc>
                <a:spcPct val="120000"/>
              </a:lnSpc>
              <a:spcBef>
                <a:spcPts val="0"/>
              </a:spcBef>
              <a:spcAft>
                <a:spcPts val="0"/>
              </a:spcAft>
              <a:buClr>
                <a:srgbClr val="000000"/>
              </a:buClr>
              <a:buSzPts val="6600"/>
              <a:buFont typeface="Arial"/>
              <a:buNone/>
            </a:pPr>
            <a:r>
              <a:rPr lang="en-US" sz="6600" b="0" i="0" u="none" strike="noStrike" cap="none">
                <a:solidFill>
                  <a:srgbClr val="FFFFFF"/>
                </a:solidFill>
                <a:latin typeface="Raleway ExtraBold"/>
                <a:ea typeface="Raleway ExtraBold"/>
                <a:cs typeface="Raleway ExtraBold"/>
                <a:sym typeface="Raleway ExtraBold"/>
              </a:rPr>
              <a:t>Certification Pathways</a:t>
            </a:r>
            <a:endParaRPr sz="6600" b="0" i="0" u="none" strike="noStrike" cap="none">
              <a:solidFill>
                <a:srgbClr val="000000"/>
              </a:solidFill>
              <a:latin typeface="Raleway ExtraBold"/>
              <a:ea typeface="Raleway ExtraBold"/>
              <a:cs typeface="Raleway ExtraBold"/>
              <a:sym typeface="Raleway ExtraBold"/>
            </a:endParaRPr>
          </a:p>
        </p:txBody>
      </p:sp>
      <p:pic>
        <p:nvPicPr>
          <p:cNvPr id="436" name="Google Shape;436;p54" descr="Arizona Department of Education Special Education Certification pathways document">
            <a:hlinkClick r:id="rId3"/>
          </p:cNvPr>
          <p:cNvPicPr preferRelativeResize="0"/>
          <p:nvPr/>
        </p:nvPicPr>
        <p:blipFill rotWithShape="1">
          <a:blip r:embed="rId4">
            <a:alphaModFix/>
          </a:blip>
          <a:srcRect/>
          <a:stretch/>
        </p:blipFill>
        <p:spPr>
          <a:xfrm>
            <a:off x="4983411" y="3899852"/>
            <a:ext cx="8321175" cy="5577706"/>
          </a:xfrm>
          <a:prstGeom prst="rect">
            <a:avLst/>
          </a:prstGeom>
          <a:noFill/>
          <a:ln>
            <a:noFill/>
          </a:ln>
          <a:effectLst>
            <a:outerShdw blurRad="292100" dist="139700" dir="2700000" algn="tl" rotWithShape="0">
              <a:srgbClr val="333333">
                <a:alpha val="64313"/>
              </a:srgbClr>
            </a:outerShdw>
          </a:effectLst>
        </p:spPr>
      </p:pic>
      <p:sp>
        <p:nvSpPr>
          <p:cNvPr id="437" name="Google Shape;437;p54"/>
          <p:cNvSpPr txBox="1"/>
          <p:nvPr/>
        </p:nvSpPr>
        <p:spPr>
          <a:xfrm>
            <a:off x="6077619" y="9602151"/>
            <a:ext cx="6132758"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sng" strike="noStrike" cap="none">
                <a:solidFill>
                  <a:schemeClr val="hlink"/>
                </a:solidFill>
                <a:latin typeface="Arial"/>
                <a:ea typeface="Arial"/>
                <a:cs typeface="Arial"/>
                <a:sym typeface="Arial"/>
                <a:hlinkClick r:id="rId3"/>
              </a:rPr>
              <a:t>Certification Pathways Document</a:t>
            </a:r>
            <a:endParaRPr sz="1800" b="0" i="0" u="none" strike="noStrike" cap="none">
              <a:solidFill>
                <a:schemeClr val="dk2"/>
              </a:solidFill>
              <a:latin typeface="Arial"/>
              <a:ea typeface="Arial"/>
              <a:cs typeface="Arial"/>
              <a:sym typeface="Arial"/>
            </a:endParaRPr>
          </a:p>
        </p:txBody>
      </p:sp>
      <p:sp>
        <p:nvSpPr>
          <p:cNvPr id="438" name="Google Shape;438;p54">
            <a:extLst>
              <a:ext uri="{C183D7F6-B498-43B3-948B-1728B52AA6E4}">
                <adec:decorative xmlns:adec="http://schemas.microsoft.com/office/drawing/2017/decorative" val="1"/>
              </a:ext>
            </a:extLst>
          </p:cNvPr>
          <p:cNvSpPr/>
          <p:nvPr/>
        </p:nvSpPr>
        <p:spPr>
          <a:xfrm>
            <a:off x="15934142" y="9469152"/>
            <a:ext cx="2038168" cy="422920"/>
          </a:xfrm>
          <a:custGeom>
            <a:avLst/>
            <a:gdLst/>
            <a:ahLst/>
            <a:cxnLst/>
            <a:rect l="l" t="t" r="r" b="b"/>
            <a:pathLst>
              <a:path w="2038168" h="422920" extrusionOk="0">
                <a:moveTo>
                  <a:pt x="0" y="0"/>
                </a:moveTo>
                <a:lnTo>
                  <a:pt x="2038168" y="0"/>
                </a:lnTo>
                <a:lnTo>
                  <a:pt x="2038168" y="422920"/>
                </a:lnTo>
                <a:lnTo>
                  <a:pt x="0" y="422920"/>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9" name="Google Shape;439;p54"/>
          <p:cNvSpPr txBox="1"/>
          <p:nvPr/>
        </p:nvSpPr>
        <p:spPr>
          <a:xfrm>
            <a:off x="15843758" y="9911122"/>
            <a:ext cx="2218800" cy="275100"/>
          </a:xfrm>
          <a:prstGeom prst="rect">
            <a:avLst/>
          </a:prstGeom>
          <a:noFill/>
          <a:ln>
            <a:noFill/>
          </a:ln>
        </p:spPr>
        <p:txBody>
          <a:bodyPr spcFirstLastPara="1" wrap="square" lIns="0" tIns="0" rIns="0" bIns="0" anchor="t" anchorCtr="0">
            <a:spAutoFit/>
          </a:bodyPr>
          <a:lstStyle/>
          <a:p>
            <a:pPr marL="0" marR="0" lvl="0" indent="0" algn="ctr" rtl="0">
              <a:lnSpc>
                <a:spcPct val="101066"/>
              </a:lnSpc>
              <a:spcBef>
                <a:spcPts val="0"/>
              </a:spcBef>
              <a:spcAft>
                <a:spcPts val="0"/>
              </a:spcAft>
              <a:buClr>
                <a:srgbClr val="000000"/>
              </a:buClr>
              <a:buSzPts val="1787"/>
              <a:buFont typeface="Arial"/>
              <a:buNone/>
            </a:pPr>
            <a:r>
              <a:rPr lang="en-US" sz="1787" b="0" i="0" u="none" strike="noStrike" cap="none">
                <a:solidFill>
                  <a:srgbClr val="0F3869"/>
                </a:solidFill>
                <a:latin typeface="Satisfy"/>
                <a:ea typeface="Satisfy"/>
                <a:cs typeface="Satisfy"/>
                <a:sym typeface="Satisfy"/>
              </a:rPr>
              <a:t>Cross-State Convening</a:t>
            </a:r>
            <a:endParaRPr sz="1500" b="0" i="0" u="none" strike="noStrike" cap="none">
              <a:solidFill>
                <a:srgbClr val="000000"/>
              </a:solidFill>
              <a:latin typeface="Satisfy"/>
              <a:ea typeface="Satisfy"/>
              <a:cs typeface="Satisfy"/>
              <a:sym typeface="Satisfy"/>
            </a:endParaRPr>
          </a:p>
        </p:txBody>
      </p:sp>
      <p:sp>
        <p:nvSpPr>
          <p:cNvPr id="440" name="Google Shape;440;p54">
            <a:extLst>
              <a:ext uri="{C183D7F6-B498-43B3-948B-1728B52AA6E4}">
                <adec:decorative xmlns:adec="http://schemas.microsoft.com/office/drawing/2017/decorative" val="1"/>
              </a:ext>
            </a:extLst>
          </p:cNvPr>
          <p:cNvSpPr/>
          <p:nvPr/>
        </p:nvSpPr>
        <p:spPr>
          <a:xfrm rot="10800000">
            <a:off x="-7832451" y="-1511278"/>
            <a:ext cx="26120450" cy="2396203"/>
          </a:xfrm>
          <a:custGeom>
            <a:avLst/>
            <a:gdLst/>
            <a:ahLst/>
            <a:cxnLst/>
            <a:rect l="l" t="t" r="r" b="b"/>
            <a:pathLst>
              <a:path w="15951420" h="1681546" extrusionOk="0">
                <a:moveTo>
                  <a:pt x="0" y="0"/>
                </a:moveTo>
                <a:lnTo>
                  <a:pt x="15951420" y="0"/>
                </a:lnTo>
                <a:lnTo>
                  <a:pt x="15951420" y="1681545"/>
                </a:lnTo>
                <a:lnTo>
                  <a:pt x="0" y="1681545"/>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55">
            <a:extLst>
              <a:ext uri="{C183D7F6-B498-43B3-948B-1728B52AA6E4}">
                <adec:decorative xmlns:adec="http://schemas.microsoft.com/office/drawing/2017/decorative" val="1"/>
              </a:ext>
            </a:extLst>
          </p:cNvPr>
          <p:cNvSpPr/>
          <p:nvPr/>
        </p:nvSpPr>
        <p:spPr>
          <a:xfrm>
            <a:off x="3541332" y="-695873"/>
            <a:ext cx="12614635" cy="11886364"/>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8BC2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6" name="Google Shape;446;p55">
            <a:extLst>
              <a:ext uri="{C183D7F6-B498-43B3-948B-1728B52AA6E4}">
                <adec:decorative xmlns:adec="http://schemas.microsoft.com/office/drawing/2017/decorative" val="1"/>
              </a:ext>
            </a:extLst>
          </p:cNvPr>
          <p:cNvSpPr txBox="1">
            <a:spLocks noGrp="1"/>
          </p:cNvSpPr>
          <p:nvPr>
            <p:ph type="title" idx="4294967295"/>
          </p:nvPr>
        </p:nvSpPr>
        <p:spPr>
          <a:xfrm>
            <a:off x="4424146" y="1358566"/>
            <a:ext cx="12153181"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dirty="0">
                <a:solidFill>
                  <a:srgbClr val="F8BC27"/>
                </a:solidFill>
                <a:latin typeface="Raleway Black"/>
                <a:ea typeface="Raleway Black"/>
                <a:cs typeface="Raleway Black"/>
                <a:sym typeface="Raleway Black"/>
              </a:rPr>
              <a:t>Many</a:t>
            </a:r>
            <a:r>
              <a:rPr lang="en-US" sz="4000" b="1" i="0" u="none" strike="noStrike" cap="none" dirty="0">
                <a:solidFill>
                  <a:srgbClr val="F8BC27"/>
                </a:solidFill>
                <a:latin typeface="Raleway Black"/>
                <a:ea typeface="Raleway Black"/>
                <a:cs typeface="Raleway Black"/>
                <a:sym typeface="Raleway Black"/>
              </a:rPr>
              <a:t> Paths in the Parade</a:t>
            </a:r>
            <a:endParaRPr dirty="0"/>
          </a:p>
        </p:txBody>
      </p:sp>
      <p:sp>
        <p:nvSpPr>
          <p:cNvPr id="447" name="Google Shape;447;p55"/>
          <p:cNvSpPr txBox="1"/>
          <p:nvPr/>
        </p:nvSpPr>
        <p:spPr>
          <a:xfrm>
            <a:off x="5394021" y="2448837"/>
            <a:ext cx="8743949" cy="64325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6600" b="0" i="0" u="none" strike="noStrike" cap="none">
                <a:solidFill>
                  <a:srgbClr val="000000"/>
                </a:solidFill>
                <a:latin typeface="Raleway Black"/>
                <a:ea typeface="Raleway Black"/>
                <a:cs typeface="Raleway Black"/>
                <a:sym typeface="Raleway Black"/>
              </a:rPr>
              <a:t>What is the impact of the varied pathways to special education teacher certification in Arizona?</a:t>
            </a:r>
            <a:endParaRPr/>
          </a:p>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p:txBody>
      </p:sp>
      <p:grpSp>
        <p:nvGrpSpPr>
          <p:cNvPr id="448" name="Google Shape;448;p55">
            <a:extLst>
              <a:ext uri="{C183D7F6-B498-43B3-948B-1728B52AA6E4}">
                <adec:decorative xmlns:adec="http://schemas.microsoft.com/office/drawing/2017/decorative" val="1"/>
              </a:ext>
            </a:extLst>
          </p:cNvPr>
          <p:cNvGrpSpPr/>
          <p:nvPr/>
        </p:nvGrpSpPr>
        <p:grpSpPr>
          <a:xfrm>
            <a:off x="5544456" y="1346940"/>
            <a:ext cx="8276311" cy="2368717"/>
            <a:chOff x="641000" y="-1256091"/>
            <a:chExt cx="11658600" cy="3983220"/>
          </a:xfrm>
        </p:grpSpPr>
        <p:sp>
          <p:nvSpPr>
            <p:cNvPr id="449" name="Google Shape;449;p55"/>
            <p:cNvSpPr txBox="1"/>
            <p:nvPr/>
          </p:nvSpPr>
          <p:spPr>
            <a:xfrm>
              <a:off x="641000" y="1372911"/>
              <a:ext cx="11658600" cy="1354218"/>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6600"/>
                <a:buFont typeface="Arial"/>
                <a:buNone/>
              </a:pPr>
              <a:endParaRPr sz="6600" b="0" i="0" u="none" strike="noStrike" cap="none">
                <a:solidFill>
                  <a:srgbClr val="000000"/>
                </a:solidFill>
                <a:latin typeface="Raleway Black"/>
                <a:ea typeface="Raleway Black"/>
                <a:cs typeface="Raleway Black"/>
                <a:sym typeface="Raleway Black"/>
              </a:endParaRPr>
            </a:p>
          </p:txBody>
        </p:sp>
        <p:sp>
          <p:nvSpPr>
            <p:cNvPr id="450" name="Google Shape;450;p55"/>
            <p:cNvSpPr txBox="1"/>
            <p:nvPr/>
          </p:nvSpPr>
          <p:spPr>
            <a:xfrm>
              <a:off x="834084" y="-1256091"/>
              <a:ext cx="9457031" cy="731308"/>
            </a:xfrm>
            <a:prstGeom prst="rect">
              <a:avLst/>
            </a:prstGeom>
            <a:noFill/>
            <a:ln>
              <a:noFill/>
            </a:ln>
          </p:spPr>
          <p:txBody>
            <a:bodyPr spcFirstLastPara="1" wrap="square" lIns="0" tIns="0" rIns="0" bIns="0" anchor="t" anchorCtr="0">
              <a:spAutoFit/>
            </a:bodyPr>
            <a:lstStyle/>
            <a:p>
              <a:pPr marL="0" marR="0" lvl="0" indent="0" algn="ctr" rtl="0">
                <a:lnSpc>
                  <a:spcPct val="252777"/>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51" name="Google Shape;451;p55">
            <a:extLst>
              <a:ext uri="{C183D7F6-B498-43B3-948B-1728B52AA6E4}">
                <adec:decorative xmlns:adec="http://schemas.microsoft.com/office/drawing/2017/decorative" val="1"/>
              </a:ext>
            </a:extLst>
          </p:cNvPr>
          <p:cNvGrpSpPr/>
          <p:nvPr/>
        </p:nvGrpSpPr>
        <p:grpSpPr>
          <a:xfrm>
            <a:off x="13060623" y="5402909"/>
            <a:ext cx="5699813" cy="7601864"/>
            <a:chOff x="0" y="0"/>
            <a:chExt cx="7599750" cy="10135817"/>
          </a:xfrm>
        </p:grpSpPr>
        <p:sp>
          <p:nvSpPr>
            <p:cNvPr id="452" name="Google Shape;452;p55"/>
            <p:cNvSpPr/>
            <p:nvPr/>
          </p:nvSpPr>
          <p:spPr>
            <a:xfrm>
              <a:off x="0" y="3752027"/>
              <a:ext cx="7599750" cy="6383790"/>
            </a:xfrm>
            <a:custGeom>
              <a:avLst/>
              <a:gdLst/>
              <a:ahLst/>
              <a:cxnLst/>
              <a:rect l="l" t="t" r="r" b="b"/>
              <a:pathLst>
                <a:path w="7599750" h="6383790" extrusionOk="0">
                  <a:moveTo>
                    <a:pt x="0" y="0"/>
                  </a:moveTo>
                  <a:lnTo>
                    <a:pt x="7599750" y="0"/>
                  </a:lnTo>
                  <a:lnTo>
                    <a:pt x="7599750" y="6383790"/>
                  </a:lnTo>
                  <a:lnTo>
                    <a:pt x="0" y="6383790"/>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3" name="Google Shape;453;p55"/>
            <p:cNvSpPr/>
            <p:nvPr/>
          </p:nvSpPr>
          <p:spPr>
            <a:xfrm>
              <a:off x="2328106" y="2791625"/>
              <a:ext cx="3201342" cy="960403"/>
            </a:xfrm>
            <a:custGeom>
              <a:avLst/>
              <a:gdLst/>
              <a:ahLst/>
              <a:cxnLst/>
              <a:rect l="l" t="t" r="r" b="b"/>
              <a:pathLst>
                <a:path w="3201342" h="960403" extrusionOk="0">
                  <a:moveTo>
                    <a:pt x="0" y="0"/>
                  </a:moveTo>
                  <a:lnTo>
                    <a:pt x="3201341" y="0"/>
                  </a:lnTo>
                  <a:lnTo>
                    <a:pt x="3201341" y="960402"/>
                  </a:lnTo>
                  <a:lnTo>
                    <a:pt x="0" y="960402"/>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4" name="Google Shape;454;p55"/>
            <p:cNvSpPr/>
            <p:nvPr/>
          </p:nvSpPr>
          <p:spPr>
            <a:xfrm flipH="1">
              <a:off x="3673107" y="0"/>
              <a:ext cx="2826968" cy="3764727"/>
            </a:xfrm>
            <a:custGeom>
              <a:avLst/>
              <a:gdLst/>
              <a:ahLst/>
              <a:cxnLst/>
              <a:rect l="l" t="t" r="r" b="b"/>
              <a:pathLst>
                <a:path w="2826968" h="3764727" extrusionOk="0">
                  <a:moveTo>
                    <a:pt x="2826968" y="0"/>
                  </a:moveTo>
                  <a:lnTo>
                    <a:pt x="0" y="0"/>
                  </a:lnTo>
                  <a:lnTo>
                    <a:pt x="0" y="3764727"/>
                  </a:lnTo>
                  <a:lnTo>
                    <a:pt x="2826968" y="3764727"/>
                  </a:lnTo>
                  <a:lnTo>
                    <a:pt x="2826968"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455" name="Google Shape;455;p55">
            <a:extLst>
              <a:ext uri="{C183D7F6-B498-43B3-948B-1728B52AA6E4}">
                <adec:decorative xmlns:adec="http://schemas.microsoft.com/office/drawing/2017/decorative" val="1"/>
              </a:ext>
            </a:extLst>
          </p:cNvPr>
          <p:cNvSpPr/>
          <p:nvPr/>
        </p:nvSpPr>
        <p:spPr>
          <a:xfrm>
            <a:off x="289308" y="184434"/>
            <a:ext cx="2535527" cy="526122"/>
          </a:xfrm>
          <a:custGeom>
            <a:avLst/>
            <a:gdLst/>
            <a:ahLst/>
            <a:cxnLst/>
            <a:rect l="l" t="t" r="r" b="b"/>
            <a:pathLst>
              <a:path w="2535527" h="526122" extrusionOk="0">
                <a:moveTo>
                  <a:pt x="0" y="0"/>
                </a:moveTo>
                <a:lnTo>
                  <a:pt x="2535527" y="0"/>
                </a:lnTo>
                <a:lnTo>
                  <a:pt x="2535527" y="526122"/>
                </a:lnTo>
                <a:lnTo>
                  <a:pt x="0" y="526122"/>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6" name="Google Shape;456;p55">
            <a:extLst>
              <a:ext uri="{C183D7F6-B498-43B3-948B-1728B52AA6E4}">
                <adec:decorative xmlns:adec="http://schemas.microsoft.com/office/drawing/2017/decorative" val="1"/>
              </a:ext>
            </a:extLst>
          </p:cNvPr>
          <p:cNvSpPr txBox="1"/>
          <p:nvPr/>
        </p:nvSpPr>
        <p:spPr>
          <a:xfrm>
            <a:off x="176868" y="739131"/>
            <a:ext cx="2760300" cy="338700"/>
          </a:xfrm>
          <a:prstGeom prst="rect">
            <a:avLst/>
          </a:prstGeom>
          <a:noFill/>
          <a:ln>
            <a:noFill/>
          </a:ln>
        </p:spPr>
        <p:txBody>
          <a:bodyPr spcFirstLastPara="1" wrap="square" lIns="0" tIns="0" rIns="0" bIns="0" anchor="t" anchorCtr="0">
            <a:spAutoFit/>
          </a:bodyPr>
          <a:lstStyle/>
          <a:p>
            <a:pPr marL="0" marR="0" lvl="0" indent="0" algn="ctr" rtl="0">
              <a:lnSpc>
                <a:spcPct val="100999"/>
              </a:lnSpc>
              <a:spcBef>
                <a:spcPts val="0"/>
              </a:spcBef>
              <a:spcAft>
                <a:spcPts val="0"/>
              </a:spcAft>
              <a:buClr>
                <a:srgbClr val="000000"/>
              </a:buClr>
              <a:buSzPts val="2201"/>
              <a:buFont typeface="Arial"/>
              <a:buNone/>
            </a:pPr>
            <a:r>
              <a:rPr lang="en-US" sz="2201" b="0" i="0" u="none" strike="noStrike" cap="none">
                <a:solidFill>
                  <a:srgbClr val="0F3869"/>
                </a:solidFill>
                <a:latin typeface="Satisfy"/>
                <a:ea typeface="Satisfy"/>
                <a:cs typeface="Satisfy"/>
                <a:sym typeface="Satisfy"/>
              </a:rPr>
              <a:t>Cross-State Convening</a:t>
            </a:r>
            <a:endParaRPr sz="1500" b="0" i="0" u="none" strike="noStrike" cap="none">
              <a:solidFill>
                <a:srgbClr val="000000"/>
              </a:solidFill>
              <a:latin typeface="Satisfy"/>
              <a:ea typeface="Satisfy"/>
              <a:cs typeface="Satisfy"/>
              <a:sym typeface="Satisfy"/>
            </a:endParaRPr>
          </a:p>
        </p:txBody>
      </p:sp>
      <p:sp>
        <p:nvSpPr>
          <p:cNvPr id="457" name="Google Shape;457;p55">
            <a:extLst>
              <a:ext uri="{C183D7F6-B498-43B3-948B-1728B52AA6E4}">
                <adec:decorative xmlns:adec="http://schemas.microsoft.com/office/drawing/2017/decorative" val="1"/>
              </a:ext>
            </a:extLst>
          </p:cNvPr>
          <p:cNvSpPr/>
          <p:nvPr/>
        </p:nvSpPr>
        <p:spPr>
          <a:xfrm>
            <a:off x="0" y="4127552"/>
            <a:ext cx="5076818" cy="8361817"/>
          </a:xfrm>
          <a:custGeom>
            <a:avLst/>
            <a:gdLst/>
            <a:ahLst/>
            <a:cxnLst/>
            <a:rect l="l" t="t" r="r" b="b"/>
            <a:pathLst>
              <a:path w="5076818" h="8361817" extrusionOk="0">
                <a:moveTo>
                  <a:pt x="0" y="0"/>
                </a:moveTo>
                <a:lnTo>
                  <a:pt x="5076818" y="0"/>
                </a:lnTo>
                <a:lnTo>
                  <a:pt x="5076818" y="8361818"/>
                </a:lnTo>
                <a:lnTo>
                  <a:pt x="0" y="8361818"/>
                </a:lnTo>
                <a:lnTo>
                  <a:pt x="0" y="0"/>
                </a:lnTo>
                <a:close/>
              </a:path>
            </a:pathLst>
          </a:custGeom>
          <a:blipFill rotWithShape="1">
            <a:blip r:embed="rId7">
              <a:alphaModFix/>
            </a:blip>
            <a:stretch>
              <a:fillRect l="-13866" t="-124652" r="-153885" b="-19338"/>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56">
            <a:extLst>
              <a:ext uri="{C183D7F6-B498-43B3-948B-1728B52AA6E4}">
                <adec:decorative xmlns:adec="http://schemas.microsoft.com/office/drawing/2017/decorative" val="1"/>
              </a:ext>
            </a:extLst>
          </p:cNvPr>
          <p:cNvSpPr/>
          <p:nvPr/>
        </p:nvSpPr>
        <p:spPr>
          <a:xfrm>
            <a:off x="2873238" y="1028700"/>
            <a:ext cx="12539606" cy="8519169"/>
          </a:xfrm>
          <a:custGeom>
            <a:avLst/>
            <a:gdLst/>
            <a:ahLst/>
            <a:cxnLst/>
            <a:rect l="l" t="t" r="r" b="b"/>
            <a:pathLst>
              <a:path w="3005298" h="1708019" extrusionOk="0">
                <a:moveTo>
                  <a:pt x="2880838" y="1708019"/>
                </a:moveTo>
                <a:lnTo>
                  <a:pt x="124460" y="1708019"/>
                </a:lnTo>
                <a:cubicBezTo>
                  <a:pt x="55880" y="1708019"/>
                  <a:pt x="0" y="1652139"/>
                  <a:pt x="0" y="1583559"/>
                </a:cubicBezTo>
                <a:lnTo>
                  <a:pt x="0" y="124460"/>
                </a:lnTo>
                <a:cubicBezTo>
                  <a:pt x="0" y="55880"/>
                  <a:pt x="55880" y="0"/>
                  <a:pt x="124460" y="0"/>
                </a:cubicBezTo>
                <a:lnTo>
                  <a:pt x="2880838" y="0"/>
                </a:lnTo>
                <a:cubicBezTo>
                  <a:pt x="2949418" y="0"/>
                  <a:pt x="3005298" y="55880"/>
                  <a:pt x="3005298" y="124460"/>
                </a:cubicBezTo>
                <a:lnTo>
                  <a:pt x="3005298" y="1583559"/>
                </a:lnTo>
                <a:cubicBezTo>
                  <a:pt x="3005298" y="1652139"/>
                  <a:pt x="2949418" y="1708019"/>
                  <a:pt x="2880838" y="1708019"/>
                </a:cubicBezTo>
                <a:close/>
              </a:path>
            </a:pathLst>
          </a:custGeom>
          <a:solidFill>
            <a:srgbClr val="0F386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63" name="Google Shape;463;p56"/>
          <p:cNvSpPr txBox="1">
            <a:spLocks noGrp="1"/>
          </p:cNvSpPr>
          <p:nvPr>
            <p:ph type="title" idx="4294967295"/>
          </p:nvPr>
        </p:nvSpPr>
        <p:spPr>
          <a:xfrm>
            <a:off x="3703050" y="1531993"/>
            <a:ext cx="10881900" cy="1574149"/>
          </a:xfrm>
          <a:prstGeom prst="rect">
            <a:avLst/>
          </a:prstGeom>
          <a:noFill/>
          <a:ln>
            <a:noFill/>
          </a:ln>
        </p:spPr>
        <p:txBody>
          <a:bodyPr spcFirstLastPara="1" wrap="square" lIns="0" tIns="0" rIns="0" bIns="0" anchor="t" anchorCtr="0">
            <a:spAutoFit/>
          </a:bodyPr>
          <a:lstStyle/>
          <a:p>
            <a:pPr marL="0" marR="0" lvl="0" indent="0" algn="ctr" rtl="0">
              <a:lnSpc>
                <a:spcPct val="110001"/>
              </a:lnSpc>
              <a:spcBef>
                <a:spcPts val="0"/>
              </a:spcBef>
              <a:spcAft>
                <a:spcPts val="0"/>
              </a:spcAft>
              <a:buClr>
                <a:srgbClr val="000000"/>
              </a:buClr>
              <a:buSzPts val="9299"/>
              <a:buFont typeface="Arial"/>
              <a:buNone/>
            </a:pPr>
            <a:r>
              <a:rPr lang="en-US" sz="9299" b="1" i="0" u="none" strike="noStrike" cap="none">
                <a:solidFill>
                  <a:srgbClr val="FFFFFF"/>
                </a:solidFill>
                <a:latin typeface="Fjalla One"/>
                <a:ea typeface="Fjalla One"/>
                <a:cs typeface="Fjalla One"/>
                <a:sym typeface="Fjalla One"/>
              </a:rPr>
              <a:t>Data Resources</a:t>
            </a:r>
            <a:endParaRPr sz="3700" b="0" i="0" u="none" strike="noStrike" cap="none">
              <a:solidFill>
                <a:srgbClr val="FFFFFF"/>
              </a:solidFill>
              <a:latin typeface="Fjalla One"/>
              <a:ea typeface="Fjalla One"/>
              <a:cs typeface="Fjalla One"/>
              <a:sym typeface="Fjalla One"/>
            </a:endParaRPr>
          </a:p>
        </p:txBody>
      </p:sp>
      <p:sp>
        <p:nvSpPr>
          <p:cNvPr id="464" name="Google Shape;464;p56">
            <a:extLst>
              <a:ext uri="{C183D7F6-B498-43B3-948B-1728B52AA6E4}">
                <adec:decorative xmlns:adec="http://schemas.microsoft.com/office/drawing/2017/decorative" val="1"/>
              </a:ext>
            </a:extLst>
          </p:cNvPr>
          <p:cNvSpPr/>
          <p:nvPr/>
        </p:nvSpPr>
        <p:spPr>
          <a:xfrm>
            <a:off x="289308" y="184434"/>
            <a:ext cx="2535527" cy="526122"/>
          </a:xfrm>
          <a:custGeom>
            <a:avLst/>
            <a:gdLst/>
            <a:ahLst/>
            <a:cxnLst/>
            <a:rect l="l" t="t" r="r" b="b"/>
            <a:pathLst>
              <a:path w="2535527" h="526122" extrusionOk="0">
                <a:moveTo>
                  <a:pt x="0" y="0"/>
                </a:moveTo>
                <a:lnTo>
                  <a:pt x="2535527" y="0"/>
                </a:lnTo>
                <a:lnTo>
                  <a:pt x="2535527" y="526122"/>
                </a:lnTo>
                <a:lnTo>
                  <a:pt x="0" y="526122"/>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65" name="Google Shape;465;p56"/>
          <p:cNvSpPr txBox="1"/>
          <p:nvPr/>
        </p:nvSpPr>
        <p:spPr>
          <a:xfrm>
            <a:off x="176868" y="739131"/>
            <a:ext cx="2760300" cy="338700"/>
          </a:xfrm>
          <a:prstGeom prst="rect">
            <a:avLst/>
          </a:prstGeom>
          <a:noFill/>
          <a:ln>
            <a:noFill/>
          </a:ln>
        </p:spPr>
        <p:txBody>
          <a:bodyPr spcFirstLastPara="1" wrap="square" lIns="0" tIns="0" rIns="0" bIns="0" anchor="t" anchorCtr="0">
            <a:spAutoFit/>
          </a:bodyPr>
          <a:lstStyle/>
          <a:p>
            <a:pPr marL="0" marR="0" lvl="0" indent="0" algn="ctr" rtl="0">
              <a:lnSpc>
                <a:spcPct val="100999"/>
              </a:lnSpc>
              <a:spcBef>
                <a:spcPts val="0"/>
              </a:spcBef>
              <a:spcAft>
                <a:spcPts val="0"/>
              </a:spcAft>
              <a:buClr>
                <a:srgbClr val="000000"/>
              </a:buClr>
              <a:buSzPts val="2201"/>
              <a:buFont typeface="Arial"/>
              <a:buNone/>
            </a:pPr>
            <a:r>
              <a:rPr lang="en-US" sz="2201" b="0" i="0" u="none" strike="noStrike" cap="none">
                <a:solidFill>
                  <a:srgbClr val="0F3869"/>
                </a:solidFill>
                <a:latin typeface="Satisfy"/>
                <a:ea typeface="Satisfy"/>
                <a:cs typeface="Satisfy"/>
                <a:sym typeface="Satisfy"/>
              </a:rPr>
              <a:t>Cross-State Convening</a:t>
            </a:r>
            <a:endParaRPr sz="1500" b="0" i="0" u="none" strike="noStrike" cap="none">
              <a:solidFill>
                <a:srgbClr val="000000"/>
              </a:solidFill>
              <a:latin typeface="Satisfy"/>
              <a:ea typeface="Satisfy"/>
              <a:cs typeface="Satisfy"/>
              <a:sym typeface="Satisfy"/>
            </a:endParaRPr>
          </a:p>
        </p:txBody>
      </p:sp>
      <p:sp>
        <p:nvSpPr>
          <p:cNvPr id="466" name="Google Shape;466;p56">
            <a:extLst>
              <a:ext uri="{C183D7F6-B498-43B3-948B-1728B52AA6E4}">
                <adec:decorative xmlns:adec="http://schemas.microsoft.com/office/drawing/2017/decorative" val="1"/>
              </a:ext>
            </a:extLst>
          </p:cNvPr>
          <p:cNvSpPr/>
          <p:nvPr/>
        </p:nvSpPr>
        <p:spPr>
          <a:xfrm>
            <a:off x="-7" y="5346712"/>
            <a:ext cx="4874396" cy="7267812"/>
          </a:xfrm>
          <a:custGeom>
            <a:avLst/>
            <a:gdLst/>
            <a:ahLst/>
            <a:cxnLst/>
            <a:rect l="l" t="t" r="r" b="b"/>
            <a:pathLst>
              <a:path w="4874396" h="7267812" extrusionOk="0">
                <a:moveTo>
                  <a:pt x="0" y="0"/>
                </a:moveTo>
                <a:lnTo>
                  <a:pt x="4874396" y="0"/>
                </a:lnTo>
                <a:lnTo>
                  <a:pt x="4874396" y="7267812"/>
                </a:lnTo>
                <a:lnTo>
                  <a:pt x="0" y="7267812"/>
                </a:lnTo>
                <a:lnTo>
                  <a:pt x="0" y="0"/>
                </a:lnTo>
                <a:close/>
              </a:path>
            </a:pathLst>
          </a:custGeom>
          <a:blipFill rotWithShape="1">
            <a:blip r:embed="rId4">
              <a:alphaModFix/>
            </a:blip>
            <a:stretch>
              <a:fillRect l="-5307" t="-122" r="-112752" b="-119387"/>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67" name="Google Shape;467;p56">
            <a:extLst>
              <a:ext uri="{C183D7F6-B498-43B3-948B-1728B52AA6E4}">
                <adec:decorative xmlns:adec="http://schemas.microsoft.com/office/drawing/2017/decorative" val="1"/>
              </a:ext>
            </a:extLst>
          </p:cNvPr>
          <p:cNvSpPr/>
          <p:nvPr/>
        </p:nvSpPr>
        <p:spPr>
          <a:xfrm>
            <a:off x="13522649" y="5496243"/>
            <a:ext cx="4765351" cy="6665818"/>
          </a:xfrm>
          <a:custGeom>
            <a:avLst/>
            <a:gdLst/>
            <a:ahLst/>
            <a:cxnLst/>
            <a:rect l="l" t="t" r="r" b="b"/>
            <a:pathLst>
              <a:path w="4765351" h="6665818" extrusionOk="0">
                <a:moveTo>
                  <a:pt x="0" y="0"/>
                </a:moveTo>
                <a:lnTo>
                  <a:pt x="4765351" y="0"/>
                </a:lnTo>
                <a:lnTo>
                  <a:pt x="4765351" y="6665818"/>
                </a:lnTo>
                <a:lnTo>
                  <a:pt x="0" y="6665818"/>
                </a:lnTo>
                <a:lnTo>
                  <a:pt x="0" y="0"/>
                </a:lnTo>
                <a:close/>
              </a:path>
            </a:pathLst>
          </a:custGeom>
          <a:blipFill rotWithShape="1">
            <a:blip r:embed="rId5">
              <a:alphaModFix/>
            </a:blip>
            <a:stretch>
              <a:fillRect l="-102887" t="-113414" r="-13867" b="-19154"/>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68" name="Google Shape;468;p56"/>
          <p:cNvSpPr txBox="1"/>
          <p:nvPr/>
        </p:nvSpPr>
        <p:spPr>
          <a:xfrm>
            <a:off x="5855553" y="8343631"/>
            <a:ext cx="6574971"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000" b="0" i="0" u="sng" strike="noStrike" cap="none">
                <a:solidFill>
                  <a:schemeClr val="hlink"/>
                </a:solidFill>
                <a:latin typeface="Arial"/>
                <a:ea typeface="Arial"/>
                <a:cs typeface="Arial"/>
                <a:sym typeface="Arial"/>
                <a:hlinkClick r:id="rId6"/>
              </a:rPr>
              <a:t>ACEPP Data Sources Document</a:t>
            </a:r>
            <a:endParaRPr sz="2000" b="0" i="0" u="none" strike="noStrike" cap="none">
              <a:solidFill>
                <a:schemeClr val="lt1"/>
              </a:solidFill>
              <a:latin typeface="Arial"/>
              <a:ea typeface="Arial"/>
              <a:cs typeface="Arial"/>
              <a:sym typeface="Arial"/>
            </a:endParaRPr>
          </a:p>
        </p:txBody>
      </p:sp>
      <p:pic>
        <p:nvPicPr>
          <p:cNvPr id="469" name="Google Shape;469;p56" descr="The ACEPP data dashboard&#10;&#10;"/>
          <p:cNvPicPr preferRelativeResize="0"/>
          <p:nvPr/>
        </p:nvPicPr>
        <p:blipFill rotWithShape="1">
          <a:blip r:embed="rId7">
            <a:alphaModFix/>
          </a:blip>
          <a:srcRect/>
          <a:stretch/>
        </p:blipFill>
        <p:spPr>
          <a:xfrm>
            <a:off x="6013584" y="3319445"/>
            <a:ext cx="6258908" cy="4819988"/>
          </a:xfrm>
          <a:prstGeom prst="rect">
            <a:avLst/>
          </a:prstGeom>
          <a:noFill/>
          <a:ln>
            <a:noFill/>
          </a:ln>
          <a:effectLst>
            <a:outerShdw blurRad="292100" dist="139700" dir="2700000" algn="tl" rotWithShape="0">
              <a:srgbClr val="333333">
                <a:alpha val="64705"/>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F3869"/>
        </a:solidFill>
        <a:effectLst/>
      </p:bgPr>
    </p:bg>
    <p:spTree>
      <p:nvGrpSpPr>
        <p:cNvPr id="1" name="Shape 252"/>
        <p:cNvGrpSpPr/>
        <p:nvPr/>
      </p:nvGrpSpPr>
      <p:grpSpPr>
        <a:xfrm>
          <a:off x="0" y="0"/>
          <a:ext cx="0" cy="0"/>
          <a:chOff x="0" y="0"/>
          <a:chExt cx="0" cy="0"/>
        </a:xfrm>
      </p:grpSpPr>
      <p:sp>
        <p:nvSpPr>
          <p:cNvPr id="257" name="Google Shape;257;p39"/>
          <p:cNvSpPr txBox="1">
            <a:spLocks noGrp="1"/>
          </p:cNvSpPr>
          <p:nvPr>
            <p:ph type="title" idx="4294967295"/>
          </p:nvPr>
        </p:nvSpPr>
        <p:spPr>
          <a:xfrm>
            <a:off x="1547225" y="2172932"/>
            <a:ext cx="15481200" cy="44592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7400" b="1" i="0" u="none" strike="noStrike" kern="0" cap="none" spc="0" normalizeH="0" baseline="0" noProof="0" dirty="0">
                <a:ln>
                  <a:noFill/>
                </a:ln>
                <a:solidFill>
                  <a:srgbClr val="FCB008"/>
                </a:solidFill>
                <a:effectLst/>
                <a:uLnTx/>
                <a:uFillTx/>
                <a:latin typeface="Raleway"/>
                <a:ea typeface="Raleway"/>
                <a:cs typeface="Raleway"/>
                <a:sym typeface="Raleway"/>
              </a:rPr>
              <a:t>T</a:t>
            </a:r>
            <a:r>
              <a:rPr kumimoji="0" lang="en-US" sz="6200" b="1" i="0" u="none" strike="noStrike" kern="0" cap="none" spc="0" normalizeH="0" baseline="0" noProof="0" dirty="0">
                <a:ln>
                  <a:noFill/>
                </a:ln>
                <a:solidFill>
                  <a:srgbClr val="FCB008"/>
                </a:solidFill>
                <a:effectLst/>
                <a:uLnTx/>
                <a:uFillTx/>
                <a:latin typeface="Raleway"/>
                <a:ea typeface="Raleway"/>
                <a:cs typeface="Raleway"/>
                <a:sym typeface="Raleway"/>
              </a:rPr>
              <a:t>he Parade of Progress </a:t>
            </a:r>
          </a:p>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6200" b="1" i="0" u="none" strike="noStrike" kern="0" cap="none" spc="0" normalizeH="0" baseline="0" noProof="0" dirty="0">
                <a:ln>
                  <a:noFill/>
                </a:ln>
                <a:solidFill>
                  <a:srgbClr val="FCB008"/>
                </a:solidFill>
                <a:effectLst/>
                <a:uLnTx/>
                <a:uFillTx/>
                <a:latin typeface="Raleway"/>
                <a:ea typeface="Raleway"/>
                <a:cs typeface="Raleway"/>
                <a:sym typeface="Raleway"/>
              </a:rPr>
              <a:t>is paved with good data: </a:t>
            </a:r>
          </a:p>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6200" b="0" i="0" u="none" strike="noStrike" kern="0" cap="none" spc="0" normalizeH="0" baseline="0" noProof="0" dirty="0">
                <a:ln>
                  <a:noFill/>
                </a:ln>
                <a:solidFill>
                  <a:srgbClr val="FCB008"/>
                </a:solidFill>
                <a:effectLst/>
                <a:uLnTx/>
                <a:uFillTx/>
                <a:latin typeface="Raleway"/>
                <a:ea typeface="Raleway"/>
                <a:cs typeface="Raleway"/>
                <a:sym typeface="Raleway"/>
              </a:rPr>
              <a:t>Mapping the Route to Educator Outcomes and Accountability in Special Education</a:t>
            </a:r>
          </a:p>
        </p:txBody>
      </p:sp>
      <p:sp>
        <p:nvSpPr>
          <p:cNvPr id="253" name="Google Shape;253;p39"/>
          <p:cNvSpPr txBox="1"/>
          <p:nvPr/>
        </p:nvSpPr>
        <p:spPr>
          <a:xfrm>
            <a:off x="2883850" y="7284241"/>
            <a:ext cx="12807900" cy="1879500"/>
          </a:xfrm>
          <a:prstGeom prst="rect">
            <a:avLst/>
          </a:prstGeom>
          <a:noFill/>
          <a:ln>
            <a:noFill/>
          </a:ln>
        </p:spPr>
        <p:txBody>
          <a:bodyPr spcFirstLastPara="1" wrap="square" lIns="0" tIns="0" rIns="0" bIns="0" anchor="t" anchorCtr="0">
            <a:spAutoFit/>
          </a:bodyPr>
          <a:lstStyle/>
          <a:p>
            <a:pPr marL="0" marR="0" lvl="0" indent="0" algn="ctr" rtl="0">
              <a:lnSpc>
                <a:spcPct val="123995"/>
              </a:lnSpc>
              <a:spcBef>
                <a:spcPts val="0"/>
              </a:spcBef>
              <a:spcAft>
                <a:spcPts val="0"/>
              </a:spcAft>
              <a:buNone/>
            </a:pPr>
            <a:r>
              <a:rPr lang="en-US" sz="3509" b="1">
                <a:solidFill>
                  <a:srgbClr val="F0AF15"/>
                </a:solidFill>
                <a:latin typeface="Raleway"/>
                <a:ea typeface="Raleway"/>
                <a:cs typeface="Raleway"/>
                <a:sym typeface="Raleway"/>
              </a:rPr>
              <a:t>Presented by:  </a:t>
            </a:r>
            <a:endParaRPr sz="3509" b="1">
              <a:solidFill>
                <a:srgbClr val="F0AF15"/>
              </a:solidFill>
              <a:latin typeface="Raleway"/>
              <a:ea typeface="Raleway"/>
              <a:cs typeface="Raleway"/>
              <a:sym typeface="Raleway"/>
            </a:endParaRPr>
          </a:p>
          <a:p>
            <a:pPr marL="0" marR="0" lvl="0" indent="0" algn="ctr" rtl="0">
              <a:lnSpc>
                <a:spcPct val="123995"/>
              </a:lnSpc>
              <a:spcBef>
                <a:spcPts val="0"/>
              </a:spcBef>
              <a:spcAft>
                <a:spcPts val="0"/>
              </a:spcAft>
              <a:buNone/>
            </a:pPr>
            <a:r>
              <a:rPr lang="en-US" sz="3509">
                <a:solidFill>
                  <a:srgbClr val="F0AF15"/>
                </a:solidFill>
                <a:latin typeface="Raleway"/>
                <a:ea typeface="Raleway"/>
                <a:cs typeface="Raleway"/>
                <a:sym typeface="Raleway"/>
              </a:rPr>
              <a:t>Corey Pierce, Colorado</a:t>
            </a:r>
            <a:endParaRPr sz="3509">
              <a:solidFill>
                <a:srgbClr val="F0AF15"/>
              </a:solidFill>
              <a:latin typeface="Raleway"/>
              <a:ea typeface="Raleway"/>
              <a:cs typeface="Raleway"/>
              <a:sym typeface="Raleway"/>
            </a:endParaRPr>
          </a:p>
          <a:p>
            <a:pPr marL="0" marR="0" lvl="0" indent="0" algn="ctr" rtl="0">
              <a:lnSpc>
                <a:spcPct val="123995"/>
              </a:lnSpc>
              <a:spcBef>
                <a:spcPts val="0"/>
              </a:spcBef>
              <a:spcAft>
                <a:spcPts val="0"/>
              </a:spcAft>
              <a:buNone/>
            </a:pPr>
            <a:r>
              <a:rPr lang="en-US" sz="3509">
                <a:solidFill>
                  <a:srgbClr val="F0AF15"/>
                </a:solidFill>
                <a:latin typeface="Raleway"/>
                <a:ea typeface="Raleway"/>
                <a:cs typeface="Raleway"/>
                <a:sym typeface="Raleway"/>
              </a:rPr>
              <a:t>Tracey Sridharan, Jennifer Gresko &amp; Kim Rice-Gentry,  Arizona</a:t>
            </a:r>
            <a:endParaRPr sz="3509">
              <a:solidFill>
                <a:srgbClr val="F0AF15"/>
              </a:solidFill>
              <a:latin typeface="Raleway"/>
              <a:ea typeface="Raleway"/>
              <a:cs typeface="Raleway"/>
              <a:sym typeface="Raleway"/>
            </a:endParaRPr>
          </a:p>
        </p:txBody>
      </p:sp>
      <p:sp>
        <p:nvSpPr>
          <p:cNvPr id="254" name="Google Shape;254;p39">
            <a:extLst>
              <a:ext uri="{C183D7F6-B498-43B3-948B-1728B52AA6E4}">
                <adec:decorative xmlns:adec="http://schemas.microsoft.com/office/drawing/2017/decorative" val="1"/>
              </a:ext>
            </a:extLst>
          </p:cNvPr>
          <p:cNvSpPr/>
          <p:nvPr/>
        </p:nvSpPr>
        <p:spPr>
          <a:xfrm>
            <a:off x="15362460" y="9125949"/>
            <a:ext cx="2617191" cy="543067"/>
          </a:xfrm>
          <a:custGeom>
            <a:avLst/>
            <a:gdLst/>
            <a:ahLst/>
            <a:cxnLst/>
            <a:rect l="l" t="t" r="r" b="b"/>
            <a:pathLst>
              <a:path w="2617191" h="543067" extrusionOk="0">
                <a:moveTo>
                  <a:pt x="0" y="0"/>
                </a:moveTo>
                <a:lnTo>
                  <a:pt x="2617192" y="0"/>
                </a:lnTo>
                <a:lnTo>
                  <a:pt x="2617192" y="543067"/>
                </a:lnTo>
                <a:lnTo>
                  <a:pt x="0" y="543067"/>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5" name="Google Shape;255;p39">
            <a:extLst>
              <a:ext uri="{C183D7F6-B498-43B3-948B-1728B52AA6E4}">
                <adec:decorative xmlns:adec="http://schemas.microsoft.com/office/drawing/2017/decorative" val="1"/>
              </a:ext>
            </a:extLst>
          </p:cNvPr>
          <p:cNvSpPr txBox="1"/>
          <p:nvPr/>
        </p:nvSpPr>
        <p:spPr>
          <a:xfrm>
            <a:off x="15290852" y="9697591"/>
            <a:ext cx="2760300" cy="338700"/>
          </a:xfrm>
          <a:prstGeom prst="rect">
            <a:avLst/>
          </a:prstGeom>
          <a:noFill/>
          <a:ln>
            <a:noFill/>
          </a:ln>
        </p:spPr>
        <p:txBody>
          <a:bodyPr spcFirstLastPara="1" wrap="square" lIns="0" tIns="0" rIns="0" bIns="0" anchor="t" anchorCtr="0">
            <a:spAutoFit/>
          </a:bodyPr>
          <a:lstStyle/>
          <a:p>
            <a:pPr marL="0" marR="0" lvl="0" indent="0" algn="ctr" rtl="0">
              <a:lnSpc>
                <a:spcPct val="100999"/>
              </a:lnSpc>
              <a:spcBef>
                <a:spcPts val="0"/>
              </a:spcBef>
              <a:spcAft>
                <a:spcPts val="0"/>
              </a:spcAft>
              <a:buNone/>
            </a:pPr>
            <a:r>
              <a:rPr lang="en-US" sz="2201">
                <a:solidFill>
                  <a:srgbClr val="FFFFFF"/>
                </a:solidFill>
                <a:latin typeface="Satisfy"/>
                <a:ea typeface="Satisfy"/>
                <a:cs typeface="Satisfy"/>
                <a:sym typeface="Satisfy"/>
              </a:rPr>
              <a:t>Cross-State Convening</a:t>
            </a:r>
            <a:endParaRPr sz="1500">
              <a:latin typeface="Satisfy"/>
              <a:ea typeface="Satisfy"/>
              <a:cs typeface="Satisfy"/>
              <a:sym typeface="Satisfy"/>
            </a:endParaRPr>
          </a:p>
        </p:txBody>
      </p:sp>
      <p:pic>
        <p:nvPicPr>
          <p:cNvPr id="256" name="Google Shape;256;p39">
            <a:extLst>
              <a:ext uri="{C183D7F6-B498-43B3-948B-1728B52AA6E4}">
                <adec:decorative xmlns:adec="http://schemas.microsoft.com/office/drawing/2017/decorative" val="1"/>
              </a:ext>
            </a:extLst>
          </p:cNvPr>
          <p:cNvPicPr preferRelativeResize="0"/>
          <p:nvPr/>
        </p:nvPicPr>
        <p:blipFill rotWithShape="1">
          <a:blip r:embed="rId4">
            <a:alphaModFix/>
          </a:blip>
          <a:srcRect r="-2817" b="69342"/>
          <a:stretch/>
        </p:blipFill>
        <p:spPr>
          <a:xfrm>
            <a:off x="-162200" y="-182475"/>
            <a:ext cx="19138502" cy="320970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F3869"/>
        </a:solidFill>
        <a:effectLst/>
      </p:bgPr>
    </p:bg>
    <p:spTree>
      <p:nvGrpSpPr>
        <p:cNvPr id="1" name="Shape 473"/>
        <p:cNvGrpSpPr/>
        <p:nvPr/>
      </p:nvGrpSpPr>
      <p:grpSpPr>
        <a:xfrm>
          <a:off x="0" y="0"/>
          <a:ext cx="0" cy="0"/>
          <a:chOff x="0" y="0"/>
          <a:chExt cx="0" cy="0"/>
        </a:xfrm>
      </p:grpSpPr>
      <p:sp>
        <p:nvSpPr>
          <p:cNvPr id="474" name="Google Shape;474;p57">
            <a:extLst>
              <a:ext uri="{C183D7F6-B498-43B3-948B-1728B52AA6E4}">
                <adec:decorative xmlns:adec="http://schemas.microsoft.com/office/drawing/2017/decorative" val="1"/>
              </a:ext>
            </a:extLst>
          </p:cNvPr>
          <p:cNvSpPr/>
          <p:nvPr/>
        </p:nvSpPr>
        <p:spPr>
          <a:xfrm>
            <a:off x="15344570" y="291371"/>
            <a:ext cx="2617191" cy="543067"/>
          </a:xfrm>
          <a:custGeom>
            <a:avLst/>
            <a:gdLst/>
            <a:ahLst/>
            <a:cxnLst/>
            <a:rect l="l" t="t" r="r" b="b"/>
            <a:pathLst>
              <a:path w="2617191" h="543067" extrusionOk="0">
                <a:moveTo>
                  <a:pt x="0" y="0"/>
                </a:moveTo>
                <a:lnTo>
                  <a:pt x="2617191" y="0"/>
                </a:lnTo>
                <a:lnTo>
                  <a:pt x="2617191" y="543067"/>
                </a:lnTo>
                <a:lnTo>
                  <a:pt x="0" y="543067"/>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chemeClr val="dk1"/>
              </a:solidFill>
              <a:latin typeface="Calibri"/>
              <a:ea typeface="Calibri"/>
              <a:cs typeface="Calibri"/>
              <a:sym typeface="Calibri"/>
            </a:endParaRPr>
          </a:p>
        </p:txBody>
      </p:sp>
      <p:sp>
        <p:nvSpPr>
          <p:cNvPr id="475" name="Google Shape;475;p57"/>
          <p:cNvSpPr txBox="1"/>
          <p:nvPr/>
        </p:nvSpPr>
        <p:spPr>
          <a:xfrm>
            <a:off x="15272961" y="863013"/>
            <a:ext cx="2760300" cy="1119024"/>
          </a:xfrm>
          <a:prstGeom prst="rect">
            <a:avLst/>
          </a:prstGeom>
          <a:noFill/>
          <a:ln>
            <a:noFill/>
          </a:ln>
        </p:spPr>
        <p:txBody>
          <a:bodyPr spcFirstLastPara="1" wrap="square" lIns="0" tIns="0" rIns="0" bIns="0" anchor="t" anchorCtr="0">
            <a:spAutoFit/>
          </a:bodyPr>
          <a:lstStyle/>
          <a:p>
            <a:pPr marL="0" marR="0" lvl="0" indent="0" algn="ctr" rtl="0">
              <a:lnSpc>
                <a:spcPct val="100999"/>
              </a:lnSpc>
              <a:spcBef>
                <a:spcPts val="0"/>
              </a:spcBef>
              <a:spcAft>
                <a:spcPts val="0"/>
              </a:spcAft>
              <a:buClr>
                <a:srgbClr val="000000"/>
              </a:buClr>
              <a:buSzPts val="3600"/>
              <a:buFont typeface="Arial"/>
              <a:buNone/>
            </a:pPr>
            <a:r>
              <a:rPr lang="en-US" sz="3600" b="0" i="0" u="none" strike="noStrike" cap="none">
                <a:solidFill>
                  <a:srgbClr val="FFFFFF"/>
                </a:solidFill>
                <a:latin typeface="Satisfy"/>
                <a:ea typeface="Satisfy"/>
                <a:cs typeface="Satisfy"/>
                <a:sym typeface="Satisfy"/>
              </a:rPr>
              <a:t>Cross-State Convening</a:t>
            </a:r>
            <a:endParaRPr sz="3600" b="0" i="0" u="none" strike="noStrike" cap="none">
              <a:solidFill>
                <a:srgbClr val="000000"/>
              </a:solidFill>
              <a:latin typeface="Satisfy"/>
              <a:ea typeface="Satisfy"/>
              <a:cs typeface="Satisfy"/>
              <a:sym typeface="Satisfy"/>
            </a:endParaRPr>
          </a:p>
        </p:txBody>
      </p:sp>
      <p:sp>
        <p:nvSpPr>
          <p:cNvPr id="476" name="Google Shape;476;p57"/>
          <p:cNvSpPr txBox="1">
            <a:spLocks noGrp="1"/>
          </p:cNvSpPr>
          <p:nvPr>
            <p:ph type="title" idx="4294967295"/>
          </p:nvPr>
        </p:nvSpPr>
        <p:spPr>
          <a:xfrm>
            <a:off x="1788831" y="1888531"/>
            <a:ext cx="18287996" cy="889135"/>
          </a:xfrm>
          <a:prstGeom prst="rect">
            <a:avLst/>
          </a:prstGeom>
          <a:noFill/>
          <a:ln>
            <a:noFill/>
          </a:ln>
        </p:spPr>
        <p:txBody>
          <a:bodyPr spcFirstLastPara="1" wrap="square" lIns="91425" tIns="45700" rIns="91425" bIns="45700" anchor="ctr" anchorCtr="0">
            <a:normAutofit fontScale="97500"/>
          </a:bodyPr>
          <a:lstStyle/>
          <a:p>
            <a:pPr marL="0" marR="0" lvl="0" indent="0" algn="l" rtl="0">
              <a:lnSpc>
                <a:spcPct val="100000"/>
              </a:lnSpc>
              <a:spcBef>
                <a:spcPts val="0"/>
              </a:spcBef>
              <a:spcAft>
                <a:spcPts val="0"/>
              </a:spcAft>
              <a:buClr>
                <a:srgbClr val="000000"/>
              </a:buClr>
              <a:buSzPct val="100000"/>
              <a:buFont typeface="Arial"/>
              <a:buNone/>
            </a:pPr>
            <a:r>
              <a:rPr lang="en-US" sz="3600" b="1" i="0" u="none" strike="noStrike" cap="none">
                <a:solidFill>
                  <a:srgbClr val="FFFFFF"/>
                </a:solidFill>
                <a:latin typeface="Arial"/>
                <a:ea typeface="Arial"/>
                <a:cs typeface="Arial"/>
                <a:sym typeface="Arial"/>
              </a:rPr>
              <a:t>Arizona Special Education Institutional Recommendations by IR Year</a:t>
            </a:r>
            <a:endParaRPr sz="1400" b="0" i="0" u="none" strike="noStrike" cap="none">
              <a:solidFill>
                <a:srgbClr val="000000"/>
              </a:solidFill>
              <a:latin typeface="Arial"/>
              <a:ea typeface="Arial"/>
              <a:cs typeface="Arial"/>
              <a:sym typeface="Arial"/>
            </a:endParaRPr>
          </a:p>
        </p:txBody>
      </p:sp>
      <p:sp>
        <p:nvSpPr>
          <p:cNvPr id="477" name="Google Shape;477;p57">
            <a:extLst>
              <a:ext uri="{C183D7F6-B498-43B3-948B-1728B52AA6E4}">
                <adec:decorative xmlns:adec="http://schemas.microsoft.com/office/drawing/2017/decorative" val="1"/>
              </a:ext>
            </a:extLst>
          </p:cNvPr>
          <p:cNvSpPr/>
          <p:nvPr/>
        </p:nvSpPr>
        <p:spPr>
          <a:xfrm>
            <a:off x="-505949" y="6831185"/>
            <a:ext cx="2492354" cy="3571151"/>
          </a:xfrm>
          <a:custGeom>
            <a:avLst/>
            <a:gdLst/>
            <a:ahLst/>
            <a:cxnLst/>
            <a:rect l="l" t="t" r="r" b="b"/>
            <a:pathLst>
              <a:path w="2492354" h="3571151" extrusionOk="0">
                <a:moveTo>
                  <a:pt x="0" y="0"/>
                </a:moveTo>
                <a:lnTo>
                  <a:pt x="2492353" y="0"/>
                </a:lnTo>
                <a:lnTo>
                  <a:pt x="2492353" y="3571151"/>
                </a:lnTo>
                <a:lnTo>
                  <a:pt x="0" y="3571151"/>
                </a:lnTo>
                <a:lnTo>
                  <a:pt x="0" y="0"/>
                </a:lnTo>
                <a:close/>
              </a:path>
            </a:pathLst>
          </a:custGeom>
          <a:blipFill rotWithShape="1">
            <a:blip r:embed="rId4">
              <a:alphaModFix/>
            </a:blip>
            <a:stretch>
              <a:fillRect t="-114157" r="-119375" b="-15632"/>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chemeClr val="dk1"/>
              </a:solidFill>
              <a:latin typeface="Calibri"/>
              <a:ea typeface="Calibri"/>
              <a:cs typeface="Calibri"/>
              <a:sym typeface="Calibri"/>
            </a:endParaRPr>
          </a:p>
        </p:txBody>
      </p:sp>
      <p:sp>
        <p:nvSpPr>
          <p:cNvPr id="478" name="Google Shape;478;p57"/>
          <p:cNvSpPr txBox="1"/>
          <p:nvPr/>
        </p:nvSpPr>
        <p:spPr>
          <a:xfrm>
            <a:off x="13062857" y="9593943"/>
            <a:ext cx="423817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Note: Private university data is not included.</a:t>
            </a:r>
            <a:endParaRPr sz="1400" b="0" i="0" u="none" strike="noStrike" cap="none">
              <a:solidFill>
                <a:srgbClr val="000000"/>
              </a:solidFill>
              <a:latin typeface="Arial"/>
              <a:ea typeface="Arial"/>
              <a:cs typeface="Arial"/>
              <a:sym typeface="Arial"/>
            </a:endParaRPr>
          </a:p>
        </p:txBody>
      </p:sp>
      <p:pic>
        <p:nvPicPr>
          <p:cNvPr id="479" name="Google Shape;479;p57" descr="As can be seen in Bar Graph 1:&#10;Arizona Special Education Institutional Recommendations by IR Year are: 2021: 487; 2022:530; 2023:434; 2024:472; 2025:515."/>
          <p:cNvPicPr preferRelativeResize="0"/>
          <p:nvPr/>
        </p:nvPicPr>
        <p:blipFill rotWithShape="1">
          <a:blip r:embed="rId5">
            <a:alphaModFix/>
          </a:blip>
          <a:srcRect/>
          <a:stretch/>
        </p:blipFill>
        <p:spPr>
          <a:xfrm>
            <a:off x="2387733" y="3195447"/>
            <a:ext cx="13449675" cy="5602867"/>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F3869"/>
        </a:solidFill>
        <a:effectLst/>
      </p:bgPr>
    </p:bg>
    <p:spTree>
      <p:nvGrpSpPr>
        <p:cNvPr id="1" name="Shape 483"/>
        <p:cNvGrpSpPr/>
        <p:nvPr/>
      </p:nvGrpSpPr>
      <p:grpSpPr>
        <a:xfrm>
          <a:off x="0" y="0"/>
          <a:ext cx="0" cy="0"/>
          <a:chOff x="0" y="0"/>
          <a:chExt cx="0" cy="0"/>
        </a:xfrm>
      </p:grpSpPr>
      <p:sp>
        <p:nvSpPr>
          <p:cNvPr id="484" name="Google Shape;484;p58"/>
          <p:cNvSpPr txBox="1">
            <a:spLocks noGrp="1"/>
          </p:cNvSpPr>
          <p:nvPr>
            <p:ph type="title" idx="4294967295"/>
          </p:nvPr>
        </p:nvSpPr>
        <p:spPr>
          <a:xfrm>
            <a:off x="-446645" y="1201713"/>
            <a:ext cx="19181290" cy="1117254"/>
          </a:xfrm>
          <a:prstGeom prst="rect">
            <a:avLst/>
          </a:prstGeom>
          <a:noFill/>
          <a:ln>
            <a:noFill/>
          </a:ln>
        </p:spPr>
        <p:txBody>
          <a:bodyPr spcFirstLastPara="1" wrap="square" lIns="137150" tIns="68575" rIns="137150" bIns="68575" anchor="ctr" anchorCtr="0">
            <a:norm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chemeClr val="lt1"/>
                </a:solidFill>
                <a:latin typeface="Arial"/>
                <a:ea typeface="Arial"/>
                <a:cs typeface="Arial"/>
                <a:sym typeface="Arial"/>
              </a:rPr>
              <a:t>Special Education Institutional Recommendations by Preparation Type</a:t>
            </a:r>
            <a:endParaRPr sz="4000" b="0" i="0" u="none" strike="noStrike" cap="none">
              <a:solidFill>
                <a:srgbClr val="000000"/>
              </a:solidFill>
              <a:latin typeface="Arial"/>
              <a:ea typeface="Arial"/>
              <a:cs typeface="Arial"/>
              <a:sym typeface="Arial"/>
            </a:endParaRPr>
          </a:p>
        </p:txBody>
      </p:sp>
      <p:pic>
        <p:nvPicPr>
          <p:cNvPr id="485" name="Google Shape;485;p58" descr="As can be seen in Bar Graph 2:&#10;Special Education Institutional Recommendations by Preparation Type are: 2021: 124 Community College (around 25%) and 363 public university (around 75%); 2022: 130 Community College (around 25%) and 400 Public University (around 75%); 2023: 14 classroom-based (around 2%), 109 Community College (around 25%), and 312 Public University (around 72%); 2024: 3 certificate-based (less than 1%), 47 classroom-based (around 10%), 104 Community College (around 22%), and 318 Public University (around 68%); 2025: 9 Certificate-Based (around 2%), 96 Classroom-Based (around 20%), 119 Community College (around 23%), and 291 Public University (around 58%). "/>
          <p:cNvPicPr preferRelativeResize="0"/>
          <p:nvPr/>
        </p:nvPicPr>
        <p:blipFill rotWithShape="1">
          <a:blip r:embed="rId3">
            <a:alphaModFix/>
          </a:blip>
          <a:srcRect/>
          <a:stretch/>
        </p:blipFill>
        <p:spPr>
          <a:xfrm>
            <a:off x="1921325" y="2447553"/>
            <a:ext cx="14887190" cy="7256375"/>
          </a:xfrm>
          <a:prstGeom prst="rect">
            <a:avLst/>
          </a:prstGeom>
          <a:noFill/>
          <a:ln w="76200" cap="flat" cmpd="sng">
            <a:solidFill>
              <a:srgbClr val="F7CE06"/>
            </a:solidFill>
            <a:prstDash val="solid"/>
            <a:round/>
            <a:headEnd type="none" w="sm" len="sm"/>
            <a:tailEnd type="none" w="sm" len="sm"/>
          </a:ln>
        </p:spPr>
      </p:pic>
      <p:sp>
        <p:nvSpPr>
          <p:cNvPr id="486" name="Google Shape;486;p58"/>
          <p:cNvSpPr txBox="1"/>
          <p:nvPr/>
        </p:nvSpPr>
        <p:spPr>
          <a:xfrm>
            <a:off x="0" y="10001864"/>
            <a:ext cx="3396263"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*Data as of 1/22/2026</a:t>
            </a:r>
            <a:endParaRPr sz="1400" b="0" i="0" u="none" strike="noStrike" cap="none">
              <a:solidFill>
                <a:srgbClr val="000000"/>
              </a:solidFill>
              <a:latin typeface="Arial"/>
              <a:ea typeface="Arial"/>
              <a:cs typeface="Arial"/>
              <a:sym typeface="Arial"/>
            </a:endParaRPr>
          </a:p>
        </p:txBody>
      </p:sp>
      <p:sp>
        <p:nvSpPr>
          <p:cNvPr id="487" name="Google Shape;487;p58">
            <a:extLst>
              <a:ext uri="{C183D7F6-B498-43B3-948B-1728B52AA6E4}">
                <adec:decorative xmlns:adec="http://schemas.microsoft.com/office/drawing/2017/decorative" val="1"/>
              </a:ext>
            </a:extLst>
          </p:cNvPr>
          <p:cNvSpPr/>
          <p:nvPr/>
        </p:nvSpPr>
        <p:spPr>
          <a:xfrm>
            <a:off x="15344570" y="291371"/>
            <a:ext cx="2617191" cy="543067"/>
          </a:xfrm>
          <a:custGeom>
            <a:avLst/>
            <a:gdLst/>
            <a:ahLst/>
            <a:cxnLst/>
            <a:rect l="l" t="t" r="r" b="b"/>
            <a:pathLst>
              <a:path w="2617191" h="543067" extrusionOk="0">
                <a:moveTo>
                  <a:pt x="0" y="0"/>
                </a:moveTo>
                <a:lnTo>
                  <a:pt x="2617191" y="0"/>
                </a:lnTo>
                <a:lnTo>
                  <a:pt x="2617191" y="543067"/>
                </a:lnTo>
                <a:lnTo>
                  <a:pt x="0" y="543067"/>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8" name="Google Shape;488;p58"/>
          <p:cNvSpPr txBox="1"/>
          <p:nvPr/>
        </p:nvSpPr>
        <p:spPr>
          <a:xfrm>
            <a:off x="15272961" y="863013"/>
            <a:ext cx="2760300" cy="338700"/>
          </a:xfrm>
          <a:prstGeom prst="rect">
            <a:avLst/>
          </a:prstGeom>
          <a:noFill/>
          <a:ln>
            <a:noFill/>
          </a:ln>
        </p:spPr>
        <p:txBody>
          <a:bodyPr spcFirstLastPara="1" wrap="square" lIns="0" tIns="0" rIns="0" bIns="0" anchor="t" anchorCtr="0">
            <a:spAutoFit/>
          </a:bodyPr>
          <a:lstStyle/>
          <a:p>
            <a:pPr marL="0" marR="0" lvl="0" indent="0" algn="ctr" rtl="0">
              <a:lnSpc>
                <a:spcPct val="100999"/>
              </a:lnSpc>
              <a:spcBef>
                <a:spcPts val="0"/>
              </a:spcBef>
              <a:spcAft>
                <a:spcPts val="0"/>
              </a:spcAft>
              <a:buClr>
                <a:srgbClr val="000000"/>
              </a:buClr>
              <a:buSzPts val="2201"/>
              <a:buFont typeface="Arial"/>
              <a:buNone/>
            </a:pPr>
            <a:r>
              <a:rPr lang="en-US" sz="2201" b="0" i="0" u="none" strike="noStrike" cap="none">
                <a:solidFill>
                  <a:srgbClr val="FFFFFF"/>
                </a:solidFill>
                <a:latin typeface="Satisfy"/>
                <a:ea typeface="Satisfy"/>
                <a:cs typeface="Satisfy"/>
                <a:sym typeface="Satisfy"/>
              </a:rPr>
              <a:t>Cross-State Convening</a:t>
            </a:r>
            <a:endParaRPr sz="1500" b="0" i="0" u="none" strike="noStrike" cap="none">
              <a:solidFill>
                <a:srgbClr val="000000"/>
              </a:solidFill>
              <a:latin typeface="Satisfy"/>
              <a:ea typeface="Satisfy"/>
              <a:cs typeface="Satisfy"/>
              <a:sym typeface="Satisfy"/>
            </a:endParaRPr>
          </a:p>
        </p:txBody>
      </p:sp>
      <p:sp>
        <p:nvSpPr>
          <p:cNvPr id="489" name="Google Shape;489;p58">
            <a:extLst>
              <a:ext uri="{C183D7F6-B498-43B3-948B-1728B52AA6E4}">
                <adec:decorative xmlns:adec="http://schemas.microsoft.com/office/drawing/2017/decorative" val="1"/>
              </a:ext>
            </a:extLst>
          </p:cNvPr>
          <p:cNvSpPr/>
          <p:nvPr/>
        </p:nvSpPr>
        <p:spPr>
          <a:xfrm>
            <a:off x="0" y="0"/>
            <a:ext cx="18288000" cy="10287000"/>
          </a:xfrm>
          <a:prstGeom prst="rect">
            <a:avLst/>
          </a:prstGeom>
          <a:noFill/>
          <a:ln w="104775" cap="flat" cmpd="sng">
            <a:solidFill>
              <a:srgbClr val="002D7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rgbClr val="FFFFFF"/>
              </a:solidFill>
              <a:latin typeface="Arial"/>
              <a:ea typeface="Arial"/>
              <a:cs typeface="Arial"/>
              <a:sym typeface="Arial"/>
            </a:endParaRPr>
          </a:p>
        </p:txBody>
      </p:sp>
      <p:sp>
        <p:nvSpPr>
          <p:cNvPr id="490" name="Google Shape;490;p58">
            <a:extLst>
              <a:ext uri="{C183D7F6-B498-43B3-948B-1728B52AA6E4}">
                <adec:decorative xmlns:adec="http://schemas.microsoft.com/office/drawing/2017/decorative" val="1"/>
              </a:ext>
            </a:extLst>
          </p:cNvPr>
          <p:cNvSpPr/>
          <p:nvPr/>
        </p:nvSpPr>
        <p:spPr>
          <a:xfrm flipH="1">
            <a:off x="13508557" y="6151632"/>
            <a:ext cx="2954215" cy="3843997"/>
          </a:xfrm>
          <a:custGeom>
            <a:avLst/>
            <a:gdLst/>
            <a:ahLst/>
            <a:cxnLst/>
            <a:rect l="l" t="t" r="r" b="b"/>
            <a:pathLst>
              <a:path w="4765351" h="6665818" extrusionOk="0">
                <a:moveTo>
                  <a:pt x="0" y="0"/>
                </a:moveTo>
                <a:lnTo>
                  <a:pt x="4765351" y="0"/>
                </a:lnTo>
                <a:lnTo>
                  <a:pt x="4765351" y="6665818"/>
                </a:lnTo>
                <a:lnTo>
                  <a:pt x="0" y="6665818"/>
                </a:lnTo>
                <a:lnTo>
                  <a:pt x="0" y="0"/>
                </a:lnTo>
                <a:close/>
              </a:path>
            </a:pathLst>
          </a:custGeom>
          <a:blipFill rotWithShape="1">
            <a:blip r:embed="rId5">
              <a:alphaModFix/>
            </a:blip>
            <a:stretch>
              <a:fillRect l="-102887" t="-113414" r="-13867" b="-19154"/>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F3869"/>
        </a:solidFill>
        <a:effectLst/>
      </p:bgPr>
    </p:bg>
    <p:spTree>
      <p:nvGrpSpPr>
        <p:cNvPr id="1" name="Shape 494"/>
        <p:cNvGrpSpPr/>
        <p:nvPr/>
      </p:nvGrpSpPr>
      <p:grpSpPr>
        <a:xfrm>
          <a:off x="0" y="0"/>
          <a:ext cx="0" cy="0"/>
          <a:chOff x="0" y="0"/>
          <a:chExt cx="0" cy="0"/>
        </a:xfrm>
      </p:grpSpPr>
      <p:sp>
        <p:nvSpPr>
          <p:cNvPr id="499" name="Google Shape;499;p59"/>
          <p:cNvSpPr txBox="1">
            <a:spLocks noGrp="1"/>
          </p:cNvSpPr>
          <p:nvPr>
            <p:ph type="title" idx="4294967295"/>
          </p:nvPr>
        </p:nvSpPr>
        <p:spPr>
          <a:xfrm>
            <a:off x="545325" y="696462"/>
            <a:ext cx="16824892" cy="646331"/>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chemeClr val="lt1"/>
                </a:solidFill>
                <a:effectLst/>
                <a:uLnTx/>
                <a:uFillTx/>
                <a:latin typeface="Arial"/>
                <a:ea typeface="Arial"/>
                <a:cs typeface="Arial"/>
                <a:sym typeface="Arial"/>
              </a:rPr>
              <a:t>Standard Mild/Moderate Certificates by IR Year and Preparation Type</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495" name="Google Shape;495;p59" descr="As can be seen in Line Graph 1: Standard Mild/Moderate Certificates by IR Type and Preparation Type are: State Universities: 277 in 2021, 300 in 2022, 219 in 2023, 230 in 2024, and 234 in 2025; Community Colleges: 124 in 2021, 130 in 2022, 108 in 2023, 104 in 2024, and 119 in 2025; Classroom-Based: 0 in 2021, 0 in 2022, 13 in 2023, 42 in 2024, and 81 in 2025; Certificate-Based:  3 in 2024, and 9 in 2025. " title="Picture1.png"/>
          <p:cNvPicPr preferRelativeResize="0"/>
          <p:nvPr/>
        </p:nvPicPr>
        <p:blipFill>
          <a:blip r:embed="rId3">
            <a:alphaModFix/>
          </a:blip>
          <a:stretch>
            <a:fillRect/>
          </a:stretch>
        </p:blipFill>
        <p:spPr>
          <a:xfrm>
            <a:off x="815100" y="1534351"/>
            <a:ext cx="16657802" cy="8403951"/>
          </a:xfrm>
          <a:prstGeom prst="rect">
            <a:avLst/>
          </a:prstGeom>
          <a:noFill/>
          <a:ln>
            <a:noFill/>
          </a:ln>
        </p:spPr>
      </p:pic>
      <p:sp>
        <p:nvSpPr>
          <p:cNvPr id="496" name="Google Shape;496;p59">
            <a:extLst>
              <a:ext uri="{C183D7F6-B498-43B3-948B-1728B52AA6E4}">
                <adec:decorative xmlns:adec="http://schemas.microsoft.com/office/drawing/2017/decorative" val="1"/>
              </a:ext>
            </a:extLst>
          </p:cNvPr>
          <p:cNvSpPr/>
          <p:nvPr/>
        </p:nvSpPr>
        <p:spPr>
          <a:xfrm flipH="1">
            <a:off x="16405114" y="7899498"/>
            <a:ext cx="1927730" cy="2387502"/>
          </a:xfrm>
          <a:custGeom>
            <a:avLst/>
            <a:gdLst/>
            <a:ahLst/>
            <a:cxnLst/>
            <a:rect l="l" t="t" r="r" b="b"/>
            <a:pathLst>
              <a:path w="2803308" h="3999386" extrusionOk="0">
                <a:moveTo>
                  <a:pt x="0" y="0"/>
                </a:moveTo>
                <a:lnTo>
                  <a:pt x="2803308" y="0"/>
                </a:lnTo>
                <a:lnTo>
                  <a:pt x="2803308" y="3999386"/>
                </a:lnTo>
                <a:lnTo>
                  <a:pt x="0" y="3999386"/>
                </a:lnTo>
                <a:lnTo>
                  <a:pt x="0" y="0"/>
                </a:lnTo>
                <a:close/>
              </a:path>
            </a:pathLst>
          </a:custGeom>
          <a:blipFill rotWithShape="1">
            <a:blip r:embed="rId4">
              <a:alphaModFix/>
            </a:blip>
            <a:stretch>
              <a:fillRect l="-121673" t="-14850" r="-22258" b="-141770"/>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7" name="Google Shape;497;p59">
            <a:extLst>
              <a:ext uri="{C183D7F6-B498-43B3-948B-1728B52AA6E4}">
                <adec:decorative xmlns:adec="http://schemas.microsoft.com/office/drawing/2017/decorative" val="1"/>
              </a:ext>
            </a:extLst>
          </p:cNvPr>
          <p:cNvSpPr/>
          <p:nvPr/>
        </p:nvSpPr>
        <p:spPr>
          <a:xfrm>
            <a:off x="-418454" y="8041950"/>
            <a:ext cx="1923808" cy="2724111"/>
          </a:xfrm>
          <a:custGeom>
            <a:avLst/>
            <a:gdLst/>
            <a:ahLst/>
            <a:cxnLst/>
            <a:rect l="l" t="t" r="r" b="b"/>
            <a:pathLst>
              <a:path w="5829720" h="8254881" extrusionOk="0">
                <a:moveTo>
                  <a:pt x="0" y="0"/>
                </a:moveTo>
                <a:lnTo>
                  <a:pt x="5829720" y="0"/>
                </a:lnTo>
                <a:lnTo>
                  <a:pt x="5829720" y="8254881"/>
                </a:lnTo>
                <a:lnTo>
                  <a:pt x="0" y="8254881"/>
                </a:lnTo>
                <a:lnTo>
                  <a:pt x="0" y="0"/>
                </a:lnTo>
                <a:close/>
              </a:path>
            </a:pathLst>
          </a:custGeom>
          <a:blipFill rotWithShape="1">
            <a:blip r:embed="rId4">
              <a:alphaModFix/>
            </a:blip>
            <a:stretch>
              <a:fillRect l="-84192" t="-95240"/>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8" name="Google Shape;498;p59">
            <a:extLst>
              <a:ext uri="{C183D7F6-B498-43B3-948B-1728B52AA6E4}">
                <adec:decorative xmlns:adec="http://schemas.microsoft.com/office/drawing/2017/decorative" val="1"/>
              </a:ext>
            </a:extLst>
          </p:cNvPr>
          <p:cNvSpPr/>
          <p:nvPr/>
        </p:nvSpPr>
        <p:spPr>
          <a:xfrm rot="497383" flipH="1">
            <a:off x="9004843" y="-438933"/>
            <a:ext cx="13217251" cy="1610783"/>
          </a:xfrm>
          <a:custGeom>
            <a:avLst/>
            <a:gdLst/>
            <a:ahLst/>
            <a:cxnLst/>
            <a:rect l="l" t="t" r="r" b="b"/>
            <a:pathLst>
              <a:path w="15951420" h="1681546" extrusionOk="0">
                <a:moveTo>
                  <a:pt x="0" y="0"/>
                </a:moveTo>
                <a:lnTo>
                  <a:pt x="15951420" y="0"/>
                </a:lnTo>
                <a:lnTo>
                  <a:pt x="15951420" y="1681545"/>
                </a:lnTo>
                <a:lnTo>
                  <a:pt x="0" y="1681545"/>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F3869"/>
        </a:solidFill>
        <a:effectLst/>
      </p:bgPr>
    </p:bg>
    <p:spTree>
      <p:nvGrpSpPr>
        <p:cNvPr id="1" name="Shape 503"/>
        <p:cNvGrpSpPr/>
        <p:nvPr/>
      </p:nvGrpSpPr>
      <p:grpSpPr>
        <a:xfrm>
          <a:off x="0" y="0"/>
          <a:ext cx="0" cy="0"/>
          <a:chOff x="0" y="0"/>
          <a:chExt cx="0" cy="0"/>
        </a:xfrm>
      </p:grpSpPr>
      <p:sp>
        <p:nvSpPr>
          <p:cNvPr id="504" name="Google Shape;504;p60"/>
          <p:cNvSpPr txBox="1">
            <a:spLocks noGrp="1"/>
          </p:cNvSpPr>
          <p:nvPr>
            <p:ph type="title" idx="4294967295"/>
          </p:nvPr>
        </p:nvSpPr>
        <p:spPr>
          <a:xfrm>
            <a:off x="457200" y="-1143000"/>
            <a:ext cx="8229600" cy="11430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100000"/>
              </a:lnSpc>
              <a:spcBef>
                <a:spcPts val="0"/>
              </a:spcBef>
              <a:spcAft>
                <a:spcPts val="0"/>
              </a:spcAft>
              <a:buSzPct val="67901"/>
              <a:buNone/>
            </a:pPr>
            <a:r>
              <a:rPr lang="en-US" sz="7200" b="1"/>
              <a:t>Progress Rolls On</a:t>
            </a:r>
            <a:br>
              <a:rPr lang="en-US" sz="7200" b="1"/>
            </a:br>
            <a:r>
              <a:rPr lang="en-US" b="1"/>
              <a:t>Powered by Good Data</a:t>
            </a:r>
            <a:endParaRPr/>
          </a:p>
        </p:txBody>
      </p:sp>
      <p:pic>
        <p:nvPicPr>
          <p:cNvPr id="505" name="Google Shape;505;p60" descr="Arizona's Educator Workforce Landscape Infographic: 1) Where are Arizona's Greatest Teacher Shortages? 2) The Edicator Pipeline-From Preparation to Certification; 3) Workforce Outcomes-Placement and Retention; 4) Special Education Workforce-A Critical Priority. "/>
          <p:cNvPicPr preferRelativeResize="0"/>
          <p:nvPr/>
        </p:nvPicPr>
        <p:blipFill rotWithShape="1">
          <a:blip r:embed="rId3">
            <a:alphaModFix/>
          </a:blip>
          <a:srcRect/>
          <a:stretch/>
        </p:blipFill>
        <p:spPr>
          <a:xfrm>
            <a:off x="0" y="0"/>
            <a:ext cx="5057315" cy="10287000"/>
          </a:xfrm>
          <a:prstGeom prst="rect">
            <a:avLst/>
          </a:prstGeom>
          <a:noFill/>
          <a:ln w="57150" cap="flat" cmpd="sng">
            <a:solidFill>
              <a:srgbClr val="F7CE06"/>
            </a:solidFill>
            <a:prstDash val="solid"/>
            <a:round/>
            <a:headEnd type="none" w="sm" len="sm"/>
            <a:tailEnd type="none" w="sm" len="sm"/>
          </a:ln>
        </p:spPr>
      </p:pic>
      <p:sp>
        <p:nvSpPr>
          <p:cNvPr id="506" name="Google Shape;506;p60"/>
          <p:cNvSpPr txBox="1"/>
          <p:nvPr/>
        </p:nvSpPr>
        <p:spPr>
          <a:xfrm>
            <a:off x="6053623" y="1032363"/>
            <a:ext cx="8775517" cy="7799058"/>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4000"/>
              <a:buFont typeface="Arial"/>
              <a:buNone/>
            </a:pPr>
            <a:r>
              <a:rPr lang="en-US" sz="4000" b="1" i="0" u="none" strike="noStrike" cap="none">
                <a:solidFill>
                  <a:srgbClr val="F7CE06"/>
                </a:solidFill>
                <a:latin typeface="Arial"/>
                <a:ea typeface="Arial"/>
                <a:cs typeface="Arial"/>
                <a:sym typeface="Arial"/>
              </a:rPr>
              <a:t>Current focus: </a:t>
            </a:r>
            <a:endParaRPr sz="1400" b="0" i="0" u="none" strike="noStrike" cap="none">
              <a:solidFill>
                <a:srgbClr val="000000"/>
              </a:solidFill>
              <a:latin typeface="Arial"/>
              <a:ea typeface="Arial"/>
              <a:cs typeface="Arial"/>
              <a:sym typeface="Arial"/>
            </a:endParaRPr>
          </a:p>
          <a:p>
            <a:pPr marL="0" marR="0" lvl="0" indent="0" algn="l" rtl="0">
              <a:lnSpc>
                <a:spcPct val="140000"/>
              </a:lnSpc>
              <a:spcBef>
                <a:spcPts val="0"/>
              </a:spcBef>
              <a:spcAft>
                <a:spcPts val="0"/>
              </a:spcAft>
              <a:buClr>
                <a:srgbClr val="000000"/>
              </a:buClr>
              <a:buSzPts val="3600"/>
              <a:buFont typeface="Arial"/>
              <a:buNone/>
            </a:pPr>
            <a:r>
              <a:rPr lang="en-US" sz="3600" b="0" i="0" u="none" strike="noStrike" cap="none">
                <a:solidFill>
                  <a:srgbClr val="F4F4F4"/>
                </a:solidFill>
                <a:latin typeface="Arial"/>
                <a:ea typeface="Arial"/>
                <a:cs typeface="Arial"/>
                <a:sym typeface="Arial"/>
              </a:rPr>
              <a:t>Support partners in accessing, understanding, and analyzing meaningful data to inform decisions.</a:t>
            </a:r>
            <a:endParaRPr sz="1400" b="0" i="0" u="none" strike="noStrike" cap="none">
              <a:solidFill>
                <a:srgbClr val="000000"/>
              </a:solidFill>
              <a:latin typeface="Arial"/>
              <a:ea typeface="Arial"/>
              <a:cs typeface="Arial"/>
              <a:sym typeface="Arial"/>
            </a:endParaRPr>
          </a:p>
          <a:p>
            <a:pPr marL="0" marR="0" lvl="0" indent="0" algn="l" rtl="0">
              <a:lnSpc>
                <a:spcPct val="140000"/>
              </a:lnSpc>
              <a:spcBef>
                <a:spcPts val="0"/>
              </a:spcBef>
              <a:spcAft>
                <a:spcPts val="0"/>
              </a:spcAft>
              <a:buClr>
                <a:srgbClr val="000000"/>
              </a:buClr>
              <a:buSzPts val="3200"/>
              <a:buFont typeface="Arial"/>
              <a:buNone/>
            </a:pPr>
            <a:endParaRPr sz="3200" b="0" i="0" u="none" strike="noStrike" cap="none">
              <a:solidFill>
                <a:srgbClr val="F4F4F4"/>
              </a:solidFill>
              <a:latin typeface="Arial"/>
              <a:ea typeface="Arial"/>
              <a:cs typeface="Arial"/>
              <a:sym typeface="Arial"/>
            </a:endParaRPr>
          </a:p>
          <a:p>
            <a:pPr marL="0" marR="0" lvl="0" indent="0" algn="l" rtl="0">
              <a:lnSpc>
                <a:spcPct val="140000"/>
              </a:lnSpc>
              <a:spcBef>
                <a:spcPts val="0"/>
              </a:spcBef>
              <a:spcAft>
                <a:spcPts val="0"/>
              </a:spcAft>
              <a:buClr>
                <a:srgbClr val="000000"/>
              </a:buClr>
              <a:buSzPts val="4000"/>
              <a:buFont typeface="Arial"/>
              <a:buNone/>
            </a:pPr>
            <a:r>
              <a:rPr lang="en-US" sz="4000" b="1" i="0" u="none" strike="noStrike" cap="none">
                <a:solidFill>
                  <a:srgbClr val="F7CE06"/>
                </a:solidFill>
                <a:latin typeface="Arial"/>
                <a:ea typeface="Arial"/>
                <a:cs typeface="Arial"/>
                <a:sym typeface="Arial"/>
              </a:rPr>
              <a:t>Next steps: </a:t>
            </a:r>
            <a:endParaRPr sz="1400" b="0" i="0" u="none" strike="noStrike" cap="none">
              <a:solidFill>
                <a:srgbClr val="000000"/>
              </a:solidFill>
              <a:latin typeface="Arial"/>
              <a:ea typeface="Arial"/>
              <a:cs typeface="Arial"/>
              <a:sym typeface="Arial"/>
            </a:endParaRPr>
          </a:p>
          <a:p>
            <a:pPr marL="0" marR="0" lvl="0" indent="0" algn="l" rtl="0">
              <a:lnSpc>
                <a:spcPct val="140000"/>
              </a:lnSpc>
              <a:spcBef>
                <a:spcPts val="0"/>
              </a:spcBef>
              <a:spcAft>
                <a:spcPts val="0"/>
              </a:spcAft>
              <a:buClr>
                <a:srgbClr val="000000"/>
              </a:buClr>
              <a:buSzPts val="3600"/>
              <a:buFont typeface="Arial"/>
              <a:buNone/>
            </a:pPr>
            <a:r>
              <a:rPr lang="en-US" sz="3600" b="0" i="0" u="none" strike="noStrike" cap="none">
                <a:solidFill>
                  <a:srgbClr val="F4F4F4"/>
                </a:solidFill>
                <a:latin typeface="Arial"/>
                <a:ea typeface="Arial"/>
                <a:cs typeface="Arial"/>
                <a:sym typeface="Arial"/>
              </a:rPr>
              <a:t>Use data insights to drive actionable improvements and policy changes.</a:t>
            </a:r>
            <a:endParaRPr sz="1400" b="0" i="0" u="none" strike="noStrike" cap="none">
              <a:solidFill>
                <a:srgbClr val="000000"/>
              </a:solidFill>
              <a:latin typeface="Arial"/>
              <a:ea typeface="Arial"/>
              <a:cs typeface="Arial"/>
              <a:sym typeface="Arial"/>
            </a:endParaRPr>
          </a:p>
          <a:p>
            <a:pPr marL="0" marR="0" lvl="0" indent="0" algn="l" rtl="0">
              <a:lnSpc>
                <a:spcPct val="140000"/>
              </a:lnSpc>
              <a:spcBef>
                <a:spcPts val="0"/>
              </a:spcBef>
              <a:spcAft>
                <a:spcPts val="0"/>
              </a:spcAft>
              <a:buClr>
                <a:srgbClr val="000000"/>
              </a:buClr>
              <a:buSzPts val="7000"/>
              <a:buFont typeface="Arial"/>
              <a:buNone/>
            </a:pPr>
            <a:endParaRPr sz="7000" b="0" i="0" u="none" strike="noStrike" cap="none">
              <a:solidFill>
                <a:srgbClr val="F4F4F4"/>
              </a:solidFill>
              <a:latin typeface="Raleway ExtraBold"/>
              <a:ea typeface="Raleway ExtraBold"/>
              <a:cs typeface="Raleway ExtraBold"/>
              <a:sym typeface="Raleway ExtraBold"/>
            </a:endParaRPr>
          </a:p>
        </p:txBody>
      </p:sp>
      <p:grpSp>
        <p:nvGrpSpPr>
          <p:cNvPr id="507" name="Google Shape;507;p60">
            <a:extLst>
              <a:ext uri="{C183D7F6-B498-43B3-948B-1728B52AA6E4}">
                <adec:decorative xmlns:adec="http://schemas.microsoft.com/office/drawing/2017/decorative" val="1"/>
              </a:ext>
            </a:extLst>
          </p:cNvPr>
          <p:cNvGrpSpPr/>
          <p:nvPr/>
        </p:nvGrpSpPr>
        <p:grpSpPr>
          <a:xfrm>
            <a:off x="13280398" y="5567321"/>
            <a:ext cx="5125016" cy="5125016"/>
            <a:chOff x="0" y="0"/>
            <a:chExt cx="812800" cy="812800"/>
          </a:xfrm>
        </p:grpSpPr>
        <p:sp>
          <p:nvSpPr>
            <p:cNvPr id="508" name="Google Shape;508;p6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B92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09" name="Google Shape;509;p60"/>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510" name="Google Shape;510;p60">
            <a:extLst>
              <a:ext uri="{C183D7F6-B498-43B3-948B-1728B52AA6E4}">
                <adec:decorative xmlns:adec="http://schemas.microsoft.com/office/drawing/2017/decorative" val="1"/>
              </a:ext>
            </a:extLst>
          </p:cNvPr>
          <p:cNvSpPr/>
          <p:nvPr/>
        </p:nvSpPr>
        <p:spPr>
          <a:xfrm>
            <a:off x="11929371" y="5567321"/>
            <a:ext cx="8046040" cy="5360674"/>
          </a:xfrm>
          <a:custGeom>
            <a:avLst/>
            <a:gdLst/>
            <a:ahLst/>
            <a:cxnLst/>
            <a:rect l="l" t="t" r="r" b="b"/>
            <a:pathLst>
              <a:path w="8046040" h="5360674" extrusionOk="0">
                <a:moveTo>
                  <a:pt x="0" y="0"/>
                </a:moveTo>
                <a:lnTo>
                  <a:pt x="8046040" y="0"/>
                </a:lnTo>
                <a:lnTo>
                  <a:pt x="8046040" y="5360674"/>
                </a:lnTo>
                <a:lnTo>
                  <a:pt x="0" y="5360674"/>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11" name="Google Shape;511;p60">
            <a:extLst>
              <a:ext uri="{C183D7F6-B498-43B3-948B-1728B52AA6E4}">
                <adec:decorative xmlns:adec="http://schemas.microsoft.com/office/drawing/2017/decorative" val="1"/>
              </a:ext>
            </a:extLst>
          </p:cNvPr>
          <p:cNvSpPr/>
          <p:nvPr/>
        </p:nvSpPr>
        <p:spPr>
          <a:xfrm>
            <a:off x="15344570" y="291371"/>
            <a:ext cx="2617191" cy="543067"/>
          </a:xfrm>
          <a:custGeom>
            <a:avLst/>
            <a:gdLst/>
            <a:ahLst/>
            <a:cxnLst/>
            <a:rect l="l" t="t" r="r" b="b"/>
            <a:pathLst>
              <a:path w="2617191" h="543067" extrusionOk="0">
                <a:moveTo>
                  <a:pt x="0" y="0"/>
                </a:moveTo>
                <a:lnTo>
                  <a:pt x="2617191" y="0"/>
                </a:lnTo>
                <a:lnTo>
                  <a:pt x="2617191" y="543067"/>
                </a:lnTo>
                <a:lnTo>
                  <a:pt x="0" y="543067"/>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12" name="Google Shape;512;p60"/>
          <p:cNvSpPr txBox="1"/>
          <p:nvPr/>
        </p:nvSpPr>
        <p:spPr>
          <a:xfrm>
            <a:off x="15272961" y="863013"/>
            <a:ext cx="2760300" cy="338700"/>
          </a:xfrm>
          <a:prstGeom prst="rect">
            <a:avLst/>
          </a:prstGeom>
          <a:noFill/>
          <a:ln>
            <a:noFill/>
          </a:ln>
        </p:spPr>
        <p:txBody>
          <a:bodyPr spcFirstLastPara="1" wrap="square" lIns="0" tIns="0" rIns="0" bIns="0" anchor="t" anchorCtr="0">
            <a:spAutoFit/>
          </a:bodyPr>
          <a:lstStyle/>
          <a:p>
            <a:pPr marL="0" marR="0" lvl="0" indent="0" algn="ctr" rtl="0">
              <a:lnSpc>
                <a:spcPct val="100999"/>
              </a:lnSpc>
              <a:spcBef>
                <a:spcPts val="0"/>
              </a:spcBef>
              <a:spcAft>
                <a:spcPts val="0"/>
              </a:spcAft>
              <a:buClr>
                <a:srgbClr val="000000"/>
              </a:buClr>
              <a:buSzPts val="2201"/>
              <a:buFont typeface="Arial"/>
              <a:buNone/>
            </a:pPr>
            <a:r>
              <a:rPr lang="en-US" sz="2201" b="0" i="0" u="none" strike="noStrike" cap="none">
                <a:solidFill>
                  <a:srgbClr val="FFFFFF"/>
                </a:solidFill>
                <a:latin typeface="Satisfy"/>
                <a:ea typeface="Satisfy"/>
                <a:cs typeface="Satisfy"/>
                <a:sym typeface="Satisfy"/>
              </a:rPr>
              <a:t>Cross-State Convening</a:t>
            </a:r>
            <a:endParaRPr sz="1500" b="0" i="0" u="none" strike="noStrike" cap="none">
              <a:solidFill>
                <a:srgbClr val="000000"/>
              </a:solidFill>
              <a:latin typeface="Satisfy"/>
              <a:ea typeface="Satisfy"/>
              <a:cs typeface="Satisfy"/>
              <a:sym typeface="Satisfy"/>
            </a:endParaRPr>
          </a:p>
        </p:txBody>
      </p:sp>
      <p:sp>
        <p:nvSpPr>
          <p:cNvPr id="513" name="Google Shape;513;p60">
            <a:extLst>
              <a:ext uri="{C183D7F6-B498-43B3-948B-1728B52AA6E4}">
                <adec:decorative xmlns:adec="http://schemas.microsoft.com/office/drawing/2017/decorative" val="1"/>
              </a:ext>
            </a:extLst>
          </p:cNvPr>
          <p:cNvSpPr txBox="1"/>
          <p:nvPr/>
        </p:nvSpPr>
        <p:spPr>
          <a:xfrm>
            <a:off x="4943901" y="4363521"/>
            <a:ext cx="1002428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514" name="Google Shape;514;p60"/>
          <p:cNvSpPr txBox="1"/>
          <p:nvPr/>
        </p:nvSpPr>
        <p:spPr>
          <a:xfrm>
            <a:off x="6053625" y="8819175"/>
            <a:ext cx="93168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200" u="sng">
                <a:solidFill>
                  <a:schemeClr val="lt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click for infographic PDF</a:t>
            </a:r>
            <a:endParaRPr sz="3200">
              <a:solidFill>
                <a:schemeClr val="lt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F3869"/>
        </a:solidFill>
        <a:effectLst/>
      </p:bgPr>
    </p:bg>
    <p:spTree>
      <p:nvGrpSpPr>
        <p:cNvPr id="1" name="Shape 518"/>
        <p:cNvGrpSpPr/>
        <p:nvPr/>
      </p:nvGrpSpPr>
      <p:grpSpPr>
        <a:xfrm>
          <a:off x="0" y="0"/>
          <a:ext cx="0" cy="0"/>
          <a:chOff x="0" y="0"/>
          <a:chExt cx="0" cy="0"/>
        </a:xfrm>
      </p:grpSpPr>
      <p:sp>
        <p:nvSpPr>
          <p:cNvPr id="519" name="Google Shape;519;p61"/>
          <p:cNvSpPr txBox="1">
            <a:spLocks noGrp="1"/>
          </p:cNvSpPr>
          <p:nvPr>
            <p:ph type="title" idx="4294967295"/>
          </p:nvPr>
        </p:nvSpPr>
        <p:spPr>
          <a:xfrm>
            <a:off x="426525" y="1110795"/>
            <a:ext cx="5907024"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Arial"/>
                <a:ea typeface="Arial"/>
                <a:cs typeface="Arial"/>
                <a:sym typeface="Arial"/>
              </a:rPr>
              <a:t>With an Eye Toward the Future </a:t>
            </a:r>
            <a:endParaRPr/>
          </a:p>
        </p:txBody>
      </p:sp>
      <p:sp>
        <p:nvSpPr>
          <p:cNvPr id="520" name="Google Shape;520;p61"/>
          <p:cNvSpPr txBox="1"/>
          <p:nvPr/>
        </p:nvSpPr>
        <p:spPr>
          <a:xfrm>
            <a:off x="176868" y="739131"/>
            <a:ext cx="2760408" cy="289569"/>
          </a:xfrm>
          <a:prstGeom prst="rect">
            <a:avLst/>
          </a:prstGeom>
          <a:noFill/>
          <a:ln>
            <a:noFill/>
          </a:ln>
        </p:spPr>
        <p:txBody>
          <a:bodyPr spcFirstLastPara="1" wrap="square" lIns="0" tIns="0" rIns="0" bIns="0" anchor="t" anchorCtr="0">
            <a:spAutoFit/>
          </a:bodyPr>
          <a:lstStyle/>
          <a:p>
            <a:pPr marL="0" marR="0" lvl="0" indent="0" algn="ctr" rtl="0">
              <a:lnSpc>
                <a:spcPct val="100999"/>
              </a:lnSpc>
              <a:spcBef>
                <a:spcPts val="0"/>
              </a:spcBef>
              <a:spcAft>
                <a:spcPts val="0"/>
              </a:spcAft>
              <a:buClr>
                <a:srgbClr val="000000"/>
              </a:buClr>
              <a:buSzPts val="2101"/>
              <a:buFont typeface="Arial"/>
              <a:buNone/>
            </a:pPr>
            <a:r>
              <a:rPr lang="en-US" sz="2101" b="0" i="0" u="none" strike="noStrike" cap="none">
                <a:solidFill>
                  <a:srgbClr val="0F3869"/>
                </a:solidFill>
                <a:latin typeface="Arial"/>
                <a:ea typeface="Arial"/>
                <a:cs typeface="Arial"/>
                <a:sym typeface="Arial"/>
              </a:rPr>
              <a:t>Cross-State Convening</a:t>
            </a:r>
            <a:endParaRPr sz="1400" b="0" i="0" u="none" strike="noStrike" cap="none">
              <a:solidFill>
                <a:srgbClr val="000000"/>
              </a:solidFill>
              <a:latin typeface="Arial"/>
              <a:ea typeface="Arial"/>
              <a:cs typeface="Arial"/>
              <a:sym typeface="Arial"/>
            </a:endParaRPr>
          </a:p>
        </p:txBody>
      </p:sp>
      <p:sp>
        <p:nvSpPr>
          <p:cNvPr id="521" name="Google Shape;521;p61">
            <a:extLst>
              <a:ext uri="{C183D7F6-B498-43B3-948B-1728B52AA6E4}">
                <adec:decorative xmlns:adec="http://schemas.microsoft.com/office/drawing/2017/decorative" val="1"/>
              </a:ext>
            </a:extLst>
          </p:cNvPr>
          <p:cNvSpPr/>
          <p:nvPr/>
        </p:nvSpPr>
        <p:spPr>
          <a:xfrm>
            <a:off x="15461793" y="167489"/>
            <a:ext cx="2617191" cy="543067"/>
          </a:xfrm>
          <a:custGeom>
            <a:avLst/>
            <a:gdLst/>
            <a:ahLst/>
            <a:cxnLst/>
            <a:rect l="l" t="t" r="r" b="b"/>
            <a:pathLst>
              <a:path w="2617191" h="543067" extrusionOk="0">
                <a:moveTo>
                  <a:pt x="0" y="0"/>
                </a:moveTo>
                <a:lnTo>
                  <a:pt x="2617191" y="0"/>
                </a:lnTo>
                <a:lnTo>
                  <a:pt x="2617191" y="543067"/>
                </a:lnTo>
                <a:lnTo>
                  <a:pt x="0" y="543067"/>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22" name="Google Shape;522;p61"/>
          <p:cNvSpPr txBox="1"/>
          <p:nvPr/>
        </p:nvSpPr>
        <p:spPr>
          <a:xfrm>
            <a:off x="15390184" y="739131"/>
            <a:ext cx="2760300" cy="338700"/>
          </a:xfrm>
          <a:prstGeom prst="rect">
            <a:avLst/>
          </a:prstGeom>
          <a:noFill/>
          <a:ln>
            <a:noFill/>
          </a:ln>
        </p:spPr>
        <p:txBody>
          <a:bodyPr spcFirstLastPara="1" wrap="square" lIns="0" tIns="0" rIns="0" bIns="0" anchor="t" anchorCtr="0">
            <a:spAutoFit/>
          </a:bodyPr>
          <a:lstStyle/>
          <a:p>
            <a:pPr marL="0" marR="0" lvl="0" indent="0" algn="ctr" rtl="0">
              <a:lnSpc>
                <a:spcPct val="100999"/>
              </a:lnSpc>
              <a:spcBef>
                <a:spcPts val="0"/>
              </a:spcBef>
              <a:spcAft>
                <a:spcPts val="0"/>
              </a:spcAft>
              <a:buClr>
                <a:srgbClr val="000000"/>
              </a:buClr>
              <a:buSzPts val="2201"/>
              <a:buFont typeface="Arial"/>
              <a:buNone/>
            </a:pPr>
            <a:r>
              <a:rPr lang="en-US" sz="2201" b="0" i="0" u="none" strike="noStrike" cap="none">
                <a:solidFill>
                  <a:srgbClr val="FFFFFF"/>
                </a:solidFill>
                <a:latin typeface="Satisfy"/>
                <a:ea typeface="Satisfy"/>
                <a:cs typeface="Satisfy"/>
                <a:sym typeface="Satisfy"/>
              </a:rPr>
              <a:t>Cross-State Convening</a:t>
            </a:r>
            <a:endParaRPr sz="1500" b="0" i="0" u="none" strike="noStrike" cap="none">
              <a:solidFill>
                <a:srgbClr val="000000"/>
              </a:solidFill>
              <a:latin typeface="Satisfy"/>
              <a:ea typeface="Satisfy"/>
              <a:cs typeface="Satisfy"/>
              <a:sym typeface="Satisfy"/>
            </a:endParaRPr>
          </a:p>
        </p:txBody>
      </p:sp>
      <p:sp>
        <p:nvSpPr>
          <p:cNvPr id="523" name="Google Shape;523;p61"/>
          <p:cNvSpPr txBox="1"/>
          <p:nvPr/>
        </p:nvSpPr>
        <p:spPr>
          <a:xfrm>
            <a:off x="176868" y="2680455"/>
            <a:ext cx="6406339" cy="707622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4800"/>
              <a:buFont typeface="Arial"/>
              <a:buNone/>
            </a:pPr>
            <a:endParaRPr sz="4800" b="1" i="0" u="none" strike="noStrike" cap="none">
              <a:solidFill>
                <a:schemeClr val="lt1"/>
              </a:solidFill>
              <a:latin typeface="Arial"/>
              <a:ea typeface="Arial"/>
              <a:cs typeface="Arial"/>
              <a:sym typeface="Arial"/>
            </a:endParaRPr>
          </a:p>
          <a:p>
            <a:pPr marL="914400" marR="0" lvl="0" indent="-615950" algn="l" rtl="0">
              <a:lnSpc>
                <a:spcPct val="100000"/>
              </a:lnSpc>
              <a:spcBef>
                <a:spcPts val="0"/>
              </a:spcBef>
              <a:spcAft>
                <a:spcPts val="0"/>
              </a:spcAft>
              <a:buClr>
                <a:schemeClr val="lt1"/>
              </a:buClr>
              <a:buSzPts val="6100"/>
              <a:buFont typeface="Arial"/>
              <a:buChar char="•"/>
            </a:pPr>
            <a:r>
              <a:rPr lang="en-US" sz="3200" b="0" i="0" u="none" strike="noStrike" cap="none">
                <a:solidFill>
                  <a:schemeClr val="lt1"/>
                </a:solidFill>
                <a:latin typeface="Arial"/>
                <a:ea typeface="Arial"/>
                <a:cs typeface="Arial"/>
                <a:sym typeface="Arial"/>
              </a:rPr>
              <a:t>Enrollment in EPPs</a:t>
            </a:r>
            <a:endParaRPr sz="3200" b="0" i="0" u="none" strike="noStrike" cap="none">
              <a:solidFill>
                <a:schemeClr val="lt1"/>
              </a:solidFill>
              <a:latin typeface="Arial"/>
              <a:ea typeface="Arial"/>
              <a:cs typeface="Arial"/>
              <a:sym typeface="Arial"/>
            </a:endParaRPr>
          </a:p>
          <a:p>
            <a:pPr marL="914400" marR="0" lvl="0" indent="-615950" algn="l" rtl="0">
              <a:lnSpc>
                <a:spcPct val="100000"/>
              </a:lnSpc>
              <a:spcBef>
                <a:spcPts val="1200"/>
              </a:spcBef>
              <a:spcAft>
                <a:spcPts val="0"/>
              </a:spcAft>
              <a:buClr>
                <a:schemeClr val="lt1"/>
              </a:buClr>
              <a:buSzPts val="6100"/>
              <a:buFont typeface="Arial"/>
              <a:buChar char="•"/>
            </a:pPr>
            <a:r>
              <a:rPr lang="en-US" sz="3200" b="0" i="0" u="none" strike="noStrike" cap="none">
                <a:solidFill>
                  <a:schemeClr val="lt1"/>
                </a:solidFill>
                <a:latin typeface="Arial"/>
                <a:ea typeface="Arial"/>
                <a:cs typeface="Arial"/>
                <a:sym typeface="Arial"/>
              </a:rPr>
              <a:t>School closures</a:t>
            </a:r>
            <a:endParaRPr sz="3200" b="0" i="0" u="none" strike="noStrike" cap="none">
              <a:solidFill>
                <a:schemeClr val="lt1"/>
              </a:solidFill>
              <a:latin typeface="Arial"/>
              <a:ea typeface="Arial"/>
              <a:cs typeface="Arial"/>
              <a:sym typeface="Arial"/>
            </a:endParaRPr>
          </a:p>
          <a:p>
            <a:pPr marL="914400" marR="0" lvl="0" indent="-615950" algn="l" rtl="0">
              <a:lnSpc>
                <a:spcPct val="100000"/>
              </a:lnSpc>
              <a:spcBef>
                <a:spcPts val="1200"/>
              </a:spcBef>
              <a:spcAft>
                <a:spcPts val="0"/>
              </a:spcAft>
              <a:buClr>
                <a:schemeClr val="lt1"/>
              </a:buClr>
              <a:buSzPts val="6100"/>
              <a:buFont typeface="Arial"/>
              <a:buChar char="•"/>
            </a:pPr>
            <a:r>
              <a:rPr lang="en-US" sz="3200" b="0" i="0" u="none" strike="noStrike" cap="none">
                <a:solidFill>
                  <a:schemeClr val="lt1"/>
                </a:solidFill>
                <a:latin typeface="Arial"/>
                <a:ea typeface="Arial"/>
                <a:cs typeface="Arial"/>
                <a:sym typeface="Arial"/>
              </a:rPr>
              <a:t>Voucher program</a:t>
            </a:r>
            <a:endParaRPr sz="3200" b="0" i="0" u="none" strike="noStrike" cap="none">
              <a:solidFill>
                <a:schemeClr val="lt1"/>
              </a:solidFill>
              <a:latin typeface="Arial"/>
              <a:ea typeface="Arial"/>
              <a:cs typeface="Arial"/>
              <a:sym typeface="Arial"/>
            </a:endParaRPr>
          </a:p>
          <a:p>
            <a:pPr marL="914400" marR="0" lvl="0" indent="-615950" algn="l" rtl="0">
              <a:lnSpc>
                <a:spcPct val="100000"/>
              </a:lnSpc>
              <a:spcBef>
                <a:spcPts val="1200"/>
              </a:spcBef>
              <a:spcAft>
                <a:spcPts val="0"/>
              </a:spcAft>
              <a:buClr>
                <a:schemeClr val="lt1"/>
              </a:buClr>
              <a:buSzPts val="6100"/>
              <a:buFont typeface="Arial"/>
              <a:buChar char="•"/>
            </a:pPr>
            <a:r>
              <a:rPr lang="en-US" sz="3200" b="0" i="0" u="none" strike="noStrike" cap="none">
                <a:solidFill>
                  <a:schemeClr val="lt1"/>
                </a:solidFill>
                <a:latin typeface="Arial"/>
                <a:ea typeface="Arial"/>
                <a:cs typeface="Arial"/>
                <a:sym typeface="Arial"/>
              </a:rPr>
              <a:t>Cuts to scholarship programs</a:t>
            </a:r>
            <a:endParaRPr sz="3200" b="0" i="0" u="none" strike="noStrike" cap="none">
              <a:solidFill>
                <a:schemeClr val="lt1"/>
              </a:solidFill>
              <a:latin typeface="Arial"/>
              <a:ea typeface="Arial"/>
              <a:cs typeface="Arial"/>
              <a:sym typeface="Arial"/>
            </a:endParaRPr>
          </a:p>
          <a:p>
            <a:pPr marL="914400" marR="0" lvl="0" indent="-615950" algn="l" rtl="0">
              <a:lnSpc>
                <a:spcPct val="100000"/>
              </a:lnSpc>
              <a:spcBef>
                <a:spcPts val="1200"/>
              </a:spcBef>
              <a:spcAft>
                <a:spcPts val="0"/>
              </a:spcAft>
              <a:buClr>
                <a:schemeClr val="lt1"/>
              </a:buClr>
              <a:buSzPts val="6100"/>
              <a:buFont typeface="Arial"/>
              <a:buChar char="•"/>
            </a:pPr>
            <a:r>
              <a:rPr lang="en-US" sz="3200" b="0" i="0" u="none" strike="noStrike" cap="none">
                <a:solidFill>
                  <a:schemeClr val="lt1"/>
                </a:solidFill>
                <a:latin typeface="Arial"/>
                <a:ea typeface="Arial"/>
                <a:cs typeface="Arial"/>
                <a:sym typeface="Arial"/>
              </a:rPr>
              <a:t>Updating Professional Teaching Standards</a:t>
            </a:r>
            <a:endParaRPr sz="3200" b="0" i="0" u="none" strike="noStrike" cap="none">
              <a:solidFill>
                <a:schemeClr val="lt1"/>
              </a:solidFill>
              <a:latin typeface="Arial"/>
              <a:ea typeface="Arial"/>
              <a:cs typeface="Arial"/>
              <a:sym typeface="Arial"/>
            </a:endParaRPr>
          </a:p>
          <a:p>
            <a:pPr marL="1371600" marR="0" lvl="0" indent="0" algn="l" rtl="0">
              <a:lnSpc>
                <a:spcPct val="100000"/>
              </a:lnSpc>
              <a:spcBef>
                <a:spcPts val="1200"/>
              </a:spcBef>
              <a:spcAft>
                <a:spcPts val="0"/>
              </a:spcAft>
              <a:buClr>
                <a:srgbClr val="000000"/>
              </a:buClr>
              <a:buSzPts val="4400"/>
              <a:buFont typeface="Arial"/>
              <a:buNone/>
            </a:pPr>
            <a:endParaRPr sz="4400" b="0" i="0" u="none" strike="noStrike" cap="none">
              <a:solidFill>
                <a:schemeClr val="lt1"/>
              </a:solidFill>
              <a:latin typeface="Arial"/>
              <a:ea typeface="Arial"/>
              <a:cs typeface="Arial"/>
              <a:sym typeface="Arial"/>
            </a:endParaRPr>
          </a:p>
        </p:txBody>
      </p:sp>
      <p:pic>
        <p:nvPicPr>
          <p:cNvPr id="524" name="Google Shape;524;p61">
            <a:extLst>
              <a:ext uri="{C183D7F6-B498-43B3-948B-1728B52AA6E4}">
                <adec:decorative xmlns:adec="http://schemas.microsoft.com/office/drawing/2017/decorative" val="1"/>
              </a:ext>
            </a:extLst>
          </p:cNvPr>
          <p:cNvPicPr preferRelativeResize="0"/>
          <p:nvPr/>
        </p:nvPicPr>
        <p:blipFill rotWithShape="1">
          <a:blip r:embed="rId4">
            <a:alphaModFix/>
          </a:blip>
          <a:srcRect t="13165" b="2581"/>
          <a:stretch/>
        </p:blipFill>
        <p:spPr>
          <a:xfrm>
            <a:off x="6734629" y="1923"/>
            <a:ext cx="11553371" cy="10285077"/>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F3869"/>
        </a:solidFill>
        <a:effectLst/>
      </p:bgPr>
    </p:bg>
    <p:spTree>
      <p:nvGrpSpPr>
        <p:cNvPr id="1" name="Shape 528"/>
        <p:cNvGrpSpPr/>
        <p:nvPr/>
      </p:nvGrpSpPr>
      <p:grpSpPr>
        <a:xfrm>
          <a:off x="0" y="0"/>
          <a:ext cx="0" cy="0"/>
          <a:chOff x="0" y="0"/>
          <a:chExt cx="0" cy="0"/>
        </a:xfrm>
      </p:grpSpPr>
      <p:sp>
        <p:nvSpPr>
          <p:cNvPr id="529" name="Google Shape;529;p62"/>
          <p:cNvSpPr txBox="1">
            <a:spLocks noGrp="1"/>
          </p:cNvSpPr>
          <p:nvPr>
            <p:ph type="title" idx="4294967295"/>
          </p:nvPr>
        </p:nvSpPr>
        <p:spPr>
          <a:xfrm>
            <a:off x="1028700" y="759652"/>
            <a:ext cx="5868900" cy="3890700"/>
          </a:xfrm>
          <a:prstGeom prst="rect">
            <a:avLst/>
          </a:prstGeom>
          <a:noFill/>
          <a:ln>
            <a:noFill/>
          </a:ln>
        </p:spPr>
        <p:txBody>
          <a:bodyPr spcFirstLastPara="1" wrap="square" lIns="0" tIns="0" rIns="0" bIns="0" anchor="t" anchorCtr="0">
            <a:spAutoFit/>
          </a:bodyPr>
          <a:lstStyle/>
          <a:p>
            <a:pPr marL="0" marR="0" lvl="0" indent="0" algn="l" rtl="0">
              <a:lnSpc>
                <a:spcPct val="110001"/>
              </a:lnSpc>
              <a:spcBef>
                <a:spcPts val="0"/>
              </a:spcBef>
              <a:spcAft>
                <a:spcPts val="0"/>
              </a:spcAft>
              <a:buClr>
                <a:srgbClr val="000000"/>
              </a:buClr>
              <a:buSzPts val="7899"/>
              <a:buFont typeface="Arial"/>
              <a:buNone/>
            </a:pPr>
            <a:r>
              <a:rPr lang="en-US" sz="7899" b="0" i="0" u="none" strike="noStrike" cap="none">
                <a:solidFill>
                  <a:srgbClr val="FFFFFF"/>
                </a:solidFill>
                <a:latin typeface="Raleway Black"/>
                <a:ea typeface="Raleway Black"/>
                <a:cs typeface="Raleway Black"/>
                <a:sym typeface="Raleway Black"/>
              </a:rPr>
              <a:t>Table Breakout Discussions</a:t>
            </a:r>
            <a:endParaRPr sz="1400" b="0" i="0" u="none" strike="noStrike" cap="none">
              <a:solidFill>
                <a:srgbClr val="000000"/>
              </a:solidFill>
              <a:latin typeface="Raleway Black"/>
              <a:ea typeface="Raleway Black"/>
              <a:cs typeface="Raleway Black"/>
              <a:sym typeface="Raleway Black"/>
            </a:endParaRPr>
          </a:p>
        </p:txBody>
      </p:sp>
      <p:sp>
        <p:nvSpPr>
          <p:cNvPr id="530" name="Google Shape;530;p62">
            <a:extLst>
              <a:ext uri="{C183D7F6-B498-43B3-948B-1728B52AA6E4}">
                <adec:decorative xmlns:adec="http://schemas.microsoft.com/office/drawing/2017/decorative" val="1"/>
              </a:ext>
            </a:extLst>
          </p:cNvPr>
          <p:cNvSpPr/>
          <p:nvPr/>
        </p:nvSpPr>
        <p:spPr>
          <a:xfrm>
            <a:off x="7384437" y="1579600"/>
            <a:ext cx="10020168" cy="7127799"/>
          </a:xfrm>
          <a:custGeom>
            <a:avLst/>
            <a:gdLst/>
            <a:ahLst/>
            <a:cxnLst/>
            <a:rect l="l" t="t" r="r" b="b"/>
            <a:pathLst>
              <a:path w="2401111" h="1708019" extrusionOk="0">
                <a:moveTo>
                  <a:pt x="2276651" y="1708019"/>
                </a:moveTo>
                <a:lnTo>
                  <a:pt x="124460" y="1708019"/>
                </a:lnTo>
                <a:cubicBezTo>
                  <a:pt x="55880" y="1708019"/>
                  <a:pt x="0" y="1652139"/>
                  <a:pt x="0" y="1583559"/>
                </a:cubicBezTo>
                <a:lnTo>
                  <a:pt x="0" y="124460"/>
                </a:lnTo>
                <a:cubicBezTo>
                  <a:pt x="0" y="55880"/>
                  <a:pt x="55880" y="0"/>
                  <a:pt x="124460" y="0"/>
                </a:cubicBezTo>
                <a:lnTo>
                  <a:pt x="2276651" y="0"/>
                </a:lnTo>
                <a:cubicBezTo>
                  <a:pt x="2345231" y="0"/>
                  <a:pt x="2401111" y="55880"/>
                  <a:pt x="2401111" y="124460"/>
                </a:cubicBezTo>
                <a:lnTo>
                  <a:pt x="2401111" y="1583559"/>
                </a:lnTo>
                <a:cubicBezTo>
                  <a:pt x="2401111" y="1652139"/>
                  <a:pt x="2345231" y="1708019"/>
                  <a:pt x="2276651" y="1708019"/>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1" name="Google Shape;531;p62"/>
          <p:cNvSpPr txBox="1"/>
          <p:nvPr/>
        </p:nvSpPr>
        <p:spPr>
          <a:xfrm>
            <a:off x="7481434" y="1688771"/>
            <a:ext cx="9288900" cy="7524945"/>
          </a:xfrm>
          <a:prstGeom prst="rect">
            <a:avLst/>
          </a:prstGeom>
          <a:noFill/>
          <a:ln>
            <a:noFill/>
          </a:ln>
        </p:spPr>
        <p:txBody>
          <a:bodyPr spcFirstLastPara="1" wrap="square" lIns="0" tIns="0" rIns="0" bIns="0" anchor="t" anchorCtr="0">
            <a:spAutoFit/>
          </a:bodyPr>
          <a:lstStyle/>
          <a:p>
            <a:pPr marL="0" marR="0" lvl="0" indent="0" algn="l" rtl="0">
              <a:lnSpc>
                <a:spcPct val="150020"/>
              </a:lnSpc>
              <a:spcBef>
                <a:spcPts val="0"/>
              </a:spcBef>
              <a:spcAft>
                <a:spcPts val="0"/>
              </a:spcAft>
              <a:buClr>
                <a:srgbClr val="000000"/>
              </a:buClr>
              <a:buSzPts val="4300"/>
              <a:buFont typeface="Arial"/>
              <a:buNone/>
            </a:pPr>
            <a:r>
              <a:rPr lang="en-US" sz="4300" b="1" i="0" u="none" strike="noStrike" cap="none">
                <a:solidFill>
                  <a:srgbClr val="000000"/>
                </a:solidFill>
                <a:latin typeface="Raleway"/>
                <a:ea typeface="Raleway"/>
                <a:cs typeface="Raleway"/>
                <a:sym typeface="Raleway"/>
              </a:rPr>
              <a:t>Reflect on Arizona’s example</a:t>
            </a:r>
            <a:endParaRPr sz="4300" b="1" i="0" u="none" strike="noStrike" cap="none">
              <a:solidFill>
                <a:srgbClr val="000000"/>
              </a:solidFill>
              <a:latin typeface="Raleway"/>
              <a:ea typeface="Raleway"/>
              <a:cs typeface="Raleway"/>
              <a:sym typeface="Raleway"/>
            </a:endParaRPr>
          </a:p>
          <a:p>
            <a:pPr marL="539747" marR="0" lvl="1" indent="-384237" algn="l" rtl="0">
              <a:lnSpc>
                <a:spcPct val="150020"/>
              </a:lnSpc>
              <a:spcBef>
                <a:spcPts val="0"/>
              </a:spcBef>
              <a:spcAft>
                <a:spcPts val="0"/>
              </a:spcAft>
              <a:buClr>
                <a:srgbClr val="000000"/>
              </a:buClr>
              <a:buSzPts val="4300"/>
              <a:buFont typeface="Raleway Medium"/>
              <a:buChar char="•"/>
            </a:pPr>
            <a:r>
              <a:rPr lang="en-US" sz="4300" b="0" i="0" u="none" strike="noStrike" cap="none">
                <a:solidFill>
                  <a:srgbClr val="000000"/>
                </a:solidFill>
                <a:latin typeface="Raleway Medium"/>
                <a:ea typeface="Raleway Medium"/>
                <a:cs typeface="Raleway Medium"/>
                <a:sym typeface="Raleway Medium"/>
              </a:rPr>
              <a:t>What data do you have available to you?</a:t>
            </a:r>
            <a:endParaRPr sz="1400" b="0" i="0" u="none" strike="noStrike" cap="none">
              <a:solidFill>
                <a:srgbClr val="000000"/>
              </a:solidFill>
              <a:latin typeface="Arial"/>
              <a:ea typeface="Arial"/>
              <a:cs typeface="Arial"/>
              <a:sym typeface="Arial"/>
            </a:endParaRPr>
          </a:p>
          <a:p>
            <a:pPr marL="539747" marR="0" lvl="1" indent="-384237" algn="l" rtl="0">
              <a:lnSpc>
                <a:spcPct val="150020"/>
              </a:lnSpc>
              <a:spcBef>
                <a:spcPts val="0"/>
              </a:spcBef>
              <a:spcAft>
                <a:spcPts val="0"/>
              </a:spcAft>
              <a:buClr>
                <a:srgbClr val="000000"/>
              </a:buClr>
              <a:buSzPts val="4300"/>
              <a:buFont typeface="Raleway Medium"/>
              <a:buChar char="•"/>
            </a:pPr>
            <a:r>
              <a:rPr lang="en-US" sz="4300" b="0" i="0" u="none" strike="noStrike" cap="none">
                <a:solidFill>
                  <a:srgbClr val="000000"/>
                </a:solidFill>
                <a:latin typeface="Raleway Medium"/>
                <a:ea typeface="Raleway Medium"/>
                <a:cs typeface="Raleway Medium"/>
                <a:sym typeface="Raleway Medium"/>
              </a:rPr>
              <a:t>How do you use available data within your role?</a:t>
            </a:r>
            <a:endParaRPr sz="1400" b="0" i="0" u="none" strike="noStrike" cap="none">
              <a:solidFill>
                <a:srgbClr val="000000"/>
              </a:solidFill>
              <a:latin typeface="Arial"/>
              <a:ea typeface="Arial"/>
              <a:cs typeface="Arial"/>
              <a:sym typeface="Arial"/>
            </a:endParaRPr>
          </a:p>
          <a:p>
            <a:pPr marL="539747" marR="0" lvl="1" indent="-384237" algn="l" rtl="0">
              <a:lnSpc>
                <a:spcPct val="150020"/>
              </a:lnSpc>
              <a:spcBef>
                <a:spcPts val="0"/>
              </a:spcBef>
              <a:spcAft>
                <a:spcPts val="0"/>
              </a:spcAft>
              <a:buClr>
                <a:srgbClr val="000000"/>
              </a:buClr>
              <a:buSzPts val="4300"/>
              <a:buFont typeface="Raleway Medium"/>
              <a:buChar char="•"/>
            </a:pPr>
            <a:r>
              <a:rPr lang="en-US" sz="4300" b="0" i="0" u="none" strike="noStrike" cap="none">
                <a:solidFill>
                  <a:srgbClr val="000000"/>
                </a:solidFill>
                <a:latin typeface="Raleway Medium"/>
                <a:ea typeface="Raleway Medium"/>
                <a:cs typeface="Raleway Medium"/>
                <a:sym typeface="Raleway Medium"/>
              </a:rPr>
              <a:t>What are the implications on policy and practice?</a:t>
            </a:r>
            <a:endParaRPr sz="4300" b="0" i="0" u="none" strike="noStrike" cap="none">
              <a:solidFill>
                <a:srgbClr val="000000"/>
              </a:solidFill>
              <a:latin typeface="Raleway Medium"/>
              <a:ea typeface="Raleway Medium"/>
              <a:cs typeface="Raleway Medium"/>
              <a:sym typeface="Raleway Medium"/>
            </a:endParaRPr>
          </a:p>
          <a:p>
            <a:pPr marL="0" marR="0" lvl="0" indent="0" algn="l" rtl="0">
              <a:lnSpc>
                <a:spcPct val="150020"/>
              </a:lnSpc>
              <a:spcBef>
                <a:spcPts val="0"/>
              </a:spcBef>
              <a:spcAft>
                <a:spcPts val="0"/>
              </a:spcAft>
              <a:buClr>
                <a:srgbClr val="000000"/>
              </a:buClr>
              <a:buSzPts val="2499"/>
              <a:buFont typeface="Arial"/>
              <a:buNone/>
            </a:pPr>
            <a:endParaRPr sz="2499" b="0" i="0" u="none" strike="noStrike" cap="none">
              <a:solidFill>
                <a:srgbClr val="000000"/>
              </a:solidFill>
              <a:latin typeface="Raleway Medium"/>
              <a:ea typeface="Raleway Medium"/>
              <a:cs typeface="Raleway Medium"/>
              <a:sym typeface="Raleway Medium"/>
            </a:endParaRPr>
          </a:p>
        </p:txBody>
      </p:sp>
      <p:sp>
        <p:nvSpPr>
          <p:cNvPr id="532" name="Google Shape;532;p62">
            <a:extLst>
              <a:ext uri="{C183D7F6-B498-43B3-948B-1728B52AA6E4}">
                <adec:decorative xmlns:adec="http://schemas.microsoft.com/office/drawing/2017/decorative" val="1"/>
              </a:ext>
            </a:extLst>
          </p:cNvPr>
          <p:cNvSpPr/>
          <p:nvPr/>
        </p:nvSpPr>
        <p:spPr>
          <a:xfrm>
            <a:off x="1622949" y="5051818"/>
            <a:ext cx="3451299" cy="4687237"/>
          </a:xfrm>
          <a:custGeom>
            <a:avLst/>
            <a:gdLst/>
            <a:ahLst/>
            <a:cxnLst/>
            <a:rect l="l" t="t" r="r" b="b"/>
            <a:pathLst>
              <a:path w="2937276" h="3989138" extrusionOk="0">
                <a:moveTo>
                  <a:pt x="0" y="0"/>
                </a:moveTo>
                <a:lnTo>
                  <a:pt x="2937276" y="0"/>
                </a:lnTo>
                <a:lnTo>
                  <a:pt x="2937276" y="3989138"/>
                </a:lnTo>
                <a:lnTo>
                  <a:pt x="0" y="3989138"/>
                </a:lnTo>
                <a:lnTo>
                  <a:pt x="0" y="0"/>
                </a:lnTo>
                <a:close/>
              </a:path>
            </a:pathLst>
          </a:custGeom>
          <a:blipFill rotWithShape="1">
            <a:blip r:embed="rId3">
              <a:alphaModFix/>
            </a:blip>
            <a:stretch>
              <a:fillRect l="-277" t="-11261" r="-109648" b="-120741"/>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3" name="Google Shape;533;p62">
            <a:extLst>
              <a:ext uri="{C183D7F6-B498-43B3-948B-1728B52AA6E4}">
                <adec:decorative xmlns:adec="http://schemas.microsoft.com/office/drawing/2017/decorative" val="1"/>
              </a:ext>
            </a:extLst>
          </p:cNvPr>
          <p:cNvSpPr/>
          <p:nvPr/>
        </p:nvSpPr>
        <p:spPr>
          <a:xfrm>
            <a:off x="15461793" y="167489"/>
            <a:ext cx="2617191" cy="543067"/>
          </a:xfrm>
          <a:custGeom>
            <a:avLst/>
            <a:gdLst/>
            <a:ahLst/>
            <a:cxnLst/>
            <a:rect l="l" t="t" r="r" b="b"/>
            <a:pathLst>
              <a:path w="2617191" h="543067" extrusionOk="0">
                <a:moveTo>
                  <a:pt x="0" y="0"/>
                </a:moveTo>
                <a:lnTo>
                  <a:pt x="2617191" y="0"/>
                </a:lnTo>
                <a:lnTo>
                  <a:pt x="2617191" y="543067"/>
                </a:lnTo>
                <a:lnTo>
                  <a:pt x="0" y="543067"/>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4" name="Google Shape;534;p62"/>
          <p:cNvSpPr txBox="1"/>
          <p:nvPr/>
        </p:nvSpPr>
        <p:spPr>
          <a:xfrm>
            <a:off x="15390184" y="739131"/>
            <a:ext cx="2760300" cy="338700"/>
          </a:xfrm>
          <a:prstGeom prst="rect">
            <a:avLst/>
          </a:prstGeom>
          <a:noFill/>
          <a:ln>
            <a:noFill/>
          </a:ln>
        </p:spPr>
        <p:txBody>
          <a:bodyPr spcFirstLastPara="1" wrap="square" lIns="0" tIns="0" rIns="0" bIns="0" anchor="t" anchorCtr="0">
            <a:spAutoFit/>
          </a:bodyPr>
          <a:lstStyle/>
          <a:p>
            <a:pPr marL="0" marR="0" lvl="0" indent="0" algn="ctr" rtl="0">
              <a:lnSpc>
                <a:spcPct val="100999"/>
              </a:lnSpc>
              <a:spcBef>
                <a:spcPts val="0"/>
              </a:spcBef>
              <a:spcAft>
                <a:spcPts val="0"/>
              </a:spcAft>
              <a:buClr>
                <a:srgbClr val="000000"/>
              </a:buClr>
              <a:buSzPts val="2201"/>
              <a:buFont typeface="Arial"/>
              <a:buNone/>
            </a:pPr>
            <a:r>
              <a:rPr lang="en-US" sz="2201" b="0" i="0" u="none" strike="noStrike" cap="none">
                <a:solidFill>
                  <a:srgbClr val="FFFFFF"/>
                </a:solidFill>
                <a:latin typeface="Satisfy"/>
                <a:ea typeface="Satisfy"/>
                <a:cs typeface="Satisfy"/>
                <a:sym typeface="Satisfy"/>
              </a:rPr>
              <a:t>Cross-State Convening</a:t>
            </a:r>
            <a:endParaRPr sz="1500" b="0" i="0" u="none" strike="noStrike" cap="none">
              <a:solidFill>
                <a:srgbClr val="000000"/>
              </a:solidFill>
              <a:latin typeface="Satisfy"/>
              <a:ea typeface="Satisfy"/>
              <a:cs typeface="Satisfy"/>
              <a:sym typeface="Satisfy"/>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p63">
            <a:extLst>
              <a:ext uri="{C183D7F6-B498-43B3-948B-1728B52AA6E4}">
                <adec:decorative xmlns:adec="http://schemas.microsoft.com/office/drawing/2017/decorative" val="1"/>
              </a:ext>
            </a:extLst>
          </p:cNvPr>
          <p:cNvSpPr/>
          <p:nvPr/>
        </p:nvSpPr>
        <p:spPr>
          <a:xfrm>
            <a:off x="1124225" y="1028700"/>
            <a:ext cx="16003212" cy="7126709"/>
          </a:xfrm>
          <a:custGeom>
            <a:avLst/>
            <a:gdLst/>
            <a:ahLst/>
            <a:cxnLst/>
            <a:rect l="l" t="t" r="r" b="b"/>
            <a:pathLst>
              <a:path w="3005298" h="1708019" extrusionOk="0">
                <a:moveTo>
                  <a:pt x="2880838" y="1708019"/>
                </a:moveTo>
                <a:lnTo>
                  <a:pt x="124460" y="1708019"/>
                </a:lnTo>
                <a:cubicBezTo>
                  <a:pt x="55880" y="1708019"/>
                  <a:pt x="0" y="1652139"/>
                  <a:pt x="0" y="1583559"/>
                </a:cubicBezTo>
                <a:lnTo>
                  <a:pt x="0" y="124460"/>
                </a:lnTo>
                <a:cubicBezTo>
                  <a:pt x="0" y="55880"/>
                  <a:pt x="55880" y="0"/>
                  <a:pt x="124460" y="0"/>
                </a:cubicBezTo>
                <a:lnTo>
                  <a:pt x="2880838" y="0"/>
                </a:lnTo>
                <a:cubicBezTo>
                  <a:pt x="2949418" y="0"/>
                  <a:pt x="3005298" y="55880"/>
                  <a:pt x="3005298" y="124460"/>
                </a:cubicBezTo>
                <a:lnTo>
                  <a:pt x="3005298" y="1583559"/>
                </a:lnTo>
                <a:cubicBezTo>
                  <a:pt x="3005298" y="1652139"/>
                  <a:pt x="2949418" y="1708019"/>
                  <a:pt x="2880838" y="1708019"/>
                </a:cubicBezTo>
                <a:close/>
              </a:path>
            </a:pathLst>
          </a:custGeom>
          <a:solidFill>
            <a:srgbClr val="F8BC2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3" name="Google Shape;543;p63">
            <a:extLst>
              <a:ext uri="{C183D7F6-B498-43B3-948B-1728B52AA6E4}">
                <adec:decorative xmlns:adec="http://schemas.microsoft.com/office/drawing/2017/decorative" val="1"/>
              </a:ext>
            </a:extLst>
          </p:cNvPr>
          <p:cNvSpPr/>
          <p:nvPr/>
        </p:nvSpPr>
        <p:spPr>
          <a:xfrm>
            <a:off x="289308" y="184434"/>
            <a:ext cx="2535527" cy="526122"/>
          </a:xfrm>
          <a:custGeom>
            <a:avLst/>
            <a:gdLst/>
            <a:ahLst/>
            <a:cxnLst/>
            <a:rect l="l" t="t" r="r" b="b"/>
            <a:pathLst>
              <a:path w="2535527" h="526122" extrusionOk="0">
                <a:moveTo>
                  <a:pt x="0" y="0"/>
                </a:moveTo>
                <a:lnTo>
                  <a:pt x="2535527" y="0"/>
                </a:lnTo>
                <a:lnTo>
                  <a:pt x="2535527" y="526122"/>
                </a:lnTo>
                <a:lnTo>
                  <a:pt x="0" y="526122"/>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4" name="Google Shape;544;p63">
            <a:extLst>
              <a:ext uri="{C183D7F6-B498-43B3-948B-1728B52AA6E4}">
                <adec:decorative xmlns:adec="http://schemas.microsoft.com/office/drawing/2017/decorative" val="1"/>
              </a:ext>
            </a:extLst>
          </p:cNvPr>
          <p:cNvSpPr txBox="1"/>
          <p:nvPr/>
        </p:nvSpPr>
        <p:spPr>
          <a:xfrm>
            <a:off x="176868" y="739131"/>
            <a:ext cx="2760300" cy="338700"/>
          </a:xfrm>
          <a:prstGeom prst="rect">
            <a:avLst/>
          </a:prstGeom>
          <a:noFill/>
          <a:ln>
            <a:noFill/>
          </a:ln>
        </p:spPr>
        <p:txBody>
          <a:bodyPr spcFirstLastPara="1" wrap="square" lIns="0" tIns="0" rIns="0" bIns="0" anchor="t" anchorCtr="0">
            <a:spAutoFit/>
          </a:bodyPr>
          <a:lstStyle/>
          <a:p>
            <a:pPr marL="0" marR="0" lvl="0" indent="0" algn="ctr" rtl="0">
              <a:lnSpc>
                <a:spcPct val="100999"/>
              </a:lnSpc>
              <a:spcBef>
                <a:spcPts val="0"/>
              </a:spcBef>
              <a:spcAft>
                <a:spcPts val="0"/>
              </a:spcAft>
              <a:buNone/>
            </a:pPr>
            <a:r>
              <a:rPr lang="en-US" sz="2201">
                <a:solidFill>
                  <a:srgbClr val="0F3869"/>
                </a:solidFill>
                <a:latin typeface="Satisfy"/>
                <a:ea typeface="Satisfy"/>
                <a:cs typeface="Satisfy"/>
                <a:sym typeface="Satisfy"/>
              </a:rPr>
              <a:t>Cross-State Convening</a:t>
            </a:r>
            <a:endParaRPr sz="1500">
              <a:latin typeface="Satisfy"/>
              <a:ea typeface="Satisfy"/>
              <a:cs typeface="Satisfy"/>
              <a:sym typeface="Satisfy"/>
            </a:endParaRPr>
          </a:p>
        </p:txBody>
      </p:sp>
      <p:sp>
        <p:nvSpPr>
          <p:cNvPr id="545" name="Google Shape;545;p63">
            <a:extLst>
              <a:ext uri="{C183D7F6-B498-43B3-948B-1728B52AA6E4}">
                <adec:decorative xmlns:adec="http://schemas.microsoft.com/office/drawing/2017/decorative" val="1"/>
              </a:ext>
            </a:extLst>
          </p:cNvPr>
          <p:cNvSpPr/>
          <p:nvPr/>
        </p:nvSpPr>
        <p:spPr>
          <a:xfrm>
            <a:off x="-473750" y="7072492"/>
            <a:ext cx="4874396" cy="7267812"/>
          </a:xfrm>
          <a:custGeom>
            <a:avLst/>
            <a:gdLst/>
            <a:ahLst/>
            <a:cxnLst/>
            <a:rect l="l" t="t" r="r" b="b"/>
            <a:pathLst>
              <a:path w="4874396" h="7267812" extrusionOk="0">
                <a:moveTo>
                  <a:pt x="0" y="0"/>
                </a:moveTo>
                <a:lnTo>
                  <a:pt x="4874396" y="0"/>
                </a:lnTo>
                <a:lnTo>
                  <a:pt x="4874396" y="7267812"/>
                </a:lnTo>
                <a:lnTo>
                  <a:pt x="0" y="7267812"/>
                </a:lnTo>
                <a:lnTo>
                  <a:pt x="0" y="0"/>
                </a:lnTo>
                <a:close/>
              </a:path>
            </a:pathLst>
          </a:custGeom>
          <a:blipFill rotWithShape="1">
            <a:blip r:embed="rId4">
              <a:alphaModFix/>
            </a:blip>
            <a:stretch>
              <a:fillRect l="-5312" t="-129" r="-112757" b="-119395"/>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6" name="Google Shape;546;p63">
            <a:extLst>
              <a:ext uri="{C183D7F6-B498-43B3-948B-1728B52AA6E4}">
                <adec:decorative xmlns:adec="http://schemas.microsoft.com/office/drawing/2017/decorative" val="1"/>
              </a:ext>
            </a:extLst>
          </p:cNvPr>
          <p:cNvSpPr/>
          <p:nvPr/>
        </p:nvSpPr>
        <p:spPr>
          <a:xfrm>
            <a:off x="13810279" y="6815957"/>
            <a:ext cx="4765351" cy="6665818"/>
          </a:xfrm>
          <a:custGeom>
            <a:avLst/>
            <a:gdLst/>
            <a:ahLst/>
            <a:cxnLst/>
            <a:rect l="l" t="t" r="r" b="b"/>
            <a:pathLst>
              <a:path w="4765351" h="6665818" extrusionOk="0">
                <a:moveTo>
                  <a:pt x="0" y="0"/>
                </a:moveTo>
                <a:lnTo>
                  <a:pt x="4765351" y="0"/>
                </a:lnTo>
                <a:lnTo>
                  <a:pt x="4765351" y="6665818"/>
                </a:lnTo>
                <a:lnTo>
                  <a:pt x="0" y="6665818"/>
                </a:lnTo>
                <a:lnTo>
                  <a:pt x="0" y="0"/>
                </a:lnTo>
                <a:close/>
              </a:path>
            </a:pathLst>
          </a:custGeom>
          <a:blipFill rotWithShape="1">
            <a:blip r:embed="rId5">
              <a:alphaModFix/>
            </a:blip>
            <a:stretch>
              <a:fillRect l="-102896" t="-113430" r="-13873" b="-19165"/>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 name="Title 1">
            <a:extLst>
              <a:ext uri="{FF2B5EF4-FFF2-40B4-BE49-F238E27FC236}">
                <a16:creationId xmlns:a16="http://schemas.microsoft.com/office/drawing/2014/main" id="{0A119B22-11D7-0D4A-C6B1-A33F35B9879A}"/>
              </a:ext>
            </a:extLst>
          </p:cNvPr>
          <p:cNvSpPr>
            <a:spLocks noGrp="1"/>
          </p:cNvSpPr>
          <p:nvPr>
            <p:ph type="title" idx="4294967295"/>
          </p:nvPr>
        </p:nvSpPr>
        <p:spPr>
          <a:xfrm>
            <a:off x="457200" y="-1143000"/>
            <a:ext cx="8229600" cy="1143000"/>
          </a:xfrm>
        </p:spPr>
        <p:txBody>
          <a:bodyPr spcFirstLastPara="1" wrap="square" lIns="91425" tIns="45700" rIns="91425" bIns="45700" anchor="b" anchorCtr="0">
            <a:normAutofit/>
          </a:bodyPr>
          <a:lstStyle/>
          <a:p>
            <a:r>
              <a:rPr lang="en-US" dirty="0"/>
              <a:t>Whole group debrief</a:t>
            </a:r>
          </a:p>
        </p:txBody>
      </p:sp>
      <p:grpSp>
        <p:nvGrpSpPr>
          <p:cNvPr id="540" name="Google Shape;540;p63" descr="Session: The Parade of Progress is Paved with Good Data: Mapping the Route to Educator Outcomes and Accountability in Special Education; Goal #2 and Goal #3&#13;&#10;What are your key takeaways?&#13;&#10;What do you want to bring back to your team?">
            <a:extLst>
              <a:ext uri="{C183D7F6-B498-43B3-948B-1728B52AA6E4}">
                <adec:decorative xmlns:adec="http://schemas.microsoft.com/office/drawing/2017/decorative" val="0"/>
              </a:ext>
            </a:extLst>
          </p:cNvPr>
          <p:cNvGrpSpPr/>
          <p:nvPr/>
        </p:nvGrpSpPr>
        <p:grpSpPr>
          <a:xfrm>
            <a:off x="1631800" y="1301150"/>
            <a:ext cx="15024600" cy="5215950"/>
            <a:chOff x="-2761669" y="-1192248"/>
            <a:chExt cx="20032800" cy="6954600"/>
          </a:xfrm>
        </p:grpSpPr>
        <p:sp>
          <p:nvSpPr>
            <p:cNvPr id="541" name="Google Shape;541;p63"/>
            <p:cNvSpPr txBox="1"/>
            <p:nvPr/>
          </p:nvSpPr>
          <p:spPr>
            <a:xfrm>
              <a:off x="-2761669" y="-1192248"/>
              <a:ext cx="20032800" cy="6177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sz="4600" b="1" dirty="0">
                  <a:solidFill>
                    <a:schemeClr val="dk1"/>
                  </a:solidFill>
                  <a:latin typeface="Calibri"/>
                  <a:ea typeface="Calibri"/>
                  <a:cs typeface="Calibri"/>
                  <a:sym typeface="Calibri"/>
                </a:rPr>
                <a:t>Whole Group Debrief</a:t>
              </a:r>
              <a:endParaRPr sz="4600" i="1" dirty="0">
                <a:solidFill>
                  <a:schemeClr val="dk1"/>
                </a:solidFill>
                <a:latin typeface="Calibri"/>
                <a:ea typeface="Calibri"/>
                <a:cs typeface="Calibri"/>
                <a:sym typeface="Calibri"/>
              </a:endParaRPr>
            </a:p>
            <a:p>
              <a:pPr marL="457200" lvl="0" indent="-520700" algn="l" rtl="0">
                <a:spcBef>
                  <a:spcPts val="1000"/>
                </a:spcBef>
                <a:spcAft>
                  <a:spcPts val="0"/>
                </a:spcAft>
                <a:buClr>
                  <a:schemeClr val="dk1"/>
                </a:buClr>
                <a:buSzPts val="4600"/>
                <a:buFont typeface="Calibri"/>
                <a:buChar char="●"/>
              </a:pPr>
              <a:r>
                <a:rPr lang="en-US" sz="4600" b="1" dirty="0">
                  <a:solidFill>
                    <a:schemeClr val="dk1"/>
                  </a:solidFill>
                  <a:latin typeface="Calibri"/>
                  <a:ea typeface="Calibri"/>
                  <a:cs typeface="Calibri"/>
                  <a:sym typeface="Calibri"/>
                </a:rPr>
                <a:t>Session</a:t>
              </a:r>
              <a:r>
                <a:rPr lang="en-US" sz="4600" dirty="0">
                  <a:solidFill>
                    <a:schemeClr val="dk1"/>
                  </a:solidFill>
                  <a:latin typeface="Calibri"/>
                  <a:ea typeface="Calibri"/>
                  <a:cs typeface="Calibri"/>
                  <a:sym typeface="Calibri"/>
                </a:rPr>
                <a:t>: The Parade of Progress is Paved with Good Data: Mapping the Route to Educator Outcomes and Accountability in Special Education; Goal #2 and Goal #3</a:t>
              </a:r>
              <a:endParaRPr sz="4600" dirty="0">
                <a:solidFill>
                  <a:schemeClr val="dk1"/>
                </a:solidFill>
                <a:latin typeface="Calibri"/>
                <a:ea typeface="Calibri"/>
                <a:cs typeface="Calibri"/>
                <a:sym typeface="Calibri"/>
              </a:endParaRPr>
            </a:p>
            <a:p>
              <a:pPr marL="457200" lvl="0" indent="-520700" algn="l" rtl="0">
                <a:spcBef>
                  <a:spcPts val="1000"/>
                </a:spcBef>
                <a:spcAft>
                  <a:spcPts val="0"/>
                </a:spcAft>
                <a:buClr>
                  <a:schemeClr val="dk1"/>
                </a:buClr>
                <a:buSzPts val="4600"/>
                <a:buFont typeface="Calibri"/>
                <a:buChar char="●"/>
              </a:pPr>
              <a:r>
                <a:rPr lang="en-US" sz="4600" b="1" dirty="0">
                  <a:solidFill>
                    <a:schemeClr val="dk1"/>
                  </a:solidFill>
                  <a:latin typeface="Calibri"/>
                  <a:ea typeface="Calibri"/>
                  <a:cs typeface="Calibri"/>
                  <a:sym typeface="Calibri"/>
                </a:rPr>
                <a:t>What are your key takeaways?</a:t>
              </a:r>
              <a:endParaRPr sz="4600" b="1" dirty="0">
                <a:solidFill>
                  <a:schemeClr val="dk1"/>
                </a:solidFill>
                <a:latin typeface="Calibri"/>
                <a:ea typeface="Calibri"/>
                <a:cs typeface="Calibri"/>
                <a:sym typeface="Calibri"/>
              </a:endParaRPr>
            </a:p>
            <a:p>
              <a:pPr marL="457200" lvl="0" indent="-520700" algn="l" rtl="0">
                <a:spcBef>
                  <a:spcPts val="1000"/>
                </a:spcBef>
                <a:spcAft>
                  <a:spcPts val="1000"/>
                </a:spcAft>
                <a:buClr>
                  <a:schemeClr val="dk1"/>
                </a:buClr>
                <a:buSzPts val="4600"/>
                <a:buFont typeface="Calibri"/>
                <a:buChar char="●"/>
              </a:pPr>
              <a:r>
                <a:rPr lang="en-US" sz="4600" b="1" dirty="0">
                  <a:solidFill>
                    <a:schemeClr val="dk1"/>
                  </a:solidFill>
                  <a:latin typeface="Calibri"/>
                  <a:ea typeface="Calibri"/>
                  <a:cs typeface="Calibri"/>
                  <a:sym typeface="Calibri"/>
                </a:rPr>
                <a:t>What do you want to bring back to your team?</a:t>
              </a:r>
              <a:endParaRPr sz="4600" b="1" dirty="0">
                <a:latin typeface="Calibri"/>
                <a:ea typeface="Calibri"/>
                <a:cs typeface="Calibri"/>
                <a:sym typeface="Calibri"/>
              </a:endParaRPr>
            </a:p>
          </p:txBody>
        </p:sp>
        <p:sp>
          <p:nvSpPr>
            <p:cNvPr id="542" name="Google Shape;542;p63"/>
            <p:cNvSpPr txBox="1"/>
            <p:nvPr/>
          </p:nvSpPr>
          <p:spPr>
            <a:xfrm>
              <a:off x="488864" y="5249352"/>
              <a:ext cx="13529100" cy="5130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2499">
                  <a:solidFill>
                    <a:srgbClr val="000000"/>
                  </a:solidFill>
                  <a:latin typeface="Raleway"/>
                  <a:ea typeface="Raleway"/>
                  <a:cs typeface="Raleway"/>
                  <a:sym typeface="Raleway"/>
                </a:rPr>
                <a:t> </a:t>
              </a:r>
              <a:endParaRPr>
                <a:latin typeface="Raleway"/>
                <a:ea typeface="Raleway"/>
                <a:cs typeface="Raleway"/>
                <a:sym typeface="Raleway"/>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Google Shape;551;p64">
            <a:extLst>
              <a:ext uri="{C183D7F6-B498-43B3-948B-1728B52AA6E4}">
                <adec:decorative xmlns:adec="http://schemas.microsoft.com/office/drawing/2017/decorative" val="1"/>
              </a:ext>
            </a:extLst>
          </p:cNvPr>
          <p:cNvSpPr/>
          <p:nvPr/>
        </p:nvSpPr>
        <p:spPr>
          <a:xfrm>
            <a:off x="1124225" y="1028700"/>
            <a:ext cx="16003212" cy="7126709"/>
          </a:xfrm>
          <a:custGeom>
            <a:avLst/>
            <a:gdLst/>
            <a:ahLst/>
            <a:cxnLst/>
            <a:rect l="l" t="t" r="r" b="b"/>
            <a:pathLst>
              <a:path w="3005298" h="1708019" extrusionOk="0">
                <a:moveTo>
                  <a:pt x="2880838" y="1708019"/>
                </a:moveTo>
                <a:lnTo>
                  <a:pt x="124460" y="1708019"/>
                </a:lnTo>
                <a:cubicBezTo>
                  <a:pt x="55880" y="1708019"/>
                  <a:pt x="0" y="1652139"/>
                  <a:pt x="0" y="1583559"/>
                </a:cubicBezTo>
                <a:lnTo>
                  <a:pt x="0" y="124460"/>
                </a:lnTo>
                <a:cubicBezTo>
                  <a:pt x="0" y="55880"/>
                  <a:pt x="55880" y="0"/>
                  <a:pt x="124460" y="0"/>
                </a:cubicBezTo>
                <a:lnTo>
                  <a:pt x="2880838" y="0"/>
                </a:lnTo>
                <a:cubicBezTo>
                  <a:pt x="2949418" y="0"/>
                  <a:pt x="3005298" y="55880"/>
                  <a:pt x="3005298" y="124460"/>
                </a:cubicBezTo>
                <a:lnTo>
                  <a:pt x="3005298" y="1583559"/>
                </a:lnTo>
                <a:cubicBezTo>
                  <a:pt x="3005298" y="1652139"/>
                  <a:pt x="2949418" y="1708019"/>
                  <a:pt x="2880838" y="1708019"/>
                </a:cubicBezTo>
                <a:close/>
              </a:path>
            </a:pathLst>
          </a:custGeom>
          <a:solidFill>
            <a:srgbClr val="F8BC2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55" name="Google Shape;555;p64">
            <a:extLst>
              <a:ext uri="{C183D7F6-B498-43B3-948B-1728B52AA6E4}">
                <adec:decorative xmlns:adec="http://schemas.microsoft.com/office/drawing/2017/decorative" val="1"/>
              </a:ext>
            </a:extLst>
          </p:cNvPr>
          <p:cNvSpPr/>
          <p:nvPr/>
        </p:nvSpPr>
        <p:spPr>
          <a:xfrm>
            <a:off x="289308" y="184434"/>
            <a:ext cx="2535527" cy="526122"/>
          </a:xfrm>
          <a:custGeom>
            <a:avLst/>
            <a:gdLst/>
            <a:ahLst/>
            <a:cxnLst/>
            <a:rect l="l" t="t" r="r" b="b"/>
            <a:pathLst>
              <a:path w="2535527" h="526122" extrusionOk="0">
                <a:moveTo>
                  <a:pt x="0" y="0"/>
                </a:moveTo>
                <a:lnTo>
                  <a:pt x="2535527" y="0"/>
                </a:lnTo>
                <a:lnTo>
                  <a:pt x="2535527" y="526122"/>
                </a:lnTo>
                <a:lnTo>
                  <a:pt x="0" y="526122"/>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56" name="Google Shape;556;p64">
            <a:extLst>
              <a:ext uri="{C183D7F6-B498-43B3-948B-1728B52AA6E4}">
                <adec:decorative xmlns:adec="http://schemas.microsoft.com/office/drawing/2017/decorative" val="1"/>
              </a:ext>
            </a:extLst>
          </p:cNvPr>
          <p:cNvSpPr txBox="1"/>
          <p:nvPr/>
        </p:nvSpPr>
        <p:spPr>
          <a:xfrm>
            <a:off x="176868" y="739131"/>
            <a:ext cx="2760300" cy="338700"/>
          </a:xfrm>
          <a:prstGeom prst="rect">
            <a:avLst/>
          </a:prstGeom>
          <a:noFill/>
          <a:ln>
            <a:noFill/>
          </a:ln>
        </p:spPr>
        <p:txBody>
          <a:bodyPr spcFirstLastPara="1" wrap="square" lIns="0" tIns="0" rIns="0" bIns="0" anchor="t" anchorCtr="0">
            <a:spAutoFit/>
          </a:bodyPr>
          <a:lstStyle/>
          <a:p>
            <a:pPr marL="0" marR="0" lvl="0" indent="0" algn="ctr" rtl="0">
              <a:lnSpc>
                <a:spcPct val="100999"/>
              </a:lnSpc>
              <a:spcBef>
                <a:spcPts val="0"/>
              </a:spcBef>
              <a:spcAft>
                <a:spcPts val="0"/>
              </a:spcAft>
              <a:buNone/>
            </a:pPr>
            <a:r>
              <a:rPr lang="en-US" sz="2201">
                <a:solidFill>
                  <a:srgbClr val="0F3869"/>
                </a:solidFill>
                <a:latin typeface="Satisfy"/>
                <a:ea typeface="Satisfy"/>
                <a:cs typeface="Satisfy"/>
                <a:sym typeface="Satisfy"/>
              </a:rPr>
              <a:t>Cross-State Convening</a:t>
            </a:r>
            <a:endParaRPr sz="1500">
              <a:latin typeface="Satisfy"/>
              <a:ea typeface="Satisfy"/>
              <a:cs typeface="Satisfy"/>
              <a:sym typeface="Satisfy"/>
            </a:endParaRPr>
          </a:p>
        </p:txBody>
      </p:sp>
      <p:sp>
        <p:nvSpPr>
          <p:cNvPr id="557" name="Google Shape;557;p64">
            <a:extLst>
              <a:ext uri="{C183D7F6-B498-43B3-948B-1728B52AA6E4}">
                <adec:decorative xmlns:adec="http://schemas.microsoft.com/office/drawing/2017/decorative" val="1"/>
              </a:ext>
            </a:extLst>
          </p:cNvPr>
          <p:cNvSpPr/>
          <p:nvPr/>
        </p:nvSpPr>
        <p:spPr>
          <a:xfrm>
            <a:off x="-473750" y="7072492"/>
            <a:ext cx="4874396" cy="7267812"/>
          </a:xfrm>
          <a:custGeom>
            <a:avLst/>
            <a:gdLst/>
            <a:ahLst/>
            <a:cxnLst/>
            <a:rect l="l" t="t" r="r" b="b"/>
            <a:pathLst>
              <a:path w="4874396" h="7267812" extrusionOk="0">
                <a:moveTo>
                  <a:pt x="0" y="0"/>
                </a:moveTo>
                <a:lnTo>
                  <a:pt x="4874396" y="0"/>
                </a:lnTo>
                <a:lnTo>
                  <a:pt x="4874396" y="7267812"/>
                </a:lnTo>
                <a:lnTo>
                  <a:pt x="0" y="7267812"/>
                </a:lnTo>
                <a:lnTo>
                  <a:pt x="0" y="0"/>
                </a:lnTo>
                <a:close/>
              </a:path>
            </a:pathLst>
          </a:custGeom>
          <a:blipFill rotWithShape="1">
            <a:blip r:embed="rId4">
              <a:alphaModFix/>
            </a:blip>
            <a:stretch>
              <a:fillRect l="-5307" t="-129" r="-112756" b="-119385"/>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58" name="Google Shape;558;p64">
            <a:extLst>
              <a:ext uri="{C183D7F6-B498-43B3-948B-1728B52AA6E4}">
                <adec:decorative xmlns:adec="http://schemas.microsoft.com/office/drawing/2017/decorative" val="1"/>
              </a:ext>
            </a:extLst>
          </p:cNvPr>
          <p:cNvSpPr/>
          <p:nvPr/>
        </p:nvSpPr>
        <p:spPr>
          <a:xfrm>
            <a:off x="13810279" y="6815957"/>
            <a:ext cx="4765351" cy="6665818"/>
          </a:xfrm>
          <a:custGeom>
            <a:avLst/>
            <a:gdLst/>
            <a:ahLst/>
            <a:cxnLst/>
            <a:rect l="l" t="t" r="r" b="b"/>
            <a:pathLst>
              <a:path w="4765351" h="6665818" extrusionOk="0">
                <a:moveTo>
                  <a:pt x="0" y="0"/>
                </a:moveTo>
                <a:lnTo>
                  <a:pt x="4765351" y="0"/>
                </a:lnTo>
                <a:lnTo>
                  <a:pt x="4765351" y="6665818"/>
                </a:lnTo>
                <a:lnTo>
                  <a:pt x="0" y="6665818"/>
                </a:lnTo>
                <a:lnTo>
                  <a:pt x="0" y="0"/>
                </a:lnTo>
                <a:close/>
              </a:path>
            </a:pathLst>
          </a:custGeom>
          <a:blipFill rotWithShape="1">
            <a:blip r:embed="rId5">
              <a:alphaModFix/>
            </a:blip>
            <a:stretch>
              <a:fillRect l="-102895" t="-113427" r="-13868" b="-19168"/>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 name="Title 1">
            <a:extLst>
              <a:ext uri="{FF2B5EF4-FFF2-40B4-BE49-F238E27FC236}">
                <a16:creationId xmlns:a16="http://schemas.microsoft.com/office/drawing/2014/main" id="{F406730E-5E93-E4BE-5071-DC32327046F9}"/>
              </a:ext>
            </a:extLst>
          </p:cNvPr>
          <p:cNvSpPr>
            <a:spLocks noGrp="1"/>
          </p:cNvSpPr>
          <p:nvPr>
            <p:ph type="title" idx="4294967295"/>
          </p:nvPr>
        </p:nvSpPr>
        <p:spPr>
          <a:xfrm>
            <a:off x="457200" y="-1143000"/>
            <a:ext cx="8229600" cy="1143000"/>
          </a:xfrm>
        </p:spPr>
        <p:txBody>
          <a:bodyPr spcFirstLastPara="1" wrap="square" lIns="91425" tIns="45700" rIns="91425" bIns="45700" anchor="b" anchorCtr="0">
            <a:normAutofit/>
          </a:bodyPr>
          <a:lstStyle/>
          <a:p>
            <a:r>
              <a:rPr lang="en-US" dirty="0"/>
              <a:t>Fill in your state </a:t>
            </a:r>
            <a:r>
              <a:rPr lang="en-US" dirty="0" err="1"/>
              <a:t>padlet</a:t>
            </a:r>
            <a:endParaRPr lang="en-US" dirty="0"/>
          </a:p>
        </p:txBody>
      </p:sp>
      <p:grpSp>
        <p:nvGrpSpPr>
          <p:cNvPr id="552" name="Google Shape;552;p64" descr="Session: The Parade of Progress is Paved with Good Data: Mapping the Route to Educator Outcomes and Accountability in Special Education; Goal #2 and Goal #3&#13;&#10;Notes: Brief summary of the session, lessons learned, ideas that could support your context, potential pitfalls to avoid, etc.&#13;&#10;Connections: How does this connect to your state’s current work? How could this connect to future work (use the future work column)? Are there follow-ups/additional networking needed with CEEDAR states or staff?&#13;&#10;">
            <a:extLst>
              <a:ext uri="{C183D7F6-B498-43B3-948B-1728B52AA6E4}">
                <adec:decorative xmlns:adec="http://schemas.microsoft.com/office/drawing/2017/decorative" val="0"/>
              </a:ext>
            </a:extLst>
          </p:cNvPr>
          <p:cNvGrpSpPr/>
          <p:nvPr/>
        </p:nvGrpSpPr>
        <p:grpSpPr>
          <a:xfrm>
            <a:off x="1631800" y="1301150"/>
            <a:ext cx="15024600" cy="6541875"/>
            <a:chOff x="-2761669" y="-1192248"/>
            <a:chExt cx="20032800" cy="8722500"/>
          </a:xfrm>
        </p:grpSpPr>
        <p:sp>
          <p:nvSpPr>
            <p:cNvPr id="553" name="Google Shape;553;p64"/>
            <p:cNvSpPr txBox="1"/>
            <p:nvPr/>
          </p:nvSpPr>
          <p:spPr>
            <a:xfrm>
              <a:off x="-2761669" y="-1192248"/>
              <a:ext cx="20032800" cy="87225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sz="4000" b="1" dirty="0">
                  <a:solidFill>
                    <a:schemeClr val="dk1"/>
                  </a:solidFill>
                  <a:latin typeface="Calibri"/>
                  <a:ea typeface="Calibri"/>
                  <a:cs typeface="Calibri"/>
                  <a:sym typeface="Calibri"/>
                </a:rPr>
                <a:t>Fill in your state </a:t>
              </a:r>
              <a:r>
                <a:rPr lang="en-US" sz="4000" b="1" dirty="0" err="1">
                  <a:solidFill>
                    <a:schemeClr val="dk1"/>
                  </a:solidFill>
                  <a:latin typeface="Calibri"/>
                  <a:ea typeface="Calibri"/>
                  <a:cs typeface="Calibri"/>
                  <a:sym typeface="Calibri"/>
                </a:rPr>
                <a:t>padlet</a:t>
              </a:r>
              <a:r>
                <a:rPr lang="en-US" sz="4000" dirty="0">
                  <a:solidFill>
                    <a:schemeClr val="dk1"/>
                  </a:solidFill>
                  <a:latin typeface="Calibri"/>
                  <a:ea typeface="Calibri"/>
                  <a:cs typeface="Calibri"/>
                  <a:sym typeface="Calibri"/>
                </a:rPr>
                <a:t>: </a:t>
              </a:r>
              <a:endParaRPr sz="4000" i="1" dirty="0">
                <a:solidFill>
                  <a:schemeClr val="dk1"/>
                </a:solidFill>
                <a:latin typeface="Calibri"/>
                <a:ea typeface="Calibri"/>
                <a:cs typeface="Calibri"/>
                <a:sym typeface="Calibri"/>
              </a:endParaRPr>
            </a:p>
            <a:p>
              <a:pPr marL="457200" lvl="0" indent="-482600" algn="l" rtl="0">
                <a:spcBef>
                  <a:spcPts val="1000"/>
                </a:spcBef>
                <a:spcAft>
                  <a:spcPts val="0"/>
                </a:spcAft>
                <a:buClr>
                  <a:schemeClr val="dk1"/>
                </a:buClr>
                <a:buSzPts val="4000"/>
                <a:buFont typeface="Calibri"/>
                <a:buChar char="●"/>
              </a:pPr>
              <a:r>
                <a:rPr lang="en-US" sz="4000" b="1" dirty="0">
                  <a:solidFill>
                    <a:schemeClr val="dk1"/>
                  </a:solidFill>
                  <a:latin typeface="Calibri"/>
                  <a:ea typeface="Calibri"/>
                  <a:cs typeface="Calibri"/>
                  <a:sym typeface="Calibri"/>
                </a:rPr>
                <a:t>Session</a:t>
              </a:r>
              <a:r>
                <a:rPr lang="en-US" sz="4000" dirty="0">
                  <a:solidFill>
                    <a:schemeClr val="dk1"/>
                  </a:solidFill>
                  <a:latin typeface="Calibri"/>
                  <a:ea typeface="Calibri"/>
                  <a:cs typeface="Calibri"/>
                  <a:sym typeface="Calibri"/>
                </a:rPr>
                <a:t>: The Parade of Progress is Paved with Good Data: Mapping the Route to Educator Outcomes and Accountability in Special Education; Goal #2 and Goal #3</a:t>
              </a:r>
              <a:endParaRPr sz="4000" dirty="0">
                <a:solidFill>
                  <a:schemeClr val="dk1"/>
                </a:solidFill>
                <a:latin typeface="Calibri"/>
                <a:ea typeface="Calibri"/>
                <a:cs typeface="Calibri"/>
                <a:sym typeface="Calibri"/>
              </a:endParaRPr>
            </a:p>
            <a:p>
              <a:pPr marL="457200" lvl="0" indent="-482600" algn="l" rtl="0">
                <a:spcBef>
                  <a:spcPts val="1000"/>
                </a:spcBef>
                <a:spcAft>
                  <a:spcPts val="0"/>
                </a:spcAft>
                <a:buClr>
                  <a:schemeClr val="dk1"/>
                </a:buClr>
                <a:buSzPts val="4000"/>
                <a:buFont typeface="Calibri"/>
                <a:buChar char="●"/>
              </a:pPr>
              <a:r>
                <a:rPr lang="en-US" sz="4000" b="1" dirty="0">
                  <a:solidFill>
                    <a:schemeClr val="dk1"/>
                  </a:solidFill>
                  <a:latin typeface="Calibri"/>
                  <a:ea typeface="Calibri"/>
                  <a:cs typeface="Calibri"/>
                  <a:sym typeface="Calibri"/>
                </a:rPr>
                <a:t>Notes</a:t>
              </a:r>
              <a:r>
                <a:rPr lang="en-US" sz="4000" dirty="0">
                  <a:solidFill>
                    <a:schemeClr val="dk1"/>
                  </a:solidFill>
                  <a:latin typeface="Calibri"/>
                  <a:ea typeface="Calibri"/>
                  <a:cs typeface="Calibri"/>
                  <a:sym typeface="Calibri"/>
                </a:rPr>
                <a:t>: Brief summary of the session, lessons learned, ideas that could support your context, potential pitfalls to avoid, etc.</a:t>
              </a:r>
              <a:endParaRPr sz="4000" dirty="0">
                <a:solidFill>
                  <a:schemeClr val="dk1"/>
                </a:solidFill>
                <a:latin typeface="Calibri"/>
                <a:ea typeface="Calibri"/>
                <a:cs typeface="Calibri"/>
                <a:sym typeface="Calibri"/>
              </a:endParaRPr>
            </a:p>
            <a:p>
              <a:pPr marL="457200" lvl="0" indent="-482600" algn="l" rtl="0">
                <a:spcBef>
                  <a:spcPts val="1000"/>
                </a:spcBef>
                <a:spcAft>
                  <a:spcPts val="1000"/>
                </a:spcAft>
                <a:buClr>
                  <a:schemeClr val="dk1"/>
                </a:buClr>
                <a:buSzPts val="4000"/>
                <a:buFont typeface="Calibri"/>
                <a:buChar char="●"/>
              </a:pPr>
              <a:r>
                <a:rPr lang="en-US" sz="4000" b="1" dirty="0">
                  <a:solidFill>
                    <a:schemeClr val="dk1"/>
                  </a:solidFill>
                  <a:latin typeface="Calibri"/>
                  <a:ea typeface="Calibri"/>
                  <a:cs typeface="Calibri"/>
                  <a:sym typeface="Calibri"/>
                </a:rPr>
                <a:t>Connections</a:t>
              </a:r>
              <a:r>
                <a:rPr lang="en-US" sz="4000" dirty="0">
                  <a:solidFill>
                    <a:schemeClr val="dk1"/>
                  </a:solidFill>
                  <a:latin typeface="Calibri"/>
                  <a:ea typeface="Calibri"/>
                  <a:cs typeface="Calibri"/>
                  <a:sym typeface="Calibri"/>
                </a:rPr>
                <a:t>: How does this connect to your state’s current work? How could this connect to future work (use the future work column)? Are there follow-ups/additional networking needed with CEEDAR states or staff?</a:t>
              </a:r>
              <a:endParaRPr sz="4000" b="1" dirty="0">
                <a:latin typeface="Calibri"/>
                <a:ea typeface="Calibri"/>
                <a:cs typeface="Calibri"/>
                <a:sym typeface="Calibri"/>
              </a:endParaRPr>
            </a:p>
          </p:txBody>
        </p:sp>
        <p:sp>
          <p:nvSpPr>
            <p:cNvPr id="554" name="Google Shape;554;p64"/>
            <p:cNvSpPr txBox="1"/>
            <p:nvPr/>
          </p:nvSpPr>
          <p:spPr>
            <a:xfrm>
              <a:off x="488864" y="5249352"/>
              <a:ext cx="13529100" cy="5130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2499">
                  <a:solidFill>
                    <a:srgbClr val="000000"/>
                  </a:solidFill>
                  <a:latin typeface="Raleway"/>
                  <a:ea typeface="Raleway"/>
                  <a:cs typeface="Raleway"/>
                  <a:sym typeface="Raleway"/>
                </a:rPr>
                <a:t> </a:t>
              </a:r>
              <a:endParaRPr>
                <a:latin typeface="Raleway"/>
                <a:ea typeface="Raleway"/>
                <a:cs typeface="Raleway"/>
                <a:sym typeface="Raleway"/>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pic>
        <p:nvPicPr>
          <p:cNvPr id="563" name="Google Shape;563;p65">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12" y="4"/>
            <a:ext cx="18288024" cy="10287000"/>
          </a:xfrm>
          <a:prstGeom prst="rect">
            <a:avLst/>
          </a:prstGeom>
          <a:noFill/>
          <a:ln>
            <a:noFill/>
          </a:ln>
        </p:spPr>
      </p:pic>
      <p:grpSp>
        <p:nvGrpSpPr>
          <p:cNvPr id="564" name="Google Shape;564;p65">
            <a:extLst>
              <a:ext uri="{C183D7F6-B498-43B3-948B-1728B52AA6E4}">
                <adec:decorative xmlns:adec="http://schemas.microsoft.com/office/drawing/2017/decorative" val="1"/>
              </a:ext>
            </a:extLst>
          </p:cNvPr>
          <p:cNvGrpSpPr/>
          <p:nvPr/>
        </p:nvGrpSpPr>
        <p:grpSpPr>
          <a:xfrm>
            <a:off x="1907070" y="3774649"/>
            <a:ext cx="9672300" cy="3045143"/>
            <a:chOff x="0" y="-256808"/>
            <a:chExt cx="12896400" cy="4060191"/>
          </a:xfrm>
        </p:grpSpPr>
        <p:sp>
          <p:nvSpPr>
            <p:cNvPr id="565" name="Google Shape;565;p65"/>
            <p:cNvSpPr txBox="1"/>
            <p:nvPr/>
          </p:nvSpPr>
          <p:spPr>
            <a:xfrm>
              <a:off x="0" y="-256808"/>
              <a:ext cx="12896400" cy="3316200"/>
            </a:xfrm>
            <a:prstGeom prst="rect">
              <a:avLst/>
            </a:prstGeom>
            <a:noFill/>
            <a:ln>
              <a:noFill/>
            </a:ln>
          </p:spPr>
          <p:txBody>
            <a:bodyPr spcFirstLastPara="1" wrap="square" lIns="0" tIns="0" rIns="0" bIns="0" anchor="t" anchorCtr="0">
              <a:spAutoFit/>
            </a:bodyPr>
            <a:lstStyle/>
            <a:p>
              <a:pPr marL="0" marR="0" lvl="0" indent="0" algn="ctr" rtl="0">
                <a:lnSpc>
                  <a:spcPct val="110000"/>
                </a:lnSpc>
                <a:spcBef>
                  <a:spcPts val="0"/>
                </a:spcBef>
                <a:spcAft>
                  <a:spcPts val="0"/>
                </a:spcAft>
                <a:buNone/>
              </a:pPr>
              <a:r>
                <a:rPr lang="en-US" sz="16159" b="1">
                  <a:solidFill>
                    <a:srgbClr val="0F3869"/>
                  </a:solidFill>
                  <a:latin typeface="Bebas Neue"/>
                  <a:ea typeface="Bebas Neue"/>
                  <a:cs typeface="Bebas Neue"/>
                  <a:sym typeface="Bebas Neue"/>
                </a:rPr>
                <a:t>THANK YOU!</a:t>
              </a:r>
              <a:endParaRPr sz="4700" b="1">
                <a:latin typeface="Bebas Neue"/>
                <a:ea typeface="Bebas Neue"/>
                <a:cs typeface="Bebas Neue"/>
                <a:sym typeface="Bebas Neue"/>
              </a:endParaRPr>
            </a:p>
          </p:txBody>
        </p:sp>
        <p:sp>
          <p:nvSpPr>
            <p:cNvPr id="566" name="Google Shape;566;p65"/>
            <p:cNvSpPr txBox="1"/>
            <p:nvPr/>
          </p:nvSpPr>
          <p:spPr>
            <a:xfrm>
              <a:off x="0" y="3059383"/>
              <a:ext cx="12896400" cy="7440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endParaRPr sz="3625">
                <a:solidFill>
                  <a:srgbClr val="0F3869"/>
                </a:solidFill>
                <a:latin typeface="Raleway ExtraBold"/>
                <a:ea typeface="Raleway ExtraBold"/>
                <a:cs typeface="Raleway ExtraBold"/>
                <a:sym typeface="Raleway ExtraBold"/>
              </a:endParaRPr>
            </a:p>
          </p:txBody>
        </p:sp>
      </p:grpSp>
      <p:sp>
        <p:nvSpPr>
          <p:cNvPr id="567" name="Google Shape;567;p65">
            <a:extLst>
              <a:ext uri="{C183D7F6-B498-43B3-948B-1728B52AA6E4}">
                <adec:decorative xmlns:adec="http://schemas.microsoft.com/office/drawing/2017/decorative" val="1"/>
              </a:ext>
            </a:extLst>
          </p:cNvPr>
          <p:cNvSpPr/>
          <p:nvPr/>
        </p:nvSpPr>
        <p:spPr>
          <a:xfrm>
            <a:off x="12459421" y="2102451"/>
            <a:ext cx="5828579" cy="8748336"/>
          </a:xfrm>
          <a:custGeom>
            <a:avLst/>
            <a:gdLst/>
            <a:ahLst/>
            <a:cxnLst/>
            <a:rect l="l" t="t" r="r" b="b"/>
            <a:pathLst>
              <a:path w="5828579" h="8748336" extrusionOk="0">
                <a:moveTo>
                  <a:pt x="0" y="0"/>
                </a:moveTo>
                <a:lnTo>
                  <a:pt x="5828579" y="0"/>
                </a:lnTo>
                <a:lnTo>
                  <a:pt x="5828579" y="8748336"/>
                </a:lnTo>
                <a:lnTo>
                  <a:pt x="0" y="8748336"/>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68" name="Google Shape;568;p65">
            <a:extLst>
              <a:ext uri="{C183D7F6-B498-43B3-948B-1728B52AA6E4}">
                <adec:decorative xmlns:adec="http://schemas.microsoft.com/office/drawing/2017/decorative" val="1"/>
              </a:ext>
            </a:extLst>
          </p:cNvPr>
          <p:cNvSpPr/>
          <p:nvPr/>
        </p:nvSpPr>
        <p:spPr>
          <a:xfrm>
            <a:off x="272520" y="184434"/>
            <a:ext cx="2535527" cy="526122"/>
          </a:xfrm>
          <a:custGeom>
            <a:avLst/>
            <a:gdLst/>
            <a:ahLst/>
            <a:cxnLst/>
            <a:rect l="l" t="t" r="r" b="b"/>
            <a:pathLst>
              <a:path w="2535527" h="526122" extrusionOk="0">
                <a:moveTo>
                  <a:pt x="0" y="0"/>
                </a:moveTo>
                <a:lnTo>
                  <a:pt x="2535527" y="0"/>
                </a:lnTo>
                <a:lnTo>
                  <a:pt x="2535527" y="526122"/>
                </a:lnTo>
                <a:lnTo>
                  <a:pt x="0" y="526122"/>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 name="Title 1">
            <a:extLst>
              <a:ext uri="{FF2B5EF4-FFF2-40B4-BE49-F238E27FC236}">
                <a16:creationId xmlns:a16="http://schemas.microsoft.com/office/drawing/2014/main" id="{ADA8C3DA-1737-EB4E-15C0-90F9CDEEA8B9}"/>
              </a:ext>
            </a:extLst>
          </p:cNvPr>
          <p:cNvSpPr>
            <a:spLocks noGrp="1"/>
          </p:cNvSpPr>
          <p:nvPr>
            <p:ph type="title" idx="4294967295"/>
          </p:nvPr>
        </p:nvSpPr>
        <p:spPr>
          <a:xfrm>
            <a:off x="457200" y="-1143000"/>
            <a:ext cx="8229600" cy="1143000"/>
          </a:xfrm>
        </p:spPr>
        <p:txBody>
          <a:bodyPr spcFirstLastPara="1" wrap="square" lIns="91425" tIns="45700" rIns="91425" bIns="45700" anchor="b" anchorCtr="0">
            <a:normAutofit/>
          </a:bodyPr>
          <a:lstStyle/>
          <a:p>
            <a:r>
              <a:rPr lang="en-US" dirty="0"/>
              <a:t>thanks</a:t>
            </a:r>
          </a:p>
        </p:txBody>
      </p:sp>
      <p:sp>
        <p:nvSpPr>
          <p:cNvPr id="569" name="Google Shape;569;p65">
            <a:extLst>
              <a:ext uri="{C183D7F6-B498-43B3-948B-1728B52AA6E4}">
                <adec:decorative xmlns:adec="http://schemas.microsoft.com/office/drawing/2017/decorative" val="1"/>
              </a:ext>
            </a:extLst>
          </p:cNvPr>
          <p:cNvSpPr txBox="1"/>
          <p:nvPr/>
        </p:nvSpPr>
        <p:spPr>
          <a:xfrm>
            <a:off x="160079" y="739131"/>
            <a:ext cx="2760300" cy="338700"/>
          </a:xfrm>
          <a:prstGeom prst="rect">
            <a:avLst/>
          </a:prstGeom>
          <a:noFill/>
          <a:ln>
            <a:noFill/>
          </a:ln>
        </p:spPr>
        <p:txBody>
          <a:bodyPr spcFirstLastPara="1" wrap="square" lIns="0" tIns="0" rIns="0" bIns="0" anchor="t" anchorCtr="0">
            <a:spAutoFit/>
          </a:bodyPr>
          <a:lstStyle/>
          <a:p>
            <a:pPr marL="0" marR="0" lvl="0" indent="0" algn="ctr" rtl="0">
              <a:lnSpc>
                <a:spcPct val="100999"/>
              </a:lnSpc>
              <a:spcBef>
                <a:spcPts val="0"/>
              </a:spcBef>
              <a:spcAft>
                <a:spcPts val="0"/>
              </a:spcAft>
              <a:buNone/>
            </a:pPr>
            <a:r>
              <a:rPr lang="en-US" sz="2201">
                <a:solidFill>
                  <a:srgbClr val="0F3869"/>
                </a:solidFill>
                <a:latin typeface="Satisfy"/>
                <a:ea typeface="Satisfy"/>
                <a:cs typeface="Satisfy"/>
                <a:sym typeface="Satisfy"/>
              </a:rPr>
              <a:t>Cross-State Convening</a:t>
            </a:r>
            <a:endParaRPr sz="1500">
              <a:latin typeface="Satisfy"/>
              <a:ea typeface="Satisfy"/>
              <a:cs typeface="Satisfy"/>
              <a:sym typeface="Satisfy"/>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13"/>
        <p:cNvGrpSpPr/>
        <p:nvPr/>
      </p:nvGrpSpPr>
      <p:grpSpPr>
        <a:xfrm>
          <a:off x="0" y="0"/>
          <a:ext cx="0" cy="0"/>
          <a:chOff x="0" y="0"/>
          <a:chExt cx="0" cy="0"/>
        </a:xfrm>
      </p:grpSpPr>
      <p:sp>
        <p:nvSpPr>
          <p:cNvPr id="819" name="Google Shape;819;p76">
            <a:extLst>
              <a:ext uri="{C183D7F6-B498-43B3-948B-1728B52AA6E4}">
                <adec:decorative xmlns:adec="http://schemas.microsoft.com/office/drawing/2017/decorative" val="1"/>
              </a:ext>
            </a:extLst>
          </p:cNvPr>
          <p:cNvSpPr txBox="1"/>
          <p:nvPr/>
        </p:nvSpPr>
        <p:spPr>
          <a:xfrm>
            <a:off x="15424705" y="9872350"/>
            <a:ext cx="2637900" cy="324300"/>
          </a:xfrm>
          <a:prstGeom prst="rect">
            <a:avLst/>
          </a:prstGeom>
          <a:noFill/>
          <a:ln>
            <a:noFill/>
          </a:ln>
        </p:spPr>
        <p:txBody>
          <a:bodyPr spcFirstLastPara="1" wrap="square" lIns="0" tIns="0" rIns="0" bIns="0" anchor="t" anchorCtr="0">
            <a:spAutoFit/>
          </a:bodyPr>
          <a:lstStyle/>
          <a:p>
            <a:pPr marL="0" marR="0" lvl="0" indent="0" algn="ctr" rtl="0">
              <a:lnSpc>
                <a:spcPct val="100996"/>
              </a:lnSpc>
              <a:spcBef>
                <a:spcPts val="0"/>
              </a:spcBef>
              <a:spcAft>
                <a:spcPts val="0"/>
              </a:spcAft>
              <a:buNone/>
            </a:pPr>
            <a:r>
              <a:rPr lang="en-US" sz="2107">
                <a:solidFill>
                  <a:srgbClr val="0F3869"/>
                </a:solidFill>
                <a:latin typeface="Satisfy"/>
                <a:ea typeface="Satisfy"/>
                <a:cs typeface="Satisfy"/>
                <a:sym typeface="Satisfy"/>
              </a:rPr>
              <a:t>Cross-State Convening</a:t>
            </a:r>
            <a:endParaRPr sz="1500">
              <a:latin typeface="Satisfy"/>
              <a:ea typeface="Satisfy"/>
              <a:cs typeface="Satisfy"/>
              <a:sym typeface="Satisfy"/>
            </a:endParaRPr>
          </a:p>
        </p:txBody>
      </p:sp>
      <p:sp>
        <p:nvSpPr>
          <p:cNvPr id="820" name="Google Shape;820;p76"/>
          <p:cNvSpPr txBox="1">
            <a:spLocks noGrp="1"/>
          </p:cNvSpPr>
          <p:nvPr>
            <p:ph type="title" idx="4294967295"/>
          </p:nvPr>
        </p:nvSpPr>
        <p:spPr>
          <a:xfrm>
            <a:off x="5334000" y="873815"/>
            <a:ext cx="9672300" cy="19794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10000"/>
              </a:lnSpc>
              <a:spcBef>
                <a:spcPts val="0"/>
              </a:spcBef>
              <a:spcAft>
                <a:spcPts val="0"/>
              </a:spcAft>
              <a:buClr>
                <a:srgbClr val="000000"/>
              </a:buClr>
              <a:buSzTx/>
              <a:buFont typeface="Arial"/>
              <a:buNone/>
              <a:tabLst/>
              <a:defRPr/>
            </a:pPr>
            <a:r>
              <a:rPr kumimoji="0" lang="en-US" sz="12859" b="0" i="0" u="none" strike="noStrike" kern="0" cap="none" spc="0" normalizeH="0" baseline="0" noProof="0" dirty="0">
                <a:ln>
                  <a:noFill/>
                </a:ln>
                <a:solidFill>
                  <a:srgbClr val="0F3869"/>
                </a:solidFill>
                <a:effectLst/>
                <a:uLnTx/>
                <a:uFillTx/>
                <a:latin typeface="Raleway Black"/>
                <a:ea typeface="Raleway Black"/>
                <a:cs typeface="Raleway Black"/>
                <a:sym typeface="Raleway Black"/>
              </a:rPr>
              <a:t>Disclaimer</a:t>
            </a:r>
            <a:endParaRPr kumimoji="0" lang="en-US" sz="1400" b="0" i="0" u="none" strike="noStrike" kern="0" cap="none" spc="0" normalizeH="0" baseline="0" noProof="0" dirty="0">
              <a:ln>
                <a:noFill/>
              </a:ln>
              <a:solidFill>
                <a:srgbClr val="000000"/>
              </a:solidFill>
              <a:effectLst/>
              <a:uLnTx/>
              <a:uFillTx/>
              <a:latin typeface="Raleway Black"/>
              <a:ea typeface="Raleway Black"/>
              <a:cs typeface="Raleway Black"/>
              <a:sym typeface="Raleway Black"/>
            </a:endParaRPr>
          </a:p>
        </p:txBody>
      </p:sp>
      <p:pic>
        <p:nvPicPr>
          <p:cNvPr id="814" name="Google Shape;814;p76" descr="Ideas that Work U.S. Office of Special Education Programs"/>
          <p:cNvPicPr preferRelativeResize="0"/>
          <p:nvPr/>
        </p:nvPicPr>
        <p:blipFill rotWithShape="1">
          <a:blip r:embed="rId3">
            <a:alphaModFix/>
          </a:blip>
          <a:srcRect/>
          <a:stretch/>
        </p:blipFill>
        <p:spPr>
          <a:xfrm>
            <a:off x="990600" y="3457594"/>
            <a:ext cx="4038957" cy="3371811"/>
          </a:xfrm>
          <a:prstGeom prst="rect">
            <a:avLst/>
          </a:prstGeom>
          <a:noFill/>
          <a:ln>
            <a:noFill/>
          </a:ln>
        </p:spPr>
      </p:pic>
      <p:grpSp>
        <p:nvGrpSpPr>
          <p:cNvPr id="815" name="Google Shape;815;p76">
            <a:extLst>
              <a:ext uri="{C183D7F6-B498-43B3-948B-1728B52AA6E4}">
                <adec:decorative xmlns:adec="http://schemas.microsoft.com/office/drawing/2017/decorative" val="1"/>
              </a:ext>
            </a:extLst>
          </p:cNvPr>
          <p:cNvGrpSpPr/>
          <p:nvPr/>
        </p:nvGrpSpPr>
        <p:grpSpPr>
          <a:xfrm rot="10800000">
            <a:off x="0" y="9258300"/>
            <a:ext cx="18288000" cy="1245692"/>
            <a:chOff x="0" y="-57150"/>
            <a:chExt cx="4816593" cy="328083"/>
          </a:xfrm>
        </p:grpSpPr>
        <p:sp>
          <p:nvSpPr>
            <p:cNvPr id="816" name="Google Shape;816;p76"/>
            <p:cNvSpPr/>
            <p:nvPr/>
          </p:nvSpPr>
          <p:spPr>
            <a:xfrm>
              <a:off x="0" y="0"/>
              <a:ext cx="4816592" cy="270933"/>
            </a:xfrm>
            <a:custGeom>
              <a:avLst/>
              <a:gdLst/>
              <a:ahLst/>
              <a:cxnLst/>
              <a:rect l="l" t="t" r="r" b="b"/>
              <a:pathLst>
                <a:path w="4816592" h="270933" extrusionOk="0">
                  <a:moveTo>
                    <a:pt x="0" y="0"/>
                  </a:moveTo>
                  <a:lnTo>
                    <a:pt x="4816592" y="0"/>
                  </a:lnTo>
                  <a:lnTo>
                    <a:pt x="4816592" y="270933"/>
                  </a:lnTo>
                  <a:lnTo>
                    <a:pt x="0" y="270933"/>
                  </a:lnTo>
                  <a:close/>
                </a:path>
              </a:pathLst>
            </a:custGeom>
            <a:solidFill>
              <a:srgbClr val="F0AF1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17" name="Google Shape;817;p76"/>
            <p:cNvSpPr txBox="1"/>
            <p:nvPr/>
          </p:nvSpPr>
          <p:spPr>
            <a:xfrm>
              <a:off x="0" y="-57150"/>
              <a:ext cx="4816593" cy="328083"/>
            </a:xfrm>
            <a:prstGeom prst="rect">
              <a:avLst/>
            </a:prstGeom>
            <a:noFill/>
            <a:ln>
              <a:noFill/>
            </a:ln>
          </p:spPr>
          <p:txBody>
            <a:bodyPr spcFirstLastPara="1" wrap="square" lIns="50800" tIns="50800" rIns="50800" bIns="50800" anchor="ctr" anchorCtr="0">
              <a:noAutofit/>
            </a:bodyPr>
            <a:lstStyle/>
            <a:p>
              <a:pPr marL="0" marR="0" lvl="0" indent="0" algn="ctr" rtl="0">
                <a:lnSpc>
                  <a:spcPct val="163333"/>
                </a:lnSpc>
                <a:spcBef>
                  <a:spcPts val="0"/>
                </a:spcBef>
                <a:spcAft>
                  <a:spcPts val="0"/>
                </a:spcAft>
                <a:buNone/>
              </a:pPr>
              <a:endParaRPr sz="1800">
                <a:solidFill>
                  <a:schemeClr val="dk1"/>
                </a:solidFill>
                <a:latin typeface="Calibri"/>
                <a:ea typeface="Calibri"/>
                <a:cs typeface="Calibri"/>
                <a:sym typeface="Calibri"/>
              </a:endParaRPr>
            </a:p>
          </p:txBody>
        </p:sp>
      </p:grpSp>
      <p:sp>
        <p:nvSpPr>
          <p:cNvPr id="818" name="Google Shape;818;p76">
            <a:extLst>
              <a:ext uri="{C183D7F6-B498-43B3-948B-1728B52AA6E4}">
                <adec:decorative xmlns:adec="http://schemas.microsoft.com/office/drawing/2017/decorative" val="1"/>
              </a:ext>
            </a:extLst>
          </p:cNvPr>
          <p:cNvSpPr/>
          <p:nvPr/>
        </p:nvSpPr>
        <p:spPr>
          <a:xfrm>
            <a:off x="15532159" y="9340985"/>
            <a:ext cx="2423082" cy="502790"/>
          </a:xfrm>
          <a:custGeom>
            <a:avLst/>
            <a:gdLst/>
            <a:ahLst/>
            <a:cxnLst/>
            <a:rect l="l" t="t" r="r" b="b"/>
            <a:pathLst>
              <a:path w="2423082" h="502790" extrusionOk="0">
                <a:moveTo>
                  <a:pt x="0" y="0"/>
                </a:moveTo>
                <a:lnTo>
                  <a:pt x="2423082" y="0"/>
                </a:lnTo>
                <a:lnTo>
                  <a:pt x="2423082" y="502790"/>
                </a:lnTo>
                <a:lnTo>
                  <a:pt x="0" y="502790"/>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21" name="Google Shape;821;p76"/>
          <p:cNvSpPr txBox="1"/>
          <p:nvPr/>
        </p:nvSpPr>
        <p:spPr>
          <a:xfrm>
            <a:off x="5998425" y="3314700"/>
            <a:ext cx="10155900" cy="4248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Raleway"/>
                <a:ea typeface="Raleway"/>
                <a:cs typeface="Raleway"/>
                <a:sym typeface="Raleway"/>
              </a:rPr>
              <a:t>This content was produced under U.S. Department of Education, Office of Special Education Programs, Award No. H325A220002. David Guardino serves as the project officer. The views expressed herein do not necessarily represent the positions or policies of the U.S. Department of Education. No official endorsement by the U.S. Department of Education of any product, commodity, service, or enterprise mentioned in this website is intended or should be inferred.</a:t>
            </a:r>
            <a:endParaRPr b="1">
              <a:latin typeface="Raleway"/>
              <a:ea typeface="Raleway"/>
              <a:cs typeface="Raleway"/>
              <a:sym typeface="Raleway"/>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8BC27"/>
        </a:solidFill>
        <a:effectLst/>
      </p:bgPr>
    </p:bg>
    <p:spTree>
      <p:nvGrpSpPr>
        <p:cNvPr id="1" name="Shape 261"/>
        <p:cNvGrpSpPr/>
        <p:nvPr/>
      </p:nvGrpSpPr>
      <p:grpSpPr>
        <a:xfrm>
          <a:off x="0" y="0"/>
          <a:ext cx="0" cy="0"/>
          <a:chOff x="0" y="0"/>
          <a:chExt cx="0" cy="0"/>
        </a:xfrm>
      </p:grpSpPr>
      <p:sp>
        <p:nvSpPr>
          <p:cNvPr id="262" name="Google Shape;262;p40"/>
          <p:cNvSpPr txBox="1">
            <a:spLocks noGrp="1"/>
          </p:cNvSpPr>
          <p:nvPr>
            <p:ph type="title" idx="4294967295"/>
          </p:nvPr>
        </p:nvSpPr>
        <p:spPr>
          <a:xfrm>
            <a:off x="1002775" y="2567100"/>
            <a:ext cx="6226500" cy="17238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10001"/>
              </a:lnSpc>
              <a:spcBef>
                <a:spcPts val="0"/>
              </a:spcBef>
              <a:spcAft>
                <a:spcPts val="0"/>
              </a:spcAft>
              <a:buClr>
                <a:srgbClr val="000000"/>
              </a:buClr>
              <a:buSzTx/>
              <a:buFont typeface="Arial"/>
              <a:buNone/>
              <a:tabLst/>
              <a:defRPr/>
            </a:pPr>
            <a:r>
              <a:rPr kumimoji="0" lang="en-US" sz="11199" b="1" i="0" u="none" strike="noStrike" kern="0" cap="none" spc="0" normalizeH="0" baseline="0" noProof="0" dirty="0">
                <a:ln>
                  <a:noFill/>
                </a:ln>
                <a:solidFill>
                  <a:srgbClr val="000000"/>
                </a:solidFill>
                <a:effectLst/>
                <a:uLnTx/>
                <a:uFillTx/>
                <a:latin typeface="Fjalla One"/>
                <a:ea typeface="Fjalla One"/>
                <a:cs typeface="Fjalla One"/>
                <a:sym typeface="Fjalla One"/>
              </a:rPr>
              <a:t>Overview</a:t>
            </a:r>
            <a:endParaRPr kumimoji="0" lang="en-US" sz="4700" b="0" i="0" u="none" strike="noStrike" kern="0" cap="none" spc="0" normalizeH="0" baseline="0" noProof="0" dirty="0">
              <a:ln>
                <a:noFill/>
              </a:ln>
              <a:solidFill>
                <a:srgbClr val="000000"/>
              </a:solidFill>
              <a:effectLst/>
              <a:uLnTx/>
              <a:uFillTx/>
              <a:latin typeface="Fjalla One"/>
              <a:ea typeface="Fjalla One"/>
              <a:cs typeface="Fjalla One"/>
              <a:sym typeface="Fjalla One"/>
            </a:endParaRPr>
          </a:p>
        </p:txBody>
      </p:sp>
      <p:sp>
        <p:nvSpPr>
          <p:cNvPr id="263" name="Google Shape;263;p40">
            <a:extLst>
              <a:ext uri="{C183D7F6-B498-43B3-948B-1728B52AA6E4}">
                <adec:decorative xmlns:adec="http://schemas.microsoft.com/office/drawing/2017/decorative" val="1"/>
              </a:ext>
            </a:extLst>
          </p:cNvPr>
          <p:cNvSpPr/>
          <p:nvPr/>
        </p:nvSpPr>
        <p:spPr>
          <a:xfrm>
            <a:off x="7384437" y="1579600"/>
            <a:ext cx="10020168" cy="7127799"/>
          </a:xfrm>
          <a:custGeom>
            <a:avLst/>
            <a:gdLst/>
            <a:ahLst/>
            <a:cxnLst/>
            <a:rect l="l" t="t" r="r" b="b"/>
            <a:pathLst>
              <a:path w="2401111" h="1708019" extrusionOk="0">
                <a:moveTo>
                  <a:pt x="2276651" y="1708019"/>
                </a:moveTo>
                <a:lnTo>
                  <a:pt x="124460" y="1708019"/>
                </a:lnTo>
                <a:cubicBezTo>
                  <a:pt x="55880" y="1708019"/>
                  <a:pt x="0" y="1652139"/>
                  <a:pt x="0" y="1583559"/>
                </a:cubicBezTo>
                <a:lnTo>
                  <a:pt x="0" y="124460"/>
                </a:lnTo>
                <a:cubicBezTo>
                  <a:pt x="0" y="55880"/>
                  <a:pt x="55880" y="0"/>
                  <a:pt x="124460" y="0"/>
                </a:cubicBezTo>
                <a:lnTo>
                  <a:pt x="2276651" y="0"/>
                </a:lnTo>
                <a:cubicBezTo>
                  <a:pt x="2345231" y="0"/>
                  <a:pt x="2401111" y="55880"/>
                  <a:pt x="2401111" y="124460"/>
                </a:cubicBezTo>
                <a:lnTo>
                  <a:pt x="2401111" y="1583559"/>
                </a:lnTo>
                <a:cubicBezTo>
                  <a:pt x="2401111" y="1652139"/>
                  <a:pt x="2345231" y="1708019"/>
                  <a:pt x="2276651" y="1708019"/>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264" name="Google Shape;264;p40">
            <a:extLst>
              <a:ext uri="{C183D7F6-B498-43B3-948B-1728B52AA6E4}">
                <adec:decorative xmlns:adec="http://schemas.microsoft.com/office/drawing/2017/decorative" val="1"/>
              </a:ext>
            </a:extLst>
          </p:cNvPr>
          <p:cNvGrpSpPr/>
          <p:nvPr/>
        </p:nvGrpSpPr>
        <p:grpSpPr>
          <a:xfrm>
            <a:off x="7672046" y="1810749"/>
            <a:ext cx="9301437" cy="6911626"/>
            <a:chOff x="-700232" y="-1585160"/>
            <a:chExt cx="11892900" cy="8891838"/>
          </a:xfrm>
        </p:grpSpPr>
        <p:sp>
          <p:nvSpPr>
            <p:cNvPr id="265" name="Google Shape;265;p40"/>
            <p:cNvSpPr txBox="1"/>
            <p:nvPr/>
          </p:nvSpPr>
          <p:spPr>
            <a:xfrm>
              <a:off x="0" y="-1585160"/>
              <a:ext cx="10975200" cy="693000"/>
            </a:xfrm>
            <a:prstGeom prst="rect">
              <a:avLst/>
            </a:prstGeom>
            <a:noFill/>
            <a:ln>
              <a:noFill/>
            </a:ln>
          </p:spPr>
          <p:txBody>
            <a:bodyPr spcFirstLastPara="1" wrap="square" lIns="0" tIns="0" rIns="0" bIns="0" anchor="t" anchorCtr="0">
              <a:spAutoFit/>
            </a:bodyPr>
            <a:lstStyle/>
            <a:p>
              <a:pPr marL="0" marR="0" lvl="0" indent="0" algn="l" rtl="0">
                <a:lnSpc>
                  <a:spcPct val="130000"/>
                </a:lnSpc>
                <a:spcBef>
                  <a:spcPts val="0"/>
                </a:spcBef>
                <a:spcAft>
                  <a:spcPts val="0"/>
                </a:spcAft>
                <a:buNone/>
              </a:pPr>
              <a:r>
                <a:rPr lang="en-US" sz="3500" b="1">
                  <a:solidFill>
                    <a:srgbClr val="000000"/>
                  </a:solidFill>
                  <a:latin typeface="Raleway"/>
                  <a:ea typeface="Raleway"/>
                  <a:cs typeface="Raleway"/>
                  <a:sym typeface="Raleway"/>
                </a:rPr>
                <a:t>What we'll cover in this session:</a:t>
              </a:r>
              <a:endParaRPr b="1">
                <a:latin typeface="Raleway"/>
                <a:ea typeface="Raleway"/>
                <a:cs typeface="Raleway"/>
                <a:sym typeface="Raleway"/>
              </a:endParaRPr>
            </a:p>
          </p:txBody>
        </p:sp>
        <p:sp>
          <p:nvSpPr>
            <p:cNvPr id="266" name="Google Shape;266;p40"/>
            <p:cNvSpPr txBox="1"/>
            <p:nvPr/>
          </p:nvSpPr>
          <p:spPr>
            <a:xfrm>
              <a:off x="-700232" y="-612122"/>
              <a:ext cx="11892900" cy="7918800"/>
            </a:xfrm>
            <a:prstGeom prst="rect">
              <a:avLst/>
            </a:prstGeom>
            <a:noFill/>
            <a:ln>
              <a:noFill/>
            </a:ln>
          </p:spPr>
          <p:txBody>
            <a:bodyPr spcFirstLastPara="1" wrap="square" lIns="0" tIns="0" rIns="0" bIns="0" anchor="t" anchorCtr="0">
              <a:spAutoFit/>
            </a:bodyPr>
            <a:lstStyle/>
            <a:p>
              <a:pPr marL="0" marR="0" lvl="0" indent="0" algn="l" rtl="0">
                <a:lnSpc>
                  <a:spcPct val="150020"/>
                </a:lnSpc>
                <a:spcBef>
                  <a:spcPts val="0"/>
                </a:spcBef>
                <a:spcAft>
                  <a:spcPts val="0"/>
                </a:spcAft>
                <a:buNone/>
              </a:pPr>
              <a:r>
                <a:rPr lang="en-US" sz="2499">
                  <a:latin typeface="Raleway Medium"/>
                  <a:ea typeface="Raleway Medium"/>
                  <a:cs typeface="Raleway Medium"/>
                  <a:sym typeface="Raleway Medium"/>
                </a:rPr>
                <a:t>This session explores how Colorado and Arizona are using data to improve outcomes for all:  teachers, students, and the education community. </a:t>
              </a:r>
              <a:endParaRPr sz="2499">
                <a:latin typeface="Raleway Medium"/>
                <a:ea typeface="Raleway Medium"/>
                <a:cs typeface="Raleway Medium"/>
                <a:sym typeface="Raleway Medium"/>
              </a:endParaRPr>
            </a:p>
            <a:p>
              <a:pPr marL="457200" marR="0" lvl="0" indent="-387286" algn="l" rtl="0">
                <a:lnSpc>
                  <a:spcPct val="150020"/>
                </a:lnSpc>
                <a:spcBef>
                  <a:spcPts val="0"/>
                </a:spcBef>
                <a:spcAft>
                  <a:spcPts val="0"/>
                </a:spcAft>
                <a:buSzPts val="2499"/>
                <a:buFont typeface="Raleway Medium"/>
                <a:buChar char="●"/>
              </a:pPr>
              <a:r>
                <a:rPr lang="en-US" sz="2499">
                  <a:latin typeface="Raleway Medium"/>
                  <a:ea typeface="Raleway Medium"/>
                  <a:cs typeface="Raleway Medium"/>
                  <a:sym typeface="Raleway Medium"/>
                </a:rPr>
                <a:t>In Colorado, the state education agency and EPPs partnered to launch a statewide program completer survey, creating a structured feedback loop to inform policy and practice. </a:t>
              </a:r>
              <a:endParaRPr sz="2499">
                <a:latin typeface="Raleway Medium"/>
                <a:ea typeface="Raleway Medium"/>
                <a:cs typeface="Raleway Medium"/>
                <a:sym typeface="Raleway Medium"/>
              </a:endParaRPr>
            </a:p>
            <a:p>
              <a:pPr marL="457200" marR="0" lvl="0" indent="-387286" algn="l" rtl="0">
                <a:lnSpc>
                  <a:spcPct val="150020"/>
                </a:lnSpc>
                <a:spcBef>
                  <a:spcPts val="0"/>
                </a:spcBef>
                <a:spcAft>
                  <a:spcPts val="0"/>
                </a:spcAft>
                <a:buSzPts val="2499"/>
                <a:buFont typeface="Raleway Medium"/>
                <a:buChar char="●"/>
              </a:pPr>
              <a:r>
                <a:rPr lang="en-US" sz="2499">
                  <a:latin typeface="Raleway Medium"/>
                  <a:ea typeface="Raleway Medium"/>
                  <a:cs typeface="Raleway Medium"/>
                  <a:sym typeface="Raleway Medium"/>
                </a:rPr>
                <a:t>In Arizona, AZed and EPPs are using the AZ data dashboard to create a data summary and examine the impact of multiple pathways to teaching.  These efforts highlight how data can drive meaningful efforts in teacher retention.</a:t>
              </a:r>
              <a:endParaRPr sz="2499">
                <a:latin typeface="Raleway Medium"/>
                <a:ea typeface="Raleway Medium"/>
                <a:cs typeface="Raleway Medium"/>
                <a:sym typeface="Raleway Medium"/>
              </a:endParaRPr>
            </a:p>
          </p:txBody>
        </p:sp>
      </p:grpSp>
      <p:sp>
        <p:nvSpPr>
          <p:cNvPr id="267" name="Google Shape;267;p40">
            <a:extLst>
              <a:ext uri="{C183D7F6-B498-43B3-948B-1728B52AA6E4}">
                <adec:decorative xmlns:adec="http://schemas.microsoft.com/office/drawing/2017/decorative" val="1"/>
              </a:ext>
            </a:extLst>
          </p:cNvPr>
          <p:cNvSpPr/>
          <p:nvPr/>
        </p:nvSpPr>
        <p:spPr>
          <a:xfrm rot="-1678635">
            <a:off x="4894090" y="4407056"/>
            <a:ext cx="1555832" cy="2296431"/>
          </a:xfrm>
          <a:custGeom>
            <a:avLst/>
            <a:gdLst/>
            <a:ahLst/>
            <a:cxnLst/>
            <a:rect l="l" t="t" r="r" b="b"/>
            <a:pathLst>
              <a:path w="1555832" h="2296431" extrusionOk="0">
                <a:moveTo>
                  <a:pt x="0" y="0"/>
                </a:moveTo>
                <a:lnTo>
                  <a:pt x="1555831" y="0"/>
                </a:lnTo>
                <a:lnTo>
                  <a:pt x="1555831" y="2296430"/>
                </a:lnTo>
                <a:lnTo>
                  <a:pt x="0" y="2296430"/>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8" name="Google Shape;268;p40">
            <a:extLst>
              <a:ext uri="{C183D7F6-B498-43B3-948B-1728B52AA6E4}">
                <adec:decorative xmlns:adec="http://schemas.microsoft.com/office/drawing/2017/decorative" val="1"/>
              </a:ext>
            </a:extLst>
          </p:cNvPr>
          <p:cNvSpPr/>
          <p:nvPr/>
        </p:nvSpPr>
        <p:spPr>
          <a:xfrm>
            <a:off x="1138509" y="5555271"/>
            <a:ext cx="4949132" cy="7519007"/>
          </a:xfrm>
          <a:custGeom>
            <a:avLst/>
            <a:gdLst/>
            <a:ahLst/>
            <a:cxnLst/>
            <a:rect l="l" t="t" r="r" b="b"/>
            <a:pathLst>
              <a:path w="4949132" h="7519007" extrusionOk="0">
                <a:moveTo>
                  <a:pt x="0" y="0"/>
                </a:moveTo>
                <a:lnTo>
                  <a:pt x="4949132" y="0"/>
                </a:lnTo>
                <a:lnTo>
                  <a:pt x="4949132" y="7519007"/>
                </a:lnTo>
                <a:lnTo>
                  <a:pt x="0" y="7519007"/>
                </a:lnTo>
                <a:lnTo>
                  <a:pt x="0" y="0"/>
                </a:lnTo>
                <a:close/>
              </a:path>
            </a:pathLst>
          </a:custGeom>
          <a:blipFill rotWithShape="1">
            <a:blip r:embed="rId4">
              <a:alphaModFix/>
            </a:blip>
            <a:stretch>
              <a:fillRect l="-19500" t="-4336" r="-644324"/>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9" name="Google Shape;269;p40">
            <a:extLst>
              <a:ext uri="{C183D7F6-B498-43B3-948B-1728B52AA6E4}">
                <adec:decorative xmlns:adec="http://schemas.microsoft.com/office/drawing/2017/decorative" val="1"/>
              </a:ext>
            </a:extLst>
          </p:cNvPr>
          <p:cNvSpPr/>
          <p:nvPr/>
        </p:nvSpPr>
        <p:spPr>
          <a:xfrm rot="-571899">
            <a:off x="2081760" y="4661567"/>
            <a:ext cx="2434916" cy="1530954"/>
          </a:xfrm>
          <a:custGeom>
            <a:avLst/>
            <a:gdLst/>
            <a:ahLst/>
            <a:cxnLst/>
            <a:rect l="l" t="t" r="r" b="b"/>
            <a:pathLst>
              <a:path w="2434916" h="1530954" extrusionOk="0">
                <a:moveTo>
                  <a:pt x="0" y="0"/>
                </a:moveTo>
                <a:lnTo>
                  <a:pt x="2434917" y="0"/>
                </a:lnTo>
                <a:lnTo>
                  <a:pt x="2434917" y="1530954"/>
                </a:lnTo>
                <a:lnTo>
                  <a:pt x="0" y="1530954"/>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0" name="Google Shape;270;p40">
            <a:extLst>
              <a:ext uri="{C183D7F6-B498-43B3-948B-1728B52AA6E4}">
                <adec:decorative xmlns:adec="http://schemas.microsoft.com/office/drawing/2017/decorative" val="1"/>
              </a:ext>
            </a:extLst>
          </p:cNvPr>
          <p:cNvSpPr/>
          <p:nvPr/>
        </p:nvSpPr>
        <p:spPr>
          <a:xfrm>
            <a:off x="289308" y="184434"/>
            <a:ext cx="2535527" cy="526122"/>
          </a:xfrm>
          <a:custGeom>
            <a:avLst/>
            <a:gdLst/>
            <a:ahLst/>
            <a:cxnLst/>
            <a:rect l="l" t="t" r="r" b="b"/>
            <a:pathLst>
              <a:path w="2535527" h="526122" extrusionOk="0">
                <a:moveTo>
                  <a:pt x="0" y="0"/>
                </a:moveTo>
                <a:lnTo>
                  <a:pt x="2535527" y="0"/>
                </a:lnTo>
                <a:lnTo>
                  <a:pt x="2535527" y="526122"/>
                </a:lnTo>
                <a:lnTo>
                  <a:pt x="0" y="526122"/>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1" name="Google Shape;271;p40"/>
          <p:cNvSpPr txBox="1"/>
          <p:nvPr/>
        </p:nvSpPr>
        <p:spPr>
          <a:xfrm>
            <a:off x="176868" y="739131"/>
            <a:ext cx="2760300" cy="338700"/>
          </a:xfrm>
          <a:prstGeom prst="rect">
            <a:avLst/>
          </a:prstGeom>
          <a:noFill/>
          <a:ln>
            <a:noFill/>
          </a:ln>
        </p:spPr>
        <p:txBody>
          <a:bodyPr spcFirstLastPara="1" wrap="square" lIns="0" tIns="0" rIns="0" bIns="0" anchor="t" anchorCtr="0">
            <a:spAutoFit/>
          </a:bodyPr>
          <a:lstStyle/>
          <a:p>
            <a:pPr marL="0" marR="0" lvl="0" indent="0" algn="ctr" rtl="0">
              <a:lnSpc>
                <a:spcPct val="100999"/>
              </a:lnSpc>
              <a:spcBef>
                <a:spcPts val="0"/>
              </a:spcBef>
              <a:spcAft>
                <a:spcPts val="0"/>
              </a:spcAft>
              <a:buNone/>
            </a:pPr>
            <a:r>
              <a:rPr lang="en-US" sz="2201">
                <a:solidFill>
                  <a:srgbClr val="0F3869"/>
                </a:solidFill>
                <a:latin typeface="Satisfy"/>
                <a:ea typeface="Satisfy"/>
                <a:cs typeface="Satisfy"/>
                <a:sym typeface="Satisfy"/>
              </a:rPr>
              <a:t>Cross-State Convening</a:t>
            </a:r>
            <a:endParaRPr sz="1500">
              <a:latin typeface="Satisfy"/>
              <a:ea typeface="Satisfy"/>
              <a:cs typeface="Satisfy"/>
              <a:sym typeface="Satisfy"/>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41">
            <a:extLst>
              <a:ext uri="{C183D7F6-B498-43B3-948B-1728B52AA6E4}">
                <adec:decorative xmlns:adec="http://schemas.microsoft.com/office/drawing/2017/decorative" val="1"/>
              </a:ext>
            </a:extLst>
          </p:cNvPr>
          <p:cNvSpPr/>
          <p:nvPr/>
        </p:nvSpPr>
        <p:spPr>
          <a:xfrm>
            <a:off x="0" y="0"/>
            <a:ext cx="7869065" cy="10287000"/>
          </a:xfrm>
          <a:prstGeom prst="rect">
            <a:avLst/>
          </a:prstGeom>
          <a:solidFill>
            <a:srgbClr val="0F38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7" name="Google Shape;277;p41">
            <a:extLst>
              <a:ext uri="{C183D7F6-B498-43B3-948B-1728B52AA6E4}">
                <adec:decorative xmlns:adec="http://schemas.microsoft.com/office/drawing/2017/decorative" val="1"/>
              </a:ext>
            </a:extLst>
          </p:cNvPr>
          <p:cNvSpPr/>
          <p:nvPr/>
        </p:nvSpPr>
        <p:spPr>
          <a:xfrm>
            <a:off x="1028700" y="944457"/>
            <a:ext cx="5542562" cy="8313843"/>
          </a:xfrm>
          <a:custGeom>
            <a:avLst/>
            <a:gdLst/>
            <a:ahLst/>
            <a:cxnLst/>
            <a:rect l="l" t="t" r="r" b="b"/>
            <a:pathLst>
              <a:path w="6350000" h="9525000" extrusionOk="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8" name="Google Shape;278;p41"/>
          <p:cNvSpPr txBox="1">
            <a:spLocks noGrp="1"/>
          </p:cNvSpPr>
          <p:nvPr>
            <p:ph type="title" idx="4294967295"/>
          </p:nvPr>
        </p:nvSpPr>
        <p:spPr>
          <a:xfrm>
            <a:off x="8644813" y="535222"/>
            <a:ext cx="8549100" cy="21981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10001"/>
              </a:lnSpc>
              <a:spcBef>
                <a:spcPts val="0"/>
              </a:spcBef>
              <a:spcAft>
                <a:spcPts val="0"/>
              </a:spcAft>
              <a:buClr>
                <a:srgbClr val="000000"/>
              </a:buClr>
              <a:buSzTx/>
              <a:buFont typeface="Arial"/>
              <a:buNone/>
              <a:tabLst/>
              <a:defRPr/>
            </a:pPr>
            <a:r>
              <a:rPr kumimoji="0" lang="en-US" sz="6800" b="1" i="0" u="none" strike="noStrike" kern="0" cap="none" spc="0" normalizeH="0" baseline="0" noProof="0" dirty="0">
                <a:ln>
                  <a:noFill/>
                </a:ln>
                <a:solidFill>
                  <a:srgbClr val="000000"/>
                </a:solidFill>
                <a:effectLst/>
                <a:uLnTx/>
                <a:uFillTx/>
                <a:latin typeface="Fjalla One"/>
                <a:ea typeface="Fjalla One"/>
                <a:cs typeface="Fjalla One"/>
                <a:sym typeface="Fjalla One"/>
              </a:rPr>
              <a:t>Let’s get some data about</a:t>
            </a:r>
            <a:endParaRPr kumimoji="0" lang="en-US" sz="6800" b="0" i="0" u="none" strike="noStrike" kern="0" cap="none" spc="0" normalizeH="0" baseline="0" noProof="0" dirty="0">
              <a:ln>
                <a:noFill/>
              </a:ln>
              <a:solidFill>
                <a:srgbClr val="000000"/>
              </a:solidFill>
              <a:effectLst/>
              <a:uLnTx/>
              <a:uFillTx/>
              <a:latin typeface="Fjalla One"/>
              <a:ea typeface="Fjalla One"/>
              <a:cs typeface="Fjalla One"/>
              <a:sym typeface="Fjalla One"/>
            </a:endParaRPr>
          </a:p>
        </p:txBody>
      </p:sp>
      <p:grpSp>
        <p:nvGrpSpPr>
          <p:cNvPr id="279" name="Google Shape;279;p41">
            <a:extLst>
              <a:ext uri="{C183D7F6-B498-43B3-948B-1728B52AA6E4}">
                <adec:decorative xmlns:adec="http://schemas.microsoft.com/office/drawing/2017/decorative" val="1"/>
              </a:ext>
            </a:extLst>
          </p:cNvPr>
          <p:cNvGrpSpPr/>
          <p:nvPr/>
        </p:nvGrpSpPr>
        <p:grpSpPr>
          <a:xfrm>
            <a:off x="8822531" y="2752861"/>
            <a:ext cx="8476650" cy="1632718"/>
            <a:chOff x="-428625" y="-2386796"/>
            <a:chExt cx="11302200" cy="4901585"/>
          </a:xfrm>
        </p:grpSpPr>
        <p:sp>
          <p:nvSpPr>
            <p:cNvPr id="280" name="Google Shape;280;p41"/>
            <p:cNvSpPr txBox="1"/>
            <p:nvPr/>
          </p:nvSpPr>
          <p:spPr>
            <a:xfrm>
              <a:off x="-428625" y="-2386796"/>
              <a:ext cx="11302200" cy="1617300"/>
            </a:xfrm>
            <a:prstGeom prst="rect">
              <a:avLst/>
            </a:prstGeom>
            <a:noFill/>
            <a:ln>
              <a:noFill/>
            </a:ln>
          </p:spPr>
          <p:txBody>
            <a:bodyPr spcFirstLastPara="1" wrap="square" lIns="0" tIns="0" rIns="0" bIns="0" anchor="t" anchorCtr="0">
              <a:spAutoFit/>
            </a:bodyPr>
            <a:lstStyle/>
            <a:p>
              <a:pPr marL="0" marR="0" lvl="0" indent="0" algn="l" rtl="0">
                <a:lnSpc>
                  <a:spcPct val="130000"/>
                </a:lnSpc>
                <a:spcBef>
                  <a:spcPts val="0"/>
                </a:spcBef>
                <a:spcAft>
                  <a:spcPts val="0"/>
                </a:spcAft>
                <a:buNone/>
              </a:pPr>
              <a:r>
                <a:rPr lang="en-US" sz="3500" b="1">
                  <a:latin typeface="Raleway"/>
                  <a:ea typeface="Raleway"/>
                  <a:cs typeface="Raleway"/>
                  <a:sym typeface="Raleway"/>
                </a:rPr>
                <a:t>our own accountability and outcomes…</a:t>
              </a:r>
              <a:endParaRPr b="1">
                <a:latin typeface="Raleway"/>
                <a:ea typeface="Raleway"/>
                <a:cs typeface="Raleway"/>
                <a:sym typeface="Raleway"/>
              </a:endParaRPr>
            </a:p>
          </p:txBody>
        </p:sp>
        <p:sp>
          <p:nvSpPr>
            <p:cNvPr id="281" name="Google Shape;281;p41"/>
            <p:cNvSpPr txBox="1"/>
            <p:nvPr/>
          </p:nvSpPr>
          <p:spPr>
            <a:xfrm>
              <a:off x="0" y="1360089"/>
              <a:ext cx="10820400" cy="1154700"/>
            </a:xfrm>
            <a:prstGeom prst="rect">
              <a:avLst/>
            </a:prstGeom>
            <a:noFill/>
            <a:ln>
              <a:noFill/>
            </a:ln>
          </p:spPr>
          <p:txBody>
            <a:bodyPr spcFirstLastPara="1" wrap="square" lIns="0" tIns="0" rIns="0" bIns="0" anchor="t" anchorCtr="0">
              <a:spAutoFit/>
            </a:bodyPr>
            <a:lstStyle/>
            <a:p>
              <a:pPr marL="0" marR="0" lvl="0" indent="0" algn="l" rtl="0">
                <a:lnSpc>
                  <a:spcPct val="140016"/>
                </a:lnSpc>
                <a:spcBef>
                  <a:spcPts val="0"/>
                </a:spcBef>
                <a:spcAft>
                  <a:spcPts val="0"/>
                </a:spcAft>
                <a:buNone/>
              </a:pPr>
              <a:r>
                <a:rPr lang="en-US" sz="2499" u="none">
                  <a:solidFill>
                    <a:srgbClr val="000000"/>
                  </a:solidFill>
                  <a:latin typeface="Raleway"/>
                  <a:ea typeface="Raleway"/>
                  <a:cs typeface="Raleway"/>
                  <a:sym typeface="Raleway"/>
                </a:rPr>
                <a:t>. </a:t>
              </a:r>
              <a:endParaRPr>
                <a:latin typeface="Raleway"/>
                <a:ea typeface="Raleway"/>
                <a:cs typeface="Raleway"/>
                <a:sym typeface="Raleway"/>
              </a:endParaRPr>
            </a:p>
          </p:txBody>
        </p:sp>
      </p:grpSp>
      <p:sp>
        <p:nvSpPr>
          <p:cNvPr id="282" name="Google Shape;282;p41">
            <a:extLst>
              <a:ext uri="{C183D7F6-B498-43B3-948B-1728B52AA6E4}">
                <adec:decorative xmlns:adec="http://schemas.microsoft.com/office/drawing/2017/decorative" val="1"/>
              </a:ext>
            </a:extLst>
          </p:cNvPr>
          <p:cNvSpPr/>
          <p:nvPr/>
        </p:nvSpPr>
        <p:spPr>
          <a:xfrm>
            <a:off x="15359259" y="9258300"/>
            <a:ext cx="2535527" cy="526122"/>
          </a:xfrm>
          <a:custGeom>
            <a:avLst/>
            <a:gdLst/>
            <a:ahLst/>
            <a:cxnLst/>
            <a:rect l="l" t="t" r="r" b="b"/>
            <a:pathLst>
              <a:path w="2535527" h="526122" extrusionOk="0">
                <a:moveTo>
                  <a:pt x="0" y="0"/>
                </a:moveTo>
                <a:lnTo>
                  <a:pt x="2535527" y="0"/>
                </a:lnTo>
                <a:lnTo>
                  <a:pt x="2535527" y="526122"/>
                </a:lnTo>
                <a:lnTo>
                  <a:pt x="0" y="526122"/>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3" name="Google Shape;283;p41"/>
          <p:cNvSpPr txBox="1"/>
          <p:nvPr/>
        </p:nvSpPr>
        <p:spPr>
          <a:xfrm>
            <a:off x="15246818" y="9812997"/>
            <a:ext cx="2760300" cy="338700"/>
          </a:xfrm>
          <a:prstGeom prst="rect">
            <a:avLst/>
          </a:prstGeom>
          <a:noFill/>
          <a:ln>
            <a:noFill/>
          </a:ln>
        </p:spPr>
        <p:txBody>
          <a:bodyPr spcFirstLastPara="1" wrap="square" lIns="0" tIns="0" rIns="0" bIns="0" anchor="t" anchorCtr="0">
            <a:spAutoFit/>
          </a:bodyPr>
          <a:lstStyle/>
          <a:p>
            <a:pPr marL="0" marR="0" lvl="0" indent="0" algn="ctr" rtl="0">
              <a:lnSpc>
                <a:spcPct val="100999"/>
              </a:lnSpc>
              <a:spcBef>
                <a:spcPts val="0"/>
              </a:spcBef>
              <a:spcAft>
                <a:spcPts val="0"/>
              </a:spcAft>
              <a:buNone/>
            </a:pPr>
            <a:r>
              <a:rPr lang="en-US" sz="2201">
                <a:solidFill>
                  <a:srgbClr val="0F3869"/>
                </a:solidFill>
                <a:latin typeface="Satisfy"/>
                <a:ea typeface="Satisfy"/>
                <a:cs typeface="Satisfy"/>
                <a:sym typeface="Satisfy"/>
              </a:rPr>
              <a:t>Cross-State Convening</a:t>
            </a:r>
            <a:endParaRPr sz="1500">
              <a:latin typeface="Satisfy"/>
              <a:ea typeface="Satisfy"/>
              <a:cs typeface="Satisfy"/>
              <a:sym typeface="Satisfy"/>
            </a:endParaRPr>
          </a:p>
        </p:txBody>
      </p:sp>
      <p:sp>
        <p:nvSpPr>
          <p:cNvPr id="284" name="Google Shape;284;p41">
            <a:extLst>
              <a:ext uri="{C183D7F6-B498-43B3-948B-1728B52AA6E4}">
                <adec:decorative xmlns:adec="http://schemas.microsoft.com/office/drawing/2017/decorative" val="1"/>
              </a:ext>
            </a:extLst>
          </p:cNvPr>
          <p:cNvSpPr/>
          <p:nvPr/>
        </p:nvSpPr>
        <p:spPr>
          <a:xfrm rot="5400000">
            <a:off x="-7975710" y="7022814"/>
            <a:ext cx="15951420" cy="1681546"/>
          </a:xfrm>
          <a:custGeom>
            <a:avLst/>
            <a:gdLst/>
            <a:ahLst/>
            <a:cxnLst/>
            <a:rect l="l" t="t" r="r" b="b"/>
            <a:pathLst>
              <a:path w="15951420" h="1681546" extrusionOk="0">
                <a:moveTo>
                  <a:pt x="0" y="0"/>
                </a:moveTo>
                <a:lnTo>
                  <a:pt x="15951420" y="0"/>
                </a:lnTo>
                <a:lnTo>
                  <a:pt x="15951420" y="1681545"/>
                </a:lnTo>
                <a:lnTo>
                  <a:pt x="0" y="1681545"/>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85" name="Google Shape;285;p41">
            <a:extLs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10034875" y="3874947"/>
            <a:ext cx="5768975" cy="57689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3" name="Google Shape;293;p42">
            <a:extLst>
              <a:ext uri="{C183D7F6-B498-43B3-948B-1728B52AA6E4}">
                <adec:decorative xmlns:adec="http://schemas.microsoft.com/office/drawing/2017/decorative" val="1"/>
              </a:ext>
            </a:extLst>
          </p:cNvPr>
          <p:cNvSpPr/>
          <p:nvPr/>
        </p:nvSpPr>
        <p:spPr>
          <a:xfrm>
            <a:off x="15458567" y="184434"/>
            <a:ext cx="2535527" cy="526122"/>
          </a:xfrm>
          <a:custGeom>
            <a:avLst/>
            <a:gdLst/>
            <a:ahLst/>
            <a:cxnLst/>
            <a:rect l="l" t="t" r="r" b="b"/>
            <a:pathLst>
              <a:path w="2535527" h="526122" extrusionOk="0">
                <a:moveTo>
                  <a:pt x="0" y="0"/>
                </a:moveTo>
                <a:lnTo>
                  <a:pt x="2535527" y="0"/>
                </a:lnTo>
                <a:lnTo>
                  <a:pt x="2535527" y="526122"/>
                </a:lnTo>
                <a:lnTo>
                  <a:pt x="0" y="526122"/>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 name="Title 1">
            <a:extLst>
              <a:ext uri="{FF2B5EF4-FFF2-40B4-BE49-F238E27FC236}">
                <a16:creationId xmlns:a16="http://schemas.microsoft.com/office/drawing/2014/main" id="{E59359CC-6E12-B769-AA78-FE1B4EA6EFBA}"/>
              </a:ext>
            </a:extLst>
          </p:cNvPr>
          <p:cNvSpPr>
            <a:spLocks noGrp="1"/>
          </p:cNvSpPr>
          <p:nvPr>
            <p:ph type="title" idx="4294967295"/>
          </p:nvPr>
        </p:nvSpPr>
        <p:spPr>
          <a:xfrm>
            <a:off x="457200" y="-1143000"/>
            <a:ext cx="8229600" cy="1143000"/>
          </a:xfrm>
        </p:spPr>
        <p:txBody>
          <a:bodyPr spcFirstLastPara="1" wrap="square" lIns="91425" tIns="45700" rIns="91425" bIns="45700" anchor="b" anchorCtr="0">
            <a:normAutofit/>
          </a:bodyPr>
          <a:lstStyle/>
          <a:p>
            <a:r>
              <a:rPr lang="en-US" dirty="0"/>
              <a:t>Where we’re headed</a:t>
            </a:r>
          </a:p>
        </p:txBody>
      </p:sp>
      <p:grpSp>
        <p:nvGrpSpPr>
          <p:cNvPr id="290" name="Google Shape;290;p42" descr="Where We’re Headed. 1. A model for a feedback loop to impact state reauthorization and program improvement in colorado. 2. an awareness of available essential data AZ uses to assist in understanding the shifting local landscape of educator preparation.">
            <a:extLst>
              <a:ext uri="{C183D7F6-B498-43B3-948B-1728B52AA6E4}">
                <adec:decorative xmlns:adec="http://schemas.microsoft.com/office/drawing/2017/decorative" val="0"/>
              </a:ext>
            </a:extLst>
          </p:cNvPr>
          <p:cNvGrpSpPr/>
          <p:nvPr/>
        </p:nvGrpSpPr>
        <p:grpSpPr>
          <a:xfrm>
            <a:off x="582671" y="739124"/>
            <a:ext cx="16530087" cy="4915853"/>
            <a:chOff x="-2108945" y="-1281705"/>
            <a:chExt cx="16436400" cy="6554470"/>
          </a:xfrm>
        </p:grpSpPr>
        <p:sp>
          <p:nvSpPr>
            <p:cNvPr id="291" name="Google Shape;291;p42"/>
            <p:cNvSpPr txBox="1"/>
            <p:nvPr/>
          </p:nvSpPr>
          <p:spPr>
            <a:xfrm>
              <a:off x="-2108945" y="-1281705"/>
              <a:ext cx="16436400" cy="2052000"/>
            </a:xfrm>
            <a:prstGeom prst="rect">
              <a:avLst/>
            </a:prstGeom>
            <a:noFill/>
            <a:ln>
              <a:noFill/>
            </a:ln>
          </p:spPr>
          <p:txBody>
            <a:bodyPr spcFirstLastPara="1" wrap="square" lIns="0" tIns="0" rIns="0" bIns="0" anchor="t" anchorCtr="0">
              <a:spAutoFit/>
            </a:bodyPr>
            <a:lstStyle/>
            <a:p>
              <a:pPr marL="0" marR="0" lvl="0" indent="0" algn="ctr" rtl="0">
                <a:lnSpc>
                  <a:spcPct val="110001"/>
                </a:lnSpc>
                <a:spcBef>
                  <a:spcPts val="0"/>
                </a:spcBef>
                <a:spcAft>
                  <a:spcPts val="0"/>
                </a:spcAft>
                <a:buNone/>
              </a:pPr>
              <a:r>
                <a:rPr lang="en-US" sz="9999" b="1" dirty="0">
                  <a:solidFill>
                    <a:srgbClr val="000000"/>
                  </a:solidFill>
                  <a:latin typeface="Fjalla One"/>
                  <a:ea typeface="Fjalla One"/>
                  <a:cs typeface="Fjalla One"/>
                  <a:sym typeface="Fjalla One"/>
                </a:rPr>
                <a:t>Where We’re Headed</a:t>
              </a:r>
              <a:endParaRPr sz="4400" dirty="0">
                <a:latin typeface="Fjalla One"/>
                <a:ea typeface="Fjalla One"/>
                <a:cs typeface="Fjalla One"/>
                <a:sym typeface="Fjalla One"/>
              </a:endParaRPr>
            </a:p>
          </p:txBody>
        </p:sp>
        <p:sp>
          <p:nvSpPr>
            <p:cNvPr id="292" name="Google Shape;292;p42"/>
            <p:cNvSpPr txBox="1"/>
            <p:nvPr/>
          </p:nvSpPr>
          <p:spPr>
            <a:xfrm>
              <a:off x="-927853" y="926065"/>
              <a:ext cx="15255300" cy="4346700"/>
            </a:xfrm>
            <a:prstGeom prst="rect">
              <a:avLst/>
            </a:prstGeom>
            <a:noFill/>
            <a:ln>
              <a:noFill/>
            </a:ln>
          </p:spPr>
          <p:txBody>
            <a:bodyPr spcFirstLastPara="1" wrap="square" lIns="0" tIns="0" rIns="0" bIns="0" anchor="t" anchorCtr="0">
              <a:spAutoFit/>
            </a:bodyPr>
            <a:lstStyle/>
            <a:p>
              <a:pPr marL="457200" marR="0" lvl="0" indent="-444500" algn="l" rtl="0">
                <a:lnSpc>
                  <a:spcPct val="130000"/>
                </a:lnSpc>
                <a:spcBef>
                  <a:spcPts val="0"/>
                </a:spcBef>
                <a:spcAft>
                  <a:spcPts val="0"/>
                </a:spcAft>
                <a:buSzPts val="3400"/>
                <a:buAutoNum type="arabicPeriod"/>
              </a:pPr>
              <a:r>
                <a:rPr lang="en-US" sz="3400"/>
                <a:t>A model for a feedback loop to impact state reauthorization and program improvement in Colorado.</a:t>
              </a:r>
              <a:endParaRPr sz="3400"/>
            </a:p>
            <a:p>
              <a:pPr marL="457200" marR="0" lvl="0" indent="-444500" algn="l" rtl="0">
                <a:lnSpc>
                  <a:spcPct val="130000"/>
                </a:lnSpc>
                <a:spcBef>
                  <a:spcPts val="0"/>
                </a:spcBef>
                <a:spcAft>
                  <a:spcPts val="0"/>
                </a:spcAft>
                <a:buSzPts val="3400"/>
                <a:buAutoNum type="arabicPeriod"/>
              </a:pPr>
              <a:r>
                <a:rPr lang="en-US" sz="3400"/>
                <a:t>An awareness of available essential data AZ uses to assist in understanding the shifting local landscape of educator preparation.</a:t>
              </a:r>
              <a:endParaRPr sz="3400"/>
            </a:p>
            <a:p>
              <a:pPr marL="0" marR="0" lvl="0" indent="0" algn="ctr" rtl="0">
                <a:lnSpc>
                  <a:spcPct val="130000"/>
                </a:lnSpc>
                <a:spcBef>
                  <a:spcPts val="0"/>
                </a:spcBef>
                <a:spcAft>
                  <a:spcPts val="0"/>
                </a:spcAft>
                <a:buNone/>
              </a:pPr>
              <a:r>
                <a:rPr lang="en-US" sz="3500">
                  <a:solidFill>
                    <a:srgbClr val="000000"/>
                  </a:solidFill>
                  <a:latin typeface="Arial"/>
                  <a:ea typeface="Arial"/>
                  <a:cs typeface="Arial"/>
                  <a:sym typeface="Arial"/>
                </a:rPr>
                <a:t> </a:t>
              </a:r>
              <a:endParaRPr/>
            </a:p>
          </p:txBody>
        </p:sp>
      </p:grpSp>
      <p:sp>
        <p:nvSpPr>
          <p:cNvPr id="294" name="Google Shape;294;p42">
            <a:extLst>
              <a:ext uri="{C183D7F6-B498-43B3-948B-1728B52AA6E4}">
                <adec:decorative xmlns:adec="http://schemas.microsoft.com/office/drawing/2017/decorative" val="1"/>
              </a:ext>
            </a:extLst>
          </p:cNvPr>
          <p:cNvSpPr txBox="1"/>
          <p:nvPr/>
        </p:nvSpPr>
        <p:spPr>
          <a:xfrm>
            <a:off x="15346126" y="739131"/>
            <a:ext cx="2760300" cy="338700"/>
          </a:xfrm>
          <a:prstGeom prst="rect">
            <a:avLst/>
          </a:prstGeom>
          <a:noFill/>
          <a:ln>
            <a:noFill/>
          </a:ln>
        </p:spPr>
        <p:txBody>
          <a:bodyPr spcFirstLastPara="1" wrap="square" lIns="0" tIns="0" rIns="0" bIns="0" anchor="t" anchorCtr="0">
            <a:spAutoFit/>
          </a:bodyPr>
          <a:lstStyle/>
          <a:p>
            <a:pPr marL="0" marR="0" lvl="0" indent="0" algn="ctr" rtl="0">
              <a:lnSpc>
                <a:spcPct val="100999"/>
              </a:lnSpc>
              <a:spcBef>
                <a:spcPts val="0"/>
              </a:spcBef>
              <a:spcAft>
                <a:spcPts val="0"/>
              </a:spcAft>
              <a:buNone/>
            </a:pPr>
            <a:r>
              <a:rPr lang="en-US" sz="2201">
                <a:solidFill>
                  <a:srgbClr val="0F3869"/>
                </a:solidFill>
                <a:latin typeface="Satisfy"/>
                <a:ea typeface="Satisfy"/>
                <a:cs typeface="Satisfy"/>
                <a:sym typeface="Satisfy"/>
              </a:rPr>
              <a:t>Cross-State Convening</a:t>
            </a:r>
            <a:endParaRPr sz="1500">
              <a:latin typeface="Satisfy"/>
              <a:ea typeface="Satisfy"/>
              <a:cs typeface="Satisfy"/>
              <a:sym typeface="Satisfy"/>
            </a:endParaRPr>
          </a:p>
        </p:txBody>
      </p:sp>
      <p:pic>
        <p:nvPicPr>
          <p:cNvPr id="295" name="Google Shape;295;p42">
            <a:extLst>
              <a:ext uri="{C183D7F6-B498-43B3-948B-1728B52AA6E4}">
                <adec:decorative xmlns:adec="http://schemas.microsoft.com/office/drawing/2017/decorative" val="1"/>
              </a:ext>
            </a:extLst>
          </p:cNvPr>
          <p:cNvPicPr preferRelativeResize="0"/>
          <p:nvPr/>
        </p:nvPicPr>
        <p:blipFill rotWithShape="1">
          <a:blip r:embed="rId4">
            <a:alphaModFix/>
          </a:blip>
          <a:srcRect t="58037"/>
          <a:stretch/>
        </p:blipFill>
        <p:spPr>
          <a:xfrm>
            <a:off x="0" y="5970375"/>
            <a:ext cx="18288000" cy="4316625"/>
          </a:xfrm>
          <a:prstGeom prst="rect">
            <a:avLst/>
          </a:prstGeom>
          <a:noFill/>
          <a:ln>
            <a:noFill/>
          </a:ln>
        </p:spPr>
      </p:pic>
      <p:sp>
        <p:nvSpPr>
          <p:cNvPr id="296" name="Google Shape;296;p42">
            <a:extLst>
              <a:ext uri="{C183D7F6-B498-43B3-948B-1728B52AA6E4}">
                <adec:decorative xmlns:adec="http://schemas.microsoft.com/office/drawing/2017/decorative" val="1"/>
              </a:ext>
            </a:extLst>
          </p:cNvPr>
          <p:cNvSpPr/>
          <p:nvPr/>
        </p:nvSpPr>
        <p:spPr>
          <a:xfrm>
            <a:off x="-276773" y="4345059"/>
            <a:ext cx="6449851" cy="8599801"/>
          </a:xfrm>
          <a:custGeom>
            <a:avLst/>
            <a:gdLst/>
            <a:ahLst/>
            <a:cxnLst/>
            <a:rect l="l" t="t" r="r" b="b"/>
            <a:pathLst>
              <a:path w="6449851" h="8599801" extrusionOk="0">
                <a:moveTo>
                  <a:pt x="0" y="0"/>
                </a:moveTo>
                <a:lnTo>
                  <a:pt x="6449851" y="0"/>
                </a:lnTo>
                <a:lnTo>
                  <a:pt x="6449851" y="8599801"/>
                </a:lnTo>
                <a:lnTo>
                  <a:pt x="0" y="8599801"/>
                </a:lnTo>
                <a:lnTo>
                  <a:pt x="0" y="0"/>
                </a:lnTo>
                <a:close/>
              </a:path>
            </a:pathLst>
          </a:custGeom>
          <a:blipFill rotWithShape="1">
            <a:blip r:embed="rId5">
              <a:alphaModFix/>
            </a:blip>
            <a:stretch>
              <a:fillRect l="-104895" t="-122752" r="-5400" b="-13978"/>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2" name="Title 1">
            <a:extLst>
              <a:ext uri="{FF2B5EF4-FFF2-40B4-BE49-F238E27FC236}">
                <a16:creationId xmlns:a16="http://schemas.microsoft.com/office/drawing/2014/main" id="{F311274D-F3AC-0F4F-6E55-FD1AE2A1C068}"/>
              </a:ext>
            </a:extLst>
          </p:cNvPr>
          <p:cNvSpPr>
            <a:spLocks noGrp="1"/>
          </p:cNvSpPr>
          <p:nvPr>
            <p:ph type="title" idx="4294967295"/>
          </p:nvPr>
        </p:nvSpPr>
        <p:spPr>
          <a:xfrm>
            <a:off x="457200" y="-1143000"/>
            <a:ext cx="8229600" cy="1143000"/>
          </a:xfrm>
        </p:spPr>
        <p:txBody>
          <a:bodyPr spcFirstLastPara="1" wrap="square" lIns="91425" tIns="45700" rIns="91425" bIns="45700" anchor="b" anchorCtr="0">
            <a:normAutofit fontScale="90000"/>
          </a:bodyPr>
          <a:lstStyle/>
          <a:p>
            <a:r>
              <a:rPr lang="en-US" dirty="0"/>
              <a:t>Dr. </a:t>
            </a:r>
            <a:r>
              <a:rPr lang="en-US" dirty="0" err="1"/>
              <a:t>corey</a:t>
            </a:r>
            <a:r>
              <a:rPr lang="en-US" dirty="0"/>
              <a:t> pierce university of northern </a:t>
            </a:r>
            <a:r>
              <a:rPr lang="en-US" dirty="0" err="1"/>
              <a:t>colorado</a:t>
            </a:r>
            <a:endParaRPr lang="en-US" dirty="0"/>
          </a:p>
        </p:txBody>
      </p:sp>
      <p:sp>
        <p:nvSpPr>
          <p:cNvPr id="301" name="Google Shape;301;p43"/>
          <p:cNvSpPr txBox="1"/>
          <p:nvPr/>
        </p:nvSpPr>
        <p:spPr>
          <a:xfrm>
            <a:off x="2437475" y="1486850"/>
            <a:ext cx="13137600" cy="2401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7200" b="1">
                <a:solidFill>
                  <a:srgbClr val="1A9D77"/>
                </a:solidFill>
                <a:latin typeface="Calibri"/>
                <a:ea typeface="Calibri"/>
                <a:cs typeface="Calibri"/>
                <a:sym typeface="Calibri"/>
              </a:rPr>
              <a:t>Dr. Corey Pierce </a:t>
            </a:r>
            <a:endParaRPr sz="7200" b="1">
              <a:solidFill>
                <a:srgbClr val="1A9D77"/>
              </a:solidFill>
              <a:latin typeface="Calibri"/>
              <a:ea typeface="Calibri"/>
              <a:cs typeface="Calibri"/>
              <a:sym typeface="Calibri"/>
            </a:endParaRPr>
          </a:p>
          <a:p>
            <a:pPr marL="0" lvl="0" indent="0" algn="ctr" rtl="0">
              <a:spcBef>
                <a:spcPts val="0"/>
              </a:spcBef>
              <a:spcAft>
                <a:spcPts val="0"/>
              </a:spcAft>
              <a:buNone/>
            </a:pPr>
            <a:r>
              <a:rPr lang="en-US" sz="7200" b="1">
                <a:solidFill>
                  <a:srgbClr val="1A9D77"/>
                </a:solidFill>
                <a:latin typeface="Calibri"/>
                <a:ea typeface="Calibri"/>
                <a:cs typeface="Calibri"/>
                <a:sym typeface="Calibri"/>
              </a:rPr>
              <a:t>University of Northern Colorado </a:t>
            </a:r>
            <a:endParaRPr sz="7200" b="1">
              <a:solidFill>
                <a:schemeClr val="dk1"/>
              </a:solidFill>
              <a:latin typeface="Calibri"/>
              <a:ea typeface="Calibri"/>
              <a:cs typeface="Calibri"/>
              <a:sym typeface="Calibri"/>
            </a:endParaRPr>
          </a:p>
        </p:txBody>
      </p:sp>
      <p:pic>
        <p:nvPicPr>
          <p:cNvPr id="302" name="Google Shape;302;p43">
            <a:extLst>
              <a:ext uri="{C183D7F6-B498-43B3-948B-1728B52AA6E4}">
                <adec:decorative xmlns:adec="http://schemas.microsoft.com/office/drawing/2017/decorative" val="1"/>
              </a:ext>
            </a:extLst>
          </p:cNvPr>
          <p:cNvPicPr preferRelativeResize="0"/>
          <p:nvPr/>
        </p:nvPicPr>
        <p:blipFill rotWithShape="1">
          <a:blip r:embed="rId3">
            <a:alphaModFix/>
          </a:blip>
          <a:srcRect t="58037"/>
          <a:stretch/>
        </p:blipFill>
        <p:spPr>
          <a:xfrm>
            <a:off x="0" y="5970375"/>
            <a:ext cx="18288000" cy="4316625"/>
          </a:xfrm>
          <a:prstGeom prst="rect">
            <a:avLst/>
          </a:prstGeom>
          <a:noFill/>
          <a:ln>
            <a:noFill/>
          </a:ln>
        </p:spPr>
      </p:pic>
      <p:sp>
        <p:nvSpPr>
          <p:cNvPr id="303" name="Google Shape;303;p43">
            <a:extLst>
              <a:ext uri="{C183D7F6-B498-43B3-948B-1728B52AA6E4}">
                <adec:decorative xmlns:adec="http://schemas.microsoft.com/office/drawing/2017/decorative" val="1"/>
              </a:ext>
            </a:extLst>
          </p:cNvPr>
          <p:cNvSpPr/>
          <p:nvPr/>
        </p:nvSpPr>
        <p:spPr>
          <a:xfrm>
            <a:off x="103275" y="4255275"/>
            <a:ext cx="4579394" cy="6019861"/>
          </a:xfrm>
          <a:custGeom>
            <a:avLst/>
            <a:gdLst/>
            <a:ahLst/>
            <a:cxnLst/>
            <a:rect l="l" t="t" r="r" b="b"/>
            <a:pathLst>
              <a:path w="6449851" h="8599801" extrusionOk="0">
                <a:moveTo>
                  <a:pt x="0" y="0"/>
                </a:moveTo>
                <a:lnTo>
                  <a:pt x="6449851" y="0"/>
                </a:lnTo>
                <a:lnTo>
                  <a:pt x="6449851" y="8599801"/>
                </a:lnTo>
                <a:lnTo>
                  <a:pt x="0" y="8599801"/>
                </a:lnTo>
                <a:lnTo>
                  <a:pt x="0" y="0"/>
                </a:lnTo>
                <a:close/>
              </a:path>
            </a:pathLst>
          </a:custGeom>
          <a:blipFill rotWithShape="1">
            <a:blip r:embed="rId4">
              <a:alphaModFix/>
            </a:blip>
            <a:stretch>
              <a:fillRect l="-104897" t="-122746" r="-5398" b="-13978"/>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4" name="Google Shape;304;p43">
            <a:extLst>
              <a:ext uri="{C183D7F6-B498-43B3-948B-1728B52AA6E4}">
                <adec:decorative xmlns:adec="http://schemas.microsoft.com/office/drawing/2017/decorative" val="1"/>
              </a:ext>
            </a:extLst>
          </p:cNvPr>
          <p:cNvSpPr/>
          <p:nvPr/>
        </p:nvSpPr>
        <p:spPr>
          <a:xfrm>
            <a:off x="15575083" y="225759"/>
            <a:ext cx="2535527" cy="526122"/>
          </a:xfrm>
          <a:custGeom>
            <a:avLst/>
            <a:gdLst/>
            <a:ahLst/>
            <a:cxnLst/>
            <a:rect l="l" t="t" r="r" b="b"/>
            <a:pathLst>
              <a:path w="2535527" h="526122" extrusionOk="0">
                <a:moveTo>
                  <a:pt x="0" y="0"/>
                </a:moveTo>
                <a:lnTo>
                  <a:pt x="2535527" y="0"/>
                </a:lnTo>
                <a:lnTo>
                  <a:pt x="2535527" y="526122"/>
                </a:lnTo>
                <a:lnTo>
                  <a:pt x="0" y="526122"/>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5" name="Google Shape;305;p43">
            <a:extLst>
              <a:ext uri="{C183D7F6-B498-43B3-948B-1728B52AA6E4}">
                <adec:decorative xmlns:adec="http://schemas.microsoft.com/office/drawing/2017/decorative" val="1"/>
              </a:ext>
            </a:extLst>
          </p:cNvPr>
          <p:cNvSpPr txBox="1"/>
          <p:nvPr/>
        </p:nvSpPr>
        <p:spPr>
          <a:xfrm>
            <a:off x="15462681" y="751881"/>
            <a:ext cx="2760300" cy="338700"/>
          </a:xfrm>
          <a:prstGeom prst="rect">
            <a:avLst/>
          </a:prstGeom>
          <a:noFill/>
          <a:ln>
            <a:noFill/>
          </a:ln>
        </p:spPr>
        <p:txBody>
          <a:bodyPr spcFirstLastPara="1" wrap="square" lIns="0" tIns="0" rIns="0" bIns="0" anchor="t" anchorCtr="0">
            <a:spAutoFit/>
          </a:bodyPr>
          <a:lstStyle/>
          <a:p>
            <a:pPr marL="0" marR="0" lvl="0" indent="0" algn="ctr" rtl="0">
              <a:lnSpc>
                <a:spcPct val="100999"/>
              </a:lnSpc>
              <a:spcBef>
                <a:spcPts val="0"/>
              </a:spcBef>
              <a:spcAft>
                <a:spcPts val="0"/>
              </a:spcAft>
              <a:buNone/>
            </a:pPr>
            <a:r>
              <a:rPr lang="en-US" sz="2201">
                <a:solidFill>
                  <a:srgbClr val="0F3869"/>
                </a:solidFill>
                <a:latin typeface="Satisfy"/>
                <a:ea typeface="Satisfy"/>
                <a:cs typeface="Satisfy"/>
                <a:sym typeface="Satisfy"/>
              </a:rPr>
              <a:t>Cross-State Convening</a:t>
            </a:r>
            <a:endParaRPr sz="1500">
              <a:latin typeface="Satisfy"/>
              <a:ea typeface="Satisfy"/>
              <a:cs typeface="Satisfy"/>
              <a:sym typeface="Satisfy"/>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44">
            <a:extLst>
              <a:ext uri="{C183D7F6-B498-43B3-948B-1728B52AA6E4}">
                <adec:decorative xmlns:adec="http://schemas.microsoft.com/office/drawing/2017/decorative" val="1"/>
              </a:ext>
            </a:extLst>
          </p:cNvPr>
          <p:cNvSpPr/>
          <p:nvPr/>
        </p:nvSpPr>
        <p:spPr>
          <a:xfrm>
            <a:off x="640350" y="227225"/>
            <a:ext cx="16521626" cy="8458964"/>
          </a:xfrm>
          <a:custGeom>
            <a:avLst/>
            <a:gdLst/>
            <a:ahLst/>
            <a:cxnLst/>
            <a:rect l="l" t="t" r="r" b="b"/>
            <a:pathLst>
              <a:path w="3005298" h="1708019" extrusionOk="0">
                <a:moveTo>
                  <a:pt x="2880838" y="1708019"/>
                </a:moveTo>
                <a:lnTo>
                  <a:pt x="124460" y="1708019"/>
                </a:lnTo>
                <a:cubicBezTo>
                  <a:pt x="55880" y="1708019"/>
                  <a:pt x="0" y="1652139"/>
                  <a:pt x="0" y="1583559"/>
                </a:cubicBezTo>
                <a:lnTo>
                  <a:pt x="0" y="124460"/>
                </a:lnTo>
                <a:cubicBezTo>
                  <a:pt x="0" y="55880"/>
                  <a:pt x="55880" y="0"/>
                  <a:pt x="124460" y="0"/>
                </a:cubicBezTo>
                <a:lnTo>
                  <a:pt x="2880838" y="0"/>
                </a:lnTo>
                <a:cubicBezTo>
                  <a:pt x="2949418" y="0"/>
                  <a:pt x="3005298" y="55880"/>
                  <a:pt x="3005298" y="124460"/>
                </a:cubicBezTo>
                <a:lnTo>
                  <a:pt x="3005298" y="1583559"/>
                </a:lnTo>
                <a:cubicBezTo>
                  <a:pt x="3005298" y="1652139"/>
                  <a:pt x="2949418" y="1708019"/>
                  <a:pt x="2880838" y="1708019"/>
                </a:cubicBezTo>
                <a:close/>
              </a:path>
            </a:pathLst>
          </a:custGeom>
          <a:solidFill>
            <a:srgbClr val="F8BC2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5" name="Google Shape;315;p44">
            <a:extLst>
              <a:ext uri="{C183D7F6-B498-43B3-948B-1728B52AA6E4}">
                <adec:decorative xmlns:adec="http://schemas.microsoft.com/office/drawing/2017/decorative" val="1"/>
              </a:ext>
            </a:extLst>
          </p:cNvPr>
          <p:cNvSpPr/>
          <p:nvPr/>
        </p:nvSpPr>
        <p:spPr>
          <a:xfrm>
            <a:off x="8" y="8942834"/>
            <a:ext cx="2535527" cy="526122"/>
          </a:xfrm>
          <a:custGeom>
            <a:avLst/>
            <a:gdLst/>
            <a:ahLst/>
            <a:cxnLst/>
            <a:rect l="l" t="t" r="r" b="b"/>
            <a:pathLst>
              <a:path w="2535527" h="526122" extrusionOk="0">
                <a:moveTo>
                  <a:pt x="0" y="0"/>
                </a:moveTo>
                <a:lnTo>
                  <a:pt x="2535527" y="0"/>
                </a:lnTo>
                <a:lnTo>
                  <a:pt x="2535527" y="526122"/>
                </a:lnTo>
                <a:lnTo>
                  <a:pt x="0" y="526122"/>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 name="Title 1">
            <a:extLst>
              <a:ext uri="{FF2B5EF4-FFF2-40B4-BE49-F238E27FC236}">
                <a16:creationId xmlns:a16="http://schemas.microsoft.com/office/drawing/2014/main" id="{699F5301-5362-2FDA-D958-DDD618632A0A}"/>
              </a:ext>
            </a:extLst>
          </p:cNvPr>
          <p:cNvSpPr>
            <a:spLocks noGrp="1"/>
          </p:cNvSpPr>
          <p:nvPr>
            <p:ph type="title" idx="4294967295"/>
          </p:nvPr>
        </p:nvSpPr>
        <p:spPr>
          <a:xfrm>
            <a:off x="457200" y="-1143000"/>
            <a:ext cx="8229600" cy="1143000"/>
          </a:xfrm>
        </p:spPr>
        <p:txBody>
          <a:bodyPr spcFirstLastPara="1" wrap="square" lIns="91425" tIns="45700" rIns="91425" bIns="45700" anchor="b" anchorCtr="0">
            <a:normAutofit/>
          </a:bodyPr>
          <a:lstStyle/>
          <a:p>
            <a:r>
              <a:rPr lang="en-US" dirty="0"/>
              <a:t>Colorado’s story</a:t>
            </a:r>
          </a:p>
        </p:txBody>
      </p:sp>
      <p:grpSp>
        <p:nvGrpSpPr>
          <p:cNvPr id="311" name="Google Shape;311;p44" descr="In collaboration with the Colorado Preparing Excellent Educators and Leaders (CO-PEEL/CEEDAR) team, the Colorado Department of Education (CDE) developed and administered an Educator Preparation Program Initial Completers survey. &#13;&#10;&#13;&#10;The survey is designed to gather feedback from individuals holding an active initial teacher licensure on the adequacy of their preparation to teach using Colorado’s Teacher Quality Standards.&#13;&#10;A common measure for EPPs. State reauthorization. program review">
            <a:extLst>
              <a:ext uri="{C183D7F6-B498-43B3-948B-1728B52AA6E4}">
                <adec:decorative xmlns:adec="http://schemas.microsoft.com/office/drawing/2017/decorative" val="0"/>
              </a:ext>
            </a:extLst>
          </p:cNvPr>
          <p:cNvGrpSpPr/>
          <p:nvPr/>
        </p:nvGrpSpPr>
        <p:grpSpPr>
          <a:xfrm>
            <a:off x="1342675" y="488851"/>
            <a:ext cx="15492924" cy="8198144"/>
            <a:chOff x="0" y="-1941625"/>
            <a:chExt cx="14509200" cy="9367166"/>
          </a:xfrm>
        </p:grpSpPr>
        <p:sp>
          <p:nvSpPr>
            <p:cNvPr id="312" name="Google Shape;312;p44"/>
            <p:cNvSpPr txBox="1"/>
            <p:nvPr/>
          </p:nvSpPr>
          <p:spPr>
            <a:xfrm>
              <a:off x="0" y="-1941625"/>
              <a:ext cx="14509200" cy="1908600"/>
            </a:xfrm>
            <a:prstGeom prst="rect">
              <a:avLst/>
            </a:prstGeom>
            <a:noFill/>
            <a:ln>
              <a:noFill/>
            </a:ln>
          </p:spPr>
          <p:txBody>
            <a:bodyPr spcFirstLastPara="1" wrap="square" lIns="0" tIns="0" rIns="0" bIns="0" anchor="t" anchorCtr="0">
              <a:spAutoFit/>
            </a:bodyPr>
            <a:lstStyle/>
            <a:p>
              <a:pPr marL="0" marR="0" lvl="0" indent="0" algn="ctr" rtl="0">
                <a:lnSpc>
                  <a:spcPct val="110001"/>
                </a:lnSpc>
                <a:spcBef>
                  <a:spcPts val="0"/>
                </a:spcBef>
                <a:spcAft>
                  <a:spcPts val="0"/>
                </a:spcAft>
                <a:buNone/>
              </a:pPr>
              <a:r>
                <a:rPr lang="en-US" sz="10851" b="1">
                  <a:latin typeface="Fjalla One"/>
                  <a:ea typeface="Fjalla One"/>
                  <a:cs typeface="Fjalla One"/>
                  <a:sym typeface="Fjalla One"/>
                </a:rPr>
                <a:t>Colorado’s Story </a:t>
              </a:r>
              <a:endParaRPr sz="4317">
                <a:latin typeface="Fjalla One"/>
                <a:ea typeface="Fjalla One"/>
                <a:cs typeface="Fjalla One"/>
                <a:sym typeface="Fjalla One"/>
              </a:endParaRPr>
            </a:p>
          </p:txBody>
        </p:sp>
        <p:sp>
          <p:nvSpPr>
            <p:cNvPr id="313" name="Google Shape;313;p44"/>
            <p:cNvSpPr txBox="1"/>
            <p:nvPr/>
          </p:nvSpPr>
          <p:spPr>
            <a:xfrm>
              <a:off x="488864" y="5249352"/>
              <a:ext cx="13529100" cy="5130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2916">
                  <a:solidFill>
                    <a:srgbClr val="000000"/>
                  </a:solidFill>
                  <a:latin typeface="Raleway"/>
                  <a:ea typeface="Raleway"/>
                  <a:cs typeface="Raleway"/>
                  <a:sym typeface="Raleway"/>
                </a:rPr>
                <a:t> </a:t>
              </a:r>
              <a:endParaRPr sz="1633">
                <a:latin typeface="Raleway"/>
                <a:ea typeface="Raleway"/>
                <a:cs typeface="Raleway"/>
                <a:sym typeface="Raleway"/>
              </a:endParaRPr>
            </a:p>
          </p:txBody>
        </p:sp>
        <p:sp>
          <p:nvSpPr>
            <p:cNvPr id="314" name="Google Shape;314;p44"/>
            <p:cNvSpPr txBox="1"/>
            <p:nvPr/>
          </p:nvSpPr>
          <p:spPr>
            <a:xfrm>
              <a:off x="405304" y="-189059"/>
              <a:ext cx="13698600" cy="7614600"/>
            </a:xfrm>
            <a:prstGeom prst="rect">
              <a:avLst/>
            </a:prstGeom>
            <a:noFill/>
            <a:ln>
              <a:noFill/>
            </a:ln>
          </p:spPr>
          <p:txBody>
            <a:bodyPr spcFirstLastPara="1" wrap="square" lIns="0" tIns="0" rIns="0" bIns="0" anchor="t" anchorCtr="0">
              <a:spAutoFit/>
            </a:bodyPr>
            <a:lstStyle/>
            <a:p>
              <a:pPr marL="266757" lvl="0" indent="-266756" algn="l" rtl="0">
                <a:spcBef>
                  <a:spcPts val="0"/>
                </a:spcBef>
                <a:spcAft>
                  <a:spcPts val="0"/>
                </a:spcAft>
                <a:buClr>
                  <a:schemeClr val="dk1"/>
                </a:buClr>
                <a:buSzPts val="3267"/>
                <a:buFont typeface="Raleway"/>
                <a:buChar char="•"/>
              </a:pPr>
              <a:r>
                <a:rPr lang="en-US" sz="3267" b="1" dirty="0">
                  <a:solidFill>
                    <a:schemeClr val="dk1"/>
                  </a:solidFill>
                  <a:latin typeface="Raleway"/>
                  <a:ea typeface="Raleway"/>
                  <a:cs typeface="Raleway"/>
                  <a:sym typeface="Raleway"/>
                </a:rPr>
                <a:t>In collaboration with the Colorado Preparing Excellent Educators and Leaders (CO-PEEL/CEEDAR) team, the Colorado Department of Education (CDE) developed and administered an Educator Preparation Program Initial Completers survey. </a:t>
              </a:r>
              <a:endParaRPr sz="1633" b="1" dirty="0">
                <a:solidFill>
                  <a:schemeClr val="dk1"/>
                </a:solidFill>
                <a:latin typeface="Raleway"/>
                <a:ea typeface="Raleway"/>
                <a:cs typeface="Raleway"/>
                <a:sym typeface="Raleway"/>
              </a:endParaRPr>
            </a:p>
            <a:p>
              <a:pPr marL="0" lvl="0" indent="0" algn="l" rtl="0">
                <a:spcBef>
                  <a:spcPts val="0"/>
                </a:spcBef>
                <a:spcAft>
                  <a:spcPts val="0"/>
                </a:spcAft>
                <a:buClr>
                  <a:schemeClr val="dk1"/>
                </a:buClr>
                <a:buSzPts val="3267"/>
                <a:buFont typeface="Arial"/>
                <a:buNone/>
              </a:pPr>
              <a:endParaRPr sz="3267" b="1" dirty="0">
                <a:solidFill>
                  <a:schemeClr val="dk1"/>
                </a:solidFill>
                <a:latin typeface="Raleway"/>
                <a:ea typeface="Raleway"/>
                <a:cs typeface="Raleway"/>
                <a:sym typeface="Raleway"/>
              </a:endParaRPr>
            </a:p>
            <a:p>
              <a:pPr marL="266757" lvl="0" indent="-266756" algn="l" rtl="0">
                <a:spcBef>
                  <a:spcPts val="0"/>
                </a:spcBef>
                <a:spcAft>
                  <a:spcPts val="0"/>
                </a:spcAft>
                <a:buClr>
                  <a:schemeClr val="dk1"/>
                </a:buClr>
                <a:buSzPts val="3267"/>
                <a:buFont typeface="Raleway"/>
                <a:buChar char="•"/>
              </a:pPr>
              <a:r>
                <a:rPr lang="en-US" sz="3267" b="1" dirty="0">
                  <a:solidFill>
                    <a:schemeClr val="dk1"/>
                  </a:solidFill>
                  <a:latin typeface="Raleway"/>
                  <a:ea typeface="Raleway"/>
                  <a:cs typeface="Raleway"/>
                  <a:sym typeface="Raleway"/>
                </a:rPr>
                <a:t>The survey is designed to gather feedback from individuals holding an active initial teacher licensure on the adequacy of their preparation to teach using Colorado’s Teacher Quality Standards.</a:t>
              </a:r>
              <a:endParaRPr sz="3267" b="1" dirty="0">
                <a:solidFill>
                  <a:schemeClr val="dk1"/>
                </a:solidFill>
                <a:latin typeface="Raleway"/>
                <a:ea typeface="Raleway"/>
                <a:cs typeface="Raleway"/>
                <a:sym typeface="Raleway"/>
              </a:endParaRPr>
            </a:p>
            <a:p>
              <a:pPr marL="0" lvl="0" indent="0" algn="l" rtl="0">
                <a:lnSpc>
                  <a:spcPct val="90000"/>
                </a:lnSpc>
                <a:spcBef>
                  <a:spcPts val="0"/>
                </a:spcBef>
                <a:spcAft>
                  <a:spcPts val="0"/>
                </a:spcAft>
                <a:buNone/>
              </a:pPr>
              <a:r>
                <a:rPr lang="en-US" sz="6100" b="1" dirty="0">
                  <a:solidFill>
                    <a:schemeClr val="dk1"/>
                  </a:solidFill>
                  <a:latin typeface="Raleway"/>
                  <a:ea typeface="Raleway"/>
                  <a:cs typeface="Raleway"/>
                  <a:sym typeface="Raleway"/>
                </a:rPr>
                <a:t>A Common Measure for EPPs</a:t>
              </a:r>
              <a:endParaRPr sz="6100" b="1" dirty="0">
                <a:solidFill>
                  <a:schemeClr val="dk1"/>
                </a:solidFill>
                <a:latin typeface="Raleway"/>
                <a:ea typeface="Raleway"/>
                <a:cs typeface="Raleway"/>
                <a:sym typeface="Raleway"/>
              </a:endParaRPr>
            </a:p>
            <a:p>
              <a:pPr marL="342900" lvl="0" indent="-342900" algn="l" rtl="0">
                <a:spcBef>
                  <a:spcPts val="0"/>
                </a:spcBef>
                <a:spcAft>
                  <a:spcPts val="0"/>
                </a:spcAft>
                <a:buClr>
                  <a:schemeClr val="dk1"/>
                </a:buClr>
                <a:buSzPts val="4200"/>
                <a:buFont typeface="Raleway"/>
                <a:buChar char="•"/>
              </a:pPr>
              <a:r>
                <a:rPr lang="en-US" sz="4200" dirty="0">
                  <a:solidFill>
                    <a:schemeClr val="dk1"/>
                  </a:solidFill>
                  <a:latin typeface="Raleway"/>
                  <a:ea typeface="Raleway"/>
                  <a:cs typeface="Raleway"/>
                  <a:sym typeface="Raleway"/>
                </a:rPr>
                <a:t>State Reauthorization</a:t>
              </a:r>
              <a:endParaRPr sz="2100" dirty="0">
                <a:solidFill>
                  <a:schemeClr val="dk1"/>
                </a:solidFill>
                <a:latin typeface="Raleway"/>
                <a:ea typeface="Raleway"/>
                <a:cs typeface="Raleway"/>
                <a:sym typeface="Raleway"/>
              </a:endParaRPr>
            </a:p>
            <a:p>
              <a:pPr marL="342900" lvl="0" indent="-342900" algn="l" rtl="0">
                <a:spcBef>
                  <a:spcPts val="0"/>
                </a:spcBef>
                <a:spcAft>
                  <a:spcPts val="0"/>
                </a:spcAft>
                <a:buClr>
                  <a:schemeClr val="dk1"/>
                </a:buClr>
                <a:buSzPts val="4200"/>
                <a:buFont typeface="Raleway"/>
                <a:buChar char="•"/>
              </a:pPr>
              <a:r>
                <a:rPr lang="en-US" sz="4200" dirty="0">
                  <a:solidFill>
                    <a:schemeClr val="dk1"/>
                  </a:solidFill>
                  <a:latin typeface="Raleway"/>
                  <a:ea typeface="Raleway"/>
                  <a:cs typeface="Raleway"/>
                  <a:sym typeface="Raleway"/>
                </a:rPr>
                <a:t>Program Review</a:t>
              </a:r>
              <a:endParaRPr sz="8100" b="1" dirty="0">
                <a:solidFill>
                  <a:schemeClr val="dk1"/>
                </a:solidFill>
                <a:latin typeface="Raleway"/>
                <a:ea typeface="Raleway"/>
                <a:cs typeface="Raleway"/>
                <a:sym typeface="Raleway"/>
              </a:endParaRPr>
            </a:p>
            <a:p>
              <a:pPr marL="533515" lvl="0" indent="0" algn="l" rtl="0">
                <a:spcBef>
                  <a:spcPts val="0"/>
                </a:spcBef>
                <a:spcAft>
                  <a:spcPts val="0"/>
                </a:spcAft>
                <a:buNone/>
              </a:pPr>
              <a:endParaRPr sz="3267" b="1" dirty="0">
                <a:solidFill>
                  <a:schemeClr val="dk1"/>
                </a:solidFill>
                <a:latin typeface="Calibri"/>
                <a:ea typeface="Calibri"/>
                <a:cs typeface="Calibri"/>
                <a:sym typeface="Calibri"/>
              </a:endParaRPr>
            </a:p>
          </p:txBody>
        </p:sp>
      </p:grpSp>
      <p:pic>
        <p:nvPicPr>
          <p:cNvPr id="317" name="Google Shape;317;p44" descr="An image of a word cloud related to state reauthorization and program review."/>
          <p:cNvPicPr preferRelativeResize="0"/>
          <p:nvPr/>
        </p:nvPicPr>
        <p:blipFill rotWithShape="1">
          <a:blip r:embed="rId4">
            <a:alphaModFix/>
          </a:blip>
          <a:srcRect/>
          <a:stretch/>
        </p:blipFill>
        <p:spPr>
          <a:xfrm>
            <a:off x="12786800" y="6125875"/>
            <a:ext cx="5111400" cy="3937602"/>
          </a:xfrm>
          <a:prstGeom prst="rect">
            <a:avLst/>
          </a:prstGeom>
          <a:noFill/>
          <a:ln>
            <a:noFill/>
          </a:ln>
        </p:spPr>
      </p:pic>
      <p:sp>
        <p:nvSpPr>
          <p:cNvPr id="316" name="Google Shape;316;p44">
            <a:extLst>
              <a:ext uri="{C183D7F6-B498-43B3-948B-1728B52AA6E4}">
                <adec:decorative xmlns:adec="http://schemas.microsoft.com/office/drawing/2017/decorative" val="1"/>
              </a:ext>
            </a:extLst>
          </p:cNvPr>
          <p:cNvSpPr txBox="1"/>
          <p:nvPr/>
        </p:nvSpPr>
        <p:spPr>
          <a:xfrm>
            <a:off x="-7" y="9724781"/>
            <a:ext cx="2760300" cy="338700"/>
          </a:xfrm>
          <a:prstGeom prst="rect">
            <a:avLst/>
          </a:prstGeom>
          <a:noFill/>
          <a:ln>
            <a:noFill/>
          </a:ln>
        </p:spPr>
        <p:txBody>
          <a:bodyPr spcFirstLastPara="1" wrap="square" lIns="0" tIns="0" rIns="0" bIns="0" anchor="t" anchorCtr="0">
            <a:spAutoFit/>
          </a:bodyPr>
          <a:lstStyle/>
          <a:p>
            <a:pPr marL="0" marR="0" lvl="0" indent="0" algn="ctr" rtl="0">
              <a:lnSpc>
                <a:spcPct val="100999"/>
              </a:lnSpc>
              <a:spcBef>
                <a:spcPts val="0"/>
              </a:spcBef>
              <a:spcAft>
                <a:spcPts val="0"/>
              </a:spcAft>
              <a:buNone/>
            </a:pPr>
            <a:r>
              <a:rPr lang="en-US" sz="2201">
                <a:solidFill>
                  <a:srgbClr val="0F3869"/>
                </a:solidFill>
                <a:latin typeface="Satisfy"/>
                <a:ea typeface="Satisfy"/>
                <a:cs typeface="Satisfy"/>
                <a:sym typeface="Satisfy"/>
              </a:rPr>
              <a:t>Cross-State Convening</a:t>
            </a:r>
            <a:endParaRPr sz="1500">
              <a:latin typeface="Satisfy"/>
              <a:ea typeface="Satisfy"/>
              <a:cs typeface="Satisfy"/>
              <a:sym typeface="Satisfy"/>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F3869"/>
        </a:solidFill>
        <a:effectLst/>
      </p:bgPr>
    </p:bg>
    <p:spTree>
      <p:nvGrpSpPr>
        <p:cNvPr id="1" name="Shape 321"/>
        <p:cNvGrpSpPr/>
        <p:nvPr/>
      </p:nvGrpSpPr>
      <p:grpSpPr>
        <a:xfrm>
          <a:off x="0" y="0"/>
          <a:ext cx="0" cy="0"/>
          <a:chOff x="0" y="0"/>
          <a:chExt cx="0" cy="0"/>
        </a:xfrm>
      </p:grpSpPr>
      <p:sp>
        <p:nvSpPr>
          <p:cNvPr id="322" name="Google Shape;322;p45"/>
          <p:cNvSpPr txBox="1">
            <a:spLocks noGrp="1"/>
          </p:cNvSpPr>
          <p:nvPr>
            <p:ph type="title" idx="4294967295"/>
          </p:nvPr>
        </p:nvSpPr>
        <p:spPr>
          <a:xfrm>
            <a:off x="414150" y="739137"/>
            <a:ext cx="5868900" cy="38907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10001"/>
              </a:lnSpc>
              <a:spcBef>
                <a:spcPts val="0"/>
              </a:spcBef>
              <a:spcAft>
                <a:spcPts val="0"/>
              </a:spcAft>
              <a:buClr>
                <a:srgbClr val="000000"/>
              </a:buClr>
              <a:buSzTx/>
              <a:buFont typeface="Arial"/>
              <a:buNone/>
              <a:tabLst/>
              <a:defRPr/>
            </a:pPr>
            <a:r>
              <a:rPr kumimoji="0" lang="en-US" sz="7899" b="0" i="0" u="none" strike="noStrike" kern="0" cap="none" spc="0" normalizeH="0" baseline="0" noProof="0" dirty="0">
                <a:ln>
                  <a:noFill/>
                </a:ln>
                <a:solidFill>
                  <a:srgbClr val="FFFFFF"/>
                </a:solidFill>
                <a:effectLst/>
                <a:uLnTx/>
                <a:uFillTx/>
                <a:latin typeface="Raleway Black"/>
                <a:ea typeface="Raleway Black"/>
                <a:cs typeface="Raleway Black"/>
                <a:sym typeface="Raleway Black"/>
              </a:rPr>
              <a:t>How We Worked Together</a:t>
            </a:r>
            <a:endParaRPr kumimoji="0" lang="en-US" sz="1400" b="0" i="0" u="none" strike="noStrike" kern="0" cap="none" spc="0" normalizeH="0" baseline="0" noProof="0" dirty="0">
              <a:ln>
                <a:noFill/>
              </a:ln>
              <a:solidFill>
                <a:srgbClr val="000000"/>
              </a:solidFill>
              <a:effectLst/>
              <a:uLnTx/>
              <a:uFillTx/>
              <a:latin typeface="Raleway Black"/>
              <a:ea typeface="Raleway Black"/>
              <a:cs typeface="Raleway Black"/>
              <a:sym typeface="Raleway Black"/>
            </a:endParaRPr>
          </a:p>
        </p:txBody>
      </p:sp>
      <p:sp>
        <p:nvSpPr>
          <p:cNvPr id="323" name="Google Shape;323;p45">
            <a:extLst>
              <a:ext uri="{C183D7F6-B498-43B3-948B-1728B52AA6E4}">
                <adec:decorative xmlns:adec="http://schemas.microsoft.com/office/drawing/2017/decorative" val="1"/>
              </a:ext>
            </a:extLst>
          </p:cNvPr>
          <p:cNvSpPr/>
          <p:nvPr/>
        </p:nvSpPr>
        <p:spPr>
          <a:xfrm>
            <a:off x="6300275" y="1579600"/>
            <a:ext cx="11105138" cy="8356483"/>
          </a:xfrm>
          <a:custGeom>
            <a:avLst/>
            <a:gdLst/>
            <a:ahLst/>
            <a:cxnLst/>
            <a:rect l="l" t="t" r="r" b="b"/>
            <a:pathLst>
              <a:path w="2401111" h="1708019" extrusionOk="0">
                <a:moveTo>
                  <a:pt x="2276651" y="1708019"/>
                </a:moveTo>
                <a:lnTo>
                  <a:pt x="124460" y="1708019"/>
                </a:lnTo>
                <a:cubicBezTo>
                  <a:pt x="55880" y="1708019"/>
                  <a:pt x="0" y="1652139"/>
                  <a:pt x="0" y="1583559"/>
                </a:cubicBezTo>
                <a:lnTo>
                  <a:pt x="0" y="124460"/>
                </a:lnTo>
                <a:cubicBezTo>
                  <a:pt x="0" y="55880"/>
                  <a:pt x="55880" y="0"/>
                  <a:pt x="124460" y="0"/>
                </a:cubicBezTo>
                <a:lnTo>
                  <a:pt x="2276651" y="0"/>
                </a:lnTo>
                <a:cubicBezTo>
                  <a:pt x="2345231" y="0"/>
                  <a:pt x="2401111" y="55880"/>
                  <a:pt x="2401111" y="124460"/>
                </a:cubicBezTo>
                <a:lnTo>
                  <a:pt x="2401111" y="1583559"/>
                </a:lnTo>
                <a:cubicBezTo>
                  <a:pt x="2401111" y="1652139"/>
                  <a:pt x="2345231" y="1708019"/>
                  <a:pt x="2276651" y="1708019"/>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4" name="Google Shape;324;p45"/>
          <p:cNvSpPr txBox="1"/>
          <p:nvPr/>
        </p:nvSpPr>
        <p:spPr>
          <a:xfrm>
            <a:off x="6683525" y="1963738"/>
            <a:ext cx="10106700" cy="7588200"/>
          </a:xfrm>
          <a:prstGeom prst="rect">
            <a:avLst/>
          </a:prstGeom>
          <a:noFill/>
          <a:ln>
            <a:noFill/>
          </a:ln>
        </p:spPr>
        <p:txBody>
          <a:bodyPr spcFirstLastPara="1" wrap="square" lIns="0" tIns="0" rIns="0" bIns="0" anchor="t" anchorCtr="0">
            <a:spAutoFit/>
          </a:bodyPr>
          <a:lstStyle/>
          <a:p>
            <a:pPr marL="914400" lvl="1" indent="-476250" algn="l" rtl="0">
              <a:spcBef>
                <a:spcPts val="0"/>
              </a:spcBef>
              <a:spcAft>
                <a:spcPts val="0"/>
              </a:spcAft>
              <a:buClr>
                <a:schemeClr val="dk1"/>
              </a:buClr>
              <a:buSzPts val="3900"/>
              <a:buFont typeface="Raleway"/>
              <a:buChar char="•"/>
            </a:pPr>
            <a:r>
              <a:rPr lang="en-US" sz="3900">
                <a:solidFill>
                  <a:schemeClr val="dk1"/>
                </a:solidFill>
                <a:latin typeface="Raleway"/>
                <a:ea typeface="Raleway"/>
                <a:cs typeface="Raleway"/>
                <a:sym typeface="Raleway"/>
              </a:rPr>
              <a:t>The CO-PEEL (CEEDAR) team provided extensive feedback on the survey content and administration procedures.</a:t>
            </a:r>
            <a:endParaRPr sz="3900">
              <a:solidFill>
                <a:schemeClr val="dk1"/>
              </a:solidFill>
              <a:latin typeface="Raleway"/>
              <a:ea typeface="Raleway"/>
              <a:cs typeface="Raleway"/>
              <a:sym typeface="Raleway"/>
            </a:endParaRPr>
          </a:p>
          <a:p>
            <a:pPr marL="0" lvl="0" indent="0" algn="l" rtl="0">
              <a:spcBef>
                <a:spcPts val="0"/>
              </a:spcBef>
              <a:spcAft>
                <a:spcPts val="0"/>
              </a:spcAft>
              <a:buNone/>
            </a:pPr>
            <a:endParaRPr sz="3900">
              <a:solidFill>
                <a:schemeClr val="dk1"/>
              </a:solidFill>
              <a:latin typeface="Raleway"/>
              <a:ea typeface="Raleway"/>
              <a:cs typeface="Raleway"/>
              <a:sym typeface="Raleway"/>
            </a:endParaRPr>
          </a:p>
          <a:p>
            <a:pPr marL="914400" lvl="1" indent="-476250" algn="l" rtl="0">
              <a:spcBef>
                <a:spcPts val="0"/>
              </a:spcBef>
              <a:spcAft>
                <a:spcPts val="0"/>
              </a:spcAft>
              <a:buClr>
                <a:schemeClr val="dk1"/>
              </a:buClr>
              <a:buSzPts val="3900"/>
              <a:buFont typeface="Raleway"/>
              <a:buChar char="•"/>
            </a:pPr>
            <a:r>
              <a:rPr lang="en-US" sz="3900">
                <a:solidFill>
                  <a:schemeClr val="dk1"/>
                </a:solidFill>
                <a:latin typeface="Raleway"/>
                <a:ea typeface="Raleway"/>
                <a:cs typeface="Raleway"/>
                <a:sym typeface="Raleway"/>
              </a:rPr>
              <a:t>CEEDAR supported CDE to develop reporting templates for individual EPPs and to link survey data with existing administrative datasets. </a:t>
            </a:r>
            <a:endParaRPr sz="3900">
              <a:solidFill>
                <a:schemeClr val="dk1"/>
              </a:solidFill>
              <a:latin typeface="Raleway"/>
              <a:ea typeface="Raleway"/>
              <a:cs typeface="Raleway"/>
              <a:sym typeface="Raleway"/>
            </a:endParaRPr>
          </a:p>
          <a:p>
            <a:pPr marL="0" lvl="0" indent="0" algn="l" rtl="0">
              <a:spcBef>
                <a:spcPts val="0"/>
              </a:spcBef>
              <a:spcAft>
                <a:spcPts val="0"/>
              </a:spcAft>
              <a:buNone/>
            </a:pPr>
            <a:endParaRPr sz="3900">
              <a:solidFill>
                <a:schemeClr val="dk1"/>
              </a:solidFill>
              <a:latin typeface="Raleway"/>
              <a:ea typeface="Raleway"/>
              <a:cs typeface="Raleway"/>
              <a:sym typeface="Raleway"/>
            </a:endParaRPr>
          </a:p>
          <a:p>
            <a:pPr marL="914400" lvl="1" indent="-476250" algn="l" rtl="0">
              <a:spcBef>
                <a:spcPts val="0"/>
              </a:spcBef>
              <a:spcAft>
                <a:spcPts val="0"/>
              </a:spcAft>
              <a:buClr>
                <a:schemeClr val="dk1"/>
              </a:buClr>
              <a:buSzPts val="3900"/>
              <a:buFont typeface="Raleway"/>
              <a:buChar char="•"/>
            </a:pPr>
            <a:r>
              <a:rPr lang="en-US" sz="3900">
                <a:solidFill>
                  <a:schemeClr val="dk1"/>
                </a:solidFill>
                <a:latin typeface="Raleway"/>
                <a:ea typeface="Raleway"/>
                <a:cs typeface="Raleway"/>
                <a:sym typeface="Raleway"/>
              </a:rPr>
              <a:t>First administration targeted individuals holding an active initial teacher license between May 1, 2023 and April 30, 2024. </a:t>
            </a:r>
            <a:endParaRPr sz="4300">
              <a:latin typeface="Raleway Medium"/>
              <a:ea typeface="Raleway Medium"/>
              <a:cs typeface="Raleway Medium"/>
              <a:sym typeface="Raleway Medium"/>
            </a:endParaRPr>
          </a:p>
          <a:p>
            <a:pPr marL="0" marR="0" lvl="0" indent="0" algn="l" rtl="0">
              <a:lnSpc>
                <a:spcPct val="150020"/>
              </a:lnSpc>
              <a:spcBef>
                <a:spcPts val="0"/>
              </a:spcBef>
              <a:spcAft>
                <a:spcPts val="0"/>
              </a:spcAft>
              <a:buNone/>
            </a:pPr>
            <a:endParaRPr sz="2499">
              <a:latin typeface="Raleway Medium"/>
              <a:ea typeface="Raleway Medium"/>
              <a:cs typeface="Raleway Medium"/>
              <a:sym typeface="Raleway Medium"/>
            </a:endParaRPr>
          </a:p>
        </p:txBody>
      </p:sp>
      <p:sp>
        <p:nvSpPr>
          <p:cNvPr id="325" name="Google Shape;325;p45">
            <a:extLst>
              <a:ext uri="{C183D7F6-B498-43B3-948B-1728B52AA6E4}">
                <adec:decorative xmlns:adec="http://schemas.microsoft.com/office/drawing/2017/decorative" val="1"/>
              </a:ext>
            </a:extLst>
          </p:cNvPr>
          <p:cNvSpPr txBox="1"/>
          <p:nvPr/>
        </p:nvSpPr>
        <p:spPr>
          <a:xfrm>
            <a:off x="176868" y="739131"/>
            <a:ext cx="2760300" cy="323400"/>
          </a:xfrm>
          <a:prstGeom prst="rect">
            <a:avLst/>
          </a:prstGeom>
          <a:noFill/>
          <a:ln>
            <a:noFill/>
          </a:ln>
        </p:spPr>
        <p:txBody>
          <a:bodyPr spcFirstLastPara="1" wrap="square" lIns="0" tIns="0" rIns="0" bIns="0" anchor="t" anchorCtr="0">
            <a:spAutoFit/>
          </a:bodyPr>
          <a:lstStyle/>
          <a:p>
            <a:pPr marL="0" marR="0" lvl="0" indent="0" algn="ctr" rtl="0">
              <a:lnSpc>
                <a:spcPct val="100999"/>
              </a:lnSpc>
              <a:spcBef>
                <a:spcPts val="0"/>
              </a:spcBef>
              <a:spcAft>
                <a:spcPts val="0"/>
              </a:spcAft>
              <a:buNone/>
            </a:pPr>
            <a:r>
              <a:rPr lang="en-US" sz="2101">
                <a:solidFill>
                  <a:srgbClr val="0F3869"/>
                </a:solidFill>
                <a:latin typeface="Arial"/>
                <a:ea typeface="Arial"/>
                <a:cs typeface="Arial"/>
                <a:sym typeface="Arial"/>
              </a:rPr>
              <a:t>Cross-State Convening</a:t>
            </a:r>
            <a:endParaRPr/>
          </a:p>
        </p:txBody>
      </p:sp>
      <p:sp>
        <p:nvSpPr>
          <p:cNvPr id="326" name="Google Shape;326;p45">
            <a:extLst>
              <a:ext uri="{C183D7F6-B498-43B3-948B-1728B52AA6E4}">
                <adec:decorative xmlns:adec="http://schemas.microsoft.com/office/drawing/2017/decorative" val="1"/>
              </a:ext>
            </a:extLst>
          </p:cNvPr>
          <p:cNvSpPr/>
          <p:nvPr/>
        </p:nvSpPr>
        <p:spPr>
          <a:xfrm>
            <a:off x="1622949" y="5017979"/>
            <a:ext cx="3451299" cy="4687237"/>
          </a:xfrm>
          <a:custGeom>
            <a:avLst/>
            <a:gdLst/>
            <a:ahLst/>
            <a:cxnLst/>
            <a:rect l="l" t="t" r="r" b="b"/>
            <a:pathLst>
              <a:path w="2937276" h="3989138" extrusionOk="0">
                <a:moveTo>
                  <a:pt x="0" y="0"/>
                </a:moveTo>
                <a:lnTo>
                  <a:pt x="2937276" y="0"/>
                </a:lnTo>
                <a:lnTo>
                  <a:pt x="2937276" y="3989138"/>
                </a:lnTo>
                <a:lnTo>
                  <a:pt x="0" y="3989138"/>
                </a:lnTo>
                <a:lnTo>
                  <a:pt x="0" y="0"/>
                </a:lnTo>
                <a:close/>
              </a:path>
            </a:pathLst>
          </a:custGeom>
          <a:blipFill rotWithShape="1">
            <a:blip r:embed="rId3">
              <a:alphaModFix/>
            </a:blip>
            <a:stretch>
              <a:fillRect l="-279" t="-11269" r="-109668" b="-12075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7" name="Google Shape;327;p45">
            <a:extLst>
              <a:ext uri="{C183D7F6-B498-43B3-948B-1728B52AA6E4}">
                <adec:decorative xmlns:adec="http://schemas.microsoft.com/office/drawing/2017/decorative" val="1"/>
              </a:ext>
            </a:extLst>
          </p:cNvPr>
          <p:cNvSpPr/>
          <p:nvPr/>
        </p:nvSpPr>
        <p:spPr>
          <a:xfrm>
            <a:off x="15461793" y="167489"/>
            <a:ext cx="2617191" cy="543067"/>
          </a:xfrm>
          <a:custGeom>
            <a:avLst/>
            <a:gdLst/>
            <a:ahLst/>
            <a:cxnLst/>
            <a:rect l="l" t="t" r="r" b="b"/>
            <a:pathLst>
              <a:path w="2617191" h="543067" extrusionOk="0">
                <a:moveTo>
                  <a:pt x="0" y="0"/>
                </a:moveTo>
                <a:lnTo>
                  <a:pt x="2617191" y="0"/>
                </a:lnTo>
                <a:lnTo>
                  <a:pt x="2617191" y="543067"/>
                </a:lnTo>
                <a:lnTo>
                  <a:pt x="0" y="543067"/>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8" name="Google Shape;328;p45">
            <a:extLst>
              <a:ext uri="{C183D7F6-B498-43B3-948B-1728B52AA6E4}">
                <adec:decorative xmlns:adec="http://schemas.microsoft.com/office/drawing/2017/decorative" val="1"/>
              </a:ext>
            </a:extLst>
          </p:cNvPr>
          <p:cNvSpPr txBox="1"/>
          <p:nvPr/>
        </p:nvSpPr>
        <p:spPr>
          <a:xfrm>
            <a:off x="15390184" y="739131"/>
            <a:ext cx="2760300" cy="338700"/>
          </a:xfrm>
          <a:prstGeom prst="rect">
            <a:avLst/>
          </a:prstGeom>
          <a:noFill/>
          <a:ln>
            <a:noFill/>
          </a:ln>
        </p:spPr>
        <p:txBody>
          <a:bodyPr spcFirstLastPara="1" wrap="square" lIns="0" tIns="0" rIns="0" bIns="0" anchor="t" anchorCtr="0">
            <a:spAutoFit/>
          </a:bodyPr>
          <a:lstStyle/>
          <a:p>
            <a:pPr marL="0" marR="0" lvl="0" indent="0" algn="ctr" rtl="0">
              <a:lnSpc>
                <a:spcPct val="100999"/>
              </a:lnSpc>
              <a:spcBef>
                <a:spcPts val="0"/>
              </a:spcBef>
              <a:spcAft>
                <a:spcPts val="0"/>
              </a:spcAft>
              <a:buNone/>
            </a:pPr>
            <a:r>
              <a:rPr lang="en-US" sz="2201">
                <a:solidFill>
                  <a:srgbClr val="FFFFFF"/>
                </a:solidFill>
                <a:latin typeface="Satisfy"/>
                <a:ea typeface="Satisfy"/>
                <a:cs typeface="Satisfy"/>
                <a:sym typeface="Satisfy"/>
              </a:rPr>
              <a:t>Cross-State Convening</a:t>
            </a:r>
            <a:endParaRPr sz="1500">
              <a:latin typeface="Satisfy"/>
              <a:ea typeface="Satisfy"/>
              <a:cs typeface="Satisfy"/>
              <a:sym typeface="Satisfy"/>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46">
            <a:extLst>
              <a:ext uri="{C183D7F6-B498-43B3-948B-1728B52AA6E4}">
                <adec:decorative xmlns:adec="http://schemas.microsoft.com/office/drawing/2017/decorative" val="1"/>
              </a:ext>
            </a:extLst>
          </p:cNvPr>
          <p:cNvSpPr/>
          <p:nvPr/>
        </p:nvSpPr>
        <p:spPr>
          <a:xfrm>
            <a:off x="-39750" y="0"/>
            <a:ext cx="8115300" cy="10287000"/>
          </a:xfrm>
          <a:prstGeom prst="rect">
            <a:avLst/>
          </a:prstGeom>
          <a:solidFill>
            <a:srgbClr val="0F38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 name="Title 1">
            <a:extLst>
              <a:ext uri="{FF2B5EF4-FFF2-40B4-BE49-F238E27FC236}">
                <a16:creationId xmlns:a16="http://schemas.microsoft.com/office/drawing/2014/main" id="{F2F13481-C10B-65C3-0CC5-60445494D35A}"/>
              </a:ext>
            </a:extLst>
          </p:cNvPr>
          <p:cNvSpPr>
            <a:spLocks noGrp="1"/>
          </p:cNvSpPr>
          <p:nvPr>
            <p:ph type="title" idx="4294967295"/>
          </p:nvPr>
        </p:nvSpPr>
        <p:spPr>
          <a:xfrm>
            <a:off x="457200" y="-1143000"/>
            <a:ext cx="8229600" cy="1143000"/>
          </a:xfrm>
        </p:spPr>
        <p:txBody>
          <a:bodyPr spcFirstLastPara="1" wrap="square" lIns="91425" tIns="45700" rIns="91425" bIns="45700" anchor="b" anchorCtr="0">
            <a:normAutofit/>
          </a:bodyPr>
          <a:lstStyle/>
          <a:p>
            <a:r>
              <a:rPr lang="en-US" dirty="0"/>
              <a:t>Summary and technical reports</a:t>
            </a:r>
          </a:p>
        </p:txBody>
      </p:sp>
      <p:sp>
        <p:nvSpPr>
          <p:cNvPr id="334" name="Google Shape;334;p46"/>
          <p:cNvSpPr txBox="1"/>
          <p:nvPr/>
        </p:nvSpPr>
        <p:spPr>
          <a:xfrm>
            <a:off x="2014096" y="324975"/>
            <a:ext cx="16008900" cy="1569900"/>
          </a:xfrm>
          <a:prstGeom prst="rect">
            <a:avLst/>
          </a:prstGeom>
          <a:noFill/>
          <a:ln>
            <a:noFill/>
          </a:ln>
        </p:spPr>
        <p:txBody>
          <a:bodyPr spcFirstLastPara="1" wrap="square" lIns="0" tIns="0" rIns="0" bIns="0" anchor="t" anchorCtr="0">
            <a:spAutoFit/>
          </a:bodyPr>
          <a:lstStyle/>
          <a:p>
            <a:pPr marL="0" marR="0" lvl="0" indent="0" algn="l" rtl="0">
              <a:lnSpc>
                <a:spcPct val="110001"/>
              </a:lnSpc>
              <a:spcBef>
                <a:spcPts val="0"/>
              </a:spcBef>
              <a:spcAft>
                <a:spcPts val="0"/>
              </a:spcAft>
              <a:buNone/>
            </a:pPr>
            <a:r>
              <a:rPr lang="en-US" sz="10199" b="1">
                <a:solidFill>
                  <a:schemeClr val="lt1"/>
                </a:solidFill>
                <a:latin typeface="Fjalla One"/>
                <a:ea typeface="Fjalla One"/>
                <a:cs typeface="Fjalla One"/>
                <a:sym typeface="Fjalla One"/>
              </a:rPr>
              <a:t>Summary &amp;</a:t>
            </a:r>
            <a:r>
              <a:rPr lang="en-US" sz="10199" b="1">
                <a:latin typeface="Fjalla One"/>
                <a:ea typeface="Fjalla One"/>
                <a:cs typeface="Fjalla One"/>
                <a:sym typeface="Fjalla One"/>
              </a:rPr>
              <a:t> Technical Reports</a:t>
            </a:r>
            <a:endParaRPr sz="4600">
              <a:latin typeface="Fjalla One"/>
              <a:ea typeface="Fjalla One"/>
              <a:cs typeface="Fjalla One"/>
              <a:sym typeface="Fjalla One"/>
            </a:endParaRPr>
          </a:p>
        </p:txBody>
      </p:sp>
      <p:sp>
        <p:nvSpPr>
          <p:cNvPr id="335" name="Google Shape;335;p46">
            <a:extLst>
              <a:ext uri="{C183D7F6-B498-43B3-948B-1728B52AA6E4}">
                <adec:decorative xmlns:adec="http://schemas.microsoft.com/office/drawing/2017/decorative" val="1"/>
              </a:ext>
            </a:extLst>
          </p:cNvPr>
          <p:cNvSpPr txBox="1"/>
          <p:nvPr/>
        </p:nvSpPr>
        <p:spPr>
          <a:xfrm>
            <a:off x="9144000" y="5097174"/>
            <a:ext cx="8115300" cy="215400"/>
          </a:xfrm>
          <a:prstGeom prst="rect">
            <a:avLst/>
          </a:prstGeom>
          <a:noFill/>
          <a:ln>
            <a:noFill/>
          </a:ln>
        </p:spPr>
        <p:txBody>
          <a:bodyPr spcFirstLastPara="1" wrap="square" lIns="0" tIns="0" rIns="0" bIns="0" anchor="t" anchorCtr="0">
            <a:spAutoFit/>
          </a:bodyPr>
          <a:lstStyle/>
          <a:p>
            <a:pPr marL="0" marR="0" lvl="0" indent="0" algn="l" rtl="0">
              <a:lnSpc>
                <a:spcPct val="140016"/>
              </a:lnSpc>
              <a:spcBef>
                <a:spcPts val="0"/>
              </a:spcBef>
              <a:spcAft>
                <a:spcPts val="0"/>
              </a:spcAft>
              <a:buNone/>
            </a:pPr>
            <a:endParaRPr>
              <a:latin typeface="Raleway"/>
              <a:ea typeface="Raleway"/>
              <a:cs typeface="Raleway"/>
              <a:sym typeface="Raleway"/>
            </a:endParaRPr>
          </a:p>
        </p:txBody>
      </p:sp>
      <p:sp>
        <p:nvSpPr>
          <p:cNvPr id="336" name="Google Shape;336;p46">
            <a:extLst>
              <a:ext uri="{C183D7F6-B498-43B3-948B-1728B52AA6E4}">
                <adec:decorative xmlns:adec="http://schemas.microsoft.com/office/drawing/2017/decorative" val="1"/>
              </a:ext>
            </a:extLst>
          </p:cNvPr>
          <p:cNvSpPr/>
          <p:nvPr/>
        </p:nvSpPr>
        <p:spPr>
          <a:xfrm>
            <a:off x="15359259" y="9258300"/>
            <a:ext cx="2535527" cy="526122"/>
          </a:xfrm>
          <a:custGeom>
            <a:avLst/>
            <a:gdLst/>
            <a:ahLst/>
            <a:cxnLst/>
            <a:rect l="l" t="t" r="r" b="b"/>
            <a:pathLst>
              <a:path w="2535527" h="526122" extrusionOk="0">
                <a:moveTo>
                  <a:pt x="0" y="0"/>
                </a:moveTo>
                <a:lnTo>
                  <a:pt x="2535527" y="0"/>
                </a:lnTo>
                <a:lnTo>
                  <a:pt x="2535527" y="526122"/>
                </a:lnTo>
                <a:lnTo>
                  <a:pt x="0" y="526122"/>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7" name="Google Shape;337;p46">
            <a:extLst>
              <a:ext uri="{C183D7F6-B498-43B3-948B-1728B52AA6E4}">
                <adec:decorative xmlns:adec="http://schemas.microsoft.com/office/drawing/2017/decorative" val="1"/>
              </a:ext>
            </a:extLst>
          </p:cNvPr>
          <p:cNvSpPr txBox="1"/>
          <p:nvPr/>
        </p:nvSpPr>
        <p:spPr>
          <a:xfrm>
            <a:off x="15246818" y="9812997"/>
            <a:ext cx="2760300" cy="338700"/>
          </a:xfrm>
          <a:prstGeom prst="rect">
            <a:avLst/>
          </a:prstGeom>
          <a:noFill/>
          <a:ln>
            <a:noFill/>
          </a:ln>
        </p:spPr>
        <p:txBody>
          <a:bodyPr spcFirstLastPara="1" wrap="square" lIns="0" tIns="0" rIns="0" bIns="0" anchor="t" anchorCtr="0">
            <a:spAutoFit/>
          </a:bodyPr>
          <a:lstStyle/>
          <a:p>
            <a:pPr marL="0" marR="0" lvl="0" indent="0" algn="ctr" rtl="0">
              <a:lnSpc>
                <a:spcPct val="100999"/>
              </a:lnSpc>
              <a:spcBef>
                <a:spcPts val="0"/>
              </a:spcBef>
              <a:spcAft>
                <a:spcPts val="0"/>
              </a:spcAft>
              <a:buNone/>
            </a:pPr>
            <a:r>
              <a:rPr lang="en-US" sz="2201">
                <a:solidFill>
                  <a:srgbClr val="0F3869"/>
                </a:solidFill>
                <a:latin typeface="Satisfy"/>
                <a:ea typeface="Satisfy"/>
                <a:cs typeface="Satisfy"/>
                <a:sym typeface="Satisfy"/>
              </a:rPr>
              <a:t>Cross-State Convening</a:t>
            </a:r>
            <a:endParaRPr sz="1500">
              <a:latin typeface="Satisfy"/>
              <a:ea typeface="Satisfy"/>
              <a:cs typeface="Satisfy"/>
              <a:sym typeface="Satisfy"/>
            </a:endParaRPr>
          </a:p>
        </p:txBody>
      </p:sp>
      <p:sp>
        <p:nvSpPr>
          <p:cNvPr id="338" name="Google Shape;338;p46">
            <a:extLst>
              <a:ext uri="{C183D7F6-B498-43B3-948B-1728B52AA6E4}">
                <adec:decorative xmlns:adec="http://schemas.microsoft.com/office/drawing/2017/decorative" val="1"/>
              </a:ext>
            </a:extLst>
          </p:cNvPr>
          <p:cNvSpPr/>
          <p:nvPr/>
        </p:nvSpPr>
        <p:spPr>
          <a:xfrm rot="5400000">
            <a:off x="-7562585" y="7134939"/>
            <a:ext cx="15951420" cy="1681546"/>
          </a:xfrm>
          <a:custGeom>
            <a:avLst/>
            <a:gdLst/>
            <a:ahLst/>
            <a:cxnLst/>
            <a:rect l="l" t="t" r="r" b="b"/>
            <a:pathLst>
              <a:path w="15951420" h="1681546" extrusionOk="0">
                <a:moveTo>
                  <a:pt x="0" y="0"/>
                </a:moveTo>
                <a:lnTo>
                  <a:pt x="15951420" y="0"/>
                </a:lnTo>
                <a:lnTo>
                  <a:pt x="15951420" y="1681545"/>
                </a:lnTo>
                <a:lnTo>
                  <a:pt x="0" y="1681545"/>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339" name="Google Shape;339;p46" descr="Image of a QR code"/>
          <p:cNvPicPr preferRelativeResize="0"/>
          <p:nvPr/>
        </p:nvPicPr>
        <p:blipFill rotWithShape="1">
          <a:blip r:embed="rId5">
            <a:alphaModFix/>
          </a:blip>
          <a:srcRect/>
          <a:stretch/>
        </p:blipFill>
        <p:spPr>
          <a:xfrm>
            <a:off x="2189776" y="3701425"/>
            <a:ext cx="3699561" cy="3681247"/>
          </a:xfrm>
          <a:prstGeom prst="rect">
            <a:avLst/>
          </a:prstGeom>
          <a:noFill/>
          <a:ln>
            <a:noFill/>
          </a:ln>
        </p:spPr>
      </p:pic>
      <p:sp>
        <p:nvSpPr>
          <p:cNvPr id="340" name="Google Shape;340;p46"/>
          <p:cNvSpPr txBox="1"/>
          <p:nvPr/>
        </p:nvSpPr>
        <p:spPr>
          <a:xfrm>
            <a:off x="497500" y="7893375"/>
            <a:ext cx="7332000" cy="1662300"/>
          </a:xfrm>
          <a:prstGeom prst="rect">
            <a:avLst/>
          </a:prstGeom>
          <a:noFill/>
          <a:ln>
            <a:noFill/>
          </a:ln>
        </p:spPr>
        <p:txBody>
          <a:bodyPr spcFirstLastPara="1" wrap="square" lIns="137150" tIns="68550" rIns="137150" bIns="68550" anchor="t" anchorCtr="0">
            <a:spAutoFit/>
          </a:bodyPr>
          <a:lstStyle/>
          <a:p>
            <a:pPr marL="0" marR="0" lvl="0" indent="0" algn="ctr" rtl="0">
              <a:spcBef>
                <a:spcPts val="0"/>
              </a:spcBef>
              <a:spcAft>
                <a:spcPts val="0"/>
              </a:spcAft>
              <a:buNone/>
            </a:pPr>
            <a:r>
              <a:rPr lang="en-US" sz="3300" b="0" i="0" u="none" strike="noStrike" cap="none">
                <a:solidFill>
                  <a:schemeClr val="lt1"/>
                </a:solidFill>
                <a:latin typeface="Calibri"/>
                <a:ea typeface="Calibri"/>
                <a:cs typeface="Calibri"/>
                <a:sym typeface="Calibri"/>
              </a:rPr>
              <a:t>Summary of Findings: 2024 Educator Preparation Program Initial Completers Survey</a:t>
            </a:r>
            <a:endParaRPr sz="2100">
              <a:solidFill>
                <a:schemeClr val="lt1"/>
              </a:solidFill>
            </a:endParaRPr>
          </a:p>
        </p:txBody>
      </p:sp>
      <p:pic>
        <p:nvPicPr>
          <p:cNvPr id="342" name="Google Shape;342;p46" descr="Image of a QR code"/>
          <p:cNvPicPr preferRelativeResize="0"/>
          <p:nvPr/>
        </p:nvPicPr>
        <p:blipFill rotWithShape="1">
          <a:blip r:embed="rId6">
            <a:alphaModFix/>
          </a:blip>
          <a:srcRect/>
          <a:stretch/>
        </p:blipFill>
        <p:spPr>
          <a:xfrm>
            <a:off x="10778105" y="3701425"/>
            <a:ext cx="3792240" cy="3681248"/>
          </a:xfrm>
          <a:prstGeom prst="rect">
            <a:avLst/>
          </a:prstGeom>
          <a:noFill/>
          <a:ln>
            <a:noFill/>
          </a:ln>
        </p:spPr>
      </p:pic>
      <p:sp>
        <p:nvSpPr>
          <p:cNvPr id="341" name="Google Shape;341;p46"/>
          <p:cNvSpPr txBox="1"/>
          <p:nvPr/>
        </p:nvSpPr>
        <p:spPr>
          <a:xfrm>
            <a:off x="8730875" y="7893382"/>
            <a:ext cx="7886700" cy="1662300"/>
          </a:xfrm>
          <a:prstGeom prst="rect">
            <a:avLst/>
          </a:prstGeom>
          <a:noFill/>
          <a:ln>
            <a:noFill/>
          </a:ln>
        </p:spPr>
        <p:txBody>
          <a:bodyPr spcFirstLastPara="1" wrap="square" lIns="137150" tIns="68550" rIns="137150" bIns="68550" anchor="t" anchorCtr="0">
            <a:spAutoFit/>
          </a:bodyPr>
          <a:lstStyle/>
          <a:p>
            <a:pPr marL="0" marR="0" lvl="0" indent="0" algn="ctr" rtl="0">
              <a:spcBef>
                <a:spcPts val="0"/>
              </a:spcBef>
              <a:spcAft>
                <a:spcPts val="0"/>
              </a:spcAft>
              <a:buNone/>
            </a:pPr>
            <a:r>
              <a:rPr lang="en-US" sz="3300" b="0" i="0" u="none" strike="noStrike" cap="none">
                <a:solidFill>
                  <a:schemeClr val="dk1"/>
                </a:solidFill>
                <a:latin typeface="Calibri"/>
                <a:ea typeface="Calibri"/>
                <a:cs typeface="Calibri"/>
                <a:sym typeface="Calibri"/>
              </a:rPr>
              <a:t>Technical Report: 2024 Educator Preparation Program Initial Completers Survey</a:t>
            </a:r>
            <a:endParaRPr sz="2100"/>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TotalTime>
  <Words>1215</Words>
  <Application>Microsoft Macintosh PowerPoint</Application>
  <PresentationFormat>Custom</PresentationFormat>
  <Paragraphs>178</Paragraphs>
  <Slides>29</Slides>
  <Notes>29</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29</vt:i4>
      </vt:variant>
    </vt:vector>
  </HeadingPairs>
  <TitlesOfParts>
    <vt:vector size="42" baseType="lpstr">
      <vt:lpstr>Raleway</vt:lpstr>
      <vt:lpstr>Raleway Medium</vt:lpstr>
      <vt:lpstr>Satisfy</vt:lpstr>
      <vt:lpstr>Play</vt:lpstr>
      <vt:lpstr>Arial</vt:lpstr>
      <vt:lpstr>Calibri</vt:lpstr>
      <vt:lpstr>Raleway ExtraBold</vt:lpstr>
      <vt:lpstr>Raleway Black</vt:lpstr>
      <vt:lpstr>Fjalla One</vt:lpstr>
      <vt:lpstr>Bebas Neue</vt:lpstr>
      <vt:lpstr>Office Theme</vt:lpstr>
      <vt:lpstr>Office Theme</vt:lpstr>
      <vt:lpstr>1_Office Theme</vt:lpstr>
      <vt:lpstr>CCSC title</vt:lpstr>
      <vt:lpstr>The Parade of Progress  is paved with good data:  Mapping the Route to Educator Outcomes and Accountability in Special Education</vt:lpstr>
      <vt:lpstr>Overview</vt:lpstr>
      <vt:lpstr>Let’s get some data about</vt:lpstr>
      <vt:lpstr>Where we’re headed</vt:lpstr>
      <vt:lpstr>Dr. corey pierce university of northern colorado</vt:lpstr>
      <vt:lpstr>Colorado’s story</vt:lpstr>
      <vt:lpstr>How We Worked Together</vt:lpstr>
      <vt:lpstr>Summary and technical reports</vt:lpstr>
      <vt:lpstr>Benefits of the collaboration</vt:lpstr>
      <vt:lpstr>How CDE is Using the Survey Data</vt:lpstr>
      <vt:lpstr>How EPPs are Using the Survey Data</vt:lpstr>
      <vt:lpstr>Final thoughts</vt:lpstr>
      <vt:lpstr>Whole Group Discussion</vt:lpstr>
      <vt:lpstr> Arizona’s Parade of Progress</vt:lpstr>
      <vt:lpstr>Arizona Educator Preparation Programs</vt:lpstr>
      <vt:lpstr>Arizona Special Education Teacher  Certification Pathways</vt:lpstr>
      <vt:lpstr>Many Paths in the Parade</vt:lpstr>
      <vt:lpstr>Data Resources</vt:lpstr>
      <vt:lpstr>Arizona Special Education Institutional Recommendations by IR Year</vt:lpstr>
      <vt:lpstr>Special Education Institutional Recommendations by Preparation Type</vt:lpstr>
      <vt:lpstr>Standard Mild/Moderate Certificates by IR Year and Preparation Type</vt:lpstr>
      <vt:lpstr>Progress Rolls On Powered by Good Data</vt:lpstr>
      <vt:lpstr>With an Eye Toward the Future </vt:lpstr>
      <vt:lpstr>Table Breakout Discussions</vt:lpstr>
      <vt:lpstr>Whole group debrief</vt:lpstr>
      <vt:lpstr>Fill in your state padlet</vt:lpstr>
      <vt:lpstr>thanks</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Emma R Ostovar</cp:lastModifiedBy>
  <cp:revision>4</cp:revision>
  <dcterms:modified xsi:type="dcterms:W3CDTF">2026-02-23T20:56:12Z</dcterms:modified>
</cp:coreProperties>
</file>