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9"/>
  </p:notesMasterIdLst>
  <p:sldIdLst>
    <p:sldId id="256" r:id="rId2"/>
    <p:sldId id="257" r:id="rId3"/>
    <p:sldId id="258" r:id="rId4"/>
    <p:sldId id="259" r:id="rId5"/>
    <p:sldId id="260" r:id="rId6"/>
    <p:sldId id="261" r:id="rId7"/>
    <p:sldId id="279" r:id="rId8"/>
    <p:sldId id="354" r:id="rId9"/>
    <p:sldId id="360" r:id="rId10"/>
    <p:sldId id="361" r:id="rId11"/>
    <p:sldId id="410" r:id="rId12"/>
    <p:sldId id="563" r:id="rId13"/>
    <p:sldId id="2147470765" r:id="rId14"/>
    <p:sldId id="2147470842" r:id="rId15"/>
    <p:sldId id="516" r:id="rId16"/>
    <p:sldId id="4467" r:id="rId17"/>
    <p:sldId id="2147470823" r:id="rId18"/>
    <p:sldId id="2147471774" r:id="rId19"/>
    <p:sldId id="2147471778" r:id="rId20"/>
    <p:sldId id="2147471779" r:id="rId21"/>
    <p:sldId id="393" r:id="rId22"/>
    <p:sldId id="2147471777" r:id="rId23"/>
    <p:sldId id="2147471775" r:id="rId24"/>
    <p:sldId id="2147471780" r:id="rId25"/>
    <p:sldId id="2147471781" r:id="rId26"/>
    <p:sldId id="2147471782" r:id="rId27"/>
    <p:sldId id="2147471783" r:id="rId28"/>
  </p:sldIdLst>
  <p:sldSz cx="12192000" cy="6858000"/>
  <p:notesSz cx="6858000" cy="9144000"/>
  <p:embeddedFontLst>
    <p:embeddedFont>
      <p:font typeface="Belleza" pitchFamily="2" charset="77"/>
      <p:regular r:id="rId30"/>
    </p:embeddedFont>
    <p:embeddedFont>
      <p:font typeface="Open Sans" panose="020B0606030504020204" pitchFamily="34" charset="0"/>
      <p:regular r:id="rId31"/>
      <p:bold r:id="rId32"/>
      <p:italic r:id="rId33"/>
      <p:boldItalic r:id="rId34"/>
    </p:embeddedFont>
    <p:embeddedFont>
      <p:font typeface="Play" pitchFamily="2" charset="0"/>
      <p:regular r:id="rId35"/>
      <p:bold r:id="rId36"/>
    </p:embeddedFont>
    <p:embeddedFont>
      <p:font typeface="Roboto" panose="020000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1Hzbx7G3qVLStYSr5xCSfbWvBB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432105-045C-8F44-BC76-11D7E2550294}" name="shcosner@gmail.com" initials="" userId="514c91c7a16e78fa" providerId="Windows Live"/>
  <p188:author id="{EFB0381E-8350-CBAA-4453-756370054C6C}" name="Jackson, Dia" initials="JD" userId="S::djackson@air.org::7b449be3-b8d2-42cf-b184-6fccbffb4d9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A6D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22"/>
    <p:restoredTop sz="86438"/>
  </p:normalViewPr>
  <p:slideViewPr>
    <p:cSldViewPr snapToGrid="0">
      <p:cViewPr varScale="1">
        <p:scale>
          <a:sx n="72" d="100"/>
          <a:sy n="72" d="100"/>
        </p:scale>
        <p:origin x="224" y="896"/>
      </p:cViewPr>
      <p:guideLst/>
    </p:cSldViewPr>
  </p:slideViewPr>
  <p:outlineViewPr>
    <p:cViewPr>
      <p:scale>
        <a:sx n="33" d="100"/>
        <a:sy n="33" d="100"/>
      </p:scale>
      <p:origin x="0" y="-1226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8/10/relationships/authors" Target="authors.xml"/><Relationship Id="rId20" Type="http://schemas.openxmlformats.org/officeDocument/2006/relationships/slide" Target="slides/slide19.xml"/><Relationship Id="rId41" Type="http://customschemas.google.com/relationships/presentationmetadata" Target="metadata"/></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1C79F4-C80C-43ED-8757-E225777C1268}" type="doc">
      <dgm:prSet loTypeId="urn:microsoft.com/office/officeart/2005/8/layout/chevron1" loCatId="process" qsTypeId="urn:microsoft.com/office/officeart/2005/8/quickstyle/simple1" qsCatId="simple" csTypeId="urn:microsoft.com/office/officeart/2005/8/colors/accent1_2" csCatId="accent1" phldr="1"/>
      <dgm:spPr/>
    </dgm:pt>
    <dgm:pt modelId="{9EAC0FA5-045E-4DC0-B979-8433A441C4CD}">
      <dgm:prSet phldrT="[Text]" phldr="0"/>
      <dgm:spPr/>
      <dgm:t>
        <a:bodyPr/>
        <a:lstStyle/>
        <a:p>
          <a:r>
            <a:rPr lang="en-US" dirty="0">
              <a:latin typeface="Optima" panose="02000503060000020004" pitchFamily="2" charset="0"/>
            </a:rPr>
            <a:t>Recruitment</a:t>
          </a:r>
        </a:p>
      </dgm:t>
    </dgm:pt>
    <dgm:pt modelId="{DE1346EC-6F4A-4941-9430-2F5F3B666351}" type="parTrans" cxnId="{740627BA-757A-42C6-AAAE-5813BF3B458F}">
      <dgm:prSet/>
      <dgm:spPr/>
      <dgm:t>
        <a:bodyPr/>
        <a:lstStyle/>
        <a:p>
          <a:endParaRPr lang="en-US"/>
        </a:p>
      </dgm:t>
    </dgm:pt>
    <dgm:pt modelId="{8A99F140-CDF2-4A00-A1FA-CD393852F65B}" type="sibTrans" cxnId="{740627BA-757A-42C6-AAAE-5813BF3B458F}">
      <dgm:prSet/>
      <dgm:spPr/>
      <dgm:t>
        <a:bodyPr/>
        <a:lstStyle/>
        <a:p>
          <a:endParaRPr lang="en-US"/>
        </a:p>
      </dgm:t>
    </dgm:pt>
    <dgm:pt modelId="{92E81AE9-2B69-4D8D-AEA9-BCA6F8B227DF}">
      <dgm:prSet phldrT="[Text]" phldr="0"/>
      <dgm:spPr/>
      <dgm:t>
        <a:bodyPr/>
        <a:lstStyle/>
        <a:p>
          <a:r>
            <a:rPr lang="en-US" dirty="0">
              <a:latin typeface="Optima" panose="02000503060000020004" pitchFamily="2" charset="0"/>
            </a:rPr>
            <a:t>Learning</a:t>
          </a:r>
        </a:p>
      </dgm:t>
    </dgm:pt>
    <dgm:pt modelId="{949E5DB1-4573-4CB3-9267-BB817A4AAC95}" type="parTrans" cxnId="{E728F018-19A4-4209-B03A-7B57202D6C7B}">
      <dgm:prSet/>
      <dgm:spPr/>
      <dgm:t>
        <a:bodyPr/>
        <a:lstStyle/>
        <a:p>
          <a:endParaRPr lang="en-US"/>
        </a:p>
      </dgm:t>
    </dgm:pt>
    <dgm:pt modelId="{7CD5B45E-9A2C-4558-B3AA-03A483E1FA8D}" type="sibTrans" cxnId="{E728F018-19A4-4209-B03A-7B57202D6C7B}">
      <dgm:prSet/>
      <dgm:spPr/>
      <dgm:t>
        <a:bodyPr/>
        <a:lstStyle/>
        <a:p>
          <a:endParaRPr lang="en-US"/>
        </a:p>
      </dgm:t>
    </dgm:pt>
    <dgm:pt modelId="{B01B23FB-7C6F-4B63-A677-1E337E6E1C86}">
      <dgm:prSet phldrT="[Text]" phldr="0"/>
      <dgm:spPr/>
      <dgm:t>
        <a:bodyPr/>
        <a:lstStyle/>
        <a:p>
          <a:pPr rtl="0"/>
          <a:r>
            <a:rPr lang="en-US" dirty="0">
              <a:latin typeface="Optima" panose="02000503060000020004" pitchFamily="2" charset="0"/>
            </a:rPr>
            <a:t>Career</a:t>
          </a:r>
        </a:p>
      </dgm:t>
    </dgm:pt>
    <dgm:pt modelId="{E05F04DD-5A89-4D3C-B0E0-A180F0069491}" type="parTrans" cxnId="{0C4D2E66-2967-4C4A-A0D9-2F7FF4E1CFB6}">
      <dgm:prSet/>
      <dgm:spPr/>
      <dgm:t>
        <a:bodyPr/>
        <a:lstStyle/>
        <a:p>
          <a:endParaRPr lang="en-US"/>
        </a:p>
      </dgm:t>
    </dgm:pt>
    <dgm:pt modelId="{F640F2BA-AFC4-42CB-AD27-5D0ACABC3D0B}" type="sibTrans" cxnId="{0C4D2E66-2967-4C4A-A0D9-2F7FF4E1CFB6}">
      <dgm:prSet/>
      <dgm:spPr/>
      <dgm:t>
        <a:bodyPr/>
        <a:lstStyle/>
        <a:p>
          <a:endParaRPr lang="en-US"/>
        </a:p>
      </dgm:t>
    </dgm:pt>
    <dgm:pt modelId="{40CBAB4C-8AFE-8341-8C11-03D9D75BD603}">
      <dgm:prSet/>
      <dgm:spPr/>
      <dgm:t>
        <a:bodyPr/>
        <a:lstStyle/>
        <a:p>
          <a:r>
            <a:rPr lang="en-US" dirty="0">
              <a:latin typeface="Optima" panose="02000503060000020004" pitchFamily="2" charset="0"/>
            </a:rPr>
            <a:t>Program</a:t>
          </a:r>
        </a:p>
      </dgm:t>
    </dgm:pt>
    <dgm:pt modelId="{004DB52B-1BDD-874D-8581-E4BC9164F7DB}" type="parTrans" cxnId="{AD276772-E5EE-CF49-AA7A-D6BCDAE73904}">
      <dgm:prSet/>
      <dgm:spPr/>
      <dgm:t>
        <a:bodyPr/>
        <a:lstStyle/>
        <a:p>
          <a:endParaRPr lang="en-US"/>
        </a:p>
      </dgm:t>
    </dgm:pt>
    <dgm:pt modelId="{1AF2E929-7D3E-E145-A70C-D54B42BB42DE}" type="sibTrans" cxnId="{AD276772-E5EE-CF49-AA7A-D6BCDAE73904}">
      <dgm:prSet/>
      <dgm:spPr/>
      <dgm:t>
        <a:bodyPr/>
        <a:lstStyle/>
        <a:p>
          <a:endParaRPr lang="en-US"/>
        </a:p>
      </dgm:t>
    </dgm:pt>
    <dgm:pt modelId="{000F3E14-3E6F-4F29-9CBF-281847D4E8CF}" type="pres">
      <dgm:prSet presAssocID="{681C79F4-C80C-43ED-8757-E225777C1268}" presName="Name0" presStyleCnt="0">
        <dgm:presLayoutVars>
          <dgm:dir/>
          <dgm:animLvl val="lvl"/>
          <dgm:resizeHandles val="exact"/>
        </dgm:presLayoutVars>
      </dgm:prSet>
      <dgm:spPr/>
    </dgm:pt>
    <dgm:pt modelId="{70C221FF-0B13-4511-8F6D-C82FFA8FB870}" type="pres">
      <dgm:prSet presAssocID="{9EAC0FA5-045E-4DC0-B979-8433A441C4CD}" presName="parTxOnly" presStyleLbl="node1" presStyleIdx="0" presStyleCnt="4">
        <dgm:presLayoutVars>
          <dgm:chMax val="0"/>
          <dgm:chPref val="0"/>
          <dgm:bulletEnabled val="1"/>
        </dgm:presLayoutVars>
      </dgm:prSet>
      <dgm:spPr/>
    </dgm:pt>
    <dgm:pt modelId="{F013DE68-D759-47F8-9D84-F1E048B57ADB}" type="pres">
      <dgm:prSet presAssocID="{8A99F140-CDF2-4A00-A1FA-CD393852F65B}" presName="parTxOnlySpace" presStyleCnt="0"/>
      <dgm:spPr/>
    </dgm:pt>
    <dgm:pt modelId="{6744C08C-B3D9-47E2-92E7-99F186943E62}" type="pres">
      <dgm:prSet presAssocID="{92E81AE9-2B69-4D8D-AEA9-BCA6F8B227DF}" presName="parTxOnly" presStyleLbl="node1" presStyleIdx="1" presStyleCnt="4">
        <dgm:presLayoutVars>
          <dgm:chMax val="0"/>
          <dgm:chPref val="0"/>
          <dgm:bulletEnabled val="1"/>
        </dgm:presLayoutVars>
      </dgm:prSet>
      <dgm:spPr/>
    </dgm:pt>
    <dgm:pt modelId="{63C1CEC9-E893-476B-83B6-0DE75881C40D}" type="pres">
      <dgm:prSet presAssocID="{7CD5B45E-9A2C-4558-B3AA-03A483E1FA8D}" presName="parTxOnlySpace" presStyleCnt="0"/>
      <dgm:spPr/>
    </dgm:pt>
    <dgm:pt modelId="{20759BEF-4B7B-4490-8529-55CCFD8802BB}" type="pres">
      <dgm:prSet presAssocID="{B01B23FB-7C6F-4B63-A677-1E337E6E1C86}" presName="parTxOnly" presStyleLbl="node1" presStyleIdx="2" presStyleCnt="4">
        <dgm:presLayoutVars>
          <dgm:chMax val="0"/>
          <dgm:chPref val="0"/>
          <dgm:bulletEnabled val="1"/>
        </dgm:presLayoutVars>
      </dgm:prSet>
      <dgm:spPr/>
    </dgm:pt>
    <dgm:pt modelId="{BF8530D4-F04F-2A47-8272-AFF75C688D68}" type="pres">
      <dgm:prSet presAssocID="{F640F2BA-AFC4-42CB-AD27-5D0ACABC3D0B}" presName="parTxOnlySpace" presStyleCnt="0"/>
      <dgm:spPr/>
    </dgm:pt>
    <dgm:pt modelId="{8076E13D-BF09-7941-873C-6FC2119CFAA3}" type="pres">
      <dgm:prSet presAssocID="{40CBAB4C-8AFE-8341-8C11-03D9D75BD603}" presName="parTxOnly" presStyleLbl="node1" presStyleIdx="3" presStyleCnt="4">
        <dgm:presLayoutVars>
          <dgm:chMax val="0"/>
          <dgm:chPref val="0"/>
          <dgm:bulletEnabled val="1"/>
        </dgm:presLayoutVars>
      </dgm:prSet>
      <dgm:spPr/>
    </dgm:pt>
  </dgm:ptLst>
  <dgm:cxnLst>
    <dgm:cxn modelId="{E728F018-19A4-4209-B03A-7B57202D6C7B}" srcId="{681C79F4-C80C-43ED-8757-E225777C1268}" destId="{92E81AE9-2B69-4D8D-AEA9-BCA6F8B227DF}" srcOrd="1" destOrd="0" parTransId="{949E5DB1-4573-4CB3-9267-BB817A4AAC95}" sibTransId="{7CD5B45E-9A2C-4558-B3AA-03A483E1FA8D}"/>
    <dgm:cxn modelId="{6887A951-B40E-4EA1-A51A-A21544C57765}" type="presOf" srcId="{681C79F4-C80C-43ED-8757-E225777C1268}" destId="{000F3E14-3E6F-4F29-9CBF-281847D4E8CF}" srcOrd="0" destOrd="0" presId="urn:microsoft.com/office/officeart/2005/8/layout/chevron1"/>
    <dgm:cxn modelId="{0C4D2E66-2967-4C4A-A0D9-2F7FF4E1CFB6}" srcId="{681C79F4-C80C-43ED-8757-E225777C1268}" destId="{B01B23FB-7C6F-4B63-A677-1E337E6E1C86}" srcOrd="2" destOrd="0" parTransId="{E05F04DD-5A89-4D3C-B0E0-A180F0069491}" sibTransId="{F640F2BA-AFC4-42CB-AD27-5D0ACABC3D0B}"/>
    <dgm:cxn modelId="{AD276772-E5EE-CF49-AA7A-D6BCDAE73904}" srcId="{681C79F4-C80C-43ED-8757-E225777C1268}" destId="{40CBAB4C-8AFE-8341-8C11-03D9D75BD603}" srcOrd="3" destOrd="0" parTransId="{004DB52B-1BDD-874D-8581-E4BC9164F7DB}" sibTransId="{1AF2E929-7D3E-E145-A70C-D54B42BB42DE}"/>
    <dgm:cxn modelId="{45BDAA7B-D53E-44A2-8BB2-B839CDBEE712}" type="presOf" srcId="{92E81AE9-2B69-4D8D-AEA9-BCA6F8B227DF}" destId="{6744C08C-B3D9-47E2-92E7-99F186943E62}" srcOrd="0" destOrd="0" presId="urn:microsoft.com/office/officeart/2005/8/layout/chevron1"/>
    <dgm:cxn modelId="{32BC32A3-E71B-4D08-A5E4-A71BE115DC19}" type="presOf" srcId="{B01B23FB-7C6F-4B63-A677-1E337E6E1C86}" destId="{20759BEF-4B7B-4490-8529-55CCFD8802BB}" srcOrd="0" destOrd="0" presId="urn:microsoft.com/office/officeart/2005/8/layout/chevron1"/>
    <dgm:cxn modelId="{740627BA-757A-42C6-AAAE-5813BF3B458F}" srcId="{681C79F4-C80C-43ED-8757-E225777C1268}" destId="{9EAC0FA5-045E-4DC0-B979-8433A441C4CD}" srcOrd="0" destOrd="0" parTransId="{DE1346EC-6F4A-4941-9430-2F5F3B666351}" sibTransId="{8A99F140-CDF2-4A00-A1FA-CD393852F65B}"/>
    <dgm:cxn modelId="{15F941C2-37BE-DE4A-9429-F9FBF490D9D9}" type="presOf" srcId="{40CBAB4C-8AFE-8341-8C11-03D9D75BD603}" destId="{8076E13D-BF09-7941-873C-6FC2119CFAA3}" srcOrd="0" destOrd="0" presId="urn:microsoft.com/office/officeart/2005/8/layout/chevron1"/>
    <dgm:cxn modelId="{5D4F46EC-85D6-43AA-99C5-1A2F1D275044}" type="presOf" srcId="{9EAC0FA5-045E-4DC0-B979-8433A441C4CD}" destId="{70C221FF-0B13-4511-8F6D-C82FFA8FB870}" srcOrd="0" destOrd="0" presId="urn:microsoft.com/office/officeart/2005/8/layout/chevron1"/>
    <dgm:cxn modelId="{D2935ACB-3326-4A96-AC02-93A82D856766}" type="presParOf" srcId="{000F3E14-3E6F-4F29-9CBF-281847D4E8CF}" destId="{70C221FF-0B13-4511-8F6D-C82FFA8FB870}" srcOrd="0" destOrd="0" presId="urn:microsoft.com/office/officeart/2005/8/layout/chevron1"/>
    <dgm:cxn modelId="{9238EE3C-17EC-4F74-AA01-606E1D1BFCF6}" type="presParOf" srcId="{000F3E14-3E6F-4F29-9CBF-281847D4E8CF}" destId="{F013DE68-D759-47F8-9D84-F1E048B57ADB}" srcOrd="1" destOrd="0" presId="urn:microsoft.com/office/officeart/2005/8/layout/chevron1"/>
    <dgm:cxn modelId="{4D56B4CC-F753-4CD3-9BCB-628EBA0414B5}" type="presParOf" srcId="{000F3E14-3E6F-4F29-9CBF-281847D4E8CF}" destId="{6744C08C-B3D9-47E2-92E7-99F186943E62}" srcOrd="2" destOrd="0" presId="urn:microsoft.com/office/officeart/2005/8/layout/chevron1"/>
    <dgm:cxn modelId="{C875CCB5-892F-45CD-B3F1-A093251B99AC}" type="presParOf" srcId="{000F3E14-3E6F-4F29-9CBF-281847D4E8CF}" destId="{63C1CEC9-E893-476B-83B6-0DE75881C40D}" srcOrd="3" destOrd="0" presId="urn:microsoft.com/office/officeart/2005/8/layout/chevron1"/>
    <dgm:cxn modelId="{88F5A9F7-0BF7-4CE3-8496-5D39230D3ABC}" type="presParOf" srcId="{000F3E14-3E6F-4F29-9CBF-281847D4E8CF}" destId="{20759BEF-4B7B-4490-8529-55CCFD8802BB}" srcOrd="4" destOrd="0" presId="urn:microsoft.com/office/officeart/2005/8/layout/chevron1"/>
    <dgm:cxn modelId="{94E55E18-E20E-FE45-9B6A-1F576698DF59}" type="presParOf" srcId="{000F3E14-3E6F-4F29-9CBF-281847D4E8CF}" destId="{BF8530D4-F04F-2A47-8272-AFF75C688D68}" srcOrd="5" destOrd="0" presId="urn:microsoft.com/office/officeart/2005/8/layout/chevron1"/>
    <dgm:cxn modelId="{73F3E4BA-63C0-C64A-AF17-B9445EFAD4D1}" type="presParOf" srcId="{000F3E14-3E6F-4F29-9CBF-281847D4E8CF}" destId="{8076E13D-BF09-7941-873C-6FC2119CFAA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7F3BDF-D8D0-4369-B01C-F1E764F4CF7C}" type="doc">
      <dgm:prSet loTypeId="urn:microsoft.com/office/officeart/2018/5/layout/IconLeafLabelList" loCatId="icon" qsTypeId="urn:microsoft.com/office/officeart/2005/8/quickstyle/simple5" qsCatId="simple" csTypeId="urn:microsoft.com/office/officeart/2005/8/colors/colorful1" csCatId="colorful" phldr="1"/>
      <dgm:spPr/>
      <dgm:t>
        <a:bodyPr/>
        <a:lstStyle/>
        <a:p>
          <a:endParaRPr lang="en-US"/>
        </a:p>
      </dgm:t>
    </dgm:pt>
    <dgm:pt modelId="{2CDDCEE3-77EC-45B7-B86D-AF110A8A060C}">
      <dgm:prSet custT="1"/>
      <dgm:spPr/>
      <dgm:t>
        <a:bodyPr/>
        <a:lstStyle/>
        <a:p>
          <a:pPr>
            <a:lnSpc>
              <a:spcPct val="100000"/>
            </a:lnSpc>
            <a:defRPr cap="all"/>
          </a:pPr>
          <a:r>
            <a:rPr lang="en-US" sz="1600" b="1" dirty="0"/>
            <a:t>Review and Score</a:t>
          </a:r>
          <a:r>
            <a:rPr lang="en-US" sz="1600" b="0" dirty="0"/>
            <a:t> knowledge, skills, and practices</a:t>
          </a:r>
        </a:p>
      </dgm:t>
    </dgm:pt>
    <dgm:pt modelId="{3E333EA6-F5B4-43D0-949A-6C390C842A7C}" type="parTrans" cxnId="{5AEBAD46-BB30-4335-AF1D-F634B397D3B9}">
      <dgm:prSet/>
      <dgm:spPr/>
      <dgm:t>
        <a:bodyPr/>
        <a:lstStyle/>
        <a:p>
          <a:endParaRPr lang="en-US" sz="4000"/>
        </a:p>
      </dgm:t>
    </dgm:pt>
    <dgm:pt modelId="{C4488B1E-26A3-435B-914C-9CC5C07574F5}" type="sibTrans" cxnId="{5AEBAD46-BB30-4335-AF1D-F634B397D3B9}">
      <dgm:prSet phldrT="1" phldr="0"/>
      <dgm:spPr/>
      <dgm:t>
        <a:bodyPr/>
        <a:lstStyle/>
        <a:p>
          <a:endParaRPr lang="en-US"/>
        </a:p>
      </dgm:t>
    </dgm:pt>
    <dgm:pt modelId="{6DABEF86-CD0D-494F-82F1-20CFD54AA06A}">
      <dgm:prSet custT="1"/>
      <dgm:spPr/>
      <dgm:t>
        <a:bodyPr/>
        <a:lstStyle/>
        <a:p>
          <a:pPr>
            <a:lnSpc>
              <a:spcPct val="100000"/>
            </a:lnSpc>
            <a:defRPr cap="all"/>
          </a:pPr>
          <a:r>
            <a:rPr lang="en-US" sz="1600" b="1" dirty="0"/>
            <a:t>View </a:t>
          </a:r>
          <a:r>
            <a:rPr lang="en-US" sz="1600" b="0" dirty="0"/>
            <a:t>illustrated results in real-time</a:t>
          </a:r>
          <a:endParaRPr lang="en-US" sz="1600" dirty="0"/>
        </a:p>
      </dgm:t>
    </dgm:pt>
    <dgm:pt modelId="{D9183F36-BA60-4F04-ABC4-D04ABE03B640}" type="parTrans" cxnId="{227AC1EB-2CBD-456B-9EDA-A0D4158283C7}">
      <dgm:prSet/>
      <dgm:spPr/>
      <dgm:t>
        <a:bodyPr/>
        <a:lstStyle/>
        <a:p>
          <a:endParaRPr lang="en-US" sz="4000"/>
        </a:p>
      </dgm:t>
    </dgm:pt>
    <dgm:pt modelId="{7D25FC62-0ABB-428E-878D-0E5A070F26B9}" type="sibTrans" cxnId="{227AC1EB-2CBD-456B-9EDA-A0D4158283C7}">
      <dgm:prSet phldrT="2" phldr="0"/>
      <dgm:spPr/>
      <dgm:t>
        <a:bodyPr/>
        <a:lstStyle/>
        <a:p>
          <a:endParaRPr lang="en-US"/>
        </a:p>
      </dgm:t>
    </dgm:pt>
    <dgm:pt modelId="{CEFF6731-D214-468C-A783-4764D992F67D}">
      <dgm:prSet custT="1"/>
      <dgm:spPr/>
      <dgm:t>
        <a:bodyPr/>
        <a:lstStyle/>
        <a:p>
          <a:pPr>
            <a:lnSpc>
              <a:spcPct val="100000"/>
            </a:lnSpc>
            <a:defRPr cap="all"/>
          </a:pPr>
          <a:r>
            <a:rPr lang="en-US" sz="1600" b="1" dirty="0"/>
            <a:t>Identify</a:t>
          </a:r>
          <a:r>
            <a:rPr lang="en-US" sz="1600" dirty="0"/>
            <a:t> areas of strength and develop goal(s) for growth</a:t>
          </a:r>
        </a:p>
      </dgm:t>
    </dgm:pt>
    <dgm:pt modelId="{4FC312CD-C641-4968-85A6-0825EFBCA914}" type="parTrans" cxnId="{2C160F8F-9DA2-4AE9-9E04-C8647BCC2D9D}">
      <dgm:prSet/>
      <dgm:spPr/>
      <dgm:t>
        <a:bodyPr/>
        <a:lstStyle/>
        <a:p>
          <a:endParaRPr lang="en-US" sz="4000"/>
        </a:p>
      </dgm:t>
    </dgm:pt>
    <dgm:pt modelId="{473CE6F9-ACFE-47BB-A992-B4126EE683DE}" type="sibTrans" cxnId="{2C160F8F-9DA2-4AE9-9E04-C8647BCC2D9D}">
      <dgm:prSet phldrT="3" phldr="0"/>
      <dgm:spPr/>
      <dgm:t>
        <a:bodyPr/>
        <a:lstStyle/>
        <a:p>
          <a:endParaRPr lang="en-US"/>
        </a:p>
      </dgm:t>
    </dgm:pt>
    <dgm:pt modelId="{2EA39A50-CA8F-E34D-9F26-E985A2751A85}">
      <dgm:prSet custT="1"/>
      <dgm:spPr/>
      <dgm:t>
        <a:bodyPr/>
        <a:lstStyle/>
        <a:p>
          <a:pPr>
            <a:lnSpc>
              <a:spcPct val="100000"/>
            </a:lnSpc>
            <a:defRPr cap="all"/>
          </a:pPr>
          <a:r>
            <a:rPr lang="en-US" sz="1600" b="1" dirty="0"/>
            <a:t>Develop </a:t>
          </a:r>
          <a:r>
            <a:rPr lang="en-US" sz="1600" b="0" dirty="0"/>
            <a:t>an action plan </a:t>
          </a:r>
        </a:p>
      </dgm:t>
    </dgm:pt>
    <dgm:pt modelId="{BD0F9DDB-D0BA-E145-86DE-A276F46440C2}" type="parTrans" cxnId="{7E5D4052-DFBF-5846-A763-6D4FDA4286AD}">
      <dgm:prSet/>
      <dgm:spPr/>
      <dgm:t>
        <a:bodyPr/>
        <a:lstStyle/>
        <a:p>
          <a:endParaRPr lang="en-US" sz="4000"/>
        </a:p>
      </dgm:t>
    </dgm:pt>
    <dgm:pt modelId="{6ED7E14A-4C51-B74F-A204-C3B68ED8587E}" type="sibTrans" cxnId="{7E5D4052-DFBF-5846-A763-6D4FDA4286AD}">
      <dgm:prSet phldrT="4" phldr="0"/>
      <dgm:spPr/>
      <dgm:t>
        <a:bodyPr/>
        <a:lstStyle/>
        <a:p>
          <a:endParaRPr lang="en-US"/>
        </a:p>
      </dgm:t>
    </dgm:pt>
    <dgm:pt modelId="{B68A0D42-95F3-4EC3-B7EC-99DCC28F96E5}" type="pres">
      <dgm:prSet presAssocID="{017F3BDF-D8D0-4369-B01C-F1E764F4CF7C}" presName="root" presStyleCnt="0">
        <dgm:presLayoutVars>
          <dgm:dir/>
          <dgm:resizeHandles val="exact"/>
        </dgm:presLayoutVars>
      </dgm:prSet>
      <dgm:spPr/>
    </dgm:pt>
    <dgm:pt modelId="{BABE0B8D-E27A-45A8-AB70-CE6B78A79C10}" type="pres">
      <dgm:prSet presAssocID="{2CDDCEE3-77EC-45B7-B86D-AF110A8A060C}" presName="compNode" presStyleCnt="0"/>
      <dgm:spPr/>
    </dgm:pt>
    <dgm:pt modelId="{0E0EC6DB-6C7B-4A15-AEC6-92B08124D8E6}" type="pres">
      <dgm:prSet presAssocID="{2CDDCEE3-77EC-45B7-B86D-AF110A8A060C}" presName="iconBgRect" presStyleLbl="bgShp" presStyleIdx="0" presStyleCnt="4"/>
      <dgm:spPr>
        <a:prstGeom prst="round2DiagRect">
          <a:avLst>
            <a:gd name="adj1" fmla="val 29727"/>
            <a:gd name="adj2" fmla="val 0"/>
          </a:avLst>
        </a:prstGeom>
      </dgm:spPr>
    </dgm:pt>
    <dgm:pt modelId="{DF07C14C-6BDF-4D73-A376-51722E54BE92}" type="pres">
      <dgm:prSet presAssocID="{2CDDCEE3-77EC-45B7-B86D-AF110A8A060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9EFD28E2-178C-4073-9F72-5698B2FD5405}" type="pres">
      <dgm:prSet presAssocID="{2CDDCEE3-77EC-45B7-B86D-AF110A8A060C}" presName="spaceRect" presStyleCnt="0"/>
      <dgm:spPr/>
    </dgm:pt>
    <dgm:pt modelId="{7523C6AF-36AA-4764-B315-9A8B3CFB1754}" type="pres">
      <dgm:prSet presAssocID="{2CDDCEE3-77EC-45B7-B86D-AF110A8A060C}" presName="textRect" presStyleLbl="revTx" presStyleIdx="0" presStyleCnt="4">
        <dgm:presLayoutVars>
          <dgm:chMax val="1"/>
          <dgm:chPref val="1"/>
        </dgm:presLayoutVars>
      </dgm:prSet>
      <dgm:spPr/>
    </dgm:pt>
    <dgm:pt modelId="{64B52B9A-7AEC-49D7-ADE5-12C6EE6ED4EE}" type="pres">
      <dgm:prSet presAssocID="{C4488B1E-26A3-435B-914C-9CC5C07574F5}" presName="sibTrans" presStyleCnt="0"/>
      <dgm:spPr/>
    </dgm:pt>
    <dgm:pt modelId="{063CE14E-AC60-4AE2-B24F-6DA36B5A2033}" type="pres">
      <dgm:prSet presAssocID="{6DABEF86-CD0D-494F-82F1-20CFD54AA06A}" presName="compNode" presStyleCnt="0"/>
      <dgm:spPr/>
    </dgm:pt>
    <dgm:pt modelId="{D49F3C02-E697-4543-92D2-1C21AF580010}" type="pres">
      <dgm:prSet presAssocID="{6DABEF86-CD0D-494F-82F1-20CFD54AA06A}" presName="iconBgRect" presStyleLbl="bgShp" presStyleIdx="1" presStyleCnt="4"/>
      <dgm:spPr>
        <a:prstGeom prst="round2DiagRect">
          <a:avLst>
            <a:gd name="adj1" fmla="val 29727"/>
            <a:gd name="adj2" fmla="val 0"/>
          </a:avLst>
        </a:prstGeom>
      </dgm:spPr>
    </dgm:pt>
    <dgm:pt modelId="{CA7EECCF-684B-4D4A-A5E2-54747B80D71B}" type="pres">
      <dgm:prSet presAssocID="{6DABEF86-CD0D-494F-82F1-20CFD54AA06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opwatch"/>
        </a:ext>
      </dgm:extLst>
    </dgm:pt>
    <dgm:pt modelId="{346657AB-FE2B-4B11-98DB-0A9DAE0B6FB7}" type="pres">
      <dgm:prSet presAssocID="{6DABEF86-CD0D-494F-82F1-20CFD54AA06A}" presName="spaceRect" presStyleCnt="0"/>
      <dgm:spPr/>
    </dgm:pt>
    <dgm:pt modelId="{7073F84E-3A8B-4685-860F-DAE818A2957F}" type="pres">
      <dgm:prSet presAssocID="{6DABEF86-CD0D-494F-82F1-20CFD54AA06A}" presName="textRect" presStyleLbl="revTx" presStyleIdx="1" presStyleCnt="4">
        <dgm:presLayoutVars>
          <dgm:chMax val="1"/>
          <dgm:chPref val="1"/>
        </dgm:presLayoutVars>
      </dgm:prSet>
      <dgm:spPr/>
    </dgm:pt>
    <dgm:pt modelId="{5B260106-C014-491A-B8FF-5BD4E50ECCFD}" type="pres">
      <dgm:prSet presAssocID="{7D25FC62-0ABB-428E-878D-0E5A070F26B9}" presName="sibTrans" presStyleCnt="0"/>
      <dgm:spPr/>
    </dgm:pt>
    <dgm:pt modelId="{13B7A70A-81CF-4D24-8A69-4AF02BA56737}" type="pres">
      <dgm:prSet presAssocID="{CEFF6731-D214-468C-A783-4764D992F67D}" presName="compNode" presStyleCnt="0"/>
      <dgm:spPr/>
    </dgm:pt>
    <dgm:pt modelId="{71B0C924-0BFC-420D-92CF-DCF595401C6F}" type="pres">
      <dgm:prSet presAssocID="{CEFF6731-D214-468C-A783-4764D992F67D}" presName="iconBgRect" presStyleLbl="bgShp" presStyleIdx="2" presStyleCnt="4"/>
      <dgm:spPr>
        <a:prstGeom prst="round2DiagRect">
          <a:avLst>
            <a:gd name="adj1" fmla="val 29727"/>
            <a:gd name="adj2" fmla="val 0"/>
          </a:avLst>
        </a:prstGeom>
      </dgm:spPr>
    </dgm:pt>
    <dgm:pt modelId="{E0410FEE-AA96-447B-A404-E4A05D2ED43E}" type="pres">
      <dgm:prSet presAssocID="{CEFF6731-D214-468C-A783-4764D992F67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FD6B604F-654F-428D-A18B-63A9B710267C}" type="pres">
      <dgm:prSet presAssocID="{CEFF6731-D214-468C-A783-4764D992F67D}" presName="spaceRect" presStyleCnt="0"/>
      <dgm:spPr/>
    </dgm:pt>
    <dgm:pt modelId="{28AD2EFF-738C-4D89-9402-1BDD5253B78D}" type="pres">
      <dgm:prSet presAssocID="{CEFF6731-D214-468C-A783-4764D992F67D}" presName="textRect" presStyleLbl="revTx" presStyleIdx="2" presStyleCnt="4">
        <dgm:presLayoutVars>
          <dgm:chMax val="1"/>
          <dgm:chPref val="1"/>
        </dgm:presLayoutVars>
      </dgm:prSet>
      <dgm:spPr/>
    </dgm:pt>
    <dgm:pt modelId="{5E94C962-E898-4B5B-B0D9-81E752C9DEDF}" type="pres">
      <dgm:prSet presAssocID="{473CE6F9-ACFE-47BB-A992-B4126EE683DE}" presName="sibTrans" presStyleCnt="0"/>
      <dgm:spPr/>
    </dgm:pt>
    <dgm:pt modelId="{7E3C4523-5590-4387-B6AE-041C4D03D65A}" type="pres">
      <dgm:prSet presAssocID="{2EA39A50-CA8F-E34D-9F26-E985A2751A85}" presName="compNode" presStyleCnt="0"/>
      <dgm:spPr/>
    </dgm:pt>
    <dgm:pt modelId="{4F88BE2C-5788-481F-862A-23CACF25B2DB}" type="pres">
      <dgm:prSet presAssocID="{2EA39A50-CA8F-E34D-9F26-E985A2751A85}" presName="iconBgRect" presStyleLbl="bgShp" presStyleIdx="3" presStyleCnt="4"/>
      <dgm:spPr>
        <a:prstGeom prst="round2DiagRect">
          <a:avLst>
            <a:gd name="adj1" fmla="val 29727"/>
            <a:gd name="adj2" fmla="val 0"/>
          </a:avLst>
        </a:prstGeom>
      </dgm:spPr>
    </dgm:pt>
    <dgm:pt modelId="{9A41B7F8-C938-432C-B363-30614E230822}" type="pres">
      <dgm:prSet presAssocID="{2EA39A50-CA8F-E34D-9F26-E985A2751A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D3792CF9-AC99-4A13-B522-21B993546F48}" type="pres">
      <dgm:prSet presAssocID="{2EA39A50-CA8F-E34D-9F26-E985A2751A85}" presName="spaceRect" presStyleCnt="0"/>
      <dgm:spPr/>
    </dgm:pt>
    <dgm:pt modelId="{987AD725-3F29-4940-9742-97F39C495093}" type="pres">
      <dgm:prSet presAssocID="{2EA39A50-CA8F-E34D-9F26-E985A2751A85}" presName="textRect" presStyleLbl="revTx" presStyleIdx="3" presStyleCnt="4">
        <dgm:presLayoutVars>
          <dgm:chMax val="1"/>
          <dgm:chPref val="1"/>
        </dgm:presLayoutVars>
      </dgm:prSet>
      <dgm:spPr/>
    </dgm:pt>
  </dgm:ptLst>
  <dgm:cxnLst>
    <dgm:cxn modelId="{B2ABDC25-4A42-9C4F-9270-25BC706321DA}" type="presOf" srcId="{2EA39A50-CA8F-E34D-9F26-E985A2751A85}" destId="{987AD725-3F29-4940-9742-97F39C495093}" srcOrd="0" destOrd="0" presId="urn:microsoft.com/office/officeart/2018/5/layout/IconLeafLabelList"/>
    <dgm:cxn modelId="{520AE12C-EE88-CA41-8053-2A5BEE77B38D}" type="presOf" srcId="{2CDDCEE3-77EC-45B7-B86D-AF110A8A060C}" destId="{7523C6AF-36AA-4764-B315-9A8B3CFB1754}" srcOrd="0" destOrd="0" presId="urn:microsoft.com/office/officeart/2018/5/layout/IconLeafLabelList"/>
    <dgm:cxn modelId="{5AEBAD46-BB30-4335-AF1D-F634B397D3B9}" srcId="{017F3BDF-D8D0-4369-B01C-F1E764F4CF7C}" destId="{2CDDCEE3-77EC-45B7-B86D-AF110A8A060C}" srcOrd="0" destOrd="0" parTransId="{3E333EA6-F5B4-43D0-949A-6C390C842A7C}" sibTransId="{C4488B1E-26A3-435B-914C-9CC5C07574F5}"/>
    <dgm:cxn modelId="{7E5D4052-DFBF-5846-A763-6D4FDA4286AD}" srcId="{017F3BDF-D8D0-4369-B01C-F1E764F4CF7C}" destId="{2EA39A50-CA8F-E34D-9F26-E985A2751A85}" srcOrd="3" destOrd="0" parTransId="{BD0F9DDB-D0BA-E145-86DE-A276F46440C2}" sibTransId="{6ED7E14A-4C51-B74F-A204-C3B68ED8587E}"/>
    <dgm:cxn modelId="{2C160F8F-9DA2-4AE9-9E04-C8647BCC2D9D}" srcId="{017F3BDF-D8D0-4369-B01C-F1E764F4CF7C}" destId="{CEFF6731-D214-468C-A783-4764D992F67D}" srcOrd="2" destOrd="0" parTransId="{4FC312CD-C641-4968-85A6-0825EFBCA914}" sibTransId="{473CE6F9-ACFE-47BB-A992-B4126EE683DE}"/>
    <dgm:cxn modelId="{0F10189B-1361-984F-93ED-1DA897BCBDC5}" type="presOf" srcId="{017F3BDF-D8D0-4369-B01C-F1E764F4CF7C}" destId="{B68A0D42-95F3-4EC3-B7EC-99DCC28F96E5}" srcOrd="0" destOrd="0" presId="urn:microsoft.com/office/officeart/2018/5/layout/IconLeafLabelList"/>
    <dgm:cxn modelId="{BD30CFC5-36D1-DB4B-A96E-A1F83E0DC494}" type="presOf" srcId="{CEFF6731-D214-468C-A783-4764D992F67D}" destId="{28AD2EFF-738C-4D89-9402-1BDD5253B78D}" srcOrd="0" destOrd="0" presId="urn:microsoft.com/office/officeart/2018/5/layout/IconLeafLabelList"/>
    <dgm:cxn modelId="{227AC1EB-2CBD-456B-9EDA-A0D4158283C7}" srcId="{017F3BDF-D8D0-4369-B01C-F1E764F4CF7C}" destId="{6DABEF86-CD0D-494F-82F1-20CFD54AA06A}" srcOrd="1" destOrd="0" parTransId="{D9183F36-BA60-4F04-ABC4-D04ABE03B640}" sibTransId="{7D25FC62-0ABB-428E-878D-0E5A070F26B9}"/>
    <dgm:cxn modelId="{6E4A45FE-358F-A84A-8505-ACA2C767FB7F}" type="presOf" srcId="{6DABEF86-CD0D-494F-82F1-20CFD54AA06A}" destId="{7073F84E-3A8B-4685-860F-DAE818A2957F}" srcOrd="0" destOrd="0" presId="urn:microsoft.com/office/officeart/2018/5/layout/IconLeafLabelList"/>
    <dgm:cxn modelId="{E7C5B3B4-54EB-D149-B21D-B438110D4213}" type="presParOf" srcId="{B68A0D42-95F3-4EC3-B7EC-99DCC28F96E5}" destId="{BABE0B8D-E27A-45A8-AB70-CE6B78A79C10}" srcOrd="0" destOrd="0" presId="urn:microsoft.com/office/officeart/2018/5/layout/IconLeafLabelList"/>
    <dgm:cxn modelId="{66C6048E-06AB-F449-A483-D97A161EB2C9}" type="presParOf" srcId="{BABE0B8D-E27A-45A8-AB70-CE6B78A79C10}" destId="{0E0EC6DB-6C7B-4A15-AEC6-92B08124D8E6}" srcOrd="0" destOrd="0" presId="urn:microsoft.com/office/officeart/2018/5/layout/IconLeafLabelList"/>
    <dgm:cxn modelId="{B39D951D-86C4-BF4F-B694-F0BD6904232A}" type="presParOf" srcId="{BABE0B8D-E27A-45A8-AB70-CE6B78A79C10}" destId="{DF07C14C-6BDF-4D73-A376-51722E54BE92}" srcOrd="1" destOrd="0" presId="urn:microsoft.com/office/officeart/2018/5/layout/IconLeafLabelList"/>
    <dgm:cxn modelId="{52E0B8D8-51C7-DC43-A1A5-75E66674A09C}" type="presParOf" srcId="{BABE0B8D-E27A-45A8-AB70-CE6B78A79C10}" destId="{9EFD28E2-178C-4073-9F72-5698B2FD5405}" srcOrd="2" destOrd="0" presId="urn:microsoft.com/office/officeart/2018/5/layout/IconLeafLabelList"/>
    <dgm:cxn modelId="{3D5520B1-65B1-E94D-B896-1607D4EFB8FD}" type="presParOf" srcId="{BABE0B8D-E27A-45A8-AB70-CE6B78A79C10}" destId="{7523C6AF-36AA-4764-B315-9A8B3CFB1754}" srcOrd="3" destOrd="0" presId="urn:microsoft.com/office/officeart/2018/5/layout/IconLeafLabelList"/>
    <dgm:cxn modelId="{AA226E6D-1C02-9A40-BA93-618A2CC9FB99}" type="presParOf" srcId="{B68A0D42-95F3-4EC3-B7EC-99DCC28F96E5}" destId="{64B52B9A-7AEC-49D7-ADE5-12C6EE6ED4EE}" srcOrd="1" destOrd="0" presId="urn:microsoft.com/office/officeart/2018/5/layout/IconLeafLabelList"/>
    <dgm:cxn modelId="{E031D99A-2C56-AA4F-8793-8CCFDF5B4F57}" type="presParOf" srcId="{B68A0D42-95F3-4EC3-B7EC-99DCC28F96E5}" destId="{063CE14E-AC60-4AE2-B24F-6DA36B5A2033}" srcOrd="2" destOrd="0" presId="urn:microsoft.com/office/officeart/2018/5/layout/IconLeafLabelList"/>
    <dgm:cxn modelId="{C72BC651-7B81-DA40-9104-9FA27A94D1F3}" type="presParOf" srcId="{063CE14E-AC60-4AE2-B24F-6DA36B5A2033}" destId="{D49F3C02-E697-4543-92D2-1C21AF580010}" srcOrd="0" destOrd="0" presId="urn:microsoft.com/office/officeart/2018/5/layout/IconLeafLabelList"/>
    <dgm:cxn modelId="{C83F96D5-E692-0B4C-9188-EA9F6BCBE3E3}" type="presParOf" srcId="{063CE14E-AC60-4AE2-B24F-6DA36B5A2033}" destId="{CA7EECCF-684B-4D4A-A5E2-54747B80D71B}" srcOrd="1" destOrd="0" presId="urn:microsoft.com/office/officeart/2018/5/layout/IconLeafLabelList"/>
    <dgm:cxn modelId="{E021D34E-3F86-914E-B23F-5923DEDB3FEC}" type="presParOf" srcId="{063CE14E-AC60-4AE2-B24F-6DA36B5A2033}" destId="{346657AB-FE2B-4B11-98DB-0A9DAE0B6FB7}" srcOrd="2" destOrd="0" presId="urn:microsoft.com/office/officeart/2018/5/layout/IconLeafLabelList"/>
    <dgm:cxn modelId="{48806196-9ED2-4142-8353-6C2A37B9CF60}" type="presParOf" srcId="{063CE14E-AC60-4AE2-B24F-6DA36B5A2033}" destId="{7073F84E-3A8B-4685-860F-DAE818A2957F}" srcOrd="3" destOrd="0" presId="urn:microsoft.com/office/officeart/2018/5/layout/IconLeafLabelList"/>
    <dgm:cxn modelId="{BDBB4DC8-6677-844A-B0D7-BEBDA20ED9DF}" type="presParOf" srcId="{B68A0D42-95F3-4EC3-B7EC-99DCC28F96E5}" destId="{5B260106-C014-491A-B8FF-5BD4E50ECCFD}" srcOrd="3" destOrd="0" presId="urn:microsoft.com/office/officeart/2018/5/layout/IconLeafLabelList"/>
    <dgm:cxn modelId="{E74862F3-E5EE-3D49-BE0A-3A2522B5A8EA}" type="presParOf" srcId="{B68A0D42-95F3-4EC3-B7EC-99DCC28F96E5}" destId="{13B7A70A-81CF-4D24-8A69-4AF02BA56737}" srcOrd="4" destOrd="0" presId="urn:microsoft.com/office/officeart/2018/5/layout/IconLeafLabelList"/>
    <dgm:cxn modelId="{D3B24B44-0E04-2F44-8F77-E2CAE2756795}" type="presParOf" srcId="{13B7A70A-81CF-4D24-8A69-4AF02BA56737}" destId="{71B0C924-0BFC-420D-92CF-DCF595401C6F}" srcOrd="0" destOrd="0" presId="urn:microsoft.com/office/officeart/2018/5/layout/IconLeafLabelList"/>
    <dgm:cxn modelId="{68A6F316-9D5A-7242-98AD-42CA21955203}" type="presParOf" srcId="{13B7A70A-81CF-4D24-8A69-4AF02BA56737}" destId="{E0410FEE-AA96-447B-A404-E4A05D2ED43E}" srcOrd="1" destOrd="0" presId="urn:microsoft.com/office/officeart/2018/5/layout/IconLeafLabelList"/>
    <dgm:cxn modelId="{A4167319-7C52-B542-B4A4-ECB9F39C896B}" type="presParOf" srcId="{13B7A70A-81CF-4D24-8A69-4AF02BA56737}" destId="{FD6B604F-654F-428D-A18B-63A9B710267C}" srcOrd="2" destOrd="0" presId="urn:microsoft.com/office/officeart/2018/5/layout/IconLeafLabelList"/>
    <dgm:cxn modelId="{A05F94EA-C5C9-1A4B-8532-E6A814FB06FC}" type="presParOf" srcId="{13B7A70A-81CF-4D24-8A69-4AF02BA56737}" destId="{28AD2EFF-738C-4D89-9402-1BDD5253B78D}" srcOrd="3" destOrd="0" presId="urn:microsoft.com/office/officeart/2018/5/layout/IconLeafLabelList"/>
    <dgm:cxn modelId="{38A161BC-ACD9-4A48-B96A-E326BF92E738}" type="presParOf" srcId="{B68A0D42-95F3-4EC3-B7EC-99DCC28F96E5}" destId="{5E94C962-E898-4B5B-B0D9-81E752C9DEDF}" srcOrd="5" destOrd="0" presId="urn:microsoft.com/office/officeart/2018/5/layout/IconLeafLabelList"/>
    <dgm:cxn modelId="{3A8F9342-CEF4-8E42-B67C-B63B9E0795A1}" type="presParOf" srcId="{B68A0D42-95F3-4EC3-B7EC-99DCC28F96E5}" destId="{7E3C4523-5590-4387-B6AE-041C4D03D65A}" srcOrd="6" destOrd="0" presId="urn:microsoft.com/office/officeart/2018/5/layout/IconLeafLabelList"/>
    <dgm:cxn modelId="{C321B75B-ECDB-984C-A77D-9B674E3A90F5}" type="presParOf" srcId="{7E3C4523-5590-4387-B6AE-041C4D03D65A}" destId="{4F88BE2C-5788-481F-862A-23CACF25B2DB}" srcOrd="0" destOrd="0" presId="urn:microsoft.com/office/officeart/2018/5/layout/IconLeafLabelList"/>
    <dgm:cxn modelId="{35087EA2-96A2-724A-ABD7-FE3C754779D5}" type="presParOf" srcId="{7E3C4523-5590-4387-B6AE-041C4D03D65A}" destId="{9A41B7F8-C938-432C-B363-30614E230822}" srcOrd="1" destOrd="0" presId="urn:microsoft.com/office/officeart/2018/5/layout/IconLeafLabelList"/>
    <dgm:cxn modelId="{1590AA72-8AFA-3F4B-A150-9E5B5227286A}" type="presParOf" srcId="{7E3C4523-5590-4387-B6AE-041C4D03D65A}" destId="{D3792CF9-AC99-4A13-B522-21B993546F48}" srcOrd="2" destOrd="0" presId="urn:microsoft.com/office/officeart/2018/5/layout/IconLeafLabelList"/>
    <dgm:cxn modelId="{983E1D39-374C-AD42-BD89-7199407D8DFD}" type="presParOf" srcId="{7E3C4523-5590-4387-B6AE-041C4D03D65A}" destId="{987AD725-3F29-4940-9742-97F39C49509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221FF-0B13-4511-8F6D-C82FFA8FB870}">
      <dsp:nvSpPr>
        <dsp:cNvPr id="0" name=""/>
        <dsp:cNvSpPr/>
      </dsp:nvSpPr>
      <dsp:spPr>
        <a:xfrm>
          <a:off x="3780" y="1735497"/>
          <a:ext cx="2200857" cy="8803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tima" panose="02000503060000020004" pitchFamily="2" charset="0"/>
            </a:rPr>
            <a:t>Recruitment</a:t>
          </a:r>
        </a:p>
      </dsp:txBody>
      <dsp:txXfrm>
        <a:off x="443952" y="1735497"/>
        <a:ext cx="1320514" cy="880343"/>
      </dsp:txXfrm>
    </dsp:sp>
    <dsp:sp modelId="{6744C08C-B3D9-47E2-92E7-99F186943E62}">
      <dsp:nvSpPr>
        <dsp:cNvPr id="0" name=""/>
        <dsp:cNvSpPr/>
      </dsp:nvSpPr>
      <dsp:spPr>
        <a:xfrm>
          <a:off x="1984552" y="1735497"/>
          <a:ext cx="2200857" cy="8803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tima" panose="02000503060000020004" pitchFamily="2" charset="0"/>
            </a:rPr>
            <a:t>Learning</a:t>
          </a:r>
        </a:p>
      </dsp:txBody>
      <dsp:txXfrm>
        <a:off x="2424724" y="1735497"/>
        <a:ext cx="1320514" cy="880343"/>
      </dsp:txXfrm>
    </dsp:sp>
    <dsp:sp modelId="{20759BEF-4B7B-4490-8529-55CCFD8802BB}">
      <dsp:nvSpPr>
        <dsp:cNvPr id="0" name=""/>
        <dsp:cNvSpPr/>
      </dsp:nvSpPr>
      <dsp:spPr>
        <a:xfrm>
          <a:off x="3965325" y="1735497"/>
          <a:ext cx="2200857" cy="8803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Optima" panose="02000503060000020004" pitchFamily="2" charset="0"/>
            </a:rPr>
            <a:t>Career</a:t>
          </a:r>
        </a:p>
      </dsp:txBody>
      <dsp:txXfrm>
        <a:off x="4405497" y="1735497"/>
        <a:ext cx="1320514" cy="880343"/>
      </dsp:txXfrm>
    </dsp:sp>
    <dsp:sp modelId="{8076E13D-BF09-7941-873C-6FC2119CFAA3}">
      <dsp:nvSpPr>
        <dsp:cNvPr id="0" name=""/>
        <dsp:cNvSpPr/>
      </dsp:nvSpPr>
      <dsp:spPr>
        <a:xfrm>
          <a:off x="5946097" y="1735497"/>
          <a:ext cx="2200857" cy="880343"/>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Optima" panose="02000503060000020004" pitchFamily="2" charset="0"/>
            </a:rPr>
            <a:t>Program</a:t>
          </a:r>
        </a:p>
      </dsp:txBody>
      <dsp:txXfrm>
        <a:off x="6386269" y="1735497"/>
        <a:ext cx="1320514" cy="880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EC6DB-6C7B-4A15-AEC6-92B08124D8E6}">
      <dsp:nvSpPr>
        <dsp:cNvPr id="0" name=""/>
        <dsp:cNvSpPr/>
      </dsp:nvSpPr>
      <dsp:spPr>
        <a:xfrm>
          <a:off x="743237" y="939178"/>
          <a:ext cx="1464538" cy="1464538"/>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F07C14C-6BDF-4D73-A376-51722E54BE92}">
      <dsp:nvSpPr>
        <dsp:cNvPr id="0" name=""/>
        <dsp:cNvSpPr/>
      </dsp:nvSpPr>
      <dsp:spPr>
        <a:xfrm>
          <a:off x="1055352" y="1251293"/>
          <a:ext cx="840308" cy="8403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23C6AF-36AA-4764-B315-9A8B3CFB1754}">
      <dsp:nvSpPr>
        <dsp:cNvPr id="0" name=""/>
        <dsp:cNvSpPr/>
      </dsp:nvSpPr>
      <dsp:spPr>
        <a:xfrm>
          <a:off x="275065" y="2859884"/>
          <a:ext cx="240088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Review and Score</a:t>
          </a:r>
          <a:r>
            <a:rPr lang="en-US" sz="1600" b="0" kern="1200" dirty="0"/>
            <a:t> knowledge, skills, and practices</a:t>
          </a:r>
        </a:p>
      </dsp:txBody>
      <dsp:txXfrm>
        <a:off x="275065" y="2859884"/>
        <a:ext cx="2400882" cy="765000"/>
      </dsp:txXfrm>
    </dsp:sp>
    <dsp:sp modelId="{D49F3C02-E697-4543-92D2-1C21AF580010}">
      <dsp:nvSpPr>
        <dsp:cNvPr id="0" name=""/>
        <dsp:cNvSpPr/>
      </dsp:nvSpPr>
      <dsp:spPr>
        <a:xfrm>
          <a:off x="3564274" y="939178"/>
          <a:ext cx="1464538" cy="1464538"/>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A7EECCF-684B-4D4A-A5E2-54747B80D71B}">
      <dsp:nvSpPr>
        <dsp:cNvPr id="0" name=""/>
        <dsp:cNvSpPr/>
      </dsp:nvSpPr>
      <dsp:spPr>
        <a:xfrm>
          <a:off x="3876389" y="1251293"/>
          <a:ext cx="840308" cy="8403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73F84E-3A8B-4685-860F-DAE818A2957F}">
      <dsp:nvSpPr>
        <dsp:cNvPr id="0" name=""/>
        <dsp:cNvSpPr/>
      </dsp:nvSpPr>
      <dsp:spPr>
        <a:xfrm>
          <a:off x="3096102" y="2859884"/>
          <a:ext cx="240088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View </a:t>
          </a:r>
          <a:r>
            <a:rPr lang="en-US" sz="1600" b="0" kern="1200" dirty="0"/>
            <a:t>illustrated results in real-time</a:t>
          </a:r>
          <a:endParaRPr lang="en-US" sz="1600" kern="1200" dirty="0"/>
        </a:p>
      </dsp:txBody>
      <dsp:txXfrm>
        <a:off x="3096102" y="2859884"/>
        <a:ext cx="2400882" cy="765000"/>
      </dsp:txXfrm>
    </dsp:sp>
    <dsp:sp modelId="{71B0C924-0BFC-420D-92CF-DCF595401C6F}">
      <dsp:nvSpPr>
        <dsp:cNvPr id="0" name=""/>
        <dsp:cNvSpPr/>
      </dsp:nvSpPr>
      <dsp:spPr>
        <a:xfrm>
          <a:off x="6385311" y="939178"/>
          <a:ext cx="1464538" cy="1464538"/>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0410FEE-AA96-447B-A404-E4A05D2ED43E}">
      <dsp:nvSpPr>
        <dsp:cNvPr id="0" name=""/>
        <dsp:cNvSpPr/>
      </dsp:nvSpPr>
      <dsp:spPr>
        <a:xfrm>
          <a:off x="6697426" y="1251293"/>
          <a:ext cx="840308" cy="8403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AD2EFF-738C-4D89-9402-1BDD5253B78D}">
      <dsp:nvSpPr>
        <dsp:cNvPr id="0" name=""/>
        <dsp:cNvSpPr/>
      </dsp:nvSpPr>
      <dsp:spPr>
        <a:xfrm>
          <a:off x="5917139" y="2859884"/>
          <a:ext cx="240088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Identify</a:t>
          </a:r>
          <a:r>
            <a:rPr lang="en-US" sz="1600" kern="1200" dirty="0"/>
            <a:t> areas of strength and develop goal(s) for growth</a:t>
          </a:r>
        </a:p>
      </dsp:txBody>
      <dsp:txXfrm>
        <a:off x="5917139" y="2859884"/>
        <a:ext cx="2400882" cy="765000"/>
      </dsp:txXfrm>
    </dsp:sp>
    <dsp:sp modelId="{4F88BE2C-5788-481F-862A-23CACF25B2DB}">
      <dsp:nvSpPr>
        <dsp:cNvPr id="0" name=""/>
        <dsp:cNvSpPr/>
      </dsp:nvSpPr>
      <dsp:spPr>
        <a:xfrm>
          <a:off x="9206349" y="939178"/>
          <a:ext cx="1464538" cy="1464538"/>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A41B7F8-C938-432C-B363-30614E230822}">
      <dsp:nvSpPr>
        <dsp:cNvPr id="0" name=""/>
        <dsp:cNvSpPr/>
      </dsp:nvSpPr>
      <dsp:spPr>
        <a:xfrm>
          <a:off x="9518463" y="1251293"/>
          <a:ext cx="840308" cy="8403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AD725-3F29-4940-9742-97F39C495093}">
      <dsp:nvSpPr>
        <dsp:cNvPr id="0" name=""/>
        <dsp:cNvSpPr/>
      </dsp:nvSpPr>
      <dsp:spPr>
        <a:xfrm>
          <a:off x="8738177" y="2859884"/>
          <a:ext cx="2400882"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Develop </a:t>
          </a:r>
          <a:r>
            <a:rPr lang="en-US" sz="1600" b="0" kern="1200" dirty="0"/>
            <a:t>an action plan </a:t>
          </a:r>
        </a:p>
      </dsp:txBody>
      <dsp:txXfrm>
        <a:off x="8738177" y="2859884"/>
        <a:ext cx="2400882" cy="765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83C0A-C9CF-4D6A-BB91-628A6A941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C64A2-B521-FFD8-B81F-F80D1F18E87D}"/>
              </a:ext>
            </a:extLst>
          </p:cNvPr>
          <p:cNvSpPr>
            <a:spLocks noGrp="1" noRot="1" noChangeAspect="1"/>
          </p:cNvSpPr>
          <p:nvPr>
            <p:ph type="sldImg"/>
          </p:nvPr>
        </p:nvSpPr>
        <p:spPr>
          <a:xfrm>
            <a:off x="1077913" y="693738"/>
            <a:ext cx="4878387" cy="2744787"/>
          </a:xfrm>
        </p:spPr>
        <p:txBody>
          <a:bodyPr/>
          <a:lstStyle/>
          <a:p>
            <a:endParaRPr lang="en-US"/>
          </a:p>
        </p:txBody>
      </p:sp>
      <p:sp>
        <p:nvSpPr>
          <p:cNvPr id="3" name="Notes Placeholder 2">
            <a:extLst>
              <a:ext uri="{FF2B5EF4-FFF2-40B4-BE49-F238E27FC236}">
                <a16:creationId xmlns:a16="http://schemas.microsoft.com/office/drawing/2014/main" id="{AEB18839-1E2B-903A-B50B-68989706D5D0}"/>
              </a:ext>
            </a:extLst>
          </p:cNvPr>
          <p:cNvSpPr>
            <a:spLocks noGrp="1"/>
          </p:cNvSpPr>
          <p:nvPr>
            <p:ph type="body" idx="1"/>
          </p:nvPr>
        </p:nvSpPr>
        <p:spPr/>
        <p:txBody>
          <a:bodyPr/>
          <a:lstStyle/>
          <a:p>
            <a:endParaRPr lang="en-US" dirty="0">
              <a:ea typeface="Open Sans"/>
              <a:cs typeface="Open Sans"/>
            </a:endParaRPr>
          </a:p>
        </p:txBody>
      </p:sp>
      <p:sp>
        <p:nvSpPr>
          <p:cNvPr id="4" name="Slide Number Placeholder 3">
            <a:extLst>
              <a:ext uri="{FF2B5EF4-FFF2-40B4-BE49-F238E27FC236}">
                <a16:creationId xmlns:a16="http://schemas.microsoft.com/office/drawing/2014/main" id="{80915A94-1D76-FA98-4F80-94336BB70490}"/>
              </a:ext>
            </a:extLst>
          </p:cNvPr>
          <p:cNvSpPr>
            <a:spLocks noGrp="1"/>
          </p:cNvSpPr>
          <p:nvPr>
            <p:ph type="sldNum" sz="quarter" idx="10"/>
          </p:nvPr>
        </p:nvSpPr>
        <p:spPr>
          <a:xfrm>
            <a:off x="3433004" y="9036539"/>
            <a:ext cx="157094" cy="23178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900" b="0" i="0" u="none" strike="noStrike" kern="1200" cap="none" spc="0" normalizeH="0" baseline="0" noProof="0" smtClean="0">
                <a:ln>
                  <a:noFill/>
                </a:ln>
                <a:solidFill>
                  <a:srgbClr val="000000"/>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5" name="Date Placeholder 4">
            <a:extLst>
              <a:ext uri="{FF2B5EF4-FFF2-40B4-BE49-F238E27FC236}">
                <a16:creationId xmlns:a16="http://schemas.microsoft.com/office/drawing/2014/main" id="{AB022EA2-FAA9-E0AF-EE0E-7287BD37C1C3}"/>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a:ea typeface="+mn-ea"/>
                <a:cs typeface="+mn-cs"/>
              </a:rPr>
              <a:t>(added from Insert tab, Header &amp; Footer icon, Fixed Date and time)  1/23/2018</a:t>
            </a:r>
          </a:p>
        </p:txBody>
      </p:sp>
      <p:sp>
        <p:nvSpPr>
          <p:cNvPr id="6" name="Footer Placeholder 5">
            <a:extLst>
              <a:ext uri="{FF2B5EF4-FFF2-40B4-BE49-F238E27FC236}">
                <a16:creationId xmlns:a16="http://schemas.microsoft.com/office/drawing/2014/main" id="{09E1AA88-431A-3D39-519D-C7BDE394CF72}"/>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a:ea typeface="+mn-ea"/>
                <a:cs typeface="+mn-cs"/>
              </a:rPr>
              <a:t>Presentation Title (added from Insert tab, Header &amp; Footer icon)</a:t>
            </a:r>
          </a:p>
        </p:txBody>
      </p:sp>
    </p:spTree>
    <p:extLst>
      <p:ext uri="{BB962C8B-B14F-4D97-AF65-F5344CB8AC3E}">
        <p14:creationId xmlns:p14="http://schemas.microsoft.com/office/powerpoint/2010/main" val="1761500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C00A0-3EC5-2D26-160F-7EE0EBA3F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D24AC-E786-7B8E-E7D9-AE4CD41D2CB1}"/>
              </a:ext>
            </a:extLst>
          </p:cNvPr>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a:extLst>
              <a:ext uri="{FF2B5EF4-FFF2-40B4-BE49-F238E27FC236}">
                <a16:creationId xmlns:a16="http://schemas.microsoft.com/office/drawing/2014/main" id="{C30A9FDD-ECC4-E3A1-EA8D-827A869570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Abby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rise to such a significant challenge and serve such a broad audience? In the first 3 years of Lead IDEA, we’ve been working to build, pilot, and refine a birth through grade 12 leadership development model and curriculum. This model reflects our data-driven approach – both in how we continuously needs sense to identify the most pressing resources and supports administrators need, as well as how they access information. We begin our TA with leadership &amp; system assessments that diagnose administrators’ most pressing needs and skill gaps – and point them towards self-directed and facilitated learning that meets those needs. We’ve also leveraged research to understand the most impactful areas of learning that will lead to the greatest behavior and systems change. We are just now starting to work with districts and states to augment their existing leadership development with these Lead IDEA offerings – and will work hand-in-hand with states to scale and sustain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a:extLst>
              <a:ext uri="{FF2B5EF4-FFF2-40B4-BE49-F238E27FC236}">
                <a16:creationId xmlns:a16="http://schemas.microsoft.com/office/drawing/2014/main" id="{DB88AF8C-E51F-A181-3BE5-84DAF3779C12}"/>
              </a:ext>
            </a:extLst>
          </p:cNvPr>
          <p:cNvSpPr>
            <a:spLocks noGrp="1"/>
          </p:cNvSpPr>
          <p:nvPr>
            <p:ph type="dt" idx="1"/>
          </p:nvPr>
        </p:nvSpPr>
        <p:spPr/>
        <p:txBody>
          <a:bodyPr/>
          <a:lstStyle/>
          <a:p>
            <a:r>
              <a:rPr lang="en-US" dirty="0"/>
              <a:t>(added from Insert tab, Header &amp; Footer icon, Fixed Date and time)  1/23/2018</a:t>
            </a:r>
          </a:p>
        </p:txBody>
      </p:sp>
      <p:sp>
        <p:nvSpPr>
          <p:cNvPr id="5" name="Footer Placeholder 4">
            <a:extLst>
              <a:ext uri="{FF2B5EF4-FFF2-40B4-BE49-F238E27FC236}">
                <a16:creationId xmlns:a16="http://schemas.microsoft.com/office/drawing/2014/main" id="{1CB9336A-54E2-9762-4F19-F4B2FDC0888E}"/>
              </a:ext>
            </a:extLst>
          </p:cNvPr>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a:extLst>
              <a:ext uri="{FF2B5EF4-FFF2-40B4-BE49-F238E27FC236}">
                <a16:creationId xmlns:a16="http://schemas.microsoft.com/office/drawing/2014/main" id="{952FCC56-56DA-BB21-9FA1-047CDC77AA25}"/>
              </a:ext>
            </a:extLst>
          </p:cNvPr>
          <p:cNvSpPr>
            <a:spLocks noGrp="1"/>
          </p:cNvSpPr>
          <p:nvPr>
            <p:ph type="sldNum" sz="quarter" idx="5"/>
          </p:nvPr>
        </p:nvSpPr>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227618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r>
              <a:rPr lang="en-US" dirty="0">
                <a:latin typeface="Calibri"/>
                <a:ea typeface="Calibri"/>
                <a:cs typeface="Calibri"/>
              </a:rPr>
              <a:t>15 min</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900" b="0" i="0" u="none" strike="noStrike" kern="1200" cap="none" spc="0" normalizeH="0" baseline="0" noProof="0" smtClean="0">
                <a:ln>
                  <a:noFill/>
                </a:ln>
                <a:solidFill>
                  <a:srgbClr val="000000"/>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483268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171450" indent="-171450">
              <a:buFontTx/>
              <a:buChar char="-"/>
            </a:pPr>
            <a:r>
              <a:rPr lang="en-US" dirty="0"/>
              <a:t>Step 1: Start here tab (time is accounted for on previous slide). </a:t>
            </a:r>
          </a:p>
          <a:p>
            <a:pPr marL="171450" indent="-171450">
              <a:buFontTx/>
              <a:buChar char="-"/>
            </a:pPr>
            <a:r>
              <a:rPr lang="en-US" dirty="0"/>
              <a:t>Step 2: Read about the tool and minutes (3 minutes)</a:t>
            </a:r>
          </a:p>
          <a:p>
            <a:pPr marL="171450" indent="-171450">
              <a:buFontTx/>
              <a:buChar char="-"/>
            </a:pPr>
            <a:r>
              <a:rPr lang="en-US" dirty="0"/>
              <a:t>Step 3: Review how to use the tool/drop down using the demo and show how the gauges populate: (5 minutes)</a:t>
            </a:r>
          </a:p>
          <a:p>
            <a:pPr marL="171450" indent="-171450">
              <a:buFontTx/>
              <a:buChar char="-"/>
            </a:pPr>
            <a:r>
              <a:rPr lang="en-US" dirty="0"/>
              <a:t>Step 4: review and score each tab/indicator: (30 - 35 minutes). Encourage them to take their time. </a:t>
            </a:r>
          </a:p>
          <a:p>
            <a:pPr marL="0" indent="0">
              <a:buFontTx/>
              <a:buNone/>
            </a:pPr>
            <a:endParaRPr lang="en-US" dirty="0"/>
          </a:p>
          <a:p>
            <a:pPr marL="0" indent="0">
              <a:buFontTx/>
              <a:buNone/>
            </a:pPr>
            <a:r>
              <a:rPr lang="en-US" dirty="0"/>
              <a:t>Bring them back together and do a quick wrap up. Let them know that we will revisit this tool in the afternoon to review scores, identify areas of strength and areas for development. </a:t>
            </a:r>
          </a:p>
          <a:p>
            <a:pPr marL="0" indent="0">
              <a:buFontTx/>
              <a:buNone/>
            </a:pPr>
            <a:endParaRPr lang="en-US" dirty="0"/>
          </a:p>
          <a:p>
            <a:pPr marL="0" indent="0">
              <a:buFontTx/>
              <a:buNone/>
            </a:pPr>
            <a:r>
              <a:rPr lang="en-US" dirty="0"/>
              <a:t>Let them know that this is a living document that they will continue to work on with their coaches throughout sessions and in problem of practice.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4867F1B-5D3D-4B90-A577-57ECBA5CF35A}" type="slidenum">
              <a:rPr kumimoji="0" lang="en-US" sz="900" b="0" i="0" u="none" strike="noStrike" kern="1200" cap="none" spc="0" normalizeH="0" baseline="0" noProof="0" smtClean="0">
                <a:ln>
                  <a:noFill/>
                </a:ln>
                <a:solidFill>
                  <a:srgbClr val="000000"/>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208726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A9C77-7EBF-790E-25A4-4C8B9B69E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B8643-5A28-635B-00B5-02E586DB5032}"/>
              </a:ext>
            </a:extLst>
          </p:cNvPr>
          <p:cNvSpPr>
            <a:spLocks noGrp="1" noRot="1" noChangeAspect="1"/>
          </p:cNvSpPr>
          <p:nvPr>
            <p:ph type="sldImg"/>
          </p:nvPr>
        </p:nvSpPr>
        <p:spPr>
          <a:xfrm>
            <a:off x="381000" y="685800"/>
            <a:ext cx="6096000" cy="3429000"/>
          </a:xfrm>
        </p:spPr>
        <p:txBody>
          <a:bodyPr/>
          <a:lstStyle/>
          <a:p>
            <a:endParaRPr lang="en-US"/>
          </a:p>
        </p:txBody>
      </p:sp>
      <p:sp>
        <p:nvSpPr>
          <p:cNvPr id="3" name="Notes Placeholder 2">
            <a:extLst>
              <a:ext uri="{FF2B5EF4-FFF2-40B4-BE49-F238E27FC236}">
                <a16:creationId xmlns:a16="http://schemas.microsoft.com/office/drawing/2014/main" id="{A97D9391-F0B4-9585-D6C1-A53D2568FD3D}"/>
              </a:ext>
            </a:extLst>
          </p:cNvPr>
          <p:cNvSpPr>
            <a:spLocks noGrp="1"/>
          </p:cNvSpPr>
          <p:nvPr>
            <p:ph type="body" idx="1"/>
          </p:nvPr>
        </p:nvSpPr>
        <p:spPr/>
        <p:txBody>
          <a:bodyPr/>
          <a:lstStyle/>
          <a:p>
            <a:endParaRPr lang="en-US" dirty="0">
              <a:solidFill>
                <a:srgbClr val="333333"/>
              </a:solidFill>
              <a:highlight>
                <a:srgbClr val="FFFFFF"/>
              </a:highlight>
              <a:ea typeface="Open Sans"/>
              <a:cs typeface="Open Sans"/>
            </a:endParaRPr>
          </a:p>
        </p:txBody>
      </p:sp>
      <p:sp>
        <p:nvSpPr>
          <p:cNvPr id="4" name="Date Placeholder 3">
            <a:extLst>
              <a:ext uri="{FF2B5EF4-FFF2-40B4-BE49-F238E27FC236}">
                <a16:creationId xmlns:a16="http://schemas.microsoft.com/office/drawing/2014/main" id="{5DD5D73E-07E3-7912-6B15-20902E4DC12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(added from Insert tab, Header &amp; Footer icon, Fixed Date and time)  1/23/2018</a:t>
            </a:r>
          </a:p>
        </p:txBody>
      </p:sp>
      <p:sp>
        <p:nvSpPr>
          <p:cNvPr id="5" name="Footer Placeholder 4">
            <a:extLst>
              <a:ext uri="{FF2B5EF4-FFF2-40B4-BE49-F238E27FC236}">
                <a16:creationId xmlns:a16="http://schemas.microsoft.com/office/drawing/2014/main" id="{B28E5D69-912C-A59E-E978-E52F3AE501C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Presentation Title (added from Insert tab, Header &amp; Footer icon)</a:t>
            </a:r>
          </a:p>
        </p:txBody>
      </p:sp>
      <p:sp>
        <p:nvSpPr>
          <p:cNvPr id="6" name="Slide Number Placeholder 5">
            <a:extLst>
              <a:ext uri="{FF2B5EF4-FFF2-40B4-BE49-F238E27FC236}">
                <a16:creationId xmlns:a16="http://schemas.microsoft.com/office/drawing/2014/main" id="{0E5D02E5-79AA-3E0A-D16E-73FDD4F5DB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185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bd5bb8db5d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9" name="Google Shape;89;g3bd5bb8db5d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0523aaee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6" name="Google Shape;96;g270523aaee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c576b6635406f2c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07" name="Google Shape;107;g1c576b6635406f2c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bd5bb8db5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20" name="Google Shape;120;g3bd5bb8db5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bd5bb8db5d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127" name="Google Shape;127;g3bd5bb8db5d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p:txBody>
          <a:bodyPr/>
          <a:lstStyle/>
          <a:p>
            <a:r>
              <a:rPr lang="en-US" dirty="0">
                <a:ea typeface="Calibri"/>
                <a:cs typeface="Calibri"/>
              </a:rPr>
              <a:t>And also helps build evidence base for research and else? </a:t>
            </a:r>
          </a:p>
          <a:p>
            <a:r>
              <a:rPr lang="en-US" dirty="0">
                <a:ea typeface="Calibri"/>
                <a:cs typeface="Calibri"/>
              </a:rPr>
              <a:t>Add timeline of program takes to visualize survey fit</a:t>
            </a:r>
          </a:p>
        </p:txBody>
      </p:sp>
      <p:sp>
        <p:nvSpPr>
          <p:cNvPr id="4" name="Slide Number Placeholder 3"/>
          <p:cNvSpPr>
            <a:spLocks noGrp="1"/>
          </p:cNvSpPr>
          <p:nvPr>
            <p:ph type="sldNum" sz="quarter" idx="5"/>
          </p:nvPr>
        </p:nvSpPr>
        <p:spPr/>
        <p:txBody>
          <a:bodyPr/>
          <a:lstStyle/>
          <a:p>
            <a:fld id="{CC6634F7-3A7B-A744-B718-A55FB3D4390F}" type="slidenum">
              <a:rPr lang="en-US" smtClean="0"/>
              <a:t>7</a:t>
            </a:fld>
            <a:endParaRPr lang="en-US" dirty="0"/>
          </a:p>
        </p:txBody>
      </p:sp>
    </p:spTree>
    <p:extLst>
      <p:ext uri="{BB962C8B-B14F-4D97-AF65-F5344CB8AC3E}">
        <p14:creationId xmlns:p14="http://schemas.microsoft.com/office/powerpoint/2010/main" val="320469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624739" y="9345969"/>
            <a:ext cx="65723" cy="187299"/>
          </a:xfrm>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184077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pPr marL="0" indent="0">
              <a:lnSpc>
                <a:spcPct val="110000"/>
              </a:lnSpc>
              <a:spcBef>
                <a:spcPts val="0"/>
              </a:spcBef>
              <a:buNone/>
            </a:pPr>
            <a:r>
              <a:rPr lang="en-US" sz="2000" dirty="0"/>
              <a:t>The Lead IDEA Center is a five-year technical assistance center funded by the U.S. Department of Education’s Office of Special Education and Rehabilitation Services (OSERS) and is part of the Office of Special Education Program (OSEP)’s Personnel Development Program. AIR manages Lead IDEA in partnership with the University of Connecticut (UConn), University of Georgia (UGA), Boston University (BU), True North Evaluation, the National Association of Elementary School Principals (NAESP), the National Association of Secondary School Principals (NASSP), as well as a group of distinguished consultants. </a:t>
            </a: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pen Sans"/>
                <a:ea typeface="+mn-ea"/>
                <a:cs typeface="+mn-cs"/>
              </a:rPr>
              <a:t>Presentation Title (added from Insert tab, Header &amp; Footer icon)</a:t>
            </a:r>
          </a:p>
        </p:txBody>
      </p:sp>
      <p:sp>
        <p:nvSpPr>
          <p:cNvPr id="6" name="Slide Number Placeholder 5"/>
          <p:cNvSpPr>
            <a:spLocks noGrp="1"/>
          </p:cNvSpPr>
          <p:nvPr>
            <p:ph type="sldNum" sz="quarter" idx="5"/>
          </p:nvPr>
        </p:nvSpPr>
        <p:spPr>
          <a:xfrm>
            <a:off x="3624739" y="9345969"/>
            <a:ext cx="65723" cy="18729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900" b="0" i="0" u="none" strike="noStrike" kern="1200" cap="none" spc="0" normalizeH="0" baseline="0" noProof="0" smtClean="0">
                <a:ln>
                  <a:noFill/>
                </a:ln>
                <a:solidFill>
                  <a:srgbClr val="000000"/>
                </a:solidFill>
                <a:effectLst/>
                <a:uLnTx/>
                <a:uFillTx/>
                <a:latin typeface="Open Sans"/>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2301632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3B4C-EDAC-E9A4-99C3-CC375E4427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5CE94-7AD3-78EE-4011-45ED3DDC6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7E3060-F852-E9B3-A88E-F973D67A38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A9536D8-0FC6-26AC-D304-E3E72302D5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FA03B1-C178-5E33-3141-06B717AAFB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29021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EDBBF-8E56-F81D-05B9-2BDD497A9A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CB4FF-DA6F-DE7A-7733-CAECFECA67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92320-2319-3EED-0B3F-E5FBD49AE70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F27B240-B572-D3FD-CB05-0589C3344A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D28018-E483-8696-F37B-7316F6D1C30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6835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F91052-0DA6-3DF6-8629-146CDBC5C1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67D8FF-68D5-EFD4-DB6C-7008906C02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E60D3-1F6C-81AA-AFA7-BD0855F817A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EF53D8F-7FF4-ADAF-E253-D2ED8E0C10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1C4FA8-B693-B4E0-7848-8EF1A5A76F3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2460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bg>
      <p:bgRef idx="1001">
        <a:schemeClr val="bg1"/>
      </p:bgRef>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AA08674A-5624-76C1-F722-9DFEB6AC0E53}"/>
              </a:ext>
            </a:extLst>
          </p:cNvPr>
          <p:cNvGrpSpPr/>
          <p:nvPr userDrawn="1"/>
        </p:nvGrpSpPr>
        <p:grpSpPr>
          <a:xfrm>
            <a:off x="8207171" y="-10973"/>
            <a:ext cx="3984829" cy="5443112"/>
            <a:chOff x="8207171" y="-10973"/>
            <a:chExt cx="3984829" cy="5443112"/>
          </a:xfrm>
        </p:grpSpPr>
        <p:sp>
          <p:nvSpPr>
            <p:cNvPr id="12" name="Rectangle 11">
              <a:extLst>
                <a:ext uri="{FF2B5EF4-FFF2-40B4-BE49-F238E27FC236}">
                  <a16:creationId xmlns:a16="http://schemas.microsoft.com/office/drawing/2014/main" id="{E86C16DF-8165-7DA9-FC8D-D0BB3F760332}"/>
                </a:ext>
              </a:extLst>
            </p:cNvPr>
            <p:cNvSpPr/>
            <p:nvPr userDrawn="1"/>
          </p:nvSpPr>
          <p:spPr>
            <a:xfrm>
              <a:off x="8894516" y="0"/>
              <a:ext cx="3297484" cy="5432139"/>
            </a:xfrm>
            <a:prstGeom prst="rect">
              <a:avLst/>
            </a:prstGeom>
            <a:gradFill>
              <a:gsLst>
                <a:gs pos="0">
                  <a:schemeClr val="accent4"/>
                </a:gs>
                <a:gs pos="26000">
                  <a:schemeClr val="accent2">
                    <a:alpha val="85000"/>
                  </a:schemeClr>
                </a:gs>
                <a:gs pos="81000">
                  <a:schemeClr val="accent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81" name="Freeform: Shape 80">
              <a:extLst>
                <a:ext uri="{FF2B5EF4-FFF2-40B4-BE49-F238E27FC236}">
                  <a16:creationId xmlns:a16="http://schemas.microsoft.com/office/drawing/2014/main" id="{EFCAFFC8-48D6-7C1B-4C0A-CAA69CB14110}"/>
                </a:ext>
              </a:extLst>
            </p:cNvPr>
            <p:cNvSpPr/>
            <p:nvPr userDrawn="1"/>
          </p:nvSpPr>
          <p:spPr>
            <a:xfrm>
              <a:off x="8207171" y="-10973"/>
              <a:ext cx="687345" cy="5432140"/>
            </a:xfrm>
            <a:custGeom>
              <a:avLst/>
              <a:gdLst>
                <a:gd name="connsiteX0" fmla="*/ 687345 w 687345"/>
                <a:gd name="connsiteY0" fmla="*/ 0 h 5460924"/>
                <a:gd name="connsiteX1" fmla="*/ 687345 w 687345"/>
                <a:gd name="connsiteY1" fmla="*/ 5460924 h 5460924"/>
                <a:gd name="connsiteX2" fmla="*/ 568098 w 687345"/>
                <a:gd name="connsiteY2" fmla="*/ 5228097 h 5460924"/>
                <a:gd name="connsiteX3" fmla="*/ 0 w 687345"/>
                <a:gd name="connsiteY3" fmla="*/ 2730462 h 5460924"/>
                <a:gd name="connsiteX4" fmla="*/ 568098 w 687345"/>
                <a:gd name="connsiteY4" fmla="*/ 232827 h 5460924"/>
                <a:gd name="connsiteX5" fmla="*/ 687345 w 687345"/>
                <a:gd name="connsiteY5" fmla="*/ 0 h 546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345" h="5460924">
                  <a:moveTo>
                    <a:pt x="687345" y="0"/>
                  </a:moveTo>
                  <a:lnTo>
                    <a:pt x="687345" y="5460924"/>
                  </a:lnTo>
                  <a:lnTo>
                    <a:pt x="568098" y="5228097"/>
                  </a:lnTo>
                  <a:cubicBezTo>
                    <a:pt x="204026" y="4472525"/>
                    <a:pt x="0" y="3625320"/>
                    <a:pt x="0" y="2730462"/>
                  </a:cubicBezTo>
                  <a:cubicBezTo>
                    <a:pt x="0" y="1835604"/>
                    <a:pt x="204026" y="988399"/>
                    <a:pt x="568098" y="232827"/>
                  </a:cubicBezTo>
                  <a:lnTo>
                    <a:pt x="687345" y="0"/>
                  </a:lnTo>
                  <a:close/>
                </a:path>
              </a:pathLst>
            </a:custGeom>
            <a:gradFill>
              <a:gsLst>
                <a:gs pos="0">
                  <a:schemeClr val="accent4"/>
                </a:gs>
                <a:gs pos="26000">
                  <a:schemeClr val="accent2">
                    <a:alpha val="85000"/>
                  </a:schemeClr>
                </a:gs>
                <a:gs pos="81000">
                  <a:schemeClr val="accent2">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8" name="Group 77">
            <a:extLst>
              <a:ext uri="{FF2B5EF4-FFF2-40B4-BE49-F238E27FC236}">
                <a16:creationId xmlns:a16="http://schemas.microsoft.com/office/drawing/2014/main" id="{05C5DE79-159B-0FD4-21B4-3A8B03E63672}"/>
              </a:ext>
            </a:extLst>
          </p:cNvPr>
          <p:cNvGrpSpPr/>
          <p:nvPr userDrawn="1"/>
        </p:nvGrpSpPr>
        <p:grpSpPr>
          <a:xfrm>
            <a:off x="8494529" y="-92252"/>
            <a:ext cx="3832530" cy="5762782"/>
            <a:chOff x="9704153" y="0"/>
            <a:chExt cx="3832530" cy="5762782"/>
          </a:xfrm>
        </p:grpSpPr>
        <p:pic>
          <p:nvPicPr>
            <p:cNvPr id="16" name="Picture 15" descr="A white logo with a black background&#10;&#10;Description automatically generated">
              <a:extLst>
                <a:ext uri="{FF2B5EF4-FFF2-40B4-BE49-F238E27FC236}">
                  <a16:creationId xmlns:a16="http://schemas.microsoft.com/office/drawing/2014/main" id="{8920E32E-2BCD-6B80-C200-86308C383940}"/>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9704153" y="0"/>
              <a:ext cx="3832530" cy="5762782"/>
            </a:xfrm>
            <a:prstGeom prst="rect">
              <a:avLst/>
            </a:prstGeom>
          </p:spPr>
        </p:pic>
        <p:sp>
          <p:nvSpPr>
            <p:cNvPr id="76" name="Freeform: Shape 75">
              <a:extLst>
                <a:ext uri="{FF2B5EF4-FFF2-40B4-BE49-F238E27FC236}">
                  <a16:creationId xmlns:a16="http://schemas.microsoft.com/office/drawing/2014/main" id="{4B668A0D-6D53-F1BE-E940-730B981A1FC4}"/>
                </a:ext>
              </a:extLst>
            </p:cNvPr>
            <p:cNvSpPr/>
            <p:nvPr userDrawn="1"/>
          </p:nvSpPr>
          <p:spPr>
            <a:xfrm>
              <a:off x="11685645" y="2361203"/>
              <a:ext cx="1132043" cy="603653"/>
            </a:xfrm>
            <a:custGeom>
              <a:avLst/>
              <a:gdLst>
                <a:gd name="connsiteX0" fmla="*/ 623357 w 623357"/>
                <a:gd name="connsiteY0" fmla="*/ 51866 h 332400"/>
                <a:gd name="connsiteX1" fmla="*/ 312168 w 623357"/>
                <a:gd name="connsiteY1" fmla="*/ 332401 h 332400"/>
                <a:gd name="connsiteX2" fmla="*/ 0 w 623357"/>
                <a:gd name="connsiteY2" fmla="*/ 45342 h 332400"/>
                <a:gd name="connsiteX3" fmla="*/ 301077 w 623357"/>
                <a:gd name="connsiteY3" fmla="*/ 0 h 332400"/>
                <a:gd name="connsiteX4" fmla="*/ 623031 w 623357"/>
                <a:gd name="connsiteY4" fmla="*/ 51866 h 3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357" h="332400">
                  <a:moveTo>
                    <a:pt x="623357" y="51866"/>
                  </a:moveTo>
                  <a:cubicBezTo>
                    <a:pt x="607374" y="209422"/>
                    <a:pt x="474286" y="332401"/>
                    <a:pt x="312168" y="332401"/>
                  </a:cubicBezTo>
                  <a:cubicBezTo>
                    <a:pt x="150049" y="332401"/>
                    <a:pt x="13374" y="206160"/>
                    <a:pt x="0" y="45342"/>
                  </a:cubicBezTo>
                  <a:cubicBezTo>
                    <a:pt x="94922" y="16310"/>
                    <a:pt x="196369" y="0"/>
                    <a:pt x="301077" y="0"/>
                  </a:cubicBezTo>
                  <a:cubicBezTo>
                    <a:pt x="413614" y="0"/>
                    <a:pt x="521911" y="18267"/>
                    <a:pt x="623031" y="51866"/>
                  </a:cubicBezTo>
                  <a:close/>
                </a:path>
              </a:pathLst>
            </a:custGeom>
            <a:solidFill>
              <a:schemeClr val="bg1">
                <a:alpha val="15000"/>
              </a:schemeClr>
            </a:solidFill>
            <a:ln w="0" cap="flat">
              <a:noFill/>
              <a:prstDash val="solid"/>
              <a:miter/>
            </a:ln>
          </p:spPr>
          <p:txBody>
            <a:bodyPr rtlCol="0" anchor="ctr"/>
            <a:lstStyle/>
            <a:p>
              <a:endParaRPr lang="en-US" dirty="0"/>
            </a:p>
          </p:txBody>
        </p:sp>
      </p:grpSp>
      <p:sp>
        <p:nvSpPr>
          <p:cNvPr id="2" name="Title 1"/>
          <p:cNvSpPr>
            <a:spLocks noGrp="1"/>
          </p:cNvSpPr>
          <p:nvPr userDrawn="1">
            <p:ph type="ctrTitle" hasCustomPrompt="1"/>
          </p:nvPr>
        </p:nvSpPr>
        <p:spPr>
          <a:xfrm>
            <a:off x="396238" y="1251373"/>
            <a:ext cx="7614912" cy="1439332"/>
          </a:xfrm>
        </p:spPr>
        <p:txBody>
          <a:bodyPr anchor="b" anchorCtr="0">
            <a:normAutofit/>
          </a:bodyPr>
          <a:lstStyle>
            <a:lvl1pPr algn="l">
              <a:defRPr sz="44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396238" y="2817704"/>
            <a:ext cx="7614912" cy="533401"/>
          </a:xfrm>
        </p:spPr>
        <p:txBody>
          <a:bodyPr>
            <a:normAutofit/>
          </a:bodyPr>
          <a:lstStyle>
            <a:lvl1pPr marL="0" indent="0" algn="l">
              <a:buNone/>
              <a:defRPr sz="2800">
                <a:solidFill>
                  <a:schemeClr val="accent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396238" y="3706748"/>
            <a:ext cx="7614912" cy="822325"/>
          </a:xfrm>
        </p:spPr>
        <p:txBody>
          <a:bodyPr>
            <a:normAutofit/>
          </a:bodyPr>
          <a:lstStyle>
            <a:lvl1pPr marL="0" indent="0">
              <a:spcAft>
                <a:spcPts val="600"/>
              </a:spcAft>
              <a:buNone/>
              <a:defRPr sz="1800">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396237" y="4723852"/>
            <a:ext cx="1445909" cy="276999"/>
          </a:xfrm>
        </p:spPr>
        <p:txBody>
          <a:bodyPr wrap="square">
            <a:spAutoFit/>
          </a:bodyPr>
          <a:lstStyle>
            <a:lvl1pPr marL="0" indent="0" algn="l">
              <a:buNone/>
              <a:defRPr sz="18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2024</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2" name="Graphic 51">
            <a:extLst>
              <a:ext uri="{FF2B5EF4-FFF2-40B4-BE49-F238E27FC236}">
                <a16:creationId xmlns:a16="http://schemas.microsoft.com/office/drawing/2014/main" id="{467ECF08-E903-F208-7AD2-99E58D308CE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745" y="5487704"/>
            <a:ext cx="2314575" cy="1209675"/>
          </a:xfrm>
          <a:prstGeom prst="rect">
            <a:avLst/>
          </a:prstGeom>
        </p:spPr>
      </p:pic>
      <p:sp>
        <p:nvSpPr>
          <p:cNvPr id="85" name="Text Placeholder 84">
            <a:extLst>
              <a:ext uri="{FF2B5EF4-FFF2-40B4-BE49-F238E27FC236}">
                <a16:creationId xmlns:a16="http://schemas.microsoft.com/office/drawing/2014/main" id="{F102B826-4B6F-C70B-DFEC-41BA408C3FEC}"/>
              </a:ext>
            </a:extLst>
          </p:cNvPr>
          <p:cNvSpPr>
            <a:spLocks noGrp="1"/>
          </p:cNvSpPr>
          <p:nvPr>
            <p:ph type="body" sz="quarter" idx="12" hasCustomPrompt="1"/>
          </p:nvPr>
        </p:nvSpPr>
        <p:spPr>
          <a:xfrm>
            <a:off x="3395765" y="5983978"/>
            <a:ext cx="8407400" cy="586582"/>
          </a:xfrm>
        </p:spPr>
        <p:txBody>
          <a:bodyPr anchor="b" anchorCtr="0">
            <a:normAutofit/>
          </a:bodyPr>
          <a:lstStyle>
            <a:lvl1pPr marL="0" indent="0" algn="r">
              <a:buNone/>
              <a:defRPr sz="900"/>
            </a:lvl1pPr>
          </a:lstStyle>
          <a:p>
            <a:pPr lvl="0"/>
            <a:r>
              <a:rPr lang="en-US"/>
              <a:t>Copyright information</a:t>
            </a:r>
          </a:p>
        </p:txBody>
      </p:sp>
    </p:spTree>
    <p:extLst>
      <p:ext uri="{BB962C8B-B14F-4D97-AF65-F5344CB8AC3E}">
        <p14:creationId xmlns:p14="http://schemas.microsoft.com/office/powerpoint/2010/main" val="230555732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381000" y="1280160"/>
            <a:ext cx="11414760" cy="4563291"/>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566057" y="5921828"/>
            <a:ext cx="11229703" cy="322137"/>
          </a:xfrm>
        </p:spPr>
        <p:txBody>
          <a:bodyPr anchor="b" anchorCtr="0">
            <a:noAutofit/>
          </a:bodyPr>
          <a:lstStyle>
            <a:lvl1pPr marL="0" indent="0">
              <a:lnSpc>
                <a:spcPct val="100000"/>
              </a:lnSpc>
              <a:spcBef>
                <a:spcPts val="0"/>
              </a:spcBef>
              <a:buNone/>
              <a:defRPr sz="9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5508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81000" y="0"/>
            <a:ext cx="114147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381000" y="1280160"/>
            <a:ext cx="5644896" cy="4563291"/>
          </a:xfrm>
        </p:spPr>
        <p:txBody>
          <a:bodyPr/>
          <a:lstStyle>
            <a:lvl1pPr>
              <a:buClr>
                <a:schemeClr val="tx1"/>
              </a:buClr>
              <a:defRPr sz="2000"/>
            </a:lvl1pPr>
            <a:lvl2pPr>
              <a:buClr>
                <a:schemeClr val="tx1"/>
              </a:buClr>
              <a:defRPr sz="2000"/>
            </a:lvl2pPr>
            <a:lvl3pPr>
              <a:buClr>
                <a:schemeClr val="tx1"/>
              </a:buClr>
              <a:defRPr sz="2000"/>
            </a:lvl3pPr>
            <a:lvl4pPr>
              <a:buClr>
                <a:schemeClr val="tx1"/>
              </a:buClr>
              <a:defRPr sz="2000"/>
            </a:lvl4pPr>
            <a:lvl5pPr>
              <a:buClr>
                <a:schemeClr val="tx1"/>
              </a:buClr>
              <a:defRPr sz="2000"/>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166106" y="1280160"/>
            <a:ext cx="5629654" cy="4563291"/>
          </a:xfrm>
        </p:spPr>
        <p:txBody>
          <a:bodyPr/>
          <a:lstStyle>
            <a:lvl1pPr>
              <a:buClr>
                <a:schemeClr val="tx1"/>
              </a:buClr>
              <a:defRPr sz="2000"/>
            </a:lvl1pPr>
            <a:lvl2pPr>
              <a:buClr>
                <a:schemeClr val="tx1"/>
              </a:buClr>
              <a:defRPr sz="2000"/>
            </a:lvl2pPr>
            <a:lvl3pPr>
              <a:buClr>
                <a:schemeClr val="tx1"/>
              </a:buClr>
              <a:defRPr sz="2000"/>
            </a:lvl3pPr>
            <a:lvl4pPr>
              <a:buClr>
                <a:schemeClr val="tx1"/>
              </a:buClr>
              <a:defRPr sz="2000"/>
            </a:lvl4pPr>
            <a:lvl5pPr>
              <a:buClr>
                <a:schemeClr val="tx1"/>
              </a:buClr>
              <a:defRPr sz="2000"/>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
        <p:nvSpPr>
          <p:cNvPr id="2" name="Text Placeholder 4">
            <a:extLst>
              <a:ext uri="{FF2B5EF4-FFF2-40B4-BE49-F238E27FC236}">
                <a16:creationId xmlns:a16="http://schemas.microsoft.com/office/drawing/2014/main" id="{AE643773-C177-1521-9A14-5D00E6549061}"/>
              </a:ext>
            </a:extLst>
          </p:cNvPr>
          <p:cNvSpPr>
            <a:spLocks noGrp="1"/>
          </p:cNvSpPr>
          <p:nvPr>
            <p:ph type="body" sz="quarter" idx="16" hasCustomPrompt="1"/>
          </p:nvPr>
        </p:nvSpPr>
        <p:spPr>
          <a:xfrm>
            <a:off x="566057" y="5921828"/>
            <a:ext cx="11229703" cy="322137"/>
          </a:xfrm>
        </p:spPr>
        <p:txBody>
          <a:bodyPr anchor="b" anchorCtr="0">
            <a:noAutofit/>
          </a:bodyPr>
          <a:lstStyle>
            <a:lvl1pPr marL="0" indent="0">
              <a:lnSpc>
                <a:spcPct val="100000"/>
              </a:lnSpc>
              <a:spcBef>
                <a:spcPts val="0"/>
              </a:spcBef>
              <a:buNone/>
              <a:defRPr sz="9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Tree>
    <p:extLst>
      <p:ext uri="{BB962C8B-B14F-4D97-AF65-F5344CB8AC3E}">
        <p14:creationId xmlns:p14="http://schemas.microsoft.com/office/powerpoint/2010/main" val="450159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3332447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Divider">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381D8CD-92AC-91B7-F1A9-C1BDAB9C16A9}"/>
              </a:ext>
            </a:extLst>
          </p:cNvPr>
          <p:cNvGrpSpPr/>
          <p:nvPr userDrawn="1"/>
        </p:nvGrpSpPr>
        <p:grpSpPr>
          <a:xfrm>
            <a:off x="8207171" y="-10973"/>
            <a:ext cx="3984829" cy="5443112"/>
            <a:chOff x="8207171" y="-10973"/>
            <a:chExt cx="3984829" cy="5443112"/>
          </a:xfrm>
          <a:gradFill>
            <a:gsLst>
              <a:gs pos="0">
                <a:schemeClr val="accent4">
                  <a:alpha val="25000"/>
                </a:schemeClr>
              </a:gs>
              <a:gs pos="26000">
                <a:schemeClr val="accent2">
                  <a:alpha val="25000"/>
                </a:schemeClr>
              </a:gs>
              <a:gs pos="81000">
                <a:schemeClr val="accent2">
                  <a:lumMod val="50000"/>
                  <a:alpha val="25000"/>
                </a:schemeClr>
              </a:gs>
            </a:gsLst>
            <a:lin ang="5400000" scaled="1"/>
          </a:gradFill>
        </p:grpSpPr>
        <p:sp>
          <p:nvSpPr>
            <p:cNvPr id="7" name="Rectangle 6">
              <a:extLst>
                <a:ext uri="{FF2B5EF4-FFF2-40B4-BE49-F238E27FC236}">
                  <a16:creationId xmlns:a16="http://schemas.microsoft.com/office/drawing/2014/main" id="{28C2EB43-CBE2-9E5F-C16E-2173F9497133}"/>
                </a:ext>
              </a:extLst>
            </p:cNvPr>
            <p:cNvSpPr/>
            <p:nvPr userDrawn="1"/>
          </p:nvSpPr>
          <p:spPr>
            <a:xfrm>
              <a:off x="8894516" y="0"/>
              <a:ext cx="3297484" cy="54321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8" name="Freeform: Shape 7">
              <a:extLst>
                <a:ext uri="{FF2B5EF4-FFF2-40B4-BE49-F238E27FC236}">
                  <a16:creationId xmlns:a16="http://schemas.microsoft.com/office/drawing/2014/main" id="{534F5D08-8A80-0CCA-6CA5-551B286AAA19}"/>
                </a:ext>
              </a:extLst>
            </p:cNvPr>
            <p:cNvSpPr/>
            <p:nvPr userDrawn="1"/>
          </p:nvSpPr>
          <p:spPr>
            <a:xfrm>
              <a:off x="8207171" y="-10973"/>
              <a:ext cx="687345" cy="5432140"/>
            </a:xfrm>
            <a:custGeom>
              <a:avLst/>
              <a:gdLst>
                <a:gd name="connsiteX0" fmla="*/ 687345 w 687345"/>
                <a:gd name="connsiteY0" fmla="*/ 0 h 5460924"/>
                <a:gd name="connsiteX1" fmla="*/ 687345 w 687345"/>
                <a:gd name="connsiteY1" fmla="*/ 5460924 h 5460924"/>
                <a:gd name="connsiteX2" fmla="*/ 568098 w 687345"/>
                <a:gd name="connsiteY2" fmla="*/ 5228097 h 5460924"/>
                <a:gd name="connsiteX3" fmla="*/ 0 w 687345"/>
                <a:gd name="connsiteY3" fmla="*/ 2730462 h 5460924"/>
                <a:gd name="connsiteX4" fmla="*/ 568098 w 687345"/>
                <a:gd name="connsiteY4" fmla="*/ 232827 h 5460924"/>
                <a:gd name="connsiteX5" fmla="*/ 687345 w 687345"/>
                <a:gd name="connsiteY5" fmla="*/ 0 h 546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345" h="5460924">
                  <a:moveTo>
                    <a:pt x="687345" y="0"/>
                  </a:moveTo>
                  <a:lnTo>
                    <a:pt x="687345" y="5460924"/>
                  </a:lnTo>
                  <a:lnTo>
                    <a:pt x="568098" y="5228097"/>
                  </a:lnTo>
                  <a:cubicBezTo>
                    <a:pt x="204026" y="4472525"/>
                    <a:pt x="0" y="3625320"/>
                    <a:pt x="0" y="2730462"/>
                  </a:cubicBezTo>
                  <a:cubicBezTo>
                    <a:pt x="0" y="1835604"/>
                    <a:pt x="204026" y="988399"/>
                    <a:pt x="568098" y="232827"/>
                  </a:cubicBezTo>
                  <a:lnTo>
                    <a:pt x="68734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6" name="Group 15">
            <a:extLst>
              <a:ext uri="{FF2B5EF4-FFF2-40B4-BE49-F238E27FC236}">
                <a16:creationId xmlns:a16="http://schemas.microsoft.com/office/drawing/2014/main" id="{56764811-CC6D-C568-55F9-2450A8F477DF}"/>
              </a:ext>
            </a:extLst>
          </p:cNvPr>
          <p:cNvGrpSpPr/>
          <p:nvPr userDrawn="1"/>
        </p:nvGrpSpPr>
        <p:grpSpPr>
          <a:xfrm>
            <a:off x="8494529" y="-92252"/>
            <a:ext cx="3832530" cy="5762782"/>
            <a:chOff x="9704153" y="0"/>
            <a:chExt cx="3832530" cy="5762782"/>
          </a:xfrm>
        </p:grpSpPr>
        <p:pic>
          <p:nvPicPr>
            <p:cNvPr id="17" name="Picture 16" descr="A white logo with a black background&#10;&#10;Description automatically generated">
              <a:extLst>
                <a:ext uri="{FF2B5EF4-FFF2-40B4-BE49-F238E27FC236}">
                  <a16:creationId xmlns:a16="http://schemas.microsoft.com/office/drawing/2014/main" id="{CDAA7EBC-7219-9A95-9A67-EACFEA4BBCDE}"/>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9704153" y="0"/>
              <a:ext cx="3832530" cy="5762782"/>
            </a:xfrm>
            <a:prstGeom prst="rect">
              <a:avLst/>
            </a:prstGeom>
          </p:spPr>
        </p:pic>
        <p:sp>
          <p:nvSpPr>
            <p:cNvPr id="18" name="Freeform: Shape 17">
              <a:extLst>
                <a:ext uri="{FF2B5EF4-FFF2-40B4-BE49-F238E27FC236}">
                  <a16:creationId xmlns:a16="http://schemas.microsoft.com/office/drawing/2014/main" id="{ED98CF96-FF5C-E138-3562-C605C057A876}"/>
                </a:ext>
              </a:extLst>
            </p:cNvPr>
            <p:cNvSpPr/>
            <p:nvPr userDrawn="1"/>
          </p:nvSpPr>
          <p:spPr>
            <a:xfrm>
              <a:off x="11685645" y="2361203"/>
              <a:ext cx="1132043" cy="603653"/>
            </a:xfrm>
            <a:custGeom>
              <a:avLst/>
              <a:gdLst>
                <a:gd name="connsiteX0" fmla="*/ 623357 w 623357"/>
                <a:gd name="connsiteY0" fmla="*/ 51866 h 332400"/>
                <a:gd name="connsiteX1" fmla="*/ 312168 w 623357"/>
                <a:gd name="connsiteY1" fmla="*/ 332401 h 332400"/>
                <a:gd name="connsiteX2" fmla="*/ 0 w 623357"/>
                <a:gd name="connsiteY2" fmla="*/ 45342 h 332400"/>
                <a:gd name="connsiteX3" fmla="*/ 301077 w 623357"/>
                <a:gd name="connsiteY3" fmla="*/ 0 h 332400"/>
                <a:gd name="connsiteX4" fmla="*/ 623031 w 623357"/>
                <a:gd name="connsiteY4" fmla="*/ 51866 h 33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357" h="332400">
                  <a:moveTo>
                    <a:pt x="623357" y="51866"/>
                  </a:moveTo>
                  <a:cubicBezTo>
                    <a:pt x="607374" y="209422"/>
                    <a:pt x="474286" y="332401"/>
                    <a:pt x="312168" y="332401"/>
                  </a:cubicBezTo>
                  <a:cubicBezTo>
                    <a:pt x="150049" y="332401"/>
                    <a:pt x="13374" y="206160"/>
                    <a:pt x="0" y="45342"/>
                  </a:cubicBezTo>
                  <a:cubicBezTo>
                    <a:pt x="94922" y="16310"/>
                    <a:pt x="196369" y="0"/>
                    <a:pt x="301077" y="0"/>
                  </a:cubicBezTo>
                  <a:cubicBezTo>
                    <a:pt x="413614" y="0"/>
                    <a:pt x="521911" y="18267"/>
                    <a:pt x="623031" y="51866"/>
                  </a:cubicBezTo>
                  <a:close/>
                </a:path>
              </a:pathLst>
            </a:custGeom>
            <a:solidFill>
              <a:schemeClr val="bg1">
                <a:alpha val="15000"/>
              </a:schemeClr>
            </a:solidFill>
            <a:ln w="0" cap="flat">
              <a:noFill/>
              <a:prstDash val="solid"/>
              <a:miter/>
            </a:ln>
          </p:spPr>
          <p:txBody>
            <a:bodyPr rtlCol="0" anchor="ctr"/>
            <a:lstStyle/>
            <a:p>
              <a:endParaRPr lang="en-US" dirty="0"/>
            </a:p>
          </p:txBody>
        </p:sp>
      </p:grpSp>
      <p:sp>
        <p:nvSpPr>
          <p:cNvPr id="2" name="Title"/>
          <p:cNvSpPr>
            <a:spLocks noGrp="1"/>
          </p:cNvSpPr>
          <p:nvPr userDrawn="1">
            <p:ph type="ctrTitle"/>
          </p:nvPr>
        </p:nvSpPr>
        <p:spPr>
          <a:xfrm>
            <a:off x="381000" y="1703680"/>
            <a:ext cx="7691112" cy="2005977"/>
          </a:xfrm>
        </p:spPr>
        <p:txBody>
          <a:bodyPr anchor="b">
            <a:normAutofit/>
          </a:bodyPr>
          <a:lstStyle>
            <a:lvl1pPr algn="l">
              <a:defRPr sz="40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381000" y="3938257"/>
            <a:ext cx="7691112" cy="1060704"/>
          </a:xfrm>
        </p:spPr>
        <p:txBody>
          <a:bodyPr>
            <a:normAutofit/>
          </a:bodyPr>
          <a:lstStyle>
            <a:lvl1pPr marL="0" indent="0" algn="l">
              <a:buNone/>
              <a:defRPr sz="28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dirty="0"/>
          </a:p>
        </p:txBody>
      </p:sp>
      <p:pic>
        <p:nvPicPr>
          <p:cNvPr id="4" name="Graphic 3">
            <a:extLst>
              <a:ext uri="{FF2B5EF4-FFF2-40B4-BE49-F238E27FC236}">
                <a16:creationId xmlns:a16="http://schemas.microsoft.com/office/drawing/2014/main" id="{7F375497-F5BA-766C-11AB-E46625BF44C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1745" y="5487704"/>
            <a:ext cx="2314575" cy="1209675"/>
          </a:xfrm>
          <a:prstGeom prst="rect">
            <a:avLst/>
          </a:prstGeom>
        </p:spPr>
      </p:pic>
      <p:cxnSp>
        <p:nvCxnSpPr>
          <p:cNvPr id="19" name="Straight Connector 18">
            <a:extLst>
              <a:ext uri="{FF2B5EF4-FFF2-40B4-BE49-F238E27FC236}">
                <a16:creationId xmlns:a16="http://schemas.microsoft.com/office/drawing/2014/main" id="{4C23DCA9-AF8F-90B7-7E08-1B8AD5BE56C2}"/>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05991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381000" y="1280160"/>
            <a:ext cx="11414760" cy="4563291"/>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
        <p:nvSpPr>
          <p:cNvPr id="4" name="Text Placeholder 4">
            <a:extLst>
              <a:ext uri="{FF2B5EF4-FFF2-40B4-BE49-F238E27FC236}">
                <a16:creationId xmlns:a16="http://schemas.microsoft.com/office/drawing/2014/main" id="{0EC9F36F-4D89-9176-BF8F-4E0EA20A89EA}"/>
              </a:ext>
            </a:extLst>
          </p:cNvPr>
          <p:cNvSpPr>
            <a:spLocks noGrp="1"/>
          </p:cNvSpPr>
          <p:nvPr>
            <p:ph type="body" sz="quarter" idx="16" hasCustomPrompt="1"/>
          </p:nvPr>
        </p:nvSpPr>
        <p:spPr>
          <a:xfrm>
            <a:off x="566057" y="5921828"/>
            <a:ext cx="11229703" cy="322137"/>
          </a:xfrm>
        </p:spPr>
        <p:txBody>
          <a:bodyPr anchor="b" anchorCtr="0">
            <a:noAutofit/>
          </a:bodyPr>
          <a:lstStyle>
            <a:lvl1pPr marL="0" indent="0">
              <a:lnSpc>
                <a:spcPct val="100000"/>
              </a:lnSpc>
              <a:spcBef>
                <a:spcPts val="0"/>
              </a:spcBef>
              <a:buNone/>
              <a:defRPr sz="9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Tree>
    <p:extLst>
      <p:ext uri="{BB962C8B-B14F-4D97-AF65-F5344CB8AC3E}">
        <p14:creationId xmlns:p14="http://schemas.microsoft.com/office/powerpoint/2010/main" val="2677601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dirty="0"/>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1286849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381000" y="1280160"/>
            <a:ext cx="11414760" cy="4563291"/>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566057" y="5921828"/>
            <a:ext cx="11229703" cy="322137"/>
          </a:xfrm>
        </p:spPr>
        <p:txBody>
          <a:bodyPr anchor="b" anchorCtr="0">
            <a:noAutofit/>
          </a:bodyPr>
          <a:lstStyle>
            <a:lvl1pPr marL="0" indent="0">
              <a:lnSpc>
                <a:spcPct val="100000"/>
              </a:lnSpc>
              <a:spcBef>
                <a:spcPts val="0"/>
              </a:spcBef>
              <a:buNone/>
              <a:defRPr sz="9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1239605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F11E-9484-DF5E-289D-3A03DF1058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0163F-DF2E-0164-22E6-02BB16726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47E53-B2B8-3980-5633-552FCE434C2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25AD962-925B-33D8-D07D-F4A7C590A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DA3CAC-09F5-7958-106C-4E4CF2AC1A3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90238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A153A-A66B-016B-A068-3C05DBFFC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7D7A45-1B18-4805-EF7E-D75A343E72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9EBDFC-2455-8A8A-3384-CD3DCCC9649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084918D-E3D0-E4A4-B99C-36F40F8484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134782-83D6-75FC-FEC9-AD7367E26BD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62657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9430-FF73-DAF1-AAE7-6762DF55A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461EC-2031-F40B-DE80-1A012F177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83008-1009-027C-1CAB-0C471E9751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F6CEAD-D84D-BF70-B10D-265F7364321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D4F8EC8-D8D0-A393-222C-46F5AA6691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6897C7-64B2-07E1-090E-E4ECA4604BF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94302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87F2B-57AC-8219-79B4-B12EA84392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7C2382-1F4F-BC2F-E7AB-1AAEF3856C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4AE7F0-27DD-93E5-0A4D-0504DE4A09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CAF849-1FB5-724D-5C31-7D8B5BD40A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0DBE1-732E-E92E-3114-319EC44ABB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6B6DEC-C2CD-F0A0-1579-66A30533806D}"/>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6698A540-97F8-29DA-B4D8-D28AFE7230A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EC9044-8097-FB85-7524-6653F52D735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14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D3F5-4682-B528-DEF9-B06349B33E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885761-7927-EA56-119A-03C6DC79271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3DB86919-9362-5E9F-D05D-1D6816AD36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4EBCC9-6ABD-5A3D-6DD7-3E06739D9A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423211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C3A489-7B96-38B1-3ACA-D898A5C4365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E62554EC-DEFC-B0FB-5E01-B2A2FFF4EF1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8D39A9-4C8F-6E90-35B6-2A2F00218E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7064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11903-56F5-61B7-F247-1088FB8F93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250A1C-E2CB-5186-DE0F-8066F03112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1AD144-B4BF-5DC6-01F1-7CE8A4AEEE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3FCD03-4310-D58C-968E-A34334BCA60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9C3910E-77A5-3921-9CFB-9086449A62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80D7BE-72EF-9FF5-2EE6-A7121A9B63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49364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F074-0AAD-D3A0-D8B2-8563E099D3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1290C-CF01-7613-81D9-06704D0CC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04D32C-4BDD-DF8C-39F9-F2A134787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79598-F4CC-DA8D-94EB-28C18A5EDB37}"/>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B8216A9-2528-CE5E-A88D-2DD99D25BE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F01A86-5981-FC14-EF6D-84FE3CF7C12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8712848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65C614-D0BA-8DBC-A593-6B75F7867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E81373-8E03-EFDB-C4A9-17481B504A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91DF6-3415-143C-2198-54171BD73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8F34AC95-9D37-39D1-3B3E-A95D122D4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3B6BEDA-198A-463D-16E6-B80AF3A7C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8424565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665" r:id="rId1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sites.ed.gov/idea/"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jcfzdhhxjq.zite.so/" TargetMode="External"/><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lead-idea.org/idea-essentia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Google Shape;85;p1"/>
          <p:cNvSpPr txBox="1">
            <a:spLocks noGrp="1"/>
          </p:cNvSpPr>
          <p:nvPr>
            <p:ph type="title" idx="4294967295"/>
          </p:nvPr>
        </p:nvSpPr>
        <p:spPr>
          <a:xfrm>
            <a:off x="148221" y="429658"/>
            <a:ext cx="6550035" cy="5117657"/>
          </a:xfrm>
          <a:prstGeom prst="rect">
            <a:avLst/>
          </a:prstGeom>
          <a:noFill/>
          <a:ln>
            <a:noFill/>
            <a:prstDash/>
          </a:ln>
          <a:effectLst/>
        </p:spPr>
        <p:txBody>
          <a:bodyPr rot="0" spcFirstLastPara="1"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sym typeface="Belleza"/>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Optima" panose="02000503060000020004" pitchFamily="2" charset="0"/>
                <a:ea typeface="+mj-ea"/>
                <a:cs typeface="+mj-cs"/>
                <a:sym typeface="Belleza"/>
              </a:rPr>
              <a:t>Supporting Leadership Preparation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Optima" panose="02000503060000020004" pitchFamily="2" charset="0"/>
                <a:ea typeface="+mj-ea"/>
                <a:cs typeface="+mj-cs"/>
                <a:sym typeface="Belleza"/>
              </a:rPr>
              <a:t>and Development: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Optima" panose="02000503060000020004" pitchFamily="2" charset="0"/>
                <a:ea typeface="+mj-ea"/>
                <a:cs typeface="+mj-cs"/>
                <a:sym typeface="Belleza"/>
              </a:rPr>
              <a:t>Sharing Key Resources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Optima" panose="02000503060000020004" pitchFamily="2" charset="0"/>
              <a:ea typeface="+mj-ea"/>
              <a:cs typeface="+mj-cs"/>
              <a:sym typeface="Belleza"/>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Optima" panose="02000503060000020004" pitchFamily="2" charset="0"/>
              <a:ea typeface="+mj-ea"/>
              <a:cs typeface="+mj-cs"/>
              <a:sym typeface="Belleza"/>
            </a:endParaRPr>
          </a:p>
          <a:p>
            <a:pPr marL="0" marR="0" lvl="0" indent="0" algn="l" defTabSz="914400" rtl="0" eaLnBrk="1" fontAlgn="auto" latinLnBrk="0" hangingPunct="1">
              <a:lnSpc>
                <a:spcPct val="100000"/>
              </a:lnSpc>
              <a:spcBef>
                <a:spcPts val="600"/>
              </a:spcBef>
              <a:spcAft>
                <a:spcPts val="600"/>
              </a:spcAft>
              <a:buClr>
                <a:schemeClr val="dk1"/>
              </a:buClr>
              <a:buSzPts val="2400"/>
              <a:buFontTx/>
              <a:buNone/>
              <a:tabLst/>
              <a:defRPr/>
            </a:pPr>
            <a:r>
              <a:rPr kumimoji="0" lang="en-US" sz="2000" b="0" i="0" u="none" strike="noStrike" kern="1200" cap="none" spc="0" normalizeH="0" baseline="0" noProof="0" dirty="0">
                <a:ln>
                  <a:noFill/>
                </a:ln>
                <a:solidFill>
                  <a:schemeClr val="tx1"/>
                </a:solidFill>
                <a:effectLst/>
                <a:uLnTx/>
                <a:uFillTx/>
                <a:latin typeface="Optima" panose="02000503060000020004" pitchFamily="2" charset="0"/>
                <a:ea typeface="+mn-ea"/>
                <a:cs typeface="+mn-cs"/>
                <a:sym typeface="Belleza"/>
              </a:rPr>
              <a:t>Mónica Byrne-Jiménez, UCEA, Michigan State University</a:t>
            </a:r>
          </a:p>
          <a:p>
            <a:pPr marL="0" marR="0" lvl="0" indent="0" algn="l" defTabSz="914400" rtl="0" eaLnBrk="1" fontAlgn="auto" latinLnBrk="0" hangingPunct="1">
              <a:lnSpc>
                <a:spcPct val="100000"/>
              </a:lnSpc>
              <a:spcBef>
                <a:spcPts val="600"/>
              </a:spcBef>
              <a:spcAft>
                <a:spcPts val="600"/>
              </a:spcAft>
              <a:buClr>
                <a:schemeClr val="dk1"/>
              </a:buClr>
              <a:buSzPts val="2400"/>
              <a:buFontTx/>
              <a:buNone/>
              <a:tabLst/>
              <a:defRPr/>
            </a:pPr>
            <a:r>
              <a:rPr kumimoji="0" lang="en-US" sz="2000" b="0" i="0" u="none" strike="noStrike" kern="1200" cap="none" spc="0" normalizeH="0" baseline="0" noProof="0" dirty="0">
                <a:ln>
                  <a:noFill/>
                </a:ln>
                <a:solidFill>
                  <a:schemeClr val="tx1"/>
                </a:solidFill>
                <a:effectLst/>
                <a:uLnTx/>
                <a:uFillTx/>
                <a:latin typeface="Optima" panose="02000503060000020004" pitchFamily="2" charset="0"/>
                <a:ea typeface="+mn-ea"/>
                <a:cs typeface="+mn-cs"/>
                <a:sym typeface="Belleza"/>
              </a:rPr>
              <a:t>Shelby Cosner, LEAD-IDEA, University of Georgia</a:t>
            </a:r>
          </a:p>
          <a:p>
            <a:pPr marL="0" marR="0" lvl="0" indent="0" algn="l" defTabSz="914400" rtl="0" eaLnBrk="1" fontAlgn="auto" latinLnBrk="0" hangingPunct="1">
              <a:lnSpc>
                <a:spcPct val="100000"/>
              </a:lnSpc>
              <a:spcBef>
                <a:spcPts val="600"/>
              </a:spcBef>
              <a:spcAft>
                <a:spcPts val="600"/>
              </a:spcAft>
              <a:buClr>
                <a:schemeClr val="dk1"/>
              </a:buClr>
              <a:buSzPts val="2400"/>
              <a:buFontTx/>
              <a:buNone/>
              <a:tabLst/>
              <a:defRPr/>
            </a:pPr>
            <a:r>
              <a:rPr kumimoji="0" lang="en-US" sz="2000" b="0" i="0" u="none" strike="noStrike" kern="1200" cap="none" spc="0" normalizeH="0" baseline="0" noProof="0" dirty="0">
                <a:ln>
                  <a:noFill/>
                </a:ln>
                <a:solidFill>
                  <a:schemeClr val="tx1"/>
                </a:solidFill>
                <a:effectLst/>
                <a:uLnTx/>
                <a:uFillTx/>
                <a:latin typeface="Optima" panose="02000503060000020004" pitchFamily="2" charset="0"/>
                <a:ea typeface="+mn-ea"/>
                <a:cs typeface="+mn-cs"/>
                <a:sym typeface="Belleza"/>
              </a:rPr>
              <a:t>David </a:t>
            </a:r>
            <a:r>
              <a:rPr kumimoji="0" lang="en-US" sz="2000" b="0" i="0" u="none" strike="noStrike" kern="1200" cap="none" spc="0" normalizeH="0" baseline="0" noProof="0" dirty="0" err="1">
                <a:ln>
                  <a:noFill/>
                </a:ln>
                <a:solidFill>
                  <a:schemeClr val="tx1"/>
                </a:solidFill>
                <a:effectLst/>
                <a:uLnTx/>
                <a:uFillTx/>
                <a:latin typeface="Optima" panose="02000503060000020004" pitchFamily="2" charset="0"/>
                <a:ea typeface="+mn-ea"/>
                <a:cs typeface="+mn-cs"/>
                <a:sym typeface="Belleza"/>
              </a:rPr>
              <a:t>DeMatthews</a:t>
            </a:r>
            <a:r>
              <a:rPr kumimoji="0" lang="en-US" sz="2000" b="0" i="0" u="none" strike="noStrike" kern="1200" cap="none" spc="0" normalizeH="0" baseline="0" noProof="0" dirty="0">
                <a:ln>
                  <a:noFill/>
                </a:ln>
                <a:solidFill>
                  <a:schemeClr val="tx1"/>
                </a:solidFill>
                <a:effectLst/>
                <a:uLnTx/>
                <a:uFillTx/>
                <a:latin typeface="Optima" panose="02000503060000020004" pitchFamily="2" charset="0"/>
                <a:ea typeface="+mn-ea"/>
                <a:cs typeface="+mn-cs"/>
                <a:sym typeface="Belleza"/>
              </a:rPr>
              <a:t>, CEEDAR, University of Texas</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Optima" panose="02000503060000020004" pitchFamily="2" charset="0"/>
              <a:ea typeface="+mj-ea"/>
              <a:cs typeface="+mj-cs"/>
              <a:sym typeface="Belleza"/>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chemeClr val="tx1"/>
              </a:solidFill>
              <a:effectLst/>
              <a:uLnTx/>
              <a:uFillTx/>
              <a:latin typeface="Optima" panose="02000503060000020004" pitchFamily="2" charset="0"/>
              <a:ea typeface="+mj-ea"/>
              <a:cs typeface="+mj-cs"/>
              <a:sym typeface="Belleza"/>
            </a:endParaRPr>
          </a:p>
        </p:txBody>
      </p:sp>
      <p:pic>
        <p:nvPicPr>
          <p:cNvPr id="86" name="Google Shape;86;p1">
            <a:extLst>
              <a:ext uri="{C183D7F6-B498-43B3-948B-1728B52AA6E4}">
                <adec:decorative xmlns:adec="http://schemas.microsoft.com/office/drawing/2017/decorative" val="1"/>
              </a:ext>
            </a:extLst>
          </p:cNvPr>
          <p:cNvPicPr preferRelativeResize="0"/>
          <p:nvPr/>
        </p:nvPicPr>
        <p:blipFill>
          <a:blip r:embed="rId3"/>
          <a:srcRect l="348"/>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
        <p:nvSpPr>
          <p:cNvPr id="4" name="TextBox 3">
            <a:extLst>
              <a:ext uri="{FF2B5EF4-FFF2-40B4-BE49-F238E27FC236}">
                <a16:creationId xmlns:a16="http://schemas.microsoft.com/office/drawing/2014/main" id="{FC136570-D098-16B6-B98A-C9EA36450C5A}"/>
              </a:ext>
            </a:extLst>
          </p:cNvPr>
          <p:cNvSpPr txBox="1"/>
          <p:nvPr/>
        </p:nvSpPr>
        <p:spPr>
          <a:xfrm>
            <a:off x="2419181" y="5409282"/>
            <a:ext cx="2008114" cy="646331"/>
          </a:xfrm>
          <a:prstGeom prst="rect">
            <a:avLst/>
          </a:prstGeom>
          <a:noFill/>
        </p:spPr>
        <p:txBody>
          <a:bodyPr wrap="none" rtlCol="0">
            <a:spAutoFit/>
          </a:bodyPr>
          <a:lstStyle/>
          <a:p>
            <a:r>
              <a:rPr lang="en-US" dirty="0">
                <a:latin typeface="Optima" panose="02000503060000020004" pitchFamily="2" charset="0"/>
              </a:rPr>
              <a:t>February 11, 2026</a:t>
            </a:r>
          </a:p>
          <a:p>
            <a:r>
              <a:rPr lang="en-US" dirty="0">
                <a:latin typeface="Optima" panose="02000503060000020004" pitchFamily="2" charset="0"/>
              </a:rPr>
              <a:t>New Orleans, 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08A994-CCA8-1751-8638-04CDCDA45A1F}"/>
              </a:ext>
            </a:extLst>
          </p:cNvPr>
          <p:cNvSpPr>
            <a:spLocks noGrp="1"/>
          </p:cNvSpPr>
          <p:nvPr>
            <p:ph type="title"/>
          </p:nvPr>
        </p:nvSpPr>
        <p:spPr>
          <a:xfrm>
            <a:off x="699715" y="288404"/>
            <a:ext cx="7170656" cy="977442"/>
          </a:xfrm>
        </p:spPr>
        <p:txBody>
          <a:bodyPr vert="horz" lIns="91440" tIns="45720" rIns="91440" bIns="45720" rtlCol="0" anchor="ctr">
            <a:normAutofit/>
          </a:bodyPr>
          <a:lstStyle/>
          <a:p>
            <a:r>
              <a:rPr lang="en-US" sz="4000" dirty="0">
                <a:solidFill>
                  <a:srgbClr val="FFFFFF"/>
                </a:solidFill>
                <a:latin typeface="Optima" panose="02000503060000020004" pitchFamily="2" charset="0"/>
              </a:rPr>
              <a:t>Take a Look!</a:t>
            </a:r>
          </a:p>
        </p:txBody>
      </p:sp>
      <p:grpSp>
        <p:nvGrpSpPr>
          <p:cNvPr id="4" name="Group 3" descr="QR code to LEAPP Intake demo">
            <a:extLst>
              <a:ext uri="{FF2B5EF4-FFF2-40B4-BE49-F238E27FC236}">
                <a16:creationId xmlns:a16="http://schemas.microsoft.com/office/drawing/2014/main" id="{02DDED1D-A56B-8F2F-FA00-6F5704F3A0DC}"/>
              </a:ext>
            </a:extLst>
          </p:cNvPr>
          <p:cNvGrpSpPr/>
          <p:nvPr/>
        </p:nvGrpSpPr>
        <p:grpSpPr>
          <a:xfrm>
            <a:off x="1112663" y="2449281"/>
            <a:ext cx="3028596" cy="3526972"/>
            <a:chOff x="0" y="0"/>
            <a:chExt cx="2006600" cy="2336800"/>
          </a:xfrm>
        </p:grpSpPr>
        <p:sp>
          <p:nvSpPr>
            <p:cNvPr id="5" name="Text Box 3">
              <a:extLst>
                <a:ext uri="{FF2B5EF4-FFF2-40B4-BE49-F238E27FC236}">
                  <a16:creationId xmlns:a16="http://schemas.microsoft.com/office/drawing/2014/main" id="{0906E6A2-97D0-C074-48F2-4F559811AFE5}"/>
                </a:ext>
              </a:extLst>
            </p:cNvPr>
            <p:cNvSpPr txBox="1"/>
            <p:nvPr/>
          </p:nvSpPr>
          <p:spPr>
            <a:xfrm>
              <a:off x="0" y="2025650"/>
              <a:ext cx="2006600" cy="3111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371600">
                <a:lnSpc>
                  <a:spcPct val="115000"/>
                </a:lnSpc>
                <a:spcAft>
                  <a:spcPts val="1200"/>
                </a:spcAft>
              </a:pPr>
              <a:r>
                <a:rPr lang="en-US" sz="1800" b="1" kern="100" dirty="0">
                  <a:solidFill>
                    <a:schemeClr val="tx1"/>
                  </a:solidFill>
                  <a:latin typeface="Aptos" panose="020B0004020202020204" pitchFamily="34" charset="0"/>
                  <a:ea typeface="+mn-ea"/>
                  <a:cs typeface="Times New Roman" panose="02020603050405020304" pitchFamily="18" charset="0"/>
                </a:rPr>
                <a:t>LEAPP Intake (Demo)</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qr code with black squares&#10;&#10;AI-generated content may be incorrect.">
              <a:extLst>
                <a:ext uri="{FF2B5EF4-FFF2-40B4-BE49-F238E27FC236}">
                  <a16:creationId xmlns:a16="http://schemas.microsoft.com/office/drawing/2014/main" id="{BD7CB0F5-615B-43EE-8CA0-C6006C985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905000" cy="1905000"/>
            </a:xfrm>
            <a:prstGeom prst="rect">
              <a:avLst/>
            </a:prstGeom>
          </p:spPr>
        </p:pic>
      </p:grpSp>
      <p:grpSp>
        <p:nvGrpSpPr>
          <p:cNvPr id="7" name="Group 6" descr="QR code to LEAPP Exit demo">
            <a:extLst>
              <a:ext uri="{FF2B5EF4-FFF2-40B4-BE49-F238E27FC236}">
                <a16:creationId xmlns:a16="http://schemas.microsoft.com/office/drawing/2014/main" id="{8C4D0C2D-6911-D4FB-7FD0-E2C27BA4DCD2}"/>
              </a:ext>
            </a:extLst>
          </p:cNvPr>
          <p:cNvGrpSpPr/>
          <p:nvPr/>
        </p:nvGrpSpPr>
        <p:grpSpPr>
          <a:xfrm>
            <a:off x="4581701" y="2449281"/>
            <a:ext cx="3028596" cy="3526972"/>
            <a:chOff x="0" y="0"/>
            <a:chExt cx="2006600" cy="2336800"/>
          </a:xfrm>
        </p:grpSpPr>
        <p:pic>
          <p:nvPicPr>
            <p:cNvPr id="8" name="Picture 7" descr="A qr code with black squares&#10;&#10;AI-generated content may be incorrect.">
              <a:extLst>
                <a:ext uri="{FF2B5EF4-FFF2-40B4-BE49-F238E27FC236}">
                  <a16:creationId xmlns:a16="http://schemas.microsoft.com/office/drawing/2014/main" id="{C2DA371E-6AE3-FB0F-813C-4709B7632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1905000" cy="1905000"/>
            </a:xfrm>
            <a:prstGeom prst="rect">
              <a:avLst/>
            </a:prstGeom>
          </p:spPr>
        </p:pic>
        <p:sp>
          <p:nvSpPr>
            <p:cNvPr id="9" name="Text Box 3">
              <a:extLst>
                <a:ext uri="{FF2B5EF4-FFF2-40B4-BE49-F238E27FC236}">
                  <a16:creationId xmlns:a16="http://schemas.microsoft.com/office/drawing/2014/main" id="{D36DCDF8-6153-CB27-4BC3-F46D18E12E01}"/>
                </a:ext>
              </a:extLst>
            </p:cNvPr>
            <p:cNvSpPr txBox="1"/>
            <p:nvPr/>
          </p:nvSpPr>
          <p:spPr>
            <a:xfrm>
              <a:off x="0" y="2025650"/>
              <a:ext cx="2006600" cy="3111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371600">
                <a:lnSpc>
                  <a:spcPct val="115000"/>
                </a:lnSpc>
                <a:spcAft>
                  <a:spcPts val="1200"/>
                </a:spcAft>
              </a:pPr>
              <a:r>
                <a:rPr lang="en-US" sz="1800" b="1" kern="100" dirty="0">
                  <a:solidFill>
                    <a:schemeClr val="tx1"/>
                  </a:solidFill>
                  <a:latin typeface="Aptos" panose="020B0004020202020204" pitchFamily="34" charset="0"/>
                  <a:ea typeface="+mn-ea"/>
                  <a:cs typeface="Times New Roman" panose="02020603050405020304" pitchFamily="18" charset="0"/>
                </a:rPr>
                <a:t>LEAPP Exit (Demo)</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p:txBody>
        </p:sp>
      </p:grpSp>
      <p:grpSp>
        <p:nvGrpSpPr>
          <p:cNvPr id="10" name="Group 9" descr="QR code to LEAPP professional demo">
            <a:extLst>
              <a:ext uri="{FF2B5EF4-FFF2-40B4-BE49-F238E27FC236}">
                <a16:creationId xmlns:a16="http://schemas.microsoft.com/office/drawing/2014/main" id="{1F807506-FF27-A0B7-ACF3-8932A0773B57}"/>
              </a:ext>
            </a:extLst>
          </p:cNvPr>
          <p:cNvGrpSpPr/>
          <p:nvPr/>
        </p:nvGrpSpPr>
        <p:grpSpPr>
          <a:xfrm>
            <a:off x="8050740" y="2449281"/>
            <a:ext cx="3229053" cy="3526975"/>
            <a:chOff x="0" y="0"/>
            <a:chExt cx="2133600" cy="2330450"/>
          </a:xfrm>
        </p:grpSpPr>
        <p:sp>
          <p:nvSpPr>
            <p:cNvPr id="11" name="Text Box 3">
              <a:extLst>
                <a:ext uri="{FF2B5EF4-FFF2-40B4-BE49-F238E27FC236}">
                  <a16:creationId xmlns:a16="http://schemas.microsoft.com/office/drawing/2014/main" id="{0B736DDB-DCB8-C8B4-5C4F-D55E507CAD30}"/>
                </a:ext>
              </a:extLst>
            </p:cNvPr>
            <p:cNvSpPr txBox="1"/>
            <p:nvPr/>
          </p:nvSpPr>
          <p:spPr>
            <a:xfrm>
              <a:off x="0" y="2019300"/>
              <a:ext cx="2133600" cy="3111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defTabSz="1380744">
                <a:lnSpc>
                  <a:spcPct val="115000"/>
                </a:lnSpc>
                <a:spcAft>
                  <a:spcPts val="1208"/>
                </a:spcAft>
              </a:pPr>
              <a:r>
                <a:rPr lang="en-US" sz="1812" b="1" kern="100" dirty="0">
                  <a:solidFill>
                    <a:schemeClr val="tx1"/>
                  </a:solidFill>
                  <a:latin typeface="Aptos" panose="020B0004020202020204" pitchFamily="34" charset="0"/>
                  <a:ea typeface="+mn-ea"/>
                  <a:cs typeface="Times New Roman" panose="02020603050405020304" pitchFamily="18" charset="0"/>
                </a:rPr>
                <a:t>LEAPP Professional (Demo)</a:t>
              </a:r>
              <a:endParaRPr lang="en-US" sz="1200" kern="100" dirty="0">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qr code with a black and white background&#10;&#10;AI-generated content may be incorrect.">
              <a:extLst>
                <a:ext uri="{FF2B5EF4-FFF2-40B4-BE49-F238E27FC236}">
                  <a16:creationId xmlns:a16="http://schemas.microsoft.com/office/drawing/2014/main" id="{BEB79BBA-3FA5-CED7-1AC9-6E1CBCFC1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0"/>
              <a:ext cx="1905000" cy="1905000"/>
            </a:xfrm>
            <a:prstGeom prst="rect">
              <a:avLst/>
            </a:prstGeom>
          </p:spPr>
        </p:pic>
      </p:grpSp>
    </p:spTree>
    <p:extLst>
      <p:ext uri="{BB962C8B-B14F-4D97-AF65-F5344CB8AC3E}">
        <p14:creationId xmlns:p14="http://schemas.microsoft.com/office/powerpoint/2010/main" val="367864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9427-621E-4490-A5FF-7BEF6855A811}"/>
              </a:ext>
            </a:extLst>
          </p:cNvPr>
          <p:cNvSpPr>
            <a:spLocks noGrp="1"/>
          </p:cNvSpPr>
          <p:nvPr>
            <p:ph type="ctrTitle"/>
          </p:nvPr>
        </p:nvSpPr>
        <p:spPr>
          <a:xfrm>
            <a:off x="457201" y="1251373"/>
            <a:ext cx="7614912" cy="1439332"/>
          </a:xfrm>
        </p:spPr>
        <p:txBody>
          <a:bodyPr>
            <a:normAutofit/>
          </a:bodyPr>
          <a:lstStyle/>
          <a:p>
            <a:r>
              <a:rPr lang="en-US" dirty="0"/>
              <a:t>Learning about the </a:t>
            </a:r>
            <a:br>
              <a:rPr lang="en-US" dirty="0"/>
            </a:br>
            <a:r>
              <a:rPr lang="en-US" dirty="0"/>
              <a:t>Lead IDEA Center </a:t>
            </a:r>
          </a:p>
        </p:txBody>
      </p:sp>
      <p:sp>
        <p:nvSpPr>
          <p:cNvPr id="7" name="Subtitle 6">
            <a:extLst>
              <a:ext uri="{FF2B5EF4-FFF2-40B4-BE49-F238E27FC236}">
                <a16:creationId xmlns:a16="http://schemas.microsoft.com/office/drawing/2014/main" id="{2E626B27-88EF-481E-4B22-1CD8E6C0D0B5}"/>
              </a:ext>
            </a:extLst>
          </p:cNvPr>
          <p:cNvSpPr>
            <a:spLocks noGrp="1"/>
          </p:cNvSpPr>
          <p:nvPr>
            <p:ph type="subTitle" idx="1"/>
          </p:nvPr>
        </p:nvSpPr>
        <p:spPr>
          <a:xfrm>
            <a:off x="558437" y="2817704"/>
            <a:ext cx="7749893" cy="1906148"/>
          </a:xfrm>
        </p:spPr>
        <p:txBody>
          <a:bodyPr>
            <a:normAutofit/>
          </a:bodyPr>
          <a:lstStyle/>
          <a:p>
            <a:r>
              <a:rPr lang="en-US" dirty="0"/>
              <a:t>Shelby Cosner, Knowledge Development Team Leader for Lead IDEA</a:t>
            </a:r>
          </a:p>
          <a:p>
            <a:r>
              <a:rPr lang="en-US" dirty="0"/>
              <a:t>Dr. Morrill M. Hall Endowed Chair of Educational Administration/University of Georgia</a:t>
            </a:r>
          </a:p>
          <a:p>
            <a:endParaRPr lang="en-US" dirty="0"/>
          </a:p>
        </p:txBody>
      </p:sp>
      <p:sp>
        <p:nvSpPr>
          <p:cNvPr id="5" name="Text Placeholder 4">
            <a:extLst>
              <a:ext uri="{FF2B5EF4-FFF2-40B4-BE49-F238E27FC236}">
                <a16:creationId xmlns:a16="http://schemas.microsoft.com/office/drawing/2014/main" id="{91246623-38CF-4234-8C6B-CD44E4496E86}"/>
              </a:ext>
            </a:extLst>
          </p:cNvPr>
          <p:cNvSpPr>
            <a:spLocks noGrp="1"/>
          </p:cNvSpPr>
          <p:nvPr>
            <p:ph type="body" sz="quarter" idx="10"/>
          </p:nvPr>
        </p:nvSpPr>
        <p:spPr>
          <a:xfrm>
            <a:off x="457200" y="4723852"/>
            <a:ext cx="2764971" cy="553998"/>
          </a:xfrm>
        </p:spPr>
        <p:txBody>
          <a:bodyPr/>
          <a:lstStyle/>
          <a:p>
            <a:r>
              <a:rPr lang="en-US" dirty="0">
                <a:solidFill>
                  <a:srgbClr val="59565A"/>
                </a:solidFill>
              </a:rPr>
              <a:t>November 2025</a:t>
            </a:r>
          </a:p>
        </p:txBody>
      </p:sp>
      <p:sp>
        <p:nvSpPr>
          <p:cNvPr id="10" name="Text Placeholder 9">
            <a:extLst>
              <a:ext uri="{FF2B5EF4-FFF2-40B4-BE49-F238E27FC236}">
                <a16:creationId xmlns:a16="http://schemas.microsoft.com/office/drawing/2014/main" id="{D87EFD83-18E0-A6E2-A928-0D20D766659A}"/>
              </a:ext>
            </a:extLst>
          </p:cNvPr>
          <p:cNvSpPr>
            <a:spLocks noGrp="1"/>
          </p:cNvSpPr>
          <p:nvPr>
            <p:ph type="body" sz="quarter" idx="11"/>
          </p:nvPr>
        </p:nvSpPr>
        <p:spPr>
          <a:xfrm>
            <a:off x="3222171" y="5705580"/>
            <a:ext cx="8580994" cy="924420"/>
          </a:xfrm>
        </p:spPr>
        <p:txBody>
          <a:bodyPr/>
          <a:lstStyle/>
          <a:p>
            <a:pPr marL="0" marR="0" algn="l">
              <a:spcBef>
                <a:spcPts val="0"/>
              </a:spcBef>
              <a:spcAft>
                <a:spcPts val="0"/>
              </a:spcAft>
            </a:pPr>
            <a:r>
              <a:rPr lang="en-US" sz="1200" dirty="0">
                <a:solidFill>
                  <a:srgbClr val="333333"/>
                </a:solidFill>
                <a:effectLst/>
                <a:ea typeface="Calibri" panose="020F0502020204030204" pitchFamily="34" charset="0"/>
              </a:rPr>
              <a:t>This material was produced under the U.S. Department of Education, Office of Special Education Programs, Award No. H325Z230007. Anna Macedonia serves as the project officer. The views expressed herein do not necessarily represent the positions or policies of the U.S. Department of Education. No official endorsement by the U.S. Department of Education of any product, commodity, service, or enterprise mentioned on this website is intended or should be inferred.</a:t>
            </a:r>
            <a:endParaRPr lang="en-US" sz="1200" dirty="0"/>
          </a:p>
        </p:txBody>
      </p:sp>
      <p:sp>
        <p:nvSpPr>
          <p:cNvPr id="3" name="TextBox 2">
            <a:extLst>
              <a:ext uri="{FF2B5EF4-FFF2-40B4-BE49-F238E27FC236}">
                <a16:creationId xmlns:a16="http://schemas.microsoft.com/office/drawing/2014/main" id="{1CDD79AE-DBEC-6831-074A-7AFCB964EC2E}"/>
              </a:ext>
              <a:ext uri="{C183D7F6-B498-43B3-948B-1728B52AA6E4}">
                <adec:decorative xmlns:adec="http://schemas.microsoft.com/office/drawing/2017/decorative" val="1"/>
              </a:ext>
            </a:extLst>
          </p:cNvPr>
          <p:cNvSpPr txBox="1"/>
          <p:nvPr/>
        </p:nvSpPr>
        <p:spPr>
          <a:xfrm>
            <a:off x="457200" y="4723852"/>
            <a:ext cx="2764971" cy="55399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25824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BB20EF7-A043-2EF3-4F56-ECA8568698C4}"/>
              </a:ext>
            </a:extLst>
          </p:cNvPr>
          <p:cNvSpPr>
            <a:spLocks noGrp="1"/>
          </p:cNvSpPr>
          <p:nvPr>
            <p:ph type="title"/>
          </p:nvPr>
        </p:nvSpPr>
        <p:spPr>
          <a:xfrm>
            <a:off x="396240" y="0"/>
            <a:ext cx="11399520" cy="1107996"/>
          </a:xfrm>
        </p:spPr>
        <p:txBody>
          <a:bodyPr/>
          <a:lstStyle/>
          <a:p>
            <a:r>
              <a:rPr lang="en-US" dirty="0"/>
              <a:t>Center Partners</a:t>
            </a:r>
          </a:p>
        </p:txBody>
      </p:sp>
      <p:sp>
        <p:nvSpPr>
          <p:cNvPr id="18" name="Slide Number Placeholder 17">
            <a:extLst>
              <a:ext uri="{FF2B5EF4-FFF2-40B4-BE49-F238E27FC236}">
                <a16:creationId xmlns:a16="http://schemas.microsoft.com/office/drawing/2014/main" id="{CB286BAE-9D68-508B-B03D-CFA9D22AFB8F}"/>
              </a:ext>
              <a:ext uri="{C183D7F6-B498-43B3-948B-1728B52AA6E4}">
                <adec:decorative xmlns:adec="http://schemas.microsoft.com/office/drawing/2017/decorative" val="1"/>
              </a:ext>
            </a:extLst>
          </p:cNvPr>
          <p:cNvSpPr>
            <a:spLocks noGrp="1"/>
          </p:cNvSpPr>
          <p:nvPr>
            <p:ph type="sldNum" sz="quarter" idx="14"/>
          </p:nvPr>
        </p:nvSpPr>
        <p:spPr>
          <a:xfrm>
            <a:off x="11643561" y="6585203"/>
            <a:ext cx="153888"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000000"/>
                </a:solidFill>
                <a:effectLst/>
                <a:uLnTx/>
                <a:uFillTx/>
                <a:latin typeface="Open Sans"/>
                <a:cs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000000"/>
              </a:solidFill>
              <a:effectLst/>
              <a:uLnTx/>
              <a:uFillTx/>
              <a:latin typeface="Open Sans"/>
              <a:cs typeface="Calibri"/>
            </a:endParaRPr>
          </a:p>
        </p:txBody>
      </p:sp>
      <p:pic>
        <p:nvPicPr>
          <p:cNvPr id="27" name="Picture 26" descr="AIR American Insitutes for Research logo">
            <a:extLst>
              <a:ext uri="{FF2B5EF4-FFF2-40B4-BE49-F238E27FC236}">
                <a16:creationId xmlns:a16="http://schemas.microsoft.com/office/drawing/2014/main" id="{70EA86B4-1F01-94B7-BFD9-9011C4B76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994" y="2140209"/>
            <a:ext cx="2142126" cy="1107996"/>
          </a:xfrm>
          <a:prstGeom prst="rect">
            <a:avLst/>
          </a:prstGeom>
        </p:spPr>
      </p:pic>
      <p:pic>
        <p:nvPicPr>
          <p:cNvPr id="3" name="Picture 2" descr="Uconn Center for Excellence in Developmental Disabilities logo">
            <a:extLst>
              <a:ext uri="{FF2B5EF4-FFF2-40B4-BE49-F238E27FC236}">
                <a16:creationId xmlns:a16="http://schemas.microsoft.com/office/drawing/2014/main" id="{0D359200-0D6C-31B4-85F2-DCF2D43FC383}"/>
              </a:ext>
            </a:extLst>
          </p:cNvPr>
          <p:cNvPicPr>
            <a:picLocks noChangeAspect="1"/>
          </p:cNvPicPr>
          <p:nvPr/>
        </p:nvPicPr>
        <p:blipFill rotWithShape="1">
          <a:blip r:embed="rId4">
            <a:extLst>
              <a:ext uri="{28A0092B-C50C-407E-A947-70E740481C1C}">
                <a14:useLocalDpi xmlns:a14="http://schemas.microsoft.com/office/drawing/2010/main" val="0"/>
              </a:ext>
            </a:extLst>
          </a:blip>
          <a:srcRect l="4152" t="8054" r="4284" b="4418"/>
          <a:stretch/>
        </p:blipFill>
        <p:spPr>
          <a:xfrm>
            <a:off x="3321458" y="2140209"/>
            <a:ext cx="2081840" cy="1107996"/>
          </a:xfrm>
          <a:prstGeom prst="rect">
            <a:avLst/>
          </a:prstGeom>
        </p:spPr>
      </p:pic>
      <p:pic>
        <p:nvPicPr>
          <p:cNvPr id="5" name="Picture 4" descr="University of Georgia logo">
            <a:extLst>
              <a:ext uri="{FF2B5EF4-FFF2-40B4-BE49-F238E27FC236}">
                <a16:creationId xmlns:a16="http://schemas.microsoft.com/office/drawing/2014/main" id="{2E2948B8-E5C7-629B-7144-9A8810BD1595}"/>
              </a:ext>
            </a:extLst>
          </p:cNvPr>
          <p:cNvPicPr>
            <a:picLocks noChangeAspect="1"/>
          </p:cNvPicPr>
          <p:nvPr/>
        </p:nvPicPr>
        <p:blipFill>
          <a:blip r:embed="rId5"/>
          <a:stretch>
            <a:fillRect/>
          </a:stretch>
        </p:blipFill>
        <p:spPr>
          <a:xfrm>
            <a:off x="5885129" y="922337"/>
            <a:ext cx="2317750" cy="3238500"/>
          </a:xfrm>
          <a:prstGeom prst="rect">
            <a:avLst/>
          </a:prstGeom>
        </p:spPr>
      </p:pic>
      <p:pic>
        <p:nvPicPr>
          <p:cNvPr id="44" name="Picture 43" descr="Boston University logo">
            <a:extLst>
              <a:ext uri="{FF2B5EF4-FFF2-40B4-BE49-F238E27FC236}">
                <a16:creationId xmlns:a16="http://schemas.microsoft.com/office/drawing/2014/main" id="{10A099BC-26D2-106B-4A98-27CDCABEB6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26" t="15257" r="8763" b="14654"/>
          <a:stretch/>
        </p:blipFill>
        <p:spPr>
          <a:xfrm>
            <a:off x="8455870" y="2023976"/>
            <a:ext cx="3264635" cy="914400"/>
          </a:xfrm>
          <a:prstGeom prst="rect">
            <a:avLst/>
          </a:prstGeom>
        </p:spPr>
      </p:pic>
      <p:pic>
        <p:nvPicPr>
          <p:cNvPr id="34" name="Picture 33" descr="True North Evaluation logo">
            <a:extLst>
              <a:ext uri="{FF2B5EF4-FFF2-40B4-BE49-F238E27FC236}">
                <a16:creationId xmlns:a16="http://schemas.microsoft.com/office/drawing/2014/main" id="{97DB4B9B-EADB-7226-BE40-3E6746EF79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782" y="3838070"/>
            <a:ext cx="2950313" cy="802485"/>
          </a:xfrm>
          <a:prstGeom prst="rect">
            <a:avLst/>
          </a:prstGeom>
        </p:spPr>
      </p:pic>
      <p:pic>
        <p:nvPicPr>
          <p:cNvPr id="38" name="Picture 37" descr="Naesp National Association of Elementary School Principals logo">
            <a:extLst>
              <a:ext uri="{FF2B5EF4-FFF2-40B4-BE49-F238E27FC236}">
                <a16:creationId xmlns:a16="http://schemas.microsoft.com/office/drawing/2014/main" id="{AD05BCF1-939A-650F-CF01-82AAEA734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01" t="29099" r="3301" b="29035"/>
          <a:stretch/>
        </p:blipFill>
        <p:spPr>
          <a:xfrm>
            <a:off x="4452324" y="3852675"/>
            <a:ext cx="3441240" cy="809500"/>
          </a:xfrm>
          <a:prstGeom prst="rect">
            <a:avLst/>
          </a:prstGeom>
        </p:spPr>
      </p:pic>
      <p:pic>
        <p:nvPicPr>
          <p:cNvPr id="6" name="Picture 5" descr="NASSP National Association of Secondary School Principals logo">
            <a:extLst>
              <a:ext uri="{FF2B5EF4-FFF2-40B4-BE49-F238E27FC236}">
                <a16:creationId xmlns:a16="http://schemas.microsoft.com/office/drawing/2014/main" id="{4329817F-93F4-3C6A-CEA4-E060D190AED2}"/>
              </a:ext>
            </a:extLst>
          </p:cNvPr>
          <p:cNvPicPr>
            <a:picLocks noChangeAspect="1"/>
          </p:cNvPicPr>
          <p:nvPr/>
        </p:nvPicPr>
        <p:blipFill>
          <a:blip r:embed="rId9"/>
          <a:stretch>
            <a:fillRect/>
          </a:stretch>
        </p:blipFill>
        <p:spPr>
          <a:xfrm>
            <a:off x="8949490" y="2356378"/>
            <a:ext cx="2550582" cy="3608917"/>
          </a:xfrm>
          <a:prstGeom prst="rect">
            <a:avLst/>
          </a:prstGeom>
        </p:spPr>
      </p:pic>
    </p:spTree>
    <p:extLst>
      <p:ext uri="{BB962C8B-B14F-4D97-AF65-F5344CB8AC3E}">
        <p14:creationId xmlns:p14="http://schemas.microsoft.com/office/powerpoint/2010/main" val="2467182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D3837-0A94-9290-2964-377CA4A9B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17ACB-DCAC-C09C-A656-3F56A375CD13}"/>
              </a:ext>
            </a:extLst>
          </p:cNvPr>
          <p:cNvSpPr>
            <a:spLocks noGrp="1"/>
          </p:cNvSpPr>
          <p:nvPr>
            <p:ph type="title"/>
          </p:nvPr>
        </p:nvSpPr>
        <p:spPr>
          <a:xfrm>
            <a:off x="4337752" y="1226694"/>
            <a:ext cx="6397022" cy="1107996"/>
          </a:xfrm>
        </p:spPr>
        <p:txBody>
          <a:bodyPr/>
          <a:lstStyle/>
          <a:p>
            <a:pPr algn="ctr"/>
            <a:r>
              <a:rPr lang="en-US" dirty="0">
                <a:solidFill>
                  <a:srgbClr val="EA6D3C"/>
                </a:solidFill>
              </a:rPr>
              <a:t>Our Mission</a:t>
            </a:r>
          </a:p>
        </p:txBody>
      </p:sp>
      <p:sp>
        <p:nvSpPr>
          <p:cNvPr id="10" name="Content Placeholder 9">
            <a:extLst>
              <a:ext uri="{FF2B5EF4-FFF2-40B4-BE49-F238E27FC236}">
                <a16:creationId xmlns:a16="http://schemas.microsoft.com/office/drawing/2014/main" id="{49DCEEB2-8F7C-2ACA-63E3-E4718B52BC88}"/>
              </a:ext>
              <a:ext uri="{C183D7F6-B498-43B3-948B-1728B52AA6E4}">
                <adec:decorative xmlns:adec="http://schemas.microsoft.com/office/drawing/2017/decorative" val="1"/>
              </a:ext>
            </a:extLst>
          </p:cNvPr>
          <p:cNvSpPr>
            <a:spLocks noGrp="1"/>
          </p:cNvSpPr>
          <p:nvPr>
            <p:ph sz="half" idx="1"/>
          </p:nvPr>
        </p:nvSpPr>
        <p:spPr>
          <a:xfrm>
            <a:off x="4391718" y="2234226"/>
            <a:ext cx="6923950" cy="3866305"/>
          </a:xfrm>
        </p:spPr>
        <p:txBody>
          <a:bodyPr vert="horz" lIns="0" tIns="0" rIns="0" bIns="0" rtlCol="0" anchor="t">
            <a:noAutofit/>
          </a:bodyPr>
          <a:lstStyle/>
          <a:p>
            <a:pPr marL="0" indent="0">
              <a:buNone/>
            </a:pPr>
            <a:r>
              <a:rPr lang="en-US" sz="2800" dirty="0">
                <a:solidFill>
                  <a:schemeClr val="bg1"/>
                </a:solidFill>
              </a:rPr>
              <a:t>). </a:t>
            </a:r>
          </a:p>
        </p:txBody>
      </p:sp>
      <p:sp>
        <p:nvSpPr>
          <p:cNvPr id="11" name="TextBox 10">
            <a:extLst>
              <a:ext uri="{FF2B5EF4-FFF2-40B4-BE49-F238E27FC236}">
                <a16:creationId xmlns:a16="http://schemas.microsoft.com/office/drawing/2014/main" id="{1B97E8C6-3452-1201-DEAB-CD3FED99B2A9}"/>
              </a:ext>
            </a:extLst>
          </p:cNvPr>
          <p:cNvSpPr txBox="1"/>
          <p:nvPr/>
        </p:nvSpPr>
        <p:spPr>
          <a:xfrm>
            <a:off x="4636870" y="2562958"/>
            <a:ext cx="6097904" cy="1938992"/>
          </a:xfrm>
          <a:prstGeom prst="rect">
            <a:avLst/>
          </a:prstGeom>
          <a:noFill/>
        </p:spPr>
        <p:txBody>
          <a:bodyPr wrap="square">
            <a:spAutoFit/>
          </a:bodyPr>
          <a:lstStyle/>
          <a:p>
            <a:r>
              <a:rPr lang="en-US" sz="2000" b="1" dirty="0">
                <a:solidFill>
                  <a:schemeClr val="accent4">
                    <a:lumMod val="75000"/>
                  </a:schemeClr>
                </a:solidFill>
              </a:rPr>
              <a:t>We work with leaders (and those who support, prepare, and develop leaders) to improve systems serving children with disabilities and their families through effective implementation of the Individuals with Disabilities Education Act (IDEA).</a:t>
            </a:r>
            <a:r>
              <a:rPr lang="en-US" sz="2000" dirty="0">
                <a:solidFill>
                  <a:schemeClr val="accent4">
                    <a:lumMod val="75000"/>
                  </a:schemeClr>
                </a:solidFill>
              </a:rPr>
              <a:t>IDE</a:t>
            </a:r>
            <a:r>
              <a:rPr lang="en-US" sz="1400" dirty="0">
                <a:solidFill>
                  <a:schemeClr val="accent4">
                    <a:lumMod val="75000"/>
                  </a:schemeClr>
                </a:solidFill>
              </a:rPr>
              <a:t>A</a:t>
            </a:r>
            <a:endParaRPr lang="en-US" dirty="0">
              <a:solidFill>
                <a:schemeClr val="accent4">
                  <a:lumMod val="75000"/>
                </a:schemeClr>
              </a:solidFill>
            </a:endParaRPr>
          </a:p>
        </p:txBody>
      </p:sp>
      <p:sp>
        <p:nvSpPr>
          <p:cNvPr id="4" name="Slide Number Placeholder 3">
            <a:extLst>
              <a:ext uri="{FF2B5EF4-FFF2-40B4-BE49-F238E27FC236}">
                <a16:creationId xmlns:a16="http://schemas.microsoft.com/office/drawing/2014/main" id="{862A54EC-A3E6-5DF7-40E8-B067C44ECFF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000000"/>
                </a:solidFill>
                <a:effectLst/>
                <a:uLnTx/>
                <a:uFillTx/>
                <a:latin typeface="Open Sans"/>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Open Sans"/>
              <a:cs typeface="Calibri"/>
            </a:endParaRPr>
          </a:p>
        </p:txBody>
      </p:sp>
      <p:sp>
        <p:nvSpPr>
          <p:cNvPr id="3" name="Slide Number">
            <a:extLst>
              <a:ext uri="{FF2B5EF4-FFF2-40B4-BE49-F238E27FC236}">
                <a16:creationId xmlns:a16="http://schemas.microsoft.com/office/drawing/2014/main" id="{60E95E45-64E4-A15A-A558-F28890D4354A}"/>
              </a:ext>
              <a:ext uri="{C183D7F6-B498-43B3-948B-1728B52AA6E4}">
                <adec:decorative xmlns:adec="http://schemas.microsoft.com/office/drawing/2017/decorative" val="1"/>
              </a:ext>
            </a:extLst>
          </p:cNvPr>
          <p:cNvSpPr txBox="1">
            <a:spLocks/>
          </p:cNvSpPr>
          <p:nvPr/>
        </p:nvSpPr>
        <p:spPr>
          <a:xfrm>
            <a:off x="11643561" y="6585203"/>
            <a:ext cx="153888" cy="153888"/>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1000" b="0" i="0" kern="1200">
                <a:solidFill>
                  <a:schemeClr val="tx1"/>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000000"/>
                </a:solidFill>
                <a:effectLst/>
                <a:uLnTx/>
                <a:uFillTx/>
                <a:latin typeface="Open Sans"/>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solidFill>
              <a:effectLst/>
              <a:uLnTx/>
              <a:uFillTx/>
              <a:latin typeface="Open Sans"/>
              <a:cs typeface="Calibri"/>
            </a:endParaRPr>
          </a:p>
        </p:txBody>
      </p:sp>
      <p:sp>
        <p:nvSpPr>
          <p:cNvPr id="5" name="Rectangle 4">
            <a:extLst>
              <a:ext uri="{FF2B5EF4-FFF2-40B4-BE49-F238E27FC236}">
                <a16:creationId xmlns:a16="http://schemas.microsoft.com/office/drawing/2014/main" id="{7B257583-242D-BD8F-4A03-0C1CCA3B5802}"/>
              </a:ext>
              <a:ext uri="{C183D7F6-B498-43B3-948B-1728B52AA6E4}">
                <adec:decorative xmlns:adec="http://schemas.microsoft.com/office/drawing/2017/decorative" val="1"/>
              </a:ext>
            </a:extLst>
          </p:cNvPr>
          <p:cNvSpPr/>
          <p:nvPr/>
        </p:nvSpPr>
        <p:spPr>
          <a:xfrm>
            <a:off x="0" y="5653548"/>
            <a:ext cx="12192000" cy="12044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43F49"/>
              </a:solidFill>
              <a:effectLst/>
              <a:uLnTx/>
              <a:uFillTx/>
              <a:latin typeface="Open Sans"/>
              <a:ea typeface="+mn-ea"/>
              <a:cs typeface="+mn-cs"/>
            </a:endParaRPr>
          </a:p>
        </p:txBody>
      </p:sp>
      <p:pic>
        <p:nvPicPr>
          <p:cNvPr id="6" name="Picture 5" descr="LeadIDEA center logo">
            <a:extLst>
              <a:ext uri="{FF2B5EF4-FFF2-40B4-BE49-F238E27FC236}">
                <a16:creationId xmlns:a16="http://schemas.microsoft.com/office/drawing/2014/main" id="{E40B44B8-BA3A-45C0-1492-7622567E0B98}"/>
              </a:ext>
            </a:extLst>
          </p:cNvPr>
          <p:cNvPicPr>
            <a:picLocks noChangeAspect="1"/>
          </p:cNvPicPr>
          <p:nvPr/>
        </p:nvPicPr>
        <p:blipFill>
          <a:blip r:embed="rId3"/>
          <a:stretch>
            <a:fillRect/>
          </a:stretch>
        </p:blipFill>
        <p:spPr>
          <a:xfrm>
            <a:off x="876332" y="5674467"/>
            <a:ext cx="1247436" cy="626365"/>
          </a:xfrm>
          <a:prstGeom prst="rect">
            <a:avLst/>
          </a:prstGeom>
        </p:spPr>
      </p:pic>
      <p:cxnSp>
        <p:nvCxnSpPr>
          <p:cNvPr id="8" name="Straight Connector 7">
            <a:extLst>
              <a:ext uri="{FF2B5EF4-FFF2-40B4-BE49-F238E27FC236}">
                <a16:creationId xmlns:a16="http://schemas.microsoft.com/office/drawing/2014/main" id="{46D12119-8A86-3CF8-9128-95AB0762ACAC}"/>
              </a:ext>
              <a:ext uri="{C183D7F6-B498-43B3-948B-1728B52AA6E4}">
                <adec:decorative xmlns:adec="http://schemas.microsoft.com/office/drawing/2017/decorative" val="1"/>
              </a:ext>
            </a:extLst>
          </p:cNvPr>
          <p:cNvCxnSpPr>
            <a:cxnSpLocks/>
          </p:cNvCxnSpPr>
          <p:nvPr/>
        </p:nvCxnSpPr>
        <p:spPr>
          <a:xfrm>
            <a:off x="5777801" y="2421653"/>
            <a:ext cx="35169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EE08E23-432B-5717-6217-A5116776A83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269" y="921494"/>
            <a:ext cx="3029718" cy="4553721"/>
          </a:xfrm>
          <a:prstGeom prst="rect">
            <a:avLst/>
          </a:prstGeom>
        </p:spPr>
      </p:pic>
    </p:spTree>
    <p:extLst>
      <p:ext uri="{BB962C8B-B14F-4D97-AF65-F5344CB8AC3E}">
        <p14:creationId xmlns:p14="http://schemas.microsoft.com/office/powerpoint/2010/main" val="208312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4E98C-E82D-5746-439E-652D6340E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4A50C-C34C-B4CD-06CC-F63AF6569016}"/>
              </a:ext>
            </a:extLst>
          </p:cNvPr>
          <p:cNvSpPr>
            <a:spLocks noGrp="1"/>
          </p:cNvSpPr>
          <p:nvPr>
            <p:ph type="title"/>
          </p:nvPr>
        </p:nvSpPr>
        <p:spPr>
          <a:xfrm>
            <a:off x="217170" y="1551114"/>
            <a:ext cx="3291840" cy="3977640"/>
          </a:xfrm>
        </p:spPr>
        <p:txBody>
          <a:bodyPr>
            <a:normAutofit/>
          </a:bodyPr>
          <a:lstStyle/>
          <a:p>
            <a:pPr algn="ctr"/>
            <a:r>
              <a:rPr lang="en-US" dirty="0"/>
              <a:t>Key Types of Center Resources</a:t>
            </a:r>
          </a:p>
        </p:txBody>
      </p:sp>
      <p:sp>
        <p:nvSpPr>
          <p:cNvPr id="5" name="Slide Number Placeholder 4">
            <a:extLst>
              <a:ext uri="{FF2B5EF4-FFF2-40B4-BE49-F238E27FC236}">
                <a16:creationId xmlns:a16="http://schemas.microsoft.com/office/drawing/2014/main" id="{F35B60C9-CF94-3435-A6AC-DF64D66FEA72}"/>
              </a:ext>
              <a:ext uri="{C183D7F6-B498-43B3-948B-1728B52AA6E4}">
                <adec:decorative xmlns:adec="http://schemas.microsoft.com/office/drawing/2017/decorative" val="1"/>
              </a:ext>
            </a:extLst>
          </p:cNvPr>
          <p:cNvSpPr>
            <a:spLocks noGrp="1"/>
          </p:cNvSpPr>
          <p:nvPr>
            <p:ph type="sldNum" sz="quarter" idx="12"/>
          </p:nvPr>
        </p:nvSpPr>
        <p:spPr>
          <a:xfrm>
            <a:off x="11643561" y="6585203"/>
            <a:ext cx="153888" cy="153888"/>
          </a:xfrm>
        </p:spPr>
        <p:txBody>
          <a:bodyPr/>
          <a:lstStyle/>
          <a:p>
            <a:fld id="{99A20822-4A49-4D36-86E3-300BA48D3F00}" type="slidenum">
              <a:rPr lang="en-US" smtClean="0"/>
              <a:pPr/>
              <a:t>14</a:t>
            </a:fld>
            <a:endParaRPr lang="en-US" dirty="0"/>
          </a:p>
        </p:txBody>
      </p:sp>
      <p:pic>
        <p:nvPicPr>
          <p:cNvPr id="4" name="Picture 3" descr="Four‑quadrant graphic labeled “IDEA Leadership Essentials,” showing components built on the foundation of the Individuals with Disabilities Education Act. The quadrants include Leadership &amp; System Assessments, Self‑Directed Learning, Practice‑Based Learning, and Navigators. Each quadrant lists examples of resources or activities, and each contains a QR code.">
            <a:extLst>
              <a:ext uri="{FF2B5EF4-FFF2-40B4-BE49-F238E27FC236}">
                <a16:creationId xmlns:a16="http://schemas.microsoft.com/office/drawing/2014/main" id="{9204E2DC-3AA2-6EC4-3499-0576729A6B63}"/>
              </a:ext>
            </a:extLst>
          </p:cNvPr>
          <p:cNvPicPr>
            <a:picLocks noChangeAspect="1"/>
          </p:cNvPicPr>
          <p:nvPr/>
        </p:nvPicPr>
        <p:blipFill>
          <a:blip r:embed="rId3"/>
          <a:stretch>
            <a:fillRect/>
          </a:stretch>
        </p:blipFill>
        <p:spPr>
          <a:xfrm>
            <a:off x="3703320" y="221868"/>
            <a:ext cx="6989445" cy="6636132"/>
          </a:xfrm>
          <a:prstGeom prst="rect">
            <a:avLst/>
          </a:prstGeom>
        </p:spPr>
      </p:pic>
    </p:spTree>
    <p:extLst>
      <p:ext uri="{BB962C8B-B14F-4D97-AF65-F5344CB8AC3E}">
        <p14:creationId xmlns:p14="http://schemas.microsoft.com/office/powerpoint/2010/main" val="2934720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93EBB-A7CE-644A-32B4-2816A35F0039}"/>
              </a:ext>
            </a:extLst>
          </p:cNvPr>
          <p:cNvSpPr>
            <a:spLocks noGrp="1"/>
          </p:cNvSpPr>
          <p:nvPr>
            <p:ph type="ctrTitle"/>
          </p:nvPr>
        </p:nvSpPr>
        <p:spPr>
          <a:xfrm>
            <a:off x="346710" y="3829050"/>
            <a:ext cx="7691112" cy="2005977"/>
          </a:xfrm>
        </p:spPr>
        <p:txBody>
          <a:bodyPr>
            <a:normAutofit fontScale="90000"/>
          </a:bodyPr>
          <a:lstStyle/>
          <a:p>
            <a:r>
              <a:rPr lang="en-US" sz="2700" b="0" i="0" dirty="0">
                <a:solidFill>
                  <a:srgbClr val="212529"/>
                </a:solidFill>
                <a:effectLst/>
                <a:latin typeface="Roboto" panose="02000000000000000000" pitchFamily="2" charset="0"/>
              </a:rPr>
              <a:t>The</a:t>
            </a:r>
            <a:r>
              <a:rPr lang="en-US" sz="2700" b="1" i="1" dirty="0">
                <a:solidFill>
                  <a:srgbClr val="212529"/>
                </a:solidFill>
                <a:effectLst/>
                <a:latin typeface="Roboto" panose="02000000000000000000" pitchFamily="2" charset="0"/>
              </a:rPr>
              <a:t> IDEA Leadership Essentials</a:t>
            </a:r>
            <a:r>
              <a:rPr lang="en-US" sz="2700" b="0" i="0" dirty="0">
                <a:solidFill>
                  <a:srgbClr val="212529"/>
                </a:solidFill>
                <a:effectLst/>
                <a:latin typeface="Roboto" panose="02000000000000000000" pitchFamily="2" charset="0"/>
              </a:rPr>
              <a:t> describe the knowledge, skills, and mindsets early intervention (EI) and PreK—12 administrators need to effectively implement the </a:t>
            </a:r>
            <a:r>
              <a:rPr lang="en-US" sz="2700" b="0" i="0" u="none" strike="noStrike" dirty="0">
                <a:solidFill>
                  <a:srgbClr val="167070"/>
                </a:solidFill>
                <a:effectLst/>
                <a:latin typeface="Roboto" panose="02000000000000000000" pitchFamily="2" charset="0"/>
                <a:hlinkClick r:id="rId3" tooltip="(opens in a new window)"/>
              </a:rPr>
              <a:t>Individuals with Disabilities Education Act</a:t>
            </a:r>
            <a:r>
              <a:rPr lang="en-US" sz="2700" b="0" i="0" dirty="0">
                <a:solidFill>
                  <a:srgbClr val="212529"/>
                </a:solidFill>
                <a:effectLst/>
                <a:latin typeface="Roboto" panose="02000000000000000000" pitchFamily="2" charset="0"/>
              </a:rPr>
              <a:t> (IDEA) in programs and schools.</a:t>
            </a:r>
            <a:br>
              <a:rPr lang="en-US" sz="2700" b="0" i="0" dirty="0">
                <a:solidFill>
                  <a:srgbClr val="212529"/>
                </a:solidFill>
                <a:effectLst/>
                <a:latin typeface="Roboto" panose="02000000000000000000" pitchFamily="2" charset="0"/>
              </a:rPr>
            </a:br>
            <a:br>
              <a:rPr lang="en-US" sz="2700" b="0" i="0" dirty="0">
                <a:solidFill>
                  <a:srgbClr val="212529"/>
                </a:solidFill>
                <a:effectLst/>
                <a:latin typeface="Roboto" panose="02000000000000000000" pitchFamily="2" charset="0"/>
              </a:rPr>
            </a:br>
            <a:r>
              <a:rPr lang="en-US" sz="2700" b="0" i="0" dirty="0">
                <a:solidFill>
                  <a:srgbClr val="212529"/>
                </a:solidFill>
                <a:effectLst/>
                <a:latin typeface="Roboto" panose="02000000000000000000" pitchFamily="2" charset="0"/>
              </a:rPr>
              <a:t>Grounded in data and evidence, the Essentials specify the leaders' role in promoting an ecosystem that leads to progress for all children, including those with disabilities.</a:t>
            </a:r>
            <a:br>
              <a:rPr lang="en-US" sz="2700" b="0" i="0" dirty="0">
                <a:solidFill>
                  <a:srgbClr val="212529"/>
                </a:solidFill>
                <a:effectLst/>
                <a:latin typeface="Roboto" panose="02000000000000000000" pitchFamily="2" charset="0"/>
              </a:rPr>
            </a:br>
            <a:br>
              <a:rPr lang="en-US" sz="2700" b="0" i="0" dirty="0">
                <a:solidFill>
                  <a:srgbClr val="212529"/>
                </a:solidFill>
                <a:effectLst/>
                <a:latin typeface="Roboto" panose="02000000000000000000" pitchFamily="2" charset="0"/>
              </a:rPr>
            </a:br>
            <a:r>
              <a:rPr lang="en-US" sz="2700" b="0" i="0" dirty="0">
                <a:solidFill>
                  <a:srgbClr val="212529"/>
                </a:solidFill>
                <a:effectLst/>
                <a:latin typeface="Roboto" panose="02000000000000000000" pitchFamily="2" charset="0"/>
              </a:rPr>
              <a:t>Each of the six IDEA Leadership Essentials is organized to include an </a:t>
            </a:r>
            <a:r>
              <a:rPr lang="en-US" sz="2700" b="1" i="0" dirty="0">
                <a:solidFill>
                  <a:srgbClr val="212529"/>
                </a:solidFill>
                <a:effectLst/>
                <a:latin typeface="Roboto" panose="02000000000000000000" pitchFamily="2" charset="0"/>
              </a:rPr>
              <a:t>action-oriented statement</a:t>
            </a:r>
            <a:r>
              <a:rPr lang="en-US" sz="2700" b="0" i="0" dirty="0">
                <a:solidFill>
                  <a:srgbClr val="212529"/>
                </a:solidFill>
                <a:effectLst/>
                <a:latin typeface="Roboto" panose="02000000000000000000" pitchFamily="2" charset="0"/>
              </a:rPr>
              <a:t>, a </a:t>
            </a:r>
            <a:r>
              <a:rPr lang="en-US" sz="2700" b="1" i="0" dirty="0">
                <a:solidFill>
                  <a:srgbClr val="212529"/>
                </a:solidFill>
                <a:effectLst/>
                <a:latin typeface="Roboto" panose="02000000000000000000" pitchFamily="2" charset="0"/>
              </a:rPr>
              <a:t>core mindset,</a:t>
            </a:r>
            <a:r>
              <a:rPr lang="en-US" sz="2700" b="0" i="0" dirty="0">
                <a:solidFill>
                  <a:srgbClr val="212529"/>
                </a:solidFill>
                <a:effectLst/>
                <a:latin typeface="Roboto" panose="02000000000000000000" pitchFamily="2" charset="0"/>
              </a:rPr>
              <a:t> and indicators of successful demonstration of the administrator's IDEA responsibilities.</a:t>
            </a:r>
            <a:br>
              <a:rPr lang="en-US" b="0" i="0" dirty="0">
                <a:solidFill>
                  <a:srgbClr val="212529"/>
                </a:solidFill>
                <a:effectLst/>
                <a:latin typeface="Roboto" panose="02000000000000000000" pitchFamily="2" charset="0"/>
              </a:rPr>
            </a:br>
            <a:endParaRPr lang="en-US" dirty="0"/>
          </a:p>
        </p:txBody>
      </p:sp>
      <p:sp>
        <p:nvSpPr>
          <p:cNvPr id="4" name="Slide Number Placeholder 3">
            <a:extLst>
              <a:ext uri="{FF2B5EF4-FFF2-40B4-BE49-F238E27FC236}">
                <a16:creationId xmlns:a16="http://schemas.microsoft.com/office/drawing/2014/main" id="{D3FA1D55-035B-496E-FCDF-94E9AA259C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343F49"/>
                </a:solidFill>
                <a:effectLst/>
                <a:uLnTx/>
                <a:uFillTx/>
                <a:latin typeface="Open Sans"/>
                <a:ea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343F49"/>
              </a:solidFill>
              <a:effectLst/>
              <a:uLnTx/>
              <a:uFillTx/>
              <a:latin typeface="Open Sans"/>
              <a:ea typeface="Calibri"/>
              <a:cs typeface="Calibri"/>
            </a:endParaRPr>
          </a:p>
        </p:txBody>
      </p:sp>
    </p:spTree>
    <p:extLst>
      <p:ext uri="{BB962C8B-B14F-4D97-AF65-F5344CB8AC3E}">
        <p14:creationId xmlns:p14="http://schemas.microsoft.com/office/powerpoint/2010/main" val="2863402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9FA7-B763-86F5-7F77-E84243ADAEFB}"/>
              </a:ext>
            </a:extLst>
          </p:cNvPr>
          <p:cNvSpPr>
            <a:spLocks noGrp="1"/>
          </p:cNvSpPr>
          <p:nvPr>
            <p:ph type="title"/>
          </p:nvPr>
        </p:nvSpPr>
        <p:spPr>
          <a:xfrm>
            <a:off x="381000" y="460551"/>
            <a:ext cx="11399520" cy="1107996"/>
          </a:xfrm>
        </p:spPr>
        <p:txBody>
          <a:bodyPr anchor="b">
            <a:normAutofit fontScale="90000"/>
          </a:bodyPr>
          <a:lstStyle/>
          <a:p>
            <a:r>
              <a:rPr lang="en-US" dirty="0"/>
              <a:t>Components of the IDEA Leadership Self-Assessment</a:t>
            </a:r>
          </a:p>
        </p:txBody>
      </p:sp>
      <p:graphicFrame>
        <p:nvGraphicFramePr>
          <p:cNvPr id="16" name="Content Placeholder 6" descr="Review and Score knowledge, skills, and practices. View illustrated results in real-time. Identify areas of strength and develop goal(s) for growth. Develop an action plan.">
            <a:extLst>
              <a:ext uri="{FF2B5EF4-FFF2-40B4-BE49-F238E27FC236}">
                <a16:creationId xmlns:a16="http://schemas.microsoft.com/office/drawing/2014/main" id="{B1230D1E-E5CD-E2B2-9EC0-47601E7C6808}"/>
              </a:ext>
            </a:extLst>
          </p:cNvPr>
          <p:cNvGraphicFramePr>
            <a:graphicFrameLocks noGrp="1"/>
          </p:cNvGraphicFramePr>
          <p:nvPr>
            <p:ph sz="quarter" idx="15"/>
            <p:extLst>
              <p:ext uri="{D42A27DB-BD31-4B8C-83A1-F6EECF244321}">
                <p14:modId xmlns:p14="http://schemas.microsoft.com/office/powerpoint/2010/main" val="123616579"/>
              </p:ext>
            </p:extLst>
          </p:nvPr>
        </p:nvGraphicFramePr>
        <p:xfrm>
          <a:off x="381000" y="1279525"/>
          <a:ext cx="11414125" cy="4564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1BE614C0-E93A-E8BE-12BD-A549691108DC}"/>
              </a:ext>
            </a:extLst>
          </p:cNvPr>
          <p:cNvSpPr>
            <a:spLocks noGrp="1"/>
          </p:cNvSpPr>
          <p:nvPr>
            <p:ph type="body" sz="quarter" idx="16"/>
          </p:nvPr>
        </p:nvSpPr>
        <p:spPr/>
        <p:txBody>
          <a:bodyPr anchor="b">
            <a:normAutofit/>
          </a:bodyPr>
          <a:lstStyle/>
          <a:p>
            <a:pPr>
              <a:spcAft>
                <a:spcPts val="600"/>
              </a:spcAft>
            </a:pPr>
            <a:r>
              <a:rPr lang="en-US" dirty="0"/>
              <a:t>3</a:t>
            </a:r>
          </a:p>
        </p:txBody>
      </p:sp>
      <p:sp>
        <p:nvSpPr>
          <p:cNvPr id="12" name="Slide Number Placeholder 4">
            <a:extLst>
              <a:ext uri="{FF2B5EF4-FFF2-40B4-BE49-F238E27FC236}">
                <a16:creationId xmlns:a16="http://schemas.microsoft.com/office/drawing/2014/main" id="{CCF25CBE-F72D-6728-D598-FC96E700696A}"/>
              </a:ext>
            </a:extLst>
          </p:cNvPr>
          <p:cNvSpPr>
            <a:spLocks noGrp="1"/>
          </p:cNvSpPr>
          <p:nvPr>
            <p:ph type="sldNum" sz="quarter" idx="14"/>
          </p:nvPr>
        </p:nvSpPr>
        <p:spPr>
          <a:xfrm>
            <a:off x="11643561" y="6585203"/>
            <a:ext cx="153888" cy="153888"/>
          </a:xfrm>
        </p:spPr>
        <p:txBody>
          <a:bodyPr wrap="none" anchor="b">
            <a:normAutofit fontScale="475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343F49"/>
                </a:solidFill>
                <a:effectLst/>
                <a:uLnTx/>
                <a:uFillTx/>
                <a:latin typeface="Open Sans"/>
                <a:ea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000" b="0" i="0" u="none" strike="noStrike" kern="1200" cap="none" spc="0" normalizeH="0" baseline="0" noProof="0" dirty="0">
              <a:ln>
                <a:noFill/>
              </a:ln>
              <a:solidFill>
                <a:srgbClr val="343F49"/>
              </a:solidFill>
              <a:effectLst/>
              <a:uLnTx/>
              <a:uFillTx/>
              <a:latin typeface="Open Sans"/>
              <a:ea typeface="Calibri"/>
              <a:cs typeface="Calibri"/>
            </a:endParaRPr>
          </a:p>
        </p:txBody>
      </p:sp>
    </p:spTree>
    <p:extLst>
      <p:ext uri="{BB962C8B-B14F-4D97-AF65-F5344CB8AC3E}">
        <p14:creationId xmlns:p14="http://schemas.microsoft.com/office/powerpoint/2010/main" val="3968522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47C5C-33FE-2D97-39D4-E83D5CC84D20}"/>
              </a:ext>
            </a:extLst>
          </p:cNvPr>
          <p:cNvSpPr>
            <a:spLocks noGrp="1"/>
          </p:cNvSpPr>
          <p:nvPr>
            <p:ph type="title"/>
          </p:nvPr>
        </p:nvSpPr>
        <p:spPr>
          <a:xfrm>
            <a:off x="396240" y="0"/>
            <a:ext cx="11399520" cy="1107996"/>
          </a:xfrm>
        </p:spPr>
        <p:txBody>
          <a:bodyPr anchor="b">
            <a:normAutofit/>
          </a:bodyPr>
          <a:lstStyle/>
          <a:p>
            <a:r>
              <a:rPr lang="en-US" dirty="0"/>
              <a:t>View Results in Real-Time</a:t>
            </a:r>
          </a:p>
        </p:txBody>
      </p:sp>
      <p:pic>
        <p:nvPicPr>
          <p:cNvPr id="8" name="Content Placeholder 7" descr="Two gauge charts show ratings for leadership practices: 42% for Professional, Legal, and Ethical Practices and 85% for Vision Setting and Strategic Leadership. Below each gauge is a detailed response section with an indicator statement and the number of responses.">
            <a:extLst>
              <a:ext uri="{FF2B5EF4-FFF2-40B4-BE49-F238E27FC236}">
                <a16:creationId xmlns:a16="http://schemas.microsoft.com/office/drawing/2014/main" id="{3E009227-499A-A904-9B89-66663D051E55}"/>
              </a:ext>
            </a:extLst>
          </p:cNvPr>
          <p:cNvPicPr>
            <a:picLocks noGrp="1" noChangeAspect="1"/>
          </p:cNvPicPr>
          <p:nvPr>
            <p:ph sz="quarter" idx="17"/>
          </p:nvPr>
        </p:nvPicPr>
        <p:blipFill>
          <a:blip r:embed="rId2">
            <a:extLst>
              <a:ext uri="{28A0092B-C50C-407E-A947-70E740481C1C}">
                <a14:useLocalDpi xmlns:a14="http://schemas.microsoft.com/office/drawing/2010/main" val="0"/>
              </a:ext>
            </a:extLst>
          </a:blip>
          <a:stretch>
            <a:fillRect/>
          </a:stretch>
        </p:blipFill>
        <p:spPr>
          <a:xfrm>
            <a:off x="2743927" y="1279525"/>
            <a:ext cx="6688271" cy="4564063"/>
          </a:xfrm>
        </p:spPr>
      </p:pic>
      <p:sp>
        <p:nvSpPr>
          <p:cNvPr id="4" name="Slide Number Placeholder 3">
            <a:extLst>
              <a:ext uri="{FF2B5EF4-FFF2-40B4-BE49-F238E27FC236}">
                <a16:creationId xmlns:a16="http://schemas.microsoft.com/office/drawing/2014/main" id="{A88D42CC-7623-6E3E-C92C-236F7BD05C28}"/>
              </a:ext>
            </a:extLst>
          </p:cNvPr>
          <p:cNvSpPr>
            <a:spLocks noGrp="1"/>
          </p:cNvSpPr>
          <p:nvPr>
            <p:ph type="sldNum" sz="quarter" idx="18"/>
          </p:nvPr>
        </p:nvSpPr>
        <p:spPr>
          <a:xfrm>
            <a:off x="11643561" y="6585203"/>
            <a:ext cx="153888" cy="153888"/>
          </a:xfrm>
        </p:spPr>
        <p:txBody>
          <a:bodyPr wrap="none" anchor="b">
            <a:normAutofit fontScale="47500" lnSpcReduction="20000"/>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A20822-4A49-4D36-86E3-300BA48D3F00}" type="slidenum">
              <a:rPr kumimoji="0" lang="en-US" sz="1000" b="0" i="0" u="none" strike="noStrike" kern="1200" cap="none" spc="0" normalizeH="0" baseline="0" noProof="0" smtClean="0">
                <a:ln>
                  <a:noFill/>
                </a:ln>
                <a:solidFill>
                  <a:srgbClr val="343F49"/>
                </a:solidFill>
                <a:effectLst/>
                <a:uLnTx/>
                <a:uFillTx/>
                <a:latin typeface="Open Sans"/>
                <a:ea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000" b="0" i="0" u="none" strike="noStrike" kern="1200" cap="none" spc="0" normalizeH="0" baseline="0" noProof="0" dirty="0">
              <a:ln>
                <a:noFill/>
              </a:ln>
              <a:solidFill>
                <a:srgbClr val="343F49"/>
              </a:solidFill>
              <a:effectLst/>
              <a:uLnTx/>
              <a:uFillTx/>
              <a:latin typeface="Open Sans"/>
              <a:ea typeface="Calibri"/>
              <a:cs typeface="Calibri"/>
            </a:endParaRPr>
          </a:p>
        </p:txBody>
      </p:sp>
      <p:sp>
        <p:nvSpPr>
          <p:cNvPr id="12" name="Text Placeholder 4">
            <a:extLst>
              <a:ext uri="{FF2B5EF4-FFF2-40B4-BE49-F238E27FC236}">
                <a16:creationId xmlns:a16="http://schemas.microsoft.com/office/drawing/2014/main" id="{4F458AB4-7873-0663-972D-30EBA42C23A3}"/>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455656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B5637-6674-ED07-0B8B-E31844B04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8CDE7-3E6D-1246-C850-4844D31B2199}"/>
              </a:ext>
            </a:extLst>
          </p:cNvPr>
          <p:cNvSpPr>
            <a:spLocks noGrp="1"/>
          </p:cNvSpPr>
          <p:nvPr>
            <p:ph type="title"/>
          </p:nvPr>
        </p:nvSpPr>
        <p:spPr>
          <a:xfrm>
            <a:off x="1726208" y="0"/>
            <a:ext cx="10078843" cy="1423947"/>
          </a:xfrm>
        </p:spPr>
        <p:txBody>
          <a:bodyPr/>
          <a:lstStyle/>
          <a:p>
            <a:r>
              <a:rPr lang="en-US" dirty="0">
                <a:solidFill>
                  <a:schemeClr val="accent1"/>
                </a:solidFill>
                <a:ea typeface="Open Sans"/>
                <a:cs typeface="Open Sans"/>
              </a:rPr>
              <a:t>Assess Your IDEA Leadership</a:t>
            </a:r>
          </a:p>
        </p:txBody>
      </p:sp>
      <p:sp>
        <p:nvSpPr>
          <p:cNvPr id="3" name="Slide Number Placeholder 2">
            <a:extLst>
              <a:ext uri="{FF2B5EF4-FFF2-40B4-BE49-F238E27FC236}">
                <a16:creationId xmlns:a16="http://schemas.microsoft.com/office/drawing/2014/main" id="{1549E1E9-E0E5-CAE3-34F0-4F1DEAB7CBBA}"/>
              </a:ext>
              <a:ext uri="{C183D7F6-B498-43B3-948B-1728B52AA6E4}">
                <adec:decorative xmlns:adec="http://schemas.microsoft.com/office/drawing/2017/decorative" val="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343F49"/>
                </a:solidFill>
                <a:effectLst/>
                <a:uLnTx/>
                <a:uFillTx/>
                <a:latin typeface="Open Sans"/>
                <a:ea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343F49"/>
              </a:solidFill>
              <a:effectLst/>
              <a:uLnTx/>
              <a:uFillTx/>
              <a:latin typeface="Open Sans"/>
              <a:ea typeface="Calibri"/>
              <a:cs typeface="Calibri"/>
            </a:endParaRPr>
          </a:p>
        </p:txBody>
      </p:sp>
      <p:sp>
        <p:nvSpPr>
          <p:cNvPr id="24" name="TextBox 23">
            <a:extLst>
              <a:ext uri="{FF2B5EF4-FFF2-40B4-BE49-F238E27FC236}">
                <a16:creationId xmlns:a16="http://schemas.microsoft.com/office/drawing/2014/main" id="{F64A7283-E08D-3B37-4B3F-8F692D32481B}"/>
              </a:ext>
            </a:extLst>
          </p:cNvPr>
          <p:cNvSpPr txBox="1"/>
          <p:nvPr/>
        </p:nvSpPr>
        <p:spPr>
          <a:xfrm>
            <a:off x="394552" y="1852715"/>
            <a:ext cx="7671508" cy="273921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343F49"/>
              </a:solidFill>
              <a:effectLst/>
              <a:uLnTx/>
              <a:uFillTx/>
              <a:latin typeface="Open Sans"/>
              <a:ea typeface="Open Sans"/>
              <a:cs typeface="Open San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43F49"/>
                </a:solidFill>
                <a:effectLst/>
                <a:uLnTx/>
                <a:uFillTx/>
                <a:latin typeface="Open Sans"/>
                <a:ea typeface="+mn-ea"/>
                <a:cs typeface="+mn-cs"/>
              </a:rPr>
              <a:t>Measure your leadership capacity with the</a:t>
            </a:r>
            <a:r>
              <a:rPr kumimoji="0" lang="en-US" sz="1800" b="1" i="0" u="none" strike="noStrike" kern="1200" cap="none" spc="0" normalizeH="0" baseline="0" noProof="0" dirty="0">
                <a:ln>
                  <a:noFill/>
                </a:ln>
                <a:solidFill>
                  <a:srgbClr val="343F49"/>
                </a:solidFill>
                <a:effectLst/>
                <a:uLnTx/>
                <a:uFillTx/>
                <a:latin typeface="Open Sans"/>
                <a:ea typeface="+mn-ea"/>
                <a:cs typeface="+mn-cs"/>
              </a:rPr>
              <a:t> </a:t>
            </a:r>
            <a:r>
              <a:rPr kumimoji="0" lang="en-US" sz="1800" b="1" i="0" u="none" strike="noStrike" kern="1200" cap="none" spc="0" normalizeH="0" baseline="0" noProof="0" dirty="0">
                <a:ln>
                  <a:noFill/>
                </a:ln>
                <a:solidFill>
                  <a:srgbClr val="343F49"/>
                </a:solidFill>
                <a:effectLst/>
                <a:uLnTx/>
                <a:uFillTx/>
                <a:latin typeface="Open Sans"/>
                <a:ea typeface="+mn-ea"/>
                <a:cs typeface="+mn-cs"/>
                <a:hlinkClick r:id="rId3" tooltip="(opens in a new window)"/>
              </a:rPr>
              <a:t>Lead IDEA Self-Assessment</a:t>
            </a:r>
            <a:r>
              <a:rPr kumimoji="0" lang="en-US" sz="1800" b="0" i="0" u="none" strike="noStrike" kern="1200" cap="none" spc="0" normalizeH="0" baseline="0" noProof="0" dirty="0">
                <a:ln>
                  <a:noFill/>
                </a:ln>
                <a:solidFill>
                  <a:srgbClr val="343F49"/>
                </a:solidFill>
                <a:effectLst/>
                <a:uLnTx/>
                <a:uFillTx/>
                <a:latin typeface="Open Sans"/>
                <a:ea typeface="+mn-ea"/>
                <a:cs typeface="+mn-cs"/>
              </a:rPr>
              <a:t>, a tool design to support reflection on the knowledge, skills, and practices essential to effective IDEA leadership.</a:t>
            </a:r>
            <a:endParaRPr lang="en-US" sz="1800" b="0" i="0" u="none" strike="noStrike" kern="1200" cap="none" spc="0" normalizeH="0" baseline="0" noProof="0" dirty="0">
              <a:ln>
                <a:noFill/>
              </a:ln>
              <a:solidFill>
                <a:srgbClr val="343F49"/>
              </a:solidFill>
              <a:effectLst/>
              <a:uLnTx/>
              <a:uFillTx/>
              <a:latin typeface="Open Sans"/>
              <a:ea typeface="Open Sans"/>
              <a:cs typeface="Open San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dirty="0">
              <a:ln>
                <a:noFill/>
              </a:ln>
              <a:solidFill>
                <a:srgbClr val="343F49"/>
              </a:solidFill>
              <a:effectLst/>
              <a:uLnTx/>
              <a:uFillTx/>
              <a:latin typeface="Open Sans"/>
              <a:ea typeface="Open Sans"/>
              <a:cs typeface="Open San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343F49"/>
                </a:solidFill>
                <a:effectLst/>
                <a:uLnTx/>
                <a:uFillTx/>
                <a:latin typeface="Open Sans"/>
                <a:ea typeface="Open Sans"/>
                <a:cs typeface="Open Sans"/>
              </a:rPr>
              <a:t>Save &amp; revisit your progress as you grow</a:t>
            </a:r>
            <a:endParaRPr lang="en-US" sz="1800" b="1" i="0" u="none" strike="noStrike" kern="1200" cap="none" spc="0" normalizeH="0" baseline="0" noProof="0" dirty="0">
              <a:ln>
                <a:noFill/>
              </a:ln>
              <a:solidFill>
                <a:srgbClr val="343F49"/>
              </a:solidFill>
              <a:effectLst/>
              <a:uLnTx/>
              <a:uFillTx/>
              <a:latin typeface="Open Sans"/>
              <a:ea typeface="Open Sans"/>
              <a:cs typeface="Open San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343F49"/>
                </a:solidFill>
                <a:effectLst/>
                <a:uLnTx/>
                <a:uFillTx/>
                <a:latin typeface="Open Sans"/>
                <a:ea typeface="Open Sans"/>
                <a:cs typeface="Open Sans"/>
              </a:rPr>
              <a:t>Export your self-assessment results as a PDF</a:t>
            </a:r>
            <a:endParaRPr lang="en-US" sz="1800" b="1" i="0" u="none" strike="noStrike" kern="1200" cap="none" spc="0" normalizeH="0" baseline="0" noProof="0" dirty="0">
              <a:ln>
                <a:noFill/>
              </a:ln>
              <a:solidFill>
                <a:srgbClr val="343F49"/>
              </a:solidFill>
              <a:effectLst/>
              <a:uLnTx/>
              <a:uFillTx/>
              <a:latin typeface="Open Sans"/>
              <a:ea typeface="Open Sans"/>
              <a:cs typeface="Open San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srgbClr val="343F49"/>
                </a:solidFill>
                <a:effectLst/>
                <a:uLnTx/>
                <a:uFillTx/>
                <a:latin typeface="Open Sans"/>
                <a:ea typeface="Open Sans"/>
                <a:cs typeface="Open Sans"/>
              </a:rPr>
              <a:t>Access Lead IDEA resources to strengthen growth areas</a:t>
            </a:r>
          </a:p>
          <a:p>
            <a:pPr marL="285750" indent="-285750">
              <a:buFont typeface="Wingdings" panose="05000000000000000000" pitchFamily="2" charset="2"/>
              <a:buChar char="ü"/>
              <a:defRPr/>
            </a:pPr>
            <a:endParaRPr lang="en-US" b="1" dirty="0">
              <a:solidFill>
                <a:srgbClr val="343F49"/>
              </a:solidFill>
              <a:latin typeface="Open Sans"/>
              <a:ea typeface="Open Sans"/>
              <a:cs typeface="Open Sans"/>
            </a:endParaRPr>
          </a:p>
          <a:p>
            <a:pPr>
              <a:defRPr/>
            </a:pPr>
            <a:r>
              <a:rPr lang="en-US" b="1" dirty="0">
                <a:solidFill>
                  <a:schemeClr val="accent1"/>
                </a:solidFill>
                <a:latin typeface="Open Sans"/>
                <a:ea typeface="Open Sans"/>
                <a:cs typeface="Open Sans"/>
              </a:rPr>
              <a:t>Visit </a:t>
            </a:r>
            <a:r>
              <a:rPr lang="en-US" b="1" dirty="0">
                <a:solidFill>
                  <a:schemeClr val="accent1"/>
                </a:solidFill>
                <a:latin typeface="Open Sans"/>
                <a:ea typeface="Open Sans"/>
                <a:cs typeface="Open Sans"/>
                <a:hlinkClick r:id="rId4">
                  <a:extLst>
                    <a:ext uri="{A12FA001-AC4F-418D-AE19-62706E023703}">
                      <ahyp:hlinkClr xmlns:ahyp="http://schemas.microsoft.com/office/drawing/2018/hyperlinkcolor" val="tx"/>
                    </a:ext>
                  </a:extLst>
                </a:hlinkClick>
              </a:rPr>
              <a:t>lead-idea.org/idea-essential</a:t>
            </a:r>
            <a:r>
              <a:rPr lang="en-US" b="1" dirty="0">
                <a:solidFill>
                  <a:schemeClr val="accent1"/>
                </a:solidFill>
                <a:latin typeface="Open Sans"/>
                <a:ea typeface="Open Sans"/>
                <a:cs typeface="Open Sans"/>
              </a:rPr>
              <a:t> or scan the QR code to get started!</a:t>
            </a:r>
          </a:p>
        </p:txBody>
      </p:sp>
      <p:pic>
        <p:nvPicPr>
          <p:cNvPr id="6" name="Graphic 5" descr="Line arrow: Counter-clockwise curve with solid fill">
            <a:extLst>
              <a:ext uri="{FF2B5EF4-FFF2-40B4-BE49-F238E27FC236}">
                <a16:creationId xmlns:a16="http://schemas.microsoft.com/office/drawing/2014/main" id="{8C37C42C-38D4-800A-7D92-2A7F92FB77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220000">
            <a:off x="7829550" y="4876800"/>
            <a:ext cx="914400" cy="914400"/>
          </a:xfrm>
          <a:prstGeom prst="rect">
            <a:avLst/>
          </a:prstGeom>
        </p:spPr>
      </p:pic>
      <p:pic>
        <p:nvPicPr>
          <p:cNvPr id="4" name="Content Placeholder 11" descr="QR code to idea essential">
            <a:extLst>
              <a:ext uri="{FF2B5EF4-FFF2-40B4-BE49-F238E27FC236}">
                <a16:creationId xmlns:a16="http://schemas.microsoft.com/office/drawing/2014/main" id="{59835B1F-D265-30B4-08C5-E05D30A188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0132" y="1850221"/>
            <a:ext cx="3075312" cy="3075312"/>
          </a:xfrm>
          <a:prstGeom prst="rect">
            <a:avLst/>
          </a:prstGeom>
        </p:spPr>
      </p:pic>
    </p:spTree>
    <p:extLst>
      <p:ext uri="{BB962C8B-B14F-4D97-AF65-F5344CB8AC3E}">
        <p14:creationId xmlns:p14="http://schemas.microsoft.com/office/powerpoint/2010/main" val="1312348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2434FE-A115-6530-A191-01DE8B1C6BF7}"/>
              </a:ext>
            </a:extLst>
          </p:cNvPr>
          <p:cNvSpPr>
            <a:spLocks noGrp="1"/>
          </p:cNvSpPr>
          <p:nvPr>
            <p:ph type="title"/>
          </p:nvPr>
        </p:nvSpPr>
        <p:spPr>
          <a:xfrm>
            <a:off x="838200" y="365125"/>
            <a:ext cx="10515600" cy="1325563"/>
          </a:xfrm>
        </p:spPr>
        <p:txBody>
          <a:bodyPr/>
          <a:lstStyle/>
          <a:p>
            <a:r>
              <a:rPr lang="en-US" dirty="0"/>
              <a:t>Innovation Configurations</a:t>
            </a:r>
          </a:p>
        </p:txBody>
      </p:sp>
      <p:pic>
        <p:nvPicPr>
          <p:cNvPr id="4" name="Picture 3" descr="Cover of Innovation Configuration.">
            <a:extLst>
              <a:ext uri="{FF2B5EF4-FFF2-40B4-BE49-F238E27FC236}">
                <a16:creationId xmlns:a16="http://schemas.microsoft.com/office/drawing/2014/main" id="{D154DCA2-F4B1-281A-8F04-335A90D577CB}"/>
              </a:ext>
            </a:extLst>
          </p:cNvPr>
          <p:cNvPicPr>
            <a:picLocks noChangeAspect="1"/>
          </p:cNvPicPr>
          <p:nvPr/>
        </p:nvPicPr>
        <p:blipFill>
          <a:blip r:embed="rId2"/>
          <a:stretch>
            <a:fillRect/>
          </a:stretch>
        </p:blipFill>
        <p:spPr>
          <a:xfrm>
            <a:off x="375741" y="3042501"/>
            <a:ext cx="1457365" cy="1917586"/>
          </a:xfrm>
          <a:prstGeom prst="rect">
            <a:avLst/>
          </a:prstGeom>
        </p:spPr>
      </p:pic>
      <p:pic>
        <p:nvPicPr>
          <p:cNvPr id="5" name="Content Placeholder 3" descr="Screenshot of CEEDAR IC page">
            <a:extLst>
              <a:ext uri="{FF2B5EF4-FFF2-40B4-BE49-F238E27FC236}">
                <a16:creationId xmlns:a16="http://schemas.microsoft.com/office/drawing/2014/main" id="{75D40D68-3E56-DE49-931B-142EF1F9970C}"/>
              </a:ext>
            </a:extLst>
          </p:cNvPr>
          <p:cNvPicPr>
            <a:picLocks noChangeAspect="1"/>
          </p:cNvPicPr>
          <p:nvPr/>
        </p:nvPicPr>
        <p:blipFill>
          <a:blip r:embed="rId3"/>
          <a:stretch>
            <a:fillRect/>
          </a:stretch>
        </p:blipFill>
        <p:spPr>
          <a:xfrm>
            <a:off x="2544372" y="1825625"/>
            <a:ext cx="8654415" cy="4589463"/>
          </a:xfrm>
          <a:prstGeom prst="rect">
            <a:avLst/>
          </a:prstGeom>
        </p:spPr>
      </p:pic>
    </p:spTree>
    <p:extLst>
      <p:ext uri="{BB962C8B-B14F-4D97-AF65-F5344CB8AC3E}">
        <p14:creationId xmlns:p14="http://schemas.microsoft.com/office/powerpoint/2010/main" val="1602650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p:nvSpPr>
          <p:cNvPr id="98" name="Rectangle 97">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Rectangle 99">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 name="Rectangle 101">
            <a:extLst>
              <a:ext uri="{FF2B5EF4-FFF2-40B4-BE49-F238E27FC236}">
                <a16:creationId xmlns:a16="http://schemas.microsoft.com/office/drawing/2014/main" id="{C728E080-9EDE-496F-8121-7480CF4F3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Google Shape;91;g3bd5bb8db5d_0_651"/>
          <p:cNvSpPr txBox="1">
            <a:spLocks noGrp="1"/>
          </p:cNvSpPr>
          <p:nvPr>
            <p:ph type="title"/>
          </p:nvPr>
        </p:nvSpPr>
        <p:spPr>
          <a:xfrm>
            <a:off x="422900" y="540167"/>
            <a:ext cx="5370576" cy="2135867"/>
          </a:xfrm>
          <a:prstGeom prst="rect">
            <a:avLst/>
          </a:prstGeom>
        </p:spPr>
        <p:txBody>
          <a:bodyPr spcFirstLastPara="1" lIns="91425" tIns="45700" rIns="91425" bIns="45700" anchor="b" anchorCtr="0">
            <a:normAutofit/>
          </a:bodyPr>
          <a:lstStyle/>
          <a:p>
            <a:pPr marL="0" lvl="0" indent="0" rtl="0">
              <a:spcBef>
                <a:spcPts val="0"/>
              </a:spcBef>
              <a:spcAft>
                <a:spcPts val="0"/>
              </a:spcAft>
              <a:buNone/>
            </a:pPr>
            <a:endParaRPr lang="en-US" sz="3000" b="1" dirty="0">
              <a:latin typeface="Belleza"/>
              <a:ea typeface="Belleza"/>
              <a:cs typeface="Belleza"/>
              <a:sym typeface="Belleza"/>
            </a:endParaRPr>
          </a:p>
          <a:p>
            <a:pPr marL="0" lvl="0" indent="0" rtl="0">
              <a:spcBef>
                <a:spcPts val="0"/>
              </a:spcBef>
              <a:spcAft>
                <a:spcPts val="0"/>
              </a:spcAft>
              <a:buClr>
                <a:schemeClr val="dk1"/>
              </a:buClr>
              <a:buSzPct val="30555"/>
              <a:buFont typeface="Arial"/>
              <a:buNone/>
            </a:pPr>
            <a:r>
              <a:rPr lang="en-US" sz="3000" dirty="0">
                <a:latin typeface="Optima" panose="02000503060000020004" pitchFamily="2" charset="0"/>
                <a:ea typeface="Belleza"/>
                <a:cs typeface="Belleza"/>
                <a:sym typeface="Belleza"/>
              </a:rPr>
              <a:t>Supporting Leadership Preparation and Development: Sharing Key Resources</a:t>
            </a:r>
          </a:p>
          <a:p>
            <a:pPr marL="0" lvl="0" indent="0" rtl="0">
              <a:spcBef>
                <a:spcPts val="0"/>
              </a:spcBef>
              <a:spcAft>
                <a:spcPts val="0"/>
              </a:spcAft>
              <a:buNone/>
            </a:pPr>
            <a:endParaRPr lang="en-US" sz="3000" dirty="0"/>
          </a:p>
        </p:txBody>
      </p:sp>
      <p:sp>
        <p:nvSpPr>
          <p:cNvPr id="92" name="Google Shape;92;g3bd5bb8db5d_0_651"/>
          <p:cNvSpPr txBox="1">
            <a:spLocks noGrp="1"/>
          </p:cNvSpPr>
          <p:nvPr>
            <p:ph idx="1"/>
          </p:nvPr>
        </p:nvSpPr>
        <p:spPr>
          <a:xfrm>
            <a:off x="422900" y="2880452"/>
            <a:ext cx="5370576" cy="3095445"/>
          </a:xfrm>
          <a:prstGeom prst="rect">
            <a:avLst/>
          </a:prstGeom>
        </p:spPr>
        <p:txBody>
          <a:bodyPr spcFirstLastPara="1" lIns="91425" tIns="45700" rIns="91425" bIns="45700" anchor="t" anchorCtr="0">
            <a:normAutofit/>
          </a:bodyPr>
          <a:lstStyle/>
          <a:p>
            <a:pPr marL="457200" lvl="0" indent="-368300" rtl="0">
              <a:spcBef>
                <a:spcPts val="1000"/>
              </a:spcBef>
              <a:spcAft>
                <a:spcPts val="0"/>
              </a:spcAft>
              <a:buSzPts val="2200"/>
              <a:buFont typeface="Belleza"/>
              <a:buChar char="•"/>
            </a:pPr>
            <a:r>
              <a:rPr lang="en-US" sz="2400" dirty="0">
                <a:latin typeface="Optima" panose="02000503060000020004" pitchFamily="2" charset="0"/>
                <a:ea typeface="Belleza"/>
                <a:cs typeface="Belleza"/>
                <a:sym typeface="Belleza"/>
              </a:rPr>
              <a:t>Policy Advocacy &amp; Program Improvement (UCEA)</a:t>
            </a:r>
          </a:p>
          <a:p>
            <a:pPr marL="457200" lvl="0" indent="0" rtl="0">
              <a:spcBef>
                <a:spcPts val="1000"/>
              </a:spcBef>
              <a:spcAft>
                <a:spcPts val="0"/>
              </a:spcAft>
              <a:buNone/>
            </a:pPr>
            <a:endParaRPr lang="en-US" sz="2400" dirty="0">
              <a:latin typeface="Optima" panose="02000503060000020004" pitchFamily="2" charset="0"/>
              <a:ea typeface="Belleza"/>
              <a:cs typeface="Belleza"/>
              <a:sym typeface="Belleza"/>
            </a:endParaRPr>
          </a:p>
          <a:p>
            <a:pPr marL="457200" lvl="0" indent="-368300" rtl="0">
              <a:spcBef>
                <a:spcPts val="1000"/>
              </a:spcBef>
              <a:spcAft>
                <a:spcPts val="0"/>
              </a:spcAft>
              <a:buSzPts val="2200"/>
              <a:buFont typeface="Belleza"/>
              <a:buChar char="•"/>
            </a:pPr>
            <a:r>
              <a:rPr lang="en-US" sz="2400" dirty="0">
                <a:latin typeface="Optima" panose="02000503060000020004" pitchFamily="2" charset="0"/>
                <a:ea typeface="Belleza"/>
                <a:cs typeface="Belleza"/>
                <a:sym typeface="Belleza"/>
              </a:rPr>
              <a:t>Educational Leader Preparation and Development (Lead-IDEA)</a:t>
            </a:r>
          </a:p>
          <a:p>
            <a:pPr marL="457200" lvl="0" indent="0" rtl="0">
              <a:spcBef>
                <a:spcPts val="1000"/>
              </a:spcBef>
              <a:spcAft>
                <a:spcPts val="0"/>
              </a:spcAft>
              <a:buNone/>
            </a:pPr>
            <a:endParaRPr lang="en-US" sz="2400" dirty="0">
              <a:latin typeface="Optima" panose="02000503060000020004" pitchFamily="2" charset="0"/>
              <a:ea typeface="Belleza"/>
              <a:cs typeface="Belleza"/>
              <a:sym typeface="Belleza"/>
            </a:endParaRPr>
          </a:p>
          <a:p>
            <a:pPr marL="457200" lvl="0" indent="-368300" rtl="0">
              <a:spcBef>
                <a:spcPts val="1000"/>
              </a:spcBef>
              <a:spcAft>
                <a:spcPts val="0"/>
              </a:spcAft>
              <a:buSzPts val="2200"/>
              <a:buFont typeface="Belleza"/>
              <a:buChar char="•"/>
            </a:pPr>
            <a:r>
              <a:rPr lang="en-US" sz="2400" dirty="0">
                <a:latin typeface="Optima" panose="02000503060000020004" pitchFamily="2" charset="0"/>
                <a:ea typeface="Belleza"/>
                <a:cs typeface="Belleza"/>
                <a:sym typeface="Belleza"/>
              </a:rPr>
              <a:t>Inclusive Leadership (CEEDAR)</a:t>
            </a:r>
          </a:p>
        </p:txBody>
      </p:sp>
      <p:sp>
        <p:nvSpPr>
          <p:cNvPr id="104" name="Rectangle 103">
            <a:extLst>
              <a:ext uri="{FF2B5EF4-FFF2-40B4-BE49-F238E27FC236}">
                <a16:creationId xmlns:a16="http://schemas.microsoft.com/office/drawing/2014/main" id="{0888C27D-5B01-459C-AD27-511C9689F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3318" y="711249"/>
            <a:ext cx="826382" cy="544068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cxnSp>
        <p:nvCxnSpPr>
          <p:cNvPr id="106" name="Straight Connector 105">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3" name="Google Shape;93;g3bd5bb8db5d_0_651">
            <a:extLst>
              <a:ext uri="{C183D7F6-B498-43B3-948B-1728B52AA6E4}">
                <adec:decorative xmlns:adec="http://schemas.microsoft.com/office/drawing/2017/decorative" val="1"/>
              </a:ext>
            </a:extLst>
          </p:cNvPr>
          <p:cNvPicPr preferRelativeResize="0"/>
          <p:nvPr/>
        </p:nvPicPr>
        <p:blipFill>
          <a:blip r:embed="rId3"/>
          <a:stretch>
            <a:fillRect/>
          </a:stretch>
        </p:blipFill>
        <p:spPr>
          <a:xfrm>
            <a:off x="7220446" y="1400588"/>
            <a:ext cx="4145544" cy="4751340"/>
          </a:xfrm>
          <a:prstGeom prst="rect">
            <a:avLst/>
          </a:prstGeom>
          <a:noFill/>
        </p:spPr>
      </p:pic>
      <p:cxnSp>
        <p:nvCxnSpPr>
          <p:cNvPr id="108" name="Straight Connector 107">
            <a:extLst>
              <a:ext uri="{FF2B5EF4-FFF2-40B4-BE49-F238E27FC236}">
                <a16:creationId xmlns:a16="http://schemas.microsoft.com/office/drawing/2014/main" id="{C93175AC-7EC8-4358-95B4-536D65F856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DA9BB7-CFC9-C423-52E8-4F8E3DD506F4}"/>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dirty="0"/>
              <a:t>Evidence and Components</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able listing inclusive principal practices aligned with five PSEL standards, each with its CEEDAR evidence level and supporting research citations. All practices are rated as emerging or emerging/limited.">
            <a:extLst>
              <a:ext uri="{FF2B5EF4-FFF2-40B4-BE49-F238E27FC236}">
                <a16:creationId xmlns:a16="http://schemas.microsoft.com/office/drawing/2014/main" id="{7649441E-453E-F03C-5B90-8646E1E44522}"/>
              </a:ext>
            </a:extLst>
          </p:cNvPr>
          <p:cNvPicPr>
            <a:picLocks noGrp="1" noChangeAspect="1"/>
          </p:cNvPicPr>
          <p:nvPr>
            <p:ph idx="1"/>
          </p:nvPr>
        </p:nvPicPr>
        <p:blipFill>
          <a:blip r:embed="rId2"/>
          <a:stretch>
            <a:fillRect/>
          </a:stretch>
        </p:blipFill>
        <p:spPr>
          <a:xfrm>
            <a:off x="320040" y="2817327"/>
            <a:ext cx="5614416" cy="3256361"/>
          </a:xfrm>
          <a:prstGeom prst="rect">
            <a:avLst/>
          </a:prstGeom>
          <a:noFill/>
        </p:spPr>
      </p:pic>
      <p:pic>
        <p:nvPicPr>
          <p:cNvPr id="4" name="Picture 3" descr="The CEEDAR Center Evidence standards">
            <a:extLst>
              <a:ext uri="{FF2B5EF4-FFF2-40B4-BE49-F238E27FC236}">
                <a16:creationId xmlns:a16="http://schemas.microsoft.com/office/drawing/2014/main" id="{C05E8E38-E568-97D5-2B77-ECD4E46E2F68}"/>
              </a:ext>
            </a:extLst>
          </p:cNvPr>
          <p:cNvPicPr>
            <a:picLocks noChangeAspect="1"/>
          </p:cNvPicPr>
          <p:nvPr/>
        </p:nvPicPr>
        <p:blipFill>
          <a:blip r:embed="rId3"/>
          <a:stretch>
            <a:fillRect/>
          </a:stretch>
        </p:blipFill>
        <p:spPr>
          <a:xfrm>
            <a:off x="6254496" y="3084013"/>
            <a:ext cx="5614416" cy="2722990"/>
          </a:xfrm>
          <a:prstGeom prst="rect">
            <a:avLst/>
          </a:prstGeom>
          <a:noFill/>
        </p:spPr>
      </p:pic>
    </p:spTree>
    <p:extLst>
      <p:ext uri="{BB962C8B-B14F-4D97-AF65-F5344CB8AC3E}">
        <p14:creationId xmlns:p14="http://schemas.microsoft.com/office/powerpoint/2010/main" val="499732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C38DCE-8911-FA03-D2D4-6D66E02D66F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Appendix A</a:t>
            </a:r>
          </a:p>
        </p:txBody>
      </p:sp>
      <p:pic>
        <p:nvPicPr>
          <p:cNvPr id="10" name="Picture 9" descr="Screenshot of Appendix A IC">
            <a:extLst>
              <a:ext uri="{FF2B5EF4-FFF2-40B4-BE49-F238E27FC236}">
                <a16:creationId xmlns:a16="http://schemas.microsoft.com/office/drawing/2014/main" id="{DB9DB30E-C811-D95D-FC23-C6A2D1E3D22B}"/>
              </a:ext>
            </a:extLst>
          </p:cNvPr>
          <p:cNvPicPr>
            <a:picLocks noChangeAspect="1"/>
          </p:cNvPicPr>
          <p:nvPr/>
        </p:nvPicPr>
        <p:blipFill>
          <a:blip r:embed="rId2"/>
          <a:stretch>
            <a:fillRect/>
          </a:stretch>
        </p:blipFill>
        <p:spPr>
          <a:xfrm>
            <a:off x="3589022" y="643467"/>
            <a:ext cx="5013956" cy="5571065"/>
          </a:xfrm>
          <a:prstGeom prst="rect">
            <a:avLst/>
          </a:prstGeom>
          <a:noFill/>
          <a:ln>
            <a:noFill/>
          </a:ln>
        </p:spPr>
      </p:pic>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39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F099D8-B152-E860-6878-3ED4BEAE1D0A}"/>
              </a:ext>
            </a:extLst>
          </p:cNvPr>
          <p:cNvSpPr>
            <a:spLocks noGrp="1"/>
          </p:cNvSpPr>
          <p:nvPr>
            <p:ph type="title"/>
          </p:nvPr>
        </p:nvSpPr>
        <p:spPr>
          <a:xfrm>
            <a:off x="630936" y="457200"/>
            <a:ext cx="4343400" cy="1929384"/>
          </a:xfrm>
        </p:spPr>
        <p:txBody>
          <a:bodyPr vert="horz" lIns="91440" tIns="45720" rIns="91440" bIns="45720" rtlCol="0" anchor="ctr">
            <a:normAutofit/>
          </a:bodyPr>
          <a:lstStyle/>
          <a:p>
            <a:r>
              <a:rPr lang="en-US" sz="4800" dirty="0"/>
              <a:t>Effective Leadership TAG</a:t>
            </a:r>
          </a:p>
        </p:txBody>
      </p:sp>
      <p:sp>
        <p:nvSpPr>
          <p:cNvPr id="13"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Screenshot of TAG page">
            <a:extLst>
              <a:ext uri="{FF2B5EF4-FFF2-40B4-BE49-F238E27FC236}">
                <a16:creationId xmlns:a16="http://schemas.microsoft.com/office/drawing/2014/main" id="{F6975240-6DFA-1B14-58F5-5943AFB970EB}"/>
              </a:ext>
            </a:extLst>
          </p:cNvPr>
          <p:cNvPicPr>
            <a:picLocks noGrp="1" noChangeAspect="1"/>
          </p:cNvPicPr>
          <p:nvPr>
            <p:ph sz="quarter" idx="15"/>
          </p:nvPr>
        </p:nvPicPr>
        <p:blipFill>
          <a:blip r:embed="rId2"/>
          <a:stretch>
            <a:fillRect/>
          </a:stretch>
        </p:blipFill>
        <p:spPr>
          <a:xfrm>
            <a:off x="481117" y="2594178"/>
            <a:ext cx="4905248" cy="3678936"/>
          </a:xfrm>
          <a:prstGeom prst="rect">
            <a:avLst/>
          </a:prstGeom>
        </p:spPr>
      </p:pic>
      <p:pic>
        <p:nvPicPr>
          <p:cNvPr id="6" name="Picture 5" descr="Screenshot of session page for TAG">
            <a:extLst>
              <a:ext uri="{FF2B5EF4-FFF2-40B4-BE49-F238E27FC236}">
                <a16:creationId xmlns:a16="http://schemas.microsoft.com/office/drawing/2014/main" id="{BCBC69F1-DCAF-30CE-9B4C-8CAAED6289A6}"/>
              </a:ext>
            </a:extLst>
          </p:cNvPr>
          <p:cNvPicPr>
            <a:picLocks noChangeAspect="1"/>
          </p:cNvPicPr>
          <p:nvPr/>
        </p:nvPicPr>
        <p:blipFill>
          <a:blip r:embed="rId3"/>
          <a:stretch>
            <a:fillRect/>
          </a:stretch>
        </p:blipFill>
        <p:spPr>
          <a:xfrm>
            <a:off x="6312206" y="2594178"/>
            <a:ext cx="4353771" cy="3678936"/>
          </a:xfrm>
          <a:prstGeom prst="rect">
            <a:avLst/>
          </a:prstGeom>
        </p:spPr>
      </p:pic>
    </p:spTree>
    <p:extLst>
      <p:ext uri="{BB962C8B-B14F-4D97-AF65-F5344CB8AC3E}">
        <p14:creationId xmlns:p14="http://schemas.microsoft.com/office/powerpoint/2010/main" val="3270957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FAB3F5-C671-D25E-B341-3B247871FD7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States participating in the TAG</a:t>
            </a:r>
          </a:p>
        </p:txBody>
      </p:sp>
      <p:pic>
        <p:nvPicPr>
          <p:cNvPr id="4" name="Content Placeholder 3" descr="States participating in the TAG (CA, WA, UT, CO, MS, GA, TN, OH, VA, NY, VT, NH, ME, RI)">
            <a:extLst>
              <a:ext uri="{FF2B5EF4-FFF2-40B4-BE49-F238E27FC236}">
                <a16:creationId xmlns:a16="http://schemas.microsoft.com/office/drawing/2014/main" id="{F85D9583-6C88-997F-34EC-297222E791B0}"/>
              </a:ext>
            </a:extLst>
          </p:cNvPr>
          <p:cNvPicPr>
            <a:picLocks noGrp="1" noChangeAspect="1"/>
          </p:cNvPicPr>
          <p:nvPr>
            <p:ph idx="1"/>
          </p:nvPr>
        </p:nvPicPr>
        <p:blipFill>
          <a:blip r:embed="rId2"/>
          <a:stretch>
            <a:fillRect/>
          </a:stretch>
        </p:blipFill>
        <p:spPr>
          <a:xfrm>
            <a:off x="1143940" y="643467"/>
            <a:ext cx="9904120"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3159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6C5740-B61E-F964-CF6C-510FF15EACA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TAG purpose</a:t>
            </a:r>
          </a:p>
        </p:txBody>
      </p:sp>
      <p:pic>
        <p:nvPicPr>
          <p:cNvPr id="4" name="Content Placeholder 3" descr="The purpose of the TAG is to… elevate the importance of effective leadership in our work; focus on effective practices in our programs, coursework, clinical experiences, and policies; engage in authentic conversations on their effective leadership efforts; and share expertise, successes and challenges, and discuss how to use resources to support scaling and sustainability.">
            <a:extLst>
              <a:ext uri="{FF2B5EF4-FFF2-40B4-BE49-F238E27FC236}">
                <a16:creationId xmlns:a16="http://schemas.microsoft.com/office/drawing/2014/main" id="{1E6AA6CC-A084-64F3-6E3C-5F063FB2BD38}"/>
              </a:ext>
            </a:extLst>
          </p:cNvPr>
          <p:cNvPicPr>
            <a:picLocks noGrp="1" noChangeAspect="1"/>
          </p:cNvPicPr>
          <p:nvPr>
            <p:ph idx="1"/>
          </p:nvPr>
        </p:nvPicPr>
        <p:blipFill>
          <a:blip r:embed="rId2"/>
          <a:stretch>
            <a:fillRect/>
          </a:stretch>
        </p:blipFill>
        <p:spPr>
          <a:xfrm>
            <a:off x="1230441" y="643467"/>
            <a:ext cx="9731117"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810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14C28C-B8FF-3B3A-5618-4E246DFCA9E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TAG Workgroup goal</a:t>
            </a:r>
          </a:p>
        </p:txBody>
      </p:sp>
      <p:pic>
        <p:nvPicPr>
          <p:cNvPr id="4" name="Content Placeholder 3" descr="TAG workshop goal. Our goal for this topical action group is to collaboratively design practical, ready-to-use tools, activities, and assignments that prepare aspiring school leaders to effectively support students with disabilities. We will focus on authentic learning opportunities that directly impact access and outcomes for these students. The materials we create will be public-facing, incorporated into other CEEDAR resources such as Course Enhancement Module (CEM), and universally available.">
            <a:extLst>
              <a:ext uri="{FF2B5EF4-FFF2-40B4-BE49-F238E27FC236}">
                <a16:creationId xmlns:a16="http://schemas.microsoft.com/office/drawing/2014/main" id="{1E6625D3-D896-F247-45B1-7BD1CA5D9747}"/>
              </a:ext>
            </a:extLst>
          </p:cNvPr>
          <p:cNvPicPr>
            <a:picLocks noGrp="1" noChangeAspect="1"/>
          </p:cNvPicPr>
          <p:nvPr>
            <p:ph idx="1"/>
          </p:nvPr>
        </p:nvPicPr>
        <p:blipFill>
          <a:blip r:embed="rId2"/>
          <a:stretch>
            <a:fillRect/>
          </a:stretch>
        </p:blipFill>
        <p:spPr>
          <a:xfrm>
            <a:off x="1230441" y="643467"/>
            <a:ext cx="9731117"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2153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CD4B68-595E-33B1-98F6-D631194D95F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TAG TIMELINE</a:t>
            </a:r>
          </a:p>
        </p:txBody>
      </p:sp>
      <p:pic>
        <p:nvPicPr>
          <p:cNvPr id="4" name="Picture 3" descr="Table titled “Project Timeline” showing monthly objectives and deliverables from January through June. January focuses on defining the topic and gathering examples. February includes asynchronous work, check‑ins, and optional office hours. March centers on planning, reviewing collected resources, identifying gaps, and assigning creation tasks. April involves drafting and preparing a resource packet. May is dedicated to sharing drafts and gathering feedback. June focuses on refining and finalizing all revisions.">
            <a:extLst>
              <a:ext uri="{FF2B5EF4-FFF2-40B4-BE49-F238E27FC236}">
                <a16:creationId xmlns:a16="http://schemas.microsoft.com/office/drawing/2014/main" id="{D851EC41-7444-36E4-35FC-F0E5DB7DBCAA}"/>
              </a:ext>
            </a:extLst>
          </p:cNvPr>
          <p:cNvPicPr>
            <a:picLocks noChangeAspect="1"/>
          </p:cNvPicPr>
          <p:nvPr/>
        </p:nvPicPr>
        <p:blipFill>
          <a:blip r:embed="rId2"/>
          <a:stretch>
            <a:fillRect/>
          </a:stretch>
        </p:blipFill>
        <p:spPr>
          <a:xfrm>
            <a:off x="2155014" y="1675227"/>
            <a:ext cx="7881971" cy="4394199"/>
          </a:xfrm>
          <a:prstGeom prst="rect">
            <a:avLst/>
          </a:prstGeom>
        </p:spPr>
      </p:pic>
    </p:spTree>
    <p:extLst>
      <p:ext uri="{BB962C8B-B14F-4D97-AF65-F5344CB8AC3E}">
        <p14:creationId xmlns:p14="http://schemas.microsoft.com/office/powerpoint/2010/main" val="4045343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C5D58B-B34E-784E-E964-DE9629F5063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Recent Work</a:t>
            </a:r>
          </a:p>
        </p:txBody>
      </p:sp>
      <p:pic>
        <p:nvPicPr>
          <p:cNvPr id="4" name="Content Placeholder 3" descr="Abstract for research study: inclusive principal leadership and family enagement: strengthening parent participation in IEP meetings and beyond by David DeMatthews and Julie Means-Parker.">
            <a:extLst>
              <a:ext uri="{FF2B5EF4-FFF2-40B4-BE49-F238E27FC236}">
                <a16:creationId xmlns:a16="http://schemas.microsoft.com/office/drawing/2014/main" id="{8EC1E1AE-8F5D-2369-6CA0-6C8846FFFD76}"/>
              </a:ext>
            </a:extLst>
          </p:cNvPr>
          <p:cNvPicPr>
            <a:picLocks noGrp="1" noChangeAspect="1"/>
          </p:cNvPicPr>
          <p:nvPr>
            <p:ph idx="1"/>
          </p:nvPr>
        </p:nvPicPr>
        <p:blipFill>
          <a:blip r:embed="rId2"/>
          <a:stretch>
            <a:fillRect/>
          </a:stretch>
        </p:blipFill>
        <p:spPr>
          <a:xfrm>
            <a:off x="4777316" y="1164777"/>
            <a:ext cx="6780700" cy="4526116"/>
          </a:xfrm>
          <a:prstGeom prst="rect">
            <a:avLst/>
          </a:prstGeom>
        </p:spPr>
      </p:pic>
    </p:spTree>
    <p:extLst>
      <p:ext uri="{BB962C8B-B14F-4D97-AF65-F5344CB8AC3E}">
        <p14:creationId xmlns:p14="http://schemas.microsoft.com/office/powerpoint/2010/main" val="423157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97"/>
        <p:cNvGrpSpPr/>
        <p:nvPr/>
      </p:nvGrpSpPr>
      <p:grpSpPr>
        <a:xfrm>
          <a:off x="0" y="0"/>
          <a:ext cx="0" cy="0"/>
          <a:chOff x="0" y="0"/>
          <a:chExt cx="0" cy="0"/>
        </a:xfrm>
      </p:grpSpPr>
      <p:sp>
        <p:nvSpPr>
          <p:cNvPr id="98" name="Google Shape;98;g270523aaee9_0_5">
            <a:extLst>
              <a:ext uri="{C183D7F6-B498-43B3-948B-1728B52AA6E4}">
                <adec:decorative xmlns:adec="http://schemas.microsoft.com/office/drawing/2017/decorative" val="1"/>
              </a:ext>
            </a:extLst>
          </p:cNvPr>
          <p:cNvSpPr/>
          <p:nvPr/>
        </p:nvSpPr>
        <p:spPr>
          <a:xfrm>
            <a:off x="0" y="-1"/>
            <a:ext cx="12188952"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99" name="Google Shape;99;g270523aaee9_0_5" descr="Screenshot of mission statement on UCEA.org"/>
          <p:cNvPicPr preferRelativeResize="0"/>
          <p:nvPr/>
        </p:nvPicPr>
        <p:blipFill rotWithShape="1">
          <a:blip r:embed="rId3">
            <a:alphaModFix/>
          </a:blip>
          <a:srcRect l="1898" r="9478"/>
          <a:stretch/>
        </p:blipFill>
        <p:spPr>
          <a:xfrm>
            <a:off x="191084" y="171715"/>
            <a:ext cx="7812386" cy="3724422"/>
          </a:xfrm>
          <a:prstGeom prst="rect">
            <a:avLst/>
          </a:prstGeom>
          <a:noFill/>
          <a:ln>
            <a:noFill/>
          </a:ln>
        </p:spPr>
      </p:pic>
      <p:sp>
        <p:nvSpPr>
          <p:cNvPr id="2" name="Title 1">
            <a:extLst>
              <a:ext uri="{FF2B5EF4-FFF2-40B4-BE49-F238E27FC236}">
                <a16:creationId xmlns:a16="http://schemas.microsoft.com/office/drawing/2014/main" id="{BBFF9A75-0B53-2B8E-01D5-831119AD3C44}"/>
              </a:ext>
            </a:extLst>
          </p:cNvPr>
          <p:cNvSpPr txBox="1">
            <a:spLocks noGrp="1"/>
          </p:cNvSpPr>
          <p:nvPr>
            <p:ph type="title" idx="4294967295"/>
          </p:nvPr>
        </p:nvSpPr>
        <p:spPr>
          <a:xfrm>
            <a:off x="814192" y="3031299"/>
            <a:ext cx="5561556"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chemeClr val="bg1"/>
                </a:solidFill>
                <a:effectLst/>
                <a:uLnTx/>
                <a:uFillTx/>
                <a:latin typeface="Optima" panose="02000503060000020004" pitchFamily="2" charset="0"/>
                <a:ea typeface="+mn-ea"/>
                <a:cs typeface="+mn-cs"/>
              </a:rPr>
              <a:t>www.ucea.org</a:t>
            </a:r>
            <a:endParaRPr kumimoji="0" lang="en-US" sz="2000" b="0" i="0" u="none" strike="noStrike" kern="1200" cap="none" spc="0" normalizeH="0" baseline="0" noProof="0" dirty="0">
              <a:ln>
                <a:noFill/>
              </a:ln>
              <a:solidFill>
                <a:schemeClr val="bg1"/>
              </a:solidFill>
              <a:effectLst/>
              <a:uLnTx/>
              <a:uFillTx/>
              <a:latin typeface="Optima" panose="02000503060000020004" pitchFamily="2" charset="0"/>
              <a:ea typeface="+mn-ea"/>
              <a:cs typeface="+mn-cs"/>
            </a:endParaRPr>
          </a:p>
        </p:txBody>
      </p:sp>
      <p:pic>
        <p:nvPicPr>
          <p:cNvPr id="100" name="Google Shape;100;g270523aaee9_0_5" descr="2025 UCEA Annual conventions"/>
          <p:cNvPicPr preferRelativeResize="0"/>
          <p:nvPr/>
        </p:nvPicPr>
        <p:blipFill rotWithShape="1">
          <a:blip r:embed="rId4">
            <a:alphaModFix/>
          </a:blip>
          <a:srcRect l="8526" r="12760" b="1"/>
          <a:stretch/>
        </p:blipFill>
        <p:spPr>
          <a:xfrm>
            <a:off x="8195999" y="169254"/>
            <a:ext cx="3826711" cy="2066161"/>
          </a:xfrm>
          <a:prstGeom prst="rect">
            <a:avLst/>
          </a:prstGeom>
          <a:noFill/>
          <a:ln>
            <a:noFill/>
          </a:ln>
        </p:spPr>
      </p:pic>
      <p:pic>
        <p:nvPicPr>
          <p:cNvPr id="101" name="Google Shape;101;g270523aaee9_0_5" descr="UCEA Join our research study"/>
          <p:cNvPicPr preferRelativeResize="0"/>
          <p:nvPr/>
        </p:nvPicPr>
        <p:blipFill rotWithShape="1">
          <a:blip r:embed="rId5">
            <a:alphaModFix/>
          </a:blip>
          <a:srcRect r="3" b="20809"/>
          <a:stretch/>
        </p:blipFill>
        <p:spPr>
          <a:xfrm>
            <a:off x="191087" y="4070780"/>
            <a:ext cx="3808694" cy="2624098"/>
          </a:xfrm>
          <a:prstGeom prst="rect">
            <a:avLst/>
          </a:prstGeom>
          <a:noFill/>
          <a:ln>
            <a:noFill/>
          </a:ln>
        </p:spPr>
      </p:pic>
      <p:pic>
        <p:nvPicPr>
          <p:cNvPr id="102" name="Google Shape;102;g270523aaee9_0_5" descr="UCEA podcast"/>
          <p:cNvPicPr preferRelativeResize="0"/>
          <p:nvPr/>
        </p:nvPicPr>
        <p:blipFill rotWithShape="1">
          <a:blip r:embed="rId6">
            <a:alphaModFix/>
          </a:blip>
          <a:srcRect r="7665" b="-4"/>
          <a:stretch/>
        </p:blipFill>
        <p:spPr>
          <a:xfrm>
            <a:off x="8179442" y="2391883"/>
            <a:ext cx="3826711" cy="2072296"/>
          </a:xfrm>
          <a:prstGeom prst="rect">
            <a:avLst/>
          </a:prstGeom>
          <a:noFill/>
          <a:ln>
            <a:noFill/>
          </a:ln>
        </p:spPr>
      </p:pic>
      <p:pic>
        <p:nvPicPr>
          <p:cNvPr id="104" name="Google Shape;104;g270523aaee9_0_5" descr="70 years preparing educational leaders ucea"/>
          <p:cNvPicPr preferRelativeResize="0"/>
          <p:nvPr/>
        </p:nvPicPr>
        <p:blipFill>
          <a:blip r:embed="rId7">
            <a:alphaModFix/>
          </a:blip>
          <a:stretch>
            <a:fillRect/>
          </a:stretch>
        </p:blipFill>
        <p:spPr>
          <a:xfrm>
            <a:off x="4521925" y="3636700"/>
            <a:ext cx="3384800" cy="3384800"/>
          </a:xfrm>
          <a:prstGeom prst="rect">
            <a:avLst/>
          </a:prstGeom>
          <a:noFill/>
          <a:ln>
            <a:noFill/>
          </a:ln>
        </p:spPr>
      </p:pic>
      <p:pic>
        <p:nvPicPr>
          <p:cNvPr id="103" name="Google Shape;103;g270523aaee9_0_5" descr="A map of the united states"/>
          <p:cNvPicPr preferRelativeResize="0"/>
          <p:nvPr/>
        </p:nvPicPr>
        <p:blipFill rotWithShape="1">
          <a:blip r:embed="rId8">
            <a:alphaModFix/>
          </a:blip>
          <a:srcRect r="2" b="12176"/>
          <a:stretch/>
        </p:blipFill>
        <p:spPr>
          <a:xfrm>
            <a:off x="8193994" y="4620643"/>
            <a:ext cx="3826711" cy="20669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c576b6635406f2c_37"/>
          <p:cNvSpPr txBox="1">
            <a:spLocks noGrp="1"/>
          </p:cNvSpPr>
          <p:nvPr>
            <p:ph type="title"/>
          </p:nvPr>
        </p:nvSpPr>
        <p:spPr>
          <a:xfrm>
            <a:off x="838200" y="16848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dirty="0">
                <a:latin typeface="Belleza"/>
                <a:ea typeface="Belleza"/>
                <a:cs typeface="Belleza"/>
                <a:sym typeface="Belleza"/>
              </a:rPr>
              <a:t>CEEDAR &amp; UCEA Partnership</a:t>
            </a:r>
            <a:endParaRPr dirty="0">
              <a:latin typeface="Belleza"/>
              <a:ea typeface="Belleza"/>
              <a:cs typeface="Belleza"/>
              <a:sym typeface="Belleza"/>
            </a:endParaRPr>
          </a:p>
        </p:txBody>
      </p:sp>
      <p:sp>
        <p:nvSpPr>
          <p:cNvPr id="110" name="Google Shape;110;g1c576b6635406f2c_37">
            <a:extLst>
              <a:ext uri="{C183D7F6-B498-43B3-948B-1728B52AA6E4}">
                <adec:decorative xmlns:adec="http://schemas.microsoft.com/office/drawing/2017/decorative" val="1"/>
              </a:ext>
            </a:extLst>
          </p:cNvPr>
          <p:cNvSpPr/>
          <p:nvPr/>
        </p:nvSpPr>
        <p:spPr>
          <a:xfrm>
            <a:off x="5731250" y="1302775"/>
            <a:ext cx="5187900" cy="46347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1" name="Google Shape;111;g1c576b6635406f2c_37">
            <a:extLst>
              <a:ext uri="{C183D7F6-B498-43B3-948B-1728B52AA6E4}">
                <adec:decorative xmlns:adec="http://schemas.microsoft.com/office/drawing/2017/decorative" val="1"/>
              </a:ext>
            </a:extLst>
          </p:cNvPr>
          <p:cNvSpPr/>
          <p:nvPr/>
        </p:nvSpPr>
        <p:spPr>
          <a:xfrm>
            <a:off x="1324891" y="1302775"/>
            <a:ext cx="5187900" cy="4634700"/>
          </a:xfrm>
          <a:prstGeom prst="ellipse">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 name="Google Shape;113;g1c576b6635406f2c_37"/>
          <p:cNvSpPr txBox="1"/>
          <p:nvPr/>
        </p:nvSpPr>
        <p:spPr>
          <a:xfrm>
            <a:off x="1238570" y="1302775"/>
            <a:ext cx="5452800" cy="61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CEEDAR</a:t>
            </a:r>
            <a:endParaRPr sz="2800" b="1" i="0" u="none" strike="noStrike" cap="none" dirty="0">
              <a:solidFill>
                <a:schemeClr val="dk1"/>
              </a:solidFill>
              <a:latin typeface="Arial"/>
              <a:ea typeface="Arial"/>
              <a:cs typeface="Arial"/>
              <a:sym typeface="Arial"/>
            </a:endParaRPr>
          </a:p>
        </p:txBody>
      </p:sp>
      <p:sp>
        <p:nvSpPr>
          <p:cNvPr id="112" name="Google Shape;112;g1c576b6635406f2c_37"/>
          <p:cNvSpPr txBox="1"/>
          <p:nvPr/>
        </p:nvSpPr>
        <p:spPr>
          <a:xfrm>
            <a:off x="1971195" y="2058213"/>
            <a:ext cx="4031400" cy="3311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800"/>
              <a:buFont typeface="Arial"/>
              <a:buNone/>
            </a:pPr>
            <a:r>
              <a:rPr lang="en-US" sz="1800" b="0" i="0" u="sng" strike="noStrike" cap="none" dirty="0">
                <a:solidFill>
                  <a:srgbClr val="212121"/>
                </a:solidFill>
                <a:latin typeface="Arial"/>
                <a:ea typeface="Arial"/>
                <a:cs typeface="Arial"/>
                <a:sym typeface="Arial"/>
              </a:rPr>
              <a:t>Goal 1</a:t>
            </a:r>
            <a:r>
              <a:rPr lang="en-US" sz="1800" b="0" i="0" u="none" strike="noStrike" cap="none" dirty="0">
                <a:solidFill>
                  <a:srgbClr val="212121"/>
                </a:solidFill>
                <a:latin typeface="Arial"/>
                <a:ea typeface="Arial"/>
                <a:cs typeface="Arial"/>
                <a:sym typeface="Arial"/>
              </a:rPr>
              <a:t>: Offer high-quality instruction for teachers and leaders</a:t>
            </a: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r>
              <a:rPr lang="en-US" sz="1800" b="0" i="0" u="sng" strike="noStrike" cap="none" dirty="0">
                <a:solidFill>
                  <a:srgbClr val="212121"/>
                </a:solidFill>
                <a:latin typeface="Arial"/>
                <a:ea typeface="Arial"/>
                <a:cs typeface="Arial"/>
                <a:sym typeface="Arial"/>
              </a:rPr>
              <a:t>Goal 2</a:t>
            </a:r>
            <a:r>
              <a:rPr lang="en-US" sz="1800" b="0" i="0" u="none" strike="noStrike" cap="none" dirty="0">
                <a:solidFill>
                  <a:srgbClr val="212121"/>
                </a:solidFill>
                <a:latin typeface="Arial"/>
                <a:ea typeface="Arial"/>
                <a:cs typeface="Arial"/>
                <a:sym typeface="Arial"/>
              </a:rPr>
              <a:t>: Track and evaluate the impact of educator preparation policy</a:t>
            </a: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r>
              <a:rPr lang="en-US" sz="1800" b="0" i="0" u="sng" strike="noStrike" cap="none" dirty="0">
                <a:solidFill>
                  <a:srgbClr val="212121"/>
                </a:solidFill>
                <a:latin typeface="Arial"/>
                <a:ea typeface="Arial"/>
                <a:cs typeface="Arial"/>
                <a:sym typeface="Arial"/>
              </a:rPr>
              <a:t>Goal 3</a:t>
            </a:r>
            <a:r>
              <a:rPr lang="en-US" sz="1800" b="0" i="0" u="none" strike="noStrike" cap="none" dirty="0">
                <a:solidFill>
                  <a:srgbClr val="212121"/>
                </a:solidFill>
                <a:latin typeface="Arial"/>
                <a:ea typeface="Arial"/>
                <a:cs typeface="Arial"/>
                <a:sym typeface="Arial"/>
              </a:rPr>
              <a:t>: Use multiple data sources for continuous improvement of the educator workforce</a:t>
            </a:r>
            <a:endParaRPr sz="18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1800"/>
              <a:buFont typeface="Arial"/>
              <a:buNone/>
            </a:pPr>
            <a:r>
              <a:rPr lang="en-US" sz="1800" b="0" i="0" u="sng" strike="noStrike" cap="none" dirty="0">
                <a:solidFill>
                  <a:srgbClr val="212121"/>
                </a:solidFill>
                <a:latin typeface="Arial"/>
                <a:ea typeface="Arial"/>
                <a:cs typeface="Arial"/>
                <a:sym typeface="Arial"/>
              </a:rPr>
              <a:t>Goal 4</a:t>
            </a:r>
            <a:r>
              <a:rPr lang="en-US" sz="1800" b="0" i="0" u="none" strike="noStrike" cap="none" dirty="0">
                <a:solidFill>
                  <a:srgbClr val="212121"/>
                </a:solidFill>
                <a:latin typeface="Arial"/>
                <a:ea typeface="Arial"/>
                <a:cs typeface="Arial"/>
                <a:sym typeface="Arial"/>
              </a:rPr>
              <a:t>: Increased capacity of SEAs, EPPs, and LEAs to collaborate and implement plans that sustain and scale up reform efforts</a:t>
            </a:r>
            <a:endParaRPr sz="1800" b="0" i="0" u="none" strike="noStrike" cap="none" dirty="0">
              <a:solidFill>
                <a:schemeClr val="dk1"/>
              </a:solidFill>
              <a:latin typeface="Arial"/>
              <a:ea typeface="Arial"/>
              <a:cs typeface="Arial"/>
              <a:sym typeface="Arial"/>
            </a:endParaRPr>
          </a:p>
        </p:txBody>
      </p:sp>
      <p:sp>
        <p:nvSpPr>
          <p:cNvPr id="114" name="Google Shape;114;g1c576b6635406f2c_37"/>
          <p:cNvSpPr txBox="1"/>
          <p:nvPr/>
        </p:nvSpPr>
        <p:spPr>
          <a:xfrm>
            <a:off x="5731260" y="1374159"/>
            <a:ext cx="5452800" cy="61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UCEA</a:t>
            </a:r>
            <a:endParaRPr sz="2800" b="1" i="0" u="none" strike="noStrike" cap="none" dirty="0">
              <a:solidFill>
                <a:schemeClr val="dk1"/>
              </a:solidFill>
              <a:latin typeface="Arial"/>
              <a:ea typeface="Arial"/>
              <a:cs typeface="Arial"/>
              <a:sym typeface="Arial"/>
            </a:endParaRPr>
          </a:p>
        </p:txBody>
      </p:sp>
      <p:sp>
        <p:nvSpPr>
          <p:cNvPr id="115" name="Google Shape;115;g1c576b6635406f2c_37"/>
          <p:cNvSpPr txBox="1"/>
          <p:nvPr/>
        </p:nvSpPr>
        <p:spPr>
          <a:xfrm>
            <a:off x="6619594" y="1839475"/>
            <a:ext cx="4031400" cy="35613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chemeClr val="dk1"/>
                </a:solidFill>
                <a:latin typeface="Arial"/>
                <a:ea typeface="Arial"/>
                <a:cs typeface="Arial"/>
                <a:sym typeface="Arial"/>
              </a:rPr>
              <a:t>Engage systems, schools, and communities as active partners in research on authentic problems of practice</a:t>
            </a: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chemeClr val="dk1"/>
                </a:solidFill>
                <a:latin typeface="Arial"/>
                <a:ea typeface="Arial"/>
                <a:cs typeface="Arial"/>
                <a:sym typeface="Arial"/>
              </a:rPr>
              <a:t>Generate new professional, academic, and community-based knowledges that advance the field of educational leadership</a:t>
            </a: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dirty="0">
                <a:solidFill>
                  <a:schemeClr val="dk1"/>
                </a:solidFill>
                <a:latin typeface="Arial"/>
                <a:ea typeface="Arial"/>
                <a:cs typeface="Arial"/>
                <a:sym typeface="Arial"/>
              </a:rPr>
              <a:t>Improve the preparation and development of preK-12 educational leaders.</a:t>
            </a:r>
            <a:endParaRPr sz="1700" b="0" i="0" u="none" strike="noStrike" cap="none" dirty="0">
              <a:solidFill>
                <a:schemeClr val="dk1"/>
              </a:solidFill>
              <a:latin typeface="Arial"/>
              <a:ea typeface="Arial"/>
              <a:cs typeface="Arial"/>
              <a:sym typeface="Arial"/>
            </a:endParaRPr>
          </a:p>
        </p:txBody>
      </p:sp>
      <p:sp>
        <p:nvSpPr>
          <p:cNvPr id="116" name="Google Shape;116;g1c576b6635406f2c_37">
            <a:extLst>
              <a:ext uri="{C183D7F6-B498-43B3-948B-1728B52AA6E4}">
                <adec:decorative xmlns:adec="http://schemas.microsoft.com/office/drawing/2017/decorative" val="1"/>
              </a:ext>
            </a:extLst>
          </p:cNvPr>
          <p:cNvSpPr txBox="1"/>
          <p:nvPr/>
        </p:nvSpPr>
        <p:spPr>
          <a:xfrm>
            <a:off x="1003214" y="5914967"/>
            <a:ext cx="9826500" cy="617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rial"/>
              <a:ea typeface="Arial"/>
              <a:cs typeface="Arial"/>
              <a:sym typeface="Arial"/>
            </a:endParaRPr>
          </a:p>
        </p:txBody>
      </p:sp>
      <p:sp>
        <p:nvSpPr>
          <p:cNvPr id="117" name="Google Shape;117;g1c576b6635406f2c_37"/>
          <p:cNvSpPr txBox="1"/>
          <p:nvPr/>
        </p:nvSpPr>
        <p:spPr>
          <a:xfrm>
            <a:off x="417875" y="5914975"/>
            <a:ext cx="111351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dirty="0">
                <a:solidFill>
                  <a:schemeClr val="dk1"/>
                </a:solidFill>
                <a:latin typeface="Optima" panose="02000503060000020004" pitchFamily="2" charset="0"/>
                <a:ea typeface="Play"/>
                <a:cs typeface="Play"/>
                <a:sym typeface="Play"/>
              </a:rPr>
              <a:t>UCEA works towards the transformation of schools and school communities to create equitable, ethical, and socially just outcomes for each child.</a:t>
            </a:r>
            <a:endParaRPr sz="2500" b="0" i="0" u="none" strike="noStrike" cap="none" dirty="0">
              <a:solidFill>
                <a:schemeClr val="dk1"/>
              </a:solidFill>
              <a:latin typeface="Optima" panose="02000503060000020004" pitchFamily="2" charset="0"/>
              <a:ea typeface="Play"/>
              <a:cs typeface="Play"/>
              <a:sym typeface="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1"/>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Google Shape;122;g3bd5bb8db5d_0_7"/>
          <p:cNvSpPr txBox="1">
            <a:spLocks noGrp="1"/>
          </p:cNvSpPr>
          <p:nvPr>
            <p:ph type="title"/>
          </p:nvPr>
        </p:nvSpPr>
        <p:spPr>
          <a:xfrm>
            <a:off x="1136397" y="502020"/>
            <a:ext cx="5323715" cy="1642970"/>
          </a:xfrm>
          <a:prstGeom prst="rect">
            <a:avLst/>
          </a:prstGeom>
        </p:spPr>
        <p:txBody>
          <a:bodyPr spcFirstLastPara="1" lIns="91425" tIns="45700" rIns="91425" bIns="45700" anchor="b" anchorCtr="0">
            <a:normAutofit/>
          </a:bodyPr>
          <a:lstStyle/>
          <a:p>
            <a:pPr marL="0" lvl="0" indent="0" rtl="0">
              <a:spcBef>
                <a:spcPts val="0"/>
              </a:spcBef>
              <a:spcAft>
                <a:spcPts val="0"/>
              </a:spcAft>
              <a:buNone/>
            </a:pPr>
            <a:r>
              <a:rPr lang="en-US" sz="4000" b="1" dirty="0">
                <a:latin typeface="Optima" panose="02000503060000020004" pitchFamily="2" charset="0"/>
                <a:ea typeface="Belleza"/>
                <a:cs typeface="Belleza"/>
                <a:sym typeface="Belleza"/>
              </a:rPr>
              <a:t>Policy &amp; Advocacy Strategy</a:t>
            </a:r>
          </a:p>
        </p:txBody>
      </p:sp>
      <p:sp>
        <p:nvSpPr>
          <p:cNvPr id="123" name="Google Shape;123;g3bd5bb8db5d_0_7"/>
          <p:cNvSpPr txBox="1">
            <a:spLocks noGrp="1"/>
          </p:cNvSpPr>
          <p:nvPr>
            <p:ph idx="1"/>
          </p:nvPr>
        </p:nvSpPr>
        <p:spPr>
          <a:xfrm>
            <a:off x="1144923" y="2405894"/>
            <a:ext cx="5315189" cy="3535083"/>
          </a:xfrm>
          <a:prstGeom prst="rect">
            <a:avLst/>
          </a:prstGeom>
        </p:spPr>
        <p:txBody>
          <a:bodyPr spcFirstLastPara="1" lIns="91425" tIns="45700" rIns="91425" bIns="45700" anchor="t" anchorCtr="0">
            <a:normAutofit/>
          </a:bodyPr>
          <a:lstStyle/>
          <a:p>
            <a:pPr marL="0" lvl="0" indent="0" rtl="0">
              <a:spcBef>
                <a:spcPts val="0"/>
              </a:spcBef>
              <a:spcAft>
                <a:spcPts val="0"/>
              </a:spcAft>
              <a:buNone/>
            </a:pPr>
            <a:r>
              <a:rPr lang="en-US" sz="2000" dirty="0"/>
              <a:t>• </a:t>
            </a:r>
            <a:r>
              <a:rPr lang="en-US" sz="2400" dirty="0">
                <a:latin typeface="Optima" panose="02000503060000020004" pitchFamily="2" charset="0"/>
                <a:ea typeface="Belleza"/>
                <a:cs typeface="Belleza"/>
                <a:sym typeface="Belleza"/>
              </a:rPr>
              <a:t>Expand member capacity to advocate for policies supporting leadership preparation and practice</a:t>
            </a:r>
          </a:p>
          <a:p>
            <a:pPr marL="0" lvl="0" indent="0" rtl="0">
              <a:spcBef>
                <a:spcPts val="0"/>
              </a:spcBef>
              <a:spcAft>
                <a:spcPts val="0"/>
              </a:spcAft>
              <a:buClr>
                <a:schemeClr val="dk1"/>
              </a:buClr>
              <a:buSzPts val="1100"/>
              <a:buFont typeface="Arial"/>
              <a:buNone/>
            </a:pPr>
            <a:endParaRPr lang="en-US" sz="2400" dirty="0">
              <a:latin typeface="Optima" panose="02000503060000020004" pitchFamily="2" charset="0"/>
              <a:ea typeface="Belleza"/>
              <a:cs typeface="Belleza"/>
              <a:sym typeface="Belleza"/>
            </a:endParaRPr>
          </a:p>
          <a:p>
            <a:pPr marL="0" lvl="0" indent="0" rtl="0">
              <a:spcBef>
                <a:spcPts val="0"/>
              </a:spcBef>
              <a:spcAft>
                <a:spcPts val="0"/>
              </a:spcAft>
              <a:buClr>
                <a:schemeClr val="dk1"/>
              </a:buClr>
              <a:buSzPts val="1100"/>
              <a:buFont typeface="Arial"/>
              <a:buNone/>
            </a:pPr>
            <a:r>
              <a:rPr lang="en-US" sz="2400" dirty="0">
                <a:latin typeface="Optima" panose="02000503060000020004" pitchFamily="2" charset="0"/>
                <a:ea typeface="Belleza"/>
                <a:cs typeface="Belleza"/>
                <a:sym typeface="Belleza"/>
              </a:rPr>
              <a:t>• Produce and disseminate research relevant to the field and its policy interests</a:t>
            </a:r>
          </a:p>
          <a:p>
            <a:pPr marL="0" lvl="0" indent="0" rtl="0">
              <a:spcBef>
                <a:spcPts val="0"/>
              </a:spcBef>
              <a:spcAft>
                <a:spcPts val="0"/>
              </a:spcAft>
              <a:buClr>
                <a:schemeClr val="dk1"/>
              </a:buClr>
              <a:buSzPts val="1100"/>
              <a:buFont typeface="Arial"/>
              <a:buNone/>
            </a:pPr>
            <a:endParaRPr lang="en-US" sz="2400" dirty="0">
              <a:latin typeface="Optima" panose="02000503060000020004" pitchFamily="2" charset="0"/>
              <a:ea typeface="Belleza"/>
              <a:cs typeface="Belleza"/>
              <a:sym typeface="Belleza"/>
            </a:endParaRPr>
          </a:p>
          <a:p>
            <a:pPr marL="0" lvl="0" indent="0" rtl="0">
              <a:spcBef>
                <a:spcPts val="0"/>
              </a:spcBef>
              <a:spcAft>
                <a:spcPts val="0"/>
              </a:spcAft>
              <a:buClr>
                <a:schemeClr val="dk1"/>
              </a:buClr>
              <a:buSzPts val="1100"/>
              <a:buFont typeface="Arial"/>
              <a:buNone/>
            </a:pPr>
            <a:r>
              <a:rPr lang="en-US" sz="2400" dirty="0">
                <a:latin typeface="Optima" panose="02000503060000020004" pitchFamily="2" charset="0"/>
                <a:ea typeface="Belleza"/>
                <a:cs typeface="Belleza"/>
                <a:sym typeface="Belleza"/>
              </a:rPr>
              <a:t>• Bolster collaboration and grow interest in common policy challenges</a:t>
            </a:r>
          </a:p>
          <a:p>
            <a:pPr marL="0" lvl="0" indent="0" rtl="0">
              <a:spcBef>
                <a:spcPts val="1000"/>
              </a:spcBef>
              <a:spcAft>
                <a:spcPts val="0"/>
              </a:spcAft>
              <a:buNone/>
            </a:pPr>
            <a:endParaRPr lang="en-US" sz="2000" dirty="0"/>
          </a:p>
        </p:txBody>
      </p:sp>
      <p:sp>
        <p:nvSpPr>
          <p:cNvPr id="131" name="Rectangle 13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4" name="Google Shape;124;g3bd5bb8db5d_0_7">
            <a:extLst>
              <a:ext uri="{C183D7F6-B498-43B3-948B-1728B52AA6E4}">
                <adec:decorative xmlns:adec="http://schemas.microsoft.com/office/drawing/2017/decorative" val="1"/>
              </a:ext>
            </a:extLst>
          </p:cNvPr>
          <p:cNvPicPr preferRelativeResize="0"/>
          <p:nvPr/>
        </p:nvPicPr>
        <p:blipFill>
          <a:blip r:embed="rId3"/>
          <a:stretch>
            <a:fillRect/>
          </a:stretch>
        </p:blipFill>
        <p:spPr>
          <a:xfrm>
            <a:off x="7075967" y="1359681"/>
            <a:ext cx="4170530" cy="417053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sp useBgFill="1">
        <p:nvSpPr>
          <p:cNvPr id="155" name="Rectangle 154">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Google Shape;129;g3bd5bb8db5d_0_342"/>
          <p:cNvSpPr txBox="1">
            <a:spLocks noGrp="1"/>
          </p:cNvSpPr>
          <p:nvPr>
            <p:ph type="title"/>
          </p:nvPr>
        </p:nvSpPr>
        <p:spPr>
          <a:xfrm>
            <a:off x="838197" y="206292"/>
            <a:ext cx="5167185" cy="1680519"/>
          </a:xfrm>
          <a:prstGeom prst="rect">
            <a:avLst/>
          </a:prstGeom>
        </p:spPr>
        <p:txBody>
          <a:bodyPr spcFirstLastPara="1" vert="horz" lIns="91440" tIns="45720" rIns="91440" bIns="45720" rtlCol="0" anchor="ctr" anchorCtr="0">
            <a:normAutofit/>
          </a:bodyPr>
          <a:lstStyle/>
          <a:p>
            <a:pPr marL="0" lvl="0" indent="0">
              <a:spcAft>
                <a:spcPts val="0"/>
              </a:spcAft>
            </a:pPr>
            <a:r>
              <a:rPr lang="en-US" sz="4000" dirty="0">
                <a:latin typeface="Optima" panose="02000503060000020004" pitchFamily="2" charset="0"/>
                <a:sym typeface="Belleza"/>
              </a:rPr>
              <a:t>Advocacy Guidebook</a:t>
            </a:r>
          </a:p>
        </p:txBody>
      </p:sp>
      <p:pic>
        <p:nvPicPr>
          <p:cNvPr id="130" name="Google Shape;130;g3bd5bb8db5d_0_342" descr="cover of UCEA Advocacy guidebook"/>
          <p:cNvPicPr preferRelativeResize="0"/>
          <p:nvPr/>
        </p:nvPicPr>
        <p:blipFill>
          <a:blip r:embed="rId3"/>
          <a:stretch>
            <a:fillRect/>
          </a:stretch>
        </p:blipFill>
        <p:spPr>
          <a:xfrm>
            <a:off x="969484" y="1541001"/>
            <a:ext cx="4284104" cy="4870801"/>
          </a:xfrm>
          <a:prstGeom prst="rect">
            <a:avLst/>
          </a:prstGeom>
          <a:noFill/>
        </p:spPr>
      </p:pic>
      <p:sp>
        <p:nvSpPr>
          <p:cNvPr id="131" name="Google Shape;131;g3bd5bb8db5d_0_342"/>
          <p:cNvSpPr txBox="1"/>
          <p:nvPr/>
        </p:nvSpPr>
        <p:spPr>
          <a:xfrm>
            <a:off x="4837082" y="1541001"/>
            <a:ext cx="5178960" cy="3711146"/>
          </a:xfrm>
          <a:prstGeom prst="rect">
            <a:avLst/>
          </a:prstGeom>
        </p:spPr>
        <p:txBody>
          <a:bodyPr spcFirstLastPara="1" vert="horz" lIns="91440" tIns="45720" rIns="91440" bIns="45720" rtlCol="0" anchor="ctr" anchorCtr="0">
            <a:noAutofit/>
          </a:bodyPr>
          <a:lstStyle/>
          <a:p>
            <a:pPr marL="914400" lvl="1" indent="-228600">
              <a:lnSpc>
                <a:spcPct val="90000"/>
              </a:lnSpc>
              <a:spcAft>
                <a:spcPts val="600"/>
              </a:spcAft>
              <a:buFont typeface="Arial" panose="020B0604020202020204" pitchFamily="34" charset="0"/>
              <a:buChar char="•"/>
            </a:pPr>
            <a:r>
              <a:rPr lang="en-US" sz="2400" dirty="0">
                <a:latin typeface="Optima" panose="02000503060000020004" pitchFamily="2" charset="0"/>
                <a:sym typeface="Belleza"/>
              </a:rPr>
              <a:t>Understanding the Legislative Process</a:t>
            </a:r>
          </a:p>
          <a:p>
            <a:pPr marL="914400" lvl="1" indent="-228600">
              <a:lnSpc>
                <a:spcPct val="90000"/>
              </a:lnSpc>
              <a:spcAft>
                <a:spcPts val="600"/>
              </a:spcAft>
              <a:buFont typeface="Arial" panose="020B0604020202020204" pitchFamily="34" charset="0"/>
              <a:buChar char="•"/>
            </a:pPr>
            <a:endParaRPr lang="en-US" sz="2400" dirty="0">
              <a:latin typeface="Optima" panose="02000503060000020004" pitchFamily="2" charset="0"/>
              <a:sym typeface="Belleza"/>
            </a:endParaRPr>
          </a:p>
          <a:p>
            <a:pPr marL="914400" lvl="1" indent="-228600">
              <a:lnSpc>
                <a:spcPct val="90000"/>
              </a:lnSpc>
              <a:spcAft>
                <a:spcPts val="600"/>
              </a:spcAft>
              <a:buFont typeface="Arial" panose="020B0604020202020204" pitchFamily="34" charset="0"/>
              <a:buChar char="•"/>
            </a:pPr>
            <a:r>
              <a:rPr lang="en-US" sz="2400" dirty="0">
                <a:latin typeface="Optima" panose="02000503060000020004" pitchFamily="2" charset="0"/>
                <a:sym typeface="Belleza"/>
              </a:rPr>
              <a:t>Connecting with Elected Officials</a:t>
            </a:r>
          </a:p>
          <a:p>
            <a:pPr marL="914400" lvl="1" indent="-228600">
              <a:lnSpc>
                <a:spcPct val="90000"/>
              </a:lnSpc>
              <a:spcAft>
                <a:spcPts val="600"/>
              </a:spcAft>
              <a:buFont typeface="Arial" panose="020B0604020202020204" pitchFamily="34" charset="0"/>
              <a:buChar char="•"/>
            </a:pPr>
            <a:endParaRPr lang="en-US" sz="2400" dirty="0">
              <a:latin typeface="Optima" panose="02000503060000020004" pitchFamily="2" charset="0"/>
              <a:sym typeface="Belleza"/>
            </a:endParaRPr>
          </a:p>
          <a:p>
            <a:pPr marL="914400" lvl="1" indent="-228600">
              <a:lnSpc>
                <a:spcPct val="90000"/>
              </a:lnSpc>
              <a:spcAft>
                <a:spcPts val="600"/>
              </a:spcAft>
              <a:buFont typeface="Arial" panose="020B0604020202020204" pitchFamily="34" charset="0"/>
              <a:buChar char="•"/>
            </a:pPr>
            <a:r>
              <a:rPr lang="en-US" sz="2400" dirty="0">
                <a:latin typeface="Optima" panose="02000503060000020004" pitchFamily="2" charset="0"/>
                <a:sym typeface="Belleza"/>
              </a:rPr>
              <a:t>Effective Communication Strategies</a:t>
            </a:r>
          </a:p>
        </p:txBody>
      </p:sp>
      <p:pic>
        <p:nvPicPr>
          <p:cNvPr id="3" name="Picture 2" descr="QR code to the guidebook">
            <a:extLst>
              <a:ext uri="{FF2B5EF4-FFF2-40B4-BE49-F238E27FC236}">
                <a16:creationId xmlns:a16="http://schemas.microsoft.com/office/drawing/2014/main" id="{40131941-AE8E-5A34-0223-FA32FEF6A483}"/>
              </a:ext>
            </a:extLst>
          </p:cNvPr>
          <p:cNvPicPr>
            <a:picLocks noChangeAspect="1"/>
          </p:cNvPicPr>
          <p:nvPr/>
        </p:nvPicPr>
        <p:blipFill>
          <a:blip r:embed="rId4"/>
          <a:stretch>
            <a:fillRect/>
          </a:stretch>
        </p:blipFill>
        <p:spPr>
          <a:xfrm>
            <a:off x="9166034" y="3984999"/>
            <a:ext cx="2739203" cy="2739203"/>
          </a:xfrm>
          <a:prstGeom prst="rect">
            <a:avLst/>
          </a:prstGeom>
        </p:spPr>
      </p:pic>
      <p:sp>
        <p:nvSpPr>
          <p:cNvPr id="4" name="TextBox 3">
            <a:extLst>
              <a:ext uri="{FF2B5EF4-FFF2-40B4-BE49-F238E27FC236}">
                <a16:creationId xmlns:a16="http://schemas.microsoft.com/office/drawing/2014/main" id="{B5EC5F40-9B9E-CA39-F840-824596B9CAC5}"/>
              </a:ext>
              <a:ext uri="{C183D7F6-B498-43B3-948B-1728B52AA6E4}">
                <adec:decorative xmlns:adec="http://schemas.microsoft.com/office/drawing/2017/decorative" val="1"/>
              </a:ext>
            </a:extLst>
          </p:cNvPr>
          <p:cNvSpPr txBox="1"/>
          <p:nvPr/>
        </p:nvSpPr>
        <p:spPr>
          <a:xfrm>
            <a:off x="0" y="0"/>
            <a:ext cx="12192000" cy="651353"/>
          </a:xfrm>
          <a:prstGeom prst="rect">
            <a:avLst/>
          </a:prstGeom>
          <a:solidFill>
            <a:schemeClr val="tx2">
              <a:lumMod val="90000"/>
              <a:lumOff val="10000"/>
            </a:schemeClr>
          </a:solidFill>
        </p:spPr>
        <p:txBody>
          <a:bodyPr wrap="square" rtlCol="0">
            <a:spAutoFit/>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7B61FF-4228-4940-B7A2-4EB6E0F3D0DC}"/>
              </a:ext>
            </a:extLst>
          </p:cNvPr>
          <p:cNvSpPr>
            <a:spLocks noGrp="1"/>
          </p:cNvSpPr>
          <p:nvPr>
            <p:ph type="title"/>
          </p:nvPr>
        </p:nvSpPr>
        <p:spPr>
          <a:xfrm>
            <a:off x="361202" y="2162155"/>
            <a:ext cx="3201366" cy="3387497"/>
          </a:xfrm>
        </p:spPr>
        <p:txBody>
          <a:bodyPr anchor="b">
            <a:normAutofit fontScale="90000"/>
          </a:bodyPr>
          <a:lstStyle/>
          <a:p>
            <a:pPr algn="r">
              <a:lnSpc>
                <a:spcPct val="150000"/>
              </a:lnSpc>
            </a:pPr>
            <a:r>
              <a:rPr lang="en-US" sz="4000" b="1" dirty="0">
                <a:solidFill>
                  <a:srgbClr val="FFFFFF"/>
                </a:solidFill>
                <a:latin typeface="Optima"/>
              </a:rPr>
              <a:t>L</a:t>
            </a:r>
            <a:r>
              <a:rPr lang="en-US" sz="4000" dirty="0">
                <a:solidFill>
                  <a:srgbClr val="FFFFFF"/>
                </a:solidFill>
                <a:latin typeface="Optima"/>
              </a:rPr>
              <a:t>eadership </a:t>
            </a:r>
            <a:r>
              <a:rPr lang="en-US" sz="4000" b="1" dirty="0">
                <a:solidFill>
                  <a:srgbClr val="FFFFFF"/>
                </a:solidFill>
                <a:latin typeface="Optima"/>
              </a:rPr>
              <a:t>E</a:t>
            </a:r>
            <a:r>
              <a:rPr lang="en-US" sz="4000" dirty="0">
                <a:solidFill>
                  <a:srgbClr val="FFFFFF"/>
                </a:solidFill>
                <a:latin typeface="Optima"/>
              </a:rPr>
              <a:t>ducational &amp; </a:t>
            </a:r>
            <a:r>
              <a:rPr lang="en-US" sz="4000" b="1" dirty="0">
                <a:solidFill>
                  <a:srgbClr val="FFFFFF"/>
                </a:solidFill>
                <a:latin typeface="Optima"/>
              </a:rPr>
              <a:t>A</a:t>
            </a:r>
            <a:r>
              <a:rPr lang="en-US" sz="4000" dirty="0">
                <a:solidFill>
                  <a:srgbClr val="FFFFFF"/>
                </a:solidFill>
                <a:latin typeface="Optima"/>
              </a:rPr>
              <a:t>dministration </a:t>
            </a:r>
            <a:r>
              <a:rPr lang="en-US" sz="4000" b="1" dirty="0">
                <a:solidFill>
                  <a:srgbClr val="FFFFFF"/>
                </a:solidFill>
                <a:latin typeface="Optima"/>
              </a:rPr>
              <a:t>P</a:t>
            </a:r>
            <a:r>
              <a:rPr lang="en-US" sz="4000" dirty="0">
                <a:solidFill>
                  <a:srgbClr val="FFFFFF"/>
                </a:solidFill>
                <a:latin typeface="Optima"/>
              </a:rPr>
              <a:t>rep </a:t>
            </a:r>
            <a:r>
              <a:rPr lang="en-US" sz="4000" b="1" dirty="0">
                <a:solidFill>
                  <a:srgbClr val="FFFFFF"/>
                </a:solidFill>
                <a:latin typeface="Optima"/>
              </a:rPr>
              <a:t>P</a:t>
            </a:r>
            <a:r>
              <a:rPr lang="en-US" sz="4000" dirty="0">
                <a:solidFill>
                  <a:srgbClr val="FFFFFF"/>
                </a:solidFill>
                <a:latin typeface="Optima"/>
              </a:rPr>
              <a:t>rogram (LEAPP)  </a:t>
            </a:r>
            <a:br>
              <a:rPr lang="en-US" sz="4000" dirty="0">
                <a:solidFill>
                  <a:srgbClr val="FFFFFF"/>
                </a:solidFill>
                <a:latin typeface="Optima"/>
              </a:rPr>
            </a:br>
            <a:r>
              <a:rPr lang="en-US" sz="4000" dirty="0">
                <a:solidFill>
                  <a:srgbClr val="FFFFFF"/>
                </a:solidFill>
                <a:latin typeface="Optima"/>
              </a:rPr>
              <a:t>Surveys</a:t>
            </a:r>
          </a:p>
        </p:txBody>
      </p:sp>
      <p:sp>
        <p:nvSpPr>
          <p:cNvPr id="3" name="Content Placeholder 2">
            <a:extLst>
              <a:ext uri="{FF2B5EF4-FFF2-40B4-BE49-F238E27FC236}">
                <a16:creationId xmlns:a16="http://schemas.microsoft.com/office/drawing/2014/main" id="{44135C84-6678-D64C-BAE8-FF6200A05FB5}"/>
              </a:ext>
            </a:extLst>
          </p:cNvPr>
          <p:cNvSpPr>
            <a:spLocks noGrp="1"/>
          </p:cNvSpPr>
          <p:nvPr>
            <p:ph idx="1"/>
          </p:nvPr>
        </p:nvSpPr>
        <p:spPr>
          <a:xfrm>
            <a:off x="4504548" y="286173"/>
            <a:ext cx="7525871" cy="3569731"/>
          </a:xfrm>
        </p:spPr>
        <p:txBody>
          <a:bodyPr vert="horz" lIns="68580" tIns="34290" rIns="68580" bIns="34290" rtlCol="0" anchor="ctr">
            <a:normAutofit fontScale="92500" lnSpcReduction="20000"/>
          </a:bodyPr>
          <a:lstStyle/>
          <a:p>
            <a:pPr>
              <a:lnSpc>
                <a:spcPct val="100000"/>
              </a:lnSpc>
              <a:spcBef>
                <a:spcPts val="0"/>
              </a:spcBef>
            </a:pPr>
            <a:endParaRPr lang="en-US" sz="2000" dirty="0">
              <a:latin typeface="Optima" panose="02000503060000020004" pitchFamily="2" charset="0"/>
            </a:endParaRPr>
          </a:p>
          <a:p>
            <a:pPr>
              <a:lnSpc>
                <a:spcPct val="100000"/>
              </a:lnSpc>
              <a:spcBef>
                <a:spcPts val="0"/>
              </a:spcBef>
            </a:pPr>
            <a:r>
              <a:rPr lang="en-US" sz="2600" dirty="0">
                <a:latin typeface="Optima" panose="02000503060000020004" pitchFamily="2" charset="0"/>
              </a:rPr>
              <a:t>Align to (1) NELP standards, (2) UCEA Quality Criteria, &amp; (3) Accreditation needs</a:t>
            </a:r>
          </a:p>
          <a:p>
            <a:pPr>
              <a:lnSpc>
                <a:spcPct val="100000"/>
              </a:lnSpc>
              <a:spcBef>
                <a:spcPts val="0"/>
              </a:spcBef>
            </a:pPr>
            <a:endParaRPr lang="en-US" sz="2600" dirty="0">
              <a:latin typeface="Optima" panose="02000503060000020004" pitchFamily="2" charset="0"/>
            </a:endParaRPr>
          </a:p>
          <a:p>
            <a:pPr>
              <a:lnSpc>
                <a:spcPct val="100000"/>
              </a:lnSpc>
              <a:spcBef>
                <a:spcPts val="0"/>
              </a:spcBef>
            </a:pPr>
            <a:r>
              <a:rPr lang="en-US" sz="2600" dirty="0">
                <a:latin typeface="Optima" panose="02000503060000020004" pitchFamily="2" charset="0"/>
              </a:rPr>
              <a:t>Adaptable for  local needs</a:t>
            </a:r>
          </a:p>
          <a:p>
            <a:pPr>
              <a:lnSpc>
                <a:spcPct val="100000"/>
              </a:lnSpc>
              <a:spcBef>
                <a:spcPts val="0"/>
              </a:spcBef>
            </a:pPr>
            <a:endParaRPr lang="en-US" sz="2600" dirty="0">
              <a:latin typeface="Optima" panose="02000503060000020004" pitchFamily="2" charset="0"/>
            </a:endParaRPr>
          </a:p>
          <a:p>
            <a:pPr>
              <a:lnSpc>
                <a:spcPct val="100000"/>
              </a:lnSpc>
              <a:spcBef>
                <a:spcPts val="0"/>
              </a:spcBef>
            </a:pPr>
            <a:r>
              <a:rPr lang="en-US" sz="2600" dirty="0">
                <a:latin typeface="Optima" panose="02000503060000020004" pitchFamily="2" charset="0"/>
              </a:rPr>
              <a:t>Lowest cognitive load for survey takers</a:t>
            </a:r>
          </a:p>
          <a:p>
            <a:pPr marL="0" indent="0">
              <a:lnSpc>
                <a:spcPct val="100000"/>
              </a:lnSpc>
              <a:spcBef>
                <a:spcPts val="0"/>
              </a:spcBef>
              <a:buNone/>
            </a:pPr>
            <a:endParaRPr lang="en-US" sz="2600" dirty="0">
              <a:latin typeface="Optima" panose="02000503060000020004" pitchFamily="2" charset="0"/>
            </a:endParaRPr>
          </a:p>
          <a:p>
            <a:pPr>
              <a:lnSpc>
                <a:spcPct val="100000"/>
              </a:lnSpc>
              <a:spcBef>
                <a:spcPts val="0"/>
              </a:spcBef>
            </a:pPr>
            <a:r>
              <a:rPr lang="en-US" sz="2600" dirty="0">
                <a:latin typeface="Optima"/>
              </a:rPr>
              <a:t>Data accessibility for local improvement</a:t>
            </a:r>
          </a:p>
          <a:p>
            <a:pPr>
              <a:lnSpc>
                <a:spcPct val="100000"/>
              </a:lnSpc>
              <a:spcBef>
                <a:spcPts val="0"/>
              </a:spcBef>
            </a:pPr>
            <a:endParaRPr lang="en-US" sz="2600" dirty="0">
              <a:latin typeface="Optima" panose="02000503060000020004" pitchFamily="2" charset="0"/>
              <a:ea typeface="+mn-lt"/>
              <a:cs typeface="+mn-lt"/>
            </a:endParaRPr>
          </a:p>
          <a:p>
            <a:pPr>
              <a:lnSpc>
                <a:spcPct val="100000"/>
              </a:lnSpc>
              <a:spcBef>
                <a:spcPts val="0"/>
              </a:spcBef>
            </a:pPr>
            <a:r>
              <a:rPr lang="en-US" sz="2600" dirty="0">
                <a:latin typeface="Optima" panose="02000503060000020004" pitchFamily="2" charset="0"/>
                <a:ea typeface="+mn-lt"/>
                <a:cs typeface="+mn-lt"/>
              </a:rPr>
              <a:t>Provide important </a:t>
            </a:r>
            <a:r>
              <a:rPr lang="en-US" sz="2600" b="1" dirty="0">
                <a:latin typeface="Optima" panose="02000503060000020004" pitchFamily="2" charset="0"/>
                <a:ea typeface="+mn-lt"/>
                <a:cs typeface="+mn-lt"/>
              </a:rPr>
              <a:t>guidance </a:t>
            </a:r>
            <a:r>
              <a:rPr lang="en-US" sz="2600" dirty="0">
                <a:latin typeface="Optima" panose="02000503060000020004" pitchFamily="2" charset="0"/>
                <a:ea typeface="+mn-lt"/>
                <a:cs typeface="+mn-lt"/>
              </a:rPr>
              <a:t>as well as plug-and-play </a:t>
            </a:r>
            <a:r>
              <a:rPr lang="en-US" sz="2600" b="1" dirty="0">
                <a:latin typeface="Optima" panose="02000503060000020004" pitchFamily="2" charset="0"/>
                <a:ea typeface="+mn-lt"/>
                <a:cs typeface="+mn-lt"/>
              </a:rPr>
              <a:t>data </a:t>
            </a:r>
            <a:r>
              <a:rPr lang="en-US" sz="2600" dirty="0">
                <a:latin typeface="Optima" panose="02000503060000020004" pitchFamily="2" charset="0"/>
                <a:ea typeface="+mn-lt"/>
                <a:cs typeface="+mn-lt"/>
              </a:rPr>
              <a:t>for program improvement</a:t>
            </a:r>
            <a:endParaRPr lang="en-US" sz="2000" i="1" dirty="0">
              <a:latin typeface="Optima"/>
              <a:ea typeface="Palatino" pitchFamily="2" charset="77"/>
              <a:cs typeface="Calibri"/>
            </a:endParaRPr>
          </a:p>
          <a:p>
            <a:endParaRPr lang="en-US" sz="2000" dirty="0">
              <a:latin typeface="Optima"/>
              <a:ea typeface="Palatino" pitchFamily="2" charset="77"/>
            </a:endParaRPr>
          </a:p>
        </p:txBody>
      </p:sp>
      <p:graphicFrame>
        <p:nvGraphicFramePr>
          <p:cNvPr id="5" name="Content Placeholder 40" descr="LEAPP-I (Intake) Recuitment. LEAPP-E (Exit) learning. LEAPP-P (Professional (Career). LEAPP-Q (Program) Program.">
            <a:extLst>
              <a:ext uri="{FF2B5EF4-FFF2-40B4-BE49-F238E27FC236}">
                <a16:creationId xmlns:a16="http://schemas.microsoft.com/office/drawing/2014/main" id="{33FDD0F2-92DA-1633-C258-FD40F167511A}"/>
              </a:ext>
            </a:extLst>
          </p:cNvPr>
          <p:cNvGraphicFramePr>
            <a:graphicFrameLocks/>
          </p:cNvGraphicFramePr>
          <p:nvPr>
            <p:extLst>
              <p:ext uri="{D42A27DB-BD31-4B8C-83A1-F6EECF244321}">
                <p14:modId xmlns:p14="http://schemas.microsoft.com/office/powerpoint/2010/main" val="3354021878"/>
              </p:ext>
            </p:extLst>
          </p:nvPr>
        </p:nvGraphicFramePr>
        <p:xfrm>
          <a:off x="3879683" y="3705108"/>
          <a:ext cx="815073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A391906-20F2-9E00-0ED8-0A4DEA31C790}"/>
              </a:ext>
            </a:extLst>
          </p:cNvPr>
          <p:cNvSpPr txBox="1"/>
          <p:nvPr/>
        </p:nvSpPr>
        <p:spPr>
          <a:xfrm>
            <a:off x="4094020" y="4418134"/>
            <a:ext cx="1563373"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Optima"/>
                <a:ea typeface="Calibri"/>
                <a:cs typeface="Calibri"/>
              </a:rPr>
              <a:t>LEAPP-I </a:t>
            </a:r>
            <a:r>
              <a:rPr lang="en-US" dirty="0">
                <a:latin typeface="Optima"/>
                <a:ea typeface="Calibri"/>
                <a:cs typeface="Calibri"/>
              </a:rPr>
              <a:t>(Intake)</a:t>
            </a:r>
          </a:p>
        </p:txBody>
      </p:sp>
      <p:sp>
        <p:nvSpPr>
          <p:cNvPr id="7" name="TextBox 6">
            <a:extLst>
              <a:ext uri="{FF2B5EF4-FFF2-40B4-BE49-F238E27FC236}">
                <a16:creationId xmlns:a16="http://schemas.microsoft.com/office/drawing/2014/main" id="{35E2880D-5853-C47F-FF23-174EB3818621}"/>
              </a:ext>
            </a:extLst>
          </p:cNvPr>
          <p:cNvSpPr txBox="1"/>
          <p:nvPr/>
        </p:nvSpPr>
        <p:spPr>
          <a:xfrm>
            <a:off x="5974508" y="4418134"/>
            <a:ext cx="173131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Optima"/>
                <a:ea typeface="Calibri"/>
                <a:cs typeface="Calibri"/>
              </a:rPr>
              <a:t>LEAPP - E </a:t>
            </a:r>
            <a:r>
              <a:rPr lang="en-US" dirty="0">
                <a:latin typeface="Optima"/>
                <a:ea typeface="Calibri"/>
                <a:cs typeface="Calibri"/>
              </a:rPr>
              <a:t>(Exit)</a:t>
            </a:r>
          </a:p>
        </p:txBody>
      </p:sp>
      <p:sp>
        <p:nvSpPr>
          <p:cNvPr id="13" name="TextBox 12">
            <a:extLst>
              <a:ext uri="{FF2B5EF4-FFF2-40B4-BE49-F238E27FC236}">
                <a16:creationId xmlns:a16="http://schemas.microsoft.com/office/drawing/2014/main" id="{6B6EA645-3E0F-A93C-2B21-9373F3942F9D}"/>
              </a:ext>
            </a:extLst>
          </p:cNvPr>
          <p:cNvSpPr txBox="1"/>
          <p:nvPr/>
        </p:nvSpPr>
        <p:spPr>
          <a:xfrm>
            <a:off x="9768999" y="4418134"/>
            <a:ext cx="1851577"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Optima"/>
                <a:ea typeface="Calibri"/>
                <a:cs typeface="Calibri"/>
              </a:rPr>
              <a:t>LEAPP-</a:t>
            </a:r>
            <a:r>
              <a:rPr lang="en-US" sz="2400" dirty="0">
                <a:latin typeface="Optima"/>
                <a:ea typeface="Calibri"/>
                <a:cs typeface="Calibri"/>
              </a:rPr>
              <a:t>Q</a:t>
            </a:r>
          </a:p>
          <a:p>
            <a:pPr algn="ctr"/>
            <a:r>
              <a:rPr lang="en-US" dirty="0">
                <a:latin typeface="Optima"/>
                <a:ea typeface="Calibri"/>
                <a:cs typeface="Calibri"/>
              </a:rPr>
              <a:t>(Program)</a:t>
            </a:r>
          </a:p>
        </p:txBody>
      </p:sp>
      <p:sp>
        <p:nvSpPr>
          <p:cNvPr id="15" name="TextBox 14">
            <a:extLst>
              <a:ext uri="{FF2B5EF4-FFF2-40B4-BE49-F238E27FC236}">
                <a16:creationId xmlns:a16="http://schemas.microsoft.com/office/drawing/2014/main" id="{C8D4EF66-1B76-27E3-2C04-A6FEFE08FBAA}"/>
              </a:ext>
            </a:extLst>
          </p:cNvPr>
          <p:cNvSpPr txBox="1"/>
          <p:nvPr/>
        </p:nvSpPr>
        <p:spPr>
          <a:xfrm>
            <a:off x="7917422" y="4418134"/>
            <a:ext cx="1851577"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Optima"/>
                <a:ea typeface="Calibri"/>
                <a:cs typeface="Calibri"/>
              </a:rPr>
              <a:t>LEAPP-</a:t>
            </a:r>
            <a:r>
              <a:rPr lang="en-US" sz="2400" dirty="0">
                <a:latin typeface="Optima"/>
                <a:ea typeface="Calibri"/>
                <a:cs typeface="Calibri"/>
              </a:rPr>
              <a:t>P</a:t>
            </a:r>
          </a:p>
          <a:p>
            <a:pPr algn="ctr"/>
            <a:r>
              <a:rPr lang="en-US" dirty="0">
                <a:latin typeface="Optima"/>
                <a:ea typeface="Calibri"/>
                <a:cs typeface="Calibri"/>
              </a:rPr>
              <a:t>(Professional)</a:t>
            </a:r>
          </a:p>
        </p:txBody>
      </p:sp>
    </p:spTree>
    <p:extLst>
      <p:ext uri="{BB962C8B-B14F-4D97-AF65-F5344CB8AC3E}">
        <p14:creationId xmlns:p14="http://schemas.microsoft.com/office/powerpoint/2010/main" val="30079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Placeholder 61">
            <a:extLst>
              <a:ext uri="{FF2B5EF4-FFF2-40B4-BE49-F238E27FC236}">
                <a16:creationId xmlns:a16="http://schemas.microsoft.com/office/drawing/2014/main" id="{AA425F5D-89E8-46E1-930B-A6A989E576A8}"/>
              </a:ext>
            </a:extLst>
          </p:cNvPr>
          <p:cNvSpPr>
            <a:spLocks noGrp="1"/>
          </p:cNvSpPr>
          <p:nvPr>
            <p:ph type="title" idx="4294967295"/>
          </p:nvPr>
        </p:nvSpPr>
        <p:spPr>
          <a:xfrm>
            <a:off x="854075" y="0"/>
            <a:ext cx="4425950" cy="53736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chemeClr val="tx1"/>
              </a:solidFill>
              <a:effectLst/>
              <a:uLnTx/>
              <a:uFillTx/>
              <a:latin typeface="Optima" panose="0200050306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chemeClr val="tx1"/>
              </a:solidFill>
              <a:effectLst/>
              <a:uLnTx/>
              <a:uFillTx/>
              <a:latin typeface="Optima" panose="0200050306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chemeClr val="tx1"/>
              </a:solidFill>
              <a:effectLst/>
              <a:uLnTx/>
              <a:uFillTx/>
              <a:latin typeface="Optima" panose="0200050306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schemeClr val="tx1"/>
              </a:solidFill>
              <a:effectLst/>
              <a:uLnTx/>
              <a:uFillTx/>
              <a:latin typeface="Optima" panose="02000503060000020004"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tx1"/>
                </a:solidFill>
                <a:effectLst/>
                <a:uLnTx/>
                <a:uFillTx/>
                <a:latin typeface="Optima" panose="02000503060000020004" pitchFamily="2" charset="0"/>
                <a:ea typeface="+mn-ea"/>
                <a:cs typeface="+mn-cs"/>
              </a:rPr>
              <a:t>What does LEAPP look like?</a:t>
            </a:r>
            <a:br>
              <a:rPr kumimoji="0" lang="en-US" sz="4000" b="0" i="0" u="none" strike="noStrike" kern="1200" cap="none" spc="0" normalizeH="0" baseline="0" noProof="0" dirty="0">
                <a:ln>
                  <a:noFill/>
                </a:ln>
                <a:solidFill>
                  <a:schemeClr val="tx1"/>
                </a:solidFill>
                <a:effectLst/>
                <a:uLnTx/>
                <a:uFillTx/>
                <a:latin typeface="Optima" panose="02000503060000020004" pitchFamily="2" charset="0"/>
                <a:ea typeface="+mn-ea"/>
                <a:cs typeface="+mn-cs"/>
              </a:rPr>
            </a:b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0" name="Picture 59" descr="Example section of survey. UCEA Leadership Education and Administration Preparation Program">
            <a:extLst>
              <a:ext uri="{FF2B5EF4-FFF2-40B4-BE49-F238E27FC236}">
                <a16:creationId xmlns:a16="http://schemas.microsoft.com/office/drawing/2014/main" id="{46B31D28-4A25-49AD-3F42-EDE3EBF9C48D}"/>
              </a:ext>
            </a:extLst>
          </p:cNvPr>
          <p:cNvPicPr>
            <a:picLocks noChangeAspect="1"/>
          </p:cNvPicPr>
          <p:nvPr/>
        </p:nvPicPr>
        <p:blipFill>
          <a:blip r:embed="rId2"/>
          <a:stretch>
            <a:fillRect/>
          </a:stretch>
        </p:blipFill>
        <p:spPr>
          <a:xfrm>
            <a:off x="6216432" y="276167"/>
            <a:ext cx="4784961" cy="5827752"/>
          </a:xfrm>
          <a:prstGeom prst="rect">
            <a:avLst/>
          </a:prstGeom>
        </p:spPr>
      </p:pic>
      <p:pic>
        <p:nvPicPr>
          <p:cNvPr id="2" name="Google Shape;124;g3bd5bb8db5d_0_7">
            <a:extLst>
              <a:ext uri="{FF2B5EF4-FFF2-40B4-BE49-F238E27FC236}">
                <a16:creationId xmlns:a16="http://schemas.microsoft.com/office/drawing/2014/main" id="{D029F724-297E-ED48-52F0-548C9BCD62A9}"/>
              </a:ext>
              <a:ext uri="{C183D7F6-B498-43B3-948B-1728B52AA6E4}">
                <adec:decorative xmlns:adec="http://schemas.microsoft.com/office/drawing/2017/decorative" val="1"/>
              </a:ext>
            </a:extLst>
          </p:cNvPr>
          <p:cNvPicPr preferRelativeResize="0"/>
          <p:nvPr/>
        </p:nvPicPr>
        <p:blipFill>
          <a:blip r:embed="rId3"/>
          <a:stretch>
            <a:fillRect/>
          </a:stretch>
        </p:blipFill>
        <p:spPr>
          <a:xfrm>
            <a:off x="378205" y="0"/>
            <a:ext cx="2521052" cy="2511438"/>
          </a:xfrm>
          <a:prstGeom prst="rect">
            <a:avLst/>
          </a:prstGeom>
          <a:noFill/>
        </p:spPr>
      </p:pic>
      <p:sp>
        <p:nvSpPr>
          <p:cNvPr id="4" name="TextBox 3">
            <a:extLst>
              <a:ext uri="{FF2B5EF4-FFF2-40B4-BE49-F238E27FC236}">
                <a16:creationId xmlns:a16="http://schemas.microsoft.com/office/drawing/2014/main" id="{E79566E7-DB99-612A-7E00-3CD1B75BE81D}"/>
              </a:ext>
              <a:ext uri="{C183D7F6-B498-43B3-948B-1728B52AA6E4}">
                <adec:decorative xmlns:adec="http://schemas.microsoft.com/office/drawing/2017/decorative" val="1"/>
              </a:ext>
            </a:extLst>
          </p:cNvPr>
          <p:cNvSpPr txBox="1"/>
          <p:nvPr/>
        </p:nvSpPr>
        <p:spPr>
          <a:xfrm>
            <a:off x="0" y="6206647"/>
            <a:ext cx="12192000" cy="651353"/>
          </a:xfrm>
          <a:prstGeom prst="rect">
            <a:avLst/>
          </a:prstGeom>
          <a:solidFill>
            <a:schemeClr val="tx2">
              <a:lumMod val="90000"/>
              <a:lumOff val="10000"/>
            </a:schemeClr>
          </a:solidFill>
        </p:spPr>
        <p:txBody>
          <a:bodyPr wrap="square" rtlCol="0">
            <a:spAutoFit/>
          </a:bodyPr>
          <a:lstStyle/>
          <a:p>
            <a:endParaRPr lang="en-US" dirty="0"/>
          </a:p>
        </p:txBody>
      </p:sp>
    </p:spTree>
    <p:extLst>
      <p:ext uri="{BB962C8B-B14F-4D97-AF65-F5344CB8AC3E}">
        <p14:creationId xmlns:p14="http://schemas.microsoft.com/office/powerpoint/2010/main" val="51101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31EAFE-7934-043C-E8AC-C51F27119A0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7DFB3C-C4D6-A1EA-EED5-D893B78F154D}"/>
              </a:ext>
            </a:extLst>
          </p:cNvPr>
          <p:cNvSpPr>
            <a:spLocks noGrp="1"/>
          </p:cNvSpPr>
          <p:nvPr>
            <p:ph type="title"/>
          </p:nvPr>
        </p:nvSpPr>
        <p:spPr>
          <a:xfrm>
            <a:off x="556532" y="643467"/>
            <a:ext cx="11210925" cy="744836"/>
          </a:xfrm>
          <a:solidFill>
            <a:schemeClr val="tx2">
              <a:lumMod val="90000"/>
              <a:lumOff val="10000"/>
            </a:schemeClr>
          </a:solidFill>
        </p:spPr>
        <p:txBody>
          <a:bodyPr vert="horz" lIns="91440" tIns="45720" rIns="91440" bIns="45720" rtlCol="0" anchor="ctr">
            <a:normAutofit/>
          </a:bodyPr>
          <a:lstStyle/>
          <a:p>
            <a:pPr algn="ctr"/>
            <a:r>
              <a:rPr lang="en-US" sz="3200" kern="1200" dirty="0">
                <a:solidFill>
                  <a:schemeClr val="bg1"/>
                </a:solidFill>
                <a:latin typeface="Optima" panose="02000503060000020004" pitchFamily="2" charset="0"/>
              </a:rPr>
              <a:t>LEAPP Report &amp; Data Worksheet</a:t>
            </a:r>
          </a:p>
        </p:txBody>
      </p:sp>
      <p:pic>
        <p:nvPicPr>
          <p:cNvPr id="4" name="Content Placeholder 4" descr="Results of UCEA LEAPP Survey example page">
            <a:extLst>
              <a:ext uri="{FF2B5EF4-FFF2-40B4-BE49-F238E27FC236}">
                <a16:creationId xmlns:a16="http://schemas.microsoft.com/office/drawing/2014/main" id="{AF5CD6D7-5D58-2F23-BFD8-E6B799200D72}"/>
              </a:ext>
            </a:extLst>
          </p:cNvPr>
          <p:cNvPicPr>
            <a:picLocks noGrp="1" noChangeAspect="1"/>
          </p:cNvPicPr>
          <p:nvPr>
            <p:ph idx="1"/>
          </p:nvPr>
        </p:nvPicPr>
        <p:blipFill>
          <a:blip r:embed="rId2"/>
          <a:stretch>
            <a:fillRect/>
          </a:stretch>
        </p:blipFill>
        <p:spPr>
          <a:xfrm>
            <a:off x="258448" y="1564386"/>
            <a:ext cx="3973355" cy="5081746"/>
          </a:xfrm>
          <a:prstGeom prst="rect">
            <a:avLst/>
          </a:prstGeom>
        </p:spPr>
      </p:pic>
      <p:pic>
        <p:nvPicPr>
          <p:cNvPr id="7" name="Picture 6" descr="Example spreadsheet of results">
            <a:extLst>
              <a:ext uri="{FF2B5EF4-FFF2-40B4-BE49-F238E27FC236}">
                <a16:creationId xmlns:a16="http://schemas.microsoft.com/office/drawing/2014/main" id="{72F6C868-F765-1FA0-E792-E75637AAB4CC}"/>
              </a:ext>
            </a:extLst>
          </p:cNvPr>
          <p:cNvPicPr>
            <a:picLocks noChangeAspect="1"/>
          </p:cNvPicPr>
          <p:nvPr/>
        </p:nvPicPr>
        <p:blipFill>
          <a:blip r:embed="rId3"/>
          <a:stretch>
            <a:fillRect/>
          </a:stretch>
        </p:blipFill>
        <p:spPr>
          <a:xfrm>
            <a:off x="4432043" y="1812050"/>
            <a:ext cx="7457462" cy="4064316"/>
          </a:xfrm>
          <a:prstGeom prst="rect">
            <a:avLst/>
          </a:prstGeom>
        </p:spPr>
      </p:pic>
    </p:spTree>
    <p:extLst>
      <p:ext uri="{BB962C8B-B14F-4D97-AF65-F5344CB8AC3E}">
        <p14:creationId xmlns:p14="http://schemas.microsoft.com/office/powerpoint/2010/main" val="260993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TotalTime>
  <Words>1423</Words>
  <Application>Microsoft Macintosh PowerPoint</Application>
  <PresentationFormat>Widescreen</PresentationFormat>
  <Paragraphs>153</Paragraphs>
  <Slides>27</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Optima</vt:lpstr>
      <vt:lpstr>Aptos Display</vt:lpstr>
      <vt:lpstr>Arial</vt:lpstr>
      <vt:lpstr>Play</vt:lpstr>
      <vt:lpstr>Calibri</vt:lpstr>
      <vt:lpstr>Aptos</vt:lpstr>
      <vt:lpstr>Roboto</vt:lpstr>
      <vt:lpstr>Wingdings</vt:lpstr>
      <vt:lpstr>Helvetica Neue Medium</vt:lpstr>
      <vt:lpstr>Belleza</vt:lpstr>
      <vt:lpstr>Open Sans</vt:lpstr>
      <vt:lpstr>Office Theme</vt:lpstr>
      <vt:lpstr> Supporting Leadership Preparation  and Development:  Sharing Key Resources   Mónica Byrne-Jiménez, UCEA, Michigan State University Shelby Cosner, LEAD-IDEA, University of Georgia David DeMatthews, CEEDAR, University of Texas  </vt:lpstr>
      <vt:lpstr> Supporting Leadership Preparation and Development: Sharing Key Resources </vt:lpstr>
      <vt:lpstr>www.ucea.org</vt:lpstr>
      <vt:lpstr>CEEDAR &amp; UCEA Partnership</vt:lpstr>
      <vt:lpstr>Policy &amp; Advocacy Strategy</vt:lpstr>
      <vt:lpstr>Advocacy Guidebook</vt:lpstr>
      <vt:lpstr>Leadership Educational &amp; Administration Prep Program (LEAPP)   Surveys</vt:lpstr>
      <vt:lpstr>    What does LEAPP look like? </vt:lpstr>
      <vt:lpstr>LEAPP Report &amp; Data Worksheet</vt:lpstr>
      <vt:lpstr>Take a Look!</vt:lpstr>
      <vt:lpstr>Learning about the  Lead IDEA Center </vt:lpstr>
      <vt:lpstr>Center Partners</vt:lpstr>
      <vt:lpstr>Our Mission</vt:lpstr>
      <vt:lpstr>Key Types of Center Resources</vt:lpstr>
      <vt:lpstr>The IDEA Leadership Essentials describe the knowledge, skills, and mindsets early intervention (EI) and PreK—12 administrators need to effectively implement the Individuals with Disabilities Education Act (IDEA) in programs and schools.  Grounded in data and evidence, the Essentials specify the leaders' role in promoting an ecosystem that leads to progress for all children, including those with disabilities.  Each of the six IDEA Leadership Essentials is organized to include an action-oriented statement, a core mindset, and indicators of successful demonstration of the administrator's IDEA responsibilities. </vt:lpstr>
      <vt:lpstr>Components of the IDEA Leadership Self-Assessment</vt:lpstr>
      <vt:lpstr>View Results in Real-Time</vt:lpstr>
      <vt:lpstr>Assess Your IDEA Leadership</vt:lpstr>
      <vt:lpstr>Innovation Configurations</vt:lpstr>
      <vt:lpstr>Evidence and Components</vt:lpstr>
      <vt:lpstr>Appendix A</vt:lpstr>
      <vt:lpstr>Effective Leadership TAG</vt:lpstr>
      <vt:lpstr>States participating in the TAG</vt:lpstr>
      <vt:lpstr>TAG purpose</vt:lpstr>
      <vt:lpstr>TAG Workgroup goal</vt:lpstr>
      <vt:lpstr>TAG TIMELINE</vt:lpstr>
      <vt:lpstr>Recent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DeMatthews, David E</dc:creator>
  <cp:lastModifiedBy>Emma R Ostovar</cp:lastModifiedBy>
  <cp:revision>12</cp:revision>
  <dcterms:created xsi:type="dcterms:W3CDTF">2024-04-29T14:59:44Z</dcterms:created>
  <dcterms:modified xsi:type="dcterms:W3CDTF">2026-02-25T15:17:32Z</dcterms:modified>
</cp:coreProperties>
</file>