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embeddedFontLst>
    <p:embeddedFont>
      <p:font typeface="Candara" panose="020E0502030303020204" pitchFamily="34" charset="0"/>
      <p:regular r:id="rId22"/>
      <p:bold r:id="rId23"/>
      <p:italic r:id="rId24"/>
      <p:boldItalic r:id="rId25"/>
    </p:embeddedFont>
    <p:embeddedFont>
      <p:font typeface="Instrument Sans" panose="020B0604020202020204" charset="0"/>
      <p:regular r:id="rId26"/>
      <p:bold r:id="rId27"/>
      <p:italic r:id="rId28"/>
      <p:boldItalic r:id="rId29"/>
    </p:embeddedFont>
    <p:embeddedFont>
      <p:font typeface="Merriweather" panose="00000500000000000000" pitchFamily="2" charset="0"/>
      <p:regular r:id="rId30"/>
      <p:bold r:id="rId31"/>
      <p:italic r:id="rId32"/>
      <p:boldItalic r:id="rId33"/>
    </p:embeddedFont>
    <p:embeddedFont>
      <p:font typeface="Open Sans" panose="020B0606030504020204" pitchFamily="34" charset="0"/>
      <p:regular r:id="rId34"/>
      <p:bold r:id="rId35"/>
      <p:italic r:id="rId36"/>
      <p:boldItalic r:id="rId37"/>
    </p:embeddedFont>
    <p:embeddedFont>
      <p:font typeface="Play" panose="020B0604020202020204" charset="0"/>
      <p:regular r:id="rId38"/>
      <p:bold r:id="rId39"/>
    </p:embeddedFont>
    <p:embeddedFont>
      <p:font typeface="Poppins" panose="000005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018CE2-8621-4121-A009-887C418098CC}">
  <a:tblStyle styleId="{D1018CE2-8621-4121-A009-887C418098CC}"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7F690B8-FBDA-4DD3-8DE4-B66E1054BBF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10" autoAdjust="0"/>
    <p:restoredTop sz="86405" autoAdjust="0"/>
  </p:normalViewPr>
  <p:slideViewPr>
    <p:cSldViewPr snapToGrid="0">
      <p:cViewPr varScale="1">
        <p:scale>
          <a:sx n="59" d="100"/>
          <a:sy n="59" d="100"/>
        </p:scale>
        <p:origin x="86" y="2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eedar.education.ufl.edu/cems/high-leverage-practic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cs.google.com/document/d/1HiHS3U5I5-7SEJLuxNFl8yFYyavthku89F4wcI2vp3Q/edit?usp=shari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urveymonkey.com/r/5WWV9ZP"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rive.google.com/drive/folders/1PKkbRsz_oeXpuYPRWpJUR6uWMhaCLP0d?usp=drive_lin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cs.google.com/forms/d/e/1FAIpQLSdMFYUHSfGdE-ED6YvObvUCKy4rZjfvibQGjo-rR9JrvAWI8w/viewfor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Abby: Make everyone co-hosts</a:t>
            </a:r>
            <a:endParaRPr/>
          </a:p>
          <a:p>
            <a:pPr marL="0" lvl="0" indent="0" algn="l" rtl="0">
              <a:lnSpc>
                <a:spcPct val="100000"/>
              </a:lnSpc>
              <a:spcBef>
                <a:spcPts val="0"/>
              </a:spcBef>
              <a:spcAft>
                <a:spcPts val="0"/>
              </a:spcAft>
              <a:buSzPts val="1400"/>
              <a:buNone/>
            </a:pPr>
            <a:r>
              <a:rPr lang="en-US"/>
              <a:t>Speaker: Abby</a:t>
            </a:r>
            <a:endParaRPr/>
          </a:p>
          <a:p>
            <a:pPr marL="0" lvl="0" indent="0" algn="l" rtl="0">
              <a:lnSpc>
                <a:spcPct val="100000"/>
              </a:lnSpc>
              <a:spcBef>
                <a:spcPts val="0"/>
              </a:spcBef>
              <a:spcAft>
                <a:spcPts val="0"/>
              </a:spcAft>
              <a:buSzPts val="1400"/>
              <a:buNone/>
            </a:pPr>
            <a:r>
              <a:rPr lang="en-US"/>
              <a:t>3:00-01</a:t>
            </a:r>
            <a:endParaRPr/>
          </a:p>
          <a:p>
            <a:pPr marL="0" lvl="0" indent="0" algn="l" rtl="0">
              <a:lnSpc>
                <a:spcPct val="100000"/>
              </a:lnSpc>
              <a:spcBef>
                <a:spcPts val="0"/>
              </a:spcBef>
              <a:spcAft>
                <a:spcPts val="0"/>
              </a:spcAft>
              <a:buSzPts val="1400"/>
              <a:buNone/>
            </a:pPr>
            <a:endParaRPr/>
          </a:p>
        </p:txBody>
      </p:sp>
      <p:sp>
        <p:nvSpPr>
          <p:cNvPr id="139" name="Google Shape;13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a613978ff5_1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Speaker: David</a:t>
            </a:r>
            <a:endParaRPr/>
          </a:p>
          <a:p>
            <a:pPr marL="0" lvl="0" indent="0" algn="l" rtl="0">
              <a:spcBef>
                <a:spcPts val="0"/>
              </a:spcBef>
              <a:spcAft>
                <a:spcPts val="0"/>
              </a:spcAft>
              <a:buClr>
                <a:schemeClr val="dk1"/>
              </a:buClr>
              <a:buSzPts val="1400"/>
              <a:buFont typeface="Arial"/>
              <a:buNone/>
            </a:pPr>
            <a:r>
              <a:rPr lang="en-US"/>
              <a:t>3:02-12</a:t>
            </a:r>
            <a:endParaRPr/>
          </a:p>
        </p:txBody>
      </p:sp>
      <p:sp>
        <p:nvSpPr>
          <p:cNvPr id="208" name="Google Shape;208;g3a613978ff5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ad22e41c38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ad22e41c38_0_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Speaker: Meg</a:t>
            </a:r>
            <a:endParaRPr/>
          </a:p>
          <a:p>
            <a:pPr marL="0" lvl="0" indent="0" algn="l" rtl="0">
              <a:spcBef>
                <a:spcPts val="0"/>
              </a:spcBef>
              <a:spcAft>
                <a:spcPts val="0"/>
              </a:spcAft>
              <a:buNone/>
            </a:pPr>
            <a:r>
              <a:rPr lang="en-US"/>
              <a:t>3:12-20</a:t>
            </a:r>
            <a:endParaRPr/>
          </a:p>
          <a:p>
            <a:pPr marL="0" lvl="0" indent="0" algn="l" rtl="0">
              <a:spcBef>
                <a:spcPts val="0"/>
              </a:spcBef>
              <a:spcAft>
                <a:spcPts val="0"/>
              </a:spcAft>
              <a:buNone/>
            </a:pPr>
            <a:r>
              <a:rPr lang="en-US"/>
              <a:t>meg will share screen</a:t>
            </a:r>
            <a:endParaRPr/>
          </a:p>
          <a:p>
            <a:pPr marL="0" lvl="0" indent="0" algn="l" rtl="0">
              <a:spcBef>
                <a:spcPts val="0"/>
              </a:spcBef>
              <a:spcAft>
                <a:spcPts val="0"/>
              </a:spcAft>
              <a:buNone/>
            </a:pPr>
            <a:r>
              <a:rPr lang="en-US" u="sng">
                <a:solidFill>
                  <a:schemeClr val="hlink"/>
                </a:solidFill>
                <a:hlinkClick r:id="rId3"/>
              </a:rPr>
              <a:t>https://ceedar.education.ufl.edu/cems/high-leverage-practices/</a:t>
            </a:r>
            <a:r>
              <a:rPr lang="en-US"/>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ad22e41c38_0_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Speaker: Dave</a:t>
            </a:r>
            <a:endParaRPr/>
          </a:p>
          <a:p>
            <a:pPr marL="0" lvl="0" indent="0" algn="l" rtl="0">
              <a:spcBef>
                <a:spcPts val="0"/>
              </a:spcBef>
              <a:spcAft>
                <a:spcPts val="0"/>
              </a:spcAft>
              <a:buNone/>
            </a:pPr>
            <a:r>
              <a:rPr lang="en-US"/>
              <a:t>3:20-30</a:t>
            </a:r>
            <a:endParaRPr/>
          </a:p>
          <a:p>
            <a:pPr marL="0" lvl="0" indent="0" algn="l" rtl="0">
              <a:spcBef>
                <a:spcPts val="0"/>
              </a:spcBef>
              <a:spcAft>
                <a:spcPts val="0"/>
              </a:spcAft>
              <a:buNone/>
            </a:pPr>
            <a:r>
              <a:rPr lang="en-US" u="sng">
                <a:solidFill>
                  <a:schemeClr val="hlink"/>
                </a:solidFill>
                <a:hlinkClick r:id="rId3"/>
              </a:rPr>
              <a:t>CEEDAR TAG Proposed Workgroups</a:t>
            </a:r>
            <a:endParaRPr/>
          </a:p>
          <a:p>
            <a:pPr marL="0" lvl="0" indent="0" algn="l" rtl="0">
              <a:spcBef>
                <a:spcPts val="0"/>
              </a:spcBef>
              <a:spcAft>
                <a:spcPts val="0"/>
              </a:spcAft>
              <a:buNone/>
            </a:pPr>
            <a:endParaRPr/>
          </a:p>
        </p:txBody>
      </p:sp>
      <p:sp>
        <p:nvSpPr>
          <p:cNvPr id="220" name="Google Shape;220;g3ad22e41c38_0_7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ad22e41c38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3ad22e41c38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Dave</a:t>
            </a:r>
            <a:endParaRPr/>
          </a:p>
          <a:p>
            <a:pPr marL="0" lvl="0" indent="0" algn="l" rtl="0">
              <a:lnSpc>
                <a:spcPct val="100000"/>
              </a:lnSpc>
              <a:spcBef>
                <a:spcPts val="0"/>
              </a:spcBef>
              <a:spcAft>
                <a:spcPts val="0"/>
              </a:spcAft>
              <a:buSzPts val="1400"/>
              <a:buNone/>
            </a:pPr>
            <a:r>
              <a:rPr lang="en-US"/>
              <a:t>3:20-30</a:t>
            </a:r>
            <a:endParaRPr/>
          </a:p>
        </p:txBody>
      </p:sp>
      <p:sp>
        <p:nvSpPr>
          <p:cNvPr id="227" name="Google Shape;227;g3ad22e41c38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ad22e41c38_0_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Speaker: Dave</a:t>
            </a:r>
            <a:endParaRPr/>
          </a:p>
          <a:p>
            <a:pPr marL="0" lvl="0" indent="0" algn="l" rtl="0">
              <a:spcBef>
                <a:spcPts val="0"/>
              </a:spcBef>
              <a:spcAft>
                <a:spcPts val="0"/>
              </a:spcAft>
              <a:buClr>
                <a:schemeClr val="dk1"/>
              </a:buClr>
              <a:buSzPts val="1100"/>
              <a:buFont typeface="Arial"/>
              <a:buNone/>
            </a:pPr>
            <a:r>
              <a:rPr lang="en-US"/>
              <a:t>3:20-30</a:t>
            </a:r>
            <a:endParaRPr/>
          </a:p>
          <a:p>
            <a:pPr marL="0" lvl="0" indent="0" algn="l" rtl="0">
              <a:spcBef>
                <a:spcPts val="0"/>
              </a:spcBef>
              <a:spcAft>
                <a:spcPts val="0"/>
              </a:spcAft>
              <a:buNone/>
            </a:pPr>
            <a:endParaRPr/>
          </a:p>
        </p:txBody>
      </p:sp>
      <p:sp>
        <p:nvSpPr>
          <p:cNvPr id="233" name="Google Shape;233;g3ad22e41c38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ad3e0d8b25_2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ad3e0d8b25_2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Speaker: Abby</a:t>
            </a:r>
            <a:endParaRPr/>
          </a:p>
          <a:p>
            <a:pPr marL="0" lvl="0" indent="0" algn="l" rtl="0">
              <a:spcBef>
                <a:spcPts val="0"/>
              </a:spcBef>
              <a:spcAft>
                <a:spcPts val="0"/>
              </a:spcAft>
              <a:buNone/>
            </a:pPr>
            <a:r>
              <a:rPr lang="en-US"/>
              <a:t>3:30-40</a:t>
            </a:r>
            <a:endParaRPr/>
          </a:p>
          <a:p>
            <a:pPr marL="0" lvl="0" indent="0" algn="l" rtl="0">
              <a:spcBef>
                <a:spcPts val="0"/>
              </a:spcBef>
              <a:spcAft>
                <a:spcPts val="0"/>
              </a:spcAft>
              <a:buClr>
                <a:schemeClr val="dk1"/>
              </a:buClr>
              <a:buSzPts val="1100"/>
              <a:buFont typeface="Arial"/>
              <a:buNone/>
            </a:pPr>
            <a:r>
              <a:rPr lang="en-US" u="sng">
                <a:solidFill>
                  <a:schemeClr val="hlink"/>
                </a:solidFill>
                <a:hlinkClick r:id="rId3"/>
              </a:rPr>
              <a:t>CEEDAR TAG Workgroup Survey</a:t>
            </a:r>
            <a:endParaRPr/>
          </a:p>
        </p:txBody>
      </p:sp>
      <p:sp>
        <p:nvSpPr>
          <p:cNvPr id="240" name="Google Shape;240;g3ad3e0d8b25_2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ad22e41c38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ad22e41c38_0_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Speaker: Abby</a:t>
            </a:r>
            <a:endParaRPr/>
          </a:p>
          <a:p>
            <a:pPr marL="0" lvl="0" indent="0" algn="l" rtl="0">
              <a:spcBef>
                <a:spcPts val="0"/>
              </a:spcBef>
              <a:spcAft>
                <a:spcPts val="0"/>
              </a:spcAft>
              <a:buNone/>
            </a:pPr>
            <a:r>
              <a:rPr lang="en-US"/>
              <a:t>3:40-50</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ad22e41c38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3ad22e41c38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Speaker: Abby</a:t>
            </a:r>
            <a:endParaRPr/>
          </a:p>
          <a:p>
            <a:pPr marL="0" lvl="0" indent="0" algn="l" rtl="0">
              <a:spcBef>
                <a:spcPts val="0"/>
              </a:spcBef>
              <a:spcAft>
                <a:spcPts val="0"/>
              </a:spcAft>
              <a:buClr>
                <a:schemeClr val="dk1"/>
              </a:buClr>
              <a:buSzPts val="1100"/>
              <a:buFont typeface="Arial"/>
              <a:buNone/>
            </a:pPr>
            <a:r>
              <a:rPr lang="en-US"/>
              <a:t>3:40-50</a:t>
            </a:r>
            <a:endParaRPr/>
          </a:p>
          <a:p>
            <a:pPr marL="0" lvl="0" indent="0" algn="l" rtl="0">
              <a:spcBef>
                <a:spcPts val="0"/>
              </a:spcBef>
              <a:spcAft>
                <a:spcPts val="0"/>
              </a:spcAft>
              <a:buClr>
                <a:schemeClr val="dk1"/>
              </a:buClr>
              <a:buSzPts val="1100"/>
              <a:buFont typeface="Arial"/>
              <a:buNone/>
            </a:pPr>
            <a:r>
              <a:rPr lang="en-US" u="sng">
                <a:solidFill>
                  <a:schemeClr val="hlink"/>
                </a:solidFill>
                <a:hlinkClick r:id="rId3"/>
              </a:rPr>
              <a:t>CEEDAR Leadership TAG Public Resources</a:t>
            </a:r>
            <a:endParaRPr/>
          </a:p>
        </p:txBody>
      </p:sp>
      <p:sp>
        <p:nvSpPr>
          <p:cNvPr id="253" name="Google Shape;253;g3ad22e41c38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a1c37bb068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3a1c37bb068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Speaker: Abby</a:t>
            </a:r>
            <a:endParaRPr/>
          </a:p>
          <a:p>
            <a:pPr marL="0" lvl="0" indent="0" algn="l" rtl="0">
              <a:spcBef>
                <a:spcPts val="0"/>
              </a:spcBef>
              <a:spcAft>
                <a:spcPts val="0"/>
              </a:spcAft>
              <a:buClr>
                <a:schemeClr val="dk1"/>
              </a:buClr>
              <a:buSzPts val="1100"/>
              <a:buFont typeface="Arial"/>
              <a:buNone/>
            </a:pPr>
            <a:r>
              <a:rPr lang="en-US"/>
              <a:t>3:40-50</a:t>
            </a:r>
            <a:endParaRPr/>
          </a:p>
          <a:p>
            <a:pPr marL="0" lvl="0" indent="0" algn="l" rtl="0">
              <a:lnSpc>
                <a:spcPct val="100000"/>
              </a:lnSpc>
              <a:spcBef>
                <a:spcPts val="0"/>
              </a:spcBef>
              <a:spcAft>
                <a:spcPts val="0"/>
              </a:spcAft>
              <a:buSzPts val="1400"/>
              <a:buNone/>
            </a:pPr>
            <a:endParaRPr sz="1000">
              <a:solidFill>
                <a:srgbClr val="1A1924"/>
              </a:solidFill>
              <a:latin typeface="Arial"/>
              <a:ea typeface="Arial"/>
              <a:cs typeface="Arial"/>
              <a:sym typeface="Arial"/>
            </a:endParaRPr>
          </a:p>
          <a:p>
            <a:pPr marL="0" lvl="0" indent="0" algn="l" rtl="0">
              <a:lnSpc>
                <a:spcPct val="100000"/>
              </a:lnSpc>
              <a:spcBef>
                <a:spcPts val="0"/>
              </a:spcBef>
              <a:spcAft>
                <a:spcPts val="0"/>
              </a:spcAft>
              <a:buSzPts val="1400"/>
              <a:buNone/>
            </a:pPr>
            <a:r>
              <a:rPr lang="en-US" u="sng">
                <a:solidFill>
                  <a:schemeClr val="hlink"/>
                </a:solidFill>
                <a:hlinkClick r:id="rId3"/>
              </a:rPr>
              <a:t>IC Training Sign-Up</a:t>
            </a:r>
            <a:endParaRPr/>
          </a:p>
        </p:txBody>
      </p:sp>
      <p:sp>
        <p:nvSpPr>
          <p:cNvPr id="260" name="Google Shape;260;g3a1c37bb068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ad22e41c38_0_5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ad22e41c38_0_5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Speaker: Team</a:t>
            </a:r>
            <a:endParaRPr/>
          </a:p>
          <a:p>
            <a:pPr marL="0" lvl="0" indent="0" algn="l" rtl="0">
              <a:spcBef>
                <a:spcPts val="0"/>
              </a:spcBef>
              <a:spcAft>
                <a:spcPts val="0"/>
              </a:spcAft>
              <a:buNone/>
            </a:pPr>
            <a:r>
              <a:rPr lang="en-US"/>
              <a:t>3:50-4:00</a:t>
            </a:r>
            <a:endParaRPr/>
          </a:p>
        </p:txBody>
      </p:sp>
      <p:sp>
        <p:nvSpPr>
          <p:cNvPr id="267" name="Google Shape;267;g3ad22e41c38_0_5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9897729612_2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9897729612_2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Speaker: Abby</a:t>
            </a:r>
            <a:endParaRPr/>
          </a:p>
          <a:p>
            <a:pPr marL="0" lvl="0" indent="0" algn="l" rtl="0">
              <a:spcBef>
                <a:spcPts val="0"/>
              </a:spcBef>
              <a:spcAft>
                <a:spcPts val="0"/>
              </a:spcAft>
              <a:buNone/>
            </a:pPr>
            <a:r>
              <a:rPr lang="en-US"/>
              <a:t>3:00-02</a:t>
            </a:r>
            <a:endParaRPr/>
          </a:p>
        </p:txBody>
      </p:sp>
      <p:sp>
        <p:nvSpPr>
          <p:cNvPr id="148" name="Google Shape;148;g39897729612_2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601e5e179f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3601e5e179f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David</a:t>
            </a:r>
            <a:endParaRPr/>
          </a:p>
          <a:p>
            <a:pPr marL="0" lvl="0" indent="0" algn="l" rtl="0">
              <a:lnSpc>
                <a:spcPct val="100000"/>
              </a:lnSpc>
              <a:spcBef>
                <a:spcPts val="0"/>
              </a:spcBef>
              <a:spcAft>
                <a:spcPts val="0"/>
              </a:spcAft>
              <a:buSzPts val="1400"/>
              <a:buNone/>
            </a:pPr>
            <a:r>
              <a:rPr lang="en-US"/>
              <a:t>3:02-3:12</a:t>
            </a:r>
            <a:endParaRPr/>
          </a:p>
        </p:txBody>
      </p:sp>
      <p:sp>
        <p:nvSpPr>
          <p:cNvPr id="156" name="Google Shape;156;g3601e5e179f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02140f095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302140f0954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Speaker: David</a:t>
            </a:r>
            <a:endParaRPr/>
          </a:p>
          <a:p>
            <a:pPr marL="0" lvl="0" indent="0" algn="l" rtl="0">
              <a:lnSpc>
                <a:spcPct val="100000"/>
              </a:lnSpc>
              <a:spcBef>
                <a:spcPts val="0"/>
              </a:spcBef>
              <a:spcAft>
                <a:spcPts val="0"/>
              </a:spcAft>
              <a:buSzPts val="1400"/>
              <a:buNone/>
            </a:pPr>
            <a:r>
              <a:rPr lang="en-US"/>
              <a:t>A warm thank you to our partners</a:t>
            </a:r>
            <a:endParaRPr/>
          </a:p>
          <a:p>
            <a:pPr marL="0" lvl="0" indent="0" algn="l" rtl="0">
              <a:lnSpc>
                <a:spcPct val="100000"/>
              </a:lnSpc>
              <a:spcBef>
                <a:spcPts val="0"/>
              </a:spcBef>
              <a:spcAft>
                <a:spcPts val="0"/>
              </a:spcAft>
              <a:buSzPts val="1400"/>
              <a:buNone/>
            </a:pPr>
            <a:r>
              <a:rPr lang="en-US"/>
              <a:t>Our partners are Lead IDEA, NASSP, and CCSSO- they are our liaisons and will share resources, they can provide additional perspectives. If you are here from one of these partner organizations, please share who you are in the chat and feel free to share your expertise! We plan to highlight our partner CCSSO at our December meeting.</a:t>
            </a:r>
            <a:endParaRPr/>
          </a:p>
          <a:p>
            <a:pPr marL="0" lvl="0" indent="0" algn="l" rtl="0">
              <a:spcBef>
                <a:spcPts val="0"/>
              </a:spcBef>
              <a:spcAft>
                <a:spcPts val="0"/>
              </a:spcAft>
              <a:buClr>
                <a:schemeClr val="dk1"/>
              </a:buClr>
              <a:buSzPts val="1400"/>
              <a:buFont typeface="Arial"/>
              <a:buNone/>
            </a:pPr>
            <a:r>
              <a:rPr lang="en-US"/>
              <a:t>3:02-3:12</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163" name="Google Shape;163;g302140f0954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8e5bff35f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8e5bff35f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Speaker: David</a:t>
            </a:r>
            <a:endParaRPr/>
          </a:p>
          <a:p>
            <a:pPr marL="0" lvl="0" indent="0" algn="l" rtl="0">
              <a:spcBef>
                <a:spcPts val="0"/>
              </a:spcBef>
              <a:spcAft>
                <a:spcPts val="0"/>
              </a:spcAft>
              <a:buClr>
                <a:schemeClr val="dk1"/>
              </a:buClr>
              <a:buSzPts val="1400"/>
              <a:buFont typeface="Arial"/>
              <a:buNone/>
            </a:pPr>
            <a:r>
              <a:rPr lang="en-US"/>
              <a:t>3:02-3:12</a:t>
            </a:r>
            <a:endParaRPr/>
          </a:p>
          <a:p>
            <a:pPr marL="0" lvl="0" indent="0" algn="l" rtl="0">
              <a:spcBef>
                <a:spcPts val="0"/>
              </a:spcBef>
              <a:spcAft>
                <a:spcPts val="0"/>
              </a:spcAft>
              <a:buClr>
                <a:schemeClr val="dk1"/>
              </a:buClr>
              <a:buSzPts val="1400"/>
              <a:buFont typeface="Arial"/>
              <a:buNone/>
            </a:pPr>
            <a:endParaRPr/>
          </a:p>
        </p:txBody>
      </p:sp>
      <p:sp>
        <p:nvSpPr>
          <p:cNvPr id="174" name="Google Shape;174;g38e5bff35f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0c30ae9e2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30c30ae9e2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David</a:t>
            </a:r>
            <a:endParaRPr/>
          </a:p>
          <a:p>
            <a:pPr marL="0" lvl="0" indent="0" algn="l" rtl="0">
              <a:lnSpc>
                <a:spcPct val="100000"/>
              </a:lnSpc>
              <a:spcBef>
                <a:spcPts val="0"/>
              </a:spcBef>
              <a:spcAft>
                <a:spcPts val="0"/>
              </a:spcAft>
              <a:buSzPts val="1400"/>
              <a:buNone/>
            </a:pPr>
            <a:r>
              <a:rPr lang="en-US"/>
              <a:t>Recognize that we have different roles as members of our TAG (SEA, IHE, associations, local) we want to be mindful of these roles as we talk in cross state and state team time</a:t>
            </a:r>
            <a:endParaRPr/>
          </a:p>
          <a:p>
            <a:pPr marL="0" lvl="0" indent="0" algn="l" rtl="0">
              <a:spcBef>
                <a:spcPts val="0"/>
              </a:spcBef>
              <a:spcAft>
                <a:spcPts val="0"/>
              </a:spcAft>
              <a:buClr>
                <a:schemeClr val="dk1"/>
              </a:buClr>
              <a:buSzPts val="1400"/>
              <a:buFont typeface="Arial"/>
              <a:buNone/>
            </a:pPr>
            <a:r>
              <a:rPr lang="en-US"/>
              <a:t>3:02-3:12</a:t>
            </a:r>
            <a:endParaRPr/>
          </a:p>
          <a:p>
            <a:pPr marL="0" lvl="0" indent="0" algn="l" rtl="0">
              <a:lnSpc>
                <a:spcPct val="100000"/>
              </a:lnSpc>
              <a:spcBef>
                <a:spcPts val="0"/>
              </a:spcBef>
              <a:spcAft>
                <a:spcPts val="0"/>
              </a:spcAft>
              <a:buSzPts val="1400"/>
              <a:buNone/>
            </a:pPr>
            <a:endParaRPr/>
          </a:p>
        </p:txBody>
      </p:sp>
      <p:sp>
        <p:nvSpPr>
          <p:cNvPr id="182" name="Google Shape;182;g30c30ae9e2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02e7852b8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302e7852b85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David</a:t>
            </a:r>
            <a:endParaRPr/>
          </a:p>
          <a:p>
            <a:pPr marL="0" lvl="0" indent="0" algn="l" rtl="0">
              <a:spcBef>
                <a:spcPts val="0"/>
              </a:spcBef>
              <a:spcAft>
                <a:spcPts val="0"/>
              </a:spcAft>
              <a:buClr>
                <a:schemeClr val="dk1"/>
              </a:buClr>
              <a:buSzPts val="1400"/>
              <a:buFont typeface="Arial"/>
              <a:buNone/>
            </a:pPr>
            <a:r>
              <a:rPr lang="en-US"/>
              <a:t>3:02-3:12</a:t>
            </a:r>
            <a:endParaRPr/>
          </a:p>
          <a:p>
            <a:pPr marL="0" lvl="0" indent="0" algn="l" rtl="0">
              <a:lnSpc>
                <a:spcPct val="100000"/>
              </a:lnSpc>
              <a:spcBef>
                <a:spcPts val="0"/>
              </a:spcBef>
              <a:spcAft>
                <a:spcPts val="0"/>
              </a:spcAft>
              <a:buSzPts val="1400"/>
              <a:buNone/>
            </a:pPr>
            <a:endParaRPr/>
          </a:p>
        </p:txBody>
      </p:sp>
      <p:sp>
        <p:nvSpPr>
          <p:cNvPr id="189" name="Google Shape;189;g302e7852b85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US"/>
              <a:t>Speaker: David</a:t>
            </a:r>
            <a:endParaRPr/>
          </a:p>
          <a:p>
            <a:pPr marL="0" lvl="0" indent="0" algn="l" rtl="0">
              <a:lnSpc>
                <a:spcPct val="90000"/>
              </a:lnSpc>
              <a:spcBef>
                <a:spcPts val="0"/>
              </a:spcBef>
              <a:spcAft>
                <a:spcPts val="0"/>
              </a:spcAft>
              <a:buClr>
                <a:schemeClr val="dk1"/>
              </a:buClr>
              <a:buSzPts val="2800"/>
              <a:buFont typeface="Arial"/>
              <a:buNone/>
            </a:pPr>
            <a:r>
              <a:rPr lang="en-US"/>
              <a:t>Abby put meeting norms in chat</a:t>
            </a:r>
            <a:endParaRPr/>
          </a:p>
          <a:p>
            <a:pPr marL="0" lvl="0" indent="0" algn="l" rtl="0">
              <a:lnSpc>
                <a:spcPct val="90000"/>
              </a:lnSpc>
              <a:spcBef>
                <a:spcPts val="0"/>
              </a:spcBef>
              <a:spcAft>
                <a:spcPts val="0"/>
              </a:spcAft>
              <a:buClr>
                <a:schemeClr val="dk1"/>
              </a:buClr>
              <a:buSzPts val="2800"/>
              <a:buFont typeface="Arial"/>
              <a:buNone/>
            </a:pPr>
            <a:r>
              <a:rPr lang="en-US"/>
              <a:t>Meeting norms:</a:t>
            </a:r>
            <a:endParaRPr/>
          </a:p>
          <a:p>
            <a:pPr marL="457200" lvl="0" indent="-304800" algn="l" rtl="0">
              <a:lnSpc>
                <a:spcPct val="90000"/>
              </a:lnSpc>
              <a:spcBef>
                <a:spcPts val="1000"/>
              </a:spcBef>
              <a:spcAft>
                <a:spcPts val="0"/>
              </a:spcAft>
              <a:buClr>
                <a:schemeClr val="dk1"/>
              </a:buClr>
              <a:buSzPts val="1200"/>
              <a:buAutoNum type="arabicPeriod"/>
            </a:pPr>
            <a:r>
              <a:rPr lang="en-US"/>
              <a:t>Be present and prepared</a:t>
            </a:r>
            <a:endParaRPr/>
          </a:p>
          <a:p>
            <a:pPr marL="457200" lvl="0" indent="-304800" algn="l" rtl="0">
              <a:lnSpc>
                <a:spcPct val="90000"/>
              </a:lnSpc>
              <a:spcBef>
                <a:spcPts val="0"/>
              </a:spcBef>
              <a:spcAft>
                <a:spcPts val="0"/>
              </a:spcAft>
              <a:buClr>
                <a:schemeClr val="dk1"/>
              </a:buClr>
              <a:buSzPts val="1200"/>
              <a:buAutoNum type="arabicPeriod"/>
            </a:pPr>
            <a:r>
              <a:rPr lang="en-US"/>
              <a:t>Respect in the shared space and keep what is shared in confidence. We are creating a community.</a:t>
            </a:r>
            <a:endParaRPr/>
          </a:p>
          <a:p>
            <a:pPr marL="457200" lvl="0" indent="-304800" algn="l" rtl="0">
              <a:lnSpc>
                <a:spcPct val="90000"/>
              </a:lnSpc>
              <a:spcBef>
                <a:spcPts val="0"/>
              </a:spcBef>
              <a:spcAft>
                <a:spcPts val="0"/>
              </a:spcAft>
              <a:buClr>
                <a:schemeClr val="dk1"/>
              </a:buClr>
              <a:buSzPts val="1200"/>
              <a:buAutoNum type="arabicPeriod"/>
            </a:pPr>
            <a:r>
              <a:rPr lang="en-US"/>
              <a:t>We will record guest speakers and resources sharing, but nothing else. What happens in the TAG, stays in the TAG!</a:t>
            </a:r>
            <a:endParaRPr/>
          </a:p>
          <a:p>
            <a:pPr marL="457200" lvl="0" indent="-304800" algn="l" rtl="0">
              <a:lnSpc>
                <a:spcPct val="90000"/>
              </a:lnSpc>
              <a:spcBef>
                <a:spcPts val="0"/>
              </a:spcBef>
              <a:spcAft>
                <a:spcPts val="0"/>
              </a:spcAft>
              <a:buClr>
                <a:schemeClr val="dk1"/>
              </a:buClr>
              <a:buSzPts val="1200"/>
              <a:buAutoNum type="arabicPeriod"/>
            </a:pPr>
            <a:r>
              <a:rPr lang="en-US"/>
              <a:t>Breakout rooms could be mixed cross state or state specific depending on the work.</a:t>
            </a:r>
            <a:endParaRPr/>
          </a:p>
          <a:p>
            <a:pPr marL="457200" lvl="0" indent="-304800" algn="l" rtl="0">
              <a:lnSpc>
                <a:spcPct val="90000"/>
              </a:lnSpc>
              <a:spcBef>
                <a:spcPts val="0"/>
              </a:spcBef>
              <a:spcAft>
                <a:spcPts val="0"/>
              </a:spcAft>
              <a:buClr>
                <a:schemeClr val="dk1"/>
              </a:buClr>
              <a:buSzPts val="1200"/>
              <a:buAutoNum type="arabicPeriod"/>
            </a:pPr>
            <a:r>
              <a:rPr lang="en-US"/>
              <a:t>Group members should “believe the best” and lead with positive intentionality. </a:t>
            </a:r>
            <a:endParaRPr/>
          </a:p>
          <a:p>
            <a:pPr marL="0" lvl="0" indent="0" algn="l" rtl="0">
              <a:lnSpc>
                <a:spcPct val="90000"/>
              </a:lnSpc>
              <a:spcBef>
                <a:spcPts val="0"/>
              </a:spcBef>
              <a:spcAft>
                <a:spcPts val="0"/>
              </a:spcAft>
              <a:buNone/>
            </a:pPr>
            <a:endParaRPr/>
          </a:p>
          <a:p>
            <a:pPr marL="0" lvl="0" indent="0" algn="l" rtl="0">
              <a:spcBef>
                <a:spcPts val="0"/>
              </a:spcBef>
              <a:spcAft>
                <a:spcPts val="0"/>
              </a:spcAft>
              <a:buClr>
                <a:schemeClr val="dk1"/>
              </a:buClr>
              <a:buSzPts val="1400"/>
              <a:buFont typeface="Arial"/>
              <a:buNone/>
            </a:pPr>
            <a:r>
              <a:rPr lang="en-US"/>
              <a:t>3:02-3:12</a:t>
            </a:r>
            <a:endParaRPr/>
          </a:p>
          <a:p>
            <a:pPr marL="0" lvl="0" indent="0" algn="l" rtl="0">
              <a:lnSpc>
                <a:spcPct val="90000"/>
              </a:lnSpc>
              <a:spcBef>
                <a:spcPts val="0"/>
              </a:spcBef>
              <a:spcAft>
                <a:spcPts val="0"/>
              </a:spcAft>
              <a:buNone/>
            </a:pPr>
            <a:endParaRPr/>
          </a:p>
          <a:p>
            <a:pPr marL="457200" lvl="0" indent="0" algn="l" rtl="0">
              <a:lnSpc>
                <a:spcPct val="90000"/>
              </a:lnSpc>
              <a:spcBef>
                <a:spcPts val="0"/>
              </a:spcBef>
              <a:spcAft>
                <a:spcPts val="0"/>
              </a:spcAft>
              <a:buSzPts val="1400"/>
              <a:buNone/>
            </a:pPr>
            <a:endParaRPr/>
          </a:p>
          <a:p>
            <a:pPr marL="0" lvl="0" indent="0" algn="l" rtl="0">
              <a:lnSpc>
                <a:spcPct val="90000"/>
              </a:lnSpc>
              <a:spcBef>
                <a:spcPts val="1000"/>
              </a:spcBef>
              <a:spcAft>
                <a:spcPts val="0"/>
              </a:spcAft>
              <a:buClr>
                <a:schemeClr val="dk1"/>
              </a:buClr>
              <a:buSzPts val="2800"/>
              <a:buFont typeface="Arial"/>
              <a:buNone/>
            </a:pPr>
            <a:endParaRPr/>
          </a:p>
        </p:txBody>
      </p:sp>
      <p:sp>
        <p:nvSpPr>
          <p:cNvPr id="196" name="Google Shape;19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ad22e41c38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Speaker: David</a:t>
            </a:r>
            <a:endParaRPr/>
          </a:p>
          <a:p>
            <a:pPr marL="0" lvl="0" indent="0" algn="l" rtl="0">
              <a:spcBef>
                <a:spcPts val="0"/>
              </a:spcBef>
              <a:spcAft>
                <a:spcPts val="0"/>
              </a:spcAft>
              <a:buClr>
                <a:schemeClr val="dk1"/>
              </a:buClr>
              <a:buSzPts val="1400"/>
              <a:buFont typeface="Arial"/>
              <a:buNone/>
            </a:pPr>
            <a:r>
              <a:rPr lang="en-US"/>
              <a:t>3:02-12</a:t>
            </a:r>
            <a:endParaRPr/>
          </a:p>
        </p:txBody>
      </p:sp>
      <p:sp>
        <p:nvSpPr>
          <p:cNvPr id="202" name="Google Shape;202;g3ad22e41c3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and Content Gray">
  <p:cSld name="2_Title and Content Gray">
    <p:spTree>
      <p:nvGrpSpPr>
        <p:cNvPr id="1" name="Shape 15"/>
        <p:cNvGrpSpPr/>
        <p:nvPr/>
      </p:nvGrpSpPr>
      <p:grpSpPr>
        <a:xfrm>
          <a:off x="0" y="0"/>
          <a:ext cx="0" cy="0"/>
          <a:chOff x="0" y="0"/>
          <a:chExt cx="0" cy="0"/>
        </a:xfrm>
      </p:grpSpPr>
      <p:pic>
        <p:nvPicPr>
          <p:cNvPr id="16" name="Google Shape;16;p2" descr="A group of people sitting at a table looking at a computer&#10;&#10;Description automatically generated with low confidence"/>
          <p:cNvPicPr preferRelativeResize="0"/>
          <p:nvPr/>
        </p:nvPicPr>
        <p:blipFill rotWithShape="1">
          <a:blip r:embed="rId2">
            <a:alphaModFix/>
          </a:blip>
          <a:srcRect/>
          <a:stretch/>
        </p:blipFill>
        <p:spPr>
          <a:xfrm>
            <a:off x="-389802" y="-147048"/>
            <a:ext cx="12721045" cy="7152095"/>
          </a:xfrm>
          <a:prstGeom prst="rect">
            <a:avLst/>
          </a:prstGeom>
          <a:noFill/>
          <a:ln>
            <a:noFill/>
          </a:ln>
        </p:spPr>
      </p:pic>
      <p:sp>
        <p:nvSpPr>
          <p:cNvPr id="17" name="Google Shape;17;p2"/>
          <p:cNvSpPr txBox="1">
            <a:spLocks noGrp="1"/>
          </p:cNvSpPr>
          <p:nvPr>
            <p:ph type="body" idx="1"/>
          </p:nvPr>
        </p:nvSpPr>
        <p:spPr>
          <a:xfrm>
            <a:off x="3701014" y="3130826"/>
            <a:ext cx="4789971" cy="116287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400"/>
              <a:buNone/>
              <a:defRPr sz="4400" b="1">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 name="Google Shape;18;p2"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1" name="Google Shape;81;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 name="Google Shape;8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3"/>
          <p:cNvSpPr>
            <a:spLocks noGrp="1"/>
          </p:cNvSpPr>
          <p:nvPr>
            <p:ph type="pic" idx="2"/>
          </p:nvPr>
        </p:nvSpPr>
        <p:spPr>
          <a:xfrm>
            <a:off x="5183188" y="987425"/>
            <a:ext cx="6172200" cy="4873625"/>
          </a:xfrm>
          <a:prstGeom prst="rect">
            <a:avLst/>
          </a:prstGeom>
          <a:noFill/>
          <a:ln>
            <a:noFill/>
          </a:ln>
        </p:spPr>
      </p:sp>
      <p:sp>
        <p:nvSpPr>
          <p:cNvPr id="88" name="Google Shape;88;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1">
  <p:cSld name="TITLE_4">
    <p:spTree>
      <p:nvGrpSpPr>
        <p:cNvPr id="1" name="Shape 104"/>
        <p:cNvGrpSpPr/>
        <p:nvPr/>
      </p:nvGrpSpPr>
      <p:grpSpPr>
        <a:xfrm>
          <a:off x="0" y="0"/>
          <a:ext cx="0" cy="0"/>
          <a:chOff x="0" y="0"/>
          <a:chExt cx="0" cy="0"/>
        </a:xfrm>
      </p:grpSpPr>
      <p:sp>
        <p:nvSpPr>
          <p:cNvPr id="105" name="Google Shape;105;p16"/>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06" name="Google Shape;106;p16"/>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07" name="Google Shape;107;p1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10" name="Google Shape;110;p1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11" name="Google Shape;111;p17"/>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1 - Single Light Blue 1">
  <p:cSld name="TITLE_1_4">
    <p:spTree>
      <p:nvGrpSpPr>
        <p:cNvPr id="1" name="Shape 112"/>
        <p:cNvGrpSpPr/>
        <p:nvPr/>
      </p:nvGrpSpPr>
      <p:grpSpPr>
        <a:xfrm>
          <a:off x="0" y="0"/>
          <a:ext cx="0" cy="0"/>
          <a:chOff x="0" y="0"/>
          <a:chExt cx="0" cy="0"/>
        </a:xfrm>
      </p:grpSpPr>
      <p:sp>
        <p:nvSpPr>
          <p:cNvPr id="113" name="Google Shape;113;p18"/>
          <p:cNvSpPr/>
          <p:nvPr/>
        </p:nvSpPr>
        <p:spPr>
          <a:xfrm rot="10800000" flipH="1">
            <a:off x="-63347" y="-63033"/>
            <a:ext cx="12240900" cy="1139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4" name="Google Shape;114;p18"/>
          <p:cNvSpPr txBox="1">
            <a:spLocks noGrp="1"/>
          </p:cNvSpPr>
          <p:nvPr>
            <p:ph type="sldNum" idx="12"/>
          </p:nvPr>
        </p:nvSpPr>
        <p:spPr>
          <a:xfrm>
            <a:off x="11703000" y="6319233"/>
            <a:ext cx="489300" cy="524700"/>
          </a:xfrm>
          <a:prstGeom prst="rect">
            <a:avLst/>
          </a:prstGeom>
        </p:spPr>
        <p:txBody>
          <a:bodyPr spcFirstLastPara="1" wrap="square" lIns="91425" tIns="45700" rIns="91425" bIns="45700" anchor="ctr" anchorCtr="0">
            <a:no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pic>
        <p:nvPicPr>
          <p:cNvPr id="115" name="Google Shape;115;p18"/>
          <p:cNvPicPr preferRelativeResize="0"/>
          <p:nvPr/>
        </p:nvPicPr>
        <p:blipFill rotWithShape="1">
          <a:blip r:embed="rId2">
            <a:alphaModFix/>
          </a:blip>
          <a:srcRect/>
          <a:stretch/>
        </p:blipFill>
        <p:spPr>
          <a:xfrm>
            <a:off x="10382199" y="6340097"/>
            <a:ext cx="1320799" cy="398161"/>
          </a:xfrm>
          <a:prstGeom prst="rect">
            <a:avLst/>
          </a:prstGeom>
          <a:noFill/>
          <a:ln>
            <a:noFill/>
          </a:ln>
        </p:spPr>
      </p:pic>
      <p:sp>
        <p:nvSpPr>
          <p:cNvPr id="116" name="Google Shape;116;p18"/>
          <p:cNvSpPr txBox="1">
            <a:spLocks noGrp="1"/>
          </p:cNvSpPr>
          <p:nvPr>
            <p:ph type="title"/>
          </p:nvPr>
        </p:nvSpPr>
        <p:spPr>
          <a:xfrm>
            <a:off x="55167" y="200"/>
            <a:ext cx="11516400" cy="1031100"/>
          </a:xfrm>
          <a:prstGeom prst="rect">
            <a:avLst/>
          </a:prstGeom>
        </p:spPr>
        <p:txBody>
          <a:bodyPr spcFirstLastPara="1" wrap="square" lIns="91425" tIns="45700" rIns="91425" bIns="45700" anchor="ctr" anchorCtr="0">
            <a:normAutofit/>
          </a:bodyPr>
          <a:lstStyle>
            <a:lvl1pPr lvl="0">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1pPr>
            <a:lvl2pPr lvl="1">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2pPr>
            <a:lvl3pPr lvl="2">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3pPr>
            <a:lvl4pPr lvl="3">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4pPr>
            <a:lvl5pPr lvl="4">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5pPr>
            <a:lvl6pPr lvl="5">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6pPr>
            <a:lvl7pPr lvl="6">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7pPr>
            <a:lvl8pPr lvl="7">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8pPr>
            <a:lvl9pPr lvl="8">
              <a:spcBef>
                <a:spcPts val="0"/>
              </a:spcBef>
              <a:spcAft>
                <a:spcPts val="0"/>
              </a:spcAft>
              <a:buClr>
                <a:srgbClr val="FFFFFF"/>
              </a:buClr>
              <a:buSzPts val="4300"/>
              <a:buFont typeface="Poppins"/>
              <a:buNone/>
              <a:defRPr sz="43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p:cSld name="Title">
    <p:bg>
      <p:bgPr>
        <a:solidFill>
          <a:schemeClr val="lt1"/>
        </a:solidFill>
        <a:effectLst/>
      </p:bgPr>
    </p:bg>
    <p:spTree>
      <p:nvGrpSpPr>
        <p:cNvPr id="1" name="Shape 117"/>
        <p:cNvGrpSpPr/>
        <p:nvPr/>
      </p:nvGrpSpPr>
      <p:grpSpPr>
        <a:xfrm>
          <a:off x="0" y="0"/>
          <a:ext cx="0" cy="0"/>
          <a:chOff x="0" y="0"/>
          <a:chExt cx="0" cy="0"/>
        </a:xfrm>
      </p:grpSpPr>
      <p:grpSp>
        <p:nvGrpSpPr>
          <p:cNvPr id="118" name="Google Shape;118;p19"/>
          <p:cNvGrpSpPr/>
          <p:nvPr/>
        </p:nvGrpSpPr>
        <p:grpSpPr>
          <a:xfrm>
            <a:off x="8207171" y="-10973"/>
            <a:ext cx="3984945" cy="5443073"/>
            <a:chOff x="8207171" y="-10973"/>
            <a:chExt cx="3984945" cy="5443073"/>
          </a:xfrm>
        </p:grpSpPr>
        <p:sp>
          <p:nvSpPr>
            <p:cNvPr id="119" name="Google Shape;119;p19"/>
            <p:cNvSpPr/>
            <p:nvPr/>
          </p:nvSpPr>
          <p:spPr>
            <a:xfrm>
              <a:off x="8894516" y="0"/>
              <a:ext cx="3297600" cy="5432100"/>
            </a:xfrm>
            <a:prstGeom prst="rect">
              <a:avLst/>
            </a:prstGeom>
            <a:gradFill>
              <a:gsLst>
                <a:gs pos="0">
                  <a:schemeClr val="accent4"/>
                </a:gs>
                <a:gs pos="26000">
                  <a:srgbClr val="007186">
                    <a:alpha val="84705"/>
                  </a:srgbClr>
                </a:gs>
                <a:gs pos="81000">
                  <a:srgbClr val="003843"/>
                </a:gs>
                <a:gs pos="100000">
                  <a:srgbClr val="003843"/>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2"/>
                </a:solidFill>
                <a:latin typeface="Open Sans"/>
                <a:ea typeface="Open Sans"/>
                <a:cs typeface="Open Sans"/>
                <a:sym typeface="Open Sans"/>
              </a:endParaRPr>
            </a:p>
          </p:txBody>
        </p:sp>
        <p:sp>
          <p:nvSpPr>
            <p:cNvPr id="120" name="Google Shape;120;p19"/>
            <p:cNvSpPr/>
            <p:nvPr/>
          </p:nvSpPr>
          <p:spPr>
            <a:xfrm>
              <a:off x="8207171" y="-10973"/>
              <a:ext cx="687345" cy="5433619"/>
            </a:xfrm>
            <a:custGeom>
              <a:avLst/>
              <a:gdLst/>
              <a:ahLst/>
              <a:cxnLst/>
              <a:rect l="l" t="t" r="r" b="b"/>
              <a:pathLst>
                <a:path w="687345" h="5460924" extrusionOk="0">
                  <a:moveTo>
                    <a:pt x="687345" y="0"/>
                  </a:moveTo>
                  <a:lnTo>
                    <a:pt x="687345" y="5460924"/>
                  </a:lnTo>
                  <a:lnTo>
                    <a:pt x="568098" y="5228097"/>
                  </a:lnTo>
                  <a:cubicBezTo>
                    <a:pt x="204026" y="4472525"/>
                    <a:pt x="0" y="3625320"/>
                    <a:pt x="0" y="2730462"/>
                  </a:cubicBezTo>
                  <a:cubicBezTo>
                    <a:pt x="0" y="1835604"/>
                    <a:pt x="204026" y="988399"/>
                    <a:pt x="568098" y="232827"/>
                  </a:cubicBezTo>
                  <a:lnTo>
                    <a:pt x="687345" y="0"/>
                  </a:lnTo>
                  <a:close/>
                </a:path>
              </a:pathLst>
            </a:custGeom>
            <a:gradFill>
              <a:gsLst>
                <a:gs pos="0">
                  <a:schemeClr val="accent4"/>
                </a:gs>
                <a:gs pos="26000">
                  <a:srgbClr val="007186">
                    <a:alpha val="84705"/>
                  </a:srgbClr>
                </a:gs>
                <a:gs pos="81000">
                  <a:srgbClr val="003843"/>
                </a:gs>
                <a:gs pos="100000">
                  <a:srgbClr val="003843"/>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2"/>
                </a:solidFill>
                <a:latin typeface="Open Sans"/>
                <a:ea typeface="Open Sans"/>
                <a:cs typeface="Open Sans"/>
                <a:sym typeface="Open Sans"/>
              </a:endParaRPr>
            </a:p>
          </p:txBody>
        </p:sp>
      </p:grpSp>
      <p:grpSp>
        <p:nvGrpSpPr>
          <p:cNvPr id="121" name="Google Shape;121;p19"/>
          <p:cNvGrpSpPr/>
          <p:nvPr/>
        </p:nvGrpSpPr>
        <p:grpSpPr>
          <a:xfrm>
            <a:off x="8494529" y="-92252"/>
            <a:ext cx="3832530" cy="5762782"/>
            <a:chOff x="9704153" y="0"/>
            <a:chExt cx="3832530" cy="5762782"/>
          </a:xfrm>
        </p:grpSpPr>
        <p:pic>
          <p:nvPicPr>
            <p:cNvPr id="122" name="Google Shape;122;p19" descr="A white logo with a black background&#10;&#10;Description automatically generated"/>
            <p:cNvPicPr preferRelativeResize="0"/>
            <p:nvPr/>
          </p:nvPicPr>
          <p:blipFill rotWithShape="1">
            <a:blip r:embed="rId2">
              <a:alphaModFix amt="25000"/>
            </a:blip>
            <a:srcRect/>
            <a:stretch/>
          </p:blipFill>
          <p:spPr>
            <a:xfrm>
              <a:off x="9704153" y="0"/>
              <a:ext cx="3832530" cy="5762782"/>
            </a:xfrm>
            <a:prstGeom prst="rect">
              <a:avLst/>
            </a:prstGeom>
            <a:noFill/>
            <a:ln>
              <a:noFill/>
            </a:ln>
          </p:spPr>
        </p:pic>
        <p:sp>
          <p:nvSpPr>
            <p:cNvPr id="123" name="Google Shape;123;p19"/>
            <p:cNvSpPr/>
            <p:nvPr/>
          </p:nvSpPr>
          <p:spPr>
            <a:xfrm>
              <a:off x="11685645" y="2361203"/>
              <a:ext cx="1131393" cy="603306"/>
            </a:xfrm>
            <a:custGeom>
              <a:avLst/>
              <a:gdLst/>
              <a:ahLst/>
              <a:cxnLst/>
              <a:rect l="l" t="t" r="r" b="b"/>
              <a:pathLst>
                <a:path w="623357" h="332400" extrusionOk="0">
                  <a:moveTo>
                    <a:pt x="623357" y="51866"/>
                  </a:moveTo>
                  <a:cubicBezTo>
                    <a:pt x="607374" y="209422"/>
                    <a:pt x="474286" y="332401"/>
                    <a:pt x="312168" y="332401"/>
                  </a:cubicBezTo>
                  <a:cubicBezTo>
                    <a:pt x="150049" y="332401"/>
                    <a:pt x="13374" y="206160"/>
                    <a:pt x="0" y="45342"/>
                  </a:cubicBezTo>
                  <a:cubicBezTo>
                    <a:pt x="94922" y="16310"/>
                    <a:pt x="196369" y="0"/>
                    <a:pt x="301077" y="0"/>
                  </a:cubicBezTo>
                  <a:cubicBezTo>
                    <a:pt x="413614" y="0"/>
                    <a:pt x="521911" y="18267"/>
                    <a:pt x="623031" y="51866"/>
                  </a:cubicBezTo>
                  <a:close/>
                </a:path>
              </a:pathLst>
            </a:custGeom>
            <a:solidFill>
              <a:schemeClr val="lt1">
                <a:alpha val="149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sp>
        <p:nvSpPr>
          <p:cNvPr id="124" name="Google Shape;124;p19"/>
          <p:cNvSpPr txBox="1">
            <a:spLocks noGrp="1"/>
          </p:cNvSpPr>
          <p:nvPr>
            <p:ph type="ctrTitle"/>
          </p:nvPr>
        </p:nvSpPr>
        <p:spPr>
          <a:xfrm>
            <a:off x="396238" y="1251373"/>
            <a:ext cx="7614900" cy="14394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4400"/>
              <a:buFont typeface="Open Sans"/>
              <a:buNone/>
              <a:defRPr sz="4400">
                <a:solidFill>
                  <a:schemeClr val="accent1"/>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19"/>
          <p:cNvSpPr txBox="1">
            <a:spLocks noGrp="1"/>
          </p:cNvSpPr>
          <p:nvPr>
            <p:ph type="subTitle" idx="1"/>
          </p:nvPr>
        </p:nvSpPr>
        <p:spPr>
          <a:xfrm>
            <a:off x="396238" y="2817704"/>
            <a:ext cx="7614900" cy="533400"/>
          </a:xfrm>
          <a:prstGeom prst="rect">
            <a:avLst/>
          </a:prstGeom>
          <a:noFill/>
          <a:ln>
            <a:noFill/>
          </a:ln>
        </p:spPr>
        <p:txBody>
          <a:bodyPr spcFirstLastPara="1" wrap="square" lIns="0" tIns="0" rIns="0" bIns="0" anchor="t" anchorCtr="0">
            <a:normAutofit/>
          </a:bodyPr>
          <a:lstStyle>
            <a:lvl1pPr lvl="0" algn="l">
              <a:lnSpc>
                <a:spcPct val="100000"/>
              </a:lnSpc>
              <a:spcBef>
                <a:spcPts val="1800"/>
              </a:spcBef>
              <a:spcAft>
                <a:spcPts val="0"/>
              </a:spcAft>
              <a:buSzPts val="2800"/>
              <a:buNone/>
              <a:defRPr sz="2800">
                <a:solidFill>
                  <a:schemeClr val="accent2"/>
                </a:solidFill>
                <a:latin typeface="Open Sans"/>
                <a:ea typeface="Open Sans"/>
                <a:cs typeface="Open Sans"/>
                <a:sym typeface="Open Sans"/>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800"/>
              <a:buNone/>
              <a:defRPr sz="1800"/>
            </a:lvl3pPr>
            <a:lvl4pPr lvl="3" algn="ctr">
              <a:lnSpc>
                <a:spcPct val="100000"/>
              </a:lnSpc>
              <a:spcBef>
                <a:spcPts val="600"/>
              </a:spcBef>
              <a:spcAft>
                <a:spcPts val="0"/>
              </a:spcAft>
              <a:buSzPts val="1760"/>
              <a:buNone/>
              <a:defRPr sz="1600"/>
            </a:lvl4pPr>
            <a:lvl5pPr lvl="4" algn="ctr">
              <a:lnSpc>
                <a:spcPct val="100000"/>
              </a:lnSpc>
              <a:spcBef>
                <a:spcPts val="600"/>
              </a:spcBef>
              <a:spcAft>
                <a:spcPts val="0"/>
              </a:spcAft>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a:endParaRPr/>
          </a:p>
        </p:txBody>
      </p:sp>
      <p:sp>
        <p:nvSpPr>
          <p:cNvPr id="126" name="Google Shape;126;p19"/>
          <p:cNvSpPr txBox="1">
            <a:spLocks noGrp="1"/>
          </p:cNvSpPr>
          <p:nvPr>
            <p:ph type="body" idx="2"/>
          </p:nvPr>
        </p:nvSpPr>
        <p:spPr>
          <a:xfrm>
            <a:off x="396238" y="3706748"/>
            <a:ext cx="7614900" cy="8223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800"/>
              </a:spcBef>
              <a:spcAft>
                <a:spcPts val="0"/>
              </a:spcAft>
              <a:buSzPts val="1800"/>
              <a:buNone/>
              <a:defRPr sz="1800">
                <a:solidFill>
                  <a:srgbClr val="59565A"/>
                </a:solidFill>
                <a:latin typeface="Open Sans"/>
                <a:ea typeface="Open Sans"/>
                <a:cs typeface="Open Sans"/>
                <a:sym typeface="Open Sans"/>
              </a:defRPr>
            </a:lvl1pPr>
            <a:lvl2pPr marL="914400" lvl="1" indent="-228600" algn="l">
              <a:lnSpc>
                <a:spcPct val="100000"/>
              </a:lnSpc>
              <a:spcBef>
                <a:spcPts val="600"/>
              </a:spcBef>
              <a:spcAft>
                <a:spcPts val="0"/>
              </a:spcAft>
              <a:buSzPts val="2000"/>
              <a:buFont typeface="Arial"/>
              <a:buNone/>
              <a:defRPr sz="2000">
                <a:solidFill>
                  <a:srgbClr val="0088B1"/>
                </a:solidFill>
                <a:latin typeface="Open Sans"/>
                <a:ea typeface="Open Sans"/>
                <a:cs typeface="Open Sans"/>
                <a:sym typeface="Open Sans"/>
              </a:defRPr>
            </a:lvl2pPr>
            <a:lvl3pPr marL="1371600" lvl="2" indent="-228600" algn="l">
              <a:lnSpc>
                <a:spcPct val="100000"/>
              </a:lnSpc>
              <a:spcBef>
                <a:spcPts val="600"/>
              </a:spcBef>
              <a:spcAft>
                <a:spcPts val="0"/>
              </a:spcAft>
              <a:buSzPts val="1800"/>
              <a:buFont typeface="Arial"/>
              <a:buNone/>
              <a:defRPr sz="1800">
                <a:solidFill>
                  <a:srgbClr val="0088B1"/>
                </a:solidFill>
                <a:latin typeface="Open Sans"/>
                <a:ea typeface="Open Sans"/>
                <a:cs typeface="Open Sans"/>
                <a:sym typeface="Open Sans"/>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7" name="Google Shape;127;p19"/>
          <p:cNvSpPr txBox="1">
            <a:spLocks noGrp="1"/>
          </p:cNvSpPr>
          <p:nvPr>
            <p:ph type="body" idx="3"/>
          </p:nvPr>
        </p:nvSpPr>
        <p:spPr>
          <a:xfrm>
            <a:off x="396237" y="4723852"/>
            <a:ext cx="1446000" cy="2769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1800"/>
              </a:spcBef>
              <a:spcAft>
                <a:spcPts val="0"/>
              </a:spcAft>
              <a:buSzPts val="1800"/>
              <a:buNone/>
              <a:defRPr sz="1800" cap="none">
                <a:solidFill>
                  <a:schemeClr val="dk1"/>
                </a:solidFill>
                <a:latin typeface="Open Sans"/>
                <a:ea typeface="Open Sans"/>
                <a:cs typeface="Open Sans"/>
                <a:sym typeface="Open Sans"/>
              </a:defRPr>
            </a:lvl1pPr>
            <a:lvl2pPr marL="914400" lvl="1" indent="-292100" algn="r">
              <a:lnSpc>
                <a:spcPct val="100000"/>
              </a:lnSpc>
              <a:spcBef>
                <a:spcPts val="600"/>
              </a:spcBef>
              <a:spcAft>
                <a:spcPts val="0"/>
              </a:spcAft>
              <a:buSzPts val="1000"/>
              <a:buChar char="•"/>
              <a:defRPr sz="1000"/>
            </a:lvl2pPr>
            <a:lvl3pPr marL="1371600" lvl="2" indent="-292100" algn="r">
              <a:lnSpc>
                <a:spcPct val="100000"/>
              </a:lnSpc>
              <a:spcBef>
                <a:spcPts val="600"/>
              </a:spcBef>
              <a:spcAft>
                <a:spcPts val="0"/>
              </a:spcAft>
              <a:buSzPts val="1000"/>
              <a:buChar char="•"/>
              <a:defRPr sz="1000"/>
            </a:lvl3pPr>
            <a:lvl4pPr marL="1828800" lvl="3" indent="-298450" algn="r">
              <a:lnSpc>
                <a:spcPct val="100000"/>
              </a:lnSpc>
              <a:spcBef>
                <a:spcPts val="600"/>
              </a:spcBef>
              <a:spcAft>
                <a:spcPts val="0"/>
              </a:spcAft>
              <a:buSzPts val="1100"/>
              <a:buChar char="•"/>
              <a:defRPr sz="1000"/>
            </a:lvl4pPr>
            <a:lvl5pPr marL="2286000" lvl="4" indent="-292100" algn="r">
              <a:lnSpc>
                <a:spcPct val="100000"/>
              </a:lnSpc>
              <a:spcBef>
                <a:spcPts val="600"/>
              </a:spcBef>
              <a:spcAft>
                <a:spcPts val="0"/>
              </a:spcAft>
              <a:buSzPts val="1000"/>
              <a:buChar char="•"/>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128" name="Google Shape;128;p19"/>
          <p:cNvCxnSpPr/>
          <p:nvPr/>
        </p:nvCxnSpPr>
        <p:spPr>
          <a:xfrm>
            <a:off x="0" y="5432142"/>
            <a:ext cx="12189000" cy="0"/>
          </a:xfrm>
          <a:prstGeom prst="straightConnector1">
            <a:avLst/>
          </a:prstGeom>
          <a:noFill/>
          <a:ln w="38100" cap="flat" cmpd="sng">
            <a:solidFill>
              <a:schemeClr val="accent2"/>
            </a:solidFill>
            <a:prstDash val="solid"/>
            <a:miter lim="800000"/>
            <a:headEnd type="none" w="sm" len="sm"/>
            <a:tailEnd type="none" w="sm" len="sm"/>
          </a:ln>
        </p:spPr>
      </p:cxnSp>
      <p:pic>
        <p:nvPicPr>
          <p:cNvPr id="129" name="Google Shape;129;p19"/>
          <p:cNvPicPr preferRelativeResize="0"/>
          <p:nvPr/>
        </p:nvPicPr>
        <p:blipFill rotWithShape="1">
          <a:blip r:embed="rId3">
            <a:alphaModFix/>
          </a:blip>
          <a:srcRect/>
          <a:stretch/>
        </p:blipFill>
        <p:spPr>
          <a:xfrm>
            <a:off x="301745" y="5487704"/>
            <a:ext cx="2314575" cy="1209675"/>
          </a:xfrm>
          <a:prstGeom prst="rect">
            <a:avLst/>
          </a:prstGeom>
          <a:noFill/>
          <a:ln>
            <a:noFill/>
          </a:ln>
        </p:spPr>
      </p:pic>
      <p:sp>
        <p:nvSpPr>
          <p:cNvPr id="130" name="Google Shape;130;p19"/>
          <p:cNvSpPr txBox="1">
            <a:spLocks noGrp="1"/>
          </p:cNvSpPr>
          <p:nvPr>
            <p:ph type="body" idx="4"/>
          </p:nvPr>
        </p:nvSpPr>
        <p:spPr>
          <a:xfrm>
            <a:off x="3395765" y="5983978"/>
            <a:ext cx="8407500" cy="586500"/>
          </a:xfrm>
          <a:prstGeom prst="rect">
            <a:avLst/>
          </a:prstGeom>
          <a:noFill/>
          <a:ln>
            <a:noFill/>
          </a:ln>
        </p:spPr>
        <p:txBody>
          <a:bodyPr spcFirstLastPara="1" wrap="square" lIns="0" tIns="0" rIns="0" bIns="0" anchor="b" anchorCtr="0">
            <a:normAutofit/>
          </a:bodyPr>
          <a:lstStyle>
            <a:lvl1pPr marL="457200" lvl="0" indent="-228600" algn="r">
              <a:lnSpc>
                <a:spcPct val="100000"/>
              </a:lnSpc>
              <a:spcBef>
                <a:spcPts val="1800"/>
              </a:spcBef>
              <a:spcAft>
                <a:spcPts val="0"/>
              </a:spcAft>
              <a:buSzPts val="900"/>
              <a:buNone/>
              <a:defRPr sz="900"/>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131"/>
        <p:cNvGrpSpPr/>
        <p:nvPr/>
      </p:nvGrpSpPr>
      <p:grpSpPr>
        <a:xfrm>
          <a:off x="0" y="0"/>
          <a:ext cx="0" cy="0"/>
          <a:chOff x="0" y="0"/>
          <a:chExt cx="0" cy="0"/>
        </a:xfrm>
      </p:grpSpPr>
      <p:sp>
        <p:nvSpPr>
          <p:cNvPr id="132" name="Google Shape;132;p20"/>
          <p:cNvSpPr txBox="1">
            <a:spLocks noGrp="1"/>
          </p:cNvSpPr>
          <p:nvPr>
            <p:ph type="title"/>
          </p:nvPr>
        </p:nvSpPr>
        <p:spPr>
          <a:xfrm>
            <a:off x="396240" y="0"/>
            <a:ext cx="11399400" cy="1107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2"/>
              </a:buClr>
              <a:buSzPts val="3600"/>
              <a:buFont typeface="Open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20"/>
          <p:cNvSpPr txBox="1">
            <a:spLocks noGrp="1"/>
          </p:cNvSpPr>
          <p:nvPr>
            <p:ph type="body" idx="1"/>
          </p:nvPr>
        </p:nvSpPr>
        <p:spPr>
          <a:xfrm>
            <a:off x="381000" y="1280160"/>
            <a:ext cx="11414700" cy="456330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80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4" name="Google Shape;134;p20"/>
          <p:cNvSpPr txBox="1">
            <a:spLocks noGrp="1"/>
          </p:cNvSpPr>
          <p:nvPr>
            <p:ph type="body" idx="2"/>
          </p:nvPr>
        </p:nvSpPr>
        <p:spPr>
          <a:xfrm>
            <a:off x="566057" y="5921828"/>
            <a:ext cx="11229600" cy="3222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900"/>
              <a:buNone/>
              <a:defRPr sz="900"/>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5" name="Google Shape;135;p20"/>
          <p:cNvSpPr txBox="1">
            <a:spLocks noGrp="1"/>
          </p:cNvSpPr>
          <p:nvPr>
            <p:ph type="sldNum" idx="12"/>
          </p:nvPr>
        </p:nvSpPr>
        <p:spPr>
          <a:xfrm>
            <a:off x="11643561" y="6585203"/>
            <a:ext cx="153900" cy="184800"/>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
        <p:cNvGrpSpPr/>
        <p:nvPr/>
      </p:nvGrpSpPr>
      <p:grpSpPr>
        <a:xfrm>
          <a:off x="0" y="0"/>
          <a:ext cx="0" cy="0"/>
          <a:chOff x="0" y="0"/>
          <a:chExt cx="0" cy="0"/>
        </a:xfrm>
      </p:grpSpPr>
      <p:pic>
        <p:nvPicPr>
          <p:cNvPr id="20" name="Google Shape;20;p3" descr="Icon&#10;&#10;Description automatically generated with low confidence"/>
          <p:cNvPicPr preferRelativeResize="0"/>
          <p:nvPr/>
        </p:nvPicPr>
        <p:blipFill rotWithShape="1">
          <a:blip r:embed="rId2">
            <a:alphaModFix/>
          </a:blip>
          <a:srcRect t="-4477" b="4477"/>
          <a:stretch/>
        </p:blipFill>
        <p:spPr>
          <a:xfrm>
            <a:off x="0" y="-314709"/>
            <a:ext cx="12192000" cy="7179443"/>
          </a:xfrm>
          <a:prstGeom prst="rect">
            <a:avLst/>
          </a:prstGeom>
          <a:noFill/>
          <a:ln>
            <a:noFill/>
          </a:ln>
        </p:spPr>
      </p:pic>
      <p:sp>
        <p:nvSpPr>
          <p:cNvPr id="21" name="Google Shape;21;p3"/>
          <p:cNvSpPr txBox="1">
            <a:spLocks noGrp="1"/>
          </p:cNvSpPr>
          <p:nvPr>
            <p:ph type="body" idx="1"/>
          </p:nvPr>
        </p:nvSpPr>
        <p:spPr>
          <a:xfrm>
            <a:off x="1731351" y="1832073"/>
            <a:ext cx="3471862" cy="10191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body" idx="2"/>
          </p:nvPr>
        </p:nvSpPr>
        <p:spPr>
          <a:xfrm>
            <a:off x="4262689" y="3592674"/>
            <a:ext cx="3471862" cy="10191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body" idx="3"/>
          </p:nvPr>
        </p:nvSpPr>
        <p:spPr>
          <a:xfrm>
            <a:off x="4262689" y="3592674"/>
            <a:ext cx="3471862" cy="10191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8000"/>
              <a:buNone/>
              <a:defRPr sz="8000" b="1"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body" idx="4"/>
          </p:nvPr>
        </p:nvSpPr>
        <p:spPr>
          <a:xfrm>
            <a:off x="1731351" y="1832072"/>
            <a:ext cx="3471862" cy="10191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8000"/>
              <a:buNone/>
              <a:defRPr sz="8000" b="1"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Gray">
  <p:cSld name="Title and Content Gra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33206" y="594159"/>
            <a:ext cx="1121981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Arial"/>
              <a:buNone/>
              <a:defRPr sz="4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433388" y="2187574"/>
            <a:ext cx="11219636" cy="363948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Arial"/>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Font typeface="Arial"/>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Font typeface="Arial"/>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p:nvPr/>
        </p:nvSpPr>
        <p:spPr>
          <a:xfrm>
            <a:off x="-197225" y="6094911"/>
            <a:ext cx="12532659"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 name="Google Shape;29;p4"/>
          <p:cNvSpPr/>
          <p:nvPr/>
        </p:nvSpPr>
        <p:spPr>
          <a:xfrm>
            <a:off x="-197225" y="6291468"/>
            <a:ext cx="12532659"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 name="Google Shape;30;p4"/>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
        <p:nvSpPr>
          <p:cNvPr id="31" name="Google Shape;31;p4"/>
          <p:cNvSpPr/>
          <p:nvPr/>
        </p:nvSpPr>
        <p:spPr>
          <a:xfrm>
            <a:off x="-232792" y="-75459"/>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 name="Google Shape;32;p4" descr="Text&#10;&#10;Description automatically generated with medium confidence"/>
          <p:cNvPicPr preferRelativeResize="0"/>
          <p:nvPr/>
        </p:nvPicPr>
        <p:blipFill rotWithShape="1">
          <a:blip r:embed="rId2">
            <a:alphaModFix/>
          </a:blip>
          <a:srcRect/>
          <a:stretch/>
        </p:blipFill>
        <p:spPr>
          <a:xfrm>
            <a:off x="69573" y="6332785"/>
            <a:ext cx="2269445" cy="471465"/>
          </a:xfrm>
          <a:prstGeom prst="rect">
            <a:avLst/>
          </a:prstGeom>
          <a:noFill/>
          <a:ln>
            <a:noFill/>
          </a:ln>
        </p:spPr>
      </p:pic>
      <p:sp>
        <p:nvSpPr>
          <p:cNvPr id="33" name="Google Shape;33;p4"/>
          <p:cNvSpPr/>
          <p:nvPr/>
        </p:nvSpPr>
        <p:spPr>
          <a:xfrm>
            <a:off x="-232792" y="326307"/>
            <a:ext cx="12603791" cy="5758666"/>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9"/>
        <p:cNvGrpSpPr/>
        <p:nvPr/>
      </p:nvGrpSpPr>
      <p:grpSpPr>
        <a:xfrm>
          <a:off x="0" y="0"/>
          <a:ext cx="0" cy="0"/>
          <a:chOff x="0" y="0"/>
          <a:chExt cx="0" cy="0"/>
        </a:xfrm>
      </p:grpSpPr>
      <p:sp>
        <p:nvSpPr>
          <p:cNvPr id="50" name="Google Shape;50;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2" name="Google Shape;5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68" name="Google Shape;68;p10" descr="Shape, rectangle&#10;&#10;Description automatically generated"/>
          <p:cNvPicPr preferRelativeResize="0"/>
          <p:nvPr/>
        </p:nvPicPr>
        <p:blipFill rotWithShape="1">
          <a:blip r:embed="rId2">
            <a:alphaModFix/>
          </a:blip>
          <a:srcRect/>
          <a:stretch/>
        </p:blipFill>
        <p:spPr>
          <a:xfrm>
            <a:off x="0" y="8229"/>
            <a:ext cx="12192000" cy="685465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995C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docs.google.com/document/d/1HiHS3U5I5-7SEJLuxNFl8yFYyavthku89F4wcI2vp3Q/edit?usp=sharing"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drive.google.com/drive/folders/1SwuyyEDKAMTvir1vJGkrrZ2eCQA6hEXj?usp=drive_link"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hyperlink" Target="https://docs.google.com/document/d/19J5LCtntihBlErkpsbuQMT8Cnbr1dh9gmX0q7IczkA8/edit?usp=drive_link" TargetMode="External"/><Relationship Id="rId4" Type="http://schemas.openxmlformats.org/officeDocument/2006/relationships/hyperlink" Target="https://docs.google.com/document/d/1j1xv-woPA_0ocBK-SIssJgz0ApkBRtz-rj4BHiUgZn8/edit?usp=drive_link"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docs.google.com/forms/d/e/1FAIpQLSdMFYUHSfGdE-ED6YvObvUCKy4rZjfvibQGjo-rR9JrvAWI8w/viewform"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idx="4294967295"/>
          </p:nvPr>
        </p:nvSpPr>
        <p:spPr>
          <a:xfrm>
            <a:off x="3689350" y="785813"/>
            <a:ext cx="4827588" cy="169703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lt1"/>
              </a:buClr>
              <a:buSzPts val="3200"/>
              <a:buFont typeface="Arial"/>
              <a:buNone/>
              <a:tabLst/>
              <a:defRPr/>
            </a:pPr>
            <a:r>
              <a:rPr kumimoji="0" lang="en-US" sz="3200" b="1" i="0" u="none" strike="noStrike" kern="0" cap="none" spc="0" normalizeH="0" baseline="0" noProof="0" dirty="0">
                <a:ln>
                  <a:noFill/>
                </a:ln>
                <a:solidFill>
                  <a:schemeClr val="lt1"/>
                </a:solidFill>
                <a:effectLst/>
                <a:uLnTx/>
                <a:uFillTx/>
                <a:latin typeface="Arial"/>
                <a:ea typeface="Arial"/>
                <a:cs typeface="Arial"/>
                <a:sym typeface="Arial"/>
              </a:rPr>
              <a:t>Welcome to</a:t>
            </a:r>
            <a:endParaRPr kumimoji="0" lang="en-US" sz="4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1000"/>
              </a:spcBef>
              <a:spcAft>
                <a:spcPts val="0"/>
              </a:spcAft>
              <a:buClr>
                <a:schemeClr val="lt1"/>
              </a:buClr>
              <a:buSzPts val="3200"/>
              <a:buFont typeface="Arial"/>
              <a:buNone/>
              <a:tabLst/>
              <a:defRPr/>
            </a:pPr>
            <a:r>
              <a:rPr kumimoji="0" lang="en-US" sz="3200" b="1" i="0" u="none" strike="noStrike" kern="0" cap="none" spc="0" normalizeH="0" baseline="0" noProof="0" dirty="0">
                <a:ln>
                  <a:noFill/>
                </a:ln>
                <a:solidFill>
                  <a:schemeClr val="lt1"/>
                </a:solidFill>
                <a:effectLst/>
                <a:uLnTx/>
                <a:uFillTx/>
                <a:latin typeface="Arial"/>
                <a:ea typeface="Arial"/>
                <a:cs typeface="Arial"/>
                <a:sym typeface="Arial"/>
              </a:rPr>
              <a:t>CEEDAR’s Leadership</a:t>
            </a:r>
            <a:endParaRPr kumimoji="0" lang="en-US" sz="4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1000"/>
              </a:spcBef>
              <a:spcAft>
                <a:spcPts val="0"/>
              </a:spcAft>
              <a:buClr>
                <a:schemeClr val="lt1"/>
              </a:buClr>
              <a:buSzPts val="3200"/>
              <a:buFont typeface="Arial"/>
              <a:buNone/>
              <a:tabLst/>
              <a:defRPr/>
            </a:pPr>
            <a:r>
              <a:rPr kumimoji="0" lang="en-US" sz="3200" b="1" i="0" u="none" strike="noStrike" kern="0" cap="none" spc="0" normalizeH="0" baseline="0" noProof="0" dirty="0">
                <a:ln>
                  <a:noFill/>
                </a:ln>
                <a:solidFill>
                  <a:schemeClr val="lt1"/>
                </a:solidFill>
                <a:effectLst/>
                <a:uLnTx/>
                <a:uFillTx/>
                <a:latin typeface="Arial"/>
                <a:ea typeface="Arial"/>
                <a:cs typeface="Arial"/>
                <a:sym typeface="Arial"/>
              </a:rPr>
              <a:t>Topical Action Group (TAG)</a:t>
            </a:r>
            <a:endParaRPr kumimoji="0" lang="en-US" sz="4400" b="1"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142" name="Google Shape;142;p21">
            <a:extLst>
              <a:ext uri="{C183D7F6-B498-43B3-948B-1728B52AA6E4}">
                <adec:decorative xmlns:adec="http://schemas.microsoft.com/office/drawing/2017/decorative" val="1"/>
              </a:ext>
            </a:extLst>
          </p:cNvPr>
          <p:cNvSpPr/>
          <p:nvPr/>
        </p:nvSpPr>
        <p:spPr>
          <a:xfrm>
            <a:off x="3048775" y="532475"/>
            <a:ext cx="5981700" cy="3696000"/>
          </a:xfrm>
          <a:prstGeom prst="rect">
            <a:avLst/>
          </a:prstGeom>
          <a:noFill/>
          <a:ln w="920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a:solidFill>
                  <a:schemeClr val="lt1"/>
                </a:solidFill>
              </a:rPr>
              <a:t> </a:t>
            </a:r>
            <a:endParaRPr sz="1800" b="0" i="0" u="none" strike="noStrike" cap="none">
              <a:solidFill>
                <a:schemeClr val="lt1"/>
              </a:solidFill>
              <a:latin typeface="Arial"/>
              <a:ea typeface="Arial"/>
              <a:cs typeface="Arial"/>
              <a:sym typeface="Arial"/>
            </a:endParaRPr>
          </a:p>
        </p:txBody>
      </p:sp>
      <p:sp>
        <p:nvSpPr>
          <p:cNvPr id="143" name="Google Shape;143;p21"/>
          <p:cNvSpPr txBox="1"/>
          <p:nvPr/>
        </p:nvSpPr>
        <p:spPr>
          <a:xfrm>
            <a:off x="4524762" y="3141585"/>
            <a:ext cx="31425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Thursday, </a:t>
            </a:r>
            <a:r>
              <a:rPr lang="en-US" sz="2000" b="1">
                <a:solidFill>
                  <a:schemeClr val="lt1"/>
                </a:solidFill>
                <a:latin typeface="Calibri"/>
                <a:ea typeface="Calibri"/>
                <a:cs typeface="Calibri"/>
                <a:sym typeface="Calibri"/>
              </a:rPr>
              <a:t>October 9th</a:t>
            </a:r>
            <a:r>
              <a:rPr lang="en-US" sz="2000" b="1" i="0" u="none" strike="noStrike" cap="none">
                <a:solidFill>
                  <a:schemeClr val="lt1"/>
                </a:solidFill>
                <a:latin typeface="Calibri"/>
                <a:ea typeface="Calibri"/>
                <a:cs typeface="Calibri"/>
                <a:sym typeface="Calibri"/>
              </a:rPr>
              <a:t> 202</a:t>
            </a:r>
            <a:r>
              <a:rPr lang="en-US" sz="2000" b="1">
                <a:solidFill>
                  <a:schemeClr val="lt1"/>
                </a:solidFill>
                <a:latin typeface="Calibri"/>
                <a:ea typeface="Calibri"/>
                <a:cs typeface="Calibri"/>
                <a:sym typeface="Calibri"/>
              </a:rPr>
              <a:t>5</a:t>
            </a:r>
            <a:r>
              <a:rPr lang="en-US" sz="2000" b="1" i="0" u="none" strike="noStrike" cap="none">
                <a:solidFill>
                  <a:schemeClr val="lt1"/>
                </a:solidFill>
                <a:latin typeface="Calibri"/>
                <a:ea typeface="Calibri"/>
                <a:cs typeface="Calibri"/>
                <a:sym typeface="Calibri"/>
              </a:rPr>
              <a:t> </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3:00-4:00 Eastern Time</a:t>
            </a:r>
            <a:endParaRPr sz="2000" b="1" i="0" u="none" strike="noStrike" cap="none">
              <a:solidFill>
                <a:schemeClr val="lt1"/>
              </a:solidFill>
              <a:latin typeface="Calibri"/>
              <a:ea typeface="Calibri"/>
              <a:cs typeface="Calibri"/>
              <a:sym typeface="Calibri"/>
            </a:endParaRPr>
          </a:p>
        </p:txBody>
      </p:sp>
      <p:sp>
        <p:nvSpPr>
          <p:cNvPr id="144" name="Google Shape;144;p21"/>
          <p:cNvSpPr/>
          <p:nvPr/>
        </p:nvSpPr>
        <p:spPr>
          <a:xfrm>
            <a:off x="3201875" y="4380875"/>
            <a:ext cx="5684400" cy="17817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Welcome to our TAG!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Participants</a:t>
            </a:r>
            <a:r>
              <a:rPr lang="en-US" sz="1800" b="0" i="0" u="none" strike="noStrike" cap="none">
                <a:solidFill>
                  <a:srgbClr val="000000"/>
                </a:solidFill>
                <a:latin typeface="Arial"/>
                <a:ea typeface="Arial"/>
                <a:cs typeface="Arial"/>
                <a:sym typeface="Arial"/>
              </a:rPr>
              <a:t>: please change your Zoom name to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your state and name</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Ex: Florida, Agatha Trunchbull</a:t>
            </a:r>
            <a:endParaRPr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CEEDAR staff: please change your Zoom name to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CEEDAR, Your name</a:t>
            </a: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0"/>
          <p:cNvSpPr txBox="1">
            <a:spLocks noGrp="1"/>
          </p:cNvSpPr>
          <p:nvPr>
            <p:ph type="title"/>
          </p:nvPr>
        </p:nvSpPr>
        <p:spPr>
          <a:xfrm>
            <a:off x="250326" y="-1325700"/>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dirty="0"/>
              <a:t>TAG Workgroup Goal 2</a:t>
            </a:r>
            <a:endParaRPr dirty="0"/>
          </a:p>
        </p:txBody>
      </p:sp>
      <p:sp>
        <p:nvSpPr>
          <p:cNvPr id="2" name="Google Shape;210;p30">
            <a:extLst>
              <a:ext uri="{FF2B5EF4-FFF2-40B4-BE49-F238E27FC236}">
                <a16:creationId xmlns:a16="http://schemas.microsoft.com/office/drawing/2014/main" id="{FC3F1ED8-E50D-F61A-19D4-36BCD8B10BDD}"/>
              </a:ext>
            </a:extLst>
          </p:cNvPr>
          <p:cNvSpPr txBox="1">
            <a:spLocks/>
          </p:cNvSpPr>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buFont typeface="Play"/>
              <a:buNone/>
            </a:pPr>
            <a:r>
              <a:rPr lang="en-US"/>
              <a:t>TAG Workgroup Goal</a:t>
            </a:r>
            <a:endParaRPr lang="en-US" dirty="0"/>
          </a:p>
        </p:txBody>
      </p:sp>
      <p:sp>
        <p:nvSpPr>
          <p:cNvPr id="4" name="Google Shape;211;p30"/>
          <p:cNvSpPr txBox="1">
            <a:spLocks noGrp="1"/>
          </p:cNvSpPr>
          <p:nvPr>
            <p:ph type="body" idx="1"/>
          </p:nvPr>
        </p:nvSpPr>
        <p:spPr>
          <a:xfrm>
            <a:off x="433388" y="2187574"/>
            <a:ext cx="11219700" cy="36396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2400" dirty="0"/>
              <a:t>Our goal for this topical action group is to collaboratively design practical, ready-to-use tools, activities, and assignments that prepare aspiring school leaders to effectively support students with disabilities. </a:t>
            </a:r>
            <a:endParaRPr sz="2400" dirty="0"/>
          </a:p>
          <a:p>
            <a:pPr marL="0" lvl="0" indent="0" algn="l" rtl="0">
              <a:lnSpc>
                <a:spcPct val="100000"/>
              </a:lnSpc>
              <a:spcBef>
                <a:spcPts val="0"/>
              </a:spcBef>
              <a:spcAft>
                <a:spcPts val="0"/>
              </a:spcAft>
              <a:buNone/>
            </a:pPr>
            <a:endParaRPr sz="2400" dirty="0"/>
          </a:p>
          <a:p>
            <a:pPr marL="0" lvl="0" indent="0" algn="l" rtl="0">
              <a:lnSpc>
                <a:spcPct val="100000"/>
              </a:lnSpc>
              <a:spcBef>
                <a:spcPts val="0"/>
              </a:spcBef>
              <a:spcAft>
                <a:spcPts val="0"/>
              </a:spcAft>
              <a:buNone/>
            </a:pPr>
            <a:r>
              <a:rPr lang="en-US" sz="2400" dirty="0"/>
              <a:t>We will focus on authentic learning opportunities that directly impact access and outcomes for these students. The materials we create will be public-facing, incorporated into other CEEDAR resources such as a Course Enhancement Module (CEM), and universally available.</a:t>
            </a:r>
            <a:endParaRPr sz="31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1"/>
          <p:cNvSpPr txBox="1">
            <a:spLocks noGrp="1"/>
          </p:cNvSpPr>
          <p:nvPr>
            <p:ph type="title"/>
          </p:nvPr>
        </p:nvSpPr>
        <p:spPr>
          <a:xfrm>
            <a:off x="433206" y="594159"/>
            <a:ext cx="11219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What is a CEM? </a:t>
            </a:r>
            <a:endParaRPr dirty="0"/>
          </a:p>
        </p:txBody>
      </p:sp>
      <p:sp>
        <p:nvSpPr>
          <p:cNvPr id="3" name="Google Shape;217;p31"/>
          <p:cNvSpPr txBox="1">
            <a:spLocks noGrp="1"/>
          </p:cNvSpPr>
          <p:nvPr>
            <p:ph type="body" idx="1"/>
          </p:nvPr>
        </p:nvSpPr>
        <p:spPr>
          <a:xfrm>
            <a:off x="433388" y="2187574"/>
            <a:ext cx="11219700" cy="3639600"/>
          </a:xfrm>
          <a:prstGeom prst="rect">
            <a:avLst/>
          </a:prstGeom>
        </p:spPr>
        <p:txBody>
          <a:bodyPr spcFirstLastPara="1" wrap="square" lIns="91425" tIns="45700" rIns="91425" bIns="45700" anchor="t" anchorCtr="0">
            <a:normAutofit/>
          </a:bodyPr>
          <a:lstStyle/>
          <a:p>
            <a:pPr marL="457200" lvl="0" indent="-381000" algn="l" rtl="0">
              <a:lnSpc>
                <a:spcPct val="115000"/>
              </a:lnSpc>
              <a:spcBef>
                <a:spcPts val="800"/>
              </a:spcBef>
              <a:spcAft>
                <a:spcPts val="0"/>
              </a:spcAft>
              <a:buSzPts val="2400"/>
              <a:buChar char="•"/>
            </a:pPr>
            <a:r>
              <a:rPr lang="en-US" sz="2400" dirty="0"/>
              <a:t>A Course Enhancement Module (CEM) provides resources for educator preparation and professional development providers specific topics, aligned with the innovation configurations. </a:t>
            </a:r>
            <a:endParaRPr sz="2400" dirty="0"/>
          </a:p>
          <a:p>
            <a:pPr marL="457200" lvl="0" indent="0" algn="l" rtl="0">
              <a:lnSpc>
                <a:spcPct val="115000"/>
              </a:lnSpc>
              <a:spcBef>
                <a:spcPts val="800"/>
              </a:spcBef>
              <a:spcAft>
                <a:spcPts val="0"/>
              </a:spcAft>
              <a:buNone/>
            </a:pPr>
            <a:endParaRPr sz="2400" dirty="0"/>
          </a:p>
          <a:p>
            <a:pPr marL="457200" lvl="0" indent="-381000" algn="l" rtl="0">
              <a:lnSpc>
                <a:spcPct val="115000"/>
              </a:lnSpc>
              <a:spcBef>
                <a:spcPts val="800"/>
              </a:spcBef>
              <a:spcAft>
                <a:spcPts val="0"/>
              </a:spcAft>
              <a:buSzPts val="2400"/>
              <a:buChar char="•"/>
            </a:pPr>
            <a:r>
              <a:rPr lang="en-US" sz="2400" dirty="0"/>
              <a:t>The resources are meant to be readily available for EPPs and PD providers to adapt to their context. </a:t>
            </a:r>
            <a:endParaRPr sz="2400" dirty="0"/>
          </a:p>
          <a:p>
            <a:pPr marL="0" lvl="0" indent="0" algn="l" rtl="0">
              <a:lnSpc>
                <a:spcPct val="115000"/>
              </a:lnSpc>
              <a:spcBef>
                <a:spcPts val="800"/>
              </a:spcBef>
              <a:spcAft>
                <a:spcPts val="0"/>
              </a:spcAft>
              <a:buNone/>
            </a:pPr>
            <a:endParaRPr sz="2300" dirty="0">
              <a:solidFill>
                <a:srgbClr val="666666"/>
              </a:solidFill>
              <a:latin typeface="Droid Sans"/>
              <a:ea typeface="Droid Sans"/>
              <a:cs typeface="Droid Sans"/>
              <a:sym typeface="Droid Sans"/>
            </a:endParaRPr>
          </a:p>
          <a:p>
            <a:pPr marL="0" lvl="0" indent="0" algn="l" rtl="0">
              <a:lnSpc>
                <a:spcPct val="115000"/>
              </a:lnSpc>
              <a:spcBef>
                <a:spcPts val="800"/>
              </a:spcBef>
              <a:spcAft>
                <a:spcPts val="0"/>
              </a:spcAft>
              <a:buClr>
                <a:schemeClr val="dk1"/>
              </a:buClr>
              <a:buSzPts val="1100"/>
              <a:buFont typeface="Arial"/>
              <a:buNone/>
            </a:pPr>
            <a:endParaRPr sz="1100" dirty="0"/>
          </a:p>
          <a:p>
            <a:pPr marL="0" lvl="0" indent="0" algn="l" rtl="0">
              <a:spcBef>
                <a:spcPts val="1000"/>
              </a:spcBef>
              <a:spcAft>
                <a:spcPts val="0"/>
              </a:spcAft>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2"/>
          <p:cNvSpPr txBox="1">
            <a:spLocks noGrp="1"/>
          </p:cNvSpPr>
          <p:nvPr>
            <p:ph type="title"/>
          </p:nvPr>
        </p:nvSpPr>
        <p:spPr>
          <a:xfrm>
            <a:off x="433206" y="89741"/>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dirty="0"/>
              <a:t>Proposed Groups</a:t>
            </a:r>
            <a:endParaRPr dirty="0"/>
          </a:p>
        </p:txBody>
      </p:sp>
      <p:sp>
        <p:nvSpPr>
          <p:cNvPr id="223" name="Google Shape;223;p32"/>
          <p:cNvSpPr txBox="1"/>
          <p:nvPr/>
        </p:nvSpPr>
        <p:spPr>
          <a:xfrm>
            <a:off x="433200" y="1117050"/>
            <a:ext cx="11551800" cy="539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2000">
                <a:solidFill>
                  <a:schemeClr val="dk1"/>
                </a:solidFill>
              </a:rPr>
              <a:t>These workgroups focus on the </a:t>
            </a:r>
            <a:r>
              <a:rPr lang="en-US" sz="2000" b="1">
                <a:solidFill>
                  <a:schemeClr val="dk1"/>
                </a:solidFill>
              </a:rPr>
              <a:t>two </a:t>
            </a:r>
            <a:r>
              <a:rPr lang="en-US" sz="2000">
                <a:solidFill>
                  <a:schemeClr val="dk1"/>
                </a:solidFill>
              </a:rPr>
              <a:t>standards that TAG participants identified as top priorities in the BOY survey. Our goal is to use these standards as a foundation for developing learning opportunities and activities that strengthen your preparation programs.</a:t>
            </a:r>
            <a:endParaRPr sz="20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sz="2000">
                <a:solidFill>
                  <a:schemeClr val="dk1"/>
                </a:solidFill>
              </a:rPr>
              <a:t>Each standard includes:</a:t>
            </a:r>
            <a:endParaRPr sz="2000">
              <a:solidFill>
                <a:schemeClr val="dk1"/>
              </a:solidFill>
            </a:endParaRPr>
          </a:p>
          <a:p>
            <a:pPr marL="457200" lvl="0" indent="-355600" algn="l" rtl="0">
              <a:lnSpc>
                <a:spcPct val="115000"/>
              </a:lnSpc>
              <a:spcBef>
                <a:spcPts val="1200"/>
              </a:spcBef>
              <a:spcAft>
                <a:spcPts val="0"/>
              </a:spcAft>
              <a:buClr>
                <a:schemeClr val="dk1"/>
              </a:buClr>
              <a:buSzPts val="2000"/>
              <a:buChar char="●"/>
            </a:pPr>
            <a:r>
              <a:rPr lang="en-US" sz="2000" b="1">
                <a:solidFill>
                  <a:schemeClr val="dk1"/>
                </a:solidFill>
              </a:rPr>
              <a:t>Associated sub-standards</a:t>
            </a:r>
            <a:r>
              <a:rPr lang="en-US" sz="2000">
                <a:solidFill>
                  <a:schemeClr val="dk1"/>
                </a:solidFill>
              </a:rPr>
              <a:t> for deeper understanding</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b="1">
                <a:solidFill>
                  <a:schemeClr val="dk1"/>
                </a:solidFill>
              </a:rPr>
              <a:t>Example resources</a:t>
            </a:r>
            <a:r>
              <a:rPr lang="en-US" sz="2000">
                <a:solidFill>
                  <a:schemeClr val="dk1"/>
                </a:solidFill>
              </a:rPr>
              <a:t> that a workgroup might create, helping you decide which standards align best with your goals</a:t>
            </a:r>
            <a:endParaRPr sz="2000">
              <a:solidFill>
                <a:schemeClr val="dk1"/>
              </a:solidFill>
            </a:endParaRPr>
          </a:p>
          <a:p>
            <a:pPr marL="0" lvl="0" indent="0" algn="l" rtl="0">
              <a:lnSpc>
                <a:spcPct val="115000"/>
              </a:lnSpc>
              <a:spcBef>
                <a:spcPts val="1200"/>
              </a:spcBef>
              <a:spcAft>
                <a:spcPts val="0"/>
              </a:spcAft>
              <a:buNone/>
            </a:pPr>
            <a:r>
              <a:rPr lang="en-US" sz="2000">
                <a:solidFill>
                  <a:schemeClr val="dk1"/>
                </a:solidFill>
              </a:rPr>
              <a:t>We’ll dive into these details together </a:t>
            </a:r>
            <a:r>
              <a:rPr lang="en-US" sz="2000" u="sng">
                <a:solidFill>
                  <a:schemeClr val="hlink"/>
                </a:solidFill>
                <a:hlinkClick r:id="rId3"/>
              </a:rPr>
              <a:t>here</a:t>
            </a:r>
            <a:r>
              <a:rPr lang="en-US" sz="2000">
                <a:solidFill>
                  <a:schemeClr val="dk1"/>
                </a:solidFill>
              </a:rPr>
              <a:t> and explore how they can support your work.</a:t>
            </a:r>
            <a:endParaRPr sz="20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sz="1800" b="1">
                <a:solidFill>
                  <a:schemeClr val="dk1"/>
                </a:solidFill>
              </a:rPr>
              <a:t>You </a:t>
            </a:r>
            <a:r>
              <a:rPr lang="en-US" sz="1800">
                <a:solidFill>
                  <a:schemeClr val="dk1"/>
                </a:solidFill>
              </a:rPr>
              <a:t>can choose the workgroup that best aligns with your current scope and future goals. There’s no requirement to join the same group as other participants from your state. You will receive a survey momentarily that will help us create our two groups. </a:t>
            </a:r>
            <a:endParaRPr sz="1800">
              <a:solidFill>
                <a:schemeClr val="dk1"/>
              </a:solidFill>
            </a:endParaRPr>
          </a:p>
          <a:p>
            <a:pPr marL="0" lvl="0" indent="0" algn="l" rtl="0">
              <a:spcBef>
                <a:spcPts val="1200"/>
              </a:spcBef>
              <a:spcAft>
                <a:spcPts val="0"/>
              </a:spcAft>
              <a:buNone/>
            </a:pPr>
            <a:endParaRPr sz="19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3"/>
          <p:cNvSpPr txBox="1">
            <a:spLocks noGrp="1"/>
          </p:cNvSpPr>
          <p:nvPr>
            <p:ph type="title"/>
          </p:nvPr>
        </p:nvSpPr>
        <p:spPr>
          <a:xfrm>
            <a:off x="486156" y="395891"/>
            <a:ext cx="11219700" cy="13257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Play"/>
              <a:buNone/>
            </a:pPr>
            <a:r>
              <a:rPr lang="en-US" sz="4400" dirty="0"/>
              <a:t>Roles and Expectations in a Workgroup</a:t>
            </a:r>
            <a:endParaRPr sz="4400" dirty="0"/>
          </a:p>
          <a:p>
            <a:pPr marL="0" lvl="0" indent="0" algn="ctr" rtl="0">
              <a:lnSpc>
                <a:spcPct val="90000"/>
              </a:lnSpc>
              <a:spcBef>
                <a:spcPts val="0"/>
              </a:spcBef>
              <a:spcAft>
                <a:spcPts val="0"/>
              </a:spcAft>
              <a:buSzPts val="4320"/>
              <a:buNone/>
            </a:pPr>
            <a:endParaRPr sz="3520" dirty="0"/>
          </a:p>
        </p:txBody>
      </p:sp>
      <p:sp>
        <p:nvSpPr>
          <p:cNvPr id="3" name="Google Shape;230;p33"/>
          <p:cNvSpPr txBox="1">
            <a:spLocks noGrp="1"/>
          </p:cNvSpPr>
          <p:nvPr>
            <p:ph type="body" idx="1"/>
          </p:nvPr>
        </p:nvSpPr>
        <p:spPr>
          <a:xfrm>
            <a:off x="45363" y="1410750"/>
            <a:ext cx="12297900" cy="4496400"/>
          </a:xfrm>
          <a:prstGeom prst="rect">
            <a:avLst/>
          </a:prstGeom>
          <a:noFill/>
          <a:ln>
            <a:noFill/>
          </a:ln>
        </p:spPr>
        <p:txBody>
          <a:bodyPr spcFirstLastPara="1" wrap="square" lIns="91425" tIns="45700" rIns="91425" bIns="45700" anchor="t" anchorCtr="0">
            <a:noAutofit/>
          </a:bodyPr>
          <a:lstStyle/>
          <a:p>
            <a:pPr marL="228600" lvl="0" indent="-191135" algn="l" rtl="0">
              <a:spcBef>
                <a:spcPts val="0"/>
              </a:spcBef>
              <a:spcAft>
                <a:spcPts val="0"/>
              </a:spcAft>
              <a:buSzPts val="2000"/>
              <a:buChar char="•"/>
            </a:pPr>
            <a:r>
              <a:rPr lang="en-US" sz="2000" dirty="0"/>
              <a:t>(Co-Lead) Facilitator:</a:t>
            </a:r>
            <a:endParaRPr sz="2000" dirty="0"/>
          </a:p>
          <a:p>
            <a:pPr marL="685800" lvl="1" indent="-214630" algn="l" rtl="0">
              <a:spcBef>
                <a:spcPts val="500"/>
              </a:spcBef>
              <a:spcAft>
                <a:spcPts val="0"/>
              </a:spcAft>
              <a:buSzPts val="2000"/>
              <a:buChar char="•"/>
            </a:pPr>
            <a:r>
              <a:rPr lang="en-US" sz="2000" dirty="0"/>
              <a:t>Leads monthly meetings, keeps discussions focused on objectives</a:t>
            </a:r>
            <a:endParaRPr sz="2000" dirty="0"/>
          </a:p>
          <a:p>
            <a:pPr marL="685800" lvl="1" indent="-214630" algn="l" rtl="0">
              <a:spcBef>
                <a:spcPts val="500"/>
              </a:spcBef>
              <a:spcAft>
                <a:spcPts val="0"/>
              </a:spcAft>
              <a:buSzPts val="2000"/>
              <a:buChar char="•"/>
            </a:pPr>
            <a:r>
              <a:rPr lang="en-US" sz="2000" dirty="0"/>
              <a:t>Summarizes decisions and next steps at the end of each meeting</a:t>
            </a:r>
            <a:endParaRPr sz="2000" dirty="0"/>
          </a:p>
          <a:p>
            <a:pPr marL="685800" lvl="1" indent="-214630" algn="l" rtl="0">
              <a:spcBef>
                <a:spcPts val="500"/>
              </a:spcBef>
              <a:spcAft>
                <a:spcPts val="0"/>
              </a:spcAft>
              <a:buSzPts val="2000"/>
              <a:buChar char="•"/>
            </a:pPr>
            <a:r>
              <a:rPr lang="en-US" sz="2000" dirty="0"/>
              <a:t>Ensures voices are heard and tasks are distributed</a:t>
            </a:r>
            <a:endParaRPr sz="2000" dirty="0"/>
          </a:p>
          <a:p>
            <a:pPr marL="228600" lvl="0" indent="-191135" algn="l" rtl="0">
              <a:spcBef>
                <a:spcPts val="1000"/>
              </a:spcBef>
              <a:spcAft>
                <a:spcPts val="0"/>
              </a:spcAft>
              <a:buSzPts val="2000"/>
              <a:buChar char="•"/>
            </a:pPr>
            <a:r>
              <a:rPr lang="en-US" sz="2000" dirty="0"/>
              <a:t>(Co-Lead) Project Manager:</a:t>
            </a:r>
            <a:endParaRPr sz="2000" dirty="0"/>
          </a:p>
          <a:p>
            <a:pPr marL="685800" lvl="1" indent="-214630" algn="l" rtl="0">
              <a:spcBef>
                <a:spcPts val="500"/>
              </a:spcBef>
              <a:spcAft>
                <a:spcPts val="0"/>
              </a:spcAft>
              <a:buSzPts val="2000"/>
              <a:buChar char="•"/>
            </a:pPr>
            <a:r>
              <a:rPr lang="en-US" sz="2000" dirty="0"/>
              <a:t>Tracks progress, deadlines, and deliverables</a:t>
            </a:r>
            <a:endParaRPr sz="2000" dirty="0"/>
          </a:p>
          <a:p>
            <a:pPr marL="685800" lvl="1" indent="-214630" algn="l" rtl="0">
              <a:spcBef>
                <a:spcPts val="500"/>
              </a:spcBef>
              <a:spcAft>
                <a:spcPts val="0"/>
              </a:spcAft>
              <a:buSzPts val="2000"/>
              <a:buChar char="•"/>
            </a:pPr>
            <a:r>
              <a:rPr lang="en-US" sz="2000" dirty="0"/>
              <a:t>Maintains shared workspace and organizes files</a:t>
            </a:r>
            <a:endParaRPr sz="2000" dirty="0"/>
          </a:p>
          <a:p>
            <a:pPr marL="685800" lvl="1" indent="-214630" algn="l" rtl="0">
              <a:spcBef>
                <a:spcPts val="500"/>
              </a:spcBef>
              <a:spcAft>
                <a:spcPts val="0"/>
              </a:spcAft>
              <a:buSzPts val="2000"/>
              <a:buChar char="•"/>
            </a:pPr>
            <a:r>
              <a:rPr lang="en-US" sz="2000"/>
              <a:t>Sends weekly or bi-weekly reminders ahead of deadlines and upcoming meetings</a:t>
            </a:r>
            <a:endParaRPr sz="2000"/>
          </a:p>
          <a:p>
            <a:pPr marL="0" lvl="0" indent="0" algn="l" rtl="0">
              <a:spcBef>
                <a:spcPts val="500"/>
              </a:spcBef>
              <a:spcAft>
                <a:spcPts val="0"/>
              </a:spcAft>
              <a:buClr>
                <a:schemeClr val="dk1"/>
              </a:buClr>
              <a:buSzPts val="1100"/>
              <a:buFont typeface="Arial"/>
              <a:buNone/>
            </a:pPr>
            <a:r>
              <a:rPr lang="en-US" sz="2000" b="1" dirty="0"/>
              <a:t>Project Manager and Facilitator can be a CEEDAR staff member or a state participant.</a:t>
            </a:r>
            <a:endParaRPr sz="2000" b="1" dirty="0"/>
          </a:p>
          <a:p>
            <a:pPr marL="228600" lvl="0" indent="-191135" algn="l" rtl="0">
              <a:spcBef>
                <a:spcPts val="1000"/>
              </a:spcBef>
              <a:spcAft>
                <a:spcPts val="0"/>
              </a:spcAft>
              <a:buSzPts val="2000"/>
              <a:buChar char="•"/>
            </a:pPr>
            <a:r>
              <a:rPr lang="en-US" sz="2000" dirty="0"/>
              <a:t>Other Members:</a:t>
            </a:r>
            <a:endParaRPr sz="2000" dirty="0"/>
          </a:p>
          <a:p>
            <a:pPr marL="685800" lvl="1" indent="-214630" algn="l" rtl="0">
              <a:spcBef>
                <a:spcPts val="500"/>
              </a:spcBef>
              <a:spcAft>
                <a:spcPts val="0"/>
              </a:spcAft>
              <a:buSzPts val="2000"/>
              <a:buChar char="•"/>
            </a:pPr>
            <a:r>
              <a:rPr lang="en-US" sz="2000" dirty="0"/>
              <a:t>Attend monthly meetings and contribute asynchronously</a:t>
            </a:r>
            <a:endParaRPr sz="2000" dirty="0"/>
          </a:p>
          <a:p>
            <a:pPr marL="685800" lvl="1" indent="-214630" algn="l" rtl="0">
              <a:spcBef>
                <a:spcPts val="500"/>
              </a:spcBef>
              <a:spcAft>
                <a:spcPts val="0"/>
              </a:spcAft>
              <a:buSzPts val="2000"/>
              <a:buChar char="•"/>
            </a:pPr>
            <a:r>
              <a:rPr lang="en-US" sz="2000" dirty="0"/>
              <a:t>Complete assigned tasks before deadlines</a:t>
            </a:r>
            <a:endParaRPr sz="2000" dirty="0"/>
          </a:p>
          <a:p>
            <a:pPr marL="685800" lvl="1" indent="-214630" algn="l" rtl="0">
              <a:spcBef>
                <a:spcPts val="500"/>
              </a:spcBef>
              <a:spcAft>
                <a:spcPts val="0"/>
              </a:spcAft>
              <a:buSzPts val="2000"/>
              <a:buChar char="•"/>
            </a:pPr>
            <a:r>
              <a:rPr lang="en-US" sz="2000" dirty="0"/>
              <a:t>Used shared tools for co-creation and feedback</a:t>
            </a:r>
            <a:endParaRPr sz="2000" dirty="0"/>
          </a:p>
          <a:p>
            <a:pPr marL="0" lvl="0" indent="0" algn="l" rtl="0">
              <a:spcBef>
                <a:spcPts val="500"/>
              </a:spcBef>
              <a:spcAft>
                <a:spcPts val="0"/>
              </a:spcAft>
              <a:buClr>
                <a:schemeClr val="dk1"/>
              </a:buClr>
              <a:buSzPts val="1100"/>
              <a:buFont typeface="Arial"/>
              <a:buNone/>
            </a:pPr>
            <a:endParaRPr sz="1800" dirty="0">
              <a:highlight>
                <a:srgbClr val="FFFF00"/>
              </a:highlight>
            </a:endParaRPr>
          </a:p>
          <a:p>
            <a:pPr marL="0" lvl="0" indent="0" algn="l" rtl="0">
              <a:lnSpc>
                <a:spcPct val="115000"/>
              </a:lnSpc>
              <a:spcBef>
                <a:spcPts val="1000"/>
              </a:spcBef>
              <a:spcAft>
                <a:spcPts val="0"/>
              </a:spcAft>
              <a:buSzPts val="2800"/>
              <a:buNone/>
            </a:pPr>
            <a:endParaRPr sz="29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4"/>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dirty="0"/>
              <a:t>What we will </a:t>
            </a:r>
            <a:r>
              <a:rPr lang="en-US" b="1" dirty="0"/>
              <a:t>not </a:t>
            </a:r>
            <a:r>
              <a:rPr lang="en-US" dirty="0"/>
              <a:t>focus on:</a:t>
            </a:r>
            <a:endParaRPr dirty="0"/>
          </a:p>
        </p:txBody>
      </p:sp>
      <p:sp>
        <p:nvSpPr>
          <p:cNvPr id="3" name="Google Shape;236;p34"/>
          <p:cNvSpPr txBox="1">
            <a:spLocks noGrp="1"/>
          </p:cNvSpPr>
          <p:nvPr>
            <p:ph type="body" idx="1"/>
          </p:nvPr>
        </p:nvSpPr>
        <p:spPr>
          <a:xfrm>
            <a:off x="433388" y="2187574"/>
            <a:ext cx="11219700" cy="36396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dirty="0"/>
              <a:t>A focus on any activity that does not prepare a principal to take action to support students with disabilities in their daily practice is not within the scope of our work.</a:t>
            </a:r>
            <a:endParaRPr dirty="0"/>
          </a:p>
          <a:p>
            <a:pPr marL="685800" lvl="1" indent="-228600" algn="l" rtl="0">
              <a:lnSpc>
                <a:spcPct val="100000"/>
              </a:lnSpc>
              <a:spcBef>
                <a:spcPts val="500"/>
              </a:spcBef>
              <a:spcAft>
                <a:spcPts val="0"/>
              </a:spcAft>
              <a:buClr>
                <a:schemeClr val="dk1"/>
              </a:buClr>
              <a:buSzPts val="2400"/>
              <a:buChar char="•"/>
            </a:pPr>
            <a:r>
              <a:rPr lang="en-US" dirty="0"/>
              <a:t>Broad lesson planning</a:t>
            </a:r>
            <a:endParaRPr dirty="0"/>
          </a:p>
          <a:p>
            <a:pPr marL="685800" lvl="1" indent="-228600" algn="l" rtl="0">
              <a:lnSpc>
                <a:spcPct val="100000"/>
              </a:lnSpc>
              <a:spcBef>
                <a:spcPts val="500"/>
              </a:spcBef>
              <a:spcAft>
                <a:spcPts val="0"/>
              </a:spcAft>
              <a:buClr>
                <a:schemeClr val="dk1"/>
              </a:buClr>
              <a:buSzPts val="2400"/>
              <a:buChar char="•"/>
            </a:pPr>
            <a:r>
              <a:rPr lang="en-US" dirty="0"/>
              <a:t>Deep dives into special education law</a:t>
            </a:r>
            <a:endParaRPr dirty="0"/>
          </a:p>
          <a:p>
            <a:pPr marL="685800" lvl="1" indent="-228600" algn="l" rtl="0">
              <a:lnSpc>
                <a:spcPct val="100000"/>
              </a:lnSpc>
              <a:spcBef>
                <a:spcPts val="500"/>
              </a:spcBef>
              <a:spcAft>
                <a:spcPts val="0"/>
              </a:spcAft>
              <a:buClr>
                <a:schemeClr val="dk1"/>
              </a:buClr>
              <a:buSzPts val="2400"/>
              <a:buChar char="•"/>
            </a:pPr>
            <a:r>
              <a:rPr lang="en-US" dirty="0"/>
              <a:t>Curating readings that don’t translate into practical tools</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5"/>
          <p:cNvSpPr txBox="1">
            <a:spLocks noGrp="1"/>
          </p:cNvSpPr>
          <p:nvPr>
            <p:ph type="title"/>
          </p:nvPr>
        </p:nvSpPr>
        <p:spPr>
          <a:xfrm>
            <a:off x="433206" y="594159"/>
            <a:ext cx="11219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Survey Time!</a:t>
            </a:r>
            <a:endParaRPr/>
          </a:p>
        </p:txBody>
      </p:sp>
      <p:pic>
        <p:nvPicPr>
          <p:cNvPr id="243" name="Google Shape;243;p35" descr="a woman in a red dress is holding a microphone and shouting . (Provided by Tenor)"/>
          <p:cNvPicPr preferRelativeResize="0"/>
          <p:nvPr/>
        </p:nvPicPr>
        <p:blipFill>
          <a:blip r:embed="rId3">
            <a:alphaModFix/>
          </a:blip>
          <a:stretch>
            <a:fillRect/>
          </a:stretch>
        </p:blipFill>
        <p:spPr>
          <a:xfrm>
            <a:off x="3632300" y="2114550"/>
            <a:ext cx="4821500" cy="3277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47"/>
        <p:cNvGrpSpPr/>
        <p:nvPr/>
      </p:nvGrpSpPr>
      <p:grpSpPr>
        <a:xfrm>
          <a:off x="0" y="0"/>
          <a:ext cx="0" cy="0"/>
          <a:chOff x="0" y="0"/>
          <a:chExt cx="0" cy="0"/>
        </a:xfrm>
      </p:grpSpPr>
      <p:sp>
        <p:nvSpPr>
          <p:cNvPr id="248" name="Google Shape;248;p36"/>
          <p:cNvSpPr txBox="1">
            <a:spLocks noGrp="1"/>
          </p:cNvSpPr>
          <p:nvPr>
            <p:ph type="title" idx="4294967295"/>
          </p:nvPr>
        </p:nvSpPr>
        <p:spPr>
          <a:xfrm>
            <a:off x="433206" y="12973"/>
            <a:ext cx="11219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latin typeface="Arial"/>
                <a:ea typeface="Arial"/>
                <a:cs typeface="Arial"/>
                <a:sym typeface="Arial"/>
              </a:rPr>
              <a:t>Project Timeline</a:t>
            </a:r>
            <a:endParaRPr dirty="0">
              <a:latin typeface="Arial"/>
              <a:ea typeface="Arial"/>
              <a:cs typeface="Arial"/>
              <a:sym typeface="Arial"/>
            </a:endParaRPr>
          </a:p>
        </p:txBody>
      </p:sp>
      <p:graphicFrame>
        <p:nvGraphicFramePr>
          <p:cNvPr id="249" name="Google Shape;249;p36"/>
          <p:cNvGraphicFramePr/>
          <p:nvPr>
            <p:extLst>
              <p:ext uri="{D42A27DB-BD31-4B8C-83A1-F6EECF244321}">
                <p14:modId xmlns:p14="http://schemas.microsoft.com/office/powerpoint/2010/main" val="2623529535"/>
              </p:ext>
            </p:extLst>
          </p:nvPr>
        </p:nvGraphicFramePr>
        <p:xfrm>
          <a:off x="353482" y="1235786"/>
          <a:ext cx="11407150" cy="5225950"/>
        </p:xfrm>
        <a:graphic>
          <a:graphicData uri="http://schemas.openxmlformats.org/drawingml/2006/table">
            <a:tbl>
              <a:tblPr firstRow="1">
                <a:noFill/>
                <a:tableStyleId>{77F690B8-FBDA-4DD3-8DE4-B66E1054BBF5}</a:tableStyleId>
              </a:tblPr>
              <a:tblGrid>
                <a:gridCol w="1362300">
                  <a:extLst>
                    <a:ext uri="{9D8B030D-6E8A-4147-A177-3AD203B41FA5}">
                      <a16:colId xmlns:a16="http://schemas.microsoft.com/office/drawing/2014/main" val="20000"/>
                    </a:ext>
                  </a:extLst>
                </a:gridCol>
                <a:gridCol w="2567650">
                  <a:extLst>
                    <a:ext uri="{9D8B030D-6E8A-4147-A177-3AD203B41FA5}">
                      <a16:colId xmlns:a16="http://schemas.microsoft.com/office/drawing/2014/main" val="20001"/>
                    </a:ext>
                  </a:extLst>
                </a:gridCol>
                <a:gridCol w="7477200">
                  <a:extLst>
                    <a:ext uri="{9D8B030D-6E8A-4147-A177-3AD203B41FA5}">
                      <a16:colId xmlns:a16="http://schemas.microsoft.com/office/drawing/2014/main" val="20002"/>
                    </a:ext>
                  </a:extLst>
                </a:gridCol>
              </a:tblGrid>
              <a:tr h="424800">
                <a:tc>
                  <a:txBody>
                    <a:bodyPr/>
                    <a:lstStyle/>
                    <a:p>
                      <a:pPr marL="0" lvl="0" indent="0" algn="l" rtl="0">
                        <a:spcBef>
                          <a:spcPts val="0"/>
                        </a:spcBef>
                        <a:spcAft>
                          <a:spcPts val="0"/>
                        </a:spcAft>
                        <a:buNone/>
                      </a:pPr>
                      <a:r>
                        <a:rPr lang="en-US" sz="1200">
                          <a:solidFill>
                            <a:srgbClr val="000000"/>
                          </a:solidFill>
                          <a:latin typeface="Instrument Sans"/>
                          <a:ea typeface="Instrument Sans"/>
                          <a:cs typeface="Instrument Sans"/>
                          <a:sym typeface="Instrument Sans"/>
                        </a:rPr>
                        <a:t>Month</a:t>
                      </a:r>
                      <a:endParaRPr sz="1200">
                        <a:solidFill>
                          <a:srgbClr val="000000"/>
                        </a:solidFill>
                        <a:latin typeface="Instrument Sans"/>
                        <a:ea typeface="Instrument Sans"/>
                        <a:cs typeface="Instrument Sans"/>
                        <a:sym typeface="Instrument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B7B7"/>
                    </a:solidFill>
                  </a:tcPr>
                </a:tc>
                <a:tc>
                  <a:txBody>
                    <a:bodyPr/>
                    <a:lstStyle/>
                    <a:p>
                      <a:pPr marL="0" lvl="0" indent="0" algn="l" rtl="0">
                        <a:spcBef>
                          <a:spcPts val="0"/>
                        </a:spcBef>
                        <a:spcAft>
                          <a:spcPts val="0"/>
                        </a:spcAft>
                        <a:buNone/>
                      </a:pPr>
                      <a:r>
                        <a:rPr lang="en-US" sz="1200">
                          <a:solidFill>
                            <a:srgbClr val="000000"/>
                          </a:solidFill>
                          <a:latin typeface="Instrument Sans"/>
                          <a:ea typeface="Instrument Sans"/>
                          <a:cs typeface="Instrument Sans"/>
                          <a:sym typeface="Instrument Sans"/>
                        </a:rPr>
                        <a:t>Objective</a:t>
                      </a:r>
                      <a:endParaRPr sz="1200">
                        <a:solidFill>
                          <a:srgbClr val="000000"/>
                        </a:solidFill>
                        <a:latin typeface="Instrument Sans"/>
                        <a:ea typeface="Instrument Sans"/>
                        <a:cs typeface="Instrument Sans"/>
                        <a:sym typeface="Instrument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B7B7"/>
                    </a:solidFill>
                  </a:tcPr>
                </a:tc>
                <a:tc>
                  <a:txBody>
                    <a:bodyPr/>
                    <a:lstStyle/>
                    <a:p>
                      <a:pPr marL="0" lvl="0" indent="0" algn="l" rtl="0">
                        <a:spcBef>
                          <a:spcPts val="0"/>
                        </a:spcBef>
                        <a:spcAft>
                          <a:spcPts val="0"/>
                        </a:spcAft>
                        <a:buNone/>
                      </a:pPr>
                      <a:r>
                        <a:rPr lang="en-US" sz="1200">
                          <a:latin typeface="Instrument Sans"/>
                          <a:ea typeface="Instrument Sans"/>
                          <a:cs typeface="Instrument Sans"/>
                          <a:sym typeface="Instrument Sans"/>
                        </a:rPr>
                        <a:t>Milestone/Deliverable</a:t>
                      </a:r>
                      <a:endParaRPr sz="1200">
                        <a:solidFill>
                          <a:srgbClr val="000000"/>
                        </a:solidFill>
                        <a:latin typeface="Instrument Sans"/>
                        <a:ea typeface="Instrument Sans"/>
                        <a:cs typeface="Instrument Sans"/>
                        <a:sym typeface="Instrument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B7B7"/>
                    </a:solidFill>
                  </a:tcPr>
                </a:tc>
                <a:extLst>
                  <a:ext uri="{0D108BD9-81ED-4DB2-BD59-A6C34878D82A}">
                    <a16:rowId xmlns:a16="http://schemas.microsoft.com/office/drawing/2014/main" val="10000"/>
                  </a:ext>
                </a:extLst>
              </a:tr>
              <a:tr h="831200">
                <a:tc>
                  <a:txBody>
                    <a:bodyPr/>
                    <a:lstStyle/>
                    <a:p>
                      <a:pPr marL="0" lvl="0" indent="0" algn="l" rtl="0">
                        <a:spcBef>
                          <a:spcPts val="0"/>
                        </a:spcBef>
                        <a:spcAft>
                          <a:spcPts val="0"/>
                        </a:spcAft>
                        <a:buNone/>
                      </a:pPr>
                      <a:r>
                        <a:rPr lang="en-US" sz="1200">
                          <a:solidFill>
                            <a:srgbClr val="000000"/>
                          </a:solidFill>
                        </a:rPr>
                        <a:t>January 8th</a:t>
                      </a:r>
                      <a:endParaRPr sz="1200">
                        <a:solidFill>
                          <a:srgbClr val="00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l" rtl="0">
                        <a:lnSpc>
                          <a:spcPct val="90000"/>
                        </a:lnSpc>
                        <a:spcBef>
                          <a:spcPts val="0"/>
                        </a:spcBef>
                        <a:spcAft>
                          <a:spcPts val="0"/>
                        </a:spcAft>
                        <a:buClr>
                          <a:srgbClr val="FFFFFF"/>
                        </a:buClr>
                        <a:buSzPts val="1800"/>
                        <a:buFont typeface="Arial"/>
                        <a:buNone/>
                      </a:pPr>
                      <a:r>
                        <a:rPr lang="en-US" sz="1200">
                          <a:solidFill>
                            <a:srgbClr val="000000"/>
                          </a:solidFill>
                        </a:rPr>
                        <a:t>Defining Topic and Overview</a:t>
                      </a:r>
                      <a:endParaRPr sz="1200">
                        <a:solidFill>
                          <a:srgbClr val="00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457200" lvl="0" indent="-304800" algn="l" rtl="0">
                        <a:spcBef>
                          <a:spcPts val="0"/>
                        </a:spcBef>
                        <a:spcAft>
                          <a:spcPts val="0"/>
                        </a:spcAft>
                        <a:buSzPts val="1200"/>
                        <a:buChar char="●"/>
                      </a:pPr>
                      <a:r>
                        <a:rPr lang="en-US" sz="1200"/>
                        <a:t> Identify 2–3 key challenges principals face in the selected topic area.</a:t>
                      </a:r>
                      <a:endParaRPr sz="1200"/>
                    </a:p>
                    <a:p>
                      <a:pPr marL="457200" lvl="0" indent="-304800" algn="l" rtl="0">
                        <a:spcBef>
                          <a:spcPts val="0"/>
                        </a:spcBef>
                        <a:spcAft>
                          <a:spcPts val="0"/>
                        </a:spcAft>
                        <a:buSzPts val="1200"/>
                        <a:buChar char="●"/>
                      </a:pPr>
                      <a:r>
                        <a:rPr lang="en-US" sz="1200"/>
                        <a:t>Collect examples of assignments, practice/learning opportunities, or resources you currently use that relate to the topic.</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1"/>
                  </a:ext>
                </a:extLst>
              </a:tr>
              <a:tr h="1282925">
                <a:tc>
                  <a:txBody>
                    <a:bodyPr/>
                    <a:lstStyle/>
                    <a:p>
                      <a:pPr marL="0" lvl="0" indent="0" algn="l" rtl="0">
                        <a:spcBef>
                          <a:spcPts val="0"/>
                        </a:spcBef>
                        <a:spcAft>
                          <a:spcPts val="0"/>
                        </a:spcAft>
                        <a:buNone/>
                      </a:pPr>
                      <a:r>
                        <a:rPr lang="en-US" sz="1200">
                          <a:solidFill>
                            <a:srgbClr val="000000"/>
                          </a:solidFill>
                        </a:rPr>
                        <a:t>February</a:t>
                      </a:r>
                      <a:endParaRPr sz="1200">
                        <a:solidFill>
                          <a:srgbClr val="00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tc>
                  <a:txBody>
                    <a:bodyPr/>
                    <a:lstStyle/>
                    <a:p>
                      <a:pPr marL="0" lvl="0" indent="0" algn="l" rtl="0">
                        <a:spcBef>
                          <a:spcPts val="0"/>
                        </a:spcBef>
                        <a:spcAft>
                          <a:spcPts val="0"/>
                        </a:spcAft>
                        <a:buNone/>
                      </a:pPr>
                      <a:r>
                        <a:rPr lang="en-US" sz="1200">
                          <a:solidFill>
                            <a:srgbClr val="000000"/>
                          </a:solidFill>
                        </a:rPr>
                        <a:t>Asynchronous work and Office Hours</a:t>
                      </a:r>
                      <a:endParaRPr sz="1200">
                        <a:solidFill>
                          <a:srgbClr val="00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tc>
                  <a:txBody>
                    <a:bodyPr/>
                    <a:lstStyle/>
                    <a:p>
                      <a:pPr marL="457200" lvl="0" indent="-304800" algn="l" rtl="0">
                        <a:spcBef>
                          <a:spcPts val="0"/>
                        </a:spcBef>
                        <a:spcAft>
                          <a:spcPts val="0"/>
                        </a:spcAft>
                        <a:buSzPts val="1200"/>
                        <a:buChar char="●"/>
                      </a:pPr>
                      <a:r>
                        <a:rPr lang="en-US" sz="1200"/>
                        <a:t>Meet asynchronously during February to complete the work outline.</a:t>
                      </a:r>
                      <a:endParaRPr sz="1200"/>
                    </a:p>
                    <a:p>
                      <a:pPr marL="457200" lvl="0" indent="-304800" algn="l" rtl="0">
                        <a:spcBef>
                          <a:spcPts val="0"/>
                        </a:spcBef>
                        <a:spcAft>
                          <a:spcPts val="0"/>
                        </a:spcAft>
                        <a:buSzPts val="1200"/>
                        <a:buChar char="●"/>
                      </a:pPr>
                      <a:r>
                        <a:rPr lang="en-US" sz="1200"/>
                        <a:t>Facilitate email check-ins to confirm progress and deadlines.</a:t>
                      </a:r>
                      <a:endParaRPr sz="1200"/>
                    </a:p>
                    <a:p>
                      <a:pPr marL="457200" lvl="0" indent="-304800" algn="l" rtl="0">
                        <a:spcBef>
                          <a:spcPts val="0"/>
                        </a:spcBef>
                        <a:spcAft>
                          <a:spcPts val="0"/>
                        </a:spcAft>
                        <a:buSzPts val="1200"/>
                        <a:buChar char="●"/>
                      </a:pPr>
                      <a:r>
                        <a:rPr lang="en-US" sz="1200"/>
                        <a:t>Attend optional office hours (date TBD) for TAG participants or CEEDAR staff to share updates.</a:t>
                      </a:r>
                      <a:endParaRPr sz="1200"/>
                    </a:p>
                    <a:p>
                      <a:pPr marL="457200" lvl="0" indent="-304800" algn="l" rtl="0">
                        <a:spcBef>
                          <a:spcPts val="0"/>
                        </a:spcBef>
                        <a:spcAft>
                          <a:spcPts val="0"/>
                        </a:spcAft>
                        <a:buSzPts val="1200"/>
                        <a:buChar char="●"/>
                      </a:pPr>
                      <a:r>
                        <a:rPr lang="en-US" sz="1200"/>
                        <a:t>Outline and collect examples of assignments, practice/learning opportunities, or resources, as well as key challenges and upload into shared Google Drive.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extLst>
                  <a:ext uri="{0D108BD9-81ED-4DB2-BD59-A6C34878D82A}">
                    <a16:rowId xmlns:a16="http://schemas.microsoft.com/office/drawing/2014/main" val="10002"/>
                  </a:ext>
                </a:extLst>
              </a:tr>
              <a:tr h="926525">
                <a:tc>
                  <a:txBody>
                    <a:bodyPr/>
                    <a:lstStyle/>
                    <a:p>
                      <a:pPr marL="0" lvl="0" indent="0" algn="l" rtl="0">
                        <a:spcBef>
                          <a:spcPts val="0"/>
                        </a:spcBef>
                        <a:spcAft>
                          <a:spcPts val="0"/>
                        </a:spcAft>
                        <a:buNone/>
                      </a:pPr>
                      <a:r>
                        <a:rPr lang="en-US" sz="1200">
                          <a:solidFill>
                            <a:srgbClr val="000000"/>
                          </a:solidFill>
                        </a:rPr>
                        <a:t>March 12th</a:t>
                      </a:r>
                      <a:endParaRPr sz="1200">
                        <a:solidFill>
                          <a:srgbClr val="00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l" rtl="0">
                        <a:lnSpc>
                          <a:spcPct val="90000"/>
                        </a:lnSpc>
                        <a:spcBef>
                          <a:spcPts val="0"/>
                        </a:spcBef>
                        <a:spcAft>
                          <a:spcPts val="0"/>
                        </a:spcAft>
                        <a:buClr>
                          <a:srgbClr val="FFFFFF"/>
                        </a:buClr>
                        <a:buSzPts val="1800"/>
                        <a:buFont typeface="Arial"/>
                        <a:buNone/>
                      </a:pPr>
                      <a:r>
                        <a:rPr lang="en-US" sz="1200">
                          <a:solidFill>
                            <a:srgbClr val="000000"/>
                          </a:solidFill>
                        </a:rPr>
                        <a:t>Plan &amp; Draft </a:t>
                      </a:r>
                      <a:endParaRPr sz="1200">
                        <a:solidFill>
                          <a:srgbClr val="00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457200" lvl="0" indent="-304800" algn="l" rtl="0">
                        <a:spcBef>
                          <a:spcPts val="0"/>
                        </a:spcBef>
                        <a:spcAft>
                          <a:spcPts val="0"/>
                        </a:spcAft>
                        <a:buSzPts val="1200"/>
                        <a:buChar char="●"/>
                      </a:pPr>
                      <a:r>
                        <a:rPr lang="en-US" sz="1200"/>
                        <a:t>Examine resources gathered by team members from January–March.</a:t>
                      </a:r>
                      <a:endParaRPr sz="1200"/>
                    </a:p>
                    <a:p>
                      <a:pPr marL="457200" lvl="0" indent="-304800" algn="l" rtl="0">
                        <a:spcBef>
                          <a:spcPts val="0"/>
                        </a:spcBef>
                        <a:spcAft>
                          <a:spcPts val="0"/>
                        </a:spcAft>
                        <a:buSzPts val="1200"/>
                        <a:buChar char="●"/>
                      </a:pPr>
                      <a:r>
                        <a:rPr lang="en-US" sz="1200"/>
                        <a:t>Determine gaps in the collected assignments, practice/learning opportunities, and resources</a:t>
                      </a:r>
                      <a:endParaRPr sz="1200"/>
                    </a:p>
                    <a:p>
                      <a:pPr marL="457200" lvl="0" indent="-304800" algn="l" rtl="0">
                        <a:spcBef>
                          <a:spcPts val="0"/>
                        </a:spcBef>
                        <a:spcAft>
                          <a:spcPts val="0"/>
                        </a:spcAft>
                        <a:buSzPts val="1200"/>
                        <a:buChar char="●"/>
                      </a:pPr>
                      <a:r>
                        <a:rPr lang="en-US" sz="1200"/>
                        <a:t>Decide which resources to create and assign roles with timelines.</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extLst>
                  <a:ext uri="{0D108BD9-81ED-4DB2-BD59-A6C34878D82A}">
                    <a16:rowId xmlns:a16="http://schemas.microsoft.com/office/drawing/2014/main" val="10003"/>
                  </a:ext>
                </a:extLst>
              </a:tr>
              <a:tr h="748325">
                <a:tc>
                  <a:txBody>
                    <a:bodyPr/>
                    <a:lstStyle/>
                    <a:p>
                      <a:pPr marL="0" lvl="0" indent="0" algn="l" rtl="0">
                        <a:spcBef>
                          <a:spcPts val="0"/>
                        </a:spcBef>
                        <a:spcAft>
                          <a:spcPts val="0"/>
                        </a:spcAft>
                        <a:buNone/>
                      </a:pPr>
                      <a:r>
                        <a:rPr lang="en-US" sz="1200">
                          <a:solidFill>
                            <a:srgbClr val="000000"/>
                          </a:solidFill>
                        </a:rPr>
                        <a:t>April 9th</a:t>
                      </a:r>
                      <a:endParaRPr sz="1200">
                        <a:solidFill>
                          <a:srgbClr val="00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l" rtl="0">
                        <a:lnSpc>
                          <a:spcPct val="90000"/>
                        </a:lnSpc>
                        <a:spcBef>
                          <a:spcPts val="0"/>
                        </a:spcBef>
                        <a:spcAft>
                          <a:spcPts val="0"/>
                        </a:spcAft>
                        <a:buClr>
                          <a:srgbClr val="FFFFFF"/>
                        </a:buClr>
                        <a:buSzPts val="1800"/>
                        <a:buFont typeface="Arial"/>
                        <a:buNone/>
                      </a:pPr>
                      <a:r>
                        <a:rPr lang="en-US" sz="1200">
                          <a:solidFill>
                            <a:srgbClr val="000000"/>
                          </a:solidFill>
                        </a:rPr>
                        <a:t>Draft </a:t>
                      </a:r>
                      <a:endParaRPr sz="1200">
                        <a:solidFill>
                          <a:srgbClr val="00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457200" lvl="0" indent="-304800" algn="l" rtl="0">
                        <a:spcBef>
                          <a:spcPts val="0"/>
                        </a:spcBef>
                        <a:spcAft>
                          <a:spcPts val="0"/>
                        </a:spcAft>
                        <a:buSzPts val="1200"/>
                        <a:buChar char="●"/>
                      </a:pPr>
                      <a:r>
                        <a:rPr lang="en-US" sz="1200"/>
                        <a:t>Review progress of creation of resources </a:t>
                      </a:r>
                      <a:endParaRPr sz="1200"/>
                    </a:p>
                    <a:p>
                      <a:pPr marL="457200" lvl="0" indent="-304800" algn="l" rtl="0">
                        <a:spcBef>
                          <a:spcPts val="0"/>
                        </a:spcBef>
                        <a:spcAft>
                          <a:spcPts val="0"/>
                        </a:spcAft>
                        <a:buSzPts val="1200"/>
                        <a:buChar char="●"/>
                      </a:pPr>
                      <a:r>
                        <a:rPr lang="en-US" sz="1200"/>
                        <a:t>Prepare to create an outlined draft packet that includes resources for each essential component.</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extLst>
                  <a:ext uri="{0D108BD9-81ED-4DB2-BD59-A6C34878D82A}">
                    <a16:rowId xmlns:a16="http://schemas.microsoft.com/office/drawing/2014/main" val="10004"/>
                  </a:ext>
                </a:extLst>
              </a:tr>
              <a:tr h="587375">
                <a:tc>
                  <a:txBody>
                    <a:bodyPr/>
                    <a:lstStyle/>
                    <a:p>
                      <a:pPr marL="0" lvl="0" indent="0" algn="l" rtl="0">
                        <a:spcBef>
                          <a:spcPts val="0"/>
                        </a:spcBef>
                        <a:spcAft>
                          <a:spcPts val="0"/>
                        </a:spcAft>
                        <a:buNone/>
                      </a:pPr>
                      <a:r>
                        <a:rPr lang="en-US" sz="1200">
                          <a:solidFill>
                            <a:srgbClr val="000000"/>
                          </a:solidFill>
                        </a:rPr>
                        <a:t>May 14th</a:t>
                      </a:r>
                      <a:endParaRPr sz="1200">
                        <a:solidFill>
                          <a:srgbClr val="00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l" rtl="0">
                        <a:lnSpc>
                          <a:spcPct val="90000"/>
                        </a:lnSpc>
                        <a:spcBef>
                          <a:spcPts val="0"/>
                        </a:spcBef>
                        <a:spcAft>
                          <a:spcPts val="0"/>
                        </a:spcAft>
                        <a:buClr>
                          <a:srgbClr val="000000"/>
                        </a:buClr>
                        <a:buSzPts val="4400"/>
                        <a:buFont typeface="Play"/>
                        <a:buNone/>
                      </a:pPr>
                      <a:r>
                        <a:rPr lang="en-US" sz="1200">
                          <a:solidFill>
                            <a:srgbClr val="000000"/>
                          </a:solidFill>
                        </a:rPr>
                        <a:t>Feedback</a:t>
                      </a:r>
                      <a:endParaRPr sz="1200">
                        <a:solidFill>
                          <a:srgbClr val="00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457200" lvl="0" indent="-304800" algn="l" rtl="0">
                        <a:lnSpc>
                          <a:spcPct val="90000"/>
                        </a:lnSpc>
                        <a:spcBef>
                          <a:spcPts val="500"/>
                        </a:spcBef>
                        <a:spcAft>
                          <a:spcPts val="0"/>
                        </a:spcAft>
                        <a:buSzPts val="1200"/>
                        <a:buChar char="●"/>
                      </a:pPr>
                      <a:r>
                        <a:rPr lang="en-US" sz="1200"/>
                        <a:t>Share drafts with full TAG group for feedback during May meeting</a:t>
                      </a:r>
                      <a:endParaRPr sz="1200"/>
                    </a:p>
                    <a:p>
                      <a:pPr marL="457200" lvl="0" indent="-304800" algn="l" rtl="0">
                        <a:lnSpc>
                          <a:spcPct val="90000"/>
                        </a:lnSpc>
                        <a:spcBef>
                          <a:spcPts val="0"/>
                        </a:spcBef>
                        <a:spcAft>
                          <a:spcPts val="0"/>
                        </a:spcAft>
                        <a:buSzPts val="1200"/>
                        <a:buChar char="●"/>
                      </a:pPr>
                      <a:r>
                        <a:rPr lang="en-US" sz="1200"/>
                        <a:t>Discuss revision based on “Keep/Change/Questions” feedback</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5"/>
                  </a:ext>
                </a:extLst>
              </a:tr>
              <a:tr h="424800">
                <a:tc>
                  <a:txBody>
                    <a:bodyPr/>
                    <a:lstStyle/>
                    <a:p>
                      <a:pPr marL="0" lvl="0" indent="0" algn="l" rtl="0">
                        <a:spcBef>
                          <a:spcPts val="0"/>
                        </a:spcBef>
                        <a:spcAft>
                          <a:spcPts val="0"/>
                        </a:spcAft>
                        <a:buNone/>
                      </a:pPr>
                      <a:r>
                        <a:rPr lang="en-US" sz="1200">
                          <a:solidFill>
                            <a:srgbClr val="000000"/>
                          </a:solidFill>
                        </a:rPr>
                        <a:t>June 11th</a:t>
                      </a:r>
                      <a:endParaRPr sz="1200">
                        <a:solidFill>
                          <a:srgbClr val="00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tc>
                  <a:txBody>
                    <a:bodyPr/>
                    <a:lstStyle/>
                    <a:p>
                      <a:pPr marL="0" lvl="0" indent="0" algn="l" rtl="0">
                        <a:lnSpc>
                          <a:spcPct val="90000"/>
                        </a:lnSpc>
                        <a:spcBef>
                          <a:spcPts val="0"/>
                        </a:spcBef>
                        <a:spcAft>
                          <a:spcPts val="0"/>
                        </a:spcAft>
                        <a:buNone/>
                      </a:pPr>
                      <a:r>
                        <a:rPr lang="en-US" sz="1200">
                          <a:solidFill>
                            <a:srgbClr val="000000"/>
                          </a:solidFill>
                        </a:rPr>
                        <a:t>Refine </a:t>
                      </a:r>
                      <a:endParaRPr sz="1200">
                        <a:solidFill>
                          <a:srgbClr val="00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tc>
                  <a:txBody>
                    <a:bodyPr/>
                    <a:lstStyle/>
                    <a:p>
                      <a:pPr marL="457200" lvl="0" indent="-304800" algn="l" rtl="0">
                        <a:lnSpc>
                          <a:spcPct val="90000"/>
                        </a:lnSpc>
                        <a:spcBef>
                          <a:spcPts val="500"/>
                        </a:spcBef>
                        <a:spcAft>
                          <a:spcPts val="0"/>
                        </a:spcAft>
                        <a:buSzPts val="1200"/>
                        <a:buChar char="●"/>
                      </a:pPr>
                      <a:r>
                        <a:rPr lang="en-US" sz="1200" dirty="0"/>
                        <a:t>Finalize all revisions to the resources and ensure they are uploaded to the proper area. </a:t>
                      </a:r>
                      <a:endParaRPr sz="12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7"/>
          <p:cNvSpPr txBox="1">
            <a:spLocks noGrp="1"/>
          </p:cNvSpPr>
          <p:nvPr>
            <p:ph type="title"/>
          </p:nvPr>
        </p:nvSpPr>
        <p:spPr>
          <a:xfrm>
            <a:off x="486156" y="409455"/>
            <a:ext cx="11219700" cy="13257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Play"/>
              <a:buNone/>
            </a:pPr>
            <a:r>
              <a:rPr lang="en-US" sz="4120" dirty="0"/>
              <a:t>Virtual Collaboration</a:t>
            </a:r>
            <a:endParaRPr sz="4120" dirty="0"/>
          </a:p>
          <a:p>
            <a:pPr marL="0" lvl="0" indent="0" algn="ctr" rtl="0">
              <a:lnSpc>
                <a:spcPct val="90000"/>
              </a:lnSpc>
              <a:spcBef>
                <a:spcPts val="0"/>
              </a:spcBef>
              <a:spcAft>
                <a:spcPts val="0"/>
              </a:spcAft>
              <a:buSzPts val="4320"/>
              <a:buNone/>
            </a:pPr>
            <a:endParaRPr sz="3520" dirty="0"/>
          </a:p>
        </p:txBody>
      </p:sp>
      <p:sp>
        <p:nvSpPr>
          <p:cNvPr id="3" name="Google Shape;256;p37"/>
          <p:cNvSpPr txBox="1">
            <a:spLocks noGrp="1"/>
          </p:cNvSpPr>
          <p:nvPr>
            <p:ph type="body" idx="1"/>
          </p:nvPr>
        </p:nvSpPr>
        <p:spPr>
          <a:xfrm>
            <a:off x="198900" y="1564287"/>
            <a:ext cx="11794200" cy="449640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SzPts val="2800"/>
              <a:buChar char="•"/>
            </a:pPr>
            <a:r>
              <a:rPr lang="en-US" dirty="0"/>
              <a:t>Utilize our central repository for drafts and final resources, </a:t>
            </a:r>
            <a:r>
              <a:rPr lang="en-US" u="sng" dirty="0">
                <a:solidFill>
                  <a:srgbClr val="467886"/>
                </a:solidFill>
                <a:hlinkClick r:id="rId3">
                  <a:extLst>
                    <a:ext uri="{A12FA001-AC4F-418D-AE19-62706E023703}">
                      <ahyp:hlinkClr xmlns:ahyp="http://schemas.microsoft.com/office/drawing/2018/hyperlinkcolor" val="tx"/>
                    </a:ext>
                  </a:extLst>
                </a:hlinkClick>
              </a:rPr>
              <a:t>Workgroup Google Drives</a:t>
            </a:r>
            <a:r>
              <a:rPr lang="en-US" dirty="0"/>
              <a:t> </a:t>
            </a:r>
            <a:endParaRPr dirty="0">
              <a:highlight>
                <a:srgbClr val="FFFF00"/>
              </a:highlight>
            </a:endParaRPr>
          </a:p>
          <a:p>
            <a:pPr marL="228600" lvl="0" indent="-228600" algn="l" rtl="0">
              <a:spcBef>
                <a:spcPts val="0"/>
              </a:spcBef>
              <a:spcAft>
                <a:spcPts val="0"/>
              </a:spcAft>
              <a:buSzPts val="2800"/>
              <a:buChar char="•"/>
            </a:pPr>
            <a:r>
              <a:rPr lang="en-US" dirty="0"/>
              <a:t>Track tasks and deadlines, </a:t>
            </a:r>
            <a:r>
              <a:rPr lang="en-US" u="sng" dirty="0">
                <a:solidFill>
                  <a:srgbClr val="467886"/>
                </a:solidFill>
                <a:hlinkClick r:id="rId4">
                  <a:extLst>
                    <a:ext uri="{A12FA001-AC4F-418D-AE19-62706E023703}">
                      <ahyp:hlinkClr xmlns:ahyp="http://schemas.microsoft.com/office/drawing/2018/hyperlinkcolor" val="tx"/>
                    </a:ext>
                  </a:extLst>
                </a:hlinkClick>
              </a:rPr>
              <a:t>Task Tracker</a:t>
            </a:r>
            <a:endParaRPr u="sng" dirty="0"/>
          </a:p>
          <a:p>
            <a:pPr marL="228600" lvl="0" indent="-228600" algn="l" rtl="0">
              <a:spcBef>
                <a:spcPts val="1000"/>
              </a:spcBef>
              <a:spcAft>
                <a:spcPts val="0"/>
              </a:spcAft>
              <a:buSzPts val="2800"/>
              <a:buChar char="•"/>
            </a:pPr>
            <a:r>
              <a:rPr lang="en-US" dirty="0"/>
              <a:t>Record what is accomplished and next steps after each meeting, </a:t>
            </a:r>
            <a:r>
              <a:rPr lang="en-US" u="sng" dirty="0">
                <a:solidFill>
                  <a:srgbClr val="467886"/>
                </a:solidFill>
                <a:hlinkClick r:id="rId5">
                  <a:extLst>
                    <a:ext uri="{A12FA001-AC4F-418D-AE19-62706E023703}">
                      <ahyp:hlinkClr xmlns:ahyp="http://schemas.microsoft.com/office/drawing/2018/hyperlinkcolor" val="tx"/>
                    </a:ext>
                  </a:extLst>
                </a:hlinkClick>
              </a:rPr>
              <a:t>Workgroup Agenda </a:t>
            </a:r>
            <a:endParaRPr u="sng" dirty="0"/>
          </a:p>
          <a:p>
            <a:pPr marL="228600" lvl="0" indent="-228600" algn="l" rtl="0">
              <a:spcBef>
                <a:spcPts val="1000"/>
              </a:spcBef>
              <a:spcAft>
                <a:spcPts val="0"/>
              </a:spcAft>
              <a:buSzPts val="2800"/>
              <a:buChar char="•"/>
            </a:pPr>
            <a:r>
              <a:rPr lang="en-US" dirty="0"/>
              <a:t>Adhere to feedback protocols for comments and revisions (more on this in future meetings)</a:t>
            </a:r>
            <a:endParaRPr dirty="0"/>
          </a:p>
          <a:p>
            <a:pPr marL="0" lvl="0" indent="0" algn="l" rtl="0">
              <a:lnSpc>
                <a:spcPct val="115000"/>
              </a:lnSpc>
              <a:spcBef>
                <a:spcPts val="1000"/>
              </a:spcBef>
              <a:spcAft>
                <a:spcPts val="0"/>
              </a:spcAft>
              <a:buSzPts val="2800"/>
              <a:buNone/>
            </a:pPr>
            <a:endParaRPr sz="29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8"/>
          <p:cNvSpPr txBox="1">
            <a:spLocks noGrp="1"/>
          </p:cNvSpPr>
          <p:nvPr>
            <p:ph type="title"/>
          </p:nvPr>
        </p:nvSpPr>
        <p:spPr>
          <a:xfrm>
            <a:off x="433206" y="136959"/>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None/>
            </a:pPr>
            <a:r>
              <a:rPr lang="en-US" dirty="0"/>
              <a:t>Invitations and Next Steps</a:t>
            </a:r>
            <a:endParaRPr dirty="0"/>
          </a:p>
        </p:txBody>
      </p:sp>
      <p:sp>
        <p:nvSpPr>
          <p:cNvPr id="3" name="Google Shape;263;p38"/>
          <p:cNvSpPr txBox="1">
            <a:spLocks noGrp="1"/>
          </p:cNvSpPr>
          <p:nvPr>
            <p:ph type="body" idx="1"/>
          </p:nvPr>
        </p:nvSpPr>
        <p:spPr>
          <a:xfrm>
            <a:off x="580500" y="1343026"/>
            <a:ext cx="10925100" cy="501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500" dirty="0"/>
              <a:t>Next IC training: </a:t>
            </a:r>
            <a:r>
              <a:rPr lang="en-US" sz="2500" dirty="0">
                <a:solidFill>
                  <a:srgbClr val="202124"/>
                </a:solidFill>
              </a:rPr>
              <a:t>January 27th, 2-3:30 pm ET, </a:t>
            </a:r>
            <a:r>
              <a:rPr lang="en-US" sz="2500" dirty="0">
                <a:solidFill>
                  <a:srgbClr val="000000"/>
                </a:solidFill>
              </a:rPr>
              <a:t>sign up </a:t>
            </a:r>
            <a:r>
              <a:rPr lang="en-US" sz="2500" u="sng" dirty="0">
                <a:solidFill>
                  <a:schemeClr val="hlink"/>
                </a:solidFill>
                <a:hlinkClick r:id="rId3"/>
              </a:rPr>
              <a:t>here</a:t>
            </a:r>
            <a:endParaRPr sz="2500" dirty="0"/>
          </a:p>
          <a:p>
            <a:pPr marL="0" lvl="0" indent="0" algn="l" rtl="0">
              <a:lnSpc>
                <a:spcPct val="100000"/>
              </a:lnSpc>
              <a:spcBef>
                <a:spcPts val="0"/>
              </a:spcBef>
              <a:spcAft>
                <a:spcPts val="0"/>
              </a:spcAft>
              <a:buNone/>
            </a:pPr>
            <a:endParaRPr sz="2400" dirty="0"/>
          </a:p>
          <a:p>
            <a:pPr marL="0" lvl="0" indent="0" algn="l" rtl="0">
              <a:lnSpc>
                <a:spcPct val="100000"/>
              </a:lnSpc>
              <a:spcBef>
                <a:spcPts val="0"/>
              </a:spcBef>
              <a:spcAft>
                <a:spcPts val="0"/>
              </a:spcAft>
              <a:buNone/>
            </a:pPr>
            <a:r>
              <a:rPr lang="en-US" sz="2400" dirty="0"/>
              <a:t>Our next TAG Session is </a:t>
            </a:r>
            <a:r>
              <a:rPr lang="en-US" sz="2400" b="1" dirty="0"/>
              <a:t>Thursday, January 8th, 2026, 3-4 EST. </a:t>
            </a:r>
            <a:r>
              <a:rPr lang="en-US" sz="2400" dirty="0"/>
              <a:t>This meeting will serve as Session 1 for workgroup model. </a:t>
            </a:r>
            <a:r>
              <a:rPr lang="en-US" sz="2300" b="1" dirty="0"/>
              <a:t>Your designated workgroup will be announced at this session!</a:t>
            </a:r>
            <a:endParaRPr sz="2300" b="1" dirty="0"/>
          </a:p>
          <a:p>
            <a:pPr marL="0" lvl="0" indent="0" algn="l" rtl="0">
              <a:lnSpc>
                <a:spcPct val="100000"/>
              </a:lnSpc>
              <a:spcBef>
                <a:spcPts val="0"/>
              </a:spcBef>
              <a:spcAft>
                <a:spcPts val="0"/>
              </a:spcAft>
              <a:buNone/>
            </a:pPr>
            <a:endParaRPr sz="2300" dirty="0"/>
          </a:p>
          <a:p>
            <a:pPr marL="0" lvl="0" indent="0" algn="l" rtl="0">
              <a:lnSpc>
                <a:spcPct val="100000"/>
              </a:lnSpc>
              <a:spcBef>
                <a:spcPts val="0"/>
              </a:spcBef>
              <a:spcAft>
                <a:spcPts val="0"/>
              </a:spcAft>
              <a:buNone/>
            </a:pPr>
            <a:r>
              <a:rPr lang="en-US" sz="2300" dirty="0"/>
              <a:t>You will have 45–50 minutes to collaborate with your workgroup to:</a:t>
            </a:r>
            <a:endParaRPr sz="2300" dirty="0"/>
          </a:p>
          <a:p>
            <a:pPr marL="457200" lvl="0" indent="-374650" algn="l" rtl="0">
              <a:lnSpc>
                <a:spcPct val="100000"/>
              </a:lnSpc>
              <a:spcBef>
                <a:spcPts val="0"/>
              </a:spcBef>
              <a:spcAft>
                <a:spcPts val="0"/>
              </a:spcAft>
              <a:buSzPts val="2300"/>
              <a:buChar char="•"/>
            </a:pPr>
            <a:r>
              <a:rPr lang="en-US" sz="2300" dirty="0"/>
              <a:t>Gain a clear understanding of your topic and the related sub-standards.</a:t>
            </a:r>
            <a:endParaRPr sz="2300" dirty="0"/>
          </a:p>
          <a:p>
            <a:pPr marL="457200" lvl="0" indent="-374650" algn="l" rtl="0">
              <a:lnSpc>
                <a:spcPct val="100000"/>
              </a:lnSpc>
              <a:spcBef>
                <a:spcPts val="0"/>
              </a:spcBef>
              <a:spcAft>
                <a:spcPts val="0"/>
              </a:spcAft>
              <a:buSzPts val="2300"/>
              <a:buChar char="•"/>
            </a:pPr>
            <a:r>
              <a:rPr lang="en-US" sz="2300" dirty="0"/>
              <a:t>Define the actions principals must take to be effective leaders in this area.</a:t>
            </a:r>
            <a:endParaRPr sz="2300" dirty="0"/>
          </a:p>
          <a:p>
            <a:pPr marL="457200" lvl="0" indent="-374650" algn="l" rtl="0">
              <a:lnSpc>
                <a:spcPct val="100000"/>
              </a:lnSpc>
              <a:spcBef>
                <a:spcPts val="0"/>
              </a:spcBef>
              <a:spcAft>
                <a:spcPts val="0"/>
              </a:spcAft>
              <a:buSzPts val="2300"/>
              <a:buChar char="•"/>
            </a:pPr>
            <a:r>
              <a:rPr lang="en-US" sz="2300" dirty="0"/>
              <a:t>plan the next steps towards creating a applicable resource</a:t>
            </a:r>
            <a:endParaRPr sz="23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9"/>
          <p:cNvSpPr txBox="1">
            <a:spLocks noGrp="1"/>
          </p:cNvSpPr>
          <p:nvPr>
            <p:ph type="title"/>
          </p:nvPr>
        </p:nvSpPr>
        <p:spPr>
          <a:xfrm>
            <a:off x="433206" y="594159"/>
            <a:ext cx="11219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Questions?</a:t>
            </a:r>
            <a:endParaRPr/>
          </a:p>
        </p:txBody>
      </p:sp>
      <p:pic>
        <p:nvPicPr>
          <p:cNvPr id="270" name="Google Shape;270;p39" descr="a white cat is sitting with a question mark above it (Provided by Tenor)"/>
          <p:cNvPicPr preferRelativeResize="0"/>
          <p:nvPr/>
        </p:nvPicPr>
        <p:blipFill>
          <a:blip r:embed="rId3">
            <a:alphaModFix/>
          </a:blip>
          <a:stretch>
            <a:fillRect/>
          </a:stretch>
        </p:blipFill>
        <p:spPr>
          <a:xfrm>
            <a:off x="4100075" y="2050434"/>
            <a:ext cx="2914650" cy="3638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2"/>
          <p:cNvSpPr txBox="1">
            <a:spLocks noGrp="1"/>
          </p:cNvSpPr>
          <p:nvPr>
            <p:ph type="title"/>
          </p:nvPr>
        </p:nvSpPr>
        <p:spPr>
          <a:xfrm>
            <a:off x="433206" y="100151"/>
            <a:ext cx="11219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Check In</a:t>
            </a:r>
            <a:endParaRPr dirty="0"/>
          </a:p>
        </p:txBody>
      </p:sp>
      <p:sp>
        <p:nvSpPr>
          <p:cNvPr id="152" name="Google Shape;152;p22"/>
          <p:cNvSpPr/>
          <p:nvPr/>
        </p:nvSpPr>
        <p:spPr>
          <a:xfrm>
            <a:off x="337100" y="1865600"/>
            <a:ext cx="3182100" cy="2426400"/>
          </a:xfrm>
          <a:prstGeom prst="star5">
            <a:avLst>
              <a:gd name="adj" fmla="val 23460"/>
              <a:gd name="hf" fmla="val 105146"/>
              <a:gd name="vf" fmla="val 110557"/>
            </a:avLst>
          </a:prstGeom>
          <a:solidFill>
            <a:schemeClr val="accent4"/>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900">
                <a:latin typeface="Merriweather"/>
                <a:ea typeface="Merriweather"/>
                <a:cs typeface="Merriweather"/>
                <a:sym typeface="Merriweather"/>
              </a:rPr>
              <a:t>Which Elf are you today?</a:t>
            </a:r>
            <a:endParaRPr sz="1900">
              <a:latin typeface="Merriweather"/>
              <a:ea typeface="Merriweather"/>
              <a:cs typeface="Merriweather"/>
              <a:sym typeface="Merriweather"/>
            </a:endParaRPr>
          </a:p>
        </p:txBody>
      </p:sp>
      <p:pic>
        <p:nvPicPr>
          <p:cNvPr id="151" name="Google Shape;151;p22" descr="A grid featuring 9 cells of different pictures of Will Ferrel in the Elf movie."/>
          <p:cNvPicPr preferRelativeResize="0"/>
          <p:nvPr/>
        </p:nvPicPr>
        <p:blipFill>
          <a:blip r:embed="rId3">
            <a:alphaModFix/>
          </a:blip>
          <a:stretch>
            <a:fillRect/>
          </a:stretch>
        </p:blipFill>
        <p:spPr>
          <a:xfrm>
            <a:off x="3761575" y="1185970"/>
            <a:ext cx="4668846" cy="463334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3"/>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None/>
            </a:pPr>
            <a:r>
              <a:rPr lang="en-US" dirty="0"/>
              <a:t>Virtual Meeting Recording Notice</a:t>
            </a:r>
            <a:endParaRPr dirty="0"/>
          </a:p>
        </p:txBody>
      </p:sp>
      <p:sp>
        <p:nvSpPr>
          <p:cNvPr id="5" name="Google Shape;159;p23"/>
          <p:cNvSpPr txBox="1">
            <a:spLocks noGrp="1"/>
          </p:cNvSpPr>
          <p:nvPr>
            <p:ph type="body" idx="1"/>
          </p:nvPr>
        </p:nvSpPr>
        <p:spPr>
          <a:xfrm>
            <a:off x="433388" y="2187574"/>
            <a:ext cx="11219700" cy="36396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1400"/>
              </a:spcBef>
              <a:spcAft>
                <a:spcPts val="0"/>
              </a:spcAft>
              <a:buClr>
                <a:schemeClr val="dk1"/>
              </a:buClr>
              <a:buSzPts val="1100"/>
              <a:buFont typeface="Arial"/>
              <a:buNone/>
            </a:pPr>
            <a:r>
              <a:rPr lang="en-US" sz="2200" dirty="0">
                <a:solidFill>
                  <a:srgbClr val="1C252D"/>
                </a:solidFill>
              </a:rPr>
              <a:t>This meeting is scheduled to be recorded by CEEDAR. Your consent to the recording is requested. Participation in the meeting without expressing an objection to recording will be treated as consent. Any participant who prefers to participate via audio only should disable their video camera so only their audio will be captured. External AI bots are prohibited unless specifically authorized.</a:t>
            </a:r>
            <a:endParaRPr sz="2200" dirty="0">
              <a:solidFill>
                <a:srgbClr val="1C252D"/>
              </a:solidFill>
            </a:endParaRPr>
          </a:p>
          <a:p>
            <a:pPr marL="0" lvl="0" indent="0" algn="l" rtl="0">
              <a:lnSpc>
                <a:spcPct val="115000"/>
              </a:lnSpc>
              <a:spcBef>
                <a:spcPts val="0"/>
              </a:spcBef>
              <a:spcAft>
                <a:spcPts val="0"/>
              </a:spcAft>
              <a:buNone/>
            </a:pPr>
            <a:endParaRPr sz="2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None/>
            </a:pPr>
            <a:r>
              <a:rPr lang="en-US" dirty="0"/>
              <a:t>Our Partners</a:t>
            </a:r>
            <a:endParaRPr dirty="0"/>
          </a:p>
        </p:txBody>
      </p:sp>
      <p:pic>
        <p:nvPicPr>
          <p:cNvPr id="170" name="Google Shape;170;p24" descr="Lead Idea Center logo"/>
          <p:cNvPicPr preferRelativeResize="0"/>
          <p:nvPr/>
        </p:nvPicPr>
        <p:blipFill rotWithShape="1">
          <a:blip r:embed="rId3">
            <a:alphaModFix/>
          </a:blip>
          <a:srcRect/>
          <a:stretch/>
        </p:blipFill>
        <p:spPr>
          <a:xfrm>
            <a:off x="574425" y="1762659"/>
            <a:ext cx="3302962" cy="1724065"/>
          </a:xfrm>
          <a:prstGeom prst="rect">
            <a:avLst/>
          </a:prstGeom>
          <a:noFill/>
          <a:ln>
            <a:noFill/>
          </a:ln>
        </p:spPr>
      </p:pic>
      <p:pic>
        <p:nvPicPr>
          <p:cNvPr id="167" name="Google Shape;167;p24" descr="Council of Chief State School Officers logo"/>
          <p:cNvPicPr preferRelativeResize="0"/>
          <p:nvPr/>
        </p:nvPicPr>
        <p:blipFill rotWithShape="1">
          <a:blip r:embed="rId4">
            <a:alphaModFix/>
          </a:blip>
          <a:srcRect/>
          <a:stretch/>
        </p:blipFill>
        <p:spPr>
          <a:xfrm>
            <a:off x="4507725" y="448725"/>
            <a:ext cx="4407950" cy="2347725"/>
          </a:xfrm>
          <a:prstGeom prst="rect">
            <a:avLst/>
          </a:prstGeom>
          <a:noFill/>
          <a:ln>
            <a:noFill/>
          </a:ln>
        </p:spPr>
      </p:pic>
      <p:pic>
        <p:nvPicPr>
          <p:cNvPr id="169" name="Google Shape;169;p24" descr="UCEA logo"/>
          <p:cNvPicPr preferRelativeResize="0"/>
          <p:nvPr/>
        </p:nvPicPr>
        <p:blipFill rotWithShape="1">
          <a:blip r:embed="rId5">
            <a:alphaModFix/>
          </a:blip>
          <a:srcRect/>
          <a:stretch/>
        </p:blipFill>
        <p:spPr>
          <a:xfrm>
            <a:off x="9739521" y="594159"/>
            <a:ext cx="1982878" cy="2236502"/>
          </a:xfrm>
          <a:prstGeom prst="rect">
            <a:avLst/>
          </a:prstGeom>
          <a:noFill/>
          <a:ln>
            <a:noFill/>
          </a:ln>
        </p:spPr>
      </p:pic>
      <p:pic>
        <p:nvPicPr>
          <p:cNvPr id="166" name="Google Shape;166;p24" descr="National Association of Secondary School Principals logo"/>
          <p:cNvPicPr preferRelativeResize="0"/>
          <p:nvPr/>
        </p:nvPicPr>
        <p:blipFill rotWithShape="1">
          <a:blip r:embed="rId6">
            <a:alphaModFix/>
          </a:blip>
          <a:srcRect/>
          <a:stretch/>
        </p:blipFill>
        <p:spPr>
          <a:xfrm>
            <a:off x="574425" y="3948725"/>
            <a:ext cx="4286250" cy="1619250"/>
          </a:xfrm>
          <a:prstGeom prst="rect">
            <a:avLst/>
          </a:prstGeom>
          <a:noFill/>
          <a:ln>
            <a:noFill/>
          </a:ln>
        </p:spPr>
      </p:pic>
      <p:pic>
        <p:nvPicPr>
          <p:cNvPr id="168" name="Google Shape;168;p24" descr="National Association of Elementary School Principals logo"/>
          <p:cNvPicPr preferRelativeResize="0"/>
          <p:nvPr/>
        </p:nvPicPr>
        <p:blipFill rotWithShape="1">
          <a:blip r:embed="rId7">
            <a:alphaModFix/>
          </a:blip>
          <a:srcRect/>
          <a:stretch/>
        </p:blipFill>
        <p:spPr>
          <a:xfrm>
            <a:off x="6141271" y="3486725"/>
            <a:ext cx="3763051" cy="19748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a:xfrm>
            <a:off x="433206" y="69981"/>
            <a:ext cx="11219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States Participating in the TAG</a:t>
            </a:r>
            <a:endParaRPr/>
          </a:p>
        </p:txBody>
      </p:sp>
      <p:pic>
        <p:nvPicPr>
          <p:cNvPr id="177" name="Google Shape;177;p25" descr="A U.S. map highlighting CEEDAR TAG participant states in blue. The highlighted states are California, Oregon, Washington, Nevada, Utah, Colorado, New York, New Jersey, Pennsylvania, Massachusetts, Connecticut, Kentucky, Tennessee, Mississippi, Georgia, North Carolina, and Ohio. All other states appear in gray."/>
          <p:cNvPicPr preferRelativeResize="0"/>
          <p:nvPr/>
        </p:nvPicPr>
        <p:blipFill>
          <a:blip r:embed="rId3">
            <a:alphaModFix/>
          </a:blip>
          <a:stretch>
            <a:fillRect/>
          </a:stretch>
        </p:blipFill>
        <p:spPr>
          <a:xfrm>
            <a:off x="2600013" y="1206077"/>
            <a:ext cx="6991974" cy="4895751"/>
          </a:xfrm>
          <a:prstGeom prst="rect">
            <a:avLst/>
          </a:prstGeom>
          <a:noFill/>
          <a:ln>
            <a:noFill/>
          </a:ln>
        </p:spPr>
      </p:pic>
      <p:sp>
        <p:nvSpPr>
          <p:cNvPr id="178" name="Google Shape;178;p25">
            <a:extLst>
              <a:ext uri="{C183D7F6-B498-43B3-948B-1728B52AA6E4}">
                <adec:decorative xmlns:adec="http://schemas.microsoft.com/office/drawing/2017/decorative" val="1"/>
              </a:ext>
            </a:extLst>
          </p:cNvPr>
          <p:cNvSpPr txBox="1"/>
          <p:nvPr/>
        </p:nvSpPr>
        <p:spPr>
          <a:xfrm>
            <a:off x="7152200" y="1876825"/>
            <a:ext cx="1024800" cy="314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6"/>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None/>
            </a:pPr>
            <a:r>
              <a:rPr lang="en-US" dirty="0"/>
              <a:t>The purpose of the TAG is to…</a:t>
            </a:r>
            <a:endParaRPr dirty="0"/>
          </a:p>
        </p:txBody>
      </p:sp>
      <p:sp>
        <p:nvSpPr>
          <p:cNvPr id="3" name="Google Shape;185;p26"/>
          <p:cNvSpPr txBox="1">
            <a:spLocks noGrp="1"/>
          </p:cNvSpPr>
          <p:nvPr>
            <p:ph type="body" idx="1"/>
          </p:nvPr>
        </p:nvSpPr>
        <p:spPr>
          <a:xfrm>
            <a:off x="433388" y="2187574"/>
            <a:ext cx="11219700" cy="3639600"/>
          </a:xfrm>
          <a:prstGeom prst="rect">
            <a:avLst/>
          </a:prstGeom>
          <a:noFill/>
          <a:ln>
            <a:noFill/>
          </a:ln>
        </p:spPr>
        <p:txBody>
          <a:bodyPr spcFirstLastPara="1" wrap="square" lIns="91425" tIns="45700" rIns="91425" bIns="45700" anchor="t" anchorCtr="0">
            <a:noAutofit/>
          </a:bodyPr>
          <a:lstStyle/>
          <a:p>
            <a:pPr marL="457200" lvl="0" indent="-400050" algn="l" rtl="0">
              <a:lnSpc>
                <a:spcPct val="115000"/>
              </a:lnSpc>
              <a:spcBef>
                <a:spcPts val="0"/>
              </a:spcBef>
              <a:spcAft>
                <a:spcPts val="0"/>
              </a:spcAft>
              <a:buSzPts val="2700"/>
              <a:buChar char="•"/>
            </a:pPr>
            <a:r>
              <a:rPr lang="en-US" sz="2700" dirty="0"/>
              <a:t>elevate the importance of </a:t>
            </a:r>
            <a:r>
              <a:rPr lang="en-US" sz="2700" b="1" dirty="0"/>
              <a:t>effective leadership</a:t>
            </a:r>
            <a:r>
              <a:rPr lang="en-US" sz="2700" dirty="0"/>
              <a:t> in our work,</a:t>
            </a:r>
            <a:endParaRPr sz="2700" dirty="0"/>
          </a:p>
          <a:p>
            <a:pPr marL="457200" lvl="0" indent="-400050" algn="l" rtl="0">
              <a:lnSpc>
                <a:spcPct val="115000"/>
              </a:lnSpc>
              <a:spcBef>
                <a:spcPts val="0"/>
              </a:spcBef>
              <a:spcAft>
                <a:spcPts val="0"/>
              </a:spcAft>
              <a:buSzPts val="2700"/>
              <a:buChar char="•"/>
            </a:pPr>
            <a:r>
              <a:rPr lang="en-US" sz="2700" b="1" dirty="0"/>
              <a:t>focus on effective practices</a:t>
            </a:r>
            <a:r>
              <a:rPr lang="en-US" sz="2700" dirty="0"/>
              <a:t> in our programs, coursework, clinical experiences, and policies,</a:t>
            </a:r>
            <a:endParaRPr sz="2700" dirty="0"/>
          </a:p>
          <a:p>
            <a:pPr marL="457200" lvl="0" indent="-400050" algn="l" rtl="0">
              <a:lnSpc>
                <a:spcPct val="115000"/>
              </a:lnSpc>
              <a:spcBef>
                <a:spcPts val="0"/>
              </a:spcBef>
              <a:spcAft>
                <a:spcPts val="0"/>
              </a:spcAft>
              <a:buSzPts val="2700"/>
              <a:buChar char="•"/>
            </a:pPr>
            <a:r>
              <a:rPr lang="en-US" sz="2700" dirty="0"/>
              <a:t>engage in </a:t>
            </a:r>
            <a:r>
              <a:rPr lang="en-US" sz="2700" b="1" dirty="0"/>
              <a:t>authentic conversations</a:t>
            </a:r>
            <a:r>
              <a:rPr lang="en-US" sz="2700" dirty="0"/>
              <a:t> on their effective leadership efforts, </a:t>
            </a:r>
            <a:endParaRPr sz="2700" dirty="0"/>
          </a:p>
          <a:p>
            <a:pPr marL="457200" lvl="0" indent="-400050" algn="l" rtl="0">
              <a:lnSpc>
                <a:spcPct val="115000"/>
              </a:lnSpc>
              <a:spcBef>
                <a:spcPts val="0"/>
              </a:spcBef>
              <a:spcAft>
                <a:spcPts val="0"/>
              </a:spcAft>
              <a:buSzPts val="2700"/>
              <a:buChar char="•"/>
            </a:pPr>
            <a:r>
              <a:rPr lang="en-US" sz="2700" dirty="0"/>
              <a:t>and </a:t>
            </a:r>
            <a:r>
              <a:rPr lang="en-US" sz="2700" b="1" dirty="0"/>
              <a:t>share expertise, successes and challenges</a:t>
            </a:r>
            <a:r>
              <a:rPr lang="en-US" sz="2700" dirty="0"/>
              <a:t>, and discuss how to use resources to support scaling and sustainability. </a:t>
            </a:r>
            <a:endParaRPr sz="31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7"/>
          <p:cNvSpPr txBox="1">
            <a:spLocks noGrp="1"/>
          </p:cNvSpPr>
          <p:nvPr>
            <p:ph type="title"/>
          </p:nvPr>
        </p:nvSpPr>
        <p:spPr>
          <a:xfrm>
            <a:off x="357006" y="18461"/>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Candara"/>
              <a:buNone/>
            </a:pPr>
            <a:r>
              <a:rPr lang="en-US">
                <a:solidFill>
                  <a:srgbClr val="212529"/>
                </a:solidFill>
              </a:rPr>
              <a:t>Leadership TAG</a:t>
            </a:r>
            <a:r>
              <a:rPr lang="en-US" sz="4400">
                <a:solidFill>
                  <a:srgbClr val="212529"/>
                </a:solidFill>
              </a:rPr>
              <a:t> </a:t>
            </a:r>
            <a:r>
              <a:rPr lang="en-US">
                <a:solidFill>
                  <a:srgbClr val="212529"/>
                </a:solidFill>
              </a:rPr>
              <a:t>Topics for Discussion</a:t>
            </a:r>
            <a:endParaRPr>
              <a:solidFill>
                <a:srgbClr val="212529"/>
              </a:solidFill>
            </a:endParaRPr>
          </a:p>
        </p:txBody>
      </p:sp>
      <p:sp>
        <p:nvSpPr>
          <p:cNvPr id="192" name="Google Shape;192;p27" descr="An Arrow pointing to Dec. 11th on the graph"/>
          <p:cNvSpPr/>
          <p:nvPr/>
        </p:nvSpPr>
        <p:spPr>
          <a:xfrm>
            <a:off x="-360687" y="2774818"/>
            <a:ext cx="1206600" cy="723900"/>
          </a:xfrm>
          <a:prstGeom prst="rightArrow">
            <a:avLst>
              <a:gd name="adj1" fmla="val 26415"/>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aphicFrame>
        <p:nvGraphicFramePr>
          <p:cNvPr id="193" name="Google Shape;193;p27"/>
          <p:cNvGraphicFramePr/>
          <p:nvPr/>
        </p:nvGraphicFramePr>
        <p:xfrm>
          <a:off x="845937" y="1081178"/>
          <a:ext cx="11219700" cy="4652620"/>
        </p:xfrm>
        <a:graphic>
          <a:graphicData uri="http://schemas.openxmlformats.org/drawingml/2006/table">
            <a:tbl>
              <a:tblPr firstRow="1" bandRow="1">
                <a:noFill/>
                <a:tableStyleId>{D1018CE2-8621-4121-A009-887C418098CC}</a:tableStyleId>
              </a:tblPr>
              <a:tblGrid>
                <a:gridCol w="2741300">
                  <a:extLst>
                    <a:ext uri="{9D8B030D-6E8A-4147-A177-3AD203B41FA5}">
                      <a16:colId xmlns:a16="http://schemas.microsoft.com/office/drawing/2014/main" val="20000"/>
                    </a:ext>
                  </a:extLst>
                </a:gridCol>
                <a:gridCol w="8478400">
                  <a:extLst>
                    <a:ext uri="{9D8B030D-6E8A-4147-A177-3AD203B41FA5}">
                      <a16:colId xmlns:a16="http://schemas.microsoft.com/office/drawing/2014/main" val="20001"/>
                    </a:ext>
                  </a:extLst>
                </a:gridCol>
              </a:tblGrid>
              <a:tr h="442400">
                <a:tc>
                  <a:txBody>
                    <a:bodyPr/>
                    <a:lstStyle/>
                    <a:p>
                      <a:pPr marL="0" marR="0" lvl="0" indent="0" algn="ctr" rtl="0">
                        <a:lnSpc>
                          <a:spcPct val="100000"/>
                        </a:lnSpc>
                        <a:spcBef>
                          <a:spcPts val="0"/>
                        </a:spcBef>
                        <a:spcAft>
                          <a:spcPts val="0"/>
                        </a:spcAft>
                        <a:buClr>
                          <a:srgbClr val="000000"/>
                        </a:buClr>
                        <a:buSzPts val="2100"/>
                        <a:buFont typeface="Arial"/>
                        <a:buNone/>
                      </a:pPr>
                      <a:r>
                        <a:rPr lang="en-US" sz="2100" u="none" strike="noStrike" cap="none">
                          <a:solidFill>
                            <a:srgbClr val="000000"/>
                          </a:solidFill>
                        </a:rPr>
                        <a:t>Date</a:t>
                      </a:r>
                      <a:endParaRPr sz="2100" u="none" strike="noStrike" cap="none"/>
                    </a:p>
                  </a:txBody>
                  <a:tcPr marL="68600" marR="68600" marT="34300" marB="3430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100"/>
                        <a:buFont typeface="Arial"/>
                        <a:buNone/>
                      </a:pPr>
                      <a:r>
                        <a:rPr lang="en-US" sz="2100" u="none" strike="noStrike" cap="none">
                          <a:solidFill>
                            <a:srgbClr val="000000"/>
                          </a:solidFill>
                        </a:rPr>
                        <a:t>Topic</a:t>
                      </a:r>
                      <a:endParaRPr sz="2100" u="none" strike="noStrike" cap="none"/>
                    </a:p>
                  </a:txBody>
                  <a:tcPr marL="68600" marR="68600" marT="34300" marB="3430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extLst>
                  <a:ext uri="{0D108BD9-81ED-4DB2-BD59-A6C34878D82A}">
                    <a16:rowId xmlns:a16="http://schemas.microsoft.com/office/drawing/2014/main" val="10000"/>
                  </a:ext>
                </a:extLst>
              </a:tr>
              <a:tr h="735300">
                <a:tc>
                  <a:txBody>
                    <a:bodyPr/>
                    <a:lstStyle/>
                    <a:p>
                      <a:pPr marL="0" lvl="0" indent="0" algn="l" rtl="0">
                        <a:lnSpc>
                          <a:spcPct val="115000"/>
                        </a:lnSpc>
                        <a:spcBef>
                          <a:spcPts val="1200"/>
                        </a:spcBef>
                        <a:spcAft>
                          <a:spcPts val="1200"/>
                        </a:spcAft>
                        <a:buClr>
                          <a:schemeClr val="dk1"/>
                        </a:buClr>
                        <a:buSzPts val="1100"/>
                        <a:buFont typeface="Arial"/>
                        <a:buNone/>
                      </a:pPr>
                      <a:r>
                        <a:rPr lang="en-US"/>
                        <a:t>October 9th, 3-4 EST</a:t>
                      </a:r>
                      <a:endParaRPr/>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tc>
                  <a:txBody>
                    <a:bodyPr/>
                    <a:lstStyle/>
                    <a:p>
                      <a:pPr marL="457200" lvl="0" indent="-336550" algn="l" rtl="0">
                        <a:lnSpc>
                          <a:spcPct val="115000"/>
                        </a:lnSpc>
                        <a:spcBef>
                          <a:spcPts val="1200"/>
                        </a:spcBef>
                        <a:spcAft>
                          <a:spcPts val="0"/>
                        </a:spcAft>
                        <a:buClr>
                          <a:schemeClr val="dk1"/>
                        </a:buClr>
                        <a:buSzPts val="1700"/>
                        <a:buChar char="●"/>
                      </a:pPr>
                      <a:r>
                        <a:rPr lang="en-US" sz="1700">
                          <a:solidFill>
                            <a:schemeClr val="dk1"/>
                          </a:solidFill>
                        </a:rPr>
                        <a:t>Professional Community for Teachers and Staff </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en-US" sz="1700">
                          <a:solidFill>
                            <a:schemeClr val="dk1"/>
                          </a:solidFill>
                        </a:rPr>
                        <a:t>Meaningful Engagement of Families and Community</a:t>
                      </a:r>
                      <a:endParaRPr sz="1700">
                        <a:solidFill>
                          <a:schemeClr val="dk1"/>
                        </a:solidFill>
                      </a:endParaRPr>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extLst>
                  <a:ext uri="{0D108BD9-81ED-4DB2-BD59-A6C34878D82A}">
                    <a16:rowId xmlns:a16="http://schemas.microsoft.com/office/drawing/2014/main" val="10001"/>
                  </a:ext>
                </a:extLst>
              </a:tr>
              <a:tr h="651150">
                <a:tc>
                  <a:txBody>
                    <a:bodyPr/>
                    <a:lstStyle/>
                    <a:p>
                      <a:pPr marL="0" lvl="0" indent="0" algn="l" rtl="0">
                        <a:lnSpc>
                          <a:spcPct val="115000"/>
                        </a:lnSpc>
                        <a:spcBef>
                          <a:spcPts val="1200"/>
                        </a:spcBef>
                        <a:spcAft>
                          <a:spcPts val="1200"/>
                        </a:spcAft>
                        <a:buClr>
                          <a:schemeClr val="dk1"/>
                        </a:buClr>
                        <a:buSzPts val="1100"/>
                        <a:buFont typeface="Arial"/>
                        <a:buNone/>
                      </a:pPr>
                      <a:r>
                        <a:rPr lang="en-US"/>
                        <a:t>November 13th, 3-4 EST</a:t>
                      </a:r>
                      <a:endParaRPr/>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tc>
                  <a:txBody>
                    <a:bodyPr/>
                    <a:lstStyle/>
                    <a:p>
                      <a:pPr marL="457200" lvl="0" indent="-336550" algn="l" rtl="0">
                        <a:spcBef>
                          <a:spcPts val="0"/>
                        </a:spcBef>
                        <a:spcAft>
                          <a:spcPts val="0"/>
                        </a:spcAft>
                        <a:buSzPts val="1700"/>
                        <a:buChar char="●"/>
                      </a:pPr>
                      <a:r>
                        <a:rPr lang="en-US" sz="1700"/>
                        <a:t>Operations and Management</a:t>
                      </a:r>
                      <a:endParaRPr sz="1700"/>
                    </a:p>
                    <a:p>
                      <a:pPr marL="457200" lvl="0" indent="-336550" algn="l" rtl="0">
                        <a:spcBef>
                          <a:spcPts val="0"/>
                        </a:spcBef>
                        <a:spcAft>
                          <a:spcPts val="0"/>
                        </a:spcAft>
                        <a:buSzPts val="1700"/>
                        <a:buChar char="●"/>
                      </a:pPr>
                      <a:r>
                        <a:rPr lang="en-US" sz="1700"/>
                        <a:t>School Improvement</a:t>
                      </a:r>
                      <a:endParaRPr sz="1700"/>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extLst>
                  <a:ext uri="{0D108BD9-81ED-4DB2-BD59-A6C34878D82A}">
                    <a16:rowId xmlns:a16="http://schemas.microsoft.com/office/drawing/2014/main" val="10002"/>
                  </a:ext>
                </a:extLst>
              </a:tr>
              <a:tr h="392850">
                <a:tc>
                  <a:txBody>
                    <a:bodyPr/>
                    <a:lstStyle/>
                    <a:p>
                      <a:pPr marL="0" lvl="0" indent="0" algn="l" rtl="0">
                        <a:lnSpc>
                          <a:spcPct val="115000"/>
                        </a:lnSpc>
                        <a:spcBef>
                          <a:spcPts val="1200"/>
                        </a:spcBef>
                        <a:spcAft>
                          <a:spcPts val="1200"/>
                        </a:spcAft>
                        <a:buClr>
                          <a:schemeClr val="dk1"/>
                        </a:buClr>
                        <a:buSzPts val="1100"/>
                        <a:buFont typeface="Arial"/>
                        <a:buNone/>
                      </a:pPr>
                      <a:r>
                        <a:rPr lang="en-US"/>
                        <a:t>December 11th, 3-4 EST</a:t>
                      </a:r>
                      <a:endParaRPr/>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tc>
                  <a:txBody>
                    <a:bodyPr/>
                    <a:lstStyle/>
                    <a:p>
                      <a:pPr marL="0" lvl="0" indent="0" algn="l" rtl="0">
                        <a:spcBef>
                          <a:spcPts val="0"/>
                        </a:spcBef>
                        <a:spcAft>
                          <a:spcPts val="0"/>
                        </a:spcAft>
                        <a:buNone/>
                      </a:pPr>
                      <a:r>
                        <a:rPr lang="en-US" sz="1700"/>
                        <a:t>TAG Workgroups Session 0</a:t>
                      </a:r>
                      <a:endParaRPr sz="1700"/>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extLst>
                  <a:ext uri="{0D108BD9-81ED-4DB2-BD59-A6C34878D82A}">
                    <a16:rowId xmlns:a16="http://schemas.microsoft.com/office/drawing/2014/main" val="10003"/>
                  </a:ext>
                </a:extLst>
              </a:tr>
              <a:tr h="392850">
                <a:tc>
                  <a:txBody>
                    <a:bodyPr/>
                    <a:lstStyle/>
                    <a:p>
                      <a:pPr marL="0" lvl="0" indent="0" algn="l" rtl="0">
                        <a:lnSpc>
                          <a:spcPct val="115000"/>
                        </a:lnSpc>
                        <a:spcBef>
                          <a:spcPts val="1200"/>
                        </a:spcBef>
                        <a:spcAft>
                          <a:spcPts val="1200"/>
                        </a:spcAft>
                        <a:buNone/>
                      </a:pPr>
                      <a:r>
                        <a:rPr lang="en-US"/>
                        <a:t>January 8th, 3-4 EST</a:t>
                      </a:r>
                      <a:endParaRPr/>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1700">
                          <a:solidFill>
                            <a:schemeClr val="dk1"/>
                          </a:solidFill>
                        </a:rPr>
                        <a:t>TAG Workgroups Session 1</a:t>
                      </a:r>
                      <a:endParaRPr sz="1700"/>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extLst>
                  <a:ext uri="{0D108BD9-81ED-4DB2-BD59-A6C34878D82A}">
                    <a16:rowId xmlns:a16="http://schemas.microsoft.com/office/drawing/2014/main" val="10004"/>
                  </a:ext>
                </a:extLst>
              </a:tr>
              <a:tr h="392850">
                <a:tc>
                  <a:txBody>
                    <a:bodyPr/>
                    <a:lstStyle/>
                    <a:p>
                      <a:pPr marL="0" lvl="0" indent="0" algn="l" rtl="0">
                        <a:lnSpc>
                          <a:spcPct val="115000"/>
                        </a:lnSpc>
                        <a:spcBef>
                          <a:spcPts val="1200"/>
                        </a:spcBef>
                        <a:spcAft>
                          <a:spcPts val="1200"/>
                        </a:spcAft>
                        <a:buNone/>
                      </a:pPr>
                      <a:r>
                        <a:rPr lang="en-US" strike="sngStrike"/>
                        <a:t>February 12th, 3-4 EST</a:t>
                      </a:r>
                      <a:endParaRPr strike="sngStrike"/>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1700">
                          <a:solidFill>
                            <a:schemeClr val="dk1"/>
                          </a:solidFill>
                        </a:rPr>
                        <a:t>No meeting due to CEEDAR Convening</a:t>
                      </a:r>
                      <a:endParaRPr sz="1700"/>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extLst>
                  <a:ext uri="{0D108BD9-81ED-4DB2-BD59-A6C34878D82A}">
                    <a16:rowId xmlns:a16="http://schemas.microsoft.com/office/drawing/2014/main" val="10005"/>
                  </a:ext>
                </a:extLst>
              </a:tr>
              <a:tr h="392850">
                <a:tc>
                  <a:txBody>
                    <a:bodyPr/>
                    <a:lstStyle/>
                    <a:p>
                      <a:pPr marL="0" lvl="0" indent="0" algn="l" rtl="0">
                        <a:lnSpc>
                          <a:spcPct val="115000"/>
                        </a:lnSpc>
                        <a:spcBef>
                          <a:spcPts val="1200"/>
                        </a:spcBef>
                        <a:spcAft>
                          <a:spcPts val="1200"/>
                        </a:spcAft>
                        <a:buClr>
                          <a:schemeClr val="dk1"/>
                        </a:buClr>
                        <a:buSzPts val="1100"/>
                        <a:buFont typeface="Arial"/>
                        <a:buNone/>
                      </a:pPr>
                      <a:r>
                        <a:rPr lang="en-US"/>
                        <a:t>March 12th 3-4 EST</a:t>
                      </a:r>
                      <a:endParaRPr/>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1700">
                          <a:solidFill>
                            <a:schemeClr val="dk1"/>
                          </a:solidFill>
                        </a:rPr>
                        <a:t>TAG Workgroups Session 2</a:t>
                      </a:r>
                      <a:endParaRPr sz="1700"/>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extLst>
                  <a:ext uri="{0D108BD9-81ED-4DB2-BD59-A6C34878D82A}">
                    <a16:rowId xmlns:a16="http://schemas.microsoft.com/office/drawing/2014/main" val="10006"/>
                  </a:ext>
                </a:extLst>
              </a:tr>
              <a:tr h="392850">
                <a:tc>
                  <a:txBody>
                    <a:bodyPr/>
                    <a:lstStyle/>
                    <a:p>
                      <a:pPr marL="0" lvl="0" indent="0" algn="l" rtl="0">
                        <a:lnSpc>
                          <a:spcPct val="115000"/>
                        </a:lnSpc>
                        <a:spcBef>
                          <a:spcPts val="1200"/>
                        </a:spcBef>
                        <a:spcAft>
                          <a:spcPts val="1200"/>
                        </a:spcAft>
                        <a:buNone/>
                      </a:pPr>
                      <a:r>
                        <a:rPr lang="en-US"/>
                        <a:t>April 9th, 3-4 EST</a:t>
                      </a:r>
                      <a:endParaRPr/>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tc>
                  <a:txBody>
                    <a:bodyPr/>
                    <a:lstStyle/>
                    <a:p>
                      <a:pPr marL="0" lvl="0" indent="0" algn="l" rtl="0">
                        <a:spcBef>
                          <a:spcPts val="0"/>
                        </a:spcBef>
                        <a:spcAft>
                          <a:spcPts val="0"/>
                        </a:spcAft>
                        <a:buNone/>
                      </a:pPr>
                      <a:r>
                        <a:rPr lang="en-US" sz="1700">
                          <a:solidFill>
                            <a:schemeClr val="dk1"/>
                          </a:solidFill>
                        </a:rPr>
                        <a:t>TAG Workgroups Session 3</a:t>
                      </a:r>
                      <a:endParaRPr sz="1700"/>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extLst>
                  <a:ext uri="{0D108BD9-81ED-4DB2-BD59-A6C34878D82A}">
                    <a16:rowId xmlns:a16="http://schemas.microsoft.com/office/drawing/2014/main" val="10007"/>
                  </a:ext>
                </a:extLst>
              </a:tr>
              <a:tr h="392850">
                <a:tc>
                  <a:txBody>
                    <a:bodyPr/>
                    <a:lstStyle/>
                    <a:p>
                      <a:pPr marL="0" lvl="0" indent="0" algn="l" rtl="0">
                        <a:lnSpc>
                          <a:spcPct val="115000"/>
                        </a:lnSpc>
                        <a:spcBef>
                          <a:spcPts val="1200"/>
                        </a:spcBef>
                        <a:spcAft>
                          <a:spcPts val="1200"/>
                        </a:spcAft>
                        <a:buNone/>
                      </a:pPr>
                      <a:r>
                        <a:rPr lang="en-US"/>
                        <a:t>May 14th, 3-4 EST</a:t>
                      </a:r>
                      <a:endParaRPr/>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1700">
                          <a:solidFill>
                            <a:schemeClr val="dk1"/>
                          </a:solidFill>
                        </a:rPr>
                        <a:t>TAG Workgroups Session 4</a:t>
                      </a:r>
                      <a:endParaRPr/>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extLst>
                  <a:ext uri="{0D108BD9-81ED-4DB2-BD59-A6C34878D82A}">
                    <a16:rowId xmlns:a16="http://schemas.microsoft.com/office/drawing/2014/main" val="10008"/>
                  </a:ext>
                </a:extLst>
              </a:tr>
              <a:tr h="392850">
                <a:tc>
                  <a:txBody>
                    <a:bodyPr/>
                    <a:lstStyle/>
                    <a:p>
                      <a:pPr marL="0" lvl="0" indent="0" algn="l" rtl="0">
                        <a:lnSpc>
                          <a:spcPct val="115000"/>
                        </a:lnSpc>
                        <a:spcBef>
                          <a:spcPts val="1200"/>
                        </a:spcBef>
                        <a:spcAft>
                          <a:spcPts val="1200"/>
                        </a:spcAft>
                        <a:buNone/>
                      </a:pPr>
                      <a:r>
                        <a:rPr lang="en-US"/>
                        <a:t>June 11th, 3-4 EST</a:t>
                      </a:r>
                      <a:endParaRPr/>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1700">
                          <a:solidFill>
                            <a:schemeClr val="dk1"/>
                          </a:solidFill>
                        </a:rPr>
                        <a:t>TAG Workgroups Session 5</a:t>
                      </a:r>
                      <a:endParaRPr/>
                    </a:p>
                  </a:txBody>
                  <a:tcPr marL="71450" marR="71450" marT="71450" marB="71450">
                    <a:lnL w="19050" cap="flat" cmpd="sng">
                      <a:solidFill>
                        <a:srgbClr val="757575"/>
                      </a:solidFill>
                      <a:prstDash val="solid"/>
                      <a:round/>
                      <a:headEnd type="none" w="sm" len="sm"/>
                      <a:tailEnd type="none" w="sm" len="sm"/>
                    </a:lnL>
                    <a:lnR w="19050" cap="flat" cmpd="sng">
                      <a:solidFill>
                        <a:srgbClr val="757575"/>
                      </a:solidFill>
                      <a:prstDash val="solid"/>
                      <a:round/>
                      <a:headEnd type="none" w="sm" len="sm"/>
                      <a:tailEnd type="none" w="sm" len="sm"/>
                    </a:lnR>
                    <a:lnT w="19050" cap="flat" cmpd="sng">
                      <a:solidFill>
                        <a:srgbClr val="757575"/>
                      </a:solidFill>
                      <a:prstDash val="solid"/>
                      <a:round/>
                      <a:headEnd type="none" w="sm" len="sm"/>
                      <a:tailEnd type="none" w="sm" len="sm"/>
                    </a:lnT>
                    <a:lnB w="19050" cap="flat" cmpd="sng">
                      <a:solidFill>
                        <a:srgbClr val="757575"/>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9" name="Google Shape;199;p28"/>
          <p:cNvSpPr txBox="1">
            <a:spLocks noGrp="1"/>
          </p:cNvSpPr>
          <p:nvPr>
            <p:ph type="title" idx="4294967295"/>
          </p:nvPr>
        </p:nvSpPr>
        <p:spPr>
          <a:xfrm>
            <a:off x="911497" y="709658"/>
            <a:ext cx="7618549" cy="10191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0"/>
              </a:spcBef>
              <a:spcAft>
                <a:spcPts val="0"/>
              </a:spcAft>
              <a:buClr>
                <a:schemeClr val="lt1"/>
              </a:buClr>
              <a:buSzPct val="100000"/>
              <a:buFont typeface="Arial"/>
              <a:buNone/>
              <a:tabLst/>
              <a:defRPr/>
            </a:pPr>
            <a:r>
              <a:rPr kumimoji="0" lang="en-US" sz="8000" b="1" i="0" u="none" strike="noStrike" kern="0" cap="none" spc="0" normalizeH="0" baseline="0" noProof="0" dirty="0">
                <a:ln>
                  <a:noFill/>
                </a:ln>
                <a:solidFill>
                  <a:schemeClr val="lt1"/>
                </a:solidFill>
                <a:effectLst/>
                <a:uLnTx/>
                <a:uFillTx/>
                <a:latin typeface="Arial"/>
                <a:ea typeface="Arial"/>
                <a:cs typeface="Arial"/>
                <a:sym typeface="Arial"/>
              </a:rPr>
              <a:t>Today’s Agenda</a:t>
            </a:r>
          </a:p>
          <a:p>
            <a:pPr marL="0" marR="0" lvl="0" indent="0" algn="ctr" defTabSz="914400" rtl="0" eaLnBrk="1" fontAlgn="auto" latinLnBrk="0" hangingPunct="1">
              <a:lnSpc>
                <a:spcPct val="90000"/>
              </a:lnSpc>
              <a:spcBef>
                <a:spcPts val="1000"/>
              </a:spcBef>
              <a:spcAft>
                <a:spcPts val="0"/>
              </a:spcAft>
              <a:buClr>
                <a:schemeClr val="lt1"/>
              </a:buClr>
              <a:buSzPct val="100000"/>
              <a:buFont typeface="Arial"/>
              <a:buNone/>
              <a:tabLst/>
              <a:defRPr/>
            </a:pPr>
            <a:endParaRPr kumimoji="0" lang="en-US" sz="8000" b="1"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3" name="Google Shape;198;p28"/>
          <p:cNvSpPr txBox="1">
            <a:spLocks noGrp="1"/>
          </p:cNvSpPr>
          <p:nvPr>
            <p:ph type="body" idx="1"/>
          </p:nvPr>
        </p:nvSpPr>
        <p:spPr>
          <a:xfrm>
            <a:off x="808675" y="2459290"/>
            <a:ext cx="8189400" cy="39723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0"/>
              </a:spcBef>
              <a:spcAft>
                <a:spcPts val="0"/>
              </a:spcAft>
              <a:buSzPts val="2000"/>
              <a:buChar char="●"/>
            </a:pPr>
            <a:r>
              <a:rPr lang="en-US" sz="2000" dirty="0">
                <a:latin typeface="Instrument Sans"/>
                <a:ea typeface="Instrument Sans"/>
                <a:cs typeface="Instrument Sans"/>
                <a:sym typeface="Instrument Sans"/>
              </a:rPr>
              <a:t>Workgroup Goal &amp; Approach</a:t>
            </a:r>
            <a:endParaRPr sz="2000" u="sng" dirty="0">
              <a:solidFill>
                <a:schemeClr val="hlink"/>
              </a:solidFill>
              <a:latin typeface="Instrument Sans"/>
              <a:ea typeface="Instrument Sans"/>
              <a:cs typeface="Instrument Sans"/>
              <a:sym typeface="Instrument Sans"/>
            </a:endParaRPr>
          </a:p>
          <a:p>
            <a:pPr marL="457200" lvl="0" indent="-355600" algn="l" rtl="0">
              <a:lnSpc>
                <a:spcPct val="115000"/>
              </a:lnSpc>
              <a:spcBef>
                <a:spcPts val="0"/>
              </a:spcBef>
              <a:spcAft>
                <a:spcPts val="0"/>
              </a:spcAft>
              <a:buSzPts val="2000"/>
              <a:buChar char="●"/>
            </a:pPr>
            <a:r>
              <a:rPr lang="en-US" sz="2000" dirty="0">
                <a:latin typeface="Instrument Sans"/>
                <a:ea typeface="Instrument Sans"/>
                <a:cs typeface="Instrument Sans"/>
                <a:sym typeface="Instrument Sans"/>
              </a:rPr>
              <a:t>Overview of Course Enhancement Module (CEM)</a:t>
            </a:r>
            <a:endParaRPr sz="2000" u="sng" dirty="0">
              <a:solidFill>
                <a:schemeClr val="hlink"/>
              </a:solidFill>
              <a:latin typeface="Instrument Sans"/>
              <a:ea typeface="Instrument Sans"/>
              <a:cs typeface="Instrument Sans"/>
              <a:sym typeface="Instrument Sans"/>
            </a:endParaRPr>
          </a:p>
          <a:p>
            <a:pPr marL="457200" lvl="0" indent="-355600" algn="l" rtl="0">
              <a:lnSpc>
                <a:spcPct val="115000"/>
              </a:lnSpc>
              <a:spcBef>
                <a:spcPts val="0"/>
              </a:spcBef>
              <a:spcAft>
                <a:spcPts val="0"/>
              </a:spcAft>
              <a:buSzPts val="2000"/>
              <a:buChar char="●"/>
            </a:pPr>
            <a:r>
              <a:rPr lang="en-US" sz="2000" dirty="0">
                <a:latin typeface="Instrument Sans"/>
                <a:ea typeface="Instrument Sans"/>
                <a:cs typeface="Instrument Sans"/>
                <a:sym typeface="Instrument Sans"/>
              </a:rPr>
              <a:t>Formation of Standards-Based Workgroups</a:t>
            </a:r>
            <a:endParaRPr sz="2000" dirty="0">
              <a:latin typeface="Instrument Sans"/>
              <a:ea typeface="Instrument Sans"/>
              <a:cs typeface="Instrument Sans"/>
              <a:sym typeface="Instrument Sans"/>
            </a:endParaRPr>
          </a:p>
          <a:p>
            <a:pPr marL="457200" lvl="0" indent="-355600" algn="l" rtl="0">
              <a:lnSpc>
                <a:spcPct val="115000"/>
              </a:lnSpc>
              <a:spcBef>
                <a:spcPts val="0"/>
              </a:spcBef>
              <a:spcAft>
                <a:spcPts val="0"/>
              </a:spcAft>
              <a:buSzPts val="2000"/>
              <a:buChar char="●"/>
            </a:pPr>
            <a:r>
              <a:rPr lang="en-US" sz="2000" dirty="0">
                <a:latin typeface="Instrument Sans"/>
                <a:ea typeface="Instrument Sans"/>
                <a:cs typeface="Instrument Sans"/>
                <a:sym typeface="Instrument Sans"/>
              </a:rPr>
              <a:t>Roles &amp; Expectations</a:t>
            </a:r>
            <a:endParaRPr sz="2000" dirty="0">
              <a:latin typeface="Instrument Sans"/>
              <a:ea typeface="Instrument Sans"/>
              <a:cs typeface="Instrument Sans"/>
              <a:sym typeface="Instrument Sans"/>
            </a:endParaRPr>
          </a:p>
          <a:p>
            <a:pPr marL="457200" lvl="0" indent="-355600" algn="l" rtl="0">
              <a:lnSpc>
                <a:spcPct val="115000"/>
              </a:lnSpc>
              <a:spcBef>
                <a:spcPts val="0"/>
              </a:spcBef>
              <a:spcAft>
                <a:spcPts val="0"/>
              </a:spcAft>
              <a:buSzPts val="2000"/>
              <a:buFont typeface="Instrument Sans"/>
              <a:buChar char="●"/>
            </a:pPr>
            <a:r>
              <a:rPr lang="en-US" sz="2000" dirty="0">
                <a:latin typeface="Instrument Sans"/>
                <a:ea typeface="Instrument Sans"/>
                <a:cs typeface="Instrument Sans"/>
                <a:sym typeface="Instrument Sans"/>
              </a:rPr>
              <a:t>Survey Time</a:t>
            </a:r>
            <a:endParaRPr sz="2000" dirty="0">
              <a:latin typeface="Instrument Sans"/>
              <a:ea typeface="Instrument Sans"/>
              <a:cs typeface="Instrument Sans"/>
              <a:sym typeface="Instrument Sans"/>
            </a:endParaRPr>
          </a:p>
          <a:p>
            <a:pPr marL="457200" lvl="0" indent="-355600" algn="l" rtl="0">
              <a:lnSpc>
                <a:spcPct val="115000"/>
              </a:lnSpc>
              <a:spcBef>
                <a:spcPts val="0"/>
              </a:spcBef>
              <a:spcAft>
                <a:spcPts val="0"/>
              </a:spcAft>
              <a:buSzPts val="2000"/>
              <a:buChar char="●"/>
            </a:pPr>
            <a:r>
              <a:rPr lang="en-US" sz="2000" dirty="0">
                <a:latin typeface="Instrument Sans"/>
                <a:ea typeface="Instrument Sans"/>
                <a:cs typeface="Instrument Sans"/>
                <a:sym typeface="Instrument Sans"/>
              </a:rPr>
              <a:t>Project Timeline &amp; Milestones</a:t>
            </a:r>
            <a:endParaRPr sz="2000" u="sng" dirty="0">
              <a:solidFill>
                <a:schemeClr val="hlink"/>
              </a:solidFill>
              <a:latin typeface="Instrument Sans"/>
              <a:ea typeface="Instrument Sans"/>
              <a:cs typeface="Instrument Sans"/>
              <a:sym typeface="Instrument Sans"/>
            </a:endParaRPr>
          </a:p>
          <a:p>
            <a:pPr marL="457200" lvl="0" indent="-355600" algn="l" rtl="0">
              <a:lnSpc>
                <a:spcPct val="115000"/>
              </a:lnSpc>
              <a:spcBef>
                <a:spcPts val="0"/>
              </a:spcBef>
              <a:spcAft>
                <a:spcPts val="0"/>
              </a:spcAft>
              <a:buSzPts val="2000"/>
              <a:buChar char="●"/>
            </a:pPr>
            <a:r>
              <a:rPr lang="en-US" sz="2000" dirty="0">
                <a:latin typeface="Instrument Sans"/>
                <a:ea typeface="Instrument Sans"/>
                <a:cs typeface="Instrument Sans"/>
                <a:sym typeface="Instrument Sans"/>
              </a:rPr>
              <a:t>Virtual Collaboration Tools &amp; Protocols</a:t>
            </a:r>
            <a:endParaRPr sz="2000" dirty="0">
              <a:latin typeface="Instrument Sans"/>
              <a:ea typeface="Instrument Sans"/>
              <a:cs typeface="Instrument Sans"/>
              <a:sym typeface="Instrument Sans"/>
            </a:endParaRPr>
          </a:p>
          <a:p>
            <a:pPr marL="457200" lvl="0" indent="-355600" algn="l" rtl="0">
              <a:lnSpc>
                <a:spcPct val="115000"/>
              </a:lnSpc>
              <a:spcBef>
                <a:spcPts val="0"/>
              </a:spcBef>
              <a:spcAft>
                <a:spcPts val="0"/>
              </a:spcAft>
              <a:buSzPts val="2000"/>
              <a:buFont typeface="Instrument Sans"/>
              <a:buChar char="●"/>
            </a:pPr>
            <a:r>
              <a:rPr lang="en-US" sz="2000" dirty="0">
                <a:latin typeface="Instrument Sans"/>
                <a:ea typeface="Instrument Sans"/>
                <a:cs typeface="Instrument Sans"/>
                <a:sym typeface="Instrument Sans"/>
              </a:rPr>
              <a:t>Questions</a:t>
            </a:r>
            <a:endParaRPr sz="2000" dirty="0">
              <a:latin typeface="Instrument Sans"/>
              <a:ea typeface="Instrument Sans"/>
              <a:cs typeface="Instrument Sans"/>
              <a:sym typeface="Instrument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9"/>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dirty="0"/>
              <a:t>TAG Workgroup Goal</a:t>
            </a:r>
            <a:endParaRPr dirty="0"/>
          </a:p>
        </p:txBody>
      </p:sp>
      <p:sp>
        <p:nvSpPr>
          <p:cNvPr id="3" name="Google Shape;205;p29"/>
          <p:cNvSpPr txBox="1">
            <a:spLocks noGrp="1"/>
          </p:cNvSpPr>
          <p:nvPr>
            <p:ph type="body" idx="1"/>
          </p:nvPr>
        </p:nvSpPr>
        <p:spPr>
          <a:xfrm>
            <a:off x="433388" y="2187574"/>
            <a:ext cx="11219700" cy="3639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100"/>
              </a:spcBef>
              <a:spcAft>
                <a:spcPts val="0"/>
              </a:spcAft>
              <a:buClr>
                <a:schemeClr val="dk1"/>
              </a:buClr>
              <a:buSzPts val="1100"/>
              <a:buFont typeface="Arial"/>
              <a:buNone/>
            </a:pPr>
            <a:r>
              <a:rPr lang="en-US" sz="2500" b="1" dirty="0"/>
              <a:t>The Challenge:</a:t>
            </a:r>
            <a:br>
              <a:rPr lang="en-US" sz="2500" b="1" dirty="0"/>
            </a:br>
            <a:r>
              <a:rPr lang="en-US" sz="2500" dirty="0"/>
              <a:t>Preparing future education leaders to cultivate inclusive schools for students with disabilities is a complex and demanding responsibility for leadership preparation programs.</a:t>
            </a:r>
            <a:endParaRPr sz="2500" dirty="0"/>
          </a:p>
          <a:p>
            <a:pPr marL="0" lvl="0" indent="0" algn="l" rtl="0">
              <a:lnSpc>
                <a:spcPct val="100000"/>
              </a:lnSpc>
              <a:spcBef>
                <a:spcPts val="1100"/>
              </a:spcBef>
              <a:spcAft>
                <a:spcPts val="0"/>
              </a:spcAft>
              <a:buClr>
                <a:schemeClr val="dk1"/>
              </a:buClr>
              <a:buSzPts val="1100"/>
              <a:buFont typeface="Arial"/>
              <a:buNone/>
            </a:pPr>
            <a:r>
              <a:rPr lang="en-US" sz="2500" b="1" dirty="0"/>
              <a:t>Our Approach:</a:t>
            </a:r>
            <a:br>
              <a:rPr lang="en-US" sz="2500" b="1" dirty="0"/>
            </a:br>
            <a:r>
              <a:rPr lang="en-US" sz="2500" dirty="0"/>
              <a:t>We leverage our </a:t>
            </a:r>
            <a:r>
              <a:rPr lang="en-US" sz="2500" b="1" dirty="0"/>
              <a:t>TAG framework</a:t>
            </a:r>
            <a:r>
              <a:rPr lang="en-US" sz="2500" dirty="0"/>
              <a:t> to design robust, practical learning activities that integrate seamlessly into our </a:t>
            </a:r>
            <a:r>
              <a:rPr lang="en-US" sz="2500" b="1" dirty="0"/>
              <a:t>Course Enhancement Modules</a:t>
            </a:r>
            <a:r>
              <a:rPr lang="en-US" sz="2500" dirty="0"/>
              <a:t>—giving you ready-to-use resources for your classes.</a:t>
            </a:r>
            <a:endParaRPr sz="2500" dirty="0"/>
          </a:p>
          <a:p>
            <a:pPr marL="0" lvl="0" indent="0" algn="l" rtl="0">
              <a:lnSpc>
                <a:spcPct val="115000"/>
              </a:lnSpc>
              <a:spcBef>
                <a:spcPts val="1100"/>
              </a:spcBef>
              <a:spcAft>
                <a:spcPts val="0"/>
              </a:spcAft>
              <a:buClr>
                <a:schemeClr val="dk1"/>
              </a:buClr>
              <a:buSzPts val="2800"/>
              <a:buFont typeface="Arial"/>
              <a:buNone/>
            </a:pPr>
            <a:endParaRPr sz="2200" dirty="0"/>
          </a:p>
          <a:p>
            <a:pPr marL="0" lvl="0" indent="0" algn="l" rtl="0">
              <a:lnSpc>
                <a:spcPct val="100000"/>
              </a:lnSpc>
              <a:spcBef>
                <a:spcPts val="0"/>
              </a:spcBef>
              <a:spcAft>
                <a:spcPts val="0"/>
              </a:spcAft>
              <a:buNone/>
            </a:pPr>
            <a:endParaRPr sz="1700"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1526</Words>
  <Application>Microsoft Office PowerPoint</Application>
  <PresentationFormat>Widescreen</PresentationFormat>
  <Paragraphs>210</Paragraphs>
  <Slides>19</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Calibri</vt:lpstr>
      <vt:lpstr>Merriweather</vt:lpstr>
      <vt:lpstr>Open Sans</vt:lpstr>
      <vt:lpstr>Instrument Sans</vt:lpstr>
      <vt:lpstr>Play</vt:lpstr>
      <vt:lpstr>Droid Sans</vt:lpstr>
      <vt:lpstr>Candara</vt:lpstr>
      <vt:lpstr>Poppins</vt:lpstr>
      <vt:lpstr>Office Theme</vt:lpstr>
      <vt:lpstr>Welcome to CEEDAR’s Leadership Topical Action Group (TAG)</vt:lpstr>
      <vt:lpstr>Check In</vt:lpstr>
      <vt:lpstr>Virtual Meeting Recording Notice</vt:lpstr>
      <vt:lpstr>Our Partners</vt:lpstr>
      <vt:lpstr>States Participating in the TAG</vt:lpstr>
      <vt:lpstr>The purpose of the TAG is to…</vt:lpstr>
      <vt:lpstr>Leadership TAG Topics for Discussion</vt:lpstr>
      <vt:lpstr>Today’s Agenda </vt:lpstr>
      <vt:lpstr>TAG Workgroup Goal</vt:lpstr>
      <vt:lpstr>TAG Workgroup Goal 2</vt:lpstr>
      <vt:lpstr>What is a CEM? </vt:lpstr>
      <vt:lpstr>Proposed Groups</vt:lpstr>
      <vt:lpstr>Roles and Expectations in a Workgroup </vt:lpstr>
      <vt:lpstr>What we will not focus on:</vt:lpstr>
      <vt:lpstr>Survey Time!</vt:lpstr>
      <vt:lpstr>Project Timeline</vt:lpstr>
      <vt:lpstr>Virtual Collaboration </vt:lpstr>
      <vt:lpstr>Invitations and Next Steps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Wuthrich, Mathilde</cp:lastModifiedBy>
  <cp:revision>1</cp:revision>
  <dcterms:modified xsi:type="dcterms:W3CDTF">2026-03-27T12:33:11Z</dcterms:modified>
</cp:coreProperties>
</file>