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1" r:id="rId3"/>
    <p:sldId id="262" r:id="rId4"/>
    <p:sldId id="263" r:id="rId5"/>
    <p:sldId id="264" r:id="rId6"/>
    <p:sldId id="265" r:id="rId7"/>
    <p:sldId id="267" r:id="rId8"/>
    <p:sldId id="268" r:id="rId9"/>
    <p:sldId id="269" r:id="rId10"/>
    <p:sldId id="270" r:id="rId11"/>
    <p:sldId id="271" r:id="rId12"/>
    <p:sldId id="272" r:id="rId13"/>
    <p:sldId id="273" r:id="rId14"/>
    <p:sldId id="274"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0498"/>
  </p:normalViewPr>
  <p:slideViewPr>
    <p:cSldViewPr snapToGrid="0">
      <p:cViewPr varScale="1">
        <p:scale>
          <a:sx n="73" d="100"/>
          <a:sy n="73" d="100"/>
        </p:scale>
        <p:origin x="1056" y="192"/>
      </p:cViewPr>
      <p:guideLst/>
    </p:cSldViewPr>
  </p:slideViewPr>
  <p:notesTextViewPr>
    <p:cViewPr>
      <p:scale>
        <a:sx n="1" d="1"/>
        <a:sy n="1" d="1"/>
      </p:scale>
      <p:origin x="0" y="0"/>
    </p:cViewPr>
  </p:notesTextViewPr>
  <p:notesViewPr>
    <p:cSldViewPr snapToGrid="0">
      <p:cViewPr>
        <p:scale>
          <a:sx n="160" d="100"/>
          <a:sy n="160" d="100"/>
        </p:scale>
        <p:origin x="1104" y="-43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E9471-9347-254B-A9A1-5D23CE0A5F18}"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3D542-36BB-D646-A6D3-BBCE64B4EBA8}" type="slidenum">
              <a:rPr lang="en-US" smtClean="0"/>
              <a:t>‹#›</a:t>
            </a:fld>
            <a:endParaRPr lang="en-US"/>
          </a:p>
        </p:txBody>
      </p:sp>
    </p:spTree>
    <p:extLst>
      <p:ext uri="{BB962C8B-B14F-4D97-AF65-F5344CB8AC3E}">
        <p14:creationId xmlns:p14="http://schemas.microsoft.com/office/powerpoint/2010/main" val="58833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eedar.education.ufl.edu/wp-content/uploads/2017/11/HLPs-and-EBPs-A-Promising-Pair-FIN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ighleveragepractices.org/clarifying-relationship-between-hlps-and-ebp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ighleveragepractices.org/clarifying-relationship-between-hlps-and-eb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3D542-36BB-D646-A6D3-BBCE64B4EBA8}" type="slidenum">
              <a:rPr lang="en-US" smtClean="0"/>
              <a:t>1</a:t>
            </a:fld>
            <a:endParaRPr lang="en-US"/>
          </a:p>
        </p:txBody>
      </p:sp>
    </p:spTree>
    <p:extLst>
      <p:ext uri="{BB962C8B-B14F-4D97-AF65-F5344CB8AC3E}">
        <p14:creationId xmlns:p14="http://schemas.microsoft.com/office/powerpoint/2010/main" val="32149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2800" b="1" dirty="0"/>
              <a:t>Explanation of Slide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EBPs are practices supported by multiple, high-quality studies that use research designs from which causality can be inferred and demonstrate meaningful effects on students’ outcomes. These are identified by an evidence-based review process (</a:t>
            </a:r>
            <a:r>
              <a:rPr lang="en-US" sz="1200" dirty="0" err="1">
                <a:solidFill>
                  <a:schemeClr val="dk1"/>
                </a:solidFill>
                <a:latin typeface="Calibri"/>
                <a:ea typeface="Calibri"/>
                <a:cs typeface="Calibri"/>
                <a:sym typeface="Calibri"/>
              </a:rPr>
              <a:t>Gersten</a:t>
            </a:r>
            <a:r>
              <a:rPr lang="en-US" sz="1200" dirty="0">
                <a:solidFill>
                  <a:schemeClr val="dk1"/>
                </a:solidFill>
                <a:latin typeface="Calibri"/>
                <a:ea typeface="Calibri"/>
                <a:cs typeface="Calibri"/>
                <a:sym typeface="Calibri"/>
              </a:rPr>
              <a:t> et al., 2005; Horner et al., 2005). </a:t>
            </a:r>
            <a:r>
              <a:rPr lang="en-US" dirty="0"/>
              <a:t>A few examples include the following: </a:t>
            </a:r>
            <a:endParaRPr dirty="0"/>
          </a:p>
          <a:p>
            <a:pPr marL="171450" lvl="0" indent="-171450" algn="l" rtl="0">
              <a:spcBef>
                <a:spcPts val="0"/>
              </a:spcBef>
              <a:spcAft>
                <a:spcPts val="0"/>
              </a:spcAft>
              <a:buClr>
                <a:schemeClr val="dk1"/>
              </a:buClr>
              <a:buSzPts val="1200"/>
              <a:buFont typeface="Arial"/>
              <a:buChar char="•"/>
            </a:pPr>
            <a:r>
              <a:rPr lang="en-US" dirty="0"/>
              <a:t>Teaching phonological awareness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Decoding</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Comprehension</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Fluency</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HLPs should be used in combination with EBPs. Both are necessary to provide students with an evidence-based education. Let’s use phonological awareness as an example. Phonological awareness is an evidence-based practice, which should be taught with a HLP, using explicit instruction. The HLP helps with the delivery of the EBP.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Another example is teaching comprehension. Using the HLP of providing specific feedback helps students know if they are comprehending reading content and using strategies appropriately.</a:t>
            </a:r>
            <a:endParaRPr dirty="0"/>
          </a:p>
          <a:p>
            <a:pPr marL="0" lvl="0" indent="0" algn="l" rtl="0">
              <a:spcBef>
                <a:spcPts val="0"/>
              </a:spcBef>
              <a:spcAft>
                <a:spcPts val="0"/>
              </a:spcAft>
              <a:buNone/>
            </a:pP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If you want to read more about how EBP and HLP work together for effective instruction, this brief provides even more examples.</a:t>
            </a: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dirty="0">
                <a:solidFill>
                  <a:schemeClr val="dk1"/>
                </a:solidFill>
                <a:latin typeface="Calibri"/>
                <a:ea typeface="Calibri"/>
                <a:cs typeface="Calibri"/>
                <a:sym typeface="Calibri"/>
              </a:rPr>
              <a:t>Facilitation note</a:t>
            </a:r>
            <a:r>
              <a:rPr lang="en-US" sz="1200" i="1" dirty="0">
                <a:solidFill>
                  <a:schemeClr val="dk1"/>
                </a:solidFill>
                <a:latin typeface="Calibri"/>
                <a:ea typeface="Calibri"/>
                <a:cs typeface="Calibri"/>
                <a:sym typeface="Calibri"/>
              </a:rPr>
              <a:t>:</a:t>
            </a:r>
            <a:r>
              <a:rPr lang="en-US" sz="1200" b="1" i="1" dirty="0">
                <a:solidFill>
                  <a:schemeClr val="dk1"/>
                </a:solidFill>
                <a:latin typeface="Calibri"/>
                <a:ea typeface="Calibri"/>
                <a:cs typeface="Calibri"/>
                <a:sym typeface="Calibri"/>
              </a:rPr>
              <a:t> </a:t>
            </a:r>
            <a:r>
              <a:rPr lang="en-US" sz="1200" i="1" dirty="0">
                <a:solidFill>
                  <a:schemeClr val="dk1"/>
                </a:solidFill>
                <a:latin typeface="Calibri"/>
                <a:ea typeface="Calibri"/>
                <a:cs typeface="Calibri"/>
                <a:sym typeface="Calibri"/>
              </a:rPr>
              <a:t>For optional prework, have participants read </a:t>
            </a:r>
            <a:r>
              <a:rPr lang="en-US" sz="12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High-Leverage Practices and Evidence-Based Practices: A Promising Pair</a:t>
            </a:r>
            <a:r>
              <a:rPr lang="en-US" sz="1200" i="1" dirty="0">
                <a:solidFill>
                  <a:schemeClr val="dk1"/>
                </a:solidFill>
                <a:latin typeface="Calibri"/>
                <a:ea typeface="Calibri"/>
                <a:cs typeface="Calibri"/>
                <a:sym typeface="Calibri"/>
              </a:rPr>
              <a:t>.</a:t>
            </a:r>
            <a:endParaRPr dirty="0"/>
          </a:p>
        </p:txBody>
      </p:sp>
      <p:sp>
        <p:nvSpPr>
          <p:cNvPr id="554" name="Google Shape;554;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Franklin Gothic"/>
              <a:buNone/>
            </a:pPr>
            <a:fld id="{00000000-1234-1234-1234-123412341234}" type="slidenum">
              <a:rPr lang="en-US" sz="1200" b="0" i="0" u="none" strike="noStrike" cap="none">
                <a:solidFill>
                  <a:srgbClr val="000000"/>
                </a:solidFill>
                <a:latin typeface="Franklin Gothic"/>
                <a:ea typeface="Franklin Gothic"/>
                <a:cs typeface="Franklin Gothic"/>
                <a:sym typeface="Franklin Gothic"/>
              </a:rPr>
              <a:t>10</a:t>
            </a:fld>
            <a:endParaRPr sz="1200" b="0" i="0" u="none" strike="noStrike" cap="none">
              <a:solidFill>
                <a:srgbClr val="000000"/>
              </a:solidFill>
              <a:latin typeface="Franklin Gothic"/>
              <a:ea typeface="Franklin Gothic"/>
              <a:cs typeface="Franklin Gothic"/>
              <a:sym typeface="Franklin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i="1" dirty="0"/>
              <a:t>Facilitation guide</a:t>
            </a:r>
            <a:r>
              <a:rPr lang="en-US" b="0" i="1" dirty="0"/>
              <a:t>:</a:t>
            </a:r>
            <a:r>
              <a:rPr lang="en-US" b="1" i="1" dirty="0"/>
              <a:t> </a:t>
            </a:r>
            <a:r>
              <a:rPr lang="en-US" i="1" dirty="0"/>
              <a:t>This is an optional video example that shows a teacher using HLPs and EBPs together to provide effective instruction. Cue the video to 6:08 and watch until 10:03 to see a teacher reviewing class procedures for lining up at the door.</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u="sng" dirty="0">
                <a:solidFill>
                  <a:schemeClr val="hlink"/>
                </a:solidFill>
                <a:hlinkClick r:id="rId3"/>
              </a:rPr>
              <a:t>https://highleveragepractices.org/clarifying-relationship-between-hlps-and-ebps</a:t>
            </a:r>
            <a:endParaRPr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r>
              <a:rPr lang="en-US" b="1" i="0" dirty="0"/>
              <a:t>Discussion: Which HLPs and EBPs are used?</a:t>
            </a:r>
            <a:endParaRPr b="1" i="0" dirty="0"/>
          </a:p>
          <a:p>
            <a:pPr marL="0" lvl="1" indent="0" algn="l" rtl="0">
              <a:spcBef>
                <a:spcPts val="600"/>
              </a:spcBef>
              <a:spcAft>
                <a:spcPts val="0"/>
              </a:spcAft>
              <a:buNone/>
            </a:pPr>
            <a:r>
              <a:rPr lang="en-US" b="1" dirty="0">
                <a:latin typeface="Arial"/>
                <a:ea typeface="Arial"/>
                <a:cs typeface="Arial"/>
                <a:sym typeface="Arial"/>
              </a:rPr>
              <a:t>HLPs </a:t>
            </a:r>
            <a:r>
              <a:rPr lang="en-US" dirty="0">
                <a:latin typeface="Arial"/>
                <a:ea typeface="Arial"/>
                <a:cs typeface="Arial"/>
                <a:sym typeface="Arial"/>
              </a:rPr>
              <a:t>used:</a:t>
            </a:r>
            <a:endParaRPr dirty="0">
              <a:latin typeface="Arial"/>
              <a:ea typeface="Arial"/>
              <a:cs typeface="Arial"/>
              <a:sym typeface="Arial"/>
            </a:endParaRPr>
          </a:p>
          <a:p>
            <a:pPr marL="285750" lvl="2" indent="-285750" algn="l" rtl="0">
              <a:spcBef>
                <a:spcPts val="600"/>
              </a:spcBef>
              <a:spcAft>
                <a:spcPts val="0"/>
              </a:spcAft>
              <a:buClr>
                <a:schemeClr val="dk1"/>
              </a:buClr>
              <a:buSzPts val="1600"/>
              <a:buFont typeface="Arial"/>
              <a:buChar char="•"/>
            </a:pPr>
            <a:r>
              <a:rPr lang="en-US" sz="1600" dirty="0">
                <a:latin typeface="Arial"/>
                <a:ea typeface="Arial"/>
                <a:cs typeface="Arial"/>
                <a:sym typeface="Arial"/>
              </a:rPr>
              <a:t>HLP 7: Establish a consistent, organized, and responsive learning environment</a:t>
            </a:r>
            <a:endParaRPr sz="1600" dirty="0">
              <a:latin typeface="Arial"/>
              <a:ea typeface="Arial"/>
              <a:cs typeface="Arial"/>
              <a:sym typeface="Arial"/>
            </a:endParaRPr>
          </a:p>
          <a:p>
            <a:pPr marL="285750" lvl="2" indent="-285750" algn="l" rtl="0">
              <a:spcBef>
                <a:spcPts val="600"/>
              </a:spcBef>
              <a:spcAft>
                <a:spcPts val="0"/>
              </a:spcAft>
              <a:buClr>
                <a:schemeClr val="dk1"/>
              </a:buClr>
              <a:buSzPts val="1600"/>
              <a:buFont typeface="Arial"/>
              <a:buChar char="•"/>
            </a:pPr>
            <a:r>
              <a:rPr lang="en-US" sz="1600" dirty="0">
                <a:latin typeface="Arial"/>
                <a:ea typeface="Arial"/>
                <a:cs typeface="Arial"/>
                <a:sym typeface="Arial"/>
              </a:rPr>
              <a:t>HLP 16: Explicit instruction</a:t>
            </a:r>
            <a:endParaRPr sz="1600" dirty="0">
              <a:latin typeface="Arial"/>
              <a:ea typeface="Arial"/>
              <a:cs typeface="Arial"/>
              <a:sym typeface="Arial"/>
            </a:endParaRPr>
          </a:p>
          <a:p>
            <a:pPr marL="285750" lvl="2" indent="-285750" algn="l" rtl="0">
              <a:spcBef>
                <a:spcPts val="600"/>
              </a:spcBef>
              <a:spcAft>
                <a:spcPts val="0"/>
              </a:spcAft>
              <a:buClr>
                <a:schemeClr val="dk1"/>
              </a:buClr>
              <a:buSzPts val="1600"/>
              <a:buFont typeface="Arial"/>
              <a:buChar char="•"/>
            </a:pPr>
            <a:r>
              <a:rPr lang="en-US" sz="1600" dirty="0">
                <a:latin typeface="Arial"/>
                <a:ea typeface="Arial"/>
                <a:cs typeface="Arial"/>
                <a:sym typeface="Arial"/>
              </a:rPr>
              <a:t>HLP 18: Actively engage students</a:t>
            </a:r>
            <a:endParaRPr sz="1600" dirty="0">
              <a:latin typeface="Arial"/>
              <a:ea typeface="Arial"/>
              <a:cs typeface="Arial"/>
              <a:sym typeface="Arial"/>
            </a:endParaRPr>
          </a:p>
          <a:p>
            <a:pPr marL="285750" lvl="2" indent="-285750" algn="l" rtl="0">
              <a:spcBef>
                <a:spcPts val="600"/>
              </a:spcBef>
              <a:spcAft>
                <a:spcPts val="0"/>
              </a:spcAft>
              <a:buClr>
                <a:schemeClr val="dk1"/>
              </a:buClr>
              <a:buSzPts val="1600"/>
              <a:buFont typeface="Arial"/>
              <a:buChar char="•"/>
            </a:pPr>
            <a:r>
              <a:rPr lang="en-US" sz="1600" dirty="0">
                <a:latin typeface="Arial"/>
                <a:ea typeface="Arial"/>
                <a:cs typeface="Arial"/>
                <a:sym typeface="Arial"/>
              </a:rPr>
              <a:t>HLPs 4–6: Use a range of data sources to make informed decisions about student progress and when changes are needed</a:t>
            </a:r>
            <a:endParaRPr sz="1600" dirty="0">
              <a:latin typeface="Arial"/>
              <a:ea typeface="Arial"/>
              <a:cs typeface="Arial"/>
              <a:sym typeface="Arial"/>
            </a:endParaRPr>
          </a:p>
          <a:p>
            <a:pPr marL="285750" lvl="2" indent="-184150" algn="l" rtl="0">
              <a:spcBef>
                <a:spcPts val="600"/>
              </a:spcBef>
              <a:spcAft>
                <a:spcPts val="0"/>
              </a:spcAft>
              <a:buClr>
                <a:schemeClr val="dk1"/>
              </a:buClr>
              <a:buSzPts val="1600"/>
              <a:buFont typeface="Arial"/>
              <a:buNone/>
            </a:pPr>
            <a:endParaRPr sz="1600" dirty="0">
              <a:latin typeface="Arial"/>
              <a:ea typeface="Arial"/>
              <a:cs typeface="Arial"/>
              <a:sym typeface="Arial"/>
            </a:endParaRPr>
          </a:p>
          <a:p>
            <a:pPr marL="0" lvl="1" indent="0" algn="l" rtl="0">
              <a:spcBef>
                <a:spcPts val="600"/>
              </a:spcBef>
              <a:spcAft>
                <a:spcPts val="0"/>
              </a:spcAft>
              <a:buNone/>
            </a:pPr>
            <a:r>
              <a:rPr lang="en-US" b="1" dirty="0">
                <a:latin typeface="Arial"/>
                <a:ea typeface="Arial"/>
                <a:cs typeface="Arial"/>
                <a:sym typeface="Arial"/>
              </a:rPr>
              <a:t>EBPs</a:t>
            </a:r>
            <a:r>
              <a:rPr lang="en-US" dirty="0">
                <a:latin typeface="Arial"/>
                <a:ea typeface="Arial"/>
                <a:cs typeface="Arial"/>
                <a:sym typeface="Arial"/>
              </a:rPr>
              <a:t> used:</a:t>
            </a:r>
            <a:endParaRPr dirty="0">
              <a:latin typeface="Arial"/>
              <a:ea typeface="Arial"/>
              <a:cs typeface="Arial"/>
              <a:sym typeface="Arial"/>
            </a:endParaRPr>
          </a:p>
          <a:p>
            <a:pPr marL="228600" lvl="2" indent="-228600" algn="l" rtl="0">
              <a:spcBef>
                <a:spcPts val="600"/>
              </a:spcBef>
              <a:spcAft>
                <a:spcPts val="0"/>
              </a:spcAft>
              <a:buClr>
                <a:schemeClr val="dk1"/>
              </a:buClr>
              <a:buSzPts val="1600"/>
              <a:buFont typeface="Arial"/>
              <a:buChar char="•"/>
            </a:pPr>
            <a:r>
              <a:rPr lang="en-US" sz="1600" dirty="0">
                <a:latin typeface="Arial"/>
                <a:ea typeface="Arial"/>
                <a:cs typeface="Arial"/>
                <a:sym typeface="Arial"/>
              </a:rPr>
              <a:t>Develop and teach predictable classroom routines</a:t>
            </a:r>
            <a:endParaRPr sz="1600" dirty="0">
              <a:latin typeface="Arial"/>
              <a:ea typeface="Arial"/>
              <a:cs typeface="Arial"/>
              <a:sym typeface="Arial"/>
            </a:endParaRPr>
          </a:p>
          <a:p>
            <a:pPr marL="228600" lvl="2" indent="-228600" algn="l" rtl="0">
              <a:spcBef>
                <a:spcPts val="600"/>
              </a:spcBef>
              <a:spcAft>
                <a:spcPts val="0"/>
              </a:spcAft>
              <a:buClr>
                <a:schemeClr val="dk1"/>
              </a:buClr>
              <a:buSzPts val="1600"/>
              <a:buFont typeface="Arial"/>
              <a:buChar char="•"/>
            </a:pPr>
            <a:r>
              <a:rPr lang="en-US" sz="1600" dirty="0">
                <a:latin typeface="Arial"/>
                <a:ea typeface="Arial"/>
                <a:cs typeface="Arial"/>
                <a:sym typeface="Arial"/>
              </a:rPr>
              <a:t>Provide multiple and varied opportunities to respond</a:t>
            </a:r>
            <a:endParaRPr sz="1600" dirty="0">
              <a:latin typeface="Arial"/>
              <a:ea typeface="Arial"/>
              <a:cs typeface="Arial"/>
              <a:sym typeface="Arial"/>
            </a:endParaRPr>
          </a:p>
          <a:p>
            <a:pPr marL="285750" lvl="2" indent="-184150" algn="l" rtl="0">
              <a:spcBef>
                <a:spcPts val="600"/>
              </a:spcBef>
              <a:spcAft>
                <a:spcPts val="0"/>
              </a:spcAft>
              <a:buClr>
                <a:schemeClr val="dk1"/>
              </a:buClr>
              <a:buSzPts val="1600"/>
              <a:buFont typeface="Arial"/>
              <a:buNone/>
            </a:pPr>
            <a:endParaRPr sz="1600" dirty="0">
              <a:latin typeface="Arial"/>
              <a:ea typeface="Arial"/>
              <a:cs typeface="Arial"/>
              <a:sym typeface="Arial"/>
            </a:endParaRPr>
          </a:p>
          <a:p>
            <a:pPr marL="0" lvl="0" indent="0" algn="l" rtl="0">
              <a:spcBef>
                <a:spcPts val="0"/>
              </a:spcBef>
              <a:spcAft>
                <a:spcPts val="0"/>
              </a:spcAft>
              <a:buNone/>
            </a:pPr>
            <a:endParaRPr i="0" dirty="0"/>
          </a:p>
        </p:txBody>
      </p:sp>
      <p:sp>
        <p:nvSpPr>
          <p:cNvPr id="568" name="Google Shape;568;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2" indent="0" algn="l" rtl="0">
              <a:spcBef>
                <a:spcPts val="0"/>
              </a:spcBef>
              <a:spcAft>
                <a:spcPts val="0"/>
              </a:spcAft>
              <a:buNone/>
            </a:pPr>
            <a:r>
              <a:rPr lang="en-US" sz="1600" b="1" i="1" dirty="0"/>
              <a:t>Facilitation guide</a:t>
            </a:r>
            <a:r>
              <a:rPr lang="en-US" sz="1600" b="0" i="1" dirty="0"/>
              <a:t>:</a:t>
            </a:r>
            <a:r>
              <a:rPr lang="en-US" sz="1600" b="1" i="1" dirty="0"/>
              <a:t> </a:t>
            </a:r>
            <a:r>
              <a:rPr lang="en-US" sz="1600" i="1" dirty="0"/>
              <a:t>This is another optional video example that shows a teacher using HLPs and EBPs together to provide effective instruction. Cue the video to 10:04 and watch until 16:55 to see an online, small-group mathematics lesson.</a:t>
            </a:r>
            <a:endParaRPr sz="1600" dirty="0"/>
          </a:p>
          <a:p>
            <a:pPr marL="0" lvl="2" indent="0" algn="l" rtl="0">
              <a:spcBef>
                <a:spcPts val="600"/>
              </a:spcBef>
              <a:spcAft>
                <a:spcPts val="0"/>
              </a:spcAft>
              <a:buNone/>
            </a:pPr>
            <a:endParaRPr sz="1600" i="1" dirty="0"/>
          </a:p>
          <a:p>
            <a:pPr marL="0" lvl="2" indent="0" algn="l" rtl="0">
              <a:spcBef>
                <a:spcPts val="600"/>
              </a:spcBef>
              <a:spcAft>
                <a:spcPts val="0"/>
              </a:spcAft>
              <a:buClr>
                <a:schemeClr val="dk1"/>
              </a:buClr>
              <a:buSzPts val="1200"/>
              <a:buFont typeface="Calibri"/>
              <a:buNone/>
            </a:pPr>
            <a:r>
              <a:rPr lang="en-US" u="sng" dirty="0">
                <a:solidFill>
                  <a:schemeClr val="hlink"/>
                </a:solidFill>
                <a:hlinkClick r:id="rId3"/>
              </a:rPr>
              <a:t>https://highleveragepractices.org/clarifying-relationship-between-hlps-and-ebps</a:t>
            </a:r>
            <a:endParaRPr u="sng" dirty="0">
              <a:solidFill>
                <a:schemeClr val="hlink"/>
              </a:solidFill>
              <a:hlinkClick r:id="rId3"/>
            </a:endParaRPr>
          </a:p>
          <a:p>
            <a:pPr marL="0" lvl="2" indent="0" algn="l" rtl="0">
              <a:spcBef>
                <a:spcPts val="600"/>
              </a:spcBef>
              <a:spcAft>
                <a:spcPts val="0"/>
              </a:spcAft>
              <a:buNone/>
            </a:pPr>
            <a:endParaRPr dirty="0">
              <a:latin typeface="Calibri"/>
              <a:ea typeface="Calibri"/>
              <a:cs typeface="Calibri"/>
              <a:sym typeface="Calibri"/>
            </a:endParaRPr>
          </a:p>
          <a:p>
            <a:pPr marL="0" lvl="2" indent="0" algn="l" rtl="0">
              <a:spcBef>
                <a:spcPts val="600"/>
              </a:spcBef>
              <a:spcAft>
                <a:spcPts val="0"/>
              </a:spcAft>
              <a:buClr>
                <a:schemeClr val="dk1"/>
              </a:buClr>
              <a:buSzPts val="1600"/>
              <a:buFont typeface="Arial"/>
              <a:buNone/>
            </a:pPr>
            <a:r>
              <a:rPr lang="en-US" sz="1600" dirty="0">
                <a:latin typeface="Arial"/>
                <a:ea typeface="Arial"/>
                <a:cs typeface="Arial"/>
                <a:sym typeface="Arial"/>
              </a:rPr>
              <a:t>Discussion: Which HLPs and EBPs were used? </a:t>
            </a:r>
            <a:endParaRPr sz="1600" dirty="0">
              <a:latin typeface="Arial"/>
              <a:ea typeface="Arial"/>
              <a:cs typeface="Arial"/>
              <a:sym typeface="Arial"/>
            </a:endParaRPr>
          </a:p>
          <a:p>
            <a:pPr marL="0" lvl="0" indent="0" algn="l" rtl="0">
              <a:spcBef>
                <a:spcPts val="0"/>
              </a:spcBef>
              <a:spcAft>
                <a:spcPts val="0"/>
              </a:spcAft>
              <a:buNone/>
            </a:pPr>
            <a:endParaRPr i="0" dirty="0"/>
          </a:p>
          <a:p>
            <a:pPr marL="0" lvl="1" indent="0" algn="l" rtl="0">
              <a:spcBef>
                <a:spcPts val="600"/>
              </a:spcBef>
              <a:spcAft>
                <a:spcPts val="0"/>
              </a:spcAft>
              <a:buNone/>
            </a:pPr>
            <a:r>
              <a:rPr lang="en-US" b="1" dirty="0">
                <a:latin typeface="Arial"/>
                <a:ea typeface="Arial"/>
                <a:cs typeface="Arial"/>
                <a:sym typeface="Arial"/>
              </a:rPr>
              <a:t>HLPs</a:t>
            </a:r>
            <a:r>
              <a:rPr lang="en-US" dirty="0">
                <a:latin typeface="Arial"/>
                <a:ea typeface="Arial"/>
                <a:cs typeface="Arial"/>
                <a:sym typeface="Arial"/>
              </a:rPr>
              <a:t> used:</a:t>
            </a:r>
            <a:endParaRPr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16: Explicit instruction</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HLPs 8 and 22: High-quality feedback</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15: Provide scaffolded supports</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17: Use flexible grouping</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HLPs 1–3: Collaborate with colleagues and families</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4: Use a range of data sources</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11: Address long- and short-term </a:t>
            </a:r>
            <a:br>
              <a:rPr lang="en-US" sz="1600" dirty="0">
                <a:latin typeface="Arial"/>
                <a:ea typeface="Arial"/>
                <a:cs typeface="Arial"/>
                <a:sym typeface="Arial"/>
              </a:rPr>
            </a:br>
            <a:r>
              <a:rPr lang="en-US" sz="1600" dirty="0">
                <a:latin typeface="Arial"/>
                <a:ea typeface="Arial"/>
                <a:cs typeface="Arial"/>
                <a:sym typeface="Arial"/>
              </a:rPr>
              <a:t>learning goals</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12: Systematically design instruction</a:t>
            </a:r>
            <a:endParaRPr sz="1600" dirty="0">
              <a:latin typeface="Arial"/>
              <a:ea typeface="Arial"/>
              <a:cs typeface="Arial"/>
              <a:sym typeface="Arial"/>
            </a:endParaRPr>
          </a:p>
          <a:p>
            <a:pPr marL="285750" lvl="2" indent="-285750" algn="l" rtl="0">
              <a:spcBef>
                <a:spcPts val="300"/>
              </a:spcBef>
              <a:spcAft>
                <a:spcPts val="0"/>
              </a:spcAft>
              <a:buClr>
                <a:schemeClr val="dk1"/>
              </a:buClr>
              <a:buSzPts val="1600"/>
              <a:buFont typeface="Arial"/>
              <a:buChar char="•"/>
            </a:pPr>
            <a:r>
              <a:rPr lang="en-US" sz="1600" dirty="0">
                <a:latin typeface="Arial"/>
                <a:ea typeface="Arial"/>
                <a:cs typeface="Arial"/>
                <a:sym typeface="Arial"/>
              </a:rPr>
              <a:t>HLP 13: Provide adaptations</a:t>
            </a:r>
            <a:endParaRPr sz="1600" dirty="0">
              <a:latin typeface="Arial"/>
              <a:ea typeface="Arial"/>
              <a:cs typeface="Arial"/>
              <a:sym typeface="Arial"/>
            </a:endParaRPr>
          </a:p>
          <a:p>
            <a:pPr marL="0" lvl="0" indent="0" algn="l" rtl="0">
              <a:spcBef>
                <a:spcPts val="0"/>
              </a:spcBef>
              <a:spcAft>
                <a:spcPts val="0"/>
              </a:spcAft>
              <a:buNone/>
            </a:pPr>
            <a:endParaRPr i="0" dirty="0"/>
          </a:p>
          <a:p>
            <a:pPr marL="0" lvl="1" indent="0" algn="l" rtl="0">
              <a:spcBef>
                <a:spcPts val="600"/>
              </a:spcBef>
              <a:spcAft>
                <a:spcPts val="0"/>
              </a:spcAft>
              <a:buNone/>
            </a:pPr>
            <a:r>
              <a:rPr lang="en-US" b="1" dirty="0">
                <a:latin typeface="Arial"/>
                <a:ea typeface="Arial"/>
                <a:cs typeface="Arial"/>
                <a:sym typeface="Arial"/>
              </a:rPr>
              <a:t>EBP</a:t>
            </a:r>
            <a:r>
              <a:rPr lang="en-US" dirty="0">
                <a:latin typeface="Arial"/>
                <a:ea typeface="Arial"/>
                <a:cs typeface="Arial"/>
                <a:sym typeface="Arial"/>
              </a:rPr>
              <a:t> used:</a:t>
            </a:r>
            <a:endParaRPr dirty="0">
              <a:latin typeface="Arial"/>
              <a:ea typeface="Arial"/>
              <a:cs typeface="Arial"/>
              <a:sym typeface="Arial"/>
            </a:endParaRPr>
          </a:p>
          <a:p>
            <a:pPr marL="285750" lvl="2" indent="-285750" algn="l" rtl="0">
              <a:spcBef>
                <a:spcPts val="600"/>
              </a:spcBef>
              <a:spcAft>
                <a:spcPts val="0"/>
              </a:spcAft>
              <a:buClr>
                <a:schemeClr val="dk1"/>
              </a:buClr>
              <a:buSzPts val="1600"/>
              <a:buFont typeface="Arial"/>
              <a:buChar char="•"/>
            </a:pPr>
            <a:r>
              <a:rPr lang="en-US" sz="1600" dirty="0">
                <a:latin typeface="Arial"/>
                <a:ea typeface="Arial"/>
                <a:cs typeface="Arial"/>
                <a:sym typeface="Arial"/>
              </a:rPr>
              <a:t>Use of manipulatives as part of real-world story problem solving</a:t>
            </a:r>
            <a:endParaRPr sz="1600" dirty="0">
              <a:latin typeface="Arial"/>
              <a:ea typeface="Arial"/>
              <a:cs typeface="Arial"/>
              <a:sym typeface="Arial"/>
            </a:endParaRPr>
          </a:p>
          <a:p>
            <a:pPr marL="0" lvl="0" indent="0" algn="l" rtl="0">
              <a:spcBef>
                <a:spcPts val="0"/>
              </a:spcBef>
              <a:spcAft>
                <a:spcPts val="0"/>
              </a:spcAft>
              <a:buNone/>
            </a:pPr>
            <a:endParaRPr i="0" dirty="0"/>
          </a:p>
          <a:p>
            <a:pPr marL="0" lvl="0" indent="0" algn="l" rtl="0">
              <a:spcBef>
                <a:spcPts val="0"/>
              </a:spcBef>
              <a:spcAft>
                <a:spcPts val="0"/>
              </a:spcAft>
              <a:buNone/>
            </a:pPr>
            <a:endParaRPr i="0" dirty="0"/>
          </a:p>
        </p:txBody>
      </p:sp>
      <p:sp>
        <p:nvSpPr>
          <p:cNvPr id="577" name="Google Shape;577;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Explanation of Slide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Let’s review how MTSS and HLPs can </a:t>
            </a:r>
            <a:r>
              <a:rPr lang="en-US" dirty="0"/>
              <a:t>work together to support student learning</a:t>
            </a:r>
            <a:r>
              <a:rPr lang="en-US" sz="1200" dirty="0">
                <a:solidFill>
                  <a:schemeClr val="dk1"/>
                </a:solidFill>
                <a:latin typeface="Calibri"/>
                <a:ea typeface="Calibri"/>
                <a:cs typeface="Calibri"/>
                <a:sym typeface="Calibri"/>
              </a:rPr>
              <a:t>. What is MTSS? MTSS stands for multitiered system of support. It is a framework that integrates</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assessment and intervention within a schoolwide, multilevel prevention system to maximize student outcomes for all learners.</a:t>
            </a:r>
            <a:r>
              <a:rPr lang="en-US" dirty="0"/>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586" name="Google Shape;586;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b="1" dirty="0"/>
              <a:t>Explanation of Slide</a:t>
            </a:r>
            <a:endParaRPr b="0"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MTSS helps educators to think about the supports and the systems in place to sustain their work. It provides a process for better understanding and implementing supports within the entire system that can support each child. </a:t>
            </a:r>
            <a:endParaRPr dirty="0"/>
          </a:p>
        </p:txBody>
      </p:sp>
      <p:sp>
        <p:nvSpPr>
          <p:cNvPr id="595" name="Google Shape;595;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Explanation of Slide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Many educators associate MTSS with the following triangle. It is intended to represent the three levels of prevention and the percentage of students who would be expected to benefit from these levels of prevention in an effective system. The first level, or Tier 1, is in green. It is expected that most students, at least 80%, benefit from core curriculum delivered through differentiation.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next level, or Tier 2, supplements Tier 1. Even with good instruction, it is estimated that approximately 15% of students will need supplemental, small-group instruction to benefit from the core instruction and curriculum.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top level, or intensive instruction or Tier 3, includes specialized, individualized systems for students with intensive needs. It typically involves small-group instruction of one to three students who are significantly behind their peers. It is estimated that approximately 3% to 5% of students will need intensive support.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If fewer than 80% of students are benefiting from the current primary prevention system, schools should consider focusing school improvement efforts on improving the core instruction and curriculum, which is where the HLPs can be instrumental. If a large percentage of students are in Tier 2 or Tier 3, consider implementing large-group instructional activities and system changes within Tier 1 to reduce the number of students requiring additional support.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Students with diverse learning needs, including ELs, SWDs, or students who are gifted, may receive supports throughout the levels of the system, depending on their individual needs.</a:t>
            </a:r>
            <a:endParaRPr dirty="0"/>
          </a:p>
        </p:txBody>
      </p:sp>
      <p:sp>
        <p:nvSpPr>
          <p:cNvPr id="612" name="Google Shape;612;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Explanation of Slide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You may be wondering how HLPs and MTSS fit together? HLPs are integral to this framework because these areas have been substantiated as having meaningful and enduring effects on student outcomes and learning environments. As stakeholders work to identify practices within collaboration, instruction, social-emotional learning, and assessment, the HLPs are established as practices that result in meaningful outcomes. The use of HLPs by general education teachers ensures that most students gain access to the general education curriculum. The result is that only those students who have more intensive needs will need to access support from Tier 2 and Tier 3.</a:t>
            </a:r>
            <a:endParaRPr dirty="0"/>
          </a:p>
        </p:txBody>
      </p:sp>
      <p:sp>
        <p:nvSpPr>
          <p:cNvPr id="635" name="Google Shape;635;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have a lot of acronyms in education, Let’s take a quick quiz. Which set of words represents HLPs? </a:t>
            </a:r>
            <a:endParaRPr/>
          </a:p>
        </p:txBody>
      </p:sp>
      <p:sp>
        <p:nvSpPr>
          <p:cNvPr id="439" name="Google Shape;439;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Explanation of Slide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HLPs are a set of fundamental practices—identified with research to support K–12 student learning—that can be taught to novice teachers and used to ensure equitable access to core instruction for all students. A “high-leverage practice” is an action or task that is central to teaching. HLPs specify what all teachers should know and define how they deliver instruction. Carried out skillfully, these practices increase the likelihood </a:t>
            </a:r>
            <a:r>
              <a:rPr lang="en-US" sz="1200">
                <a:solidFill>
                  <a:schemeClr val="dk1"/>
                </a:solidFill>
                <a:latin typeface="Franklin Gothic"/>
                <a:ea typeface="Franklin Gothic"/>
                <a:cs typeface="Franklin Gothic"/>
                <a:sym typeface="Franklin Gothic"/>
              </a:rPr>
              <a:t>that teaching will be effective for students’ learning.</a:t>
            </a:r>
            <a:endParaRPr/>
          </a:p>
        </p:txBody>
      </p:sp>
      <p:sp>
        <p:nvSpPr>
          <p:cNvPr id="447" name="Google Shape;447;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new visual for the HLPs is intended to show the interconnectedness of these practices. The top includes the 4  domains and 6 pillar practices are core HLPs, and embedded HLPs are practices that are often intertwined and support those HLP pillar practices. With that in mind, here are the practices... [Read visual]</a:t>
            </a:r>
            <a:endParaRPr/>
          </a:p>
        </p:txBody>
      </p:sp>
      <p:sp>
        <p:nvSpPr>
          <p:cNvPr id="458" name="Google Shape;458;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Explanation of Slide</a:t>
            </a:r>
            <a:endParaRPr b="0"/>
          </a:p>
          <a:p>
            <a:pPr marL="0" lvl="0" indent="0" algn="l" rtl="0">
              <a:spcBef>
                <a:spcPts val="0"/>
              </a:spcBef>
              <a:spcAft>
                <a:spcPts val="0"/>
              </a:spcAft>
              <a:buNone/>
            </a:pPr>
            <a:r>
              <a:rPr lang="en-US" sz="1200">
                <a:solidFill>
                  <a:schemeClr val="dk1"/>
                </a:solidFill>
                <a:latin typeface="Calibri"/>
                <a:ea typeface="Calibri"/>
                <a:cs typeface="Calibri"/>
                <a:sym typeface="Calibri"/>
              </a:rPr>
              <a:t>HLPs are appealing for both general education and special education teachers because these practices are applicable to and can be used in any content area or grade level. Some might consider HLPs to be common-sense practices that are used widely—which is true.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That said, it is the intentionality with which HLPs are used to respond to specific learning tasks and student needs that makes them powerful. Although HLPs can enhance all students’ learning with increased intensity and intentionality, students with disabilities (SWDs), English learners (ELs), and students who struggle are provided better access to the curriculum through HLPs.</a:t>
            </a:r>
            <a:endParaRPr/>
          </a:p>
        </p:txBody>
      </p:sp>
      <p:sp>
        <p:nvSpPr>
          <p:cNvPr id="464" name="Google Shape;464;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solidFill>
                  <a:schemeClr val="dk1"/>
                </a:solidFill>
                <a:latin typeface="Franklin Gothic"/>
                <a:ea typeface="Franklin Gothic"/>
                <a:cs typeface="Franklin Gothic"/>
                <a:sym typeface="Franklin Gothic"/>
              </a:rPr>
              <a:t>Explanation of Slide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Focusing on HLPs provides an opportunity to assess and improve specific practices. Understanding what we know about adult learning, teachers need practice with consistent feedback to implement instructional practices with fidelity, and we cannot expect teachers to master all instructional practices at one time. Targeting a consistent set of HLPs increases the likelihood of mastery among novice teachers. </a:t>
            </a:r>
            <a:endParaRPr/>
          </a:p>
        </p:txBody>
      </p:sp>
      <p:sp>
        <p:nvSpPr>
          <p:cNvPr id="485" name="Google Shape;485;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Franklin Gothic"/>
              <a:buNone/>
            </a:pPr>
            <a:fld id="{00000000-1234-1234-1234-123412341234}" type="slidenum">
              <a:rPr lang="en-US" sz="1200" b="0" i="0" u="none" strike="noStrike" cap="none">
                <a:solidFill>
                  <a:srgbClr val="000000"/>
                </a:solidFill>
                <a:latin typeface="Franklin Gothic"/>
                <a:ea typeface="Franklin Gothic"/>
                <a:cs typeface="Franklin Gothic"/>
                <a:sym typeface="Franklin Gothic"/>
              </a:rPr>
              <a:t>6</a:t>
            </a:fld>
            <a:endParaRPr sz="1200" b="0" i="0" u="none" strike="noStrike" cap="none">
              <a:solidFill>
                <a:srgbClr val="000000"/>
              </a:solidFill>
              <a:latin typeface="Franklin Gothic"/>
              <a:ea typeface="Franklin Gothic"/>
              <a:cs typeface="Franklin Gothic"/>
              <a:sym typeface="Franklin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Franklin Gothic"/>
              <a:buNone/>
            </a:pPr>
            <a:r>
              <a:rPr lang="en-US" sz="1200" b="1">
                <a:solidFill>
                  <a:schemeClr val="dk1"/>
                </a:solidFill>
                <a:latin typeface="Franklin Gothic"/>
                <a:ea typeface="Franklin Gothic"/>
                <a:cs typeface="Franklin Gothic"/>
                <a:sym typeface="Franklin Gothic"/>
              </a:rPr>
              <a:t>Explanation of Slide</a:t>
            </a:r>
            <a:endParaRPr/>
          </a:p>
          <a:p>
            <a:pPr marL="0" marR="0" lvl="0" indent="0" algn="l" rtl="0">
              <a:lnSpc>
                <a:spcPct val="100000"/>
              </a:lnSpc>
              <a:spcBef>
                <a:spcPts val="360"/>
              </a:spcBef>
              <a:spcAft>
                <a:spcPts val="0"/>
              </a:spcAft>
              <a:buClr>
                <a:schemeClr val="dk1"/>
              </a:buClr>
              <a:buSzPts val="1200"/>
              <a:buFont typeface="Franklin Gothic"/>
              <a:buNone/>
            </a:pPr>
            <a:r>
              <a:rPr lang="en-US" sz="1200">
                <a:solidFill>
                  <a:schemeClr val="dk1"/>
                </a:solidFill>
                <a:latin typeface="Franklin Gothic"/>
                <a:ea typeface="Franklin Gothic"/>
                <a:cs typeface="Franklin Gothic"/>
                <a:sym typeface="Franklin Gothic"/>
              </a:rPr>
              <a:t>It is important to note that HLPs do not replace the teaching of content using EBPs (e.g., teaching reading using an evidence-based phonics strategy). In addition, HLPs do not replace the need for intensive intervention in certain circumstances. HLPs are not the end-all of education practices. Instead, they are strategies that will increase student access to content and curriculum. Often, HLPs are used to teach evidence-based instruction. For example, explicit instruction, an HLP, often is used while providing evidence-based reading instruction. When teaching nonreaders, teachers also may employ coaching and feedback (another HLP) to ensure that students master phonetic concepts.</a:t>
            </a:r>
            <a:endParaRPr/>
          </a:p>
        </p:txBody>
      </p:sp>
      <p:sp>
        <p:nvSpPr>
          <p:cNvPr id="520" name="Google Shape;520;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i="1" dirty="0"/>
              <a:t>Facilitation note</a:t>
            </a:r>
            <a:r>
              <a:rPr lang="en-US" i="1" dirty="0"/>
              <a:t>: This slide has animation so that each question and answer appear one at a time. </a:t>
            </a:r>
            <a:r>
              <a:rPr lang="en-US" sz="1200" i="1" dirty="0">
                <a:solidFill>
                  <a:schemeClr val="dk1"/>
                </a:solidFill>
                <a:latin typeface="Calibri"/>
                <a:ea typeface="Calibri"/>
                <a:cs typeface="Calibri"/>
                <a:sym typeface="Calibri"/>
              </a:rPr>
              <a:t>Read each statement aloud to the participants and have them guess the answer. Pause after each answer to read the explanations and discuss as a team.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Explanation of Slide</a:t>
            </a:r>
            <a:endParaRPr b="0" dirty="0"/>
          </a:p>
          <a:p>
            <a:pPr marL="0" lvl="0" indent="0" algn="l" rtl="0">
              <a:spcBef>
                <a:spcPts val="0"/>
              </a:spcBef>
              <a:spcAft>
                <a:spcPts val="0"/>
              </a:spcAft>
              <a:buNone/>
            </a:pPr>
            <a:r>
              <a:rPr lang="en-US" b="1" dirty="0"/>
              <a:t>1. HLPs are just for special education teachers.</a:t>
            </a:r>
            <a:endParaRPr dirty="0"/>
          </a:p>
          <a:p>
            <a:pPr marL="0" lvl="0" indent="0" algn="l" rtl="0">
              <a:spcBef>
                <a:spcPts val="0"/>
              </a:spcBef>
              <a:spcAft>
                <a:spcPts val="0"/>
              </a:spcAft>
              <a:buNone/>
            </a:pPr>
            <a:r>
              <a:rPr lang="en-US" dirty="0"/>
              <a:t>FALSE. HLPs are not just for special education teachers! All students, including SWDs, are general education students first and foremost. It is the responsibility of ALL teachers—general and special education—to know how to use HLPs in their instruction. Because HLPs provide a strong foundation for quality core instruction, HLPs are for both general and special education teachers.</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1" dirty="0"/>
              <a:t>2. When used effectively, HLPs can help promote equitable outcomes for SWDs.</a:t>
            </a:r>
            <a:endParaRPr dirty="0"/>
          </a:p>
          <a:p>
            <a:pPr marL="0" lvl="0" indent="0" algn="l" rtl="0">
              <a:spcBef>
                <a:spcPts val="0"/>
              </a:spcBef>
              <a:spcAft>
                <a:spcPts val="0"/>
              </a:spcAft>
              <a:buNone/>
            </a:pPr>
            <a:r>
              <a:rPr lang="en-US" dirty="0"/>
              <a:t>TRUE! Ensuring equitable outcomes for SWDs means ensuring that each student receives high-quality core instruction with their general education peers. HLPs can be used to intentionally design, deliver, and assess core instruction in the general education setting, leading to equitable learning outcomes for each student, especially SWDs.</a:t>
            </a:r>
            <a:endParaRPr dirty="0"/>
          </a:p>
        </p:txBody>
      </p:sp>
      <p:sp>
        <p:nvSpPr>
          <p:cNvPr id="536" name="Google Shape;53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2" indent="0" algn="l" rtl="0">
              <a:spcBef>
                <a:spcPts val="0"/>
              </a:spcBef>
              <a:spcAft>
                <a:spcPts val="0"/>
              </a:spcAft>
              <a:buNone/>
            </a:pPr>
            <a:r>
              <a:rPr lang="en-US" b="1" dirty="0"/>
              <a:t>Explanation of Slide</a:t>
            </a:r>
            <a:endParaRPr dirty="0"/>
          </a:p>
          <a:p>
            <a:pPr marL="0" lvl="2" indent="0" algn="l" rtl="0">
              <a:spcBef>
                <a:spcPts val="0"/>
              </a:spcBef>
              <a:spcAft>
                <a:spcPts val="0"/>
              </a:spcAft>
              <a:buNone/>
            </a:pPr>
            <a:r>
              <a:rPr lang="en-US" dirty="0"/>
              <a:t>Now we will do an activity. Using the High-Leverage Practices and Effective Teaching Practices handout, fill out Column 1. </a:t>
            </a:r>
            <a:endParaRPr dirty="0"/>
          </a:p>
          <a:p>
            <a:pPr marL="171450" lvl="0" indent="-171450" algn="l" rtl="0">
              <a:spcBef>
                <a:spcPts val="0"/>
              </a:spcBef>
              <a:spcAft>
                <a:spcPts val="0"/>
              </a:spcAft>
              <a:buClr>
                <a:schemeClr val="dk1"/>
              </a:buClr>
              <a:buSzPts val="1200"/>
              <a:buFont typeface="Arial"/>
              <a:buChar char="•"/>
            </a:pPr>
            <a:r>
              <a:rPr lang="en-US" dirty="0"/>
              <a:t>Column 1: List effective teaching practices you use in your classroom.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Let’s take a few minutes to fill this out. I will do a status check in 3 minutes and see if people need more time. Any questions before we begin?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dirty="0">
                <a:solidFill>
                  <a:schemeClr val="dk1"/>
                </a:solidFill>
                <a:latin typeface="Calibri"/>
                <a:ea typeface="Calibri"/>
                <a:cs typeface="Calibri"/>
                <a:sym typeface="Calibri"/>
              </a:rPr>
              <a:t>Facilitation note</a:t>
            </a:r>
            <a:r>
              <a:rPr lang="en-US" sz="1200" i="1" dirty="0">
                <a:solidFill>
                  <a:schemeClr val="dk1"/>
                </a:solidFill>
                <a:latin typeface="Calibri"/>
                <a:ea typeface="Calibri"/>
                <a:cs typeface="Calibri"/>
                <a:sym typeface="Calibri"/>
              </a:rPr>
              <a:t>: Give participants 2 – 3 minutes to list items in Column 1.</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Explanation of Slide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Now review the High-Leverage Practices in Special Education handout and fill out Column 2 of the High-Leverage Practices and Effective Teaching Practices handout, aligning the HLPs to your effective teaching practices. Let’s take about 3 minutes to complete this. At that time, I will do a status check to see if people need more time. Any questions about this part?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dirty="0">
                <a:solidFill>
                  <a:schemeClr val="dk1"/>
                </a:solidFill>
                <a:latin typeface="Calibri"/>
                <a:ea typeface="Calibri"/>
                <a:cs typeface="Calibri"/>
                <a:sym typeface="Calibri"/>
              </a:rPr>
              <a:t>Facilitation note</a:t>
            </a:r>
            <a:r>
              <a:rPr lang="en-US" sz="1200" i="1" dirty="0">
                <a:solidFill>
                  <a:schemeClr val="dk1"/>
                </a:solidFill>
                <a:latin typeface="Calibri"/>
                <a:ea typeface="Calibri"/>
                <a:cs typeface="Calibri"/>
                <a:sym typeface="Calibri"/>
              </a:rPr>
              <a:t>:</a:t>
            </a:r>
            <a:r>
              <a:rPr lang="en-US" sz="1200" b="1" i="1" dirty="0">
                <a:solidFill>
                  <a:schemeClr val="dk1"/>
                </a:solidFill>
                <a:latin typeface="Calibri"/>
                <a:ea typeface="Calibri"/>
                <a:cs typeface="Calibri"/>
                <a:sym typeface="Calibri"/>
              </a:rPr>
              <a:t> </a:t>
            </a:r>
            <a:r>
              <a:rPr lang="en-US" sz="1200" i="1" dirty="0">
                <a:solidFill>
                  <a:schemeClr val="dk1"/>
                </a:solidFill>
                <a:latin typeface="Calibri"/>
                <a:ea typeface="Calibri"/>
                <a:cs typeface="Calibri"/>
                <a:sym typeface="Calibri"/>
              </a:rPr>
              <a:t>Give participants 2 – 3 minutes to list items to fill out Column 2.</a:t>
            </a:r>
            <a:endParaRPr dirty="0"/>
          </a:p>
          <a:p>
            <a:pPr marL="0" lvl="0" indent="0" algn="l" rtl="0">
              <a:spcBef>
                <a:spcPts val="0"/>
              </a:spcBef>
              <a:spcAft>
                <a:spcPts val="0"/>
              </a:spcAft>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Explanation of Slide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Let’s talk about what we discovered. What is an effective practice you use? Does that align with any of the HLPs? </a:t>
            </a:r>
            <a:r>
              <a:rPr lang="en-US" sz="1200" i="1" dirty="0">
                <a:solidFill>
                  <a:schemeClr val="dk1"/>
                </a:solidFill>
                <a:latin typeface="Calibri"/>
                <a:ea typeface="Calibri"/>
                <a:cs typeface="Calibri"/>
                <a:sym typeface="Calibri"/>
              </a:rPr>
              <a:t>(wait for responses)</a:t>
            </a:r>
            <a:r>
              <a:rPr lang="en-US" sz="1200" dirty="0">
                <a:solidFill>
                  <a:schemeClr val="dk1"/>
                </a:solidFill>
                <a:latin typeface="Calibri"/>
                <a:ea typeface="Calibri"/>
                <a:cs typeface="Calibri"/>
                <a:sym typeface="Calibri"/>
              </a:rPr>
              <a:t> Do the practices listed on the handout align with what you have experienced as areas of need for beginning teachers? </a:t>
            </a:r>
            <a:r>
              <a:rPr lang="en-US" sz="1200" i="1" dirty="0">
                <a:solidFill>
                  <a:schemeClr val="dk1"/>
                </a:solidFill>
                <a:latin typeface="Calibri"/>
                <a:ea typeface="Calibri"/>
                <a:cs typeface="Calibri"/>
                <a:sym typeface="Calibri"/>
              </a:rPr>
              <a:t>(wait for responses)</a:t>
            </a:r>
            <a:r>
              <a:rPr lang="en-US" sz="1200" dirty="0">
                <a:solidFill>
                  <a:schemeClr val="dk1"/>
                </a:solidFill>
                <a:latin typeface="Calibri"/>
                <a:ea typeface="Calibri"/>
                <a:cs typeface="Calibri"/>
                <a:sym typeface="Calibri"/>
              </a:rPr>
              <a:t> Which ones stood out to you as most important and why? </a:t>
            </a:r>
            <a:r>
              <a:rPr lang="en-US" sz="1200" i="1" dirty="0">
                <a:solidFill>
                  <a:schemeClr val="dk1"/>
                </a:solidFill>
                <a:latin typeface="Calibri"/>
                <a:ea typeface="Calibri"/>
                <a:cs typeface="Calibri"/>
                <a:sym typeface="Calibri"/>
              </a:rPr>
              <a:t>(wait for responses).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dirty="0">
                <a:solidFill>
                  <a:schemeClr val="dk1"/>
                </a:solidFill>
                <a:latin typeface="Calibri"/>
                <a:ea typeface="Calibri"/>
                <a:cs typeface="Calibri"/>
                <a:sym typeface="Calibri"/>
              </a:rPr>
              <a:t>Facilitation note</a:t>
            </a:r>
            <a:r>
              <a:rPr lang="en-US" sz="1200" i="1" dirty="0">
                <a:solidFill>
                  <a:schemeClr val="dk1"/>
                </a:solidFill>
                <a:latin typeface="Calibri"/>
                <a:ea typeface="Calibri"/>
                <a:cs typeface="Calibri"/>
                <a:sym typeface="Calibri"/>
              </a:rPr>
              <a:t>:</a:t>
            </a:r>
            <a:r>
              <a:rPr lang="en-US" sz="1200" b="1" i="1" dirty="0">
                <a:solidFill>
                  <a:schemeClr val="dk1"/>
                </a:solidFill>
                <a:latin typeface="Calibri"/>
                <a:ea typeface="Calibri"/>
                <a:cs typeface="Calibri"/>
                <a:sym typeface="Calibri"/>
              </a:rPr>
              <a:t> </a:t>
            </a:r>
            <a:r>
              <a:rPr lang="en-US" sz="1200" i="1" dirty="0">
                <a:solidFill>
                  <a:schemeClr val="dk1"/>
                </a:solidFill>
                <a:latin typeface="Calibri"/>
                <a:ea typeface="Calibri"/>
                <a:cs typeface="Calibri"/>
                <a:sym typeface="Calibri"/>
              </a:rPr>
              <a:t>Have participants share in pairs, or ask for volunteers to respond. If the training is virtual, have participants share in the chat box.</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545" name="Google Shape;54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40EF-57EF-6C94-9AAC-7DA63DBD2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12F8E-9D05-EC49-15A5-E9753802F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22226-7C76-D1C6-01A5-9D67FE7AA4AC}"/>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90DBBB30-F700-85B5-C7DA-F4D03BF50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8E07F-02FE-7C8B-1DDA-C291098C40EA}"/>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172786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E522-2820-05B5-7B2D-A7243470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6FDA1-20B2-D1A2-F45D-FC9A2477A2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A010-4903-6526-DC1E-1C3FF88252EE}"/>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CF1CEE72-29D1-691C-6FAC-471D2A22D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D01BF-D624-EC10-EED2-09CBA42865FF}"/>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264338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32F28-6FE9-241F-64C8-BA326ABA0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042595-A6E4-AC88-6BEB-2FB197082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15B3B-C45E-1EE2-A36D-8CB0A3869981}"/>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204DAAEC-EC0E-6F8B-E666-690104357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3A921-A099-E85F-7138-51E04992D244}"/>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397834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Dark">
  <p:cSld name="Agenda Dark">
    <p:spTree>
      <p:nvGrpSpPr>
        <p:cNvPr id="1" name="Shape 48"/>
        <p:cNvGrpSpPr/>
        <p:nvPr/>
      </p:nvGrpSpPr>
      <p:grpSpPr>
        <a:xfrm>
          <a:off x="0" y="0"/>
          <a:ext cx="0" cy="0"/>
          <a:chOff x="0" y="0"/>
          <a:chExt cx="0" cy="0"/>
        </a:xfrm>
      </p:grpSpPr>
      <p:sp>
        <p:nvSpPr>
          <p:cNvPr id="49" name="Google Shape;49;p56"/>
          <p:cNvSpPr txBox="1">
            <a:spLocks noGrp="1"/>
          </p:cNvSpPr>
          <p:nvPr>
            <p:ph type="title"/>
          </p:nvPr>
        </p:nvSpPr>
        <p:spPr>
          <a:xfrm>
            <a:off x="458724" y="0"/>
            <a:ext cx="11274552" cy="10515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4883E"/>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6"/>
          <p:cNvSpPr txBox="1">
            <a:spLocks noGrp="1"/>
          </p:cNvSpPr>
          <p:nvPr>
            <p:ph type="body" idx="1"/>
          </p:nvPr>
        </p:nvSpPr>
        <p:spPr>
          <a:xfrm>
            <a:off x="458724" y="1307592"/>
            <a:ext cx="11274552" cy="4498848"/>
          </a:xfrm>
          <a:prstGeom prst="rect">
            <a:avLst/>
          </a:prstGeom>
          <a:noFill/>
          <a:ln>
            <a:noFill/>
          </a:ln>
        </p:spPr>
        <p:txBody>
          <a:bodyPr spcFirstLastPara="1" wrap="square" lIns="91425" tIns="0" rIns="91425" bIns="45700" anchor="t" anchorCtr="0">
            <a:normAutofit/>
          </a:bodyPr>
          <a:lstStyle>
            <a:lvl1pPr marL="457200" lvl="0" indent="-342900" algn="l">
              <a:lnSpc>
                <a:spcPct val="125000"/>
              </a:lnSpc>
              <a:spcBef>
                <a:spcPts val="1350"/>
              </a:spcBef>
              <a:spcAft>
                <a:spcPts val="0"/>
              </a:spcAft>
              <a:buClr>
                <a:schemeClr val="dk1"/>
              </a:buClr>
              <a:buSzPts val="1800"/>
              <a:buFont typeface="Calibri"/>
              <a:buAutoNum type="arabicPeriod"/>
              <a:defRPr sz="1800"/>
            </a:lvl1pPr>
            <a:lvl2pPr marL="914400" lvl="1" indent="-342900" algn="l">
              <a:lnSpc>
                <a:spcPct val="125000"/>
              </a:lnSpc>
              <a:spcBef>
                <a:spcPts val="450"/>
              </a:spcBef>
              <a:spcAft>
                <a:spcPts val="0"/>
              </a:spcAft>
              <a:buClr>
                <a:schemeClr val="dk1"/>
              </a:buClr>
              <a:buSzPts val="1800"/>
              <a:buFont typeface="Calibri"/>
              <a:buAutoNum type="alphaLcPeriod"/>
              <a:defRPr sz="1800"/>
            </a:lvl2pPr>
            <a:lvl3pPr marL="1371600" lvl="2" indent="-342900" algn="l">
              <a:lnSpc>
                <a:spcPct val="125000"/>
              </a:lnSpc>
              <a:spcBef>
                <a:spcPts val="450"/>
              </a:spcBef>
              <a:spcAft>
                <a:spcPts val="0"/>
              </a:spcAft>
              <a:buClr>
                <a:schemeClr val="dk1"/>
              </a:buClr>
              <a:buSzPts val="1800"/>
              <a:buFont typeface="Calibri"/>
              <a:buAutoNum type="romanLcPeriod"/>
              <a:defRPr sz="1800"/>
            </a:lvl3pPr>
            <a:lvl4pPr marL="1828800" lvl="3" indent="-342900" algn="l">
              <a:lnSpc>
                <a:spcPct val="125000"/>
              </a:lnSpc>
              <a:spcBef>
                <a:spcPts val="450"/>
              </a:spcBef>
              <a:spcAft>
                <a:spcPts val="0"/>
              </a:spcAft>
              <a:buClr>
                <a:schemeClr val="dk1"/>
              </a:buClr>
              <a:buSzPts val="1800"/>
              <a:buFont typeface="Calibri"/>
              <a:buAutoNum type="arabicParenR"/>
              <a:defRPr sz="1800"/>
            </a:lvl4pPr>
            <a:lvl5pPr marL="2286000" lvl="4" indent="-342900" algn="l">
              <a:lnSpc>
                <a:spcPct val="125000"/>
              </a:lnSpc>
              <a:spcBef>
                <a:spcPts val="450"/>
              </a:spcBef>
              <a:spcAft>
                <a:spcPts val="0"/>
              </a:spcAft>
              <a:buClr>
                <a:schemeClr val="dk1"/>
              </a:buClr>
              <a:buSzPts val="1800"/>
              <a:buFont typeface="Calibri"/>
              <a:buAutoNum type="alphaLcParen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6"/>
          <p:cNvSpPr txBox="1">
            <a:spLocks noGrp="1"/>
          </p:cNvSpPr>
          <p:nvPr>
            <p:ph type="sldNum" idx="12"/>
          </p:nvPr>
        </p:nvSpPr>
        <p:spPr>
          <a:xfrm>
            <a:off x="457203" y="6422601"/>
            <a:ext cx="243015" cy="24622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139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8A77-22BB-B595-63CE-F988EEF1B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5E75B-F6FD-23C6-D6AB-A274360BD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D7C7A-E6D8-0600-44A9-E7B65117D0E1}"/>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E6B89A45-2835-AD12-4E8D-F217C2E51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11C9D-FB93-94FB-2590-068A43AD9869}"/>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21569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34D7-2F12-9808-DDC3-6AF9CECF64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D9E44-7A53-1F15-028F-52E2091B3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245CAE-1D92-17AF-9B91-3EA45691D5DA}"/>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638D6B2F-A731-D2E0-4327-DCB43DB3E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948F6-0C10-1D87-B253-F9B4A40531A2}"/>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318532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5CA3-146F-18F6-84A2-3740484A0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DDA50-54DC-8DF4-B991-05C7E3463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B1839-2AE8-B86D-09CF-0CE27E5AB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A0B6F-674D-2C5D-D373-AA3A8BEDE54B}"/>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6" name="Footer Placeholder 5">
            <a:extLst>
              <a:ext uri="{FF2B5EF4-FFF2-40B4-BE49-F238E27FC236}">
                <a16:creationId xmlns:a16="http://schemas.microsoft.com/office/drawing/2014/main" id="{355BD20B-E0DC-89CD-D2D5-52E0714B2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6B0B7-D9A8-514F-2607-A672FE92A48E}"/>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14357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6F3E-8E32-882F-9859-78FF04BD2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43ACC9-F639-D7BC-0726-79487E349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BB49A-5194-71F3-97F8-FE189DCD8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038DD-5829-1F7C-46F8-18034A27C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DD82AB-3F5D-8988-8D04-AF28F85F20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5E6F30-39F8-5CB8-3316-3D7C9A44A906}"/>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8" name="Footer Placeholder 7">
            <a:extLst>
              <a:ext uri="{FF2B5EF4-FFF2-40B4-BE49-F238E27FC236}">
                <a16:creationId xmlns:a16="http://schemas.microsoft.com/office/drawing/2014/main" id="{35D22063-A763-6B94-78E0-4C3CA666E9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7CC1D5-6BA5-51BF-C68A-209708610124}"/>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116127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46FB-0441-2814-A3EB-B7FF6E5D9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58976-682B-5766-06C6-E73DC67CE220}"/>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4" name="Footer Placeholder 3">
            <a:extLst>
              <a:ext uri="{FF2B5EF4-FFF2-40B4-BE49-F238E27FC236}">
                <a16:creationId xmlns:a16="http://schemas.microsoft.com/office/drawing/2014/main" id="{5E7734E4-F6E9-F5C8-5F30-7D17EA69F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F6CDC-9F9D-97BB-D3B1-CB9F72B7FCAA}"/>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158526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49C99-A72E-F4BF-50F6-9F4156880F82}"/>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3" name="Footer Placeholder 2">
            <a:extLst>
              <a:ext uri="{FF2B5EF4-FFF2-40B4-BE49-F238E27FC236}">
                <a16:creationId xmlns:a16="http://schemas.microsoft.com/office/drawing/2014/main" id="{C27842F9-1BB3-C50E-20DF-D0A7CB345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48274B-52B3-49F9-82C5-E6CDB94E2804}"/>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413676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B368-91B1-84D9-52DC-FE03CB42A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0BCC9B-B308-0AFE-3D9F-0CA86C9F6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2556B-FBE5-A508-2142-7C6FF24DC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C0CE5-89AF-6760-5BC7-3748AC24D351}"/>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6" name="Footer Placeholder 5">
            <a:extLst>
              <a:ext uri="{FF2B5EF4-FFF2-40B4-BE49-F238E27FC236}">
                <a16:creationId xmlns:a16="http://schemas.microsoft.com/office/drawing/2014/main" id="{00115FD5-DBD5-620C-14CC-AF0778F81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45F20-AE15-D5DD-8F56-E109BC83DBF6}"/>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416646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9CB6-F1A5-757D-5A70-DA48DFDB3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58284-F813-E029-9247-D310C43B8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DC34BC-433F-C945-B893-470DD7AE1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CA8AA-E2F4-47D9-71F6-C989B9B02810}"/>
              </a:ext>
            </a:extLst>
          </p:cNvPr>
          <p:cNvSpPr>
            <a:spLocks noGrp="1"/>
          </p:cNvSpPr>
          <p:nvPr>
            <p:ph type="dt" sz="half" idx="10"/>
          </p:nvPr>
        </p:nvSpPr>
        <p:spPr/>
        <p:txBody>
          <a:bodyPr/>
          <a:lstStyle/>
          <a:p>
            <a:fld id="{B4316B46-6E9E-C74A-8D15-7506856A2744}" type="datetimeFigureOut">
              <a:rPr lang="en-US" smtClean="0"/>
              <a:t>11/9/25</a:t>
            </a:fld>
            <a:endParaRPr lang="en-US"/>
          </a:p>
        </p:txBody>
      </p:sp>
      <p:sp>
        <p:nvSpPr>
          <p:cNvPr id="6" name="Footer Placeholder 5">
            <a:extLst>
              <a:ext uri="{FF2B5EF4-FFF2-40B4-BE49-F238E27FC236}">
                <a16:creationId xmlns:a16="http://schemas.microsoft.com/office/drawing/2014/main" id="{25BD49E7-EDEA-36D4-4A68-82355D55E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40C98-BC1C-4828-1A53-F7C6DB4F4A35}"/>
              </a:ext>
            </a:extLst>
          </p:cNvPr>
          <p:cNvSpPr>
            <a:spLocks noGrp="1"/>
          </p:cNvSpPr>
          <p:nvPr>
            <p:ph type="sldNum" sz="quarter" idx="12"/>
          </p:nvPr>
        </p:nvSpPr>
        <p:spPr/>
        <p:txBody>
          <a:bodyPr/>
          <a:lstStyle/>
          <a:p>
            <a:fld id="{38AA722C-0867-5049-A6A7-EDC6A1BB1C53}" type="slidenum">
              <a:rPr lang="en-US" smtClean="0"/>
              <a:t>‹#›</a:t>
            </a:fld>
            <a:endParaRPr lang="en-US"/>
          </a:p>
        </p:txBody>
      </p:sp>
    </p:spTree>
    <p:extLst>
      <p:ext uri="{BB962C8B-B14F-4D97-AF65-F5344CB8AC3E}">
        <p14:creationId xmlns:p14="http://schemas.microsoft.com/office/powerpoint/2010/main" val="9925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D18728-7FAF-B6F6-46CF-77F109473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77D3B9-536F-C867-6B12-CAC3FD587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883C8-2C3F-F2A2-94A4-199B6D4F5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16B46-6E9E-C74A-8D15-7506856A2744}" type="datetimeFigureOut">
              <a:rPr lang="en-US" smtClean="0"/>
              <a:t>11/9/25</a:t>
            </a:fld>
            <a:endParaRPr lang="en-US"/>
          </a:p>
        </p:txBody>
      </p:sp>
      <p:sp>
        <p:nvSpPr>
          <p:cNvPr id="5" name="Footer Placeholder 4">
            <a:extLst>
              <a:ext uri="{FF2B5EF4-FFF2-40B4-BE49-F238E27FC236}">
                <a16:creationId xmlns:a16="http://schemas.microsoft.com/office/drawing/2014/main" id="{D894D769-DE3C-63F7-703B-B3A397644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C96616-E180-F3C0-3DA0-BAD7815A5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A722C-0867-5049-A6A7-EDC6A1BB1C53}" type="slidenum">
              <a:rPr lang="en-US" smtClean="0"/>
              <a:t>‹#›</a:t>
            </a:fld>
            <a:endParaRPr lang="en-US"/>
          </a:p>
        </p:txBody>
      </p:sp>
    </p:spTree>
    <p:extLst>
      <p:ext uri="{BB962C8B-B14F-4D97-AF65-F5344CB8AC3E}">
        <p14:creationId xmlns:p14="http://schemas.microsoft.com/office/powerpoint/2010/main" val="214772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ighleveragepractices.org/clarifying-relationship-between-hlps-and-ebp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highleveragepractices.org/clarifying-relationship-between-hlps-and-eb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34;p5">
            <a:extLst>
              <a:ext uri="{FF2B5EF4-FFF2-40B4-BE49-F238E27FC236}">
                <a16:creationId xmlns:a16="http://schemas.microsoft.com/office/drawing/2014/main" id="{C0DC065C-35AF-B24A-086C-180A59AC75A7}"/>
              </a:ext>
            </a:extLst>
          </p:cNvPr>
          <p:cNvSpPr txBox="1">
            <a:spLocks/>
          </p:cNvSpPr>
          <p:nvPr/>
        </p:nvSpPr>
        <p:spPr>
          <a:xfrm>
            <a:off x="1852246" y="1863544"/>
            <a:ext cx="8487507" cy="2294037"/>
          </a:xfrm>
          <a:prstGeom prst="rect">
            <a:avLst/>
          </a:prstGeom>
          <a:noFill/>
          <a:ln>
            <a:noFill/>
          </a:ln>
        </p:spPr>
        <p:txBody>
          <a:bodyPr spcFirstLastPara="1" vert="horz" wrap="square" lIns="91425" tIns="45700" rIns="91425" bIns="45700" rtlCol="0" anchor="b"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44883E"/>
              </a:buClr>
              <a:buSzPts val="4800"/>
              <a:buFont typeface="Arial"/>
              <a:buNone/>
            </a:pPr>
            <a:r>
              <a:rPr lang="en-US" dirty="0"/>
              <a:t>Section 1: </a:t>
            </a:r>
            <a:br>
              <a:rPr lang="en-US" dirty="0"/>
            </a:br>
            <a:r>
              <a:rPr lang="en-US" dirty="0"/>
              <a:t>Overview of </a:t>
            </a:r>
            <a:br>
              <a:rPr lang="en-US" dirty="0"/>
            </a:br>
            <a:r>
              <a:rPr lang="en-US" dirty="0"/>
              <a:t>HLPs</a:t>
            </a:r>
          </a:p>
        </p:txBody>
      </p:sp>
    </p:spTree>
    <p:extLst>
      <p:ext uri="{BB962C8B-B14F-4D97-AF65-F5344CB8AC3E}">
        <p14:creationId xmlns:p14="http://schemas.microsoft.com/office/powerpoint/2010/main" val="16485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5"/>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3200"/>
              <a:buFont typeface="Arial"/>
              <a:buNone/>
            </a:pPr>
            <a:r>
              <a:rPr lang="en-US" sz="3200"/>
              <a:t>Example of HLPs and Evidence-Based Practices (EBPs) Working Together at Tier 1</a:t>
            </a:r>
            <a:endParaRPr/>
          </a:p>
        </p:txBody>
      </p:sp>
      <p:sp>
        <p:nvSpPr>
          <p:cNvPr id="557" name="Google Shape;557;p15"/>
          <p:cNvSpPr txBox="1">
            <a:spLocks noGrp="1"/>
          </p:cNvSpPr>
          <p:nvPr>
            <p:ph type="body" idx="1"/>
          </p:nvPr>
        </p:nvSpPr>
        <p:spPr>
          <a:xfrm>
            <a:off x="1984093" y="2919994"/>
            <a:ext cx="10207907" cy="4135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dirty="0"/>
              <a:t>EBPs are</a:t>
            </a:r>
            <a:endParaRPr dirty="0"/>
          </a:p>
          <a:p>
            <a:pPr marL="114300" lvl="0" indent="-114300" algn="l" rtl="0">
              <a:lnSpc>
                <a:spcPct val="90000"/>
              </a:lnSpc>
              <a:spcBef>
                <a:spcPts val="1000"/>
              </a:spcBef>
              <a:spcAft>
                <a:spcPts val="0"/>
              </a:spcAft>
              <a:buClr>
                <a:schemeClr val="dk1"/>
              </a:buClr>
              <a:buSzPts val="2200"/>
              <a:buChar char="•"/>
            </a:pPr>
            <a:r>
              <a:rPr lang="en-US" sz="2200" dirty="0"/>
              <a:t>Content specific </a:t>
            </a:r>
            <a:endParaRPr dirty="0"/>
          </a:p>
          <a:p>
            <a:pPr marL="114300" lvl="0" indent="-114300" algn="l" rtl="0">
              <a:lnSpc>
                <a:spcPct val="90000"/>
              </a:lnSpc>
              <a:spcBef>
                <a:spcPts val="1000"/>
              </a:spcBef>
              <a:spcAft>
                <a:spcPts val="0"/>
              </a:spcAft>
              <a:buClr>
                <a:schemeClr val="dk1"/>
              </a:buClr>
              <a:buSzPts val="2200"/>
              <a:buChar char="•"/>
            </a:pPr>
            <a:r>
              <a:rPr lang="en-US" sz="2200" dirty="0"/>
              <a:t>Subgroup specific</a:t>
            </a:r>
            <a:endParaRPr dirty="0"/>
          </a:p>
          <a:p>
            <a:pPr marL="114300" lvl="0" indent="-114300" algn="l" rtl="0">
              <a:lnSpc>
                <a:spcPct val="90000"/>
              </a:lnSpc>
              <a:spcBef>
                <a:spcPts val="1000"/>
              </a:spcBef>
              <a:spcAft>
                <a:spcPts val="0"/>
              </a:spcAft>
              <a:buClr>
                <a:schemeClr val="dk1"/>
              </a:buClr>
              <a:buSzPts val="2200"/>
              <a:buChar char="•"/>
            </a:pPr>
            <a:r>
              <a:rPr lang="en-US" sz="2200" dirty="0"/>
              <a:t>Taught using HLPs</a:t>
            </a:r>
            <a:endParaRPr dirty="0"/>
          </a:p>
        </p:txBody>
      </p:sp>
      <p:sp>
        <p:nvSpPr>
          <p:cNvPr id="558" name="Google Shape;558;p15"/>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10</a:t>
            </a:fld>
            <a:endParaRPr sz="1800">
              <a:solidFill>
                <a:schemeClr val="dk1"/>
              </a:solidFill>
              <a:latin typeface="Calibri"/>
              <a:ea typeface="Calibri"/>
              <a:cs typeface="Calibri"/>
              <a:sym typeface="Calibri"/>
            </a:endParaRPr>
          </a:p>
        </p:txBody>
      </p:sp>
      <p:grpSp>
        <p:nvGrpSpPr>
          <p:cNvPr id="559" name="Google Shape;559;p15"/>
          <p:cNvGrpSpPr/>
          <p:nvPr/>
        </p:nvGrpSpPr>
        <p:grpSpPr>
          <a:xfrm>
            <a:off x="6565480" y="1624007"/>
            <a:ext cx="4258346" cy="4258346"/>
            <a:chOff x="1732222" y="0"/>
            <a:chExt cx="4258346" cy="4258346"/>
          </a:xfrm>
        </p:grpSpPr>
        <p:sp>
          <p:nvSpPr>
            <p:cNvPr id="560" name="Google Shape;560;p15"/>
            <p:cNvSpPr/>
            <p:nvPr/>
          </p:nvSpPr>
          <p:spPr>
            <a:xfrm>
              <a:off x="1732222" y="0"/>
              <a:ext cx="4258346" cy="4258346"/>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txBox="1"/>
            <p:nvPr/>
          </p:nvSpPr>
          <p:spPr>
            <a:xfrm>
              <a:off x="2743579" y="319375"/>
              <a:ext cx="2235631" cy="72391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Explicit and systematic instruction (HLP)</a:t>
              </a:r>
              <a:endParaRPr/>
            </a:p>
          </p:txBody>
        </p:sp>
        <p:sp>
          <p:nvSpPr>
            <p:cNvPr id="562" name="Google Shape;562;p15"/>
            <p:cNvSpPr/>
            <p:nvPr/>
          </p:nvSpPr>
          <p:spPr>
            <a:xfrm>
              <a:off x="2642592" y="1003713"/>
              <a:ext cx="2437605" cy="2311770"/>
            </a:xfrm>
            <a:prstGeom prst="ellipse">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txBox="1"/>
            <p:nvPr/>
          </p:nvSpPr>
          <p:spPr>
            <a:xfrm>
              <a:off x="2999571" y="1581656"/>
              <a:ext cx="1723647" cy="115588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Phonics-based instruction for decoding (EBP)</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6"/>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4883E"/>
              </a:buClr>
              <a:buSzPts val="3200"/>
              <a:buFont typeface="Arial"/>
              <a:buNone/>
            </a:pPr>
            <a:r>
              <a:rPr lang="en-US" sz="3200"/>
              <a:t>Optional Video Example 1: HLPs and EBPs Working Together</a:t>
            </a:r>
            <a:endParaRPr/>
          </a:p>
        </p:txBody>
      </p:sp>
      <p:sp>
        <p:nvSpPr>
          <p:cNvPr id="571" name="Google Shape;571;p16"/>
          <p:cNvSpPr txBox="1">
            <a:spLocks noGrp="1"/>
          </p:cNvSpPr>
          <p:nvPr>
            <p:ph type="body" idx="1"/>
          </p:nvPr>
        </p:nvSpPr>
        <p:spPr>
          <a:xfrm>
            <a:off x="7503090" y="1690689"/>
            <a:ext cx="3850707" cy="42706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Scenario: Reviewing class procedures for lining up at the door (6:08–10:03)</a:t>
            </a:r>
            <a:endParaRPr/>
          </a:p>
          <a:p>
            <a:pPr marL="228600" lvl="0" indent="-228600" algn="l" rtl="0">
              <a:lnSpc>
                <a:spcPct val="90000"/>
              </a:lnSpc>
              <a:spcBef>
                <a:spcPts val="1000"/>
              </a:spcBef>
              <a:spcAft>
                <a:spcPts val="0"/>
              </a:spcAft>
              <a:buClr>
                <a:schemeClr val="dk1"/>
              </a:buClr>
              <a:buSzPts val="2400"/>
              <a:buChar char="•"/>
            </a:pPr>
            <a:r>
              <a:rPr lang="en-US" sz="2400"/>
              <a:t>Discussion: Which HLPs and EBPs are used?</a:t>
            </a:r>
            <a:endParaRPr/>
          </a:p>
          <a:p>
            <a:pPr marL="285750" lvl="2" indent="-107950" algn="l" rtl="0">
              <a:lnSpc>
                <a:spcPct val="90000"/>
              </a:lnSpc>
              <a:spcBef>
                <a:spcPts val="600"/>
              </a:spcBef>
              <a:spcAft>
                <a:spcPts val="0"/>
              </a:spcAft>
              <a:buClr>
                <a:schemeClr val="dk1"/>
              </a:buClr>
              <a:buSzPts val="2800"/>
              <a:buFont typeface="Arial"/>
              <a:buNone/>
            </a:pPr>
            <a:endParaRPr sz="2800">
              <a:latin typeface="Arial"/>
              <a:ea typeface="Arial"/>
              <a:cs typeface="Arial"/>
              <a:sym typeface="Arial"/>
            </a:endParaRPr>
          </a:p>
          <a:p>
            <a:pPr marL="685800" lvl="1" indent="-50800" algn="l" rtl="0">
              <a:lnSpc>
                <a:spcPct val="90000"/>
              </a:lnSpc>
              <a:spcBef>
                <a:spcPts val="500"/>
              </a:spcBef>
              <a:spcAft>
                <a:spcPts val="0"/>
              </a:spcAft>
              <a:buClr>
                <a:schemeClr val="dk1"/>
              </a:buClr>
              <a:buSzPts val="2800"/>
              <a:buNone/>
            </a:pPr>
            <a:endParaRPr sz="2800">
              <a:solidFill>
                <a:srgbClr val="25496F"/>
              </a:solidFill>
            </a:endParaRPr>
          </a:p>
          <a:p>
            <a:pPr marL="228600" lvl="0" indent="-50800" algn="l" rtl="0">
              <a:lnSpc>
                <a:spcPct val="90000"/>
              </a:lnSpc>
              <a:spcBef>
                <a:spcPts val="1000"/>
              </a:spcBef>
              <a:spcAft>
                <a:spcPts val="0"/>
              </a:spcAft>
              <a:buClr>
                <a:schemeClr val="dk1"/>
              </a:buClr>
              <a:buSzPts val="2800"/>
              <a:buNone/>
            </a:pPr>
            <a:endParaRPr/>
          </a:p>
        </p:txBody>
      </p:sp>
      <p:sp>
        <p:nvSpPr>
          <p:cNvPr id="572" name="Google Shape;572;p16"/>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a:t>
            </a:fld>
            <a:endParaRPr sz="1800">
              <a:solidFill>
                <a:schemeClr val="dk1"/>
              </a:solidFill>
              <a:latin typeface="Calibri"/>
              <a:ea typeface="Calibri"/>
              <a:cs typeface="Calibri"/>
              <a:sym typeface="Calibri"/>
            </a:endParaRPr>
          </a:p>
        </p:txBody>
      </p:sp>
      <p:pic>
        <p:nvPicPr>
          <p:cNvPr id="573" name="Google Shape;573;p16">
            <a:hlinkClick r:id="rId3"/>
          </p:cNvPr>
          <p:cNvPicPr preferRelativeResize="0"/>
          <p:nvPr/>
        </p:nvPicPr>
        <p:blipFill rotWithShape="1">
          <a:blip r:embed="rId4">
            <a:alphaModFix/>
          </a:blip>
          <a:srcRect l="3642" t="43859" r="61309" b="15008"/>
          <a:stretch/>
        </p:blipFill>
        <p:spPr>
          <a:xfrm>
            <a:off x="1212373" y="2033514"/>
            <a:ext cx="5764619" cy="34392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7"/>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4883E"/>
              </a:buClr>
              <a:buSzPts val="3200"/>
              <a:buFont typeface="Arial"/>
              <a:buNone/>
            </a:pPr>
            <a:r>
              <a:rPr lang="en-US" sz="3200"/>
              <a:t>Optional Video Example 2: HLPs and EBPs Working Together</a:t>
            </a:r>
            <a:endParaRPr/>
          </a:p>
        </p:txBody>
      </p:sp>
      <p:sp>
        <p:nvSpPr>
          <p:cNvPr id="580" name="Google Shape;580;p17"/>
          <p:cNvSpPr txBox="1">
            <a:spLocks noGrp="1"/>
          </p:cNvSpPr>
          <p:nvPr>
            <p:ph type="body" idx="1"/>
          </p:nvPr>
        </p:nvSpPr>
        <p:spPr>
          <a:xfrm>
            <a:off x="6847760" y="2183641"/>
            <a:ext cx="4506038" cy="377765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Scenario: Reviewing class procedures for lining up at the door (10:04-16:55)</a:t>
            </a:r>
            <a:endParaRPr/>
          </a:p>
          <a:p>
            <a:pPr marL="228600" lvl="0" indent="-228600" algn="l" rtl="0">
              <a:lnSpc>
                <a:spcPct val="90000"/>
              </a:lnSpc>
              <a:spcBef>
                <a:spcPts val="1000"/>
              </a:spcBef>
              <a:spcAft>
                <a:spcPts val="0"/>
              </a:spcAft>
              <a:buClr>
                <a:schemeClr val="dk1"/>
              </a:buClr>
              <a:buSzPts val="2400"/>
              <a:buChar char="•"/>
            </a:pPr>
            <a:r>
              <a:rPr lang="en-US" sz="2400"/>
              <a:t>Discussion: Which HLPs and EBPs are used?</a:t>
            </a:r>
            <a:endParaRPr/>
          </a:p>
          <a:p>
            <a:pPr marL="228600" lvl="0" indent="-50800" algn="l" rtl="0">
              <a:lnSpc>
                <a:spcPct val="90000"/>
              </a:lnSpc>
              <a:spcBef>
                <a:spcPts val="1000"/>
              </a:spcBef>
              <a:spcAft>
                <a:spcPts val="0"/>
              </a:spcAft>
              <a:buClr>
                <a:schemeClr val="dk1"/>
              </a:buClr>
              <a:buSzPts val="2800"/>
              <a:buNone/>
            </a:pPr>
            <a:endParaRPr>
              <a:solidFill>
                <a:srgbClr val="25496F"/>
              </a:solidFill>
            </a:endParaRPr>
          </a:p>
          <a:p>
            <a:pPr marL="228600" lvl="0" indent="-50800" algn="l" rtl="0">
              <a:lnSpc>
                <a:spcPct val="90000"/>
              </a:lnSpc>
              <a:spcBef>
                <a:spcPts val="1000"/>
              </a:spcBef>
              <a:spcAft>
                <a:spcPts val="0"/>
              </a:spcAft>
              <a:buClr>
                <a:schemeClr val="dk1"/>
              </a:buClr>
              <a:buSzPts val="2800"/>
              <a:buNone/>
            </a:pPr>
            <a:endParaRPr/>
          </a:p>
        </p:txBody>
      </p:sp>
      <p:sp>
        <p:nvSpPr>
          <p:cNvPr id="581" name="Google Shape;581;p1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a:t>
            </a:fld>
            <a:endParaRPr sz="1800">
              <a:solidFill>
                <a:schemeClr val="dk1"/>
              </a:solidFill>
              <a:latin typeface="Calibri"/>
              <a:ea typeface="Calibri"/>
              <a:cs typeface="Calibri"/>
              <a:sym typeface="Calibri"/>
            </a:endParaRPr>
          </a:p>
        </p:txBody>
      </p:sp>
      <p:pic>
        <p:nvPicPr>
          <p:cNvPr id="582" name="Google Shape;582;p17">
            <a:hlinkClick r:id="rId3"/>
          </p:cNvPr>
          <p:cNvPicPr preferRelativeResize="0"/>
          <p:nvPr/>
        </p:nvPicPr>
        <p:blipFill rotWithShape="1">
          <a:blip r:embed="rId4">
            <a:alphaModFix/>
          </a:blip>
          <a:srcRect l="3642" t="43859" r="61309" b="15008"/>
          <a:stretch/>
        </p:blipFill>
        <p:spPr>
          <a:xfrm>
            <a:off x="1212374" y="2033514"/>
            <a:ext cx="5635386" cy="34392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8"/>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Multi-Tiered Systems of Support (MTSS) Statement of Purpose</a:t>
            </a:r>
            <a:endParaRPr/>
          </a:p>
        </p:txBody>
      </p:sp>
      <p:sp>
        <p:nvSpPr>
          <p:cNvPr id="589" name="Google Shape;589;p18"/>
          <p:cNvSpPr txBox="1">
            <a:spLocks noGrp="1"/>
          </p:cNvSpPr>
          <p:nvPr>
            <p:ph type="body" idx="1"/>
          </p:nvPr>
        </p:nvSpPr>
        <p:spPr>
          <a:xfrm>
            <a:off x="5723906" y="2466893"/>
            <a:ext cx="5867399" cy="2815318"/>
          </a:xfrm>
          <a:prstGeom prst="rect">
            <a:avLst/>
          </a:prstGeom>
          <a:noFill/>
          <a:ln>
            <a:noFill/>
          </a:ln>
        </p:spPr>
        <p:txBody>
          <a:bodyPr spcFirstLastPara="1" wrap="square" lIns="54850" tIns="91425" rIns="91425" bIns="45700" anchor="t" anchorCtr="0">
            <a:normAutofit/>
          </a:bodyPr>
          <a:lstStyle/>
          <a:p>
            <a:pPr marL="231775" lvl="0" indent="-231775" algn="l" rtl="0">
              <a:lnSpc>
                <a:spcPct val="90000"/>
              </a:lnSpc>
              <a:spcBef>
                <a:spcPts val="0"/>
              </a:spcBef>
              <a:spcAft>
                <a:spcPts val="0"/>
              </a:spcAft>
              <a:buClr>
                <a:schemeClr val="dk1"/>
              </a:buClr>
              <a:buSzPts val="2800"/>
              <a:buChar char="•"/>
            </a:pPr>
            <a:r>
              <a:rPr lang="en-US" dirty="0"/>
              <a:t>MTSS is a framework that integrates </a:t>
            </a:r>
            <a:r>
              <a:rPr lang="en-US" dirty="0">
                <a:solidFill>
                  <a:srgbClr val="C00000"/>
                </a:solidFill>
              </a:rPr>
              <a:t>assessment </a:t>
            </a:r>
            <a:r>
              <a:rPr lang="en-US" dirty="0"/>
              <a:t>and </a:t>
            </a:r>
            <a:r>
              <a:rPr lang="en-US" dirty="0">
                <a:solidFill>
                  <a:srgbClr val="C00000"/>
                </a:solidFill>
              </a:rPr>
              <a:t>intervention</a:t>
            </a:r>
            <a:r>
              <a:rPr lang="en-US" dirty="0"/>
              <a:t> within schoolwide, </a:t>
            </a:r>
            <a:r>
              <a:rPr lang="en-US" dirty="0">
                <a:solidFill>
                  <a:srgbClr val="C00000"/>
                </a:solidFill>
              </a:rPr>
              <a:t>multilevel prevention systems </a:t>
            </a:r>
            <a:r>
              <a:rPr lang="en-US" dirty="0"/>
              <a:t>to maximize student outcomes for all learners.</a:t>
            </a:r>
            <a:endParaRPr dirty="0"/>
          </a:p>
        </p:txBody>
      </p:sp>
      <p:sp>
        <p:nvSpPr>
          <p:cNvPr id="590" name="Google Shape;590;p1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a:t>
            </a:fld>
            <a:endParaRPr sz="1800">
              <a:solidFill>
                <a:schemeClr val="dk1"/>
              </a:solidFill>
              <a:latin typeface="Calibri"/>
              <a:ea typeface="Calibri"/>
              <a:cs typeface="Calibri"/>
              <a:sym typeface="Calibri"/>
            </a:endParaRPr>
          </a:p>
        </p:txBody>
      </p:sp>
      <p:pic>
        <p:nvPicPr>
          <p:cNvPr id="591" name="Google Shape;591;p18"/>
          <p:cNvPicPr preferRelativeResize="0"/>
          <p:nvPr/>
        </p:nvPicPr>
        <p:blipFill rotWithShape="1">
          <a:blip r:embed="rId3">
            <a:alphaModFix/>
          </a:blip>
          <a:srcRect/>
          <a:stretch/>
        </p:blipFill>
        <p:spPr>
          <a:xfrm>
            <a:off x="979260" y="2270806"/>
            <a:ext cx="4300765" cy="2815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9"/>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Components of MTSS</a:t>
            </a:r>
            <a:endParaRPr/>
          </a:p>
        </p:txBody>
      </p:sp>
      <p:sp>
        <p:nvSpPr>
          <p:cNvPr id="598" name="Google Shape;598;p19"/>
          <p:cNvSpPr txBox="1">
            <a:spLocks noGrp="1"/>
          </p:cNvSpPr>
          <p:nvPr>
            <p:ph type="body" idx="1"/>
          </p:nvPr>
        </p:nvSpPr>
        <p:spPr>
          <a:xfrm>
            <a:off x="1145892" y="1825625"/>
            <a:ext cx="10207907" cy="4135670"/>
          </a:xfrm>
          <a:prstGeom prst="rect">
            <a:avLst/>
          </a:prstGeom>
          <a:noFill/>
          <a:ln>
            <a:noFill/>
          </a:ln>
        </p:spPr>
        <p:txBody>
          <a:bodyPr spcFirstLastPara="1" wrap="square" lIns="54850" tIns="91425"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Considers the supports available within the system.</a:t>
            </a:r>
            <a:endParaRPr/>
          </a:p>
          <a:p>
            <a:pPr marL="228600" lvl="0" indent="-228600" algn="l" rtl="0">
              <a:lnSpc>
                <a:spcPct val="90000"/>
              </a:lnSpc>
              <a:spcBef>
                <a:spcPts val="1000"/>
              </a:spcBef>
              <a:spcAft>
                <a:spcPts val="0"/>
              </a:spcAft>
              <a:buClr>
                <a:schemeClr val="dk1"/>
              </a:buClr>
              <a:buSzPts val="2200"/>
              <a:buChar char="•"/>
            </a:pPr>
            <a:r>
              <a:rPr lang="en-US" sz="2200"/>
              <a:t>Provides infrastructure to support implementation of EBPs using HLPs.</a:t>
            </a:r>
            <a:endParaRPr/>
          </a:p>
          <a:p>
            <a:pPr marL="228600" lvl="0" indent="-88900" algn="l" rtl="0">
              <a:lnSpc>
                <a:spcPct val="90000"/>
              </a:lnSpc>
              <a:spcBef>
                <a:spcPts val="1000"/>
              </a:spcBef>
              <a:spcAft>
                <a:spcPts val="0"/>
              </a:spcAft>
              <a:buClr>
                <a:schemeClr val="dk1"/>
              </a:buClr>
              <a:buSzPts val="2200"/>
              <a:buNone/>
            </a:pPr>
            <a:endParaRPr sz="2200"/>
          </a:p>
          <a:p>
            <a:pPr marL="438785" lvl="0" indent="-88900" algn="l" rtl="0">
              <a:lnSpc>
                <a:spcPct val="90000"/>
              </a:lnSpc>
              <a:spcBef>
                <a:spcPts val="1000"/>
              </a:spcBef>
              <a:spcAft>
                <a:spcPts val="0"/>
              </a:spcAft>
              <a:buClr>
                <a:schemeClr val="dk1"/>
              </a:buClr>
              <a:buSzPts val="2200"/>
              <a:buNone/>
            </a:pPr>
            <a:endParaRPr sz="2200"/>
          </a:p>
          <a:p>
            <a:pPr marL="438785" lvl="0" indent="-88900" algn="l" rtl="0">
              <a:lnSpc>
                <a:spcPct val="90000"/>
              </a:lnSpc>
              <a:spcBef>
                <a:spcPts val="1000"/>
              </a:spcBef>
              <a:spcAft>
                <a:spcPts val="0"/>
              </a:spcAft>
              <a:buClr>
                <a:schemeClr val="dk1"/>
              </a:buClr>
              <a:buSzPts val="2200"/>
              <a:buNone/>
            </a:pPr>
            <a:endParaRPr sz="2200"/>
          </a:p>
        </p:txBody>
      </p:sp>
      <p:sp>
        <p:nvSpPr>
          <p:cNvPr id="599" name="Google Shape;599;p19"/>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14</a:t>
            </a:fld>
            <a:endParaRPr sz="1800">
              <a:solidFill>
                <a:schemeClr val="dk1"/>
              </a:solidFill>
              <a:latin typeface="Calibri"/>
              <a:ea typeface="Calibri"/>
              <a:cs typeface="Calibri"/>
              <a:sym typeface="Calibri"/>
            </a:endParaRPr>
          </a:p>
        </p:txBody>
      </p:sp>
      <p:pic>
        <p:nvPicPr>
          <p:cNvPr id="600" name="Google Shape;600;p19"/>
          <p:cNvPicPr preferRelativeResize="0"/>
          <p:nvPr/>
        </p:nvPicPr>
        <p:blipFill rotWithShape="1">
          <a:blip r:embed="rId3">
            <a:alphaModFix/>
          </a:blip>
          <a:srcRect/>
          <a:stretch/>
        </p:blipFill>
        <p:spPr>
          <a:xfrm>
            <a:off x="5161189" y="2824162"/>
            <a:ext cx="4182836" cy="2733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1"/>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MTSS as a Multilevel Prevention System</a:t>
            </a:r>
            <a:br>
              <a:rPr lang="en-US"/>
            </a:br>
            <a:endParaRPr/>
          </a:p>
        </p:txBody>
      </p:sp>
      <p:sp>
        <p:nvSpPr>
          <p:cNvPr id="615" name="Google Shape;615;p21"/>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15</a:t>
            </a:fld>
            <a:endParaRPr sz="1800">
              <a:solidFill>
                <a:schemeClr val="dk1"/>
              </a:solidFill>
              <a:latin typeface="Calibri"/>
              <a:ea typeface="Calibri"/>
              <a:cs typeface="Calibri"/>
              <a:sym typeface="Calibri"/>
            </a:endParaRPr>
          </a:p>
        </p:txBody>
      </p:sp>
      <p:grpSp>
        <p:nvGrpSpPr>
          <p:cNvPr id="616" name="Google Shape;616;p21"/>
          <p:cNvGrpSpPr/>
          <p:nvPr/>
        </p:nvGrpSpPr>
        <p:grpSpPr>
          <a:xfrm>
            <a:off x="2514383" y="1274002"/>
            <a:ext cx="7377373" cy="4632783"/>
            <a:chOff x="1074926" y="1650075"/>
            <a:chExt cx="7592811" cy="4632783"/>
          </a:xfrm>
        </p:grpSpPr>
        <p:pic>
          <p:nvPicPr>
            <p:cNvPr id="617" name="Google Shape;617;p21" descr="A triangle that represents students in each of the three tiers of MTSS."/>
            <p:cNvPicPr preferRelativeResize="0"/>
            <p:nvPr/>
          </p:nvPicPr>
          <p:blipFill rotWithShape="1">
            <a:blip r:embed="rId3">
              <a:alphaModFix/>
            </a:blip>
            <a:srcRect/>
            <a:stretch/>
          </p:blipFill>
          <p:spPr>
            <a:xfrm>
              <a:off x="1497661" y="1804880"/>
              <a:ext cx="6646732" cy="4477978"/>
            </a:xfrm>
            <a:prstGeom prst="rect">
              <a:avLst/>
            </a:prstGeom>
            <a:noFill/>
            <a:ln>
              <a:noFill/>
            </a:ln>
          </p:spPr>
        </p:pic>
        <p:grpSp>
          <p:nvGrpSpPr>
            <p:cNvPr id="618" name="Google Shape;618;p21"/>
            <p:cNvGrpSpPr/>
            <p:nvPr/>
          </p:nvGrpSpPr>
          <p:grpSpPr>
            <a:xfrm>
              <a:off x="1074926" y="1650075"/>
              <a:ext cx="7592811" cy="4306704"/>
              <a:chOff x="1074926" y="1650075"/>
              <a:chExt cx="7592811" cy="4306704"/>
            </a:xfrm>
          </p:grpSpPr>
          <p:sp>
            <p:nvSpPr>
              <p:cNvPr id="619" name="Google Shape;619;p21"/>
              <p:cNvSpPr/>
              <p:nvPr/>
            </p:nvSpPr>
            <p:spPr>
              <a:xfrm>
                <a:off x="1938733" y="1840951"/>
                <a:ext cx="6096000" cy="4064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a:p>
            </p:txBody>
          </p:sp>
          <p:sp>
            <p:nvSpPr>
              <p:cNvPr id="620" name="Google Shape;620;p21" descr="A skinny isosceles triangle representing 3-5% of all students. "/>
              <p:cNvSpPr/>
              <p:nvPr/>
            </p:nvSpPr>
            <p:spPr>
              <a:xfrm>
                <a:off x="4710938" y="1856709"/>
                <a:ext cx="499902" cy="4100070"/>
              </a:xfrm>
              <a:prstGeom prst="triangle">
                <a:avLst>
                  <a:gd name="adj" fmla="val 50000"/>
                </a:avLst>
              </a:prstGeom>
              <a:solidFill>
                <a:srgbClr val="637D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1" name="Google Shape;621;p21"/>
              <p:cNvSpPr txBox="1"/>
              <p:nvPr/>
            </p:nvSpPr>
            <p:spPr>
              <a:xfrm>
                <a:off x="1074926" y="1908803"/>
                <a:ext cx="2158614" cy="1323439"/>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Students With Disabilities </a:t>
                </a:r>
                <a:endParaRPr sz="1600">
                  <a:solidFill>
                    <a:srgbClr val="000000"/>
                  </a:solidFill>
                  <a:latin typeface="Arial"/>
                  <a:ea typeface="Arial"/>
                  <a:cs typeface="Arial"/>
                  <a:sym typeface="Arial"/>
                </a:endParaRPr>
              </a:p>
              <a:p>
                <a:pPr marL="0" marR="0" lvl="0" indent="0" algn="ctr" rtl="0">
                  <a:spcBef>
                    <a:spcPts val="0"/>
                  </a:spcBef>
                  <a:spcAft>
                    <a:spcPts val="0"/>
                  </a:spcAft>
                  <a:buNone/>
                </a:pPr>
                <a:r>
                  <a:rPr lang="en-US" sz="1600">
                    <a:solidFill>
                      <a:srgbClr val="000000"/>
                    </a:solidFill>
                    <a:latin typeface="Arial"/>
                    <a:ea typeface="Arial"/>
                    <a:cs typeface="Arial"/>
                    <a:sym typeface="Arial"/>
                  </a:rPr>
                  <a:t>Receive services </a:t>
                </a:r>
                <a:br>
                  <a:rPr lang="en-US" sz="1600">
                    <a:solidFill>
                      <a:srgbClr val="000000"/>
                    </a:solidFill>
                    <a:latin typeface="Arial"/>
                    <a:ea typeface="Arial"/>
                    <a:cs typeface="Arial"/>
                    <a:sym typeface="Arial"/>
                  </a:rPr>
                </a:br>
                <a:r>
                  <a:rPr lang="en-US" sz="1600">
                    <a:solidFill>
                      <a:srgbClr val="000000"/>
                    </a:solidFill>
                    <a:latin typeface="Arial"/>
                    <a:ea typeface="Arial"/>
                    <a:cs typeface="Arial"/>
                    <a:sym typeface="Arial"/>
                  </a:rPr>
                  <a:t>at all levels, depending on need</a:t>
                </a:r>
                <a:endParaRPr/>
              </a:p>
            </p:txBody>
          </p:sp>
          <p:cxnSp>
            <p:nvCxnSpPr>
              <p:cNvPr id="622" name="Google Shape;622;p21"/>
              <p:cNvCxnSpPr/>
              <p:nvPr/>
            </p:nvCxnSpPr>
            <p:spPr>
              <a:xfrm>
                <a:off x="3251696" y="2599404"/>
                <a:ext cx="1734497" cy="859549"/>
              </a:xfrm>
              <a:prstGeom prst="straightConnector1">
                <a:avLst/>
              </a:prstGeom>
              <a:noFill/>
              <a:ln w="15875" cap="flat" cmpd="sng">
                <a:solidFill>
                  <a:schemeClr val="dk1"/>
                </a:solidFill>
                <a:prstDash val="solid"/>
                <a:miter lim="800000"/>
                <a:headEnd type="none" w="sm" len="sm"/>
                <a:tailEnd type="triangle" w="med" len="med"/>
              </a:ln>
            </p:spPr>
          </p:cxnSp>
          <p:sp>
            <p:nvSpPr>
              <p:cNvPr id="623" name="Google Shape;623;p21"/>
              <p:cNvSpPr txBox="1"/>
              <p:nvPr/>
            </p:nvSpPr>
            <p:spPr>
              <a:xfrm>
                <a:off x="1076146" y="4455033"/>
                <a:ext cx="1951718" cy="830997"/>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Tier 1: Universal Level </a:t>
                </a:r>
                <a:br>
                  <a:rPr lang="en-US" sz="1600" b="1">
                    <a:solidFill>
                      <a:srgbClr val="000000"/>
                    </a:solidFill>
                    <a:latin typeface="Arial"/>
                    <a:ea typeface="Arial"/>
                    <a:cs typeface="Arial"/>
                    <a:sym typeface="Arial"/>
                  </a:rPr>
                </a:br>
                <a:r>
                  <a:rPr lang="en-US" sz="1600" b="1">
                    <a:solidFill>
                      <a:srgbClr val="000000"/>
                    </a:solidFill>
                    <a:latin typeface="Arial"/>
                    <a:ea typeface="Arial"/>
                    <a:cs typeface="Arial"/>
                    <a:sym typeface="Arial"/>
                  </a:rPr>
                  <a:t>of Prevention</a:t>
                </a:r>
                <a:endParaRPr/>
              </a:p>
            </p:txBody>
          </p:sp>
          <p:sp>
            <p:nvSpPr>
              <p:cNvPr id="624" name="Google Shape;624;p21"/>
              <p:cNvSpPr txBox="1"/>
              <p:nvPr/>
            </p:nvSpPr>
            <p:spPr>
              <a:xfrm>
                <a:off x="5689487" y="1904550"/>
                <a:ext cx="2335125" cy="58477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Tier 3: Intensive Level </a:t>
                </a:r>
                <a:br>
                  <a:rPr lang="en-US" sz="1600" b="1">
                    <a:solidFill>
                      <a:srgbClr val="000000"/>
                    </a:solidFill>
                    <a:latin typeface="Arial"/>
                    <a:ea typeface="Arial"/>
                    <a:cs typeface="Arial"/>
                    <a:sym typeface="Arial"/>
                  </a:rPr>
                </a:br>
                <a:r>
                  <a:rPr lang="en-US" sz="1600" b="1">
                    <a:solidFill>
                      <a:srgbClr val="000000"/>
                    </a:solidFill>
                    <a:latin typeface="Arial"/>
                    <a:ea typeface="Arial"/>
                    <a:cs typeface="Arial"/>
                    <a:sym typeface="Arial"/>
                  </a:rPr>
                  <a:t>of Prevention</a:t>
                </a:r>
                <a:endParaRPr/>
              </a:p>
            </p:txBody>
          </p:sp>
          <p:sp>
            <p:nvSpPr>
              <p:cNvPr id="625" name="Google Shape;625;p21"/>
              <p:cNvSpPr txBox="1"/>
              <p:nvPr/>
            </p:nvSpPr>
            <p:spPr>
              <a:xfrm>
                <a:off x="6240283" y="3285593"/>
                <a:ext cx="2386442" cy="58477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Tier 2: Targeted Level </a:t>
                </a:r>
                <a:br>
                  <a:rPr lang="en-US" sz="1600" b="1">
                    <a:solidFill>
                      <a:srgbClr val="000000"/>
                    </a:solidFill>
                    <a:latin typeface="Arial"/>
                    <a:ea typeface="Arial"/>
                    <a:cs typeface="Arial"/>
                    <a:sym typeface="Arial"/>
                  </a:rPr>
                </a:br>
                <a:r>
                  <a:rPr lang="en-US" sz="1600" b="1">
                    <a:solidFill>
                      <a:srgbClr val="000000"/>
                    </a:solidFill>
                    <a:latin typeface="Arial"/>
                    <a:ea typeface="Arial"/>
                    <a:cs typeface="Arial"/>
                    <a:sym typeface="Arial"/>
                  </a:rPr>
                  <a:t>of Prevention</a:t>
                </a:r>
                <a:endParaRPr/>
              </a:p>
            </p:txBody>
          </p:sp>
          <p:sp>
            <p:nvSpPr>
              <p:cNvPr id="626" name="Google Shape;626;p21"/>
              <p:cNvSpPr/>
              <p:nvPr/>
            </p:nvSpPr>
            <p:spPr>
              <a:xfrm>
                <a:off x="3162059" y="1650075"/>
                <a:ext cx="15747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3% to 5% of students</a:t>
                </a:r>
                <a:endParaRPr sz="1600">
                  <a:solidFill>
                    <a:srgbClr val="000000"/>
                  </a:solidFill>
                  <a:latin typeface="Arial"/>
                  <a:ea typeface="Arial"/>
                  <a:cs typeface="Arial"/>
                  <a:sym typeface="Arial"/>
                </a:endParaRPr>
              </a:p>
            </p:txBody>
          </p:sp>
          <p:cxnSp>
            <p:nvCxnSpPr>
              <p:cNvPr id="627" name="Google Shape;627;p21"/>
              <p:cNvCxnSpPr/>
              <p:nvPr/>
            </p:nvCxnSpPr>
            <p:spPr>
              <a:xfrm>
                <a:off x="4450726" y="2069463"/>
                <a:ext cx="286085" cy="226256"/>
              </a:xfrm>
              <a:prstGeom prst="straightConnector1">
                <a:avLst/>
              </a:prstGeom>
              <a:noFill/>
              <a:ln w="15875" cap="flat" cmpd="sng">
                <a:solidFill>
                  <a:schemeClr val="dk1"/>
                </a:solidFill>
                <a:prstDash val="solid"/>
                <a:miter lim="800000"/>
                <a:headEnd type="none" w="sm" len="sm"/>
                <a:tailEnd type="triangle" w="med" len="med"/>
              </a:ln>
            </p:spPr>
          </p:cxnSp>
          <p:sp>
            <p:nvSpPr>
              <p:cNvPr id="628" name="Google Shape;628;p21"/>
              <p:cNvSpPr/>
              <p:nvPr/>
            </p:nvSpPr>
            <p:spPr>
              <a:xfrm>
                <a:off x="1744805" y="3449570"/>
                <a:ext cx="18101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15% of students</a:t>
                </a:r>
                <a:endParaRPr sz="1600">
                  <a:solidFill>
                    <a:srgbClr val="000000"/>
                  </a:solidFill>
                  <a:latin typeface="Arial"/>
                  <a:ea typeface="Arial"/>
                  <a:cs typeface="Arial"/>
                  <a:sym typeface="Arial"/>
                </a:endParaRPr>
              </a:p>
            </p:txBody>
          </p:sp>
          <p:cxnSp>
            <p:nvCxnSpPr>
              <p:cNvPr id="629" name="Google Shape;629;p21"/>
              <p:cNvCxnSpPr/>
              <p:nvPr/>
            </p:nvCxnSpPr>
            <p:spPr>
              <a:xfrm>
                <a:off x="3480297" y="3607833"/>
                <a:ext cx="638648" cy="0"/>
              </a:xfrm>
              <a:prstGeom prst="straightConnector1">
                <a:avLst/>
              </a:prstGeom>
              <a:noFill/>
              <a:ln w="15875" cap="flat" cmpd="sng">
                <a:solidFill>
                  <a:schemeClr val="dk1"/>
                </a:solidFill>
                <a:prstDash val="solid"/>
                <a:miter lim="800000"/>
                <a:headEnd type="none" w="sm" len="sm"/>
                <a:tailEnd type="triangle" w="med" len="med"/>
              </a:ln>
            </p:spPr>
          </p:cxnSp>
          <p:sp>
            <p:nvSpPr>
              <p:cNvPr id="630" name="Google Shape;630;p21"/>
              <p:cNvSpPr/>
              <p:nvPr/>
            </p:nvSpPr>
            <p:spPr>
              <a:xfrm>
                <a:off x="7085419" y="4643399"/>
                <a:ext cx="158231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Arial"/>
                    <a:ea typeface="Arial"/>
                    <a:cs typeface="Arial"/>
                    <a:sym typeface="Arial"/>
                  </a:rPr>
                  <a:t>80% of students</a:t>
                </a:r>
                <a:endParaRPr sz="1600">
                  <a:solidFill>
                    <a:srgbClr val="000000"/>
                  </a:solidFill>
                  <a:latin typeface="Arial"/>
                  <a:ea typeface="Arial"/>
                  <a:cs typeface="Arial"/>
                  <a:sym typeface="Arial"/>
                </a:endParaRPr>
              </a:p>
            </p:txBody>
          </p:sp>
          <p:cxnSp>
            <p:nvCxnSpPr>
              <p:cNvPr id="631" name="Google Shape;631;p21"/>
              <p:cNvCxnSpPr/>
              <p:nvPr/>
            </p:nvCxnSpPr>
            <p:spPr>
              <a:xfrm rot="10800000">
                <a:off x="6820155" y="4916761"/>
                <a:ext cx="559183" cy="0"/>
              </a:xfrm>
              <a:prstGeom prst="straightConnector1">
                <a:avLst/>
              </a:prstGeom>
              <a:noFill/>
              <a:ln w="15875" cap="flat" cmpd="sng">
                <a:solidFill>
                  <a:schemeClr val="dk1"/>
                </a:solidFill>
                <a:prstDash val="solid"/>
                <a:miter lim="800000"/>
                <a:headEnd type="none" w="sm" len="sm"/>
                <a:tailEnd type="triangle" w="med" len="med"/>
              </a:ln>
            </p:spPr>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22" descr="A skinny isosceles triangle representing 3-5% of all students. "/>
          <p:cNvSpPr/>
          <p:nvPr/>
        </p:nvSpPr>
        <p:spPr>
          <a:xfrm>
            <a:off x="6047226" y="1480635"/>
            <a:ext cx="485718" cy="4100070"/>
          </a:xfrm>
          <a:prstGeom prst="triangle">
            <a:avLst>
              <a:gd name="adj" fmla="val 50000"/>
            </a:avLst>
          </a:prstGeom>
          <a:solidFill>
            <a:srgbClr val="637D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8" name="Google Shape;638;p22"/>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MTSS and HLPs</a:t>
            </a:r>
            <a:endParaRPr>
              <a:solidFill>
                <a:srgbClr val="FF0000"/>
              </a:solidFill>
            </a:endParaRPr>
          </a:p>
        </p:txBody>
      </p:sp>
      <p:sp>
        <p:nvSpPr>
          <p:cNvPr id="639" name="Google Shape;639;p22"/>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a:t>
            </a:fld>
            <a:endParaRPr sz="1800">
              <a:solidFill>
                <a:schemeClr val="dk1"/>
              </a:solidFill>
              <a:latin typeface="Calibri"/>
              <a:ea typeface="Calibri"/>
              <a:cs typeface="Calibri"/>
              <a:sym typeface="Calibri"/>
            </a:endParaRPr>
          </a:p>
        </p:txBody>
      </p:sp>
      <p:pic>
        <p:nvPicPr>
          <p:cNvPr id="640" name="Google Shape;640;p22" descr="A triangle that represents students in each of the three tiers of MTSS."/>
          <p:cNvPicPr preferRelativeResize="0"/>
          <p:nvPr/>
        </p:nvPicPr>
        <p:blipFill rotWithShape="1">
          <a:blip r:embed="rId3">
            <a:alphaModFix/>
          </a:blip>
          <a:srcRect/>
          <a:stretch/>
        </p:blipFill>
        <p:spPr>
          <a:xfrm>
            <a:off x="2925122" y="1428806"/>
            <a:ext cx="6458138" cy="4477978"/>
          </a:xfrm>
          <a:prstGeom prst="rect">
            <a:avLst/>
          </a:prstGeom>
          <a:noFill/>
          <a:ln>
            <a:noFill/>
          </a:ln>
        </p:spPr>
      </p:pic>
      <p:grpSp>
        <p:nvGrpSpPr>
          <p:cNvPr id="641" name="Google Shape;641;p22"/>
          <p:cNvGrpSpPr/>
          <p:nvPr/>
        </p:nvGrpSpPr>
        <p:grpSpPr>
          <a:xfrm>
            <a:off x="3882773" y="1770219"/>
            <a:ext cx="5067005" cy="3953569"/>
            <a:chOff x="1688566" y="330749"/>
            <a:chExt cx="5067005" cy="3953569"/>
          </a:xfrm>
        </p:grpSpPr>
        <p:sp>
          <p:nvSpPr>
            <p:cNvPr id="642" name="Google Shape;642;p22"/>
            <p:cNvSpPr/>
            <p:nvPr/>
          </p:nvSpPr>
          <p:spPr>
            <a:xfrm>
              <a:off x="1848162" y="595698"/>
              <a:ext cx="1639951" cy="106596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txBox="1"/>
            <p:nvPr/>
          </p:nvSpPr>
          <p:spPr>
            <a:xfrm>
              <a:off x="1900198" y="647734"/>
              <a:ext cx="1535879" cy="9618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a:solidFill>
                    <a:schemeClr val="lt1"/>
                  </a:solidFill>
                  <a:latin typeface="Calibri"/>
                  <a:ea typeface="Calibri"/>
                  <a:cs typeface="Calibri"/>
                  <a:sym typeface="Calibri"/>
                </a:rPr>
                <a:t>Collaboration</a:t>
              </a:r>
              <a:endParaRPr/>
            </a:p>
          </p:txBody>
        </p:sp>
        <p:sp>
          <p:nvSpPr>
            <p:cNvPr id="644" name="Google Shape;644;p22"/>
            <p:cNvSpPr/>
            <p:nvPr/>
          </p:nvSpPr>
          <p:spPr>
            <a:xfrm>
              <a:off x="2548561" y="330749"/>
              <a:ext cx="3521581" cy="3521581"/>
            </a:xfrm>
            <a:custGeom>
              <a:avLst/>
              <a:gdLst/>
              <a:ahLst/>
              <a:cxnLst/>
              <a:rect l="l" t="t" r="r" b="b"/>
              <a:pathLst>
                <a:path w="120000" h="120000" extrusionOk="0">
                  <a:moveTo>
                    <a:pt x="28983" y="8639"/>
                  </a:moveTo>
                  <a:lnTo>
                    <a:pt x="28983" y="8639"/>
                  </a:lnTo>
                  <a:cubicBezTo>
                    <a:pt x="52351" y="-5473"/>
                    <a:pt x="82299" y="-2032"/>
                    <a:pt x="101857" y="1701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5115620" y="845351"/>
              <a:ext cx="1639951" cy="106596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txBox="1"/>
            <p:nvPr/>
          </p:nvSpPr>
          <p:spPr>
            <a:xfrm>
              <a:off x="5167656" y="897387"/>
              <a:ext cx="1535879" cy="9618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Data Driven Planning </a:t>
              </a:r>
              <a:endParaRPr sz="1800" b="1">
                <a:solidFill>
                  <a:schemeClr val="lt1"/>
                </a:solidFill>
                <a:latin typeface="Calibri"/>
                <a:ea typeface="Calibri"/>
                <a:cs typeface="Calibri"/>
                <a:sym typeface="Calibri"/>
              </a:endParaRPr>
            </a:p>
          </p:txBody>
        </p:sp>
        <p:sp>
          <p:nvSpPr>
            <p:cNvPr id="647" name="Google Shape;647;p22"/>
            <p:cNvSpPr/>
            <p:nvPr/>
          </p:nvSpPr>
          <p:spPr>
            <a:xfrm>
              <a:off x="2619501" y="452397"/>
              <a:ext cx="3521581" cy="3521581"/>
            </a:xfrm>
            <a:custGeom>
              <a:avLst/>
              <a:gdLst/>
              <a:ahLst/>
              <a:cxnLst/>
              <a:rect l="l" t="t" r="r" b="b"/>
              <a:pathLst>
                <a:path w="120000" h="120000" extrusionOk="0">
                  <a:moveTo>
                    <a:pt x="119164" y="50020"/>
                  </a:moveTo>
                  <a:cubicBezTo>
                    <a:pt x="120881" y="60202"/>
                    <a:pt x="119942" y="70654"/>
                    <a:pt x="116438" y="8036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4981852" y="2819438"/>
              <a:ext cx="1639951" cy="106596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txBox="1"/>
            <p:nvPr/>
          </p:nvSpPr>
          <p:spPr>
            <a:xfrm>
              <a:off x="5033888" y="2871474"/>
              <a:ext cx="1535879" cy="9618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Behavior and Academic</a:t>
              </a:r>
              <a:endParaRPr sz="1800" b="1">
                <a:solidFill>
                  <a:schemeClr val="lt1"/>
                </a:solidFill>
                <a:latin typeface="Calibri"/>
                <a:ea typeface="Calibri"/>
                <a:cs typeface="Calibri"/>
                <a:sym typeface="Calibri"/>
              </a:endParaRPr>
            </a:p>
          </p:txBody>
        </p:sp>
        <p:sp>
          <p:nvSpPr>
            <p:cNvPr id="650" name="Google Shape;650;p22"/>
            <p:cNvSpPr/>
            <p:nvPr/>
          </p:nvSpPr>
          <p:spPr>
            <a:xfrm>
              <a:off x="2443041" y="762737"/>
              <a:ext cx="3521581" cy="3521581"/>
            </a:xfrm>
            <a:custGeom>
              <a:avLst/>
              <a:gdLst/>
              <a:ahLst/>
              <a:cxnLst/>
              <a:rect l="l" t="t" r="r" b="b"/>
              <a:pathLst>
                <a:path w="120000" h="120000" extrusionOk="0">
                  <a:moveTo>
                    <a:pt x="97419" y="106902"/>
                  </a:moveTo>
                  <a:cubicBezTo>
                    <a:pt x="74490" y="125195"/>
                    <a:pt x="41696" y="124229"/>
                    <a:pt x="19884" y="10461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1688566" y="2751368"/>
              <a:ext cx="1639951" cy="106596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txBox="1"/>
            <p:nvPr/>
          </p:nvSpPr>
          <p:spPr>
            <a:xfrm>
              <a:off x="1740602" y="2803404"/>
              <a:ext cx="1535879" cy="9618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Intensify and Intervene</a:t>
              </a:r>
              <a:endParaRPr sz="1800" b="1">
                <a:solidFill>
                  <a:schemeClr val="lt1"/>
                </a:solidFill>
                <a:latin typeface="Calibri"/>
                <a:ea typeface="Calibri"/>
                <a:cs typeface="Calibri"/>
                <a:sym typeface="Calibri"/>
              </a:endParaRPr>
            </a:p>
          </p:txBody>
        </p:sp>
        <p:sp>
          <p:nvSpPr>
            <p:cNvPr id="653" name="Google Shape;653;p22"/>
            <p:cNvSpPr/>
            <p:nvPr/>
          </p:nvSpPr>
          <p:spPr>
            <a:xfrm>
              <a:off x="2231499" y="572735"/>
              <a:ext cx="3521581" cy="3521581"/>
            </a:xfrm>
            <a:custGeom>
              <a:avLst/>
              <a:gdLst/>
              <a:ahLst/>
              <a:cxnLst/>
              <a:rect l="l" t="t" r="r" b="b"/>
              <a:pathLst>
                <a:path w="120000" h="120000" extrusionOk="0">
                  <a:moveTo>
                    <a:pt x="1627" y="73876"/>
                  </a:moveTo>
                  <a:cubicBezTo>
                    <a:pt x="-1258" y="61741"/>
                    <a:pt x="-289" y="49009"/>
                    <a:pt x="4399" y="37450"/>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22" descr="A skinny isosceles triangle representing 3-5% of all students. "/>
          <p:cNvSpPr/>
          <p:nvPr/>
        </p:nvSpPr>
        <p:spPr>
          <a:xfrm>
            <a:off x="6047226" y="1472127"/>
            <a:ext cx="485718" cy="4100070"/>
          </a:xfrm>
          <a:prstGeom prst="triangle">
            <a:avLst>
              <a:gd name="adj" fmla="val 50000"/>
            </a:avLst>
          </a:prstGeom>
          <a:solidFill>
            <a:srgbClr val="637D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Acronym Activity - HLPs</a:t>
            </a:r>
            <a:endParaRPr/>
          </a:p>
        </p:txBody>
      </p:sp>
      <p:sp>
        <p:nvSpPr>
          <p:cNvPr id="442" name="Google Shape;442;p6"/>
          <p:cNvSpPr txBox="1">
            <a:spLocks noGrp="1"/>
          </p:cNvSpPr>
          <p:nvPr>
            <p:ph type="body" idx="1"/>
          </p:nvPr>
        </p:nvSpPr>
        <p:spPr>
          <a:xfrm>
            <a:off x="1145892" y="1825625"/>
            <a:ext cx="10207907" cy="4135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What does HLP stand for? </a:t>
            </a:r>
            <a:endParaRPr/>
          </a:p>
          <a:p>
            <a:pPr marL="457200" lvl="0" indent="-457200" algn="l" rtl="0">
              <a:lnSpc>
                <a:spcPct val="90000"/>
              </a:lnSpc>
              <a:spcBef>
                <a:spcPts val="1000"/>
              </a:spcBef>
              <a:spcAft>
                <a:spcPts val="0"/>
              </a:spcAft>
              <a:buClr>
                <a:schemeClr val="dk1"/>
              </a:buClr>
              <a:buSzPts val="2800"/>
              <a:buFont typeface="Calibri"/>
              <a:buAutoNum type="alphaLcPeriod"/>
            </a:pPr>
            <a:r>
              <a:rPr lang="en-US"/>
              <a:t>Hefty Language Plan </a:t>
            </a:r>
            <a:endParaRPr/>
          </a:p>
          <a:p>
            <a:pPr marL="457200" lvl="0" indent="-457200" algn="l" rtl="0">
              <a:lnSpc>
                <a:spcPct val="90000"/>
              </a:lnSpc>
              <a:spcBef>
                <a:spcPts val="1000"/>
              </a:spcBef>
              <a:spcAft>
                <a:spcPts val="0"/>
              </a:spcAft>
              <a:buClr>
                <a:schemeClr val="dk1"/>
              </a:buClr>
              <a:buSzPts val="2800"/>
              <a:buFont typeface="Calibri"/>
              <a:buAutoNum type="alphaLcPeriod"/>
            </a:pPr>
            <a:r>
              <a:rPr lang="en-US"/>
              <a:t>High Leverage Practice </a:t>
            </a:r>
            <a:endParaRPr/>
          </a:p>
          <a:p>
            <a:pPr marL="457200" lvl="0" indent="-457200" algn="l" rtl="0">
              <a:lnSpc>
                <a:spcPct val="90000"/>
              </a:lnSpc>
              <a:spcBef>
                <a:spcPts val="1000"/>
              </a:spcBef>
              <a:spcAft>
                <a:spcPts val="0"/>
              </a:spcAft>
              <a:buClr>
                <a:schemeClr val="dk1"/>
              </a:buClr>
              <a:buSzPts val="2800"/>
              <a:buFont typeface="Calibri"/>
              <a:buAutoNum type="alphaLcPeriod"/>
            </a:pPr>
            <a:r>
              <a:rPr lang="en-US"/>
              <a:t>Higher Learning Program </a:t>
            </a:r>
            <a:endParaRPr/>
          </a:p>
          <a:p>
            <a:pPr marL="457200" lvl="0" indent="-457200" algn="l" rtl="0">
              <a:lnSpc>
                <a:spcPct val="90000"/>
              </a:lnSpc>
              <a:spcBef>
                <a:spcPts val="1000"/>
              </a:spcBef>
              <a:spcAft>
                <a:spcPts val="0"/>
              </a:spcAft>
              <a:buClr>
                <a:schemeClr val="dk1"/>
              </a:buClr>
              <a:buSzPts val="2800"/>
              <a:buFont typeface="Calibri"/>
              <a:buAutoNum type="alphaLcPeriod"/>
            </a:pPr>
            <a:r>
              <a:rPr lang="en-US"/>
              <a:t>Huge Literacy Place</a:t>
            </a:r>
            <a:endParaRPr/>
          </a:p>
        </p:txBody>
      </p:sp>
      <p:sp>
        <p:nvSpPr>
          <p:cNvPr id="443" name="Google Shape;443;p6"/>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What Are HLPs?</a:t>
            </a:r>
            <a:endParaRPr/>
          </a:p>
        </p:txBody>
      </p:sp>
      <p:sp>
        <p:nvSpPr>
          <p:cNvPr id="450" name="Google Shape;450;p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grpSp>
        <p:nvGrpSpPr>
          <p:cNvPr id="451" name="Google Shape;451;p7" descr="This box contains the following quote: Groups of teachers who continually inquire into their practice, and, as a result, discover, create, and negotiate new meanings that improve their practice. (Skerrett, 2010)" title="Quote 1 about Beginning Teacher Learning Communities"/>
          <p:cNvGrpSpPr/>
          <p:nvPr/>
        </p:nvGrpSpPr>
        <p:grpSpPr>
          <a:xfrm>
            <a:off x="6511811" y="1787599"/>
            <a:ext cx="4841989" cy="3282802"/>
            <a:chOff x="330445" y="1546054"/>
            <a:chExt cx="3713584" cy="3430264"/>
          </a:xfrm>
        </p:grpSpPr>
        <p:sp>
          <p:nvSpPr>
            <p:cNvPr id="452" name="Google Shape;452;p7"/>
            <p:cNvSpPr/>
            <p:nvPr/>
          </p:nvSpPr>
          <p:spPr>
            <a:xfrm>
              <a:off x="330445" y="1546054"/>
              <a:ext cx="3713584" cy="3430264"/>
            </a:xfrm>
            <a:prstGeom prst="wedgeRectCallout">
              <a:avLst>
                <a:gd name="adj1" fmla="val -20833"/>
                <a:gd name="adj2" fmla="val 62500"/>
              </a:avLst>
            </a:prstGeom>
            <a:gradFill>
              <a:gsLst>
                <a:gs pos="0">
                  <a:srgbClr val="5F82CA"/>
                </a:gs>
                <a:gs pos="50000">
                  <a:srgbClr val="3C70CA"/>
                </a:gs>
                <a:gs pos="100000">
                  <a:srgbClr val="2E60B9"/>
                </a:gs>
              </a:gsLst>
              <a:lin ang="162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7"/>
            <p:cNvSpPr txBox="1"/>
            <p:nvPr/>
          </p:nvSpPr>
          <p:spPr>
            <a:xfrm>
              <a:off x="489065" y="1860236"/>
              <a:ext cx="3396300" cy="216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“A set of practices that are fundamental to support K–12 student learning, and that can be taught, learned, and implemented by those entering the profession.” </a:t>
              </a:r>
              <a:endParaRPr/>
            </a:p>
            <a:p>
              <a:pPr marL="0" marR="0" lvl="0" indent="0" algn="r" rtl="0">
                <a:spcBef>
                  <a:spcPts val="0"/>
                </a:spcBef>
                <a:spcAft>
                  <a:spcPts val="0"/>
                </a:spcAft>
                <a:buNone/>
              </a:pPr>
              <a:endParaRPr sz="1800" i="1">
                <a:solidFill>
                  <a:schemeClr val="lt1"/>
                </a:solidFill>
                <a:latin typeface="Calibri"/>
                <a:ea typeface="Calibri"/>
                <a:cs typeface="Calibri"/>
                <a:sym typeface="Calibri"/>
              </a:endParaRPr>
            </a:p>
            <a:p>
              <a:pPr marL="0" marR="0" lvl="0" indent="0" algn="r" rtl="0">
                <a:spcBef>
                  <a:spcPts val="0"/>
                </a:spcBef>
                <a:spcAft>
                  <a:spcPts val="0"/>
                </a:spcAft>
                <a:buNone/>
              </a:pPr>
              <a:r>
                <a:rPr lang="en-US" sz="1800" i="1">
                  <a:solidFill>
                    <a:schemeClr val="lt1"/>
                  </a:solidFill>
                  <a:latin typeface="Calibri"/>
                  <a:ea typeface="Calibri"/>
                  <a:cs typeface="Calibri"/>
                  <a:sym typeface="Calibri"/>
                </a:rPr>
                <a:t>—Windschitl et al., 2012, p. 880</a:t>
              </a:r>
              <a:endParaRPr sz="1800">
                <a:solidFill>
                  <a:schemeClr val="lt1"/>
                </a:solidFill>
                <a:latin typeface="Arial"/>
                <a:ea typeface="Arial"/>
                <a:cs typeface="Arial"/>
                <a:sym typeface="Arial"/>
              </a:endParaRPr>
            </a:p>
          </p:txBody>
        </p:sp>
      </p:grpSp>
      <p:sp>
        <p:nvSpPr>
          <p:cNvPr id="454" name="Google Shape;454;p7"/>
          <p:cNvSpPr txBox="1"/>
          <p:nvPr/>
        </p:nvSpPr>
        <p:spPr>
          <a:xfrm>
            <a:off x="1100165" y="1729436"/>
            <a:ext cx="5204827"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HLPs are practices that can be woven into </a:t>
            </a:r>
            <a:r>
              <a:rPr lang="en-US" sz="2800" b="1">
                <a:solidFill>
                  <a:srgbClr val="548135"/>
                </a:solidFill>
                <a:latin typeface="Calibri"/>
                <a:ea typeface="Calibri"/>
                <a:cs typeface="Calibri"/>
                <a:sym typeface="Calibri"/>
              </a:rPr>
              <a:t>core instruction </a:t>
            </a:r>
            <a:r>
              <a:rPr lang="en-US" sz="2800">
                <a:solidFill>
                  <a:schemeClr val="dk1"/>
                </a:solidFill>
                <a:latin typeface="Calibri"/>
                <a:ea typeface="Calibri"/>
                <a:cs typeface="Calibri"/>
                <a:sym typeface="Calibri"/>
              </a:rPr>
              <a:t>in the general education setting to </a:t>
            </a:r>
            <a:r>
              <a:rPr lang="en-US" sz="2800" b="1">
                <a:solidFill>
                  <a:srgbClr val="548135"/>
                </a:solidFill>
                <a:latin typeface="Calibri"/>
                <a:ea typeface="Calibri"/>
                <a:cs typeface="Calibri"/>
                <a:sym typeface="Calibri"/>
              </a:rPr>
              <a:t>intentionally design, deliver, and assess instruction</a:t>
            </a:r>
            <a:r>
              <a:rPr lang="en-US" sz="2800">
                <a:solidFill>
                  <a:srgbClr val="548135"/>
                </a:solidFill>
                <a:latin typeface="Calibri"/>
                <a:ea typeface="Calibri"/>
                <a:cs typeface="Calibri"/>
                <a:sym typeface="Calibri"/>
              </a:rPr>
              <a:t> </a:t>
            </a:r>
            <a:r>
              <a:rPr lang="en-US" sz="2800">
                <a:solidFill>
                  <a:schemeClr val="dk1"/>
                </a:solidFill>
                <a:latin typeface="Calibri"/>
                <a:ea typeface="Calibri"/>
                <a:cs typeface="Calibri"/>
                <a:sym typeface="Calibri"/>
              </a:rPr>
              <a:t>that leads to equitable learning outcomes for </a:t>
            </a:r>
            <a:r>
              <a:rPr lang="en-US" sz="2800" b="1" i="1">
                <a:solidFill>
                  <a:srgbClr val="548135"/>
                </a:solidFill>
                <a:latin typeface="Calibri"/>
                <a:ea typeface="Calibri"/>
                <a:cs typeface="Calibri"/>
                <a:sym typeface="Calibri"/>
              </a:rPr>
              <a:t>all</a:t>
            </a:r>
            <a:r>
              <a:rPr lang="en-US" sz="2800">
                <a:solidFill>
                  <a:schemeClr val="dk1"/>
                </a:solidFill>
                <a:latin typeface="Calibri"/>
                <a:ea typeface="Calibri"/>
                <a:cs typeface="Calibri"/>
                <a:sym typeface="Calibri"/>
              </a:rPr>
              <a:t> students, including students with diverse learning needs.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8"/>
          <p:cNvPicPr preferRelativeResize="0"/>
          <p:nvPr/>
        </p:nvPicPr>
        <p:blipFill rotWithShape="1">
          <a:blip r:embed="rId3">
            <a:alphaModFix/>
          </a:blip>
          <a:srcRect l="1973" t="1702" r="3009" b="2503"/>
          <a:stretch/>
        </p:blipFill>
        <p:spPr>
          <a:xfrm>
            <a:off x="971636" y="0"/>
            <a:ext cx="1011514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9"/>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Features of HLPs</a:t>
            </a:r>
            <a:endParaRPr/>
          </a:p>
        </p:txBody>
      </p:sp>
      <p:grpSp>
        <p:nvGrpSpPr>
          <p:cNvPr id="467" name="Google Shape;467;p9"/>
          <p:cNvGrpSpPr/>
          <p:nvPr/>
        </p:nvGrpSpPr>
        <p:grpSpPr>
          <a:xfrm>
            <a:off x="1162124" y="1826399"/>
            <a:ext cx="10175726" cy="4133888"/>
            <a:chOff x="15949" y="774"/>
            <a:chExt cx="10175726" cy="4133888"/>
          </a:xfrm>
        </p:grpSpPr>
        <p:sp>
          <p:nvSpPr>
            <p:cNvPr id="468" name="Google Shape;468;p9"/>
            <p:cNvSpPr/>
            <p:nvPr/>
          </p:nvSpPr>
          <p:spPr>
            <a:xfrm>
              <a:off x="15949" y="774"/>
              <a:ext cx="3179914" cy="1907948"/>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txBox="1"/>
            <p:nvPr/>
          </p:nvSpPr>
          <p:spPr>
            <a:xfrm>
              <a:off x="15949" y="77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Focus directly on instructional practice</a:t>
              </a:r>
              <a:endParaRPr/>
            </a:p>
          </p:txBody>
        </p:sp>
        <p:sp>
          <p:nvSpPr>
            <p:cNvPr id="470" name="Google Shape;470;p9"/>
            <p:cNvSpPr/>
            <p:nvPr/>
          </p:nvSpPr>
          <p:spPr>
            <a:xfrm>
              <a:off x="3513855" y="774"/>
              <a:ext cx="3179914" cy="1907948"/>
            </a:xfrm>
            <a:prstGeom prst="rect">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txBox="1"/>
            <p:nvPr/>
          </p:nvSpPr>
          <p:spPr>
            <a:xfrm>
              <a:off x="3513855" y="77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Occur with high frequency in teaching</a:t>
              </a:r>
              <a:endParaRPr/>
            </a:p>
          </p:txBody>
        </p:sp>
        <p:sp>
          <p:nvSpPr>
            <p:cNvPr id="472" name="Google Shape;472;p9"/>
            <p:cNvSpPr/>
            <p:nvPr/>
          </p:nvSpPr>
          <p:spPr>
            <a:xfrm>
              <a:off x="7011761" y="774"/>
              <a:ext cx="3179914" cy="1907948"/>
            </a:xfrm>
            <a:prstGeom prst="rect">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txBox="1"/>
            <p:nvPr/>
          </p:nvSpPr>
          <p:spPr>
            <a:xfrm>
              <a:off x="7011761" y="77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Research based and known to foster student engagement and learning</a:t>
              </a:r>
              <a:endParaRPr/>
            </a:p>
          </p:txBody>
        </p:sp>
        <p:sp>
          <p:nvSpPr>
            <p:cNvPr id="474" name="Google Shape;474;p9"/>
            <p:cNvSpPr/>
            <p:nvPr/>
          </p:nvSpPr>
          <p:spPr>
            <a:xfrm>
              <a:off x="15949" y="2226714"/>
              <a:ext cx="3179914" cy="1907948"/>
            </a:xfrm>
            <a:prstGeom prst="rect">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txBox="1"/>
            <p:nvPr/>
          </p:nvSpPr>
          <p:spPr>
            <a:xfrm>
              <a:off x="15949" y="222671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Broadly applicable and usable in any content area or approach to teaching</a:t>
              </a:r>
              <a:endParaRPr/>
            </a:p>
          </p:txBody>
        </p:sp>
        <p:sp>
          <p:nvSpPr>
            <p:cNvPr id="476" name="Google Shape;476;p9"/>
            <p:cNvSpPr/>
            <p:nvPr/>
          </p:nvSpPr>
          <p:spPr>
            <a:xfrm>
              <a:off x="3513855" y="2226714"/>
              <a:ext cx="3179914" cy="1907948"/>
            </a:xfrm>
            <a:prstGeom prst="rect">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txBox="1"/>
            <p:nvPr/>
          </p:nvSpPr>
          <p:spPr>
            <a:xfrm>
              <a:off x="3513855" y="222671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Fundamental to effective teaching when skillfully executed</a:t>
              </a:r>
              <a:endParaRPr/>
            </a:p>
          </p:txBody>
        </p:sp>
        <p:sp>
          <p:nvSpPr>
            <p:cNvPr id="478" name="Google Shape;478;p9"/>
            <p:cNvSpPr/>
            <p:nvPr/>
          </p:nvSpPr>
          <p:spPr>
            <a:xfrm>
              <a:off x="7011761" y="2226714"/>
              <a:ext cx="3179914" cy="1907948"/>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txBox="1"/>
            <p:nvPr/>
          </p:nvSpPr>
          <p:spPr>
            <a:xfrm>
              <a:off x="7011761" y="2226714"/>
              <a:ext cx="3179914" cy="1907948"/>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dirty="0">
                  <a:solidFill>
                    <a:schemeClr val="lt1"/>
                  </a:solidFill>
                  <a:latin typeface="Calibri"/>
                  <a:ea typeface="Calibri"/>
                  <a:cs typeface="Calibri"/>
                  <a:sym typeface="Calibri"/>
                </a:rPr>
                <a:t>Address needs of diverse students</a:t>
              </a:r>
              <a:endParaRPr dirty="0"/>
            </a:p>
          </p:txBody>
        </p:sp>
      </p:grpSp>
      <p:sp>
        <p:nvSpPr>
          <p:cNvPr id="480" name="Google Shape;480;p9"/>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
        <p:nvSpPr>
          <p:cNvPr id="481" name="Google Shape;481;p9"/>
          <p:cNvSpPr txBox="1"/>
          <p:nvPr/>
        </p:nvSpPr>
        <p:spPr>
          <a:xfrm>
            <a:off x="947594" y="6017796"/>
            <a:ext cx="7616178" cy="338554"/>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McLeskey et al., 2017</a:t>
            </a:r>
            <a:endParaRPr sz="1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0"/>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Why Should We Focus on HLPs?</a:t>
            </a:r>
            <a:endParaRPr/>
          </a:p>
        </p:txBody>
      </p:sp>
      <p:grpSp>
        <p:nvGrpSpPr>
          <p:cNvPr id="488" name="Google Shape;488;p10"/>
          <p:cNvGrpSpPr/>
          <p:nvPr/>
        </p:nvGrpSpPr>
        <p:grpSpPr>
          <a:xfrm>
            <a:off x="1306063" y="1955845"/>
            <a:ext cx="9887563" cy="3321046"/>
            <a:chOff x="160171" y="407311"/>
            <a:chExt cx="9887563" cy="3321046"/>
          </a:xfrm>
        </p:grpSpPr>
        <p:sp>
          <p:nvSpPr>
            <p:cNvPr id="489" name="Google Shape;489;p10"/>
            <p:cNvSpPr/>
            <p:nvPr/>
          </p:nvSpPr>
          <p:spPr>
            <a:xfrm>
              <a:off x="160171" y="407311"/>
              <a:ext cx="1308991" cy="1308991"/>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435060" y="682199"/>
              <a:ext cx="759215" cy="75921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749661" y="407311"/>
              <a:ext cx="3085480" cy="13089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txBox="1"/>
            <p:nvPr/>
          </p:nvSpPr>
          <p:spPr>
            <a:xfrm>
              <a:off x="1749661" y="407311"/>
              <a:ext cx="3085480" cy="130899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We can define effective practice for teachers, assess it, and then improve it!</a:t>
              </a:r>
              <a:endParaRPr/>
            </a:p>
          </p:txBody>
        </p:sp>
        <p:sp>
          <p:nvSpPr>
            <p:cNvPr id="493" name="Google Shape;493;p10"/>
            <p:cNvSpPr/>
            <p:nvPr/>
          </p:nvSpPr>
          <p:spPr>
            <a:xfrm>
              <a:off x="5372764" y="407311"/>
              <a:ext cx="1308991" cy="1308991"/>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5647652" y="682199"/>
              <a:ext cx="759215" cy="75921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6962254" y="407311"/>
              <a:ext cx="3085480" cy="13089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txBox="1"/>
            <p:nvPr/>
          </p:nvSpPr>
          <p:spPr>
            <a:xfrm>
              <a:off x="6962254" y="407311"/>
              <a:ext cx="3085480" cy="130899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We can create a seamless system of support for teachers throughout their career.</a:t>
              </a:r>
              <a:endParaRPr/>
            </a:p>
          </p:txBody>
        </p:sp>
        <p:sp>
          <p:nvSpPr>
            <p:cNvPr id="497" name="Google Shape;497;p10"/>
            <p:cNvSpPr/>
            <p:nvPr/>
          </p:nvSpPr>
          <p:spPr>
            <a:xfrm>
              <a:off x="160171" y="2419366"/>
              <a:ext cx="1308991" cy="1308991"/>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435060" y="2694255"/>
              <a:ext cx="759215" cy="759215"/>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749661" y="2419366"/>
              <a:ext cx="3085480" cy="13089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txBox="1"/>
            <p:nvPr/>
          </p:nvSpPr>
          <p:spPr>
            <a:xfrm>
              <a:off x="1749661" y="2419366"/>
              <a:ext cx="3085480" cy="130899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HLPs are content agnostic and can be used across </a:t>
              </a:r>
              <a:br>
                <a:rPr lang="en-US" sz="2100">
                  <a:solidFill>
                    <a:schemeClr val="dk1"/>
                  </a:solidFill>
                  <a:latin typeface="Calibri"/>
                  <a:ea typeface="Calibri"/>
                  <a:cs typeface="Calibri"/>
                  <a:sym typeface="Calibri"/>
                </a:rPr>
              </a:br>
              <a:r>
                <a:rPr lang="en-US" sz="2100">
                  <a:solidFill>
                    <a:schemeClr val="dk1"/>
                  </a:solidFill>
                  <a:latin typeface="Calibri"/>
                  <a:ea typeface="Calibri"/>
                  <a:cs typeface="Calibri"/>
                  <a:sym typeface="Calibri"/>
                </a:rPr>
                <a:t>all grades.</a:t>
              </a:r>
              <a:endParaRPr/>
            </a:p>
          </p:txBody>
        </p:sp>
        <p:sp>
          <p:nvSpPr>
            <p:cNvPr id="501" name="Google Shape;501;p10"/>
            <p:cNvSpPr/>
            <p:nvPr/>
          </p:nvSpPr>
          <p:spPr>
            <a:xfrm>
              <a:off x="5372764" y="2419366"/>
              <a:ext cx="1308991" cy="1308991"/>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5647652" y="2694255"/>
              <a:ext cx="759215" cy="759215"/>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6962254" y="2419366"/>
              <a:ext cx="3085480" cy="13089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txBox="1"/>
            <p:nvPr/>
          </p:nvSpPr>
          <p:spPr>
            <a:xfrm>
              <a:off x="6962254" y="2419366"/>
              <a:ext cx="3085480" cy="130899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HLPs have been identified as practices that all novice teachers should know and be able to do.</a:t>
              </a:r>
              <a:endParaRPr/>
            </a:p>
          </p:txBody>
        </p:sp>
      </p:grpSp>
      <p:sp>
        <p:nvSpPr>
          <p:cNvPr id="505" name="Google Shape;505;p10"/>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a:t>
            </a:fld>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2"/>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A Few Caveats</a:t>
            </a:r>
            <a:endParaRPr/>
          </a:p>
        </p:txBody>
      </p:sp>
      <p:grpSp>
        <p:nvGrpSpPr>
          <p:cNvPr id="523" name="Google Shape;523;p12"/>
          <p:cNvGrpSpPr/>
          <p:nvPr/>
        </p:nvGrpSpPr>
        <p:grpSpPr>
          <a:xfrm>
            <a:off x="1145892" y="2497671"/>
            <a:ext cx="10207906" cy="2791577"/>
            <a:chOff x="0" y="672046"/>
            <a:chExt cx="10207906" cy="2791577"/>
          </a:xfrm>
        </p:grpSpPr>
        <p:sp>
          <p:nvSpPr>
            <p:cNvPr id="524" name="Google Shape;524;p12"/>
            <p:cNvSpPr/>
            <p:nvPr/>
          </p:nvSpPr>
          <p:spPr>
            <a:xfrm>
              <a:off x="0" y="672046"/>
              <a:ext cx="10207906" cy="124070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2"/>
            <p:cNvSpPr/>
            <p:nvPr/>
          </p:nvSpPr>
          <p:spPr>
            <a:xfrm>
              <a:off x="375312" y="951204"/>
              <a:ext cx="682385" cy="68238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2"/>
            <p:cNvSpPr/>
            <p:nvPr/>
          </p:nvSpPr>
          <p:spPr>
            <a:xfrm>
              <a:off x="1433009" y="672046"/>
              <a:ext cx="8774897" cy="12407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2"/>
            <p:cNvSpPr txBox="1"/>
            <p:nvPr/>
          </p:nvSpPr>
          <p:spPr>
            <a:xfrm>
              <a:off x="1433009" y="672046"/>
              <a:ext cx="8774897" cy="1240701"/>
            </a:xfrm>
            <a:prstGeom prst="rect">
              <a:avLst/>
            </a:prstGeom>
            <a:noFill/>
            <a:ln>
              <a:noFill/>
            </a:ln>
          </p:spPr>
          <p:txBody>
            <a:bodyPr spcFirstLastPara="1" wrap="square" lIns="131300" tIns="131300" rIns="131300" bIns="131300"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HLPs do not replace the need to teach content using EBPs.</a:t>
              </a:r>
              <a:endParaRPr/>
            </a:p>
          </p:txBody>
        </p:sp>
        <p:sp>
          <p:nvSpPr>
            <p:cNvPr id="528" name="Google Shape;528;p12"/>
            <p:cNvSpPr/>
            <p:nvPr/>
          </p:nvSpPr>
          <p:spPr>
            <a:xfrm>
              <a:off x="0" y="2222922"/>
              <a:ext cx="10207906" cy="124070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2"/>
            <p:cNvSpPr/>
            <p:nvPr/>
          </p:nvSpPr>
          <p:spPr>
            <a:xfrm>
              <a:off x="375312" y="2502080"/>
              <a:ext cx="682385" cy="68238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2"/>
            <p:cNvSpPr/>
            <p:nvPr/>
          </p:nvSpPr>
          <p:spPr>
            <a:xfrm>
              <a:off x="1433009" y="2222922"/>
              <a:ext cx="8774897" cy="12407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2"/>
            <p:cNvSpPr txBox="1"/>
            <p:nvPr/>
          </p:nvSpPr>
          <p:spPr>
            <a:xfrm>
              <a:off x="1433009" y="2222922"/>
              <a:ext cx="8774897" cy="1240701"/>
            </a:xfrm>
            <a:prstGeom prst="rect">
              <a:avLst/>
            </a:prstGeom>
            <a:noFill/>
            <a:ln>
              <a:noFill/>
            </a:ln>
          </p:spPr>
          <p:txBody>
            <a:bodyPr spcFirstLastPara="1" wrap="square" lIns="131300" tIns="131300" rIns="131300" bIns="131300"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HLPs do not imply that learning to teach is simply a matter of mastering these HLPs.</a:t>
              </a:r>
              <a:endParaRPr/>
            </a:p>
          </p:txBody>
        </p:sp>
      </p:grpSp>
      <p:sp>
        <p:nvSpPr>
          <p:cNvPr id="532" name="Google Shape;532;p12"/>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3"/>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True or False?</a:t>
            </a:r>
            <a:endParaRPr/>
          </a:p>
        </p:txBody>
      </p:sp>
      <p:sp>
        <p:nvSpPr>
          <p:cNvPr id="539" name="Google Shape;539;p13"/>
          <p:cNvSpPr txBox="1">
            <a:spLocks noGrp="1"/>
          </p:cNvSpPr>
          <p:nvPr>
            <p:ph type="body" idx="1"/>
          </p:nvPr>
        </p:nvSpPr>
        <p:spPr>
          <a:xfrm>
            <a:off x="5736772" y="1629004"/>
            <a:ext cx="5851070" cy="413567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Calibri"/>
              <a:buAutoNum type="arabicPeriod"/>
            </a:pPr>
            <a:r>
              <a:rPr lang="en-US"/>
              <a:t>HLPs are just for special education teachers.</a:t>
            </a:r>
            <a:endParaRPr/>
          </a:p>
          <a:p>
            <a:pPr marL="342900" lvl="1" indent="0" algn="l" rtl="0">
              <a:lnSpc>
                <a:spcPct val="90000"/>
              </a:lnSpc>
              <a:spcBef>
                <a:spcPts val="500"/>
              </a:spcBef>
              <a:spcAft>
                <a:spcPts val="0"/>
              </a:spcAft>
              <a:buClr>
                <a:srgbClr val="C00000"/>
              </a:buClr>
              <a:buSzPts val="2400"/>
              <a:buNone/>
            </a:pPr>
            <a:r>
              <a:rPr lang="en-US">
                <a:solidFill>
                  <a:srgbClr val="C00000"/>
                </a:solidFill>
              </a:rPr>
              <a:t>FALSE</a:t>
            </a:r>
            <a:r>
              <a:rPr lang="en-US">
                <a:solidFill>
                  <a:srgbClr val="C80000"/>
                </a:solidFill>
              </a:rPr>
              <a:t>. HLPs are for </a:t>
            </a:r>
            <a:r>
              <a:rPr lang="en-US" b="1" i="1">
                <a:solidFill>
                  <a:srgbClr val="C80000"/>
                </a:solidFill>
              </a:rPr>
              <a:t>all</a:t>
            </a:r>
            <a:r>
              <a:rPr lang="en-US">
                <a:solidFill>
                  <a:srgbClr val="C80000"/>
                </a:solidFill>
              </a:rPr>
              <a:t> teachers!</a:t>
            </a:r>
            <a:endParaRPr/>
          </a:p>
          <a:p>
            <a:pPr marL="342900" lvl="0" indent="-342900" algn="l" rtl="0">
              <a:lnSpc>
                <a:spcPct val="90000"/>
              </a:lnSpc>
              <a:spcBef>
                <a:spcPts val="1200"/>
              </a:spcBef>
              <a:spcAft>
                <a:spcPts val="0"/>
              </a:spcAft>
              <a:buClr>
                <a:schemeClr val="dk1"/>
              </a:buClr>
              <a:buSzPts val="2800"/>
              <a:buFont typeface="Calibri"/>
              <a:buAutoNum type="arabicPeriod"/>
            </a:pPr>
            <a:r>
              <a:rPr lang="en-US"/>
              <a:t>When used effectively, HLPs can help promote equitable outcomes for SWDs and others with special learning needs.</a:t>
            </a:r>
            <a:endParaRPr/>
          </a:p>
          <a:p>
            <a:pPr marL="342900" lvl="1" indent="0" algn="l" rtl="0">
              <a:lnSpc>
                <a:spcPct val="90000"/>
              </a:lnSpc>
              <a:spcBef>
                <a:spcPts val="500"/>
              </a:spcBef>
              <a:spcAft>
                <a:spcPts val="0"/>
              </a:spcAft>
              <a:buClr>
                <a:srgbClr val="007E39"/>
              </a:buClr>
              <a:buSzPts val="2400"/>
              <a:buNone/>
            </a:pPr>
            <a:r>
              <a:rPr lang="en-US">
                <a:solidFill>
                  <a:srgbClr val="007E39"/>
                </a:solidFill>
              </a:rPr>
              <a:t>TRUE! HLPs can lead to improved student learning outcomes for all students in core instruction.</a:t>
            </a:r>
            <a:endParaRPr/>
          </a:p>
        </p:txBody>
      </p:sp>
      <p:sp>
        <p:nvSpPr>
          <p:cNvPr id="540" name="Google Shape;540;p13"/>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pic>
        <p:nvPicPr>
          <p:cNvPr id="541" name="Google Shape;541;p13" descr="A person and a child reading a book&#10;&#10;Description automatically generated"/>
          <p:cNvPicPr preferRelativeResize="0"/>
          <p:nvPr/>
        </p:nvPicPr>
        <p:blipFill rotWithShape="1">
          <a:blip r:embed="rId3">
            <a:alphaModFix/>
          </a:blip>
          <a:srcRect l="9209" r="9208"/>
          <a:stretch/>
        </p:blipFill>
        <p:spPr>
          <a:xfrm>
            <a:off x="1145894" y="1575572"/>
            <a:ext cx="4242535" cy="42425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4"/>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Activity: HLPs and Effective Teaching Practices</a:t>
            </a:r>
            <a:endParaRPr/>
          </a:p>
        </p:txBody>
      </p:sp>
      <p:sp>
        <p:nvSpPr>
          <p:cNvPr id="548" name="Google Shape;548;p14"/>
          <p:cNvSpPr txBox="1">
            <a:spLocks noGrp="1"/>
          </p:cNvSpPr>
          <p:nvPr>
            <p:ph type="body" idx="1"/>
          </p:nvPr>
        </p:nvSpPr>
        <p:spPr>
          <a:xfrm>
            <a:off x="3820887" y="1877245"/>
            <a:ext cx="7707084" cy="368249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Using </a:t>
            </a:r>
            <a:r>
              <a:rPr lang="en-US" sz="2400" b="1"/>
              <a:t>Handout 1: High-Leverage Practices and Effective Teaching Practices</a:t>
            </a:r>
            <a:r>
              <a:rPr lang="en-US" sz="2400"/>
              <a:t>, fill out Column 1: List effective teaching practices you see in your classroom. </a:t>
            </a:r>
            <a:endParaRPr/>
          </a:p>
          <a:p>
            <a:pPr marL="228600" lvl="0" indent="-228600" algn="l" rtl="0">
              <a:lnSpc>
                <a:spcPct val="90000"/>
              </a:lnSpc>
              <a:spcBef>
                <a:spcPts val="1200"/>
              </a:spcBef>
              <a:spcAft>
                <a:spcPts val="0"/>
              </a:spcAft>
              <a:buClr>
                <a:schemeClr val="dk1"/>
              </a:buClr>
              <a:buSzPts val="2400"/>
              <a:buChar char="•"/>
            </a:pPr>
            <a:r>
              <a:rPr lang="en-US" sz="2400"/>
              <a:t>Review</a:t>
            </a:r>
            <a:r>
              <a:rPr lang="en-US" sz="2400" b="1"/>
              <a:t> </a:t>
            </a:r>
            <a:r>
              <a:rPr lang="en-US" sz="2400"/>
              <a:t>the </a:t>
            </a:r>
            <a:r>
              <a:rPr lang="en-US" sz="2400" b="1"/>
              <a:t>Handout 2: High-Leverage Practices in Special Education.</a:t>
            </a:r>
            <a:endParaRPr/>
          </a:p>
          <a:p>
            <a:pPr marL="228600" lvl="0" indent="-228600" algn="l" rtl="0">
              <a:lnSpc>
                <a:spcPct val="90000"/>
              </a:lnSpc>
              <a:spcBef>
                <a:spcPts val="1200"/>
              </a:spcBef>
              <a:spcAft>
                <a:spcPts val="0"/>
              </a:spcAft>
              <a:buClr>
                <a:schemeClr val="dk1"/>
              </a:buClr>
              <a:buSzPts val="2400"/>
              <a:buChar char="•"/>
            </a:pPr>
            <a:r>
              <a:rPr lang="en-US" sz="2400"/>
              <a:t>Fill out Column 2 of </a:t>
            </a:r>
            <a:r>
              <a:rPr lang="en-US" sz="2400" b="1"/>
              <a:t>Handout 1: High-Leverage Practices and Effective Teaching Practices</a:t>
            </a:r>
            <a:r>
              <a:rPr lang="en-US" sz="2400"/>
              <a:t>, aligning the HLPs to your effective teaching practices.</a:t>
            </a:r>
            <a:endParaRPr/>
          </a:p>
          <a:p>
            <a:pPr marL="228600" lvl="0" indent="-228600" algn="l" rtl="0">
              <a:lnSpc>
                <a:spcPct val="90000"/>
              </a:lnSpc>
              <a:spcBef>
                <a:spcPts val="1200"/>
              </a:spcBef>
              <a:spcAft>
                <a:spcPts val="0"/>
              </a:spcAft>
              <a:buClr>
                <a:schemeClr val="dk1"/>
              </a:buClr>
              <a:buSzPts val="2400"/>
              <a:buChar char="•"/>
            </a:pPr>
            <a:r>
              <a:rPr lang="en-US" sz="2400"/>
              <a:t>Group share: Share one or two things you have noticed. </a:t>
            </a:r>
            <a:endParaRPr/>
          </a:p>
        </p:txBody>
      </p:sp>
      <p:sp>
        <p:nvSpPr>
          <p:cNvPr id="549" name="Google Shape;549;p14"/>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a:t>
            </a:fld>
            <a:endParaRPr sz="1800">
              <a:solidFill>
                <a:schemeClr val="dk1"/>
              </a:solidFill>
              <a:latin typeface="Calibri"/>
              <a:ea typeface="Calibri"/>
              <a:cs typeface="Calibri"/>
              <a:sym typeface="Calibri"/>
            </a:endParaRPr>
          </a:p>
        </p:txBody>
      </p:sp>
      <p:pic>
        <p:nvPicPr>
          <p:cNvPr id="550" name="Google Shape;550;p14" descr="List outline"/>
          <p:cNvPicPr preferRelativeResize="0"/>
          <p:nvPr/>
        </p:nvPicPr>
        <p:blipFill rotWithShape="1">
          <a:blip r:embed="rId3">
            <a:alphaModFix/>
          </a:blip>
          <a:srcRect/>
          <a:stretch/>
        </p:blipFill>
        <p:spPr>
          <a:xfrm>
            <a:off x="1232126" y="2424111"/>
            <a:ext cx="2588761" cy="25887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2564</Words>
  <Application>Microsoft Macintosh PowerPoint</Application>
  <PresentationFormat>Widescreen</PresentationFormat>
  <Paragraphs>202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vt:lpstr>
      <vt:lpstr>Quattrocento Sans</vt:lpstr>
      <vt:lpstr>Office Theme</vt:lpstr>
      <vt:lpstr>PowerPoint Presentation</vt:lpstr>
      <vt:lpstr>Acronym Activity - HLPs</vt:lpstr>
      <vt:lpstr>What Are HLPs?</vt:lpstr>
      <vt:lpstr>PowerPoint Presentation</vt:lpstr>
      <vt:lpstr>Features of HLPs</vt:lpstr>
      <vt:lpstr>Why Should We Focus on HLPs?</vt:lpstr>
      <vt:lpstr>A Few Caveats</vt:lpstr>
      <vt:lpstr>True or False?</vt:lpstr>
      <vt:lpstr>Activity: HLPs and Effective Teaching Practices</vt:lpstr>
      <vt:lpstr>Example of HLPs and Evidence-Based Practices (EBPs) Working Together at Tier 1</vt:lpstr>
      <vt:lpstr>Optional Video Example 1: HLPs and EBPs Working Together</vt:lpstr>
      <vt:lpstr>Optional Video Example 2: HLPs and EBPs Working Together</vt:lpstr>
      <vt:lpstr>Multi-Tiered Systems of Support (MTSS) Statement of Purpose</vt:lpstr>
      <vt:lpstr>Components of MTSS</vt:lpstr>
      <vt:lpstr>MTSS as a Multilevel Prevention System </vt:lpstr>
      <vt:lpstr>MTSS and HLPs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2025-11-10T01:56:37Z</dcterms:created>
  <dcterms:modified xsi:type="dcterms:W3CDTF">2025-11-10T02:01:23Z</dcterms:modified>
</cp:coreProperties>
</file>