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60" r:id="rId2"/>
    <p:sldId id="291" r:id="rId3"/>
    <p:sldId id="292" r:id="rId4"/>
    <p:sldId id="293" r:id="rId5"/>
    <p:sldId id="298" r:id="rId6"/>
    <p:sldId id="299" r:id="rId7"/>
    <p:sldId id="300" r:id="rId8"/>
    <p:sldId id="30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8"/>
    <p:restoredTop sz="62521"/>
  </p:normalViewPr>
  <p:slideViewPr>
    <p:cSldViewPr snapToGrid="0">
      <p:cViewPr varScale="1">
        <p:scale>
          <a:sx n="60" d="100"/>
          <a:sy n="60" d="100"/>
        </p:scale>
        <p:origin x="208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26FB77-D657-EF49-8DAB-15440E254F48}" type="datetimeFigureOut">
              <a:rPr lang="en-US" smtClean="0"/>
              <a:t>11/11/25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A89AE0-3804-8340-BBD3-F9C0627CAB69}" type="slidenum">
              <a:rPr lang="en-US" smtClean="0"/>
              <a:t>‹#›</a:t>
            </a:fld>
            <a:endParaRPr lang="en-US"/>
          </a:p>
        </p:txBody>
      </p:sp>
    </p:spTree>
    <p:extLst>
      <p:ext uri="{BB962C8B-B14F-4D97-AF65-F5344CB8AC3E}">
        <p14:creationId xmlns:p14="http://schemas.microsoft.com/office/powerpoint/2010/main" val="1487776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39700" lvl="0" indent="0" algn="l" rtl="0">
              <a:lnSpc>
                <a:spcPct val="100000"/>
              </a:lnSpc>
              <a:spcBef>
                <a:spcPts val="0"/>
              </a:spcBef>
              <a:spcAft>
                <a:spcPts val="0"/>
              </a:spcAft>
              <a:buClr>
                <a:schemeClr val="dk1"/>
              </a:buClr>
              <a:buSzPts val="1200"/>
              <a:buFont typeface="Calibri"/>
              <a:buNone/>
            </a:pPr>
            <a:r>
              <a:rPr lang="en-US" b="1"/>
              <a:t>*Emphasize the connections to the HLPs.</a:t>
            </a:r>
            <a:endParaRPr/>
          </a:p>
          <a:p>
            <a:pPr marL="139700" lvl="0" indent="0" algn="l" rtl="0">
              <a:lnSpc>
                <a:spcPct val="100000"/>
              </a:lnSpc>
              <a:spcBef>
                <a:spcPts val="0"/>
              </a:spcBef>
              <a:spcAft>
                <a:spcPts val="0"/>
              </a:spcAft>
              <a:buClr>
                <a:schemeClr val="dk1"/>
              </a:buClr>
              <a:buSzPts val="1200"/>
              <a:buFont typeface="Calibri"/>
              <a:buNone/>
            </a:pPr>
            <a:endParaRPr b="1"/>
          </a:p>
          <a:p>
            <a:pPr marL="139700" lvl="0" indent="0" algn="l" rtl="0">
              <a:lnSpc>
                <a:spcPct val="100000"/>
              </a:lnSpc>
              <a:spcBef>
                <a:spcPts val="0"/>
              </a:spcBef>
              <a:spcAft>
                <a:spcPts val="0"/>
              </a:spcAft>
              <a:buClr>
                <a:schemeClr val="dk1"/>
              </a:buClr>
              <a:buSzPts val="1200"/>
              <a:buFont typeface="Calibri"/>
              <a:buNone/>
            </a:pPr>
            <a:r>
              <a:rPr lang="en-US" b="1"/>
              <a:t>Explanation of Slide</a:t>
            </a:r>
            <a:endParaRPr/>
          </a:p>
          <a:p>
            <a:pPr marL="139700" lvl="0" indent="0" algn="l" rtl="0">
              <a:lnSpc>
                <a:spcPct val="100000"/>
              </a:lnSpc>
              <a:spcBef>
                <a:spcPts val="0"/>
              </a:spcBef>
              <a:spcAft>
                <a:spcPts val="0"/>
              </a:spcAft>
              <a:buClr>
                <a:schemeClr val="dk1"/>
              </a:buClr>
              <a:buSzPts val="1200"/>
              <a:buFont typeface="Calibri"/>
              <a:buNone/>
            </a:pPr>
            <a:r>
              <a:rPr lang="en-US" b="0"/>
              <a:t>HLP 2 supports the collaboration pillars of the CEC high-leverage practices. [</a:t>
            </a:r>
            <a:r>
              <a:rPr lang="en-US" b="0" i="1"/>
              <a:t>Read slide</a:t>
            </a:r>
            <a:r>
              <a:rPr lang="en-US" b="0"/>
              <a:t>.] Because today we are specifically talking about IEP team meetings, we will focus on HLP 2, which is specific toward meetings. </a:t>
            </a:r>
            <a:endParaRPr/>
          </a:p>
          <a:p>
            <a:pPr marL="139700" lvl="0" indent="0" algn="l" rtl="0">
              <a:lnSpc>
                <a:spcPct val="100000"/>
              </a:lnSpc>
              <a:spcBef>
                <a:spcPts val="0"/>
              </a:spcBef>
              <a:spcAft>
                <a:spcPts val="0"/>
              </a:spcAft>
              <a:buClr>
                <a:schemeClr val="dk1"/>
              </a:buClr>
              <a:buSzPts val="1200"/>
              <a:buFont typeface="Calibri"/>
              <a:buNone/>
            </a:pPr>
            <a:endParaRPr b="1"/>
          </a:p>
          <a:p>
            <a:pPr marL="139700" lvl="0" indent="0" algn="l" rtl="0">
              <a:lnSpc>
                <a:spcPct val="100000"/>
              </a:lnSpc>
              <a:spcBef>
                <a:spcPts val="0"/>
              </a:spcBef>
              <a:spcAft>
                <a:spcPts val="0"/>
              </a:spcAft>
              <a:buClr>
                <a:schemeClr val="dk1"/>
              </a:buClr>
              <a:buSzPts val="1200"/>
              <a:buFont typeface="Calibri"/>
              <a:buNone/>
            </a:pPr>
            <a:r>
              <a:rPr lang="en-US" b="0"/>
              <a:t>HLP 2 full text: Teachers lead and participate in a range of meetings (e.g., meetings with families, individualized education program [IEP] teams, individualized family services plan [IFSP] teams, instructional planning) to identify clear, measurable student outcomes and develop instructional and behavioral plans that support these outcomes. They develop a meeting agenda, allocate time to meet the goals of the agenda, and lead in ways that encourage consensus building through positive verbal and nonverbal communication, encouraging the sharing of multiple perspectives, demonstrating active listening, and soliciting feedback.</a:t>
            </a:r>
            <a:endParaRPr/>
          </a:p>
          <a:p>
            <a:pPr marL="139700" lvl="0" indent="0" algn="l" rtl="0">
              <a:lnSpc>
                <a:spcPct val="100000"/>
              </a:lnSpc>
              <a:spcBef>
                <a:spcPts val="0"/>
              </a:spcBef>
              <a:spcAft>
                <a:spcPts val="0"/>
              </a:spcAft>
              <a:buClr>
                <a:schemeClr val="dk1"/>
              </a:buClr>
              <a:buSzPts val="1200"/>
              <a:buFont typeface="Calibri"/>
              <a:buNone/>
            </a:pPr>
            <a:endParaRPr b="0"/>
          </a:p>
          <a:p>
            <a:pPr marL="139700" lvl="0" indent="0" algn="l" rtl="0">
              <a:lnSpc>
                <a:spcPct val="100000"/>
              </a:lnSpc>
              <a:spcBef>
                <a:spcPts val="0"/>
              </a:spcBef>
              <a:spcAft>
                <a:spcPts val="0"/>
              </a:spcAft>
              <a:buClr>
                <a:schemeClr val="dk1"/>
              </a:buClr>
              <a:buSzPts val="1200"/>
              <a:buFont typeface="Calibri"/>
              <a:buNone/>
            </a:pPr>
            <a:r>
              <a:rPr lang="en-US" b="0"/>
              <a:t>Throughout this presentation, we’ll be sharing strategies to help support the implementation of this practice.</a:t>
            </a:r>
            <a:endParaRPr/>
          </a:p>
          <a:p>
            <a:pPr marL="0" lvl="0" indent="0" algn="l" rtl="0">
              <a:lnSpc>
                <a:spcPct val="100000"/>
              </a:lnSpc>
              <a:spcBef>
                <a:spcPts val="0"/>
              </a:spcBef>
              <a:spcAft>
                <a:spcPts val="0"/>
              </a:spcAft>
              <a:buSzPts val="1400"/>
              <a:buNone/>
            </a:pPr>
            <a:endParaRPr/>
          </a:p>
        </p:txBody>
      </p:sp>
      <p:sp>
        <p:nvSpPr>
          <p:cNvPr id="409" name="Google Shape;40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1" name="Google Shape;841;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1" i="0" u="none" strike="noStrike" cap="none">
                <a:solidFill>
                  <a:srgbClr val="000000"/>
                </a:solidFill>
                <a:latin typeface="Calibri"/>
                <a:ea typeface="Calibri"/>
                <a:cs typeface="Calibri"/>
                <a:sym typeface="Calibri"/>
              </a:rPr>
              <a:t>Explanation of slide.</a:t>
            </a:r>
            <a:endParaRPr/>
          </a:p>
          <a:p>
            <a:pPr marL="0" marR="0" lvl="0" indent="0" algn="l" rtl="0">
              <a:lnSpc>
                <a:spcPct val="100000"/>
              </a:lnSpc>
              <a:spcBef>
                <a:spcPts val="0"/>
              </a:spcBef>
              <a:spcAft>
                <a:spcPts val="0"/>
              </a:spcAft>
              <a:buClr>
                <a:schemeClr val="dk1"/>
              </a:buClr>
              <a:buSzPts val="1800"/>
              <a:buFont typeface="Roboto"/>
              <a:buNone/>
            </a:pPr>
            <a:r>
              <a:rPr lang="en-US" sz="1800">
                <a:latin typeface="Roboto"/>
                <a:ea typeface="Roboto"/>
                <a:cs typeface="Roboto"/>
                <a:sym typeface="Roboto"/>
              </a:rPr>
              <a:t>[</a:t>
            </a:r>
            <a:r>
              <a:rPr lang="en-US" sz="1800" i="1">
                <a:latin typeface="Roboto"/>
                <a:ea typeface="Roboto"/>
                <a:cs typeface="Roboto"/>
                <a:sym typeface="Roboto"/>
              </a:rPr>
              <a:t>Read slide</a:t>
            </a:r>
            <a:r>
              <a:rPr lang="en-US" sz="1800">
                <a:latin typeface="Roboto"/>
                <a:ea typeface="Roboto"/>
                <a:cs typeface="Roboto"/>
                <a:sym typeface="Roboto"/>
              </a:rPr>
              <a:t>.]</a:t>
            </a: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Roboto"/>
              <a:buNone/>
            </a:pPr>
            <a:r>
              <a:rPr lang="en-US" sz="1800" b="1">
                <a:latin typeface="Roboto"/>
                <a:ea typeface="Roboto"/>
                <a:cs typeface="Roboto"/>
                <a:sym typeface="Roboto"/>
              </a:rPr>
              <a:t>HLP 3 full text:</a:t>
            </a:r>
            <a:r>
              <a:rPr lang="en-US" sz="1800">
                <a:latin typeface="Roboto"/>
                <a:ea typeface="Roboto"/>
                <a:cs typeface="Roboto"/>
                <a:sym typeface="Roboto"/>
              </a:rPr>
              <a:t> Teachers collaborate with families about individual children’s needs, goals, programs, and progress over time and ensure families are informed about their rights as well as about special education processes (e.g., IEPs, IFSPs). Teachers should respectfully and effectively communicate considering the background, socioeconomic status, language, culture, and priorities of the family. Teachers advocate for resources to help students meet instructional, behavioral, social, and transition goals. In building positive relationships with students, teachers encourage students to self-advocate, with the goal of fostering self-determination over time. Teachers also work with families to self-advocate and support their children’s learning.</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3" name="Google Shape;863;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Explanation of Slide</a:t>
            </a:r>
            <a:endParaRPr/>
          </a:p>
          <a:p>
            <a:pPr marL="0" lvl="0" indent="0" algn="l" rtl="0">
              <a:lnSpc>
                <a:spcPct val="100000"/>
              </a:lnSpc>
              <a:spcBef>
                <a:spcPts val="0"/>
              </a:spcBef>
              <a:spcAft>
                <a:spcPts val="0"/>
              </a:spcAft>
              <a:buSzPts val="1400"/>
              <a:buNone/>
            </a:pPr>
            <a:r>
              <a:rPr lang="en-US" sz="1200" b="0">
                <a:solidFill>
                  <a:schemeClr val="dk1"/>
                </a:solidFill>
                <a:latin typeface="Calibri"/>
                <a:ea typeface="Calibri"/>
                <a:cs typeface="Calibri"/>
                <a:sym typeface="Calibri"/>
              </a:rPr>
              <a:t>On the chart paper in groups, or in a padlet…name who you collaborate with in a successful way. What is one thing that makes it successful?</a:t>
            </a: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a:solidFill>
                  <a:schemeClr val="dk1"/>
                </a:solidFill>
                <a:latin typeface="Calibri"/>
                <a:ea typeface="Calibri"/>
                <a:cs typeface="Calibri"/>
                <a:sym typeface="Calibri"/>
              </a:rPr>
              <a:t> </a:t>
            </a: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a:solidFill>
                  <a:schemeClr val="dk1"/>
                </a:solidFill>
                <a:latin typeface="Calibri"/>
                <a:ea typeface="Calibri"/>
                <a:cs typeface="Calibri"/>
                <a:sym typeface="Calibri"/>
              </a:rPr>
              <a:t>Example: I work with the 4</a:t>
            </a:r>
            <a:r>
              <a:rPr lang="en-US" sz="1200" b="0" baseline="30000">
                <a:solidFill>
                  <a:schemeClr val="dk1"/>
                </a:solidFill>
                <a:latin typeface="Calibri"/>
                <a:ea typeface="Calibri"/>
                <a:cs typeface="Calibri"/>
                <a:sym typeface="Calibri"/>
              </a:rPr>
              <a:t>th</a:t>
            </a:r>
            <a:r>
              <a:rPr lang="en-US" sz="1200" b="0">
                <a:solidFill>
                  <a:schemeClr val="dk1"/>
                </a:solidFill>
                <a:latin typeface="Calibri"/>
                <a:ea typeface="Calibri"/>
                <a:cs typeface="Calibri"/>
                <a:sym typeface="Calibri"/>
              </a:rPr>
              <a:t> grade teacher and we have dedicated time to talk about students. </a:t>
            </a: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a:solidFill>
                  <a:schemeClr val="dk1"/>
                </a:solidFill>
                <a:latin typeface="Calibri"/>
                <a:ea typeface="Calibri"/>
                <a:cs typeface="Calibri"/>
                <a:sym typeface="Calibri"/>
              </a:rPr>
              <a:t> </a:t>
            </a: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1">
                <a:solidFill>
                  <a:schemeClr val="dk1"/>
                </a:solidFill>
                <a:latin typeface="Calibri"/>
                <a:ea typeface="Calibri"/>
                <a:cs typeface="Calibri"/>
                <a:sym typeface="Calibri"/>
              </a:rPr>
              <a:t>Facilitation note:</a:t>
            </a: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1">
                <a:solidFill>
                  <a:schemeClr val="dk1"/>
                </a:solidFill>
                <a:latin typeface="Calibri"/>
                <a:ea typeface="Calibri"/>
                <a:cs typeface="Calibri"/>
                <a:sym typeface="Calibri"/>
              </a:rPr>
              <a:t>Ask for volunteers for 4-5 people to give their example. </a:t>
            </a: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864" name="Google Shape;864;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7" name="Google Shape;877;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dirty="0">
                <a:solidFill>
                  <a:schemeClr val="dk1"/>
                </a:solidFill>
                <a:latin typeface="Calibri"/>
                <a:ea typeface="Calibri"/>
                <a:cs typeface="Calibri"/>
                <a:sym typeface="Calibri"/>
              </a:rPr>
              <a:t>Explanation of Slide</a:t>
            </a:r>
            <a:endParaRPr dirty="0"/>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We are going to talk today about strategies for strengthening collaboration with families.</a:t>
            </a:r>
            <a:endParaRPr dirty="0"/>
          </a:p>
        </p:txBody>
      </p:sp>
      <p:sp>
        <p:nvSpPr>
          <p:cNvPr id="878" name="Google Shape;878;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Explanation of Slide</a:t>
            </a:r>
            <a:endParaRPr/>
          </a:p>
          <a:p>
            <a:pPr marL="0" lvl="0" indent="0" algn="l" rtl="0">
              <a:lnSpc>
                <a:spcPct val="100000"/>
              </a:lnSpc>
              <a:spcBef>
                <a:spcPts val="0"/>
              </a:spcBef>
              <a:spcAft>
                <a:spcPts val="0"/>
              </a:spcAft>
              <a:buSzPts val="1400"/>
              <a:buNone/>
            </a:pPr>
            <a:r>
              <a:rPr lang="en-US" sz="1200" b="0">
                <a:solidFill>
                  <a:schemeClr val="dk1"/>
                </a:solidFill>
                <a:latin typeface="Calibri"/>
                <a:ea typeface="Calibri"/>
                <a:cs typeface="Calibri"/>
                <a:sym typeface="Calibri"/>
              </a:rPr>
              <a:t>Family engagement is a practice in which families and school personnel collaborate to support and improve the learning and development of children. Sometimes, this practice is referred to as parent engagement, parent involvement, or family-school partnership.</a:t>
            </a: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br>
              <a:rPr lang="en-US" sz="1200" b="0">
                <a:solidFill>
                  <a:schemeClr val="dk1"/>
                </a:solidFill>
                <a:latin typeface="Calibri"/>
                <a:ea typeface="Calibri"/>
                <a:cs typeface="Calibri"/>
                <a:sym typeface="Calibri"/>
              </a:rPr>
            </a:br>
            <a:r>
              <a:rPr lang="en-US" sz="1200" b="0">
                <a:solidFill>
                  <a:schemeClr val="dk1"/>
                </a:solidFill>
                <a:latin typeface="Calibri"/>
                <a:ea typeface="Calibri"/>
                <a:cs typeface="Calibri"/>
                <a:sym typeface="Calibri"/>
              </a:rPr>
              <a:t>But family engagement means more than simply informing parents about their child’s progress or challenges, where communication is primarily one-way—that is, from the teacher to the parent. Rather, family engagement happens when educators actively encourage families to participate in meaningful ways, and families support their children at home as well as at school. This establishes a mutually beneficial relationship, one in which educators are committed to listening and collaborating with families and families are committed to prioritizing their children’s education. This relationship between schools and families can be focused on the following topics: </a:t>
            </a: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a:solidFill>
                  <a:schemeClr val="dk1"/>
                </a:solidFill>
                <a:latin typeface="Calibri"/>
                <a:ea typeface="Calibri"/>
                <a:cs typeface="Calibri"/>
                <a:sym typeface="Calibri"/>
              </a:rPr>
              <a:t>-Centered around student development and learning</a:t>
            </a: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a:solidFill>
                  <a:schemeClr val="dk1"/>
                </a:solidFill>
                <a:latin typeface="Calibri"/>
                <a:ea typeface="Calibri"/>
                <a:cs typeface="Calibri"/>
                <a:sym typeface="Calibri"/>
              </a:rPr>
              <a:t>-Challenges </a:t>
            </a: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a:solidFill>
                  <a:schemeClr val="dk1"/>
                </a:solidFill>
                <a:latin typeface="Calibri"/>
                <a:ea typeface="Calibri"/>
                <a:cs typeface="Calibri"/>
                <a:sym typeface="Calibri"/>
              </a:rPr>
              <a:t>-Successes </a:t>
            </a: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a:solidFill>
                  <a:schemeClr val="dk1"/>
                </a:solidFill>
                <a:latin typeface="Calibri"/>
                <a:ea typeface="Calibri"/>
                <a:cs typeface="Calibri"/>
                <a:sym typeface="Calibri"/>
              </a:rPr>
              <a:t>-High expectations </a:t>
            </a: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a:solidFill>
                  <a:schemeClr val="dk1"/>
                </a:solidFill>
                <a:latin typeface="Calibri"/>
                <a:ea typeface="Calibri"/>
                <a:cs typeface="Calibri"/>
                <a:sym typeface="Calibri"/>
              </a:rPr>
              <a:t>-Family experiences </a:t>
            </a: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959" name="Google Shape;959;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1" name="Google Shape;971;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Explanation of Slide</a:t>
            </a:r>
            <a:endParaRPr/>
          </a:p>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en-US" sz="1200" b="0">
                <a:solidFill>
                  <a:schemeClr val="dk1"/>
                </a:solidFill>
                <a:latin typeface="Calibri"/>
                <a:ea typeface="Calibri"/>
                <a:cs typeface="Calibri"/>
                <a:sym typeface="Calibri"/>
              </a:rPr>
              <a:t>Creating an accepting and supportive environment is the first step in welcoming families. When families enter a school building, they should feel valued and included. This is especially true for the families of children with disabilities, who may already be grappling with a number of stressors. But a welcoming school environment is more than just a friendly front office staff. The interactions of everyone in the school—administrators, teachers, support staff, students, and visitors—should be caring and supportive. Educators can welcome families by creating opportunities for parents to make positive connections within the school. </a:t>
            </a: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972" name="Google Shape;972;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1" name="Google Shape;991;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Explanation of Slide – Read slide</a:t>
            </a:r>
            <a:endParaRPr/>
          </a:p>
        </p:txBody>
      </p:sp>
      <p:sp>
        <p:nvSpPr>
          <p:cNvPr id="992" name="Google Shape;992;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2" name="Google Shape;1012;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i="0">
                <a:solidFill>
                  <a:schemeClr val="dk1"/>
                </a:solidFill>
                <a:latin typeface="Calibri"/>
                <a:ea typeface="Calibri"/>
                <a:cs typeface="Calibri"/>
                <a:sym typeface="Calibri"/>
              </a:rPr>
              <a:t>Explanation of Slide</a:t>
            </a:r>
            <a:endParaRPr/>
          </a:p>
          <a:p>
            <a:pPr marL="0" lvl="0" indent="0" algn="l" rtl="0">
              <a:lnSpc>
                <a:spcPct val="100000"/>
              </a:lnSpc>
              <a:spcBef>
                <a:spcPts val="0"/>
              </a:spcBef>
              <a:spcAft>
                <a:spcPts val="0"/>
              </a:spcAft>
              <a:buSzPts val="1400"/>
              <a:buNone/>
            </a:pPr>
            <a:endParaRPr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Educators should explicitly communicate with families about supports needed at home. Parents want to help their children and often appreciate knowing how they can provide supports at home. However, educators should involve families in a manner that is meaningful to them. The way in which a family gets involved in the education system is likely to be as unique as the family itself. A single mother working two jobs and struggling to make ends meet might find it difficult to allow her children to participate in after-school activities. On the other hand, she might make sure that her children read every day and complete their homework. She may appreciate other supports or resources that may help her situation or child. </a:t>
            </a:r>
            <a:endParaRPr/>
          </a:p>
        </p:txBody>
      </p:sp>
      <p:sp>
        <p:nvSpPr>
          <p:cNvPr id="1013" name="Google Shape;1013;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40683-2264-5329-665B-A284BCCA81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45707D-FD44-AEF4-0A85-EFEE2184D0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C0C557-2B71-5CCF-A86E-BDEC8E2CBCBD}"/>
              </a:ext>
            </a:extLst>
          </p:cNvPr>
          <p:cNvSpPr>
            <a:spLocks noGrp="1"/>
          </p:cNvSpPr>
          <p:nvPr>
            <p:ph type="dt" sz="half" idx="10"/>
          </p:nvPr>
        </p:nvSpPr>
        <p:spPr/>
        <p:txBody>
          <a:bodyPr/>
          <a:lstStyle/>
          <a:p>
            <a:fld id="{52F6F799-041E-E147-AF00-BFA5E8ACE059}" type="datetimeFigureOut">
              <a:rPr lang="en-US" smtClean="0"/>
              <a:t>11/11/25</a:t>
            </a:fld>
            <a:endParaRPr lang="en-US"/>
          </a:p>
        </p:txBody>
      </p:sp>
      <p:sp>
        <p:nvSpPr>
          <p:cNvPr id="5" name="Footer Placeholder 4">
            <a:extLst>
              <a:ext uri="{FF2B5EF4-FFF2-40B4-BE49-F238E27FC236}">
                <a16:creationId xmlns:a16="http://schemas.microsoft.com/office/drawing/2014/main" id="{523E2298-F745-633E-A7E9-106F8E563D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1A46EE-5FC3-B7D5-8E88-25B374166F31}"/>
              </a:ext>
            </a:extLst>
          </p:cNvPr>
          <p:cNvSpPr>
            <a:spLocks noGrp="1"/>
          </p:cNvSpPr>
          <p:nvPr>
            <p:ph type="sldNum" sz="quarter" idx="12"/>
          </p:nvPr>
        </p:nvSpPr>
        <p:spPr/>
        <p:txBody>
          <a:bodyPr/>
          <a:lstStyle/>
          <a:p>
            <a:fld id="{53274D28-C668-994F-B960-AA7DD6281AF3}" type="slidenum">
              <a:rPr lang="en-US" smtClean="0"/>
              <a:t>‹#›</a:t>
            </a:fld>
            <a:endParaRPr lang="en-US"/>
          </a:p>
        </p:txBody>
      </p:sp>
    </p:spTree>
    <p:extLst>
      <p:ext uri="{BB962C8B-B14F-4D97-AF65-F5344CB8AC3E}">
        <p14:creationId xmlns:p14="http://schemas.microsoft.com/office/powerpoint/2010/main" val="1032156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DA3E0-B34E-C9B8-9FA3-24402221C2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ADB734-E49A-C28D-06CB-ABC36062CB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51DCBD-6EC0-A409-BBD0-29D12039FAB8}"/>
              </a:ext>
            </a:extLst>
          </p:cNvPr>
          <p:cNvSpPr>
            <a:spLocks noGrp="1"/>
          </p:cNvSpPr>
          <p:nvPr>
            <p:ph type="dt" sz="half" idx="10"/>
          </p:nvPr>
        </p:nvSpPr>
        <p:spPr/>
        <p:txBody>
          <a:bodyPr/>
          <a:lstStyle/>
          <a:p>
            <a:fld id="{52F6F799-041E-E147-AF00-BFA5E8ACE059}" type="datetimeFigureOut">
              <a:rPr lang="en-US" smtClean="0"/>
              <a:t>11/11/25</a:t>
            </a:fld>
            <a:endParaRPr lang="en-US"/>
          </a:p>
        </p:txBody>
      </p:sp>
      <p:sp>
        <p:nvSpPr>
          <p:cNvPr id="5" name="Footer Placeholder 4">
            <a:extLst>
              <a:ext uri="{FF2B5EF4-FFF2-40B4-BE49-F238E27FC236}">
                <a16:creationId xmlns:a16="http://schemas.microsoft.com/office/drawing/2014/main" id="{A4182D55-C9B1-CAF2-1F22-26E60AF8DB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32AF1-41E0-F30E-0789-B2EAAA216C4B}"/>
              </a:ext>
            </a:extLst>
          </p:cNvPr>
          <p:cNvSpPr>
            <a:spLocks noGrp="1"/>
          </p:cNvSpPr>
          <p:nvPr>
            <p:ph type="sldNum" sz="quarter" idx="12"/>
          </p:nvPr>
        </p:nvSpPr>
        <p:spPr/>
        <p:txBody>
          <a:bodyPr/>
          <a:lstStyle/>
          <a:p>
            <a:fld id="{53274D28-C668-994F-B960-AA7DD6281AF3}" type="slidenum">
              <a:rPr lang="en-US" smtClean="0"/>
              <a:t>‹#›</a:t>
            </a:fld>
            <a:endParaRPr lang="en-US"/>
          </a:p>
        </p:txBody>
      </p:sp>
    </p:spTree>
    <p:extLst>
      <p:ext uri="{BB962C8B-B14F-4D97-AF65-F5344CB8AC3E}">
        <p14:creationId xmlns:p14="http://schemas.microsoft.com/office/powerpoint/2010/main" val="3037820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E2E84C-F3BF-2E38-AA7C-420C650BBE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53495D-25B4-8F76-AD17-B05EAA2887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26AB1E-31BE-3511-D6EA-71C307B673E9}"/>
              </a:ext>
            </a:extLst>
          </p:cNvPr>
          <p:cNvSpPr>
            <a:spLocks noGrp="1"/>
          </p:cNvSpPr>
          <p:nvPr>
            <p:ph type="dt" sz="half" idx="10"/>
          </p:nvPr>
        </p:nvSpPr>
        <p:spPr/>
        <p:txBody>
          <a:bodyPr/>
          <a:lstStyle/>
          <a:p>
            <a:fld id="{52F6F799-041E-E147-AF00-BFA5E8ACE059}" type="datetimeFigureOut">
              <a:rPr lang="en-US" smtClean="0"/>
              <a:t>11/11/25</a:t>
            </a:fld>
            <a:endParaRPr lang="en-US"/>
          </a:p>
        </p:txBody>
      </p:sp>
      <p:sp>
        <p:nvSpPr>
          <p:cNvPr id="5" name="Footer Placeholder 4">
            <a:extLst>
              <a:ext uri="{FF2B5EF4-FFF2-40B4-BE49-F238E27FC236}">
                <a16:creationId xmlns:a16="http://schemas.microsoft.com/office/drawing/2014/main" id="{D111B8D7-79B1-03D4-F801-D3AAAC90B2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9A53D0-AA4B-41B7-C7CB-361540078DF1}"/>
              </a:ext>
            </a:extLst>
          </p:cNvPr>
          <p:cNvSpPr>
            <a:spLocks noGrp="1"/>
          </p:cNvSpPr>
          <p:nvPr>
            <p:ph type="sldNum" sz="quarter" idx="12"/>
          </p:nvPr>
        </p:nvSpPr>
        <p:spPr/>
        <p:txBody>
          <a:bodyPr/>
          <a:lstStyle/>
          <a:p>
            <a:fld id="{53274D28-C668-994F-B960-AA7DD6281AF3}" type="slidenum">
              <a:rPr lang="en-US" smtClean="0"/>
              <a:t>‹#›</a:t>
            </a:fld>
            <a:endParaRPr lang="en-US"/>
          </a:p>
        </p:txBody>
      </p:sp>
    </p:spTree>
    <p:extLst>
      <p:ext uri="{BB962C8B-B14F-4D97-AF65-F5344CB8AC3E}">
        <p14:creationId xmlns:p14="http://schemas.microsoft.com/office/powerpoint/2010/main" val="1647432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09677-C4E4-B9B7-9C17-83D01FF6A3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401C55-3790-6DD7-2758-19CA2B985A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50BD6D-53CE-DDCE-4107-8649DAAB4C2B}"/>
              </a:ext>
            </a:extLst>
          </p:cNvPr>
          <p:cNvSpPr>
            <a:spLocks noGrp="1"/>
          </p:cNvSpPr>
          <p:nvPr>
            <p:ph type="dt" sz="half" idx="10"/>
          </p:nvPr>
        </p:nvSpPr>
        <p:spPr/>
        <p:txBody>
          <a:bodyPr/>
          <a:lstStyle/>
          <a:p>
            <a:fld id="{52F6F799-041E-E147-AF00-BFA5E8ACE059}" type="datetimeFigureOut">
              <a:rPr lang="en-US" smtClean="0"/>
              <a:t>11/11/25</a:t>
            </a:fld>
            <a:endParaRPr lang="en-US"/>
          </a:p>
        </p:txBody>
      </p:sp>
      <p:sp>
        <p:nvSpPr>
          <p:cNvPr id="5" name="Footer Placeholder 4">
            <a:extLst>
              <a:ext uri="{FF2B5EF4-FFF2-40B4-BE49-F238E27FC236}">
                <a16:creationId xmlns:a16="http://schemas.microsoft.com/office/drawing/2014/main" id="{DBBD092B-1F5A-8283-A011-C290D4B7DA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FA09E9-637D-3895-CFE5-78B191BF4EE6}"/>
              </a:ext>
            </a:extLst>
          </p:cNvPr>
          <p:cNvSpPr>
            <a:spLocks noGrp="1"/>
          </p:cNvSpPr>
          <p:nvPr>
            <p:ph type="sldNum" sz="quarter" idx="12"/>
          </p:nvPr>
        </p:nvSpPr>
        <p:spPr/>
        <p:txBody>
          <a:bodyPr/>
          <a:lstStyle/>
          <a:p>
            <a:fld id="{53274D28-C668-994F-B960-AA7DD6281AF3}" type="slidenum">
              <a:rPr lang="en-US" smtClean="0"/>
              <a:t>‹#›</a:t>
            </a:fld>
            <a:endParaRPr lang="en-US"/>
          </a:p>
        </p:txBody>
      </p:sp>
    </p:spTree>
    <p:extLst>
      <p:ext uri="{BB962C8B-B14F-4D97-AF65-F5344CB8AC3E}">
        <p14:creationId xmlns:p14="http://schemas.microsoft.com/office/powerpoint/2010/main" val="3894977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42827-4180-A731-8884-A97BEB5BE1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33AF8C-D2BF-0D32-F39D-7B7AA3613B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62533E-4E1B-5EBE-A8A8-5BEBAA98D0AE}"/>
              </a:ext>
            </a:extLst>
          </p:cNvPr>
          <p:cNvSpPr>
            <a:spLocks noGrp="1"/>
          </p:cNvSpPr>
          <p:nvPr>
            <p:ph type="dt" sz="half" idx="10"/>
          </p:nvPr>
        </p:nvSpPr>
        <p:spPr/>
        <p:txBody>
          <a:bodyPr/>
          <a:lstStyle/>
          <a:p>
            <a:fld id="{52F6F799-041E-E147-AF00-BFA5E8ACE059}" type="datetimeFigureOut">
              <a:rPr lang="en-US" smtClean="0"/>
              <a:t>11/11/25</a:t>
            </a:fld>
            <a:endParaRPr lang="en-US"/>
          </a:p>
        </p:txBody>
      </p:sp>
      <p:sp>
        <p:nvSpPr>
          <p:cNvPr id="5" name="Footer Placeholder 4">
            <a:extLst>
              <a:ext uri="{FF2B5EF4-FFF2-40B4-BE49-F238E27FC236}">
                <a16:creationId xmlns:a16="http://schemas.microsoft.com/office/drawing/2014/main" id="{A4CCA224-07F1-1176-B6ED-5F06F70D63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A2D83C-6016-24D8-CB50-4EF419DEFAC5}"/>
              </a:ext>
            </a:extLst>
          </p:cNvPr>
          <p:cNvSpPr>
            <a:spLocks noGrp="1"/>
          </p:cNvSpPr>
          <p:nvPr>
            <p:ph type="sldNum" sz="quarter" idx="12"/>
          </p:nvPr>
        </p:nvSpPr>
        <p:spPr/>
        <p:txBody>
          <a:bodyPr/>
          <a:lstStyle/>
          <a:p>
            <a:fld id="{53274D28-C668-994F-B960-AA7DD6281AF3}" type="slidenum">
              <a:rPr lang="en-US" smtClean="0"/>
              <a:t>‹#›</a:t>
            </a:fld>
            <a:endParaRPr lang="en-US"/>
          </a:p>
        </p:txBody>
      </p:sp>
    </p:spTree>
    <p:extLst>
      <p:ext uri="{BB962C8B-B14F-4D97-AF65-F5344CB8AC3E}">
        <p14:creationId xmlns:p14="http://schemas.microsoft.com/office/powerpoint/2010/main" val="4281514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10B2D-7AC6-319F-71F5-368D8DE7BD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CAA311-6A4C-0C91-D70E-B3BF827B04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7AE8F9-DCC9-D854-D5CA-90C261FC50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412D6E-06FE-5990-C108-7B0E16970FF5}"/>
              </a:ext>
            </a:extLst>
          </p:cNvPr>
          <p:cNvSpPr>
            <a:spLocks noGrp="1"/>
          </p:cNvSpPr>
          <p:nvPr>
            <p:ph type="dt" sz="half" idx="10"/>
          </p:nvPr>
        </p:nvSpPr>
        <p:spPr/>
        <p:txBody>
          <a:bodyPr/>
          <a:lstStyle/>
          <a:p>
            <a:fld id="{52F6F799-041E-E147-AF00-BFA5E8ACE059}" type="datetimeFigureOut">
              <a:rPr lang="en-US" smtClean="0"/>
              <a:t>11/11/25</a:t>
            </a:fld>
            <a:endParaRPr lang="en-US"/>
          </a:p>
        </p:txBody>
      </p:sp>
      <p:sp>
        <p:nvSpPr>
          <p:cNvPr id="6" name="Footer Placeholder 5">
            <a:extLst>
              <a:ext uri="{FF2B5EF4-FFF2-40B4-BE49-F238E27FC236}">
                <a16:creationId xmlns:a16="http://schemas.microsoft.com/office/drawing/2014/main" id="{0ADD2926-1AC5-71CD-135F-2409CAC4FD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06AC4D-560B-18ED-3264-3F36D3FC4FE8}"/>
              </a:ext>
            </a:extLst>
          </p:cNvPr>
          <p:cNvSpPr>
            <a:spLocks noGrp="1"/>
          </p:cNvSpPr>
          <p:nvPr>
            <p:ph type="sldNum" sz="quarter" idx="12"/>
          </p:nvPr>
        </p:nvSpPr>
        <p:spPr/>
        <p:txBody>
          <a:bodyPr/>
          <a:lstStyle/>
          <a:p>
            <a:fld id="{53274D28-C668-994F-B960-AA7DD6281AF3}" type="slidenum">
              <a:rPr lang="en-US" smtClean="0"/>
              <a:t>‹#›</a:t>
            </a:fld>
            <a:endParaRPr lang="en-US"/>
          </a:p>
        </p:txBody>
      </p:sp>
    </p:spTree>
    <p:extLst>
      <p:ext uri="{BB962C8B-B14F-4D97-AF65-F5344CB8AC3E}">
        <p14:creationId xmlns:p14="http://schemas.microsoft.com/office/powerpoint/2010/main" val="1837242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9F405-9DE6-E7A1-B1FD-01EBA280D6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4DDCFF-A2EB-ABA2-6FB0-A383AAFD03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A95D93-4E90-39BE-0EAB-9273E6B002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FAB318-D66D-3A00-E66F-A125483B65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2EE8E8-55C9-8209-BC7C-10AB0F9923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89CDF6-A9C4-60E1-D6D5-69C263616FCA}"/>
              </a:ext>
            </a:extLst>
          </p:cNvPr>
          <p:cNvSpPr>
            <a:spLocks noGrp="1"/>
          </p:cNvSpPr>
          <p:nvPr>
            <p:ph type="dt" sz="half" idx="10"/>
          </p:nvPr>
        </p:nvSpPr>
        <p:spPr/>
        <p:txBody>
          <a:bodyPr/>
          <a:lstStyle/>
          <a:p>
            <a:fld id="{52F6F799-041E-E147-AF00-BFA5E8ACE059}" type="datetimeFigureOut">
              <a:rPr lang="en-US" smtClean="0"/>
              <a:t>11/11/25</a:t>
            </a:fld>
            <a:endParaRPr lang="en-US"/>
          </a:p>
        </p:txBody>
      </p:sp>
      <p:sp>
        <p:nvSpPr>
          <p:cNvPr id="8" name="Footer Placeholder 7">
            <a:extLst>
              <a:ext uri="{FF2B5EF4-FFF2-40B4-BE49-F238E27FC236}">
                <a16:creationId xmlns:a16="http://schemas.microsoft.com/office/drawing/2014/main" id="{366CB0D1-56F3-4210-8C71-875D343D27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A20641-0E6E-9BEA-F799-CCC6AF81562E}"/>
              </a:ext>
            </a:extLst>
          </p:cNvPr>
          <p:cNvSpPr>
            <a:spLocks noGrp="1"/>
          </p:cNvSpPr>
          <p:nvPr>
            <p:ph type="sldNum" sz="quarter" idx="12"/>
          </p:nvPr>
        </p:nvSpPr>
        <p:spPr/>
        <p:txBody>
          <a:bodyPr/>
          <a:lstStyle/>
          <a:p>
            <a:fld id="{53274D28-C668-994F-B960-AA7DD6281AF3}" type="slidenum">
              <a:rPr lang="en-US" smtClean="0"/>
              <a:t>‹#›</a:t>
            </a:fld>
            <a:endParaRPr lang="en-US"/>
          </a:p>
        </p:txBody>
      </p:sp>
    </p:spTree>
    <p:extLst>
      <p:ext uri="{BB962C8B-B14F-4D97-AF65-F5344CB8AC3E}">
        <p14:creationId xmlns:p14="http://schemas.microsoft.com/office/powerpoint/2010/main" val="658004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6D18-37F9-3139-88F9-98927B5FE9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EFBBCA-4C78-5125-192C-C53D5BC52806}"/>
              </a:ext>
            </a:extLst>
          </p:cNvPr>
          <p:cNvSpPr>
            <a:spLocks noGrp="1"/>
          </p:cNvSpPr>
          <p:nvPr>
            <p:ph type="dt" sz="half" idx="10"/>
          </p:nvPr>
        </p:nvSpPr>
        <p:spPr/>
        <p:txBody>
          <a:bodyPr/>
          <a:lstStyle/>
          <a:p>
            <a:fld id="{52F6F799-041E-E147-AF00-BFA5E8ACE059}" type="datetimeFigureOut">
              <a:rPr lang="en-US" smtClean="0"/>
              <a:t>11/11/25</a:t>
            </a:fld>
            <a:endParaRPr lang="en-US"/>
          </a:p>
        </p:txBody>
      </p:sp>
      <p:sp>
        <p:nvSpPr>
          <p:cNvPr id="4" name="Footer Placeholder 3">
            <a:extLst>
              <a:ext uri="{FF2B5EF4-FFF2-40B4-BE49-F238E27FC236}">
                <a16:creationId xmlns:a16="http://schemas.microsoft.com/office/drawing/2014/main" id="{94A0CB3D-49E2-A5BA-8265-4B125F759A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C4CFF7-A430-DA65-6884-30738FA13910}"/>
              </a:ext>
            </a:extLst>
          </p:cNvPr>
          <p:cNvSpPr>
            <a:spLocks noGrp="1"/>
          </p:cNvSpPr>
          <p:nvPr>
            <p:ph type="sldNum" sz="quarter" idx="12"/>
          </p:nvPr>
        </p:nvSpPr>
        <p:spPr/>
        <p:txBody>
          <a:bodyPr/>
          <a:lstStyle/>
          <a:p>
            <a:fld id="{53274D28-C668-994F-B960-AA7DD6281AF3}" type="slidenum">
              <a:rPr lang="en-US" smtClean="0"/>
              <a:t>‹#›</a:t>
            </a:fld>
            <a:endParaRPr lang="en-US"/>
          </a:p>
        </p:txBody>
      </p:sp>
    </p:spTree>
    <p:extLst>
      <p:ext uri="{BB962C8B-B14F-4D97-AF65-F5344CB8AC3E}">
        <p14:creationId xmlns:p14="http://schemas.microsoft.com/office/powerpoint/2010/main" val="2929949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546213-DFF2-547E-BE17-562F464B7D72}"/>
              </a:ext>
            </a:extLst>
          </p:cNvPr>
          <p:cNvSpPr>
            <a:spLocks noGrp="1"/>
          </p:cNvSpPr>
          <p:nvPr>
            <p:ph type="dt" sz="half" idx="10"/>
          </p:nvPr>
        </p:nvSpPr>
        <p:spPr/>
        <p:txBody>
          <a:bodyPr/>
          <a:lstStyle/>
          <a:p>
            <a:fld id="{52F6F799-041E-E147-AF00-BFA5E8ACE059}" type="datetimeFigureOut">
              <a:rPr lang="en-US" smtClean="0"/>
              <a:t>11/11/25</a:t>
            </a:fld>
            <a:endParaRPr lang="en-US"/>
          </a:p>
        </p:txBody>
      </p:sp>
      <p:sp>
        <p:nvSpPr>
          <p:cNvPr id="3" name="Footer Placeholder 2">
            <a:extLst>
              <a:ext uri="{FF2B5EF4-FFF2-40B4-BE49-F238E27FC236}">
                <a16:creationId xmlns:a16="http://schemas.microsoft.com/office/drawing/2014/main" id="{E2D8FCE8-226D-7A73-8D96-E6C7A3E511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5A9259-2B26-2E8F-ADE7-A16F3EEFF6FF}"/>
              </a:ext>
            </a:extLst>
          </p:cNvPr>
          <p:cNvSpPr>
            <a:spLocks noGrp="1"/>
          </p:cNvSpPr>
          <p:nvPr>
            <p:ph type="sldNum" sz="quarter" idx="12"/>
          </p:nvPr>
        </p:nvSpPr>
        <p:spPr/>
        <p:txBody>
          <a:bodyPr/>
          <a:lstStyle/>
          <a:p>
            <a:fld id="{53274D28-C668-994F-B960-AA7DD6281AF3}" type="slidenum">
              <a:rPr lang="en-US" smtClean="0"/>
              <a:t>‹#›</a:t>
            </a:fld>
            <a:endParaRPr lang="en-US"/>
          </a:p>
        </p:txBody>
      </p:sp>
    </p:spTree>
    <p:extLst>
      <p:ext uri="{BB962C8B-B14F-4D97-AF65-F5344CB8AC3E}">
        <p14:creationId xmlns:p14="http://schemas.microsoft.com/office/powerpoint/2010/main" val="4154423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85632-4BDD-D4E5-CF49-F4F46AB921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505A60-4999-7509-8620-1283523F80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074143-5CD4-E69B-9AB4-747A9A9B38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410487-0BB3-67AD-F0F1-43FC9CB84A88}"/>
              </a:ext>
            </a:extLst>
          </p:cNvPr>
          <p:cNvSpPr>
            <a:spLocks noGrp="1"/>
          </p:cNvSpPr>
          <p:nvPr>
            <p:ph type="dt" sz="half" idx="10"/>
          </p:nvPr>
        </p:nvSpPr>
        <p:spPr/>
        <p:txBody>
          <a:bodyPr/>
          <a:lstStyle/>
          <a:p>
            <a:fld id="{52F6F799-041E-E147-AF00-BFA5E8ACE059}" type="datetimeFigureOut">
              <a:rPr lang="en-US" smtClean="0"/>
              <a:t>11/11/25</a:t>
            </a:fld>
            <a:endParaRPr lang="en-US"/>
          </a:p>
        </p:txBody>
      </p:sp>
      <p:sp>
        <p:nvSpPr>
          <p:cNvPr id="6" name="Footer Placeholder 5">
            <a:extLst>
              <a:ext uri="{FF2B5EF4-FFF2-40B4-BE49-F238E27FC236}">
                <a16:creationId xmlns:a16="http://schemas.microsoft.com/office/drawing/2014/main" id="{F8160927-B853-1DB5-1A53-0C9404DD02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327A09-A14C-D749-26B5-608B310785D8}"/>
              </a:ext>
            </a:extLst>
          </p:cNvPr>
          <p:cNvSpPr>
            <a:spLocks noGrp="1"/>
          </p:cNvSpPr>
          <p:nvPr>
            <p:ph type="sldNum" sz="quarter" idx="12"/>
          </p:nvPr>
        </p:nvSpPr>
        <p:spPr/>
        <p:txBody>
          <a:bodyPr/>
          <a:lstStyle/>
          <a:p>
            <a:fld id="{53274D28-C668-994F-B960-AA7DD6281AF3}" type="slidenum">
              <a:rPr lang="en-US" smtClean="0"/>
              <a:t>‹#›</a:t>
            </a:fld>
            <a:endParaRPr lang="en-US"/>
          </a:p>
        </p:txBody>
      </p:sp>
    </p:spTree>
    <p:extLst>
      <p:ext uri="{BB962C8B-B14F-4D97-AF65-F5344CB8AC3E}">
        <p14:creationId xmlns:p14="http://schemas.microsoft.com/office/powerpoint/2010/main" val="3316800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AA243-54A1-090E-F580-A1340BD985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49B267-7F87-A48D-BA8E-3E6FC90370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D86AA1-D523-A138-85F3-C581796211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100627-653D-EACD-D7DE-8FD194F6967B}"/>
              </a:ext>
            </a:extLst>
          </p:cNvPr>
          <p:cNvSpPr>
            <a:spLocks noGrp="1"/>
          </p:cNvSpPr>
          <p:nvPr>
            <p:ph type="dt" sz="half" idx="10"/>
          </p:nvPr>
        </p:nvSpPr>
        <p:spPr/>
        <p:txBody>
          <a:bodyPr/>
          <a:lstStyle/>
          <a:p>
            <a:fld id="{52F6F799-041E-E147-AF00-BFA5E8ACE059}" type="datetimeFigureOut">
              <a:rPr lang="en-US" smtClean="0"/>
              <a:t>11/11/25</a:t>
            </a:fld>
            <a:endParaRPr lang="en-US"/>
          </a:p>
        </p:txBody>
      </p:sp>
      <p:sp>
        <p:nvSpPr>
          <p:cNvPr id="6" name="Footer Placeholder 5">
            <a:extLst>
              <a:ext uri="{FF2B5EF4-FFF2-40B4-BE49-F238E27FC236}">
                <a16:creationId xmlns:a16="http://schemas.microsoft.com/office/drawing/2014/main" id="{FAD8F896-B3C5-C31E-2144-D21ACB6201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8CADC6-1F90-92C8-DA1E-9368812B5E1A}"/>
              </a:ext>
            </a:extLst>
          </p:cNvPr>
          <p:cNvSpPr>
            <a:spLocks noGrp="1"/>
          </p:cNvSpPr>
          <p:nvPr>
            <p:ph type="sldNum" sz="quarter" idx="12"/>
          </p:nvPr>
        </p:nvSpPr>
        <p:spPr/>
        <p:txBody>
          <a:bodyPr/>
          <a:lstStyle/>
          <a:p>
            <a:fld id="{53274D28-C668-994F-B960-AA7DD6281AF3}" type="slidenum">
              <a:rPr lang="en-US" smtClean="0"/>
              <a:t>‹#›</a:t>
            </a:fld>
            <a:endParaRPr lang="en-US"/>
          </a:p>
        </p:txBody>
      </p:sp>
    </p:spTree>
    <p:extLst>
      <p:ext uri="{BB962C8B-B14F-4D97-AF65-F5344CB8AC3E}">
        <p14:creationId xmlns:p14="http://schemas.microsoft.com/office/powerpoint/2010/main" val="1300573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1A8849-9123-078C-B1C7-D82ADDB5EC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0052F6-3F76-688A-A2CD-B321FBFD3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2C5AC6-92F2-842D-AE8F-5705F31159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F6F799-041E-E147-AF00-BFA5E8ACE059}" type="datetimeFigureOut">
              <a:rPr lang="en-US" smtClean="0"/>
              <a:t>11/11/25</a:t>
            </a:fld>
            <a:endParaRPr lang="en-US"/>
          </a:p>
        </p:txBody>
      </p:sp>
      <p:sp>
        <p:nvSpPr>
          <p:cNvPr id="5" name="Footer Placeholder 4">
            <a:extLst>
              <a:ext uri="{FF2B5EF4-FFF2-40B4-BE49-F238E27FC236}">
                <a16:creationId xmlns:a16="http://schemas.microsoft.com/office/drawing/2014/main" id="{287E9C24-EBCC-58CE-1045-C035ECBBAF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80C6E7-05BB-02FA-8FFD-88902AA4FA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74D28-C668-994F-B960-AA7DD6281AF3}" type="slidenum">
              <a:rPr lang="en-US" smtClean="0"/>
              <a:t>‹#›</a:t>
            </a:fld>
            <a:endParaRPr lang="en-US"/>
          </a:p>
        </p:txBody>
      </p:sp>
    </p:spTree>
    <p:extLst>
      <p:ext uri="{BB962C8B-B14F-4D97-AF65-F5344CB8AC3E}">
        <p14:creationId xmlns:p14="http://schemas.microsoft.com/office/powerpoint/2010/main" val="2111364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8"/>
          <p:cNvSpPr txBox="1">
            <a:spLocks noGrp="1"/>
          </p:cNvSpPr>
          <p:nvPr>
            <p:ph type="title"/>
          </p:nvPr>
        </p:nvSpPr>
        <p:spPr>
          <a:xfrm>
            <a:off x="1193800" y="1235240"/>
            <a:ext cx="49022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883E"/>
              </a:buClr>
              <a:buSzPct val="100000"/>
              <a:buFont typeface="Arial"/>
              <a:buNone/>
            </a:pPr>
            <a:r>
              <a:rPr lang="en-US" dirty="0"/>
              <a:t>Collaboration HLPs</a:t>
            </a:r>
            <a:br>
              <a:rPr lang="en-US" dirty="0"/>
            </a:br>
            <a:endParaRPr dirty="0"/>
          </a:p>
        </p:txBody>
      </p:sp>
      <p:sp>
        <p:nvSpPr>
          <p:cNvPr id="412" name="Google Shape;412;p8"/>
          <p:cNvSpPr txBox="1">
            <a:spLocks noGrp="1"/>
          </p:cNvSpPr>
          <p:nvPr>
            <p:ph type="sldNum" idx="12"/>
          </p:nvPr>
        </p:nvSpPr>
        <p:spPr>
          <a:xfrm>
            <a:off x="10714617" y="6507316"/>
            <a:ext cx="1168351" cy="32342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888888"/>
                </a:solidFill>
                <a:latin typeface="Arial"/>
                <a:ea typeface="Arial"/>
                <a:cs typeface="Arial"/>
                <a:sym typeface="Arial"/>
              </a:rPr>
              <a:t>1</a:t>
            </a:fld>
            <a:endParaRPr sz="900" b="0" i="0" u="none" strike="noStrike" cap="none">
              <a:solidFill>
                <a:srgbClr val="888888"/>
              </a:solidFill>
              <a:latin typeface="Arial"/>
              <a:ea typeface="Arial"/>
              <a:cs typeface="Arial"/>
              <a:sym typeface="Arial"/>
            </a:endParaRPr>
          </a:p>
        </p:txBody>
      </p:sp>
      <p:pic>
        <p:nvPicPr>
          <p:cNvPr id="413" name="Google Shape;413;p8"/>
          <p:cNvPicPr preferRelativeResize="0"/>
          <p:nvPr/>
        </p:nvPicPr>
        <p:blipFill rotWithShape="1">
          <a:blip r:embed="rId3">
            <a:alphaModFix/>
          </a:blip>
          <a:srcRect l="30938" t="46950" r="49999" b="24021"/>
          <a:stretch/>
        </p:blipFill>
        <p:spPr>
          <a:xfrm>
            <a:off x="6411624" y="365127"/>
            <a:ext cx="5471344" cy="5418985"/>
          </a:xfrm>
          <a:prstGeom prst="rect">
            <a:avLst/>
          </a:prstGeom>
          <a:noFill/>
          <a:ln>
            <a:noFill/>
          </a:ln>
        </p:spPr>
      </p:pic>
      <p:sp>
        <p:nvSpPr>
          <p:cNvPr id="414" name="Google Shape;414;p8"/>
          <p:cNvSpPr/>
          <p:nvPr/>
        </p:nvSpPr>
        <p:spPr>
          <a:xfrm>
            <a:off x="6727371" y="4196443"/>
            <a:ext cx="4947558" cy="1420586"/>
          </a:xfrm>
          <a:prstGeom prst="rect">
            <a:avLst/>
          </a:prstGeom>
          <a:noFill/>
          <a:ln w="762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 name="Google Shape;806;p39">
            <a:extLst>
              <a:ext uri="{FF2B5EF4-FFF2-40B4-BE49-F238E27FC236}">
                <a16:creationId xmlns:a16="http://schemas.microsoft.com/office/drawing/2014/main" id="{1CB60589-4BFB-3699-CA58-1893439CB0BF}"/>
              </a:ext>
            </a:extLst>
          </p:cNvPr>
          <p:cNvSpPr txBox="1">
            <a:spLocks/>
          </p:cNvSpPr>
          <p:nvPr/>
        </p:nvSpPr>
        <p:spPr>
          <a:xfrm>
            <a:off x="-805419" y="3074618"/>
            <a:ext cx="8487507" cy="1532898"/>
          </a:xfrm>
          <a:prstGeom prst="rect">
            <a:avLst/>
          </a:prstGeom>
          <a:noFill/>
          <a:ln>
            <a:noFill/>
          </a:ln>
        </p:spPr>
        <p:txBody>
          <a:bodyPr spcFirstLastPara="1" vert="horz" wrap="square" lIns="91425" tIns="45700" rIns="91425" bIns="4570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rgbClr val="44883E"/>
              </a:buClr>
              <a:buSzPts val="4800"/>
              <a:buFont typeface="Arial"/>
              <a:buNone/>
            </a:pPr>
            <a:r>
              <a:rPr lang="en-US" dirty="0"/>
              <a:t>HLP 3</a:t>
            </a:r>
            <a:br>
              <a:rPr lang="en-US" dirty="0"/>
            </a:br>
            <a:r>
              <a:rPr lang="en-US" dirty="0"/>
              <a:t> Collaboration with Families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42"/>
          <p:cNvSpPr txBox="1">
            <a:spLocks noGrp="1"/>
          </p:cNvSpPr>
          <p:nvPr>
            <p:ph type="sldNum" idx="12"/>
          </p:nvPr>
        </p:nvSpPr>
        <p:spPr>
          <a:xfrm>
            <a:off x="11378241" y="6393628"/>
            <a:ext cx="381625"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AEABAB"/>
                </a:solidFill>
                <a:latin typeface="Calibri"/>
                <a:ea typeface="Calibri"/>
                <a:cs typeface="Calibri"/>
                <a:sym typeface="Calibri"/>
              </a:rPr>
              <a:t>2</a:t>
            </a:fld>
            <a:endParaRPr sz="1000" b="0" i="0" u="none" strike="noStrike" cap="none">
              <a:solidFill>
                <a:srgbClr val="AEABAB"/>
              </a:solidFill>
              <a:latin typeface="Calibri"/>
              <a:ea typeface="Calibri"/>
              <a:cs typeface="Calibri"/>
              <a:sym typeface="Calibri"/>
            </a:endParaRPr>
          </a:p>
        </p:txBody>
      </p:sp>
      <p:sp>
        <p:nvSpPr>
          <p:cNvPr id="844" name="Google Shape;844;p42"/>
          <p:cNvSpPr txBox="1">
            <a:spLocks noGrp="1"/>
          </p:cNvSpPr>
          <p:nvPr>
            <p:ph type="title"/>
          </p:nvPr>
        </p:nvSpPr>
        <p:spPr>
          <a:xfrm>
            <a:off x="742592" y="225762"/>
            <a:ext cx="11449408" cy="1828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44883E"/>
              </a:buClr>
              <a:buSzPts val="4800"/>
              <a:buFont typeface="Arial"/>
              <a:buNone/>
            </a:pPr>
            <a:r>
              <a:rPr lang="en-US"/>
              <a:t>HLP 3: Key Elements of Collaboration with Families</a:t>
            </a:r>
            <a:endParaRPr/>
          </a:p>
        </p:txBody>
      </p:sp>
      <p:grpSp>
        <p:nvGrpSpPr>
          <p:cNvPr id="845" name="Google Shape;845;p42"/>
          <p:cNvGrpSpPr/>
          <p:nvPr/>
        </p:nvGrpSpPr>
        <p:grpSpPr>
          <a:xfrm>
            <a:off x="1022679" y="1748982"/>
            <a:ext cx="10889232" cy="2432785"/>
            <a:chOff x="15904" y="42327"/>
            <a:chExt cx="10889232" cy="2432785"/>
          </a:xfrm>
        </p:grpSpPr>
        <p:sp>
          <p:nvSpPr>
            <p:cNvPr id="846" name="Google Shape;846;p42"/>
            <p:cNvSpPr/>
            <p:nvPr/>
          </p:nvSpPr>
          <p:spPr>
            <a:xfrm>
              <a:off x="932922" y="42327"/>
              <a:ext cx="1416481" cy="1416481"/>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7" name="Google Shape;847;p42"/>
            <p:cNvSpPr/>
            <p:nvPr/>
          </p:nvSpPr>
          <p:spPr>
            <a:xfrm>
              <a:off x="15904" y="1398942"/>
              <a:ext cx="3250517" cy="86934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8" name="Google Shape;848;p42"/>
            <p:cNvSpPr txBox="1"/>
            <p:nvPr/>
          </p:nvSpPr>
          <p:spPr>
            <a:xfrm>
              <a:off x="15904" y="1398942"/>
              <a:ext cx="3250517" cy="869346"/>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2800"/>
                <a:buFont typeface="Calibri"/>
                <a:buNone/>
              </a:pPr>
              <a:r>
                <a:rPr lang="en-US" sz="2800" b="1" i="0" u="none" strike="noStrike" cap="none">
                  <a:solidFill>
                    <a:schemeClr val="dk1"/>
                  </a:solidFill>
                  <a:latin typeface="Calibri"/>
                  <a:ea typeface="Calibri"/>
                  <a:cs typeface="Calibri"/>
                  <a:sym typeface="Calibri"/>
                </a:rPr>
                <a:t>Respectful Communication</a:t>
              </a:r>
              <a:endParaRPr sz="1400" b="0" i="0" u="none" strike="noStrike" cap="none">
                <a:solidFill>
                  <a:srgbClr val="000000"/>
                </a:solidFill>
                <a:latin typeface="Arial"/>
                <a:ea typeface="Arial"/>
                <a:cs typeface="Arial"/>
                <a:sym typeface="Arial"/>
              </a:endParaRPr>
            </a:p>
          </p:txBody>
        </p:sp>
        <p:sp>
          <p:nvSpPr>
            <p:cNvPr id="849" name="Google Shape;849;p42"/>
            <p:cNvSpPr/>
            <p:nvPr/>
          </p:nvSpPr>
          <p:spPr>
            <a:xfrm>
              <a:off x="15904" y="2323827"/>
              <a:ext cx="3250517" cy="15128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0" name="Google Shape;850;p42"/>
            <p:cNvSpPr txBox="1"/>
            <p:nvPr/>
          </p:nvSpPr>
          <p:spPr>
            <a:xfrm>
              <a:off x="15904" y="2323827"/>
              <a:ext cx="3250517" cy="151285"/>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2200"/>
                <a:buFont typeface="Calibri"/>
                <a:buNone/>
              </a:pPr>
              <a:r>
                <a:rPr lang="en-US" sz="2200" b="0" i="0" u="none" strike="noStrike" cap="none">
                  <a:solidFill>
                    <a:schemeClr val="dk1"/>
                  </a:solidFill>
                  <a:latin typeface="Calibri"/>
                  <a:ea typeface="Calibri"/>
                  <a:cs typeface="Calibri"/>
                  <a:sym typeface="Calibri"/>
                </a:rPr>
                <a:t>Consider background, socioeconomic status, language, culture, and family priorities.</a:t>
              </a:r>
              <a:endParaRPr sz="1400" b="0" i="0" u="none" strike="noStrike" cap="none">
                <a:solidFill>
                  <a:srgbClr val="000000"/>
                </a:solidFill>
                <a:latin typeface="Arial"/>
                <a:ea typeface="Arial"/>
                <a:cs typeface="Arial"/>
                <a:sym typeface="Arial"/>
              </a:endParaRPr>
            </a:p>
          </p:txBody>
        </p:sp>
        <p:sp>
          <p:nvSpPr>
            <p:cNvPr id="851" name="Google Shape;851;p42"/>
            <p:cNvSpPr/>
            <p:nvPr/>
          </p:nvSpPr>
          <p:spPr>
            <a:xfrm>
              <a:off x="4833601" y="82988"/>
              <a:ext cx="1253838" cy="1253838"/>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2" name="Google Shape;852;p42"/>
            <p:cNvSpPr/>
            <p:nvPr/>
          </p:nvSpPr>
          <p:spPr>
            <a:xfrm>
              <a:off x="3835262" y="1399671"/>
              <a:ext cx="3250517" cy="86934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3" name="Google Shape;853;p42"/>
            <p:cNvSpPr txBox="1"/>
            <p:nvPr/>
          </p:nvSpPr>
          <p:spPr>
            <a:xfrm>
              <a:off x="3835262" y="1399671"/>
              <a:ext cx="3250517" cy="869346"/>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2800"/>
                <a:buFont typeface="Calibri"/>
                <a:buNone/>
              </a:pPr>
              <a:r>
                <a:rPr lang="en-US" sz="2800" b="1" i="0" u="none" strike="noStrike" cap="none">
                  <a:solidFill>
                    <a:schemeClr val="dk1"/>
                  </a:solidFill>
                  <a:latin typeface="Calibri"/>
                  <a:ea typeface="Calibri"/>
                  <a:cs typeface="Calibri"/>
                  <a:sym typeface="Calibri"/>
                </a:rPr>
                <a:t>Advocate</a:t>
              </a:r>
              <a:endParaRPr sz="1400" b="0" i="0" u="none" strike="noStrike" cap="none">
                <a:solidFill>
                  <a:srgbClr val="000000"/>
                </a:solidFill>
                <a:latin typeface="Arial"/>
                <a:ea typeface="Arial"/>
                <a:cs typeface="Arial"/>
                <a:sym typeface="Arial"/>
              </a:endParaRPr>
            </a:p>
          </p:txBody>
        </p:sp>
        <p:sp>
          <p:nvSpPr>
            <p:cNvPr id="854" name="Google Shape;854;p42"/>
            <p:cNvSpPr/>
            <p:nvPr/>
          </p:nvSpPr>
          <p:spPr>
            <a:xfrm>
              <a:off x="3835262" y="2283166"/>
              <a:ext cx="3250517" cy="15128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5" name="Google Shape;855;p42"/>
            <p:cNvSpPr txBox="1"/>
            <p:nvPr/>
          </p:nvSpPr>
          <p:spPr>
            <a:xfrm>
              <a:off x="3835262" y="2283166"/>
              <a:ext cx="3250517" cy="151285"/>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2200"/>
                <a:buFont typeface="Calibri"/>
                <a:buNone/>
              </a:pPr>
              <a:r>
                <a:rPr lang="en-US" sz="2200" b="0" i="0" u="none" strike="noStrike" cap="none">
                  <a:solidFill>
                    <a:schemeClr val="dk1"/>
                  </a:solidFill>
                  <a:latin typeface="Calibri"/>
                  <a:ea typeface="Calibri"/>
                  <a:cs typeface="Calibri"/>
                  <a:sym typeface="Calibri"/>
                </a:rPr>
                <a:t>Educators should advocate for resources to help meet instructional, social, behavioral, or transition goals. Support families in self-advocacy.</a:t>
              </a:r>
              <a:endParaRPr sz="1400" b="0" i="0" u="none" strike="noStrike" cap="none">
                <a:solidFill>
                  <a:srgbClr val="000000"/>
                </a:solidFill>
                <a:latin typeface="Arial"/>
                <a:ea typeface="Arial"/>
                <a:cs typeface="Arial"/>
                <a:sym typeface="Arial"/>
              </a:endParaRPr>
            </a:p>
          </p:txBody>
        </p:sp>
        <p:sp>
          <p:nvSpPr>
            <p:cNvPr id="856" name="Google Shape;856;p42"/>
            <p:cNvSpPr/>
            <p:nvPr/>
          </p:nvSpPr>
          <p:spPr>
            <a:xfrm>
              <a:off x="8593100" y="53058"/>
              <a:ext cx="1373556" cy="1373556"/>
            </a:xfrm>
            <a:prstGeom prst="rect">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7" name="Google Shape;857;p42"/>
            <p:cNvSpPr/>
            <p:nvPr/>
          </p:nvSpPr>
          <p:spPr>
            <a:xfrm>
              <a:off x="7654619" y="1400869"/>
              <a:ext cx="3250517" cy="86934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8" name="Google Shape;858;p42"/>
            <p:cNvSpPr txBox="1"/>
            <p:nvPr/>
          </p:nvSpPr>
          <p:spPr>
            <a:xfrm>
              <a:off x="7654619" y="1400869"/>
              <a:ext cx="3250517" cy="869346"/>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2800"/>
                <a:buFont typeface="Calibri"/>
                <a:buNone/>
              </a:pPr>
              <a:r>
                <a:rPr lang="en-US" sz="2800" b="1" i="0" u="none" strike="noStrike" cap="none">
                  <a:solidFill>
                    <a:schemeClr val="dk1"/>
                  </a:solidFill>
                  <a:latin typeface="Calibri"/>
                  <a:ea typeface="Calibri"/>
                  <a:cs typeface="Calibri"/>
                  <a:sym typeface="Calibri"/>
                </a:rPr>
                <a:t>Encourage Students</a:t>
              </a:r>
              <a:endParaRPr sz="1400" b="0" i="0" u="none" strike="noStrike" cap="none">
                <a:solidFill>
                  <a:srgbClr val="000000"/>
                </a:solidFill>
                <a:latin typeface="Arial"/>
                <a:ea typeface="Arial"/>
                <a:cs typeface="Arial"/>
                <a:sym typeface="Arial"/>
              </a:endParaRPr>
            </a:p>
          </p:txBody>
        </p:sp>
        <p:sp>
          <p:nvSpPr>
            <p:cNvPr id="859" name="Google Shape;859;p42"/>
            <p:cNvSpPr/>
            <p:nvPr/>
          </p:nvSpPr>
          <p:spPr>
            <a:xfrm>
              <a:off x="7654619" y="2313095"/>
              <a:ext cx="3250517" cy="15128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0" name="Google Shape;860;p42"/>
            <p:cNvSpPr txBox="1"/>
            <p:nvPr/>
          </p:nvSpPr>
          <p:spPr>
            <a:xfrm>
              <a:off x="7654619" y="2313095"/>
              <a:ext cx="3250517" cy="151285"/>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2200"/>
                <a:buFont typeface="Calibri"/>
                <a:buNone/>
              </a:pPr>
              <a:r>
                <a:rPr lang="en-US" sz="2200" b="0" i="0" u="none" strike="noStrike" cap="none">
                  <a:solidFill>
                    <a:schemeClr val="dk1"/>
                  </a:solidFill>
                  <a:latin typeface="Calibri"/>
                  <a:ea typeface="Calibri"/>
                  <a:cs typeface="Calibri"/>
                  <a:sym typeface="Calibri"/>
                </a:rPr>
                <a:t>Educators should encourage students to self-advocate and develop self-determination skills through the collaboration process.</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43"/>
          <p:cNvSpPr txBox="1">
            <a:spLocks noGrp="1"/>
          </p:cNvSpPr>
          <p:nvPr>
            <p:ph type="title"/>
          </p:nvPr>
        </p:nvSpPr>
        <p:spPr>
          <a:xfrm>
            <a:off x="1145894" y="365125"/>
            <a:ext cx="1020790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883E"/>
              </a:buClr>
              <a:buSzPts val="4800"/>
              <a:buFont typeface="Arial"/>
              <a:buNone/>
            </a:pPr>
            <a:r>
              <a:rPr lang="en-US"/>
              <a:t>Collaborating in your context </a:t>
            </a:r>
            <a:endParaRPr/>
          </a:p>
        </p:txBody>
      </p:sp>
      <p:sp>
        <p:nvSpPr>
          <p:cNvPr id="867" name="Google Shape;867;p43"/>
          <p:cNvSpPr txBox="1">
            <a:spLocks noGrp="1"/>
          </p:cNvSpPr>
          <p:nvPr>
            <p:ph type="sldNum" idx="12"/>
          </p:nvPr>
        </p:nvSpPr>
        <p:spPr>
          <a:xfrm>
            <a:off x="10714617" y="6507316"/>
            <a:ext cx="1168351" cy="32342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888888"/>
                </a:solidFill>
                <a:latin typeface="Arial"/>
                <a:ea typeface="Arial"/>
                <a:cs typeface="Arial"/>
                <a:sym typeface="Arial"/>
              </a:rPr>
              <a:t>3</a:t>
            </a:fld>
            <a:endParaRPr sz="900" b="0" i="0" u="none" strike="noStrike" cap="none">
              <a:solidFill>
                <a:srgbClr val="888888"/>
              </a:solidFill>
              <a:latin typeface="Arial"/>
              <a:ea typeface="Arial"/>
              <a:cs typeface="Arial"/>
              <a:sym typeface="Arial"/>
            </a:endParaRPr>
          </a:p>
        </p:txBody>
      </p:sp>
      <p:grpSp>
        <p:nvGrpSpPr>
          <p:cNvPr id="868" name="Google Shape;868;p43"/>
          <p:cNvGrpSpPr/>
          <p:nvPr/>
        </p:nvGrpSpPr>
        <p:grpSpPr>
          <a:xfrm>
            <a:off x="1721053" y="1968190"/>
            <a:ext cx="9396000" cy="3134400"/>
            <a:chOff x="765914" y="277502"/>
            <a:chExt cx="9396000" cy="3134400"/>
          </a:xfrm>
        </p:grpSpPr>
        <p:sp>
          <p:nvSpPr>
            <p:cNvPr id="869" name="Google Shape;869;p43"/>
            <p:cNvSpPr/>
            <p:nvPr/>
          </p:nvSpPr>
          <p:spPr>
            <a:xfrm>
              <a:off x="1953914" y="277502"/>
              <a:ext cx="1944000" cy="19440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0" name="Google Shape;870;p43"/>
            <p:cNvSpPr/>
            <p:nvPr/>
          </p:nvSpPr>
          <p:spPr>
            <a:xfrm>
              <a:off x="765914" y="2691902"/>
              <a:ext cx="432000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1" name="Google Shape;871;p43"/>
            <p:cNvSpPr txBox="1"/>
            <p:nvPr/>
          </p:nvSpPr>
          <p:spPr>
            <a:xfrm>
              <a:off x="765914" y="2691902"/>
              <a:ext cx="432000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2300"/>
                <a:buFont typeface="Calibri"/>
                <a:buNone/>
              </a:pPr>
              <a:r>
                <a:rPr lang="en-US" sz="2300" b="0" i="0" u="none" strike="noStrike" cap="none">
                  <a:solidFill>
                    <a:schemeClr val="dk1"/>
                  </a:solidFill>
                  <a:latin typeface="Calibri"/>
                  <a:ea typeface="Calibri"/>
                  <a:cs typeface="Calibri"/>
                  <a:sym typeface="Calibri"/>
                </a:rPr>
                <a:t>Who do you successfully collaborate with on a regular basis? </a:t>
              </a:r>
              <a:endParaRPr sz="1400" b="0" i="0" u="none" strike="noStrike" cap="none">
                <a:solidFill>
                  <a:srgbClr val="000000"/>
                </a:solidFill>
                <a:latin typeface="Arial"/>
                <a:ea typeface="Arial"/>
                <a:cs typeface="Arial"/>
                <a:sym typeface="Arial"/>
              </a:endParaRPr>
            </a:p>
          </p:txBody>
        </p:sp>
        <p:sp>
          <p:nvSpPr>
            <p:cNvPr id="872" name="Google Shape;872;p43"/>
            <p:cNvSpPr/>
            <p:nvPr/>
          </p:nvSpPr>
          <p:spPr>
            <a:xfrm>
              <a:off x="7029914" y="277502"/>
              <a:ext cx="1944000" cy="19440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3" name="Google Shape;873;p43"/>
            <p:cNvSpPr/>
            <p:nvPr/>
          </p:nvSpPr>
          <p:spPr>
            <a:xfrm>
              <a:off x="5841914" y="2691902"/>
              <a:ext cx="4320000" cy="72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4" name="Google Shape;874;p43"/>
            <p:cNvSpPr txBox="1"/>
            <p:nvPr/>
          </p:nvSpPr>
          <p:spPr>
            <a:xfrm>
              <a:off x="5841914" y="2691902"/>
              <a:ext cx="432000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2300"/>
                <a:buFont typeface="Calibri"/>
                <a:buNone/>
              </a:pPr>
              <a:r>
                <a:rPr lang="en-US" sz="2300" b="0" i="0" u="none" strike="noStrike" cap="none">
                  <a:solidFill>
                    <a:schemeClr val="dk1"/>
                  </a:solidFill>
                  <a:latin typeface="Calibri"/>
                  <a:ea typeface="Calibri"/>
                  <a:cs typeface="Calibri"/>
                  <a:sym typeface="Calibri"/>
                </a:rPr>
                <a:t>What is one thing that makes it successful?</a:t>
              </a:r>
              <a:endParaRPr sz="23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44"/>
          <p:cNvSpPr txBox="1">
            <a:spLocks noGrp="1"/>
          </p:cNvSpPr>
          <p:nvPr>
            <p:ph type="title"/>
          </p:nvPr>
        </p:nvSpPr>
        <p:spPr>
          <a:xfrm>
            <a:off x="1145894" y="365125"/>
            <a:ext cx="1020790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883E"/>
              </a:buClr>
              <a:buSzPts val="4800"/>
              <a:buFont typeface="Arial"/>
              <a:buNone/>
            </a:pPr>
            <a:r>
              <a:rPr lang="en-US"/>
              <a:t>Strengthening Collaboration </a:t>
            </a:r>
            <a:endParaRPr/>
          </a:p>
        </p:txBody>
      </p:sp>
      <p:sp>
        <p:nvSpPr>
          <p:cNvPr id="881" name="Google Shape;881;p44"/>
          <p:cNvSpPr txBox="1">
            <a:spLocks noGrp="1"/>
          </p:cNvSpPr>
          <p:nvPr>
            <p:ph type="sldNum" idx="12"/>
          </p:nvPr>
        </p:nvSpPr>
        <p:spPr>
          <a:xfrm>
            <a:off x="10714617" y="6507316"/>
            <a:ext cx="1168351" cy="32342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888888"/>
                </a:solidFill>
                <a:latin typeface="Arial"/>
                <a:ea typeface="Arial"/>
                <a:cs typeface="Arial"/>
                <a:sym typeface="Arial"/>
              </a:rPr>
              <a:t>4</a:t>
            </a:fld>
            <a:endParaRPr sz="900" b="0" i="0" u="none" strike="noStrike" cap="none">
              <a:solidFill>
                <a:srgbClr val="888888"/>
              </a:solidFill>
              <a:latin typeface="Arial"/>
              <a:ea typeface="Arial"/>
              <a:cs typeface="Arial"/>
              <a:sym typeface="Arial"/>
            </a:endParaRPr>
          </a:p>
        </p:txBody>
      </p:sp>
      <p:grpSp>
        <p:nvGrpSpPr>
          <p:cNvPr id="882" name="Google Shape;882;p44"/>
          <p:cNvGrpSpPr/>
          <p:nvPr/>
        </p:nvGrpSpPr>
        <p:grpSpPr>
          <a:xfrm>
            <a:off x="838200" y="1976802"/>
            <a:ext cx="11044768" cy="2122200"/>
            <a:chOff x="0" y="2125457"/>
            <a:chExt cx="11044768" cy="2122200"/>
          </a:xfrm>
        </p:grpSpPr>
        <p:sp>
          <p:nvSpPr>
            <p:cNvPr id="887" name="Google Shape;887;p44"/>
            <p:cNvSpPr/>
            <p:nvPr/>
          </p:nvSpPr>
          <p:spPr>
            <a:xfrm>
              <a:off x="0" y="2420657"/>
              <a:ext cx="11044768" cy="1827000"/>
            </a:xfrm>
            <a:prstGeom prst="rect">
              <a:avLst/>
            </a:prstGeom>
            <a:solidFill>
              <a:schemeClr val="lt1">
                <a:alpha val="89411"/>
              </a:schemeClr>
            </a:solidFill>
            <a:ln w="12700" cap="flat" cmpd="sng">
              <a:solidFill>
                <a:srgbClr val="6FAB4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8" name="Google Shape;888;p44"/>
            <p:cNvSpPr txBox="1"/>
            <p:nvPr/>
          </p:nvSpPr>
          <p:spPr>
            <a:xfrm>
              <a:off x="0" y="2420657"/>
              <a:ext cx="11044768" cy="1827000"/>
            </a:xfrm>
            <a:prstGeom prst="rect">
              <a:avLst/>
            </a:prstGeom>
            <a:noFill/>
            <a:ln>
              <a:noFill/>
            </a:ln>
          </p:spPr>
          <p:txBody>
            <a:bodyPr spcFirstLastPara="1" wrap="square" lIns="857175" tIns="416550" rIns="857175" bIns="142225" anchor="t"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Ongoing communication </a:t>
              </a:r>
              <a:endParaRPr sz="1400" b="0" i="0" u="none" strike="noStrike" cap="none">
                <a:solidFill>
                  <a:srgbClr val="000000"/>
                </a:solidFill>
                <a:latin typeface="Arial"/>
                <a:ea typeface="Arial"/>
                <a:cs typeface="Arial"/>
                <a:sym typeface="Arial"/>
              </a:endParaRPr>
            </a:p>
            <a:p>
              <a:pPr marL="457200" marR="0" lvl="2" indent="-228600" algn="l" rtl="0">
                <a:lnSpc>
                  <a:spcPct val="90000"/>
                </a:lnSpc>
                <a:spcBef>
                  <a:spcPts val="3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Topics </a:t>
              </a:r>
              <a:endParaRPr sz="1400" b="0" i="0" u="none" strike="noStrike" cap="none">
                <a:solidFill>
                  <a:srgbClr val="000000"/>
                </a:solidFill>
                <a:latin typeface="Arial"/>
                <a:ea typeface="Arial"/>
                <a:cs typeface="Arial"/>
                <a:sym typeface="Arial"/>
              </a:endParaRPr>
            </a:p>
            <a:p>
              <a:pPr marL="457200" marR="0" lvl="2" indent="-228600" algn="l" rtl="0">
                <a:lnSpc>
                  <a:spcPct val="90000"/>
                </a:lnSpc>
                <a:spcBef>
                  <a:spcPts val="3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Modes </a:t>
              </a:r>
              <a:endParaRPr sz="1400" b="0" i="0" u="none" strike="noStrike" cap="none">
                <a:solidFill>
                  <a:srgbClr val="000000"/>
                </a:solidFill>
                <a:latin typeface="Arial"/>
                <a:ea typeface="Arial"/>
                <a:cs typeface="Arial"/>
                <a:sym typeface="Arial"/>
              </a:endParaRPr>
            </a:p>
            <a:p>
              <a:pPr marL="457200" marR="0" lvl="2" indent="-228600" algn="l" rtl="0">
                <a:lnSpc>
                  <a:spcPct val="90000"/>
                </a:lnSpc>
                <a:spcBef>
                  <a:spcPts val="3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Supports needed and resources available </a:t>
              </a:r>
              <a:endParaRPr sz="1400" b="0" i="0" u="none" strike="noStrike" cap="none">
                <a:solidFill>
                  <a:srgbClr val="000000"/>
                </a:solidFill>
                <a:latin typeface="Arial"/>
                <a:ea typeface="Arial"/>
                <a:cs typeface="Arial"/>
                <a:sym typeface="Arial"/>
              </a:endParaRPr>
            </a:p>
          </p:txBody>
        </p:sp>
        <p:sp>
          <p:nvSpPr>
            <p:cNvPr id="889" name="Google Shape;889;p44"/>
            <p:cNvSpPr/>
            <p:nvPr/>
          </p:nvSpPr>
          <p:spPr>
            <a:xfrm>
              <a:off x="552238" y="2125457"/>
              <a:ext cx="7731337" cy="590400"/>
            </a:xfrm>
            <a:prstGeom prst="roundRect">
              <a:avLst>
                <a:gd name="adj" fmla="val 16667"/>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0" name="Google Shape;890;p44"/>
            <p:cNvSpPr txBox="1"/>
            <p:nvPr/>
          </p:nvSpPr>
          <p:spPr>
            <a:xfrm>
              <a:off x="581059" y="2154278"/>
              <a:ext cx="7673695" cy="532758"/>
            </a:xfrm>
            <a:prstGeom prst="rect">
              <a:avLst/>
            </a:prstGeom>
            <a:noFill/>
            <a:ln>
              <a:noFill/>
            </a:ln>
          </p:spPr>
          <p:txBody>
            <a:bodyPr spcFirstLastPara="1" wrap="square" lIns="292225" tIns="0" rIns="292225" bIns="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US" sz="2000" b="0" i="0" u="none" strike="noStrike" cap="none" dirty="0">
                  <a:solidFill>
                    <a:schemeClr val="lt1"/>
                  </a:solidFill>
                  <a:latin typeface="Calibri"/>
                  <a:ea typeface="Calibri"/>
                  <a:cs typeface="Calibri"/>
                  <a:sym typeface="Calibri"/>
                </a:rPr>
                <a:t>What strategies can assist in collaborating with families? </a:t>
              </a:r>
              <a:endParaRPr sz="14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961" name="Google Shape;961;p49"/>
          <p:cNvSpPr txBox="1">
            <a:spLocks noGrp="1"/>
          </p:cNvSpPr>
          <p:nvPr>
            <p:ph type="title"/>
          </p:nvPr>
        </p:nvSpPr>
        <p:spPr>
          <a:xfrm>
            <a:off x="1145894" y="365125"/>
            <a:ext cx="1020790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883E"/>
              </a:buClr>
              <a:buSzPct val="100000"/>
              <a:buFont typeface="Arial"/>
              <a:buNone/>
            </a:pPr>
            <a:r>
              <a:rPr lang="en-US"/>
              <a:t>Collaborating with families: </a:t>
            </a:r>
            <a:br>
              <a:rPr lang="en-US"/>
            </a:br>
            <a:r>
              <a:rPr lang="en-US"/>
              <a:t>Ongoing communication topics</a:t>
            </a:r>
            <a:endParaRPr/>
          </a:p>
        </p:txBody>
      </p:sp>
      <p:sp>
        <p:nvSpPr>
          <p:cNvPr id="962" name="Google Shape;962;p49"/>
          <p:cNvSpPr txBox="1">
            <a:spLocks noGrp="1"/>
          </p:cNvSpPr>
          <p:nvPr>
            <p:ph type="body" idx="1"/>
          </p:nvPr>
        </p:nvSpPr>
        <p:spPr>
          <a:xfrm>
            <a:off x="1145893" y="1828799"/>
            <a:ext cx="4950108" cy="413249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Happens when educators actively encourage families to participate in meaningful ways, and families support their children at home as well as at school. </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This is a mutually beneficial relationship!</a:t>
            </a:r>
            <a:endParaRPr/>
          </a:p>
          <a:p>
            <a:pPr marL="0" lvl="0" indent="0" algn="l" rtl="0">
              <a:lnSpc>
                <a:spcPct val="90000"/>
              </a:lnSpc>
              <a:spcBef>
                <a:spcPts val="1000"/>
              </a:spcBef>
              <a:spcAft>
                <a:spcPts val="0"/>
              </a:spcAft>
              <a:buClr>
                <a:schemeClr val="dk1"/>
              </a:buClr>
              <a:buSzPts val="2800"/>
              <a:buNone/>
            </a:pPr>
            <a:endParaRPr/>
          </a:p>
        </p:txBody>
      </p:sp>
      <p:sp>
        <p:nvSpPr>
          <p:cNvPr id="963" name="Google Shape;963;p49"/>
          <p:cNvSpPr txBox="1">
            <a:spLocks noGrp="1"/>
          </p:cNvSpPr>
          <p:nvPr>
            <p:ph type="sldNum" idx="12"/>
          </p:nvPr>
        </p:nvSpPr>
        <p:spPr>
          <a:xfrm>
            <a:off x="10714617" y="6507316"/>
            <a:ext cx="1168351" cy="32342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888888"/>
                </a:solidFill>
                <a:latin typeface="Arial"/>
                <a:ea typeface="Arial"/>
                <a:cs typeface="Arial"/>
                <a:sym typeface="Arial"/>
              </a:rPr>
              <a:t>5</a:t>
            </a:fld>
            <a:endParaRPr sz="900" b="0" i="0" u="none" strike="noStrike" cap="none">
              <a:solidFill>
                <a:srgbClr val="888888"/>
              </a:solidFill>
              <a:latin typeface="Arial"/>
              <a:ea typeface="Arial"/>
              <a:cs typeface="Arial"/>
              <a:sym typeface="Arial"/>
            </a:endParaRPr>
          </a:p>
        </p:txBody>
      </p:sp>
      <p:grpSp>
        <p:nvGrpSpPr>
          <p:cNvPr id="964" name="Google Shape;964;p49"/>
          <p:cNvGrpSpPr/>
          <p:nvPr/>
        </p:nvGrpSpPr>
        <p:grpSpPr>
          <a:xfrm>
            <a:off x="6472518" y="1856093"/>
            <a:ext cx="5193553" cy="3939795"/>
            <a:chOff x="0" y="165405"/>
            <a:chExt cx="5193553" cy="3939795"/>
          </a:xfrm>
        </p:grpSpPr>
        <p:sp>
          <p:nvSpPr>
            <p:cNvPr id="965" name="Google Shape;965;p49"/>
            <p:cNvSpPr/>
            <p:nvPr/>
          </p:nvSpPr>
          <p:spPr>
            <a:xfrm>
              <a:off x="0" y="165405"/>
              <a:ext cx="5193553" cy="835200"/>
            </a:xfrm>
            <a:prstGeom prst="rect">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6" name="Google Shape;966;p49"/>
            <p:cNvSpPr txBox="1"/>
            <p:nvPr/>
          </p:nvSpPr>
          <p:spPr>
            <a:xfrm>
              <a:off x="0" y="165405"/>
              <a:ext cx="5193553" cy="835200"/>
            </a:xfrm>
            <a:prstGeom prst="rect">
              <a:avLst/>
            </a:prstGeom>
            <a:noFill/>
            <a:ln>
              <a:noFill/>
            </a:ln>
          </p:spPr>
          <p:txBody>
            <a:bodyPr spcFirstLastPara="1" wrap="square" lIns="206225" tIns="117850" rIns="206225" bIns="117850" anchor="ctr" anchorCtr="0">
              <a:noAutofit/>
            </a:bodyPr>
            <a:lstStyle/>
            <a:p>
              <a:pPr marL="0" marR="0" lvl="0" indent="0" algn="ctr" rtl="0">
                <a:lnSpc>
                  <a:spcPct val="90000"/>
                </a:lnSpc>
                <a:spcBef>
                  <a:spcPts val="0"/>
                </a:spcBef>
                <a:spcAft>
                  <a:spcPts val="0"/>
                </a:spcAft>
                <a:buClr>
                  <a:schemeClr val="lt1"/>
                </a:buClr>
                <a:buSzPts val="2900"/>
                <a:buFont typeface="Calibri"/>
                <a:buNone/>
              </a:pPr>
              <a:r>
                <a:rPr lang="en-US" sz="2900" b="0" i="0" u="none" strike="noStrike" cap="none">
                  <a:solidFill>
                    <a:schemeClr val="lt1"/>
                  </a:solidFill>
                  <a:latin typeface="Calibri"/>
                  <a:ea typeface="Calibri"/>
                  <a:cs typeface="Calibri"/>
                  <a:sym typeface="Calibri"/>
                </a:rPr>
                <a:t>Ongoing communication topics:</a:t>
              </a:r>
              <a:endParaRPr sz="1400" b="0" i="0" u="none" strike="noStrike" cap="none">
                <a:solidFill>
                  <a:srgbClr val="000000"/>
                </a:solidFill>
                <a:latin typeface="Arial"/>
                <a:ea typeface="Arial"/>
                <a:cs typeface="Arial"/>
                <a:sym typeface="Arial"/>
              </a:endParaRPr>
            </a:p>
          </p:txBody>
        </p:sp>
        <p:sp>
          <p:nvSpPr>
            <p:cNvPr id="967" name="Google Shape;967;p49"/>
            <p:cNvSpPr/>
            <p:nvPr/>
          </p:nvSpPr>
          <p:spPr>
            <a:xfrm>
              <a:off x="0" y="1000605"/>
              <a:ext cx="5193553" cy="3104595"/>
            </a:xfrm>
            <a:prstGeom prst="rect">
              <a:avLst/>
            </a:prstGeom>
            <a:solidFill>
              <a:srgbClr val="CCD3EA">
                <a:alpha val="89411"/>
              </a:srgbClr>
            </a:solidFill>
            <a:ln w="12700" cap="flat" cmpd="sng">
              <a:solidFill>
                <a:srgbClr val="CCD3EA">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8" name="Google Shape;968;p49"/>
            <p:cNvSpPr txBox="1"/>
            <p:nvPr/>
          </p:nvSpPr>
          <p:spPr>
            <a:xfrm>
              <a:off x="0" y="1000605"/>
              <a:ext cx="5193553" cy="3104595"/>
            </a:xfrm>
            <a:prstGeom prst="rect">
              <a:avLst/>
            </a:prstGeom>
            <a:noFill/>
            <a:ln>
              <a:noFill/>
            </a:ln>
          </p:spPr>
          <p:txBody>
            <a:bodyPr spcFirstLastPara="1" wrap="square" lIns="154675" tIns="154675" rIns="206225" bIns="232025" anchor="t" anchorCtr="0">
              <a:noAutofit/>
            </a:bodyPr>
            <a:lstStyle/>
            <a:p>
              <a:pPr marL="285750" marR="0" lvl="1" indent="-285750" algn="l" rtl="0">
                <a:lnSpc>
                  <a:spcPct val="90000"/>
                </a:lnSpc>
                <a:spcBef>
                  <a:spcPts val="0"/>
                </a:spcBef>
                <a:spcAft>
                  <a:spcPts val="0"/>
                </a:spcAft>
                <a:buClr>
                  <a:schemeClr val="dk1"/>
                </a:buClr>
                <a:buSzPts val="2900"/>
                <a:buFont typeface="Calibri"/>
                <a:buChar char="•"/>
              </a:pPr>
              <a:r>
                <a:rPr lang="en-US" sz="2900" b="0" i="0" u="none" strike="noStrike" cap="none">
                  <a:solidFill>
                    <a:schemeClr val="dk1"/>
                  </a:solidFill>
                  <a:latin typeface="Calibri"/>
                  <a:ea typeface="Calibri"/>
                  <a:cs typeface="Calibri"/>
                  <a:sym typeface="Calibri"/>
                </a:rPr>
                <a:t>Student development and learning</a:t>
              </a:r>
              <a:endParaRPr sz="1400" b="0" i="0" u="none" strike="noStrike" cap="none">
                <a:solidFill>
                  <a:srgbClr val="000000"/>
                </a:solidFill>
                <a:latin typeface="Arial"/>
                <a:ea typeface="Arial"/>
                <a:cs typeface="Arial"/>
                <a:sym typeface="Arial"/>
              </a:endParaRPr>
            </a:p>
            <a:p>
              <a:pPr marL="285750" marR="0" lvl="1" indent="-285750" algn="l" rtl="0">
                <a:lnSpc>
                  <a:spcPct val="90000"/>
                </a:lnSpc>
                <a:spcBef>
                  <a:spcPts val="435"/>
                </a:spcBef>
                <a:spcAft>
                  <a:spcPts val="0"/>
                </a:spcAft>
                <a:buClr>
                  <a:schemeClr val="dk1"/>
                </a:buClr>
                <a:buSzPts val="2900"/>
                <a:buFont typeface="Calibri"/>
                <a:buChar char="•"/>
              </a:pPr>
              <a:r>
                <a:rPr lang="en-US" sz="2900" b="0" i="0" u="none" strike="noStrike" cap="none">
                  <a:solidFill>
                    <a:schemeClr val="dk1"/>
                  </a:solidFill>
                  <a:latin typeface="Calibri"/>
                  <a:ea typeface="Calibri"/>
                  <a:cs typeface="Calibri"/>
                  <a:sym typeface="Calibri"/>
                </a:rPr>
                <a:t>Challenges </a:t>
              </a:r>
              <a:endParaRPr sz="1400" b="0" i="0" u="none" strike="noStrike" cap="none">
                <a:solidFill>
                  <a:srgbClr val="000000"/>
                </a:solidFill>
                <a:latin typeface="Arial"/>
                <a:ea typeface="Arial"/>
                <a:cs typeface="Arial"/>
                <a:sym typeface="Arial"/>
              </a:endParaRPr>
            </a:p>
            <a:p>
              <a:pPr marL="285750" marR="0" lvl="1" indent="-285750" algn="l" rtl="0">
                <a:lnSpc>
                  <a:spcPct val="90000"/>
                </a:lnSpc>
                <a:spcBef>
                  <a:spcPts val="435"/>
                </a:spcBef>
                <a:spcAft>
                  <a:spcPts val="0"/>
                </a:spcAft>
                <a:buClr>
                  <a:schemeClr val="dk1"/>
                </a:buClr>
                <a:buSzPts val="2900"/>
                <a:buFont typeface="Calibri"/>
                <a:buChar char="•"/>
              </a:pPr>
              <a:r>
                <a:rPr lang="en-US" sz="2900" b="0" i="0" u="none" strike="noStrike" cap="none">
                  <a:solidFill>
                    <a:schemeClr val="dk1"/>
                  </a:solidFill>
                  <a:latin typeface="Calibri"/>
                  <a:ea typeface="Calibri"/>
                  <a:cs typeface="Calibri"/>
                  <a:sym typeface="Calibri"/>
                </a:rPr>
                <a:t>Successes </a:t>
              </a:r>
              <a:endParaRPr sz="1400" b="0" i="0" u="none" strike="noStrike" cap="none">
                <a:solidFill>
                  <a:srgbClr val="000000"/>
                </a:solidFill>
                <a:latin typeface="Arial"/>
                <a:ea typeface="Arial"/>
                <a:cs typeface="Arial"/>
                <a:sym typeface="Arial"/>
              </a:endParaRPr>
            </a:p>
            <a:p>
              <a:pPr marL="285750" marR="0" lvl="1" indent="-285750" algn="l" rtl="0">
                <a:lnSpc>
                  <a:spcPct val="90000"/>
                </a:lnSpc>
                <a:spcBef>
                  <a:spcPts val="435"/>
                </a:spcBef>
                <a:spcAft>
                  <a:spcPts val="0"/>
                </a:spcAft>
                <a:buClr>
                  <a:schemeClr val="dk1"/>
                </a:buClr>
                <a:buSzPts val="2900"/>
                <a:buFont typeface="Calibri"/>
                <a:buChar char="•"/>
              </a:pPr>
              <a:r>
                <a:rPr lang="en-US" sz="2900" b="0" i="0" u="none" strike="noStrike" cap="none">
                  <a:solidFill>
                    <a:schemeClr val="dk1"/>
                  </a:solidFill>
                  <a:latin typeface="Calibri"/>
                  <a:ea typeface="Calibri"/>
                  <a:cs typeface="Calibri"/>
                  <a:sym typeface="Calibri"/>
                </a:rPr>
                <a:t>High expectations </a:t>
              </a:r>
              <a:endParaRPr sz="1400" b="0" i="0" u="none" strike="noStrike" cap="none">
                <a:solidFill>
                  <a:srgbClr val="000000"/>
                </a:solidFill>
                <a:latin typeface="Arial"/>
                <a:ea typeface="Arial"/>
                <a:cs typeface="Arial"/>
                <a:sym typeface="Arial"/>
              </a:endParaRPr>
            </a:p>
            <a:p>
              <a:pPr marL="285750" marR="0" lvl="1" indent="-285750" algn="l" rtl="0">
                <a:lnSpc>
                  <a:spcPct val="90000"/>
                </a:lnSpc>
                <a:spcBef>
                  <a:spcPts val="435"/>
                </a:spcBef>
                <a:spcAft>
                  <a:spcPts val="0"/>
                </a:spcAft>
                <a:buClr>
                  <a:schemeClr val="dk1"/>
                </a:buClr>
                <a:buSzPts val="2900"/>
                <a:buFont typeface="Calibri"/>
                <a:buChar char="•"/>
              </a:pPr>
              <a:r>
                <a:rPr lang="en-US" sz="2900" b="0" i="0" u="none" strike="noStrike" cap="none">
                  <a:solidFill>
                    <a:schemeClr val="dk1"/>
                  </a:solidFill>
                  <a:latin typeface="Calibri"/>
                  <a:ea typeface="Calibri"/>
                  <a:cs typeface="Calibri"/>
                  <a:sym typeface="Calibri"/>
                </a:rPr>
                <a:t>Family experiences </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50"/>
          <p:cNvSpPr txBox="1">
            <a:spLocks noGrp="1"/>
          </p:cNvSpPr>
          <p:nvPr>
            <p:ph type="title"/>
          </p:nvPr>
        </p:nvSpPr>
        <p:spPr>
          <a:xfrm>
            <a:off x="1145894" y="365125"/>
            <a:ext cx="1020790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883E"/>
              </a:buClr>
              <a:buSzPct val="100000"/>
              <a:buFont typeface="Arial"/>
              <a:buNone/>
            </a:pPr>
            <a:r>
              <a:rPr lang="en-US"/>
              <a:t>Collaborating with families: </a:t>
            </a:r>
            <a:br>
              <a:rPr lang="en-US"/>
            </a:br>
            <a:r>
              <a:rPr lang="en-US"/>
              <a:t>Communication opportunities</a:t>
            </a:r>
            <a:endParaRPr/>
          </a:p>
        </p:txBody>
      </p:sp>
      <p:sp>
        <p:nvSpPr>
          <p:cNvPr id="975" name="Google Shape;975;p50"/>
          <p:cNvSpPr txBox="1">
            <a:spLocks noGrp="1"/>
          </p:cNvSpPr>
          <p:nvPr>
            <p:ph type="sldNum" idx="12"/>
          </p:nvPr>
        </p:nvSpPr>
        <p:spPr>
          <a:xfrm>
            <a:off x="10714617" y="6507316"/>
            <a:ext cx="1168351" cy="32342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888888"/>
                </a:solidFill>
                <a:latin typeface="Arial"/>
                <a:ea typeface="Arial"/>
                <a:cs typeface="Arial"/>
                <a:sym typeface="Arial"/>
              </a:rPr>
              <a:t>6</a:t>
            </a:fld>
            <a:endParaRPr sz="900" b="0" i="0" u="none" strike="noStrike" cap="none">
              <a:solidFill>
                <a:srgbClr val="888888"/>
              </a:solidFill>
              <a:latin typeface="Arial"/>
              <a:ea typeface="Arial"/>
              <a:cs typeface="Arial"/>
              <a:sym typeface="Arial"/>
            </a:endParaRPr>
          </a:p>
        </p:txBody>
      </p:sp>
      <p:grpSp>
        <p:nvGrpSpPr>
          <p:cNvPr id="976" name="Google Shape;976;p50"/>
          <p:cNvGrpSpPr/>
          <p:nvPr/>
        </p:nvGrpSpPr>
        <p:grpSpPr>
          <a:xfrm>
            <a:off x="1264172" y="1864182"/>
            <a:ext cx="10407875" cy="3961637"/>
            <a:chOff x="0" y="1238"/>
            <a:chExt cx="10407875" cy="3961637"/>
          </a:xfrm>
        </p:grpSpPr>
        <p:sp>
          <p:nvSpPr>
            <p:cNvPr id="977" name="Google Shape;977;p50"/>
            <p:cNvSpPr/>
            <p:nvPr/>
          </p:nvSpPr>
          <p:spPr>
            <a:xfrm>
              <a:off x="2081575" y="1238"/>
              <a:ext cx="8326300" cy="1269755"/>
            </a:xfrm>
            <a:prstGeom prst="rect">
              <a:avLst/>
            </a:prstGeom>
            <a:solidFill>
              <a:srgbClr val="CFDEEF">
                <a:alpha val="89411"/>
              </a:srgbClr>
            </a:solidFill>
            <a:ln w="12700" cap="flat" cmpd="sng">
              <a:solidFill>
                <a:srgbClr val="CFDEEF">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8" name="Google Shape;978;p50"/>
            <p:cNvSpPr txBox="1"/>
            <p:nvPr/>
          </p:nvSpPr>
          <p:spPr>
            <a:xfrm>
              <a:off x="2081575" y="1238"/>
              <a:ext cx="8326300" cy="1269755"/>
            </a:xfrm>
            <a:prstGeom prst="rect">
              <a:avLst/>
            </a:prstGeom>
            <a:noFill/>
            <a:ln>
              <a:noFill/>
            </a:ln>
          </p:spPr>
          <p:txBody>
            <a:bodyPr spcFirstLastPara="1" wrap="square" lIns="161550" tIns="322500" rIns="161550" bIns="322500"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Scheduling events at times convenient for parents</a:t>
              </a:r>
              <a:endParaRPr sz="1400" b="0" i="0" u="none" strike="noStrike" cap="none">
                <a:solidFill>
                  <a:srgbClr val="000000"/>
                </a:solidFill>
                <a:latin typeface="Arial"/>
                <a:ea typeface="Arial"/>
                <a:cs typeface="Arial"/>
                <a:sym typeface="Arial"/>
              </a:endParaRPr>
            </a:p>
          </p:txBody>
        </p:sp>
        <p:sp>
          <p:nvSpPr>
            <p:cNvPr id="979" name="Google Shape;979;p50"/>
            <p:cNvSpPr/>
            <p:nvPr/>
          </p:nvSpPr>
          <p:spPr>
            <a:xfrm>
              <a:off x="0" y="1238"/>
              <a:ext cx="2081575" cy="1269755"/>
            </a:xfrm>
            <a:prstGeom prst="rect">
              <a:avLst/>
            </a:prstGeom>
            <a:solidFill>
              <a:srgbClr val="599BD5"/>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p50"/>
            <p:cNvSpPr txBox="1"/>
            <p:nvPr/>
          </p:nvSpPr>
          <p:spPr>
            <a:xfrm>
              <a:off x="0" y="1238"/>
              <a:ext cx="2081575" cy="1269755"/>
            </a:xfrm>
            <a:prstGeom prst="rect">
              <a:avLst/>
            </a:prstGeom>
            <a:noFill/>
            <a:ln>
              <a:noFill/>
            </a:ln>
          </p:spPr>
          <p:txBody>
            <a:bodyPr spcFirstLastPara="1" wrap="square" lIns="110150" tIns="125400" rIns="110150" bIns="125400"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en-US" sz="2300" b="0" i="0" u="none" strike="noStrike" cap="none">
                  <a:solidFill>
                    <a:schemeClr val="lt1"/>
                  </a:solidFill>
                  <a:latin typeface="Calibri"/>
                  <a:ea typeface="Calibri"/>
                  <a:cs typeface="Calibri"/>
                  <a:sym typeface="Calibri"/>
                </a:rPr>
                <a:t>Scheduling</a:t>
              </a:r>
              <a:endParaRPr sz="1400" b="0" i="0" u="none" strike="noStrike" cap="none">
                <a:solidFill>
                  <a:srgbClr val="000000"/>
                </a:solidFill>
                <a:latin typeface="Arial"/>
                <a:ea typeface="Arial"/>
                <a:cs typeface="Arial"/>
                <a:sym typeface="Arial"/>
              </a:endParaRPr>
            </a:p>
          </p:txBody>
        </p:sp>
        <p:sp>
          <p:nvSpPr>
            <p:cNvPr id="981" name="Google Shape;981;p50"/>
            <p:cNvSpPr/>
            <p:nvPr/>
          </p:nvSpPr>
          <p:spPr>
            <a:xfrm>
              <a:off x="2081575" y="1347179"/>
              <a:ext cx="8326300" cy="1269755"/>
            </a:xfrm>
            <a:prstGeom prst="rect">
              <a:avLst/>
            </a:prstGeom>
            <a:solidFill>
              <a:srgbClr val="CCE8DD">
                <a:alpha val="89411"/>
              </a:srgbClr>
            </a:solidFill>
            <a:ln w="12700" cap="flat" cmpd="sng">
              <a:solidFill>
                <a:srgbClr val="CCE8DD">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p50"/>
            <p:cNvSpPr txBox="1"/>
            <p:nvPr/>
          </p:nvSpPr>
          <p:spPr>
            <a:xfrm>
              <a:off x="2081575" y="1347179"/>
              <a:ext cx="8326300" cy="1269755"/>
            </a:xfrm>
            <a:prstGeom prst="rect">
              <a:avLst/>
            </a:prstGeom>
            <a:noFill/>
            <a:ln>
              <a:noFill/>
            </a:ln>
          </p:spPr>
          <p:txBody>
            <a:bodyPr spcFirstLastPara="1" wrap="square" lIns="161550" tIns="322500" rIns="161550" bIns="322500"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Informing families of special events that foster connections (e.g., Meet the Teacher Night, Coffee and Conversations with the Principal, School Tours, Family Fun Night)</a:t>
              </a:r>
              <a:endParaRPr sz="1400" b="0" i="0" u="none" strike="noStrike" cap="none">
                <a:solidFill>
                  <a:srgbClr val="000000"/>
                </a:solidFill>
                <a:latin typeface="Arial"/>
                <a:ea typeface="Arial"/>
                <a:cs typeface="Arial"/>
                <a:sym typeface="Arial"/>
              </a:endParaRPr>
            </a:p>
          </p:txBody>
        </p:sp>
        <p:sp>
          <p:nvSpPr>
            <p:cNvPr id="983" name="Google Shape;983;p50"/>
            <p:cNvSpPr/>
            <p:nvPr/>
          </p:nvSpPr>
          <p:spPr>
            <a:xfrm>
              <a:off x="0" y="1347179"/>
              <a:ext cx="2081575" cy="1269755"/>
            </a:xfrm>
            <a:prstGeom prst="rect">
              <a:avLst/>
            </a:prstGeom>
            <a:solidFill>
              <a:srgbClr val="4CC38C"/>
            </a:solidFill>
            <a:ln w="12700" cap="flat" cmpd="sng">
              <a:solidFill>
                <a:srgbClr val="4CC38C"/>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50"/>
            <p:cNvSpPr txBox="1"/>
            <p:nvPr/>
          </p:nvSpPr>
          <p:spPr>
            <a:xfrm>
              <a:off x="0" y="1347179"/>
              <a:ext cx="2081575" cy="1269755"/>
            </a:xfrm>
            <a:prstGeom prst="rect">
              <a:avLst/>
            </a:prstGeom>
            <a:noFill/>
            <a:ln>
              <a:noFill/>
            </a:ln>
          </p:spPr>
          <p:txBody>
            <a:bodyPr spcFirstLastPara="1" wrap="square" lIns="110150" tIns="125400" rIns="110150" bIns="125400"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en-US" sz="2300" b="0" i="0" u="none" strike="noStrike" cap="none">
                  <a:solidFill>
                    <a:schemeClr val="lt1"/>
                  </a:solidFill>
                  <a:latin typeface="Calibri"/>
                  <a:ea typeface="Calibri"/>
                  <a:cs typeface="Calibri"/>
                  <a:sym typeface="Calibri"/>
                </a:rPr>
                <a:t>Informing</a:t>
              </a:r>
              <a:endParaRPr sz="1400" b="0" i="0" u="none" strike="noStrike" cap="none">
                <a:solidFill>
                  <a:srgbClr val="000000"/>
                </a:solidFill>
                <a:latin typeface="Arial"/>
                <a:ea typeface="Arial"/>
                <a:cs typeface="Arial"/>
                <a:sym typeface="Arial"/>
              </a:endParaRPr>
            </a:p>
          </p:txBody>
        </p:sp>
        <p:sp>
          <p:nvSpPr>
            <p:cNvPr id="985" name="Google Shape;985;p50"/>
            <p:cNvSpPr/>
            <p:nvPr/>
          </p:nvSpPr>
          <p:spPr>
            <a:xfrm>
              <a:off x="2081575" y="2693120"/>
              <a:ext cx="8326300" cy="1269755"/>
            </a:xfrm>
            <a:prstGeom prst="rect">
              <a:avLst/>
            </a:prstGeom>
            <a:solidFill>
              <a:srgbClr val="D3E1CC">
                <a:alpha val="89411"/>
              </a:srgbClr>
            </a:solidFill>
            <a:ln w="12700" cap="flat" cmpd="sng">
              <a:solidFill>
                <a:srgbClr val="D3E1CC">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50"/>
            <p:cNvSpPr txBox="1"/>
            <p:nvPr/>
          </p:nvSpPr>
          <p:spPr>
            <a:xfrm>
              <a:off x="2081575" y="2693120"/>
              <a:ext cx="8326300" cy="1269755"/>
            </a:xfrm>
            <a:prstGeom prst="rect">
              <a:avLst/>
            </a:prstGeom>
            <a:noFill/>
            <a:ln>
              <a:noFill/>
            </a:ln>
          </p:spPr>
          <p:txBody>
            <a:bodyPr spcFirstLastPara="1" wrap="square" lIns="161550" tIns="322500" rIns="161550" bIns="322500"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Hosting parent nights that address parent concerns (e.g., Internet Safety for Children, Free Adult English Classes, Your Rights as a Parent of a Child with a Disability)</a:t>
              </a:r>
              <a:endParaRPr sz="1400" b="0" i="0" u="none" strike="noStrike" cap="none">
                <a:solidFill>
                  <a:srgbClr val="000000"/>
                </a:solidFill>
                <a:latin typeface="Arial"/>
                <a:ea typeface="Arial"/>
                <a:cs typeface="Arial"/>
                <a:sym typeface="Arial"/>
              </a:endParaRPr>
            </a:p>
          </p:txBody>
        </p:sp>
        <p:sp>
          <p:nvSpPr>
            <p:cNvPr id="987" name="Google Shape;987;p50"/>
            <p:cNvSpPr/>
            <p:nvPr/>
          </p:nvSpPr>
          <p:spPr>
            <a:xfrm>
              <a:off x="0" y="2693120"/>
              <a:ext cx="2081575" cy="1269755"/>
            </a:xfrm>
            <a:prstGeom prst="rect">
              <a:avLst/>
            </a:prstGeom>
            <a:solidFill>
              <a:srgbClr val="6FAB46"/>
            </a:solidFill>
            <a:ln w="12700" cap="flat" cmpd="sng">
              <a:solidFill>
                <a:srgbClr val="6FAB4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p50"/>
            <p:cNvSpPr txBox="1"/>
            <p:nvPr/>
          </p:nvSpPr>
          <p:spPr>
            <a:xfrm>
              <a:off x="0" y="2693120"/>
              <a:ext cx="2081575" cy="1269755"/>
            </a:xfrm>
            <a:prstGeom prst="rect">
              <a:avLst/>
            </a:prstGeom>
            <a:noFill/>
            <a:ln>
              <a:noFill/>
            </a:ln>
          </p:spPr>
          <p:txBody>
            <a:bodyPr spcFirstLastPara="1" wrap="square" lIns="110150" tIns="125400" rIns="110150" bIns="125400"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en-US" sz="2300" b="0" i="0" u="none" strike="noStrike" cap="none">
                  <a:solidFill>
                    <a:schemeClr val="lt1"/>
                  </a:solidFill>
                  <a:latin typeface="Calibri"/>
                  <a:ea typeface="Calibri"/>
                  <a:cs typeface="Calibri"/>
                  <a:sym typeface="Calibri"/>
                </a:rPr>
                <a:t>Hosting</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Google Shape;994;p51"/>
          <p:cNvSpPr txBox="1">
            <a:spLocks noGrp="1"/>
          </p:cNvSpPr>
          <p:nvPr>
            <p:ph type="title"/>
          </p:nvPr>
        </p:nvSpPr>
        <p:spPr>
          <a:xfrm>
            <a:off x="1145894" y="365125"/>
            <a:ext cx="1020790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883E"/>
              </a:buClr>
              <a:buSzPct val="100000"/>
              <a:buFont typeface="Arial"/>
              <a:buNone/>
            </a:pPr>
            <a:r>
              <a:rPr lang="en-US"/>
              <a:t>Collaborating with families: </a:t>
            </a:r>
            <a:br>
              <a:rPr lang="en-US"/>
            </a:br>
            <a:r>
              <a:rPr lang="en-US"/>
              <a:t>Communication opportunities</a:t>
            </a:r>
            <a:endParaRPr/>
          </a:p>
        </p:txBody>
      </p:sp>
      <p:grpSp>
        <p:nvGrpSpPr>
          <p:cNvPr id="995" name="Google Shape;995;p51"/>
          <p:cNvGrpSpPr/>
          <p:nvPr/>
        </p:nvGrpSpPr>
        <p:grpSpPr>
          <a:xfrm>
            <a:off x="3944471" y="1825625"/>
            <a:ext cx="7534835" cy="4135437"/>
            <a:chOff x="0" y="0"/>
            <a:chExt cx="7534835" cy="4135437"/>
          </a:xfrm>
        </p:grpSpPr>
        <p:cxnSp>
          <p:nvCxnSpPr>
            <p:cNvPr id="996" name="Google Shape;996;p51"/>
            <p:cNvCxnSpPr/>
            <p:nvPr/>
          </p:nvCxnSpPr>
          <p:spPr>
            <a:xfrm>
              <a:off x="0" y="0"/>
              <a:ext cx="7534835"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997" name="Google Shape;997;p51"/>
            <p:cNvSpPr/>
            <p:nvPr/>
          </p:nvSpPr>
          <p:spPr>
            <a:xfrm>
              <a:off x="0" y="0"/>
              <a:ext cx="7534835" cy="103385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p51"/>
            <p:cNvSpPr txBox="1"/>
            <p:nvPr/>
          </p:nvSpPr>
          <p:spPr>
            <a:xfrm>
              <a:off x="0" y="0"/>
              <a:ext cx="7534835" cy="1033859"/>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Calibri"/>
                <a:buNone/>
              </a:pPr>
              <a:r>
                <a:rPr lang="en-US" sz="2300" b="0" i="0" u="none" strike="noStrike" cap="none">
                  <a:solidFill>
                    <a:schemeClr val="dk1"/>
                  </a:solidFill>
                  <a:latin typeface="Calibri"/>
                  <a:ea typeface="Calibri"/>
                  <a:cs typeface="Calibri"/>
                  <a:sym typeface="Calibri"/>
                </a:rPr>
                <a:t>Offering volunteer opportunities for parents (e.g., read to a class, guest speaker, car rider line volunteer)</a:t>
              </a:r>
              <a:endParaRPr sz="1400" b="0" i="0" u="none" strike="noStrike" cap="none">
                <a:solidFill>
                  <a:srgbClr val="000000"/>
                </a:solidFill>
                <a:latin typeface="Arial"/>
                <a:ea typeface="Arial"/>
                <a:cs typeface="Arial"/>
                <a:sym typeface="Arial"/>
              </a:endParaRPr>
            </a:p>
          </p:txBody>
        </p:sp>
        <p:cxnSp>
          <p:nvCxnSpPr>
            <p:cNvPr id="999" name="Google Shape;999;p51"/>
            <p:cNvCxnSpPr/>
            <p:nvPr/>
          </p:nvCxnSpPr>
          <p:spPr>
            <a:xfrm>
              <a:off x="0" y="1033859"/>
              <a:ext cx="7534835"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1000" name="Google Shape;1000;p51"/>
            <p:cNvSpPr/>
            <p:nvPr/>
          </p:nvSpPr>
          <p:spPr>
            <a:xfrm>
              <a:off x="0" y="1033859"/>
              <a:ext cx="7534835" cy="103385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51"/>
            <p:cNvSpPr txBox="1"/>
            <p:nvPr/>
          </p:nvSpPr>
          <p:spPr>
            <a:xfrm>
              <a:off x="0" y="1033859"/>
              <a:ext cx="7534835" cy="1033859"/>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Calibri"/>
                <a:buNone/>
              </a:pPr>
              <a:r>
                <a:rPr lang="en-US" sz="2300" b="0" i="0" u="none" strike="noStrike" cap="none">
                  <a:solidFill>
                    <a:schemeClr val="dk1"/>
                  </a:solidFill>
                  <a:latin typeface="Calibri"/>
                  <a:ea typeface="Calibri"/>
                  <a:cs typeface="Calibri"/>
                  <a:sym typeface="Calibri"/>
                </a:rPr>
                <a:t>Providing a translator when necessary and making information available in families’ home language</a:t>
              </a:r>
              <a:endParaRPr sz="1400" b="0" i="0" u="none" strike="noStrike" cap="none">
                <a:solidFill>
                  <a:srgbClr val="000000"/>
                </a:solidFill>
                <a:latin typeface="Arial"/>
                <a:ea typeface="Arial"/>
                <a:cs typeface="Arial"/>
                <a:sym typeface="Arial"/>
              </a:endParaRPr>
            </a:p>
          </p:txBody>
        </p:sp>
        <p:cxnSp>
          <p:nvCxnSpPr>
            <p:cNvPr id="1002" name="Google Shape;1002;p51"/>
            <p:cNvCxnSpPr/>
            <p:nvPr/>
          </p:nvCxnSpPr>
          <p:spPr>
            <a:xfrm>
              <a:off x="0" y="2067718"/>
              <a:ext cx="7534835"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1003" name="Google Shape;1003;p51"/>
            <p:cNvSpPr/>
            <p:nvPr/>
          </p:nvSpPr>
          <p:spPr>
            <a:xfrm>
              <a:off x="0" y="2067718"/>
              <a:ext cx="7534835" cy="103385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 name="Google Shape;1004;p51"/>
            <p:cNvSpPr txBox="1"/>
            <p:nvPr/>
          </p:nvSpPr>
          <p:spPr>
            <a:xfrm>
              <a:off x="0" y="2067718"/>
              <a:ext cx="7534835" cy="1033859"/>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Calibri"/>
                <a:buNone/>
              </a:pPr>
              <a:r>
                <a:rPr lang="en-US" sz="2300" b="0" i="0" u="none" strike="noStrike" cap="none">
                  <a:solidFill>
                    <a:schemeClr val="dk1"/>
                  </a:solidFill>
                  <a:latin typeface="Calibri"/>
                  <a:ea typeface="Calibri"/>
                  <a:cs typeface="Calibri"/>
                  <a:sym typeface="Calibri"/>
                </a:rPr>
                <a:t>Providing opportunities to families to share about their family experiences </a:t>
              </a:r>
              <a:endParaRPr sz="2300" b="0" i="0" u="none" strike="noStrike" cap="none">
                <a:solidFill>
                  <a:schemeClr val="dk1"/>
                </a:solidFill>
                <a:latin typeface="Calibri"/>
                <a:ea typeface="Calibri"/>
                <a:cs typeface="Calibri"/>
                <a:sym typeface="Calibri"/>
              </a:endParaRPr>
            </a:p>
          </p:txBody>
        </p:sp>
        <p:cxnSp>
          <p:nvCxnSpPr>
            <p:cNvPr id="1005" name="Google Shape;1005;p51"/>
            <p:cNvCxnSpPr/>
            <p:nvPr/>
          </p:nvCxnSpPr>
          <p:spPr>
            <a:xfrm>
              <a:off x="0" y="3101578"/>
              <a:ext cx="7534835"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1006" name="Google Shape;1006;p51"/>
            <p:cNvSpPr/>
            <p:nvPr/>
          </p:nvSpPr>
          <p:spPr>
            <a:xfrm>
              <a:off x="0" y="3101578"/>
              <a:ext cx="7534835" cy="103385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p51"/>
            <p:cNvSpPr txBox="1"/>
            <p:nvPr/>
          </p:nvSpPr>
          <p:spPr>
            <a:xfrm>
              <a:off x="0" y="3101578"/>
              <a:ext cx="7534835" cy="1033859"/>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Calibri"/>
                <a:buNone/>
              </a:pPr>
              <a:r>
                <a:rPr lang="en-US" sz="2300" b="0" i="0" u="none" strike="noStrike" cap="none">
                  <a:solidFill>
                    <a:schemeClr val="dk1"/>
                  </a:solidFill>
                  <a:latin typeface="Calibri"/>
                  <a:ea typeface="Calibri"/>
                  <a:cs typeface="Calibri"/>
                  <a:sym typeface="Calibri"/>
                </a:rPr>
                <a:t>Establishing regular communication about student/classroom (e.g., parent communication notebook, emails, phone calls) </a:t>
              </a:r>
              <a:endParaRPr sz="2300" b="0" i="0" u="none" strike="noStrike" cap="none">
                <a:solidFill>
                  <a:schemeClr val="dk1"/>
                </a:solidFill>
                <a:latin typeface="Calibri"/>
                <a:ea typeface="Calibri"/>
                <a:cs typeface="Calibri"/>
                <a:sym typeface="Calibri"/>
              </a:endParaRPr>
            </a:p>
          </p:txBody>
        </p:sp>
      </p:grpSp>
      <p:sp>
        <p:nvSpPr>
          <p:cNvPr id="1008" name="Google Shape;1008;p51"/>
          <p:cNvSpPr txBox="1">
            <a:spLocks noGrp="1"/>
          </p:cNvSpPr>
          <p:nvPr>
            <p:ph type="sldNum" idx="12"/>
          </p:nvPr>
        </p:nvSpPr>
        <p:spPr>
          <a:xfrm>
            <a:off x="10714617" y="6507316"/>
            <a:ext cx="1168351" cy="32342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888888"/>
                </a:solidFill>
                <a:latin typeface="Arial"/>
                <a:ea typeface="Arial"/>
                <a:cs typeface="Arial"/>
                <a:sym typeface="Arial"/>
              </a:rPr>
              <a:t>7</a:t>
            </a:fld>
            <a:endParaRPr sz="900" b="0" i="0" u="none" strike="noStrike" cap="none">
              <a:solidFill>
                <a:srgbClr val="888888"/>
              </a:solidFill>
              <a:latin typeface="Arial"/>
              <a:ea typeface="Arial"/>
              <a:cs typeface="Arial"/>
              <a:sym typeface="Arial"/>
            </a:endParaRPr>
          </a:p>
        </p:txBody>
      </p:sp>
      <p:pic>
        <p:nvPicPr>
          <p:cNvPr id="1009" name="Google Shape;1009;p51" descr="A group of people holding hands together&#10;&#10;Description automatically generated"/>
          <p:cNvPicPr preferRelativeResize="0"/>
          <p:nvPr/>
        </p:nvPicPr>
        <p:blipFill rotWithShape="1">
          <a:blip r:embed="rId3">
            <a:alphaModFix/>
          </a:blip>
          <a:srcRect/>
          <a:stretch/>
        </p:blipFill>
        <p:spPr>
          <a:xfrm>
            <a:off x="1062007" y="1825625"/>
            <a:ext cx="2756958" cy="413543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Google Shape;1015;p52"/>
          <p:cNvSpPr txBox="1">
            <a:spLocks noGrp="1"/>
          </p:cNvSpPr>
          <p:nvPr>
            <p:ph type="title"/>
          </p:nvPr>
        </p:nvSpPr>
        <p:spPr>
          <a:xfrm>
            <a:off x="1193518" y="612775"/>
            <a:ext cx="10884741"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44883E"/>
              </a:buClr>
              <a:buSzPct val="100000"/>
              <a:buFont typeface="Arial"/>
              <a:buNone/>
            </a:pPr>
            <a:r>
              <a:rPr lang="en-US"/>
              <a:t>Collaborating with families: </a:t>
            </a:r>
            <a:br>
              <a:rPr lang="en-US"/>
            </a:br>
            <a:r>
              <a:rPr lang="en-US"/>
              <a:t>Ongoing communication, supports needed and outside resources available  </a:t>
            </a:r>
            <a:endParaRPr/>
          </a:p>
        </p:txBody>
      </p:sp>
      <p:sp>
        <p:nvSpPr>
          <p:cNvPr id="1016" name="Google Shape;1016;p52"/>
          <p:cNvSpPr txBox="1">
            <a:spLocks noGrp="1"/>
          </p:cNvSpPr>
          <p:nvPr>
            <p:ph type="body" idx="1"/>
          </p:nvPr>
        </p:nvSpPr>
        <p:spPr>
          <a:xfrm>
            <a:off x="1193801" y="2605946"/>
            <a:ext cx="6936274" cy="342049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Communicate with families about supports needed at home </a:t>
            </a:r>
            <a:endParaRPr/>
          </a:p>
          <a:p>
            <a:pPr marL="0" lvl="0" indent="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Provide families with resources that would be relevant to their situation or child </a:t>
            </a:r>
            <a:endParaRPr/>
          </a:p>
        </p:txBody>
      </p:sp>
      <p:sp>
        <p:nvSpPr>
          <p:cNvPr id="1017" name="Google Shape;1017;p52"/>
          <p:cNvSpPr txBox="1">
            <a:spLocks noGrp="1"/>
          </p:cNvSpPr>
          <p:nvPr>
            <p:ph type="sldNum" idx="12"/>
          </p:nvPr>
        </p:nvSpPr>
        <p:spPr>
          <a:xfrm>
            <a:off x="10714617" y="6507316"/>
            <a:ext cx="1168351" cy="32342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888888"/>
                </a:solidFill>
                <a:latin typeface="Arial"/>
                <a:ea typeface="Arial"/>
                <a:cs typeface="Arial"/>
                <a:sym typeface="Arial"/>
              </a:rPr>
              <a:t>8</a:t>
            </a:fld>
            <a:endParaRPr sz="900" b="0" i="0" u="none" strike="noStrike" cap="none">
              <a:solidFill>
                <a:srgbClr val="888888"/>
              </a:solidFill>
              <a:latin typeface="Arial"/>
              <a:ea typeface="Arial"/>
              <a:cs typeface="Arial"/>
              <a:sym typeface="Arial"/>
            </a:endParaRPr>
          </a:p>
        </p:txBody>
      </p:sp>
      <p:pic>
        <p:nvPicPr>
          <p:cNvPr id="1018" name="Google Shape;1018;p52"/>
          <p:cNvPicPr preferRelativeResize="0"/>
          <p:nvPr/>
        </p:nvPicPr>
        <p:blipFill rotWithShape="1">
          <a:blip r:embed="rId3">
            <a:alphaModFix/>
          </a:blip>
          <a:srcRect/>
          <a:stretch/>
        </p:blipFill>
        <p:spPr>
          <a:xfrm>
            <a:off x="7864434" y="2605946"/>
            <a:ext cx="3686180" cy="249709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1190</Words>
  <Application>Microsoft Macintosh PowerPoint</Application>
  <PresentationFormat>Widescreen</PresentationFormat>
  <Paragraphs>95</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Roboto</vt:lpstr>
      <vt:lpstr>Office Theme</vt:lpstr>
      <vt:lpstr>Collaboration HLPs </vt:lpstr>
      <vt:lpstr>HLP 3: Key Elements of Collaboration with Families</vt:lpstr>
      <vt:lpstr>Collaborating in your context </vt:lpstr>
      <vt:lpstr>Strengthening Collaboration </vt:lpstr>
      <vt:lpstr>Collaborating with families:  Ongoing communication topics</vt:lpstr>
      <vt:lpstr>Collaborating with families:  Communication opportunities</vt:lpstr>
      <vt:lpstr>Collaborating with families:  Communication opportunities</vt:lpstr>
      <vt:lpstr>Collaborating with families:  Ongoing communication, supports needed and outside resources available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Kamman, Meg</dc:creator>
  <cp:lastModifiedBy>Microsoft Office User</cp:lastModifiedBy>
  <cp:revision>3</cp:revision>
  <dcterms:created xsi:type="dcterms:W3CDTF">2025-11-11T16:46:44Z</dcterms:created>
  <dcterms:modified xsi:type="dcterms:W3CDTF">2025-11-11T22:28:15Z</dcterms:modified>
</cp:coreProperties>
</file>