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60" r:id="rId2"/>
    <p:sldId id="261" r:id="rId3"/>
    <p:sldId id="310" r:id="rId4"/>
    <p:sldId id="262" r:id="rId5"/>
    <p:sldId id="263" r:id="rId6"/>
    <p:sldId id="264" r:id="rId7"/>
    <p:sldId id="265" r:id="rId8"/>
    <p:sldId id="266" r:id="rId9"/>
    <p:sldId id="267" r:id="rId10"/>
    <p:sldId id="268" r:id="rId11"/>
    <p:sldId id="269"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79"/>
    <p:restoredTop sz="62743"/>
  </p:normalViewPr>
  <p:slideViewPr>
    <p:cSldViewPr snapToGrid="0">
      <p:cViewPr varScale="1">
        <p:scale>
          <a:sx n="52" d="100"/>
          <a:sy n="52" d="100"/>
        </p:scale>
        <p:origin x="23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26FB77-D657-EF49-8DAB-15440E254F48}" type="datetimeFigureOut">
              <a:rPr lang="en-US" smtClean="0"/>
              <a:t>11/11/25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A89AE0-3804-8340-BBD3-F9C0627CAB69}" type="slidenum">
              <a:rPr lang="en-US" smtClean="0"/>
              <a:t>‹#›</a:t>
            </a:fld>
            <a:endParaRPr lang="en-US"/>
          </a:p>
        </p:txBody>
      </p:sp>
    </p:spTree>
    <p:extLst>
      <p:ext uri="{BB962C8B-B14F-4D97-AF65-F5344CB8AC3E}">
        <p14:creationId xmlns:p14="http://schemas.microsoft.com/office/powerpoint/2010/main" val="1487776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sc13.net/resources/a-facilitated-iep-meetin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39700" lvl="0" indent="0" algn="l" rtl="0">
              <a:lnSpc>
                <a:spcPct val="100000"/>
              </a:lnSpc>
              <a:spcBef>
                <a:spcPts val="0"/>
              </a:spcBef>
              <a:spcAft>
                <a:spcPts val="0"/>
              </a:spcAft>
              <a:buClr>
                <a:schemeClr val="dk1"/>
              </a:buClr>
              <a:buSzPts val="1200"/>
              <a:buFont typeface="Calibri"/>
              <a:buNone/>
            </a:pPr>
            <a:r>
              <a:rPr lang="en-US" b="1" dirty="0"/>
              <a:t>*Emphasize the connections to the HLPs.</a:t>
            </a:r>
            <a:endParaRPr dirty="0"/>
          </a:p>
          <a:p>
            <a:pPr marL="139700" lvl="0" indent="0" algn="l" rtl="0">
              <a:lnSpc>
                <a:spcPct val="100000"/>
              </a:lnSpc>
              <a:spcBef>
                <a:spcPts val="0"/>
              </a:spcBef>
              <a:spcAft>
                <a:spcPts val="0"/>
              </a:spcAft>
              <a:buClr>
                <a:schemeClr val="dk1"/>
              </a:buClr>
              <a:buSzPts val="1200"/>
              <a:buFont typeface="Calibri"/>
              <a:buNone/>
            </a:pPr>
            <a:endParaRPr b="1" dirty="0"/>
          </a:p>
          <a:p>
            <a:pPr marL="139700" lvl="0" indent="0" algn="l" rtl="0">
              <a:lnSpc>
                <a:spcPct val="100000"/>
              </a:lnSpc>
              <a:spcBef>
                <a:spcPts val="0"/>
              </a:spcBef>
              <a:spcAft>
                <a:spcPts val="0"/>
              </a:spcAft>
              <a:buClr>
                <a:schemeClr val="dk1"/>
              </a:buClr>
              <a:buSzPts val="1200"/>
              <a:buFont typeface="Calibri"/>
              <a:buNone/>
            </a:pPr>
            <a:r>
              <a:rPr lang="en-US" b="1" dirty="0"/>
              <a:t>Explanation of Slide</a:t>
            </a:r>
            <a:endParaRPr dirty="0"/>
          </a:p>
          <a:p>
            <a:pPr marL="139700" lvl="0" indent="0" algn="l" rtl="0">
              <a:lnSpc>
                <a:spcPct val="100000"/>
              </a:lnSpc>
              <a:spcBef>
                <a:spcPts val="0"/>
              </a:spcBef>
              <a:spcAft>
                <a:spcPts val="0"/>
              </a:spcAft>
              <a:buClr>
                <a:schemeClr val="dk1"/>
              </a:buClr>
              <a:buSzPts val="1200"/>
              <a:buFont typeface="Calibri"/>
              <a:buNone/>
            </a:pPr>
            <a:r>
              <a:rPr lang="en-US" b="0" dirty="0"/>
              <a:t>HLP 2 supports the collaboration pillars of the CEC high-leverage practices. [</a:t>
            </a:r>
            <a:r>
              <a:rPr lang="en-US" b="0" i="1" dirty="0"/>
              <a:t>Read slide</a:t>
            </a:r>
            <a:r>
              <a:rPr lang="en-US" b="0" dirty="0"/>
              <a:t>.] Because today we are specifically talking about IEP team meetings, we will focus on HLP 2, which is specific toward meetings. </a:t>
            </a:r>
            <a:endParaRPr dirty="0"/>
          </a:p>
          <a:p>
            <a:pPr marL="139700" lvl="0" indent="0" algn="l" rtl="0">
              <a:lnSpc>
                <a:spcPct val="100000"/>
              </a:lnSpc>
              <a:spcBef>
                <a:spcPts val="0"/>
              </a:spcBef>
              <a:spcAft>
                <a:spcPts val="0"/>
              </a:spcAft>
              <a:buClr>
                <a:schemeClr val="dk1"/>
              </a:buClr>
              <a:buSzPts val="1200"/>
              <a:buFont typeface="Calibri"/>
              <a:buNone/>
            </a:pPr>
            <a:endParaRPr b="1" dirty="0"/>
          </a:p>
          <a:p>
            <a:pPr marL="139700" lvl="0" indent="0" algn="l" rtl="0">
              <a:lnSpc>
                <a:spcPct val="100000"/>
              </a:lnSpc>
              <a:spcBef>
                <a:spcPts val="0"/>
              </a:spcBef>
              <a:spcAft>
                <a:spcPts val="0"/>
              </a:spcAft>
              <a:buClr>
                <a:schemeClr val="dk1"/>
              </a:buClr>
              <a:buSzPts val="1200"/>
              <a:buFont typeface="Calibri"/>
              <a:buNone/>
            </a:pPr>
            <a:r>
              <a:rPr lang="en-US" b="0" dirty="0"/>
              <a:t>HLP 2 full text: Teachers lead and participate in a range of meetings (e.g., meetings with families, individualized education program [IEP] teams, individualized family services plan [IFSP] teams, instructional planning) to identify clear, measurable student outcomes and develop instructional and behavioral plans that support these outcomes. They develop a meeting agenda, allocate time to meet the goals of the agenda, and lead in ways that encourage consensus building through positive verbal and nonverbal communication, encouraging the sharing of multiple perspectives, demonstrating active listening, and soliciting feedback.</a:t>
            </a:r>
            <a:endParaRPr dirty="0"/>
          </a:p>
          <a:p>
            <a:pPr marL="139700" lvl="0" indent="0" algn="l" rtl="0">
              <a:lnSpc>
                <a:spcPct val="100000"/>
              </a:lnSpc>
              <a:spcBef>
                <a:spcPts val="0"/>
              </a:spcBef>
              <a:spcAft>
                <a:spcPts val="0"/>
              </a:spcAft>
              <a:buClr>
                <a:schemeClr val="dk1"/>
              </a:buClr>
              <a:buSzPts val="1200"/>
              <a:buFont typeface="Calibri"/>
              <a:buNone/>
            </a:pPr>
            <a:endParaRPr b="0" dirty="0"/>
          </a:p>
          <a:p>
            <a:pPr marL="139700" lvl="0" indent="0" algn="l" rtl="0">
              <a:lnSpc>
                <a:spcPct val="100000"/>
              </a:lnSpc>
              <a:spcBef>
                <a:spcPts val="0"/>
              </a:spcBef>
              <a:spcAft>
                <a:spcPts val="0"/>
              </a:spcAft>
              <a:buClr>
                <a:schemeClr val="dk1"/>
              </a:buClr>
              <a:buSzPts val="1200"/>
              <a:buFont typeface="Calibri"/>
              <a:buNone/>
            </a:pPr>
            <a:r>
              <a:rPr lang="en-US" b="0" dirty="0"/>
              <a:t>Throughout this presentation, we’ll be sharing strategies to help support the implementation of this practice.</a:t>
            </a:r>
            <a:endParaRPr dirty="0"/>
          </a:p>
          <a:p>
            <a:pPr marL="0" lvl="0" indent="0" algn="l" rtl="0">
              <a:lnSpc>
                <a:spcPct val="100000"/>
              </a:lnSpc>
              <a:spcBef>
                <a:spcPts val="0"/>
              </a:spcBef>
              <a:spcAft>
                <a:spcPts val="0"/>
              </a:spcAft>
              <a:buSzPts val="1400"/>
              <a:buNone/>
            </a:pPr>
            <a:endParaRPr dirty="0"/>
          </a:p>
        </p:txBody>
      </p:sp>
      <p:sp>
        <p:nvSpPr>
          <p:cNvPr id="409" name="Google Shape;40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dirty="0">
                <a:solidFill>
                  <a:schemeClr val="dk1"/>
                </a:solidFill>
                <a:latin typeface="Calibri"/>
                <a:ea typeface="Calibri"/>
                <a:cs typeface="Calibri"/>
                <a:sym typeface="Calibri"/>
              </a:rPr>
              <a:t>Explanation of Slide</a:t>
            </a:r>
            <a:endParaRPr dirty="0"/>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Special education teachers should give time for receivers of information to read and digest results before meeting in person. If an IEP team is meeting, providing assessment results a week in advance allows all key stakeholders time to review and think about the interpretation and implications of the data. </a:t>
            </a:r>
            <a:endParaRPr sz="12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 </a:t>
            </a:r>
            <a:endParaRPr dirty="0"/>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When the team meets together, the special education teacher can use the communication documents to review relevant results, considerations, and implications. This provides a starting point for conversations and input from the team about educational plans. </a:t>
            </a:r>
            <a:endParaRPr dirty="0"/>
          </a:p>
          <a:p>
            <a:pPr marL="0" lvl="0" indent="0" algn="l" rtl="0">
              <a:lnSpc>
                <a:spcPct val="100000"/>
              </a:lnSpc>
              <a:spcBef>
                <a:spcPts val="0"/>
              </a:spcBef>
              <a:spcAft>
                <a:spcPts val="0"/>
              </a:spcAft>
              <a:buSzPts val="1400"/>
              <a:buNone/>
            </a:pPr>
            <a:endParaRPr sz="1200" b="0" dirty="0">
              <a:solidFill>
                <a:schemeClr val="dk1"/>
              </a:solidFill>
              <a:latin typeface="Calibri"/>
              <a:ea typeface="Calibri"/>
              <a:cs typeface="Calibri"/>
              <a:sym typeface="Calibri"/>
            </a:endParaRPr>
          </a:p>
        </p:txBody>
      </p:sp>
      <p:sp>
        <p:nvSpPr>
          <p:cNvPr id="529" name="Google Shape;52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8" name="Google Shape;54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Explanation of Slide</a:t>
            </a:r>
            <a:endParaRPr/>
          </a:p>
          <a:p>
            <a:pPr marL="0" lvl="0" indent="0" algn="l" rtl="0">
              <a:lnSpc>
                <a:spcPct val="100000"/>
              </a:lnSpc>
              <a:spcBef>
                <a:spcPts val="0"/>
              </a:spcBef>
              <a:spcAft>
                <a:spcPts val="0"/>
              </a:spcAft>
              <a:buSzPts val="1400"/>
              <a:buNone/>
            </a:pPr>
            <a:r>
              <a:rPr lang="en-US" sz="1200" b="0">
                <a:solidFill>
                  <a:schemeClr val="dk1"/>
                </a:solidFill>
                <a:latin typeface="Calibri"/>
                <a:ea typeface="Calibri"/>
                <a:cs typeface="Calibri"/>
                <a:sym typeface="Calibri"/>
              </a:rPr>
              <a:t>We will be talking in detail about each of the following elements of facilitating effective IEP meetings. </a:t>
            </a: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a:solidFill>
                  <a:schemeClr val="dk1"/>
                </a:solidFill>
                <a:latin typeface="Calibri"/>
                <a:ea typeface="Calibri"/>
                <a:cs typeface="Calibri"/>
                <a:sym typeface="Calibri"/>
              </a:rPr>
              <a:t> </a:t>
            </a: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1">
                <a:solidFill>
                  <a:schemeClr val="dk1"/>
                </a:solidFill>
                <a:latin typeface="Calibri"/>
                <a:ea typeface="Calibri"/>
                <a:cs typeface="Calibri"/>
                <a:sym typeface="Calibri"/>
              </a:rPr>
              <a:t>Read elements.</a:t>
            </a:r>
            <a:endParaRPr sz="1200" b="1">
              <a:solidFill>
                <a:schemeClr val="dk1"/>
              </a:solidFill>
              <a:latin typeface="Calibri"/>
              <a:ea typeface="Calibri"/>
              <a:cs typeface="Calibri"/>
              <a:sym typeface="Calibri"/>
            </a:endParaRPr>
          </a:p>
        </p:txBody>
      </p:sp>
      <p:sp>
        <p:nvSpPr>
          <p:cNvPr id="578" name="Google Shape;57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Google Shape;58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SzPts val="1400"/>
              <a:buNone/>
            </a:pPr>
            <a:r>
              <a:rPr lang="en-US" sz="1200" b="1" dirty="0">
                <a:latin typeface="Roboto"/>
                <a:ea typeface="Roboto"/>
                <a:cs typeface="Roboto"/>
                <a:sym typeface="Roboto"/>
              </a:rPr>
              <a:t>Explanation of Slide</a:t>
            </a:r>
            <a:endParaRPr sz="1200" b="1" dirty="0">
              <a:latin typeface="PT Serif Caption"/>
              <a:ea typeface="PT Serif Caption"/>
              <a:cs typeface="PT Serif Caption"/>
              <a:sym typeface="PT Serif Caption"/>
            </a:endParaRPr>
          </a:p>
          <a:p>
            <a:pPr marL="0" lvl="0" indent="0" algn="l" rtl="0">
              <a:lnSpc>
                <a:spcPct val="100000"/>
              </a:lnSpc>
              <a:spcBef>
                <a:spcPts val="300"/>
              </a:spcBef>
              <a:spcAft>
                <a:spcPts val="0"/>
              </a:spcAft>
              <a:buSzPts val="1400"/>
              <a:buNone/>
            </a:pPr>
            <a:r>
              <a:rPr lang="en-US" sz="1200" dirty="0">
                <a:latin typeface="Roboto"/>
                <a:ea typeface="Roboto"/>
                <a:cs typeface="Roboto"/>
                <a:sym typeface="Roboto"/>
              </a:rPr>
              <a:t>[</a:t>
            </a:r>
            <a:r>
              <a:rPr lang="en-US" sz="1200" i="1" dirty="0">
                <a:latin typeface="Roboto"/>
                <a:ea typeface="Roboto"/>
                <a:cs typeface="Roboto"/>
                <a:sym typeface="Roboto"/>
              </a:rPr>
              <a:t>Read slide</a:t>
            </a:r>
            <a:r>
              <a:rPr lang="en-US" sz="1200" dirty="0">
                <a:latin typeface="Roboto"/>
                <a:ea typeface="Roboto"/>
                <a:cs typeface="Roboto"/>
                <a:sym typeface="Roboto"/>
              </a:rPr>
              <a:t>.] </a:t>
            </a:r>
            <a:endParaRPr dirty="0"/>
          </a:p>
          <a:p>
            <a:pPr marL="0" lvl="0" indent="0" algn="l" rtl="0">
              <a:lnSpc>
                <a:spcPct val="100000"/>
              </a:lnSpc>
              <a:spcBef>
                <a:spcPts val="0"/>
              </a:spcBef>
              <a:spcAft>
                <a:spcPts val="0"/>
              </a:spcAft>
              <a:buSzPts val="1400"/>
              <a:buNone/>
            </a:pPr>
            <a:endParaRPr sz="1200" i="0" dirty="0">
              <a:latin typeface="Roboto"/>
              <a:ea typeface="Roboto"/>
              <a:cs typeface="Roboto"/>
              <a:sym typeface="Roboto"/>
            </a:endParaRPr>
          </a:p>
          <a:p>
            <a:pPr marL="0" lvl="0" indent="0" algn="l" rtl="0">
              <a:lnSpc>
                <a:spcPct val="100000"/>
              </a:lnSpc>
              <a:spcBef>
                <a:spcPts val="0"/>
              </a:spcBef>
              <a:spcAft>
                <a:spcPts val="0"/>
              </a:spcAft>
              <a:buSzPts val="1400"/>
              <a:buNone/>
            </a:pPr>
            <a:r>
              <a:rPr lang="en-US" sz="1200" dirty="0">
                <a:latin typeface="Roboto"/>
                <a:ea typeface="Roboto"/>
                <a:cs typeface="Roboto"/>
                <a:sym typeface="Roboto"/>
              </a:rPr>
              <a:t>This information and further details can be found in the book </a:t>
            </a:r>
            <a:r>
              <a:rPr lang="en-US" sz="1200" i="1" dirty="0">
                <a:latin typeface="Roboto"/>
                <a:ea typeface="Roboto"/>
                <a:cs typeface="Roboto"/>
                <a:sym typeface="Roboto"/>
              </a:rPr>
              <a:t>High Leverage Practices for Inclusive Classrooms</a:t>
            </a:r>
            <a:r>
              <a:rPr lang="en-US" sz="1200" dirty="0">
                <a:latin typeface="Roboto"/>
                <a:ea typeface="Roboto"/>
                <a:cs typeface="Roboto"/>
                <a:sym typeface="Roboto"/>
              </a:rPr>
              <a:t>, made available by the Council for Exceptional Children. </a:t>
            </a:r>
            <a:endParaRPr dirty="0"/>
          </a:p>
          <a:p>
            <a:pPr marL="0" lvl="0" indent="0" algn="l" rtl="0">
              <a:lnSpc>
                <a:spcPct val="100000"/>
              </a:lnSpc>
              <a:spcBef>
                <a:spcPts val="0"/>
              </a:spcBef>
              <a:spcAft>
                <a:spcPts val="0"/>
              </a:spcAft>
              <a:buSzPts val="1400"/>
              <a:buNone/>
            </a:pPr>
            <a:endParaRPr sz="1200" b="1" dirty="0">
              <a:latin typeface="Roboto"/>
              <a:ea typeface="Roboto"/>
              <a:cs typeface="Roboto"/>
              <a:sym typeface="Roboto"/>
            </a:endParaRPr>
          </a:p>
          <a:p>
            <a:pPr marL="0" lvl="0" indent="0" algn="l" rtl="0">
              <a:lnSpc>
                <a:spcPct val="100000"/>
              </a:lnSpc>
              <a:spcBef>
                <a:spcPts val="0"/>
              </a:spcBef>
              <a:spcAft>
                <a:spcPts val="0"/>
              </a:spcAft>
              <a:buSzPts val="1400"/>
              <a:buNone/>
            </a:pPr>
            <a:endParaRPr i="0" dirty="0"/>
          </a:p>
        </p:txBody>
      </p:sp>
      <p:sp>
        <p:nvSpPr>
          <p:cNvPr id="586" name="Google Shape;58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0" name="Google Shape;61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dirty="0">
                <a:solidFill>
                  <a:schemeClr val="dk1"/>
                </a:solidFill>
                <a:latin typeface="Calibri"/>
                <a:ea typeface="Calibri"/>
                <a:cs typeface="Calibri"/>
                <a:sym typeface="Calibri"/>
              </a:rPr>
              <a:t>Slide 16</a:t>
            </a:r>
            <a:endParaRPr dirty="0"/>
          </a:p>
          <a:p>
            <a:pPr marL="0" lvl="0" indent="0" algn="l" rtl="0">
              <a:lnSpc>
                <a:spcPct val="100000"/>
              </a:lnSpc>
              <a:spcBef>
                <a:spcPts val="0"/>
              </a:spcBef>
              <a:spcAft>
                <a:spcPts val="0"/>
              </a:spcAft>
              <a:buSzPts val="1400"/>
              <a:buNone/>
            </a:pPr>
            <a:r>
              <a:rPr lang="en-US" sz="1200" b="1" dirty="0">
                <a:solidFill>
                  <a:schemeClr val="dk1"/>
                </a:solidFill>
                <a:latin typeface="Calibri"/>
                <a:ea typeface="Calibri"/>
                <a:cs typeface="Calibri"/>
                <a:sym typeface="Calibri"/>
              </a:rPr>
              <a:t> </a:t>
            </a:r>
            <a:endParaRPr dirty="0"/>
          </a:p>
          <a:p>
            <a:pPr marL="0" lvl="0" indent="0" algn="l" rtl="0">
              <a:lnSpc>
                <a:spcPct val="100000"/>
              </a:lnSpc>
              <a:spcBef>
                <a:spcPts val="0"/>
              </a:spcBef>
              <a:spcAft>
                <a:spcPts val="0"/>
              </a:spcAft>
              <a:buSzPts val="1400"/>
              <a:buNone/>
            </a:pPr>
            <a:r>
              <a:rPr lang="en-US" sz="1200" b="1" dirty="0">
                <a:solidFill>
                  <a:schemeClr val="dk1"/>
                </a:solidFill>
                <a:latin typeface="Calibri"/>
                <a:ea typeface="Calibri"/>
                <a:cs typeface="Calibri"/>
                <a:sym typeface="Calibri"/>
              </a:rPr>
              <a:t>Explanation of Slide</a:t>
            </a:r>
            <a:endParaRPr dirty="0"/>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To establish a welcoming and positive tone, greet all participants with a positive tone and ensure all members are introduced with their names and roles.</a:t>
            </a:r>
            <a:endParaRPr sz="12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 </a:t>
            </a:r>
            <a:endParaRPr sz="12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1" dirty="0">
                <a:solidFill>
                  <a:schemeClr val="dk1"/>
                </a:solidFill>
                <a:latin typeface="Calibri"/>
                <a:ea typeface="Calibri"/>
                <a:cs typeface="Calibri"/>
                <a:sym typeface="Calibri"/>
              </a:rPr>
              <a:t>Read examples.</a:t>
            </a:r>
            <a:r>
              <a:rPr lang="en-US" b="0" dirty="0"/>
              <a:t> </a:t>
            </a:r>
            <a:endParaRPr dirty="0"/>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r>
              <a:rPr lang="en-US" b="0" dirty="0"/>
              <a:t>It may be helpful to have older students do the introductions, as it improves self-advocacy and involvement in the process.</a:t>
            </a:r>
            <a:endParaRPr dirty="0"/>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r>
              <a:rPr lang="en-US" b="1" i="1" dirty="0"/>
              <a:t>Facilitation note:</a:t>
            </a:r>
            <a:r>
              <a:rPr lang="en-US" b="0" i="1" dirty="0"/>
              <a:t> If time allows, have students role play in pairs or small groups. Have them come up with their own examples to practice greeting and introducing participants.</a:t>
            </a:r>
            <a:endParaRPr b="1" i="1" dirty="0"/>
          </a:p>
        </p:txBody>
      </p:sp>
      <p:sp>
        <p:nvSpPr>
          <p:cNvPr id="611" name="Google Shape;61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Explanation of Slide</a:t>
            </a:r>
            <a:endParaRPr/>
          </a:p>
          <a:p>
            <a:pPr marL="0" lvl="0" indent="0" algn="l" rtl="0">
              <a:lnSpc>
                <a:spcPct val="100000"/>
              </a:lnSpc>
              <a:spcBef>
                <a:spcPts val="0"/>
              </a:spcBef>
              <a:spcAft>
                <a:spcPts val="0"/>
              </a:spcAft>
              <a:buSzPts val="1400"/>
              <a:buNone/>
            </a:pPr>
            <a:r>
              <a:rPr lang="en-US" sz="1200" b="0">
                <a:solidFill>
                  <a:schemeClr val="dk1"/>
                </a:solidFill>
                <a:latin typeface="Calibri"/>
                <a:ea typeface="Calibri"/>
                <a:cs typeface="Calibri"/>
                <a:sym typeface="Calibri"/>
              </a:rPr>
              <a:t>To establish a welcoming and positive tone, greet all participants with a positive tone and ensure all members are introduced with their names and roles.</a:t>
            </a: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a:solidFill>
                  <a:schemeClr val="dk1"/>
                </a:solidFill>
                <a:latin typeface="Calibri"/>
                <a:ea typeface="Calibri"/>
                <a:cs typeface="Calibri"/>
                <a:sym typeface="Calibri"/>
              </a:rPr>
              <a:t> </a:t>
            </a: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1">
                <a:solidFill>
                  <a:schemeClr val="dk1"/>
                </a:solidFill>
                <a:latin typeface="Calibri"/>
                <a:ea typeface="Calibri"/>
                <a:cs typeface="Calibri"/>
                <a:sym typeface="Calibri"/>
              </a:rPr>
              <a:t>Read examples.</a:t>
            </a:r>
            <a:r>
              <a:rPr lang="en-US" b="0"/>
              <a:t> </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It may be helpful to have older students do the introductions, as it improves self-advocacy and involvement in the process.</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1" i="1"/>
              <a:t>Facilitation note:</a:t>
            </a:r>
            <a:r>
              <a:rPr lang="en-US" b="0" i="1"/>
              <a:t> If time allows, have students role play in pairs or small groups. Have them come up with their own examples to practice greeting and introducing participants.</a:t>
            </a:r>
            <a:endParaRPr b="1" i="1"/>
          </a:p>
        </p:txBody>
      </p:sp>
      <p:sp>
        <p:nvSpPr>
          <p:cNvPr id="627" name="Google Shape;62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dirty="0">
                <a:solidFill>
                  <a:schemeClr val="dk1"/>
                </a:solidFill>
                <a:latin typeface="Calibri"/>
                <a:ea typeface="Calibri"/>
                <a:cs typeface="Calibri"/>
                <a:sym typeface="Calibri"/>
              </a:rPr>
              <a:t>Explanation of Slide</a:t>
            </a: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To promote discussion, equal voice, and contributions during the meeting, encourage each participant to contribute.  Asking guiding questions to parents often solicits feedback as opposed to simply asking if they have any questions.</a:t>
            </a:r>
            <a:endParaRPr dirty="0"/>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 </a:t>
            </a:r>
            <a:endParaRPr dirty="0"/>
          </a:p>
          <a:p>
            <a:pPr marL="0" lvl="0" indent="0" algn="l" rtl="0">
              <a:lnSpc>
                <a:spcPct val="100000"/>
              </a:lnSpc>
              <a:spcBef>
                <a:spcPts val="0"/>
              </a:spcBef>
              <a:spcAft>
                <a:spcPts val="0"/>
              </a:spcAft>
              <a:buSzPts val="1400"/>
              <a:buNone/>
            </a:pPr>
            <a:r>
              <a:rPr lang="en-US" sz="1200" i="1" dirty="0">
                <a:solidFill>
                  <a:schemeClr val="dk1"/>
                </a:solidFill>
                <a:latin typeface="Calibri"/>
                <a:ea typeface="Calibri"/>
                <a:cs typeface="Calibri"/>
                <a:sym typeface="Calibri"/>
              </a:rPr>
              <a:t>Read examples.</a:t>
            </a:r>
            <a:r>
              <a:rPr lang="en-US" dirty="0"/>
              <a:t> </a:t>
            </a:r>
            <a:endParaRPr dirty="0"/>
          </a:p>
        </p:txBody>
      </p:sp>
      <p:sp>
        <p:nvSpPr>
          <p:cNvPr id="645" name="Google Shape;645;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8" name="Google Shape;66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dirty="0">
                <a:solidFill>
                  <a:schemeClr val="dk1"/>
                </a:solidFill>
                <a:latin typeface="Calibri"/>
                <a:ea typeface="Calibri"/>
                <a:cs typeface="Calibri"/>
                <a:sym typeface="Calibri"/>
              </a:rPr>
              <a:t>Explanation of Slide</a:t>
            </a:r>
            <a:endParaRPr dirty="0"/>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It is a good strategy when making decisions to get verbal agreement from different members of the team to build consensus and ensure participation from all members. </a:t>
            </a:r>
            <a:endParaRPr sz="12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Sometimes meetings go in different directions. For example, the general education teacher may start telling a story about a situation with another student. “Did you know that I have another student who is also having a hard time in biology and he….”</a:t>
            </a:r>
            <a:endParaRPr sz="12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 </a:t>
            </a:r>
            <a:endParaRPr sz="12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In these circumstances, it is your job to bring the meeting back to the goal as quickly as possible. For example, you could say, “Mr. </a:t>
            </a:r>
            <a:r>
              <a:rPr lang="en-US" sz="1200" b="0" dirty="0" err="1">
                <a:solidFill>
                  <a:schemeClr val="dk1"/>
                </a:solidFill>
                <a:latin typeface="Calibri"/>
                <a:ea typeface="Calibri"/>
                <a:cs typeface="Calibri"/>
                <a:sym typeface="Calibri"/>
              </a:rPr>
              <a:t>Lemstrom</a:t>
            </a:r>
            <a:r>
              <a:rPr lang="en-US" sz="1200" b="0" dirty="0">
                <a:solidFill>
                  <a:schemeClr val="dk1"/>
                </a:solidFill>
                <a:latin typeface="Calibri"/>
                <a:ea typeface="Calibri"/>
                <a:cs typeface="Calibri"/>
                <a:sym typeface="Calibri"/>
              </a:rPr>
              <a:t>, you certainly have a record of assisting students, bringing us back to our goal today about Student K….”</a:t>
            </a:r>
            <a:endParaRPr sz="12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 </a:t>
            </a:r>
            <a:endParaRPr sz="12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dirty="0">
                <a:solidFill>
                  <a:schemeClr val="dk1"/>
                </a:solidFill>
                <a:latin typeface="Calibri"/>
                <a:ea typeface="Calibri"/>
                <a:cs typeface="Calibri"/>
                <a:sym typeface="Calibri"/>
              </a:rPr>
              <a:t>Another strategy is to r</a:t>
            </a:r>
            <a:r>
              <a:rPr lang="en-US" dirty="0"/>
              <a:t>eserve questions unrelated to the IEP for after the meeting</a:t>
            </a:r>
            <a:r>
              <a:rPr lang="en-US" sz="1200" b="0" dirty="0">
                <a:solidFill>
                  <a:schemeClr val="dk1"/>
                </a:solidFill>
                <a:latin typeface="Calibri"/>
                <a:ea typeface="Calibri"/>
                <a:cs typeface="Calibri"/>
                <a:sym typeface="Calibri"/>
              </a:rPr>
              <a:t>. This acknowledges a person’s contributions, but keeps the item for later. </a:t>
            </a:r>
            <a:endParaRPr sz="12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For example, Mrs. Jones might start telling a story about Student K and his disagreement with the PE teacher, but the meeting is focused on biology and his use of accommodations to access the general education curriculum. You could say, “Mrs. Jones, can we come back to this information to discuss after our meeting? It is a really important need for student K, so I don’t want to lose this information, but I also want to make sure we reach our meeting goal today talking about biology and accommodations.” </a:t>
            </a:r>
            <a:endParaRPr sz="12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 </a:t>
            </a:r>
            <a:endParaRPr sz="12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We have all been in a meeting like this. Take a minute to talk to a partner about a meeting that was derailed. What happened? Did the meeting get back on track? If so, how? </a:t>
            </a:r>
            <a:endParaRPr sz="12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 </a:t>
            </a:r>
            <a:endParaRPr sz="12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1" dirty="0">
                <a:solidFill>
                  <a:schemeClr val="dk1"/>
                </a:solidFill>
                <a:latin typeface="Calibri"/>
                <a:ea typeface="Calibri"/>
                <a:cs typeface="Calibri"/>
                <a:sym typeface="Calibri"/>
              </a:rPr>
              <a:t>Facilitation note:</a:t>
            </a:r>
            <a:endParaRPr sz="12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1" dirty="0">
                <a:solidFill>
                  <a:schemeClr val="dk1"/>
                </a:solidFill>
                <a:latin typeface="Calibri"/>
                <a:ea typeface="Calibri"/>
                <a:cs typeface="Calibri"/>
                <a:sym typeface="Calibri"/>
              </a:rPr>
              <a:t>Give 5 minutes for pairs to discuss. Call on 2 or three people to give their positive example of how a meeting was brought back on track. </a:t>
            </a:r>
            <a:endParaRPr b="0" dirty="0"/>
          </a:p>
        </p:txBody>
      </p:sp>
      <p:sp>
        <p:nvSpPr>
          <p:cNvPr id="669" name="Google Shape;669;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dirty="0">
                <a:solidFill>
                  <a:schemeClr val="dk1"/>
                </a:solidFill>
                <a:latin typeface="Calibri"/>
                <a:ea typeface="Calibri"/>
                <a:cs typeface="Calibri"/>
                <a:sym typeface="Calibri"/>
              </a:rPr>
              <a:t>Explanation of Slide</a:t>
            </a:r>
            <a:endParaRPr dirty="0"/>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It is a good strategy when making decisions to get verbal agreement from different members of the team to build consensus and ensure participation from all members. </a:t>
            </a:r>
            <a:endParaRPr sz="12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Sometimes meetings go in different directions. For example, the general education teacher may start telling a story about a situation with another student. “Did you know that I have another student who is also having a hard time in biology and he….”</a:t>
            </a:r>
            <a:endParaRPr sz="12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 </a:t>
            </a:r>
            <a:endParaRPr sz="12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In these circumstances, it is your job to bring the meeting back to the goal as quickly as possible. For example, you could say, “Mr. </a:t>
            </a:r>
            <a:r>
              <a:rPr lang="en-US" sz="1200" b="0" dirty="0" err="1">
                <a:solidFill>
                  <a:schemeClr val="dk1"/>
                </a:solidFill>
                <a:latin typeface="Calibri"/>
                <a:ea typeface="Calibri"/>
                <a:cs typeface="Calibri"/>
                <a:sym typeface="Calibri"/>
              </a:rPr>
              <a:t>Lemstrom</a:t>
            </a:r>
            <a:r>
              <a:rPr lang="en-US" sz="1200" b="0" dirty="0">
                <a:solidFill>
                  <a:schemeClr val="dk1"/>
                </a:solidFill>
                <a:latin typeface="Calibri"/>
                <a:ea typeface="Calibri"/>
                <a:cs typeface="Calibri"/>
                <a:sym typeface="Calibri"/>
              </a:rPr>
              <a:t>, you certainly have a record of assisting students, bringing us back to our goal today about Student K….”</a:t>
            </a:r>
            <a:endParaRPr sz="12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 </a:t>
            </a:r>
            <a:endParaRPr sz="12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dirty="0">
                <a:solidFill>
                  <a:schemeClr val="dk1"/>
                </a:solidFill>
                <a:latin typeface="Calibri"/>
                <a:ea typeface="Calibri"/>
                <a:cs typeface="Calibri"/>
                <a:sym typeface="Calibri"/>
              </a:rPr>
              <a:t>Another strategy is to r</a:t>
            </a:r>
            <a:r>
              <a:rPr lang="en-US" dirty="0"/>
              <a:t>eserve questions unrelated to the IEP for after the meeting</a:t>
            </a:r>
            <a:r>
              <a:rPr lang="en-US" sz="1200" b="0" dirty="0">
                <a:solidFill>
                  <a:schemeClr val="dk1"/>
                </a:solidFill>
                <a:latin typeface="Calibri"/>
                <a:ea typeface="Calibri"/>
                <a:cs typeface="Calibri"/>
                <a:sym typeface="Calibri"/>
              </a:rPr>
              <a:t>. This acknowledges a person’s contributions, but keeps the item for later. </a:t>
            </a:r>
            <a:endParaRPr sz="12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For example, Mrs. Jones might start telling a story about Student K and his disagreement with the PE teacher, but the meeting is focused on biology and his use of accommodations to access the general education curriculum. You could say, “Mrs. Jones, can we come back to this information to discuss after our meeting? It is a really important need for student K, so I don’t want to lose this information, but I also want to make sure we reach our meeting goal today talking about biology and accommodations.” </a:t>
            </a:r>
            <a:endParaRPr sz="12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 </a:t>
            </a:r>
            <a:endParaRPr sz="12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We have all been in a meeting like this. Take a minute to talk to a partner about a meeting that was derailed. What happened? Did the meeting get back on track? If so, how? </a:t>
            </a:r>
            <a:endParaRPr sz="12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 </a:t>
            </a:r>
            <a:endParaRPr sz="12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1" dirty="0">
                <a:solidFill>
                  <a:schemeClr val="dk1"/>
                </a:solidFill>
                <a:latin typeface="Calibri"/>
                <a:ea typeface="Calibri"/>
                <a:cs typeface="Calibri"/>
                <a:sym typeface="Calibri"/>
              </a:rPr>
              <a:t>Facilitation note:</a:t>
            </a:r>
            <a:endParaRPr sz="12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1" dirty="0">
                <a:solidFill>
                  <a:schemeClr val="dk1"/>
                </a:solidFill>
                <a:latin typeface="Calibri"/>
                <a:ea typeface="Calibri"/>
                <a:cs typeface="Calibri"/>
                <a:sym typeface="Calibri"/>
              </a:rPr>
              <a:t>Give 5 minutes for pairs to discuss. Call on 2 or three people to give their positive example of how a meeting was brought back on track. </a:t>
            </a:r>
            <a:endParaRPr b="0" dirty="0"/>
          </a:p>
          <a:p>
            <a:pPr marL="0" lvl="0" indent="0" algn="l" rtl="0">
              <a:lnSpc>
                <a:spcPct val="100000"/>
              </a:lnSpc>
              <a:spcBef>
                <a:spcPts val="0"/>
              </a:spcBef>
              <a:spcAft>
                <a:spcPts val="0"/>
              </a:spcAft>
              <a:buSzPts val="1400"/>
              <a:buNone/>
            </a:pPr>
            <a:endParaRPr b="0" dirty="0"/>
          </a:p>
        </p:txBody>
      </p:sp>
      <p:sp>
        <p:nvSpPr>
          <p:cNvPr id="678" name="Google Shape;678;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8" name="Google Shape;68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dirty="0">
                <a:solidFill>
                  <a:schemeClr val="dk1"/>
                </a:solidFill>
                <a:latin typeface="Calibri"/>
                <a:ea typeface="Calibri"/>
                <a:cs typeface="Calibri"/>
                <a:sym typeface="Calibri"/>
              </a:rPr>
              <a:t>Explanation of Slide</a:t>
            </a:r>
            <a:endParaRPr dirty="0"/>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To ensure that all team members understand student data, reinforce and double check understanding of data. [</a:t>
            </a:r>
            <a:r>
              <a:rPr lang="en-US" sz="1200" b="0" i="1" dirty="0">
                <a:solidFill>
                  <a:schemeClr val="dk1"/>
                </a:solidFill>
                <a:latin typeface="Calibri"/>
                <a:ea typeface="Calibri"/>
                <a:cs typeface="Calibri"/>
                <a:sym typeface="Calibri"/>
              </a:rPr>
              <a:t>Read example.</a:t>
            </a:r>
            <a:r>
              <a:rPr lang="en-US" sz="1200" b="0" i="0" dirty="0">
                <a:solidFill>
                  <a:schemeClr val="dk1"/>
                </a:solidFill>
                <a:latin typeface="Calibri"/>
                <a:ea typeface="Calibri"/>
                <a:cs typeface="Calibri"/>
                <a:sym typeface="Calibri"/>
              </a:rPr>
              <a:t>]</a:t>
            </a:r>
            <a:r>
              <a:rPr lang="en-US" b="0" dirty="0"/>
              <a:t> </a:t>
            </a:r>
            <a:endParaRPr b="0" dirty="0"/>
          </a:p>
        </p:txBody>
      </p:sp>
      <p:sp>
        <p:nvSpPr>
          <p:cNvPr id="689" name="Google Shape;68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Explanation of Slide</a:t>
            </a:r>
            <a:endParaRPr/>
          </a:p>
          <a:p>
            <a:pPr marL="0" lvl="0" indent="0" algn="l" rtl="0">
              <a:lnSpc>
                <a:spcPct val="100000"/>
              </a:lnSpc>
              <a:spcBef>
                <a:spcPts val="0"/>
              </a:spcBef>
              <a:spcAft>
                <a:spcPts val="0"/>
              </a:spcAft>
              <a:buSzPts val="1400"/>
              <a:buNone/>
            </a:pPr>
            <a:r>
              <a:rPr lang="en-US" sz="1800">
                <a:latin typeface="Roboto"/>
                <a:ea typeface="Roboto"/>
                <a:cs typeface="Roboto"/>
                <a:sym typeface="Roboto"/>
              </a:rPr>
              <a:t>[</a:t>
            </a:r>
            <a:r>
              <a:rPr lang="en-US" sz="1800" i="1">
                <a:latin typeface="Roboto"/>
                <a:ea typeface="Roboto"/>
                <a:cs typeface="Roboto"/>
                <a:sym typeface="Roboto"/>
              </a:rPr>
              <a:t>Read slide</a:t>
            </a:r>
            <a:r>
              <a:rPr lang="en-US" sz="1800">
                <a:latin typeface="Roboto"/>
                <a:ea typeface="Roboto"/>
                <a:cs typeface="Roboto"/>
                <a:sym typeface="Roboto"/>
              </a:rPr>
              <a: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1">
                <a:solidFill>
                  <a:schemeClr val="dk1"/>
                </a:solidFill>
                <a:latin typeface="Calibri"/>
                <a:ea typeface="Calibri"/>
                <a:cs typeface="Calibri"/>
                <a:sym typeface="Calibri"/>
              </a:rPr>
              <a:t>Read slide.</a:t>
            </a:r>
            <a:r>
              <a:rPr lang="en-US" b="0"/>
              <a:t> </a:t>
            </a:r>
            <a:endParaRPr b="0"/>
          </a:p>
        </p:txBody>
      </p:sp>
      <p:sp>
        <p:nvSpPr>
          <p:cNvPr id="700" name="Google Shape;700;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2" name="Google Shape;71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Roboto"/>
              <a:buNone/>
            </a:pPr>
            <a:r>
              <a:rPr lang="en-US" sz="1800" b="1">
                <a:latin typeface="Roboto"/>
                <a:ea typeface="Roboto"/>
                <a:cs typeface="Roboto"/>
                <a:sym typeface="Roboto"/>
              </a:rPr>
              <a:t>Explanation of Slide</a:t>
            </a:r>
            <a:endParaRPr sz="1800" b="1">
              <a:latin typeface="PT Serif Caption"/>
              <a:ea typeface="PT Serif Caption"/>
              <a:cs typeface="PT Serif Caption"/>
              <a:sym typeface="PT Serif Caption"/>
            </a:endParaRPr>
          </a:p>
          <a:p>
            <a:pPr marL="0" lvl="0" indent="0" algn="l" rtl="0">
              <a:lnSpc>
                <a:spcPct val="100000"/>
              </a:lnSpc>
              <a:spcBef>
                <a:spcPts val="0"/>
              </a:spcBef>
              <a:spcAft>
                <a:spcPts val="0"/>
              </a:spcAft>
              <a:buSzPts val="1400"/>
              <a:buNone/>
            </a:pPr>
            <a:r>
              <a:rPr lang="en-US" sz="1800">
                <a:latin typeface="Roboto"/>
                <a:ea typeface="Roboto"/>
                <a:cs typeface="Roboto"/>
                <a:sym typeface="Roboto"/>
              </a:rPr>
              <a:t>[</a:t>
            </a:r>
            <a:r>
              <a:rPr lang="en-US" sz="1800" i="1">
                <a:latin typeface="Roboto"/>
                <a:ea typeface="Roboto"/>
                <a:cs typeface="Roboto"/>
                <a:sym typeface="Roboto"/>
              </a:rPr>
              <a:t>Read slide</a:t>
            </a:r>
            <a:r>
              <a:rPr lang="en-US" sz="1800">
                <a:latin typeface="Roboto"/>
                <a:ea typeface="Roboto"/>
                <a:cs typeface="Roboto"/>
                <a:sym typeface="Roboto"/>
              </a:rPr>
              <a:t>.]</a:t>
            </a:r>
            <a:endParaRPr b="0"/>
          </a:p>
        </p:txBody>
      </p:sp>
      <p:sp>
        <p:nvSpPr>
          <p:cNvPr id="713" name="Google Shape;713;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5" name="Google Shape;72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Explanation of Slide</a:t>
            </a:r>
            <a:endParaRPr/>
          </a:p>
          <a:p>
            <a:pPr marL="0" lvl="0" indent="0" algn="l" rtl="0">
              <a:lnSpc>
                <a:spcPct val="100000"/>
              </a:lnSpc>
              <a:spcBef>
                <a:spcPts val="0"/>
              </a:spcBef>
              <a:spcAft>
                <a:spcPts val="0"/>
              </a:spcAft>
              <a:buSzPts val="1400"/>
              <a:buNone/>
            </a:pPr>
            <a:r>
              <a:rPr lang="en-US" sz="1200" b="0">
                <a:solidFill>
                  <a:schemeClr val="dk1"/>
                </a:solidFill>
                <a:latin typeface="Calibri"/>
                <a:ea typeface="Calibri"/>
                <a:cs typeface="Calibri"/>
                <a:sym typeface="Calibri"/>
              </a:rPr>
              <a:t>Before you end the meeting, discuss any follow-up activities that need to occur after the meeting’s conclusion. Create a “to do” of any follow-up activities and who is responsible.</a:t>
            </a: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a:solidFill>
                  <a:schemeClr val="dk1"/>
                </a:solidFill>
                <a:latin typeface="Calibri"/>
                <a:ea typeface="Calibri"/>
                <a:cs typeface="Calibri"/>
                <a:sym typeface="Calibri"/>
              </a:rPr>
              <a:t> </a:t>
            </a: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1">
                <a:solidFill>
                  <a:schemeClr val="dk1"/>
                </a:solidFill>
                <a:latin typeface="Calibri"/>
                <a:ea typeface="Calibri"/>
                <a:cs typeface="Calibri"/>
                <a:sym typeface="Calibri"/>
              </a:rPr>
              <a:t>Read examples.</a:t>
            </a:r>
            <a:r>
              <a:rPr lang="en-US" b="0"/>
              <a:t> </a:t>
            </a:r>
            <a:endParaRPr b="0"/>
          </a:p>
        </p:txBody>
      </p:sp>
      <p:sp>
        <p:nvSpPr>
          <p:cNvPr id="726" name="Google Shape;726;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4" name="Google Shape;74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i="1"/>
              <a:t>Facilitation note:</a:t>
            </a:r>
            <a:endParaRPr/>
          </a:p>
          <a:p>
            <a:pPr marL="0" marR="0" lvl="0" indent="0" algn="l" rtl="0">
              <a:lnSpc>
                <a:spcPct val="100000"/>
              </a:lnSpc>
              <a:spcBef>
                <a:spcPts val="0"/>
              </a:spcBef>
              <a:spcAft>
                <a:spcPts val="0"/>
              </a:spcAft>
              <a:buClr>
                <a:schemeClr val="dk1"/>
              </a:buClr>
              <a:buSzPts val="1200"/>
              <a:buFont typeface="Calibri"/>
              <a:buNone/>
            </a:pPr>
            <a:endParaRPr b="1" i="1"/>
          </a:p>
          <a:p>
            <a:pPr marL="0" marR="0" lvl="0" indent="0" algn="l" rtl="0">
              <a:lnSpc>
                <a:spcPct val="100000"/>
              </a:lnSpc>
              <a:spcBef>
                <a:spcPts val="0"/>
              </a:spcBef>
              <a:spcAft>
                <a:spcPts val="0"/>
              </a:spcAft>
              <a:buClr>
                <a:schemeClr val="dk1"/>
              </a:buClr>
              <a:buSzPts val="1200"/>
              <a:buFont typeface="Calibri"/>
              <a:buNone/>
            </a:pPr>
            <a:r>
              <a:rPr lang="en-US" i="1"/>
              <a:t>Have teachers break into groups to discuss individual contexts. Have them identify one aspect of facilitation for IEP meeting you can implement in your context.</a:t>
            </a:r>
            <a:endParaRPr/>
          </a:p>
          <a:p>
            <a:pPr marL="0" marR="0" lvl="0" indent="0" algn="l" rtl="0">
              <a:lnSpc>
                <a:spcPct val="100000"/>
              </a:lnSpc>
              <a:spcBef>
                <a:spcPts val="0"/>
              </a:spcBef>
              <a:spcAft>
                <a:spcPts val="0"/>
              </a:spcAft>
              <a:buClr>
                <a:schemeClr val="dk1"/>
              </a:buClr>
              <a:buSzPts val="1200"/>
              <a:buFont typeface="Calibri"/>
              <a:buNone/>
            </a:pPr>
            <a:endParaRPr i="1"/>
          </a:p>
          <a:p>
            <a:pPr marL="0" marR="0" lvl="0" indent="0" algn="l" rtl="0">
              <a:lnSpc>
                <a:spcPct val="100000"/>
              </a:lnSpc>
              <a:spcBef>
                <a:spcPts val="0"/>
              </a:spcBef>
              <a:spcAft>
                <a:spcPts val="0"/>
              </a:spcAft>
              <a:buClr>
                <a:schemeClr val="dk1"/>
              </a:buClr>
              <a:buSzPts val="1200"/>
              <a:buFont typeface="Calibri"/>
              <a:buNone/>
            </a:pPr>
            <a:r>
              <a:rPr lang="en-US" i="1"/>
              <a:t>Recommended time: 8 minutes</a:t>
            </a:r>
            <a:endParaRPr/>
          </a:p>
          <a:p>
            <a:pPr marL="0" marR="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0" name="Google Shape;780;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Explanation of Slide</a:t>
            </a:r>
            <a:endParaRPr dirty="0"/>
          </a:p>
          <a:p>
            <a:pPr marL="0" lvl="0" indent="0" algn="l" rtl="0">
              <a:lnSpc>
                <a:spcPct val="100000"/>
              </a:lnSpc>
              <a:spcBef>
                <a:spcPts val="0"/>
              </a:spcBef>
              <a:spcAft>
                <a:spcPts val="0"/>
              </a:spcAft>
              <a:buSzPts val="1400"/>
              <a:buNone/>
            </a:pPr>
            <a:r>
              <a:rPr lang="en-US" dirty="0"/>
              <a:t>Take out the “What Do You Notice” handout. We are going to watch some clips together and I want you to fill in the boxes and we will discuss what you saw after.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i="1" dirty="0"/>
              <a:t>Facilitation notes:</a:t>
            </a:r>
            <a:endParaRPr dirty="0"/>
          </a:p>
          <a:p>
            <a:pPr marL="0" lvl="0" indent="0" algn="l" rtl="0">
              <a:lnSpc>
                <a:spcPct val="100000"/>
              </a:lnSpc>
              <a:spcBef>
                <a:spcPts val="0"/>
              </a:spcBef>
              <a:spcAft>
                <a:spcPts val="0"/>
              </a:spcAft>
              <a:buSzPts val="1400"/>
              <a:buNone/>
            </a:pPr>
            <a:r>
              <a:rPr lang="en-US" dirty="0"/>
              <a:t>After you watch clips, go though every part and have people identify what they saw, positives, improvements. Any aspects related to the meeting.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sz="1200" b="1" dirty="0">
                <a:solidFill>
                  <a:schemeClr val="dk1"/>
                </a:solidFill>
                <a:latin typeface="Calibri"/>
                <a:ea typeface="Calibri"/>
                <a:cs typeface="Calibri"/>
                <a:sym typeface="Calibri"/>
              </a:rPr>
              <a:t>Watch these clips: </a:t>
            </a:r>
            <a:r>
              <a:rPr lang="en-US" sz="1200" b="1"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https://esc13.net/resources/a-facilitated-iep-meeting</a:t>
            </a:r>
            <a:r>
              <a:rPr lang="en-US" sz="1200" b="1"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4:40-6:55 </a:t>
            </a:r>
            <a:endParaRPr dirty="0"/>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9:09-12:37 </a:t>
            </a:r>
            <a:endParaRPr dirty="0"/>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14:27-17:04 </a:t>
            </a:r>
            <a:endParaRPr dirty="0"/>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28:05-30:41</a:t>
            </a:r>
            <a:endParaRPr dirty="0"/>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31:47- 32:41 </a:t>
            </a:r>
            <a:endParaRPr dirty="0"/>
          </a:p>
          <a:p>
            <a:pPr marL="0" lvl="0" indent="0" algn="l" rtl="0">
              <a:lnSpc>
                <a:spcPct val="100000"/>
              </a:lnSpc>
              <a:spcBef>
                <a:spcPts val="0"/>
              </a:spcBef>
              <a:spcAft>
                <a:spcPts val="0"/>
              </a:spcAft>
              <a:buSzPts val="1400"/>
              <a:buNone/>
            </a:pPr>
            <a:r>
              <a:rPr lang="en-US" dirty="0"/>
              <a:t> </a:t>
            </a:r>
            <a:endParaRPr dirty="0"/>
          </a:p>
        </p:txBody>
      </p:sp>
      <p:sp>
        <p:nvSpPr>
          <p:cNvPr id="781" name="Google Shape;781;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content, we are going to use an IEP meeting as example of HLP 2, effective meeting facilitation. </a:t>
            </a:r>
          </a:p>
        </p:txBody>
      </p:sp>
      <p:sp>
        <p:nvSpPr>
          <p:cNvPr id="4" name="Slide Number Placeholder 3"/>
          <p:cNvSpPr>
            <a:spLocks noGrp="1"/>
          </p:cNvSpPr>
          <p:nvPr>
            <p:ph type="sldNum" sz="quarter" idx="5"/>
          </p:nvPr>
        </p:nvSpPr>
        <p:spPr/>
        <p:txBody>
          <a:bodyPr/>
          <a:lstStyle/>
          <a:p>
            <a:fld id="{D3A89AE0-3804-8340-BBD3-F9C0627CAB69}" type="slidenum">
              <a:rPr lang="en-US" smtClean="0"/>
              <a:t>3</a:t>
            </a:fld>
            <a:endParaRPr lang="en-US"/>
          </a:p>
        </p:txBody>
      </p:sp>
    </p:spTree>
    <p:extLst>
      <p:ext uri="{BB962C8B-B14F-4D97-AF65-F5344CB8AC3E}">
        <p14:creationId xmlns:p14="http://schemas.microsoft.com/office/powerpoint/2010/main" val="1082383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2: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sz="1200" b="1" dirty="0">
                <a:solidFill>
                  <a:schemeClr val="dk1"/>
                </a:solidFill>
                <a:latin typeface="Calibri"/>
                <a:ea typeface="Calibri"/>
                <a:cs typeface="Calibri"/>
                <a:sym typeface="Calibri"/>
              </a:rPr>
              <a:t>Explanation of Slide</a:t>
            </a:r>
            <a:endParaRPr dirty="0"/>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There are </a:t>
            </a:r>
            <a:r>
              <a:rPr lang="en-US" dirty="0"/>
              <a:t>several </a:t>
            </a:r>
            <a:r>
              <a:rPr lang="en-US" sz="1200" b="0" dirty="0">
                <a:solidFill>
                  <a:schemeClr val="dk1"/>
                </a:solidFill>
                <a:latin typeface="Calibri"/>
                <a:ea typeface="Calibri"/>
                <a:cs typeface="Calibri"/>
                <a:sym typeface="Calibri"/>
              </a:rPr>
              <a:t>types of </a:t>
            </a:r>
            <a:r>
              <a:rPr lang="en-US" dirty="0"/>
              <a:t>IEP meetings. </a:t>
            </a:r>
            <a:r>
              <a:rPr lang="en-US" sz="1200" b="0" dirty="0">
                <a:solidFill>
                  <a:schemeClr val="dk1"/>
                </a:solidFill>
                <a:latin typeface="Calibri"/>
                <a:ea typeface="Calibri"/>
                <a:cs typeface="Calibri"/>
                <a:sym typeface="Calibri"/>
              </a:rPr>
              <a:t>At the initial meeting, the IEP team establishes eligibility, develops the IEP, and makes special education service and program recommendations.</a:t>
            </a:r>
            <a:endParaRPr dirty="0"/>
          </a:p>
          <a:p>
            <a:pPr marL="0" lvl="0" indent="0" algn="l" rtl="0">
              <a:lnSpc>
                <a:spcPct val="100000"/>
              </a:lnSpc>
              <a:spcBef>
                <a:spcPts val="0"/>
              </a:spcBef>
              <a:spcAft>
                <a:spcPts val="0"/>
              </a:spcAft>
              <a:buSzPts val="1400"/>
              <a:buNone/>
            </a:pPr>
            <a:endParaRPr sz="1200" b="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dirty="0">
                <a:solidFill>
                  <a:schemeClr val="dk1"/>
                </a:solidFill>
                <a:latin typeface="Calibri"/>
                <a:ea typeface="Calibri"/>
                <a:cs typeface="Calibri"/>
                <a:sym typeface="Calibri"/>
              </a:rPr>
              <a:t>A revision/amendment meeting can be called at any time by any party to make minor changes to an existing IEP. The r</a:t>
            </a:r>
            <a:r>
              <a:rPr lang="en-US" dirty="0"/>
              <a:t>evised copy will reflect the changes and modifications and be labeled in the list of student documents as a revision.</a:t>
            </a:r>
            <a:endParaRPr sz="12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 </a:t>
            </a:r>
            <a:endParaRPr sz="12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At the annual review, the IEP team reviews the student’s progress, revises goals and objectives, and determines the student’s program. </a:t>
            </a:r>
            <a:r>
              <a:rPr lang="en-US" dirty="0"/>
              <a:t>An updated IEP</a:t>
            </a:r>
            <a:r>
              <a:rPr lang="en-US" sz="1200" b="0" dirty="0">
                <a:solidFill>
                  <a:schemeClr val="dk1"/>
                </a:solidFill>
                <a:latin typeface="Calibri"/>
                <a:ea typeface="Calibri"/>
                <a:cs typeface="Calibri"/>
                <a:sym typeface="Calibri"/>
              </a:rPr>
              <a:t> is developed during this meeting.</a:t>
            </a:r>
            <a:endParaRPr sz="12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 </a:t>
            </a:r>
            <a:endParaRPr sz="12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A mandatory reevaluation must occur every three years</a:t>
            </a:r>
            <a:r>
              <a:rPr lang="en-US" dirty="0"/>
              <a:t>. This meeting is used to discuss the need for reevaluation to determine continued eligibility for special education services. At this meeting, the team may decide that reevaluation or further testing is not necessary.</a:t>
            </a:r>
            <a:endParaRPr sz="12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 </a:t>
            </a:r>
            <a:endParaRPr sz="12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Note that an IEP meeting can be called at any time by any party.</a:t>
            </a:r>
            <a:r>
              <a:rPr lang="en-US" sz="1800" b="0" dirty="0"/>
              <a:t> </a:t>
            </a:r>
            <a:endParaRPr sz="1800" b="0" dirty="0">
              <a:latin typeface="Calibri"/>
              <a:ea typeface="Calibri"/>
              <a:cs typeface="Calibri"/>
              <a:sym typeface="Calibri"/>
            </a:endParaRPr>
          </a:p>
        </p:txBody>
      </p:sp>
      <p:sp>
        <p:nvSpPr>
          <p:cNvPr id="433" name="Google Shape;433;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Explanation of Slide</a:t>
            </a:r>
            <a:endParaRPr/>
          </a:p>
          <a:p>
            <a:pPr marL="0" lvl="0" indent="0" algn="l" rtl="0">
              <a:lnSpc>
                <a:spcPct val="100000"/>
              </a:lnSpc>
              <a:spcBef>
                <a:spcPts val="0"/>
              </a:spcBef>
              <a:spcAft>
                <a:spcPts val="0"/>
              </a:spcAft>
              <a:buSzPts val="1400"/>
              <a:buNone/>
            </a:pPr>
            <a:r>
              <a:rPr lang="en-US" sz="1200" b="0">
                <a:solidFill>
                  <a:schemeClr val="dk1"/>
                </a:solidFill>
                <a:latin typeface="Calibri"/>
                <a:ea typeface="Calibri"/>
                <a:cs typeface="Calibri"/>
                <a:sym typeface="Calibri"/>
              </a:rPr>
              <a:t>There are two components of effective IEP meetings: Prepare and facilitate.</a:t>
            </a: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458" name="Google Shape;45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Explanation of Slide</a:t>
            </a:r>
            <a:endParaRPr sz="1200" b="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a:solidFill>
                  <a:schemeClr val="dk1"/>
                </a:solidFill>
                <a:latin typeface="Calibri"/>
                <a:ea typeface="Calibri"/>
                <a:cs typeface="Calibri"/>
                <a:sym typeface="Calibri"/>
              </a:rPr>
              <a:t>Listed are the key tasks for preparing for an IEP meeting. We will be discussing each of these more in depth. </a:t>
            </a:r>
            <a:endParaRPr/>
          </a:p>
          <a:p>
            <a:pPr marL="0" lvl="0" indent="0" algn="l" rtl="0">
              <a:lnSpc>
                <a:spcPct val="100000"/>
              </a:lnSpc>
              <a:spcBef>
                <a:spcPts val="0"/>
              </a:spcBef>
              <a:spcAft>
                <a:spcPts val="0"/>
              </a:spcAft>
              <a:buSzPts val="1400"/>
              <a:buNone/>
            </a:pPr>
            <a:endParaRPr sz="1200" b="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800">
                <a:latin typeface="Roboto"/>
                <a:ea typeface="Roboto"/>
                <a:cs typeface="Roboto"/>
                <a:sym typeface="Roboto"/>
              </a:rPr>
              <a:t>[</a:t>
            </a:r>
            <a:r>
              <a:rPr lang="en-US" sz="1800" i="1">
                <a:latin typeface="Roboto"/>
                <a:ea typeface="Roboto"/>
                <a:cs typeface="Roboto"/>
                <a:sym typeface="Roboto"/>
              </a:rPr>
              <a:t>Read slide</a:t>
            </a:r>
            <a:r>
              <a:rPr lang="en-US" sz="1800">
                <a:latin typeface="Roboto"/>
                <a:ea typeface="Roboto"/>
                <a:cs typeface="Roboto"/>
                <a:sym typeface="Roboto"/>
              </a:rPr>
              <a:t>.]</a:t>
            </a:r>
            <a:r>
              <a:rPr lang="en-US" sz="1200" b="0">
                <a:solidFill>
                  <a:schemeClr val="dk1"/>
                </a:solidFill>
                <a:latin typeface="Calibri"/>
                <a:ea typeface="Calibri"/>
                <a:cs typeface="Calibri"/>
                <a:sym typeface="Calibri"/>
              </a:rPr>
              <a:t> </a:t>
            </a:r>
            <a:endParaRPr sz="1200" b="1">
              <a:solidFill>
                <a:schemeClr val="dk1"/>
              </a:solidFill>
              <a:latin typeface="Calibri"/>
              <a:ea typeface="Calibri"/>
              <a:cs typeface="Calibri"/>
              <a:sym typeface="Calibri"/>
            </a:endParaRPr>
          </a:p>
        </p:txBody>
      </p:sp>
      <p:sp>
        <p:nvSpPr>
          <p:cNvPr id="468" name="Google Shape;46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Explanation of Slide</a:t>
            </a:r>
            <a:endParaRPr/>
          </a:p>
          <a:p>
            <a:pPr marL="0" lvl="0" indent="0" algn="l" rtl="0">
              <a:lnSpc>
                <a:spcPct val="100000"/>
              </a:lnSpc>
              <a:spcBef>
                <a:spcPts val="0"/>
              </a:spcBef>
              <a:spcAft>
                <a:spcPts val="0"/>
              </a:spcAft>
              <a:buSzPts val="1400"/>
              <a:buNone/>
            </a:pPr>
            <a:r>
              <a:rPr lang="en-US" sz="1200" b="0">
                <a:solidFill>
                  <a:schemeClr val="dk1"/>
                </a:solidFill>
                <a:latin typeface="Calibri"/>
                <a:ea typeface="Calibri"/>
                <a:cs typeface="Calibri"/>
                <a:sym typeface="Calibri"/>
              </a:rPr>
              <a:t>When setting a goal for the IEP meeting, consider the following: </a:t>
            </a:r>
            <a:endParaRPr/>
          </a:p>
          <a:p>
            <a:pPr marL="0" lvl="0" indent="0" algn="l" rtl="0">
              <a:lnSpc>
                <a:spcPct val="100000"/>
              </a:lnSpc>
              <a:spcBef>
                <a:spcPts val="0"/>
              </a:spcBef>
              <a:spcAft>
                <a:spcPts val="0"/>
              </a:spcAft>
              <a:buSzPts val="1400"/>
              <a:buNone/>
            </a:pPr>
            <a:endParaRPr sz="1200" b="1">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Noto Sans Symbols"/>
              <a:buChar char="▪"/>
            </a:pPr>
            <a:r>
              <a:rPr lang="en-US" sz="1200" b="0">
                <a:solidFill>
                  <a:schemeClr val="dk1"/>
                </a:solidFill>
                <a:latin typeface="Calibri"/>
                <a:ea typeface="Calibri"/>
                <a:cs typeface="Calibri"/>
                <a:sym typeface="Calibri"/>
              </a:rPr>
              <a:t>Why are you having this meeting?</a:t>
            </a:r>
            <a:endParaRPr sz="1200" b="1">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Noto Sans Symbols"/>
              <a:buChar char="▪"/>
            </a:pPr>
            <a:r>
              <a:rPr lang="en-US" sz="1200" b="0">
                <a:solidFill>
                  <a:schemeClr val="dk1"/>
                </a:solidFill>
                <a:latin typeface="Calibri"/>
                <a:ea typeface="Calibri"/>
                <a:cs typeface="Calibri"/>
                <a:sym typeface="Calibri"/>
              </a:rPr>
              <a:t>What do you and the participants hope to accomplish?</a:t>
            </a: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a:solidFill>
                  <a:schemeClr val="dk1"/>
                </a:solidFill>
                <a:latin typeface="Calibri"/>
                <a:ea typeface="Calibri"/>
                <a:cs typeface="Calibri"/>
                <a:sym typeface="Calibri"/>
              </a:rPr>
              <a:t> </a:t>
            </a: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800">
                <a:latin typeface="Roboto"/>
                <a:ea typeface="Roboto"/>
                <a:cs typeface="Roboto"/>
                <a:sym typeface="Roboto"/>
              </a:rPr>
              <a:t>[</a:t>
            </a:r>
            <a:r>
              <a:rPr lang="en-US" sz="1800" i="1">
                <a:latin typeface="Roboto"/>
                <a:ea typeface="Roboto"/>
                <a:cs typeface="Roboto"/>
                <a:sym typeface="Roboto"/>
              </a:rPr>
              <a:t>Read slide</a:t>
            </a:r>
            <a:r>
              <a:rPr lang="en-US" sz="1800">
                <a:latin typeface="Roboto"/>
                <a:ea typeface="Roboto"/>
                <a:cs typeface="Roboto"/>
                <a:sym typeface="Roboto"/>
              </a:rPr>
              <a:t>.]</a:t>
            </a:r>
            <a:r>
              <a:rPr lang="en-US" sz="1800" i="1">
                <a:latin typeface="Roboto"/>
                <a:ea typeface="Roboto"/>
                <a:cs typeface="Roboto"/>
                <a:sym typeface="Roboto"/>
              </a:rPr>
              <a:t> </a:t>
            </a:r>
            <a:endParaRPr/>
          </a:p>
        </p:txBody>
      </p:sp>
      <p:sp>
        <p:nvSpPr>
          <p:cNvPr id="477" name="Google Shape;47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dirty="0">
                <a:solidFill>
                  <a:schemeClr val="dk1"/>
                </a:solidFill>
                <a:latin typeface="Calibri"/>
                <a:ea typeface="Calibri"/>
                <a:cs typeface="Calibri"/>
                <a:sym typeface="Calibri"/>
              </a:rPr>
              <a:t>Explanation of Slide</a:t>
            </a:r>
            <a:endParaRPr dirty="0"/>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The LEA shall ensure that each IEP Team meeting includes the following participants: (a) The parents of the child; (b) Not less than one general education teacher of the child (if the child is, or may be, participating in the regular education environment); (c) Not less than one special education teacher of the child, or where appropriate, not less than one special education provider of the child; (d) A representative of the LEA (examples include, but are not limited to, a principal, supervisor, or counselor); (e) An individual who can interpret the instructional implications of evaluation results, [34 C.F.R. § 300.321(a)(5)] (f) At the discretion of the parent or the LEA, other individuals who have knowledge or special expertise regarding the child, including related services personnel as appropriate; [34 C.F.R. § 300.321(a)(6)] and; (g) Whenever appropriate, the child with a disability.  The student must be required if aged 16 or older, or if transition is being discussed.</a:t>
            </a:r>
            <a:endParaRPr dirty="0"/>
          </a:p>
          <a:p>
            <a:pPr marL="0" lvl="0" indent="0" algn="l" rtl="0">
              <a:lnSpc>
                <a:spcPct val="100000"/>
              </a:lnSpc>
              <a:spcBef>
                <a:spcPts val="0"/>
              </a:spcBef>
              <a:spcAft>
                <a:spcPts val="0"/>
              </a:spcAft>
              <a:buSzPts val="1400"/>
              <a:buNone/>
            </a:pPr>
            <a:endParaRPr sz="1200" b="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Note that the individual who can interpret the instructional implications of evaluation results does not need to be a separate person. (i.e. if the special education teacher can interpret evaluation results, they also count in this category.)</a:t>
            </a:r>
            <a:endParaRPr sz="12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 </a:t>
            </a:r>
            <a:endParaRPr sz="12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dirty="0">
                <a:solidFill>
                  <a:schemeClr val="dk1"/>
                </a:solidFill>
                <a:latin typeface="Calibri"/>
                <a:ea typeface="Calibri"/>
                <a:cs typeface="Calibri"/>
                <a:sym typeface="Calibri"/>
              </a:rPr>
              <a:t>It is important to coordinate the date and time of the meeting with parents ahead of time to schedule during their availability.  This is important for parent participation.</a:t>
            </a:r>
            <a:r>
              <a:rPr lang="en-US" b="0" dirty="0"/>
              <a:t> </a:t>
            </a:r>
            <a:endParaRPr dirty="0"/>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endParaRPr b="1" i="1" dirty="0"/>
          </a:p>
        </p:txBody>
      </p:sp>
      <p:sp>
        <p:nvSpPr>
          <p:cNvPr id="494" name="Google Shape;49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dirty="0">
                <a:solidFill>
                  <a:schemeClr val="dk1"/>
                </a:solidFill>
                <a:latin typeface="Calibri"/>
                <a:ea typeface="Calibri"/>
                <a:cs typeface="Calibri"/>
                <a:sym typeface="Calibri"/>
              </a:rPr>
              <a:t>Step 1: </a:t>
            </a:r>
            <a:r>
              <a:rPr lang="en-US" sz="1200" dirty="0">
                <a:solidFill>
                  <a:schemeClr val="dk1"/>
                </a:solidFill>
                <a:latin typeface="Calibri"/>
                <a:ea typeface="Calibri"/>
                <a:cs typeface="Calibri"/>
                <a:sym typeface="Calibri"/>
              </a:rPr>
              <a:t>Assessment data may come from a variety of sources, including state standardized assessments, interim district and school assessments, families, general educators, and other professionals (e.g., speech and language pathologists, behavior specialists). Often assessment data already come in reports, although the writing may be technical. Special education teachers should read all assessment information carefully and highlight/note the main findings. If an assessment is unfamiliar or the data need clarification, special education teachers should seek additional counsel to determine the main findings.</a:t>
            </a:r>
            <a:r>
              <a:rPr lang="en-US" dirty="0"/>
              <a:t>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dirty="0"/>
              <a:t>Step 2: </a:t>
            </a:r>
            <a:r>
              <a:rPr lang="en-US" sz="1200" dirty="0">
                <a:solidFill>
                  <a:schemeClr val="dk1"/>
                </a:solidFill>
                <a:latin typeface="Calibri"/>
                <a:ea typeface="Calibri"/>
                <a:cs typeface="Calibri"/>
                <a:sym typeface="Calibri"/>
              </a:rPr>
              <a:t>Because culturally and linguistically diverse students are overrepresented in special education, having multiple measures is even more critical for this group of students.</a:t>
            </a:r>
            <a:r>
              <a:rPr lang="en-US" sz="1200" baseline="30000"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Several different types of assessments indicating similar results assist in the confidence that the results are accurate. </a:t>
            </a:r>
            <a:endParaRPr dirty="0"/>
          </a:p>
          <a:p>
            <a:pPr marL="0" lvl="0" indent="0" algn="l" rtl="0">
              <a:lnSpc>
                <a:spcPct val="100000"/>
              </a:lnSpc>
              <a:spcBef>
                <a:spcPts val="0"/>
              </a:spcBef>
              <a:spcAft>
                <a:spcPts val="0"/>
              </a:spcAft>
              <a:buSzPts val="1400"/>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dirty="0">
                <a:solidFill>
                  <a:schemeClr val="dk1"/>
                </a:solidFill>
                <a:latin typeface="Calibri"/>
                <a:ea typeface="Calibri"/>
                <a:cs typeface="Calibri"/>
                <a:sym typeface="Calibri"/>
              </a:rPr>
              <a:t>Step 3: </a:t>
            </a:r>
            <a:r>
              <a:rPr lang="en-US" sz="1200" dirty="0">
                <a:solidFill>
                  <a:schemeClr val="dk1"/>
                </a:solidFill>
                <a:latin typeface="Calibri"/>
                <a:ea typeface="Calibri"/>
                <a:cs typeface="Calibri"/>
                <a:sym typeface="Calibri"/>
              </a:rPr>
              <a:t>The third step in interpreting data is to generate an initial list of student strengths and need areas across assessment findings. Using multiple assessments and viewpoints is beneficial in making determinations about student strengths and needs. Varying types of assessments provide different levels of data to use to create a student profile of strengths and needs.</a:t>
            </a:r>
            <a:r>
              <a:rPr lang="en-US" dirty="0"/>
              <a:t>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dirty="0"/>
              <a:t>Step 4: </a:t>
            </a:r>
            <a:r>
              <a:rPr lang="en-US" sz="1200" dirty="0">
                <a:solidFill>
                  <a:schemeClr val="dk1"/>
                </a:solidFill>
                <a:latin typeface="Calibri"/>
                <a:ea typeface="Calibri"/>
                <a:cs typeface="Calibri"/>
                <a:sym typeface="Calibri"/>
              </a:rPr>
              <a:t>The special education teacher should review assessment findings, consider the identified strengths and needs, and generate potential implications. For example, a student who is having difficulty decoding may need an accommodation that allows for math questions to be read aloud. A student who is having difficulty answering multiple choice questions may need an accommodation to provide oral answers to in-class assessments. </a:t>
            </a:r>
            <a:endParaRPr dirty="0"/>
          </a:p>
          <a:p>
            <a:pPr marL="0" lvl="0" indent="0" algn="l" rtl="0">
              <a:lnSpc>
                <a:spcPct val="100000"/>
              </a:lnSpc>
              <a:spcBef>
                <a:spcPts val="0"/>
              </a:spcBef>
              <a:spcAft>
                <a:spcPts val="0"/>
              </a:spcAft>
              <a:buSzPts val="1400"/>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dirty="0">
                <a:solidFill>
                  <a:schemeClr val="dk1"/>
                </a:solidFill>
                <a:latin typeface="Calibri"/>
                <a:ea typeface="Calibri"/>
                <a:cs typeface="Calibri"/>
                <a:sym typeface="Calibri"/>
              </a:rPr>
              <a:t>Step 5: </a:t>
            </a:r>
            <a:r>
              <a:rPr lang="en-US" sz="1200" dirty="0">
                <a:solidFill>
                  <a:schemeClr val="dk1"/>
                </a:solidFill>
                <a:latin typeface="Calibri"/>
                <a:ea typeface="Calibri"/>
                <a:cs typeface="Calibri"/>
                <a:sym typeface="Calibri"/>
              </a:rPr>
              <a:t>In addition to original reports, it may be helpful for special educators to make a guide or table that includes the different assessments, data results, interpretations, and considerations to assist in communicating assessment data. Because multiple assessments are necessary to provide a comprehensive and accurate view of student strengths and needs, it is difficult to communicate data with key stakeholders with seemingly endless pages of data and technical terms. Having a document will make communication more organized and less overwhelming for both the person relaying the information and the people receiving the information.  A communication document is </a:t>
            </a:r>
            <a:r>
              <a:rPr lang="en-US" sz="1200" u="none" dirty="0">
                <a:solidFill>
                  <a:schemeClr val="dk1"/>
                </a:solidFill>
                <a:latin typeface="Calibri"/>
                <a:ea typeface="Calibri"/>
                <a:cs typeface="Calibri"/>
                <a:sym typeface="Calibri"/>
              </a:rPr>
              <a:t>not required but may be helpful. Regardless of whether the special educator has an assessment communication document, they should always be prepared to explain assessment data.</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503" name="Google Shape;50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40683-2264-5329-665B-A284BCCA81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45707D-FD44-AEF4-0A85-EFEE2184D0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C0C557-2B71-5CCF-A86E-BDEC8E2CBCBD}"/>
              </a:ext>
            </a:extLst>
          </p:cNvPr>
          <p:cNvSpPr>
            <a:spLocks noGrp="1"/>
          </p:cNvSpPr>
          <p:nvPr>
            <p:ph type="dt" sz="half" idx="10"/>
          </p:nvPr>
        </p:nvSpPr>
        <p:spPr/>
        <p:txBody>
          <a:bodyPr/>
          <a:lstStyle/>
          <a:p>
            <a:fld id="{52F6F799-041E-E147-AF00-BFA5E8ACE059}" type="datetimeFigureOut">
              <a:rPr lang="en-US" smtClean="0"/>
              <a:t>11/11/25</a:t>
            </a:fld>
            <a:endParaRPr lang="en-US"/>
          </a:p>
        </p:txBody>
      </p:sp>
      <p:sp>
        <p:nvSpPr>
          <p:cNvPr id="5" name="Footer Placeholder 4">
            <a:extLst>
              <a:ext uri="{FF2B5EF4-FFF2-40B4-BE49-F238E27FC236}">
                <a16:creationId xmlns:a16="http://schemas.microsoft.com/office/drawing/2014/main" id="{523E2298-F745-633E-A7E9-106F8E563D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1A46EE-5FC3-B7D5-8E88-25B374166F31}"/>
              </a:ext>
            </a:extLst>
          </p:cNvPr>
          <p:cNvSpPr>
            <a:spLocks noGrp="1"/>
          </p:cNvSpPr>
          <p:nvPr>
            <p:ph type="sldNum" sz="quarter" idx="12"/>
          </p:nvPr>
        </p:nvSpPr>
        <p:spPr/>
        <p:txBody>
          <a:bodyPr/>
          <a:lstStyle/>
          <a:p>
            <a:fld id="{53274D28-C668-994F-B960-AA7DD6281AF3}" type="slidenum">
              <a:rPr lang="en-US" smtClean="0"/>
              <a:t>‹#›</a:t>
            </a:fld>
            <a:endParaRPr lang="en-US"/>
          </a:p>
        </p:txBody>
      </p:sp>
    </p:spTree>
    <p:extLst>
      <p:ext uri="{BB962C8B-B14F-4D97-AF65-F5344CB8AC3E}">
        <p14:creationId xmlns:p14="http://schemas.microsoft.com/office/powerpoint/2010/main" val="1032156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DA3E0-B34E-C9B8-9FA3-24402221C2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ADB734-E49A-C28D-06CB-ABC36062CB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51DCBD-6EC0-A409-BBD0-29D12039FAB8}"/>
              </a:ext>
            </a:extLst>
          </p:cNvPr>
          <p:cNvSpPr>
            <a:spLocks noGrp="1"/>
          </p:cNvSpPr>
          <p:nvPr>
            <p:ph type="dt" sz="half" idx="10"/>
          </p:nvPr>
        </p:nvSpPr>
        <p:spPr/>
        <p:txBody>
          <a:bodyPr/>
          <a:lstStyle/>
          <a:p>
            <a:fld id="{52F6F799-041E-E147-AF00-BFA5E8ACE059}" type="datetimeFigureOut">
              <a:rPr lang="en-US" smtClean="0"/>
              <a:t>11/11/25</a:t>
            </a:fld>
            <a:endParaRPr lang="en-US"/>
          </a:p>
        </p:txBody>
      </p:sp>
      <p:sp>
        <p:nvSpPr>
          <p:cNvPr id="5" name="Footer Placeholder 4">
            <a:extLst>
              <a:ext uri="{FF2B5EF4-FFF2-40B4-BE49-F238E27FC236}">
                <a16:creationId xmlns:a16="http://schemas.microsoft.com/office/drawing/2014/main" id="{A4182D55-C9B1-CAF2-1F22-26E60AF8DB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32AF1-41E0-F30E-0789-B2EAAA216C4B}"/>
              </a:ext>
            </a:extLst>
          </p:cNvPr>
          <p:cNvSpPr>
            <a:spLocks noGrp="1"/>
          </p:cNvSpPr>
          <p:nvPr>
            <p:ph type="sldNum" sz="quarter" idx="12"/>
          </p:nvPr>
        </p:nvSpPr>
        <p:spPr/>
        <p:txBody>
          <a:bodyPr/>
          <a:lstStyle/>
          <a:p>
            <a:fld id="{53274D28-C668-994F-B960-AA7DD6281AF3}" type="slidenum">
              <a:rPr lang="en-US" smtClean="0"/>
              <a:t>‹#›</a:t>
            </a:fld>
            <a:endParaRPr lang="en-US"/>
          </a:p>
        </p:txBody>
      </p:sp>
    </p:spTree>
    <p:extLst>
      <p:ext uri="{BB962C8B-B14F-4D97-AF65-F5344CB8AC3E}">
        <p14:creationId xmlns:p14="http://schemas.microsoft.com/office/powerpoint/2010/main" val="3037820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E2E84C-F3BF-2E38-AA7C-420C650BBE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53495D-25B4-8F76-AD17-B05EAA2887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26AB1E-31BE-3511-D6EA-71C307B673E9}"/>
              </a:ext>
            </a:extLst>
          </p:cNvPr>
          <p:cNvSpPr>
            <a:spLocks noGrp="1"/>
          </p:cNvSpPr>
          <p:nvPr>
            <p:ph type="dt" sz="half" idx="10"/>
          </p:nvPr>
        </p:nvSpPr>
        <p:spPr/>
        <p:txBody>
          <a:bodyPr/>
          <a:lstStyle/>
          <a:p>
            <a:fld id="{52F6F799-041E-E147-AF00-BFA5E8ACE059}" type="datetimeFigureOut">
              <a:rPr lang="en-US" smtClean="0"/>
              <a:t>11/11/25</a:t>
            </a:fld>
            <a:endParaRPr lang="en-US"/>
          </a:p>
        </p:txBody>
      </p:sp>
      <p:sp>
        <p:nvSpPr>
          <p:cNvPr id="5" name="Footer Placeholder 4">
            <a:extLst>
              <a:ext uri="{FF2B5EF4-FFF2-40B4-BE49-F238E27FC236}">
                <a16:creationId xmlns:a16="http://schemas.microsoft.com/office/drawing/2014/main" id="{D111B8D7-79B1-03D4-F801-D3AAAC90B2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9A53D0-AA4B-41B7-C7CB-361540078DF1}"/>
              </a:ext>
            </a:extLst>
          </p:cNvPr>
          <p:cNvSpPr>
            <a:spLocks noGrp="1"/>
          </p:cNvSpPr>
          <p:nvPr>
            <p:ph type="sldNum" sz="quarter" idx="12"/>
          </p:nvPr>
        </p:nvSpPr>
        <p:spPr/>
        <p:txBody>
          <a:bodyPr/>
          <a:lstStyle/>
          <a:p>
            <a:fld id="{53274D28-C668-994F-B960-AA7DD6281AF3}" type="slidenum">
              <a:rPr lang="en-US" smtClean="0"/>
              <a:t>‹#›</a:t>
            </a:fld>
            <a:endParaRPr lang="en-US"/>
          </a:p>
        </p:txBody>
      </p:sp>
    </p:spTree>
    <p:extLst>
      <p:ext uri="{BB962C8B-B14F-4D97-AF65-F5344CB8AC3E}">
        <p14:creationId xmlns:p14="http://schemas.microsoft.com/office/powerpoint/2010/main" val="1647432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09677-C4E4-B9B7-9C17-83D01FF6A3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401C55-3790-6DD7-2758-19CA2B985A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50BD6D-53CE-DDCE-4107-8649DAAB4C2B}"/>
              </a:ext>
            </a:extLst>
          </p:cNvPr>
          <p:cNvSpPr>
            <a:spLocks noGrp="1"/>
          </p:cNvSpPr>
          <p:nvPr>
            <p:ph type="dt" sz="half" idx="10"/>
          </p:nvPr>
        </p:nvSpPr>
        <p:spPr/>
        <p:txBody>
          <a:bodyPr/>
          <a:lstStyle/>
          <a:p>
            <a:fld id="{52F6F799-041E-E147-AF00-BFA5E8ACE059}" type="datetimeFigureOut">
              <a:rPr lang="en-US" smtClean="0"/>
              <a:t>11/11/25</a:t>
            </a:fld>
            <a:endParaRPr lang="en-US"/>
          </a:p>
        </p:txBody>
      </p:sp>
      <p:sp>
        <p:nvSpPr>
          <p:cNvPr id="5" name="Footer Placeholder 4">
            <a:extLst>
              <a:ext uri="{FF2B5EF4-FFF2-40B4-BE49-F238E27FC236}">
                <a16:creationId xmlns:a16="http://schemas.microsoft.com/office/drawing/2014/main" id="{DBBD092B-1F5A-8283-A011-C290D4B7DA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FA09E9-637D-3895-CFE5-78B191BF4EE6}"/>
              </a:ext>
            </a:extLst>
          </p:cNvPr>
          <p:cNvSpPr>
            <a:spLocks noGrp="1"/>
          </p:cNvSpPr>
          <p:nvPr>
            <p:ph type="sldNum" sz="quarter" idx="12"/>
          </p:nvPr>
        </p:nvSpPr>
        <p:spPr/>
        <p:txBody>
          <a:bodyPr/>
          <a:lstStyle/>
          <a:p>
            <a:fld id="{53274D28-C668-994F-B960-AA7DD6281AF3}" type="slidenum">
              <a:rPr lang="en-US" smtClean="0"/>
              <a:t>‹#›</a:t>
            </a:fld>
            <a:endParaRPr lang="en-US"/>
          </a:p>
        </p:txBody>
      </p:sp>
    </p:spTree>
    <p:extLst>
      <p:ext uri="{BB962C8B-B14F-4D97-AF65-F5344CB8AC3E}">
        <p14:creationId xmlns:p14="http://schemas.microsoft.com/office/powerpoint/2010/main" val="3894977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42827-4180-A731-8884-A97BEB5BE1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33AF8C-D2BF-0D32-F39D-7B7AA3613B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62533E-4E1B-5EBE-A8A8-5BEBAA98D0AE}"/>
              </a:ext>
            </a:extLst>
          </p:cNvPr>
          <p:cNvSpPr>
            <a:spLocks noGrp="1"/>
          </p:cNvSpPr>
          <p:nvPr>
            <p:ph type="dt" sz="half" idx="10"/>
          </p:nvPr>
        </p:nvSpPr>
        <p:spPr/>
        <p:txBody>
          <a:bodyPr/>
          <a:lstStyle/>
          <a:p>
            <a:fld id="{52F6F799-041E-E147-AF00-BFA5E8ACE059}" type="datetimeFigureOut">
              <a:rPr lang="en-US" smtClean="0"/>
              <a:t>11/11/25</a:t>
            </a:fld>
            <a:endParaRPr lang="en-US"/>
          </a:p>
        </p:txBody>
      </p:sp>
      <p:sp>
        <p:nvSpPr>
          <p:cNvPr id="5" name="Footer Placeholder 4">
            <a:extLst>
              <a:ext uri="{FF2B5EF4-FFF2-40B4-BE49-F238E27FC236}">
                <a16:creationId xmlns:a16="http://schemas.microsoft.com/office/drawing/2014/main" id="{A4CCA224-07F1-1176-B6ED-5F06F70D63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A2D83C-6016-24D8-CB50-4EF419DEFAC5}"/>
              </a:ext>
            </a:extLst>
          </p:cNvPr>
          <p:cNvSpPr>
            <a:spLocks noGrp="1"/>
          </p:cNvSpPr>
          <p:nvPr>
            <p:ph type="sldNum" sz="quarter" idx="12"/>
          </p:nvPr>
        </p:nvSpPr>
        <p:spPr/>
        <p:txBody>
          <a:bodyPr/>
          <a:lstStyle/>
          <a:p>
            <a:fld id="{53274D28-C668-994F-B960-AA7DD6281AF3}" type="slidenum">
              <a:rPr lang="en-US" smtClean="0"/>
              <a:t>‹#›</a:t>
            </a:fld>
            <a:endParaRPr lang="en-US"/>
          </a:p>
        </p:txBody>
      </p:sp>
    </p:spTree>
    <p:extLst>
      <p:ext uri="{BB962C8B-B14F-4D97-AF65-F5344CB8AC3E}">
        <p14:creationId xmlns:p14="http://schemas.microsoft.com/office/powerpoint/2010/main" val="4281514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10B2D-7AC6-319F-71F5-368D8DE7BD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CAA311-6A4C-0C91-D70E-B3BF827B04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7AE8F9-DCC9-D854-D5CA-90C261FC50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412D6E-06FE-5990-C108-7B0E16970FF5}"/>
              </a:ext>
            </a:extLst>
          </p:cNvPr>
          <p:cNvSpPr>
            <a:spLocks noGrp="1"/>
          </p:cNvSpPr>
          <p:nvPr>
            <p:ph type="dt" sz="half" idx="10"/>
          </p:nvPr>
        </p:nvSpPr>
        <p:spPr/>
        <p:txBody>
          <a:bodyPr/>
          <a:lstStyle/>
          <a:p>
            <a:fld id="{52F6F799-041E-E147-AF00-BFA5E8ACE059}" type="datetimeFigureOut">
              <a:rPr lang="en-US" smtClean="0"/>
              <a:t>11/11/25</a:t>
            </a:fld>
            <a:endParaRPr lang="en-US"/>
          </a:p>
        </p:txBody>
      </p:sp>
      <p:sp>
        <p:nvSpPr>
          <p:cNvPr id="6" name="Footer Placeholder 5">
            <a:extLst>
              <a:ext uri="{FF2B5EF4-FFF2-40B4-BE49-F238E27FC236}">
                <a16:creationId xmlns:a16="http://schemas.microsoft.com/office/drawing/2014/main" id="{0ADD2926-1AC5-71CD-135F-2409CAC4FD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06AC4D-560B-18ED-3264-3F36D3FC4FE8}"/>
              </a:ext>
            </a:extLst>
          </p:cNvPr>
          <p:cNvSpPr>
            <a:spLocks noGrp="1"/>
          </p:cNvSpPr>
          <p:nvPr>
            <p:ph type="sldNum" sz="quarter" idx="12"/>
          </p:nvPr>
        </p:nvSpPr>
        <p:spPr/>
        <p:txBody>
          <a:bodyPr/>
          <a:lstStyle/>
          <a:p>
            <a:fld id="{53274D28-C668-994F-B960-AA7DD6281AF3}" type="slidenum">
              <a:rPr lang="en-US" smtClean="0"/>
              <a:t>‹#›</a:t>
            </a:fld>
            <a:endParaRPr lang="en-US"/>
          </a:p>
        </p:txBody>
      </p:sp>
    </p:spTree>
    <p:extLst>
      <p:ext uri="{BB962C8B-B14F-4D97-AF65-F5344CB8AC3E}">
        <p14:creationId xmlns:p14="http://schemas.microsoft.com/office/powerpoint/2010/main" val="1837242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9F405-9DE6-E7A1-B1FD-01EBA280D6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4DDCFF-A2EB-ABA2-6FB0-A383AAFD03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A95D93-4E90-39BE-0EAB-9273E6B002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FAB318-D66D-3A00-E66F-A125483B65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2EE8E8-55C9-8209-BC7C-10AB0F9923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89CDF6-A9C4-60E1-D6D5-69C263616FCA}"/>
              </a:ext>
            </a:extLst>
          </p:cNvPr>
          <p:cNvSpPr>
            <a:spLocks noGrp="1"/>
          </p:cNvSpPr>
          <p:nvPr>
            <p:ph type="dt" sz="half" idx="10"/>
          </p:nvPr>
        </p:nvSpPr>
        <p:spPr/>
        <p:txBody>
          <a:bodyPr/>
          <a:lstStyle/>
          <a:p>
            <a:fld id="{52F6F799-041E-E147-AF00-BFA5E8ACE059}" type="datetimeFigureOut">
              <a:rPr lang="en-US" smtClean="0"/>
              <a:t>11/11/25</a:t>
            </a:fld>
            <a:endParaRPr lang="en-US"/>
          </a:p>
        </p:txBody>
      </p:sp>
      <p:sp>
        <p:nvSpPr>
          <p:cNvPr id="8" name="Footer Placeholder 7">
            <a:extLst>
              <a:ext uri="{FF2B5EF4-FFF2-40B4-BE49-F238E27FC236}">
                <a16:creationId xmlns:a16="http://schemas.microsoft.com/office/drawing/2014/main" id="{366CB0D1-56F3-4210-8C71-875D343D27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A20641-0E6E-9BEA-F799-CCC6AF81562E}"/>
              </a:ext>
            </a:extLst>
          </p:cNvPr>
          <p:cNvSpPr>
            <a:spLocks noGrp="1"/>
          </p:cNvSpPr>
          <p:nvPr>
            <p:ph type="sldNum" sz="quarter" idx="12"/>
          </p:nvPr>
        </p:nvSpPr>
        <p:spPr/>
        <p:txBody>
          <a:bodyPr/>
          <a:lstStyle/>
          <a:p>
            <a:fld id="{53274D28-C668-994F-B960-AA7DD6281AF3}" type="slidenum">
              <a:rPr lang="en-US" smtClean="0"/>
              <a:t>‹#›</a:t>
            </a:fld>
            <a:endParaRPr lang="en-US"/>
          </a:p>
        </p:txBody>
      </p:sp>
    </p:spTree>
    <p:extLst>
      <p:ext uri="{BB962C8B-B14F-4D97-AF65-F5344CB8AC3E}">
        <p14:creationId xmlns:p14="http://schemas.microsoft.com/office/powerpoint/2010/main" val="658004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6D18-37F9-3139-88F9-98927B5FE9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EFBBCA-4C78-5125-192C-C53D5BC52806}"/>
              </a:ext>
            </a:extLst>
          </p:cNvPr>
          <p:cNvSpPr>
            <a:spLocks noGrp="1"/>
          </p:cNvSpPr>
          <p:nvPr>
            <p:ph type="dt" sz="half" idx="10"/>
          </p:nvPr>
        </p:nvSpPr>
        <p:spPr/>
        <p:txBody>
          <a:bodyPr/>
          <a:lstStyle/>
          <a:p>
            <a:fld id="{52F6F799-041E-E147-AF00-BFA5E8ACE059}" type="datetimeFigureOut">
              <a:rPr lang="en-US" smtClean="0"/>
              <a:t>11/11/25</a:t>
            </a:fld>
            <a:endParaRPr lang="en-US"/>
          </a:p>
        </p:txBody>
      </p:sp>
      <p:sp>
        <p:nvSpPr>
          <p:cNvPr id="4" name="Footer Placeholder 3">
            <a:extLst>
              <a:ext uri="{FF2B5EF4-FFF2-40B4-BE49-F238E27FC236}">
                <a16:creationId xmlns:a16="http://schemas.microsoft.com/office/drawing/2014/main" id="{94A0CB3D-49E2-A5BA-8265-4B125F759A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C4CFF7-A430-DA65-6884-30738FA13910}"/>
              </a:ext>
            </a:extLst>
          </p:cNvPr>
          <p:cNvSpPr>
            <a:spLocks noGrp="1"/>
          </p:cNvSpPr>
          <p:nvPr>
            <p:ph type="sldNum" sz="quarter" idx="12"/>
          </p:nvPr>
        </p:nvSpPr>
        <p:spPr/>
        <p:txBody>
          <a:bodyPr/>
          <a:lstStyle/>
          <a:p>
            <a:fld id="{53274D28-C668-994F-B960-AA7DD6281AF3}" type="slidenum">
              <a:rPr lang="en-US" smtClean="0"/>
              <a:t>‹#›</a:t>
            </a:fld>
            <a:endParaRPr lang="en-US"/>
          </a:p>
        </p:txBody>
      </p:sp>
    </p:spTree>
    <p:extLst>
      <p:ext uri="{BB962C8B-B14F-4D97-AF65-F5344CB8AC3E}">
        <p14:creationId xmlns:p14="http://schemas.microsoft.com/office/powerpoint/2010/main" val="2929949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546213-DFF2-547E-BE17-562F464B7D72}"/>
              </a:ext>
            </a:extLst>
          </p:cNvPr>
          <p:cNvSpPr>
            <a:spLocks noGrp="1"/>
          </p:cNvSpPr>
          <p:nvPr>
            <p:ph type="dt" sz="half" idx="10"/>
          </p:nvPr>
        </p:nvSpPr>
        <p:spPr/>
        <p:txBody>
          <a:bodyPr/>
          <a:lstStyle/>
          <a:p>
            <a:fld id="{52F6F799-041E-E147-AF00-BFA5E8ACE059}" type="datetimeFigureOut">
              <a:rPr lang="en-US" smtClean="0"/>
              <a:t>11/11/25</a:t>
            </a:fld>
            <a:endParaRPr lang="en-US"/>
          </a:p>
        </p:txBody>
      </p:sp>
      <p:sp>
        <p:nvSpPr>
          <p:cNvPr id="3" name="Footer Placeholder 2">
            <a:extLst>
              <a:ext uri="{FF2B5EF4-FFF2-40B4-BE49-F238E27FC236}">
                <a16:creationId xmlns:a16="http://schemas.microsoft.com/office/drawing/2014/main" id="{E2D8FCE8-226D-7A73-8D96-E6C7A3E511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5A9259-2B26-2E8F-ADE7-A16F3EEFF6FF}"/>
              </a:ext>
            </a:extLst>
          </p:cNvPr>
          <p:cNvSpPr>
            <a:spLocks noGrp="1"/>
          </p:cNvSpPr>
          <p:nvPr>
            <p:ph type="sldNum" sz="quarter" idx="12"/>
          </p:nvPr>
        </p:nvSpPr>
        <p:spPr/>
        <p:txBody>
          <a:bodyPr/>
          <a:lstStyle/>
          <a:p>
            <a:fld id="{53274D28-C668-994F-B960-AA7DD6281AF3}" type="slidenum">
              <a:rPr lang="en-US" smtClean="0"/>
              <a:t>‹#›</a:t>
            </a:fld>
            <a:endParaRPr lang="en-US"/>
          </a:p>
        </p:txBody>
      </p:sp>
    </p:spTree>
    <p:extLst>
      <p:ext uri="{BB962C8B-B14F-4D97-AF65-F5344CB8AC3E}">
        <p14:creationId xmlns:p14="http://schemas.microsoft.com/office/powerpoint/2010/main" val="4154423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85632-4BDD-D4E5-CF49-F4F46AB921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505A60-4999-7509-8620-1283523F80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074143-5CD4-E69B-9AB4-747A9A9B38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410487-0BB3-67AD-F0F1-43FC9CB84A88}"/>
              </a:ext>
            </a:extLst>
          </p:cNvPr>
          <p:cNvSpPr>
            <a:spLocks noGrp="1"/>
          </p:cNvSpPr>
          <p:nvPr>
            <p:ph type="dt" sz="half" idx="10"/>
          </p:nvPr>
        </p:nvSpPr>
        <p:spPr/>
        <p:txBody>
          <a:bodyPr/>
          <a:lstStyle/>
          <a:p>
            <a:fld id="{52F6F799-041E-E147-AF00-BFA5E8ACE059}" type="datetimeFigureOut">
              <a:rPr lang="en-US" smtClean="0"/>
              <a:t>11/11/25</a:t>
            </a:fld>
            <a:endParaRPr lang="en-US"/>
          </a:p>
        </p:txBody>
      </p:sp>
      <p:sp>
        <p:nvSpPr>
          <p:cNvPr id="6" name="Footer Placeholder 5">
            <a:extLst>
              <a:ext uri="{FF2B5EF4-FFF2-40B4-BE49-F238E27FC236}">
                <a16:creationId xmlns:a16="http://schemas.microsoft.com/office/drawing/2014/main" id="{F8160927-B853-1DB5-1A53-0C9404DD02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327A09-A14C-D749-26B5-608B310785D8}"/>
              </a:ext>
            </a:extLst>
          </p:cNvPr>
          <p:cNvSpPr>
            <a:spLocks noGrp="1"/>
          </p:cNvSpPr>
          <p:nvPr>
            <p:ph type="sldNum" sz="quarter" idx="12"/>
          </p:nvPr>
        </p:nvSpPr>
        <p:spPr/>
        <p:txBody>
          <a:bodyPr/>
          <a:lstStyle/>
          <a:p>
            <a:fld id="{53274D28-C668-994F-B960-AA7DD6281AF3}" type="slidenum">
              <a:rPr lang="en-US" smtClean="0"/>
              <a:t>‹#›</a:t>
            </a:fld>
            <a:endParaRPr lang="en-US"/>
          </a:p>
        </p:txBody>
      </p:sp>
    </p:spTree>
    <p:extLst>
      <p:ext uri="{BB962C8B-B14F-4D97-AF65-F5344CB8AC3E}">
        <p14:creationId xmlns:p14="http://schemas.microsoft.com/office/powerpoint/2010/main" val="3316800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AA243-54A1-090E-F580-A1340BD985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49B267-7F87-A48D-BA8E-3E6FC90370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D86AA1-D523-A138-85F3-C581796211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100627-653D-EACD-D7DE-8FD194F6967B}"/>
              </a:ext>
            </a:extLst>
          </p:cNvPr>
          <p:cNvSpPr>
            <a:spLocks noGrp="1"/>
          </p:cNvSpPr>
          <p:nvPr>
            <p:ph type="dt" sz="half" idx="10"/>
          </p:nvPr>
        </p:nvSpPr>
        <p:spPr/>
        <p:txBody>
          <a:bodyPr/>
          <a:lstStyle/>
          <a:p>
            <a:fld id="{52F6F799-041E-E147-AF00-BFA5E8ACE059}" type="datetimeFigureOut">
              <a:rPr lang="en-US" smtClean="0"/>
              <a:t>11/11/25</a:t>
            </a:fld>
            <a:endParaRPr lang="en-US"/>
          </a:p>
        </p:txBody>
      </p:sp>
      <p:sp>
        <p:nvSpPr>
          <p:cNvPr id="6" name="Footer Placeholder 5">
            <a:extLst>
              <a:ext uri="{FF2B5EF4-FFF2-40B4-BE49-F238E27FC236}">
                <a16:creationId xmlns:a16="http://schemas.microsoft.com/office/drawing/2014/main" id="{FAD8F896-B3C5-C31E-2144-D21ACB6201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8CADC6-1F90-92C8-DA1E-9368812B5E1A}"/>
              </a:ext>
            </a:extLst>
          </p:cNvPr>
          <p:cNvSpPr>
            <a:spLocks noGrp="1"/>
          </p:cNvSpPr>
          <p:nvPr>
            <p:ph type="sldNum" sz="quarter" idx="12"/>
          </p:nvPr>
        </p:nvSpPr>
        <p:spPr/>
        <p:txBody>
          <a:bodyPr/>
          <a:lstStyle/>
          <a:p>
            <a:fld id="{53274D28-C668-994F-B960-AA7DD6281AF3}" type="slidenum">
              <a:rPr lang="en-US" smtClean="0"/>
              <a:t>‹#›</a:t>
            </a:fld>
            <a:endParaRPr lang="en-US"/>
          </a:p>
        </p:txBody>
      </p:sp>
    </p:spTree>
    <p:extLst>
      <p:ext uri="{BB962C8B-B14F-4D97-AF65-F5344CB8AC3E}">
        <p14:creationId xmlns:p14="http://schemas.microsoft.com/office/powerpoint/2010/main" val="1300573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1A8849-9123-078C-B1C7-D82ADDB5EC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0052F6-3F76-688A-A2CD-B321FBFD3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2C5AC6-92F2-842D-AE8F-5705F31159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F6F799-041E-E147-AF00-BFA5E8ACE059}" type="datetimeFigureOut">
              <a:rPr lang="en-US" smtClean="0"/>
              <a:t>11/11/25</a:t>
            </a:fld>
            <a:endParaRPr lang="en-US"/>
          </a:p>
        </p:txBody>
      </p:sp>
      <p:sp>
        <p:nvSpPr>
          <p:cNvPr id="5" name="Footer Placeholder 4">
            <a:extLst>
              <a:ext uri="{FF2B5EF4-FFF2-40B4-BE49-F238E27FC236}">
                <a16:creationId xmlns:a16="http://schemas.microsoft.com/office/drawing/2014/main" id="{287E9C24-EBCC-58CE-1045-C035ECBBAF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80C6E7-05BB-02FA-8FFD-88902AA4FA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74D28-C668-994F-B960-AA7DD6281AF3}" type="slidenum">
              <a:rPr lang="en-US" smtClean="0"/>
              <a:t>‹#›</a:t>
            </a:fld>
            <a:endParaRPr lang="en-US"/>
          </a:p>
        </p:txBody>
      </p:sp>
    </p:spTree>
    <p:extLst>
      <p:ext uri="{BB962C8B-B14F-4D97-AF65-F5344CB8AC3E}">
        <p14:creationId xmlns:p14="http://schemas.microsoft.com/office/powerpoint/2010/main" val="2111364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rules.sos.ga.gov/gac/NOTFOUND#300.322(a)(1)%20-%20(2)"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sc13.net/resources/a-facilitated-iep-meetin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8"/>
          <p:cNvSpPr txBox="1">
            <a:spLocks noGrp="1"/>
          </p:cNvSpPr>
          <p:nvPr>
            <p:ph type="title"/>
          </p:nvPr>
        </p:nvSpPr>
        <p:spPr>
          <a:xfrm>
            <a:off x="1193800" y="1727837"/>
            <a:ext cx="4902200" cy="2693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44883E"/>
              </a:buClr>
              <a:buSzPct val="100000"/>
              <a:buFont typeface="Arial"/>
              <a:buNone/>
            </a:pPr>
            <a:r>
              <a:rPr lang="en-US" dirty="0"/>
              <a:t>Collaboration HLPs</a:t>
            </a:r>
            <a:br>
              <a:rPr lang="en-US" dirty="0"/>
            </a:br>
            <a:br>
              <a:rPr lang="en-US" dirty="0"/>
            </a:br>
            <a:r>
              <a:rPr lang="en-US" dirty="0">
                <a:solidFill>
                  <a:srgbClr val="548135"/>
                </a:solidFill>
              </a:rPr>
              <a:t>HLP 2: Facilitating Effective Meetings</a:t>
            </a:r>
            <a:endParaRPr dirty="0"/>
          </a:p>
        </p:txBody>
      </p:sp>
      <p:sp>
        <p:nvSpPr>
          <p:cNvPr id="412" name="Google Shape;412;p8"/>
          <p:cNvSpPr txBox="1">
            <a:spLocks noGrp="1"/>
          </p:cNvSpPr>
          <p:nvPr>
            <p:ph type="sldNum" idx="12"/>
          </p:nvPr>
        </p:nvSpPr>
        <p:spPr>
          <a:xfrm>
            <a:off x="10714617" y="6507316"/>
            <a:ext cx="1168351" cy="32342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888888"/>
                </a:solidFill>
                <a:latin typeface="Arial"/>
                <a:ea typeface="Arial"/>
                <a:cs typeface="Arial"/>
                <a:sym typeface="Arial"/>
              </a:rPr>
              <a:t>1</a:t>
            </a:fld>
            <a:endParaRPr sz="900" b="0" i="0" u="none" strike="noStrike" cap="none">
              <a:solidFill>
                <a:srgbClr val="888888"/>
              </a:solidFill>
              <a:latin typeface="Arial"/>
              <a:ea typeface="Arial"/>
              <a:cs typeface="Arial"/>
              <a:sym typeface="Arial"/>
            </a:endParaRPr>
          </a:p>
        </p:txBody>
      </p:sp>
      <p:pic>
        <p:nvPicPr>
          <p:cNvPr id="413" name="Google Shape;413;p8"/>
          <p:cNvPicPr preferRelativeResize="0"/>
          <p:nvPr/>
        </p:nvPicPr>
        <p:blipFill rotWithShape="1">
          <a:blip r:embed="rId3">
            <a:alphaModFix/>
          </a:blip>
          <a:srcRect l="30938" t="46950" r="49999" b="24021"/>
          <a:stretch/>
        </p:blipFill>
        <p:spPr>
          <a:xfrm>
            <a:off x="6411624" y="365127"/>
            <a:ext cx="5471344" cy="5418985"/>
          </a:xfrm>
          <a:prstGeom prst="rect">
            <a:avLst/>
          </a:prstGeom>
          <a:noFill/>
          <a:ln>
            <a:noFill/>
          </a:ln>
        </p:spPr>
      </p:pic>
      <p:sp>
        <p:nvSpPr>
          <p:cNvPr id="414" name="Google Shape;414;p8"/>
          <p:cNvSpPr/>
          <p:nvPr/>
        </p:nvSpPr>
        <p:spPr>
          <a:xfrm>
            <a:off x="6727371" y="4196443"/>
            <a:ext cx="4947558" cy="1420586"/>
          </a:xfrm>
          <a:prstGeom prst="rect">
            <a:avLst/>
          </a:prstGeom>
          <a:noFill/>
          <a:ln w="762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18"/>
          <p:cNvSpPr txBox="1">
            <a:spLocks noGrp="1"/>
          </p:cNvSpPr>
          <p:nvPr>
            <p:ph type="title"/>
          </p:nvPr>
        </p:nvSpPr>
        <p:spPr>
          <a:xfrm>
            <a:off x="1022780" y="806824"/>
            <a:ext cx="4320185" cy="570049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4883E"/>
              </a:buClr>
              <a:buSzPts val="3600"/>
              <a:buFont typeface="Arial"/>
              <a:buNone/>
            </a:pPr>
            <a:r>
              <a:rPr lang="en-US" sz="3600"/>
              <a:t>Prepare: </a:t>
            </a:r>
            <a:br>
              <a:rPr lang="en-US" sz="3600"/>
            </a:br>
            <a:r>
              <a:rPr lang="en-US" sz="3600" b="0"/>
              <a:t>Share the date, data, and expectations for preparation and participation with all team members (Notice of Meeting).</a:t>
            </a:r>
            <a:br>
              <a:rPr lang="en-US" sz="3600" b="0"/>
            </a:br>
            <a:br>
              <a:rPr lang="en-US" sz="3600"/>
            </a:br>
            <a:endParaRPr sz="3600"/>
          </a:p>
        </p:txBody>
      </p:sp>
      <p:sp>
        <p:nvSpPr>
          <p:cNvPr id="532" name="Google Shape;532;p18"/>
          <p:cNvSpPr txBox="1">
            <a:spLocks noGrp="1"/>
          </p:cNvSpPr>
          <p:nvPr>
            <p:ph type="sldNum" idx="12"/>
          </p:nvPr>
        </p:nvSpPr>
        <p:spPr>
          <a:xfrm>
            <a:off x="10714617" y="6507316"/>
            <a:ext cx="1168351" cy="32342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888888"/>
                </a:solidFill>
                <a:latin typeface="Arial"/>
                <a:ea typeface="Arial"/>
                <a:cs typeface="Arial"/>
                <a:sym typeface="Arial"/>
              </a:rPr>
              <a:t>10</a:t>
            </a:fld>
            <a:endParaRPr sz="900" b="0" i="0" u="none" strike="noStrike" cap="none">
              <a:solidFill>
                <a:srgbClr val="888888"/>
              </a:solidFill>
              <a:latin typeface="Arial"/>
              <a:ea typeface="Arial"/>
              <a:cs typeface="Arial"/>
              <a:sym typeface="Arial"/>
            </a:endParaRPr>
          </a:p>
        </p:txBody>
      </p:sp>
      <p:grpSp>
        <p:nvGrpSpPr>
          <p:cNvPr id="533" name="Google Shape;533;p18"/>
          <p:cNvGrpSpPr/>
          <p:nvPr/>
        </p:nvGrpSpPr>
        <p:grpSpPr>
          <a:xfrm>
            <a:off x="5518744" y="353902"/>
            <a:ext cx="6364224" cy="5512484"/>
            <a:chOff x="0" y="673"/>
            <a:chExt cx="6364224" cy="5512484"/>
          </a:xfrm>
        </p:grpSpPr>
        <p:sp>
          <p:nvSpPr>
            <p:cNvPr id="534" name="Google Shape;534;p18"/>
            <p:cNvSpPr/>
            <p:nvPr/>
          </p:nvSpPr>
          <p:spPr>
            <a:xfrm>
              <a:off x="0" y="673"/>
              <a:ext cx="6364224" cy="1574995"/>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18"/>
            <p:cNvSpPr/>
            <p:nvPr/>
          </p:nvSpPr>
          <p:spPr>
            <a:xfrm>
              <a:off x="476436" y="355047"/>
              <a:ext cx="866247" cy="866247"/>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18"/>
            <p:cNvSpPr/>
            <p:nvPr/>
          </p:nvSpPr>
          <p:spPr>
            <a:xfrm>
              <a:off x="1819120" y="673"/>
              <a:ext cx="4545103" cy="157499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18"/>
            <p:cNvSpPr txBox="1"/>
            <p:nvPr/>
          </p:nvSpPr>
          <p:spPr>
            <a:xfrm>
              <a:off x="1819120" y="673"/>
              <a:ext cx="4545103" cy="1574995"/>
            </a:xfrm>
            <a:prstGeom prst="rect">
              <a:avLst/>
            </a:prstGeom>
            <a:noFill/>
            <a:ln>
              <a:noFill/>
            </a:ln>
          </p:spPr>
          <p:txBody>
            <a:bodyPr spcFirstLastPara="1" wrap="square" lIns="166675" tIns="166675" rIns="166675" bIns="166675" anchor="ctr" anchorCtr="0">
              <a:noAutofit/>
            </a:bodyPr>
            <a:lstStyle/>
            <a:p>
              <a:pPr marL="0" marR="0" lvl="0" indent="0" algn="l" rtl="0">
                <a:lnSpc>
                  <a:spcPct val="100000"/>
                </a:lnSpc>
                <a:spcBef>
                  <a:spcPts val="0"/>
                </a:spcBef>
                <a:spcAft>
                  <a:spcPts val="0"/>
                </a:spcAft>
                <a:buClr>
                  <a:schemeClr val="dk1"/>
                </a:buClr>
                <a:buSzPts val="2500"/>
                <a:buFont typeface="Calibri"/>
                <a:buNone/>
              </a:pPr>
              <a:r>
                <a:rPr lang="en-US" sz="2500" b="0" i="0" u="none" strike="noStrike" cap="none">
                  <a:solidFill>
                    <a:schemeClr val="dk1"/>
                  </a:solidFill>
                  <a:latin typeface="Calibri"/>
                  <a:ea typeface="Calibri"/>
                  <a:cs typeface="Calibri"/>
                  <a:sym typeface="Calibri"/>
                </a:rPr>
                <a:t>Share the date, location and participants </a:t>
              </a:r>
              <a:endParaRPr sz="1400" b="0" i="0" u="none" strike="noStrike" cap="none">
                <a:solidFill>
                  <a:srgbClr val="000000"/>
                </a:solidFill>
                <a:latin typeface="Arial"/>
                <a:ea typeface="Arial"/>
                <a:cs typeface="Arial"/>
                <a:sym typeface="Arial"/>
              </a:endParaRPr>
            </a:p>
          </p:txBody>
        </p:sp>
        <p:sp>
          <p:nvSpPr>
            <p:cNvPr id="538" name="Google Shape;538;p18"/>
            <p:cNvSpPr/>
            <p:nvPr/>
          </p:nvSpPr>
          <p:spPr>
            <a:xfrm>
              <a:off x="0" y="1969418"/>
              <a:ext cx="6364224" cy="1574995"/>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18"/>
            <p:cNvSpPr/>
            <p:nvPr/>
          </p:nvSpPr>
          <p:spPr>
            <a:xfrm>
              <a:off x="476436" y="2323792"/>
              <a:ext cx="866247" cy="866247"/>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18"/>
            <p:cNvSpPr/>
            <p:nvPr/>
          </p:nvSpPr>
          <p:spPr>
            <a:xfrm>
              <a:off x="1819120" y="1969418"/>
              <a:ext cx="4545103" cy="157499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18"/>
            <p:cNvSpPr txBox="1"/>
            <p:nvPr/>
          </p:nvSpPr>
          <p:spPr>
            <a:xfrm>
              <a:off x="1819120" y="1969418"/>
              <a:ext cx="4545103" cy="1574995"/>
            </a:xfrm>
            <a:prstGeom prst="rect">
              <a:avLst/>
            </a:prstGeom>
            <a:noFill/>
            <a:ln>
              <a:noFill/>
            </a:ln>
          </p:spPr>
          <p:txBody>
            <a:bodyPr spcFirstLastPara="1" wrap="square" lIns="166675" tIns="166675" rIns="166675" bIns="166675" anchor="ctr" anchorCtr="0">
              <a:noAutofit/>
            </a:bodyPr>
            <a:lstStyle/>
            <a:p>
              <a:pPr marL="0" marR="0" lvl="0" indent="0" algn="l" rtl="0">
                <a:lnSpc>
                  <a:spcPct val="100000"/>
                </a:lnSpc>
                <a:spcBef>
                  <a:spcPts val="0"/>
                </a:spcBef>
                <a:spcAft>
                  <a:spcPts val="0"/>
                </a:spcAft>
                <a:buClr>
                  <a:schemeClr val="dk1"/>
                </a:buClr>
                <a:buSzPts val="2500"/>
                <a:buFont typeface="Calibri"/>
                <a:buNone/>
              </a:pPr>
              <a:r>
                <a:rPr lang="en-US" sz="2500" b="0" i="0" u="none" strike="noStrike" cap="none">
                  <a:solidFill>
                    <a:schemeClr val="dk1"/>
                  </a:solidFill>
                  <a:latin typeface="Calibri"/>
                  <a:ea typeface="Calibri"/>
                  <a:cs typeface="Calibri"/>
                  <a:sym typeface="Calibri"/>
                </a:rPr>
                <a:t>Share the relevant data tailored to specific audiences </a:t>
              </a:r>
              <a:endParaRPr sz="1400" b="0" i="0" u="none" strike="noStrike" cap="none">
                <a:solidFill>
                  <a:srgbClr val="000000"/>
                </a:solidFill>
                <a:latin typeface="Arial"/>
                <a:ea typeface="Arial"/>
                <a:cs typeface="Arial"/>
                <a:sym typeface="Arial"/>
              </a:endParaRPr>
            </a:p>
          </p:txBody>
        </p:sp>
        <p:sp>
          <p:nvSpPr>
            <p:cNvPr id="542" name="Google Shape;542;p18"/>
            <p:cNvSpPr/>
            <p:nvPr/>
          </p:nvSpPr>
          <p:spPr>
            <a:xfrm>
              <a:off x="0" y="3938162"/>
              <a:ext cx="6364224" cy="1574995"/>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18"/>
            <p:cNvSpPr/>
            <p:nvPr/>
          </p:nvSpPr>
          <p:spPr>
            <a:xfrm>
              <a:off x="476436" y="4292537"/>
              <a:ext cx="866247" cy="866247"/>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18"/>
            <p:cNvSpPr/>
            <p:nvPr/>
          </p:nvSpPr>
          <p:spPr>
            <a:xfrm>
              <a:off x="1819120" y="3938162"/>
              <a:ext cx="4545103" cy="157499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18"/>
            <p:cNvSpPr txBox="1"/>
            <p:nvPr/>
          </p:nvSpPr>
          <p:spPr>
            <a:xfrm>
              <a:off x="1819120" y="3938162"/>
              <a:ext cx="4545103" cy="1574995"/>
            </a:xfrm>
            <a:prstGeom prst="rect">
              <a:avLst/>
            </a:prstGeom>
            <a:noFill/>
            <a:ln>
              <a:noFill/>
            </a:ln>
          </p:spPr>
          <p:txBody>
            <a:bodyPr spcFirstLastPara="1" wrap="square" lIns="166675" tIns="166675" rIns="166675" bIns="166675" anchor="ctr" anchorCtr="0">
              <a:noAutofit/>
            </a:bodyPr>
            <a:lstStyle/>
            <a:p>
              <a:pPr marL="0" marR="0" lvl="0" indent="0" algn="l" rtl="0">
                <a:lnSpc>
                  <a:spcPct val="100000"/>
                </a:lnSpc>
                <a:spcBef>
                  <a:spcPts val="0"/>
                </a:spcBef>
                <a:spcAft>
                  <a:spcPts val="0"/>
                </a:spcAft>
                <a:buClr>
                  <a:schemeClr val="dk1"/>
                </a:buClr>
                <a:buSzPts val="2500"/>
                <a:buFont typeface="Calibri"/>
                <a:buNone/>
              </a:pPr>
              <a:r>
                <a:rPr lang="en-US" sz="2500" b="0" i="0" u="none" strike="noStrike" cap="none">
                  <a:solidFill>
                    <a:schemeClr val="dk1"/>
                  </a:solidFill>
                  <a:latin typeface="Calibri"/>
                  <a:ea typeface="Calibri"/>
                  <a:cs typeface="Calibri"/>
                  <a:sym typeface="Calibri"/>
                </a:rPr>
                <a:t>Share the purpose of the meeting and expected participation with participants. </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19"/>
          <p:cNvSpPr txBox="1">
            <a:spLocks noGrp="1"/>
          </p:cNvSpPr>
          <p:nvPr>
            <p:ph type="title"/>
          </p:nvPr>
        </p:nvSpPr>
        <p:spPr>
          <a:xfrm>
            <a:off x="1145894" y="365125"/>
            <a:ext cx="1020790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883E"/>
              </a:buClr>
              <a:buSzPts val="4800"/>
              <a:buFont typeface="Arial"/>
              <a:buNone/>
            </a:pPr>
            <a:r>
              <a:rPr lang="en-US"/>
              <a:t>Legal Compliance</a:t>
            </a:r>
            <a:endParaRPr/>
          </a:p>
        </p:txBody>
      </p:sp>
      <p:grpSp>
        <p:nvGrpSpPr>
          <p:cNvPr id="551" name="Google Shape;551;p19"/>
          <p:cNvGrpSpPr/>
          <p:nvPr/>
        </p:nvGrpSpPr>
        <p:grpSpPr>
          <a:xfrm>
            <a:off x="1145894" y="1691961"/>
            <a:ext cx="10207623" cy="4132891"/>
            <a:chOff x="0" y="1273"/>
            <a:chExt cx="10207623" cy="4132891"/>
          </a:xfrm>
        </p:grpSpPr>
        <p:sp>
          <p:nvSpPr>
            <p:cNvPr id="552" name="Google Shape;552;p19"/>
            <p:cNvSpPr/>
            <p:nvPr/>
          </p:nvSpPr>
          <p:spPr>
            <a:xfrm>
              <a:off x="0" y="1273"/>
              <a:ext cx="10207623" cy="4132891"/>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19"/>
            <p:cNvSpPr txBox="1"/>
            <p:nvPr/>
          </p:nvSpPr>
          <p:spPr>
            <a:xfrm>
              <a:off x="0" y="1273"/>
              <a:ext cx="10207623" cy="4132891"/>
            </a:xfrm>
            <a:prstGeom prst="rect">
              <a:avLst/>
            </a:prstGeom>
            <a:noFill/>
            <a:ln>
              <a:noFill/>
            </a:ln>
          </p:spPr>
          <p:txBody>
            <a:bodyPr spcFirstLastPara="1" wrap="square" lIns="125725" tIns="125725" rIns="125725" bIns="125725" anchor="ctr" anchorCtr="0">
              <a:noAutofit/>
            </a:bodyPr>
            <a:lstStyle/>
            <a:p>
              <a:pPr marL="0" marR="0" lvl="0" indent="0" algn="ctr" rtl="0">
                <a:lnSpc>
                  <a:spcPct val="90000"/>
                </a:lnSpc>
                <a:spcBef>
                  <a:spcPts val="0"/>
                </a:spcBef>
                <a:spcAft>
                  <a:spcPts val="0"/>
                </a:spcAft>
                <a:buClr>
                  <a:schemeClr val="lt1"/>
                </a:buClr>
                <a:buSzPts val="3300"/>
                <a:buFont typeface="Calibri"/>
                <a:buNone/>
              </a:pPr>
              <a:r>
                <a:rPr lang="en-US" sz="3300" b="0" i="0" u="none" strike="noStrike" cap="none">
                  <a:solidFill>
                    <a:schemeClr val="lt1"/>
                  </a:solidFill>
                  <a:latin typeface="Calibri"/>
                  <a:ea typeface="Calibri"/>
                  <a:cs typeface="Calibri"/>
                  <a:sym typeface="Calibri"/>
                </a:rPr>
                <a:t>Each LEA shall take steps to ensure that one or both of the parents of a child with a disability are present at each IEP Team meeting or are afforded the opportunity to participate, including notifying parents of the meeting early enough to ensure that they will have an opportunity to attend, and scheduling the meeting at a mutually agreed upon time and place.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155"/>
                </a:spcBef>
                <a:spcAft>
                  <a:spcPts val="0"/>
                </a:spcAft>
                <a:buClr>
                  <a:schemeClr val="lt1"/>
                </a:buClr>
                <a:buSzPts val="3300"/>
                <a:buFont typeface="Calibri"/>
                <a:buNone/>
              </a:pPr>
              <a:r>
                <a:rPr lang="en-US" sz="3300" b="0" i="0" u="none" strike="noStrike" cap="none">
                  <a:solidFill>
                    <a:schemeClr val="lt1"/>
                  </a:solidFill>
                  <a:latin typeface="Calibri"/>
                  <a:ea typeface="Calibri"/>
                  <a:cs typeface="Calibri"/>
                  <a:sym typeface="Calibri"/>
                </a:rPr>
                <a:t>[ </a:t>
              </a:r>
              <a:r>
                <a:rPr lang="en-US" sz="3300" b="0" i="0" u="sng" strike="noStrike" cap="none">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34 C.F.R. § 300.322(a)(1) - (2)</a:t>
              </a:r>
              <a:r>
                <a:rPr lang="en-US" sz="3300"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21"/>
          <p:cNvSpPr txBox="1">
            <a:spLocks noGrp="1"/>
          </p:cNvSpPr>
          <p:nvPr>
            <p:ph type="title"/>
          </p:nvPr>
        </p:nvSpPr>
        <p:spPr>
          <a:xfrm>
            <a:off x="1191802" y="111352"/>
            <a:ext cx="911424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883E"/>
              </a:buClr>
              <a:buSzPct val="100000"/>
              <a:buFont typeface="Arial"/>
              <a:buNone/>
            </a:pPr>
            <a:r>
              <a:rPr lang="en-US"/>
              <a:t>Component 2: </a:t>
            </a:r>
            <a:br>
              <a:rPr lang="en-US"/>
            </a:br>
            <a:r>
              <a:rPr lang="en-US"/>
              <a:t>Facilitate Effective IEP Meetings</a:t>
            </a:r>
            <a:endParaRPr/>
          </a:p>
        </p:txBody>
      </p:sp>
      <p:sp>
        <p:nvSpPr>
          <p:cNvPr id="581" name="Google Shape;581;p21"/>
          <p:cNvSpPr txBox="1">
            <a:spLocks noGrp="1"/>
          </p:cNvSpPr>
          <p:nvPr>
            <p:ph type="body" idx="1"/>
          </p:nvPr>
        </p:nvSpPr>
        <p:spPr>
          <a:xfrm>
            <a:off x="1119883" y="1649506"/>
            <a:ext cx="10633753" cy="458334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Noto Sans Symbols"/>
              <a:buChar char="✔"/>
            </a:pPr>
            <a:r>
              <a:rPr lang="en-US" dirty="0"/>
              <a:t>Establish a welcoming and positive tone </a:t>
            </a:r>
            <a:endParaRPr dirty="0"/>
          </a:p>
          <a:p>
            <a:pPr marL="228600" lvl="0" indent="-228600" algn="l" rtl="0">
              <a:lnSpc>
                <a:spcPct val="90000"/>
              </a:lnSpc>
              <a:spcBef>
                <a:spcPts val="1000"/>
              </a:spcBef>
              <a:spcAft>
                <a:spcPts val="0"/>
              </a:spcAft>
              <a:buClr>
                <a:schemeClr val="dk1"/>
              </a:buClr>
              <a:buSzPts val="2800"/>
              <a:buFont typeface="Noto Sans Symbols"/>
              <a:buChar char="✔"/>
            </a:pPr>
            <a:r>
              <a:rPr lang="en-US" dirty="0"/>
              <a:t>Promote discussion, equal voice, and contributions.</a:t>
            </a:r>
            <a:endParaRPr dirty="0"/>
          </a:p>
          <a:p>
            <a:pPr marL="228600" lvl="0" indent="-228600" algn="l" rtl="0">
              <a:lnSpc>
                <a:spcPct val="90000"/>
              </a:lnSpc>
              <a:spcBef>
                <a:spcPts val="1000"/>
              </a:spcBef>
              <a:spcAft>
                <a:spcPts val="0"/>
              </a:spcAft>
              <a:buClr>
                <a:schemeClr val="dk1"/>
              </a:buClr>
              <a:buSzPts val="2800"/>
              <a:buFont typeface="Noto Sans Symbols"/>
              <a:buChar char="✔"/>
            </a:pPr>
            <a:r>
              <a:rPr lang="en-US" dirty="0"/>
              <a:t>Maintain efficiency by encouraging consensus building while ensuring that conversations stay on-task with the meeting purpose.</a:t>
            </a:r>
            <a:endParaRPr dirty="0"/>
          </a:p>
          <a:p>
            <a:pPr marL="228600" lvl="0" indent="-228600" algn="l" rtl="0">
              <a:lnSpc>
                <a:spcPct val="90000"/>
              </a:lnSpc>
              <a:spcBef>
                <a:spcPts val="1000"/>
              </a:spcBef>
              <a:spcAft>
                <a:spcPts val="0"/>
              </a:spcAft>
              <a:buClr>
                <a:schemeClr val="dk1"/>
              </a:buClr>
              <a:buSzPts val="2800"/>
              <a:buFont typeface="Noto Sans Symbols"/>
              <a:buChar char="✔"/>
            </a:pPr>
            <a:r>
              <a:rPr lang="en-US" dirty="0"/>
              <a:t>Ensure that all team members understand student data </a:t>
            </a:r>
            <a:endParaRPr dirty="0"/>
          </a:p>
          <a:p>
            <a:pPr marL="228600" lvl="0" indent="-228600" algn="l" rtl="0">
              <a:lnSpc>
                <a:spcPct val="90000"/>
              </a:lnSpc>
              <a:spcBef>
                <a:spcPts val="1000"/>
              </a:spcBef>
              <a:spcAft>
                <a:spcPts val="0"/>
              </a:spcAft>
              <a:buClr>
                <a:schemeClr val="dk1"/>
              </a:buClr>
              <a:buSzPts val="2800"/>
              <a:buFont typeface="Noto Sans Symbols"/>
              <a:buChar char="✔"/>
            </a:pPr>
            <a:r>
              <a:rPr lang="en-US" dirty="0"/>
              <a:t>Summarize what was accomplished </a:t>
            </a:r>
            <a:endParaRPr dirty="0"/>
          </a:p>
          <a:p>
            <a:pPr marL="228600" lvl="0" indent="-228600" algn="l" rtl="0">
              <a:lnSpc>
                <a:spcPct val="90000"/>
              </a:lnSpc>
              <a:spcBef>
                <a:spcPts val="1000"/>
              </a:spcBef>
              <a:spcAft>
                <a:spcPts val="0"/>
              </a:spcAft>
              <a:buClr>
                <a:schemeClr val="dk1"/>
              </a:buClr>
              <a:buSzPts val="2800"/>
              <a:buFont typeface="Noto Sans Symbols"/>
              <a:buChar char="✔"/>
            </a:pPr>
            <a:r>
              <a:rPr lang="en-US" dirty="0"/>
              <a:t>Discuss any follow-up activities that need to occur after the meeting’s conclusion.</a:t>
            </a:r>
            <a:endParaRPr dirty="0"/>
          </a:p>
        </p:txBody>
      </p:sp>
      <p:sp>
        <p:nvSpPr>
          <p:cNvPr id="582" name="Google Shape;582;p21"/>
          <p:cNvSpPr txBox="1">
            <a:spLocks noGrp="1"/>
          </p:cNvSpPr>
          <p:nvPr>
            <p:ph type="sldNum" idx="12"/>
          </p:nvPr>
        </p:nvSpPr>
        <p:spPr>
          <a:xfrm>
            <a:off x="10714617" y="6507316"/>
            <a:ext cx="1168351" cy="32342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888888"/>
                </a:solidFill>
                <a:latin typeface="Arial"/>
                <a:ea typeface="Arial"/>
                <a:cs typeface="Arial"/>
                <a:sym typeface="Arial"/>
              </a:rPr>
              <a:t>12</a:t>
            </a:fld>
            <a:endParaRPr sz="900" b="0" i="0" u="none" strike="noStrike" cap="none">
              <a:solidFill>
                <a:srgbClr val="888888"/>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22"/>
          <p:cNvSpPr txBox="1"/>
          <p:nvPr/>
        </p:nvSpPr>
        <p:spPr>
          <a:xfrm>
            <a:off x="11469715" y="6445625"/>
            <a:ext cx="381625"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AEABAB"/>
                </a:solidFill>
                <a:latin typeface="Calibri"/>
                <a:ea typeface="Calibri"/>
                <a:cs typeface="Calibri"/>
                <a:sym typeface="Calibri"/>
              </a:rPr>
              <a:t>13</a:t>
            </a:fld>
            <a:endParaRPr sz="1000" b="0" i="0" u="none" strike="noStrike" cap="none">
              <a:solidFill>
                <a:srgbClr val="AEABAB"/>
              </a:solidFill>
              <a:latin typeface="Calibri"/>
              <a:ea typeface="Calibri"/>
              <a:cs typeface="Calibri"/>
              <a:sym typeface="Calibri"/>
            </a:endParaRPr>
          </a:p>
        </p:txBody>
      </p:sp>
      <p:sp>
        <p:nvSpPr>
          <p:cNvPr id="589" name="Google Shape;589;p22"/>
          <p:cNvSpPr txBox="1">
            <a:spLocks noGrp="1"/>
          </p:cNvSpPr>
          <p:nvPr>
            <p:ph type="title"/>
          </p:nvPr>
        </p:nvSpPr>
        <p:spPr>
          <a:xfrm>
            <a:off x="931822" y="256346"/>
            <a:ext cx="10919518" cy="914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1"/>
              </a:buClr>
              <a:buSzPts val="3600"/>
              <a:buFont typeface="Calibri"/>
              <a:buNone/>
            </a:pPr>
            <a:r>
              <a:rPr lang="en-US" dirty="0"/>
              <a:t>Tips for Engaging Participants</a:t>
            </a:r>
            <a:endParaRPr dirty="0"/>
          </a:p>
        </p:txBody>
      </p:sp>
      <p:sp>
        <p:nvSpPr>
          <p:cNvPr id="590" name="Google Shape;590;p22"/>
          <p:cNvSpPr txBox="1"/>
          <p:nvPr/>
        </p:nvSpPr>
        <p:spPr>
          <a:xfrm>
            <a:off x="1129579" y="6024282"/>
            <a:ext cx="753278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Source: </a:t>
            </a:r>
            <a:r>
              <a:rPr lang="en-US" sz="1400" b="0" i="1" u="none" strike="noStrike" cap="none">
                <a:solidFill>
                  <a:schemeClr val="dk1"/>
                </a:solidFill>
                <a:latin typeface="Calibri"/>
                <a:ea typeface="Calibri"/>
                <a:cs typeface="Calibri"/>
                <a:sym typeface="Calibri"/>
              </a:rPr>
              <a:t>High Leverage Practices for Inclusive Classrooms</a:t>
            </a:r>
            <a:r>
              <a:rPr lang="en-US" sz="1400" b="0" i="0" u="none" strike="noStrike" cap="none">
                <a:solidFill>
                  <a:schemeClr val="dk1"/>
                </a:solidFill>
                <a:latin typeface="Calibri"/>
                <a:ea typeface="Calibri"/>
                <a:cs typeface="Calibri"/>
                <a:sym typeface="Calibri"/>
              </a:rPr>
              <a:t>, 2019.</a:t>
            </a:r>
            <a:endParaRPr sz="1400" b="0" i="0" u="none" strike="noStrike" cap="none">
              <a:solidFill>
                <a:schemeClr val="dk1"/>
              </a:solidFill>
              <a:latin typeface="Calibri"/>
              <a:ea typeface="Calibri"/>
              <a:cs typeface="Calibri"/>
              <a:sym typeface="Calibri"/>
            </a:endParaRPr>
          </a:p>
        </p:txBody>
      </p:sp>
      <p:grpSp>
        <p:nvGrpSpPr>
          <p:cNvPr id="591" name="Google Shape;591;p22"/>
          <p:cNvGrpSpPr/>
          <p:nvPr/>
        </p:nvGrpSpPr>
        <p:grpSpPr>
          <a:xfrm>
            <a:off x="931821" y="1172693"/>
            <a:ext cx="10919518" cy="4688276"/>
            <a:chOff x="0" y="1947"/>
            <a:chExt cx="10919518" cy="4688276"/>
          </a:xfrm>
        </p:grpSpPr>
        <p:sp>
          <p:nvSpPr>
            <p:cNvPr id="592" name="Google Shape;592;p22"/>
            <p:cNvSpPr/>
            <p:nvPr/>
          </p:nvSpPr>
          <p:spPr>
            <a:xfrm>
              <a:off x="0" y="1947"/>
              <a:ext cx="10919518" cy="987005"/>
            </a:xfrm>
            <a:prstGeom prst="roundRect">
              <a:avLst>
                <a:gd name="adj" fmla="val 10000"/>
              </a:avLst>
            </a:prstGeom>
            <a:solidFill>
              <a:srgbClr val="FFE8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22"/>
            <p:cNvSpPr/>
            <p:nvPr/>
          </p:nvSpPr>
          <p:spPr>
            <a:xfrm>
              <a:off x="298569" y="224023"/>
              <a:ext cx="542853" cy="542853"/>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22"/>
            <p:cNvSpPr/>
            <p:nvPr/>
          </p:nvSpPr>
          <p:spPr>
            <a:xfrm>
              <a:off x="1139991" y="1947"/>
              <a:ext cx="9779526" cy="98700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22"/>
            <p:cNvSpPr txBox="1"/>
            <p:nvPr/>
          </p:nvSpPr>
          <p:spPr>
            <a:xfrm>
              <a:off x="1139991" y="1947"/>
              <a:ext cx="9779526" cy="987005"/>
            </a:xfrm>
            <a:prstGeom prst="rect">
              <a:avLst/>
            </a:prstGeom>
            <a:noFill/>
            <a:ln>
              <a:noFill/>
            </a:ln>
          </p:spPr>
          <p:txBody>
            <a:bodyPr spcFirstLastPara="1" wrap="square" lIns="104450" tIns="104450" rIns="104450" bIns="104450" anchor="ctr" anchorCtr="0">
              <a:noAutofit/>
            </a:bodyPr>
            <a:lstStyle/>
            <a:p>
              <a:pPr marL="0" marR="0" lvl="0" indent="0" algn="l" rtl="0">
                <a:lnSpc>
                  <a:spcPct val="100000"/>
                </a:lnSpc>
                <a:spcBef>
                  <a:spcPts val="0"/>
                </a:spcBef>
                <a:spcAft>
                  <a:spcPts val="0"/>
                </a:spcAft>
                <a:buClr>
                  <a:schemeClr val="dk1"/>
                </a:buClr>
                <a:buSzPts val="2200"/>
                <a:buFont typeface="Calibri"/>
                <a:buNone/>
              </a:pPr>
              <a:r>
                <a:rPr lang="en-US" sz="2200" b="0" i="0" u="none" strike="noStrike" cap="none">
                  <a:solidFill>
                    <a:schemeClr val="dk1"/>
                  </a:solidFill>
                  <a:latin typeface="Calibri"/>
                  <a:ea typeface="Calibri"/>
                  <a:cs typeface="Calibri"/>
                  <a:sym typeface="Calibri"/>
                </a:rPr>
                <a:t>Request and provide relevant assessment data to each team member based on their role. </a:t>
              </a:r>
              <a:endParaRPr sz="1400" b="0" i="0" u="none" strike="noStrike" cap="none">
                <a:solidFill>
                  <a:srgbClr val="000000"/>
                </a:solidFill>
                <a:latin typeface="Arial"/>
                <a:ea typeface="Arial"/>
                <a:cs typeface="Arial"/>
                <a:sym typeface="Arial"/>
              </a:endParaRPr>
            </a:p>
          </p:txBody>
        </p:sp>
        <p:sp>
          <p:nvSpPr>
            <p:cNvPr id="596" name="Google Shape;596;p22"/>
            <p:cNvSpPr/>
            <p:nvPr/>
          </p:nvSpPr>
          <p:spPr>
            <a:xfrm>
              <a:off x="0" y="1235704"/>
              <a:ext cx="10919518" cy="987005"/>
            </a:xfrm>
            <a:prstGeom prst="roundRect">
              <a:avLst>
                <a:gd name="adj" fmla="val 10000"/>
              </a:avLst>
            </a:prstGeom>
            <a:solidFill>
              <a:srgbClr val="FFE8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22"/>
            <p:cNvSpPr/>
            <p:nvPr/>
          </p:nvSpPr>
          <p:spPr>
            <a:xfrm>
              <a:off x="298569" y="1457780"/>
              <a:ext cx="542853" cy="542853"/>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22"/>
            <p:cNvSpPr/>
            <p:nvPr/>
          </p:nvSpPr>
          <p:spPr>
            <a:xfrm>
              <a:off x="1139991" y="1235704"/>
              <a:ext cx="9779526" cy="98700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22"/>
            <p:cNvSpPr txBox="1"/>
            <p:nvPr/>
          </p:nvSpPr>
          <p:spPr>
            <a:xfrm>
              <a:off x="1139991" y="1235704"/>
              <a:ext cx="9779526" cy="987005"/>
            </a:xfrm>
            <a:prstGeom prst="rect">
              <a:avLst/>
            </a:prstGeom>
            <a:noFill/>
            <a:ln>
              <a:noFill/>
            </a:ln>
          </p:spPr>
          <p:txBody>
            <a:bodyPr spcFirstLastPara="1" wrap="square" lIns="104450" tIns="104450" rIns="104450" bIns="104450" anchor="ctr" anchorCtr="0">
              <a:noAutofit/>
            </a:bodyPr>
            <a:lstStyle/>
            <a:p>
              <a:pPr marL="0" marR="0" lvl="0" indent="0" algn="l" rtl="0">
                <a:lnSpc>
                  <a:spcPct val="100000"/>
                </a:lnSpc>
                <a:spcBef>
                  <a:spcPts val="0"/>
                </a:spcBef>
                <a:spcAft>
                  <a:spcPts val="0"/>
                </a:spcAft>
                <a:buClr>
                  <a:schemeClr val="dk1"/>
                </a:buClr>
                <a:buSzPts val="2200"/>
                <a:buFont typeface="Calibri"/>
                <a:buNone/>
              </a:pPr>
              <a:r>
                <a:rPr lang="en-US" sz="2200" b="0" i="0" u="none" strike="noStrike" cap="none" dirty="0">
                  <a:solidFill>
                    <a:schemeClr val="dk1"/>
                  </a:solidFill>
                  <a:latin typeface="Calibri"/>
                  <a:ea typeface="Calibri"/>
                  <a:cs typeface="Calibri"/>
                  <a:sym typeface="Calibri"/>
                </a:rPr>
                <a:t>Provide a data assessment </a:t>
              </a:r>
              <a:r>
                <a:rPr lang="en-US" sz="2200" b="0" i="1" u="none" strike="noStrike" cap="none" dirty="0">
                  <a:solidFill>
                    <a:schemeClr val="dk1"/>
                  </a:solidFill>
                  <a:latin typeface="Calibri"/>
                  <a:ea typeface="Calibri"/>
                  <a:cs typeface="Calibri"/>
                  <a:sym typeface="Calibri"/>
                </a:rPr>
                <a:t>summary sheet and comprehensive learner profile</a:t>
              </a:r>
              <a:r>
                <a:rPr lang="en-US" sz="2200" b="0" i="0" u="none" strike="noStrike" cap="none" dirty="0">
                  <a:solidFill>
                    <a:schemeClr val="dk1"/>
                  </a:solidFill>
                  <a:latin typeface="Calibri"/>
                  <a:ea typeface="Calibri"/>
                  <a:cs typeface="Calibri"/>
                  <a:sym typeface="Calibri"/>
                </a:rPr>
                <a:t> that will inform the educational plan.</a:t>
              </a:r>
              <a:endParaRPr sz="1400" b="0" i="0" u="none" strike="noStrike" cap="none" dirty="0">
                <a:solidFill>
                  <a:srgbClr val="000000"/>
                </a:solidFill>
                <a:latin typeface="Arial"/>
                <a:ea typeface="Arial"/>
                <a:cs typeface="Arial"/>
                <a:sym typeface="Arial"/>
              </a:endParaRPr>
            </a:p>
          </p:txBody>
        </p:sp>
        <p:sp>
          <p:nvSpPr>
            <p:cNvPr id="600" name="Google Shape;600;p22"/>
            <p:cNvSpPr/>
            <p:nvPr/>
          </p:nvSpPr>
          <p:spPr>
            <a:xfrm>
              <a:off x="0" y="2469461"/>
              <a:ext cx="10919518" cy="987005"/>
            </a:xfrm>
            <a:prstGeom prst="roundRect">
              <a:avLst>
                <a:gd name="adj" fmla="val 10000"/>
              </a:avLst>
            </a:prstGeom>
            <a:solidFill>
              <a:srgbClr val="FFE8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22"/>
            <p:cNvSpPr/>
            <p:nvPr/>
          </p:nvSpPr>
          <p:spPr>
            <a:xfrm>
              <a:off x="298569" y="2691537"/>
              <a:ext cx="542853" cy="542853"/>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22"/>
            <p:cNvSpPr/>
            <p:nvPr/>
          </p:nvSpPr>
          <p:spPr>
            <a:xfrm>
              <a:off x="1139991" y="2469461"/>
              <a:ext cx="9779526" cy="98700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22"/>
            <p:cNvSpPr txBox="1"/>
            <p:nvPr/>
          </p:nvSpPr>
          <p:spPr>
            <a:xfrm>
              <a:off x="1139991" y="2469461"/>
              <a:ext cx="9779526" cy="987005"/>
            </a:xfrm>
            <a:prstGeom prst="rect">
              <a:avLst/>
            </a:prstGeom>
            <a:noFill/>
            <a:ln>
              <a:noFill/>
            </a:ln>
          </p:spPr>
          <p:txBody>
            <a:bodyPr spcFirstLastPara="1" wrap="square" lIns="104450" tIns="104450" rIns="104450" bIns="104450" anchor="ctr" anchorCtr="0">
              <a:noAutofit/>
            </a:bodyPr>
            <a:lstStyle/>
            <a:p>
              <a:pPr marL="0" marR="0" lvl="0" indent="0" algn="l" rtl="0">
                <a:lnSpc>
                  <a:spcPct val="100000"/>
                </a:lnSpc>
                <a:spcBef>
                  <a:spcPts val="0"/>
                </a:spcBef>
                <a:spcAft>
                  <a:spcPts val="0"/>
                </a:spcAft>
                <a:buClr>
                  <a:schemeClr val="dk1"/>
                </a:buClr>
                <a:buSzPts val="2200"/>
                <a:buFont typeface="Calibri"/>
                <a:buNone/>
              </a:pPr>
              <a:r>
                <a:rPr lang="en-US" sz="2200" b="0" i="0" u="none" strike="noStrike" cap="none">
                  <a:solidFill>
                    <a:schemeClr val="dk1"/>
                  </a:solidFill>
                  <a:latin typeface="Calibri"/>
                  <a:ea typeface="Calibri"/>
                  <a:cs typeface="Calibri"/>
                  <a:sym typeface="Calibri"/>
                </a:rPr>
                <a:t>Share appropriate background information and contextual considerations that emphasize students’ identified strengths and needs.</a:t>
              </a:r>
              <a:endParaRPr sz="1400" b="0" i="0" u="none" strike="noStrike" cap="none">
                <a:solidFill>
                  <a:srgbClr val="000000"/>
                </a:solidFill>
                <a:latin typeface="Arial"/>
                <a:ea typeface="Arial"/>
                <a:cs typeface="Arial"/>
                <a:sym typeface="Arial"/>
              </a:endParaRPr>
            </a:p>
          </p:txBody>
        </p:sp>
        <p:sp>
          <p:nvSpPr>
            <p:cNvPr id="604" name="Google Shape;604;p22"/>
            <p:cNvSpPr/>
            <p:nvPr/>
          </p:nvSpPr>
          <p:spPr>
            <a:xfrm>
              <a:off x="0" y="3703218"/>
              <a:ext cx="10919518" cy="987005"/>
            </a:xfrm>
            <a:prstGeom prst="roundRect">
              <a:avLst>
                <a:gd name="adj" fmla="val 10000"/>
              </a:avLst>
            </a:prstGeom>
            <a:solidFill>
              <a:srgbClr val="FFE8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22"/>
            <p:cNvSpPr/>
            <p:nvPr/>
          </p:nvSpPr>
          <p:spPr>
            <a:xfrm>
              <a:off x="298569" y="3925295"/>
              <a:ext cx="542853" cy="542853"/>
            </a:xfrm>
            <a:prstGeom prst="rect">
              <a:avLst/>
            </a:prstGeom>
            <a:blipFill rotWithShape="1">
              <a:blip r:embed="rId6">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22"/>
            <p:cNvSpPr/>
            <p:nvPr/>
          </p:nvSpPr>
          <p:spPr>
            <a:xfrm>
              <a:off x="1139991" y="3703218"/>
              <a:ext cx="9779526" cy="98700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22"/>
            <p:cNvSpPr txBox="1"/>
            <p:nvPr/>
          </p:nvSpPr>
          <p:spPr>
            <a:xfrm>
              <a:off x="1139991" y="3703218"/>
              <a:ext cx="9779526" cy="987005"/>
            </a:xfrm>
            <a:prstGeom prst="rect">
              <a:avLst/>
            </a:prstGeom>
            <a:noFill/>
            <a:ln>
              <a:noFill/>
            </a:ln>
          </p:spPr>
          <p:txBody>
            <a:bodyPr spcFirstLastPara="1" wrap="square" lIns="104450" tIns="104450" rIns="104450" bIns="104450" anchor="ctr" anchorCtr="0">
              <a:noAutofit/>
            </a:bodyPr>
            <a:lstStyle/>
            <a:p>
              <a:pPr marL="0" marR="0" lvl="0" indent="0" algn="l" rtl="0">
                <a:lnSpc>
                  <a:spcPct val="100000"/>
                </a:lnSpc>
                <a:spcBef>
                  <a:spcPts val="0"/>
                </a:spcBef>
                <a:spcAft>
                  <a:spcPts val="0"/>
                </a:spcAft>
                <a:buClr>
                  <a:schemeClr val="dk1"/>
                </a:buClr>
                <a:buSzPts val="2200"/>
                <a:buFont typeface="Calibri"/>
                <a:buNone/>
              </a:pPr>
              <a:r>
                <a:rPr lang="en-US" sz="2200" b="0" i="0" u="none" strike="noStrike" cap="none">
                  <a:solidFill>
                    <a:schemeClr val="dk1"/>
                  </a:solidFill>
                  <a:latin typeface="Calibri"/>
                  <a:ea typeface="Calibri"/>
                  <a:cs typeface="Calibri"/>
                  <a:sym typeface="Calibri"/>
                </a:rPr>
                <a:t>Develop a plan for future data collection and use.</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23"/>
          <p:cNvSpPr txBox="1">
            <a:spLocks noGrp="1"/>
          </p:cNvSpPr>
          <p:nvPr>
            <p:ph type="title"/>
          </p:nvPr>
        </p:nvSpPr>
        <p:spPr>
          <a:xfrm>
            <a:off x="1146175" y="312640"/>
            <a:ext cx="10989925" cy="166343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44883E"/>
              </a:buClr>
              <a:buSzPct val="100000"/>
              <a:buFont typeface="Arial"/>
              <a:buNone/>
            </a:pPr>
            <a:r>
              <a:rPr lang="en-US"/>
              <a:t>Facilitate: </a:t>
            </a:r>
            <a:br>
              <a:rPr lang="en-US"/>
            </a:br>
            <a:r>
              <a:rPr lang="en-US"/>
              <a:t>Establish a welcoming and positive tone </a:t>
            </a:r>
            <a:br>
              <a:rPr lang="en-US"/>
            </a:br>
            <a:endParaRPr/>
          </a:p>
        </p:txBody>
      </p:sp>
      <p:grpSp>
        <p:nvGrpSpPr>
          <p:cNvPr id="614" name="Google Shape;614;p23"/>
          <p:cNvGrpSpPr/>
          <p:nvPr/>
        </p:nvGrpSpPr>
        <p:grpSpPr>
          <a:xfrm>
            <a:off x="2703547" y="1580947"/>
            <a:ext cx="7070467" cy="4376955"/>
            <a:chOff x="1557372" y="3159"/>
            <a:chExt cx="7070467" cy="4376955"/>
          </a:xfrm>
        </p:grpSpPr>
        <p:sp>
          <p:nvSpPr>
            <p:cNvPr id="615" name="Google Shape;615;p23"/>
            <p:cNvSpPr/>
            <p:nvPr/>
          </p:nvSpPr>
          <p:spPr>
            <a:xfrm>
              <a:off x="1557372" y="3159"/>
              <a:ext cx="3366889" cy="2020133"/>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23"/>
            <p:cNvSpPr txBox="1"/>
            <p:nvPr/>
          </p:nvSpPr>
          <p:spPr>
            <a:xfrm>
              <a:off x="1557372" y="3159"/>
              <a:ext cx="3366889" cy="2020133"/>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b="0" i="0" u="none" strike="noStrike" cap="none">
                  <a:solidFill>
                    <a:schemeClr val="lt1"/>
                  </a:solidFill>
                  <a:latin typeface="Calibri"/>
                  <a:ea typeface="Calibri"/>
                  <a:cs typeface="Calibri"/>
                  <a:sym typeface="Calibri"/>
                </a:rPr>
                <a:t>Greet all participants with a positive tone.</a:t>
              </a:r>
              <a:endParaRPr sz="1400" b="0" i="0" u="none" strike="noStrike" cap="none">
                <a:solidFill>
                  <a:srgbClr val="000000"/>
                </a:solidFill>
                <a:latin typeface="Arial"/>
                <a:ea typeface="Arial"/>
                <a:cs typeface="Arial"/>
                <a:sym typeface="Arial"/>
              </a:endParaRPr>
            </a:p>
          </p:txBody>
        </p:sp>
        <p:sp>
          <p:nvSpPr>
            <p:cNvPr id="617" name="Google Shape;617;p23"/>
            <p:cNvSpPr/>
            <p:nvPr/>
          </p:nvSpPr>
          <p:spPr>
            <a:xfrm>
              <a:off x="5260950" y="3159"/>
              <a:ext cx="3366889" cy="2020133"/>
            </a:xfrm>
            <a:prstGeom prst="rect">
              <a:avLst/>
            </a:prstGeom>
            <a:solidFill>
              <a:srgbClr val="50C9B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23"/>
            <p:cNvSpPr txBox="1"/>
            <p:nvPr/>
          </p:nvSpPr>
          <p:spPr>
            <a:xfrm>
              <a:off x="5260950" y="3159"/>
              <a:ext cx="3366889" cy="2020133"/>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b="0" i="0" u="none" strike="noStrike" cap="none">
                  <a:solidFill>
                    <a:schemeClr val="lt1"/>
                  </a:solidFill>
                  <a:latin typeface="Calibri"/>
                  <a:ea typeface="Calibri"/>
                  <a:cs typeface="Calibri"/>
                  <a:sym typeface="Calibri"/>
                </a:rPr>
                <a:t>Check in with front office individuals so they know someone is coming for a meeting and will provide a welcome. </a:t>
              </a:r>
              <a:endParaRPr sz="1400" b="0" i="0" u="none" strike="noStrike" cap="none">
                <a:solidFill>
                  <a:srgbClr val="000000"/>
                </a:solidFill>
                <a:latin typeface="Arial"/>
                <a:ea typeface="Arial"/>
                <a:cs typeface="Arial"/>
                <a:sym typeface="Arial"/>
              </a:endParaRPr>
            </a:p>
          </p:txBody>
        </p:sp>
        <p:sp>
          <p:nvSpPr>
            <p:cNvPr id="619" name="Google Shape;619;p23"/>
            <p:cNvSpPr/>
            <p:nvPr/>
          </p:nvSpPr>
          <p:spPr>
            <a:xfrm>
              <a:off x="1557372" y="2359981"/>
              <a:ext cx="3366889" cy="2020133"/>
            </a:xfrm>
            <a:prstGeom prst="rect">
              <a:avLst/>
            </a:prstGeom>
            <a:solidFill>
              <a:srgbClr val="48BD6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23"/>
            <p:cNvSpPr txBox="1"/>
            <p:nvPr/>
          </p:nvSpPr>
          <p:spPr>
            <a:xfrm>
              <a:off x="1557372" y="2359981"/>
              <a:ext cx="3366889" cy="2020133"/>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b="0" i="0" u="none" strike="noStrike" cap="none">
                  <a:solidFill>
                    <a:schemeClr val="lt1"/>
                  </a:solidFill>
                  <a:latin typeface="Calibri"/>
                  <a:ea typeface="Calibri"/>
                  <a:cs typeface="Calibri"/>
                  <a:sym typeface="Calibri"/>
                </a:rPr>
                <a:t>“Mrs. Jones (mom) I am so glad you are here today. You are such an important part of our team.”</a:t>
              </a:r>
              <a:endParaRPr sz="1400" b="0" i="0" u="none" strike="noStrike" cap="none">
                <a:solidFill>
                  <a:srgbClr val="000000"/>
                </a:solidFill>
                <a:latin typeface="Arial"/>
                <a:ea typeface="Arial"/>
                <a:cs typeface="Arial"/>
                <a:sym typeface="Arial"/>
              </a:endParaRPr>
            </a:p>
          </p:txBody>
        </p:sp>
        <p:sp>
          <p:nvSpPr>
            <p:cNvPr id="621" name="Google Shape;621;p23"/>
            <p:cNvSpPr/>
            <p:nvPr/>
          </p:nvSpPr>
          <p:spPr>
            <a:xfrm>
              <a:off x="5260950" y="2359981"/>
              <a:ext cx="3366889" cy="2020133"/>
            </a:xfrm>
            <a:prstGeom prst="rect">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23"/>
            <p:cNvSpPr txBox="1"/>
            <p:nvPr/>
          </p:nvSpPr>
          <p:spPr>
            <a:xfrm>
              <a:off x="5260950" y="2359981"/>
              <a:ext cx="3366889" cy="2020133"/>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b="0" i="0" u="none" strike="noStrike" cap="none">
                  <a:solidFill>
                    <a:schemeClr val="lt1"/>
                  </a:solidFill>
                  <a:latin typeface="Calibri"/>
                  <a:ea typeface="Calibri"/>
                  <a:cs typeface="Calibri"/>
                  <a:sym typeface="Calibri"/>
                </a:rPr>
                <a:t>“Thanks for coming Mr. Lemstrom (general ed teacher). It is going to be really helpful to learn more about biology and the class expectations so we can ensure student K is successful.” </a:t>
              </a:r>
              <a:endParaRPr sz="1400" b="0" i="0" u="none" strike="noStrike" cap="none">
                <a:solidFill>
                  <a:srgbClr val="000000"/>
                </a:solidFill>
                <a:latin typeface="Arial"/>
                <a:ea typeface="Arial"/>
                <a:cs typeface="Arial"/>
                <a:sym typeface="Arial"/>
              </a:endParaRPr>
            </a:p>
          </p:txBody>
        </p:sp>
      </p:grpSp>
      <p:sp>
        <p:nvSpPr>
          <p:cNvPr id="623" name="Google Shape;623;p23"/>
          <p:cNvSpPr txBox="1">
            <a:spLocks noGrp="1"/>
          </p:cNvSpPr>
          <p:nvPr>
            <p:ph type="sldNum" idx="12"/>
          </p:nvPr>
        </p:nvSpPr>
        <p:spPr>
          <a:xfrm>
            <a:off x="10714617" y="6507316"/>
            <a:ext cx="1168351" cy="32342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888888"/>
                </a:solidFill>
                <a:latin typeface="Arial"/>
                <a:ea typeface="Arial"/>
                <a:cs typeface="Arial"/>
                <a:sym typeface="Arial"/>
              </a:rPr>
              <a:t>14</a:t>
            </a:fld>
            <a:endParaRPr sz="900" b="0" i="0" u="none" strike="noStrike" cap="none">
              <a:solidFill>
                <a:srgbClr val="888888"/>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24"/>
          <p:cNvSpPr txBox="1">
            <a:spLocks noGrp="1"/>
          </p:cNvSpPr>
          <p:nvPr>
            <p:ph type="title"/>
          </p:nvPr>
        </p:nvSpPr>
        <p:spPr>
          <a:xfrm>
            <a:off x="1202075" y="384358"/>
            <a:ext cx="10846490" cy="166343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44883E"/>
              </a:buClr>
              <a:buSzPct val="100000"/>
              <a:buFont typeface="Arial"/>
              <a:buNone/>
            </a:pPr>
            <a:r>
              <a:rPr lang="en-US"/>
              <a:t>Facilitate: </a:t>
            </a:r>
            <a:br>
              <a:rPr lang="en-US"/>
            </a:br>
            <a:r>
              <a:rPr lang="en-US"/>
              <a:t>Establish a welcoming and positive tone </a:t>
            </a:r>
            <a:br>
              <a:rPr lang="en-US"/>
            </a:br>
            <a:endParaRPr/>
          </a:p>
        </p:txBody>
      </p:sp>
      <p:sp>
        <p:nvSpPr>
          <p:cNvPr id="630" name="Google Shape;630;p24"/>
          <p:cNvSpPr txBox="1">
            <a:spLocks noGrp="1"/>
          </p:cNvSpPr>
          <p:nvPr>
            <p:ph type="sldNum" idx="12"/>
          </p:nvPr>
        </p:nvSpPr>
        <p:spPr>
          <a:xfrm>
            <a:off x="10714617" y="6507316"/>
            <a:ext cx="1168351" cy="32342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888888"/>
                </a:solidFill>
                <a:latin typeface="Arial"/>
                <a:ea typeface="Arial"/>
                <a:cs typeface="Arial"/>
                <a:sym typeface="Arial"/>
              </a:rPr>
              <a:t>15</a:t>
            </a:fld>
            <a:endParaRPr sz="900" b="0" i="0" u="none" strike="noStrike" cap="none">
              <a:solidFill>
                <a:srgbClr val="888888"/>
              </a:solidFill>
              <a:latin typeface="Arial"/>
              <a:ea typeface="Arial"/>
              <a:cs typeface="Arial"/>
              <a:sym typeface="Arial"/>
            </a:endParaRPr>
          </a:p>
        </p:txBody>
      </p:sp>
      <p:grpSp>
        <p:nvGrpSpPr>
          <p:cNvPr id="631" name="Google Shape;631;p24"/>
          <p:cNvGrpSpPr/>
          <p:nvPr/>
        </p:nvGrpSpPr>
        <p:grpSpPr>
          <a:xfrm>
            <a:off x="1397999" y="2194968"/>
            <a:ext cx="9396000" cy="3395045"/>
            <a:chOff x="765914" y="147179"/>
            <a:chExt cx="9396000" cy="3395045"/>
          </a:xfrm>
        </p:grpSpPr>
        <p:sp>
          <p:nvSpPr>
            <p:cNvPr id="632" name="Google Shape;632;p24"/>
            <p:cNvSpPr/>
            <p:nvPr/>
          </p:nvSpPr>
          <p:spPr>
            <a:xfrm>
              <a:off x="765914" y="147179"/>
              <a:ext cx="1512000" cy="15120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24"/>
            <p:cNvSpPr/>
            <p:nvPr/>
          </p:nvSpPr>
          <p:spPr>
            <a:xfrm>
              <a:off x="765914" y="1805166"/>
              <a:ext cx="4320000" cy="64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24"/>
            <p:cNvSpPr txBox="1"/>
            <p:nvPr/>
          </p:nvSpPr>
          <p:spPr>
            <a:xfrm>
              <a:off x="765914" y="1805166"/>
              <a:ext cx="4320000" cy="648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000"/>
                <a:buFont typeface="Calibri"/>
                <a:buNone/>
              </a:pPr>
              <a:r>
                <a:rPr lang="en-US" sz="2000" b="1" i="0" u="none" strike="noStrike" cap="none">
                  <a:solidFill>
                    <a:schemeClr val="dk1"/>
                  </a:solidFill>
                  <a:latin typeface="Calibri"/>
                  <a:ea typeface="Calibri"/>
                  <a:cs typeface="Calibri"/>
                  <a:sym typeface="Calibri"/>
                </a:rPr>
                <a:t>Ensure all members are introduced with name and role.</a:t>
              </a:r>
              <a:endParaRPr sz="1400" b="0" i="0" u="none" strike="noStrike" cap="none">
                <a:solidFill>
                  <a:srgbClr val="000000"/>
                </a:solidFill>
                <a:latin typeface="Arial"/>
                <a:ea typeface="Arial"/>
                <a:cs typeface="Arial"/>
                <a:sym typeface="Arial"/>
              </a:endParaRPr>
            </a:p>
          </p:txBody>
        </p:sp>
        <p:sp>
          <p:nvSpPr>
            <p:cNvPr id="635" name="Google Shape;635;p24"/>
            <p:cNvSpPr/>
            <p:nvPr/>
          </p:nvSpPr>
          <p:spPr>
            <a:xfrm>
              <a:off x="765914" y="2521067"/>
              <a:ext cx="4320000" cy="102115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24"/>
            <p:cNvSpPr txBox="1"/>
            <p:nvPr/>
          </p:nvSpPr>
          <p:spPr>
            <a:xfrm>
              <a:off x="765914" y="2521067"/>
              <a:ext cx="4320000" cy="102115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For example, it is not enough to say, “This is Mrs. Smith.”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525"/>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“Mrs. Smith is representing Publix where Student K has been learning job skills.” </a:t>
              </a:r>
              <a:endParaRPr sz="1400" b="0" i="0" u="none" strike="noStrike" cap="none">
                <a:solidFill>
                  <a:srgbClr val="000000"/>
                </a:solidFill>
                <a:latin typeface="Arial"/>
                <a:ea typeface="Arial"/>
                <a:cs typeface="Arial"/>
                <a:sym typeface="Arial"/>
              </a:endParaRPr>
            </a:p>
          </p:txBody>
        </p:sp>
        <p:sp>
          <p:nvSpPr>
            <p:cNvPr id="637" name="Google Shape;637;p24"/>
            <p:cNvSpPr/>
            <p:nvPr/>
          </p:nvSpPr>
          <p:spPr>
            <a:xfrm>
              <a:off x="5841914" y="147179"/>
              <a:ext cx="1512000" cy="15120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24"/>
            <p:cNvSpPr/>
            <p:nvPr/>
          </p:nvSpPr>
          <p:spPr>
            <a:xfrm>
              <a:off x="5841914" y="1805166"/>
              <a:ext cx="4320000" cy="64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p24"/>
            <p:cNvSpPr txBox="1"/>
            <p:nvPr/>
          </p:nvSpPr>
          <p:spPr>
            <a:xfrm>
              <a:off x="5841914" y="1805166"/>
              <a:ext cx="4320000" cy="648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000"/>
                <a:buFont typeface="Calibri"/>
                <a:buNone/>
              </a:pPr>
              <a:r>
                <a:rPr lang="en-US" sz="2000" b="1" i="0" u="none" strike="noStrike" cap="none">
                  <a:solidFill>
                    <a:schemeClr val="dk1"/>
                  </a:solidFill>
                  <a:latin typeface="Calibri"/>
                  <a:ea typeface="Calibri"/>
                  <a:cs typeface="Calibri"/>
                  <a:sym typeface="Calibri"/>
                </a:rPr>
                <a:t>Start the meeting by explicitly saying something positive about the student.</a:t>
              </a:r>
              <a:endParaRPr sz="1400" b="0" i="0" u="none" strike="noStrike" cap="none">
                <a:solidFill>
                  <a:srgbClr val="000000"/>
                </a:solidFill>
                <a:latin typeface="Arial"/>
                <a:ea typeface="Arial"/>
                <a:cs typeface="Arial"/>
                <a:sym typeface="Arial"/>
              </a:endParaRPr>
            </a:p>
          </p:txBody>
        </p:sp>
        <p:sp>
          <p:nvSpPr>
            <p:cNvPr id="640" name="Google Shape;640;p24"/>
            <p:cNvSpPr/>
            <p:nvPr/>
          </p:nvSpPr>
          <p:spPr>
            <a:xfrm>
              <a:off x="5841914" y="2521067"/>
              <a:ext cx="4320000" cy="102115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p24"/>
            <p:cNvSpPr txBox="1"/>
            <p:nvPr/>
          </p:nvSpPr>
          <p:spPr>
            <a:xfrm>
              <a:off x="5841914" y="2521067"/>
              <a:ext cx="4320000" cy="102115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500"/>
                <a:buFont typeface="Calibri"/>
                <a:buNone/>
              </a:pPr>
              <a:r>
                <a:rPr lang="en-US" sz="1500" b="0" i="0" u="none" strike="noStrike" cap="none">
                  <a:solidFill>
                    <a:schemeClr val="dk1"/>
                  </a:solidFill>
                  <a:latin typeface="Calibri"/>
                  <a:ea typeface="Calibri"/>
                  <a:cs typeface="Calibri"/>
                  <a:sym typeface="Calibri"/>
                </a:rPr>
                <a:t>“Student K has been a pleasure to have in class. He has made progress as a result of his effort and attitude.”</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25"/>
          <p:cNvSpPr txBox="1">
            <a:spLocks noGrp="1"/>
          </p:cNvSpPr>
          <p:nvPr>
            <p:ph type="title"/>
          </p:nvPr>
        </p:nvSpPr>
        <p:spPr>
          <a:xfrm>
            <a:off x="762000" y="591372"/>
            <a:ext cx="11430000" cy="129988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4883E"/>
              </a:buClr>
              <a:buSzPts val="4800"/>
              <a:buFont typeface="Arial"/>
              <a:buNone/>
            </a:pPr>
            <a:r>
              <a:rPr lang="en-US"/>
              <a:t>Facilitate: Promote Discussion, Equal Voice, and Contributions</a:t>
            </a:r>
            <a:br>
              <a:rPr lang="en-US"/>
            </a:br>
            <a:endParaRPr/>
          </a:p>
        </p:txBody>
      </p:sp>
      <p:sp>
        <p:nvSpPr>
          <p:cNvPr id="648" name="Google Shape;648;p25"/>
          <p:cNvSpPr txBox="1">
            <a:spLocks noGrp="1"/>
          </p:cNvSpPr>
          <p:nvPr>
            <p:ph type="body" idx="1"/>
          </p:nvPr>
        </p:nvSpPr>
        <p:spPr>
          <a:xfrm>
            <a:off x="763124" y="1891255"/>
            <a:ext cx="11428876" cy="170408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chemeClr val="dk1"/>
              </a:buClr>
              <a:buSzPts val="2800"/>
              <a:buFont typeface="Noto Sans Symbols"/>
              <a:buChar char="▪"/>
            </a:pPr>
            <a:r>
              <a:rPr lang="en-US" sz="2800"/>
              <a:t>During the meeting, encourage each participant to contribute. </a:t>
            </a:r>
            <a:endParaRPr/>
          </a:p>
          <a:p>
            <a:pPr marL="685800" lvl="1" indent="-228600" algn="l" rtl="0">
              <a:lnSpc>
                <a:spcPct val="90000"/>
              </a:lnSpc>
              <a:spcBef>
                <a:spcPts val="1200"/>
              </a:spcBef>
              <a:spcAft>
                <a:spcPts val="0"/>
              </a:spcAft>
              <a:buClr>
                <a:schemeClr val="dk1"/>
              </a:buClr>
              <a:buSzPts val="2800"/>
              <a:buChar char="•"/>
            </a:pPr>
            <a:r>
              <a:rPr lang="en-US" sz="2800"/>
              <a:t>Asking guiding questions to parents often solicits feedback as opposed to just an open call. </a:t>
            </a:r>
            <a:endParaRPr/>
          </a:p>
        </p:txBody>
      </p:sp>
      <p:grpSp>
        <p:nvGrpSpPr>
          <p:cNvPr id="649" name="Google Shape;649;p25"/>
          <p:cNvGrpSpPr/>
          <p:nvPr/>
        </p:nvGrpSpPr>
        <p:grpSpPr>
          <a:xfrm>
            <a:off x="1433133" y="3429000"/>
            <a:ext cx="10085101" cy="2489744"/>
            <a:chOff x="20648" y="0"/>
            <a:chExt cx="10085101" cy="2489744"/>
          </a:xfrm>
        </p:grpSpPr>
        <p:sp>
          <p:nvSpPr>
            <p:cNvPr id="650" name="Google Shape;650;p25"/>
            <p:cNvSpPr/>
            <p:nvPr/>
          </p:nvSpPr>
          <p:spPr>
            <a:xfrm rot="-5400000">
              <a:off x="-715621" y="1312044"/>
              <a:ext cx="1944139" cy="4112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25"/>
            <p:cNvSpPr txBox="1"/>
            <p:nvPr/>
          </p:nvSpPr>
          <p:spPr>
            <a:xfrm rot="-5400000">
              <a:off x="-715621" y="1312044"/>
              <a:ext cx="1944139" cy="411260"/>
            </a:xfrm>
            <a:prstGeom prst="rect">
              <a:avLst/>
            </a:prstGeom>
            <a:noFill/>
            <a:ln>
              <a:noFill/>
            </a:ln>
          </p:spPr>
          <p:txBody>
            <a:bodyPr spcFirstLastPara="1" wrap="square" lIns="0" tIns="0" rIns="362700" bIns="0" anchor="t" anchorCtr="0">
              <a:noAutofit/>
            </a:bodyPr>
            <a:lstStyle/>
            <a:p>
              <a:pPr marL="0" marR="0" lvl="0" indent="0" algn="r" rtl="0">
                <a:lnSpc>
                  <a:spcPct val="90000"/>
                </a:lnSpc>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Example</a:t>
              </a:r>
              <a:endParaRPr sz="1400" b="0" i="0" u="none" strike="noStrike" cap="none">
                <a:solidFill>
                  <a:srgbClr val="000000"/>
                </a:solidFill>
                <a:latin typeface="Arial"/>
                <a:ea typeface="Arial"/>
                <a:cs typeface="Arial"/>
                <a:sym typeface="Arial"/>
              </a:endParaRPr>
            </a:p>
          </p:txBody>
        </p:sp>
        <p:sp>
          <p:nvSpPr>
            <p:cNvPr id="652" name="Google Shape;652;p25"/>
            <p:cNvSpPr/>
            <p:nvPr/>
          </p:nvSpPr>
          <p:spPr>
            <a:xfrm>
              <a:off x="462078" y="510241"/>
              <a:ext cx="2500001" cy="1944139"/>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25"/>
            <p:cNvSpPr txBox="1"/>
            <p:nvPr/>
          </p:nvSpPr>
          <p:spPr>
            <a:xfrm>
              <a:off x="462078" y="510241"/>
              <a:ext cx="2500001" cy="1944139"/>
            </a:xfrm>
            <a:prstGeom prst="rect">
              <a:avLst/>
            </a:prstGeom>
            <a:noFill/>
            <a:ln>
              <a:noFill/>
            </a:ln>
          </p:spPr>
          <p:txBody>
            <a:bodyPr spcFirstLastPara="1" wrap="square" lIns="128000" tIns="362700" rIns="128000" bIns="128000" anchor="t" anchorCtr="0">
              <a:noAutofit/>
            </a:bodyPr>
            <a:lstStyle/>
            <a:p>
              <a:pPr marL="171450" marR="0" lvl="1" indent="-171450" algn="l" rtl="0">
                <a:lnSpc>
                  <a:spcPct val="90000"/>
                </a:lnSpc>
                <a:spcBef>
                  <a:spcPts val="0"/>
                </a:spcBef>
                <a:spcAft>
                  <a:spcPts val="0"/>
                </a:spcAft>
                <a:buClr>
                  <a:schemeClr val="lt1"/>
                </a:buClr>
                <a:buSzPts val="1800"/>
                <a:buFont typeface="Noto Sans Symbols"/>
                <a:buChar char="▪"/>
              </a:pPr>
              <a:r>
                <a:rPr lang="en-US" sz="1800" b="0" i="0" u="none" strike="noStrike" cap="none">
                  <a:solidFill>
                    <a:schemeClr val="lt1"/>
                  </a:solidFill>
                  <a:latin typeface="Calibri"/>
                  <a:ea typeface="Calibri"/>
                  <a:cs typeface="Calibri"/>
                  <a:sym typeface="Calibri"/>
                </a:rPr>
                <a:t>“Mrs. Jones, could you tell us how Student K responds to multistep tasks at home?”</a:t>
              </a:r>
              <a:endParaRPr sz="1400" b="0" i="0" u="none" strike="noStrike" cap="none">
                <a:solidFill>
                  <a:srgbClr val="000000"/>
                </a:solidFill>
                <a:latin typeface="Arial"/>
                <a:ea typeface="Arial"/>
                <a:cs typeface="Arial"/>
                <a:sym typeface="Arial"/>
              </a:endParaRPr>
            </a:p>
          </p:txBody>
        </p:sp>
        <p:sp>
          <p:nvSpPr>
            <p:cNvPr id="654" name="Google Shape;654;p25"/>
            <p:cNvSpPr/>
            <p:nvPr/>
          </p:nvSpPr>
          <p:spPr>
            <a:xfrm>
              <a:off x="20648" y="0"/>
              <a:ext cx="822520" cy="82252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25"/>
            <p:cNvSpPr/>
            <p:nvPr/>
          </p:nvSpPr>
          <p:spPr>
            <a:xfrm rot="-5400000">
              <a:off x="2856213" y="1312044"/>
              <a:ext cx="1944139" cy="4112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25"/>
            <p:cNvSpPr txBox="1"/>
            <p:nvPr/>
          </p:nvSpPr>
          <p:spPr>
            <a:xfrm rot="-5400000">
              <a:off x="2856213" y="1312044"/>
              <a:ext cx="1944139" cy="411260"/>
            </a:xfrm>
            <a:prstGeom prst="rect">
              <a:avLst/>
            </a:prstGeom>
            <a:noFill/>
            <a:ln>
              <a:noFill/>
            </a:ln>
          </p:spPr>
          <p:txBody>
            <a:bodyPr spcFirstLastPara="1" wrap="square" lIns="0" tIns="0" rIns="362700" bIns="0" anchor="t" anchorCtr="0">
              <a:noAutofit/>
            </a:bodyPr>
            <a:lstStyle/>
            <a:p>
              <a:pPr marL="0" marR="0" lvl="0" indent="0" algn="r" rtl="0">
                <a:lnSpc>
                  <a:spcPct val="90000"/>
                </a:lnSpc>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Example</a:t>
              </a:r>
              <a:endParaRPr sz="1400" b="0" i="0" u="none" strike="noStrike" cap="none">
                <a:solidFill>
                  <a:srgbClr val="000000"/>
                </a:solidFill>
                <a:latin typeface="Arial"/>
                <a:ea typeface="Arial"/>
                <a:cs typeface="Arial"/>
                <a:sym typeface="Arial"/>
              </a:endParaRPr>
            </a:p>
          </p:txBody>
        </p:sp>
        <p:sp>
          <p:nvSpPr>
            <p:cNvPr id="657" name="Google Shape;657;p25"/>
            <p:cNvSpPr/>
            <p:nvPr/>
          </p:nvSpPr>
          <p:spPr>
            <a:xfrm>
              <a:off x="4033913" y="545605"/>
              <a:ext cx="2500001" cy="1944139"/>
            </a:xfrm>
            <a:prstGeom prst="rect">
              <a:avLst/>
            </a:prstGeom>
            <a:solidFill>
              <a:srgbClr val="4CC3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25"/>
            <p:cNvSpPr txBox="1"/>
            <p:nvPr/>
          </p:nvSpPr>
          <p:spPr>
            <a:xfrm>
              <a:off x="4033913" y="545605"/>
              <a:ext cx="2500001" cy="1944139"/>
            </a:xfrm>
            <a:prstGeom prst="rect">
              <a:avLst/>
            </a:prstGeom>
            <a:noFill/>
            <a:ln>
              <a:noFill/>
            </a:ln>
          </p:spPr>
          <p:txBody>
            <a:bodyPr spcFirstLastPara="1" wrap="square" lIns="128000" tIns="362700" rIns="128000" bIns="128000" anchor="t" anchorCtr="0">
              <a:noAutofit/>
            </a:bodyPr>
            <a:lstStyle/>
            <a:p>
              <a:pPr marL="171450" marR="0" lvl="1" indent="-171450" algn="l" rtl="0">
                <a:lnSpc>
                  <a:spcPct val="90000"/>
                </a:lnSpc>
                <a:spcBef>
                  <a:spcPts val="0"/>
                </a:spcBef>
                <a:spcAft>
                  <a:spcPts val="0"/>
                </a:spcAft>
                <a:buClr>
                  <a:schemeClr val="lt1"/>
                </a:buClr>
                <a:buSzPts val="1800"/>
                <a:buFont typeface="Noto Sans Symbols"/>
                <a:buChar char="▪"/>
              </a:pPr>
              <a:r>
                <a:rPr lang="en-US" sz="1800" b="0" i="0" u="none" strike="noStrike" cap="none">
                  <a:solidFill>
                    <a:schemeClr val="lt1"/>
                  </a:solidFill>
                  <a:latin typeface="Calibri"/>
                  <a:ea typeface="Calibri"/>
                  <a:cs typeface="Calibri"/>
                  <a:sym typeface="Calibri"/>
                </a:rPr>
                <a:t>“Ms. Reyes, can you share how Student K handles transitions between activities at home?”</a:t>
              </a:r>
              <a:endParaRPr sz="1800" b="0" i="0" u="none" strike="noStrike" cap="none">
                <a:solidFill>
                  <a:schemeClr val="lt1"/>
                </a:solidFill>
                <a:latin typeface="Calibri"/>
                <a:ea typeface="Calibri"/>
                <a:cs typeface="Calibri"/>
                <a:sym typeface="Calibri"/>
              </a:endParaRPr>
            </a:p>
          </p:txBody>
        </p:sp>
        <p:sp>
          <p:nvSpPr>
            <p:cNvPr id="659" name="Google Shape;659;p25"/>
            <p:cNvSpPr/>
            <p:nvPr/>
          </p:nvSpPr>
          <p:spPr>
            <a:xfrm>
              <a:off x="3622653" y="2741"/>
              <a:ext cx="822520" cy="82252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25"/>
            <p:cNvSpPr/>
            <p:nvPr/>
          </p:nvSpPr>
          <p:spPr>
            <a:xfrm rot="-5400000">
              <a:off x="6428048" y="1312044"/>
              <a:ext cx="1944139" cy="4112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25"/>
            <p:cNvSpPr txBox="1"/>
            <p:nvPr/>
          </p:nvSpPr>
          <p:spPr>
            <a:xfrm rot="-5400000">
              <a:off x="6428048" y="1312044"/>
              <a:ext cx="1944139" cy="411260"/>
            </a:xfrm>
            <a:prstGeom prst="rect">
              <a:avLst/>
            </a:prstGeom>
            <a:noFill/>
            <a:ln>
              <a:noFill/>
            </a:ln>
          </p:spPr>
          <p:txBody>
            <a:bodyPr spcFirstLastPara="1" wrap="square" lIns="0" tIns="0" rIns="362700" bIns="0" anchor="t" anchorCtr="0">
              <a:noAutofit/>
            </a:bodyPr>
            <a:lstStyle/>
            <a:p>
              <a:pPr marL="0" marR="0" lvl="0" indent="0" algn="r" rtl="0">
                <a:lnSpc>
                  <a:spcPct val="90000"/>
                </a:lnSpc>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Non-Example</a:t>
              </a:r>
              <a:endParaRPr sz="1400" b="0" i="0" u="none" strike="noStrike" cap="none">
                <a:solidFill>
                  <a:srgbClr val="000000"/>
                </a:solidFill>
                <a:latin typeface="Arial"/>
                <a:ea typeface="Arial"/>
                <a:cs typeface="Arial"/>
                <a:sym typeface="Arial"/>
              </a:endParaRPr>
            </a:p>
          </p:txBody>
        </p:sp>
        <p:sp>
          <p:nvSpPr>
            <p:cNvPr id="662" name="Google Shape;662;p25"/>
            <p:cNvSpPr/>
            <p:nvPr/>
          </p:nvSpPr>
          <p:spPr>
            <a:xfrm>
              <a:off x="7605748" y="545605"/>
              <a:ext cx="2500001" cy="1944139"/>
            </a:xfrm>
            <a:prstGeom prst="rect">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25"/>
            <p:cNvSpPr txBox="1"/>
            <p:nvPr/>
          </p:nvSpPr>
          <p:spPr>
            <a:xfrm>
              <a:off x="7605748" y="545605"/>
              <a:ext cx="2500001" cy="1944139"/>
            </a:xfrm>
            <a:prstGeom prst="rect">
              <a:avLst/>
            </a:prstGeom>
            <a:noFill/>
            <a:ln>
              <a:noFill/>
            </a:ln>
          </p:spPr>
          <p:txBody>
            <a:bodyPr spcFirstLastPara="1" wrap="square" lIns="128000" tIns="362700" rIns="128000" bIns="128000" anchor="t" anchorCtr="0">
              <a:noAutofit/>
            </a:bodyPr>
            <a:lstStyle/>
            <a:p>
              <a:pPr marL="171450" marR="0" lvl="1" indent="-171450" algn="l" rtl="0">
                <a:lnSpc>
                  <a:spcPct val="90000"/>
                </a:lnSpc>
                <a:spcBef>
                  <a:spcPts val="0"/>
                </a:spcBef>
                <a:spcAft>
                  <a:spcPts val="0"/>
                </a:spcAft>
                <a:buClr>
                  <a:schemeClr val="lt1"/>
                </a:buClr>
                <a:buSzPts val="1800"/>
                <a:buFont typeface="Noto Sans Symbols"/>
                <a:buChar char="▪"/>
              </a:pPr>
              <a:r>
                <a:rPr lang="en-US" sz="1800" b="0" i="0" u="none" strike="noStrike" cap="none">
                  <a:solidFill>
                    <a:schemeClr val="lt1"/>
                  </a:solidFill>
                  <a:latin typeface="Calibri"/>
                  <a:ea typeface="Calibri"/>
                  <a:cs typeface="Calibri"/>
                  <a:sym typeface="Calibri"/>
                </a:rPr>
                <a:t>“Mrs. Jones, do you have anything to add?”</a:t>
              </a:r>
              <a:endParaRPr sz="1400" b="0" i="0" u="none" strike="noStrike" cap="none">
                <a:solidFill>
                  <a:srgbClr val="000000"/>
                </a:solidFill>
                <a:latin typeface="Arial"/>
                <a:ea typeface="Arial"/>
                <a:cs typeface="Arial"/>
                <a:sym typeface="Arial"/>
              </a:endParaRPr>
            </a:p>
          </p:txBody>
        </p:sp>
        <p:sp>
          <p:nvSpPr>
            <p:cNvPr id="664" name="Google Shape;664;p25"/>
            <p:cNvSpPr/>
            <p:nvPr/>
          </p:nvSpPr>
          <p:spPr>
            <a:xfrm>
              <a:off x="7058180" y="0"/>
              <a:ext cx="822520" cy="822520"/>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5" name="Google Shape;665;p25"/>
          <p:cNvSpPr txBox="1">
            <a:spLocks noGrp="1"/>
          </p:cNvSpPr>
          <p:nvPr>
            <p:ph type="sldNum" idx="12"/>
          </p:nvPr>
        </p:nvSpPr>
        <p:spPr>
          <a:xfrm>
            <a:off x="11378241" y="6393628"/>
            <a:ext cx="381625"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AEABAB"/>
              </a:buClr>
              <a:buSzPts val="1000"/>
              <a:buFont typeface="Calibri"/>
              <a:buNone/>
            </a:pPr>
            <a:fld id="{00000000-1234-1234-1234-123412341234}" type="slidenum">
              <a:rPr lang="en-US" sz="1000" b="0" i="0" u="none" strike="noStrike" cap="none">
                <a:solidFill>
                  <a:srgbClr val="AEABAB"/>
                </a:solidFill>
                <a:latin typeface="Calibri"/>
                <a:ea typeface="Calibri"/>
                <a:cs typeface="Calibri"/>
                <a:sym typeface="Calibri"/>
              </a:rPr>
              <a:t>16</a:t>
            </a:fld>
            <a:endParaRPr sz="1000" b="0" i="0" u="none" strike="noStrike" cap="none">
              <a:solidFill>
                <a:srgbClr val="AEABAB"/>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26"/>
          <p:cNvSpPr txBox="1">
            <a:spLocks noGrp="1"/>
          </p:cNvSpPr>
          <p:nvPr>
            <p:ph type="title"/>
          </p:nvPr>
        </p:nvSpPr>
        <p:spPr>
          <a:xfrm>
            <a:off x="965771" y="831566"/>
            <a:ext cx="11034445"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44883E"/>
              </a:buClr>
              <a:buSzPct val="100000"/>
              <a:buFont typeface="Arial"/>
              <a:buNone/>
            </a:pPr>
            <a:br>
              <a:rPr lang="en-US"/>
            </a:br>
            <a:r>
              <a:rPr lang="en-US">
                <a:latin typeface="Arial"/>
                <a:ea typeface="Arial"/>
                <a:cs typeface="Arial"/>
                <a:sym typeface="Arial"/>
              </a:rPr>
              <a:t>Maintain efficiency by encouraging consensus building while ensuring that conversations stay on-task with the meeting goal(s).</a:t>
            </a:r>
            <a:br>
              <a:rPr lang="en-US"/>
            </a:br>
            <a:endParaRPr/>
          </a:p>
        </p:txBody>
      </p:sp>
      <p:sp>
        <p:nvSpPr>
          <p:cNvPr id="672" name="Google Shape;672;p26"/>
          <p:cNvSpPr txBox="1">
            <a:spLocks noGrp="1"/>
          </p:cNvSpPr>
          <p:nvPr>
            <p:ph type="body" idx="1"/>
          </p:nvPr>
        </p:nvSpPr>
        <p:spPr>
          <a:xfrm>
            <a:off x="789204" y="3015055"/>
            <a:ext cx="10623479" cy="350021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Ask questions to ensure agreement</a:t>
            </a:r>
            <a:endParaRPr/>
          </a:p>
          <a:p>
            <a:pPr marL="685800" lvl="1" indent="-228600" algn="l" rtl="0">
              <a:lnSpc>
                <a:spcPct val="90000"/>
              </a:lnSpc>
              <a:spcBef>
                <a:spcPts val="500"/>
              </a:spcBef>
              <a:spcAft>
                <a:spcPts val="0"/>
              </a:spcAft>
              <a:buClr>
                <a:schemeClr val="dk1"/>
              </a:buClr>
              <a:buSzPts val="2400"/>
              <a:buChar char="•"/>
            </a:pPr>
            <a:r>
              <a:rPr lang="en-US"/>
              <a:t>“Mrs. Jones, do you agree with the need we have established that Student K has difficulty following multi-step directions?” </a:t>
            </a:r>
            <a:endParaRPr/>
          </a:p>
          <a:p>
            <a:pPr marL="228600" lvl="0" indent="-228600" algn="l" rtl="0">
              <a:lnSpc>
                <a:spcPct val="90000"/>
              </a:lnSpc>
              <a:spcBef>
                <a:spcPts val="1000"/>
              </a:spcBef>
              <a:spcAft>
                <a:spcPts val="0"/>
              </a:spcAft>
              <a:buClr>
                <a:schemeClr val="dk1"/>
              </a:buClr>
              <a:buSzPts val="2800"/>
              <a:buChar char="•"/>
            </a:pPr>
            <a:r>
              <a:rPr lang="en-US"/>
              <a:t>Redirect when necessary </a:t>
            </a:r>
            <a:endParaRPr/>
          </a:p>
          <a:p>
            <a:pPr marL="685800" lvl="1" indent="-228600" algn="l" rtl="0">
              <a:lnSpc>
                <a:spcPct val="90000"/>
              </a:lnSpc>
              <a:spcBef>
                <a:spcPts val="500"/>
              </a:spcBef>
              <a:spcAft>
                <a:spcPts val="0"/>
              </a:spcAft>
              <a:buClr>
                <a:schemeClr val="dk1"/>
              </a:buClr>
              <a:buSzPts val="2400"/>
              <a:buChar char="•"/>
            </a:pPr>
            <a:r>
              <a:rPr lang="en-US"/>
              <a:t>Bring up the goal of the meeting </a:t>
            </a:r>
            <a:endParaRPr/>
          </a:p>
          <a:p>
            <a:pPr marL="685800" lvl="1" indent="-228600" algn="l" rtl="0">
              <a:lnSpc>
                <a:spcPct val="90000"/>
              </a:lnSpc>
              <a:spcBef>
                <a:spcPts val="500"/>
              </a:spcBef>
              <a:spcAft>
                <a:spcPts val="0"/>
              </a:spcAft>
              <a:buClr>
                <a:schemeClr val="dk1"/>
              </a:buClr>
              <a:buSzPts val="2400"/>
              <a:buChar char="•"/>
            </a:pPr>
            <a:r>
              <a:rPr lang="en-US"/>
              <a:t>Reserve questions unrelated to</a:t>
            </a:r>
            <a:br>
              <a:rPr lang="en-US"/>
            </a:br>
            <a:r>
              <a:rPr lang="en-US"/>
              <a:t>the IEP for after the meeting.</a:t>
            </a:r>
            <a:endParaRPr/>
          </a:p>
        </p:txBody>
      </p:sp>
      <p:sp>
        <p:nvSpPr>
          <p:cNvPr id="673" name="Google Shape;673;p26"/>
          <p:cNvSpPr txBox="1">
            <a:spLocks noGrp="1"/>
          </p:cNvSpPr>
          <p:nvPr>
            <p:ph type="sldNum" idx="12"/>
          </p:nvPr>
        </p:nvSpPr>
        <p:spPr>
          <a:xfrm>
            <a:off x="10714617" y="6507316"/>
            <a:ext cx="1168351" cy="32342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888888"/>
                </a:solidFill>
                <a:latin typeface="Arial"/>
                <a:ea typeface="Arial"/>
                <a:cs typeface="Arial"/>
                <a:sym typeface="Arial"/>
              </a:rPr>
              <a:t>17</a:t>
            </a:fld>
            <a:endParaRPr sz="900" b="0" i="0" u="none" strike="noStrike" cap="none">
              <a:solidFill>
                <a:srgbClr val="888888"/>
              </a:solidFill>
              <a:latin typeface="Arial"/>
              <a:ea typeface="Arial"/>
              <a:cs typeface="Arial"/>
              <a:sym typeface="Arial"/>
            </a:endParaRPr>
          </a:p>
        </p:txBody>
      </p:sp>
      <p:sp>
        <p:nvSpPr>
          <p:cNvPr id="674" name="Google Shape;674;p26"/>
          <p:cNvSpPr txBox="1"/>
          <p:nvPr/>
        </p:nvSpPr>
        <p:spPr>
          <a:xfrm>
            <a:off x="6880926" y="4558142"/>
            <a:ext cx="3425125" cy="1323439"/>
          </a:xfrm>
          <a:prstGeom prst="rect">
            <a:avLst/>
          </a:prstGeom>
          <a:noFill/>
          <a:ln w="50800"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 Can you think of a time a meeting got derailed? Why? Did it get back on track? If so, how?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27"/>
          <p:cNvSpPr txBox="1">
            <a:spLocks noGrp="1"/>
          </p:cNvSpPr>
          <p:nvPr>
            <p:ph type="title"/>
          </p:nvPr>
        </p:nvSpPr>
        <p:spPr>
          <a:xfrm>
            <a:off x="758899" y="147918"/>
            <a:ext cx="10045894" cy="1828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4883E"/>
              </a:buClr>
              <a:buSzPts val="4600"/>
              <a:buFont typeface="Arial"/>
              <a:buNone/>
            </a:pPr>
            <a:r>
              <a:rPr lang="en-US" sz="4600"/>
              <a:t>Facilitate: Maintain Efficiency by Encouraging Consensus Building</a:t>
            </a:r>
            <a:endParaRPr/>
          </a:p>
        </p:txBody>
      </p:sp>
      <p:sp>
        <p:nvSpPr>
          <p:cNvPr id="681" name="Google Shape;681;p27"/>
          <p:cNvSpPr txBox="1">
            <a:spLocks noGrp="1"/>
          </p:cNvSpPr>
          <p:nvPr>
            <p:ph type="body" idx="1"/>
          </p:nvPr>
        </p:nvSpPr>
        <p:spPr>
          <a:xfrm>
            <a:off x="908296" y="2318105"/>
            <a:ext cx="7082118" cy="3650428"/>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Clr>
                <a:schemeClr val="dk1"/>
              </a:buClr>
              <a:buSzPts val="2600"/>
              <a:buFont typeface="Noto Sans Symbols"/>
              <a:buChar char="▪"/>
            </a:pPr>
            <a:r>
              <a:rPr lang="en-US" sz="2600"/>
              <a:t>Ask questions to ensure agreement.</a:t>
            </a:r>
            <a:endParaRPr/>
          </a:p>
          <a:p>
            <a:pPr marL="685800" lvl="1" indent="-228600" algn="l" rtl="0">
              <a:lnSpc>
                <a:spcPct val="90000"/>
              </a:lnSpc>
              <a:spcBef>
                <a:spcPts val="1200"/>
              </a:spcBef>
              <a:spcAft>
                <a:spcPts val="0"/>
              </a:spcAft>
              <a:buClr>
                <a:schemeClr val="dk1"/>
              </a:buClr>
              <a:buSzPts val="2600"/>
              <a:buChar char="•"/>
            </a:pPr>
            <a:r>
              <a:rPr lang="en-US" sz="2600"/>
              <a:t>“Mrs. Jones, do you agree with the need we have established that Student K has difficulty following multistep directions?” </a:t>
            </a:r>
            <a:endParaRPr/>
          </a:p>
          <a:p>
            <a:pPr marL="457200" lvl="0" indent="-457200" algn="l" rtl="0">
              <a:lnSpc>
                <a:spcPct val="90000"/>
              </a:lnSpc>
              <a:spcBef>
                <a:spcPts val="1200"/>
              </a:spcBef>
              <a:spcAft>
                <a:spcPts val="0"/>
              </a:spcAft>
              <a:buClr>
                <a:schemeClr val="dk1"/>
              </a:buClr>
              <a:buSzPts val="2600"/>
              <a:buFont typeface="Noto Sans Symbols"/>
              <a:buChar char="▪"/>
            </a:pPr>
            <a:r>
              <a:rPr lang="en-US" sz="2600"/>
              <a:t>Redirect when necessary. </a:t>
            </a:r>
            <a:endParaRPr/>
          </a:p>
          <a:p>
            <a:pPr marL="685800" lvl="1" indent="-228600" algn="l" rtl="0">
              <a:lnSpc>
                <a:spcPct val="90000"/>
              </a:lnSpc>
              <a:spcBef>
                <a:spcPts val="1200"/>
              </a:spcBef>
              <a:spcAft>
                <a:spcPts val="0"/>
              </a:spcAft>
              <a:buClr>
                <a:schemeClr val="dk1"/>
              </a:buClr>
              <a:buSzPts val="2600"/>
              <a:buChar char="•"/>
            </a:pPr>
            <a:r>
              <a:rPr lang="en-US" sz="2600"/>
              <a:t>Bring up the goal of the meeting. </a:t>
            </a:r>
            <a:endParaRPr/>
          </a:p>
          <a:p>
            <a:pPr marL="685800" lvl="1" indent="-228600" algn="l" rtl="0">
              <a:lnSpc>
                <a:spcPct val="90000"/>
              </a:lnSpc>
              <a:spcBef>
                <a:spcPts val="1200"/>
              </a:spcBef>
              <a:spcAft>
                <a:spcPts val="0"/>
              </a:spcAft>
              <a:buClr>
                <a:schemeClr val="dk1"/>
              </a:buClr>
              <a:buSzPts val="2600"/>
              <a:buChar char="•"/>
            </a:pPr>
            <a:r>
              <a:rPr lang="en-US" sz="2600"/>
              <a:t>Reserve questions unrelated to the IEP for after the meeting.</a:t>
            </a:r>
            <a:endParaRPr/>
          </a:p>
        </p:txBody>
      </p:sp>
      <p:grpSp>
        <p:nvGrpSpPr>
          <p:cNvPr id="682" name="Google Shape;682;p27"/>
          <p:cNvGrpSpPr/>
          <p:nvPr/>
        </p:nvGrpSpPr>
        <p:grpSpPr>
          <a:xfrm>
            <a:off x="8143321" y="2490041"/>
            <a:ext cx="3591478" cy="3242329"/>
            <a:chOff x="3510" y="513323"/>
            <a:chExt cx="3591478" cy="3242329"/>
          </a:xfrm>
        </p:grpSpPr>
        <p:sp>
          <p:nvSpPr>
            <p:cNvPr id="683" name="Google Shape;683;p27"/>
            <p:cNvSpPr/>
            <p:nvPr/>
          </p:nvSpPr>
          <p:spPr>
            <a:xfrm>
              <a:off x="3510" y="513323"/>
              <a:ext cx="3591478" cy="3242329"/>
            </a:xfrm>
            <a:prstGeom prst="rect">
              <a:avLst/>
            </a:prstGeom>
            <a:gradFill>
              <a:gsLst>
                <a:gs pos="0">
                  <a:srgbClr val="6EA5DA"/>
                </a:gs>
                <a:gs pos="50000">
                  <a:srgbClr val="529BDA"/>
                </a:gs>
                <a:gs pos="100000">
                  <a:srgbClr val="4188C8"/>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27"/>
            <p:cNvSpPr txBox="1"/>
            <p:nvPr/>
          </p:nvSpPr>
          <p:spPr>
            <a:xfrm>
              <a:off x="3510" y="513323"/>
              <a:ext cx="3591478" cy="3242329"/>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Can you think of a time a meeting got off track? Why? </a:t>
              </a:r>
              <a:br>
                <a:rPr lang="en-US" sz="2800" b="0" i="0" u="none" strike="noStrike" cap="none">
                  <a:solidFill>
                    <a:schemeClr val="lt1"/>
                  </a:solidFill>
                  <a:latin typeface="Calibri"/>
                  <a:ea typeface="Calibri"/>
                  <a:cs typeface="Calibri"/>
                  <a:sym typeface="Calibri"/>
                </a:rPr>
              </a:br>
              <a:r>
                <a:rPr lang="en-US" sz="2800" b="0" i="0" u="none" strike="noStrike" cap="none">
                  <a:solidFill>
                    <a:schemeClr val="lt1"/>
                  </a:solidFill>
                  <a:latin typeface="Calibri"/>
                  <a:ea typeface="Calibri"/>
                  <a:cs typeface="Calibri"/>
                  <a:sym typeface="Calibri"/>
                </a:rPr>
                <a:t>What strategies did you use to redirect the meeting? </a:t>
              </a:r>
              <a:endParaRPr sz="1400" b="0" i="0" u="none" strike="noStrike" cap="none">
                <a:solidFill>
                  <a:srgbClr val="000000"/>
                </a:solidFill>
                <a:latin typeface="Arial"/>
                <a:ea typeface="Arial"/>
                <a:cs typeface="Arial"/>
                <a:sym typeface="Arial"/>
              </a:endParaRPr>
            </a:p>
          </p:txBody>
        </p:sp>
      </p:grpSp>
      <p:sp>
        <p:nvSpPr>
          <p:cNvPr id="685" name="Google Shape;685;p27"/>
          <p:cNvSpPr txBox="1">
            <a:spLocks noGrp="1"/>
          </p:cNvSpPr>
          <p:nvPr>
            <p:ph type="sldNum" idx="12"/>
          </p:nvPr>
        </p:nvSpPr>
        <p:spPr>
          <a:xfrm>
            <a:off x="11378241" y="6393628"/>
            <a:ext cx="381625"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AEABAB"/>
                </a:solidFill>
                <a:latin typeface="Calibri"/>
                <a:ea typeface="Calibri"/>
                <a:cs typeface="Calibri"/>
                <a:sym typeface="Calibri"/>
              </a:rPr>
              <a:t>18</a:t>
            </a:fld>
            <a:endParaRPr sz="1000" b="0" i="0" u="none" strike="noStrike" cap="none">
              <a:solidFill>
                <a:srgbClr val="AEABAB"/>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28"/>
          <p:cNvSpPr txBox="1">
            <a:spLocks noGrp="1"/>
          </p:cNvSpPr>
          <p:nvPr>
            <p:ph type="body" idx="1"/>
          </p:nvPr>
        </p:nvSpPr>
        <p:spPr>
          <a:xfrm>
            <a:off x="856891" y="1928047"/>
            <a:ext cx="11335109" cy="1235075"/>
          </a:xfrm>
          <a:prstGeom prst="rect">
            <a:avLst/>
          </a:prstGeom>
          <a:noFill/>
          <a:ln>
            <a:noFill/>
          </a:ln>
        </p:spPr>
        <p:txBody>
          <a:bodyPr spcFirstLastPara="1" wrap="square" lIns="91425" tIns="45700" rIns="91425" bIns="45700" anchor="t" anchorCtr="0">
            <a:normAutofit/>
          </a:bodyPr>
          <a:lstStyle/>
          <a:p>
            <a:pPr marL="457200" lvl="0" indent="-457200" algn="l" rtl="0">
              <a:lnSpc>
                <a:spcPct val="120000"/>
              </a:lnSpc>
              <a:spcBef>
                <a:spcPts val="0"/>
              </a:spcBef>
              <a:spcAft>
                <a:spcPts val="0"/>
              </a:spcAft>
              <a:buClr>
                <a:schemeClr val="dk1"/>
              </a:buClr>
              <a:buSzPts val="2800"/>
              <a:buFont typeface="Noto Sans Symbols"/>
              <a:buChar char="▪"/>
            </a:pPr>
            <a:r>
              <a:rPr lang="en-US" sz="2800"/>
              <a:t>Reinforce and double check understanding of data. </a:t>
            </a:r>
            <a:endParaRPr/>
          </a:p>
        </p:txBody>
      </p:sp>
      <p:sp>
        <p:nvSpPr>
          <p:cNvPr id="692" name="Google Shape;692;p28"/>
          <p:cNvSpPr txBox="1">
            <a:spLocks noGrp="1"/>
          </p:cNvSpPr>
          <p:nvPr>
            <p:ph type="title"/>
          </p:nvPr>
        </p:nvSpPr>
        <p:spPr>
          <a:xfrm>
            <a:off x="881383" y="99247"/>
            <a:ext cx="11430000" cy="1828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4883E"/>
              </a:buClr>
              <a:buSzPts val="4400"/>
              <a:buFont typeface="Arial"/>
              <a:buNone/>
            </a:pPr>
            <a:r>
              <a:rPr lang="en-US" sz="4400"/>
              <a:t>Facilitate: Ensure All Team Members Understand Student Data </a:t>
            </a:r>
            <a:endParaRPr/>
          </a:p>
        </p:txBody>
      </p:sp>
      <p:grpSp>
        <p:nvGrpSpPr>
          <p:cNvPr id="693" name="Google Shape;693;p28"/>
          <p:cNvGrpSpPr/>
          <p:nvPr/>
        </p:nvGrpSpPr>
        <p:grpSpPr>
          <a:xfrm>
            <a:off x="2042166" y="2656098"/>
            <a:ext cx="9099552" cy="3101964"/>
            <a:chOff x="0" y="303609"/>
            <a:chExt cx="9099552" cy="3101964"/>
          </a:xfrm>
        </p:grpSpPr>
        <p:sp>
          <p:nvSpPr>
            <p:cNvPr id="694" name="Google Shape;694;p28"/>
            <p:cNvSpPr/>
            <p:nvPr/>
          </p:nvSpPr>
          <p:spPr>
            <a:xfrm>
              <a:off x="0" y="303609"/>
              <a:ext cx="9099552" cy="3101964"/>
            </a:xfrm>
            <a:prstGeom prst="rect">
              <a:avLst/>
            </a:prstGeom>
            <a:gradFill>
              <a:gsLst>
                <a:gs pos="0">
                  <a:srgbClr val="6EA5DA"/>
                </a:gs>
                <a:gs pos="50000">
                  <a:srgbClr val="529BDA"/>
                </a:gs>
                <a:gs pos="100000">
                  <a:srgbClr val="4188C8"/>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28"/>
            <p:cNvSpPr txBox="1"/>
            <p:nvPr/>
          </p:nvSpPr>
          <p:spPr>
            <a:xfrm>
              <a:off x="0" y="303609"/>
              <a:ext cx="9099552" cy="310196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“Student K received a 215 on the state reading assessment. This indicates he is below grade level. Students in his grade level must score a 255 to be considered on level. In reviewing sections, Student K’s strengths were in locating main ideas, but he struggled with integrating key details. Does anyone have questions about this assessment or need more information?”</a:t>
              </a:r>
              <a:r>
                <a:rPr lang="en-US" sz="2800" b="0" i="0" u="none" strike="noStrike" cap="none">
                  <a:solidFill>
                    <a:schemeClr val="lt1"/>
                  </a:solidFill>
                  <a:latin typeface="PT Serif Caption"/>
                  <a:ea typeface="PT Serif Caption"/>
                  <a:cs typeface="PT Serif Caption"/>
                  <a:sym typeface="PT Serif Caption"/>
                </a:rPr>
                <a:t> </a:t>
              </a:r>
              <a:endParaRPr sz="2800" b="0" i="0" u="none" strike="noStrike" cap="none">
                <a:solidFill>
                  <a:schemeClr val="lt1"/>
                </a:solidFill>
                <a:latin typeface="Calibri"/>
                <a:ea typeface="Calibri"/>
                <a:cs typeface="Calibri"/>
                <a:sym typeface="Calibri"/>
              </a:endParaRPr>
            </a:p>
          </p:txBody>
        </p:sp>
      </p:grpSp>
      <p:sp>
        <p:nvSpPr>
          <p:cNvPr id="696" name="Google Shape;696;p28"/>
          <p:cNvSpPr txBox="1">
            <a:spLocks noGrp="1"/>
          </p:cNvSpPr>
          <p:nvPr>
            <p:ph type="sldNum" idx="12"/>
          </p:nvPr>
        </p:nvSpPr>
        <p:spPr>
          <a:xfrm>
            <a:off x="11378241" y="6393628"/>
            <a:ext cx="381625"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AEABAB"/>
                </a:solidFill>
                <a:latin typeface="Calibri"/>
                <a:ea typeface="Calibri"/>
                <a:cs typeface="Calibri"/>
                <a:sym typeface="Calibri"/>
              </a:rPr>
              <a:t>19</a:t>
            </a:fld>
            <a:endParaRPr sz="1000" b="0" i="0" u="none" strike="noStrike" cap="none">
              <a:solidFill>
                <a:srgbClr val="AEABAB"/>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9"/>
          <p:cNvSpPr txBox="1">
            <a:spLocks noGrp="1"/>
          </p:cNvSpPr>
          <p:nvPr>
            <p:ph type="sldNum" idx="12"/>
          </p:nvPr>
        </p:nvSpPr>
        <p:spPr>
          <a:xfrm>
            <a:off x="11378241" y="6393628"/>
            <a:ext cx="381625"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AEABAB"/>
                </a:solidFill>
                <a:latin typeface="Calibri"/>
                <a:ea typeface="Calibri"/>
                <a:cs typeface="Calibri"/>
                <a:sym typeface="Calibri"/>
              </a:rPr>
              <a:t>2</a:t>
            </a:fld>
            <a:endParaRPr sz="1000" b="0" i="0" u="none" strike="noStrike" cap="none">
              <a:solidFill>
                <a:srgbClr val="AEABAB"/>
              </a:solidFill>
              <a:latin typeface="Calibri"/>
              <a:ea typeface="Calibri"/>
              <a:cs typeface="Calibri"/>
              <a:sym typeface="Calibri"/>
            </a:endParaRPr>
          </a:p>
        </p:txBody>
      </p:sp>
      <p:sp>
        <p:nvSpPr>
          <p:cNvPr id="420" name="Google Shape;420;p9"/>
          <p:cNvSpPr txBox="1">
            <a:spLocks noGrp="1"/>
          </p:cNvSpPr>
          <p:nvPr>
            <p:ph type="title"/>
          </p:nvPr>
        </p:nvSpPr>
        <p:spPr>
          <a:xfrm>
            <a:off x="979714" y="256658"/>
            <a:ext cx="10780152" cy="914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4883E"/>
              </a:buClr>
              <a:buSzPts val="4800"/>
              <a:buFont typeface="Arial"/>
              <a:buNone/>
            </a:pPr>
            <a:r>
              <a:rPr lang="en-US"/>
              <a:t>HLP 2: Key Elements of Facilitation</a:t>
            </a:r>
            <a:endParaRPr/>
          </a:p>
        </p:txBody>
      </p:sp>
      <p:grpSp>
        <p:nvGrpSpPr>
          <p:cNvPr id="421" name="Google Shape;421;p9"/>
          <p:cNvGrpSpPr/>
          <p:nvPr/>
        </p:nvGrpSpPr>
        <p:grpSpPr>
          <a:xfrm>
            <a:off x="1195280" y="1518557"/>
            <a:ext cx="10564586" cy="3543300"/>
            <a:chOff x="315803" y="2298636"/>
            <a:chExt cx="11476205" cy="3591746"/>
          </a:xfrm>
        </p:grpSpPr>
        <p:sp>
          <p:nvSpPr>
            <p:cNvPr id="422" name="Google Shape;422;p9" descr="Meeting with solid fill"/>
            <p:cNvSpPr/>
            <p:nvPr/>
          </p:nvSpPr>
          <p:spPr>
            <a:xfrm>
              <a:off x="1488322" y="2298637"/>
              <a:ext cx="1321783" cy="1321783"/>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3" name="Google Shape;423;p9"/>
            <p:cNvSpPr/>
            <p:nvPr/>
          </p:nvSpPr>
          <p:spPr>
            <a:xfrm>
              <a:off x="457494" y="3482839"/>
              <a:ext cx="3383437" cy="507515"/>
            </a:xfrm>
            <a:custGeom>
              <a:avLst/>
              <a:gdLst/>
              <a:ahLst/>
              <a:cxnLst/>
              <a:rect l="l" t="t" r="r" b="b"/>
              <a:pathLst>
                <a:path w="3383437" h="507515" extrusionOk="0">
                  <a:moveTo>
                    <a:pt x="0" y="0"/>
                  </a:moveTo>
                  <a:lnTo>
                    <a:pt x="3383437" y="0"/>
                  </a:lnTo>
                  <a:lnTo>
                    <a:pt x="3383437" y="507515"/>
                  </a:lnTo>
                  <a:lnTo>
                    <a:pt x="0" y="507515"/>
                  </a:lnTo>
                  <a:lnTo>
                    <a:pt x="0" y="0"/>
                  </a:lnTo>
                  <a:close/>
                </a:path>
              </a:pathLst>
            </a:cu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800"/>
                <a:buFont typeface="Calibri"/>
                <a:buNone/>
              </a:pPr>
              <a:r>
                <a:rPr lang="en-US" sz="2800" b="1" i="0" u="none" strike="noStrike" cap="none">
                  <a:solidFill>
                    <a:schemeClr val="dk1"/>
                  </a:solidFill>
                  <a:latin typeface="Calibri"/>
                  <a:ea typeface="Calibri"/>
                  <a:cs typeface="Calibri"/>
                  <a:sym typeface="Calibri"/>
                </a:rPr>
                <a:t>Lead and Participate</a:t>
              </a:r>
              <a:endParaRPr sz="1400" b="0" i="0" u="none" strike="noStrike" cap="none">
                <a:solidFill>
                  <a:srgbClr val="000000"/>
                </a:solidFill>
                <a:latin typeface="Arial"/>
                <a:ea typeface="Arial"/>
                <a:cs typeface="Arial"/>
                <a:sym typeface="Arial"/>
              </a:endParaRPr>
            </a:p>
          </p:txBody>
        </p:sp>
        <p:sp>
          <p:nvSpPr>
            <p:cNvPr id="424" name="Google Shape;424;p9"/>
            <p:cNvSpPr/>
            <p:nvPr/>
          </p:nvSpPr>
          <p:spPr>
            <a:xfrm>
              <a:off x="315803" y="4356036"/>
              <a:ext cx="3666819" cy="1306243"/>
            </a:xfrm>
            <a:custGeom>
              <a:avLst/>
              <a:gdLst/>
              <a:ahLst/>
              <a:cxnLst/>
              <a:rect l="l" t="t" r="r" b="b"/>
              <a:pathLst>
                <a:path w="3383437" h="1306243" extrusionOk="0">
                  <a:moveTo>
                    <a:pt x="0" y="0"/>
                  </a:moveTo>
                  <a:lnTo>
                    <a:pt x="3383437" y="0"/>
                  </a:lnTo>
                  <a:lnTo>
                    <a:pt x="3383437" y="1306243"/>
                  </a:lnTo>
                  <a:lnTo>
                    <a:pt x="0" y="1306243"/>
                  </a:lnTo>
                  <a:lnTo>
                    <a:pt x="0" y="0"/>
                  </a:lnTo>
                  <a:close/>
                </a:path>
              </a:pathLst>
            </a:cu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231D20"/>
                </a:buClr>
                <a:buSzPts val="2400"/>
                <a:buFont typeface="Roboto"/>
                <a:buNone/>
              </a:pPr>
              <a:r>
                <a:rPr lang="en-US" sz="2400" b="0" i="0" u="none" strike="noStrike" cap="none">
                  <a:solidFill>
                    <a:srgbClr val="231D20"/>
                  </a:solidFill>
                  <a:latin typeface="Roboto"/>
                  <a:ea typeface="Roboto"/>
                  <a:cs typeface="Roboto"/>
                  <a:sym typeface="Roboto"/>
                </a:rPr>
                <a:t>Educators lead and participate in various meetings. Examples include IEP meetings, parent or family meetings, and instructional planning.</a:t>
              </a:r>
              <a:endParaRPr sz="1400" b="0" i="0" u="none" strike="noStrike" cap="none">
                <a:solidFill>
                  <a:srgbClr val="000000"/>
                </a:solidFill>
                <a:latin typeface="Arial"/>
                <a:ea typeface="Arial"/>
                <a:cs typeface="Arial"/>
                <a:sym typeface="Arial"/>
              </a:endParaRPr>
            </a:p>
          </p:txBody>
        </p:sp>
        <p:sp>
          <p:nvSpPr>
            <p:cNvPr id="425" name="Google Shape;425;p9" descr="Books with solid fill"/>
            <p:cNvSpPr/>
            <p:nvPr/>
          </p:nvSpPr>
          <p:spPr>
            <a:xfrm>
              <a:off x="5532651" y="2298637"/>
              <a:ext cx="1184203" cy="1184203"/>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6" name="Google Shape;426;p9"/>
            <p:cNvSpPr/>
            <p:nvPr/>
          </p:nvSpPr>
          <p:spPr>
            <a:xfrm>
              <a:off x="4199586" y="3620419"/>
              <a:ext cx="3850331" cy="507515"/>
            </a:xfrm>
            <a:custGeom>
              <a:avLst/>
              <a:gdLst/>
              <a:ahLst/>
              <a:cxnLst/>
              <a:rect l="l" t="t" r="r" b="b"/>
              <a:pathLst>
                <a:path w="3383437" h="507515" extrusionOk="0">
                  <a:moveTo>
                    <a:pt x="0" y="0"/>
                  </a:moveTo>
                  <a:lnTo>
                    <a:pt x="3383437" y="0"/>
                  </a:lnTo>
                  <a:lnTo>
                    <a:pt x="3383437" y="507515"/>
                  </a:lnTo>
                  <a:lnTo>
                    <a:pt x="0" y="507515"/>
                  </a:lnTo>
                  <a:lnTo>
                    <a:pt x="0" y="0"/>
                  </a:lnTo>
                  <a:close/>
                </a:path>
              </a:pathLst>
            </a:cu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800"/>
                <a:buFont typeface="Calibri"/>
                <a:buNone/>
              </a:pPr>
              <a:r>
                <a:rPr lang="en-US" sz="2800" b="1" i="0" u="none" strike="noStrike" cap="none">
                  <a:solidFill>
                    <a:schemeClr val="dk1"/>
                  </a:solidFill>
                  <a:latin typeface="Calibri"/>
                  <a:ea typeface="Calibri"/>
                  <a:cs typeface="Calibri"/>
                  <a:sym typeface="Calibri"/>
                </a:rPr>
                <a:t>Identify Student Outcomes</a:t>
              </a:r>
              <a:endParaRPr sz="1400" b="0" i="0" u="none" strike="noStrike" cap="none">
                <a:solidFill>
                  <a:srgbClr val="000000"/>
                </a:solidFill>
                <a:latin typeface="Arial"/>
                <a:ea typeface="Arial"/>
                <a:cs typeface="Arial"/>
                <a:sym typeface="Arial"/>
              </a:endParaRPr>
            </a:p>
          </p:txBody>
        </p:sp>
        <p:sp>
          <p:nvSpPr>
            <p:cNvPr id="427" name="Google Shape;427;p9"/>
            <p:cNvSpPr/>
            <p:nvPr/>
          </p:nvSpPr>
          <p:spPr>
            <a:xfrm>
              <a:off x="4327583" y="4584139"/>
              <a:ext cx="3383437" cy="1306243"/>
            </a:xfrm>
            <a:custGeom>
              <a:avLst/>
              <a:gdLst/>
              <a:ahLst/>
              <a:cxnLst/>
              <a:rect l="l" t="t" r="r" b="b"/>
              <a:pathLst>
                <a:path w="3383437" h="1306243" extrusionOk="0">
                  <a:moveTo>
                    <a:pt x="0" y="0"/>
                  </a:moveTo>
                  <a:lnTo>
                    <a:pt x="3383437" y="0"/>
                  </a:lnTo>
                  <a:lnTo>
                    <a:pt x="3383437" y="1306243"/>
                  </a:lnTo>
                  <a:lnTo>
                    <a:pt x="0" y="1306243"/>
                  </a:lnTo>
                  <a:lnTo>
                    <a:pt x="0" y="0"/>
                  </a:lnTo>
                  <a:close/>
                </a:path>
              </a:pathLst>
            </a:cu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Identified outcomes should be measurable. Instructional and behavioral plans should be aligned and support these goals.</a:t>
              </a:r>
              <a:endParaRPr sz="1400" b="0" i="0" u="none" strike="noStrike" cap="none">
                <a:solidFill>
                  <a:srgbClr val="000000"/>
                </a:solidFill>
                <a:latin typeface="Arial"/>
                <a:ea typeface="Arial"/>
                <a:cs typeface="Arial"/>
                <a:sym typeface="Arial"/>
              </a:endParaRPr>
            </a:p>
          </p:txBody>
        </p:sp>
        <p:sp>
          <p:nvSpPr>
            <p:cNvPr id="428" name="Google Shape;428;p9" descr="Checklist with solid fill"/>
            <p:cNvSpPr/>
            <p:nvPr/>
          </p:nvSpPr>
          <p:spPr>
            <a:xfrm>
              <a:off x="9508188" y="2298636"/>
              <a:ext cx="1184203" cy="1184203"/>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9" name="Google Shape;429;p9"/>
            <p:cNvSpPr/>
            <p:nvPr/>
          </p:nvSpPr>
          <p:spPr>
            <a:xfrm>
              <a:off x="8408571" y="3779980"/>
              <a:ext cx="3383437" cy="507515"/>
            </a:xfrm>
            <a:custGeom>
              <a:avLst/>
              <a:gdLst/>
              <a:ahLst/>
              <a:cxnLst/>
              <a:rect l="l" t="t" r="r" b="b"/>
              <a:pathLst>
                <a:path w="3383437" h="507515" extrusionOk="0">
                  <a:moveTo>
                    <a:pt x="0" y="0"/>
                  </a:moveTo>
                  <a:lnTo>
                    <a:pt x="3383437" y="0"/>
                  </a:lnTo>
                  <a:lnTo>
                    <a:pt x="3383437" y="507515"/>
                  </a:lnTo>
                  <a:lnTo>
                    <a:pt x="0" y="507515"/>
                  </a:lnTo>
                  <a:lnTo>
                    <a:pt x="0" y="0"/>
                  </a:lnTo>
                  <a:close/>
                </a:path>
              </a:pathLst>
            </a:cu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800"/>
                <a:buFont typeface="Calibri"/>
                <a:buNone/>
              </a:pPr>
              <a:r>
                <a:rPr lang="en-US" sz="2800" b="1" i="0" u="none" strike="noStrike" cap="none">
                  <a:solidFill>
                    <a:schemeClr val="dk1"/>
                  </a:solidFill>
                  <a:latin typeface="Calibri"/>
                  <a:ea typeface="Calibri"/>
                  <a:cs typeface="Calibri"/>
                  <a:sym typeface="Calibri"/>
                </a:rPr>
                <a:t>Facilitate Effectively</a:t>
              </a:r>
              <a:endParaRPr sz="1400" b="0" i="0" u="none" strike="noStrike" cap="none">
                <a:solidFill>
                  <a:srgbClr val="000000"/>
                </a:solidFill>
                <a:latin typeface="Arial"/>
                <a:ea typeface="Arial"/>
                <a:cs typeface="Arial"/>
                <a:sym typeface="Arial"/>
              </a:endParaRPr>
            </a:p>
          </p:txBody>
        </p:sp>
        <p:sp>
          <p:nvSpPr>
            <p:cNvPr id="430" name="Google Shape;430;p9"/>
            <p:cNvSpPr/>
            <p:nvPr/>
          </p:nvSpPr>
          <p:spPr>
            <a:xfrm>
              <a:off x="8408571" y="4356036"/>
              <a:ext cx="3383437" cy="1306243"/>
            </a:xfrm>
            <a:custGeom>
              <a:avLst/>
              <a:gdLst/>
              <a:ahLst/>
              <a:cxnLst/>
              <a:rect l="l" t="t" r="r" b="b"/>
              <a:pathLst>
                <a:path w="3383437" h="1306243" extrusionOk="0">
                  <a:moveTo>
                    <a:pt x="0" y="0"/>
                  </a:moveTo>
                  <a:lnTo>
                    <a:pt x="3383437" y="0"/>
                  </a:lnTo>
                  <a:lnTo>
                    <a:pt x="3383437" y="1306243"/>
                  </a:lnTo>
                  <a:lnTo>
                    <a:pt x="0" y="1306243"/>
                  </a:lnTo>
                  <a:lnTo>
                    <a:pt x="0" y="0"/>
                  </a:lnTo>
                  <a:close/>
                </a:path>
              </a:pathLst>
            </a:cu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Educators develop a meeting agenda, allocate time, and encourage consensus.</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29"/>
          <p:cNvSpPr txBox="1">
            <a:spLocks noGrp="1"/>
          </p:cNvSpPr>
          <p:nvPr>
            <p:ph type="title"/>
          </p:nvPr>
        </p:nvSpPr>
        <p:spPr>
          <a:xfrm>
            <a:off x="1145894" y="365125"/>
            <a:ext cx="10207906"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44883E"/>
              </a:buClr>
              <a:buSzPct val="100000"/>
              <a:buFont typeface="Arial"/>
              <a:buNone/>
            </a:pPr>
            <a:r>
              <a:rPr lang="en-US"/>
              <a:t>Facilitate: </a:t>
            </a:r>
            <a:br>
              <a:rPr lang="en-US"/>
            </a:br>
            <a:r>
              <a:rPr lang="en-US"/>
              <a:t>Summarize what was accomplished </a:t>
            </a:r>
            <a:br>
              <a:rPr lang="en-US"/>
            </a:br>
            <a:endParaRPr/>
          </a:p>
        </p:txBody>
      </p:sp>
      <p:sp>
        <p:nvSpPr>
          <p:cNvPr id="703" name="Google Shape;703;p29"/>
          <p:cNvSpPr txBox="1">
            <a:spLocks noGrp="1"/>
          </p:cNvSpPr>
          <p:nvPr>
            <p:ph type="body" idx="1"/>
          </p:nvPr>
        </p:nvSpPr>
        <p:spPr>
          <a:xfrm>
            <a:off x="1145892" y="1825625"/>
            <a:ext cx="10207907" cy="115065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Reference the purpose related to accomplishments </a:t>
            </a:r>
            <a:endParaRPr/>
          </a:p>
          <a:p>
            <a:pPr marL="228600" lvl="0" indent="-228600" algn="l" rtl="0">
              <a:lnSpc>
                <a:spcPct val="90000"/>
              </a:lnSpc>
              <a:spcBef>
                <a:spcPts val="1000"/>
              </a:spcBef>
              <a:spcAft>
                <a:spcPts val="0"/>
              </a:spcAft>
              <a:buClr>
                <a:schemeClr val="dk1"/>
              </a:buClr>
              <a:buSzPts val="2800"/>
              <a:buChar char="•"/>
            </a:pPr>
            <a:r>
              <a:rPr lang="en-US"/>
              <a:t>Mention key determinations, recommendations or services. </a:t>
            </a:r>
            <a:endParaRPr/>
          </a:p>
          <a:p>
            <a:pPr marL="0" lvl="0" indent="0" algn="l" rtl="0">
              <a:lnSpc>
                <a:spcPct val="90000"/>
              </a:lnSpc>
              <a:spcBef>
                <a:spcPts val="1000"/>
              </a:spcBef>
              <a:spcAft>
                <a:spcPts val="0"/>
              </a:spcAft>
              <a:buClr>
                <a:schemeClr val="dk1"/>
              </a:buClr>
              <a:buSzPts val="2800"/>
              <a:buNone/>
            </a:pPr>
            <a:endParaRPr/>
          </a:p>
        </p:txBody>
      </p:sp>
      <p:sp>
        <p:nvSpPr>
          <p:cNvPr id="704" name="Google Shape;704;p29"/>
          <p:cNvSpPr txBox="1">
            <a:spLocks noGrp="1"/>
          </p:cNvSpPr>
          <p:nvPr>
            <p:ph type="sldNum" idx="12"/>
          </p:nvPr>
        </p:nvSpPr>
        <p:spPr>
          <a:xfrm>
            <a:off x="10714617" y="6507316"/>
            <a:ext cx="1168351" cy="32342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888888"/>
                </a:solidFill>
                <a:latin typeface="Arial"/>
                <a:ea typeface="Arial"/>
                <a:cs typeface="Arial"/>
                <a:sym typeface="Arial"/>
              </a:rPr>
              <a:t>20</a:t>
            </a:fld>
            <a:endParaRPr sz="900" b="0" i="0" u="none" strike="noStrike" cap="none">
              <a:solidFill>
                <a:srgbClr val="888888"/>
              </a:solidFill>
              <a:latin typeface="Arial"/>
              <a:ea typeface="Arial"/>
              <a:cs typeface="Arial"/>
              <a:sym typeface="Arial"/>
            </a:endParaRPr>
          </a:p>
        </p:txBody>
      </p:sp>
      <p:grpSp>
        <p:nvGrpSpPr>
          <p:cNvPr id="705" name="Google Shape;705;p29"/>
          <p:cNvGrpSpPr/>
          <p:nvPr/>
        </p:nvGrpSpPr>
        <p:grpSpPr>
          <a:xfrm>
            <a:off x="1397387" y="3014137"/>
            <a:ext cx="9704913" cy="2772832"/>
            <a:chOff x="1184" y="882059"/>
            <a:chExt cx="9704913" cy="2772832"/>
          </a:xfrm>
        </p:grpSpPr>
        <p:sp>
          <p:nvSpPr>
            <p:cNvPr id="706" name="Google Shape;706;p29"/>
            <p:cNvSpPr/>
            <p:nvPr/>
          </p:nvSpPr>
          <p:spPr>
            <a:xfrm>
              <a:off x="1184" y="882059"/>
              <a:ext cx="4621387" cy="2772832"/>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29"/>
            <p:cNvSpPr txBox="1"/>
            <p:nvPr/>
          </p:nvSpPr>
          <p:spPr>
            <a:xfrm>
              <a:off x="1184" y="882059"/>
              <a:ext cx="4621387" cy="2772832"/>
            </a:xfrm>
            <a:prstGeom prst="rect">
              <a:avLst/>
            </a:prstGeom>
            <a:noFill/>
            <a:ln>
              <a:noFill/>
            </a:ln>
          </p:spPr>
          <p:txBody>
            <a:bodyPr spcFirstLastPara="1" wrap="square" lIns="190500" tIns="190500" rIns="190500" bIns="190500" anchor="ctr" anchorCtr="0">
              <a:noAutofit/>
            </a:bodyPr>
            <a:lstStyle/>
            <a:p>
              <a:pPr marL="0" marR="0" lvl="0" indent="0" algn="ctr" rtl="0">
                <a:lnSpc>
                  <a:spcPct val="90000"/>
                </a:lnSpc>
                <a:spcBef>
                  <a:spcPts val="0"/>
                </a:spcBef>
                <a:spcAft>
                  <a:spcPts val="0"/>
                </a:spcAft>
                <a:buClr>
                  <a:schemeClr val="lt1"/>
                </a:buClr>
                <a:buSzPts val="5000"/>
                <a:buFont typeface="Calibri"/>
                <a:buNone/>
              </a:pPr>
              <a:r>
                <a:rPr lang="en-US" sz="5000" b="0" i="0" u="none" strike="noStrike" cap="none">
                  <a:solidFill>
                    <a:schemeClr val="lt1"/>
                  </a:solidFill>
                  <a:latin typeface="Calibri"/>
                  <a:ea typeface="Calibri"/>
                  <a:cs typeface="Calibri"/>
                  <a:sym typeface="Calibri"/>
                </a:rPr>
                <a:t>“For today’s meeting our purpose was…”</a:t>
              </a:r>
              <a:endParaRPr sz="1400" b="0" i="0" u="none" strike="noStrike" cap="none">
                <a:solidFill>
                  <a:srgbClr val="000000"/>
                </a:solidFill>
                <a:latin typeface="Arial"/>
                <a:ea typeface="Arial"/>
                <a:cs typeface="Arial"/>
                <a:sym typeface="Arial"/>
              </a:endParaRPr>
            </a:p>
          </p:txBody>
        </p:sp>
        <p:sp>
          <p:nvSpPr>
            <p:cNvPr id="708" name="Google Shape;708;p29"/>
            <p:cNvSpPr/>
            <p:nvPr/>
          </p:nvSpPr>
          <p:spPr>
            <a:xfrm>
              <a:off x="5084710" y="882059"/>
              <a:ext cx="4621387" cy="2772832"/>
            </a:xfrm>
            <a:prstGeom prst="rect">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29"/>
            <p:cNvSpPr txBox="1"/>
            <p:nvPr/>
          </p:nvSpPr>
          <p:spPr>
            <a:xfrm>
              <a:off x="5084710" y="882059"/>
              <a:ext cx="4621387" cy="2772832"/>
            </a:xfrm>
            <a:prstGeom prst="rect">
              <a:avLst/>
            </a:prstGeom>
            <a:noFill/>
            <a:ln>
              <a:noFill/>
            </a:ln>
          </p:spPr>
          <p:txBody>
            <a:bodyPr spcFirstLastPara="1" wrap="square" lIns="190500" tIns="190500" rIns="190500" bIns="190500" anchor="ctr" anchorCtr="0">
              <a:noAutofit/>
            </a:bodyPr>
            <a:lstStyle/>
            <a:p>
              <a:pPr marL="0" marR="0" lvl="0" indent="0" algn="ctr" rtl="0">
                <a:lnSpc>
                  <a:spcPct val="90000"/>
                </a:lnSpc>
                <a:spcBef>
                  <a:spcPts val="0"/>
                </a:spcBef>
                <a:spcAft>
                  <a:spcPts val="0"/>
                </a:spcAft>
                <a:buClr>
                  <a:schemeClr val="lt1"/>
                </a:buClr>
                <a:buSzPts val="5000"/>
                <a:buFont typeface="Calibri"/>
                <a:buNone/>
              </a:pPr>
              <a:r>
                <a:rPr lang="en-US" sz="5000" b="0" i="0" u="none" strike="noStrike" cap="none">
                  <a:solidFill>
                    <a:schemeClr val="lt1"/>
                  </a:solidFill>
                  <a:latin typeface="Calibri"/>
                  <a:ea typeface="Calibri"/>
                  <a:cs typeface="Calibri"/>
                  <a:sym typeface="Calibri"/>
                </a:rPr>
                <a:t>“After reviewing the data, we all agree that…”</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30"/>
          <p:cNvSpPr txBox="1">
            <a:spLocks noGrp="1"/>
          </p:cNvSpPr>
          <p:nvPr>
            <p:ph type="title"/>
          </p:nvPr>
        </p:nvSpPr>
        <p:spPr>
          <a:xfrm>
            <a:off x="705872" y="26058"/>
            <a:ext cx="11430000" cy="1828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4883E"/>
              </a:buClr>
              <a:buSzPts val="4800"/>
              <a:buFont typeface="Arial"/>
              <a:buNone/>
            </a:pPr>
            <a:r>
              <a:rPr lang="en-US"/>
              <a:t>Facilitate: Summarize What Was Accomplished </a:t>
            </a:r>
            <a:endParaRPr/>
          </a:p>
        </p:txBody>
      </p:sp>
      <p:sp>
        <p:nvSpPr>
          <p:cNvPr id="716" name="Google Shape;716;p30"/>
          <p:cNvSpPr txBox="1">
            <a:spLocks noGrp="1"/>
          </p:cNvSpPr>
          <p:nvPr>
            <p:ph type="body" idx="1"/>
          </p:nvPr>
        </p:nvSpPr>
        <p:spPr>
          <a:xfrm>
            <a:off x="705872" y="1759988"/>
            <a:ext cx="11335109" cy="1430866"/>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chemeClr val="dk1"/>
              </a:buClr>
              <a:buSzPts val="2800"/>
              <a:buFont typeface="Noto Sans Symbols"/>
              <a:buChar char="▪"/>
            </a:pPr>
            <a:r>
              <a:rPr lang="en-US" sz="2800"/>
              <a:t>Reference the purpose related to accomplishments. </a:t>
            </a:r>
            <a:endParaRPr/>
          </a:p>
          <a:p>
            <a:pPr marL="457200" lvl="0" indent="-457200" algn="l" rtl="0">
              <a:lnSpc>
                <a:spcPct val="90000"/>
              </a:lnSpc>
              <a:spcBef>
                <a:spcPts val="1200"/>
              </a:spcBef>
              <a:spcAft>
                <a:spcPts val="0"/>
              </a:spcAft>
              <a:buClr>
                <a:schemeClr val="dk1"/>
              </a:buClr>
              <a:buSzPts val="2800"/>
              <a:buFont typeface="Noto Sans Symbols"/>
              <a:buChar char="▪"/>
            </a:pPr>
            <a:r>
              <a:rPr lang="en-US" sz="2800"/>
              <a:t>Mention key determinations, recommendations, or services. </a:t>
            </a:r>
            <a:endParaRPr/>
          </a:p>
        </p:txBody>
      </p:sp>
      <p:grpSp>
        <p:nvGrpSpPr>
          <p:cNvPr id="717" name="Google Shape;717;p30"/>
          <p:cNvGrpSpPr/>
          <p:nvPr/>
        </p:nvGrpSpPr>
        <p:grpSpPr>
          <a:xfrm>
            <a:off x="1841869" y="3190854"/>
            <a:ext cx="8508261" cy="2579899"/>
            <a:chOff x="1734404" y="3475880"/>
            <a:chExt cx="8508261" cy="2579899"/>
          </a:xfrm>
        </p:grpSpPr>
        <p:sp>
          <p:nvSpPr>
            <p:cNvPr id="718" name="Google Shape;718;p30"/>
            <p:cNvSpPr/>
            <p:nvPr/>
          </p:nvSpPr>
          <p:spPr>
            <a:xfrm>
              <a:off x="1734404" y="3475880"/>
              <a:ext cx="3746457" cy="237900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9" name="Google Shape;719;p30"/>
            <p:cNvSpPr/>
            <p:nvPr/>
          </p:nvSpPr>
          <p:spPr>
            <a:xfrm>
              <a:off x="1917205" y="3676778"/>
              <a:ext cx="3685944" cy="2272976"/>
            </a:xfrm>
            <a:custGeom>
              <a:avLst/>
              <a:gdLst/>
              <a:ahLst/>
              <a:cxnLst/>
              <a:rect l="l" t="t" r="r" b="b"/>
              <a:pathLst>
                <a:path w="3746457" h="2379000" extrusionOk="0">
                  <a:moveTo>
                    <a:pt x="0" y="237900"/>
                  </a:moveTo>
                  <a:cubicBezTo>
                    <a:pt x="0" y="106511"/>
                    <a:pt x="106511" y="0"/>
                    <a:pt x="237900" y="0"/>
                  </a:cubicBezTo>
                  <a:lnTo>
                    <a:pt x="3508557" y="0"/>
                  </a:lnTo>
                  <a:cubicBezTo>
                    <a:pt x="3639946" y="0"/>
                    <a:pt x="3746457" y="106511"/>
                    <a:pt x="3746457" y="237900"/>
                  </a:cubicBezTo>
                  <a:lnTo>
                    <a:pt x="3746457" y="2141100"/>
                  </a:lnTo>
                  <a:cubicBezTo>
                    <a:pt x="3746457" y="2272489"/>
                    <a:pt x="3639946" y="2379000"/>
                    <a:pt x="3508557" y="2379000"/>
                  </a:cubicBezTo>
                  <a:lnTo>
                    <a:pt x="237900" y="2379000"/>
                  </a:lnTo>
                  <a:cubicBezTo>
                    <a:pt x="106511" y="2379000"/>
                    <a:pt x="0" y="2272489"/>
                    <a:pt x="0" y="2141100"/>
                  </a:cubicBezTo>
                  <a:lnTo>
                    <a:pt x="0" y="237900"/>
                  </a:lnTo>
                  <a:close/>
                </a:path>
              </a:pathLst>
            </a:custGeom>
            <a:solidFill>
              <a:schemeClr val="lt1">
                <a:alpha val="89411"/>
              </a:schemeClr>
            </a:solidFill>
            <a:ln w="12700" cap="flat" cmpd="sng">
              <a:solidFill>
                <a:schemeClr val="accent2"/>
              </a:solidFill>
              <a:prstDash val="solid"/>
              <a:miter lim="800000"/>
              <a:headEnd type="none" w="sm" len="sm"/>
              <a:tailEnd type="none" w="sm" len="sm"/>
            </a:ln>
          </p:spPr>
          <p:txBody>
            <a:bodyPr spcFirstLastPara="1" wrap="square" lIns="210625" tIns="210625" rIns="210625" bIns="210625" anchor="t" anchorCtr="0">
              <a:noAutofit/>
            </a:bodyPr>
            <a:lstStyle/>
            <a:p>
              <a:pPr marL="0" marR="0" lvl="0" indent="0" algn="l" rtl="0">
                <a:lnSpc>
                  <a:spcPct val="9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“For today’s meeting our purpose was . . .”</a:t>
              </a:r>
              <a:endParaRPr sz="1400" b="0" i="0" u="none" strike="noStrike" cap="none">
                <a:solidFill>
                  <a:srgbClr val="000000"/>
                </a:solidFill>
                <a:latin typeface="Arial"/>
                <a:ea typeface="Arial"/>
                <a:cs typeface="Arial"/>
                <a:sym typeface="Arial"/>
              </a:endParaRPr>
            </a:p>
          </p:txBody>
        </p:sp>
        <p:sp>
          <p:nvSpPr>
            <p:cNvPr id="720" name="Google Shape;720;p30"/>
            <p:cNvSpPr/>
            <p:nvPr/>
          </p:nvSpPr>
          <p:spPr>
            <a:xfrm>
              <a:off x="6313407" y="3475880"/>
              <a:ext cx="3746457" cy="2379000"/>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1" name="Google Shape;721;p30"/>
            <p:cNvSpPr/>
            <p:nvPr/>
          </p:nvSpPr>
          <p:spPr>
            <a:xfrm>
              <a:off x="6496208" y="3676779"/>
              <a:ext cx="3746457" cy="2379000"/>
            </a:xfrm>
            <a:custGeom>
              <a:avLst/>
              <a:gdLst/>
              <a:ahLst/>
              <a:cxnLst/>
              <a:rect l="l" t="t" r="r" b="b"/>
              <a:pathLst>
                <a:path w="3746457" h="2379000" extrusionOk="0">
                  <a:moveTo>
                    <a:pt x="0" y="237900"/>
                  </a:moveTo>
                  <a:cubicBezTo>
                    <a:pt x="0" y="106511"/>
                    <a:pt x="106511" y="0"/>
                    <a:pt x="237900" y="0"/>
                  </a:cubicBezTo>
                  <a:lnTo>
                    <a:pt x="3508557" y="0"/>
                  </a:lnTo>
                  <a:cubicBezTo>
                    <a:pt x="3639946" y="0"/>
                    <a:pt x="3746457" y="106511"/>
                    <a:pt x="3746457" y="237900"/>
                  </a:cubicBezTo>
                  <a:lnTo>
                    <a:pt x="3746457" y="2141100"/>
                  </a:lnTo>
                  <a:cubicBezTo>
                    <a:pt x="3746457" y="2272489"/>
                    <a:pt x="3639946" y="2379000"/>
                    <a:pt x="3508557" y="2379000"/>
                  </a:cubicBezTo>
                  <a:lnTo>
                    <a:pt x="237900" y="2379000"/>
                  </a:lnTo>
                  <a:cubicBezTo>
                    <a:pt x="106511" y="2379000"/>
                    <a:pt x="0" y="2272489"/>
                    <a:pt x="0" y="2141100"/>
                  </a:cubicBezTo>
                  <a:lnTo>
                    <a:pt x="0" y="237900"/>
                  </a:lnTo>
                  <a:close/>
                </a:path>
              </a:pathLst>
            </a:custGeom>
            <a:solidFill>
              <a:schemeClr val="lt1">
                <a:alpha val="89411"/>
              </a:schemeClr>
            </a:solidFill>
            <a:ln w="12700" cap="flat" cmpd="sng">
              <a:solidFill>
                <a:schemeClr val="accent2"/>
              </a:solidFill>
              <a:prstDash val="solid"/>
              <a:miter lim="800000"/>
              <a:headEnd type="none" w="sm" len="sm"/>
              <a:tailEnd type="none" w="sm" len="sm"/>
            </a:ln>
          </p:spPr>
          <p:txBody>
            <a:bodyPr spcFirstLastPara="1" wrap="square" lIns="210625" tIns="210625" rIns="210625" bIns="210625" anchor="t" anchorCtr="0">
              <a:noAutofit/>
            </a:bodyPr>
            <a:lstStyle/>
            <a:p>
              <a:pPr marL="0" marR="0" lvl="0" indent="0" algn="l" rtl="0">
                <a:lnSpc>
                  <a:spcPct val="100000"/>
                </a:lnSpc>
                <a:spcBef>
                  <a:spcPts val="0"/>
                </a:spcBef>
                <a:spcAft>
                  <a:spcPts val="0"/>
                </a:spcAft>
                <a:buClr>
                  <a:schemeClr val="dk1"/>
                </a:buClr>
                <a:buSzPts val="3200"/>
                <a:buFont typeface="Calibri"/>
                <a:buNone/>
              </a:pPr>
              <a:r>
                <a:rPr lang="en-US" sz="3200" b="0" i="0" u="none" strike="noStrike" cap="none">
                  <a:solidFill>
                    <a:schemeClr val="dk1"/>
                  </a:solidFill>
                  <a:latin typeface="Calibri"/>
                  <a:ea typeface="Calibri"/>
                  <a:cs typeface="Calibri"/>
                  <a:sym typeface="Calibri"/>
                </a:rPr>
                <a:t>“After reviewing the data, we all agree that . . .”</a:t>
              </a:r>
              <a:endParaRPr sz="1400" b="0" i="0" u="none" strike="noStrike" cap="none">
                <a:solidFill>
                  <a:srgbClr val="000000"/>
                </a:solidFill>
                <a:latin typeface="Arial"/>
                <a:ea typeface="Arial"/>
                <a:cs typeface="Arial"/>
                <a:sym typeface="Arial"/>
              </a:endParaRPr>
            </a:p>
          </p:txBody>
        </p:sp>
      </p:grpSp>
      <p:sp>
        <p:nvSpPr>
          <p:cNvPr id="722" name="Google Shape;722;p30"/>
          <p:cNvSpPr txBox="1">
            <a:spLocks noGrp="1"/>
          </p:cNvSpPr>
          <p:nvPr>
            <p:ph type="sldNum" idx="12"/>
          </p:nvPr>
        </p:nvSpPr>
        <p:spPr>
          <a:xfrm>
            <a:off x="11378241" y="6393628"/>
            <a:ext cx="381625"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AEABAB"/>
                </a:solidFill>
                <a:latin typeface="Calibri"/>
                <a:ea typeface="Calibri"/>
                <a:cs typeface="Calibri"/>
                <a:sym typeface="Calibri"/>
              </a:rPr>
              <a:t>21</a:t>
            </a:fld>
            <a:endParaRPr sz="1000" b="0" i="0" u="none" strike="noStrike" cap="none">
              <a:solidFill>
                <a:srgbClr val="AEABAB"/>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31"/>
          <p:cNvSpPr txBox="1">
            <a:spLocks noGrp="1"/>
          </p:cNvSpPr>
          <p:nvPr>
            <p:ph type="title"/>
          </p:nvPr>
        </p:nvSpPr>
        <p:spPr>
          <a:xfrm>
            <a:off x="838201" y="503238"/>
            <a:ext cx="11044767"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44883E"/>
              </a:buClr>
              <a:buSzPct val="100000"/>
              <a:buFont typeface="Arial"/>
              <a:buNone/>
            </a:pPr>
            <a:r>
              <a:rPr lang="en-US"/>
              <a:t>Discuss any follow-up activities that need to occur after the meeting’s conclusion.</a:t>
            </a:r>
            <a:br>
              <a:rPr lang="en-US"/>
            </a:br>
            <a:endParaRPr/>
          </a:p>
        </p:txBody>
      </p:sp>
      <p:sp>
        <p:nvSpPr>
          <p:cNvPr id="729" name="Google Shape;729;p31"/>
          <p:cNvSpPr txBox="1">
            <a:spLocks noGrp="1"/>
          </p:cNvSpPr>
          <p:nvPr>
            <p:ph type="body" idx="1"/>
          </p:nvPr>
        </p:nvSpPr>
        <p:spPr>
          <a:xfrm>
            <a:off x="1145892" y="1825625"/>
            <a:ext cx="10207907" cy="8637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Create a “to do” of any follow up activities from the IEP meeting and who is responsible. </a:t>
            </a:r>
            <a:endParaRPr/>
          </a:p>
        </p:txBody>
      </p:sp>
      <p:sp>
        <p:nvSpPr>
          <p:cNvPr id="730" name="Google Shape;730;p31"/>
          <p:cNvSpPr txBox="1">
            <a:spLocks noGrp="1"/>
          </p:cNvSpPr>
          <p:nvPr>
            <p:ph type="sldNum" idx="12"/>
          </p:nvPr>
        </p:nvSpPr>
        <p:spPr>
          <a:xfrm>
            <a:off x="10714617" y="6507316"/>
            <a:ext cx="1168351" cy="32342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888888"/>
                </a:solidFill>
                <a:latin typeface="Arial"/>
                <a:ea typeface="Arial"/>
                <a:cs typeface="Arial"/>
                <a:sym typeface="Arial"/>
              </a:rPr>
              <a:t>22</a:t>
            </a:fld>
            <a:endParaRPr sz="900" b="0" i="0" u="none" strike="noStrike" cap="none">
              <a:solidFill>
                <a:srgbClr val="888888"/>
              </a:solidFill>
              <a:latin typeface="Arial"/>
              <a:ea typeface="Arial"/>
              <a:cs typeface="Arial"/>
              <a:sym typeface="Arial"/>
            </a:endParaRPr>
          </a:p>
        </p:txBody>
      </p:sp>
      <p:grpSp>
        <p:nvGrpSpPr>
          <p:cNvPr id="731" name="Google Shape;731;p31"/>
          <p:cNvGrpSpPr/>
          <p:nvPr/>
        </p:nvGrpSpPr>
        <p:grpSpPr>
          <a:xfrm>
            <a:off x="847908" y="3263704"/>
            <a:ext cx="11025352" cy="2067253"/>
            <a:chOff x="9707" y="807375"/>
            <a:chExt cx="11025352" cy="2067253"/>
          </a:xfrm>
        </p:grpSpPr>
        <p:sp>
          <p:nvSpPr>
            <p:cNvPr id="732" name="Google Shape;732;p31"/>
            <p:cNvSpPr/>
            <p:nvPr/>
          </p:nvSpPr>
          <p:spPr>
            <a:xfrm>
              <a:off x="9707" y="807375"/>
              <a:ext cx="2901408" cy="2067253"/>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p31"/>
            <p:cNvSpPr txBox="1"/>
            <p:nvPr/>
          </p:nvSpPr>
          <p:spPr>
            <a:xfrm>
              <a:off x="70255" y="867923"/>
              <a:ext cx="2780312" cy="194615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The special education teacher will follow up with Mrs. Smith about training in the new strategy. </a:t>
              </a:r>
              <a:endParaRPr sz="1400" b="0" i="0" u="none" strike="noStrike" cap="none">
                <a:solidFill>
                  <a:srgbClr val="000000"/>
                </a:solidFill>
                <a:latin typeface="Arial"/>
                <a:ea typeface="Arial"/>
                <a:cs typeface="Arial"/>
                <a:sym typeface="Arial"/>
              </a:endParaRPr>
            </a:p>
          </p:txBody>
        </p:sp>
        <p:sp>
          <p:nvSpPr>
            <p:cNvPr id="734" name="Google Shape;734;p31"/>
            <p:cNvSpPr/>
            <p:nvPr/>
          </p:nvSpPr>
          <p:spPr>
            <a:xfrm>
              <a:off x="3201256" y="1481227"/>
              <a:ext cx="615098" cy="719549"/>
            </a:xfrm>
            <a:prstGeom prst="rightArrow">
              <a:avLst>
                <a:gd name="adj1" fmla="val 60000"/>
                <a:gd name="adj2" fmla="val 50000"/>
              </a:avLst>
            </a:prstGeom>
            <a:solidFill>
              <a:srgbClr val="599B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5" name="Google Shape;735;p31"/>
            <p:cNvSpPr txBox="1"/>
            <p:nvPr/>
          </p:nvSpPr>
          <p:spPr>
            <a:xfrm>
              <a:off x="3201256" y="1625137"/>
              <a:ext cx="430569" cy="43172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b="0" i="0" u="none" strike="noStrike" cap="none">
                <a:solidFill>
                  <a:schemeClr val="lt1"/>
                </a:solidFill>
                <a:latin typeface="Calibri"/>
                <a:ea typeface="Calibri"/>
                <a:cs typeface="Calibri"/>
                <a:sym typeface="Calibri"/>
              </a:endParaRPr>
            </a:p>
          </p:txBody>
        </p:sp>
        <p:sp>
          <p:nvSpPr>
            <p:cNvPr id="736" name="Google Shape;736;p31"/>
            <p:cNvSpPr/>
            <p:nvPr/>
          </p:nvSpPr>
          <p:spPr>
            <a:xfrm>
              <a:off x="4071679" y="807375"/>
              <a:ext cx="2901408" cy="2067253"/>
            </a:xfrm>
            <a:prstGeom prst="roundRect">
              <a:avLst>
                <a:gd name="adj" fmla="val 10000"/>
              </a:avLst>
            </a:prstGeom>
            <a:solidFill>
              <a:srgbClr val="4CC3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p31"/>
            <p:cNvSpPr txBox="1"/>
            <p:nvPr/>
          </p:nvSpPr>
          <p:spPr>
            <a:xfrm>
              <a:off x="4132227" y="867923"/>
              <a:ext cx="2780312" cy="194615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Mrs. Smith will meet with student K’s supervisors to coordinate training in the new strategy that will be implemented at when student K is working at Publix. </a:t>
              </a:r>
              <a:endParaRPr sz="1800" b="0" i="0" u="none" strike="noStrike" cap="none">
                <a:solidFill>
                  <a:schemeClr val="lt1"/>
                </a:solidFill>
                <a:latin typeface="Calibri"/>
                <a:ea typeface="Calibri"/>
                <a:cs typeface="Calibri"/>
                <a:sym typeface="Calibri"/>
              </a:endParaRPr>
            </a:p>
          </p:txBody>
        </p:sp>
        <p:sp>
          <p:nvSpPr>
            <p:cNvPr id="738" name="Google Shape;738;p31"/>
            <p:cNvSpPr/>
            <p:nvPr/>
          </p:nvSpPr>
          <p:spPr>
            <a:xfrm>
              <a:off x="7263228" y="1481227"/>
              <a:ext cx="615098" cy="719549"/>
            </a:xfrm>
            <a:prstGeom prst="rightArrow">
              <a:avLst>
                <a:gd name="adj1" fmla="val 60000"/>
                <a:gd name="adj2" fmla="val 50000"/>
              </a:avLst>
            </a:prstGeom>
            <a:solidFill>
              <a:srgbClr val="6FAB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9" name="Google Shape;739;p31"/>
            <p:cNvSpPr txBox="1"/>
            <p:nvPr/>
          </p:nvSpPr>
          <p:spPr>
            <a:xfrm>
              <a:off x="7263228" y="1625137"/>
              <a:ext cx="430569" cy="43172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b="0" i="0" u="none" strike="noStrike" cap="none">
                <a:solidFill>
                  <a:schemeClr val="lt1"/>
                </a:solidFill>
                <a:latin typeface="Calibri"/>
                <a:ea typeface="Calibri"/>
                <a:cs typeface="Calibri"/>
                <a:sym typeface="Calibri"/>
              </a:endParaRPr>
            </a:p>
          </p:txBody>
        </p:sp>
        <p:sp>
          <p:nvSpPr>
            <p:cNvPr id="740" name="Google Shape;740;p31"/>
            <p:cNvSpPr/>
            <p:nvPr/>
          </p:nvSpPr>
          <p:spPr>
            <a:xfrm>
              <a:off x="8133651" y="807375"/>
              <a:ext cx="2901408" cy="2067253"/>
            </a:xfrm>
            <a:prstGeom prst="roundRect">
              <a:avLst>
                <a:gd name="adj" fmla="val 10000"/>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31"/>
            <p:cNvSpPr txBox="1"/>
            <p:nvPr/>
          </p:nvSpPr>
          <p:spPr>
            <a:xfrm>
              <a:off x="8194199" y="867923"/>
              <a:ext cx="2780312" cy="194615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Mrs. Jones will also start using this strategy at home to reinforce. </a:t>
              </a: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32"/>
          <p:cNvSpPr txBox="1">
            <a:spLocks noGrp="1"/>
          </p:cNvSpPr>
          <p:nvPr>
            <p:ph type="sldNum" idx="12"/>
          </p:nvPr>
        </p:nvSpPr>
        <p:spPr>
          <a:xfrm>
            <a:off x="11378241" y="6393628"/>
            <a:ext cx="381625"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AEABAB"/>
                </a:solidFill>
                <a:latin typeface="Calibri"/>
                <a:ea typeface="Calibri"/>
                <a:cs typeface="Calibri"/>
                <a:sym typeface="Calibri"/>
              </a:rPr>
              <a:t>23</a:t>
            </a:fld>
            <a:endParaRPr sz="1000" b="0" i="0" u="none" strike="noStrike" cap="none">
              <a:solidFill>
                <a:srgbClr val="AEABAB"/>
              </a:solidFill>
              <a:latin typeface="Calibri"/>
              <a:ea typeface="Calibri"/>
              <a:cs typeface="Calibri"/>
              <a:sym typeface="Calibri"/>
            </a:endParaRPr>
          </a:p>
        </p:txBody>
      </p:sp>
      <p:sp>
        <p:nvSpPr>
          <p:cNvPr id="747" name="Google Shape;747;p32"/>
          <p:cNvSpPr txBox="1">
            <a:spLocks noGrp="1"/>
          </p:cNvSpPr>
          <p:nvPr>
            <p:ph type="title"/>
          </p:nvPr>
        </p:nvSpPr>
        <p:spPr>
          <a:xfrm>
            <a:off x="1075765" y="359600"/>
            <a:ext cx="8699966" cy="914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44883E"/>
              </a:buClr>
              <a:buSzPts val="4800"/>
              <a:buFont typeface="Arial"/>
              <a:buNone/>
            </a:pPr>
            <a:r>
              <a:rPr lang="en-US"/>
              <a:t>Reflect and Discuss</a:t>
            </a:r>
            <a:endParaRPr/>
          </a:p>
        </p:txBody>
      </p:sp>
      <p:sp>
        <p:nvSpPr>
          <p:cNvPr id="748" name="Google Shape;748;p32"/>
          <p:cNvSpPr txBox="1"/>
          <p:nvPr/>
        </p:nvSpPr>
        <p:spPr>
          <a:xfrm>
            <a:off x="869498" y="5943861"/>
            <a:ext cx="890623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**Identify an aspect of facilitation for IEP meetings I can implement in my context. </a:t>
            </a:r>
            <a:endParaRPr sz="1400" b="0" i="0" u="none" strike="noStrike" cap="none">
              <a:solidFill>
                <a:srgbClr val="000000"/>
              </a:solidFill>
              <a:latin typeface="Arial"/>
              <a:ea typeface="Arial"/>
              <a:cs typeface="Arial"/>
              <a:sym typeface="Arial"/>
            </a:endParaRPr>
          </a:p>
        </p:txBody>
      </p:sp>
      <p:grpSp>
        <p:nvGrpSpPr>
          <p:cNvPr id="749" name="Google Shape;749;p32"/>
          <p:cNvGrpSpPr/>
          <p:nvPr/>
        </p:nvGrpSpPr>
        <p:grpSpPr>
          <a:xfrm>
            <a:off x="1295372" y="1502072"/>
            <a:ext cx="10372219" cy="4213714"/>
            <a:chOff x="219607" y="3189"/>
            <a:chExt cx="10372219" cy="4213714"/>
          </a:xfrm>
        </p:grpSpPr>
        <p:sp>
          <p:nvSpPr>
            <p:cNvPr id="750" name="Google Shape;750;p32"/>
            <p:cNvSpPr/>
            <p:nvPr/>
          </p:nvSpPr>
          <p:spPr>
            <a:xfrm>
              <a:off x="219607" y="3189"/>
              <a:ext cx="3241318" cy="1944791"/>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32"/>
            <p:cNvSpPr txBox="1"/>
            <p:nvPr/>
          </p:nvSpPr>
          <p:spPr>
            <a:xfrm>
              <a:off x="219607" y="3189"/>
              <a:ext cx="3241318" cy="1944791"/>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Calibri"/>
                <a:buNone/>
              </a:pPr>
              <a:r>
                <a:rPr lang="en-US" sz="2600" b="0" i="0" u="none" strike="noStrike" cap="none">
                  <a:solidFill>
                    <a:schemeClr val="lt1"/>
                  </a:solidFill>
                  <a:latin typeface="Calibri"/>
                  <a:ea typeface="Calibri"/>
                  <a:cs typeface="Calibri"/>
                  <a:sym typeface="Calibri"/>
                </a:rPr>
                <a:t>How do I welcome people when they arrive? </a:t>
              </a:r>
              <a:endParaRPr sz="1400" b="0" i="0" u="none" strike="noStrike" cap="none">
                <a:solidFill>
                  <a:srgbClr val="000000"/>
                </a:solidFill>
                <a:latin typeface="Arial"/>
                <a:ea typeface="Arial"/>
                <a:cs typeface="Arial"/>
                <a:sym typeface="Arial"/>
              </a:endParaRPr>
            </a:p>
          </p:txBody>
        </p:sp>
        <p:sp>
          <p:nvSpPr>
            <p:cNvPr id="752" name="Google Shape;752;p32"/>
            <p:cNvSpPr/>
            <p:nvPr/>
          </p:nvSpPr>
          <p:spPr>
            <a:xfrm>
              <a:off x="3785058" y="3189"/>
              <a:ext cx="3241318" cy="1944791"/>
            </a:xfrm>
            <a:prstGeom prst="rect">
              <a:avLst/>
            </a:prstGeom>
            <a:solidFill>
              <a:srgbClr val="53C1C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32"/>
            <p:cNvSpPr txBox="1"/>
            <p:nvPr/>
          </p:nvSpPr>
          <p:spPr>
            <a:xfrm>
              <a:off x="3785058" y="3189"/>
              <a:ext cx="3241318" cy="1944791"/>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Calibri"/>
                <a:buNone/>
              </a:pPr>
              <a:r>
                <a:rPr lang="en-US" sz="2600" b="0" i="0" u="none" strike="noStrike" cap="none">
                  <a:solidFill>
                    <a:schemeClr val="lt1"/>
                  </a:solidFill>
                  <a:latin typeface="Calibri"/>
                  <a:ea typeface="Calibri"/>
                  <a:cs typeface="Calibri"/>
                  <a:sym typeface="Calibri"/>
                </a:rPr>
                <a:t>Do the participants in my meetings equally participate? </a:t>
              </a:r>
              <a:endParaRPr sz="1400" b="0" i="0" u="none" strike="noStrike" cap="none">
                <a:solidFill>
                  <a:srgbClr val="000000"/>
                </a:solidFill>
                <a:latin typeface="Arial"/>
                <a:ea typeface="Arial"/>
                <a:cs typeface="Arial"/>
                <a:sym typeface="Arial"/>
              </a:endParaRPr>
            </a:p>
          </p:txBody>
        </p:sp>
        <p:sp>
          <p:nvSpPr>
            <p:cNvPr id="754" name="Google Shape;754;p32"/>
            <p:cNvSpPr/>
            <p:nvPr/>
          </p:nvSpPr>
          <p:spPr>
            <a:xfrm>
              <a:off x="7350508" y="3189"/>
              <a:ext cx="3241318" cy="1944791"/>
            </a:xfrm>
            <a:prstGeom prst="rect">
              <a:avLst/>
            </a:prstGeom>
            <a:solidFill>
              <a:srgbClr val="4EC7A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32"/>
            <p:cNvSpPr txBox="1"/>
            <p:nvPr/>
          </p:nvSpPr>
          <p:spPr>
            <a:xfrm>
              <a:off x="7350508" y="3189"/>
              <a:ext cx="3241318" cy="1944791"/>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Calibri"/>
                <a:buNone/>
              </a:pPr>
              <a:r>
                <a:rPr lang="en-US" sz="2600" b="0" i="0" u="none" strike="noStrike" cap="none">
                  <a:solidFill>
                    <a:schemeClr val="lt1"/>
                  </a:solidFill>
                  <a:latin typeface="Calibri"/>
                  <a:ea typeface="Calibri"/>
                  <a:cs typeface="Calibri"/>
                  <a:sym typeface="Calibri"/>
                </a:rPr>
                <a:t>How am I doing at keeping meetings on task and efficient? </a:t>
              </a:r>
              <a:endParaRPr sz="1400" b="0" i="0" u="none" strike="noStrike" cap="none">
                <a:solidFill>
                  <a:srgbClr val="000000"/>
                </a:solidFill>
                <a:latin typeface="Arial"/>
                <a:ea typeface="Arial"/>
                <a:cs typeface="Arial"/>
                <a:sym typeface="Arial"/>
              </a:endParaRPr>
            </a:p>
          </p:txBody>
        </p:sp>
        <p:sp>
          <p:nvSpPr>
            <p:cNvPr id="756" name="Google Shape;756;p32"/>
            <p:cNvSpPr/>
            <p:nvPr/>
          </p:nvSpPr>
          <p:spPr>
            <a:xfrm>
              <a:off x="219607" y="2272112"/>
              <a:ext cx="3241318" cy="1944791"/>
            </a:xfrm>
            <a:prstGeom prst="rect">
              <a:avLst/>
            </a:prstGeom>
            <a:solidFill>
              <a:srgbClr val="49C07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32"/>
            <p:cNvSpPr txBox="1"/>
            <p:nvPr/>
          </p:nvSpPr>
          <p:spPr>
            <a:xfrm>
              <a:off x="219607" y="2272112"/>
              <a:ext cx="3241318" cy="1944791"/>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Calibri"/>
                <a:buNone/>
              </a:pPr>
              <a:r>
                <a:rPr lang="en-US" sz="2600" b="0" i="0" u="none" strike="noStrike" cap="none">
                  <a:solidFill>
                    <a:schemeClr val="lt1"/>
                  </a:solidFill>
                  <a:latin typeface="Calibri"/>
                  <a:ea typeface="Calibri"/>
                  <a:cs typeface="Calibri"/>
                  <a:sym typeface="Calibri"/>
                </a:rPr>
                <a:t>Do I help all members understand data? </a:t>
              </a:r>
              <a:endParaRPr sz="1400" b="0" i="0" u="none" strike="noStrike" cap="none">
                <a:solidFill>
                  <a:srgbClr val="000000"/>
                </a:solidFill>
                <a:latin typeface="Arial"/>
                <a:ea typeface="Arial"/>
                <a:cs typeface="Arial"/>
                <a:sym typeface="Arial"/>
              </a:endParaRPr>
            </a:p>
          </p:txBody>
        </p:sp>
        <p:sp>
          <p:nvSpPr>
            <p:cNvPr id="758" name="Google Shape;758;p32"/>
            <p:cNvSpPr/>
            <p:nvPr/>
          </p:nvSpPr>
          <p:spPr>
            <a:xfrm>
              <a:off x="3785058" y="2272112"/>
              <a:ext cx="3241318" cy="1944791"/>
            </a:xfrm>
            <a:prstGeom prst="rect">
              <a:avLst/>
            </a:prstGeom>
            <a:solidFill>
              <a:srgbClr val="49B84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32"/>
            <p:cNvSpPr txBox="1"/>
            <p:nvPr/>
          </p:nvSpPr>
          <p:spPr>
            <a:xfrm>
              <a:off x="3785058" y="2272112"/>
              <a:ext cx="3241318" cy="1944791"/>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Calibri"/>
                <a:buNone/>
              </a:pPr>
              <a:r>
                <a:rPr lang="en-US" sz="2600" b="0" i="0" u="none" strike="noStrike" cap="none">
                  <a:solidFill>
                    <a:schemeClr val="lt1"/>
                  </a:solidFill>
                  <a:latin typeface="Calibri"/>
                  <a:ea typeface="Calibri"/>
                  <a:cs typeface="Calibri"/>
                  <a:sym typeface="Calibri"/>
                </a:rPr>
                <a:t>How do I typically summarize the meeting? </a:t>
              </a:r>
              <a:endParaRPr sz="1400" b="0" i="0" u="none" strike="noStrike" cap="none">
                <a:solidFill>
                  <a:srgbClr val="000000"/>
                </a:solidFill>
                <a:latin typeface="Arial"/>
                <a:ea typeface="Arial"/>
                <a:cs typeface="Arial"/>
                <a:sym typeface="Arial"/>
              </a:endParaRPr>
            </a:p>
          </p:txBody>
        </p:sp>
        <p:sp>
          <p:nvSpPr>
            <p:cNvPr id="760" name="Google Shape;760;p32"/>
            <p:cNvSpPr/>
            <p:nvPr/>
          </p:nvSpPr>
          <p:spPr>
            <a:xfrm>
              <a:off x="7350508" y="2272112"/>
              <a:ext cx="3241318" cy="1944791"/>
            </a:xfrm>
            <a:prstGeom prst="rect">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32"/>
            <p:cNvSpPr txBox="1"/>
            <p:nvPr/>
          </p:nvSpPr>
          <p:spPr>
            <a:xfrm>
              <a:off x="7350508" y="2272112"/>
              <a:ext cx="3241318" cy="1944791"/>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Calibri"/>
                <a:buNone/>
              </a:pPr>
              <a:r>
                <a:rPr lang="en-US" sz="2600" b="0" i="0" u="none" strike="noStrike" cap="none">
                  <a:solidFill>
                    <a:schemeClr val="lt1"/>
                  </a:solidFill>
                  <a:latin typeface="Calibri"/>
                  <a:ea typeface="Calibri"/>
                  <a:cs typeface="Calibri"/>
                  <a:sym typeface="Calibri"/>
                </a:rPr>
                <a:t>How do I document follow-up activities? </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36"/>
          <p:cNvSpPr txBox="1">
            <a:spLocks noGrp="1"/>
          </p:cNvSpPr>
          <p:nvPr>
            <p:ph type="title"/>
          </p:nvPr>
        </p:nvSpPr>
        <p:spPr>
          <a:xfrm>
            <a:off x="1145894" y="365125"/>
            <a:ext cx="1020790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883E"/>
              </a:buClr>
              <a:buSzPts val="4800"/>
              <a:buFont typeface="Arial"/>
              <a:buNone/>
            </a:pPr>
            <a:r>
              <a:rPr lang="en-US"/>
              <a:t>Practice </a:t>
            </a:r>
            <a:endParaRPr/>
          </a:p>
        </p:txBody>
      </p:sp>
      <p:sp>
        <p:nvSpPr>
          <p:cNvPr id="784" name="Google Shape;784;p36"/>
          <p:cNvSpPr txBox="1">
            <a:spLocks noGrp="1"/>
          </p:cNvSpPr>
          <p:nvPr>
            <p:ph type="body" idx="1"/>
          </p:nvPr>
        </p:nvSpPr>
        <p:spPr>
          <a:xfrm>
            <a:off x="1145893" y="1825625"/>
            <a:ext cx="4161214" cy="413567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Break into groups to watch video clips of an </a:t>
            </a:r>
            <a:r>
              <a:rPr lang="en-US" u="sng">
                <a:solidFill>
                  <a:schemeClr val="hlink"/>
                </a:solidFill>
                <a:hlinkClick r:id="rId3"/>
              </a:rPr>
              <a:t>IEP meeting</a:t>
            </a:r>
            <a:r>
              <a:rPr lang="en-US"/>
              <a:t>. </a:t>
            </a:r>
            <a:endParaRPr/>
          </a:p>
          <a:p>
            <a:pPr marL="228600" lvl="0" indent="-228600" algn="l" rtl="0">
              <a:lnSpc>
                <a:spcPct val="90000"/>
              </a:lnSpc>
              <a:spcBef>
                <a:spcPts val="1000"/>
              </a:spcBef>
              <a:spcAft>
                <a:spcPts val="0"/>
              </a:spcAft>
              <a:buClr>
                <a:schemeClr val="dk1"/>
              </a:buClr>
              <a:buSzPts val="2800"/>
              <a:buChar char="•"/>
            </a:pPr>
            <a:r>
              <a:rPr lang="en-US" dirty="0"/>
              <a:t>Complete the “What Do You Notice” handout.</a:t>
            </a:r>
            <a:endParaRPr dirty="0"/>
          </a:p>
        </p:txBody>
      </p:sp>
      <p:sp>
        <p:nvSpPr>
          <p:cNvPr id="785" name="Google Shape;785;p36"/>
          <p:cNvSpPr txBox="1">
            <a:spLocks noGrp="1"/>
          </p:cNvSpPr>
          <p:nvPr>
            <p:ph type="sldNum" idx="12"/>
          </p:nvPr>
        </p:nvSpPr>
        <p:spPr>
          <a:xfrm>
            <a:off x="10714617" y="6507316"/>
            <a:ext cx="1168351" cy="32342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888888"/>
                </a:solidFill>
                <a:latin typeface="Arial"/>
                <a:ea typeface="Arial"/>
                <a:cs typeface="Arial"/>
                <a:sym typeface="Arial"/>
              </a:rPr>
              <a:t>24</a:t>
            </a:fld>
            <a:endParaRPr sz="900" b="0" i="0" u="none" strike="noStrike" cap="none">
              <a:solidFill>
                <a:srgbClr val="888888"/>
              </a:solidFill>
              <a:latin typeface="Arial"/>
              <a:ea typeface="Arial"/>
              <a:cs typeface="Arial"/>
              <a:sym typeface="Arial"/>
            </a:endParaRPr>
          </a:p>
        </p:txBody>
      </p:sp>
      <p:pic>
        <p:nvPicPr>
          <p:cNvPr id="786" name="Google Shape;786;p36">
            <a:hlinkClick r:id="rId3"/>
          </p:cNvPr>
          <p:cNvPicPr preferRelativeResize="0"/>
          <p:nvPr/>
        </p:nvPicPr>
        <p:blipFill rotWithShape="1">
          <a:blip r:embed="rId4">
            <a:alphaModFix/>
          </a:blip>
          <a:srcRect l="10090" t="36433" r="44695" b="25259"/>
          <a:stretch/>
        </p:blipFill>
        <p:spPr>
          <a:xfrm>
            <a:off x="5737412" y="1690688"/>
            <a:ext cx="6145556" cy="33863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0FB16-3166-25C8-8FCD-3D3849F27041}"/>
              </a:ext>
            </a:extLst>
          </p:cNvPr>
          <p:cNvSpPr>
            <a:spLocks noGrp="1"/>
          </p:cNvSpPr>
          <p:nvPr>
            <p:ph type="ctrTitle"/>
          </p:nvPr>
        </p:nvSpPr>
        <p:spPr>
          <a:xfrm>
            <a:off x="1524000" y="2059341"/>
            <a:ext cx="9144000" cy="2387600"/>
          </a:xfrm>
        </p:spPr>
        <p:txBody>
          <a:bodyPr/>
          <a:lstStyle/>
          <a:p>
            <a:r>
              <a:rPr lang="en-US" dirty="0"/>
              <a:t>IEP Meeting Facilitation- </a:t>
            </a:r>
            <a:br>
              <a:rPr lang="en-US" dirty="0"/>
            </a:br>
            <a:r>
              <a:rPr lang="en-US" dirty="0"/>
              <a:t>As an Example </a:t>
            </a:r>
          </a:p>
        </p:txBody>
      </p:sp>
    </p:spTree>
    <p:extLst>
      <p:ext uri="{BB962C8B-B14F-4D97-AF65-F5344CB8AC3E}">
        <p14:creationId xmlns:p14="http://schemas.microsoft.com/office/powerpoint/2010/main" val="3007379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12"/>
          <p:cNvSpPr txBox="1">
            <a:spLocks noGrp="1"/>
          </p:cNvSpPr>
          <p:nvPr>
            <p:ph type="title"/>
          </p:nvPr>
        </p:nvSpPr>
        <p:spPr>
          <a:xfrm>
            <a:off x="947058" y="135562"/>
            <a:ext cx="8858635" cy="914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1"/>
              </a:buClr>
              <a:buSzPts val="1800"/>
              <a:buFont typeface="Arial"/>
              <a:buNone/>
            </a:pPr>
            <a:r>
              <a:rPr lang="en-US"/>
              <a:t>Types of IEP Meetings</a:t>
            </a:r>
            <a:endParaRPr/>
          </a:p>
        </p:txBody>
      </p:sp>
      <p:grpSp>
        <p:nvGrpSpPr>
          <p:cNvPr id="436" name="Google Shape;436;p12"/>
          <p:cNvGrpSpPr/>
          <p:nvPr/>
        </p:nvGrpSpPr>
        <p:grpSpPr>
          <a:xfrm>
            <a:off x="947058" y="1082353"/>
            <a:ext cx="10844892" cy="5235794"/>
            <a:chOff x="0" y="32391"/>
            <a:chExt cx="10844892" cy="5235794"/>
          </a:xfrm>
        </p:grpSpPr>
        <p:sp>
          <p:nvSpPr>
            <p:cNvPr id="437" name="Google Shape;437;p12"/>
            <p:cNvSpPr/>
            <p:nvPr/>
          </p:nvSpPr>
          <p:spPr>
            <a:xfrm>
              <a:off x="0" y="32391"/>
              <a:ext cx="10844892" cy="625031"/>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12"/>
            <p:cNvSpPr txBox="1"/>
            <p:nvPr/>
          </p:nvSpPr>
          <p:spPr>
            <a:xfrm>
              <a:off x="30511" y="62902"/>
              <a:ext cx="10783870" cy="564009"/>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400" b="1" i="0" u="none" strike="noStrike" cap="none">
                  <a:solidFill>
                    <a:schemeClr val="lt1"/>
                  </a:solidFill>
                  <a:latin typeface="Calibri"/>
                  <a:ea typeface="Calibri"/>
                  <a:cs typeface="Calibri"/>
                  <a:sym typeface="Calibri"/>
                </a:rPr>
                <a:t>Initial</a:t>
              </a:r>
              <a:endParaRPr sz="1400" b="0" i="0" u="none" strike="noStrike" cap="none">
                <a:solidFill>
                  <a:srgbClr val="000000"/>
                </a:solidFill>
                <a:latin typeface="Arial"/>
                <a:ea typeface="Arial"/>
                <a:cs typeface="Arial"/>
                <a:sym typeface="Arial"/>
              </a:endParaRPr>
            </a:p>
          </p:txBody>
        </p:sp>
        <p:sp>
          <p:nvSpPr>
            <p:cNvPr id="439" name="Google Shape;439;p12"/>
            <p:cNvSpPr/>
            <p:nvPr/>
          </p:nvSpPr>
          <p:spPr>
            <a:xfrm>
              <a:off x="0" y="657422"/>
              <a:ext cx="10844892" cy="6158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12"/>
            <p:cNvSpPr txBox="1"/>
            <p:nvPr/>
          </p:nvSpPr>
          <p:spPr>
            <a:xfrm>
              <a:off x="0" y="657422"/>
              <a:ext cx="10844892" cy="615825"/>
            </a:xfrm>
            <a:prstGeom prst="rect">
              <a:avLst/>
            </a:prstGeom>
            <a:noFill/>
            <a:ln>
              <a:noFill/>
            </a:ln>
          </p:spPr>
          <p:txBody>
            <a:bodyPr spcFirstLastPara="1" wrap="square" lIns="344325" tIns="25400" rIns="142225" bIns="25400" anchor="t" anchorCtr="0">
              <a:noAutofit/>
            </a:bodyPr>
            <a:lstStyle/>
            <a:p>
              <a:pPr marL="228600" marR="0" lvl="1" indent="-228600" algn="l" rtl="0">
                <a:lnSpc>
                  <a:spcPct val="90000"/>
                </a:lnSpc>
                <a:spcBef>
                  <a:spcPts val="0"/>
                </a:spcBef>
                <a:spcAft>
                  <a:spcPts val="0"/>
                </a:spcAft>
                <a:buClr>
                  <a:srgbClr val="8EC63F"/>
                </a:buClr>
                <a:buSzPts val="2000"/>
                <a:buFont typeface="Noto Sans Symbols"/>
                <a:buChar char="▪"/>
              </a:pPr>
              <a:r>
                <a:rPr lang="en-US" sz="2000" b="0" i="0" u="none" strike="noStrike" cap="none">
                  <a:solidFill>
                    <a:schemeClr val="dk1"/>
                  </a:solidFill>
                  <a:latin typeface="Calibri"/>
                  <a:ea typeface="Calibri"/>
                  <a:cs typeface="Calibri"/>
                  <a:sym typeface="Calibri"/>
                </a:rPr>
                <a:t>Establish eligibility, develop the IEP, and make special education service and program recommendations</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441" name="Google Shape;441;p12"/>
            <p:cNvSpPr/>
            <p:nvPr/>
          </p:nvSpPr>
          <p:spPr>
            <a:xfrm>
              <a:off x="0" y="1273247"/>
              <a:ext cx="10844892" cy="592241"/>
            </a:xfrm>
            <a:prstGeom prst="roundRect">
              <a:avLst>
                <a:gd name="adj" fmla="val 16667"/>
              </a:avLst>
            </a:prstGeom>
            <a:solidFill>
              <a:srgbClr val="50C9B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12"/>
            <p:cNvSpPr txBox="1"/>
            <p:nvPr/>
          </p:nvSpPr>
          <p:spPr>
            <a:xfrm>
              <a:off x="28911" y="1302158"/>
              <a:ext cx="10787070" cy="534419"/>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Revision/Amendment</a:t>
              </a:r>
              <a:endParaRPr sz="1400" b="0" i="0" u="none" strike="noStrike" cap="none">
                <a:solidFill>
                  <a:srgbClr val="000000"/>
                </a:solidFill>
                <a:latin typeface="Arial"/>
                <a:ea typeface="Arial"/>
                <a:cs typeface="Arial"/>
                <a:sym typeface="Arial"/>
              </a:endParaRPr>
            </a:p>
          </p:txBody>
        </p:sp>
        <p:sp>
          <p:nvSpPr>
            <p:cNvPr id="443" name="Google Shape;443;p12"/>
            <p:cNvSpPr/>
            <p:nvPr/>
          </p:nvSpPr>
          <p:spPr>
            <a:xfrm>
              <a:off x="0" y="1865489"/>
              <a:ext cx="10844892" cy="95996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12"/>
            <p:cNvSpPr txBox="1"/>
            <p:nvPr/>
          </p:nvSpPr>
          <p:spPr>
            <a:xfrm>
              <a:off x="0" y="1865489"/>
              <a:ext cx="10844892" cy="959962"/>
            </a:xfrm>
            <a:prstGeom prst="rect">
              <a:avLst/>
            </a:prstGeom>
            <a:noFill/>
            <a:ln>
              <a:noFill/>
            </a:ln>
          </p:spPr>
          <p:txBody>
            <a:bodyPr spcFirstLastPara="1" wrap="square" lIns="344325" tIns="25400" rIns="142225" bIns="25400" anchor="t" anchorCtr="0">
              <a:noAutofit/>
            </a:bodyPr>
            <a:lstStyle/>
            <a:p>
              <a:pPr marL="228600" marR="0" lvl="1" indent="-228600" algn="l" rtl="0">
                <a:lnSpc>
                  <a:spcPct val="90000"/>
                </a:lnSpc>
                <a:spcBef>
                  <a:spcPts val="0"/>
                </a:spcBef>
                <a:spcAft>
                  <a:spcPts val="0"/>
                </a:spcAft>
                <a:buClr>
                  <a:srgbClr val="8EC63F"/>
                </a:buClr>
                <a:buSzPts val="2000"/>
                <a:buFont typeface="Noto Sans Symbols"/>
                <a:buChar char="▪"/>
              </a:pPr>
              <a:r>
                <a:rPr lang="en-US" sz="2000" b="0" i="0" u="none" strike="noStrike" cap="none">
                  <a:solidFill>
                    <a:schemeClr val="dk1"/>
                  </a:solidFill>
                  <a:latin typeface="Calibri"/>
                  <a:ea typeface="Calibri"/>
                  <a:cs typeface="Calibri"/>
                  <a:sym typeface="Calibri"/>
                </a:rPr>
                <a:t>Used when making minor changes to an existing IEP. **</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400"/>
                </a:spcBef>
                <a:spcAft>
                  <a:spcPts val="0"/>
                </a:spcAft>
                <a:buClr>
                  <a:srgbClr val="8EC63F"/>
                </a:buClr>
                <a:buSzPts val="2000"/>
                <a:buFont typeface="Noto Sans Symbols"/>
                <a:buChar char="▪"/>
              </a:pPr>
              <a:r>
                <a:rPr lang="en-US" sz="2000" b="0" i="0" u="none" strike="noStrike" cap="none">
                  <a:solidFill>
                    <a:schemeClr val="dk1"/>
                  </a:solidFill>
                  <a:latin typeface="Calibri"/>
                  <a:ea typeface="Calibri"/>
                  <a:cs typeface="Calibri"/>
                  <a:sym typeface="Calibri"/>
                </a:rPr>
                <a:t>Revised copy will reflect the changes and modifications and will be labeled in the list of student documents as a revision.</a:t>
              </a:r>
              <a:endParaRPr sz="1400" b="0" i="0" u="none" strike="noStrike" cap="none">
                <a:solidFill>
                  <a:srgbClr val="000000"/>
                </a:solidFill>
                <a:latin typeface="Arial"/>
                <a:ea typeface="Arial"/>
                <a:cs typeface="Arial"/>
                <a:sym typeface="Arial"/>
              </a:endParaRPr>
            </a:p>
          </p:txBody>
        </p:sp>
        <p:sp>
          <p:nvSpPr>
            <p:cNvPr id="445" name="Google Shape;445;p12"/>
            <p:cNvSpPr/>
            <p:nvPr/>
          </p:nvSpPr>
          <p:spPr>
            <a:xfrm>
              <a:off x="0" y="2825451"/>
              <a:ext cx="10844892" cy="592006"/>
            </a:xfrm>
            <a:prstGeom prst="roundRect">
              <a:avLst>
                <a:gd name="adj" fmla="val 16667"/>
              </a:avLst>
            </a:prstGeom>
            <a:solidFill>
              <a:srgbClr val="48BD6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12"/>
            <p:cNvSpPr txBox="1"/>
            <p:nvPr/>
          </p:nvSpPr>
          <p:spPr>
            <a:xfrm>
              <a:off x="28899" y="2854350"/>
              <a:ext cx="10787094" cy="534208"/>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Annual Review</a:t>
              </a:r>
              <a:endParaRPr sz="1400" b="0" i="0" u="none" strike="noStrike" cap="none">
                <a:solidFill>
                  <a:srgbClr val="000000"/>
                </a:solidFill>
                <a:latin typeface="Arial"/>
                <a:ea typeface="Arial"/>
                <a:cs typeface="Arial"/>
                <a:sym typeface="Arial"/>
              </a:endParaRPr>
            </a:p>
          </p:txBody>
        </p:sp>
        <p:sp>
          <p:nvSpPr>
            <p:cNvPr id="447" name="Google Shape;447;p12"/>
            <p:cNvSpPr/>
            <p:nvPr/>
          </p:nvSpPr>
          <p:spPr>
            <a:xfrm>
              <a:off x="0" y="3417457"/>
              <a:ext cx="10844892" cy="6158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12"/>
            <p:cNvSpPr txBox="1"/>
            <p:nvPr/>
          </p:nvSpPr>
          <p:spPr>
            <a:xfrm>
              <a:off x="0" y="3417457"/>
              <a:ext cx="10844892" cy="615825"/>
            </a:xfrm>
            <a:prstGeom prst="rect">
              <a:avLst/>
            </a:prstGeom>
            <a:noFill/>
            <a:ln>
              <a:noFill/>
            </a:ln>
          </p:spPr>
          <p:txBody>
            <a:bodyPr spcFirstLastPara="1" wrap="square" lIns="344325" tIns="25400" rIns="142225" bIns="25400" anchor="t" anchorCtr="0">
              <a:noAutofit/>
            </a:bodyPr>
            <a:lstStyle/>
            <a:p>
              <a:pPr marL="228600" marR="0" lvl="1" indent="-228600" algn="l" rtl="0">
                <a:lnSpc>
                  <a:spcPct val="90000"/>
                </a:lnSpc>
                <a:spcBef>
                  <a:spcPts val="0"/>
                </a:spcBef>
                <a:spcAft>
                  <a:spcPts val="0"/>
                </a:spcAft>
                <a:buClr>
                  <a:srgbClr val="8EC63F"/>
                </a:buClr>
                <a:buSzPts val="2000"/>
                <a:buFont typeface="Noto Sans Symbols"/>
                <a:buChar char="▪"/>
              </a:pPr>
              <a:r>
                <a:rPr lang="en-US" sz="2000" b="0" i="0" u="none" strike="noStrike" cap="none">
                  <a:solidFill>
                    <a:schemeClr val="dk1"/>
                  </a:solidFill>
                  <a:latin typeface="Calibri"/>
                  <a:ea typeface="Calibri"/>
                  <a:cs typeface="Calibri"/>
                  <a:sym typeface="Calibri"/>
                </a:rPr>
                <a:t>Review progress monitoring data, revise goals and objectives as needed, determine the student’s program.</a:t>
              </a:r>
              <a:endParaRPr sz="1400" b="0" i="0" u="none" strike="noStrike" cap="none">
                <a:solidFill>
                  <a:srgbClr val="000000"/>
                </a:solidFill>
                <a:latin typeface="Arial"/>
                <a:ea typeface="Arial"/>
                <a:cs typeface="Arial"/>
                <a:sym typeface="Arial"/>
              </a:endParaRPr>
            </a:p>
          </p:txBody>
        </p:sp>
        <p:sp>
          <p:nvSpPr>
            <p:cNvPr id="449" name="Google Shape;449;p12"/>
            <p:cNvSpPr/>
            <p:nvPr/>
          </p:nvSpPr>
          <p:spPr>
            <a:xfrm>
              <a:off x="0" y="4033282"/>
              <a:ext cx="10844892" cy="655302"/>
            </a:xfrm>
            <a:prstGeom prst="roundRect">
              <a:avLst>
                <a:gd name="adj" fmla="val 16667"/>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12"/>
            <p:cNvSpPr txBox="1"/>
            <p:nvPr/>
          </p:nvSpPr>
          <p:spPr>
            <a:xfrm>
              <a:off x="31989" y="4065271"/>
              <a:ext cx="10780914" cy="591324"/>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Reevaluation</a:t>
              </a:r>
              <a:endParaRPr sz="1400" b="0" i="0" u="none" strike="noStrike" cap="none">
                <a:solidFill>
                  <a:srgbClr val="000000"/>
                </a:solidFill>
                <a:latin typeface="Arial"/>
                <a:ea typeface="Arial"/>
                <a:cs typeface="Arial"/>
                <a:sym typeface="Arial"/>
              </a:endParaRPr>
            </a:p>
          </p:txBody>
        </p:sp>
        <p:sp>
          <p:nvSpPr>
            <p:cNvPr id="451" name="Google Shape;451;p12"/>
            <p:cNvSpPr/>
            <p:nvPr/>
          </p:nvSpPr>
          <p:spPr>
            <a:xfrm>
              <a:off x="0" y="4688585"/>
              <a:ext cx="10844892" cy="579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12"/>
            <p:cNvSpPr txBox="1"/>
            <p:nvPr/>
          </p:nvSpPr>
          <p:spPr>
            <a:xfrm>
              <a:off x="0" y="4688585"/>
              <a:ext cx="10844892" cy="579600"/>
            </a:xfrm>
            <a:prstGeom prst="rect">
              <a:avLst/>
            </a:prstGeom>
            <a:noFill/>
            <a:ln>
              <a:noFill/>
            </a:ln>
          </p:spPr>
          <p:txBody>
            <a:bodyPr spcFirstLastPara="1" wrap="square" lIns="344325" tIns="25400" rIns="142225" bIns="25400" anchor="t" anchorCtr="0">
              <a:noAutofit/>
            </a:bodyPr>
            <a:lstStyle/>
            <a:p>
              <a:pPr marL="228600" marR="0" lvl="1" indent="-228600" algn="l" rtl="0">
                <a:lnSpc>
                  <a:spcPct val="90000"/>
                </a:lnSpc>
                <a:spcBef>
                  <a:spcPts val="0"/>
                </a:spcBef>
                <a:spcAft>
                  <a:spcPts val="0"/>
                </a:spcAft>
                <a:buClr>
                  <a:srgbClr val="8EC63F"/>
                </a:buClr>
                <a:buSzPts val="2000"/>
                <a:buFont typeface="Noto Sans Symbols"/>
                <a:buChar char="▪"/>
              </a:pPr>
              <a:r>
                <a:rPr lang="en-US" sz="2000" b="0" i="0" u="none" strike="noStrike" cap="none">
                  <a:solidFill>
                    <a:schemeClr val="dk1"/>
                  </a:solidFill>
                  <a:latin typeface="Calibri"/>
                  <a:ea typeface="Calibri"/>
                  <a:cs typeface="Calibri"/>
                  <a:sym typeface="Calibri"/>
                </a:rPr>
                <a:t>Mandated every three years </a:t>
              </a:r>
              <a:r>
                <a:rPr lang="en-US" sz="1800" b="0" i="0" u="none" strike="noStrike" cap="none">
                  <a:solidFill>
                    <a:schemeClr val="dk1"/>
                  </a:solidFill>
                  <a:latin typeface="Calibri"/>
                  <a:ea typeface="Calibri"/>
                  <a:cs typeface="Calibri"/>
                  <a:sym typeface="Calibri"/>
                </a:rPr>
                <a:t>to discuss reevaluation and continued eligibility. </a:t>
              </a:r>
              <a:endParaRPr sz="1400" b="0" i="0" u="none" strike="noStrike" cap="none">
                <a:solidFill>
                  <a:srgbClr val="000000"/>
                </a:solidFill>
                <a:latin typeface="Arial"/>
                <a:ea typeface="Arial"/>
                <a:cs typeface="Arial"/>
                <a:sym typeface="Arial"/>
              </a:endParaRPr>
            </a:p>
          </p:txBody>
        </p:sp>
      </p:grpSp>
      <p:sp>
        <p:nvSpPr>
          <p:cNvPr id="453" name="Google Shape;453;p12"/>
          <p:cNvSpPr txBox="1"/>
          <p:nvPr/>
        </p:nvSpPr>
        <p:spPr>
          <a:xfrm>
            <a:off x="947058" y="5981207"/>
            <a:ext cx="67437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An IEP meeting can be called at any time by any party.</a:t>
            </a:r>
            <a:endParaRPr sz="1400" b="0" i="0" u="none" strike="noStrike" cap="none">
              <a:solidFill>
                <a:srgbClr val="000000"/>
              </a:solidFill>
              <a:latin typeface="Arial"/>
              <a:ea typeface="Arial"/>
              <a:cs typeface="Arial"/>
              <a:sym typeface="Arial"/>
            </a:endParaRPr>
          </a:p>
        </p:txBody>
      </p:sp>
      <p:sp>
        <p:nvSpPr>
          <p:cNvPr id="454" name="Google Shape;454;p12"/>
          <p:cNvSpPr txBox="1">
            <a:spLocks noGrp="1"/>
          </p:cNvSpPr>
          <p:nvPr>
            <p:ph type="sldNum" idx="12"/>
          </p:nvPr>
        </p:nvSpPr>
        <p:spPr>
          <a:xfrm>
            <a:off x="11378241" y="6393628"/>
            <a:ext cx="381625"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AEABAB"/>
                </a:solidFill>
                <a:latin typeface="Calibri"/>
                <a:ea typeface="Calibri"/>
                <a:cs typeface="Calibri"/>
                <a:sym typeface="Calibri"/>
              </a:rPr>
              <a:t>4</a:t>
            </a:fld>
            <a:endParaRPr sz="1000" b="0" i="0" u="none" strike="noStrike" cap="none">
              <a:solidFill>
                <a:srgbClr val="AEABAB"/>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13"/>
          <p:cNvSpPr txBox="1">
            <a:spLocks noGrp="1"/>
          </p:cNvSpPr>
          <p:nvPr>
            <p:ph type="title"/>
          </p:nvPr>
        </p:nvSpPr>
        <p:spPr>
          <a:xfrm>
            <a:off x="1145894" y="365125"/>
            <a:ext cx="1020790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4883E"/>
              </a:buClr>
              <a:buSzPct val="100000"/>
              <a:buFont typeface="Arial"/>
              <a:buNone/>
            </a:pPr>
            <a:r>
              <a:rPr lang="en-US"/>
              <a:t>Components of Effective IEP Meetings </a:t>
            </a:r>
            <a:endParaRPr/>
          </a:p>
        </p:txBody>
      </p:sp>
      <p:sp>
        <p:nvSpPr>
          <p:cNvPr id="461" name="Google Shape;461;p13"/>
          <p:cNvSpPr txBox="1">
            <a:spLocks noGrp="1"/>
          </p:cNvSpPr>
          <p:nvPr>
            <p:ph type="body" idx="1"/>
          </p:nvPr>
        </p:nvSpPr>
        <p:spPr>
          <a:xfrm>
            <a:off x="2419350" y="2108719"/>
            <a:ext cx="7886700" cy="391771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Component 1: </a:t>
            </a:r>
            <a:r>
              <a:rPr lang="en-US" b="1"/>
              <a:t>Prepare </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Component 2: </a:t>
            </a:r>
            <a:r>
              <a:rPr lang="en-US" b="1"/>
              <a:t>Facilitate </a:t>
            </a:r>
            <a:endParaRPr/>
          </a:p>
        </p:txBody>
      </p:sp>
      <p:sp>
        <p:nvSpPr>
          <p:cNvPr id="462" name="Google Shape;462;p13"/>
          <p:cNvSpPr txBox="1">
            <a:spLocks noGrp="1"/>
          </p:cNvSpPr>
          <p:nvPr>
            <p:ph type="sldNum" idx="12"/>
          </p:nvPr>
        </p:nvSpPr>
        <p:spPr>
          <a:xfrm>
            <a:off x="10714617" y="6507316"/>
            <a:ext cx="1168351" cy="32342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888888"/>
                </a:solidFill>
                <a:latin typeface="Arial"/>
                <a:ea typeface="Arial"/>
                <a:cs typeface="Arial"/>
                <a:sym typeface="Arial"/>
              </a:rPr>
              <a:t>5</a:t>
            </a:fld>
            <a:endParaRPr sz="900" b="0" i="0" u="none" strike="noStrike" cap="none">
              <a:solidFill>
                <a:srgbClr val="888888"/>
              </a:solidFill>
              <a:latin typeface="Arial"/>
              <a:ea typeface="Arial"/>
              <a:cs typeface="Arial"/>
              <a:sym typeface="Arial"/>
            </a:endParaRPr>
          </a:p>
        </p:txBody>
      </p:sp>
      <p:pic>
        <p:nvPicPr>
          <p:cNvPr id="463" name="Google Shape;463;p13"/>
          <p:cNvPicPr preferRelativeResize="0"/>
          <p:nvPr/>
        </p:nvPicPr>
        <p:blipFill rotWithShape="1">
          <a:blip r:embed="rId3">
            <a:alphaModFix/>
          </a:blip>
          <a:srcRect/>
          <a:stretch/>
        </p:blipFill>
        <p:spPr>
          <a:xfrm>
            <a:off x="6405367" y="1595480"/>
            <a:ext cx="1431471" cy="1888951"/>
          </a:xfrm>
          <a:prstGeom prst="rect">
            <a:avLst/>
          </a:prstGeom>
          <a:noFill/>
          <a:ln>
            <a:noFill/>
          </a:ln>
        </p:spPr>
      </p:pic>
      <p:pic>
        <p:nvPicPr>
          <p:cNvPr id="464" name="Google Shape;464;p13"/>
          <p:cNvPicPr preferRelativeResize="0"/>
          <p:nvPr/>
        </p:nvPicPr>
        <p:blipFill rotWithShape="1">
          <a:blip r:embed="rId4">
            <a:alphaModFix/>
          </a:blip>
          <a:srcRect/>
          <a:stretch/>
        </p:blipFill>
        <p:spPr>
          <a:xfrm>
            <a:off x="6553201" y="3902462"/>
            <a:ext cx="2050205" cy="192881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14"/>
          <p:cNvSpPr txBox="1">
            <a:spLocks noGrp="1"/>
          </p:cNvSpPr>
          <p:nvPr>
            <p:ph type="title"/>
          </p:nvPr>
        </p:nvSpPr>
        <p:spPr>
          <a:xfrm>
            <a:off x="762000" y="131904"/>
            <a:ext cx="11430000" cy="1828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4883E"/>
              </a:buClr>
              <a:buSzPts val="4800"/>
              <a:buFont typeface="Arial"/>
              <a:buNone/>
            </a:pPr>
            <a:r>
              <a:rPr lang="en-US"/>
              <a:t>Component 1: Prepare for IEP Meetings</a:t>
            </a:r>
            <a:endParaRPr/>
          </a:p>
        </p:txBody>
      </p:sp>
      <p:sp>
        <p:nvSpPr>
          <p:cNvPr id="471" name="Google Shape;471;p14"/>
          <p:cNvSpPr txBox="1">
            <a:spLocks noGrp="1"/>
          </p:cNvSpPr>
          <p:nvPr>
            <p:ph type="body" idx="1"/>
          </p:nvPr>
        </p:nvSpPr>
        <p:spPr>
          <a:xfrm>
            <a:off x="5450540" y="1730188"/>
            <a:ext cx="6741459" cy="389096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Clr>
                <a:schemeClr val="dk1"/>
              </a:buClr>
              <a:buSzPts val="2800"/>
              <a:buFont typeface="Noto Sans Symbols"/>
              <a:buChar char="▪"/>
            </a:pPr>
            <a:r>
              <a:rPr lang="en-US"/>
              <a:t>Set a clear goal for the meeting and prepare an agenda.</a:t>
            </a:r>
            <a:endParaRPr/>
          </a:p>
          <a:p>
            <a:pPr marL="457200" lvl="0" indent="-457200" algn="l" rtl="0">
              <a:lnSpc>
                <a:spcPct val="90000"/>
              </a:lnSpc>
              <a:spcBef>
                <a:spcPts val="1200"/>
              </a:spcBef>
              <a:spcAft>
                <a:spcPts val="0"/>
              </a:spcAft>
              <a:buClr>
                <a:schemeClr val="dk1"/>
              </a:buClr>
              <a:buSzPts val="2800"/>
              <a:buFont typeface="Noto Sans Symbols"/>
              <a:buChar char="▪"/>
            </a:pPr>
            <a:r>
              <a:rPr lang="en-US"/>
              <a:t>Determine required team members and their common availability.</a:t>
            </a:r>
            <a:endParaRPr/>
          </a:p>
          <a:p>
            <a:pPr marL="457200" lvl="0" indent="-457200" algn="l" rtl="0">
              <a:lnSpc>
                <a:spcPct val="90000"/>
              </a:lnSpc>
              <a:spcBef>
                <a:spcPts val="1200"/>
              </a:spcBef>
              <a:spcAft>
                <a:spcPts val="0"/>
              </a:spcAft>
              <a:buClr>
                <a:schemeClr val="dk1"/>
              </a:buClr>
              <a:buSzPts val="2800"/>
              <a:buFont typeface="Noto Sans Symbols"/>
              <a:buChar char="▪"/>
            </a:pPr>
            <a:r>
              <a:rPr lang="en-US"/>
              <a:t>Gather and organize key student assessment data. </a:t>
            </a:r>
            <a:endParaRPr/>
          </a:p>
          <a:p>
            <a:pPr marL="457200" lvl="0" indent="-457200" algn="l" rtl="0">
              <a:lnSpc>
                <a:spcPct val="90000"/>
              </a:lnSpc>
              <a:spcBef>
                <a:spcPts val="1200"/>
              </a:spcBef>
              <a:spcAft>
                <a:spcPts val="0"/>
              </a:spcAft>
              <a:buClr>
                <a:schemeClr val="dk1"/>
              </a:buClr>
              <a:buSzPts val="2800"/>
              <a:buFont typeface="Noto Sans Symbols"/>
              <a:buChar char="▪"/>
            </a:pPr>
            <a:r>
              <a:rPr lang="en-US"/>
              <a:t>Share the date, data, and expectations for preparation and participation with all team members. </a:t>
            </a:r>
            <a:endParaRPr/>
          </a:p>
          <a:p>
            <a:pPr marL="228600" lvl="0" indent="-50800" algn="l" rtl="0">
              <a:lnSpc>
                <a:spcPct val="90000"/>
              </a:lnSpc>
              <a:spcBef>
                <a:spcPts val="2200"/>
              </a:spcBef>
              <a:spcAft>
                <a:spcPts val="0"/>
              </a:spcAft>
              <a:buClr>
                <a:schemeClr val="dk1"/>
              </a:buClr>
              <a:buSzPts val="2800"/>
              <a:buFont typeface="Noto Sans Symbols"/>
              <a:buNone/>
            </a:pPr>
            <a:endParaRPr sz="2800"/>
          </a:p>
        </p:txBody>
      </p:sp>
      <p:sp>
        <p:nvSpPr>
          <p:cNvPr id="472" name="Google Shape;472;p14"/>
          <p:cNvSpPr txBox="1">
            <a:spLocks noGrp="1"/>
          </p:cNvSpPr>
          <p:nvPr>
            <p:ph type="sldNum" idx="12"/>
          </p:nvPr>
        </p:nvSpPr>
        <p:spPr>
          <a:xfrm>
            <a:off x="11378241" y="6393628"/>
            <a:ext cx="381625"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AEABAB"/>
                </a:solidFill>
                <a:latin typeface="Calibri"/>
                <a:ea typeface="Calibri"/>
                <a:cs typeface="Calibri"/>
                <a:sym typeface="Calibri"/>
              </a:rPr>
              <a:t>6</a:t>
            </a:fld>
            <a:endParaRPr sz="1000" b="0" i="0" u="none" strike="noStrike" cap="none">
              <a:solidFill>
                <a:srgbClr val="AEABAB"/>
              </a:solidFill>
              <a:latin typeface="Calibri"/>
              <a:ea typeface="Calibri"/>
              <a:cs typeface="Calibri"/>
              <a:sym typeface="Calibri"/>
            </a:endParaRPr>
          </a:p>
        </p:txBody>
      </p:sp>
      <p:pic>
        <p:nvPicPr>
          <p:cNvPr id="473" name="Google Shape;473;p14" descr="A group of people in a meeting&#10;&#10;Description automatically generated"/>
          <p:cNvPicPr preferRelativeResize="0"/>
          <p:nvPr/>
        </p:nvPicPr>
        <p:blipFill rotWithShape="1">
          <a:blip r:embed="rId3">
            <a:alphaModFix/>
          </a:blip>
          <a:srcRect l="3288" r="30046"/>
          <a:stretch/>
        </p:blipFill>
        <p:spPr>
          <a:xfrm>
            <a:off x="1147482" y="1955077"/>
            <a:ext cx="3917577" cy="391757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15"/>
          <p:cNvSpPr txBox="1">
            <a:spLocks noGrp="1"/>
          </p:cNvSpPr>
          <p:nvPr>
            <p:ph type="title"/>
          </p:nvPr>
        </p:nvSpPr>
        <p:spPr>
          <a:xfrm>
            <a:off x="762000" y="131904"/>
            <a:ext cx="11430000" cy="1828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4883E"/>
              </a:buClr>
              <a:buSzPts val="4800"/>
              <a:buFont typeface="Arial"/>
              <a:buNone/>
            </a:pPr>
            <a:r>
              <a:rPr lang="en-US"/>
              <a:t>Prepare: Set a Clear Goal for the Meeting</a:t>
            </a:r>
            <a:endParaRPr/>
          </a:p>
        </p:txBody>
      </p:sp>
      <p:sp>
        <p:nvSpPr>
          <p:cNvPr id="480" name="Google Shape;480;p15"/>
          <p:cNvSpPr txBox="1">
            <a:spLocks noGrp="1"/>
          </p:cNvSpPr>
          <p:nvPr>
            <p:ph type="body" idx="1"/>
          </p:nvPr>
        </p:nvSpPr>
        <p:spPr>
          <a:xfrm>
            <a:off x="1358253" y="1866869"/>
            <a:ext cx="10058400" cy="211454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2800" b="1"/>
              <a:t>Questions to consider:</a:t>
            </a:r>
            <a:endParaRPr/>
          </a:p>
          <a:p>
            <a:pPr marL="457200" lvl="0" indent="-457200" algn="l" rtl="0">
              <a:lnSpc>
                <a:spcPct val="90000"/>
              </a:lnSpc>
              <a:spcBef>
                <a:spcPts val="1000"/>
              </a:spcBef>
              <a:spcAft>
                <a:spcPts val="0"/>
              </a:spcAft>
              <a:buClr>
                <a:schemeClr val="dk1"/>
              </a:buClr>
              <a:buSzPts val="2800"/>
              <a:buFont typeface="Noto Sans Symbols"/>
              <a:buChar char="▪"/>
            </a:pPr>
            <a:r>
              <a:rPr lang="en-US" sz="2800"/>
              <a:t>Why are you having this meeting? </a:t>
            </a:r>
            <a:endParaRPr/>
          </a:p>
          <a:p>
            <a:pPr marL="457200" lvl="0" indent="-457200" algn="l" rtl="0">
              <a:lnSpc>
                <a:spcPct val="90000"/>
              </a:lnSpc>
              <a:spcBef>
                <a:spcPts val="1000"/>
              </a:spcBef>
              <a:spcAft>
                <a:spcPts val="0"/>
              </a:spcAft>
              <a:buClr>
                <a:schemeClr val="dk1"/>
              </a:buClr>
              <a:buSzPts val="2800"/>
              <a:buFont typeface="Noto Sans Symbols"/>
              <a:buChar char="▪"/>
            </a:pPr>
            <a:r>
              <a:rPr lang="en-US" sz="2800"/>
              <a:t>What do you and the participants hope to accomplish? </a:t>
            </a:r>
            <a:endParaRPr/>
          </a:p>
        </p:txBody>
      </p:sp>
      <p:grpSp>
        <p:nvGrpSpPr>
          <p:cNvPr id="481" name="Google Shape;481;p15"/>
          <p:cNvGrpSpPr/>
          <p:nvPr/>
        </p:nvGrpSpPr>
        <p:grpSpPr>
          <a:xfrm>
            <a:off x="1205903" y="3426170"/>
            <a:ext cx="10363098" cy="2477882"/>
            <a:chOff x="50" y="231450"/>
            <a:chExt cx="10363098" cy="2477882"/>
          </a:xfrm>
        </p:grpSpPr>
        <p:sp>
          <p:nvSpPr>
            <p:cNvPr id="482" name="Google Shape;482;p15"/>
            <p:cNvSpPr/>
            <p:nvPr/>
          </p:nvSpPr>
          <p:spPr>
            <a:xfrm>
              <a:off x="50" y="231450"/>
              <a:ext cx="4842569" cy="662400"/>
            </a:xfrm>
            <a:prstGeom prst="rect">
              <a:avLst/>
            </a:prstGeom>
            <a:gradFill>
              <a:gsLst>
                <a:gs pos="0">
                  <a:srgbClr val="6EA5DA"/>
                </a:gs>
                <a:gs pos="50000">
                  <a:srgbClr val="529BDA"/>
                </a:gs>
                <a:gs pos="100000">
                  <a:srgbClr val="4188C8"/>
                </a:gs>
              </a:gsLst>
              <a:lin ang="5400000" scaled="0"/>
            </a:gradFill>
            <a:ln w="9525"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15"/>
            <p:cNvSpPr txBox="1"/>
            <p:nvPr/>
          </p:nvSpPr>
          <p:spPr>
            <a:xfrm>
              <a:off x="50" y="231450"/>
              <a:ext cx="4842569" cy="662400"/>
            </a:xfrm>
            <a:prstGeom prst="rect">
              <a:avLst/>
            </a:prstGeom>
            <a:noFill/>
            <a:ln>
              <a:noFill/>
            </a:ln>
          </p:spPr>
          <p:txBody>
            <a:bodyPr spcFirstLastPara="1" wrap="square" lIns="163575" tIns="93450" rIns="163575" bIns="93450"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US" sz="2300" b="1" i="0" u="none" strike="noStrike" cap="none">
                  <a:solidFill>
                    <a:schemeClr val="lt1"/>
                  </a:solidFill>
                  <a:latin typeface="Calibri"/>
                  <a:ea typeface="Calibri"/>
                  <a:cs typeface="Calibri"/>
                  <a:sym typeface="Calibri"/>
                </a:rPr>
                <a:t>Example 1</a:t>
              </a:r>
              <a:endParaRPr sz="1400" b="0" i="0" u="none" strike="noStrike" cap="none">
                <a:solidFill>
                  <a:srgbClr val="000000"/>
                </a:solidFill>
                <a:latin typeface="Arial"/>
                <a:ea typeface="Arial"/>
                <a:cs typeface="Arial"/>
                <a:sym typeface="Arial"/>
              </a:endParaRPr>
            </a:p>
          </p:txBody>
        </p:sp>
        <p:sp>
          <p:nvSpPr>
            <p:cNvPr id="484" name="Google Shape;484;p15"/>
            <p:cNvSpPr/>
            <p:nvPr/>
          </p:nvSpPr>
          <p:spPr>
            <a:xfrm>
              <a:off x="50" y="783715"/>
              <a:ext cx="4842569" cy="1925617"/>
            </a:xfrm>
            <a:prstGeom prst="rect">
              <a:avLst/>
            </a:prstGeom>
            <a:solidFill>
              <a:srgbClr val="CFDEEF">
                <a:alpha val="89411"/>
              </a:srgbClr>
            </a:solidFill>
            <a:ln w="9525" cap="flat" cmpd="sng">
              <a:solidFill>
                <a:srgbClr val="CFDEEF">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15"/>
            <p:cNvSpPr txBox="1"/>
            <p:nvPr/>
          </p:nvSpPr>
          <p:spPr>
            <a:xfrm>
              <a:off x="50" y="783715"/>
              <a:ext cx="4842569" cy="1925617"/>
            </a:xfrm>
            <a:prstGeom prst="rect">
              <a:avLst/>
            </a:prstGeom>
            <a:noFill/>
            <a:ln>
              <a:noFill/>
            </a:ln>
          </p:spPr>
          <p:txBody>
            <a:bodyPr spcFirstLastPara="1" wrap="square" lIns="122675" tIns="122675" rIns="163575" bIns="184000" anchor="t" anchorCtr="0">
              <a:noAutofit/>
            </a:bodyPr>
            <a:lstStyle/>
            <a:p>
              <a:pPr marL="228600" marR="0" lvl="1" indent="-228600" algn="l" rtl="0">
                <a:lnSpc>
                  <a:spcPct val="90000"/>
                </a:lnSpc>
                <a:spcBef>
                  <a:spcPts val="0"/>
                </a:spcBef>
                <a:spcAft>
                  <a:spcPts val="0"/>
                </a:spcAft>
                <a:buClr>
                  <a:schemeClr val="dk1"/>
                </a:buClr>
                <a:buSzPts val="2300"/>
                <a:buFont typeface="Noto Sans Symbols"/>
                <a:buChar char="▪"/>
              </a:pPr>
              <a:r>
                <a:rPr lang="en-US" sz="2300" b="0" i="0" u="none" strike="noStrike" cap="none">
                  <a:solidFill>
                    <a:schemeClr val="dk1"/>
                  </a:solidFill>
                  <a:latin typeface="Calibri"/>
                  <a:ea typeface="Calibri"/>
                  <a:cs typeface="Calibri"/>
                  <a:sym typeface="Calibri"/>
                </a:rPr>
                <a:t>The Goal for Student K’s upcoming IEP meeting is to review his progress and discuss the effectiveness of accommodations. We will adjust his IEP, as necessary. </a:t>
              </a:r>
              <a:endParaRPr sz="1400" b="0" i="0" u="none" strike="noStrike" cap="none">
                <a:solidFill>
                  <a:srgbClr val="000000"/>
                </a:solidFill>
                <a:latin typeface="Arial"/>
                <a:ea typeface="Arial"/>
                <a:cs typeface="Arial"/>
                <a:sym typeface="Arial"/>
              </a:endParaRPr>
            </a:p>
          </p:txBody>
        </p:sp>
        <p:sp>
          <p:nvSpPr>
            <p:cNvPr id="486" name="Google Shape;486;p15"/>
            <p:cNvSpPr/>
            <p:nvPr/>
          </p:nvSpPr>
          <p:spPr>
            <a:xfrm>
              <a:off x="5520579" y="231450"/>
              <a:ext cx="4842569" cy="662400"/>
            </a:xfrm>
            <a:prstGeom prst="rect">
              <a:avLst/>
            </a:prstGeom>
            <a:gradFill>
              <a:gsLst>
                <a:gs pos="0">
                  <a:srgbClr val="7EB55F"/>
                </a:gs>
                <a:gs pos="50000">
                  <a:srgbClr val="6EB03F"/>
                </a:gs>
                <a:gs pos="100000">
                  <a:srgbClr val="5F9F34"/>
                </a:gs>
              </a:gsLst>
              <a:lin ang="5400000" scaled="0"/>
            </a:gradFill>
            <a:ln w="9525" cap="flat" cmpd="sng">
              <a:solidFill>
                <a:srgbClr val="6FAB4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15"/>
            <p:cNvSpPr txBox="1"/>
            <p:nvPr/>
          </p:nvSpPr>
          <p:spPr>
            <a:xfrm>
              <a:off x="5520579" y="231450"/>
              <a:ext cx="4842569" cy="662400"/>
            </a:xfrm>
            <a:prstGeom prst="rect">
              <a:avLst/>
            </a:prstGeom>
            <a:noFill/>
            <a:ln>
              <a:noFill/>
            </a:ln>
          </p:spPr>
          <p:txBody>
            <a:bodyPr spcFirstLastPara="1" wrap="square" lIns="163575" tIns="93450" rIns="163575" bIns="93450"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US" sz="2300" b="1" i="0" u="none" strike="noStrike" cap="none">
                  <a:solidFill>
                    <a:schemeClr val="lt1"/>
                  </a:solidFill>
                  <a:latin typeface="Calibri"/>
                  <a:ea typeface="Calibri"/>
                  <a:cs typeface="Calibri"/>
                  <a:sym typeface="Calibri"/>
                </a:rPr>
                <a:t>Example 2</a:t>
              </a:r>
              <a:endParaRPr sz="1400" b="0" i="0" u="none" strike="noStrike" cap="none">
                <a:solidFill>
                  <a:srgbClr val="000000"/>
                </a:solidFill>
                <a:latin typeface="Arial"/>
                <a:ea typeface="Arial"/>
                <a:cs typeface="Arial"/>
                <a:sym typeface="Arial"/>
              </a:endParaRPr>
            </a:p>
          </p:txBody>
        </p:sp>
        <p:sp>
          <p:nvSpPr>
            <p:cNvPr id="488" name="Google Shape;488;p15"/>
            <p:cNvSpPr/>
            <p:nvPr/>
          </p:nvSpPr>
          <p:spPr>
            <a:xfrm>
              <a:off x="5520579" y="783715"/>
              <a:ext cx="4842569" cy="1925617"/>
            </a:xfrm>
            <a:prstGeom prst="rect">
              <a:avLst/>
            </a:prstGeom>
            <a:solidFill>
              <a:srgbClr val="D3E1CC">
                <a:alpha val="89411"/>
              </a:srgbClr>
            </a:solidFill>
            <a:ln w="9525" cap="flat" cmpd="sng">
              <a:solidFill>
                <a:srgbClr val="D3E1CC">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15"/>
            <p:cNvSpPr txBox="1"/>
            <p:nvPr/>
          </p:nvSpPr>
          <p:spPr>
            <a:xfrm>
              <a:off x="5520579" y="783715"/>
              <a:ext cx="4842569" cy="1925617"/>
            </a:xfrm>
            <a:prstGeom prst="rect">
              <a:avLst/>
            </a:prstGeom>
            <a:noFill/>
            <a:ln>
              <a:noFill/>
            </a:ln>
          </p:spPr>
          <p:txBody>
            <a:bodyPr spcFirstLastPara="1" wrap="square" lIns="122675" tIns="122675" rIns="163575" bIns="184000" anchor="t" anchorCtr="0">
              <a:noAutofit/>
            </a:bodyPr>
            <a:lstStyle/>
            <a:p>
              <a:pPr marL="228600" marR="0" lvl="1" indent="-228600" algn="l" rtl="0">
                <a:lnSpc>
                  <a:spcPct val="90000"/>
                </a:lnSpc>
                <a:spcBef>
                  <a:spcPts val="0"/>
                </a:spcBef>
                <a:spcAft>
                  <a:spcPts val="0"/>
                </a:spcAft>
                <a:buClr>
                  <a:schemeClr val="dk1"/>
                </a:buClr>
                <a:buSzPts val="2300"/>
                <a:buFont typeface="Noto Sans Symbols"/>
                <a:buChar char="▪"/>
              </a:pPr>
              <a:r>
                <a:rPr lang="en-US" sz="2300" b="0" i="0" u="none" strike="noStrike" cap="none">
                  <a:solidFill>
                    <a:schemeClr val="dk1"/>
                  </a:solidFill>
                  <a:latin typeface="Calibri"/>
                  <a:ea typeface="Calibri"/>
                  <a:cs typeface="Calibri"/>
                  <a:sym typeface="Calibri"/>
                </a:rPr>
                <a:t>The Goal for Student K’s upcoming meeting is to discuss relevant data with the team to begin initial planning for Student K’s transition services. </a:t>
              </a:r>
              <a:endParaRPr sz="1400" b="0" i="0" u="none" strike="noStrike" cap="none">
                <a:solidFill>
                  <a:srgbClr val="000000"/>
                </a:solidFill>
                <a:latin typeface="Arial"/>
                <a:ea typeface="Arial"/>
                <a:cs typeface="Arial"/>
                <a:sym typeface="Arial"/>
              </a:endParaRPr>
            </a:p>
          </p:txBody>
        </p:sp>
      </p:grpSp>
      <p:sp>
        <p:nvSpPr>
          <p:cNvPr id="490" name="Google Shape;490;p15"/>
          <p:cNvSpPr txBox="1">
            <a:spLocks noGrp="1"/>
          </p:cNvSpPr>
          <p:nvPr>
            <p:ph type="sldNum" idx="12"/>
          </p:nvPr>
        </p:nvSpPr>
        <p:spPr>
          <a:xfrm>
            <a:off x="11378241" y="6393628"/>
            <a:ext cx="381625"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AEABAB"/>
                </a:solidFill>
                <a:latin typeface="Calibri"/>
                <a:ea typeface="Calibri"/>
                <a:cs typeface="Calibri"/>
                <a:sym typeface="Calibri"/>
              </a:rPr>
              <a:t>7</a:t>
            </a:fld>
            <a:endParaRPr sz="1000" b="0" i="0" u="none" strike="noStrike" cap="none">
              <a:solidFill>
                <a:srgbClr val="AEABAB"/>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16"/>
          <p:cNvSpPr txBox="1">
            <a:spLocks noGrp="1"/>
          </p:cNvSpPr>
          <p:nvPr>
            <p:ph type="title"/>
          </p:nvPr>
        </p:nvSpPr>
        <p:spPr>
          <a:xfrm>
            <a:off x="762000" y="108212"/>
            <a:ext cx="11430000" cy="1828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4883E"/>
              </a:buClr>
              <a:buSzPts val="4800"/>
              <a:buFont typeface="Arial"/>
              <a:buNone/>
            </a:pPr>
            <a:r>
              <a:rPr lang="en-US" sz="4800"/>
              <a:t>Prepare: Determine Required Team Members and Common Availabilit</a:t>
            </a:r>
            <a:r>
              <a:rPr lang="en-US"/>
              <a:t>y </a:t>
            </a:r>
            <a:endParaRPr/>
          </a:p>
        </p:txBody>
      </p:sp>
      <p:sp>
        <p:nvSpPr>
          <p:cNvPr id="497" name="Google Shape;497;p16"/>
          <p:cNvSpPr txBox="1">
            <a:spLocks noGrp="1"/>
          </p:cNvSpPr>
          <p:nvPr>
            <p:ph type="body" idx="1"/>
          </p:nvPr>
        </p:nvSpPr>
        <p:spPr>
          <a:xfrm>
            <a:off x="1266509" y="1937012"/>
            <a:ext cx="4805288" cy="3955784"/>
          </a:xfrm>
          <a:prstGeom prst="rect">
            <a:avLst/>
          </a:prstGeom>
          <a:solidFill>
            <a:srgbClr val="DFEFC7"/>
          </a:solidFill>
          <a:ln>
            <a:noFill/>
          </a:ln>
          <a:effectLst>
            <a:outerShdw blurRad="63500" sx="101000" sy="101000" algn="ctr" rotWithShape="0">
              <a:srgbClr val="000000">
                <a:alpha val="20000"/>
              </a:srgbClr>
            </a:outerShdw>
          </a:effectLst>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200"/>
              <a:buNone/>
            </a:pPr>
            <a:r>
              <a:rPr lang="en-US" sz="2200" b="1">
                <a:solidFill>
                  <a:schemeClr val="dk1"/>
                </a:solidFill>
                <a:latin typeface="Calibri"/>
                <a:ea typeface="Calibri"/>
                <a:cs typeface="Calibri"/>
                <a:sym typeface="Calibri"/>
              </a:rPr>
              <a:t>Required</a:t>
            </a:r>
            <a:r>
              <a:rPr lang="en-US" sz="2200" b="1">
                <a:solidFill>
                  <a:schemeClr val="accent3"/>
                </a:solidFill>
                <a:latin typeface="Calibri"/>
                <a:ea typeface="Calibri"/>
                <a:cs typeface="Calibri"/>
                <a:sym typeface="Calibri"/>
              </a:rPr>
              <a:t> </a:t>
            </a:r>
            <a:endParaRPr/>
          </a:p>
          <a:p>
            <a:pPr marL="342900" lvl="0" indent="-342900" algn="l" rtl="0">
              <a:lnSpc>
                <a:spcPct val="90000"/>
              </a:lnSpc>
              <a:spcBef>
                <a:spcPts val="1000"/>
              </a:spcBef>
              <a:spcAft>
                <a:spcPts val="0"/>
              </a:spcAft>
              <a:buClr>
                <a:schemeClr val="dk1"/>
              </a:buClr>
              <a:buSzPts val="2200"/>
              <a:buFont typeface="Noto Sans Symbols"/>
              <a:buChar char="▪"/>
            </a:pPr>
            <a:r>
              <a:rPr lang="en-US" sz="2200">
                <a:solidFill>
                  <a:schemeClr val="dk1"/>
                </a:solidFill>
                <a:latin typeface="Calibri"/>
                <a:ea typeface="Calibri"/>
                <a:cs typeface="Calibri"/>
                <a:sym typeface="Calibri"/>
              </a:rPr>
              <a:t>Parent(s)</a:t>
            </a:r>
            <a:endParaRPr/>
          </a:p>
          <a:p>
            <a:pPr marL="342900" lvl="0" indent="-342900" algn="l" rtl="0">
              <a:lnSpc>
                <a:spcPct val="90000"/>
              </a:lnSpc>
              <a:spcBef>
                <a:spcPts val="1000"/>
              </a:spcBef>
              <a:spcAft>
                <a:spcPts val="0"/>
              </a:spcAft>
              <a:buClr>
                <a:schemeClr val="dk1"/>
              </a:buClr>
              <a:buSzPts val="2200"/>
              <a:buFont typeface="Noto Sans Symbols"/>
              <a:buChar char="▪"/>
            </a:pPr>
            <a:r>
              <a:rPr lang="en-US" sz="2200">
                <a:solidFill>
                  <a:schemeClr val="dk1"/>
                </a:solidFill>
                <a:latin typeface="Calibri"/>
                <a:ea typeface="Calibri"/>
                <a:cs typeface="Calibri"/>
                <a:sym typeface="Calibri"/>
              </a:rPr>
              <a:t>General education teacher(s) </a:t>
            </a:r>
            <a:endParaRPr/>
          </a:p>
          <a:p>
            <a:pPr marL="342900" lvl="0" indent="-342900" algn="l" rtl="0">
              <a:lnSpc>
                <a:spcPct val="90000"/>
              </a:lnSpc>
              <a:spcBef>
                <a:spcPts val="1000"/>
              </a:spcBef>
              <a:spcAft>
                <a:spcPts val="0"/>
              </a:spcAft>
              <a:buClr>
                <a:schemeClr val="dk1"/>
              </a:buClr>
              <a:buSzPts val="2200"/>
              <a:buFont typeface="Noto Sans Symbols"/>
              <a:buChar char="▪"/>
            </a:pPr>
            <a:r>
              <a:rPr lang="en-US" sz="2200">
                <a:solidFill>
                  <a:schemeClr val="dk1"/>
                </a:solidFill>
                <a:latin typeface="Calibri"/>
                <a:ea typeface="Calibri"/>
                <a:cs typeface="Calibri"/>
                <a:sym typeface="Calibri"/>
              </a:rPr>
              <a:t>Special education teacher(s)</a:t>
            </a:r>
            <a:endParaRPr/>
          </a:p>
          <a:p>
            <a:pPr marL="342900" lvl="0" indent="-342900" algn="l" rtl="0">
              <a:lnSpc>
                <a:spcPct val="90000"/>
              </a:lnSpc>
              <a:spcBef>
                <a:spcPts val="1000"/>
              </a:spcBef>
              <a:spcAft>
                <a:spcPts val="0"/>
              </a:spcAft>
              <a:buClr>
                <a:schemeClr val="dk1"/>
              </a:buClr>
              <a:buSzPts val="2200"/>
              <a:buFont typeface="Noto Sans Symbols"/>
              <a:buChar char="▪"/>
            </a:pPr>
            <a:r>
              <a:rPr lang="en-US" sz="2200">
                <a:solidFill>
                  <a:schemeClr val="dk1"/>
                </a:solidFill>
                <a:latin typeface="Calibri"/>
                <a:ea typeface="Calibri"/>
                <a:cs typeface="Calibri"/>
                <a:sym typeface="Calibri"/>
              </a:rPr>
              <a:t>Local education agency representative </a:t>
            </a:r>
            <a:endParaRPr/>
          </a:p>
          <a:p>
            <a:pPr marL="342900" lvl="0" indent="-342900" algn="l" rtl="0">
              <a:lnSpc>
                <a:spcPct val="90000"/>
              </a:lnSpc>
              <a:spcBef>
                <a:spcPts val="1000"/>
              </a:spcBef>
              <a:spcAft>
                <a:spcPts val="0"/>
              </a:spcAft>
              <a:buClr>
                <a:schemeClr val="dk1"/>
              </a:buClr>
              <a:buSzPts val="2200"/>
              <a:buFont typeface="Noto Sans Symbols"/>
              <a:buChar char="▪"/>
            </a:pPr>
            <a:r>
              <a:rPr lang="en-US" sz="2200">
                <a:solidFill>
                  <a:schemeClr val="dk1"/>
                </a:solidFill>
                <a:latin typeface="Calibri"/>
                <a:ea typeface="Calibri"/>
                <a:cs typeface="Calibri"/>
                <a:sym typeface="Calibri"/>
              </a:rPr>
              <a:t>Individual who can interpret implications of evaluation results (does not need to be a separate participant)</a:t>
            </a:r>
            <a:endParaRPr/>
          </a:p>
        </p:txBody>
      </p:sp>
      <p:sp>
        <p:nvSpPr>
          <p:cNvPr id="498" name="Google Shape;498;p16"/>
          <p:cNvSpPr txBox="1"/>
          <p:nvPr/>
        </p:nvSpPr>
        <p:spPr>
          <a:xfrm>
            <a:off x="6576305" y="1937012"/>
            <a:ext cx="4801936" cy="3955784"/>
          </a:xfrm>
          <a:prstGeom prst="rect">
            <a:avLst/>
          </a:prstGeom>
          <a:solidFill>
            <a:srgbClr val="DDEAF6"/>
          </a:solidFill>
          <a:ln>
            <a:noFill/>
          </a:ln>
          <a:effectLst>
            <a:outerShdw blurRad="63500" sx="101000" sy="101000" algn="ctr" rotWithShape="0">
              <a:srgbClr val="000000">
                <a:alpha val="20000"/>
              </a:srgbClr>
            </a:outerShdw>
          </a:effectLst>
        </p:spPr>
        <p:txBody>
          <a:bodyPr spcFirstLastPara="1" wrap="square" lIns="91425" tIns="45700" rIns="91425" bIns="45700" anchor="t" anchorCtr="0">
            <a:normAutofit fontScale="92500" lnSpcReduction="10000"/>
          </a:bodyPr>
          <a:lstStyle/>
          <a:p>
            <a:pPr marL="0" marR="0" lvl="0" indent="0" algn="ctr" rtl="0">
              <a:lnSpc>
                <a:spcPct val="100000"/>
              </a:lnSpc>
              <a:spcBef>
                <a:spcPts val="0"/>
              </a:spcBef>
              <a:spcAft>
                <a:spcPts val="0"/>
              </a:spcAft>
              <a:buClr>
                <a:srgbClr val="8EC63F"/>
              </a:buClr>
              <a:buSzPct val="100000"/>
              <a:buFont typeface="Arial"/>
              <a:buNone/>
            </a:pPr>
            <a:r>
              <a:rPr lang="en-US" sz="2400" b="1" i="0" u="none" strike="noStrike" cap="none">
                <a:solidFill>
                  <a:schemeClr val="dk1"/>
                </a:solidFill>
                <a:latin typeface="Calibri"/>
                <a:ea typeface="Calibri"/>
                <a:cs typeface="Calibri"/>
                <a:sym typeface="Calibri"/>
              </a:rPr>
              <a:t>Others as Appropriate </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0"/>
              </a:spcBef>
              <a:spcAft>
                <a:spcPts val="0"/>
              </a:spcAft>
              <a:buClr>
                <a:schemeClr val="dk1"/>
              </a:buClr>
              <a:buSzPct val="100000"/>
              <a:buFont typeface="Noto Sans Symbols"/>
              <a:buChar char="▪"/>
            </a:pPr>
            <a:r>
              <a:rPr lang="en-US" sz="2400" b="0" i="0" u="none" strike="noStrike" cap="none">
                <a:solidFill>
                  <a:schemeClr val="dk1"/>
                </a:solidFill>
                <a:latin typeface="Arial"/>
                <a:ea typeface="Arial"/>
                <a:cs typeface="Arial"/>
                <a:sym typeface="Arial"/>
              </a:rPr>
              <a:t>Student (required if 16+ or if transition is discussed)</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0"/>
              </a:spcBef>
              <a:spcAft>
                <a:spcPts val="0"/>
              </a:spcAft>
              <a:buClr>
                <a:schemeClr val="dk1"/>
              </a:buClr>
              <a:buSzPct val="100000"/>
              <a:buFont typeface="Noto Sans Symbols"/>
              <a:buChar char="▪"/>
            </a:pPr>
            <a:r>
              <a:rPr lang="en-US" sz="2400" b="0" i="0" u="none" strike="noStrike" cap="none">
                <a:solidFill>
                  <a:schemeClr val="dk1"/>
                </a:solidFill>
                <a:latin typeface="Arial"/>
                <a:ea typeface="Arial"/>
                <a:cs typeface="Arial"/>
                <a:sym typeface="Arial"/>
              </a:rPr>
              <a:t>Interpreter </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0"/>
              </a:spcBef>
              <a:spcAft>
                <a:spcPts val="0"/>
              </a:spcAft>
              <a:buClr>
                <a:schemeClr val="dk1"/>
              </a:buClr>
              <a:buSzPct val="100000"/>
              <a:buFont typeface="Noto Sans Symbols"/>
              <a:buChar char="▪"/>
            </a:pPr>
            <a:r>
              <a:rPr lang="en-US" sz="2400" b="0" i="0" u="none" strike="noStrike" cap="none">
                <a:solidFill>
                  <a:schemeClr val="dk1"/>
                </a:solidFill>
                <a:latin typeface="Arial"/>
                <a:ea typeface="Arial"/>
                <a:cs typeface="Arial"/>
                <a:sym typeface="Arial"/>
              </a:rPr>
              <a:t>Related service personnel </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0"/>
              </a:spcBef>
              <a:spcAft>
                <a:spcPts val="0"/>
              </a:spcAft>
              <a:buClr>
                <a:schemeClr val="dk1"/>
              </a:buClr>
              <a:buSzPct val="100000"/>
              <a:buFont typeface="Noto Sans Symbols"/>
              <a:buChar char="▪"/>
            </a:pPr>
            <a:r>
              <a:rPr lang="en-US" sz="2400" b="0" i="0" u="none" strike="noStrike" cap="none">
                <a:solidFill>
                  <a:schemeClr val="dk1"/>
                </a:solidFill>
                <a:latin typeface="Arial"/>
                <a:ea typeface="Arial"/>
                <a:cs typeface="Arial"/>
                <a:sym typeface="Arial"/>
              </a:rPr>
              <a:t>People with other specialized knowledge or expertise regarding the student </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1000"/>
              </a:spcBef>
              <a:spcAft>
                <a:spcPts val="0"/>
              </a:spcAft>
              <a:buClr>
                <a:schemeClr val="dk1"/>
              </a:buClr>
              <a:buSzPct val="100000"/>
              <a:buFont typeface="Noto Sans Symbols"/>
              <a:buChar char="▪"/>
            </a:pPr>
            <a:r>
              <a:rPr lang="en-US" sz="2400" b="0" i="0" u="none" strike="noStrike" cap="none">
                <a:solidFill>
                  <a:schemeClr val="dk1"/>
                </a:solidFill>
                <a:latin typeface="Arial"/>
                <a:ea typeface="Arial"/>
                <a:cs typeface="Arial"/>
                <a:sym typeface="Arial"/>
              </a:rPr>
              <a:t>Representatives of key agencies providing transition services </a:t>
            </a:r>
            <a:endParaRPr sz="1400" b="0" i="0" u="none" strike="noStrike" cap="none">
              <a:solidFill>
                <a:srgbClr val="000000"/>
              </a:solidFill>
              <a:latin typeface="Arial"/>
              <a:ea typeface="Arial"/>
              <a:cs typeface="Arial"/>
              <a:sym typeface="Arial"/>
            </a:endParaRPr>
          </a:p>
          <a:p>
            <a:pPr marL="228600" marR="0" lvl="0" indent="-87629" algn="l" rtl="0">
              <a:lnSpc>
                <a:spcPct val="100000"/>
              </a:lnSpc>
              <a:spcBef>
                <a:spcPts val="1000"/>
              </a:spcBef>
              <a:spcAft>
                <a:spcPts val="0"/>
              </a:spcAft>
              <a:buClr>
                <a:schemeClr val="dk1"/>
              </a:buClr>
              <a:buSzPct val="100000"/>
              <a:buFont typeface="Noto Sans Symbols"/>
              <a:buNone/>
            </a:pPr>
            <a:endParaRPr sz="2400" b="0" i="0" u="none" strike="noStrike" cap="none">
              <a:solidFill>
                <a:srgbClr val="C00000"/>
              </a:solidFill>
              <a:latin typeface="Arial"/>
              <a:ea typeface="Arial"/>
              <a:cs typeface="Arial"/>
              <a:sym typeface="Arial"/>
            </a:endParaRPr>
          </a:p>
        </p:txBody>
      </p:sp>
      <p:sp>
        <p:nvSpPr>
          <p:cNvPr id="499" name="Google Shape;499;p16"/>
          <p:cNvSpPr txBox="1">
            <a:spLocks noGrp="1"/>
          </p:cNvSpPr>
          <p:nvPr>
            <p:ph type="sldNum" idx="12"/>
          </p:nvPr>
        </p:nvSpPr>
        <p:spPr>
          <a:xfrm>
            <a:off x="11378241" y="6393628"/>
            <a:ext cx="381625"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AEABAB"/>
                </a:solidFill>
                <a:latin typeface="Calibri"/>
                <a:ea typeface="Calibri"/>
                <a:cs typeface="Calibri"/>
                <a:sym typeface="Calibri"/>
              </a:rPr>
              <a:t>8</a:t>
            </a:fld>
            <a:endParaRPr sz="1000" b="0" i="0" u="none" strike="noStrike" cap="none">
              <a:solidFill>
                <a:srgbClr val="AEABAB"/>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17"/>
          <p:cNvSpPr txBox="1">
            <a:spLocks noGrp="1"/>
          </p:cNvSpPr>
          <p:nvPr>
            <p:ph type="title"/>
          </p:nvPr>
        </p:nvSpPr>
        <p:spPr>
          <a:xfrm>
            <a:off x="838825" y="2596305"/>
            <a:ext cx="3589740" cy="281467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4883E"/>
              </a:buClr>
              <a:buSzPts val="4000"/>
              <a:buFont typeface="Arial"/>
              <a:buNone/>
            </a:pPr>
            <a:r>
              <a:rPr lang="en-US" sz="4000"/>
              <a:t>Prepare: Gather and Organize Key Student Assessment Data</a:t>
            </a:r>
            <a:br>
              <a:rPr lang="en-US" sz="4000"/>
            </a:br>
            <a:endParaRPr sz="4000"/>
          </a:p>
        </p:txBody>
      </p:sp>
      <p:grpSp>
        <p:nvGrpSpPr>
          <p:cNvPr id="506" name="Google Shape;506;p17"/>
          <p:cNvGrpSpPr/>
          <p:nvPr/>
        </p:nvGrpSpPr>
        <p:grpSpPr>
          <a:xfrm>
            <a:off x="3191435" y="99247"/>
            <a:ext cx="8848789" cy="5810539"/>
            <a:chOff x="0" y="0"/>
            <a:chExt cx="8848789" cy="5810539"/>
          </a:xfrm>
        </p:grpSpPr>
        <p:sp>
          <p:nvSpPr>
            <p:cNvPr id="507" name="Google Shape;507;p17"/>
            <p:cNvSpPr/>
            <p:nvPr/>
          </p:nvSpPr>
          <p:spPr>
            <a:xfrm>
              <a:off x="0" y="0"/>
              <a:ext cx="6813568" cy="1045897"/>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17"/>
            <p:cNvSpPr txBox="1"/>
            <p:nvPr/>
          </p:nvSpPr>
          <p:spPr>
            <a:xfrm>
              <a:off x="30633" y="30633"/>
              <a:ext cx="5562594" cy="984631"/>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Step 1: </a:t>
              </a:r>
              <a:r>
                <a:rPr lang="en-US" sz="2000" b="0" i="0" u="none" strike="noStrike" cap="none">
                  <a:solidFill>
                    <a:schemeClr val="lt1"/>
                  </a:solidFill>
                  <a:latin typeface="Calibri"/>
                  <a:ea typeface="Calibri"/>
                  <a:cs typeface="Calibri"/>
                  <a:sym typeface="Calibri"/>
                </a:rPr>
                <a:t>Gather assessment information and highlight main findings. </a:t>
              </a:r>
              <a:endParaRPr sz="1400" b="0" i="0" u="none" strike="noStrike" cap="none">
                <a:solidFill>
                  <a:srgbClr val="000000"/>
                </a:solidFill>
                <a:latin typeface="Arial"/>
                <a:ea typeface="Arial"/>
                <a:cs typeface="Arial"/>
                <a:sym typeface="Arial"/>
              </a:endParaRPr>
            </a:p>
          </p:txBody>
        </p:sp>
        <p:sp>
          <p:nvSpPr>
            <p:cNvPr id="509" name="Google Shape;509;p17"/>
            <p:cNvSpPr/>
            <p:nvPr/>
          </p:nvSpPr>
          <p:spPr>
            <a:xfrm>
              <a:off x="508805" y="1191160"/>
              <a:ext cx="6813568" cy="1045897"/>
            </a:xfrm>
            <a:prstGeom prst="roundRect">
              <a:avLst>
                <a:gd name="adj" fmla="val 10000"/>
              </a:avLst>
            </a:prstGeom>
            <a:solidFill>
              <a:srgbClr val="52CB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17"/>
            <p:cNvSpPr txBox="1"/>
            <p:nvPr/>
          </p:nvSpPr>
          <p:spPr>
            <a:xfrm>
              <a:off x="539438" y="1221793"/>
              <a:ext cx="5563663" cy="984631"/>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Step 2: </a:t>
              </a:r>
              <a:r>
                <a:rPr lang="en-US" sz="2000" b="0" i="0" u="none" strike="noStrike" cap="none">
                  <a:solidFill>
                    <a:schemeClr val="lt1"/>
                  </a:solidFill>
                  <a:latin typeface="Calibri"/>
                  <a:ea typeface="Calibri"/>
                  <a:cs typeface="Calibri"/>
                  <a:sym typeface="Calibri"/>
                </a:rPr>
                <a:t>Take into account considerations for culturally and linguistically diverse students. </a:t>
              </a:r>
              <a:endParaRPr sz="1400" b="0" i="0" u="none" strike="noStrike" cap="none">
                <a:solidFill>
                  <a:srgbClr val="000000"/>
                </a:solidFill>
                <a:latin typeface="Arial"/>
                <a:ea typeface="Arial"/>
                <a:cs typeface="Arial"/>
                <a:sym typeface="Arial"/>
              </a:endParaRPr>
            </a:p>
          </p:txBody>
        </p:sp>
        <p:sp>
          <p:nvSpPr>
            <p:cNvPr id="511" name="Google Shape;511;p17"/>
            <p:cNvSpPr/>
            <p:nvPr/>
          </p:nvSpPr>
          <p:spPr>
            <a:xfrm>
              <a:off x="1017610" y="2382321"/>
              <a:ext cx="6813568" cy="1045897"/>
            </a:xfrm>
            <a:prstGeom prst="roundRect">
              <a:avLst>
                <a:gd name="adj" fmla="val 10000"/>
              </a:avLst>
            </a:prstGeom>
            <a:solidFill>
              <a:srgbClr val="4CC3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17"/>
            <p:cNvSpPr txBox="1"/>
            <p:nvPr/>
          </p:nvSpPr>
          <p:spPr>
            <a:xfrm>
              <a:off x="1048243" y="2412954"/>
              <a:ext cx="5563663" cy="984631"/>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Step 3: </a:t>
              </a:r>
              <a:r>
                <a:rPr lang="en-US" sz="2000" b="0" i="0" u="none" strike="noStrike" cap="none">
                  <a:solidFill>
                    <a:schemeClr val="lt1"/>
                  </a:solidFill>
                  <a:latin typeface="Calibri"/>
                  <a:ea typeface="Calibri"/>
                  <a:cs typeface="Calibri"/>
                  <a:sym typeface="Calibri"/>
                </a:rPr>
                <a:t>Identify the student’s strengths and needs. </a:t>
              </a:r>
              <a:endParaRPr sz="1400" b="0" i="0" u="none" strike="noStrike" cap="none">
                <a:solidFill>
                  <a:srgbClr val="000000"/>
                </a:solidFill>
                <a:latin typeface="Arial"/>
                <a:ea typeface="Arial"/>
                <a:cs typeface="Arial"/>
                <a:sym typeface="Arial"/>
              </a:endParaRPr>
            </a:p>
          </p:txBody>
        </p:sp>
        <p:sp>
          <p:nvSpPr>
            <p:cNvPr id="513" name="Google Shape;513;p17"/>
            <p:cNvSpPr/>
            <p:nvPr/>
          </p:nvSpPr>
          <p:spPr>
            <a:xfrm>
              <a:off x="1526416" y="3573482"/>
              <a:ext cx="6813568" cy="1045897"/>
            </a:xfrm>
            <a:prstGeom prst="roundRect">
              <a:avLst>
                <a:gd name="adj" fmla="val 10000"/>
              </a:avLst>
            </a:prstGeom>
            <a:solidFill>
              <a:srgbClr val="46BA4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17"/>
            <p:cNvSpPr txBox="1"/>
            <p:nvPr/>
          </p:nvSpPr>
          <p:spPr>
            <a:xfrm>
              <a:off x="1557049" y="3604115"/>
              <a:ext cx="5563663" cy="984631"/>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900" b="1" i="0" u="none" strike="noStrike" cap="none">
                  <a:solidFill>
                    <a:schemeClr val="lt1"/>
                  </a:solidFill>
                  <a:latin typeface="Calibri"/>
                  <a:ea typeface="Calibri"/>
                  <a:cs typeface="Calibri"/>
                  <a:sym typeface="Calibri"/>
                </a:rPr>
                <a:t>Step 4: </a:t>
              </a:r>
              <a:r>
                <a:rPr lang="en-US" sz="1900" b="0" i="0" u="none" strike="noStrike" cap="none">
                  <a:solidFill>
                    <a:schemeClr val="lt1"/>
                  </a:solidFill>
                  <a:latin typeface="Calibri"/>
                  <a:ea typeface="Calibri"/>
                  <a:cs typeface="Calibri"/>
                  <a:sym typeface="Calibri"/>
                </a:rPr>
                <a:t>Consider how assessment information impacts accommodations, modifications, and fair grading practices. </a:t>
              </a:r>
              <a:endParaRPr sz="1400" b="0" i="0" u="none" strike="noStrike" cap="none">
                <a:solidFill>
                  <a:srgbClr val="000000"/>
                </a:solidFill>
                <a:latin typeface="Arial"/>
                <a:ea typeface="Arial"/>
                <a:cs typeface="Arial"/>
                <a:sym typeface="Arial"/>
              </a:endParaRPr>
            </a:p>
          </p:txBody>
        </p:sp>
        <p:sp>
          <p:nvSpPr>
            <p:cNvPr id="515" name="Google Shape;515;p17"/>
            <p:cNvSpPr/>
            <p:nvPr/>
          </p:nvSpPr>
          <p:spPr>
            <a:xfrm>
              <a:off x="2035221" y="4764642"/>
              <a:ext cx="6813568" cy="1045897"/>
            </a:xfrm>
            <a:prstGeom prst="roundRect">
              <a:avLst>
                <a:gd name="adj" fmla="val 10000"/>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17"/>
            <p:cNvSpPr txBox="1"/>
            <p:nvPr/>
          </p:nvSpPr>
          <p:spPr>
            <a:xfrm>
              <a:off x="2065854" y="4795275"/>
              <a:ext cx="5563663" cy="984631"/>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Step 5: </a:t>
              </a:r>
              <a:r>
                <a:rPr lang="en-US" sz="2000" b="0" i="0" u="none" strike="noStrike" cap="none">
                  <a:solidFill>
                    <a:schemeClr val="lt1"/>
                  </a:solidFill>
                  <a:latin typeface="Calibri"/>
                  <a:ea typeface="Calibri"/>
                  <a:cs typeface="Calibri"/>
                  <a:sym typeface="Calibri"/>
                </a:rPr>
                <a:t>Be prepared to explain assessment data and/or create assessment communication documents based on audience.</a:t>
              </a:r>
              <a:endParaRPr sz="1400" b="0" i="0" u="none" strike="noStrike" cap="none">
                <a:solidFill>
                  <a:srgbClr val="000000"/>
                </a:solidFill>
                <a:latin typeface="Arial"/>
                <a:ea typeface="Arial"/>
                <a:cs typeface="Arial"/>
                <a:sym typeface="Arial"/>
              </a:endParaRPr>
            </a:p>
          </p:txBody>
        </p:sp>
        <p:sp>
          <p:nvSpPr>
            <p:cNvPr id="517" name="Google Shape;517;p17"/>
            <p:cNvSpPr/>
            <p:nvPr/>
          </p:nvSpPr>
          <p:spPr>
            <a:xfrm>
              <a:off x="6133735" y="764086"/>
              <a:ext cx="679833" cy="679833"/>
            </a:xfrm>
            <a:prstGeom prst="downArrow">
              <a:avLst>
                <a:gd name="adj1" fmla="val 55000"/>
                <a:gd name="adj2" fmla="val 45000"/>
              </a:avLst>
            </a:prstGeom>
            <a:solidFill>
              <a:srgbClr val="CFDEEF">
                <a:alpha val="89411"/>
              </a:srgbClr>
            </a:solidFill>
            <a:ln w="12700" cap="flat" cmpd="sng">
              <a:solidFill>
                <a:srgbClr val="CFDEEF">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17"/>
            <p:cNvSpPr txBox="1"/>
            <p:nvPr/>
          </p:nvSpPr>
          <p:spPr>
            <a:xfrm>
              <a:off x="6286697" y="764086"/>
              <a:ext cx="373909" cy="51157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p:txBody>
        </p:sp>
        <p:sp>
          <p:nvSpPr>
            <p:cNvPr id="519" name="Google Shape;519;p17"/>
            <p:cNvSpPr/>
            <p:nvPr/>
          </p:nvSpPr>
          <p:spPr>
            <a:xfrm>
              <a:off x="6642540" y="1955246"/>
              <a:ext cx="679833" cy="679833"/>
            </a:xfrm>
            <a:prstGeom prst="downArrow">
              <a:avLst>
                <a:gd name="adj1" fmla="val 55000"/>
                <a:gd name="adj2" fmla="val 45000"/>
              </a:avLst>
            </a:prstGeom>
            <a:solidFill>
              <a:srgbClr val="CDEAE8">
                <a:alpha val="89411"/>
              </a:srgbClr>
            </a:solidFill>
            <a:ln w="12700" cap="flat" cmpd="sng">
              <a:solidFill>
                <a:srgbClr val="CFDEEF">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17"/>
            <p:cNvSpPr txBox="1"/>
            <p:nvPr/>
          </p:nvSpPr>
          <p:spPr>
            <a:xfrm>
              <a:off x="6795502" y="1955246"/>
              <a:ext cx="373909" cy="51157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p:txBody>
        </p:sp>
        <p:sp>
          <p:nvSpPr>
            <p:cNvPr id="521" name="Google Shape;521;p17"/>
            <p:cNvSpPr/>
            <p:nvPr/>
          </p:nvSpPr>
          <p:spPr>
            <a:xfrm>
              <a:off x="7151345" y="3128975"/>
              <a:ext cx="679833" cy="679833"/>
            </a:xfrm>
            <a:prstGeom prst="downArrow">
              <a:avLst>
                <a:gd name="adj1" fmla="val 55000"/>
                <a:gd name="adj2" fmla="val 45000"/>
              </a:avLst>
            </a:prstGeom>
            <a:solidFill>
              <a:srgbClr val="CCE6D4">
                <a:alpha val="89411"/>
              </a:srgbClr>
            </a:solidFill>
            <a:ln w="12700" cap="flat" cmpd="sng">
              <a:solidFill>
                <a:srgbClr val="CFDEEF">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17"/>
            <p:cNvSpPr txBox="1"/>
            <p:nvPr/>
          </p:nvSpPr>
          <p:spPr>
            <a:xfrm>
              <a:off x="7304307" y="3128975"/>
              <a:ext cx="373909" cy="51157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p:txBody>
        </p:sp>
        <p:sp>
          <p:nvSpPr>
            <p:cNvPr id="523" name="Google Shape;523;p17"/>
            <p:cNvSpPr/>
            <p:nvPr/>
          </p:nvSpPr>
          <p:spPr>
            <a:xfrm>
              <a:off x="7660151" y="4331757"/>
              <a:ext cx="679833" cy="679833"/>
            </a:xfrm>
            <a:prstGeom prst="downArrow">
              <a:avLst>
                <a:gd name="adj1" fmla="val 55000"/>
                <a:gd name="adj2" fmla="val 45000"/>
              </a:avLst>
            </a:prstGeom>
            <a:solidFill>
              <a:srgbClr val="D3E1CC">
                <a:alpha val="89411"/>
              </a:srgbClr>
            </a:solidFill>
            <a:ln w="12700" cap="flat" cmpd="sng">
              <a:solidFill>
                <a:srgbClr val="CFDEEF">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17"/>
            <p:cNvSpPr txBox="1"/>
            <p:nvPr/>
          </p:nvSpPr>
          <p:spPr>
            <a:xfrm>
              <a:off x="7813113" y="4331757"/>
              <a:ext cx="373909" cy="51157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p:txBody>
        </p:sp>
      </p:grpSp>
      <p:sp>
        <p:nvSpPr>
          <p:cNvPr id="525" name="Google Shape;525;p17"/>
          <p:cNvSpPr txBox="1">
            <a:spLocks noGrp="1"/>
          </p:cNvSpPr>
          <p:nvPr>
            <p:ph type="sldNum" idx="12"/>
          </p:nvPr>
        </p:nvSpPr>
        <p:spPr>
          <a:xfrm>
            <a:off x="11378241" y="6393628"/>
            <a:ext cx="381625"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AEABAB"/>
                </a:solidFill>
                <a:latin typeface="Calibri"/>
                <a:ea typeface="Calibri"/>
                <a:cs typeface="Calibri"/>
                <a:sym typeface="Calibri"/>
              </a:rPr>
              <a:t>9</a:t>
            </a:fld>
            <a:endParaRPr sz="1000" b="0" i="0" u="none" strike="noStrike" cap="none">
              <a:solidFill>
                <a:srgbClr val="AEABAB"/>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4085</Words>
  <Application>Microsoft Macintosh PowerPoint</Application>
  <PresentationFormat>Widescreen</PresentationFormat>
  <Paragraphs>322</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Noto Sans Symbols</vt:lpstr>
      <vt:lpstr>PT Serif Caption</vt:lpstr>
      <vt:lpstr>Roboto</vt:lpstr>
      <vt:lpstr>Office Theme</vt:lpstr>
      <vt:lpstr>Collaboration HLPs  HLP 2: Facilitating Effective Meetings</vt:lpstr>
      <vt:lpstr>HLP 2: Key Elements of Facilitation</vt:lpstr>
      <vt:lpstr>IEP Meeting Facilitation-  As an Example </vt:lpstr>
      <vt:lpstr>Types of IEP Meetings</vt:lpstr>
      <vt:lpstr>Components of Effective IEP Meetings </vt:lpstr>
      <vt:lpstr>Component 1: Prepare for IEP Meetings</vt:lpstr>
      <vt:lpstr>Prepare: Set a Clear Goal for the Meeting</vt:lpstr>
      <vt:lpstr>Prepare: Determine Required Team Members and Common Availability </vt:lpstr>
      <vt:lpstr>Prepare: Gather and Organize Key Student Assessment Data </vt:lpstr>
      <vt:lpstr>Prepare:  Share the date, data, and expectations for preparation and participation with all team members (Notice of Meeting).  </vt:lpstr>
      <vt:lpstr>Legal Compliance</vt:lpstr>
      <vt:lpstr>Component 2:  Facilitate Effective IEP Meetings</vt:lpstr>
      <vt:lpstr>Tips for Engaging Participants</vt:lpstr>
      <vt:lpstr>Facilitate:  Establish a welcoming and positive tone  </vt:lpstr>
      <vt:lpstr>Facilitate:  Establish a welcoming and positive tone  </vt:lpstr>
      <vt:lpstr>Facilitate: Promote Discussion, Equal Voice, and Contributions </vt:lpstr>
      <vt:lpstr> Maintain efficiency by encouraging consensus building while ensuring that conversations stay on-task with the meeting goal(s). </vt:lpstr>
      <vt:lpstr>Facilitate: Maintain Efficiency by Encouraging Consensus Building</vt:lpstr>
      <vt:lpstr>Facilitate: Ensure All Team Members Understand Student Data </vt:lpstr>
      <vt:lpstr>Facilitate:  Summarize what was accomplished  </vt:lpstr>
      <vt:lpstr>Facilitate: Summarize What Was Accomplished </vt:lpstr>
      <vt:lpstr>Discuss any follow-up activities that need to occur after the meeting’s conclusion. </vt:lpstr>
      <vt:lpstr>Reflect and Discuss</vt:lpstr>
      <vt:lpstr>Practice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Kamman, Meg</dc:creator>
  <cp:lastModifiedBy>Microsoft Office User</cp:lastModifiedBy>
  <cp:revision>4</cp:revision>
  <dcterms:created xsi:type="dcterms:W3CDTF">2025-11-11T16:46:44Z</dcterms:created>
  <dcterms:modified xsi:type="dcterms:W3CDTF">2025-11-11T22:28:56Z</dcterms:modified>
</cp:coreProperties>
</file>