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0" r:id="rId2"/>
    <p:sldId id="290" r:id="rId3"/>
    <p:sldId id="292" r:id="rId4"/>
    <p:sldId id="293" r:id="rId5"/>
    <p:sldId id="294" r:id="rId6"/>
    <p:sldId id="295" r:id="rId7"/>
    <p:sldId id="29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9389"/>
  </p:normalViewPr>
  <p:slideViewPr>
    <p:cSldViewPr snapToGrid="0">
      <p:cViewPr varScale="1">
        <p:scale>
          <a:sx n="76" d="100"/>
          <a:sy n="76" d="100"/>
        </p:scale>
        <p:origin x="19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6FB77-D657-EF49-8DAB-15440E254F48}" type="datetimeFigureOut">
              <a:rPr lang="en-US" smtClean="0"/>
              <a:t>11/11/25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89AE0-3804-8340-BBD3-F9C0627CAB69}" type="slidenum">
              <a:rPr lang="en-US" smtClean="0"/>
              <a:t>‹#›</a:t>
            </a:fld>
            <a:endParaRPr lang="en-US"/>
          </a:p>
        </p:txBody>
      </p:sp>
    </p:spTree>
    <p:extLst>
      <p:ext uri="{BB962C8B-B14F-4D97-AF65-F5344CB8AC3E}">
        <p14:creationId xmlns:p14="http://schemas.microsoft.com/office/powerpoint/2010/main" val="1487776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Clr>
                <a:schemeClr val="dk1"/>
              </a:buClr>
              <a:buSzPts val="1200"/>
              <a:buFont typeface="Calibri"/>
              <a:buNone/>
            </a:pPr>
            <a:r>
              <a:rPr lang="en-US" b="1" dirty="0"/>
              <a:t>*Emphasize the connections to the HLPs.</a:t>
            </a:r>
            <a:endParaRPr dirty="0"/>
          </a:p>
          <a:p>
            <a:pPr marL="139700" lvl="0" indent="0" algn="l" rtl="0">
              <a:lnSpc>
                <a:spcPct val="100000"/>
              </a:lnSpc>
              <a:spcBef>
                <a:spcPts val="0"/>
              </a:spcBef>
              <a:spcAft>
                <a:spcPts val="0"/>
              </a:spcAft>
              <a:buClr>
                <a:schemeClr val="dk1"/>
              </a:buClr>
              <a:buSzPts val="1200"/>
              <a:buFont typeface="Calibri"/>
              <a:buNone/>
            </a:pPr>
            <a:endParaRPr b="1" dirty="0"/>
          </a:p>
          <a:p>
            <a:pPr marL="139700" lvl="0" indent="0" algn="l" rtl="0">
              <a:lnSpc>
                <a:spcPct val="100000"/>
              </a:lnSpc>
              <a:spcBef>
                <a:spcPts val="0"/>
              </a:spcBef>
              <a:spcAft>
                <a:spcPts val="0"/>
              </a:spcAft>
              <a:buClr>
                <a:schemeClr val="dk1"/>
              </a:buClr>
              <a:buSzPts val="1200"/>
              <a:buFont typeface="Calibri"/>
              <a:buNone/>
            </a:pPr>
            <a:r>
              <a:rPr lang="en-US" b="1" dirty="0"/>
              <a:t>Explanation of Slide</a:t>
            </a:r>
            <a:endParaRPr dirty="0"/>
          </a:p>
          <a:p>
            <a:pPr marL="139700" lvl="0" indent="0" algn="l" rtl="0">
              <a:lnSpc>
                <a:spcPct val="100000"/>
              </a:lnSpc>
              <a:spcBef>
                <a:spcPts val="0"/>
              </a:spcBef>
              <a:spcAft>
                <a:spcPts val="0"/>
              </a:spcAft>
              <a:buClr>
                <a:schemeClr val="dk1"/>
              </a:buClr>
              <a:buSzPts val="1200"/>
              <a:buFont typeface="Calibri"/>
              <a:buNone/>
            </a:pPr>
            <a:r>
              <a:rPr lang="en-US" b="0" dirty="0"/>
              <a:t>HLP 2 supports the collaboration pillars of the CEC high-leverage practices. [</a:t>
            </a:r>
            <a:r>
              <a:rPr lang="en-US" b="0" i="1" dirty="0"/>
              <a:t>Read slide</a:t>
            </a:r>
            <a:r>
              <a:rPr lang="en-US" b="0" dirty="0"/>
              <a:t>.] Because today we are specifically talking about IEP team meetings, we will focus on HLP 2, which is specific toward meetings. </a:t>
            </a:r>
            <a:endParaRPr dirty="0"/>
          </a:p>
          <a:p>
            <a:pPr marL="139700" lvl="0" indent="0" algn="l" rtl="0">
              <a:lnSpc>
                <a:spcPct val="100000"/>
              </a:lnSpc>
              <a:spcBef>
                <a:spcPts val="0"/>
              </a:spcBef>
              <a:spcAft>
                <a:spcPts val="0"/>
              </a:spcAft>
              <a:buClr>
                <a:schemeClr val="dk1"/>
              </a:buClr>
              <a:buSzPts val="1200"/>
              <a:buFont typeface="Calibri"/>
              <a:buNone/>
            </a:pPr>
            <a:endParaRPr b="1" dirty="0"/>
          </a:p>
          <a:p>
            <a:pPr marL="139700" lvl="0" indent="0" algn="l" rtl="0">
              <a:lnSpc>
                <a:spcPct val="100000"/>
              </a:lnSpc>
              <a:spcBef>
                <a:spcPts val="0"/>
              </a:spcBef>
              <a:spcAft>
                <a:spcPts val="0"/>
              </a:spcAft>
              <a:buClr>
                <a:schemeClr val="dk1"/>
              </a:buClr>
              <a:buSzPts val="1200"/>
              <a:buFont typeface="Calibri"/>
              <a:buNone/>
            </a:pPr>
            <a:r>
              <a:rPr lang="en-US" b="0" dirty="0"/>
              <a:t>HLP 2 full text: Teachers lead and participate in a range of meetings (e.g., meetings with families, individualized education program [IEP] teams, individualized family services plan [IFSP] teams, instructional planning) to identify clear, measurable student outcomes and develop instructional and behavioral plans that support these outcomes. They develop a meeting agenda, allocate time to meet the goals of the agenda, and lead in ways that encourage consensus building through positive verbal and nonverbal communication, encouraging the sharing of multiple perspectives, demonstrating active listening, and soliciting feedback.</a:t>
            </a:r>
            <a:endParaRPr dirty="0"/>
          </a:p>
          <a:p>
            <a:pPr marL="139700" lvl="0" indent="0" algn="l" rtl="0">
              <a:lnSpc>
                <a:spcPct val="100000"/>
              </a:lnSpc>
              <a:spcBef>
                <a:spcPts val="0"/>
              </a:spcBef>
              <a:spcAft>
                <a:spcPts val="0"/>
              </a:spcAft>
              <a:buClr>
                <a:schemeClr val="dk1"/>
              </a:buClr>
              <a:buSzPts val="1200"/>
              <a:buFont typeface="Calibri"/>
              <a:buNone/>
            </a:pPr>
            <a:endParaRPr b="0" dirty="0"/>
          </a:p>
          <a:p>
            <a:pPr marL="139700" lvl="0" indent="0" algn="l" rtl="0">
              <a:lnSpc>
                <a:spcPct val="100000"/>
              </a:lnSpc>
              <a:spcBef>
                <a:spcPts val="0"/>
              </a:spcBef>
              <a:spcAft>
                <a:spcPts val="0"/>
              </a:spcAft>
              <a:buClr>
                <a:schemeClr val="dk1"/>
              </a:buClr>
              <a:buSzPts val="1200"/>
              <a:buFont typeface="Calibri"/>
              <a:buNone/>
            </a:pPr>
            <a:r>
              <a:rPr lang="en-US" b="0" dirty="0"/>
              <a:t>Throughout this presentation, we’ll be sharing strategies to help support the implementation of this practice.</a:t>
            </a:r>
            <a:endParaRPr dirty="0"/>
          </a:p>
          <a:p>
            <a:pPr marL="0" lvl="0" indent="0" algn="l" rtl="0">
              <a:lnSpc>
                <a:spcPct val="100000"/>
              </a:lnSpc>
              <a:spcBef>
                <a:spcPts val="0"/>
              </a:spcBef>
              <a:spcAft>
                <a:spcPts val="0"/>
              </a:spcAft>
              <a:buSzPts val="1400"/>
              <a:buNone/>
            </a:pPr>
            <a:endParaRPr dirty="0"/>
          </a:p>
        </p:txBody>
      </p:sp>
      <p:sp>
        <p:nvSpPr>
          <p:cNvPr id="409" name="Google Shape;40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Explanation of slide.</a:t>
            </a:r>
            <a:endParaRPr/>
          </a:p>
          <a:p>
            <a:pPr marL="0" marR="0" lvl="0" indent="0" algn="l" rtl="0">
              <a:lnSpc>
                <a:spcPct val="100000"/>
              </a:lnSpc>
              <a:spcBef>
                <a:spcPts val="0"/>
              </a:spcBef>
              <a:spcAft>
                <a:spcPts val="0"/>
              </a:spcAft>
              <a:buClr>
                <a:schemeClr val="dk1"/>
              </a:buClr>
              <a:buSzPts val="1200"/>
              <a:buFont typeface="Roboto"/>
              <a:buNone/>
            </a:pPr>
            <a:r>
              <a:rPr lang="en-US" sz="1200">
                <a:latin typeface="Roboto"/>
                <a:ea typeface="Roboto"/>
                <a:cs typeface="Roboto"/>
                <a:sym typeface="Roboto"/>
              </a:rPr>
              <a:t>[</a:t>
            </a:r>
            <a:r>
              <a:rPr lang="en-US" sz="1200" i="1">
                <a:latin typeface="Roboto"/>
                <a:ea typeface="Roboto"/>
                <a:cs typeface="Roboto"/>
                <a:sym typeface="Roboto"/>
              </a:rPr>
              <a:t>Read slide</a:t>
            </a:r>
            <a:r>
              <a:rPr lang="en-US" sz="1200">
                <a:latin typeface="Roboto"/>
                <a:ea typeface="Roboto"/>
                <a:cs typeface="Roboto"/>
                <a:sym typeface="Roboto"/>
              </a:rPr>
              <a:t>.]</a:t>
            </a: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alibri"/>
              <a:ea typeface="Calibri"/>
              <a:cs typeface="Calibri"/>
              <a:sym typeface="Calibri"/>
            </a:endParaRPr>
          </a:p>
          <a:p>
            <a:pPr marL="0" marR="0" lvl="0" indent="0" algn="l" rtl="0">
              <a:lnSpc>
                <a:spcPct val="125000"/>
              </a:lnSpc>
              <a:spcBef>
                <a:spcPts val="0"/>
              </a:spcBef>
              <a:spcAft>
                <a:spcPts val="0"/>
              </a:spcAft>
              <a:buSzPts val="1400"/>
              <a:buNone/>
            </a:pPr>
            <a:r>
              <a:rPr lang="en-US" sz="1200" b="1">
                <a:latin typeface="Roboto"/>
                <a:ea typeface="Roboto"/>
                <a:cs typeface="Roboto"/>
                <a:sym typeface="Roboto"/>
              </a:rPr>
              <a:t>HLP 1 full text:</a:t>
            </a:r>
            <a:r>
              <a:rPr lang="en-US" sz="1200">
                <a:latin typeface="Roboto"/>
                <a:ea typeface="Roboto"/>
                <a:cs typeface="Roboto"/>
                <a:sym typeface="Roboto"/>
              </a:rPr>
              <a:t> Collaboration with general education teachers, paraprofessionals, and support staff is necessary to support students’ learning toward measurable outcomes and to facilitate students’ social and emotional wellbeing across all school environments and instructional settings (e.g., cotaught). Collaboration with individuals or teams requires the use of effective collaboration behaviors (e.g., sharing ideas, active listening, questioning, planning, problem solving, negotiating) to develop and adjust instructional or behavioral plans based on student data, and the coordination of expectations, responsibilities, and resources to maximize student learning.</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Explanation of Slide</a:t>
            </a:r>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On the chart paper in groups, or in a padlet…name who you collaborate with in a successful way. What is one thing that makes it successful?</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Example: I work with the 4</a:t>
            </a:r>
            <a:r>
              <a:rPr lang="en-US" sz="1200" b="0" baseline="30000">
                <a:solidFill>
                  <a:schemeClr val="dk1"/>
                </a:solidFill>
                <a:latin typeface="Calibri"/>
                <a:ea typeface="Calibri"/>
                <a:cs typeface="Calibri"/>
                <a:sym typeface="Calibri"/>
              </a:rPr>
              <a:t>th</a:t>
            </a:r>
            <a:r>
              <a:rPr lang="en-US" sz="1200" b="0">
                <a:solidFill>
                  <a:schemeClr val="dk1"/>
                </a:solidFill>
                <a:latin typeface="Calibri"/>
                <a:ea typeface="Calibri"/>
                <a:cs typeface="Calibri"/>
                <a:sym typeface="Calibri"/>
              </a:rPr>
              <a:t> grade teacher and we have dedicated time to talk about students.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1">
                <a:solidFill>
                  <a:schemeClr val="dk1"/>
                </a:solidFill>
                <a:latin typeface="Calibri"/>
                <a:ea typeface="Calibri"/>
                <a:cs typeface="Calibri"/>
                <a:sym typeface="Calibri"/>
              </a:rPr>
              <a:t>Facilitation note:</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a:solidFill>
                  <a:schemeClr val="dk1"/>
                </a:solidFill>
                <a:latin typeface="Calibri"/>
                <a:ea typeface="Calibri"/>
                <a:cs typeface="Calibri"/>
                <a:sym typeface="Calibri"/>
              </a:rPr>
              <a:t>Ask for volunteers for 4-5 people to give their example.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864" name="Google Shape;864;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Explanation of Slide</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We are going to talk today about strategies for strengthening collaboration with other professionals</a:t>
            </a:r>
            <a:endParaRPr dirty="0"/>
          </a:p>
        </p:txBody>
      </p:sp>
      <p:sp>
        <p:nvSpPr>
          <p:cNvPr id="878" name="Google Shape;87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Explanation of Slide</a:t>
            </a:r>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Building positive relationships sometimes takes some direct action on your part. There are some simple strategies that can help to build a positive relationship with other colleagues. The first is paying attention to your non-verbal language. Smile and make eye contact with your colleagues. Sometimes you may be stressed out about a classroom situation, but take a moment to reset and smile at your colleagues. If you have resources that might be helpful to a colleague, share them. Look for something positive to reinforce in your colleagues. Everyone likes positive feedback. Finally, look for any shared connections or experiences. It is easier to build relationships when you can help others see what you have in common. Reinforce the common! And finally, communicating in a timely manner is crucial. Best practice is to respond to emails within one business day.</a:t>
            </a:r>
            <a:endParaRPr sz="1200" b="1">
              <a:solidFill>
                <a:schemeClr val="dk1"/>
              </a:solidFill>
              <a:latin typeface="Calibri"/>
              <a:ea typeface="Calibri"/>
              <a:cs typeface="Calibri"/>
              <a:sym typeface="Calibri"/>
            </a:endParaRPr>
          </a:p>
        </p:txBody>
      </p:sp>
      <p:sp>
        <p:nvSpPr>
          <p:cNvPr id="894" name="Google Shape;89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Explanation of Slide</a:t>
            </a:r>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When dealing with challenges, professionals often feel frustration. You can help to create a collaborative problem-solving environment by using active listening skills, paraphrasing, and asking clarifying questions. When things get heated, look at the data; this will take the focus away from people and onto the data to help make solutions. It is good to reinforce that we are in this together to solve problems. This creates a culture of collaboration. </a:t>
            </a:r>
            <a:endParaRPr sz="1200" b="1">
              <a:solidFill>
                <a:schemeClr val="dk1"/>
              </a:solidFill>
              <a:latin typeface="Calibri"/>
              <a:ea typeface="Calibri"/>
              <a:cs typeface="Calibri"/>
              <a:sym typeface="Calibri"/>
            </a:endParaRPr>
          </a:p>
        </p:txBody>
      </p:sp>
      <p:sp>
        <p:nvSpPr>
          <p:cNvPr id="903" name="Google Shape;90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2" name="Google Shape;92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Explanation of Slide</a:t>
            </a:r>
            <a:endParaRPr/>
          </a:p>
          <a:p>
            <a:pPr marL="0" lvl="0" indent="0" algn="l" rtl="0">
              <a:lnSpc>
                <a:spcPct val="100000"/>
              </a:lnSpc>
              <a:spcBef>
                <a:spcPts val="0"/>
              </a:spcBef>
              <a:spcAft>
                <a:spcPts val="0"/>
              </a:spcAft>
              <a:buSzPts val="1400"/>
              <a:buNone/>
            </a:pPr>
            <a:r>
              <a:rPr lang="en-US" sz="1800">
                <a:latin typeface="Roboto"/>
                <a:ea typeface="Roboto"/>
                <a:cs typeface="Roboto"/>
                <a:sym typeface="Roboto"/>
              </a:rPr>
              <a:t>[</a:t>
            </a:r>
            <a:r>
              <a:rPr lang="en-US" sz="1800" i="1">
                <a:latin typeface="Roboto"/>
                <a:ea typeface="Roboto"/>
                <a:cs typeface="Roboto"/>
                <a:sym typeface="Roboto"/>
              </a:rPr>
              <a:t>Read example and non-example</a:t>
            </a:r>
            <a:r>
              <a:rPr lang="en-US" sz="1800">
                <a:latin typeface="Roboto"/>
                <a:ea typeface="Roboto"/>
                <a:cs typeface="Roboto"/>
                <a:sym typeface="Roboto"/>
              </a:rPr>
              <a:t>.]</a:t>
            </a:r>
            <a:endParaRPr sz="1200" b="1">
              <a:solidFill>
                <a:schemeClr val="dk1"/>
              </a:solidFill>
              <a:latin typeface="Calibri"/>
              <a:ea typeface="Calibri"/>
              <a:cs typeface="Calibri"/>
              <a:sym typeface="Calibri"/>
            </a:endParaRPr>
          </a:p>
        </p:txBody>
      </p:sp>
      <p:sp>
        <p:nvSpPr>
          <p:cNvPr id="923" name="Google Shape;92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0683-2264-5329-665B-A284BCCA81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5707D-FD44-AEF4-0A85-EFEE2184D0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C0C557-2B71-5CCF-A86E-BDEC8E2CBCBD}"/>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5" name="Footer Placeholder 4">
            <a:extLst>
              <a:ext uri="{FF2B5EF4-FFF2-40B4-BE49-F238E27FC236}">
                <a16:creationId xmlns:a16="http://schemas.microsoft.com/office/drawing/2014/main" id="{523E2298-F745-633E-A7E9-106F8E563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A46EE-5FC3-B7D5-8E88-25B374166F31}"/>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103215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DA3E0-B34E-C9B8-9FA3-24402221C2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ADB734-E49A-C28D-06CB-ABC36062CB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1DCBD-6EC0-A409-BBD0-29D12039FAB8}"/>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5" name="Footer Placeholder 4">
            <a:extLst>
              <a:ext uri="{FF2B5EF4-FFF2-40B4-BE49-F238E27FC236}">
                <a16:creationId xmlns:a16="http://schemas.microsoft.com/office/drawing/2014/main" id="{A4182D55-C9B1-CAF2-1F22-26E60AF8D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32AF1-41E0-F30E-0789-B2EAAA216C4B}"/>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303782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E2E84C-F3BF-2E38-AA7C-420C650BBE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53495D-25B4-8F76-AD17-B05EAA2887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6AB1E-31BE-3511-D6EA-71C307B673E9}"/>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5" name="Footer Placeholder 4">
            <a:extLst>
              <a:ext uri="{FF2B5EF4-FFF2-40B4-BE49-F238E27FC236}">
                <a16:creationId xmlns:a16="http://schemas.microsoft.com/office/drawing/2014/main" id="{D111B8D7-79B1-03D4-F801-D3AAAC90B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A53D0-AA4B-41B7-C7CB-361540078DF1}"/>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164743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09677-C4E4-B9B7-9C17-83D01FF6A3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01C55-3790-6DD7-2758-19CA2B985A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0BD6D-53CE-DDCE-4107-8649DAAB4C2B}"/>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5" name="Footer Placeholder 4">
            <a:extLst>
              <a:ext uri="{FF2B5EF4-FFF2-40B4-BE49-F238E27FC236}">
                <a16:creationId xmlns:a16="http://schemas.microsoft.com/office/drawing/2014/main" id="{DBBD092B-1F5A-8283-A011-C290D4B7D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A09E9-637D-3895-CFE5-78B191BF4EE6}"/>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389497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2827-4180-A731-8884-A97BEB5BE1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33AF8C-D2BF-0D32-F39D-7B7AA3613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62533E-4E1B-5EBE-A8A8-5BEBAA98D0AE}"/>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5" name="Footer Placeholder 4">
            <a:extLst>
              <a:ext uri="{FF2B5EF4-FFF2-40B4-BE49-F238E27FC236}">
                <a16:creationId xmlns:a16="http://schemas.microsoft.com/office/drawing/2014/main" id="{A4CCA224-07F1-1176-B6ED-5F06F70D63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2D83C-6016-24D8-CB50-4EF419DEFAC5}"/>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4281514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0B2D-7AC6-319F-71F5-368D8DE7BD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CAA311-6A4C-0C91-D70E-B3BF827B04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7AE8F9-DCC9-D854-D5CA-90C261FC50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412D6E-06FE-5990-C108-7B0E16970FF5}"/>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6" name="Footer Placeholder 5">
            <a:extLst>
              <a:ext uri="{FF2B5EF4-FFF2-40B4-BE49-F238E27FC236}">
                <a16:creationId xmlns:a16="http://schemas.microsoft.com/office/drawing/2014/main" id="{0ADD2926-1AC5-71CD-135F-2409CAC4FD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06AC4D-560B-18ED-3264-3F36D3FC4FE8}"/>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183724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9F405-9DE6-E7A1-B1FD-01EBA280D6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4DDCFF-A2EB-ABA2-6FB0-A383AAFD03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A95D93-4E90-39BE-0EAB-9273E6B002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AB318-D66D-3A00-E66F-A125483B65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2EE8E8-55C9-8209-BC7C-10AB0F9923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89CDF6-A9C4-60E1-D6D5-69C263616FCA}"/>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8" name="Footer Placeholder 7">
            <a:extLst>
              <a:ext uri="{FF2B5EF4-FFF2-40B4-BE49-F238E27FC236}">
                <a16:creationId xmlns:a16="http://schemas.microsoft.com/office/drawing/2014/main" id="{366CB0D1-56F3-4210-8C71-875D343D27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A20641-0E6E-9BEA-F799-CCC6AF81562E}"/>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65800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6D18-37F9-3139-88F9-98927B5FE9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EFBBCA-4C78-5125-192C-C53D5BC52806}"/>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4" name="Footer Placeholder 3">
            <a:extLst>
              <a:ext uri="{FF2B5EF4-FFF2-40B4-BE49-F238E27FC236}">
                <a16:creationId xmlns:a16="http://schemas.microsoft.com/office/drawing/2014/main" id="{94A0CB3D-49E2-A5BA-8265-4B125F759A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C4CFF7-A430-DA65-6884-30738FA13910}"/>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2929949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546213-DFF2-547E-BE17-562F464B7D72}"/>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3" name="Footer Placeholder 2">
            <a:extLst>
              <a:ext uri="{FF2B5EF4-FFF2-40B4-BE49-F238E27FC236}">
                <a16:creationId xmlns:a16="http://schemas.microsoft.com/office/drawing/2014/main" id="{E2D8FCE8-226D-7A73-8D96-E6C7A3E511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5A9259-2B26-2E8F-ADE7-A16F3EEFF6FF}"/>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4154423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5632-4BDD-D4E5-CF49-F4F46AB92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505A60-4999-7509-8620-1283523F8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074143-5CD4-E69B-9AB4-747A9A9B38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410487-0BB3-67AD-F0F1-43FC9CB84A88}"/>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6" name="Footer Placeholder 5">
            <a:extLst>
              <a:ext uri="{FF2B5EF4-FFF2-40B4-BE49-F238E27FC236}">
                <a16:creationId xmlns:a16="http://schemas.microsoft.com/office/drawing/2014/main" id="{F8160927-B853-1DB5-1A53-0C9404DD02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27A09-A14C-D749-26B5-608B310785D8}"/>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331680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A243-54A1-090E-F580-A1340BD985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9B267-7F87-A48D-BA8E-3E6FC90370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D86AA1-D523-A138-85F3-C58179621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00627-653D-EACD-D7DE-8FD194F6967B}"/>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6" name="Footer Placeholder 5">
            <a:extLst>
              <a:ext uri="{FF2B5EF4-FFF2-40B4-BE49-F238E27FC236}">
                <a16:creationId xmlns:a16="http://schemas.microsoft.com/office/drawing/2014/main" id="{FAD8F896-B3C5-C31E-2144-D21ACB620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8CADC6-1F90-92C8-DA1E-9368812B5E1A}"/>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130057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1A8849-9123-078C-B1C7-D82ADDB5E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0052F6-3F76-688A-A2CD-B321FBFD3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C5AC6-92F2-842D-AE8F-5705F3115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6F799-041E-E147-AF00-BFA5E8ACE059}" type="datetimeFigureOut">
              <a:rPr lang="en-US" smtClean="0"/>
              <a:t>11/11/25</a:t>
            </a:fld>
            <a:endParaRPr lang="en-US"/>
          </a:p>
        </p:txBody>
      </p:sp>
      <p:sp>
        <p:nvSpPr>
          <p:cNvPr id="5" name="Footer Placeholder 4">
            <a:extLst>
              <a:ext uri="{FF2B5EF4-FFF2-40B4-BE49-F238E27FC236}">
                <a16:creationId xmlns:a16="http://schemas.microsoft.com/office/drawing/2014/main" id="{287E9C24-EBCC-58CE-1045-C035ECBBA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80C6E7-05BB-02FA-8FFD-88902AA4F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74D28-C668-994F-B960-AA7DD6281AF3}" type="slidenum">
              <a:rPr lang="en-US" smtClean="0"/>
              <a:t>‹#›</a:t>
            </a:fld>
            <a:endParaRPr lang="en-US"/>
          </a:p>
        </p:txBody>
      </p:sp>
    </p:spTree>
    <p:extLst>
      <p:ext uri="{BB962C8B-B14F-4D97-AF65-F5344CB8AC3E}">
        <p14:creationId xmlns:p14="http://schemas.microsoft.com/office/powerpoint/2010/main" val="2111364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8"/>
          <p:cNvSpPr txBox="1">
            <a:spLocks noGrp="1"/>
          </p:cNvSpPr>
          <p:nvPr>
            <p:ph type="title"/>
          </p:nvPr>
        </p:nvSpPr>
        <p:spPr>
          <a:xfrm>
            <a:off x="1193800" y="2411837"/>
            <a:ext cx="49022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ct val="100000"/>
              <a:buFont typeface="Arial"/>
              <a:buNone/>
            </a:pPr>
            <a:r>
              <a:rPr lang="en-US"/>
              <a:t>Collaboration HLPs</a:t>
            </a:r>
            <a:endParaRPr/>
          </a:p>
        </p:txBody>
      </p:sp>
      <p:sp>
        <p:nvSpPr>
          <p:cNvPr id="412" name="Google Shape;412;p8"/>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1</a:t>
            </a:fld>
            <a:endParaRPr sz="900" b="0" i="0" u="none" strike="noStrike" cap="none">
              <a:solidFill>
                <a:srgbClr val="888888"/>
              </a:solidFill>
              <a:latin typeface="Arial"/>
              <a:ea typeface="Arial"/>
              <a:cs typeface="Arial"/>
              <a:sym typeface="Arial"/>
            </a:endParaRPr>
          </a:p>
        </p:txBody>
      </p:sp>
      <p:pic>
        <p:nvPicPr>
          <p:cNvPr id="413" name="Google Shape;413;p8"/>
          <p:cNvPicPr preferRelativeResize="0"/>
          <p:nvPr/>
        </p:nvPicPr>
        <p:blipFill rotWithShape="1">
          <a:blip r:embed="rId3">
            <a:alphaModFix/>
          </a:blip>
          <a:srcRect l="30938" t="46950" r="49999" b="24021"/>
          <a:stretch/>
        </p:blipFill>
        <p:spPr>
          <a:xfrm>
            <a:off x="6411624" y="365127"/>
            <a:ext cx="5471344" cy="5418985"/>
          </a:xfrm>
          <a:prstGeom prst="rect">
            <a:avLst/>
          </a:prstGeom>
          <a:noFill/>
          <a:ln>
            <a:noFill/>
          </a:ln>
        </p:spPr>
      </p:pic>
      <p:sp>
        <p:nvSpPr>
          <p:cNvPr id="414" name="Google Shape;414;p8"/>
          <p:cNvSpPr/>
          <p:nvPr/>
        </p:nvSpPr>
        <p:spPr>
          <a:xfrm>
            <a:off x="6727371" y="4196443"/>
            <a:ext cx="4947558" cy="1420586"/>
          </a:xfrm>
          <a:prstGeom prst="rect">
            <a:avLst/>
          </a:prstGeom>
          <a:noFill/>
          <a:ln w="762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41"/>
          <p:cNvSpPr txBox="1">
            <a:spLocks noGrp="1"/>
          </p:cNvSpPr>
          <p:nvPr>
            <p:ph type="sldNum" idx="12"/>
          </p:nvPr>
        </p:nvSpPr>
        <p:spPr>
          <a:xfrm>
            <a:off x="11378241" y="6393628"/>
            <a:ext cx="38162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AEABAB"/>
                </a:solidFill>
                <a:latin typeface="Calibri"/>
                <a:ea typeface="Calibri"/>
                <a:cs typeface="Calibri"/>
                <a:sym typeface="Calibri"/>
              </a:rPr>
              <a:t>2</a:t>
            </a:fld>
            <a:endParaRPr sz="1000" b="0" i="0" u="none" strike="noStrike" cap="none">
              <a:solidFill>
                <a:srgbClr val="AEABAB"/>
              </a:solidFill>
              <a:latin typeface="Calibri"/>
              <a:ea typeface="Calibri"/>
              <a:cs typeface="Calibri"/>
              <a:sym typeface="Calibri"/>
            </a:endParaRPr>
          </a:p>
        </p:txBody>
      </p:sp>
      <p:sp>
        <p:nvSpPr>
          <p:cNvPr id="822" name="Google Shape;822;p41"/>
          <p:cNvSpPr txBox="1">
            <a:spLocks noGrp="1"/>
          </p:cNvSpPr>
          <p:nvPr>
            <p:ph type="title"/>
          </p:nvPr>
        </p:nvSpPr>
        <p:spPr>
          <a:xfrm>
            <a:off x="742592" y="99247"/>
            <a:ext cx="11449408" cy="182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4883E"/>
              </a:buClr>
              <a:buSzPts val="4800"/>
              <a:buFont typeface="Arial"/>
              <a:buNone/>
            </a:pPr>
            <a:r>
              <a:rPr lang="en-US"/>
              <a:t>HLP 1: Key Elements of Collaboration with Professionals</a:t>
            </a:r>
            <a:endParaRPr/>
          </a:p>
        </p:txBody>
      </p:sp>
      <p:grpSp>
        <p:nvGrpSpPr>
          <p:cNvPr id="823" name="Google Shape;823;p41"/>
          <p:cNvGrpSpPr/>
          <p:nvPr/>
        </p:nvGrpSpPr>
        <p:grpSpPr>
          <a:xfrm>
            <a:off x="1006784" y="1803573"/>
            <a:ext cx="10921023" cy="3115608"/>
            <a:chOff x="9" y="55872"/>
            <a:chExt cx="10921023" cy="3115608"/>
          </a:xfrm>
        </p:grpSpPr>
        <p:sp>
          <p:nvSpPr>
            <p:cNvPr id="824" name="Google Shape;824;p41"/>
            <p:cNvSpPr/>
            <p:nvPr/>
          </p:nvSpPr>
          <p:spPr>
            <a:xfrm>
              <a:off x="965346" y="55872"/>
              <a:ext cx="1351633" cy="1223222"/>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41"/>
            <p:cNvSpPr/>
            <p:nvPr/>
          </p:nvSpPr>
          <p:spPr>
            <a:xfrm>
              <a:off x="9" y="1245701"/>
              <a:ext cx="3250517" cy="7872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41"/>
            <p:cNvSpPr txBox="1"/>
            <p:nvPr/>
          </p:nvSpPr>
          <p:spPr>
            <a:xfrm>
              <a:off x="9" y="1245701"/>
              <a:ext cx="3250517" cy="78725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1" i="0" u="none" strike="noStrike" cap="none">
                  <a:solidFill>
                    <a:schemeClr val="dk1"/>
                  </a:solidFill>
                  <a:latin typeface="Calibri"/>
                  <a:ea typeface="Calibri"/>
                  <a:cs typeface="Calibri"/>
                  <a:sym typeface="Calibri"/>
                </a:rPr>
                <a:t>Include a Variety of Stakeholders</a:t>
              </a:r>
              <a:endParaRPr sz="1400" b="0" i="0" u="none" strike="noStrike" cap="none">
                <a:solidFill>
                  <a:srgbClr val="000000"/>
                </a:solidFill>
                <a:latin typeface="Arial"/>
                <a:ea typeface="Arial"/>
                <a:cs typeface="Arial"/>
                <a:sym typeface="Arial"/>
              </a:endParaRPr>
            </a:p>
          </p:txBody>
        </p:sp>
        <p:sp>
          <p:nvSpPr>
            <p:cNvPr id="827" name="Google Shape;827;p41"/>
            <p:cNvSpPr/>
            <p:nvPr/>
          </p:nvSpPr>
          <p:spPr>
            <a:xfrm>
              <a:off x="9" y="2138403"/>
              <a:ext cx="3250517" cy="10317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41"/>
            <p:cNvSpPr txBox="1"/>
            <p:nvPr/>
          </p:nvSpPr>
          <p:spPr>
            <a:xfrm>
              <a:off x="9" y="2138403"/>
              <a:ext cx="3250517" cy="103178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General education teachers, paraprofessionals, and support staff should all be part of the collaboration process.</a:t>
              </a:r>
              <a:endParaRPr sz="1400" b="0" i="0" u="none" strike="noStrike" cap="none">
                <a:solidFill>
                  <a:srgbClr val="000000"/>
                </a:solidFill>
                <a:latin typeface="Arial"/>
                <a:ea typeface="Arial"/>
                <a:cs typeface="Arial"/>
                <a:sym typeface="Arial"/>
              </a:endParaRPr>
            </a:p>
          </p:txBody>
        </p:sp>
        <p:sp>
          <p:nvSpPr>
            <p:cNvPr id="829" name="Google Shape;829;p41"/>
            <p:cNvSpPr/>
            <p:nvPr/>
          </p:nvSpPr>
          <p:spPr>
            <a:xfrm>
              <a:off x="4789835" y="115131"/>
              <a:ext cx="1341371" cy="1213935"/>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41"/>
            <p:cNvSpPr/>
            <p:nvPr/>
          </p:nvSpPr>
          <p:spPr>
            <a:xfrm>
              <a:off x="3835262" y="1245741"/>
              <a:ext cx="3250517" cy="7872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41"/>
            <p:cNvSpPr txBox="1"/>
            <p:nvPr/>
          </p:nvSpPr>
          <p:spPr>
            <a:xfrm>
              <a:off x="3835262" y="1245741"/>
              <a:ext cx="3250517" cy="78725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1" i="0" u="none" strike="noStrike" cap="none">
                  <a:solidFill>
                    <a:schemeClr val="dk1"/>
                  </a:solidFill>
                  <a:latin typeface="Calibri"/>
                  <a:ea typeface="Calibri"/>
                  <a:cs typeface="Calibri"/>
                  <a:sym typeface="Calibri"/>
                </a:rPr>
                <a:t>Effective Communication</a:t>
              </a:r>
              <a:endParaRPr sz="1400" b="0" i="0" u="none" strike="noStrike" cap="none">
                <a:solidFill>
                  <a:srgbClr val="000000"/>
                </a:solidFill>
                <a:latin typeface="Arial"/>
                <a:ea typeface="Arial"/>
                <a:cs typeface="Arial"/>
                <a:sym typeface="Arial"/>
              </a:endParaRPr>
            </a:p>
          </p:txBody>
        </p:sp>
        <p:sp>
          <p:nvSpPr>
            <p:cNvPr id="832" name="Google Shape;832;p41"/>
            <p:cNvSpPr/>
            <p:nvPr/>
          </p:nvSpPr>
          <p:spPr>
            <a:xfrm>
              <a:off x="3835262" y="2139692"/>
              <a:ext cx="3250517" cy="10317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41"/>
            <p:cNvSpPr txBox="1"/>
            <p:nvPr/>
          </p:nvSpPr>
          <p:spPr>
            <a:xfrm>
              <a:off x="3835262" y="2139692"/>
              <a:ext cx="3250517" cy="103178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Share ideas, engage in active listening, questioning, planning, problem </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solving, etc.</a:t>
              </a:r>
              <a:endParaRPr sz="1400" b="0" i="0" u="none" strike="noStrike" cap="none">
                <a:solidFill>
                  <a:srgbClr val="000000"/>
                </a:solidFill>
                <a:latin typeface="Arial"/>
                <a:ea typeface="Arial"/>
                <a:cs typeface="Arial"/>
                <a:sym typeface="Arial"/>
              </a:endParaRPr>
            </a:p>
          </p:txBody>
        </p:sp>
        <p:sp>
          <p:nvSpPr>
            <p:cNvPr id="834" name="Google Shape;834;p41"/>
            <p:cNvSpPr/>
            <p:nvPr/>
          </p:nvSpPr>
          <p:spPr>
            <a:xfrm>
              <a:off x="8711038" y="161216"/>
              <a:ext cx="1137680" cy="1029596"/>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41"/>
            <p:cNvSpPr/>
            <p:nvPr/>
          </p:nvSpPr>
          <p:spPr>
            <a:xfrm>
              <a:off x="7670515" y="1148044"/>
              <a:ext cx="3250517" cy="7872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41"/>
            <p:cNvSpPr txBox="1"/>
            <p:nvPr/>
          </p:nvSpPr>
          <p:spPr>
            <a:xfrm>
              <a:off x="7670515" y="1148044"/>
              <a:ext cx="3250517" cy="78725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1" i="0" u="none" strike="noStrike" cap="none">
                  <a:solidFill>
                    <a:schemeClr val="dk1"/>
                  </a:solidFill>
                  <a:latin typeface="Calibri"/>
                  <a:ea typeface="Calibri"/>
                  <a:cs typeface="Calibri"/>
                  <a:sym typeface="Calibri"/>
                </a:rPr>
                <a:t>Develop or Adjust Plans</a:t>
              </a:r>
              <a:endParaRPr sz="1400" b="0" i="0" u="none" strike="noStrike" cap="none">
                <a:solidFill>
                  <a:srgbClr val="000000"/>
                </a:solidFill>
                <a:latin typeface="Arial"/>
                <a:ea typeface="Arial"/>
                <a:cs typeface="Arial"/>
                <a:sym typeface="Arial"/>
              </a:endParaRPr>
            </a:p>
          </p:txBody>
        </p:sp>
        <p:sp>
          <p:nvSpPr>
            <p:cNvPr id="837" name="Google Shape;837;p41"/>
            <p:cNvSpPr/>
            <p:nvPr/>
          </p:nvSpPr>
          <p:spPr>
            <a:xfrm>
              <a:off x="7654619" y="2139697"/>
              <a:ext cx="3250517" cy="10317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41"/>
            <p:cNvSpPr txBox="1"/>
            <p:nvPr/>
          </p:nvSpPr>
          <p:spPr>
            <a:xfrm>
              <a:off x="7654619" y="2139697"/>
              <a:ext cx="3250517" cy="103178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Use student data to </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inform instructional or behavioral plan adaptations</a:t>
              </a:r>
              <a:r>
                <a:rPr lang="en-US" sz="20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43"/>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ts val="4800"/>
              <a:buFont typeface="Arial"/>
              <a:buNone/>
            </a:pPr>
            <a:r>
              <a:rPr lang="en-US"/>
              <a:t>Collaborating in your context </a:t>
            </a:r>
            <a:endParaRPr/>
          </a:p>
        </p:txBody>
      </p:sp>
      <p:sp>
        <p:nvSpPr>
          <p:cNvPr id="867" name="Google Shape;867;p43"/>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3</a:t>
            </a:fld>
            <a:endParaRPr sz="900" b="0" i="0" u="none" strike="noStrike" cap="none">
              <a:solidFill>
                <a:srgbClr val="888888"/>
              </a:solidFill>
              <a:latin typeface="Arial"/>
              <a:ea typeface="Arial"/>
              <a:cs typeface="Arial"/>
              <a:sym typeface="Arial"/>
            </a:endParaRPr>
          </a:p>
        </p:txBody>
      </p:sp>
      <p:grpSp>
        <p:nvGrpSpPr>
          <p:cNvPr id="868" name="Google Shape;868;p43"/>
          <p:cNvGrpSpPr/>
          <p:nvPr/>
        </p:nvGrpSpPr>
        <p:grpSpPr>
          <a:xfrm>
            <a:off x="1721053" y="1968190"/>
            <a:ext cx="9396000" cy="3134400"/>
            <a:chOff x="765914" y="277502"/>
            <a:chExt cx="9396000" cy="3134400"/>
          </a:xfrm>
        </p:grpSpPr>
        <p:sp>
          <p:nvSpPr>
            <p:cNvPr id="869" name="Google Shape;869;p43"/>
            <p:cNvSpPr/>
            <p:nvPr/>
          </p:nvSpPr>
          <p:spPr>
            <a:xfrm>
              <a:off x="1953914" y="277502"/>
              <a:ext cx="1944000" cy="19440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43"/>
            <p:cNvSpPr/>
            <p:nvPr/>
          </p:nvSpPr>
          <p:spPr>
            <a:xfrm>
              <a:off x="765914" y="2691902"/>
              <a:ext cx="432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43"/>
            <p:cNvSpPr txBox="1"/>
            <p:nvPr/>
          </p:nvSpPr>
          <p:spPr>
            <a:xfrm>
              <a:off x="765914" y="2691902"/>
              <a:ext cx="432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300"/>
                <a:buFont typeface="Calibri"/>
                <a:buNone/>
              </a:pPr>
              <a:r>
                <a:rPr lang="en-US" sz="2300" b="0" i="0" u="none" strike="noStrike" cap="none">
                  <a:solidFill>
                    <a:schemeClr val="dk1"/>
                  </a:solidFill>
                  <a:latin typeface="Calibri"/>
                  <a:ea typeface="Calibri"/>
                  <a:cs typeface="Calibri"/>
                  <a:sym typeface="Calibri"/>
                </a:rPr>
                <a:t>Who do you successfully collaborate with on a regular basis? </a:t>
              </a:r>
              <a:endParaRPr sz="1400" b="0" i="0" u="none" strike="noStrike" cap="none">
                <a:solidFill>
                  <a:srgbClr val="000000"/>
                </a:solidFill>
                <a:latin typeface="Arial"/>
                <a:ea typeface="Arial"/>
                <a:cs typeface="Arial"/>
                <a:sym typeface="Arial"/>
              </a:endParaRPr>
            </a:p>
          </p:txBody>
        </p:sp>
        <p:sp>
          <p:nvSpPr>
            <p:cNvPr id="872" name="Google Shape;872;p43"/>
            <p:cNvSpPr/>
            <p:nvPr/>
          </p:nvSpPr>
          <p:spPr>
            <a:xfrm>
              <a:off x="7029914" y="277502"/>
              <a:ext cx="1944000" cy="19440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43"/>
            <p:cNvSpPr/>
            <p:nvPr/>
          </p:nvSpPr>
          <p:spPr>
            <a:xfrm>
              <a:off x="5841914" y="2691902"/>
              <a:ext cx="432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43"/>
            <p:cNvSpPr txBox="1"/>
            <p:nvPr/>
          </p:nvSpPr>
          <p:spPr>
            <a:xfrm>
              <a:off x="5841914" y="2691902"/>
              <a:ext cx="432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300"/>
                <a:buFont typeface="Calibri"/>
                <a:buNone/>
              </a:pPr>
              <a:r>
                <a:rPr lang="en-US" sz="2300" b="0" i="0" u="none" strike="noStrike" cap="none">
                  <a:solidFill>
                    <a:schemeClr val="dk1"/>
                  </a:solidFill>
                  <a:latin typeface="Calibri"/>
                  <a:ea typeface="Calibri"/>
                  <a:cs typeface="Calibri"/>
                  <a:sym typeface="Calibri"/>
                </a:rPr>
                <a:t>What is one thing that makes it successful?</a:t>
              </a:r>
              <a:endParaRPr sz="23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44"/>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ts val="4800"/>
              <a:buFont typeface="Arial"/>
              <a:buNone/>
            </a:pPr>
            <a:r>
              <a:rPr lang="en-US"/>
              <a:t>Strengthening Collaboration </a:t>
            </a:r>
            <a:endParaRPr/>
          </a:p>
        </p:txBody>
      </p:sp>
      <p:sp>
        <p:nvSpPr>
          <p:cNvPr id="881" name="Google Shape;881;p44"/>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4</a:t>
            </a:fld>
            <a:endParaRPr sz="900" b="0" i="0" u="none" strike="noStrike" cap="none">
              <a:solidFill>
                <a:srgbClr val="888888"/>
              </a:solidFill>
              <a:latin typeface="Arial"/>
              <a:ea typeface="Arial"/>
              <a:cs typeface="Arial"/>
              <a:sym typeface="Arial"/>
            </a:endParaRPr>
          </a:p>
        </p:txBody>
      </p:sp>
      <p:grpSp>
        <p:nvGrpSpPr>
          <p:cNvPr id="882" name="Google Shape;882;p44"/>
          <p:cNvGrpSpPr/>
          <p:nvPr/>
        </p:nvGrpSpPr>
        <p:grpSpPr>
          <a:xfrm>
            <a:off x="838200" y="1794554"/>
            <a:ext cx="11044768" cy="1807200"/>
            <a:chOff x="0" y="210257"/>
            <a:chExt cx="11044768" cy="1807200"/>
          </a:xfrm>
        </p:grpSpPr>
        <p:sp>
          <p:nvSpPr>
            <p:cNvPr id="883" name="Google Shape;883;p44"/>
            <p:cNvSpPr/>
            <p:nvPr/>
          </p:nvSpPr>
          <p:spPr>
            <a:xfrm>
              <a:off x="0" y="505457"/>
              <a:ext cx="11044768" cy="1512000"/>
            </a:xfrm>
            <a:prstGeom prst="rect">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44"/>
            <p:cNvSpPr txBox="1"/>
            <p:nvPr/>
          </p:nvSpPr>
          <p:spPr>
            <a:xfrm>
              <a:off x="0" y="505457"/>
              <a:ext cx="11044768" cy="1512000"/>
            </a:xfrm>
            <a:prstGeom prst="rect">
              <a:avLst/>
            </a:prstGeom>
            <a:noFill/>
            <a:ln>
              <a:noFill/>
            </a:ln>
          </p:spPr>
          <p:txBody>
            <a:bodyPr spcFirstLastPara="1" wrap="square" lIns="857175" tIns="416550" rIns="857175" bIns="1422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Cultivating positive relationships </a:t>
              </a:r>
              <a:endParaRPr sz="14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Shared problem solving </a:t>
              </a:r>
              <a:endParaRPr sz="14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Co-teaching considerations </a:t>
              </a:r>
              <a:endParaRPr sz="1400" b="0" i="0" u="none" strike="noStrike" cap="none" dirty="0">
                <a:solidFill>
                  <a:srgbClr val="000000"/>
                </a:solidFill>
                <a:latin typeface="Arial"/>
                <a:ea typeface="Arial"/>
                <a:cs typeface="Arial"/>
                <a:sym typeface="Arial"/>
              </a:endParaRPr>
            </a:p>
          </p:txBody>
        </p:sp>
        <p:sp>
          <p:nvSpPr>
            <p:cNvPr id="885" name="Google Shape;885;p44"/>
            <p:cNvSpPr/>
            <p:nvPr/>
          </p:nvSpPr>
          <p:spPr>
            <a:xfrm>
              <a:off x="552238" y="210257"/>
              <a:ext cx="7731337" cy="59040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44"/>
            <p:cNvSpPr txBox="1"/>
            <p:nvPr/>
          </p:nvSpPr>
          <p:spPr>
            <a:xfrm>
              <a:off x="581059" y="239078"/>
              <a:ext cx="7673695" cy="532758"/>
            </a:xfrm>
            <a:prstGeom prst="rect">
              <a:avLst/>
            </a:prstGeom>
            <a:noFill/>
            <a:ln>
              <a:noFill/>
            </a:ln>
          </p:spPr>
          <p:txBody>
            <a:bodyPr spcFirstLastPara="1" wrap="square" lIns="292225" tIns="0" rIns="292225"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What strategies can assist in collaborating with other professionals?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45"/>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ct val="100000"/>
              <a:buFont typeface="Arial"/>
              <a:buNone/>
            </a:pPr>
            <a:r>
              <a:rPr lang="en-US"/>
              <a:t>Collaborating with professionals: Cultivating positive relationships  </a:t>
            </a:r>
            <a:endParaRPr/>
          </a:p>
        </p:txBody>
      </p:sp>
      <p:sp>
        <p:nvSpPr>
          <p:cNvPr id="897" name="Google Shape;897;p45"/>
          <p:cNvSpPr txBox="1">
            <a:spLocks noGrp="1"/>
          </p:cNvSpPr>
          <p:nvPr>
            <p:ph type="body" idx="1"/>
          </p:nvPr>
        </p:nvSpPr>
        <p:spPr>
          <a:xfrm>
            <a:off x="5692840" y="1825625"/>
            <a:ext cx="6190128" cy="413567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Use non-verbal listening skills that include smiling, nodding and making eye contact </a:t>
            </a:r>
            <a:endParaRPr/>
          </a:p>
          <a:p>
            <a:pPr marL="228600" lvl="0" indent="-228600" algn="l" rtl="0">
              <a:lnSpc>
                <a:spcPct val="90000"/>
              </a:lnSpc>
              <a:spcBef>
                <a:spcPts val="1000"/>
              </a:spcBef>
              <a:spcAft>
                <a:spcPts val="0"/>
              </a:spcAft>
              <a:buClr>
                <a:schemeClr val="dk1"/>
              </a:buClr>
              <a:buSzPts val="2800"/>
              <a:buChar char="•"/>
            </a:pPr>
            <a:r>
              <a:rPr lang="en-US"/>
              <a:t>Share resources </a:t>
            </a:r>
            <a:endParaRPr/>
          </a:p>
          <a:p>
            <a:pPr marL="228600" lvl="0" indent="-228600" algn="l" rtl="0">
              <a:lnSpc>
                <a:spcPct val="90000"/>
              </a:lnSpc>
              <a:spcBef>
                <a:spcPts val="1000"/>
              </a:spcBef>
              <a:spcAft>
                <a:spcPts val="0"/>
              </a:spcAft>
              <a:buClr>
                <a:schemeClr val="dk1"/>
              </a:buClr>
              <a:buSzPts val="2800"/>
              <a:buChar char="•"/>
            </a:pPr>
            <a:r>
              <a:rPr lang="en-US"/>
              <a:t>Find supportive statements to reinforce </a:t>
            </a:r>
            <a:endParaRPr/>
          </a:p>
          <a:p>
            <a:pPr marL="228600" lvl="0" indent="-228600" algn="l" rtl="0">
              <a:lnSpc>
                <a:spcPct val="90000"/>
              </a:lnSpc>
              <a:spcBef>
                <a:spcPts val="1000"/>
              </a:spcBef>
              <a:spcAft>
                <a:spcPts val="0"/>
              </a:spcAft>
              <a:buClr>
                <a:schemeClr val="dk1"/>
              </a:buClr>
              <a:buSzPts val="2800"/>
              <a:buChar char="•"/>
            </a:pPr>
            <a:r>
              <a:rPr lang="en-US"/>
              <a:t>Find common/shared connections and experiences </a:t>
            </a:r>
            <a:endParaRPr/>
          </a:p>
          <a:p>
            <a:pPr marL="228600" lvl="0" indent="-228600" algn="l" rtl="0">
              <a:lnSpc>
                <a:spcPct val="90000"/>
              </a:lnSpc>
              <a:spcBef>
                <a:spcPts val="1000"/>
              </a:spcBef>
              <a:spcAft>
                <a:spcPts val="0"/>
              </a:spcAft>
              <a:buClr>
                <a:schemeClr val="dk1"/>
              </a:buClr>
              <a:buSzPts val="2800"/>
              <a:buChar char="•"/>
            </a:pPr>
            <a:r>
              <a:rPr lang="en-US"/>
              <a:t>Communicate in a timely manner</a:t>
            </a:r>
            <a:endParaRPr/>
          </a:p>
        </p:txBody>
      </p:sp>
      <p:sp>
        <p:nvSpPr>
          <p:cNvPr id="898" name="Google Shape;898;p45"/>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5</a:t>
            </a:fld>
            <a:endParaRPr sz="900" b="0" i="0" u="none" strike="noStrike" cap="none">
              <a:solidFill>
                <a:srgbClr val="888888"/>
              </a:solidFill>
              <a:latin typeface="Arial"/>
              <a:ea typeface="Arial"/>
              <a:cs typeface="Arial"/>
              <a:sym typeface="Arial"/>
            </a:endParaRPr>
          </a:p>
        </p:txBody>
      </p:sp>
      <p:pic>
        <p:nvPicPr>
          <p:cNvPr id="899" name="Google Shape;899;p45" descr="A couple of women sitting at a table with a computer&#10;&#10;Description automatically generated"/>
          <p:cNvPicPr preferRelativeResize="0"/>
          <p:nvPr/>
        </p:nvPicPr>
        <p:blipFill rotWithShape="1">
          <a:blip r:embed="rId3">
            <a:alphaModFix/>
          </a:blip>
          <a:srcRect l="23588" r="9746"/>
          <a:stretch/>
        </p:blipFill>
        <p:spPr>
          <a:xfrm>
            <a:off x="1145894" y="1800083"/>
            <a:ext cx="4161212" cy="41612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46"/>
          <p:cNvSpPr txBox="1">
            <a:spLocks noGrp="1"/>
          </p:cNvSpPr>
          <p:nvPr>
            <p:ph type="sldNum" idx="12"/>
          </p:nvPr>
        </p:nvSpPr>
        <p:spPr>
          <a:xfrm>
            <a:off x="11378241" y="6393628"/>
            <a:ext cx="381625" cy="365125"/>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AEABAB"/>
                </a:solidFill>
                <a:latin typeface="Calibri"/>
                <a:ea typeface="Calibri"/>
                <a:cs typeface="Calibri"/>
                <a:sym typeface="Calibri"/>
              </a:rPr>
              <a:t>6</a:t>
            </a:fld>
            <a:endParaRPr sz="1000" b="0" i="0" u="none" strike="noStrike" cap="none">
              <a:solidFill>
                <a:srgbClr val="AEABAB"/>
              </a:solidFill>
              <a:latin typeface="Calibri"/>
              <a:ea typeface="Calibri"/>
              <a:cs typeface="Calibri"/>
              <a:sym typeface="Calibri"/>
            </a:endParaRPr>
          </a:p>
        </p:txBody>
      </p:sp>
      <p:sp>
        <p:nvSpPr>
          <p:cNvPr id="906" name="Google Shape;906;p46"/>
          <p:cNvSpPr txBox="1">
            <a:spLocks noGrp="1"/>
          </p:cNvSpPr>
          <p:nvPr>
            <p:ph type="title"/>
          </p:nvPr>
        </p:nvSpPr>
        <p:spPr>
          <a:xfrm>
            <a:off x="762000" y="215217"/>
            <a:ext cx="11430000" cy="182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4883E"/>
              </a:buClr>
              <a:buSzPts val="4800"/>
              <a:buFont typeface="Arial"/>
              <a:buNone/>
            </a:pPr>
            <a:r>
              <a:rPr lang="en-US"/>
              <a:t>Collaborating with Professionals:</a:t>
            </a:r>
            <a:br>
              <a:rPr lang="en-US"/>
            </a:br>
            <a:r>
              <a:rPr lang="en-US"/>
              <a:t>Shared Problem Solving </a:t>
            </a:r>
            <a:endParaRPr/>
          </a:p>
        </p:txBody>
      </p:sp>
      <p:grpSp>
        <p:nvGrpSpPr>
          <p:cNvPr id="907" name="Google Shape;907;p46"/>
          <p:cNvGrpSpPr/>
          <p:nvPr/>
        </p:nvGrpSpPr>
        <p:grpSpPr>
          <a:xfrm>
            <a:off x="939466" y="1873622"/>
            <a:ext cx="10820400" cy="4007306"/>
            <a:chOff x="0" y="0"/>
            <a:chExt cx="10820400" cy="4007306"/>
          </a:xfrm>
        </p:grpSpPr>
        <p:sp>
          <p:nvSpPr>
            <p:cNvPr id="908" name="Google Shape;908;p46"/>
            <p:cNvSpPr/>
            <p:nvPr/>
          </p:nvSpPr>
          <p:spPr>
            <a:xfrm>
              <a:off x="0" y="0"/>
              <a:ext cx="10820400" cy="1144805"/>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46"/>
            <p:cNvSpPr/>
            <p:nvPr/>
          </p:nvSpPr>
          <p:spPr>
            <a:xfrm>
              <a:off x="300270" y="166265"/>
              <a:ext cx="721709" cy="81325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46"/>
            <p:cNvSpPr/>
            <p:nvPr/>
          </p:nvSpPr>
          <p:spPr>
            <a:xfrm>
              <a:off x="1322249" y="489"/>
              <a:ext cx="9498150" cy="114480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46"/>
            <p:cNvSpPr txBox="1"/>
            <p:nvPr/>
          </p:nvSpPr>
          <p:spPr>
            <a:xfrm>
              <a:off x="1322249" y="489"/>
              <a:ext cx="9498150" cy="1144805"/>
            </a:xfrm>
            <a:prstGeom prst="rect">
              <a:avLst/>
            </a:prstGeom>
            <a:noFill/>
            <a:ln>
              <a:noFill/>
            </a:ln>
          </p:spPr>
          <p:txBody>
            <a:bodyPr spcFirstLastPara="1" wrap="square" lIns="121150" tIns="121150" rIns="121150" bIns="12115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Use active listening skills, paraphrase, and ask clarifying questions. </a:t>
              </a:r>
              <a:endParaRPr sz="1400" b="0" i="0" u="none" strike="noStrike" cap="none">
                <a:solidFill>
                  <a:srgbClr val="000000"/>
                </a:solidFill>
                <a:latin typeface="Arial"/>
                <a:ea typeface="Arial"/>
                <a:cs typeface="Arial"/>
                <a:sym typeface="Arial"/>
              </a:endParaRPr>
            </a:p>
          </p:txBody>
        </p:sp>
        <p:sp>
          <p:nvSpPr>
            <p:cNvPr id="912" name="Google Shape;912;p46"/>
            <p:cNvSpPr/>
            <p:nvPr/>
          </p:nvSpPr>
          <p:spPr>
            <a:xfrm>
              <a:off x="0" y="1431495"/>
              <a:ext cx="10820400" cy="1144805"/>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46"/>
            <p:cNvSpPr/>
            <p:nvPr/>
          </p:nvSpPr>
          <p:spPr>
            <a:xfrm>
              <a:off x="282341" y="1591655"/>
              <a:ext cx="757567" cy="824485"/>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46"/>
            <p:cNvSpPr/>
            <p:nvPr/>
          </p:nvSpPr>
          <p:spPr>
            <a:xfrm>
              <a:off x="1322249" y="1431495"/>
              <a:ext cx="9498150" cy="114480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46"/>
            <p:cNvSpPr txBox="1"/>
            <p:nvPr/>
          </p:nvSpPr>
          <p:spPr>
            <a:xfrm>
              <a:off x="1322249" y="1431495"/>
              <a:ext cx="9498150" cy="1144805"/>
            </a:xfrm>
            <a:prstGeom prst="rect">
              <a:avLst/>
            </a:prstGeom>
            <a:noFill/>
            <a:ln>
              <a:noFill/>
            </a:ln>
          </p:spPr>
          <p:txBody>
            <a:bodyPr spcFirstLastPara="1" wrap="square" lIns="121150" tIns="121150" rIns="121150" bIns="12115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Focus on data for challenging discussions. </a:t>
              </a:r>
              <a:endParaRPr sz="1400" b="0" i="0" u="none" strike="noStrike" cap="none">
                <a:solidFill>
                  <a:srgbClr val="000000"/>
                </a:solidFill>
                <a:latin typeface="Arial"/>
                <a:ea typeface="Arial"/>
                <a:cs typeface="Arial"/>
                <a:sym typeface="Arial"/>
              </a:endParaRPr>
            </a:p>
          </p:txBody>
        </p:sp>
        <p:sp>
          <p:nvSpPr>
            <p:cNvPr id="916" name="Google Shape;916;p46"/>
            <p:cNvSpPr/>
            <p:nvPr/>
          </p:nvSpPr>
          <p:spPr>
            <a:xfrm>
              <a:off x="0" y="2862501"/>
              <a:ext cx="10820400" cy="1144805"/>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46"/>
            <p:cNvSpPr/>
            <p:nvPr/>
          </p:nvSpPr>
          <p:spPr>
            <a:xfrm>
              <a:off x="282341" y="3043937"/>
              <a:ext cx="757567" cy="78193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46"/>
            <p:cNvSpPr/>
            <p:nvPr/>
          </p:nvSpPr>
          <p:spPr>
            <a:xfrm>
              <a:off x="1322249" y="2862501"/>
              <a:ext cx="9498150" cy="114480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46"/>
            <p:cNvSpPr txBox="1"/>
            <p:nvPr/>
          </p:nvSpPr>
          <p:spPr>
            <a:xfrm>
              <a:off x="1322249" y="2862501"/>
              <a:ext cx="9498150" cy="1144805"/>
            </a:xfrm>
            <a:prstGeom prst="rect">
              <a:avLst/>
            </a:prstGeom>
            <a:noFill/>
            <a:ln>
              <a:noFill/>
            </a:ln>
          </p:spPr>
          <p:txBody>
            <a:bodyPr spcFirstLastPara="1" wrap="square" lIns="121150" tIns="121150" rIns="121150" bIns="12115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Have a “working together” perspective.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47"/>
          <p:cNvSpPr txBox="1">
            <a:spLocks noGrp="1"/>
          </p:cNvSpPr>
          <p:nvPr>
            <p:ph type="title"/>
          </p:nvPr>
        </p:nvSpPr>
        <p:spPr>
          <a:xfrm>
            <a:off x="762000" y="0"/>
            <a:ext cx="11430000" cy="1828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4883E"/>
              </a:buClr>
              <a:buSzPts val="4800"/>
              <a:buFont typeface="Arial"/>
              <a:buNone/>
            </a:pPr>
            <a:r>
              <a:rPr lang="en-US"/>
              <a:t>Collaborating with Professionals:</a:t>
            </a:r>
            <a:br>
              <a:rPr lang="en-US"/>
            </a:br>
            <a:r>
              <a:rPr lang="en-US"/>
              <a:t>Shared Problem Solving </a:t>
            </a:r>
            <a:endParaRPr/>
          </a:p>
        </p:txBody>
      </p:sp>
      <p:grpSp>
        <p:nvGrpSpPr>
          <p:cNvPr id="926" name="Google Shape;926;p47"/>
          <p:cNvGrpSpPr/>
          <p:nvPr/>
        </p:nvGrpSpPr>
        <p:grpSpPr>
          <a:xfrm>
            <a:off x="1406475" y="1685365"/>
            <a:ext cx="10129388" cy="4092971"/>
            <a:chOff x="0" y="0"/>
            <a:chExt cx="10129388" cy="4092971"/>
          </a:xfrm>
        </p:grpSpPr>
        <p:sp>
          <p:nvSpPr>
            <p:cNvPr id="927" name="Google Shape;927;p47"/>
            <p:cNvSpPr/>
            <p:nvPr/>
          </p:nvSpPr>
          <p:spPr>
            <a:xfrm rot="-5400000">
              <a:off x="-1229301" y="2159042"/>
              <a:ext cx="3192517" cy="6753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47"/>
            <p:cNvSpPr txBox="1"/>
            <p:nvPr/>
          </p:nvSpPr>
          <p:spPr>
            <a:xfrm rot="-5400000">
              <a:off x="-1229301" y="2159042"/>
              <a:ext cx="3192517" cy="675340"/>
            </a:xfrm>
            <a:prstGeom prst="rect">
              <a:avLst/>
            </a:prstGeom>
            <a:noFill/>
            <a:ln>
              <a:noFill/>
            </a:ln>
          </p:spPr>
          <p:txBody>
            <a:bodyPr spcFirstLastPara="1" wrap="square" lIns="0" tIns="0" rIns="595600" bIns="0" anchor="t" anchorCtr="0">
              <a:noAutofit/>
            </a:bodyPr>
            <a:lstStyle/>
            <a:p>
              <a:pPr marL="0" marR="0" lvl="0" indent="0" algn="r" rtl="0">
                <a:lnSpc>
                  <a:spcPct val="90000"/>
                </a:lnSpc>
                <a:spcBef>
                  <a:spcPts val="0"/>
                </a:spcBef>
                <a:spcAft>
                  <a:spcPts val="0"/>
                </a:spcAft>
                <a:buClr>
                  <a:schemeClr val="dk1"/>
                </a:buClr>
                <a:buSzPts val="3600"/>
                <a:buFont typeface="Calibri"/>
                <a:buNone/>
              </a:pPr>
              <a:r>
                <a:rPr lang="en-US" sz="3600" b="1" i="0" u="none" strike="noStrike" cap="none">
                  <a:solidFill>
                    <a:schemeClr val="dk1"/>
                  </a:solidFill>
                  <a:latin typeface="Calibri"/>
                  <a:ea typeface="Calibri"/>
                  <a:cs typeface="Calibri"/>
                  <a:sym typeface="Calibri"/>
                </a:rPr>
                <a:t>Example</a:t>
              </a:r>
              <a:endParaRPr sz="1400" b="0" i="0" u="none" strike="noStrike" cap="none">
                <a:solidFill>
                  <a:srgbClr val="000000"/>
                </a:solidFill>
                <a:latin typeface="Arial"/>
                <a:ea typeface="Arial"/>
                <a:cs typeface="Arial"/>
                <a:sym typeface="Arial"/>
              </a:endParaRPr>
            </a:p>
          </p:txBody>
        </p:sp>
        <p:sp>
          <p:nvSpPr>
            <p:cNvPr id="929" name="Google Shape;929;p47"/>
            <p:cNvSpPr/>
            <p:nvPr/>
          </p:nvSpPr>
          <p:spPr>
            <a:xfrm>
              <a:off x="687000" y="1022375"/>
              <a:ext cx="3884889" cy="3070595"/>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47"/>
            <p:cNvSpPr txBox="1"/>
            <p:nvPr/>
          </p:nvSpPr>
          <p:spPr>
            <a:xfrm>
              <a:off x="687000" y="1022375"/>
              <a:ext cx="3884889" cy="3070595"/>
            </a:xfrm>
            <a:prstGeom prst="rect">
              <a:avLst/>
            </a:prstGeom>
            <a:noFill/>
            <a:ln>
              <a:noFill/>
            </a:ln>
          </p:spPr>
          <p:txBody>
            <a:bodyPr spcFirstLastPara="1" wrap="square" lIns="142225" tIns="91425" rIns="142225" bIns="142225" anchor="t" anchorCtr="0">
              <a:noAutofit/>
            </a:bodyPr>
            <a:lstStyle/>
            <a:p>
              <a:pPr marL="228600" marR="0" lvl="1" indent="-228600" algn="l" rtl="0">
                <a:lnSpc>
                  <a:spcPct val="90000"/>
                </a:lnSpc>
                <a:spcBef>
                  <a:spcPts val="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“What I hear you saying, Judy, is you are frustrated with Student K because he is disturbing other students during group work. Let’s take a look at last week’s observation data together so we can work together to come up with some strategies.” </a:t>
              </a:r>
              <a:endParaRPr sz="1400" b="0" i="0" u="none" strike="noStrike" cap="none">
                <a:solidFill>
                  <a:srgbClr val="000000"/>
                </a:solidFill>
                <a:latin typeface="Arial"/>
                <a:ea typeface="Arial"/>
                <a:cs typeface="Arial"/>
                <a:sym typeface="Arial"/>
              </a:endParaRPr>
            </a:p>
          </p:txBody>
        </p:sp>
        <p:sp>
          <p:nvSpPr>
            <p:cNvPr id="931" name="Google Shape;931;p47"/>
            <p:cNvSpPr/>
            <p:nvPr/>
          </p:nvSpPr>
          <p:spPr>
            <a:xfrm>
              <a:off x="0" y="0"/>
              <a:ext cx="1350680" cy="135068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47"/>
            <p:cNvSpPr/>
            <p:nvPr/>
          </p:nvSpPr>
          <p:spPr>
            <a:xfrm rot="-5400000">
              <a:off x="4328197" y="1885251"/>
              <a:ext cx="3192517" cy="6753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47"/>
            <p:cNvSpPr txBox="1"/>
            <p:nvPr/>
          </p:nvSpPr>
          <p:spPr>
            <a:xfrm rot="-5400000">
              <a:off x="4328197" y="1885251"/>
              <a:ext cx="3192517" cy="675340"/>
            </a:xfrm>
            <a:prstGeom prst="rect">
              <a:avLst/>
            </a:prstGeom>
            <a:noFill/>
            <a:ln>
              <a:noFill/>
            </a:ln>
          </p:spPr>
          <p:txBody>
            <a:bodyPr spcFirstLastPara="1" wrap="square" lIns="0" tIns="0" rIns="595600" bIns="0" anchor="t" anchorCtr="0">
              <a:noAutofit/>
            </a:bodyPr>
            <a:lstStyle/>
            <a:p>
              <a:pPr marL="0" marR="0" lvl="0" indent="0" algn="r" rtl="0">
                <a:lnSpc>
                  <a:spcPct val="90000"/>
                </a:lnSpc>
                <a:spcBef>
                  <a:spcPts val="0"/>
                </a:spcBef>
                <a:spcAft>
                  <a:spcPts val="0"/>
                </a:spcAft>
                <a:buClr>
                  <a:schemeClr val="dk1"/>
                </a:buClr>
                <a:buSzPts val="3600"/>
                <a:buFont typeface="Calibri"/>
                <a:buNone/>
              </a:pPr>
              <a:r>
                <a:rPr lang="en-US" sz="3600" b="1" i="0" u="none" strike="noStrike" cap="none">
                  <a:solidFill>
                    <a:schemeClr val="dk1"/>
                  </a:solidFill>
                  <a:latin typeface="Calibri"/>
                  <a:ea typeface="Calibri"/>
                  <a:cs typeface="Calibri"/>
                  <a:sym typeface="Calibri"/>
                </a:rPr>
                <a:t>Non-Example</a:t>
              </a:r>
              <a:endParaRPr sz="1400" b="0" i="0" u="none" strike="noStrike" cap="none">
                <a:solidFill>
                  <a:srgbClr val="000000"/>
                </a:solidFill>
                <a:latin typeface="Arial"/>
                <a:ea typeface="Arial"/>
                <a:cs typeface="Arial"/>
                <a:sym typeface="Arial"/>
              </a:endParaRPr>
            </a:p>
          </p:txBody>
        </p:sp>
        <p:sp>
          <p:nvSpPr>
            <p:cNvPr id="934" name="Google Shape;934;p47"/>
            <p:cNvSpPr/>
            <p:nvPr/>
          </p:nvSpPr>
          <p:spPr>
            <a:xfrm>
              <a:off x="6244499" y="1042488"/>
              <a:ext cx="3884889" cy="3050482"/>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47"/>
            <p:cNvSpPr txBox="1"/>
            <p:nvPr/>
          </p:nvSpPr>
          <p:spPr>
            <a:xfrm>
              <a:off x="6244499" y="1042488"/>
              <a:ext cx="3884889" cy="3050482"/>
            </a:xfrm>
            <a:prstGeom prst="rect">
              <a:avLst/>
            </a:prstGeom>
            <a:noFill/>
            <a:ln>
              <a:noFill/>
            </a:ln>
          </p:spPr>
          <p:txBody>
            <a:bodyPr spcFirstLastPara="1" wrap="square" lIns="142225" tIns="91425" rIns="142225" bIns="142225" anchor="t" anchorCtr="0">
              <a:noAutofit/>
            </a:bodyPr>
            <a:lstStyle/>
            <a:p>
              <a:pPr marL="228600" marR="0" lvl="1" indent="-228600" algn="l" rtl="0">
                <a:lnSpc>
                  <a:spcPct val="90000"/>
                </a:lnSpc>
                <a:spcBef>
                  <a:spcPts val="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“Judy, I am pretty sure if you implement the strategies we discussed at the last IEP meeting, Student K would not be distracted. You just need to follow through.” </a:t>
              </a:r>
              <a:endParaRPr sz="1400" b="0" i="0" u="none" strike="noStrike" cap="none">
                <a:solidFill>
                  <a:srgbClr val="000000"/>
                </a:solidFill>
                <a:latin typeface="Arial"/>
                <a:ea typeface="Arial"/>
                <a:cs typeface="Arial"/>
                <a:sym typeface="Arial"/>
              </a:endParaRPr>
            </a:p>
          </p:txBody>
        </p:sp>
        <p:sp>
          <p:nvSpPr>
            <p:cNvPr id="936" name="Google Shape;936;p47"/>
            <p:cNvSpPr/>
            <p:nvPr/>
          </p:nvSpPr>
          <p:spPr>
            <a:xfrm>
              <a:off x="5379024" y="0"/>
              <a:ext cx="1350680" cy="135068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7" name="Google Shape;937;p47"/>
          <p:cNvSpPr txBox="1"/>
          <p:nvPr/>
        </p:nvSpPr>
        <p:spPr>
          <a:xfrm>
            <a:off x="11378241" y="6393628"/>
            <a:ext cx="381625"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AEABAB"/>
                </a:solidFill>
                <a:latin typeface="Calibri"/>
                <a:ea typeface="Calibri"/>
                <a:cs typeface="Calibri"/>
                <a:sym typeface="Calibri"/>
              </a:rPr>
              <a:t>7</a:t>
            </a:fld>
            <a:endParaRPr sz="1000" b="0" i="0" u="none" strike="noStrike" cap="none">
              <a:solidFill>
                <a:srgbClr val="AEABAB"/>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923</Words>
  <Application>Microsoft Macintosh PowerPoint</Application>
  <PresentationFormat>Widescreen</PresentationFormat>
  <Paragraphs>71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Noto Sans Symbols</vt:lpstr>
      <vt:lpstr>Roboto</vt:lpstr>
      <vt:lpstr>Office Theme</vt:lpstr>
      <vt:lpstr>Collaboration HLPs</vt:lpstr>
      <vt:lpstr>HLP 1: Key Elements of Collaboration with Professionals</vt:lpstr>
      <vt:lpstr>Collaborating in your context </vt:lpstr>
      <vt:lpstr>Strengthening Collaboration </vt:lpstr>
      <vt:lpstr>Collaborating with professionals: Cultivating positive relationships  </vt:lpstr>
      <vt:lpstr>Collaborating with Professionals: Shared Problem Solving </vt:lpstr>
      <vt:lpstr>Collaborating with Professionals: Shared Problem Solving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Kamman, Meg</dc:creator>
  <cp:lastModifiedBy>Microsoft Office User</cp:lastModifiedBy>
  <cp:revision>4</cp:revision>
  <dcterms:created xsi:type="dcterms:W3CDTF">2025-11-11T16:46:44Z</dcterms:created>
  <dcterms:modified xsi:type="dcterms:W3CDTF">2025-11-11T22:24:52Z</dcterms:modified>
</cp:coreProperties>
</file>