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1"/>
  </p:notesMasterIdLst>
  <p:sldIdLst>
    <p:sldId id="256" r:id="rId2"/>
    <p:sldId id="259" r:id="rId3"/>
    <p:sldId id="261" r:id="rId4"/>
    <p:sldId id="262" r:id="rId5"/>
    <p:sldId id="263" r:id="rId6"/>
    <p:sldId id="265" r:id="rId7"/>
    <p:sldId id="266" r:id="rId8"/>
    <p:sldId id="267" r:id="rId9"/>
    <p:sldId id="269" r:id="rId10"/>
    <p:sldId id="270" r:id="rId11"/>
    <p:sldId id="271" r:id="rId12"/>
    <p:sldId id="274" r:id="rId13"/>
    <p:sldId id="275" r:id="rId14"/>
    <p:sldId id="276" r:id="rId15"/>
    <p:sldId id="277" r:id="rId16"/>
    <p:sldId id="279" r:id="rId17"/>
    <p:sldId id="280" r:id="rId18"/>
    <p:sldId id="281" r:id="rId19"/>
    <p:sldId id="282"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3"/>
    <p:restoredTop sz="61038"/>
  </p:normalViewPr>
  <p:slideViewPr>
    <p:cSldViewPr snapToGrid="0">
      <p:cViewPr varScale="1">
        <p:scale>
          <a:sx n="139" d="100"/>
          <a:sy n="139" d="100"/>
        </p:scale>
        <p:origin x="130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300"/>
              </a:spcBef>
              <a:spcAft>
                <a:spcPts val="0"/>
              </a:spcAft>
              <a:buClr>
                <a:schemeClr val="dk1"/>
              </a:buClr>
              <a:buSzPts val="1100"/>
              <a:buFont typeface="Arial"/>
              <a:buNone/>
            </a:pPr>
            <a:r>
              <a:rPr lang="en" sz="1400">
                <a:solidFill>
                  <a:schemeClr val="dk1"/>
                </a:solidFill>
                <a:latin typeface="Calibri"/>
                <a:ea typeface="Calibri"/>
                <a:cs typeface="Calibri"/>
                <a:sym typeface="Calibri"/>
              </a:rPr>
              <a:t>Collaboration is essential in special education, focusing on the collective efforts of professionals and families to support students with disabilities. It ensures that each student's Individualized Education Program (IEP) is implemented effectively, promoting student success in academic and social settings.</a:t>
            </a:r>
            <a:endParaRPr sz="1400">
              <a:solidFill>
                <a:schemeClr val="dk1"/>
              </a:solidFill>
              <a:latin typeface="Calibri"/>
              <a:ea typeface="Calibri"/>
              <a:cs typeface="Calibri"/>
              <a:sym typeface="Calibri"/>
            </a:endParaRPr>
          </a:p>
          <a:p>
            <a:pPr marL="0" lvl="0" indent="0" algn="l" rtl="0">
              <a:lnSpc>
                <a:spcPct val="115000"/>
              </a:lnSpc>
              <a:spcBef>
                <a:spcPts val="3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300"/>
              </a:spcBef>
              <a:spcAft>
                <a:spcPts val="0"/>
              </a:spcAft>
              <a:buClr>
                <a:schemeClr val="dk1"/>
              </a:buClr>
              <a:buSzPts val="1100"/>
              <a:buFont typeface="Arial"/>
              <a:buNone/>
            </a:pPr>
            <a:r>
              <a:rPr lang="en" sz="1400">
                <a:solidFill>
                  <a:schemeClr val="dk1"/>
                </a:solidFill>
                <a:latin typeface="Calibri"/>
                <a:ea typeface="Calibri"/>
                <a:cs typeface="Calibri"/>
                <a:sym typeface="Calibri"/>
              </a:rPr>
              <a:t>This domain emphasizes the need for shared expertise among general and special educators, paraeducators, and family members. Effective collaboration fosters better communication, planning, and implementation of instructional strategies, ultimately enhancing students' learning experiences.</a:t>
            </a: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0eb3352b2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dirty="0">
                <a:solidFill>
                  <a:srgbClr val="364152"/>
                </a:solidFill>
              </a:rPr>
              <a:t>Organizing effective meetings is an embedded practice that supports all our collaborative efforts. A clear agenda ensures we stay focused and accomplish our goals. Proper time allocation respects everyone's schedules. Consensus building means everyone's voice matters. Active listening shows we value each perspective. Remember, the success of our collaboration often depends on how well we structure these interactions.</a:t>
            </a:r>
            <a:endParaRPr dirty="0"/>
          </a:p>
        </p:txBody>
      </p:sp>
      <p:sp>
        <p:nvSpPr>
          <p:cNvPr id="138" name="Google Shape;138;g30eb3352b2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0eb3352b26_0_1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0eb3352b26_0_1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 are so many meetings! Who wants to attend a meeting that is not effective? We have all been to them? Using our collaboration skills, we can facilitate effective meetings that help to accomplish our shared goals.,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46c6d0fad1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46c6d0fad1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64152"/>
                </a:solidFill>
              </a:rPr>
              <a:t>Effective collaboration yields significant benefits. Student achievement improves when we work together cohesively. Educator effectiveness increases through shared expertise. Family engagement strengthens when we truly partner with parents. Student well-being improves with coordinated support. Educational programs become more comprehensive and effective through collaborative effort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46c6d0fad1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46c6d0fad1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dirty="0">
                <a:solidFill>
                  <a:srgbClr val="364152"/>
                </a:solidFill>
              </a:rPr>
              <a:t>Let's acknowledge common barriers to collaboration. Time constraints often challenge us. Scheduling conflicts can make meetings difficult. Communication challenges arise, especially across languages or cultures. Limited knowledge of collaboration strategies can hinder effectiveness. But recognizing these barriers is the first step to overcoming them.</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46c6d0fad1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46c6d0fad1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dirty="0">
                <a:solidFill>
                  <a:srgbClr val="364152"/>
                </a:solidFill>
              </a:rPr>
              <a:t>Trust is the foundation of effective collaboration. Active listening shows we value others' input. Regular communication keeps everyone informed and involved. Following through on commitments builds reliability. Maintaining confidentiality ensures professional integrity.</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46c6d0fad1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46c6d0fad1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64152"/>
                </a:solidFill>
              </a:rPr>
              <a:t>Data drives our collaborative decisions. We use assessment data to understand student needs. Progress monitoring helps us track effectiveness. This information guides instructional adjustments. When sharing results with stakeholders, we ensure the data tells a clear story about student progress and needs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46c6d0fad1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46c6d0fad1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64152"/>
                </a:solidFill>
              </a:rPr>
              <a:t>Effective family engagement requires multiple approaches. We use various communication channels to reach families. Cultural sensitivity guides our interactions. Translation services ensure language isn't a barrier. Flexible meeting times accommodate family schedules. The goal is making families feel valued and included.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46c6d0fad1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46c6d0fad1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64152"/>
                </a:solidFill>
              </a:rPr>
              <a:t>Technology enhances our collaborative efforts. Digital tools facilitate communication. Virtual meetings increase accessibility. Online progress monitoring simplifies data sharing. Shared documents improve coordination. Accessibility features ensure everyone can participate fully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46c6d0fad1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46c6d0fad1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64152"/>
                </a:solidFill>
              </a:rPr>
              <a:t>We measure collaborative success through multiple indicators. Student outcomes show program effectiveness. Family satisfaction reflects engagement quality. Team effectiveness indicates collaborative strength. Goal achievement demonstrates progress. Program improvement shows systemic growth.</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46c6d0fad1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46c6d0fad1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dirty="0">
                <a:solidFill>
                  <a:srgbClr val="364152"/>
                </a:solidFill>
              </a:rPr>
              <a:t>Let's conclude with key best practices. Regular communication keeps everyone aligned. Student success remains our focus. Diverse perspectives enrich our work. Data drives our decisions. Inclusive environments support all students. Strong relationships sustain our efforts. </a:t>
            </a:r>
            <a:r>
              <a:rPr lang="en" sz="1050">
                <a:solidFill>
                  <a:srgbClr val="364152"/>
                </a:solidFill>
              </a:rPr>
              <a:t>Together, these practices create effective collaboration that benefits every student.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f9e5bc0a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f9e5bc0a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are the pillar practices and embedded HLP for the collaboration domain.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0eb3352b2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dirty="0">
                <a:solidFill>
                  <a:srgbClr val="364152"/>
                </a:solidFill>
                <a:highlight>
                  <a:srgbClr val="FFFFFF"/>
                </a:highlight>
              </a:rPr>
              <a:t>Let's break down the essential components of effective collaboration. First, we must understand each student's holistic needs—not just academic, but contextualizing the entire child. Second, IEP planning and implementation require input from all team members. Third, we continuously monitor progress to ensure our interventions are working. Fourth, we adjust instruction based on data. Finally, we reflect on our practices to ensure we're meeting the needs of all students.</a:t>
            </a:r>
            <a:endParaRPr dirty="0"/>
          </a:p>
        </p:txBody>
      </p:sp>
      <p:sp>
        <p:nvSpPr>
          <p:cNvPr id="88" name="Google Shape;88;g30eb3352b2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0eb3352b2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64152"/>
                </a:solidFill>
                <a:highlight>
                  <a:srgbClr val="FFFFFF"/>
                </a:highlight>
              </a:rPr>
              <a:t>Four key groups make collaboration work. General educators bring curriculum expertise. Special educators contribute specialized instructional knowledge. Support personnel provide specific expertise like speech therapy or counseling. And critically, families offer invaluable insights into their children's needs and help build trust across the educational team.</a:t>
            </a:r>
            <a:endParaRPr/>
          </a:p>
        </p:txBody>
      </p:sp>
      <p:sp>
        <p:nvSpPr>
          <p:cNvPr id="94" name="Google Shape;94;g30eb3352b2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0eb3352b26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0eb3352b26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0eb3352b2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a:t>Collaboration among special educators, general educators, paraeducators, support personnel, and family members is crucial for the success and well-being of students with disabilities. The primary goal is to combine the expertise of all team members to create, implement, and adjust </a:t>
            </a:r>
            <a:r>
              <a:rPr lang="en-US" dirty="0"/>
              <a:t>instruction</a:t>
            </a:r>
            <a:r>
              <a:rPr lang="en" dirty="0"/>
              <a:t> to meet the needs of students, often through an Individualized Education Programs (IEPs). This process ensures that instruction is tailored to each student's needs, fostering their learning and development. Effective collaboration improves communication and relationships, allowing team members to achieve shared goals that might not be possible individually. It involves systematic planning and decision-making, where professionals work together to address the diverse needs of students.</a:t>
            </a:r>
            <a:endParaRPr dirty="0"/>
          </a:p>
          <a:p>
            <a:pPr marL="0" lvl="0" indent="0" algn="l" rtl="0">
              <a:lnSpc>
                <a:spcPct val="115000"/>
              </a:lnSpc>
              <a:spcBef>
                <a:spcPts val="1200"/>
              </a:spcBef>
              <a:spcAft>
                <a:spcPts val="0"/>
              </a:spcAft>
              <a:buClr>
                <a:schemeClr val="dk1"/>
              </a:buClr>
              <a:buSzPts val="1100"/>
              <a:buFont typeface="Arial"/>
              <a:buNone/>
            </a:pPr>
            <a:r>
              <a:rPr lang="en" dirty="0"/>
              <a:t>Successful collaboration is built on open communication, mutual respect, and a recognition of each team member's strengths. It is essential to consider the intersectional experiences, identities, and backgrounds of both students and their families, ensuring that cultural preferences and perspectives are respected during discussions. Educators must also be aware that families may have different experiences and feelings about school environments, which can impact their engagement. Therefore, ongoing efforts to check biases and assumptions are vital. Despite its complexity and the many factors that influence its quality, collaboration remains a key component in providing effective, inclusive education for students with disabilities.</a:t>
            </a:r>
            <a:endParaRPr dirty="0"/>
          </a:p>
          <a:p>
            <a:pPr marL="0" lvl="0" indent="0" algn="l" rtl="0">
              <a:spcBef>
                <a:spcPts val="1200"/>
              </a:spcBef>
              <a:spcAft>
                <a:spcPts val="0"/>
              </a:spcAft>
              <a:buNone/>
            </a:pPr>
            <a:endParaRPr dirty="0"/>
          </a:p>
        </p:txBody>
      </p:sp>
      <p:sp>
        <p:nvSpPr>
          <p:cNvPr id="111" name="Google Shape;111;g30eb3352b2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0eb3352b26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0eb3352b26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Collaboration can come in many forms across a school.  Here are some of the ways that collaboration can come into play as well as the purpose and potential collaborators  Including paraprofessionals, general, special education, specialized instructors, and administrators as well as students when collaborating gives a much stronger sense of collaboration across the board.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0eb3352b2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Educator-family collaboration is a crucial aspect of supporting students with disabilities, combining the expertise and perspectives of both educators and families. Federal laws like the Every Student Succeeds Act (ESSA) and the Individuals with Disabilities Education Act (IDEA) mandate such collaboration, emphasizing the role of parents as active members of their child's educational team. These laws ensure parents can participate in annual meetings, request evaluations, and provide input on their child's Individualized Education Program (IEP). This collaborative approach ensures that a student's strengths, needs, and background are fully considered when planning instruction and services, helping to tailor educational experiences more effectively.</a:t>
            </a:r>
            <a:endParaRPr/>
          </a:p>
          <a:p>
            <a:pPr marL="0" lvl="0" indent="0" algn="l" rtl="0">
              <a:lnSpc>
                <a:spcPct val="115000"/>
              </a:lnSpc>
              <a:spcBef>
                <a:spcPts val="1200"/>
              </a:spcBef>
              <a:spcAft>
                <a:spcPts val="0"/>
              </a:spcAft>
              <a:buClr>
                <a:schemeClr val="dk1"/>
              </a:buClr>
              <a:buSzPts val="1100"/>
              <a:buFont typeface="Arial"/>
              <a:buNone/>
            </a:pPr>
            <a:r>
              <a:rPr lang="en"/>
              <a:t>Beyond legal requirements, effective collaboration is characterized by trust, respect, and open communication, as educators intentionally engage with families to better understand students' cultural and social contexts. By valuing family insights, educators can better design and implement educational programs that reflect students' lived experiences and needs. Successful collaboration extends across various aspects of a student’s development, such as academic progress, social-emotional growth, behavior, assessment, and transitions. This partnership between educators and families is critical for ensuring students with disabilities have access to meaningful learning opportunities, appropriate behavior support, and smooth transitions throughout their educational journey.</a:t>
            </a:r>
            <a:endParaRPr/>
          </a:p>
          <a:p>
            <a:pPr marL="0" lvl="0" indent="0" algn="l" rtl="0">
              <a:spcBef>
                <a:spcPts val="1200"/>
              </a:spcBef>
              <a:spcAft>
                <a:spcPts val="0"/>
              </a:spcAft>
              <a:buNone/>
            </a:pPr>
            <a:endParaRPr/>
          </a:p>
        </p:txBody>
      </p:sp>
      <p:sp>
        <p:nvSpPr>
          <p:cNvPr id="122" name="Google Shape;122;g30eb3352b26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0eb3352b26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0eb3352b26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graphic displays some of the ways we as educators collaborate with families.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1200"/>
              </a:spcBef>
              <a:spcAft>
                <a:spcPts val="0"/>
              </a:spcAft>
              <a:buClr>
                <a:schemeClr val="dk1"/>
              </a:buClr>
              <a:buSzPts val="1800"/>
              <a:buChar char="○"/>
              <a:defRPr/>
            </a:lvl2pPr>
            <a:lvl3pPr marL="1371600" lvl="2" indent="-342900" algn="l">
              <a:spcBef>
                <a:spcPts val="1200"/>
              </a:spcBef>
              <a:spcAft>
                <a:spcPts val="0"/>
              </a:spcAft>
              <a:buClr>
                <a:schemeClr val="dk1"/>
              </a:buClr>
              <a:buSzPts val="1800"/>
              <a:buChar char="■"/>
              <a:defRPr/>
            </a:lvl3pPr>
            <a:lvl4pPr marL="1828800" lvl="3" indent="-342900" algn="l">
              <a:spcBef>
                <a:spcPts val="1200"/>
              </a:spcBef>
              <a:spcAft>
                <a:spcPts val="0"/>
              </a:spcAft>
              <a:buClr>
                <a:schemeClr val="dk1"/>
              </a:buClr>
              <a:buSzPts val="1800"/>
              <a:buChar char="●"/>
              <a:defRPr/>
            </a:lvl4pPr>
            <a:lvl5pPr marL="2286000" lvl="4" indent="-342900" algn="l">
              <a:spcBef>
                <a:spcPts val="1200"/>
              </a:spcBef>
              <a:spcAft>
                <a:spcPts val="0"/>
              </a:spcAft>
              <a:buClr>
                <a:schemeClr val="dk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1200"/>
              </a:spcBef>
              <a:spcAft>
                <a:spcPts val="0"/>
              </a:spcAft>
              <a:buClr>
                <a:schemeClr val="dk1"/>
              </a:buClr>
              <a:buSzPts val="1800"/>
              <a:buChar char="●"/>
              <a:defRPr/>
            </a:lvl7pPr>
            <a:lvl8pPr marL="3657600" lvl="7" indent="-342900" algn="l">
              <a:spcBef>
                <a:spcPts val="1200"/>
              </a:spcBef>
              <a:spcAft>
                <a:spcPts val="0"/>
              </a:spcAft>
              <a:buClr>
                <a:schemeClr val="dk1"/>
              </a:buClr>
              <a:buSzPts val="1800"/>
              <a:buChar char="○"/>
              <a:defRPr/>
            </a:lvl8pPr>
            <a:lvl9pPr marL="4114800" lvl="8" indent="-342900" algn="l">
              <a:spcBef>
                <a:spcPts val="1200"/>
              </a:spcBef>
              <a:spcAft>
                <a:spcPts val="1200"/>
              </a:spcAft>
              <a:buClr>
                <a:schemeClr val="dk1"/>
              </a:buClr>
              <a:buSzPts val="1800"/>
              <a:buChar char="■"/>
              <a:defRPr/>
            </a:lvl9pPr>
          </a:lstStyle>
          <a:p>
            <a:endParaRPr/>
          </a:p>
        </p:txBody>
      </p:sp>
      <p:sp>
        <p:nvSpPr>
          <p:cNvPr id="53" name="Google Shape;53;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Domain 1</a:t>
            </a:r>
            <a:endParaRPr/>
          </a:p>
        </p:txBody>
      </p:sp>
      <p:sp>
        <p:nvSpPr>
          <p:cNvPr id="61" name="Google Shape;61;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dk1"/>
                </a:solidFill>
              </a:rPr>
              <a:t>Collaboration</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 sz="4400">
                <a:solidFill>
                  <a:schemeClr val="dk1"/>
                </a:solidFill>
                <a:latin typeface="Calibri"/>
                <a:ea typeface="Calibri"/>
                <a:cs typeface="Calibri"/>
                <a:sym typeface="Calibri"/>
              </a:rPr>
              <a:t>Embedded Practice HLP 2</a:t>
            </a:r>
            <a:endParaRPr/>
          </a:p>
        </p:txBody>
      </p:sp>
      <p:sp>
        <p:nvSpPr>
          <p:cNvPr id="141" name="Google Shape;141;p28"/>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ts val="3200"/>
              <a:buChar char="●"/>
            </a:pPr>
            <a:r>
              <a:rPr lang="en" sz="3200" dirty="0">
                <a:solidFill>
                  <a:schemeClr val="dk1"/>
                </a:solidFill>
                <a:latin typeface="Calibri"/>
                <a:ea typeface="Calibri"/>
                <a:cs typeface="Calibri"/>
                <a:sym typeface="Calibri"/>
              </a:rPr>
              <a:t>Organize and Facilitate Effective Meetings</a:t>
            </a:r>
            <a:endParaRPr dirty="0"/>
          </a:p>
          <a:p>
            <a:pPr marL="342900" lvl="0" indent="-342900" algn="l" rtl="0">
              <a:spcBef>
                <a:spcPts val="640"/>
              </a:spcBef>
              <a:spcAft>
                <a:spcPts val="0"/>
              </a:spcAft>
              <a:buClr>
                <a:schemeClr val="dk1"/>
              </a:buClr>
              <a:buSzPts val="3200"/>
              <a:buChar char="●"/>
            </a:pPr>
            <a:r>
              <a:rPr lang="en" sz="3200" dirty="0">
                <a:solidFill>
                  <a:schemeClr val="dk1"/>
                </a:solidFill>
                <a:latin typeface="Calibri"/>
                <a:ea typeface="Calibri"/>
                <a:cs typeface="Calibri"/>
                <a:sym typeface="Calibri"/>
              </a:rPr>
              <a:t>Purpose: Identifying student outcomes and developing behavioral plans.</a:t>
            </a:r>
            <a:endParaRPr dirty="0"/>
          </a:p>
          <a:p>
            <a:pPr marL="342900" lvl="0" indent="-342900" algn="l" rtl="0">
              <a:spcBef>
                <a:spcPts val="640"/>
              </a:spcBef>
              <a:spcAft>
                <a:spcPts val="1200"/>
              </a:spcAft>
              <a:buClr>
                <a:schemeClr val="dk1"/>
              </a:buClr>
              <a:buSzPts val="3200"/>
              <a:buChar char="●"/>
            </a:pPr>
            <a:r>
              <a:rPr lang="en" sz="3200" dirty="0">
                <a:solidFill>
                  <a:schemeClr val="dk1"/>
                </a:solidFill>
                <a:latin typeface="Calibri"/>
                <a:ea typeface="Calibri"/>
                <a:cs typeface="Calibri"/>
                <a:sym typeface="Calibri"/>
              </a:rPr>
              <a:t>Strategies: Creating meeting agendas, encouraging multiple perspectives, and active listening.</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29"/>
          <p:cNvGrpSpPr/>
          <p:nvPr/>
        </p:nvGrpSpPr>
        <p:grpSpPr>
          <a:xfrm>
            <a:off x="4193013" y="1001101"/>
            <a:ext cx="3679200" cy="3135433"/>
            <a:chOff x="4192863" y="1002150"/>
            <a:chExt cx="3679200" cy="3139200"/>
          </a:xfrm>
        </p:grpSpPr>
        <p:sp>
          <p:nvSpPr>
            <p:cNvPr id="147" name="Google Shape;147;p29"/>
            <p:cNvSpPr/>
            <p:nvPr/>
          </p:nvSpPr>
          <p:spPr>
            <a:xfrm>
              <a:off x="4192863" y="1002150"/>
              <a:ext cx="3679200" cy="3139200"/>
            </a:xfrm>
            <a:prstGeom prst="round2DiagRect">
              <a:avLst>
                <a:gd name="adj1" fmla="val 0"/>
                <a:gd name="adj2" fmla="val 17764"/>
              </a:avLst>
            </a:prstGeom>
            <a:solidFill>
              <a:srgbClr val="094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8" name="Google Shape;148;p29"/>
            <p:cNvSpPr txBox="1"/>
            <p:nvPr/>
          </p:nvSpPr>
          <p:spPr>
            <a:xfrm>
              <a:off x="5485075" y="2273877"/>
              <a:ext cx="2021400" cy="6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FFFFFF"/>
                  </a:solidFill>
                  <a:latin typeface="Roboto"/>
                  <a:ea typeface="Roboto"/>
                  <a:cs typeface="Roboto"/>
                  <a:sym typeface="Roboto"/>
                </a:rPr>
                <a:t>Effective Collaboration Techniques</a:t>
              </a:r>
              <a:endParaRPr sz="1100">
                <a:solidFill>
                  <a:srgbClr val="FFFFFF"/>
                </a:solidFill>
                <a:latin typeface="Roboto"/>
                <a:ea typeface="Roboto"/>
                <a:cs typeface="Roboto"/>
                <a:sym typeface="Roboto"/>
              </a:endParaRPr>
            </a:p>
          </p:txBody>
        </p:sp>
      </p:grpSp>
      <p:grpSp>
        <p:nvGrpSpPr>
          <p:cNvPr id="149" name="Google Shape;149;p29"/>
          <p:cNvGrpSpPr/>
          <p:nvPr/>
        </p:nvGrpSpPr>
        <p:grpSpPr>
          <a:xfrm>
            <a:off x="3216519" y="1000959"/>
            <a:ext cx="1944600" cy="1569600"/>
            <a:chOff x="3216519" y="1002150"/>
            <a:chExt cx="1944600" cy="1569600"/>
          </a:xfrm>
        </p:grpSpPr>
        <p:sp>
          <p:nvSpPr>
            <p:cNvPr id="150" name="Google Shape;150;p29"/>
            <p:cNvSpPr/>
            <p:nvPr/>
          </p:nvSpPr>
          <p:spPr>
            <a:xfrm flipH="1">
              <a:off x="3216519" y="1002150"/>
              <a:ext cx="1944600" cy="1569600"/>
            </a:xfrm>
            <a:prstGeom prst="round2DiagRect">
              <a:avLst>
                <a:gd name="adj1" fmla="val 0"/>
                <a:gd name="adj2" fmla="val 17764"/>
              </a:avLst>
            </a:prstGeom>
            <a:solidFill>
              <a:srgbClr val="0D5C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9"/>
            <p:cNvSpPr txBox="1"/>
            <p:nvPr/>
          </p:nvSpPr>
          <p:spPr>
            <a:xfrm>
              <a:off x="3462963" y="1514935"/>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FFFFFF"/>
                  </a:solidFill>
                  <a:latin typeface="Roboto"/>
                  <a:ea typeface="Roboto"/>
                  <a:cs typeface="Roboto"/>
                  <a:sym typeface="Roboto"/>
                </a:rPr>
                <a:t>Collaborative planning and role clarity</a:t>
              </a:r>
              <a:endParaRPr sz="1100">
                <a:solidFill>
                  <a:srgbClr val="FFFFFF"/>
                </a:solidFill>
                <a:latin typeface="Roboto"/>
                <a:ea typeface="Roboto"/>
                <a:cs typeface="Roboto"/>
                <a:sym typeface="Roboto"/>
              </a:endParaRPr>
            </a:p>
          </p:txBody>
        </p:sp>
      </p:grpSp>
      <p:grpSp>
        <p:nvGrpSpPr>
          <p:cNvPr id="152" name="Google Shape;152;p29"/>
          <p:cNvGrpSpPr/>
          <p:nvPr/>
        </p:nvGrpSpPr>
        <p:grpSpPr>
          <a:xfrm>
            <a:off x="1276688" y="1000959"/>
            <a:ext cx="1944600" cy="1569600"/>
            <a:chOff x="1271925" y="1002150"/>
            <a:chExt cx="1944600" cy="1569600"/>
          </a:xfrm>
        </p:grpSpPr>
        <p:sp>
          <p:nvSpPr>
            <p:cNvPr id="153" name="Google Shape;153;p29"/>
            <p:cNvSpPr/>
            <p:nvPr/>
          </p:nvSpPr>
          <p:spPr>
            <a:xfrm rot="10800000">
              <a:off x="1271925" y="1002150"/>
              <a:ext cx="1944600" cy="1569600"/>
            </a:xfrm>
            <a:prstGeom prst="round2DiagRect">
              <a:avLst>
                <a:gd name="adj1" fmla="val 0"/>
                <a:gd name="adj2" fmla="val 17764"/>
              </a:avLst>
            </a:prstGeom>
            <a:solidFill>
              <a:srgbClr val="307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9"/>
            <p:cNvSpPr txBox="1"/>
            <p:nvPr/>
          </p:nvSpPr>
          <p:spPr>
            <a:xfrm>
              <a:off x="1518388" y="1556985"/>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FFFFFF"/>
                  </a:solidFill>
                  <a:latin typeface="Roboto"/>
                  <a:ea typeface="Roboto"/>
                  <a:cs typeface="Roboto"/>
                  <a:sym typeface="Roboto"/>
                </a:rPr>
                <a:t>Regular Team Meetings</a:t>
              </a:r>
              <a:endParaRPr sz="1100">
                <a:solidFill>
                  <a:srgbClr val="FFFFFF"/>
                </a:solidFill>
                <a:latin typeface="Roboto"/>
                <a:ea typeface="Roboto"/>
                <a:cs typeface="Roboto"/>
                <a:sym typeface="Roboto"/>
              </a:endParaRPr>
            </a:p>
          </p:txBody>
        </p:sp>
      </p:grpSp>
      <p:grpSp>
        <p:nvGrpSpPr>
          <p:cNvPr id="155" name="Google Shape;155;p29"/>
          <p:cNvGrpSpPr/>
          <p:nvPr/>
        </p:nvGrpSpPr>
        <p:grpSpPr>
          <a:xfrm>
            <a:off x="1276688" y="2566988"/>
            <a:ext cx="1944600" cy="1569600"/>
            <a:chOff x="1271925" y="2571750"/>
            <a:chExt cx="1944600" cy="1569600"/>
          </a:xfrm>
        </p:grpSpPr>
        <p:sp>
          <p:nvSpPr>
            <p:cNvPr id="156" name="Google Shape;156;p29"/>
            <p:cNvSpPr/>
            <p:nvPr/>
          </p:nvSpPr>
          <p:spPr>
            <a:xfrm flipH="1">
              <a:off x="1271925" y="2571750"/>
              <a:ext cx="1944600" cy="1569600"/>
            </a:xfrm>
            <a:prstGeom prst="round2DiagRect">
              <a:avLst>
                <a:gd name="adj1" fmla="val 0"/>
                <a:gd name="adj2" fmla="val 17764"/>
              </a:avLst>
            </a:prstGeom>
            <a:solidFill>
              <a:srgbClr val="0D5C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9"/>
            <p:cNvSpPr txBox="1"/>
            <p:nvPr/>
          </p:nvSpPr>
          <p:spPr>
            <a:xfrm>
              <a:off x="1496688" y="2814260"/>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FFFFFF"/>
                  </a:solidFill>
                  <a:latin typeface="Roboto"/>
                  <a:ea typeface="Roboto"/>
                  <a:cs typeface="Roboto"/>
                  <a:sym typeface="Roboto"/>
                </a:rPr>
                <a:t>In-class collaboration between educators and paraeducators</a:t>
              </a:r>
              <a:endParaRPr sz="1100">
                <a:solidFill>
                  <a:srgbClr val="FFFFFF"/>
                </a:solidFill>
                <a:latin typeface="Roboto"/>
                <a:ea typeface="Roboto"/>
                <a:cs typeface="Roboto"/>
                <a:sym typeface="Roboto"/>
              </a:endParaRPr>
            </a:p>
          </p:txBody>
        </p:sp>
      </p:grpSp>
      <p:grpSp>
        <p:nvGrpSpPr>
          <p:cNvPr id="158" name="Google Shape;158;p29"/>
          <p:cNvGrpSpPr/>
          <p:nvPr/>
        </p:nvGrpSpPr>
        <p:grpSpPr>
          <a:xfrm>
            <a:off x="3216519" y="2566988"/>
            <a:ext cx="1944600" cy="1569600"/>
            <a:chOff x="3216519" y="2571750"/>
            <a:chExt cx="1944600" cy="1569600"/>
          </a:xfrm>
        </p:grpSpPr>
        <p:sp>
          <p:nvSpPr>
            <p:cNvPr id="159" name="Google Shape;159;p29"/>
            <p:cNvSpPr/>
            <p:nvPr/>
          </p:nvSpPr>
          <p:spPr>
            <a:xfrm rot="10800000">
              <a:off x="3216519" y="2571750"/>
              <a:ext cx="1944600" cy="1569600"/>
            </a:xfrm>
            <a:prstGeom prst="round2DiagRect">
              <a:avLst>
                <a:gd name="adj1" fmla="val 0"/>
                <a:gd name="adj2" fmla="val 17764"/>
              </a:avLst>
            </a:prstGeom>
            <a:solidFill>
              <a:srgbClr val="307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9"/>
            <p:cNvSpPr txBox="1"/>
            <p:nvPr/>
          </p:nvSpPr>
          <p:spPr>
            <a:xfrm>
              <a:off x="3461163" y="2814260"/>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FFFFFF"/>
                  </a:solidFill>
                  <a:latin typeface="Roboto"/>
                  <a:ea typeface="Roboto"/>
                  <a:cs typeface="Roboto"/>
                  <a:sym typeface="Roboto"/>
                </a:rPr>
                <a:t>Professional development opportunities</a:t>
              </a:r>
              <a:endParaRPr sz="1100">
                <a:solidFill>
                  <a:srgbClr val="FFFFFF"/>
                </a:solidFill>
                <a:latin typeface="Roboto"/>
                <a:ea typeface="Roboto"/>
                <a:cs typeface="Roboto"/>
                <a:sym typeface="Roboto"/>
              </a:endParaRPr>
            </a:p>
          </p:txBody>
        </p:sp>
      </p:grpSp>
      <p:grpSp>
        <p:nvGrpSpPr>
          <p:cNvPr id="161" name="Google Shape;161;p29"/>
          <p:cNvGrpSpPr/>
          <p:nvPr/>
        </p:nvGrpSpPr>
        <p:grpSpPr>
          <a:xfrm>
            <a:off x="3053468" y="2405696"/>
            <a:ext cx="334125" cy="334078"/>
            <a:chOff x="3157188" y="909150"/>
            <a:chExt cx="470400" cy="470400"/>
          </a:xfrm>
        </p:grpSpPr>
        <p:sp>
          <p:nvSpPr>
            <p:cNvPr id="162" name="Google Shape;162;p29"/>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9"/>
            <p:cNvSpPr/>
            <p:nvPr/>
          </p:nvSpPr>
          <p:spPr>
            <a:xfrm>
              <a:off x="3243138" y="995100"/>
              <a:ext cx="298500" cy="298500"/>
            </a:xfrm>
            <a:prstGeom prst="mathPlus">
              <a:avLst>
                <a:gd name="adj1" fmla="val 9900"/>
              </a:avLst>
            </a:prstGeom>
            <a:solidFill>
              <a:srgbClr val="0D5C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Benefits of Effective Collaboration</a:t>
            </a:r>
            <a:endParaRPr/>
          </a:p>
        </p:txBody>
      </p:sp>
      <p:sp>
        <p:nvSpPr>
          <p:cNvPr id="181" name="Google Shape;181;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Improved student achievement</a:t>
            </a:r>
            <a:endParaRPr/>
          </a:p>
          <a:p>
            <a:pPr marL="457200" lvl="0" indent="-342900" algn="l" rtl="0">
              <a:spcBef>
                <a:spcPts val="0"/>
              </a:spcBef>
              <a:spcAft>
                <a:spcPts val="0"/>
              </a:spcAft>
              <a:buSzPts val="1800"/>
              <a:buChar char="●"/>
            </a:pPr>
            <a:r>
              <a:rPr lang="en"/>
              <a:t>Enhanced educator effectiveness</a:t>
            </a:r>
            <a:endParaRPr/>
          </a:p>
          <a:p>
            <a:pPr marL="457200" lvl="0" indent="-342900" algn="l" rtl="0">
              <a:spcBef>
                <a:spcPts val="0"/>
              </a:spcBef>
              <a:spcAft>
                <a:spcPts val="0"/>
              </a:spcAft>
              <a:buSzPts val="1800"/>
              <a:buChar char="●"/>
            </a:pPr>
            <a:r>
              <a:rPr lang="en"/>
              <a:t>Better family engagement</a:t>
            </a:r>
            <a:endParaRPr/>
          </a:p>
          <a:p>
            <a:pPr marL="457200" lvl="0" indent="-342900" algn="l" rtl="0">
              <a:spcBef>
                <a:spcPts val="0"/>
              </a:spcBef>
              <a:spcAft>
                <a:spcPts val="0"/>
              </a:spcAft>
              <a:buSzPts val="1800"/>
              <a:buChar char="●"/>
            </a:pPr>
            <a:r>
              <a:rPr lang="en"/>
              <a:t>Increased student well-being</a:t>
            </a:r>
            <a:endParaRPr/>
          </a:p>
          <a:p>
            <a:pPr marL="457200" lvl="0" indent="-342900" algn="l" rtl="0">
              <a:spcBef>
                <a:spcPts val="0"/>
              </a:spcBef>
              <a:spcAft>
                <a:spcPts val="0"/>
              </a:spcAft>
              <a:buSzPts val="1800"/>
              <a:buChar char="●"/>
            </a:pPr>
            <a:r>
              <a:rPr lang="en"/>
              <a:t>Stronger educational programs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Barriers to Collaboration</a:t>
            </a:r>
            <a:endParaRPr/>
          </a:p>
        </p:txBody>
      </p:sp>
      <p:sp>
        <p:nvSpPr>
          <p:cNvPr id="187" name="Google Shape;187;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Limited time</a:t>
            </a:r>
            <a:endParaRPr/>
          </a:p>
          <a:p>
            <a:pPr marL="457200" lvl="0" indent="-342900" algn="l" rtl="0">
              <a:spcBef>
                <a:spcPts val="0"/>
              </a:spcBef>
              <a:spcAft>
                <a:spcPts val="0"/>
              </a:spcAft>
              <a:buSzPts val="1800"/>
              <a:buChar char="●"/>
            </a:pPr>
            <a:r>
              <a:rPr lang="en"/>
              <a:t>Scheduling conflicts</a:t>
            </a:r>
            <a:endParaRPr/>
          </a:p>
          <a:p>
            <a:pPr marL="457200" lvl="0" indent="-342900" algn="l" rtl="0">
              <a:spcBef>
                <a:spcPts val="0"/>
              </a:spcBef>
              <a:spcAft>
                <a:spcPts val="0"/>
              </a:spcAft>
              <a:buSzPts val="1800"/>
              <a:buChar char="●"/>
            </a:pPr>
            <a:r>
              <a:rPr lang="en"/>
              <a:t>Communication challenges</a:t>
            </a:r>
            <a:endParaRPr/>
          </a:p>
          <a:p>
            <a:pPr marL="457200" lvl="0" indent="-342900" algn="l" rtl="0">
              <a:spcBef>
                <a:spcPts val="0"/>
              </a:spcBef>
              <a:spcAft>
                <a:spcPts val="0"/>
              </a:spcAft>
              <a:buSzPts val="1800"/>
              <a:buChar char="●"/>
            </a:pPr>
            <a:r>
              <a:rPr lang="en"/>
              <a:t>Cultural misunderstandings</a:t>
            </a:r>
            <a:endParaRPr/>
          </a:p>
          <a:p>
            <a:pPr marL="457200" lvl="0" indent="-342900" algn="l" rtl="0">
              <a:spcBef>
                <a:spcPts val="0"/>
              </a:spcBef>
              <a:spcAft>
                <a:spcPts val="0"/>
              </a:spcAft>
              <a:buSzPts val="1800"/>
              <a:buChar char="●"/>
            </a:pPr>
            <a:r>
              <a:rPr lang="en"/>
              <a:t>Limited knowledge of collaboration strategies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Building Trust in Collaboration</a:t>
            </a:r>
            <a:endParaRPr/>
          </a:p>
        </p:txBody>
      </p:sp>
      <p:sp>
        <p:nvSpPr>
          <p:cNvPr id="193" name="Google Shape;193;p34"/>
          <p:cNvSpPr txBox="1">
            <a:spLocks noGrp="1"/>
          </p:cNvSpPr>
          <p:nvPr>
            <p:ph type="body" idx="1"/>
          </p:nvPr>
        </p:nvSpPr>
        <p:spPr>
          <a:xfrm>
            <a:off x="311700" y="1152475"/>
            <a:ext cx="43743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Active listening</a:t>
            </a:r>
            <a:endParaRPr dirty="0"/>
          </a:p>
          <a:p>
            <a:pPr marL="457200" lvl="0" indent="-342900" algn="l" rtl="0">
              <a:spcBef>
                <a:spcPts val="0"/>
              </a:spcBef>
              <a:spcAft>
                <a:spcPts val="0"/>
              </a:spcAft>
              <a:buSzPts val="1800"/>
              <a:buChar char="●"/>
            </a:pPr>
            <a:r>
              <a:rPr lang="en" dirty="0"/>
              <a:t>Regular communication</a:t>
            </a:r>
            <a:endParaRPr dirty="0"/>
          </a:p>
          <a:p>
            <a:pPr marL="457200" lvl="0" indent="-342900" algn="l" rtl="0">
              <a:spcBef>
                <a:spcPts val="0"/>
              </a:spcBef>
              <a:spcAft>
                <a:spcPts val="0"/>
              </a:spcAft>
              <a:buSzPts val="1800"/>
              <a:buChar char="●"/>
            </a:pPr>
            <a:r>
              <a:rPr lang="en" dirty="0"/>
              <a:t>Respecting different perspectives</a:t>
            </a:r>
            <a:endParaRPr dirty="0"/>
          </a:p>
          <a:p>
            <a:pPr marL="457200" lvl="0" indent="-342900" algn="l" rtl="0">
              <a:spcBef>
                <a:spcPts val="0"/>
              </a:spcBef>
              <a:spcAft>
                <a:spcPts val="0"/>
              </a:spcAft>
              <a:buSzPts val="1800"/>
              <a:buChar char="●"/>
            </a:pPr>
            <a:r>
              <a:rPr lang="en" dirty="0"/>
              <a:t>Following through on commitments</a:t>
            </a:r>
            <a:endParaRPr dirty="0"/>
          </a:p>
          <a:p>
            <a:pPr marL="457200" lvl="0" indent="-342900" algn="l" rtl="0">
              <a:spcBef>
                <a:spcPts val="0"/>
              </a:spcBef>
              <a:spcAft>
                <a:spcPts val="0"/>
              </a:spcAft>
              <a:buSzPts val="1800"/>
              <a:buChar char="●"/>
            </a:pPr>
            <a:r>
              <a:rPr lang="en" dirty="0"/>
              <a:t>Maintaining confidentiality</a:t>
            </a:r>
            <a:endParaRPr dirty="0"/>
          </a:p>
        </p:txBody>
      </p:sp>
      <p:pic>
        <p:nvPicPr>
          <p:cNvPr id="194" name="Google Shape;194;p34"/>
          <p:cNvPicPr preferRelativeResize="0"/>
          <p:nvPr/>
        </p:nvPicPr>
        <p:blipFill>
          <a:blip r:embed="rId3">
            <a:alphaModFix/>
          </a:blip>
          <a:stretch>
            <a:fillRect/>
          </a:stretch>
        </p:blipFill>
        <p:spPr>
          <a:xfrm>
            <a:off x="4679100" y="1261713"/>
            <a:ext cx="4153201" cy="26200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Data-Driven Collaboration</a:t>
            </a:r>
            <a:endParaRPr/>
          </a:p>
        </p:txBody>
      </p:sp>
      <p:sp>
        <p:nvSpPr>
          <p:cNvPr id="200" name="Google Shape;200;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Using assessment data</a:t>
            </a:r>
            <a:endParaRPr/>
          </a:p>
          <a:p>
            <a:pPr marL="457200" lvl="0" indent="-342900" algn="l" rtl="0">
              <a:spcBef>
                <a:spcPts val="0"/>
              </a:spcBef>
              <a:spcAft>
                <a:spcPts val="0"/>
              </a:spcAft>
              <a:buSzPts val="1800"/>
              <a:buChar char="●"/>
            </a:pPr>
            <a:r>
              <a:rPr lang="en"/>
              <a:t>Progress monitoring</a:t>
            </a:r>
            <a:endParaRPr/>
          </a:p>
          <a:p>
            <a:pPr marL="457200" lvl="0" indent="-342900" algn="l" rtl="0">
              <a:spcBef>
                <a:spcPts val="0"/>
              </a:spcBef>
              <a:spcAft>
                <a:spcPts val="0"/>
              </a:spcAft>
              <a:buSzPts val="1800"/>
              <a:buChar char="●"/>
            </a:pPr>
            <a:r>
              <a:rPr lang="en"/>
              <a:t>Adjusting instruction</a:t>
            </a:r>
            <a:endParaRPr/>
          </a:p>
          <a:p>
            <a:pPr marL="457200" lvl="0" indent="-342900" algn="l" rtl="0">
              <a:spcBef>
                <a:spcPts val="0"/>
              </a:spcBef>
              <a:spcAft>
                <a:spcPts val="0"/>
              </a:spcAft>
              <a:buSzPts val="1800"/>
              <a:buChar char="●"/>
            </a:pPr>
            <a:r>
              <a:rPr lang="en"/>
              <a:t>Making informed decisions</a:t>
            </a:r>
            <a:endParaRPr/>
          </a:p>
          <a:p>
            <a:pPr marL="457200" lvl="0" indent="-342900" algn="l" rtl="0">
              <a:spcBef>
                <a:spcPts val="0"/>
              </a:spcBef>
              <a:spcAft>
                <a:spcPts val="0"/>
              </a:spcAft>
              <a:buSzPts val="1800"/>
              <a:buChar char="●"/>
            </a:pPr>
            <a:r>
              <a:rPr lang="en"/>
              <a:t>Sharing results with stakeholders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Family Engagement Strategies</a:t>
            </a:r>
            <a:endParaRPr/>
          </a:p>
        </p:txBody>
      </p:sp>
      <p:sp>
        <p:nvSpPr>
          <p:cNvPr id="213" name="Google Shape;213;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Regular communication</a:t>
            </a:r>
            <a:endParaRPr dirty="0"/>
          </a:p>
          <a:p>
            <a:pPr marL="457200" lvl="0" indent="-342900" algn="l" rtl="0">
              <a:spcBef>
                <a:spcPts val="0"/>
              </a:spcBef>
              <a:spcAft>
                <a:spcPts val="0"/>
              </a:spcAft>
              <a:buSzPts val="1800"/>
              <a:buChar char="●"/>
            </a:pPr>
            <a:r>
              <a:rPr lang="en" dirty="0"/>
              <a:t>Multiple communication channels</a:t>
            </a:r>
            <a:endParaRPr dirty="0"/>
          </a:p>
          <a:p>
            <a:pPr marL="457200" lvl="0" indent="-342900" algn="l" rtl="0">
              <a:spcBef>
                <a:spcPts val="0"/>
              </a:spcBef>
              <a:spcAft>
                <a:spcPts val="0"/>
              </a:spcAft>
              <a:buSzPts val="1800"/>
              <a:buChar char="●"/>
            </a:pPr>
            <a:r>
              <a:rPr lang="en" dirty="0"/>
              <a:t>Considering Context</a:t>
            </a:r>
            <a:endParaRPr dirty="0"/>
          </a:p>
          <a:p>
            <a:pPr marL="457200" lvl="0" indent="-342900" algn="l" rtl="0">
              <a:spcBef>
                <a:spcPts val="0"/>
              </a:spcBef>
              <a:spcAft>
                <a:spcPts val="0"/>
              </a:spcAft>
              <a:buSzPts val="1800"/>
              <a:buChar char="●"/>
            </a:pPr>
            <a:r>
              <a:rPr lang="en" dirty="0"/>
              <a:t>Translation services when needed</a:t>
            </a:r>
            <a:endParaRPr dirty="0"/>
          </a:p>
          <a:p>
            <a:pPr marL="457200" lvl="0" indent="-342900" algn="l" rtl="0">
              <a:spcBef>
                <a:spcPts val="0"/>
              </a:spcBef>
              <a:spcAft>
                <a:spcPts val="0"/>
              </a:spcAft>
              <a:buSzPts val="1800"/>
              <a:buChar char="●"/>
            </a:pPr>
            <a:r>
              <a:rPr lang="en" dirty="0"/>
              <a:t>Flexible meeting times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Technology in Collaboration</a:t>
            </a:r>
            <a:endParaRPr/>
          </a:p>
        </p:txBody>
      </p:sp>
      <p:sp>
        <p:nvSpPr>
          <p:cNvPr id="220" name="Google Shape;220;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Digital communication tools</a:t>
            </a:r>
            <a:endParaRPr/>
          </a:p>
          <a:p>
            <a:pPr marL="457200" lvl="0" indent="-342900" algn="l" rtl="0">
              <a:spcBef>
                <a:spcPts val="0"/>
              </a:spcBef>
              <a:spcAft>
                <a:spcPts val="0"/>
              </a:spcAft>
              <a:buSzPts val="1800"/>
              <a:buChar char="●"/>
            </a:pPr>
            <a:r>
              <a:rPr lang="en"/>
              <a:t>Virtual meetings</a:t>
            </a:r>
            <a:endParaRPr/>
          </a:p>
          <a:p>
            <a:pPr marL="457200" lvl="0" indent="-342900" algn="l" rtl="0">
              <a:spcBef>
                <a:spcPts val="0"/>
              </a:spcBef>
              <a:spcAft>
                <a:spcPts val="0"/>
              </a:spcAft>
              <a:buSzPts val="1800"/>
              <a:buChar char="●"/>
            </a:pPr>
            <a:r>
              <a:rPr lang="en"/>
              <a:t>Online progress monitoring</a:t>
            </a:r>
            <a:endParaRPr/>
          </a:p>
          <a:p>
            <a:pPr marL="457200" lvl="0" indent="-342900" algn="l" rtl="0">
              <a:spcBef>
                <a:spcPts val="0"/>
              </a:spcBef>
              <a:spcAft>
                <a:spcPts val="0"/>
              </a:spcAft>
              <a:buSzPts val="1800"/>
              <a:buChar char="●"/>
            </a:pPr>
            <a:r>
              <a:rPr lang="en"/>
              <a:t>Shared documents</a:t>
            </a:r>
            <a:endParaRPr/>
          </a:p>
          <a:p>
            <a:pPr marL="457200" lvl="0" indent="-342900" algn="l" rtl="0">
              <a:spcBef>
                <a:spcPts val="0"/>
              </a:spcBef>
              <a:spcAft>
                <a:spcPts val="0"/>
              </a:spcAft>
              <a:buSzPts val="1800"/>
              <a:buChar char="●"/>
            </a:pPr>
            <a:r>
              <a:rPr lang="en"/>
              <a:t>Accessibility features</a:t>
            </a:r>
            <a:endParaRPr/>
          </a:p>
        </p:txBody>
      </p:sp>
      <p:pic>
        <p:nvPicPr>
          <p:cNvPr id="221" name="Google Shape;221;p38"/>
          <p:cNvPicPr preferRelativeResize="0"/>
          <p:nvPr/>
        </p:nvPicPr>
        <p:blipFill>
          <a:blip r:embed="rId3">
            <a:alphaModFix/>
          </a:blip>
          <a:stretch>
            <a:fillRect/>
          </a:stretch>
        </p:blipFill>
        <p:spPr>
          <a:xfrm>
            <a:off x="5138550" y="1479745"/>
            <a:ext cx="3525824" cy="2184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Measuring Collaborative Success</a:t>
            </a:r>
            <a:endParaRPr/>
          </a:p>
        </p:txBody>
      </p:sp>
      <p:sp>
        <p:nvSpPr>
          <p:cNvPr id="227" name="Google Shape;227;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Student outcomes</a:t>
            </a:r>
            <a:endParaRPr/>
          </a:p>
          <a:p>
            <a:pPr marL="457200" lvl="0" indent="-342900" algn="l" rtl="0">
              <a:spcBef>
                <a:spcPts val="0"/>
              </a:spcBef>
              <a:spcAft>
                <a:spcPts val="0"/>
              </a:spcAft>
              <a:buSzPts val="1800"/>
              <a:buChar char="●"/>
            </a:pPr>
            <a:r>
              <a:rPr lang="en"/>
              <a:t>Family satisfaction</a:t>
            </a:r>
            <a:endParaRPr/>
          </a:p>
          <a:p>
            <a:pPr marL="457200" lvl="0" indent="-342900" algn="l" rtl="0">
              <a:spcBef>
                <a:spcPts val="0"/>
              </a:spcBef>
              <a:spcAft>
                <a:spcPts val="0"/>
              </a:spcAft>
              <a:buSzPts val="1800"/>
              <a:buChar char="●"/>
            </a:pPr>
            <a:r>
              <a:rPr lang="en"/>
              <a:t>Team effectiveness</a:t>
            </a:r>
            <a:endParaRPr/>
          </a:p>
          <a:p>
            <a:pPr marL="457200" lvl="0" indent="-342900" algn="l" rtl="0">
              <a:spcBef>
                <a:spcPts val="0"/>
              </a:spcBef>
              <a:spcAft>
                <a:spcPts val="0"/>
              </a:spcAft>
              <a:buSzPts val="1800"/>
              <a:buChar char="●"/>
            </a:pPr>
            <a:r>
              <a:rPr lang="en"/>
              <a:t>Goal achievement</a:t>
            </a:r>
            <a:endParaRPr/>
          </a:p>
          <a:p>
            <a:pPr marL="457200" lvl="0" indent="-342900" algn="l" rtl="0">
              <a:spcBef>
                <a:spcPts val="0"/>
              </a:spcBef>
              <a:spcAft>
                <a:spcPts val="0"/>
              </a:spcAft>
              <a:buSzPts val="1800"/>
              <a:buChar char="●"/>
            </a:pPr>
            <a:r>
              <a:rPr lang="en"/>
              <a:t>Program improvement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Best Practices Summary</a:t>
            </a:r>
            <a:endParaRPr/>
          </a:p>
        </p:txBody>
      </p:sp>
      <p:sp>
        <p:nvSpPr>
          <p:cNvPr id="233" name="Google Shape;233;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Maintain regular communication</a:t>
            </a:r>
            <a:endParaRPr dirty="0"/>
          </a:p>
          <a:p>
            <a:pPr marL="457200" lvl="0" indent="-342900" algn="l" rtl="0">
              <a:spcBef>
                <a:spcPts val="0"/>
              </a:spcBef>
              <a:spcAft>
                <a:spcPts val="0"/>
              </a:spcAft>
              <a:buSzPts val="1800"/>
              <a:buChar char="●"/>
            </a:pPr>
            <a:r>
              <a:rPr lang="en" dirty="0"/>
              <a:t>Focus on student success</a:t>
            </a:r>
            <a:endParaRPr dirty="0"/>
          </a:p>
          <a:p>
            <a:pPr marL="457200" lvl="0" indent="-342900" algn="l" rtl="0">
              <a:spcBef>
                <a:spcPts val="0"/>
              </a:spcBef>
              <a:spcAft>
                <a:spcPts val="0"/>
              </a:spcAft>
              <a:buSzPts val="1800"/>
              <a:buChar char="●"/>
            </a:pPr>
            <a:r>
              <a:rPr lang="en" dirty="0"/>
              <a:t>Respect different perspectives</a:t>
            </a:r>
            <a:endParaRPr dirty="0"/>
          </a:p>
          <a:p>
            <a:pPr marL="457200" lvl="0" indent="-342900" algn="l" rtl="0">
              <a:spcBef>
                <a:spcPts val="0"/>
              </a:spcBef>
              <a:spcAft>
                <a:spcPts val="0"/>
              </a:spcAft>
              <a:buSzPts val="1800"/>
              <a:buChar char="●"/>
            </a:pPr>
            <a:r>
              <a:rPr lang="en" dirty="0"/>
              <a:t>Use data to drive decisions</a:t>
            </a:r>
            <a:endParaRPr dirty="0"/>
          </a:p>
          <a:p>
            <a:pPr marL="457200" lvl="0" indent="-342900" algn="l" rtl="0">
              <a:spcBef>
                <a:spcPts val="0"/>
              </a:spcBef>
              <a:spcAft>
                <a:spcPts val="0"/>
              </a:spcAft>
              <a:buSzPts val="1800"/>
              <a:buChar char="●"/>
            </a:pPr>
            <a:r>
              <a:rPr lang="en" dirty="0"/>
              <a:t>Foster collaborative environments where everyone belongs</a:t>
            </a:r>
            <a:endParaRPr dirty="0"/>
          </a:p>
          <a:p>
            <a:pPr marL="457200" lvl="0" indent="-342900" algn="l" rtl="0">
              <a:spcBef>
                <a:spcPts val="0"/>
              </a:spcBef>
              <a:spcAft>
                <a:spcPts val="0"/>
              </a:spcAft>
              <a:buSzPts val="1800"/>
              <a:buChar char="●"/>
            </a:pPr>
            <a:r>
              <a:rPr lang="en" dirty="0"/>
              <a:t>Build strong relationships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7"/>
          <p:cNvPicPr preferRelativeResize="0"/>
          <p:nvPr/>
        </p:nvPicPr>
        <p:blipFill rotWithShape="1">
          <a:blip r:embed="rId3">
            <a:alphaModFix/>
          </a:blip>
          <a:srcRect l="21616" t="21266" r="23988"/>
          <a:stretch/>
        </p:blipFill>
        <p:spPr>
          <a:xfrm>
            <a:off x="2284475" y="517987"/>
            <a:ext cx="4369823" cy="4107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 sz="4400">
                <a:latin typeface="Calibri"/>
                <a:ea typeface="Calibri"/>
                <a:cs typeface="Calibri"/>
                <a:sym typeface="Calibri"/>
              </a:rPr>
              <a:t>Key Components of Collaboration</a:t>
            </a:r>
            <a:endParaRPr/>
          </a:p>
        </p:txBody>
      </p:sp>
      <p:sp>
        <p:nvSpPr>
          <p:cNvPr id="91" name="Google Shape;91;p19"/>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p>
            <a:pPr marL="457200" lvl="0" indent="-342900" algn="l" rtl="0">
              <a:lnSpc>
                <a:spcPct val="115000"/>
              </a:lnSpc>
              <a:spcBef>
                <a:spcPts val="0"/>
              </a:spcBef>
              <a:spcAft>
                <a:spcPts val="0"/>
              </a:spcAft>
              <a:buSzPts val="1800"/>
              <a:buChar char="●"/>
            </a:pPr>
            <a:r>
              <a:rPr lang="en" dirty="0">
                <a:solidFill>
                  <a:schemeClr val="dk1"/>
                </a:solidFill>
              </a:rPr>
              <a:t>Understanding student's holistic needs</a:t>
            </a:r>
            <a:endParaRPr dirty="0">
              <a:solidFill>
                <a:schemeClr val="dk1"/>
              </a:solidFill>
            </a:endParaRPr>
          </a:p>
          <a:p>
            <a:pPr marL="457200" lvl="0" indent="-342900" algn="l" rtl="0">
              <a:lnSpc>
                <a:spcPct val="115000"/>
              </a:lnSpc>
              <a:spcBef>
                <a:spcPts val="0"/>
              </a:spcBef>
              <a:spcAft>
                <a:spcPts val="0"/>
              </a:spcAft>
              <a:buSzPts val="1800"/>
              <a:buChar char="●"/>
            </a:pPr>
            <a:r>
              <a:rPr lang="en" dirty="0">
                <a:solidFill>
                  <a:schemeClr val="dk1"/>
                </a:solidFill>
              </a:rPr>
              <a:t>Planning and implementing IEPs</a:t>
            </a:r>
            <a:endParaRPr dirty="0">
              <a:solidFill>
                <a:schemeClr val="dk1"/>
              </a:solidFill>
            </a:endParaRPr>
          </a:p>
          <a:p>
            <a:pPr marL="457200" lvl="0" indent="-342900" algn="l" rtl="0">
              <a:lnSpc>
                <a:spcPct val="115000"/>
              </a:lnSpc>
              <a:spcBef>
                <a:spcPts val="0"/>
              </a:spcBef>
              <a:spcAft>
                <a:spcPts val="0"/>
              </a:spcAft>
              <a:buSzPts val="1800"/>
              <a:buChar char="●"/>
            </a:pPr>
            <a:r>
              <a:rPr lang="en" dirty="0">
                <a:solidFill>
                  <a:schemeClr val="dk1"/>
                </a:solidFill>
              </a:rPr>
              <a:t>Monitoring student progress</a:t>
            </a:r>
            <a:endParaRPr dirty="0">
              <a:solidFill>
                <a:schemeClr val="dk1"/>
              </a:solidFill>
            </a:endParaRPr>
          </a:p>
          <a:p>
            <a:pPr marL="457200" lvl="0" indent="-342900" algn="l" rtl="0">
              <a:lnSpc>
                <a:spcPct val="115000"/>
              </a:lnSpc>
              <a:spcBef>
                <a:spcPts val="0"/>
              </a:spcBef>
              <a:spcAft>
                <a:spcPts val="0"/>
              </a:spcAft>
              <a:buSzPts val="1800"/>
              <a:buChar char="●"/>
            </a:pPr>
            <a:r>
              <a:rPr lang="en" dirty="0">
                <a:solidFill>
                  <a:schemeClr val="dk1"/>
                </a:solidFill>
              </a:rPr>
              <a:t>Adjusting instruction as needed</a:t>
            </a:r>
            <a:endParaRPr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 sz="4400">
                <a:solidFill>
                  <a:schemeClr val="dk1"/>
                </a:solidFill>
                <a:latin typeface="Calibri"/>
                <a:ea typeface="Calibri"/>
                <a:cs typeface="Calibri"/>
                <a:sym typeface="Calibri"/>
              </a:rPr>
              <a:t>Key Stakeholders in Collaboration</a:t>
            </a:r>
            <a:endParaRPr/>
          </a:p>
        </p:txBody>
      </p:sp>
      <p:sp>
        <p:nvSpPr>
          <p:cNvPr id="97" name="Google Shape;97;p20"/>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fontScale="85000"/>
          </a:bodyPr>
          <a:lstStyle/>
          <a:p>
            <a:pPr marL="457200" lvl="0" indent="-401320" algn="l" rtl="0">
              <a:spcBef>
                <a:spcPts val="0"/>
              </a:spcBef>
              <a:spcAft>
                <a:spcPts val="0"/>
              </a:spcAft>
              <a:buClr>
                <a:schemeClr val="dk1"/>
              </a:buClr>
              <a:buSzPct val="100000"/>
              <a:buFont typeface="Calibri"/>
              <a:buChar char="●"/>
            </a:pPr>
            <a:r>
              <a:rPr lang="en" sz="3200">
                <a:solidFill>
                  <a:schemeClr val="dk1"/>
                </a:solidFill>
                <a:latin typeface="Calibri"/>
                <a:ea typeface="Calibri"/>
                <a:cs typeface="Calibri"/>
                <a:sym typeface="Calibri"/>
              </a:rPr>
              <a:t>General Educators: Curriculum and instruction knowledge.</a:t>
            </a:r>
            <a:endParaRPr/>
          </a:p>
          <a:p>
            <a:pPr marL="457200" lvl="0" indent="-401320" algn="l" rtl="0">
              <a:spcBef>
                <a:spcPts val="0"/>
              </a:spcBef>
              <a:spcAft>
                <a:spcPts val="0"/>
              </a:spcAft>
              <a:buClr>
                <a:schemeClr val="dk1"/>
              </a:buClr>
              <a:buSzPct val="100000"/>
              <a:buFont typeface="Calibri"/>
              <a:buChar char="●"/>
            </a:pPr>
            <a:r>
              <a:rPr lang="en" sz="3200">
                <a:solidFill>
                  <a:schemeClr val="dk1"/>
                </a:solidFill>
                <a:latin typeface="Calibri"/>
                <a:ea typeface="Calibri"/>
                <a:cs typeface="Calibri"/>
                <a:sym typeface="Calibri"/>
              </a:rPr>
              <a:t>Special Educators: Specially designed instruction and progress monitoring.</a:t>
            </a:r>
            <a:endParaRPr/>
          </a:p>
          <a:p>
            <a:pPr marL="457200" lvl="0" indent="-401320" algn="l" rtl="0">
              <a:spcBef>
                <a:spcPts val="0"/>
              </a:spcBef>
              <a:spcAft>
                <a:spcPts val="0"/>
              </a:spcAft>
              <a:buClr>
                <a:schemeClr val="dk1"/>
              </a:buClr>
              <a:buSzPct val="100000"/>
              <a:buFont typeface="Calibri"/>
              <a:buChar char="●"/>
            </a:pPr>
            <a:r>
              <a:rPr lang="en" sz="3200">
                <a:solidFill>
                  <a:schemeClr val="dk1"/>
                </a:solidFill>
                <a:latin typeface="Calibri"/>
                <a:ea typeface="Calibri"/>
                <a:cs typeface="Calibri"/>
                <a:sym typeface="Calibri"/>
              </a:rPr>
              <a:t>Support Personnel: Speech therapists, counselors, etc.</a:t>
            </a:r>
            <a:endParaRPr/>
          </a:p>
          <a:p>
            <a:pPr marL="457200" lvl="0" indent="-401320" algn="l" rtl="0">
              <a:spcBef>
                <a:spcPts val="0"/>
              </a:spcBef>
              <a:spcAft>
                <a:spcPts val="0"/>
              </a:spcAft>
              <a:buClr>
                <a:schemeClr val="dk1"/>
              </a:buClr>
              <a:buSzPct val="100000"/>
              <a:buFont typeface="Calibri"/>
              <a:buChar char="●"/>
            </a:pPr>
            <a:r>
              <a:rPr lang="en" sz="3200">
                <a:solidFill>
                  <a:schemeClr val="dk1"/>
                </a:solidFill>
                <a:latin typeface="Calibri"/>
                <a:ea typeface="Calibri"/>
                <a:cs typeface="Calibri"/>
                <a:sym typeface="Calibri"/>
              </a:rPr>
              <a:t>Families: Provide insight into students' needs and help build trust.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Clr>
                <a:schemeClr val="dk1"/>
              </a:buClr>
              <a:buSzPts val="4400"/>
              <a:buFont typeface="Calibri"/>
              <a:buNone/>
            </a:pPr>
            <a:r>
              <a:rPr lang="en" sz="4400">
                <a:latin typeface="Calibri"/>
                <a:ea typeface="Calibri"/>
                <a:cs typeface="Calibri"/>
                <a:sym typeface="Calibri"/>
              </a:rPr>
              <a:t>Pillar Practice HLP 1</a:t>
            </a:r>
            <a:endParaRPr/>
          </a:p>
        </p:txBody>
      </p:sp>
      <p:sp>
        <p:nvSpPr>
          <p:cNvPr id="103" name="Google Shape;103;p2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85000"/>
          </a:bodyPr>
          <a:lstStyle/>
          <a:p>
            <a:pPr marL="0" lvl="0" indent="0" algn="ctr" rtl="0">
              <a:spcBef>
                <a:spcPts val="0"/>
              </a:spcBef>
              <a:spcAft>
                <a:spcPts val="0"/>
              </a:spcAft>
              <a:buNone/>
            </a:pPr>
            <a:r>
              <a:rPr lang="en"/>
              <a:t>Collaborate with Professionals to Increase Student Success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 sz="4400">
                <a:solidFill>
                  <a:schemeClr val="dk1"/>
                </a:solidFill>
                <a:latin typeface="Calibri"/>
                <a:ea typeface="Calibri"/>
                <a:cs typeface="Calibri"/>
                <a:sym typeface="Calibri"/>
              </a:rPr>
              <a:t>Pillar Practice HLP 1</a:t>
            </a:r>
            <a:endParaRPr/>
          </a:p>
        </p:txBody>
      </p:sp>
      <p:sp>
        <p:nvSpPr>
          <p:cNvPr id="114" name="Google Shape;114;p2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fontScale="92500"/>
          </a:bodyPr>
          <a:lstStyle/>
          <a:p>
            <a:pPr marL="342900" lvl="0" indent="-327660" algn="l" rtl="0">
              <a:spcBef>
                <a:spcPts val="0"/>
              </a:spcBef>
              <a:spcAft>
                <a:spcPts val="0"/>
              </a:spcAft>
              <a:buClr>
                <a:schemeClr val="dk1"/>
              </a:buClr>
              <a:buSzPct val="100000"/>
              <a:buChar char="●"/>
            </a:pPr>
            <a:r>
              <a:rPr lang="en" sz="3200">
                <a:solidFill>
                  <a:schemeClr val="dk1"/>
                </a:solidFill>
                <a:latin typeface="Calibri"/>
                <a:ea typeface="Calibri"/>
                <a:cs typeface="Calibri"/>
                <a:sym typeface="Calibri"/>
              </a:rPr>
              <a:t>Collaborate with Professionals to Increase Student Success.</a:t>
            </a:r>
            <a:endParaRPr/>
          </a:p>
          <a:p>
            <a:pPr marL="342900" lvl="0" indent="-327660" algn="l" rtl="0">
              <a:spcBef>
                <a:spcPts val="640"/>
              </a:spcBef>
              <a:spcAft>
                <a:spcPts val="0"/>
              </a:spcAft>
              <a:buClr>
                <a:schemeClr val="dk1"/>
              </a:buClr>
              <a:buSzPct val="100000"/>
              <a:buChar char="●"/>
            </a:pPr>
            <a:r>
              <a:rPr lang="en" sz="3200">
                <a:solidFill>
                  <a:schemeClr val="dk1"/>
                </a:solidFill>
                <a:latin typeface="Calibri"/>
                <a:ea typeface="Calibri"/>
                <a:cs typeface="Calibri"/>
                <a:sym typeface="Calibri"/>
              </a:rPr>
              <a:t>Focus: Using effective collaboration behaviors like active listening, problem-solving, and planning.</a:t>
            </a:r>
            <a:endParaRPr/>
          </a:p>
          <a:p>
            <a:pPr marL="342900" lvl="0" indent="-327660" algn="l" rtl="0">
              <a:spcBef>
                <a:spcPts val="640"/>
              </a:spcBef>
              <a:spcAft>
                <a:spcPts val="1200"/>
              </a:spcAft>
              <a:buClr>
                <a:schemeClr val="dk1"/>
              </a:buClr>
              <a:buSzPct val="100000"/>
              <a:buChar char="●"/>
            </a:pPr>
            <a:r>
              <a:rPr lang="en" sz="3200">
                <a:solidFill>
                  <a:schemeClr val="dk1"/>
                </a:solidFill>
                <a:latin typeface="Calibri"/>
                <a:ea typeface="Calibri"/>
                <a:cs typeface="Calibri"/>
                <a:sym typeface="Calibri"/>
              </a:rPr>
              <a:t>Outcome: Enhanced learning and social-emotional well-being for students.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4"/>
          <p:cNvPicPr preferRelativeResize="0"/>
          <p:nvPr/>
        </p:nvPicPr>
        <p:blipFill rotWithShape="1">
          <a:blip r:embed="rId3">
            <a:alphaModFix/>
          </a:blip>
          <a:srcRect l="31982" t="20682" r="33378" b="5320"/>
          <a:stretch/>
        </p:blipFill>
        <p:spPr>
          <a:xfrm>
            <a:off x="2781950" y="0"/>
            <a:ext cx="3651973" cy="5066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 sz="4400">
                <a:solidFill>
                  <a:schemeClr val="dk1"/>
                </a:solidFill>
                <a:latin typeface="Calibri"/>
                <a:ea typeface="Calibri"/>
                <a:cs typeface="Calibri"/>
                <a:sym typeface="Calibri"/>
              </a:rPr>
              <a:t>Pillar Practice HLP 3</a:t>
            </a:r>
            <a:endParaRPr/>
          </a:p>
        </p:txBody>
      </p:sp>
      <p:sp>
        <p:nvSpPr>
          <p:cNvPr id="125" name="Google Shape;125;p25"/>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 sz="3200">
                <a:solidFill>
                  <a:schemeClr val="dk1"/>
                </a:solidFill>
                <a:latin typeface="Calibri"/>
                <a:ea typeface="Calibri"/>
                <a:cs typeface="Calibri"/>
                <a:sym typeface="Calibri"/>
              </a:rPr>
              <a:t>Collaborate with Families to Support Student Learning and Secure Needed Services.</a:t>
            </a:r>
            <a:endParaRPr/>
          </a:p>
          <a:p>
            <a:pPr marL="342900" lvl="0" indent="-342900" algn="l" rtl="0">
              <a:spcBef>
                <a:spcPts val="640"/>
              </a:spcBef>
              <a:spcAft>
                <a:spcPts val="1200"/>
              </a:spcAft>
              <a:buClr>
                <a:schemeClr val="dk1"/>
              </a:buClr>
              <a:buSzPts val="3200"/>
              <a:buChar char="●"/>
            </a:pPr>
            <a:r>
              <a:rPr lang="en" sz="3200">
                <a:solidFill>
                  <a:schemeClr val="dk1"/>
                </a:solidFill>
                <a:latin typeface="Calibri"/>
                <a:ea typeface="Calibri"/>
                <a:cs typeface="Calibri"/>
                <a:sym typeface="Calibri"/>
              </a:rPr>
              <a:t>Focus: Building trust, open communication, and sharing information between school and home.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7"/>
          <p:cNvPicPr preferRelativeResize="0"/>
          <p:nvPr/>
        </p:nvPicPr>
        <p:blipFill>
          <a:blip r:embed="rId3">
            <a:alphaModFix/>
          </a:blip>
          <a:stretch>
            <a:fillRect/>
          </a:stretch>
        </p:blipFill>
        <p:spPr>
          <a:xfrm>
            <a:off x="1037550" y="545250"/>
            <a:ext cx="7068901" cy="39621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1578</Words>
  <Application>Microsoft Macintosh PowerPoint</Application>
  <PresentationFormat>On-screen Show (16:9)</PresentationFormat>
  <Paragraphs>103</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Roboto</vt:lpstr>
      <vt:lpstr>Calibri</vt:lpstr>
      <vt:lpstr>Simple Light</vt:lpstr>
      <vt:lpstr>Domain 1</vt:lpstr>
      <vt:lpstr>PowerPoint Presentation</vt:lpstr>
      <vt:lpstr>Key Components of Collaboration</vt:lpstr>
      <vt:lpstr>Key Stakeholders in Collaboration</vt:lpstr>
      <vt:lpstr>Pillar Practice HLP 1</vt:lpstr>
      <vt:lpstr>Pillar Practice HLP 1</vt:lpstr>
      <vt:lpstr>PowerPoint Presentation</vt:lpstr>
      <vt:lpstr>Pillar Practice HLP 3</vt:lpstr>
      <vt:lpstr>PowerPoint Presentation</vt:lpstr>
      <vt:lpstr>Embedded Practice HLP 2</vt:lpstr>
      <vt:lpstr>PowerPoint Presentation</vt:lpstr>
      <vt:lpstr>Benefits of Effective Collaboration</vt:lpstr>
      <vt:lpstr>Barriers to Collaboration</vt:lpstr>
      <vt:lpstr>Building Trust in Collaboration</vt:lpstr>
      <vt:lpstr>Data-Driven Collaboration</vt:lpstr>
      <vt:lpstr>Family Engagement Strategies</vt:lpstr>
      <vt:lpstr>Technology in Collaboration</vt:lpstr>
      <vt:lpstr>Measuring Collaborative Success</vt:lpstr>
      <vt:lpstr>Best Practices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Domain 1</dc:title>
  <cp:lastModifiedBy>Kamman, Meg</cp:lastModifiedBy>
  <cp:revision>1</cp:revision>
  <dcterms:modified xsi:type="dcterms:W3CDTF">2025-11-11T16:45:11Z</dcterms:modified>
</cp:coreProperties>
</file>