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 id="2147483678" r:id="rId3"/>
  </p:sldMasterIdLst>
  <p:notesMasterIdLst>
    <p:notesMasterId r:id="rId2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12192000" cy="6858000"/>
  <p:notesSz cx="6858000" cy="9144000"/>
  <p:embeddedFontLst>
    <p:embeddedFont>
      <p:font typeface="Aharoni" panose="02010803020104030203" pitchFamily="2" charset="-79"/>
      <p:bold r:id="rId30"/>
    </p:embeddedFont>
    <p:embeddedFont>
      <p:font typeface="Candara" panose="020E0502030303020204" pitchFamily="34" charset="0"/>
      <p:regular r:id="rId31"/>
      <p:bold r:id="rId32"/>
      <p:italic r:id="rId33"/>
      <p:boldItalic r:id="rId34"/>
    </p:embeddedFont>
    <p:embeddedFont>
      <p:font typeface="Comic Sans MS" panose="030F0702030302020204" pitchFamily="66" charset="0"/>
      <p:regular r:id="rId35"/>
      <p:bold r:id="rId36"/>
      <p:italic r:id="rId37"/>
      <p:boldItalic r:id="rId38"/>
    </p:embeddedFont>
    <p:embeddedFont>
      <p:font typeface="Georgia" panose="02040502050405020303" pitchFamily="18" charset="0"/>
      <p:regular r:id="rId39"/>
      <p:bold r:id="rId40"/>
      <p:italic r:id="rId41"/>
      <p:boldItalic r:id="rId42"/>
    </p:embeddedFont>
    <p:embeddedFont>
      <p:font typeface="Libre Franklin" pitchFamily="2" charset="0"/>
      <p:regular r:id="rId43"/>
      <p:bold r:id="rId44"/>
      <p:italic r:id="rId45"/>
      <p:boldItalic r:id="rId46"/>
    </p:embeddedFont>
    <p:embeddedFont>
      <p:font typeface="Libre Franklin Medium" pitchFamily="2" charset="0"/>
      <p:regular r:id="rId47"/>
      <p:bold r:id="rId48"/>
      <p:italic r:id="rId49"/>
      <p:boldItalic r:id="rId50"/>
    </p:embeddedFont>
    <p:embeddedFont>
      <p:font typeface="Play" panose="020B0604020202020204" charset="0"/>
      <p:regular r:id="rId51"/>
      <p:bold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45E917F-DFBF-4829-A460-C5EF19C21012}">
  <a:tblStyle styleId="{F45E917F-DFBF-4829-A460-C5EF19C21012}"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3D1581C-B261-4A40-8673-9E3A346F8ED9}" styleName="Table_1">
    <a:wholeTbl>
      <a:tcTxStyle b="off" i="off">
        <a:font>
          <a:latin typeface="Aptos"/>
          <a:ea typeface="Aptos"/>
          <a:cs typeface="Apto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EC"/>
          </a:solidFill>
        </a:fill>
      </a:tcStyle>
    </a:wholeTbl>
    <a:band1H>
      <a:tcTxStyle/>
      <a:tcStyle>
        <a:tcBdr/>
        <a:fill>
          <a:solidFill>
            <a:srgbClr val="CAD1D8"/>
          </a:solidFill>
        </a:fill>
      </a:tcStyle>
    </a:band1H>
    <a:band2H>
      <a:tcTxStyle/>
      <a:tcStyle>
        <a:tcBdr/>
      </a:tcStyle>
    </a:band2H>
    <a:band1V>
      <a:tcTxStyle/>
      <a:tcStyle>
        <a:tcBdr/>
        <a:fill>
          <a:solidFill>
            <a:srgbClr val="CAD1D8"/>
          </a:solidFill>
        </a:fill>
      </a:tcStyle>
    </a:band1V>
    <a:band2V>
      <a:tcTxStyle/>
      <a:tcStyle>
        <a:tcBdr/>
      </a:tcStyle>
    </a:band2V>
    <a:lastCol>
      <a:tcTxStyle b="on" i="off">
        <a:font>
          <a:latin typeface="Aptos"/>
          <a:ea typeface="Aptos"/>
          <a:cs typeface="Aptos"/>
        </a:font>
        <a:schemeClr val="lt1"/>
      </a:tcTxStyle>
      <a:tcStyle>
        <a:tcBdr/>
        <a:fill>
          <a:solidFill>
            <a:schemeClr val="accent1"/>
          </a:solidFill>
        </a:fill>
      </a:tcStyle>
    </a:lastCol>
    <a:firstCol>
      <a:tcTxStyle b="on" i="off">
        <a:font>
          <a:latin typeface="Aptos"/>
          <a:ea typeface="Aptos"/>
          <a:cs typeface="Aptos"/>
        </a:font>
        <a:schemeClr val="lt1"/>
      </a:tcTxStyle>
      <a:tcStyle>
        <a:tcBdr/>
        <a:fill>
          <a:solidFill>
            <a:schemeClr val="accent1"/>
          </a:solidFill>
        </a:fill>
      </a:tcStyle>
    </a:firstCol>
    <a:lastRow>
      <a:tcTxStyle b="on" i="off">
        <a:font>
          <a:latin typeface="Aptos"/>
          <a:ea typeface="Aptos"/>
          <a:cs typeface="Apto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ptos"/>
          <a:ea typeface="Aptos"/>
          <a:cs typeface="Apto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10" autoAdjust="0"/>
    <p:restoredTop sz="86405" autoAdjust="0"/>
  </p:normalViewPr>
  <p:slideViewPr>
    <p:cSldViewPr snapToGrid="0">
      <p:cViewPr varScale="1">
        <p:scale>
          <a:sx n="59" d="100"/>
          <a:sy n="59" d="100"/>
        </p:scale>
        <p:origin x="86" y="278"/>
      </p:cViewPr>
      <p:guideLst/>
    </p:cSldViewPr>
  </p:slideViewPr>
  <p:outlineViewPr>
    <p:cViewPr>
      <p:scale>
        <a:sx n="33" d="100"/>
        <a:sy n="33" d="100"/>
      </p:scale>
      <p:origin x="0" y="0"/>
    </p:cViewPr>
  </p:outlineViewPr>
  <p:notesTextViewPr>
    <p:cViewPr>
      <p:scale>
        <a:sx n="1" d="1"/>
        <a:sy n="1" d="1"/>
      </p:scale>
      <p:origin x="0" y="-29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0.fntdata"/><Relationship Id="rId21" Type="http://schemas.openxmlformats.org/officeDocument/2006/relationships/slide" Target="slides/slide18.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notesMaster" Target="notesMasters/notesMaster1.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font" Target="fonts/font22.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7.xml"/><Relationship Id="rId41" Type="http://schemas.openxmlformats.org/officeDocument/2006/relationships/font" Target="fonts/font12.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7.fntdata"/><Relationship Id="rId49"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ceedar.education.ufl.edu/wp-content/uploads/2025/02/Inclusive-Principal-Leadership-IC.pdf"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www.ccsc2025.com/" TargetMode="External"/><Relationship Id="rId4" Type="http://schemas.openxmlformats.org/officeDocument/2006/relationships/hyperlink" Target="https://docs.google.com/forms/d/e/1FAIpQLSdMFYUHSfGdE-ED6YvObvUCKy4rZjfvibQGjo-rR9JrvAWI8w/viewform"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rive.google.com/drive/folders/1CW8GKw9fwG73IsnMK6pQFKcDzfahMjhQ?usp=drive_link"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Abby: Make everyone co-hosts</a:t>
            </a:r>
            <a:endParaRPr/>
          </a:p>
          <a:p>
            <a:pPr marL="0" lvl="0" indent="0" algn="l" rtl="0">
              <a:lnSpc>
                <a:spcPct val="100000"/>
              </a:lnSpc>
              <a:spcBef>
                <a:spcPts val="0"/>
              </a:spcBef>
              <a:spcAft>
                <a:spcPts val="0"/>
              </a:spcAft>
              <a:buSzPts val="1400"/>
              <a:buNone/>
            </a:pPr>
            <a:r>
              <a:rPr lang="en-US"/>
              <a:t>Speaker: Abby</a:t>
            </a:r>
            <a:endParaRPr/>
          </a:p>
          <a:p>
            <a:pPr marL="0" lvl="0" indent="0" algn="l" rtl="0">
              <a:lnSpc>
                <a:spcPct val="100000"/>
              </a:lnSpc>
              <a:spcBef>
                <a:spcPts val="0"/>
              </a:spcBef>
              <a:spcAft>
                <a:spcPts val="0"/>
              </a:spcAft>
              <a:buSzPts val="1400"/>
              <a:buNone/>
            </a:pPr>
            <a:r>
              <a:rPr lang="en-US"/>
              <a:t>3:00-3:01</a:t>
            </a:r>
            <a:endParaRPr/>
          </a:p>
        </p:txBody>
      </p:sp>
      <p:sp>
        <p:nvSpPr>
          <p:cNvPr id="200" name="Google Shape;20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51f29ec604_0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g351f29ec604_0_1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a:t>Speaker: David</a:t>
            </a:r>
            <a:endParaRPr/>
          </a:p>
          <a:p>
            <a:pPr marL="0" lvl="0" indent="0" algn="l" rtl="0">
              <a:spcBef>
                <a:spcPts val="0"/>
              </a:spcBef>
              <a:spcAft>
                <a:spcPts val="0"/>
              </a:spcAft>
              <a:buSzPts val="1100"/>
              <a:buNone/>
            </a:pPr>
            <a:r>
              <a:rPr lang="en-US"/>
              <a:t>3:05-15</a:t>
            </a:r>
            <a:endParaRPr/>
          </a:p>
          <a:p>
            <a:pPr marL="0" lvl="0" indent="0" algn="l" rtl="0">
              <a:spcBef>
                <a:spcPts val="0"/>
              </a:spcBef>
              <a:spcAft>
                <a:spcPts val="0"/>
              </a:spcAft>
              <a:buClr>
                <a:schemeClr val="dk1"/>
              </a:buClr>
              <a:buSzPts val="1100"/>
              <a:buFont typeface="Arial"/>
              <a:buNone/>
            </a:pPr>
            <a:endParaRPr/>
          </a:p>
        </p:txBody>
      </p:sp>
      <p:sp>
        <p:nvSpPr>
          <p:cNvPr id="278" name="Google Shape;278;g351f29ec604_0_1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04989e97e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g304989e97e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Speaker: Bobbi</a:t>
            </a:r>
            <a:endParaRPr/>
          </a:p>
          <a:p>
            <a:pPr marL="0" lvl="0" indent="0" algn="l" rtl="0">
              <a:lnSpc>
                <a:spcPct val="100000"/>
              </a:lnSpc>
              <a:spcBef>
                <a:spcPts val="0"/>
              </a:spcBef>
              <a:spcAft>
                <a:spcPts val="0"/>
              </a:spcAft>
              <a:buSzPts val="1400"/>
              <a:buNone/>
            </a:pPr>
            <a:r>
              <a:rPr lang="en-US"/>
              <a:t>groups till 3:30 ET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Mix of state and CEEDAR facilitators</a:t>
            </a:r>
            <a:endParaRPr/>
          </a:p>
          <a:p>
            <a:pPr marL="0" lvl="0" indent="0" algn="l" rtl="0">
              <a:lnSpc>
                <a:spcPct val="115000"/>
              </a:lnSpc>
              <a:spcBef>
                <a:spcPts val="1000"/>
              </a:spcBef>
              <a:spcAft>
                <a:spcPts val="0"/>
              </a:spcAft>
              <a:buClr>
                <a:schemeClr val="dk1"/>
              </a:buClr>
              <a:buSzPts val="2800"/>
              <a:buFont typeface="Arial"/>
              <a:buNone/>
            </a:pPr>
            <a:r>
              <a:rPr lang="en-US">
                <a:latin typeface="Arial"/>
                <a:ea typeface="Arial"/>
                <a:cs typeface="Arial"/>
                <a:sym typeface="Arial"/>
              </a:rPr>
              <a:t>Abby will put in chat:</a:t>
            </a:r>
            <a:r>
              <a:rPr lang="en-US" b="1">
                <a:latin typeface="Arial"/>
                <a:ea typeface="Arial"/>
                <a:cs typeface="Arial"/>
                <a:sym typeface="Arial"/>
              </a:rPr>
              <a:t> slide screenshot </a:t>
            </a:r>
            <a:endParaRPr b="1">
              <a:latin typeface="Arial"/>
              <a:ea typeface="Arial"/>
              <a:cs typeface="Arial"/>
              <a:sym typeface="Arial"/>
            </a:endParaRPr>
          </a:p>
          <a:p>
            <a:pPr marL="0" lvl="0" indent="0" algn="l" rtl="0">
              <a:lnSpc>
                <a:spcPct val="115000"/>
              </a:lnSpc>
              <a:spcBef>
                <a:spcPts val="1000"/>
              </a:spcBef>
              <a:spcAft>
                <a:spcPts val="0"/>
              </a:spcAft>
              <a:buClr>
                <a:schemeClr val="dk1"/>
              </a:buClr>
              <a:buSzPts val="2800"/>
              <a:buFont typeface="Arial"/>
              <a:buNone/>
            </a:pPr>
            <a:r>
              <a:rPr lang="en-US"/>
              <a:t>3:15-3:16</a:t>
            </a:r>
            <a:endParaRPr/>
          </a:p>
        </p:txBody>
      </p:sp>
      <p:sp>
        <p:nvSpPr>
          <p:cNvPr id="293" name="Google Shape;293;g304989e97e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ff125b1c6d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g2ff125b1c6d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Speaker: David</a:t>
            </a:r>
            <a:endParaRPr/>
          </a:p>
          <a:p>
            <a:pPr marL="0" lvl="0" indent="0" algn="l" rtl="0">
              <a:lnSpc>
                <a:spcPct val="100000"/>
              </a:lnSpc>
              <a:spcBef>
                <a:spcPts val="0"/>
              </a:spcBef>
              <a:spcAft>
                <a:spcPts val="0"/>
              </a:spcAft>
              <a:buSzPts val="1400"/>
              <a:buNone/>
            </a:pPr>
            <a:r>
              <a:rPr lang="en-US"/>
              <a:t>intro JMU folks</a:t>
            </a:r>
            <a:endParaRPr/>
          </a:p>
          <a:p>
            <a:pPr marL="0" lvl="0" indent="0" algn="l" rtl="0">
              <a:lnSpc>
                <a:spcPct val="100000"/>
              </a:lnSpc>
              <a:spcBef>
                <a:spcPts val="0"/>
              </a:spcBef>
              <a:spcAft>
                <a:spcPts val="0"/>
              </a:spcAft>
              <a:buSzPts val="1400"/>
              <a:buNone/>
            </a:pPr>
            <a:r>
              <a:rPr lang="en-US"/>
              <a:t>3:27-3:30</a:t>
            </a:r>
            <a:endParaRPr/>
          </a:p>
          <a:p>
            <a:pPr marL="0" lvl="0" indent="0" algn="l" rtl="0">
              <a:lnSpc>
                <a:spcPct val="100000"/>
              </a:lnSpc>
              <a:spcBef>
                <a:spcPts val="0"/>
              </a:spcBef>
              <a:spcAft>
                <a:spcPts val="0"/>
              </a:spcAft>
              <a:buSzPts val="1400"/>
              <a:buNone/>
            </a:pPr>
            <a:endParaRPr/>
          </a:p>
        </p:txBody>
      </p:sp>
      <p:sp>
        <p:nvSpPr>
          <p:cNvPr id="300" name="Google Shape;300;g2ff125b1c6d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516c34f81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g3516c34f81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516c34f81f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g3516c34f81f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g3516c34f81f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3516c34f81f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g3516c34f81f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3516c34f81f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g3516c34f81f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516c34f81f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g3516c34f81f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516c34f81f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g3516c34f81f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516c34f81f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g3516c34f81f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g3516c34f81f_0_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Speaker: Abby Please change your name to Your state abbreviation and your first and last name</a:t>
            </a:r>
            <a:endParaRPr/>
          </a:p>
          <a:p>
            <a:pPr marL="0" lvl="0" indent="0" algn="l" rtl="0">
              <a:lnSpc>
                <a:spcPct val="100000"/>
              </a:lnSpc>
              <a:spcBef>
                <a:spcPts val="0"/>
              </a:spcBef>
              <a:spcAft>
                <a:spcPts val="0"/>
              </a:spcAft>
              <a:buClr>
                <a:schemeClr val="dk1"/>
              </a:buClr>
              <a:buSzPts val="1400"/>
              <a:buFont typeface="Arial"/>
              <a:buNone/>
            </a:pPr>
            <a:r>
              <a:rPr lang="en-US"/>
              <a:t>3:00-3:02</a:t>
            </a:r>
            <a:endParaRPr/>
          </a:p>
          <a:p>
            <a:pPr marL="0" lvl="0" indent="0" algn="l" rtl="0">
              <a:lnSpc>
                <a:spcPct val="100000"/>
              </a:lnSpc>
              <a:spcBef>
                <a:spcPts val="0"/>
              </a:spcBef>
              <a:spcAft>
                <a:spcPts val="0"/>
              </a:spcAft>
              <a:buSzPts val="1400"/>
              <a:buNone/>
            </a:pPr>
            <a:endParaRPr/>
          </a:p>
        </p:txBody>
      </p:sp>
      <p:sp>
        <p:nvSpPr>
          <p:cNvPr id="209" name="Google Shape;20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516c34f81f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g3516c34f81f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3516c34f81f_0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g3516c34f81f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3516c34f81f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g3516c34f81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3516c34f81f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g3516c34f81f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g3516c34f81f_0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31273cfbd1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g31273cfbd1f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speaker: Abby</a:t>
            </a:r>
            <a:endParaRPr/>
          </a:p>
          <a:p>
            <a:pPr marL="0" lvl="0" indent="0" algn="l" rtl="0">
              <a:lnSpc>
                <a:spcPct val="100000"/>
              </a:lnSpc>
              <a:spcBef>
                <a:spcPts val="0"/>
              </a:spcBef>
              <a:spcAft>
                <a:spcPts val="0"/>
              </a:spcAft>
              <a:buSzPts val="1400"/>
              <a:buNone/>
            </a:pPr>
            <a:r>
              <a:rPr lang="en-US"/>
              <a:t>thank the presenters from JMU and share out final thoughts before our break out rooms</a:t>
            </a:r>
            <a:endParaRPr sz="2800"/>
          </a:p>
          <a:p>
            <a:pPr marL="0" lvl="0" indent="0" algn="l" rtl="0">
              <a:lnSpc>
                <a:spcPct val="100000"/>
              </a:lnSpc>
              <a:spcBef>
                <a:spcPts val="0"/>
              </a:spcBef>
              <a:spcAft>
                <a:spcPts val="0"/>
              </a:spcAft>
              <a:buSzPts val="1400"/>
              <a:buNone/>
            </a:pPr>
            <a:r>
              <a:rPr lang="en-US" sz="1500"/>
              <a:t>Nichole send links to </a:t>
            </a:r>
            <a:r>
              <a:rPr lang="en-US" sz="1500" u="sng">
                <a:solidFill>
                  <a:schemeClr val="hlink"/>
                </a:solidFill>
                <a:hlinkClick r:id="rId3"/>
              </a:rPr>
              <a:t>IC document</a:t>
            </a:r>
            <a:r>
              <a:rPr lang="en-US" sz="1500"/>
              <a:t> and </a:t>
            </a:r>
            <a:r>
              <a:rPr lang="en-US" sz="1500" u="sng">
                <a:solidFill>
                  <a:schemeClr val="hlink"/>
                </a:solidFill>
                <a:hlinkClick r:id="rId4"/>
              </a:rPr>
              <a:t>IC training sign-up</a:t>
            </a:r>
            <a:r>
              <a:rPr lang="en-US" sz="1500"/>
              <a:t> and </a:t>
            </a:r>
            <a:r>
              <a:rPr lang="en-US" sz="1500" u="sng">
                <a:solidFill>
                  <a:schemeClr val="hlink"/>
                </a:solidFill>
                <a:hlinkClick r:id="rId5"/>
              </a:rPr>
              <a:t>CEEDAR Convening Registration </a:t>
            </a:r>
            <a:endParaRPr sz="1500"/>
          </a:p>
          <a:p>
            <a:pPr marL="0" lvl="0" indent="0" algn="l" rtl="0">
              <a:lnSpc>
                <a:spcPct val="100000"/>
              </a:lnSpc>
              <a:spcBef>
                <a:spcPts val="0"/>
              </a:spcBef>
              <a:spcAft>
                <a:spcPts val="0"/>
              </a:spcAft>
              <a:buClr>
                <a:schemeClr val="dk1"/>
              </a:buClr>
              <a:buSzPts val="1400"/>
              <a:buFont typeface="Arial"/>
              <a:buNone/>
            </a:pPr>
            <a:r>
              <a:rPr lang="en-US"/>
              <a:t>3:40-42</a:t>
            </a:r>
            <a:endParaRPr/>
          </a:p>
          <a:p>
            <a:pPr marL="0" lvl="0" indent="0" algn="l" rtl="0">
              <a:lnSpc>
                <a:spcPct val="100000"/>
              </a:lnSpc>
              <a:spcBef>
                <a:spcPts val="0"/>
              </a:spcBef>
              <a:spcAft>
                <a:spcPts val="0"/>
              </a:spcAft>
              <a:buSzPts val="1400"/>
              <a:buNone/>
            </a:pPr>
            <a:endParaRPr/>
          </a:p>
          <a:p>
            <a:pPr marL="0" lvl="0" indent="0" algn="l" rtl="0">
              <a:lnSpc>
                <a:spcPct val="115000"/>
              </a:lnSpc>
              <a:spcBef>
                <a:spcPts val="0"/>
              </a:spcBef>
              <a:spcAft>
                <a:spcPts val="0"/>
              </a:spcAft>
              <a:buSzPts val="1100"/>
              <a:buNone/>
            </a:pPr>
            <a:r>
              <a:rPr lang="en-US" sz="1000">
                <a:solidFill>
                  <a:srgbClr val="1A1924"/>
                </a:solidFill>
                <a:latin typeface="Arial"/>
                <a:ea typeface="Arial"/>
                <a:cs typeface="Arial"/>
                <a:sym typeface="Arial"/>
              </a:rPr>
              <a:t>IC Document</a:t>
            </a:r>
            <a:r>
              <a:rPr lang="en-US" sz="1000">
                <a:solidFill>
                  <a:srgbClr val="1A1924"/>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US" sz="1000" u="sng">
                <a:solidFill>
                  <a:schemeClr val="hlink"/>
                </a:solidFill>
                <a:latin typeface="Arial"/>
                <a:ea typeface="Arial"/>
                <a:cs typeface="Arial"/>
                <a:sym typeface="Arial"/>
                <a:hlinkClick r:id="rId3"/>
              </a:rPr>
              <a:t>https://ceedar.education.ufl.edu/wp-content/uploads/2025/02/Inclusive-Principal-Leadership-IC.pdf</a:t>
            </a:r>
            <a:r>
              <a:rPr lang="en-US" sz="1000">
                <a:solidFill>
                  <a:srgbClr val="1A1924"/>
                </a:solidFill>
                <a:latin typeface="Arial"/>
                <a:ea typeface="Arial"/>
                <a:cs typeface="Arial"/>
                <a:sym typeface="Arial"/>
              </a:rPr>
              <a:t>                   </a:t>
            </a:r>
            <a:endParaRPr sz="1000">
              <a:solidFill>
                <a:srgbClr val="1A1924"/>
              </a:solidFill>
              <a:latin typeface="Arial"/>
              <a:ea typeface="Arial"/>
              <a:cs typeface="Arial"/>
              <a:sym typeface="Arial"/>
            </a:endParaRPr>
          </a:p>
          <a:p>
            <a:pPr marL="0" lvl="0" indent="0" algn="l" rtl="0">
              <a:lnSpc>
                <a:spcPct val="115000"/>
              </a:lnSpc>
              <a:spcBef>
                <a:spcPts val="0"/>
              </a:spcBef>
              <a:spcAft>
                <a:spcPts val="0"/>
              </a:spcAft>
              <a:buSzPts val="1100"/>
              <a:buNone/>
            </a:pPr>
            <a:r>
              <a:rPr lang="en-US" sz="1000">
                <a:solidFill>
                  <a:srgbClr val="1A1924"/>
                </a:solidFill>
                <a:latin typeface="Arial"/>
                <a:ea typeface="Arial"/>
                <a:cs typeface="Arial"/>
                <a:sym typeface="Arial"/>
              </a:rPr>
              <a:t>IC training sign-up</a:t>
            </a:r>
            <a:r>
              <a:rPr lang="en-US" sz="1000">
                <a:solidFill>
                  <a:srgbClr val="1A1924"/>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 </a:t>
            </a:r>
            <a:r>
              <a:rPr lang="en-US" sz="1000" u="sng">
                <a:solidFill>
                  <a:schemeClr val="hlink"/>
                </a:solidFill>
                <a:latin typeface="Arial"/>
                <a:ea typeface="Arial"/>
                <a:cs typeface="Arial"/>
                <a:sym typeface="Arial"/>
                <a:hlinkClick r:id="rId4"/>
              </a:rPr>
              <a:t>https://docs.google.com/forms/d/e/1FAIpQLSdMFYUHSfGdE-ED6YvObvUCKy4rZjfvibQGjo-rR9JrvAWI8w/viewform</a:t>
            </a:r>
            <a:r>
              <a:rPr lang="en-US" sz="1000">
                <a:solidFill>
                  <a:srgbClr val="1A1924"/>
                </a:solidFill>
                <a:latin typeface="Arial"/>
                <a:ea typeface="Arial"/>
                <a:cs typeface="Arial"/>
                <a:sym typeface="Arial"/>
              </a:rPr>
              <a:t>                                                           </a:t>
            </a:r>
            <a:endParaRPr sz="1000">
              <a:solidFill>
                <a:srgbClr val="1A1924"/>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solidFill>
                  <a:srgbClr val="1A1924"/>
                </a:solidFill>
                <a:latin typeface="Arial"/>
                <a:ea typeface="Arial"/>
                <a:cs typeface="Arial"/>
                <a:sym typeface="Arial"/>
              </a:rPr>
              <a:t>CEEDAR Convening Registration</a:t>
            </a:r>
            <a:r>
              <a:rPr lang="en-US" sz="1000">
                <a:solidFill>
                  <a:srgbClr val="1A1924"/>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 </a:t>
            </a:r>
            <a:r>
              <a:rPr lang="en-US" sz="1000" u="sng">
                <a:solidFill>
                  <a:schemeClr val="hlink"/>
                </a:solidFill>
                <a:latin typeface="Arial"/>
                <a:ea typeface="Arial"/>
                <a:cs typeface="Arial"/>
                <a:sym typeface="Arial"/>
                <a:hlinkClick r:id="rId5"/>
              </a:rPr>
              <a:t>https://www.ccsc2025.com/</a:t>
            </a:r>
            <a:r>
              <a:rPr lang="en-US" sz="1000">
                <a:solidFill>
                  <a:srgbClr val="1A1924"/>
                </a:solidFill>
                <a:latin typeface="Arial"/>
                <a:ea typeface="Arial"/>
                <a:cs typeface="Arial"/>
                <a:sym typeface="Arial"/>
              </a:rPr>
              <a:t> </a:t>
            </a:r>
            <a:endParaRPr sz="1000">
              <a:solidFill>
                <a:srgbClr val="1A1924"/>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81" name="Google Shape;381;g31273cfbd1f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0bcb4af422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g30bcb4af422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speaker: Abby</a:t>
            </a:r>
            <a:endParaRPr/>
          </a:p>
          <a:p>
            <a:pPr marL="0" lvl="0" indent="0" algn="l" rtl="0">
              <a:lnSpc>
                <a:spcPct val="100000"/>
              </a:lnSpc>
              <a:spcBef>
                <a:spcPts val="0"/>
              </a:spcBef>
              <a:spcAft>
                <a:spcPts val="0"/>
              </a:spcAft>
              <a:buClr>
                <a:schemeClr val="dk1"/>
              </a:buClr>
              <a:buSzPts val="1100"/>
              <a:buFont typeface="Arial"/>
              <a:buNone/>
            </a:pPr>
            <a:r>
              <a:rPr lang="en-US"/>
              <a:t>Now with your state team in breakout rooms, please reflect on JMU’s presentation and how it relates to your state’s work.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each breakout room will have a CEEDAR staff member or SLT member to help guide your conversations, you will have until the end of the hour. After these breakout rooms, we will not return to the main room, you will be free to leave. Do we have any questions?</a:t>
            </a:r>
            <a:endParaRPr/>
          </a:p>
          <a:p>
            <a:pPr marL="0" lvl="0" indent="0" algn="l" rtl="0">
              <a:lnSpc>
                <a:spcPct val="100000"/>
              </a:lnSpc>
              <a:spcBef>
                <a:spcPts val="0"/>
              </a:spcBef>
              <a:spcAft>
                <a:spcPts val="0"/>
              </a:spcAft>
              <a:buClr>
                <a:schemeClr val="dk1"/>
              </a:buClr>
              <a:buSzPts val="1100"/>
              <a:buFont typeface="Arial"/>
              <a:buNone/>
            </a:pPr>
            <a:r>
              <a:rPr lang="en-US" b="1">
                <a:latin typeface="Arial"/>
                <a:ea typeface="Arial"/>
                <a:cs typeface="Arial"/>
                <a:sym typeface="Arial"/>
              </a:rPr>
              <a:t>Nichole sends questions in the chat and </a:t>
            </a:r>
            <a:endParaRPr b="1">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b="1">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2400" b="1" u="sng">
                <a:solidFill>
                  <a:schemeClr val="hlink"/>
                </a:solidFill>
                <a:latin typeface="Arial"/>
                <a:ea typeface="Arial"/>
                <a:cs typeface="Arial"/>
                <a:sym typeface="Arial"/>
                <a:hlinkClick r:id="rId3"/>
              </a:rPr>
              <a:t>state notes page</a:t>
            </a:r>
            <a:r>
              <a:rPr lang="en-US" sz="2400" b="1">
                <a:latin typeface="Arial"/>
                <a:ea typeface="Arial"/>
                <a:cs typeface="Arial"/>
                <a:sym typeface="Arial"/>
              </a:rPr>
              <a:t> </a:t>
            </a:r>
            <a:endParaRPr b="1">
              <a:latin typeface="Arial"/>
              <a:ea typeface="Arial"/>
              <a:cs typeface="Arial"/>
              <a:sym typeface="Arial"/>
            </a:endParaRPr>
          </a:p>
          <a:p>
            <a:pPr marL="0" lvl="0" indent="0" algn="l" rtl="0">
              <a:lnSpc>
                <a:spcPct val="115000"/>
              </a:lnSpc>
              <a:spcBef>
                <a:spcPts val="1200"/>
              </a:spcBef>
              <a:spcAft>
                <a:spcPts val="0"/>
              </a:spcAft>
              <a:buNone/>
            </a:pPr>
            <a:r>
              <a:rPr lang="en-US" sz="1000">
                <a:solidFill>
                  <a:srgbClr val="1A1924"/>
                </a:solidFill>
                <a:latin typeface="Arial"/>
                <a:ea typeface="Arial"/>
                <a:cs typeface="Arial"/>
                <a:sym typeface="Arial"/>
              </a:rPr>
              <a:t>In your state time discuss: </a:t>
            </a:r>
            <a:endParaRPr sz="1000">
              <a:solidFill>
                <a:srgbClr val="1A1924"/>
              </a:solidFill>
              <a:latin typeface="Arial"/>
              <a:ea typeface="Arial"/>
              <a:cs typeface="Arial"/>
              <a:sym typeface="Arial"/>
            </a:endParaRPr>
          </a:p>
          <a:p>
            <a:pPr marL="914400" lvl="1" indent="-292100" algn="l" rtl="0">
              <a:lnSpc>
                <a:spcPct val="115000"/>
              </a:lnSpc>
              <a:spcBef>
                <a:spcPts val="1200"/>
              </a:spcBef>
              <a:spcAft>
                <a:spcPts val="0"/>
              </a:spcAft>
              <a:buClr>
                <a:srgbClr val="1A1924"/>
              </a:buClr>
              <a:buSzPts val="1000"/>
              <a:buChar char="●"/>
            </a:pPr>
            <a:r>
              <a:rPr lang="en-US" sz="1000">
                <a:solidFill>
                  <a:srgbClr val="1A1924"/>
                </a:solidFill>
                <a:latin typeface="Arial"/>
                <a:ea typeface="Arial"/>
                <a:cs typeface="Arial"/>
                <a:sym typeface="Arial"/>
              </a:rPr>
              <a:t>What ideas did you hear today that resonated with you?</a:t>
            </a:r>
            <a:endParaRPr sz="1000">
              <a:solidFill>
                <a:srgbClr val="1A1924"/>
              </a:solidFill>
              <a:latin typeface="Arial"/>
              <a:ea typeface="Arial"/>
              <a:cs typeface="Arial"/>
              <a:sym typeface="Arial"/>
            </a:endParaRPr>
          </a:p>
          <a:p>
            <a:pPr marL="914400" lvl="1" indent="-292100" algn="l" rtl="0">
              <a:lnSpc>
                <a:spcPct val="115000"/>
              </a:lnSpc>
              <a:spcBef>
                <a:spcPts val="0"/>
              </a:spcBef>
              <a:spcAft>
                <a:spcPts val="0"/>
              </a:spcAft>
              <a:buClr>
                <a:srgbClr val="1A1924"/>
              </a:buClr>
              <a:buSzPts val="1000"/>
              <a:buChar char="●"/>
            </a:pPr>
            <a:r>
              <a:rPr lang="en-US" sz="1000">
                <a:solidFill>
                  <a:srgbClr val="1A1924"/>
                </a:solidFill>
                <a:latin typeface="Arial"/>
                <a:ea typeface="Arial"/>
                <a:cs typeface="Arial"/>
                <a:sym typeface="Arial"/>
              </a:rPr>
              <a:t>How might what you learned today impact your state plan or the work in your organization?</a:t>
            </a:r>
            <a:endParaRPr sz="1600">
              <a:latin typeface="Arial"/>
              <a:ea typeface="Arial"/>
              <a:cs typeface="Arial"/>
              <a:sym typeface="Arial"/>
            </a:endParaRPr>
          </a:p>
        </p:txBody>
      </p:sp>
      <p:sp>
        <p:nvSpPr>
          <p:cNvPr id="390" name="Google Shape;390;g30bcb4af422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Speaker: Nichole</a:t>
            </a:r>
            <a:endParaRPr/>
          </a:p>
          <a:p>
            <a:pPr marL="0" lvl="0" indent="0" algn="l" rtl="0">
              <a:lnSpc>
                <a:spcPct val="100000"/>
              </a:lnSpc>
              <a:spcBef>
                <a:spcPts val="0"/>
              </a:spcBef>
              <a:spcAft>
                <a:spcPts val="0"/>
              </a:spcAft>
              <a:buSzPts val="1400"/>
              <a:buNone/>
            </a:pPr>
            <a:r>
              <a:rPr lang="en-US"/>
              <a:t>3:02-3:03</a:t>
            </a:r>
            <a:endParaRPr/>
          </a:p>
        </p:txBody>
      </p:sp>
      <p:sp>
        <p:nvSpPr>
          <p:cNvPr id="217" name="Google Shape;21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02140f0954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302140f0954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Speaker: Nichole</a:t>
            </a:r>
            <a:endParaRPr/>
          </a:p>
          <a:p>
            <a:pPr marL="0" lvl="0" indent="0" algn="l" rtl="0">
              <a:lnSpc>
                <a:spcPct val="100000"/>
              </a:lnSpc>
              <a:spcBef>
                <a:spcPts val="0"/>
              </a:spcBef>
              <a:spcAft>
                <a:spcPts val="0"/>
              </a:spcAft>
              <a:buSzPts val="1400"/>
              <a:buNone/>
            </a:pPr>
            <a:r>
              <a:rPr lang="en-US" dirty="0"/>
              <a:t>A warm thank you to our partners</a:t>
            </a:r>
            <a:endParaRPr dirty="0"/>
          </a:p>
          <a:p>
            <a:pPr marL="0" lvl="0" indent="0" algn="l" rtl="0">
              <a:lnSpc>
                <a:spcPct val="100000"/>
              </a:lnSpc>
              <a:spcBef>
                <a:spcPts val="0"/>
              </a:spcBef>
              <a:spcAft>
                <a:spcPts val="0"/>
              </a:spcAft>
              <a:buSzPts val="1400"/>
              <a:buNone/>
            </a:pPr>
            <a:r>
              <a:rPr lang="en-US" dirty="0"/>
              <a:t>Our partners are Lead IDEA, NASSP, and CCSSO- they are our liaisons and will share resources, they can provide additional perspectives. If you are here from one of these partner organizations, please share who you are in the chat and feel free to share your expertise!</a:t>
            </a:r>
            <a:endParaRPr dirty="0"/>
          </a:p>
          <a:p>
            <a:pPr marL="0" lvl="0" indent="0" algn="l" rtl="0">
              <a:lnSpc>
                <a:spcPct val="100000"/>
              </a:lnSpc>
              <a:spcBef>
                <a:spcPts val="0"/>
              </a:spcBef>
              <a:spcAft>
                <a:spcPts val="0"/>
              </a:spcAft>
              <a:buClr>
                <a:schemeClr val="dk1"/>
              </a:buClr>
              <a:buSzPts val="1400"/>
              <a:buFont typeface="Arial"/>
              <a:buNone/>
            </a:pPr>
            <a:r>
              <a:rPr lang="en-US" dirty="0"/>
              <a:t>3:02-3:03</a:t>
            </a:r>
            <a:endParaRPr dirty="0"/>
          </a:p>
          <a:p>
            <a:pPr marL="0" lvl="0" indent="0" algn="l" rtl="0">
              <a:lnSpc>
                <a:spcPct val="100000"/>
              </a:lnSpc>
              <a:spcBef>
                <a:spcPts val="0"/>
              </a:spcBef>
              <a:spcAft>
                <a:spcPts val="0"/>
              </a:spcAft>
              <a:buSzPts val="1400"/>
              <a:buNone/>
            </a:pPr>
            <a:endParaRPr dirty="0"/>
          </a:p>
        </p:txBody>
      </p:sp>
      <p:sp>
        <p:nvSpPr>
          <p:cNvPr id="231" name="Google Shape;231;g302140f0954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0c30ae9e2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30c30ae9e2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Speaker: Nichole</a:t>
            </a:r>
            <a:endParaRPr/>
          </a:p>
          <a:p>
            <a:pPr marL="0" lvl="0" indent="0" algn="l" rtl="0">
              <a:lnSpc>
                <a:spcPct val="100000"/>
              </a:lnSpc>
              <a:spcBef>
                <a:spcPts val="0"/>
              </a:spcBef>
              <a:spcAft>
                <a:spcPts val="0"/>
              </a:spcAft>
              <a:buSzPts val="1400"/>
              <a:buNone/>
            </a:pPr>
            <a:r>
              <a:rPr lang="en-US"/>
              <a:t>Recognize that we have different roles as members of our TAG (SEA, IHE, associations, local) we want to be mindful of these roles as we talk in cross state and state team time</a:t>
            </a:r>
            <a:endParaRPr/>
          </a:p>
          <a:p>
            <a:pPr marL="0" lvl="0" indent="0" algn="l" rtl="0">
              <a:lnSpc>
                <a:spcPct val="100000"/>
              </a:lnSpc>
              <a:spcBef>
                <a:spcPts val="0"/>
              </a:spcBef>
              <a:spcAft>
                <a:spcPts val="0"/>
              </a:spcAft>
              <a:buClr>
                <a:schemeClr val="dk1"/>
              </a:buClr>
              <a:buSzPts val="1400"/>
              <a:buFont typeface="Arial"/>
              <a:buNone/>
            </a:pPr>
            <a:r>
              <a:rPr lang="en-US"/>
              <a:t>3:02-3:03</a:t>
            </a:r>
            <a:endParaRPr/>
          </a:p>
          <a:p>
            <a:pPr marL="0" lvl="0" indent="0" algn="l" rtl="0">
              <a:lnSpc>
                <a:spcPct val="100000"/>
              </a:lnSpc>
              <a:spcBef>
                <a:spcPts val="0"/>
              </a:spcBef>
              <a:spcAft>
                <a:spcPts val="0"/>
              </a:spcAft>
              <a:buSzPts val="1400"/>
              <a:buNone/>
            </a:pPr>
            <a:endParaRPr/>
          </a:p>
        </p:txBody>
      </p:sp>
      <p:sp>
        <p:nvSpPr>
          <p:cNvPr id="242" name="Google Shape;242;g30c30ae9e2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02e7852b85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g302e7852b85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speaker: Nichole</a:t>
            </a:r>
            <a:endParaRPr/>
          </a:p>
          <a:p>
            <a:pPr marL="0" lvl="0" indent="0" algn="l" rtl="0">
              <a:lnSpc>
                <a:spcPct val="100000"/>
              </a:lnSpc>
              <a:spcBef>
                <a:spcPts val="0"/>
              </a:spcBef>
              <a:spcAft>
                <a:spcPts val="0"/>
              </a:spcAft>
              <a:buClr>
                <a:schemeClr val="dk1"/>
              </a:buClr>
              <a:buSzPts val="1400"/>
              <a:buFont typeface="Arial"/>
              <a:buNone/>
            </a:pPr>
            <a:r>
              <a:rPr lang="en-US"/>
              <a:t>3:03-3:04</a:t>
            </a:r>
            <a:endParaRPr/>
          </a:p>
          <a:p>
            <a:pPr marL="0" lvl="0" indent="0" algn="l" rtl="0">
              <a:lnSpc>
                <a:spcPct val="100000"/>
              </a:lnSpc>
              <a:spcBef>
                <a:spcPts val="0"/>
              </a:spcBef>
              <a:spcAft>
                <a:spcPts val="0"/>
              </a:spcAft>
              <a:buSzPts val="1400"/>
              <a:buNone/>
            </a:pPr>
            <a:endParaRPr/>
          </a:p>
        </p:txBody>
      </p:sp>
      <p:sp>
        <p:nvSpPr>
          <p:cNvPr id="249" name="Google Shape;249;g302e7852b85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Arial"/>
              <a:buNone/>
            </a:pPr>
            <a:r>
              <a:rPr lang="en-US"/>
              <a:t>Speaker: Nichole</a:t>
            </a:r>
            <a:endParaRPr/>
          </a:p>
          <a:p>
            <a:pPr marL="0" lvl="0" indent="0" algn="l" rtl="0">
              <a:lnSpc>
                <a:spcPct val="90000"/>
              </a:lnSpc>
              <a:spcBef>
                <a:spcPts val="0"/>
              </a:spcBef>
              <a:spcAft>
                <a:spcPts val="0"/>
              </a:spcAft>
              <a:buClr>
                <a:schemeClr val="dk1"/>
              </a:buClr>
              <a:buSzPts val="2800"/>
              <a:buFont typeface="Arial"/>
              <a:buNone/>
            </a:pPr>
            <a:r>
              <a:rPr lang="en-US"/>
              <a:t>Abby put meeting norms in chat</a:t>
            </a:r>
            <a:endParaRPr/>
          </a:p>
          <a:p>
            <a:pPr marL="0" lvl="0" indent="0" algn="l" rtl="0">
              <a:lnSpc>
                <a:spcPct val="90000"/>
              </a:lnSpc>
              <a:spcBef>
                <a:spcPts val="0"/>
              </a:spcBef>
              <a:spcAft>
                <a:spcPts val="0"/>
              </a:spcAft>
              <a:buClr>
                <a:schemeClr val="dk1"/>
              </a:buClr>
              <a:buSzPts val="2800"/>
              <a:buFont typeface="Arial"/>
              <a:buNone/>
            </a:pPr>
            <a:r>
              <a:rPr lang="en-US"/>
              <a:t>Meeting norms:</a:t>
            </a:r>
            <a:endParaRPr/>
          </a:p>
          <a:p>
            <a:pPr marL="457200" lvl="0" indent="-304800" algn="l" rtl="0">
              <a:lnSpc>
                <a:spcPct val="90000"/>
              </a:lnSpc>
              <a:spcBef>
                <a:spcPts val="1000"/>
              </a:spcBef>
              <a:spcAft>
                <a:spcPts val="0"/>
              </a:spcAft>
              <a:buClr>
                <a:schemeClr val="dk1"/>
              </a:buClr>
              <a:buSzPts val="1200"/>
              <a:buAutoNum type="arabicPeriod"/>
            </a:pPr>
            <a:r>
              <a:rPr lang="en-US"/>
              <a:t>Be present and prepared</a:t>
            </a:r>
            <a:endParaRPr/>
          </a:p>
          <a:p>
            <a:pPr marL="457200" lvl="0" indent="-304800" algn="l" rtl="0">
              <a:lnSpc>
                <a:spcPct val="90000"/>
              </a:lnSpc>
              <a:spcBef>
                <a:spcPts val="0"/>
              </a:spcBef>
              <a:spcAft>
                <a:spcPts val="0"/>
              </a:spcAft>
              <a:buClr>
                <a:schemeClr val="dk1"/>
              </a:buClr>
              <a:buSzPts val="1200"/>
              <a:buAutoNum type="arabicPeriod"/>
            </a:pPr>
            <a:r>
              <a:rPr lang="en-US"/>
              <a:t>Respect in the shared space and keep what is shared in confidence. We are creating a community.</a:t>
            </a:r>
            <a:endParaRPr/>
          </a:p>
          <a:p>
            <a:pPr marL="457200" lvl="0" indent="-304800" algn="l" rtl="0">
              <a:lnSpc>
                <a:spcPct val="90000"/>
              </a:lnSpc>
              <a:spcBef>
                <a:spcPts val="0"/>
              </a:spcBef>
              <a:spcAft>
                <a:spcPts val="0"/>
              </a:spcAft>
              <a:buClr>
                <a:schemeClr val="dk1"/>
              </a:buClr>
              <a:buSzPts val="1200"/>
              <a:buAutoNum type="arabicPeriod"/>
            </a:pPr>
            <a:r>
              <a:rPr lang="en-US"/>
              <a:t>We will record guest speakers and resources sharing, but nothing else. What happens in the TAG, stays in the TAG!</a:t>
            </a:r>
            <a:endParaRPr/>
          </a:p>
          <a:p>
            <a:pPr marL="457200" lvl="0" indent="-304800" algn="l" rtl="0">
              <a:lnSpc>
                <a:spcPct val="90000"/>
              </a:lnSpc>
              <a:spcBef>
                <a:spcPts val="0"/>
              </a:spcBef>
              <a:spcAft>
                <a:spcPts val="0"/>
              </a:spcAft>
              <a:buClr>
                <a:schemeClr val="dk1"/>
              </a:buClr>
              <a:buSzPts val="1200"/>
              <a:buAutoNum type="arabicPeriod"/>
            </a:pPr>
            <a:r>
              <a:rPr lang="en-US"/>
              <a:t>Breakout rooms could be mixed cross state or state specific depending on the work.</a:t>
            </a:r>
            <a:endParaRPr/>
          </a:p>
          <a:p>
            <a:pPr marL="457200" lvl="0" indent="-304800" algn="l" rtl="0">
              <a:lnSpc>
                <a:spcPct val="90000"/>
              </a:lnSpc>
              <a:spcBef>
                <a:spcPts val="0"/>
              </a:spcBef>
              <a:spcAft>
                <a:spcPts val="0"/>
              </a:spcAft>
              <a:buClr>
                <a:schemeClr val="dk1"/>
              </a:buClr>
              <a:buSzPts val="1200"/>
              <a:buAutoNum type="arabicPeriod"/>
            </a:pPr>
            <a:r>
              <a:rPr lang="en-US"/>
              <a:t>Group members should “believe the best” and lead with positive intentionality. </a:t>
            </a:r>
            <a:endParaRPr/>
          </a:p>
          <a:p>
            <a:pPr marL="457200" lvl="0" indent="0" algn="l" rtl="0">
              <a:lnSpc>
                <a:spcPct val="9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r>
              <a:rPr lang="en-US"/>
              <a:t>3:04-3:05</a:t>
            </a:r>
            <a:endParaRPr/>
          </a:p>
          <a:p>
            <a:pPr marL="0" lvl="0" indent="0" algn="l" rtl="0">
              <a:lnSpc>
                <a:spcPct val="90000"/>
              </a:lnSpc>
              <a:spcBef>
                <a:spcPts val="1000"/>
              </a:spcBef>
              <a:spcAft>
                <a:spcPts val="0"/>
              </a:spcAft>
              <a:buClr>
                <a:schemeClr val="dk1"/>
              </a:buClr>
              <a:buSzPts val="2800"/>
              <a:buFont typeface="Arial"/>
              <a:buNone/>
            </a:pPr>
            <a:endParaRPr sz="900"/>
          </a:p>
        </p:txBody>
      </p:sp>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51f29ec604_0_1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Speaker: David</a:t>
            </a:r>
            <a:endParaRPr/>
          </a:p>
          <a:p>
            <a:pPr marL="0" lvl="0" indent="0" algn="l" rtl="0">
              <a:spcBef>
                <a:spcPts val="0"/>
              </a:spcBef>
              <a:spcAft>
                <a:spcPts val="0"/>
              </a:spcAft>
              <a:buNone/>
            </a:pPr>
            <a:r>
              <a:rPr lang="en-US"/>
              <a:t>3:05-15</a:t>
            </a:r>
            <a:endParaRPr/>
          </a:p>
        </p:txBody>
      </p:sp>
      <p:sp>
        <p:nvSpPr>
          <p:cNvPr id="262" name="Google Shape;262;g351f29ec604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1f29ec604_0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Speaker: David</a:t>
            </a:r>
            <a:endParaRPr/>
          </a:p>
          <a:p>
            <a:pPr marL="0" lvl="0" indent="0" algn="l" rtl="0">
              <a:spcBef>
                <a:spcPts val="0"/>
              </a:spcBef>
              <a:spcAft>
                <a:spcPts val="0"/>
              </a:spcAft>
              <a:buNone/>
            </a:pPr>
            <a:r>
              <a:rPr lang="en-US"/>
              <a:t>3:05-15</a:t>
            </a:r>
            <a:endParaRPr/>
          </a:p>
          <a:p>
            <a:pPr marL="0" lvl="0" indent="0" algn="l" rtl="0">
              <a:spcBef>
                <a:spcPts val="0"/>
              </a:spcBef>
              <a:spcAft>
                <a:spcPts val="0"/>
              </a:spcAft>
              <a:buClr>
                <a:schemeClr val="dk1"/>
              </a:buClr>
              <a:buSzPts val="1100"/>
              <a:buFont typeface="Arial"/>
              <a:buNone/>
            </a:pPr>
            <a:endParaRPr/>
          </a:p>
        </p:txBody>
      </p:sp>
      <p:sp>
        <p:nvSpPr>
          <p:cNvPr id="270" name="Google Shape;270;g351f29ec604_0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and Content Gray">
  <p:cSld name="2_Title and Content Gray">
    <p:spTree>
      <p:nvGrpSpPr>
        <p:cNvPr id="1" name="Shape 15"/>
        <p:cNvGrpSpPr/>
        <p:nvPr/>
      </p:nvGrpSpPr>
      <p:grpSpPr>
        <a:xfrm>
          <a:off x="0" y="0"/>
          <a:ext cx="0" cy="0"/>
          <a:chOff x="0" y="0"/>
          <a:chExt cx="0" cy="0"/>
        </a:xfrm>
      </p:grpSpPr>
      <p:pic>
        <p:nvPicPr>
          <p:cNvPr id="16" name="Google Shape;16;p2" descr="A group of people sitting at a table looking at a computer&#10;&#10;Description automatically generated with low confidence"/>
          <p:cNvPicPr preferRelativeResize="0"/>
          <p:nvPr/>
        </p:nvPicPr>
        <p:blipFill rotWithShape="1">
          <a:blip r:embed="rId2">
            <a:alphaModFix/>
          </a:blip>
          <a:srcRect/>
          <a:stretch/>
        </p:blipFill>
        <p:spPr>
          <a:xfrm>
            <a:off x="-389802" y="-147048"/>
            <a:ext cx="12721045" cy="7152095"/>
          </a:xfrm>
          <a:prstGeom prst="rect">
            <a:avLst/>
          </a:prstGeom>
          <a:noFill/>
          <a:ln>
            <a:noFill/>
          </a:ln>
        </p:spPr>
      </p:pic>
      <p:sp>
        <p:nvSpPr>
          <p:cNvPr id="17" name="Google Shape;17;p2"/>
          <p:cNvSpPr txBox="1">
            <a:spLocks noGrp="1"/>
          </p:cNvSpPr>
          <p:nvPr>
            <p:ph type="body" idx="1"/>
          </p:nvPr>
        </p:nvSpPr>
        <p:spPr>
          <a:xfrm>
            <a:off x="3701014" y="3130826"/>
            <a:ext cx="4789971" cy="116287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400"/>
              <a:buNone/>
              <a:defRPr sz="4400" b="1">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 name="Google Shape;18;p2" descr="Text&#10;&#10;Description automatically generated with medium confidence"/>
          <p:cNvPicPr preferRelativeResize="0"/>
          <p:nvPr/>
        </p:nvPicPr>
        <p:blipFill rotWithShape="1">
          <a:blip r:embed="rId3">
            <a:alphaModFix/>
          </a:blip>
          <a:srcRect/>
          <a:stretch/>
        </p:blipFill>
        <p:spPr>
          <a:xfrm>
            <a:off x="69573" y="6332785"/>
            <a:ext cx="2269445" cy="47146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2" name="Google Shape;72;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4" name="Google Shape;74;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1" name="Google Shape;8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3"/>
          <p:cNvSpPr>
            <a:spLocks noGrp="1"/>
          </p:cNvSpPr>
          <p:nvPr>
            <p:ph type="pic" idx="2"/>
          </p:nvPr>
        </p:nvSpPr>
        <p:spPr>
          <a:xfrm>
            <a:off x="5183188" y="987425"/>
            <a:ext cx="6172200" cy="4873625"/>
          </a:xfrm>
          <a:prstGeom prst="rect">
            <a:avLst/>
          </a:prstGeom>
          <a:noFill/>
          <a:ln>
            <a:noFill/>
          </a:ln>
        </p:spPr>
      </p:sp>
      <p:sp>
        <p:nvSpPr>
          <p:cNvPr id="88" name="Google Shape;8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 name="Google Shape;8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1">
  <p:cSld name="TITLE_4">
    <p:spTree>
      <p:nvGrpSpPr>
        <p:cNvPr id="1" name="Shape 104"/>
        <p:cNvGrpSpPr/>
        <p:nvPr/>
      </p:nvGrpSpPr>
      <p:grpSpPr>
        <a:xfrm>
          <a:off x="0" y="0"/>
          <a:ext cx="0" cy="0"/>
          <a:chOff x="0" y="0"/>
          <a:chExt cx="0" cy="0"/>
        </a:xfrm>
      </p:grpSpPr>
      <p:sp>
        <p:nvSpPr>
          <p:cNvPr id="105" name="Google Shape;105;p16"/>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06" name="Google Shape;106;p16"/>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07" name="Google Shape;107;p16"/>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10" name="Google Shape;110;p17"/>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111" name="Google Shape;111;p17"/>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8"/>
        <p:cNvGrpSpPr/>
        <p:nvPr/>
      </p:nvGrpSpPr>
      <p:grpSpPr>
        <a:xfrm>
          <a:off x="0" y="0"/>
          <a:ext cx="0" cy="0"/>
          <a:chOff x="0" y="0"/>
          <a:chExt cx="0" cy="0"/>
        </a:xfrm>
      </p:grpSpPr>
      <p:sp>
        <p:nvSpPr>
          <p:cNvPr id="119" name="Google Shape;11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8"/>
        <p:cNvGrpSpPr/>
        <p:nvPr/>
      </p:nvGrpSpPr>
      <p:grpSpPr>
        <a:xfrm>
          <a:off x="0" y="0"/>
          <a:ext cx="0" cy="0"/>
          <a:chOff x="0" y="0"/>
          <a:chExt cx="0" cy="0"/>
        </a:xfrm>
      </p:grpSpPr>
      <p:sp>
        <p:nvSpPr>
          <p:cNvPr id="129" name="Google Shape;129;p21"/>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1"/>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1" name="Google Shape;131;p2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2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2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9"/>
        <p:cNvGrpSpPr/>
        <p:nvPr/>
      </p:nvGrpSpPr>
      <p:grpSpPr>
        <a:xfrm>
          <a:off x="0" y="0"/>
          <a:ext cx="0" cy="0"/>
          <a:chOff x="0" y="0"/>
          <a:chExt cx="0" cy="0"/>
        </a:xfrm>
      </p:grpSpPr>
      <p:pic>
        <p:nvPicPr>
          <p:cNvPr id="20" name="Google Shape;20;p3" descr="Icon&#10;&#10;Description automatically generated with low confidence"/>
          <p:cNvPicPr preferRelativeResize="0"/>
          <p:nvPr/>
        </p:nvPicPr>
        <p:blipFill rotWithShape="1">
          <a:blip r:embed="rId2">
            <a:alphaModFix/>
          </a:blip>
          <a:srcRect t="-4477" b="4477"/>
          <a:stretch/>
        </p:blipFill>
        <p:spPr>
          <a:xfrm>
            <a:off x="0" y="-314709"/>
            <a:ext cx="12192000" cy="7179443"/>
          </a:xfrm>
          <a:prstGeom prst="rect">
            <a:avLst/>
          </a:prstGeom>
          <a:noFill/>
          <a:ln>
            <a:noFill/>
          </a:ln>
        </p:spPr>
      </p:pic>
      <p:sp>
        <p:nvSpPr>
          <p:cNvPr id="21" name="Google Shape;21;p3"/>
          <p:cNvSpPr txBox="1">
            <a:spLocks noGrp="1"/>
          </p:cNvSpPr>
          <p:nvPr>
            <p:ph type="body" idx="1"/>
          </p:nvPr>
        </p:nvSpPr>
        <p:spPr>
          <a:xfrm>
            <a:off x="1731351" y="1832073"/>
            <a:ext cx="3471862" cy="101917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
          <p:cNvSpPr txBox="1">
            <a:spLocks noGrp="1"/>
          </p:cNvSpPr>
          <p:nvPr>
            <p:ph type="body" idx="2"/>
          </p:nvPr>
        </p:nvSpPr>
        <p:spPr>
          <a:xfrm>
            <a:off x="4262689" y="3592674"/>
            <a:ext cx="3471862" cy="10191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body" idx="3"/>
          </p:nvPr>
        </p:nvSpPr>
        <p:spPr>
          <a:xfrm>
            <a:off x="4262689" y="3592674"/>
            <a:ext cx="3471862" cy="101917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8000"/>
              <a:buNone/>
              <a:defRPr sz="80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body" idx="4"/>
          </p:nvPr>
        </p:nvSpPr>
        <p:spPr>
          <a:xfrm>
            <a:off x="1731351" y="1832072"/>
            <a:ext cx="3471862" cy="101917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8000"/>
              <a:buNone/>
              <a:defRPr sz="80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3"/>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143" name="Google Shape;143;p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24"/>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24"/>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3"/>
        <p:cNvGrpSpPr/>
        <p:nvPr/>
      </p:nvGrpSpPr>
      <p:grpSpPr>
        <a:xfrm>
          <a:off x="0" y="0"/>
          <a:ext cx="0" cy="0"/>
          <a:chOff x="0" y="0"/>
          <a:chExt cx="0" cy="0"/>
        </a:xfrm>
      </p:grpSpPr>
      <p:sp>
        <p:nvSpPr>
          <p:cNvPr id="154" name="Google Shape;154;p25"/>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5"/>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6" name="Google Shape;156;p25"/>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25"/>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8" name="Google Shape;158;p25"/>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2"/>
        <p:cNvGrpSpPr/>
        <p:nvPr/>
      </p:nvGrpSpPr>
      <p:grpSpPr>
        <a:xfrm>
          <a:off x="0" y="0"/>
          <a:ext cx="0" cy="0"/>
          <a:chOff x="0" y="0"/>
          <a:chExt cx="0" cy="0"/>
        </a:xfrm>
      </p:grpSpPr>
      <p:sp>
        <p:nvSpPr>
          <p:cNvPr id="163" name="Google Shape;163;p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2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2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7"/>
        <p:cNvGrpSpPr/>
        <p:nvPr/>
      </p:nvGrpSpPr>
      <p:grpSpPr>
        <a:xfrm>
          <a:off x="0" y="0"/>
          <a:ext cx="0" cy="0"/>
          <a:chOff x="0" y="0"/>
          <a:chExt cx="0" cy="0"/>
        </a:xfrm>
      </p:grpSpPr>
      <p:sp>
        <p:nvSpPr>
          <p:cNvPr id="168" name="Google Shape;168;p2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2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1"/>
        <p:cNvGrpSpPr/>
        <p:nvPr/>
      </p:nvGrpSpPr>
      <p:grpSpPr>
        <a:xfrm>
          <a:off x="0" y="0"/>
          <a:ext cx="0" cy="0"/>
          <a:chOff x="0" y="0"/>
          <a:chExt cx="0" cy="0"/>
        </a:xfrm>
      </p:grpSpPr>
      <p:sp>
        <p:nvSpPr>
          <p:cNvPr id="172" name="Google Shape;172;p28"/>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28"/>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74" name="Google Shape;174;p28"/>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5" name="Google Shape;175;p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29"/>
          <p:cNvSpPr>
            <a:spLocks noGrp="1"/>
          </p:cNvSpPr>
          <p:nvPr>
            <p:ph type="pic" idx="2"/>
          </p:nvPr>
        </p:nvSpPr>
        <p:spPr>
          <a:xfrm>
            <a:off x="5183188" y="987425"/>
            <a:ext cx="6172200" cy="4873500"/>
          </a:xfrm>
          <a:prstGeom prst="rect">
            <a:avLst/>
          </a:prstGeom>
          <a:noFill/>
          <a:ln>
            <a:noFill/>
          </a:ln>
        </p:spPr>
      </p:sp>
      <p:sp>
        <p:nvSpPr>
          <p:cNvPr id="181" name="Google Shape;181;p29"/>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2" name="Google Shape;182;p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2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5"/>
        <p:cNvGrpSpPr/>
        <p:nvPr/>
      </p:nvGrpSpPr>
      <p:grpSpPr>
        <a:xfrm>
          <a:off x="0" y="0"/>
          <a:ext cx="0" cy="0"/>
          <a:chOff x="0" y="0"/>
          <a:chExt cx="0" cy="0"/>
        </a:xfrm>
      </p:grpSpPr>
      <p:sp>
        <p:nvSpPr>
          <p:cNvPr id="186" name="Google Shape;186;p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30"/>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3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3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1"/>
        <p:cNvGrpSpPr/>
        <p:nvPr/>
      </p:nvGrpSpPr>
      <p:grpSpPr>
        <a:xfrm>
          <a:off x="0" y="0"/>
          <a:ext cx="0" cy="0"/>
          <a:chOff x="0" y="0"/>
          <a:chExt cx="0" cy="0"/>
        </a:xfrm>
      </p:grpSpPr>
      <p:sp>
        <p:nvSpPr>
          <p:cNvPr id="192" name="Google Shape;192;p31"/>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 name="Google Shape;193;p31"/>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3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3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3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Gray">
  <p:cSld name="Title and Content Gra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33206" y="594159"/>
            <a:ext cx="1121981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33388" y="2187574"/>
            <a:ext cx="11219636" cy="363948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Arial"/>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Font typeface="Arial"/>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Font typeface="Arial"/>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p:nvPr/>
        </p:nvSpPr>
        <p:spPr>
          <a:xfrm>
            <a:off x="-197225" y="6094911"/>
            <a:ext cx="12532659" cy="258417"/>
          </a:xfrm>
          <a:prstGeom prst="rect">
            <a:avLst/>
          </a:prstGeom>
          <a:solidFill>
            <a:srgbClr val="2995C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 name="Google Shape;29;p4"/>
          <p:cNvSpPr/>
          <p:nvPr/>
        </p:nvSpPr>
        <p:spPr>
          <a:xfrm>
            <a:off x="-197225" y="6291468"/>
            <a:ext cx="12532659" cy="684008"/>
          </a:xfrm>
          <a:prstGeom prst="rect">
            <a:avLst/>
          </a:prstGeom>
          <a:solidFill>
            <a:srgbClr val="1F75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 name="Google Shape;30;p4"/>
          <p:cNvSpPr txBox="1"/>
          <p:nvPr/>
        </p:nvSpPr>
        <p:spPr>
          <a:xfrm>
            <a:off x="9852982" y="6374979"/>
            <a:ext cx="2269445" cy="51698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900"/>
              <a:buFont typeface="Arial"/>
              <a:buNone/>
            </a:pPr>
            <a:r>
              <a:rPr lang="en-US" sz="2900" b="0" i="0" u="none" strike="noStrike" cap="none">
                <a:solidFill>
                  <a:schemeClr val="lt1"/>
                </a:solidFill>
                <a:latin typeface="Arial"/>
                <a:ea typeface="Arial"/>
                <a:cs typeface="Arial"/>
                <a:sym typeface="Arial"/>
              </a:rPr>
              <a:t>ceedar.org</a:t>
            </a:r>
            <a:endParaRPr sz="1400" b="0" i="0" u="none" strike="noStrike" cap="none">
              <a:solidFill>
                <a:srgbClr val="000000"/>
              </a:solidFill>
              <a:latin typeface="Arial"/>
              <a:ea typeface="Arial"/>
              <a:cs typeface="Arial"/>
              <a:sym typeface="Arial"/>
            </a:endParaRPr>
          </a:p>
        </p:txBody>
      </p:sp>
      <p:sp>
        <p:nvSpPr>
          <p:cNvPr id="31" name="Google Shape;31;p4"/>
          <p:cNvSpPr/>
          <p:nvPr/>
        </p:nvSpPr>
        <p:spPr>
          <a:xfrm>
            <a:off x="-232792" y="-75459"/>
            <a:ext cx="12603791" cy="401766"/>
          </a:xfrm>
          <a:prstGeom prst="rect">
            <a:avLst/>
          </a:prstGeom>
          <a:solidFill>
            <a:srgbClr val="2995C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 name="Google Shape;32;p4" descr="Text&#10;&#10;Description automatically generated with medium confidence"/>
          <p:cNvPicPr preferRelativeResize="0"/>
          <p:nvPr/>
        </p:nvPicPr>
        <p:blipFill rotWithShape="1">
          <a:blip r:embed="rId2">
            <a:alphaModFix/>
          </a:blip>
          <a:srcRect/>
          <a:stretch/>
        </p:blipFill>
        <p:spPr>
          <a:xfrm>
            <a:off x="69573" y="6332785"/>
            <a:ext cx="2269445" cy="471465"/>
          </a:xfrm>
          <a:prstGeom prst="rect">
            <a:avLst/>
          </a:prstGeom>
          <a:noFill/>
          <a:ln>
            <a:noFill/>
          </a:ln>
        </p:spPr>
      </p:pic>
      <p:sp>
        <p:nvSpPr>
          <p:cNvPr id="33" name="Google Shape;33;p4"/>
          <p:cNvSpPr/>
          <p:nvPr/>
        </p:nvSpPr>
        <p:spPr>
          <a:xfrm>
            <a:off x="-232792" y="326307"/>
            <a:ext cx="12603791" cy="5758666"/>
          </a:xfrm>
          <a:prstGeom prst="rect">
            <a:avLst/>
          </a:prstGeom>
          <a:solidFill>
            <a:srgbClr val="E4E4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9"/>
        <p:cNvGrpSpPr/>
        <p:nvPr/>
      </p:nvGrpSpPr>
      <p:grpSpPr>
        <a:xfrm>
          <a:off x="0" y="0"/>
          <a:ext cx="0" cy="0"/>
          <a:chOff x="0" y="0"/>
          <a:chExt cx="0" cy="0"/>
        </a:xfrm>
      </p:grpSpPr>
      <p:sp>
        <p:nvSpPr>
          <p:cNvPr id="50" name="Google Shape;50;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2" name="Google Shape;5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8" name="Google Shape;68;p10" descr="Shape, rectangle&#10;&#10;Description automatically generated"/>
          <p:cNvPicPr preferRelativeResize="0"/>
          <p:nvPr/>
        </p:nvPicPr>
        <p:blipFill rotWithShape="1">
          <a:blip r:embed="rId2">
            <a:alphaModFix/>
          </a:blip>
          <a:srcRect/>
          <a:stretch/>
        </p:blipFill>
        <p:spPr>
          <a:xfrm>
            <a:off x="0" y="8229"/>
            <a:ext cx="12192000" cy="685465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4" name="Google Shape;114;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15" name="Google Shape;11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16" name="Google Shape;11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17" name="Google Shape;11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4" name="Google Shape;124;p2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5" name="Google Shape;125;p2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6" name="Google Shape;126;p2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7" name="Google Shape;127;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757575"/>
                </a:solidFill>
                <a:latin typeface="Arial"/>
                <a:ea typeface="Arial"/>
                <a:cs typeface="Arial"/>
                <a:sym typeface="Arial"/>
              </a:defRPr>
            </a:lvl1pPr>
            <a:lvl2pPr marL="0" marR="0" lvl="1" indent="0" algn="r">
              <a:spcBef>
                <a:spcPts val="0"/>
              </a:spcBef>
              <a:buNone/>
              <a:defRPr sz="1200" b="0" i="0" u="none" strike="noStrike" cap="none">
                <a:solidFill>
                  <a:srgbClr val="757575"/>
                </a:solidFill>
                <a:latin typeface="Arial"/>
                <a:ea typeface="Arial"/>
                <a:cs typeface="Arial"/>
                <a:sym typeface="Arial"/>
              </a:defRPr>
            </a:lvl2pPr>
            <a:lvl3pPr marL="0" marR="0" lvl="2" indent="0" algn="r">
              <a:spcBef>
                <a:spcPts val="0"/>
              </a:spcBef>
              <a:buNone/>
              <a:defRPr sz="1200" b="0" i="0" u="none" strike="noStrike" cap="none">
                <a:solidFill>
                  <a:srgbClr val="757575"/>
                </a:solidFill>
                <a:latin typeface="Arial"/>
                <a:ea typeface="Arial"/>
                <a:cs typeface="Arial"/>
                <a:sym typeface="Arial"/>
              </a:defRPr>
            </a:lvl3pPr>
            <a:lvl4pPr marL="0" marR="0" lvl="3" indent="0" algn="r">
              <a:spcBef>
                <a:spcPts val="0"/>
              </a:spcBef>
              <a:buNone/>
              <a:defRPr sz="1200" b="0" i="0" u="none" strike="noStrike" cap="none">
                <a:solidFill>
                  <a:srgbClr val="757575"/>
                </a:solidFill>
                <a:latin typeface="Arial"/>
                <a:ea typeface="Arial"/>
                <a:cs typeface="Arial"/>
                <a:sym typeface="Arial"/>
              </a:defRPr>
            </a:lvl4pPr>
            <a:lvl5pPr marL="0" marR="0" lvl="4" indent="0" algn="r">
              <a:spcBef>
                <a:spcPts val="0"/>
              </a:spcBef>
              <a:buNone/>
              <a:defRPr sz="1200" b="0" i="0" u="none" strike="noStrike" cap="none">
                <a:solidFill>
                  <a:srgbClr val="757575"/>
                </a:solidFill>
                <a:latin typeface="Arial"/>
                <a:ea typeface="Arial"/>
                <a:cs typeface="Arial"/>
                <a:sym typeface="Arial"/>
              </a:defRPr>
            </a:lvl5pPr>
            <a:lvl6pPr marL="0" marR="0" lvl="5" indent="0" algn="r">
              <a:spcBef>
                <a:spcPts val="0"/>
              </a:spcBef>
              <a:buNone/>
              <a:defRPr sz="1200" b="0" i="0" u="none" strike="noStrike" cap="none">
                <a:solidFill>
                  <a:srgbClr val="757575"/>
                </a:solidFill>
                <a:latin typeface="Arial"/>
                <a:ea typeface="Arial"/>
                <a:cs typeface="Arial"/>
                <a:sym typeface="Arial"/>
              </a:defRPr>
            </a:lvl6pPr>
            <a:lvl7pPr marL="0" marR="0" lvl="6" indent="0" algn="r">
              <a:spcBef>
                <a:spcPts val="0"/>
              </a:spcBef>
              <a:buNone/>
              <a:defRPr sz="1200" b="0" i="0" u="none" strike="noStrike" cap="none">
                <a:solidFill>
                  <a:srgbClr val="757575"/>
                </a:solidFill>
                <a:latin typeface="Arial"/>
                <a:ea typeface="Arial"/>
                <a:cs typeface="Arial"/>
                <a:sym typeface="Arial"/>
              </a:defRPr>
            </a:lvl7pPr>
            <a:lvl8pPr marL="0" marR="0" lvl="7" indent="0" algn="r">
              <a:spcBef>
                <a:spcPts val="0"/>
              </a:spcBef>
              <a:buNone/>
              <a:defRPr sz="1200" b="0" i="0" u="none" strike="noStrike" cap="none">
                <a:solidFill>
                  <a:srgbClr val="757575"/>
                </a:solidFill>
                <a:latin typeface="Arial"/>
                <a:ea typeface="Arial"/>
                <a:cs typeface="Arial"/>
                <a:sym typeface="Arial"/>
              </a:defRPr>
            </a:lvl8pPr>
            <a:lvl9pPr marL="0" marR="0" lvl="8" indent="0" algn="r">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hyperlink" Target="mailto:mcnaugjt@jmu.edu" TargetMode="External"/><Relationship Id="rId4" Type="http://schemas.openxmlformats.org/officeDocument/2006/relationships/hyperlink" Target="mailto:maynarkl@jmu.edu"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s://docs.google.com/forms/d/e/1FAIpQLSdMFYUHSfGdE-ED6YvObvUCKy4rZjfvibQGjo-rR9JrvAWI8w/viewform" TargetMode="External"/><Relationship Id="rId4" Type="http://schemas.openxmlformats.org/officeDocument/2006/relationships/hyperlink" Target="https://ceedar.education.ufl.edu/wp-content/uploads/2025/02/Inclusive-Principal-Leadership-IC.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drive.google.com/drive/folders/1CW8GKw9fwG73IsnMK6pQFKcDzfahMjhQ?usp=drive_link"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2"/>
          <p:cNvSpPr txBox="1">
            <a:spLocks noGrp="1"/>
          </p:cNvSpPr>
          <p:nvPr>
            <p:ph type="title" idx="4294967295"/>
          </p:nvPr>
        </p:nvSpPr>
        <p:spPr>
          <a:xfrm>
            <a:off x="3689350" y="785813"/>
            <a:ext cx="4827588" cy="16970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chemeClr val="lt1"/>
              </a:buClr>
              <a:buSzPts val="3200"/>
              <a:buFont typeface="Arial"/>
              <a:buNone/>
              <a:tabLst/>
              <a:defRPr/>
            </a:pPr>
            <a:r>
              <a:rPr kumimoji="0" lang="en-US" sz="3200" b="1" i="0" u="none" strike="noStrike" kern="0" cap="none" spc="0" normalizeH="0" baseline="0" noProof="0" dirty="0">
                <a:ln>
                  <a:noFill/>
                </a:ln>
                <a:solidFill>
                  <a:schemeClr val="lt1"/>
                </a:solidFill>
                <a:effectLst/>
                <a:uLnTx/>
                <a:uFillTx/>
                <a:latin typeface="Arial"/>
                <a:ea typeface="Arial"/>
                <a:cs typeface="Arial"/>
                <a:sym typeface="Arial"/>
              </a:rPr>
              <a:t>Welcome to</a:t>
            </a:r>
            <a:endParaRPr kumimoji="0" lang="en-US" sz="4400" b="1" i="0" u="none" strike="noStrike" kern="0" cap="none" spc="0" normalizeH="0" baseline="0" noProof="0" dirty="0">
              <a:ln>
                <a:noFill/>
              </a:ln>
              <a:solidFill>
                <a:schemeClr val="lt1"/>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1000"/>
              </a:spcBef>
              <a:spcAft>
                <a:spcPts val="0"/>
              </a:spcAft>
              <a:buClr>
                <a:schemeClr val="lt1"/>
              </a:buClr>
              <a:buSzPts val="3200"/>
              <a:buFont typeface="Arial"/>
              <a:buNone/>
              <a:tabLst/>
              <a:defRPr/>
            </a:pPr>
            <a:r>
              <a:rPr kumimoji="0" lang="en-US" sz="3200" b="1" i="0" u="none" strike="noStrike" kern="0" cap="none" spc="0" normalizeH="0" baseline="0" noProof="0" dirty="0">
                <a:ln>
                  <a:noFill/>
                </a:ln>
                <a:solidFill>
                  <a:schemeClr val="lt1"/>
                </a:solidFill>
                <a:effectLst/>
                <a:uLnTx/>
                <a:uFillTx/>
                <a:latin typeface="Arial"/>
                <a:ea typeface="Arial"/>
                <a:cs typeface="Arial"/>
                <a:sym typeface="Arial"/>
              </a:rPr>
              <a:t>CEEDAR’s Leadership</a:t>
            </a:r>
            <a:endParaRPr kumimoji="0" lang="en-US" sz="4400" b="1" i="0" u="none" strike="noStrike" kern="0" cap="none" spc="0" normalizeH="0" baseline="0" noProof="0" dirty="0">
              <a:ln>
                <a:noFill/>
              </a:ln>
              <a:solidFill>
                <a:schemeClr val="lt1"/>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1000"/>
              </a:spcBef>
              <a:spcAft>
                <a:spcPts val="0"/>
              </a:spcAft>
              <a:buClr>
                <a:schemeClr val="lt1"/>
              </a:buClr>
              <a:buSzPts val="3200"/>
              <a:buFont typeface="Arial"/>
              <a:buNone/>
              <a:tabLst/>
              <a:defRPr/>
            </a:pPr>
            <a:r>
              <a:rPr kumimoji="0" lang="en-US" sz="3200" b="1" i="0" u="none" strike="noStrike" kern="0" cap="none" spc="0" normalizeH="0" baseline="0" noProof="0" dirty="0">
                <a:ln>
                  <a:noFill/>
                </a:ln>
                <a:solidFill>
                  <a:schemeClr val="lt1"/>
                </a:solidFill>
                <a:effectLst/>
                <a:uLnTx/>
                <a:uFillTx/>
                <a:latin typeface="Arial"/>
                <a:ea typeface="Arial"/>
                <a:cs typeface="Arial"/>
                <a:sym typeface="Arial"/>
              </a:rPr>
              <a:t>Topical Action Group (TAG)</a:t>
            </a:r>
            <a:endParaRPr kumimoji="0" lang="en-US" sz="4400" b="1" i="0" u="none" strike="noStrike" kern="0" cap="none" spc="0" normalizeH="0" baseline="0" noProof="0" dirty="0">
              <a:ln>
                <a:noFill/>
              </a:ln>
              <a:solidFill>
                <a:schemeClr val="lt1"/>
              </a:solidFill>
              <a:effectLst/>
              <a:uLnTx/>
              <a:uFillTx/>
              <a:latin typeface="Arial"/>
              <a:ea typeface="Arial"/>
              <a:cs typeface="Arial"/>
              <a:sym typeface="Arial"/>
            </a:endParaRPr>
          </a:p>
        </p:txBody>
      </p:sp>
      <p:sp>
        <p:nvSpPr>
          <p:cNvPr id="203" name="Google Shape;203;p32">
            <a:extLst>
              <a:ext uri="{C183D7F6-B498-43B3-948B-1728B52AA6E4}">
                <adec:decorative xmlns:adec="http://schemas.microsoft.com/office/drawing/2017/decorative" val="1"/>
              </a:ext>
            </a:extLst>
          </p:cNvPr>
          <p:cNvSpPr/>
          <p:nvPr/>
        </p:nvSpPr>
        <p:spPr>
          <a:xfrm>
            <a:off x="3048775" y="532475"/>
            <a:ext cx="5981700" cy="3696000"/>
          </a:xfrm>
          <a:prstGeom prst="rect">
            <a:avLst/>
          </a:prstGeom>
          <a:noFill/>
          <a:ln w="920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4" name="Google Shape;204;p32"/>
          <p:cNvSpPr txBox="1"/>
          <p:nvPr/>
        </p:nvSpPr>
        <p:spPr>
          <a:xfrm>
            <a:off x="4524762" y="3141585"/>
            <a:ext cx="31425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Thursday, </a:t>
            </a:r>
            <a:r>
              <a:rPr lang="en-US" sz="2000" b="1">
                <a:solidFill>
                  <a:schemeClr val="lt1"/>
                </a:solidFill>
                <a:latin typeface="Calibri"/>
                <a:ea typeface="Calibri"/>
                <a:cs typeface="Calibri"/>
                <a:sym typeface="Calibri"/>
              </a:rPr>
              <a:t>May 1st</a:t>
            </a:r>
            <a:r>
              <a:rPr lang="en-US" sz="2000" b="1" i="0" u="none" strike="noStrike" cap="none">
                <a:solidFill>
                  <a:schemeClr val="lt1"/>
                </a:solidFill>
                <a:latin typeface="Calibri"/>
                <a:ea typeface="Calibri"/>
                <a:cs typeface="Calibri"/>
                <a:sym typeface="Calibri"/>
              </a:rPr>
              <a:t> 202</a:t>
            </a:r>
            <a:r>
              <a:rPr lang="en-US" sz="2000" b="1">
                <a:solidFill>
                  <a:schemeClr val="lt1"/>
                </a:solidFill>
                <a:latin typeface="Calibri"/>
                <a:ea typeface="Calibri"/>
                <a:cs typeface="Calibri"/>
                <a:sym typeface="Calibri"/>
              </a:rPr>
              <a:t>5</a:t>
            </a:r>
            <a:r>
              <a:rPr lang="en-US" sz="2000" b="1" i="0" u="none" strike="noStrike" cap="none">
                <a:solidFill>
                  <a:schemeClr val="lt1"/>
                </a:solidFill>
                <a:latin typeface="Calibri"/>
                <a:ea typeface="Calibri"/>
                <a:cs typeface="Calibri"/>
                <a:sym typeface="Calibri"/>
              </a:rPr>
              <a:t> </a:t>
            </a:r>
            <a:endParaRPr sz="20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3:00-4:00 Eastern Time</a:t>
            </a:r>
            <a:endParaRPr sz="2000" b="1" i="0" u="none" strike="noStrike" cap="none">
              <a:solidFill>
                <a:schemeClr val="lt1"/>
              </a:solidFill>
              <a:latin typeface="Calibri"/>
              <a:ea typeface="Calibri"/>
              <a:cs typeface="Calibri"/>
              <a:sym typeface="Calibri"/>
            </a:endParaRPr>
          </a:p>
        </p:txBody>
      </p:sp>
      <p:sp>
        <p:nvSpPr>
          <p:cNvPr id="205" name="Google Shape;205;p32"/>
          <p:cNvSpPr/>
          <p:nvPr/>
        </p:nvSpPr>
        <p:spPr>
          <a:xfrm>
            <a:off x="3201875" y="4380875"/>
            <a:ext cx="5684400" cy="17817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Welcome to our TAG!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Participants</a:t>
            </a:r>
            <a:r>
              <a:rPr lang="en-US" sz="1800" b="0" i="0" u="none" strike="noStrike" cap="none">
                <a:solidFill>
                  <a:srgbClr val="000000"/>
                </a:solidFill>
                <a:latin typeface="Arial"/>
                <a:ea typeface="Arial"/>
                <a:cs typeface="Arial"/>
                <a:sym typeface="Arial"/>
              </a:rPr>
              <a:t>: please change your Zoom name to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your state and name</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Ex: Florida, Agatha Trunchbull</a:t>
            </a:r>
            <a:endParaRPr sz="18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CEEDAR staff: please change your Zoom name to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CEEDAR, Your name</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dirty="0"/>
              <a:t>Interconnected: Standards 6,7,8,9</a:t>
            </a:r>
            <a:endParaRPr dirty="0"/>
          </a:p>
        </p:txBody>
      </p:sp>
      <p:grpSp>
        <p:nvGrpSpPr>
          <p:cNvPr id="281" name="Google Shape;281;p41" descr="Simple Ven Diagram to connect standards 6-9."/>
          <p:cNvGrpSpPr/>
          <p:nvPr/>
        </p:nvGrpSpPr>
        <p:grpSpPr>
          <a:xfrm>
            <a:off x="3963844" y="1869138"/>
            <a:ext cx="4264215" cy="4264215"/>
            <a:chOff x="3125644" y="43513"/>
            <a:chExt cx="4264215" cy="4264215"/>
          </a:xfrm>
        </p:grpSpPr>
        <p:sp>
          <p:nvSpPr>
            <p:cNvPr id="282" name="Google Shape;282;p41"/>
            <p:cNvSpPr/>
            <p:nvPr/>
          </p:nvSpPr>
          <p:spPr>
            <a:xfrm>
              <a:off x="4126452" y="43513"/>
              <a:ext cx="2262600" cy="2262600"/>
            </a:xfrm>
            <a:prstGeom prst="ellipse">
              <a:avLst/>
            </a:prstGeom>
            <a:solidFill>
              <a:srgbClr val="126082">
                <a:alpha val="49800"/>
              </a:srgbClr>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1"/>
            <p:cNvSpPr txBox="1"/>
            <p:nvPr/>
          </p:nvSpPr>
          <p:spPr>
            <a:xfrm>
              <a:off x="4387532" y="348107"/>
              <a:ext cx="1740600" cy="7179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Arial"/>
                <a:buNone/>
              </a:pPr>
              <a:r>
                <a:rPr lang="en-US" sz="1100" b="1">
                  <a:solidFill>
                    <a:schemeClr val="dk1"/>
                  </a:solidFill>
                  <a:latin typeface="Arial"/>
                  <a:ea typeface="Arial"/>
                  <a:cs typeface="Arial"/>
                  <a:sym typeface="Arial"/>
                </a:rPr>
                <a:t>Standard 6: Professional Capacity</a:t>
              </a:r>
              <a:endParaRPr sz="1100">
                <a:solidFill>
                  <a:schemeClr val="dk1"/>
                </a:solidFill>
                <a:latin typeface="Arial"/>
                <a:ea typeface="Arial"/>
                <a:cs typeface="Arial"/>
                <a:sym typeface="Arial"/>
              </a:endParaRPr>
            </a:p>
          </p:txBody>
        </p:sp>
        <p:sp>
          <p:nvSpPr>
            <p:cNvPr id="284" name="Google Shape;284;p41"/>
            <p:cNvSpPr/>
            <p:nvPr/>
          </p:nvSpPr>
          <p:spPr>
            <a:xfrm>
              <a:off x="5127259" y="1044321"/>
              <a:ext cx="2262600" cy="2262600"/>
            </a:xfrm>
            <a:prstGeom prst="ellipse">
              <a:avLst/>
            </a:prstGeom>
            <a:solidFill>
              <a:srgbClr val="126082">
                <a:alpha val="49800"/>
              </a:srgbClr>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1"/>
            <p:cNvSpPr txBox="1"/>
            <p:nvPr/>
          </p:nvSpPr>
          <p:spPr>
            <a:xfrm>
              <a:off x="6345634" y="1305401"/>
              <a:ext cx="870300" cy="1740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Arial"/>
                <a:buNone/>
              </a:pPr>
              <a:r>
                <a:rPr lang="en-US" sz="1100" b="1">
                  <a:solidFill>
                    <a:schemeClr val="dk1"/>
                  </a:solidFill>
                  <a:latin typeface="Arial"/>
                  <a:ea typeface="Arial"/>
                  <a:cs typeface="Arial"/>
                  <a:sym typeface="Arial"/>
                </a:rPr>
                <a:t>Standard 7: Professional Community</a:t>
              </a:r>
              <a:endParaRPr/>
            </a:p>
          </p:txBody>
        </p:sp>
        <p:sp>
          <p:nvSpPr>
            <p:cNvPr id="286" name="Google Shape;286;p41"/>
            <p:cNvSpPr/>
            <p:nvPr/>
          </p:nvSpPr>
          <p:spPr>
            <a:xfrm>
              <a:off x="4126452" y="2045128"/>
              <a:ext cx="2262600" cy="2262600"/>
            </a:xfrm>
            <a:prstGeom prst="ellipse">
              <a:avLst/>
            </a:prstGeom>
            <a:solidFill>
              <a:srgbClr val="126082">
                <a:alpha val="49800"/>
              </a:srgbClr>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1"/>
            <p:cNvSpPr txBox="1"/>
            <p:nvPr/>
          </p:nvSpPr>
          <p:spPr>
            <a:xfrm>
              <a:off x="4387532" y="3285260"/>
              <a:ext cx="1740600" cy="7179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Arial"/>
                <a:buNone/>
              </a:pPr>
              <a:r>
                <a:rPr lang="en-US" sz="1100" b="1">
                  <a:solidFill>
                    <a:schemeClr val="dk1"/>
                  </a:solidFill>
                  <a:latin typeface="Arial"/>
                  <a:ea typeface="Arial"/>
                  <a:cs typeface="Arial"/>
                  <a:sym typeface="Arial"/>
                </a:rPr>
                <a:t>Standard 8: Meaningful Engagement with Family and Community</a:t>
              </a:r>
              <a:endParaRPr/>
            </a:p>
          </p:txBody>
        </p:sp>
        <p:sp>
          <p:nvSpPr>
            <p:cNvPr id="288" name="Google Shape;288;p41"/>
            <p:cNvSpPr/>
            <p:nvPr/>
          </p:nvSpPr>
          <p:spPr>
            <a:xfrm>
              <a:off x="3125644" y="1044321"/>
              <a:ext cx="2262600" cy="2262600"/>
            </a:xfrm>
            <a:prstGeom prst="ellipse">
              <a:avLst/>
            </a:prstGeom>
            <a:solidFill>
              <a:srgbClr val="126082">
                <a:alpha val="49800"/>
              </a:srgbClr>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1"/>
            <p:cNvSpPr txBox="1"/>
            <p:nvPr/>
          </p:nvSpPr>
          <p:spPr>
            <a:xfrm>
              <a:off x="3299697" y="1305401"/>
              <a:ext cx="870300" cy="1740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Arial"/>
                <a:buNone/>
              </a:pPr>
              <a:r>
                <a:rPr lang="en-US" sz="1100" b="1">
                  <a:solidFill>
                    <a:schemeClr val="dk1"/>
                  </a:solidFill>
                  <a:latin typeface="Arial"/>
                  <a:ea typeface="Arial"/>
                  <a:cs typeface="Arial"/>
                  <a:sym typeface="Arial"/>
                </a:rPr>
                <a:t>Standard 9: Operations and Management</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2"/>
          <p:cNvSpPr txBox="1">
            <a:spLocks noGrp="1"/>
          </p:cNvSpPr>
          <p:nvPr>
            <p:ph type="title"/>
          </p:nvPr>
        </p:nvSpPr>
        <p:spPr>
          <a:xfrm>
            <a:off x="486156" y="153559"/>
            <a:ext cx="11219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320"/>
              <a:buNone/>
            </a:pPr>
            <a:r>
              <a:rPr lang="en-US" sz="3520" dirty="0"/>
              <a:t>Cross State Breakout Room Guiding Question</a:t>
            </a:r>
            <a:endParaRPr sz="3520" dirty="0"/>
          </a:p>
        </p:txBody>
      </p:sp>
      <p:sp>
        <p:nvSpPr>
          <p:cNvPr id="3" name="Google Shape;296;p42"/>
          <p:cNvSpPr txBox="1">
            <a:spLocks noGrp="1"/>
          </p:cNvSpPr>
          <p:nvPr>
            <p:ph type="body" idx="1"/>
          </p:nvPr>
        </p:nvSpPr>
        <p:spPr>
          <a:xfrm>
            <a:off x="397800" y="1244250"/>
            <a:ext cx="11794200" cy="40365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1000"/>
              </a:spcBef>
              <a:spcAft>
                <a:spcPts val="0"/>
              </a:spcAft>
              <a:buSzPts val="2800"/>
              <a:buNone/>
            </a:pPr>
            <a:r>
              <a:rPr lang="en-US" sz="2900" dirty="0"/>
              <a:t>Share an example of how your SEA/EPP is strengthening program implementation of Professional Capacity and School Personnel for aspiring and current school leaders. </a:t>
            </a:r>
            <a:endParaRPr sz="2900" dirty="0"/>
          </a:p>
          <a:p>
            <a:pPr marL="0" lvl="0" indent="0" algn="l" rtl="0">
              <a:lnSpc>
                <a:spcPct val="115000"/>
              </a:lnSpc>
              <a:spcBef>
                <a:spcPts val="1000"/>
              </a:spcBef>
              <a:spcAft>
                <a:spcPts val="0"/>
              </a:spcAft>
              <a:buSzPts val="2800"/>
              <a:buNone/>
            </a:pPr>
            <a:r>
              <a:rPr lang="en-US" sz="2900" b="1" dirty="0"/>
              <a:t>CEEDAR facilitators, be prepared to come back from breakouts and share 1-2 sentences that summarize the discussion.</a:t>
            </a:r>
            <a:endParaRPr sz="2900" b="1" dirty="0"/>
          </a:p>
          <a:p>
            <a:pPr marL="0" lvl="0" indent="0" algn="l" rtl="0">
              <a:lnSpc>
                <a:spcPct val="115000"/>
              </a:lnSpc>
              <a:spcBef>
                <a:spcPts val="1000"/>
              </a:spcBef>
              <a:spcAft>
                <a:spcPts val="0"/>
              </a:spcAft>
              <a:buClr>
                <a:schemeClr val="dk1"/>
              </a:buClr>
              <a:buSzPts val="2800"/>
              <a:buFont typeface="Arial"/>
              <a:buNone/>
            </a:pPr>
            <a:r>
              <a:rPr lang="en-US" sz="2900" dirty="0"/>
              <a:t>We will stay in these breakout rooms until 3:30 ET.</a:t>
            </a:r>
            <a:endParaRPr sz="2900" dirty="0"/>
          </a:p>
          <a:p>
            <a:pPr marL="0" lvl="0" indent="0" algn="l" rtl="0">
              <a:lnSpc>
                <a:spcPct val="115000"/>
              </a:lnSpc>
              <a:spcBef>
                <a:spcPts val="1000"/>
              </a:spcBef>
              <a:spcAft>
                <a:spcPts val="0"/>
              </a:spcAft>
              <a:buSzPts val="2800"/>
              <a:buNone/>
            </a:pPr>
            <a:endParaRPr sz="29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3"/>
          <p:cNvSpPr txBox="1">
            <a:spLocks noGrp="1"/>
          </p:cNvSpPr>
          <p:nvPr>
            <p:ph type="title"/>
          </p:nvPr>
        </p:nvSpPr>
        <p:spPr>
          <a:xfrm>
            <a:off x="433206" y="594159"/>
            <a:ext cx="11219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800"/>
              <a:buNone/>
            </a:pPr>
            <a:r>
              <a:rPr lang="en-US" dirty="0"/>
              <a:t>Takeaways from Cross State Discussion</a:t>
            </a:r>
            <a:endParaRPr dirty="0"/>
          </a:p>
        </p:txBody>
      </p:sp>
      <p:sp>
        <p:nvSpPr>
          <p:cNvPr id="3" name="Google Shape;303;p43"/>
          <p:cNvSpPr txBox="1">
            <a:spLocks noGrp="1"/>
          </p:cNvSpPr>
          <p:nvPr>
            <p:ph type="body" idx="1"/>
          </p:nvPr>
        </p:nvSpPr>
        <p:spPr>
          <a:xfrm>
            <a:off x="433388" y="2187574"/>
            <a:ext cx="11219700" cy="3639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r>
              <a:rPr lang="en-US" sz="3300" dirty="0"/>
              <a:t>Welcome back! </a:t>
            </a:r>
            <a:r>
              <a:rPr lang="en-US" sz="3200" b="1" dirty="0"/>
              <a:t>CEEDAR facilitators, share 1-2 sentences in the chat that summarize your group’s discussion.</a:t>
            </a:r>
            <a:endParaRPr sz="2700" b="1" dirty="0"/>
          </a:p>
          <a:p>
            <a:pPr marL="0" lvl="0" indent="0" algn="l" rtl="0">
              <a:lnSpc>
                <a:spcPct val="90000"/>
              </a:lnSpc>
              <a:spcBef>
                <a:spcPts val="1000"/>
              </a:spcBef>
              <a:spcAft>
                <a:spcPts val="0"/>
              </a:spcAft>
              <a:buSzPts val="2800"/>
              <a:buNone/>
            </a:pPr>
            <a:endParaRPr sz="33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7"/>
        <p:cNvGrpSpPr/>
        <p:nvPr/>
      </p:nvGrpSpPr>
      <p:grpSpPr>
        <a:xfrm>
          <a:off x="0" y="0"/>
          <a:ext cx="0" cy="0"/>
          <a:chOff x="0" y="0"/>
          <a:chExt cx="0" cy="0"/>
        </a:xfrm>
      </p:grpSpPr>
      <p:sp>
        <p:nvSpPr>
          <p:cNvPr id="308" name="Google Shape;308;p44"/>
          <p:cNvSpPr txBox="1">
            <a:spLocks noGrp="1"/>
          </p:cNvSpPr>
          <p:nvPr>
            <p:ph type="ctrTitle"/>
          </p:nvPr>
        </p:nvSpPr>
        <p:spPr>
          <a:xfrm>
            <a:off x="1524000" y="1004329"/>
            <a:ext cx="9144000" cy="23877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600"/>
              <a:buFont typeface="Comic Sans MS"/>
              <a:buNone/>
            </a:pPr>
            <a:r>
              <a:rPr lang="en-US" sz="3600" b="1" dirty="0">
                <a:solidFill>
                  <a:schemeClr val="lt1"/>
                </a:solidFill>
                <a:latin typeface="Comic Sans MS"/>
                <a:ea typeface="Comic Sans MS"/>
                <a:cs typeface="Comic Sans MS"/>
                <a:sym typeface="Comic Sans MS"/>
              </a:rPr>
              <a:t>Increasing Special Education Teacher Retention Through Targeted Coaching: Focusing on High Leverage Practices (HLPs)</a:t>
            </a:r>
            <a:endParaRPr sz="3600" dirty="0">
              <a:solidFill>
                <a:schemeClr val="lt1"/>
              </a:solidFill>
              <a:latin typeface="Comic Sans MS"/>
              <a:ea typeface="Comic Sans MS"/>
              <a:cs typeface="Comic Sans MS"/>
              <a:sym typeface="Comic Sans MS"/>
            </a:endParaRPr>
          </a:p>
        </p:txBody>
      </p:sp>
      <p:sp>
        <p:nvSpPr>
          <p:cNvPr id="3" name="Google Shape;309;p44"/>
          <p:cNvSpPr txBox="1">
            <a:spLocks noGrp="1"/>
          </p:cNvSpPr>
          <p:nvPr>
            <p:ph type="subTitle" idx="1"/>
          </p:nvPr>
        </p:nvSpPr>
        <p:spPr>
          <a:xfrm>
            <a:off x="1524000" y="3926540"/>
            <a:ext cx="9144000" cy="1331400"/>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chemeClr val="accent2"/>
              </a:buClr>
              <a:buSzPts val="2800"/>
              <a:buNone/>
            </a:pPr>
            <a:r>
              <a:rPr lang="en-US" sz="2800" dirty="0">
                <a:solidFill>
                  <a:schemeClr val="accent2"/>
                </a:solidFill>
                <a:latin typeface="Comic Sans MS"/>
                <a:ea typeface="Comic Sans MS"/>
                <a:cs typeface="Comic Sans MS"/>
                <a:sym typeface="Comic Sans MS"/>
              </a:rPr>
              <a:t>Dr. Katrina Maynard, James Madison University​</a:t>
            </a:r>
            <a:endParaRPr dirty="0"/>
          </a:p>
          <a:p>
            <a:pPr marL="0" lvl="0" indent="0" algn="ctr" rtl="0">
              <a:lnSpc>
                <a:spcPct val="90000"/>
              </a:lnSpc>
              <a:spcBef>
                <a:spcPts val="1000"/>
              </a:spcBef>
              <a:spcAft>
                <a:spcPts val="0"/>
              </a:spcAft>
              <a:buClr>
                <a:schemeClr val="accent2"/>
              </a:buClr>
              <a:buSzPts val="2800"/>
              <a:buNone/>
            </a:pPr>
            <a:r>
              <a:rPr lang="en-US" sz="2800" dirty="0">
                <a:solidFill>
                  <a:schemeClr val="accent2"/>
                </a:solidFill>
                <a:latin typeface="Comic Sans MS"/>
                <a:ea typeface="Comic Sans MS"/>
                <a:cs typeface="Comic Sans MS"/>
                <a:sym typeface="Comic Sans MS"/>
              </a:rPr>
              <a:t>Dr. John McNaught, James Madison University</a:t>
            </a:r>
            <a:endParaRPr dirty="0"/>
          </a:p>
          <a:p>
            <a:pPr marL="0" lvl="0" indent="0" algn="ctr" rtl="0">
              <a:lnSpc>
                <a:spcPct val="90000"/>
              </a:lnSpc>
              <a:spcBef>
                <a:spcPts val="1000"/>
              </a:spcBef>
              <a:spcAft>
                <a:spcPts val="0"/>
              </a:spcAft>
              <a:buClr>
                <a:schemeClr val="accent2"/>
              </a:buClr>
              <a:buSzPts val="2800"/>
              <a:buNone/>
            </a:pPr>
            <a:r>
              <a:rPr lang="en-US" sz="2800" dirty="0">
                <a:solidFill>
                  <a:schemeClr val="accent2"/>
                </a:solidFill>
                <a:latin typeface="Comic Sans MS"/>
                <a:ea typeface="Comic Sans MS"/>
                <a:cs typeface="Comic Sans MS"/>
                <a:sym typeface="Comic Sans MS"/>
              </a:rPr>
              <a:t>Dr Dannette Murray, James Madison University</a:t>
            </a:r>
            <a:endParaRPr sz="2800" dirty="0">
              <a:solidFill>
                <a:schemeClr val="accent2"/>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4"/>
        <p:cNvGrpSpPr/>
        <p:nvPr/>
      </p:nvGrpSpPr>
      <p:grpSpPr>
        <a:xfrm>
          <a:off x="0" y="0"/>
          <a:ext cx="0" cy="0"/>
          <a:chOff x="0" y="0"/>
          <a:chExt cx="0" cy="0"/>
        </a:xfrm>
      </p:grpSpPr>
      <p:sp>
        <p:nvSpPr>
          <p:cNvPr id="315" name="Google Shape;315;p45"/>
          <p:cNvSpPr txBox="1">
            <a:spLocks noGrp="1"/>
          </p:cNvSpPr>
          <p:nvPr>
            <p:ph type="title"/>
          </p:nvPr>
        </p:nvSpPr>
        <p:spPr>
          <a:xfrm>
            <a:off x="838200" y="193638"/>
            <a:ext cx="10515600" cy="925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sz="4400" dirty="0">
                <a:solidFill>
                  <a:schemeClr val="accent2"/>
                </a:solidFill>
              </a:rPr>
              <a:t>What We Know About Teacher Retention</a:t>
            </a:r>
            <a:endParaRPr dirty="0">
              <a:solidFill>
                <a:schemeClr val="accent2"/>
              </a:solidFill>
              <a:latin typeface="Georgia"/>
              <a:ea typeface="Georgia"/>
              <a:cs typeface="Georgia"/>
              <a:sym typeface="Georgia"/>
            </a:endParaRPr>
          </a:p>
        </p:txBody>
      </p:sp>
      <p:sp>
        <p:nvSpPr>
          <p:cNvPr id="3" name="Google Shape;316;p45"/>
          <p:cNvSpPr txBox="1">
            <a:spLocks noGrp="1"/>
          </p:cNvSpPr>
          <p:nvPr>
            <p:ph type="body" idx="1"/>
          </p:nvPr>
        </p:nvSpPr>
        <p:spPr>
          <a:xfrm>
            <a:off x="838200" y="1323191"/>
            <a:ext cx="10515600" cy="45585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000000"/>
              </a:buClr>
              <a:buSzPct val="100000"/>
              <a:buNone/>
            </a:pPr>
            <a:r>
              <a:rPr lang="en-US" sz="2400" b="1" i="0" u="none" strike="noStrike" dirty="0">
                <a:solidFill>
                  <a:srgbClr val="000000"/>
                </a:solidFill>
                <a:latin typeface="Calibri"/>
                <a:ea typeface="Calibri"/>
                <a:cs typeface="Calibri"/>
                <a:sym typeface="Calibri"/>
              </a:rPr>
              <a:t>The Problem:</a:t>
            </a:r>
            <a:endParaRPr dirty="0"/>
          </a:p>
          <a:p>
            <a:pPr marL="457200" lvl="0" indent="-445769" algn="l" rtl="0">
              <a:lnSpc>
                <a:spcPct val="90000"/>
              </a:lnSpc>
              <a:spcBef>
                <a:spcPts val="1000"/>
              </a:spcBef>
              <a:spcAft>
                <a:spcPts val="0"/>
              </a:spcAft>
              <a:buClr>
                <a:srgbClr val="000000"/>
              </a:buClr>
              <a:buSzPct val="100000"/>
              <a:buFont typeface="Calibri"/>
              <a:buAutoNum type="arabicPeriod"/>
            </a:pPr>
            <a:r>
              <a:rPr lang="en-US" sz="2400" b="0" i="0" u="none" strike="noStrike" dirty="0">
                <a:solidFill>
                  <a:srgbClr val="000000"/>
                </a:solidFill>
                <a:latin typeface="Calibri"/>
                <a:ea typeface="Calibri"/>
                <a:cs typeface="Calibri"/>
                <a:sym typeface="Calibri"/>
              </a:rPr>
              <a:t>30-50% of new teachers leave the field within the first 5 years.</a:t>
            </a:r>
            <a:endParaRPr sz="2400" dirty="0">
              <a:solidFill>
                <a:srgbClr val="000000"/>
              </a:solidFill>
              <a:latin typeface="Calibri"/>
              <a:ea typeface="Calibri"/>
              <a:cs typeface="Calibri"/>
              <a:sym typeface="Calibri"/>
            </a:endParaRPr>
          </a:p>
          <a:p>
            <a:pPr marL="457200" lvl="0" indent="-445769" algn="l" rtl="0">
              <a:lnSpc>
                <a:spcPct val="90000"/>
              </a:lnSpc>
              <a:spcBef>
                <a:spcPts val="1000"/>
              </a:spcBef>
              <a:spcAft>
                <a:spcPts val="0"/>
              </a:spcAft>
              <a:buClr>
                <a:srgbClr val="000000"/>
              </a:buClr>
              <a:buSzPct val="100000"/>
              <a:buFont typeface="Calibri"/>
              <a:buAutoNum type="arabicPeriod"/>
            </a:pPr>
            <a:r>
              <a:rPr lang="en-US" sz="2400" b="0" i="0" u="none" strike="noStrike" dirty="0">
                <a:solidFill>
                  <a:srgbClr val="000000"/>
                </a:solidFill>
                <a:latin typeface="Calibri"/>
                <a:ea typeface="Calibri"/>
                <a:cs typeface="Calibri"/>
                <a:sym typeface="Calibri"/>
              </a:rPr>
              <a:t>Special education teacher attrition rate is closer to 50%.</a:t>
            </a:r>
            <a:endParaRPr dirty="0"/>
          </a:p>
          <a:p>
            <a:pPr marL="457200" lvl="0" indent="-445769" algn="l" rtl="0">
              <a:lnSpc>
                <a:spcPct val="90000"/>
              </a:lnSpc>
              <a:spcBef>
                <a:spcPts val="1000"/>
              </a:spcBef>
              <a:spcAft>
                <a:spcPts val="0"/>
              </a:spcAft>
              <a:buClr>
                <a:srgbClr val="000000"/>
              </a:buClr>
              <a:buSzPct val="100000"/>
              <a:buFont typeface="Calibri"/>
              <a:buAutoNum type="arabicPeriod"/>
            </a:pPr>
            <a:r>
              <a:rPr lang="en-US" sz="2400" b="0" i="0" u="none" strike="noStrike" dirty="0">
                <a:solidFill>
                  <a:srgbClr val="000000"/>
                </a:solidFill>
                <a:latin typeface="Calibri"/>
                <a:ea typeface="Calibri"/>
                <a:cs typeface="Calibri"/>
                <a:sym typeface="Calibri"/>
              </a:rPr>
              <a:t>Attrition rate of special education teachers is almost double that of general education teachers.</a:t>
            </a:r>
            <a:endParaRPr dirty="0"/>
          </a:p>
          <a:p>
            <a:pPr marL="457200" lvl="0" indent="-445769" algn="l" rtl="0">
              <a:lnSpc>
                <a:spcPct val="90000"/>
              </a:lnSpc>
              <a:spcBef>
                <a:spcPts val="1000"/>
              </a:spcBef>
              <a:spcAft>
                <a:spcPts val="0"/>
              </a:spcAft>
              <a:buClr>
                <a:srgbClr val="000000"/>
              </a:buClr>
              <a:buSzPct val="100000"/>
              <a:buFont typeface="Calibri"/>
              <a:buAutoNum type="arabicPeriod"/>
            </a:pPr>
            <a:r>
              <a:rPr lang="en-US" sz="2400" dirty="0">
                <a:solidFill>
                  <a:srgbClr val="000000"/>
                </a:solidFill>
                <a:latin typeface="Calibri"/>
                <a:ea typeface="Calibri"/>
                <a:cs typeface="Calibri"/>
                <a:sym typeface="Calibri"/>
              </a:rPr>
              <a:t>High b</a:t>
            </a:r>
            <a:r>
              <a:rPr lang="en-US" sz="2400" b="0" i="0" dirty="0">
                <a:solidFill>
                  <a:srgbClr val="000000"/>
                </a:solidFill>
                <a:latin typeface="Calibri"/>
                <a:ea typeface="Calibri"/>
                <a:cs typeface="Calibri"/>
                <a:sym typeface="Calibri"/>
              </a:rPr>
              <a:t>urnout rate.</a:t>
            </a:r>
            <a:endParaRPr dirty="0"/>
          </a:p>
          <a:p>
            <a:pPr marL="457200" lvl="0" indent="-445769" algn="l" rtl="0">
              <a:lnSpc>
                <a:spcPct val="90000"/>
              </a:lnSpc>
              <a:spcBef>
                <a:spcPts val="1000"/>
              </a:spcBef>
              <a:spcAft>
                <a:spcPts val="0"/>
              </a:spcAft>
              <a:buClr>
                <a:srgbClr val="000000"/>
              </a:buClr>
              <a:buSzPct val="100000"/>
              <a:buFont typeface="Calibri"/>
              <a:buAutoNum type="arabicPeriod"/>
            </a:pPr>
            <a:r>
              <a:rPr lang="en-US" sz="2400" b="0" i="0" dirty="0">
                <a:solidFill>
                  <a:srgbClr val="000000"/>
                </a:solidFill>
                <a:latin typeface="Calibri"/>
                <a:ea typeface="Calibri"/>
                <a:cs typeface="Calibri"/>
                <a:sym typeface="Calibri"/>
              </a:rPr>
              <a:t>Insufficient support.</a:t>
            </a:r>
            <a:endParaRPr dirty="0"/>
          </a:p>
          <a:p>
            <a:pPr marL="457200" lvl="0" indent="-445769" algn="l" rtl="0">
              <a:lnSpc>
                <a:spcPct val="90000"/>
              </a:lnSpc>
              <a:spcBef>
                <a:spcPts val="1000"/>
              </a:spcBef>
              <a:spcAft>
                <a:spcPts val="0"/>
              </a:spcAft>
              <a:buClr>
                <a:srgbClr val="000000"/>
              </a:buClr>
              <a:buSzPct val="100000"/>
              <a:buFont typeface="Calibri"/>
              <a:buAutoNum type="arabicPeriod"/>
            </a:pPr>
            <a:r>
              <a:rPr lang="en-US" sz="2400" dirty="0">
                <a:solidFill>
                  <a:srgbClr val="000000"/>
                </a:solidFill>
                <a:latin typeface="Calibri"/>
                <a:ea typeface="Calibri"/>
                <a:cs typeface="Calibri"/>
                <a:sym typeface="Calibri"/>
              </a:rPr>
              <a:t>Lack of financial Compensation</a:t>
            </a:r>
            <a:endParaRPr sz="2400" b="0" i="0"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Clr>
                <a:schemeClr val="dk1"/>
              </a:buClr>
              <a:buSzPct val="100000"/>
              <a:buNone/>
            </a:pPr>
            <a:endParaRPr sz="2400" dirty="0">
              <a:latin typeface="Calibri"/>
              <a:ea typeface="Calibri"/>
              <a:cs typeface="Calibri"/>
              <a:sym typeface="Calibri"/>
            </a:endParaRPr>
          </a:p>
          <a:p>
            <a:pPr marL="0" lvl="0" indent="0" algn="l" rtl="0">
              <a:lnSpc>
                <a:spcPct val="90000"/>
              </a:lnSpc>
              <a:spcBef>
                <a:spcPts val="1000"/>
              </a:spcBef>
              <a:spcAft>
                <a:spcPts val="0"/>
              </a:spcAft>
              <a:buClr>
                <a:schemeClr val="dk1"/>
              </a:buClr>
              <a:buSzPct val="100000"/>
              <a:buNone/>
            </a:pPr>
            <a:r>
              <a:rPr lang="en-US" sz="2400" b="1" dirty="0">
                <a:latin typeface="Calibri"/>
                <a:ea typeface="Calibri"/>
                <a:cs typeface="Calibri"/>
                <a:sym typeface="Calibri"/>
              </a:rPr>
              <a:t>The Solution:</a:t>
            </a:r>
            <a:endParaRPr dirty="0"/>
          </a:p>
          <a:p>
            <a:pPr marL="342900" lvl="0" indent="-331470" algn="l" rtl="0">
              <a:lnSpc>
                <a:spcPct val="90000"/>
              </a:lnSpc>
              <a:spcBef>
                <a:spcPts val="1000"/>
              </a:spcBef>
              <a:spcAft>
                <a:spcPts val="0"/>
              </a:spcAft>
              <a:buClr>
                <a:srgbClr val="000000"/>
              </a:buClr>
              <a:buSzPct val="100000"/>
              <a:buFont typeface="Calibri"/>
              <a:buAutoNum type="arabicPeriod"/>
            </a:pPr>
            <a:r>
              <a:rPr lang="en-US" sz="2400" b="0" i="0" u="none" strike="noStrike" dirty="0">
                <a:solidFill>
                  <a:srgbClr val="000000"/>
                </a:solidFill>
                <a:latin typeface="Calibri"/>
                <a:ea typeface="Calibri"/>
                <a:cs typeface="Calibri"/>
                <a:sym typeface="Calibri"/>
              </a:rPr>
              <a:t>Professional Development Opportunities</a:t>
            </a:r>
            <a:r>
              <a:rPr lang="en-US" sz="2400" b="0" i="0" dirty="0">
                <a:solidFill>
                  <a:srgbClr val="000000"/>
                </a:solidFill>
                <a:latin typeface="Calibri"/>
                <a:ea typeface="Calibri"/>
                <a:cs typeface="Calibri"/>
                <a:sym typeface="Calibri"/>
              </a:rPr>
              <a:t>​</a:t>
            </a:r>
            <a:endParaRPr dirty="0"/>
          </a:p>
          <a:p>
            <a:pPr marL="342900" lvl="0" indent="-331470" algn="l" rtl="0">
              <a:lnSpc>
                <a:spcPct val="90000"/>
              </a:lnSpc>
              <a:spcBef>
                <a:spcPts val="1000"/>
              </a:spcBef>
              <a:spcAft>
                <a:spcPts val="0"/>
              </a:spcAft>
              <a:buClr>
                <a:srgbClr val="000000"/>
              </a:buClr>
              <a:buSzPct val="100000"/>
              <a:buFont typeface="Calibri"/>
              <a:buAutoNum type="arabicPeriod"/>
            </a:pPr>
            <a:r>
              <a:rPr lang="en-US" sz="2400" b="0" i="0" u="none" strike="noStrike" dirty="0">
                <a:solidFill>
                  <a:srgbClr val="000000"/>
                </a:solidFill>
                <a:latin typeface="Calibri"/>
                <a:ea typeface="Calibri"/>
                <a:cs typeface="Calibri"/>
                <a:sym typeface="Calibri"/>
              </a:rPr>
              <a:t>Collaboration and Mentoring</a:t>
            </a:r>
            <a:endParaRPr dirty="0"/>
          </a:p>
          <a:p>
            <a:pPr marL="342900" lvl="0" indent="-331470" algn="l" rtl="0">
              <a:lnSpc>
                <a:spcPct val="90000"/>
              </a:lnSpc>
              <a:spcBef>
                <a:spcPts val="1000"/>
              </a:spcBef>
              <a:spcAft>
                <a:spcPts val="0"/>
              </a:spcAft>
              <a:buClr>
                <a:srgbClr val="000000"/>
              </a:buClr>
              <a:buSzPct val="100000"/>
              <a:buFont typeface="Calibri"/>
              <a:buAutoNum type="arabicPeriod"/>
            </a:pPr>
            <a:r>
              <a:rPr lang="en-US" sz="2400" dirty="0">
                <a:solidFill>
                  <a:srgbClr val="000000"/>
                </a:solidFill>
                <a:latin typeface="Calibri"/>
                <a:ea typeface="Calibri"/>
                <a:cs typeface="Calibri"/>
                <a:sym typeface="Calibri"/>
              </a:rPr>
              <a:t>Supportive Administration</a:t>
            </a:r>
            <a:endParaRPr dirty="0"/>
          </a:p>
          <a:p>
            <a:pPr marL="342900" lvl="0" indent="-331470" algn="l" rtl="0">
              <a:lnSpc>
                <a:spcPct val="90000"/>
              </a:lnSpc>
              <a:spcBef>
                <a:spcPts val="1000"/>
              </a:spcBef>
              <a:spcAft>
                <a:spcPts val="0"/>
              </a:spcAft>
              <a:buClr>
                <a:srgbClr val="000000"/>
              </a:buClr>
              <a:buSzPct val="100000"/>
              <a:buFont typeface="Calibri"/>
              <a:buAutoNum type="arabicPeriod"/>
            </a:pPr>
            <a:r>
              <a:rPr lang="en-US" sz="2400" b="0" i="0" dirty="0">
                <a:solidFill>
                  <a:srgbClr val="000000"/>
                </a:solidFill>
                <a:latin typeface="Calibri"/>
                <a:ea typeface="Calibri"/>
                <a:cs typeface="Calibri"/>
                <a:sym typeface="Calibri"/>
              </a:rPr>
              <a:t>Positive School Culture</a:t>
            </a:r>
            <a:endParaRPr dirty="0"/>
          </a:p>
          <a:p>
            <a:pPr marL="228600" lvl="0" indent="-99060" algn="l" rtl="0">
              <a:lnSpc>
                <a:spcPct val="90000"/>
              </a:lnSpc>
              <a:spcBef>
                <a:spcPts val="1000"/>
              </a:spcBef>
              <a:spcAft>
                <a:spcPts val="0"/>
              </a:spcAft>
              <a:buClr>
                <a:schemeClr val="dk1"/>
              </a:buClr>
              <a:buSzPct val="100000"/>
              <a:buNone/>
            </a:pPr>
            <a:endParaRPr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0"/>
        <p:cNvGrpSpPr/>
        <p:nvPr/>
      </p:nvGrpSpPr>
      <p:grpSpPr>
        <a:xfrm>
          <a:off x="0" y="0"/>
          <a:ext cx="0" cy="0"/>
          <a:chOff x="0" y="0"/>
          <a:chExt cx="0" cy="0"/>
        </a:xfrm>
      </p:grpSpPr>
      <p:sp>
        <p:nvSpPr>
          <p:cNvPr id="321" name="Google Shape;321;p46"/>
          <p:cNvSpPr txBox="1">
            <a:spLocks noGrp="1"/>
          </p:cNvSpPr>
          <p:nvPr>
            <p:ph type="title"/>
          </p:nvPr>
        </p:nvSpPr>
        <p:spPr>
          <a:xfrm>
            <a:off x="838200" y="783716"/>
            <a:ext cx="10376400" cy="75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C008A"/>
              </a:buClr>
              <a:buSzPts val="3200"/>
              <a:buFont typeface="Georgia"/>
              <a:buNone/>
            </a:pPr>
            <a:r>
              <a:rPr lang="en-US" sz="3200" dirty="0">
                <a:solidFill>
                  <a:srgbClr val="4C008A"/>
                </a:solidFill>
                <a:latin typeface="Georgia"/>
                <a:ea typeface="Georgia"/>
                <a:cs typeface="Georgia"/>
                <a:sym typeface="Georgia"/>
              </a:rPr>
              <a:t>Principal and Leader Preparation &amp; Virginia Principal Support Program (VPSP)</a:t>
            </a:r>
            <a:endParaRPr dirty="0"/>
          </a:p>
        </p:txBody>
      </p:sp>
      <p:sp>
        <p:nvSpPr>
          <p:cNvPr id="3" name="Google Shape;322;p46"/>
          <p:cNvSpPr txBox="1">
            <a:spLocks noGrp="1"/>
          </p:cNvSpPr>
          <p:nvPr>
            <p:ph type="body" idx="1"/>
          </p:nvPr>
        </p:nvSpPr>
        <p:spPr>
          <a:xfrm>
            <a:off x="838200" y="1753495"/>
            <a:ext cx="10515600" cy="4423500"/>
          </a:xfrm>
          <a:prstGeom prst="rect">
            <a:avLst/>
          </a:prstGeom>
          <a:noFill/>
          <a:ln>
            <a:noFill/>
          </a:ln>
        </p:spPr>
        <p:txBody>
          <a:bodyPr spcFirstLastPara="1" wrap="square" lIns="91425" tIns="45700" rIns="91425" bIns="45700" anchor="t" anchorCtr="0">
            <a:normAutofit fontScale="85000" lnSpcReduction="20000"/>
          </a:bodyPr>
          <a:lstStyle/>
          <a:p>
            <a:pPr marL="514350" lvl="0" indent="-514350" algn="l" rtl="0">
              <a:lnSpc>
                <a:spcPct val="90000"/>
              </a:lnSpc>
              <a:spcBef>
                <a:spcPts val="0"/>
              </a:spcBef>
              <a:spcAft>
                <a:spcPts val="0"/>
              </a:spcAft>
              <a:buClr>
                <a:schemeClr val="dk1"/>
              </a:buClr>
              <a:buSzPct val="100000"/>
              <a:buFont typeface="Calibri"/>
              <a:buAutoNum type="arabicPeriod"/>
            </a:pPr>
            <a:r>
              <a:rPr lang="en-US" dirty="0"/>
              <a:t>One of the facets of the Virginia Principal Support Program (VPSP) is leading special education instruction. TTAC and Faculty experts on HLPs provide training on HLPs</a:t>
            </a:r>
            <a:endParaRPr dirty="0"/>
          </a:p>
          <a:p>
            <a:pPr marL="457200" lvl="1" indent="0" algn="l" rtl="0">
              <a:lnSpc>
                <a:spcPct val="90000"/>
              </a:lnSpc>
              <a:spcBef>
                <a:spcPts val="500"/>
              </a:spcBef>
              <a:spcAft>
                <a:spcPts val="0"/>
              </a:spcAft>
              <a:buClr>
                <a:schemeClr val="dk1"/>
              </a:buClr>
              <a:buSzPct val="100000"/>
              <a:buNone/>
            </a:pPr>
            <a:endParaRPr dirty="0"/>
          </a:p>
          <a:p>
            <a:pPr marL="457200" lvl="1" indent="0" algn="l" rtl="0">
              <a:lnSpc>
                <a:spcPct val="90000"/>
              </a:lnSpc>
              <a:spcBef>
                <a:spcPts val="500"/>
              </a:spcBef>
              <a:spcAft>
                <a:spcPts val="0"/>
              </a:spcAft>
              <a:buClr>
                <a:schemeClr val="dk1"/>
              </a:buClr>
              <a:buSzPct val="100000"/>
              <a:buNone/>
            </a:pPr>
            <a:r>
              <a:rPr lang="en-US" sz="2800" b="1" dirty="0"/>
              <a:t>Things discussed during the program include:</a:t>
            </a:r>
            <a:endParaRPr dirty="0"/>
          </a:p>
          <a:p>
            <a:pPr marL="457200" lvl="1" indent="0" algn="l" rtl="0">
              <a:lnSpc>
                <a:spcPct val="90000"/>
              </a:lnSpc>
              <a:spcBef>
                <a:spcPts val="500"/>
              </a:spcBef>
              <a:spcAft>
                <a:spcPts val="0"/>
              </a:spcAft>
              <a:buClr>
                <a:schemeClr val="dk1"/>
              </a:buClr>
              <a:buSzPct val="100000"/>
              <a:buNone/>
            </a:pPr>
            <a:r>
              <a:rPr lang="en-US" sz="2800" dirty="0"/>
              <a:t>	- the importance of HLPs in meeting the needs of IPE goals</a:t>
            </a:r>
            <a:endParaRPr dirty="0"/>
          </a:p>
          <a:p>
            <a:pPr marL="914400" lvl="2" indent="0" algn="l" rtl="0">
              <a:lnSpc>
                <a:spcPct val="90000"/>
              </a:lnSpc>
              <a:spcBef>
                <a:spcPts val="500"/>
              </a:spcBef>
              <a:spcAft>
                <a:spcPts val="0"/>
              </a:spcAft>
              <a:buClr>
                <a:schemeClr val="dk1"/>
              </a:buClr>
              <a:buSzPct val="100000"/>
              <a:buNone/>
            </a:pPr>
            <a:r>
              <a:rPr lang="en-US" sz="2800" dirty="0"/>
              <a:t>- provide attendees with the HLP Leadership guides</a:t>
            </a:r>
            <a:endParaRPr dirty="0"/>
          </a:p>
          <a:p>
            <a:pPr marL="914400" lvl="2" indent="0" algn="l" rtl="0">
              <a:lnSpc>
                <a:spcPct val="90000"/>
              </a:lnSpc>
              <a:spcBef>
                <a:spcPts val="500"/>
              </a:spcBef>
              <a:spcAft>
                <a:spcPts val="0"/>
              </a:spcAft>
              <a:buClr>
                <a:schemeClr val="dk1"/>
              </a:buClr>
              <a:buSzPct val="100000"/>
              <a:buNone/>
            </a:pPr>
            <a:endParaRPr dirty="0"/>
          </a:p>
          <a:p>
            <a:pPr marL="514350" lvl="0" indent="-514350" algn="l" rtl="0">
              <a:lnSpc>
                <a:spcPct val="90000"/>
              </a:lnSpc>
              <a:spcBef>
                <a:spcPts val="1000"/>
              </a:spcBef>
              <a:spcAft>
                <a:spcPts val="0"/>
              </a:spcAft>
              <a:buClr>
                <a:schemeClr val="dk1"/>
              </a:buClr>
              <a:buSzPct val="100000"/>
              <a:buFont typeface="Calibri"/>
              <a:buAutoNum type="arabicPeriod"/>
            </a:pPr>
            <a:r>
              <a:rPr lang="en-US" dirty="0"/>
              <a:t>Faculty leaders in VPSP can discuss the importance of HLPs in courses they teach as they prepare future principals</a:t>
            </a:r>
            <a:endParaRPr dirty="0"/>
          </a:p>
          <a:p>
            <a:pPr marL="514350" lvl="0" indent="-514350" algn="l" rtl="0">
              <a:lnSpc>
                <a:spcPct val="90000"/>
              </a:lnSpc>
              <a:spcBef>
                <a:spcPts val="1000"/>
              </a:spcBef>
              <a:spcAft>
                <a:spcPts val="0"/>
              </a:spcAft>
              <a:buClr>
                <a:schemeClr val="dk1"/>
              </a:buClr>
              <a:buSzPct val="100000"/>
              <a:buFont typeface="Calibri"/>
              <a:buAutoNum type="arabicPeriod"/>
            </a:pPr>
            <a:r>
              <a:rPr lang="en-US" dirty="0"/>
              <a:t>Discuss the importance of providing feedback to teachers on the implementation of HLPs during classroom observations </a:t>
            </a:r>
            <a:endParaRPr dirty="0"/>
          </a:p>
          <a:p>
            <a:pPr marL="0" lvl="0" indent="0" algn="l" rtl="0">
              <a:lnSpc>
                <a:spcPct val="90000"/>
              </a:lnSpc>
              <a:spcBef>
                <a:spcPts val="1000"/>
              </a:spcBef>
              <a:spcAft>
                <a:spcPts val="0"/>
              </a:spcAft>
              <a:buClr>
                <a:schemeClr val="dk1"/>
              </a:buClr>
              <a:buSzPct val="100000"/>
              <a:buNone/>
            </a:pPr>
            <a:endParaRPr dirty="0"/>
          </a:p>
          <a:p>
            <a:pPr marL="457200" lvl="1" indent="0" algn="l" rtl="0">
              <a:lnSpc>
                <a:spcPct val="90000"/>
              </a:lnSpc>
              <a:spcBef>
                <a:spcPts val="500"/>
              </a:spcBef>
              <a:spcAft>
                <a:spcPts val="0"/>
              </a:spcAft>
              <a:buClr>
                <a:schemeClr val="dk1"/>
              </a:buClr>
              <a:buSzPct val="100000"/>
              <a:buNone/>
            </a:pPr>
            <a:r>
              <a:rPr lang="en-US" dirty="0"/>
              <a:t> </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6"/>
        <p:cNvGrpSpPr/>
        <p:nvPr/>
      </p:nvGrpSpPr>
      <p:grpSpPr>
        <a:xfrm>
          <a:off x="0" y="0"/>
          <a:ext cx="0" cy="0"/>
          <a:chOff x="0" y="0"/>
          <a:chExt cx="0" cy="0"/>
        </a:xfrm>
      </p:grpSpPr>
      <p:sp>
        <p:nvSpPr>
          <p:cNvPr id="327" name="Google Shape;327;p47"/>
          <p:cNvSpPr txBox="1">
            <a:spLocks noGrp="1"/>
          </p:cNvSpPr>
          <p:nvPr>
            <p:ph type="title"/>
          </p:nvPr>
        </p:nvSpPr>
        <p:spPr>
          <a:xfrm>
            <a:off x="838199" y="182881"/>
            <a:ext cx="8379900" cy="578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4C008A"/>
              </a:buClr>
              <a:buSzPct val="100000"/>
              <a:buFont typeface="Georgia"/>
              <a:buNone/>
            </a:pPr>
            <a:r>
              <a:rPr lang="en-US" dirty="0">
                <a:solidFill>
                  <a:srgbClr val="4C008A"/>
                </a:solidFill>
                <a:latin typeface="Georgia"/>
                <a:ea typeface="Georgia"/>
                <a:cs typeface="Georgia"/>
                <a:sym typeface="Georgia"/>
              </a:rPr>
              <a:t>Accomplishments </a:t>
            </a:r>
            <a:endParaRPr dirty="0"/>
          </a:p>
        </p:txBody>
      </p:sp>
      <p:pic>
        <p:nvPicPr>
          <p:cNvPr id="329" name="Google Shape;329;p47" descr="James Madison University Mascot photographed on the football field."/>
          <p:cNvPicPr preferRelativeResize="0"/>
          <p:nvPr/>
        </p:nvPicPr>
        <p:blipFill rotWithShape="1">
          <a:blip r:embed="rId4">
            <a:alphaModFix/>
          </a:blip>
          <a:srcRect l="13370" t="14367" r="13370" b="3953"/>
          <a:stretch/>
        </p:blipFill>
        <p:spPr>
          <a:xfrm>
            <a:off x="10457636" y="0"/>
            <a:ext cx="1734362" cy="1290919"/>
          </a:xfrm>
          <a:prstGeom prst="rect">
            <a:avLst/>
          </a:prstGeom>
          <a:noFill/>
          <a:ln w="9525" cap="flat" cmpd="sng">
            <a:solidFill>
              <a:srgbClr val="991FFF"/>
            </a:solidFill>
            <a:prstDash val="solid"/>
            <a:round/>
            <a:headEnd type="none" w="sm" len="sm"/>
            <a:tailEnd type="none" w="sm" len="sm"/>
          </a:ln>
        </p:spPr>
      </p:pic>
      <p:sp>
        <p:nvSpPr>
          <p:cNvPr id="3" name="Google Shape;328;p47"/>
          <p:cNvSpPr txBox="1">
            <a:spLocks noGrp="1"/>
          </p:cNvSpPr>
          <p:nvPr>
            <p:ph type="body" idx="1"/>
          </p:nvPr>
        </p:nvSpPr>
        <p:spPr>
          <a:xfrm>
            <a:off x="516367" y="903642"/>
            <a:ext cx="11198700" cy="49782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Clr>
                <a:srgbClr val="212121"/>
              </a:buClr>
              <a:buSzPts val="2200"/>
              <a:buAutoNum type="arabicPeriod"/>
            </a:pPr>
            <a:r>
              <a:rPr lang="en-US" sz="2200" dirty="0">
                <a:solidFill>
                  <a:srgbClr val="212121"/>
                </a:solidFill>
                <a:latin typeface="Calibri"/>
                <a:ea typeface="Calibri"/>
                <a:cs typeface="Calibri"/>
                <a:sym typeface="Calibri"/>
              </a:rPr>
              <a:t>Participate in CEEDAR Trainings yearly.</a:t>
            </a:r>
            <a:endParaRPr dirty="0"/>
          </a:p>
          <a:p>
            <a:pPr marL="457200" lvl="0" indent="-457200" algn="l" rtl="0">
              <a:lnSpc>
                <a:spcPct val="90000"/>
              </a:lnSpc>
              <a:spcBef>
                <a:spcPts val="0"/>
              </a:spcBef>
              <a:spcAft>
                <a:spcPts val="0"/>
              </a:spcAft>
              <a:buClr>
                <a:srgbClr val="212121"/>
              </a:buClr>
              <a:buSzPts val="2200"/>
              <a:buAutoNum type="arabicPeriod"/>
            </a:pPr>
            <a:r>
              <a:rPr lang="en-US" sz="2200" dirty="0">
                <a:solidFill>
                  <a:srgbClr val="212121"/>
                </a:solidFill>
                <a:latin typeface="Calibri"/>
                <a:ea typeface="Calibri"/>
                <a:cs typeface="Calibri"/>
                <a:sym typeface="Calibri"/>
              </a:rPr>
              <a:t>Complete and continually update the CEEDAR blueprint.</a:t>
            </a:r>
            <a:endParaRPr sz="2200" dirty="0">
              <a:solidFill>
                <a:srgbClr val="212121"/>
              </a:solidFill>
              <a:latin typeface="Calibri"/>
              <a:ea typeface="Calibri"/>
              <a:cs typeface="Calibri"/>
              <a:sym typeface="Calibri"/>
            </a:endParaRPr>
          </a:p>
          <a:p>
            <a:pPr marL="457200" lvl="0" indent="-457200" algn="l" rtl="0">
              <a:lnSpc>
                <a:spcPct val="90000"/>
              </a:lnSpc>
              <a:spcBef>
                <a:spcPts val="0"/>
              </a:spcBef>
              <a:spcAft>
                <a:spcPts val="0"/>
              </a:spcAft>
              <a:buClr>
                <a:srgbClr val="212121"/>
              </a:buClr>
              <a:buSzPts val="2200"/>
              <a:buAutoNum type="arabicPeriod"/>
            </a:pPr>
            <a:r>
              <a:rPr lang="en-US" sz="2200" dirty="0">
                <a:solidFill>
                  <a:srgbClr val="212121"/>
                </a:solidFill>
                <a:latin typeface="Calibri"/>
                <a:ea typeface="Calibri"/>
                <a:cs typeface="Calibri"/>
                <a:sym typeface="Calibri"/>
              </a:rPr>
              <a:t>Provide PD on HLPS for all Faculty (Fall 2023).</a:t>
            </a:r>
            <a:endParaRPr sz="2200" dirty="0">
              <a:solidFill>
                <a:srgbClr val="000000"/>
              </a:solidFill>
              <a:latin typeface="Calibri"/>
              <a:ea typeface="Calibri"/>
              <a:cs typeface="Calibri"/>
              <a:sym typeface="Calibri"/>
            </a:endParaRPr>
          </a:p>
          <a:p>
            <a:pPr marL="457200" lvl="0" indent="-457200" algn="l" rtl="0">
              <a:lnSpc>
                <a:spcPct val="90000"/>
              </a:lnSpc>
              <a:spcBef>
                <a:spcPts val="0"/>
              </a:spcBef>
              <a:spcAft>
                <a:spcPts val="0"/>
              </a:spcAft>
              <a:buClr>
                <a:srgbClr val="212121"/>
              </a:buClr>
              <a:buSzPts val="2200"/>
              <a:buAutoNum type="arabicPeriod"/>
            </a:pPr>
            <a:r>
              <a:rPr lang="en-US" sz="2200" dirty="0">
                <a:solidFill>
                  <a:srgbClr val="212121"/>
                </a:solidFill>
                <a:latin typeface="Calibri"/>
                <a:ea typeface="Calibri"/>
                <a:cs typeface="Calibri"/>
                <a:sym typeface="Calibri"/>
              </a:rPr>
              <a:t>SPED and IECE Program discussed how and where HLPs were </a:t>
            </a:r>
            <a:br>
              <a:rPr lang="en-US" sz="2200" dirty="0">
                <a:latin typeface="Calibri"/>
                <a:ea typeface="Calibri"/>
                <a:cs typeface="Calibri"/>
                <a:sym typeface="Calibri"/>
              </a:rPr>
            </a:br>
            <a:r>
              <a:rPr lang="en-US" sz="2200" dirty="0">
                <a:solidFill>
                  <a:srgbClr val="212121"/>
                </a:solidFill>
                <a:latin typeface="Calibri"/>
                <a:ea typeface="Calibri"/>
                <a:cs typeface="Calibri"/>
                <a:sym typeface="Calibri"/>
              </a:rPr>
              <a:t>covered within coursework (Spring 2024-present).</a:t>
            </a:r>
            <a:endParaRPr sz="2200" dirty="0">
              <a:solidFill>
                <a:srgbClr val="000000"/>
              </a:solidFill>
              <a:latin typeface="Calibri"/>
              <a:ea typeface="Calibri"/>
              <a:cs typeface="Calibri"/>
              <a:sym typeface="Calibri"/>
            </a:endParaRPr>
          </a:p>
          <a:p>
            <a:pPr marL="1143000" lvl="2" indent="-457200" algn="l" rtl="0">
              <a:lnSpc>
                <a:spcPct val="90000"/>
              </a:lnSpc>
              <a:spcBef>
                <a:spcPts val="0"/>
              </a:spcBef>
              <a:spcAft>
                <a:spcPts val="0"/>
              </a:spcAft>
              <a:buClr>
                <a:srgbClr val="212121"/>
              </a:buClr>
              <a:buSzPts val="2200"/>
              <a:buFont typeface="Noto Sans Symbols"/>
              <a:buChar char="▪"/>
            </a:pPr>
            <a:r>
              <a:rPr lang="en-US" sz="2200" dirty="0">
                <a:solidFill>
                  <a:srgbClr val="212121"/>
                </a:solidFill>
                <a:latin typeface="Calibri"/>
                <a:ea typeface="Calibri"/>
                <a:cs typeface="Calibri"/>
                <a:sym typeface="Calibri"/>
              </a:rPr>
              <a:t>What HLPs are covered in specific courses?  </a:t>
            </a:r>
            <a:endParaRPr dirty="0"/>
          </a:p>
          <a:p>
            <a:pPr marL="1143000" lvl="2" indent="-457200" algn="l" rtl="0">
              <a:lnSpc>
                <a:spcPct val="90000"/>
              </a:lnSpc>
              <a:spcBef>
                <a:spcPts val="0"/>
              </a:spcBef>
              <a:spcAft>
                <a:spcPts val="0"/>
              </a:spcAft>
              <a:buClr>
                <a:srgbClr val="212121"/>
              </a:buClr>
              <a:buSzPts val="2200"/>
              <a:buFont typeface="Noto Sans Symbols"/>
              <a:buChar char="▪"/>
            </a:pPr>
            <a:r>
              <a:rPr lang="en-US" sz="2200" dirty="0">
                <a:solidFill>
                  <a:srgbClr val="212121"/>
                </a:solidFill>
                <a:latin typeface="Calibri"/>
                <a:ea typeface="Calibri"/>
                <a:cs typeface="Calibri"/>
                <a:sym typeface="Calibri"/>
              </a:rPr>
              <a:t>Determined whether it was at the introduction, developing, and mastered/applying level.</a:t>
            </a:r>
            <a:endParaRPr sz="2200" dirty="0">
              <a:solidFill>
                <a:srgbClr val="212121"/>
              </a:solidFill>
              <a:latin typeface="Calibri"/>
              <a:ea typeface="Calibri"/>
              <a:cs typeface="Calibri"/>
              <a:sym typeface="Calibri"/>
            </a:endParaRPr>
          </a:p>
          <a:p>
            <a:pPr marL="457200" lvl="0" indent="-457200" algn="l" rtl="0">
              <a:lnSpc>
                <a:spcPct val="90000"/>
              </a:lnSpc>
              <a:spcBef>
                <a:spcPts val="0"/>
              </a:spcBef>
              <a:spcAft>
                <a:spcPts val="0"/>
              </a:spcAft>
              <a:buClr>
                <a:srgbClr val="212121"/>
              </a:buClr>
              <a:buSzPts val="2200"/>
              <a:buAutoNum type="arabicPeriod"/>
            </a:pPr>
            <a:r>
              <a:rPr lang="en-US" sz="2200" dirty="0">
                <a:solidFill>
                  <a:srgbClr val="212121"/>
                </a:solidFill>
                <a:latin typeface="Calibri"/>
                <a:ea typeface="Calibri"/>
                <a:cs typeface="Calibri"/>
                <a:sym typeface="Calibri"/>
              </a:rPr>
              <a:t>Programs discussed and decided on their top 5-7 HLPs to highlight (Summer 2023).</a:t>
            </a:r>
            <a:endParaRPr sz="2200" dirty="0">
              <a:solidFill>
                <a:srgbClr val="212121"/>
              </a:solidFill>
              <a:latin typeface="Calibri"/>
              <a:ea typeface="Calibri"/>
              <a:cs typeface="Calibri"/>
              <a:sym typeface="Calibri"/>
            </a:endParaRPr>
          </a:p>
          <a:p>
            <a:pPr marL="457200" lvl="0" indent="-457200" algn="l" rtl="0">
              <a:lnSpc>
                <a:spcPct val="90000"/>
              </a:lnSpc>
              <a:spcBef>
                <a:spcPts val="0"/>
              </a:spcBef>
              <a:spcAft>
                <a:spcPts val="0"/>
              </a:spcAft>
              <a:buClr>
                <a:srgbClr val="212121"/>
              </a:buClr>
              <a:buSzPts val="2200"/>
              <a:buAutoNum type="arabicPeriod"/>
            </a:pPr>
            <a:r>
              <a:rPr lang="en-US" sz="2200" dirty="0">
                <a:solidFill>
                  <a:srgbClr val="212121"/>
                </a:solidFill>
                <a:latin typeface="Calibri"/>
                <a:ea typeface="Calibri"/>
                <a:cs typeface="Calibri"/>
                <a:sym typeface="Calibri"/>
              </a:rPr>
              <a:t>Added HLPs to all program courses (Fall 2024)</a:t>
            </a:r>
            <a:endParaRPr sz="2200" dirty="0">
              <a:solidFill>
                <a:srgbClr val="212121"/>
              </a:solidFill>
              <a:latin typeface="Calibri"/>
              <a:ea typeface="Calibri"/>
              <a:cs typeface="Calibri"/>
              <a:sym typeface="Calibri"/>
            </a:endParaRPr>
          </a:p>
          <a:p>
            <a:pPr marL="457200" lvl="0" indent="-457200" algn="l" rtl="0">
              <a:lnSpc>
                <a:spcPct val="90000"/>
              </a:lnSpc>
              <a:spcBef>
                <a:spcPts val="0"/>
              </a:spcBef>
              <a:spcAft>
                <a:spcPts val="0"/>
              </a:spcAft>
              <a:buClr>
                <a:srgbClr val="212121"/>
              </a:buClr>
              <a:buSzPts val="2200"/>
              <a:buAutoNum type="arabicPeriod"/>
            </a:pPr>
            <a:r>
              <a:rPr lang="en-US" sz="2200" dirty="0">
                <a:solidFill>
                  <a:srgbClr val="212121"/>
                </a:solidFill>
                <a:latin typeface="Calibri"/>
                <a:ea typeface="Calibri"/>
                <a:cs typeface="Calibri"/>
                <a:sym typeface="Calibri"/>
              </a:rPr>
              <a:t>Aligned all HLPs, VDOE competencies and course key assessments/assignments (Fall 2024).</a:t>
            </a:r>
            <a:endParaRPr sz="2200" dirty="0">
              <a:solidFill>
                <a:srgbClr val="212121"/>
              </a:solidFill>
              <a:latin typeface="Calibri"/>
              <a:ea typeface="Calibri"/>
              <a:cs typeface="Calibri"/>
              <a:sym typeface="Calibri"/>
            </a:endParaRPr>
          </a:p>
          <a:p>
            <a:pPr marL="457200" lvl="0" indent="-457200" algn="l" rtl="0">
              <a:lnSpc>
                <a:spcPct val="90000"/>
              </a:lnSpc>
              <a:spcBef>
                <a:spcPts val="0"/>
              </a:spcBef>
              <a:spcAft>
                <a:spcPts val="0"/>
              </a:spcAft>
              <a:buClr>
                <a:srgbClr val="212121"/>
              </a:buClr>
              <a:buSzPts val="2200"/>
              <a:buAutoNum type="arabicPeriod"/>
            </a:pPr>
            <a:r>
              <a:rPr lang="en-US" sz="2200" dirty="0">
                <a:solidFill>
                  <a:srgbClr val="212121"/>
                </a:solidFill>
                <a:latin typeface="Calibri"/>
                <a:ea typeface="Calibri"/>
                <a:cs typeface="Calibri"/>
                <a:sym typeface="Calibri"/>
              </a:rPr>
              <a:t>Programs utilized Innovation Configuration (IC) (Fall 2023-present).</a:t>
            </a:r>
            <a:endParaRPr sz="2200" dirty="0">
              <a:latin typeface="Calibri"/>
              <a:ea typeface="Calibri"/>
              <a:cs typeface="Calibri"/>
              <a:sym typeface="Calibri"/>
            </a:endParaRPr>
          </a:p>
          <a:p>
            <a:pPr marL="1143000" lvl="2" indent="-457200" algn="l" rtl="0">
              <a:lnSpc>
                <a:spcPct val="90000"/>
              </a:lnSpc>
              <a:spcBef>
                <a:spcPts val="0"/>
              </a:spcBef>
              <a:spcAft>
                <a:spcPts val="0"/>
              </a:spcAft>
              <a:buClr>
                <a:srgbClr val="212121"/>
              </a:buClr>
              <a:buSzPts val="2200"/>
              <a:buFont typeface="Noto Sans Symbols"/>
              <a:buChar char="▪"/>
            </a:pPr>
            <a:r>
              <a:rPr lang="en-US" sz="2200" dirty="0">
                <a:solidFill>
                  <a:srgbClr val="212121"/>
                </a:solidFill>
                <a:latin typeface="Calibri"/>
                <a:ea typeface="Calibri"/>
                <a:cs typeface="Calibri"/>
                <a:sym typeface="Calibri"/>
              </a:rPr>
              <a:t>Where are our holes?</a:t>
            </a:r>
            <a:endParaRPr sz="2200" dirty="0">
              <a:solidFill>
                <a:srgbClr val="000000"/>
              </a:solidFill>
              <a:latin typeface="Calibri"/>
              <a:ea typeface="Calibri"/>
              <a:cs typeface="Calibri"/>
              <a:sym typeface="Calibri"/>
            </a:endParaRPr>
          </a:p>
          <a:p>
            <a:pPr marL="1143000" lvl="2" indent="-457200" algn="l" rtl="0">
              <a:lnSpc>
                <a:spcPct val="90000"/>
              </a:lnSpc>
              <a:spcBef>
                <a:spcPts val="0"/>
              </a:spcBef>
              <a:spcAft>
                <a:spcPts val="0"/>
              </a:spcAft>
              <a:buClr>
                <a:srgbClr val="212121"/>
              </a:buClr>
              <a:buSzPts val="2200"/>
              <a:buFont typeface="Noto Sans Symbols"/>
              <a:buChar char="▪"/>
            </a:pPr>
            <a:r>
              <a:rPr lang="en-US" sz="2200" dirty="0">
                <a:solidFill>
                  <a:srgbClr val="212121"/>
                </a:solidFill>
                <a:latin typeface="Calibri"/>
                <a:ea typeface="Calibri"/>
                <a:cs typeface="Calibri"/>
                <a:sym typeface="Calibri"/>
              </a:rPr>
              <a:t>How do we ensure all identified HLPs are being adequately covered?</a:t>
            </a:r>
            <a:endParaRPr dirty="0"/>
          </a:p>
          <a:p>
            <a:pPr marL="285750" lvl="0" indent="-285750" algn="l" rtl="0">
              <a:lnSpc>
                <a:spcPct val="90000"/>
              </a:lnSpc>
              <a:spcBef>
                <a:spcPts val="0"/>
              </a:spcBef>
              <a:spcAft>
                <a:spcPts val="0"/>
              </a:spcAft>
              <a:buClr>
                <a:srgbClr val="000000"/>
              </a:buClr>
              <a:buSzPts val="2200"/>
              <a:buFont typeface="Calibri"/>
              <a:buAutoNum type="arabicPeriod"/>
            </a:pPr>
            <a:r>
              <a:rPr lang="en-US" sz="2200" dirty="0">
                <a:solidFill>
                  <a:srgbClr val="000000"/>
                </a:solidFill>
                <a:latin typeface="Calibri"/>
                <a:ea typeface="Calibri"/>
                <a:cs typeface="Calibri"/>
                <a:sym typeface="Calibri"/>
              </a:rPr>
              <a:t>TTAC provided multiple trainings with paraprofessionals on HLPs in Region 5 within the local school divisions.</a:t>
            </a:r>
            <a:endParaRPr sz="2200" dirty="0">
              <a:latin typeface="Calibri"/>
              <a:ea typeface="Calibri"/>
              <a:cs typeface="Calibri"/>
              <a:sym typeface="Calibri"/>
            </a:endParaRPr>
          </a:p>
          <a:p>
            <a:pPr marL="228600" lvl="0" indent="-76200" algn="l" rtl="0">
              <a:lnSpc>
                <a:spcPct val="100000"/>
              </a:lnSpc>
              <a:spcBef>
                <a:spcPts val="1000"/>
              </a:spcBef>
              <a:spcAft>
                <a:spcPts val="0"/>
              </a:spcAft>
              <a:buClr>
                <a:schemeClr val="dk1"/>
              </a:buClr>
              <a:buSzPts val="2400"/>
              <a:buFont typeface="Noto Sans Symbols"/>
              <a:buNone/>
            </a:pPr>
            <a:endParaRPr sz="2400" dirty="0">
              <a:solidFill>
                <a:srgbClr val="3A3C3D"/>
              </a:solidFill>
              <a:latin typeface="Arial"/>
              <a:ea typeface="Arial"/>
              <a:cs typeface="Arial"/>
              <a:sym typeface="Arial"/>
            </a:endParaRPr>
          </a:p>
          <a:p>
            <a:pPr marL="228600" lvl="0" indent="-76200" algn="l" rtl="0">
              <a:lnSpc>
                <a:spcPct val="100000"/>
              </a:lnSpc>
              <a:spcBef>
                <a:spcPts val="1000"/>
              </a:spcBef>
              <a:spcAft>
                <a:spcPts val="0"/>
              </a:spcAft>
              <a:buClr>
                <a:schemeClr val="dk1"/>
              </a:buClr>
              <a:buSzPts val="2400"/>
              <a:buFont typeface="Noto Sans Symbols"/>
              <a:buNone/>
            </a:pPr>
            <a:endParaRPr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3"/>
        <p:cNvGrpSpPr/>
        <p:nvPr/>
      </p:nvGrpSpPr>
      <p:grpSpPr>
        <a:xfrm>
          <a:off x="0" y="0"/>
          <a:ext cx="0" cy="0"/>
          <a:chOff x="0" y="0"/>
          <a:chExt cx="0" cy="0"/>
        </a:xfrm>
      </p:grpSpPr>
      <p:sp>
        <p:nvSpPr>
          <p:cNvPr id="334" name="Google Shape;334;p48"/>
          <p:cNvSpPr txBox="1">
            <a:spLocks noGrp="1"/>
          </p:cNvSpPr>
          <p:nvPr>
            <p:ph type="title"/>
          </p:nvPr>
        </p:nvSpPr>
        <p:spPr>
          <a:xfrm>
            <a:off x="838199" y="182881"/>
            <a:ext cx="8379900" cy="578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4C008A"/>
              </a:buClr>
              <a:buSzPct val="100000"/>
              <a:buFont typeface="Georgia"/>
              <a:buNone/>
            </a:pPr>
            <a:r>
              <a:rPr lang="en-US" dirty="0">
                <a:solidFill>
                  <a:srgbClr val="4C008A"/>
                </a:solidFill>
                <a:latin typeface="Georgia"/>
                <a:ea typeface="Georgia"/>
                <a:cs typeface="Georgia"/>
                <a:sym typeface="Georgia"/>
              </a:rPr>
              <a:t>CEEDAR/VDOE Study: Purpose</a:t>
            </a:r>
            <a:endParaRPr dirty="0"/>
          </a:p>
        </p:txBody>
      </p:sp>
      <p:pic>
        <p:nvPicPr>
          <p:cNvPr id="336" name="Google Shape;336;p48">
            <a:extLst>
              <a:ext uri="{C183D7F6-B498-43B3-948B-1728B52AA6E4}">
                <adec:decorative xmlns:adec="http://schemas.microsoft.com/office/drawing/2017/decorative" val="1"/>
              </a:ext>
            </a:extLst>
          </p:cNvPr>
          <p:cNvPicPr preferRelativeResize="0"/>
          <p:nvPr/>
        </p:nvPicPr>
        <p:blipFill rotWithShape="1">
          <a:blip r:embed="rId4">
            <a:alphaModFix/>
          </a:blip>
          <a:srcRect l="13370" t="14367" r="13370" b="3953"/>
          <a:stretch/>
        </p:blipFill>
        <p:spPr>
          <a:xfrm>
            <a:off x="10850471" y="0"/>
            <a:ext cx="1341532" cy="998525"/>
          </a:xfrm>
          <a:prstGeom prst="rect">
            <a:avLst/>
          </a:prstGeom>
          <a:noFill/>
          <a:ln>
            <a:noFill/>
          </a:ln>
        </p:spPr>
      </p:pic>
      <p:sp>
        <p:nvSpPr>
          <p:cNvPr id="3" name="Google Shape;335;p48"/>
          <p:cNvSpPr txBox="1">
            <a:spLocks noGrp="1"/>
          </p:cNvSpPr>
          <p:nvPr>
            <p:ph type="body" idx="1"/>
          </p:nvPr>
        </p:nvSpPr>
        <p:spPr>
          <a:xfrm>
            <a:off x="516367" y="903642"/>
            <a:ext cx="11198700" cy="5131500"/>
          </a:xfrm>
          <a:prstGeom prst="rect">
            <a:avLst/>
          </a:prstGeom>
          <a:noFill/>
          <a:ln>
            <a:noFill/>
          </a:ln>
        </p:spPr>
        <p:txBody>
          <a:bodyPr spcFirstLastPara="1" wrap="square" lIns="91425" tIns="45700" rIns="91425" bIns="45700" anchor="t" anchorCtr="0">
            <a:noAutofit/>
          </a:bodyPr>
          <a:lstStyle/>
          <a:p>
            <a:pPr marL="573087" lvl="2" indent="-457200" algn="l" rtl="0">
              <a:lnSpc>
                <a:spcPct val="90000"/>
              </a:lnSpc>
              <a:spcBef>
                <a:spcPts val="0"/>
              </a:spcBef>
              <a:spcAft>
                <a:spcPts val="0"/>
              </a:spcAft>
              <a:buClr>
                <a:srgbClr val="000000"/>
              </a:buClr>
              <a:buSzPts val="2800"/>
              <a:buChar char="•"/>
            </a:pPr>
            <a:r>
              <a:rPr lang="en-US" sz="2800" dirty="0">
                <a:solidFill>
                  <a:srgbClr val="000000"/>
                </a:solidFill>
                <a:latin typeface="Calibri"/>
                <a:ea typeface="Calibri"/>
                <a:cs typeface="Calibri"/>
                <a:sym typeface="Calibri"/>
              </a:rPr>
              <a:t>Assess pre-service candidates’ effectiveness in implementing select HLPs with fidelity during student teaching placement.</a:t>
            </a:r>
            <a:br>
              <a:rPr lang="en-US" sz="1200" dirty="0">
                <a:solidFill>
                  <a:srgbClr val="000000"/>
                </a:solidFill>
                <a:latin typeface="Calibri"/>
                <a:ea typeface="Calibri"/>
                <a:cs typeface="Calibri"/>
                <a:sym typeface="Calibri"/>
              </a:rPr>
            </a:br>
            <a:endParaRPr sz="2800" dirty="0">
              <a:solidFill>
                <a:srgbClr val="212121"/>
              </a:solidFill>
              <a:latin typeface="Calibri"/>
              <a:ea typeface="Calibri"/>
              <a:cs typeface="Calibri"/>
              <a:sym typeface="Calibri"/>
            </a:endParaRPr>
          </a:p>
          <a:p>
            <a:pPr marL="573087" lvl="2" indent="-457200" algn="l" rtl="0">
              <a:lnSpc>
                <a:spcPct val="90000"/>
              </a:lnSpc>
              <a:spcBef>
                <a:spcPts val="0"/>
              </a:spcBef>
              <a:spcAft>
                <a:spcPts val="0"/>
              </a:spcAft>
              <a:buClr>
                <a:srgbClr val="000000"/>
              </a:buClr>
              <a:buSzPts val="2800"/>
              <a:buChar char="•"/>
            </a:pPr>
            <a:r>
              <a:rPr lang="en-US" sz="2800" dirty="0">
                <a:solidFill>
                  <a:srgbClr val="000000"/>
                </a:solidFill>
                <a:latin typeface="Calibri"/>
                <a:ea typeface="Calibri"/>
                <a:cs typeface="Calibri"/>
                <a:sym typeface="Calibri"/>
              </a:rPr>
              <a:t>Assess effectiveness of University Supervisors (USs) and Cooperating Teachers (CTs) feedback during post-observation debrief conferences.</a:t>
            </a:r>
            <a:br>
              <a:rPr lang="en-US" sz="2800" dirty="0">
                <a:solidFill>
                  <a:srgbClr val="000000"/>
                </a:solidFill>
                <a:latin typeface="Calibri"/>
                <a:ea typeface="Calibri"/>
                <a:cs typeface="Calibri"/>
                <a:sym typeface="Calibri"/>
              </a:rPr>
            </a:br>
            <a:endParaRPr sz="2800" dirty="0">
              <a:solidFill>
                <a:srgbClr val="000000"/>
              </a:solidFill>
              <a:latin typeface="Calibri"/>
              <a:ea typeface="Calibri"/>
              <a:cs typeface="Calibri"/>
              <a:sym typeface="Calibri"/>
            </a:endParaRPr>
          </a:p>
          <a:p>
            <a:pPr marL="573087" lvl="2" indent="-457200" algn="l" rtl="0">
              <a:lnSpc>
                <a:spcPct val="90000"/>
              </a:lnSpc>
              <a:spcBef>
                <a:spcPts val="0"/>
              </a:spcBef>
              <a:spcAft>
                <a:spcPts val="0"/>
              </a:spcAft>
              <a:buClr>
                <a:srgbClr val="000000"/>
              </a:buClr>
              <a:buSzPts val="2800"/>
              <a:buChar char="•"/>
            </a:pPr>
            <a:r>
              <a:rPr lang="en-US" sz="2800" dirty="0">
                <a:solidFill>
                  <a:srgbClr val="000000"/>
                </a:solidFill>
                <a:latin typeface="Calibri"/>
                <a:ea typeface="Calibri"/>
                <a:cs typeface="Calibri"/>
                <a:sym typeface="Calibri"/>
              </a:rPr>
              <a:t>By using </a:t>
            </a:r>
            <a:r>
              <a:rPr lang="en-US" sz="2800" i="1" dirty="0">
                <a:solidFill>
                  <a:srgbClr val="000000"/>
                </a:solidFill>
                <a:latin typeface="Calibri"/>
                <a:ea typeface="Calibri"/>
                <a:cs typeface="Calibri"/>
                <a:sym typeface="Calibri"/>
              </a:rPr>
              <a:t>HLPs</a:t>
            </a:r>
            <a:r>
              <a:rPr lang="en-US" sz="2800" dirty="0">
                <a:solidFill>
                  <a:srgbClr val="000000"/>
                </a:solidFill>
                <a:latin typeface="Calibri"/>
                <a:ea typeface="Calibri"/>
                <a:cs typeface="Calibri"/>
                <a:sym typeface="Calibri"/>
              </a:rPr>
              <a:t> and </a:t>
            </a:r>
            <a:r>
              <a:rPr lang="en-US" sz="2800" i="1" dirty="0">
                <a:solidFill>
                  <a:srgbClr val="000000"/>
                </a:solidFill>
                <a:latin typeface="Calibri"/>
                <a:ea typeface="Calibri"/>
                <a:cs typeface="Calibri"/>
                <a:sym typeface="Calibri"/>
              </a:rPr>
              <a:t>How to Give Effective Feedback</a:t>
            </a:r>
            <a:r>
              <a:rPr lang="en-US" sz="2800" dirty="0">
                <a:solidFill>
                  <a:srgbClr val="000000"/>
                </a:solidFill>
                <a:latin typeface="Calibri"/>
                <a:ea typeface="Calibri"/>
                <a:cs typeface="Calibri"/>
                <a:sym typeface="Calibri"/>
              </a:rPr>
              <a:t>, as a framework for training USs and CTs, our Teacher Preparation Program can provide a research-based and structured approach to preparing USs and CTs for their vital role in guiding and mentoring future educators.</a:t>
            </a:r>
            <a:br>
              <a:rPr lang="en-US" sz="2800" dirty="0">
                <a:solidFill>
                  <a:srgbClr val="000000"/>
                </a:solidFill>
                <a:latin typeface="Calibri"/>
                <a:ea typeface="Calibri"/>
                <a:cs typeface="Calibri"/>
                <a:sym typeface="Calibri"/>
              </a:rPr>
            </a:br>
            <a:endParaRPr sz="2800" dirty="0">
              <a:solidFill>
                <a:srgbClr val="000000"/>
              </a:solidFill>
              <a:latin typeface="Calibri"/>
              <a:ea typeface="Calibri"/>
              <a:cs typeface="Calibri"/>
              <a:sym typeface="Calibri"/>
            </a:endParaRPr>
          </a:p>
          <a:p>
            <a:pPr marL="573087" lvl="2" indent="-457200" algn="l" rtl="0">
              <a:lnSpc>
                <a:spcPct val="90000"/>
              </a:lnSpc>
              <a:spcBef>
                <a:spcPts val="0"/>
              </a:spcBef>
              <a:spcAft>
                <a:spcPts val="0"/>
              </a:spcAft>
              <a:buClr>
                <a:srgbClr val="000000"/>
              </a:buClr>
              <a:buSzPts val="2800"/>
              <a:buChar char="•"/>
            </a:pPr>
            <a:r>
              <a:rPr lang="en-US" sz="2800" dirty="0">
                <a:solidFill>
                  <a:srgbClr val="000000"/>
                </a:solidFill>
                <a:latin typeface="Calibri"/>
                <a:ea typeface="Calibri"/>
                <a:cs typeface="Calibri"/>
                <a:sym typeface="Calibri"/>
              </a:rPr>
              <a:t>Improving the quality of teacher preparation and ultimately the effectiveness of K-12 education.</a:t>
            </a:r>
            <a:br>
              <a:rPr lang="en-US" sz="2400" dirty="0">
                <a:solidFill>
                  <a:srgbClr val="000000"/>
                </a:solidFill>
                <a:latin typeface="Calibri"/>
                <a:ea typeface="Calibri"/>
                <a:cs typeface="Calibri"/>
                <a:sym typeface="Calibri"/>
              </a:rPr>
            </a:br>
            <a:endParaRPr sz="2400" dirty="0">
              <a:latin typeface="Calibri"/>
              <a:ea typeface="Calibri"/>
              <a:cs typeface="Calibri"/>
              <a:sym typeface="Calibri"/>
            </a:endParaRPr>
          </a:p>
          <a:p>
            <a:pPr marL="228600" lvl="0" indent="-76200" algn="l" rtl="0">
              <a:lnSpc>
                <a:spcPct val="100000"/>
              </a:lnSpc>
              <a:spcBef>
                <a:spcPts val="1000"/>
              </a:spcBef>
              <a:spcAft>
                <a:spcPts val="0"/>
              </a:spcAft>
              <a:buClr>
                <a:schemeClr val="dk1"/>
              </a:buClr>
              <a:buSzPts val="2400"/>
              <a:buFont typeface="Noto Sans Symbols"/>
              <a:buNone/>
            </a:pPr>
            <a:endParaRPr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0"/>
        <p:cNvGrpSpPr/>
        <p:nvPr/>
      </p:nvGrpSpPr>
      <p:grpSpPr>
        <a:xfrm>
          <a:off x="0" y="0"/>
          <a:ext cx="0" cy="0"/>
          <a:chOff x="0" y="0"/>
          <a:chExt cx="0" cy="0"/>
        </a:xfrm>
      </p:grpSpPr>
      <p:sp>
        <p:nvSpPr>
          <p:cNvPr id="341" name="Google Shape;341;p49"/>
          <p:cNvSpPr txBox="1">
            <a:spLocks noGrp="1"/>
          </p:cNvSpPr>
          <p:nvPr>
            <p:ph type="title"/>
          </p:nvPr>
        </p:nvSpPr>
        <p:spPr>
          <a:xfrm>
            <a:off x="838199" y="182880"/>
            <a:ext cx="8379900" cy="998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C008A"/>
              </a:buClr>
              <a:buSzPts val="4400"/>
              <a:buFont typeface="Georgia"/>
              <a:buNone/>
            </a:pPr>
            <a:r>
              <a:rPr lang="en-US" dirty="0">
                <a:solidFill>
                  <a:srgbClr val="4C008A"/>
                </a:solidFill>
                <a:latin typeface="Georgia"/>
                <a:ea typeface="Georgia"/>
                <a:cs typeface="Georgia"/>
                <a:sym typeface="Georgia"/>
              </a:rPr>
              <a:t>Content Covered in the Trainings</a:t>
            </a:r>
            <a:endParaRPr dirty="0"/>
          </a:p>
        </p:txBody>
      </p:sp>
      <p:pic>
        <p:nvPicPr>
          <p:cNvPr id="343" name="Google Shape;343;p49">
            <a:extLst>
              <a:ext uri="{C183D7F6-B498-43B3-948B-1728B52AA6E4}">
                <adec:decorative xmlns:adec="http://schemas.microsoft.com/office/drawing/2017/decorative" val="1"/>
              </a:ext>
            </a:extLst>
          </p:cNvPr>
          <p:cNvPicPr preferRelativeResize="0"/>
          <p:nvPr/>
        </p:nvPicPr>
        <p:blipFill rotWithShape="1">
          <a:blip r:embed="rId4">
            <a:alphaModFix/>
          </a:blip>
          <a:srcRect l="13370" t="14367" r="13370" b="3953"/>
          <a:stretch/>
        </p:blipFill>
        <p:spPr>
          <a:xfrm>
            <a:off x="10850471" y="0"/>
            <a:ext cx="1341532" cy="998525"/>
          </a:xfrm>
          <a:prstGeom prst="rect">
            <a:avLst/>
          </a:prstGeom>
          <a:noFill/>
          <a:ln>
            <a:noFill/>
          </a:ln>
        </p:spPr>
      </p:pic>
      <p:sp>
        <p:nvSpPr>
          <p:cNvPr id="3" name="Google Shape;342;p49"/>
          <p:cNvSpPr txBox="1">
            <a:spLocks noGrp="1"/>
          </p:cNvSpPr>
          <p:nvPr>
            <p:ph type="body" idx="1"/>
          </p:nvPr>
        </p:nvSpPr>
        <p:spPr>
          <a:xfrm>
            <a:off x="516367" y="1624404"/>
            <a:ext cx="11198700" cy="4410600"/>
          </a:xfrm>
          <a:prstGeom prst="rect">
            <a:avLst/>
          </a:prstGeom>
          <a:noFill/>
          <a:ln>
            <a:noFill/>
          </a:ln>
        </p:spPr>
        <p:txBody>
          <a:bodyPr spcFirstLastPara="1" wrap="square" lIns="91425" tIns="45700" rIns="91425" bIns="45700" anchor="t" anchorCtr="0">
            <a:noAutofit/>
          </a:bodyPr>
          <a:lstStyle/>
          <a:p>
            <a:pPr marL="573087" lvl="2" indent="-457200" algn="l" rtl="0">
              <a:lnSpc>
                <a:spcPct val="90000"/>
              </a:lnSpc>
              <a:spcBef>
                <a:spcPts val="0"/>
              </a:spcBef>
              <a:spcAft>
                <a:spcPts val="0"/>
              </a:spcAft>
              <a:buClr>
                <a:srgbClr val="000000"/>
              </a:buClr>
              <a:buSzPts val="3200"/>
              <a:buFont typeface="Calibri"/>
              <a:buAutoNum type="arabicPeriod"/>
            </a:pPr>
            <a:r>
              <a:rPr lang="en-US" sz="3200" dirty="0">
                <a:solidFill>
                  <a:srgbClr val="000000"/>
                </a:solidFill>
                <a:latin typeface="Calibri"/>
                <a:ea typeface="Calibri"/>
                <a:cs typeface="Calibri"/>
                <a:sym typeface="Calibri"/>
              </a:rPr>
              <a:t>High Leverage Practices (HLPs)</a:t>
            </a:r>
            <a:endParaRPr dirty="0"/>
          </a:p>
          <a:p>
            <a:pPr marL="573087" lvl="2" indent="-457200" algn="l" rtl="0">
              <a:lnSpc>
                <a:spcPct val="90000"/>
              </a:lnSpc>
              <a:spcBef>
                <a:spcPts val="0"/>
              </a:spcBef>
              <a:spcAft>
                <a:spcPts val="0"/>
              </a:spcAft>
              <a:buClr>
                <a:srgbClr val="000000"/>
              </a:buClr>
              <a:buSzPts val="3200"/>
              <a:buFont typeface="Calibri"/>
              <a:buAutoNum type="arabicPeriod"/>
            </a:pPr>
            <a:r>
              <a:rPr lang="en-US" sz="3200" dirty="0">
                <a:solidFill>
                  <a:srgbClr val="000000"/>
                </a:solidFill>
                <a:latin typeface="Calibri"/>
                <a:ea typeface="Calibri"/>
                <a:cs typeface="Calibri"/>
                <a:sym typeface="Calibri"/>
              </a:rPr>
              <a:t>Effective Questioning</a:t>
            </a:r>
            <a:endParaRPr dirty="0"/>
          </a:p>
          <a:p>
            <a:pPr marL="573087" lvl="2" indent="-457200" algn="l" rtl="0">
              <a:lnSpc>
                <a:spcPct val="90000"/>
              </a:lnSpc>
              <a:spcBef>
                <a:spcPts val="0"/>
              </a:spcBef>
              <a:spcAft>
                <a:spcPts val="0"/>
              </a:spcAft>
              <a:buClr>
                <a:srgbClr val="000000"/>
              </a:buClr>
              <a:buSzPts val="3200"/>
              <a:buFont typeface="Calibri"/>
              <a:buAutoNum type="arabicPeriod"/>
            </a:pPr>
            <a:r>
              <a:rPr lang="en-US" sz="3200" dirty="0">
                <a:solidFill>
                  <a:srgbClr val="000000"/>
                </a:solidFill>
                <a:latin typeface="Calibri"/>
                <a:ea typeface="Calibri"/>
                <a:cs typeface="Calibri"/>
                <a:sym typeface="Calibri"/>
              </a:rPr>
              <a:t>Use of Explicit Instruction</a:t>
            </a:r>
            <a:endParaRPr dirty="0"/>
          </a:p>
          <a:p>
            <a:pPr marL="573087" lvl="2" indent="-457200" algn="l" rtl="0">
              <a:lnSpc>
                <a:spcPct val="90000"/>
              </a:lnSpc>
              <a:spcBef>
                <a:spcPts val="0"/>
              </a:spcBef>
              <a:spcAft>
                <a:spcPts val="0"/>
              </a:spcAft>
              <a:buClr>
                <a:srgbClr val="000000"/>
              </a:buClr>
              <a:buSzPts val="3200"/>
              <a:buFont typeface="Calibri"/>
              <a:buAutoNum type="arabicPeriod"/>
            </a:pPr>
            <a:r>
              <a:rPr lang="en-US" sz="3200" dirty="0">
                <a:solidFill>
                  <a:srgbClr val="000000"/>
                </a:solidFill>
                <a:latin typeface="Calibri"/>
                <a:ea typeface="Calibri"/>
                <a:cs typeface="Calibri"/>
                <a:sym typeface="Calibri"/>
              </a:rPr>
              <a:t>Quality of Feedback (Specific, Statement Focused and Connection Making)</a:t>
            </a:r>
            <a:endParaRPr dirty="0"/>
          </a:p>
          <a:p>
            <a:pPr marL="573087" lvl="2" indent="-457200" algn="l" rtl="0">
              <a:lnSpc>
                <a:spcPct val="90000"/>
              </a:lnSpc>
              <a:spcBef>
                <a:spcPts val="0"/>
              </a:spcBef>
              <a:spcAft>
                <a:spcPts val="0"/>
              </a:spcAft>
              <a:buClr>
                <a:srgbClr val="000000"/>
              </a:buClr>
              <a:buSzPts val="3200"/>
              <a:buFont typeface="Calibri"/>
              <a:buAutoNum type="arabicPeriod"/>
            </a:pPr>
            <a:r>
              <a:rPr lang="en-US" sz="3200" dirty="0">
                <a:solidFill>
                  <a:srgbClr val="000000"/>
                </a:solidFill>
                <a:latin typeface="Calibri"/>
                <a:ea typeface="Calibri"/>
                <a:cs typeface="Calibri"/>
                <a:sym typeface="Calibri"/>
              </a:rPr>
              <a:t>Levels of Feedback (Specific, General and behavioral</a:t>
            </a:r>
            <a:endParaRPr dirty="0"/>
          </a:p>
          <a:p>
            <a:pPr marL="573087" lvl="2" indent="-457200" algn="l" rtl="0">
              <a:lnSpc>
                <a:spcPct val="90000"/>
              </a:lnSpc>
              <a:spcBef>
                <a:spcPts val="0"/>
              </a:spcBef>
              <a:spcAft>
                <a:spcPts val="0"/>
              </a:spcAft>
              <a:buClr>
                <a:srgbClr val="000000"/>
              </a:buClr>
              <a:buSzPts val="3200"/>
              <a:buFont typeface="Calibri"/>
              <a:buAutoNum type="arabicPeriod"/>
            </a:pPr>
            <a:r>
              <a:rPr lang="en-US" sz="3200" dirty="0">
                <a:solidFill>
                  <a:srgbClr val="000000"/>
                </a:solidFill>
                <a:latin typeface="Calibri"/>
                <a:ea typeface="Calibri"/>
                <a:cs typeface="Calibri"/>
                <a:sym typeface="Calibri"/>
              </a:rPr>
              <a:t>Importance of Opportunities to Respond (OTRs-Deep, Rote, Choral)</a:t>
            </a:r>
            <a:br>
              <a:rPr lang="en-US" sz="2400" dirty="0">
                <a:solidFill>
                  <a:srgbClr val="000000"/>
                </a:solidFill>
                <a:latin typeface="Calibri"/>
                <a:ea typeface="Calibri"/>
                <a:cs typeface="Calibri"/>
                <a:sym typeface="Calibri"/>
              </a:rPr>
            </a:br>
            <a:endParaRPr sz="2400" dirty="0">
              <a:latin typeface="Calibri"/>
              <a:ea typeface="Calibri"/>
              <a:cs typeface="Calibri"/>
              <a:sym typeface="Calibri"/>
            </a:endParaRPr>
          </a:p>
          <a:p>
            <a:pPr marL="228600" lvl="0" indent="-76200" algn="l" rtl="0">
              <a:lnSpc>
                <a:spcPct val="100000"/>
              </a:lnSpc>
              <a:spcBef>
                <a:spcPts val="1000"/>
              </a:spcBef>
              <a:spcAft>
                <a:spcPts val="0"/>
              </a:spcAft>
              <a:buClr>
                <a:schemeClr val="dk1"/>
              </a:buClr>
              <a:buSzPts val="2400"/>
              <a:buFont typeface="Noto Sans Symbols"/>
              <a:buNone/>
            </a:pPr>
            <a:endParaRPr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8"/>
        <p:cNvGrpSpPr/>
        <p:nvPr/>
      </p:nvGrpSpPr>
      <p:grpSpPr>
        <a:xfrm>
          <a:off x="0" y="0"/>
          <a:ext cx="0" cy="0"/>
          <a:chOff x="0" y="0"/>
          <a:chExt cx="0" cy="0"/>
        </a:xfrm>
      </p:grpSpPr>
      <p:sp>
        <p:nvSpPr>
          <p:cNvPr id="351" name="Google Shape;351;p50">
            <a:extLst>
              <a:ext uri="{C183D7F6-B498-43B3-948B-1728B52AA6E4}">
                <adec:decorative xmlns:adec="http://schemas.microsoft.com/office/drawing/2017/decorative" val="1"/>
              </a:ext>
            </a:extLst>
          </p:cNvPr>
          <p:cNvSpPr/>
          <p:nvPr/>
        </p:nvSpPr>
        <p:spPr>
          <a:xfrm>
            <a:off x="125367" y="1051558"/>
            <a:ext cx="3887100" cy="3980400"/>
          </a:xfrm>
          <a:prstGeom prst="ellipse">
            <a:avLst/>
          </a:prstGeom>
          <a:solidFill>
            <a:srgbClr val="7030A0"/>
          </a:solidFill>
          <a:ln w="12700" cap="flat" cmpd="sng">
            <a:solidFill>
              <a:srgbClr val="2000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2" name="Google Shape;352;p50"/>
          <p:cNvSpPr txBox="1">
            <a:spLocks noGrp="1"/>
          </p:cNvSpPr>
          <p:nvPr>
            <p:ph type="title" idx="4294967295"/>
          </p:nvPr>
        </p:nvSpPr>
        <p:spPr>
          <a:xfrm>
            <a:off x="382369" y="1183561"/>
            <a:ext cx="3373200" cy="40824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0"/>
              </a:spcBef>
              <a:spcAft>
                <a:spcPts val="0"/>
              </a:spcAft>
              <a:buClr>
                <a:schemeClr val="lt1"/>
              </a:buClr>
              <a:buSzPts val="2800"/>
              <a:buFont typeface="Libre Franklin Medium"/>
              <a:buNone/>
              <a:tabLst/>
              <a:defRPr/>
            </a:pPr>
            <a:r>
              <a:rPr kumimoji="0" lang="en-US" sz="2800" b="1" i="0" u="none" strike="noStrike" kern="0" cap="none" spc="0" normalizeH="0" baseline="0" noProof="0" dirty="0">
                <a:ln>
                  <a:noFill/>
                </a:ln>
                <a:solidFill>
                  <a:schemeClr val="lt1"/>
                </a:solidFill>
                <a:effectLst/>
                <a:uLnTx/>
                <a:uFillTx/>
                <a:latin typeface="Libre Franklin Medium"/>
                <a:ea typeface="Libre Franklin Medium"/>
                <a:cs typeface="Libre Franklin Medium"/>
                <a:sym typeface="Libre Franklin Medium"/>
              </a:rPr>
              <a:t>Observation Procedure/Steps:</a:t>
            </a:r>
            <a:br>
              <a:rPr kumimoji="0" lang="en-US" sz="2800" b="1" i="0" u="none" strike="noStrike" kern="0" cap="none" spc="0" normalizeH="0" baseline="0" noProof="0" dirty="0">
                <a:ln>
                  <a:noFill/>
                </a:ln>
                <a:solidFill>
                  <a:schemeClr val="lt1"/>
                </a:solidFill>
                <a:effectLst/>
                <a:uLnTx/>
                <a:uFillTx/>
                <a:latin typeface="Libre Franklin Medium"/>
                <a:ea typeface="Libre Franklin Medium"/>
                <a:cs typeface="Libre Franklin Medium"/>
                <a:sym typeface="Libre Franklin Medium"/>
              </a:rPr>
            </a:br>
            <a:endParaRPr kumimoji="0" lang="en-US" sz="2800" b="0" i="0" u="none" strike="noStrike" kern="0" cap="none" spc="0" normalizeH="0" baseline="0" noProof="0" dirty="0">
              <a:ln>
                <a:noFill/>
              </a:ln>
              <a:solidFill>
                <a:schemeClr val="lt1"/>
              </a:solidFill>
              <a:effectLst/>
              <a:uLnTx/>
              <a:uFillTx/>
              <a:latin typeface="Libre Franklin Medium"/>
              <a:ea typeface="Libre Franklin Medium"/>
              <a:cs typeface="Libre Franklin Medium"/>
              <a:sym typeface="Libre Franklin Medium"/>
            </a:endParaRPr>
          </a:p>
          <a:p>
            <a:pPr marL="0" marR="0" lvl="0" indent="0" algn="ctr" defTabSz="914400" rtl="0" eaLnBrk="1" fontAlgn="auto" latinLnBrk="0" hangingPunct="1">
              <a:lnSpc>
                <a:spcPct val="90000"/>
              </a:lnSpc>
              <a:spcBef>
                <a:spcPts val="0"/>
              </a:spcBef>
              <a:spcAft>
                <a:spcPts val="0"/>
              </a:spcAft>
              <a:buClr>
                <a:schemeClr val="dk1"/>
              </a:buClr>
              <a:buSzPts val="4400"/>
              <a:buFont typeface="Arial"/>
              <a:buNone/>
              <a:tabLst/>
              <a:defRPr/>
            </a:pPr>
            <a:endParaRPr kumimoji="0" lang="en-US" sz="4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4" name="Google Shape;350;p50"/>
          <p:cNvSpPr txBox="1">
            <a:spLocks noGrp="1"/>
          </p:cNvSpPr>
          <p:nvPr>
            <p:ph type="body" idx="1"/>
          </p:nvPr>
        </p:nvSpPr>
        <p:spPr>
          <a:xfrm>
            <a:off x="4140508" y="591182"/>
            <a:ext cx="7213200" cy="59199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000000"/>
              </a:buClr>
              <a:buSzPts val="1800"/>
              <a:buFont typeface="Calibri"/>
              <a:buAutoNum type="arabicPeriod"/>
            </a:pPr>
            <a:r>
              <a:rPr lang="en-US" sz="1800" b="0" i="0" dirty="0">
                <a:solidFill>
                  <a:srgbClr val="000000"/>
                </a:solidFill>
                <a:latin typeface="Libre Franklin"/>
                <a:ea typeface="Libre Franklin"/>
                <a:cs typeface="Libre Franklin"/>
                <a:sym typeface="Libre Franklin"/>
              </a:rPr>
              <a:t>Student teacher teaches a lesson (30-45 minute minimum in duration) and will be observed by either the US or the CT individually. A total of 12 observations must be completed-</a:t>
            </a:r>
            <a:r>
              <a:rPr lang="en-US" sz="1800" b="1" i="0" u="sng" dirty="0">
                <a:solidFill>
                  <a:srgbClr val="000000"/>
                </a:solidFill>
                <a:latin typeface="Libre Franklin"/>
                <a:ea typeface="Libre Franklin"/>
                <a:cs typeface="Libre Franklin"/>
                <a:sym typeface="Libre Franklin"/>
              </a:rPr>
              <a:t>six</a:t>
            </a:r>
            <a:r>
              <a:rPr lang="en-US" sz="1800" b="0" i="0" dirty="0">
                <a:solidFill>
                  <a:srgbClr val="000000"/>
                </a:solidFill>
                <a:latin typeface="Libre Franklin"/>
                <a:ea typeface="Libre Franklin"/>
                <a:cs typeface="Libre Franklin"/>
                <a:sym typeface="Libre Franklin"/>
              </a:rPr>
              <a:t> by US and </a:t>
            </a:r>
            <a:r>
              <a:rPr lang="en-US" sz="1800" b="1" i="0" u="sng" dirty="0">
                <a:solidFill>
                  <a:srgbClr val="000000"/>
                </a:solidFill>
                <a:latin typeface="Libre Franklin"/>
                <a:ea typeface="Libre Franklin"/>
                <a:cs typeface="Libre Franklin"/>
                <a:sym typeface="Libre Franklin"/>
              </a:rPr>
              <a:t>six</a:t>
            </a:r>
            <a:r>
              <a:rPr lang="en-US" sz="1800" b="0" i="0" dirty="0">
                <a:solidFill>
                  <a:srgbClr val="000000"/>
                </a:solidFill>
                <a:latin typeface="Libre Franklin"/>
                <a:ea typeface="Libre Franklin"/>
                <a:cs typeface="Libre Franklin"/>
                <a:sym typeface="Libre Franklin"/>
              </a:rPr>
              <a:t> by CT.​</a:t>
            </a:r>
            <a:endParaRPr sz="1800" dirty="0">
              <a:latin typeface="Libre Franklin"/>
              <a:ea typeface="Libre Franklin"/>
              <a:cs typeface="Libre Franklin"/>
              <a:sym typeface="Libre Franklin"/>
            </a:endParaRPr>
          </a:p>
          <a:p>
            <a:pPr marL="342900" lvl="0" indent="-342900" algn="l" rtl="0">
              <a:lnSpc>
                <a:spcPct val="90000"/>
              </a:lnSpc>
              <a:spcBef>
                <a:spcPts val="1000"/>
              </a:spcBef>
              <a:spcAft>
                <a:spcPts val="0"/>
              </a:spcAft>
              <a:buClr>
                <a:srgbClr val="000000"/>
              </a:buClr>
              <a:buSzPts val="1800"/>
              <a:buFont typeface="Calibri"/>
              <a:buAutoNum type="arabicPeriod"/>
            </a:pPr>
            <a:r>
              <a:rPr lang="en-US" sz="1800" b="0" i="0" dirty="0">
                <a:solidFill>
                  <a:srgbClr val="000000"/>
                </a:solidFill>
              </a:rPr>
              <a:t>Student teacher records themselves while teaching the observed lesson. A total of 12 video recordings.</a:t>
            </a:r>
            <a:endParaRPr sz="1800" dirty="0"/>
          </a:p>
          <a:p>
            <a:pPr marL="342900" lvl="0" indent="-342900" algn="l" rtl="0">
              <a:lnSpc>
                <a:spcPct val="90000"/>
              </a:lnSpc>
              <a:spcBef>
                <a:spcPts val="1000"/>
              </a:spcBef>
              <a:spcAft>
                <a:spcPts val="0"/>
              </a:spcAft>
              <a:buClr>
                <a:srgbClr val="000000"/>
              </a:buClr>
              <a:buSzPts val="1800"/>
              <a:buFont typeface="Calibri"/>
              <a:buAutoNum type="arabicPeriod"/>
            </a:pPr>
            <a:r>
              <a:rPr lang="en-US" sz="1800" b="0" i="0" dirty="0">
                <a:solidFill>
                  <a:srgbClr val="000000"/>
                </a:solidFill>
              </a:rPr>
              <a:t>US/CT </a:t>
            </a:r>
            <a:r>
              <a:rPr lang="en-US" sz="1800" b="1" i="0" dirty="0">
                <a:solidFill>
                  <a:srgbClr val="000000"/>
                </a:solidFill>
              </a:rPr>
              <a:t>MUST</a:t>
            </a:r>
            <a:r>
              <a:rPr lang="en-US" sz="1800" b="0" i="0" dirty="0">
                <a:solidFill>
                  <a:srgbClr val="000000"/>
                </a:solidFill>
              </a:rPr>
              <a:t> use the Classroom Observation Form while observing the lesson.</a:t>
            </a:r>
            <a:endParaRPr sz="1800" dirty="0"/>
          </a:p>
          <a:p>
            <a:pPr marL="342900" lvl="0" indent="-342900" algn="l" rtl="0">
              <a:lnSpc>
                <a:spcPct val="90000"/>
              </a:lnSpc>
              <a:spcBef>
                <a:spcPts val="1000"/>
              </a:spcBef>
              <a:spcAft>
                <a:spcPts val="0"/>
              </a:spcAft>
              <a:buClr>
                <a:srgbClr val="000000"/>
              </a:buClr>
              <a:buSzPts val="1800"/>
              <a:buFont typeface="Calibri"/>
              <a:buAutoNum type="arabicPeriod"/>
            </a:pPr>
            <a:r>
              <a:rPr lang="en-US" sz="1800" b="0" i="0" dirty="0">
                <a:solidFill>
                  <a:srgbClr val="000000"/>
                </a:solidFill>
              </a:rPr>
              <a:t>US/CT will conduct a debrief session that focuses on the use and implementation of HLPs.</a:t>
            </a:r>
            <a:endParaRPr sz="1800" dirty="0"/>
          </a:p>
          <a:p>
            <a:pPr marL="685800" lvl="1" indent="-228600" algn="l" rtl="0">
              <a:lnSpc>
                <a:spcPct val="90000"/>
              </a:lnSpc>
              <a:spcBef>
                <a:spcPts val="500"/>
              </a:spcBef>
              <a:spcAft>
                <a:spcPts val="0"/>
              </a:spcAft>
              <a:buClr>
                <a:srgbClr val="000000"/>
              </a:buClr>
              <a:buSzPts val="1800"/>
              <a:buChar char="•"/>
            </a:pPr>
            <a:r>
              <a:rPr lang="en-US" sz="1800" b="0" i="0" dirty="0">
                <a:solidFill>
                  <a:srgbClr val="000000"/>
                </a:solidFill>
              </a:rPr>
              <a:t>Student teacher audio records debrief session (12 total).</a:t>
            </a:r>
            <a:endParaRPr sz="1800" dirty="0"/>
          </a:p>
          <a:p>
            <a:pPr marL="685800" lvl="1" indent="-228600" algn="l" rtl="0">
              <a:lnSpc>
                <a:spcPct val="90000"/>
              </a:lnSpc>
              <a:spcBef>
                <a:spcPts val="500"/>
              </a:spcBef>
              <a:spcAft>
                <a:spcPts val="0"/>
              </a:spcAft>
              <a:buClr>
                <a:srgbClr val="000000"/>
              </a:buClr>
              <a:buSzPts val="1800"/>
              <a:buChar char="•"/>
            </a:pPr>
            <a:r>
              <a:rPr lang="en-US" sz="1800" b="0" i="0" dirty="0">
                <a:solidFill>
                  <a:srgbClr val="000000"/>
                </a:solidFill>
              </a:rPr>
              <a:t>US/CT must provide feedback on HLPs used by the student teacher using the Classroom Observation Form.</a:t>
            </a:r>
            <a:endParaRPr sz="1800" dirty="0"/>
          </a:p>
          <a:p>
            <a:pPr marL="685800" lvl="1" indent="-228600" algn="l" rtl="0">
              <a:lnSpc>
                <a:spcPct val="90000"/>
              </a:lnSpc>
              <a:spcBef>
                <a:spcPts val="500"/>
              </a:spcBef>
              <a:spcAft>
                <a:spcPts val="0"/>
              </a:spcAft>
              <a:buClr>
                <a:srgbClr val="000000"/>
              </a:buClr>
              <a:buSzPts val="1800"/>
              <a:buChar char="•"/>
            </a:pPr>
            <a:r>
              <a:rPr lang="en-US" sz="1800" b="0" i="0" dirty="0">
                <a:solidFill>
                  <a:srgbClr val="000000"/>
                </a:solidFill>
              </a:rPr>
              <a:t>Student Teacher uploads audio recording to Canvas. </a:t>
            </a:r>
            <a:endParaRPr sz="1800" dirty="0"/>
          </a:p>
          <a:p>
            <a:pPr marL="342900" lvl="0" indent="-342900" algn="l" rtl="0">
              <a:lnSpc>
                <a:spcPct val="90000"/>
              </a:lnSpc>
              <a:spcBef>
                <a:spcPts val="1000"/>
              </a:spcBef>
              <a:spcAft>
                <a:spcPts val="0"/>
              </a:spcAft>
              <a:buClr>
                <a:srgbClr val="000000"/>
              </a:buClr>
              <a:buSzPts val="1800"/>
              <a:buFont typeface="Calibri"/>
              <a:buAutoNum type="arabicPeriod"/>
            </a:pPr>
            <a:r>
              <a:rPr lang="en-US" sz="1800" b="0" i="0" dirty="0">
                <a:solidFill>
                  <a:srgbClr val="000000"/>
                </a:solidFill>
              </a:rPr>
              <a:t>Student teachers will watch their video and write a reflection referencing the information from the debrief (on HLPs) and performance from lesson video.</a:t>
            </a:r>
            <a:endParaRPr sz="1800" dirty="0"/>
          </a:p>
          <a:p>
            <a:pPr marL="342900" lvl="0" indent="-342900" algn="l" rtl="0">
              <a:lnSpc>
                <a:spcPct val="90000"/>
              </a:lnSpc>
              <a:spcBef>
                <a:spcPts val="1000"/>
              </a:spcBef>
              <a:spcAft>
                <a:spcPts val="0"/>
              </a:spcAft>
              <a:buClr>
                <a:srgbClr val="000000"/>
              </a:buClr>
              <a:buSzPts val="1800"/>
              <a:buFont typeface="Calibri"/>
              <a:buAutoNum type="arabicPeriod"/>
            </a:pPr>
            <a:r>
              <a:rPr lang="en-US" sz="1800" b="0" i="0" dirty="0">
                <a:solidFill>
                  <a:srgbClr val="000000"/>
                </a:solidFill>
              </a:rPr>
              <a:t>Student teacher will upload the following to Canvas: 1) Classroom Observation Form from US/CT, 2) audio recording of debrief session focused on HLPs, and 3) lesson reflection.</a:t>
            </a:r>
            <a:endParaRPr sz="1800"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1076D2"/>
            </a:gs>
            <a:gs pos="100000">
              <a:srgbClr val="093053"/>
            </a:gs>
          </a:gsLst>
          <a:path path="circle">
            <a:fillToRect l="50000" t="50000" r="50000" b="50000"/>
          </a:path>
          <a:tileRect/>
        </a:gradFill>
        <a:effectLst/>
      </p:bgPr>
    </p:bg>
    <p:spTree>
      <p:nvGrpSpPr>
        <p:cNvPr id="1" name="Shape 210"/>
        <p:cNvGrpSpPr/>
        <p:nvPr/>
      </p:nvGrpSpPr>
      <p:grpSpPr>
        <a:xfrm>
          <a:off x="0" y="0"/>
          <a:ext cx="0" cy="0"/>
          <a:chOff x="0" y="0"/>
          <a:chExt cx="0" cy="0"/>
        </a:xfrm>
      </p:grpSpPr>
      <p:sp>
        <p:nvSpPr>
          <p:cNvPr id="211" name="Google Shape;211;p33"/>
          <p:cNvSpPr txBox="1">
            <a:spLocks noGrp="1"/>
          </p:cNvSpPr>
          <p:nvPr>
            <p:ph type="title" idx="4294967295"/>
          </p:nvPr>
        </p:nvSpPr>
        <p:spPr>
          <a:xfrm>
            <a:off x="445550" y="404025"/>
            <a:ext cx="5852400" cy="17295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Pts val="6000"/>
              <a:buFont typeface="Arial"/>
              <a:buNone/>
              <a:tabLst/>
              <a:defRPr/>
            </a:pPr>
            <a:r>
              <a:rPr kumimoji="0" lang="en-US" sz="3900" b="1" i="0" u="none" strike="noStrike" kern="0" cap="none" spc="0" normalizeH="0" baseline="0" noProof="0" dirty="0">
                <a:ln>
                  <a:noFill/>
                </a:ln>
                <a:solidFill>
                  <a:srgbClr val="FFFFFF"/>
                </a:solidFill>
                <a:effectLst/>
                <a:uLnTx/>
                <a:uFillTx/>
                <a:latin typeface="Aharoni"/>
                <a:ea typeface="Aharoni"/>
                <a:cs typeface="Aharoni"/>
                <a:sym typeface="Aharoni"/>
              </a:rPr>
              <a:t>Check in: </a:t>
            </a:r>
          </a:p>
          <a:p>
            <a:pPr marL="0" marR="0" lvl="0" indent="0" algn="l" defTabSz="914400" rtl="0" eaLnBrk="1" fontAlgn="auto" latinLnBrk="0" hangingPunct="1">
              <a:lnSpc>
                <a:spcPct val="90000"/>
              </a:lnSpc>
              <a:spcBef>
                <a:spcPts val="600"/>
              </a:spcBef>
              <a:spcAft>
                <a:spcPts val="0"/>
              </a:spcAft>
              <a:buClr>
                <a:srgbClr val="000000"/>
              </a:buClr>
              <a:buSzPts val="6000"/>
              <a:buFont typeface="Arial"/>
              <a:buNone/>
              <a:tabLst/>
              <a:defRPr/>
            </a:pPr>
            <a:endParaRPr kumimoji="0" lang="en-US" sz="5500" b="1" i="0" u="none" strike="noStrike" kern="0" cap="none" spc="0" normalizeH="0" baseline="0" noProof="0" dirty="0">
              <a:ln>
                <a:noFill/>
              </a:ln>
              <a:solidFill>
                <a:srgbClr val="FFFFFF"/>
              </a:solidFill>
              <a:effectLst/>
              <a:uLnTx/>
              <a:uFillTx/>
              <a:latin typeface="Aharoni"/>
              <a:ea typeface="Aharoni"/>
              <a:cs typeface="Aharoni"/>
              <a:sym typeface="Aharoni"/>
            </a:endParaRPr>
          </a:p>
        </p:txBody>
      </p:sp>
      <p:sp>
        <p:nvSpPr>
          <p:cNvPr id="212" name="Google Shape;212;p33"/>
          <p:cNvSpPr txBox="1"/>
          <p:nvPr/>
        </p:nvSpPr>
        <p:spPr>
          <a:xfrm>
            <a:off x="673375" y="1657525"/>
            <a:ext cx="5624700" cy="473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800">
                <a:solidFill>
                  <a:schemeClr val="lt1"/>
                </a:solidFill>
              </a:rPr>
              <a:t>What do you look for in terms of support from your professional community?</a:t>
            </a:r>
            <a:endParaRPr sz="3800">
              <a:solidFill>
                <a:schemeClr val="lt1"/>
              </a:solidFill>
            </a:endParaRPr>
          </a:p>
        </p:txBody>
      </p:sp>
      <p:pic>
        <p:nvPicPr>
          <p:cNvPr id="213" name="Google Shape;213;p33" descr="four hands in a circle with lines on them (Provided by Tenor)"/>
          <p:cNvPicPr preferRelativeResize="0"/>
          <p:nvPr/>
        </p:nvPicPr>
        <p:blipFill rotWithShape="1">
          <a:blip r:embed="rId3">
            <a:alphaModFix/>
          </a:blip>
          <a:srcRect t="900" b="16565"/>
          <a:stretch/>
        </p:blipFill>
        <p:spPr>
          <a:xfrm>
            <a:off x="6636950" y="1582000"/>
            <a:ext cx="4572000" cy="37738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6"/>
        <p:cNvGrpSpPr/>
        <p:nvPr/>
      </p:nvGrpSpPr>
      <p:grpSpPr>
        <a:xfrm>
          <a:off x="0" y="0"/>
          <a:ext cx="0" cy="0"/>
          <a:chOff x="0" y="0"/>
          <a:chExt cx="0" cy="0"/>
        </a:xfrm>
      </p:grpSpPr>
      <p:sp>
        <p:nvSpPr>
          <p:cNvPr id="357" name="Google Shape;357;p51"/>
          <p:cNvSpPr txBox="1">
            <a:spLocks noGrp="1"/>
          </p:cNvSpPr>
          <p:nvPr>
            <p:ph type="title"/>
          </p:nvPr>
        </p:nvSpPr>
        <p:spPr>
          <a:xfrm>
            <a:off x="838200" y="783716"/>
            <a:ext cx="8379900" cy="582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4C008A"/>
              </a:buClr>
              <a:buSzPct val="100000"/>
              <a:buFont typeface="Georgia"/>
              <a:buNone/>
            </a:pPr>
            <a:r>
              <a:rPr lang="en-US" dirty="0">
                <a:solidFill>
                  <a:srgbClr val="4C008A"/>
                </a:solidFill>
                <a:latin typeface="Georgia"/>
                <a:ea typeface="Georgia"/>
                <a:cs typeface="Georgia"/>
                <a:sym typeface="Georgia"/>
              </a:rPr>
              <a:t>Procedures Review</a:t>
            </a:r>
            <a:endParaRPr dirty="0"/>
          </a:p>
        </p:txBody>
      </p:sp>
      <p:sp>
        <p:nvSpPr>
          <p:cNvPr id="3" name="Google Shape;358;p51"/>
          <p:cNvSpPr txBox="1">
            <a:spLocks noGrp="1"/>
          </p:cNvSpPr>
          <p:nvPr>
            <p:ph type="body" idx="1"/>
          </p:nvPr>
        </p:nvSpPr>
        <p:spPr>
          <a:xfrm>
            <a:off x="838200" y="1452283"/>
            <a:ext cx="10515600" cy="4724700"/>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chemeClr val="dk1"/>
              </a:buClr>
              <a:buSzPts val="2800"/>
              <a:buFont typeface="Calibri"/>
              <a:buAutoNum type="arabicPeriod"/>
            </a:pPr>
            <a:r>
              <a:rPr lang="en-US" dirty="0"/>
              <a:t>Twelve total lessons across a semester. Taught out in the field during practicum and student teaching.</a:t>
            </a:r>
            <a:endParaRPr dirty="0"/>
          </a:p>
          <a:p>
            <a:pPr marL="514350" lvl="0" indent="-514350" algn="l" rtl="0">
              <a:lnSpc>
                <a:spcPct val="90000"/>
              </a:lnSpc>
              <a:spcBef>
                <a:spcPts val="1000"/>
              </a:spcBef>
              <a:spcAft>
                <a:spcPts val="0"/>
              </a:spcAft>
              <a:buClr>
                <a:schemeClr val="dk1"/>
              </a:buClr>
              <a:buSzPts val="2800"/>
              <a:buFont typeface="Calibri"/>
              <a:buAutoNum type="arabicPeriod"/>
            </a:pPr>
            <a:r>
              <a:rPr lang="en-US" dirty="0"/>
              <a:t>Six of these are observed by the USs and six are observed by the CTs (both participated in the trainings) using a research developed observation tool. </a:t>
            </a:r>
            <a:endParaRPr dirty="0">
              <a:highlight>
                <a:srgbClr val="FFFF00"/>
              </a:highlight>
            </a:endParaRPr>
          </a:p>
          <a:p>
            <a:pPr marL="514350" lvl="0" indent="-514350" algn="l" rtl="0">
              <a:lnSpc>
                <a:spcPct val="90000"/>
              </a:lnSpc>
              <a:spcBef>
                <a:spcPts val="1000"/>
              </a:spcBef>
              <a:spcAft>
                <a:spcPts val="0"/>
              </a:spcAft>
              <a:buClr>
                <a:schemeClr val="dk1"/>
              </a:buClr>
              <a:buSzPts val="2800"/>
              <a:buFont typeface="Calibri"/>
              <a:buAutoNum type="arabicPeriod"/>
            </a:pPr>
            <a:r>
              <a:rPr lang="en-US" dirty="0"/>
              <a:t>Students debrief with the US or CT. This debriefing is audiotaped for later scoring by the research team.</a:t>
            </a:r>
            <a:endParaRPr dirty="0"/>
          </a:p>
          <a:p>
            <a:pPr marL="514350" lvl="0" indent="-514350" algn="l" rtl="0">
              <a:lnSpc>
                <a:spcPct val="90000"/>
              </a:lnSpc>
              <a:spcBef>
                <a:spcPts val="1000"/>
              </a:spcBef>
              <a:spcAft>
                <a:spcPts val="0"/>
              </a:spcAft>
              <a:buClr>
                <a:schemeClr val="dk1"/>
              </a:buClr>
              <a:buSzPts val="2800"/>
              <a:buFont typeface="Calibri"/>
              <a:buAutoNum type="arabicPeriod"/>
            </a:pPr>
            <a:r>
              <a:rPr lang="en-US" dirty="0"/>
              <a:t>Students will watch a video of their teaching and answer five reflection questions (to be reviewed by the research team).</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2"/>
        <p:cNvGrpSpPr/>
        <p:nvPr/>
      </p:nvGrpSpPr>
      <p:grpSpPr>
        <a:xfrm>
          <a:off x="0" y="0"/>
          <a:ext cx="0" cy="0"/>
          <a:chOff x="0" y="0"/>
          <a:chExt cx="0" cy="0"/>
        </a:xfrm>
      </p:grpSpPr>
      <p:sp>
        <p:nvSpPr>
          <p:cNvPr id="363" name="Google Shape;363;p52"/>
          <p:cNvSpPr txBox="1">
            <a:spLocks noGrp="1"/>
          </p:cNvSpPr>
          <p:nvPr>
            <p:ph type="title"/>
          </p:nvPr>
        </p:nvSpPr>
        <p:spPr>
          <a:xfrm>
            <a:off x="838200" y="52190"/>
            <a:ext cx="8379900" cy="582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4C008A"/>
              </a:buClr>
              <a:buSzPct val="100000"/>
              <a:buFont typeface="Georgia"/>
              <a:buNone/>
            </a:pPr>
            <a:r>
              <a:rPr lang="en-US" dirty="0">
                <a:solidFill>
                  <a:srgbClr val="4C008A"/>
                </a:solidFill>
                <a:latin typeface="Georgia"/>
                <a:ea typeface="Georgia"/>
                <a:cs typeface="Georgia"/>
                <a:sym typeface="Georgia"/>
              </a:rPr>
              <a:t>Reflection Questions:</a:t>
            </a:r>
            <a:endParaRPr dirty="0"/>
          </a:p>
        </p:txBody>
      </p:sp>
      <p:sp>
        <p:nvSpPr>
          <p:cNvPr id="3" name="Google Shape;364;p52"/>
          <p:cNvSpPr txBox="1">
            <a:spLocks noGrp="1"/>
          </p:cNvSpPr>
          <p:nvPr>
            <p:ph type="body" idx="1"/>
          </p:nvPr>
        </p:nvSpPr>
        <p:spPr>
          <a:xfrm>
            <a:off x="838200" y="817578"/>
            <a:ext cx="10515600" cy="4724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2D3B45"/>
              </a:buClr>
              <a:buSzPts val="2200"/>
              <a:buFont typeface="Calibri"/>
              <a:buAutoNum type="arabicPeriod"/>
            </a:pPr>
            <a:r>
              <a:rPr lang="en-US" sz="2200" b="0" i="0" u="sng" dirty="0">
                <a:solidFill>
                  <a:srgbClr val="2D3B45"/>
                </a:solidFill>
                <a:latin typeface="Calibri"/>
                <a:ea typeface="Calibri"/>
                <a:cs typeface="Calibri"/>
                <a:sym typeface="Calibri"/>
              </a:rPr>
              <a:t>Things that went well in my lesson-</a:t>
            </a:r>
            <a:r>
              <a:rPr lang="en-US" sz="2200" b="0" i="0" dirty="0">
                <a:solidFill>
                  <a:srgbClr val="2D3B45"/>
                </a:solidFill>
                <a:latin typeface="Calibri"/>
                <a:ea typeface="Calibri"/>
                <a:cs typeface="Calibri"/>
                <a:sym typeface="Calibri"/>
              </a:rPr>
              <a:t> Be sure to explain why they went well. How did your teaching and/or instructional strategy impact student learning? Was there K-12 Student mastery of lesson objective? Be sure to include supporting data referenced (progress monitoring data).</a:t>
            </a:r>
            <a:endParaRPr dirty="0"/>
          </a:p>
          <a:p>
            <a:pPr marL="228600" lvl="0" indent="-228600" algn="l" rtl="0">
              <a:lnSpc>
                <a:spcPct val="90000"/>
              </a:lnSpc>
              <a:spcBef>
                <a:spcPts val="1000"/>
              </a:spcBef>
              <a:spcAft>
                <a:spcPts val="0"/>
              </a:spcAft>
              <a:buClr>
                <a:srgbClr val="2D3B45"/>
              </a:buClr>
              <a:buSzPts val="2200"/>
              <a:buFont typeface="Calibri"/>
              <a:buAutoNum type="arabicPeriod"/>
            </a:pPr>
            <a:r>
              <a:rPr lang="en-US" sz="2200" b="0" i="0" u="sng" dirty="0">
                <a:solidFill>
                  <a:srgbClr val="2D3B45"/>
                </a:solidFill>
                <a:latin typeface="Calibri"/>
                <a:ea typeface="Calibri"/>
                <a:cs typeface="Calibri"/>
                <a:sym typeface="Calibri"/>
              </a:rPr>
              <a:t>Things you might do differently next time-</a:t>
            </a:r>
            <a:r>
              <a:rPr lang="en-US" sz="2200" b="0" i="0" dirty="0">
                <a:solidFill>
                  <a:srgbClr val="2D3B45"/>
                </a:solidFill>
                <a:latin typeface="Calibri"/>
                <a:ea typeface="Calibri"/>
                <a:cs typeface="Calibri"/>
                <a:sym typeface="Calibri"/>
              </a:rPr>
              <a:t> Be sure to explain why. What didn’t go as planned? How might you do it differently next time (your teaching, your class structure and/or lesson components)? Why would you do it differently next time? How will it impact student learning differently?</a:t>
            </a:r>
            <a:endParaRPr dirty="0"/>
          </a:p>
          <a:p>
            <a:pPr marL="228600" lvl="0" indent="-228600" algn="l" rtl="0">
              <a:lnSpc>
                <a:spcPct val="90000"/>
              </a:lnSpc>
              <a:spcBef>
                <a:spcPts val="1000"/>
              </a:spcBef>
              <a:spcAft>
                <a:spcPts val="0"/>
              </a:spcAft>
              <a:buClr>
                <a:srgbClr val="2D3B45"/>
              </a:buClr>
              <a:buSzPts val="2200"/>
              <a:buFont typeface="Calibri"/>
              <a:buAutoNum type="arabicPeriod"/>
            </a:pPr>
            <a:r>
              <a:rPr lang="en-US" sz="2200" b="0" i="0" u="sng" dirty="0">
                <a:solidFill>
                  <a:srgbClr val="2D3B45"/>
                </a:solidFill>
                <a:latin typeface="Calibri"/>
                <a:ea typeface="Calibri"/>
                <a:cs typeface="Calibri"/>
                <a:sym typeface="Calibri"/>
              </a:rPr>
              <a:t>How you utilized HLPs in your lessons- </a:t>
            </a:r>
            <a:r>
              <a:rPr lang="en-US" sz="2200" b="0" i="0" dirty="0">
                <a:solidFill>
                  <a:srgbClr val="2D3B45"/>
                </a:solidFill>
                <a:latin typeface="Calibri"/>
                <a:ea typeface="Calibri"/>
                <a:cs typeface="Calibri"/>
                <a:sym typeface="Calibri"/>
              </a:rPr>
              <a:t>Be sure to discuss the impact utilizing HLPs had on your teaching and student achievement.</a:t>
            </a:r>
            <a:endParaRPr dirty="0"/>
          </a:p>
          <a:p>
            <a:pPr marL="228600" lvl="0" indent="-228600" algn="l" rtl="0">
              <a:lnSpc>
                <a:spcPct val="90000"/>
              </a:lnSpc>
              <a:spcBef>
                <a:spcPts val="1000"/>
              </a:spcBef>
              <a:spcAft>
                <a:spcPts val="0"/>
              </a:spcAft>
              <a:buClr>
                <a:srgbClr val="2D3B45"/>
              </a:buClr>
              <a:buSzPts val="2200"/>
              <a:buFont typeface="Calibri"/>
              <a:buAutoNum type="arabicPeriod"/>
            </a:pPr>
            <a:r>
              <a:rPr lang="en-US" sz="2200" b="0" i="0" u="sng" dirty="0">
                <a:solidFill>
                  <a:srgbClr val="2D3B45"/>
                </a:solidFill>
                <a:latin typeface="Calibri"/>
                <a:ea typeface="Calibri"/>
                <a:cs typeface="Calibri"/>
                <a:sym typeface="Calibri"/>
              </a:rPr>
              <a:t>How did the US and CT feedback influence your teaching</a:t>
            </a:r>
            <a:r>
              <a:rPr lang="en-US" sz="2200" b="0" i="0" dirty="0">
                <a:solidFill>
                  <a:srgbClr val="2D3B45"/>
                </a:solidFill>
                <a:latin typeface="Calibri"/>
                <a:ea typeface="Calibri"/>
                <a:cs typeface="Calibri"/>
                <a:sym typeface="Calibri"/>
              </a:rPr>
              <a:t>?- During your observation debrief, what feedback/comments were made that forced you to think about your students or your instruction?</a:t>
            </a:r>
            <a:endParaRPr dirty="0"/>
          </a:p>
          <a:p>
            <a:pPr marL="228600" lvl="0" indent="-228600" algn="l" rtl="0">
              <a:lnSpc>
                <a:spcPct val="90000"/>
              </a:lnSpc>
              <a:spcBef>
                <a:spcPts val="1000"/>
              </a:spcBef>
              <a:spcAft>
                <a:spcPts val="0"/>
              </a:spcAft>
              <a:buClr>
                <a:srgbClr val="2D3B45"/>
              </a:buClr>
              <a:buSzPts val="2200"/>
              <a:buFont typeface="Calibri"/>
              <a:buAutoNum type="arabicPeriod"/>
            </a:pPr>
            <a:r>
              <a:rPr lang="en-US" sz="2200" b="0" i="0" u="sng" dirty="0">
                <a:solidFill>
                  <a:srgbClr val="2D3B45"/>
                </a:solidFill>
                <a:latin typeface="Calibri"/>
                <a:ea typeface="Calibri"/>
                <a:cs typeface="Calibri"/>
                <a:sym typeface="Calibri"/>
              </a:rPr>
              <a:t>Overall impressions on the taught lesson</a:t>
            </a:r>
            <a:r>
              <a:rPr lang="en-US" sz="2200" b="0" i="0" dirty="0">
                <a:solidFill>
                  <a:srgbClr val="2D3B45"/>
                </a:solidFill>
                <a:latin typeface="Calibri"/>
                <a:ea typeface="Calibri"/>
                <a:cs typeface="Calibri"/>
                <a:sym typeface="Calibri"/>
              </a:rPr>
              <a:t>. Were your students engaged, on task, and/or using active learning? Be sure to use pseudo names when referring to students.</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8"/>
        <p:cNvGrpSpPr/>
        <p:nvPr/>
      </p:nvGrpSpPr>
      <p:grpSpPr>
        <a:xfrm>
          <a:off x="0" y="0"/>
          <a:ext cx="0" cy="0"/>
          <a:chOff x="0" y="0"/>
          <a:chExt cx="0" cy="0"/>
        </a:xfrm>
      </p:grpSpPr>
      <p:sp>
        <p:nvSpPr>
          <p:cNvPr id="369" name="Google Shape;369;p53"/>
          <p:cNvSpPr txBox="1">
            <a:spLocks noGrp="1"/>
          </p:cNvSpPr>
          <p:nvPr>
            <p:ph type="title"/>
          </p:nvPr>
        </p:nvSpPr>
        <p:spPr>
          <a:xfrm>
            <a:off x="838200" y="783716"/>
            <a:ext cx="8379900" cy="582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4C008A"/>
              </a:buClr>
              <a:buSzPct val="100000"/>
              <a:buFont typeface="Georgia"/>
              <a:buNone/>
            </a:pPr>
            <a:r>
              <a:rPr lang="en-US" dirty="0">
                <a:solidFill>
                  <a:srgbClr val="4C008A"/>
                </a:solidFill>
                <a:latin typeface="Georgia"/>
                <a:ea typeface="Georgia"/>
                <a:cs typeface="Georgia"/>
                <a:sym typeface="Georgia"/>
              </a:rPr>
              <a:t>Preliminary Findings</a:t>
            </a:r>
            <a:endParaRPr dirty="0"/>
          </a:p>
        </p:txBody>
      </p:sp>
      <p:sp>
        <p:nvSpPr>
          <p:cNvPr id="3" name="Google Shape;370;p53"/>
          <p:cNvSpPr txBox="1">
            <a:spLocks noGrp="1"/>
          </p:cNvSpPr>
          <p:nvPr>
            <p:ph type="body" idx="1"/>
          </p:nvPr>
        </p:nvSpPr>
        <p:spPr>
          <a:xfrm>
            <a:off x="838200" y="1753495"/>
            <a:ext cx="10515600" cy="4423500"/>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chemeClr val="dk1"/>
              </a:buClr>
              <a:buSzPts val="2800"/>
              <a:buFont typeface="Calibri"/>
              <a:buAutoNum type="arabicPeriod"/>
            </a:pPr>
            <a:r>
              <a:rPr lang="en-US" dirty="0"/>
              <a:t>US and CT provided general feedback.</a:t>
            </a:r>
            <a:endParaRPr dirty="0"/>
          </a:p>
          <a:p>
            <a:pPr marL="514350" lvl="0" indent="-514350" algn="l" rtl="0">
              <a:lnSpc>
                <a:spcPct val="90000"/>
              </a:lnSpc>
              <a:spcBef>
                <a:spcPts val="1000"/>
              </a:spcBef>
              <a:spcAft>
                <a:spcPts val="0"/>
              </a:spcAft>
              <a:buClr>
                <a:schemeClr val="dk1"/>
              </a:buClr>
              <a:buSzPts val="2800"/>
              <a:buFont typeface="Calibri"/>
              <a:buAutoNum type="arabicPeriod"/>
            </a:pPr>
            <a:r>
              <a:rPr lang="en-US" dirty="0"/>
              <a:t>US and CT did not provide specific examples with feedback. </a:t>
            </a:r>
            <a:endParaRPr dirty="0"/>
          </a:p>
          <a:p>
            <a:pPr marL="514350" lvl="0" indent="-514350" algn="l" rtl="0">
              <a:lnSpc>
                <a:spcPct val="90000"/>
              </a:lnSpc>
              <a:spcBef>
                <a:spcPts val="1000"/>
              </a:spcBef>
              <a:spcAft>
                <a:spcPts val="0"/>
              </a:spcAft>
              <a:buClr>
                <a:schemeClr val="dk1"/>
              </a:buClr>
              <a:buSzPts val="2800"/>
              <a:buFont typeface="Calibri"/>
              <a:buAutoNum type="arabicPeriod"/>
            </a:pPr>
            <a:r>
              <a:rPr lang="en-US" dirty="0"/>
              <a:t>US and CT do not always give clear feedback on HLPs</a:t>
            </a:r>
            <a:endParaRPr dirty="0"/>
          </a:p>
          <a:p>
            <a:pPr marL="457200" lvl="1" indent="0" algn="l" rtl="0">
              <a:lnSpc>
                <a:spcPct val="90000"/>
              </a:lnSpc>
              <a:spcBef>
                <a:spcPts val="500"/>
              </a:spcBef>
              <a:spcAft>
                <a:spcPts val="0"/>
              </a:spcAft>
              <a:buClr>
                <a:schemeClr val="dk1"/>
              </a:buClr>
              <a:buSzPts val="2400"/>
              <a:buNone/>
            </a:pPr>
            <a:r>
              <a:rPr lang="en-US" dirty="0"/>
              <a:t>	Tend to give general feedback related to an HLP.</a:t>
            </a:r>
            <a:endParaRPr dirty="0"/>
          </a:p>
          <a:p>
            <a:pPr marL="914400" lvl="2" indent="0" algn="l" rtl="0">
              <a:lnSpc>
                <a:spcPct val="90000"/>
              </a:lnSpc>
              <a:spcBef>
                <a:spcPts val="500"/>
              </a:spcBef>
              <a:spcAft>
                <a:spcPts val="0"/>
              </a:spcAft>
              <a:buClr>
                <a:schemeClr val="dk1"/>
              </a:buClr>
              <a:buSzPts val="2400"/>
              <a:buNone/>
            </a:pPr>
            <a:r>
              <a:rPr lang="en-US" sz="2400" dirty="0"/>
              <a:t>Even with specific training on providing HLP specific feedback US and CT often times resorted to traditional ways of providing feedback.</a:t>
            </a:r>
            <a:endParaRPr dirty="0"/>
          </a:p>
          <a:p>
            <a:pPr marL="514350" lvl="0" indent="-514350" algn="l" rtl="0">
              <a:lnSpc>
                <a:spcPct val="90000"/>
              </a:lnSpc>
              <a:spcBef>
                <a:spcPts val="1000"/>
              </a:spcBef>
              <a:spcAft>
                <a:spcPts val="0"/>
              </a:spcAft>
              <a:buClr>
                <a:schemeClr val="dk1"/>
              </a:buClr>
              <a:buSzPts val="2800"/>
              <a:buFont typeface="Calibri"/>
              <a:buAutoNum type="arabicPeriod"/>
            </a:pPr>
            <a:r>
              <a:rPr lang="en-US" dirty="0"/>
              <a:t>Feedback lacked constructive feedback and goals for improvement.</a:t>
            </a:r>
            <a:endParaRPr dirty="0"/>
          </a:p>
          <a:p>
            <a:pPr marL="514350" lvl="0" indent="-514350" algn="l" rtl="0">
              <a:lnSpc>
                <a:spcPct val="90000"/>
              </a:lnSpc>
              <a:spcBef>
                <a:spcPts val="1000"/>
              </a:spcBef>
              <a:spcAft>
                <a:spcPts val="0"/>
              </a:spcAft>
              <a:buClr>
                <a:schemeClr val="dk1"/>
              </a:buClr>
              <a:buSzPts val="2800"/>
              <a:buFont typeface="Calibri"/>
              <a:buAutoNum type="arabicPeriod"/>
            </a:pPr>
            <a:r>
              <a:rPr lang="en-US" dirty="0"/>
              <a:t>US and CT need more training and coaching on how to give effective feedback.</a:t>
            </a:r>
            <a:endParaRPr dirty="0"/>
          </a:p>
          <a:p>
            <a:pPr marL="457200" lvl="1" indent="0" algn="l" rtl="0">
              <a:lnSpc>
                <a:spcPct val="90000"/>
              </a:lnSpc>
              <a:spcBef>
                <a:spcPts val="500"/>
              </a:spcBef>
              <a:spcAft>
                <a:spcPts val="0"/>
              </a:spcAft>
              <a:buClr>
                <a:schemeClr val="dk1"/>
              </a:buClr>
              <a:buSzPts val="2400"/>
              <a:buNone/>
            </a:pPr>
            <a:r>
              <a:rPr lang="en-US" dirty="0"/>
              <a:t> </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5"/>
        <p:cNvGrpSpPr/>
        <p:nvPr/>
      </p:nvGrpSpPr>
      <p:grpSpPr>
        <a:xfrm>
          <a:off x="0" y="0"/>
          <a:ext cx="0" cy="0"/>
          <a:chOff x="0" y="0"/>
          <a:chExt cx="0" cy="0"/>
        </a:xfrm>
      </p:grpSpPr>
      <p:sp>
        <p:nvSpPr>
          <p:cNvPr id="377" name="Google Shape;377;p54">
            <a:extLst>
              <a:ext uri="{C183D7F6-B498-43B3-948B-1728B52AA6E4}">
                <adec:decorative xmlns:adec="http://schemas.microsoft.com/office/drawing/2017/decorative" val="1"/>
              </a:ext>
            </a:extLst>
          </p:cNvPr>
          <p:cNvSpPr txBox="1"/>
          <p:nvPr/>
        </p:nvSpPr>
        <p:spPr>
          <a:xfrm>
            <a:off x="6343135" y="1999801"/>
            <a:ext cx="4808700" cy="4351200"/>
          </a:xfrm>
          <a:prstGeom prst="rect">
            <a:avLst/>
          </a:prstGeom>
          <a:noFill/>
          <a:ln>
            <a:noFill/>
          </a:ln>
        </p:spPr>
        <p:txBody>
          <a:bodyPr spcFirstLastPara="1" wrap="square" lIns="91425" tIns="45700" rIns="91425" bIns="45700" anchor="t" anchorCtr="0">
            <a:normAutofit/>
          </a:bodyPr>
          <a:lstStyle/>
          <a:p>
            <a:pPr marL="228600" marR="0" lvl="0" indent="-50800" algn="l" rtl="0">
              <a:lnSpc>
                <a:spcPct val="90000"/>
              </a:lnSpc>
              <a:spcBef>
                <a:spcPts val="0"/>
              </a:spcBef>
              <a:spcAft>
                <a:spcPts val="0"/>
              </a:spcAft>
              <a:buClr>
                <a:schemeClr val="dk1"/>
              </a:buClr>
              <a:buSzPts val="2800"/>
              <a:buFont typeface="Noto Sans Symbols"/>
              <a:buNone/>
            </a:pPr>
            <a:endParaRPr sz="2800" b="0" i="0" u="none" strike="noStrike" cap="none">
              <a:solidFill>
                <a:srgbClr val="3A3C3D"/>
              </a:solidFill>
              <a:latin typeface="Arial"/>
              <a:ea typeface="Arial"/>
              <a:cs typeface="Arial"/>
              <a:sym typeface="Arial"/>
            </a:endParaRPr>
          </a:p>
          <a:p>
            <a:pPr marL="228600" marR="0" lvl="0" indent="-50800" algn="l" rtl="0">
              <a:lnSpc>
                <a:spcPct val="90000"/>
              </a:lnSpc>
              <a:spcBef>
                <a:spcPts val="1000"/>
              </a:spcBef>
              <a:spcAft>
                <a:spcPts val="0"/>
              </a:spcAft>
              <a:buClr>
                <a:schemeClr val="dk1"/>
              </a:buClr>
              <a:buSzPts val="2800"/>
              <a:buFont typeface="Noto Sans Symbols"/>
              <a:buNone/>
            </a:pPr>
            <a:endParaRPr sz="2800" b="0" i="0" u="none" strike="noStrike" cap="none">
              <a:solidFill>
                <a:schemeClr val="dk1"/>
              </a:solidFill>
              <a:latin typeface="Arial"/>
              <a:ea typeface="Arial"/>
              <a:cs typeface="Arial"/>
              <a:sym typeface="Arial"/>
            </a:endParaRPr>
          </a:p>
          <a:p>
            <a:pPr marL="228600" marR="0" lvl="0" indent="-50800" algn="l" rtl="0">
              <a:lnSpc>
                <a:spcPct val="90000"/>
              </a:lnSpc>
              <a:spcBef>
                <a:spcPts val="1000"/>
              </a:spcBef>
              <a:spcAft>
                <a:spcPts val="0"/>
              </a:spcAft>
              <a:buClr>
                <a:schemeClr val="dk1"/>
              </a:buClr>
              <a:buSzPts val="2800"/>
              <a:buFont typeface="Noto Sans Symbols"/>
              <a:buNone/>
            </a:pPr>
            <a:endParaRPr sz="2800" b="0" i="0" u="none" strike="noStrike" cap="none">
              <a:solidFill>
                <a:schemeClr val="dk1"/>
              </a:solidFill>
              <a:latin typeface="Arial"/>
              <a:ea typeface="Arial"/>
              <a:cs typeface="Arial"/>
              <a:sym typeface="Arial"/>
            </a:endParaRPr>
          </a:p>
        </p:txBody>
      </p:sp>
      <p:sp>
        <p:nvSpPr>
          <p:cNvPr id="2" name="Title 1">
            <a:extLst>
              <a:ext uri="{FF2B5EF4-FFF2-40B4-BE49-F238E27FC236}">
                <a16:creationId xmlns:a16="http://schemas.microsoft.com/office/drawing/2014/main" id="{D3981DAF-864F-CF6A-6710-06C0C74BAE72}"/>
              </a:ext>
            </a:extLst>
          </p:cNvPr>
          <p:cNvSpPr>
            <a:spLocks noGrp="1"/>
          </p:cNvSpPr>
          <p:nvPr>
            <p:ph type="title"/>
          </p:nvPr>
        </p:nvSpPr>
        <p:spPr>
          <a:xfrm>
            <a:off x="838200" y="-1325563"/>
            <a:ext cx="10515600" cy="1325563"/>
          </a:xfrm>
        </p:spPr>
        <p:txBody>
          <a:bodyPr/>
          <a:lstStyle/>
          <a:p>
            <a:r>
              <a:rPr lang="en-US" dirty="0"/>
              <a:t>Thank you</a:t>
            </a:r>
          </a:p>
        </p:txBody>
      </p:sp>
      <p:sp>
        <p:nvSpPr>
          <p:cNvPr id="3" name="Google Shape;376;p54"/>
          <p:cNvSpPr txBox="1">
            <a:spLocks/>
          </p:cNvSpPr>
          <p:nvPr/>
        </p:nvSpPr>
        <p:spPr>
          <a:xfrm>
            <a:off x="838200" y="539300"/>
            <a:ext cx="10515600" cy="6216600"/>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4C008A"/>
              </a:buClr>
              <a:buSzPct val="100000"/>
              <a:buFont typeface="Georgia"/>
              <a:buNone/>
            </a:pPr>
            <a:r>
              <a:rPr lang="en-US" sz="6600">
                <a:solidFill>
                  <a:srgbClr val="4C008A"/>
                </a:solidFill>
                <a:latin typeface="Georgia"/>
                <a:ea typeface="Georgia"/>
                <a:cs typeface="Georgia"/>
                <a:sym typeface="Georgia"/>
              </a:rPr>
              <a:t>Thank you! </a:t>
            </a:r>
            <a:br>
              <a:rPr lang="en-US" sz="2400">
                <a:solidFill>
                  <a:srgbClr val="4C008A"/>
                </a:solidFill>
                <a:latin typeface="Georgia"/>
                <a:ea typeface="Georgia"/>
                <a:cs typeface="Georgia"/>
                <a:sym typeface="Georgia"/>
              </a:rPr>
            </a:br>
            <a:br>
              <a:rPr lang="en-US" sz="2400">
                <a:solidFill>
                  <a:srgbClr val="4C008A"/>
                </a:solidFill>
                <a:latin typeface="Georgia"/>
                <a:ea typeface="Georgia"/>
                <a:cs typeface="Georgia"/>
                <a:sym typeface="Georgia"/>
              </a:rPr>
            </a:br>
            <a:r>
              <a:rPr lang="en-US" sz="4800">
                <a:solidFill>
                  <a:srgbClr val="4C008A"/>
                </a:solidFill>
                <a:latin typeface="Georgia"/>
                <a:ea typeface="Georgia"/>
                <a:cs typeface="Georgia"/>
                <a:sym typeface="Georgia"/>
              </a:rPr>
              <a:t>Questions?</a:t>
            </a:r>
            <a:br>
              <a:rPr lang="en-US" sz="2400">
                <a:solidFill>
                  <a:srgbClr val="4C008A"/>
                </a:solidFill>
                <a:latin typeface="Georgia"/>
                <a:ea typeface="Georgia"/>
                <a:cs typeface="Georgia"/>
                <a:sym typeface="Georgia"/>
              </a:rPr>
            </a:br>
            <a:br>
              <a:rPr lang="en-US" sz="2400">
                <a:solidFill>
                  <a:srgbClr val="4C008A"/>
                </a:solidFill>
                <a:latin typeface="Georgia"/>
                <a:ea typeface="Georgia"/>
                <a:cs typeface="Georgia"/>
                <a:sym typeface="Georgia"/>
              </a:rPr>
            </a:br>
            <a:r>
              <a:rPr lang="en-US" sz="2200" u="sng">
                <a:solidFill>
                  <a:schemeClr val="accent2"/>
                </a:solidFill>
                <a:latin typeface="Georgia"/>
                <a:ea typeface="Georgia"/>
                <a:cs typeface="Georgia"/>
                <a:sym typeface="Georgia"/>
              </a:rPr>
              <a:t>Contact Information:</a:t>
            </a:r>
            <a:br>
              <a:rPr lang="en-US" sz="2200">
                <a:solidFill>
                  <a:srgbClr val="4C008A"/>
                </a:solidFill>
                <a:latin typeface="Georgia"/>
                <a:ea typeface="Georgia"/>
                <a:cs typeface="Georgia"/>
                <a:sym typeface="Georgia"/>
              </a:rPr>
            </a:br>
            <a:r>
              <a:rPr lang="en-US" sz="2200">
                <a:solidFill>
                  <a:srgbClr val="4C008A"/>
                </a:solidFill>
                <a:latin typeface="Georgia"/>
                <a:ea typeface="Georgia"/>
                <a:cs typeface="Georgia"/>
                <a:sym typeface="Georgia"/>
              </a:rPr>
              <a:t>Dr. Katrina L. Maynard</a:t>
            </a:r>
            <a:br>
              <a:rPr lang="en-US" sz="2200">
                <a:solidFill>
                  <a:srgbClr val="4C008A"/>
                </a:solidFill>
                <a:latin typeface="Georgia"/>
                <a:ea typeface="Georgia"/>
                <a:cs typeface="Georgia"/>
                <a:sym typeface="Georgia"/>
              </a:rPr>
            </a:br>
            <a:r>
              <a:rPr lang="en-US" sz="2200">
                <a:solidFill>
                  <a:srgbClr val="4C008A"/>
                </a:solidFill>
                <a:latin typeface="Georgia"/>
                <a:ea typeface="Georgia"/>
                <a:cs typeface="Georgia"/>
                <a:sym typeface="Georgia"/>
              </a:rPr>
              <a:t>James Madison University</a:t>
            </a:r>
            <a:br>
              <a:rPr lang="en-US" sz="2200">
                <a:solidFill>
                  <a:srgbClr val="4C008A"/>
                </a:solidFill>
                <a:latin typeface="Georgia"/>
                <a:ea typeface="Georgia"/>
                <a:cs typeface="Georgia"/>
                <a:sym typeface="Georgia"/>
              </a:rPr>
            </a:br>
            <a:r>
              <a:rPr lang="en-US" sz="2200" u="sng">
                <a:solidFill>
                  <a:schemeClr val="accent2"/>
                </a:solidFill>
                <a:latin typeface="Georgia"/>
                <a:ea typeface="Georgia"/>
                <a:cs typeface="Georgia"/>
                <a:sym typeface="Georgia"/>
                <a:hlinkClick r:id="rId4">
                  <a:extLst>
                    <a:ext uri="{A12FA001-AC4F-418D-AE19-62706E023703}">
                      <ahyp:hlinkClr xmlns:ahyp="http://schemas.microsoft.com/office/drawing/2018/hyperlinkcolor" val="tx"/>
                    </a:ext>
                  </a:extLst>
                </a:hlinkClick>
              </a:rPr>
              <a:t>maynarkl@jmu.edu</a:t>
            </a:r>
            <a:br>
              <a:rPr lang="en-US" sz="2200">
                <a:solidFill>
                  <a:srgbClr val="4C008A"/>
                </a:solidFill>
                <a:latin typeface="Georgia"/>
                <a:ea typeface="Georgia"/>
                <a:cs typeface="Georgia"/>
                <a:sym typeface="Georgia"/>
              </a:rPr>
            </a:br>
            <a:br>
              <a:rPr lang="en-US" sz="2200">
                <a:solidFill>
                  <a:srgbClr val="4C008A"/>
                </a:solidFill>
                <a:latin typeface="Georgia"/>
                <a:ea typeface="Georgia"/>
                <a:cs typeface="Georgia"/>
                <a:sym typeface="Georgia"/>
              </a:rPr>
            </a:br>
            <a:r>
              <a:rPr lang="en-US" sz="2200">
                <a:solidFill>
                  <a:srgbClr val="4C008A"/>
                </a:solidFill>
                <a:latin typeface="Georgia"/>
                <a:ea typeface="Georgia"/>
                <a:cs typeface="Georgia"/>
                <a:sym typeface="Georgia"/>
              </a:rPr>
              <a:t>Dr. John McNaught</a:t>
            </a:r>
            <a:br>
              <a:rPr lang="en-US" sz="2200">
                <a:solidFill>
                  <a:srgbClr val="4C008A"/>
                </a:solidFill>
                <a:latin typeface="Georgia"/>
                <a:ea typeface="Georgia"/>
                <a:cs typeface="Georgia"/>
                <a:sym typeface="Georgia"/>
              </a:rPr>
            </a:br>
            <a:r>
              <a:rPr lang="en-US" sz="2200">
                <a:solidFill>
                  <a:srgbClr val="4C008A"/>
                </a:solidFill>
                <a:latin typeface="Georgia"/>
                <a:ea typeface="Georgia"/>
                <a:cs typeface="Georgia"/>
                <a:sym typeface="Georgia"/>
              </a:rPr>
              <a:t>James Madison University</a:t>
            </a:r>
            <a:br>
              <a:rPr lang="en-US" sz="2200">
                <a:solidFill>
                  <a:srgbClr val="4C008A"/>
                </a:solidFill>
                <a:latin typeface="Georgia"/>
                <a:ea typeface="Georgia"/>
                <a:cs typeface="Georgia"/>
                <a:sym typeface="Georgia"/>
              </a:rPr>
            </a:br>
            <a:r>
              <a:rPr lang="en-US" sz="2200" u="sng">
                <a:solidFill>
                  <a:srgbClr val="CBB677"/>
                </a:solidFill>
                <a:latin typeface="Georgia"/>
                <a:ea typeface="Georgia"/>
                <a:cs typeface="Georgia"/>
                <a:sym typeface="Georgia"/>
                <a:hlinkClick r:id="rId5">
                  <a:extLst>
                    <a:ext uri="{A12FA001-AC4F-418D-AE19-62706E023703}">
                      <ahyp:hlinkClr xmlns:ahyp="http://schemas.microsoft.com/office/drawing/2018/hyperlinkcolor" val="tx"/>
                    </a:ext>
                  </a:extLst>
                </a:hlinkClick>
              </a:rPr>
              <a:t>mcnaugjt@jmu.edu</a:t>
            </a:r>
            <a:br>
              <a:rPr lang="en-US" sz="2200">
                <a:solidFill>
                  <a:schemeClr val="accent2"/>
                </a:solidFill>
                <a:latin typeface="Georgia"/>
                <a:ea typeface="Georgia"/>
                <a:cs typeface="Georgia"/>
                <a:sym typeface="Georgia"/>
              </a:rPr>
            </a:br>
            <a:br>
              <a:rPr lang="en-US" sz="2200">
                <a:solidFill>
                  <a:schemeClr val="accent2"/>
                </a:solidFill>
                <a:latin typeface="Georgia"/>
                <a:ea typeface="Georgia"/>
                <a:cs typeface="Georgia"/>
                <a:sym typeface="Georgia"/>
              </a:rPr>
            </a:br>
            <a:r>
              <a:rPr lang="en-US" sz="2200">
                <a:solidFill>
                  <a:srgbClr val="4C008A"/>
                </a:solidFill>
                <a:latin typeface="Georgia"/>
                <a:ea typeface="Georgia"/>
                <a:cs typeface="Georgia"/>
                <a:sym typeface="Georgia"/>
              </a:rPr>
              <a:t>Dr. Dannette Y. Murray</a:t>
            </a:r>
            <a:br>
              <a:rPr lang="en-US" sz="2200">
                <a:solidFill>
                  <a:srgbClr val="4C008A"/>
                </a:solidFill>
                <a:latin typeface="Georgia"/>
                <a:ea typeface="Georgia"/>
                <a:cs typeface="Georgia"/>
                <a:sym typeface="Georgia"/>
              </a:rPr>
            </a:br>
            <a:r>
              <a:rPr lang="en-US" sz="2200">
                <a:solidFill>
                  <a:srgbClr val="4C008A"/>
                </a:solidFill>
                <a:latin typeface="Georgia"/>
                <a:ea typeface="Georgia"/>
                <a:cs typeface="Georgia"/>
                <a:sym typeface="Georgia"/>
              </a:rPr>
              <a:t>James Madison University</a:t>
            </a:r>
            <a:br>
              <a:rPr lang="en-US" sz="2200">
                <a:solidFill>
                  <a:schemeClr val="accent2"/>
                </a:solidFill>
                <a:latin typeface="Georgia"/>
                <a:ea typeface="Georgia"/>
                <a:cs typeface="Georgia"/>
                <a:sym typeface="Georgia"/>
              </a:rPr>
            </a:br>
            <a:r>
              <a:rPr lang="en-US" sz="2200">
                <a:solidFill>
                  <a:schemeClr val="accent2"/>
                </a:solidFill>
                <a:latin typeface="Georgia"/>
                <a:ea typeface="Georgia"/>
                <a:cs typeface="Georgia"/>
                <a:sym typeface="Georgia"/>
              </a:rPr>
              <a:t>murraydy@jmu.edu</a:t>
            </a:r>
            <a:br>
              <a:rPr lang="en-US" sz="2400">
                <a:solidFill>
                  <a:srgbClr val="4C008A"/>
                </a:solidFill>
                <a:latin typeface="Georgia"/>
                <a:ea typeface="Georgia"/>
                <a:cs typeface="Georgia"/>
                <a:sym typeface="Georgia"/>
              </a:rPr>
            </a:br>
            <a:endParaRPr lang="en-US" sz="2400" dirty="0">
              <a:latin typeface="Georgia"/>
              <a:ea typeface="Georgia"/>
              <a:cs typeface="Georgia"/>
              <a:sym typeface="Georgi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5"/>
          <p:cNvSpPr txBox="1">
            <a:spLocks noGrp="1"/>
          </p:cNvSpPr>
          <p:nvPr>
            <p:ph type="title"/>
          </p:nvPr>
        </p:nvSpPr>
        <p:spPr>
          <a:xfrm>
            <a:off x="433206" y="136959"/>
            <a:ext cx="11219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800"/>
              <a:buNone/>
            </a:pPr>
            <a:r>
              <a:rPr lang="en-US" dirty="0"/>
              <a:t>Invitations</a:t>
            </a:r>
            <a:endParaRPr dirty="0"/>
          </a:p>
        </p:txBody>
      </p:sp>
      <p:sp>
        <p:nvSpPr>
          <p:cNvPr id="386" name="Google Shape;386;p55"/>
          <p:cNvSpPr txBox="1"/>
          <p:nvPr/>
        </p:nvSpPr>
        <p:spPr>
          <a:xfrm>
            <a:off x="779150" y="3687250"/>
            <a:ext cx="5601000" cy="209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a:solidFill>
                  <a:schemeClr val="dk1"/>
                </a:solidFill>
              </a:rPr>
              <a:t>Also, you are invited to a special session during our CEEDAR Virtual Convening, save this date and time! ➡️</a:t>
            </a:r>
            <a:endParaRPr sz="2800">
              <a:solidFill>
                <a:schemeClr val="dk1"/>
              </a:solidFill>
              <a:latin typeface="Calibri"/>
              <a:ea typeface="Calibri"/>
              <a:cs typeface="Calibri"/>
              <a:sym typeface="Calibri"/>
            </a:endParaRPr>
          </a:p>
        </p:txBody>
      </p:sp>
      <p:pic>
        <p:nvPicPr>
          <p:cNvPr id="385" name="Google Shape;385;p55" descr="Effective Principal Leadership session graphic for June 10th at 2:45 pm."/>
          <p:cNvPicPr preferRelativeResize="0"/>
          <p:nvPr/>
        </p:nvPicPr>
        <p:blipFill>
          <a:blip r:embed="rId3">
            <a:alphaModFix/>
          </a:blip>
          <a:stretch>
            <a:fillRect/>
          </a:stretch>
        </p:blipFill>
        <p:spPr>
          <a:xfrm>
            <a:off x="6518650" y="3410650"/>
            <a:ext cx="3315076" cy="3315076"/>
          </a:xfrm>
          <a:prstGeom prst="rect">
            <a:avLst/>
          </a:prstGeom>
          <a:noFill/>
          <a:ln>
            <a:noFill/>
          </a:ln>
        </p:spPr>
      </p:pic>
      <p:sp>
        <p:nvSpPr>
          <p:cNvPr id="5" name="Google Shape;384;p55"/>
          <p:cNvSpPr txBox="1">
            <a:spLocks noGrp="1"/>
          </p:cNvSpPr>
          <p:nvPr>
            <p:ph type="body" idx="1"/>
          </p:nvPr>
        </p:nvSpPr>
        <p:spPr>
          <a:xfrm>
            <a:off x="433400" y="1116625"/>
            <a:ext cx="11459100" cy="2294100"/>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1000"/>
              </a:spcBef>
              <a:spcAft>
                <a:spcPts val="0"/>
              </a:spcAft>
              <a:buSzPts val="3200"/>
              <a:buChar char="•"/>
            </a:pPr>
            <a:r>
              <a:rPr lang="en-US" sz="3200" dirty="0"/>
              <a:t>Our </a:t>
            </a:r>
            <a:r>
              <a:rPr lang="en-US" sz="3200" b="1" dirty="0"/>
              <a:t>last </a:t>
            </a:r>
            <a:r>
              <a:rPr lang="en-US" sz="3200" dirty="0"/>
              <a:t>TAG meeting for the school year is </a:t>
            </a:r>
            <a:r>
              <a:rPr lang="en-US" sz="3200" b="1" dirty="0"/>
              <a:t>June 5th, </a:t>
            </a:r>
            <a:r>
              <a:rPr lang="en-US" sz="3200" dirty="0"/>
              <a:t>we are revisiting Professional Capacity and School Personnel</a:t>
            </a:r>
            <a:endParaRPr sz="3200" dirty="0"/>
          </a:p>
          <a:p>
            <a:pPr marL="1371600" lvl="2" indent="-400050" algn="l" rtl="0">
              <a:lnSpc>
                <a:spcPct val="100000"/>
              </a:lnSpc>
              <a:spcBef>
                <a:spcPts val="0"/>
              </a:spcBef>
              <a:spcAft>
                <a:spcPts val="0"/>
              </a:spcAft>
              <a:buSzPts val="2700"/>
              <a:buChar char="•"/>
            </a:pPr>
            <a:r>
              <a:rPr lang="en-US" sz="2700" dirty="0"/>
              <a:t>Please review pages 38-41 in the </a:t>
            </a:r>
            <a:r>
              <a:rPr lang="en-US" sz="2700" u="sng" dirty="0">
                <a:solidFill>
                  <a:schemeClr val="hlink"/>
                </a:solidFill>
                <a:hlinkClick r:id="rId4"/>
              </a:rPr>
              <a:t>IC document</a:t>
            </a:r>
            <a:r>
              <a:rPr lang="en-US" sz="2700" dirty="0"/>
              <a:t> to help orient you to our meeting topic. </a:t>
            </a:r>
            <a:endParaRPr sz="2700" dirty="0"/>
          </a:p>
          <a:p>
            <a:pPr marL="914400" lvl="1" indent="-400050" algn="l" rtl="0">
              <a:lnSpc>
                <a:spcPct val="100000"/>
              </a:lnSpc>
              <a:spcBef>
                <a:spcPts val="0"/>
              </a:spcBef>
              <a:spcAft>
                <a:spcPts val="0"/>
              </a:spcAft>
              <a:buSzPts val="2700"/>
              <a:buChar char="•"/>
            </a:pPr>
            <a:r>
              <a:rPr lang="en-US" sz="2700" dirty="0"/>
              <a:t>Next IC trainings are May 13th and June 26th, sign up </a:t>
            </a:r>
            <a:r>
              <a:rPr lang="en-US" sz="2700" u="sng" dirty="0">
                <a:solidFill>
                  <a:schemeClr val="hlink"/>
                </a:solidFill>
                <a:hlinkClick r:id="rId5"/>
              </a:rPr>
              <a:t>here </a:t>
            </a:r>
            <a:endParaRPr sz="2700" dirty="0"/>
          </a:p>
          <a:p>
            <a:pPr marL="0" lvl="0" indent="0" algn="l" rtl="0">
              <a:lnSpc>
                <a:spcPct val="100000"/>
              </a:lnSpc>
              <a:spcBef>
                <a:spcPts val="0"/>
              </a:spcBef>
              <a:spcAft>
                <a:spcPts val="0"/>
              </a:spcAft>
              <a:buNone/>
            </a:pPr>
            <a:endParaRPr sz="3200" dirty="0"/>
          </a:p>
          <a:p>
            <a:pPr marL="0" lvl="0" indent="0" algn="l" rtl="0">
              <a:lnSpc>
                <a:spcPct val="100000"/>
              </a:lnSpc>
              <a:spcBef>
                <a:spcPts val="0"/>
              </a:spcBef>
              <a:spcAft>
                <a:spcPts val="0"/>
              </a:spcAft>
              <a:buNone/>
            </a:pPr>
            <a:endParaRPr sz="3200" dirty="0"/>
          </a:p>
          <a:p>
            <a:pPr marL="0" lvl="0" indent="0" algn="l" rtl="0">
              <a:lnSpc>
                <a:spcPct val="100000"/>
              </a:lnSpc>
              <a:spcBef>
                <a:spcPts val="0"/>
              </a:spcBef>
              <a:spcAft>
                <a:spcPts val="0"/>
              </a:spcAft>
              <a:buNone/>
            </a:pPr>
            <a:endParaRPr sz="3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6"/>
          <p:cNvSpPr txBox="1">
            <a:spLocks noGrp="1"/>
          </p:cNvSpPr>
          <p:nvPr>
            <p:ph type="title"/>
          </p:nvPr>
        </p:nvSpPr>
        <p:spPr>
          <a:xfrm>
            <a:off x="433206" y="365559"/>
            <a:ext cx="11219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800"/>
              <a:buNone/>
            </a:pPr>
            <a:r>
              <a:rPr lang="en-US"/>
              <a:t>State Team Reflection</a:t>
            </a:r>
            <a:endParaRPr/>
          </a:p>
        </p:txBody>
      </p:sp>
      <p:sp>
        <p:nvSpPr>
          <p:cNvPr id="393" name="Google Shape;393;p56"/>
          <p:cNvSpPr txBox="1"/>
          <p:nvPr/>
        </p:nvSpPr>
        <p:spPr>
          <a:xfrm>
            <a:off x="109800" y="1542175"/>
            <a:ext cx="12060600" cy="453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Please access your blueprint from your </a:t>
            </a:r>
            <a:r>
              <a:rPr lang="en-US" sz="2400" b="0" i="0" u="sng" strike="noStrike" cap="none">
                <a:solidFill>
                  <a:schemeClr val="hlink"/>
                </a:solidFill>
                <a:latin typeface="Arial"/>
                <a:ea typeface="Arial"/>
                <a:cs typeface="Arial"/>
                <a:sym typeface="Arial"/>
                <a:hlinkClick r:id="rId3"/>
              </a:rPr>
              <a:t>state notes page</a:t>
            </a:r>
            <a:r>
              <a:rPr lang="en-US" sz="2400" b="0" i="0" u="none" strike="noStrike" cap="none">
                <a:solidFill>
                  <a:schemeClr val="dk1"/>
                </a:solidFill>
                <a:latin typeface="Arial"/>
                <a:ea typeface="Arial"/>
                <a:cs typeface="Arial"/>
                <a:sym typeface="Arial"/>
              </a:rPr>
              <a:t> to help with these questions. This also provides you a space to record your thinking during discussion.</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914400" lvl="1" indent="-381000" algn="l" rtl="0">
              <a:spcBef>
                <a:spcPts val="0"/>
              </a:spcBef>
              <a:spcAft>
                <a:spcPts val="0"/>
              </a:spcAft>
              <a:buSzPts val="2400"/>
              <a:buChar char="●"/>
            </a:pPr>
            <a:r>
              <a:rPr lang="en-US" sz="2400"/>
              <a:t>What ideas did you hear today that resonated with you?</a:t>
            </a:r>
            <a:endParaRPr sz="2400"/>
          </a:p>
          <a:p>
            <a:pPr marL="914400" lvl="1" indent="-381000" algn="l" rtl="0">
              <a:spcBef>
                <a:spcPts val="0"/>
              </a:spcBef>
              <a:spcAft>
                <a:spcPts val="0"/>
              </a:spcAft>
              <a:buSzPts val="2400"/>
              <a:buChar char="●"/>
            </a:pPr>
            <a:r>
              <a:rPr lang="en-US" sz="2400"/>
              <a:t>How might what you learned today impact your state plan or the work in your organization?</a:t>
            </a:r>
            <a:endParaRPr sz="2400"/>
          </a:p>
          <a:p>
            <a:pPr marL="0" marR="0" lvl="0" indent="0" algn="l" rtl="0">
              <a:lnSpc>
                <a:spcPct val="100000"/>
              </a:lnSpc>
              <a:spcBef>
                <a:spcPts val="0"/>
              </a:spcBef>
              <a:spcAft>
                <a:spcPts val="0"/>
              </a:spcAft>
              <a:buNone/>
            </a:pPr>
            <a:endParaRPr sz="2800">
              <a:solidFill>
                <a:schemeClr val="dk1"/>
              </a:solidFill>
            </a:endParaRPr>
          </a:p>
          <a:p>
            <a:pPr marL="0" lvl="0" indent="0" algn="l" rtl="0">
              <a:spcBef>
                <a:spcPts val="0"/>
              </a:spcBef>
              <a:spcAft>
                <a:spcPts val="0"/>
              </a:spcAft>
              <a:buClr>
                <a:schemeClr val="dk1"/>
              </a:buClr>
              <a:buSzPts val="1100"/>
              <a:buFont typeface="Arial"/>
              <a:buNone/>
            </a:pPr>
            <a:r>
              <a:rPr lang="en-US" sz="3200" b="1">
                <a:solidFill>
                  <a:schemeClr val="dk1"/>
                </a:solidFill>
              </a:rPr>
              <a:t>After these breakout rooms, we will not return to the main room, you will be free to leave. </a:t>
            </a:r>
            <a:endParaRPr sz="4800" b="1" i="0" u="none" strike="noStrike" cap="none">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4"/>
          <p:cNvSpPr txBox="1">
            <a:spLocks noGrp="1"/>
          </p:cNvSpPr>
          <p:nvPr>
            <p:ph type="title" idx="4294967295"/>
          </p:nvPr>
        </p:nvSpPr>
        <p:spPr>
          <a:xfrm>
            <a:off x="790575" y="342900"/>
            <a:ext cx="9320213" cy="10191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70000"/>
              </a:lnSpc>
              <a:spcBef>
                <a:spcPts val="0"/>
              </a:spcBef>
              <a:spcAft>
                <a:spcPts val="0"/>
              </a:spcAft>
              <a:buClr>
                <a:schemeClr val="lt1"/>
              </a:buClr>
              <a:buSzPts val="6200"/>
              <a:buFont typeface="Arial"/>
              <a:buNone/>
              <a:tabLst/>
              <a:defRPr/>
            </a:pPr>
            <a:r>
              <a:rPr kumimoji="0" lang="en-US" sz="5800" b="1" i="0" u="none" strike="noStrike" kern="0" cap="none" spc="0" normalizeH="0" baseline="0" noProof="0" dirty="0">
                <a:ln>
                  <a:noFill/>
                </a:ln>
                <a:solidFill>
                  <a:schemeClr val="lt1"/>
                </a:solidFill>
                <a:effectLst/>
                <a:uLnTx/>
                <a:uFillTx/>
                <a:latin typeface="Arial"/>
                <a:ea typeface="Arial"/>
                <a:cs typeface="Arial"/>
                <a:sym typeface="Arial"/>
              </a:rPr>
              <a:t>Welcome &amp; Introductions </a:t>
            </a:r>
          </a:p>
        </p:txBody>
      </p:sp>
      <p:pic>
        <p:nvPicPr>
          <p:cNvPr id="221" name="Google Shape;221;p34" descr="Dr. David DeMatthews headshot"/>
          <p:cNvPicPr preferRelativeResize="0"/>
          <p:nvPr/>
        </p:nvPicPr>
        <p:blipFill rotWithShape="1">
          <a:blip r:embed="rId3">
            <a:alphaModFix/>
          </a:blip>
          <a:srcRect/>
          <a:stretch/>
        </p:blipFill>
        <p:spPr>
          <a:xfrm>
            <a:off x="669500" y="1361775"/>
            <a:ext cx="1609575" cy="2011975"/>
          </a:xfrm>
          <a:prstGeom prst="rect">
            <a:avLst/>
          </a:prstGeom>
          <a:noFill/>
          <a:ln>
            <a:noFill/>
          </a:ln>
        </p:spPr>
      </p:pic>
      <p:sp>
        <p:nvSpPr>
          <p:cNvPr id="3" name="Google Shape;220;p34"/>
          <p:cNvSpPr txBox="1">
            <a:spLocks/>
          </p:cNvSpPr>
          <p:nvPr/>
        </p:nvSpPr>
        <p:spPr>
          <a:xfrm>
            <a:off x="2551163" y="1572150"/>
            <a:ext cx="3470400" cy="1291200"/>
          </a:xfrm>
          <a:prstGeom prst="rect">
            <a:avLst/>
          </a:prstGeom>
          <a:solidFill>
            <a:srgbClr val="E4E4E4"/>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ts val="2400"/>
            </a:pPr>
            <a:r>
              <a:rPr lang="en-US" sz="1800" b="1">
                <a:latin typeface="Arial"/>
                <a:ea typeface="Arial"/>
                <a:cs typeface="Arial"/>
                <a:sym typeface="Arial"/>
              </a:rPr>
              <a:t>Dr. David DeMatthews</a:t>
            </a:r>
            <a:endParaRPr lang="en-US" sz="1800">
              <a:latin typeface="Arial"/>
              <a:ea typeface="Arial"/>
              <a:cs typeface="Arial"/>
              <a:sym typeface="Arial"/>
            </a:endParaRPr>
          </a:p>
          <a:p>
            <a:pPr marL="0" indent="0">
              <a:spcBef>
                <a:spcPts val="0"/>
              </a:spcBef>
              <a:buSzPts val="2400"/>
            </a:pPr>
            <a:r>
              <a:rPr lang="en-US" sz="1600">
                <a:solidFill>
                  <a:srgbClr val="242424"/>
                </a:solidFill>
                <a:latin typeface="Arial"/>
                <a:ea typeface="Arial"/>
                <a:cs typeface="Arial"/>
                <a:sym typeface="Arial"/>
              </a:rPr>
              <a:t>Professor, Department of Education Leadership and Policy,</a:t>
            </a:r>
            <a:endParaRPr lang="en-US" sz="1600">
              <a:solidFill>
                <a:srgbClr val="212529"/>
              </a:solidFill>
              <a:latin typeface="Arial"/>
              <a:ea typeface="Arial"/>
              <a:cs typeface="Arial"/>
              <a:sym typeface="Arial"/>
            </a:endParaRPr>
          </a:p>
          <a:p>
            <a:pPr marL="0" indent="0">
              <a:spcBef>
                <a:spcPts val="0"/>
              </a:spcBef>
              <a:buSzPts val="2400"/>
            </a:pPr>
            <a:r>
              <a:rPr lang="en-US" sz="1600">
                <a:solidFill>
                  <a:srgbClr val="000000"/>
                </a:solidFill>
                <a:latin typeface="Arial"/>
                <a:ea typeface="Arial"/>
                <a:cs typeface="Arial"/>
                <a:sym typeface="Arial"/>
              </a:rPr>
              <a:t>The University of Texas at Austin</a:t>
            </a:r>
          </a:p>
          <a:p>
            <a:pPr marL="0" indent="0"/>
            <a:endParaRPr lang="en-US" sz="2200" dirty="0"/>
          </a:p>
        </p:txBody>
      </p:sp>
      <p:pic>
        <p:nvPicPr>
          <p:cNvPr id="222" name="Google Shape;222;p34" descr="Dr. Bobbi Newman headshot"/>
          <p:cNvPicPr preferRelativeResize="0"/>
          <p:nvPr/>
        </p:nvPicPr>
        <p:blipFill rotWithShape="1">
          <a:blip r:embed="rId4">
            <a:alphaModFix/>
          </a:blip>
          <a:srcRect/>
          <a:stretch/>
        </p:blipFill>
        <p:spPr>
          <a:xfrm>
            <a:off x="504950" y="4668088"/>
            <a:ext cx="1609343" cy="2011680"/>
          </a:xfrm>
          <a:prstGeom prst="rect">
            <a:avLst/>
          </a:prstGeom>
          <a:noFill/>
          <a:ln>
            <a:noFill/>
          </a:ln>
        </p:spPr>
      </p:pic>
      <p:sp>
        <p:nvSpPr>
          <p:cNvPr id="5" name="Google Shape;223;p34"/>
          <p:cNvSpPr txBox="1">
            <a:spLocks/>
          </p:cNvSpPr>
          <p:nvPr/>
        </p:nvSpPr>
        <p:spPr>
          <a:xfrm>
            <a:off x="2378875" y="5152650"/>
            <a:ext cx="3470400" cy="1291200"/>
          </a:xfrm>
          <a:prstGeom prst="rect">
            <a:avLst/>
          </a:prstGeom>
          <a:solidFill>
            <a:srgbClr val="E4E4E4"/>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ts val="1100"/>
            </a:pPr>
            <a:r>
              <a:rPr lang="en-US" sz="1800" b="1">
                <a:latin typeface="Arial"/>
                <a:ea typeface="Arial"/>
                <a:cs typeface="Arial"/>
                <a:sym typeface="Arial"/>
              </a:rPr>
              <a:t>Dr. Bobbi Newman </a:t>
            </a:r>
          </a:p>
          <a:p>
            <a:pPr marL="0" indent="0">
              <a:spcBef>
                <a:spcPts val="0"/>
              </a:spcBef>
              <a:buSzPts val="2400"/>
            </a:pPr>
            <a:r>
              <a:rPr lang="en-US" sz="1600">
                <a:solidFill>
                  <a:srgbClr val="1C252D"/>
                </a:solidFill>
                <a:latin typeface="Arial"/>
                <a:ea typeface="Arial"/>
                <a:cs typeface="Arial"/>
                <a:sym typeface="Arial"/>
              </a:rPr>
              <a:t>State Lead for CEEDAR Center, Principal Researcher, </a:t>
            </a:r>
            <a:r>
              <a:rPr lang="en-US" sz="1600">
                <a:latin typeface="Arial"/>
                <a:ea typeface="Arial"/>
                <a:cs typeface="Arial"/>
                <a:sym typeface="Arial"/>
              </a:rPr>
              <a:t>American Institute for Research (AIR)</a:t>
            </a:r>
            <a:endParaRPr lang="en-US" sz="1600">
              <a:solidFill>
                <a:srgbClr val="1C252D"/>
              </a:solidFill>
              <a:latin typeface="Arial"/>
              <a:ea typeface="Arial"/>
              <a:cs typeface="Arial"/>
              <a:sym typeface="Arial"/>
            </a:endParaRPr>
          </a:p>
          <a:p>
            <a:pPr marL="0" indent="0"/>
            <a:endParaRPr lang="en-US" sz="2200">
              <a:latin typeface="Arial"/>
              <a:ea typeface="Arial"/>
              <a:cs typeface="Arial"/>
              <a:sym typeface="Arial"/>
            </a:endParaRPr>
          </a:p>
        </p:txBody>
      </p:sp>
      <p:pic>
        <p:nvPicPr>
          <p:cNvPr id="224" name="Google Shape;224;p34" descr="Nichole Spalding headshot"/>
          <p:cNvPicPr preferRelativeResize="0"/>
          <p:nvPr/>
        </p:nvPicPr>
        <p:blipFill rotWithShape="1">
          <a:blip r:embed="rId5">
            <a:alphaModFix/>
          </a:blip>
          <a:srcRect/>
          <a:stretch/>
        </p:blipFill>
        <p:spPr>
          <a:xfrm>
            <a:off x="6476377" y="1209375"/>
            <a:ext cx="1488848" cy="2011976"/>
          </a:xfrm>
          <a:prstGeom prst="rect">
            <a:avLst/>
          </a:prstGeom>
          <a:noFill/>
          <a:ln>
            <a:noFill/>
          </a:ln>
        </p:spPr>
      </p:pic>
      <p:sp>
        <p:nvSpPr>
          <p:cNvPr id="9" name="Google Shape;225;p34"/>
          <p:cNvSpPr txBox="1">
            <a:spLocks/>
          </p:cNvSpPr>
          <p:nvPr/>
        </p:nvSpPr>
        <p:spPr>
          <a:xfrm>
            <a:off x="8248827" y="1572150"/>
            <a:ext cx="2998200" cy="1291200"/>
          </a:xfrm>
          <a:prstGeom prst="rect">
            <a:avLst/>
          </a:prstGeom>
          <a:solidFill>
            <a:srgbClr val="E4E4E4"/>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ts val="2400"/>
            </a:pPr>
            <a:r>
              <a:rPr lang="en-US" sz="1800" b="1">
                <a:latin typeface="Arial"/>
                <a:ea typeface="Arial"/>
                <a:cs typeface="Arial"/>
                <a:sym typeface="Arial"/>
              </a:rPr>
              <a:t>Nichole Spalding</a:t>
            </a:r>
            <a:endParaRPr lang="en-US" sz="1800">
              <a:latin typeface="Arial"/>
              <a:ea typeface="Arial"/>
              <a:cs typeface="Arial"/>
              <a:sym typeface="Arial"/>
            </a:endParaRPr>
          </a:p>
          <a:p>
            <a:pPr marL="0" indent="0">
              <a:spcBef>
                <a:spcPts val="0"/>
              </a:spcBef>
              <a:buSzPts val="2400"/>
            </a:pPr>
            <a:r>
              <a:rPr lang="en-US" sz="1600">
                <a:latin typeface="Arial"/>
                <a:ea typeface="Arial"/>
                <a:cs typeface="Arial"/>
                <a:sym typeface="Arial"/>
              </a:rPr>
              <a:t>Technical Assistance Specialist, </a:t>
            </a:r>
          </a:p>
          <a:p>
            <a:pPr marL="0" indent="0">
              <a:spcBef>
                <a:spcPts val="0"/>
              </a:spcBef>
              <a:buSzPts val="2400"/>
            </a:pPr>
            <a:r>
              <a:rPr lang="en-US" sz="1600">
                <a:latin typeface="Arial"/>
                <a:ea typeface="Arial"/>
                <a:cs typeface="Arial"/>
                <a:sym typeface="Arial"/>
              </a:rPr>
              <a:t>CEEDAR, University of Florida</a:t>
            </a:r>
          </a:p>
          <a:p>
            <a:pPr marL="0" indent="0"/>
            <a:endParaRPr lang="en-US" sz="2200" dirty="0">
              <a:latin typeface="Arial"/>
              <a:ea typeface="Arial"/>
              <a:cs typeface="Arial"/>
              <a:sym typeface="Arial"/>
            </a:endParaRPr>
          </a:p>
        </p:txBody>
      </p:sp>
      <p:pic>
        <p:nvPicPr>
          <p:cNvPr id="226" name="Google Shape;226;p34" descr="Abby Berner headshot"/>
          <p:cNvPicPr preferRelativeResize="0"/>
          <p:nvPr/>
        </p:nvPicPr>
        <p:blipFill rotWithShape="1">
          <a:blip r:embed="rId6">
            <a:alphaModFix/>
          </a:blip>
          <a:srcRect l="-2669" t="25737" r="2670" b="1434"/>
          <a:stretch/>
        </p:blipFill>
        <p:spPr>
          <a:xfrm>
            <a:off x="6355875" y="4668088"/>
            <a:ext cx="1609344" cy="1562010"/>
          </a:xfrm>
          <a:prstGeom prst="rect">
            <a:avLst/>
          </a:prstGeom>
          <a:noFill/>
          <a:ln>
            <a:noFill/>
          </a:ln>
        </p:spPr>
      </p:pic>
      <p:sp>
        <p:nvSpPr>
          <p:cNvPr id="7" name="Google Shape;227;p34"/>
          <p:cNvSpPr txBox="1">
            <a:spLocks/>
          </p:cNvSpPr>
          <p:nvPr/>
        </p:nvSpPr>
        <p:spPr>
          <a:xfrm>
            <a:off x="8291875" y="4803500"/>
            <a:ext cx="3470400" cy="1291200"/>
          </a:xfrm>
          <a:prstGeom prst="rect">
            <a:avLst/>
          </a:prstGeom>
          <a:solidFill>
            <a:srgbClr val="E4E4E4"/>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ts val="1100"/>
            </a:pPr>
            <a:r>
              <a:rPr lang="en-US" sz="1800" b="1">
                <a:latin typeface="Arial"/>
                <a:ea typeface="Arial"/>
                <a:cs typeface="Arial"/>
                <a:sym typeface="Arial"/>
              </a:rPr>
              <a:t>Abby Berner</a:t>
            </a:r>
          </a:p>
          <a:p>
            <a:pPr marL="0" indent="0">
              <a:spcBef>
                <a:spcPts val="0"/>
              </a:spcBef>
            </a:pPr>
            <a:r>
              <a:rPr lang="en-US" sz="1600">
                <a:solidFill>
                  <a:srgbClr val="000000"/>
                </a:solidFill>
                <a:latin typeface="Arial"/>
                <a:ea typeface="Arial"/>
                <a:cs typeface="Arial"/>
                <a:sym typeface="Arial"/>
              </a:rPr>
              <a:t>Engagement Specialist, CEEDAR, Research Assistant, American Institute for Research (AIR)</a:t>
            </a:r>
            <a:endParaRPr lang="en-US" sz="16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5"/>
          <p:cNvSpPr txBox="1">
            <a:spLocks noGrp="1"/>
          </p:cNvSpPr>
          <p:nvPr>
            <p:ph type="title"/>
          </p:nvPr>
        </p:nvSpPr>
        <p:spPr>
          <a:xfrm>
            <a:off x="433206" y="594159"/>
            <a:ext cx="11219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800"/>
              <a:buNone/>
            </a:pPr>
            <a:r>
              <a:rPr lang="en-US" dirty="0"/>
              <a:t>Our Partners</a:t>
            </a:r>
            <a:endParaRPr dirty="0"/>
          </a:p>
        </p:txBody>
      </p:sp>
      <p:pic>
        <p:nvPicPr>
          <p:cNvPr id="238" name="Google Shape;238;p35" descr="Lead Idea Center logo"/>
          <p:cNvPicPr preferRelativeResize="0"/>
          <p:nvPr/>
        </p:nvPicPr>
        <p:blipFill rotWithShape="1">
          <a:blip r:embed="rId3">
            <a:alphaModFix/>
          </a:blip>
          <a:srcRect/>
          <a:stretch/>
        </p:blipFill>
        <p:spPr>
          <a:xfrm>
            <a:off x="574425" y="1762659"/>
            <a:ext cx="3302962" cy="1724065"/>
          </a:xfrm>
          <a:prstGeom prst="rect">
            <a:avLst/>
          </a:prstGeom>
          <a:noFill/>
          <a:ln>
            <a:noFill/>
          </a:ln>
        </p:spPr>
      </p:pic>
      <p:pic>
        <p:nvPicPr>
          <p:cNvPr id="235" name="Google Shape;235;p35" descr="Council of Chief State School Officers logo"/>
          <p:cNvPicPr preferRelativeResize="0"/>
          <p:nvPr/>
        </p:nvPicPr>
        <p:blipFill rotWithShape="1">
          <a:blip r:embed="rId4">
            <a:alphaModFix/>
          </a:blip>
          <a:srcRect/>
          <a:stretch/>
        </p:blipFill>
        <p:spPr>
          <a:xfrm>
            <a:off x="4507725" y="448725"/>
            <a:ext cx="4407950" cy="2347725"/>
          </a:xfrm>
          <a:prstGeom prst="rect">
            <a:avLst/>
          </a:prstGeom>
          <a:noFill/>
          <a:ln>
            <a:noFill/>
          </a:ln>
        </p:spPr>
      </p:pic>
      <p:pic>
        <p:nvPicPr>
          <p:cNvPr id="237" name="Google Shape;237;p35" descr="UCEA logo"/>
          <p:cNvPicPr preferRelativeResize="0"/>
          <p:nvPr/>
        </p:nvPicPr>
        <p:blipFill rotWithShape="1">
          <a:blip r:embed="rId5">
            <a:alphaModFix/>
          </a:blip>
          <a:srcRect/>
          <a:stretch/>
        </p:blipFill>
        <p:spPr>
          <a:xfrm>
            <a:off x="9739521" y="594159"/>
            <a:ext cx="1982878" cy="2236502"/>
          </a:xfrm>
          <a:prstGeom prst="rect">
            <a:avLst/>
          </a:prstGeom>
          <a:noFill/>
          <a:ln>
            <a:noFill/>
          </a:ln>
        </p:spPr>
      </p:pic>
      <p:pic>
        <p:nvPicPr>
          <p:cNvPr id="234" name="Google Shape;234;p35" descr="National Association of Secondary School Principals logo"/>
          <p:cNvPicPr preferRelativeResize="0"/>
          <p:nvPr/>
        </p:nvPicPr>
        <p:blipFill rotWithShape="1">
          <a:blip r:embed="rId6">
            <a:alphaModFix/>
          </a:blip>
          <a:srcRect/>
          <a:stretch/>
        </p:blipFill>
        <p:spPr>
          <a:xfrm>
            <a:off x="574425" y="3948725"/>
            <a:ext cx="4286250" cy="1619250"/>
          </a:xfrm>
          <a:prstGeom prst="rect">
            <a:avLst/>
          </a:prstGeom>
          <a:noFill/>
          <a:ln>
            <a:noFill/>
          </a:ln>
        </p:spPr>
      </p:pic>
      <p:pic>
        <p:nvPicPr>
          <p:cNvPr id="236" name="Google Shape;236;p35" descr="National Association of Elementary School Principals logo"/>
          <p:cNvPicPr preferRelativeResize="0"/>
          <p:nvPr/>
        </p:nvPicPr>
        <p:blipFill rotWithShape="1">
          <a:blip r:embed="rId7">
            <a:alphaModFix/>
          </a:blip>
          <a:srcRect/>
          <a:stretch/>
        </p:blipFill>
        <p:spPr>
          <a:xfrm>
            <a:off x="6141271" y="3486725"/>
            <a:ext cx="3763051" cy="19748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6"/>
          <p:cNvSpPr txBox="1">
            <a:spLocks noGrp="1"/>
          </p:cNvSpPr>
          <p:nvPr>
            <p:ph type="title"/>
          </p:nvPr>
        </p:nvSpPr>
        <p:spPr>
          <a:xfrm>
            <a:off x="433206" y="594159"/>
            <a:ext cx="11219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800"/>
              <a:buNone/>
            </a:pPr>
            <a:r>
              <a:rPr lang="en-US" dirty="0"/>
              <a:t>The purpose of the TAG is to…</a:t>
            </a:r>
            <a:endParaRPr dirty="0"/>
          </a:p>
        </p:txBody>
      </p:sp>
      <p:sp>
        <p:nvSpPr>
          <p:cNvPr id="3" name="Google Shape;245;p36"/>
          <p:cNvSpPr txBox="1">
            <a:spLocks noGrp="1"/>
          </p:cNvSpPr>
          <p:nvPr>
            <p:ph type="body" idx="1"/>
          </p:nvPr>
        </p:nvSpPr>
        <p:spPr>
          <a:xfrm>
            <a:off x="433388" y="2187574"/>
            <a:ext cx="11219700" cy="3639600"/>
          </a:xfrm>
          <a:prstGeom prst="rect">
            <a:avLst/>
          </a:prstGeom>
          <a:noFill/>
          <a:ln>
            <a:noFill/>
          </a:ln>
        </p:spPr>
        <p:txBody>
          <a:bodyPr spcFirstLastPara="1" wrap="square" lIns="91425" tIns="45700" rIns="91425" bIns="45700" anchor="t" anchorCtr="0">
            <a:noAutofit/>
          </a:bodyPr>
          <a:lstStyle/>
          <a:p>
            <a:pPr marL="457200" lvl="0" indent="-400050" algn="l" rtl="0">
              <a:lnSpc>
                <a:spcPct val="115000"/>
              </a:lnSpc>
              <a:spcBef>
                <a:spcPts val="0"/>
              </a:spcBef>
              <a:spcAft>
                <a:spcPts val="0"/>
              </a:spcAft>
              <a:buSzPts val="2700"/>
              <a:buChar char="•"/>
            </a:pPr>
            <a:r>
              <a:rPr lang="en-US" sz="2700" dirty="0"/>
              <a:t>elevate the importance of </a:t>
            </a:r>
            <a:r>
              <a:rPr lang="en-US" sz="2700" b="1" dirty="0"/>
              <a:t>effective leadership</a:t>
            </a:r>
            <a:r>
              <a:rPr lang="en-US" sz="2700" dirty="0"/>
              <a:t> in our work,</a:t>
            </a:r>
            <a:endParaRPr sz="2700" dirty="0"/>
          </a:p>
          <a:p>
            <a:pPr marL="457200" lvl="0" indent="-400050" algn="l" rtl="0">
              <a:lnSpc>
                <a:spcPct val="115000"/>
              </a:lnSpc>
              <a:spcBef>
                <a:spcPts val="0"/>
              </a:spcBef>
              <a:spcAft>
                <a:spcPts val="0"/>
              </a:spcAft>
              <a:buSzPts val="2700"/>
              <a:buChar char="•"/>
            </a:pPr>
            <a:r>
              <a:rPr lang="en-US" sz="2700" b="1" dirty="0"/>
              <a:t>focus on effective practices</a:t>
            </a:r>
            <a:r>
              <a:rPr lang="en-US" sz="2700" dirty="0"/>
              <a:t> in our programs, coursework, clinical experiences, and policies,</a:t>
            </a:r>
            <a:endParaRPr sz="2700" dirty="0"/>
          </a:p>
          <a:p>
            <a:pPr marL="457200" lvl="0" indent="-400050" algn="l" rtl="0">
              <a:lnSpc>
                <a:spcPct val="115000"/>
              </a:lnSpc>
              <a:spcBef>
                <a:spcPts val="0"/>
              </a:spcBef>
              <a:spcAft>
                <a:spcPts val="0"/>
              </a:spcAft>
              <a:buSzPts val="2700"/>
              <a:buChar char="•"/>
            </a:pPr>
            <a:r>
              <a:rPr lang="en-US" sz="2700" dirty="0"/>
              <a:t>engage in </a:t>
            </a:r>
            <a:r>
              <a:rPr lang="en-US" sz="2700" b="1" dirty="0"/>
              <a:t>authentic conversations</a:t>
            </a:r>
            <a:r>
              <a:rPr lang="en-US" sz="2700" dirty="0"/>
              <a:t> on their effective leadership efforts, </a:t>
            </a:r>
            <a:endParaRPr sz="2700" dirty="0"/>
          </a:p>
          <a:p>
            <a:pPr marL="457200" lvl="0" indent="-400050" algn="l" rtl="0">
              <a:lnSpc>
                <a:spcPct val="115000"/>
              </a:lnSpc>
              <a:spcBef>
                <a:spcPts val="0"/>
              </a:spcBef>
              <a:spcAft>
                <a:spcPts val="0"/>
              </a:spcAft>
              <a:buSzPts val="2700"/>
              <a:buChar char="•"/>
            </a:pPr>
            <a:r>
              <a:rPr lang="en-US" sz="2700" dirty="0"/>
              <a:t>and </a:t>
            </a:r>
            <a:r>
              <a:rPr lang="en-US" sz="2700" b="1" dirty="0"/>
              <a:t>share expertise, successes and challenges</a:t>
            </a:r>
            <a:r>
              <a:rPr lang="en-US" sz="2700" dirty="0"/>
              <a:t>, and discuss how to use resources to support scaling and sustainability. </a:t>
            </a:r>
            <a:endParaRPr sz="3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7"/>
          <p:cNvSpPr txBox="1">
            <a:spLocks noGrp="1"/>
          </p:cNvSpPr>
          <p:nvPr>
            <p:ph type="title"/>
          </p:nvPr>
        </p:nvSpPr>
        <p:spPr>
          <a:xfrm>
            <a:off x="357006" y="289359"/>
            <a:ext cx="11219700" cy="132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2060"/>
              </a:buClr>
              <a:buSzPct val="91666"/>
              <a:buFont typeface="Candara"/>
              <a:buNone/>
            </a:pPr>
            <a:r>
              <a:rPr lang="en-US" dirty="0">
                <a:solidFill>
                  <a:srgbClr val="002060"/>
                </a:solidFill>
              </a:rPr>
              <a:t>Leadership TAG</a:t>
            </a:r>
            <a:br>
              <a:rPr lang="en-US" sz="4400" dirty="0">
                <a:solidFill>
                  <a:srgbClr val="002060"/>
                </a:solidFill>
              </a:rPr>
            </a:br>
            <a:r>
              <a:rPr lang="en-US" dirty="0">
                <a:solidFill>
                  <a:srgbClr val="002060"/>
                </a:solidFill>
              </a:rPr>
              <a:t>Potential Topics for Discussion</a:t>
            </a:r>
            <a:endParaRPr dirty="0"/>
          </a:p>
        </p:txBody>
      </p:sp>
      <p:sp>
        <p:nvSpPr>
          <p:cNvPr id="252" name="Google Shape;252;p37" descr="Arrow to May 1st topic"/>
          <p:cNvSpPr/>
          <p:nvPr/>
        </p:nvSpPr>
        <p:spPr>
          <a:xfrm>
            <a:off x="1223402" y="4615425"/>
            <a:ext cx="1206600" cy="723900"/>
          </a:xfrm>
          <a:prstGeom prst="rightArrow">
            <a:avLst>
              <a:gd name="adj1" fmla="val 26415"/>
              <a:gd name="adj2" fmla="val 50000"/>
            </a:avLst>
          </a:prstGeom>
          <a:solidFill>
            <a:schemeClr val="accen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aphicFrame>
        <p:nvGraphicFramePr>
          <p:cNvPr id="253" name="Google Shape;253;p37"/>
          <p:cNvGraphicFramePr/>
          <p:nvPr/>
        </p:nvGraphicFramePr>
        <p:xfrm>
          <a:off x="2430012" y="1615043"/>
          <a:ext cx="7331975" cy="3998850"/>
        </p:xfrm>
        <a:graphic>
          <a:graphicData uri="http://schemas.openxmlformats.org/drawingml/2006/table">
            <a:tbl>
              <a:tblPr firstRow="1" bandRow="1">
                <a:noFill/>
                <a:tableStyleId>{F45E917F-DFBF-4829-A460-C5EF19C21012}</a:tableStyleId>
              </a:tblPr>
              <a:tblGrid>
                <a:gridCol w="1490475">
                  <a:extLst>
                    <a:ext uri="{9D8B030D-6E8A-4147-A177-3AD203B41FA5}">
                      <a16:colId xmlns:a16="http://schemas.microsoft.com/office/drawing/2014/main" val="20000"/>
                    </a:ext>
                  </a:extLst>
                </a:gridCol>
                <a:gridCol w="5841500">
                  <a:extLst>
                    <a:ext uri="{9D8B030D-6E8A-4147-A177-3AD203B41FA5}">
                      <a16:colId xmlns:a16="http://schemas.microsoft.com/office/drawing/2014/main" val="20001"/>
                    </a:ext>
                  </a:extLst>
                </a:gridCol>
              </a:tblGrid>
              <a:tr h="469825">
                <a:tc>
                  <a:txBody>
                    <a:bodyPr/>
                    <a:lstStyle/>
                    <a:p>
                      <a:pPr marL="0" marR="0" lvl="0" indent="0" algn="ctr" rtl="0">
                        <a:lnSpc>
                          <a:spcPct val="100000"/>
                        </a:lnSpc>
                        <a:spcBef>
                          <a:spcPts val="0"/>
                        </a:spcBef>
                        <a:spcAft>
                          <a:spcPts val="0"/>
                        </a:spcAft>
                        <a:buClr>
                          <a:srgbClr val="000000"/>
                        </a:buClr>
                        <a:buSzPts val="2100"/>
                        <a:buFont typeface="Arial"/>
                        <a:buNone/>
                      </a:pPr>
                      <a:r>
                        <a:rPr lang="en-US" sz="2100" u="none" strike="noStrike" cap="none">
                          <a:solidFill>
                            <a:srgbClr val="000000"/>
                          </a:solidFill>
                        </a:rPr>
                        <a:t>Date</a:t>
                      </a:r>
                      <a:endParaRPr sz="2100" u="none" strike="noStrike" cap="none"/>
                    </a:p>
                  </a:txBody>
                  <a:tcPr marL="68600" marR="68600" marT="34300" marB="343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100"/>
                        <a:buFont typeface="Arial"/>
                        <a:buNone/>
                      </a:pPr>
                      <a:r>
                        <a:rPr lang="en-US" sz="2100" u="none" strike="noStrike" cap="none">
                          <a:solidFill>
                            <a:srgbClr val="000000"/>
                          </a:solidFill>
                        </a:rPr>
                        <a:t>Topic</a:t>
                      </a:r>
                      <a:endParaRPr sz="2100" u="none" strike="noStrike" cap="none"/>
                    </a:p>
                  </a:txBody>
                  <a:tcPr marL="68600" marR="68600" marT="34300" marB="343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420400">
                <a:tc>
                  <a:txBody>
                    <a:bodyPr/>
                    <a:lstStyle/>
                    <a:p>
                      <a:pPr marL="342900" marR="0" lvl="0" indent="0" algn="ctr" rtl="0">
                        <a:lnSpc>
                          <a:spcPct val="115000"/>
                        </a:lnSpc>
                        <a:spcBef>
                          <a:spcPts val="0"/>
                        </a:spcBef>
                        <a:spcAft>
                          <a:spcPts val="0"/>
                        </a:spcAft>
                        <a:buClr>
                          <a:srgbClr val="000000"/>
                        </a:buClr>
                        <a:buSzPts val="1200"/>
                        <a:buFont typeface="Arial"/>
                        <a:buNone/>
                      </a:pPr>
                      <a:r>
                        <a:rPr lang="en-US" sz="1600" u="none" strike="noStrike" cap="none"/>
                        <a:t>January 9</a:t>
                      </a:r>
                      <a:endParaRPr sz="1600" u="none" strike="noStrike" cap="none"/>
                    </a:p>
                  </a:txBody>
                  <a:tcPr marL="71450" marR="71450" marT="71450" marB="714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600" u="none" strike="noStrike" cap="none">
                          <a:solidFill>
                            <a:srgbClr val="000000"/>
                          </a:solidFill>
                        </a:rPr>
                        <a:t>Curriculum, Instruction and Assessment</a:t>
                      </a:r>
                      <a:endParaRPr sz="1600" u="none" strike="noStrike" cap="none"/>
                    </a:p>
                  </a:txBody>
                  <a:tcPr marL="71450" marR="71450" marT="71450" marB="714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821150">
                <a:tc>
                  <a:txBody>
                    <a:bodyPr/>
                    <a:lstStyle/>
                    <a:p>
                      <a:pPr marL="342900" marR="0" lvl="0" indent="0" algn="ctr" rtl="0">
                        <a:lnSpc>
                          <a:spcPct val="115000"/>
                        </a:lnSpc>
                        <a:spcBef>
                          <a:spcPts val="0"/>
                        </a:spcBef>
                        <a:spcAft>
                          <a:spcPts val="0"/>
                        </a:spcAft>
                        <a:buClr>
                          <a:srgbClr val="000000"/>
                        </a:buClr>
                        <a:buSzPts val="1200"/>
                        <a:buFont typeface="Arial"/>
                        <a:buNone/>
                      </a:pPr>
                      <a:r>
                        <a:rPr lang="en-US" sz="1600" u="none" strike="noStrike" cap="none"/>
                        <a:t>February 6</a:t>
                      </a:r>
                      <a:endParaRPr sz="1600" u="none" strike="noStrike" cap="none"/>
                    </a:p>
                  </a:txBody>
                  <a:tcPr marL="71450" marR="71450" marT="71450" marB="714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Clr>
                          <a:srgbClr val="000000"/>
                        </a:buClr>
                        <a:buSzPts val="1200"/>
                        <a:buFont typeface="Arial"/>
                        <a:buNone/>
                      </a:pPr>
                      <a:r>
                        <a:rPr lang="en-US" sz="1600">
                          <a:solidFill>
                            <a:srgbClr val="000000"/>
                          </a:solidFill>
                        </a:rPr>
                        <a:t>Curriculum, Instruction and Assessment</a:t>
                      </a:r>
                      <a:endParaRPr sz="1600">
                        <a:solidFill>
                          <a:srgbClr val="000000"/>
                        </a:solidFill>
                      </a:endParaRPr>
                    </a:p>
                    <a:p>
                      <a:pPr marL="0" marR="0" lvl="0" indent="0" algn="l" rtl="0">
                        <a:lnSpc>
                          <a:spcPct val="115000"/>
                        </a:lnSpc>
                        <a:spcBef>
                          <a:spcPts val="0"/>
                        </a:spcBef>
                        <a:spcAft>
                          <a:spcPts val="0"/>
                        </a:spcAft>
                        <a:buClr>
                          <a:srgbClr val="000000"/>
                        </a:buClr>
                        <a:buSzPts val="800"/>
                        <a:buFont typeface="Arial"/>
                        <a:buNone/>
                      </a:pPr>
                      <a:endParaRPr sz="1600"/>
                    </a:p>
                  </a:txBody>
                  <a:tcPr marL="71450" marR="71450" marT="71450" marB="714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821150">
                <a:tc>
                  <a:txBody>
                    <a:bodyPr/>
                    <a:lstStyle/>
                    <a:p>
                      <a:pPr marL="342900" marR="0" lvl="0" indent="0" algn="ctr" rtl="0">
                        <a:lnSpc>
                          <a:spcPct val="115000"/>
                        </a:lnSpc>
                        <a:spcBef>
                          <a:spcPts val="0"/>
                        </a:spcBef>
                        <a:spcAft>
                          <a:spcPts val="0"/>
                        </a:spcAft>
                        <a:buClr>
                          <a:srgbClr val="000000"/>
                        </a:buClr>
                        <a:buSzPts val="1200"/>
                        <a:buFont typeface="Arial"/>
                        <a:buNone/>
                      </a:pPr>
                      <a:r>
                        <a:rPr lang="en-US" sz="1600" u="none" strike="noStrike" cap="none"/>
                        <a:t>March 6</a:t>
                      </a:r>
                      <a:endParaRPr sz="1600" u="none" strike="noStrike" cap="none"/>
                    </a:p>
                  </a:txBody>
                  <a:tcPr marL="71450" marR="71450" marT="71450" marB="714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Clr>
                          <a:srgbClr val="000000"/>
                        </a:buClr>
                        <a:buSzPts val="800"/>
                        <a:buFont typeface="Arial"/>
                        <a:buNone/>
                      </a:pPr>
                      <a:r>
                        <a:rPr lang="en-US" sz="1600">
                          <a:solidFill>
                            <a:srgbClr val="000000"/>
                          </a:solidFill>
                        </a:rPr>
                        <a:t>Communities of Student Care and Support</a:t>
                      </a:r>
                      <a:endParaRPr sz="1600">
                        <a:solidFill>
                          <a:srgbClr val="000000"/>
                        </a:solidFill>
                      </a:endParaRPr>
                    </a:p>
                    <a:p>
                      <a:pPr marL="0" marR="0" lvl="0" indent="0" algn="l" rtl="0">
                        <a:lnSpc>
                          <a:spcPct val="115000"/>
                        </a:lnSpc>
                        <a:spcBef>
                          <a:spcPts val="0"/>
                        </a:spcBef>
                        <a:spcAft>
                          <a:spcPts val="0"/>
                        </a:spcAft>
                        <a:buClr>
                          <a:srgbClr val="000000"/>
                        </a:buClr>
                        <a:buSzPts val="800"/>
                        <a:buFont typeface="Arial"/>
                        <a:buNone/>
                      </a:pPr>
                      <a:endParaRPr sz="1600"/>
                    </a:p>
                  </a:txBody>
                  <a:tcPr marL="71450" marR="71450" marT="71450" marB="714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625525">
                <a:tc>
                  <a:txBody>
                    <a:bodyPr/>
                    <a:lstStyle/>
                    <a:p>
                      <a:pPr marL="342900" marR="0" lvl="0" indent="0" algn="ctr" rtl="0">
                        <a:lnSpc>
                          <a:spcPct val="115000"/>
                        </a:lnSpc>
                        <a:spcBef>
                          <a:spcPts val="0"/>
                        </a:spcBef>
                        <a:spcAft>
                          <a:spcPts val="0"/>
                        </a:spcAft>
                        <a:buNone/>
                      </a:pPr>
                      <a:r>
                        <a:rPr lang="en-US" sz="1600"/>
                        <a:t>April 3</a:t>
                      </a:r>
                      <a:endParaRPr sz="1600" u="none" strike="noStrike" cap="none"/>
                    </a:p>
                  </a:txBody>
                  <a:tcPr marL="71450" marR="71450" marT="71450" marB="714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a:solidFill>
                            <a:schemeClr val="dk1"/>
                          </a:solidFill>
                        </a:rPr>
                        <a:t>Communities of Student Care and Support</a:t>
                      </a:r>
                      <a:endParaRPr sz="1600"/>
                    </a:p>
                  </a:txBody>
                  <a:tcPr marL="71450" marR="71450" marT="71450" marB="714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420400">
                <a:tc>
                  <a:txBody>
                    <a:bodyPr/>
                    <a:lstStyle/>
                    <a:p>
                      <a:pPr marL="342900" marR="0" lvl="0" indent="0" algn="ctr" rtl="0">
                        <a:lnSpc>
                          <a:spcPct val="115000"/>
                        </a:lnSpc>
                        <a:spcBef>
                          <a:spcPts val="0"/>
                        </a:spcBef>
                        <a:spcAft>
                          <a:spcPts val="0"/>
                        </a:spcAft>
                        <a:buNone/>
                      </a:pPr>
                      <a:r>
                        <a:rPr lang="en-US" sz="1600"/>
                        <a:t>May 1</a:t>
                      </a:r>
                      <a:endParaRPr sz="1600" u="none" strike="noStrike" cap="none"/>
                    </a:p>
                  </a:txBody>
                  <a:tcPr marL="71450" marR="71450" marT="71450" marB="714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a:t>Professional Capacity and School Personnel</a:t>
                      </a:r>
                      <a:endParaRPr sz="1600">
                        <a:solidFill>
                          <a:srgbClr val="000000"/>
                        </a:solidFill>
                      </a:endParaRPr>
                    </a:p>
                  </a:txBody>
                  <a:tcPr marL="71450" marR="71450" marT="71450" marB="714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420400">
                <a:tc>
                  <a:txBody>
                    <a:bodyPr/>
                    <a:lstStyle/>
                    <a:p>
                      <a:pPr marL="0" marR="0" lvl="0" indent="0" algn="ctr" rtl="0">
                        <a:lnSpc>
                          <a:spcPct val="115000"/>
                        </a:lnSpc>
                        <a:spcBef>
                          <a:spcPts val="0"/>
                        </a:spcBef>
                        <a:spcAft>
                          <a:spcPts val="0"/>
                        </a:spcAft>
                        <a:buClr>
                          <a:srgbClr val="000000"/>
                        </a:buClr>
                        <a:buSzPts val="1200"/>
                        <a:buFont typeface="Arial"/>
                        <a:buNone/>
                      </a:pPr>
                      <a:r>
                        <a:rPr lang="en-US" sz="1600"/>
                        <a:t>        June 5</a:t>
                      </a:r>
                      <a:endParaRPr sz="1600" u="none" strike="noStrike" cap="none"/>
                    </a:p>
                  </a:txBody>
                  <a:tcPr marL="71450" marR="71450" marT="71450" marB="714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en-US" sz="1600">
                          <a:solidFill>
                            <a:schemeClr val="dk1"/>
                          </a:solidFill>
                        </a:rPr>
                        <a:t>Professional Capacity and School Personnel</a:t>
                      </a:r>
                      <a:endParaRPr sz="1600">
                        <a:highlight>
                          <a:srgbClr val="FFAB40"/>
                        </a:highlight>
                      </a:endParaRPr>
                    </a:p>
                  </a:txBody>
                  <a:tcPr marL="71450" marR="71450" marT="71450" marB="714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9" name="Google Shape;259;p38"/>
          <p:cNvSpPr txBox="1">
            <a:spLocks noGrp="1"/>
          </p:cNvSpPr>
          <p:nvPr>
            <p:ph type="title" idx="4294967295"/>
          </p:nvPr>
        </p:nvSpPr>
        <p:spPr>
          <a:xfrm>
            <a:off x="1930400" y="879475"/>
            <a:ext cx="5707063" cy="10191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0"/>
              </a:spcBef>
              <a:spcAft>
                <a:spcPts val="0"/>
              </a:spcAft>
              <a:buClr>
                <a:schemeClr val="lt1"/>
              </a:buClr>
              <a:buSzPct val="100000"/>
              <a:buFont typeface="Arial"/>
              <a:buNone/>
              <a:tabLst/>
              <a:defRPr/>
            </a:pPr>
            <a:r>
              <a:rPr kumimoji="0" lang="en-US" sz="8000" b="1" i="0" u="none" strike="noStrike" kern="0" cap="none" spc="0" normalizeH="0" baseline="0" noProof="0" dirty="0">
                <a:ln>
                  <a:noFill/>
                </a:ln>
                <a:solidFill>
                  <a:schemeClr val="lt1"/>
                </a:solidFill>
                <a:effectLst/>
                <a:uLnTx/>
                <a:uFillTx/>
                <a:latin typeface="Arial"/>
                <a:ea typeface="Arial"/>
                <a:cs typeface="Arial"/>
                <a:sym typeface="Arial"/>
              </a:rPr>
              <a:t>Today’s Agenda</a:t>
            </a:r>
          </a:p>
          <a:p>
            <a:pPr marL="0" marR="0" lvl="0" indent="0" algn="ctr" defTabSz="914400" rtl="0" eaLnBrk="1" fontAlgn="auto" latinLnBrk="0" hangingPunct="1">
              <a:lnSpc>
                <a:spcPct val="90000"/>
              </a:lnSpc>
              <a:spcBef>
                <a:spcPts val="1000"/>
              </a:spcBef>
              <a:spcAft>
                <a:spcPts val="0"/>
              </a:spcAft>
              <a:buClr>
                <a:schemeClr val="lt1"/>
              </a:buClr>
              <a:buSzPct val="100000"/>
              <a:buFont typeface="Arial"/>
              <a:buNone/>
              <a:tabLst/>
              <a:defRPr/>
            </a:pPr>
            <a:endParaRPr kumimoji="0" lang="en-US" sz="8000" b="1" i="0" u="none" strike="noStrike" kern="0" cap="none" spc="0" normalizeH="0" baseline="0" noProof="0" dirty="0">
              <a:ln>
                <a:noFill/>
              </a:ln>
              <a:solidFill>
                <a:schemeClr val="lt1"/>
              </a:solidFill>
              <a:effectLst/>
              <a:uLnTx/>
              <a:uFillTx/>
              <a:latin typeface="Arial"/>
              <a:ea typeface="Arial"/>
              <a:cs typeface="Arial"/>
              <a:sym typeface="Arial"/>
            </a:endParaRPr>
          </a:p>
        </p:txBody>
      </p:sp>
      <p:sp>
        <p:nvSpPr>
          <p:cNvPr id="3" name="Google Shape;258;p38"/>
          <p:cNvSpPr txBox="1">
            <a:spLocks noGrp="1"/>
          </p:cNvSpPr>
          <p:nvPr>
            <p:ph type="body" idx="1"/>
          </p:nvPr>
        </p:nvSpPr>
        <p:spPr>
          <a:xfrm>
            <a:off x="808675" y="2885700"/>
            <a:ext cx="8189400" cy="3972300"/>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SzPts val="3600"/>
              <a:buChar char="●"/>
            </a:pPr>
            <a:r>
              <a:rPr lang="en-US" sz="3600" dirty="0">
                <a:latin typeface="Arial"/>
                <a:ea typeface="Arial"/>
                <a:cs typeface="Arial"/>
                <a:sym typeface="Arial"/>
              </a:rPr>
              <a:t>Welcome and Introductions</a:t>
            </a:r>
            <a:endParaRPr sz="3600" dirty="0">
              <a:latin typeface="Arial"/>
              <a:ea typeface="Arial"/>
              <a:cs typeface="Arial"/>
              <a:sym typeface="Arial"/>
            </a:endParaRPr>
          </a:p>
          <a:p>
            <a:pPr marL="457200" lvl="0" indent="-457200" algn="l" rtl="0">
              <a:lnSpc>
                <a:spcPct val="100000"/>
              </a:lnSpc>
              <a:spcBef>
                <a:spcPts val="0"/>
              </a:spcBef>
              <a:spcAft>
                <a:spcPts val="0"/>
              </a:spcAft>
              <a:buSzPts val="3600"/>
              <a:buChar char="●"/>
            </a:pPr>
            <a:r>
              <a:rPr lang="en-US" sz="3600" dirty="0">
                <a:latin typeface="Arial"/>
                <a:ea typeface="Arial"/>
                <a:cs typeface="Arial"/>
                <a:sym typeface="Arial"/>
              </a:rPr>
              <a:t>Resource Sharing - Standard 6</a:t>
            </a:r>
            <a:endParaRPr sz="3600" dirty="0">
              <a:latin typeface="Arial"/>
              <a:ea typeface="Arial"/>
              <a:cs typeface="Arial"/>
              <a:sym typeface="Arial"/>
            </a:endParaRPr>
          </a:p>
          <a:p>
            <a:pPr marL="457200" lvl="0" indent="-457200" algn="l" rtl="0">
              <a:lnSpc>
                <a:spcPct val="100000"/>
              </a:lnSpc>
              <a:spcBef>
                <a:spcPts val="0"/>
              </a:spcBef>
              <a:spcAft>
                <a:spcPts val="0"/>
              </a:spcAft>
              <a:buSzPts val="3600"/>
              <a:buChar char="●"/>
            </a:pPr>
            <a:r>
              <a:rPr lang="en-US" sz="3600" b="1" dirty="0">
                <a:latin typeface="Arial"/>
                <a:ea typeface="Arial"/>
                <a:cs typeface="Arial"/>
                <a:sym typeface="Arial"/>
              </a:rPr>
              <a:t>Cross State </a:t>
            </a:r>
            <a:r>
              <a:rPr lang="en-US" sz="3600" dirty="0">
                <a:latin typeface="Arial"/>
                <a:ea typeface="Arial"/>
                <a:cs typeface="Arial"/>
                <a:sym typeface="Arial"/>
              </a:rPr>
              <a:t>Breakout Groups </a:t>
            </a:r>
            <a:endParaRPr sz="3600" dirty="0">
              <a:latin typeface="Arial"/>
              <a:ea typeface="Arial"/>
              <a:cs typeface="Arial"/>
              <a:sym typeface="Arial"/>
            </a:endParaRPr>
          </a:p>
          <a:p>
            <a:pPr marL="457200" lvl="0" indent="-457200" algn="l" rtl="0">
              <a:lnSpc>
                <a:spcPct val="100000"/>
              </a:lnSpc>
              <a:spcBef>
                <a:spcPts val="0"/>
              </a:spcBef>
              <a:spcAft>
                <a:spcPts val="0"/>
              </a:spcAft>
              <a:buSzPts val="3600"/>
              <a:buChar char="●"/>
            </a:pPr>
            <a:r>
              <a:rPr lang="en-US" sz="3600" dirty="0">
                <a:latin typeface="Arial"/>
                <a:ea typeface="Arial"/>
                <a:cs typeface="Arial"/>
                <a:sym typeface="Arial"/>
              </a:rPr>
              <a:t>Spotlight on </a:t>
            </a:r>
            <a:r>
              <a:rPr lang="en-US" sz="3600" b="1" dirty="0">
                <a:latin typeface="Arial"/>
                <a:ea typeface="Arial"/>
                <a:cs typeface="Arial"/>
                <a:sym typeface="Arial"/>
              </a:rPr>
              <a:t>James Madison University</a:t>
            </a:r>
            <a:endParaRPr sz="3600" dirty="0">
              <a:latin typeface="Arial"/>
              <a:ea typeface="Arial"/>
              <a:cs typeface="Arial"/>
              <a:sym typeface="Arial"/>
            </a:endParaRPr>
          </a:p>
          <a:p>
            <a:pPr marL="457200" lvl="0" indent="-457200" algn="l" rtl="0">
              <a:lnSpc>
                <a:spcPct val="100000"/>
              </a:lnSpc>
              <a:spcBef>
                <a:spcPts val="0"/>
              </a:spcBef>
              <a:spcAft>
                <a:spcPts val="0"/>
              </a:spcAft>
              <a:buSzPts val="3600"/>
              <a:buChar char="●"/>
            </a:pPr>
            <a:r>
              <a:rPr lang="en-US" sz="3600" dirty="0">
                <a:latin typeface="Arial"/>
                <a:ea typeface="Arial"/>
                <a:cs typeface="Arial"/>
                <a:sym typeface="Arial"/>
              </a:rPr>
              <a:t>Final Thoughts and Action Items</a:t>
            </a:r>
            <a:endParaRPr sz="3600" dirty="0">
              <a:latin typeface="Arial"/>
              <a:ea typeface="Arial"/>
              <a:cs typeface="Arial"/>
              <a:sym typeface="Arial"/>
            </a:endParaRPr>
          </a:p>
          <a:p>
            <a:pPr marL="457200" lvl="0" indent="-457200" algn="l" rtl="0">
              <a:lnSpc>
                <a:spcPct val="100000"/>
              </a:lnSpc>
              <a:spcBef>
                <a:spcPts val="0"/>
              </a:spcBef>
              <a:spcAft>
                <a:spcPts val="0"/>
              </a:spcAft>
              <a:buSzPts val="3600"/>
              <a:buChar char="●"/>
            </a:pPr>
            <a:r>
              <a:rPr lang="en-US" sz="3600" dirty="0">
                <a:latin typeface="Arial"/>
                <a:ea typeface="Arial"/>
                <a:cs typeface="Arial"/>
                <a:sym typeface="Arial"/>
              </a:rPr>
              <a:t>Dismiss from </a:t>
            </a:r>
            <a:r>
              <a:rPr lang="en-US" sz="3600" b="1" dirty="0">
                <a:latin typeface="Arial"/>
                <a:ea typeface="Arial"/>
                <a:cs typeface="Arial"/>
                <a:sym typeface="Arial"/>
              </a:rPr>
              <a:t>State </a:t>
            </a:r>
            <a:r>
              <a:rPr lang="en-US" sz="3600" dirty="0">
                <a:latin typeface="Arial"/>
                <a:ea typeface="Arial"/>
                <a:cs typeface="Arial"/>
                <a:sym typeface="Arial"/>
              </a:rPr>
              <a:t>Breakout Groups</a:t>
            </a:r>
            <a:endParaRPr sz="3600" dirty="0">
              <a:latin typeface="Arial"/>
              <a:ea typeface="Arial"/>
              <a:cs typeface="Arial"/>
              <a:sym typeface="Arial"/>
            </a:endParaRPr>
          </a:p>
          <a:p>
            <a:pPr marL="0" lvl="0" indent="0" algn="l" rtl="0">
              <a:lnSpc>
                <a:spcPct val="90000"/>
              </a:lnSpc>
              <a:spcBef>
                <a:spcPts val="0"/>
              </a:spcBef>
              <a:spcAft>
                <a:spcPts val="0"/>
              </a:spcAft>
              <a:buNone/>
            </a:pPr>
            <a:endParaRPr sz="3600" dirty="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dirty="0"/>
              <a:t>Standard 6: Professional Capacity of School Personnel</a:t>
            </a:r>
            <a:endParaRPr dirty="0"/>
          </a:p>
        </p:txBody>
      </p:sp>
      <p:sp>
        <p:nvSpPr>
          <p:cNvPr id="265" name="Google Shape;265;p39">
            <a:extLst>
              <a:ext uri="{C183D7F6-B498-43B3-948B-1728B52AA6E4}">
                <adec:decorative xmlns:adec="http://schemas.microsoft.com/office/drawing/2017/decorative" val="1"/>
              </a:ext>
            </a:extLst>
          </p:cNvPr>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graphicFrame>
        <p:nvGraphicFramePr>
          <p:cNvPr id="266" name="Google Shape;266;p39"/>
          <p:cNvGraphicFramePr/>
          <p:nvPr/>
        </p:nvGraphicFramePr>
        <p:xfrm>
          <a:off x="477865" y="2981763"/>
          <a:ext cx="11236225" cy="2798094"/>
        </p:xfrm>
        <a:graphic>
          <a:graphicData uri="http://schemas.openxmlformats.org/drawingml/2006/table">
            <a:tbl>
              <a:tblPr firstRow="1" bandRow="1">
                <a:noFill/>
                <a:tableStyleId>{53D1581C-B261-4A40-8673-9E3A346F8ED9}</a:tableStyleId>
              </a:tblPr>
              <a:tblGrid>
                <a:gridCol w="5408900">
                  <a:extLst>
                    <a:ext uri="{9D8B030D-6E8A-4147-A177-3AD203B41FA5}">
                      <a16:colId xmlns:a16="http://schemas.microsoft.com/office/drawing/2014/main" val="20000"/>
                    </a:ext>
                  </a:extLst>
                </a:gridCol>
                <a:gridCol w="1518825">
                  <a:extLst>
                    <a:ext uri="{9D8B030D-6E8A-4147-A177-3AD203B41FA5}">
                      <a16:colId xmlns:a16="http://schemas.microsoft.com/office/drawing/2014/main" val="20001"/>
                    </a:ext>
                  </a:extLst>
                </a:gridCol>
                <a:gridCol w="1518825">
                  <a:extLst>
                    <a:ext uri="{9D8B030D-6E8A-4147-A177-3AD203B41FA5}">
                      <a16:colId xmlns:a16="http://schemas.microsoft.com/office/drawing/2014/main" val="20002"/>
                    </a:ext>
                  </a:extLst>
                </a:gridCol>
                <a:gridCol w="1534325">
                  <a:extLst>
                    <a:ext uri="{9D8B030D-6E8A-4147-A177-3AD203B41FA5}">
                      <a16:colId xmlns:a16="http://schemas.microsoft.com/office/drawing/2014/main" val="20003"/>
                    </a:ext>
                  </a:extLst>
                </a:gridCol>
                <a:gridCol w="1255350">
                  <a:extLst>
                    <a:ext uri="{9D8B030D-6E8A-4147-A177-3AD203B41FA5}">
                      <a16:colId xmlns:a16="http://schemas.microsoft.com/office/drawing/2014/main" val="20004"/>
                    </a:ext>
                  </a:extLst>
                </a:gridCol>
              </a:tblGrid>
              <a:tr h="370850">
                <a:tc>
                  <a:txBody>
                    <a:bodyPr/>
                    <a:lstStyle/>
                    <a:p>
                      <a:pPr marL="0" marR="0" lvl="0" indent="0" algn="l" rtl="0">
                        <a:spcBef>
                          <a:spcPts val="0"/>
                        </a:spcBef>
                        <a:spcAft>
                          <a:spcPts val="0"/>
                        </a:spcAft>
                        <a:buNone/>
                      </a:pPr>
                      <a:r>
                        <a:rPr lang="en-US" sz="1800" u="none" strike="noStrike" cap="none"/>
                        <a:t>Standard Components</a:t>
                      </a:r>
                      <a:endParaRPr/>
                    </a:p>
                  </a:txBody>
                  <a:tcPr marL="91450" marR="91450" marT="45725" marB="45725"/>
                </a:tc>
                <a:tc>
                  <a:txBody>
                    <a:bodyPr/>
                    <a:lstStyle/>
                    <a:p>
                      <a:pPr marL="0" marR="0" lvl="0" indent="0" algn="l" rtl="0">
                        <a:spcBef>
                          <a:spcPts val="0"/>
                        </a:spcBef>
                        <a:spcAft>
                          <a:spcPts val="0"/>
                        </a:spcAft>
                        <a:buNone/>
                      </a:pPr>
                      <a:r>
                        <a:rPr lang="en-US" sz="1800"/>
                        <a:t>Program/ Faculty</a:t>
                      </a:r>
                      <a:endParaRPr/>
                    </a:p>
                  </a:txBody>
                  <a:tcPr marL="91450" marR="91450" marT="45725" marB="45725"/>
                </a:tc>
                <a:tc>
                  <a:txBody>
                    <a:bodyPr/>
                    <a:lstStyle/>
                    <a:p>
                      <a:pPr marL="0" marR="0" lvl="0" indent="0" algn="l" rtl="0">
                        <a:spcBef>
                          <a:spcPts val="0"/>
                        </a:spcBef>
                        <a:spcAft>
                          <a:spcPts val="0"/>
                        </a:spcAft>
                        <a:buNone/>
                      </a:pPr>
                      <a:r>
                        <a:rPr lang="en-US" sz="1800"/>
                        <a:t>Courses</a:t>
                      </a:r>
                      <a:endParaRPr/>
                    </a:p>
                  </a:txBody>
                  <a:tcPr marL="91450" marR="91450" marT="45725" marB="45725"/>
                </a:tc>
                <a:tc>
                  <a:txBody>
                    <a:bodyPr/>
                    <a:lstStyle/>
                    <a:p>
                      <a:pPr marL="0" marR="0" lvl="0" indent="0" algn="l" rtl="0">
                        <a:spcBef>
                          <a:spcPts val="0"/>
                        </a:spcBef>
                        <a:spcAft>
                          <a:spcPts val="0"/>
                        </a:spcAft>
                        <a:buNone/>
                      </a:pPr>
                      <a:r>
                        <a:rPr lang="en-US" sz="1800"/>
                        <a:t>Clinical</a:t>
                      </a:r>
                      <a:endParaRPr/>
                    </a:p>
                  </a:txBody>
                  <a:tcPr marL="91450" marR="91450" marT="45725" marB="45725"/>
                </a:tc>
                <a:tc>
                  <a:txBody>
                    <a:bodyPr/>
                    <a:lstStyle/>
                    <a:p>
                      <a:pPr marL="0" marR="0" lvl="0" indent="0" algn="l" rtl="0">
                        <a:spcBef>
                          <a:spcPts val="0"/>
                        </a:spcBef>
                        <a:spcAft>
                          <a:spcPts val="0"/>
                        </a:spcAft>
                        <a:buNone/>
                      </a:pPr>
                      <a:r>
                        <a:rPr lang="en-US" sz="1800"/>
                        <a:t>Policy</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6.1: Hire and retain highly effective special and general education teachers with a schoolwide vision and a set of core values that support improving achievement and outcomes for all students, including students with disabilities.</a:t>
                      </a:r>
                      <a:endParaRPr/>
                    </a:p>
                  </a:txBody>
                  <a:tcPr marL="91450" marR="91450" marT="45725" marB="45725"/>
                </a:tc>
                <a:tc>
                  <a:txBody>
                    <a:bodyPr/>
                    <a:lstStyle/>
                    <a:p>
                      <a:pPr marL="0" marR="0" lvl="0" indent="0" algn="l" rtl="0">
                        <a:spcBef>
                          <a:spcPts val="0"/>
                        </a:spcBef>
                        <a:spcAft>
                          <a:spcPts val="0"/>
                        </a:spcAft>
                        <a:buNone/>
                      </a:pPr>
                      <a:r>
                        <a:rPr lang="en-US" sz="1800"/>
                        <a:t>X</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ctr" rtl="0">
                        <a:spcBef>
                          <a:spcPts val="0"/>
                        </a:spcBef>
                        <a:spcAft>
                          <a:spcPts val="0"/>
                        </a:spcAft>
                        <a:buNone/>
                      </a:pPr>
                      <a:endParaRPr sz="1800"/>
                    </a:p>
                    <a:p>
                      <a:pPr marL="0" marR="0" lvl="0" indent="0" algn="ctr"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6.2: Provide multiple sources of high-quality, meaningful professional learning and development opportunities and participate alongside staff.</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800"/>
                        <a:t>X</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2"/>
                  </a:ext>
                </a:extLst>
              </a:tr>
            </a:tbl>
          </a:graphicData>
        </a:graphic>
      </p:graphicFrame>
      <p:sp>
        <p:nvSpPr>
          <p:cNvPr id="267" name="Google Shape;267;p39"/>
          <p:cNvSpPr txBox="1"/>
          <p:nvPr/>
        </p:nvSpPr>
        <p:spPr>
          <a:xfrm>
            <a:off x="838200" y="1825625"/>
            <a:ext cx="108759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“Research has shown that the capacity of special education teachers to deliver effective instruction may be</a:t>
            </a:r>
            <a:endParaRPr/>
          </a:p>
          <a:p>
            <a:pPr marL="0" marR="0" lvl="0" indent="0" algn="l" rtl="0">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substantially impeded by working conditions that are not supportive (Billingsley et al., 2020;</a:t>
            </a:r>
            <a:endParaRPr/>
          </a:p>
          <a:p>
            <a:pPr marL="0" marR="0" lvl="0" indent="0" algn="l" rtl="0">
              <a:spcBef>
                <a:spcPts val="0"/>
              </a:spcBef>
              <a:spcAft>
                <a:spcPts val="0"/>
              </a:spcAft>
              <a:buNone/>
            </a:pPr>
            <a:r>
              <a:rPr lang="en-US" sz="1800" b="0" i="0" u="none" strike="noStrike" cap="none">
                <a:solidFill>
                  <a:srgbClr val="000000"/>
                </a:solidFill>
                <a:latin typeface="Arial"/>
                <a:ea typeface="Arial"/>
                <a:cs typeface="Arial"/>
                <a:sym typeface="Arial"/>
              </a:rPr>
              <a:t>Fisher et al., 2000)” (DeMatthews et al., 2024, p. 40).</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Standard 6: Professional Capacity of School Personnel (continued)</a:t>
            </a:r>
            <a:endParaRPr/>
          </a:p>
        </p:txBody>
      </p:sp>
      <p:graphicFrame>
        <p:nvGraphicFramePr>
          <p:cNvPr id="273" name="Google Shape;273;p40"/>
          <p:cNvGraphicFramePr/>
          <p:nvPr/>
        </p:nvGraphicFramePr>
        <p:xfrm>
          <a:off x="838199" y="3015448"/>
          <a:ext cx="3000000" cy="3000000"/>
        </p:xfrm>
        <a:graphic>
          <a:graphicData uri="http://schemas.openxmlformats.org/drawingml/2006/table">
            <a:tbl>
              <a:tblPr firstRow="1" bandRow="1">
                <a:noFill/>
                <a:tableStyleId>{53D1581C-B261-4A40-8673-9E3A346F8ED9}</a:tableStyleId>
              </a:tblPr>
              <a:tblGrid>
                <a:gridCol w="5408900">
                  <a:extLst>
                    <a:ext uri="{9D8B030D-6E8A-4147-A177-3AD203B41FA5}">
                      <a16:colId xmlns:a16="http://schemas.microsoft.com/office/drawing/2014/main" val="20000"/>
                    </a:ext>
                  </a:extLst>
                </a:gridCol>
                <a:gridCol w="1518825">
                  <a:extLst>
                    <a:ext uri="{9D8B030D-6E8A-4147-A177-3AD203B41FA5}">
                      <a16:colId xmlns:a16="http://schemas.microsoft.com/office/drawing/2014/main" val="20001"/>
                    </a:ext>
                  </a:extLst>
                </a:gridCol>
                <a:gridCol w="1518825">
                  <a:extLst>
                    <a:ext uri="{9D8B030D-6E8A-4147-A177-3AD203B41FA5}">
                      <a16:colId xmlns:a16="http://schemas.microsoft.com/office/drawing/2014/main" val="20002"/>
                    </a:ext>
                  </a:extLst>
                </a:gridCol>
                <a:gridCol w="1534325">
                  <a:extLst>
                    <a:ext uri="{9D8B030D-6E8A-4147-A177-3AD203B41FA5}">
                      <a16:colId xmlns:a16="http://schemas.microsoft.com/office/drawing/2014/main" val="20003"/>
                    </a:ext>
                  </a:extLst>
                </a:gridCol>
                <a:gridCol w="1255350">
                  <a:extLst>
                    <a:ext uri="{9D8B030D-6E8A-4147-A177-3AD203B41FA5}">
                      <a16:colId xmlns:a16="http://schemas.microsoft.com/office/drawing/2014/main" val="20004"/>
                    </a:ext>
                  </a:extLst>
                </a:gridCol>
              </a:tblGrid>
              <a:tr h="370850">
                <a:tc>
                  <a:txBody>
                    <a:bodyPr/>
                    <a:lstStyle/>
                    <a:p>
                      <a:pPr marL="0" marR="0" lvl="0" indent="0" algn="l" rtl="0">
                        <a:spcBef>
                          <a:spcPts val="0"/>
                        </a:spcBef>
                        <a:spcAft>
                          <a:spcPts val="0"/>
                        </a:spcAft>
                        <a:buNone/>
                      </a:pPr>
                      <a:r>
                        <a:rPr lang="en-US" sz="1800"/>
                        <a:t>Standard Components</a:t>
                      </a:r>
                      <a:endParaRPr/>
                    </a:p>
                  </a:txBody>
                  <a:tcPr marL="91450" marR="91450" marT="45725" marB="45725"/>
                </a:tc>
                <a:tc>
                  <a:txBody>
                    <a:bodyPr/>
                    <a:lstStyle/>
                    <a:p>
                      <a:pPr marL="0" marR="0" lvl="0" indent="0" algn="l" rtl="0">
                        <a:spcBef>
                          <a:spcPts val="0"/>
                        </a:spcBef>
                        <a:spcAft>
                          <a:spcPts val="0"/>
                        </a:spcAft>
                        <a:buNone/>
                      </a:pPr>
                      <a:r>
                        <a:rPr lang="en-US" sz="1800"/>
                        <a:t>Program/ Faculty</a:t>
                      </a:r>
                      <a:endParaRPr/>
                    </a:p>
                  </a:txBody>
                  <a:tcPr marL="91450" marR="91450" marT="45725" marB="45725"/>
                </a:tc>
                <a:tc>
                  <a:txBody>
                    <a:bodyPr/>
                    <a:lstStyle/>
                    <a:p>
                      <a:pPr marL="0" marR="0" lvl="0" indent="0" algn="l" rtl="0">
                        <a:spcBef>
                          <a:spcPts val="0"/>
                        </a:spcBef>
                        <a:spcAft>
                          <a:spcPts val="0"/>
                        </a:spcAft>
                        <a:buNone/>
                      </a:pPr>
                      <a:r>
                        <a:rPr lang="en-US" sz="1800"/>
                        <a:t>Courses</a:t>
                      </a:r>
                      <a:endParaRPr/>
                    </a:p>
                  </a:txBody>
                  <a:tcPr marL="91450" marR="91450" marT="45725" marB="45725"/>
                </a:tc>
                <a:tc>
                  <a:txBody>
                    <a:bodyPr/>
                    <a:lstStyle/>
                    <a:p>
                      <a:pPr marL="0" marR="0" lvl="0" indent="0" algn="l" rtl="0">
                        <a:spcBef>
                          <a:spcPts val="0"/>
                        </a:spcBef>
                        <a:spcAft>
                          <a:spcPts val="0"/>
                        </a:spcAft>
                        <a:buNone/>
                      </a:pPr>
                      <a:r>
                        <a:rPr lang="en-US" sz="1800"/>
                        <a:t>Clinical</a:t>
                      </a:r>
                      <a:endParaRPr/>
                    </a:p>
                  </a:txBody>
                  <a:tcPr marL="91450" marR="91450" marT="45725" marB="45725"/>
                </a:tc>
                <a:tc>
                  <a:txBody>
                    <a:bodyPr/>
                    <a:lstStyle/>
                    <a:p>
                      <a:pPr marL="0" marR="0" lvl="0" indent="0" algn="l" rtl="0">
                        <a:spcBef>
                          <a:spcPts val="0"/>
                        </a:spcBef>
                        <a:spcAft>
                          <a:spcPts val="0"/>
                        </a:spcAft>
                        <a:buNone/>
                      </a:pPr>
                      <a:r>
                        <a:rPr lang="en-US" sz="1800"/>
                        <a:t>Policy</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6.3: Identify strategies to motivate their staff and encourage, recognize, and facilitate leadership opportunities for teachers and staff who effectively educate students with disabilities.</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800"/>
                        <a:t>X</a:t>
                      </a:r>
                      <a:endParaRPr sz="1800"/>
                    </a:p>
                  </a:txBody>
                  <a:tcPr marL="91450" marR="91450" marT="45725" marB="45725"/>
                </a:tc>
                <a:tc>
                  <a:txBody>
                    <a:bodyPr/>
                    <a:lstStyle/>
                    <a:p>
                      <a:pPr marL="0" marR="0" lvl="0" indent="0" algn="ctr" rtl="0">
                        <a:spcBef>
                          <a:spcPts val="0"/>
                        </a:spcBef>
                        <a:spcAft>
                          <a:spcPts val="0"/>
                        </a:spcAft>
                        <a:buNone/>
                      </a:pPr>
                      <a:endParaRPr sz="1800"/>
                    </a:p>
                    <a:p>
                      <a:pPr marL="0" marR="0" lvl="0" indent="0" algn="ctr"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bl>
          </a:graphicData>
        </a:graphic>
      </p:graphicFrame>
      <p:sp>
        <p:nvSpPr>
          <p:cNvPr id="274" name="Google Shape;274;p40"/>
          <p:cNvSpPr txBox="1"/>
          <p:nvPr/>
        </p:nvSpPr>
        <p:spPr>
          <a:xfrm>
            <a:off x="838199" y="1972019"/>
            <a:ext cx="102999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Working conditions include both the roles and responsibilities of special education teachers, as well as different types of supports (e.g., class or group size, schedules, technology) that help or hinder their ability to deliver effective instruction (Billingsley et al., 2020).</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2446</Words>
  <Application>Microsoft Office PowerPoint</Application>
  <PresentationFormat>Widescreen</PresentationFormat>
  <Paragraphs>259</Paragraphs>
  <Slides>25</Slides>
  <Notes>25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25</vt:i4>
      </vt:variant>
    </vt:vector>
  </HeadingPairs>
  <TitlesOfParts>
    <vt:vector size="38" baseType="lpstr">
      <vt:lpstr>Arial</vt:lpstr>
      <vt:lpstr>Calibri</vt:lpstr>
      <vt:lpstr>Aharoni</vt:lpstr>
      <vt:lpstr>Libre Franklin Medium</vt:lpstr>
      <vt:lpstr>Comic Sans MS</vt:lpstr>
      <vt:lpstr>Libre Franklin</vt:lpstr>
      <vt:lpstr>Georgia</vt:lpstr>
      <vt:lpstr>Candara</vt:lpstr>
      <vt:lpstr>Play</vt:lpstr>
      <vt:lpstr>Noto Sans Symbols</vt:lpstr>
      <vt:lpstr>Office Theme</vt:lpstr>
      <vt:lpstr>Office Theme</vt:lpstr>
      <vt:lpstr>Office Theme</vt:lpstr>
      <vt:lpstr>Welcome to CEEDAR’s Leadership Topical Action Group (TAG)</vt:lpstr>
      <vt:lpstr>Check in:  </vt:lpstr>
      <vt:lpstr>Welcome &amp; Introductions </vt:lpstr>
      <vt:lpstr>Our Partners</vt:lpstr>
      <vt:lpstr>The purpose of the TAG is to…</vt:lpstr>
      <vt:lpstr>Leadership TAG Potential Topics for Discussion</vt:lpstr>
      <vt:lpstr>Today’s Agenda </vt:lpstr>
      <vt:lpstr>Standard 6: Professional Capacity of School Personnel</vt:lpstr>
      <vt:lpstr>Standard 6: Professional Capacity of School Personnel (continued)</vt:lpstr>
      <vt:lpstr>Interconnected: Standards 6,7,8,9</vt:lpstr>
      <vt:lpstr>Cross State Breakout Room Guiding Question</vt:lpstr>
      <vt:lpstr>Takeaways from Cross State Discussion</vt:lpstr>
      <vt:lpstr>Increasing Special Education Teacher Retention Through Targeted Coaching: Focusing on High Leverage Practices (HLPs)</vt:lpstr>
      <vt:lpstr>What We Know About Teacher Retention</vt:lpstr>
      <vt:lpstr>Principal and Leader Preparation &amp; Virginia Principal Support Program (VPSP)</vt:lpstr>
      <vt:lpstr>Accomplishments </vt:lpstr>
      <vt:lpstr>CEEDAR/VDOE Study: Purpose</vt:lpstr>
      <vt:lpstr>Content Covered in the Trainings</vt:lpstr>
      <vt:lpstr>Observation Procedure/Steps:  </vt:lpstr>
      <vt:lpstr>Procedures Review</vt:lpstr>
      <vt:lpstr>Reflection Questions:</vt:lpstr>
      <vt:lpstr>Preliminary Findings</vt:lpstr>
      <vt:lpstr>Thank you</vt:lpstr>
      <vt:lpstr>Invitations</vt:lpstr>
      <vt:lpstr>State Team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Wuthrich, Mathilde</cp:lastModifiedBy>
  <cp:revision>1</cp:revision>
  <dcterms:modified xsi:type="dcterms:W3CDTF">2026-03-25T02:17:28Z</dcterms:modified>
</cp:coreProperties>
</file>