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 id="2147483666"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embeddedFontLst>
    <p:embeddedFont>
      <p:font typeface="Aharoni" panose="02010803020104030203" pitchFamily="2" charset="-79"/>
      <p:bold r:id="rId25"/>
    </p:embeddedFont>
    <p:embeddedFont>
      <p:font typeface="Candara" panose="020E0502030303020204" pitchFamily="34" charset="0"/>
      <p:regular r:id="rId26"/>
      <p:bold r:id="rId27"/>
      <p:italic r:id="rId28"/>
      <p:boldItalic r:id="rId29"/>
    </p:embeddedFont>
    <p:embeddedFont>
      <p:font typeface="Fira Sans" panose="020F0502020204030204" pitchFamily="34" charset="0"/>
      <p:regular r:id="rId30"/>
      <p:bold r:id="rId31"/>
      <p:italic r:id="rId32"/>
      <p:boldItalic r:id="rId33"/>
    </p:embeddedFont>
    <p:embeddedFont>
      <p:font typeface="Fira Sans Extra Condensed" panose="020F0502020204030204" pitchFamily="34" charset="0"/>
      <p:regular r:id="rId34"/>
      <p:bold r:id="rId35"/>
      <p:italic r:id="rId36"/>
      <p:boldItalic r:id="rId37"/>
    </p:embeddedFont>
    <p:embeddedFont>
      <p:font typeface="Fira Sans Extra Condensed Medium" panose="020B0604020202020204" charset="0"/>
      <p:regular r:id="rId38"/>
      <p:bold r:id="rId39"/>
      <p:italic r:id="rId40"/>
      <p:boldItalic r:id="rId41"/>
    </p:embeddedFont>
    <p:embeddedFont>
      <p:font typeface="Lora" panose="020F0502020204030204" pitchFamily="2" charset="0"/>
      <p:regular r:id="rId42"/>
      <p:bold r:id="rId43"/>
      <p:italic r:id="rId44"/>
      <p:boldItalic r:id="rId45"/>
    </p:embeddedFont>
    <p:embeddedFont>
      <p:font typeface="Roboto Slab" panose="020F0502020204030204" pitchFamily="2" charset="0"/>
      <p:regular r:id="rId46"/>
      <p:bold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C2957CF-A9C7-419F-A5F6-66941145753D}">
  <a:tblStyle styleId="{AC2957CF-A9C7-419F-A5F6-66941145753D}"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1F54BD8F-EF25-4D7C-922A-761F3E09AB52}" styleName="Table_1">
    <a:wholeTbl>
      <a:tcTxStyle b="off" i="off">
        <a:font>
          <a:latin typeface="Aptos"/>
          <a:ea typeface="Aptos"/>
          <a:cs typeface="Apto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C"/>
          </a:solidFill>
        </a:fill>
      </a:tcStyle>
    </a:wholeTbl>
    <a:band1H>
      <a:tcTxStyle/>
      <a:tcStyle>
        <a:tcBdr/>
        <a:fill>
          <a:solidFill>
            <a:srgbClr val="CAD1D8"/>
          </a:solidFill>
        </a:fill>
      </a:tcStyle>
    </a:band1H>
    <a:band2H>
      <a:tcTxStyle/>
      <a:tcStyle>
        <a:tcBdr/>
      </a:tcStyle>
    </a:band2H>
    <a:band1V>
      <a:tcTxStyle/>
      <a:tcStyle>
        <a:tcBdr/>
        <a:fill>
          <a:solidFill>
            <a:srgbClr val="CAD1D8"/>
          </a:solidFill>
        </a:fill>
      </a:tcStyle>
    </a:band1V>
    <a:band2V>
      <a:tcTxStyle/>
      <a:tcStyle>
        <a:tcBdr/>
      </a:tcStyle>
    </a:band2V>
    <a:lastCol>
      <a:tcTxStyle b="on" i="off">
        <a:font>
          <a:latin typeface="Aptos"/>
          <a:ea typeface="Aptos"/>
          <a:cs typeface="Aptos"/>
        </a:font>
        <a:schemeClr val="lt1"/>
      </a:tcTxStyle>
      <a:tcStyle>
        <a:tcBdr/>
        <a:fill>
          <a:solidFill>
            <a:schemeClr val="accent1"/>
          </a:solidFill>
        </a:fill>
      </a:tcStyle>
    </a:lastCol>
    <a:firstCol>
      <a:tcTxStyle b="on" i="off">
        <a:font>
          <a:latin typeface="Aptos"/>
          <a:ea typeface="Aptos"/>
          <a:cs typeface="Aptos"/>
        </a:font>
        <a:schemeClr val="lt1"/>
      </a:tcTxStyle>
      <a:tcStyle>
        <a:tcBdr/>
        <a:fill>
          <a:solidFill>
            <a:schemeClr val="accent1"/>
          </a:solidFill>
        </a:fill>
      </a:tcStyle>
    </a:firstCol>
    <a:lastRow>
      <a:tcTxStyle b="on" i="off">
        <a:font>
          <a:latin typeface="Aptos"/>
          <a:ea typeface="Aptos"/>
          <a:cs typeface="Apto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ptos"/>
          <a:ea typeface="Aptos"/>
          <a:cs typeface="Apto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10" autoAdjust="0"/>
    <p:restoredTop sz="86405" autoAdjust="0"/>
  </p:normalViewPr>
  <p:slideViewPr>
    <p:cSldViewPr snapToGrid="0">
      <p:cViewPr varScale="1">
        <p:scale>
          <a:sx n="59" d="100"/>
          <a:sy n="59" d="100"/>
        </p:scale>
        <p:origin x="86" y="326"/>
      </p:cViewPr>
      <p:guideLst/>
    </p:cSldViewPr>
  </p:slideViewPr>
  <p:outlineViewPr>
    <p:cViewPr>
      <p:scale>
        <a:sx n="20" d="100"/>
        <a:sy n="20"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5.fntdata"/><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font" Target="fonts/font2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0" Type="http://schemas.openxmlformats.org/officeDocument/2006/relationships/slide" Target="slides/slide18.xml"/><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ceedar.education.ufl.edu/wp-content/uploads/2025/02/Inclusive-Principal-Leadership-IC.pdf"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docs.google.com/forms/d/e/1FAIpQLSdMFYUHSfGdE-ED6YvObvUCKy4rZjfvibQGjo-rR9JrvAWI8w/viewform"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rive.google.com/drive/folders/1CW8GKw9fwG73IsnMK6pQFKcDzfahMjhQ?usp=drive_link"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Abby: Make everyone co-hosts</a:t>
            </a:r>
            <a:endParaRPr/>
          </a:p>
          <a:p>
            <a:pPr marL="0" lvl="0" indent="0" algn="l" rtl="0">
              <a:lnSpc>
                <a:spcPct val="100000"/>
              </a:lnSpc>
              <a:spcBef>
                <a:spcPts val="0"/>
              </a:spcBef>
              <a:spcAft>
                <a:spcPts val="0"/>
              </a:spcAft>
              <a:buSzPts val="1400"/>
              <a:buNone/>
            </a:pPr>
            <a:r>
              <a:rPr lang="en-US"/>
              <a:t>Speaker: Abby</a:t>
            </a:r>
            <a:endParaRPr/>
          </a:p>
          <a:p>
            <a:pPr marL="0" lvl="0" indent="0" algn="l" rtl="0">
              <a:lnSpc>
                <a:spcPct val="100000"/>
              </a:lnSpc>
              <a:spcBef>
                <a:spcPts val="0"/>
              </a:spcBef>
              <a:spcAft>
                <a:spcPts val="0"/>
              </a:spcAft>
              <a:buSzPts val="1400"/>
              <a:buNone/>
            </a:pPr>
            <a:r>
              <a:rPr lang="en-US"/>
              <a:t>3:00-3:01</a:t>
            </a:r>
            <a:endParaRPr/>
          </a:p>
        </p:txBody>
      </p:sp>
      <p:sp>
        <p:nvSpPr>
          <p:cNvPr id="125" name="Google Shape;12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3ca1ba950d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g33ca1ba950d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David</a:t>
            </a:r>
            <a:endParaRPr/>
          </a:p>
          <a:p>
            <a:pPr marL="0" lvl="0" indent="0" algn="l" rtl="0">
              <a:spcBef>
                <a:spcPts val="0"/>
              </a:spcBef>
              <a:spcAft>
                <a:spcPts val="0"/>
              </a:spcAft>
              <a:buClr>
                <a:schemeClr val="dk1"/>
              </a:buClr>
              <a:buSzPts val="1100"/>
              <a:buFont typeface="Arial"/>
              <a:buNone/>
            </a:pPr>
            <a:r>
              <a:rPr lang="en-US"/>
              <a:t>3:05-3:15</a:t>
            </a:r>
            <a:endParaRPr/>
          </a:p>
        </p:txBody>
      </p:sp>
      <p:sp>
        <p:nvSpPr>
          <p:cNvPr id="203" name="Google Shape;203;g33ca1ba950d_0_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04989e97e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g304989e97e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Bobbi</a:t>
            </a:r>
            <a:endParaRPr/>
          </a:p>
          <a:p>
            <a:pPr marL="0" lvl="0" indent="0" algn="l" rtl="0">
              <a:lnSpc>
                <a:spcPct val="100000"/>
              </a:lnSpc>
              <a:spcBef>
                <a:spcPts val="0"/>
              </a:spcBef>
              <a:spcAft>
                <a:spcPts val="0"/>
              </a:spcAft>
              <a:buSzPts val="1400"/>
              <a:buNone/>
            </a:pPr>
            <a:r>
              <a:rPr lang="en-US"/>
              <a:t>groups till 3:30 ET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Mix of state and CEEDAR facilitators</a:t>
            </a:r>
            <a:endParaRPr/>
          </a:p>
          <a:p>
            <a:pPr marL="0" lvl="0" indent="0" algn="l" rtl="0">
              <a:lnSpc>
                <a:spcPct val="115000"/>
              </a:lnSpc>
              <a:spcBef>
                <a:spcPts val="1000"/>
              </a:spcBef>
              <a:spcAft>
                <a:spcPts val="0"/>
              </a:spcAft>
              <a:buClr>
                <a:schemeClr val="dk1"/>
              </a:buClr>
              <a:buSzPts val="2800"/>
              <a:buFont typeface="Arial"/>
              <a:buNone/>
            </a:pPr>
            <a:r>
              <a:rPr lang="en-US">
                <a:latin typeface="Arial"/>
                <a:ea typeface="Arial"/>
                <a:cs typeface="Arial"/>
                <a:sym typeface="Arial"/>
              </a:rPr>
              <a:t>Abby will put in chat:</a:t>
            </a:r>
            <a:r>
              <a:rPr lang="en-US" b="1">
                <a:latin typeface="Arial"/>
                <a:ea typeface="Arial"/>
                <a:cs typeface="Arial"/>
                <a:sym typeface="Arial"/>
              </a:rPr>
              <a:t> slide screenshot </a:t>
            </a:r>
            <a:endParaRPr b="1">
              <a:latin typeface="Arial"/>
              <a:ea typeface="Arial"/>
              <a:cs typeface="Arial"/>
              <a:sym typeface="Arial"/>
            </a:endParaRPr>
          </a:p>
          <a:p>
            <a:pPr marL="0" lvl="0" indent="0" algn="l" rtl="0">
              <a:lnSpc>
                <a:spcPct val="115000"/>
              </a:lnSpc>
              <a:spcBef>
                <a:spcPts val="1000"/>
              </a:spcBef>
              <a:spcAft>
                <a:spcPts val="0"/>
              </a:spcAft>
              <a:buClr>
                <a:schemeClr val="dk1"/>
              </a:buClr>
              <a:buSzPts val="2800"/>
              <a:buFont typeface="Arial"/>
              <a:buNone/>
            </a:pPr>
            <a:r>
              <a:rPr lang="en-US"/>
              <a:t>3:15-3:16</a:t>
            </a:r>
            <a:endParaRPr/>
          </a:p>
        </p:txBody>
      </p:sp>
      <p:sp>
        <p:nvSpPr>
          <p:cNvPr id="214" name="Google Shape;214;g304989e97e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ff125b1c6d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g2ff125b1c6d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David</a:t>
            </a:r>
            <a:endParaRPr/>
          </a:p>
          <a:p>
            <a:pPr marL="0" lvl="0" indent="0" algn="l" rtl="0">
              <a:lnSpc>
                <a:spcPct val="100000"/>
              </a:lnSpc>
              <a:spcBef>
                <a:spcPts val="0"/>
              </a:spcBef>
              <a:spcAft>
                <a:spcPts val="0"/>
              </a:spcAft>
              <a:buSzPts val="1400"/>
              <a:buNone/>
            </a:pPr>
            <a:r>
              <a:rPr lang="en-US"/>
              <a:t>intro Chicago folks</a:t>
            </a:r>
            <a:endParaRPr/>
          </a:p>
          <a:p>
            <a:pPr marL="0" lvl="0" indent="0" algn="l" rtl="0">
              <a:lnSpc>
                <a:spcPct val="100000"/>
              </a:lnSpc>
              <a:spcBef>
                <a:spcPts val="0"/>
              </a:spcBef>
              <a:spcAft>
                <a:spcPts val="0"/>
              </a:spcAft>
              <a:buSzPts val="1400"/>
              <a:buNone/>
            </a:pPr>
            <a:r>
              <a:rPr lang="en-US"/>
              <a:t>3:27-3:30</a:t>
            </a:r>
            <a:endParaRPr/>
          </a:p>
          <a:p>
            <a:pPr marL="0" lvl="0" indent="0" algn="l" rtl="0">
              <a:lnSpc>
                <a:spcPct val="100000"/>
              </a:lnSpc>
              <a:spcBef>
                <a:spcPts val="0"/>
              </a:spcBef>
              <a:spcAft>
                <a:spcPts val="0"/>
              </a:spcAft>
              <a:buSzPts val="1400"/>
              <a:buNone/>
            </a:pPr>
            <a:endParaRPr/>
          </a:p>
        </p:txBody>
      </p:sp>
      <p:sp>
        <p:nvSpPr>
          <p:cNvPr id="221" name="Google Shape;221;g2ff125b1c6d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47d104742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 name="Google Shape;227;g347d104742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47d1047422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g347d1047422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47d1047422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g347d1047422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47d1047422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g347d1047422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47d1047422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 name="Google Shape;264;g347d1047422_0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47d1047422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2" name="Google Shape;272;g347d1047422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47d1047422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Google Shape;278;g347d1047422_0_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Abby Please change your name to Your state abbreviation and your first and last name</a:t>
            </a:r>
            <a:endParaRPr/>
          </a:p>
          <a:p>
            <a:pPr marL="0" lvl="0" indent="0" algn="l" rtl="0">
              <a:lnSpc>
                <a:spcPct val="100000"/>
              </a:lnSpc>
              <a:spcBef>
                <a:spcPts val="0"/>
              </a:spcBef>
              <a:spcAft>
                <a:spcPts val="0"/>
              </a:spcAft>
              <a:buClr>
                <a:schemeClr val="dk1"/>
              </a:buClr>
              <a:buSzPts val="1400"/>
              <a:buFont typeface="Arial"/>
              <a:buNone/>
            </a:pPr>
            <a:r>
              <a:rPr lang="en-US"/>
              <a:t>3:00-3:02</a:t>
            </a:r>
            <a:endParaRPr/>
          </a:p>
          <a:p>
            <a:pPr marL="0" lvl="0" indent="0" algn="l" rtl="0">
              <a:lnSpc>
                <a:spcPct val="100000"/>
              </a:lnSpc>
              <a:spcBef>
                <a:spcPts val="0"/>
              </a:spcBef>
              <a:spcAft>
                <a:spcPts val="0"/>
              </a:spcAft>
              <a:buSzPts val="1400"/>
              <a:buNone/>
            </a:pPr>
            <a:endParaRPr/>
          </a:p>
        </p:txBody>
      </p:sp>
      <p:sp>
        <p:nvSpPr>
          <p:cNvPr id="134" name="Google Shape;13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1273cfbd1f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31273cfbd1f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Bobbi</a:t>
            </a:r>
            <a:endParaRPr/>
          </a:p>
          <a:p>
            <a:pPr marL="0" lvl="0" indent="0" algn="l" rtl="0">
              <a:lnSpc>
                <a:spcPct val="100000"/>
              </a:lnSpc>
              <a:spcBef>
                <a:spcPts val="0"/>
              </a:spcBef>
              <a:spcAft>
                <a:spcPts val="0"/>
              </a:spcAft>
              <a:buSzPts val="1400"/>
              <a:buNone/>
            </a:pPr>
            <a:r>
              <a:rPr lang="en-US"/>
              <a:t>thank the presenters from Chicago and share out final thoughts before our break out rooms</a:t>
            </a:r>
            <a:endParaRPr sz="2800">
              <a:latin typeface="Arial"/>
              <a:ea typeface="Arial"/>
              <a:cs typeface="Arial"/>
              <a:sym typeface="Arial"/>
            </a:endParaRPr>
          </a:p>
          <a:p>
            <a:pPr marL="0" lvl="0" indent="0" algn="l" rtl="0">
              <a:lnSpc>
                <a:spcPct val="100000"/>
              </a:lnSpc>
              <a:spcBef>
                <a:spcPts val="0"/>
              </a:spcBef>
              <a:spcAft>
                <a:spcPts val="0"/>
              </a:spcAft>
              <a:buSzPts val="1400"/>
              <a:buNone/>
            </a:pPr>
            <a:r>
              <a:rPr lang="en-US" sz="1500"/>
              <a:t>Abby send links to </a:t>
            </a:r>
            <a:r>
              <a:rPr lang="en-US" sz="1500" u="sng">
                <a:solidFill>
                  <a:schemeClr val="hlink"/>
                </a:solidFill>
                <a:hlinkClick r:id="rId3"/>
              </a:rPr>
              <a:t>IC document</a:t>
            </a:r>
            <a:r>
              <a:rPr lang="en-US" sz="1500"/>
              <a:t> and </a:t>
            </a:r>
            <a:r>
              <a:rPr lang="en-US" sz="1500" u="sng">
                <a:solidFill>
                  <a:schemeClr val="hlink"/>
                </a:solidFill>
                <a:hlinkClick r:id="rId4"/>
              </a:rPr>
              <a:t>IC training sign-up</a:t>
            </a:r>
            <a:endParaRPr sz="1500"/>
          </a:p>
          <a:p>
            <a:pPr marL="0" lvl="0" indent="0" algn="l" rtl="0">
              <a:lnSpc>
                <a:spcPct val="100000"/>
              </a:lnSpc>
              <a:spcBef>
                <a:spcPts val="0"/>
              </a:spcBef>
              <a:spcAft>
                <a:spcPts val="0"/>
              </a:spcAft>
              <a:buClr>
                <a:schemeClr val="dk1"/>
              </a:buClr>
              <a:buSzPts val="1400"/>
              <a:buFont typeface="Arial"/>
              <a:buNone/>
            </a:pPr>
            <a:r>
              <a:rPr lang="en-US"/>
              <a:t>3:40-42</a:t>
            </a:r>
            <a:endParaRPr/>
          </a:p>
          <a:p>
            <a:pPr marL="0" lvl="0" indent="0" algn="l" rtl="0">
              <a:lnSpc>
                <a:spcPct val="100000"/>
              </a:lnSpc>
              <a:spcBef>
                <a:spcPts val="0"/>
              </a:spcBef>
              <a:spcAft>
                <a:spcPts val="0"/>
              </a:spcAft>
              <a:buSzPts val="1400"/>
              <a:buNone/>
            </a:pPr>
            <a:endParaRPr/>
          </a:p>
        </p:txBody>
      </p:sp>
      <p:sp>
        <p:nvSpPr>
          <p:cNvPr id="285" name="Google Shape;285;g31273cfbd1f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0bcb4af422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30bcb4af422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Abby</a:t>
            </a:r>
            <a:endParaRPr/>
          </a:p>
          <a:p>
            <a:pPr marL="0" lvl="0" indent="0" algn="l" rtl="0">
              <a:lnSpc>
                <a:spcPct val="100000"/>
              </a:lnSpc>
              <a:spcBef>
                <a:spcPts val="0"/>
              </a:spcBef>
              <a:spcAft>
                <a:spcPts val="0"/>
              </a:spcAft>
              <a:buClr>
                <a:schemeClr val="dk1"/>
              </a:buClr>
              <a:buSzPts val="1100"/>
              <a:buFont typeface="Arial"/>
              <a:buNone/>
            </a:pPr>
            <a:r>
              <a:rPr lang="en-US"/>
              <a:t>Now with your state team in breakout rooms, please reflect on Chicago’s presentation and how it relates to your state’s work.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each breakout room will have a CEEDAR staff member or SLT member to help guide your conversations, you will have until the end of the hour. After these breakout rooms, we will not return to the main room, you will be free to leave. Do we have any questions?</a:t>
            </a:r>
            <a:endParaRPr/>
          </a:p>
          <a:p>
            <a:pPr marL="0" lvl="0" indent="0" algn="l" rtl="0">
              <a:lnSpc>
                <a:spcPct val="100000"/>
              </a:lnSpc>
              <a:spcBef>
                <a:spcPts val="0"/>
              </a:spcBef>
              <a:spcAft>
                <a:spcPts val="0"/>
              </a:spcAft>
              <a:buClr>
                <a:schemeClr val="dk1"/>
              </a:buClr>
              <a:buSzPts val="1100"/>
              <a:buFont typeface="Arial"/>
              <a:buNone/>
            </a:pPr>
            <a:r>
              <a:rPr lang="en-US" b="1">
                <a:latin typeface="Arial"/>
                <a:ea typeface="Arial"/>
                <a:cs typeface="Arial"/>
                <a:sym typeface="Arial"/>
              </a:rPr>
              <a:t>Abby sends questions in the chat and </a:t>
            </a:r>
            <a:endParaRPr b="1">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b="1">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2400" b="1" u="sng">
                <a:solidFill>
                  <a:schemeClr val="hlink"/>
                </a:solidFill>
                <a:latin typeface="Arial"/>
                <a:ea typeface="Arial"/>
                <a:cs typeface="Arial"/>
                <a:sym typeface="Arial"/>
                <a:hlinkClick r:id="rId3"/>
              </a:rPr>
              <a:t>state notes page</a:t>
            </a:r>
            <a:r>
              <a:rPr lang="en-US" sz="2400" b="1">
                <a:latin typeface="Arial"/>
                <a:ea typeface="Arial"/>
                <a:cs typeface="Arial"/>
                <a:sym typeface="Arial"/>
              </a:rPr>
              <a:t> </a:t>
            </a:r>
            <a:endParaRPr b="1">
              <a:latin typeface="Arial"/>
              <a:ea typeface="Arial"/>
              <a:cs typeface="Arial"/>
              <a:sym typeface="Arial"/>
            </a:endParaRPr>
          </a:p>
          <a:p>
            <a:pPr marL="0" lvl="0" indent="0" algn="l" rtl="0">
              <a:lnSpc>
                <a:spcPct val="115000"/>
              </a:lnSpc>
              <a:spcBef>
                <a:spcPts val="1200"/>
              </a:spcBef>
              <a:spcAft>
                <a:spcPts val="0"/>
              </a:spcAft>
              <a:buNone/>
            </a:pPr>
            <a:r>
              <a:rPr lang="en-US" sz="1000">
                <a:solidFill>
                  <a:srgbClr val="1A1924"/>
                </a:solidFill>
                <a:latin typeface="Arial"/>
                <a:ea typeface="Arial"/>
                <a:cs typeface="Arial"/>
                <a:sym typeface="Arial"/>
              </a:rPr>
              <a:t>In your state time discuss: </a:t>
            </a:r>
            <a:endParaRPr sz="1000">
              <a:solidFill>
                <a:srgbClr val="1A1924"/>
              </a:solidFill>
              <a:latin typeface="Arial"/>
              <a:ea typeface="Arial"/>
              <a:cs typeface="Arial"/>
              <a:sym typeface="Arial"/>
            </a:endParaRPr>
          </a:p>
          <a:p>
            <a:pPr marL="914400" lvl="1" indent="-292100" algn="l" rtl="0">
              <a:lnSpc>
                <a:spcPct val="115000"/>
              </a:lnSpc>
              <a:spcBef>
                <a:spcPts val="1200"/>
              </a:spcBef>
              <a:spcAft>
                <a:spcPts val="0"/>
              </a:spcAft>
              <a:buClr>
                <a:srgbClr val="1A1924"/>
              </a:buClr>
              <a:buSzPts val="1000"/>
              <a:buChar char="●"/>
            </a:pPr>
            <a:r>
              <a:rPr lang="en-US" sz="1000">
                <a:solidFill>
                  <a:srgbClr val="1A1924"/>
                </a:solidFill>
                <a:latin typeface="Arial"/>
                <a:ea typeface="Arial"/>
                <a:cs typeface="Arial"/>
                <a:sym typeface="Arial"/>
              </a:rPr>
              <a:t>What ideas did you hear today that resonated with you?</a:t>
            </a:r>
            <a:endParaRPr sz="1000">
              <a:solidFill>
                <a:srgbClr val="1A1924"/>
              </a:solidFill>
              <a:latin typeface="Arial"/>
              <a:ea typeface="Arial"/>
              <a:cs typeface="Arial"/>
              <a:sym typeface="Arial"/>
            </a:endParaRPr>
          </a:p>
          <a:p>
            <a:pPr marL="914400" lvl="1" indent="-292100" algn="l" rtl="0">
              <a:lnSpc>
                <a:spcPct val="115000"/>
              </a:lnSpc>
              <a:spcBef>
                <a:spcPts val="0"/>
              </a:spcBef>
              <a:spcAft>
                <a:spcPts val="0"/>
              </a:spcAft>
              <a:buClr>
                <a:srgbClr val="1A1924"/>
              </a:buClr>
              <a:buSzPts val="1000"/>
              <a:buChar char="●"/>
            </a:pPr>
            <a:r>
              <a:rPr lang="en-US" sz="1000">
                <a:solidFill>
                  <a:srgbClr val="1A1924"/>
                </a:solidFill>
                <a:latin typeface="Arial"/>
                <a:ea typeface="Arial"/>
                <a:cs typeface="Arial"/>
                <a:sym typeface="Arial"/>
              </a:rPr>
              <a:t>How might what you learned today impact your state plan or the work in your organization?</a:t>
            </a:r>
            <a:endParaRPr sz="1600">
              <a:latin typeface="Arial"/>
              <a:ea typeface="Arial"/>
              <a:cs typeface="Arial"/>
              <a:sym typeface="Arial"/>
            </a:endParaRPr>
          </a:p>
        </p:txBody>
      </p:sp>
      <p:sp>
        <p:nvSpPr>
          <p:cNvPr id="292" name="Google Shape;292;g30bcb4af422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Bobbi</a:t>
            </a:r>
            <a:endParaRPr/>
          </a:p>
          <a:p>
            <a:pPr marL="0" lvl="0" indent="0" algn="l" rtl="0">
              <a:lnSpc>
                <a:spcPct val="100000"/>
              </a:lnSpc>
              <a:spcBef>
                <a:spcPts val="0"/>
              </a:spcBef>
              <a:spcAft>
                <a:spcPts val="0"/>
              </a:spcAft>
              <a:buSzPts val="1400"/>
              <a:buNone/>
            </a:pPr>
            <a:r>
              <a:rPr lang="en-US"/>
              <a:t>3:02-3:03</a:t>
            </a:r>
            <a:endParaRPr/>
          </a:p>
        </p:txBody>
      </p:sp>
      <p:sp>
        <p:nvSpPr>
          <p:cNvPr id="142" name="Google Shape;14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02140f0954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g302140f0954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Bobbi</a:t>
            </a:r>
            <a:endParaRPr/>
          </a:p>
          <a:p>
            <a:pPr marL="0" lvl="0" indent="0" algn="l" rtl="0">
              <a:lnSpc>
                <a:spcPct val="100000"/>
              </a:lnSpc>
              <a:spcBef>
                <a:spcPts val="0"/>
              </a:spcBef>
              <a:spcAft>
                <a:spcPts val="0"/>
              </a:spcAft>
              <a:buSzPts val="1400"/>
              <a:buNone/>
            </a:pPr>
            <a:r>
              <a:rPr lang="en-US"/>
              <a:t>A warm thank you to our partners</a:t>
            </a:r>
            <a:endParaRPr/>
          </a:p>
          <a:p>
            <a:pPr marL="0" lvl="0" indent="0" algn="l" rtl="0">
              <a:lnSpc>
                <a:spcPct val="100000"/>
              </a:lnSpc>
              <a:spcBef>
                <a:spcPts val="0"/>
              </a:spcBef>
              <a:spcAft>
                <a:spcPts val="0"/>
              </a:spcAft>
              <a:buSzPts val="1400"/>
              <a:buNone/>
            </a:pPr>
            <a:r>
              <a:rPr lang="en-US"/>
              <a:t>Our partners are Lead IDEA, NASSP, and CCSSO- they are our liaisons and will share resources, they can provide additional perspectives. If you are here from one of these partner organizations, please share who you are in the chat and feel free to share your expertise!</a:t>
            </a:r>
            <a:endParaRPr/>
          </a:p>
          <a:p>
            <a:pPr marL="0" lvl="0" indent="0" algn="l" rtl="0">
              <a:lnSpc>
                <a:spcPct val="100000"/>
              </a:lnSpc>
              <a:spcBef>
                <a:spcPts val="0"/>
              </a:spcBef>
              <a:spcAft>
                <a:spcPts val="0"/>
              </a:spcAft>
              <a:buClr>
                <a:schemeClr val="dk1"/>
              </a:buClr>
              <a:buSzPts val="1400"/>
              <a:buFont typeface="Arial"/>
              <a:buNone/>
            </a:pPr>
            <a:r>
              <a:rPr lang="en-US"/>
              <a:t>3:02-3:03</a:t>
            </a:r>
            <a:endParaRPr/>
          </a:p>
          <a:p>
            <a:pPr marL="0" lvl="0" indent="0" algn="l" rtl="0">
              <a:lnSpc>
                <a:spcPct val="100000"/>
              </a:lnSpc>
              <a:spcBef>
                <a:spcPts val="0"/>
              </a:spcBef>
              <a:spcAft>
                <a:spcPts val="0"/>
              </a:spcAft>
              <a:buSzPts val="1400"/>
              <a:buNone/>
            </a:pPr>
            <a:endParaRPr/>
          </a:p>
        </p:txBody>
      </p:sp>
      <p:sp>
        <p:nvSpPr>
          <p:cNvPr id="156" name="Google Shape;156;g302140f0954_0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0c30ae9e2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30c30ae9e2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Bobbi</a:t>
            </a:r>
            <a:endParaRPr/>
          </a:p>
          <a:p>
            <a:pPr marL="0" lvl="0" indent="0" algn="l" rtl="0">
              <a:lnSpc>
                <a:spcPct val="100000"/>
              </a:lnSpc>
              <a:spcBef>
                <a:spcPts val="0"/>
              </a:spcBef>
              <a:spcAft>
                <a:spcPts val="0"/>
              </a:spcAft>
              <a:buSzPts val="1400"/>
              <a:buNone/>
            </a:pPr>
            <a:r>
              <a:rPr lang="en-US"/>
              <a:t>Recognize that we have different roles as members of our TAG (SEA, IHE, associations, local) we want to be mindful of these roles as we talk in cross state and state team time</a:t>
            </a:r>
            <a:endParaRPr/>
          </a:p>
          <a:p>
            <a:pPr marL="0" lvl="0" indent="0" algn="l" rtl="0">
              <a:lnSpc>
                <a:spcPct val="100000"/>
              </a:lnSpc>
              <a:spcBef>
                <a:spcPts val="0"/>
              </a:spcBef>
              <a:spcAft>
                <a:spcPts val="0"/>
              </a:spcAft>
              <a:buClr>
                <a:schemeClr val="dk1"/>
              </a:buClr>
              <a:buSzPts val="1400"/>
              <a:buFont typeface="Arial"/>
              <a:buNone/>
            </a:pPr>
            <a:r>
              <a:rPr lang="en-US"/>
              <a:t>3:02-3:03</a:t>
            </a:r>
            <a:endParaRPr/>
          </a:p>
          <a:p>
            <a:pPr marL="0" lvl="0" indent="0" algn="l" rtl="0">
              <a:lnSpc>
                <a:spcPct val="100000"/>
              </a:lnSpc>
              <a:spcBef>
                <a:spcPts val="0"/>
              </a:spcBef>
              <a:spcAft>
                <a:spcPts val="0"/>
              </a:spcAft>
              <a:buSzPts val="1400"/>
              <a:buNone/>
            </a:pPr>
            <a:endParaRPr/>
          </a:p>
        </p:txBody>
      </p:sp>
      <p:sp>
        <p:nvSpPr>
          <p:cNvPr id="167" name="Google Shape;167;g30c30ae9e2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02e7852b85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302e7852b85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Bobbi</a:t>
            </a:r>
            <a:endParaRPr/>
          </a:p>
          <a:p>
            <a:pPr marL="0" lvl="0" indent="0" algn="l" rtl="0">
              <a:lnSpc>
                <a:spcPct val="100000"/>
              </a:lnSpc>
              <a:spcBef>
                <a:spcPts val="0"/>
              </a:spcBef>
              <a:spcAft>
                <a:spcPts val="0"/>
              </a:spcAft>
              <a:buClr>
                <a:schemeClr val="dk1"/>
              </a:buClr>
              <a:buSzPts val="1400"/>
              <a:buFont typeface="Arial"/>
              <a:buNone/>
            </a:pPr>
            <a:r>
              <a:rPr lang="en-US"/>
              <a:t>3:03-3:04</a:t>
            </a:r>
            <a:endParaRPr/>
          </a:p>
          <a:p>
            <a:pPr marL="0" lvl="0" indent="0" algn="l" rtl="0">
              <a:lnSpc>
                <a:spcPct val="100000"/>
              </a:lnSpc>
              <a:spcBef>
                <a:spcPts val="0"/>
              </a:spcBef>
              <a:spcAft>
                <a:spcPts val="0"/>
              </a:spcAft>
              <a:buSzPts val="1400"/>
              <a:buNone/>
            </a:pPr>
            <a:endParaRPr/>
          </a:p>
        </p:txBody>
      </p:sp>
      <p:sp>
        <p:nvSpPr>
          <p:cNvPr id="174" name="Google Shape;174;g302e7852b85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Arial"/>
              <a:buNone/>
            </a:pPr>
            <a:r>
              <a:rPr lang="en-US"/>
              <a:t>Speaker: Bobbi</a:t>
            </a:r>
            <a:endParaRPr/>
          </a:p>
          <a:p>
            <a:pPr marL="0" lvl="0" indent="0" algn="l" rtl="0">
              <a:lnSpc>
                <a:spcPct val="90000"/>
              </a:lnSpc>
              <a:spcBef>
                <a:spcPts val="0"/>
              </a:spcBef>
              <a:spcAft>
                <a:spcPts val="0"/>
              </a:spcAft>
              <a:buClr>
                <a:schemeClr val="dk1"/>
              </a:buClr>
              <a:buSzPts val="2800"/>
              <a:buFont typeface="Arial"/>
              <a:buNone/>
            </a:pPr>
            <a:r>
              <a:rPr lang="en-US"/>
              <a:t>Abby put meeting norms in chat</a:t>
            </a:r>
            <a:endParaRPr/>
          </a:p>
          <a:p>
            <a:pPr marL="0" lvl="0" indent="0" algn="l" rtl="0">
              <a:lnSpc>
                <a:spcPct val="90000"/>
              </a:lnSpc>
              <a:spcBef>
                <a:spcPts val="0"/>
              </a:spcBef>
              <a:spcAft>
                <a:spcPts val="0"/>
              </a:spcAft>
              <a:buClr>
                <a:schemeClr val="dk1"/>
              </a:buClr>
              <a:buSzPts val="2800"/>
              <a:buFont typeface="Arial"/>
              <a:buNone/>
            </a:pPr>
            <a:r>
              <a:rPr lang="en-US"/>
              <a:t>Meeting norms:</a:t>
            </a:r>
            <a:endParaRPr/>
          </a:p>
          <a:p>
            <a:pPr marL="457200" lvl="0" indent="-304800" algn="l" rtl="0">
              <a:lnSpc>
                <a:spcPct val="90000"/>
              </a:lnSpc>
              <a:spcBef>
                <a:spcPts val="1000"/>
              </a:spcBef>
              <a:spcAft>
                <a:spcPts val="0"/>
              </a:spcAft>
              <a:buClr>
                <a:schemeClr val="dk1"/>
              </a:buClr>
              <a:buSzPts val="1200"/>
              <a:buAutoNum type="arabicPeriod"/>
            </a:pPr>
            <a:r>
              <a:rPr lang="en-US"/>
              <a:t>Be present and prepared</a:t>
            </a:r>
            <a:endParaRPr/>
          </a:p>
          <a:p>
            <a:pPr marL="457200" lvl="0" indent="-304800" algn="l" rtl="0">
              <a:lnSpc>
                <a:spcPct val="90000"/>
              </a:lnSpc>
              <a:spcBef>
                <a:spcPts val="0"/>
              </a:spcBef>
              <a:spcAft>
                <a:spcPts val="0"/>
              </a:spcAft>
              <a:buClr>
                <a:schemeClr val="dk1"/>
              </a:buClr>
              <a:buSzPts val="1200"/>
              <a:buAutoNum type="arabicPeriod"/>
            </a:pPr>
            <a:r>
              <a:rPr lang="en-US"/>
              <a:t>Respect in the shared space and keep what is shared in confidence. We are creating a community.</a:t>
            </a:r>
            <a:endParaRPr/>
          </a:p>
          <a:p>
            <a:pPr marL="457200" lvl="0" indent="-304800" algn="l" rtl="0">
              <a:lnSpc>
                <a:spcPct val="90000"/>
              </a:lnSpc>
              <a:spcBef>
                <a:spcPts val="0"/>
              </a:spcBef>
              <a:spcAft>
                <a:spcPts val="0"/>
              </a:spcAft>
              <a:buClr>
                <a:schemeClr val="dk1"/>
              </a:buClr>
              <a:buSzPts val="1200"/>
              <a:buAutoNum type="arabicPeriod"/>
            </a:pPr>
            <a:r>
              <a:rPr lang="en-US"/>
              <a:t>We will record guest speakers and resources sharing, but nothing else. What happens in the TAG, stays in the TAG!</a:t>
            </a:r>
            <a:endParaRPr/>
          </a:p>
          <a:p>
            <a:pPr marL="457200" lvl="0" indent="-304800" algn="l" rtl="0">
              <a:lnSpc>
                <a:spcPct val="90000"/>
              </a:lnSpc>
              <a:spcBef>
                <a:spcPts val="0"/>
              </a:spcBef>
              <a:spcAft>
                <a:spcPts val="0"/>
              </a:spcAft>
              <a:buClr>
                <a:schemeClr val="dk1"/>
              </a:buClr>
              <a:buSzPts val="1200"/>
              <a:buAutoNum type="arabicPeriod"/>
            </a:pPr>
            <a:r>
              <a:rPr lang="en-US"/>
              <a:t>Breakout rooms could be mixed cross state or state specific depending on the work.</a:t>
            </a:r>
            <a:endParaRPr/>
          </a:p>
          <a:p>
            <a:pPr marL="457200" lvl="0" indent="-304800" algn="l" rtl="0">
              <a:lnSpc>
                <a:spcPct val="90000"/>
              </a:lnSpc>
              <a:spcBef>
                <a:spcPts val="0"/>
              </a:spcBef>
              <a:spcAft>
                <a:spcPts val="0"/>
              </a:spcAft>
              <a:buClr>
                <a:schemeClr val="dk1"/>
              </a:buClr>
              <a:buSzPts val="1200"/>
              <a:buAutoNum type="arabicPeriod"/>
            </a:pPr>
            <a:r>
              <a:rPr lang="en-US"/>
              <a:t>Group members should “believe the best” and lead with positive intentionality. </a:t>
            </a:r>
            <a:endParaRPr/>
          </a:p>
          <a:p>
            <a:pPr marL="457200" lvl="0" indent="0" algn="l" rtl="0">
              <a:lnSpc>
                <a:spcPct val="9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r>
              <a:rPr lang="en-US"/>
              <a:t>3:04-3:05</a:t>
            </a:r>
            <a:endParaRPr/>
          </a:p>
          <a:p>
            <a:pPr marL="0" lvl="0" indent="0" algn="l" rtl="0">
              <a:lnSpc>
                <a:spcPct val="90000"/>
              </a:lnSpc>
              <a:spcBef>
                <a:spcPts val="1000"/>
              </a:spcBef>
              <a:spcAft>
                <a:spcPts val="0"/>
              </a:spcAft>
              <a:buClr>
                <a:schemeClr val="dk1"/>
              </a:buClr>
              <a:buSzPts val="2800"/>
              <a:buFont typeface="Arial"/>
              <a:buNone/>
            </a:pPr>
            <a:endParaRPr sz="900"/>
          </a:p>
        </p:txBody>
      </p:sp>
      <p:sp>
        <p:nvSpPr>
          <p:cNvPr id="181" name="Google Shape;18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3ca1ba950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David</a:t>
            </a:r>
            <a:endParaRPr/>
          </a:p>
          <a:p>
            <a:pPr marL="0" lvl="0" indent="0" algn="l" rtl="0">
              <a:spcBef>
                <a:spcPts val="0"/>
              </a:spcBef>
              <a:spcAft>
                <a:spcPts val="0"/>
              </a:spcAft>
              <a:buNone/>
            </a:pPr>
            <a:r>
              <a:rPr lang="en-US"/>
              <a:t>3:05-3:15</a:t>
            </a:r>
            <a:endParaRPr/>
          </a:p>
        </p:txBody>
      </p:sp>
      <p:sp>
        <p:nvSpPr>
          <p:cNvPr id="187" name="Google Shape;187;g33ca1ba950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3ca1ba950d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David</a:t>
            </a:r>
            <a:endParaRPr/>
          </a:p>
          <a:p>
            <a:pPr marL="0" lvl="0" indent="0" algn="l" rtl="0">
              <a:spcBef>
                <a:spcPts val="0"/>
              </a:spcBef>
              <a:spcAft>
                <a:spcPts val="0"/>
              </a:spcAft>
              <a:buClr>
                <a:schemeClr val="dk1"/>
              </a:buClr>
              <a:buSzPts val="1100"/>
              <a:buFont typeface="Arial"/>
              <a:buNone/>
            </a:pPr>
            <a:r>
              <a:rPr lang="en-US"/>
              <a:t>3:05-3:15</a:t>
            </a:r>
            <a:endParaRPr/>
          </a:p>
        </p:txBody>
      </p:sp>
      <p:sp>
        <p:nvSpPr>
          <p:cNvPr id="195" name="Google Shape;195;g33ca1ba950d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Title and Content Gray">
  <p:cSld name="2_Title and Content Gray">
    <p:spTree>
      <p:nvGrpSpPr>
        <p:cNvPr id="1" name="Shape 15"/>
        <p:cNvGrpSpPr/>
        <p:nvPr/>
      </p:nvGrpSpPr>
      <p:grpSpPr>
        <a:xfrm>
          <a:off x="0" y="0"/>
          <a:ext cx="0" cy="0"/>
          <a:chOff x="0" y="0"/>
          <a:chExt cx="0" cy="0"/>
        </a:xfrm>
      </p:grpSpPr>
      <p:pic>
        <p:nvPicPr>
          <p:cNvPr id="16" name="Google Shape;16;p2" descr="A group of people sitting at a table looking at a computer&#10;&#10;Description automatically generated with low confidence"/>
          <p:cNvPicPr preferRelativeResize="0"/>
          <p:nvPr/>
        </p:nvPicPr>
        <p:blipFill rotWithShape="1">
          <a:blip r:embed="rId2">
            <a:alphaModFix/>
          </a:blip>
          <a:srcRect/>
          <a:stretch/>
        </p:blipFill>
        <p:spPr>
          <a:xfrm>
            <a:off x="-389802" y="-147048"/>
            <a:ext cx="12721045" cy="7152095"/>
          </a:xfrm>
          <a:prstGeom prst="rect">
            <a:avLst/>
          </a:prstGeom>
          <a:noFill/>
          <a:ln>
            <a:noFill/>
          </a:ln>
        </p:spPr>
      </p:pic>
      <p:sp>
        <p:nvSpPr>
          <p:cNvPr id="17" name="Google Shape;17;p2"/>
          <p:cNvSpPr txBox="1">
            <a:spLocks noGrp="1"/>
          </p:cNvSpPr>
          <p:nvPr>
            <p:ph type="body" idx="1"/>
          </p:nvPr>
        </p:nvSpPr>
        <p:spPr>
          <a:xfrm>
            <a:off x="3701014" y="3130826"/>
            <a:ext cx="4789971" cy="116287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400"/>
              <a:buNone/>
              <a:defRPr sz="4400" b="1">
                <a:solidFill>
                  <a:schemeClr val="lt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 name="Google Shape;18;p2" descr="Text&#10;&#10;Description automatically generated with medium confidence"/>
          <p:cNvPicPr preferRelativeResize="0"/>
          <p:nvPr/>
        </p:nvPicPr>
        <p:blipFill rotWithShape="1">
          <a:blip r:embed="rId3">
            <a:alphaModFix/>
          </a:blip>
          <a:srcRect/>
          <a:stretch/>
        </p:blipFill>
        <p:spPr>
          <a:xfrm>
            <a:off x="69573" y="6332785"/>
            <a:ext cx="2269445" cy="47146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
        <p:cNvGrpSpPr/>
        <p:nvPr/>
      </p:nvGrpSpPr>
      <p:grpSpPr>
        <a:xfrm>
          <a:off x="0" y="0"/>
          <a:ext cx="0" cy="0"/>
          <a:chOff x="0" y="0"/>
          <a:chExt cx="0" cy="0"/>
        </a:xfrm>
      </p:grpSpPr>
      <p:sp>
        <p:nvSpPr>
          <p:cNvPr id="70" name="Google Shape;70;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2" name="Google Shape;72;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4" name="Google Shape;74;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1" name="Google Shape;81;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2" name="Google Shape;8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3"/>
          <p:cNvSpPr>
            <a:spLocks noGrp="1"/>
          </p:cNvSpPr>
          <p:nvPr>
            <p:ph type="pic" idx="2"/>
          </p:nvPr>
        </p:nvSpPr>
        <p:spPr>
          <a:xfrm>
            <a:off x="5183188" y="987425"/>
            <a:ext cx="6172200" cy="4873625"/>
          </a:xfrm>
          <a:prstGeom prst="rect">
            <a:avLst/>
          </a:prstGeom>
          <a:noFill/>
          <a:ln>
            <a:noFill/>
          </a:ln>
        </p:spPr>
      </p:sp>
      <p:sp>
        <p:nvSpPr>
          <p:cNvPr id="88" name="Google Shape;88;p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9" name="Google Shape;89;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1">
  <p:cSld name="TITLE_4">
    <p:spTree>
      <p:nvGrpSpPr>
        <p:cNvPr id="1" name="Shape 104"/>
        <p:cNvGrpSpPr/>
        <p:nvPr/>
      </p:nvGrpSpPr>
      <p:grpSpPr>
        <a:xfrm>
          <a:off x="0" y="0"/>
          <a:ext cx="0" cy="0"/>
          <a:chOff x="0" y="0"/>
          <a:chExt cx="0" cy="0"/>
        </a:xfrm>
      </p:grpSpPr>
      <p:sp>
        <p:nvSpPr>
          <p:cNvPr id="105" name="Google Shape;105;p16"/>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106" name="Google Shape;106;p16"/>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07" name="Google Shape;107;p1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8"/>
        <p:cNvGrpSpPr/>
        <p:nvPr/>
      </p:nvGrpSpPr>
      <p:grpSpPr>
        <a:xfrm>
          <a:off x="0" y="0"/>
          <a:ext cx="0" cy="0"/>
          <a:chOff x="0" y="0"/>
          <a:chExt cx="0" cy="0"/>
        </a:xfrm>
      </p:grpSpPr>
      <p:sp>
        <p:nvSpPr>
          <p:cNvPr id="109" name="Google Shape;109;p1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10" name="Google Shape;110;p1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11" name="Google Shape;111;p1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8"/>
        <p:cNvGrpSpPr/>
        <p:nvPr/>
      </p:nvGrpSpPr>
      <p:grpSpPr>
        <a:xfrm>
          <a:off x="0" y="0"/>
          <a:ext cx="0" cy="0"/>
          <a:chOff x="0" y="0"/>
          <a:chExt cx="0" cy="0"/>
        </a:xfrm>
      </p:grpSpPr>
      <p:sp>
        <p:nvSpPr>
          <p:cNvPr id="119" name="Google Shape;11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9"/>
        <p:cNvGrpSpPr/>
        <p:nvPr/>
      </p:nvGrpSpPr>
      <p:grpSpPr>
        <a:xfrm>
          <a:off x="0" y="0"/>
          <a:ext cx="0" cy="0"/>
          <a:chOff x="0" y="0"/>
          <a:chExt cx="0" cy="0"/>
        </a:xfrm>
      </p:grpSpPr>
      <p:pic>
        <p:nvPicPr>
          <p:cNvPr id="20" name="Google Shape;20;p3" descr="Icon&#10;&#10;Description automatically generated with low confidence"/>
          <p:cNvPicPr preferRelativeResize="0"/>
          <p:nvPr/>
        </p:nvPicPr>
        <p:blipFill rotWithShape="1">
          <a:blip r:embed="rId2">
            <a:alphaModFix/>
          </a:blip>
          <a:srcRect t="-4477" b="4477"/>
          <a:stretch/>
        </p:blipFill>
        <p:spPr>
          <a:xfrm>
            <a:off x="0" y="-314709"/>
            <a:ext cx="12192000" cy="7179443"/>
          </a:xfrm>
          <a:prstGeom prst="rect">
            <a:avLst/>
          </a:prstGeom>
          <a:noFill/>
          <a:ln>
            <a:noFill/>
          </a:ln>
        </p:spPr>
      </p:pic>
      <p:sp>
        <p:nvSpPr>
          <p:cNvPr id="21" name="Google Shape;21;p3"/>
          <p:cNvSpPr txBox="1">
            <a:spLocks noGrp="1"/>
          </p:cNvSpPr>
          <p:nvPr>
            <p:ph type="body" idx="1"/>
          </p:nvPr>
        </p:nvSpPr>
        <p:spPr>
          <a:xfrm>
            <a:off x="1731351" y="1832073"/>
            <a:ext cx="3471862" cy="10191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
          <p:cNvSpPr txBox="1">
            <a:spLocks noGrp="1"/>
          </p:cNvSpPr>
          <p:nvPr>
            <p:ph type="body" idx="2"/>
          </p:nvPr>
        </p:nvSpPr>
        <p:spPr>
          <a:xfrm>
            <a:off x="4262689" y="3592674"/>
            <a:ext cx="3471862" cy="10191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txBox="1">
            <a:spLocks noGrp="1"/>
          </p:cNvSpPr>
          <p:nvPr>
            <p:ph type="body" idx="3"/>
          </p:nvPr>
        </p:nvSpPr>
        <p:spPr>
          <a:xfrm>
            <a:off x="4262689" y="3592674"/>
            <a:ext cx="3471862" cy="10191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8000"/>
              <a:buNone/>
              <a:defRPr sz="8000" b="1" i="0">
                <a:solidFill>
                  <a:schemeClr val="lt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body" idx="4"/>
          </p:nvPr>
        </p:nvSpPr>
        <p:spPr>
          <a:xfrm>
            <a:off x="1731351" y="1832072"/>
            <a:ext cx="3471862" cy="10191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8000"/>
              <a:buNone/>
              <a:defRPr sz="8000" b="1" i="0">
                <a:solidFill>
                  <a:schemeClr val="lt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Gray">
  <p:cSld name="Title and Content Gra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433206" y="594159"/>
            <a:ext cx="1121981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433388" y="2187574"/>
            <a:ext cx="11219636" cy="363948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Font typeface="Arial"/>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Font typeface="Arial"/>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Font typeface="Arial"/>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4"/>
          <p:cNvSpPr/>
          <p:nvPr/>
        </p:nvSpPr>
        <p:spPr>
          <a:xfrm>
            <a:off x="-197225" y="6094911"/>
            <a:ext cx="12532659"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 name="Google Shape;29;p4"/>
          <p:cNvSpPr/>
          <p:nvPr/>
        </p:nvSpPr>
        <p:spPr>
          <a:xfrm>
            <a:off x="-197225" y="6291468"/>
            <a:ext cx="12532659"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 name="Google Shape;30;p4"/>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
        <p:nvSpPr>
          <p:cNvPr id="31" name="Google Shape;31;p4"/>
          <p:cNvSpPr/>
          <p:nvPr/>
        </p:nvSpPr>
        <p:spPr>
          <a:xfrm>
            <a:off x="-232792" y="-75459"/>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 name="Google Shape;32;p4" descr="Text&#10;&#10;Description automatically generated with medium confidence"/>
          <p:cNvPicPr preferRelativeResize="0"/>
          <p:nvPr/>
        </p:nvPicPr>
        <p:blipFill rotWithShape="1">
          <a:blip r:embed="rId2">
            <a:alphaModFix/>
          </a:blip>
          <a:srcRect/>
          <a:stretch/>
        </p:blipFill>
        <p:spPr>
          <a:xfrm>
            <a:off x="69573" y="6332785"/>
            <a:ext cx="2269445" cy="471465"/>
          </a:xfrm>
          <a:prstGeom prst="rect">
            <a:avLst/>
          </a:prstGeom>
          <a:noFill/>
          <a:ln>
            <a:noFill/>
          </a:ln>
        </p:spPr>
      </p:pic>
      <p:sp>
        <p:nvSpPr>
          <p:cNvPr id="33" name="Google Shape;33;p4"/>
          <p:cNvSpPr/>
          <p:nvPr/>
        </p:nvSpPr>
        <p:spPr>
          <a:xfrm>
            <a:off x="-232792" y="326307"/>
            <a:ext cx="12603791" cy="5758666"/>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9"/>
        <p:cNvGrpSpPr/>
        <p:nvPr/>
      </p:nvGrpSpPr>
      <p:grpSpPr>
        <a:xfrm>
          <a:off x="0" y="0"/>
          <a:ext cx="0" cy="0"/>
          <a:chOff x="0" y="0"/>
          <a:chExt cx="0" cy="0"/>
        </a:xfrm>
      </p:grpSpPr>
      <p:sp>
        <p:nvSpPr>
          <p:cNvPr id="50" name="Google Shape;50;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2" name="Google Shape;5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68" name="Google Shape;68;p10" descr="Shape, rectangle&#10;&#10;Description automatically generated"/>
          <p:cNvPicPr preferRelativeResize="0"/>
          <p:nvPr/>
        </p:nvPicPr>
        <p:blipFill rotWithShape="1">
          <a:blip r:embed="rId2">
            <a:alphaModFix/>
          </a:blip>
          <a:srcRect/>
          <a:stretch/>
        </p:blipFill>
        <p:spPr>
          <a:xfrm>
            <a:off x="0" y="8229"/>
            <a:ext cx="12192000" cy="685465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2"/>
        <p:cNvGrpSpPr/>
        <p:nvPr/>
      </p:nvGrpSpPr>
      <p:grpSpPr>
        <a:xfrm>
          <a:off x="0" y="0"/>
          <a:ext cx="0" cy="0"/>
          <a:chOff x="0" y="0"/>
          <a:chExt cx="0" cy="0"/>
        </a:xfrm>
      </p:grpSpPr>
      <p:sp>
        <p:nvSpPr>
          <p:cNvPr id="113" name="Google Shape;11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4" name="Google Shape;114;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15" name="Google Shape;11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16" name="Google Shape;11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17" name="Google Shape;11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hyperlink" Target="https://twitter.com/NorthGrandHS" TargetMode="External"/><Relationship Id="rId5" Type="http://schemas.openxmlformats.org/officeDocument/2006/relationships/image" Target="../media/image16.png"/><Relationship Id="rId4" Type="http://schemas.openxmlformats.org/officeDocument/2006/relationships/hyperlink" Target="https://www.instagram.com/northgrandh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hyperlink" Target="https://www.cps.edu/sites/five-year-plan/priorities/student/students-with-disabiliti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image" Target="../media/image22.jpg"/><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hyperlink" Target="https://ceedar.education.ufl.edu/wp-content/uploads/2025/02/Inclusive-Principal-Leadership-IC.pdf"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docs.google.com/forms/d/e/1FAIpQLSdMFYUHSfGdE-ED6YvObvUCKy4rZjfvibQGjo-rR9JrvAWI8w/viewfor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drive.google.com/drive/folders/1CW8GKw9fwG73IsnMK6pQFKcDzfahMjhQ?usp=drive_link"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0"/>
          <p:cNvSpPr txBox="1">
            <a:spLocks noGrp="1"/>
          </p:cNvSpPr>
          <p:nvPr>
            <p:ph type="title" idx="4294967295"/>
          </p:nvPr>
        </p:nvSpPr>
        <p:spPr>
          <a:xfrm>
            <a:off x="3689350" y="785813"/>
            <a:ext cx="4827588" cy="169703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0"/>
              </a:spcBef>
              <a:spcAft>
                <a:spcPts val="0"/>
              </a:spcAft>
              <a:buClr>
                <a:schemeClr val="lt1"/>
              </a:buClr>
              <a:buSzPts val="3200"/>
              <a:buFont typeface="Arial"/>
              <a:buNone/>
              <a:tabLst/>
              <a:defRPr/>
            </a:pPr>
            <a:r>
              <a:rPr kumimoji="0" lang="en-US" sz="3200" b="1" i="0" u="none" strike="noStrike" kern="0" cap="none" spc="0" normalizeH="0" baseline="0" noProof="0" dirty="0">
                <a:ln>
                  <a:noFill/>
                </a:ln>
                <a:solidFill>
                  <a:schemeClr val="lt1"/>
                </a:solidFill>
                <a:effectLst/>
                <a:uLnTx/>
                <a:uFillTx/>
                <a:latin typeface="Arial"/>
                <a:ea typeface="Arial"/>
                <a:cs typeface="Arial"/>
                <a:sym typeface="Arial"/>
              </a:rPr>
              <a:t>Welcome to</a:t>
            </a:r>
            <a:endParaRPr kumimoji="0" lang="en-US" sz="4400" b="1" i="0" u="none" strike="noStrike" kern="0" cap="none" spc="0" normalizeH="0" baseline="0" noProof="0" dirty="0">
              <a:ln>
                <a:noFill/>
              </a:ln>
              <a:solidFill>
                <a:schemeClr val="lt1"/>
              </a:solidFill>
              <a:effectLst/>
              <a:uLnTx/>
              <a:uFillTx/>
              <a:latin typeface="Arial"/>
              <a:ea typeface="Arial"/>
              <a:cs typeface="Arial"/>
              <a:sym typeface="Arial"/>
            </a:endParaRPr>
          </a:p>
          <a:p>
            <a:pPr marL="0" marR="0" lvl="0" indent="0" algn="ctr" defTabSz="914400" rtl="0" eaLnBrk="1" fontAlgn="auto" latinLnBrk="0" hangingPunct="1">
              <a:lnSpc>
                <a:spcPct val="90000"/>
              </a:lnSpc>
              <a:spcBef>
                <a:spcPts val="1000"/>
              </a:spcBef>
              <a:spcAft>
                <a:spcPts val="0"/>
              </a:spcAft>
              <a:buClr>
                <a:schemeClr val="lt1"/>
              </a:buClr>
              <a:buSzPts val="3200"/>
              <a:buFont typeface="Arial"/>
              <a:buNone/>
              <a:tabLst/>
              <a:defRPr/>
            </a:pPr>
            <a:r>
              <a:rPr kumimoji="0" lang="en-US" sz="3200" b="1" i="0" u="none" strike="noStrike" kern="0" cap="none" spc="0" normalizeH="0" baseline="0" noProof="0" dirty="0">
                <a:ln>
                  <a:noFill/>
                </a:ln>
                <a:solidFill>
                  <a:schemeClr val="lt1"/>
                </a:solidFill>
                <a:effectLst/>
                <a:uLnTx/>
                <a:uFillTx/>
                <a:latin typeface="Arial"/>
                <a:ea typeface="Arial"/>
                <a:cs typeface="Arial"/>
                <a:sym typeface="Arial"/>
              </a:rPr>
              <a:t>CEEDAR’s Leadership</a:t>
            </a:r>
            <a:endParaRPr kumimoji="0" lang="en-US" sz="4400" b="1" i="0" u="none" strike="noStrike" kern="0" cap="none" spc="0" normalizeH="0" baseline="0" noProof="0" dirty="0">
              <a:ln>
                <a:noFill/>
              </a:ln>
              <a:solidFill>
                <a:schemeClr val="lt1"/>
              </a:solidFill>
              <a:effectLst/>
              <a:uLnTx/>
              <a:uFillTx/>
              <a:latin typeface="Arial"/>
              <a:ea typeface="Arial"/>
              <a:cs typeface="Arial"/>
              <a:sym typeface="Arial"/>
            </a:endParaRPr>
          </a:p>
          <a:p>
            <a:pPr marL="0" marR="0" lvl="0" indent="0" algn="ctr" defTabSz="914400" rtl="0" eaLnBrk="1" fontAlgn="auto" latinLnBrk="0" hangingPunct="1">
              <a:lnSpc>
                <a:spcPct val="90000"/>
              </a:lnSpc>
              <a:spcBef>
                <a:spcPts val="1000"/>
              </a:spcBef>
              <a:spcAft>
                <a:spcPts val="0"/>
              </a:spcAft>
              <a:buClr>
                <a:schemeClr val="lt1"/>
              </a:buClr>
              <a:buSzPts val="3200"/>
              <a:buFont typeface="Arial"/>
              <a:buNone/>
              <a:tabLst/>
              <a:defRPr/>
            </a:pPr>
            <a:r>
              <a:rPr kumimoji="0" lang="en-US" sz="3200" b="1" i="0" u="none" strike="noStrike" kern="0" cap="none" spc="0" normalizeH="0" baseline="0" noProof="0" dirty="0">
                <a:ln>
                  <a:noFill/>
                </a:ln>
                <a:solidFill>
                  <a:schemeClr val="lt1"/>
                </a:solidFill>
                <a:effectLst/>
                <a:uLnTx/>
                <a:uFillTx/>
                <a:latin typeface="Arial"/>
                <a:ea typeface="Arial"/>
                <a:cs typeface="Arial"/>
                <a:sym typeface="Arial"/>
              </a:rPr>
              <a:t>Topical Action Group (TAG)</a:t>
            </a:r>
            <a:endParaRPr kumimoji="0" lang="en-US" sz="4400" b="1" i="0" u="none" strike="noStrike" kern="0" cap="none" spc="0" normalizeH="0" baseline="0" noProof="0" dirty="0">
              <a:ln>
                <a:noFill/>
              </a:ln>
              <a:solidFill>
                <a:schemeClr val="lt1"/>
              </a:solidFill>
              <a:effectLst/>
              <a:uLnTx/>
              <a:uFillTx/>
              <a:latin typeface="Arial"/>
              <a:ea typeface="Arial"/>
              <a:cs typeface="Arial"/>
              <a:sym typeface="Arial"/>
            </a:endParaRPr>
          </a:p>
        </p:txBody>
      </p:sp>
      <p:sp>
        <p:nvSpPr>
          <p:cNvPr id="128" name="Google Shape;128;p20">
            <a:extLst>
              <a:ext uri="{C183D7F6-B498-43B3-948B-1728B52AA6E4}">
                <adec:decorative xmlns:adec="http://schemas.microsoft.com/office/drawing/2017/decorative" val="1"/>
              </a:ext>
            </a:extLst>
          </p:cNvPr>
          <p:cNvSpPr/>
          <p:nvPr/>
        </p:nvSpPr>
        <p:spPr>
          <a:xfrm>
            <a:off x="3048775" y="532475"/>
            <a:ext cx="5981700" cy="3696000"/>
          </a:xfrm>
          <a:prstGeom prst="rect">
            <a:avLst/>
          </a:prstGeom>
          <a:noFill/>
          <a:ln w="920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9" name="Google Shape;129;p20"/>
          <p:cNvSpPr txBox="1">
            <a:spLocks/>
          </p:cNvSpPr>
          <p:nvPr/>
        </p:nvSpPr>
        <p:spPr>
          <a:xfrm>
            <a:off x="4524762" y="3141585"/>
            <a:ext cx="3142500" cy="708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0" cap="none" spc="0" normalizeH="0" baseline="0" noProof="0" dirty="0">
                <a:ln>
                  <a:noFill/>
                </a:ln>
                <a:solidFill>
                  <a:schemeClr val="lt1"/>
                </a:solidFill>
                <a:effectLst/>
                <a:uLnTx/>
                <a:uFillTx/>
                <a:latin typeface="Calibri"/>
                <a:ea typeface="Calibri"/>
                <a:cs typeface="Calibri"/>
                <a:sym typeface="Calibri"/>
              </a:rPr>
              <a:t>Thursday, April 3rd 2024 </a:t>
            </a:r>
          </a:p>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0" cap="none" spc="0" normalizeH="0" baseline="0" noProof="0" dirty="0">
                <a:ln>
                  <a:noFill/>
                </a:ln>
                <a:solidFill>
                  <a:schemeClr val="lt1"/>
                </a:solidFill>
                <a:effectLst/>
                <a:uLnTx/>
                <a:uFillTx/>
                <a:latin typeface="Calibri"/>
                <a:ea typeface="Calibri"/>
                <a:cs typeface="Calibri"/>
                <a:sym typeface="Calibri"/>
              </a:rPr>
              <a:t>3:00-4:00 Eastern Time</a:t>
            </a:r>
          </a:p>
        </p:txBody>
      </p:sp>
      <p:sp>
        <p:nvSpPr>
          <p:cNvPr id="130" name="Google Shape;130;p20"/>
          <p:cNvSpPr/>
          <p:nvPr/>
        </p:nvSpPr>
        <p:spPr>
          <a:xfrm>
            <a:off x="3201875" y="4380875"/>
            <a:ext cx="5684400" cy="17817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Welcome to our TAG!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Participants</a:t>
            </a:r>
            <a:r>
              <a:rPr lang="en-US" sz="1800" b="0" i="0" u="none" strike="noStrike" cap="none">
                <a:solidFill>
                  <a:srgbClr val="000000"/>
                </a:solidFill>
                <a:latin typeface="Arial"/>
                <a:ea typeface="Arial"/>
                <a:cs typeface="Arial"/>
                <a:sym typeface="Arial"/>
              </a:rPr>
              <a:t>: please change your Zoom name to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your state and name</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Ex: Florida, Agatha Trunchbull</a:t>
            </a:r>
            <a:endParaRPr sz="18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CEEDAR staff: please change your Zoom name to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CEEDAR, Your name</a:t>
            </a:r>
            <a:endParaRPr sz="1800" b="1"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Interconnected: Standards 4-5</a:t>
            </a:r>
            <a:endParaRPr/>
          </a:p>
        </p:txBody>
      </p:sp>
      <p:grpSp>
        <p:nvGrpSpPr>
          <p:cNvPr id="206" name="Google Shape;206;p29" descr="Simple Ven Diagram of Standard 4 and 5"/>
          <p:cNvGrpSpPr/>
          <p:nvPr/>
        </p:nvGrpSpPr>
        <p:grpSpPr>
          <a:xfrm>
            <a:off x="2372647" y="1837460"/>
            <a:ext cx="7446839" cy="4327800"/>
            <a:chOff x="1534447" y="11835"/>
            <a:chExt cx="7446839" cy="4327800"/>
          </a:xfrm>
        </p:grpSpPr>
        <p:sp>
          <p:nvSpPr>
            <p:cNvPr id="207" name="Google Shape;207;p29"/>
            <p:cNvSpPr/>
            <p:nvPr/>
          </p:nvSpPr>
          <p:spPr>
            <a:xfrm>
              <a:off x="1534447" y="11835"/>
              <a:ext cx="4327800" cy="4327800"/>
            </a:xfrm>
            <a:prstGeom prst="ellipse">
              <a:avLst/>
            </a:prstGeom>
            <a:solidFill>
              <a:srgbClr val="126082">
                <a:alpha val="49800"/>
              </a:srgb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9"/>
            <p:cNvSpPr txBox="1"/>
            <p:nvPr/>
          </p:nvSpPr>
          <p:spPr>
            <a:xfrm>
              <a:off x="2138760" y="522160"/>
              <a:ext cx="2495100" cy="33069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3600"/>
                <a:buFont typeface="Arial"/>
                <a:buNone/>
              </a:pPr>
              <a:r>
                <a:rPr lang="en-US" sz="3600" b="1">
                  <a:solidFill>
                    <a:schemeClr val="dk1"/>
                  </a:solidFill>
                  <a:latin typeface="Arial"/>
                  <a:ea typeface="Arial"/>
                  <a:cs typeface="Arial"/>
                  <a:sym typeface="Arial"/>
                </a:rPr>
                <a:t>Standard 4 </a:t>
              </a:r>
              <a:r>
                <a:rPr lang="en-US" sz="3600">
                  <a:solidFill>
                    <a:schemeClr val="dk1"/>
                  </a:solidFill>
                  <a:latin typeface="Arial"/>
                  <a:ea typeface="Arial"/>
                  <a:cs typeface="Arial"/>
                  <a:sym typeface="Arial"/>
                </a:rPr>
                <a:t>Curriculum, Instruction, and Assessment</a:t>
              </a:r>
              <a:endParaRPr/>
            </a:p>
          </p:txBody>
        </p:sp>
        <p:sp>
          <p:nvSpPr>
            <p:cNvPr id="209" name="Google Shape;209;p29"/>
            <p:cNvSpPr/>
            <p:nvPr/>
          </p:nvSpPr>
          <p:spPr>
            <a:xfrm>
              <a:off x="4653486" y="11835"/>
              <a:ext cx="4327800" cy="4327800"/>
            </a:xfrm>
            <a:prstGeom prst="ellipse">
              <a:avLst/>
            </a:prstGeom>
            <a:solidFill>
              <a:srgbClr val="126082">
                <a:alpha val="49800"/>
              </a:srgbClr>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9"/>
            <p:cNvSpPr txBox="1"/>
            <p:nvPr/>
          </p:nvSpPr>
          <p:spPr>
            <a:xfrm>
              <a:off x="5881607" y="522160"/>
              <a:ext cx="2495100" cy="33069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3600"/>
                <a:buFont typeface="Arial"/>
                <a:buNone/>
              </a:pPr>
              <a:r>
                <a:rPr lang="en-US" sz="3600" b="1">
                  <a:solidFill>
                    <a:schemeClr val="dk1"/>
                  </a:solidFill>
                  <a:latin typeface="Arial"/>
                  <a:ea typeface="Arial"/>
                  <a:cs typeface="Arial"/>
                  <a:sym typeface="Arial"/>
                </a:rPr>
                <a:t>Standard 5</a:t>
              </a:r>
              <a:endParaRPr/>
            </a:p>
            <a:p>
              <a:pPr marL="0" marR="0" lvl="0" indent="0" algn="ctr" rtl="0">
                <a:lnSpc>
                  <a:spcPct val="90000"/>
                </a:lnSpc>
                <a:spcBef>
                  <a:spcPts val="1260"/>
                </a:spcBef>
                <a:spcAft>
                  <a:spcPts val="0"/>
                </a:spcAft>
                <a:buClr>
                  <a:schemeClr val="dk1"/>
                </a:buClr>
                <a:buSzPts val="3600"/>
                <a:buFont typeface="Arial"/>
                <a:buNone/>
              </a:pPr>
              <a:r>
                <a:rPr lang="en-US" sz="3600">
                  <a:solidFill>
                    <a:schemeClr val="dk1"/>
                  </a:solidFill>
                  <a:latin typeface="Arial"/>
                  <a:ea typeface="Arial"/>
                  <a:cs typeface="Arial"/>
                  <a:sym typeface="Arial"/>
                </a:rPr>
                <a:t>Community of Care and Support for Students</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0"/>
          <p:cNvSpPr txBox="1">
            <a:spLocks noGrp="1"/>
          </p:cNvSpPr>
          <p:nvPr>
            <p:ph type="title"/>
          </p:nvPr>
        </p:nvSpPr>
        <p:spPr>
          <a:xfrm>
            <a:off x="486156" y="153559"/>
            <a:ext cx="11219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320"/>
              <a:buNone/>
            </a:pPr>
            <a:r>
              <a:rPr lang="en-US" sz="3520" dirty="0"/>
              <a:t>Cross State Breakout Room Guiding Question</a:t>
            </a:r>
            <a:endParaRPr sz="3520" dirty="0"/>
          </a:p>
        </p:txBody>
      </p:sp>
      <p:sp>
        <p:nvSpPr>
          <p:cNvPr id="5" name="Google Shape;217;p30"/>
          <p:cNvSpPr txBox="1">
            <a:spLocks noGrp="1"/>
          </p:cNvSpPr>
          <p:nvPr>
            <p:ph type="body" idx="1"/>
          </p:nvPr>
        </p:nvSpPr>
        <p:spPr>
          <a:xfrm>
            <a:off x="397800" y="1244250"/>
            <a:ext cx="11794200" cy="40365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1000"/>
              </a:spcBef>
              <a:spcAft>
                <a:spcPts val="0"/>
              </a:spcAft>
              <a:buSzPts val="2800"/>
              <a:buNone/>
            </a:pPr>
            <a:r>
              <a:rPr lang="en-US" sz="2900" dirty="0"/>
              <a:t>Share an example of how your SEA/EPP is strengthening program implementation of Communities of Student Care and Support for aspiring and current school leaders. </a:t>
            </a:r>
            <a:endParaRPr sz="2900" dirty="0"/>
          </a:p>
          <a:p>
            <a:pPr marL="0" lvl="0" indent="0" algn="l" rtl="0">
              <a:lnSpc>
                <a:spcPct val="115000"/>
              </a:lnSpc>
              <a:spcBef>
                <a:spcPts val="1000"/>
              </a:spcBef>
              <a:spcAft>
                <a:spcPts val="0"/>
              </a:spcAft>
              <a:buSzPts val="2800"/>
              <a:buNone/>
            </a:pPr>
            <a:r>
              <a:rPr lang="en-US" sz="2900" b="1" dirty="0"/>
              <a:t>CEEDAR facilitators, be prepared to come back from breakouts and share 1-2 sentences that summarize the discussion.</a:t>
            </a:r>
            <a:endParaRPr sz="2900" b="1" dirty="0"/>
          </a:p>
          <a:p>
            <a:pPr marL="0" lvl="0" indent="0" algn="l" rtl="0">
              <a:lnSpc>
                <a:spcPct val="115000"/>
              </a:lnSpc>
              <a:spcBef>
                <a:spcPts val="1000"/>
              </a:spcBef>
              <a:spcAft>
                <a:spcPts val="0"/>
              </a:spcAft>
              <a:buClr>
                <a:schemeClr val="dk1"/>
              </a:buClr>
              <a:buSzPts val="2800"/>
              <a:buFont typeface="Arial"/>
              <a:buNone/>
            </a:pPr>
            <a:r>
              <a:rPr lang="en-US" sz="2900" dirty="0"/>
              <a:t>We will stay in these breakout rooms until 3:30 ET.</a:t>
            </a:r>
            <a:endParaRPr sz="2900" dirty="0"/>
          </a:p>
          <a:p>
            <a:pPr marL="0" lvl="0" indent="0" algn="l" rtl="0">
              <a:lnSpc>
                <a:spcPct val="115000"/>
              </a:lnSpc>
              <a:spcBef>
                <a:spcPts val="1000"/>
              </a:spcBef>
              <a:spcAft>
                <a:spcPts val="0"/>
              </a:spcAft>
              <a:buSzPts val="2800"/>
              <a:buNone/>
            </a:pPr>
            <a:endParaRPr sz="29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1"/>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800"/>
              <a:buNone/>
            </a:pPr>
            <a:r>
              <a:rPr lang="en-US" dirty="0"/>
              <a:t>Takeaways from Cross State Discussion</a:t>
            </a:r>
            <a:endParaRPr dirty="0"/>
          </a:p>
        </p:txBody>
      </p:sp>
      <p:sp>
        <p:nvSpPr>
          <p:cNvPr id="5" name="Google Shape;224;p31"/>
          <p:cNvSpPr txBox="1">
            <a:spLocks noGrp="1"/>
          </p:cNvSpPr>
          <p:nvPr>
            <p:ph type="body" idx="1"/>
          </p:nvPr>
        </p:nvSpPr>
        <p:spPr>
          <a:xfrm>
            <a:off x="433388" y="2187574"/>
            <a:ext cx="11219700" cy="3639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sz="3300" dirty="0"/>
              <a:t>Welcome back! </a:t>
            </a:r>
            <a:r>
              <a:rPr lang="en-US" sz="3200" b="1" dirty="0"/>
              <a:t>CEEDAR facilitators, share 1-2 sentences in the chat that summarize your group’s discussion.</a:t>
            </a:r>
            <a:endParaRPr sz="2700" b="1" dirty="0"/>
          </a:p>
          <a:p>
            <a:pPr marL="0" lvl="0" indent="0" algn="l" rtl="0">
              <a:lnSpc>
                <a:spcPct val="90000"/>
              </a:lnSpc>
              <a:spcBef>
                <a:spcPts val="1000"/>
              </a:spcBef>
              <a:spcAft>
                <a:spcPts val="0"/>
              </a:spcAft>
              <a:buSzPts val="2800"/>
              <a:buNone/>
            </a:pPr>
            <a:endParaRPr sz="3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32" descr="Photo of the exterior of north-grand early college STEAM high school"/>
          <p:cNvPicPr preferRelativeResize="0"/>
          <p:nvPr/>
        </p:nvPicPr>
        <p:blipFill rotWithShape="1">
          <a:blip r:embed="rId3">
            <a:alphaModFix amt="86000"/>
          </a:blip>
          <a:srcRect t="18146" b="4866"/>
          <a:stretch/>
        </p:blipFill>
        <p:spPr>
          <a:xfrm>
            <a:off x="0" y="0"/>
            <a:ext cx="12192002" cy="6139733"/>
          </a:xfrm>
          <a:prstGeom prst="rect">
            <a:avLst/>
          </a:prstGeom>
          <a:noFill/>
          <a:ln>
            <a:noFill/>
          </a:ln>
        </p:spPr>
      </p:pic>
      <p:sp>
        <p:nvSpPr>
          <p:cNvPr id="236" name="Google Shape;236;p32">
            <a:extLst>
              <a:ext uri="{C183D7F6-B498-43B3-948B-1728B52AA6E4}">
                <adec:decorative xmlns:adec="http://schemas.microsoft.com/office/drawing/2017/decorative" val="1"/>
              </a:ext>
            </a:extLst>
          </p:cNvPr>
          <p:cNvSpPr txBox="1"/>
          <p:nvPr/>
        </p:nvSpPr>
        <p:spPr>
          <a:xfrm>
            <a:off x="348333" y="145133"/>
            <a:ext cx="5617200" cy="8310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1900"/>
              <a:buFont typeface="Arial"/>
              <a:buNone/>
            </a:pPr>
            <a:endParaRPr sz="1900" b="1" i="0" u="none" strike="noStrike" cap="none">
              <a:solidFill>
                <a:srgbClr val="FFAB40"/>
              </a:solidFill>
              <a:latin typeface="Roboto Slab"/>
              <a:ea typeface="Roboto Slab"/>
              <a:cs typeface="Roboto Slab"/>
              <a:sym typeface="Roboto Slab"/>
            </a:endParaRPr>
          </a:p>
          <a:p>
            <a:pPr marL="0" marR="0" lvl="0" indent="0" algn="l" rtl="0">
              <a:lnSpc>
                <a:spcPct val="100000"/>
              </a:lnSpc>
              <a:spcBef>
                <a:spcPts val="0"/>
              </a:spcBef>
              <a:spcAft>
                <a:spcPts val="0"/>
              </a:spcAft>
              <a:buClr>
                <a:srgbClr val="000000"/>
              </a:buClr>
              <a:buSzPts val="1900"/>
              <a:buFont typeface="Arial"/>
              <a:buNone/>
            </a:pPr>
            <a:endParaRPr sz="1900" b="1" i="0" u="none" strike="noStrike" cap="none">
              <a:solidFill>
                <a:srgbClr val="FFAB40"/>
              </a:solidFill>
              <a:latin typeface="Roboto Slab"/>
              <a:ea typeface="Roboto Slab"/>
              <a:cs typeface="Roboto Slab"/>
              <a:sym typeface="Roboto Slab"/>
            </a:endParaRPr>
          </a:p>
        </p:txBody>
      </p:sp>
      <p:sp>
        <p:nvSpPr>
          <p:cNvPr id="237" name="Google Shape;237;p32"/>
          <p:cNvSpPr txBox="1">
            <a:spLocks noGrp="1"/>
          </p:cNvSpPr>
          <p:nvPr>
            <p:ph type="title" idx="4294967295"/>
          </p:nvPr>
        </p:nvSpPr>
        <p:spPr>
          <a:xfrm>
            <a:off x="348333" y="392400"/>
            <a:ext cx="5793600" cy="13236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3500" b="1" i="0" u="none" strike="noStrike" kern="0" cap="none" spc="0" normalizeH="0" baseline="0" noProof="0" dirty="0">
                <a:ln>
                  <a:noFill/>
                </a:ln>
                <a:solidFill>
                  <a:srgbClr val="E59F14"/>
                </a:solidFill>
                <a:effectLst/>
                <a:uLnTx/>
                <a:uFillTx/>
                <a:latin typeface="Fira Sans Extra Condensed"/>
                <a:ea typeface="Fira Sans Extra Condensed"/>
                <a:cs typeface="Fira Sans Extra Condensed"/>
                <a:sym typeface="Fira Sans Extra Condensed"/>
              </a:rPr>
              <a:t>Welcome!</a:t>
            </a:r>
          </a:p>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3500" b="1" i="0" u="none" strike="noStrike" kern="0" cap="none" spc="0" normalizeH="0" baseline="0" noProof="0" dirty="0">
                <a:ln>
                  <a:noFill/>
                </a:ln>
                <a:solidFill>
                  <a:srgbClr val="E59F14"/>
                </a:solidFill>
                <a:effectLst/>
                <a:uLnTx/>
                <a:uFillTx/>
                <a:latin typeface="Fira Sans Extra Condensed"/>
                <a:ea typeface="Fira Sans Extra Condensed"/>
                <a:cs typeface="Fira Sans Extra Condensed"/>
                <a:sym typeface="Fira Sans Extra Condensed"/>
              </a:rPr>
              <a:t>Communities of Care</a:t>
            </a:r>
          </a:p>
        </p:txBody>
      </p:sp>
      <p:sp>
        <p:nvSpPr>
          <p:cNvPr id="230" name="Google Shape;230;p32">
            <a:extLst>
              <a:ext uri="{C183D7F6-B498-43B3-948B-1728B52AA6E4}">
                <adec:decorative xmlns:adec="http://schemas.microsoft.com/office/drawing/2017/decorative" val="1"/>
              </a:ext>
            </a:extLst>
          </p:cNvPr>
          <p:cNvSpPr/>
          <p:nvPr/>
        </p:nvSpPr>
        <p:spPr>
          <a:xfrm>
            <a:off x="0" y="6139733"/>
            <a:ext cx="12192000" cy="718500"/>
          </a:xfrm>
          <a:prstGeom prst="rect">
            <a:avLst/>
          </a:prstGeom>
          <a:solidFill>
            <a:srgbClr val="56A5C6"/>
          </a:solidFill>
          <a:ln w="38100" cap="flat" cmpd="sng">
            <a:solidFill>
              <a:srgbClr val="7E170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232" name="Google Shape;232;p32"/>
          <p:cNvSpPr txBox="1"/>
          <p:nvPr/>
        </p:nvSpPr>
        <p:spPr>
          <a:xfrm>
            <a:off x="116100" y="6191133"/>
            <a:ext cx="4049700" cy="6156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7E170B"/>
                </a:solidFill>
                <a:latin typeface="Fira Sans"/>
                <a:ea typeface="Fira Sans"/>
                <a:cs typeface="Fira Sans"/>
                <a:sym typeface="Fira Sans"/>
              </a:rPr>
              <a:t>www.northgrandhs.org</a:t>
            </a:r>
            <a:endParaRPr sz="2400" b="1" i="0" u="none" strike="noStrike" cap="none">
              <a:solidFill>
                <a:srgbClr val="7E170B"/>
              </a:solidFill>
              <a:latin typeface="Fira Sans"/>
              <a:ea typeface="Fira Sans"/>
              <a:cs typeface="Fira Sans"/>
              <a:sym typeface="Fira Sans"/>
            </a:endParaRPr>
          </a:p>
        </p:txBody>
      </p:sp>
      <p:sp>
        <p:nvSpPr>
          <p:cNvPr id="233" name="Google Shape;233;p32"/>
          <p:cNvSpPr txBox="1"/>
          <p:nvPr/>
        </p:nvSpPr>
        <p:spPr>
          <a:xfrm>
            <a:off x="5666267" y="6191133"/>
            <a:ext cx="6438900" cy="615600"/>
          </a:xfrm>
          <a:prstGeom prst="rect">
            <a:avLst/>
          </a:prstGeom>
          <a:noFill/>
          <a:ln>
            <a:noFill/>
          </a:ln>
        </p:spPr>
        <p:txBody>
          <a:bodyPr spcFirstLastPara="1" wrap="square" lIns="121900" tIns="121900" rIns="121900" bIns="121900"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1" i="0" u="none" strike="noStrike" cap="none">
                <a:solidFill>
                  <a:srgbClr val="7E170B"/>
                </a:solidFill>
                <a:latin typeface="Fira Sans"/>
                <a:ea typeface="Fira Sans"/>
                <a:cs typeface="Fira Sans"/>
                <a:sym typeface="Fira Sans"/>
              </a:rPr>
              <a:t>@northgrandhs</a:t>
            </a:r>
            <a:endParaRPr sz="2400" b="1" i="0" u="none" strike="noStrike" cap="none">
              <a:solidFill>
                <a:srgbClr val="7E170B"/>
              </a:solidFill>
              <a:latin typeface="Fira Sans"/>
              <a:ea typeface="Fira Sans"/>
              <a:cs typeface="Fira Sans"/>
              <a:sym typeface="Fira Sans"/>
            </a:endParaRPr>
          </a:p>
        </p:txBody>
      </p:sp>
      <p:pic>
        <p:nvPicPr>
          <p:cNvPr id="234" name="Google Shape;234;p32" descr="Instagram logo">
            <a:hlinkClick r:id="rId4"/>
          </p:cNvPr>
          <p:cNvPicPr preferRelativeResize="0"/>
          <p:nvPr/>
        </p:nvPicPr>
        <p:blipFill rotWithShape="1">
          <a:blip r:embed="rId5">
            <a:alphaModFix/>
          </a:blip>
          <a:srcRect r="70081"/>
          <a:stretch/>
        </p:blipFill>
        <p:spPr>
          <a:xfrm>
            <a:off x="8609839" y="6263395"/>
            <a:ext cx="551671" cy="499800"/>
          </a:xfrm>
          <a:prstGeom prst="rect">
            <a:avLst/>
          </a:prstGeom>
          <a:noFill/>
          <a:ln>
            <a:noFill/>
          </a:ln>
        </p:spPr>
      </p:pic>
      <p:pic>
        <p:nvPicPr>
          <p:cNvPr id="235" name="Google Shape;235;p32" descr="Twitter logo">
            <a:hlinkClick r:id="rId6"/>
          </p:cNvPr>
          <p:cNvPicPr preferRelativeResize="0"/>
          <p:nvPr/>
        </p:nvPicPr>
        <p:blipFill rotWithShape="1">
          <a:blip r:embed="rId5">
            <a:alphaModFix/>
          </a:blip>
          <a:srcRect l="69579" r="-3031"/>
          <a:stretch/>
        </p:blipFill>
        <p:spPr>
          <a:xfrm>
            <a:off x="9130495" y="6263395"/>
            <a:ext cx="616819" cy="499800"/>
          </a:xfrm>
          <a:prstGeom prst="rect">
            <a:avLst/>
          </a:prstGeom>
          <a:noFill/>
          <a:ln>
            <a:noFill/>
          </a:ln>
        </p:spPr>
      </p:pic>
      <p:sp>
        <p:nvSpPr>
          <p:cNvPr id="231" name="Google Shape;231;p32"/>
          <p:cNvSpPr txBox="1"/>
          <p:nvPr/>
        </p:nvSpPr>
        <p:spPr>
          <a:xfrm>
            <a:off x="3294733" y="3711400"/>
            <a:ext cx="8912100" cy="2280000"/>
          </a:xfrm>
          <a:prstGeom prst="rect">
            <a:avLst/>
          </a:prstGeom>
          <a:noFill/>
          <a:ln>
            <a:noFill/>
          </a:ln>
        </p:spPr>
        <p:txBody>
          <a:bodyPr spcFirstLastPara="1" wrap="square" lIns="121900" tIns="120000" rIns="121900" bIns="121900" anchor="b" anchorCtr="0">
            <a:noAutofit/>
          </a:bodyPr>
          <a:lstStyle/>
          <a:p>
            <a:pPr marL="0" marR="0" lvl="0" indent="0" algn="r" rtl="0">
              <a:lnSpc>
                <a:spcPct val="100000"/>
              </a:lnSpc>
              <a:spcBef>
                <a:spcPts val="0"/>
              </a:spcBef>
              <a:spcAft>
                <a:spcPts val="0"/>
              </a:spcAft>
              <a:buClr>
                <a:srgbClr val="000000"/>
              </a:buClr>
              <a:buSzPts val="8000"/>
              <a:buFont typeface="Arial"/>
              <a:buNone/>
            </a:pPr>
            <a:r>
              <a:rPr lang="en-US" sz="8000" b="0" i="0" u="none" strike="noStrike" cap="none">
                <a:solidFill>
                  <a:srgbClr val="FFAB40"/>
                </a:solidFill>
                <a:latin typeface="Fira Sans Extra Condensed Medium"/>
                <a:ea typeface="Fira Sans Extra Condensed Medium"/>
                <a:cs typeface="Fira Sans Extra Condensed Medium"/>
                <a:sym typeface="Fira Sans Extra Condensed Medium"/>
              </a:rPr>
              <a:t>NORTH-GRAND</a:t>
            </a:r>
            <a:endParaRPr sz="8000" b="0" i="0" u="none" strike="noStrike" cap="none">
              <a:solidFill>
                <a:srgbClr val="FFAB40"/>
              </a:solidFill>
              <a:latin typeface="Fira Sans Extra Condensed Medium"/>
              <a:ea typeface="Fira Sans Extra Condensed Medium"/>
              <a:cs typeface="Fira Sans Extra Condensed Medium"/>
              <a:sym typeface="Fira Sans Extra Condensed Medium"/>
            </a:endParaRPr>
          </a:p>
          <a:p>
            <a:pPr marL="0" marR="0" lvl="0" indent="0" algn="r" rtl="0">
              <a:lnSpc>
                <a:spcPct val="100000"/>
              </a:lnSpc>
              <a:spcBef>
                <a:spcPts val="0"/>
              </a:spcBef>
              <a:spcAft>
                <a:spcPts val="0"/>
              </a:spcAft>
              <a:buClr>
                <a:srgbClr val="000000"/>
              </a:buClr>
              <a:buSzPts val="8000"/>
              <a:buFont typeface="Arial"/>
              <a:buNone/>
            </a:pPr>
            <a:r>
              <a:rPr lang="en-US" sz="8000" b="0" i="0" u="none" strike="noStrike" cap="none">
                <a:solidFill>
                  <a:srgbClr val="FFAB40"/>
                </a:solidFill>
                <a:latin typeface="Fira Sans Extra Condensed Medium"/>
                <a:ea typeface="Fira Sans Extra Condensed Medium"/>
                <a:cs typeface="Fira Sans Extra Condensed Medium"/>
                <a:sym typeface="Fira Sans Extra Condensed Medium"/>
              </a:rPr>
              <a:t>EARLY COLLEGE STEAM</a:t>
            </a:r>
            <a:endParaRPr sz="8000" b="0" i="0" u="none" strike="noStrike" cap="none">
              <a:solidFill>
                <a:srgbClr val="FFAB40"/>
              </a:solidFill>
              <a:latin typeface="Fira Sans Extra Condensed Medium"/>
              <a:ea typeface="Fira Sans Extra Condensed Medium"/>
              <a:cs typeface="Fira Sans Extra Condensed Medium"/>
              <a:sym typeface="Fira Sans Extra Condensed Medium"/>
            </a:endParaRPr>
          </a:p>
          <a:p>
            <a:pPr marL="0" marR="0" lvl="0" indent="0" algn="r" rtl="0">
              <a:lnSpc>
                <a:spcPct val="100000"/>
              </a:lnSpc>
              <a:spcBef>
                <a:spcPts val="0"/>
              </a:spcBef>
              <a:spcAft>
                <a:spcPts val="0"/>
              </a:spcAft>
              <a:buClr>
                <a:srgbClr val="000000"/>
              </a:buClr>
              <a:buSzPts val="8000"/>
              <a:buFont typeface="Arial"/>
              <a:buNone/>
            </a:pPr>
            <a:r>
              <a:rPr lang="en-US" sz="8000" b="0" i="0" u="none" strike="noStrike" cap="none">
                <a:solidFill>
                  <a:srgbClr val="FFAB40"/>
                </a:solidFill>
                <a:latin typeface="Fira Sans Extra Condensed Medium"/>
                <a:ea typeface="Fira Sans Extra Condensed Medium"/>
                <a:cs typeface="Fira Sans Extra Condensed Medium"/>
                <a:sym typeface="Fira Sans Extra Condensed Medium"/>
              </a:rPr>
              <a:t>HIGH SCHOOL </a:t>
            </a:r>
            <a:endParaRPr sz="8000" b="0" i="0" u="none" strike="noStrike" cap="none">
              <a:solidFill>
                <a:srgbClr val="FFAB40"/>
              </a:solidFill>
              <a:latin typeface="Fira Sans Extra Condensed Medium"/>
              <a:ea typeface="Fira Sans Extra Condensed Medium"/>
              <a:cs typeface="Fira Sans Extra Condensed Medium"/>
              <a:sym typeface="Fira Sans Extra Condensed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3"/>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fontScale="90000"/>
          </a:bodyPr>
          <a:lstStyle/>
          <a:p>
            <a:pPr marL="0" lvl="0" indent="0" algn="l" rtl="0">
              <a:lnSpc>
                <a:spcPct val="100000"/>
              </a:lnSpc>
              <a:spcBef>
                <a:spcPts val="0"/>
              </a:spcBef>
              <a:spcAft>
                <a:spcPts val="0"/>
              </a:spcAft>
              <a:buSzPct val="93181"/>
              <a:buNone/>
            </a:pPr>
            <a:r>
              <a:rPr lang="en-US" dirty="0"/>
              <a:t>Rightful Presence in Chicago Public Schools</a:t>
            </a:r>
            <a:endParaRPr dirty="0"/>
          </a:p>
        </p:txBody>
      </p:sp>
      <p:pic>
        <p:nvPicPr>
          <p:cNvPr id="244" name="Google Shape;244;p33" descr="Chicago Public Schools logo"/>
          <p:cNvPicPr preferRelativeResize="0"/>
          <p:nvPr/>
        </p:nvPicPr>
        <p:blipFill rotWithShape="1">
          <a:blip r:embed="rId3">
            <a:alphaModFix/>
          </a:blip>
          <a:srcRect/>
          <a:stretch/>
        </p:blipFill>
        <p:spPr>
          <a:xfrm>
            <a:off x="9439600" y="213967"/>
            <a:ext cx="2336800" cy="1143000"/>
          </a:xfrm>
          <a:prstGeom prst="rect">
            <a:avLst/>
          </a:prstGeom>
          <a:noFill/>
          <a:ln>
            <a:noFill/>
          </a:ln>
        </p:spPr>
      </p:pic>
      <p:sp>
        <p:nvSpPr>
          <p:cNvPr id="3" name="Google Shape;243;p33"/>
          <p:cNvSpPr txBox="1">
            <a:spLocks noGrp="1"/>
          </p:cNvSpPr>
          <p:nvPr>
            <p:ph type="body" idx="1"/>
          </p:nvPr>
        </p:nvSpPr>
        <p:spPr>
          <a:xfrm>
            <a:off x="415600" y="1536633"/>
            <a:ext cx="11360700" cy="4829100"/>
          </a:xfrm>
          <a:prstGeom prst="rect">
            <a:avLst/>
          </a:prstGeom>
          <a:noFill/>
          <a:ln>
            <a:noFill/>
          </a:ln>
        </p:spPr>
        <p:txBody>
          <a:bodyPr spcFirstLastPara="1" wrap="square" lIns="121900" tIns="121900" rIns="121900" bIns="121900" anchor="t" anchorCtr="0">
            <a:normAutofit fontScale="77500" lnSpcReduction="20000"/>
          </a:bodyPr>
          <a:lstStyle/>
          <a:p>
            <a:pPr marL="609600" lvl="0" indent="-434340" algn="l" rtl="0">
              <a:lnSpc>
                <a:spcPct val="115000"/>
              </a:lnSpc>
              <a:spcBef>
                <a:spcPts val="0"/>
              </a:spcBef>
              <a:spcAft>
                <a:spcPts val="0"/>
              </a:spcAft>
              <a:buSzPct val="80000"/>
              <a:buChar char="●"/>
            </a:pPr>
            <a:r>
              <a:rPr lang="en-US" sz="3000" dirty="0"/>
              <a:t>CPS Priority: </a:t>
            </a:r>
            <a:r>
              <a:rPr lang="en-US" sz="2800" dirty="0">
                <a:solidFill>
                  <a:schemeClr val="dk1"/>
                </a:solidFill>
                <a:latin typeface="Lora"/>
                <a:ea typeface="Lora"/>
                <a:cs typeface="Lora"/>
                <a:sym typeface="Lora"/>
              </a:rPr>
              <a:t>“Ensure the rightful presence of every student with disabilities so they can fully engage in rigorous instruction at their grade level, in the general education classroom to the greatest extent possible, and accessing the same opportunities as their non-disabled peers.”</a:t>
            </a:r>
            <a:endParaRPr sz="2800" dirty="0">
              <a:solidFill>
                <a:schemeClr val="dk1"/>
              </a:solidFill>
              <a:latin typeface="Lora"/>
              <a:ea typeface="Lora"/>
              <a:cs typeface="Lora"/>
              <a:sym typeface="Lora"/>
            </a:endParaRPr>
          </a:p>
          <a:p>
            <a:pPr marL="1219200" lvl="1" indent="-455930" algn="l" rtl="0">
              <a:lnSpc>
                <a:spcPct val="115000"/>
              </a:lnSpc>
              <a:spcBef>
                <a:spcPts val="0"/>
              </a:spcBef>
              <a:spcAft>
                <a:spcPts val="0"/>
              </a:spcAft>
              <a:buClr>
                <a:schemeClr val="dk1"/>
              </a:buClr>
              <a:buSzPct val="100000"/>
              <a:buFont typeface="Lora"/>
              <a:buChar char="○"/>
            </a:pPr>
            <a:r>
              <a:rPr lang="en-US" sz="2800" dirty="0">
                <a:latin typeface="Lora"/>
                <a:ea typeface="Lora"/>
                <a:cs typeface="Lora"/>
                <a:sym typeface="Lora"/>
              </a:rPr>
              <a:t>Personalized </a:t>
            </a:r>
            <a:r>
              <a:rPr lang="en-US" sz="2800" dirty="0">
                <a:solidFill>
                  <a:schemeClr val="dk1"/>
                </a:solidFill>
                <a:latin typeface="Lora"/>
                <a:ea typeface="Lora"/>
                <a:cs typeface="Lora"/>
                <a:sym typeface="Lora"/>
              </a:rPr>
              <a:t>learning experiences</a:t>
            </a:r>
            <a:endParaRPr sz="2800" dirty="0">
              <a:solidFill>
                <a:schemeClr val="dk1"/>
              </a:solidFill>
              <a:latin typeface="Lora"/>
              <a:ea typeface="Lora"/>
              <a:cs typeface="Lora"/>
              <a:sym typeface="Lora"/>
            </a:endParaRPr>
          </a:p>
          <a:p>
            <a:pPr marL="1219200" lvl="1" indent="-455930" algn="l" rtl="0">
              <a:lnSpc>
                <a:spcPct val="115000"/>
              </a:lnSpc>
              <a:spcBef>
                <a:spcPts val="0"/>
              </a:spcBef>
              <a:spcAft>
                <a:spcPts val="0"/>
              </a:spcAft>
              <a:buClr>
                <a:schemeClr val="dk1"/>
              </a:buClr>
              <a:buSzPct val="100000"/>
              <a:buFont typeface="Lora"/>
              <a:buChar char="○"/>
            </a:pPr>
            <a:r>
              <a:rPr lang="en-US" sz="2800" dirty="0">
                <a:solidFill>
                  <a:schemeClr val="dk1"/>
                </a:solidFill>
                <a:latin typeface="Lora"/>
                <a:ea typeface="Lora"/>
                <a:cs typeface="Lora"/>
                <a:sym typeface="Lora"/>
              </a:rPr>
              <a:t>Rigorous instruction</a:t>
            </a:r>
            <a:endParaRPr sz="2800" dirty="0">
              <a:solidFill>
                <a:schemeClr val="dk1"/>
              </a:solidFill>
              <a:latin typeface="Lora"/>
              <a:ea typeface="Lora"/>
              <a:cs typeface="Lora"/>
              <a:sym typeface="Lora"/>
            </a:endParaRPr>
          </a:p>
          <a:p>
            <a:pPr marL="1219200" lvl="1" indent="-455930" algn="l" rtl="0">
              <a:lnSpc>
                <a:spcPct val="115000"/>
              </a:lnSpc>
              <a:spcBef>
                <a:spcPts val="0"/>
              </a:spcBef>
              <a:spcAft>
                <a:spcPts val="0"/>
              </a:spcAft>
              <a:buClr>
                <a:schemeClr val="dk1"/>
              </a:buClr>
              <a:buSzPct val="100000"/>
              <a:buFont typeface="Lora"/>
              <a:buChar char="○"/>
            </a:pPr>
            <a:r>
              <a:rPr lang="en-US" sz="2800" dirty="0">
                <a:solidFill>
                  <a:schemeClr val="dk1"/>
                </a:solidFill>
                <a:latin typeface="Lora"/>
                <a:ea typeface="Lora"/>
                <a:cs typeface="Lora"/>
                <a:sym typeface="Lora"/>
              </a:rPr>
              <a:t>Access to opportunities, including post-secondary preparation</a:t>
            </a:r>
            <a:endParaRPr sz="2800" dirty="0">
              <a:solidFill>
                <a:schemeClr val="dk1"/>
              </a:solidFill>
              <a:latin typeface="Lora"/>
              <a:ea typeface="Lora"/>
              <a:cs typeface="Lora"/>
              <a:sym typeface="Lora"/>
            </a:endParaRPr>
          </a:p>
          <a:p>
            <a:pPr marL="0" lvl="0" indent="0" algn="l" rtl="0">
              <a:lnSpc>
                <a:spcPct val="115000"/>
              </a:lnSpc>
              <a:spcBef>
                <a:spcPts val="1600"/>
              </a:spcBef>
              <a:spcAft>
                <a:spcPts val="0"/>
              </a:spcAft>
              <a:buSzPct val="100000"/>
              <a:buNone/>
            </a:pPr>
            <a:endParaRPr sz="2800" dirty="0">
              <a:solidFill>
                <a:schemeClr val="dk1"/>
              </a:solidFill>
              <a:latin typeface="Lora"/>
              <a:ea typeface="Lora"/>
              <a:cs typeface="Lora"/>
              <a:sym typeface="Lora"/>
            </a:endParaRPr>
          </a:p>
          <a:p>
            <a:pPr marL="609600" lvl="0" indent="-455930" algn="l" rtl="0">
              <a:lnSpc>
                <a:spcPct val="115000"/>
              </a:lnSpc>
              <a:spcBef>
                <a:spcPts val="1600"/>
              </a:spcBef>
              <a:spcAft>
                <a:spcPts val="0"/>
              </a:spcAft>
              <a:buClr>
                <a:schemeClr val="dk1"/>
              </a:buClr>
              <a:buSzPct val="100000"/>
              <a:buFont typeface="Lora"/>
              <a:buChar char="●"/>
            </a:pPr>
            <a:r>
              <a:rPr lang="en-US" sz="2800" dirty="0">
                <a:solidFill>
                  <a:schemeClr val="dk1"/>
                </a:solidFill>
                <a:latin typeface="Lora"/>
                <a:ea typeface="Lora"/>
                <a:cs typeface="Lora"/>
                <a:sym typeface="Lora"/>
              </a:rPr>
              <a:t>This cannot be done without creating a community of care!</a:t>
            </a:r>
            <a:endParaRPr sz="2800" dirty="0">
              <a:solidFill>
                <a:schemeClr val="dk1"/>
              </a:solidFill>
              <a:latin typeface="Lora"/>
              <a:ea typeface="Lora"/>
              <a:cs typeface="Lora"/>
              <a:sym typeface="Lora"/>
            </a:endParaRPr>
          </a:p>
          <a:p>
            <a:pPr marL="0" lvl="0" indent="0" algn="l" rtl="0">
              <a:lnSpc>
                <a:spcPct val="115000"/>
              </a:lnSpc>
              <a:spcBef>
                <a:spcPts val="1600"/>
              </a:spcBef>
              <a:spcAft>
                <a:spcPts val="0"/>
              </a:spcAft>
              <a:buSzPct val="127272"/>
              <a:buNone/>
            </a:pPr>
            <a:endParaRPr sz="2200" dirty="0">
              <a:solidFill>
                <a:schemeClr val="dk1"/>
              </a:solidFill>
              <a:latin typeface="Lora"/>
              <a:ea typeface="Lora"/>
              <a:cs typeface="Lora"/>
              <a:sym typeface="Lora"/>
            </a:endParaRPr>
          </a:p>
          <a:p>
            <a:pPr marL="0" lvl="0" indent="0" algn="l" rtl="0">
              <a:lnSpc>
                <a:spcPct val="115000"/>
              </a:lnSpc>
              <a:spcBef>
                <a:spcPts val="1600"/>
              </a:spcBef>
              <a:spcAft>
                <a:spcPts val="1600"/>
              </a:spcAft>
              <a:buSzPct val="127272"/>
              <a:buNone/>
            </a:pPr>
            <a:r>
              <a:rPr lang="en-US" sz="2200" u="sng" dirty="0">
                <a:solidFill>
                  <a:schemeClr val="accent5"/>
                </a:solidFill>
                <a:latin typeface="Lora"/>
                <a:ea typeface="Lora"/>
                <a:cs typeface="Lora"/>
                <a:sym typeface="Lora"/>
                <a:hlinkClick r:id="rId4">
                  <a:extLst>
                    <a:ext uri="{A12FA001-AC4F-418D-AE19-62706E023703}">
                      <ahyp:hlinkClr xmlns:ahyp="http://schemas.microsoft.com/office/drawing/2018/hyperlinkcolor" val="tx"/>
                    </a:ext>
                  </a:extLst>
                </a:hlinkClick>
              </a:rPr>
              <a:t>https://www.cps.edu/sites/five-year-plan/priorities/student/students-with-disabilities/</a:t>
            </a:r>
            <a:endParaRPr sz="2200" dirty="0">
              <a:solidFill>
                <a:schemeClr val="dk1"/>
              </a:solidFill>
              <a:latin typeface="Lora"/>
              <a:ea typeface="Lora"/>
              <a:cs typeface="Lora"/>
              <a:sym typeface="Lor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fontScale="90000"/>
          </a:bodyPr>
          <a:lstStyle/>
          <a:p>
            <a:pPr marL="0" lvl="0" indent="0" algn="l" rtl="0">
              <a:lnSpc>
                <a:spcPct val="100000"/>
              </a:lnSpc>
              <a:spcBef>
                <a:spcPts val="0"/>
              </a:spcBef>
              <a:spcAft>
                <a:spcPts val="0"/>
              </a:spcAft>
              <a:buSzPct val="93181"/>
              <a:buNone/>
            </a:pPr>
            <a:r>
              <a:rPr lang="en-US" dirty="0"/>
              <a:t>Community of Care - Inside the School</a:t>
            </a:r>
            <a:endParaRPr dirty="0"/>
          </a:p>
        </p:txBody>
      </p:sp>
      <p:pic>
        <p:nvPicPr>
          <p:cNvPr id="251" name="Google Shape;251;p34" descr="Student playing the guitar"/>
          <p:cNvPicPr preferRelativeResize="0"/>
          <p:nvPr/>
        </p:nvPicPr>
        <p:blipFill rotWithShape="1">
          <a:blip r:embed="rId3">
            <a:alphaModFix/>
          </a:blip>
          <a:srcRect/>
          <a:stretch/>
        </p:blipFill>
        <p:spPr>
          <a:xfrm>
            <a:off x="8947392" y="630568"/>
            <a:ext cx="2590140" cy="1941999"/>
          </a:xfrm>
          <a:prstGeom prst="rect">
            <a:avLst/>
          </a:prstGeom>
          <a:noFill/>
          <a:ln>
            <a:noFill/>
          </a:ln>
        </p:spPr>
      </p:pic>
      <p:pic>
        <p:nvPicPr>
          <p:cNvPr id="252" name="Google Shape;252;p34" descr="Students recieving guidance on a computer"/>
          <p:cNvPicPr preferRelativeResize="0"/>
          <p:nvPr/>
        </p:nvPicPr>
        <p:blipFill rotWithShape="1">
          <a:blip r:embed="rId4">
            <a:alphaModFix/>
          </a:blip>
          <a:srcRect/>
          <a:stretch/>
        </p:blipFill>
        <p:spPr>
          <a:xfrm>
            <a:off x="6995268" y="2833069"/>
            <a:ext cx="4092700" cy="3069498"/>
          </a:xfrm>
          <a:prstGeom prst="rect">
            <a:avLst/>
          </a:prstGeom>
          <a:noFill/>
          <a:ln>
            <a:noFill/>
          </a:ln>
        </p:spPr>
      </p:pic>
      <p:sp>
        <p:nvSpPr>
          <p:cNvPr id="3" name="Google Shape;250;p3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p>
            <a:pPr marL="609600" lvl="0" indent="-457200" algn="l" rtl="0">
              <a:lnSpc>
                <a:spcPct val="115000"/>
              </a:lnSpc>
              <a:spcBef>
                <a:spcPts val="0"/>
              </a:spcBef>
              <a:spcAft>
                <a:spcPts val="0"/>
              </a:spcAft>
              <a:buSzPts val="2400"/>
              <a:buChar char="●"/>
            </a:pPr>
            <a:r>
              <a:rPr lang="en-US" dirty="0"/>
              <a:t>Student self-course selection</a:t>
            </a:r>
            <a:endParaRPr dirty="0"/>
          </a:p>
          <a:p>
            <a:pPr marL="1219200" lvl="1" indent="-425450" algn="l" rtl="0">
              <a:lnSpc>
                <a:spcPct val="115000"/>
              </a:lnSpc>
              <a:spcBef>
                <a:spcPts val="0"/>
              </a:spcBef>
              <a:spcAft>
                <a:spcPts val="0"/>
              </a:spcAft>
              <a:buSzPts val="1900"/>
              <a:buChar char="○"/>
            </a:pPr>
            <a:r>
              <a:rPr lang="en-US" dirty="0"/>
              <a:t>Trusted adult conversations</a:t>
            </a:r>
            <a:endParaRPr dirty="0"/>
          </a:p>
          <a:p>
            <a:pPr marL="1219200" lvl="1" indent="-425450" algn="l" rtl="0">
              <a:lnSpc>
                <a:spcPct val="115000"/>
              </a:lnSpc>
              <a:spcBef>
                <a:spcPts val="0"/>
              </a:spcBef>
              <a:spcAft>
                <a:spcPts val="0"/>
              </a:spcAft>
              <a:buSzPts val="1900"/>
              <a:buChar char="○"/>
            </a:pPr>
            <a:r>
              <a:rPr lang="en-US" dirty="0"/>
              <a:t>Student-led</a:t>
            </a:r>
            <a:endParaRPr dirty="0"/>
          </a:p>
          <a:p>
            <a:pPr marL="1219200" lvl="1" indent="-425450" algn="l" rtl="0">
              <a:lnSpc>
                <a:spcPct val="115000"/>
              </a:lnSpc>
              <a:spcBef>
                <a:spcPts val="0"/>
              </a:spcBef>
              <a:spcAft>
                <a:spcPts val="0"/>
              </a:spcAft>
              <a:buSzPts val="1900"/>
              <a:buChar char="○"/>
            </a:pPr>
            <a:r>
              <a:rPr lang="en-US" dirty="0"/>
              <a:t>Specific to students’ needs</a:t>
            </a:r>
            <a:endParaRPr dirty="0"/>
          </a:p>
          <a:p>
            <a:pPr marL="609600" lvl="0" indent="-457200" algn="l" rtl="0">
              <a:lnSpc>
                <a:spcPct val="115000"/>
              </a:lnSpc>
              <a:spcBef>
                <a:spcPts val="0"/>
              </a:spcBef>
              <a:spcAft>
                <a:spcPts val="0"/>
              </a:spcAft>
              <a:buSzPts val="2400"/>
              <a:buChar char="●"/>
            </a:pPr>
            <a:r>
              <a:rPr lang="en-US" dirty="0"/>
              <a:t>Co-Generative Dialogues</a:t>
            </a:r>
            <a:endParaRPr dirty="0"/>
          </a:p>
          <a:p>
            <a:pPr marL="609600" lvl="0" indent="-457200" algn="l" rtl="0">
              <a:lnSpc>
                <a:spcPct val="115000"/>
              </a:lnSpc>
              <a:spcBef>
                <a:spcPts val="0"/>
              </a:spcBef>
              <a:spcAft>
                <a:spcPts val="0"/>
              </a:spcAft>
              <a:buSzPts val="2400"/>
              <a:buChar char="●"/>
            </a:pPr>
            <a:r>
              <a:rPr lang="en-US" dirty="0"/>
              <a:t>Full access to classrooms that provide</a:t>
            </a:r>
            <a:endParaRPr dirty="0"/>
          </a:p>
          <a:p>
            <a:pPr marL="1219200" lvl="1" indent="-425450" algn="l" rtl="0">
              <a:lnSpc>
                <a:spcPct val="115000"/>
              </a:lnSpc>
              <a:spcBef>
                <a:spcPts val="0"/>
              </a:spcBef>
              <a:spcAft>
                <a:spcPts val="0"/>
              </a:spcAft>
              <a:buSzPts val="1900"/>
              <a:buChar char="○"/>
            </a:pPr>
            <a:r>
              <a:rPr lang="en-US" dirty="0"/>
              <a:t>Continuum of Services</a:t>
            </a:r>
            <a:endParaRPr dirty="0"/>
          </a:p>
          <a:p>
            <a:pPr marL="1219200" lvl="1" indent="-425450" algn="l" rtl="0">
              <a:lnSpc>
                <a:spcPct val="115000"/>
              </a:lnSpc>
              <a:spcBef>
                <a:spcPts val="0"/>
              </a:spcBef>
              <a:spcAft>
                <a:spcPts val="0"/>
              </a:spcAft>
              <a:buSzPts val="1900"/>
              <a:buChar char="○"/>
            </a:pPr>
            <a:r>
              <a:rPr lang="en-US" dirty="0"/>
              <a:t>Flexible Scheduling</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fontScale="90000"/>
          </a:bodyPr>
          <a:lstStyle/>
          <a:p>
            <a:pPr marL="0" lvl="0" indent="0" algn="l" rtl="0">
              <a:lnSpc>
                <a:spcPct val="100000"/>
              </a:lnSpc>
              <a:spcBef>
                <a:spcPts val="0"/>
              </a:spcBef>
              <a:spcAft>
                <a:spcPts val="0"/>
              </a:spcAft>
              <a:buSzPct val="93181"/>
              <a:buNone/>
            </a:pPr>
            <a:r>
              <a:rPr lang="en-US" dirty="0"/>
              <a:t>Community of Care - Outside the School Day</a:t>
            </a:r>
            <a:endParaRPr dirty="0"/>
          </a:p>
        </p:txBody>
      </p:sp>
      <p:pic>
        <p:nvPicPr>
          <p:cNvPr id="260" name="Google Shape;260;p35" descr="Students holding pancakes"/>
          <p:cNvPicPr preferRelativeResize="0"/>
          <p:nvPr/>
        </p:nvPicPr>
        <p:blipFill rotWithShape="1">
          <a:blip r:embed="rId3">
            <a:alphaModFix/>
          </a:blip>
          <a:srcRect/>
          <a:stretch/>
        </p:blipFill>
        <p:spPr>
          <a:xfrm>
            <a:off x="10183900" y="-88367"/>
            <a:ext cx="2580601" cy="3052834"/>
          </a:xfrm>
          <a:prstGeom prst="rect">
            <a:avLst/>
          </a:prstGeom>
          <a:noFill/>
          <a:ln>
            <a:noFill/>
          </a:ln>
        </p:spPr>
      </p:pic>
      <p:pic>
        <p:nvPicPr>
          <p:cNvPr id="261" name="Google Shape;261;p35" descr="Group of students posed for photo making a heart with their hands"/>
          <p:cNvPicPr preferRelativeResize="0"/>
          <p:nvPr/>
        </p:nvPicPr>
        <p:blipFill rotWithShape="1">
          <a:blip r:embed="rId4">
            <a:alphaModFix/>
          </a:blip>
          <a:srcRect/>
          <a:stretch/>
        </p:blipFill>
        <p:spPr>
          <a:xfrm>
            <a:off x="315833" y="4372800"/>
            <a:ext cx="7888798" cy="4242165"/>
          </a:xfrm>
          <a:prstGeom prst="rect">
            <a:avLst/>
          </a:prstGeom>
          <a:noFill/>
          <a:ln>
            <a:noFill/>
          </a:ln>
        </p:spPr>
      </p:pic>
      <p:pic>
        <p:nvPicPr>
          <p:cNvPr id="259" name="Google Shape;259;p35" descr="Two students posed for a photo"/>
          <p:cNvPicPr preferRelativeResize="0"/>
          <p:nvPr/>
        </p:nvPicPr>
        <p:blipFill rotWithShape="1">
          <a:blip r:embed="rId5">
            <a:alphaModFix/>
          </a:blip>
          <a:srcRect/>
          <a:stretch/>
        </p:blipFill>
        <p:spPr>
          <a:xfrm>
            <a:off x="7709733" y="3881500"/>
            <a:ext cx="4346231" cy="3994633"/>
          </a:xfrm>
          <a:prstGeom prst="rect">
            <a:avLst/>
          </a:prstGeom>
          <a:noFill/>
          <a:ln>
            <a:noFill/>
          </a:ln>
        </p:spPr>
      </p:pic>
      <p:sp>
        <p:nvSpPr>
          <p:cNvPr id="3" name="Google Shape;258;p3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p>
            <a:pPr marL="609600" lvl="0" indent="-457200" algn="l" rtl="0">
              <a:lnSpc>
                <a:spcPct val="115000"/>
              </a:lnSpc>
              <a:spcBef>
                <a:spcPts val="0"/>
              </a:spcBef>
              <a:spcAft>
                <a:spcPts val="0"/>
              </a:spcAft>
              <a:buSzPts val="2400"/>
              <a:buChar char="●"/>
            </a:pPr>
            <a:r>
              <a:rPr lang="en-US" dirty="0"/>
              <a:t>Athletics</a:t>
            </a:r>
            <a:endParaRPr dirty="0"/>
          </a:p>
          <a:p>
            <a:pPr marL="1219200" lvl="1" indent="-425450" algn="l" rtl="0">
              <a:lnSpc>
                <a:spcPct val="115000"/>
              </a:lnSpc>
              <a:spcBef>
                <a:spcPts val="0"/>
              </a:spcBef>
              <a:spcAft>
                <a:spcPts val="0"/>
              </a:spcAft>
              <a:buSzPts val="1900"/>
              <a:buChar char="○"/>
            </a:pPr>
            <a:r>
              <a:rPr lang="en-US" dirty="0"/>
              <a:t>Special Olympics</a:t>
            </a:r>
            <a:endParaRPr dirty="0"/>
          </a:p>
          <a:p>
            <a:pPr marL="1219200" lvl="1" indent="-425450" algn="l" rtl="0">
              <a:lnSpc>
                <a:spcPct val="115000"/>
              </a:lnSpc>
              <a:spcBef>
                <a:spcPts val="0"/>
              </a:spcBef>
              <a:spcAft>
                <a:spcPts val="0"/>
              </a:spcAft>
              <a:buSzPts val="1900"/>
              <a:buChar char="○"/>
            </a:pPr>
            <a:r>
              <a:rPr lang="en-US" dirty="0"/>
              <a:t>Full access to robust sports programming</a:t>
            </a:r>
            <a:endParaRPr dirty="0"/>
          </a:p>
          <a:p>
            <a:pPr marL="609600" lvl="0" indent="-457200" algn="l" rtl="0">
              <a:lnSpc>
                <a:spcPct val="115000"/>
              </a:lnSpc>
              <a:spcBef>
                <a:spcPts val="0"/>
              </a:spcBef>
              <a:spcAft>
                <a:spcPts val="0"/>
              </a:spcAft>
              <a:buSzPts val="2400"/>
              <a:buChar char="●"/>
            </a:pPr>
            <a:r>
              <a:rPr lang="en-US" dirty="0"/>
              <a:t>Out of School Time Programming</a:t>
            </a:r>
            <a:endParaRPr dirty="0"/>
          </a:p>
          <a:p>
            <a:pPr marL="1219200" lvl="1" indent="-425450" algn="l" rtl="0">
              <a:lnSpc>
                <a:spcPct val="115000"/>
              </a:lnSpc>
              <a:spcBef>
                <a:spcPts val="0"/>
              </a:spcBef>
              <a:spcAft>
                <a:spcPts val="0"/>
              </a:spcAft>
              <a:buSzPts val="1900"/>
              <a:buChar char="○"/>
            </a:pPr>
            <a:r>
              <a:rPr lang="en-US" dirty="0"/>
              <a:t>Cluster-specific programs</a:t>
            </a:r>
            <a:endParaRPr dirty="0"/>
          </a:p>
          <a:p>
            <a:pPr marL="1219200" lvl="1" indent="-425450" algn="l" rtl="0">
              <a:lnSpc>
                <a:spcPct val="115000"/>
              </a:lnSpc>
              <a:spcBef>
                <a:spcPts val="0"/>
              </a:spcBef>
              <a:spcAft>
                <a:spcPts val="0"/>
              </a:spcAft>
              <a:buSzPts val="1900"/>
              <a:buChar char="○"/>
            </a:pPr>
            <a:r>
              <a:rPr lang="en-US" dirty="0"/>
              <a:t>Targeted supports for students with disabilities, including access to tutoring</a:t>
            </a:r>
            <a:endParaRPr dirty="0"/>
          </a:p>
          <a:p>
            <a:pPr marL="1219200" lvl="1" indent="-425450" algn="l" rtl="0">
              <a:lnSpc>
                <a:spcPct val="115000"/>
              </a:lnSpc>
              <a:spcBef>
                <a:spcPts val="0"/>
              </a:spcBef>
              <a:spcAft>
                <a:spcPts val="0"/>
              </a:spcAft>
              <a:buSzPts val="1900"/>
              <a:buChar char="○"/>
            </a:pPr>
            <a:r>
              <a:rPr lang="en-US" dirty="0"/>
              <a:t>High level of participation in after-school clubs</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6"/>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fontScale="90000"/>
          </a:bodyPr>
          <a:lstStyle/>
          <a:p>
            <a:pPr marL="0" lvl="0" indent="0" algn="l" rtl="0">
              <a:lnSpc>
                <a:spcPct val="100000"/>
              </a:lnSpc>
              <a:spcBef>
                <a:spcPts val="0"/>
              </a:spcBef>
              <a:spcAft>
                <a:spcPts val="0"/>
              </a:spcAft>
              <a:buSzPct val="93181"/>
              <a:buNone/>
            </a:pPr>
            <a:r>
              <a:rPr lang="en-US" dirty="0"/>
              <a:t>Key Leadership Moves to Leverage Communities of Care</a:t>
            </a:r>
            <a:endParaRPr dirty="0"/>
          </a:p>
        </p:txBody>
      </p:sp>
      <p:pic>
        <p:nvPicPr>
          <p:cNvPr id="268" name="Google Shape;268;p36" descr="Students posed for a photo at the special olympics."/>
          <p:cNvPicPr preferRelativeResize="0"/>
          <p:nvPr/>
        </p:nvPicPr>
        <p:blipFill rotWithShape="1">
          <a:blip r:embed="rId3">
            <a:alphaModFix/>
          </a:blip>
          <a:srcRect/>
          <a:stretch/>
        </p:blipFill>
        <p:spPr>
          <a:xfrm>
            <a:off x="9203826" y="3549502"/>
            <a:ext cx="2572475" cy="2574624"/>
          </a:xfrm>
          <a:prstGeom prst="rect">
            <a:avLst/>
          </a:prstGeom>
          <a:noFill/>
          <a:ln>
            <a:noFill/>
          </a:ln>
        </p:spPr>
      </p:pic>
      <p:sp>
        <p:nvSpPr>
          <p:cNvPr id="269" name="Google Shape;269;p36">
            <a:extLst>
              <a:ext uri="{C183D7F6-B498-43B3-948B-1728B52AA6E4}">
                <adec:decorative xmlns:adec="http://schemas.microsoft.com/office/drawing/2017/decorative" val="1"/>
              </a:ext>
            </a:extLst>
          </p:cNvPr>
          <p:cNvSpPr txBox="1"/>
          <p:nvPr/>
        </p:nvSpPr>
        <p:spPr>
          <a:xfrm>
            <a:off x="10590200" y="5508533"/>
            <a:ext cx="1623300" cy="6156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2"/>
              </a:solidFill>
              <a:latin typeface="Arial"/>
              <a:ea typeface="Arial"/>
              <a:cs typeface="Arial"/>
              <a:sym typeface="Arial"/>
            </a:endParaRPr>
          </a:p>
        </p:txBody>
      </p:sp>
      <p:sp>
        <p:nvSpPr>
          <p:cNvPr id="3" name="Google Shape;267;p36"/>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lnSpcReduction="10000"/>
          </a:bodyPr>
          <a:lstStyle/>
          <a:p>
            <a:pPr marL="609600" lvl="0" indent="0" algn="l" rtl="0">
              <a:lnSpc>
                <a:spcPct val="115000"/>
              </a:lnSpc>
              <a:spcBef>
                <a:spcPts val="0"/>
              </a:spcBef>
              <a:spcAft>
                <a:spcPts val="0"/>
              </a:spcAft>
              <a:buNone/>
            </a:pPr>
            <a:endParaRPr dirty="0"/>
          </a:p>
          <a:p>
            <a:pPr marL="609600" lvl="0" indent="-457200" algn="l" rtl="0">
              <a:lnSpc>
                <a:spcPct val="115000"/>
              </a:lnSpc>
              <a:spcBef>
                <a:spcPts val="0"/>
              </a:spcBef>
              <a:spcAft>
                <a:spcPts val="0"/>
              </a:spcAft>
              <a:buSzPts val="2400"/>
              <a:buChar char="●"/>
            </a:pPr>
            <a:r>
              <a:rPr lang="en-US" dirty="0"/>
              <a:t>Build relational trust with both staff and students</a:t>
            </a:r>
            <a:endParaRPr dirty="0"/>
          </a:p>
          <a:p>
            <a:pPr marL="609600" lvl="0" indent="-457200" algn="l" rtl="0">
              <a:lnSpc>
                <a:spcPct val="115000"/>
              </a:lnSpc>
              <a:spcBef>
                <a:spcPts val="0"/>
              </a:spcBef>
              <a:spcAft>
                <a:spcPts val="0"/>
              </a:spcAft>
              <a:buSzPts val="2400"/>
              <a:buChar char="●"/>
            </a:pPr>
            <a:r>
              <a:rPr lang="en-US" dirty="0"/>
              <a:t>Bring issues to the forefront of conversations with key stakeholder groups and challenge biases when they arise</a:t>
            </a:r>
            <a:endParaRPr dirty="0"/>
          </a:p>
          <a:p>
            <a:pPr marL="1219200" lvl="1" indent="-425450" algn="l" rtl="0">
              <a:lnSpc>
                <a:spcPct val="115000"/>
              </a:lnSpc>
              <a:spcBef>
                <a:spcPts val="0"/>
              </a:spcBef>
              <a:spcAft>
                <a:spcPts val="0"/>
              </a:spcAft>
              <a:buSzPts val="1900"/>
              <a:buChar char="○"/>
            </a:pPr>
            <a:r>
              <a:rPr lang="en-US" dirty="0"/>
              <a:t>Senior Leadership Team</a:t>
            </a:r>
            <a:endParaRPr dirty="0"/>
          </a:p>
          <a:p>
            <a:pPr marL="1219200" lvl="1" indent="-425450" algn="l" rtl="0">
              <a:lnSpc>
                <a:spcPct val="115000"/>
              </a:lnSpc>
              <a:spcBef>
                <a:spcPts val="0"/>
              </a:spcBef>
              <a:spcAft>
                <a:spcPts val="0"/>
              </a:spcAft>
              <a:buSzPts val="1900"/>
              <a:buChar char="○"/>
            </a:pPr>
            <a:r>
              <a:rPr lang="en-US" dirty="0"/>
              <a:t>Instructional Leadership Team</a:t>
            </a:r>
            <a:endParaRPr dirty="0"/>
          </a:p>
          <a:p>
            <a:pPr marL="1219200" lvl="1" indent="-425450" algn="l" rtl="0">
              <a:lnSpc>
                <a:spcPct val="115000"/>
              </a:lnSpc>
              <a:spcBef>
                <a:spcPts val="0"/>
              </a:spcBef>
              <a:spcAft>
                <a:spcPts val="0"/>
              </a:spcAft>
              <a:buSzPts val="1900"/>
              <a:buChar char="○"/>
            </a:pPr>
            <a:r>
              <a:rPr lang="en-US" dirty="0"/>
              <a:t>Course teams and departments</a:t>
            </a:r>
            <a:endParaRPr dirty="0"/>
          </a:p>
          <a:p>
            <a:pPr marL="1219200" lvl="1" indent="-425450" algn="l" rtl="0">
              <a:lnSpc>
                <a:spcPct val="115000"/>
              </a:lnSpc>
              <a:spcBef>
                <a:spcPts val="0"/>
              </a:spcBef>
              <a:spcAft>
                <a:spcPts val="0"/>
              </a:spcAft>
              <a:buSzPts val="1900"/>
              <a:buChar char="○"/>
            </a:pPr>
            <a:r>
              <a:rPr lang="en-US" dirty="0"/>
              <a:t>Students and parents</a:t>
            </a:r>
            <a:endParaRPr dirty="0"/>
          </a:p>
          <a:p>
            <a:pPr marL="609600" lvl="0" indent="-457200" algn="l" rtl="0">
              <a:lnSpc>
                <a:spcPct val="115000"/>
              </a:lnSpc>
              <a:spcBef>
                <a:spcPts val="0"/>
              </a:spcBef>
              <a:spcAft>
                <a:spcPts val="0"/>
              </a:spcAft>
              <a:buSzPts val="2400"/>
              <a:buChar char="●"/>
            </a:pPr>
            <a:r>
              <a:rPr lang="en-US" dirty="0"/>
              <a:t>Develop an intentional, specific plan with action steps</a:t>
            </a:r>
            <a:endParaRPr dirty="0"/>
          </a:p>
          <a:p>
            <a:pPr marL="1219200" lvl="1" indent="-425450" algn="l" rtl="0">
              <a:lnSpc>
                <a:spcPct val="115000"/>
              </a:lnSpc>
              <a:spcBef>
                <a:spcPts val="0"/>
              </a:spcBef>
              <a:spcAft>
                <a:spcPts val="0"/>
              </a:spcAft>
              <a:buSzPts val="1900"/>
              <a:buChar char="○"/>
            </a:pPr>
            <a:r>
              <a:rPr lang="en-US" dirty="0"/>
              <a:t>Promotes accountability</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fontScale="90000"/>
          </a:bodyPr>
          <a:lstStyle/>
          <a:p>
            <a:pPr marL="0" lvl="0" indent="0" algn="l" rtl="0">
              <a:lnSpc>
                <a:spcPct val="100000"/>
              </a:lnSpc>
              <a:spcBef>
                <a:spcPts val="0"/>
              </a:spcBef>
              <a:spcAft>
                <a:spcPts val="0"/>
              </a:spcAft>
              <a:buSzPct val="93181"/>
              <a:buNone/>
            </a:pPr>
            <a:r>
              <a:rPr lang="en-US" dirty="0"/>
              <a:t>High Value Clinical Experiences (Work Tasks) to Prepare Future Leaders</a:t>
            </a:r>
            <a:endParaRPr dirty="0"/>
          </a:p>
        </p:txBody>
      </p:sp>
      <p:sp>
        <p:nvSpPr>
          <p:cNvPr id="3" name="Google Shape;275;p37"/>
          <p:cNvSpPr txBox="1">
            <a:spLocks noGrp="1"/>
          </p:cNvSpPr>
          <p:nvPr>
            <p:ph type="body" idx="1"/>
          </p:nvPr>
        </p:nvSpPr>
        <p:spPr>
          <a:xfrm>
            <a:off x="415600" y="2007967"/>
            <a:ext cx="11360700" cy="4555200"/>
          </a:xfrm>
          <a:prstGeom prst="rect">
            <a:avLst/>
          </a:prstGeom>
          <a:noFill/>
          <a:ln>
            <a:noFill/>
          </a:ln>
        </p:spPr>
        <p:txBody>
          <a:bodyPr spcFirstLastPara="1" wrap="square" lIns="121900" tIns="121900" rIns="121900" bIns="121900" anchor="t" anchorCtr="0">
            <a:normAutofit fontScale="77500" lnSpcReduction="20000"/>
          </a:bodyPr>
          <a:lstStyle/>
          <a:p>
            <a:pPr marL="0" lvl="0" indent="0" algn="l" rtl="0">
              <a:lnSpc>
                <a:spcPct val="115000"/>
              </a:lnSpc>
              <a:spcBef>
                <a:spcPts val="0"/>
              </a:spcBef>
              <a:spcAft>
                <a:spcPts val="0"/>
              </a:spcAft>
              <a:buSzPct val="121428"/>
              <a:buNone/>
            </a:pPr>
            <a:r>
              <a:rPr lang="en-US" sz="2800" b="1" dirty="0"/>
              <a:t>Establish Work Tasks During the Clinical Experience that Provide Developmental Opportunity:</a:t>
            </a:r>
            <a:endParaRPr sz="2800" b="1" dirty="0"/>
          </a:p>
          <a:p>
            <a:pPr marL="609600" lvl="0" indent="-416560" algn="l" rtl="0">
              <a:lnSpc>
                <a:spcPct val="115000"/>
              </a:lnSpc>
              <a:spcBef>
                <a:spcPts val="1600"/>
              </a:spcBef>
              <a:spcAft>
                <a:spcPts val="0"/>
              </a:spcAft>
              <a:buSzPct val="100000"/>
              <a:buChar char="●"/>
            </a:pPr>
            <a:r>
              <a:rPr lang="en-US" sz="2800" dirty="0"/>
              <a:t>Look at data that reveals how students are experiencing the school; surveys (5 Essentials or Cultivate) and engage in listening tours with students, parents, staff, and community members; emphasize students with disability; what are you learning from these data and is there a plan of action that the aspirant might lead that acts on these findings? </a:t>
            </a:r>
            <a:endParaRPr sz="2800" dirty="0"/>
          </a:p>
          <a:p>
            <a:pPr marL="609600" lvl="0" indent="-416560" algn="l" rtl="0">
              <a:lnSpc>
                <a:spcPct val="115000"/>
              </a:lnSpc>
              <a:spcBef>
                <a:spcPts val="0"/>
              </a:spcBef>
              <a:spcAft>
                <a:spcPts val="0"/>
              </a:spcAft>
              <a:buSzPct val="100000"/>
              <a:buChar char="●"/>
            </a:pPr>
            <a:r>
              <a:rPr lang="en-US" sz="2800" dirty="0"/>
              <a:t>Regularly engage in learning walks in classrooms throughout the school that focus on looking for the nature of adult/student relationships and high leverage practices (HLP</a:t>
            </a:r>
            <a:r>
              <a:rPr lang="en-US" dirty="0"/>
              <a:t>s</a:t>
            </a:r>
            <a:r>
              <a:rPr lang="en-US" sz="2800" dirty="0"/>
              <a:t>) - both formally (done with </a:t>
            </a:r>
            <a:r>
              <a:rPr lang="en-US" sz="2800" dirty="0" err="1"/>
              <a:t>with</a:t>
            </a:r>
            <a:r>
              <a:rPr lang="en-US" sz="2800" dirty="0"/>
              <a:t> mentor principal including debrief) and informally</a:t>
            </a:r>
            <a:endParaRPr sz="2800" dirty="0"/>
          </a:p>
          <a:p>
            <a:pPr marL="1219200" lvl="1" indent="-416560" algn="l" rtl="0">
              <a:lnSpc>
                <a:spcPct val="115000"/>
              </a:lnSpc>
              <a:spcBef>
                <a:spcPts val="0"/>
              </a:spcBef>
              <a:spcAft>
                <a:spcPts val="0"/>
              </a:spcAft>
              <a:buSzPct val="100000"/>
              <a:buChar char="○"/>
            </a:pPr>
            <a:r>
              <a:rPr lang="en-US" sz="2800" dirty="0"/>
              <a:t>Aspirants must sharpen their lens for what to “look for” in an all access classroom</a:t>
            </a:r>
            <a:endParaRPr sz="2800" dirty="0"/>
          </a:p>
          <a:p>
            <a:pPr marL="1219200" lvl="1" indent="-416560" algn="l" rtl="0">
              <a:lnSpc>
                <a:spcPct val="115000"/>
              </a:lnSpc>
              <a:spcBef>
                <a:spcPts val="0"/>
              </a:spcBef>
              <a:spcAft>
                <a:spcPts val="0"/>
              </a:spcAft>
              <a:buSzPct val="100000"/>
              <a:buChar char="○"/>
            </a:pPr>
            <a:r>
              <a:rPr lang="en-US" sz="2800" dirty="0"/>
              <a:t>Ground your work in research (HLP and elements of these practices)! </a:t>
            </a:r>
            <a:endParaRPr sz="2800" dirty="0"/>
          </a:p>
          <a:p>
            <a:pPr marL="609600" lvl="0" indent="-416560" algn="l" rtl="0">
              <a:lnSpc>
                <a:spcPct val="115000"/>
              </a:lnSpc>
              <a:spcBef>
                <a:spcPts val="0"/>
              </a:spcBef>
              <a:spcAft>
                <a:spcPts val="0"/>
              </a:spcAft>
              <a:buSzPct val="100000"/>
              <a:buChar char="●"/>
            </a:pPr>
            <a:r>
              <a:rPr lang="en-US" sz="2800" dirty="0"/>
              <a:t>Develop and enact a plan of radical self-care</a:t>
            </a:r>
            <a:endParaRPr sz="2800" dirty="0"/>
          </a:p>
          <a:p>
            <a:pPr marL="1219200" lvl="1" indent="-421005" algn="l" rtl="0">
              <a:lnSpc>
                <a:spcPct val="115000"/>
              </a:lnSpc>
              <a:spcBef>
                <a:spcPts val="0"/>
              </a:spcBef>
              <a:spcAft>
                <a:spcPts val="0"/>
              </a:spcAft>
              <a:buSzPct val="100000"/>
              <a:buChar char="○"/>
            </a:pPr>
            <a:r>
              <a:rPr lang="en-US" sz="2900" dirty="0"/>
              <a:t>Focus on adult SEL and student SEL</a:t>
            </a:r>
            <a:endParaRPr sz="2900" dirty="0"/>
          </a:p>
          <a:p>
            <a:pPr marL="1219200" lvl="0" indent="0" algn="l" rtl="0">
              <a:lnSpc>
                <a:spcPct val="115000"/>
              </a:lnSpc>
              <a:spcBef>
                <a:spcPts val="1600"/>
              </a:spcBef>
              <a:spcAft>
                <a:spcPts val="1600"/>
              </a:spcAft>
              <a:buSzPct val="121428"/>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fontScale="90000"/>
          </a:bodyPr>
          <a:lstStyle/>
          <a:p>
            <a:pPr marL="0" lvl="0" indent="0" algn="l" rtl="0">
              <a:lnSpc>
                <a:spcPct val="100000"/>
              </a:lnSpc>
              <a:spcBef>
                <a:spcPts val="0"/>
              </a:spcBef>
              <a:spcAft>
                <a:spcPts val="0"/>
              </a:spcAft>
              <a:buSzPct val="93181"/>
              <a:buNone/>
            </a:pPr>
            <a:r>
              <a:rPr lang="en-US" dirty="0"/>
              <a:t>High Value Clinical Activities</a:t>
            </a:r>
            <a:endParaRPr dirty="0"/>
          </a:p>
        </p:txBody>
      </p:sp>
      <p:sp>
        <p:nvSpPr>
          <p:cNvPr id="3" name="Google Shape;281;p38"/>
          <p:cNvSpPr txBox="1">
            <a:spLocks noGrp="1"/>
          </p:cNvSpPr>
          <p:nvPr>
            <p:ph type="body" idx="1"/>
          </p:nvPr>
        </p:nvSpPr>
        <p:spPr>
          <a:xfrm>
            <a:off x="415600" y="2007967"/>
            <a:ext cx="11360700" cy="45552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0"/>
              </a:spcAft>
              <a:buSzPts val="2400"/>
              <a:buNone/>
            </a:pPr>
            <a:r>
              <a:rPr lang="en-US" sz="2800" dirty="0">
                <a:solidFill>
                  <a:schemeClr val="dk1"/>
                </a:solidFill>
              </a:rPr>
              <a:t>Identify settings that have strong practices for creating a community of care for students with disabilities and ensure that aspirants have an opportunity to interact with those leaders</a:t>
            </a:r>
            <a:endParaRPr sz="2800" dirty="0">
              <a:solidFill>
                <a:schemeClr val="dk1"/>
              </a:solidFill>
            </a:endParaRPr>
          </a:p>
          <a:p>
            <a:pPr marL="609600" lvl="0" indent="-482600" algn="l" rtl="0">
              <a:lnSpc>
                <a:spcPct val="115000"/>
              </a:lnSpc>
              <a:spcBef>
                <a:spcPts val="1600"/>
              </a:spcBef>
              <a:spcAft>
                <a:spcPts val="0"/>
              </a:spcAft>
              <a:buSzPts val="2800"/>
              <a:buChar char="●"/>
            </a:pPr>
            <a:r>
              <a:rPr lang="en-US" sz="2800" dirty="0">
                <a:solidFill>
                  <a:schemeClr val="dk1"/>
                </a:solidFill>
              </a:rPr>
              <a:t>CPS does this through aspirant cohort visitation to schools on a monthly basis for a full day exploration</a:t>
            </a:r>
            <a:endParaRPr sz="2800" dirty="0">
              <a:solidFill>
                <a:schemeClr val="dk1"/>
              </a:solidFill>
            </a:endParaRPr>
          </a:p>
          <a:p>
            <a:pPr marL="609600" lvl="0" indent="-482600" algn="l" rtl="0">
              <a:lnSpc>
                <a:spcPct val="115000"/>
              </a:lnSpc>
              <a:spcBef>
                <a:spcPts val="0"/>
              </a:spcBef>
              <a:spcAft>
                <a:spcPts val="0"/>
              </a:spcAft>
              <a:buSzPts val="2800"/>
              <a:buChar char="●"/>
            </a:pPr>
            <a:r>
              <a:rPr lang="en-US" sz="2800" dirty="0">
                <a:solidFill>
                  <a:schemeClr val="dk1"/>
                </a:solidFill>
              </a:rPr>
              <a:t>This could be done through taped interviews or </a:t>
            </a:r>
            <a:r>
              <a:rPr lang="en-US" dirty="0"/>
              <a:t>Z</a:t>
            </a:r>
            <a:r>
              <a:rPr lang="en-US" sz="2800" dirty="0">
                <a:solidFill>
                  <a:schemeClr val="dk1"/>
                </a:solidFill>
              </a:rPr>
              <a:t>oom</a:t>
            </a:r>
            <a:endParaRPr sz="2800" dirty="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1076D2"/>
            </a:gs>
            <a:gs pos="100000">
              <a:srgbClr val="093053"/>
            </a:gs>
          </a:gsLst>
          <a:path path="circle">
            <a:fillToRect l="50000" t="50000" r="50000" b="50000"/>
          </a:path>
          <a:tileRect/>
        </a:gradFill>
        <a:effectLst/>
      </p:bgPr>
    </p:bg>
    <p:spTree>
      <p:nvGrpSpPr>
        <p:cNvPr id="1" name="Shape 135"/>
        <p:cNvGrpSpPr/>
        <p:nvPr/>
      </p:nvGrpSpPr>
      <p:grpSpPr>
        <a:xfrm>
          <a:off x="0" y="0"/>
          <a:ext cx="0" cy="0"/>
          <a:chOff x="0" y="0"/>
          <a:chExt cx="0" cy="0"/>
        </a:xfrm>
      </p:grpSpPr>
      <p:sp>
        <p:nvSpPr>
          <p:cNvPr id="136" name="Google Shape;136;p21"/>
          <p:cNvSpPr txBox="1">
            <a:spLocks noGrp="1"/>
          </p:cNvSpPr>
          <p:nvPr>
            <p:ph type="title" idx="4294967295"/>
          </p:nvPr>
        </p:nvSpPr>
        <p:spPr>
          <a:xfrm>
            <a:off x="445550" y="404025"/>
            <a:ext cx="5852400" cy="17295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Pts val="6000"/>
              <a:buFont typeface="Arial"/>
              <a:buNone/>
              <a:tabLst/>
              <a:defRPr/>
            </a:pPr>
            <a:r>
              <a:rPr kumimoji="0" lang="en-US" sz="3900" b="1" i="0" u="none" strike="noStrike" kern="0" cap="none" spc="0" normalizeH="0" baseline="0" noProof="0" dirty="0">
                <a:ln>
                  <a:noFill/>
                </a:ln>
                <a:solidFill>
                  <a:srgbClr val="FFFFFF"/>
                </a:solidFill>
                <a:effectLst/>
                <a:uLnTx/>
                <a:uFillTx/>
                <a:latin typeface="Aharoni"/>
                <a:ea typeface="Aharoni"/>
                <a:cs typeface="Aharoni"/>
                <a:sym typeface="Aharoni"/>
              </a:rPr>
              <a:t>Check in: </a:t>
            </a:r>
          </a:p>
          <a:p>
            <a:pPr marL="0" marR="0" lvl="0" indent="0" algn="l" defTabSz="914400" rtl="0" eaLnBrk="1" fontAlgn="auto" latinLnBrk="0" hangingPunct="1">
              <a:lnSpc>
                <a:spcPct val="90000"/>
              </a:lnSpc>
              <a:spcBef>
                <a:spcPts val="600"/>
              </a:spcBef>
              <a:spcAft>
                <a:spcPts val="0"/>
              </a:spcAft>
              <a:buClr>
                <a:srgbClr val="000000"/>
              </a:buClr>
              <a:buSzPts val="6000"/>
              <a:buFont typeface="Arial"/>
              <a:buNone/>
              <a:tabLst/>
              <a:defRPr/>
            </a:pPr>
            <a:endParaRPr kumimoji="0" lang="en-US" sz="5500" b="1" i="0" u="none" strike="noStrike" kern="0" cap="none" spc="0" normalizeH="0" baseline="0" noProof="0" dirty="0">
              <a:ln>
                <a:noFill/>
              </a:ln>
              <a:solidFill>
                <a:srgbClr val="FFFFFF"/>
              </a:solidFill>
              <a:effectLst/>
              <a:uLnTx/>
              <a:uFillTx/>
              <a:latin typeface="Aharoni"/>
              <a:ea typeface="Aharoni"/>
              <a:cs typeface="Aharoni"/>
              <a:sym typeface="Aharoni"/>
            </a:endParaRPr>
          </a:p>
        </p:txBody>
      </p:sp>
      <p:pic>
        <p:nvPicPr>
          <p:cNvPr id="137" name="Google Shape;137;p21" descr="A graphic of many different dogs with different attitudes asking &quot;Which dog best describes your day today?&quot;"/>
          <p:cNvPicPr preferRelativeResize="0"/>
          <p:nvPr/>
        </p:nvPicPr>
        <p:blipFill>
          <a:blip r:embed="rId3">
            <a:alphaModFix/>
          </a:blip>
          <a:stretch>
            <a:fillRect/>
          </a:stretch>
        </p:blipFill>
        <p:spPr>
          <a:xfrm>
            <a:off x="3943350" y="1571675"/>
            <a:ext cx="4305300" cy="4352925"/>
          </a:xfrm>
          <a:prstGeom prst="rect">
            <a:avLst/>
          </a:prstGeom>
          <a:noFill/>
          <a:ln>
            <a:noFill/>
          </a:ln>
        </p:spPr>
      </p:pic>
      <p:sp>
        <p:nvSpPr>
          <p:cNvPr id="138" name="Google Shape;138;p21">
            <a:extLst>
              <a:ext uri="{C183D7F6-B498-43B3-948B-1728B52AA6E4}">
                <adec:decorative xmlns:adec="http://schemas.microsoft.com/office/drawing/2017/decorative" val="1"/>
              </a:ext>
            </a:extLst>
          </p:cNvPr>
          <p:cNvSpPr txBox="1"/>
          <p:nvPr/>
        </p:nvSpPr>
        <p:spPr>
          <a:xfrm>
            <a:off x="4095750" y="1724075"/>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9"/>
          <p:cNvSpPr txBox="1">
            <a:spLocks noGrp="1"/>
          </p:cNvSpPr>
          <p:nvPr>
            <p:ph type="title"/>
          </p:nvPr>
        </p:nvSpPr>
        <p:spPr>
          <a:xfrm>
            <a:off x="433206" y="136959"/>
            <a:ext cx="11219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800"/>
              <a:buNone/>
            </a:pPr>
            <a:r>
              <a:rPr lang="en-US" dirty="0"/>
              <a:t>Invitations</a:t>
            </a:r>
            <a:endParaRPr dirty="0"/>
          </a:p>
        </p:txBody>
      </p:sp>
      <p:sp>
        <p:nvSpPr>
          <p:cNvPr id="3" name="Google Shape;288;p39"/>
          <p:cNvSpPr txBox="1">
            <a:spLocks noGrp="1"/>
          </p:cNvSpPr>
          <p:nvPr>
            <p:ph type="body" idx="1"/>
          </p:nvPr>
        </p:nvSpPr>
        <p:spPr>
          <a:xfrm>
            <a:off x="433400" y="1116625"/>
            <a:ext cx="11459100" cy="4840200"/>
          </a:xfrm>
          <a:prstGeom prst="rect">
            <a:avLst/>
          </a:prstGeom>
          <a:noFill/>
          <a:ln>
            <a:noFill/>
          </a:ln>
        </p:spPr>
        <p:txBody>
          <a:bodyPr spcFirstLastPara="1" wrap="square" lIns="91425" tIns="45700" rIns="91425" bIns="45700" anchor="t" anchorCtr="0">
            <a:noAutofit/>
          </a:bodyPr>
          <a:lstStyle/>
          <a:p>
            <a:pPr marL="457200" lvl="0" indent="-431800" algn="l" rtl="0">
              <a:lnSpc>
                <a:spcPct val="100000"/>
              </a:lnSpc>
              <a:spcBef>
                <a:spcPts val="1000"/>
              </a:spcBef>
              <a:spcAft>
                <a:spcPts val="0"/>
              </a:spcAft>
              <a:buSzPts val="3200"/>
              <a:buChar char="•"/>
            </a:pPr>
            <a:r>
              <a:rPr lang="en-US" sz="3200" dirty="0"/>
              <a:t>Our next TAG meeting is </a:t>
            </a:r>
            <a:r>
              <a:rPr lang="en-US" sz="3200" b="1" dirty="0"/>
              <a:t>May 1st, </a:t>
            </a:r>
            <a:r>
              <a:rPr lang="en-US" sz="3200" dirty="0"/>
              <a:t>we are discussing:</a:t>
            </a:r>
            <a:endParaRPr sz="3200" dirty="0"/>
          </a:p>
          <a:p>
            <a:pPr marL="914400" lvl="1" indent="-431800" algn="l" rtl="0">
              <a:lnSpc>
                <a:spcPct val="115000"/>
              </a:lnSpc>
              <a:spcBef>
                <a:spcPts val="0"/>
              </a:spcBef>
              <a:spcAft>
                <a:spcPts val="0"/>
              </a:spcAft>
              <a:buSzPts val="3200"/>
              <a:buChar char="•"/>
            </a:pPr>
            <a:r>
              <a:rPr lang="en-US" sz="3200" b="1" dirty="0"/>
              <a:t>Professional Capacity and School Personnel (IC Standard 6)</a:t>
            </a:r>
            <a:endParaRPr sz="3200" b="1" dirty="0"/>
          </a:p>
          <a:p>
            <a:pPr marL="1371600" lvl="2" indent="-431800" algn="l" rtl="0">
              <a:lnSpc>
                <a:spcPct val="100000"/>
              </a:lnSpc>
              <a:spcBef>
                <a:spcPts val="0"/>
              </a:spcBef>
              <a:spcAft>
                <a:spcPts val="0"/>
              </a:spcAft>
              <a:buSzPts val="3200"/>
              <a:buChar char="•"/>
            </a:pPr>
            <a:r>
              <a:rPr lang="en-US" sz="3200" dirty="0"/>
              <a:t>Please review pages 38-41 in the </a:t>
            </a:r>
            <a:r>
              <a:rPr lang="en-US" sz="3200" u="sng" dirty="0">
                <a:solidFill>
                  <a:schemeClr val="hlink"/>
                </a:solidFill>
                <a:hlinkClick r:id="rId3"/>
              </a:rPr>
              <a:t>IC document</a:t>
            </a:r>
            <a:r>
              <a:rPr lang="en-US" sz="3200" dirty="0"/>
              <a:t> to help orient you to our next meeting topic. </a:t>
            </a:r>
            <a:endParaRPr sz="3200" dirty="0"/>
          </a:p>
          <a:p>
            <a:pPr marL="914400" lvl="1" indent="-431800" algn="l" rtl="0">
              <a:lnSpc>
                <a:spcPct val="100000"/>
              </a:lnSpc>
              <a:spcBef>
                <a:spcPts val="0"/>
              </a:spcBef>
              <a:spcAft>
                <a:spcPts val="0"/>
              </a:spcAft>
              <a:buSzPts val="3200"/>
              <a:buChar char="•"/>
            </a:pPr>
            <a:r>
              <a:rPr lang="en-US" sz="3200" dirty="0"/>
              <a:t>Next IC training is May 13th, 1-2:30 ET, sign up </a:t>
            </a:r>
            <a:r>
              <a:rPr lang="en-US" sz="3200" u="sng" dirty="0">
                <a:solidFill>
                  <a:schemeClr val="hlink"/>
                </a:solidFill>
                <a:hlinkClick r:id="rId4"/>
              </a:rPr>
              <a:t>here </a:t>
            </a:r>
            <a:endParaRPr sz="3200" dirty="0"/>
          </a:p>
          <a:p>
            <a:pPr marL="0" lvl="0" indent="0" algn="l" rtl="0">
              <a:lnSpc>
                <a:spcPct val="100000"/>
              </a:lnSpc>
              <a:spcBef>
                <a:spcPts val="0"/>
              </a:spcBef>
              <a:spcAft>
                <a:spcPts val="0"/>
              </a:spcAft>
              <a:buNone/>
            </a:pPr>
            <a:endParaRPr sz="3200" dirty="0"/>
          </a:p>
          <a:p>
            <a:pPr marL="0" lvl="0" indent="0" algn="l" rtl="0">
              <a:lnSpc>
                <a:spcPct val="100000"/>
              </a:lnSpc>
              <a:spcBef>
                <a:spcPts val="0"/>
              </a:spcBef>
              <a:spcAft>
                <a:spcPts val="0"/>
              </a:spcAft>
              <a:buNone/>
            </a:pPr>
            <a:endParaRPr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0"/>
          <p:cNvSpPr txBox="1">
            <a:spLocks noGrp="1"/>
          </p:cNvSpPr>
          <p:nvPr>
            <p:ph type="title"/>
          </p:nvPr>
        </p:nvSpPr>
        <p:spPr>
          <a:xfrm>
            <a:off x="433206" y="365559"/>
            <a:ext cx="11219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800"/>
              <a:buNone/>
            </a:pPr>
            <a:r>
              <a:rPr lang="en-US"/>
              <a:t>State Team Reflection</a:t>
            </a:r>
            <a:endParaRPr/>
          </a:p>
        </p:txBody>
      </p:sp>
      <p:sp>
        <p:nvSpPr>
          <p:cNvPr id="295" name="Google Shape;295;p40"/>
          <p:cNvSpPr txBox="1"/>
          <p:nvPr/>
        </p:nvSpPr>
        <p:spPr>
          <a:xfrm>
            <a:off x="109800" y="1542175"/>
            <a:ext cx="12060600" cy="4538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00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Please access your blueprint from your </a:t>
            </a:r>
            <a:r>
              <a:rPr lang="en-US" sz="2400" b="0" i="0" u="sng" strike="noStrike" cap="none">
                <a:solidFill>
                  <a:schemeClr val="hlink"/>
                </a:solidFill>
                <a:latin typeface="Arial"/>
                <a:ea typeface="Arial"/>
                <a:cs typeface="Arial"/>
                <a:sym typeface="Arial"/>
                <a:hlinkClick r:id="rId3"/>
              </a:rPr>
              <a:t>state notes page</a:t>
            </a:r>
            <a:r>
              <a:rPr lang="en-US" sz="2400" b="0" i="0" u="none" strike="noStrike" cap="none">
                <a:solidFill>
                  <a:schemeClr val="dk1"/>
                </a:solidFill>
                <a:latin typeface="Arial"/>
                <a:ea typeface="Arial"/>
                <a:cs typeface="Arial"/>
                <a:sym typeface="Arial"/>
              </a:rPr>
              <a:t> to help with these questions. This also provides you a space to record your thinking during discussion.</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100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914400" lvl="1" indent="-381000" algn="l" rtl="0">
              <a:spcBef>
                <a:spcPts val="0"/>
              </a:spcBef>
              <a:spcAft>
                <a:spcPts val="0"/>
              </a:spcAft>
              <a:buSzPts val="2400"/>
              <a:buChar char="●"/>
            </a:pPr>
            <a:r>
              <a:rPr lang="en-US" sz="2400"/>
              <a:t>What ideas did you hear today that resonated with you?</a:t>
            </a:r>
            <a:endParaRPr sz="2400"/>
          </a:p>
          <a:p>
            <a:pPr marL="914400" lvl="1" indent="-381000" algn="l" rtl="0">
              <a:spcBef>
                <a:spcPts val="0"/>
              </a:spcBef>
              <a:spcAft>
                <a:spcPts val="0"/>
              </a:spcAft>
              <a:buSzPts val="2400"/>
              <a:buChar char="●"/>
            </a:pPr>
            <a:r>
              <a:rPr lang="en-US" sz="2400"/>
              <a:t>How might what you learned today impact your state plan or the work in your organization?</a:t>
            </a:r>
            <a:endParaRPr sz="2400"/>
          </a:p>
          <a:p>
            <a:pPr marL="0" marR="0" lvl="0" indent="0" algn="l" rtl="0">
              <a:lnSpc>
                <a:spcPct val="100000"/>
              </a:lnSpc>
              <a:spcBef>
                <a:spcPts val="0"/>
              </a:spcBef>
              <a:spcAft>
                <a:spcPts val="0"/>
              </a:spcAft>
              <a:buNone/>
            </a:pPr>
            <a:endParaRPr sz="2800">
              <a:solidFill>
                <a:schemeClr val="dk1"/>
              </a:solidFill>
            </a:endParaRPr>
          </a:p>
          <a:p>
            <a:pPr marL="0" lvl="0" indent="0" algn="l" rtl="0">
              <a:spcBef>
                <a:spcPts val="0"/>
              </a:spcBef>
              <a:spcAft>
                <a:spcPts val="0"/>
              </a:spcAft>
              <a:buClr>
                <a:schemeClr val="dk1"/>
              </a:buClr>
              <a:buSzPts val="1100"/>
              <a:buFont typeface="Arial"/>
              <a:buNone/>
            </a:pPr>
            <a:r>
              <a:rPr lang="en-US" sz="3200" b="1">
                <a:solidFill>
                  <a:schemeClr val="dk1"/>
                </a:solidFill>
              </a:rPr>
              <a:t>After these breakout rooms, we will not return to the main room, you will be free to leave. </a:t>
            </a:r>
            <a:endParaRPr sz="4800" b="1" i="0" u="none" strike="noStrike" cap="none">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2"/>
          <p:cNvSpPr txBox="1">
            <a:spLocks noGrp="1"/>
          </p:cNvSpPr>
          <p:nvPr>
            <p:ph type="title" idx="4294967295"/>
          </p:nvPr>
        </p:nvSpPr>
        <p:spPr>
          <a:xfrm>
            <a:off x="790575" y="342900"/>
            <a:ext cx="9320213" cy="1019175"/>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70000"/>
              </a:lnSpc>
              <a:spcBef>
                <a:spcPts val="0"/>
              </a:spcBef>
              <a:spcAft>
                <a:spcPts val="0"/>
              </a:spcAft>
              <a:buClr>
                <a:schemeClr val="lt1"/>
              </a:buClr>
              <a:buSzPts val="6200"/>
              <a:buFont typeface="Arial"/>
              <a:buNone/>
              <a:tabLst/>
              <a:defRPr/>
            </a:pPr>
            <a:r>
              <a:rPr kumimoji="0" lang="en-US" sz="5800" b="1" i="0" u="none" strike="noStrike" kern="0" cap="none" spc="0" normalizeH="0" baseline="0" noProof="0" dirty="0">
                <a:ln>
                  <a:noFill/>
                </a:ln>
                <a:solidFill>
                  <a:schemeClr val="lt1"/>
                </a:solidFill>
                <a:effectLst/>
                <a:uLnTx/>
                <a:uFillTx/>
                <a:latin typeface="Arial"/>
                <a:ea typeface="Arial"/>
                <a:cs typeface="Arial"/>
                <a:sym typeface="Arial"/>
              </a:rPr>
              <a:t>Welcome &amp; Introductions </a:t>
            </a:r>
          </a:p>
        </p:txBody>
      </p:sp>
      <p:pic>
        <p:nvPicPr>
          <p:cNvPr id="146" name="Google Shape;146;p22" descr="Dr. David DeMatthews headshot"/>
          <p:cNvPicPr preferRelativeResize="0"/>
          <p:nvPr/>
        </p:nvPicPr>
        <p:blipFill rotWithShape="1">
          <a:blip r:embed="rId3">
            <a:alphaModFix/>
          </a:blip>
          <a:srcRect/>
          <a:stretch/>
        </p:blipFill>
        <p:spPr>
          <a:xfrm>
            <a:off x="669500" y="1361775"/>
            <a:ext cx="1609575" cy="2011975"/>
          </a:xfrm>
          <a:prstGeom prst="rect">
            <a:avLst/>
          </a:prstGeom>
          <a:noFill/>
          <a:ln>
            <a:noFill/>
          </a:ln>
        </p:spPr>
      </p:pic>
      <p:sp>
        <p:nvSpPr>
          <p:cNvPr id="3" name="Google Shape;145;p22"/>
          <p:cNvSpPr txBox="1">
            <a:spLocks/>
          </p:cNvSpPr>
          <p:nvPr/>
        </p:nvSpPr>
        <p:spPr>
          <a:xfrm>
            <a:off x="2551163" y="1572150"/>
            <a:ext cx="3470400" cy="12912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2400"/>
            </a:pPr>
            <a:r>
              <a:rPr lang="en-US" sz="1800" b="1" dirty="0">
                <a:latin typeface="Arial"/>
                <a:ea typeface="Arial"/>
                <a:cs typeface="Arial"/>
                <a:sym typeface="Arial"/>
              </a:rPr>
              <a:t>Dr. David </a:t>
            </a:r>
            <a:r>
              <a:rPr lang="en-US" sz="1800" b="1" dirty="0" err="1">
                <a:latin typeface="Arial"/>
                <a:ea typeface="Arial"/>
                <a:cs typeface="Arial"/>
                <a:sym typeface="Arial"/>
              </a:rPr>
              <a:t>DeMatthews</a:t>
            </a:r>
            <a:endParaRPr lang="en-US" sz="1800" dirty="0">
              <a:latin typeface="Arial"/>
              <a:ea typeface="Arial"/>
              <a:cs typeface="Arial"/>
              <a:sym typeface="Arial"/>
            </a:endParaRPr>
          </a:p>
          <a:p>
            <a:pPr marL="0" indent="0">
              <a:spcBef>
                <a:spcPts val="0"/>
              </a:spcBef>
              <a:buSzPts val="2400"/>
            </a:pPr>
            <a:r>
              <a:rPr lang="en-US" sz="1600" dirty="0">
                <a:solidFill>
                  <a:srgbClr val="242424"/>
                </a:solidFill>
                <a:latin typeface="Arial"/>
                <a:ea typeface="Arial"/>
                <a:cs typeface="Arial"/>
                <a:sym typeface="Arial"/>
              </a:rPr>
              <a:t>Professor, Department of Education Leadership and Policy,</a:t>
            </a:r>
            <a:endParaRPr lang="en-US" sz="1600" dirty="0">
              <a:solidFill>
                <a:srgbClr val="212529"/>
              </a:solidFill>
              <a:latin typeface="Arial"/>
              <a:ea typeface="Arial"/>
              <a:cs typeface="Arial"/>
              <a:sym typeface="Arial"/>
            </a:endParaRPr>
          </a:p>
          <a:p>
            <a:pPr marL="0" indent="0">
              <a:spcBef>
                <a:spcPts val="0"/>
              </a:spcBef>
              <a:buSzPts val="2400"/>
            </a:pPr>
            <a:r>
              <a:rPr lang="en-US" sz="1600" dirty="0">
                <a:solidFill>
                  <a:srgbClr val="000000"/>
                </a:solidFill>
                <a:latin typeface="Arial"/>
                <a:ea typeface="Arial"/>
                <a:cs typeface="Arial"/>
                <a:sym typeface="Arial"/>
              </a:rPr>
              <a:t>The University of Texas at Austin</a:t>
            </a:r>
          </a:p>
          <a:p>
            <a:pPr marL="0" indent="0"/>
            <a:endParaRPr lang="en-US" sz="2200" dirty="0"/>
          </a:p>
        </p:txBody>
      </p:sp>
      <p:pic>
        <p:nvPicPr>
          <p:cNvPr id="147" name="Google Shape;147;p22" descr="Dr. Bobbi Newman headshot"/>
          <p:cNvPicPr preferRelativeResize="0"/>
          <p:nvPr/>
        </p:nvPicPr>
        <p:blipFill rotWithShape="1">
          <a:blip r:embed="rId4">
            <a:alphaModFix/>
          </a:blip>
          <a:srcRect/>
          <a:stretch/>
        </p:blipFill>
        <p:spPr>
          <a:xfrm>
            <a:off x="504950" y="4668088"/>
            <a:ext cx="1609343" cy="2011680"/>
          </a:xfrm>
          <a:prstGeom prst="rect">
            <a:avLst/>
          </a:prstGeom>
          <a:noFill/>
          <a:ln>
            <a:noFill/>
          </a:ln>
        </p:spPr>
      </p:pic>
      <p:sp>
        <p:nvSpPr>
          <p:cNvPr id="7" name="Google Shape;148;p22"/>
          <p:cNvSpPr txBox="1">
            <a:spLocks/>
          </p:cNvSpPr>
          <p:nvPr/>
        </p:nvSpPr>
        <p:spPr>
          <a:xfrm>
            <a:off x="2378875" y="5152650"/>
            <a:ext cx="3470400" cy="12912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1100"/>
            </a:pPr>
            <a:r>
              <a:rPr lang="en-US" sz="1800" b="1">
                <a:latin typeface="Arial"/>
                <a:ea typeface="Arial"/>
                <a:cs typeface="Arial"/>
                <a:sym typeface="Arial"/>
              </a:rPr>
              <a:t>Dr. Bobbi Newman </a:t>
            </a:r>
          </a:p>
          <a:p>
            <a:pPr marL="0" indent="0">
              <a:spcBef>
                <a:spcPts val="0"/>
              </a:spcBef>
              <a:buSzPts val="2400"/>
            </a:pPr>
            <a:r>
              <a:rPr lang="en-US" sz="1600">
                <a:solidFill>
                  <a:srgbClr val="1C252D"/>
                </a:solidFill>
                <a:latin typeface="Arial"/>
                <a:ea typeface="Arial"/>
                <a:cs typeface="Arial"/>
                <a:sym typeface="Arial"/>
              </a:rPr>
              <a:t>State Lead for CEEDAR Center, Principal Researcher, </a:t>
            </a:r>
            <a:r>
              <a:rPr lang="en-US" sz="1600">
                <a:latin typeface="Arial"/>
                <a:ea typeface="Arial"/>
                <a:cs typeface="Arial"/>
                <a:sym typeface="Arial"/>
              </a:rPr>
              <a:t>American Institute for Research (AIR)</a:t>
            </a:r>
            <a:endParaRPr lang="en-US" sz="1600">
              <a:solidFill>
                <a:srgbClr val="1C252D"/>
              </a:solidFill>
              <a:latin typeface="Arial"/>
              <a:ea typeface="Arial"/>
              <a:cs typeface="Arial"/>
              <a:sym typeface="Arial"/>
            </a:endParaRPr>
          </a:p>
          <a:p>
            <a:pPr marL="0" indent="0"/>
            <a:endParaRPr lang="en-US" sz="2200" dirty="0">
              <a:latin typeface="Arial"/>
              <a:ea typeface="Arial"/>
              <a:cs typeface="Arial"/>
              <a:sym typeface="Arial"/>
            </a:endParaRPr>
          </a:p>
        </p:txBody>
      </p:sp>
      <p:pic>
        <p:nvPicPr>
          <p:cNvPr id="149" name="Google Shape;149;p22" descr="Nichole Spalding headshot"/>
          <p:cNvPicPr preferRelativeResize="0"/>
          <p:nvPr/>
        </p:nvPicPr>
        <p:blipFill rotWithShape="1">
          <a:blip r:embed="rId5">
            <a:alphaModFix/>
          </a:blip>
          <a:srcRect/>
          <a:stretch/>
        </p:blipFill>
        <p:spPr>
          <a:xfrm>
            <a:off x="6476377" y="1209375"/>
            <a:ext cx="1488848" cy="2011976"/>
          </a:xfrm>
          <a:prstGeom prst="rect">
            <a:avLst/>
          </a:prstGeom>
          <a:noFill/>
          <a:ln>
            <a:noFill/>
          </a:ln>
        </p:spPr>
      </p:pic>
      <p:sp>
        <p:nvSpPr>
          <p:cNvPr id="10" name="Google Shape;150;p22"/>
          <p:cNvSpPr txBox="1">
            <a:spLocks/>
          </p:cNvSpPr>
          <p:nvPr/>
        </p:nvSpPr>
        <p:spPr>
          <a:xfrm>
            <a:off x="8248827" y="1572150"/>
            <a:ext cx="2998200" cy="12912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2400"/>
            </a:pPr>
            <a:r>
              <a:rPr lang="en-US" sz="1800" b="1">
                <a:latin typeface="Arial"/>
                <a:ea typeface="Arial"/>
                <a:cs typeface="Arial"/>
                <a:sym typeface="Arial"/>
              </a:rPr>
              <a:t>Nichole Spalding</a:t>
            </a:r>
            <a:endParaRPr lang="en-US" sz="1800">
              <a:latin typeface="Arial"/>
              <a:ea typeface="Arial"/>
              <a:cs typeface="Arial"/>
              <a:sym typeface="Arial"/>
            </a:endParaRPr>
          </a:p>
          <a:p>
            <a:pPr marL="0" indent="0">
              <a:spcBef>
                <a:spcPts val="0"/>
              </a:spcBef>
              <a:buSzPts val="2400"/>
            </a:pPr>
            <a:r>
              <a:rPr lang="en-US" sz="1600">
                <a:latin typeface="Arial"/>
                <a:ea typeface="Arial"/>
                <a:cs typeface="Arial"/>
                <a:sym typeface="Arial"/>
              </a:rPr>
              <a:t>Technical Assistance Specialist, </a:t>
            </a:r>
          </a:p>
          <a:p>
            <a:pPr marL="0" indent="0">
              <a:spcBef>
                <a:spcPts val="0"/>
              </a:spcBef>
              <a:buSzPts val="2400"/>
            </a:pPr>
            <a:r>
              <a:rPr lang="en-US" sz="1600">
                <a:latin typeface="Arial"/>
                <a:ea typeface="Arial"/>
                <a:cs typeface="Arial"/>
                <a:sym typeface="Arial"/>
              </a:rPr>
              <a:t>CEEDAR, University of Florida</a:t>
            </a:r>
          </a:p>
          <a:p>
            <a:pPr marL="0" indent="0"/>
            <a:endParaRPr lang="en-US" sz="2200" dirty="0">
              <a:latin typeface="Arial"/>
              <a:ea typeface="Arial"/>
              <a:cs typeface="Arial"/>
              <a:sym typeface="Arial"/>
            </a:endParaRPr>
          </a:p>
        </p:txBody>
      </p:sp>
      <p:pic>
        <p:nvPicPr>
          <p:cNvPr id="151" name="Google Shape;151;p22" descr="Abby Berner Headshot"/>
          <p:cNvPicPr preferRelativeResize="0"/>
          <p:nvPr/>
        </p:nvPicPr>
        <p:blipFill rotWithShape="1">
          <a:blip r:embed="rId6">
            <a:alphaModFix/>
          </a:blip>
          <a:srcRect l="-2669" t="25737" r="2670" b="1434"/>
          <a:stretch/>
        </p:blipFill>
        <p:spPr>
          <a:xfrm>
            <a:off x="6355875" y="4668088"/>
            <a:ext cx="1609344" cy="1562010"/>
          </a:xfrm>
          <a:prstGeom prst="rect">
            <a:avLst/>
          </a:prstGeom>
          <a:noFill/>
          <a:ln>
            <a:noFill/>
          </a:ln>
        </p:spPr>
      </p:pic>
      <p:sp>
        <p:nvSpPr>
          <p:cNvPr id="13" name="Google Shape;152;p22"/>
          <p:cNvSpPr txBox="1">
            <a:spLocks/>
          </p:cNvSpPr>
          <p:nvPr/>
        </p:nvSpPr>
        <p:spPr>
          <a:xfrm>
            <a:off x="8291875" y="4803500"/>
            <a:ext cx="3470400" cy="12912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1100"/>
            </a:pPr>
            <a:r>
              <a:rPr lang="en-US" sz="1800" b="1">
                <a:latin typeface="Arial"/>
                <a:ea typeface="Arial"/>
                <a:cs typeface="Arial"/>
                <a:sym typeface="Arial"/>
              </a:rPr>
              <a:t>Abby Berner</a:t>
            </a:r>
          </a:p>
          <a:p>
            <a:pPr marL="0" indent="0">
              <a:spcBef>
                <a:spcPts val="0"/>
              </a:spcBef>
            </a:pPr>
            <a:r>
              <a:rPr lang="en-US" sz="1600">
                <a:solidFill>
                  <a:srgbClr val="000000"/>
                </a:solidFill>
                <a:latin typeface="Arial"/>
                <a:ea typeface="Arial"/>
                <a:cs typeface="Arial"/>
                <a:sym typeface="Arial"/>
              </a:rPr>
              <a:t>Engagement Specialist, CEEDAR, Research Assistant, American Institute for Research (AIR)</a:t>
            </a:r>
            <a:endParaRPr lang="en-US" sz="1600" dirty="0">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3"/>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800"/>
              <a:buNone/>
            </a:pPr>
            <a:r>
              <a:rPr lang="en-US" dirty="0"/>
              <a:t>Our Partners</a:t>
            </a:r>
            <a:endParaRPr dirty="0"/>
          </a:p>
        </p:txBody>
      </p:sp>
      <p:pic>
        <p:nvPicPr>
          <p:cNvPr id="163" name="Google Shape;163;p23" descr="Lead Idea Center logo"/>
          <p:cNvPicPr preferRelativeResize="0"/>
          <p:nvPr/>
        </p:nvPicPr>
        <p:blipFill rotWithShape="1">
          <a:blip r:embed="rId3">
            <a:alphaModFix/>
          </a:blip>
          <a:srcRect/>
          <a:stretch/>
        </p:blipFill>
        <p:spPr>
          <a:xfrm>
            <a:off x="574425" y="1762659"/>
            <a:ext cx="3302962" cy="1724065"/>
          </a:xfrm>
          <a:prstGeom prst="rect">
            <a:avLst/>
          </a:prstGeom>
          <a:noFill/>
          <a:ln>
            <a:noFill/>
          </a:ln>
        </p:spPr>
      </p:pic>
      <p:pic>
        <p:nvPicPr>
          <p:cNvPr id="160" name="Google Shape;160;p23" descr="Council of Chief State School Officers logo"/>
          <p:cNvPicPr preferRelativeResize="0"/>
          <p:nvPr/>
        </p:nvPicPr>
        <p:blipFill rotWithShape="1">
          <a:blip r:embed="rId4">
            <a:alphaModFix/>
          </a:blip>
          <a:srcRect/>
          <a:stretch/>
        </p:blipFill>
        <p:spPr>
          <a:xfrm>
            <a:off x="4507725" y="448725"/>
            <a:ext cx="4407950" cy="2347725"/>
          </a:xfrm>
          <a:prstGeom prst="rect">
            <a:avLst/>
          </a:prstGeom>
          <a:noFill/>
          <a:ln>
            <a:noFill/>
          </a:ln>
        </p:spPr>
      </p:pic>
      <p:pic>
        <p:nvPicPr>
          <p:cNvPr id="162" name="Google Shape;162;p23" descr="UCEA logo"/>
          <p:cNvPicPr preferRelativeResize="0"/>
          <p:nvPr/>
        </p:nvPicPr>
        <p:blipFill rotWithShape="1">
          <a:blip r:embed="rId5">
            <a:alphaModFix/>
          </a:blip>
          <a:srcRect/>
          <a:stretch/>
        </p:blipFill>
        <p:spPr>
          <a:xfrm>
            <a:off x="9739521" y="594159"/>
            <a:ext cx="1982878" cy="2236502"/>
          </a:xfrm>
          <a:prstGeom prst="rect">
            <a:avLst/>
          </a:prstGeom>
          <a:noFill/>
          <a:ln>
            <a:noFill/>
          </a:ln>
        </p:spPr>
      </p:pic>
      <p:pic>
        <p:nvPicPr>
          <p:cNvPr id="159" name="Google Shape;159;p23" descr="National Association of Secondary School Principals logo"/>
          <p:cNvPicPr preferRelativeResize="0"/>
          <p:nvPr/>
        </p:nvPicPr>
        <p:blipFill rotWithShape="1">
          <a:blip r:embed="rId6">
            <a:alphaModFix/>
          </a:blip>
          <a:srcRect/>
          <a:stretch/>
        </p:blipFill>
        <p:spPr>
          <a:xfrm>
            <a:off x="574425" y="3948725"/>
            <a:ext cx="4286250" cy="1619250"/>
          </a:xfrm>
          <a:prstGeom prst="rect">
            <a:avLst/>
          </a:prstGeom>
          <a:noFill/>
          <a:ln>
            <a:noFill/>
          </a:ln>
        </p:spPr>
      </p:pic>
      <p:pic>
        <p:nvPicPr>
          <p:cNvPr id="161" name="Google Shape;161;p23" descr="National Associations of Elementary school Principals logo"/>
          <p:cNvPicPr preferRelativeResize="0"/>
          <p:nvPr/>
        </p:nvPicPr>
        <p:blipFill rotWithShape="1">
          <a:blip r:embed="rId7">
            <a:alphaModFix/>
          </a:blip>
          <a:srcRect/>
          <a:stretch/>
        </p:blipFill>
        <p:spPr>
          <a:xfrm>
            <a:off x="6141271" y="3486725"/>
            <a:ext cx="3763051" cy="19748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4"/>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800"/>
              <a:buNone/>
            </a:pPr>
            <a:r>
              <a:rPr lang="en-US" dirty="0"/>
              <a:t>The purpose of the TAG is to…</a:t>
            </a:r>
            <a:endParaRPr dirty="0"/>
          </a:p>
        </p:txBody>
      </p:sp>
      <p:sp>
        <p:nvSpPr>
          <p:cNvPr id="5" name="Google Shape;170;p24"/>
          <p:cNvSpPr txBox="1">
            <a:spLocks noGrp="1"/>
          </p:cNvSpPr>
          <p:nvPr>
            <p:ph type="body" idx="1"/>
          </p:nvPr>
        </p:nvSpPr>
        <p:spPr>
          <a:xfrm>
            <a:off x="433388" y="2187574"/>
            <a:ext cx="11219700" cy="3639600"/>
          </a:xfrm>
          <a:prstGeom prst="rect">
            <a:avLst/>
          </a:prstGeom>
          <a:noFill/>
          <a:ln>
            <a:noFill/>
          </a:ln>
        </p:spPr>
        <p:txBody>
          <a:bodyPr spcFirstLastPara="1" wrap="square" lIns="91425" tIns="45700" rIns="91425" bIns="45700" anchor="t" anchorCtr="0">
            <a:noAutofit/>
          </a:bodyPr>
          <a:lstStyle/>
          <a:p>
            <a:pPr marL="457200" lvl="0" indent="-400050" algn="l" rtl="0">
              <a:lnSpc>
                <a:spcPct val="115000"/>
              </a:lnSpc>
              <a:spcBef>
                <a:spcPts val="0"/>
              </a:spcBef>
              <a:spcAft>
                <a:spcPts val="0"/>
              </a:spcAft>
              <a:buSzPts val="2700"/>
              <a:buChar char="•"/>
            </a:pPr>
            <a:r>
              <a:rPr lang="en-US" sz="2700" dirty="0"/>
              <a:t>elevate the importance of </a:t>
            </a:r>
            <a:r>
              <a:rPr lang="en-US" sz="2700" b="1" dirty="0"/>
              <a:t>effective leadership</a:t>
            </a:r>
            <a:r>
              <a:rPr lang="en-US" sz="2700" dirty="0"/>
              <a:t> in our work,</a:t>
            </a:r>
            <a:endParaRPr sz="2700" dirty="0"/>
          </a:p>
          <a:p>
            <a:pPr marL="457200" lvl="0" indent="-400050" algn="l" rtl="0">
              <a:lnSpc>
                <a:spcPct val="115000"/>
              </a:lnSpc>
              <a:spcBef>
                <a:spcPts val="0"/>
              </a:spcBef>
              <a:spcAft>
                <a:spcPts val="0"/>
              </a:spcAft>
              <a:buSzPts val="2700"/>
              <a:buChar char="•"/>
            </a:pPr>
            <a:r>
              <a:rPr lang="en-US" sz="2700" b="1" dirty="0"/>
              <a:t>focus on effective practices</a:t>
            </a:r>
            <a:r>
              <a:rPr lang="en-US" sz="2700" dirty="0"/>
              <a:t> in our programs, coursework, clinical experiences, and policies,</a:t>
            </a:r>
            <a:endParaRPr sz="2700" dirty="0"/>
          </a:p>
          <a:p>
            <a:pPr marL="457200" lvl="0" indent="-400050" algn="l" rtl="0">
              <a:lnSpc>
                <a:spcPct val="115000"/>
              </a:lnSpc>
              <a:spcBef>
                <a:spcPts val="0"/>
              </a:spcBef>
              <a:spcAft>
                <a:spcPts val="0"/>
              </a:spcAft>
              <a:buSzPts val="2700"/>
              <a:buChar char="•"/>
            </a:pPr>
            <a:r>
              <a:rPr lang="en-US" sz="2700" dirty="0"/>
              <a:t>engage in </a:t>
            </a:r>
            <a:r>
              <a:rPr lang="en-US" sz="2700" b="1" dirty="0"/>
              <a:t>authentic conversations</a:t>
            </a:r>
            <a:r>
              <a:rPr lang="en-US" sz="2700" dirty="0"/>
              <a:t> on their effective leadership efforts, </a:t>
            </a:r>
            <a:endParaRPr sz="2700" dirty="0"/>
          </a:p>
          <a:p>
            <a:pPr marL="457200" lvl="0" indent="-400050" algn="l" rtl="0">
              <a:lnSpc>
                <a:spcPct val="115000"/>
              </a:lnSpc>
              <a:spcBef>
                <a:spcPts val="0"/>
              </a:spcBef>
              <a:spcAft>
                <a:spcPts val="0"/>
              </a:spcAft>
              <a:buSzPts val="2700"/>
              <a:buChar char="•"/>
            </a:pPr>
            <a:r>
              <a:rPr lang="en-US" sz="2700" dirty="0"/>
              <a:t>and </a:t>
            </a:r>
            <a:r>
              <a:rPr lang="en-US" sz="2700" b="1" dirty="0"/>
              <a:t>share expertise, successes and challenges</a:t>
            </a:r>
            <a:r>
              <a:rPr lang="en-US" sz="2700" dirty="0"/>
              <a:t>, and discuss how to use resources to support scaling and sustainability. </a:t>
            </a:r>
            <a:endParaRPr sz="3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5"/>
          <p:cNvSpPr txBox="1">
            <a:spLocks noGrp="1"/>
          </p:cNvSpPr>
          <p:nvPr>
            <p:ph type="title"/>
          </p:nvPr>
        </p:nvSpPr>
        <p:spPr>
          <a:xfrm>
            <a:off x="357006" y="289359"/>
            <a:ext cx="11219700" cy="1325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02060"/>
              </a:buClr>
              <a:buSzPct val="91666"/>
              <a:buFont typeface="Candara"/>
              <a:buNone/>
            </a:pPr>
            <a:r>
              <a:rPr lang="en-US">
                <a:solidFill>
                  <a:srgbClr val="002060"/>
                </a:solidFill>
              </a:rPr>
              <a:t>Leadership TAG</a:t>
            </a:r>
            <a:br>
              <a:rPr lang="en-US" sz="4400">
                <a:solidFill>
                  <a:srgbClr val="002060"/>
                </a:solidFill>
              </a:rPr>
            </a:br>
            <a:r>
              <a:rPr lang="en-US">
                <a:solidFill>
                  <a:srgbClr val="002060"/>
                </a:solidFill>
              </a:rPr>
              <a:t>Potential Topics for Discussion</a:t>
            </a:r>
            <a:endParaRPr/>
          </a:p>
        </p:txBody>
      </p:sp>
      <p:sp>
        <p:nvSpPr>
          <p:cNvPr id="177" name="Google Shape;177;p25" descr="Arrow to April 3rd topic"/>
          <p:cNvSpPr/>
          <p:nvPr/>
        </p:nvSpPr>
        <p:spPr>
          <a:xfrm>
            <a:off x="1223402" y="4082025"/>
            <a:ext cx="1206600" cy="723900"/>
          </a:xfrm>
          <a:prstGeom prst="rightArrow">
            <a:avLst>
              <a:gd name="adj1" fmla="val 26415"/>
              <a:gd name="adj2" fmla="val 50000"/>
            </a:avLst>
          </a:prstGeom>
          <a:solidFill>
            <a:schemeClr val="accent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aphicFrame>
        <p:nvGraphicFramePr>
          <p:cNvPr id="178" name="Google Shape;178;p25"/>
          <p:cNvGraphicFramePr/>
          <p:nvPr/>
        </p:nvGraphicFramePr>
        <p:xfrm>
          <a:off x="2430012" y="1615043"/>
          <a:ext cx="7331975" cy="3998850"/>
        </p:xfrm>
        <a:graphic>
          <a:graphicData uri="http://schemas.openxmlformats.org/drawingml/2006/table">
            <a:tbl>
              <a:tblPr firstRow="1" bandRow="1">
                <a:noFill/>
                <a:tableStyleId>{AC2957CF-A9C7-419F-A5F6-66941145753D}</a:tableStyleId>
              </a:tblPr>
              <a:tblGrid>
                <a:gridCol w="1490475">
                  <a:extLst>
                    <a:ext uri="{9D8B030D-6E8A-4147-A177-3AD203B41FA5}">
                      <a16:colId xmlns:a16="http://schemas.microsoft.com/office/drawing/2014/main" val="20000"/>
                    </a:ext>
                  </a:extLst>
                </a:gridCol>
                <a:gridCol w="5841500">
                  <a:extLst>
                    <a:ext uri="{9D8B030D-6E8A-4147-A177-3AD203B41FA5}">
                      <a16:colId xmlns:a16="http://schemas.microsoft.com/office/drawing/2014/main" val="20001"/>
                    </a:ext>
                  </a:extLst>
                </a:gridCol>
              </a:tblGrid>
              <a:tr h="469825">
                <a:tc>
                  <a:txBody>
                    <a:bodyPr/>
                    <a:lstStyle/>
                    <a:p>
                      <a:pPr marL="0" marR="0" lvl="0" indent="0" algn="ctr" rtl="0">
                        <a:lnSpc>
                          <a:spcPct val="100000"/>
                        </a:lnSpc>
                        <a:spcBef>
                          <a:spcPts val="0"/>
                        </a:spcBef>
                        <a:spcAft>
                          <a:spcPts val="0"/>
                        </a:spcAft>
                        <a:buClr>
                          <a:srgbClr val="000000"/>
                        </a:buClr>
                        <a:buSzPts val="2100"/>
                        <a:buFont typeface="Arial"/>
                        <a:buNone/>
                      </a:pPr>
                      <a:r>
                        <a:rPr lang="en-US" sz="2100" u="none" strike="noStrike" cap="none">
                          <a:solidFill>
                            <a:srgbClr val="000000"/>
                          </a:solidFill>
                        </a:rPr>
                        <a:t>Date</a:t>
                      </a:r>
                      <a:endParaRPr sz="2100" u="none" strike="noStrike" cap="none"/>
                    </a:p>
                  </a:txBody>
                  <a:tcPr marL="68600" marR="68600" marT="34300" marB="343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100"/>
                        <a:buFont typeface="Arial"/>
                        <a:buNone/>
                      </a:pPr>
                      <a:r>
                        <a:rPr lang="en-US" sz="2100" u="none" strike="noStrike" cap="none">
                          <a:solidFill>
                            <a:srgbClr val="000000"/>
                          </a:solidFill>
                        </a:rPr>
                        <a:t>Topic</a:t>
                      </a:r>
                      <a:endParaRPr sz="2100" u="none" strike="noStrike" cap="none"/>
                    </a:p>
                  </a:txBody>
                  <a:tcPr marL="68600" marR="68600" marT="34300" marB="343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420400">
                <a:tc>
                  <a:txBody>
                    <a:bodyPr/>
                    <a:lstStyle/>
                    <a:p>
                      <a:pPr marL="342900" marR="0" lvl="0" indent="0" algn="ctr" rtl="0">
                        <a:lnSpc>
                          <a:spcPct val="115000"/>
                        </a:lnSpc>
                        <a:spcBef>
                          <a:spcPts val="0"/>
                        </a:spcBef>
                        <a:spcAft>
                          <a:spcPts val="0"/>
                        </a:spcAft>
                        <a:buClr>
                          <a:srgbClr val="000000"/>
                        </a:buClr>
                        <a:buSzPts val="1200"/>
                        <a:buFont typeface="Arial"/>
                        <a:buNone/>
                      </a:pPr>
                      <a:r>
                        <a:rPr lang="en-US" sz="1600" u="none" strike="noStrike" cap="none"/>
                        <a:t>January 9</a:t>
                      </a:r>
                      <a:endParaRPr sz="1600" u="none" strike="noStrike" cap="none"/>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200"/>
                        <a:buFont typeface="Arial"/>
                        <a:buNone/>
                      </a:pPr>
                      <a:r>
                        <a:rPr lang="en-US" sz="1600" u="none" strike="noStrike" cap="none">
                          <a:solidFill>
                            <a:srgbClr val="000000"/>
                          </a:solidFill>
                        </a:rPr>
                        <a:t>Curriculum, Instruction and Assessment</a:t>
                      </a:r>
                      <a:endParaRPr sz="1600" u="none" strike="noStrike" cap="none"/>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821150">
                <a:tc>
                  <a:txBody>
                    <a:bodyPr/>
                    <a:lstStyle/>
                    <a:p>
                      <a:pPr marL="342900" marR="0" lvl="0" indent="0" algn="ctr" rtl="0">
                        <a:lnSpc>
                          <a:spcPct val="115000"/>
                        </a:lnSpc>
                        <a:spcBef>
                          <a:spcPts val="0"/>
                        </a:spcBef>
                        <a:spcAft>
                          <a:spcPts val="0"/>
                        </a:spcAft>
                        <a:buClr>
                          <a:srgbClr val="000000"/>
                        </a:buClr>
                        <a:buSzPts val="1200"/>
                        <a:buFont typeface="Arial"/>
                        <a:buNone/>
                      </a:pPr>
                      <a:r>
                        <a:rPr lang="en-US" sz="1600" u="none" strike="noStrike" cap="none"/>
                        <a:t>February 6</a:t>
                      </a:r>
                      <a:endParaRPr sz="1600" u="none" strike="noStrike" cap="none"/>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5000"/>
                        </a:lnSpc>
                        <a:spcBef>
                          <a:spcPts val="0"/>
                        </a:spcBef>
                        <a:spcAft>
                          <a:spcPts val="0"/>
                        </a:spcAft>
                        <a:buClr>
                          <a:srgbClr val="000000"/>
                        </a:buClr>
                        <a:buSzPts val="1200"/>
                        <a:buFont typeface="Arial"/>
                        <a:buNone/>
                      </a:pPr>
                      <a:r>
                        <a:rPr lang="en-US" sz="1600">
                          <a:solidFill>
                            <a:srgbClr val="000000"/>
                          </a:solidFill>
                        </a:rPr>
                        <a:t>Curriculum, Instruction and Assessment</a:t>
                      </a:r>
                      <a:endParaRPr sz="1600">
                        <a:solidFill>
                          <a:srgbClr val="000000"/>
                        </a:solidFill>
                      </a:endParaRPr>
                    </a:p>
                    <a:p>
                      <a:pPr marL="0" marR="0" lvl="0" indent="0" algn="l" rtl="0">
                        <a:lnSpc>
                          <a:spcPct val="115000"/>
                        </a:lnSpc>
                        <a:spcBef>
                          <a:spcPts val="0"/>
                        </a:spcBef>
                        <a:spcAft>
                          <a:spcPts val="0"/>
                        </a:spcAft>
                        <a:buClr>
                          <a:srgbClr val="000000"/>
                        </a:buClr>
                        <a:buSzPts val="800"/>
                        <a:buFont typeface="Arial"/>
                        <a:buNone/>
                      </a:pPr>
                      <a:endParaRPr sz="1600"/>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821150">
                <a:tc>
                  <a:txBody>
                    <a:bodyPr/>
                    <a:lstStyle/>
                    <a:p>
                      <a:pPr marL="342900" marR="0" lvl="0" indent="0" algn="ctr" rtl="0">
                        <a:lnSpc>
                          <a:spcPct val="115000"/>
                        </a:lnSpc>
                        <a:spcBef>
                          <a:spcPts val="0"/>
                        </a:spcBef>
                        <a:spcAft>
                          <a:spcPts val="0"/>
                        </a:spcAft>
                        <a:buClr>
                          <a:srgbClr val="000000"/>
                        </a:buClr>
                        <a:buSzPts val="1200"/>
                        <a:buFont typeface="Arial"/>
                        <a:buNone/>
                      </a:pPr>
                      <a:r>
                        <a:rPr lang="en-US" sz="1600" u="none" strike="noStrike" cap="none"/>
                        <a:t>March 6</a:t>
                      </a:r>
                      <a:endParaRPr sz="1600" u="none" strike="noStrike" cap="none"/>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5000"/>
                        </a:lnSpc>
                        <a:spcBef>
                          <a:spcPts val="0"/>
                        </a:spcBef>
                        <a:spcAft>
                          <a:spcPts val="0"/>
                        </a:spcAft>
                        <a:buClr>
                          <a:srgbClr val="000000"/>
                        </a:buClr>
                        <a:buSzPts val="800"/>
                        <a:buFont typeface="Arial"/>
                        <a:buNone/>
                      </a:pPr>
                      <a:r>
                        <a:rPr lang="en-US" sz="1600">
                          <a:solidFill>
                            <a:srgbClr val="000000"/>
                          </a:solidFill>
                        </a:rPr>
                        <a:t>Communities of Student Care and Support</a:t>
                      </a:r>
                      <a:endParaRPr sz="1600">
                        <a:solidFill>
                          <a:srgbClr val="000000"/>
                        </a:solidFill>
                      </a:endParaRPr>
                    </a:p>
                    <a:p>
                      <a:pPr marL="0" marR="0" lvl="0" indent="0" algn="l" rtl="0">
                        <a:lnSpc>
                          <a:spcPct val="115000"/>
                        </a:lnSpc>
                        <a:spcBef>
                          <a:spcPts val="0"/>
                        </a:spcBef>
                        <a:spcAft>
                          <a:spcPts val="0"/>
                        </a:spcAft>
                        <a:buClr>
                          <a:srgbClr val="000000"/>
                        </a:buClr>
                        <a:buSzPts val="800"/>
                        <a:buFont typeface="Arial"/>
                        <a:buNone/>
                      </a:pPr>
                      <a:endParaRPr sz="1600"/>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625525">
                <a:tc>
                  <a:txBody>
                    <a:bodyPr/>
                    <a:lstStyle/>
                    <a:p>
                      <a:pPr marL="342900" marR="0" lvl="0" indent="0" algn="ctr" rtl="0">
                        <a:lnSpc>
                          <a:spcPct val="115000"/>
                        </a:lnSpc>
                        <a:spcBef>
                          <a:spcPts val="0"/>
                        </a:spcBef>
                        <a:spcAft>
                          <a:spcPts val="0"/>
                        </a:spcAft>
                        <a:buNone/>
                      </a:pPr>
                      <a:r>
                        <a:rPr lang="en-US" sz="1600"/>
                        <a:t>April 3</a:t>
                      </a:r>
                      <a:endParaRPr sz="1600" u="none" strike="noStrike" cap="none"/>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sz="1600">
                          <a:solidFill>
                            <a:schemeClr val="dk1"/>
                          </a:solidFill>
                        </a:rPr>
                        <a:t>Communities of Student Care and Support</a:t>
                      </a:r>
                      <a:endParaRPr sz="1600"/>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420400">
                <a:tc>
                  <a:txBody>
                    <a:bodyPr/>
                    <a:lstStyle/>
                    <a:p>
                      <a:pPr marL="342900" marR="0" lvl="0" indent="0" algn="ctr" rtl="0">
                        <a:lnSpc>
                          <a:spcPct val="115000"/>
                        </a:lnSpc>
                        <a:spcBef>
                          <a:spcPts val="0"/>
                        </a:spcBef>
                        <a:spcAft>
                          <a:spcPts val="0"/>
                        </a:spcAft>
                        <a:buNone/>
                      </a:pPr>
                      <a:r>
                        <a:rPr lang="en-US" sz="1600"/>
                        <a:t>May 1</a:t>
                      </a:r>
                      <a:endParaRPr sz="1600" u="none" strike="noStrike" cap="none"/>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sz="1600">
                          <a:solidFill>
                            <a:srgbClr val="000000"/>
                          </a:solidFill>
                        </a:rPr>
                        <a:t>Professional Community for Teachers and Staff</a:t>
                      </a:r>
                      <a:endParaRPr sz="1600">
                        <a:solidFill>
                          <a:srgbClr val="000000"/>
                        </a:solidFill>
                      </a:endParaRPr>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420400">
                <a:tc>
                  <a:txBody>
                    <a:bodyPr/>
                    <a:lstStyle/>
                    <a:p>
                      <a:pPr marL="0" marR="0" lvl="0" indent="0" algn="ctr" rtl="0">
                        <a:lnSpc>
                          <a:spcPct val="115000"/>
                        </a:lnSpc>
                        <a:spcBef>
                          <a:spcPts val="0"/>
                        </a:spcBef>
                        <a:spcAft>
                          <a:spcPts val="0"/>
                        </a:spcAft>
                        <a:buClr>
                          <a:srgbClr val="000000"/>
                        </a:buClr>
                        <a:buSzPts val="1200"/>
                        <a:buFont typeface="Arial"/>
                        <a:buNone/>
                      </a:pPr>
                      <a:r>
                        <a:rPr lang="en-US" sz="1600"/>
                        <a:t>        June 5</a:t>
                      </a:r>
                      <a:endParaRPr sz="1600" u="none" strike="noStrike" cap="none"/>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800"/>
                        <a:buFont typeface="Arial"/>
                        <a:buNone/>
                      </a:pPr>
                      <a:r>
                        <a:rPr lang="en-US" sz="1600" u="none" strike="noStrike" cap="none">
                          <a:solidFill>
                            <a:srgbClr val="000000"/>
                          </a:solidFill>
                        </a:rPr>
                        <a:t>Meaningful Engagement of Families and Community</a:t>
                      </a:r>
                      <a:endParaRPr sz="1600" u="none" strike="noStrike" cap="none"/>
                    </a:p>
                  </a:txBody>
                  <a:tcPr marL="71450" marR="71450" marT="71450" marB="7145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4" name="Google Shape;184;p26"/>
          <p:cNvSpPr txBox="1">
            <a:spLocks noGrp="1"/>
          </p:cNvSpPr>
          <p:nvPr>
            <p:ph type="title" idx="4294967295"/>
          </p:nvPr>
        </p:nvSpPr>
        <p:spPr>
          <a:xfrm>
            <a:off x="1930400" y="879475"/>
            <a:ext cx="5707063" cy="1019175"/>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0"/>
              </a:spcBef>
              <a:spcAft>
                <a:spcPts val="0"/>
              </a:spcAft>
              <a:buClr>
                <a:schemeClr val="lt1"/>
              </a:buClr>
              <a:buSzPct val="100000"/>
              <a:buFont typeface="Arial"/>
              <a:buNone/>
              <a:tabLst/>
              <a:defRPr/>
            </a:pPr>
            <a:r>
              <a:rPr kumimoji="0" lang="en-US" sz="8000" b="1" i="0" u="none" strike="noStrike" kern="0" cap="none" spc="0" normalizeH="0" baseline="0" noProof="0" dirty="0">
                <a:ln>
                  <a:noFill/>
                </a:ln>
                <a:solidFill>
                  <a:schemeClr val="lt1"/>
                </a:solidFill>
                <a:effectLst/>
                <a:uLnTx/>
                <a:uFillTx/>
                <a:latin typeface="Arial"/>
                <a:ea typeface="Arial"/>
                <a:cs typeface="Arial"/>
                <a:sym typeface="Arial"/>
              </a:rPr>
              <a:t>Today’s Agenda</a:t>
            </a:r>
          </a:p>
          <a:p>
            <a:pPr marL="0" marR="0" lvl="0" indent="0" algn="ctr" defTabSz="914400" rtl="0" eaLnBrk="1" fontAlgn="auto" latinLnBrk="0" hangingPunct="1">
              <a:lnSpc>
                <a:spcPct val="90000"/>
              </a:lnSpc>
              <a:spcBef>
                <a:spcPts val="1000"/>
              </a:spcBef>
              <a:spcAft>
                <a:spcPts val="0"/>
              </a:spcAft>
              <a:buClr>
                <a:schemeClr val="lt1"/>
              </a:buClr>
              <a:buSzPct val="100000"/>
              <a:buFont typeface="Arial"/>
              <a:buNone/>
              <a:tabLst/>
              <a:defRPr/>
            </a:pPr>
            <a:endParaRPr kumimoji="0" lang="en-US" sz="8000" b="1" i="0" u="none" strike="noStrike" kern="0" cap="none" spc="0" normalizeH="0" baseline="0" noProof="0" dirty="0">
              <a:ln>
                <a:noFill/>
              </a:ln>
              <a:solidFill>
                <a:schemeClr val="lt1"/>
              </a:solidFill>
              <a:effectLst/>
              <a:uLnTx/>
              <a:uFillTx/>
              <a:latin typeface="Arial"/>
              <a:ea typeface="Arial"/>
              <a:cs typeface="Arial"/>
              <a:sym typeface="Arial"/>
            </a:endParaRPr>
          </a:p>
        </p:txBody>
      </p:sp>
      <p:sp>
        <p:nvSpPr>
          <p:cNvPr id="5" name="Google Shape;183;p26"/>
          <p:cNvSpPr txBox="1">
            <a:spLocks noGrp="1"/>
          </p:cNvSpPr>
          <p:nvPr>
            <p:ph type="body" idx="1"/>
          </p:nvPr>
        </p:nvSpPr>
        <p:spPr>
          <a:xfrm>
            <a:off x="808675" y="2885700"/>
            <a:ext cx="8189400" cy="3972300"/>
          </a:xfrm>
          <a:prstGeom prst="rect">
            <a:avLst/>
          </a:prstGeom>
          <a:noFill/>
          <a:ln>
            <a:noFill/>
          </a:ln>
        </p:spPr>
        <p:txBody>
          <a:bodyPr spcFirstLastPara="1" wrap="square" lIns="91425" tIns="45700" rIns="91425" bIns="45700" anchor="t" anchorCtr="0">
            <a:normAutofit fontScale="92500" lnSpcReduction="10000"/>
          </a:bodyPr>
          <a:lstStyle/>
          <a:p>
            <a:pPr marL="457200" lvl="0" indent="-440055" algn="l" rtl="0">
              <a:lnSpc>
                <a:spcPct val="100000"/>
              </a:lnSpc>
              <a:spcBef>
                <a:spcPts val="0"/>
              </a:spcBef>
              <a:spcAft>
                <a:spcPts val="0"/>
              </a:spcAft>
              <a:buSzPct val="100000"/>
              <a:buChar char="●"/>
            </a:pPr>
            <a:r>
              <a:rPr lang="en-US" sz="3600" dirty="0">
                <a:latin typeface="Arial"/>
                <a:ea typeface="Arial"/>
                <a:cs typeface="Arial"/>
                <a:sym typeface="Arial"/>
              </a:rPr>
              <a:t>Welcome and Introductions</a:t>
            </a:r>
            <a:endParaRPr sz="3600" dirty="0">
              <a:latin typeface="Arial"/>
              <a:ea typeface="Arial"/>
              <a:cs typeface="Arial"/>
              <a:sym typeface="Arial"/>
            </a:endParaRPr>
          </a:p>
          <a:p>
            <a:pPr marL="457200" lvl="0" indent="-440055" algn="l" rtl="0">
              <a:lnSpc>
                <a:spcPct val="100000"/>
              </a:lnSpc>
              <a:spcBef>
                <a:spcPts val="0"/>
              </a:spcBef>
              <a:spcAft>
                <a:spcPts val="0"/>
              </a:spcAft>
              <a:buSzPct val="100000"/>
              <a:buChar char="●"/>
            </a:pPr>
            <a:r>
              <a:rPr lang="en-US" sz="3600" dirty="0">
                <a:latin typeface="Arial"/>
                <a:ea typeface="Arial"/>
                <a:cs typeface="Arial"/>
                <a:sym typeface="Arial"/>
              </a:rPr>
              <a:t>Resource Sharing - Standard 5</a:t>
            </a:r>
            <a:endParaRPr sz="3600" dirty="0">
              <a:latin typeface="Arial"/>
              <a:ea typeface="Arial"/>
              <a:cs typeface="Arial"/>
              <a:sym typeface="Arial"/>
            </a:endParaRPr>
          </a:p>
          <a:p>
            <a:pPr marL="457200" lvl="0" indent="-440055" algn="l" rtl="0">
              <a:lnSpc>
                <a:spcPct val="100000"/>
              </a:lnSpc>
              <a:spcBef>
                <a:spcPts val="0"/>
              </a:spcBef>
              <a:spcAft>
                <a:spcPts val="0"/>
              </a:spcAft>
              <a:buSzPct val="100000"/>
              <a:buChar char="●"/>
            </a:pPr>
            <a:r>
              <a:rPr lang="en-US" sz="3600" b="1" dirty="0">
                <a:latin typeface="Arial"/>
                <a:ea typeface="Arial"/>
                <a:cs typeface="Arial"/>
                <a:sym typeface="Arial"/>
              </a:rPr>
              <a:t>Cross State </a:t>
            </a:r>
            <a:r>
              <a:rPr lang="en-US" sz="3600" dirty="0">
                <a:latin typeface="Arial"/>
                <a:ea typeface="Arial"/>
                <a:cs typeface="Arial"/>
                <a:sym typeface="Arial"/>
              </a:rPr>
              <a:t>Breakout Groups </a:t>
            </a:r>
            <a:endParaRPr sz="3600" dirty="0">
              <a:latin typeface="Arial"/>
              <a:ea typeface="Arial"/>
              <a:cs typeface="Arial"/>
              <a:sym typeface="Arial"/>
            </a:endParaRPr>
          </a:p>
          <a:p>
            <a:pPr marL="457200" lvl="0" indent="-440055" algn="l" rtl="0">
              <a:lnSpc>
                <a:spcPct val="100000"/>
              </a:lnSpc>
              <a:spcBef>
                <a:spcPts val="0"/>
              </a:spcBef>
              <a:spcAft>
                <a:spcPts val="0"/>
              </a:spcAft>
              <a:buSzPct val="100000"/>
              <a:buChar char="●"/>
            </a:pPr>
            <a:r>
              <a:rPr lang="en-US" sz="3600" dirty="0">
                <a:latin typeface="Arial"/>
                <a:ea typeface="Arial"/>
                <a:cs typeface="Arial"/>
                <a:sym typeface="Arial"/>
              </a:rPr>
              <a:t>Spotlight on </a:t>
            </a:r>
            <a:r>
              <a:rPr lang="en-US" sz="3600" b="1" dirty="0">
                <a:latin typeface="Arial"/>
                <a:ea typeface="Arial"/>
                <a:cs typeface="Arial"/>
                <a:sym typeface="Arial"/>
              </a:rPr>
              <a:t>North-Grand Early College STEAM High School </a:t>
            </a:r>
            <a:r>
              <a:rPr lang="en-US" sz="3600" dirty="0">
                <a:latin typeface="Arial"/>
                <a:ea typeface="Arial"/>
                <a:cs typeface="Arial"/>
                <a:sym typeface="Arial"/>
              </a:rPr>
              <a:t>in Chicago</a:t>
            </a:r>
            <a:endParaRPr sz="3600" dirty="0">
              <a:latin typeface="Arial"/>
              <a:ea typeface="Arial"/>
              <a:cs typeface="Arial"/>
              <a:sym typeface="Arial"/>
            </a:endParaRPr>
          </a:p>
          <a:p>
            <a:pPr marL="457200" lvl="0" indent="-440055" algn="l" rtl="0">
              <a:lnSpc>
                <a:spcPct val="100000"/>
              </a:lnSpc>
              <a:spcBef>
                <a:spcPts val="0"/>
              </a:spcBef>
              <a:spcAft>
                <a:spcPts val="0"/>
              </a:spcAft>
              <a:buSzPct val="100000"/>
              <a:buChar char="●"/>
            </a:pPr>
            <a:r>
              <a:rPr lang="en-US" sz="3600" dirty="0">
                <a:latin typeface="Arial"/>
                <a:ea typeface="Arial"/>
                <a:cs typeface="Arial"/>
                <a:sym typeface="Arial"/>
              </a:rPr>
              <a:t>Final Thoughts and Action Items</a:t>
            </a:r>
            <a:endParaRPr sz="3600" dirty="0">
              <a:latin typeface="Arial"/>
              <a:ea typeface="Arial"/>
              <a:cs typeface="Arial"/>
              <a:sym typeface="Arial"/>
            </a:endParaRPr>
          </a:p>
          <a:p>
            <a:pPr marL="457200" lvl="0" indent="-440055" algn="l" rtl="0">
              <a:lnSpc>
                <a:spcPct val="100000"/>
              </a:lnSpc>
              <a:spcBef>
                <a:spcPts val="0"/>
              </a:spcBef>
              <a:spcAft>
                <a:spcPts val="0"/>
              </a:spcAft>
              <a:buSzPct val="100000"/>
              <a:buChar char="●"/>
            </a:pPr>
            <a:r>
              <a:rPr lang="en-US" sz="3600" dirty="0">
                <a:latin typeface="Arial"/>
                <a:ea typeface="Arial"/>
                <a:cs typeface="Arial"/>
                <a:sym typeface="Arial"/>
              </a:rPr>
              <a:t>Dismiss from </a:t>
            </a:r>
            <a:r>
              <a:rPr lang="en-US" sz="3600" b="1" dirty="0">
                <a:latin typeface="Arial"/>
                <a:ea typeface="Arial"/>
                <a:cs typeface="Arial"/>
                <a:sym typeface="Arial"/>
              </a:rPr>
              <a:t>State </a:t>
            </a:r>
            <a:r>
              <a:rPr lang="en-US" sz="3600" dirty="0">
                <a:latin typeface="Arial"/>
                <a:ea typeface="Arial"/>
                <a:cs typeface="Arial"/>
                <a:sym typeface="Arial"/>
              </a:rPr>
              <a:t>Breakout Groups</a:t>
            </a:r>
            <a:endParaRPr sz="3600" dirty="0">
              <a:latin typeface="Arial"/>
              <a:ea typeface="Arial"/>
              <a:cs typeface="Arial"/>
              <a:sym typeface="Arial"/>
            </a:endParaRPr>
          </a:p>
          <a:p>
            <a:pPr marL="0" lvl="0" indent="0" algn="l" rtl="0">
              <a:lnSpc>
                <a:spcPct val="90000"/>
              </a:lnSpc>
              <a:spcBef>
                <a:spcPts val="0"/>
              </a:spcBef>
              <a:spcAft>
                <a:spcPts val="0"/>
              </a:spcAft>
              <a:buNone/>
            </a:pPr>
            <a:endParaRPr sz="3600" dirty="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dirty="0"/>
              <a:t>Standard 5: Communities of Student Care and Support</a:t>
            </a:r>
            <a:endParaRPr dirty="0"/>
          </a:p>
        </p:txBody>
      </p:sp>
      <p:sp>
        <p:nvSpPr>
          <p:cNvPr id="190" name="Google Shape;190;p27">
            <a:extLst>
              <a:ext uri="{C183D7F6-B498-43B3-948B-1728B52AA6E4}">
                <adec:decorative xmlns:adec="http://schemas.microsoft.com/office/drawing/2017/decorative" val="1"/>
              </a:ext>
            </a:extLst>
          </p:cNvPr>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graphicFrame>
        <p:nvGraphicFramePr>
          <p:cNvPr id="191" name="Google Shape;191;p27"/>
          <p:cNvGraphicFramePr/>
          <p:nvPr/>
        </p:nvGraphicFramePr>
        <p:xfrm>
          <a:off x="477865" y="2981763"/>
          <a:ext cx="11236225" cy="2798094"/>
        </p:xfrm>
        <a:graphic>
          <a:graphicData uri="http://schemas.openxmlformats.org/drawingml/2006/table">
            <a:tbl>
              <a:tblPr firstRow="1" bandRow="1">
                <a:noFill/>
                <a:tableStyleId>{1F54BD8F-EF25-4D7C-922A-761F3E09AB52}</a:tableStyleId>
              </a:tblPr>
              <a:tblGrid>
                <a:gridCol w="5408900">
                  <a:extLst>
                    <a:ext uri="{9D8B030D-6E8A-4147-A177-3AD203B41FA5}">
                      <a16:colId xmlns:a16="http://schemas.microsoft.com/office/drawing/2014/main" val="20000"/>
                    </a:ext>
                  </a:extLst>
                </a:gridCol>
                <a:gridCol w="1518825">
                  <a:extLst>
                    <a:ext uri="{9D8B030D-6E8A-4147-A177-3AD203B41FA5}">
                      <a16:colId xmlns:a16="http://schemas.microsoft.com/office/drawing/2014/main" val="20001"/>
                    </a:ext>
                  </a:extLst>
                </a:gridCol>
                <a:gridCol w="1518825">
                  <a:extLst>
                    <a:ext uri="{9D8B030D-6E8A-4147-A177-3AD203B41FA5}">
                      <a16:colId xmlns:a16="http://schemas.microsoft.com/office/drawing/2014/main" val="20002"/>
                    </a:ext>
                  </a:extLst>
                </a:gridCol>
                <a:gridCol w="1534325">
                  <a:extLst>
                    <a:ext uri="{9D8B030D-6E8A-4147-A177-3AD203B41FA5}">
                      <a16:colId xmlns:a16="http://schemas.microsoft.com/office/drawing/2014/main" val="20003"/>
                    </a:ext>
                  </a:extLst>
                </a:gridCol>
                <a:gridCol w="1255350">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r>
                        <a:rPr lang="en-US" sz="1800" u="none" strike="noStrike" cap="none"/>
                        <a:t>Standard Components</a:t>
                      </a:r>
                      <a:endParaRPr/>
                    </a:p>
                  </a:txBody>
                  <a:tcPr marL="91450" marR="91450" marT="45725" marB="45725"/>
                </a:tc>
                <a:tc>
                  <a:txBody>
                    <a:bodyPr/>
                    <a:lstStyle/>
                    <a:p>
                      <a:pPr marL="0" marR="0" lvl="0" indent="0" algn="l" rtl="0">
                        <a:spcBef>
                          <a:spcPts val="0"/>
                        </a:spcBef>
                        <a:spcAft>
                          <a:spcPts val="0"/>
                        </a:spcAft>
                        <a:buNone/>
                      </a:pPr>
                      <a:r>
                        <a:rPr lang="en-US" sz="1800"/>
                        <a:t>Program/ Faculty</a:t>
                      </a:r>
                      <a:endParaRPr/>
                    </a:p>
                  </a:txBody>
                  <a:tcPr marL="91450" marR="91450" marT="45725" marB="45725"/>
                </a:tc>
                <a:tc>
                  <a:txBody>
                    <a:bodyPr/>
                    <a:lstStyle/>
                    <a:p>
                      <a:pPr marL="0" marR="0" lvl="0" indent="0" algn="l" rtl="0">
                        <a:spcBef>
                          <a:spcPts val="0"/>
                        </a:spcBef>
                        <a:spcAft>
                          <a:spcPts val="0"/>
                        </a:spcAft>
                        <a:buNone/>
                      </a:pPr>
                      <a:r>
                        <a:rPr lang="en-US" sz="1800"/>
                        <a:t>Courses</a:t>
                      </a:r>
                      <a:endParaRPr/>
                    </a:p>
                  </a:txBody>
                  <a:tcPr marL="91450" marR="91450" marT="45725" marB="45725"/>
                </a:tc>
                <a:tc>
                  <a:txBody>
                    <a:bodyPr/>
                    <a:lstStyle/>
                    <a:p>
                      <a:pPr marL="0" marR="0" lvl="0" indent="0" algn="l" rtl="0">
                        <a:spcBef>
                          <a:spcPts val="0"/>
                        </a:spcBef>
                        <a:spcAft>
                          <a:spcPts val="0"/>
                        </a:spcAft>
                        <a:buNone/>
                      </a:pPr>
                      <a:r>
                        <a:rPr lang="en-US" sz="1800"/>
                        <a:t>Clinical</a:t>
                      </a:r>
                      <a:endParaRPr/>
                    </a:p>
                  </a:txBody>
                  <a:tcPr marL="91450" marR="91450" marT="45725" marB="45725"/>
                </a:tc>
                <a:tc>
                  <a:txBody>
                    <a:bodyPr/>
                    <a:lstStyle/>
                    <a:p>
                      <a:pPr marL="0" marR="0" lvl="0" indent="0" algn="l" rtl="0">
                        <a:spcBef>
                          <a:spcPts val="0"/>
                        </a:spcBef>
                        <a:spcAft>
                          <a:spcPts val="0"/>
                        </a:spcAft>
                        <a:buNone/>
                      </a:pPr>
                      <a:r>
                        <a:rPr lang="en-US" sz="1800"/>
                        <a:t>Policy</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5.1: Build and maintain a safe, caring, and healthy environment that meets the needs of each student, including students with disabilities, and encourages them to be active, responsible members of their community</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US" sz="1800"/>
                        <a:t>X</a:t>
                      </a:r>
                      <a:endParaRPr/>
                    </a:p>
                  </a:txBody>
                  <a:tcPr marL="91450" marR="91450" marT="45725" marB="45725"/>
                </a:tc>
                <a:tc>
                  <a:txBody>
                    <a:bodyPr/>
                    <a:lstStyle/>
                    <a:p>
                      <a:pPr marL="0" marR="0" lvl="0" indent="0" algn="ctr" rtl="0">
                        <a:spcBef>
                          <a:spcPts val="0"/>
                        </a:spcBef>
                        <a:spcAft>
                          <a:spcPts val="0"/>
                        </a:spcAft>
                        <a:buNone/>
                      </a:pPr>
                      <a:endParaRPr sz="1800"/>
                    </a:p>
                    <a:p>
                      <a:pPr marL="0" marR="0" lvl="0" indent="0" algn="ct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5.2: Ensure that students with disabilities have opportunities to learn with their non-disabled peer to the greatest extent appropriate.</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US" sz="1800"/>
                        <a:t>X</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2"/>
                  </a:ext>
                </a:extLst>
              </a:tr>
            </a:tbl>
          </a:graphicData>
        </a:graphic>
      </p:graphicFrame>
      <p:sp>
        <p:nvSpPr>
          <p:cNvPr id="192" name="Google Shape;192;p27"/>
          <p:cNvSpPr txBox="1"/>
          <p:nvPr/>
        </p:nvSpPr>
        <p:spPr>
          <a:xfrm>
            <a:off x="838200" y="1825625"/>
            <a:ext cx="108759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Arial"/>
                <a:ea typeface="Arial"/>
                <a:cs typeface="Arial"/>
                <a:sym typeface="Arial"/>
              </a:rPr>
              <a:t>Principals can help ensure that students with disabilities “participate in school life as they engage with others in general education classrooms and participate in non-classroom activities such as assemblies, field trips, playgrounds, lunch, and school-sponsored extracurricular activities…” (p. 35).</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Standard 5: Communities of Student Care and Support(continued)</a:t>
            </a:r>
            <a:endParaRPr/>
          </a:p>
        </p:txBody>
      </p:sp>
      <p:graphicFrame>
        <p:nvGraphicFramePr>
          <p:cNvPr id="198" name="Google Shape;198;p28"/>
          <p:cNvGraphicFramePr/>
          <p:nvPr/>
        </p:nvGraphicFramePr>
        <p:xfrm>
          <a:off x="838199" y="3015448"/>
          <a:ext cx="3000000" cy="3000000"/>
        </p:xfrm>
        <a:graphic>
          <a:graphicData uri="http://schemas.openxmlformats.org/drawingml/2006/table">
            <a:tbl>
              <a:tblPr firstRow="1" bandRow="1">
                <a:noFill/>
                <a:tableStyleId>{1F54BD8F-EF25-4D7C-922A-761F3E09AB52}</a:tableStyleId>
              </a:tblPr>
              <a:tblGrid>
                <a:gridCol w="5408900">
                  <a:extLst>
                    <a:ext uri="{9D8B030D-6E8A-4147-A177-3AD203B41FA5}">
                      <a16:colId xmlns:a16="http://schemas.microsoft.com/office/drawing/2014/main" val="20000"/>
                    </a:ext>
                  </a:extLst>
                </a:gridCol>
                <a:gridCol w="1518825">
                  <a:extLst>
                    <a:ext uri="{9D8B030D-6E8A-4147-A177-3AD203B41FA5}">
                      <a16:colId xmlns:a16="http://schemas.microsoft.com/office/drawing/2014/main" val="20001"/>
                    </a:ext>
                  </a:extLst>
                </a:gridCol>
                <a:gridCol w="1518825">
                  <a:extLst>
                    <a:ext uri="{9D8B030D-6E8A-4147-A177-3AD203B41FA5}">
                      <a16:colId xmlns:a16="http://schemas.microsoft.com/office/drawing/2014/main" val="20002"/>
                    </a:ext>
                  </a:extLst>
                </a:gridCol>
                <a:gridCol w="1534325">
                  <a:extLst>
                    <a:ext uri="{9D8B030D-6E8A-4147-A177-3AD203B41FA5}">
                      <a16:colId xmlns:a16="http://schemas.microsoft.com/office/drawing/2014/main" val="20003"/>
                    </a:ext>
                  </a:extLst>
                </a:gridCol>
                <a:gridCol w="1255350">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r>
                        <a:rPr lang="en-US" sz="1800"/>
                        <a:t>Standard Components</a:t>
                      </a:r>
                      <a:endParaRPr/>
                    </a:p>
                  </a:txBody>
                  <a:tcPr marL="91450" marR="91450" marT="45725" marB="45725"/>
                </a:tc>
                <a:tc>
                  <a:txBody>
                    <a:bodyPr/>
                    <a:lstStyle/>
                    <a:p>
                      <a:pPr marL="0" marR="0" lvl="0" indent="0" algn="l" rtl="0">
                        <a:spcBef>
                          <a:spcPts val="0"/>
                        </a:spcBef>
                        <a:spcAft>
                          <a:spcPts val="0"/>
                        </a:spcAft>
                        <a:buNone/>
                      </a:pPr>
                      <a:r>
                        <a:rPr lang="en-US" sz="1800"/>
                        <a:t>Program/ Faculty</a:t>
                      </a:r>
                      <a:endParaRPr/>
                    </a:p>
                  </a:txBody>
                  <a:tcPr marL="91450" marR="91450" marT="45725" marB="45725"/>
                </a:tc>
                <a:tc>
                  <a:txBody>
                    <a:bodyPr/>
                    <a:lstStyle/>
                    <a:p>
                      <a:pPr marL="0" marR="0" lvl="0" indent="0" algn="l" rtl="0">
                        <a:spcBef>
                          <a:spcPts val="0"/>
                        </a:spcBef>
                        <a:spcAft>
                          <a:spcPts val="0"/>
                        </a:spcAft>
                        <a:buNone/>
                      </a:pPr>
                      <a:r>
                        <a:rPr lang="en-US" sz="1800"/>
                        <a:t>Courses</a:t>
                      </a:r>
                      <a:endParaRPr/>
                    </a:p>
                  </a:txBody>
                  <a:tcPr marL="91450" marR="91450" marT="45725" marB="45725"/>
                </a:tc>
                <a:tc>
                  <a:txBody>
                    <a:bodyPr/>
                    <a:lstStyle/>
                    <a:p>
                      <a:pPr marL="0" marR="0" lvl="0" indent="0" algn="l" rtl="0">
                        <a:spcBef>
                          <a:spcPts val="0"/>
                        </a:spcBef>
                        <a:spcAft>
                          <a:spcPts val="0"/>
                        </a:spcAft>
                        <a:buNone/>
                      </a:pPr>
                      <a:r>
                        <a:rPr lang="en-US" sz="1800"/>
                        <a:t>Clinical</a:t>
                      </a:r>
                      <a:endParaRPr/>
                    </a:p>
                  </a:txBody>
                  <a:tcPr marL="91450" marR="91450" marT="45725" marB="45725"/>
                </a:tc>
                <a:tc>
                  <a:txBody>
                    <a:bodyPr/>
                    <a:lstStyle/>
                    <a:p>
                      <a:pPr marL="0" marR="0" lvl="0" indent="0" algn="l" rtl="0">
                        <a:spcBef>
                          <a:spcPts val="0"/>
                        </a:spcBef>
                        <a:spcAft>
                          <a:spcPts val="0"/>
                        </a:spcAft>
                        <a:buNone/>
                      </a:pPr>
                      <a:r>
                        <a:rPr lang="en-US" sz="1800"/>
                        <a:t>Policy</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5.3: Promote inclusive environments that foster acceptance, care, and a sense of value and belonging in adult-student and student-peer relationships.</a:t>
                      </a:r>
                      <a:endParaRPr/>
                    </a:p>
                  </a:txBody>
                  <a:tcPr marL="91450" marR="91450" marT="45725" marB="45725"/>
                </a:tc>
                <a:tc>
                  <a:txBody>
                    <a:bodyPr/>
                    <a:lstStyle/>
                    <a:p>
                      <a:pPr marL="0" marR="0" lvl="0" indent="0" algn="l" rtl="0">
                        <a:spcBef>
                          <a:spcPts val="0"/>
                        </a:spcBef>
                        <a:spcAft>
                          <a:spcPts val="0"/>
                        </a:spcAft>
                        <a:buNone/>
                      </a:pPr>
                      <a:r>
                        <a:rPr lang="en-US" sz="1800"/>
                        <a:t>X</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endParaRPr sz="1800"/>
                    </a:p>
                    <a:p>
                      <a:pPr marL="0" marR="0" lvl="0" indent="0" algn="ctr"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5.4: Support teachers as they create productive and inclusive environments in their classrooms and throughout the school.</a:t>
                      </a:r>
                      <a:endParaRPr/>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US" sz="1800"/>
                        <a:t>X</a:t>
                      </a: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2"/>
                  </a:ext>
                </a:extLst>
              </a:tr>
            </a:tbl>
          </a:graphicData>
        </a:graphic>
      </p:graphicFrame>
      <p:sp>
        <p:nvSpPr>
          <p:cNvPr id="199" name="Google Shape;199;p28"/>
          <p:cNvSpPr txBox="1"/>
          <p:nvPr/>
        </p:nvSpPr>
        <p:spPr>
          <a:xfrm>
            <a:off x="838199" y="1972019"/>
            <a:ext cx="102999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“Principals can also ensure special and general education teachers have adequate time and structure for the planning necessary to build caring environments” (e.g., participation plans, schedule changes) (p. 36). </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1670</Words>
  <Application>Microsoft Office PowerPoint</Application>
  <PresentationFormat>Widescreen</PresentationFormat>
  <Paragraphs>217</Paragraphs>
  <Slides>21</Slides>
  <Notes>21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21</vt:i4>
      </vt:variant>
    </vt:vector>
  </HeadingPairs>
  <TitlesOfParts>
    <vt:vector size="33" baseType="lpstr">
      <vt:lpstr>Fira Sans Extra Condensed Medium</vt:lpstr>
      <vt:lpstr>Lora</vt:lpstr>
      <vt:lpstr>Arial</vt:lpstr>
      <vt:lpstr>Calibri</vt:lpstr>
      <vt:lpstr>Aharoni</vt:lpstr>
      <vt:lpstr>Fira Sans</vt:lpstr>
      <vt:lpstr>Roboto Slab</vt:lpstr>
      <vt:lpstr>Fira Sans Extra Condensed</vt:lpstr>
      <vt:lpstr>Candara</vt:lpstr>
      <vt:lpstr>Play</vt:lpstr>
      <vt:lpstr>Office Theme</vt:lpstr>
      <vt:lpstr>Office Theme</vt:lpstr>
      <vt:lpstr>Welcome to CEEDAR’s Leadership Topical Action Group (TAG)</vt:lpstr>
      <vt:lpstr>Check in:  </vt:lpstr>
      <vt:lpstr>Welcome &amp; Introductions </vt:lpstr>
      <vt:lpstr>Our Partners</vt:lpstr>
      <vt:lpstr>The purpose of the TAG is to…</vt:lpstr>
      <vt:lpstr>Leadership TAG Potential Topics for Discussion</vt:lpstr>
      <vt:lpstr>Today’s Agenda </vt:lpstr>
      <vt:lpstr>Standard 5: Communities of Student Care and Support</vt:lpstr>
      <vt:lpstr>Standard 5: Communities of Student Care and Support(continued)</vt:lpstr>
      <vt:lpstr>Interconnected: Standards 4-5</vt:lpstr>
      <vt:lpstr>Cross State Breakout Room Guiding Question</vt:lpstr>
      <vt:lpstr>Takeaways from Cross State Discussion</vt:lpstr>
      <vt:lpstr>Welcome! Communities of Care</vt:lpstr>
      <vt:lpstr>Rightful Presence in Chicago Public Schools</vt:lpstr>
      <vt:lpstr>Community of Care - Inside the School</vt:lpstr>
      <vt:lpstr>Community of Care - Outside the School Day</vt:lpstr>
      <vt:lpstr>Key Leadership Moves to Leverage Communities of Care</vt:lpstr>
      <vt:lpstr>High Value Clinical Experiences (Work Tasks) to Prepare Future Leaders</vt:lpstr>
      <vt:lpstr>High Value Clinical Activities</vt:lpstr>
      <vt:lpstr>Invitations</vt:lpstr>
      <vt:lpstr>State Team 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Wuthrich, Mathilde</cp:lastModifiedBy>
  <cp:revision>1</cp:revision>
  <dcterms:modified xsi:type="dcterms:W3CDTF">2026-03-25T02:07:00Z</dcterms:modified>
</cp:coreProperties>
</file>