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8" r:id="rId4"/>
    <p:sldMasterId id="2147483689" r:id="rId5"/>
    <p:sldMasterId id="2147483690" r:id="rId6"/>
    <p:sldMasterId id="2147483691"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Lst>
  <p:sldSz cy="6858000" cx="12192000"/>
  <p:notesSz cx="6858000" cy="9144000"/>
  <p:embeddedFontLst>
    <p:embeddedFont>
      <p:font typeface="Sansita"/>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91FB21A-426A-4770-B891-FA37A26758A6}">
  <a:tblStyle styleId="{C91FB21A-426A-4770-B891-FA37A26758A6}"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E5081B8B-9F1C-428D-B6F8-0DD90CC57F7F}" styleName="Table_1">
    <a:wholeTbl>
      <a:tcTxStyle b="off" i="off">
        <a:font>
          <a:latin typeface="Aptos"/>
          <a:ea typeface="Aptos"/>
          <a:cs typeface="Aptos"/>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9EC"/>
          </a:solidFill>
        </a:fill>
      </a:tcStyle>
    </a:wholeTbl>
    <a:band1H>
      <a:tcTxStyle/>
      <a:tcStyle>
        <a:fill>
          <a:solidFill>
            <a:srgbClr val="CAD1D8"/>
          </a:solidFill>
        </a:fill>
      </a:tcStyle>
    </a:band1H>
    <a:band2H>
      <a:tcTxStyle/>
    </a:band2H>
    <a:band1V>
      <a:tcTxStyle/>
      <a:tcStyle>
        <a:fill>
          <a:solidFill>
            <a:srgbClr val="CAD1D8"/>
          </a:solidFill>
        </a:fill>
      </a:tcStyle>
    </a:band1V>
    <a:band2V>
      <a:tcTxStyle/>
    </a:band2V>
    <a:lastCol>
      <a:tcTxStyle b="on" i="off">
        <a:font>
          <a:latin typeface="Aptos"/>
          <a:ea typeface="Aptos"/>
          <a:cs typeface="Aptos"/>
        </a:font>
        <a:schemeClr val="lt1"/>
      </a:tcTxStyle>
      <a:tcStyle>
        <a:fill>
          <a:solidFill>
            <a:schemeClr val="accent1"/>
          </a:solidFill>
        </a:fill>
      </a:tcStyle>
    </a:lastCol>
    <a:firstCol>
      <a:tcTxStyle b="on" i="off">
        <a:font>
          <a:latin typeface="Aptos"/>
          <a:ea typeface="Aptos"/>
          <a:cs typeface="Aptos"/>
        </a:font>
        <a:schemeClr val="lt1"/>
      </a:tcTxStyle>
      <a:tcStyle>
        <a:fill>
          <a:solidFill>
            <a:schemeClr val="accent1"/>
          </a:solidFill>
        </a:fill>
      </a:tcStyle>
    </a:firstCol>
    <a:lastRow>
      <a:tcTxStyle b="on" i="off">
        <a:font>
          <a:latin typeface="Aptos"/>
          <a:ea typeface="Aptos"/>
          <a:cs typeface="Aptos"/>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ptos"/>
          <a:ea typeface="Aptos"/>
          <a:cs typeface="Aptos"/>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1.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font" Target="fonts/Sansita-bold.fntdata"/><Relationship Id="rId10" Type="http://schemas.openxmlformats.org/officeDocument/2006/relationships/slide" Target="slides/slide2.xml"/><Relationship Id="rId32" Type="http://schemas.openxmlformats.org/officeDocument/2006/relationships/font" Target="fonts/Sansita-regular.fntdata"/><Relationship Id="rId13" Type="http://schemas.openxmlformats.org/officeDocument/2006/relationships/slide" Target="slides/slide5.xml"/><Relationship Id="rId35" Type="http://schemas.openxmlformats.org/officeDocument/2006/relationships/font" Target="fonts/Sansita-boldItalic.fntdata"/><Relationship Id="rId12" Type="http://schemas.openxmlformats.org/officeDocument/2006/relationships/slide" Target="slides/slide4.xml"/><Relationship Id="rId34" Type="http://schemas.openxmlformats.org/officeDocument/2006/relationships/font" Target="fonts/Sansita-italic.fntdata"/><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eedar.education.ufl.edu/wp-content/uploads/2023/11/Inclusive-Principal-Leadership-IC.pdf"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eedarnic.org/"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drive/folders/1CW8GKw9fwG73IsnMK6pQFKcDzfahMjhQ?usp=drive_link"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Abby: Make everyone co-hosts</a:t>
            </a:r>
            <a:endParaRPr/>
          </a:p>
          <a:p>
            <a:pPr indent="0" lvl="0" marL="0" rtl="0" algn="l">
              <a:lnSpc>
                <a:spcPct val="100000"/>
              </a:lnSpc>
              <a:spcBef>
                <a:spcPts val="0"/>
              </a:spcBef>
              <a:spcAft>
                <a:spcPts val="0"/>
              </a:spcAft>
              <a:buSzPts val="1400"/>
              <a:buNone/>
            </a:pPr>
            <a:r>
              <a:rPr lang="en-US"/>
              <a:t>Speaker: Abby</a:t>
            </a:r>
            <a:endParaRPr/>
          </a:p>
          <a:p>
            <a:pPr indent="0" lvl="0" marL="0" rtl="0" algn="l">
              <a:lnSpc>
                <a:spcPct val="100000"/>
              </a:lnSpc>
              <a:spcBef>
                <a:spcPts val="0"/>
              </a:spcBef>
              <a:spcAft>
                <a:spcPts val="0"/>
              </a:spcAft>
              <a:buSzPts val="1400"/>
              <a:buNone/>
            </a:pPr>
            <a:r>
              <a:rPr lang="en-US"/>
              <a:t>3:00-3:01</a:t>
            </a:r>
            <a:endParaRPr/>
          </a:p>
        </p:txBody>
      </p:sp>
      <p:sp>
        <p:nvSpPr>
          <p:cNvPr id="257" name="Google Shape;25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2a5b9a3608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32a5b9a3608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32a5b9a3608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04989e97e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304989e97e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Bobbi</a:t>
            </a:r>
            <a:endParaRPr/>
          </a:p>
          <a:p>
            <a:pPr indent="0" lvl="0" marL="0" rtl="0" algn="l">
              <a:lnSpc>
                <a:spcPct val="100000"/>
              </a:lnSpc>
              <a:spcBef>
                <a:spcPts val="0"/>
              </a:spcBef>
              <a:spcAft>
                <a:spcPts val="0"/>
              </a:spcAft>
              <a:buSzPts val="1400"/>
              <a:buNone/>
            </a:pPr>
            <a:r>
              <a:rPr lang="en-US"/>
              <a:t>groups till 3:30 ET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Mix of state and CEEDAR facilitators</a:t>
            </a:r>
            <a:endParaRPr/>
          </a:p>
          <a:p>
            <a:pPr indent="0" lvl="0" marL="0" rtl="0" algn="l">
              <a:lnSpc>
                <a:spcPct val="115000"/>
              </a:lnSpc>
              <a:spcBef>
                <a:spcPts val="1000"/>
              </a:spcBef>
              <a:spcAft>
                <a:spcPts val="0"/>
              </a:spcAft>
              <a:buClr>
                <a:schemeClr val="dk1"/>
              </a:buClr>
              <a:buSzPts val="2800"/>
              <a:buFont typeface="Arial"/>
              <a:buNone/>
            </a:pPr>
            <a:r>
              <a:rPr lang="en-US">
                <a:latin typeface="Arial"/>
                <a:ea typeface="Arial"/>
                <a:cs typeface="Arial"/>
                <a:sym typeface="Arial"/>
              </a:rPr>
              <a:t>Abby will put in chat:</a:t>
            </a:r>
            <a:r>
              <a:rPr b="1" lang="en-US">
                <a:latin typeface="Arial"/>
                <a:ea typeface="Arial"/>
                <a:cs typeface="Arial"/>
                <a:sym typeface="Arial"/>
              </a:rPr>
              <a:t> slide </a:t>
            </a:r>
            <a:r>
              <a:rPr b="1" lang="en-US">
                <a:latin typeface="Arial"/>
                <a:ea typeface="Arial"/>
                <a:cs typeface="Arial"/>
                <a:sym typeface="Arial"/>
              </a:rPr>
              <a:t>screenshot </a:t>
            </a:r>
            <a:endParaRPr b="1">
              <a:latin typeface="Arial"/>
              <a:ea typeface="Arial"/>
              <a:cs typeface="Arial"/>
              <a:sym typeface="Arial"/>
            </a:endParaRPr>
          </a:p>
          <a:p>
            <a:pPr indent="0" lvl="0" marL="0" rtl="0" algn="l">
              <a:lnSpc>
                <a:spcPct val="115000"/>
              </a:lnSpc>
              <a:spcBef>
                <a:spcPts val="1000"/>
              </a:spcBef>
              <a:spcAft>
                <a:spcPts val="0"/>
              </a:spcAft>
              <a:buClr>
                <a:schemeClr val="dk1"/>
              </a:buClr>
              <a:buSzPts val="2800"/>
              <a:buFont typeface="Arial"/>
              <a:buNone/>
            </a:pPr>
            <a:r>
              <a:rPr lang="en-US"/>
              <a:t>3:15-3:16</a:t>
            </a:r>
            <a:endParaRPr/>
          </a:p>
        </p:txBody>
      </p:sp>
      <p:sp>
        <p:nvSpPr>
          <p:cNvPr id="345" name="Google Shape;345;g304989e97e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ff125b1c6d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2ff125b1c6d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David</a:t>
            </a:r>
            <a:endParaRPr/>
          </a:p>
          <a:p>
            <a:pPr indent="0" lvl="0" marL="0" rtl="0" algn="l">
              <a:lnSpc>
                <a:spcPct val="100000"/>
              </a:lnSpc>
              <a:spcBef>
                <a:spcPts val="0"/>
              </a:spcBef>
              <a:spcAft>
                <a:spcPts val="0"/>
              </a:spcAft>
              <a:buSzPts val="1400"/>
              <a:buNone/>
            </a:pPr>
            <a:r>
              <a:rPr lang="en-US"/>
              <a:t>intro NH folks</a:t>
            </a:r>
            <a:endParaRPr/>
          </a:p>
          <a:p>
            <a:pPr indent="0" lvl="0" marL="0" rtl="0" algn="l">
              <a:lnSpc>
                <a:spcPct val="100000"/>
              </a:lnSpc>
              <a:spcBef>
                <a:spcPts val="0"/>
              </a:spcBef>
              <a:spcAft>
                <a:spcPts val="0"/>
              </a:spcAft>
              <a:buSzPts val="1400"/>
              <a:buNone/>
            </a:pPr>
            <a:r>
              <a:rPr lang="en-US"/>
              <a:t>3:27-3:30</a:t>
            </a:r>
            <a:endParaRPr/>
          </a:p>
          <a:p>
            <a:pPr indent="0" lvl="0" marL="0" rtl="0" algn="l">
              <a:lnSpc>
                <a:spcPct val="100000"/>
              </a:lnSpc>
              <a:spcBef>
                <a:spcPts val="0"/>
              </a:spcBef>
              <a:spcAft>
                <a:spcPts val="0"/>
              </a:spcAft>
              <a:buSzPts val="1400"/>
              <a:buNone/>
            </a:pPr>
            <a:r>
              <a:t/>
            </a:r>
            <a:endParaRPr/>
          </a:p>
        </p:txBody>
      </p:sp>
      <p:sp>
        <p:nvSpPr>
          <p:cNvPr id="352" name="Google Shape;352;g2ff125b1c6d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2c80e46161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2c80e46161_0_19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 Karen will introduce colleagues and the agenda on the next slide. Total three minutes for first three slides.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2c80e46161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2c80e46161_0_20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solidFill>
                <a:schemeClr val="dk1"/>
              </a:solidFill>
            </a:endParaRPr>
          </a:p>
          <a:p>
            <a:pPr indent="0" lvl="0" marL="0" rtl="0" algn="l">
              <a:spcBef>
                <a:spcPts val="0"/>
              </a:spcBef>
              <a:spcAft>
                <a:spcPts val="0"/>
              </a:spcAft>
              <a:buNone/>
            </a:pPr>
            <a:r>
              <a:rPr lang="en-US"/>
              <a:t>Karen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2c80e46161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2c80e46161_0_2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Karen will provide a brief history of GELFA and how ed leadership preparation programs in Georgia have collaborated on curriculum development. One example: Development of Tier I and Tier II programs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2c80e46161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2c80e46161_0_2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Nick will share (3 min.) how CEEDAR has collaborated with GELFA to ensure that leaders are prepared to meet the needs of each and every student. Examples from Blueprint: presentations at GELFA meetings. Meg presented at Winter GAEL on HLPs.Jami presented at Summer GAEL on connections to reading and literacy instruction. A graphic depicting identified HLPs is in the works.Identified HLPs listed below. </a:t>
            </a:r>
            <a:endParaRPr/>
          </a:p>
          <a:p>
            <a:pPr indent="0" lvl="0" marL="0" rtl="0" algn="l">
              <a:lnSpc>
                <a:spcPct val="115000"/>
              </a:lnSpc>
              <a:spcBef>
                <a:spcPts val="0"/>
              </a:spcBef>
              <a:spcAft>
                <a:spcPts val="0"/>
              </a:spcAft>
              <a:buClr>
                <a:schemeClr val="dk1"/>
              </a:buClr>
              <a:buSzPts val="1100"/>
              <a:buFont typeface="Arial"/>
              <a:buNone/>
            </a:pPr>
            <a:r>
              <a:rPr b="1" lang="en-US" sz="1200">
                <a:solidFill>
                  <a:srgbClr val="C82613"/>
                </a:solidFill>
                <a:highlight>
                  <a:srgbClr val="FFFFFF"/>
                </a:highlight>
              </a:rPr>
              <a:t>HLP 13.</a:t>
            </a:r>
            <a:r>
              <a:rPr lang="en-US" sz="1200">
                <a:solidFill>
                  <a:srgbClr val="C82613"/>
                </a:solidFill>
                <a:highlight>
                  <a:srgbClr val="FFFFFF"/>
                </a:highlight>
              </a:rPr>
              <a:t> Adapt curriculum tasks and materials for specific learning goals.</a:t>
            </a:r>
            <a:endParaRPr sz="1200">
              <a:solidFill>
                <a:srgbClr val="C82613"/>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b="1" lang="en-US" sz="1200">
                <a:solidFill>
                  <a:schemeClr val="dk1"/>
                </a:solidFill>
                <a:highlight>
                  <a:srgbClr val="FFFFFF"/>
                </a:highlight>
              </a:rPr>
              <a:t>Related PSEL Standards</a:t>
            </a:r>
            <a:endParaRPr b="1" sz="1200">
              <a:solidFill>
                <a:schemeClr val="dk1"/>
              </a:solidFill>
              <a:highlight>
                <a:srgbClr val="FFFFFF"/>
              </a:highlight>
            </a:endParaRPr>
          </a:p>
          <a:p>
            <a:pPr indent="0" lvl="0" marL="0" rtl="0" algn="l">
              <a:lnSpc>
                <a:spcPct val="115000"/>
              </a:lnSpc>
              <a:spcBef>
                <a:spcPts val="0"/>
              </a:spcBef>
              <a:spcAft>
                <a:spcPts val="0"/>
              </a:spcAft>
              <a:buNone/>
            </a:pPr>
            <a:r>
              <a:rPr b="1" lang="en-US" sz="1200">
                <a:solidFill>
                  <a:srgbClr val="0C64C0"/>
                </a:solidFill>
                <a:highlight>
                  <a:srgbClr val="FFFFFF"/>
                </a:highlight>
              </a:rPr>
              <a:t>PSEL 4. Curriculum, Instruction, and Assessment</a:t>
            </a:r>
            <a:endParaRPr b="1" sz="1200">
              <a:solidFill>
                <a:srgbClr val="0C64C0"/>
              </a:solidFill>
              <a:highlight>
                <a:srgbClr val="FFFFFF"/>
              </a:highlight>
            </a:endParaRPr>
          </a:p>
          <a:p>
            <a:pPr indent="0" lvl="0" marL="0" rtl="0" algn="l">
              <a:lnSpc>
                <a:spcPct val="115000"/>
              </a:lnSpc>
              <a:spcBef>
                <a:spcPts val="0"/>
              </a:spcBef>
              <a:spcAft>
                <a:spcPts val="0"/>
              </a:spcAft>
              <a:buNone/>
            </a:pPr>
            <a:r>
              <a:rPr b="1" lang="en-US" sz="1200">
                <a:solidFill>
                  <a:srgbClr val="C82613"/>
                </a:solidFill>
                <a:highlight>
                  <a:srgbClr val="FFFFFF"/>
                </a:highlight>
              </a:rPr>
              <a:t>HLP 16</a:t>
            </a:r>
            <a:r>
              <a:rPr lang="en-US" sz="1200">
                <a:solidFill>
                  <a:srgbClr val="C82613"/>
                </a:solidFill>
                <a:highlight>
                  <a:srgbClr val="FFFFFF"/>
                </a:highlight>
              </a:rPr>
              <a:t>. Use explicit instruction.</a:t>
            </a:r>
            <a:endParaRPr sz="1200">
              <a:solidFill>
                <a:srgbClr val="C82613"/>
              </a:solidFill>
              <a:highlight>
                <a:srgbClr val="FFFFFF"/>
              </a:highlight>
            </a:endParaRPr>
          </a:p>
          <a:p>
            <a:pPr indent="0" lvl="0" marL="0" rtl="0" algn="l">
              <a:lnSpc>
                <a:spcPct val="115000"/>
              </a:lnSpc>
              <a:spcBef>
                <a:spcPts val="0"/>
              </a:spcBef>
              <a:spcAft>
                <a:spcPts val="0"/>
              </a:spcAft>
              <a:buNone/>
            </a:pPr>
            <a:r>
              <a:rPr b="1" lang="en-US" sz="1200">
                <a:solidFill>
                  <a:srgbClr val="0C64C0"/>
                </a:solidFill>
                <a:highlight>
                  <a:srgbClr val="FFFFFF"/>
                </a:highlight>
              </a:rPr>
              <a:t>PSEL 4. Curriculum, Instruction, and Assessment</a:t>
            </a:r>
            <a:endParaRPr b="1" sz="1200">
              <a:solidFill>
                <a:srgbClr val="0C64C0"/>
              </a:solidFill>
              <a:highlight>
                <a:srgbClr val="FFFFFF"/>
              </a:highlight>
            </a:endParaRPr>
          </a:p>
          <a:p>
            <a:pPr indent="0" lvl="0" marL="0" rtl="0" algn="l">
              <a:lnSpc>
                <a:spcPct val="115000"/>
              </a:lnSpc>
              <a:spcBef>
                <a:spcPts val="0"/>
              </a:spcBef>
              <a:spcAft>
                <a:spcPts val="0"/>
              </a:spcAft>
              <a:buNone/>
            </a:pPr>
            <a:r>
              <a:rPr b="1" lang="en-US" sz="1200">
                <a:solidFill>
                  <a:srgbClr val="C82613"/>
                </a:solidFill>
                <a:highlight>
                  <a:srgbClr val="FFFFFF"/>
                </a:highlight>
              </a:rPr>
              <a:t>HLP 20.</a:t>
            </a:r>
            <a:r>
              <a:rPr lang="en-US" sz="1200">
                <a:solidFill>
                  <a:srgbClr val="C82613"/>
                </a:solidFill>
                <a:highlight>
                  <a:srgbClr val="FFFFFF"/>
                </a:highlight>
              </a:rPr>
              <a:t>  Provide intensive instruction.</a:t>
            </a:r>
            <a:endParaRPr sz="1200">
              <a:solidFill>
                <a:srgbClr val="C82613"/>
              </a:solidFill>
              <a:highlight>
                <a:srgbClr val="FFFFFF"/>
              </a:highlight>
            </a:endParaRPr>
          </a:p>
          <a:p>
            <a:pPr indent="0" lvl="0" marL="0" rtl="0" algn="l">
              <a:lnSpc>
                <a:spcPct val="115000"/>
              </a:lnSpc>
              <a:spcBef>
                <a:spcPts val="0"/>
              </a:spcBef>
              <a:spcAft>
                <a:spcPts val="0"/>
              </a:spcAft>
              <a:buNone/>
            </a:pPr>
            <a:r>
              <a:rPr b="1" lang="en-US" sz="1200">
                <a:solidFill>
                  <a:srgbClr val="0C64C0"/>
                </a:solidFill>
                <a:highlight>
                  <a:srgbClr val="FFFFFF"/>
                </a:highlight>
              </a:rPr>
              <a:t>PSEL 3. Equity and Cultural Responsiveness</a:t>
            </a:r>
            <a:endParaRPr b="1" sz="1200">
              <a:solidFill>
                <a:srgbClr val="0C64C0"/>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0C64C0"/>
              </a:solidFill>
              <a:highlight>
                <a:srgbClr val="FFFFFF"/>
              </a:highlight>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2c80e46161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2c80e46161_0_2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 Jami and Kaneshia will share (4 min) </a:t>
            </a:r>
            <a:r>
              <a:rPr lang="en-US">
                <a:solidFill>
                  <a:schemeClr val="dk1"/>
                </a:solidFill>
              </a:rPr>
              <a:t>how the inclusive leadership self-assessment and reflection protocol is used in Ed Leadership classes at UGA.</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2c80e46161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2c80e46161_0_2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Jami and Kaneshia: Highlight alignment to state and national leader standards and the link to the high leverage practices guide as a resource.Leadership candidates rate themselves based on artifacts and evidence.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2c80e46161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2c80e46161_0_2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Highlight the emphasis in Indicator 3 on meeting the needs of each student and the IRIS Center resources.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Abby Please change your name to Your state abbreviation and your first and last name</a:t>
            </a:r>
            <a:endParaRPr/>
          </a:p>
          <a:p>
            <a:pPr indent="0" lvl="0" marL="0" rtl="0" algn="l">
              <a:lnSpc>
                <a:spcPct val="100000"/>
              </a:lnSpc>
              <a:spcBef>
                <a:spcPts val="0"/>
              </a:spcBef>
              <a:spcAft>
                <a:spcPts val="0"/>
              </a:spcAft>
              <a:buClr>
                <a:schemeClr val="dk1"/>
              </a:buClr>
              <a:buSzPts val="1400"/>
              <a:buFont typeface="Arial"/>
              <a:buNone/>
            </a:pPr>
            <a:r>
              <a:rPr lang="en-US"/>
              <a:t>3:00-3:02</a:t>
            </a:r>
            <a:endParaRPr/>
          </a:p>
          <a:p>
            <a:pPr indent="0" lvl="0" marL="0" rtl="0" algn="l">
              <a:lnSpc>
                <a:spcPct val="100000"/>
              </a:lnSpc>
              <a:spcBef>
                <a:spcPts val="0"/>
              </a:spcBef>
              <a:spcAft>
                <a:spcPts val="0"/>
              </a:spcAft>
              <a:buSzPts val="1400"/>
              <a:buNone/>
            </a:pPr>
            <a:r>
              <a:t/>
            </a:r>
            <a:endParaRPr/>
          </a:p>
        </p:txBody>
      </p:sp>
      <p:sp>
        <p:nvSpPr>
          <p:cNvPr id="266" name="Google Shape;26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2c80e46161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2c80e46161_0_2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Thank you! We will be happy to answer any questions.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1273cfbd1f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31273cfbd1f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Bobbi</a:t>
            </a:r>
            <a:endParaRPr/>
          </a:p>
          <a:p>
            <a:pPr indent="0" lvl="0" marL="0" rtl="0" algn="l">
              <a:lnSpc>
                <a:spcPct val="100000"/>
              </a:lnSpc>
              <a:spcBef>
                <a:spcPts val="0"/>
              </a:spcBef>
              <a:spcAft>
                <a:spcPts val="0"/>
              </a:spcAft>
              <a:buSzPts val="1400"/>
              <a:buNone/>
            </a:pPr>
            <a:r>
              <a:rPr lang="en-US"/>
              <a:t>thank the presenters from GA and share out </a:t>
            </a:r>
            <a:r>
              <a:rPr lang="en-US"/>
              <a:t>final</a:t>
            </a:r>
            <a:r>
              <a:rPr lang="en-US"/>
              <a:t> thoughts before our break out rooms</a:t>
            </a:r>
            <a:endParaRPr/>
          </a:p>
          <a:p>
            <a:pPr indent="0" lvl="0" marL="0" rtl="0" algn="l">
              <a:lnSpc>
                <a:spcPct val="100000"/>
              </a:lnSpc>
              <a:spcBef>
                <a:spcPts val="0"/>
              </a:spcBef>
              <a:spcAft>
                <a:spcPts val="0"/>
              </a:spcAft>
              <a:buSzPts val="1400"/>
              <a:buNone/>
            </a:pPr>
            <a:r>
              <a:rPr lang="en-US"/>
              <a:t>Abby send </a:t>
            </a:r>
            <a:r>
              <a:rPr lang="en-US" sz="2800" u="sng">
                <a:solidFill>
                  <a:schemeClr val="hlink"/>
                </a:solidFill>
                <a:latin typeface="Arial"/>
                <a:ea typeface="Arial"/>
                <a:cs typeface="Arial"/>
                <a:sym typeface="Arial"/>
                <a:hlinkClick r:id="rId2"/>
              </a:rPr>
              <a:t>IC document</a:t>
            </a:r>
            <a:r>
              <a:rPr lang="en-US" sz="2800">
                <a:latin typeface="Arial"/>
                <a:ea typeface="Arial"/>
                <a:cs typeface="Arial"/>
                <a:sym typeface="Arial"/>
              </a:rPr>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US"/>
              <a:t>3:40-42</a:t>
            </a:r>
            <a:endParaRPr/>
          </a:p>
          <a:p>
            <a:pPr indent="0" lvl="0" marL="0" rtl="0" algn="l">
              <a:lnSpc>
                <a:spcPct val="100000"/>
              </a:lnSpc>
              <a:spcBef>
                <a:spcPts val="0"/>
              </a:spcBef>
              <a:spcAft>
                <a:spcPts val="0"/>
              </a:spcAft>
              <a:buSzPts val="1400"/>
              <a:buNone/>
            </a:pPr>
            <a:r>
              <a:t/>
            </a:r>
            <a:endParaRPr/>
          </a:p>
        </p:txBody>
      </p:sp>
      <p:sp>
        <p:nvSpPr>
          <p:cNvPr id="414" name="Google Shape;414;g31273cfbd1f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af79de696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2af79de696d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Bobbi</a:t>
            </a:r>
            <a:endParaRPr/>
          </a:p>
          <a:p>
            <a:pPr indent="0" lvl="0" marL="0" rtl="0" algn="l">
              <a:spcBef>
                <a:spcPts val="0"/>
              </a:spcBef>
              <a:spcAft>
                <a:spcPts val="0"/>
              </a:spcAft>
              <a:buNone/>
            </a:pPr>
            <a:r>
              <a:rPr lang="en-US"/>
              <a:t>share resource and Abby share link </a:t>
            </a:r>
            <a:r>
              <a:rPr lang="en-US" u="sng">
                <a:solidFill>
                  <a:schemeClr val="hlink"/>
                </a:solidFill>
                <a:hlinkClick r:id="rId2"/>
              </a:rPr>
              <a:t>https://ceedarnic.org/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3:42-43</a:t>
            </a:r>
            <a:endParaRPr/>
          </a:p>
        </p:txBody>
      </p:sp>
      <p:sp>
        <p:nvSpPr>
          <p:cNvPr id="421" name="Google Shape;421;g2af79de696d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0bcb4af422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30bcb4af422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Abby</a:t>
            </a:r>
            <a:endParaRPr/>
          </a:p>
          <a:p>
            <a:pPr indent="0" lvl="0" marL="0" rtl="0" algn="l">
              <a:lnSpc>
                <a:spcPct val="100000"/>
              </a:lnSpc>
              <a:spcBef>
                <a:spcPts val="0"/>
              </a:spcBef>
              <a:spcAft>
                <a:spcPts val="0"/>
              </a:spcAft>
              <a:buClr>
                <a:schemeClr val="dk1"/>
              </a:buClr>
              <a:buSzPts val="1100"/>
              <a:buFont typeface="Arial"/>
              <a:buNone/>
            </a:pPr>
            <a:r>
              <a:rPr lang="en-US"/>
              <a:t>Now with your state team in breakout rooms, please reflect on GA’s presentation and how it relates to your state’s work.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each breakout room will have a CEEDAR staff member or SLT member to help guide your conversations, you will have until the end of the hour. After these breakout rooms, we will not return to the main room, you will be free to leave. Do we have </a:t>
            </a:r>
            <a:r>
              <a:rPr lang="en-US"/>
              <a:t>any</a:t>
            </a:r>
            <a:r>
              <a:rPr lang="en-US"/>
              <a:t> questions?</a:t>
            </a:r>
            <a:endParaRPr/>
          </a:p>
          <a:p>
            <a:pPr indent="0" lvl="0" marL="0" rtl="0" algn="l">
              <a:lnSpc>
                <a:spcPct val="100000"/>
              </a:lnSpc>
              <a:spcBef>
                <a:spcPts val="0"/>
              </a:spcBef>
              <a:spcAft>
                <a:spcPts val="0"/>
              </a:spcAft>
              <a:buClr>
                <a:schemeClr val="dk1"/>
              </a:buClr>
              <a:buSzPts val="1100"/>
              <a:buFont typeface="Arial"/>
              <a:buNone/>
            </a:pPr>
            <a:r>
              <a:rPr b="1" lang="en-US">
                <a:latin typeface="Arial"/>
                <a:ea typeface="Arial"/>
                <a:cs typeface="Arial"/>
                <a:sym typeface="Arial"/>
              </a:rPr>
              <a:t>Nichole sends questions in the chat and </a:t>
            </a:r>
            <a:r>
              <a:rPr b="1" lang="en-US" sz="2400" u="sng">
                <a:solidFill>
                  <a:schemeClr val="hlink"/>
                </a:solidFill>
                <a:latin typeface="Arial"/>
                <a:ea typeface="Arial"/>
                <a:cs typeface="Arial"/>
                <a:sym typeface="Arial"/>
                <a:hlinkClick r:id="rId2"/>
              </a:rPr>
              <a:t>state notes page</a:t>
            </a:r>
            <a:r>
              <a:rPr b="1" lang="en-US" sz="2400">
                <a:latin typeface="Arial"/>
                <a:ea typeface="Arial"/>
                <a:cs typeface="Arial"/>
                <a:sym typeface="Arial"/>
              </a:rPr>
              <a:t> </a:t>
            </a:r>
            <a:endParaRPr b="1">
              <a:latin typeface="Arial"/>
              <a:ea typeface="Arial"/>
              <a:cs typeface="Arial"/>
              <a:sym typeface="Arial"/>
            </a:endParaRPr>
          </a:p>
          <a:p>
            <a:pPr indent="0" lvl="0" marL="0" rtl="0" algn="l">
              <a:lnSpc>
                <a:spcPct val="115000"/>
              </a:lnSpc>
              <a:spcBef>
                <a:spcPts val="1200"/>
              </a:spcBef>
              <a:spcAft>
                <a:spcPts val="0"/>
              </a:spcAft>
              <a:buNone/>
            </a:pPr>
            <a:r>
              <a:rPr lang="en-US" sz="1000">
                <a:solidFill>
                  <a:srgbClr val="1A1924"/>
                </a:solidFill>
                <a:latin typeface="Arial"/>
                <a:ea typeface="Arial"/>
                <a:cs typeface="Arial"/>
                <a:sym typeface="Arial"/>
              </a:rPr>
              <a:t>In your state time discuss: </a:t>
            </a:r>
            <a:endParaRPr sz="1000">
              <a:solidFill>
                <a:srgbClr val="1A1924"/>
              </a:solidFill>
              <a:latin typeface="Arial"/>
              <a:ea typeface="Arial"/>
              <a:cs typeface="Arial"/>
              <a:sym typeface="Arial"/>
            </a:endParaRPr>
          </a:p>
          <a:p>
            <a:pPr indent="-292100" lvl="1" marL="914400" rtl="0" algn="l">
              <a:lnSpc>
                <a:spcPct val="115000"/>
              </a:lnSpc>
              <a:spcBef>
                <a:spcPts val="1200"/>
              </a:spcBef>
              <a:spcAft>
                <a:spcPts val="0"/>
              </a:spcAft>
              <a:buClr>
                <a:srgbClr val="1A1924"/>
              </a:buClr>
              <a:buSzPts val="1000"/>
              <a:buChar char="●"/>
            </a:pPr>
            <a:r>
              <a:rPr lang="en-US" sz="1000">
                <a:solidFill>
                  <a:srgbClr val="1A1924"/>
                </a:solidFill>
                <a:latin typeface="Arial"/>
                <a:ea typeface="Arial"/>
                <a:cs typeface="Arial"/>
                <a:sym typeface="Arial"/>
              </a:rPr>
              <a:t>What ideas did you hear today that resonated with you?</a:t>
            </a:r>
            <a:endParaRPr sz="1000">
              <a:solidFill>
                <a:srgbClr val="1A1924"/>
              </a:solidFill>
              <a:latin typeface="Arial"/>
              <a:ea typeface="Arial"/>
              <a:cs typeface="Arial"/>
              <a:sym typeface="Arial"/>
            </a:endParaRPr>
          </a:p>
          <a:p>
            <a:pPr indent="-292100" lvl="1" marL="914400" rtl="0" algn="l">
              <a:lnSpc>
                <a:spcPct val="115000"/>
              </a:lnSpc>
              <a:spcBef>
                <a:spcPts val="0"/>
              </a:spcBef>
              <a:spcAft>
                <a:spcPts val="0"/>
              </a:spcAft>
              <a:buClr>
                <a:srgbClr val="1A1924"/>
              </a:buClr>
              <a:buSzPts val="1000"/>
              <a:buChar char="●"/>
            </a:pPr>
            <a:r>
              <a:rPr lang="en-US" sz="1000">
                <a:solidFill>
                  <a:srgbClr val="1A1924"/>
                </a:solidFill>
                <a:latin typeface="Arial"/>
                <a:ea typeface="Arial"/>
                <a:cs typeface="Arial"/>
                <a:sym typeface="Arial"/>
              </a:rPr>
              <a:t>How might what you learned today impact your state plan or the work in your organization?</a:t>
            </a:r>
            <a:endParaRPr sz="1600">
              <a:latin typeface="Arial"/>
              <a:ea typeface="Arial"/>
              <a:cs typeface="Arial"/>
              <a:sym typeface="Arial"/>
            </a:endParaRPr>
          </a:p>
        </p:txBody>
      </p:sp>
      <p:sp>
        <p:nvSpPr>
          <p:cNvPr id="430" name="Google Shape;430;g30bcb4af422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Bobbi</a:t>
            </a:r>
            <a:endParaRPr/>
          </a:p>
          <a:p>
            <a:pPr indent="0" lvl="0" marL="0" rtl="0" algn="l">
              <a:lnSpc>
                <a:spcPct val="100000"/>
              </a:lnSpc>
              <a:spcBef>
                <a:spcPts val="0"/>
              </a:spcBef>
              <a:spcAft>
                <a:spcPts val="0"/>
              </a:spcAft>
              <a:buSzPts val="1400"/>
              <a:buNone/>
            </a:pPr>
            <a:r>
              <a:rPr lang="en-US"/>
              <a:t>3:02-3:03</a:t>
            </a:r>
            <a:endParaRPr/>
          </a:p>
        </p:txBody>
      </p:sp>
      <p:sp>
        <p:nvSpPr>
          <p:cNvPr id="273" name="Google Shape;27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02140f095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302140f095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Bobbi</a:t>
            </a:r>
            <a:endParaRPr/>
          </a:p>
          <a:p>
            <a:pPr indent="0" lvl="0" marL="0" rtl="0" algn="l">
              <a:lnSpc>
                <a:spcPct val="100000"/>
              </a:lnSpc>
              <a:spcBef>
                <a:spcPts val="0"/>
              </a:spcBef>
              <a:spcAft>
                <a:spcPts val="0"/>
              </a:spcAft>
              <a:buSzPts val="1400"/>
              <a:buNone/>
            </a:pPr>
            <a:r>
              <a:rPr lang="en-US"/>
              <a:t>A warm thank you to our partners</a:t>
            </a:r>
            <a:endParaRPr/>
          </a:p>
          <a:p>
            <a:pPr indent="0" lvl="0" marL="0" rtl="0" algn="l">
              <a:lnSpc>
                <a:spcPct val="100000"/>
              </a:lnSpc>
              <a:spcBef>
                <a:spcPts val="0"/>
              </a:spcBef>
              <a:spcAft>
                <a:spcPts val="0"/>
              </a:spcAft>
              <a:buSzPts val="1400"/>
              <a:buNone/>
            </a:pPr>
            <a:r>
              <a:rPr lang="en-US"/>
              <a:t>Our partners are Lead IDEA, NASSP, and CCSSO- they are our liaisons and will share resources, they can provide additional perspectives. If you are here from one of these partner organizations, please share who you are in the chat and feel free to share your expertise!</a:t>
            </a:r>
            <a:endParaRPr/>
          </a:p>
          <a:p>
            <a:pPr indent="0" lvl="0" marL="0" rtl="0" algn="l">
              <a:lnSpc>
                <a:spcPct val="100000"/>
              </a:lnSpc>
              <a:spcBef>
                <a:spcPts val="0"/>
              </a:spcBef>
              <a:spcAft>
                <a:spcPts val="0"/>
              </a:spcAft>
              <a:buClr>
                <a:schemeClr val="dk1"/>
              </a:buClr>
              <a:buSzPts val="1400"/>
              <a:buFont typeface="Arial"/>
              <a:buNone/>
            </a:pPr>
            <a:r>
              <a:rPr lang="en-US"/>
              <a:t>3:02-3:03</a:t>
            </a:r>
            <a:endParaRPr/>
          </a:p>
          <a:p>
            <a:pPr indent="0" lvl="0" marL="0" rtl="0" algn="l">
              <a:lnSpc>
                <a:spcPct val="100000"/>
              </a:lnSpc>
              <a:spcBef>
                <a:spcPts val="0"/>
              </a:spcBef>
              <a:spcAft>
                <a:spcPts val="0"/>
              </a:spcAft>
              <a:buSzPts val="1400"/>
              <a:buNone/>
            </a:pPr>
            <a:r>
              <a:t/>
            </a:r>
            <a:endParaRPr/>
          </a:p>
        </p:txBody>
      </p:sp>
      <p:sp>
        <p:nvSpPr>
          <p:cNvPr id="287" name="Google Shape;287;g302140f0954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0c30ae9e2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30c30ae9e2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Bobbi</a:t>
            </a:r>
            <a:endParaRPr/>
          </a:p>
          <a:p>
            <a:pPr indent="0" lvl="0" marL="0" rtl="0" algn="l">
              <a:lnSpc>
                <a:spcPct val="100000"/>
              </a:lnSpc>
              <a:spcBef>
                <a:spcPts val="0"/>
              </a:spcBef>
              <a:spcAft>
                <a:spcPts val="0"/>
              </a:spcAft>
              <a:buSzPts val="1400"/>
              <a:buNone/>
            </a:pPr>
            <a:r>
              <a:rPr lang="en-US"/>
              <a:t>Recognize that we have different roles as members of our TAG (SEA, IHE, associations, local) we want to be mindful of these roles as we talk in cross state and state team time</a:t>
            </a:r>
            <a:endParaRPr/>
          </a:p>
          <a:p>
            <a:pPr indent="0" lvl="0" marL="0" rtl="0" algn="l">
              <a:lnSpc>
                <a:spcPct val="100000"/>
              </a:lnSpc>
              <a:spcBef>
                <a:spcPts val="0"/>
              </a:spcBef>
              <a:spcAft>
                <a:spcPts val="0"/>
              </a:spcAft>
              <a:buClr>
                <a:schemeClr val="dk1"/>
              </a:buClr>
              <a:buSzPts val="1400"/>
              <a:buFont typeface="Arial"/>
              <a:buNone/>
            </a:pPr>
            <a:r>
              <a:rPr lang="en-US"/>
              <a:t>3:02-3:03</a:t>
            </a:r>
            <a:endParaRPr/>
          </a:p>
          <a:p>
            <a:pPr indent="0" lvl="0" marL="0" rtl="0" algn="l">
              <a:lnSpc>
                <a:spcPct val="100000"/>
              </a:lnSpc>
              <a:spcBef>
                <a:spcPts val="0"/>
              </a:spcBef>
              <a:spcAft>
                <a:spcPts val="0"/>
              </a:spcAft>
              <a:buSzPts val="1400"/>
              <a:buNone/>
            </a:pPr>
            <a:r>
              <a:t/>
            </a:r>
            <a:endParaRPr/>
          </a:p>
        </p:txBody>
      </p:sp>
      <p:sp>
        <p:nvSpPr>
          <p:cNvPr id="298" name="Google Shape;298;g30c30ae9e2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02e7852b85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302e7852b85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Bobbi</a:t>
            </a:r>
            <a:endParaRPr/>
          </a:p>
          <a:p>
            <a:pPr indent="0" lvl="0" marL="0" rtl="0" algn="l">
              <a:lnSpc>
                <a:spcPct val="100000"/>
              </a:lnSpc>
              <a:spcBef>
                <a:spcPts val="0"/>
              </a:spcBef>
              <a:spcAft>
                <a:spcPts val="0"/>
              </a:spcAft>
              <a:buClr>
                <a:schemeClr val="dk1"/>
              </a:buClr>
              <a:buSzPts val="1400"/>
              <a:buFont typeface="Arial"/>
              <a:buNone/>
            </a:pPr>
            <a:r>
              <a:rPr lang="en-US"/>
              <a:t>3:03-3:04</a:t>
            </a:r>
            <a:endParaRPr/>
          </a:p>
          <a:p>
            <a:pPr indent="0" lvl="0" marL="0" rtl="0" algn="l">
              <a:lnSpc>
                <a:spcPct val="100000"/>
              </a:lnSpc>
              <a:spcBef>
                <a:spcPts val="0"/>
              </a:spcBef>
              <a:spcAft>
                <a:spcPts val="0"/>
              </a:spcAft>
              <a:buSzPts val="1400"/>
              <a:buNone/>
            </a:pPr>
            <a:r>
              <a:rPr lang="en-US"/>
              <a:t>mention that the july 10th date was added, make sure you have accepted the invite</a:t>
            </a:r>
            <a:endParaRPr/>
          </a:p>
        </p:txBody>
      </p:sp>
      <p:sp>
        <p:nvSpPr>
          <p:cNvPr id="305" name="Google Shape;305;g302e7852b85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Font typeface="Arial"/>
              <a:buNone/>
            </a:pPr>
            <a:r>
              <a:rPr lang="en-US"/>
              <a:t>Speaker: Bobbi</a:t>
            </a:r>
            <a:endParaRPr/>
          </a:p>
          <a:p>
            <a:pPr indent="0" lvl="0" marL="0" rtl="0" algn="l">
              <a:lnSpc>
                <a:spcPct val="90000"/>
              </a:lnSpc>
              <a:spcBef>
                <a:spcPts val="0"/>
              </a:spcBef>
              <a:spcAft>
                <a:spcPts val="0"/>
              </a:spcAft>
              <a:buClr>
                <a:schemeClr val="dk1"/>
              </a:buClr>
              <a:buSzPts val="2800"/>
              <a:buFont typeface="Arial"/>
              <a:buNone/>
            </a:pPr>
            <a:r>
              <a:rPr lang="en-US"/>
              <a:t>Nichole put meeting norms in chat</a:t>
            </a:r>
            <a:endParaRPr/>
          </a:p>
          <a:p>
            <a:pPr indent="0" lvl="0" marL="0" rtl="0" algn="l">
              <a:lnSpc>
                <a:spcPct val="90000"/>
              </a:lnSpc>
              <a:spcBef>
                <a:spcPts val="0"/>
              </a:spcBef>
              <a:spcAft>
                <a:spcPts val="0"/>
              </a:spcAft>
              <a:buClr>
                <a:schemeClr val="dk1"/>
              </a:buClr>
              <a:buSzPts val="2800"/>
              <a:buFont typeface="Arial"/>
              <a:buNone/>
            </a:pPr>
            <a:r>
              <a:rPr lang="en-US"/>
              <a:t>Meeting norms:</a:t>
            </a:r>
            <a:endParaRPr/>
          </a:p>
          <a:p>
            <a:pPr indent="-304800" lvl="0" marL="457200" rtl="0" algn="l">
              <a:lnSpc>
                <a:spcPct val="90000"/>
              </a:lnSpc>
              <a:spcBef>
                <a:spcPts val="1000"/>
              </a:spcBef>
              <a:spcAft>
                <a:spcPts val="0"/>
              </a:spcAft>
              <a:buClr>
                <a:schemeClr val="dk1"/>
              </a:buClr>
              <a:buSzPts val="1200"/>
              <a:buAutoNum type="arabicPeriod"/>
            </a:pPr>
            <a:r>
              <a:rPr lang="en-US"/>
              <a:t>Be present and prepared</a:t>
            </a:r>
            <a:endParaRPr/>
          </a:p>
          <a:p>
            <a:pPr indent="-304800" lvl="0" marL="457200" rtl="0" algn="l">
              <a:lnSpc>
                <a:spcPct val="90000"/>
              </a:lnSpc>
              <a:spcBef>
                <a:spcPts val="0"/>
              </a:spcBef>
              <a:spcAft>
                <a:spcPts val="0"/>
              </a:spcAft>
              <a:buClr>
                <a:schemeClr val="dk1"/>
              </a:buClr>
              <a:buSzPts val="1200"/>
              <a:buAutoNum type="arabicPeriod"/>
            </a:pPr>
            <a:r>
              <a:rPr lang="en-US"/>
              <a:t>Respect in the shared space and keep what is shared in confidence. We are creating a community.</a:t>
            </a:r>
            <a:endParaRPr/>
          </a:p>
          <a:p>
            <a:pPr indent="-304800" lvl="0" marL="457200" rtl="0" algn="l">
              <a:lnSpc>
                <a:spcPct val="90000"/>
              </a:lnSpc>
              <a:spcBef>
                <a:spcPts val="0"/>
              </a:spcBef>
              <a:spcAft>
                <a:spcPts val="0"/>
              </a:spcAft>
              <a:buClr>
                <a:schemeClr val="dk1"/>
              </a:buClr>
              <a:buSzPts val="1200"/>
              <a:buAutoNum type="arabicPeriod"/>
            </a:pPr>
            <a:r>
              <a:rPr lang="en-US"/>
              <a:t>We will record guest speakers and resources sharing, but nothing else. What happens in the TAG, stays in the TAG!</a:t>
            </a:r>
            <a:endParaRPr/>
          </a:p>
          <a:p>
            <a:pPr indent="-304800" lvl="0" marL="457200" rtl="0" algn="l">
              <a:lnSpc>
                <a:spcPct val="90000"/>
              </a:lnSpc>
              <a:spcBef>
                <a:spcPts val="0"/>
              </a:spcBef>
              <a:spcAft>
                <a:spcPts val="0"/>
              </a:spcAft>
              <a:buClr>
                <a:schemeClr val="dk1"/>
              </a:buClr>
              <a:buSzPts val="1200"/>
              <a:buAutoNum type="arabicPeriod"/>
            </a:pPr>
            <a:r>
              <a:rPr lang="en-US"/>
              <a:t>Breakout rooms could be mixed cross state or state specific depending on the work.</a:t>
            </a:r>
            <a:endParaRPr/>
          </a:p>
          <a:p>
            <a:pPr indent="-304800" lvl="0" marL="457200" rtl="0" algn="l">
              <a:lnSpc>
                <a:spcPct val="90000"/>
              </a:lnSpc>
              <a:spcBef>
                <a:spcPts val="0"/>
              </a:spcBef>
              <a:spcAft>
                <a:spcPts val="0"/>
              </a:spcAft>
              <a:buClr>
                <a:schemeClr val="dk1"/>
              </a:buClr>
              <a:buSzPts val="1200"/>
              <a:buAutoNum type="arabicPeriod"/>
            </a:pPr>
            <a:r>
              <a:rPr lang="en-US"/>
              <a:t>Group members should “believe the best” and lead with positive intentionality. </a:t>
            </a:r>
            <a:endParaRPr/>
          </a:p>
          <a:p>
            <a:pPr indent="0" lvl="0" marL="457200" rtl="0" algn="l">
              <a:lnSpc>
                <a:spcPct val="9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US"/>
              <a:t>3:04-3:05</a:t>
            </a:r>
            <a:endParaRPr/>
          </a:p>
          <a:p>
            <a:pPr indent="0" lvl="0" marL="0" rtl="0" algn="l">
              <a:lnSpc>
                <a:spcPct val="90000"/>
              </a:lnSpc>
              <a:spcBef>
                <a:spcPts val="1000"/>
              </a:spcBef>
              <a:spcAft>
                <a:spcPts val="0"/>
              </a:spcAft>
              <a:buClr>
                <a:schemeClr val="dk1"/>
              </a:buClr>
              <a:buSzPts val="2800"/>
              <a:buFont typeface="Arial"/>
              <a:buNone/>
            </a:pPr>
            <a:r>
              <a:t/>
            </a:r>
            <a:endParaRPr sz="900"/>
          </a:p>
        </p:txBody>
      </p:sp>
      <p:sp>
        <p:nvSpPr>
          <p:cNvPr id="312" name="Google Shape;3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2a5b9a3608_0_1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32a5b9a3608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2a5b9a3608_0_1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32a5b9a3608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Gray">
  <p:cSld name="2_Title and Content Gray">
    <p:spTree>
      <p:nvGrpSpPr>
        <p:cNvPr id="15" name="Shape 15"/>
        <p:cNvGrpSpPr/>
        <p:nvPr/>
      </p:nvGrpSpPr>
      <p:grpSpPr>
        <a:xfrm>
          <a:off x="0" y="0"/>
          <a:ext cx="0" cy="0"/>
          <a:chOff x="0" y="0"/>
          <a:chExt cx="0" cy="0"/>
        </a:xfrm>
      </p:grpSpPr>
      <p:pic>
        <p:nvPicPr>
          <p:cNvPr descr="A group of people sitting at a table looking at a computer&#10;&#10;Description automatically generated with low confidence" id="16" name="Google Shape;16;p2"/>
          <p:cNvPicPr preferRelativeResize="0"/>
          <p:nvPr/>
        </p:nvPicPr>
        <p:blipFill rotWithShape="1">
          <a:blip r:embed="rId2">
            <a:alphaModFix/>
          </a:blip>
          <a:srcRect b="0" l="0" r="0" t="0"/>
          <a:stretch/>
        </p:blipFill>
        <p:spPr>
          <a:xfrm>
            <a:off x="-389802" y="-147048"/>
            <a:ext cx="12721045" cy="7152095"/>
          </a:xfrm>
          <a:prstGeom prst="rect">
            <a:avLst/>
          </a:prstGeom>
          <a:noFill/>
          <a:ln>
            <a:noFill/>
          </a:ln>
        </p:spPr>
      </p:pic>
      <p:sp>
        <p:nvSpPr>
          <p:cNvPr id="17" name="Google Shape;17;p2"/>
          <p:cNvSpPr txBox="1"/>
          <p:nvPr>
            <p:ph idx="1" type="body"/>
          </p:nvPr>
        </p:nvSpPr>
        <p:spPr>
          <a:xfrm>
            <a:off x="3701014" y="3130826"/>
            <a:ext cx="4789971" cy="116287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with medium confidence" id="18" name="Google Shape;18;p2"/>
          <p:cNvPicPr preferRelativeResize="0"/>
          <p:nvPr/>
        </p:nvPicPr>
        <p:blipFill rotWithShape="1">
          <a:blip r:embed="rId3">
            <a:alphaModFix/>
          </a:blip>
          <a:srcRect b="0" l="0" r="0" t="0"/>
          <a:stretch/>
        </p:blipFill>
        <p:spPr>
          <a:xfrm>
            <a:off x="69573" y="6332785"/>
            <a:ext cx="2269445" cy="47146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9" name="Shape 69"/>
        <p:cNvGrpSpPr/>
        <p:nvPr/>
      </p:nvGrpSpPr>
      <p:grpSpPr>
        <a:xfrm>
          <a:off x="0" y="0"/>
          <a:ext cx="0" cy="0"/>
          <a:chOff x="0" y="0"/>
          <a:chExt cx="0" cy="0"/>
        </a:xfrm>
      </p:grpSpPr>
      <p:sp>
        <p:nvSpPr>
          <p:cNvPr id="70" name="Google Shape;70;p1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2" name="Google Shape;72;p1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1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4" name="Google Shape;74;p1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8" name="Shape 78"/>
        <p:cNvGrpSpPr/>
        <p:nvPr/>
      </p:nvGrpSpPr>
      <p:grpSpPr>
        <a:xfrm>
          <a:off x="0" y="0"/>
          <a:ext cx="0" cy="0"/>
          <a:chOff x="0" y="0"/>
          <a:chExt cx="0" cy="0"/>
        </a:xfrm>
      </p:grpSpPr>
      <p:sp>
        <p:nvSpPr>
          <p:cNvPr id="79" name="Google Shape;79;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1" name="Google Shape;81;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 name="Google Shape;8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5" name="Shape 85"/>
        <p:cNvGrpSpPr/>
        <p:nvPr/>
      </p:nvGrpSpPr>
      <p:grpSpPr>
        <a:xfrm>
          <a:off x="0" y="0"/>
          <a:ext cx="0" cy="0"/>
          <a:chOff x="0" y="0"/>
          <a:chExt cx="0" cy="0"/>
        </a:xfrm>
      </p:grpSpPr>
      <p:sp>
        <p:nvSpPr>
          <p:cNvPr id="86" name="Google Shape;86;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3"/>
          <p:cNvSpPr/>
          <p:nvPr>
            <p:ph idx="2" type="pic"/>
          </p:nvPr>
        </p:nvSpPr>
        <p:spPr>
          <a:xfrm>
            <a:off x="5183188" y="987425"/>
            <a:ext cx="6172200" cy="4873625"/>
          </a:xfrm>
          <a:prstGeom prst="rect">
            <a:avLst/>
          </a:prstGeom>
          <a:noFill/>
          <a:ln>
            <a:noFill/>
          </a:ln>
        </p:spPr>
      </p:sp>
      <p:sp>
        <p:nvSpPr>
          <p:cNvPr id="88" name="Google Shape;88;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9" name="Google Shape;89;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2" name="Shape 92"/>
        <p:cNvGrpSpPr/>
        <p:nvPr/>
      </p:nvGrpSpPr>
      <p:grpSpPr>
        <a:xfrm>
          <a:off x="0" y="0"/>
          <a:ext cx="0" cy="0"/>
          <a:chOff x="0" y="0"/>
          <a:chExt cx="0" cy="0"/>
        </a:xfrm>
      </p:grpSpPr>
      <p:sp>
        <p:nvSpPr>
          <p:cNvPr id="93" name="Google Shape;93;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8" name="Shape 98"/>
        <p:cNvGrpSpPr/>
        <p:nvPr/>
      </p:nvGrpSpPr>
      <p:grpSpPr>
        <a:xfrm>
          <a:off x="0" y="0"/>
          <a:ext cx="0" cy="0"/>
          <a:chOff x="0" y="0"/>
          <a:chExt cx="0" cy="0"/>
        </a:xfrm>
      </p:grpSpPr>
      <p:sp>
        <p:nvSpPr>
          <p:cNvPr id="99" name="Google Shape;99;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Gray">
  <p:cSld name="2_Title and Content Gray">
    <p:spTree>
      <p:nvGrpSpPr>
        <p:cNvPr id="120" name="Shape 120"/>
        <p:cNvGrpSpPr/>
        <p:nvPr/>
      </p:nvGrpSpPr>
      <p:grpSpPr>
        <a:xfrm>
          <a:off x="0" y="0"/>
          <a:ext cx="0" cy="0"/>
          <a:chOff x="0" y="0"/>
          <a:chExt cx="0" cy="0"/>
        </a:xfrm>
      </p:grpSpPr>
      <p:pic>
        <p:nvPicPr>
          <p:cNvPr descr="A group of people sitting at a table looking at a computer&#10;&#10;Description automatically generated with low confidence" id="121" name="Google Shape;121;p19"/>
          <p:cNvPicPr preferRelativeResize="0"/>
          <p:nvPr/>
        </p:nvPicPr>
        <p:blipFill rotWithShape="1">
          <a:blip r:embed="rId2">
            <a:alphaModFix/>
          </a:blip>
          <a:srcRect b="0" l="0" r="0" t="0"/>
          <a:stretch/>
        </p:blipFill>
        <p:spPr>
          <a:xfrm>
            <a:off x="-389802" y="-147048"/>
            <a:ext cx="12721044" cy="7152094"/>
          </a:xfrm>
          <a:prstGeom prst="rect">
            <a:avLst/>
          </a:prstGeom>
          <a:noFill/>
          <a:ln>
            <a:noFill/>
          </a:ln>
        </p:spPr>
      </p:pic>
      <p:sp>
        <p:nvSpPr>
          <p:cNvPr id="122" name="Google Shape;122;p19"/>
          <p:cNvSpPr txBox="1"/>
          <p:nvPr>
            <p:ph idx="1" type="body"/>
          </p:nvPr>
        </p:nvSpPr>
        <p:spPr>
          <a:xfrm>
            <a:off x="3701014" y="3130826"/>
            <a:ext cx="4790100" cy="11628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with medium confidence" id="123" name="Google Shape;123;p19"/>
          <p:cNvPicPr preferRelativeResize="0"/>
          <p:nvPr/>
        </p:nvPicPr>
        <p:blipFill rotWithShape="1">
          <a:blip r:embed="rId3">
            <a:alphaModFix/>
          </a:blip>
          <a:srcRect b="0" l="0" r="0" t="0"/>
          <a:stretch/>
        </p:blipFill>
        <p:spPr>
          <a:xfrm>
            <a:off x="69573" y="6332785"/>
            <a:ext cx="2269444" cy="47146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4" name="Shape 124"/>
        <p:cNvGrpSpPr/>
        <p:nvPr/>
      </p:nvGrpSpPr>
      <p:grpSpPr>
        <a:xfrm>
          <a:off x="0" y="0"/>
          <a:ext cx="0" cy="0"/>
          <a:chOff x="0" y="0"/>
          <a:chExt cx="0" cy="0"/>
        </a:xfrm>
      </p:grpSpPr>
      <p:pic>
        <p:nvPicPr>
          <p:cNvPr descr="Icon&#10;&#10;Description automatically generated with low confidence" id="125" name="Google Shape;125;p20"/>
          <p:cNvPicPr preferRelativeResize="0"/>
          <p:nvPr/>
        </p:nvPicPr>
        <p:blipFill rotWithShape="1">
          <a:blip r:embed="rId2">
            <a:alphaModFix/>
          </a:blip>
          <a:srcRect b="4480" l="0" r="0" t="-4480"/>
          <a:stretch/>
        </p:blipFill>
        <p:spPr>
          <a:xfrm>
            <a:off x="0" y="-314709"/>
            <a:ext cx="12192000" cy="7179444"/>
          </a:xfrm>
          <a:prstGeom prst="rect">
            <a:avLst/>
          </a:prstGeom>
          <a:noFill/>
          <a:ln>
            <a:noFill/>
          </a:ln>
        </p:spPr>
      </p:pic>
      <p:sp>
        <p:nvSpPr>
          <p:cNvPr id="126" name="Google Shape;126;p20"/>
          <p:cNvSpPr txBox="1"/>
          <p:nvPr>
            <p:ph idx="1" type="body"/>
          </p:nvPr>
        </p:nvSpPr>
        <p:spPr>
          <a:xfrm>
            <a:off x="1731351" y="1832073"/>
            <a:ext cx="3471900" cy="10191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0"/>
          <p:cNvSpPr txBox="1"/>
          <p:nvPr>
            <p:ph idx="2" type="body"/>
          </p:nvPr>
        </p:nvSpPr>
        <p:spPr>
          <a:xfrm>
            <a:off x="4262689" y="3592674"/>
            <a:ext cx="3471900" cy="10191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20"/>
          <p:cNvSpPr txBox="1"/>
          <p:nvPr>
            <p:ph idx="3" type="body"/>
          </p:nvPr>
        </p:nvSpPr>
        <p:spPr>
          <a:xfrm>
            <a:off x="4262689" y="3592674"/>
            <a:ext cx="3471900" cy="10191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0"/>
              <a:buNone/>
              <a:defRPr b="1" i="0" sz="80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0"/>
          <p:cNvSpPr txBox="1"/>
          <p:nvPr>
            <p:ph idx="4" type="body"/>
          </p:nvPr>
        </p:nvSpPr>
        <p:spPr>
          <a:xfrm>
            <a:off x="1731351" y="1832072"/>
            <a:ext cx="3471900" cy="10191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0"/>
              <a:buNone/>
              <a:defRPr b="1" i="0" sz="80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Gray">
  <p:cSld name="Title and Content Gray">
    <p:spTree>
      <p:nvGrpSpPr>
        <p:cNvPr id="130" name="Shape 130"/>
        <p:cNvGrpSpPr/>
        <p:nvPr/>
      </p:nvGrpSpPr>
      <p:grpSpPr>
        <a:xfrm>
          <a:off x="0" y="0"/>
          <a:ext cx="0" cy="0"/>
          <a:chOff x="0" y="0"/>
          <a:chExt cx="0" cy="0"/>
        </a:xfrm>
      </p:grpSpPr>
      <p:sp>
        <p:nvSpPr>
          <p:cNvPr id="131" name="Google Shape;131;p21"/>
          <p:cNvSpPr txBox="1"/>
          <p:nvPr>
            <p:ph type="title"/>
          </p:nvPr>
        </p:nvSpPr>
        <p:spPr>
          <a:xfrm>
            <a:off x="433206" y="594159"/>
            <a:ext cx="11219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1"/>
          <p:cNvSpPr txBox="1"/>
          <p:nvPr>
            <p:ph idx="1" type="body"/>
          </p:nvPr>
        </p:nvSpPr>
        <p:spPr>
          <a:xfrm>
            <a:off x="433388" y="2187574"/>
            <a:ext cx="11219700" cy="36396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Font typeface="Arial"/>
              <a:buChar char="•"/>
              <a:defRPr>
                <a:latin typeface="Arial"/>
                <a:ea typeface="Arial"/>
                <a:cs typeface="Arial"/>
                <a:sym typeface="Arial"/>
              </a:defRPr>
            </a:lvl1pPr>
            <a:lvl2pPr indent="-381000" lvl="1" marL="914400" algn="l">
              <a:lnSpc>
                <a:spcPct val="90000"/>
              </a:lnSpc>
              <a:spcBef>
                <a:spcPts val="500"/>
              </a:spcBef>
              <a:spcAft>
                <a:spcPts val="0"/>
              </a:spcAft>
              <a:buClr>
                <a:schemeClr val="dk1"/>
              </a:buClr>
              <a:buSzPts val="2400"/>
              <a:buFont typeface="Arial"/>
              <a:buChar char="•"/>
              <a:defRPr>
                <a:latin typeface="Arial"/>
                <a:ea typeface="Arial"/>
                <a:cs typeface="Arial"/>
                <a:sym typeface="Arial"/>
              </a:defRPr>
            </a:lvl2pPr>
            <a:lvl3pPr indent="-355600" lvl="2" marL="1371600" algn="l">
              <a:lnSpc>
                <a:spcPct val="90000"/>
              </a:lnSpc>
              <a:spcBef>
                <a:spcPts val="500"/>
              </a:spcBef>
              <a:spcAft>
                <a:spcPts val="0"/>
              </a:spcAft>
              <a:buClr>
                <a:schemeClr val="dk1"/>
              </a:buClr>
              <a:buSzPts val="2000"/>
              <a:buFont typeface="Arial"/>
              <a:buChar char="•"/>
              <a:defRPr>
                <a:latin typeface="Arial"/>
                <a:ea typeface="Arial"/>
                <a:cs typeface="Arial"/>
                <a:sym typeface="Arial"/>
              </a:defRPr>
            </a:lvl3pPr>
            <a:lvl4pPr indent="-342900" lvl="3" marL="1828800" algn="l">
              <a:lnSpc>
                <a:spcPct val="90000"/>
              </a:lnSpc>
              <a:spcBef>
                <a:spcPts val="500"/>
              </a:spcBef>
              <a:spcAft>
                <a:spcPts val="0"/>
              </a:spcAft>
              <a:buClr>
                <a:schemeClr val="dk1"/>
              </a:buClr>
              <a:buSzPts val="1800"/>
              <a:buChar char="•"/>
              <a:defRPr>
                <a:latin typeface="Arial"/>
                <a:ea typeface="Arial"/>
                <a:cs typeface="Arial"/>
                <a:sym typeface="Arial"/>
              </a:defRPr>
            </a:lvl4pPr>
            <a:lvl5pPr indent="-342900" lvl="4" marL="2286000" algn="l">
              <a:lnSpc>
                <a:spcPct val="90000"/>
              </a:lnSpc>
              <a:spcBef>
                <a:spcPts val="5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21"/>
          <p:cNvSpPr/>
          <p:nvPr/>
        </p:nvSpPr>
        <p:spPr>
          <a:xfrm>
            <a:off x="-197225" y="6094911"/>
            <a:ext cx="12532800" cy="258300"/>
          </a:xfrm>
          <a:prstGeom prst="rect">
            <a:avLst/>
          </a:prstGeom>
          <a:solidFill>
            <a:srgbClr val="2995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4" name="Google Shape;134;p21"/>
          <p:cNvSpPr/>
          <p:nvPr/>
        </p:nvSpPr>
        <p:spPr>
          <a:xfrm>
            <a:off x="-197225" y="6291468"/>
            <a:ext cx="12532800" cy="684000"/>
          </a:xfrm>
          <a:prstGeom prst="rect">
            <a:avLst/>
          </a:prstGeom>
          <a:solidFill>
            <a:srgbClr val="1F75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5" name="Google Shape;135;p21"/>
          <p:cNvSpPr txBox="1"/>
          <p:nvPr/>
        </p:nvSpPr>
        <p:spPr>
          <a:xfrm>
            <a:off x="9852982" y="6374979"/>
            <a:ext cx="2269500" cy="5169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900"/>
              <a:buFont typeface="Arial"/>
              <a:buNone/>
            </a:pPr>
            <a:r>
              <a:rPr b="0" i="0" lang="en-US" sz="2900" u="none" cap="none" strike="noStrike">
                <a:solidFill>
                  <a:schemeClr val="lt1"/>
                </a:solidFill>
                <a:latin typeface="Arial"/>
                <a:ea typeface="Arial"/>
                <a:cs typeface="Arial"/>
                <a:sym typeface="Arial"/>
              </a:rPr>
              <a:t>ceedar.org</a:t>
            </a:r>
            <a:endParaRPr b="0" i="0" sz="1400" u="none" cap="none" strike="noStrike">
              <a:solidFill>
                <a:srgbClr val="000000"/>
              </a:solidFill>
              <a:latin typeface="Arial"/>
              <a:ea typeface="Arial"/>
              <a:cs typeface="Arial"/>
              <a:sym typeface="Arial"/>
            </a:endParaRPr>
          </a:p>
        </p:txBody>
      </p:sp>
      <p:sp>
        <p:nvSpPr>
          <p:cNvPr id="136" name="Google Shape;136;p21"/>
          <p:cNvSpPr/>
          <p:nvPr/>
        </p:nvSpPr>
        <p:spPr>
          <a:xfrm>
            <a:off x="-232792" y="-75459"/>
            <a:ext cx="12603900" cy="401700"/>
          </a:xfrm>
          <a:prstGeom prst="rect">
            <a:avLst/>
          </a:prstGeom>
          <a:solidFill>
            <a:srgbClr val="2995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Text&#10;&#10;Description automatically generated with medium confidence" id="137" name="Google Shape;137;p21"/>
          <p:cNvPicPr preferRelativeResize="0"/>
          <p:nvPr/>
        </p:nvPicPr>
        <p:blipFill rotWithShape="1">
          <a:blip r:embed="rId2">
            <a:alphaModFix/>
          </a:blip>
          <a:srcRect b="0" l="0" r="0" t="0"/>
          <a:stretch/>
        </p:blipFill>
        <p:spPr>
          <a:xfrm>
            <a:off x="69573" y="6332785"/>
            <a:ext cx="2269444" cy="471465"/>
          </a:xfrm>
          <a:prstGeom prst="rect">
            <a:avLst/>
          </a:prstGeom>
          <a:noFill/>
          <a:ln>
            <a:noFill/>
          </a:ln>
        </p:spPr>
      </p:pic>
      <p:sp>
        <p:nvSpPr>
          <p:cNvPr id="138" name="Google Shape;138;p21"/>
          <p:cNvSpPr/>
          <p:nvPr/>
        </p:nvSpPr>
        <p:spPr>
          <a:xfrm>
            <a:off x="-232792" y="326307"/>
            <a:ext cx="12603900" cy="5758800"/>
          </a:xfrm>
          <a:prstGeom prst="rect">
            <a:avLst/>
          </a:prstGeom>
          <a:solidFill>
            <a:srgbClr val="E4E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9" name="Shape 139"/>
        <p:cNvGrpSpPr/>
        <p:nvPr/>
      </p:nvGrpSpPr>
      <p:grpSpPr>
        <a:xfrm>
          <a:off x="0" y="0"/>
          <a:ext cx="0" cy="0"/>
          <a:chOff x="0" y="0"/>
          <a:chExt cx="0" cy="0"/>
        </a:xfrm>
      </p:grpSpPr>
      <p:sp>
        <p:nvSpPr>
          <p:cNvPr id="140" name="Google Shape;140;p2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2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2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2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2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 name="Shape 19"/>
        <p:cNvGrpSpPr/>
        <p:nvPr/>
      </p:nvGrpSpPr>
      <p:grpSpPr>
        <a:xfrm>
          <a:off x="0" y="0"/>
          <a:ext cx="0" cy="0"/>
          <a:chOff x="0" y="0"/>
          <a:chExt cx="0" cy="0"/>
        </a:xfrm>
      </p:grpSpPr>
      <p:pic>
        <p:nvPicPr>
          <p:cNvPr descr="Icon&#10;&#10;Description automatically generated with low confidence" id="20" name="Google Shape;20;p3"/>
          <p:cNvPicPr preferRelativeResize="0"/>
          <p:nvPr/>
        </p:nvPicPr>
        <p:blipFill rotWithShape="1">
          <a:blip r:embed="rId2">
            <a:alphaModFix/>
          </a:blip>
          <a:srcRect b="4477" l="0" r="0" t="-4477"/>
          <a:stretch/>
        </p:blipFill>
        <p:spPr>
          <a:xfrm>
            <a:off x="0" y="-314709"/>
            <a:ext cx="12192000" cy="7179443"/>
          </a:xfrm>
          <a:prstGeom prst="rect">
            <a:avLst/>
          </a:prstGeom>
          <a:noFill/>
          <a:ln>
            <a:noFill/>
          </a:ln>
        </p:spPr>
      </p:pic>
      <p:sp>
        <p:nvSpPr>
          <p:cNvPr id="21" name="Google Shape;21;p3"/>
          <p:cNvSpPr txBox="1"/>
          <p:nvPr>
            <p:ph idx="1" type="body"/>
          </p:nvPr>
        </p:nvSpPr>
        <p:spPr>
          <a:xfrm>
            <a:off x="1731351" y="1832073"/>
            <a:ext cx="3471862" cy="101917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
          <p:cNvSpPr txBox="1"/>
          <p:nvPr>
            <p:ph idx="2" type="body"/>
          </p:nvPr>
        </p:nvSpPr>
        <p:spPr>
          <a:xfrm>
            <a:off x="4262689" y="3592674"/>
            <a:ext cx="3471862" cy="10191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
          <p:cNvSpPr txBox="1"/>
          <p:nvPr>
            <p:ph idx="3" type="body"/>
          </p:nvPr>
        </p:nvSpPr>
        <p:spPr>
          <a:xfrm>
            <a:off x="4262689" y="3592674"/>
            <a:ext cx="3471862" cy="101917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0"/>
              <a:buNone/>
              <a:defRPr b="1" i="0" sz="80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4" type="body"/>
          </p:nvPr>
        </p:nvSpPr>
        <p:spPr>
          <a:xfrm>
            <a:off x="1731351" y="1832072"/>
            <a:ext cx="3471862" cy="101917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0"/>
              <a:buNone/>
              <a:defRPr b="1" i="0" sz="80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5" name="Shape 145"/>
        <p:cNvGrpSpPr/>
        <p:nvPr/>
      </p:nvGrpSpPr>
      <p:grpSpPr>
        <a:xfrm>
          <a:off x="0" y="0"/>
          <a:ext cx="0" cy="0"/>
          <a:chOff x="0" y="0"/>
          <a:chExt cx="0" cy="0"/>
        </a:xfrm>
      </p:grpSpPr>
      <p:sp>
        <p:nvSpPr>
          <p:cNvPr id="146" name="Google Shape;146;p2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2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p2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9" name="Shape 149"/>
        <p:cNvGrpSpPr/>
        <p:nvPr/>
      </p:nvGrpSpPr>
      <p:grpSpPr>
        <a:xfrm>
          <a:off x="0" y="0"/>
          <a:ext cx="0" cy="0"/>
          <a:chOff x="0" y="0"/>
          <a:chExt cx="0" cy="0"/>
        </a:xfrm>
      </p:grpSpPr>
      <p:sp>
        <p:nvSpPr>
          <p:cNvPr id="150" name="Google Shape;150;p2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p2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2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2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4" name="Shape 154"/>
        <p:cNvGrpSpPr/>
        <p:nvPr/>
      </p:nvGrpSpPr>
      <p:grpSpPr>
        <a:xfrm>
          <a:off x="0" y="0"/>
          <a:ext cx="0" cy="0"/>
          <a:chOff x="0" y="0"/>
          <a:chExt cx="0" cy="0"/>
        </a:xfrm>
      </p:grpSpPr>
      <p:sp>
        <p:nvSpPr>
          <p:cNvPr id="155" name="Google Shape;155;p25"/>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p25"/>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7" name="Google Shape;157;p2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p2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2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0" name="Shape 160"/>
        <p:cNvGrpSpPr/>
        <p:nvPr/>
      </p:nvGrpSpPr>
      <p:grpSpPr>
        <a:xfrm>
          <a:off x="0" y="0"/>
          <a:ext cx="0" cy="0"/>
          <a:chOff x="0" y="0"/>
          <a:chExt cx="0" cy="0"/>
        </a:xfrm>
      </p:grpSpPr>
      <p:sp>
        <p:nvSpPr>
          <p:cNvPr id="161" name="Google Shape;161;p26"/>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p26"/>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63" name="Google Shape;163;p2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p2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2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6" name="Shape 166"/>
        <p:cNvGrpSpPr/>
        <p:nvPr/>
      </p:nvGrpSpPr>
      <p:grpSpPr>
        <a:xfrm>
          <a:off x="0" y="0"/>
          <a:ext cx="0" cy="0"/>
          <a:chOff x="0" y="0"/>
          <a:chExt cx="0" cy="0"/>
        </a:xfrm>
      </p:grpSpPr>
      <p:sp>
        <p:nvSpPr>
          <p:cNvPr id="167" name="Google Shape;167;p2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27"/>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27"/>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2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2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2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Shape, rectangle&#10;&#10;Description automatically generated" id="173" name="Google Shape;173;p27"/>
          <p:cNvPicPr preferRelativeResize="0"/>
          <p:nvPr/>
        </p:nvPicPr>
        <p:blipFill rotWithShape="1">
          <a:blip r:embed="rId2">
            <a:alphaModFix/>
          </a:blip>
          <a:srcRect b="0" l="0" r="0" t="0"/>
          <a:stretch/>
        </p:blipFill>
        <p:spPr>
          <a:xfrm>
            <a:off x="0" y="8229"/>
            <a:ext cx="12192000" cy="6854654"/>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4" name="Shape 174"/>
        <p:cNvGrpSpPr/>
        <p:nvPr/>
      </p:nvGrpSpPr>
      <p:grpSpPr>
        <a:xfrm>
          <a:off x="0" y="0"/>
          <a:ext cx="0" cy="0"/>
          <a:chOff x="0" y="0"/>
          <a:chExt cx="0" cy="0"/>
        </a:xfrm>
      </p:grpSpPr>
      <p:sp>
        <p:nvSpPr>
          <p:cNvPr id="175" name="Google Shape;175;p28"/>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28"/>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7" name="Google Shape;177;p28"/>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28"/>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9" name="Google Shape;179;p28"/>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2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2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2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3" name="Shape 183"/>
        <p:cNvGrpSpPr/>
        <p:nvPr/>
      </p:nvGrpSpPr>
      <p:grpSpPr>
        <a:xfrm>
          <a:off x="0" y="0"/>
          <a:ext cx="0" cy="0"/>
          <a:chOff x="0" y="0"/>
          <a:chExt cx="0" cy="0"/>
        </a:xfrm>
      </p:grpSpPr>
      <p:sp>
        <p:nvSpPr>
          <p:cNvPr id="184" name="Google Shape;184;p29"/>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29"/>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86" name="Google Shape;186;p29"/>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87" name="Google Shape;187;p2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2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 name="Google Shape;189;p2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0" name="Shape 190"/>
        <p:cNvGrpSpPr/>
        <p:nvPr/>
      </p:nvGrpSpPr>
      <p:grpSpPr>
        <a:xfrm>
          <a:off x="0" y="0"/>
          <a:ext cx="0" cy="0"/>
          <a:chOff x="0" y="0"/>
          <a:chExt cx="0" cy="0"/>
        </a:xfrm>
      </p:grpSpPr>
      <p:sp>
        <p:nvSpPr>
          <p:cNvPr id="191" name="Google Shape;191;p30"/>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30"/>
          <p:cNvSpPr/>
          <p:nvPr>
            <p:ph idx="2" type="pic"/>
          </p:nvPr>
        </p:nvSpPr>
        <p:spPr>
          <a:xfrm>
            <a:off x="5183188" y="987425"/>
            <a:ext cx="6172200" cy="4873500"/>
          </a:xfrm>
          <a:prstGeom prst="rect">
            <a:avLst/>
          </a:prstGeom>
          <a:noFill/>
          <a:ln>
            <a:noFill/>
          </a:ln>
        </p:spPr>
      </p:sp>
      <p:sp>
        <p:nvSpPr>
          <p:cNvPr id="193" name="Google Shape;193;p30"/>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4" name="Google Shape;194;p3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 name="Google Shape;195;p3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3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97" name="Shape 197"/>
        <p:cNvGrpSpPr/>
        <p:nvPr/>
      </p:nvGrpSpPr>
      <p:grpSpPr>
        <a:xfrm>
          <a:off x="0" y="0"/>
          <a:ext cx="0" cy="0"/>
          <a:chOff x="0" y="0"/>
          <a:chExt cx="0" cy="0"/>
        </a:xfrm>
      </p:grpSpPr>
      <p:sp>
        <p:nvSpPr>
          <p:cNvPr id="198" name="Google Shape;198;p3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31"/>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 name="Google Shape;200;p3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 name="Google Shape;201;p3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 name="Google Shape;202;p3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3" name="Shape 203"/>
        <p:cNvGrpSpPr/>
        <p:nvPr/>
      </p:nvGrpSpPr>
      <p:grpSpPr>
        <a:xfrm>
          <a:off x="0" y="0"/>
          <a:ext cx="0" cy="0"/>
          <a:chOff x="0" y="0"/>
          <a:chExt cx="0" cy="0"/>
        </a:xfrm>
      </p:grpSpPr>
      <p:sp>
        <p:nvSpPr>
          <p:cNvPr id="204" name="Google Shape;204;p32"/>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 name="Google Shape;205;p32"/>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3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7" name="Google Shape;207;p3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 name="Google Shape;208;p3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Gray">
  <p:cSld name="Title and Content Gray">
    <p:spTree>
      <p:nvGrpSpPr>
        <p:cNvPr id="25" name="Shape 25"/>
        <p:cNvGrpSpPr/>
        <p:nvPr/>
      </p:nvGrpSpPr>
      <p:grpSpPr>
        <a:xfrm>
          <a:off x="0" y="0"/>
          <a:ext cx="0" cy="0"/>
          <a:chOff x="0" y="0"/>
          <a:chExt cx="0" cy="0"/>
        </a:xfrm>
      </p:grpSpPr>
      <p:sp>
        <p:nvSpPr>
          <p:cNvPr id="26" name="Google Shape;26;p4"/>
          <p:cNvSpPr txBox="1"/>
          <p:nvPr>
            <p:ph type="title"/>
          </p:nvPr>
        </p:nvSpPr>
        <p:spPr>
          <a:xfrm>
            <a:off x="433206" y="594159"/>
            <a:ext cx="11219818"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 type="body"/>
          </p:nvPr>
        </p:nvSpPr>
        <p:spPr>
          <a:xfrm>
            <a:off x="433388" y="2187574"/>
            <a:ext cx="11219636" cy="363948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Font typeface="Arial"/>
              <a:buChar char="•"/>
              <a:defRPr>
                <a:latin typeface="Arial"/>
                <a:ea typeface="Arial"/>
                <a:cs typeface="Arial"/>
                <a:sym typeface="Arial"/>
              </a:defRPr>
            </a:lvl1pPr>
            <a:lvl2pPr indent="-381000" lvl="1" marL="914400" algn="l">
              <a:lnSpc>
                <a:spcPct val="90000"/>
              </a:lnSpc>
              <a:spcBef>
                <a:spcPts val="500"/>
              </a:spcBef>
              <a:spcAft>
                <a:spcPts val="0"/>
              </a:spcAft>
              <a:buClr>
                <a:schemeClr val="dk1"/>
              </a:buClr>
              <a:buSzPts val="2400"/>
              <a:buFont typeface="Arial"/>
              <a:buChar char="•"/>
              <a:defRPr>
                <a:latin typeface="Arial"/>
                <a:ea typeface="Arial"/>
                <a:cs typeface="Arial"/>
                <a:sym typeface="Arial"/>
              </a:defRPr>
            </a:lvl2pPr>
            <a:lvl3pPr indent="-355600" lvl="2" marL="1371600" algn="l">
              <a:lnSpc>
                <a:spcPct val="90000"/>
              </a:lnSpc>
              <a:spcBef>
                <a:spcPts val="500"/>
              </a:spcBef>
              <a:spcAft>
                <a:spcPts val="0"/>
              </a:spcAft>
              <a:buClr>
                <a:schemeClr val="dk1"/>
              </a:buClr>
              <a:buSzPts val="2000"/>
              <a:buFont typeface="Arial"/>
              <a:buChar char="•"/>
              <a:defRPr>
                <a:latin typeface="Arial"/>
                <a:ea typeface="Arial"/>
                <a:cs typeface="Arial"/>
                <a:sym typeface="Arial"/>
              </a:defRPr>
            </a:lvl3pPr>
            <a:lvl4pPr indent="-342900" lvl="3" marL="1828800" algn="l">
              <a:lnSpc>
                <a:spcPct val="90000"/>
              </a:lnSpc>
              <a:spcBef>
                <a:spcPts val="500"/>
              </a:spcBef>
              <a:spcAft>
                <a:spcPts val="0"/>
              </a:spcAft>
              <a:buClr>
                <a:schemeClr val="dk1"/>
              </a:buClr>
              <a:buSzPts val="1800"/>
              <a:buChar char="•"/>
              <a:defRPr>
                <a:latin typeface="Arial"/>
                <a:ea typeface="Arial"/>
                <a:cs typeface="Arial"/>
                <a:sym typeface="Arial"/>
              </a:defRPr>
            </a:lvl4pPr>
            <a:lvl5pPr indent="-342900" lvl="4" marL="2286000" algn="l">
              <a:lnSpc>
                <a:spcPct val="90000"/>
              </a:lnSpc>
              <a:spcBef>
                <a:spcPts val="5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4"/>
          <p:cNvSpPr/>
          <p:nvPr/>
        </p:nvSpPr>
        <p:spPr>
          <a:xfrm>
            <a:off x="-197225" y="6094911"/>
            <a:ext cx="12532659" cy="258417"/>
          </a:xfrm>
          <a:prstGeom prst="rect">
            <a:avLst/>
          </a:prstGeom>
          <a:solidFill>
            <a:srgbClr val="2995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4"/>
          <p:cNvSpPr/>
          <p:nvPr/>
        </p:nvSpPr>
        <p:spPr>
          <a:xfrm>
            <a:off x="-197225" y="6291468"/>
            <a:ext cx="12532659" cy="684008"/>
          </a:xfrm>
          <a:prstGeom prst="rect">
            <a:avLst/>
          </a:prstGeom>
          <a:solidFill>
            <a:srgbClr val="1F75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4"/>
          <p:cNvSpPr txBox="1"/>
          <p:nvPr/>
        </p:nvSpPr>
        <p:spPr>
          <a:xfrm>
            <a:off x="9852982" y="6374979"/>
            <a:ext cx="2269445" cy="51698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900"/>
              <a:buFont typeface="Arial"/>
              <a:buNone/>
            </a:pPr>
            <a:r>
              <a:rPr b="0" i="0" lang="en-US" sz="2900" u="none" cap="none" strike="noStrike">
                <a:solidFill>
                  <a:schemeClr val="lt1"/>
                </a:solidFill>
                <a:latin typeface="Arial"/>
                <a:ea typeface="Arial"/>
                <a:cs typeface="Arial"/>
                <a:sym typeface="Arial"/>
              </a:rPr>
              <a:t>ceedar.org</a:t>
            </a:r>
            <a:endParaRPr b="0" i="0" sz="1400" u="none" cap="none" strike="noStrike">
              <a:solidFill>
                <a:srgbClr val="000000"/>
              </a:solidFill>
              <a:latin typeface="Arial"/>
              <a:ea typeface="Arial"/>
              <a:cs typeface="Arial"/>
              <a:sym typeface="Arial"/>
            </a:endParaRPr>
          </a:p>
        </p:txBody>
      </p:sp>
      <p:sp>
        <p:nvSpPr>
          <p:cNvPr id="31" name="Google Shape;31;p4"/>
          <p:cNvSpPr/>
          <p:nvPr/>
        </p:nvSpPr>
        <p:spPr>
          <a:xfrm>
            <a:off x="-232792" y="-75459"/>
            <a:ext cx="12603791" cy="401766"/>
          </a:xfrm>
          <a:prstGeom prst="rect">
            <a:avLst/>
          </a:prstGeom>
          <a:solidFill>
            <a:srgbClr val="2995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Text&#10;&#10;Description automatically generated with medium confidence" id="32" name="Google Shape;32;p4"/>
          <p:cNvPicPr preferRelativeResize="0"/>
          <p:nvPr/>
        </p:nvPicPr>
        <p:blipFill rotWithShape="1">
          <a:blip r:embed="rId2">
            <a:alphaModFix/>
          </a:blip>
          <a:srcRect b="0" l="0" r="0" t="0"/>
          <a:stretch/>
        </p:blipFill>
        <p:spPr>
          <a:xfrm>
            <a:off x="69573" y="6332785"/>
            <a:ext cx="2269445" cy="471465"/>
          </a:xfrm>
          <a:prstGeom prst="rect">
            <a:avLst/>
          </a:prstGeom>
          <a:noFill/>
          <a:ln>
            <a:noFill/>
          </a:ln>
        </p:spPr>
      </p:pic>
      <p:sp>
        <p:nvSpPr>
          <p:cNvPr id="33" name="Google Shape;33;p4"/>
          <p:cNvSpPr/>
          <p:nvPr/>
        </p:nvSpPr>
        <p:spPr>
          <a:xfrm>
            <a:off x="-232792" y="326307"/>
            <a:ext cx="12603791" cy="5758666"/>
          </a:xfrm>
          <a:prstGeom prst="rect">
            <a:avLst/>
          </a:prstGeom>
          <a:solidFill>
            <a:srgbClr val="E4E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3" name="Shape 213"/>
        <p:cNvGrpSpPr/>
        <p:nvPr/>
      </p:nvGrpSpPr>
      <p:grpSpPr>
        <a:xfrm>
          <a:off x="0" y="0"/>
          <a:ext cx="0" cy="0"/>
          <a:chOff x="0" y="0"/>
          <a:chExt cx="0" cy="0"/>
        </a:xfrm>
      </p:grpSpPr>
      <p:sp>
        <p:nvSpPr>
          <p:cNvPr id="214" name="Google Shape;214;p34"/>
          <p:cNvSpPr txBox="1"/>
          <p:nvPr>
            <p:ph type="ctrTitle"/>
          </p:nvPr>
        </p:nvSpPr>
        <p:spPr>
          <a:xfrm>
            <a:off x="415611" y="992767"/>
            <a:ext cx="113607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215" name="Google Shape;215;p34"/>
          <p:cNvSpPr txBox="1"/>
          <p:nvPr>
            <p:ph idx="1" type="subTitle"/>
          </p:nvPr>
        </p:nvSpPr>
        <p:spPr>
          <a:xfrm>
            <a:off x="415600" y="3778833"/>
            <a:ext cx="11360700" cy="10569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216" name="Google Shape;216;p3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7" name="Shape 217"/>
        <p:cNvGrpSpPr/>
        <p:nvPr/>
      </p:nvGrpSpPr>
      <p:grpSpPr>
        <a:xfrm>
          <a:off x="0" y="0"/>
          <a:ext cx="0" cy="0"/>
          <a:chOff x="0" y="0"/>
          <a:chExt cx="0" cy="0"/>
        </a:xfrm>
      </p:grpSpPr>
      <p:sp>
        <p:nvSpPr>
          <p:cNvPr id="218" name="Google Shape;218;p35"/>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219" name="Google Shape;219;p3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0" name="Shape 220"/>
        <p:cNvGrpSpPr/>
        <p:nvPr/>
      </p:nvGrpSpPr>
      <p:grpSpPr>
        <a:xfrm>
          <a:off x="0" y="0"/>
          <a:ext cx="0" cy="0"/>
          <a:chOff x="0" y="0"/>
          <a:chExt cx="0" cy="0"/>
        </a:xfrm>
      </p:grpSpPr>
      <p:sp>
        <p:nvSpPr>
          <p:cNvPr id="221" name="Google Shape;221;p36"/>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222" name="Google Shape;222;p36"/>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223" name="Google Shape;223;p3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4" name="Shape 224"/>
        <p:cNvGrpSpPr/>
        <p:nvPr/>
      </p:nvGrpSpPr>
      <p:grpSpPr>
        <a:xfrm>
          <a:off x="0" y="0"/>
          <a:ext cx="0" cy="0"/>
          <a:chOff x="0" y="0"/>
          <a:chExt cx="0" cy="0"/>
        </a:xfrm>
      </p:grpSpPr>
      <p:sp>
        <p:nvSpPr>
          <p:cNvPr id="225" name="Google Shape;225;p37"/>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226" name="Google Shape;226;p37"/>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27" name="Google Shape;227;p37"/>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28" name="Google Shape;228;p3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38"/>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231" name="Google Shape;231;p3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32" name="Shape 232"/>
        <p:cNvGrpSpPr/>
        <p:nvPr/>
      </p:nvGrpSpPr>
      <p:grpSpPr>
        <a:xfrm>
          <a:off x="0" y="0"/>
          <a:ext cx="0" cy="0"/>
          <a:chOff x="0" y="0"/>
          <a:chExt cx="0" cy="0"/>
        </a:xfrm>
      </p:grpSpPr>
      <p:sp>
        <p:nvSpPr>
          <p:cNvPr id="233" name="Google Shape;233;p39"/>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234" name="Google Shape;234;p39"/>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35" name="Google Shape;235;p3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36" name="Shape 236"/>
        <p:cNvGrpSpPr/>
        <p:nvPr/>
      </p:nvGrpSpPr>
      <p:grpSpPr>
        <a:xfrm>
          <a:off x="0" y="0"/>
          <a:ext cx="0" cy="0"/>
          <a:chOff x="0" y="0"/>
          <a:chExt cx="0" cy="0"/>
        </a:xfrm>
      </p:grpSpPr>
      <p:sp>
        <p:nvSpPr>
          <p:cNvPr id="237" name="Google Shape;237;p40"/>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238" name="Google Shape;238;p4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39" name="Shape 239"/>
        <p:cNvGrpSpPr/>
        <p:nvPr/>
      </p:nvGrpSpPr>
      <p:grpSpPr>
        <a:xfrm>
          <a:off x="0" y="0"/>
          <a:ext cx="0" cy="0"/>
          <a:chOff x="0" y="0"/>
          <a:chExt cx="0" cy="0"/>
        </a:xfrm>
      </p:grpSpPr>
      <p:sp>
        <p:nvSpPr>
          <p:cNvPr id="240" name="Google Shape;240;p41"/>
          <p:cNvSpPr/>
          <p:nvPr/>
        </p:nvSpPr>
        <p:spPr>
          <a:xfrm>
            <a:off x="6096000" y="33"/>
            <a:ext cx="6096000" cy="6858000"/>
          </a:xfrm>
          <a:prstGeom prst="rect">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 name="Google Shape;241;p41"/>
          <p:cNvSpPr txBox="1"/>
          <p:nvPr>
            <p:ph type="title"/>
          </p:nvPr>
        </p:nvSpPr>
        <p:spPr>
          <a:xfrm>
            <a:off x="354000" y="1644233"/>
            <a:ext cx="5393700" cy="19764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242" name="Google Shape;242;p41"/>
          <p:cNvSpPr txBox="1"/>
          <p:nvPr>
            <p:ph idx="1" type="subTitle"/>
          </p:nvPr>
        </p:nvSpPr>
        <p:spPr>
          <a:xfrm>
            <a:off x="354000" y="3737433"/>
            <a:ext cx="5393700" cy="16467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43" name="Google Shape;243;p41"/>
          <p:cNvSpPr txBox="1"/>
          <p:nvPr>
            <p:ph idx="2" type="body"/>
          </p:nvPr>
        </p:nvSpPr>
        <p:spPr>
          <a:xfrm>
            <a:off x="6586000" y="965600"/>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Clr>
                <a:schemeClr val="dk1"/>
              </a:buClr>
              <a:buSzPts val="2400"/>
              <a:buChar char="●"/>
              <a:defRPr>
                <a:solidFill>
                  <a:schemeClr val="dk1"/>
                </a:solidFill>
              </a:defRPr>
            </a:lvl1pPr>
            <a:lvl2pPr indent="-349250" lvl="1" marL="914400">
              <a:spcBef>
                <a:spcPts val="0"/>
              </a:spcBef>
              <a:spcAft>
                <a:spcPts val="0"/>
              </a:spcAft>
              <a:buClr>
                <a:schemeClr val="dk1"/>
              </a:buClr>
              <a:buSzPts val="1900"/>
              <a:buChar char="○"/>
              <a:defRPr>
                <a:solidFill>
                  <a:schemeClr val="dk1"/>
                </a:solidFill>
              </a:defRPr>
            </a:lvl2pPr>
            <a:lvl3pPr indent="-349250" lvl="2" marL="1371600">
              <a:spcBef>
                <a:spcPts val="0"/>
              </a:spcBef>
              <a:spcAft>
                <a:spcPts val="0"/>
              </a:spcAft>
              <a:buClr>
                <a:schemeClr val="dk1"/>
              </a:buClr>
              <a:buSzPts val="1900"/>
              <a:buChar char="■"/>
              <a:defRPr>
                <a:solidFill>
                  <a:schemeClr val="dk1"/>
                </a:solidFill>
              </a:defRPr>
            </a:lvl3pPr>
            <a:lvl4pPr indent="-349250" lvl="3" marL="1828800">
              <a:spcBef>
                <a:spcPts val="0"/>
              </a:spcBef>
              <a:spcAft>
                <a:spcPts val="0"/>
              </a:spcAft>
              <a:buClr>
                <a:schemeClr val="dk1"/>
              </a:buClr>
              <a:buSzPts val="1900"/>
              <a:buChar char="●"/>
              <a:defRPr>
                <a:solidFill>
                  <a:schemeClr val="dk1"/>
                </a:solidFill>
              </a:defRPr>
            </a:lvl4pPr>
            <a:lvl5pPr indent="-349250" lvl="4" marL="2286000">
              <a:spcBef>
                <a:spcPts val="0"/>
              </a:spcBef>
              <a:spcAft>
                <a:spcPts val="0"/>
              </a:spcAft>
              <a:buClr>
                <a:schemeClr val="dk1"/>
              </a:buClr>
              <a:buSzPts val="1900"/>
              <a:buChar char="○"/>
              <a:defRPr>
                <a:solidFill>
                  <a:schemeClr val="dk1"/>
                </a:solidFill>
              </a:defRPr>
            </a:lvl5pPr>
            <a:lvl6pPr indent="-349250" lvl="5" marL="2743200">
              <a:spcBef>
                <a:spcPts val="0"/>
              </a:spcBef>
              <a:spcAft>
                <a:spcPts val="0"/>
              </a:spcAft>
              <a:buClr>
                <a:schemeClr val="dk1"/>
              </a:buClr>
              <a:buSzPts val="1900"/>
              <a:buChar char="■"/>
              <a:defRPr>
                <a:solidFill>
                  <a:schemeClr val="dk1"/>
                </a:solidFill>
              </a:defRPr>
            </a:lvl6pPr>
            <a:lvl7pPr indent="-349250" lvl="6" marL="3200400">
              <a:spcBef>
                <a:spcPts val="0"/>
              </a:spcBef>
              <a:spcAft>
                <a:spcPts val="0"/>
              </a:spcAft>
              <a:buClr>
                <a:schemeClr val="dk1"/>
              </a:buClr>
              <a:buSzPts val="1900"/>
              <a:buChar char="●"/>
              <a:defRPr>
                <a:solidFill>
                  <a:schemeClr val="dk1"/>
                </a:solidFill>
              </a:defRPr>
            </a:lvl7pPr>
            <a:lvl8pPr indent="-349250" lvl="7" marL="3657600">
              <a:spcBef>
                <a:spcPts val="0"/>
              </a:spcBef>
              <a:spcAft>
                <a:spcPts val="0"/>
              </a:spcAft>
              <a:buClr>
                <a:schemeClr val="dk1"/>
              </a:buClr>
              <a:buSzPts val="1900"/>
              <a:buChar char="○"/>
              <a:defRPr>
                <a:solidFill>
                  <a:schemeClr val="dk1"/>
                </a:solidFill>
              </a:defRPr>
            </a:lvl8pPr>
            <a:lvl9pPr indent="-349250" lvl="8" marL="4114800">
              <a:spcBef>
                <a:spcPts val="0"/>
              </a:spcBef>
              <a:spcAft>
                <a:spcPts val="0"/>
              </a:spcAft>
              <a:buClr>
                <a:schemeClr val="dk1"/>
              </a:buClr>
              <a:buSzPts val="1900"/>
              <a:buChar char="■"/>
              <a:defRPr>
                <a:solidFill>
                  <a:schemeClr val="dk1"/>
                </a:solidFill>
              </a:defRPr>
            </a:lvl9pPr>
          </a:lstStyle>
          <a:p/>
        </p:txBody>
      </p:sp>
      <p:sp>
        <p:nvSpPr>
          <p:cNvPr id="244" name="Google Shape;244;p4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45" name="Shape 245"/>
        <p:cNvGrpSpPr/>
        <p:nvPr/>
      </p:nvGrpSpPr>
      <p:grpSpPr>
        <a:xfrm>
          <a:off x="0" y="0"/>
          <a:ext cx="0" cy="0"/>
          <a:chOff x="0" y="0"/>
          <a:chExt cx="0" cy="0"/>
        </a:xfrm>
      </p:grpSpPr>
      <p:sp>
        <p:nvSpPr>
          <p:cNvPr id="246" name="Google Shape;246;p42"/>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None/>
              <a:defRPr/>
            </a:lvl1pPr>
          </a:lstStyle>
          <a:p/>
        </p:txBody>
      </p:sp>
      <p:sp>
        <p:nvSpPr>
          <p:cNvPr id="247" name="Google Shape;247;p4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48" name="Shape 248"/>
        <p:cNvGrpSpPr/>
        <p:nvPr/>
      </p:nvGrpSpPr>
      <p:grpSpPr>
        <a:xfrm>
          <a:off x="0" y="0"/>
          <a:ext cx="0" cy="0"/>
          <a:chOff x="0" y="0"/>
          <a:chExt cx="0" cy="0"/>
        </a:xfrm>
      </p:grpSpPr>
      <p:sp>
        <p:nvSpPr>
          <p:cNvPr id="249" name="Google Shape;249;p43"/>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250" name="Google Shape;250;p43"/>
          <p:cNvSpPr txBox="1"/>
          <p:nvPr>
            <p:ph idx="1" type="body"/>
          </p:nvPr>
        </p:nvSpPr>
        <p:spPr>
          <a:xfrm>
            <a:off x="415600" y="4202967"/>
            <a:ext cx="11360700" cy="17343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251" name="Google Shape;251;p4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2" name="Shape 252"/>
        <p:cNvGrpSpPr/>
        <p:nvPr/>
      </p:nvGrpSpPr>
      <p:grpSpPr>
        <a:xfrm>
          <a:off x="0" y="0"/>
          <a:ext cx="0" cy="0"/>
          <a:chOff x="0" y="0"/>
          <a:chExt cx="0" cy="0"/>
        </a:xfrm>
      </p:grpSpPr>
      <p:sp>
        <p:nvSpPr>
          <p:cNvPr id="253" name="Google Shape;253;p4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9" name="Shape 49"/>
        <p:cNvGrpSpPr/>
        <p:nvPr/>
      </p:nvGrpSpPr>
      <p:grpSpPr>
        <a:xfrm>
          <a:off x="0" y="0"/>
          <a:ext cx="0" cy="0"/>
          <a:chOff x="0" y="0"/>
          <a:chExt cx="0" cy="0"/>
        </a:xfrm>
      </p:grpSpPr>
      <p:sp>
        <p:nvSpPr>
          <p:cNvPr id="50" name="Google Shape;50;p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 name="Shape 55"/>
        <p:cNvGrpSpPr/>
        <p:nvPr/>
      </p:nvGrpSpPr>
      <p:grpSpPr>
        <a:xfrm>
          <a:off x="0" y="0"/>
          <a:ext cx="0" cy="0"/>
          <a:chOff x="0" y="0"/>
          <a:chExt cx="0" cy="0"/>
        </a:xfrm>
      </p:grpSpPr>
      <p:sp>
        <p:nvSpPr>
          <p:cNvPr id="56" name="Google Shape;56;p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1" name="Shape 61"/>
        <p:cNvGrpSpPr/>
        <p:nvPr/>
      </p:nvGrpSpPr>
      <p:grpSpPr>
        <a:xfrm>
          <a:off x="0" y="0"/>
          <a:ext cx="0" cy="0"/>
          <a:chOff x="0" y="0"/>
          <a:chExt cx="0" cy="0"/>
        </a:xfrm>
      </p:grpSpPr>
      <p:sp>
        <p:nvSpPr>
          <p:cNvPr id="62" name="Google Shape;62;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1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Shape, rectangle&#10;&#10;Description automatically generated" id="68" name="Google Shape;68;p10"/>
          <p:cNvPicPr preferRelativeResize="0"/>
          <p:nvPr/>
        </p:nvPicPr>
        <p:blipFill rotWithShape="1">
          <a:blip r:embed="rId2">
            <a:alphaModFix/>
          </a:blip>
          <a:srcRect b="0" l="0" r="0" t="0"/>
          <a:stretch/>
        </p:blipFill>
        <p:spPr>
          <a:xfrm>
            <a:off x="0" y="8229"/>
            <a:ext cx="12192000" cy="685465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3.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theme" Target="../theme/theme5.xml"/><Relationship Id="rId14" Type="http://schemas.openxmlformats.org/officeDocument/2006/relationships/slideLayout" Target="../slideLayouts/slideLayout29.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0.xml"/><Relationship Id="rId10" Type="http://schemas.openxmlformats.org/officeDocument/2006/relationships/slideLayout" Target="../slideLayouts/slideLayout39.xml"/><Relationship Id="rId12" Type="http://schemas.openxmlformats.org/officeDocument/2006/relationships/theme" Target="../theme/theme2.xml"/><Relationship Id="rId1" Type="http://schemas.openxmlformats.org/officeDocument/2006/relationships/slideLayout" Target="../slideLayouts/slideLayout30.xml"/><Relationship Id="rId2" Type="http://schemas.openxmlformats.org/officeDocument/2006/relationships/slideLayout" Target="../slideLayouts/slideLayout31.xml"/><Relationship Id="rId3" Type="http://schemas.openxmlformats.org/officeDocument/2006/relationships/slideLayout" Target="../slideLayouts/slideLayout3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5" Type="http://schemas.openxmlformats.org/officeDocument/2006/relationships/slideLayout" Target="../slideLayouts/slideLayout34.xml"/><Relationship Id="rId6" Type="http://schemas.openxmlformats.org/officeDocument/2006/relationships/slideLayout" Target="../slideLayouts/slideLayout35.xml"/><Relationship Id="rId7" Type="http://schemas.openxmlformats.org/officeDocument/2006/relationships/slideLayout" Target="../slideLayouts/slideLayout36.xml"/><Relationship Id="rId8"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4" name="Shape 104"/>
        <p:cNvGrpSpPr/>
        <p:nvPr/>
      </p:nvGrpSpPr>
      <p:grpSpPr>
        <a:xfrm>
          <a:off x="0" y="0"/>
          <a:ext cx="0" cy="0"/>
          <a:chOff x="0" y="0"/>
          <a:chExt cx="0" cy="0"/>
        </a:xfrm>
      </p:grpSpPr>
      <p:sp>
        <p:nvSpPr>
          <p:cNvPr id="105" name="Google Shape;105;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6" name="Google Shape;106;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07" name="Google Shape;107;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08" name="Google Shape;108;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09" name="Google Shape;109;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4" name="Shape 114"/>
        <p:cNvGrpSpPr/>
        <p:nvPr/>
      </p:nvGrpSpPr>
      <p:grpSpPr>
        <a:xfrm>
          <a:off x="0" y="0"/>
          <a:ext cx="0" cy="0"/>
          <a:chOff x="0" y="0"/>
          <a:chExt cx="0" cy="0"/>
        </a:xfrm>
      </p:grpSpPr>
      <p:sp>
        <p:nvSpPr>
          <p:cNvPr id="115" name="Google Shape;115;p1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6" name="Google Shape;116;p1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7" name="Google Shape;117;p1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18" name="Google Shape;118;p1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19" name="Google Shape;119;p1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209" name="Shape 209"/>
        <p:cNvGrpSpPr/>
        <p:nvPr/>
      </p:nvGrpSpPr>
      <p:grpSpPr>
        <a:xfrm>
          <a:off x="0" y="0"/>
          <a:ext cx="0" cy="0"/>
          <a:chOff x="0" y="0"/>
          <a:chExt cx="0" cy="0"/>
        </a:xfrm>
      </p:grpSpPr>
      <p:sp>
        <p:nvSpPr>
          <p:cNvPr id="210" name="Google Shape;210;p3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p:txBody>
      </p:sp>
      <p:sp>
        <p:nvSpPr>
          <p:cNvPr id="211" name="Google Shape;211;p33"/>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lt2"/>
              </a:buClr>
              <a:buSzPts val="2400"/>
              <a:buChar char="●"/>
              <a:defRPr sz="2400">
                <a:solidFill>
                  <a:schemeClr val="lt2"/>
                </a:solidFill>
              </a:defRPr>
            </a:lvl1pPr>
            <a:lvl2pPr indent="-349250" lvl="1" marL="914400">
              <a:lnSpc>
                <a:spcPct val="115000"/>
              </a:lnSpc>
              <a:spcBef>
                <a:spcPts val="0"/>
              </a:spcBef>
              <a:spcAft>
                <a:spcPts val="0"/>
              </a:spcAft>
              <a:buClr>
                <a:schemeClr val="lt2"/>
              </a:buClr>
              <a:buSzPts val="1900"/>
              <a:buChar char="○"/>
              <a:defRPr sz="1900">
                <a:solidFill>
                  <a:schemeClr val="lt2"/>
                </a:solidFill>
              </a:defRPr>
            </a:lvl2pPr>
            <a:lvl3pPr indent="-349250" lvl="2" marL="1371600">
              <a:lnSpc>
                <a:spcPct val="115000"/>
              </a:lnSpc>
              <a:spcBef>
                <a:spcPts val="0"/>
              </a:spcBef>
              <a:spcAft>
                <a:spcPts val="0"/>
              </a:spcAft>
              <a:buClr>
                <a:schemeClr val="lt2"/>
              </a:buClr>
              <a:buSzPts val="1900"/>
              <a:buChar char="■"/>
              <a:defRPr sz="1900">
                <a:solidFill>
                  <a:schemeClr val="lt2"/>
                </a:solidFill>
              </a:defRPr>
            </a:lvl3pPr>
            <a:lvl4pPr indent="-349250" lvl="3" marL="1828800">
              <a:lnSpc>
                <a:spcPct val="115000"/>
              </a:lnSpc>
              <a:spcBef>
                <a:spcPts val="0"/>
              </a:spcBef>
              <a:spcAft>
                <a:spcPts val="0"/>
              </a:spcAft>
              <a:buClr>
                <a:schemeClr val="lt2"/>
              </a:buClr>
              <a:buSzPts val="1900"/>
              <a:buChar char="●"/>
              <a:defRPr sz="1900">
                <a:solidFill>
                  <a:schemeClr val="lt2"/>
                </a:solidFill>
              </a:defRPr>
            </a:lvl4pPr>
            <a:lvl5pPr indent="-349250" lvl="4" marL="2286000">
              <a:lnSpc>
                <a:spcPct val="115000"/>
              </a:lnSpc>
              <a:spcBef>
                <a:spcPts val="0"/>
              </a:spcBef>
              <a:spcAft>
                <a:spcPts val="0"/>
              </a:spcAft>
              <a:buClr>
                <a:schemeClr val="lt2"/>
              </a:buClr>
              <a:buSzPts val="1900"/>
              <a:buChar char="○"/>
              <a:defRPr sz="1900">
                <a:solidFill>
                  <a:schemeClr val="lt2"/>
                </a:solidFill>
              </a:defRPr>
            </a:lvl5pPr>
            <a:lvl6pPr indent="-349250" lvl="5" marL="2743200">
              <a:lnSpc>
                <a:spcPct val="115000"/>
              </a:lnSpc>
              <a:spcBef>
                <a:spcPts val="0"/>
              </a:spcBef>
              <a:spcAft>
                <a:spcPts val="0"/>
              </a:spcAft>
              <a:buClr>
                <a:schemeClr val="lt2"/>
              </a:buClr>
              <a:buSzPts val="1900"/>
              <a:buChar char="■"/>
              <a:defRPr sz="1900">
                <a:solidFill>
                  <a:schemeClr val="lt2"/>
                </a:solidFill>
              </a:defRPr>
            </a:lvl6pPr>
            <a:lvl7pPr indent="-349250" lvl="6" marL="3200400">
              <a:lnSpc>
                <a:spcPct val="115000"/>
              </a:lnSpc>
              <a:spcBef>
                <a:spcPts val="0"/>
              </a:spcBef>
              <a:spcAft>
                <a:spcPts val="0"/>
              </a:spcAft>
              <a:buClr>
                <a:schemeClr val="lt2"/>
              </a:buClr>
              <a:buSzPts val="1900"/>
              <a:buChar char="●"/>
              <a:defRPr sz="1900">
                <a:solidFill>
                  <a:schemeClr val="lt2"/>
                </a:solidFill>
              </a:defRPr>
            </a:lvl7pPr>
            <a:lvl8pPr indent="-349250" lvl="7" marL="3657600">
              <a:lnSpc>
                <a:spcPct val="115000"/>
              </a:lnSpc>
              <a:spcBef>
                <a:spcPts val="0"/>
              </a:spcBef>
              <a:spcAft>
                <a:spcPts val="0"/>
              </a:spcAft>
              <a:buClr>
                <a:schemeClr val="lt2"/>
              </a:buClr>
              <a:buSzPts val="1900"/>
              <a:buChar char="○"/>
              <a:defRPr sz="1900">
                <a:solidFill>
                  <a:schemeClr val="lt2"/>
                </a:solidFill>
              </a:defRPr>
            </a:lvl8pPr>
            <a:lvl9pPr indent="-349250" lvl="8" marL="4114800">
              <a:lnSpc>
                <a:spcPct val="115000"/>
              </a:lnSpc>
              <a:spcBef>
                <a:spcPts val="0"/>
              </a:spcBef>
              <a:spcAft>
                <a:spcPts val="0"/>
              </a:spcAft>
              <a:buClr>
                <a:schemeClr val="lt2"/>
              </a:buClr>
              <a:buSzPts val="1900"/>
              <a:buChar char="■"/>
              <a:defRPr sz="1900">
                <a:solidFill>
                  <a:schemeClr val="lt2"/>
                </a:solidFill>
              </a:defRPr>
            </a:lvl9pPr>
          </a:lstStyle>
          <a:p/>
        </p:txBody>
      </p:sp>
      <p:sp>
        <p:nvSpPr>
          <p:cNvPr id="212" name="Google Shape;212;p3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lt2"/>
                </a:solidFill>
              </a:defRPr>
            </a:lvl1pPr>
            <a:lvl2pPr lvl="1" algn="r">
              <a:buNone/>
              <a:defRPr sz="1300">
                <a:solidFill>
                  <a:schemeClr val="lt2"/>
                </a:solidFill>
              </a:defRPr>
            </a:lvl2pPr>
            <a:lvl3pPr lvl="2" algn="r">
              <a:buNone/>
              <a:defRPr sz="1300">
                <a:solidFill>
                  <a:schemeClr val="lt2"/>
                </a:solidFill>
              </a:defRPr>
            </a:lvl3pPr>
            <a:lvl4pPr lvl="3" algn="r">
              <a:buNone/>
              <a:defRPr sz="1300">
                <a:solidFill>
                  <a:schemeClr val="lt2"/>
                </a:solidFill>
              </a:defRPr>
            </a:lvl4pPr>
            <a:lvl5pPr lvl="4" algn="r">
              <a:buNone/>
              <a:defRPr sz="1300">
                <a:solidFill>
                  <a:schemeClr val="lt2"/>
                </a:solidFill>
              </a:defRPr>
            </a:lvl5pPr>
            <a:lvl6pPr lvl="5" algn="r">
              <a:buNone/>
              <a:defRPr sz="1300">
                <a:solidFill>
                  <a:schemeClr val="lt2"/>
                </a:solidFill>
              </a:defRPr>
            </a:lvl6pPr>
            <a:lvl7pPr lvl="6" algn="r">
              <a:buNone/>
              <a:defRPr sz="1300">
                <a:solidFill>
                  <a:schemeClr val="lt2"/>
                </a:solidFill>
              </a:defRPr>
            </a:lvl7pPr>
            <a:lvl8pPr lvl="7" algn="r">
              <a:buNone/>
              <a:defRPr sz="1300">
                <a:solidFill>
                  <a:schemeClr val="lt2"/>
                </a:solidFill>
              </a:defRPr>
            </a:lvl8pPr>
            <a:lvl9pPr lvl="8" algn="r">
              <a:buNone/>
              <a:defRPr sz="1300">
                <a:solidFill>
                  <a:schemeClr val="lt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4.xml"/><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6.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7.xml"/><Relationship Id="rId3" Type="http://schemas.openxmlformats.org/officeDocument/2006/relationships/image" Target="../media/image26.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1" Type="http://schemas.openxmlformats.org/officeDocument/2006/relationships/hyperlink" Target="https://highleveragepractices.org/a-professional-development-guide-for-school-leaders/" TargetMode="External"/><Relationship Id="rId10" Type="http://schemas.openxmlformats.org/officeDocument/2006/relationships/hyperlink" Target="https://highleveragepractices.org/a-professional-development-guide-for-school-leaders/" TargetMode="External"/><Relationship Id="rId13" Type="http://schemas.openxmlformats.org/officeDocument/2006/relationships/image" Target="../media/image25.png"/><Relationship Id="rId12" Type="http://schemas.openxmlformats.org/officeDocument/2006/relationships/hyperlink" Target="https://highleveragepractices.org/a-professional-development-guide-for-school-leaders/" TargetMode="External"/><Relationship Id="rId1" Type="http://schemas.openxmlformats.org/officeDocument/2006/relationships/slideLayout" Target="../slideLayouts/slideLayout32.xml"/><Relationship Id="rId2" Type="http://schemas.openxmlformats.org/officeDocument/2006/relationships/notesSlide" Target="../notesSlides/notesSlide18.xml"/><Relationship Id="rId3" Type="http://schemas.openxmlformats.org/officeDocument/2006/relationships/hyperlink" Target="https://highleveragepractices.org/a-professional-development-guide-for-school-leaders/" TargetMode="External"/><Relationship Id="rId4" Type="http://schemas.openxmlformats.org/officeDocument/2006/relationships/hyperlink" Target="https://highleveragepractices.org/a-professional-development-guide-for-school-leaders/" TargetMode="External"/><Relationship Id="rId9" Type="http://schemas.openxmlformats.org/officeDocument/2006/relationships/hyperlink" Target="https://highleveragepractices.org/a-professional-development-guide-for-school-leaders/" TargetMode="External"/><Relationship Id="rId5" Type="http://schemas.openxmlformats.org/officeDocument/2006/relationships/hyperlink" Target="https://highleveragepractices.org/a-professional-development-guide-for-school-leaders/" TargetMode="External"/><Relationship Id="rId6" Type="http://schemas.openxmlformats.org/officeDocument/2006/relationships/hyperlink" Target="https://highleveragepractices.org/a-professional-development-guide-for-school-leaders/" TargetMode="External"/><Relationship Id="rId7" Type="http://schemas.openxmlformats.org/officeDocument/2006/relationships/hyperlink" Target="https://highleveragepractices.org/a-professional-development-guide-for-school-leaders/" TargetMode="External"/><Relationship Id="rId8" Type="http://schemas.openxmlformats.org/officeDocument/2006/relationships/hyperlink" Target="https://highleveragepractices.org/a-professional-development-guide-for-school-leader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0.xml"/><Relationship Id="rId3" Type="http://schemas.openxmlformats.org/officeDocument/2006/relationships/hyperlink" Target="mailto:nsauers@gsu.edu" TargetMode="External"/><Relationship Id="rId4" Type="http://schemas.openxmlformats.org/officeDocument/2006/relationships/hyperlink" Target="mailto:JamiBerry@uga.edu" TargetMode="External"/><Relationship Id="rId5" Type="http://schemas.openxmlformats.org/officeDocument/2006/relationships/hyperlink" Target="mailto:kdorsan@uga.edu" TargetMode="External"/><Relationship Id="rId6" Type="http://schemas.openxmlformats.org/officeDocument/2006/relationships/hyperlink" Target="mailto:bryantkc@uga.edu"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ceedar.education.ufl.edu/wp-content/uploads/2023/11/Inclusive-Principal-Leadership-IC.pdf" TargetMode="External"/><Relationship Id="rId4" Type="http://schemas.openxmlformats.org/officeDocument/2006/relationships/hyperlink" Target="mailto:aberner@air.or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drive.google.com/drive/folders/1CW8GKw9fwG73IsnMK6pQFKcDzfahMjhQ?usp=drive_lin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8.jpg"/><Relationship Id="rId4" Type="http://schemas.openxmlformats.org/officeDocument/2006/relationships/image" Target="../media/image13.jpg"/><Relationship Id="rId5" Type="http://schemas.openxmlformats.org/officeDocument/2006/relationships/image" Target="../media/image19.png"/><Relationship Id="rId6"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1.png"/><Relationship Id="rId6" Type="http://schemas.openxmlformats.org/officeDocument/2006/relationships/image" Target="../media/image17.png"/><Relationship Id="rId7"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5"/>
          <p:cNvSpPr txBox="1"/>
          <p:nvPr>
            <p:ph idx="1" type="body"/>
          </p:nvPr>
        </p:nvSpPr>
        <p:spPr>
          <a:xfrm>
            <a:off x="3688875" y="785075"/>
            <a:ext cx="4828800" cy="1697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200"/>
              <a:buNone/>
            </a:pPr>
            <a:r>
              <a:rPr lang="en-US" sz="3200"/>
              <a:t>Welcome to</a:t>
            </a:r>
            <a:endParaRPr/>
          </a:p>
          <a:p>
            <a:pPr indent="0" lvl="0" marL="0" rtl="0" algn="ctr">
              <a:lnSpc>
                <a:spcPct val="90000"/>
              </a:lnSpc>
              <a:spcBef>
                <a:spcPts val="1000"/>
              </a:spcBef>
              <a:spcAft>
                <a:spcPts val="0"/>
              </a:spcAft>
              <a:buClr>
                <a:schemeClr val="lt1"/>
              </a:buClr>
              <a:buSzPts val="3200"/>
              <a:buNone/>
            </a:pPr>
            <a:r>
              <a:rPr lang="en-US" sz="3200"/>
              <a:t>CEEDAR’s </a:t>
            </a:r>
            <a:r>
              <a:rPr lang="en-US" sz="3200"/>
              <a:t>Leadership</a:t>
            </a:r>
            <a:endParaRPr/>
          </a:p>
          <a:p>
            <a:pPr indent="0" lvl="0" marL="0" rtl="0" algn="ctr">
              <a:lnSpc>
                <a:spcPct val="90000"/>
              </a:lnSpc>
              <a:spcBef>
                <a:spcPts val="1000"/>
              </a:spcBef>
              <a:spcAft>
                <a:spcPts val="0"/>
              </a:spcAft>
              <a:buClr>
                <a:schemeClr val="lt1"/>
              </a:buClr>
              <a:buSzPts val="3200"/>
              <a:buNone/>
            </a:pPr>
            <a:r>
              <a:rPr lang="en-US" sz="3200"/>
              <a:t>Topical Action Group (TAG)</a:t>
            </a:r>
            <a:endParaRPr/>
          </a:p>
        </p:txBody>
      </p:sp>
      <p:sp>
        <p:nvSpPr>
          <p:cNvPr id="260" name="Google Shape;260;p45"/>
          <p:cNvSpPr/>
          <p:nvPr/>
        </p:nvSpPr>
        <p:spPr>
          <a:xfrm>
            <a:off x="3048775" y="532475"/>
            <a:ext cx="5981700" cy="3696000"/>
          </a:xfrm>
          <a:prstGeom prst="rect">
            <a:avLst/>
          </a:prstGeom>
          <a:noFill/>
          <a:ln cap="flat" cmpd="sng" w="920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1" name="Google Shape;261;p45"/>
          <p:cNvSpPr txBox="1"/>
          <p:nvPr/>
        </p:nvSpPr>
        <p:spPr>
          <a:xfrm>
            <a:off x="4524762" y="3141585"/>
            <a:ext cx="31425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Thursday, </a:t>
            </a:r>
            <a:r>
              <a:rPr b="1" lang="en-US" sz="2000">
                <a:solidFill>
                  <a:schemeClr val="lt1"/>
                </a:solidFill>
                <a:latin typeface="Calibri"/>
                <a:ea typeface="Calibri"/>
                <a:cs typeface="Calibri"/>
                <a:sym typeface="Calibri"/>
              </a:rPr>
              <a:t>February 6</a:t>
            </a:r>
            <a:r>
              <a:rPr b="1" i="0" lang="en-US" sz="2000" u="none" cap="none" strike="noStrike">
                <a:solidFill>
                  <a:schemeClr val="lt1"/>
                </a:solidFill>
                <a:latin typeface="Calibri"/>
                <a:ea typeface="Calibri"/>
                <a:cs typeface="Calibri"/>
                <a:sym typeface="Calibri"/>
              </a:rPr>
              <a:t>th 2024 </a:t>
            </a:r>
            <a:endParaRPr b="1" i="0" sz="20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3:00-4:00 Eastern Time</a:t>
            </a:r>
            <a:endParaRPr b="1" i="0" sz="2000" u="none" cap="none" strike="noStrike">
              <a:solidFill>
                <a:schemeClr val="lt1"/>
              </a:solidFill>
              <a:latin typeface="Calibri"/>
              <a:ea typeface="Calibri"/>
              <a:cs typeface="Calibri"/>
              <a:sym typeface="Calibri"/>
            </a:endParaRPr>
          </a:p>
        </p:txBody>
      </p:sp>
      <p:sp>
        <p:nvSpPr>
          <p:cNvPr id="262" name="Google Shape;262;p45"/>
          <p:cNvSpPr/>
          <p:nvPr/>
        </p:nvSpPr>
        <p:spPr>
          <a:xfrm>
            <a:off x="3201875" y="4380875"/>
            <a:ext cx="5684400" cy="1781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Welcome to our TAG!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Participants</a:t>
            </a:r>
            <a:r>
              <a:rPr b="0" i="0" lang="en-US" sz="1800" u="none" cap="none" strike="noStrike">
                <a:solidFill>
                  <a:srgbClr val="000000"/>
                </a:solidFill>
                <a:latin typeface="Arial"/>
                <a:ea typeface="Arial"/>
                <a:cs typeface="Arial"/>
                <a:sym typeface="Arial"/>
              </a:rPr>
              <a:t>: please change your Zoom name to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your state and name</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Ex: Florida, Agatha Trunchbull</a:t>
            </a:r>
            <a:endParaRPr b="1"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CEEDAR staff: please change your Zoom name to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CEEDAR, Your name</a:t>
            </a:r>
            <a:endParaRPr b="1" i="0" sz="18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5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Interconnected: Standards 4-5</a:t>
            </a:r>
            <a:endParaRPr/>
          </a:p>
        </p:txBody>
      </p:sp>
      <p:grpSp>
        <p:nvGrpSpPr>
          <p:cNvPr id="337" name="Google Shape;337;p54"/>
          <p:cNvGrpSpPr/>
          <p:nvPr/>
        </p:nvGrpSpPr>
        <p:grpSpPr>
          <a:xfrm>
            <a:off x="2372647" y="1837460"/>
            <a:ext cx="7446839" cy="4327800"/>
            <a:chOff x="1534447" y="11835"/>
            <a:chExt cx="7446839" cy="4327800"/>
          </a:xfrm>
        </p:grpSpPr>
        <p:sp>
          <p:nvSpPr>
            <p:cNvPr id="338" name="Google Shape;338;p54"/>
            <p:cNvSpPr/>
            <p:nvPr/>
          </p:nvSpPr>
          <p:spPr>
            <a:xfrm>
              <a:off x="1534447" y="11835"/>
              <a:ext cx="4327800" cy="4327800"/>
            </a:xfrm>
            <a:prstGeom prst="ellipse">
              <a:avLst/>
            </a:prstGeom>
            <a:solidFill>
              <a:srgbClr val="126082">
                <a:alpha val="49800"/>
              </a:srgbClr>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54"/>
            <p:cNvSpPr txBox="1"/>
            <p:nvPr/>
          </p:nvSpPr>
          <p:spPr>
            <a:xfrm>
              <a:off x="2138760" y="522160"/>
              <a:ext cx="2495100" cy="33069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3600"/>
                <a:buFont typeface="Arial"/>
                <a:buNone/>
              </a:pPr>
              <a:r>
                <a:rPr b="1" lang="en-US" sz="3600">
                  <a:solidFill>
                    <a:schemeClr val="dk1"/>
                  </a:solidFill>
                  <a:latin typeface="Arial"/>
                  <a:ea typeface="Arial"/>
                  <a:cs typeface="Arial"/>
                  <a:sym typeface="Arial"/>
                </a:rPr>
                <a:t>Standard 4 </a:t>
              </a:r>
              <a:r>
                <a:rPr lang="en-US" sz="3600">
                  <a:solidFill>
                    <a:schemeClr val="dk1"/>
                  </a:solidFill>
                  <a:latin typeface="Arial"/>
                  <a:ea typeface="Arial"/>
                  <a:cs typeface="Arial"/>
                  <a:sym typeface="Arial"/>
                </a:rPr>
                <a:t>Curriculum, Instruction, and Assessment</a:t>
              </a:r>
              <a:endParaRPr/>
            </a:p>
          </p:txBody>
        </p:sp>
        <p:sp>
          <p:nvSpPr>
            <p:cNvPr id="340" name="Google Shape;340;p54"/>
            <p:cNvSpPr/>
            <p:nvPr/>
          </p:nvSpPr>
          <p:spPr>
            <a:xfrm>
              <a:off x="4653486" y="11835"/>
              <a:ext cx="4327800" cy="4327800"/>
            </a:xfrm>
            <a:prstGeom prst="ellipse">
              <a:avLst/>
            </a:prstGeom>
            <a:solidFill>
              <a:srgbClr val="126082">
                <a:alpha val="49800"/>
              </a:srgbClr>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54"/>
            <p:cNvSpPr txBox="1"/>
            <p:nvPr/>
          </p:nvSpPr>
          <p:spPr>
            <a:xfrm>
              <a:off x="5881607" y="522160"/>
              <a:ext cx="2495100" cy="33069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3600"/>
                <a:buFont typeface="Arial"/>
                <a:buNone/>
              </a:pPr>
              <a:r>
                <a:rPr b="1" lang="en-US" sz="3600">
                  <a:solidFill>
                    <a:schemeClr val="dk1"/>
                  </a:solidFill>
                  <a:latin typeface="Arial"/>
                  <a:ea typeface="Arial"/>
                  <a:cs typeface="Arial"/>
                  <a:sym typeface="Arial"/>
                </a:rPr>
                <a:t>Standard 5</a:t>
              </a:r>
              <a:endParaRPr/>
            </a:p>
            <a:p>
              <a:pPr indent="0" lvl="0" marL="0" marR="0" rtl="0" algn="ctr">
                <a:lnSpc>
                  <a:spcPct val="90000"/>
                </a:lnSpc>
                <a:spcBef>
                  <a:spcPts val="1260"/>
                </a:spcBef>
                <a:spcAft>
                  <a:spcPts val="0"/>
                </a:spcAft>
                <a:buClr>
                  <a:schemeClr val="dk1"/>
                </a:buClr>
                <a:buSzPts val="3600"/>
                <a:buFont typeface="Arial"/>
                <a:buNone/>
              </a:pPr>
              <a:r>
                <a:rPr lang="en-US" sz="3600">
                  <a:solidFill>
                    <a:schemeClr val="dk1"/>
                  </a:solidFill>
                  <a:latin typeface="Arial"/>
                  <a:ea typeface="Arial"/>
                  <a:cs typeface="Arial"/>
                  <a:sym typeface="Arial"/>
                </a:rPr>
                <a:t>Community of Care and Support for Students</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5"/>
          <p:cNvSpPr txBox="1"/>
          <p:nvPr>
            <p:ph type="title"/>
          </p:nvPr>
        </p:nvSpPr>
        <p:spPr>
          <a:xfrm>
            <a:off x="486156" y="153559"/>
            <a:ext cx="112197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320"/>
              <a:buNone/>
            </a:pPr>
            <a:r>
              <a:rPr lang="en-US" sz="3520"/>
              <a:t>Cross State Breakout Room Guiding Question</a:t>
            </a:r>
            <a:endParaRPr sz="3520"/>
          </a:p>
        </p:txBody>
      </p:sp>
      <p:sp>
        <p:nvSpPr>
          <p:cNvPr id="348" name="Google Shape;348;p55"/>
          <p:cNvSpPr txBox="1"/>
          <p:nvPr>
            <p:ph idx="1" type="body"/>
          </p:nvPr>
        </p:nvSpPr>
        <p:spPr>
          <a:xfrm>
            <a:off x="397800" y="1244250"/>
            <a:ext cx="11794200" cy="40365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SzPts val="2800"/>
              <a:buNone/>
            </a:pPr>
            <a:r>
              <a:rPr lang="en-US" sz="2900"/>
              <a:t>Share an example of how your SEA/EPP is strengthening program implementation of curriculum, instruction, and assessment for aspiring and current school leaders.</a:t>
            </a:r>
            <a:r>
              <a:rPr lang="en-US" sz="2900"/>
              <a:t> </a:t>
            </a:r>
            <a:endParaRPr sz="2900"/>
          </a:p>
          <a:p>
            <a:pPr indent="0" lvl="0" marL="0" rtl="0" algn="l">
              <a:lnSpc>
                <a:spcPct val="115000"/>
              </a:lnSpc>
              <a:spcBef>
                <a:spcPts val="1000"/>
              </a:spcBef>
              <a:spcAft>
                <a:spcPts val="0"/>
              </a:spcAft>
              <a:buSzPts val="2800"/>
              <a:buNone/>
            </a:pPr>
            <a:r>
              <a:rPr b="1" lang="en-US" sz="2900"/>
              <a:t>CEEDAR facilitators, be prepared to come back from breakouts and share 1-2 sentences that summarize the discussion.</a:t>
            </a:r>
            <a:endParaRPr b="1" sz="2900"/>
          </a:p>
          <a:p>
            <a:pPr indent="0" lvl="0" marL="0" rtl="0" algn="l">
              <a:lnSpc>
                <a:spcPct val="115000"/>
              </a:lnSpc>
              <a:spcBef>
                <a:spcPts val="1000"/>
              </a:spcBef>
              <a:spcAft>
                <a:spcPts val="0"/>
              </a:spcAft>
              <a:buClr>
                <a:schemeClr val="dk1"/>
              </a:buClr>
              <a:buSzPts val="2800"/>
              <a:buFont typeface="Arial"/>
              <a:buNone/>
            </a:pPr>
            <a:r>
              <a:rPr lang="en-US" sz="2900"/>
              <a:t>We will stay in these breakout rooms until 3:30 ET.</a:t>
            </a:r>
            <a:endParaRPr sz="2900"/>
          </a:p>
          <a:p>
            <a:pPr indent="0" lvl="0" marL="0" rtl="0" algn="l">
              <a:lnSpc>
                <a:spcPct val="115000"/>
              </a:lnSpc>
              <a:spcBef>
                <a:spcPts val="1000"/>
              </a:spcBef>
              <a:spcAft>
                <a:spcPts val="0"/>
              </a:spcAft>
              <a:buSzPts val="2800"/>
              <a:buNone/>
            </a:pPr>
            <a:r>
              <a:t/>
            </a:r>
            <a:endParaRPr b="1" sz="29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6"/>
          <p:cNvSpPr txBox="1"/>
          <p:nvPr>
            <p:ph type="title"/>
          </p:nvPr>
        </p:nvSpPr>
        <p:spPr>
          <a:xfrm>
            <a:off x="433206" y="594159"/>
            <a:ext cx="11219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800"/>
              <a:buNone/>
            </a:pPr>
            <a:r>
              <a:rPr lang="en-US"/>
              <a:t>Takeaways from Cross State Discussion</a:t>
            </a:r>
            <a:endParaRPr/>
          </a:p>
        </p:txBody>
      </p:sp>
      <p:sp>
        <p:nvSpPr>
          <p:cNvPr id="355" name="Google Shape;355;p56"/>
          <p:cNvSpPr txBox="1"/>
          <p:nvPr>
            <p:ph idx="1" type="body"/>
          </p:nvPr>
        </p:nvSpPr>
        <p:spPr>
          <a:xfrm>
            <a:off x="433388" y="2187574"/>
            <a:ext cx="11219700" cy="3639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800"/>
              <a:buNone/>
            </a:pPr>
            <a:r>
              <a:rPr lang="en-US" sz="3300"/>
              <a:t>Welcome back! </a:t>
            </a:r>
            <a:r>
              <a:rPr b="1" lang="en-US" sz="3200"/>
              <a:t>CEEDAR facilitators, share 1-2 sentences in the chat that summarize your group’s discussion.</a:t>
            </a:r>
            <a:endParaRPr b="1" sz="2700"/>
          </a:p>
          <a:p>
            <a:pPr indent="0" lvl="0" marL="0" rtl="0" algn="l">
              <a:lnSpc>
                <a:spcPct val="90000"/>
              </a:lnSpc>
              <a:spcBef>
                <a:spcPts val="1000"/>
              </a:spcBef>
              <a:spcAft>
                <a:spcPts val="0"/>
              </a:spcAft>
              <a:buSzPts val="2800"/>
              <a:buNone/>
            </a:pPr>
            <a:r>
              <a:t/>
            </a:r>
            <a:endParaRPr sz="33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7"/>
          <p:cNvSpPr txBox="1"/>
          <p:nvPr>
            <p:ph type="title"/>
          </p:nvPr>
        </p:nvSpPr>
        <p:spPr>
          <a:xfrm>
            <a:off x="415600" y="1772200"/>
            <a:ext cx="11693100" cy="16569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US" sz="4500">
                <a:latin typeface="Impact"/>
                <a:ea typeface="Impact"/>
                <a:cs typeface="Impact"/>
                <a:sym typeface="Impact"/>
              </a:rPr>
              <a:t>Georgia Educational Leadership Faculty Association</a:t>
            </a:r>
            <a:endParaRPr sz="4500">
              <a:latin typeface="Impact"/>
              <a:ea typeface="Impact"/>
              <a:cs typeface="Impact"/>
              <a:sym typeface="Impact"/>
            </a:endParaRPr>
          </a:p>
          <a:p>
            <a:pPr indent="0" lvl="0" marL="0" rtl="0" algn="ctr">
              <a:spcBef>
                <a:spcPts val="0"/>
              </a:spcBef>
              <a:spcAft>
                <a:spcPts val="0"/>
              </a:spcAft>
              <a:buNone/>
            </a:pPr>
            <a:r>
              <a:t/>
            </a:r>
            <a:endParaRPr>
              <a:latin typeface="Impact"/>
              <a:ea typeface="Impact"/>
              <a:cs typeface="Impact"/>
              <a:sym typeface="Impact"/>
            </a:endParaRPr>
          </a:p>
          <a:p>
            <a:pPr indent="0" lvl="0" marL="0" rtl="0" algn="ctr">
              <a:spcBef>
                <a:spcPts val="0"/>
              </a:spcBef>
              <a:spcAft>
                <a:spcPts val="0"/>
              </a:spcAft>
              <a:buNone/>
            </a:pPr>
            <a:r>
              <a:t/>
            </a:r>
            <a:endParaRPr>
              <a:latin typeface="Impact"/>
              <a:ea typeface="Impact"/>
              <a:cs typeface="Impact"/>
              <a:sym typeface="Impact"/>
            </a:endParaRPr>
          </a:p>
          <a:p>
            <a:pPr indent="0" lvl="0" marL="0" rtl="0" algn="ctr">
              <a:spcBef>
                <a:spcPts val="0"/>
              </a:spcBef>
              <a:spcAft>
                <a:spcPts val="0"/>
              </a:spcAft>
              <a:buNone/>
            </a:pPr>
            <a:r>
              <a:rPr lang="en-US">
                <a:latin typeface="Impact"/>
                <a:ea typeface="Impact"/>
                <a:cs typeface="Impact"/>
                <a:sym typeface="Impact"/>
              </a:rPr>
              <a:t>Karen Bryant, Nick Sauers, Jami Berry, Kaneshia Dorsan</a:t>
            </a:r>
            <a:endParaRPr>
              <a:latin typeface="Impact"/>
              <a:ea typeface="Impact"/>
              <a:cs typeface="Impact"/>
              <a:sym typeface="Impact"/>
            </a:endParaRPr>
          </a:p>
          <a:p>
            <a:pPr indent="0" lvl="0" marL="0" rtl="0" algn="l">
              <a:spcBef>
                <a:spcPts val="0"/>
              </a:spcBef>
              <a:spcAft>
                <a:spcPts val="0"/>
              </a:spcAft>
              <a:buNone/>
            </a:pPr>
            <a:r>
              <a:t/>
            </a:r>
            <a:endParaRPr>
              <a:latin typeface="Impact"/>
              <a:ea typeface="Impact"/>
              <a:cs typeface="Impact"/>
              <a:sym typeface="Impact"/>
            </a:endParaRPr>
          </a:p>
        </p:txBody>
      </p:sp>
      <p:sp>
        <p:nvSpPr>
          <p:cNvPr id="361" name="Google Shape;361;p57"/>
          <p:cNvSpPr txBox="1"/>
          <p:nvPr>
            <p:ph idx="1" type="body"/>
          </p:nvPr>
        </p:nvSpPr>
        <p:spPr>
          <a:xfrm>
            <a:off x="415600" y="3092233"/>
            <a:ext cx="8248800" cy="30921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b="1" i="1" sz="2900">
              <a:solidFill>
                <a:schemeClr val="dk1"/>
              </a:solidFill>
              <a:latin typeface="Times New Roman"/>
              <a:ea typeface="Times New Roman"/>
              <a:cs typeface="Times New Roman"/>
              <a:sym typeface="Times New Roman"/>
            </a:endParaRPr>
          </a:p>
          <a:p>
            <a:pPr indent="0" lvl="0" marL="0" rtl="0" algn="l">
              <a:spcBef>
                <a:spcPts val="0"/>
              </a:spcBef>
              <a:spcAft>
                <a:spcPts val="1600"/>
              </a:spcAft>
              <a:buNone/>
            </a:pPr>
            <a:r>
              <a:t/>
            </a:r>
            <a:endParaRPr/>
          </a:p>
        </p:txBody>
      </p:sp>
      <p:pic>
        <p:nvPicPr>
          <p:cNvPr id="362" name="Google Shape;362;p57"/>
          <p:cNvPicPr preferRelativeResize="0"/>
          <p:nvPr/>
        </p:nvPicPr>
        <p:blipFill>
          <a:blip r:embed="rId3">
            <a:alphaModFix/>
          </a:blip>
          <a:stretch>
            <a:fillRect/>
          </a:stretch>
        </p:blipFill>
        <p:spPr>
          <a:xfrm>
            <a:off x="9717127" y="4388066"/>
            <a:ext cx="2474869" cy="24699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8"/>
          <p:cNvSpPr txBox="1"/>
          <p:nvPr>
            <p:ph type="title"/>
          </p:nvPr>
        </p:nvSpPr>
        <p:spPr>
          <a:xfrm>
            <a:off x="415600" y="593367"/>
            <a:ext cx="11693100" cy="16569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latin typeface="Impact"/>
                <a:ea typeface="Impact"/>
                <a:cs typeface="Impact"/>
                <a:sym typeface="Impact"/>
              </a:rPr>
              <a:t>Agenda</a:t>
            </a:r>
            <a:endParaRPr>
              <a:latin typeface="Impact"/>
              <a:ea typeface="Impact"/>
              <a:cs typeface="Impact"/>
              <a:sym typeface="Impact"/>
            </a:endParaRPr>
          </a:p>
        </p:txBody>
      </p:sp>
      <p:sp>
        <p:nvSpPr>
          <p:cNvPr id="368" name="Google Shape;368;p58"/>
          <p:cNvSpPr txBox="1"/>
          <p:nvPr>
            <p:ph idx="1" type="body"/>
          </p:nvPr>
        </p:nvSpPr>
        <p:spPr>
          <a:xfrm>
            <a:off x="415600" y="1883000"/>
            <a:ext cx="8248800" cy="3092100"/>
          </a:xfrm>
          <a:prstGeom prst="rect">
            <a:avLst/>
          </a:prstGeom>
        </p:spPr>
        <p:txBody>
          <a:bodyPr anchorCtr="0" anchor="t" bIns="121900" lIns="121900" spcFirstLastPara="1" rIns="121900" wrap="square" tIns="121900">
            <a:normAutofit lnSpcReduction="20000"/>
          </a:bodyPr>
          <a:lstStyle/>
          <a:p>
            <a:pPr indent="-508000" lvl="0" marL="609600" rtl="0" algn="l">
              <a:spcBef>
                <a:spcPts val="0"/>
              </a:spcBef>
              <a:spcAft>
                <a:spcPts val="0"/>
              </a:spcAft>
              <a:buClr>
                <a:schemeClr val="dk1"/>
              </a:buClr>
              <a:buSzPts val="3200"/>
              <a:buFont typeface="Times New Roman"/>
              <a:buChar char="●"/>
            </a:pPr>
            <a:r>
              <a:rPr b="1" lang="en-US" sz="3200">
                <a:solidFill>
                  <a:schemeClr val="dk1"/>
                </a:solidFill>
                <a:latin typeface="Times New Roman"/>
                <a:ea typeface="Times New Roman"/>
                <a:cs typeface="Times New Roman"/>
                <a:sym typeface="Times New Roman"/>
              </a:rPr>
              <a:t>GELFA Overview</a:t>
            </a:r>
            <a:endParaRPr b="1" sz="3200">
              <a:solidFill>
                <a:schemeClr val="dk1"/>
              </a:solidFill>
              <a:latin typeface="Times New Roman"/>
              <a:ea typeface="Times New Roman"/>
              <a:cs typeface="Times New Roman"/>
              <a:sym typeface="Times New Roman"/>
            </a:endParaRPr>
          </a:p>
          <a:p>
            <a:pPr indent="0" lvl="0" marL="609600" rtl="0" algn="l">
              <a:spcBef>
                <a:spcPts val="0"/>
              </a:spcBef>
              <a:spcAft>
                <a:spcPts val="0"/>
              </a:spcAft>
              <a:buNone/>
            </a:pPr>
            <a:r>
              <a:t/>
            </a:r>
            <a:endParaRPr b="1" sz="3200">
              <a:solidFill>
                <a:schemeClr val="dk1"/>
              </a:solidFill>
              <a:latin typeface="Times New Roman"/>
              <a:ea typeface="Times New Roman"/>
              <a:cs typeface="Times New Roman"/>
              <a:sym typeface="Times New Roman"/>
            </a:endParaRPr>
          </a:p>
          <a:p>
            <a:pPr indent="-508000" lvl="0" marL="609600" rtl="0" algn="l">
              <a:spcBef>
                <a:spcPts val="0"/>
              </a:spcBef>
              <a:spcAft>
                <a:spcPts val="0"/>
              </a:spcAft>
              <a:buClr>
                <a:schemeClr val="dk1"/>
              </a:buClr>
              <a:buSzPts val="3200"/>
              <a:buFont typeface="Times New Roman"/>
              <a:buChar char="●"/>
            </a:pPr>
            <a:r>
              <a:rPr b="1" lang="en-US" sz="3200">
                <a:solidFill>
                  <a:schemeClr val="dk1"/>
                </a:solidFill>
                <a:latin typeface="Times New Roman"/>
                <a:ea typeface="Times New Roman"/>
                <a:cs typeface="Times New Roman"/>
                <a:sym typeface="Times New Roman"/>
              </a:rPr>
              <a:t>GELFA/CEEDAR Collaboration</a:t>
            </a:r>
            <a:endParaRPr b="1" sz="3200">
              <a:solidFill>
                <a:schemeClr val="dk1"/>
              </a:solidFill>
              <a:latin typeface="Times New Roman"/>
              <a:ea typeface="Times New Roman"/>
              <a:cs typeface="Times New Roman"/>
              <a:sym typeface="Times New Roman"/>
            </a:endParaRPr>
          </a:p>
          <a:p>
            <a:pPr indent="0" lvl="0" marL="609600" rtl="0" algn="l">
              <a:spcBef>
                <a:spcPts val="0"/>
              </a:spcBef>
              <a:spcAft>
                <a:spcPts val="0"/>
              </a:spcAft>
              <a:buNone/>
            </a:pPr>
            <a:r>
              <a:t/>
            </a:r>
            <a:endParaRPr b="1" sz="3200">
              <a:solidFill>
                <a:schemeClr val="dk1"/>
              </a:solidFill>
              <a:latin typeface="Times New Roman"/>
              <a:ea typeface="Times New Roman"/>
              <a:cs typeface="Times New Roman"/>
              <a:sym typeface="Times New Roman"/>
            </a:endParaRPr>
          </a:p>
          <a:p>
            <a:pPr indent="-508000" lvl="0" marL="609600" rtl="0" algn="l">
              <a:spcBef>
                <a:spcPts val="0"/>
              </a:spcBef>
              <a:spcAft>
                <a:spcPts val="0"/>
              </a:spcAft>
              <a:buClr>
                <a:schemeClr val="dk1"/>
              </a:buClr>
              <a:buSzPts val="3200"/>
              <a:buFont typeface="Times New Roman"/>
              <a:buChar char="●"/>
            </a:pPr>
            <a:r>
              <a:rPr b="1" lang="en-US" sz="3200">
                <a:solidFill>
                  <a:schemeClr val="dk1"/>
                </a:solidFill>
                <a:latin typeface="Times New Roman"/>
                <a:ea typeface="Times New Roman"/>
                <a:cs typeface="Times New Roman"/>
                <a:sym typeface="Times New Roman"/>
              </a:rPr>
              <a:t>UGA </a:t>
            </a:r>
            <a:r>
              <a:rPr b="1" lang="en-US" sz="3200">
                <a:solidFill>
                  <a:schemeClr val="dk1"/>
                </a:solidFill>
                <a:latin typeface="Times New Roman"/>
                <a:ea typeface="Times New Roman"/>
                <a:cs typeface="Times New Roman"/>
                <a:sym typeface="Times New Roman"/>
              </a:rPr>
              <a:t>Inclusive</a:t>
            </a:r>
            <a:r>
              <a:rPr b="1" lang="en-US" sz="3200">
                <a:solidFill>
                  <a:schemeClr val="dk1"/>
                </a:solidFill>
                <a:latin typeface="Times New Roman"/>
                <a:ea typeface="Times New Roman"/>
                <a:cs typeface="Times New Roman"/>
                <a:sym typeface="Times New Roman"/>
              </a:rPr>
              <a:t> Leadership Protocol</a:t>
            </a:r>
            <a:endParaRPr b="1" sz="3200">
              <a:solidFill>
                <a:schemeClr val="dk1"/>
              </a:solidFill>
              <a:latin typeface="Times New Roman"/>
              <a:ea typeface="Times New Roman"/>
              <a:cs typeface="Times New Roman"/>
              <a:sym typeface="Times New Roman"/>
            </a:endParaRPr>
          </a:p>
          <a:p>
            <a:pPr indent="0" lvl="0" marL="0" rtl="0" algn="l">
              <a:spcBef>
                <a:spcPts val="0"/>
              </a:spcBef>
              <a:spcAft>
                <a:spcPts val="1600"/>
              </a:spcAft>
              <a:buNone/>
            </a:pPr>
            <a:r>
              <a:t/>
            </a:r>
            <a:endParaRPr/>
          </a:p>
        </p:txBody>
      </p:sp>
      <p:pic>
        <p:nvPicPr>
          <p:cNvPr id="369" name="Google Shape;369;p58"/>
          <p:cNvPicPr preferRelativeResize="0"/>
          <p:nvPr/>
        </p:nvPicPr>
        <p:blipFill>
          <a:blip r:embed="rId3">
            <a:alphaModFix/>
          </a:blip>
          <a:stretch>
            <a:fillRect/>
          </a:stretch>
        </p:blipFill>
        <p:spPr>
          <a:xfrm>
            <a:off x="9717127" y="4388066"/>
            <a:ext cx="2474869" cy="246993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9"/>
          <p:cNvSpPr txBox="1"/>
          <p:nvPr>
            <p:ph type="title"/>
          </p:nvPr>
        </p:nvSpPr>
        <p:spPr>
          <a:xfrm>
            <a:off x="415600" y="593367"/>
            <a:ext cx="11693100" cy="16569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US">
                <a:latin typeface="Impact"/>
                <a:ea typeface="Impact"/>
                <a:cs typeface="Impact"/>
                <a:sym typeface="Impact"/>
              </a:rPr>
              <a:t>GELFA Overview</a:t>
            </a:r>
            <a:endParaRPr>
              <a:latin typeface="Impact"/>
              <a:ea typeface="Impact"/>
              <a:cs typeface="Impact"/>
              <a:sym typeface="Impact"/>
            </a:endParaRPr>
          </a:p>
          <a:p>
            <a:pPr indent="0" lvl="0" marL="0" rtl="0" algn="ctr">
              <a:spcBef>
                <a:spcPts val="0"/>
              </a:spcBef>
              <a:spcAft>
                <a:spcPts val="0"/>
              </a:spcAft>
              <a:buNone/>
            </a:pPr>
            <a:r>
              <a:t/>
            </a:r>
            <a:endParaRPr>
              <a:latin typeface="Impact"/>
              <a:ea typeface="Impact"/>
              <a:cs typeface="Impact"/>
              <a:sym typeface="Impact"/>
            </a:endParaRPr>
          </a:p>
          <a:p>
            <a:pPr indent="0" lvl="0" marL="0" rtl="0" algn="l">
              <a:spcBef>
                <a:spcPts val="0"/>
              </a:spcBef>
              <a:spcAft>
                <a:spcPts val="0"/>
              </a:spcAft>
              <a:buNone/>
            </a:pPr>
            <a:r>
              <a:rPr lang="en-US">
                <a:latin typeface="Impact"/>
                <a:ea typeface="Impact"/>
                <a:cs typeface="Impact"/>
                <a:sym typeface="Impact"/>
              </a:rPr>
              <a:t>Our mission is to support personal and</a:t>
            </a:r>
            <a:endParaRPr>
              <a:latin typeface="Impact"/>
              <a:ea typeface="Impact"/>
              <a:cs typeface="Impact"/>
              <a:sym typeface="Impact"/>
            </a:endParaRPr>
          </a:p>
          <a:p>
            <a:pPr indent="0" lvl="0" marL="0" rtl="0" algn="l">
              <a:spcBef>
                <a:spcPts val="0"/>
              </a:spcBef>
              <a:spcAft>
                <a:spcPts val="0"/>
              </a:spcAft>
              <a:buNone/>
            </a:pPr>
            <a:r>
              <a:rPr lang="en-US">
                <a:latin typeface="Impact"/>
                <a:ea typeface="Impact"/>
                <a:cs typeface="Impact"/>
                <a:sym typeface="Impact"/>
              </a:rPr>
              <a:t>professional growth for improving the teaching</a:t>
            </a:r>
            <a:endParaRPr>
              <a:latin typeface="Impact"/>
              <a:ea typeface="Impact"/>
              <a:cs typeface="Impact"/>
              <a:sym typeface="Impact"/>
            </a:endParaRPr>
          </a:p>
          <a:p>
            <a:pPr indent="0" lvl="0" marL="0" rtl="0" algn="l">
              <a:spcBef>
                <a:spcPts val="0"/>
              </a:spcBef>
              <a:spcAft>
                <a:spcPts val="0"/>
              </a:spcAft>
              <a:buNone/>
            </a:pPr>
            <a:r>
              <a:rPr lang="en-US">
                <a:latin typeface="Impact"/>
                <a:ea typeface="Impact"/>
                <a:cs typeface="Impact"/>
                <a:sym typeface="Impact"/>
              </a:rPr>
              <a:t>and learning of educational leadership in</a:t>
            </a:r>
            <a:endParaRPr>
              <a:latin typeface="Impact"/>
              <a:ea typeface="Impact"/>
              <a:cs typeface="Impact"/>
              <a:sym typeface="Impact"/>
            </a:endParaRPr>
          </a:p>
          <a:p>
            <a:pPr indent="0" lvl="0" marL="0" rtl="0" algn="l">
              <a:spcBef>
                <a:spcPts val="0"/>
              </a:spcBef>
              <a:spcAft>
                <a:spcPts val="0"/>
              </a:spcAft>
              <a:buNone/>
            </a:pPr>
            <a:r>
              <a:rPr lang="en-US">
                <a:latin typeface="Impact"/>
                <a:ea typeface="Impact"/>
                <a:cs typeface="Impact"/>
                <a:sym typeface="Impact"/>
              </a:rPr>
              <a:t>Georgia.</a:t>
            </a:r>
            <a:endParaRPr>
              <a:latin typeface="Impact"/>
              <a:ea typeface="Impact"/>
              <a:cs typeface="Impact"/>
              <a:sym typeface="Impact"/>
            </a:endParaRPr>
          </a:p>
          <a:p>
            <a:pPr indent="0" lvl="0" marL="0" rtl="0" algn="l">
              <a:spcBef>
                <a:spcPts val="0"/>
              </a:spcBef>
              <a:spcAft>
                <a:spcPts val="0"/>
              </a:spcAft>
              <a:buNone/>
            </a:pPr>
            <a:r>
              <a:t/>
            </a:r>
            <a:endParaRPr>
              <a:latin typeface="Impact"/>
              <a:ea typeface="Impact"/>
              <a:cs typeface="Impact"/>
              <a:sym typeface="Impact"/>
            </a:endParaRPr>
          </a:p>
        </p:txBody>
      </p:sp>
      <p:sp>
        <p:nvSpPr>
          <p:cNvPr id="375" name="Google Shape;375;p59"/>
          <p:cNvSpPr txBox="1"/>
          <p:nvPr>
            <p:ph idx="1" type="body"/>
          </p:nvPr>
        </p:nvSpPr>
        <p:spPr>
          <a:xfrm>
            <a:off x="415600" y="4213667"/>
            <a:ext cx="8248800" cy="3092100"/>
          </a:xfrm>
          <a:prstGeom prst="rect">
            <a:avLst/>
          </a:prstGeom>
        </p:spPr>
        <p:txBody>
          <a:bodyPr anchorCtr="0" anchor="t" bIns="121900" lIns="121900" spcFirstLastPara="1" rIns="121900" wrap="square" tIns="121900">
            <a:normAutofit/>
          </a:bodyPr>
          <a:lstStyle/>
          <a:p>
            <a:pPr indent="0" lvl="0" marL="0" rtl="0" algn="l">
              <a:lnSpc>
                <a:spcPct val="140017"/>
              </a:lnSpc>
              <a:spcBef>
                <a:spcPts val="0"/>
              </a:spcBef>
              <a:spcAft>
                <a:spcPts val="0"/>
              </a:spcAft>
              <a:buClr>
                <a:srgbClr val="000000"/>
              </a:buClr>
              <a:buFont typeface="Arial"/>
              <a:buNone/>
            </a:pPr>
            <a:r>
              <a:rPr i="1" lang="en-US" sz="3100">
                <a:solidFill>
                  <a:schemeClr val="dk1"/>
                </a:solidFill>
                <a:latin typeface="Sansita"/>
                <a:ea typeface="Sansita"/>
                <a:cs typeface="Sansita"/>
                <a:sym typeface="Sansita"/>
              </a:rPr>
              <a:t>  2024-2025 VPLC Focus:  Innovative Programmatic Improvement</a:t>
            </a:r>
            <a:endParaRPr sz="1900">
              <a:solidFill>
                <a:srgbClr val="000000"/>
              </a:solidFill>
            </a:endParaRPr>
          </a:p>
          <a:p>
            <a:pPr indent="0" lvl="0" marL="0" rtl="0" algn="l">
              <a:spcBef>
                <a:spcPts val="0"/>
              </a:spcBef>
              <a:spcAft>
                <a:spcPts val="0"/>
              </a:spcAft>
              <a:buNone/>
            </a:pPr>
            <a:r>
              <a:t/>
            </a:r>
            <a:endParaRPr b="1" i="1" sz="2900">
              <a:solidFill>
                <a:schemeClr val="dk1"/>
              </a:solidFill>
              <a:latin typeface="Times New Roman"/>
              <a:ea typeface="Times New Roman"/>
              <a:cs typeface="Times New Roman"/>
              <a:sym typeface="Times New Roman"/>
            </a:endParaRPr>
          </a:p>
          <a:p>
            <a:pPr indent="0" lvl="0" marL="0" rtl="0" algn="l">
              <a:spcBef>
                <a:spcPts val="0"/>
              </a:spcBef>
              <a:spcAft>
                <a:spcPts val="1600"/>
              </a:spcAft>
              <a:buNone/>
            </a:pPr>
            <a:r>
              <a:t/>
            </a:r>
            <a:endParaRPr/>
          </a:p>
        </p:txBody>
      </p:sp>
      <p:pic>
        <p:nvPicPr>
          <p:cNvPr id="376" name="Google Shape;376;p59"/>
          <p:cNvPicPr preferRelativeResize="0"/>
          <p:nvPr/>
        </p:nvPicPr>
        <p:blipFill>
          <a:blip r:embed="rId3">
            <a:alphaModFix/>
          </a:blip>
          <a:stretch>
            <a:fillRect/>
          </a:stretch>
        </p:blipFill>
        <p:spPr>
          <a:xfrm>
            <a:off x="9717127" y="4388066"/>
            <a:ext cx="2474869" cy="246993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60"/>
          <p:cNvSpPr txBox="1"/>
          <p:nvPr>
            <p:ph type="title"/>
          </p:nvPr>
        </p:nvSpPr>
        <p:spPr>
          <a:xfrm>
            <a:off x="415600" y="593367"/>
            <a:ext cx="11693100" cy="608700"/>
          </a:xfrm>
          <a:prstGeom prst="rect">
            <a:avLst/>
          </a:prstGeom>
        </p:spPr>
        <p:txBody>
          <a:bodyPr anchorCtr="0" anchor="t" bIns="121900" lIns="121900" spcFirstLastPara="1" rIns="121900" wrap="square" tIns="121900">
            <a:normAutofit fontScale="90000"/>
          </a:bodyPr>
          <a:lstStyle/>
          <a:p>
            <a:pPr indent="0" lvl="0" marL="0" rtl="0" algn="l">
              <a:lnSpc>
                <a:spcPct val="115000"/>
              </a:lnSpc>
              <a:spcBef>
                <a:spcPts val="0"/>
              </a:spcBef>
              <a:spcAft>
                <a:spcPts val="0"/>
              </a:spcAft>
              <a:buNone/>
            </a:pPr>
            <a:r>
              <a:rPr lang="en-US" sz="3300">
                <a:latin typeface="Impact"/>
                <a:ea typeface="Impact"/>
                <a:cs typeface="Impact"/>
                <a:sym typeface="Impact"/>
              </a:rPr>
              <a:t>GELFA/CEEDAR Collaboration</a:t>
            </a:r>
            <a:endParaRPr sz="3300">
              <a:latin typeface="Impact"/>
              <a:ea typeface="Impact"/>
              <a:cs typeface="Impact"/>
              <a:sym typeface="Impact"/>
            </a:endParaRPr>
          </a:p>
        </p:txBody>
      </p:sp>
      <p:sp>
        <p:nvSpPr>
          <p:cNvPr id="382" name="Google Shape;382;p60"/>
          <p:cNvSpPr txBox="1"/>
          <p:nvPr>
            <p:ph idx="1" type="body"/>
          </p:nvPr>
        </p:nvSpPr>
        <p:spPr>
          <a:xfrm>
            <a:off x="415600" y="1202167"/>
            <a:ext cx="11693100" cy="5466300"/>
          </a:xfrm>
          <a:prstGeom prst="rect">
            <a:avLst/>
          </a:prstGeom>
        </p:spPr>
        <p:txBody>
          <a:bodyPr anchorCtr="0" anchor="t" bIns="121900" lIns="121900" spcFirstLastPara="1" rIns="121900" wrap="square" tIns="121900">
            <a:normAutofit lnSpcReduction="20000"/>
          </a:bodyPr>
          <a:lstStyle/>
          <a:p>
            <a:pPr indent="-539750" lvl="0" marL="609600" rtl="0" algn="l">
              <a:lnSpc>
                <a:spcPct val="100000"/>
              </a:lnSpc>
              <a:spcBef>
                <a:spcPts val="0"/>
              </a:spcBef>
              <a:spcAft>
                <a:spcPts val="0"/>
              </a:spcAft>
              <a:buSzPts val="3700"/>
              <a:buFont typeface="Times New Roman"/>
              <a:buChar char="●"/>
            </a:pPr>
            <a:r>
              <a:rPr lang="en-US" sz="3700">
                <a:solidFill>
                  <a:schemeClr val="dk1"/>
                </a:solidFill>
                <a:latin typeface="Times New Roman"/>
                <a:ea typeface="Times New Roman"/>
                <a:cs typeface="Times New Roman"/>
                <a:sym typeface="Times New Roman"/>
              </a:rPr>
              <a:t>Identify program needs and alignment to HLPs. Share in GELFA  meeting at Summer GAEL focused on reading/ literacy instruction.</a:t>
            </a:r>
            <a:endParaRPr sz="3700">
              <a:solidFill>
                <a:srgbClr val="000000"/>
              </a:solidFill>
              <a:latin typeface="Times New Roman"/>
              <a:ea typeface="Times New Roman"/>
              <a:cs typeface="Times New Roman"/>
              <a:sym typeface="Times New Roman"/>
            </a:endParaRPr>
          </a:p>
          <a:p>
            <a:pPr indent="0" lvl="0" marL="1828800" rtl="0" algn="l">
              <a:lnSpc>
                <a:spcPct val="100000"/>
              </a:lnSpc>
              <a:spcBef>
                <a:spcPts val="0"/>
              </a:spcBef>
              <a:spcAft>
                <a:spcPts val="0"/>
              </a:spcAft>
              <a:buNone/>
            </a:pPr>
            <a:r>
              <a:t/>
            </a:r>
            <a:endParaRPr sz="3700">
              <a:solidFill>
                <a:srgbClr val="000000"/>
              </a:solidFill>
              <a:latin typeface="Times New Roman"/>
              <a:ea typeface="Times New Roman"/>
              <a:cs typeface="Times New Roman"/>
              <a:sym typeface="Times New Roman"/>
            </a:endParaRPr>
          </a:p>
          <a:p>
            <a:pPr indent="-539750" lvl="0" marL="609600" rtl="0" algn="l">
              <a:lnSpc>
                <a:spcPct val="100000"/>
              </a:lnSpc>
              <a:spcBef>
                <a:spcPts val="0"/>
              </a:spcBef>
              <a:spcAft>
                <a:spcPts val="0"/>
              </a:spcAft>
              <a:buClr>
                <a:schemeClr val="dk1"/>
              </a:buClr>
              <a:buSzPts val="3700"/>
              <a:buFont typeface="Times New Roman"/>
              <a:buChar char="●"/>
            </a:pPr>
            <a:r>
              <a:rPr lang="en-US" sz="3700">
                <a:solidFill>
                  <a:schemeClr val="dk1"/>
                </a:solidFill>
                <a:latin typeface="Times New Roman"/>
                <a:ea typeface="Times New Roman"/>
                <a:cs typeface="Times New Roman"/>
                <a:sym typeface="Times New Roman"/>
              </a:rPr>
              <a:t>Revisit high-leverage practices, their implementation, and review the new HLP Guide. </a:t>
            </a:r>
            <a:endParaRPr sz="3700">
              <a:solidFill>
                <a:schemeClr val="dk1"/>
              </a:solidFill>
              <a:latin typeface="Times New Roman"/>
              <a:ea typeface="Times New Roman"/>
              <a:cs typeface="Times New Roman"/>
              <a:sym typeface="Times New Roman"/>
            </a:endParaRPr>
          </a:p>
          <a:p>
            <a:pPr indent="0" lvl="0" marL="609600" rtl="0" algn="l">
              <a:lnSpc>
                <a:spcPct val="100000"/>
              </a:lnSpc>
              <a:spcBef>
                <a:spcPts val="0"/>
              </a:spcBef>
              <a:spcAft>
                <a:spcPts val="0"/>
              </a:spcAft>
              <a:buNone/>
            </a:pPr>
            <a:r>
              <a:t/>
            </a:r>
            <a:endParaRPr sz="3700">
              <a:solidFill>
                <a:schemeClr val="dk1"/>
              </a:solidFill>
              <a:latin typeface="Times New Roman"/>
              <a:ea typeface="Times New Roman"/>
              <a:cs typeface="Times New Roman"/>
              <a:sym typeface="Times New Roman"/>
            </a:endParaRPr>
          </a:p>
          <a:p>
            <a:pPr indent="-539750" lvl="0" marL="609600" rtl="0" algn="l">
              <a:lnSpc>
                <a:spcPct val="100000"/>
              </a:lnSpc>
              <a:spcBef>
                <a:spcPts val="0"/>
              </a:spcBef>
              <a:spcAft>
                <a:spcPts val="0"/>
              </a:spcAft>
              <a:buClr>
                <a:schemeClr val="dk1"/>
              </a:buClr>
              <a:buSzPts val="3700"/>
              <a:buFont typeface="Times New Roman"/>
              <a:buChar char="●"/>
            </a:pPr>
            <a:r>
              <a:rPr lang="en-US" sz="3700">
                <a:solidFill>
                  <a:schemeClr val="dk1"/>
                </a:solidFill>
                <a:latin typeface="Times New Roman"/>
                <a:ea typeface="Times New Roman"/>
                <a:cs typeface="Times New Roman"/>
                <a:sym typeface="Times New Roman"/>
              </a:rPr>
              <a:t>Identify HLPs that align with and support reading/literacy instruction. </a:t>
            </a:r>
            <a:endParaRPr sz="3700">
              <a:solidFill>
                <a:schemeClr val="dk1"/>
              </a:solidFill>
              <a:latin typeface="Times New Roman"/>
              <a:ea typeface="Times New Roman"/>
              <a:cs typeface="Times New Roman"/>
              <a:sym typeface="Times New Roman"/>
            </a:endParaRPr>
          </a:p>
          <a:p>
            <a:pPr indent="0" lvl="0" marL="609600" rtl="0" algn="l">
              <a:lnSpc>
                <a:spcPct val="100000"/>
              </a:lnSpc>
              <a:spcBef>
                <a:spcPts val="0"/>
              </a:spcBef>
              <a:spcAft>
                <a:spcPts val="0"/>
              </a:spcAft>
              <a:buNone/>
            </a:pPr>
            <a:r>
              <a:rPr lang="en-US" sz="3700">
                <a:solidFill>
                  <a:schemeClr val="dk1"/>
                </a:solidFill>
                <a:latin typeface="Times New Roman"/>
                <a:ea typeface="Times New Roman"/>
                <a:cs typeface="Times New Roman"/>
                <a:sym typeface="Times New Roman"/>
              </a:rPr>
              <a:t>HLPs 13, 16, &amp;20</a:t>
            </a:r>
            <a:endParaRPr sz="3700">
              <a:solidFill>
                <a:schemeClr val="dk1"/>
              </a:solidFill>
              <a:latin typeface="Times New Roman"/>
              <a:ea typeface="Times New Roman"/>
              <a:cs typeface="Times New Roman"/>
              <a:sym typeface="Times New Roman"/>
            </a:endParaRPr>
          </a:p>
          <a:p>
            <a:pPr indent="0" lvl="0" marL="609600" rtl="0" algn="l">
              <a:lnSpc>
                <a:spcPct val="100000"/>
              </a:lnSpc>
              <a:spcBef>
                <a:spcPts val="0"/>
              </a:spcBef>
              <a:spcAft>
                <a:spcPts val="0"/>
              </a:spcAft>
              <a:buNone/>
            </a:pPr>
            <a:r>
              <a:t/>
            </a:r>
            <a:endParaRPr sz="2500">
              <a:solidFill>
                <a:schemeClr val="dk1"/>
              </a:solidFill>
            </a:endParaRPr>
          </a:p>
        </p:txBody>
      </p:sp>
      <p:pic>
        <p:nvPicPr>
          <p:cNvPr id="383" name="Google Shape;383;p60"/>
          <p:cNvPicPr preferRelativeResize="0"/>
          <p:nvPr/>
        </p:nvPicPr>
        <p:blipFill>
          <a:blip r:embed="rId3">
            <a:alphaModFix/>
          </a:blip>
          <a:stretch>
            <a:fillRect/>
          </a:stretch>
        </p:blipFill>
        <p:spPr>
          <a:xfrm>
            <a:off x="9741300" y="4412200"/>
            <a:ext cx="2450700" cy="244579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61"/>
          <p:cNvSpPr txBox="1"/>
          <p:nvPr>
            <p:ph type="title"/>
          </p:nvPr>
        </p:nvSpPr>
        <p:spPr>
          <a:xfrm>
            <a:off x="152400" y="-145025"/>
            <a:ext cx="12192000" cy="55765200"/>
          </a:xfrm>
          <a:prstGeom prst="rect">
            <a:avLst/>
          </a:prstGeom>
        </p:spPr>
        <p:txBody>
          <a:bodyPr anchorCtr="0" anchor="t" bIns="121900" lIns="121900" spcFirstLastPara="1" rIns="121900" wrap="square" tIns="121900">
            <a:spAutoFit/>
          </a:bodyPr>
          <a:lstStyle/>
          <a:p>
            <a:pPr indent="0" lvl="0" marL="0" rtl="0" algn="l">
              <a:lnSpc>
                <a:spcPct val="668636"/>
              </a:lnSpc>
              <a:spcBef>
                <a:spcPts val="300"/>
              </a:spcBef>
              <a:spcAft>
                <a:spcPts val="0"/>
              </a:spcAft>
              <a:buNone/>
            </a:pPr>
            <a:r>
              <a:rPr lang="en-US" sz="7200">
                <a:latin typeface="Times New Roman"/>
                <a:ea typeface="Times New Roman"/>
                <a:cs typeface="Times New Roman"/>
                <a:sym typeface="Times New Roman"/>
              </a:rPr>
              <a:t>Inclusive </a:t>
            </a:r>
            <a:r>
              <a:rPr lang="en-US" sz="7200">
                <a:latin typeface="Times New Roman"/>
                <a:ea typeface="Times New Roman"/>
                <a:cs typeface="Times New Roman"/>
                <a:sym typeface="Times New Roman"/>
              </a:rPr>
              <a:t>Principal</a:t>
            </a:r>
            <a:r>
              <a:rPr lang="en-US" sz="7100">
                <a:latin typeface="Times New Roman"/>
                <a:ea typeface="Times New Roman"/>
                <a:cs typeface="Times New Roman"/>
                <a:sym typeface="Times New Roman"/>
              </a:rPr>
              <a:t> </a:t>
            </a:r>
            <a:r>
              <a:rPr lang="en-US" sz="7400">
                <a:latin typeface="Times New Roman"/>
                <a:ea typeface="Times New Roman"/>
                <a:cs typeface="Times New Roman"/>
                <a:sym typeface="Times New Roman"/>
              </a:rPr>
              <a:t>Leadership</a:t>
            </a:r>
            <a:r>
              <a:rPr lang="en-US" sz="8300">
                <a:latin typeface="Times New Roman"/>
                <a:ea typeface="Times New Roman"/>
                <a:cs typeface="Times New Roman"/>
                <a:sym typeface="Times New Roman"/>
              </a:rPr>
              <a:t> </a:t>
            </a:r>
            <a:r>
              <a:rPr lang="en-US" sz="8600">
                <a:latin typeface="Times New Roman"/>
                <a:ea typeface="Times New Roman"/>
                <a:cs typeface="Times New Roman"/>
                <a:sym typeface="Times New Roman"/>
              </a:rPr>
              <a:t>     Se</a:t>
            </a:r>
            <a:endParaRPr sz="8600">
              <a:latin typeface="Times New Roman"/>
              <a:ea typeface="Times New Roman"/>
              <a:cs typeface="Times New Roman"/>
              <a:sym typeface="Times New Roman"/>
            </a:endParaRPr>
          </a:p>
          <a:p>
            <a:pPr indent="0" lvl="0" marL="0" rtl="0" algn="l">
              <a:lnSpc>
                <a:spcPct val="668636"/>
              </a:lnSpc>
              <a:spcBef>
                <a:spcPts val="300"/>
              </a:spcBef>
              <a:spcAft>
                <a:spcPts val="0"/>
              </a:spcAft>
              <a:buNone/>
            </a:pPr>
            <a:r>
              <a:t/>
            </a:r>
            <a:endParaRPr sz="8600">
              <a:latin typeface="Times New Roman"/>
              <a:ea typeface="Times New Roman"/>
              <a:cs typeface="Times New Roman"/>
              <a:sym typeface="Times New Roman"/>
            </a:endParaRPr>
          </a:p>
          <a:p>
            <a:pPr indent="0" lvl="0" marL="0" rtl="0" algn="l">
              <a:lnSpc>
                <a:spcPct val="668636"/>
              </a:lnSpc>
              <a:spcBef>
                <a:spcPts val="300"/>
              </a:spcBef>
              <a:spcAft>
                <a:spcPts val="0"/>
              </a:spcAft>
              <a:buNone/>
            </a:pPr>
            <a:r>
              <a:rPr lang="en-US" sz="8600">
                <a:latin typeface="Times New Roman"/>
                <a:ea typeface="Times New Roman"/>
                <a:cs typeface="Times New Roman"/>
                <a:sym typeface="Times New Roman"/>
              </a:rPr>
              <a:t>    Se</a:t>
            </a:r>
            <a:endParaRPr sz="8600">
              <a:latin typeface="Times New Roman"/>
              <a:ea typeface="Times New Roman"/>
              <a:cs typeface="Times New Roman"/>
              <a:sym typeface="Times New Roman"/>
            </a:endParaRPr>
          </a:p>
          <a:p>
            <a:pPr indent="0" lvl="0" marL="0" rtl="0" algn="l">
              <a:lnSpc>
                <a:spcPct val="668636"/>
              </a:lnSpc>
              <a:spcBef>
                <a:spcPts val="300"/>
              </a:spcBef>
              <a:spcAft>
                <a:spcPts val="0"/>
              </a:spcAft>
              <a:buNone/>
            </a:pPr>
            <a:r>
              <a:rPr lang="en-US" sz="9000">
                <a:latin typeface="Times New Roman"/>
                <a:ea typeface="Times New Roman"/>
                <a:cs typeface="Times New Roman"/>
                <a:sym typeface="Times New Roman"/>
              </a:rPr>
              <a:t> </a:t>
            </a:r>
            <a:endParaRPr sz="9000">
              <a:latin typeface="Times New Roman"/>
              <a:ea typeface="Times New Roman"/>
              <a:cs typeface="Times New Roman"/>
              <a:sym typeface="Times New Roman"/>
            </a:endParaRPr>
          </a:p>
          <a:p>
            <a:pPr indent="0" lvl="0" marL="0" rtl="0" algn="l">
              <a:lnSpc>
                <a:spcPct val="668636"/>
              </a:lnSpc>
              <a:spcBef>
                <a:spcPts val="300"/>
              </a:spcBef>
              <a:spcAft>
                <a:spcPts val="0"/>
              </a:spcAft>
              <a:buNone/>
            </a:pPr>
            <a:r>
              <a:rPr lang="en-US" sz="9000">
                <a:latin typeface="Times New Roman"/>
                <a:ea typeface="Times New Roman"/>
                <a:cs typeface="Times New Roman"/>
                <a:sym typeface="Times New Roman"/>
              </a:rPr>
              <a:t>Leadershi</a:t>
            </a:r>
            <a:endParaRPr sz="8700">
              <a:solidFill>
                <a:srgbClr val="000000"/>
              </a:solidFill>
              <a:latin typeface="Times New Roman"/>
              <a:ea typeface="Times New Roman"/>
              <a:cs typeface="Times New Roman"/>
              <a:sym typeface="Times New Roman"/>
            </a:endParaRPr>
          </a:p>
          <a:p>
            <a:pPr indent="0" lvl="0" marL="0" rtl="0" algn="l">
              <a:lnSpc>
                <a:spcPct val="115000"/>
              </a:lnSpc>
              <a:spcBef>
                <a:spcPts val="3300"/>
              </a:spcBef>
              <a:spcAft>
                <a:spcPts val="0"/>
              </a:spcAft>
              <a:buNone/>
            </a:pPr>
            <a:r>
              <a:t/>
            </a:r>
            <a:endParaRPr sz="2500">
              <a:solidFill>
                <a:srgbClr val="000000"/>
              </a:solidFill>
            </a:endParaRPr>
          </a:p>
          <a:p>
            <a:pPr indent="0" lvl="0" marL="0" rtl="0" algn="l">
              <a:spcBef>
                <a:spcPts val="0"/>
              </a:spcBef>
              <a:spcAft>
                <a:spcPts val="0"/>
              </a:spcAft>
              <a:buNone/>
            </a:pPr>
            <a:r>
              <a:t/>
            </a:r>
            <a:endParaRPr>
              <a:latin typeface="Impact"/>
              <a:ea typeface="Impact"/>
              <a:cs typeface="Impact"/>
              <a:sym typeface="Impact"/>
            </a:endParaRPr>
          </a:p>
        </p:txBody>
      </p:sp>
      <p:sp>
        <p:nvSpPr>
          <p:cNvPr id="389" name="Google Shape;389;p61"/>
          <p:cNvSpPr txBox="1"/>
          <p:nvPr>
            <p:ph idx="1" type="body"/>
          </p:nvPr>
        </p:nvSpPr>
        <p:spPr>
          <a:xfrm>
            <a:off x="415600" y="3092233"/>
            <a:ext cx="8248800" cy="30921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b="1" i="1" sz="2900">
              <a:solidFill>
                <a:schemeClr val="dk1"/>
              </a:solidFill>
              <a:latin typeface="Times New Roman"/>
              <a:ea typeface="Times New Roman"/>
              <a:cs typeface="Times New Roman"/>
              <a:sym typeface="Times New Roman"/>
            </a:endParaRPr>
          </a:p>
          <a:p>
            <a:pPr indent="0" lvl="0" marL="0" rtl="0" algn="l">
              <a:spcBef>
                <a:spcPts val="0"/>
              </a:spcBef>
              <a:spcAft>
                <a:spcPts val="1600"/>
              </a:spcAft>
              <a:buNone/>
            </a:pPr>
            <a:r>
              <a:t/>
            </a:r>
            <a:endParaRPr/>
          </a:p>
        </p:txBody>
      </p:sp>
      <p:pic>
        <p:nvPicPr>
          <p:cNvPr id="390" name="Google Shape;390;p61"/>
          <p:cNvPicPr preferRelativeResize="0"/>
          <p:nvPr/>
        </p:nvPicPr>
        <p:blipFill>
          <a:blip r:embed="rId3">
            <a:alphaModFix/>
          </a:blip>
          <a:stretch>
            <a:fillRect/>
          </a:stretch>
        </p:blipFill>
        <p:spPr>
          <a:xfrm>
            <a:off x="9717127" y="4388066"/>
            <a:ext cx="2474869" cy="2469934"/>
          </a:xfrm>
          <a:prstGeom prst="rect">
            <a:avLst/>
          </a:prstGeom>
          <a:noFill/>
          <a:ln>
            <a:noFill/>
          </a:ln>
        </p:spPr>
      </p:pic>
      <p:pic>
        <p:nvPicPr>
          <p:cNvPr id="391" name="Google Shape;391;p61"/>
          <p:cNvPicPr preferRelativeResize="0"/>
          <p:nvPr/>
        </p:nvPicPr>
        <p:blipFill>
          <a:blip r:embed="rId4">
            <a:alphaModFix/>
          </a:blip>
          <a:stretch>
            <a:fillRect/>
          </a:stretch>
        </p:blipFill>
        <p:spPr>
          <a:xfrm>
            <a:off x="1468333" y="1607758"/>
            <a:ext cx="8248799" cy="534346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62"/>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97" name="Google Shape;397;p62"/>
          <p:cNvSpPr txBox="1"/>
          <p:nvPr>
            <p:ph idx="1" type="body"/>
          </p:nvPr>
        </p:nvSpPr>
        <p:spPr>
          <a:xfrm>
            <a:off x="415600" y="274267"/>
            <a:ext cx="11360700" cy="5817600"/>
          </a:xfrm>
          <a:prstGeom prst="rect">
            <a:avLst/>
          </a:prstGeom>
        </p:spPr>
        <p:txBody>
          <a:bodyPr anchorCtr="0" anchor="t" bIns="121900" lIns="121900" spcFirstLastPara="1" rIns="121900" wrap="square" tIns="121900">
            <a:normAutofit fontScale="47500" lnSpcReduction="10000"/>
          </a:bodyPr>
          <a:lstStyle/>
          <a:p>
            <a:pPr indent="0" lvl="0" marL="241300" rtl="0" algn="l">
              <a:lnSpc>
                <a:spcPct val="161818"/>
              </a:lnSpc>
              <a:spcBef>
                <a:spcPts val="0"/>
              </a:spcBef>
              <a:spcAft>
                <a:spcPts val="0"/>
              </a:spcAft>
              <a:buNone/>
            </a:pPr>
            <a:r>
              <a:rPr b="1" lang="en-US" sz="2000">
                <a:solidFill>
                  <a:srgbClr val="000000"/>
                </a:solidFill>
                <a:latin typeface="Calibri"/>
                <a:ea typeface="Calibri"/>
                <a:cs typeface="Calibri"/>
                <a:sym typeface="Calibri"/>
              </a:rPr>
              <a:t>Leader Assessment on Performance Standards (LAPS) &amp; Professional Standards for Educational Leaders (PSEL)</a:t>
            </a:r>
            <a:endParaRPr b="1" sz="2000">
              <a:solidFill>
                <a:srgbClr val="000000"/>
              </a:solidFill>
              <a:latin typeface="Calibri"/>
              <a:ea typeface="Calibri"/>
              <a:cs typeface="Calibri"/>
              <a:sym typeface="Calibri"/>
            </a:endParaRPr>
          </a:p>
          <a:p>
            <a:pPr indent="0" lvl="0" marL="0" rtl="0" algn="ctr">
              <a:lnSpc>
                <a:spcPct val="150000"/>
              </a:lnSpc>
              <a:spcBef>
                <a:spcPts val="0"/>
              </a:spcBef>
              <a:spcAft>
                <a:spcPts val="0"/>
              </a:spcAft>
              <a:buNone/>
            </a:pPr>
            <a:r>
              <a:rPr b="1" lang="en-US" sz="1900">
                <a:solidFill>
                  <a:srgbClr val="000000"/>
                </a:solidFill>
                <a:latin typeface="Calibri"/>
                <a:ea typeface="Calibri"/>
                <a:cs typeface="Calibri"/>
                <a:sym typeface="Calibri"/>
              </a:rPr>
              <a:t>LAPS 1 - Instructional Leadership / PSEL 4 - Curriculum and Instruction</a:t>
            </a:r>
            <a:endParaRPr b="1" sz="1900">
              <a:solidFill>
                <a:srgbClr val="000000"/>
              </a:solidFill>
              <a:latin typeface="Calibri"/>
              <a:ea typeface="Calibri"/>
              <a:cs typeface="Calibri"/>
              <a:sym typeface="Calibri"/>
            </a:endParaRPr>
          </a:p>
          <a:p>
            <a:pPr indent="0" lvl="0" marL="88900" marR="101600" rtl="0" algn="l">
              <a:lnSpc>
                <a:spcPct val="100000"/>
              </a:lnSpc>
              <a:spcBef>
                <a:spcPts val="0"/>
              </a:spcBef>
              <a:spcAft>
                <a:spcPts val="0"/>
              </a:spcAft>
              <a:buNone/>
            </a:pPr>
            <a:r>
              <a:rPr b="1" lang="en-US" sz="1600" u="sng">
                <a:solidFill>
                  <a:srgbClr val="000000"/>
                </a:solidFill>
                <a:latin typeface="Calibri"/>
                <a:ea typeface="Calibri"/>
                <a:cs typeface="Calibri"/>
                <a:sym typeface="Calibri"/>
              </a:rPr>
              <a:t>Indicator 1</a:t>
            </a:r>
            <a:r>
              <a:rPr lang="en-US" sz="1600">
                <a:solidFill>
                  <a:srgbClr val="000000"/>
                </a:solidFill>
                <a:latin typeface="Calibri"/>
                <a:ea typeface="Calibri"/>
                <a:cs typeface="Calibri"/>
                <a:sym typeface="Calibri"/>
              </a:rPr>
              <a:t>: </a:t>
            </a:r>
            <a:r>
              <a:rPr i="1" lang="en-US" sz="1600">
                <a:solidFill>
                  <a:srgbClr val="000000"/>
                </a:solidFill>
                <a:latin typeface="Calibri"/>
                <a:ea typeface="Calibri"/>
                <a:cs typeface="Calibri"/>
                <a:sym typeface="Calibri"/>
              </a:rPr>
              <a:t>I communicate and look for high academic expectations for each student by: promoting and implementing high-quality intellectually challenging curricula and instruction and providing opportunities for each student to achieve within the general education</a:t>
            </a:r>
            <a:endParaRPr i="1" sz="1600">
              <a:solidFill>
                <a:srgbClr val="000000"/>
              </a:solidFill>
              <a:latin typeface="Calibri"/>
              <a:ea typeface="Calibri"/>
              <a:cs typeface="Calibri"/>
              <a:sym typeface="Calibri"/>
            </a:endParaRPr>
          </a:p>
          <a:p>
            <a:pPr indent="0" lvl="0" marL="88900" rtl="0" algn="l">
              <a:lnSpc>
                <a:spcPct val="128181"/>
              </a:lnSpc>
              <a:spcBef>
                <a:spcPts val="0"/>
              </a:spcBef>
              <a:spcAft>
                <a:spcPts val="0"/>
              </a:spcAft>
              <a:buNone/>
            </a:pPr>
            <a:r>
              <a:rPr i="1" lang="en-US" sz="1600">
                <a:solidFill>
                  <a:srgbClr val="000000"/>
                </a:solidFill>
                <a:latin typeface="Calibri"/>
                <a:ea typeface="Calibri"/>
                <a:cs typeface="Calibri"/>
                <a:sym typeface="Calibri"/>
              </a:rPr>
              <a:t>curriculum using a multi-tiered system of supports (MTSS)</a:t>
            </a:r>
            <a:endParaRPr i="1" sz="1600">
              <a:solidFill>
                <a:srgbClr val="000000"/>
              </a:solidFill>
              <a:latin typeface="Calibri"/>
              <a:ea typeface="Calibri"/>
              <a:cs typeface="Calibri"/>
              <a:sym typeface="Calibri"/>
            </a:endParaRPr>
          </a:p>
          <a:p>
            <a:pPr indent="0" lvl="0" marL="88900" rtl="0" algn="l">
              <a:lnSpc>
                <a:spcPct val="104090"/>
              </a:lnSpc>
              <a:spcBef>
                <a:spcPts val="0"/>
              </a:spcBef>
              <a:spcAft>
                <a:spcPts val="0"/>
              </a:spcAft>
              <a:buNone/>
            </a:pPr>
            <a:r>
              <a:rPr b="1" lang="en-US" sz="1300">
                <a:solidFill>
                  <a:srgbClr val="000000"/>
                </a:solidFill>
                <a:latin typeface="Calibri"/>
                <a:ea typeface="Calibri"/>
                <a:cs typeface="Calibri"/>
                <a:sym typeface="Calibri"/>
              </a:rPr>
              <a:t>Rating:</a:t>
            </a:r>
            <a:endParaRPr b="1" sz="1300">
              <a:solidFill>
                <a:srgbClr val="000000"/>
              </a:solidFill>
              <a:latin typeface="Calibri"/>
              <a:ea typeface="Calibri"/>
              <a:cs typeface="Calibri"/>
              <a:sym typeface="Calibri"/>
            </a:endParaRPr>
          </a:p>
          <a:p>
            <a:pPr indent="0" lvl="0" marL="88900" rtl="0" algn="l">
              <a:spcBef>
                <a:spcPts val="0"/>
              </a:spcBef>
              <a:spcAft>
                <a:spcPts val="0"/>
              </a:spcAft>
              <a:buNone/>
            </a:pPr>
            <a:r>
              <a:rPr lang="en-US" sz="1300">
                <a:solidFill>
                  <a:srgbClr val="000000"/>
                </a:solidFill>
                <a:latin typeface="Calibri"/>
                <a:ea typeface="Calibri"/>
                <a:cs typeface="Calibri"/>
                <a:sym typeface="Calibri"/>
              </a:rPr>
              <a:t>FI/ PI/D/ NP</a:t>
            </a:r>
            <a:endParaRPr sz="1300">
              <a:solidFill>
                <a:srgbClr val="000000"/>
              </a:solidFill>
              <a:latin typeface="Calibri"/>
              <a:ea typeface="Calibri"/>
              <a:cs typeface="Calibri"/>
              <a:sym typeface="Calibri"/>
            </a:endParaRPr>
          </a:p>
          <a:p>
            <a:pPr indent="0" lvl="0" marL="12700" marR="12700" rtl="0" algn="ctr">
              <a:lnSpc>
                <a:spcPct val="104090"/>
              </a:lnSpc>
              <a:spcBef>
                <a:spcPts val="0"/>
              </a:spcBef>
              <a:spcAft>
                <a:spcPts val="0"/>
              </a:spcAft>
              <a:buNone/>
            </a:pPr>
            <a:r>
              <a:rPr b="1" lang="en-US" sz="1300">
                <a:solidFill>
                  <a:srgbClr val="000000"/>
                </a:solidFill>
                <a:latin typeface="Calibri"/>
                <a:ea typeface="Calibri"/>
                <a:cs typeface="Calibri"/>
                <a:sym typeface="Calibri"/>
              </a:rPr>
              <a:t>Fully Integrated</a:t>
            </a:r>
            <a:endParaRPr b="1" sz="1300">
              <a:solidFill>
                <a:srgbClr val="000000"/>
              </a:solidFill>
              <a:latin typeface="Calibri"/>
              <a:ea typeface="Calibri"/>
              <a:cs typeface="Calibri"/>
              <a:sym typeface="Calibri"/>
            </a:endParaRPr>
          </a:p>
          <a:p>
            <a:pPr indent="0" lvl="0" marL="12700" rtl="0" algn="ctr">
              <a:spcBef>
                <a:spcPts val="0"/>
              </a:spcBef>
              <a:spcAft>
                <a:spcPts val="0"/>
              </a:spcAft>
              <a:buNone/>
            </a:pPr>
            <a:r>
              <a:rPr i="1" lang="en-US" sz="1300">
                <a:solidFill>
                  <a:srgbClr val="000000"/>
                </a:solidFill>
                <a:latin typeface="Calibri"/>
                <a:ea typeface="Calibri"/>
                <a:cs typeface="Calibri"/>
                <a:sym typeface="Calibri"/>
              </a:rPr>
              <a:t>(I have extensive evidence)</a:t>
            </a:r>
            <a:endParaRPr i="1" sz="1300">
              <a:solidFill>
                <a:srgbClr val="000000"/>
              </a:solidFill>
              <a:latin typeface="Calibri"/>
              <a:ea typeface="Calibri"/>
              <a:cs typeface="Calibri"/>
              <a:sym typeface="Calibri"/>
            </a:endParaRPr>
          </a:p>
          <a:p>
            <a:pPr indent="0" lvl="0" marL="12700" rtl="0" algn="ctr">
              <a:lnSpc>
                <a:spcPct val="104090"/>
              </a:lnSpc>
              <a:spcBef>
                <a:spcPts val="0"/>
              </a:spcBef>
              <a:spcAft>
                <a:spcPts val="0"/>
              </a:spcAft>
              <a:buNone/>
            </a:pPr>
            <a:r>
              <a:rPr b="1" lang="en-US" sz="1300">
                <a:solidFill>
                  <a:srgbClr val="000000"/>
                </a:solidFill>
                <a:latin typeface="Calibri"/>
                <a:ea typeface="Calibri"/>
                <a:cs typeface="Calibri"/>
                <a:sym typeface="Calibri"/>
              </a:rPr>
              <a:t>Partially Integrated</a:t>
            </a:r>
            <a:endParaRPr b="1" sz="1300">
              <a:solidFill>
                <a:srgbClr val="000000"/>
              </a:solidFill>
              <a:latin typeface="Calibri"/>
              <a:ea typeface="Calibri"/>
              <a:cs typeface="Calibri"/>
              <a:sym typeface="Calibri"/>
            </a:endParaRPr>
          </a:p>
          <a:p>
            <a:pPr indent="0" lvl="0" marL="12700" rtl="0" algn="ctr">
              <a:spcBef>
                <a:spcPts val="0"/>
              </a:spcBef>
              <a:spcAft>
                <a:spcPts val="0"/>
              </a:spcAft>
              <a:buNone/>
            </a:pPr>
            <a:r>
              <a:rPr i="1" lang="en-US" sz="1300">
                <a:solidFill>
                  <a:srgbClr val="000000"/>
                </a:solidFill>
                <a:latin typeface="Calibri"/>
                <a:ea typeface="Calibri"/>
                <a:cs typeface="Calibri"/>
                <a:sym typeface="Calibri"/>
              </a:rPr>
              <a:t>(I have adequate evidence)</a:t>
            </a:r>
            <a:endParaRPr i="1" sz="1300">
              <a:solidFill>
                <a:srgbClr val="000000"/>
              </a:solidFill>
              <a:latin typeface="Calibri"/>
              <a:ea typeface="Calibri"/>
              <a:cs typeface="Calibri"/>
              <a:sym typeface="Calibri"/>
            </a:endParaRPr>
          </a:p>
          <a:p>
            <a:pPr indent="0" lvl="0" marL="12700" rtl="0" algn="ctr">
              <a:lnSpc>
                <a:spcPct val="104090"/>
              </a:lnSpc>
              <a:spcBef>
                <a:spcPts val="0"/>
              </a:spcBef>
              <a:spcAft>
                <a:spcPts val="0"/>
              </a:spcAft>
              <a:buNone/>
            </a:pPr>
            <a:r>
              <a:rPr b="1" lang="en-US" sz="1300">
                <a:solidFill>
                  <a:srgbClr val="000000"/>
                </a:solidFill>
                <a:latin typeface="Calibri"/>
                <a:ea typeface="Calibri"/>
                <a:cs typeface="Calibri"/>
                <a:sym typeface="Calibri"/>
              </a:rPr>
              <a:t>Developing</a:t>
            </a:r>
            <a:endParaRPr b="1" sz="1300">
              <a:solidFill>
                <a:srgbClr val="000000"/>
              </a:solidFill>
              <a:latin typeface="Calibri"/>
              <a:ea typeface="Calibri"/>
              <a:cs typeface="Calibri"/>
              <a:sym typeface="Calibri"/>
            </a:endParaRPr>
          </a:p>
          <a:p>
            <a:pPr indent="0" lvl="0" marL="12700" rtl="0" algn="ctr">
              <a:spcBef>
                <a:spcPts val="0"/>
              </a:spcBef>
              <a:spcAft>
                <a:spcPts val="0"/>
              </a:spcAft>
              <a:buNone/>
            </a:pPr>
            <a:r>
              <a:rPr i="1" lang="en-US" sz="1300">
                <a:solidFill>
                  <a:srgbClr val="000000"/>
                </a:solidFill>
                <a:latin typeface="Calibri"/>
                <a:ea typeface="Calibri"/>
                <a:cs typeface="Calibri"/>
                <a:sym typeface="Calibri"/>
              </a:rPr>
              <a:t>(I have limited evidence)</a:t>
            </a:r>
            <a:endParaRPr i="1" sz="1300">
              <a:solidFill>
                <a:srgbClr val="000000"/>
              </a:solidFill>
              <a:latin typeface="Calibri"/>
              <a:ea typeface="Calibri"/>
              <a:cs typeface="Calibri"/>
              <a:sym typeface="Calibri"/>
            </a:endParaRPr>
          </a:p>
          <a:p>
            <a:pPr indent="0" lvl="0" marL="12700" rtl="0" algn="ctr">
              <a:lnSpc>
                <a:spcPct val="104090"/>
              </a:lnSpc>
              <a:spcBef>
                <a:spcPts val="0"/>
              </a:spcBef>
              <a:spcAft>
                <a:spcPts val="0"/>
              </a:spcAft>
              <a:buNone/>
            </a:pPr>
            <a:r>
              <a:rPr b="1" lang="en-US" sz="1300">
                <a:solidFill>
                  <a:srgbClr val="000000"/>
                </a:solidFill>
                <a:latin typeface="Calibri"/>
                <a:ea typeface="Calibri"/>
                <a:cs typeface="Calibri"/>
                <a:sym typeface="Calibri"/>
              </a:rPr>
              <a:t>Not present</a:t>
            </a:r>
            <a:endParaRPr b="1" sz="1300">
              <a:solidFill>
                <a:srgbClr val="000000"/>
              </a:solidFill>
              <a:latin typeface="Calibri"/>
              <a:ea typeface="Calibri"/>
              <a:cs typeface="Calibri"/>
              <a:sym typeface="Calibri"/>
            </a:endParaRPr>
          </a:p>
          <a:p>
            <a:pPr indent="0" lvl="0" marL="12700" rtl="0" algn="ctr">
              <a:spcBef>
                <a:spcPts val="0"/>
              </a:spcBef>
              <a:spcAft>
                <a:spcPts val="0"/>
              </a:spcAft>
              <a:buNone/>
            </a:pPr>
            <a:r>
              <a:rPr i="1" lang="en-US" sz="1300">
                <a:solidFill>
                  <a:srgbClr val="000000"/>
                </a:solidFill>
                <a:latin typeface="Calibri"/>
                <a:ea typeface="Calibri"/>
                <a:cs typeface="Calibri"/>
                <a:sym typeface="Calibri"/>
              </a:rPr>
              <a:t>(I have little or no evidence)</a:t>
            </a:r>
            <a:endParaRPr i="1" sz="1300">
              <a:solidFill>
                <a:srgbClr val="000000"/>
              </a:solidFill>
              <a:latin typeface="Calibri"/>
              <a:ea typeface="Calibri"/>
              <a:cs typeface="Calibri"/>
              <a:sym typeface="Calibri"/>
            </a:endParaRPr>
          </a:p>
          <a:p>
            <a:pPr indent="0" lvl="0" marL="0" rtl="0" algn="ctr">
              <a:lnSpc>
                <a:spcPct val="104090"/>
              </a:lnSpc>
              <a:spcBef>
                <a:spcPts val="0"/>
              </a:spcBef>
              <a:spcAft>
                <a:spcPts val="0"/>
              </a:spcAft>
              <a:buNone/>
            </a:pPr>
            <a:r>
              <a:rPr b="1" lang="en-US" sz="1300">
                <a:solidFill>
                  <a:srgbClr val="000000"/>
                </a:solidFill>
                <a:latin typeface="Calibri"/>
                <a:ea typeface="Calibri"/>
                <a:cs typeface="Calibri"/>
                <a:sym typeface="Calibri"/>
              </a:rPr>
              <a:t>Resources/Links</a:t>
            </a:r>
            <a:endParaRPr b="1" sz="1300">
              <a:solidFill>
                <a:srgbClr val="000000"/>
              </a:solidFill>
              <a:latin typeface="Calibri"/>
              <a:ea typeface="Calibri"/>
              <a:cs typeface="Calibri"/>
              <a:sym typeface="Calibri"/>
            </a:endParaRPr>
          </a:p>
          <a:p>
            <a:pPr indent="0" lvl="0" marL="88900" rtl="0" algn="l">
              <a:lnSpc>
                <a:spcPct val="104090"/>
              </a:lnSpc>
              <a:spcBef>
                <a:spcPts val="0"/>
              </a:spcBef>
              <a:spcAft>
                <a:spcPts val="0"/>
              </a:spcAft>
              <a:buNone/>
            </a:pPr>
            <a:r>
              <a:rPr b="1" lang="en-US" sz="1300">
                <a:solidFill>
                  <a:srgbClr val="000000"/>
                </a:solidFill>
                <a:latin typeface="Calibri"/>
                <a:ea typeface="Calibri"/>
                <a:cs typeface="Calibri"/>
                <a:sym typeface="Calibri"/>
              </a:rPr>
              <a:t>Evidence</a:t>
            </a:r>
            <a:endParaRPr b="1" sz="1300">
              <a:solidFill>
                <a:srgbClr val="000000"/>
              </a:solidFill>
              <a:latin typeface="Calibri"/>
              <a:ea typeface="Calibri"/>
              <a:cs typeface="Calibri"/>
              <a:sym typeface="Calibri"/>
            </a:endParaRPr>
          </a:p>
          <a:p>
            <a:pPr indent="0" lvl="0" marL="88900" marR="38100" rtl="0" algn="l">
              <a:spcBef>
                <a:spcPts val="0"/>
              </a:spcBef>
              <a:spcAft>
                <a:spcPts val="0"/>
              </a:spcAft>
              <a:buNone/>
            </a:pPr>
            <a:r>
              <a:rPr i="1" lang="en-US" sz="1300">
                <a:solidFill>
                  <a:srgbClr val="000000"/>
                </a:solidFill>
                <a:latin typeface="Calibri"/>
                <a:ea typeface="Calibri"/>
                <a:cs typeface="Calibri"/>
                <a:sym typeface="Calibri"/>
              </a:rPr>
              <a:t>(List under the appropriate rating)</a:t>
            </a:r>
            <a:endParaRPr i="1" sz="1300">
              <a:solidFill>
                <a:srgbClr val="000000"/>
              </a:solidFill>
              <a:latin typeface="Calibri"/>
              <a:ea typeface="Calibri"/>
              <a:cs typeface="Calibri"/>
              <a:sym typeface="Calibri"/>
            </a:endParaRPr>
          </a:p>
          <a:p>
            <a:pPr indent="0" lvl="0" marL="0" rtl="0" algn="l">
              <a:spcBef>
                <a:spcPts val="0"/>
              </a:spcBef>
              <a:spcAft>
                <a:spcPts val="0"/>
              </a:spcAft>
              <a:buNone/>
            </a:pPr>
            <a:r>
              <a:rPr lang="en-US" sz="1500">
                <a:solidFill>
                  <a:srgbClr val="000000"/>
                </a:solidFill>
                <a:latin typeface="Times New Roman"/>
                <a:ea typeface="Times New Roman"/>
                <a:cs typeface="Times New Roman"/>
                <a:sym typeface="Times New Roman"/>
              </a:rPr>
              <a:t> </a:t>
            </a:r>
            <a:endParaRPr sz="15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rPr lang="en-US" sz="1500">
                <a:solidFill>
                  <a:srgbClr val="000000"/>
                </a:solidFill>
                <a:latin typeface="Times New Roman"/>
                <a:ea typeface="Times New Roman"/>
                <a:cs typeface="Times New Roman"/>
                <a:sym typeface="Times New Roman"/>
              </a:rPr>
              <a:t> </a:t>
            </a:r>
            <a:endParaRPr sz="15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rPr lang="en-US" sz="1500">
                <a:solidFill>
                  <a:srgbClr val="000000"/>
                </a:solidFill>
                <a:latin typeface="Times New Roman"/>
                <a:ea typeface="Times New Roman"/>
                <a:cs typeface="Times New Roman"/>
                <a:sym typeface="Times New Roman"/>
              </a:rPr>
              <a:t> </a:t>
            </a:r>
            <a:endParaRPr sz="15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rPr lang="en-US" sz="1500">
                <a:solidFill>
                  <a:srgbClr val="000000"/>
                </a:solidFill>
                <a:latin typeface="Times New Roman"/>
                <a:ea typeface="Times New Roman"/>
                <a:cs typeface="Times New Roman"/>
                <a:sym typeface="Times New Roman"/>
              </a:rPr>
              <a:t> </a:t>
            </a:r>
            <a:endParaRPr sz="1500">
              <a:solidFill>
                <a:srgbClr val="000000"/>
              </a:solidFill>
              <a:latin typeface="Times New Roman"/>
              <a:ea typeface="Times New Roman"/>
              <a:cs typeface="Times New Roman"/>
              <a:sym typeface="Times New Roman"/>
            </a:endParaRPr>
          </a:p>
          <a:p>
            <a:pPr indent="0" lvl="0" marL="88900" rtl="0" algn="l">
              <a:lnSpc>
                <a:spcPct val="104090"/>
              </a:lnSpc>
              <a:spcBef>
                <a:spcPts val="0"/>
              </a:spcBef>
              <a:spcAft>
                <a:spcPts val="0"/>
              </a:spcAft>
              <a:buNone/>
            </a:pPr>
            <a:r>
              <a:rPr lang="en-US" sz="1300">
                <a:solidFill>
                  <a:srgbClr val="006FC0"/>
                </a:solidFill>
                <a:uFill>
                  <a:noFill/>
                </a:uFill>
                <a:latin typeface="Calibri"/>
                <a:ea typeface="Calibri"/>
                <a:cs typeface="Calibri"/>
                <a:sym typeface="Calibri"/>
                <a:hlinkClick r:id="rId3">
                  <a:extLst>
                    <a:ext uri="{A12FA001-AC4F-418D-AE19-62706E023703}">
                      <ahyp:hlinkClr val="tx"/>
                    </a:ext>
                  </a:extLst>
                </a:hlinkClick>
              </a:rPr>
              <a:t>Hi</a:t>
            </a:r>
            <a:r>
              <a:rPr lang="en-US" sz="1300" u="sng">
                <a:solidFill>
                  <a:srgbClr val="006FC0"/>
                </a:solidFill>
                <a:latin typeface="Calibri"/>
                <a:ea typeface="Calibri"/>
                <a:cs typeface="Calibri"/>
                <a:sym typeface="Calibri"/>
                <a:hlinkClick r:id="rId4">
                  <a:extLst>
                    <a:ext uri="{A12FA001-AC4F-418D-AE19-62706E023703}">
                      <ahyp:hlinkClr val="tx"/>
                    </a:ext>
                  </a:extLst>
                </a:hlinkClick>
              </a:rPr>
              <a:t>gh Leverage</a:t>
            </a:r>
            <a:endParaRPr sz="1300" u="sng">
              <a:solidFill>
                <a:srgbClr val="006FC0"/>
              </a:solidFill>
              <a:latin typeface="Calibri"/>
              <a:ea typeface="Calibri"/>
              <a:cs typeface="Calibri"/>
              <a:sym typeface="Calibri"/>
            </a:endParaRPr>
          </a:p>
          <a:p>
            <a:pPr indent="0" lvl="0" marL="88900" marR="469900" rtl="0" algn="l">
              <a:spcBef>
                <a:spcPts val="0"/>
              </a:spcBef>
              <a:spcAft>
                <a:spcPts val="0"/>
              </a:spcAft>
              <a:buNone/>
            </a:pPr>
            <a:r>
              <a:rPr lang="en-US" sz="1300" u="sng">
                <a:solidFill>
                  <a:srgbClr val="006FC0"/>
                </a:solidFill>
                <a:latin typeface="Calibri"/>
                <a:ea typeface="Calibri"/>
                <a:cs typeface="Calibri"/>
                <a:sym typeface="Calibri"/>
                <a:hlinkClick r:id="rId5">
                  <a:extLst>
                    <a:ext uri="{A12FA001-AC4F-418D-AE19-62706E023703}">
                      <ahyp:hlinkClr val="tx"/>
                    </a:ext>
                  </a:extLst>
                </a:hlinkClick>
              </a:rPr>
              <a:t>Practices: Leader</a:t>
            </a:r>
            <a:r>
              <a:rPr lang="en-US" sz="1300">
                <a:solidFill>
                  <a:srgbClr val="006FC0"/>
                </a:solidFill>
                <a:uFill>
                  <a:noFill/>
                </a:uFill>
                <a:latin typeface="Calibri"/>
                <a:ea typeface="Calibri"/>
                <a:cs typeface="Calibri"/>
                <a:sym typeface="Calibri"/>
                <a:hlinkClick r:id="rId6">
                  <a:extLst>
                    <a:ext uri="{A12FA001-AC4F-418D-AE19-62706E023703}">
                      <ahyp:hlinkClr val="tx"/>
                    </a:ext>
                  </a:extLst>
                </a:hlinkClick>
              </a:rPr>
              <a:t> </a:t>
            </a:r>
            <a:r>
              <a:rPr lang="en-US" sz="1300" u="sng">
                <a:solidFill>
                  <a:srgbClr val="006FC0"/>
                </a:solidFill>
                <a:latin typeface="Calibri"/>
                <a:ea typeface="Calibri"/>
                <a:cs typeface="Calibri"/>
                <a:sym typeface="Calibri"/>
                <a:hlinkClick r:id="rId7">
                  <a:extLst>
                    <a:ext uri="{A12FA001-AC4F-418D-AE19-62706E023703}">
                      <ahyp:hlinkClr val="tx"/>
                    </a:ext>
                  </a:extLst>
                </a:hlinkClick>
              </a:rPr>
              <a:t>Guide</a:t>
            </a:r>
            <a:endParaRPr sz="1300" u="sng">
              <a:solidFill>
                <a:srgbClr val="006FC0"/>
              </a:solidFill>
              <a:latin typeface="Calibri"/>
              <a:ea typeface="Calibri"/>
              <a:cs typeface="Calibri"/>
              <a:sym typeface="Calibri"/>
            </a:endParaRPr>
          </a:p>
          <a:p>
            <a:pPr indent="0" lvl="0" marL="241300" rtl="0" algn="l">
              <a:lnSpc>
                <a:spcPct val="161818"/>
              </a:lnSpc>
              <a:spcBef>
                <a:spcPts val="0"/>
              </a:spcBef>
              <a:spcAft>
                <a:spcPts val="0"/>
              </a:spcAft>
              <a:buNone/>
            </a:pPr>
            <a:r>
              <a:rPr b="1" lang="en-US" sz="2000">
                <a:solidFill>
                  <a:srgbClr val="000000"/>
                </a:solidFill>
                <a:latin typeface="Calibri"/>
                <a:ea typeface="Calibri"/>
                <a:cs typeface="Calibri"/>
                <a:sym typeface="Calibri"/>
              </a:rPr>
              <a:t>Leader Assessment on Performance Standards (LAPS) &amp; Professional Standards for Educational Leaders (PSEL)</a:t>
            </a:r>
            <a:endParaRPr b="1" sz="2000">
              <a:solidFill>
                <a:srgbClr val="000000"/>
              </a:solidFill>
              <a:latin typeface="Calibri"/>
              <a:ea typeface="Calibri"/>
              <a:cs typeface="Calibri"/>
              <a:sym typeface="Calibri"/>
            </a:endParaRPr>
          </a:p>
          <a:p>
            <a:pPr indent="0" lvl="0" marL="0" rtl="0" algn="ctr">
              <a:lnSpc>
                <a:spcPct val="150000"/>
              </a:lnSpc>
              <a:spcBef>
                <a:spcPts val="0"/>
              </a:spcBef>
              <a:spcAft>
                <a:spcPts val="0"/>
              </a:spcAft>
              <a:buNone/>
            </a:pPr>
            <a:r>
              <a:rPr b="1" lang="en-US" sz="1900">
                <a:solidFill>
                  <a:srgbClr val="000000"/>
                </a:solidFill>
                <a:latin typeface="Calibri"/>
                <a:ea typeface="Calibri"/>
                <a:cs typeface="Calibri"/>
                <a:sym typeface="Calibri"/>
              </a:rPr>
              <a:t>LAPS 1 - Instructional Leadership / PSEL 4 - Curriculum and Instruction</a:t>
            </a:r>
            <a:endParaRPr b="1" sz="1900">
              <a:solidFill>
                <a:srgbClr val="000000"/>
              </a:solidFill>
              <a:latin typeface="Calibri"/>
              <a:ea typeface="Calibri"/>
              <a:cs typeface="Calibri"/>
              <a:sym typeface="Calibri"/>
            </a:endParaRPr>
          </a:p>
          <a:p>
            <a:pPr indent="0" lvl="0" marL="88900" marR="101600" rtl="0" algn="l">
              <a:lnSpc>
                <a:spcPct val="100000"/>
              </a:lnSpc>
              <a:spcBef>
                <a:spcPts val="0"/>
              </a:spcBef>
              <a:spcAft>
                <a:spcPts val="0"/>
              </a:spcAft>
              <a:buNone/>
            </a:pPr>
            <a:r>
              <a:rPr b="1" lang="en-US" sz="1600" u="sng">
                <a:solidFill>
                  <a:srgbClr val="000000"/>
                </a:solidFill>
                <a:latin typeface="Calibri"/>
                <a:ea typeface="Calibri"/>
                <a:cs typeface="Calibri"/>
                <a:sym typeface="Calibri"/>
              </a:rPr>
              <a:t>Indicator 1</a:t>
            </a:r>
            <a:r>
              <a:rPr lang="en-US" sz="1600">
                <a:solidFill>
                  <a:srgbClr val="000000"/>
                </a:solidFill>
                <a:latin typeface="Calibri"/>
                <a:ea typeface="Calibri"/>
                <a:cs typeface="Calibri"/>
                <a:sym typeface="Calibri"/>
              </a:rPr>
              <a:t>: </a:t>
            </a:r>
            <a:r>
              <a:rPr i="1" lang="en-US" sz="1600">
                <a:solidFill>
                  <a:srgbClr val="000000"/>
                </a:solidFill>
                <a:latin typeface="Calibri"/>
                <a:ea typeface="Calibri"/>
                <a:cs typeface="Calibri"/>
                <a:sym typeface="Calibri"/>
              </a:rPr>
              <a:t>I communicate and look for high academic expectations for each student by: promoting and implementing high-quality intellectually challenging curricula and instruction and providing opportunities for each student to achieve within the general education</a:t>
            </a:r>
            <a:endParaRPr i="1" sz="1600">
              <a:solidFill>
                <a:srgbClr val="000000"/>
              </a:solidFill>
              <a:latin typeface="Calibri"/>
              <a:ea typeface="Calibri"/>
              <a:cs typeface="Calibri"/>
              <a:sym typeface="Calibri"/>
            </a:endParaRPr>
          </a:p>
          <a:p>
            <a:pPr indent="0" lvl="0" marL="88900" rtl="0" algn="l">
              <a:lnSpc>
                <a:spcPct val="128181"/>
              </a:lnSpc>
              <a:spcBef>
                <a:spcPts val="0"/>
              </a:spcBef>
              <a:spcAft>
                <a:spcPts val="0"/>
              </a:spcAft>
              <a:buNone/>
            </a:pPr>
            <a:r>
              <a:rPr i="1" lang="en-US" sz="1600">
                <a:solidFill>
                  <a:srgbClr val="000000"/>
                </a:solidFill>
                <a:latin typeface="Calibri"/>
                <a:ea typeface="Calibri"/>
                <a:cs typeface="Calibri"/>
                <a:sym typeface="Calibri"/>
              </a:rPr>
              <a:t>curriculum using a multi-tiered system of supports (MTSS)</a:t>
            </a:r>
            <a:endParaRPr i="1" sz="1600">
              <a:solidFill>
                <a:srgbClr val="000000"/>
              </a:solidFill>
              <a:latin typeface="Calibri"/>
              <a:ea typeface="Calibri"/>
              <a:cs typeface="Calibri"/>
              <a:sym typeface="Calibri"/>
            </a:endParaRPr>
          </a:p>
          <a:p>
            <a:pPr indent="0" lvl="0" marL="88900" rtl="0" algn="l">
              <a:lnSpc>
                <a:spcPct val="104090"/>
              </a:lnSpc>
              <a:spcBef>
                <a:spcPts val="0"/>
              </a:spcBef>
              <a:spcAft>
                <a:spcPts val="0"/>
              </a:spcAft>
              <a:buNone/>
            </a:pPr>
            <a:r>
              <a:rPr b="1" lang="en-US" sz="1300">
                <a:solidFill>
                  <a:srgbClr val="000000"/>
                </a:solidFill>
                <a:latin typeface="Calibri"/>
                <a:ea typeface="Calibri"/>
                <a:cs typeface="Calibri"/>
                <a:sym typeface="Calibri"/>
              </a:rPr>
              <a:t>Rating:</a:t>
            </a:r>
            <a:endParaRPr b="1" sz="1300">
              <a:solidFill>
                <a:srgbClr val="000000"/>
              </a:solidFill>
              <a:latin typeface="Calibri"/>
              <a:ea typeface="Calibri"/>
              <a:cs typeface="Calibri"/>
              <a:sym typeface="Calibri"/>
            </a:endParaRPr>
          </a:p>
          <a:p>
            <a:pPr indent="0" lvl="0" marL="88900" rtl="0" algn="l">
              <a:spcBef>
                <a:spcPts val="0"/>
              </a:spcBef>
              <a:spcAft>
                <a:spcPts val="0"/>
              </a:spcAft>
              <a:buNone/>
            </a:pPr>
            <a:r>
              <a:rPr lang="en-US" sz="1300">
                <a:solidFill>
                  <a:srgbClr val="000000"/>
                </a:solidFill>
                <a:latin typeface="Calibri"/>
                <a:ea typeface="Calibri"/>
                <a:cs typeface="Calibri"/>
                <a:sym typeface="Calibri"/>
              </a:rPr>
              <a:t>FI/ PI/D/ NP</a:t>
            </a:r>
            <a:endParaRPr sz="1300">
              <a:solidFill>
                <a:srgbClr val="000000"/>
              </a:solidFill>
              <a:latin typeface="Calibri"/>
              <a:ea typeface="Calibri"/>
              <a:cs typeface="Calibri"/>
              <a:sym typeface="Calibri"/>
            </a:endParaRPr>
          </a:p>
          <a:p>
            <a:pPr indent="0" lvl="0" marL="12700" marR="12700" rtl="0" algn="ctr">
              <a:lnSpc>
                <a:spcPct val="104090"/>
              </a:lnSpc>
              <a:spcBef>
                <a:spcPts val="0"/>
              </a:spcBef>
              <a:spcAft>
                <a:spcPts val="0"/>
              </a:spcAft>
              <a:buNone/>
            </a:pPr>
            <a:r>
              <a:rPr b="1" lang="en-US" sz="1300">
                <a:solidFill>
                  <a:srgbClr val="000000"/>
                </a:solidFill>
                <a:latin typeface="Calibri"/>
                <a:ea typeface="Calibri"/>
                <a:cs typeface="Calibri"/>
                <a:sym typeface="Calibri"/>
              </a:rPr>
              <a:t>Fully Integrated</a:t>
            </a:r>
            <a:endParaRPr b="1" sz="1300">
              <a:solidFill>
                <a:srgbClr val="000000"/>
              </a:solidFill>
              <a:latin typeface="Calibri"/>
              <a:ea typeface="Calibri"/>
              <a:cs typeface="Calibri"/>
              <a:sym typeface="Calibri"/>
            </a:endParaRPr>
          </a:p>
          <a:p>
            <a:pPr indent="0" lvl="0" marL="12700" rtl="0" algn="ctr">
              <a:spcBef>
                <a:spcPts val="0"/>
              </a:spcBef>
              <a:spcAft>
                <a:spcPts val="0"/>
              </a:spcAft>
              <a:buNone/>
            </a:pPr>
            <a:r>
              <a:rPr i="1" lang="en-US" sz="1300">
                <a:solidFill>
                  <a:srgbClr val="000000"/>
                </a:solidFill>
                <a:latin typeface="Calibri"/>
                <a:ea typeface="Calibri"/>
                <a:cs typeface="Calibri"/>
                <a:sym typeface="Calibri"/>
              </a:rPr>
              <a:t>(I have extensive evidence)</a:t>
            </a:r>
            <a:endParaRPr i="1" sz="1300">
              <a:solidFill>
                <a:srgbClr val="000000"/>
              </a:solidFill>
              <a:latin typeface="Calibri"/>
              <a:ea typeface="Calibri"/>
              <a:cs typeface="Calibri"/>
              <a:sym typeface="Calibri"/>
            </a:endParaRPr>
          </a:p>
          <a:p>
            <a:pPr indent="0" lvl="0" marL="12700" rtl="0" algn="ctr">
              <a:lnSpc>
                <a:spcPct val="104090"/>
              </a:lnSpc>
              <a:spcBef>
                <a:spcPts val="0"/>
              </a:spcBef>
              <a:spcAft>
                <a:spcPts val="0"/>
              </a:spcAft>
              <a:buNone/>
            </a:pPr>
            <a:r>
              <a:rPr b="1" lang="en-US" sz="1300">
                <a:solidFill>
                  <a:srgbClr val="000000"/>
                </a:solidFill>
                <a:latin typeface="Calibri"/>
                <a:ea typeface="Calibri"/>
                <a:cs typeface="Calibri"/>
                <a:sym typeface="Calibri"/>
              </a:rPr>
              <a:t>Partially Integrated</a:t>
            </a:r>
            <a:endParaRPr b="1" sz="1300">
              <a:solidFill>
                <a:srgbClr val="000000"/>
              </a:solidFill>
              <a:latin typeface="Calibri"/>
              <a:ea typeface="Calibri"/>
              <a:cs typeface="Calibri"/>
              <a:sym typeface="Calibri"/>
            </a:endParaRPr>
          </a:p>
          <a:p>
            <a:pPr indent="0" lvl="0" marL="12700" rtl="0" algn="ctr">
              <a:spcBef>
                <a:spcPts val="0"/>
              </a:spcBef>
              <a:spcAft>
                <a:spcPts val="0"/>
              </a:spcAft>
              <a:buNone/>
            </a:pPr>
            <a:r>
              <a:rPr i="1" lang="en-US" sz="1300">
                <a:solidFill>
                  <a:srgbClr val="000000"/>
                </a:solidFill>
                <a:latin typeface="Calibri"/>
                <a:ea typeface="Calibri"/>
                <a:cs typeface="Calibri"/>
                <a:sym typeface="Calibri"/>
              </a:rPr>
              <a:t>(I have adequate evidence)</a:t>
            </a:r>
            <a:endParaRPr i="1" sz="1300">
              <a:solidFill>
                <a:srgbClr val="000000"/>
              </a:solidFill>
              <a:latin typeface="Calibri"/>
              <a:ea typeface="Calibri"/>
              <a:cs typeface="Calibri"/>
              <a:sym typeface="Calibri"/>
            </a:endParaRPr>
          </a:p>
          <a:p>
            <a:pPr indent="0" lvl="0" marL="12700" rtl="0" algn="ctr">
              <a:lnSpc>
                <a:spcPct val="104090"/>
              </a:lnSpc>
              <a:spcBef>
                <a:spcPts val="0"/>
              </a:spcBef>
              <a:spcAft>
                <a:spcPts val="0"/>
              </a:spcAft>
              <a:buNone/>
            </a:pPr>
            <a:r>
              <a:rPr b="1" lang="en-US" sz="1300">
                <a:solidFill>
                  <a:srgbClr val="000000"/>
                </a:solidFill>
                <a:latin typeface="Calibri"/>
                <a:ea typeface="Calibri"/>
                <a:cs typeface="Calibri"/>
                <a:sym typeface="Calibri"/>
              </a:rPr>
              <a:t>Developing</a:t>
            </a:r>
            <a:endParaRPr b="1" sz="1300">
              <a:solidFill>
                <a:srgbClr val="000000"/>
              </a:solidFill>
              <a:latin typeface="Calibri"/>
              <a:ea typeface="Calibri"/>
              <a:cs typeface="Calibri"/>
              <a:sym typeface="Calibri"/>
            </a:endParaRPr>
          </a:p>
          <a:p>
            <a:pPr indent="0" lvl="0" marL="12700" rtl="0" algn="ctr">
              <a:spcBef>
                <a:spcPts val="0"/>
              </a:spcBef>
              <a:spcAft>
                <a:spcPts val="0"/>
              </a:spcAft>
              <a:buNone/>
            </a:pPr>
            <a:r>
              <a:rPr i="1" lang="en-US" sz="1300">
                <a:solidFill>
                  <a:srgbClr val="000000"/>
                </a:solidFill>
                <a:latin typeface="Calibri"/>
                <a:ea typeface="Calibri"/>
                <a:cs typeface="Calibri"/>
                <a:sym typeface="Calibri"/>
              </a:rPr>
              <a:t>(I have limited evidence)</a:t>
            </a:r>
            <a:endParaRPr i="1" sz="1300">
              <a:solidFill>
                <a:srgbClr val="000000"/>
              </a:solidFill>
              <a:latin typeface="Calibri"/>
              <a:ea typeface="Calibri"/>
              <a:cs typeface="Calibri"/>
              <a:sym typeface="Calibri"/>
            </a:endParaRPr>
          </a:p>
          <a:p>
            <a:pPr indent="0" lvl="0" marL="12700" rtl="0" algn="ctr">
              <a:lnSpc>
                <a:spcPct val="104090"/>
              </a:lnSpc>
              <a:spcBef>
                <a:spcPts val="0"/>
              </a:spcBef>
              <a:spcAft>
                <a:spcPts val="0"/>
              </a:spcAft>
              <a:buNone/>
            </a:pPr>
            <a:r>
              <a:rPr b="1" lang="en-US" sz="1300">
                <a:solidFill>
                  <a:srgbClr val="000000"/>
                </a:solidFill>
                <a:latin typeface="Calibri"/>
                <a:ea typeface="Calibri"/>
                <a:cs typeface="Calibri"/>
                <a:sym typeface="Calibri"/>
              </a:rPr>
              <a:t>Not present</a:t>
            </a:r>
            <a:endParaRPr b="1" sz="1300">
              <a:solidFill>
                <a:srgbClr val="000000"/>
              </a:solidFill>
              <a:latin typeface="Calibri"/>
              <a:ea typeface="Calibri"/>
              <a:cs typeface="Calibri"/>
              <a:sym typeface="Calibri"/>
            </a:endParaRPr>
          </a:p>
          <a:p>
            <a:pPr indent="0" lvl="0" marL="12700" rtl="0" algn="ctr">
              <a:spcBef>
                <a:spcPts val="0"/>
              </a:spcBef>
              <a:spcAft>
                <a:spcPts val="0"/>
              </a:spcAft>
              <a:buNone/>
            </a:pPr>
            <a:r>
              <a:rPr i="1" lang="en-US" sz="1300">
                <a:solidFill>
                  <a:srgbClr val="000000"/>
                </a:solidFill>
                <a:latin typeface="Calibri"/>
                <a:ea typeface="Calibri"/>
                <a:cs typeface="Calibri"/>
                <a:sym typeface="Calibri"/>
              </a:rPr>
              <a:t>(I have little or no evidence)</a:t>
            </a:r>
            <a:endParaRPr i="1" sz="1300">
              <a:solidFill>
                <a:srgbClr val="000000"/>
              </a:solidFill>
              <a:latin typeface="Calibri"/>
              <a:ea typeface="Calibri"/>
              <a:cs typeface="Calibri"/>
              <a:sym typeface="Calibri"/>
            </a:endParaRPr>
          </a:p>
          <a:p>
            <a:pPr indent="0" lvl="0" marL="0" rtl="0" algn="ctr">
              <a:lnSpc>
                <a:spcPct val="104090"/>
              </a:lnSpc>
              <a:spcBef>
                <a:spcPts val="0"/>
              </a:spcBef>
              <a:spcAft>
                <a:spcPts val="0"/>
              </a:spcAft>
              <a:buNone/>
            </a:pPr>
            <a:r>
              <a:rPr b="1" lang="en-US" sz="1300">
                <a:solidFill>
                  <a:srgbClr val="000000"/>
                </a:solidFill>
                <a:latin typeface="Calibri"/>
                <a:ea typeface="Calibri"/>
                <a:cs typeface="Calibri"/>
                <a:sym typeface="Calibri"/>
              </a:rPr>
              <a:t>Resources/Links</a:t>
            </a:r>
            <a:endParaRPr b="1" sz="1300">
              <a:solidFill>
                <a:srgbClr val="000000"/>
              </a:solidFill>
              <a:latin typeface="Calibri"/>
              <a:ea typeface="Calibri"/>
              <a:cs typeface="Calibri"/>
              <a:sym typeface="Calibri"/>
            </a:endParaRPr>
          </a:p>
          <a:p>
            <a:pPr indent="0" lvl="0" marL="88900" rtl="0" algn="l">
              <a:lnSpc>
                <a:spcPct val="104090"/>
              </a:lnSpc>
              <a:spcBef>
                <a:spcPts val="0"/>
              </a:spcBef>
              <a:spcAft>
                <a:spcPts val="0"/>
              </a:spcAft>
              <a:buNone/>
            </a:pPr>
            <a:r>
              <a:rPr b="1" lang="en-US" sz="1300">
                <a:solidFill>
                  <a:srgbClr val="000000"/>
                </a:solidFill>
                <a:latin typeface="Calibri"/>
                <a:ea typeface="Calibri"/>
                <a:cs typeface="Calibri"/>
                <a:sym typeface="Calibri"/>
              </a:rPr>
              <a:t>Evidence</a:t>
            </a:r>
            <a:endParaRPr b="1" sz="1300">
              <a:solidFill>
                <a:srgbClr val="000000"/>
              </a:solidFill>
              <a:latin typeface="Calibri"/>
              <a:ea typeface="Calibri"/>
              <a:cs typeface="Calibri"/>
              <a:sym typeface="Calibri"/>
            </a:endParaRPr>
          </a:p>
          <a:p>
            <a:pPr indent="0" lvl="0" marL="88900" marR="38100" rtl="0" algn="l">
              <a:spcBef>
                <a:spcPts val="0"/>
              </a:spcBef>
              <a:spcAft>
                <a:spcPts val="0"/>
              </a:spcAft>
              <a:buNone/>
            </a:pPr>
            <a:r>
              <a:rPr i="1" lang="en-US" sz="1300">
                <a:solidFill>
                  <a:srgbClr val="000000"/>
                </a:solidFill>
                <a:latin typeface="Calibri"/>
                <a:ea typeface="Calibri"/>
                <a:cs typeface="Calibri"/>
                <a:sym typeface="Calibri"/>
              </a:rPr>
              <a:t>(List under the appropriate rating)</a:t>
            </a:r>
            <a:endParaRPr i="1" sz="1300">
              <a:solidFill>
                <a:srgbClr val="000000"/>
              </a:solidFill>
              <a:latin typeface="Calibri"/>
              <a:ea typeface="Calibri"/>
              <a:cs typeface="Calibri"/>
              <a:sym typeface="Calibri"/>
            </a:endParaRPr>
          </a:p>
          <a:p>
            <a:pPr indent="0" lvl="0" marL="0" rtl="0" algn="l">
              <a:spcBef>
                <a:spcPts val="0"/>
              </a:spcBef>
              <a:spcAft>
                <a:spcPts val="0"/>
              </a:spcAft>
              <a:buNone/>
            </a:pPr>
            <a:r>
              <a:rPr lang="en-US" sz="1500">
                <a:solidFill>
                  <a:srgbClr val="000000"/>
                </a:solidFill>
                <a:latin typeface="Times New Roman"/>
                <a:ea typeface="Times New Roman"/>
                <a:cs typeface="Times New Roman"/>
                <a:sym typeface="Times New Roman"/>
              </a:rPr>
              <a:t> </a:t>
            </a:r>
            <a:endParaRPr sz="15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rPr lang="en-US" sz="1500">
                <a:solidFill>
                  <a:srgbClr val="000000"/>
                </a:solidFill>
                <a:latin typeface="Times New Roman"/>
                <a:ea typeface="Times New Roman"/>
                <a:cs typeface="Times New Roman"/>
                <a:sym typeface="Times New Roman"/>
              </a:rPr>
              <a:t> </a:t>
            </a:r>
            <a:endParaRPr sz="15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rPr lang="en-US" sz="1500">
                <a:solidFill>
                  <a:srgbClr val="000000"/>
                </a:solidFill>
                <a:latin typeface="Times New Roman"/>
                <a:ea typeface="Times New Roman"/>
                <a:cs typeface="Times New Roman"/>
                <a:sym typeface="Times New Roman"/>
              </a:rPr>
              <a:t> </a:t>
            </a:r>
            <a:endParaRPr sz="15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rPr lang="en-US" sz="1500">
                <a:solidFill>
                  <a:srgbClr val="000000"/>
                </a:solidFill>
                <a:latin typeface="Times New Roman"/>
                <a:ea typeface="Times New Roman"/>
                <a:cs typeface="Times New Roman"/>
                <a:sym typeface="Times New Roman"/>
              </a:rPr>
              <a:t> </a:t>
            </a:r>
            <a:endParaRPr sz="1500">
              <a:solidFill>
                <a:srgbClr val="000000"/>
              </a:solidFill>
              <a:latin typeface="Times New Roman"/>
              <a:ea typeface="Times New Roman"/>
              <a:cs typeface="Times New Roman"/>
              <a:sym typeface="Times New Roman"/>
            </a:endParaRPr>
          </a:p>
          <a:p>
            <a:pPr indent="0" lvl="0" marL="88900" rtl="0" algn="l">
              <a:lnSpc>
                <a:spcPct val="104090"/>
              </a:lnSpc>
              <a:spcBef>
                <a:spcPts val="0"/>
              </a:spcBef>
              <a:spcAft>
                <a:spcPts val="0"/>
              </a:spcAft>
              <a:buNone/>
            </a:pPr>
            <a:r>
              <a:rPr lang="en-US" sz="1300">
                <a:solidFill>
                  <a:srgbClr val="006FC0"/>
                </a:solidFill>
                <a:uFill>
                  <a:noFill/>
                </a:uFill>
                <a:latin typeface="Calibri"/>
                <a:ea typeface="Calibri"/>
                <a:cs typeface="Calibri"/>
                <a:sym typeface="Calibri"/>
                <a:hlinkClick r:id="rId8">
                  <a:extLst>
                    <a:ext uri="{A12FA001-AC4F-418D-AE19-62706E023703}">
                      <ahyp:hlinkClr val="tx"/>
                    </a:ext>
                  </a:extLst>
                </a:hlinkClick>
              </a:rPr>
              <a:t>Hi</a:t>
            </a:r>
            <a:r>
              <a:rPr lang="en-US" sz="1300" u="sng">
                <a:solidFill>
                  <a:srgbClr val="006FC0"/>
                </a:solidFill>
                <a:latin typeface="Calibri"/>
                <a:ea typeface="Calibri"/>
                <a:cs typeface="Calibri"/>
                <a:sym typeface="Calibri"/>
                <a:hlinkClick r:id="rId9">
                  <a:extLst>
                    <a:ext uri="{A12FA001-AC4F-418D-AE19-62706E023703}">
                      <ahyp:hlinkClr val="tx"/>
                    </a:ext>
                  </a:extLst>
                </a:hlinkClick>
              </a:rPr>
              <a:t>gh Leverage</a:t>
            </a:r>
            <a:endParaRPr sz="1300" u="sng">
              <a:solidFill>
                <a:srgbClr val="006FC0"/>
              </a:solidFill>
              <a:latin typeface="Calibri"/>
              <a:ea typeface="Calibri"/>
              <a:cs typeface="Calibri"/>
              <a:sym typeface="Calibri"/>
            </a:endParaRPr>
          </a:p>
          <a:p>
            <a:pPr indent="0" lvl="0" marL="88900" marR="469900" rtl="0" algn="l">
              <a:spcBef>
                <a:spcPts val="0"/>
              </a:spcBef>
              <a:spcAft>
                <a:spcPts val="0"/>
              </a:spcAft>
              <a:buNone/>
            </a:pPr>
            <a:r>
              <a:rPr lang="en-US" sz="1300" u="sng">
                <a:solidFill>
                  <a:srgbClr val="006FC0"/>
                </a:solidFill>
                <a:latin typeface="Calibri"/>
                <a:ea typeface="Calibri"/>
                <a:cs typeface="Calibri"/>
                <a:sym typeface="Calibri"/>
                <a:hlinkClick r:id="rId10">
                  <a:extLst>
                    <a:ext uri="{A12FA001-AC4F-418D-AE19-62706E023703}">
                      <ahyp:hlinkClr val="tx"/>
                    </a:ext>
                  </a:extLst>
                </a:hlinkClick>
              </a:rPr>
              <a:t>Practices: Leader</a:t>
            </a:r>
            <a:r>
              <a:rPr lang="en-US" sz="1300">
                <a:solidFill>
                  <a:srgbClr val="006FC0"/>
                </a:solidFill>
                <a:uFill>
                  <a:noFill/>
                </a:uFill>
                <a:latin typeface="Calibri"/>
                <a:ea typeface="Calibri"/>
                <a:cs typeface="Calibri"/>
                <a:sym typeface="Calibri"/>
                <a:hlinkClick r:id="rId11">
                  <a:extLst>
                    <a:ext uri="{A12FA001-AC4F-418D-AE19-62706E023703}">
                      <ahyp:hlinkClr val="tx"/>
                    </a:ext>
                  </a:extLst>
                </a:hlinkClick>
              </a:rPr>
              <a:t> </a:t>
            </a:r>
            <a:r>
              <a:rPr lang="en-US" sz="1300" u="sng">
                <a:solidFill>
                  <a:srgbClr val="006FC0"/>
                </a:solidFill>
                <a:latin typeface="Calibri"/>
                <a:ea typeface="Calibri"/>
                <a:cs typeface="Calibri"/>
                <a:sym typeface="Calibri"/>
                <a:hlinkClick r:id="rId12">
                  <a:extLst>
                    <a:ext uri="{A12FA001-AC4F-418D-AE19-62706E023703}">
                      <ahyp:hlinkClr val="tx"/>
                    </a:ext>
                  </a:extLst>
                </a:hlinkClick>
              </a:rPr>
              <a:t>Guide</a:t>
            </a:r>
            <a:endParaRPr sz="1300" u="sng">
              <a:solidFill>
                <a:srgbClr val="006FC0"/>
              </a:solidFill>
              <a:latin typeface="Calibri"/>
              <a:ea typeface="Calibri"/>
              <a:cs typeface="Calibri"/>
              <a:sym typeface="Calibri"/>
            </a:endParaRPr>
          </a:p>
          <a:p>
            <a:pPr indent="0" lvl="0" marL="0" rtl="0" algn="l">
              <a:spcBef>
                <a:spcPts val="0"/>
              </a:spcBef>
              <a:spcAft>
                <a:spcPts val="1600"/>
              </a:spcAft>
              <a:buNone/>
            </a:pPr>
            <a:r>
              <a:t/>
            </a:r>
            <a:endParaRPr/>
          </a:p>
        </p:txBody>
      </p:sp>
      <p:pic>
        <p:nvPicPr>
          <p:cNvPr id="398" name="Google Shape;398;p62"/>
          <p:cNvPicPr preferRelativeResize="0"/>
          <p:nvPr/>
        </p:nvPicPr>
        <p:blipFill>
          <a:blip r:embed="rId13">
            <a:alphaModFix/>
          </a:blip>
          <a:stretch>
            <a:fillRect/>
          </a:stretch>
        </p:blipFill>
        <p:spPr>
          <a:xfrm>
            <a:off x="0" y="-4"/>
            <a:ext cx="12191999" cy="68580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63"/>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404" name="Google Shape;404;p63"/>
          <p:cNvSpPr txBox="1"/>
          <p:nvPr>
            <p:ph idx="1" type="body"/>
          </p:nvPr>
        </p:nvSpPr>
        <p:spPr>
          <a:xfrm>
            <a:off x="415600" y="0"/>
            <a:ext cx="11360700" cy="68580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t/>
            </a:r>
            <a:endParaRPr/>
          </a:p>
        </p:txBody>
      </p:sp>
      <p:pic>
        <p:nvPicPr>
          <p:cNvPr id="405" name="Google Shape;405;p63"/>
          <p:cNvPicPr preferRelativeResize="0"/>
          <p:nvPr/>
        </p:nvPicPr>
        <p:blipFill>
          <a:blip r:embed="rId3">
            <a:alphaModFix/>
          </a:blip>
          <a:stretch>
            <a:fillRect/>
          </a:stretch>
        </p:blipFill>
        <p:spPr>
          <a:xfrm>
            <a:off x="0" y="175135"/>
            <a:ext cx="12191997" cy="668286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76D2"/>
            </a:gs>
            <a:gs pos="100000">
              <a:srgbClr val="093053"/>
            </a:gs>
          </a:gsLst>
          <a:path path="circle">
            <a:fillToRect b="50%" l="50%" r="50%" t="50%"/>
          </a:path>
          <a:tileRect/>
        </a:gradFill>
      </p:bgPr>
    </p:bg>
    <p:spTree>
      <p:nvGrpSpPr>
        <p:cNvPr id="267" name="Shape 267"/>
        <p:cNvGrpSpPr/>
        <p:nvPr/>
      </p:nvGrpSpPr>
      <p:grpSpPr>
        <a:xfrm>
          <a:off x="0" y="0"/>
          <a:ext cx="0" cy="0"/>
          <a:chOff x="0" y="0"/>
          <a:chExt cx="0" cy="0"/>
        </a:xfrm>
      </p:grpSpPr>
      <p:sp>
        <p:nvSpPr>
          <p:cNvPr id="268" name="Google Shape;268;p46"/>
          <p:cNvSpPr txBox="1"/>
          <p:nvPr/>
        </p:nvSpPr>
        <p:spPr>
          <a:xfrm>
            <a:off x="466275" y="1284575"/>
            <a:ext cx="5852400" cy="40863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000000"/>
              </a:buClr>
              <a:buSzPts val="6000"/>
              <a:buFont typeface="Arial"/>
              <a:buNone/>
            </a:pPr>
            <a:r>
              <a:rPr b="1" i="0" lang="en-US" sz="3900" u="none" cap="none" strike="noStrike">
                <a:solidFill>
                  <a:srgbClr val="FFFFFF"/>
                </a:solidFill>
                <a:latin typeface="Aharoni"/>
                <a:ea typeface="Aharoni"/>
                <a:cs typeface="Aharoni"/>
                <a:sym typeface="Aharoni"/>
              </a:rPr>
              <a:t>Check in: </a:t>
            </a:r>
            <a:endParaRPr b="1" i="0" sz="3900" u="none" cap="none" strike="noStrike">
              <a:solidFill>
                <a:srgbClr val="FFFFFF"/>
              </a:solidFill>
              <a:latin typeface="Aharoni"/>
              <a:ea typeface="Aharoni"/>
              <a:cs typeface="Aharoni"/>
              <a:sym typeface="Aharoni"/>
            </a:endParaRPr>
          </a:p>
          <a:p>
            <a:pPr indent="0" lvl="0" marL="0" marR="0" rtl="0" algn="l">
              <a:lnSpc>
                <a:spcPct val="90000"/>
              </a:lnSpc>
              <a:spcBef>
                <a:spcPts val="600"/>
              </a:spcBef>
              <a:spcAft>
                <a:spcPts val="0"/>
              </a:spcAft>
              <a:buClr>
                <a:srgbClr val="000000"/>
              </a:buClr>
              <a:buSzPts val="6000"/>
              <a:buFont typeface="Arial"/>
              <a:buNone/>
            </a:pPr>
            <a:r>
              <a:rPr b="1" lang="en-US" sz="3900">
                <a:solidFill>
                  <a:srgbClr val="FFFFFF"/>
                </a:solidFill>
                <a:latin typeface="Aharoni"/>
                <a:ea typeface="Aharoni"/>
                <a:cs typeface="Aharoni"/>
                <a:sym typeface="Aharoni"/>
              </a:rPr>
              <a:t>Did you ever have a “good luck charm” or go-to study study strategy to use before an assessment? Share your response in the chat.</a:t>
            </a:r>
            <a:endParaRPr b="1" i="0" sz="5500" u="none" cap="none" strike="noStrike">
              <a:solidFill>
                <a:srgbClr val="FFFFFF"/>
              </a:solidFill>
              <a:latin typeface="Aharoni"/>
              <a:ea typeface="Aharoni"/>
              <a:cs typeface="Aharoni"/>
              <a:sym typeface="Aharoni"/>
            </a:endParaRPr>
          </a:p>
        </p:txBody>
      </p:sp>
      <p:pic>
        <p:nvPicPr>
          <p:cNvPr id="269" name="Google Shape;269;p46"/>
          <p:cNvPicPr preferRelativeResize="0"/>
          <p:nvPr/>
        </p:nvPicPr>
        <p:blipFill>
          <a:blip r:embed="rId3">
            <a:alphaModFix/>
          </a:blip>
          <a:stretch>
            <a:fillRect/>
          </a:stretch>
        </p:blipFill>
        <p:spPr>
          <a:xfrm>
            <a:off x="6471075" y="1600200"/>
            <a:ext cx="5568525" cy="37214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64"/>
          <p:cNvSpPr txBox="1"/>
          <p:nvPr>
            <p:ph idx="1" type="body"/>
          </p:nvPr>
        </p:nvSpPr>
        <p:spPr>
          <a:xfrm>
            <a:off x="62200" y="27400"/>
            <a:ext cx="12058500" cy="4309500"/>
          </a:xfrm>
          <a:prstGeom prst="rect">
            <a:avLst/>
          </a:prstGeom>
        </p:spPr>
        <p:txBody>
          <a:bodyPr anchorCtr="0" anchor="t" bIns="121900" lIns="121900" spcFirstLastPara="1" rIns="121900" wrap="square" tIns="121900">
            <a:normAutofit fontScale="25000" lnSpcReduction="20000"/>
          </a:bodyPr>
          <a:lstStyle/>
          <a:p>
            <a:pPr indent="0" lvl="0" marL="0" rtl="0" algn="ctr">
              <a:spcBef>
                <a:spcPts val="0"/>
              </a:spcBef>
              <a:spcAft>
                <a:spcPts val="0"/>
              </a:spcAft>
              <a:buNone/>
            </a:pPr>
            <a:r>
              <a:t/>
            </a:r>
            <a:endParaRPr sz="4000"/>
          </a:p>
          <a:p>
            <a:pPr indent="0" lvl="0" marL="0" rtl="0" algn="ctr">
              <a:spcBef>
                <a:spcPts val="1600"/>
              </a:spcBef>
              <a:spcAft>
                <a:spcPts val="0"/>
              </a:spcAft>
              <a:buNone/>
            </a:pPr>
            <a:r>
              <a:rPr lang="en-US" sz="9300"/>
              <a:t>N</a:t>
            </a:r>
            <a:r>
              <a:rPr lang="en-US" sz="10300"/>
              <a:t>ick Sauers, Georgia State University</a:t>
            </a:r>
            <a:endParaRPr sz="10300"/>
          </a:p>
          <a:p>
            <a:pPr indent="0" lvl="0" marL="0" rtl="0" algn="ctr">
              <a:spcBef>
                <a:spcPts val="1600"/>
              </a:spcBef>
              <a:spcAft>
                <a:spcPts val="0"/>
              </a:spcAft>
              <a:buNone/>
            </a:pPr>
            <a:r>
              <a:rPr lang="en-US" sz="10300" u="sng">
                <a:solidFill>
                  <a:schemeClr val="hlink"/>
                </a:solidFill>
                <a:hlinkClick r:id="rId3"/>
              </a:rPr>
              <a:t>nsauers@gsu.edu</a:t>
            </a:r>
            <a:endParaRPr sz="10300"/>
          </a:p>
          <a:p>
            <a:pPr indent="0" lvl="0" marL="0" rtl="0" algn="ctr">
              <a:spcBef>
                <a:spcPts val="1600"/>
              </a:spcBef>
              <a:spcAft>
                <a:spcPts val="0"/>
              </a:spcAft>
              <a:buNone/>
            </a:pPr>
            <a:r>
              <a:t/>
            </a:r>
            <a:endParaRPr sz="10300"/>
          </a:p>
          <a:p>
            <a:pPr indent="0" lvl="0" marL="0" rtl="0" algn="ctr">
              <a:spcBef>
                <a:spcPts val="1600"/>
              </a:spcBef>
              <a:spcAft>
                <a:spcPts val="0"/>
              </a:spcAft>
              <a:buNone/>
            </a:pPr>
            <a:r>
              <a:rPr lang="en-US" sz="10300"/>
              <a:t>Jami Berry, University of Georgia</a:t>
            </a:r>
            <a:endParaRPr sz="10300"/>
          </a:p>
          <a:p>
            <a:pPr indent="0" lvl="0" marL="0" rtl="0" algn="ctr">
              <a:spcBef>
                <a:spcPts val="1600"/>
              </a:spcBef>
              <a:spcAft>
                <a:spcPts val="0"/>
              </a:spcAft>
              <a:buNone/>
            </a:pPr>
            <a:r>
              <a:rPr lang="en-US" sz="10300" u="sng">
                <a:solidFill>
                  <a:schemeClr val="hlink"/>
                </a:solidFill>
                <a:hlinkClick r:id="rId4"/>
              </a:rPr>
              <a:t>JamiBerry@uga.edu</a:t>
            </a:r>
            <a:endParaRPr sz="10300"/>
          </a:p>
          <a:p>
            <a:pPr indent="0" lvl="0" marL="0" rtl="0" algn="ctr">
              <a:spcBef>
                <a:spcPts val="1600"/>
              </a:spcBef>
              <a:spcAft>
                <a:spcPts val="0"/>
              </a:spcAft>
              <a:buNone/>
            </a:pPr>
            <a:r>
              <a:t/>
            </a:r>
            <a:endParaRPr sz="10300"/>
          </a:p>
          <a:p>
            <a:pPr indent="0" lvl="0" marL="0" rtl="0" algn="ctr">
              <a:spcBef>
                <a:spcPts val="1600"/>
              </a:spcBef>
              <a:spcAft>
                <a:spcPts val="0"/>
              </a:spcAft>
              <a:buNone/>
            </a:pPr>
            <a:r>
              <a:rPr lang="en-US" sz="10300"/>
              <a:t>Kaneshia Dorsan, University of Georgia</a:t>
            </a:r>
            <a:endParaRPr sz="10300"/>
          </a:p>
          <a:p>
            <a:pPr indent="0" lvl="0" marL="0" rtl="0" algn="ctr">
              <a:spcBef>
                <a:spcPts val="1600"/>
              </a:spcBef>
              <a:spcAft>
                <a:spcPts val="0"/>
              </a:spcAft>
              <a:buNone/>
            </a:pPr>
            <a:r>
              <a:rPr lang="en-US" sz="10300" u="sng">
                <a:solidFill>
                  <a:schemeClr val="hlink"/>
                </a:solidFill>
                <a:hlinkClick r:id="rId5"/>
              </a:rPr>
              <a:t>kdorsan@uga.edu</a:t>
            </a:r>
            <a:endParaRPr sz="10300"/>
          </a:p>
          <a:p>
            <a:pPr indent="0" lvl="0" marL="0" rtl="0" algn="ctr">
              <a:spcBef>
                <a:spcPts val="1600"/>
              </a:spcBef>
              <a:spcAft>
                <a:spcPts val="0"/>
              </a:spcAft>
              <a:buNone/>
            </a:pPr>
            <a:r>
              <a:t/>
            </a:r>
            <a:endParaRPr sz="10300"/>
          </a:p>
          <a:p>
            <a:pPr indent="0" lvl="0" marL="0" rtl="0" algn="ctr">
              <a:spcBef>
                <a:spcPts val="1600"/>
              </a:spcBef>
              <a:spcAft>
                <a:spcPts val="0"/>
              </a:spcAft>
              <a:buNone/>
            </a:pPr>
            <a:r>
              <a:rPr lang="en-US" sz="10300"/>
              <a:t>Karen Bryant, University of Georgia</a:t>
            </a:r>
            <a:endParaRPr sz="10300"/>
          </a:p>
          <a:p>
            <a:pPr indent="0" lvl="0" marL="0" rtl="0" algn="ctr">
              <a:spcBef>
                <a:spcPts val="1600"/>
              </a:spcBef>
              <a:spcAft>
                <a:spcPts val="0"/>
              </a:spcAft>
              <a:buNone/>
            </a:pPr>
            <a:r>
              <a:rPr lang="en-US" sz="10300" u="sng">
                <a:solidFill>
                  <a:schemeClr val="hlink"/>
                </a:solidFill>
                <a:hlinkClick r:id="rId6"/>
              </a:rPr>
              <a:t>bryantkc@uga.edu</a:t>
            </a:r>
            <a:endParaRPr sz="10300"/>
          </a:p>
          <a:p>
            <a:pPr indent="0" lvl="0" marL="0" rtl="0" algn="l">
              <a:spcBef>
                <a:spcPts val="1600"/>
              </a:spcBef>
              <a:spcAft>
                <a:spcPts val="0"/>
              </a:spcAft>
              <a:buNone/>
            </a:pPr>
            <a:r>
              <a:t/>
            </a:r>
            <a:endParaRPr sz="3000"/>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5"/>
          <p:cNvSpPr txBox="1"/>
          <p:nvPr>
            <p:ph type="title"/>
          </p:nvPr>
        </p:nvSpPr>
        <p:spPr>
          <a:xfrm>
            <a:off x="433206" y="136959"/>
            <a:ext cx="112197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800"/>
              <a:buNone/>
            </a:pPr>
            <a:r>
              <a:rPr lang="en-US"/>
              <a:t>Invitations</a:t>
            </a:r>
            <a:endParaRPr/>
          </a:p>
        </p:txBody>
      </p:sp>
      <p:sp>
        <p:nvSpPr>
          <p:cNvPr id="417" name="Google Shape;417;p65"/>
          <p:cNvSpPr txBox="1"/>
          <p:nvPr>
            <p:ph idx="1" type="body"/>
          </p:nvPr>
        </p:nvSpPr>
        <p:spPr>
          <a:xfrm>
            <a:off x="433400" y="1116625"/>
            <a:ext cx="11219700" cy="4840200"/>
          </a:xfrm>
          <a:prstGeom prst="rect">
            <a:avLst/>
          </a:prstGeom>
          <a:noFill/>
          <a:ln>
            <a:noFill/>
          </a:ln>
        </p:spPr>
        <p:txBody>
          <a:bodyPr anchorCtr="0" anchor="t" bIns="45700" lIns="91425" spcFirstLastPara="1" rIns="91425" wrap="square" tIns="45700">
            <a:noAutofit/>
          </a:bodyPr>
          <a:lstStyle/>
          <a:p>
            <a:pPr indent="-393700" lvl="0" marL="457200" rtl="0" algn="l">
              <a:lnSpc>
                <a:spcPct val="100000"/>
              </a:lnSpc>
              <a:spcBef>
                <a:spcPts val="1000"/>
              </a:spcBef>
              <a:spcAft>
                <a:spcPts val="0"/>
              </a:spcAft>
              <a:buSzPts val="2600"/>
              <a:buChar char="•"/>
            </a:pPr>
            <a:r>
              <a:rPr lang="en-US" sz="2600"/>
              <a:t>Our next TAG meeting is </a:t>
            </a:r>
            <a:r>
              <a:rPr b="1" lang="en-US" sz="2600"/>
              <a:t>March 6th, </a:t>
            </a:r>
            <a:r>
              <a:rPr lang="en-US" sz="2600"/>
              <a:t>we are discussing:</a:t>
            </a:r>
            <a:endParaRPr sz="2600"/>
          </a:p>
          <a:p>
            <a:pPr indent="-393700" lvl="1" marL="914400" rtl="0" algn="l">
              <a:lnSpc>
                <a:spcPct val="100000"/>
              </a:lnSpc>
              <a:spcBef>
                <a:spcPts val="0"/>
              </a:spcBef>
              <a:spcAft>
                <a:spcPts val="0"/>
              </a:spcAft>
              <a:buSzPts val="2600"/>
              <a:buChar char="•"/>
            </a:pPr>
            <a:r>
              <a:rPr b="1" lang="en-US" sz="2600"/>
              <a:t>Communities</a:t>
            </a:r>
            <a:r>
              <a:rPr b="1" lang="en-US" sz="2600"/>
              <a:t> of Student Care and Support </a:t>
            </a:r>
            <a:r>
              <a:rPr b="1" lang="en-US" sz="2600"/>
              <a:t>(IC Standard 5). </a:t>
            </a:r>
            <a:endParaRPr b="1" sz="2600"/>
          </a:p>
          <a:p>
            <a:pPr indent="-393700" lvl="2" marL="1371600" rtl="0" algn="l">
              <a:lnSpc>
                <a:spcPct val="100000"/>
              </a:lnSpc>
              <a:spcBef>
                <a:spcPts val="0"/>
              </a:spcBef>
              <a:spcAft>
                <a:spcPts val="0"/>
              </a:spcAft>
              <a:buSzPts val="2600"/>
              <a:buChar char="•"/>
            </a:pPr>
            <a:r>
              <a:rPr lang="en-US" sz="2600"/>
              <a:t>Please review pages 35-37 in the </a:t>
            </a:r>
            <a:r>
              <a:rPr lang="en-US" sz="2600" u="sng">
                <a:solidFill>
                  <a:schemeClr val="hlink"/>
                </a:solidFill>
                <a:hlinkClick r:id="rId3"/>
              </a:rPr>
              <a:t>IC document</a:t>
            </a:r>
            <a:r>
              <a:rPr lang="en-US" sz="2600"/>
              <a:t> to help orient you to our next meeting topic. </a:t>
            </a:r>
            <a:endParaRPr sz="2600"/>
          </a:p>
          <a:p>
            <a:pPr indent="-393700" lvl="1" marL="914400" rtl="0" algn="l">
              <a:lnSpc>
                <a:spcPct val="100000"/>
              </a:lnSpc>
              <a:spcBef>
                <a:spcPts val="0"/>
              </a:spcBef>
              <a:spcAft>
                <a:spcPts val="0"/>
              </a:spcAft>
              <a:buSzPts val="2600"/>
              <a:buChar char="•"/>
            </a:pPr>
            <a:r>
              <a:rPr b="1" lang="en-US" sz="2600"/>
              <a:t>We are looking for a state to highlight in this March meeting.</a:t>
            </a:r>
            <a:r>
              <a:rPr lang="en-US" sz="2600"/>
              <a:t> </a:t>
            </a:r>
            <a:endParaRPr sz="2600"/>
          </a:p>
          <a:p>
            <a:pPr indent="-393700" lvl="2" marL="1371600" rtl="0" algn="l">
              <a:lnSpc>
                <a:spcPct val="100000"/>
              </a:lnSpc>
              <a:spcBef>
                <a:spcPts val="0"/>
              </a:spcBef>
              <a:spcAft>
                <a:spcPts val="0"/>
              </a:spcAft>
              <a:buSzPts val="2600"/>
              <a:buChar char="•"/>
            </a:pPr>
            <a:r>
              <a:rPr lang="en-US" sz="2600"/>
              <a:t>If you have a connection within your state work that connects to IC Standard 5, please reach out to </a:t>
            </a:r>
            <a:r>
              <a:rPr lang="en-US" sz="2600" u="sng">
                <a:solidFill>
                  <a:schemeClr val="hlink"/>
                </a:solidFill>
                <a:hlinkClick r:id="rId4"/>
              </a:rPr>
              <a:t>aberner@air.org</a:t>
            </a:r>
            <a:endParaRPr sz="2600"/>
          </a:p>
          <a:p>
            <a:pPr indent="-393700" lvl="1" marL="914400" rtl="0" algn="l">
              <a:lnSpc>
                <a:spcPct val="100000"/>
              </a:lnSpc>
              <a:spcBef>
                <a:spcPts val="0"/>
              </a:spcBef>
              <a:spcAft>
                <a:spcPts val="0"/>
              </a:spcAft>
              <a:buSzPts val="2600"/>
              <a:buChar char="•"/>
            </a:pPr>
            <a:r>
              <a:rPr lang="en-US" sz="2600"/>
              <a:t>We will be updating some of our meetings to help with scheduling a virtual CEEDAR convening, more info to come!</a:t>
            </a:r>
            <a:endParaRPr sz="2600"/>
          </a:p>
          <a:p>
            <a:pPr indent="0" lvl="0" marL="0" rtl="0" algn="l">
              <a:lnSpc>
                <a:spcPct val="100000"/>
              </a:lnSpc>
              <a:spcBef>
                <a:spcPts val="0"/>
              </a:spcBef>
              <a:spcAft>
                <a:spcPts val="0"/>
              </a:spcAft>
              <a:buNone/>
            </a:pPr>
            <a:r>
              <a:t/>
            </a:r>
            <a:endParaRPr sz="2600"/>
          </a:p>
          <a:p>
            <a:pPr indent="0" lvl="0" marL="0" rtl="0" algn="l">
              <a:lnSpc>
                <a:spcPct val="100000"/>
              </a:lnSpc>
              <a:spcBef>
                <a:spcPts val="0"/>
              </a:spcBef>
              <a:spcAft>
                <a:spcPts val="0"/>
              </a:spcAft>
              <a:buNone/>
            </a:pPr>
            <a:r>
              <a:t/>
            </a:r>
            <a:endParaRPr sz="26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6"/>
          <p:cNvSpPr txBox="1"/>
          <p:nvPr>
            <p:ph type="title"/>
          </p:nvPr>
        </p:nvSpPr>
        <p:spPr>
          <a:xfrm>
            <a:off x="7446578" y="497275"/>
            <a:ext cx="4808700" cy="13257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a:t>Helpful </a:t>
            </a:r>
            <a:r>
              <a:rPr lang="en-US"/>
              <a:t>Resource</a:t>
            </a:r>
            <a:endParaRPr/>
          </a:p>
        </p:txBody>
      </p:sp>
      <p:sp>
        <p:nvSpPr>
          <p:cNvPr id="424" name="Google Shape;424;p66"/>
          <p:cNvSpPr txBox="1"/>
          <p:nvPr>
            <p:ph idx="1" type="body"/>
          </p:nvPr>
        </p:nvSpPr>
        <p:spPr>
          <a:xfrm>
            <a:off x="8194348" y="1985000"/>
            <a:ext cx="4060800" cy="36396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300"/>
              <a:t>Within our </a:t>
            </a:r>
            <a:r>
              <a:rPr lang="en-US" sz="2300"/>
              <a:t>Networked</a:t>
            </a:r>
            <a:r>
              <a:rPr lang="en-US" sz="2300"/>
              <a:t> I</a:t>
            </a:r>
            <a:r>
              <a:rPr lang="en-US" sz="2300"/>
              <a:t>mprovement</a:t>
            </a:r>
            <a:r>
              <a:rPr lang="en-US" sz="2300"/>
              <a:t> Community (NIC), CEEDAR has added a </a:t>
            </a:r>
            <a:r>
              <a:rPr lang="en-US" sz="2300"/>
              <a:t>component</a:t>
            </a:r>
            <a:r>
              <a:rPr lang="en-US" sz="2300"/>
              <a:t> to help </a:t>
            </a:r>
            <a:r>
              <a:rPr lang="en-US" sz="2300"/>
              <a:t>crosswalk the NELP standards to the PSEL standards. PSEL are the standards that are used in our Principal Leadership IC. </a:t>
            </a:r>
            <a:endParaRPr sz="2300"/>
          </a:p>
        </p:txBody>
      </p:sp>
      <p:pic>
        <p:nvPicPr>
          <p:cNvPr id="425" name="Google Shape;425;p66"/>
          <p:cNvPicPr preferRelativeResize="0"/>
          <p:nvPr/>
        </p:nvPicPr>
        <p:blipFill>
          <a:blip r:embed="rId3">
            <a:alphaModFix/>
          </a:blip>
          <a:stretch>
            <a:fillRect/>
          </a:stretch>
        </p:blipFill>
        <p:spPr>
          <a:xfrm>
            <a:off x="-155400" y="335272"/>
            <a:ext cx="7476352" cy="3639601"/>
          </a:xfrm>
          <a:prstGeom prst="rect">
            <a:avLst/>
          </a:prstGeom>
          <a:noFill/>
          <a:ln>
            <a:noFill/>
          </a:ln>
        </p:spPr>
      </p:pic>
      <p:pic>
        <p:nvPicPr>
          <p:cNvPr id="426" name="Google Shape;426;p66"/>
          <p:cNvPicPr preferRelativeResize="0"/>
          <p:nvPr/>
        </p:nvPicPr>
        <p:blipFill>
          <a:blip r:embed="rId4">
            <a:alphaModFix/>
          </a:blip>
          <a:stretch>
            <a:fillRect/>
          </a:stretch>
        </p:blipFill>
        <p:spPr>
          <a:xfrm>
            <a:off x="-231600" y="2518826"/>
            <a:ext cx="8380851" cy="34579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67"/>
          <p:cNvSpPr txBox="1"/>
          <p:nvPr>
            <p:ph type="title"/>
          </p:nvPr>
        </p:nvSpPr>
        <p:spPr>
          <a:xfrm>
            <a:off x="433206" y="365559"/>
            <a:ext cx="112197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800"/>
              <a:buNone/>
            </a:pPr>
            <a:r>
              <a:rPr lang="en-US"/>
              <a:t>State Team Reflection</a:t>
            </a:r>
            <a:endParaRPr/>
          </a:p>
        </p:txBody>
      </p:sp>
      <p:sp>
        <p:nvSpPr>
          <p:cNvPr id="433" name="Google Shape;433;p67"/>
          <p:cNvSpPr txBox="1"/>
          <p:nvPr/>
        </p:nvSpPr>
        <p:spPr>
          <a:xfrm>
            <a:off x="109800" y="1542175"/>
            <a:ext cx="12060600" cy="4538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100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Please access your blueprint from your </a:t>
            </a:r>
            <a:r>
              <a:rPr b="0" i="0" lang="en-US" sz="2400" u="sng" cap="none" strike="noStrike">
                <a:solidFill>
                  <a:schemeClr val="hlink"/>
                </a:solidFill>
                <a:latin typeface="Arial"/>
                <a:ea typeface="Arial"/>
                <a:cs typeface="Arial"/>
                <a:sym typeface="Arial"/>
                <a:hlinkClick r:id="rId3"/>
              </a:rPr>
              <a:t>state notes page</a:t>
            </a:r>
            <a:r>
              <a:rPr b="0" i="0" lang="en-US" sz="2400" u="none" cap="none" strike="noStrike">
                <a:solidFill>
                  <a:schemeClr val="dk1"/>
                </a:solidFill>
                <a:latin typeface="Arial"/>
                <a:ea typeface="Arial"/>
                <a:cs typeface="Arial"/>
                <a:sym typeface="Arial"/>
              </a:rPr>
              <a:t> to help with these questions. This also provides you a space to record your thinking during discussion.</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381000" lvl="1" marL="914400" rtl="0" algn="l">
              <a:spcBef>
                <a:spcPts val="0"/>
              </a:spcBef>
              <a:spcAft>
                <a:spcPts val="0"/>
              </a:spcAft>
              <a:buSzPts val="2400"/>
              <a:buChar char="●"/>
            </a:pPr>
            <a:r>
              <a:rPr lang="en-US" sz="2400"/>
              <a:t>What ideas did you hear today that resonated with you?</a:t>
            </a:r>
            <a:endParaRPr sz="2400"/>
          </a:p>
          <a:p>
            <a:pPr indent="-381000" lvl="1" marL="914400" rtl="0" algn="l">
              <a:spcBef>
                <a:spcPts val="0"/>
              </a:spcBef>
              <a:spcAft>
                <a:spcPts val="0"/>
              </a:spcAft>
              <a:buSzPts val="2400"/>
              <a:buChar char="●"/>
            </a:pPr>
            <a:r>
              <a:rPr lang="en-US" sz="2400"/>
              <a:t>How might what you learned today impact your state plan or the work in your organization?</a:t>
            </a:r>
            <a:endParaRPr sz="2400"/>
          </a:p>
          <a:p>
            <a:pPr indent="0" lvl="0" marL="0" marR="0" rtl="0" algn="l">
              <a:lnSpc>
                <a:spcPct val="100000"/>
              </a:lnSpc>
              <a:spcBef>
                <a:spcPts val="0"/>
              </a:spcBef>
              <a:spcAft>
                <a:spcPts val="0"/>
              </a:spcAft>
              <a:buNone/>
            </a:pPr>
            <a:r>
              <a:t/>
            </a:r>
            <a:endParaRPr sz="2800">
              <a:solidFill>
                <a:schemeClr val="dk1"/>
              </a:solidFill>
            </a:endParaRPr>
          </a:p>
          <a:p>
            <a:pPr indent="0" lvl="0" marL="0" rtl="0" algn="l">
              <a:spcBef>
                <a:spcPts val="0"/>
              </a:spcBef>
              <a:spcAft>
                <a:spcPts val="0"/>
              </a:spcAft>
              <a:buClr>
                <a:schemeClr val="dk1"/>
              </a:buClr>
              <a:buSzPts val="1100"/>
              <a:buFont typeface="Arial"/>
              <a:buNone/>
            </a:pPr>
            <a:r>
              <a:rPr b="1" lang="en-US" sz="3200">
                <a:solidFill>
                  <a:schemeClr val="dk1"/>
                </a:solidFill>
              </a:rPr>
              <a:t>After these breakout rooms, we will not return to the main room, you will be free to leave. </a:t>
            </a:r>
            <a:endParaRPr b="1" i="0" sz="4800" u="none" cap="none" strike="noStrike">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7"/>
          <p:cNvSpPr txBox="1"/>
          <p:nvPr>
            <p:ph idx="3" type="body"/>
          </p:nvPr>
        </p:nvSpPr>
        <p:spPr>
          <a:xfrm>
            <a:off x="790826" y="342600"/>
            <a:ext cx="9320125" cy="1019175"/>
          </a:xfrm>
          <a:prstGeom prst="rect">
            <a:avLst/>
          </a:prstGeom>
          <a:noFill/>
          <a:ln>
            <a:noFill/>
          </a:ln>
        </p:spPr>
        <p:txBody>
          <a:bodyPr anchorCtr="0" anchor="t" bIns="45700" lIns="91425" spcFirstLastPara="1" rIns="91425" wrap="square" tIns="45700">
            <a:noAutofit/>
          </a:bodyPr>
          <a:lstStyle/>
          <a:p>
            <a:pPr indent="0" lvl="0" marL="0" rtl="0" algn="ctr">
              <a:lnSpc>
                <a:spcPct val="70000"/>
              </a:lnSpc>
              <a:spcBef>
                <a:spcPts val="0"/>
              </a:spcBef>
              <a:spcAft>
                <a:spcPts val="0"/>
              </a:spcAft>
              <a:buClr>
                <a:schemeClr val="lt1"/>
              </a:buClr>
              <a:buSzPts val="6200"/>
              <a:buNone/>
            </a:pPr>
            <a:r>
              <a:rPr lang="en-US" sz="5800"/>
              <a:t>Welcome &amp; Introductions </a:t>
            </a:r>
            <a:endParaRPr sz="5800"/>
          </a:p>
        </p:txBody>
      </p:sp>
      <p:sp>
        <p:nvSpPr>
          <p:cNvPr id="276" name="Google Shape;276;p47"/>
          <p:cNvSpPr txBox="1"/>
          <p:nvPr>
            <p:ph idx="2" type="body"/>
          </p:nvPr>
        </p:nvSpPr>
        <p:spPr>
          <a:xfrm>
            <a:off x="2551163" y="1572150"/>
            <a:ext cx="3470400" cy="1291200"/>
          </a:xfrm>
          <a:prstGeom prst="rect">
            <a:avLst/>
          </a:prstGeom>
          <a:solidFill>
            <a:srgbClr val="E4E4E4"/>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en-US" sz="1800">
                <a:latin typeface="Arial"/>
                <a:ea typeface="Arial"/>
                <a:cs typeface="Arial"/>
                <a:sym typeface="Arial"/>
              </a:rPr>
              <a:t>Dr. David DeMatthews</a:t>
            </a:r>
            <a:endParaRPr sz="1800">
              <a:latin typeface="Arial"/>
              <a:ea typeface="Arial"/>
              <a:cs typeface="Arial"/>
              <a:sym typeface="Arial"/>
            </a:endParaRPr>
          </a:p>
          <a:p>
            <a:pPr indent="0" lvl="0" marL="0" rtl="0" algn="l">
              <a:lnSpc>
                <a:spcPct val="90000"/>
              </a:lnSpc>
              <a:spcBef>
                <a:spcPts val="0"/>
              </a:spcBef>
              <a:spcAft>
                <a:spcPts val="0"/>
              </a:spcAft>
              <a:buClr>
                <a:schemeClr val="dk1"/>
              </a:buClr>
              <a:buSzPts val="2400"/>
              <a:buNone/>
            </a:pPr>
            <a:r>
              <a:rPr lang="en-US" sz="1600">
                <a:solidFill>
                  <a:srgbClr val="242424"/>
                </a:solidFill>
                <a:latin typeface="Arial"/>
                <a:ea typeface="Arial"/>
                <a:cs typeface="Arial"/>
                <a:sym typeface="Arial"/>
              </a:rPr>
              <a:t>Professor, Department of Education Leadership and Policy,</a:t>
            </a:r>
            <a:endParaRPr sz="1600">
              <a:solidFill>
                <a:srgbClr val="212529"/>
              </a:solidFill>
              <a:latin typeface="Arial"/>
              <a:ea typeface="Arial"/>
              <a:cs typeface="Arial"/>
              <a:sym typeface="Arial"/>
            </a:endParaRPr>
          </a:p>
          <a:p>
            <a:pPr indent="0" lvl="0" marL="0" rtl="0" algn="l">
              <a:lnSpc>
                <a:spcPct val="90000"/>
              </a:lnSpc>
              <a:spcBef>
                <a:spcPts val="0"/>
              </a:spcBef>
              <a:spcAft>
                <a:spcPts val="0"/>
              </a:spcAft>
              <a:buClr>
                <a:schemeClr val="dk1"/>
              </a:buClr>
              <a:buSzPts val="2400"/>
              <a:buNone/>
            </a:pPr>
            <a:r>
              <a:rPr lang="en-US" sz="1600">
                <a:solidFill>
                  <a:srgbClr val="000000"/>
                </a:solidFill>
                <a:latin typeface="Arial"/>
                <a:ea typeface="Arial"/>
                <a:cs typeface="Arial"/>
                <a:sym typeface="Arial"/>
              </a:rPr>
              <a:t>The University of Texas at Austin</a:t>
            </a:r>
            <a:endParaRPr sz="1600">
              <a:solidFill>
                <a:srgbClr val="000000"/>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sz="2200"/>
          </a:p>
        </p:txBody>
      </p:sp>
      <p:pic>
        <p:nvPicPr>
          <p:cNvPr id="277" name="Google Shape;277;p47"/>
          <p:cNvPicPr preferRelativeResize="0"/>
          <p:nvPr/>
        </p:nvPicPr>
        <p:blipFill rotWithShape="1">
          <a:blip r:embed="rId3">
            <a:alphaModFix/>
          </a:blip>
          <a:srcRect b="0" l="0" r="0" t="0"/>
          <a:stretch/>
        </p:blipFill>
        <p:spPr>
          <a:xfrm>
            <a:off x="669500" y="1361775"/>
            <a:ext cx="1609575" cy="2011975"/>
          </a:xfrm>
          <a:prstGeom prst="rect">
            <a:avLst/>
          </a:prstGeom>
          <a:noFill/>
          <a:ln>
            <a:noFill/>
          </a:ln>
        </p:spPr>
      </p:pic>
      <p:pic>
        <p:nvPicPr>
          <p:cNvPr id="278" name="Google Shape;278;p47"/>
          <p:cNvPicPr preferRelativeResize="0"/>
          <p:nvPr/>
        </p:nvPicPr>
        <p:blipFill rotWithShape="1">
          <a:blip r:embed="rId4">
            <a:alphaModFix/>
          </a:blip>
          <a:srcRect b="0" l="0" r="0" t="0"/>
          <a:stretch/>
        </p:blipFill>
        <p:spPr>
          <a:xfrm>
            <a:off x="504950" y="4668088"/>
            <a:ext cx="1609343" cy="2011680"/>
          </a:xfrm>
          <a:prstGeom prst="rect">
            <a:avLst/>
          </a:prstGeom>
          <a:noFill/>
          <a:ln>
            <a:noFill/>
          </a:ln>
        </p:spPr>
      </p:pic>
      <p:sp>
        <p:nvSpPr>
          <p:cNvPr id="279" name="Google Shape;279;p47"/>
          <p:cNvSpPr txBox="1"/>
          <p:nvPr>
            <p:ph idx="2" type="body"/>
          </p:nvPr>
        </p:nvSpPr>
        <p:spPr>
          <a:xfrm>
            <a:off x="2378875" y="5152650"/>
            <a:ext cx="3470400" cy="1291200"/>
          </a:xfrm>
          <a:prstGeom prst="rect">
            <a:avLst/>
          </a:prstGeom>
          <a:solidFill>
            <a:srgbClr val="E4E4E4"/>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b="1" lang="en-US" sz="1800">
                <a:latin typeface="Arial"/>
                <a:ea typeface="Arial"/>
                <a:cs typeface="Arial"/>
                <a:sym typeface="Arial"/>
              </a:rPr>
              <a:t>Dr. Bobbi Newman </a:t>
            </a:r>
            <a:endParaRPr b="1" sz="1800">
              <a:latin typeface="Arial"/>
              <a:ea typeface="Arial"/>
              <a:cs typeface="Arial"/>
              <a:sym typeface="Arial"/>
            </a:endParaRPr>
          </a:p>
          <a:p>
            <a:pPr indent="0" lvl="0" marL="0" rtl="0" algn="l">
              <a:lnSpc>
                <a:spcPct val="90000"/>
              </a:lnSpc>
              <a:spcBef>
                <a:spcPts val="0"/>
              </a:spcBef>
              <a:spcAft>
                <a:spcPts val="0"/>
              </a:spcAft>
              <a:buClr>
                <a:schemeClr val="dk1"/>
              </a:buClr>
              <a:buSzPts val="2400"/>
              <a:buNone/>
            </a:pPr>
            <a:r>
              <a:rPr lang="en-US" sz="1600">
                <a:solidFill>
                  <a:srgbClr val="1C252D"/>
                </a:solidFill>
                <a:latin typeface="Arial"/>
                <a:ea typeface="Arial"/>
                <a:cs typeface="Arial"/>
                <a:sym typeface="Arial"/>
              </a:rPr>
              <a:t>State Lead for CEEDAR Center, Principal Researcher, </a:t>
            </a:r>
            <a:r>
              <a:rPr lang="en-US" sz="1600">
                <a:latin typeface="Arial"/>
                <a:ea typeface="Arial"/>
                <a:cs typeface="Arial"/>
                <a:sym typeface="Arial"/>
              </a:rPr>
              <a:t>American Institute for Research (AIR)</a:t>
            </a:r>
            <a:endParaRPr sz="1600">
              <a:solidFill>
                <a:srgbClr val="1C252D"/>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sz="2200">
              <a:latin typeface="Arial"/>
              <a:ea typeface="Arial"/>
              <a:cs typeface="Arial"/>
              <a:sym typeface="Arial"/>
            </a:endParaRPr>
          </a:p>
        </p:txBody>
      </p:sp>
      <p:pic>
        <p:nvPicPr>
          <p:cNvPr id="280" name="Google Shape;280;p47"/>
          <p:cNvPicPr preferRelativeResize="0"/>
          <p:nvPr/>
        </p:nvPicPr>
        <p:blipFill rotWithShape="1">
          <a:blip r:embed="rId5">
            <a:alphaModFix/>
          </a:blip>
          <a:srcRect b="0" l="0" r="0" t="0"/>
          <a:stretch/>
        </p:blipFill>
        <p:spPr>
          <a:xfrm>
            <a:off x="6476377" y="1209375"/>
            <a:ext cx="1488848" cy="2011976"/>
          </a:xfrm>
          <a:prstGeom prst="rect">
            <a:avLst/>
          </a:prstGeom>
          <a:noFill/>
          <a:ln>
            <a:noFill/>
          </a:ln>
        </p:spPr>
      </p:pic>
      <p:sp>
        <p:nvSpPr>
          <p:cNvPr id="281" name="Google Shape;281;p47"/>
          <p:cNvSpPr txBox="1"/>
          <p:nvPr>
            <p:ph idx="2" type="body"/>
          </p:nvPr>
        </p:nvSpPr>
        <p:spPr>
          <a:xfrm>
            <a:off x="8248827" y="1572150"/>
            <a:ext cx="2998200" cy="1291200"/>
          </a:xfrm>
          <a:prstGeom prst="rect">
            <a:avLst/>
          </a:prstGeom>
          <a:solidFill>
            <a:srgbClr val="E4E4E4"/>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en-US" sz="1800">
                <a:latin typeface="Arial"/>
                <a:ea typeface="Arial"/>
                <a:cs typeface="Arial"/>
                <a:sym typeface="Arial"/>
              </a:rPr>
              <a:t>Nichole Spalding</a:t>
            </a:r>
            <a:endParaRPr sz="1800">
              <a:latin typeface="Arial"/>
              <a:ea typeface="Arial"/>
              <a:cs typeface="Arial"/>
              <a:sym typeface="Arial"/>
            </a:endParaRPr>
          </a:p>
          <a:p>
            <a:pPr indent="0" lvl="0" marL="0" rtl="0" algn="l">
              <a:lnSpc>
                <a:spcPct val="90000"/>
              </a:lnSpc>
              <a:spcBef>
                <a:spcPts val="0"/>
              </a:spcBef>
              <a:spcAft>
                <a:spcPts val="0"/>
              </a:spcAft>
              <a:buClr>
                <a:schemeClr val="dk1"/>
              </a:buClr>
              <a:buSzPts val="2400"/>
              <a:buNone/>
            </a:pPr>
            <a:r>
              <a:rPr lang="en-US" sz="1600">
                <a:latin typeface="Arial"/>
                <a:ea typeface="Arial"/>
                <a:cs typeface="Arial"/>
                <a:sym typeface="Arial"/>
              </a:rPr>
              <a:t>Technical Assistance Specialist, </a:t>
            </a:r>
            <a:endParaRPr sz="1600">
              <a:latin typeface="Arial"/>
              <a:ea typeface="Arial"/>
              <a:cs typeface="Arial"/>
              <a:sym typeface="Arial"/>
            </a:endParaRPr>
          </a:p>
          <a:p>
            <a:pPr indent="0" lvl="0" marL="0" rtl="0" algn="l">
              <a:lnSpc>
                <a:spcPct val="90000"/>
              </a:lnSpc>
              <a:spcBef>
                <a:spcPts val="0"/>
              </a:spcBef>
              <a:spcAft>
                <a:spcPts val="0"/>
              </a:spcAft>
              <a:buClr>
                <a:schemeClr val="dk1"/>
              </a:buClr>
              <a:buSzPts val="2400"/>
              <a:buNone/>
            </a:pPr>
            <a:r>
              <a:rPr lang="en-US" sz="1600">
                <a:latin typeface="Arial"/>
                <a:ea typeface="Arial"/>
                <a:cs typeface="Arial"/>
                <a:sym typeface="Arial"/>
              </a:rPr>
              <a:t>CEEDAR, University of Florida</a:t>
            </a:r>
            <a:endParaRPr sz="16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sz="2200">
              <a:latin typeface="Arial"/>
              <a:ea typeface="Arial"/>
              <a:cs typeface="Arial"/>
              <a:sym typeface="Arial"/>
            </a:endParaRPr>
          </a:p>
        </p:txBody>
      </p:sp>
      <p:pic>
        <p:nvPicPr>
          <p:cNvPr id="282" name="Google Shape;282;p47"/>
          <p:cNvPicPr preferRelativeResize="0"/>
          <p:nvPr/>
        </p:nvPicPr>
        <p:blipFill rotWithShape="1">
          <a:blip r:embed="rId6">
            <a:alphaModFix/>
          </a:blip>
          <a:srcRect b="1434" l="-2669" r="2670" t="25737"/>
          <a:stretch/>
        </p:blipFill>
        <p:spPr>
          <a:xfrm>
            <a:off x="6355875" y="4668088"/>
            <a:ext cx="1609344" cy="1562010"/>
          </a:xfrm>
          <a:prstGeom prst="rect">
            <a:avLst/>
          </a:prstGeom>
          <a:noFill/>
          <a:ln>
            <a:noFill/>
          </a:ln>
        </p:spPr>
      </p:pic>
      <p:sp>
        <p:nvSpPr>
          <p:cNvPr id="283" name="Google Shape;283;p47"/>
          <p:cNvSpPr txBox="1"/>
          <p:nvPr>
            <p:ph idx="2" type="body"/>
          </p:nvPr>
        </p:nvSpPr>
        <p:spPr>
          <a:xfrm>
            <a:off x="8291875" y="4803500"/>
            <a:ext cx="3470400" cy="1291200"/>
          </a:xfrm>
          <a:prstGeom prst="rect">
            <a:avLst/>
          </a:prstGeom>
          <a:solidFill>
            <a:srgbClr val="E4E4E4"/>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b="1" lang="en-US" sz="1800">
                <a:latin typeface="Arial"/>
                <a:ea typeface="Arial"/>
                <a:cs typeface="Arial"/>
                <a:sym typeface="Arial"/>
              </a:rPr>
              <a:t>Abby Berner</a:t>
            </a:r>
            <a:endParaRPr b="1" sz="1800">
              <a:latin typeface="Arial"/>
              <a:ea typeface="Arial"/>
              <a:cs typeface="Arial"/>
              <a:sym typeface="Arial"/>
            </a:endParaRPr>
          </a:p>
          <a:p>
            <a:pPr indent="0" lvl="0" marL="0" rtl="0" algn="l">
              <a:lnSpc>
                <a:spcPct val="90000"/>
              </a:lnSpc>
              <a:spcBef>
                <a:spcPts val="0"/>
              </a:spcBef>
              <a:spcAft>
                <a:spcPts val="0"/>
              </a:spcAft>
              <a:buClr>
                <a:schemeClr val="dk1"/>
              </a:buClr>
              <a:buSzPts val="2800"/>
              <a:buNone/>
            </a:pPr>
            <a:r>
              <a:rPr lang="en-US" sz="1600">
                <a:solidFill>
                  <a:srgbClr val="000000"/>
                </a:solidFill>
                <a:latin typeface="Arial"/>
                <a:ea typeface="Arial"/>
                <a:cs typeface="Arial"/>
                <a:sym typeface="Arial"/>
              </a:rPr>
              <a:t>Engagement Specialist, CEEDAR, Research Assistant, American Institute for Research (AIR)</a:t>
            </a:r>
            <a:endParaRPr sz="160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8"/>
          <p:cNvSpPr txBox="1"/>
          <p:nvPr>
            <p:ph type="title"/>
          </p:nvPr>
        </p:nvSpPr>
        <p:spPr>
          <a:xfrm>
            <a:off x="433206" y="594159"/>
            <a:ext cx="11219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800"/>
              <a:buNone/>
            </a:pPr>
            <a:r>
              <a:rPr lang="en-US"/>
              <a:t>Our </a:t>
            </a:r>
            <a:r>
              <a:rPr lang="en-US"/>
              <a:t>Partners</a:t>
            </a:r>
            <a:endParaRPr/>
          </a:p>
        </p:txBody>
      </p:sp>
      <p:pic>
        <p:nvPicPr>
          <p:cNvPr id="290" name="Google Shape;290;p48"/>
          <p:cNvPicPr preferRelativeResize="0"/>
          <p:nvPr/>
        </p:nvPicPr>
        <p:blipFill rotWithShape="1">
          <a:blip r:embed="rId3">
            <a:alphaModFix/>
          </a:blip>
          <a:srcRect b="0" l="0" r="0" t="0"/>
          <a:stretch/>
        </p:blipFill>
        <p:spPr>
          <a:xfrm>
            <a:off x="574425" y="3948725"/>
            <a:ext cx="4286250" cy="1619250"/>
          </a:xfrm>
          <a:prstGeom prst="rect">
            <a:avLst/>
          </a:prstGeom>
          <a:noFill/>
          <a:ln>
            <a:noFill/>
          </a:ln>
        </p:spPr>
      </p:pic>
      <p:pic>
        <p:nvPicPr>
          <p:cNvPr id="291" name="Google Shape;291;p48"/>
          <p:cNvPicPr preferRelativeResize="0"/>
          <p:nvPr/>
        </p:nvPicPr>
        <p:blipFill rotWithShape="1">
          <a:blip r:embed="rId4">
            <a:alphaModFix/>
          </a:blip>
          <a:srcRect b="0" l="0" r="0" t="0"/>
          <a:stretch/>
        </p:blipFill>
        <p:spPr>
          <a:xfrm>
            <a:off x="4507725" y="448725"/>
            <a:ext cx="4407950" cy="2347725"/>
          </a:xfrm>
          <a:prstGeom prst="rect">
            <a:avLst/>
          </a:prstGeom>
          <a:noFill/>
          <a:ln>
            <a:noFill/>
          </a:ln>
        </p:spPr>
      </p:pic>
      <p:pic>
        <p:nvPicPr>
          <p:cNvPr id="292" name="Google Shape;292;p48"/>
          <p:cNvPicPr preferRelativeResize="0"/>
          <p:nvPr/>
        </p:nvPicPr>
        <p:blipFill rotWithShape="1">
          <a:blip r:embed="rId5">
            <a:alphaModFix/>
          </a:blip>
          <a:srcRect b="0" l="0" r="0" t="0"/>
          <a:stretch/>
        </p:blipFill>
        <p:spPr>
          <a:xfrm>
            <a:off x="6141271" y="3486725"/>
            <a:ext cx="3763051" cy="1974801"/>
          </a:xfrm>
          <a:prstGeom prst="rect">
            <a:avLst/>
          </a:prstGeom>
          <a:noFill/>
          <a:ln>
            <a:noFill/>
          </a:ln>
        </p:spPr>
      </p:pic>
      <p:pic>
        <p:nvPicPr>
          <p:cNvPr id="293" name="Google Shape;293;p48"/>
          <p:cNvPicPr preferRelativeResize="0"/>
          <p:nvPr/>
        </p:nvPicPr>
        <p:blipFill rotWithShape="1">
          <a:blip r:embed="rId6">
            <a:alphaModFix/>
          </a:blip>
          <a:srcRect b="0" l="0" r="0" t="0"/>
          <a:stretch/>
        </p:blipFill>
        <p:spPr>
          <a:xfrm>
            <a:off x="9739521" y="594159"/>
            <a:ext cx="1982878" cy="2236502"/>
          </a:xfrm>
          <a:prstGeom prst="rect">
            <a:avLst/>
          </a:prstGeom>
          <a:noFill/>
          <a:ln>
            <a:noFill/>
          </a:ln>
        </p:spPr>
      </p:pic>
      <p:pic>
        <p:nvPicPr>
          <p:cNvPr id="294" name="Google Shape;294;p48"/>
          <p:cNvPicPr preferRelativeResize="0"/>
          <p:nvPr/>
        </p:nvPicPr>
        <p:blipFill rotWithShape="1">
          <a:blip r:embed="rId7">
            <a:alphaModFix/>
          </a:blip>
          <a:srcRect b="0" l="0" r="0" t="0"/>
          <a:stretch/>
        </p:blipFill>
        <p:spPr>
          <a:xfrm>
            <a:off x="574425" y="1762659"/>
            <a:ext cx="3302962" cy="172406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9"/>
          <p:cNvSpPr txBox="1"/>
          <p:nvPr>
            <p:ph type="title"/>
          </p:nvPr>
        </p:nvSpPr>
        <p:spPr>
          <a:xfrm>
            <a:off x="433206" y="594159"/>
            <a:ext cx="11219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800"/>
              <a:buNone/>
            </a:pPr>
            <a:r>
              <a:rPr lang="en-US"/>
              <a:t>The purpose of the TAG is to…</a:t>
            </a:r>
            <a:endParaRPr/>
          </a:p>
        </p:txBody>
      </p:sp>
      <p:sp>
        <p:nvSpPr>
          <p:cNvPr id="301" name="Google Shape;301;p49"/>
          <p:cNvSpPr txBox="1"/>
          <p:nvPr>
            <p:ph idx="1" type="body"/>
          </p:nvPr>
        </p:nvSpPr>
        <p:spPr>
          <a:xfrm>
            <a:off x="433388" y="2187574"/>
            <a:ext cx="11219700" cy="3639600"/>
          </a:xfrm>
          <a:prstGeom prst="rect">
            <a:avLst/>
          </a:prstGeom>
          <a:noFill/>
          <a:ln>
            <a:noFill/>
          </a:ln>
        </p:spPr>
        <p:txBody>
          <a:bodyPr anchorCtr="0" anchor="t" bIns="45700" lIns="91425" spcFirstLastPara="1" rIns="91425" wrap="square" tIns="45700">
            <a:noAutofit/>
          </a:bodyPr>
          <a:lstStyle/>
          <a:p>
            <a:pPr indent="-400050" lvl="0" marL="457200" rtl="0" algn="l">
              <a:lnSpc>
                <a:spcPct val="115000"/>
              </a:lnSpc>
              <a:spcBef>
                <a:spcPts val="0"/>
              </a:spcBef>
              <a:spcAft>
                <a:spcPts val="0"/>
              </a:spcAft>
              <a:buSzPts val="2700"/>
              <a:buChar char="•"/>
            </a:pPr>
            <a:r>
              <a:rPr lang="en-US" sz="2700"/>
              <a:t>elevate the importance of </a:t>
            </a:r>
            <a:r>
              <a:rPr b="1" lang="en-US" sz="2700"/>
              <a:t>effective</a:t>
            </a:r>
            <a:r>
              <a:rPr b="1" lang="en-US" sz="2700"/>
              <a:t> leadership</a:t>
            </a:r>
            <a:r>
              <a:rPr lang="en-US" sz="2700"/>
              <a:t> in our work,</a:t>
            </a:r>
            <a:endParaRPr sz="2700"/>
          </a:p>
          <a:p>
            <a:pPr indent="-400050" lvl="0" marL="457200" rtl="0" algn="l">
              <a:lnSpc>
                <a:spcPct val="115000"/>
              </a:lnSpc>
              <a:spcBef>
                <a:spcPts val="0"/>
              </a:spcBef>
              <a:spcAft>
                <a:spcPts val="0"/>
              </a:spcAft>
              <a:buSzPts val="2700"/>
              <a:buChar char="•"/>
            </a:pPr>
            <a:r>
              <a:rPr b="1" lang="en-US" sz="2700"/>
              <a:t>focus on effective practices</a:t>
            </a:r>
            <a:r>
              <a:rPr lang="en-US" sz="2700"/>
              <a:t> in our programs, coursework, clinical experiences, and policies,</a:t>
            </a:r>
            <a:endParaRPr sz="2700"/>
          </a:p>
          <a:p>
            <a:pPr indent="-400050" lvl="0" marL="457200" rtl="0" algn="l">
              <a:lnSpc>
                <a:spcPct val="115000"/>
              </a:lnSpc>
              <a:spcBef>
                <a:spcPts val="0"/>
              </a:spcBef>
              <a:spcAft>
                <a:spcPts val="0"/>
              </a:spcAft>
              <a:buSzPts val="2700"/>
              <a:buChar char="•"/>
            </a:pPr>
            <a:r>
              <a:rPr lang="en-US" sz="2700"/>
              <a:t>engage in </a:t>
            </a:r>
            <a:r>
              <a:rPr b="1" lang="en-US" sz="2700"/>
              <a:t>authentic conversations</a:t>
            </a:r>
            <a:r>
              <a:rPr lang="en-US" sz="2700"/>
              <a:t> on their effective leadership efforts, </a:t>
            </a:r>
            <a:endParaRPr sz="2700"/>
          </a:p>
          <a:p>
            <a:pPr indent="-400050" lvl="0" marL="457200" rtl="0" algn="l">
              <a:lnSpc>
                <a:spcPct val="115000"/>
              </a:lnSpc>
              <a:spcBef>
                <a:spcPts val="0"/>
              </a:spcBef>
              <a:spcAft>
                <a:spcPts val="0"/>
              </a:spcAft>
              <a:buSzPts val="2700"/>
              <a:buChar char="•"/>
            </a:pPr>
            <a:r>
              <a:rPr lang="en-US" sz="2700"/>
              <a:t>and </a:t>
            </a:r>
            <a:r>
              <a:rPr b="1" lang="en-US" sz="2700"/>
              <a:t>share expertise, successes and challenges</a:t>
            </a:r>
            <a:r>
              <a:rPr lang="en-US" sz="2700"/>
              <a:t>, and discuss how to use resources to support scaling and sustainability. </a:t>
            </a:r>
            <a:endParaRPr sz="3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0"/>
          <p:cNvSpPr txBox="1"/>
          <p:nvPr>
            <p:ph type="title"/>
          </p:nvPr>
        </p:nvSpPr>
        <p:spPr>
          <a:xfrm>
            <a:off x="357006" y="289359"/>
            <a:ext cx="11219700" cy="13257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002060"/>
              </a:buClr>
              <a:buSzPct val="91666"/>
              <a:buFont typeface="Candara"/>
              <a:buNone/>
            </a:pPr>
            <a:r>
              <a:rPr lang="en-US">
                <a:solidFill>
                  <a:srgbClr val="002060"/>
                </a:solidFill>
              </a:rPr>
              <a:t>Leadership TAG</a:t>
            </a:r>
            <a:br>
              <a:rPr lang="en-US" sz="4400">
                <a:solidFill>
                  <a:srgbClr val="002060"/>
                </a:solidFill>
              </a:rPr>
            </a:br>
            <a:r>
              <a:rPr lang="en-US">
                <a:solidFill>
                  <a:srgbClr val="002060"/>
                </a:solidFill>
              </a:rPr>
              <a:t>Potential Topics for Discussion</a:t>
            </a:r>
            <a:endParaRPr/>
          </a:p>
        </p:txBody>
      </p:sp>
      <p:sp>
        <p:nvSpPr>
          <p:cNvPr id="308" name="Google Shape;308;p50"/>
          <p:cNvSpPr/>
          <p:nvPr/>
        </p:nvSpPr>
        <p:spPr>
          <a:xfrm>
            <a:off x="1223402" y="2481825"/>
            <a:ext cx="1206600" cy="723900"/>
          </a:xfrm>
          <a:prstGeom prst="rightArrow">
            <a:avLst>
              <a:gd fmla="val 26415" name="adj1"/>
              <a:gd fmla="val 50000" name="adj2"/>
            </a:avLst>
          </a:prstGeom>
          <a:solidFill>
            <a:schemeClr val="accent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aphicFrame>
        <p:nvGraphicFramePr>
          <p:cNvPr id="309" name="Google Shape;309;p50"/>
          <p:cNvGraphicFramePr/>
          <p:nvPr/>
        </p:nvGraphicFramePr>
        <p:xfrm>
          <a:off x="2430012" y="1615043"/>
          <a:ext cx="3000000" cy="3000000"/>
        </p:xfrm>
        <a:graphic>
          <a:graphicData uri="http://schemas.openxmlformats.org/drawingml/2006/table">
            <a:tbl>
              <a:tblPr bandRow="1" firstRow="1">
                <a:noFill/>
                <a:tableStyleId>{C91FB21A-426A-4770-B891-FA37A26758A6}</a:tableStyleId>
              </a:tblPr>
              <a:tblGrid>
                <a:gridCol w="1490475"/>
                <a:gridCol w="5841500"/>
              </a:tblGrid>
              <a:tr h="469825">
                <a:tc>
                  <a:txBody>
                    <a:bodyPr/>
                    <a:lstStyle/>
                    <a:p>
                      <a:pPr indent="0" lvl="0" marL="0" marR="0" rtl="0" algn="ctr">
                        <a:lnSpc>
                          <a:spcPct val="100000"/>
                        </a:lnSpc>
                        <a:spcBef>
                          <a:spcPts val="0"/>
                        </a:spcBef>
                        <a:spcAft>
                          <a:spcPts val="0"/>
                        </a:spcAft>
                        <a:buClr>
                          <a:srgbClr val="000000"/>
                        </a:buClr>
                        <a:buSzPts val="2100"/>
                        <a:buFont typeface="Arial"/>
                        <a:buNone/>
                      </a:pPr>
                      <a:r>
                        <a:rPr lang="en-US" sz="2100" u="none" cap="none" strike="noStrike">
                          <a:solidFill>
                            <a:srgbClr val="000000"/>
                          </a:solidFill>
                        </a:rPr>
                        <a:t>Date</a:t>
                      </a:r>
                      <a:endParaRPr sz="2100" u="none" cap="none" strike="noStrike"/>
                    </a:p>
                  </a:txBody>
                  <a:tcPr marT="34300" marB="34300" marR="68600" marL="686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100"/>
                        <a:buFont typeface="Arial"/>
                        <a:buNone/>
                      </a:pPr>
                      <a:r>
                        <a:rPr lang="en-US" sz="2100" u="none" cap="none" strike="noStrike">
                          <a:solidFill>
                            <a:srgbClr val="000000"/>
                          </a:solidFill>
                        </a:rPr>
                        <a:t>Topic</a:t>
                      </a:r>
                      <a:endParaRPr sz="2100" u="none" cap="none" strike="noStrike"/>
                    </a:p>
                  </a:txBody>
                  <a:tcPr marT="34300" marB="34300" marR="68600" marL="686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20400">
                <a:tc>
                  <a:txBody>
                    <a:bodyPr/>
                    <a:lstStyle/>
                    <a:p>
                      <a:pPr indent="0" lvl="0" marL="342900" marR="0" rtl="0" algn="ctr">
                        <a:lnSpc>
                          <a:spcPct val="115000"/>
                        </a:lnSpc>
                        <a:spcBef>
                          <a:spcPts val="0"/>
                        </a:spcBef>
                        <a:spcAft>
                          <a:spcPts val="0"/>
                        </a:spcAft>
                        <a:buClr>
                          <a:srgbClr val="000000"/>
                        </a:buClr>
                        <a:buSzPts val="1200"/>
                        <a:buFont typeface="Arial"/>
                        <a:buNone/>
                      </a:pPr>
                      <a:r>
                        <a:rPr lang="en-US" sz="1600" u="none" cap="none" strike="noStrike"/>
                        <a:t>January 9</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200"/>
                        <a:buFont typeface="Arial"/>
                        <a:buNone/>
                      </a:pPr>
                      <a:r>
                        <a:rPr lang="en-US" sz="1600" u="none" cap="none" strike="noStrike">
                          <a:solidFill>
                            <a:srgbClr val="000000"/>
                          </a:solidFill>
                        </a:rPr>
                        <a:t>Curriculum, Instruction and Assessment</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821150">
                <a:tc>
                  <a:txBody>
                    <a:bodyPr/>
                    <a:lstStyle/>
                    <a:p>
                      <a:pPr indent="0" lvl="0" marL="342900" marR="0" rtl="0" algn="ctr">
                        <a:lnSpc>
                          <a:spcPct val="115000"/>
                        </a:lnSpc>
                        <a:spcBef>
                          <a:spcPts val="0"/>
                        </a:spcBef>
                        <a:spcAft>
                          <a:spcPts val="0"/>
                        </a:spcAft>
                        <a:buClr>
                          <a:srgbClr val="000000"/>
                        </a:buClr>
                        <a:buSzPts val="1200"/>
                        <a:buFont typeface="Arial"/>
                        <a:buNone/>
                      </a:pPr>
                      <a:r>
                        <a:rPr lang="en-US" sz="1600" u="none" cap="none" strike="noStrike"/>
                        <a:t>February 6</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Clr>
                          <a:srgbClr val="000000"/>
                        </a:buClr>
                        <a:buSzPts val="1200"/>
                        <a:buFont typeface="Arial"/>
                        <a:buNone/>
                      </a:pPr>
                      <a:r>
                        <a:rPr lang="en-US" sz="1600">
                          <a:solidFill>
                            <a:srgbClr val="000000"/>
                          </a:solidFill>
                        </a:rPr>
                        <a:t>Curriculum, Instruction and Assessment</a:t>
                      </a:r>
                      <a:endParaRPr sz="1600">
                        <a:solidFill>
                          <a:srgbClr val="000000"/>
                        </a:solidFill>
                      </a:endParaRPr>
                    </a:p>
                    <a:p>
                      <a:pPr indent="0" lvl="0" marL="0" marR="0" rtl="0" algn="l">
                        <a:lnSpc>
                          <a:spcPct val="115000"/>
                        </a:lnSpc>
                        <a:spcBef>
                          <a:spcPts val="0"/>
                        </a:spcBef>
                        <a:spcAft>
                          <a:spcPts val="0"/>
                        </a:spcAft>
                        <a:buClr>
                          <a:srgbClr val="000000"/>
                        </a:buClr>
                        <a:buSzPts val="800"/>
                        <a:buFont typeface="Arial"/>
                        <a:buNone/>
                      </a:pPr>
                      <a:r>
                        <a:t/>
                      </a:r>
                      <a:endParaRPr sz="1600"/>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821150">
                <a:tc>
                  <a:txBody>
                    <a:bodyPr/>
                    <a:lstStyle/>
                    <a:p>
                      <a:pPr indent="0" lvl="0" marL="342900" marR="0" rtl="0" algn="ctr">
                        <a:lnSpc>
                          <a:spcPct val="115000"/>
                        </a:lnSpc>
                        <a:spcBef>
                          <a:spcPts val="0"/>
                        </a:spcBef>
                        <a:spcAft>
                          <a:spcPts val="0"/>
                        </a:spcAft>
                        <a:buClr>
                          <a:srgbClr val="000000"/>
                        </a:buClr>
                        <a:buSzPts val="1200"/>
                        <a:buFont typeface="Arial"/>
                        <a:buNone/>
                      </a:pPr>
                      <a:r>
                        <a:rPr lang="en-US" sz="1600" u="none" cap="none" strike="noStrike"/>
                        <a:t>March 6</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Clr>
                          <a:srgbClr val="000000"/>
                        </a:buClr>
                        <a:buSzPts val="800"/>
                        <a:buFont typeface="Arial"/>
                        <a:buNone/>
                      </a:pPr>
                      <a:r>
                        <a:rPr lang="en-US" sz="1600">
                          <a:solidFill>
                            <a:srgbClr val="000000"/>
                          </a:solidFill>
                        </a:rPr>
                        <a:t>Communities of Student Care and Support</a:t>
                      </a:r>
                      <a:endParaRPr sz="1600">
                        <a:solidFill>
                          <a:srgbClr val="000000"/>
                        </a:solidFill>
                      </a:endParaRPr>
                    </a:p>
                    <a:p>
                      <a:pPr indent="0" lvl="0" marL="0" marR="0" rtl="0" algn="l">
                        <a:lnSpc>
                          <a:spcPct val="115000"/>
                        </a:lnSpc>
                        <a:spcBef>
                          <a:spcPts val="0"/>
                        </a:spcBef>
                        <a:spcAft>
                          <a:spcPts val="0"/>
                        </a:spcAft>
                        <a:buClr>
                          <a:srgbClr val="000000"/>
                        </a:buClr>
                        <a:buSzPts val="800"/>
                        <a:buFont typeface="Arial"/>
                        <a:buNone/>
                      </a:pPr>
                      <a:r>
                        <a:t/>
                      </a:r>
                      <a:endParaRPr sz="1600"/>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25525">
                <a:tc>
                  <a:txBody>
                    <a:bodyPr/>
                    <a:lstStyle/>
                    <a:p>
                      <a:pPr indent="0" lvl="0" marL="342900" marR="0" rtl="0" algn="ctr">
                        <a:lnSpc>
                          <a:spcPct val="115000"/>
                        </a:lnSpc>
                        <a:spcBef>
                          <a:spcPts val="0"/>
                        </a:spcBef>
                        <a:spcAft>
                          <a:spcPts val="0"/>
                        </a:spcAft>
                        <a:buNone/>
                      </a:pPr>
                      <a:r>
                        <a:rPr lang="en-US" sz="1600"/>
                        <a:t>April 3</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600">
                          <a:solidFill>
                            <a:srgbClr val="000000"/>
                          </a:solidFill>
                        </a:rPr>
                        <a:t>Professional Capacity and School Personnel; </a:t>
                      </a:r>
                      <a:endParaRPr sz="1600">
                        <a:solidFill>
                          <a:srgbClr val="000000"/>
                        </a:solidFill>
                      </a:endParaRPr>
                    </a:p>
                    <a:p>
                      <a:pPr indent="0" lvl="0" marL="0" marR="0" rtl="0" algn="l">
                        <a:lnSpc>
                          <a:spcPct val="115000"/>
                        </a:lnSpc>
                        <a:spcBef>
                          <a:spcPts val="0"/>
                        </a:spcBef>
                        <a:spcAft>
                          <a:spcPts val="0"/>
                        </a:spcAft>
                        <a:buNone/>
                      </a:pPr>
                      <a:r>
                        <a:t/>
                      </a:r>
                      <a:endParaRPr sz="1600">
                        <a:solidFill>
                          <a:srgbClr val="000000"/>
                        </a:solidFill>
                      </a:endParaRPr>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20400">
                <a:tc>
                  <a:txBody>
                    <a:bodyPr/>
                    <a:lstStyle/>
                    <a:p>
                      <a:pPr indent="0" lvl="0" marL="342900" marR="0" rtl="0" algn="ctr">
                        <a:lnSpc>
                          <a:spcPct val="115000"/>
                        </a:lnSpc>
                        <a:spcBef>
                          <a:spcPts val="0"/>
                        </a:spcBef>
                        <a:spcAft>
                          <a:spcPts val="0"/>
                        </a:spcAft>
                        <a:buNone/>
                      </a:pPr>
                      <a:r>
                        <a:rPr lang="en-US" sz="1600"/>
                        <a:t>May 1</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600">
                          <a:solidFill>
                            <a:srgbClr val="000000"/>
                          </a:solidFill>
                        </a:rPr>
                        <a:t>Professional Community for Teachers and Staff</a:t>
                      </a:r>
                      <a:endParaRPr sz="1600">
                        <a:solidFill>
                          <a:srgbClr val="000000"/>
                        </a:solidFill>
                      </a:endParaRPr>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20400">
                <a:tc>
                  <a:txBody>
                    <a:bodyPr/>
                    <a:lstStyle/>
                    <a:p>
                      <a:pPr indent="0" lvl="0" marL="0" marR="0" rtl="0" algn="ctr">
                        <a:lnSpc>
                          <a:spcPct val="115000"/>
                        </a:lnSpc>
                        <a:spcBef>
                          <a:spcPts val="0"/>
                        </a:spcBef>
                        <a:spcAft>
                          <a:spcPts val="0"/>
                        </a:spcAft>
                        <a:buClr>
                          <a:srgbClr val="000000"/>
                        </a:buClr>
                        <a:buSzPts val="1200"/>
                        <a:buFont typeface="Arial"/>
                        <a:buNone/>
                      </a:pPr>
                      <a:r>
                        <a:rPr lang="en-US" sz="1600"/>
                        <a:t>        June 5</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800"/>
                        <a:buFont typeface="Arial"/>
                        <a:buNone/>
                      </a:pPr>
                      <a:r>
                        <a:rPr lang="en-US" sz="1600" u="none" cap="none" strike="noStrike">
                          <a:solidFill>
                            <a:srgbClr val="000000"/>
                          </a:solidFill>
                        </a:rPr>
                        <a:t>Meaningful Engagement of Families and Community</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20400">
                <a:tc>
                  <a:txBody>
                    <a:bodyPr/>
                    <a:lstStyle/>
                    <a:p>
                      <a:pPr indent="0" lvl="0" marL="342900" marR="0" rtl="0" algn="ctr">
                        <a:lnSpc>
                          <a:spcPct val="115000"/>
                        </a:lnSpc>
                        <a:spcBef>
                          <a:spcPts val="0"/>
                        </a:spcBef>
                        <a:spcAft>
                          <a:spcPts val="0"/>
                        </a:spcAft>
                        <a:buClr>
                          <a:srgbClr val="000000"/>
                        </a:buClr>
                        <a:buSzPts val="1200"/>
                        <a:buFont typeface="Arial"/>
                        <a:buNone/>
                      </a:pPr>
                      <a:r>
                        <a:rPr lang="en-US" sz="1600"/>
                        <a:t>July 10</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200"/>
                        <a:buFont typeface="Arial"/>
                        <a:buNone/>
                      </a:pPr>
                      <a:r>
                        <a:rPr lang="en-US" sz="1600" u="none" cap="none" strike="noStrike">
                          <a:solidFill>
                            <a:srgbClr val="000000"/>
                          </a:solidFill>
                        </a:rPr>
                        <a:t>Operations and Management, </a:t>
                      </a:r>
                      <a:r>
                        <a:rPr lang="en-US" sz="1600" u="none" cap="none" strike="noStrike"/>
                        <a:t>School Improvement</a:t>
                      </a:r>
                      <a:endParaRPr sz="1600" u="none" cap="none" strike="noStrike"/>
                    </a:p>
                  </a:txBody>
                  <a:tcPr marT="71450" marB="71450" marR="71450" marL="714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1"/>
          <p:cNvSpPr txBox="1"/>
          <p:nvPr>
            <p:ph idx="1" type="body"/>
          </p:nvPr>
        </p:nvSpPr>
        <p:spPr>
          <a:xfrm>
            <a:off x="808675" y="2885700"/>
            <a:ext cx="8189400" cy="3972300"/>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SzPts val="3600"/>
              <a:buChar char="●"/>
            </a:pPr>
            <a:r>
              <a:rPr lang="en-US" sz="3600">
                <a:latin typeface="Arial"/>
                <a:ea typeface="Arial"/>
                <a:cs typeface="Arial"/>
                <a:sym typeface="Arial"/>
              </a:rPr>
              <a:t>Welcome and Introductions</a:t>
            </a:r>
            <a:endParaRPr sz="3600">
              <a:latin typeface="Arial"/>
              <a:ea typeface="Arial"/>
              <a:cs typeface="Arial"/>
              <a:sym typeface="Arial"/>
            </a:endParaRPr>
          </a:p>
          <a:p>
            <a:pPr indent="-457200" lvl="0" marL="457200" rtl="0" algn="l">
              <a:lnSpc>
                <a:spcPct val="90000"/>
              </a:lnSpc>
              <a:spcBef>
                <a:spcPts val="0"/>
              </a:spcBef>
              <a:spcAft>
                <a:spcPts val="0"/>
              </a:spcAft>
              <a:buSzPts val="3600"/>
              <a:buChar char="●"/>
            </a:pPr>
            <a:r>
              <a:rPr lang="en-US" sz="3600">
                <a:latin typeface="Arial"/>
                <a:ea typeface="Arial"/>
                <a:cs typeface="Arial"/>
                <a:sym typeface="Arial"/>
              </a:rPr>
              <a:t>Resource Sharing - Standard 4</a:t>
            </a:r>
            <a:endParaRPr sz="3600">
              <a:latin typeface="Arial"/>
              <a:ea typeface="Arial"/>
              <a:cs typeface="Arial"/>
              <a:sym typeface="Arial"/>
            </a:endParaRPr>
          </a:p>
          <a:p>
            <a:pPr indent="-457200" lvl="0" marL="457200" rtl="0" algn="l">
              <a:lnSpc>
                <a:spcPct val="90000"/>
              </a:lnSpc>
              <a:spcBef>
                <a:spcPts val="0"/>
              </a:spcBef>
              <a:spcAft>
                <a:spcPts val="0"/>
              </a:spcAft>
              <a:buSzPts val="3600"/>
              <a:buChar char="●"/>
            </a:pPr>
            <a:r>
              <a:rPr b="1" lang="en-US" sz="3600">
                <a:latin typeface="Arial"/>
                <a:ea typeface="Arial"/>
                <a:cs typeface="Arial"/>
                <a:sym typeface="Arial"/>
              </a:rPr>
              <a:t>Cross State </a:t>
            </a:r>
            <a:r>
              <a:rPr lang="en-US" sz="3600">
                <a:latin typeface="Arial"/>
                <a:ea typeface="Arial"/>
                <a:cs typeface="Arial"/>
                <a:sym typeface="Arial"/>
              </a:rPr>
              <a:t>Breakout Groups </a:t>
            </a:r>
            <a:endParaRPr sz="3600">
              <a:latin typeface="Arial"/>
              <a:ea typeface="Arial"/>
              <a:cs typeface="Arial"/>
              <a:sym typeface="Arial"/>
            </a:endParaRPr>
          </a:p>
          <a:p>
            <a:pPr indent="-457200" lvl="0" marL="457200" rtl="0" algn="l">
              <a:lnSpc>
                <a:spcPct val="90000"/>
              </a:lnSpc>
              <a:spcBef>
                <a:spcPts val="0"/>
              </a:spcBef>
              <a:spcAft>
                <a:spcPts val="0"/>
              </a:spcAft>
              <a:buSzPts val="3600"/>
              <a:buChar char="●"/>
            </a:pPr>
            <a:r>
              <a:rPr lang="en-US" sz="3600">
                <a:latin typeface="Arial"/>
                <a:ea typeface="Arial"/>
                <a:cs typeface="Arial"/>
                <a:sym typeface="Arial"/>
              </a:rPr>
              <a:t>Spotlight on Georgia</a:t>
            </a:r>
            <a:endParaRPr sz="3600">
              <a:latin typeface="Arial"/>
              <a:ea typeface="Arial"/>
              <a:cs typeface="Arial"/>
              <a:sym typeface="Arial"/>
            </a:endParaRPr>
          </a:p>
          <a:p>
            <a:pPr indent="-457200" lvl="0" marL="457200" rtl="0" algn="l">
              <a:lnSpc>
                <a:spcPct val="90000"/>
              </a:lnSpc>
              <a:spcBef>
                <a:spcPts val="0"/>
              </a:spcBef>
              <a:spcAft>
                <a:spcPts val="0"/>
              </a:spcAft>
              <a:buSzPts val="3600"/>
              <a:buChar char="●"/>
            </a:pPr>
            <a:r>
              <a:rPr lang="en-US" sz="3600">
                <a:latin typeface="Arial"/>
                <a:ea typeface="Arial"/>
                <a:cs typeface="Arial"/>
                <a:sym typeface="Arial"/>
              </a:rPr>
              <a:t>Final Thoughts and Action Items</a:t>
            </a:r>
            <a:endParaRPr sz="3600">
              <a:latin typeface="Arial"/>
              <a:ea typeface="Arial"/>
              <a:cs typeface="Arial"/>
              <a:sym typeface="Arial"/>
            </a:endParaRPr>
          </a:p>
          <a:p>
            <a:pPr indent="-457200" lvl="0" marL="457200" rtl="0" algn="l">
              <a:spcBef>
                <a:spcPts val="0"/>
              </a:spcBef>
              <a:spcAft>
                <a:spcPts val="0"/>
              </a:spcAft>
              <a:buSzPts val="3600"/>
              <a:buChar char="●"/>
            </a:pPr>
            <a:r>
              <a:rPr lang="en-US" sz="3600">
                <a:latin typeface="Arial"/>
                <a:ea typeface="Arial"/>
                <a:cs typeface="Arial"/>
                <a:sym typeface="Arial"/>
              </a:rPr>
              <a:t>Dismiss</a:t>
            </a:r>
            <a:r>
              <a:rPr lang="en-US" sz="3600">
                <a:latin typeface="Arial"/>
                <a:ea typeface="Arial"/>
                <a:cs typeface="Arial"/>
                <a:sym typeface="Arial"/>
              </a:rPr>
              <a:t> from </a:t>
            </a:r>
            <a:r>
              <a:rPr b="1" lang="en-US" sz="3600">
                <a:latin typeface="Arial"/>
                <a:ea typeface="Arial"/>
                <a:cs typeface="Arial"/>
                <a:sym typeface="Arial"/>
              </a:rPr>
              <a:t>State </a:t>
            </a:r>
            <a:r>
              <a:rPr lang="en-US" sz="3600">
                <a:latin typeface="Arial"/>
                <a:ea typeface="Arial"/>
                <a:cs typeface="Arial"/>
                <a:sym typeface="Arial"/>
              </a:rPr>
              <a:t>Breakout Groups</a:t>
            </a:r>
            <a:endParaRPr sz="3600">
              <a:latin typeface="Arial"/>
              <a:ea typeface="Arial"/>
              <a:cs typeface="Arial"/>
              <a:sym typeface="Arial"/>
            </a:endParaRPr>
          </a:p>
          <a:p>
            <a:pPr indent="0" lvl="0" marL="0" rtl="0" algn="l">
              <a:lnSpc>
                <a:spcPct val="90000"/>
              </a:lnSpc>
              <a:spcBef>
                <a:spcPts val="0"/>
              </a:spcBef>
              <a:spcAft>
                <a:spcPts val="0"/>
              </a:spcAft>
              <a:buNone/>
            </a:pPr>
            <a:r>
              <a:t/>
            </a:r>
            <a:endParaRPr sz="3600">
              <a:latin typeface="Arial"/>
              <a:ea typeface="Arial"/>
              <a:cs typeface="Arial"/>
              <a:sym typeface="Arial"/>
            </a:endParaRPr>
          </a:p>
        </p:txBody>
      </p:sp>
      <p:sp>
        <p:nvSpPr>
          <p:cNvPr id="315" name="Google Shape;315;p51"/>
          <p:cNvSpPr txBox="1"/>
          <p:nvPr>
            <p:ph idx="4" type="body"/>
          </p:nvPr>
        </p:nvSpPr>
        <p:spPr>
          <a:xfrm>
            <a:off x="1930400" y="880124"/>
            <a:ext cx="5706533" cy="1019175"/>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lt1"/>
              </a:buClr>
              <a:buSzPct val="100000"/>
              <a:buNone/>
            </a:pPr>
            <a:r>
              <a:rPr lang="en-US">
                <a:latin typeface="Arial"/>
                <a:ea typeface="Arial"/>
                <a:cs typeface="Arial"/>
                <a:sym typeface="Arial"/>
              </a:rPr>
              <a:t>Today’s Agenda</a:t>
            </a:r>
            <a:endParaRPr/>
          </a:p>
          <a:p>
            <a:pPr indent="0" lvl="0" marL="0" rtl="0" algn="ctr">
              <a:lnSpc>
                <a:spcPct val="90000"/>
              </a:lnSpc>
              <a:spcBef>
                <a:spcPts val="1000"/>
              </a:spcBef>
              <a:spcAft>
                <a:spcPts val="0"/>
              </a:spcAft>
              <a:buClr>
                <a:schemeClr val="lt1"/>
              </a:buClr>
              <a:buSzPct val="1000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Standard 4: Curriculum, Instruction, and Assessment</a:t>
            </a:r>
            <a:endParaRPr/>
          </a:p>
        </p:txBody>
      </p:sp>
      <p:sp>
        <p:nvSpPr>
          <p:cNvPr id="321" name="Google Shape;321;p5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p:txBody>
      </p:sp>
      <p:graphicFrame>
        <p:nvGraphicFramePr>
          <p:cNvPr id="322" name="Google Shape;322;p52"/>
          <p:cNvGraphicFramePr/>
          <p:nvPr/>
        </p:nvGraphicFramePr>
        <p:xfrm>
          <a:off x="477865" y="2981763"/>
          <a:ext cx="3000000" cy="3000000"/>
        </p:xfrm>
        <a:graphic>
          <a:graphicData uri="http://schemas.openxmlformats.org/drawingml/2006/table">
            <a:tbl>
              <a:tblPr bandRow="1" firstRow="1">
                <a:noFill/>
                <a:tableStyleId>{E5081B8B-9F1C-428D-B6F8-0DD90CC57F7F}</a:tableStyleId>
              </a:tblPr>
              <a:tblGrid>
                <a:gridCol w="5408900"/>
                <a:gridCol w="1518825"/>
                <a:gridCol w="1518825"/>
                <a:gridCol w="1534325"/>
                <a:gridCol w="1255350"/>
              </a:tblGrid>
              <a:tr h="370850">
                <a:tc>
                  <a:txBody>
                    <a:bodyPr/>
                    <a:lstStyle/>
                    <a:p>
                      <a:pPr indent="0" lvl="0" marL="0" marR="0" rtl="0" algn="l">
                        <a:spcBef>
                          <a:spcPts val="0"/>
                        </a:spcBef>
                        <a:spcAft>
                          <a:spcPts val="0"/>
                        </a:spcAft>
                        <a:buNone/>
                      </a:pPr>
                      <a:r>
                        <a:rPr lang="en-US" sz="1800" u="none" cap="none" strike="noStrike"/>
                        <a:t>Standard Components</a:t>
                      </a:r>
                      <a:endParaRPr/>
                    </a:p>
                  </a:txBody>
                  <a:tcPr marT="45725" marB="45725" marR="91450" marL="91450"/>
                </a:tc>
                <a:tc>
                  <a:txBody>
                    <a:bodyPr/>
                    <a:lstStyle/>
                    <a:p>
                      <a:pPr indent="0" lvl="0" marL="0" marR="0" rtl="0" algn="l">
                        <a:spcBef>
                          <a:spcPts val="0"/>
                        </a:spcBef>
                        <a:spcAft>
                          <a:spcPts val="0"/>
                        </a:spcAft>
                        <a:buNone/>
                      </a:pPr>
                      <a:r>
                        <a:rPr lang="en-US" sz="1800"/>
                        <a:t>Program/ Faculty</a:t>
                      </a:r>
                      <a:endParaRPr/>
                    </a:p>
                  </a:txBody>
                  <a:tcPr marT="45725" marB="45725" marR="91450" marL="91450"/>
                </a:tc>
                <a:tc>
                  <a:txBody>
                    <a:bodyPr/>
                    <a:lstStyle/>
                    <a:p>
                      <a:pPr indent="0" lvl="0" marL="0" marR="0" rtl="0" algn="l">
                        <a:spcBef>
                          <a:spcPts val="0"/>
                        </a:spcBef>
                        <a:spcAft>
                          <a:spcPts val="0"/>
                        </a:spcAft>
                        <a:buNone/>
                      </a:pPr>
                      <a:r>
                        <a:rPr lang="en-US" sz="1800"/>
                        <a:t>Courses</a:t>
                      </a:r>
                      <a:endParaRPr/>
                    </a:p>
                  </a:txBody>
                  <a:tcPr marT="45725" marB="45725" marR="91450" marL="91450"/>
                </a:tc>
                <a:tc>
                  <a:txBody>
                    <a:bodyPr/>
                    <a:lstStyle/>
                    <a:p>
                      <a:pPr indent="0" lvl="0" marL="0" marR="0" rtl="0" algn="l">
                        <a:spcBef>
                          <a:spcPts val="0"/>
                        </a:spcBef>
                        <a:spcAft>
                          <a:spcPts val="0"/>
                        </a:spcAft>
                        <a:buNone/>
                      </a:pPr>
                      <a:r>
                        <a:rPr lang="en-US" sz="1800"/>
                        <a:t>Clinical</a:t>
                      </a:r>
                      <a:endParaRPr/>
                    </a:p>
                  </a:txBody>
                  <a:tcPr marT="45725" marB="45725" marR="91450" marL="91450"/>
                </a:tc>
                <a:tc>
                  <a:txBody>
                    <a:bodyPr/>
                    <a:lstStyle/>
                    <a:p>
                      <a:pPr indent="0" lvl="0" marL="0" marR="0" rtl="0" algn="l">
                        <a:spcBef>
                          <a:spcPts val="0"/>
                        </a:spcBef>
                        <a:spcAft>
                          <a:spcPts val="0"/>
                        </a:spcAft>
                        <a:buNone/>
                      </a:pPr>
                      <a:r>
                        <a:rPr lang="en-US" sz="1800"/>
                        <a:t>Policy</a:t>
                      </a:r>
                      <a:endParaRPr/>
                    </a:p>
                  </a:txBody>
                  <a:tcPr marT="45725" marB="45725" marR="91450" marL="91450"/>
                </a:tc>
              </a:tr>
              <a:tr h="370850">
                <a:tc>
                  <a:txBody>
                    <a:bodyPr/>
                    <a:lstStyle/>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4.1: Communicate high academic expectations for all students, including students with disabilities; promote high-quality, intellectually challenging curricula and instruction; and provide opportunities for students with disabilities to achieve within the general education curriculum using multi-tiered systems of support (MTSS).</a:t>
                      </a:r>
                      <a:endParaRPr/>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rPr lang="en-US" sz="1800"/>
                        <a:t>X</a:t>
                      </a:r>
                      <a:endParaRPr/>
                    </a:p>
                  </a:txBody>
                  <a:tcPr marT="45725" marB="45725" marR="91450" marL="91450"/>
                </a:tc>
                <a:tc>
                  <a:txBody>
                    <a:bodyPr/>
                    <a:lstStyle/>
                    <a:p>
                      <a:pPr indent="0" lvl="0" marL="0" marR="0" rtl="0" algn="ctr">
                        <a:spcBef>
                          <a:spcPts val="0"/>
                        </a:spcBef>
                        <a:spcAft>
                          <a:spcPts val="0"/>
                        </a:spcAft>
                        <a:buNone/>
                      </a:pPr>
                      <a:r>
                        <a:t/>
                      </a:r>
                      <a:endParaRPr sz="1800"/>
                    </a:p>
                    <a:p>
                      <a:pPr indent="0" lvl="0" marL="0" marR="0" rtl="0" algn="ctr">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4.2: Work collaboratively with classroom teachers to help them develop their capacity for effective instruction for each student</a:t>
                      </a:r>
                      <a:endParaRPr/>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rPr lang="en-US" sz="1800"/>
                        <a:t>X</a:t>
                      </a:r>
                      <a:endParaRPr/>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
        <p:nvSpPr>
          <p:cNvPr id="323" name="Google Shape;323;p52"/>
          <p:cNvSpPr txBox="1"/>
          <p:nvPr/>
        </p:nvSpPr>
        <p:spPr>
          <a:xfrm>
            <a:off x="838200" y="1825625"/>
            <a:ext cx="108759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Arial"/>
                <a:ea typeface="Arial"/>
                <a:cs typeface="Arial"/>
                <a:sym typeface="Arial"/>
              </a:rPr>
              <a:t>“Principals have the responsibility to support intellectually rigorous and coherent systems of curriculum, instruction, and assessment to foster student achievement…” (p. 25).</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Standard 4: Curriculum, Instruction, and Assessment (continued)</a:t>
            </a:r>
            <a:endParaRPr/>
          </a:p>
        </p:txBody>
      </p:sp>
      <p:graphicFrame>
        <p:nvGraphicFramePr>
          <p:cNvPr id="329" name="Google Shape;329;p53"/>
          <p:cNvGraphicFramePr/>
          <p:nvPr/>
        </p:nvGraphicFramePr>
        <p:xfrm>
          <a:off x="838199" y="3015448"/>
          <a:ext cx="3000000" cy="3000000"/>
        </p:xfrm>
        <a:graphic>
          <a:graphicData uri="http://schemas.openxmlformats.org/drawingml/2006/table">
            <a:tbl>
              <a:tblPr bandRow="1" firstRow="1">
                <a:noFill/>
                <a:tableStyleId>{E5081B8B-9F1C-428D-B6F8-0DD90CC57F7F}</a:tableStyleId>
              </a:tblPr>
              <a:tblGrid>
                <a:gridCol w="5408900"/>
                <a:gridCol w="1518825"/>
                <a:gridCol w="1518825"/>
                <a:gridCol w="1534325"/>
                <a:gridCol w="1255350"/>
              </a:tblGrid>
              <a:tr h="370850">
                <a:tc>
                  <a:txBody>
                    <a:bodyPr/>
                    <a:lstStyle/>
                    <a:p>
                      <a:pPr indent="0" lvl="0" marL="0" marR="0" rtl="0" algn="l">
                        <a:spcBef>
                          <a:spcPts val="0"/>
                        </a:spcBef>
                        <a:spcAft>
                          <a:spcPts val="0"/>
                        </a:spcAft>
                        <a:buNone/>
                      </a:pPr>
                      <a:r>
                        <a:rPr lang="en-US" sz="1800"/>
                        <a:t>Standard Components</a:t>
                      </a:r>
                      <a:endParaRPr/>
                    </a:p>
                  </a:txBody>
                  <a:tcPr marT="45725" marB="45725" marR="91450" marL="91450"/>
                </a:tc>
                <a:tc>
                  <a:txBody>
                    <a:bodyPr/>
                    <a:lstStyle/>
                    <a:p>
                      <a:pPr indent="0" lvl="0" marL="0" marR="0" rtl="0" algn="l">
                        <a:spcBef>
                          <a:spcPts val="0"/>
                        </a:spcBef>
                        <a:spcAft>
                          <a:spcPts val="0"/>
                        </a:spcAft>
                        <a:buNone/>
                      </a:pPr>
                      <a:r>
                        <a:rPr lang="en-US" sz="1800"/>
                        <a:t>Program/ Faculty</a:t>
                      </a:r>
                      <a:endParaRPr/>
                    </a:p>
                  </a:txBody>
                  <a:tcPr marT="45725" marB="45725" marR="91450" marL="91450"/>
                </a:tc>
                <a:tc>
                  <a:txBody>
                    <a:bodyPr/>
                    <a:lstStyle/>
                    <a:p>
                      <a:pPr indent="0" lvl="0" marL="0" marR="0" rtl="0" algn="l">
                        <a:spcBef>
                          <a:spcPts val="0"/>
                        </a:spcBef>
                        <a:spcAft>
                          <a:spcPts val="0"/>
                        </a:spcAft>
                        <a:buNone/>
                      </a:pPr>
                      <a:r>
                        <a:rPr lang="en-US" sz="1800"/>
                        <a:t>Courses</a:t>
                      </a:r>
                      <a:endParaRPr/>
                    </a:p>
                  </a:txBody>
                  <a:tcPr marT="45725" marB="45725" marR="91450" marL="91450"/>
                </a:tc>
                <a:tc>
                  <a:txBody>
                    <a:bodyPr/>
                    <a:lstStyle/>
                    <a:p>
                      <a:pPr indent="0" lvl="0" marL="0" marR="0" rtl="0" algn="l">
                        <a:spcBef>
                          <a:spcPts val="0"/>
                        </a:spcBef>
                        <a:spcAft>
                          <a:spcPts val="0"/>
                        </a:spcAft>
                        <a:buNone/>
                      </a:pPr>
                      <a:r>
                        <a:rPr lang="en-US" sz="1800"/>
                        <a:t>Clinical</a:t>
                      </a:r>
                      <a:endParaRPr/>
                    </a:p>
                  </a:txBody>
                  <a:tcPr marT="45725" marB="45725" marR="91450" marL="91450"/>
                </a:tc>
                <a:tc>
                  <a:txBody>
                    <a:bodyPr/>
                    <a:lstStyle/>
                    <a:p>
                      <a:pPr indent="0" lvl="0" marL="0" marR="0" rtl="0" algn="l">
                        <a:spcBef>
                          <a:spcPts val="0"/>
                        </a:spcBef>
                        <a:spcAft>
                          <a:spcPts val="0"/>
                        </a:spcAft>
                        <a:buNone/>
                      </a:pPr>
                      <a:r>
                        <a:rPr lang="en-US" sz="1800"/>
                        <a:t>Policy</a:t>
                      </a:r>
                      <a:endParaRPr/>
                    </a:p>
                  </a:txBody>
                  <a:tcPr marT="45725" marB="45725" marR="91450" marL="91450"/>
                </a:tc>
              </a:tr>
              <a:tr h="370850">
                <a:tc>
                  <a:txBody>
                    <a:bodyPr/>
                    <a:lstStyle/>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4.3: Ensure that evidence-based practices (EBPs) and high-leverage practices (HLPs) are implemented.</a:t>
                      </a:r>
                      <a:endParaRPr/>
                    </a:p>
                  </a:txBody>
                  <a:tcPr marT="45725" marB="45725" marR="91450" marL="91450"/>
                </a:tc>
                <a:tc>
                  <a:txBody>
                    <a:bodyPr/>
                    <a:lstStyle/>
                    <a:p>
                      <a:pPr indent="0" lvl="0" marL="0" marR="0" rtl="0" algn="l">
                        <a:spcBef>
                          <a:spcPts val="0"/>
                        </a:spcBef>
                        <a:spcAft>
                          <a:spcPts val="0"/>
                        </a:spcAft>
                        <a:buNone/>
                      </a:pPr>
                      <a:r>
                        <a:rPr lang="en-US" sz="1800"/>
                        <a:t>X</a:t>
                      </a:r>
                      <a:endParaRPr/>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ctr">
                        <a:spcBef>
                          <a:spcPts val="0"/>
                        </a:spcBef>
                        <a:spcAft>
                          <a:spcPts val="0"/>
                        </a:spcAft>
                        <a:buNone/>
                      </a:pPr>
                      <a:r>
                        <a:t/>
                      </a:r>
                      <a:endParaRPr sz="1800"/>
                    </a:p>
                    <a:p>
                      <a:pPr indent="0" lvl="0" marL="0" marR="0" rtl="0" algn="ctr">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4.4: Promote appropriate, clear, and valid monitoring and assessment systems in which teachers receive meaningful information about how students respond to instruction and where information is relevant to instructional improvement</a:t>
                      </a:r>
                      <a:endParaRPr/>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rPr lang="en-US" sz="1800"/>
                        <a:t>X</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
        <p:nvSpPr>
          <p:cNvPr id="330" name="Google Shape;330;p53"/>
          <p:cNvSpPr txBox="1"/>
          <p:nvPr/>
        </p:nvSpPr>
        <p:spPr>
          <a:xfrm>
            <a:off x="838199" y="1972019"/>
            <a:ext cx="102999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 many principals lack the pre-service and in-service preparation to identify or support high-quality instruction for students with disabilities; thus, they need to proactively seek guidance and support for this work (p. 26).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