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 id="2147483679"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C96936-E26C-4C98-867D-016581607990}">
  <a:tblStyle styleId="{B7C96936-E26C-4C98-867D-01658160799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5DC3D9B-416C-4952-A99C-9BB7FF071427}"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D96CC28-2970-406A-B0F4-C8E804D295BA}" styleName="Table_2">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1" autoAdjust="0"/>
  </p:normalViewPr>
  <p:slideViewPr>
    <p:cSldViewPr snapToGrid="0">
      <p:cViewPr varScale="1">
        <p:scale>
          <a:sx n="78" d="100"/>
          <a:sy n="78" d="100"/>
        </p:scale>
        <p:origin x="854" y="-5"/>
      </p:cViewPr>
      <p:guideLst/>
    </p:cSldViewPr>
  </p:slideViewPr>
  <p:outlineViewPr>
    <p:cViewPr>
      <p:scale>
        <a:sx n="33" d="100"/>
        <a:sy n="33" d="100"/>
      </p:scale>
      <p:origin x="0" y="-54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ive.google.com/drive/folders/1CW8GKw9fwG73IsnMK6pQFKcDzfahMjhQ?usp=drive_lin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eedar.education.ufl.edu/wp-content/uploads/2023/11/Inclusive-Principal-Leadership-IC.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rive.google.com/file/d/1gHBtObLlYk2oKGZQ0wfucwlBwiSqIvsE/view?usp=shar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Nichole</a:t>
            </a:r>
            <a:endParaRPr/>
          </a:p>
          <a:p>
            <a:pPr marL="0" lvl="0" indent="0" algn="l" rtl="0">
              <a:lnSpc>
                <a:spcPct val="100000"/>
              </a:lnSpc>
              <a:spcBef>
                <a:spcPts val="0"/>
              </a:spcBef>
              <a:spcAft>
                <a:spcPts val="0"/>
              </a:spcAft>
              <a:buSzPts val="1400"/>
              <a:buNone/>
            </a:pPr>
            <a:r>
              <a:rPr lang="en-US"/>
              <a:t>3:00-3:01</a:t>
            </a:r>
            <a:endParaRPr/>
          </a:p>
        </p:txBody>
      </p:sp>
      <p:sp>
        <p:nvSpPr>
          <p:cNvPr id="212" name="Google Shape;2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6ccc57fc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316ccc57fc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David</a:t>
            </a:r>
            <a:endParaRPr/>
          </a:p>
          <a:p>
            <a:pPr marL="0" lvl="0" indent="0" algn="l" rtl="0">
              <a:spcBef>
                <a:spcPts val="0"/>
              </a:spcBef>
              <a:spcAft>
                <a:spcPts val="0"/>
              </a:spcAft>
              <a:buClr>
                <a:schemeClr val="dk1"/>
              </a:buClr>
              <a:buSzPts val="1100"/>
              <a:buFont typeface="Arial"/>
              <a:buNone/>
            </a:pPr>
            <a:r>
              <a:rPr lang="en-US"/>
              <a:t>3:05-3:15</a:t>
            </a:r>
            <a:endParaRPr/>
          </a:p>
        </p:txBody>
      </p:sp>
      <p:sp>
        <p:nvSpPr>
          <p:cNvPr id="289" name="Google Shape;289;g316ccc57fc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04989e97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304989e97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10 minute groups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Mix of state and CEEDAR facilitators</a:t>
            </a:r>
            <a:endParaRPr/>
          </a:p>
          <a:p>
            <a:pPr marL="0" lvl="0" indent="0" algn="l" rtl="0">
              <a:lnSpc>
                <a:spcPct val="115000"/>
              </a:lnSpc>
              <a:spcBef>
                <a:spcPts val="1000"/>
              </a:spcBef>
              <a:spcAft>
                <a:spcPts val="0"/>
              </a:spcAft>
              <a:buClr>
                <a:schemeClr val="dk1"/>
              </a:buClr>
              <a:buSzPts val="2800"/>
              <a:buFont typeface="Arial"/>
              <a:buNone/>
            </a:pPr>
            <a:r>
              <a:rPr lang="en-US">
                <a:latin typeface="Arial"/>
                <a:ea typeface="Arial"/>
                <a:cs typeface="Arial"/>
                <a:sym typeface="Arial"/>
              </a:rPr>
              <a:t>Abby will put in chat:</a:t>
            </a:r>
            <a:r>
              <a:rPr lang="en-US" b="1">
                <a:latin typeface="Arial"/>
                <a:ea typeface="Arial"/>
                <a:cs typeface="Arial"/>
                <a:sym typeface="Arial"/>
              </a:rPr>
              <a:t> breakout norms screenshot </a:t>
            </a:r>
            <a:r>
              <a:rPr lang="en-US">
                <a:latin typeface="Arial"/>
                <a:ea typeface="Arial"/>
                <a:cs typeface="Arial"/>
                <a:sym typeface="Arial"/>
              </a:rPr>
              <a:t>and “Share an example of how your SEA/EPP is strengthening program implementation of equity and cultural responsiveness for aspiring and current school leaders. CEEDAR facilitators, be prepared to come back from breakouts and share 1-2 sentences that summarize the discussion.”</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t>3:15-3:16</a:t>
            </a:r>
            <a:endParaRPr/>
          </a:p>
        </p:txBody>
      </p:sp>
      <p:sp>
        <p:nvSpPr>
          <p:cNvPr id="302" name="Google Shape;302;g304989e97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f125b1c6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ff125b1c6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David</a:t>
            </a:r>
            <a:endParaRPr/>
          </a:p>
          <a:p>
            <a:pPr marL="0" lvl="0" indent="0" algn="l" rtl="0">
              <a:lnSpc>
                <a:spcPct val="100000"/>
              </a:lnSpc>
              <a:spcBef>
                <a:spcPts val="0"/>
              </a:spcBef>
              <a:spcAft>
                <a:spcPts val="0"/>
              </a:spcAft>
              <a:buSzPts val="1400"/>
              <a:buNone/>
            </a:pPr>
            <a:r>
              <a:rPr lang="en-US"/>
              <a:t>intro WKU people or Shelby</a:t>
            </a:r>
            <a:endParaRPr/>
          </a:p>
          <a:p>
            <a:pPr marL="0" lvl="0" indent="0" algn="l" rtl="0">
              <a:lnSpc>
                <a:spcPct val="100000"/>
              </a:lnSpc>
              <a:spcBef>
                <a:spcPts val="0"/>
              </a:spcBef>
              <a:spcAft>
                <a:spcPts val="0"/>
              </a:spcAft>
              <a:buSzPts val="1400"/>
              <a:buNone/>
            </a:pPr>
            <a:r>
              <a:rPr lang="en-US"/>
              <a:t>3:27-3:30</a:t>
            </a:r>
            <a:endParaRPr/>
          </a:p>
          <a:p>
            <a:pPr marL="0" lvl="0" indent="0" algn="l" rtl="0">
              <a:lnSpc>
                <a:spcPct val="100000"/>
              </a:lnSpc>
              <a:spcBef>
                <a:spcPts val="0"/>
              </a:spcBef>
              <a:spcAft>
                <a:spcPts val="0"/>
              </a:spcAft>
              <a:buSzPts val="1400"/>
              <a:buNone/>
            </a:pPr>
            <a:endParaRPr/>
          </a:p>
        </p:txBody>
      </p:sp>
      <p:sp>
        <p:nvSpPr>
          <p:cNvPr id="309" name="Google Shape;309;g2ff125b1c6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1f05795a13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1f05795a13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David - give time reminder: it’s 3:30…. for the next 10 minutes, we will hear… at 3:40…</a:t>
            </a:r>
            <a:endParaRPr/>
          </a:p>
          <a:p>
            <a:pPr marL="0" lvl="0" indent="0" algn="l" rtl="0">
              <a:lnSpc>
                <a:spcPct val="100000"/>
              </a:lnSpc>
              <a:spcBef>
                <a:spcPts val="0"/>
              </a:spcBef>
              <a:spcAft>
                <a:spcPts val="0"/>
              </a:spcAft>
              <a:buSzPts val="1400"/>
              <a:buNone/>
            </a:pPr>
            <a:r>
              <a:rPr lang="en-US"/>
              <a:t>David will msg in chat with time reminder</a:t>
            </a:r>
            <a:endParaRPr/>
          </a:p>
          <a:p>
            <a:pPr marL="0" lvl="0" indent="0" algn="l" rtl="0">
              <a:lnSpc>
                <a:spcPct val="100000"/>
              </a:lnSpc>
              <a:spcBef>
                <a:spcPts val="0"/>
              </a:spcBef>
              <a:spcAft>
                <a:spcPts val="0"/>
              </a:spcAft>
              <a:buSzPts val="1400"/>
              <a:buNone/>
            </a:pPr>
            <a:endParaRPr/>
          </a:p>
        </p:txBody>
      </p:sp>
      <p:sp>
        <p:nvSpPr>
          <p:cNvPr id="316" name="Google Shape;316;g31f05795a13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1f05795a13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1f05795a13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Margie</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Abby: send PDF of their paper</a:t>
            </a:r>
            <a:endParaRPr>
              <a:latin typeface="Arial"/>
              <a:ea typeface="Arial"/>
              <a:cs typeface="Arial"/>
              <a:sym typeface="Arial"/>
            </a:endParaRPr>
          </a:p>
        </p:txBody>
      </p:sp>
      <p:sp>
        <p:nvSpPr>
          <p:cNvPr id="323" name="Google Shape;323;g31f05795a13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1f05795a13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31f05795a13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Margie? </a:t>
            </a:r>
            <a:endParaRPr/>
          </a:p>
        </p:txBody>
      </p:sp>
      <p:sp>
        <p:nvSpPr>
          <p:cNvPr id="330" name="Google Shape;330;g31f05795a13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1f05795a1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1f05795a1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Margie?</a:t>
            </a:r>
            <a:endParaRPr>
              <a:latin typeface="Arial"/>
              <a:ea typeface="Arial"/>
              <a:cs typeface="Arial"/>
              <a:sym typeface="Arial"/>
            </a:endParaRPr>
          </a:p>
        </p:txBody>
      </p:sp>
      <p:sp>
        <p:nvSpPr>
          <p:cNvPr id="338" name="Google Shape;338;g31f05795a1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1f05795a13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1f05795a13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Margie?</a:t>
            </a:r>
            <a:endParaRPr>
              <a:latin typeface="Arial"/>
              <a:ea typeface="Arial"/>
              <a:cs typeface="Arial"/>
              <a:sym typeface="Arial"/>
            </a:endParaRPr>
          </a:p>
        </p:txBody>
      </p:sp>
      <p:sp>
        <p:nvSpPr>
          <p:cNvPr id="346" name="Google Shape;346;g31f05795a13_0_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1f05795a13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31f05795a13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Stacy</a:t>
            </a:r>
            <a:endParaRPr>
              <a:latin typeface="Arial"/>
              <a:ea typeface="Arial"/>
              <a:cs typeface="Arial"/>
              <a:sym typeface="Arial"/>
            </a:endParaRPr>
          </a:p>
        </p:txBody>
      </p:sp>
      <p:sp>
        <p:nvSpPr>
          <p:cNvPr id="355" name="Google Shape;355;g31f05795a13_0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1f05795a13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1f05795a13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Stacy</a:t>
            </a:r>
            <a:endParaRPr>
              <a:latin typeface="Arial"/>
              <a:ea typeface="Arial"/>
              <a:cs typeface="Arial"/>
              <a:sym typeface="Arial"/>
            </a:endParaRPr>
          </a:p>
        </p:txBody>
      </p:sp>
      <p:sp>
        <p:nvSpPr>
          <p:cNvPr id="363" name="Google Shape;363;g31f05795a13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Nichole Please change your name to Your state abbreviation and your first and last name</a:t>
            </a:r>
            <a:endParaRPr/>
          </a:p>
          <a:p>
            <a:pPr marL="0" lvl="0" indent="0" algn="l" rtl="0">
              <a:lnSpc>
                <a:spcPct val="100000"/>
              </a:lnSpc>
              <a:spcBef>
                <a:spcPts val="0"/>
              </a:spcBef>
              <a:spcAft>
                <a:spcPts val="0"/>
              </a:spcAft>
              <a:buClr>
                <a:schemeClr val="dk1"/>
              </a:buClr>
              <a:buSzPts val="1400"/>
              <a:buFont typeface="Arial"/>
              <a:buNone/>
            </a:pPr>
            <a:r>
              <a:rPr lang="en-US"/>
              <a:t>3:00-3:02</a:t>
            </a:r>
            <a:endParaRPr/>
          </a:p>
          <a:p>
            <a:pPr marL="0" lvl="0" indent="0" algn="l" rtl="0">
              <a:lnSpc>
                <a:spcPct val="100000"/>
              </a:lnSpc>
              <a:spcBef>
                <a:spcPts val="0"/>
              </a:spcBef>
              <a:spcAft>
                <a:spcPts val="0"/>
              </a:spcAft>
              <a:buClr>
                <a:schemeClr val="dk1"/>
              </a:buClr>
              <a:buSzPts val="1400"/>
              <a:buFont typeface="Arial"/>
              <a:buNone/>
            </a:pPr>
            <a:r>
              <a:rPr lang="en-US"/>
              <a:t>Nichole circle the annotate word on slide show</a:t>
            </a:r>
            <a:endParaRPr/>
          </a:p>
          <a:p>
            <a:pPr marL="0" lvl="0" indent="0" algn="l" rtl="0">
              <a:lnSpc>
                <a:spcPct val="100000"/>
              </a:lnSpc>
              <a:spcBef>
                <a:spcPts val="0"/>
              </a:spcBef>
              <a:spcAft>
                <a:spcPts val="0"/>
              </a:spcAft>
              <a:buSzPts val="1400"/>
              <a:buNone/>
            </a:pP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f05795a13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31f05795a13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Stacy</a:t>
            </a:r>
            <a:endParaRPr>
              <a:latin typeface="Arial"/>
              <a:ea typeface="Arial"/>
              <a:cs typeface="Arial"/>
              <a:sym typeface="Arial"/>
            </a:endParaRPr>
          </a:p>
        </p:txBody>
      </p:sp>
      <p:sp>
        <p:nvSpPr>
          <p:cNvPr id="372" name="Google Shape;372;g31f05795a13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1f05795a13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1f05795a13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Ellen</a:t>
            </a:r>
            <a:endParaRPr/>
          </a:p>
        </p:txBody>
      </p:sp>
      <p:sp>
        <p:nvSpPr>
          <p:cNvPr id="382" name="Google Shape;382;g31f05795a13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0bcb4af42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0bcb4af422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Clr>
                <a:schemeClr val="dk1"/>
              </a:buClr>
              <a:buSzPts val="1100"/>
              <a:buFont typeface="Arial"/>
              <a:buNone/>
            </a:pPr>
            <a:r>
              <a:rPr lang="en-US"/>
              <a:t>Thank you to the faculty from WKU for sharing their program redesign process. Be sure to check out the paper I sent earlier in the chat as that describes even more about this fantastic work. Now with your state team in breakout rooms, please reflect on </a:t>
            </a:r>
            <a:r>
              <a:rPr lang="en-US">
                <a:highlight>
                  <a:srgbClr val="FFFF00"/>
                </a:highlight>
              </a:rPr>
              <a:t>WKU’s </a:t>
            </a:r>
            <a:r>
              <a:rPr lang="en-US"/>
              <a:t>presentation and how it relates to your state’s work.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go over slide info. each breakout room will have a CEEDAR staff member or partner to help guide your conversations, you will have 15 minutes. Do we have any questions?</a:t>
            </a:r>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Nichole sends questions in the chat and </a:t>
            </a:r>
            <a:r>
              <a:rPr lang="en-US" sz="2400" u="sng">
                <a:solidFill>
                  <a:schemeClr val="hlink"/>
                </a:solidFill>
                <a:latin typeface="Arial"/>
                <a:ea typeface="Arial"/>
                <a:cs typeface="Arial"/>
                <a:sym typeface="Arial"/>
                <a:hlinkClick r:id="rId3"/>
              </a:rPr>
              <a:t>state notes page</a:t>
            </a:r>
            <a:r>
              <a:rPr lang="en-US" sz="2400">
                <a:latin typeface="Arial"/>
                <a:ea typeface="Arial"/>
                <a:cs typeface="Arial"/>
                <a:sym typeface="Arial"/>
              </a:rPr>
              <a:t> </a:t>
            </a:r>
            <a:endParaRPr>
              <a:latin typeface="Arial"/>
              <a:ea typeface="Arial"/>
              <a:cs typeface="Arial"/>
              <a:sym typeface="Arial"/>
            </a:endParaRPr>
          </a:p>
          <a:p>
            <a:pPr marL="914400" lvl="1" indent="-330200" algn="l" rtl="0">
              <a:spcBef>
                <a:spcPts val="0"/>
              </a:spcBef>
              <a:spcAft>
                <a:spcPts val="0"/>
              </a:spcAft>
              <a:buClr>
                <a:schemeClr val="dk1"/>
              </a:buClr>
              <a:buSzPts val="1600"/>
              <a:buChar char="●"/>
            </a:pPr>
            <a:r>
              <a:rPr lang="en-US" sz="1600">
                <a:latin typeface="Arial"/>
                <a:ea typeface="Arial"/>
                <a:cs typeface="Arial"/>
                <a:sym typeface="Arial"/>
              </a:rPr>
              <a:t>What ideas did you hear today that resonated with you?</a:t>
            </a:r>
            <a:endParaRPr sz="1600">
              <a:latin typeface="Arial"/>
              <a:ea typeface="Arial"/>
              <a:cs typeface="Arial"/>
              <a:sym typeface="Arial"/>
            </a:endParaRPr>
          </a:p>
          <a:p>
            <a:pPr marL="914400" lvl="1" indent="-330200" algn="l" rtl="0">
              <a:spcBef>
                <a:spcPts val="0"/>
              </a:spcBef>
              <a:spcAft>
                <a:spcPts val="0"/>
              </a:spcAft>
              <a:buClr>
                <a:schemeClr val="dk1"/>
              </a:buClr>
              <a:buSzPts val="1600"/>
              <a:buChar char="●"/>
            </a:pPr>
            <a:r>
              <a:rPr lang="en-US" sz="1600">
                <a:latin typeface="Arial"/>
                <a:ea typeface="Arial"/>
                <a:cs typeface="Arial"/>
                <a:sym typeface="Arial"/>
              </a:rPr>
              <a:t>How might what you learned today impact your state plan or the work in your organization?</a:t>
            </a:r>
            <a:endParaRPr sz="400">
              <a:latin typeface="Arial"/>
              <a:ea typeface="Arial"/>
              <a:cs typeface="Arial"/>
              <a:sym typeface="Arial"/>
            </a:endParaRPr>
          </a:p>
        </p:txBody>
      </p:sp>
      <p:sp>
        <p:nvSpPr>
          <p:cNvPr id="389" name="Google Shape;389;g30bcb4af422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37879d118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d37879d118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3:56-3:58</a:t>
            </a:r>
            <a:endParaRPr/>
          </a:p>
        </p:txBody>
      </p:sp>
      <p:sp>
        <p:nvSpPr>
          <p:cNvPr id="396" name="Google Shape;396;g2d37879d118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1273cfbd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31273cfbd1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thank the presenters again</a:t>
            </a:r>
            <a:endParaRPr/>
          </a:p>
          <a:p>
            <a:pPr marL="0" lvl="0" indent="0" algn="l" rtl="0">
              <a:lnSpc>
                <a:spcPct val="100000"/>
              </a:lnSpc>
              <a:spcBef>
                <a:spcPts val="0"/>
              </a:spcBef>
              <a:spcAft>
                <a:spcPts val="0"/>
              </a:spcAft>
              <a:buSzPts val="1400"/>
              <a:buNone/>
            </a:pPr>
            <a:r>
              <a:rPr lang="en-US"/>
              <a:t>Abby send </a:t>
            </a:r>
            <a:r>
              <a:rPr lang="en-US" sz="2800" u="sng">
                <a:solidFill>
                  <a:schemeClr val="hlink"/>
                </a:solidFill>
                <a:latin typeface="Arial"/>
                <a:ea typeface="Arial"/>
                <a:cs typeface="Arial"/>
                <a:sym typeface="Arial"/>
                <a:hlinkClick r:id="rId3"/>
              </a:rPr>
              <a:t>IC document</a:t>
            </a:r>
            <a:r>
              <a:rPr lang="en-US" sz="2800">
                <a:latin typeface="Arial"/>
                <a:ea typeface="Arial"/>
                <a:cs typeface="Arial"/>
                <a:sym typeface="Arial"/>
              </a:rPr>
              <a:t> </a:t>
            </a:r>
            <a:r>
              <a:rPr lang="en-US"/>
              <a:t>and </a:t>
            </a:r>
            <a:r>
              <a:rPr lang="en-US" sz="2600" u="sng">
                <a:solidFill>
                  <a:schemeClr val="hlink"/>
                </a:solidFill>
                <a:latin typeface="Arial"/>
                <a:ea typeface="Arial"/>
                <a:cs typeface="Arial"/>
                <a:sym typeface="Arial"/>
                <a:hlinkClick r:id="rId4"/>
              </a:rPr>
              <a:t>Sign-up form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3:58-4:00</a:t>
            </a:r>
            <a:endParaRPr/>
          </a:p>
          <a:p>
            <a:pPr marL="0" lvl="0" indent="0" algn="l" rtl="0">
              <a:lnSpc>
                <a:spcPct val="100000"/>
              </a:lnSpc>
              <a:spcBef>
                <a:spcPts val="0"/>
              </a:spcBef>
              <a:spcAft>
                <a:spcPts val="0"/>
              </a:spcAft>
              <a:buSzPts val="1400"/>
              <a:buNone/>
            </a:pPr>
            <a:endParaRPr/>
          </a:p>
        </p:txBody>
      </p:sp>
      <p:sp>
        <p:nvSpPr>
          <p:cNvPr id="403" name="Google Shape;403;g31273cfbd1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3:02-3:03</a:t>
            </a: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02140f09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302140f095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A warm thank you to our partners</a:t>
            </a:r>
            <a:endParaRPr/>
          </a:p>
          <a:p>
            <a:pPr marL="0" lvl="0" indent="0" algn="l" rtl="0">
              <a:lnSpc>
                <a:spcPct val="100000"/>
              </a:lnSpc>
              <a:spcBef>
                <a:spcPts val="0"/>
              </a:spcBef>
              <a:spcAft>
                <a:spcPts val="0"/>
              </a:spcAft>
              <a:buSzPts val="1400"/>
              <a:buNone/>
            </a:pPr>
            <a:r>
              <a:rPr lang="en-US"/>
              <a:t>Our partners are Lead IDEA, NASSP, and CCSSO- they are our liaisons and will share resources, they can provide additional perspectives. If you are here from one of these partner organizations, please share who you are in the chat and feel free to share your expertise!</a:t>
            </a:r>
            <a:endParaRPr/>
          </a:p>
          <a:p>
            <a:pPr marL="0" lvl="0" indent="0" algn="l" rtl="0">
              <a:lnSpc>
                <a:spcPct val="100000"/>
              </a:lnSpc>
              <a:spcBef>
                <a:spcPts val="0"/>
              </a:spcBef>
              <a:spcAft>
                <a:spcPts val="0"/>
              </a:spcAft>
              <a:buClr>
                <a:schemeClr val="dk1"/>
              </a:buClr>
              <a:buSzPts val="1400"/>
              <a:buFont typeface="Arial"/>
              <a:buNone/>
            </a:pPr>
            <a:r>
              <a:rPr lang="en-US"/>
              <a:t>3:02-3:03</a:t>
            </a:r>
            <a:endParaRPr/>
          </a:p>
          <a:p>
            <a:pPr marL="0" lvl="0" indent="0" algn="l" rtl="0">
              <a:lnSpc>
                <a:spcPct val="100000"/>
              </a:lnSpc>
              <a:spcBef>
                <a:spcPts val="0"/>
              </a:spcBef>
              <a:spcAft>
                <a:spcPts val="0"/>
              </a:spcAft>
              <a:buSzPts val="1400"/>
              <a:buNone/>
            </a:pPr>
            <a:endParaRPr/>
          </a:p>
        </p:txBody>
      </p:sp>
      <p:sp>
        <p:nvSpPr>
          <p:cNvPr id="243" name="Google Shape;243;g302140f095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c30ae9e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0c30ae9e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SzPts val="1400"/>
              <a:buNone/>
            </a:pPr>
            <a:r>
              <a:rPr lang="en-US"/>
              <a:t>Recognize that we have different roles as members of our TAG (SEA, IHE, associations, local) we want to be mindful of these roles as we talk in cross state and state team time</a:t>
            </a:r>
            <a:endParaRPr/>
          </a:p>
          <a:p>
            <a:pPr marL="0" lvl="0" indent="0" algn="l" rtl="0">
              <a:lnSpc>
                <a:spcPct val="100000"/>
              </a:lnSpc>
              <a:spcBef>
                <a:spcPts val="0"/>
              </a:spcBef>
              <a:spcAft>
                <a:spcPts val="0"/>
              </a:spcAft>
              <a:buClr>
                <a:schemeClr val="dk1"/>
              </a:buClr>
              <a:buSzPts val="1400"/>
              <a:buFont typeface="Arial"/>
              <a:buNone/>
            </a:pPr>
            <a:r>
              <a:rPr lang="en-US"/>
              <a:t>3:02-3:03</a:t>
            </a:r>
            <a:endParaRPr/>
          </a:p>
          <a:p>
            <a:pPr marL="0" lvl="0" indent="0" algn="l" rtl="0">
              <a:lnSpc>
                <a:spcPct val="100000"/>
              </a:lnSpc>
              <a:spcBef>
                <a:spcPts val="0"/>
              </a:spcBef>
              <a:spcAft>
                <a:spcPts val="0"/>
              </a:spcAft>
              <a:buSzPts val="1400"/>
              <a:buNone/>
            </a:pPr>
            <a:endParaRPr/>
          </a:p>
        </p:txBody>
      </p:sp>
      <p:sp>
        <p:nvSpPr>
          <p:cNvPr id="254" name="Google Shape;254;g30c30ae9e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Bobbi</a:t>
            </a:r>
            <a:endParaRPr/>
          </a:p>
          <a:p>
            <a:pPr marL="0" lvl="0" indent="0" algn="l" rtl="0">
              <a:lnSpc>
                <a:spcPct val="100000"/>
              </a:lnSpc>
              <a:spcBef>
                <a:spcPts val="0"/>
              </a:spcBef>
              <a:spcAft>
                <a:spcPts val="0"/>
              </a:spcAft>
              <a:buClr>
                <a:schemeClr val="dk1"/>
              </a:buClr>
              <a:buSzPts val="1400"/>
              <a:buFont typeface="Arial"/>
              <a:buNone/>
            </a:pPr>
            <a:r>
              <a:rPr lang="en-US"/>
              <a:t>3:03-3:04</a:t>
            </a:r>
            <a:endParaRPr/>
          </a:p>
          <a:p>
            <a:pPr marL="0" lvl="0" indent="0" algn="l" rtl="0">
              <a:lnSpc>
                <a:spcPct val="100000"/>
              </a:lnSpc>
              <a:spcBef>
                <a:spcPts val="0"/>
              </a:spcBef>
              <a:spcAft>
                <a:spcPts val="0"/>
              </a:spcAft>
              <a:buSzPts val="1400"/>
              <a:buNone/>
            </a:pPr>
            <a:endParaRPr/>
          </a:p>
        </p:txBody>
      </p:sp>
      <p:sp>
        <p:nvSpPr>
          <p:cNvPr id="261" name="Google Shape;261;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Bobbi</a:t>
            </a:r>
            <a:endParaRPr/>
          </a:p>
          <a:p>
            <a:pPr marL="0" lvl="0" indent="0" algn="l" rtl="0">
              <a:lnSpc>
                <a:spcPct val="90000"/>
              </a:lnSpc>
              <a:spcBef>
                <a:spcPts val="0"/>
              </a:spcBef>
              <a:spcAft>
                <a:spcPts val="0"/>
              </a:spcAft>
              <a:buClr>
                <a:schemeClr val="dk1"/>
              </a:buClr>
              <a:buSzPts val="2800"/>
              <a:buFont typeface="Arial"/>
              <a:buNone/>
            </a:pPr>
            <a:r>
              <a:rPr lang="en-US"/>
              <a:t>Nichole put meeting norms in chat</a:t>
            </a:r>
            <a:endParaRPr/>
          </a:p>
          <a:p>
            <a:pPr marL="0" lvl="0" indent="0" algn="l" rtl="0">
              <a:lnSpc>
                <a:spcPct val="90000"/>
              </a:lnSpc>
              <a:spcBef>
                <a:spcPts val="0"/>
              </a:spcBef>
              <a:spcAft>
                <a:spcPts val="0"/>
              </a:spcAft>
              <a:buClr>
                <a:schemeClr val="dk1"/>
              </a:buClr>
              <a:buSzPts val="2800"/>
              <a:buFont typeface="Arial"/>
              <a:buNone/>
            </a:pPr>
            <a:r>
              <a:rPr lang="en-US"/>
              <a:t>Meeting norms:</a:t>
            </a:r>
            <a:endParaRPr/>
          </a:p>
          <a:p>
            <a:pPr marL="457200" lvl="0" indent="-304800" algn="l" rtl="0">
              <a:lnSpc>
                <a:spcPct val="90000"/>
              </a:lnSpc>
              <a:spcBef>
                <a:spcPts val="1000"/>
              </a:spcBef>
              <a:spcAft>
                <a:spcPts val="0"/>
              </a:spcAft>
              <a:buClr>
                <a:schemeClr val="dk1"/>
              </a:buClr>
              <a:buSzPts val="1200"/>
              <a:buAutoNum type="arabicPeriod"/>
            </a:pPr>
            <a:r>
              <a:rPr lang="en-US"/>
              <a:t>Be present and prepared</a:t>
            </a:r>
            <a:endParaRPr/>
          </a:p>
          <a:p>
            <a:pPr marL="457200" lvl="0" indent="-304800" algn="l" rtl="0">
              <a:lnSpc>
                <a:spcPct val="90000"/>
              </a:lnSpc>
              <a:spcBef>
                <a:spcPts val="0"/>
              </a:spcBef>
              <a:spcAft>
                <a:spcPts val="0"/>
              </a:spcAft>
              <a:buClr>
                <a:schemeClr val="dk1"/>
              </a:buClr>
              <a:buSzPts val="1200"/>
              <a:buAutoNum type="arabicPeriod"/>
            </a:pPr>
            <a:r>
              <a:rPr lang="en-US"/>
              <a:t>Respect in the shared space and keep what is shared in confidence. We are creating a community.</a:t>
            </a:r>
            <a:endParaRPr/>
          </a:p>
          <a:p>
            <a:pPr marL="457200" lvl="0" indent="-304800" algn="l" rtl="0">
              <a:lnSpc>
                <a:spcPct val="90000"/>
              </a:lnSpc>
              <a:spcBef>
                <a:spcPts val="0"/>
              </a:spcBef>
              <a:spcAft>
                <a:spcPts val="0"/>
              </a:spcAft>
              <a:buClr>
                <a:schemeClr val="dk1"/>
              </a:buClr>
              <a:buSzPts val="1200"/>
              <a:buAutoNum type="arabicPeriod"/>
            </a:pPr>
            <a:r>
              <a:rPr lang="en-US"/>
              <a:t>We will record guest speakers and resources sharing, but nothing else. What happens in the TAG, stays in the TAG!</a:t>
            </a:r>
            <a:endParaRPr/>
          </a:p>
          <a:p>
            <a:pPr marL="457200" lvl="0" indent="-304800" algn="l" rtl="0">
              <a:lnSpc>
                <a:spcPct val="90000"/>
              </a:lnSpc>
              <a:spcBef>
                <a:spcPts val="0"/>
              </a:spcBef>
              <a:spcAft>
                <a:spcPts val="0"/>
              </a:spcAft>
              <a:buClr>
                <a:schemeClr val="dk1"/>
              </a:buClr>
              <a:buSzPts val="1200"/>
              <a:buAutoNum type="arabicPeriod"/>
            </a:pPr>
            <a:r>
              <a:rPr lang="en-US"/>
              <a:t>Breakout rooms could be mixed cross state or state specific depending on the work.</a:t>
            </a:r>
            <a:endParaRPr/>
          </a:p>
          <a:p>
            <a:pPr marL="457200" lvl="0" indent="-304800" algn="l" rtl="0">
              <a:lnSpc>
                <a:spcPct val="90000"/>
              </a:lnSpc>
              <a:spcBef>
                <a:spcPts val="0"/>
              </a:spcBef>
              <a:spcAft>
                <a:spcPts val="0"/>
              </a:spcAft>
              <a:buClr>
                <a:schemeClr val="dk1"/>
              </a:buClr>
              <a:buSzPts val="1200"/>
              <a:buAutoNum type="arabicPeriod"/>
            </a:pPr>
            <a:r>
              <a:rPr lang="en-US"/>
              <a:t>Group members should “believe the best” and lead with positive intentionality. </a:t>
            </a:r>
            <a:endParaRPr/>
          </a:p>
          <a:p>
            <a:pPr marL="457200" lvl="0" indent="0" algn="l" rtl="0">
              <a:lnSpc>
                <a:spcPct val="9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3:04-3:05</a:t>
            </a:r>
            <a:endParaRPr/>
          </a:p>
          <a:p>
            <a:pPr marL="0" lvl="0" indent="0" algn="l" rtl="0">
              <a:lnSpc>
                <a:spcPct val="90000"/>
              </a:lnSpc>
              <a:spcBef>
                <a:spcPts val="1000"/>
              </a:spcBef>
              <a:spcAft>
                <a:spcPts val="0"/>
              </a:spcAft>
              <a:buClr>
                <a:schemeClr val="dk1"/>
              </a:buClr>
              <a:buSzPts val="2800"/>
              <a:buFont typeface="Arial"/>
              <a:buNone/>
            </a:pPr>
            <a:endParaRPr sz="900"/>
          </a:p>
        </p:txBody>
      </p:sp>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16ccc57fc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David</a:t>
            </a:r>
            <a:endParaRPr/>
          </a:p>
          <a:p>
            <a:pPr marL="0" lvl="0" indent="0" algn="l" rtl="0">
              <a:spcBef>
                <a:spcPts val="0"/>
              </a:spcBef>
              <a:spcAft>
                <a:spcPts val="0"/>
              </a:spcAft>
              <a:buNone/>
            </a:pPr>
            <a:r>
              <a:rPr lang="en-US"/>
              <a:t>3:05-3:15</a:t>
            </a:r>
            <a:endParaRPr/>
          </a:p>
        </p:txBody>
      </p:sp>
      <p:sp>
        <p:nvSpPr>
          <p:cNvPr id="274" name="Google Shape;274;g316ccc57f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16ccc57fc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David</a:t>
            </a:r>
            <a:endParaRPr/>
          </a:p>
          <a:p>
            <a:pPr marL="0" lvl="0" indent="0" algn="l" rtl="0">
              <a:spcBef>
                <a:spcPts val="0"/>
              </a:spcBef>
              <a:spcAft>
                <a:spcPts val="0"/>
              </a:spcAft>
              <a:buClr>
                <a:schemeClr val="dk1"/>
              </a:buClr>
              <a:buSzPts val="1100"/>
              <a:buFont typeface="Arial"/>
              <a:buNone/>
            </a:pPr>
            <a:r>
              <a:rPr lang="en-US"/>
              <a:t>3:05-3:15</a:t>
            </a:r>
            <a:endParaRPr/>
          </a:p>
        </p:txBody>
      </p:sp>
      <p:sp>
        <p:nvSpPr>
          <p:cNvPr id="282" name="Google Shape;282;g316ccc57fc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20"/>
        <p:cNvGrpSpPr/>
        <p:nvPr/>
      </p:nvGrpSpPr>
      <p:grpSpPr>
        <a:xfrm>
          <a:off x="0" y="0"/>
          <a:ext cx="0" cy="0"/>
          <a:chOff x="0" y="0"/>
          <a:chExt cx="0" cy="0"/>
        </a:xfrm>
      </p:grpSpPr>
      <p:pic>
        <p:nvPicPr>
          <p:cNvPr id="121" name="Google Shape;121;p19"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4" cy="7152094"/>
          </a:xfrm>
          <a:prstGeom prst="rect">
            <a:avLst/>
          </a:prstGeom>
          <a:noFill/>
          <a:ln>
            <a:noFill/>
          </a:ln>
        </p:spPr>
      </p:pic>
      <p:sp>
        <p:nvSpPr>
          <p:cNvPr id="122" name="Google Shape;122;p19"/>
          <p:cNvSpPr txBox="1">
            <a:spLocks noGrp="1"/>
          </p:cNvSpPr>
          <p:nvPr>
            <p:ph type="body" idx="1"/>
          </p:nvPr>
        </p:nvSpPr>
        <p:spPr>
          <a:xfrm>
            <a:off x="3701014" y="3130826"/>
            <a:ext cx="4790100" cy="1162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 name="Google Shape;123;p19" descr="Text&#10;&#10;Description automatically generated with medium confidence"/>
          <p:cNvPicPr preferRelativeResize="0"/>
          <p:nvPr/>
        </p:nvPicPr>
        <p:blipFill rotWithShape="1">
          <a:blip r:embed="rId3">
            <a:alphaModFix/>
          </a:blip>
          <a:srcRect/>
          <a:stretch/>
        </p:blipFill>
        <p:spPr>
          <a:xfrm>
            <a:off x="69573" y="6332785"/>
            <a:ext cx="2269444" cy="47146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pic>
        <p:nvPicPr>
          <p:cNvPr id="125" name="Google Shape;125;p20" descr="Icon&#10;&#10;Description automatically generated with low confidence"/>
          <p:cNvPicPr preferRelativeResize="0"/>
          <p:nvPr/>
        </p:nvPicPr>
        <p:blipFill rotWithShape="1">
          <a:blip r:embed="rId2">
            <a:alphaModFix/>
          </a:blip>
          <a:srcRect t="-4480" b="4480"/>
          <a:stretch/>
        </p:blipFill>
        <p:spPr>
          <a:xfrm>
            <a:off x="0" y="-314709"/>
            <a:ext cx="12192000" cy="7179444"/>
          </a:xfrm>
          <a:prstGeom prst="rect">
            <a:avLst/>
          </a:prstGeom>
          <a:noFill/>
          <a:ln>
            <a:noFill/>
          </a:ln>
        </p:spPr>
      </p:pic>
      <p:sp>
        <p:nvSpPr>
          <p:cNvPr id="126" name="Google Shape;126;p20"/>
          <p:cNvSpPr txBox="1">
            <a:spLocks noGrp="1"/>
          </p:cNvSpPr>
          <p:nvPr>
            <p:ph type="body" idx="1"/>
          </p:nvPr>
        </p:nvSpPr>
        <p:spPr>
          <a:xfrm>
            <a:off x="1731351" y="1832073"/>
            <a:ext cx="34719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0"/>
          <p:cNvSpPr txBox="1">
            <a:spLocks noGrp="1"/>
          </p:cNvSpPr>
          <p:nvPr>
            <p:ph type="body" idx="2"/>
          </p:nvPr>
        </p:nvSpPr>
        <p:spPr>
          <a:xfrm>
            <a:off x="4262689" y="3592674"/>
            <a:ext cx="3471900" cy="1019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0"/>
          <p:cNvSpPr txBox="1">
            <a:spLocks noGrp="1"/>
          </p:cNvSpPr>
          <p:nvPr>
            <p:ph type="body" idx="3"/>
          </p:nvPr>
        </p:nvSpPr>
        <p:spPr>
          <a:xfrm>
            <a:off x="4262689" y="3592674"/>
            <a:ext cx="34719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0"/>
          <p:cNvSpPr txBox="1">
            <a:spLocks noGrp="1"/>
          </p:cNvSpPr>
          <p:nvPr>
            <p:ph type="body" idx="4"/>
          </p:nvPr>
        </p:nvSpPr>
        <p:spPr>
          <a:xfrm>
            <a:off x="1731351" y="1832072"/>
            <a:ext cx="34719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1"/>
          <p:cNvSpPr/>
          <p:nvPr/>
        </p:nvSpPr>
        <p:spPr>
          <a:xfrm>
            <a:off x="-197225" y="6094911"/>
            <a:ext cx="12532800" cy="258300"/>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1"/>
          <p:cNvSpPr/>
          <p:nvPr/>
        </p:nvSpPr>
        <p:spPr>
          <a:xfrm>
            <a:off x="-197225" y="6291468"/>
            <a:ext cx="12532800" cy="684000"/>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1"/>
          <p:cNvSpPr txBox="1"/>
          <p:nvPr/>
        </p:nvSpPr>
        <p:spPr>
          <a:xfrm>
            <a:off x="9852982" y="6374979"/>
            <a:ext cx="2269500" cy="516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136" name="Google Shape;136;p21"/>
          <p:cNvSpPr/>
          <p:nvPr/>
        </p:nvSpPr>
        <p:spPr>
          <a:xfrm>
            <a:off x="-232792" y="-75459"/>
            <a:ext cx="12603900" cy="401700"/>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21" descr="Text&#10;&#10;Description automatically generated with medium confidence"/>
          <p:cNvPicPr preferRelativeResize="0"/>
          <p:nvPr/>
        </p:nvPicPr>
        <p:blipFill rotWithShape="1">
          <a:blip r:embed="rId2">
            <a:alphaModFix/>
          </a:blip>
          <a:srcRect/>
          <a:stretch/>
        </p:blipFill>
        <p:spPr>
          <a:xfrm>
            <a:off x="69573" y="6332785"/>
            <a:ext cx="2269444" cy="471465"/>
          </a:xfrm>
          <a:prstGeom prst="rect">
            <a:avLst/>
          </a:prstGeom>
          <a:noFill/>
          <a:ln>
            <a:noFill/>
          </a:ln>
        </p:spPr>
      </p:pic>
      <p:sp>
        <p:nvSpPr>
          <p:cNvPr id="138" name="Google Shape;138;p21"/>
          <p:cNvSpPr/>
          <p:nvPr/>
        </p:nvSpPr>
        <p:spPr>
          <a:xfrm>
            <a:off x="-232792" y="326307"/>
            <a:ext cx="12603900" cy="5758800"/>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2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7" name="Google Shape;157;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3" name="Google Shape;163;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7" descr="Shape, rectangle&#10;&#10;Description automatically generated"/>
          <p:cNvPicPr preferRelativeResize="0"/>
          <p:nvPr/>
        </p:nvPicPr>
        <p:blipFill rotWithShape="1">
          <a:blip r:embed="rId2">
            <a:alphaModFix/>
          </a:blip>
          <a:srcRect/>
          <a:stretch/>
        </p:blipFill>
        <p:spPr>
          <a:xfrm>
            <a:off x="0" y="8229"/>
            <a:ext cx="12192000" cy="68546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2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2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6" name="Google Shape;186;p2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7" name="Google Shape;187;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0"/>
          <p:cNvSpPr>
            <a:spLocks noGrp="1"/>
          </p:cNvSpPr>
          <p:nvPr>
            <p:ph type="pic" idx="2"/>
          </p:nvPr>
        </p:nvSpPr>
        <p:spPr>
          <a:xfrm>
            <a:off x="5183188" y="987425"/>
            <a:ext cx="6172200" cy="4873500"/>
          </a:xfrm>
          <a:prstGeom prst="rect">
            <a:avLst/>
          </a:prstGeom>
          <a:noFill/>
          <a:ln>
            <a:noFill/>
          </a:ln>
        </p:spPr>
      </p:sp>
      <p:sp>
        <p:nvSpPr>
          <p:cNvPr id="193" name="Google Shape;193;p3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4" name="Google Shape;194;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7" name="Google Shape;10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8" name="Google Shape;10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9" name="Google Shape;10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folders/1CW8GKw9fwG73IsnMK6pQFKcDzfahMjhQ?usp=drive_lin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eedar.education.ufl.edu/wp-content/uploads/2023/11/Inclusive-Principal-Leadership-IC.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drive.google.com/file/d/1gHBtObLlYk2oKGZQ0wfucwlBwiSqIvsE/view?usp=sharing" TargetMode="External"/><Relationship Id="rId4" Type="http://schemas.openxmlformats.org/officeDocument/2006/relationships/hyperlink" Target="mailto:aberner@ai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idx="4294967295"/>
          </p:nvPr>
        </p:nvSpPr>
        <p:spPr>
          <a:xfrm>
            <a:off x="3689350" y="785813"/>
            <a:ext cx="4478338" cy="1697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Welcome to</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Inclusive Leadership</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chemeClr val="lt1"/>
              </a:buClr>
              <a:buSzPts val="3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Topical Action Group (TAG)</a:t>
            </a:r>
            <a:endParaRPr kumimoji="0" lang="en-US" sz="44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15" name="Google Shape;215;p33">
            <a:extLst>
              <a:ext uri="{C183D7F6-B498-43B3-948B-1728B52AA6E4}">
                <adec:decorative xmlns:adec="http://schemas.microsoft.com/office/drawing/2017/decorative" val="1"/>
              </a:ext>
            </a:extLst>
          </p:cNvPr>
          <p:cNvSpPr/>
          <p:nvPr/>
        </p:nvSpPr>
        <p:spPr>
          <a:xfrm>
            <a:off x="3016296" y="451042"/>
            <a:ext cx="6037800" cy="3696000"/>
          </a:xfrm>
          <a:prstGeom prst="rect">
            <a:avLst/>
          </a:prstGeom>
          <a:noFill/>
          <a:ln w="920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33"/>
          <p:cNvSpPr txBox="1"/>
          <p:nvPr/>
        </p:nvSpPr>
        <p:spPr>
          <a:xfrm>
            <a:off x="4524762" y="3141585"/>
            <a:ext cx="3142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Thursday, </a:t>
            </a:r>
            <a:r>
              <a:rPr lang="en-US" sz="2000" b="1">
                <a:solidFill>
                  <a:schemeClr val="lt1"/>
                </a:solidFill>
                <a:latin typeface="Calibri"/>
                <a:ea typeface="Calibri"/>
                <a:cs typeface="Calibri"/>
                <a:sym typeface="Calibri"/>
              </a:rPr>
              <a:t>Dec 5</a:t>
            </a:r>
            <a:r>
              <a:rPr lang="en-US" sz="2000" b="1" i="0" u="none" strike="noStrike" cap="none">
                <a:solidFill>
                  <a:schemeClr val="lt1"/>
                </a:solidFill>
                <a:latin typeface="Calibri"/>
                <a:ea typeface="Calibri"/>
                <a:cs typeface="Calibri"/>
                <a:sym typeface="Calibri"/>
              </a:rPr>
              <a:t>th 2024 </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3:00-4:00 Eastern Time</a:t>
            </a:r>
            <a:endParaRPr sz="2000" b="1" i="0" u="none" strike="noStrike" cap="none">
              <a:solidFill>
                <a:schemeClr val="lt1"/>
              </a:solidFill>
              <a:latin typeface="Calibri"/>
              <a:ea typeface="Calibri"/>
              <a:cs typeface="Calibri"/>
              <a:sym typeface="Calibri"/>
            </a:endParaRPr>
          </a:p>
        </p:txBody>
      </p:sp>
      <p:sp>
        <p:nvSpPr>
          <p:cNvPr id="217" name="Google Shape;217;p33"/>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Interconnected: Mission/Vision, Ethics/Norms, and Cultural Responsiveness</a:t>
            </a:r>
            <a:endParaRPr/>
          </a:p>
        </p:txBody>
      </p:sp>
      <p:grpSp>
        <p:nvGrpSpPr>
          <p:cNvPr id="292" name="Google Shape;292;p42" descr="A three‑circle Venn diagram shows the overlap among three labeled standards. The left circle is labeled “Standard 1: Mission/Vision,” the right circle is labeled “Standard 2: Ethics/Norms,” and the bottom circle is labeled “Standard 3: Cultural Responsiveness.” All three circles intersect in the center, indicating the interconnected nature of the standards."/>
          <p:cNvGrpSpPr/>
          <p:nvPr/>
        </p:nvGrpSpPr>
        <p:grpSpPr>
          <a:xfrm>
            <a:off x="3848533" y="1880016"/>
            <a:ext cx="4495030" cy="4242652"/>
            <a:chOff x="3010333" y="54391"/>
            <a:chExt cx="4495030" cy="4242652"/>
          </a:xfrm>
        </p:grpSpPr>
        <p:sp>
          <p:nvSpPr>
            <p:cNvPr id="293" name="Google Shape;293;p42"/>
            <p:cNvSpPr/>
            <p:nvPr/>
          </p:nvSpPr>
          <p:spPr>
            <a:xfrm>
              <a:off x="3952398" y="54391"/>
              <a:ext cx="2610900" cy="26109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txBox="1"/>
            <p:nvPr/>
          </p:nvSpPr>
          <p:spPr>
            <a:xfrm>
              <a:off x="4300505" y="511282"/>
              <a:ext cx="1914600" cy="1174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1">
                  <a:solidFill>
                    <a:schemeClr val="dk1"/>
                  </a:solidFill>
                  <a:latin typeface="Arial"/>
                  <a:ea typeface="Arial"/>
                  <a:cs typeface="Arial"/>
                  <a:sym typeface="Arial"/>
                </a:rPr>
                <a:t>Standard 1 </a:t>
              </a:r>
              <a:r>
                <a:rPr lang="en-US" sz="1700">
                  <a:solidFill>
                    <a:schemeClr val="dk1"/>
                  </a:solidFill>
                  <a:latin typeface="Arial"/>
                  <a:ea typeface="Arial"/>
                  <a:cs typeface="Arial"/>
                  <a:sym typeface="Arial"/>
                </a:rPr>
                <a:t>Mission/Vision</a:t>
              </a:r>
              <a:endParaRPr/>
            </a:p>
          </p:txBody>
        </p:sp>
        <p:sp>
          <p:nvSpPr>
            <p:cNvPr id="295" name="Google Shape;295;p42"/>
            <p:cNvSpPr/>
            <p:nvPr/>
          </p:nvSpPr>
          <p:spPr>
            <a:xfrm>
              <a:off x="4894463" y="1686143"/>
              <a:ext cx="2610900" cy="26109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txBox="1"/>
            <p:nvPr/>
          </p:nvSpPr>
          <p:spPr>
            <a:xfrm>
              <a:off x="5692933" y="2360600"/>
              <a:ext cx="1566600" cy="1435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1">
                  <a:solidFill>
                    <a:schemeClr val="dk1"/>
                  </a:solidFill>
                  <a:latin typeface="Arial"/>
                  <a:ea typeface="Arial"/>
                  <a:cs typeface="Arial"/>
                  <a:sym typeface="Arial"/>
                </a:rPr>
                <a:t>Standard 3</a:t>
              </a:r>
              <a:endParaRPr/>
            </a:p>
            <a:p>
              <a:pPr marL="0" marR="0" lvl="0" indent="0" algn="ctr" rtl="0">
                <a:lnSpc>
                  <a:spcPct val="90000"/>
                </a:lnSpc>
                <a:spcBef>
                  <a:spcPts val="595"/>
                </a:spcBef>
                <a:spcAft>
                  <a:spcPts val="0"/>
                </a:spcAft>
                <a:buClr>
                  <a:schemeClr val="dk1"/>
                </a:buClr>
                <a:buSzPts val="1700"/>
                <a:buFont typeface="Arial"/>
                <a:buNone/>
              </a:pPr>
              <a:r>
                <a:rPr lang="en-US" sz="1700">
                  <a:solidFill>
                    <a:schemeClr val="dk1"/>
                  </a:solidFill>
                  <a:latin typeface="Arial"/>
                  <a:ea typeface="Arial"/>
                  <a:cs typeface="Arial"/>
                  <a:sym typeface="Arial"/>
                </a:rPr>
                <a:t>Cultural Responsiveness</a:t>
              </a:r>
              <a:endParaRPr/>
            </a:p>
          </p:txBody>
        </p:sp>
        <p:sp>
          <p:nvSpPr>
            <p:cNvPr id="297" name="Google Shape;297;p42"/>
            <p:cNvSpPr/>
            <p:nvPr/>
          </p:nvSpPr>
          <p:spPr>
            <a:xfrm>
              <a:off x="3010333" y="1686143"/>
              <a:ext cx="2610900" cy="2610900"/>
            </a:xfrm>
            <a:prstGeom prst="ellipse">
              <a:avLst/>
            </a:prstGeom>
            <a:solidFill>
              <a:srgbClr val="126082">
                <a:alpha val="49800"/>
              </a:srgbClr>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txBox="1"/>
            <p:nvPr/>
          </p:nvSpPr>
          <p:spPr>
            <a:xfrm>
              <a:off x="3256184" y="2360600"/>
              <a:ext cx="1566600" cy="1435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1">
                  <a:solidFill>
                    <a:schemeClr val="dk1"/>
                  </a:solidFill>
                  <a:latin typeface="Arial"/>
                  <a:ea typeface="Arial"/>
                  <a:cs typeface="Arial"/>
                  <a:sym typeface="Arial"/>
                </a:rPr>
                <a:t>Standard 2</a:t>
              </a:r>
              <a:endParaRPr/>
            </a:p>
            <a:p>
              <a:pPr marL="0" marR="0" lvl="0" indent="0" algn="ctr" rtl="0">
                <a:lnSpc>
                  <a:spcPct val="90000"/>
                </a:lnSpc>
                <a:spcBef>
                  <a:spcPts val="595"/>
                </a:spcBef>
                <a:spcAft>
                  <a:spcPts val="0"/>
                </a:spcAft>
                <a:buClr>
                  <a:schemeClr val="dk1"/>
                </a:buClr>
                <a:buSzPts val="1700"/>
                <a:buFont typeface="Arial"/>
                <a:buNone/>
              </a:pPr>
              <a:r>
                <a:rPr lang="en-US" sz="1700">
                  <a:solidFill>
                    <a:schemeClr val="dk1"/>
                  </a:solidFill>
                  <a:latin typeface="Arial"/>
                  <a:ea typeface="Arial"/>
                  <a:cs typeface="Arial"/>
                  <a:sym typeface="Arial"/>
                </a:rPr>
                <a:t>Ethics/Norms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486156" y="153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320"/>
              <a:buNone/>
            </a:pPr>
            <a:r>
              <a:rPr lang="en-US" sz="3520" dirty="0"/>
              <a:t>Cross State Breakout Room Guiding Question</a:t>
            </a:r>
            <a:endParaRPr sz="3520" dirty="0"/>
          </a:p>
        </p:txBody>
      </p:sp>
      <p:sp>
        <p:nvSpPr>
          <p:cNvPr id="7" name="Google Shape;305;p43"/>
          <p:cNvSpPr txBox="1">
            <a:spLocks noGrp="1"/>
          </p:cNvSpPr>
          <p:nvPr>
            <p:ph type="body" idx="1"/>
          </p:nvPr>
        </p:nvSpPr>
        <p:spPr>
          <a:xfrm>
            <a:off x="397800" y="1244250"/>
            <a:ext cx="11794200" cy="48999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SzPts val="2800"/>
              <a:buNone/>
            </a:pPr>
            <a:r>
              <a:rPr lang="en-US" sz="2900" dirty="0"/>
              <a:t>Share an example of how your SEA/EPP is strengthening program implementation of equity and cultural responsiveness for aspiring and current school leaders. We will stay in these breakout rooms until 3:30.</a:t>
            </a:r>
            <a:endParaRPr sz="2900" dirty="0"/>
          </a:p>
          <a:p>
            <a:pPr marL="0" lvl="0" indent="0" algn="l" rtl="0">
              <a:lnSpc>
                <a:spcPct val="115000"/>
              </a:lnSpc>
              <a:spcBef>
                <a:spcPts val="1000"/>
              </a:spcBef>
              <a:spcAft>
                <a:spcPts val="0"/>
              </a:spcAft>
              <a:buSzPts val="2800"/>
              <a:buNone/>
            </a:pPr>
            <a:endParaRPr sz="2900" dirty="0"/>
          </a:p>
          <a:p>
            <a:pPr marL="0" lvl="0" indent="0" algn="l" rtl="0">
              <a:lnSpc>
                <a:spcPct val="115000"/>
              </a:lnSpc>
              <a:spcBef>
                <a:spcPts val="1000"/>
              </a:spcBef>
              <a:spcAft>
                <a:spcPts val="0"/>
              </a:spcAft>
              <a:buSzPts val="2800"/>
              <a:buNone/>
            </a:pPr>
            <a:r>
              <a:rPr lang="en-US" sz="2900" b="1" dirty="0"/>
              <a:t>CEEDAR facilitators, be prepared to come back from breakouts and share 1-2 sentences that summarize the discussion.</a:t>
            </a:r>
            <a:endParaRP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Takeaways from Cross State Discussion</a:t>
            </a:r>
            <a:endParaRPr dirty="0"/>
          </a:p>
        </p:txBody>
      </p:sp>
      <p:sp>
        <p:nvSpPr>
          <p:cNvPr id="7" name="Google Shape;312;p44"/>
          <p:cNvSpPr txBox="1">
            <a:spLocks noGrp="1"/>
          </p:cNvSpPr>
          <p:nvPr>
            <p:ph type="body" idx="1"/>
          </p:nvPr>
        </p:nvSpPr>
        <p:spPr>
          <a:xfrm>
            <a:off x="433388" y="2187575"/>
            <a:ext cx="11218862" cy="3640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3300" dirty="0"/>
              <a:t>Welcome back! </a:t>
            </a:r>
            <a:r>
              <a:rPr lang="en-US" sz="3200" b="1" dirty="0"/>
              <a:t>CEEDAR facilitators, share 1-2 sentences in the chat that summarize your group’s discussion.</a:t>
            </a:r>
            <a:endParaRPr sz="2700" b="1" dirty="0"/>
          </a:p>
          <a:p>
            <a:pPr marL="0" lvl="0" indent="0" algn="l" rtl="0">
              <a:lnSpc>
                <a:spcPct val="90000"/>
              </a:lnSpc>
              <a:spcBef>
                <a:spcPts val="1000"/>
              </a:spcBef>
              <a:spcAft>
                <a:spcPts val="0"/>
              </a:spcAft>
              <a:buSzPts val="2800"/>
              <a:buNone/>
            </a:pPr>
            <a:endParaRPr sz="3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idx="4294967295"/>
          </p:nvPr>
        </p:nvSpPr>
        <p:spPr>
          <a:xfrm>
            <a:off x="790575" y="342900"/>
            <a:ext cx="932021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a:t>
            </a:r>
          </a:p>
        </p:txBody>
      </p:sp>
      <p:sp>
        <p:nvSpPr>
          <p:cNvPr id="4" name="Google Shape;319;p45"/>
          <p:cNvSpPr txBox="1">
            <a:spLocks/>
          </p:cNvSpPr>
          <p:nvPr/>
        </p:nvSpPr>
        <p:spPr>
          <a:xfrm>
            <a:off x="1770927" y="2372810"/>
            <a:ext cx="7245900" cy="34146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400"/>
            </a:pPr>
            <a:r>
              <a:rPr lang="en-US" b="1" dirty="0">
                <a:latin typeface="Arial"/>
                <a:ea typeface="Arial"/>
                <a:cs typeface="Arial"/>
                <a:sym typeface="Arial"/>
              </a:rPr>
              <a:t>Western Kentucky University</a:t>
            </a:r>
            <a:endParaRPr lang="en-US" dirty="0"/>
          </a:p>
          <a:p>
            <a:pPr marL="0" indent="0" algn="ctr">
              <a:spcBef>
                <a:spcPts val="0"/>
              </a:spcBef>
              <a:buSzPts val="2400"/>
            </a:pPr>
            <a:r>
              <a:rPr lang="en-US" b="1" dirty="0">
                <a:latin typeface="Arial"/>
                <a:ea typeface="Arial"/>
                <a:cs typeface="Arial"/>
                <a:sym typeface="Arial"/>
              </a:rPr>
              <a:t>Dr. Stacy Leggett</a:t>
            </a:r>
            <a:endParaRPr lang="en-US" dirty="0"/>
          </a:p>
          <a:p>
            <a:pPr marL="0" indent="0" algn="ctr">
              <a:spcBef>
                <a:spcPts val="0"/>
              </a:spcBef>
              <a:buSzPts val="2400"/>
            </a:pPr>
            <a:r>
              <a:rPr lang="en-US" b="1" dirty="0">
                <a:latin typeface="Arial"/>
                <a:ea typeface="Arial"/>
                <a:cs typeface="Arial"/>
                <a:sym typeface="Arial"/>
              </a:rPr>
              <a:t>Dr. Margie </a:t>
            </a:r>
            <a:r>
              <a:rPr lang="en-US" b="1" dirty="0" err="1">
                <a:latin typeface="Arial"/>
                <a:ea typeface="Arial"/>
                <a:cs typeface="Arial"/>
                <a:sym typeface="Arial"/>
              </a:rPr>
              <a:t>DeSander</a:t>
            </a:r>
            <a:r>
              <a:rPr lang="en-US" b="1" dirty="0">
                <a:latin typeface="Arial"/>
                <a:ea typeface="Arial"/>
                <a:cs typeface="Arial"/>
                <a:sym typeface="Arial"/>
              </a:rPr>
              <a:t> </a:t>
            </a:r>
            <a:endParaRPr lang="en-US" dirty="0"/>
          </a:p>
          <a:p>
            <a:pPr marL="0" indent="0" algn="ctr">
              <a:spcBef>
                <a:spcPts val="0"/>
              </a:spcBef>
              <a:buSzPts val="2400"/>
            </a:pPr>
            <a:r>
              <a:rPr lang="en-US" b="1" dirty="0">
                <a:latin typeface="Arial"/>
                <a:ea typeface="Arial"/>
                <a:cs typeface="Arial"/>
                <a:sym typeface="Arial"/>
              </a:rPr>
              <a:t>Dr. Ellen Casale</a:t>
            </a:r>
            <a:endParaRPr lang="en-US" dirty="0"/>
          </a:p>
          <a:p>
            <a:pPr marL="0" indent="0" algn="ctr">
              <a:spcBef>
                <a:spcPts val="0"/>
              </a:spcBef>
              <a:buSzPts val="2400"/>
            </a:pPr>
            <a:endParaRPr lang="en-US" b="1" dirty="0">
              <a:latin typeface="Arial"/>
              <a:ea typeface="Arial"/>
              <a:cs typeface="Arial"/>
              <a:sym typeface="Arial"/>
            </a:endParaRPr>
          </a:p>
          <a:p>
            <a:pPr marL="0" indent="0" algn="ctr">
              <a:spcBef>
                <a:spcPts val="0"/>
              </a:spcBef>
              <a:buSzPts val="2400"/>
            </a:pPr>
            <a:r>
              <a:rPr lang="en-US" b="1" dirty="0">
                <a:latin typeface="Arial"/>
                <a:ea typeface="Arial"/>
                <a:cs typeface="Arial"/>
                <a:sym typeface="Arial"/>
              </a:rPr>
              <a:t>Illustration of: </a:t>
            </a:r>
            <a:endParaRPr lang="en-US" dirty="0"/>
          </a:p>
          <a:p>
            <a:pPr marL="0" indent="0" algn="ctr">
              <a:spcBef>
                <a:spcPts val="0"/>
              </a:spcBef>
              <a:buSzPts val="2400"/>
            </a:pPr>
            <a:r>
              <a:rPr lang="en-US" dirty="0">
                <a:latin typeface="Arial"/>
                <a:ea typeface="Arial"/>
                <a:cs typeface="Arial"/>
                <a:sym typeface="Arial"/>
              </a:rPr>
              <a:t>Program/ Collective Faculty (Collective Improvement of Equity Across Programs)</a:t>
            </a:r>
            <a:endParaRPr lang="en-US" dirty="0"/>
          </a:p>
          <a:p>
            <a:pPr marL="0" indent="0" algn="ctr">
              <a:spcBef>
                <a:spcPts val="0"/>
              </a:spcBef>
              <a:buSzPts val="2400"/>
            </a:pPr>
            <a:endParaRPr lang="en-US" b="1" dirty="0">
              <a:latin typeface="Arial"/>
              <a:ea typeface="Arial"/>
              <a:cs typeface="Arial"/>
              <a:sym typeface="Arial"/>
            </a:endParaRPr>
          </a:p>
          <a:p>
            <a:pPr marL="0" indent="0">
              <a:spcBef>
                <a:spcPts val="0"/>
              </a:spcBef>
              <a:buSzPts val="2400"/>
            </a:pPr>
            <a:endParaRPr lang="en-US" sz="1800" b="1" dirty="0">
              <a:latin typeface="Arial"/>
              <a:ea typeface="Arial"/>
              <a:cs typeface="Arial"/>
              <a:sym typeface="Arial"/>
            </a:endParaRPr>
          </a:p>
          <a:p>
            <a:pPr marL="0" indent="0"/>
            <a:endParaRPr lang="en-US" sz="2200"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433206" y="365559"/>
            <a:ext cx="11219700" cy="2235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Prior State (2011-2018): </a:t>
            </a:r>
            <a:br>
              <a:rPr lang="en-US" dirty="0"/>
            </a:br>
            <a:r>
              <a:rPr lang="en-US" dirty="0"/>
              <a:t>Weaker Program Treatment of </a:t>
            </a:r>
            <a:br>
              <a:rPr lang="en-US" dirty="0"/>
            </a:br>
            <a:r>
              <a:rPr lang="en-US" dirty="0"/>
              <a:t>Issues of Equity</a:t>
            </a:r>
            <a:endParaRPr dirty="0"/>
          </a:p>
        </p:txBody>
      </p:sp>
      <p:sp>
        <p:nvSpPr>
          <p:cNvPr id="326" name="Google Shape;326;p46"/>
          <p:cNvSpPr txBox="1"/>
          <p:nvPr/>
        </p:nvSpPr>
        <p:spPr>
          <a:xfrm>
            <a:off x="433206" y="2760956"/>
            <a:ext cx="11219700" cy="30477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Times New Roman"/>
                <a:ea typeface="Times New Roman"/>
                <a:cs typeface="Times New Roman"/>
                <a:sym typeface="Times New Roman"/>
              </a:rPr>
              <a:t>After reviewing syllabi, assessments, and student work products, we realized that we explicitly addressed equity weakly and often unintentionally. Faculty could share how equity guided their thinking on presenting course content and even feedback to aspiring principals, but they could identify </a:t>
            </a:r>
            <a:r>
              <a:rPr lang="en-US" sz="2400" b="1" i="0" u="sng" strike="noStrike" cap="none">
                <a:solidFill>
                  <a:schemeClr val="lt1"/>
                </a:solidFill>
                <a:latin typeface="Times New Roman"/>
                <a:ea typeface="Times New Roman"/>
                <a:cs typeface="Times New Roman"/>
                <a:sym typeface="Times New Roman"/>
              </a:rPr>
              <a:t>only a limited number of learning experiences explicitly designed to develop student understanding of equity in leadership</a:t>
            </a:r>
            <a:r>
              <a:rPr lang="en-US" sz="2400" b="0" i="0" u="none" strike="noStrike" cap="none">
                <a:solidFill>
                  <a:schemeClr val="lt1"/>
                </a:solidFill>
                <a:latin typeface="Times New Roman"/>
                <a:ea typeface="Times New Roman"/>
                <a:cs typeface="Times New Roman"/>
                <a:sym typeface="Times New Roman"/>
              </a:rPr>
              <a:t>. Comparing the current and emergent standards for school leader development further supported the need to focus more intentionally on equitable leadership and diversity within the program (Leggett et al., 2022, p. 411).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xfrm>
            <a:off x="0" y="169562"/>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Arial"/>
              <a:buNone/>
            </a:pPr>
            <a:r>
              <a:rPr lang="en-US"/>
              <a:t>Prior Program Treatment of Equity</a:t>
            </a:r>
            <a:endParaRPr/>
          </a:p>
        </p:txBody>
      </p:sp>
      <p:graphicFrame>
        <p:nvGraphicFramePr>
          <p:cNvPr id="333" name="Google Shape;333;p47"/>
          <p:cNvGraphicFramePr/>
          <p:nvPr>
            <p:extLst>
              <p:ext uri="{D42A27DB-BD31-4B8C-83A1-F6EECF244321}">
                <p14:modId xmlns:p14="http://schemas.microsoft.com/office/powerpoint/2010/main" val="1042412699"/>
              </p:ext>
            </p:extLst>
          </p:nvPr>
        </p:nvGraphicFramePr>
        <p:xfrm>
          <a:off x="152400" y="1232918"/>
          <a:ext cx="11887200" cy="4392225"/>
        </p:xfrm>
        <a:graphic>
          <a:graphicData uri="http://schemas.openxmlformats.org/drawingml/2006/table">
            <a:tbl>
              <a:tblPr firstRow="1" bandRow="1">
                <a:gradFill>
                  <a:gsLst>
                    <a:gs pos="0">
                      <a:srgbClr val="D8D8D8"/>
                    </a:gs>
                    <a:gs pos="35000">
                      <a:srgbClr val="E3E3E3"/>
                    </a:gs>
                    <a:gs pos="100000">
                      <a:srgbClr val="F4F4F4"/>
                    </a:gs>
                  </a:gsLst>
                  <a:lin ang="16200038" scaled="0"/>
                </a:gradFill>
                <a:tableStyleId>{ED96CC28-2970-406A-B0F4-C8E804D295BA}</a:tableStyleId>
              </a:tblPr>
              <a:tblGrid>
                <a:gridCol w="2450225">
                  <a:extLst>
                    <a:ext uri="{9D8B030D-6E8A-4147-A177-3AD203B41FA5}">
                      <a16:colId xmlns:a16="http://schemas.microsoft.com/office/drawing/2014/main" val="20000"/>
                    </a:ext>
                  </a:extLst>
                </a:gridCol>
                <a:gridCol w="9436975">
                  <a:extLst>
                    <a:ext uri="{9D8B030D-6E8A-4147-A177-3AD203B41FA5}">
                      <a16:colId xmlns:a16="http://schemas.microsoft.com/office/drawing/2014/main" val="20001"/>
                    </a:ext>
                  </a:extLst>
                </a:gridCol>
              </a:tblGrid>
              <a:tr h="832025">
                <a:tc>
                  <a:txBody>
                    <a:bodyPr/>
                    <a:lstStyle/>
                    <a:p>
                      <a:pPr marL="0" marR="0" lvl="0" indent="0" algn="l" rtl="0">
                        <a:lnSpc>
                          <a:spcPct val="100000"/>
                        </a:lnSpc>
                        <a:spcBef>
                          <a:spcPts val="0"/>
                        </a:spcBef>
                        <a:spcAft>
                          <a:spcPts val="0"/>
                        </a:spcAft>
                        <a:buNone/>
                      </a:pPr>
                      <a:r>
                        <a:rPr lang="en-US" sz="2000" u="none" strike="noStrike" cap="none">
                          <a:solidFill>
                            <a:schemeClr val="tx1"/>
                          </a:solidFill>
                        </a:rPr>
                        <a:t>Course</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tx1"/>
                          </a:solidFill>
                        </a:rPr>
                        <a:t>Treatment</a:t>
                      </a:r>
                      <a:endParaRPr>
                        <a:solidFill>
                          <a:schemeClr val="tx1"/>
                        </a:solidFill>
                      </a:endParaRPr>
                    </a:p>
                  </a:txBody>
                  <a:tcPr marL="91450" marR="91450" marT="45725" marB="45725"/>
                </a:tc>
                <a:extLst>
                  <a:ext uri="{0D108BD9-81ED-4DB2-BD59-A6C34878D82A}">
                    <a16:rowId xmlns:a16="http://schemas.microsoft.com/office/drawing/2014/main" val="10000"/>
                  </a:ext>
                </a:extLst>
              </a:tr>
              <a:tr h="899250">
                <a:tc>
                  <a:txBody>
                    <a:bodyPr/>
                    <a:lstStyle/>
                    <a:p>
                      <a:pPr marL="0" marR="0" lvl="0" indent="0" algn="l" rtl="0">
                        <a:lnSpc>
                          <a:spcPct val="100000"/>
                        </a:lnSpc>
                        <a:spcBef>
                          <a:spcPts val="0"/>
                        </a:spcBef>
                        <a:spcAft>
                          <a:spcPts val="0"/>
                        </a:spcAft>
                        <a:buNone/>
                      </a:pPr>
                      <a:r>
                        <a:rPr lang="en-US" sz="2000" u="none" strike="noStrike" cap="none">
                          <a:solidFill>
                            <a:schemeClr val="tx1"/>
                          </a:solidFill>
                        </a:rPr>
                        <a:t>Culture and community</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tx1"/>
                          </a:solidFill>
                        </a:rPr>
                        <a:t>A combination of survey instruments (Richardson, 2010; Wagner, 2006) and collaborative field-based activities (Peterson &amp; Deal, 2009)</a:t>
                      </a:r>
                      <a:endParaRPr>
                        <a:solidFill>
                          <a:schemeClr val="tx1"/>
                        </a:solidFill>
                      </a:endParaRPr>
                    </a:p>
                    <a:p>
                      <a:pPr marL="0" marR="0" lvl="0" indent="0" algn="l" rtl="0">
                        <a:lnSpc>
                          <a:spcPct val="100000"/>
                        </a:lnSpc>
                        <a:spcBef>
                          <a:spcPts val="0"/>
                        </a:spcBef>
                        <a:spcAft>
                          <a:spcPts val="0"/>
                        </a:spcAft>
                        <a:buNone/>
                      </a:pPr>
                      <a:endParaRPr sz="2000" u="none" strike="noStrike" cap="none">
                        <a:solidFill>
                          <a:schemeClr val="tx1"/>
                        </a:solidFill>
                      </a:endParaRPr>
                    </a:p>
                  </a:txBody>
                  <a:tcPr marL="91450" marR="91450" marT="45725" marB="45725"/>
                </a:tc>
                <a:extLst>
                  <a:ext uri="{0D108BD9-81ED-4DB2-BD59-A6C34878D82A}">
                    <a16:rowId xmlns:a16="http://schemas.microsoft.com/office/drawing/2014/main" val="10001"/>
                  </a:ext>
                </a:extLst>
              </a:tr>
              <a:tr h="576125">
                <a:tc>
                  <a:txBody>
                    <a:bodyPr/>
                    <a:lstStyle/>
                    <a:p>
                      <a:pPr marL="0" marR="0" lvl="0" indent="0" algn="l" rtl="0">
                        <a:lnSpc>
                          <a:spcPct val="100000"/>
                        </a:lnSpc>
                        <a:spcBef>
                          <a:spcPts val="0"/>
                        </a:spcBef>
                        <a:spcAft>
                          <a:spcPts val="0"/>
                        </a:spcAft>
                        <a:buNone/>
                      </a:pPr>
                      <a:r>
                        <a:rPr lang="en-US" sz="2000" u="none" strike="noStrike" cap="none">
                          <a:solidFill>
                            <a:schemeClr val="tx1"/>
                          </a:solidFill>
                        </a:rPr>
                        <a:t>School law</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tx1"/>
                          </a:solidFill>
                        </a:rPr>
                        <a:t>Legal issues related to student rights and students with disabilities</a:t>
                      </a:r>
                      <a:endParaRPr>
                        <a:solidFill>
                          <a:schemeClr val="tx1"/>
                        </a:solidFill>
                      </a:endParaRPr>
                    </a:p>
                  </a:txBody>
                  <a:tcPr marL="91450" marR="91450" marT="45725" marB="45725"/>
                </a:tc>
                <a:extLst>
                  <a:ext uri="{0D108BD9-81ED-4DB2-BD59-A6C34878D82A}">
                    <a16:rowId xmlns:a16="http://schemas.microsoft.com/office/drawing/2014/main" val="10002"/>
                  </a:ext>
                </a:extLst>
              </a:tr>
              <a:tr h="576125">
                <a:tc>
                  <a:txBody>
                    <a:bodyPr/>
                    <a:lstStyle/>
                    <a:p>
                      <a:pPr marL="0" marR="0" lvl="0" indent="0" algn="l" rtl="0">
                        <a:lnSpc>
                          <a:spcPct val="100000"/>
                        </a:lnSpc>
                        <a:spcBef>
                          <a:spcPts val="0"/>
                        </a:spcBef>
                        <a:spcAft>
                          <a:spcPts val="0"/>
                        </a:spcAft>
                        <a:buNone/>
                      </a:pPr>
                      <a:r>
                        <a:rPr lang="en-US" sz="2000" u="none" strike="noStrike" cap="none">
                          <a:solidFill>
                            <a:schemeClr val="tx1"/>
                          </a:solidFill>
                        </a:rPr>
                        <a:t>Introduction</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tx1"/>
                          </a:solidFill>
                        </a:rPr>
                        <a:t>Historical achievement trends with attention to the deficit-oriented language</a:t>
                      </a:r>
                      <a:endParaRPr>
                        <a:solidFill>
                          <a:schemeClr val="tx1"/>
                        </a:solidFill>
                      </a:endParaRPr>
                    </a:p>
                  </a:txBody>
                  <a:tcPr marL="91450" marR="91450" marT="45725" marB="45725"/>
                </a:tc>
                <a:extLst>
                  <a:ext uri="{0D108BD9-81ED-4DB2-BD59-A6C34878D82A}">
                    <a16:rowId xmlns:a16="http://schemas.microsoft.com/office/drawing/2014/main" val="10003"/>
                  </a:ext>
                </a:extLst>
              </a:tr>
              <a:tr h="626750">
                <a:tc>
                  <a:txBody>
                    <a:bodyPr/>
                    <a:lstStyle/>
                    <a:p>
                      <a:pPr marL="0" marR="0" lvl="0" indent="0" algn="l" rtl="0">
                        <a:lnSpc>
                          <a:spcPct val="100000"/>
                        </a:lnSpc>
                        <a:spcBef>
                          <a:spcPts val="0"/>
                        </a:spcBef>
                        <a:spcAft>
                          <a:spcPts val="0"/>
                        </a:spcAft>
                        <a:buNone/>
                      </a:pPr>
                      <a:r>
                        <a:rPr lang="en-US" sz="2000" u="none" strike="noStrike" cap="none">
                          <a:solidFill>
                            <a:schemeClr val="tx1"/>
                          </a:solidFill>
                        </a:rPr>
                        <a:t>School improvement</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tx1"/>
                          </a:solidFill>
                        </a:rPr>
                        <a:t>Goals: achievement gaps, student achievement, student growth, transitions, and graduation rates where applicable</a:t>
                      </a:r>
                      <a:endParaRPr>
                        <a:solidFill>
                          <a:schemeClr val="tx1"/>
                        </a:solidFill>
                      </a:endParaRPr>
                    </a:p>
                  </a:txBody>
                  <a:tcPr marL="91450" marR="91450" marT="45725" marB="45725"/>
                </a:tc>
                <a:extLst>
                  <a:ext uri="{0D108BD9-81ED-4DB2-BD59-A6C34878D82A}">
                    <a16:rowId xmlns:a16="http://schemas.microsoft.com/office/drawing/2014/main" val="10004"/>
                  </a:ext>
                </a:extLst>
              </a:tr>
              <a:tr h="626750">
                <a:tc>
                  <a:txBody>
                    <a:bodyPr/>
                    <a:lstStyle/>
                    <a:p>
                      <a:pPr marL="0" marR="0" lvl="0" indent="0" algn="l" rtl="0">
                        <a:lnSpc>
                          <a:spcPct val="100000"/>
                        </a:lnSpc>
                        <a:spcBef>
                          <a:spcPts val="0"/>
                        </a:spcBef>
                        <a:spcAft>
                          <a:spcPts val="0"/>
                        </a:spcAft>
                        <a:buNone/>
                      </a:pPr>
                      <a:r>
                        <a:rPr lang="en-US" sz="2000" u="none" strike="noStrike" cap="none">
                          <a:solidFill>
                            <a:schemeClr val="tx1"/>
                          </a:solidFill>
                        </a:rPr>
                        <a:t>Instructional leadership</a:t>
                      </a:r>
                      <a:endParaRPr>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a:solidFill>
                            <a:schemeClr val="tx1"/>
                          </a:solidFill>
                        </a:rPr>
                        <a:t>Multi-tiered systems of support (MTSS) audit</a:t>
                      </a:r>
                      <a:endParaRPr dirty="0">
                        <a:solidFill>
                          <a:schemeClr val="tx1"/>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334" name="Google Shape;334;p47"/>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398482" y="442648"/>
            <a:ext cx="11219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None/>
            </a:pPr>
            <a:r>
              <a:rPr lang="en-US" sz="4000"/>
              <a:t>Key Work for Stronger Program Treatment (Coherence Across Program) of Issues of Equity </a:t>
            </a:r>
            <a:endParaRPr sz="4000"/>
          </a:p>
        </p:txBody>
      </p:sp>
      <p:pic>
        <p:nvPicPr>
          <p:cNvPr id="341" name="Google Shape;341;p48" descr="A flowchart titled “Phase 1” shows four sequential steps in colored boxes: identifying problems of practice, surfacing core beliefs, identifying essential learning strands, and articulating a theory of action. To the right, two additional boxes labeled “Feedback QM” and “Feedback and Revision for Phase 1” form a feedback loop connected back to the main process."/>
          <p:cNvPicPr preferRelativeResize="0"/>
          <p:nvPr/>
        </p:nvPicPr>
        <p:blipFill rotWithShape="1">
          <a:blip r:embed="rId3">
            <a:alphaModFix/>
          </a:blip>
          <a:srcRect b="65571"/>
          <a:stretch/>
        </p:blipFill>
        <p:spPr>
          <a:xfrm>
            <a:off x="2500544" y="2163441"/>
            <a:ext cx="6871315" cy="1858144"/>
          </a:xfrm>
          <a:prstGeom prst="rect">
            <a:avLst/>
          </a:prstGeom>
          <a:noFill/>
          <a:ln>
            <a:noFill/>
          </a:ln>
        </p:spPr>
      </p:pic>
      <p:sp>
        <p:nvSpPr>
          <p:cNvPr id="342" name="Google Shape;342;p48"/>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9" descr="A three‑circle Venn diagram illustrates the overlapping roles of an effective learning leader. One circle is labeled “Relationship Builder” with the phrase “Inclusive Collaborator,” another is labeled “Innovative Problem Solver” with “Change Agent,” and the third is labeled “Equity Engineer” with “Courageous Advocate.” At the center, where all three circles overlap, is the term “Learning Leader” with an icon of a head and book. Surrounding the diagram are the additional qualities “Reflective Practitioner” and “Effective Communicator.”"/>
          <p:cNvPicPr preferRelativeResize="0"/>
          <p:nvPr/>
        </p:nvPicPr>
        <p:blipFill rotWithShape="1">
          <a:blip r:embed="rId3">
            <a:alphaModFix/>
          </a:blip>
          <a:srcRect/>
          <a:stretch/>
        </p:blipFill>
        <p:spPr>
          <a:xfrm>
            <a:off x="6649375" y="1022238"/>
            <a:ext cx="4968808" cy="4671274"/>
          </a:xfrm>
          <a:prstGeom prst="rect">
            <a:avLst/>
          </a:prstGeom>
          <a:noFill/>
          <a:ln>
            <a:noFill/>
          </a:ln>
        </p:spPr>
      </p:pic>
      <p:sp>
        <p:nvSpPr>
          <p:cNvPr id="349" name="Google Shape;349;p49"/>
          <p:cNvSpPr txBox="1">
            <a:spLocks noGrp="1"/>
          </p:cNvSpPr>
          <p:nvPr>
            <p:ph type="title"/>
          </p:nvPr>
        </p:nvSpPr>
        <p:spPr>
          <a:xfrm>
            <a:off x="398482" y="620202"/>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Themes</a:t>
            </a:r>
            <a:endParaRPr/>
          </a:p>
        </p:txBody>
      </p:sp>
      <p:sp>
        <p:nvSpPr>
          <p:cNvPr id="350" name="Google Shape;350;p49"/>
          <p:cNvSpPr txBox="1"/>
          <p:nvPr/>
        </p:nvSpPr>
        <p:spPr>
          <a:xfrm>
            <a:off x="109800" y="1542175"/>
            <a:ext cx="5986200" cy="45381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Learning Leader</a:t>
            </a:r>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Innovative Problem Solver</a:t>
            </a:r>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Effective Communicator</a:t>
            </a:r>
            <a:endParaRPr/>
          </a:p>
          <a:p>
            <a:pPr marL="457200" marR="0" lvl="0" indent="-457200" algn="l" rtl="0">
              <a:lnSpc>
                <a:spcPct val="100000"/>
              </a:lnSpc>
              <a:spcBef>
                <a:spcPts val="0"/>
              </a:spcBef>
              <a:spcAft>
                <a:spcPts val="0"/>
              </a:spcAft>
              <a:buClr>
                <a:srgbClr val="000000"/>
              </a:buClr>
              <a:buSzPts val="2800"/>
              <a:buFont typeface="Arial"/>
              <a:buChar char="•"/>
            </a:pPr>
            <a:r>
              <a:rPr lang="en-US" sz="2800" b="1" i="1" u="none" strike="noStrike" cap="none">
                <a:solidFill>
                  <a:schemeClr val="dk1"/>
                </a:solidFill>
                <a:latin typeface="Arial"/>
                <a:ea typeface="Arial"/>
                <a:cs typeface="Arial"/>
                <a:sym typeface="Arial"/>
              </a:rPr>
              <a:t>Equity Engineer-design solutions for problems related to equity</a:t>
            </a:r>
            <a:endParaRPr sz="2800" b="1" i="1" u="none" strike="noStrike" cap="none">
              <a:solidFill>
                <a:schemeClr val="dk1"/>
              </a:solidFill>
              <a:latin typeface="Arial"/>
              <a:ea typeface="Arial"/>
              <a:cs typeface="Arial"/>
              <a:sym typeface="Arial"/>
            </a:endParaRPr>
          </a:p>
        </p:txBody>
      </p:sp>
      <p:sp>
        <p:nvSpPr>
          <p:cNvPr id="351" name="Google Shape;351;p49"/>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4" name="Title 3">
            <a:extLst>
              <a:ext uri="{FF2B5EF4-FFF2-40B4-BE49-F238E27FC236}">
                <a16:creationId xmlns:a16="http://schemas.microsoft.com/office/drawing/2014/main" id="{75AED29E-59A3-A105-7562-75CE54B05CDA}"/>
              </a:ext>
            </a:extLst>
          </p:cNvPr>
          <p:cNvSpPr>
            <a:spLocks noGrp="1"/>
          </p:cNvSpPr>
          <p:nvPr>
            <p:ph type="title"/>
          </p:nvPr>
        </p:nvSpPr>
        <p:spPr>
          <a:xfrm>
            <a:off x="433206" y="-1325700"/>
            <a:ext cx="11219700" cy="1325700"/>
          </a:xfrm>
        </p:spPr>
        <p:txBody>
          <a:bodyPr spcFirstLastPara="1" wrap="square" lIns="91425" tIns="45700" rIns="91425" bIns="45700" anchor="b" anchorCtr="0">
            <a:normAutofit/>
          </a:bodyPr>
          <a:lstStyle/>
          <a:p>
            <a:r>
              <a:rPr lang="en-US" dirty="0"/>
              <a:t>Phase 2</a:t>
            </a:r>
          </a:p>
        </p:txBody>
      </p:sp>
      <p:sp>
        <p:nvSpPr>
          <p:cNvPr id="357" name="Google Shape;357;p50" descr="A flowchart labeled “Phase 2” shows three main steps in creating a coherent program of study: extracting elements from standards into a program crosswalk, developing competency‑driven learning targets and course content, and designing culminating assessments and clinical experiences. To the right, two connected boxes labeled “Feedback and Revision for Phase 2” and “Feedback QM” indicate an iterative feedback loop."/>
          <p:cNvSpPr txBox="1"/>
          <p:nvPr/>
        </p:nvSpPr>
        <p:spPr>
          <a:xfrm>
            <a:off x="65700" y="1533298"/>
            <a:ext cx="12060600" cy="453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358" name="Google Shape;358;p50" descr="A flowchart labeled “Phase 2” shows three main steps in creating a coherent program of study: extracting elements from standards into a program crosswalk, developing competency‑driven learning targets and course content, and designing culminating assessments and clinical experiences. To the right, two connected boxes labeled “Feedback and Revision for Phase 2” and “Feedback QM” indicate an iterative feedback loop."/>
          <p:cNvPicPr preferRelativeResize="0"/>
          <p:nvPr/>
        </p:nvPicPr>
        <p:blipFill rotWithShape="1">
          <a:blip r:embed="rId3">
            <a:alphaModFix/>
          </a:blip>
          <a:srcRect/>
          <a:stretch/>
        </p:blipFill>
        <p:spPr>
          <a:xfrm>
            <a:off x="312295" y="1811045"/>
            <a:ext cx="11567410" cy="3027285"/>
          </a:xfrm>
          <a:prstGeom prst="rect">
            <a:avLst/>
          </a:prstGeom>
          <a:noFill/>
          <a:ln>
            <a:noFill/>
          </a:ln>
        </p:spPr>
      </p:pic>
      <p:sp>
        <p:nvSpPr>
          <p:cNvPr id="359" name="Google Shape;359;p50"/>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p:nvPr>
        </p:nvSpPr>
        <p:spPr>
          <a:xfrm>
            <a:off x="433206" y="365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Crosswalk</a:t>
            </a:r>
            <a:endParaRPr dirty="0"/>
          </a:p>
        </p:txBody>
      </p:sp>
      <p:sp>
        <p:nvSpPr>
          <p:cNvPr id="368" name="Google Shape;368;p51"/>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pic>
        <p:nvPicPr>
          <p:cNvPr id="367" name="Google Shape;367;p51" descr="A table titled “Crosswalk of NELP A detailed table titled “Table 2. Crosswalk of NELP Standards to Program Themes and Courses” maps four graduate‑level leadership courses to specific NELP standards across four thematic areas: leading instruction, leading for equity, leading improvement, and communicating and relationships. The left column lists the courses: Introduction to Leadership, School Law and Policy, Culture of Achievement, and Community of Learners. Each row shows which NELP standard elements appear in that course. Introduction to Leadership aligns with mission and vision, values, and ethical behavior across all four themes. School Law and Policy aligns with ethical and legal decision‑making, modeling ethical behavior, and laws, rights, and policies. Culture of Achievement connects to mission and vision, culturally responsive practices, accessible assessments, and engaging diverse families and collaborative professional cultures. Community of Learners aligns with inclusive school culture, culturally responsive practices, managing resources, and building relationships with diverse families and community members. The table visually demonstrates how each course contributes to the broader leadership preparation program by addressing different components of the NELP standards."/>
          <p:cNvPicPr preferRelativeResize="0"/>
          <p:nvPr/>
        </p:nvPicPr>
        <p:blipFill rotWithShape="1">
          <a:blip r:embed="rId3">
            <a:alphaModFix/>
          </a:blip>
          <a:srcRect/>
          <a:stretch/>
        </p:blipFill>
        <p:spPr>
          <a:xfrm>
            <a:off x="2911875" y="1304492"/>
            <a:ext cx="6745652" cy="4880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076D2"/>
            </a:gs>
            <a:gs pos="100000">
              <a:srgbClr val="093053"/>
            </a:gs>
          </a:gsLst>
          <a:path path="circle">
            <a:fillToRect l="50000" t="50000" r="50000" b="50000"/>
          </a:path>
          <a:tileRect/>
        </a:gra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title" idx="4294967295"/>
          </p:nvPr>
        </p:nvSpPr>
        <p:spPr>
          <a:xfrm>
            <a:off x="655080" y="1223155"/>
            <a:ext cx="5852400" cy="32769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US" sz="3900" b="1" i="0" u="none" strike="noStrike" kern="0" cap="none" spc="0" normalizeH="0" baseline="0" noProof="0" dirty="0">
                <a:ln>
                  <a:noFill/>
                </a:ln>
                <a:solidFill>
                  <a:srgbClr val="FFFFFF"/>
                </a:solidFill>
                <a:effectLst/>
                <a:uLnTx/>
                <a:uFillTx/>
                <a:latin typeface="Aharoni"/>
                <a:ea typeface="Aharoni"/>
                <a:cs typeface="Aharoni"/>
                <a:sym typeface="Aharoni"/>
              </a:rPr>
              <a:t>Check in: </a:t>
            </a:r>
          </a:p>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US" sz="3900" b="1" i="0" u="none" strike="noStrike" kern="0" cap="none" spc="0" normalizeH="0" baseline="0" noProof="0" dirty="0">
                <a:ln>
                  <a:noFill/>
                </a:ln>
                <a:solidFill>
                  <a:srgbClr val="FFFFFF"/>
                </a:solidFill>
                <a:effectLst/>
                <a:uLnTx/>
                <a:uFillTx/>
                <a:latin typeface="Aharoni"/>
                <a:ea typeface="Aharoni"/>
                <a:cs typeface="Aharoni"/>
                <a:sym typeface="Aharoni"/>
              </a:rPr>
              <a:t>Which shoe is your program or organization currently wearing?</a:t>
            </a:r>
            <a:endParaRPr kumimoji="0" lang="en-US" sz="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600"/>
              </a:spcBef>
              <a:spcAft>
                <a:spcPts val="0"/>
              </a:spcAft>
              <a:buClr>
                <a:srgbClr val="000000"/>
              </a:buClr>
              <a:buSzPts val="6000"/>
              <a:buFont typeface="Arial"/>
              <a:buNone/>
              <a:tabLst/>
              <a:defRPr/>
            </a:pPr>
            <a:endParaRPr kumimoji="0" lang="en-US" sz="5500" b="1" i="0" u="none" strike="noStrike" kern="0" cap="none" spc="0" normalizeH="0" baseline="0" noProof="0" dirty="0">
              <a:ln>
                <a:noFill/>
              </a:ln>
              <a:solidFill>
                <a:srgbClr val="FFFFFF"/>
              </a:solidFill>
              <a:effectLst/>
              <a:uLnTx/>
              <a:uFillTx/>
              <a:latin typeface="Aharoni"/>
              <a:ea typeface="Aharoni"/>
              <a:cs typeface="Aharoni"/>
              <a:sym typeface="Aharoni"/>
            </a:endParaRPr>
          </a:p>
          <a:p>
            <a:pPr marL="0" marR="0" lvl="0" indent="0" algn="l" defTabSz="914400" rtl="0" eaLnBrk="1" fontAlgn="auto" latinLnBrk="0" hangingPunct="1">
              <a:lnSpc>
                <a:spcPct val="90000"/>
              </a:lnSpc>
              <a:spcBef>
                <a:spcPts val="600"/>
              </a:spcBef>
              <a:spcAft>
                <a:spcPts val="0"/>
              </a:spcAft>
              <a:buClr>
                <a:srgbClr val="000000"/>
              </a:buClr>
              <a:buSzPts val="6000"/>
              <a:buFont typeface="Arial"/>
              <a:buNone/>
              <a:tabLst/>
              <a:defRPr/>
            </a:pPr>
            <a:endParaRPr kumimoji="0" lang="en-US" sz="5500" b="1" i="0" u="none" strike="noStrike" kern="0" cap="none" spc="0" normalizeH="0" baseline="0" noProof="0" dirty="0">
              <a:ln>
                <a:noFill/>
              </a:ln>
              <a:solidFill>
                <a:srgbClr val="FFFFFF"/>
              </a:solidFill>
              <a:effectLst/>
              <a:uLnTx/>
              <a:uFillTx/>
              <a:latin typeface="Aharoni"/>
              <a:ea typeface="Aharoni"/>
              <a:cs typeface="Aharoni"/>
              <a:sym typeface="Aharoni"/>
            </a:endParaRPr>
          </a:p>
        </p:txBody>
      </p:sp>
      <p:pic>
        <p:nvPicPr>
          <p:cNvPr id="225" name="Google Shape;225;p34" descr="A screen‑sharing menu from a virtual meeting platform is open, showing options such as zoom levels from 50 percent to 300 percent, fit to window, request remote control, exit fullscreen, and annotate. "/>
          <p:cNvPicPr preferRelativeResize="0"/>
          <p:nvPr/>
        </p:nvPicPr>
        <p:blipFill>
          <a:blip r:embed="rId3">
            <a:alphaModFix/>
          </a:blip>
          <a:stretch>
            <a:fillRect/>
          </a:stretch>
        </p:blipFill>
        <p:spPr>
          <a:xfrm>
            <a:off x="1107175" y="2737350"/>
            <a:ext cx="4402976" cy="3190975"/>
          </a:xfrm>
          <a:prstGeom prst="rect">
            <a:avLst/>
          </a:prstGeom>
          <a:noFill/>
          <a:ln>
            <a:noFill/>
          </a:ln>
        </p:spPr>
      </p:pic>
      <p:pic>
        <p:nvPicPr>
          <p:cNvPr id="224" name="Google Shape;224;p34" descr="A visual graphic uses different types of shoes to illustrate five concepts. One panel says equality is everyone getting a pair of shoes, another shows diversity as everyone getting a different type of shoe, equity as everyone getting shoes that fit, acceptance as understanding people wear different kinds of shoes, and belonging as wearing the shoes you want without fear of judgment."/>
          <p:cNvPicPr preferRelativeResize="0"/>
          <p:nvPr/>
        </p:nvPicPr>
        <p:blipFill>
          <a:blip r:embed="rId4">
            <a:alphaModFix/>
          </a:blip>
          <a:stretch>
            <a:fillRect/>
          </a:stretch>
        </p:blipFill>
        <p:spPr>
          <a:xfrm>
            <a:off x="6507480" y="152400"/>
            <a:ext cx="4682421" cy="6553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486150" y="0"/>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Coherent Treatment of Equity </a:t>
            </a:r>
            <a:endParaRPr dirty="0"/>
          </a:p>
        </p:txBody>
      </p:sp>
      <p:pic>
        <p:nvPicPr>
          <p:cNvPr id="376" name="Google Shape;376;p52" descr="The table titled “Table 3. Equity in the Revised Program” lists four educational leadership courses and explains how each one incorporates equity. The first column names the courses, the second column describes equity‑related topics such as ethical values, historical gaps in student outcomes, legal responsibilities, culturally responsive curriculum, and barriers to family engagement, and the third column lists hands‑on learning activities like equity audits, attending ARC meetings, special education audits, case studies, data analysis, family and community engagement audits, and creating videos that reflect on how inclusive a school feels. The table shows how the program weaves equity into both what candidates learn and what they practice."/>
          <p:cNvPicPr preferRelativeResize="0"/>
          <p:nvPr/>
        </p:nvPicPr>
        <p:blipFill rotWithShape="1">
          <a:blip r:embed="rId3">
            <a:alphaModFix/>
          </a:blip>
          <a:srcRect/>
          <a:stretch/>
        </p:blipFill>
        <p:spPr>
          <a:xfrm>
            <a:off x="0" y="1071657"/>
            <a:ext cx="5900692" cy="4418393"/>
          </a:xfrm>
          <a:prstGeom prst="rect">
            <a:avLst/>
          </a:prstGeom>
          <a:noFill/>
          <a:ln>
            <a:noFill/>
          </a:ln>
        </p:spPr>
      </p:pic>
      <p:pic>
        <p:nvPicPr>
          <p:cNvPr id="377" name="Google Shape;377;p52" descr="The chart is divided into four sections that describe major areas of school leadership and the equity‑focused activities connected to each one. The first section, “Leading Teaching and Learning,” lists practices such as ensuring a guaranteed and viable curriculum, using balanced and equitable assessments, and implementing multi‑tiered support systems, along with activities like reviewing case studies about equity, evaluating a unit plan for culturally responsive teaching, and conducting an MTSS audit. The second section, “Building Teacher Capacity,” focuses on culturally responsive practice in teacher evaluation and professional learning, with activities such as aligning culturally responsive practices to an evaluation framework, identifying evidence of culturally responsive instruction in teaching videos, and analyzing a case study about a veteran teacher who demonstrates deficit thinking. The third section, “Managing Schools for Equitable Outcomes,” includes topics like school safety, discipline, restorative justice, hiring, staffing, and engaging in critical conversations, paired with a simulation that explores equity and budgeting decisions. The final section, “Leading School Improvement,” highlights building organizational capacity for equity and student success, strengthening MTSS and instructional practice, and writing improvement plans that address equity issues revealed in school data."/>
          <p:cNvPicPr preferRelativeResize="0"/>
          <p:nvPr/>
        </p:nvPicPr>
        <p:blipFill rotWithShape="1">
          <a:blip r:embed="rId4">
            <a:alphaModFix/>
          </a:blip>
          <a:srcRect/>
          <a:stretch/>
        </p:blipFill>
        <p:spPr>
          <a:xfrm>
            <a:off x="5977642" y="1924939"/>
            <a:ext cx="6115809" cy="3390886"/>
          </a:xfrm>
          <a:prstGeom prst="rect">
            <a:avLst/>
          </a:prstGeom>
          <a:noFill/>
          <a:ln>
            <a:noFill/>
          </a:ln>
        </p:spPr>
      </p:pic>
      <p:sp>
        <p:nvSpPr>
          <p:cNvPr id="378" name="Google Shape;378;p52"/>
          <p:cNvSpPr txBox="1"/>
          <p:nvPr/>
        </p:nvSpPr>
        <p:spPr>
          <a:xfrm>
            <a:off x="152400" y="5723128"/>
            <a:ext cx="454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Leggett et al.,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Arial"/>
              <a:buNone/>
            </a:pPr>
            <a:r>
              <a:rPr lang="en-US" dirty="0"/>
              <a:t>Doing better as we learn more</a:t>
            </a:r>
            <a:endParaRPr dirty="0"/>
          </a:p>
        </p:txBody>
      </p:sp>
      <p:sp>
        <p:nvSpPr>
          <p:cNvPr id="5" name="Google Shape;385;p53"/>
          <p:cNvSpPr txBox="1">
            <a:spLocks noGrp="1"/>
          </p:cNvSpPr>
          <p:nvPr>
            <p:ph type="body" idx="1"/>
          </p:nvPr>
        </p:nvSpPr>
        <p:spPr>
          <a:xfrm>
            <a:off x="433188" y="1881549"/>
            <a:ext cx="11219700" cy="3639600"/>
          </a:xfrm>
          <a:prstGeom prst="rect">
            <a:avLst/>
          </a:prstGeom>
          <a:noFill/>
          <a:ln>
            <a:noFill/>
          </a:ln>
        </p:spPr>
        <p:txBody>
          <a:bodyPr spcFirstLastPara="1" wrap="square" lIns="91425" tIns="45700" rIns="91425" bIns="45700" anchor="t" anchorCtr="0">
            <a:normAutofit fontScale="92500" lnSpcReduction="20000"/>
          </a:bodyPr>
          <a:lstStyle/>
          <a:p>
            <a:pPr marL="457200" lvl="0" indent="-420816" algn="l" rtl="0">
              <a:lnSpc>
                <a:spcPct val="90000"/>
              </a:lnSpc>
              <a:spcBef>
                <a:spcPts val="1000"/>
              </a:spcBef>
              <a:spcAft>
                <a:spcPts val="0"/>
              </a:spcAft>
              <a:buClr>
                <a:schemeClr val="dk1"/>
              </a:buClr>
              <a:buSzPts val="3027"/>
              <a:buFont typeface="Arial"/>
              <a:buChar char="•"/>
            </a:pPr>
            <a:r>
              <a:rPr lang="en-US" dirty="0"/>
              <a:t>Special Education/Educational Administration</a:t>
            </a:r>
            <a:endParaRPr dirty="0"/>
          </a:p>
          <a:p>
            <a:pPr marL="457200" lvl="0" indent="-420816" algn="l" rtl="0">
              <a:lnSpc>
                <a:spcPct val="90000"/>
              </a:lnSpc>
              <a:spcBef>
                <a:spcPts val="1000"/>
              </a:spcBef>
              <a:spcAft>
                <a:spcPts val="0"/>
              </a:spcAft>
              <a:buClr>
                <a:schemeClr val="dk1"/>
              </a:buClr>
              <a:buSzPts val="3027"/>
              <a:buFont typeface="Arial"/>
              <a:buChar char="•"/>
            </a:pPr>
            <a:r>
              <a:rPr lang="en-US" dirty="0"/>
              <a:t>Continued revisions focused on equitable outcomes for students with disabilities through Kentucky Excellence in Educator Preparation (KEEP) mini-grants and WKU Center for Innovative Teaching and Learning (CITL)</a:t>
            </a:r>
            <a:endParaRPr dirty="0"/>
          </a:p>
          <a:p>
            <a:pPr marL="457200" lvl="0" indent="-420816" algn="l" rtl="0">
              <a:lnSpc>
                <a:spcPct val="90000"/>
              </a:lnSpc>
              <a:spcBef>
                <a:spcPts val="1000"/>
              </a:spcBef>
              <a:spcAft>
                <a:spcPts val="0"/>
              </a:spcAft>
              <a:buClr>
                <a:schemeClr val="dk1"/>
              </a:buClr>
              <a:buSzPts val="3027"/>
              <a:buFont typeface="Arial"/>
              <a:buChar char="•"/>
            </a:pPr>
            <a:r>
              <a:rPr lang="en-US" dirty="0"/>
              <a:t>Started by aligning program with CEEDAR Center Inclusive Practices Innovation Configuration (IC; Billingsley et al., 2017) and prioritizing courses for revision</a:t>
            </a:r>
            <a:endParaRPr dirty="0"/>
          </a:p>
          <a:p>
            <a:pPr marL="457200" lvl="0" indent="-420816" algn="l" rtl="0">
              <a:lnSpc>
                <a:spcPct val="90000"/>
              </a:lnSpc>
              <a:spcBef>
                <a:spcPts val="1000"/>
              </a:spcBef>
              <a:spcAft>
                <a:spcPts val="0"/>
              </a:spcAft>
              <a:buClr>
                <a:schemeClr val="dk1"/>
              </a:buClr>
              <a:buSzPts val="3027"/>
              <a:buFont typeface="Arial"/>
              <a:buChar char="•"/>
            </a:pPr>
            <a:r>
              <a:rPr lang="en-US" dirty="0"/>
              <a:t>Added learning modules to EDAD 606, 607, and 597 and will address 605 in the spring</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433206" y="3655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State Team Reflection</a:t>
            </a:r>
            <a:endParaRPr/>
          </a:p>
        </p:txBody>
      </p:sp>
      <p:sp>
        <p:nvSpPr>
          <p:cNvPr id="392" name="Google Shape;392;p54"/>
          <p:cNvSpPr txBox="1"/>
          <p:nvPr/>
        </p:nvSpPr>
        <p:spPr>
          <a:xfrm>
            <a:off x="109800" y="1542175"/>
            <a:ext cx="12060600" cy="453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Please access your blueprint from your </a:t>
            </a:r>
            <a:r>
              <a:rPr lang="en-US" sz="2400" b="0" i="0" u="sng" strike="noStrike" cap="none">
                <a:solidFill>
                  <a:schemeClr val="hlink"/>
                </a:solidFill>
                <a:latin typeface="Arial"/>
                <a:ea typeface="Arial"/>
                <a:cs typeface="Arial"/>
                <a:sym typeface="Arial"/>
                <a:hlinkClick r:id="rId3"/>
              </a:rPr>
              <a:t>state notes page</a:t>
            </a:r>
            <a:r>
              <a:rPr lang="en-US" sz="2400" b="0" i="0" u="none" strike="noStrike" cap="none">
                <a:solidFill>
                  <a:schemeClr val="dk1"/>
                </a:solidFill>
                <a:latin typeface="Arial"/>
                <a:ea typeface="Arial"/>
                <a:cs typeface="Arial"/>
                <a:sym typeface="Arial"/>
              </a:rPr>
              <a:t> to help with these questions. This also provides you a space to record your thinking during discussion.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914400" lvl="1" indent="-381000" algn="l" rtl="0">
              <a:spcBef>
                <a:spcPts val="0"/>
              </a:spcBef>
              <a:spcAft>
                <a:spcPts val="0"/>
              </a:spcAft>
              <a:buSzPts val="2400"/>
              <a:buChar char="●"/>
            </a:pPr>
            <a:r>
              <a:rPr lang="en-US" sz="2400"/>
              <a:t>What ideas did you hear today that resonated with you?</a:t>
            </a:r>
            <a:endParaRPr sz="2400"/>
          </a:p>
          <a:p>
            <a:pPr marL="914400" lvl="1" indent="-381000" algn="l" rtl="0">
              <a:spcBef>
                <a:spcPts val="0"/>
              </a:spcBef>
              <a:spcAft>
                <a:spcPts val="0"/>
              </a:spcAft>
              <a:buSzPts val="2400"/>
              <a:buChar char="●"/>
            </a:pPr>
            <a:r>
              <a:rPr lang="en-US" sz="2400"/>
              <a:t>How might what you learned today impact your state plan or the work in your organization?</a:t>
            </a:r>
            <a:endParaRPr sz="2400"/>
          </a:p>
          <a:p>
            <a:pPr marL="0" marR="0" lvl="0" indent="0" algn="l" rtl="0">
              <a:lnSpc>
                <a:spcPct val="100000"/>
              </a:lnSpc>
              <a:spcBef>
                <a:spcPts val="0"/>
              </a:spcBef>
              <a:spcAft>
                <a:spcPts val="0"/>
              </a:spcAft>
              <a:buNone/>
            </a:pPr>
            <a:endParaRPr sz="2800">
              <a:solidFill>
                <a:schemeClr val="dk1"/>
              </a:solidFil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Final Thoughts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6"/>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Invitations</a:t>
            </a:r>
            <a:endParaRPr dirty="0"/>
          </a:p>
        </p:txBody>
      </p:sp>
      <p:sp>
        <p:nvSpPr>
          <p:cNvPr id="5" name="Google Shape;406;p56"/>
          <p:cNvSpPr txBox="1">
            <a:spLocks noGrp="1"/>
          </p:cNvSpPr>
          <p:nvPr>
            <p:ph type="body" idx="1"/>
          </p:nvPr>
        </p:nvSpPr>
        <p:spPr>
          <a:xfrm>
            <a:off x="433400" y="1116625"/>
            <a:ext cx="11219700" cy="4072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Char char="•"/>
            </a:pPr>
            <a:r>
              <a:rPr lang="en-US" sz="2600" dirty="0"/>
              <a:t>Our next TAG meeting </a:t>
            </a:r>
            <a:r>
              <a:rPr lang="en-US" sz="2600" b="1" dirty="0"/>
              <a:t>January 9th</a:t>
            </a:r>
            <a:endParaRPr sz="2600" b="1" dirty="0"/>
          </a:p>
          <a:p>
            <a:pPr marL="914400" lvl="1" indent="-393700" algn="l" rtl="0">
              <a:lnSpc>
                <a:spcPct val="100000"/>
              </a:lnSpc>
              <a:spcBef>
                <a:spcPts val="0"/>
              </a:spcBef>
              <a:spcAft>
                <a:spcPts val="0"/>
              </a:spcAft>
              <a:buSzPts val="2600"/>
              <a:buChar char="•"/>
            </a:pPr>
            <a:r>
              <a:rPr lang="en-US" sz="2600" b="1" dirty="0"/>
              <a:t>Curriculum, Instruction, and Assessment (IC Standard 4). </a:t>
            </a:r>
            <a:endParaRPr sz="2600" b="1" dirty="0"/>
          </a:p>
          <a:p>
            <a:pPr marL="1371600" lvl="2" indent="-393700" algn="l" rtl="0">
              <a:lnSpc>
                <a:spcPct val="100000"/>
              </a:lnSpc>
              <a:spcBef>
                <a:spcPts val="0"/>
              </a:spcBef>
              <a:spcAft>
                <a:spcPts val="0"/>
              </a:spcAft>
              <a:buSzPts val="2600"/>
              <a:buChar char="•"/>
            </a:pPr>
            <a:r>
              <a:rPr lang="en-US" sz="2600" dirty="0"/>
              <a:t>Please review pages 25-34 in the </a:t>
            </a:r>
            <a:r>
              <a:rPr lang="en-US" sz="2600" u="sng" dirty="0">
                <a:solidFill>
                  <a:schemeClr val="hlink"/>
                </a:solidFill>
                <a:hlinkClick r:id="rId3"/>
              </a:rPr>
              <a:t>IC document</a:t>
            </a:r>
            <a:r>
              <a:rPr lang="en-US" sz="2600" dirty="0"/>
              <a:t> to help orient you to our next meeting topic. </a:t>
            </a:r>
            <a:endParaRPr sz="2600" dirty="0"/>
          </a:p>
          <a:p>
            <a:pPr marL="914400" lvl="1" indent="-393700" algn="l" rtl="0">
              <a:lnSpc>
                <a:spcPct val="100000"/>
              </a:lnSpc>
              <a:spcBef>
                <a:spcPts val="0"/>
              </a:spcBef>
              <a:spcAft>
                <a:spcPts val="0"/>
              </a:spcAft>
              <a:buSzPts val="2600"/>
              <a:buChar char="•"/>
            </a:pPr>
            <a:r>
              <a:rPr lang="en-US" sz="2600" b="1" dirty="0"/>
              <a:t>We are looking for state to highlight in this January meeting.</a:t>
            </a:r>
            <a:r>
              <a:rPr lang="en-US" sz="2600" dirty="0"/>
              <a:t> </a:t>
            </a:r>
            <a:endParaRPr sz="2600" dirty="0"/>
          </a:p>
          <a:p>
            <a:pPr marL="1371600" lvl="2" indent="-393700" algn="l" rtl="0">
              <a:lnSpc>
                <a:spcPct val="100000"/>
              </a:lnSpc>
              <a:spcBef>
                <a:spcPts val="0"/>
              </a:spcBef>
              <a:spcAft>
                <a:spcPts val="0"/>
              </a:spcAft>
              <a:buSzPts val="2600"/>
              <a:buChar char="•"/>
            </a:pPr>
            <a:r>
              <a:rPr lang="en-US" sz="2600" dirty="0"/>
              <a:t>If you have a connection within your state work that connects to IC Standard 4, please reach out to </a:t>
            </a:r>
            <a:r>
              <a:rPr lang="en-US" sz="2600" u="sng" dirty="0">
                <a:solidFill>
                  <a:schemeClr val="hlink"/>
                </a:solidFill>
                <a:hlinkClick r:id="rId4"/>
              </a:rPr>
              <a:t>aberner@air.org</a:t>
            </a:r>
            <a:r>
              <a:rPr lang="en-US" sz="2600" dirty="0"/>
              <a:t> </a:t>
            </a:r>
            <a:endParaRPr sz="2600" dirty="0"/>
          </a:p>
          <a:p>
            <a:pPr marL="0" lvl="0" indent="0" algn="l" rtl="0">
              <a:lnSpc>
                <a:spcPct val="100000"/>
              </a:lnSpc>
              <a:spcBef>
                <a:spcPts val="1000"/>
              </a:spcBef>
              <a:spcAft>
                <a:spcPts val="0"/>
              </a:spcAft>
              <a:buSzPts val="2800"/>
              <a:buNone/>
            </a:pPr>
            <a:endParaRPr sz="2600" dirty="0"/>
          </a:p>
          <a:p>
            <a:pPr marL="914400" lvl="1" indent="-393700" algn="l" rtl="0">
              <a:lnSpc>
                <a:spcPct val="100000"/>
              </a:lnSpc>
              <a:spcBef>
                <a:spcPts val="1000"/>
              </a:spcBef>
              <a:spcAft>
                <a:spcPts val="0"/>
              </a:spcAft>
              <a:buSzPts val="2600"/>
              <a:buChar char="•"/>
            </a:pPr>
            <a:r>
              <a:rPr lang="en-US" sz="2600" dirty="0"/>
              <a:t>Please join the monthly IC Trainings</a:t>
            </a:r>
            <a:endParaRPr sz="2600" dirty="0"/>
          </a:p>
          <a:p>
            <a:pPr marL="1371600" lvl="2" indent="-393700" algn="l" rtl="0">
              <a:lnSpc>
                <a:spcPct val="100000"/>
              </a:lnSpc>
              <a:spcBef>
                <a:spcPts val="0"/>
              </a:spcBef>
              <a:spcAft>
                <a:spcPts val="0"/>
              </a:spcAft>
              <a:buSzPts val="2600"/>
              <a:buChar char="•"/>
            </a:pPr>
            <a:r>
              <a:rPr lang="en-US" sz="2600" dirty="0"/>
              <a:t> January 23rd 4-5:30 pm ET, </a:t>
            </a:r>
            <a:r>
              <a:rPr lang="en-US" sz="2600" u="sng" dirty="0">
                <a:solidFill>
                  <a:schemeClr val="hlink"/>
                </a:solidFill>
                <a:hlinkClick r:id="rId5"/>
              </a:rPr>
              <a:t>Sign-up form</a:t>
            </a:r>
            <a:endParaRPr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idx="4294967295"/>
          </p:nvPr>
        </p:nvSpPr>
        <p:spPr>
          <a:xfrm>
            <a:off x="706862" y="-1277919"/>
            <a:ext cx="932021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1 </a:t>
            </a:r>
          </a:p>
        </p:txBody>
      </p:sp>
      <p:sp>
        <p:nvSpPr>
          <p:cNvPr id="10" name="Google Shape;231;p35">
            <a:extLst>
              <a:ext uri="{FF2B5EF4-FFF2-40B4-BE49-F238E27FC236}">
                <a16:creationId xmlns:a16="http://schemas.microsoft.com/office/drawing/2014/main" id="{C72D821A-6660-AC85-FECF-6FAA8AF6C674}"/>
              </a:ext>
            </a:extLst>
          </p:cNvPr>
          <p:cNvSpPr txBox="1">
            <a:spLocks/>
          </p:cNvSpPr>
          <p:nvPr/>
        </p:nvSpPr>
        <p:spPr>
          <a:xfrm>
            <a:off x="790575" y="342900"/>
            <a:ext cx="932021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70000"/>
              </a:lnSpc>
              <a:buClr>
                <a:schemeClr val="lt1"/>
              </a:buClr>
              <a:buSzPts val="6200"/>
              <a:buFont typeface="Arial"/>
              <a:buNone/>
              <a:defRPr/>
            </a:pPr>
            <a:r>
              <a:rPr lang="en-US" sz="5800" b="1">
                <a:solidFill>
                  <a:schemeClr val="lt1"/>
                </a:solidFill>
                <a:latin typeface="Arial"/>
                <a:ea typeface="Arial"/>
                <a:cs typeface="Arial"/>
                <a:sym typeface="Arial"/>
              </a:rPr>
              <a:t>Welcome &amp; Introductions </a:t>
            </a:r>
            <a:endParaRPr lang="en-US" sz="5800" b="1" dirty="0">
              <a:solidFill>
                <a:schemeClr val="lt1"/>
              </a:solidFill>
              <a:latin typeface="Arial"/>
              <a:ea typeface="Arial"/>
              <a:cs typeface="Arial"/>
              <a:sym typeface="Arial"/>
            </a:endParaRPr>
          </a:p>
        </p:txBody>
      </p:sp>
      <p:pic>
        <p:nvPicPr>
          <p:cNvPr id="233" name="Google Shape;233;p35" descr="Dr. David DeMatthews headshot"/>
          <p:cNvPicPr preferRelativeResize="0"/>
          <p:nvPr/>
        </p:nvPicPr>
        <p:blipFill rotWithShape="1">
          <a:blip r:embed="rId3">
            <a:alphaModFix/>
          </a:blip>
          <a:srcRect/>
          <a:stretch/>
        </p:blipFill>
        <p:spPr>
          <a:xfrm>
            <a:off x="669500" y="1361775"/>
            <a:ext cx="1609575" cy="2011975"/>
          </a:xfrm>
          <a:prstGeom prst="rect">
            <a:avLst/>
          </a:prstGeom>
          <a:noFill/>
          <a:ln>
            <a:noFill/>
          </a:ln>
        </p:spPr>
      </p:pic>
      <p:sp>
        <p:nvSpPr>
          <p:cNvPr id="3" name="Google Shape;232;p35"/>
          <p:cNvSpPr txBox="1">
            <a:spLocks/>
          </p:cNvSpPr>
          <p:nvPr/>
        </p:nvSpPr>
        <p:spPr>
          <a:xfrm>
            <a:off x="2551163" y="15721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dirty="0">
                <a:latin typeface="Arial"/>
                <a:ea typeface="Arial"/>
                <a:cs typeface="Arial"/>
                <a:sym typeface="Arial"/>
              </a:rPr>
              <a:t>Dr. David </a:t>
            </a:r>
            <a:r>
              <a:rPr lang="en-US" sz="1800" b="1" dirty="0" err="1">
                <a:latin typeface="Arial"/>
                <a:ea typeface="Arial"/>
                <a:cs typeface="Arial"/>
                <a:sym typeface="Arial"/>
              </a:rPr>
              <a:t>DeMatthews</a:t>
            </a:r>
            <a:endParaRPr lang="en-US" sz="1800" dirty="0">
              <a:latin typeface="Arial"/>
              <a:ea typeface="Arial"/>
              <a:cs typeface="Arial"/>
              <a:sym typeface="Arial"/>
            </a:endParaRPr>
          </a:p>
          <a:p>
            <a:pPr marL="0" indent="0">
              <a:spcBef>
                <a:spcPts val="0"/>
              </a:spcBef>
              <a:buSzPts val="2400"/>
            </a:pPr>
            <a:r>
              <a:rPr lang="en-US" sz="1600" dirty="0">
                <a:solidFill>
                  <a:srgbClr val="242424"/>
                </a:solidFill>
                <a:latin typeface="Arial"/>
                <a:ea typeface="Arial"/>
                <a:cs typeface="Arial"/>
                <a:sym typeface="Arial"/>
              </a:rPr>
              <a:t>Professor, Department of Education Leadership and Policy,</a:t>
            </a:r>
            <a:endParaRPr lang="en-US" sz="1600" dirty="0">
              <a:solidFill>
                <a:srgbClr val="212529"/>
              </a:solidFill>
              <a:latin typeface="Arial"/>
              <a:ea typeface="Arial"/>
              <a:cs typeface="Arial"/>
              <a:sym typeface="Arial"/>
            </a:endParaRPr>
          </a:p>
          <a:p>
            <a:pPr marL="0" indent="0">
              <a:spcBef>
                <a:spcPts val="0"/>
              </a:spcBef>
              <a:buSzPts val="2400"/>
            </a:pPr>
            <a:r>
              <a:rPr lang="en-US" sz="1600" dirty="0">
                <a:solidFill>
                  <a:srgbClr val="000000"/>
                </a:solidFill>
                <a:latin typeface="Arial"/>
                <a:ea typeface="Arial"/>
                <a:cs typeface="Arial"/>
                <a:sym typeface="Arial"/>
              </a:rPr>
              <a:t>The University of Texas at Austin</a:t>
            </a:r>
          </a:p>
          <a:p>
            <a:pPr marL="0" indent="0"/>
            <a:endParaRPr lang="en-US" sz="2200" dirty="0"/>
          </a:p>
        </p:txBody>
      </p:sp>
      <p:pic>
        <p:nvPicPr>
          <p:cNvPr id="234" name="Google Shape;234;p35" descr="Dr. Bobbi Newman headshot"/>
          <p:cNvPicPr preferRelativeResize="0"/>
          <p:nvPr/>
        </p:nvPicPr>
        <p:blipFill rotWithShape="1">
          <a:blip r:embed="rId4">
            <a:alphaModFix/>
          </a:blip>
          <a:srcRect/>
          <a:stretch/>
        </p:blipFill>
        <p:spPr>
          <a:xfrm>
            <a:off x="504950" y="4668088"/>
            <a:ext cx="1609343" cy="2011680"/>
          </a:xfrm>
          <a:prstGeom prst="rect">
            <a:avLst/>
          </a:prstGeom>
          <a:noFill/>
          <a:ln>
            <a:noFill/>
          </a:ln>
        </p:spPr>
      </p:pic>
      <p:sp>
        <p:nvSpPr>
          <p:cNvPr id="7" name="Google Shape;235;p35"/>
          <p:cNvSpPr txBox="1">
            <a:spLocks/>
          </p:cNvSpPr>
          <p:nvPr/>
        </p:nvSpPr>
        <p:spPr>
          <a:xfrm>
            <a:off x="2378875" y="515265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Dr. Bobbi Newman </a:t>
            </a:r>
          </a:p>
          <a:p>
            <a:pPr marL="0" indent="0">
              <a:spcBef>
                <a:spcPts val="0"/>
              </a:spcBef>
              <a:buSzPts val="2400"/>
            </a:pPr>
            <a:r>
              <a:rPr lang="en-US" sz="1600">
                <a:solidFill>
                  <a:srgbClr val="1C252D"/>
                </a:solidFill>
                <a:latin typeface="Arial"/>
                <a:ea typeface="Arial"/>
                <a:cs typeface="Arial"/>
                <a:sym typeface="Arial"/>
              </a:rPr>
              <a:t>State Lead for CEEDAR Center, Principal Researcher, </a:t>
            </a:r>
            <a:r>
              <a:rPr lang="en-US" sz="1600">
                <a:latin typeface="Arial"/>
                <a:ea typeface="Arial"/>
                <a:cs typeface="Arial"/>
                <a:sym typeface="Arial"/>
              </a:rPr>
              <a:t>American Institute for Research (AIR)</a:t>
            </a:r>
            <a:endParaRPr lang="en-US" sz="1600">
              <a:solidFill>
                <a:srgbClr val="1C252D"/>
              </a:solidFill>
              <a:latin typeface="Arial"/>
              <a:ea typeface="Arial"/>
              <a:cs typeface="Arial"/>
              <a:sym typeface="Arial"/>
            </a:endParaRPr>
          </a:p>
          <a:p>
            <a:pPr marL="0" indent="0"/>
            <a:endParaRPr lang="en-US" sz="2200" dirty="0">
              <a:latin typeface="Arial"/>
              <a:ea typeface="Arial"/>
              <a:cs typeface="Arial"/>
              <a:sym typeface="Arial"/>
            </a:endParaRPr>
          </a:p>
        </p:txBody>
      </p:sp>
      <p:pic>
        <p:nvPicPr>
          <p:cNvPr id="236" name="Google Shape;236;p35" descr="Nichole Spalding Headshot"/>
          <p:cNvPicPr preferRelativeResize="0"/>
          <p:nvPr/>
        </p:nvPicPr>
        <p:blipFill rotWithShape="1">
          <a:blip r:embed="rId5">
            <a:alphaModFix/>
          </a:blip>
          <a:srcRect/>
          <a:stretch/>
        </p:blipFill>
        <p:spPr>
          <a:xfrm>
            <a:off x="6476377" y="1209375"/>
            <a:ext cx="1488848" cy="2011976"/>
          </a:xfrm>
          <a:prstGeom prst="rect">
            <a:avLst/>
          </a:prstGeom>
          <a:noFill/>
          <a:ln>
            <a:noFill/>
          </a:ln>
        </p:spPr>
      </p:pic>
      <p:sp>
        <p:nvSpPr>
          <p:cNvPr id="5" name="Google Shape;237;p35"/>
          <p:cNvSpPr txBox="1">
            <a:spLocks/>
          </p:cNvSpPr>
          <p:nvPr/>
        </p:nvSpPr>
        <p:spPr>
          <a:xfrm>
            <a:off x="8248827" y="1572150"/>
            <a:ext cx="29982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pPr>
            <a:r>
              <a:rPr lang="en-US" sz="1800" b="1">
                <a:latin typeface="Arial"/>
                <a:ea typeface="Arial"/>
                <a:cs typeface="Arial"/>
                <a:sym typeface="Arial"/>
              </a:rPr>
              <a:t>Nichole Spalding</a:t>
            </a:r>
            <a:endParaRPr lang="en-US" sz="1800">
              <a:latin typeface="Arial"/>
              <a:ea typeface="Arial"/>
              <a:cs typeface="Arial"/>
              <a:sym typeface="Arial"/>
            </a:endParaRPr>
          </a:p>
          <a:p>
            <a:pPr marL="0" indent="0">
              <a:spcBef>
                <a:spcPts val="0"/>
              </a:spcBef>
              <a:buSzPts val="2400"/>
            </a:pPr>
            <a:r>
              <a:rPr lang="en-US" sz="1600">
                <a:latin typeface="Arial"/>
                <a:ea typeface="Arial"/>
                <a:cs typeface="Arial"/>
                <a:sym typeface="Arial"/>
              </a:rPr>
              <a:t>Technical Assistance Specialist, </a:t>
            </a:r>
          </a:p>
          <a:p>
            <a:pPr marL="0" indent="0">
              <a:spcBef>
                <a:spcPts val="0"/>
              </a:spcBef>
              <a:buSzPts val="2400"/>
            </a:pPr>
            <a:r>
              <a:rPr lang="en-US" sz="1600">
                <a:latin typeface="Arial"/>
                <a:ea typeface="Arial"/>
                <a:cs typeface="Arial"/>
                <a:sym typeface="Arial"/>
              </a:rPr>
              <a:t>CEEDAR, University of Florida</a:t>
            </a:r>
          </a:p>
          <a:p>
            <a:pPr marL="0" indent="0"/>
            <a:endParaRPr lang="en-US" sz="2200">
              <a:latin typeface="Arial"/>
              <a:ea typeface="Arial"/>
              <a:cs typeface="Arial"/>
              <a:sym typeface="Arial"/>
            </a:endParaRPr>
          </a:p>
        </p:txBody>
      </p:sp>
      <p:pic>
        <p:nvPicPr>
          <p:cNvPr id="238" name="Google Shape;238;p35" descr="Abby Berner headshot"/>
          <p:cNvPicPr preferRelativeResize="0"/>
          <p:nvPr/>
        </p:nvPicPr>
        <p:blipFill rotWithShape="1">
          <a:blip r:embed="rId6">
            <a:alphaModFix/>
          </a:blip>
          <a:srcRect l="-2669" t="25737" r="2670" b="1434"/>
          <a:stretch/>
        </p:blipFill>
        <p:spPr>
          <a:xfrm>
            <a:off x="6355875" y="4668088"/>
            <a:ext cx="1609344" cy="1562010"/>
          </a:xfrm>
          <a:prstGeom prst="rect">
            <a:avLst/>
          </a:prstGeom>
          <a:noFill/>
          <a:ln>
            <a:noFill/>
          </a:ln>
        </p:spPr>
      </p:pic>
      <p:sp>
        <p:nvSpPr>
          <p:cNvPr id="9" name="Google Shape;239;p35"/>
          <p:cNvSpPr txBox="1">
            <a:spLocks/>
          </p:cNvSpPr>
          <p:nvPr/>
        </p:nvSpPr>
        <p:spPr>
          <a:xfrm>
            <a:off x="8291875" y="4803500"/>
            <a:ext cx="3470400" cy="1291200"/>
          </a:xfrm>
          <a:prstGeom prst="rect">
            <a:avLst/>
          </a:prstGeom>
          <a:solidFill>
            <a:srgbClr val="E4E4E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1100"/>
            </a:pPr>
            <a:r>
              <a:rPr lang="en-US" sz="1800" b="1">
                <a:latin typeface="Arial"/>
                <a:ea typeface="Arial"/>
                <a:cs typeface="Arial"/>
                <a:sym typeface="Arial"/>
              </a:rPr>
              <a:t>Abby Berner</a:t>
            </a:r>
          </a:p>
          <a:p>
            <a:pPr marL="0" indent="0">
              <a:spcBef>
                <a:spcPts val="0"/>
              </a:spcBef>
            </a:pPr>
            <a:r>
              <a:rPr lang="en-US" sz="1600">
                <a:solidFill>
                  <a:srgbClr val="000000"/>
                </a:solidFill>
                <a:latin typeface="Arial"/>
                <a:ea typeface="Arial"/>
                <a:cs typeface="Arial"/>
                <a:sym typeface="Arial"/>
              </a:rPr>
              <a:t>Engagement Specialist, CEEDAR, Research Assistant, American Institute for Research (AIR)</a:t>
            </a:r>
            <a:endParaRPr lang="en-US"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Our Partners</a:t>
            </a:r>
            <a:endParaRPr dirty="0"/>
          </a:p>
        </p:txBody>
      </p:sp>
      <p:pic>
        <p:nvPicPr>
          <p:cNvPr id="250" name="Google Shape;250;p36" descr="Lead Idea Center logo"/>
          <p:cNvPicPr preferRelativeResize="0"/>
          <p:nvPr/>
        </p:nvPicPr>
        <p:blipFill rotWithShape="1">
          <a:blip r:embed="rId3">
            <a:alphaModFix/>
          </a:blip>
          <a:srcRect/>
          <a:stretch/>
        </p:blipFill>
        <p:spPr>
          <a:xfrm>
            <a:off x="574425" y="1762659"/>
            <a:ext cx="3302962" cy="1724065"/>
          </a:xfrm>
          <a:prstGeom prst="rect">
            <a:avLst/>
          </a:prstGeom>
          <a:noFill/>
          <a:ln>
            <a:noFill/>
          </a:ln>
        </p:spPr>
      </p:pic>
      <p:pic>
        <p:nvPicPr>
          <p:cNvPr id="247" name="Google Shape;247;p36" descr="Council of Chief State School Officers logo"/>
          <p:cNvPicPr preferRelativeResize="0"/>
          <p:nvPr/>
        </p:nvPicPr>
        <p:blipFill rotWithShape="1">
          <a:blip r:embed="rId4">
            <a:alphaModFix/>
          </a:blip>
          <a:srcRect/>
          <a:stretch/>
        </p:blipFill>
        <p:spPr>
          <a:xfrm>
            <a:off x="4507725" y="448725"/>
            <a:ext cx="4407950" cy="2347725"/>
          </a:xfrm>
          <a:prstGeom prst="rect">
            <a:avLst/>
          </a:prstGeom>
          <a:noFill/>
          <a:ln>
            <a:noFill/>
          </a:ln>
        </p:spPr>
      </p:pic>
      <p:pic>
        <p:nvPicPr>
          <p:cNvPr id="249" name="Google Shape;249;p36" descr="UCEA logo"/>
          <p:cNvPicPr preferRelativeResize="0"/>
          <p:nvPr/>
        </p:nvPicPr>
        <p:blipFill rotWithShape="1">
          <a:blip r:embed="rId5">
            <a:alphaModFix/>
          </a:blip>
          <a:srcRect/>
          <a:stretch/>
        </p:blipFill>
        <p:spPr>
          <a:xfrm>
            <a:off x="9739521" y="594159"/>
            <a:ext cx="1982878" cy="2236502"/>
          </a:xfrm>
          <a:prstGeom prst="rect">
            <a:avLst/>
          </a:prstGeom>
          <a:noFill/>
          <a:ln>
            <a:noFill/>
          </a:ln>
        </p:spPr>
      </p:pic>
      <p:pic>
        <p:nvPicPr>
          <p:cNvPr id="246" name="Google Shape;246;p36" descr="National Association of Secondary School Principals logo"/>
          <p:cNvPicPr preferRelativeResize="0"/>
          <p:nvPr/>
        </p:nvPicPr>
        <p:blipFill rotWithShape="1">
          <a:blip r:embed="rId6">
            <a:alphaModFix/>
          </a:blip>
          <a:srcRect/>
          <a:stretch/>
        </p:blipFill>
        <p:spPr>
          <a:xfrm>
            <a:off x="574425" y="3948725"/>
            <a:ext cx="4286250" cy="1619250"/>
          </a:xfrm>
          <a:prstGeom prst="rect">
            <a:avLst/>
          </a:prstGeom>
          <a:noFill/>
          <a:ln>
            <a:noFill/>
          </a:ln>
        </p:spPr>
      </p:pic>
      <p:pic>
        <p:nvPicPr>
          <p:cNvPr id="248" name="Google Shape;248;p36" descr="National Association of Elementary School Principals logo"/>
          <p:cNvPicPr preferRelativeResize="0"/>
          <p:nvPr/>
        </p:nvPicPr>
        <p:blipFill rotWithShape="1">
          <a:blip r:embed="rId7">
            <a:alphaModFix/>
          </a:blip>
          <a:srcRect/>
          <a:stretch/>
        </p:blipFill>
        <p:spPr>
          <a:xfrm>
            <a:off x="6141271" y="3486725"/>
            <a:ext cx="3763051" cy="1974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dirty="0"/>
              <a:t>The purpose of the IL TAG is to…</a:t>
            </a:r>
            <a:endParaRPr dirty="0"/>
          </a:p>
        </p:txBody>
      </p:sp>
      <p:sp>
        <p:nvSpPr>
          <p:cNvPr id="8" name="Google Shape;257;p37"/>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dirty="0"/>
              <a:t>elevate the importance of </a:t>
            </a:r>
            <a:r>
              <a:rPr lang="en-US" sz="2700" b="1" dirty="0"/>
              <a:t>inclusive leadership</a:t>
            </a:r>
            <a:r>
              <a:rPr lang="en-US" sz="2700" dirty="0"/>
              <a:t> in our work,</a:t>
            </a:r>
            <a:endParaRPr sz="2700" dirty="0"/>
          </a:p>
          <a:p>
            <a:pPr marL="457200" lvl="0" indent="-400050" algn="l" rtl="0">
              <a:lnSpc>
                <a:spcPct val="115000"/>
              </a:lnSpc>
              <a:spcBef>
                <a:spcPts val="0"/>
              </a:spcBef>
              <a:spcAft>
                <a:spcPts val="0"/>
              </a:spcAft>
              <a:buSzPts val="2700"/>
              <a:buChar char="•"/>
            </a:pPr>
            <a:r>
              <a:rPr lang="en-US" sz="2700" b="1" dirty="0"/>
              <a:t>focus on inclusive practices</a:t>
            </a:r>
            <a:r>
              <a:rPr lang="en-US" sz="2700" dirty="0"/>
              <a:t> in our programs, coursework, clinical experiences, and policies,</a:t>
            </a:r>
            <a:endParaRPr sz="2700" dirty="0"/>
          </a:p>
          <a:p>
            <a:pPr marL="457200" lvl="0" indent="-400050" algn="l" rtl="0">
              <a:lnSpc>
                <a:spcPct val="115000"/>
              </a:lnSpc>
              <a:spcBef>
                <a:spcPts val="0"/>
              </a:spcBef>
              <a:spcAft>
                <a:spcPts val="0"/>
              </a:spcAft>
              <a:buSzPts val="2700"/>
              <a:buChar char="•"/>
            </a:pPr>
            <a:r>
              <a:rPr lang="en-US" sz="2700" dirty="0"/>
              <a:t>engage in </a:t>
            </a:r>
            <a:r>
              <a:rPr lang="en-US" sz="2700" b="1" dirty="0"/>
              <a:t>authentic conversations</a:t>
            </a:r>
            <a:r>
              <a:rPr lang="en-US" sz="2700" dirty="0"/>
              <a:t> on their inclusive leadership efforts, </a:t>
            </a:r>
            <a:endParaRPr sz="2700" dirty="0"/>
          </a:p>
          <a:p>
            <a:pPr marL="457200" lvl="0" indent="-400050" algn="l" rtl="0">
              <a:lnSpc>
                <a:spcPct val="115000"/>
              </a:lnSpc>
              <a:spcBef>
                <a:spcPts val="0"/>
              </a:spcBef>
              <a:spcAft>
                <a:spcPts val="0"/>
              </a:spcAft>
              <a:buSzPts val="2700"/>
              <a:buChar char="•"/>
            </a:pPr>
            <a:r>
              <a:rPr lang="en-US" sz="2700" dirty="0"/>
              <a:t>and </a:t>
            </a:r>
            <a:r>
              <a:rPr lang="en-US" sz="2700" b="1" dirty="0"/>
              <a:t>share expertise, successes and challenges</a:t>
            </a:r>
            <a:r>
              <a:rPr lang="en-US" sz="2700" dirty="0"/>
              <a:t>, and discuss how to use resources to support scaling and sustainability. </a:t>
            </a:r>
            <a:endParaRPr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433206" y="365559"/>
            <a:ext cx="112197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060"/>
              </a:buClr>
              <a:buSzPct val="91666"/>
              <a:buFont typeface="Candara"/>
              <a:buNone/>
            </a:pPr>
            <a:r>
              <a:rPr lang="en-US" dirty="0">
                <a:solidFill>
                  <a:srgbClr val="002060"/>
                </a:solidFill>
              </a:rPr>
              <a:t>Inclusive Leadership</a:t>
            </a:r>
            <a:br>
              <a:rPr lang="en-US" sz="4400" dirty="0">
                <a:solidFill>
                  <a:srgbClr val="002060"/>
                </a:solidFill>
              </a:rPr>
            </a:br>
            <a:r>
              <a:rPr lang="en-US" dirty="0">
                <a:solidFill>
                  <a:srgbClr val="002060"/>
                </a:solidFill>
              </a:rPr>
              <a:t>Potential Topics for Discussion</a:t>
            </a:r>
            <a:endParaRPr dirty="0"/>
          </a:p>
        </p:txBody>
      </p:sp>
      <p:sp>
        <p:nvSpPr>
          <p:cNvPr id="265" name="Google Shape;265;p38" descr="Arrow pointing to Dec. 5th "/>
          <p:cNvSpPr/>
          <p:nvPr/>
        </p:nvSpPr>
        <p:spPr>
          <a:xfrm>
            <a:off x="-368398" y="3098325"/>
            <a:ext cx="1206600" cy="7239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64" name="Google Shape;264;p38"/>
          <p:cNvGraphicFramePr/>
          <p:nvPr>
            <p:extLst>
              <p:ext uri="{D42A27DB-BD31-4B8C-83A1-F6EECF244321}">
                <p14:modId xmlns:p14="http://schemas.microsoft.com/office/powerpoint/2010/main" val="1530368406"/>
              </p:ext>
            </p:extLst>
          </p:nvPr>
        </p:nvGraphicFramePr>
        <p:xfrm>
          <a:off x="838199" y="1734357"/>
          <a:ext cx="10811925" cy="4379650"/>
        </p:xfrm>
        <a:graphic>
          <a:graphicData uri="http://schemas.openxmlformats.org/drawingml/2006/table">
            <a:tbl>
              <a:tblPr firstRow="1" bandRow="1">
                <a:noFill/>
                <a:tableStyleId>{B7C96936-E26C-4C98-867D-016581607990}</a:tableStyleId>
              </a:tblPr>
              <a:tblGrid>
                <a:gridCol w="2197900">
                  <a:extLst>
                    <a:ext uri="{9D8B030D-6E8A-4147-A177-3AD203B41FA5}">
                      <a16:colId xmlns:a16="http://schemas.microsoft.com/office/drawing/2014/main" val="20000"/>
                    </a:ext>
                  </a:extLst>
                </a:gridCol>
                <a:gridCol w="8614025">
                  <a:extLst>
                    <a:ext uri="{9D8B030D-6E8A-4147-A177-3AD203B41FA5}">
                      <a16:colId xmlns:a16="http://schemas.microsoft.com/office/drawing/2014/main" val="20001"/>
                    </a:ext>
                  </a:extLst>
                </a:gridCol>
              </a:tblGrid>
              <a:tr h="536850">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solidFill>
                            <a:schemeClr val="dk1"/>
                          </a:solidFill>
                        </a:rPr>
                        <a:t>Date</a:t>
                      </a:r>
                      <a:endParaRPr sz="2800" u="none" strike="noStrike" cap="none"/>
                    </a:p>
                  </a:txBody>
                  <a:tcPr marL="91450" marR="91450" marT="45725" marB="457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solidFill>
                            <a:schemeClr val="dk1"/>
                          </a:solidFill>
                        </a:rPr>
                        <a:t>Topic</a:t>
                      </a:r>
                      <a:endParaRPr sz="2800" u="none" strike="noStrike" cap="none"/>
                    </a:p>
                  </a:txBody>
                  <a:tcPr marL="91450" marR="91450" marT="45725" marB="457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80350">
                <a:tc>
                  <a:txBody>
                    <a:bodyPr/>
                    <a:lstStyle/>
                    <a:p>
                      <a:pPr marL="457200" marR="0" lvl="1" indent="0" algn="l" rtl="0">
                        <a:lnSpc>
                          <a:spcPct val="115000"/>
                        </a:lnSpc>
                        <a:spcBef>
                          <a:spcPts val="0"/>
                        </a:spcBef>
                        <a:spcAft>
                          <a:spcPts val="0"/>
                        </a:spcAft>
                        <a:buClr>
                          <a:srgbClr val="000000"/>
                        </a:buClr>
                        <a:buSzPts val="1600"/>
                        <a:buFont typeface="Arial"/>
                        <a:buNone/>
                      </a:pPr>
                      <a:r>
                        <a:rPr lang="en-US" sz="1600" u="none" strike="noStrike" cap="none"/>
                        <a:t>October 3</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TAG Overview - Spotlight on Georgia</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November 7</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Mission, Vision and Core Values; Ethics and Professional Norms</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December 5</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Equity and Cultural Responsiveness</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January 9</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rPr>
                        <a:t>Curriculum, Instruction and Assessment</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February 6</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rPr>
                        <a:t>Communities of Student Care and Support</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March 6</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rPr>
                        <a:t>Professional Capacity and School Personnel; Professional Community for Teachers and Staff</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April 3</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rPr>
                        <a:t>Meaningful Engagement of Families and Community</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80350">
                <a:tc>
                  <a:txBody>
                    <a:bodyPr/>
                    <a:lstStyle/>
                    <a:p>
                      <a:pPr marL="457200" marR="0" lvl="0" indent="0" algn="l" rtl="0">
                        <a:lnSpc>
                          <a:spcPct val="115000"/>
                        </a:lnSpc>
                        <a:spcBef>
                          <a:spcPts val="0"/>
                        </a:spcBef>
                        <a:spcAft>
                          <a:spcPts val="0"/>
                        </a:spcAft>
                        <a:buClr>
                          <a:srgbClr val="000000"/>
                        </a:buClr>
                        <a:buSzPts val="1600"/>
                        <a:buFont typeface="Arial"/>
                        <a:buNone/>
                      </a:pPr>
                      <a:r>
                        <a:rPr lang="en-US" sz="1600" u="none" strike="noStrike" cap="none"/>
                        <a:t>May 1</a:t>
                      </a:r>
                      <a:endParaRPr sz="30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dirty="0">
                          <a:solidFill>
                            <a:schemeClr val="dk1"/>
                          </a:solidFill>
                        </a:rPr>
                        <a:t>Operations and Management, </a:t>
                      </a:r>
                      <a:r>
                        <a:rPr lang="en-US" sz="1600" u="none" strike="noStrike" cap="none" dirty="0"/>
                        <a:t>School Improvement</a:t>
                      </a:r>
                      <a:endParaRPr sz="3000" u="none" strike="noStrike" cap="none" dirty="0"/>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9"/>
          <p:cNvSpPr txBox="1">
            <a:spLocks noGrp="1"/>
          </p:cNvSpPr>
          <p:nvPr>
            <p:ph type="title" idx="4294967295"/>
          </p:nvPr>
        </p:nvSpPr>
        <p:spPr>
          <a:xfrm>
            <a:off x="1930400" y="879475"/>
            <a:ext cx="570706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7" name="Google Shape;270;p39"/>
          <p:cNvSpPr txBox="1">
            <a:spLocks noGrp="1"/>
          </p:cNvSpPr>
          <p:nvPr>
            <p:ph type="body" idx="1"/>
          </p:nvPr>
        </p:nvSpPr>
        <p:spPr>
          <a:xfrm>
            <a:off x="808675" y="2885700"/>
            <a:ext cx="8189400" cy="39723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3600"/>
              <a:buChar char="●"/>
            </a:pPr>
            <a:r>
              <a:rPr lang="en-US" sz="3600" dirty="0">
                <a:latin typeface="Arial"/>
                <a:ea typeface="Arial"/>
                <a:cs typeface="Arial"/>
                <a:sym typeface="Arial"/>
              </a:rPr>
              <a:t>Welcome and Introductions</a:t>
            </a:r>
            <a:endParaRPr sz="3600" dirty="0">
              <a:latin typeface="Arial"/>
              <a:ea typeface="Arial"/>
              <a:cs typeface="Arial"/>
              <a:sym typeface="Arial"/>
            </a:endParaRPr>
          </a:p>
          <a:p>
            <a:pPr marL="457200" lvl="0" indent="-457200" algn="l" rtl="0">
              <a:lnSpc>
                <a:spcPct val="90000"/>
              </a:lnSpc>
              <a:spcBef>
                <a:spcPts val="0"/>
              </a:spcBef>
              <a:spcAft>
                <a:spcPts val="0"/>
              </a:spcAft>
              <a:buSzPts val="3600"/>
              <a:buChar char="●"/>
            </a:pPr>
            <a:r>
              <a:rPr lang="en-US" sz="3600" dirty="0">
                <a:latin typeface="Arial"/>
                <a:ea typeface="Arial"/>
                <a:cs typeface="Arial"/>
                <a:sym typeface="Arial"/>
              </a:rPr>
              <a:t>Resource Sharing - Standards 3</a:t>
            </a:r>
            <a:endParaRPr sz="3600" dirty="0">
              <a:latin typeface="Arial"/>
              <a:ea typeface="Arial"/>
              <a:cs typeface="Arial"/>
              <a:sym typeface="Arial"/>
            </a:endParaRPr>
          </a:p>
          <a:p>
            <a:pPr marL="457200" lvl="0" indent="-457200" algn="l" rtl="0">
              <a:lnSpc>
                <a:spcPct val="90000"/>
              </a:lnSpc>
              <a:spcBef>
                <a:spcPts val="0"/>
              </a:spcBef>
              <a:spcAft>
                <a:spcPts val="0"/>
              </a:spcAft>
              <a:buSzPts val="3600"/>
              <a:buChar char="●"/>
            </a:pPr>
            <a:r>
              <a:rPr lang="en-US" sz="3600" b="1" dirty="0">
                <a:latin typeface="Arial"/>
                <a:ea typeface="Arial"/>
                <a:cs typeface="Arial"/>
                <a:sym typeface="Arial"/>
              </a:rPr>
              <a:t>Cross State </a:t>
            </a:r>
            <a:r>
              <a:rPr lang="en-US" sz="3600" dirty="0">
                <a:latin typeface="Arial"/>
                <a:ea typeface="Arial"/>
                <a:cs typeface="Arial"/>
                <a:sym typeface="Arial"/>
              </a:rPr>
              <a:t>Breakout Groups </a:t>
            </a:r>
            <a:endParaRPr sz="3600" dirty="0">
              <a:latin typeface="Arial"/>
              <a:ea typeface="Arial"/>
              <a:cs typeface="Arial"/>
              <a:sym typeface="Arial"/>
            </a:endParaRPr>
          </a:p>
          <a:p>
            <a:pPr marL="457200" lvl="0" indent="-457200" algn="l" rtl="0">
              <a:lnSpc>
                <a:spcPct val="90000"/>
              </a:lnSpc>
              <a:spcBef>
                <a:spcPts val="0"/>
              </a:spcBef>
              <a:spcAft>
                <a:spcPts val="0"/>
              </a:spcAft>
              <a:buSzPts val="3600"/>
              <a:buChar char="●"/>
            </a:pPr>
            <a:r>
              <a:rPr lang="en-US" sz="3600" dirty="0">
                <a:latin typeface="Arial"/>
                <a:ea typeface="Arial"/>
                <a:cs typeface="Arial"/>
                <a:sym typeface="Arial"/>
              </a:rPr>
              <a:t>Spotlight on Colorado</a:t>
            </a:r>
            <a:endParaRPr sz="3600" dirty="0">
              <a:latin typeface="Arial"/>
              <a:ea typeface="Arial"/>
              <a:cs typeface="Arial"/>
              <a:sym typeface="Arial"/>
            </a:endParaRPr>
          </a:p>
          <a:p>
            <a:pPr marL="457200" lvl="0" indent="-457200" algn="l" rtl="0">
              <a:lnSpc>
                <a:spcPct val="90000"/>
              </a:lnSpc>
              <a:spcBef>
                <a:spcPts val="0"/>
              </a:spcBef>
              <a:spcAft>
                <a:spcPts val="0"/>
              </a:spcAft>
              <a:buSzPts val="3600"/>
              <a:buChar char="●"/>
            </a:pPr>
            <a:r>
              <a:rPr lang="en-US" sz="3600" b="1" dirty="0">
                <a:latin typeface="Arial"/>
                <a:ea typeface="Arial"/>
                <a:cs typeface="Arial"/>
                <a:sym typeface="Arial"/>
              </a:rPr>
              <a:t>State </a:t>
            </a:r>
            <a:r>
              <a:rPr lang="en-US" sz="3600" dirty="0">
                <a:latin typeface="Arial"/>
                <a:ea typeface="Arial"/>
                <a:cs typeface="Arial"/>
                <a:sym typeface="Arial"/>
              </a:rPr>
              <a:t>Breakout Groups</a:t>
            </a:r>
            <a:endParaRPr sz="3600" dirty="0">
              <a:latin typeface="Arial"/>
              <a:ea typeface="Arial"/>
              <a:cs typeface="Arial"/>
              <a:sym typeface="Arial"/>
            </a:endParaRPr>
          </a:p>
          <a:p>
            <a:pPr marL="457200" lvl="0" indent="-457200" algn="l" rtl="0">
              <a:lnSpc>
                <a:spcPct val="90000"/>
              </a:lnSpc>
              <a:spcBef>
                <a:spcPts val="0"/>
              </a:spcBef>
              <a:spcAft>
                <a:spcPts val="0"/>
              </a:spcAft>
              <a:buSzPts val="3600"/>
              <a:buChar char="●"/>
            </a:pPr>
            <a:r>
              <a:rPr lang="en-US" sz="3600" dirty="0">
                <a:latin typeface="Arial"/>
                <a:ea typeface="Arial"/>
                <a:cs typeface="Arial"/>
                <a:sym typeface="Arial"/>
              </a:rPr>
              <a:t>Final Thoughts and Action Items</a:t>
            </a:r>
            <a:endParaRPr sz="3600"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Standard 3: Equity and Cultural Responsiveness</a:t>
            </a:r>
            <a:endParaRPr/>
          </a:p>
        </p:txBody>
      </p:sp>
      <p:graphicFrame>
        <p:nvGraphicFramePr>
          <p:cNvPr id="278" name="Google Shape;278;p40"/>
          <p:cNvGraphicFramePr/>
          <p:nvPr/>
        </p:nvGraphicFramePr>
        <p:xfrm>
          <a:off x="477865" y="2981763"/>
          <a:ext cx="11236225" cy="3418870"/>
        </p:xfrm>
        <a:graphic>
          <a:graphicData uri="http://schemas.openxmlformats.org/drawingml/2006/table">
            <a:tbl>
              <a:tblPr firstRow="1" bandRow="1">
                <a:noFill/>
                <a:tableStyleId>{B5DC3D9B-416C-4952-A99C-9BB7FF071427}</a:tableStyleId>
              </a:tblPr>
              <a:tblGrid>
                <a:gridCol w="5408900">
                  <a:extLst>
                    <a:ext uri="{9D8B030D-6E8A-4147-A177-3AD203B41FA5}">
                      <a16:colId xmlns:a16="http://schemas.microsoft.com/office/drawing/2014/main" val="20000"/>
                    </a:ext>
                  </a:extLst>
                </a:gridCol>
                <a:gridCol w="1518825">
                  <a:extLst>
                    <a:ext uri="{9D8B030D-6E8A-4147-A177-3AD203B41FA5}">
                      <a16:colId xmlns:a16="http://schemas.microsoft.com/office/drawing/2014/main" val="20001"/>
                    </a:ext>
                  </a:extLst>
                </a:gridCol>
                <a:gridCol w="1518825">
                  <a:extLst>
                    <a:ext uri="{9D8B030D-6E8A-4147-A177-3AD203B41FA5}">
                      <a16:colId xmlns:a16="http://schemas.microsoft.com/office/drawing/2014/main" val="20002"/>
                    </a:ext>
                  </a:extLst>
                </a:gridCol>
                <a:gridCol w="1534325">
                  <a:extLst>
                    <a:ext uri="{9D8B030D-6E8A-4147-A177-3AD203B41FA5}">
                      <a16:colId xmlns:a16="http://schemas.microsoft.com/office/drawing/2014/main" val="20003"/>
                    </a:ext>
                  </a:extLst>
                </a:gridCol>
                <a:gridCol w="125535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u="none" strike="noStrike" cap="none"/>
                        <a:t>Standard Components</a:t>
                      </a:r>
                      <a:endParaRPr/>
                    </a:p>
                  </a:txBody>
                  <a:tcPr marL="91450" marR="91450" marT="45725" marB="45725"/>
                </a:tc>
                <a:tc>
                  <a:txBody>
                    <a:bodyPr/>
                    <a:lstStyle/>
                    <a:p>
                      <a:pPr marL="0" marR="0" lvl="0" indent="0" algn="l" rtl="0">
                        <a:spcBef>
                          <a:spcPts val="0"/>
                        </a:spcBef>
                        <a:spcAft>
                          <a:spcPts val="0"/>
                        </a:spcAft>
                        <a:buNone/>
                      </a:pPr>
                      <a:r>
                        <a:rPr lang="en-US" sz="1800"/>
                        <a:t>Program/ Faculty</a:t>
                      </a:r>
                      <a:endParaRPr/>
                    </a:p>
                  </a:txBody>
                  <a:tcPr marL="91450" marR="91450" marT="45725" marB="45725"/>
                </a:tc>
                <a:tc>
                  <a:txBody>
                    <a:bodyPr/>
                    <a:lstStyle/>
                    <a:p>
                      <a:pPr marL="0" marR="0" lvl="0" indent="0" algn="l" rtl="0">
                        <a:spcBef>
                          <a:spcPts val="0"/>
                        </a:spcBef>
                        <a:spcAft>
                          <a:spcPts val="0"/>
                        </a:spcAft>
                        <a:buNone/>
                      </a:pPr>
                      <a:r>
                        <a:rPr lang="en-US" sz="1800"/>
                        <a:t>Courses</a:t>
                      </a:r>
                      <a:endParaRPr/>
                    </a:p>
                  </a:txBody>
                  <a:tcPr marL="91450" marR="91450" marT="45725" marB="45725"/>
                </a:tc>
                <a:tc>
                  <a:txBody>
                    <a:bodyPr/>
                    <a:lstStyle/>
                    <a:p>
                      <a:pPr marL="0" marR="0" lvl="0" indent="0" algn="l" rtl="0">
                        <a:spcBef>
                          <a:spcPts val="0"/>
                        </a:spcBef>
                        <a:spcAft>
                          <a:spcPts val="0"/>
                        </a:spcAft>
                        <a:buNone/>
                      </a:pPr>
                      <a:r>
                        <a:rPr lang="en-US" sz="1800"/>
                        <a:t>Clinical</a:t>
                      </a:r>
                      <a:endParaRPr/>
                    </a:p>
                  </a:txBody>
                  <a:tcPr marL="91450" marR="91450" marT="45725" marB="45725"/>
                </a:tc>
                <a:tc>
                  <a:txBody>
                    <a:bodyPr/>
                    <a:lstStyle/>
                    <a:p>
                      <a:pPr marL="0" marR="0" lvl="0" indent="0" algn="l" rtl="0">
                        <a:spcBef>
                          <a:spcPts val="0"/>
                        </a:spcBef>
                        <a:spcAft>
                          <a:spcPts val="0"/>
                        </a:spcAft>
                        <a:buNone/>
                      </a:pPr>
                      <a:r>
                        <a:rPr lang="en-US" sz="1800"/>
                        <a:t>Policy</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3.1: Ensure the academic success and well-being of each student, including SWDs, through equitable access to effective teachers, contextually focused learning opportunities and supports, and necessary resources.</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a:t>X</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3.2: Hold asset-based rather than deficit-based perspectives of students and recognize relationships among disability, cultural differences, and social inequities.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X</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279" name="Google Shape;279;p40"/>
          <p:cNvSpPr txBox="1"/>
          <p:nvPr/>
        </p:nvSpPr>
        <p:spPr>
          <a:xfrm>
            <a:off x="838200" y="1825625"/>
            <a:ext cx="10875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“Principals should recognize that students have multiple identities... As opposed to viewing students as part of one subgroup… Principals often must educate and advocate within their schools and communities… [They] cannot wait to enact efforts until the ‘hearts and minds’ of others are changed…” (p. 24-25).</a:t>
            </a:r>
            <a:endParaRPr dirty="0"/>
          </a:p>
        </p:txBody>
      </p:sp>
      <p:sp>
        <p:nvSpPr>
          <p:cNvPr id="3" name="Text Placeholder 2">
            <a:extLst>
              <a:ext uri="{FF2B5EF4-FFF2-40B4-BE49-F238E27FC236}">
                <a16:creationId xmlns:a16="http://schemas.microsoft.com/office/drawing/2014/main" id="{E587E39B-E8F0-EB13-93AE-A648FCD77906}"/>
              </a:ext>
            </a:extLst>
          </p:cNvPr>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4" name="Google Shape;285;p41">
            <a:extLst>
              <a:ext uri="{FF2B5EF4-FFF2-40B4-BE49-F238E27FC236}">
                <a16:creationId xmlns:a16="http://schemas.microsoft.com/office/drawing/2014/main" id="{D0A20960-D483-8F10-835F-5B869DD5A409}"/>
              </a:ext>
            </a:extLst>
          </p:cNvPr>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F0000"/>
                </a:solidFill>
                <a:latin typeface="Arial"/>
                <a:ea typeface="Arial"/>
                <a:cs typeface="Arial"/>
                <a:sym typeface="Arial"/>
              </a:rPr>
              <a:t>Using the IC!!!</a:t>
            </a:r>
            <a:endParaRPr dirty="0"/>
          </a:p>
        </p:txBody>
      </p:sp>
      <p:graphicFrame>
        <p:nvGraphicFramePr>
          <p:cNvPr id="284" name="Google Shape;284;p41"/>
          <p:cNvGraphicFramePr/>
          <p:nvPr/>
        </p:nvGraphicFramePr>
        <p:xfrm>
          <a:off x="291280" y="191729"/>
          <a:ext cx="11609500" cy="6474525"/>
        </p:xfrm>
        <a:graphic>
          <a:graphicData uri="http://schemas.openxmlformats.org/drawingml/2006/table">
            <a:tbl>
              <a:tblPr firstRow="1" bandRow="1">
                <a:noFill/>
                <a:tableStyleId>{B5DC3D9B-416C-4952-A99C-9BB7FF071427}</a:tableStyleId>
              </a:tblPr>
              <a:tblGrid>
                <a:gridCol w="2321900">
                  <a:extLst>
                    <a:ext uri="{9D8B030D-6E8A-4147-A177-3AD203B41FA5}">
                      <a16:colId xmlns:a16="http://schemas.microsoft.com/office/drawing/2014/main" val="20000"/>
                    </a:ext>
                  </a:extLst>
                </a:gridCol>
                <a:gridCol w="2321900">
                  <a:extLst>
                    <a:ext uri="{9D8B030D-6E8A-4147-A177-3AD203B41FA5}">
                      <a16:colId xmlns:a16="http://schemas.microsoft.com/office/drawing/2014/main" val="20001"/>
                    </a:ext>
                  </a:extLst>
                </a:gridCol>
                <a:gridCol w="2321900">
                  <a:extLst>
                    <a:ext uri="{9D8B030D-6E8A-4147-A177-3AD203B41FA5}">
                      <a16:colId xmlns:a16="http://schemas.microsoft.com/office/drawing/2014/main" val="20002"/>
                    </a:ext>
                  </a:extLst>
                </a:gridCol>
                <a:gridCol w="2321900">
                  <a:extLst>
                    <a:ext uri="{9D8B030D-6E8A-4147-A177-3AD203B41FA5}">
                      <a16:colId xmlns:a16="http://schemas.microsoft.com/office/drawing/2014/main" val="20003"/>
                    </a:ext>
                  </a:extLst>
                </a:gridCol>
                <a:gridCol w="2321900">
                  <a:extLst>
                    <a:ext uri="{9D8B030D-6E8A-4147-A177-3AD203B41FA5}">
                      <a16:colId xmlns:a16="http://schemas.microsoft.com/office/drawing/2014/main" val="20004"/>
                    </a:ext>
                  </a:extLst>
                </a:gridCol>
              </a:tblGrid>
              <a:tr h="746175">
                <a:tc>
                  <a:txBody>
                    <a:bodyPr/>
                    <a:lstStyle/>
                    <a:p>
                      <a:pPr marL="0" marR="0" lvl="0" indent="0" algn="l" rtl="0">
                        <a:spcBef>
                          <a:spcPts val="0"/>
                        </a:spcBef>
                        <a:spcAft>
                          <a:spcPts val="0"/>
                        </a:spcAft>
                        <a:buNone/>
                      </a:pPr>
                      <a:r>
                        <a:rPr lang="en-US" sz="1800"/>
                        <a:t>Essential Components</a:t>
                      </a:r>
                      <a:endParaRPr/>
                    </a:p>
                  </a:txBody>
                  <a:tcPr marL="91450" marR="91450" marT="45725" marB="45725"/>
                </a:tc>
                <a:tc gridSpan="4">
                  <a:txBody>
                    <a:bodyPr/>
                    <a:lstStyle/>
                    <a:p>
                      <a:pPr marL="0" marR="0" lvl="0" indent="0" algn="l" rtl="0">
                        <a:spcBef>
                          <a:spcPts val="0"/>
                        </a:spcBef>
                        <a:spcAft>
                          <a:spcPts val="0"/>
                        </a:spcAft>
                        <a:buNone/>
                      </a:pPr>
                      <a:r>
                        <a:rPr lang="en-US" sz="1800"/>
                        <a:t>Implementation Levels</a:t>
                      </a:r>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6275">
                <a:tc>
                  <a:txBody>
                    <a:bodyPr/>
                    <a:lstStyle/>
                    <a:p>
                      <a:pPr marL="0" marR="0" lvl="0" indent="0" algn="l" rtl="0">
                        <a:spcBef>
                          <a:spcPts val="0"/>
                        </a:spcBef>
                        <a:spcAft>
                          <a:spcPts val="0"/>
                        </a:spcAft>
                        <a:buNone/>
                      </a:pPr>
                      <a:r>
                        <a:rPr lang="en-US" sz="1600" b="1" u="sng"/>
                        <a:t>Instructions: </a:t>
                      </a:r>
                      <a:r>
                        <a:rPr lang="en-US" sz="1600"/>
                        <a:t>Place an X under the implementation for each course syllabus that meets the criteria level from 0-3. Score and rate each item separately.</a:t>
                      </a:r>
                      <a:endParaRPr/>
                    </a:p>
                  </a:txBody>
                  <a:tcPr marL="91450" marR="91450" marT="45725" marB="45725"/>
                </a:tc>
                <a:tc>
                  <a:txBody>
                    <a:bodyPr/>
                    <a:lstStyle/>
                    <a:p>
                      <a:pPr marL="0" marR="0" lvl="0" indent="0" algn="l" rtl="0">
                        <a:spcBef>
                          <a:spcPts val="0"/>
                        </a:spcBef>
                        <a:spcAft>
                          <a:spcPts val="0"/>
                        </a:spcAft>
                        <a:buNone/>
                      </a:pPr>
                      <a:r>
                        <a:rPr lang="en-US" sz="1600" b="1" u="sng"/>
                        <a:t>Level 0: </a:t>
                      </a:r>
                      <a:r>
                        <a:rPr lang="en-US" sz="1600"/>
                        <a:t>No evidence that the component is included in the syllabus, or the syllabus only mentions the component.</a:t>
                      </a:r>
                      <a:endParaRPr/>
                    </a:p>
                  </a:txBody>
                  <a:tcPr marL="91450" marR="91450" marT="45725" marB="45725"/>
                </a:tc>
                <a:tc>
                  <a:txBody>
                    <a:bodyPr/>
                    <a:lstStyle/>
                    <a:p>
                      <a:pPr marL="0" marR="0" lvl="0" indent="0" algn="l" rtl="0">
                        <a:spcBef>
                          <a:spcPts val="0"/>
                        </a:spcBef>
                        <a:spcAft>
                          <a:spcPts val="0"/>
                        </a:spcAft>
                        <a:buNone/>
                      </a:pPr>
                      <a:r>
                        <a:rPr lang="en-US" sz="1600" b="1" u="sng"/>
                        <a:t>Level 1: Instruction</a:t>
                      </a:r>
                      <a:endParaRPr/>
                    </a:p>
                    <a:p>
                      <a:pPr marL="0" marR="0" lvl="0" indent="0" algn="l" rtl="0">
                        <a:spcBef>
                          <a:spcPts val="0"/>
                        </a:spcBef>
                        <a:spcAft>
                          <a:spcPts val="0"/>
                        </a:spcAft>
                        <a:buNone/>
                      </a:pPr>
                      <a:r>
                        <a:rPr lang="en-US" sz="1600"/>
                        <a:t>Must contain at least one item of the following: reading, lecture/presentation, discussion, modeling/demonstration, or assessment.</a:t>
                      </a:r>
                      <a:endParaRPr/>
                    </a:p>
                  </a:txBody>
                  <a:tcPr marL="91450" marR="91450" marT="45725" marB="45725"/>
                </a:tc>
                <a:tc>
                  <a:txBody>
                    <a:bodyPr/>
                    <a:lstStyle/>
                    <a:p>
                      <a:pPr marL="0" marR="0" lvl="0" indent="0" algn="l" rtl="0">
                        <a:spcBef>
                          <a:spcPts val="0"/>
                        </a:spcBef>
                        <a:spcAft>
                          <a:spcPts val="0"/>
                        </a:spcAft>
                        <a:buNone/>
                      </a:pPr>
                      <a:r>
                        <a:rPr lang="en-US" sz="1600" b="1" u="sng"/>
                        <a:t>Level 2: Observation</a:t>
                      </a:r>
                      <a:endParaRPr/>
                    </a:p>
                    <a:p>
                      <a:pPr marL="0" marR="0" lvl="0" indent="0" algn="l" rtl="0">
                        <a:spcBef>
                          <a:spcPts val="0"/>
                        </a:spcBef>
                        <a:spcAft>
                          <a:spcPts val="0"/>
                        </a:spcAft>
                        <a:buNone/>
                      </a:pPr>
                      <a:r>
                        <a:rPr lang="en-US" sz="1600"/>
                        <a:t>Must contain at least one item from Level 1, plus at least one of the following: observation, project/activity, case study, or lesson plan study.</a:t>
                      </a:r>
                      <a:endParaRPr/>
                    </a:p>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b="1" u="sng"/>
                        <a:t>Level 3: Application</a:t>
                      </a:r>
                      <a:endParaRPr/>
                    </a:p>
                    <a:p>
                      <a:pPr marL="0" marR="0" lvl="0" indent="0" algn="l" rtl="0">
                        <a:spcBef>
                          <a:spcPts val="0"/>
                        </a:spcBef>
                        <a:spcAft>
                          <a:spcPts val="0"/>
                        </a:spcAft>
                        <a:buNone/>
                      </a:pPr>
                      <a:r>
                        <a:rPr lang="en-US" sz="1600"/>
                        <a:t>Must contain at least one item from Level 1 and at least one item at Level 2, plus at least one of the following: tutoring, small-group student teaching, or whole group internship.</a:t>
                      </a:r>
                      <a:endParaRPr/>
                    </a:p>
                  </a:txBody>
                  <a:tcPr marL="91450" marR="91450" marT="45725" marB="45725"/>
                </a:tc>
                <a:extLst>
                  <a:ext uri="{0D108BD9-81ED-4DB2-BD59-A6C34878D82A}">
                    <a16:rowId xmlns:a16="http://schemas.microsoft.com/office/drawing/2014/main" val="10001"/>
                  </a:ext>
                </a:extLst>
              </a:tr>
              <a:tr h="3412075">
                <a:tc>
                  <a:txBody>
                    <a:bodyPr/>
                    <a:lstStyle/>
                    <a:p>
                      <a:pPr marL="0" marR="0" lvl="0" indent="0" algn="l" rtl="0">
                        <a:lnSpc>
                          <a:spcPct val="100000"/>
                        </a:lnSpc>
                        <a:spcBef>
                          <a:spcPts val="0"/>
                        </a:spcBef>
                        <a:spcAft>
                          <a:spcPts val="0"/>
                        </a:spcAft>
                        <a:buClr>
                          <a:schemeClr val="dk1"/>
                        </a:buClr>
                        <a:buSzPts val="1600"/>
                        <a:buFont typeface="Arial"/>
                        <a:buNone/>
                      </a:pPr>
                      <a:r>
                        <a:rPr lang="en-US" sz="1600"/>
                        <a:t>3.1 Ensure the academic success and well-being of each student, including students w/ disabilities, through equitable access to effective teachers, contextually focused learning opportunities and supports, and necessary resources</a:t>
                      </a:r>
                      <a:endParaRPr/>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285" name="Google Shape;285;p41"/>
          <p:cNvSpPr txBox="1"/>
          <p:nvPr/>
        </p:nvSpPr>
        <p:spPr>
          <a:xfrm>
            <a:off x="8524568" y="5073445"/>
            <a:ext cx="3539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F0000"/>
                </a:solidFill>
                <a:latin typeface="Arial"/>
                <a:ea typeface="Arial"/>
                <a:cs typeface="Arial"/>
                <a:sym typeface="Arial"/>
              </a:rPr>
              <a:t>Using the IC!!!</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Widescreen</PresentationFormat>
  <Paragraphs>244</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Aharoni</vt:lpstr>
      <vt:lpstr>Arial</vt:lpstr>
      <vt:lpstr>Calibri</vt:lpstr>
      <vt:lpstr>Candara</vt:lpstr>
      <vt:lpstr>Play</vt:lpstr>
      <vt:lpstr>Times New Roman</vt:lpstr>
      <vt:lpstr>Office Theme</vt:lpstr>
      <vt:lpstr>Office Theme</vt:lpstr>
      <vt:lpstr>Office Theme</vt:lpstr>
      <vt:lpstr>Welcome to Inclusive Leadership Topical Action Group (TAG)</vt:lpstr>
      <vt:lpstr>Check in:  Which shoe is your program or organization currently wearing?  </vt:lpstr>
      <vt:lpstr>Welcome &amp; Introductions 1 </vt:lpstr>
      <vt:lpstr>Our Partners</vt:lpstr>
      <vt:lpstr>The purpose of the IL TAG is to…</vt:lpstr>
      <vt:lpstr>Inclusive Leadership Potential Topics for Discussion</vt:lpstr>
      <vt:lpstr>Today’s Agenda </vt:lpstr>
      <vt:lpstr>Standard 3: Equity and Cultural Responsiveness</vt:lpstr>
      <vt:lpstr>Using the IC!!!</vt:lpstr>
      <vt:lpstr>Interconnected: Mission/Vision, Ethics/Norms, and Cultural Responsiveness</vt:lpstr>
      <vt:lpstr>Cross State Breakout Room Guiding Question</vt:lpstr>
      <vt:lpstr>Takeaways from Cross State Discussion</vt:lpstr>
      <vt:lpstr>Welcome &amp; Introductions </vt:lpstr>
      <vt:lpstr>Prior State (2011-2018):  Weaker Program Treatment of  Issues of Equity</vt:lpstr>
      <vt:lpstr>Prior Program Treatment of Equity</vt:lpstr>
      <vt:lpstr>Key Work for Stronger Program Treatment (Coherence Across Program) of Issues of Equity </vt:lpstr>
      <vt:lpstr>Themes</vt:lpstr>
      <vt:lpstr>Phase 2</vt:lpstr>
      <vt:lpstr>Crosswalk</vt:lpstr>
      <vt:lpstr>Coherent Treatment of Equity </vt:lpstr>
      <vt:lpstr>Doing better as we learn more</vt:lpstr>
      <vt:lpstr>State Team Reflection</vt:lpstr>
      <vt:lpstr>Final Thoughts</vt:lpstr>
      <vt:lpstr>Invitations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Wuthrich, Mathilde</cp:lastModifiedBy>
  <cp:revision>1</cp:revision>
  <dcterms:modified xsi:type="dcterms:W3CDTF">2026-03-05T13:07:42Z</dcterms:modified>
</cp:coreProperties>
</file>