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3" r:id="rId2"/>
    <p:sldMasterId id="2147483665" r:id="rId3"/>
  </p:sldMasterIdLst>
  <p:notesMasterIdLst>
    <p:notesMasterId r:id="rId26"/>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Lst>
  <p:sldSz cx="12192000" cy="6858000"/>
  <p:notesSz cx="6858000" cy="9144000"/>
  <p:embeddedFontLst>
    <p:embeddedFont>
      <p:font typeface="Aharoni" panose="02010803020104030203" pitchFamily="2" charset="-79"/>
      <p:bold r:id="rId27"/>
    </p:embeddedFont>
    <p:embeddedFont>
      <p:font typeface="Candara" panose="020E0502030303020204" pitchFamily="34" charset="0"/>
      <p:regular r:id="rId28"/>
      <p:bold r:id="rId29"/>
      <p:italic r:id="rId30"/>
      <p:boldItalic r:id="rId31"/>
    </p:embeddedFont>
    <p:embeddedFont>
      <p:font typeface="Play" panose="020B0604020202020204" charset="0"/>
      <p:regular r:id="rId32"/>
      <p:bold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4" roundtripDataSignature="AMtx7mgVlailXj02FpfSQYlX4qiBW1q24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8A41EA7-ACAC-411A-912C-9D432B99834A}">
  <a:tblStyle styleId="{28A41EA7-ACAC-411A-912C-9D432B99834A}"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6F984382-4D6E-4A9B-8F1A-015377C0497D}" styleName="Table_1">
    <a:wholeTbl>
      <a:tcTxStyle b="off" i="off">
        <a:font>
          <a:latin typeface="Aptos"/>
          <a:ea typeface="Aptos"/>
          <a:cs typeface="Aptos"/>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7E9EC"/>
          </a:solidFill>
        </a:fill>
      </a:tcStyle>
    </a:wholeTbl>
    <a:band1H>
      <a:tcTxStyle/>
      <a:tcStyle>
        <a:tcBdr/>
        <a:fill>
          <a:solidFill>
            <a:srgbClr val="CAD1D8"/>
          </a:solidFill>
        </a:fill>
      </a:tcStyle>
    </a:band1H>
    <a:band2H>
      <a:tcTxStyle/>
      <a:tcStyle>
        <a:tcBdr/>
      </a:tcStyle>
    </a:band2H>
    <a:band1V>
      <a:tcTxStyle/>
      <a:tcStyle>
        <a:tcBdr/>
        <a:fill>
          <a:solidFill>
            <a:srgbClr val="CAD1D8"/>
          </a:solidFill>
        </a:fill>
      </a:tcStyle>
    </a:band1V>
    <a:band2V>
      <a:tcTxStyle/>
      <a:tcStyle>
        <a:tcBdr/>
      </a:tcStyle>
    </a:band2V>
    <a:lastCol>
      <a:tcTxStyle b="on" i="off">
        <a:font>
          <a:latin typeface="Aptos"/>
          <a:ea typeface="Aptos"/>
          <a:cs typeface="Aptos"/>
        </a:font>
        <a:schemeClr val="lt1"/>
      </a:tcTxStyle>
      <a:tcStyle>
        <a:tcBdr/>
        <a:fill>
          <a:solidFill>
            <a:schemeClr val="accent1"/>
          </a:solidFill>
        </a:fill>
      </a:tcStyle>
    </a:lastCol>
    <a:firstCol>
      <a:tcTxStyle b="on" i="off">
        <a:font>
          <a:latin typeface="Aptos"/>
          <a:ea typeface="Aptos"/>
          <a:cs typeface="Aptos"/>
        </a:font>
        <a:schemeClr val="lt1"/>
      </a:tcTxStyle>
      <a:tcStyle>
        <a:tcBdr/>
        <a:fill>
          <a:solidFill>
            <a:schemeClr val="accent1"/>
          </a:solidFill>
        </a:fill>
      </a:tcStyle>
    </a:firstCol>
    <a:lastRow>
      <a:tcTxStyle b="on" i="off">
        <a:font>
          <a:latin typeface="Aptos"/>
          <a:ea typeface="Aptos"/>
          <a:cs typeface="Aptos"/>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ptos"/>
          <a:ea typeface="Aptos"/>
          <a:cs typeface="Aptos"/>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41" autoAdjust="0"/>
  </p:normalViewPr>
  <p:slideViewPr>
    <p:cSldViewPr snapToGrid="0">
      <p:cViewPr varScale="1">
        <p:scale>
          <a:sx n="78" d="100"/>
          <a:sy n="78" d="100"/>
        </p:scale>
        <p:origin x="854" y="77"/>
      </p:cViewPr>
      <p:guideLst/>
    </p:cSldViewPr>
  </p:slideViewPr>
  <p:outlineViewPr>
    <p:cViewPr>
      <p:scale>
        <a:sx n="33" d="100"/>
        <a:sy n="33" d="100"/>
      </p:scale>
      <p:origin x="0" y="-305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21" Type="http://schemas.openxmlformats.org/officeDocument/2006/relationships/slide" Target="slides/slide18.xml"/><Relationship Id="rId34" Type="http://customschemas.google.com/relationships/presentationmetadata" Target="meta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7.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6.fntdata"/><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2.fntdata"/><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5.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drive.google.com/drive/folders/1CW8GKw9fwG73IsnMK6pQFKcDzfahMjhQ?usp=drive_link"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ceedar.education.ufl.edu/wp-content/uploads/2023/11/Inclusive-Principal-Leadership-IC.pdf"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drive.google.com/file/d/1gHBtObLlYk2oKGZQ0wfucwlBwiSqIvsE/view?usp=sharing"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Abby: Make everyone co-hosts</a:t>
            </a:r>
            <a:endParaRPr/>
          </a:p>
          <a:p>
            <a:pPr marL="0" lvl="0" indent="0" algn="l" rtl="0">
              <a:lnSpc>
                <a:spcPct val="100000"/>
              </a:lnSpc>
              <a:spcBef>
                <a:spcPts val="0"/>
              </a:spcBef>
              <a:spcAft>
                <a:spcPts val="0"/>
              </a:spcAft>
              <a:buSzPts val="1400"/>
              <a:buNone/>
            </a:pPr>
            <a:r>
              <a:rPr lang="en-US"/>
              <a:t>Speaker: Nichole</a:t>
            </a:r>
            <a:endParaRPr/>
          </a:p>
          <a:p>
            <a:pPr marL="0" lvl="0" indent="0" algn="l" rtl="0">
              <a:lnSpc>
                <a:spcPct val="100000"/>
              </a:lnSpc>
              <a:spcBef>
                <a:spcPts val="0"/>
              </a:spcBef>
              <a:spcAft>
                <a:spcPts val="0"/>
              </a:spcAft>
              <a:buSzPts val="1400"/>
              <a:buNone/>
            </a:pPr>
            <a:r>
              <a:rPr lang="en-US"/>
              <a:t>3:00-3:01</a:t>
            </a:r>
            <a:endParaRPr/>
          </a:p>
        </p:txBody>
      </p:sp>
      <p:sp>
        <p:nvSpPr>
          <p:cNvPr id="192" name="Google Shape;192;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3154e78aa00_0_10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Speaker: David</a:t>
            </a:r>
            <a:endParaRPr/>
          </a:p>
          <a:p>
            <a:pPr marL="0" lvl="0" indent="0" algn="l" rtl="0">
              <a:spcBef>
                <a:spcPts val="0"/>
              </a:spcBef>
              <a:spcAft>
                <a:spcPts val="0"/>
              </a:spcAft>
              <a:buNone/>
            </a:pPr>
            <a:r>
              <a:rPr lang="en-US"/>
              <a:t>3:05-3:15</a:t>
            </a:r>
            <a:endParaRPr/>
          </a:p>
          <a:p>
            <a:pPr marL="0" lvl="0" indent="0" algn="l" rtl="0">
              <a:spcBef>
                <a:spcPts val="0"/>
              </a:spcBef>
              <a:spcAft>
                <a:spcPts val="0"/>
              </a:spcAft>
              <a:buNone/>
            </a:pPr>
            <a:endParaRPr/>
          </a:p>
        </p:txBody>
      </p:sp>
      <p:sp>
        <p:nvSpPr>
          <p:cNvPr id="266" name="Google Shape;266;g3154e78aa00_0_1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3154e78aa00_0_10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Speaker: David</a:t>
            </a:r>
            <a:endParaRPr/>
          </a:p>
          <a:p>
            <a:pPr marL="0" lvl="0" indent="0" algn="l" rtl="0">
              <a:spcBef>
                <a:spcPts val="0"/>
              </a:spcBef>
              <a:spcAft>
                <a:spcPts val="0"/>
              </a:spcAft>
              <a:buClr>
                <a:schemeClr val="dk1"/>
              </a:buClr>
              <a:buSzPts val="1100"/>
              <a:buFont typeface="Arial"/>
              <a:buNone/>
            </a:pPr>
            <a:r>
              <a:rPr lang="en-US"/>
              <a:t>3:05-3:15</a:t>
            </a:r>
            <a:endParaRPr/>
          </a:p>
          <a:p>
            <a:pPr marL="0" lvl="0" indent="0" algn="l" rtl="0">
              <a:spcBef>
                <a:spcPts val="0"/>
              </a:spcBef>
              <a:spcAft>
                <a:spcPts val="0"/>
              </a:spcAft>
              <a:buClr>
                <a:schemeClr val="dk1"/>
              </a:buClr>
              <a:buSzPts val="1100"/>
              <a:buFont typeface="Arial"/>
              <a:buNone/>
            </a:pPr>
            <a:endParaRPr/>
          </a:p>
        </p:txBody>
      </p:sp>
      <p:sp>
        <p:nvSpPr>
          <p:cNvPr id="274" name="Google Shape;274;g3154e78aa00_0_1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3154e78aa00_0_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 name="Google Shape;281;g3154e78aa00_0_1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US"/>
              <a:t>Speaker: David</a:t>
            </a:r>
            <a:endParaRPr/>
          </a:p>
          <a:p>
            <a:pPr marL="0" lvl="0" indent="0" algn="l" rtl="0">
              <a:spcBef>
                <a:spcPts val="0"/>
              </a:spcBef>
              <a:spcAft>
                <a:spcPts val="0"/>
              </a:spcAft>
              <a:buClr>
                <a:schemeClr val="dk1"/>
              </a:buClr>
              <a:buSzPts val="1100"/>
              <a:buFont typeface="Arial"/>
              <a:buNone/>
            </a:pPr>
            <a:r>
              <a:rPr lang="en-US"/>
              <a:t>3:05-3:15</a:t>
            </a:r>
            <a:endParaRPr/>
          </a:p>
        </p:txBody>
      </p:sp>
      <p:sp>
        <p:nvSpPr>
          <p:cNvPr id="282" name="Google Shape;282;g3154e78aa00_0_1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30347deb433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30347deb433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Speaker: Abby</a:t>
            </a:r>
            <a:endParaRPr/>
          </a:p>
          <a:p>
            <a:pPr marL="0" lvl="0" indent="0" algn="l" rtl="0">
              <a:spcBef>
                <a:spcPts val="0"/>
              </a:spcBef>
              <a:spcAft>
                <a:spcPts val="0"/>
              </a:spcAft>
              <a:buNone/>
            </a:pPr>
            <a:r>
              <a:rPr lang="en-US"/>
              <a:t>thank david for 1 and 2 as well as forward connecting to 3 which will be december’s topic</a:t>
            </a:r>
            <a:endParaRPr/>
          </a:p>
          <a:p>
            <a:pPr marL="0" lvl="0" indent="0" algn="l" rtl="0">
              <a:spcBef>
                <a:spcPts val="0"/>
              </a:spcBef>
              <a:spcAft>
                <a:spcPts val="0"/>
              </a:spcAft>
              <a:buNone/>
            </a:pPr>
            <a:r>
              <a:rPr lang="en-US"/>
              <a:t>confirm with thumbs up</a:t>
            </a:r>
            <a:endParaRPr/>
          </a:p>
          <a:p>
            <a:pPr marL="0" lvl="0" indent="0" algn="l" rtl="0">
              <a:spcBef>
                <a:spcPts val="0"/>
              </a:spcBef>
              <a:spcAft>
                <a:spcPts val="0"/>
              </a:spcAft>
              <a:buNone/>
            </a:pPr>
            <a:r>
              <a:rPr lang="en-US"/>
              <a:t>Nichole will build 10 rooms with CEEDAR staff in each</a:t>
            </a:r>
            <a:endParaRPr/>
          </a:p>
          <a:p>
            <a:pPr marL="0" lvl="0" indent="0" algn="l" rtl="0">
              <a:spcBef>
                <a:spcPts val="0"/>
              </a:spcBef>
              <a:spcAft>
                <a:spcPts val="0"/>
              </a:spcAft>
              <a:buClr>
                <a:schemeClr val="dk1"/>
              </a:buClr>
              <a:buSzPts val="1400"/>
              <a:buFont typeface="Arial"/>
              <a:buNone/>
            </a:pPr>
            <a:r>
              <a:rPr lang="en-US"/>
              <a:t>3:15-3:16</a:t>
            </a:r>
            <a:endParaRPr/>
          </a:p>
          <a:p>
            <a:pPr marL="0" lvl="0" indent="0" algn="l" rtl="0">
              <a:spcBef>
                <a:spcPts val="0"/>
              </a:spcBef>
              <a:spcAft>
                <a:spcPts val="0"/>
              </a:spcAft>
              <a:buNone/>
            </a:pPr>
            <a:endParaRPr/>
          </a:p>
        </p:txBody>
      </p:sp>
      <p:sp>
        <p:nvSpPr>
          <p:cNvPr id="295" name="Google Shape;295;g30347deb433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304989e97e0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g304989e97e0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Speaker: Bobbi</a:t>
            </a:r>
            <a:endParaRPr/>
          </a:p>
          <a:p>
            <a:pPr marL="0" lvl="0" indent="0" algn="l" rtl="0">
              <a:lnSpc>
                <a:spcPct val="100000"/>
              </a:lnSpc>
              <a:spcBef>
                <a:spcPts val="0"/>
              </a:spcBef>
              <a:spcAft>
                <a:spcPts val="0"/>
              </a:spcAft>
              <a:buSzPts val="1400"/>
              <a:buNone/>
            </a:pPr>
            <a:r>
              <a:rPr lang="en-US"/>
              <a:t>10 minute groups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Mix of state and CEEDAR facilitators</a:t>
            </a:r>
            <a:endParaRPr/>
          </a:p>
          <a:p>
            <a:pPr marL="0" lvl="0" indent="0" algn="l" rtl="0">
              <a:lnSpc>
                <a:spcPct val="115000"/>
              </a:lnSpc>
              <a:spcBef>
                <a:spcPts val="1000"/>
              </a:spcBef>
              <a:spcAft>
                <a:spcPts val="0"/>
              </a:spcAft>
              <a:buClr>
                <a:schemeClr val="dk1"/>
              </a:buClr>
              <a:buSzPts val="2800"/>
              <a:buFont typeface="Arial"/>
              <a:buNone/>
            </a:pPr>
            <a:r>
              <a:rPr lang="en-US">
                <a:latin typeface="Arial"/>
                <a:ea typeface="Arial"/>
                <a:cs typeface="Arial"/>
                <a:sym typeface="Arial"/>
              </a:rPr>
              <a:t>Abby will put in chat: “Share an example of how your SEA/EPP is strengthening implementation of mission and vision for aspiring and current school leaders.” will also send screenshot of picture table</a:t>
            </a:r>
            <a:endParaRPr>
              <a:latin typeface="Arial"/>
              <a:ea typeface="Arial"/>
              <a:cs typeface="Arial"/>
              <a:sym typeface="Arial"/>
            </a:endParaRPr>
          </a:p>
          <a:p>
            <a:pPr marL="0" lvl="0" indent="0" algn="l" rtl="0">
              <a:lnSpc>
                <a:spcPct val="115000"/>
              </a:lnSpc>
              <a:spcBef>
                <a:spcPts val="1000"/>
              </a:spcBef>
              <a:spcAft>
                <a:spcPts val="0"/>
              </a:spcAft>
              <a:buClr>
                <a:schemeClr val="dk1"/>
              </a:buClr>
              <a:buSzPts val="2800"/>
              <a:buFont typeface="Arial"/>
              <a:buNone/>
            </a:pPr>
            <a:endParaRPr>
              <a:latin typeface="Arial"/>
              <a:ea typeface="Arial"/>
              <a:cs typeface="Arial"/>
              <a:sym typeface="Arial"/>
            </a:endParaRPr>
          </a:p>
          <a:p>
            <a:pPr marL="0" lvl="0" indent="0" algn="l" rtl="0">
              <a:spcBef>
                <a:spcPts val="0"/>
              </a:spcBef>
              <a:spcAft>
                <a:spcPts val="0"/>
              </a:spcAft>
              <a:buSzPts val="1400"/>
              <a:buNone/>
            </a:pPr>
            <a:r>
              <a:rPr lang="en-US"/>
              <a:t>David: after cross state breakouts, have people share takeaway in chat</a:t>
            </a:r>
            <a:endParaRPr/>
          </a:p>
          <a:p>
            <a:pPr marL="0" lvl="0" indent="0" algn="l" rtl="0">
              <a:spcBef>
                <a:spcPts val="0"/>
              </a:spcBef>
              <a:spcAft>
                <a:spcPts val="0"/>
              </a:spcAft>
              <a:buClr>
                <a:schemeClr val="dk1"/>
              </a:buClr>
              <a:buSzPts val="1400"/>
              <a:buFont typeface="Arial"/>
              <a:buNone/>
            </a:pPr>
            <a:r>
              <a:rPr lang="en-US"/>
              <a:t>3:16-3:27</a:t>
            </a:r>
            <a:endParaRPr/>
          </a:p>
          <a:p>
            <a:pPr marL="0" lvl="0" indent="0" algn="l" rtl="0">
              <a:lnSpc>
                <a:spcPct val="100000"/>
              </a:lnSpc>
              <a:spcBef>
                <a:spcPts val="0"/>
              </a:spcBef>
              <a:spcAft>
                <a:spcPts val="0"/>
              </a:spcAft>
              <a:buSzPts val="1400"/>
              <a:buNone/>
            </a:pPr>
            <a:endParaRPr/>
          </a:p>
        </p:txBody>
      </p:sp>
      <p:sp>
        <p:nvSpPr>
          <p:cNvPr id="302" name="Google Shape;302;g304989e97e0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2ff125b1c6d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2ff125b1c6d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Speaker: David</a:t>
            </a:r>
            <a:endParaRPr/>
          </a:p>
          <a:p>
            <a:pPr marL="0" lvl="0" indent="0" algn="l" rtl="0">
              <a:spcBef>
                <a:spcPts val="0"/>
              </a:spcBef>
              <a:spcAft>
                <a:spcPts val="0"/>
              </a:spcAft>
              <a:buNone/>
            </a:pPr>
            <a:r>
              <a:rPr lang="en-US"/>
              <a:t>intro CO people</a:t>
            </a:r>
            <a:endParaRPr/>
          </a:p>
          <a:p>
            <a:pPr marL="0" lvl="0" indent="0" algn="l" rtl="0">
              <a:spcBef>
                <a:spcPts val="0"/>
              </a:spcBef>
              <a:spcAft>
                <a:spcPts val="0"/>
              </a:spcAft>
              <a:buNone/>
            </a:pPr>
            <a:r>
              <a:rPr lang="en-US"/>
              <a:t>3:27-3:30</a:t>
            </a:r>
            <a:endParaRPr/>
          </a:p>
          <a:p>
            <a:pPr marL="0" lvl="0" indent="0" algn="l" rtl="0">
              <a:spcBef>
                <a:spcPts val="0"/>
              </a:spcBef>
              <a:spcAft>
                <a:spcPts val="0"/>
              </a:spcAft>
              <a:buNone/>
            </a:pPr>
            <a:endParaRPr/>
          </a:p>
        </p:txBody>
      </p:sp>
      <p:sp>
        <p:nvSpPr>
          <p:cNvPr id="310" name="Google Shape;310;g2ff125b1c6d_0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2fc13319e77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6" name="Google Shape;316;g2fc13319e77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speaker: David - give time reminder: it’s 3:30…. for the next 10 minutes, we will hear… at 3:40…</a:t>
            </a:r>
            <a:endParaRPr/>
          </a:p>
          <a:p>
            <a:pPr marL="0" lvl="0" indent="0" algn="l" rtl="0">
              <a:lnSpc>
                <a:spcPct val="100000"/>
              </a:lnSpc>
              <a:spcBef>
                <a:spcPts val="0"/>
              </a:spcBef>
              <a:spcAft>
                <a:spcPts val="0"/>
              </a:spcAft>
              <a:buSzPts val="1400"/>
              <a:buNone/>
            </a:pPr>
            <a:r>
              <a:rPr lang="en-US"/>
              <a:t>David will msg in chat with time reminder</a:t>
            </a:r>
            <a:endParaRPr/>
          </a:p>
          <a:p>
            <a:pPr marL="0" lvl="0" indent="0" algn="l" rtl="0">
              <a:lnSpc>
                <a:spcPct val="100000"/>
              </a:lnSpc>
              <a:spcBef>
                <a:spcPts val="0"/>
              </a:spcBef>
              <a:spcAft>
                <a:spcPts val="0"/>
              </a:spcAft>
              <a:buSzPts val="1400"/>
              <a:buNone/>
            </a:pPr>
            <a:endParaRPr/>
          </a:p>
        </p:txBody>
      </p:sp>
      <p:sp>
        <p:nvSpPr>
          <p:cNvPr id="317" name="Google Shape;317;g2fc13319e77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3037359357d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3:30-3:40</a:t>
            </a:r>
            <a:endParaRPr/>
          </a:p>
        </p:txBody>
      </p:sp>
      <p:sp>
        <p:nvSpPr>
          <p:cNvPr id="326" name="Google Shape;326;g3037359357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3037359357d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3:30-3:40</a:t>
            </a:r>
            <a:endParaRPr/>
          </a:p>
        </p:txBody>
      </p:sp>
      <p:sp>
        <p:nvSpPr>
          <p:cNvPr id="347" name="Google Shape;347;g3037359357d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3037359357d_0_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3:30-3:40</a:t>
            </a:r>
            <a:endParaRPr/>
          </a:p>
        </p:txBody>
      </p:sp>
      <p:sp>
        <p:nvSpPr>
          <p:cNvPr id="359" name="Google Shape;359;g3037359357d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Speaker: Nichole Please change your name to Your state abbreviation and your first and last name</a:t>
            </a:r>
            <a:endParaRPr/>
          </a:p>
          <a:p>
            <a:pPr marL="0" lvl="0" indent="0" algn="l" rtl="0">
              <a:spcBef>
                <a:spcPts val="0"/>
              </a:spcBef>
              <a:spcAft>
                <a:spcPts val="0"/>
              </a:spcAft>
              <a:buClr>
                <a:schemeClr val="dk1"/>
              </a:buClr>
              <a:buSzPts val="1400"/>
              <a:buFont typeface="Arial"/>
              <a:buNone/>
            </a:pPr>
            <a:r>
              <a:rPr lang="en-US"/>
              <a:t>3:00-3:02</a:t>
            </a:r>
            <a:endParaRPr/>
          </a:p>
          <a:p>
            <a:pPr marL="0" lvl="0" indent="0" algn="l" rtl="0">
              <a:lnSpc>
                <a:spcPct val="100000"/>
              </a:lnSpc>
              <a:spcBef>
                <a:spcPts val="0"/>
              </a:spcBef>
              <a:spcAft>
                <a:spcPts val="0"/>
              </a:spcAft>
              <a:buSzPts val="1400"/>
              <a:buNone/>
            </a:pPr>
            <a:endParaRPr/>
          </a:p>
        </p:txBody>
      </p:sp>
      <p:sp>
        <p:nvSpPr>
          <p:cNvPr id="201" name="Google Shape;20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30bcb4af422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30bcb4af422_0_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speaker: Abby</a:t>
            </a:r>
            <a:endParaRPr/>
          </a:p>
          <a:p>
            <a:pPr marL="0" lvl="0" indent="0" algn="l" rtl="0">
              <a:spcBef>
                <a:spcPts val="0"/>
              </a:spcBef>
              <a:spcAft>
                <a:spcPts val="0"/>
              </a:spcAft>
              <a:buNone/>
            </a:pPr>
            <a:r>
              <a:rPr lang="en-US"/>
              <a:t>thank you Margaret and Karin for sharing with us their impactful work, Now with your state team in breakout rooms, please reflect on Colorado’s presentation and how it relates to your state’s work. go over slide info. each breakout room will have a CEEDAr staff member or partner to help guide your conversations, you will have 15 minutes</a:t>
            </a:r>
            <a:endParaRPr/>
          </a:p>
          <a:p>
            <a:pPr marL="0" lvl="0" indent="0" algn="l" rtl="0">
              <a:spcBef>
                <a:spcPts val="0"/>
              </a:spcBef>
              <a:spcAft>
                <a:spcPts val="0"/>
              </a:spcAft>
              <a:buNone/>
            </a:pPr>
            <a:r>
              <a:rPr lang="en-US"/>
              <a:t>Please give us a thumbs up if you understand.</a:t>
            </a:r>
            <a:endParaRPr/>
          </a:p>
          <a:p>
            <a:pPr marL="0" lvl="0" indent="0" algn="l" rtl="0">
              <a:spcBef>
                <a:spcPts val="0"/>
              </a:spcBef>
              <a:spcAft>
                <a:spcPts val="0"/>
              </a:spcAft>
              <a:buNone/>
            </a:pPr>
            <a:endParaRPr/>
          </a:p>
          <a:p>
            <a:pPr marL="0" lvl="0" indent="0" algn="l" rtl="0">
              <a:spcBef>
                <a:spcPts val="0"/>
              </a:spcBef>
              <a:spcAft>
                <a:spcPts val="0"/>
              </a:spcAft>
              <a:buNone/>
            </a:pPr>
            <a:r>
              <a:rPr lang="en-US"/>
              <a:t>Nichole put </a:t>
            </a:r>
            <a:r>
              <a:rPr lang="en-US" sz="2400" u="sng">
                <a:solidFill>
                  <a:schemeClr val="hlink"/>
                </a:solidFill>
                <a:latin typeface="Arial"/>
                <a:ea typeface="Arial"/>
                <a:cs typeface="Arial"/>
                <a:sym typeface="Arial"/>
                <a:hlinkClick r:id="rId3"/>
              </a:rPr>
              <a:t>state notes page</a:t>
            </a:r>
            <a:r>
              <a:rPr lang="en-US"/>
              <a:t> and questions in chat before moving to breakout rooms</a:t>
            </a:r>
            <a:endParaRPr/>
          </a:p>
          <a:p>
            <a:pPr marL="457200" lvl="0" indent="-304800" algn="l" rtl="0">
              <a:spcBef>
                <a:spcPts val="0"/>
              </a:spcBef>
              <a:spcAft>
                <a:spcPts val="0"/>
              </a:spcAft>
              <a:buClr>
                <a:schemeClr val="dk1"/>
              </a:buClr>
              <a:buSzPts val="1200"/>
              <a:buChar char="●"/>
            </a:pPr>
            <a:r>
              <a:rPr lang="en-US">
                <a:latin typeface="Arial"/>
                <a:ea typeface="Arial"/>
                <a:cs typeface="Arial"/>
                <a:sym typeface="Arial"/>
              </a:rPr>
              <a:t>Is there something you are already working on in your state to create a shared vision for Inclusive Leadership? </a:t>
            </a:r>
            <a:endParaRPr>
              <a:latin typeface="Arial"/>
              <a:ea typeface="Arial"/>
              <a:cs typeface="Arial"/>
              <a:sym typeface="Arial"/>
            </a:endParaRPr>
          </a:p>
          <a:p>
            <a:pPr marL="457200" lvl="0" indent="-304800" algn="l" rtl="0">
              <a:spcBef>
                <a:spcPts val="0"/>
              </a:spcBef>
              <a:spcAft>
                <a:spcPts val="0"/>
              </a:spcAft>
              <a:buClr>
                <a:schemeClr val="dk1"/>
              </a:buClr>
              <a:buSzPts val="1200"/>
              <a:buChar char="●"/>
            </a:pPr>
            <a:r>
              <a:rPr lang="en-US">
                <a:latin typeface="Arial"/>
                <a:ea typeface="Arial"/>
                <a:cs typeface="Arial"/>
                <a:sym typeface="Arial"/>
              </a:rPr>
              <a:t>What ideas did you hear today that resonated with you?</a:t>
            </a:r>
            <a:endParaRPr>
              <a:latin typeface="Arial"/>
              <a:ea typeface="Arial"/>
              <a:cs typeface="Arial"/>
              <a:sym typeface="Arial"/>
            </a:endParaRPr>
          </a:p>
          <a:p>
            <a:pPr marL="457200" lvl="0" indent="-304800" algn="l" rtl="0">
              <a:spcBef>
                <a:spcPts val="0"/>
              </a:spcBef>
              <a:spcAft>
                <a:spcPts val="0"/>
              </a:spcAft>
              <a:buClr>
                <a:schemeClr val="dk1"/>
              </a:buClr>
              <a:buSzPts val="1200"/>
              <a:buChar char="●"/>
            </a:pPr>
            <a:r>
              <a:rPr lang="en-US">
                <a:latin typeface="Arial"/>
                <a:ea typeface="Arial"/>
                <a:cs typeface="Arial"/>
                <a:sym typeface="Arial"/>
              </a:rPr>
              <a:t>How might what you learned today impact your state blueprint or the work in your program / organization?</a:t>
            </a:r>
            <a:endParaRPr>
              <a:latin typeface="Arial"/>
              <a:ea typeface="Arial"/>
              <a:cs typeface="Arial"/>
              <a:sym typeface="Arial"/>
            </a:endParaRPr>
          </a:p>
          <a:p>
            <a:pPr marL="0" lvl="0" indent="0" algn="l" rtl="0">
              <a:spcBef>
                <a:spcPts val="0"/>
              </a:spcBef>
              <a:spcAft>
                <a:spcPts val="0"/>
              </a:spcAft>
              <a:buNone/>
            </a:pPr>
            <a:endParaRPr>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a:t>3:40-3:56</a:t>
            </a:r>
            <a:endParaRPr>
              <a:latin typeface="Arial"/>
              <a:ea typeface="Arial"/>
              <a:cs typeface="Arial"/>
              <a:sym typeface="Arial"/>
            </a:endParaRPr>
          </a:p>
        </p:txBody>
      </p:sp>
      <p:sp>
        <p:nvSpPr>
          <p:cNvPr id="382" name="Google Shape;382;g30bcb4af422_0_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2d37879d118_2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8" name="Google Shape;388;g2d37879d118_2_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speaker: Bobbi</a:t>
            </a:r>
            <a:endParaRPr/>
          </a:p>
          <a:p>
            <a:pPr marL="0" lvl="0" indent="0" algn="l" rtl="0">
              <a:lnSpc>
                <a:spcPct val="100000"/>
              </a:lnSpc>
              <a:spcBef>
                <a:spcPts val="0"/>
              </a:spcBef>
              <a:spcAft>
                <a:spcPts val="0"/>
              </a:spcAft>
              <a:buSzPts val="1400"/>
              <a:buNone/>
            </a:pPr>
            <a:r>
              <a:rPr lang="en-US"/>
              <a:t>3:56-3:58</a:t>
            </a:r>
            <a:endParaRPr/>
          </a:p>
        </p:txBody>
      </p:sp>
      <p:sp>
        <p:nvSpPr>
          <p:cNvPr id="389" name="Google Shape;389;g2d37879d118_2_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31273cfbd1f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g31273cfbd1f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speaker: Bobbi</a:t>
            </a:r>
            <a:endParaRPr/>
          </a:p>
          <a:p>
            <a:pPr marL="0" lvl="0" indent="0" algn="l" rtl="0">
              <a:lnSpc>
                <a:spcPct val="100000"/>
              </a:lnSpc>
              <a:spcBef>
                <a:spcPts val="0"/>
              </a:spcBef>
              <a:spcAft>
                <a:spcPts val="0"/>
              </a:spcAft>
              <a:buSzPts val="1400"/>
              <a:buNone/>
            </a:pPr>
            <a:r>
              <a:rPr lang="en-US"/>
              <a:t>thank CO again</a:t>
            </a:r>
            <a:endParaRPr/>
          </a:p>
          <a:p>
            <a:pPr marL="0" lvl="0" indent="0" algn="l" rtl="0">
              <a:lnSpc>
                <a:spcPct val="100000"/>
              </a:lnSpc>
              <a:spcBef>
                <a:spcPts val="0"/>
              </a:spcBef>
              <a:spcAft>
                <a:spcPts val="0"/>
              </a:spcAft>
              <a:buSzPts val="1400"/>
              <a:buNone/>
            </a:pPr>
            <a:r>
              <a:rPr lang="en-US"/>
              <a:t>Abby send </a:t>
            </a:r>
            <a:r>
              <a:rPr lang="en-US" sz="2800" u="sng">
                <a:solidFill>
                  <a:schemeClr val="hlink"/>
                </a:solidFill>
                <a:latin typeface="Arial"/>
                <a:ea typeface="Arial"/>
                <a:cs typeface="Arial"/>
                <a:sym typeface="Arial"/>
                <a:hlinkClick r:id="rId3"/>
              </a:rPr>
              <a:t>IC document</a:t>
            </a:r>
            <a:r>
              <a:rPr lang="en-US" sz="2800">
                <a:latin typeface="Arial"/>
                <a:ea typeface="Arial"/>
                <a:cs typeface="Arial"/>
                <a:sym typeface="Arial"/>
              </a:rPr>
              <a:t> </a:t>
            </a:r>
            <a:r>
              <a:rPr lang="en-US"/>
              <a:t>and </a:t>
            </a:r>
            <a:r>
              <a:rPr lang="en-US" sz="2600" u="sng">
                <a:solidFill>
                  <a:schemeClr val="hlink"/>
                </a:solidFill>
                <a:latin typeface="Arial"/>
                <a:ea typeface="Arial"/>
                <a:cs typeface="Arial"/>
                <a:sym typeface="Arial"/>
                <a:hlinkClick r:id="rId4"/>
              </a:rPr>
              <a:t>Sign-up form</a:t>
            </a:r>
            <a:endParaRPr/>
          </a:p>
          <a:p>
            <a:pPr marL="0" lvl="0" indent="0" algn="l" rtl="0">
              <a:lnSpc>
                <a:spcPct val="100000"/>
              </a:lnSpc>
              <a:spcBef>
                <a:spcPts val="0"/>
              </a:spcBef>
              <a:spcAft>
                <a:spcPts val="0"/>
              </a:spcAft>
              <a:buSzPts val="1400"/>
              <a:buNone/>
            </a:pPr>
            <a:endParaRPr/>
          </a:p>
          <a:p>
            <a:pPr marL="0" lvl="0" indent="0" algn="l" rtl="0">
              <a:spcBef>
                <a:spcPts val="0"/>
              </a:spcBef>
              <a:spcAft>
                <a:spcPts val="0"/>
              </a:spcAft>
              <a:buClr>
                <a:schemeClr val="dk1"/>
              </a:buClr>
              <a:buSzPts val="1400"/>
              <a:buFont typeface="Arial"/>
              <a:buNone/>
            </a:pPr>
            <a:r>
              <a:rPr lang="en-US"/>
              <a:t>3:58-4:00</a:t>
            </a:r>
            <a:endParaRPr/>
          </a:p>
          <a:p>
            <a:pPr marL="0" lvl="0" indent="0" algn="l" rtl="0">
              <a:lnSpc>
                <a:spcPct val="100000"/>
              </a:lnSpc>
              <a:spcBef>
                <a:spcPts val="0"/>
              </a:spcBef>
              <a:spcAft>
                <a:spcPts val="0"/>
              </a:spcAft>
              <a:buSzPts val="1400"/>
              <a:buNone/>
            </a:pPr>
            <a:endParaRPr/>
          </a:p>
        </p:txBody>
      </p:sp>
      <p:sp>
        <p:nvSpPr>
          <p:cNvPr id="396" name="Google Shape;396;g31273cfbd1f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Speaker: Bobbi</a:t>
            </a:r>
            <a:endParaRPr/>
          </a:p>
          <a:p>
            <a:pPr marL="0" lvl="0" indent="0" algn="l" rtl="0">
              <a:lnSpc>
                <a:spcPct val="100000"/>
              </a:lnSpc>
              <a:spcBef>
                <a:spcPts val="0"/>
              </a:spcBef>
              <a:spcAft>
                <a:spcPts val="0"/>
              </a:spcAft>
              <a:buSzPts val="1400"/>
              <a:buNone/>
            </a:pPr>
            <a:r>
              <a:rPr lang="en-US"/>
              <a:t>3:02-3:03</a:t>
            </a:r>
            <a:endParaRPr/>
          </a:p>
        </p:txBody>
      </p:sp>
      <p:sp>
        <p:nvSpPr>
          <p:cNvPr id="209" name="Google Shape;209;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302140f0954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g302140f0954_0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Speaker: Bobbi</a:t>
            </a:r>
            <a:endParaRPr/>
          </a:p>
          <a:p>
            <a:pPr marL="0" lvl="0" indent="0" algn="l" rtl="0">
              <a:lnSpc>
                <a:spcPct val="100000"/>
              </a:lnSpc>
              <a:spcBef>
                <a:spcPts val="0"/>
              </a:spcBef>
              <a:spcAft>
                <a:spcPts val="0"/>
              </a:spcAft>
              <a:buSzPts val="1400"/>
              <a:buNone/>
            </a:pPr>
            <a:r>
              <a:rPr lang="en-US"/>
              <a:t>A warm thank you to our partners</a:t>
            </a:r>
            <a:endParaRPr/>
          </a:p>
          <a:p>
            <a:pPr marL="0" lvl="0" indent="0" algn="l" rtl="0">
              <a:lnSpc>
                <a:spcPct val="100000"/>
              </a:lnSpc>
              <a:spcBef>
                <a:spcPts val="0"/>
              </a:spcBef>
              <a:spcAft>
                <a:spcPts val="0"/>
              </a:spcAft>
              <a:buSzPts val="1400"/>
              <a:buNone/>
            </a:pPr>
            <a:r>
              <a:rPr lang="en-US"/>
              <a:t>Our partners are Lead IDEA, NASSP, and CCSSO- they are our liaisons and will share resources, they can provide additional perspectives. If you are here from one of these partner organizations, please share who you are in the chat and feel free to share your expertise!</a:t>
            </a:r>
            <a:endParaRPr/>
          </a:p>
          <a:p>
            <a:pPr marL="0" lvl="0" indent="0" algn="l" rtl="0">
              <a:spcBef>
                <a:spcPts val="0"/>
              </a:spcBef>
              <a:spcAft>
                <a:spcPts val="0"/>
              </a:spcAft>
              <a:buClr>
                <a:schemeClr val="dk1"/>
              </a:buClr>
              <a:buSzPts val="1400"/>
              <a:buFont typeface="Arial"/>
              <a:buNone/>
            </a:pPr>
            <a:r>
              <a:rPr lang="en-US"/>
              <a:t>3:02-3:03</a:t>
            </a:r>
            <a:endParaRPr/>
          </a:p>
          <a:p>
            <a:pPr marL="0" lvl="0" indent="0" algn="l" rtl="0">
              <a:lnSpc>
                <a:spcPct val="100000"/>
              </a:lnSpc>
              <a:spcBef>
                <a:spcPts val="0"/>
              </a:spcBef>
              <a:spcAft>
                <a:spcPts val="0"/>
              </a:spcAft>
              <a:buSzPts val="1400"/>
              <a:buNone/>
            </a:pPr>
            <a:endParaRPr/>
          </a:p>
        </p:txBody>
      </p:sp>
      <p:sp>
        <p:nvSpPr>
          <p:cNvPr id="223" name="Google Shape;223;g302140f0954_0_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30c30ae9e22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30c30ae9e22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Speaker: Bobbi</a:t>
            </a:r>
            <a:endParaRPr/>
          </a:p>
          <a:p>
            <a:pPr marL="0" lvl="0" indent="0" algn="l" rtl="0">
              <a:spcBef>
                <a:spcPts val="0"/>
              </a:spcBef>
              <a:spcAft>
                <a:spcPts val="0"/>
              </a:spcAft>
              <a:buNone/>
            </a:pPr>
            <a:r>
              <a:rPr lang="en-US"/>
              <a:t>Recognize that we have different roles as members of our TAG (SEA, IHE, associations, local) we want to be mindful of these roles as we talk in cross state and state team time</a:t>
            </a:r>
            <a:endParaRPr/>
          </a:p>
          <a:p>
            <a:pPr marL="0" lvl="0" indent="0" algn="l" rtl="0">
              <a:spcBef>
                <a:spcPts val="0"/>
              </a:spcBef>
              <a:spcAft>
                <a:spcPts val="0"/>
              </a:spcAft>
              <a:buClr>
                <a:schemeClr val="dk1"/>
              </a:buClr>
              <a:buSzPts val="1400"/>
              <a:buFont typeface="Arial"/>
              <a:buNone/>
            </a:pPr>
            <a:r>
              <a:rPr lang="en-US"/>
              <a:t>3:02-3:03</a:t>
            </a:r>
            <a:endParaRPr/>
          </a:p>
          <a:p>
            <a:pPr marL="0" lvl="0" indent="0" algn="l" rtl="0">
              <a:spcBef>
                <a:spcPts val="0"/>
              </a:spcBef>
              <a:spcAft>
                <a:spcPts val="0"/>
              </a:spcAft>
              <a:buNone/>
            </a:pPr>
            <a:endParaRPr/>
          </a:p>
        </p:txBody>
      </p:sp>
      <p:sp>
        <p:nvSpPr>
          <p:cNvPr id="234" name="Google Shape;234;g30c30ae9e22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302e7852b85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g302e7852b85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speaker: Bobbi</a:t>
            </a:r>
            <a:endParaRPr/>
          </a:p>
          <a:p>
            <a:pPr marL="0" lvl="0" indent="0" algn="l" rtl="0">
              <a:lnSpc>
                <a:spcPct val="100000"/>
              </a:lnSpc>
              <a:spcBef>
                <a:spcPts val="0"/>
              </a:spcBef>
              <a:spcAft>
                <a:spcPts val="0"/>
              </a:spcAft>
              <a:buSzPts val="1400"/>
              <a:buNone/>
            </a:pPr>
            <a:r>
              <a:rPr lang="en-US"/>
              <a:t>segue into David presenting</a:t>
            </a:r>
            <a:endParaRPr/>
          </a:p>
          <a:p>
            <a:pPr marL="0" lvl="0" indent="0" algn="l" rtl="0">
              <a:spcBef>
                <a:spcPts val="0"/>
              </a:spcBef>
              <a:spcAft>
                <a:spcPts val="0"/>
              </a:spcAft>
              <a:buClr>
                <a:schemeClr val="dk1"/>
              </a:buClr>
              <a:buSzPts val="1400"/>
              <a:buFont typeface="Arial"/>
              <a:buNone/>
            </a:pPr>
            <a:r>
              <a:rPr lang="en-US"/>
              <a:t>3:04-3:05</a:t>
            </a:r>
            <a:endParaRPr/>
          </a:p>
          <a:p>
            <a:pPr marL="0" lvl="0" indent="0" algn="l" rtl="0">
              <a:lnSpc>
                <a:spcPct val="100000"/>
              </a:lnSpc>
              <a:spcBef>
                <a:spcPts val="0"/>
              </a:spcBef>
              <a:spcAft>
                <a:spcPts val="0"/>
              </a:spcAft>
              <a:buSzPts val="1400"/>
              <a:buNone/>
            </a:pPr>
            <a:endParaRPr/>
          </a:p>
        </p:txBody>
      </p:sp>
      <p:sp>
        <p:nvSpPr>
          <p:cNvPr id="241" name="Google Shape;241;g302e7852b85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Font typeface="Arial"/>
              <a:buNone/>
            </a:pPr>
            <a:r>
              <a:rPr lang="en-US"/>
              <a:t>Speaker: Bobbi</a:t>
            </a:r>
            <a:endParaRPr/>
          </a:p>
          <a:p>
            <a:pPr marL="0" lvl="0" indent="0" algn="l" rtl="0">
              <a:lnSpc>
                <a:spcPct val="90000"/>
              </a:lnSpc>
              <a:spcBef>
                <a:spcPts val="0"/>
              </a:spcBef>
              <a:spcAft>
                <a:spcPts val="0"/>
              </a:spcAft>
              <a:buClr>
                <a:schemeClr val="dk1"/>
              </a:buClr>
              <a:buSzPts val="2800"/>
              <a:buFont typeface="Arial"/>
              <a:buNone/>
            </a:pPr>
            <a:r>
              <a:rPr lang="en-US"/>
              <a:t>Nichole put meeting norms in chat</a:t>
            </a:r>
            <a:endParaRPr/>
          </a:p>
          <a:p>
            <a:pPr marL="0" lvl="0" indent="0" algn="l" rtl="0">
              <a:lnSpc>
                <a:spcPct val="90000"/>
              </a:lnSpc>
              <a:spcBef>
                <a:spcPts val="0"/>
              </a:spcBef>
              <a:spcAft>
                <a:spcPts val="0"/>
              </a:spcAft>
              <a:buClr>
                <a:schemeClr val="dk1"/>
              </a:buClr>
              <a:buSzPts val="2800"/>
              <a:buFont typeface="Arial"/>
              <a:buNone/>
            </a:pPr>
            <a:r>
              <a:rPr lang="en-US"/>
              <a:t>Meeting norms:</a:t>
            </a:r>
            <a:endParaRPr/>
          </a:p>
          <a:p>
            <a:pPr marL="457200" lvl="0" indent="-304800" algn="l" rtl="0">
              <a:lnSpc>
                <a:spcPct val="90000"/>
              </a:lnSpc>
              <a:spcBef>
                <a:spcPts val="1000"/>
              </a:spcBef>
              <a:spcAft>
                <a:spcPts val="0"/>
              </a:spcAft>
              <a:buClr>
                <a:schemeClr val="dk1"/>
              </a:buClr>
              <a:buSzPts val="1200"/>
              <a:buAutoNum type="arabicPeriod"/>
            </a:pPr>
            <a:r>
              <a:rPr lang="en-US"/>
              <a:t>Be present and prepared</a:t>
            </a:r>
            <a:endParaRPr/>
          </a:p>
          <a:p>
            <a:pPr marL="457200" lvl="0" indent="-304800" algn="l" rtl="0">
              <a:lnSpc>
                <a:spcPct val="90000"/>
              </a:lnSpc>
              <a:spcBef>
                <a:spcPts val="0"/>
              </a:spcBef>
              <a:spcAft>
                <a:spcPts val="0"/>
              </a:spcAft>
              <a:buClr>
                <a:schemeClr val="dk1"/>
              </a:buClr>
              <a:buSzPts val="1200"/>
              <a:buAutoNum type="arabicPeriod"/>
            </a:pPr>
            <a:r>
              <a:rPr lang="en-US"/>
              <a:t>Respect in the shared space and keep what is shared in confidence. We are creating a community.</a:t>
            </a:r>
            <a:endParaRPr/>
          </a:p>
          <a:p>
            <a:pPr marL="457200" lvl="0" indent="-304800" algn="l" rtl="0">
              <a:lnSpc>
                <a:spcPct val="90000"/>
              </a:lnSpc>
              <a:spcBef>
                <a:spcPts val="0"/>
              </a:spcBef>
              <a:spcAft>
                <a:spcPts val="0"/>
              </a:spcAft>
              <a:buClr>
                <a:schemeClr val="dk1"/>
              </a:buClr>
              <a:buSzPts val="1200"/>
              <a:buAutoNum type="arabicPeriod"/>
            </a:pPr>
            <a:r>
              <a:rPr lang="en-US"/>
              <a:t>We will record guest speakers and resources sharing, but nothing else. What happens in the TAG, stays in the TAG!</a:t>
            </a:r>
            <a:endParaRPr/>
          </a:p>
          <a:p>
            <a:pPr marL="457200" lvl="0" indent="-304800" algn="l" rtl="0">
              <a:lnSpc>
                <a:spcPct val="90000"/>
              </a:lnSpc>
              <a:spcBef>
                <a:spcPts val="0"/>
              </a:spcBef>
              <a:spcAft>
                <a:spcPts val="0"/>
              </a:spcAft>
              <a:buClr>
                <a:schemeClr val="dk1"/>
              </a:buClr>
              <a:buSzPts val="1200"/>
              <a:buAutoNum type="arabicPeriod"/>
            </a:pPr>
            <a:r>
              <a:rPr lang="en-US"/>
              <a:t>Breakout rooms could be mixed cross state or state specific depending on the work.</a:t>
            </a:r>
            <a:endParaRPr/>
          </a:p>
          <a:p>
            <a:pPr marL="457200" lvl="0" indent="-304800" algn="l" rtl="0">
              <a:lnSpc>
                <a:spcPct val="90000"/>
              </a:lnSpc>
              <a:spcBef>
                <a:spcPts val="0"/>
              </a:spcBef>
              <a:spcAft>
                <a:spcPts val="0"/>
              </a:spcAft>
              <a:buClr>
                <a:schemeClr val="dk1"/>
              </a:buClr>
              <a:buSzPts val="1200"/>
              <a:buAutoNum type="arabicPeriod"/>
            </a:pPr>
            <a:r>
              <a:rPr lang="en-US"/>
              <a:t>Group members should “believe the best” and lead with positive intentionality. </a:t>
            </a:r>
            <a:endParaRPr/>
          </a:p>
          <a:p>
            <a:pPr marL="457200" lvl="0" indent="0" algn="l" rtl="0">
              <a:lnSpc>
                <a:spcPct val="90000"/>
              </a:lnSpc>
              <a:spcBef>
                <a:spcPts val="0"/>
              </a:spcBef>
              <a:spcAft>
                <a:spcPts val="0"/>
              </a:spcAft>
              <a:buNone/>
            </a:pPr>
            <a:endParaRPr/>
          </a:p>
          <a:p>
            <a:pPr marL="0" lvl="0" indent="0" algn="l" rtl="0">
              <a:lnSpc>
                <a:spcPct val="90000"/>
              </a:lnSpc>
              <a:spcBef>
                <a:spcPts val="0"/>
              </a:spcBef>
              <a:spcAft>
                <a:spcPts val="0"/>
              </a:spcAft>
              <a:buClr>
                <a:schemeClr val="dk1"/>
              </a:buClr>
              <a:buSzPts val="2800"/>
              <a:buFont typeface="Arial"/>
              <a:buNone/>
            </a:pPr>
            <a:r>
              <a:rPr lang="en-US"/>
              <a:t>Speaker Bobbi:</a:t>
            </a:r>
            <a:endParaRPr/>
          </a:p>
          <a:p>
            <a:pPr marL="0" lvl="0" indent="0" algn="l" rtl="0">
              <a:spcBef>
                <a:spcPts val="0"/>
              </a:spcBef>
              <a:spcAft>
                <a:spcPts val="0"/>
              </a:spcAft>
              <a:buClr>
                <a:schemeClr val="dk1"/>
              </a:buClr>
              <a:buSzPts val="1400"/>
              <a:buFont typeface="Arial"/>
              <a:buNone/>
            </a:pPr>
            <a:r>
              <a:rPr lang="en-US"/>
              <a:t>3:03-3:04</a:t>
            </a:r>
            <a:endParaRPr/>
          </a:p>
          <a:p>
            <a:pPr marL="0" lvl="0" indent="0" algn="l" rtl="0">
              <a:lnSpc>
                <a:spcPct val="90000"/>
              </a:lnSpc>
              <a:spcBef>
                <a:spcPts val="1000"/>
              </a:spcBef>
              <a:spcAft>
                <a:spcPts val="0"/>
              </a:spcAft>
              <a:buClr>
                <a:schemeClr val="dk1"/>
              </a:buClr>
              <a:buSzPts val="2800"/>
              <a:buFont typeface="Arial"/>
              <a:buNone/>
            </a:pPr>
            <a:endParaRPr sz="900"/>
          </a:p>
        </p:txBody>
      </p:sp>
      <p:sp>
        <p:nvSpPr>
          <p:cNvPr id="248" name="Google Shape;24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Nichole post norms in chat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54" name="Google Shape;25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305970a6abb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305970a6abb_0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Speaker David</a:t>
            </a:r>
            <a:endParaRPr/>
          </a:p>
        </p:txBody>
      </p:sp>
      <p:sp>
        <p:nvSpPr>
          <p:cNvPr id="261" name="Google Shape;261;g305970a6abb_0_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2_Title and Content Gray">
  <p:cSld name="2_Title and Content Gray">
    <p:spTree>
      <p:nvGrpSpPr>
        <p:cNvPr id="1" name="Shape 15"/>
        <p:cNvGrpSpPr/>
        <p:nvPr/>
      </p:nvGrpSpPr>
      <p:grpSpPr>
        <a:xfrm>
          <a:off x="0" y="0"/>
          <a:ext cx="0" cy="0"/>
          <a:chOff x="0" y="0"/>
          <a:chExt cx="0" cy="0"/>
        </a:xfrm>
      </p:grpSpPr>
      <p:pic>
        <p:nvPicPr>
          <p:cNvPr id="16" name="Google Shape;16;p17" descr="A group of people sitting at a table looking at a computer&#10;&#10;Description automatically generated with low confidence"/>
          <p:cNvPicPr preferRelativeResize="0"/>
          <p:nvPr/>
        </p:nvPicPr>
        <p:blipFill rotWithShape="1">
          <a:blip r:embed="rId2">
            <a:alphaModFix/>
          </a:blip>
          <a:srcRect/>
          <a:stretch/>
        </p:blipFill>
        <p:spPr>
          <a:xfrm>
            <a:off x="-389802" y="-147048"/>
            <a:ext cx="12721045" cy="7152095"/>
          </a:xfrm>
          <a:prstGeom prst="rect">
            <a:avLst/>
          </a:prstGeom>
          <a:noFill/>
          <a:ln>
            <a:noFill/>
          </a:ln>
        </p:spPr>
      </p:pic>
      <p:sp>
        <p:nvSpPr>
          <p:cNvPr id="17" name="Google Shape;17;p17"/>
          <p:cNvSpPr txBox="1">
            <a:spLocks noGrp="1"/>
          </p:cNvSpPr>
          <p:nvPr>
            <p:ph type="body" idx="1"/>
          </p:nvPr>
        </p:nvSpPr>
        <p:spPr>
          <a:xfrm>
            <a:off x="3701014" y="3130826"/>
            <a:ext cx="4789971" cy="116287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4400"/>
              <a:buNone/>
              <a:defRPr sz="4400" b="1">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8" name="Google Shape;18;p17" descr="Text&#10;&#10;Description automatically generated with medium confidence"/>
          <p:cNvPicPr preferRelativeResize="0"/>
          <p:nvPr/>
        </p:nvPicPr>
        <p:blipFill rotWithShape="1">
          <a:blip r:embed="rId3">
            <a:alphaModFix/>
          </a:blip>
          <a:srcRect/>
          <a:stretch/>
        </p:blipFill>
        <p:spPr>
          <a:xfrm>
            <a:off x="69573" y="6332785"/>
            <a:ext cx="2269445" cy="47146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9"/>
        <p:cNvGrpSpPr/>
        <p:nvPr/>
      </p:nvGrpSpPr>
      <p:grpSpPr>
        <a:xfrm>
          <a:off x="0" y="0"/>
          <a:ext cx="0" cy="0"/>
          <a:chOff x="0" y="0"/>
          <a:chExt cx="0" cy="0"/>
        </a:xfrm>
      </p:grpSpPr>
      <p:sp>
        <p:nvSpPr>
          <p:cNvPr id="70" name="Google Shape;70;p2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2" name="Google Shape;72;p2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2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4" name="Google Shape;74;p2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8"/>
        <p:cNvGrpSpPr/>
        <p:nvPr/>
      </p:nvGrpSpPr>
      <p:grpSpPr>
        <a:xfrm>
          <a:off x="0" y="0"/>
          <a:ext cx="0" cy="0"/>
          <a:chOff x="0" y="0"/>
          <a:chExt cx="0" cy="0"/>
        </a:xfrm>
      </p:grpSpPr>
      <p:sp>
        <p:nvSpPr>
          <p:cNvPr id="79" name="Google Shape;79;p2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1" name="Google Shape;81;p2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2" name="Google Shape;82;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5"/>
        <p:cNvGrpSpPr/>
        <p:nvPr/>
      </p:nvGrpSpPr>
      <p:grpSpPr>
        <a:xfrm>
          <a:off x="0" y="0"/>
          <a:ext cx="0" cy="0"/>
          <a:chOff x="0" y="0"/>
          <a:chExt cx="0" cy="0"/>
        </a:xfrm>
      </p:grpSpPr>
      <p:sp>
        <p:nvSpPr>
          <p:cNvPr id="86" name="Google Shape;86;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30"/>
          <p:cNvSpPr>
            <a:spLocks noGrp="1"/>
          </p:cNvSpPr>
          <p:nvPr>
            <p:ph type="pic" idx="2"/>
          </p:nvPr>
        </p:nvSpPr>
        <p:spPr>
          <a:xfrm>
            <a:off x="5183188" y="987425"/>
            <a:ext cx="6172200" cy="4873625"/>
          </a:xfrm>
          <a:prstGeom prst="rect">
            <a:avLst/>
          </a:prstGeom>
          <a:noFill/>
          <a:ln>
            <a:noFill/>
          </a:ln>
        </p:spPr>
      </p:sp>
      <p:sp>
        <p:nvSpPr>
          <p:cNvPr id="88" name="Google Shape;88;p3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9" name="Google Shape;89;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2"/>
        <p:cNvGrpSpPr/>
        <p:nvPr/>
      </p:nvGrpSpPr>
      <p:grpSpPr>
        <a:xfrm>
          <a:off x="0" y="0"/>
          <a:ext cx="0" cy="0"/>
          <a:chOff x="0" y="0"/>
          <a:chExt cx="0" cy="0"/>
        </a:xfrm>
      </p:grpSpPr>
      <p:sp>
        <p:nvSpPr>
          <p:cNvPr id="93" name="Google Shape;93;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3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5" name="Google Shape;95;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8"/>
        <p:cNvGrpSpPr/>
        <p:nvPr/>
      </p:nvGrpSpPr>
      <p:grpSpPr>
        <a:xfrm>
          <a:off x="0" y="0"/>
          <a:ext cx="0" cy="0"/>
          <a:chOff x="0" y="0"/>
          <a:chExt cx="0" cy="0"/>
        </a:xfrm>
      </p:grpSpPr>
      <p:sp>
        <p:nvSpPr>
          <p:cNvPr id="99" name="Google Shape;99;p3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3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 name="Google Shape;101;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0"/>
        <p:cNvGrpSpPr/>
        <p:nvPr/>
      </p:nvGrpSpPr>
      <p:grpSpPr>
        <a:xfrm>
          <a:off x="0" y="0"/>
          <a:ext cx="0" cy="0"/>
          <a:chOff x="0" y="0"/>
          <a:chExt cx="0" cy="0"/>
        </a:xfrm>
      </p:grpSpPr>
      <p:sp>
        <p:nvSpPr>
          <p:cNvPr id="111" name="Google Shape;111;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0"/>
        <p:cNvGrpSpPr/>
        <p:nvPr/>
      </p:nvGrpSpPr>
      <p:grpSpPr>
        <a:xfrm>
          <a:off x="0" y="0"/>
          <a:ext cx="0" cy="0"/>
          <a:chOff x="0" y="0"/>
          <a:chExt cx="0" cy="0"/>
        </a:xfrm>
      </p:grpSpPr>
      <p:sp>
        <p:nvSpPr>
          <p:cNvPr id="121" name="Google Shape;121;g3154e78aa00_0_131"/>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 name="Google Shape;122;g3154e78aa00_0_131"/>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23" name="Google Shape;123;g3154e78aa00_0_13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g3154e78aa00_0_13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g3154e78aa00_0_13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6"/>
        <p:cNvGrpSpPr/>
        <p:nvPr/>
      </p:nvGrpSpPr>
      <p:grpSpPr>
        <a:xfrm>
          <a:off x="0" y="0"/>
          <a:ext cx="0" cy="0"/>
          <a:chOff x="0" y="0"/>
          <a:chExt cx="0" cy="0"/>
        </a:xfrm>
      </p:grpSpPr>
      <p:sp>
        <p:nvSpPr>
          <p:cNvPr id="127" name="Google Shape;127;g3154e78aa00_0_13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8" name="Google Shape;128;g3154e78aa00_0_13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9" name="Google Shape;129;g3154e78aa00_0_13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g3154e78aa00_0_13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g3154e78aa00_0_13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2"/>
        <p:cNvGrpSpPr/>
        <p:nvPr/>
      </p:nvGrpSpPr>
      <p:grpSpPr>
        <a:xfrm>
          <a:off x="0" y="0"/>
          <a:ext cx="0" cy="0"/>
          <a:chOff x="0" y="0"/>
          <a:chExt cx="0" cy="0"/>
        </a:xfrm>
      </p:grpSpPr>
      <p:sp>
        <p:nvSpPr>
          <p:cNvPr id="133" name="Google Shape;133;g3154e78aa00_0_143"/>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4" name="Google Shape;134;g3154e78aa00_0_143"/>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57575"/>
              </a:buClr>
              <a:buSzPts val="2400"/>
              <a:buNone/>
              <a:defRPr sz="2400">
                <a:solidFill>
                  <a:srgbClr val="757575"/>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135" name="Google Shape;135;g3154e78aa00_0_14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g3154e78aa00_0_14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g3154e78aa00_0_14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38"/>
        <p:cNvGrpSpPr/>
        <p:nvPr/>
      </p:nvGrpSpPr>
      <p:grpSpPr>
        <a:xfrm>
          <a:off x="0" y="0"/>
          <a:ext cx="0" cy="0"/>
          <a:chOff x="0" y="0"/>
          <a:chExt cx="0" cy="0"/>
        </a:xfrm>
      </p:grpSpPr>
      <p:sp>
        <p:nvSpPr>
          <p:cNvPr id="139" name="Google Shape;139;g3154e78aa00_0_14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0" name="Google Shape;140;g3154e78aa00_0_149"/>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1" name="Google Shape;141;g3154e78aa00_0_149"/>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2" name="Google Shape;142;g3154e78aa00_0_14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g3154e78aa00_0_14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g3154e78aa00_0_14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9"/>
        <p:cNvGrpSpPr/>
        <p:nvPr/>
      </p:nvGrpSpPr>
      <p:grpSpPr>
        <a:xfrm>
          <a:off x="0" y="0"/>
          <a:ext cx="0" cy="0"/>
          <a:chOff x="0" y="0"/>
          <a:chExt cx="0" cy="0"/>
        </a:xfrm>
      </p:grpSpPr>
      <p:pic>
        <p:nvPicPr>
          <p:cNvPr id="20" name="Google Shape;20;p21" descr="Icon&#10;&#10;Description automatically generated with low confidence"/>
          <p:cNvPicPr preferRelativeResize="0"/>
          <p:nvPr/>
        </p:nvPicPr>
        <p:blipFill rotWithShape="1">
          <a:blip r:embed="rId2">
            <a:alphaModFix/>
          </a:blip>
          <a:srcRect t="-4477" b="4477"/>
          <a:stretch/>
        </p:blipFill>
        <p:spPr>
          <a:xfrm>
            <a:off x="0" y="-314709"/>
            <a:ext cx="12192000" cy="7179443"/>
          </a:xfrm>
          <a:prstGeom prst="rect">
            <a:avLst/>
          </a:prstGeom>
          <a:noFill/>
          <a:ln>
            <a:noFill/>
          </a:ln>
        </p:spPr>
      </p:pic>
      <p:sp>
        <p:nvSpPr>
          <p:cNvPr id="21" name="Google Shape;21;p21"/>
          <p:cNvSpPr txBox="1">
            <a:spLocks noGrp="1"/>
          </p:cNvSpPr>
          <p:nvPr>
            <p:ph type="body" idx="1"/>
          </p:nvPr>
        </p:nvSpPr>
        <p:spPr>
          <a:xfrm>
            <a:off x="1731351" y="1832073"/>
            <a:ext cx="3471862" cy="101917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dk1"/>
              </a:buClr>
              <a:buSzPts val="2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21"/>
          <p:cNvSpPr txBox="1">
            <a:spLocks noGrp="1"/>
          </p:cNvSpPr>
          <p:nvPr>
            <p:ph type="body" idx="2"/>
          </p:nvPr>
        </p:nvSpPr>
        <p:spPr>
          <a:xfrm>
            <a:off x="4262689" y="3592674"/>
            <a:ext cx="3471862" cy="10191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21"/>
          <p:cNvSpPr txBox="1">
            <a:spLocks noGrp="1"/>
          </p:cNvSpPr>
          <p:nvPr>
            <p:ph type="body" idx="3"/>
          </p:nvPr>
        </p:nvSpPr>
        <p:spPr>
          <a:xfrm>
            <a:off x="4262689" y="3592674"/>
            <a:ext cx="3471862" cy="101917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8000"/>
              <a:buNone/>
              <a:defRPr sz="8000" b="1" i="0">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1"/>
          <p:cNvSpPr txBox="1">
            <a:spLocks noGrp="1"/>
          </p:cNvSpPr>
          <p:nvPr>
            <p:ph type="body" idx="4"/>
          </p:nvPr>
        </p:nvSpPr>
        <p:spPr>
          <a:xfrm>
            <a:off x="1731351" y="1832072"/>
            <a:ext cx="3471862" cy="101917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8000"/>
              <a:buNone/>
              <a:defRPr sz="8000" b="1" i="0">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45"/>
        <p:cNvGrpSpPr/>
        <p:nvPr/>
      </p:nvGrpSpPr>
      <p:grpSpPr>
        <a:xfrm>
          <a:off x="0" y="0"/>
          <a:ext cx="0" cy="0"/>
          <a:chOff x="0" y="0"/>
          <a:chExt cx="0" cy="0"/>
        </a:xfrm>
      </p:grpSpPr>
      <p:sp>
        <p:nvSpPr>
          <p:cNvPr id="146" name="Google Shape;146;g3154e78aa00_0_156"/>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7" name="Google Shape;147;g3154e78aa00_0_156"/>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48" name="Google Shape;148;g3154e78aa00_0_156"/>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9" name="Google Shape;149;g3154e78aa00_0_156"/>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50" name="Google Shape;150;g3154e78aa00_0_156"/>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1" name="Google Shape;151;g3154e78aa00_0_15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g3154e78aa00_0_15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g3154e78aa00_0_15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4"/>
        <p:cNvGrpSpPr/>
        <p:nvPr/>
      </p:nvGrpSpPr>
      <p:grpSpPr>
        <a:xfrm>
          <a:off x="0" y="0"/>
          <a:ext cx="0" cy="0"/>
          <a:chOff x="0" y="0"/>
          <a:chExt cx="0" cy="0"/>
        </a:xfrm>
      </p:grpSpPr>
      <p:sp>
        <p:nvSpPr>
          <p:cNvPr id="155" name="Google Shape;155;g3154e78aa00_0_16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6" name="Google Shape;156;g3154e78aa00_0_16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g3154e78aa00_0_16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g3154e78aa00_0_16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9"/>
        <p:cNvGrpSpPr/>
        <p:nvPr/>
      </p:nvGrpSpPr>
      <p:grpSpPr>
        <a:xfrm>
          <a:off x="0" y="0"/>
          <a:ext cx="0" cy="0"/>
          <a:chOff x="0" y="0"/>
          <a:chExt cx="0" cy="0"/>
        </a:xfrm>
      </p:grpSpPr>
      <p:sp>
        <p:nvSpPr>
          <p:cNvPr id="160" name="Google Shape;160;g3154e78aa00_0_17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g3154e78aa00_0_17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2" name="Google Shape;162;g3154e78aa00_0_17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63"/>
        <p:cNvGrpSpPr/>
        <p:nvPr/>
      </p:nvGrpSpPr>
      <p:grpSpPr>
        <a:xfrm>
          <a:off x="0" y="0"/>
          <a:ext cx="0" cy="0"/>
          <a:chOff x="0" y="0"/>
          <a:chExt cx="0" cy="0"/>
        </a:xfrm>
      </p:grpSpPr>
      <p:sp>
        <p:nvSpPr>
          <p:cNvPr id="164" name="Google Shape;164;g3154e78aa00_0_174"/>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5" name="Google Shape;165;g3154e78aa00_0_174"/>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66" name="Google Shape;166;g3154e78aa00_0_174"/>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67" name="Google Shape;167;g3154e78aa00_0_17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 name="Google Shape;168;g3154e78aa00_0_17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9" name="Google Shape;169;g3154e78aa00_0_17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70"/>
        <p:cNvGrpSpPr/>
        <p:nvPr/>
      </p:nvGrpSpPr>
      <p:grpSpPr>
        <a:xfrm>
          <a:off x="0" y="0"/>
          <a:ext cx="0" cy="0"/>
          <a:chOff x="0" y="0"/>
          <a:chExt cx="0" cy="0"/>
        </a:xfrm>
      </p:grpSpPr>
      <p:sp>
        <p:nvSpPr>
          <p:cNvPr id="171" name="Google Shape;171;g3154e78aa00_0_181"/>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2" name="Google Shape;172;g3154e78aa00_0_181"/>
          <p:cNvSpPr>
            <a:spLocks noGrp="1"/>
          </p:cNvSpPr>
          <p:nvPr>
            <p:ph type="pic" idx="2"/>
          </p:nvPr>
        </p:nvSpPr>
        <p:spPr>
          <a:xfrm>
            <a:off x="5183188" y="987425"/>
            <a:ext cx="6172200" cy="4873500"/>
          </a:xfrm>
          <a:prstGeom prst="rect">
            <a:avLst/>
          </a:prstGeom>
          <a:noFill/>
          <a:ln>
            <a:noFill/>
          </a:ln>
        </p:spPr>
      </p:sp>
      <p:sp>
        <p:nvSpPr>
          <p:cNvPr id="173" name="Google Shape;173;g3154e78aa00_0_181"/>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74" name="Google Shape;174;g3154e78aa00_0_18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5" name="Google Shape;175;g3154e78aa00_0_18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6" name="Google Shape;176;g3154e78aa00_0_18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77"/>
        <p:cNvGrpSpPr/>
        <p:nvPr/>
      </p:nvGrpSpPr>
      <p:grpSpPr>
        <a:xfrm>
          <a:off x="0" y="0"/>
          <a:ext cx="0" cy="0"/>
          <a:chOff x="0" y="0"/>
          <a:chExt cx="0" cy="0"/>
        </a:xfrm>
      </p:grpSpPr>
      <p:sp>
        <p:nvSpPr>
          <p:cNvPr id="178" name="Google Shape;178;g3154e78aa00_0_18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9" name="Google Shape;179;g3154e78aa00_0_188"/>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0" name="Google Shape;180;g3154e78aa00_0_18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g3154e78aa00_0_18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2" name="Google Shape;182;g3154e78aa00_0_18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83"/>
        <p:cNvGrpSpPr/>
        <p:nvPr/>
      </p:nvGrpSpPr>
      <p:grpSpPr>
        <a:xfrm>
          <a:off x="0" y="0"/>
          <a:ext cx="0" cy="0"/>
          <a:chOff x="0" y="0"/>
          <a:chExt cx="0" cy="0"/>
        </a:xfrm>
      </p:grpSpPr>
      <p:sp>
        <p:nvSpPr>
          <p:cNvPr id="184" name="Google Shape;184;g3154e78aa00_0_194"/>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5" name="Google Shape;185;g3154e78aa00_0_194"/>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6" name="Google Shape;186;g3154e78aa00_0_19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7" name="Google Shape;187;g3154e78aa00_0_19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 name="Google Shape;188;g3154e78aa00_0_19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Gray">
  <p:cSld name="Title and Content Gray">
    <p:spTree>
      <p:nvGrpSpPr>
        <p:cNvPr id="1" name="Shape 25"/>
        <p:cNvGrpSpPr/>
        <p:nvPr/>
      </p:nvGrpSpPr>
      <p:grpSpPr>
        <a:xfrm>
          <a:off x="0" y="0"/>
          <a:ext cx="0" cy="0"/>
          <a:chOff x="0" y="0"/>
          <a:chExt cx="0" cy="0"/>
        </a:xfrm>
      </p:grpSpPr>
      <p:sp>
        <p:nvSpPr>
          <p:cNvPr id="26" name="Google Shape;26;p23"/>
          <p:cNvSpPr txBox="1">
            <a:spLocks noGrp="1"/>
          </p:cNvSpPr>
          <p:nvPr>
            <p:ph type="title"/>
          </p:nvPr>
        </p:nvSpPr>
        <p:spPr>
          <a:xfrm>
            <a:off x="433206" y="594159"/>
            <a:ext cx="11219818"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800"/>
              <a:buFont typeface="Arial"/>
              <a:buNone/>
              <a:defRPr sz="48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3"/>
          <p:cNvSpPr txBox="1">
            <a:spLocks noGrp="1"/>
          </p:cNvSpPr>
          <p:nvPr>
            <p:ph type="body" idx="1"/>
          </p:nvPr>
        </p:nvSpPr>
        <p:spPr>
          <a:xfrm>
            <a:off x="433388" y="2187574"/>
            <a:ext cx="11219636" cy="3639485"/>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Font typeface="Arial"/>
              <a:buChar char="•"/>
              <a:defRPr>
                <a:latin typeface="Arial"/>
                <a:ea typeface="Arial"/>
                <a:cs typeface="Arial"/>
                <a:sym typeface="Arial"/>
              </a:defRPr>
            </a:lvl1pPr>
            <a:lvl2pPr marL="914400" lvl="1" indent="-381000" algn="l">
              <a:lnSpc>
                <a:spcPct val="90000"/>
              </a:lnSpc>
              <a:spcBef>
                <a:spcPts val="500"/>
              </a:spcBef>
              <a:spcAft>
                <a:spcPts val="0"/>
              </a:spcAft>
              <a:buClr>
                <a:schemeClr val="dk1"/>
              </a:buClr>
              <a:buSzPts val="2400"/>
              <a:buFont typeface="Arial"/>
              <a:buChar char="•"/>
              <a:defRPr>
                <a:latin typeface="Arial"/>
                <a:ea typeface="Arial"/>
                <a:cs typeface="Arial"/>
                <a:sym typeface="Arial"/>
              </a:defRPr>
            </a:lvl2pPr>
            <a:lvl3pPr marL="1371600" lvl="2" indent="-355600" algn="l">
              <a:lnSpc>
                <a:spcPct val="90000"/>
              </a:lnSpc>
              <a:spcBef>
                <a:spcPts val="500"/>
              </a:spcBef>
              <a:spcAft>
                <a:spcPts val="0"/>
              </a:spcAft>
              <a:buClr>
                <a:schemeClr val="dk1"/>
              </a:buClr>
              <a:buSzPts val="2000"/>
              <a:buFont typeface="Arial"/>
              <a:buChar char="•"/>
              <a:defRPr>
                <a:latin typeface="Arial"/>
                <a:ea typeface="Arial"/>
                <a:cs typeface="Arial"/>
                <a:sym typeface="Arial"/>
              </a:defRPr>
            </a:lvl3pPr>
            <a:lvl4pPr marL="1828800" lvl="3" indent="-342900" algn="l">
              <a:lnSpc>
                <a:spcPct val="90000"/>
              </a:lnSpc>
              <a:spcBef>
                <a:spcPts val="500"/>
              </a:spcBef>
              <a:spcAft>
                <a:spcPts val="0"/>
              </a:spcAft>
              <a:buClr>
                <a:schemeClr val="dk1"/>
              </a:buClr>
              <a:buSzPts val="1800"/>
              <a:buChar char="•"/>
              <a:defRPr>
                <a:latin typeface="Arial"/>
                <a:ea typeface="Arial"/>
                <a:cs typeface="Arial"/>
                <a:sym typeface="Arial"/>
              </a:defRPr>
            </a:lvl4pPr>
            <a:lvl5pPr marL="2286000" lvl="4" indent="-342900" algn="l">
              <a:lnSpc>
                <a:spcPct val="90000"/>
              </a:lnSpc>
              <a:spcBef>
                <a:spcPts val="500"/>
              </a:spcBef>
              <a:spcAft>
                <a:spcPts val="0"/>
              </a:spcAft>
              <a:buClr>
                <a:schemeClr val="dk1"/>
              </a:buClr>
              <a:buSzPts val="18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23"/>
          <p:cNvSpPr/>
          <p:nvPr/>
        </p:nvSpPr>
        <p:spPr>
          <a:xfrm>
            <a:off x="-197225" y="6094911"/>
            <a:ext cx="12532659" cy="258417"/>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 name="Google Shape;29;p23"/>
          <p:cNvSpPr/>
          <p:nvPr/>
        </p:nvSpPr>
        <p:spPr>
          <a:xfrm>
            <a:off x="-197225" y="6291468"/>
            <a:ext cx="12532659" cy="684008"/>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 name="Google Shape;30;p23"/>
          <p:cNvSpPr txBox="1"/>
          <p:nvPr/>
        </p:nvSpPr>
        <p:spPr>
          <a:xfrm>
            <a:off x="9852982" y="6374979"/>
            <a:ext cx="2269445" cy="51698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400" b="0" i="0" u="none" strike="noStrike" cap="none">
              <a:solidFill>
                <a:srgbClr val="000000"/>
              </a:solidFill>
              <a:latin typeface="Arial"/>
              <a:ea typeface="Arial"/>
              <a:cs typeface="Arial"/>
              <a:sym typeface="Arial"/>
            </a:endParaRPr>
          </a:p>
        </p:txBody>
      </p:sp>
      <p:sp>
        <p:nvSpPr>
          <p:cNvPr id="31" name="Google Shape;31;p23"/>
          <p:cNvSpPr/>
          <p:nvPr/>
        </p:nvSpPr>
        <p:spPr>
          <a:xfrm>
            <a:off x="-232792" y="-75459"/>
            <a:ext cx="12603791" cy="401766"/>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2" name="Google Shape;32;p23" descr="Text&#10;&#10;Description automatically generated with medium confidence"/>
          <p:cNvPicPr preferRelativeResize="0"/>
          <p:nvPr/>
        </p:nvPicPr>
        <p:blipFill rotWithShape="1">
          <a:blip r:embed="rId2">
            <a:alphaModFix/>
          </a:blip>
          <a:srcRect/>
          <a:stretch/>
        </p:blipFill>
        <p:spPr>
          <a:xfrm>
            <a:off x="69573" y="6332785"/>
            <a:ext cx="2269445" cy="471465"/>
          </a:xfrm>
          <a:prstGeom prst="rect">
            <a:avLst/>
          </a:prstGeom>
          <a:noFill/>
          <a:ln>
            <a:noFill/>
          </a:ln>
        </p:spPr>
      </p:pic>
      <p:sp>
        <p:nvSpPr>
          <p:cNvPr id="33" name="Google Shape;33;p23"/>
          <p:cNvSpPr/>
          <p:nvPr/>
        </p:nvSpPr>
        <p:spPr>
          <a:xfrm>
            <a:off x="-232792" y="326307"/>
            <a:ext cx="12603791" cy="5758666"/>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4"/>
        <p:cNvGrpSpPr/>
        <p:nvPr/>
      </p:nvGrpSpPr>
      <p:grpSpPr>
        <a:xfrm>
          <a:off x="0" y="0"/>
          <a:ext cx="0" cy="0"/>
          <a:chOff x="0" y="0"/>
          <a:chExt cx="0" cy="0"/>
        </a:xfrm>
      </p:grpSpPr>
      <p:sp>
        <p:nvSpPr>
          <p:cNvPr id="35" name="Google Shape;3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
        <p:cNvGrpSpPr/>
        <p:nvPr/>
      </p:nvGrpSpPr>
      <p:grpSpPr>
        <a:xfrm>
          <a:off x="0" y="0"/>
          <a:ext cx="0" cy="0"/>
          <a:chOff x="0" y="0"/>
          <a:chExt cx="0" cy="0"/>
        </a:xfrm>
      </p:grpSpPr>
      <p:sp>
        <p:nvSpPr>
          <p:cNvPr id="39" name="Google Shape;39;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3"/>
        <p:cNvGrpSpPr/>
        <p:nvPr/>
      </p:nvGrpSpPr>
      <p:grpSpPr>
        <a:xfrm>
          <a:off x="0" y="0"/>
          <a:ext cx="0" cy="0"/>
          <a:chOff x="0" y="0"/>
          <a:chExt cx="0" cy="0"/>
        </a:xfrm>
      </p:grpSpPr>
      <p:sp>
        <p:nvSpPr>
          <p:cNvPr id="44" name="Google Shape;44;p2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2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6" name="Google Shape;46;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9"/>
        <p:cNvGrpSpPr/>
        <p:nvPr/>
      </p:nvGrpSpPr>
      <p:grpSpPr>
        <a:xfrm>
          <a:off x="0" y="0"/>
          <a:ext cx="0" cy="0"/>
          <a:chOff x="0" y="0"/>
          <a:chExt cx="0" cy="0"/>
        </a:xfrm>
      </p:grpSpPr>
      <p:sp>
        <p:nvSpPr>
          <p:cNvPr id="50" name="Google Shape;50;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5"/>
        <p:cNvGrpSpPr/>
        <p:nvPr/>
      </p:nvGrpSpPr>
      <p:grpSpPr>
        <a:xfrm>
          <a:off x="0" y="0"/>
          <a:ext cx="0" cy="0"/>
          <a:chOff x="0" y="0"/>
          <a:chExt cx="0" cy="0"/>
        </a:xfrm>
      </p:grpSpPr>
      <p:sp>
        <p:nvSpPr>
          <p:cNvPr id="56" name="Google Shape;56;p2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8" name="Google Shape;58;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1"/>
        <p:cNvGrpSpPr/>
        <p:nvPr/>
      </p:nvGrpSpPr>
      <p:grpSpPr>
        <a:xfrm>
          <a:off x="0" y="0"/>
          <a:ext cx="0" cy="0"/>
          <a:chOff x="0" y="0"/>
          <a:chExt cx="0" cy="0"/>
        </a:xfrm>
      </p:grpSpPr>
      <p:sp>
        <p:nvSpPr>
          <p:cNvPr id="62" name="Google Shape;62;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2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68" name="Google Shape;68;p27" descr="Shape, rectangle&#10;&#10;Description automatically generated"/>
          <p:cNvPicPr preferRelativeResize="0"/>
          <p:nvPr/>
        </p:nvPicPr>
        <p:blipFill rotWithShape="1">
          <a:blip r:embed="rId2">
            <a:alphaModFix/>
          </a:blip>
          <a:srcRect/>
          <a:stretch/>
        </p:blipFill>
        <p:spPr>
          <a:xfrm>
            <a:off x="0" y="8229"/>
            <a:ext cx="12192000" cy="6854653"/>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04"/>
        <p:cNvGrpSpPr/>
        <p:nvPr/>
      </p:nvGrpSpPr>
      <p:grpSpPr>
        <a:xfrm>
          <a:off x="0" y="0"/>
          <a:ext cx="0" cy="0"/>
          <a:chOff x="0" y="0"/>
          <a:chExt cx="0" cy="0"/>
        </a:xfrm>
      </p:grpSpPr>
      <p:sp>
        <p:nvSpPr>
          <p:cNvPr id="105" name="Google Shape;105;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6" name="Google Shape;106;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107" name="Google Shape;107;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108" name="Google Shape;108;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109" name="Google Shape;109;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4"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4"/>
        <p:cNvGrpSpPr/>
        <p:nvPr/>
      </p:nvGrpSpPr>
      <p:grpSpPr>
        <a:xfrm>
          <a:off x="0" y="0"/>
          <a:ext cx="0" cy="0"/>
          <a:chOff x="0" y="0"/>
          <a:chExt cx="0" cy="0"/>
        </a:xfrm>
      </p:grpSpPr>
      <p:sp>
        <p:nvSpPr>
          <p:cNvPr id="115" name="Google Shape;115;g3154e78aa00_0_12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6" name="Google Shape;116;g3154e78aa00_0_125"/>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7" name="Google Shape;117;g3154e78aa00_0_12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8" name="Google Shape;118;g3154e78aa00_0_12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9" name="Google Shape;119;g3154e78aa00_0_12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b="0" i="0" u="none" strike="noStrike" cap="none">
                <a:solidFill>
                  <a:srgbClr val="757575"/>
                </a:solidFill>
                <a:latin typeface="Arial"/>
                <a:ea typeface="Arial"/>
                <a:cs typeface="Arial"/>
                <a:sym typeface="Arial"/>
              </a:defRPr>
            </a:lvl1pPr>
            <a:lvl2pPr marL="0" marR="0" lvl="1" indent="0" algn="r">
              <a:spcBef>
                <a:spcPts val="0"/>
              </a:spcBef>
              <a:buNone/>
              <a:defRPr sz="1200" b="0" i="0" u="none" strike="noStrike" cap="none">
                <a:solidFill>
                  <a:srgbClr val="757575"/>
                </a:solidFill>
                <a:latin typeface="Arial"/>
                <a:ea typeface="Arial"/>
                <a:cs typeface="Arial"/>
                <a:sym typeface="Arial"/>
              </a:defRPr>
            </a:lvl2pPr>
            <a:lvl3pPr marL="0" marR="0" lvl="2" indent="0" algn="r">
              <a:spcBef>
                <a:spcPts val="0"/>
              </a:spcBef>
              <a:buNone/>
              <a:defRPr sz="1200" b="0" i="0" u="none" strike="noStrike" cap="none">
                <a:solidFill>
                  <a:srgbClr val="757575"/>
                </a:solidFill>
                <a:latin typeface="Arial"/>
                <a:ea typeface="Arial"/>
                <a:cs typeface="Arial"/>
                <a:sym typeface="Arial"/>
              </a:defRPr>
            </a:lvl3pPr>
            <a:lvl4pPr marL="0" marR="0" lvl="3" indent="0" algn="r">
              <a:spcBef>
                <a:spcPts val="0"/>
              </a:spcBef>
              <a:buNone/>
              <a:defRPr sz="1200" b="0" i="0" u="none" strike="noStrike" cap="none">
                <a:solidFill>
                  <a:srgbClr val="757575"/>
                </a:solidFill>
                <a:latin typeface="Arial"/>
                <a:ea typeface="Arial"/>
                <a:cs typeface="Arial"/>
                <a:sym typeface="Arial"/>
              </a:defRPr>
            </a:lvl4pPr>
            <a:lvl5pPr marL="0" marR="0" lvl="4" indent="0" algn="r">
              <a:spcBef>
                <a:spcPts val="0"/>
              </a:spcBef>
              <a:buNone/>
              <a:defRPr sz="1200" b="0" i="0" u="none" strike="noStrike" cap="none">
                <a:solidFill>
                  <a:srgbClr val="757575"/>
                </a:solidFill>
                <a:latin typeface="Arial"/>
                <a:ea typeface="Arial"/>
                <a:cs typeface="Arial"/>
                <a:sym typeface="Arial"/>
              </a:defRPr>
            </a:lvl5pPr>
            <a:lvl6pPr marL="0" marR="0" lvl="5" indent="0" algn="r">
              <a:spcBef>
                <a:spcPts val="0"/>
              </a:spcBef>
              <a:buNone/>
              <a:defRPr sz="1200" b="0" i="0" u="none" strike="noStrike" cap="none">
                <a:solidFill>
                  <a:srgbClr val="757575"/>
                </a:solidFill>
                <a:latin typeface="Arial"/>
                <a:ea typeface="Arial"/>
                <a:cs typeface="Arial"/>
                <a:sym typeface="Arial"/>
              </a:defRPr>
            </a:lvl6pPr>
            <a:lvl7pPr marL="0" marR="0" lvl="6" indent="0" algn="r">
              <a:spcBef>
                <a:spcPts val="0"/>
              </a:spcBef>
              <a:buNone/>
              <a:defRPr sz="1200" b="0" i="0" u="none" strike="noStrike" cap="none">
                <a:solidFill>
                  <a:srgbClr val="757575"/>
                </a:solidFill>
                <a:latin typeface="Arial"/>
                <a:ea typeface="Arial"/>
                <a:cs typeface="Arial"/>
                <a:sym typeface="Arial"/>
              </a:defRPr>
            </a:lvl7pPr>
            <a:lvl8pPr marL="0" marR="0" lvl="7" indent="0" algn="r">
              <a:spcBef>
                <a:spcPts val="0"/>
              </a:spcBef>
              <a:buNone/>
              <a:defRPr sz="1200" b="0" i="0" u="none" strike="noStrike" cap="none">
                <a:solidFill>
                  <a:srgbClr val="757575"/>
                </a:solidFill>
                <a:latin typeface="Arial"/>
                <a:ea typeface="Arial"/>
                <a:cs typeface="Arial"/>
                <a:sym typeface="Arial"/>
              </a:defRPr>
            </a:lvl8pPr>
            <a:lvl9pPr marL="0" marR="0" lvl="8" indent="0" algn="r">
              <a:spcBef>
                <a:spcPts val="0"/>
              </a:spcBef>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hyperlink" Target="https://drive.google.com/drive/folders/1CW8GKw9fwG73IsnMK6pQFKcDzfahMjhQ?usp=drive_link"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https://ceedar.education.ufl.edu/wp-content/uploads/2023/11/Inclusive-Principal-Leadership-IC.pdf"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hyperlink" Target="https://drive.google.com/file/d/1gHBtObLlYk2oKGZQ0wfucwlBwiSqIvsE/view?usp=sharing" TargetMode="External"/><Relationship Id="rId4" Type="http://schemas.openxmlformats.org/officeDocument/2006/relationships/hyperlink" Target="mailto:aberner@air.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1"/>
          <p:cNvSpPr txBox="1">
            <a:spLocks noGrp="1"/>
          </p:cNvSpPr>
          <p:nvPr>
            <p:ph type="title" idx="4294967295"/>
          </p:nvPr>
        </p:nvSpPr>
        <p:spPr>
          <a:xfrm>
            <a:off x="3689350" y="785813"/>
            <a:ext cx="4478338" cy="1697037"/>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
                <a:schemeClr val="lt1"/>
              </a:buClr>
              <a:buSzPts val="3200"/>
              <a:buFont typeface="Arial"/>
              <a:buNone/>
              <a:tabLst/>
              <a:defRPr/>
            </a:pPr>
            <a:r>
              <a:rPr kumimoji="0" lang="en-US" sz="3200" b="1" i="0" u="none" strike="noStrike" kern="0" cap="none" spc="0" normalizeH="0" baseline="0" noProof="0" dirty="0">
                <a:ln>
                  <a:noFill/>
                </a:ln>
                <a:solidFill>
                  <a:schemeClr val="lt1"/>
                </a:solidFill>
                <a:effectLst/>
                <a:uLnTx/>
                <a:uFillTx/>
                <a:latin typeface="Arial"/>
                <a:ea typeface="Arial"/>
                <a:cs typeface="Arial"/>
                <a:sym typeface="Arial"/>
              </a:rPr>
              <a:t>Welcome to</a:t>
            </a:r>
            <a:endParaRPr kumimoji="0" lang="en-US" sz="4400" b="1" i="0" u="none" strike="noStrike" kern="0" cap="none" spc="0" normalizeH="0" baseline="0" noProof="0" dirty="0">
              <a:ln>
                <a:noFill/>
              </a:ln>
              <a:solidFill>
                <a:schemeClr val="lt1"/>
              </a:solidFill>
              <a:effectLst/>
              <a:uLnTx/>
              <a:uFillTx/>
              <a:latin typeface="Arial"/>
              <a:ea typeface="Arial"/>
              <a:cs typeface="Arial"/>
              <a:sym typeface="Arial"/>
            </a:endParaRPr>
          </a:p>
          <a:p>
            <a:pPr marL="0" marR="0" lvl="0" indent="0" algn="ctr" defTabSz="914400" rtl="0" eaLnBrk="1" fontAlgn="auto" latinLnBrk="0" hangingPunct="1">
              <a:lnSpc>
                <a:spcPct val="90000"/>
              </a:lnSpc>
              <a:spcBef>
                <a:spcPts val="1000"/>
              </a:spcBef>
              <a:spcAft>
                <a:spcPts val="0"/>
              </a:spcAft>
              <a:buClr>
                <a:schemeClr val="lt1"/>
              </a:buClr>
              <a:buSzPts val="3200"/>
              <a:buFont typeface="Arial"/>
              <a:buNone/>
              <a:tabLst/>
              <a:defRPr/>
            </a:pPr>
            <a:r>
              <a:rPr kumimoji="0" lang="en-US" sz="3200" b="1" i="0" u="none" strike="noStrike" kern="0" cap="none" spc="0" normalizeH="0" baseline="0" noProof="0" dirty="0">
                <a:ln>
                  <a:noFill/>
                </a:ln>
                <a:solidFill>
                  <a:schemeClr val="lt1"/>
                </a:solidFill>
                <a:effectLst/>
                <a:uLnTx/>
                <a:uFillTx/>
                <a:latin typeface="Arial"/>
                <a:ea typeface="Arial"/>
                <a:cs typeface="Arial"/>
                <a:sym typeface="Arial"/>
              </a:rPr>
              <a:t>Inclusive Leadership</a:t>
            </a:r>
            <a:endParaRPr kumimoji="0" lang="en-US" sz="4400" b="1" i="0" u="none" strike="noStrike" kern="0" cap="none" spc="0" normalizeH="0" baseline="0" noProof="0" dirty="0">
              <a:ln>
                <a:noFill/>
              </a:ln>
              <a:solidFill>
                <a:schemeClr val="lt1"/>
              </a:solidFill>
              <a:effectLst/>
              <a:uLnTx/>
              <a:uFillTx/>
              <a:latin typeface="Arial"/>
              <a:ea typeface="Arial"/>
              <a:cs typeface="Arial"/>
              <a:sym typeface="Arial"/>
            </a:endParaRPr>
          </a:p>
          <a:p>
            <a:pPr marL="0" marR="0" lvl="0" indent="0" algn="ctr" defTabSz="914400" rtl="0" eaLnBrk="1" fontAlgn="auto" latinLnBrk="0" hangingPunct="1">
              <a:lnSpc>
                <a:spcPct val="90000"/>
              </a:lnSpc>
              <a:spcBef>
                <a:spcPts val="1000"/>
              </a:spcBef>
              <a:spcAft>
                <a:spcPts val="0"/>
              </a:spcAft>
              <a:buClr>
                <a:schemeClr val="lt1"/>
              </a:buClr>
              <a:buSzPts val="3200"/>
              <a:buFont typeface="Arial"/>
              <a:buNone/>
              <a:tabLst/>
              <a:defRPr/>
            </a:pPr>
            <a:r>
              <a:rPr kumimoji="0" lang="en-US" sz="3200" b="1" i="0" u="none" strike="noStrike" kern="0" cap="none" spc="0" normalizeH="0" baseline="0" noProof="0" dirty="0">
                <a:ln>
                  <a:noFill/>
                </a:ln>
                <a:solidFill>
                  <a:schemeClr val="lt1"/>
                </a:solidFill>
                <a:effectLst/>
                <a:uLnTx/>
                <a:uFillTx/>
                <a:latin typeface="Arial"/>
                <a:ea typeface="Arial"/>
                <a:cs typeface="Arial"/>
                <a:sym typeface="Arial"/>
              </a:rPr>
              <a:t>Topical Action Group (TAG)</a:t>
            </a:r>
            <a:endParaRPr kumimoji="0" lang="en-US" sz="4400" b="1" i="0" u="none" strike="noStrike" kern="0" cap="none" spc="0" normalizeH="0" baseline="0" noProof="0" dirty="0">
              <a:ln>
                <a:noFill/>
              </a:ln>
              <a:solidFill>
                <a:schemeClr val="lt1"/>
              </a:solidFill>
              <a:effectLst/>
              <a:uLnTx/>
              <a:uFillTx/>
              <a:latin typeface="Arial"/>
              <a:ea typeface="Arial"/>
              <a:cs typeface="Arial"/>
              <a:sym typeface="Arial"/>
            </a:endParaRPr>
          </a:p>
        </p:txBody>
      </p:sp>
      <p:sp>
        <p:nvSpPr>
          <p:cNvPr id="195" name="Google Shape;195;p1">
            <a:extLst>
              <a:ext uri="{C183D7F6-B498-43B3-948B-1728B52AA6E4}">
                <adec:decorative xmlns:adec="http://schemas.microsoft.com/office/drawing/2017/decorative" val="1"/>
              </a:ext>
            </a:extLst>
          </p:cNvPr>
          <p:cNvSpPr/>
          <p:nvPr/>
        </p:nvSpPr>
        <p:spPr>
          <a:xfrm>
            <a:off x="3016296" y="451042"/>
            <a:ext cx="6037800" cy="3696000"/>
          </a:xfrm>
          <a:prstGeom prst="rect">
            <a:avLst/>
          </a:prstGeom>
          <a:noFill/>
          <a:ln w="920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6" name="Google Shape;196;p1"/>
          <p:cNvSpPr txBox="1"/>
          <p:nvPr/>
        </p:nvSpPr>
        <p:spPr>
          <a:xfrm>
            <a:off x="4524762" y="3141585"/>
            <a:ext cx="31425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Thursday, </a:t>
            </a:r>
            <a:r>
              <a:rPr lang="en-US" sz="2000" b="1">
                <a:solidFill>
                  <a:schemeClr val="lt1"/>
                </a:solidFill>
                <a:latin typeface="Calibri"/>
                <a:ea typeface="Calibri"/>
                <a:cs typeface="Calibri"/>
                <a:sym typeface="Calibri"/>
              </a:rPr>
              <a:t>Nov 7th</a:t>
            </a:r>
            <a:r>
              <a:rPr lang="en-US" sz="2000" b="1" i="0" u="none" strike="noStrike" cap="none">
                <a:solidFill>
                  <a:schemeClr val="lt1"/>
                </a:solidFill>
                <a:latin typeface="Calibri"/>
                <a:ea typeface="Calibri"/>
                <a:cs typeface="Calibri"/>
                <a:sym typeface="Calibri"/>
              </a:rPr>
              <a:t> 2024 </a:t>
            </a:r>
            <a:endParaRPr sz="2000" b="1"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3:00-4:00 Eastern Time</a:t>
            </a:r>
            <a:endParaRPr sz="2000" b="1" i="0" u="none" strike="noStrike" cap="none">
              <a:solidFill>
                <a:schemeClr val="lt1"/>
              </a:solidFill>
              <a:latin typeface="Calibri"/>
              <a:ea typeface="Calibri"/>
              <a:cs typeface="Calibri"/>
              <a:sym typeface="Calibri"/>
            </a:endParaRPr>
          </a:p>
        </p:txBody>
      </p:sp>
      <p:sp>
        <p:nvSpPr>
          <p:cNvPr id="197" name="Google Shape;197;p1"/>
          <p:cNvSpPr/>
          <p:nvPr/>
        </p:nvSpPr>
        <p:spPr>
          <a:xfrm>
            <a:off x="3201875" y="4380875"/>
            <a:ext cx="5684400" cy="1781700"/>
          </a:xfrm>
          <a:prstGeom prst="rect">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i="0" u="none" strike="noStrike" cap="none">
                <a:solidFill>
                  <a:srgbClr val="000000"/>
                </a:solidFill>
              </a:rPr>
              <a:t>Welcome to our TAG! </a:t>
            </a:r>
            <a:endParaRPr sz="1800" i="0" u="none" strike="noStrike" cap="none">
              <a:solidFill>
                <a:srgbClr val="000000"/>
              </a:solidFill>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rPr>
              <a:t>Participants</a:t>
            </a:r>
            <a:r>
              <a:rPr lang="en-US" sz="1800" i="0" u="none" strike="noStrike" cap="none">
                <a:solidFill>
                  <a:srgbClr val="000000"/>
                </a:solidFill>
              </a:rPr>
              <a:t>: please change your Zoom name to </a:t>
            </a:r>
            <a:endParaRPr sz="1800" i="0" u="none" strike="noStrike" cap="none">
              <a:solidFill>
                <a:srgbClr val="000000"/>
              </a:solidFill>
            </a:endParaRPr>
          </a:p>
          <a:p>
            <a:pPr marL="0" marR="0" lvl="0" indent="0" algn="ctr" rtl="0">
              <a:lnSpc>
                <a:spcPct val="100000"/>
              </a:lnSpc>
              <a:spcBef>
                <a:spcPts val="0"/>
              </a:spcBef>
              <a:spcAft>
                <a:spcPts val="0"/>
              </a:spcAft>
              <a:buClr>
                <a:srgbClr val="000000"/>
              </a:buClr>
              <a:buSzPts val="1800"/>
              <a:buFont typeface="Arial"/>
              <a:buNone/>
            </a:pPr>
            <a:r>
              <a:rPr lang="en-US" sz="1800" i="0" u="none" strike="noStrike" cap="none">
                <a:solidFill>
                  <a:srgbClr val="000000"/>
                </a:solidFill>
              </a:rPr>
              <a:t>your state and name</a:t>
            </a:r>
            <a:endParaRPr sz="1800" i="0" u="none" strike="noStrike" cap="none">
              <a:solidFill>
                <a:srgbClr val="000000"/>
              </a:solidFill>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rPr>
              <a:t>Ex: Florida, Agatha Trunchbull</a:t>
            </a:r>
            <a:endParaRPr sz="1800" b="1" i="0" u="none" strike="noStrike" cap="none">
              <a:solidFill>
                <a:srgbClr val="000000"/>
              </a:solidFill>
            </a:endParaRPr>
          </a:p>
          <a:p>
            <a:pPr marL="0" marR="0" lvl="0" indent="0" algn="ctr" rtl="0">
              <a:lnSpc>
                <a:spcPct val="100000"/>
              </a:lnSpc>
              <a:spcBef>
                <a:spcPts val="0"/>
              </a:spcBef>
              <a:spcAft>
                <a:spcPts val="0"/>
              </a:spcAft>
              <a:buClr>
                <a:srgbClr val="000000"/>
              </a:buClr>
              <a:buSzPts val="1800"/>
              <a:buFont typeface="Arial"/>
              <a:buNone/>
            </a:pPr>
            <a:r>
              <a:rPr lang="en-US" sz="1800" i="0" u="none" strike="noStrike" cap="none">
                <a:solidFill>
                  <a:srgbClr val="000000"/>
                </a:solidFill>
              </a:rPr>
              <a:t>CEEDAR staff: please change your Zoom name to </a:t>
            </a:r>
            <a:endParaRPr sz="1800" i="0" u="none" strike="noStrike" cap="none">
              <a:solidFill>
                <a:srgbClr val="000000"/>
              </a:solidFill>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rPr>
              <a:t>CEEDAR, Your name</a:t>
            </a:r>
            <a:endParaRPr sz="1800" b="1" i="0" u="none" strike="noStrike" cap="none">
              <a:solidFill>
                <a:srgbClr val="00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g3154e78aa00_0_10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a:t>Standard 1: Mission, Vision, and Core Values</a:t>
            </a:r>
            <a:endParaRPr/>
          </a:p>
        </p:txBody>
      </p:sp>
      <p:graphicFrame>
        <p:nvGraphicFramePr>
          <p:cNvPr id="270" name="Google Shape;270;g3154e78aa00_0_100"/>
          <p:cNvGraphicFramePr/>
          <p:nvPr/>
        </p:nvGraphicFramePr>
        <p:xfrm>
          <a:off x="477865" y="2981763"/>
          <a:ext cx="11236225" cy="3465616"/>
        </p:xfrm>
        <a:graphic>
          <a:graphicData uri="http://schemas.openxmlformats.org/drawingml/2006/table">
            <a:tbl>
              <a:tblPr firstRow="1" bandRow="1">
                <a:noFill/>
                <a:tableStyleId>{6F984382-4D6E-4A9B-8F1A-015377C0497D}</a:tableStyleId>
              </a:tblPr>
              <a:tblGrid>
                <a:gridCol w="5408900">
                  <a:extLst>
                    <a:ext uri="{9D8B030D-6E8A-4147-A177-3AD203B41FA5}">
                      <a16:colId xmlns:a16="http://schemas.microsoft.com/office/drawing/2014/main" val="20000"/>
                    </a:ext>
                  </a:extLst>
                </a:gridCol>
                <a:gridCol w="1518825">
                  <a:extLst>
                    <a:ext uri="{9D8B030D-6E8A-4147-A177-3AD203B41FA5}">
                      <a16:colId xmlns:a16="http://schemas.microsoft.com/office/drawing/2014/main" val="20001"/>
                    </a:ext>
                  </a:extLst>
                </a:gridCol>
                <a:gridCol w="1518825">
                  <a:extLst>
                    <a:ext uri="{9D8B030D-6E8A-4147-A177-3AD203B41FA5}">
                      <a16:colId xmlns:a16="http://schemas.microsoft.com/office/drawing/2014/main" val="20002"/>
                    </a:ext>
                  </a:extLst>
                </a:gridCol>
                <a:gridCol w="1534325">
                  <a:extLst>
                    <a:ext uri="{9D8B030D-6E8A-4147-A177-3AD203B41FA5}">
                      <a16:colId xmlns:a16="http://schemas.microsoft.com/office/drawing/2014/main" val="20003"/>
                    </a:ext>
                  </a:extLst>
                </a:gridCol>
                <a:gridCol w="1255350">
                  <a:extLst>
                    <a:ext uri="{9D8B030D-6E8A-4147-A177-3AD203B41FA5}">
                      <a16:colId xmlns:a16="http://schemas.microsoft.com/office/drawing/2014/main" val="20004"/>
                    </a:ext>
                  </a:extLst>
                </a:gridCol>
              </a:tblGrid>
              <a:tr h="370850">
                <a:tc>
                  <a:txBody>
                    <a:bodyPr/>
                    <a:lstStyle/>
                    <a:p>
                      <a:pPr marL="0" marR="0" lvl="0" indent="0" algn="l" rtl="0">
                        <a:spcBef>
                          <a:spcPts val="0"/>
                        </a:spcBef>
                        <a:spcAft>
                          <a:spcPts val="0"/>
                        </a:spcAft>
                        <a:buNone/>
                      </a:pPr>
                      <a:r>
                        <a:rPr lang="en-US" sz="1800" u="none" strike="noStrike" cap="none"/>
                        <a:t>Standard Components</a:t>
                      </a:r>
                      <a:endParaRPr/>
                    </a:p>
                  </a:txBody>
                  <a:tcPr marL="91450" marR="91450" marT="45725" marB="45725"/>
                </a:tc>
                <a:tc>
                  <a:txBody>
                    <a:bodyPr/>
                    <a:lstStyle/>
                    <a:p>
                      <a:pPr marL="0" marR="0" lvl="0" indent="0" algn="l" rtl="0">
                        <a:spcBef>
                          <a:spcPts val="0"/>
                        </a:spcBef>
                        <a:spcAft>
                          <a:spcPts val="0"/>
                        </a:spcAft>
                        <a:buNone/>
                      </a:pPr>
                      <a:r>
                        <a:rPr lang="en-US" sz="1800"/>
                        <a:t>Program/ Faculty</a:t>
                      </a:r>
                      <a:endParaRPr/>
                    </a:p>
                  </a:txBody>
                  <a:tcPr marL="91450" marR="91450" marT="45725" marB="45725"/>
                </a:tc>
                <a:tc>
                  <a:txBody>
                    <a:bodyPr/>
                    <a:lstStyle/>
                    <a:p>
                      <a:pPr marL="0" marR="0" lvl="0" indent="0" algn="l" rtl="0">
                        <a:spcBef>
                          <a:spcPts val="0"/>
                        </a:spcBef>
                        <a:spcAft>
                          <a:spcPts val="0"/>
                        </a:spcAft>
                        <a:buNone/>
                      </a:pPr>
                      <a:r>
                        <a:rPr lang="en-US" sz="1800"/>
                        <a:t>Courses</a:t>
                      </a:r>
                      <a:endParaRPr/>
                    </a:p>
                  </a:txBody>
                  <a:tcPr marL="91450" marR="91450" marT="45725" marB="45725"/>
                </a:tc>
                <a:tc>
                  <a:txBody>
                    <a:bodyPr/>
                    <a:lstStyle/>
                    <a:p>
                      <a:pPr marL="0" marR="0" lvl="0" indent="0" algn="l" rtl="0">
                        <a:spcBef>
                          <a:spcPts val="0"/>
                        </a:spcBef>
                        <a:spcAft>
                          <a:spcPts val="0"/>
                        </a:spcAft>
                        <a:buNone/>
                      </a:pPr>
                      <a:r>
                        <a:rPr lang="en-US" sz="1800"/>
                        <a:t>Clinical</a:t>
                      </a:r>
                      <a:endParaRPr/>
                    </a:p>
                  </a:txBody>
                  <a:tcPr marL="91450" marR="91450" marT="45725" marB="45725"/>
                </a:tc>
                <a:tc>
                  <a:txBody>
                    <a:bodyPr/>
                    <a:lstStyle/>
                    <a:p>
                      <a:pPr marL="0" marR="0" lvl="0" indent="0" algn="l" rtl="0">
                        <a:spcBef>
                          <a:spcPts val="0"/>
                        </a:spcBef>
                        <a:spcAft>
                          <a:spcPts val="0"/>
                        </a:spcAft>
                        <a:buNone/>
                      </a:pPr>
                      <a:r>
                        <a:rPr lang="en-US" sz="1800"/>
                        <a:t>Policy</a:t>
                      </a:r>
                      <a:endParaRPr/>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lnSpc>
                          <a:spcPct val="9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1.1: Work collaboratively to develop a mission and vision for their inclusive school that supports the success of all students, including SWDs.</a:t>
                      </a:r>
                      <a:endParaRPr/>
                    </a:p>
                  </a:txBody>
                  <a:tcPr marL="91450" marR="91450" marT="45725" marB="45725"/>
                </a:tc>
                <a:tc>
                  <a:txBody>
                    <a:bodyPr/>
                    <a:lstStyle/>
                    <a:p>
                      <a:pPr marL="0" marR="0" lvl="0" indent="0" algn="ctr" rtl="0">
                        <a:spcBef>
                          <a:spcPts val="0"/>
                        </a:spcBef>
                        <a:spcAft>
                          <a:spcPts val="0"/>
                        </a:spcAft>
                        <a:buNone/>
                      </a:pPr>
                      <a:endParaRPr sz="1800"/>
                    </a:p>
                    <a:p>
                      <a:pPr marL="0" marR="0" lvl="0" indent="0" algn="ctr" rtl="0">
                        <a:spcBef>
                          <a:spcPts val="0"/>
                        </a:spcBef>
                        <a:spcAft>
                          <a:spcPts val="0"/>
                        </a:spcAft>
                        <a:buNone/>
                      </a:pPr>
                      <a:r>
                        <a:rPr lang="en-US" sz="1800"/>
                        <a:t>X</a:t>
                      </a:r>
                      <a:endParaRPr/>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ctr" rtl="0">
                        <a:spcBef>
                          <a:spcPts val="0"/>
                        </a:spcBef>
                        <a:spcAft>
                          <a:spcPts val="0"/>
                        </a:spcAft>
                        <a:buNone/>
                      </a:pPr>
                      <a:endParaRPr sz="1800"/>
                    </a:p>
                    <a:p>
                      <a:pPr marL="0" marR="0" lvl="0" indent="0" algn="ctr" rtl="0">
                        <a:spcBef>
                          <a:spcPts val="0"/>
                        </a:spcBef>
                        <a:spcAft>
                          <a:spcPts val="0"/>
                        </a:spcAft>
                        <a:buNone/>
                      </a:pPr>
                      <a:endParaRPr sz="1800"/>
                    </a:p>
                    <a:p>
                      <a:pPr marL="0" marR="0" lvl="0" indent="0" algn="ctr"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lnSpc>
                          <a:spcPct val="9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1.2: Ensure a shared understanding of and mutual commitment to this inclusive mission and vision among faculty and staff that shape practice.</a:t>
                      </a:r>
                      <a:endParaRPr/>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lnSpc>
                          <a:spcPct val="9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1.3: Involve parents, including parents of students with disabilities and other external stakeholders in the visioning process and consistently engage them as partners in their work.</a:t>
                      </a:r>
                      <a:endParaRPr/>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3"/>
                  </a:ext>
                </a:extLst>
              </a:tr>
            </a:tbl>
          </a:graphicData>
        </a:graphic>
      </p:graphicFrame>
      <p:sp>
        <p:nvSpPr>
          <p:cNvPr id="271" name="Google Shape;271;g3154e78aa00_0_100"/>
          <p:cNvSpPr txBox="1"/>
          <p:nvPr/>
        </p:nvSpPr>
        <p:spPr>
          <a:xfrm>
            <a:off x="838200" y="1825625"/>
            <a:ext cx="10875900" cy="923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dk1"/>
                </a:solidFill>
                <a:latin typeface="Arial"/>
                <a:ea typeface="Arial"/>
                <a:cs typeface="Arial"/>
                <a:sym typeface="Arial"/>
              </a:rPr>
              <a:t>“Principals work with teams of teachers, parents, and others … as they considered how to initiate inclusion in the school… Inclusive principal leadership includes a continued focus on being responsive to resistance and maintaining the school’s vision amid resistance” (p. 15-17).</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g3154e78aa00_0_107"/>
          <p:cNvSpPr txBox="1">
            <a:spLocks noGrp="1"/>
          </p:cNvSpPr>
          <p:nvPr>
            <p:ph type="title"/>
          </p:nvPr>
        </p:nvSpPr>
        <p:spPr>
          <a:xfrm>
            <a:off x="838200" y="2889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dirty="0"/>
              <a:t>Standard 2: Ethics and Professional Norms</a:t>
            </a:r>
            <a:endParaRPr dirty="0"/>
          </a:p>
        </p:txBody>
      </p:sp>
      <p:graphicFrame>
        <p:nvGraphicFramePr>
          <p:cNvPr id="277" name="Google Shape;277;g3154e78aa00_0_107"/>
          <p:cNvGraphicFramePr/>
          <p:nvPr/>
        </p:nvGraphicFramePr>
        <p:xfrm>
          <a:off x="341608" y="2281555"/>
          <a:ext cx="11508800" cy="4211360"/>
        </p:xfrm>
        <a:graphic>
          <a:graphicData uri="http://schemas.openxmlformats.org/drawingml/2006/table">
            <a:tbl>
              <a:tblPr firstRow="1" bandRow="1">
                <a:noFill/>
                <a:tableStyleId>{6F984382-4D6E-4A9B-8F1A-015377C0497D}</a:tableStyleId>
              </a:tblPr>
              <a:tblGrid>
                <a:gridCol w="4649500">
                  <a:extLst>
                    <a:ext uri="{9D8B030D-6E8A-4147-A177-3AD203B41FA5}">
                      <a16:colId xmlns:a16="http://schemas.microsoft.com/office/drawing/2014/main" val="20000"/>
                    </a:ext>
                  </a:extLst>
                </a:gridCol>
                <a:gridCol w="1983775">
                  <a:extLst>
                    <a:ext uri="{9D8B030D-6E8A-4147-A177-3AD203B41FA5}">
                      <a16:colId xmlns:a16="http://schemas.microsoft.com/office/drawing/2014/main" val="20001"/>
                    </a:ext>
                  </a:extLst>
                </a:gridCol>
                <a:gridCol w="1611825">
                  <a:extLst>
                    <a:ext uri="{9D8B030D-6E8A-4147-A177-3AD203B41FA5}">
                      <a16:colId xmlns:a16="http://schemas.microsoft.com/office/drawing/2014/main" val="20002"/>
                    </a:ext>
                  </a:extLst>
                </a:gridCol>
                <a:gridCol w="1673825">
                  <a:extLst>
                    <a:ext uri="{9D8B030D-6E8A-4147-A177-3AD203B41FA5}">
                      <a16:colId xmlns:a16="http://schemas.microsoft.com/office/drawing/2014/main" val="20003"/>
                    </a:ext>
                  </a:extLst>
                </a:gridCol>
                <a:gridCol w="1589875">
                  <a:extLst>
                    <a:ext uri="{9D8B030D-6E8A-4147-A177-3AD203B41FA5}">
                      <a16:colId xmlns:a16="http://schemas.microsoft.com/office/drawing/2014/main" val="20004"/>
                    </a:ext>
                  </a:extLst>
                </a:gridCol>
              </a:tblGrid>
              <a:tr h="370850">
                <a:tc>
                  <a:txBody>
                    <a:bodyPr/>
                    <a:lstStyle/>
                    <a:p>
                      <a:pPr marL="0" marR="0" lvl="0" indent="0" algn="l" rtl="0">
                        <a:spcBef>
                          <a:spcPts val="0"/>
                        </a:spcBef>
                        <a:spcAft>
                          <a:spcPts val="0"/>
                        </a:spcAft>
                        <a:buNone/>
                      </a:pPr>
                      <a:r>
                        <a:rPr lang="en-US" sz="1800"/>
                        <a:t>Standard Components</a:t>
                      </a:r>
                      <a:endParaRPr/>
                    </a:p>
                  </a:txBody>
                  <a:tcPr marL="91450" marR="91450" marT="45725" marB="45725"/>
                </a:tc>
                <a:tc>
                  <a:txBody>
                    <a:bodyPr/>
                    <a:lstStyle/>
                    <a:p>
                      <a:pPr marL="0" marR="0" lvl="0" indent="0" algn="l" rtl="0">
                        <a:spcBef>
                          <a:spcPts val="0"/>
                        </a:spcBef>
                        <a:spcAft>
                          <a:spcPts val="0"/>
                        </a:spcAft>
                        <a:buNone/>
                      </a:pPr>
                      <a:r>
                        <a:rPr lang="en-US" sz="1800"/>
                        <a:t>Program/ Faculty</a:t>
                      </a:r>
                      <a:endParaRPr/>
                    </a:p>
                  </a:txBody>
                  <a:tcPr marL="91450" marR="91450" marT="45725" marB="45725"/>
                </a:tc>
                <a:tc>
                  <a:txBody>
                    <a:bodyPr/>
                    <a:lstStyle/>
                    <a:p>
                      <a:pPr marL="0" marR="0" lvl="0" indent="0" algn="l" rtl="0">
                        <a:spcBef>
                          <a:spcPts val="0"/>
                        </a:spcBef>
                        <a:spcAft>
                          <a:spcPts val="0"/>
                        </a:spcAft>
                        <a:buNone/>
                      </a:pPr>
                      <a:r>
                        <a:rPr lang="en-US" sz="1800"/>
                        <a:t>Courses</a:t>
                      </a:r>
                      <a:endParaRPr/>
                    </a:p>
                  </a:txBody>
                  <a:tcPr marL="91450" marR="91450" marT="45725" marB="45725"/>
                </a:tc>
                <a:tc>
                  <a:txBody>
                    <a:bodyPr/>
                    <a:lstStyle/>
                    <a:p>
                      <a:pPr marL="0" marR="0" lvl="0" indent="0" algn="l" rtl="0">
                        <a:spcBef>
                          <a:spcPts val="0"/>
                        </a:spcBef>
                        <a:spcAft>
                          <a:spcPts val="0"/>
                        </a:spcAft>
                        <a:buNone/>
                      </a:pPr>
                      <a:r>
                        <a:rPr lang="en-US" sz="1800"/>
                        <a:t>Clinical</a:t>
                      </a:r>
                      <a:endParaRPr/>
                    </a:p>
                  </a:txBody>
                  <a:tcPr marL="91450" marR="91450" marT="45725" marB="45725"/>
                </a:tc>
                <a:tc>
                  <a:txBody>
                    <a:bodyPr/>
                    <a:lstStyle/>
                    <a:p>
                      <a:pPr marL="0" marR="0" lvl="0" indent="0" algn="l" rtl="0">
                        <a:spcBef>
                          <a:spcPts val="0"/>
                        </a:spcBef>
                        <a:spcAft>
                          <a:spcPts val="0"/>
                        </a:spcAft>
                        <a:buNone/>
                      </a:pPr>
                      <a:r>
                        <a:rPr lang="en-US" sz="1800"/>
                        <a:t>Policy</a:t>
                      </a:r>
                      <a:endParaRPr/>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US" sz="1800"/>
                        <a:t>2.1: Adhere to ethical and professional norms and uphold the moral imperative to acknowledge inequities.</a:t>
                      </a:r>
                      <a:endParaRPr/>
                    </a:p>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chemeClr val="dk1"/>
                        </a:buClr>
                        <a:buSzPts val="1800"/>
                        <a:buFont typeface="Arial"/>
                        <a:buNone/>
                      </a:pPr>
                      <a:r>
                        <a:rPr lang="en-US" sz="1800"/>
                        <a:t>2.2: Possess an ethical mindset to identify, interpret, and manage the ethical dilemmas for students with disabilities.</a:t>
                      </a:r>
                      <a:endParaRPr/>
                    </a:p>
                  </a:txBody>
                  <a:tcPr marL="91450" marR="91450" marT="45725" marB="45725"/>
                </a:tc>
                <a:tc>
                  <a:txBody>
                    <a:bodyPr/>
                    <a:lstStyle/>
                    <a:p>
                      <a:pPr marL="0" marR="0" lvl="0" indent="0" algn="ctr"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chemeClr val="dk1"/>
                        </a:buClr>
                        <a:buSzPts val="1800"/>
                        <a:buFont typeface="Arial"/>
                        <a:buNone/>
                      </a:pPr>
                      <a:r>
                        <a:rPr lang="en-US" sz="1800"/>
                        <a:t>2.3: Lead with interpersonal competence and develop productive relationships with all populations… by communicating effectively, cultivating interpersonal awareness, and building trust.</a:t>
                      </a:r>
                      <a:endParaRPr/>
                    </a:p>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ctr" rtl="0">
                        <a:spcBef>
                          <a:spcPts val="0"/>
                        </a:spcBef>
                        <a:spcAft>
                          <a:spcPts val="0"/>
                        </a:spcAft>
                        <a:buNone/>
                      </a:pPr>
                      <a:endParaRPr sz="1800"/>
                    </a:p>
                    <a:p>
                      <a:pPr marL="0" marR="0" lvl="0" indent="0" algn="ctr" rtl="0">
                        <a:spcBef>
                          <a:spcPts val="0"/>
                        </a:spcBef>
                        <a:spcAft>
                          <a:spcPts val="0"/>
                        </a:spcAft>
                        <a:buNone/>
                      </a:pPr>
                      <a:endParaRPr sz="1800"/>
                    </a:p>
                    <a:p>
                      <a:pPr marL="0" marR="0" lvl="0" indent="0" algn="ctr" rtl="0">
                        <a:spcBef>
                          <a:spcPts val="0"/>
                        </a:spcBef>
                        <a:spcAft>
                          <a:spcPts val="0"/>
                        </a:spcAft>
                        <a:buNone/>
                      </a:pPr>
                      <a:r>
                        <a:rPr lang="en-US" sz="1800"/>
                        <a:t>X</a:t>
                      </a: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3"/>
                  </a:ext>
                </a:extLst>
              </a:tr>
            </a:tbl>
          </a:graphicData>
        </a:graphic>
      </p:graphicFrame>
      <p:sp>
        <p:nvSpPr>
          <p:cNvPr id="278" name="Google Shape;278;g3154e78aa00_0_107"/>
          <p:cNvSpPr txBox="1"/>
          <p:nvPr/>
        </p:nvSpPr>
        <p:spPr>
          <a:xfrm>
            <a:off x="341608" y="1519922"/>
            <a:ext cx="115089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“Adhering to ethical norms, addressing inequities, managing ever-evolving challenges and dilemmas, and cultivating trust among diverse stakeholders are vital components to inclusive principal leadership” (p. 22)</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g3154e78aa00_0_11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Play"/>
              <a:buNone/>
            </a:pPr>
            <a:r>
              <a:rPr lang="en-US"/>
              <a:t>Interconnected: Mission/Vision, Ethics/Norms, and Cultural Responsiveness</a:t>
            </a:r>
            <a:endParaRPr/>
          </a:p>
        </p:txBody>
      </p:sp>
      <p:grpSp>
        <p:nvGrpSpPr>
          <p:cNvPr id="285" name="Google Shape;285;g3154e78aa00_0_113" descr="A three‑circle Venn diagram shows the overlap among three labeled standards. The left circle is labeled “Standard 1: Mission/Vision,” the right circle is labeled “Standard 2: Ethics/Norms,” and the bottom circle is labeled “Standard 3: Cultural Responsiveness.” All three circles intersect in the center, indicating the interconnected nature of the standards."/>
          <p:cNvGrpSpPr/>
          <p:nvPr/>
        </p:nvGrpSpPr>
        <p:grpSpPr>
          <a:xfrm>
            <a:off x="3848533" y="1880016"/>
            <a:ext cx="4495030" cy="4242652"/>
            <a:chOff x="3010333" y="54391"/>
            <a:chExt cx="4495030" cy="4242652"/>
          </a:xfrm>
        </p:grpSpPr>
        <p:sp>
          <p:nvSpPr>
            <p:cNvPr id="286" name="Google Shape;286;g3154e78aa00_0_113"/>
            <p:cNvSpPr/>
            <p:nvPr/>
          </p:nvSpPr>
          <p:spPr>
            <a:xfrm>
              <a:off x="3952398" y="54391"/>
              <a:ext cx="2610900" cy="2610900"/>
            </a:xfrm>
            <a:prstGeom prst="ellipse">
              <a:avLst/>
            </a:prstGeom>
            <a:solidFill>
              <a:srgbClr val="126082">
                <a:alpha val="49800"/>
              </a:srgbClr>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g3154e78aa00_0_113"/>
            <p:cNvSpPr txBox="1"/>
            <p:nvPr/>
          </p:nvSpPr>
          <p:spPr>
            <a:xfrm>
              <a:off x="4300505" y="511282"/>
              <a:ext cx="1914600" cy="11748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700"/>
                <a:buFont typeface="Arial"/>
                <a:buNone/>
              </a:pPr>
              <a:r>
                <a:rPr lang="en-US" sz="1700" b="1">
                  <a:solidFill>
                    <a:schemeClr val="dk1"/>
                  </a:solidFill>
                  <a:latin typeface="Arial"/>
                  <a:ea typeface="Arial"/>
                  <a:cs typeface="Arial"/>
                  <a:sym typeface="Arial"/>
                </a:rPr>
                <a:t>Standard 1 </a:t>
              </a:r>
              <a:r>
                <a:rPr lang="en-US" sz="1700">
                  <a:solidFill>
                    <a:schemeClr val="dk1"/>
                  </a:solidFill>
                  <a:latin typeface="Arial"/>
                  <a:ea typeface="Arial"/>
                  <a:cs typeface="Arial"/>
                  <a:sym typeface="Arial"/>
                </a:rPr>
                <a:t>Mission/Vision</a:t>
              </a:r>
              <a:endParaRPr/>
            </a:p>
          </p:txBody>
        </p:sp>
        <p:sp>
          <p:nvSpPr>
            <p:cNvPr id="288" name="Google Shape;288;g3154e78aa00_0_113"/>
            <p:cNvSpPr/>
            <p:nvPr/>
          </p:nvSpPr>
          <p:spPr>
            <a:xfrm>
              <a:off x="4894463" y="1686143"/>
              <a:ext cx="2610900" cy="2610900"/>
            </a:xfrm>
            <a:prstGeom prst="ellipse">
              <a:avLst/>
            </a:prstGeom>
            <a:solidFill>
              <a:srgbClr val="126082">
                <a:alpha val="49800"/>
              </a:srgbClr>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g3154e78aa00_0_113"/>
            <p:cNvSpPr txBox="1"/>
            <p:nvPr/>
          </p:nvSpPr>
          <p:spPr>
            <a:xfrm>
              <a:off x="5692933" y="2360600"/>
              <a:ext cx="1566600" cy="14358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700"/>
                <a:buFont typeface="Arial"/>
                <a:buNone/>
              </a:pPr>
              <a:r>
                <a:rPr lang="en-US" sz="1700" b="1">
                  <a:solidFill>
                    <a:schemeClr val="dk1"/>
                  </a:solidFill>
                  <a:latin typeface="Arial"/>
                  <a:ea typeface="Arial"/>
                  <a:cs typeface="Arial"/>
                  <a:sym typeface="Arial"/>
                </a:rPr>
                <a:t>Standard 3</a:t>
              </a:r>
              <a:endParaRPr/>
            </a:p>
            <a:p>
              <a:pPr marL="0" marR="0" lvl="0" indent="0" algn="ctr" rtl="0">
                <a:lnSpc>
                  <a:spcPct val="90000"/>
                </a:lnSpc>
                <a:spcBef>
                  <a:spcPts val="595"/>
                </a:spcBef>
                <a:spcAft>
                  <a:spcPts val="0"/>
                </a:spcAft>
                <a:buClr>
                  <a:schemeClr val="dk1"/>
                </a:buClr>
                <a:buSzPts val="1700"/>
                <a:buFont typeface="Arial"/>
                <a:buNone/>
              </a:pPr>
              <a:r>
                <a:rPr lang="en-US" sz="1600">
                  <a:solidFill>
                    <a:schemeClr val="dk1"/>
                  </a:solidFill>
                  <a:latin typeface="Arial"/>
                  <a:ea typeface="Arial"/>
                  <a:cs typeface="Arial"/>
                  <a:sym typeface="Arial"/>
                </a:rPr>
                <a:t>Cultural Responsiveness</a:t>
              </a:r>
              <a:endParaRPr sz="1300"/>
            </a:p>
          </p:txBody>
        </p:sp>
        <p:sp>
          <p:nvSpPr>
            <p:cNvPr id="290" name="Google Shape;290;g3154e78aa00_0_113"/>
            <p:cNvSpPr/>
            <p:nvPr/>
          </p:nvSpPr>
          <p:spPr>
            <a:xfrm>
              <a:off x="3010333" y="1686143"/>
              <a:ext cx="2610900" cy="2610900"/>
            </a:xfrm>
            <a:prstGeom prst="ellipse">
              <a:avLst/>
            </a:prstGeom>
            <a:solidFill>
              <a:srgbClr val="126082">
                <a:alpha val="49800"/>
              </a:srgbClr>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g3154e78aa00_0_113"/>
            <p:cNvSpPr txBox="1"/>
            <p:nvPr/>
          </p:nvSpPr>
          <p:spPr>
            <a:xfrm>
              <a:off x="3256184" y="2360600"/>
              <a:ext cx="1566600" cy="14358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700"/>
                <a:buFont typeface="Arial"/>
                <a:buNone/>
              </a:pPr>
              <a:r>
                <a:rPr lang="en-US" sz="1700" b="1">
                  <a:solidFill>
                    <a:schemeClr val="dk1"/>
                  </a:solidFill>
                  <a:latin typeface="Arial"/>
                  <a:ea typeface="Arial"/>
                  <a:cs typeface="Arial"/>
                  <a:sym typeface="Arial"/>
                </a:rPr>
                <a:t>Standard 2</a:t>
              </a:r>
              <a:endParaRPr/>
            </a:p>
            <a:p>
              <a:pPr marL="0" marR="0" lvl="0" indent="0" algn="ctr" rtl="0">
                <a:lnSpc>
                  <a:spcPct val="90000"/>
                </a:lnSpc>
                <a:spcBef>
                  <a:spcPts val="595"/>
                </a:spcBef>
                <a:spcAft>
                  <a:spcPts val="0"/>
                </a:spcAft>
                <a:buClr>
                  <a:schemeClr val="dk1"/>
                </a:buClr>
                <a:buSzPts val="1700"/>
                <a:buFont typeface="Arial"/>
                <a:buNone/>
              </a:pPr>
              <a:r>
                <a:rPr lang="en-US" sz="1700">
                  <a:solidFill>
                    <a:schemeClr val="dk1"/>
                  </a:solidFill>
                  <a:latin typeface="Arial"/>
                  <a:ea typeface="Arial"/>
                  <a:cs typeface="Arial"/>
                  <a:sym typeface="Arial"/>
                </a:rPr>
                <a:t>Ethics/Norms</a:t>
              </a:r>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g30347deb433_1_0"/>
          <p:cNvSpPr txBox="1">
            <a:spLocks noGrp="1"/>
          </p:cNvSpPr>
          <p:nvPr>
            <p:ph type="title"/>
          </p:nvPr>
        </p:nvSpPr>
        <p:spPr>
          <a:xfrm>
            <a:off x="433206" y="594159"/>
            <a:ext cx="112197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Cross State Break Out Room Directions</a:t>
            </a:r>
            <a:endParaRPr dirty="0"/>
          </a:p>
        </p:txBody>
      </p:sp>
      <p:sp>
        <p:nvSpPr>
          <p:cNvPr id="4" name="Text Placeholder 3">
            <a:extLst>
              <a:ext uri="{FF2B5EF4-FFF2-40B4-BE49-F238E27FC236}">
                <a16:creationId xmlns:a16="http://schemas.microsoft.com/office/drawing/2014/main" id="{547ABC93-5DFF-7B9B-7F59-73F19CBB0B09}"/>
              </a:ext>
            </a:extLst>
          </p:cNvPr>
          <p:cNvSpPr>
            <a:spLocks noGrp="1"/>
          </p:cNvSpPr>
          <p:nvPr>
            <p:ph type="body" idx="1"/>
          </p:nvPr>
        </p:nvSpPr>
        <p:spPr/>
        <p:txBody>
          <a:bodyPr/>
          <a:lstStyle/>
          <a:p>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g304989e97e0_0_0"/>
          <p:cNvSpPr txBox="1">
            <a:spLocks noGrp="1"/>
          </p:cNvSpPr>
          <p:nvPr>
            <p:ph type="title"/>
          </p:nvPr>
        </p:nvSpPr>
        <p:spPr>
          <a:xfrm>
            <a:off x="486156" y="153559"/>
            <a:ext cx="112197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None/>
            </a:pPr>
            <a:r>
              <a:rPr lang="en-US" dirty="0"/>
              <a:t>Mission and Vision Break Out Rooms</a:t>
            </a:r>
            <a:endParaRPr dirty="0"/>
          </a:p>
        </p:txBody>
      </p:sp>
      <p:pic>
        <p:nvPicPr>
          <p:cNvPr id="306" name="Google Shape;306;g304989e97e0_0_0" descr="A table titled “Inclusive Principal Practices Aligned With PSEL Standard 1: Mission, Vision, and Core Values” lists three practices. The first describes collaborating to create an inclusive mission and vision that supports all students, including those with disabilities. The second focuses on ensuring shared understanding and commitment among faculty and staff. The third highlights involving parents, including parents of students with disabilities, and other stakeholders in the visioning process and ongoing partnership."/>
          <p:cNvPicPr preferRelativeResize="0"/>
          <p:nvPr/>
        </p:nvPicPr>
        <p:blipFill>
          <a:blip r:embed="rId3">
            <a:alphaModFix/>
          </a:blip>
          <a:stretch>
            <a:fillRect/>
          </a:stretch>
        </p:blipFill>
        <p:spPr>
          <a:xfrm>
            <a:off x="2681088" y="3440749"/>
            <a:ext cx="6634274" cy="3155550"/>
          </a:xfrm>
          <a:prstGeom prst="rect">
            <a:avLst/>
          </a:prstGeom>
          <a:noFill/>
          <a:ln>
            <a:noFill/>
          </a:ln>
        </p:spPr>
      </p:pic>
      <p:sp>
        <p:nvSpPr>
          <p:cNvPr id="3" name="Google Shape;305;g304989e97e0_0_0"/>
          <p:cNvSpPr txBox="1">
            <a:spLocks noGrp="1"/>
          </p:cNvSpPr>
          <p:nvPr>
            <p:ph type="body" idx="1"/>
          </p:nvPr>
        </p:nvSpPr>
        <p:spPr>
          <a:xfrm>
            <a:off x="397700" y="1315150"/>
            <a:ext cx="11794200" cy="48999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1000"/>
              </a:spcBef>
              <a:spcAft>
                <a:spcPts val="0"/>
              </a:spcAft>
              <a:buNone/>
            </a:pPr>
            <a:r>
              <a:rPr lang="en-US" sz="3700" dirty="0"/>
              <a:t>Share an example of how your SEA/EPP is strengthening implementation of mission and vision for aspiring and current school leaders.</a:t>
            </a:r>
            <a:endParaRPr sz="3700" dirty="0"/>
          </a:p>
          <a:p>
            <a:pPr marL="0" lvl="0" indent="0" algn="l" rtl="0">
              <a:lnSpc>
                <a:spcPct val="115000"/>
              </a:lnSpc>
              <a:spcBef>
                <a:spcPts val="1000"/>
              </a:spcBef>
              <a:spcAft>
                <a:spcPts val="0"/>
              </a:spcAft>
              <a:buNone/>
            </a:pP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g2ff125b1c6d_0_1"/>
          <p:cNvSpPr txBox="1">
            <a:spLocks noGrp="1"/>
          </p:cNvSpPr>
          <p:nvPr>
            <p:ph type="title"/>
          </p:nvPr>
        </p:nvSpPr>
        <p:spPr>
          <a:xfrm>
            <a:off x="433206" y="594159"/>
            <a:ext cx="112197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Takeaways from Cross State Discussion</a:t>
            </a:r>
            <a:endParaRPr dirty="0"/>
          </a:p>
        </p:txBody>
      </p:sp>
      <p:sp>
        <p:nvSpPr>
          <p:cNvPr id="3" name="Google Shape;313;g2ff125b1c6d_0_1"/>
          <p:cNvSpPr txBox="1">
            <a:spLocks noGrp="1"/>
          </p:cNvSpPr>
          <p:nvPr>
            <p:ph type="body" idx="1"/>
          </p:nvPr>
        </p:nvSpPr>
        <p:spPr>
          <a:xfrm>
            <a:off x="433388" y="2187574"/>
            <a:ext cx="11219700" cy="36396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3300" dirty="0"/>
              <a:t>We hope your break out room conversations were productive and informative. Feel free to share a take away from your discussion surrounding mission and vision implementation in the chat. </a:t>
            </a:r>
            <a:endParaRPr sz="33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20" name="Google Shape;320;g2fc13319e77_0_0"/>
          <p:cNvSpPr txBox="1">
            <a:spLocks noGrp="1"/>
          </p:cNvSpPr>
          <p:nvPr>
            <p:ph type="title" idx="4294967295"/>
          </p:nvPr>
        </p:nvSpPr>
        <p:spPr>
          <a:xfrm>
            <a:off x="790575" y="342900"/>
            <a:ext cx="9320213" cy="101917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70000"/>
              </a:lnSpc>
              <a:spcBef>
                <a:spcPts val="0"/>
              </a:spcBef>
              <a:spcAft>
                <a:spcPts val="0"/>
              </a:spcAft>
              <a:buClr>
                <a:schemeClr val="lt1"/>
              </a:buClr>
              <a:buSzPts val="6200"/>
              <a:buFont typeface="Arial"/>
              <a:buNone/>
              <a:tabLst/>
              <a:defRPr/>
            </a:pPr>
            <a:r>
              <a:rPr kumimoji="0" lang="en-US" sz="5800" b="1" i="0" u="none" strike="noStrike" kern="0" cap="none" spc="0" normalizeH="0" baseline="0" noProof="0" dirty="0">
                <a:ln>
                  <a:noFill/>
                </a:ln>
                <a:solidFill>
                  <a:schemeClr val="lt1"/>
                </a:solidFill>
                <a:effectLst/>
                <a:uLnTx/>
                <a:uFillTx/>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Welcome &amp; Introductions </a:t>
            </a:r>
            <a:endParaRPr kumimoji="0" lang="en-US" sz="5800" b="1" i="0" u="none" strike="noStrike" kern="0" cap="none" spc="0" normalizeH="0" baseline="0" noProof="0" dirty="0">
              <a:ln>
                <a:noFill/>
              </a:ln>
              <a:solidFill>
                <a:schemeClr val="lt1"/>
              </a:solidFill>
              <a:effectLst/>
              <a:uLnTx/>
              <a:uFillTx/>
              <a:latin typeface="Arial"/>
              <a:ea typeface="Arial"/>
              <a:cs typeface="Arial"/>
              <a:sym typeface="Arial"/>
            </a:endParaRPr>
          </a:p>
        </p:txBody>
      </p:sp>
      <p:pic>
        <p:nvPicPr>
          <p:cNvPr id="323" name="Google Shape;323;g2fc13319e77_0_0" descr="Karin Reynolds headshot"/>
          <p:cNvPicPr preferRelativeResize="0"/>
          <p:nvPr/>
        </p:nvPicPr>
        <p:blipFill>
          <a:blip r:embed="rId3">
            <a:alphaModFix/>
          </a:blip>
          <a:stretch>
            <a:fillRect/>
          </a:stretch>
        </p:blipFill>
        <p:spPr>
          <a:xfrm>
            <a:off x="1249650" y="1544425"/>
            <a:ext cx="2352675" cy="3524250"/>
          </a:xfrm>
          <a:prstGeom prst="rect">
            <a:avLst/>
          </a:prstGeom>
          <a:noFill/>
          <a:ln>
            <a:noFill/>
          </a:ln>
        </p:spPr>
      </p:pic>
      <p:sp>
        <p:nvSpPr>
          <p:cNvPr id="4" name="Google Shape;322;g2fc13319e77_0_0"/>
          <p:cNvSpPr txBox="1">
            <a:spLocks/>
          </p:cNvSpPr>
          <p:nvPr/>
        </p:nvSpPr>
        <p:spPr>
          <a:xfrm>
            <a:off x="207550" y="5088400"/>
            <a:ext cx="4658100" cy="1494300"/>
          </a:xfrm>
          <a:prstGeom prst="rect">
            <a:avLst/>
          </a:prstGeom>
          <a:solidFill>
            <a:srgbClr val="E4E4E4"/>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buSzPts val="2400"/>
            </a:pPr>
            <a:r>
              <a:rPr lang="en-US" sz="1800" b="1">
                <a:latin typeface="Arial"/>
                <a:ea typeface="Arial"/>
                <a:cs typeface="Arial"/>
                <a:sym typeface="Arial"/>
              </a:rPr>
              <a:t>Karin Reynolds</a:t>
            </a:r>
          </a:p>
          <a:p>
            <a:pPr marL="0" indent="0">
              <a:lnSpc>
                <a:spcPct val="115000"/>
              </a:lnSpc>
              <a:spcBef>
                <a:spcPts val="0"/>
              </a:spcBef>
              <a:buSzPts val="1100"/>
            </a:pPr>
            <a:r>
              <a:rPr lang="en-US" sz="1800">
                <a:solidFill>
                  <a:srgbClr val="3C3E40"/>
                </a:solidFill>
                <a:latin typeface="Arial"/>
                <a:ea typeface="Arial"/>
                <a:cs typeface="Arial"/>
                <a:sym typeface="Arial"/>
              </a:rPr>
              <a:t>Assistant Teaching Professor, Educational Leadership Program Coordinator</a:t>
            </a:r>
          </a:p>
          <a:p>
            <a:pPr marL="0" indent="0">
              <a:lnSpc>
                <a:spcPct val="115000"/>
              </a:lnSpc>
              <a:spcBef>
                <a:spcPts val="0"/>
              </a:spcBef>
              <a:buSzPts val="1100"/>
            </a:pPr>
            <a:r>
              <a:rPr lang="en-US" sz="1800">
                <a:solidFill>
                  <a:srgbClr val="3C3E40"/>
                </a:solidFill>
                <a:latin typeface="Arial"/>
                <a:ea typeface="Arial"/>
                <a:cs typeface="Arial"/>
                <a:sym typeface="Arial"/>
              </a:rPr>
              <a:t>Leadership, Research, &amp; Foundations, UCCS</a:t>
            </a:r>
          </a:p>
          <a:p>
            <a:pPr marL="0" indent="0">
              <a:spcBef>
                <a:spcPts val="0"/>
              </a:spcBef>
              <a:buSzPts val="2400"/>
            </a:pPr>
            <a:endParaRPr lang="en-US" sz="1800" b="1">
              <a:latin typeface="Arial"/>
              <a:ea typeface="Arial"/>
              <a:cs typeface="Arial"/>
              <a:sym typeface="Arial"/>
            </a:endParaRPr>
          </a:p>
          <a:p>
            <a:pPr marL="0" indent="0">
              <a:spcBef>
                <a:spcPts val="0"/>
              </a:spcBef>
              <a:buSzPts val="2400"/>
            </a:pPr>
            <a:endParaRPr lang="en-US" sz="1800" b="1">
              <a:latin typeface="Arial"/>
              <a:ea typeface="Arial"/>
              <a:cs typeface="Arial"/>
              <a:sym typeface="Arial"/>
            </a:endParaRPr>
          </a:p>
          <a:p>
            <a:pPr marL="0" indent="0"/>
            <a:endParaRPr lang="en-US" sz="2200" dirty="0">
              <a:latin typeface="Arial"/>
              <a:ea typeface="Arial"/>
              <a:cs typeface="Arial"/>
              <a:sym typeface="Arial"/>
            </a:endParaRPr>
          </a:p>
        </p:txBody>
      </p:sp>
      <p:pic>
        <p:nvPicPr>
          <p:cNvPr id="319" name="Google Shape;319;g2fc13319e77_0_0" descr="Margaret Scott headshot"/>
          <p:cNvPicPr preferRelativeResize="0"/>
          <p:nvPr/>
        </p:nvPicPr>
        <p:blipFill>
          <a:blip r:embed="rId4">
            <a:alphaModFix/>
          </a:blip>
          <a:stretch>
            <a:fillRect/>
          </a:stretch>
        </p:blipFill>
        <p:spPr>
          <a:xfrm>
            <a:off x="5480600" y="1392025"/>
            <a:ext cx="2807275" cy="4212374"/>
          </a:xfrm>
          <a:prstGeom prst="rect">
            <a:avLst/>
          </a:prstGeom>
          <a:noFill/>
          <a:ln>
            <a:noFill/>
          </a:ln>
        </p:spPr>
      </p:pic>
      <p:sp>
        <p:nvSpPr>
          <p:cNvPr id="6" name="Google Shape;321;g2fc13319e77_0_0"/>
          <p:cNvSpPr txBox="1">
            <a:spLocks/>
          </p:cNvSpPr>
          <p:nvPr/>
        </p:nvSpPr>
        <p:spPr>
          <a:xfrm>
            <a:off x="5183800" y="5094850"/>
            <a:ext cx="3470400" cy="1291200"/>
          </a:xfrm>
          <a:prstGeom prst="rect">
            <a:avLst/>
          </a:prstGeom>
          <a:solidFill>
            <a:srgbClr val="E4E4E4"/>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r>
              <a:rPr lang="en-US" sz="1800" b="1">
                <a:latin typeface="Arial"/>
                <a:ea typeface="Arial"/>
                <a:cs typeface="Arial"/>
                <a:sym typeface="Arial"/>
              </a:rPr>
              <a:t>Margaret Scott</a:t>
            </a:r>
          </a:p>
          <a:p>
            <a:pPr marL="0" indent="0">
              <a:lnSpc>
                <a:spcPct val="115000"/>
              </a:lnSpc>
              <a:spcBef>
                <a:spcPts val="0"/>
              </a:spcBef>
              <a:buSzPts val="1100"/>
            </a:pPr>
            <a:r>
              <a:rPr lang="en-US" sz="1800">
                <a:solidFill>
                  <a:srgbClr val="3C3E40"/>
                </a:solidFill>
                <a:latin typeface="Arial"/>
                <a:ea typeface="Arial"/>
                <a:cs typeface="Arial"/>
                <a:sym typeface="Arial"/>
              </a:rPr>
              <a:t>Associate Teaching Professor</a:t>
            </a:r>
          </a:p>
          <a:p>
            <a:pPr marL="0" indent="0">
              <a:lnSpc>
                <a:spcPct val="115000"/>
              </a:lnSpc>
              <a:spcBef>
                <a:spcPts val="0"/>
              </a:spcBef>
              <a:buSzPts val="1100"/>
            </a:pPr>
            <a:r>
              <a:rPr lang="en-US" sz="1800">
                <a:solidFill>
                  <a:srgbClr val="3C3E40"/>
                </a:solidFill>
                <a:latin typeface="Arial"/>
                <a:ea typeface="Arial"/>
                <a:cs typeface="Arial"/>
                <a:sym typeface="Arial"/>
              </a:rPr>
              <a:t>Leadership, Research, and Foundations, UCCS</a:t>
            </a:r>
          </a:p>
          <a:p>
            <a:pPr marL="0" indent="0">
              <a:spcBef>
                <a:spcPts val="0"/>
              </a:spcBef>
              <a:buSzPts val="1100"/>
            </a:pPr>
            <a:endParaRPr lang="en-US" sz="1600" dirty="0">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7"/>
        <p:cNvGrpSpPr/>
        <p:nvPr/>
      </p:nvGrpSpPr>
      <p:grpSpPr>
        <a:xfrm>
          <a:off x="0" y="0"/>
          <a:ext cx="0" cy="0"/>
          <a:chOff x="0" y="0"/>
          <a:chExt cx="0" cy="0"/>
        </a:xfrm>
      </p:grpSpPr>
      <p:sp>
        <p:nvSpPr>
          <p:cNvPr id="328" name="Google Shape;328;g3037359357d_0_0">
            <a:extLst>
              <a:ext uri="{C183D7F6-B498-43B3-948B-1728B52AA6E4}">
                <adec:decorative xmlns:adec="http://schemas.microsoft.com/office/drawing/2017/decorative" val="1"/>
              </a:ext>
            </a:extLst>
          </p:cNvPr>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29" name="Google Shape;329;g3037359357d_0_0"/>
          <p:cNvSpPr txBox="1">
            <a:spLocks noGrp="1"/>
          </p:cNvSpPr>
          <p:nvPr>
            <p:ph type="title"/>
          </p:nvPr>
        </p:nvSpPr>
        <p:spPr>
          <a:xfrm>
            <a:off x="841248" y="256032"/>
            <a:ext cx="10506600" cy="10149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Play"/>
              <a:buNone/>
            </a:pPr>
            <a:r>
              <a:rPr lang="en-US" dirty="0"/>
              <a:t>UCCS Successes</a:t>
            </a:r>
            <a:endParaRPr dirty="0"/>
          </a:p>
        </p:txBody>
      </p:sp>
      <p:sp>
        <p:nvSpPr>
          <p:cNvPr id="330" name="Google Shape;330;g3037359357d_0_0">
            <a:extLst>
              <a:ext uri="{C183D7F6-B498-43B3-948B-1728B52AA6E4}">
                <adec:decorative xmlns:adec="http://schemas.microsoft.com/office/drawing/2017/decorative" val="1"/>
              </a:ext>
            </a:extLst>
          </p:cNvPr>
          <p:cNvSpPr/>
          <p:nvPr/>
        </p:nvSpPr>
        <p:spPr>
          <a:xfrm>
            <a:off x="865953" y="1634502"/>
            <a:ext cx="10451700" cy="18300"/>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31" name="Google Shape;331;g3037359357d_0_0">
            <a:extLst>
              <a:ext uri="{C183D7F6-B498-43B3-948B-1728B52AA6E4}">
                <adec:decorative xmlns:adec="http://schemas.microsoft.com/office/drawing/2017/decorative" val="1"/>
              </a:ext>
            </a:extLst>
          </p:cNvPr>
          <p:cNvSpPr/>
          <p:nvPr/>
        </p:nvSpPr>
        <p:spPr>
          <a:xfrm rot="10800000" flipH="1">
            <a:off x="841248" y="1538190"/>
            <a:ext cx="1873500" cy="1098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332" name="Google Shape;332;g3037359357d_0_0">
            <a:extLst>
              <a:ext uri="{C183D7F6-B498-43B3-948B-1728B52AA6E4}">
                <adec:decorative xmlns:adec="http://schemas.microsoft.com/office/drawing/2017/decorative" val="1"/>
              </a:ext>
            </a:extLst>
          </p:cNvPr>
          <p:cNvGrpSpPr/>
          <p:nvPr/>
        </p:nvGrpSpPr>
        <p:grpSpPr>
          <a:xfrm>
            <a:off x="838200" y="1926797"/>
            <a:ext cx="10515631" cy="4356458"/>
            <a:chOff x="0" y="531"/>
            <a:chExt cx="10515631" cy="4356458"/>
          </a:xfrm>
        </p:grpSpPr>
        <p:sp>
          <p:nvSpPr>
            <p:cNvPr id="333" name="Google Shape;333;g3037359357d_0_0"/>
            <p:cNvSpPr/>
            <p:nvPr/>
          </p:nvSpPr>
          <p:spPr>
            <a:xfrm>
              <a:off x="0" y="531"/>
              <a:ext cx="10515600" cy="1244700"/>
            </a:xfrm>
            <a:prstGeom prst="roundRect">
              <a:avLst>
                <a:gd name="adj" fmla="val 10000"/>
              </a:avLst>
            </a:prstGeom>
            <a:solidFill>
              <a:srgbClr val="E97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g3037359357d_0_0"/>
            <p:cNvSpPr/>
            <p:nvPr/>
          </p:nvSpPr>
          <p:spPr>
            <a:xfrm>
              <a:off x="376522" y="280590"/>
              <a:ext cx="684600" cy="684600"/>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g3037359357d_0_0"/>
            <p:cNvSpPr/>
            <p:nvPr/>
          </p:nvSpPr>
          <p:spPr>
            <a:xfrm>
              <a:off x="1437631" y="531"/>
              <a:ext cx="9078000" cy="1244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g3037359357d_0_0"/>
            <p:cNvSpPr txBox="1"/>
            <p:nvPr/>
          </p:nvSpPr>
          <p:spPr>
            <a:xfrm>
              <a:off x="1437631" y="531"/>
              <a:ext cx="9078000" cy="1244700"/>
            </a:xfrm>
            <a:prstGeom prst="rect">
              <a:avLst/>
            </a:prstGeom>
            <a:noFill/>
            <a:ln>
              <a:noFill/>
            </a:ln>
          </p:spPr>
          <p:txBody>
            <a:bodyPr spcFirstLastPara="1" wrap="square" lIns="131725" tIns="131725" rIns="131725" bIns="131725" anchor="ctr" anchorCtr="0">
              <a:noAutofit/>
            </a:bodyPr>
            <a:lstStyle/>
            <a:p>
              <a:pPr marL="0" marR="0" lvl="0" indent="0" algn="l" rtl="0">
                <a:lnSpc>
                  <a:spcPct val="90000"/>
                </a:lnSpc>
                <a:spcBef>
                  <a:spcPts val="0"/>
                </a:spcBef>
                <a:spcAft>
                  <a:spcPts val="0"/>
                </a:spcAft>
                <a:buClr>
                  <a:schemeClr val="dk1"/>
                </a:buClr>
                <a:buSzPts val="2500"/>
                <a:buFont typeface="Arial"/>
                <a:buNone/>
              </a:pPr>
              <a:r>
                <a:rPr lang="en-US" sz="2500" b="0" i="0" u="none" strike="noStrike" cap="none">
                  <a:solidFill>
                    <a:schemeClr val="dk1"/>
                  </a:solidFill>
                  <a:latin typeface="Arial"/>
                  <a:ea typeface="Arial"/>
                  <a:cs typeface="Arial"/>
                  <a:sym typeface="Arial"/>
                </a:rPr>
                <a:t>Helped identify our strengths and areas for more intentional inclusion of the practices</a:t>
              </a:r>
              <a:endParaRPr/>
            </a:p>
          </p:txBody>
        </p:sp>
        <p:sp>
          <p:nvSpPr>
            <p:cNvPr id="337" name="Google Shape;337;g3037359357d_0_0"/>
            <p:cNvSpPr/>
            <p:nvPr/>
          </p:nvSpPr>
          <p:spPr>
            <a:xfrm>
              <a:off x="0" y="1556410"/>
              <a:ext cx="10515600" cy="1244700"/>
            </a:xfrm>
            <a:prstGeom prst="roundRect">
              <a:avLst>
                <a:gd name="adj" fmla="val 10000"/>
              </a:avLst>
            </a:prstGeom>
            <a:solidFill>
              <a:srgbClr val="176B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g3037359357d_0_0"/>
            <p:cNvSpPr/>
            <p:nvPr/>
          </p:nvSpPr>
          <p:spPr>
            <a:xfrm>
              <a:off x="376522" y="1836468"/>
              <a:ext cx="684600" cy="684600"/>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g3037359357d_0_0"/>
            <p:cNvSpPr/>
            <p:nvPr/>
          </p:nvSpPr>
          <p:spPr>
            <a:xfrm>
              <a:off x="1437631" y="1556410"/>
              <a:ext cx="9078000" cy="1244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g3037359357d_0_0"/>
            <p:cNvSpPr txBox="1"/>
            <p:nvPr/>
          </p:nvSpPr>
          <p:spPr>
            <a:xfrm>
              <a:off x="1437631" y="1556410"/>
              <a:ext cx="9078000" cy="1244700"/>
            </a:xfrm>
            <a:prstGeom prst="rect">
              <a:avLst/>
            </a:prstGeom>
            <a:noFill/>
            <a:ln>
              <a:noFill/>
            </a:ln>
          </p:spPr>
          <p:txBody>
            <a:bodyPr spcFirstLastPara="1" wrap="square" lIns="131725" tIns="131725" rIns="131725" bIns="131725" anchor="ctr" anchorCtr="0">
              <a:noAutofit/>
            </a:bodyPr>
            <a:lstStyle/>
            <a:p>
              <a:pPr marL="0" marR="0" lvl="0" indent="0" algn="l" rtl="0">
                <a:lnSpc>
                  <a:spcPct val="90000"/>
                </a:lnSpc>
                <a:spcBef>
                  <a:spcPts val="0"/>
                </a:spcBef>
                <a:spcAft>
                  <a:spcPts val="0"/>
                </a:spcAft>
                <a:buClr>
                  <a:schemeClr val="dk1"/>
                </a:buClr>
                <a:buSzPts val="2500"/>
                <a:buFont typeface="Arial"/>
                <a:buNone/>
              </a:pPr>
              <a:r>
                <a:rPr lang="en-US" sz="2500" b="0" i="0" u="none" strike="noStrike" cap="none" dirty="0">
                  <a:solidFill>
                    <a:schemeClr val="dk1"/>
                  </a:solidFill>
                  <a:latin typeface="Arial"/>
                  <a:ea typeface="Arial"/>
                  <a:cs typeface="Arial"/>
                  <a:sym typeface="Arial"/>
                </a:rPr>
                <a:t>We identified one class with little documented inclusive principal practices (taught by adjunct)</a:t>
              </a:r>
              <a:endParaRPr dirty="0"/>
            </a:p>
          </p:txBody>
        </p:sp>
        <p:sp>
          <p:nvSpPr>
            <p:cNvPr id="341" name="Google Shape;341;g3037359357d_0_0"/>
            <p:cNvSpPr/>
            <p:nvPr/>
          </p:nvSpPr>
          <p:spPr>
            <a:xfrm>
              <a:off x="0" y="3112289"/>
              <a:ext cx="10515600" cy="1244700"/>
            </a:xfrm>
            <a:prstGeom prst="roundRect">
              <a:avLst>
                <a:gd name="adj" fmla="val 10000"/>
              </a:avLst>
            </a:prstGeom>
            <a:solidFill>
              <a:srgbClr val="0C9E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g3037359357d_0_0"/>
            <p:cNvSpPr/>
            <p:nvPr/>
          </p:nvSpPr>
          <p:spPr>
            <a:xfrm>
              <a:off x="376522" y="3392347"/>
              <a:ext cx="684600" cy="684600"/>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g3037359357d_0_0"/>
            <p:cNvSpPr/>
            <p:nvPr/>
          </p:nvSpPr>
          <p:spPr>
            <a:xfrm>
              <a:off x="1437631" y="3112289"/>
              <a:ext cx="9078000" cy="1244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g3037359357d_0_0"/>
            <p:cNvSpPr txBox="1"/>
            <p:nvPr/>
          </p:nvSpPr>
          <p:spPr>
            <a:xfrm>
              <a:off x="1437631" y="3112289"/>
              <a:ext cx="9078000" cy="1244700"/>
            </a:xfrm>
            <a:prstGeom prst="rect">
              <a:avLst/>
            </a:prstGeom>
            <a:noFill/>
            <a:ln>
              <a:noFill/>
            </a:ln>
          </p:spPr>
          <p:txBody>
            <a:bodyPr spcFirstLastPara="1" wrap="square" lIns="131725" tIns="131725" rIns="131725" bIns="131725" anchor="ctr" anchorCtr="0">
              <a:noAutofit/>
            </a:bodyPr>
            <a:lstStyle/>
            <a:p>
              <a:pPr marL="0" marR="0" lvl="0" indent="0" algn="l" rtl="0">
                <a:lnSpc>
                  <a:spcPct val="90000"/>
                </a:lnSpc>
                <a:spcBef>
                  <a:spcPts val="0"/>
                </a:spcBef>
                <a:spcAft>
                  <a:spcPts val="0"/>
                </a:spcAft>
                <a:buClr>
                  <a:schemeClr val="dk1"/>
                </a:buClr>
                <a:buSzPts val="2500"/>
                <a:buFont typeface="Arial"/>
                <a:buNone/>
              </a:pPr>
              <a:r>
                <a:rPr lang="en-US" sz="2500" b="0" i="0" u="none" strike="noStrike" cap="none">
                  <a:solidFill>
                    <a:schemeClr val="dk1"/>
                  </a:solidFill>
                  <a:latin typeface="Arial"/>
                  <a:ea typeface="Arial"/>
                  <a:cs typeface="Arial"/>
                  <a:sym typeface="Arial"/>
                </a:rPr>
                <a:t>We identified one standard that was light on explicit language and opportunities in our courses (S8)</a:t>
              </a:r>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g3037359357d_0_2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a:t>UCCS Challenges</a:t>
            </a:r>
            <a:endParaRPr/>
          </a:p>
        </p:txBody>
      </p:sp>
      <p:grpSp>
        <p:nvGrpSpPr>
          <p:cNvPr id="350" name="Google Shape;350;g3037359357d_0_20" descr="The first reads “Doing this work while attending to other initiatives,” the second says “How to make the work seamless in our coursework,” and the third states “How to add without compromising something else.”"/>
          <p:cNvGrpSpPr/>
          <p:nvPr/>
        </p:nvGrpSpPr>
        <p:grpSpPr>
          <a:xfrm>
            <a:off x="838200" y="2544479"/>
            <a:ext cx="10515600" cy="2887155"/>
            <a:chOff x="0" y="718854"/>
            <a:chExt cx="10515600" cy="2887155"/>
          </a:xfrm>
        </p:grpSpPr>
        <p:sp>
          <p:nvSpPr>
            <p:cNvPr id="351" name="Google Shape;351;g3037359357d_0_20"/>
            <p:cNvSpPr/>
            <p:nvPr/>
          </p:nvSpPr>
          <p:spPr>
            <a:xfrm>
              <a:off x="0" y="718854"/>
              <a:ext cx="10515600" cy="884400"/>
            </a:xfrm>
            <a:prstGeom prst="roundRect">
              <a:avLst>
                <a:gd name="adj" fmla="val 16667"/>
              </a:avLst>
            </a:prstGeom>
            <a:solidFill>
              <a:srgbClr val="126082"/>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g3037359357d_0_20"/>
            <p:cNvSpPr txBox="1"/>
            <p:nvPr/>
          </p:nvSpPr>
          <p:spPr>
            <a:xfrm>
              <a:off x="43179" y="762033"/>
              <a:ext cx="10429200" cy="798300"/>
            </a:xfrm>
            <a:prstGeom prst="rect">
              <a:avLst/>
            </a:prstGeom>
            <a:noFill/>
            <a:ln>
              <a:noFill/>
            </a:ln>
          </p:spPr>
          <p:txBody>
            <a:bodyPr spcFirstLastPara="1" wrap="square" lIns="137150" tIns="137150" rIns="137150" bIns="137150" anchor="ctr" anchorCtr="0">
              <a:noAutofit/>
            </a:bodyPr>
            <a:lstStyle/>
            <a:p>
              <a:pPr marL="0" marR="0" lvl="0" indent="0" algn="l" rtl="0">
                <a:lnSpc>
                  <a:spcPct val="90000"/>
                </a:lnSpc>
                <a:spcBef>
                  <a:spcPts val="0"/>
                </a:spcBef>
                <a:spcAft>
                  <a:spcPts val="0"/>
                </a:spcAft>
                <a:buClr>
                  <a:schemeClr val="lt1"/>
                </a:buClr>
                <a:buSzPts val="3600"/>
                <a:buFont typeface="Arial"/>
                <a:buNone/>
              </a:pPr>
              <a:r>
                <a:rPr lang="en-US" sz="3600" b="0" i="0" u="none" strike="noStrike" cap="none" dirty="0">
                  <a:solidFill>
                    <a:schemeClr val="lt1"/>
                  </a:solidFill>
                  <a:latin typeface="Arial"/>
                  <a:ea typeface="Arial"/>
                  <a:cs typeface="Arial"/>
                  <a:sym typeface="Arial"/>
                </a:rPr>
                <a:t>Doing this work while attending to other initiatives</a:t>
              </a:r>
              <a:endParaRPr dirty="0"/>
            </a:p>
          </p:txBody>
        </p:sp>
        <p:sp>
          <p:nvSpPr>
            <p:cNvPr id="353" name="Google Shape;353;g3037359357d_0_20"/>
            <p:cNvSpPr/>
            <p:nvPr/>
          </p:nvSpPr>
          <p:spPr>
            <a:xfrm>
              <a:off x="0" y="1733409"/>
              <a:ext cx="10515600" cy="884400"/>
            </a:xfrm>
            <a:prstGeom prst="roundRect">
              <a:avLst>
                <a:gd name="adj" fmla="val 16667"/>
              </a:avLst>
            </a:prstGeom>
            <a:solidFill>
              <a:srgbClr val="126082"/>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g3037359357d_0_20"/>
            <p:cNvSpPr txBox="1"/>
            <p:nvPr/>
          </p:nvSpPr>
          <p:spPr>
            <a:xfrm>
              <a:off x="43179" y="1776588"/>
              <a:ext cx="10429200" cy="798300"/>
            </a:xfrm>
            <a:prstGeom prst="rect">
              <a:avLst/>
            </a:prstGeom>
            <a:noFill/>
            <a:ln>
              <a:noFill/>
            </a:ln>
          </p:spPr>
          <p:txBody>
            <a:bodyPr spcFirstLastPara="1" wrap="square" lIns="137150" tIns="137150" rIns="137150" bIns="137150" anchor="ctr" anchorCtr="0">
              <a:noAutofit/>
            </a:bodyPr>
            <a:lstStyle/>
            <a:p>
              <a:pPr marL="0" marR="0" lvl="0" indent="0" algn="l" rtl="0">
                <a:lnSpc>
                  <a:spcPct val="90000"/>
                </a:lnSpc>
                <a:spcBef>
                  <a:spcPts val="0"/>
                </a:spcBef>
                <a:spcAft>
                  <a:spcPts val="0"/>
                </a:spcAft>
                <a:buClr>
                  <a:schemeClr val="lt1"/>
                </a:buClr>
                <a:buSzPts val="3600"/>
                <a:buFont typeface="Arial"/>
                <a:buNone/>
              </a:pPr>
              <a:r>
                <a:rPr lang="en-US" sz="3600" b="0" i="0" u="none" strike="noStrike" cap="none" dirty="0">
                  <a:solidFill>
                    <a:schemeClr val="lt1"/>
                  </a:solidFill>
                  <a:latin typeface="Arial"/>
                  <a:ea typeface="Arial"/>
                  <a:cs typeface="Arial"/>
                  <a:sym typeface="Arial"/>
                </a:rPr>
                <a:t>How to make the work seamless in our coursework</a:t>
              </a:r>
              <a:endParaRPr dirty="0"/>
            </a:p>
          </p:txBody>
        </p:sp>
        <p:sp>
          <p:nvSpPr>
            <p:cNvPr id="355" name="Google Shape;355;g3037359357d_0_20"/>
            <p:cNvSpPr/>
            <p:nvPr/>
          </p:nvSpPr>
          <p:spPr>
            <a:xfrm>
              <a:off x="0" y="2721609"/>
              <a:ext cx="10515600" cy="884400"/>
            </a:xfrm>
            <a:prstGeom prst="roundRect">
              <a:avLst>
                <a:gd name="adj" fmla="val 16667"/>
              </a:avLst>
            </a:prstGeom>
            <a:solidFill>
              <a:srgbClr val="126082"/>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g3037359357d_0_20"/>
            <p:cNvSpPr txBox="1"/>
            <p:nvPr/>
          </p:nvSpPr>
          <p:spPr>
            <a:xfrm>
              <a:off x="43179" y="2764788"/>
              <a:ext cx="10429200" cy="798300"/>
            </a:xfrm>
            <a:prstGeom prst="rect">
              <a:avLst/>
            </a:prstGeom>
            <a:noFill/>
            <a:ln>
              <a:noFill/>
            </a:ln>
          </p:spPr>
          <p:txBody>
            <a:bodyPr spcFirstLastPara="1" wrap="square" lIns="137150" tIns="137150" rIns="137150" bIns="137150" anchor="ctr" anchorCtr="0">
              <a:noAutofit/>
            </a:bodyPr>
            <a:lstStyle/>
            <a:p>
              <a:pPr marL="0" marR="0" lvl="0" indent="0" algn="l" rtl="0">
                <a:lnSpc>
                  <a:spcPct val="90000"/>
                </a:lnSpc>
                <a:spcBef>
                  <a:spcPts val="0"/>
                </a:spcBef>
                <a:spcAft>
                  <a:spcPts val="0"/>
                </a:spcAft>
                <a:buClr>
                  <a:schemeClr val="lt1"/>
                </a:buClr>
                <a:buSzPts val="3600"/>
                <a:buFont typeface="Arial"/>
                <a:buNone/>
              </a:pPr>
              <a:r>
                <a:rPr lang="en-US" sz="3600" b="0" i="0" u="none" strike="noStrike" cap="none" dirty="0">
                  <a:solidFill>
                    <a:schemeClr val="lt1"/>
                  </a:solidFill>
                  <a:latin typeface="Arial"/>
                  <a:ea typeface="Arial"/>
                  <a:cs typeface="Arial"/>
                  <a:sym typeface="Arial"/>
                </a:rPr>
                <a:t>How to add without compromising something else</a:t>
              </a:r>
              <a:endParaRPr dirty="0"/>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0"/>
        <p:cNvGrpSpPr/>
        <p:nvPr/>
      </p:nvGrpSpPr>
      <p:grpSpPr>
        <a:xfrm>
          <a:off x="0" y="0"/>
          <a:ext cx="0" cy="0"/>
          <a:chOff x="0" y="0"/>
          <a:chExt cx="0" cy="0"/>
        </a:xfrm>
      </p:grpSpPr>
      <p:sp>
        <p:nvSpPr>
          <p:cNvPr id="361" name="Google Shape;361;g3037359357d_0_31" descr="A colorful flowchart presents five reflective questions in connected blocks. A green block at the top asks, “What would you most like for us to share about our experience that we haven’t mentioned?” A blue block in the center asks, “Where are you in the work?” A purple block to the left asks, “What has been successful?” and a light‑green block to the right asks, “What has challenged you?” A magenta block at the bottom asks, “What else?”"/>
          <p:cNvSpPr/>
          <p:nvPr/>
        </p:nvSpPr>
        <p:spPr>
          <a:xfrm>
            <a:off x="0" y="4845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62" name="Google Shape;362;g3037359357d_0_31" descr="Discussion Questions"/>
          <p:cNvSpPr/>
          <p:nvPr/>
        </p:nvSpPr>
        <p:spPr>
          <a:xfrm rot="5400000" flipH="1">
            <a:off x="-1410016" y="1410150"/>
            <a:ext cx="6858000" cy="4037700"/>
          </a:xfrm>
          <a:prstGeom prst="rect">
            <a:avLst/>
          </a:prstGeom>
          <a:gradFill>
            <a:gsLst>
              <a:gs pos="0">
                <a:srgbClr val="000000"/>
              </a:gs>
              <a:gs pos="8000">
                <a:srgbClr val="000000"/>
              </a:gs>
              <a:gs pos="100000">
                <a:srgbClr val="0F4861"/>
              </a:gs>
            </a:gsLst>
            <a:lin ang="3000122"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63" name="Google Shape;363;g3037359357d_0_31">
            <a:extLst>
              <a:ext uri="{C183D7F6-B498-43B3-948B-1728B52AA6E4}">
                <adec:decorative xmlns:adec="http://schemas.microsoft.com/office/drawing/2017/decorative" val="1"/>
              </a:ext>
            </a:extLst>
          </p:cNvPr>
          <p:cNvSpPr/>
          <p:nvPr/>
        </p:nvSpPr>
        <p:spPr>
          <a:xfrm rot="5400000" flipH="1">
            <a:off x="-1410016" y="1420288"/>
            <a:ext cx="6858000" cy="4037700"/>
          </a:xfrm>
          <a:prstGeom prst="rect">
            <a:avLst/>
          </a:prstGeom>
          <a:gradFill>
            <a:gsLst>
              <a:gs pos="0">
                <a:srgbClr val="000000">
                  <a:alpha val="0"/>
                </a:srgbClr>
              </a:gs>
              <a:gs pos="99000">
                <a:srgbClr val="156082">
                  <a:alpha val="45882"/>
                </a:srgbClr>
              </a:gs>
              <a:gs pos="100000">
                <a:srgbClr val="156082">
                  <a:alpha val="45882"/>
                </a:srgbClr>
              </a:gs>
            </a:gsLst>
            <a:lin ang="1800004"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64" name="Google Shape;364;g3037359357d_0_31">
            <a:extLst>
              <a:ext uri="{C183D7F6-B498-43B3-948B-1728B52AA6E4}">
                <adec:decorative xmlns:adec="http://schemas.microsoft.com/office/drawing/2017/decorative" val="1"/>
              </a:ext>
            </a:extLst>
          </p:cNvPr>
          <p:cNvSpPr/>
          <p:nvPr/>
        </p:nvSpPr>
        <p:spPr>
          <a:xfrm rot="5400000" flipH="1">
            <a:off x="767983" y="3588145"/>
            <a:ext cx="2502000" cy="4037700"/>
          </a:xfrm>
          <a:prstGeom prst="rect">
            <a:avLst/>
          </a:prstGeom>
          <a:gradFill>
            <a:gsLst>
              <a:gs pos="0">
                <a:srgbClr val="156082">
                  <a:alpha val="28627"/>
                </a:srgbClr>
              </a:gs>
              <a:gs pos="2000">
                <a:srgbClr val="156082">
                  <a:alpha val="28627"/>
                </a:srgbClr>
              </a:gs>
              <a:gs pos="100000">
                <a:srgbClr val="000000">
                  <a:alpha val="29803"/>
                </a:srgbClr>
              </a:gs>
            </a:gsLst>
            <a:lin ang="7799903"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65" name="Google Shape;365;g3037359357d_0_31">
            <a:extLst>
              <a:ext uri="{C183D7F6-B498-43B3-948B-1728B52AA6E4}">
                <adec:decorative xmlns:adec="http://schemas.microsoft.com/office/drawing/2017/decorative" val="1"/>
              </a:ext>
            </a:extLst>
          </p:cNvPr>
          <p:cNvSpPr/>
          <p:nvPr/>
        </p:nvSpPr>
        <p:spPr>
          <a:xfrm rot="-967356">
            <a:off x="-500907" y="968177"/>
            <a:ext cx="3897638" cy="4176045"/>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156082">
                  <a:alpha val="42745"/>
                </a:srgbClr>
              </a:gs>
            </a:gsLst>
            <a:lin ang="1800004"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66" name="Google Shape;366;g3037359357d_0_31">
            <a:extLst>
              <a:ext uri="{C183D7F6-B498-43B3-948B-1728B52AA6E4}">
                <adec:decorative xmlns:adec="http://schemas.microsoft.com/office/drawing/2017/decorative" val="1"/>
              </a:ext>
            </a:extLst>
          </p:cNvPr>
          <p:cNvSpPr/>
          <p:nvPr/>
        </p:nvSpPr>
        <p:spPr>
          <a:xfrm rot="5400000" flipH="1">
            <a:off x="-1410026" y="1410148"/>
            <a:ext cx="6858000" cy="4037700"/>
          </a:xfrm>
          <a:prstGeom prst="rect">
            <a:avLst/>
          </a:prstGeom>
          <a:gradFill>
            <a:gsLst>
              <a:gs pos="0">
                <a:srgbClr val="000000">
                  <a:alpha val="0"/>
                </a:srgbClr>
              </a:gs>
              <a:gs pos="99000">
                <a:srgbClr val="43AFE2">
                  <a:alpha val="10980"/>
                </a:srgbClr>
              </a:gs>
              <a:gs pos="100000">
                <a:srgbClr val="43AFE2">
                  <a:alpha val="10980"/>
                </a:srgbClr>
              </a:gs>
            </a:gsLst>
            <a:lin ang="7200017"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67" name="Google Shape;367;g3037359357d_0_31"/>
          <p:cNvSpPr txBox="1">
            <a:spLocks noGrp="1"/>
          </p:cNvSpPr>
          <p:nvPr>
            <p:ph type="title"/>
          </p:nvPr>
        </p:nvSpPr>
        <p:spPr>
          <a:xfrm>
            <a:off x="586478" y="1683756"/>
            <a:ext cx="3115200" cy="2396400"/>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rgbClr val="FFFFFF"/>
              </a:buClr>
              <a:buSzPts val="4000"/>
              <a:buFont typeface="Play"/>
              <a:buNone/>
            </a:pPr>
            <a:r>
              <a:rPr lang="en-US" sz="4000" dirty="0">
                <a:solidFill>
                  <a:srgbClr val="FFFFFF"/>
                </a:solidFill>
              </a:rPr>
              <a:t>Discussion Questions</a:t>
            </a:r>
            <a:endParaRPr dirty="0"/>
          </a:p>
        </p:txBody>
      </p:sp>
      <p:grpSp>
        <p:nvGrpSpPr>
          <p:cNvPr id="368" name="Google Shape;368;g3037359357d_0_31">
            <a:extLst>
              <a:ext uri="{C183D7F6-B498-43B3-948B-1728B52AA6E4}">
                <adec:decorative xmlns:adec="http://schemas.microsoft.com/office/drawing/2017/decorative" val="1"/>
              </a:ext>
            </a:extLst>
          </p:cNvPr>
          <p:cNvGrpSpPr/>
          <p:nvPr/>
        </p:nvGrpSpPr>
        <p:grpSpPr>
          <a:xfrm>
            <a:off x="4904985" y="751404"/>
            <a:ext cx="6666967" cy="5452090"/>
            <a:chOff x="-67" y="964"/>
            <a:chExt cx="6666967" cy="5452090"/>
          </a:xfrm>
        </p:grpSpPr>
        <p:sp>
          <p:nvSpPr>
            <p:cNvPr id="369" name="Google Shape;369;g3037359357d_0_31"/>
            <p:cNvSpPr/>
            <p:nvPr/>
          </p:nvSpPr>
          <p:spPr>
            <a:xfrm>
              <a:off x="0" y="4105454"/>
              <a:ext cx="6666900" cy="1347600"/>
            </a:xfrm>
            <a:prstGeom prst="rect">
              <a:avLst/>
            </a:prstGeom>
            <a:gradFill>
              <a:gsLst>
                <a:gs pos="0">
                  <a:srgbClr val="AB4E9D"/>
                </a:gs>
                <a:gs pos="50000">
                  <a:srgbClr val="A62094"/>
                </a:gs>
                <a:gs pos="100000">
                  <a:srgbClr val="96188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g3037359357d_0_31"/>
            <p:cNvSpPr txBox="1"/>
            <p:nvPr/>
          </p:nvSpPr>
          <p:spPr>
            <a:xfrm>
              <a:off x="0" y="4105454"/>
              <a:ext cx="6666900" cy="1347600"/>
            </a:xfrm>
            <a:prstGeom prst="rect">
              <a:avLst/>
            </a:prstGeom>
            <a:noFill/>
            <a:ln>
              <a:noFill/>
            </a:ln>
          </p:spPr>
          <p:txBody>
            <a:bodyPr spcFirstLastPara="1" wrap="square" lIns="170675" tIns="170675" rIns="170675" bIns="170675" anchor="ctr" anchorCtr="0">
              <a:noAutofit/>
            </a:bodyPr>
            <a:lstStyle/>
            <a:p>
              <a:pPr marL="0" marR="0" lvl="0" indent="0" algn="ctr" rtl="0">
                <a:lnSpc>
                  <a:spcPct val="90000"/>
                </a:lnSpc>
                <a:spcBef>
                  <a:spcPts val="0"/>
                </a:spcBef>
                <a:spcAft>
                  <a:spcPts val="0"/>
                </a:spcAft>
                <a:buClr>
                  <a:schemeClr val="lt1"/>
                </a:buClr>
                <a:buSzPts val="2400"/>
                <a:buFont typeface="Arial"/>
                <a:buNone/>
              </a:pPr>
              <a:r>
                <a:rPr lang="en-US" sz="2400" b="0" i="0" u="none" strike="noStrike" cap="none">
                  <a:solidFill>
                    <a:schemeClr val="lt1"/>
                  </a:solidFill>
                  <a:latin typeface="Arial"/>
                  <a:ea typeface="Arial"/>
                  <a:cs typeface="Arial"/>
                  <a:sym typeface="Arial"/>
                </a:rPr>
                <a:t>What else?</a:t>
              </a:r>
              <a:endParaRPr/>
            </a:p>
          </p:txBody>
        </p:sp>
        <p:sp>
          <p:nvSpPr>
            <p:cNvPr id="371" name="Google Shape;371;g3037359357d_0_31"/>
            <p:cNvSpPr/>
            <p:nvPr/>
          </p:nvSpPr>
          <p:spPr>
            <a:xfrm rot="10800000">
              <a:off x="-67" y="2053266"/>
              <a:ext cx="6666900" cy="2072400"/>
            </a:xfrm>
            <a:prstGeom prst="upArrowCallout">
              <a:avLst>
                <a:gd name="adj1" fmla="val 25000"/>
                <a:gd name="adj2" fmla="val 25000"/>
                <a:gd name="adj3" fmla="val 25000"/>
                <a:gd name="adj4" fmla="val 64977"/>
              </a:avLst>
            </a:prstGeom>
            <a:gradFill>
              <a:gsLst>
                <a:gs pos="0">
                  <a:srgbClr val="4F7FAD"/>
                </a:gs>
                <a:gs pos="50000">
                  <a:srgbClr val="246EA7"/>
                </a:gs>
                <a:gs pos="100000">
                  <a:srgbClr val="1A6298"/>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g3037359357d_0_31"/>
            <p:cNvSpPr txBox="1"/>
            <p:nvPr/>
          </p:nvSpPr>
          <p:spPr>
            <a:xfrm>
              <a:off x="0" y="2053209"/>
              <a:ext cx="6666900" cy="727500"/>
            </a:xfrm>
            <a:prstGeom prst="rect">
              <a:avLst/>
            </a:prstGeom>
            <a:noFill/>
            <a:ln>
              <a:noFill/>
            </a:ln>
          </p:spPr>
          <p:txBody>
            <a:bodyPr spcFirstLastPara="1" wrap="square" lIns="170675" tIns="170675" rIns="170675" bIns="170675" anchor="ctr" anchorCtr="0">
              <a:noAutofit/>
            </a:bodyPr>
            <a:lstStyle/>
            <a:p>
              <a:pPr marL="0" marR="0" lvl="0" indent="0" algn="ctr" rtl="0">
                <a:lnSpc>
                  <a:spcPct val="90000"/>
                </a:lnSpc>
                <a:spcBef>
                  <a:spcPts val="0"/>
                </a:spcBef>
                <a:spcAft>
                  <a:spcPts val="0"/>
                </a:spcAft>
                <a:buClr>
                  <a:schemeClr val="lt1"/>
                </a:buClr>
                <a:buSzPts val="2400"/>
                <a:buFont typeface="Arial"/>
                <a:buNone/>
              </a:pPr>
              <a:r>
                <a:rPr lang="en-US" sz="2400" b="0" i="0" u="none" strike="noStrike" cap="none">
                  <a:solidFill>
                    <a:schemeClr val="lt1"/>
                  </a:solidFill>
                  <a:latin typeface="Arial"/>
                  <a:ea typeface="Arial"/>
                  <a:cs typeface="Arial"/>
                  <a:sym typeface="Arial"/>
                </a:rPr>
                <a:t>Where are you in the work? </a:t>
              </a:r>
              <a:endParaRPr/>
            </a:p>
          </p:txBody>
        </p:sp>
        <p:sp>
          <p:nvSpPr>
            <p:cNvPr id="373" name="Google Shape;373;g3037359357d_0_31"/>
            <p:cNvSpPr/>
            <p:nvPr/>
          </p:nvSpPr>
          <p:spPr>
            <a:xfrm>
              <a:off x="0" y="2780641"/>
              <a:ext cx="3333300" cy="619800"/>
            </a:xfrm>
            <a:prstGeom prst="rect">
              <a:avLst/>
            </a:prstGeom>
            <a:solidFill>
              <a:srgbClr val="DFCADB">
                <a:alpha val="89800"/>
              </a:srgbClr>
            </a:solidFill>
            <a:ln w="12700" cap="flat" cmpd="sng">
              <a:solidFill>
                <a:srgbClr val="DFCADB">
                  <a:alpha val="89800"/>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g3037359357d_0_31"/>
            <p:cNvSpPr txBox="1"/>
            <p:nvPr/>
          </p:nvSpPr>
          <p:spPr>
            <a:xfrm>
              <a:off x="0" y="2780641"/>
              <a:ext cx="3333300" cy="619800"/>
            </a:xfrm>
            <a:prstGeom prst="rect">
              <a:avLst/>
            </a:prstGeom>
            <a:noFill/>
            <a:ln>
              <a:noFill/>
            </a:ln>
          </p:spPr>
          <p:txBody>
            <a:bodyPr spcFirstLastPara="1" wrap="square" lIns="142225" tIns="25400" rIns="142225" bIns="25400" anchor="ctr" anchorCtr="0">
              <a:noAutofit/>
            </a:bodyPr>
            <a:lstStyle/>
            <a:p>
              <a:pPr marL="0" marR="0" lvl="0" indent="0" algn="ctr" rtl="0">
                <a:lnSpc>
                  <a:spcPct val="90000"/>
                </a:lnSpc>
                <a:spcBef>
                  <a:spcPts val="0"/>
                </a:spcBef>
                <a:spcAft>
                  <a:spcPts val="0"/>
                </a:spcAft>
                <a:buClr>
                  <a:schemeClr val="dk1"/>
                </a:buClr>
                <a:buSzPts val="2000"/>
                <a:buFont typeface="Arial"/>
                <a:buNone/>
              </a:pPr>
              <a:r>
                <a:rPr lang="en-US" sz="2000" b="0" i="0" u="none" strike="noStrike" cap="none">
                  <a:solidFill>
                    <a:schemeClr val="dk1"/>
                  </a:solidFill>
                  <a:latin typeface="Arial"/>
                  <a:ea typeface="Arial"/>
                  <a:cs typeface="Arial"/>
                  <a:sym typeface="Arial"/>
                </a:rPr>
                <a:t>What has been successful? </a:t>
              </a:r>
              <a:endParaRPr/>
            </a:p>
          </p:txBody>
        </p:sp>
        <p:sp>
          <p:nvSpPr>
            <p:cNvPr id="375" name="Google Shape;375;g3037359357d_0_31"/>
            <p:cNvSpPr/>
            <p:nvPr/>
          </p:nvSpPr>
          <p:spPr>
            <a:xfrm>
              <a:off x="3333416" y="2780641"/>
              <a:ext cx="3333300" cy="619800"/>
            </a:xfrm>
            <a:prstGeom prst="rect">
              <a:avLst/>
            </a:prstGeom>
            <a:solidFill>
              <a:srgbClr val="CDE0C9">
                <a:alpha val="89800"/>
              </a:srgbClr>
            </a:solidFill>
            <a:ln w="12700" cap="flat" cmpd="sng">
              <a:solidFill>
                <a:srgbClr val="DFCADB">
                  <a:alpha val="89800"/>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g3037359357d_0_31"/>
            <p:cNvSpPr txBox="1"/>
            <p:nvPr/>
          </p:nvSpPr>
          <p:spPr>
            <a:xfrm>
              <a:off x="3333416" y="2780641"/>
              <a:ext cx="3333300" cy="619800"/>
            </a:xfrm>
            <a:prstGeom prst="rect">
              <a:avLst/>
            </a:prstGeom>
            <a:noFill/>
            <a:ln>
              <a:noFill/>
            </a:ln>
          </p:spPr>
          <p:txBody>
            <a:bodyPr spcFirstLastPara="1" wrap="square" lIns="142225" tIns="25400" rIns="142225" bIns="25400" anchor="ctr" anchorCtr="0">
              <a:noAutofit/>
            </a:bodyPr>
            <a:lstStyle/>
            <a:p>
              <a:pPr marL="0" marR="0" lvl="0" indent="0" algn="ctr" rtl="0">
                <a:lnSpc>
                  <a:spcPct val="90000"/>
                </a:lnSpc>
                <a:spcBef>
                  <a:spcPts val="0"/>
                </a:spcBef>
                <a:spcAft>
                  <a:spcPts val="0"/>
                </a:spcAft>
                <a:buClr>
                  <a:schemeClr val="dk1"/>
                </a:buClr>
                <a:buSzPts val="2000"/>
                <a:buFont typeface="Arial"/>
                <a:buNone/>
              </a:pPr>
              <a:r>
                <a:rPr lang="en-US" sz="2000" b="0" i="0" u="none" strike="noStrike" cap="none">
                  <a:solidFill>
                    <a:schemeClr val="dk1"/>
                  </a:solidFill>
                  <a:latin typeface="Arial"/>
                  <a:ea typeface="Arial"/>
                  <a:cs typeface="Arial"/>
                  <a:sym typeface="Arial"/>
                </a:rPr>
                <a:t>What has challenged you?</a:t>
              </a:r>
              <a:endParaRPr/>
            </a:p>
          </p:txBody>
        </p:sp>
        <p:sp>
          <p:nvSpPr>
            <p:cNvPr id="377" name="Google Shape;377;g3037359357d_0_31"/>
            <p:cNvSpPr/>
            <p:nvPr/>
          </p:nvSpPr>
          <p:spPr>
            <a:xfrm rot="10800000">
              <a:off x="-67" y="1021"/>
              <a:ext cx="6666900" cy="2072400"/>
            </a:xfrm>
            <a:prstGeom prst="upArrowCallout">
              <a:avLst>
                <a:gd name="adj1" fmla="val 25000"/>
                <a:gd name="adj2" fmla="val 25000"/>
                <a:gd name="adj3" fmla="val 25000"/>
                <a:gd name="adj4" fmla="val 64977"/>
              </a:avLst>
            </a:prstGeom>
            <a:gradFill>
              <a:gsLst>
                <a:gs pos="0">
                  <a:srgbClr val="63B150"/>
                </a:gs>
                <a:gs pos="50000">
                  <a:srgbClr val="48AC24"/>
                </a:gs>
                <a:gs pos="100000">
                  <a:srgbClr val="3D9D1A"/>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g3037359357d_0_31"/>
            <p:cNvSpPr txBox="1"/>
            <p:nvPr/>
          </p:nvSpPr>
          <p:spPr>
            <a:xfrm>
              <a:off x="0" y="964"/>
              <a:ext cx="6666900" cy="1346700"/>
            </a:xfrm>
            <a:prstGeom prst="rect">
              <a:avLst/>
            </a:prstGeom>
            <a:noFill/>
            <a:ln>
              <a:noFill/>
            </a:ln>
          </p:spPr>
          <p:txBody>
            <a:bodyPr spcFirstLastPara="1" wrap="square" lIns="170675" tIns="170675" rIns="170675" bIns="170675" anchor="ctr" anchorCtr="0">
              <a:noAutofit/>
            </a:bodyPr>
            <a:lstStyle/>
            <a:p>
              <a:pPr marL="0" marR="0" lvl="0" indent="0" algn="ctr" rtl="0">
                <a:lnSpc>
                  <a:spcPct val="90000"/>
                </a:lnSpc>
                <a:spcBef>
                  <a:spcPts val="0"/>
                </a:spcBef>
                <a:spcAft>
                  <a:spcPts val="0"/>
                </a:spcAft>
                <a:buClr>
                  <a:schemeClr val="lt1"/>
                </a:buClr>
                <a:buSzPts val="2400"/>
                <a:buFont typeface="Arial"/>
                <a:buNone/>
              </a:pPr>
              <a:r>
                <a:rPr lang="en-US" sz="2400" b="0" i="0" u="none" strike="noStrike" cap="none">
                  <a:solidFill>
                    <a:schemeClr val="lt1"/>
                  </a:solidFill>
                  <a:latin typeface="Arial"/>
                  <a:ea typeface="Arial"/>
                  <a:cs typeface="Arial"/>
                  <a:sym typeface="Arial"/>
                </a:rPr>
                <a:t>What would you most like for us to share about our experience that we haven’t mentioned?</a:t>
              </a:r>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1076D2"/>
            </a:gs>
            <a:gs pos="100000">
              <a:srgbClr val="093053"/>
            </a:gs>
          </a:gsLst>
          <a:path path="circle">
            <a:fillToRect l="50000" t="50000" r="50000" b="50000"/>
          </a:path>
          <a:tileRect/>
        </a:gradFill>
        <a:effectLst/>
      </p:bgPr>
    </p:bg>
    <p:spTree>
      <p:nvGrpSpPr>
        <p:cNvPr id="1" name="Shape 202"/>
        <p:cNvGrpSpPr/>
        <p:nvPr/>
      </p:nvGrpSpPr>
      <p:grpSpPr>
        <a:xfrm>
          <a:off x="0" y="0"/>
          <a:ext cx="0" cy="0"/>
          <a:chOff x="0" y="0"/>
          <a:chExt cx="0" cy="0"/>
        </a:xfrm>
      </p:grpSpPr>
      <p:sp>
        <p:nvSpPr>
          <p:cNvPr id="2" name="Title 1">
            <a:extLst>
              <a:ext uri="{FF2B5EF4-FFF2-40B4-BE49-F238E27FC236}">
                <a16:creationId xmlns:a16="http://schemas.microsoft.com/office/drawing/2014/main" id="{FAC6FA4E-421F-6F2B-3913-FC4EA97415B1}"/>
              </a:ext>
            </a:extLst>
          </p:cNvPr>
          <p:cNvSpPr>
            <a:spLocks noGrp="1"/>
          </p:cNvSpPr>
          <p:nvPr>
            <p:ph type="title" idx="4294967295"/>
          </p:nvPr>
        </p:nvSpPr>
        <p:spPr>
          <a:xfrm>
            <a:off x="838200" y="-1325563"/>
            <a:ext cx="10515600" cy="1325563"/>
          </a:xfrm>
        </p:spPr>
        <p:txBody>
          <a:bodyPr spcFirstLastPara="1" wrap="square" lIns="91425" tIns="45700" rIns="91425" bIns="45700" anchor="b" anchorCtr="0">
            <a:normAutofit/>
          </a:bodyPr>
          <a:lstStyle/>
          <a:p>
            <a:r>
              <a:rPr lang="en-US" dirty="0"/>
              <a:t>Check in:</a:t>
            </a:r>
          </a:p>
        </p:txBody>
      </p:sp>
      <p:sp>
        <p:nvSpPr>
          <p:cNvPr id="203" name="Google Shape;203;p2"/>
          <p:cNvSpPr txBox="1"/>
          <p:nvPr/>
        </p:nvSpPr>
        <p:spPr>
          <a:xfrm>
            <a:off x="154642" y="1317583"/>
            <a:ext cx="5743238" cy="5137265"/>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000000"/>
              </a:buClr>
              <a:buSzPts val="6000"/>
              <a:buFont typeface="Arial"/>
              <a:buNone/>
            </a:pPr>
            <a:r>
              <a:rPr lang="en-US" sz="5500" b="1" i="0" u="none" strike="noStrike" cap="none">
                <a:solidFill>
                  <a:srgbClr val="FFFFFF"/>
                </a:solidFill>
                <a:latin typeface="Aharoni"/>
                <a:ea typeface="Aharoni"/>
                <a:cs typeface="Aharoni"/>
                <a:sym typeface="Aharoni"/>
              </a:rPr>
              <a:t>Check in:</a:t>
            </a:r>
            <a:endParaRPr sz="900" b="0" i="0" u="none" strike="noStrike" cap="none">
              <a:solidFill>
                <a:srgbClr val="000000"/>
              </a:solidFill>
              <a:latin typeface="Arial"/>
              <a:ea typeface="Arial"/>
              <a:cs typeface="Arial"/>
              <a:sym typeface="Arial"/>
            </a:endParaRPr>
          </a:p>
          <a:p>
            <a:pPr marL="0" marR="0" lvl="0" indent="0" algn="l" rtl="0">
              <a:lnSpc>
                <a:spcPct val="90000"/>
              </a:lnSpc>
              <a:spcBef>
                <a:spcPts val="600"/>
              </a:spcBef>
              <a:spcAft>
                <a:spcPts val="0"/>
              </a:spcAft>
              <a:buClr>
                <a:srgbClr val="000000"/>
              </a:buClr>
              <a:buSzPts val="6000"/>
              <a:buFont typeface="Arial"/>
              <a:buNone/>
            </a:pPr>
            <a:r>
              <a:rPr lang="en-US" sz="5500" b="1" i="0" u="none" strike="noStrike" cap="none">
                <a:solidFill>
                  <a:srgbClr val="FFFFFF"/>
                </a:solidFill>
                <a:latin typeface="Aharoni"/>
                <a:ea typeface="Aharoni"/>
                <a:cs typeface="Aharoni"/>
                <a:sym typeface="Aharoni"/>
              </a:rPr>
              <a:t> </a:t>
            </a:r>
            <a:endParaRPr sz="900" b="0" i="0" u="none" strike="noStrike" cap="none">
              <a:solidFill>
                <a:srgbClr val="000000"/>
              </a:solidFill>
              <a:latin typeface="Arial"/>
              <a:ea typeface="Arial"/>
              <a:cs typeface="Arial"/>
              <a:sym typeface="Arial"/>
            </a:endParaRPr>
          </a:p>
          <a:p>
            <a:pPr marL="0" marR="0" lvl="0" indent="0" algn="l" rtl="0">
              <a:lnSpc>
                <a:spcPct val="90000"/>
              </a:lnSpc>
              <a:spcBef>
                <a:spcPts val="600"/>
              </a:spcBef>
              <a:spcAft>
                <a:spcPts val="0"/>
              </a:spcAft>
              <a:buClr>
                <a:srgbClr val="000000"/>
              </a:buClr>
              <a:buSzPts val="6000"/>
              <a:buFont typeface="Arial"/>
              <a:buNone/>
            </a:pPr>
            <a:r>
              <a:rPr lang="en-US" sz="5500" b="1">
                <a:solidFill>
                  <a:srgbClr val="FFFFFF"/>
                </a:solidFill>
                <a:latin typeface="Aharoni"/>
                <a:ea typeface="Aharoni"/>
                <a:cs typeface="Aharoni"/>
                <a:sym typeface="Aharoni"/>
              </a:rPr>
              <a:t>Today’s TAG is about having a shared vision.  What is your vision of the puzzle?</a:t>
            </a:r>
            <a:endParaRPr sz="5500" b="1">
              <a:solidFill>
                <a:srgbClr val="FFFFFF"/>
              </a:solidFill>
              <a:latin typeface="Aharoni"/>
              <a:ea typeface="Aharoni"/>
              <a:cs typeface="Aharoni"/>
              <a:sym typeface="Aharoni"/>
            </a:endParaRPr>
          </a:p>
        </p:txBody>
      </p:sp>
      <p:pic>
        <p:nvPicPr>
          <p:cNvPr id="204" name="Google Shape;204;p2" descr="Puzzle Pieces"/>
          <p:cNvPicPr preferRelativeResize="0"/>
          <p:nvPr/>
        </p:nvPicPr>
        <p:blipFill>
          <a:blip r:embed="rId3">
            <a:alphaModFix/>
          </a:blip>
          <a:stretch>
            <a:fillRect/>
          </a:stretch>
        </p:blipFill>
        <p:spPr>
          <a:xfrm>
            <a:off x="5897880" y="457200"/>
            <a:ext cx="5989319" cy="5763136"/>
          </a:xfrm>
          <a:prstGeom prst="rect">
            <a:avLst/>
          </a:prstGeom>
          <a:noFill/>
          <a:ln>
            <a:noFill/>
          </a:ln>
        </p:spPr>
      </p:pic>
      <p:pic>
        <p:nvPicPr>
          <p:cNvPr id="205" name="Google Shape;205;p2" descr="Kermit the Frog painting on an easel."/>
          <p:cNvPicPr preferRelativeResize="0"/>
          <p:nvPr/>
        </p:nvPicPr>
        <p:blipFill>
          <a:blip r:embed="rId4">
            <a:alphaModFix/>
          </a:blip>
          <a:stretch>
            <a:fillRect/>
          </a:stretch>
        </p:blipFill>
        <p:spPr>
          <a:xfrm>
            <a:off x="6547525" y="-4"/>
            <a:ext cx="5743224" cy="707885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05"/>
                                        </p:tgtEl>
                                        <p:attrNameLst>
                                          <p:attrName>style.visibility</p:attrName>
                                        </p:attrNameLst>
                                      </p:cBhvr>
                                      <p:to>
                                        <p:strVal val="visible"/>
                                      </p:to>
                                    </p:set>
                                    <p:anim calcmode="lin" valueType="num">
                                      <p:cBhvr additive="base">
                                        <p:cTn id="7" dur="2000"/>
                                        <p:tgtEl>
                                          <p:spTgt spid="205"/>
                                        </p:tgtEl>
                                        <p:attrNameLst>
                                          <p:attrName>ppt_w</p:attrName>
                                        </p:attrNameLst>
                                      </p:cBhvr>
                                      <p:tavLst>
                                        <p:tav tm="0">
                                          <p:val>
                                            <p:strVal val="0"/>
                                          </p:val>
                                        </p:tav>
                                        <p:tav tm="100000">
                                          <p:val>
                                            <p:strVal val="#ppt_w"/>
                                          </p:val>
                                        </p:tav>
                                      </p:tavLst>
                                    </p:anim>
                                    <p:anim calcmode="lin" valueType="num">
                                      <p:cBhvr additive="base">
                                        <p:cTn id="8" dur="2000"/>
                                        <p:tgtEl>
                                          <p:spTgt spid="20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g30bcb4af422_0_4"/>
          <p:cNvSpPr txBox="1">
            <a:spLocks noGrp="1"/>
          </p:cNvSpPr>
          <p:nvPr>
            <p:ph type="title"/>
          </p:nvPr>
        </p:nvSpPr>
        <p:spPr>
          <a:xfrm>
            <a:off x="433206" y="365559"/>
            <a:ext cx="11219700" cy="13257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State Team Reflection</a:t>
            </a:r>
            <a:endParaRPr/>
          </a:p>
        </p:txBody>
      </p:sp>
      <p:sp>
        <p:nvSpPr>
          <p:cNvPr id="385" name="Google Shape;385;g30bcb4af422_0_4"/>
          <p:cNvSpPr txBox="1"/>
          <p:nvPr/>
        </p:nvSpPr>
        <p:spPr>
          <a:xfrm>
            <a:off x="109800" y="1542175"/>
            <a:ext cx="12060600" cy="4538100"/>
          </a:xfrm>
          <a:prstGeom prst="rect">
            <a:avLst/>
          </a:prstGeom>
          <a:noFill/>
          <a:ln>
            <a:noFill/>
          </a:ln>
        </p:spPr>
        <p:txBody>
          <a:bodyPr spcFirstLastPara="1" wrap="square" lIns="91425" tIns="91425" rIns="91425" bIns="91425" anchor="t" anchorCtr="0">
            <a:noAutofit/>
          </a:bodyPr>
          <a:lstStyle/>
          <a:p>
            <a:pPr marL="0" lvl="0" indent="0" algn="l" rtl="0">
              <a:spcBef>
                <a:spcPts val="1000"/>
              </a:spcBef>
              <a:spcAft>
                <a:spcPts val="0"/>
              </a:spcAft>
              <a:buNone/>
            </a:pPr>
            <a:r>
              <a:rPr lang="en-US" sz="2400">
                <a:solidFill>
                  <a:schemeClr val="dk1"/>
                </a:solidFill>
              </a:rPr>
              <a:t>Please access your blueprint from your </a:t>
            </a:r>
            <a:r>
              <a:rPr lang="en-US" sz="2400" u="sng">
                <a:solidFill>
                  <a:schemeClr val="hlink"/>
                </a:solidFill>
                <a:hlinkClick r:id="rId3"/>
              </a:rPr>
              <a:t>state notes page</a:t>
            </a:r>
            <a:r>
              <a:rPr lang="en-US" sz="2400">
                <a:solidFill>
                  <a:schemeClr val="dk1"/>
                </a:solidFill>
              </a:rPr>
              <a:t> to help with these questions. This also provides you a space to record your thinking during discussion.</a:t>
            </a:r>
            <a:endParaRPr sz="2400">
              <a:solidFill>
                <a:schemeClr val="dk1"/>
              </a:solidFill>
            </a:endParaRPr>
          </a:p>
          <a:p>
            <a:pPr marL="0" lvl="0" indent="0" algn="l" rtl="0">
              <a:spcBef>
                <a:spcPts val="1000"/>
              </a:spcBef>
              <a:spcAft>
                <a:spcPts val="0"/>
              </a:spcAft>
              <a:buNone/>
            </a:pPr>
            <a:endParaRPr sz="2400">
              <a:solidFill>
                <a:schemeClr val="dk1"/>
              </a:solidFill>
            </a:endParaRPr>
          </a:p>
          <a:p>
            <a:pPr marL="457200" lvl="0" indent="-406400" algn="l" rtl="0">
              <a:lnSpc>
                <a:spcPct val="100000"/>
              </a:lnSpc>
              <a:spcBef>
                <a:spcPts val="0"/>
              </a:spcBef>
              <a:spcAft>
                <a:spcPts val="0"/>
              </a:spcAft>
              <a:buClr>
                <a:schemeClr val="dk1"/>
              </a:buClr>
              <a:buSzPts val="2800"/>
              <a:buAutoNum type="arabicPeriod"/>
            </a:pPr>
            <a:r>
              <a:rPr lang="en-US" sz="2800">
                <a:solidFill>
                  <a:schemeClr val="dk1"/>
                </a:solidFill>
              </a:rPr>
              <a:t>Is there something you are already working on in your state to create a shared vision for Inclusive Leadership? </a:t>
            </a:r>
            <a:endParaRPr sz="2800">
              <a:solidFill>
                <a:schemeClr val="dk1"/>
              </a:solidFill>
            </a:endParaRPr>
          </a:p>
          <a:p>
            <a:pPr marL="457200" lvl="0" indent="-406400" algn="l" rtl="0">
              <a:lnSpc>
                <a:spcPct val="100000"/>
              </a:lnSpc>
              <a:spcBef>
                <a:spcPts val="0"/>
              </a:spcBef>
              <a:spcAft>
                <a:spcPts val="0"/>
              </a:spcAft>
              <a:buClr>
                <a:schemeClr val="dk1"/>
              </a:buClr>
              <a:buSzPts val="2800"/>
              <a:buAutoNum type="arabicPeriod"/>
            </a:pPr>
            <a:r>
              <a:rPr lang="en-US" sz="2800">
                <a:solidFill>
                  <a:schemeClr val="dk1"/>
                </a:solidFill>
              </a:rPr>
              <a:t>What ideas did you hear today that resonated with you?</a:t>
            </a:r>
            <a:endParaRPr sz="2800">
              <a:solidFill>
                <a:schemeClr val="dk1"/>
              </a:solidFill>
            </a:endParaRPr>
          </a:p>
          <a:p>
            <a:pPr marL="457200" lvl="0" indent="-406400" algn="l" rtl="0">
              <a:lnSpc>
                <a:spcPct val="100000"/>
              </a:lnSpc>
              <a:spcBef>
                <a:spcPts val="0"/>
              </a:spcBef>
              <a:spcAft>
                <a:spcPts val="0"/>
              </a:spcAft>
              <a:buClr>
                <a:schemeClr val="dk1"/>
              </a:buClr>
              <a:buSzPts val="2800"/>
              <a:buAutoNum type="arabicPeriod"/>
            </a:pPr>
            <a:r>
              <a:rPr lang="en-US" sz="2800">
                <a:solidFill>
                  <a:schemeClr val="dk1"/>
                </a:solidFill>
              </a:rPr>
              <a:t>How might what you learned today impact your state blueprint or the work in your program / organization?</a:t>
            </a:r>
            <a:endParaRPr sz="2800">
              <a:solidFill>
                <a:schemeClr val="dk1"/>
              </a:solidFill>
            </a:endParaRPr>
          </a:p>
          <a:p>
            <a:pPr marL="0" lvl="0" indent="0" algn="l" rtl="0">
              <a:lnSpc>
                <a:spcPct val="100000"/>
              </a:lnSpc>
              <a:spcBef>
                <a:spcPts val="0"/>
              </a:spcBef>
              <a:spcAft>
                <a:spcPts val="0"/>
              </a:spcAft>
              <a:buNone/>
            </a:pPr>
            <a:endParaRPr sz="2800">
              <a:solidFill>
                <a:schemeClr val="dk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g2d37879d118_2_19"/>
          <p:cNvSpPr txBox="1">
            <a:spLocks noGrp="1"/>
          </p:cNvSpPr>
          <p:nvPr>
            <p:ph type="title"/>
          </p:nvPr>
        </p:nvSpPr>
        <p:spPr>
          <a:xfrm>
            <a:off x="433206" y="594159"/>
            <a:ext cx="112197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None/>
            </a:pPr>
            <a:r>
              <a:rPr lang="en-US" dirty="0"/>
              <a:t>Final Thoughts</a:t>
            </a:r>
            <a:endParaRPr dirty="0"/>
          </a:p>
        </p:txBody>
      </p:sp>
      <p:sp>
        <p:nvSpPr>
          <p:cNvPr id="3" name="Google Shape;392;g2d37879d118_2_19"/>
          <p:cNvSpPr txBox="1">
            <a:spLocks noGrp="1"/>
          </p:cNvSpPr>
          <p:nvPr>
            <p:ph type="body" idx="1"/>
          </p:nvPr>
        </p:nvSpPr>
        <p:spPr>
          <a:xfrm>
            <a:off x="433400" y="1730375"/>
            <a:ext cx="11219700" cy="42204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None/>
            </a:pPr>
            <a:r>
              <a:rPr lang="en-US" sz="3400" dirty="0"/>
              <a:t>Share in the chat, “What is something you are feeling optimistic about in your state or organization related to your Inclusive Leadership work?”</a:t>
            </a:r>
            <a:endParaRPr sz="3400" dirty="0"/>
          </a:p>
          <a:p>
            <a:pPr marL="0" lvl="0" indent="0" algn="l" rtl="0">
              <a:lnSpc>
                <a:spcPct val="90000"/>
              </a:lnSpc>
              <a:spcBef>
                <a:spcPts val="1000"/>
              </a:spcBef>
              <a:spcAft>
                <a:spcPts val="0"/>
              </a:spcAft>
              <a:buNone/>
            </a:pPr>
            <a:endParaRPr sz="23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g31273cfbd1f_0_1"/>
          <p:cNvSpPr txBox="1">
            <a:spLocks noGrp="1"/>
          </p:cNvSpPr>
          <p:nvPr>
            <p:ph type="title"/>
          </p:nvPr>
        </p:nvSpPr>
        <p:spPr>
          <a:xfrm>
            <a:off x="433206" y="136959"/>
            <a:ext cx="112197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None/>
            </a:pPr>
            <a:r>
              <a:rPr lang="en-US" dirty="0"/>
              <a:t>Invitations</a:t>
            </a:r>
            <a:endParaRPr dirty="0"/>
          </a:p>
        </p:txBody>
      </p:sp>
      <p:sp>
        <p:nvSpPr>
          <p:cNvPr id="3" name="Google Shape;399;g31273cfbd1f_0_1"/>
          <p:cNvSpPr txBox="1">
            <a:spLocks noGrp="1"/>
          </p:cNvSpPr>
          <p:nvPr>
            <p:ph type="body" idx="1"/>
          </p:nvPr>
        </p:nvSpPr>
        <p:spPr>
          <a:xfrm>
            <a:off x="433400" y="1116625"/>
            <a:ext cx="11219700" cy="4072200"/>
          </a:xfrm>
          <a:prstGeom prst="rect">
            <a:avLst/>
          </a:prstGeom>
          <a:noFill/>
          <a:ln>
            <a:noFill/>
          </a:ln>
        </p:spPr>
        <p:txBody>
          <a:bodyPr spcFirstLastPara="1" wrap="square" lIns="91425" tIns="45700" rIns="91425" bIns="45700" anchor="t" anchorCtr="0">
            <a:noAutofit/>
          </a:bodyPr>
          <a:lstStyle/>
          <a:p>
            <a:pPr marL="457200" lvl="0" indent="-393700" algn="l" rtl="0">
              <a:lnSpc>
                <a:spcPct val="100000"/>
              </a:lnSpc>
              <a:spcBef>
                <a:spcPts val="1000"/>
              </a:spcBef>
              <a:spcAft>
                <a:spcPts val="0"/>
              </a:spcAft>
              <a:buSzPts val="2600"/>
              <a:buChar char="•"/>
            </a:pPr>
            <a:r>
              <a:rPr lang="en-US" sz="2600" dirty="0"/>
              <a:t>Our next TAG meeting </a:t>
            </a:r>
            <a:r>
              <a:rPr lang="en-US" sz="2600" b="1" dirty="0"/>
              <a:t>December 5th </a:t>
            </a:r>
            <a:endParaRPr sz="2600" b="1" dirty="0"/>
          </a:p>
          <a:p>
            <a:pPr marL="914400" lvl="1" indent="-393700" algn="l" rtl="0">
              <a:lnSpc>
                <a:spcPct val="100000"/>
              </a:lnSpc>
              <a:spcBef>
                <a:spcPts val="0"/>
              </a:spcBef>
              <a:spcAft>
                <a:spcPts val="0"/>
              </a:spcAft>
              <a:buSzPts val="2600"/>
              <a:buChar char="•"/>
            </a:pPr>
            <a:r>
              <a:rPr lang="en-US" sz="2600" b="1" dirty="0"/>
              <a:t>Equity and Cultural Responsiveness (IC Standard 3). </a:t>
            </a:r>
            <a:endParaRPr sz="2600" b="1" dirty="0"/>
          </a:p>
          <a:p>
            <a:pPr marL="1371600" lvl="2" indent="-393700" algn="l" rtl="0">
              <a:lnSpc>
                <a:spcPct val="100000"/>
              </a:lnSpc>
              <a:spcBef>
                <a:spcPts val="0"/>
              </a:spcBef>
              <a:spcAft>
                <a:spcPts val="0"/>
              </a:spcAft>
              <a:buSzPts val="2600"/>
              <a:buChar char="•"/>
            </a:pPr>
            <a:r>
              <a:rPr lang="en-US" sz="2600" dirty="0"/>
              <a:t>Please review pages 22-24 in the </a:t>
            </a:r>
            <a:r>
              <a:rPr lang="en-US" sz="2600" u="sng" dirty="0">
                <a:solidFill>
                  <a:schemeClr val="hlink"/>
                </a:solidFill>
                <a:hlinkClick r:id="rId3"/>
              </a:rPr>
              <a:t>IC document</a:t>
            </a:r>
            <a:r>
              <a:rPr lang="en-US" sz="2600" dirty="0"/>
              <a:t> to help orient you to our next meeting topic. </a:t>
            </a:r>
            <a:endParaRPr sz="2600" dirty="0"/>
          </a:p>
          <a:p>
            <a:pPr marL="914400" lvl="1" indent="-393700" algn="l" rtl="0">
              <a:lnSpc>
                <a:spcPct val="100000"/>
              </a:lnSpc>
              <a:spcBef>
                <a:spcPts val="0"/>
              </a:spcBef>
              <a:spcAft>
                <a:spcPts val="0"/>
              </a:spcAft>
              <a:buSzPts val="2600"/>
              <a:buChar char="•"/>
            </a:pPr>
            <a:r>
              <a:rPr lang="en-US" sz="2600" b="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We are looking for state to highlight in this December meeting.</a:t>
            </a:r>
            <a:r>
              <a:rPr lang="en-US" sz="26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 </a:t>
            </a:r>
            <a:endParaRPr sz="26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endParaRPr>
          </a:p>
          <a:p>
            <a:pPr marL="1371600" lvl="2" indent="-393700" algn="l" rtl="0">
              <a:lnSpc>
                <a:spcPct val="100000"/>
              </a:lnSpc>
              <a:spcBef>
                <a:spcPts val="0"/>
              </a:spcBef>
              <a:spcAft>
                <a:spcPts val="0"/>
              </a:spcAft>
              <a:buSzPts val="2600"/>
              <a:buChar char="•"/>
            </a:pPr>
            <a:r>
              <a:rPr lang="en-US" sz="26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If you have a connection within your state work that connects to IC Standard 3, please reach out to </a:t>
            </a:r>
            <a:r>
              <a:rPr lang="en-US" sz="2600" u="sng" dirty="0">
                <a:solidFill>
                  <a:schemeClr val="hlink"/>
                </a:solidFill>
                <a:hlinkClick r:id="rId4"/>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aberner@air.org</a:t>
            </a:r>
            <a:r>
              <a:rPr lang="en-US" sz="26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 </a:t>
            </a:r>
            <a:endParaRPr sz="2600" dirty="0"/>
          </a:p>
          <a:p>
            <a:pPr marL="0" lvl="0" indent="0" algn="l" rtl="0">
              <a:lnSpc>
                <a:spcPct val="100000"/>
              </a:lnSpc>
              <a:spcBef>
                <a:spcPts val="1000"/>
              </a:spcBef>
              <a:spcAft>
                <a:spcPts val="0"/>
              </a:spcAft>
              <a:buNone/>
            </a:pPr>
            <a:endParaRPr sz="2600" dirty="0"/>
          </a:p>
          <a:p>
            <a:pPr marL="914400" lvl="1" indent="-393700" algn="l" rtl="0">
              <a:lnSpc>
                <a:spcPct val="100000"/>
              </a:lnSpc>
              <a:spcBef>
                <a:spcPts val="1000"/>
              </a:spcBef>
              <a:spcAft>
                <a:spcPts val="0"/>
              </a:spcAft>
              <a:buSzPts val="2600"/>
              <a:buChar char="•"/>
            </a:pPr>
            <a:r>
              <a:rPr lang="en-US" sz="2600" dirty="0"/>
              <a:t>Please join the monthly IC Trainings</a:t>
            </a:r>
            <a:endParaRPr sz="2600" dirty="0"/>
          </a:p>
          <a:p>
            <a:pPr marL="1371600" lvl="2" indent="-393700" algn="l" rtl="0">
              <a:lnSpc>
                <a:spcPct val="100000"/>
              </a:lnSpc>
              <a:spcBef>
                <a:spcPts val="0"/>
              </a:spcBef>
              <a:spcAft>
                <a:spcPts val="0"/>
              </a:spcAft>
              <a:buSzPts val="2600"/>
              <a:buChar char="•"/>
            </a:pPr>
            <a:r>
              <a:rPr lang="en-US" sz="2600" dirty="0"/>
              <a:t> November 19</a:t>
            </a:r>
            <a:r>
              <a:rPr lang="en-US" sz="2600" baseline="30000" dirty="0"/>
              <a:t>th</a:t>
            </a:r>
            <a:r>
              <a:rPr lang="en-US" sz="2600" dirty="0"/>
              <a:t> 12-1:30 pm ET, </a:t>
            </a:r>
            <a:r>
              <a:rPr lang="en-US" sz="2600" u="sng" dirty="0">
                <a:solidFill>
                  <a:schemeClr val="hlink"/>
                </a:solidFill>
                <a:hlinkClick r:id="rId5"/>
              </a:rPr>
              <a:t>Sign-up form</a:t>
            </a:r>
            <a:endParaRPr sz="26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 name="Title 1">
            <a:extLst>
              <a:ext uri="{FF2B5EF4-FFF2-40B4-BE49-F238E27FC236}">
                <a16:creationId xmlns:a16="http://schemas.microsoft.com/office/drawing/2014/main" id="{80A00B10-193C-7541-7D89-F0B300EFF503}"/>
              </a:ext>
            </a:extLst>
          </p:cNvPr>
          <p:cNvSpPr>
            <a:spLocks noGrp="1"/>
          </p:cNvSpPr>
          <p:nvPr>
            <p:ph type="title" idx="4294967295"/>
          </p:nvPr>
        </p:nvSpPr>
        <p:spPr>
          <a:xfrm>
            <a:off x="838200" y="-1325563"/>
            <a:ext cx="10515600" cy="1325563"/>
          </a:xfrm>
        </p:spPr>
        <p:txBody>
          <a:bodyPr spcFirstLastPara="1" wrap="square" lIns="91425" tIns="45700" rIns="91425" bIns="45700" anchor="b" anchorCtr="0">
            <a:normAutofit/>
          </a:bodyPr>
          <a:lstStyle/>
          <a:p>
            <a:r>
              <a:rPr lang="en-US" dirty="0"/>
              <a:t>Welcome and Introductions</a:t>
            </a:r>
          </a:p>
        </p:txBody>
      </p:sp>
      <p:sp>
        <p:nvSpPr>
          <p:cNvPr id="12" name="Google Shape;211;p3"/>
          <p:cNvSpPr txBox="1">
            <a:spLocks/>
          </p:cNvSpPr>
          <p:nvPr/>
        </p:nvSpPr>
        <p:spPr>
          <a:xfrm>
            <a:off x="790826" y="342600"/>
            <a:ext cx="9320125" cy="101917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chemeClr val="lt1"/>
              </a:buClr>
              <a:buSzPts val="8000"/>
              <a:buFont typeface="Arial"/>
              <a:buNone/>
              <a:defRPr sz="8000" b="1" i="0" u="none" strike="noStrike" cap="none">
                <a:solidFill>
                  <a:schemeClr val="lt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nSpc>
                <a:spcPct val="70000"/>
              </a:lnSpc>
              <a:spcBef>
                <a:spcPts val="0"/>
              </a:spcBef>
              <a:buSzPts val="6200"/>
            </a:pPr>
            <a:r>
              <a:rPr lang="en-US" sz="5800"/>
              <a:t>Welcome &amp; Introductions </a:t>
            </a:r>
            <a:endParaRPr lang="en-US" sz="5800" dirty="0"/>
          </a:p>
        </p:txBody>
      </p:sp>
      <p:pic>
        <p:nvPicPr>
          <p:cNvPr id="213" name="Google Shape;213;p3" descr="Dr. David DeMatthews headshot"/>
          <p:cNvPicPr preferRelativeResize="0"/>
          <p:nvPr/>
        </p:nvPicPr>
        <p:blipFill rotWithShape="1">
          <a:blip r:embed="rId3">
            <a:alphaModFix/>
          </a:blip>
          <a:srcRect/>
          <a:stretch/>
        </p:blipFill>
        <p:spPr>
          <a:xfrm>
            <a:off x="669500" y="1361775"/>
            <a:ext cx="1609575" cy="2011975"/>
          </a:xfrm>
          <a:prstGeom prst="rect">
            <a:avLst/>
          </a:prstGeom>
          <a:noFill/>
          <a:ln>
            <a:noFill/>
          </a:ln>
        </p:spPr>
      </p:pic>
      <p:sp>
        <p:nvSpPr>
          <p:cNvPr id="4" name="Google Shape;212;p3"/>
          <p:cNvSpPr txBox="1">
            <a:spLocks/>
          </p:cNvSpPr>
          <p:nvPr/>
        </p:nvSpPr>
        <p:spPr>
          <a:xfrm>
            <a:off x="2551163" y="1572150"/>
            <a:ext cx="3470400" cy="1291200"/>
          </a:xfrm>
          <a:prstGeom prst="rect">
            <a:avLst/>
          </a:prstGeom>
          <a:solidFill>
            <a:srgbClr val="E4E4E4"/>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buSzPts val="2400"/>
            </a:pPr>
            <a:r>
              <a:rPr lang="en-US" sz="1800" b="1">
                <a:latin typeface="Arial"/>
                <a:ea typeface="Arial"/>
                <a:cs typeface="Arial"/>
                <a:sym typeface="Arial"/>
              </a:rPr>
              <a:t>Dr. David DeMatthews</a:t>
            </a:r>
            <a:endParaRPr lang="en-US" sz="1800">
              <a:latin typeface="Arial"/>
              <a:ea typeface="Arial"/>
              <a:cs typeface="Arial"/>
              <a:sym typeface="Arial"/>
            </a:endParaRPr>
          </a:p>
          <a:p>
            <a:pPr marL="0" indent="0">
              <a:spcBef>
                <a:spcPts val="0"/>
              </a:spcBef>
              <a:buSzPts val="2400"/>
            </a:pPr>
            <a:r>
              <a:rPr lang="en-US" sz="1600">
                <a:solidFill>
                  <a:srgbClr val="242424"/>
                </a:solidFill>
                <a:latin typeface="Arial"/>
                <a:ea typeface="Arial"/>
                <a:cs typeface="Arial"/>
                <a:sym typeface="Arial"/>
              </a:rPr>
              <a:t>Professor, Department of Education Leadership and Policy,</a:t>
            </a:r>
            <a:endParaRPr lang="en-US" sz="1600">
              <a:solidFill>
                <a:srgbClr val="212529"/>
              </a:solidFill>
              <a:latin typeface="Arial"/>
              <a:ea typeface="Arial"/>
              <a:cs typeface="Arial"/>
              <a:sym typeface="Arial"/>
            </a:endParaRPr>
          </a:p>
          <a:p>
            <a:pPr marL="0" indent="0">
              <a:spcBef>
                <a:spcPts val="0"/>
              </a:spcBef>
              <a:buSzPts val="2400"/>
            </a:pPr>
            <a:r>
              <a:rPr lang="en-US" sz="1600">
                <a:solidFill>
                  <a:srgbClr val="000000"/>
                </a:solidFill>
                <a:latin typeface="Arial"/>
                <a:ea typeface="Arial"/>
                <a:cs typeface="Arial"/>
                <a:sym typeface="Arial"/>
              </a:rPr>
              <a:t>The University of Texas at Austin</a:t>
            </a:r>
          </a:p>
          <a:p>
            <a:pPr marL="0" indent="0"/>
            <a:endParaRPr lang="en-US" sz="2200" dirty="0"/>
          </a:p>
        </p:txBody>
      </p:sp>
      <p:pic>
        <p:nvPicPr>
          <p:cNvPr id="214" name="Google Shape;214;p3" descr="Dr. Bobbi Newman Headshot"/>
          <p:cNvPicPr preferRelativeResize="0"/>
          <p:nvPr/>
        </p:nvPicPr>
        <p:blipFill rotWithShape="1">
          <a:blip r:embed="rId4">
            <a:alphaModFix/>
          </a:blip>
          <a:srcRect/>
          <a:stretch/>
        </p:blipFill>
        <p:spPr>
          <a:xfrm>
            <a:off x="504950" y="4668088"/>
            <a:ext cx="1609343" cy="2011680"/>
          </a:xfrm>
          <a:prstGeom prst="rect">
            <a:avLst/>
          </a:prstGeom>
          <a:noFill/>
          <a:ln>
            <a:noFill/>
          </a:ln>
        </p:spPr>
      </p:pic>
      <p:sp>
        <p:nvSpPr>
          <p:cNvPr id="8" name="Google Shape;215;p3"/>
          <p:cNvSpPr txBox="1">
            <a:spLocks/>
          </p:cNvSpPr>
          <p:nvPr/>
        </p:nvSpPr>
        <p:spPr>
          <a:xfrm>
            <a:off x="2378875" y="5152650"/>
            <a:ext cx="3470400" cy="1291200"/>
          </a:xfrm>
          <a:prstGeom prst="rect">
            <a:avLst/>
          </a:prstGeom>
          <a:solidFill>
            <a:srgbClr val="E4E4E4"/>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buSzPts val="1100"/>
            </a:pPr>
            <a:r>
              <a:rPr lang="en-US" sz="1800" b="1">
                <a:latin typeface="Arial"/>
                <a:ea typeface="Arial"/>
                <a:cs typeface="Arial"/>
                <a:sym typeface="Arial"/>
              </a:rPr>
              <a:t>Dr. Bobbi Newman </a:t>
            </a:r>
          </a:p>
          <a:p>
            <a:pPr marL="0" indent="0">
              <a:spcBef>
                <a:spcPts val="0"/>
              </a:spcBef>
              <a:buSzPts val="2400"/>
            </a:pPr>
            <a:r>
              <a:rPr lang="en-US" sz="1600">
                <a:solidFill>
                  <a:srgbClr val="1C252D"/>
                </a:solidFill>
                <a:latin typeface="Arial"/>
                <a:ea typeface="Arial"/>
                <a:cs typeface="Arial"/>
                <a:sym typeface="Arial"/>
              </a:rPr>
              <a:t>State Lead for CEEDAR Center, Principal Researcher, </a:t>
            </a:r>
            <a:r>
              <a:rPr lang="en-US" sz="1600">
                <a:latin typeface="Arial"/>
                <a:ea typeface="Arial"/>
                <a:cs typeface="Arial"/>
                <a:sym typeface="Arial"/>
              </a:rPr>
              <a:t>American Institute for Research (AIR)</a:t>
            </a:r>
            <a:endParaRPr lang="en-US" sz="1600">
              <a:solidFill>
                <a:srgbClr val="1C252D"/>
              </a:solidFill>
              <a:latin typeface="Arial"/>
              <a:ea typeface="Arial"/>
              <a:cs typeface="Arial"/>
              <a:sym typeface="Arial"/>
            </a:endParaRPr>
          </a:p>
          <a:p>
            <a:pPr marL="0" indent="0"/>
            <a:endParaRPr lang="en-US" sz="2200" dirty="0">
              <a:latin typeface="Arial"/>
              <a:ea typeface="Arial"/>
              <a:cs typeface="Arial"/>
              <a:sym typeface="Arial"/>
            </a:endParaRPr>
          </a:p>
        </p:txBody>
      </p:sp>
      <p:pic>
        <p:nvPicPr>
          <p:cNvPr id="216" name="Google Shape;216;p3" descr="Nichole Spalding headshot"/>
          <p:cNvPicPr preferRelativeResize="0"/>
          <p:nvPr/>
        </p:nvPicPr>
        <p:blipFill rotWithShape="1">
          <a:blip r:embed="rId5">
            <a:alphaModFix/>
          </a:blip>
          <a:srcRect/>
          <a:stretch/>
        </p:blipFill>
        <p:spPr>
          <a:xfrm>
            <a:off x="6476377" y="1209375"/>
            <a:ext cx="1488848" cy="2011976"/>
          </a:xfrm>
          <a:prstGeom prst="rect">
            <a:avLst/>
          </a:prstGeom>
          <a:noFill/>
          <a:ln>
            <a:noFill/>
          </a:ln>
        </p:spPr>
      </p:pic>
      <p:sp>
        <p:nvSpPr>
          <p:cNvPr id="6" name="Google Shape;217;p3"/>
          <p:cNvSpPr txBox="1">
            <a:spLocks/>
          </p:cNvSpPr>
          <p:nvPr/>
        </p:nvSpPr>
        <p:spPr>
          <a:xfrm>
            <a:off x="8248827" y="1572150"/>
            <a:ext cx="2998200" cy="1291200"/>
          </a:xfrm>
          <a:prstGeom prst="rect">
            <a:avLst/>
          </a:prstGeom>
          <a:solidFill>
            <a:srgbClr val="E4E4E4"/>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buSzPts val="2400"/>
            </a:pPr>
            <a:r>
              <a:rPr lang="en-US" sz="1800" b="1">
                <a:latin typeface="Arial"/>
                <a:ea typeface="Arial"/>
                <a:cs typeface="Arial"/>
                <a:sym typeface="Arial"/>
              </a:rPr>
              <a:t>Nichole Spalding</a:t>
            </a:r>
            <a:endParaRPr lang="en-US" sz="1800">
              <a:latin typeface="Arial"/>
              <a:ea typeface="Arial"/>
              <a:cs typeface="Arial"/>
              <a:sym typeface="Arial"/>
            </a:endParaRPr>
          </a:p>
          <a:p>
            <a:pPr marL="0" indent="0">
              <a:spcBef>
                <a:spcPts val="0"/>
              </a:spcBef>
              <a:buSzPts val="2400"/>
            </a:pPr>
            <a:r>
              <a:rPr lang="en-US" sz="1600">
                <a:latin typeface="Arial"/>
                <a:ea typeface="Arial"/>
                <a:cs typeface="Arial"/>
                <a:sym typeface="Arial"/>
              </a:rPr>
              <a:t>Technical Assistance Specialist, </a:t>
            </a:r>
          </a:p>
          <a:p>
            <a:pPr marL="0" indent="0">
              <a:spcBef>
                <a:spcPts val="0"/>
              </a:spcBef>
              <a:buSzPts val="2400"/>
            </a:pPr>
            <a:r>
              <a:rPr lang="en-US" sz="1600">
                <a:latin typeface="Arial"/>
                <a:ea typeface="Arial"/>
                <a:cs typeface="Arial"/>
                <a:sym typeface="Arial"/>
              </a:rPr>
              <a:t>CEEDAR, University of Florida</a:t>
            </a:r>
          </a:p>
          <a:p>
            <a:pPr marL="0" indent="0"/>
            <a:endParaRPr lang="en-US" sz="2200" dirty="0">
              <a:latin typeface="Arial"/>
              <a:ea typeface="Arial"/>
              <a:cs typeface="Arial"/>
              <a:sym typeface="Arial"/>
            </a:endParaRPr>
          </a:p>
        </p:txBody>
      </p:sp>
      <p:pic>
        <p:nvPicPr>
          <p:cNvPr id="218" name="Google Shape;218;p3" descr="Abby Berner headshot"/>
          <p:cNvPicPr preferRelativeResize="0"/>
          <p:nvPr/>
        </p:nvPicPr>
        <p:blipFill rotWithShape="1">
          <a:blip r:embed="rId6">
            <a:alphaModFix/>
          </a:blip>
          <a:srcRect l="-2669" t="25737" r="2670" b="1434"/>
          <a:stretch/>
        </p:blipFill>
        <p:spPr>
          <a:xfrm>
            <a:off x="6355875" y="4668088"/>
            <a:ext cx="1609344" cy="1562010"/>
          </a:xfrm>
          <a:prstGeom prst="rect">
            <a:avLst/>
          </a:prstGeom>
          <a:noFill/>
          <a:ln>
            <a:noFill/>
          </a:ln>
        </p:spPr>
      </p:pic>
      <p:sp>
        <p:nvSpPr>
          <p:cNvPr id="10" name="Google Shape;219;p3"/>
          <p:cNvSpPr txBox="1">
            <a:spLocks/>
          </p:cNvSpPr>
          <p:nvPr/>
        </p:nvSpPr>
        <p:spPr>
          <a:xfrm>
            <a:off x="8291875" y="4803500"/>
            <a:ext cx="3470400" cy="1291200"/>
          </a:xfrm>
          <a:prstGeom prst="rect">
            <a:avLst/>
          </a:prstGeom>
          <a:solidFill>
            <a:srgbClr val="E4E4E4"/>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buSzPts val="1100"/>
            </a:pPr>
            <a:r>
              <a:rPr lang="en-US" sz="1800" b="1">
                <a:latin typeface="Arial"/>
                <a:ea typeface="Arial"/>
                <a:cs typeface="Arial"/>
                <a:sym typeface="Arial"/>
              </a:rPr>
              <a:t>Abby Berner</a:t>
            </a:r>
          </a:p>
          <a:p>
            <a:pPr marL="0" indent="0">
              <a:spcBef>
                <a:spcPts val="0"/>
              </a:spcBef>
            </a:pPr>
            <a:r>
              <a:rPr lang="en-US" sz="1600">
                <a:solidFill>
                  <a:srgbClr val="000000"/>
                </a:solidFill>
                <a:latin typeface="Arial"/>
                <a:ea typeface="Arial"/>
                <a:cs typeface="Arial"/>
                <a:sym typeface="Arial"/>
              </a:rPr>
              <a:t>Engagement Specialist, CEEDAR, Research Assistant, American Institute for Research (AIR)</a:t>
            </a:r>
            <a:endParaRPr lang="en-US" sz="1600">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g302140f0954_0_10"/>
          <p:cNvSpPr txBox="1">
            <a:spLocks noGrp="1"/>
          </p:cNvSpPr>
          <p:nvPr>
            <p:ph type="title"/>
          </p:nvPr>
        </p:nvSpPr>
        <p:spPr>
          <a:xfrm>
            <a:off x="433206" y="594159"/>
            <a:ext cx="11219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800"/>
              <a:buNone/>
            </a:pPr>
            <a:r>
              <a:rPr lang="en-US" dirty="0"/>
              <a:t>Our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Partners</a:t>
            </a:r>
            <a:endParaRPr dirty="0"/>
          </a:p>
        </p:txBody>
      </p:sp>
      <p:pic>
        <p:nvPicPr>
          <p:cNvPr id="230" name="Google Shape;230;g302140f0954_0_10" descr="Lead Idea Center logo"/>
          <p:cNvPicPr preferRelativeResize="0"/>
          <p:nvPr/>
        </p:nvPicPr>
        <p:blipFill>
          <a:blip r:embed="rId3">
            <a:alphaModFix/>
          </a:blip>
          <a:stretch>
            <a:fillRect/>
          </a:stretch>
        </p:blipFill>
        <p:spPr>
          <a:xfrm>
            <a:off x="574425" y="1762659"/>
            <a:ext cx="3302962" cy="1724065"/>
          </a:xfrm>
          <a:prstGeom prst="rect">
            <a:avLst/>
          </a:prstGeom>
          <a:noFill/>
          <a:ln>
            <a:noFill/>
          </a:ln>
        </p:spPr>
      </p:pic>
      <p:pic>
        <p:nvPicPr>
          <p:cNvPr id="227" name="Google Shape;227;g302140f0954_0_10" descr="Council of Chief State School Officers logo"/>
          <p:cNvPicPr preferRelativeResize="0"/>
          <p:nvPr/>
        </p:nvPicPr>
        <p:blipFill rotWithShape="1">
          <a:blip r:embed="rId4">
            <a:alphaModFix/>
          </a:blip>
          <a:srcRect/>
          <a:stretch/>
        </p:blipFill>
        <p:spPr>
          <a:xfrm>
            <a:off x="4507725" y="448725"/>
            <a:ext cx="4407950" cy="2347725"/>
          </a:xfrm>
          <a:prstGeom prst="rect">
            <a:avLst/>
          </a:prstGeom>
          <a:noFill/>
          <a:ln>
            <a:noFill/>
          </a:ln>
        </p:spPr>
      </p:pic>
      <p:pic>
        <p:nvPicPr>
          <p:cNvPr id="229" name="Google Shape;229;g302140f0954_0_10" descr="UCEA logo"/>
          <p:cNvPicPr preferRelativeResize="0"/>
          <p:nvPr/>
        </p:nvPicPr>
        <p:blipFill rotWithShape="1">
          <a:blip r:embed="rId5">
            <a:alphaModFix/>
          </a:blip>
          <a:srcRect/>
          <a:stretch/>
        </p:blipFill>
        <p:spPr>
          <a:xfrm>
            <a:off x="9739521" y="594159"/>
            <a:ext cx="1982878" cy="2236502"/>
          </a:xfrm>
          <a:prstGeom prst="rect">
            <a:avLst/>
          </a:prstGeom>
          <a:noFill/>
          <a:ln>
            <a:noFill/>
          </a:ln>
        </p:spPr>
      </p:pic>
      <p:pic>
        <p:nvPicPr>
          <p:cNvPr id="226" name="Google Shape;226;g302140f0954_0_10" descr="National Association of Secondary School Principals Logo"/>
          <p:cNvPicPr preferRelativeResize="0"/>
          <p:nvPr/>
        </p:nvPicPr>
        <p:blipFill rotWithShape="1">
          <a:blip r:embed="rId6">
            <a:alphaModFix/>
          </a:blip>
          <a:srcRect/>
          <a:stretch/>
        </p:blipFill>
        <p:spPr>
          <a:xfrm>
            <a:off x="574425" y="3948725"/>
            <a:ext cx="4286250" cy="1619250"/>
          </a:xfrm>
          <a:prstGeom prst="rect">
            <a:avLst/>
          </a:prstGeom>
          <a:noFill/>
          <a:ln>
            <a:noFill/>
          </a:ln>
        </p:spPr>
      </p:pic>
      <p:pic>
        <p:nvPicPr>
          <p:cNvPr id="228" name="Google Shape;228;g302140f0954_0_10" descr="National Association of Elementary School Principals logo"/>
          <p:cNvPicPr preferRelativeResize="0"/>
          <p:nvPr/>
        </p:nvPicPr>
        <p:blipFill rotWithShape="1">
          <a:blip r:embed="rId7">
            <a:alphaModFix/>
          </a:blip>
          <a:srcRect/>
          <a:stretch/>
        </p:blipFill>
        <p:spPr>
          <a:xfrm>
            <a:off x="6141271" y="3486725"/>
            <a:ext cx="3763051" cy="19748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g30c30ae9e22_0_0"/>
          <p:cNvSpPr txBox="1">
            <a:spLocks noGrp="1"/>
          </p:cNvSpPr>
          <p:nvPr>
            <p:ph type="title"/>
          </p:nvPr>
        </p:nvSpPr>
        <p:spPr>
          <a:xfrm>
            <a:off x="433206" y="594159"/>
            <a:ext cx="112197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The purpose of the IL TAG is to…</a:t>
            </a:r>
            <a:endParaRPr dirty="0"/>
          </a:p>
        </p:txBody>
      </p:sp>
      <p:sp>
        <p:nvSpPr>
          <p:cNvPr id="7" name="Google Shape;237;g30c30ae9e22_0_0"/>
          <p:cNvSpPr txBox="1">
            <a:spLocks noGrp="1"/>
          </p:cNvSpPr>
          <p:nvPr>
            <p:ph type="body" idx="1"/>
          </p:nvPr>
        </p:nvSpPr>
        <p:spPr>
          <a:xfrm>
            <a:off x="433388" y="2187574"/>
            <a:ext cx="11219700" cy="3639600"/>
          </a:xfrm>
          <a:prstGeom prst="rect">
            <a:avLst/>
          </a:prstGeom>
        </p:spPr>
        <p:txBody>
          <a:bodyPr spcFirstLastPara="1" wrap="square" lIns="91425" tIns="45700" rIns="91425" bIns="45700" anchor="t" anchorCtr="0">
            <a:noAutofit/>
          </a:bodyPr>
          <a:lstStyle/>
          <a:p>
            <a:pPr marL="457200" lvl="0" indent="-400050" algn="l" rtl="0">
              <a:lnSpc>
                <a:spcPct val="115000"/>
              </a:lnSpc>
              <a:spcBef>
                <a:spcPts val="0"/>
              </a:spcBef>
              <a:spcAft>
                <a:spcPts val="0"/>
              </a:spcAft>
              <a:buSzPts val="2700"/>
              <a:buChar char="•"/>
            </a:pPr>
            <a:r>
              <a:rPr lang="en-US" sz="2700" dirty="0"/>
              <a:t>elevate the importance of </a:t>
            </a:r>
            <a:r>
              <a:rPr lang="en-US" sz="2700" b="1" dirty="0"/>
              <a:t>inclusive leadership</a:t>
            </a:r>
            <a:r>
              <a:rPr lang="en-US" sz="2700" dirty="0"/>
              <a:t> in our work,</a:t>
            </a:r>
            <a:endParaRPr sz="2700" dirty="0"/>
          </a:p>
          <a:p>
            <a:pPr marL="457200" lvl="0" indent="-400050" algn="l" rtl="0">
              <a:lnSpc>
                <a:spcPct val="115000"/>
              </a:lnSpc>
              <a:spcBef>
                <a:spcPts val="0"/>
              </a:spcBef>
              <a:spcAft>
                <a:spcPts val="0"/>
              </a:spcAft>
              <a:buSzPts val="2700"/>
              <a:buChar char="•"/>
            </a:pPr>
            <a:r>
              <a:rPr lang="en-US" sz="2700" b="1" dirty="0"/>
              <a:t>focus on inclusive practices</a:t>
            </a:r>
            <a:r>
              <a:rPr lang="en-US" sz="2700" dirty="0"/>
              <a:t> in our programs, coursework, clinical experiences, and policies,</a:t>
            </a:r>
            <a:endParaRPr sz="2700" dirty="0"/>
          </a:p>
          <a:p>
            <a:pPr marL="457200" lvl="0" indent="-400050" algn="l" rtl="0">
              <a:lnSpc>
                <a:spcPct val="115000"/>
              </a:lnSpc>
              <a:spcBef>
                <a:spcPts val="0"/>
              </a:spcBef>
              <a:spcAft>
                <a:spcPts val="0"/>
              </a:spcAft>
              <a:buSzPts val="2700"/>
              <a:buChar char="•"/>
            </a:pPr>
            <a:r>
              <a:rPr lang="en-US" sz="2700" dirty="0"/>
              <a:t>engage in </a:t>
            </a:r>
            <a:r>
              <a:rPr lang="en-US" sz="2700" b="1" dirty="0"/>
              <a:t>authentic conversations</a:t>
            </a:r>
            <a:r>
              <a:rPr lang="en-US" sz="2700" dirty="0"/>
              <a:t> on their inclusive leadership efforts, </a:t>
            </a:r>
            <a:endParaRPr sz="2700" dirty="0"/>
          </a:p>
          <a:p>
            <a:pPr marL="457200" lvl="0" indent="-400050" algn="l" rtl="0">
              <a:lnSpc>
                <a:spcPct val="115000"/>
              </a:lnSpc>
              <a:spcBef>
                <a:spcPts val="0"/>
              </a:spcBef>
              <a:spcAft>
                <a:spcPts val="0"/>
              </a:spcAft>
              <a:buSzPts val="2700"/>
              <a:buChar char="•"/>
            </a:pPr>
            <a:r>
              <a:rPr lang="en-US" sz="2700" dirty="0"/>
              <a:t>and </a:t>
            </a:r>
            <a:r>
              <a:rPr lang="en-US" sz="2700" b="1" dirty="0"/>
              <a:t>share expertise, successes and challenges</a:t>
            </a:r>
            <a:r>
              <a:rPr lang="en-US" sz="2700" dirty="0"/>
              <a:t>, and discuss how to use resources to support scaling and sustainability. </a:t>
            </a:r>
            <a:endParaRPr sz="31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g302e7852b85_0_6"/>
          <p:cNvSpPr txBox="1">
            <a:spLocks noGrp="1"/>
          </p:cNvSpPr>
          <p:nvPr>
            <p:ph type="title"/>
          </p:nvPr>
        </p:nvSpPr>
        <p:spPr>
          <a:xfrm>
            <a:off x="433206" y="365559"/>
            <a:ext cx="11219700" cy="13257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002060"/>
              </a:buClr>
              <a:buSzPct val="91666"/>
              <a:buFont typeface="Candara"/>
              <a:buNone/>
            </a:pPr>
            <a:r>
              <a:rPr lang="en-US" dirty="0">
                <a:solidFill>
                  <a:srgbClr val="002060"/>
                </a:solidFill>
              </a:rPr>
              <a:t>Inclusive Leadership</a:t>
            </a:r>
            <a:br>
              <a:rPr lang="en-US" sz="4400" dirty="0">
                <a:solidFill>
                  <a:srgbClr val="002060"/>
                </a:solidFill>
              </a:rPr>
            </a:br>
            <a:r>
              <a:rPr lang="en-US" dirty="0">
                <a:solidFill>
                  <a:srgbClr val="002060"/>
                </a:solidFill>
              </a:rPr>
              <a:t>Potential Topics for Discussion</a:t>
            </a:r>
            <a:endParaRPr dirty="0"/>
          </a:p>
        </p:txBody>
      </p:sp>
      <p:sp>
        <p:nvSpPr>
          <p:cNvPr id="245" name="Google Shape;245;g302e7852b85_0_6" descr="Arrow pointing to November 7th"/>
          <p:cNvSpPr/>
          <p:nvPr/>
        </p:nvSpPr>
        <p:spPr>
          <a:xfrm>
            <a:off x="-368398" y="2564925"/>
            <a:ext cx="1206600" cy="723900"/>
          </a:xfrm>
          <a:prstGeom prst="rightArrow">
            <a:avLst>
              <a:gd name="adj1" fmla="val 26415"/>
              <a:gd name="adj2" fmla="val 5000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aphicFrame>
        <p:nvGraphicFramePr>
          <p:cNvPr id="244" name="Google Shape;244;g302e7852b85_0_6"/>
          <p:cNvGraphicFramePr/>
          <p:nvPr>
            <p:extLst>
              <p:ext uri="{D42A27DB-BD31-4B8C-83A1-F6EECF244321}">
                <p14:modId xmlns:p14="http://schemas.microsoft.com/office/powerpoint/2010/main" val="1548952655"/>
              </p:ext>
            </p:extLst>
          </p:nvPr>
        </p:nvGraphicFramePr>
        <p:xfrm>
          <a:off x="838199" y="1734357"/>
          <a:ext cx="10811925" cy="4379650"/>
        </p:xfrm>
        <a:graphic>
          <a:graphicData uri="http://schemas.openxmlformats.org/drawingml/2006/table">
            <a:tbl>
              <a:tblPr firstRow="1" bandRow="1">
                <a:noFill/>
                <a:tableStyleId>{28A41EA7-ACAC-411A-912C-9D432B99834A}</a:tableStyleId>
              </a:tblPr>
              <a:tblGrid>
                <a:gridCol w="2197900">
                  <a:extLst>
                    <a:ext uri="{9D8B030D-6E8A-4147-A177-3AD203B41FA5}">
                      <a16:colId xmlns:a16="http://schemas.microsoft.com/office/drawing/2014/main" val="20000"/>
                    </a:ext>
                  </a:extLst>
                </a:gridCol>
                <a:gridCol w="8614025">
                  <a:extLst>
                    <a:ext uri="{9D8B030D-6E8A-4147-A177-3AD203B41FA5}">
                      <a16:colId xmlns:a16="http://schemas.microsoft.com/office/drawing/2014/main" val="20001"/>
                    </a:ext>
                  </a:extLst>
                </a:gridCol>
              </a:tblGrid>
              <a:tr h="536850">
                <a:tc>
                  <a:txBody>
                    <a:bodyPr/>
                    <a:lstStyle/>
                    <a:p>
                      <a:pPr marL="0" marR="0" lvl="0" indent="0" algn="ctr" rtl="0">
                        <a:lnSpc>
                          <a:spcPct val="100000"/>
                        </a:lnSpc>
                        <a:spcBef>
                          <a:spcPts val="0"/>
                        </a:spcBef>
                        <a:spcAft>
                          <a:spcPts val="0"/>
                        </a:spcAft>
                        <a:buClr>
                          <a:srgbClr val="000000"/>
                        </a:buClr>
                        <a:buSzPts val="2800"/>
                        <a:buFont typeface="Arial"/>
                        <a:buNone/>
                      </a:pPr>
                      <a:r>
                        <a:rPr lang="en-US" sz="2800" u="none" strike="noStrike" cap="none">
                          <a:solidFill>
                            <a:schemeClr val="dk1"/>
                          </a:solidFill>
                        </a:rPr>
                        <a:t>Date</a:t>
                      </a:r>
                      <a:endParaRPr sz="2800" u="none" strike="noStrike" cap="none"/>
                    </a:p>
                  </a:txBody>
                  <a:tcPr marL="91450" marR="91450" marT="45725" marB="457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800"/>
                        <a:buFont typeface="Arial"/>
                        <a:buNone/>
                      </a:pPr>
                      <a:r>
                        <a:rPr lang="en-US" sz="2800" u="none" strike="noStrike" cap="none">
                          <a:solidFill>
                            <a:schemeClr val="dk1"/>
                          </a:solidFill>
                        </a:rPr>
                        <a:t>Topic</a:t>
                      </a:r>
                      <a:endParaRPr sz="2800" u="none" strike="noStrike" cap="none"/>
                    </a:p>
                  </a:txBody>
                  <a:tcPr marL="91450" marR="91450" marT="45725" marB="457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480350">
                <a:tc>
                  <a:txBody>
                    <a:bodyPr/>
                    <a:lstStyle/>
                    <a:p>
                      <a:pPr marL="457200" marR="0" lvl="1" indent="0" algn="l" rtl="0">
                        <a:lnSpc>
                          <a:spcPct val="115000"/>
                        </a:lnSpc>
                        <a:spcBef>
                          <a:spcPts val="0"/>
                        </a:spcBef>
                        <a:spcAft>
                          <a:spcPts val="0"/>
                        </a:spcAft>
                        <a:buClr>
                          <a:srgbClr val="000000"/>
                        </a:buClr>
                        <a:buSzPts val="1600"/>
                        <a:buFont typeface="Arial"/>
                        <a:buNone/>
                      </a:pPr>
                      <a:r>
                        <a:rPr lang="en-US" sz="1600" u="none" strike="noStrike" cap="none"/>
                        <a:t>October 3</a:t>
                      </a:r>
                      <a:endParaRPr sz="3000" u="none" strike="noStrike" cap="none"/>
                    </a:p>
                  </a:txBody>
                  <a:tcPr marL="95250" marR="95250" marT="95250" marB="952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600"/>
                        <a:buFont typeface="Arial"/>
                        <a:buNone/>
                      </a:pPr>
                      <a:r>
                        <a:rPr lang="en-US" sz="1600" u="none" strike="noStrike" cap="none"/>
                        <a:t>TAG Overview - Spotlight on Georgia</a:t>
                      </a:r>
                      <a:endParaRPr sz="3000" u="none" strike="noStrike" cap="none"/>
                    </a:p>
                  </a:txBody>
                  <a:tcPr marL="95250" marR="95250" marT="95250" marB="952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480350">
                <a:tc>
                  <a:txBody>
                    <a:bodyPr/>
                    <a:lstStyle/>
                    <a:p>
                      <a:pPr marL="457200" marR="0" lvl="0" indent="0" algn="l" rtl="0">
                        <a:lnSpc>
                          <a:spcPct val="115000"/>
                        </a:lnSpc>
                        <a:spcBef>
                          <a:spcPts val="0"/>
                        </a:spcBef>
                        <a:spcAft>
                          <a:spcPts val="0"/>
                        </a:spcAft>
                        <a:buClr>
                          <a:srgbClr val="000000"/>
                        </a:buClr>
                        <a:buSzPts val="1600"/>
                        <a:buFont typeface="Arial"/>
                        <a:buNone/>
                      </a:pPr>
                      <a:r>
                        <a:rPr lang="en-US" sz="1600" u="none" strike="noStrike" cap="none"/>
                        <a:t>November 7</a:t>
                      </a:r>
                      <a:endParaRPr sz="3000" u="none" strike="noStrike" cap="none"/>
                    </a:p>
                  </a:txBody>
                  <a:tcPr marL="95250" marR="95250" marT="95250" marB="952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600"/>
                        <a:buFont typeface="Arial"/>
                        <a:buNone/>
                      </a:pPr>
                      <a:r>
                        <a:rPr lang="en-US" sz="1600" u="none" strike="noStrike" cap="none"/>
                        <a:t>Mission, Vision and Core Values; Ethics and Professional Norms</a:t>
                      </a:r>
                      <a:endParaRPr sz="3000" u="none" strike="noStrike" cap="none"/>
                    </a:p>
                  </a:txBody>
                  <a:tcPr marL="95250" marR="95250" marT="95250" marB="952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480350">
                <a:tc>
                  <a:txBody>
                    <a:bodyPr/>
                    <a:lstStyle/>
                    <a:p>
                      <a:pPr marL="457200" marR="0" lvl="0" indent="0" algn="l" rtl="0">
                        <a:lnSpc>
                          <a:spcPct val="115000"/>
                        </a:lnSpc>
                        <a:spcBef>
                          <a:spcPts val="0"/>
                        </a:spcBef>
                        <a:spcAft>
                          <a:spcPts val="0"/>
                        </a:spcAft>
                        <a:buClr>
                          <a:srgbClr val="000000"/>
                        </a:buClr>
                        <a:buSzPts val="1600"/>
                        <a:buFont typeface="Arial"/>
                        <a:buNone/>
                      </a:pPr>
                      <a:r>
                        <a:rPr lang="en-US" sz="1600" u="none" strike="noStrike" cap="none"/>
                        <a:t>December 5</a:t>
                      </a:r>
                      <a:endParaRPr sz="3000" u="none" strike="noStrike" cap="none"/>
                    </a:p>
                  </a:txBody>
                  <a:tcPr marL="95250" marR="95250" marT="95250" marB="952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600"/>
                        <a:buFont typeface="Arial"/>
                        <a:buNone/>
                      </a:pPr>
                      <a:r>
                        <a:rPr lang="en-US" sz="1600" u="none" strike="noStrike" cap="none"/>
                        <a:t>Equity and Cultural Responsiveness</a:t>
                      </a:r>
                      <a:endParaRPr sz="3000" u="none" strike="noStrike" cap="none"/>
                    </a:p>
                  </a:txBody>
                  <a:tcPr marL="95250" marR="95250" marT="95250" marB="952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480350">
                <a:tc>
                  <a:txBody>
                    <a:bodyPr/>
                    <a:lstStyle/>
                    <a:p>
                      <a:pPr marL="457200" marR="0" lvl="0" indent="0" algn="l" rtl="0">
                        <a:lnSpc>
                          <a:spcPct val="115000"/>
                        </a:lnSpc>
                        <a:spcBef>
                          <a:spcPts val="0"/>
                        </a:spcBef>
                        <a:spcAft>
                          <a:spcPts val="0"/>
                        </a:spcAft>
                        <a:buClr>
                          <a:srgbClr val="000000"/>
                        </a:buClr>
                        <a:buSzPts val="1600"/>
                        <a:buFont typeface="Arial"/>
                        <a:buNone/>
                      </a:pPr>
                      <a:r>
                        <a:rPr lang="en-US" sz="1600" u="none" strike="noStrike" cap="none"/>
                        <a:t>January 9</a:t>
                      </a:r>
                      <a:endParaRPr sz="3000" u="none" strike="noStrike" cap="none"/>
                    </a:p>
                  </a:txBody>
                  <a:tcPr marL="95250" marR="95250" marT="95250" marB="952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600"/>
                        <a:buFont typeface="Arial"/>
                        <a:buNone/>
                      </a:pPr>
                      <a:r>
                        <a:rPr lang="en-US" sz="1600" u="none" strike="noStrike" cap="none">
                          <a:solidFill>
                            <a:schemeClr val="dk1"/>
                          </a:solidFill>
                        </a:rPr>
                        <a:t>Curriculum, Instruction and Assessment</a:t>
                      </a:r>
                      <a:endParaRPr sz="3000" u="none" strike="noStrike" cap="none"/>
                    </a:p>
                  </a:txBody>
                  <a:tcPr marL="95250" marR="95250" marT="95250" marB="952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480350">
                <a:tc>
                  <a:txBody>
                    <a:bodyPr/>
                    <a:lstStyle/>
                    <a:p>
                      <a:pPr marL="457200" marR="0" lvl="0" indent="0" algn="l" rtl="0">
                        <a:lnSpc>
                          <a:spcPct val="115000"/>
                        </a:lnSpc>
                        <a:spcBef>
                          <a:spcPts val="0"/>
                        </a:spcBef>
                        <a:spcAft>
                          <a:spcPts val="0"/>
                        </a:spcAft>
                        <a:buClr>
                          <a:srgbClr val="000000"/>
                        </a:buClr>
                        <a:buSzPts val="1600"/>
                        <a:buFont typeface="Arial"/>
                        <a:buNone/>
                      </a:pPr>
                      <a:r>
                        <a:rPr lang="en-US" sz="1600" u="none" strike="noStrike" cap="none"/>
                        <a:t>February 6</a:t>
                      </a:r>
                      <a:endParaRPr sz="3000" u="none" strike="noStrike" cap="none"/>
                    </a:p>
                  </a:txBody>
                  <a:tcPr marL="95250" marR="95250" marT="95250" marB="952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chemeClr val="dk1"/>
                        </a:buClr>
                        <a:buSzPts val="1100"/>
                        <a:buFont typeface="Arial"/>
                        <a:buNone/>
                      </a:pPr>
                      <a:r>
                        <a:rPr lang="en-US" sz="1600" u="none" strike="noStrike" cap="none">
                          <a:solidFill>
                            <a:schemeClr val="dk1"/>
                          </a:solidFill>
                        </a:rPr>
                        <a:t>Communities of Student Care and Support</a:t>
                      </a:r>
                      <a:endParaRPr sz="3000" u="none" strike="noStrike" cap="none"/>
                    </a:p>
                  </a:txBody>
                  <a:tcPr marL="95250" marR="95250" marT="95250" marB="952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r h="480350">
                <a:tc>
                  <a:txBody>
                    <a:bodyPr/>
                    <a:lstStyle/>
                    <a:p>
                      <a:pPr marL="457200" marR="0" lvl="0" indent="0" algn="l" rtl="0">
                        <a:lnSpc>
                          <a:spcPct val="115000"/>
                        </a:lnSpc>
                        <a:spcBef>
                          <a:spcPts val="0"/>
                        </a:spcBef>
                        <a:spcAft>
                          <a:spcPts val="0"/>
                        </a:spcAft>
                        <a:buClr>
                          <a:srgbClr val="000000"/>
                        </a:buClr>
                        <a:buSzPts val="1600"/>
                        <a:buFont typeface="Arial"/>
                        <a:buNone/>
                      </a:pPr>
                      <a:r>
                        <a:rPr lang="en-US" sz="1600" u="none" strike="noStrike" cap="none"/>
                        <a:t>March 6</a:t>
                      </a:r>
                      <a:endParaRPr sz="3000" u="none" strike="noStrike" cap="none"/>
                    </a:p>
                  </a:txBody>
                  <a:tcPr marL="95250" marR="95250" marT="95250" marB="952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chemeClr val="dk1"/>
                        </a:buClr>
                        <a:buSzPts val="1100"/>
                        <a:buFont typeface="Arial"/>
                        <a:buNone/>
                      </a:pPr>
                      <a:r>
                        <a:rPr lang="en-US" sz="1600" u="none" strike="noStrike" cap="none">
                          <a:solidFill>
                            <a:schemeClr val="dk1"/>
                          </a:solidFill>
                        </a:rPr>
                        <a:t>Professional Capacity and School Personnel; Professional Community for Teachers and Staff</a:t>
                      </a:r>
                      <a:endParaRPr sz="3000" u="none" strike="noStrike" cap="none"/>
                    </a:p>
                  </a:txBody>
                  <a:tcPr marL="95250" marR="95250" marT="95250" marB="952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6"/>
                  </a:ext>
                </a:extLst>
              </a:tr>
              <a:tr h="480350">
                <a:tc>
                  <a:txBody>
                    <a:bodyPr/>
                    <a:lstStyle/>
                    <a:p>
                      <a:pPr marL="457200" marR="0" lvl="0" indent="0" algn="l" rtl="0">
                        <a:lnSpc>
                          <a:spcPct val="115000"/>
                        </a:lnSpc>
                        <a:spcBef>
                          <a:spcPts val="0"/>
                        </a:spcBef>
                        <a:spcAft>
                          <a:spcPts val="0"/>
                        </a:spcAft>
                        <a:buClr>
                          <a:srgbClr val="000000"/>
                        </a:buClr>
                        <a:buSzPts val="1600"/>
                        <a:buFont typeface="Arial"/>
                        <a:buNone/>
                      </a:pPr>
                      <a:r>
                        <a:rPr lang="en-US" sz="1600" u="none" strike="noStrike" cap="none"/>
                        <a:t>April 3</a:t>
                      </a:r>
                      <a:endParaRPr sz="3000" u="none" strike="noStrike" cap="none"/>
                    </a:p>
                  </a:txBody>
                  <a:tcPr marL="95250" marR="95250" marT="95250" marB="952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chemeClr val="dk1"/>
                        </a:buClr>
                        <a:buSzPts val="1100"/>
                        <a:buFont typeface="Arial"/>
                        <a:buNone/>
                      </a:pPr>
                      <a:r>
                        <a:rPr lang="en-US" sz="1600" u="none" strike="noStrike" cap="none">
                          <a:solidFill>
                            <a:schemeClr val="dk1"/>
                          </a:solidFill>
                        </a:rPr>
                        <a:t>Meaningful Engagement of Families and Community</a:t>
                      </a:r>
                      <a:endParaRPr sz="3000" u="none" strike="noStrike" cap="none"/>
                    </a:p>
                  </a:txBody>
                  <a:tcPr marL="95250" marR="95250" marT="95250" marB="952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7"/>
                  </a:ext>
                </a:extLst>
              </a:tr>
              <a:tr h="480350">
                <a:tc>
                  <a:txBody>
                    <a:bodyPr/>
                    <a:lstStyle/>
                    <a:p>
                      <a:pPr marL="457200" marR="0" lvl="0" indent="0" algn="l" rtl="0">
                        <a:lnSpc>
                          <a:spcPct val="115000"/>
                        </a:lnSpc>
                        <a:spcBef>
                          <a:spcPts val="0"/>
                        </a:spcBef>
                        <a:spcAft>
                          <a:spcPts val="0"/>
                        </a:spcAft>
                        <a:buClr>
                          <a:srgbClr val="000000"/>
                        </a:buClr>
                        <a:buSzPts val="1600"/>
                        <a:buFont typeface="Arial"/>
                        <a:buNone/>
                      </a:pPr>
                      <a:r>
                        <a:rPr lang="en-US" sz="1600" u="none" strike="noStrike" cap="none"/>
                        <a:t>May 1</a:t>
                      </a:r>
                      <a:endParaRPr sz="3000" u="none" strike="noStrike" cap="none"/>
                    </a:p>
                  </a:txBody>
                  <a:tcPr marL="95250" marR="95250" marT="95250" marB="952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600"/>
                        <a:buFont typeface="Arial"/>
                        <a:buNone/>
                      </a:pPr>
                      <a:r>
                        <a:rPr lang="en-US" sz="1600" u="none" strike="noStrike" cap="none" dirty="0">
                          <a:solidFill>
                            <a:schemeClr val="dk1"/>
                          </a:solidFill>
                        </a:rPr>
                        <a:t>Operations and Management, </a:t>
                      </a:r>
                      <a:r>
                        <a:rPr lang="en-US" sz="1600" u="none" strike="noStrike" cap="none" dirty="0"/>
                        <a:t>School Improvement</a:t>
                      </a:r>
                      <a:endParaRPr sz="3000" u="none" strike="noStrike" cap="none" dirty="0"/>
                    </a:p>
                  </a:txBody>
                  <a:tcPr marL="95250" marR="95250" marT="95250" marB="952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1" name="Google Shape;251;p5"/>
          <p:cNvSpPr txBox="1">
            <a:spLocks noGrp="1"/>
          </p:cNvSpPr>
          <p:nvPr>
            <p:ph type="title" idx="4294967295"/>
          </p:nvPr>
        </p:nvSpPr>
        <p:spPr>
          <a:xfrm>
            <a:off x="1930400" y="879475"/>
            <a:ext cx="5707063" cy="101917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fontScale="90000"/>
          </a:bodyPr>
          <a:lstStyle/>
          <a:p>
            <a:pPr marL="0" marR="0" lvl="0" indent="0" algn="ctr" defTabSz="914400" rtl="0" eaLnBrk="1" fontAlgn="auto" latinLnBrk="0" hangingPunct="1">
              <a:lnSpc>
                <a:spcPct val="90000"/>
              </a:lnSpc>
              <a:spcBef>
                <a:spcPts val="0"/>
              </a:spcBef>
              <a:spcAft>
                <a:spcPts val="0"/>
              </a:spcAft>
              <a:buClr>
                <a:schemeClr val="lt1"/>
              </a:buClr>
              <a:buSzPct val="100000"/>
              <a:buFont typeface="Arial"/>
              <a:buNone/>
              <a:tabLst/>
              <a:defRPr/>
            </a:pPr>
            <a:r>
              <a:rPr kumimoji="0" lang="en-US" sz="8000" b="1" i="0" u="none" strike="noStrike" kern="0" cap="none" spc="0" normalizeH="0" baseline="0" noProof="0" dirty="0">
                <a:ln>
                  <a:noFill/>
                </a:ln>
                <a:solidFill>
                  <a:schemeClr val="lt1"/>
                </a:solidFill>
                <a:effectLst/>
                <a:uLnTx/>
                <a:uFillTx/>
                <a:latin typeface="Arial"/>
                <a:ea typeface="Arial"/>
                <a:cs typeface="Arial"/>
                <a:sym typeface="Arial"/>
              </a:rPr>
              <a:t>Today’s Agenda</a:t>
            </a:r>
          </a:p>
          <a:p>
            <a:pPr marL="0" marR="0" lvl="0" indent="0" algn="ctr" defTabSz="914400" rtl="0" eaLnBrk="1" fontAlgn="auto" latinLnBrk="0" hangingPunct="1">
              <a:lnSpc>
                <a:spcPct val="90000"/>
              </a:lnSpc>
              <a:spcBef>
                <a:spcPts val="1000"/>
              </a:spcBef>
              <a:spcAft>
                <a:spcPts val="0"/>
              </a:spcAft>
              <a:buClr>
                <a:schemeClr val="lt1"/>
              </a:buClr>
              <a:buSzPct val="100000"/>
              <a:buFont typeface="Arial"/>
              <a:buNone/>
              <a:tabLst/>
              <a:defRPr/>
            </a:pPr>
            <a:endParaRPr kumimoji="0" lang="en-US" sz="8000" b="1" i="0" u="none" strike="noStrike" kern="0" cap="none" spc="0" normalizeH="0" baseline="0" noProof="0" dirty="0">
              <a:ln>
                <a:noFill/>
              </a:ln>
              <a:solidFill>
                <a:schemeClr val="lt1"/>
              </a:solidFill>
              <a:effectLst/>
              <a:uLnTx/>
              <a:uFillTx/>
              <a:latin typeface="Arial"/>
              <a:ea typeface="Arial"/>
              <a:cs typeface="Arial"/>
              <a:sym typeface="Arial"/>
            </a:endParaRPr>
          </a:p>
        </p:txBody>
      </p:sp>
      <p:sp>
        <p:nvSpPr>
          <p:cNvPr id="3" name="Google Shape;250;p5"/>
          <p:cNvSpPr txBox="1">
            <a:spLocks/>
          </p:cNvSpPr>
          <p:nvPr/>
        </p:nvSpPr>
        <p:spPr>
          <a:xfrm>
            <a:off x="808675" y="2885700"/>
            <a:ext cx="8189400" cy="397230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indent="-457200" algn="l">
              <a:spcBef>
                <a:spcPts val="0"/>
              </a:spcBef>
              <a:buSzPts val="3600"/>
              <a:buFont typeface="Arial"/>
              <a:buChar char="●"/>
            </a:pPr>
            <a:r>
              <a:rPr lang="en-US" sz="3600">
                <a:latin typeface="Arial"/>
                <a:ea typeface="Arial"/>
                <a:cs typeface="Arial"/>
                <a:sym typeface="Arial"/>
              </a:rPr>
              <a:t>Welcome and Introductions</a:t>
            </a:r>
          </a:p>
          <a:p>
            <a:pPr indent="-457200" algn="l">
              <a:spcBef>
                <a:spcPts val="0"/>
              </a:spcBef>
              <a:buSzPts val="3600"/>
              <a:buFont typeface="Arial"/>
              <a:buChar char="●"/>
            </a:pPr>
            <a:r>
              <a:rPr lang="en-US" sz="3600">
                <a:latin typeface="Arial"/>
                <a:ea typeface="Arial"/>
                <a:cs typeface="Arial"/>
                <a:sym typeface="Arial"/>
              </a:rPr>
              <a:t>Resource Sharing - Standards 1 &amp; 2</a:t>
            </a:r>
          </a:p>
          <a:p>
            <a:pPr indent="-457200" algn="l">
              <a:spcBef>
                <a:spcPts val="0"/>
              </a:spcBef>
              <a:buSzPts val="3600"/>
              <a:buFont typeface="Arial"/>
              <a:buChar char="●"/>
            </a:pPr>
            <a:r>
              <a:rPr lang="en-US" sz="3600" b="1">
                <a:latin typeface="Arial"/>
                <a:ea typeface="Arial"/>
                <a:cs typeface="Arial"/>
                <a:sym typeface="Arial"/>
              </a:rPr>
              <a:t>Cross State </a:t>
            </a:r>
            <a:r>
              <a:rPr lang="en-US" sz="3600">
                <a:latin typeface="Arial"/>
                <a:ea typeface="Arial"/>
                <a:cs typeface="Arial"/>
                <a:sym typeface="Arial"/>
              </a:rPr>
              <a:t>Breakout Groups </a:t>
            </a:r>
          </a:p>
          <a:p>
            <a:pPr indent="-457200" algn="l">
              <a:spcBef>
                <a:spcPts val="0"/>
              </a:spcBef>
              <a:buSzPts val="3600"/>
              <a:buFont typeface="Arial"/>
              <a:buChar char="●"/>
            </a:pPr>
            <a:r>
              <a:rPr lang="en-US" sz="3600">
                <a:latin typeface="Arial"/>
                <a:ea typeface="Arial"/>
                <a:cs typeface="Arial"/>
                <a:sym typeface="Arial"/>
              </a:rPr>
              <a:t>Spotlight on Colorado</a:t>
            </a:r>
          </a:p>
          <a:p>
            <a:pPr indent="-457200" algn="l">
              <a:spcBef>
                <a:spcPts val="0"/>
              </a:spcBef>
              <a:buSzPts val="3600"/>
              <a:buFont typeface="Arial"/>
              <a:buChar char="●"/>
            </a:pPr>
            <a:r>
              <a:rPr lang="en-US" sz="3600" b="1">
                <a:latin typeface="Arial"/>
                <a:ea typeface="Arial"/>
                <a:cs typeface="Arial"/>
                <a:sym typeface="Arial"/>
              </a:rPr>
              <a:t>State </a:t>
            </a:r>
            <a:r>
              <a:rPr lang="en-US" sz="3600">
                <a:latin typeface="Arial"/>
                <a:ea typeface="Arial"/>
                <a:cs typeface="Arial"/>
                <a:sym typeface="Arial"/>
              </a:rPr>
              <a:t>Breakout Groups</a:t>
            </a:r>
          </a:p>
          <a:p>
            <a:pPr indent="-457200" algn="l">
              <a:spcBef>
                <a:spcPts val="0"/>
              </a:spcBef>
              <a:buSzPts val="3600"/>
              <a:buFont typeface="Arial"/>
              <a:buChar char="●"/>
            </a:pPr>
            <a:r>
              <a:rPr lang="en-US" sz="3600">
                <a:latin typeface="Arial"/>
                <a:ea typeface="Arial"/>
                <a:cs typeface="Arial"/>
                <a:sym typeface="Arial"/>
              </a:rPr>
              <a:t>Final Thoughts and Action Items</a:t>
            </a:r>
            <a:endParaRPr lang="en-US" sz="3600" dirty="0">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Shape 255"/>
        <p:cNvGrpSpPr/>
        <p:nvPr/>
      </p:nvGrpSpPr>
      <p:grpSpPr>
        <a:xfrm>
          <a:off x="0" y="0"/>
          <a:ext cx="0" cy="0"/>
          <a:chOff x="0" y="0"/>
          <a:chExt cx="0" cy="0"/>
        </a:xfrm>
      </p:grpSpPr>
      <p:sp>
        <p:nvSpPr>
          <p:cNvPr id="3" name="Google Shape;256;p9"/>
          <p:cNvSpPr txBox="1">
            <a:spLocks/>
          </p:cNvSpPr>
          <p:nvPr/>
        </p:nvSpPr>
        <p:spPr>
          <a:xfrm>
            <a:off x="711200" y="1377674"/>
            <a:ext cx="8111100" cy="54804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indent="-431800">
              <a:buSzPts val="3200"/>
              <a:buFont typeface="Arial"/>
              <a:buAutoNum type="arabicPeriod"/>
            </a:pPr>
            <a:r>
              <a:rPr lang="en-US" sz="3200" dirty="0"/>
              <a:t>Be present and prepared</a:t>
            </a:r>
          </a:p>
          <a:p>
            <a:pPr indent="-431800">
              <a:spcBef>
                <a:spcPts val="0"/>
              </a:spcBef>
              <a:buSzPts val="3200"/>
              <a:buFont typeface="Arial"/>
              <a:buAutoNum type="arabicPeriod"/>
            </a:pPr>
            <a:r>
              <a:rPr lang="en-US" sz="3200" dirty="0"/>
              <a:t>Respect in the shared space and keep what is shared in confidence. We are creating a community.</a:t>
            </a:r>
          </a:p>
          <a:p>
            <a:pPr indent="-431800">
              <a:spcBef>
                <a:spcPts val="0"/>
              </a:spcBef>
              <a:buSzPts val="3200"/>
              <a:buFont typeface="Arial"/>
              <a:buAutoNum type="arabicPeriod"/>
            </a:pPr>
            <a:r>
              <a:rPr lang="en-US" sz="3200" dirty="0"/>
              <a:t>We will record guest speakers and resources sharing, but nothing else. What happens in the TAG, stays in the TAG!</a:t>
            </a:r>
          </a:p>
          <a:p>
            <a:pPr indent="-431800">
              <a:spcBef>
                <a:spcPts val="0"/>
              </a:spcBef>
              <a:buSzPts val="3200"/>
              <a:buFont typeface="Arial"/>
              <a:buAutoNum type="arabicPeriod"/>
            </a:pPr>
            <a:r>
              <a:rPr lang="en-US" sz="3200" dirty="0"/>
              <a:t>Breakout rooms could be mixed cross state or state specific depending on the work.</a:t>
            </a:r>
          </a:p>
          <a:p>
            <a:pPr indent="-431800">
              <a:spcBef>
                <a:spcPts val="0"/>
              </a:spcBef>
              <a:buSzPts val="3200"/>
              <a:buFont typeface="Arial"/>
              <a:buAutoNum type="arabicPeriod"/>
            </a:pPr>
            <a:r>
              <a:rPr lang="en-US" sz="3200" dirty="0"/>
              <a:t>Group members should “believe the best” and lead with positive intentionality. </a:t>
            </a:r>
          </a:p>
        </p:txBody>
      </p:sp>
      <p:sp>
        <p:nvSpPr>
          <p:cNvPr id="5" name="Google Shape;257;p9"/>
          <p:cNvSpPr txBox="1">
            <a:spLocks noGrp="1"/>
          </p:cNvSpPr>
          <p:nvPr>
            <p:ph type="title" idx="4294967295"/>
          </p:nvPr>
        </p:nvSpPr>
        <p:spPr>
          <a:xfrm>
            <a:off x="1612817" y="541965"/>
            <a:ext cx="7260250" cy="101917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chemeClr val="lt1"/>
              </a:buClr>
              <a:buSzPts val="8000"/>
              <a:buFont typeface="Arial"/>
              <a:buNone/>
              <a:defRPr sz="8000" b="1" i="0" u="none" strike="noStrike" cap="none">
                <a:solidFill>
                  <a:schemeClr val="lt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70000"/>
              </a:lnSpc>
              <a:spcBef>
                <a:spcPts val="0"/>
              </a:spcBef>
              <a:spcAft>
                <a:spcPts val="0"/>
              </a:spcAft>
              <a:buClr>
                <a:schemeClr val="lt1"/>
              </a:buClr>
              <a:buSzPts val="5600"/>
              <a:buFont typeface="Arial"/>
              <a:buNone/>
              <a:tabLst/>
              <a:defRPr/>
            </a:pPr>
            <a:r>
              <a:rPr kumimoji="0" lang="en-US" sz="5100" b="1" i="0" u="none" strike="noStrike" kern="0" cap="none" spc="0" normalizeH="0" baseline="0" noProof="0" dirty="0">
                <a:ln>
                  <a:noFill/>
                </a:ln>
                <a:solidFill>
                  <a:schemeClr val="lt1"/>
                </a:solidFill>
                <a:effectLst/>
                <a:uLnTx/>
                <a:uFillTx/>
                <a:latin typeface="Arial"/>
                <a:ea typeface="Arial"/>
                <a:cs typeface="Arial"/>
                <a:sym typeface="Arial"/>
              </a:rPr>
              <a:t>Meeting Norms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Shape 262"/>
        <p:cNvGrpSpPr/>
        <p:nvPr/>
      </p:nvGrpSpPr>
      <p:grpSpPr>
        <a:xfrm>
          <a:off x="0" y="0"/>
          <a:ext cx="0" cy="0"/>
          <a:chOff x="0" y="0"/>
          <a:chExt cx="0" cy="0"/>
        </a:xfrm>
      </p:grpSpPr>
      <p:sp>
        <p:nvSpPr>
          <p:cNvPr id="263" name="Google Shape;263;g305970a6abb_0_2"/>
          <p:cNvSpPr txBox="1">
            <a:spLocks noGrp="1"/>
          </p:cNvSpPr>
          <p:nvPr>
            <p:ph type="title" idx="4294967295"/>
          </p:nvPr>
        </p:nvSpPr>
        <p:spPr>
          <a:xfrm>
            <a:off x="3700463" y="3130550"/>
            <a:ext cx="4791075" cy="1163638"/>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p>
            <a:pPr marL="0" marR="0" lvl="0" indent="0" algn="ctr" defTabSz="914400" rtl="0" eaLnBrk="1" fontAlgn="auto" latinLnBrk="0" hangingPunct="1">
              <a:lnSpc>
                <a:spcPct val="90000"/>
              </a:lnSpc>
              <a:spcBef>
                <a:spcPts val="1000"/>
              </a:spcBef>
              <a:spcAft>
                <a:spcPts val="0"/>
              </a:spcAft>
              <a:buClr>
                <a:schemeClr val="lt1"/>
              </a:buClr>
              <a:buSzPts val="4400"/>
              <a:buFont typeface="Arial"/>
              <a:buNone/>
              <a:tabLst/>
              <a:defRPr/>
            </a:pPr>
            <a:r>
              <a:rPr kumimoji="0" lang="en-US" sz="4400" b="1" i="0" u="none" strike="noStrike" kern="0" cap="none" spc="0" normalizeH="0" baseline="0" noProof="0" dirty="0">
                <a:ln>
                  <a:noFill/>
                </a:ln>
                <a:solidFill>
                  <a:schemeClr val="lt1"/>
                </a:solidFill>
                <a:effectLst/>
                <a:uLnTx/>
                <a:uFillTx/>
                <a:latin typeface="Arial"/>
                <a:ea typeface="Arial"/>
                <a:cs typeface="Arial"/>
                <a:sym typeface="Arial"/>
              </a:rPr>
              <a:t>Resource</a:t>
            </a: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1675</Words>
  <Application>Microsoft Office PowerPoint</Application>
  <PresentationFormat>Widescreen</PresentationFormat>
  <Paragraphs>231</Paragraphs>
  <Slides>22</Slides>
  <Notes>22</Notes>
  <HiddenSlides>2</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22</vt:i4>
      </vt:variant>
    </vt:vector>
  </HeadingPairs>
  <TitlesOfParts>
    <vt:vector size="30" baseType="lpstr">
      <vt:lpstr>Arial</vt:lpstr>
      <vt:lpstr>Calibri</vt:lpstr>
      <vt:lpstr>Aharoni</vt:lpstr>
      <vt:lpstr>Play</vt:lpstr>
      <vt:lpstr>Candara</vt:lpstr>
      <vt:lpstr>Office Theme</vt:lpstr>
      <vt:lpstr>Office Theme</vt:lpstr>
      <vt:lpstr>Office Theme</vt:lpstr>
      <vt:lpstr>Welcome to Inclusive Leadership Topical Action Group (TAG)</vt:lpstr>
      <vt:lpstr>Check in:</vt:lpstr>
      <vt:lpstr>Welcome and Introductions</vt:lpstr>
      <vt:lpstr>Our Partners</vt:lpstr>
      <vt:lpstr>The purpose of the IL TAG is to…</vt:lpstr>
      <vt:lpstr>Inclusive Leadership Potential Topics for Discussion</vt:lpstr>
      <vt:lpstr>Today’s Agenda </vt:lpstr>
      <vt:lpstr>Meeting Norms</vt:lpstr>
      <vt:lpstr>Resource</vt:lpstr>
      <vt:lpstr>Standard 1: Mission, Vision, and Core Values</vt:lpstr>
      <vt:lpstr>Standard 2: Ethics and Professional Norms</vt:lpstr>
      <vt:lpstr>Interconnected: Mission/Vision, Ethics/Norms, and Cultural Responsiveness</vt:lpstr>
      <vt:lpstr>Cross State Break Out Room Directions</vt:lpstr>
      <vt:lpstr>Mission and Vision Break Out Rooms</vt:lpstr>
      <vt:lpstr>Takeaways from Cross State Discussion</vt:lpstr>
      <vt:lpstr>Welcome &amp; Introductions </vt:lpstr>
      <vt:lpstr>UCCS Successes</vt:lpstr>
      <vt:lpstr>UCCS Challenges</vt:lpstr>
      <vt:lpstr>Discussion Questions</vt:lpstr>
      <vt:lpstr>State Team Reflection</vt:lpstr>
      <vt:lpstr>Final Thoughts</vt:lpstr>
      <vt:lpstr>Invitations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Ostovar, Emma R.</dc:creator>
  <cp:lastModifiedBy>Wuthrich, Mathilde</cp:lastModifiedBy>
  <cp:revision>1</cp:revision>
  <dcterms:created xsi:type="dcterms:W3CDTF">2022-10-11T18:33:53Z</dcterms:created>
  <dcterms:modified xsi:type="dcterms:W3CDTF">2026-03-04T19:41:53Z</dcterms:modified>
</cp:coreProperties>
</file>