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7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Aharoni" panose="02010803020104030203" pitchFamily="2" charset="-79"/>
      <p:bold r:id="rId48"/>
    </p:embeddedFont>
    <p:embeddedFont>
      <p:font typeface="Montserrat" panose="000005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06"/>
    <p:restoredTop sz="86389"/>
  </p:normalViewPr>
  <p:slideViewPr>
    <p:cSldViewPr snapToGrid="0">
      <p:cViewPr varScale="1">
        <p:scale>
          <a:sx n="93" d="100"/>
          <a:sy n="93" d="100"/>
        </p:scale>
        <p:origin x="110" y="12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f7c6f27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f7c6f27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 mins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8636831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8636831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810ed9d8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810ed9d8d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810ed9d8d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0810ed9d8d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810ed9d8d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0810ed9d8d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810ed9d8d_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0810ed9d8d_6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810ed9d8d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0810ed9d8d_6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810ed9d8d_6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810ed9d8d_6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810ed9d8d_6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810ed9d8d_6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810ed9d8d_6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810ed9d8d_6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0810ed9d8d_6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0810ed9d8d_6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f7c6f27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ff7c6f27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86368316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086368316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086368316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086368316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86368316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086368316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086368316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086368316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ff7c6f2796_0_14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ff7c6f279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f7c6f2796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ff7c6f2796_0_17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"/>
              <a:t>Primarily a face to face observation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"/>
              <a:t>Supervisors all over the state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"/>
              <a:t>Only able to supervise in schools where we had actually supervisors present – so if we didn’t have a supervisor for that area – we couldn’t use that area</a:t>
            </a:r>
            <a:endParaRPr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33" name="Google Shape;333;g1ff7c6f2796_0_17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ff7c6f2796_0_19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1ff7c6f2796_0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ff7c6f2796_0_2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1ff7c6f2796_0_2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f7c6f2796_0_2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ff7c6f2796_0_2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ff7c6f2796_0_24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1ff7c6f2796_0_2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f7c6f2796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ff7c6f279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ff7c6f2796_0_25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1ff7c6f2796_0_2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ff7c6f2796_0_2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1ff7c6f2796_0_2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08c1c5b91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08c1c5b91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08c1c5b91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08c1c5b91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08c1c5b91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08c1c5b91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08c1c5b91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08c1c5b91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08c1c5b910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08c1c5b910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ff7c6f2796_0_2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1ff7c6f2796_0_2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Show them a quick overview of COACHED and what it can do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dd3e9eae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dd3e9eae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ff7c6f2796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ff7c6f2796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Group 1: COACHED practice 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Group 2: Alternative ways to observe/coach teachers (supporting teacher educators who can’t use COACHED or must use another platform) 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d7dceaf5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d7dceaf5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ff7c6f2796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ff7c6f2796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ff7c6f2796_0_10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1ff7c6f2796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ff7c6f2796_0_1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1ff7c6f2796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ff7c6f279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ff7c6f2796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08c1c5b910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08c1c5b910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f7c6f279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ff7c6f2796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f7c6f279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ff7c6f279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f7c6f2796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1ff7c6f2796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f7c6f2796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ff7c6f2796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f7c6f2796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ff7c6f2796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When will we use it?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Up to you! You can use it in virtual observations where students upload a video - you can use it in real time - you can use it in Face to Face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84650" y="1225150"/>
            <a:ext cx="4816200" cy="9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284650" y="2328900"/>
            <a:ext cx="44676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 flipH="1">
            <a:off x="92652" y="4288429"/>
            <a:ext cx="1328707" cy="855071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haron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7656521" y="1"/>
            <a:ext cx="851299" cy="35849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/>
          <p:nvPr/>
        </p:nvSpPr>
        <p:spPr>
          <a:xfrm flipH="1">
            <a:off x="416957" y="798622"/>
            <a:ext cx="3062400" cy="30624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/>
          <p:nvPr/>
        </p:nvSpPr>
        <p:spPr>
          <a:xfrm flipH="1">
            <a:off x="92652" y="4288429"/>
            <a:ext cx="1328707" cy="855071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haron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Avenir"/>
              <a:buNone/>
              <a:defRPr sz="9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haron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9"/>
          <p:cNvSpPr/>
          <p:nvPr/>
        </p:nvSpPr>
        <p:spPr>
          <a:xfrm>
            <a:off x="7656521" y="1"/>
            <a:ext cx="851299" cy="35849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9"/>
          <p:cNvSpPr/>
          <p:nvPr/>
        </p:nvSpPr>
        <p:spPr>
          <a:xfrm flipH="1">
            <a:off x="416957" y="798622"/>
            <a:ext cx="3062400" cy="30624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0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2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3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haron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4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haron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5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6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7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haroni"/>
              <a:buNone/>
              <a:defRPr sz="3000" b="0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OACHEDCEEDAR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research.net/r/CEEDAR_Webinar_10-24__;!!DweK6V6qH8_o!f7cbq_7ITZa2Jw5phlpM_iOEIqcGcfolPNeTlUfF-HSOFqV1h69aaXXb0X2-0dkJ513s6ihXYSOy1Mxd09vLByS8wriu-w$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375" y="1334675"/>
            <a:ext cx="5333550" cy="17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title" idx="4294967295"/>
          </p:nvPr>
        </p:nvSpPr>
        <p:spPr>
          <a:xfrm>
            <a:off x="3145900" y="1327750"/>
            <a:ext cx="5913300" cy="21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COACHED 2.0: A Multimedia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Option for Observing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Coaching Educators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www.coached.education.virginia.edu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5BF7-50A5-BE06-1FE6-CD85F44B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688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HLPs</a:t>
            </a:r>
          </a:p>
        </p:txBody>
      </p:sp>
      <p:pic>
        <p:nvPicPr>
          <p:cNvPr id="231" name="Google Shape;231;p38" descr="Screenshot of HLP webpag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75" y="51387"/>
            <a:ext cx="7316248" cy="50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Leverage Practices in  </a:t>
            </a:r>
            <a:endParaRPr/>
          </a:p>
        </p:txBody>
      </p:sp>
      <p:pic>
        <p:nvPicPr>
          <p:cNvPr id="237" name="Google Shape;237;p39" descr="Screenshot of COACHED categories to select 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075" y="1220325"/>
            <a:ext cx="445162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 descr="COACHED logo 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300" y="107093"/>
            <a:ext cx="3425524" cy="9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15 Using Scaffolded Supports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164250" y="1194200"/>
            <a:ext cx="34875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Two practices: 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Scaffolded Supports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Make Adaptations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Individual Implementation Markers “Look-fors” for each practice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245" name="Google Shape;24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350" y="1289288"/>
            <a:ext cx="3940240" cy="1761975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8" name="Google Shape;248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6600" y="1326000"/>
            <a:ext cx="2596800" cy="32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40" descr="HLP 15 Using Scaffolded Supports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875" y="3424475"/>
            <a:ext cx="4712374" cy="133055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7" name="Google Shape;247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50380">
            <a:off x="3133260" y="2834420"/>
            <a:ext cx="1759080" cy="3261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16 Use Explicit Instruction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5" name="Google Shape;255;p41" descr="Arrow"/>
          <p:cNvSpPr/>
          <p:nvPr/>
        </p:nvSpPr>
        <p:spPr>
          <a:xfrm>
            <a:off x="214425" y="2408700"/>
            <a:ext cx="2596800" cy="32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41" descr="HLP 16 Use Explicit Instruction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675" y="1097875"/>
            <a:ext cx="6340599" cy="3807475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18 Engaging Students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3" name="Google Shape;263;p42"/>
          <p:cNvSpPr txBox="1"/>
          <p:nvPr/>
        </p:nvSpPr>
        <p:spPr>
          <a:xfrm>
            <a:off x="112875" y="1682625"/>
            <a:ext cx="3262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Each HLP in COACHED has a unique </a:t>
            </a:r>
            <a:r>
              <a:rPr lang="en" sz="1800">
                <a:solidFill>
                  <a:schemeClr val="dk2"/>
                </a:solidFill>
              </a:rPr>
              <a:t>set of Implementation Markers or “Look-fors” for each practice</a:t>
            </a:r>
            <a:endParaRPr/>
          </a:p>
        </p:txBody>
      </p:sp>
      <p:sp>
        <p:nvSpPr>
          <p:cNvPr id="262" name="Google Shape;262;p42" descr="Arrow"/>
          <p:cNvSpPr/>
          <p:nvPr/>
        </p:nvSpPr>
        <p:spPr>
          <a:xfrm>
            <a:off x="1029850" y="3579100"/>
            <a:ext cx="2596800" cy="32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42" descr="HLP 18 Engaging Students 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50" y="1682625"/>
            <a:ext cx="5356274" cy="2222575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19 Use Assistive and Instructional Technologies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8" name="Google Shape;268;p43" descr="HLP 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825" y="1535825"/>
            <a:ext cx="6234000" cy="2807575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20 Provide Intensive Instruction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74" name="Google Shape;274;p44" descr="HLP 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25" y="1552400"/>
            <a:ext cx="6548101" cy="2590975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22 Academic Specific Feedback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80" name="Google Shape;280;p45" descr="HLP 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500" y="1220300"/>
            <a:ext cx="4819724" cy="357555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8 Behavior Specific Feedback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86" name="Google Shape;286;p46" descr="HLP 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143" y="1089750"/>
            <a:ext cx="5492731" cy="3991026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600" cy="3165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HLP Automatically Generated Feedback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93" name="Google Shape;293;p47" descr="HLP 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600" y="0"/>
            <a:ext cx="61434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 idx="4294967295"/>
          </p:nvPr>
        </p:nvSpPr>
        <p:spPr>
          <a:xfrm>
            <a:off x="549525" y="472925"/>
            <a:ext cx="8108400" cy="60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CEEDAR GA and Dr. Michael Kennedy </a:t>
            </a:r>
          </a:p>
        </p:txBody>
      </p:sp>
      <p:pic>
        <p:nvPicPr>
          <p:cNvPr id="173" name="Google Shape;17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49" y="1153913"/>
            <a:ext cx="5772552" cy="267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1037839" y="3607939"/>
            <a:ext cx="21498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CEEDAR TA Partner since 2014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793150" y="4005150"/>
            <a:ext cx="30699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Jennifer Sears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University of North Georgia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049" y="1242275"/>
            <a:ext cx="4904325" cy="276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781500" cy="22731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HLP Automatically Generated Feedback  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299" name="Google Shape;299;p48" descr="Practice Based Feedback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425" y="0"/>
            <a:ext cx="53625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75A2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Automatically Generated Feedback with Edits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04" name="Google Shape;304;p49" descr="Auto Generated feedback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33450"/>
            <a:ext cx="8839200" cy="26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44C4-7410-183C-5FEE-FE03ED46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416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Topics</a:t>
            </a:r>
          </a:p>
        </p:txBody>
      </p:sp>
      <p:pic>
        <p:nvPicPr>
          <p:cNvPr id="310" name="Google Shape;310;p50" descr="Topics exampl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839201" cy="460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604A-1301-D955-1B9F-25EFBE46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6882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pic>
        <p:nvPicPr>
          <p:cNvPr id="315" name="Google Shape;315;p51" descr="Screenshot of reflection notes exampl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854686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 descr="COACHED 2.0 Using Multimedia to Observe and Coach in Pre and In-Service Teachers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2"/>
          <p:cNvSpPr txBox="1">
            <a:spLocks noGrp="1"/>
          </p:cNvSpPr>
          <p:nvPr>
            <p:ph type="ctrTitle"/>
          </p:nvPr>
        </p:nvSpPr>
        <p:spPr>
          <a:xfrm>
            <a:off x="482599" y="565220"/>
            <a:ext cx="40011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haroni"/>
              <a:buNone/>
            </a:pPr>
            <a:r>
              <a:rPr lang="en" sz="3200"/>
              <a:t>COACHED 2.0 Using Multimedia to Observe and Coach Pre and In-Service Teachers</a:t>
            </a:r>
            <a:endParaRPr/>
          </a:p>
        </p:txBody>
      </p:sp>
      <p:sp>
        <p:nvSpPr>
          <p:cNvPr id="322" name="Google Shape;322;p52"/>
          <p:cNvSpPr txBox="1">
            <a:spLocks noGrp="1"/>
          </p:cNvSpPr>
          <p:nvPr>
            <p:ph type="subTitle" idx="1"/>
          </p:nvPr>
        </p:nvSpPr>
        <p:spPr>
          <a:xfrm>
            <a:off x="482599" y="2887384"/>
            <a:ext cx="40011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/>
              <a:t>Jennifer A. Sears, PhD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/>
              <a:t>Assistant Professor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/>
              <a:t>University of North Georgia</a:t>
            </a:r>
            <a:endParaRPr/>
          </a:p>
        </p:txBody>
      </p:sp>
      <p:sp>
        <p:nvSpPr>
          <p:cNvPr id="323" name="Google Shape;323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44" y="0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7996" y="4288430"/>
            <a:ext cx="1328707" cy="855071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913" y="434805"/>
            <a:ext cx="3882064" cy="3882064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26" name="Google Shape;326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5502" y="0"/>
            <a:ext cx="866357" cy="443257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4194" y="2187184"/>
            <a:ext cx="119806" cy="414747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44" y="4694067"/>
            <a:ext cx="1174455" cy="449434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2865" y="4376737"/>
            <a:ext cx="1161135" cy="766763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haroni"/>
              <a:buNone/>
            </a:pPr>
            <a:r>
              <a:rPr lang="en"/>
              <a:t>University of North Georgia</a:t>
            </a:r>
            <a:endParaRPr/>
          </a:p>
        </p:txBody>
      </p:sp>
      <p:pic>
        <p:nvPicPr>
          <p:cNvPr id="336" name="Google Shape;336;p53" descr="Georgia Ma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586" y="1692759"/>
            <a:ext cx="4635600" cy="2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1516" y="2105617"/>
            <a:ext cx="120600" cy="1290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8" name="Google Shape;338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71986" y="1797537"/>
            <a:ext cx="142500" cy="1464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9" name="Google Shape;339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8867" y="2405106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0" name="Google Shape;340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4482" y="2056358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1" name="Google Shape;341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6381" y="2325890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2" name="Google Shape;342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04296" y="2955412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3" name="Google Shape;343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6481" y="3010349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4" name="Google Shape;344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1052" y="2522491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2111" y="2996723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6" name="Google Shape;346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93438" y="3315604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7" name="Google Shape;347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8249" y="3108867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8" name="Google Shape;348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9578" y="2325890"/>
            <a:ext cx="111000" cy="987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9" name="Google Shape;349;p53"/>
          <p:cNvSpPr txBox="1"/>
          <p:nvPr/>
        </p:nvSpPr>
        <p:spPr>
          <a:xfrm>
            <a:off x="6386611" y="678617"/>
            <a:ext cx="26583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College of Education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 ELE/SPED – appx 400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 MG/SSE – appx 150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 MAT/Post Bac – appx 45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title"/>
          </p:nvPr>
        </p:nvSpPr>
        <p:spPr>
          <a:xfrm>
            <a:off x="413147" y="1140619"/>
            <a:ext cx="34017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haroni"/>
              <a:buNone/>
            </a:pPr>
            <a:r>
              <a:rPr lang="en" sz="4800"/>
              <a:t>Needs</a:t>
            </a:r>
            <a:endParaRPr/>
          </a:p>
        </p:txBody>
      </p:sp>
      <p:grpSp>
        <p:nvGrpSpPr>
          <p:cNvPr id="355" name="Google Shape;355;p54" descr="Supporting students in multiple counties&#10;Flip to online learning&#10;Introducing new technology to faculty/supervisors/students&#10;Training"/>
          <p:cNvGrpSpPr/>
          <p:nvPr/>
        </p:nvGrpSpPr>
        <p:grpSpPr>
          <a:xfrm>
            <a:off x="3950494" y="495719"/>
            <a:ext cx="4780350" cy="4152106"/>
            <a:chOff x="0" y="111684"/>
            <a:chExt cx="6373800" cy="5536141"/>
          </a:xfrm>
        </p:grpSpPr>
        <p:sp>
          <p:nvSpPr>
            <p:cNvPr id="356" name="Google Shape;356;p54"/>
            <p:cNvSpPr/>
            <p:nvPr/>
          </p:nvSpPr>
          <p:spPr>
            <a:xfrm>
              <a:off x="0" y="111684"/>
              <a:ext cx="6373800" cy="1312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4"/>
            <p:cNvSpPr txBox="1"/>
            <p:nvPr/>
          </p:nvSpPr>
          <p:spPr>
            <a:xfrm>
              <a:off x="64083" y="175767"/>
              <a:ext cx="6245700" cy="11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300" tIns="94300" rIns="94300" bIns="9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Supporting students in multiple counties</a:t>
              </a:r>
              <a:endParaRPr sz="1100"/>
            </a:p>
          </p:txBody>
        </p:sp>
        <p:sp>
          <p:nvSpPr>
            <p:cNvPr id="358" name="Google Shape;358;p54"/>
            <p:cNvSpPr/>
            <p:nvPr/>
          </p:nvSpPr>
          <p:spPr>
            <a:xfrm>
              <a:off x="0" y="1519464"/>
              <a:ext cx="6373800" cy="1312800"/>
            </a:xfrm>
            <a:prstGeom prst="roundRect">
              <a:avLst>
                <a:gd name="adj" fmla="val 16667"/>
              </a:avLst>
            </a:prstGeom>
            <a:solidFill>
              <a:srgbClr val="86C7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4"/>
            <p:cNvSpPr txBox="1"/>
            <p:nvPr/>
          </p:nvSpPr>
          <p:spPr>
            <a:xfrm>
              <a:off x="64083" y="1583547"/>
              <a:ext cx="6245700" cy="11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300" tIns="94300" rIns="94300" bIns="9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Flip to Online Learning</a:t>
              </a:r>
              <a:endParaRPr sz="1100"/>
            </a:p>
          </p:txBody>
        </p:sp>
        <p:sp>
          <p:nvSpPr>
            <p:cNvPr id="360" name="Google Shape;360;p54"/>
            <p:cNvSpPr/>
            <p:nvPr/>
          </p:nvSpPr>
          <p:spPr>
            <a:xfrm>
              <a:off x="0" y="2927244"/>
              <a:ext cx="6373800" cy="1312800"/>
            </a:xfrm>
            <a:prstGeom prst="roundRect">
              <a:avLst>
                <a:gd name="adj" fmla="val 16667"/>
              </a:avLst>
            </a:prstGeom>
            <a:solidFill>
              <a:srgbClr val="94C4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4"/>
            <p:cNvSpPr txBox="1"/>
            <p:nvPr/>
          </p:nvSpPr>
          <p:spPr>
            <a:xfrm>
              <a:off x="64083" y="2991327"/>
              <a:ext cx="6245700" cy="11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300" tIns="94300" rIns="94300" bIns="9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Introducing new technology to faculty/supervisors/students</a:t>
              </a:r>
              <a:endParaRPr sz="1100"/>
            </a:p>
          </p:txBody>
        </p:sp>
        <p:sp>
          <p:nvSpPr>
            <p:cNvPr id="362" name="Google Shape;362;p54"/>
            <p:cNvSpPr/>
            <p:nvPr/>
          </p:nvSpPr>
          <p:spPr>
            <a:xfrm>
              <a:off x="0" y="4335025"/>
              <a:ext cx="6373800" cy="1312800"/>
            </a:xfrm>
            <a:prstGeom prst="roundRect">
              <a:avLst>
                <a:gd name="adj" fmla="val 16667"/>
              </a:avLst>
            </a:prstGeom>
            <a:solidFill>
              <a:srgbClr val="A4C14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4"/>
            <p:cNvSpPr txBox="1"/>
            <p:nvPr/>
          </p:nvSpPr>
          <p:spPr>
            <a:xfrm>
              <a:off x="64083" y="4399108"/>
              <a:ext cx="6245700" cy="11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300" tIns="94300" rIns="94300" bIns="9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None/>
              </a:pPr>
              <a:r>
                <a:rPr lang="en" sz="25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Training</a:t>
              </a:r>
              <a:endParaRPr sz="11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4914-79E3-3B26-C3A3-0FD501B9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9645"/>
            <a:ext cx="7886700" cy="9942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68" name="Google Shape;368;p55" descr="Observation form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4114800"/>
            <a:ext cx="2004647" cy="1028700"/>
          </a:xfrm>
          <a:custGeom>
            <a:avLst/>
            <a:gdLst/>
            <a:ahLst/>
            <a:cxnLst/>
            <a:rect l="l" t="t" r="r" b="b"/>
            <a:pathLst>
              <a:path w="2672863" h="1371600" extrusionOk="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55" descr="Observation form exampl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16" y="716582"/>
            <a:ext cx="4072717" cy="4077641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69" name="Google Shape;369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967111" flipH="1">
            <a:off x="6473582" y="367963"/>
            <a:ext cx="2240851" cy="2240851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5"/>
          <p:cNvSpPr txBox="1"/>
          <p:nvPr/>
        </p:nvSpPr>
        <p:spPr>
          <a:xfrm>
            <a:off x="4378805" y="999555"/>
            <a:ext cx="4094100" cy="3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Junior in college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First observation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You’ve planned your lesson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 are nervous and excited  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 get your camera set up to video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 record it perfectly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 send it to your professor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2088-C5E1-F1AB-2BDD-5C1AA8AA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4200"/>
            <a:ext cx="7886700" cy="994200"/>
          </a:xfrm>
        </p:spPr>
        <p:txBody>
          <a:bodyPr/>
          <a:lstStyle/>
          <a:p>
            <a:r>
              <a:rPr lang="en-US" dirty="0"/>
              <a:t>Supervisor</a:t>
            </a:r>
            <a:r>
              <a:rPr lang="en-US" baseline="0" dirty="0"/>
              <a:t> Observation Form</a:t>
            </a:r>
            <a:endParaRPr lang="en-US" dirty="0"/>
          </a:p>
        </p:txBody>
      </p:sp>
      <p:pic>
        <p:nvPicPr>
          <p:cNvPr id="377" name="Google Shape;377;p56" descr="Supervisor observation form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4511" y="0"/>
            <a:ext cx="39745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2D5D-7D7C-03F1-3F99-9F7A0495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3757"/>
            <a:ext cx="7886700" cy="994200"/>
          </a:xfrm>
        </p:spPr>
        <p:txBody>
          <a:bodyPr/>
          <a:lstStyle/>
          <a:p>
            <a:r>
              <a:rPr lang="en-US" dirty="0"/>
              <a:t>Breakdown section</a:t>
            </a:r>
          </a:p>
        </p:txBody>
      </p:sp>
      <p:sp>
        <p:nvSpPr>
          <p:cNvPr id="382" name="Google Shape;382;p57" descr="Breakdown of data"/>
          <p:cNvSpPr/>
          <p:nvPr/>
        </p:nvSpPr>
        <p:spPr>
          <a:xfrm>
            <a:off x="1143" y="0"/>
            <a:ext cx="9141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87" name="Google Shape;387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922" y="97745"/>
            <a:ext cx="5752754" cy="484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04F5-7989-A60B-E42F-4538C5A1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57863"/>
            <a:ext cx="7886700" cy="994200"/>
          </a:xfrm>
        </p:spPr>
        <p:txBody>
          <a:bodyPr/>
          <a:lstStyle/>
          <a:p>
            <a:r>
              <a:rPr lang="en-US" dirty="0"/>
              <a:t>Coached</a:t>
            </a:r>
          </a:p>
        </p:txBody>
      </p:sp>
      <p:sp>
        <p:nvSpPr>
          <p:cNvPr id="188" name="Google Shape;188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25" y="182588"/>
            <a:ext cx="8904474" cy="477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72204">
            <a:off x="6615500" y="276134"/>
            <a:ext cx="2240811" cy="2240811"/>
          </a:xfrm>
          <a:prstGeom prst="arc">
            <a:avLst>
              <a:gd name="adj1" fmla="val 16200000"/>
              <a:gd name="adj2" fmla="val 2287352"/>
            </a:avLst>
          </a:prstGeom>
          <a:noFill/>
          <a:ln w="127000" cap="rnd" cmpd="sng">
            <a:solidFill>
              <a:srgbClr val="0075A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1" descr="COACH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6805" y="4270718"/>
            <a:ext cx="409500" cy="409500"/>
          </a:xfrm>
          <a:prstGeom prst="ellipse">
            <a:avLst/>
          </a:prstGeom>
          <a:solidFill>
            <a:srgbClr val="0075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906B-BD77-6EF6-4F10-1ED5AE39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7" y="-1013873"/>
            <a:ext cx="7886700" cy="9942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92" name="Google Shape;392;p58" descr="Data"/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8" descr="Data breakdown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58" descr="Dat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18" y="741486"/>
            <a:ext cx="8751477" cy="3243879"/>
          </a:xfrm>
          <a:custGeom>
            <a:avLst/>
            <a:gdLst/>
            <a:ahLst/>
            <a:cxnLst/>
            <a:rect l="l" t="t" r="r" b="b"/>
            <a:pathLst>
              <a:path w="11668636" h="6391879" extrusionOk="0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96" name="Google Shape;396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72204">
            <a:off x="6719206" y="276134"/>
            <a:ext cx="2240811" cy="2240811"/>
          </a:xfrm>
          <a:prstGeom prst="arc">
            <a:avLst>
              <a:gd name="adj1" fmla="val 16200000"/>
              <a:gd name="adj2" fmla="val 2287352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9529" y="2494722"/>
            <a:ext cx="984000" cy="34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62E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7" name="Google Shape;397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27" y="4270718"/>
            <a:ext cx="409500" cy="409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0825" y="2"/>
            <a:ext cx="635637" cy="26767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9" descr="Student feedback"/>
          <p:cNvSpPr/>
          <p:nvPr/>
        </p:nvSpPr>
        <p:spPr>
          <a:xfrm>
            <a:off x="2286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9" descr="What do our students have to say about it?"/>
          <p:cNvSpPr/>
          <p:nvPr/>
        </p:nvSpPr>
        <p:spPr>
          <a:xfrm>
            <a:off x="1" y="0"/>
            <a:ext cx="3125453" cy="51435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9"/>
          <p:cNvSpPr txBox="1">
            <a:spLocks noGrp="1"/>
          </p:cNvSpPr>
          <p:nvPr>
            <p:ph type="title"/>
          </p:nvPr>
        </p:nvSpPr>
        <p:spPr>
          <a:xfrm>
            <a:off x="515126" y="865179"/>
            <a:ext cx="2400300" cy="3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haroni"/>
              <a:buNone/>
            </a:pPr>
            <a:r>
              <a:rPr lang="en" sz="3300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What do our students have to say about it?</a:t>
            </a:r>
            <a:endParaRPr/>
          </a:p>
        </p:txBody>
      </p:sp>
      <p:sp>
        <p:nvSpPr>
          <p:cNvPr id="408" name="Google Shape;408;p59"/>
          <p:cNvSpPr txBox="1">
            <a:spLocks noGrp="1"/>
          </p:cNvSpPr>
          <p:nvPr>
            <p:ph type="body" idx="1"/>
          </p:nvPr>
        </p:nvSpPr>
        <p:spPr>
          <a:xfrm>
            <a:off x="3335481" y="443508"/>
            <a:ext cx="51801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/>
              <a:t>COACHED has really </a:t>
            </a:r>
            <a:r>
              <a:rPr lang="en" b="1"/>
              <a:t>helped me in the feedback process </a:t>
            </a:r>
            <a:r>
              <a:rPr lang="en"/>
              <a:t>with lesson planning. </a:t>
            </a:r>
            <a:r>
              <a:rPr lang="en" b="1"/>
              <a:t>Being able to look back over notes and having a graph showing the data is a great visual for me</a:t>
            </a:r>
            <a:r>
              <a:rPr lang="en"/>
              <a:t>. This has served as a </a:t>
            </a:r>
            <a:r>
              <a:rPr lang="en" b="1"/>
              <a:t>great reference </a:t>
            </a:r>
            <a:r>
              <a:rPr lang="en"/>
              <a:t>for me to go back and reflect so that I know what I should work on and try to include more of for future lessons. I really like it! - 2023 UNG Graduate</a:t>
            </a:r>
            <a:endParaRPr/>
          </a:p>
        </p:txBody>
      </p:sp>
      <p:sp>
        <p:nvSpPr>
          <p:cNvPr id="409" name="Google Shape;409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5662802" y="1841784"/>
            <a:ext cx="3062400" cy="30624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Supervisor Needs…</a:t>
            </a:r>
            <a:endParaRPr/>
          </a:p>
        </p:txBody>
      </p:sp>
      <p:pic>
        <p:nvPicPr>
          <p:cNvPr id="415" name="Google Shape;415;p60" descr="Less is more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326775"/>
            <a:ext cx="2773751" cy="277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0" descr="Alignment spelled with puzzle pieces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50" y="1515727"/>
            <a:ext cx="4259300" cy="23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BE3E-791E-3B3D-4BDA-C6EFF5CB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313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Pin notes</a:t>
            </a:r>
          </a:p>
        </p:txBody>
      </p:sp>
      <p:pic>
        <p:nvPicPr>
          <p:cNvPr id="421" name="Google Shape;421;p61" descr="Pinning notes on a video pag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00" y="236250"/>
            <a:ext cx="8181801" cy="445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B3D2-D1DA-42F8-6542-C8359BC5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938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a category</a:t>
            </a:r>
          </a:p>
        </p:txBody>
      </p:sp>
      <p:pic>
        <p:nvPicPr>
          <p:cNvPr id="426" name="Google Shape;426;p62" descr="Selecting a categor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50" y="290800"/>
            <a:ext cx="3192361" cy="213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2" descr="Choose a practice 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225" y="1717525"/>
            <a:ext cx="2766751" cy="312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80AA-D440-B9CC-5014-B6C3270B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875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 stamped comment</a:t>
            </a:r>
          </a:p>
        </p:txBody>
      </p:sp>
      <p:pic>
        <p:nvPicPr>
          <p:cNvPr id="432" name="Google Shape;432;p63" descr="Timed comment example 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050" y="246700"/>
            <a:ext cx="5241902" cy="427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C968-CC91-B5AB-397A-8E520CC7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6012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Feedback</a:t>
            </a:r>
          </a:p>
        </p:txBody>
      </p:sp>
      <p:pic>
        <p:nvPicPr>
          <p:cNvPr id="437" name="Google Shape;437;p64" descr="Features feedback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50" y="327175"/>
            <a:ext cx="5624125" cy="198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4" descr="Successes feedback 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050" y="2662625"/>
            <a:ext cx="5861402" cy="208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5"/>
          <p:cNvSpPr txBox="1">
            <a:spLocks noGrp="1"/>
          </p:cNvSpPr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142"/>
              <a:buFont typeface="Aharoni"/>
              <a:buNone/>
            </a:pPr>
            <a:r>
              <a:rPr lang="en" dirty="0"/>
              <a:t>Where is it located</a:t>
            </a:r>
            <a:endParaRPr dirty="0"/>
          </a:p>
        </p:txBody>
      </p:sp>
      <p:sp>
        <p:nvSpPr>
          <p:cNvPr id="445" name="Google Shape;445;p65"/>
          <p:cNvSpPr txBox="1"/>
          <p:nvPr/>
        </p:nvSpPr>
        <p:spPr>
          <a:xfrm>
            <a:off x="510851" y="1523515"/>
            <a:ext cx="3205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https://bit.ly/COACHED2</a:t>
            </a:r>
            <a:endParaRPr sz="1100"/>
          </a:p>
        </p:txBody>
      </p:sp>
      <p:pic>
        <p:nvPicPr>
          <p:cNvPr id="446" name="Google Shape;446;p65" descr="Login QR cod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882" y="2037699"/>
            <a:ext cx="1993253" cy="1993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5" descr="COACHED login page 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901" y="81650"/>
            <a:ext cx="4471875" cy="496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COACHED Resources</a:t>
            </a:r>
            <a:endParaRPr/>
          </a:p>
        </p:txBody>
      </p:sp>
      <p:sp>
        <p:nvSpPr>
          <p:cNvPr id="452" name="Google Shape;452;p66" descr="Coached Resources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https://bit.ly/COACHEDCEEDAR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53" name="Google Shape;453;p66" descr="Coaches resources QR code 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825" y="1017725"/>
            <a:ext cx="3035225" cy="30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7"/>
          <p:cNvSpPr txBox="1">
            <a:spLocks noGrp="1"/>
          </p:cNvSpPr>
          <p:nvPr>
            <p:ph type="ctrTitle"/>
          </p:nvPr>
        </p:nvSpPr>
        <p:spPr>
          <a:xfrm>
            <a:off x="311700" y="179125"/>
            <a:ext cx="8520600" cy="9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Practice/Discussion</a:t>
            </a:r>
            <a:endParaRPr/>
          </a:p>
        </p:txBody>
      </p:sp>
      <p:pic>
        <p:nvPicPr>
          <p:cNvPr id="461" name="Google Shape;461;p67" descr="Goreact logo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0" y="2099637"/>
            <a:ext cx="2527275" cy="11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7" descr="Icons of people talking with chat bubbles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300" y="1527175"/>
            <a:ext cx="2881475" cy="28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7" descr="COACHED logo 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400" y="2099625"/>
            <a:ext cx="3067525" cy="172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www.coached.education.virginia.edu</a:t>
            </a: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9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r>
              <a:rPr lang="en"/>
              <a:t>Quick live whip around tour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8"/>
          <p:cNvSpPr txBox="1">
            <a:spLocks noGrp="1"/>
          </p:cNvSpPr>
          <p:nvPr>
            <p:ph type="ctrTitle"/>
          </p:nvPr>
        </p:nvSpPr>
        <p:spPr>
          <a:xfrm>
            <a:off x="311700" y="222600"/>
            <a:ext cx="85206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group discussion</a:t>
            </a:r>
            <a:endParaRPr/>
          </a:p>
        </p:txBody>
      </p:sp>
      <p:sp>
        <p:nvSpPr>
          <p:cNvPr id="467" name="Google Shape;467;p68"/>
          <p:cNvSpPr txBox="1"/>
          <p:nvPr/>
        </p:nvSpPr>
        <p:spPr>
          <a:xfrm>
            <a:off x="1206450" y="1331000"/>
            <a:ext cx="7038300" cy="3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What kind of training and support do you think you will need to effectively use an online observation and coaching tool?</a:t>
            </a:r>
            <a:endParaRPr sz="1900">
              <a:solidFill>
                <a:schemeClr val="dk2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How can we ensure that the feedback provided through online tools is actionable and leads to measurable improvements in teaching practices?</a:t>
            </a:r>
            <a:endParaRPr sz="1900">
              <a:solidFill>
                <a:schemeClr val="dk2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How can online observation tools be aligned with state standards and evaluation frameworks for special education teachers?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302F-CF14-CDB3-51E1-AE8F059F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38" y="-70757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72" name="Google Shape;47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291700" y="3630895"/>
            <a:ext cx="1303051" cy="719652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9" descr="Questions? Image of sticky notes with question marks on them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69" descr="The Art of Asking Question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67"/>
          <a:stretch/>
        </p:blipFill>
        <p:spPr>
          <a:xfrm>
            <a:off x="196261" y="174796"/>
            <a:ext cx="8751477" cy="4793909"/>
          </a:xfrm>
          <a:custGeom>
            <a:avLst/>
            <a:gdLst/>
            <a:ahLst/>
            <a:cxnLst/>
            <a:rect l="l" t="t" r="r" b="b"/>
            <a:pathLst>
              <a:path w="11668636" h="6391879" extrusionOk="0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78" name="Google Shape;478;p69" descr="Questions? Image of sticky notes with question marks on them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98BB-FF72-4C9B-25C7-C8E47E7F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38" y="-78979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485" name="Google Shape;485;p70" descr="Thank you 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70" descr="Thank You Stock Illustrations – 64,877 Thank You Stock Illustrations,  Vectors &amp; Clipart - Dreams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61" y="174796"/>
            <a:ext cx="8751477" cy="4793909"/>
          </a:xfrm>
          <a:custGeom>
            <a:avLst/>
            <a:gdLst/>
            <a:ahLst/>
            <a:cxnLst/>
            <a:rect l="l" t="t" r="r" b="b"/>
            <a:pathLst>
              <a:path w="11668636" h="6391879" extrusionOk="0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87" name="Google Shape;487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72204">
            <a:off x="6719206" y="276134"/>
            <a:ext cx="2240811" cy="2240811"/>
          </a:xfrm>
          <a:prstGeom prst="arc">
            <a:avLst>
              <a:gd name="adj1" fmla="val 16200000"/>
              <a:gd name="adj2" fmla="val 2287352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27" y="4270718"/>
            <a:ext cx="409500" cy="409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B8C3-09A0-9891-1D39-C108E5B5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500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Disclaimer</a:t>
            </a:r>
          </a:p>
        </p:txBody>
      </p:sp>
      <p:pic>
        <p:nvPicPr>
          <p:cNvPr id="493" name="Google Shape;493;p71" descr="Disclaimer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A78F-E4A0-A64B-EF5C-4D080605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7813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</a:t>
            </a:r>
          </a:p>
        </p:txBody>
      </p:sp>
      <p:sp>
        <p:nvSpPr>
          <p:cNvPr id="499" name="Google Shape;499;p72"/>
          <p:cNvSpPr txBox="1"/>
          <p:nvPr/>
        </p:nvSpPr>
        <p:spPr>
          <a:xfrm>
            <a:off x="172650" y="608850"/>
            <a:ext cx="466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78D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https://www.research.net/r/CEEDAR_Webinar_10-24</a:t>
            </a:r>
            <a:endParaRPr/>
          </a:p>
        </p:txBody>
      </p:sp>
      <p:pic>
        <p:nvPicPr>
          <p:cNvPr id="498" name="Google Shape;498;p72" descr="Survey QR code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50" y="1497350"/>
            <a:ext cx="1974050" cy="19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72" descr="Your feedback matters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099" y="1086177"/>
            <a:ext cx="5419800" cy="304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A48F-AE18-9D6B-601B-FF6064F0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270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Tools</a:t>
            </a:r>
          </a:p>
        </p:txBody>
      </p:sp>
      <p:pic>
        <p:nvPicPr>
          <p:cNvPr id="204" name="Google Shape;204;p33" descr="Coaching Tools&#10;CT Scan Observational Instrument&#10;Uploaded PD videos &#10;Interactive Feedback Form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F2DE-3652-CE85-AD2E-D8C5DC49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875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CT Scan</a:t>
            </a:r>
          </a:p>
        </p:txBody>
      </p:sp>
      <p:pic>
        <p:nvPicPr>
          <p:cNvPr id="209" name="Google Shape;209;p34" descr="CT Scan&#10;Low inference observation tool&#10;Document discrete moves&#10;Real time data&#10;Web based&#10;Best on laptop or tablet 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8246-F980-81DA-54F4-4F81BB03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4877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Focus on specific practices</a:t>
            </a:r>
          </a:p>
        </p:txBody>
      </p:sp>
      <p:pic>
        <p:nvPicPr>
          <p:cNvPr id="214" name="Google Shape;214;p35" descr="Focus on specific practices &#10;Image exing out a traditional scoring system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6E40-C3FE-6C97-BC0C-BE434D03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625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Big ticket</a:t>
            </a:r>
          </a:p>
        </p:txBody>
      </p:sp>
      <p:pic>
        <p:nvPicPr>
          <p:cNvPr id="219" name="Google Shape;219;p36" descr="Big ticket categories:&#10;High value&#10;Frequent use&#10;Most important to get started with COACHED&#10;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B45A-B1D1-0D1F-EFDD-8CE4C2B2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103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</a:t>
            </a:r>
            <a:r>
              <a:rPr lang="en-US" baseline="0" dirty="0"/>
              <a:t> time</a:t>
            </a:r>
            <a:endParaRPr lang="en-US" dirty="0"/>
          </a:p>
        </p:txBody>
      </p:sp>
      <p:pic>
        <p:nvPicPr>
          <p:cNvPr id="224" name="Google Shape;224;p37" descr="Real Tim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71565">
            <a:off x="415950" y="1039726"/>
            <a:ext cx="5255596" cy="15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 descr="Face to face&#10;Image shows two silhouettes facing each other 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976" y="598577"/>
            <a:ext cx="2414325" cy="24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7" descr="Vector image of girl watching teacher on computer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201" y="3483100"/>
            <a:ext cx="4529599" cy="15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596</Words>
  <Application>Microsoft Office PowerPoint</Application>
  <PresentationFormat>On-screen Show (16:9)</PresentationFormat>
  <Paragraphs>109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Calibri</vt:lpstr>
      <vt:lpstr>Aharoni</vt:lpstr>
      <vt:lpstr>Avenir</vt:lpstr>
      <vt:lpstr>Arial</vt:lpstr>
      <vt:lpstr>Montserrat</vt:lpstr>
      <vt:lpstr>Simple Light</vt:lpstr>
      <vt:lpstr>ShapesVTI</vt:lpstr>
      <vt:lpstr>COACHED 2.0: A Multimedia  Option for Observing and  Coaching Educators   www.coached.education.virginia.edu </vt:lpstr>
      <vt:lpstr>CEEDAR GA and Dr. Michael Kennedy </vt:lpstr>
      <vt:lpstr>Coached</vt:lpstr>
      <vt:lpstr>www.coached.education.virginia.edu</vt:lpstr>
      <vt:lpstr>Tools</vt:lpstr>
      <vt:lpstr>CT Scan</vt:lpstr>
      <vt:lpstr>Focus on specific practices</vt:lpstr>
      <vt:lpstr>Big ticket</vt:lpstr>
      <vt:lpstr>Real time</vt:lpstr>
      <vt:lpstr>HLPs</vt:lpstr>
      <vt:lpstr>High Leverage Practices in  </vt:lpstr>
      <vt:lpstr> HLP 15 Using Scaffolded Supports</vt:lpstr>
      <vt:lpstr> HLP 16 Use Explicit Instruction</vt:lpstr>
      <vt:lpstr> HLP 18 Engaging Students</vt:lpstr>
      <vt:lpstr> HLP 19 Use Assistive and Instructional Technologies</vt:lpstr>
      <vt:lpstr> HLP 20 Provide Intensive Instruction</vt:lpstr>
      <vt:lpstr> HLP 22 Academic Specific Feedback</vt:lpstr>
      <vt:lpstr> HLP 8 Behavior Specific Feedback</vt:lpstr>
      <vt:lpstr> HLP Automatically Generated Feedback </vt:lpstr>
      <vt:lpstr> HLP Automatically Generated Feedback  </vt:lpstr>
      <vt:lpstr> Automatically Generated Feedback with Edits</vt:lpstr>
      <vt:lpstr>Topics</vt:lpstr>
      <vt:lpstr>Summary</vt:lpstr>
      <vt:lpstr>COACHED 2.0 Using Multimedia to Observe and Coach Pre and In-Service Teachers</vt:lpstr>
      <vt:lpstr>University of North Georgia</vt:lpstr>
      <vt:lpstr>Needs</vt:lpstr>
      <vt:lpstr>Example</vt:lpstr>
      <vt:lpstr>Supervisor Observation Form</vt:lpstr>
      <vt:lpstr>Breakdown section</vt:lpstr>
      <vt:lpstr>Data</vt:lpstr>
      <vt:lpstr>What do our students have to say about it?</vt:lpstr>
      <vt:lpstr>Supervisor Needs…</vt:lpstr>
      <vt:lpstr>Pin notes</vt:lpstr>
      <vt:lpstr>Choose a category</vt:lpstr>
      <vt:lpstr>Time stamped comment</vt:lpstr>
      <vt:lpstr>Feedback</vt:lpstr>
      <vt:lpstr>Where is it located</vt:lpstr>
      <vt:lpstr>COACHED Resources</vt:lpstr>
      <vt:lpstr>Practice/Discussion</vt:lpstr>
      <vt:lpstr>Whole group discussion</vt:lpstr>
      <vt:lpstr>Questions?</vt:lpstr>
      <vt:lpstr>Thank you</vt:lpstr>
      <vt:lpstr>Disclaimer</vt:lpstr>
      <vt:lpstr>Survey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Wuthrich, Mathilde</cp:lastModifiedBy>
  <cp:revision>7</cp:revision>
  <dcterms:modified xsi:type="dcterms:W3CDTF">2026-04-15T20:18:02Z</dcterms:modified>
  <cp:category/>
</cp:coreProperties>
</file>