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2"/>
    <p:sldMasterId id="2147483665" r:id="rId3"/>
  </p:sldMasterIdLst>
  <p:notesMasterIdLst>
    <p:notesMasterId r:id="rId32"/>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Lst>
  <p:sldSz cx="12192000" cy="6858000"/>
  <p:notesSz cx="6858000" cy="9144000"/>
  <p:embeddedFontLst>
    <p:embeddedFont>
      <p:font typeface="Aharoni" panose="02010803020104030203" pitchFamily="2" charset="-79"/>
      <p:bold r:id="rId33"/>
    </p:embeddedFont>
    <p:embeddedFont>
      <p:font typeface="Candara" panose="020E0502030303020204" pitchFamily="34" charset="0"/>
      <p:regular r:id="rId34"/>
      <p:bold r:id="rId35"/>
      <p:italic r:id="rId36"/>
      <p:boldItalic r:id="rId37"/>
    </p:embeddedFont>
    <p:embeddedFont>
      <p:font typeface="Helvetica Neue" panose="020B0604020202020204" charset="0"/>
      <p:regular r:id="rId38"/>
      <p:bold r:id="rId39"/>
      <p:italic r:id="rId40"/>
      <p:boldItalic r:id="rId41"/>
    </p:embeddedFont>
    <p:embeddedFont>
      <p:font typeface="Montserrat" panose="00000500000000000000" pitchFamily="2" charset="0"/>
      <p:regular r:id="rId42"/>
      <p:bold r:id="rId43"/>
      <p:italic r:id="rId44"/>
      <p:boldItalic r:id="rId45"/>
    </p:embeddedFont>
    <p:embeddedFont>
      <p:font typeface="Roboto" panose="02000000000000000000" pitchFamily="2"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iyXuc+d5R+tCHKdeZaLOKdccmcC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B3B62CB-8493-4369-A4A2-57EDA7889B22}">
  <a:tblStyle styleId="{5B3B62CB-8493-4369-A4A2-57EDA7889B2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41" autoAdjust="0"/>
  </p:normalViewPr>
  <p:slideViewPr>
    <p:cSldViewPr snapToGrid="0">
      <p:cViewPr varScale="1">
        <p:scale>
          <a:sx n="78" d="100"/>
          <a:sy n="78" d="100"/>
        </p:scale>
        <p:origin x="854" y="62"/>
      </p:cViewPr>
      <p:guideLst/>
    </p:cSldViewPr>
  </p:slideViewPr>
  <p:outlineViewPr>
    <p:cViewPr>
      <p:scale>
        <a:sx n="20" d="100"/>
        <a:sy n="20" d="100"/>
      </p:scale>
      <p:origin x="0" y="-3197"/>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7.fntdata"/><Relationship Id="rId21" Type="http://schemas.openxmlformats.org/officeDocument/2006/relationships/slide" Target="slides/slide18.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2.fntdata"/><Relationship Id="rId52" Type="http://customschemas.google.com/relationships/presentationmetadata" Target="meta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7.xml"/><Relationship Id="rId41" Type="http://schemas.openxmlformats.org/officeDocument/2006/relationships/font" Target="fonts/font9.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4.fntdata"/><Relationship Id="rId49"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rive.google.com/drive/u/4/folders/1CW8GKw9fwG73IsnMK6pQFKcDzfahMjhQ"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eedar.education.ufl.edu/wp-content/uploads/2023/11/Inclusive-Principal-Leadership-IC.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eedar.education.ufl.edu/wp-content/uploads/2023/11/Inclusive-Principal-Leadership-IC.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Abby will hit record</a:t>
            </a:r>
            <a:endParaRPr/>
          </a:p>
          <a:p>
            <a:pPr marL="0" lvl="0" indent="0" algn="l" rtl="0">
              <a:lnSpc>
                <a:spcPct val="100000"/>
              </a:lnSpc>
              <a:spcBef>
                <a:spcPts val="0"/>
              </a:spcBef>
              <a:spcAft>
                <a:spcPts val="0"/>
              </a:spcAft>
              <a:buSzPts val="1400"/>
              <a:buNone/>
            </a:pPr>
            <a:r>
              <a:rPr lang="en-US"/>
              <a:t>Nichole please change your zoom name</a:t>
            </a:r>
            <a:endParaRPr/>
          </a:p>
          <a:p>
            <a:pPr marL="0" lvl="0" indent="0" algn="l" rtl="0">
              <a:lnSpc>
                <a:spcPct val="100000"/>
              </a:lnSpc>
              <a:spcBef>
                <a:spcPts val="0"/>
              </a:spcBef>
              <a:spcAft>
                <a:spcPts val="0"/>
              </a:spcAft>
              <a:buSzPts val="1400"/>
              <a:buNone/>
            </a:pPr>
            <a:r>
              <a:rPr lang="en-US"/>
              <a:t>Abby will be letting people in from waiting room</a:t>
            </a:r>
            <a:endParaRPr/>
          </a:p>
          <a:p>
            <a:pPr marL="0" lvl="0" indent="0" algn="l" rtl="0">
              <a:lnSpc>
                <a:spcPct val="100000"/>
              </a:lnSpc>
              <a:spcBef>
                <a:spcPts val="0"/>
              </a:spcBef>
              <a:spcAft>
                <a:spcPts val="0"/>
              </a:spcAft>
              <a:buSzPts val="1400"/>
              <a:buNone/>
            </a:pPr>
            <a:r>
              <a:rPr lang="en-US"/>
              <a:t>Abby will make 10 breakout rooms - auto assigned</a:t>
            </a:r>
            <a:endParaRPr/>
          </a:p>
        </p:txBody>
      </p:sp>
      <p:sp>
        <p:nvSpPr>
          <p:cNvPr id="192" name="Google Shape;19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Abby- Invite them to review as well as suggest others in the chat.</a:t>
            </a:r>
            <a:endParaRPr/>
          </a:p>
          <a:p>
            <a:pPr marL="0" lvl="0" indent="0" algn="l" rtl="0">
              <a:lnSpc>
                <a:spcPct val="100000"/>
              </a:lnSpc>
              <a:spcBef>
                <a:spcPts val="0"/>
              </a:spcBef>
              <a:spcAft>
                <a:spcPts val="0"/>
              </a:spcAft>
              <a:buSzPts val="1400"/>
              <a:buNone/>
            </a:pPr>
            <a:endParaRPr/>
          </a:p>
        </p:txBody>
      </p:sp>
      <p:sp>
        <p:nvSpPr>
          <p:cNvPr id="273" name="Google Shape;27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f845855be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f845855be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Nichole to put the link in the chat and Abby share your screen with the Google drive view; Nichole to provide an overview</a:t>
            </a:r>
            <a:endParaRPr/>
          </a:p>
          <a:p>
            <a:pPr marL="0" lvl="0" indent="0" algn="l" rtl="0">
              <a:spcBef>
                <a:spcPts val="0"/>
              </a:spcBef>
              <a:spcAft>
                <a:spcPts val="0"/>
              </a:spcAft>
              <a:buNone/>
            </a:pPr>
            <a:r>
              <a:rPr lang="en-US"/>
              <a:t>link: </a:t>
            </a:r>
            <a:r>
              <a:rPr lang="en-US" u="sng">
                <a:solidFill>
                  <a:schemeClr val="hlink"/>
                </a:solidFill>
                <a:hlinkClick r:id="rId3"/>
              </a:rPr>
              <a:t>https://drive.google.com/drive/u/4/folders/1CW8GKw9fwG73IsnMK6pQFKcDzfahMjhQ</a:t>
            </a:r>
            <a:r>
              <a:rPr lang="en-US"/>
              <a:t> </a:t>
            </a:r>
            <a:endParaRPr/>
          </a:p>
        </p:txBody>
      </p:sp>
      <p:sp>
        <p:nvSpPr>
          <p:cNvPr id="280" name="Google Shape;280;g2f845855be2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04989e97e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304989e97e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Nichole - opportunity for members to connect with each other and share what they hope to get out of participating in this TAG</a:t>
            </a:r>
            <a:endParaRPr/>
          </a:p>
          <a:p>
            <a:pPr marL="457200" lvl="0" indent="-330200" algn="l" rtl="0">
              <a:spcBef>
                <a:spcPts val="0"/>
              </a:spcBef>
              <a:spcAft>
                <a:spcPts val="0"/>
              </a:spcAft>
              <a:buClr>
                <a:schemeClr val="dk1"/>
              </a:buClr>
              <a:buSzPts val="1600"/>
              <a:buChar char="●"/>
            </a:pPr>
            <a:r>
              <a:rPr lang="en-US" sz="1400"/>
              <a:t>What is one thing you would like to get out of this cross state network?</a:t>
            </a:r>
            <a:endParaRPr sz="1400"/>
          </a:p>
          <a:p>
            <a:pPr marL="457200" lvl="0" indent="-330200" algn="l" rtl="0">
              <a:spcBef>
                <a:spcPts val="0"/>
              </a:spcBef>
              <a:spcAft>
                <a:spcPts val="0"/>
              </a:spcAft>
              <a:buClr>
                <a:schemeClr val="dk1"/>
              </a:buClr>
              <a:buSzPts val="1600"/>
              <a:buChar char="●"/>
            </a:pPr>
            <a:r>
              <a:rPr lang="en-US" sz="1400"/>
              <a:t>What is something you would like to be able to share with our TAG network?</a:t>
            </a:r>
            <a:endParaRPr sz="1400"/>
          </a:p>
          <a:p>
            <a:pPr marL="0" lvl="0" indent="0" algn="l" rtl="0">
              <a:spcBef>
                <a:spcPts val="0"/>
              </a:spcBef>
              <a:spcAft>
                <a:spcPts val="0"/>
              </a:spcAft>
              <a:buNone/>
            </a:pPr>
            <a:r>
              <a:rPr lang="en-US" sz="1400"/>
              <a:t>Nichole - After breakout rooms, David DeMatthews what are some themes you see in the padlet? </a:t>
            </a:r>
            <a:endParaRPr sz="1400"/>
          </a:p>
          <a:p>
            <a:pPr marL="0" lvl="0" indent="0" algn="l" rtl="0">
              <a:spcBef>
                <a:spcPts val="0"/>
              </a:spcBef>
              <a:spcAft>
                <a:spcPts val="0"/>
              </a:spcAft>
              <a:buNone/>
            </a:pPr>
            <a:r>
              <a:rPr lang="en-US" sz="1400"/>
              <a:t>is going to connect your posts to our guiding document, the Inclusive Principal Leadership IC</a:t>
            </a:r>
            <a:endParaRPr sz="1400"/>
          </a:p>
          <a:p>
            <a:pPr marL="457200" lvl="0" indent="0" algn="l" rtl="0">
              <a:spcBef>
                <a:spcPts val="0"/>
              </a:spcBef>
              <a:spcAft>
                <a:spcPts val="0"/>
              </a:spcAft>
              <a:buNone/>
            </a:pPr>
            <a:endParaRPr sz="1400"/>
          </a:p>
          <a:p>
            <a:pPr marL="0" lvl="0" indent="0" algn="l" rtl="0">
              <a:spcBef>
                <a:spcPts val="0"/>
              </a:spcBef>
              <a:spcAft>
                <a:spcPts val="0"/>
              </a:spcAft>
              <a:buNone/>
            </a:pPr>
            <a:endParaRPr/>
          </a:p>
          <a:p>
            <a:pPr marL="0" lvl="0" indent="0" algn="l" rtl="0">
              <a:spcBef>
                <a:spcPts val="0"/>
              </a:spcBef>
              <a:spcAft>
                <a:spcPts val="0"/>
              </a:spcAft>
              <a:buNone/>
            </a:pPr>
            <a:r>
              <a:rPr lang="en-US"/>
              <a:t>10 minute groups, auto assign, should we have them end after 10 minutes? </a:t>
            </a:r>
            <a:endParaRPr/>
          </a:p>
          <a:p>
            <a:pPr marL="0" lvl="0" indent="0" algn="l" rtl="0">
              <a:spcBef>
                <a:spcPts val="0"/>
              </a:spcBef>
              <a:spcAft>
                <a:spcPts val="0"/>
              </a:spcAft>
              <a:buNone/>
            </a:pPr>
            <a:endParaRPr/>
          </a:p>
          <a:p>
            <a:pPr marL="0" lvl="0" indent="0" algn="l" rtl="0">
              <a:spcBef>
                <a:spcPts val="0"/>
              </a:spcBef>
              <a:spcAft>
                <a:spcPts val="0"/>
              </a:spcAft>
              <a:buNone/>
            </a:pPr>
            <a:r>
              <a:rPr lang="en-US"/>
              <a:t>Mix of state and CEEDAR facilitators</a:t>
            </a:r>
            <a:endParaRPr/>
          </a:p>
          <a:p>
            <a:pPr marL="0" lvl="0" indent="0" algn="l" rtl="0">
              <a:spcBef>
                <a:spcPts val="0"/>
              </a:spcBef>
              <a:spcAft>
                <a:spcPts val="0"/>
              </a:spcAft>
              <a:buNone/>
            </a:pPr>
            <a:endParaRPr/>
          </a:p>
        </p:txBody>
      </p:sp>
      <p:sp>
        <p:nvSpPr>
          <p:cNvPr id="288" name="Google Shape;288;g304989e97e0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d37879d118_3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d37879d118_3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David discuss</a:t>
            </a:r>
            <a:endParaRPr/>
          </a:p>
          <a:p>
            <a:pPr marL="0" lvl="0" indent="0" algn="l" rtl="0">
              <a:spcBef>
                <a:spcPts val="0"/>
              </a:spcBef>
              <a:spcAft>
                <a:spcPts val="0"/>
              </a:spcAft>
              <a:buNone/>
            </a:pPr>
            <a:r>
              <a:rPr lang="en-US"/>
              <a:t>Nichole put link in chat </a:t>
            </a:r>
            <a:r>
              <a:rPr lang="en-US" u="sng">
                <a:solidFill>
                  <a:schemeClr val="hlink"/>
                </a:solidFill>
                <a:hlinkClick r:id="rId3"/>
              </a:rPr>
              <a:t>https://ceedar.education.ufl.edu/wp-content/uploads/2023/11/Inclusive-Principal-Leadership-IC.pdf</a:t>
            </a:r>
            <a:r>
              <a:rPr lang="en-US"/>
              <a:t> </a:t>
            </a:r>
            <a:endParaRPr/>
          </a:p>
          <a:p>
            <a:pPr marL="0" lvl="0" indent="0" algn="l" rtl="0">
              <a:spcBef>
                <a:spcPts val="0"/>
              </a:spcBef>
              <a:spcAft>
                <a:spcPts val="0"/>
              </a:spcAft>
              <a:buNone/>
            </a:pPr>
            <a:endParaRPr/>
          </a:p>
        </p:txBody>
      </p:sp>
      <p:sp>
        <p:nvSpPr>
          <p:cNvPr id="296" name="Google Shape;296;g2d37879d118_3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f8b4f5c15a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2f8b4f5c15a_0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David</a:t>
            </a:r>
            <a:endParaRPr/>
          </a:p>
        </p:txBody>
      </p:sp>
      <p:sp>
        <p:nvSpPr>
          <p:cNvPr id="305" name="Google Shape;305;g2f8b4f5c15a_0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f8b4f5c15a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2f8b4f5c15a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David</a:t>
            </a:r>
            <a:endParaRPr/>
          </a:p>
        </p:txBody>
      </p:sp>
      <p:sp>
        <p:nvSpPr>
          <p:cNvPr id="313" name="Google Shape;313;g2f8b4f5c15a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f8b4f5c15a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2f8b4f5c15a_0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g2f8b4f5c15a_0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307c0b589e3_0_1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g307c0b589e3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07c0b589e3_0_1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g307c0b589e3_0_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307c0b589e3_0_1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g307c0b589e3_0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Nichole: Please change your name to Your state abbreviation and your first and last name</a:t>
            </a:r>
            <a:endParaRPr/>
          </a:p>
        </p:txBody>
      </p:sp>
      <p:sp>
        <p:nvSpPr>
          <p:cNvPr id="201" name="Google Shape;20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07c0b589e3_0_1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2" name="Google Shape;362;g307c0b589e3_0_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d37879d118_2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2d37879d118_2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think about your work where you are right now that may strengthen your work</a:t>
            </a:r>
            <a:endParaRPr/>
          </a:p>
        </p:txBody>
      </p:sp>
      <p:sp>
        <p:nvSpPr>
          <p:cNvPr id="374" name="Google Shape;374;g2d37879d118_2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d37879d118_2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2d37879d118_2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how much time on these? </a:t>
            </a:r>
            <a:endParaRPr/>
          </a:p>
          <a:p>
            <a:pPr marL="0" lvl="0" indent="0" algn="l" rtl="0">
              <a:spcBef>
                <a:spcPts val="0"/>
              </a:spcBef>
              <a:spcAft>
                <a:spcPts val="0"/>
              </a:spcAft>
              <a:buNone/>
            </a:pPr>
            <a:endParaRPr/>
          </a:p>
          <a:p>
            <a:pPr marL="0" lvl="0" indent="0" algn="l" rtl="0">
              <a:spcBef>
                <a:spcPts val="0"/>
              </a:spcBef>
              <a:spcAft>
                <a:spcPts val="0"/>
              </a:spcAft>
              <a:buNone/>
            </a:pPr>
            <a:r>
              <a:rPr lang="en-US"/>
              <a:t>Nichole put question in chat before moving to breakout rooms</a:t>
            </a:r>
            <a:endParaRPr/>
          </a:p>
          <a:p>
            <a:pPr marL="0" lvl="0" indent="0" algn="l" rtl="0">
              <a:spcBef>
                <a:spcPts val="0"/>
              </a:spcBef>
              <a:spcAft>
                <a:spcPts val="0"/>
              </a:spcAft>
              <a:buNone/>
            </a:pPr>
            <a:r>
              <a:rPr lang="en-US"/>
              <a:t>Abby will paste q’s in here</a:t>
            </a:r>
            <a:endParaRPr/>
          </a:p>
          <a:p>
            <a:pPr marL="0" lvl="0" indent="0" algn="l" rtl="0">
              <a:spcBef>
                <a:spcPts val="0"/>
              </a:spcBef>
              <a:spcAft>
                <a:spcPts val="0"/>
              </a:spcAft>
              <a:buNone/>
            </a:pPr>
            <a:endParaRPr/>
          </a:p>
          <a:p>
            <a:pPr marL="457200" lvl="0" indent="-304800" algn="l" rtl="0">
              <a:spcBef>
                <a:spcPts val="0"/>
              </a:spcBef>
              <a:spcAft>
                <a:spcPts val="0"/>
              </a:spcAft>
              <a:buClr>
                <a:schemeClr val="dk1"/>
              </a:buClr>
              <a:buSzPts val="1200"/>
              <a:buChar char="●"/>
            </a:pPr>
            <a:r>
              <a:rPr lang="en-US">
                <a:latin typeface="Arial"/>
                <a:ea typeface="Arial"/>
                <a:cs typeface="Arial"/>
                <a:sym typeface="Arial"/>
              </a:rPr>
              <a:t>Within your context, what are some challenges to collaboration?</a:t>
            </a:r>
            <a:endParaRPr>
              <a:latin typeface="Arial"/>
              <a:ea typeface="Arial"/>
              <a:cs typeface="Arial"/>
              <a:sym typeface="Arial"/>
            </a:endParaRPr>
          </a:p>
          <a:p>
            <a:pPr marL="457200" lvl="0" indent="-304800" algn="l" rtl="0">
              <a:spcBef>
                <a:spcPts val="0"/>
              </a:spcBef>
              <a:spcAft>
                <a:spcPts val="0"/>
              </a:spcAft>
              <a:buClr>
                <a:schemeClr val="dk1"/>
              </a:buClr>
              <a:buSzPts val="1200"/>
              <a:buChar char="●"/>
            </a:pPr>
            <a:r>
              <a:rPr lang="en-US">
                <a:latin typeface="Arial"/>
                <a:ea typeface="Arial"/>
                <a:cs typeface="Arial"/>
                <a:sym typeface="Arial"/>
              </a:rPr>
              <a:t>Ultimately, how does the collaboration support inclusive leadership?</a:t>
            </a:r>
            <a:endParaRPr>
              <a:latin typeface="Arial"/>
              <a:ea typeface="Arial"/>
              <a:cs typeface="Arial"/>
              <a:sym typeface="Arial"/>
            </a:endParaRPr>
          </a:p>
          <a:p>
            <a:pPr marL="457200" lvl="0" indent="-304800" algn="l" rtl="0">
              <a:spcBef>
                <a:spcPts val="0"/>
              </a:spcBef>
              <a:spcAft>
                <a:spcPts val="0"/>
              </a:spcAft>
              <a:buClr>
                <a:schemeClr val="dk1"/>
              </a:buClr>
              <a:buSzPts val="1200"/>
              <a:buChar char="●"/>
            </a:pPr>
            <a:r>
              <a:rPr lang="en-US">
                <a:latin typeface="Arial"/>
                <a:ea typeface="Arial"/>
                <a:cs typeface="Arial"/>
                <a:sym typeface="Arial"/>
              </a:rPr>
              <a:t>What is something you are already working on in Inclusive Leadership and who could you collaborate with to help you with next steps?</a:t>
            </a:r>
            <a:endParaRPr>
              <a:latin typeface="Arial"/>
              <a:ea typeface="Arial"/>
              <a:cs typeface="Arial"/>
              <a:sym typeface="Arial"/>
            </a:endParaRPr>
          </a:p>
          <a:p>
            <a:pPr marL="0" lvl="0" indent="0" algn="l" rtl="0">
              <a:spcBef>
                <a:spcPts val="0"/>
              </a:spcBef>
              <a:spcAft>
                <a:spcPts val="0"/>
              </a:spcAft>
              <a:buNone/>
            </a:pPr>
            <a:endParaRPr/>
          </a:p>
        </p:txBody>
      </p:sp>
      <p:sp>
        <p:nvSpPr>
          <p:cNvPr id="380" name="Google Shape;380;g2d37879d118_2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d37879d118_2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2d37879d118_2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Nichole put in chat</a:t>
            </a:r>
            <a:endParaRPr/>
          </a:p>
          <a:p>
            <a:pPr marL="0" lvl="0" indent="0" algn="l" rtl="0">
              <a:spcBef>
                <a:spcPts val="0"/>
              </a:spcBef>
              <a:spcAft>
                <a:spcPts val="0"/>
              </a:spcAft>
              <a:buNone/>
            </a:pPr>
            <a:r>
              <a:rPr lang="en-US" u="sng">
                <a:solidFill>
                  <a:schemeClr val="hlink"/>
                </a:solidFill>
                <a:hlinkClick r:id="rId3"/>
              </a:rPr>
              <a:t>https://ceedar.education.ufl.edu/wp-content/uploads/2023/11/Inclusive-Principal-Leadership-IC.pdf</a:t>
            </a:r>
            <a:r>
              <a:rPr lang="en-US"/>
              <a:t> </a:t>
            </a:r>
            <a:endParaRPr/>
          </a:p>
        </p:txBody>
      </p:sp>
      <p:sp>
        <p:nvSpPr>
          <p:cNvPr id="388" name="Google Shape;388;g2d37879d118_2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307a06b613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307a06b613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g307a06b613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2" name="Google Shape;40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9" name="Google Shape;40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5" name="Google Shape;41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3" name="Google Shape;42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Dave and Bobbi</a:t>
            </a:r>
            <a:endParaRPr/>
          </a:p>
        </p:txBody>
      </p:sp>
      <p:sp>
        <p:nvSpPr>
          <p:cNvPr id="208" name="Google Shape;20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efc865ca08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2efc865ca08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8" name="Google Shape;218;g2efc865ca08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02140f0954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302140f0954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Nichole - Our partners are Lead IDEA, NASSP, CCSSO, NAESP and UCEA - they are our liaisons and will share resources, they can provide additional perspectives. If you are here from one of these partner organizations, please share who you are in the chat and feel free to share your expertise!</a:t>
            </a:r>
            <a:endParaRPr/>
          </a:p>
        </p:txBody>
      </p:sp>
      <p:sp>
        <p:nvSpPr>
          <p:cNvPr id="228" name="Google Shape;228;g302140f0954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Font typeface="Arial"/>
              <a:buNone/>
            </a:pPr>
            <a:r>
              <a:rPr lang="en-US" sz="900"/>
              <a:t>Nichole</a:t>
            </a:r>
            <a:endParaRPr sz="900"/>
          </a:p>
          <a:p>
            <a:pPr marL="0" lvl="0" indent="0" algn="l" rtl="0">
              <a:lnSpc>
                <a:spcPct val="90000"/>
              </a:lnSpc>
              <a:spcBef>
                <a:spcPts val="0"/>
              </a:spcBef>
              <a:spcAft>
                <a:spcPts val="0"/>
              </a:spcAft>
              <a:buClr>
                <a:schemeClr val="dk1"/>
              </a:buClr>
              <a:buSzPts val="2800"/>
              <a:buFont typeface="Arial"/>
              <a:buNone/>
            </a:pPr>
            <a:endParaRPr sz="900"/>
          </a:p>
          <a:p>
            <a:pPr marL="0" lvl="0" indent="0" algn="l" rtl="0">
              <a:lnSpc>
                <a:spcPct val="90000"/>
              </a:lnSpc>
              <a:spcBef>
                <a:spcPts val="0"/>
              </a:spcBef>
              <a:spcAft>
                <a:spcPts val="0"/>
              </a:spcAft>
              <a:buClr>
                <a:schemeClr val="dk1"/>
              </a:buClr>
              <a:buSzPts val="2800"/>
              <a:buFont typeface="Arial"/>
              <a:buNone/>
            </a:pPr>
            <a:r>
              <a:rPr lang="en-US" sz="900"/>
              <a:t>Welcome and Introductions- 5 min</a:t>
            </a:r>
            <a:endParaRPr sz="900"/>
          </a:p>
          <a:p>
            <a:pPr marL="0" lvl="0" indent="0" algn="l" rtl="0">
              <a:lnSpc>
                <a:spcPct val="90000"/>
              </a:lnSpc>
              <a:spcBef>
                <a:spcPts val="0"/>
              </a:spcBef>
              <a:spcAft>
                <a:spcPts val="0"/>
              </a:spcAft>
              <a:buClr>
                <a:schemeClr val="dk1"/>
              </a:buClr>
              <a:buSzPts val="2800"/>
              <a:buFont typeface="Arial"/>
              <a:buNone/>
            </a:pPr>
            <a:r>
              <a:rPr lang="en-US" sz="900"/>
              <a:t>TAG Overview and Logistics - 5 min</a:t>
            </a:r>
            <a:endParaRPr sz="900"/>
          </a:p>
          <a:p>
            <a:pPr marL="0" lvl="0" indent="0" algn="l" rtl="0">
              <a:lnSpc>
                <a:spcPct val="90000"/>
              </a:lnSpc>
              <a:spcBef>
                <a:spcPts val="0"/>
              </a:spcBef>
              <a:spcAft>
                <a:spcPts val="0"/>
              </a:spcAft>
              <a:buClr>
                <a:schemeClr val="dk1"/>
              </a:buClr>
              <a:buSzPts val="2800"/>
              <a:buFont typeface="Arial"/>
              <a:buNone/>
            </a:pPr>
            <a:r>
              <a:rPr lang="en-US" sz="900"/>
              <a:t>Breakout Groups for Padlet Q1 and 2- XX min</a:t>
            </a:r>
            <a:endParaRPr sz="900"/>
          </a:p>
          <a:p>
            <a:pPr marL="0" lvl="0" indent="0" algn="l" rtl="0">
              <a:lnSpc>
                <a:spcPct val="90000"/>
              </a:lnSpc>
              <a:spcBef>
                <a:spcPts val="0"/>
              </a:spcBef>
              <a:spcAft>
                <a:spcPts val="0"/>
              </a:spcAft>
              <a:buClr>
                <a:schemeClr val="dk1"/>
              </a:buClr>
              <a:buSzPts val="2800"/>
              <a:buFont typeface="Arial"/>
              <a:buNone/>
            </a:pPr>
            <a:r>
              <a:rPr lang="en-US" sz="900"/>
              <a:t>David talk about IC - XX min</a:t>
            </a:r>
            <a:endParaRPr sz="900"/>
          </a:p>
          <a:p>
            <a:pPr marL="0" lvl="0" indent="0" algn="l" rtl="0">
              <a:lnSpc>
                <a:spcPct val="90000"/>
              </a:lnSpc>
              <a:spcBef>
                <a:spcPts val="0"/>
              </a:spcBef>
              <a:spcAft>
                <a:spcPts val="0"/>
              </a:spcAft>
              <a:buClr>
                <a:schemeClr val="dk1"/>
              </a:buClr>
              <a:buSzPts val="2800"/>
              <a:buFont typeface="Arial"/>
              <a:buNone/>
            </a:pPr>
            <a:r>
              <a:rPr lang="en-US" sz="900"/>
              <a:t>Spotlight on GA: Columbus State U - XX min</a:t>
            </a:r>
            <a:endParaRPr sz="900"/>
          </a:p>
          <a:p>
            <a:pPr marL="0" lvl="0" indent="0" algn="l" rtl="0">
              <a:lnSpc>
                <a:spcPct val="90000"/>
              </a:lnSpc>
              <a:spcBef>
                <a:spcPts val="0"/>
              </a:spcBef>
              <a:spcAft>
                <a:spcPts val="0"/>
              </a:spcAft>
              <a:buClr>
                <a:schemeClr val="dk1"/>
              </a:buClr>
              <a:buSzPts val="2800"/>
              <a:buFont typeface="Arial"/>
              <a:buNone/>
            </a:pPr>
            <a:r>
              <a:rPr lang="en-US" sz="900"/>
              <a:t>Padlet 3 4 and 5 - XX min</a:t>
            </a:r>
            <a:endParaRPr sz="900"/>
          </a:p>
          <a:p>
            <a:pPr marL="0" lvl="0" indent="0" algn="l" rtl="0">
              <a:lnSpc>
                <a:spcPct val="90000"/>
              </a:lnSpc>
              <a:spcBef>
                <a:spcPts val="1000"/>
              </a:spcBef>
              <a:spcAft>
                <a:spcPts val="0"/>
              </a:spcAft>
              <a:buClr>
                <a:schemeClr val="dk1"/>
              </a:buClr>
              <a:buSzPts val="2800"/>
              <a:buFont typeface="Arial"/>
              <a:buNone/>
            </a:pPr>
            <a:r>
              <a:rPr lang="en-US" sz="900"/>
              <a:t>Final Thoughts and Action Items – 5 min</a:t>
            </a:r>
            <a:endParaRPr sz="900"/>
          </a:p>
        </p:txBody>
      </p:sp>
      <p:sp>
        <p:nvSpPr>
          <p:cNvPr id="238" name="Google Shape;23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02e7852b85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302e7852b85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Nichole</a:t>
            </a:r>
            <a:endParaRPr/>
          </a:p>
          <a:p>
            <a:pPr marL="0" lvl="0" indent="0" algn="l" rtl="0">
              <a:spcBef>
                <a:spcPts val="0"/>
              </a:spcBef>
              <a:spcAft>
                <a:spcPts val="0"/>
              </a:spcAft>
              <a:buNone/>
            </a:pPr>
            <a:r>
              <a:rPr lang="en-US"/>
              <a:t>These Potential topics are aligned with the IC you're about to see, but based on your feedback and needs, we make some adjustments.  </a:t>
            </a:r>
            <a:endParaRPr/>
          </a:p>
          <a:p>
            <a:pPr marL="0" lvl="0" indent="0" algn="l" rtl="0">
              <a:spcBef>
                <a:spcPts val="0"/>
              </a:spcBef>
              <a:spcAft>
                <a:spcPts val="0"/>
              </a:spcAft>
              <a:buNone/>
            </a:pPr>
            <a:r>
              <a:rPr lang="en-US"/>
              <a:t>If one of these topics speaks to the work you are doing in your org, and you have expertise to share, please let us know! We do want to highlight examples from around our TAG network so we can learn from one another.</a:t>
            </a:r>
            <a:endParaRPr/>
          </a:p>
        </p:txBody>
      </p:sp>
      <p:sp>
        <p:nvSpPr>
          <p:cNvPr id="245" name="Google Shape;245;g302e7852b85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d36bcffd0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g2d36bcffd0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Nichole-</a:t>
            </a:r>
            <a:r>
              <a:rPr lang="en-US" sz="1400">
                <a:solidFill>
                  <a:srgbClr val="333333"/>
                </a:solidFill>
              </a:rPr>
              <a:t> 12 states in TAG</a:t>
            </a:r>
            <a:endParaRPr/>
          </a:p>
        </p:txBody>
      </p:sp>
      <p:sp>
        <p:nvSpPr>
          <p:cNvPr id="253" name="Google Shape;253;g2d36bcffd0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f2dc9c45d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g2f2dc9c45db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400"/>
              <a:t>Nichole- TAGs are different bc we spend time in the ACTION…  And </a:t>
            </a:r>
            <a:r>
              <a:rPr lang="en-US" sz="1400">
                <a:solidFill>
                  <a:srgbClr val="333333"/>
                </a:solidFill>
              </a:rPr>
              <a:t> you’ll have the opportunity to really talk with other states about inclusive leadership efforts…problem solve … plan while sharing successes and challenges.  </a:t>
            </a:r>
            <a:endParaRPr sz="1400"/>
          </a:p>
        </p:txBody>
      </p:sp>
      <p:sp>
        <p:nvSpPr>
          <p:cNvPr id="262" name="Google Shape;262;g2f2dc9c45db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Title and Content Gray">
  <p:cSld name="2_Title and Content Gray">
    <p:spTree>
      <p:nvGrpSpPr>
        <p:cNvPr id="1" name="Shape 15"/>
        <p:cNvGrpSpPr/>
        <p:nvPr/>
      </p:nvGrpSpPr>
      <p:grpSpPr>
        <a:xfrm>
          <a:off x="0" y="0"/>
          <a:ext cx="0" cy="0"/>
          <a:chOff x="0" y="0"/>
          <a:chExt cx="0" cy="0"/>
        </a:xfrm>
      </p:grpSpPr>
      <p:pic>
        <p:nvPicPr>
          <p:cNvPr id="16" name="Google Shape;16;p17" descr="A group of people sitting at a table looking at a computer&#10;&#10;Description automatically generated with low confidence"/>
          <p:cNvPicPr preferRelativeResize="0"/>
          <p:nvPr/>
        </p:nvPicPr>
        <p:blipFill rotWithShape="1">
          <a:blip r:embed="rId2">
            <a:alphaModFix/>
          </a:blip>
          <a:srcRect/>
          <a:stretch/>
        </p:blipFill>
        <p:spPr>
          <a:xfrm>
            <a:off x="-389802" y="-147048"/>
            <a:ext cx="12721045" cy="7152095"/>
          </a:xfrm>
          <a:prstGeom prst="rect">
            <a:avLst/>
          </a:prstGeom>
          <a:noFill/>
          <a:ln>
            <a:noFill/>
          </a:ln>
        </p:spPr>
      </p:pic>
      <p:sp>
        <p:nvSpPr>
          <p:cNvPr id="17" name="Google Shape;17;p17"/>
          <p:cNvSpPr txBox="1">
            <a:spLocks noGrp="1"/>
          </p:cNvSpPr>
          <p:nvPr>
            <p:ph type="body" idx="1"/>
          </p:nvPr>
        </p:nvSpPr>
        <p:spPr>
          <a:xfrm>
            <a:off x="3701014" y="3130826"/>
            <a:ext cx="4789971" cy="116287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400"/>
              <a:buNone/>
              <a:defRPr sz="4400" b="1">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 name="Google Shape;18;p17" descr="Text&#10;&#10;Description automatically generated with medium confidence"/>
          <p:cNvPicPr preferRelativeResize="0"/>
          <p:nvPr/>
        </p:nvPicPr>
        <p:blipFill rotWithShape="1">
          <a:blip r:embed="rId3">
            <a:alphaModFix/>
          </a:blip>
          <a:srcRect/>
          <a:stretch/>
        </p:blipFill>
        <p:spPr>
          <a:xfrm>
            <a:off x="69573" y="6332785"/>
            <a:ext cx="2269445" cy="47146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9"/>
        <p:cNvGrpSpPr/>
        <p:nvPr/>
      </p:nvGrpSpPr>
      <p:grpSpPr>
        <a:xfrm>
          <a:off x="0" y="0"/>
          <a:ext cx="0" cy="0"/>
          <a:chOff x="0" y="0"/>
          <a:chExt cx="0" cy="0"/>
        </a:xfrm>
      </p:grpSpPr>
      <p:sp>
        <p:nvSpPr>
          <p:cNvPr id="70" name="Google Shape;70;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2" name="Google Shape;72;p2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 name="Google Shape;74;p2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8"/>
        <p:cNvGrpSpPr/>
        <p:nvPr/>
      </p:nvGrpSpPr>
      <p:grpSpPr>
        <a:xfrm>
          <a:off x="0" y="0"/>
          <a:ext cx="0" cy="0"/>
          <a:chOff x="0" y="0"/>
          <a:chExt cx="0" cy="0"/>
        </a:xfrm>
      </p:grpSpPr>
      <p:sp>
        <p:nvSpPr>
          <p:cNvPr id="79" name="Google Shape;79;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1" name="Google Shape;81;p2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2" name="Google Shape;8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5"/>
        <p:cNvGrpSpPr/>
        <p:nvPr/>
      </p:nvGrpSpPr>
      <p:grpSpPr>
        <a:xfrm>
          <a:off x="0" y="0"/>
          <a:ext cx="0" cy="0"/>
          <a:chOff x="0" y="0"/>
          <a:chExt cx="0" cy="0"/>
        </a:xfrm>
      </p:grpSpPr>
      <p:sp>
        <p:nvSpPr>
          <p:cNvPr id="86" name="Google Shape;86;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30"/>
          <p:cNvSpPr>
            <a:spLocks noGrp="1"/>
          </p:cNvSpPr>
          <p:nvPr>
            <p:ph type="pic" idx="2"/>
          </p:nvPr>
        </p:nvSpPr>
        <p:spPr>
          <a:xfrm>
            <a:off x="5183188" y="987425"/>
            <a:ext cx="6172200" cy="4873625"/>
          </a:xfrm>
          <a:prstGeom prst="rect">
            <a:avLst/>
          </a:prstGeom>
          <a:noFill/>
          <a:ln>
            <a:noFill/>
          </a:ln>
        </p:spPr>
      </p:sp>
      <p:sp>
        <p:nvSpPr>
          <p:cNvPr id="88" name="Google Shape;88;p3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9" name="Google Shape;89;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2"/>
        <p:cNvGrpSpPr/>
        <p:nvPr/>
      </p:nvGrpSpPr>
      <p:grpSpPr>
        <a:xfrm>
          <a:off x="0" y="0"/>
          <a:ext cx="0" cy="0"/>
          <a:chOff x="0" y="0"/>
          <a:chExt cx="0" cy="0"/>
        </a:xfrm>
      </p:grpSpPr>
      <p:sp>
        <p:nvSpPr>
          <p:cNvPr id="93" name="Google Shape;93;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3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8"/>
        <p:cNvGrpSpPr/>
        <p:nvPr/>
      </p:nvGrpSpPr>
      <p:grpSpPr>
        <a:xfrm>
          <a:off x="0" y="0"/>
          <a:ext cx="0" cy="0"/>
          <a:chOff x="0" y="0"/>
          <a:chExt cx="0" cy="0"/>
        </a:xfrm>
      </p:grpSpPr>
      <p:sp>
        <p:nvSpPr>
          <p:cNvPr id="99" name="Google Shape;99;p3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3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0"/>
        <p:cNvGrpSpPr/>
        <p:nvPr/>
      </p:nvGrpSpPr>
      <p:grpSpPr>
        <a:xfrm>
          <a:off x="0" y="0"/>
          <a:ext cx="0" cy="0"/>
          <a:chOff x="0" y="0"/>
          <a:chExt cx="0" cy="0"/>
        </a:xfrm>
      </p:grpSpPr>
      <p:sp>
        <p:nvSpPr>
          <p:cNvPr id="111" name="Google Shape;11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0"/>
        <p:cNvGrpSpPr/>
        <p:nvPr/>
      </p:nvGrpSpPr>
      <p:grpSpPr>
        <a:xfrm>
          <a:off x="0" y="0"/>
          <a:ext cx="0" cy="0"/>
          <a:chOff x="0" y="0"/>
          <a:chExt cx="0" cy="0"/>
        </a:xfrm>
      </p:grpSpPr>
      <p:sp>
        <p:nvSpPr>
          <p:cNvPr id="121" name="Google Shape;121;g307c0b589e3_0_163"/>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g307c0b589e3_0_163"/>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23" name="Google Shape;123;g307c0b589e3_0_16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g307c0b589e3_0_16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g307c0b589e3_0_16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6"/>
        <p:cNvGrpSpPr/>
        <p:nvPr/>
      </p:nvGrpSpPr>
      <p:grpSpPr>
        <a:xfrm>
          <a:off x="0" y="0"/>
          <a:ext cx="0" cy="0"/>
          <a:chOff x="0" y="0"/>
          <a:chExt cx="0" cy="0"/>
        </a:xfrm>
      </p:grpSpPr>
      <p:sp>
        <p:nvSpPr>
          <p:cNvPr id="127" name="Google Shape;127;g307c0b589e3_0_16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g307c0b589e3_0_169"/>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29" name="Google Shape;129;g307c0b589e3_0_169"/>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30" name="Google Shape;130;g307c0b589e3_0_16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g307c0b589e3_0_16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g307c0b589e3_0_16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g307c0b589e3_0_17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g307c0b589e3_0_176"/>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lt1"/>
              </a:buClr>
              <a:buSzPts val="3200"/>
              <a:buChar char="•"/>
              <a:defRPr sz="3200"/>
            </a:lvl1pPr>
            <a:lvl2pPr marL="914400" lvl="1" indent="-406400" algn="l">
              <a:lnSpc>
                <a:spcPct val="90000"/>
              </a:lnSpc>
              <a:spcBef>
                <a:spcPts val="500"/>
              </a:spcBef>
              <a:spcAft>
                <a:spcPts val="0"/>
              </a:spcAft>
              <a:buClr>
                <a:schemeClr val="lt1"/>
              </a:buClr>
              <a:buSzPts val="2800"/>
              <a:buChar char="•"/>
              <a:defRPr sz="2800"/>
            </a:lvl2pPr>
            <a:lvl3pPr marL="1371600" lvl="2" indent="-381000" algn="l">
              <a:lnSpc>
                <a:spcPct val="90000"/>
              </a:lnSpc>
              <a:spcBef>
                <a:spcPts val="500"/>
              </a:spcBef>
              <a:spcAft>
                <a:spcPts val="0"/>
              </a:spcAft>
              <a:buClr>
                <a:schemeClr val="lt1"/>
              </a:buClr>
              <a:buSzPts val="2400"/>
              <a:buChar char="•"/>
              <a:defRPr sz="2400"/>
            </a:lvl3pPr>
            <a:lvl4pPr marL="1828800" lvl="3" indent="-355600" algn="l">
              <a:lnSpc>
                <a:spcPct val="90000"/>
              </a:lnSpc>
              <a:spcBef>
                <a:spcPts val="500"/>
              </a:spcBef>
              <a:spcAft>
                <a:spcPts val="0"/>
              </a:spcAft>
              <a:buClr>
                <a:schemeClr val="lt1"/>
              </a:buClr>
              <a:buSzPts val="2000"/>
              <a:buChar char="•"/>
              <a:defRPr sz="2000"/>
            </a:lvl4pPr>
            <a:lvl5pPr marL="2286000" lvl="4" indent="-355600" algn="l">
              <a:lnSpc>
                <a:spcPct val="9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lt1"/>
              </a:buClr>
              <a:buSzPts val="2000"/>
              <a:buChar char="•"/>
              <a:defRPr sz="2000"/>
            </a:lvl6pPr>
            <a:lvl7pPr marL="3200400" lvl="6" indent="-355600" algn="l">
              <a:lnSpc>
                <a:spcPct val="90000"/>
              </a:lnSpc>
              <a:spcBef>
                <a:spcPts val="500"/>
              </a:spcBef>
              <a:spcAft>
                <a:spcPts val="0"/>
              </a:spcAft>
              <a:buClr>
                <a:schemeClr val="lt1"/>
              </a:buClr>
              <a:buSzPts val="2000"/>
              <a:buChar char="•"/>
              <a:defRPr sz="2000"/>
            </a:lvl7pPr>
            <a:lvl8pPr marL="3657600" lvl="7" indent="-355600" algn="l">
              <a:lnSpc>
                <a:spcPct val="90000"/>
              </a:lnSpc>
              <a:spcBef>
                <a:spcPts val="500"/>
              </a:spcBef>
              <a:spcAft>
                <a:spcPts val="0"/>
              </a:spcAft>
              <a:buClr>
                <a:schemeClr val="lt1"/>
              </a:buClr>
              <a:buSzPts val="2000"/>
              <a:buChar char="•"/>
              <a:defRPr sz="2000"/>
            </a:lvl8pPr>
            <a:lvl9pPr marL="4114800" lvl="8" indent="-355600" algn="l">
              <a:lnSpc>
                <a:spcPct val="90000"/>
              </a:lnSpc>
              <a:spcBef>
                <a:spcPts val="500"/>
              </a:spcBef>
              <a:spcAft>
                <a:spcPts val="0"/>
              </a:spcAft>
              <a:buClr>
                <a:schemeClr val="lt1"/>
              </a:buClr>
              <a:buSzPts val="2000"/>
              <a:buChar char="•"/>
              <a:defRPr sz="2000"/>
            </a:lvl9pPr>
          </a:lstStyle>
          <a:p>
            <a:endParaRPr/>
          </a:p>
        </p:txBody>
      </p:sp>
      <p:sp>
        <p:nvSpPr>
          <p:cNvPr id="136" name="Google Shape;136;g307c0b589e3_0_176"/>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37" name="Google Shape;137;g307c0b589e3_0_17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g307c0b589e3_0_17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g307c0b589e3_0_17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0"/>
        <p:cNvGrpSpPr/>
        <p:nvPr/>
      </p:nvGrpSpPr>
      <p:grpSpPr>
        <a:xfrm>
          <a:off x="0" y="0"/>
          <a:ext cx="0" cy="0"/>
          <a:chOff x="0" y="0"/>
          <a:chExt cx="0" cy="0"/>
        </a:xfrm>
      </p:grpSpPr>
      <p:sp>
        <p:nvSpPr>
          <p:cNvPr id="141" name="Google Shape;141;g307c0b589e3_0_18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g307c0b589e3_0_18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43" name="Google Shape;143;g307c0b589e3_0_18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g307c0b589e3_0_18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g307c0b589e3_0_18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9"/>
        <p:cNvGrpSpPr/>
        <p:nvPr/>
      </p:nvGrpSpPr>
      <p:grpSpPr>
        <a:xfrm>
          <a:off x="0" y="0"/>
          <a:ext cx="0" cy="0"/>
          <a:chOff x="0" y="0"/>
          <a:chExt cx="0" cy="0"/>
        </a:xfrm>
      </p:grpSpPr>
      <p:pic>
        <p:nvPicPr>
          <p:cNvPr id="20" name="Google Shape;20;p21" descr="Icon&#10;&#10;Description automatically generated with low confidence"/>
          <p:cNvPicPr preferRelativeResize="0"/>
          <p:nvPr/>
        </p:nvPicPr>
        <p:blipFill rotWithShape="1">
          <a:blip r:embed="rId2">
            <a:alphaModFix/>
          </a:blip>
          <a:srcRect t="-4477" b="4477"/>
          <a:stretch/>
        </p:blipFill>
        <p:spPr>
          <a:xfrm>
            <a:off x="0" y="-314709"/>
            <a:ext cx="12192000" cy="7179443"/>
          </a:xfrm>
          <a:prstGeom prst="rect">
            <a:avLst/>
          </a:prstGeom>
          <a:noFill/>
          <a:ln>
            <a:noFill/>
          </a:ln>
        </p:spPr>
      </p:pic>
      <p:sp>
        <p:nvSpPr>
          <p:cNvPr id="21" name="Google Shape;21;p21"/>
          <p:cNvSpPr txBox="1">
            <a:spLocks noGrp="1"/>
          </p:cNvSpPr>
          <p:nvPr>
            <p:ph type="body" idx="1"/>
          </p:nvPr>
        </p:nvSpPr>
        <p:spPr>
          <a:xfrm>
            <a:off x="1731351" y="1832073"/>
            <a:ext cx="3471862" cy="101917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21"/>
          <p:cNvSpPr txBox="1">
            <a:spLocks noGrp="1"/>
          </p:cNvSpPr>
          <p:nvPr>
            <p:ph type="body" idx="2"/>
          </p:nvPr>
        </p:nvSpPr>
        <p:spPr>
          <a:xfrm>
            <a:off x="4262689" y="3592674"/>
            <a:ext cx="3471862" cy="10191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21"/>
          <p:cNvSpPr txBox="1">
            <a:spLocks noGrp="1"/>
          </p:cNvSpPr>
          <p:nvPr>
            <p:ph type="body" idx="3"/>
          </p:nvPr>
        </p:nvSpPr>
        <p:spPr>
          <a:xfrm>
            <a:off x="4262689" y="3592674"/>
            <a:ext cx="3471862" cy="101917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8000"/>
              <a:buNone/>
              <a:defRPr sz="8000" b="1" i="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1"/>
          <p:cNvSpPr txBox="1">
            <a:spLocks noGrp="1"/>
          </p:cNvSpPr>
          <p:nvPr>
            <p:ph type="body" idx="4"/>
          </p:nvPr>
        </p:nvSpPr>
        <p:spPr>
          <a:xfrm>
            <a:off x="1731351" y="1832072"/>
            <a:ext cx="3471862" cy="101917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8000"/>
              <a:buNone/>
              <a:defRPr sz="8000" b="1" i="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6"/>
        <p:cNvGrpSpPr/>
        <p:nvPr/>
      </p:nvGrpSpPr>
      <p:grpSpPr>
        <a:xfrm>
          <a:off x="0" y="0"/>
          <a:ext cx="0" cy="0"/>
          <a:chOff x="0" y="0"/>
          <a:chExt cx="0" cy="0"/>
        </a:xfrm>
      </p:grpSpPr>
      <p:sp>
        <p:nvSpPr>
          <p:cNvPr id="147" name="Google Shape;147;g307c0b589e3_0_189"/>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g307c0b589e3_0_189"/>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149" name="Google Shape;149;g307c0b589e3_0_18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g307c0b589e3_0_18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g307c0b589e3_0_18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2"/>
        <p:cNvGrpSpPr/>
        <p:nvPr/>
      </p:nvGrpSpPr>
      <p:grpSpPr>
        <a:xfrm>
          <a:off x="0" y="0"/>
          <a:ext cx="0" cy="0"/>
          <a:chOff x="0" y="0"/>
          <a:chExt cx="0" cy="0"/>
        </a:xfrm>
      </p:grpSpPr>
      <p:sp>
        <p:nvSpPr>
          <p:cNvPr id="153" name="Google Shape;153;g307c0b589e3_0_195"/>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g307c0b589e3_0_195"/>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55" name="Google Shape;155;g307c0b589e3_0_195"/>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56" name="Google Shape;156;g307c0b589e3_0_195"/>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lt1"/>
              </a:buClr>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157" name="Google Shape;157;g307c0b589e3_0_195"/>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58" name="Google Shape;158;g307c0b589e3_0_19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g307c0b589e3_0_19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g307c0b589e3_0_19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1"/>
        <p:cNvGrpSpPr/>
        <p:nvPr/>
      </p:nvGrpSpPr>
      <p:grpSpPr>
        <a:xfrm>
          <a:off x="0" y="0"/>
          <a:ext cx="0" cy="0"/>
          <a:chOff x="0" y="0"/>
          <a:chExt cx="0" cy="0"/>
        </a:xfrm>
      </p:grpSpPr>
      <p:sp>
        <p:nvSpPr>
          <p:cNvPr id="162" name="Google Shape;162;g307c0b589e3_0_20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3" name="Google Shape;163;g307c0b589e3_0_20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g307c0b589e3_0_20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g307c0b589e3_0_20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6"/>
        <p:cNvGrpSpPr/>
        <p:nvPr/>
      </p:nvGrpSpPr>
      <p:grpSpPr>
        <a:xfrm>
          <a:off x="0" y="0"/>
          <a:ext cx="0" cy="0"/>
          <a:chOff x="0" y="0"/>
          <a:chExt cx="0" cy="0"/>
        </a:xfrm>
      </p:grpSpPr>
      <p:sp>
        <p:nvSpPr>
          <p:cNvPr id="167" name="Google Shape;167;g307c0b589e3_0_20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g307c0b589e3_0_20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g307c0b589e3_0_20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0"/>
        <p:cNvGrpSpPr/>
        <p:nvPr/>
      </p:nvGrpSpPr>
      <p:grpSpPr>
        <a:xfrm>
          <a:off x="0" y="0"/>
          <a:ext cx="0" cy="0"/>
          <a:chOff x="0" y="0"/>
          <a:chExt cx="0" cy="0"/>
        </a:xfrm>
      </p:grpSpPr>
      <p:sp>
        <p:nvSpPr>
          <p:cNvPr id="171" name="Google Shape;171;g307c0b589e3_0_213"/>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 name="Google Shape;172;g307c0b589e3_0_213"/>
          <p:cNvSpPr>
            <a:spLocks noGrp="1"/>
          </p:cNvSpPr>
          <p:nvPr>
            <p:ph type="pic" idx="2"/>
          </p:nvPr>
        </p:nvSpPr>
        <p:spPr>
          <a:xfrm>
            <a:off x="5183188" y="987425"/>
            <a:ext cx="6172200" cy="4873500"/>
          </a:xfrm>
          <a:prstGeom prst="rect">
            <a:avLst/>
          </a:prstGeom>
          <a:noFill/>
          <a:ln>
            <a:noFill/>
          </a:ln>
        </p:spPr>
      </p:sp>
      <p:sp>
        <p:nvSpPr>
          <p:cNvPr id="173" name="Google Shape;173;g307c0b589e3_0_213"/>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74" name="Google Shape;174;g307c0b589e3_0_21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g307c0b589e3_0_21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g307c0b589e3_0_2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7"/>
        <p:cNvGrpSpPr/>
        <p:nvPr/>
      </p:nvGrpSpPr>
      <p:grpSpPr>
        <a:xfrm>
          <a:off x="0" y="0"/>
          <a:ext cx="0" cy="0"/>
          <a:chOff x="0" y="0"/>
          <a:chExt cx="0" cy="0"/>
        </a:xfrm>
      </p:grpSpPr>
      <p:sp>
        <p:nvSpPr>
          <p:cNvPr id="178" name="Google Shape;178;g307c0b589e3_0_22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g307c0b589e3_0_220"/>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80" name="Google Shape;180;g307c0b589e3_0_22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g307c0b589e3_0_22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g307c0b589e3_0_2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3"/>
        <p:cNvGrpSpPr/>
        <p:nvPr/>
      </p:nvGrpSpPr>
      <p:grpSpPr>
        <a:xfrm>
          <a:off x="0" y="0"/>
          <a:ext cx="0" cy="0"/>
          <a:chOff x="0" y="0"/>
          <a:chExt cx="0" cy="0"/>
        </a:xfrm>
      </p:grpSpPr>
      <p:sp>
        <p:nvSpPr>
          <p:cNvPr id="184" name="Google Shape;184;g307c0b589e3_0_226"/>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g307c0b589e3_0_226"/>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86" name="Google Shape;186;g307c0b589e3_0_22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g307c0b589e3_0_22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g307c0b589e3_0_2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Gray">
  <p:cSld name="Title and Content Gray">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433206" y="594159"/>
            <a:ext cx="1121981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800"/>
              <a:buFont typeface="Arial"/>
              <a:buNone/>
              <a:defRPr sz="4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433388" y="2187574"/>
            <a:ext cx="11219636" cy="363948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Font typeface="Arial"/>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Font typeface="Arial"/>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Font typeface="Arial"/>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3"/>
          <p:cNvSpPr/>
          <p:nvPr/>
        </p:nvSpPr>
        <p:spPr>
          <a:xfrm>
            <a:off x="-197225" y="6094911"/>
            <a:ext cx="12532659" cy="258417"/>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 name="Google Shape;34;p23"/>
          <p:cNvSpPr/>
          <p:nvPr/>
        </p:nvSpPr>
        <p:spPr>
          <a:xfrm>
            <a:off x="-197225" y="6291468"/>
            <a:ext cx="12532659" cy="684008"/>
          </a:xfrm>
          <a:prstGeom prst="rect">
            <a:avLst/>
          </a:prstGeom>
          <a:solidFill>
            <a:srgbClr val="1F75B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 name="Google Shape;35;p23"/>
          <p:cNvSpPr txBox="1"/>
          <p:nvPr/>
        </p:nvSpPr>
        <p:spPr>
          <a:xfrm>
            <a:off x="9852982" y="6374979"/>
            <a:ext cx="2269445" cy="51698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900"/>
              <a:buFont typeface="Arial"/>
              <a:buNone/>
            </a:pPr>
            <a:r>
              <a:rPr lang="en-US" sz="2900" b="0" i="0" u="none" strike="noStrike" cap="none">
                <a:solidFill>
                  <a:schemeClr val="lt1"/>
                </a:solidFill>
                <a:latin typeface="Arial"/>
                <a:ea typeface="Arial"/>
                <a:cs typeface="Arial"/>
                <a:sym typeface="Arial"/>
              </a:rPr>
              <a:t>ceedar.org</a:t>
            </a:r>
            <a:endParaRPr sz="1400" b="0" i="0" u="none" strike="noStrike" cap="none">
              <a:solidFill>
                <a:srgbClr val="000000"/>
              </a:solidFill>
              <a:latin typeface="Arial"/>
              <a:ea typeface="Arial"/>
              <a:cs typeface="Arial"/>
              <a:sym typeface="Arial"/>
            </a:endParaRPr>
          </a:p>
        </p:txBody>
      </p:sp>
      <p:sp>
        <p:nvSpPr>
          <p:cNvPr id="36" name="Google Shape;36;p23"/>
          <p:cNvSpPr/>
          <p:nvPr/>
        </p:nvSpPr>
        <p:spPr>
          <a:xfrm>
            <a:off x="-232792" y="-75459"/>
            <a:ext cx="12603791" cy="401766"/>
          </a:xfrm>
          <a:prstGeom prst="rect">
            <a:avLst/>
          </a:prstGeom>
          <a:solidFill>
            <a:srgbClr val="2995C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7" name="Google Shape;37;p23" descr="Text&#10;&#10;Description automatically generated with medium confidence"/>
          <p:cNvPicPr preferRelativeResize="0"/>
          <p:nvPr/>
        </p:nvPicPr>
        <p:blipFill rotWithShape="1">
          <a:blip r:embed="rId2">
            <a:alphaModFix/>
          </a:blip>
          <a:srcRect/>
          <a:stretch/>
        </p:blipFill>
        <p:spPr>
          <a:xfrm>
            <a:off x="69573" y="6332785"/>
            <a:ext cx="2269445" cy="471465"/>
          </a:xfrm>
          <a:prstGeom prst="rect">
            <a:avLst/>
          </a:prstGeom>
          <a:noFill/>
          <a:ln>
            <a:noFill/>
          </a:ln>
        </p:spPr>
      </p:pic>
      <p:sp>
        <p:nvSpPr>
          <p:cNvPr id="38" name="Google Shape;38;p23"/>
          <p:cNvSpPr/>
          <p:nvPr/>
        </p:nvSpPr>
        <p:spPr>
          <a:xfrm>
            <a:off x="-232792" y="326307"/>
            <a:ext cx="12603791" cy="5758666"/>
          </a:xfrm>
          <a:prstGeom prst="rect">
            <a:avLst/>
          </a:prstGeom>
          <a:solidFill>
            <a:srgbClr val="E4E4E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
        <p:nvSpPr>
          <p:cNvPr id="40" name="Google Shape;40;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3"/>
        <p:cNvGrpSpPr/>
        <p:nvPr/>
      </p:nvGrpSpPr>
      <p:grpSpPr>
        <a:xfrm>
          <a:off x="0" y="0"/>
          <a:ext cx="0" cy="0"/>
          <a:chOff x="0" y="0"/>
          <a:chExt cx="0" cy="0"/>
        </a:xfrm>
      </p:grpSpPr>
      <p:sp>
        <p:nvSpPr>
          <p:cNvPr id="44" name="Google Shape;44;p2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6" name="Google Shape;4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9"/>
        <p:cNvGrpSpPr/>
        <p:nvPr/>
      </p:nvGrpSpPr>
      <p:grpSpPr>
        <a:xfrm>
          <a:off x="0" y="0"/>
          <a:ext cx="0" cy="0"/>
          <a:chOff x="0" y="0"/>
          <a:chExt cx="0" cy="0"/>
        </a:xfrm>
      </p:grpSpPr>
      <p:sp>
        <p:nvSpPr>
          <p:cNvPr id="50" name="Google Shape;5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56" name="Google Shape;56;p2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8" name="Google Shape;5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1"/>
        <p:cNvGrpSpPr/>
        <p:nvPr/>
      </p:nvGrpSpPr>
      <p:grpSpPr>
        <a:xfrm>
          <a:off x="0" y="0"/>
          <a:ext cx="0" cy="0"/>
          <a:chOff x="0" y="0"/>
          <a:chExt cx="0" cy="0"/>
        </a:xfrm>
      </p:grpSpPr>
      <p:sp>
        <p:nvSpPr>
          <p:cNvPr id="62" name="Google Shape;62;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68" name="Google Shape;68;p27" descr="Shape, rectangle&#10;&#10;Description automatically generated"/>
          <p:cNvPicPr preferRelativeResize="0"/>
          <p:nvPr/>
        </p:nvPicPr>
        <p:blipFill rotWithShape="1">
          <a:blip r:embed="rId2">
            <a:alphaModFix/>
          </a:blip>
          <a:srcRect/>
          <a:stretch/>
        </p:blipFill>
        <p:spPr>
          <a:xfrm>
            <a:off x="0" y="8229"/>
            <a:ext cx="12192000" cy="685465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6" name="Google Shape;106;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07" name="Google Shape;10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08" name="Google Shape;10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09" name="Google Shape;10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
        <p:cNvGrpSpPr/>
        <p:nvPr/>
      </p:nvGrpSpPr>
      <p:grpSpPr>
        <a:xfrm>
          <a:off x="0" y="0"/>
          <a:ext cx="0" cy="0"/>
          <a:chOff x="0" y="0"/>
          <a:chExt cx="0" cy="0"/>
        </a:xfrm>
      </p:grpSpPr>
      <p:sp>
        <p:nvSpPr>
          <p:cNvPr id="115" name="Google Shape;115;g307c0b589e3_0_15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6" name="Google Shape;116;g307c0b589e3_0_15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117" name="Google Shape;117;g307c0b589e3_0_15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18" name="Google Shape;118;g307c0b589e3_0_15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19" name="Google Shape;119;g307c0b589e3_0_15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chemeClr val="lt1"/>
                </a:solidFill>
                <a:latin typeface="Calibri"/>
                <a:ea typeface="Calibri"/>
                <a:cs typeface="Calibri"/>
                <a:sym typeface="Calibri"/>
              </a:defRPr>
            </a:lvl1pPr>
            <a:lvl2pPr marL="0" marR="0" lvl="1" indent="0" algn="r">
              <a:spcBef>
                <a:spcPts val="0"/>
              </a:spcBef>
              <a:buNone/>
              <a:defRPr sz="1200" b="0" i="0" u="none" strike="noStrike" cap="none">
                <a:solidFill>
                  <a:schemeClr val="lt1"/>
                </a:solidFill>
                <a:latin typeface="Calibri"/>
                <a:ea typeface="Calibri"/>
                <a:cs typeface="Calibri"/>
                <a:sym typeface="Calibri"/>
              </a:defRPr>
            </a:lvl2pPr>
            <a:lvl3pPr marL="0" marR="0" lvl="2" indent="0" algn="r">
              <a:spcBef>
                <a:spcPts val="0"/>
              </a:spcBef>
              <a:buNone/>
              <a:defRPr sz="1200" b="0" i="0" u="none" strike="noStrike" cap="none">
                <a:solidFill>
                  <a:schemeClr val="lt1"/>
                </a:solidFill>
                <a:latin typeface="Calibri"/>
                <a:ea typeface="Calibri"/>
                <a:cs typeface="Calibri"/>
                <a:sym typeface="Calibri"/>
              </a:defRPr>
            </a:lvl3pPr>
            <a:lvl4pPr marL="0" marR="0" lvl="3" indent="0" algn="r">
              <a:spcBef>
                <a:spcPts val="0"/>
              </a:spcBef>
              <a:buNone/>
              <a:defRPr sz="1200" b="0" i="0" u="none" strike="noStrike" cap="none">
                <a:solidFill>
                  <a:schemeClr val="lt1"/>
                </a:solidFill>
                <a:latin typeface="Calibri"/>
                <a:ea typeface="Calibri"/>
                <a:cs typeface="Calibri"/>
                <a:sym typeface="Calibri"/>
              </a:defRPr>
            </a:lvl4pPr>
            <a:lvl5pPr marL="0" marR="0" lvl="4" indent="0" algn="r">
              <a:spcBef>
                <a:spcPts val="0"/>
              </a:spcBef>
              <a:buNone/>
              <a:defRPr sz="1200" b="0" i="0" u="none" strike="noStrike" cap="none">
                <a:solidFill>
                  <a:schemeClr val="lt1"/>
                </a:solidFill>
                <a:latin typeface="Calibri"/>
                <a:ea typeface="Calibri"/>
                <a:cs typeface="Calibri"/>
                <a:sym typeface="Calibri"/>
              </a:defRPr>
            </a:lvl5pPr>
            <a:lvl6pPr marL="0" marR="0" lvl="5" indent="0" algn="r">
              <a:spcBef>
                <a:spcPts val="0"/>
              </a:spcBef>
              <a:buNone/>
              <a:defRPr sz="1200" b="0" i="0" u="none" strike="noStrike" cap="none">
                <a:solidFill>
                  <a:schemeClr val="lt1"/>
                </a:solidFill>
                <a:latin typeface="Calibri"/>
                <a:ea typeface="Calibri"/>
                <a:cs typeface="Calibri"/>
                <a:sym typeface="Calibri"/>
              </a:defRPr>
            </a:lvl6pPr>
            <a:lvl7pPr marL="0" marR="0" lvl="6" indent="0" algn="r">
              <a:spcBef>
                <a:spcPts val="0"/>
              </a:spcBef>
              <a:buNone/>
              <a:defRPr sz="1200" b="0" i="0" u="none" strike="noStrike" cap="none">
                <a:solidFill>
                  <a:schemeClr val="lt1"/>
                </a:solidFill>
                <a:latin typeface="Calibri"/>
                <a:ea typeface="Calibri"/>
                <a:cs typeface="Calibri"/>
                <a:sym typeface="Calibri"/>
              </a:defRPr>
            </a:lvl7pPr>
            <a:lvl8pPr marL="0" marR="0" lvl="7" indent="0" algn="r">
              <a:spcBef>
                <a:spcPts val="0"/>
              </a:spcBef>
              <a:buNone/>
              <a:defRPr sz="1200" b="0" i="0" u="none" strike="noStrike" cap="none">
                <a:solidFill>
                  <a:schemeClr val="lt1"/>
                </a:solidFill>
                <a:latin typeface="Calibri"/>
                <a:ea typeface="Calibri"/>
                <a:cs typeface="Calibri"/>
                <a:sym typeface="Calibri"/>
              </a:defRPr>
            </a:lvl8pPr>
            <a:lvl9pPr marL="0" marR="0" lvl="8" indent="0" algn="r">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s://drive.google.com/drive/folders/1CW8GKw9fwG73IsnMK6pQFKcDzfahMjhQ?usp=drive_link"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ceedarcenter.padlet.org/aberner/inclusive-leadership-tag-part-1-x7xi1zgg8bu3c80t"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26.jpg"/><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drive.google.com/drive/folders/1CW8GKw9fwG73IsnMK6pQFKcDzfahMjhQ?usp=drive_link"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s://ceedar.education.ufl.edu/wp-content/uploads/2023/11/Inclusive-Principal-Leadership-IC.pdf"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mailto:aberner@air.org"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png"/><Relationship Id="rId7"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36.jpg"/><Relationship Id="rId5" Type="http://schemas.openxmlformats.org/officeDocument/2006/relationships/image" Target="../media/image35.jpg"/><Relationship Id="rId10" Type="http://schemas.openxmlformats.org/officeDocument/2006/relationships/image" Target="../media/image40.jpg"/><Relationship Id="rId4" Type="http://schemas.openxmlformats.org/officeDocument/2006/relationships/image" Target="../media/image34.jpg"/><Relationship Id="rId9" Type="http://schemas.openxmlformats.org/officeDocument/2006/relationships/image" Target="../media/image39.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
          <p:cNvSpPr txBox="1">
            <a:spLocks noGrp="1"/>
          </p:cNvSpPr>
          <p:nvPr>
            <p:ph type="title" idx="4294967295"/>
          </p:nvPr>
        </p:nvSpPr>
        <p:spPr>
          <a:xfrm>
            <a:off x="3689350" y="785813"/>
            <a:ext cx="4478338" cy="1697037"/>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
                <a:schemeClr val="lt1"/>
              </a:buClr>
              <a:buSzPts val="3200"/>
              <a:buFont typeface="Arial"/>
              <a:buNone/>
              <a:tabLst/>
              <a:defRPr/>
            </a:pPr>
            <a:r>
              <a:rPr kumimoji="0" lang="en-US" sz="3200" b="1" i="0" u="none" strike="noStrike" kern="0" cap="none" spc="0" normalizeH="0" baseline="0" noProof="0" dirty="0">
                <a:ln>
                  <a:noFill/>
                </a:ln>
                <a:solidFill>
                  <a:schemeClr val="lt1"/>
                </a:solidFill>
                <a:effectLst/>
                <a:uLnTx/>
                <a:uFillTx/>
                <a:latin typeface="Arial"/>
                <a:ea typeface="Arial"/>
                <a:cs typeface="Arial"/>
                <a:sym typeface="Arial"/>
              </a:rPr>
              <a:t>Welcome to</a:t>
            </a:r>
            <a:endParaRPr kumimoji="0" lang="en-US" sz="44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1000"/>
              </a:spcBef>
              <a:spcAft>
                <a:spcPts val="0"/>
              </a:spcAft>
              <a:buClr>
                <a:schemeClr val="lt1"/>
              </a:buClr>
              <a:buSzPts val="3200"/>
              <a:buFont typeface="Arial"/>
              <a:buNone/>
              <a:tabLst/>
              <a:defRPr/>
            </a:pPr>
            <a:r>
              <a:rPr kumimoji="0" lang="en-US" sz="3200" b="1" i="0" u="none" strike="noStrike" kern="0" cap="none" spc="0" normalizeH="0" baseline="0" noProof="0" dirty="0">
                <a:ln>
                  <a:noFill/>
                </a:ln>
                <a:solidFill>
                  <a:schemeClr val="lt1"/>
                </a:solidFill>
                <a:effectLst/>
                <a:uLnTx/>
                <a:uFillTx/>
                <a:latin typeface="Arial"/>
                <a:ea typeface="Arial"/>
                <a:cs typeface="Arial"/>
                <a:sym typeface="Arial"/>
              </a:rPr>
              <a:t>Inclusive Leadership</a:t>
            </a:r>
            <a:endParaRPr kumimoji="0" lang="en-US" sz="4400" b="1" i="0" u="none" strike="noStrike" kern="0" cap="none" spc="0" normalizeH="0" baseline="0" noProof="0" dirty="0">
              <a:ln>
                <a:noFill/>
              </a:ln>
              <a:solidFill>
                <a:schemeClr val="lt1"/>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1000"/>
              </a:spcBef>
              <a:spcAft>
                <a:spcPts val="0"/>
              </a:spcAft>
              <a:buClr>
                <a:schemeClr val="lt1"/>
              </a:buClr>
              <a:buSzPts val="3200"/>
              <a:buFont typeface="Arial"/>
              <a:buNone/>
              <a:tabLst/>
              <a:defRPr/>
            </a:pPr>
            <a:r>
              <a:rPr kumimoji="0" lang="en-US" sz="3200" b="1" i="0" u="none" strike="noStrike" kern="0" cap="none" spc="0" normalizeH="0" baseline="0" noProof="0" dirty="0">
                <a:ln>
                  <a:noFill/>
                </a:ln>
                <a:solidFill>
                  <a:schemeClr val="lt1"/>
                </a:solidFill>
                <a:effectLst/>
                <a:uLnTx/>
                <a:uFillTx/>
                <a:latin typeface="Arial"/>
                <a:ea typeface="Arial"/>
                <a:cs typeface="Arial"/>
                <a:sym typeface="Arial"/>
              </a:rPr>
              <a:t>Topical Action Group (TAG)</a:t>
            </a:r>
            <a:endParaRPr kumimoji="0" lang="en-US" sz="4400" b="1"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195" name="Google Shape;195;p1">
            <a:extLst>
              <a:ext uri="{C183D7F6-B498-43B3-948B-1728B52AA6E4}">
                <adec:decorative xmlns:adec="http://schemas.microsoft.com/office/drawing/2017/decorative" val="1"/>
              </a:ext>
            </a:extLst>
          </p:cNvPr>
          <p:cNvSpPr/>
          <p:nvPr/>
        </p:nvSpPr>
        <p:spPr>
          <a:xfrm>
            <a:off x="3016296" y="451042"/>
            <a:ext cx="6037800" cy="3696000"/>
          </a:xfrm>
          <a:prstGeom prst="rect">
            <a:avLst/>
          </a:prstGeom>
          <a:noFill/>
          <a:ln w="920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6" name="Google Shape;196;p1"/>
          <p:cNvSpPr txBox="1"/>
          <p:nvPr/>
        </p:nvSpPr>
        <p:spPr>
          <a:xfrm>
            <a:off x="4524762" y="3141585"/>
            <a:ext cx="31425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Thursday, October 3rd 2024 </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1">
                <a:solidFill>
                  <a:schemeClr val="lt1"/>
                </a:solidFill>
                <a:latin typeface="Calibri"/>
                <a:ea typeface="Calibri"/>
                <a:cs typeface="Calibri"/>
                <a:sym typeface="Calibri"/>
              </a:rPr>
              <a:t>3:00-4:00 Eastern Time</a:t>
            </a:r>
            <a:endParaRPr sz="2000" b="1" i="0" u="none" strike="noStrike" cap="none">
              <a:solidFill>
                <a:schemeClr val="lt1"/>
              </a:solidFill>
              <a:latin typeface="Calibri"/>
              <a:ea typeface="Calibri"/>
              <a:cs typeface="Calibri"/>
              <a:sym typeface="Calibri"/>
            </a:endParaRPr>
          </a:p>
        </p:txBody>
      </p:sp>
      <p:sp>
        <p:nvSpPr>
          <p:cNvPr id="197" name="Google Shape;197;p1"/>
          <p:cNvSpPr/>
          <p:nvPr/>
        </p:nvSpPr>
        <p:spPr>
          <a:xfrm>
            <a:off x="3201875" y="4380875"/>
            <a:ext cx="5684400" cy="1781700"/>
          </a:xfrm>
          <a:prstGeom prst="rect">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latin typeface="Calibri"/>
                <a:ea typeface="Calibri"/>
                <a:cs typeface="Calibri"/>
                <a:sym typeface="Calibri"/>
              </a:rPr>
              <a:t>Welcome to our TAG! </a:t>
            </a:r>
            <a:endParaRPr sz="1800">
              <a:latin typeface="Calibri"/>
              <a:ea typeface="Calibri"/>
              <a:cs typeface="Calibri"/>
              <a:sym typeface="Calibri"/>
            </a:endParaRPr>
          </a:p>
          <a:p>
            <a:pPr marL="0" lvl="0" indent="0" algn="ctr" rtl="0">
              <a:spcBef>
                <a:spcPts val="0"/>
              </a:spcBef>
              <a:spcAft>
                <a:spcPts val="0"/>
              </a:spcAft>
              <a:buNone/>
            </a:pPr>
            <a:r>
              <a:rPr lang="en-US" sz="1800" b="1">
                <a:latin typeface="Calibri"/>
                <a:ea typeface="Calibri"/>
                <a:cs typeface="Calibri"/>
                <a:sym typeface="Calibri"/>
              </a:rPr>
              <a:t>Participants</a:t>
            </a:r>
            <a:r>
              <a:rPr lang="en-US" sz="1800">
                <a:latin typeface="Calibri"/>
                <a:ea typeface="Calibri"/>
                <a:cs typeface="Calibri"/>
                <a:sym typeface="Calibri"/>
              </a:rPr>
              <a:t>: please change your Zoom name to </a:t>
            </a:r>
            <a:endParaRPr sz="1800">
              <a:latin typeface="Calibri"/>
              <a:ea typeface="Calibri"/>
              <a:cs typeface="Calibri"/>
              <a:sym typeface="Calibri"/>
            </a:endParaRPr>
          </a:p>
          <a:p>
            <a:pPr marL="0" lvl="0" indent="0" algn="ctr" rtl="0">
              <a:spcBef>
                <a:spcPts val="0"/>
              </a:spcBef>
              <a:spcAft>
                <a:spcPts val="0"/>
              </a:spcAft>
              <a:buNone/>
            </a:pPr>
            <a:r>
              <a:rPr lang="en-US" sz="1800">
                <a:latin typeface="Calibri"/>
                <a:ea typeface="Calibri"/>
                <a:cs typeface="Calibri"/>
                <a:sym typeface="Calibri"/>
              </a:rPr>
              <a:t>your state abbreviation and name</a:t>
            </a:r>
            <a:endParaRPr sz="1800">
              <a:latin typeface="Calibri"/>
              <a:ea typeface="Calibri"/>
              <a:cs typeface="Calibri"/>
              <a:sym typeface="Calibri"/>
            </a:endParaRPr>
          </a:p>
          <a:p>
            <a:pPr marL="0" lvl="0" indent="0" algn="ctr" rtl="0">
              <a:spcBef>
                <a:spcPts val="0"/>
              </a:spcBef>
              <a:spcAft>
                <a:spcPts val="0"/>
              </a:spcAft>
              <a:buNone/>
            </a:pPr>
            <a:r>
              <a:rPr lang="en-US" sz="1800" b="1">
                <a:latin typeface="Calibri"/>
                <a:ea typeface="Calibri"/>
                <a:cs typeface="Calibri"/>
                <a:sym typeface="Calibri"/>
              </a:rPr>
              <a:t>Ex: FL, Agatha Trunchbull</a:t>
            </a:r>
            <a:endParaRPr sz="1800" b="1">
              <a:latin typeface="Calibri"/>
              <a:ea typeface="Calibri"/>
              <a:cs typeface="Calibri"/>
              <a:sym typeface="Calibri"/>
            </a:endParaRPr>
          </a:p>
          <a:p>
            <a:pPr marL="0" lvl="0" indent="0" algn="ctr" rtl="0">
              <a:spcBef>
                <a:spcPts val="0"/>
              </a:spcBef>
              <a:spcAft>
                <a:spcPts val="0"/>
              </a:spcAft>
              <a:buNone/>
            </a:pPr>
            <a:r>
              <a:rPr lang="en-US" sz="1800" b="1">
                <a:latin typeface="Calibri"/>
                <a:ea typeface="Calibri"/>
                <a:cs typeface="Calibri"/>
                <a:sym typeface="Calibri"/>
              </a:rPr>
              <a:t>CEEDAR staff: </a:t>
            </a:r>
            <a:r>
              <a:rPr lang="en-US" sz="1800">
                <a:latin typeface="Calibri"/>
                <a:ea typeface="Calibri"/>
                <a:cs typeface="Calibri"/>
                <a:sym typeface="Calibri"/>
              </a:rPr>
              <a:t>please change your Zoom name to </a:t>
            </a:r>
            <a:endParaRPr sz="1800">
              <a:latin typeface="Calibri"/>
              <a:ea typeface="Calibri"/>
              <a:cs typeface="Calibri"/>
              <a:sym typeface="Calibri"/>
            </a:endParaRPr>
          </a:p>
          <a:p>
            <a:pPr marL="0" lvl="0" indent="0" algn="ctr" rtl="0">
              <a:spcBef>
                <a:spcPts val="0"/>
              </a:spcBef>
              <a:spcAft>
                <a:spcPts val="0"/>
              </a:spcAft>
              <a:buNone/>
            </a:pPr>
            <a:r>
              <a:rPr lang="en-US" sz="1800" b="1">
                <a:latin typeface="Calibri"/>
                <a:ea typeface="Calibri"/>
                <a:cs typeface="Calibri"/>
                <a:sym typeface="Calibri"/>
              </a:rPr>
              <a:t>CEEDAR, Your name</a:t>
            </a:r>
            <a:endParaRPr sz="1800" b="1">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8" name="Google Shape;276;p9">
            <a:extLst>
              <a:ext uri="{FF2B5EF4-FFF2-40B4-BE49-F238E27FC236}">
                <a16:creationId xmlns:a16="http://schemas.microsoft.com/office/drawing/2014/main" id="{6C110B98-95A3-1065-5960-1F928E21D195}"/>
              </a:ext>
            </a:extLst>
          </p:cNvPr>
          <p:cNvSpPr txBox="1">
            <a:spLocks noGrp="1"/>
          </p:cNvSpPr>
          <p:nvPr>
            <p:ph type="title" idx="4294967295"/>
          </p:nvPr>
        </p:nvSpPr>
        <p:spPr>
          <a:xfrm>
            <a:off x="838200" y="-1325563"/>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0"/>
              </a:spcBef>
              <a:spcAft>
                <a:spcPts val="0"/>
              </a:spcAft>
              <a:buClr>
                <a:schemeClr val="lt1"/>
              </a:buClr>
              <a:buSzPts val="5600"/>
              <a:buNone/>
            </a:pPr>
            <a:r>
              <a:rPr lang="en-US" sz="5100" dirty="0"/>
              <a:t>Meeting Norms</a:t>
            </a:r>
            <a:endParaRPr sz="5100" dirty="0"/>
          </a:p>
        </p:txBody>
      </p:sp>
      <p:sp>
        <p:nvSpPr>
          <p:cNvPr id="4" name="Google Shape;275;p9"/>
          <p:cNvSpPr txBox="1">
            <a:spLocks/>
          </p:cNvSpPr>
          <p:nvPr/>
        </p:nvSpPr>
        <p:spPr>
          <a:xfrm>
            <a:off x="711200" y="1377674"/>
            <a:ext cx="8111100" cy="54804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indent="-431800">
              <a:buSzPts val="3200"/>
              <a:buFont typeface="Arial"/>
              <a:buAutoNum type="arabicPeriod"/>
            </a:pPr>
            <a:r>
              <a:rPr lang="en-US" sz="3200" dirty="0"/>
              <a:t>Be present and prepared</a:t>
            </a:r>
          </a:p>
          <a:p>
            <a:pPr indent="-431800">
              <a:spcBef>
                <a:spcPts val="0"/>
              </a:spcBef>
              <a:buSzPts val="3200"/>
              <a:buFont typeface="Arial"/>
              <a:buAutoNum type="arabicPeriod"/>
            </a:pPr>
            <a:r>
              <a:rPr lang="en-US" sz="3200" dirty="0"/>
              <a:t>Respect in the shared space and keep what is shared in confidence. We are creating a community.</a:t>
            </a:r>
          </a:p>
          <a:p>
            <a:pPr indent="-431800">
              <a:spcBef>
                <a:spcPts val="0"/>
              </a:spcBef>
              <a:buSzPts val="3200"/>
              <a:buFont typeface="Arial"/>
              <a:buAutoNum type="arabicPeriod"/>
            </a:pPr>
            <a:r>
              <a:rPr lang="en-US" sz="3200" dirty="0"/>
              <a:t>We will record guest speakers and resources sharing, but nothing else. What happens in the TAG, stays in the TAG!</a:t>
            </a:r>
          </a:p>
          <a:p>
            <a:pPr indent="-431800">
              <a:spcBef>
                <a:spcPts val="0"/>
              </a:spcBef>
              <a:buSzPts val="3200"/>
              <a:buFont typeface="Arial"/>
              <a:buAutoNum type="arabicPeriod"/>
            </a:pPr>
            <a:r>
              <a:rPr lang="en-US" sz="3200" dirty="0"/>
              <a:t>Breakout rooms could be mixed cross state or state specific depending on the work.</a:t>
            </a:r>
          </a:p>
          <a:p>
            <a:pPr indent="-431800">
              <a:spcBef>
                <a:spcPts val="0"/>
              </a:spcBef>
              <a:buSzPts val="3200"/>
              <a:buFont typeface="Arial"/>
              <a:buAutoNum type="arabicPeriod"/>
            </a:pPr>
            <a:r>
              <a:rPr lang="en-US" sz="3200" dirty="0"/>
              <a:t>Group members should “believe the best” and lead with positive intentionality. </a:t>
            </a:r>
          </a:p>
        </p:txBody>
      </p:sp>
      <p:sp>
        <p:nvSpPr>
          <p:cNvPr id="6" name="Google Shape;276;p9"/>
          <p:cNvSpPr txBox="1">
            <a:spLocks/>
          </p:cNvSpPr>
          <p:nvPr/>
        </p:nvSpPr>
        <p:spPr>
          <a:xfrm>
            <a:off x="1612817" y="541965"/>
            <a:ext cx="7260250" cy="101917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chemeClr val="lt1"/>
              </a:buClr>
              <a:buSzPts val="8000"/>
              <a:buFont typeface="Arial"/>
              <a:buNone/>
              <a:defRPr sz="8000" b="1" i="0" u="none" strike="noStrike" cap="none">
                <a:solidFill>
                  <a:schemeClr val="lt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70000"/>
              </a:lnSpc>
              <a:spcBef>
                <a:spcPts val="0"/>
              </a:spcBef>
              <a:buSzPts val="5600"/>
            </a:pPr>
            <a:r>
              <a:rPr lang="en-US" sz="5100"/>
              <a:t>Meeting Norms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2f845855be2_0_0"/>
          <p:cNvSpPr txBox="1">
            <a:spLocks noGrp="1"/>
          </p:cNvSpPr>
          <p:nvPr>
            <p:ph type="title"/>
          </p:nvPr>
        </p:nvSpPr>
        <p:spPr>
          <a:xfrm>
            <a:off x="433206" y="594159"/>
            <a:ext cx="112197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TAG Logistics</a:t>
            </a:r>
            <a:endParaRPr dirty="0"/>
          </a:p>
        </p:txBody>
      </p:sp>
      <p:pic>
        <p:nvPicPr>
          <p:cNvPr id="284" name="Google Shape;284;g2f845855be2_0_0" title="Google Drive app icon on smartphone screen | Ivan Radic | Flickr"/>
          <p:cNvPicPr preferRelativeResize="0"/>
          <p:nvPr/>
        </p:nvPicPr>
        <p:blipFill>
          <a:blip r:embed="rId3">
            <a:alphaModFix/>
          </a:blip>
          <a:stretch>
            <a:fillRect/>
          </a:stretch>
        </p:blipFill>
        <p:spPr>
          <a:xfrm>
            <a:off x="7931275" y="3340475"/>
            <a:ext cx="3448249" cy="2295476"/>
          </a:xfrm>
          <a:prstGeom prst="rect">
            <a:avLst/>
          </a:prstGeom>
          <a:noFill/>
          <a:ln>
            <a:noFill/>
          </a:ln>
        </p:spPr>
      </p:pic>
      <p:sp>
        <p:nvSpPr>
          <p:cNvPr id="9" name="Google Shape;283;g2f845855be2_0_0"/>
          <p:cNvSpPr txBox="1">
            <a:spLocks noGrp="1"/>
          </p:cNvSpPr>
          <p:nvPr>
            <p:ph type="body" idx="1"/>
          </p:nvPr>
        </p:nvSpPr>
        <p:spPr>
          <a:xfrm>
            <a:off x="433388" y="2187574"/>
            <a:ext cx="11219700" cy="3639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sz="3200" dirty="0">
                <a:latin typeface="Calibri"/>
                <a:ea typeface="Calibri"/>
                <a:cs typeface="Calibri"/>
                <a:sym typeface="Calibri"/>
              </a:rPr>
              <a:t>We want to show you the space we have created for your ongoing work in these meetings.</a:t>
            </a:r>
            <a:endParaRPr sz="3200" dirty="0">
              <a:latin typeface="Calibri"/>
              <a:ea typeface="Calibri"/>
              <a:cs typeface="Calibri"/>
              <a:sym typeface="Calibri"/>
            </a:endParaRPr>
          </a:p>
          <a:p>
            <a:pPr marL="0" lvl="0" indent="0" algn="l" rtl="0">
              <a:spcBef>
                <a:spcPts val="1000"/>
              </a:spcBef>
              <a:spcAft>
                <a:spcPts val="0"/>
              </a:spcAft>
              <a:buNone/>
            </a:pPr>
            <a:endParaRPr sz="3200" dirty="0">
              <a:latin typeface="Calibri"/>
              <a:ea typeface="Calibri"/>
              <a:cs typeface="Calibri"/>
              <a:sym typeface="Calibri"/>
            </a:endParaRPr>
          </a:p>
          <a:p>
            <a:pPr marL="0" lvl="0" indent="0" algn="l" rtl="0">
              <a:spcBef>
                <a:spcPts val="1000"/>
              </a:spcBef>
              <a:spcAft>
                <a:spcPts val="0"/>
              </a:spcAft>
              <a:buNone/>
            </a:pPr>
            <a:r>
              <a:rPr lang="en-US" sz="3200" u="sng" dirty="0">
                <a:solidFill>
                  <a:schemeClr val="hlink"/>
                </a:solidFill>
                <a:latin typeface="Calibri"/>
                <a:ea typeface="Calibri"/>
                <a:cs typeface="Calibri"/>
                <a:sym typeface="Calibri"/>
                <a:hlinkClick r:id="rId4"/>
              </a:rPr>
              <a:t>State folders</a:t>
            </a:r>
            <a:endParaRPr sz="3200" dirty="0">
              <a:latin typeface="Calibri"/>
              <a:ea typeface="Calibri"/>
              <a:cs typeface="Calibri"/>
              <a:sym typeface="Calibri"/>
            </a:endParaRPr>
          </a:p>
          <a:p>
            <a:pPr marL="0" lvl="0" indent="0" algn="l" rtl="0">
              <a:spcBef>
                <a:spcPts val="1000"/>
              </a:spcBef>
              <a:spcAft>
                <a:spcPts val="0"/>
              </a:spcAft>
              <a:buNone/>
            </a:pP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304989e97e0_0_0"/>
          <p:cNvSpPr txBox="1">
            <a:spLocks noGrp="1"/>
          </p:cNvSpPr>
          <p:nvPr>
            <p:ph type="title"/>
          </p:nvPr>
        </p:nvSpPr>
        <p:spPr>
          <a:xfrm>
            <a:off x="433206" y="594159"/>
            <a:ext cx="11219700" cy="1325700"/>
          </a:xfrm>
          <a:prstGeom prst="rect">
            <a:avLst/>
          </a:prstGeom>
        </p:spPr>
        <p:txBody>
          <a:bodyPr spcFirstLastPara="1" wrap="square" lIns="91425" tIns="45700" rIns="91425" bIns="45700" anchor="ctr" anchorCtr="0">
            <a:noAutofit/>
          </a:bodyPr>
          <a:lstStyle/>
          <a:p>
            <a:pPr marL="0" lvl="0" indent="0" algn="ctr" rtl="0">
              <a:lnSpc>
                <a:spcPct val="105000"/>
              </a:lnSpc>
              <a:spcBef>
                <a:spcPts val="0"/>
              </a:spcBef>
              <a:spcAft>
                <a:spcPts val="0"/>
              </a:spcAft>
              <a:buClr>
                <a:srgbClr val="000000"/>
              </a:buClr>
              <a:buSzPts val="990"/>
              <a:buFont typeface="Arial"/>
              <a:buNone/>
            </a:pPr>
            <a:r>
              <a:rPr lang="en-US" sz="5079" dirty="0"/>
              <a:t>Cross State Breakout Rooms</a:t>
            </a:r>
            <a:endParaRPr sz="5079" dirty="0"/>
          </a:p>
          <a:p>
            <a:pPr marL="0" lvl="0" indent="0" algn="ctr" rtl="0">
              <a:spcBef>
                <a:spcPts val="0"/>
              </a:spcBef>
              <a:spcAft>
                <a:spcPts val="0"/>
              </a:spcAft>
              <a:buSzPts val="990"/>
              <a:buNone/>
            </a:pPr>
            <a:endParaRPr sz="3220" dirty="0"/>
          </a:p>
        </p:txBody>
      </p:sp>
      <p:sp>
        <p:nvSpPr>
          <p:cNvPr id="9" name="Google Shape;291;g304989e97e0_0_0"/>
          <p:cNvSpPr txBox="1">
            <a:spLocks noGrp="1"/>
          </p:cNvSpPr>
          <p:nvPr>
            <p:ph type="body" idx="1"/>
          </p:nvPr>
        </p:nvSpPr>
        <p:spPr>
          <a:xfrm>
            <a:off x="235100" y="1831725"/>
            <a:ext cx="6670200" cy="3827700"/>
          </a:xfrm>
          <a:prstGeom prst="rect">
            <a:avLst/>
          </a:prstGeom>
        </p:spPr>
        <p:txBody>
          <a:bodyPr spcFirstLastPara="1" wrap="square" lIns="91425" tIns="45700" rIns="91425" bIns="45700" anchor="t" anchorCtr="0">
            <a:normAutofit lnSpcReduction="10000"/>
          </a:bodyPr>
          <a:lstStyle/>
          <a:p>
            <a:pPr marL="0" lvl="0" indent="0" algn="l" rtl="0">
              <a:lnSpc>
                <a:spcPct val="115000"/>
              </a:lnSpc>
              <a:spcBef>
                <a:spcPts val="1000"/>
              </a:spcBef>
              <a:spcAft>
                <a:spcPts val="0"/>
              </a:spcAft>
              <a:buNone/>
            </a:pPr>
            <a:r>
              <a:rPr lang="en-US" u="sng" dirty="0">
                <a:solidFill>
                  <a:schemeClr val="hlink"/>
                </a:solidFill>
                <a:hlinkClick r:id="rId3"/>
              </a:rPr>
              <a:t>Padlet link</a:t>
            </a:r>
            <a:endParaRPr dirty="0"/>
          </a:p>
          <a:p>
            <a:pPr marL="0" lvl="0" indent="0" algn="l" rtl="0">
              <a:lnSpc>
                <a:spcPct val="115000"/>
              </a:lnSpc>
              <a:spcBef>
                <a:spcPts val="1000"/>
              </a:spcBef>
              <a:spcAft>
                <a:spcPts val="0"/>
              </a:spcAft>
              <a:buNone/>
            </a:pPr>
            <a:r>
              <a:rPr lang="en-US" dirty="0"/>
              <a:t>In cross state breakout rooms, please </a:t>
            </a:r>
            <a:endParaRPr dirty="0"/>
          </a:p>
          <a:p>
            <a:pPr marL="457200" lvl="0" indent="-406400" algn="l" rtl="0">
              <a:lnSpc>
                <a:spcPct val="115000"/>
              </a:lnSpc>
              <a:spcBef>
                <a:spcPts val="1000"/>
              </a:spcBef>
              <a:spcAft>
                <a:spcPts val="0"/>
              </a:spcAft>
              <a:buSzPts val="2800"/>
              <a:buChar char="•"/>
            </a:pPr>
            <a:r>
              <a:rPr lang="en-US" dirty="0"/>
              <a:t>introduce yourself to your group </a:t>
            </a:r>
            <a:endParaRPr dirty="0"/>
          </a:p>
          <a:p>
            <a:pPr marL="457200" lvl="0" indent="-406400" algn="l" rtl="0">
              <a:lnSpc>
                <a:spcPct val="115000"/>
              </a:lnSpc>
              <a:spcBef>
                <a:spcPts val="0"/>
              </a:spcBef>
              <a:spcAft>
                <a:spcPts val="0"/>
              </a:spcAft>
              <a:buSzPts val="2800"/>
              <a:buChar char="•"/>
            </a:pPr>
            <a:r>
              <a:rPr lang="en-US" dirty="0"/>
              <a:t>use our Padlet to guide and record your conversation</a:t>
            </a:r>
            <a:endParaRPr dirty="0"/>
          </a:p>
          <a:p>
            <a:pPr marL="0" lvl="0" indent="0" algn="l" rtl="0">
              <a:lnSpc>
                <a:spcPct val="115000"/>
              </a:lnSpc>
              <a:spcBef>
                <a:spcPts val="1000"/>
              </a:spcBef>
              <a:spcAft>
                <a:spcPts val="0"/>
              </a:spcAft>
              <a:buNone/>
            </a:pPr>
            <a:r>
              <a:rPr lang="en-US" dirty="0"/>
              <a:t>Your feedback will help us as we plan our scope and sequence for this TAG!</a:t>
            </a:r>
            <a:endParaRPr dirty="0"/>
          </a:p>
        </p:txBody>
      </p:sp>
      <p:pic>
        <p:nvPicPr>
          <p:cNvPr id="292" name="Google Shape;292;g304989e97e0_0_0" descr="A digital collaboration board titled “Inclusive Leadership TAG Part 1” appears over a sunset background with silhouettes of trees and birds. Two prompts are displayed asking participants what they hope to gain from the cross‑state network and what they would like to share with the TAG network. Below the prompts are brief instructions from a participant named Abby Berner explaining how to post, comment, and like contributions."/>
          <p:cNvPicPr preferRelativeResize="0"/>
          <p:nvPr/>
        </p:nvPicPr>
        <p:blipFill>
          <a:blip r:embed="rId4">
            <a:alphaModFix/>
          </a:blip>
          <a:stretch>
            <a:fillRect/>
          </a:stretch>
        </p:blipFill>
        <p:spPr>
          <a:xfrm>
            <a:off x="6622450" y="2075575"/>
            <a:ext cx="5711952" cy="35838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g2d37879d118_3_19"/>
          <p:cNvSpPr txBox="1">
            <a:spLocks noGrp="1"/>
          </p:cNvSpPr>
          <p:nvPr>
            <p:ph type="title"/>
          </p:nvPr>
        </p:nvSpPr>
        <p:spPr>
          <a:xfrm>
            <a:off x="433206" y="594159"/>
            <a:ext cx="11219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400" dirty="0"/>
              <a:t>Innovation Configuration </a:t>
            </a:r>
            <a:endParaRPr dirty="0"/>
          </a:p>
        </p:txBody>
      </p:sp>
      <p:sp>
        <p:nvSpPr>
          <p:cNvPr id="10" name="Google Shape;299;g2d37879d118_3_19"/>
          <p:cNvSpPr txBox="1">
            <a:spLocks noGrp="1"/>
          </p:cNvSpPr>
          <p:nvPr>
            <p:ph type="body" idx="1"/>
          </p:nvPr>
        </p:nvSpPr>
        <p:spPr>
          <a:xfrm>
            <a:off x="433394" y="2187575"/>
            <a:ext cx="5668500" cy="3639600"/>
          </a:xfrm>
          <a:prstGeom prst="rect">
            <a:avLst/>
          </a:prstGeom>
        </p:spPr>
        <p:txBody>
          <a:bodyPr spcFirstLastPara="1" wrap="square" lIns="91425" tIns="45700" rIns="91425" bIns="45700" anchor="t" anchorCtr="0">
            <a:normAutofit fontScale="92500"/>
          </a:bodyPr>
          <a:lstStyle/>
          <a:p>
            <a:pPr marL="0" lvl="0" indent="0" algn="l" rtl="0">
              <a:spcBef>
                <a:spcPts val="1000"/>
              </a:spcBef>
              <a:spcAft>
                <a:spcPts val="0"/>
              </a:spcAft>
              <a:buClr>
                <a:schemeClr val="dk1"/>
              </a:buClr>
              <a:buSzPct val="42307"/>
              <a:buFont typeface="Arial"/>
              <a:buNone/>
            </a:pPr>
            <a:r>
              <a:rPr lang="en-US" sz="2600" dirty="0"/>
              <a:t>•The Innovation Configuration includes a comprehensive review of evidence on effective inclusive principal leadership practice AND a matrix to guide principals and principal preparation programs.</a:t>
            </a:r>
            <a:endParaRPr sz="2600" dirty="0"/>
          </a:p>
          <a:p>
            <a:pPr marL="0" lvl="0" indent="0" algn="l" rtl="0">
              <a:spcBef>
                <a:spcPts val="1000"/>
              </a:spcBef>
              <a:spcAft>
                <a:spcPts val="0"/>
              </a:spcAft>
              <a:buClr>
                <a:schemeClr val="dk1"/>
              </a:buClr>
              <a:buSzPct val="42307"/>
              <a:buFont typeface="Arial"/>
              <a:buNone/>
            </a:pPr>
            <a:r>
              <a:rPr lang="en-US" sz="2600" dirty="0"/>
              <a:t>•The IC can also be used as a reflective and planning tool to consider priorities and progress toward creating a pipeline of inclusive principal leaders.</a:t>
            </a:r>
            <a:endParaRPr sz="2600" dirty="0"/>
          </a:p>
          <a:p>
            <a:pPr marL="0" lvl="0" indent="0" algn="l" rtl="0">
              <a:spcBef>
                <a:spcPts val="1000"/>
              </a:spcBef>
              <a:spcAft>
                <a:spcPts val="0"/>
              </a:spcAft>
              <a:buNone/>
            </a:pPr>
            <a:endParaRPr dirty="0"/>
          </a:p>
        </p:txBody>
      </p:sp>
      <p:pic>
        <p:nvPicPr>
          <p:cNvPr id="301" name="Google Shape;301;g2d37879d118_3_19" descr="QR code"/>
          <p:cNvPicPr preferRelativeResize="0"/>
          <p:nvPr/>
        </p:nvPicPr>
        <p:blipFill>
          <a:blip r:embed="rId3">
            <a:alphaModFix/>
          </a:blip>
          <a:stretch>
            <a:fillRect/>
          </a:stretch>
        </p:blipFill>
        <p:spPr>
          <a:xfrm>
            <a:off x="6254294" y="2605659"/>
            <a:ext cx="2054175" cy="2050277"/>
          </a:xfrm>
          <a:prstGeom prst="rect">
            <a:avLst/>
          </a:prstGeom>
          <a:noFill/>
          <a:ln>
            <a:noFill/>
          </a:ln>
        </p:spPr>
      </p:pic>
      <p:pic>
        <p:nvPicPr>
          <p:cNvPr id="300" name="Google Shape;300;g2d37879d118_3_19" descr="Innovation Configuration Graphic for Inclusive Principal Leadership"/>
          <p:cNvPicPr preferRelativeResize="0"/>
          <p:nvPr/>
        </p:nvPicPr>
        <p:blipFill>
          <a:blip r:embed="rId4">
            <a:alphaModFix/>
          </a:blip>
          <a:stretch>
            <a:fillRect/>
          </a:stretch>
        </p:blipFill>
        <p:spPr>
          <a:xfrm>
            <a:off x="8460869" y="1006609"/>
            <a:ext cx="3615901" cy="463334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g2f8b4f5c15a_0_5"/>
          <p:cNvSpPr txBox="1">
            <a:spLocks noGrp="1"/>
          </p:cNvSpPr>
          <p:nvPr>
            <p:ph type="title"/>
          </p:nvPr>
        </p:nvSpPr>
        <p:spPr>
          <a:xfrm>
            <a:off x="433206" y="594159"/>
            <a:ext cx="11219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5400" dirty="0"/>
              <a:t>PSEL and NELP</a:t>
            </a:r>
            <a:endParaRPr dirty="0"/>
          </a:p>
        </p:txBody>
      </p:sp>
      <p:sp>
        <p:nvSpPr>
          <p:cNvPr id="309" name="Google Shape;309;g2f8b4f5c15a_0_5"/>
          <p:cNvSpPr txBox="1"/>
          <p:nvPr/>
        </p:nvSpPr>
        <p:spPr>
          <a:xfrm>
            <a:off x="507625" y="1688600"/>
            <a:ext cx="4962300" cy="3149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2000">
                <a:solidFill>
                  <a:schemeClr val="dk1"/>
                </a:solidFill>
              </a:rPr>
              <a:t>•Aligned to PSEL Standards or “Guideposts” to help school leaders.</a:t>
            </a:r>
            <a:endParaRPr sz="2000">
              <a:solidFill>
                <a:schemeClr val="dk1"/>
              </a:solidFill>
            </a:endParaRPr>
          </a:p>
          <a:p>
            <a:pPr marL="0" lvl="0" indent="0" algn="l" rtl="0">
              <a:lnSpc>
                <a:spcPct val="90000"/>
              </a:lnSpc>
              <a:spcBef>
                <a:spcPts val="1000"/>
              </a:spcBef>
              <a:spcAft>
                <a:spcPts val="0"/>
              </a:spcAft>
              <a:buClr>
                <a:schemeClr val="dk1"/>
              </a:buClr>
              <a:buSzPts val="1100"/>
              <a:buFont typeface="Arial"/>
              <a:buNone/>
            </a:pPr>
            <a:r>
              <a:rPr lang="en-US" sz="2000">
                <a:solidFill>
                  <a:schemeClr val="dk1"/>
                </a:solidFill>
              </a:rPr>
              <a:t>•NELP Standards are aligned to PSEL but oriented toward performance expectations for beginning leaders.</a:t>
            </a:r>
            <a:endParaRPr sz="2000">
              <a:solidFill>
                <a:schemeClr val="dk1"/>
              </a:solidFill>
            </a:endParaRPr>
          </a:p>
          <a:p>
            <a:pPr marL="0" lvl="0" indent="0" algn="l" rtl="0">
              <a:lnSpc>
                <a:spcPct val="90000"/>
              </a:lnSpc>
              <a:spcBef>
                <a:spcPts val="1000"/>
              </a:spcBef>
              <a:spcAft>
                <a:spcPts val="0"/>
              </a:spcAft>
              <a:buClr>
                <a:schemeClr val="dk1"/>
              </a:buClr>
              <a:buSzPts val="1100"/>
              <a:buFont typeface="Arial"/>
              <a:buNone/>
            </a:pPr>
            <a:r>
              <a:rPr lang="en-US" sz="2000">
                <a:solidFill>
                  <a:schemeClr val="dk1"/>
                </a:solidFill>
              </a:rPr>
              <a:t>•We will focus on 1-2 standards per TAG meeting.</a:t>
            </a:r>
            <a:endParaRPr sz="2000">
              <a:solidFill>
                <a:schemeClr val="dk1"/>
              </a:solidFill>
            </a:endParaRPr>
          </a:p>
          <a:p>
            <a:pPr marL="0" lvl="0" indent="0" algn="l" rtl="0">
              <a:lnSpc>
                <a:spcPct val="90000"/>
              </a:lnSpc>
              <a:spcBef>
                <a:spcPts val="1000"/>
              </a:spcBef>
              <a:spcAft>
                <a:spcPts val="0"/>
              </a:spcAft>
              <a:buClr>
                <a:schemeClr val="dk1"/>
              </a:buClr>
              <a:buSzPts val="1100"/>
              <a:buFont typeface="Arial"/>
              <a:buNone/>
            </a:pPr>
            <a:r>
              <a:rPr lang="en-US" sz="2000">
                <a:solidFill>
                  <a:schemeClr val="dk1"/>
                </a:solidFill>
              </a:rPr>
              <a:t>•Highlighting work of states in each area.</a:t>
            </a:r>
            <a:endParaRPr sz="2000">
              <a:solidFill>
                <a:schemeClr val="dk1"/>
              </a:solidFill>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pic>
        <p:nvPicPr>
          <p:cNvPr id="308" name="Google Shape;308;g2f8b4f5c15a_0_5" descr="A table titled “Professional Standards for Educational Leadership (PSEL)” lists ten numbered standards. The standards include mission and vision, ethics, equity, curriculum and instruction, student support, staff capacity, professional community, family and community engagement, operations and management, and school improvement."/>
          <p:cNvPicPr preferRelativeResize="0"/>
          <p:nvPr/>
        </p:nvPicPr>
        <p:blipFill>
          <a:blip r:embed="rId3">
            <a:alphaModFix/>
          </a:blip>
          <a:stretch>
            <a:fillRect/>
          </a:stretch>
        </p:blipFill>
        <p:spPr>
          <a:xfrm>
            <a:off x="6236685" y="766959"/>
            <a:ext cx="5544817" cy="463334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2f8b4f5c15a_0_16"/>
          <p:cNvSpPr txBox="1">
            <a:spLocks noGrp="1"/>
          </p:cNvSpPr>
          <p:nvPr>
            <p:ph type="title"/>
          </p:nvPr>
        </p:nvSpPr>
        <p:spPr>
          <a:xfrm>
            <a:off x="433206" y="594159"/>
            <a:ext cx="112197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Example Standard</a:t>
            </a:r>
            <a:endParaRPr/>
          </a:p>
        </p:txBody>
      </p:sp>
      <p:pic>
        <p:nvPicPr>
          <p:cNvPr id="316" name="Google Shape;316;g2f8b4f5c15a_0_16" descr=" A document page titled “Inclusive Principal Practices Aligned With PSEL Standard 7” explains how principals build a collaborative professional community among general and special education teachers and staff. The text emphasizes shared responsibility for all students, clear expectations for collaboration, and conditions that support high‑quality professional learning. It highlights the role of trust, respect, and collective responsibility in inclusive schools and cites multiple research studies. "/>
          <p:cNvPicPr preferRelativeResize="0"/>
          <p:nvPr/>
        </p:nvPicPr>
        <p:blipFill>
          <a:blip r:embed="rId3">
            <a:alphaModFix/>
          </a:blip>
          <a:stretch>
            <a:fillRect/>
          </a:stretch>
        </p:blipFill>
        <p:spPr>
          <a:xfrm>
            <a:off x="152400" y="2072259"/>
            <a:ext cx="3476253" cy="4633341"/>
          </a:xfrm>
          <a:prstGeom prst="rect">
            <a:avLst/>
          </a:prstGeom>
          <a:noFill/>
          <a:ln>
            <a:noFill/>
          </a:ln>
        </p:spPr>
      </p:pic>
      <p:sp>
        <p:nvSpPr>
          <p:cNvPr id="317" name="Google Shape;317;g2f8b4f5c15a_0_16"/>
          <p:cNvSpPr txBox="1"/>
          <p:nvPr/>
        </p:nvSpPr>
        <p:spPr>
          <a:xfrm>
            <a:off x="4516750" y="2185850"/>
            <a:ext cx="7313700" cy="32529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2800">
                <a:solidFill>
                  <a:schemeClr val="dk1"/>
                </a:solidFill>
              </a:rPr>
              <a:t>•Each standard has a description of the practices aligned to research.</a:t>
            </a:r>
            <a:endParaRPr sz="2800">
              <a:solidFill>
                <a:schemeClr val="dk1"/>
              </a:solidFill>
            </a:endParaRPr>
          </a:p>
          <a:p>
            <a:pPr marL="0" lvl="0" indent="0" algn="l" rtl="0">
              <a:lnSpc>
                <a:spcPct val="90000"/>
              </a:lnSpc>
              <a:spcBef>
                <a:spcPts val="1000"/>
              </a:spcBef>
              <a:spcAft>
                <a:spcPts val="0"/>
              </a:spcAft>
              <a:buClr>
                <a:schemeClr val="dk1"/>
              </a:buClr>
              <a:buSzPts val="1100"/>
              <a:buFont typeface="Arial"/>
              <a:buNone/>
            </a:pPr>
            <a:r>
              <a:rPr lang="en-US" sz="2800">
                <a:solidFill>
                  <a:schemeClr val="dk1"/>
                </a:solidFill>
              </a:rPr>
              <a:t>•Standard 4: Curriculum, Instruction, and Assessment</a:t>
            </a:r>
            <a:endParaRPr sz="2800">
              <a:solidFill>
                <a:schemeClr val="dk1"/>
              </a:solidFill>
            </a:endParaRPr>
          </a:p>
          <a:p>
            <a:pPr marL="469900" lvl="0" indent="0" algn="l" rtl="0">
              <a:lnSpc>
                <a:spcPct val="90000"/>
              </a:lnSpc>
              <a:spcBef>
                <a:spcPts val="500"/>
              </a:spcBef>
              <a:spcAft>
                <a:spcPts val="0"/>
              </a:spcAft>
              <a:buClr>
                <a:schemeClr val="dk1"/>
              </a:buClr>
              <a:buSzPts val="1100"/>
              <a:buFont typeface="Arial"/>
              <a:buNone/>
            </a:pPr>
            <a:r>
              <a:rPr lang="en-US" sz="2400">
                <a:solidFill>
                  <a:schemeClr val="dk1"/>
                </a:solidFill>
              </a:rPr>
              <a:t>•Added emphasis on IEP meetings, high-leverage teaching practices, and evidenced based interventions</a:t>
            </a:r>
            <a:endParaRPr sz="2400">
              <a:solidFill>
                <a:schemeClr val="dk1"/>
              </a:solidFill>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g2f8b4f5c15a_0_25"/>
          <p:cNvSpPr txBox="1">
            <a:spLocks noGrp="1"/>
          </p:cNvSpPr>
          <p:nvPr>
            <p:ph type="title"/>
          </p:nvPr>
        </p:nvSpPr>
        <p:spPr>
          <a:xfrm>
            <a:off x="433206" y="594159"/>
            <a:ext cx="11219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IC Matrix</a:t>
            </a:r>
            <a:endParaRPr dirty="0"/>
          </a:p>
        </p:txBody>
      </p:sp>
      <p:sp>
        <p:nvSpPr>
          <p:cNvPr id="9" name="Google Shape;324;g2f8b4f5c15a_0_25"/>
          <p:cNvSpPr txBox="1">
            <a:spLocks noGrp="1"/>
          </p:cNvSpPr>
          <p:nvPr>
            <p:ph type="body" idx="1"/>
          </p:nvPr>
        </p:nvSpPr>
        <p:spPr>
          <a:xfrm>
            <a:off x="433394" y="2187575"/>
            <a:ext cx="5585400" cy="36396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Clr>
                <a:schemeClr val="dk1"/>
              </a:buClr>
              <a:buSzPts val="1100"/>
              <a:buFont typeface="Arial"/>
              <a:buNone/>
            </a:pPr>
            <a:r>
              <a:rPr lang="en-US" sz="2200" dirty="0"/>
              <a:t>•Potential Uses:</a:t>
            </a:r>
            <a:endParaRPr sz="2200" dirty="0"/>
          </a:p>
          <a:p>
            <a:pPr marL="469900" lvl="0" indent="0" algn="l" rtl="0">
              <a:spcBef>
                <a:spcPts val="500"/>
              </a:spcBef>
              <a:spcAft>
                <a:spcPts val="0"/>
              </a:spcAft>
              <a:buClr>
                <a:schemeClr val="dk1"/>
              </a:buClr>
              <a:buSzPts val="1100"/>
              <a:buFont typeface="Arial"/>
              <a:buNone/>
            </a:pPr>
            <a:r>
              <a:rPr lang="en-US" sz="1800" dirty="0"/>
              <a:t>•Can be used for syllabus review</a:t>
            </a:r>
            <a:endParaRPr sz="1800" dirty="0"/>
          </a:p>
          <a:p>
            <a:pPr marL="469900" lvl="0" indent="0" algn="l" rtl="0">
              <a:spcBef>
                <a:spcPts val="500"/>
              </a:spcBef>
              <a:spcAft>
                <a:spcPts val="0"/>
              </a:spcAft>
              <a:buClr>
                <a:schemeClr val="dk1"/>
              </a:buClr>
              <a:buSzPts val="1100"/>
              <a:buFont typeface="Arial"/>
              <a:buNone/>
            </a:pPr>
            <a:r>
              <a:rPr lang="en-US" sz="1800" dirty="0"/>
              <a:t>•Identify key practices to prioritize</a:t>
            </a:r>
            <a:endParaRPr sz="1800" dirty="0"/>
          </a:p>
          <a:p>
            <a:pPr marL="469900" lvl="0" indent="0" algn="l" rtl="0">
              <a:spcBef>
                <a:spcPts val="500"/>
              </a:spcBef>
              <a:spcAft>
                <a:spcPts val="0"/>
              </a:spcAft>
              <a:buClr>
                <a:schemeClr val="dk1"/>
              </a:buClr>
              <a:buSzPts val="1100"/>
              <a:buFont typeface="Arial"/>
              <a:buNone/>
            </a:pPr>
            <a:r>
              <a:rPr lang="en-US" sz="1800" dirty="0"/>
              <a:t>•Engage in reflection and curriculum planning processes</a:t>
            </a:r>
            <a:endParaRPr sz="1800" dirty="0"/>
          </a:p>
          <a:p>
            <a:pPr marL="0" lvl="0" indent="0" algn="l" rtl="0">
              <a:spcBef>
                <a:spcPts val="1000"/>
              </a:spcBef>
              <a:spcAft>
                <a:spcPts val="0"/>
              </a:spcAft>
              <a:buNone/>
            </a:pPr>
            <a:endParaRPr dirty="0"/>
          </a:p>
        </p:txBody>
      </p:sp>
      <p:pic>
        <p:nvPicPr>
          <p:cNvPr id="325" name="Google Shape;325;g2f8b4f5c15a_0_25" descr="A rubric table titled “Appendix A Innovation Configuration: Inclusive Principal Leadership” outlines essential components for evaluating course syllabi. The table includes four implementation levels, from no evidence to full application, with descriptions of required activities such as instruction, observation, projects, case studies, tutoring, and internships. A final column indicates that each item should be rated based on the highest level marked."/>
          <p:cNvPicPr preferRelativeResize="0"/>
          <p:nvPr/>
        </p:nvPicPr>
        <p:blipFill>
          <a:blip r:embed="rId3">
            <a:alphaModFix/>
          </a:blip>
          <a:stretch>
            <a:fillRect/>
          </a:stretch>
        </p:blipFill>
        <p:spPr>
          <a:xfrm>
            <a:off x="5839694" y="1477184"/>
            <a:ext cx="5868407" cy="390363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29"/>
        <p:cNvGrpSpPr/>
        <p:nvPr/>
      </p:nvGrpSpPr>
      <p:grpSpPr>
        <a:xfrm>
          <a:off x="0" y="0"/>
          <a:ext cx="0" cy="0"/>
          <a:chOff x="0" y="0"/>
          <a:chExt cx="0" cy="0"/>
        </a:xfrm>
      </p:grpSpPr>
      <p:sp>
        <p:nvSpPr>
          <p:cNvPr id="330" name="Google Shape;330;g307c0b589e3_0_116">
            <a:extLst>
              <a:ext uri="{C183D7F6-B498-43B3-948B-1728B52AA6E4}">
                <adec:decorative xmlns:adec="http://schemas.microsoft.com/office/drawing/2017/decorative" val="1"/>
              </a:ext>
            </a:extLst>
          </p:cNvPr>
          <p:cNvSpPr/>
          <p:nvPr/>
        </p:nvSpPr>
        <p:spPr>
          <a:xfrm>
            <a:off x="5512129" y="306778"/>
            <a:ext cx="3582300" cy="3384600"/>
          </a:xfrm>
          <a:prstGeom prst="rect">
            <a:avLst/>
          </a:prstGeom>
          <a:noFill/>
          <a:ln w="28575"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1" name="Google Shape;331;g307c0b589e3_0_116">
            <a:extLst>
              <a:ext uri="{C183D7F6-B498-43B3-948B-1728B52AA6E4}">
                <adec:decorative xmlns:adec="http://schemas.microsoft.com/office/drawing/2017/decorative" val="1"/>
              </a:ext>
            </a:extLst>
          </p:cNvPr>
          <p:cNvSpPr/>
          <p:nvPr/>
        </p:nvSpPr>
        <p:spPr>
          <a:xfrm>
            <a:off x="8055427" y="2612570"/>
            <a:ext cx="3275700" cy="3582300"/>
          </a:xfrm>
          <a:prstGeom prst="rect">
            <a:avLst/>
          </a:prstGeom>
          <a:noFill/>
          <a:ln w="28575"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2" name="Google Shape;332;g307c0b589e3_0_116"/>
          <p:cNvSpPr txBox="1">
            <a:spLocks noGrp="1"/>
          </p:cNvSpPr>
          <p:nvPr>
            <p:ph type="ctrTitle"/>
          </p:nvPr>
        </p:nvSpPr>
        <p:spPr>
          <a:xfrm>
            <a:off x="728662" y="1422400"/>
            <a:ext cx="4917900" cy="2387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4400"/>
              <a:buFont typeface="Calibri"/>
              <a:buNone/>
            </a:pPr>
            <a:r>
              <a:rPr lang="en-US" sz="4400" dirty="0"/>
              <a:t>Special Education &amp; Principal Preparation Partnership</a:t>
            </a:r>
            <a:endParaRPr dirty="0"/>
          </a:p>
        </p:txBody>
      </p:sp>
      <p:sp>
        <p:nvSpPr>
          <p:cNvPr id="7" name="Google Shape;333;g307c0b589e3_0_116"/>
          <p:cNvSpPr txBox="1">
            <a:spLocks noGrp="1"/>
          </p:cNvSpPr>
          <p:nvPr>
            <p:ph type="subTitle" idx="1"/>
          </p:nvPr>
        </p:nvSpPr>
        <p:spPr>
          <a:xfrm>
            <a:off x="728662" y="3902075"/>
            <a:ext cx="6723300" cy="165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sz="2800" dirty="0"/>
              <a:t>Dr. Gregory Blalock, Special Education</a:t>
            </a:r>
            <a:endParaRPr dirty="0"/>
          </a:p>
          <a:p>
            <a:pPr marL="0" lvl="0" indent="0" algn="r" rtl="0">
              <a:lnSpc>
                <a:spcPct val="90000"/>
              </a:lnSpc>
              <a:spcBef>
                <a:spcPts val="1000"/>
              </a:spcBef>
              <a:spcAft>
                <a:spcPts val="0"/>
              </a:spcAft>
              <a:buClr>
                <a:schemeClr val="lt1"/>
              </a:buClr>
              <a:buSzPts val="2000"/>
              <a:buNone/>
            </a:pPr>
            <a:r>
              <a:rPr lang="en-US" sz="2000" dirty="0"/>
              <a:t>(blalock_gregory@columbusstate.edu)</a:t>
            </a:r>
            <a:endParaRPr dirty="0"/>
          </a:p>
          <a:p>
            <a:pPr marL="0" lvl="0" indent="0" algn="l" rtl="0">
              <a:lnSpc>
                <a:spcPct val="90000"/>
              </a:lnSpc>
              <a:spcBef>
                <a:spcPts val="1000"/>
              </a:spcBef>
              <a:spcAft>
                <a:spcPts val="0"/>
              </a:spcAft>
              <a:buClr>
                <a:schemeClr val="lt1"/>
              </a:buClr>
              <a:buSzPts val="2800"/>
              <a:buNone/>
            </a:pPr>
            <a:r>
              <a:rPr lang="en-US" sz="2800" dirty="0"/>
              <a:t>Dr. Dana Griggs, Educational Leadership</a:t>
            </a:r>
            <a:endParaRPr dirty="0"/>
          </a:p>
          <a:p>
            <a:pPr marL="0" lvl="0" indent="0" algn="r" rtl="0">
              <a:lnSpc>
                <a:spcPct val="90000"/>
              </a:lnSpc>
              <a:spcBef>
                <a:spcPts val="1000"/>
              </a:spcBef>
              <a:spcAft>
                <a:spcPts val="0"/>
              </a:spcAft>
              <a:buClr>
                <a:schemeClr val="lt1"/>
              </a:buClr>
              <a:buSzPts val="2000"/>
              <a:buNone/>
            </a:pPr>
            <a:r>
              <a:rPr lang="en-US" sz="2000" dirty="0"/>
              <a:t>(griggs_dana@columbusstate.edu)</a:t>
            </a:r>
            <a:endParaRPr dirty="0"/>
          </a:p>
          <a:p>
            <a:pPr marL="0" lvl="0" indent="0" algn="l" rtl="0">
              <a:lnSpc>
                <a:spcPct val="90000"/>
              </a:lnSpc>
              <a:spcBef>
                <a:spcPts val="1000"/>
              </a:spcBef>
              <a:spcAft>
                <a:spcPts val="0"/>
              </a:spcAft>
              <a:buClr>
                <a:schemeClr val="lt1"/>
              </a:buClr>
              <a:buSzPts val="2800"/>
              <a:buNone/>
            </a:pPr>
            <a:endParaRPr sz="2800" dirty="0"/>
          </a:p>
          <a:p>
            <a:pPr marL="0" lvl="0" indent="0" algn="l" rtl="0">
              <a:lnSpc>
                <a:spcPct val="90000"/>
              </a:lnSpc>
              <a:spcBef>
                <a:spcPts val="1000"/>
              </a:spcBef>
              <a:spcAft>
                <a:spcPts val="0"/>
              </a:spcAft>
              <a:buClr>
                <a:schemeClr val="lt1"/>
              </a:buClr>
              <a:buSzPts val="2800"/>
              <a:buNone/>
            </a:pPr>
            <a:endParaRPr sz="2800" dirty="0"/>
          </a:p>
        </p:txBody>
      </p:sp>
      <p:pic>
        <p:nvPicPr>
          <p:cNvPr id="335" name="Google Shape;335;g307c0b589e3_0_116" descr="Dr. Gregory Blalock Headshot"/>
          <p:cNvPicPr preferRelativeResize="0"/>
          <p:nvPr/>
        </p:nvPicPr>
        <p:blipFill rotWithShape="1">
          <a:blip r:embed="rId3">
            <a:alphaModFix/>
          </a:blip>
          <a:srcRect/>
          <a:stretch/>
        </p:blipFill>
        <p:spPr>
          <a:xfrm>
            <a:off x="5797433" y="472440"/>
            <a:ext cx="2824701" cy="2956562"/>
          </a:xfrm>
          <a:prstGeom prst="rect">
            <a:avLst/>
          </a:prstGeom>
          <a:noFill/>
          <a:ln>
            <a:noFill/>
          </a:ln>
        </p:spPr>
      </p:pic>
      <p:pic>
        <p:nvPicPr>
          <p:cNvPr id="334" name="Google Shape;334;g307c0b589e3_0_116" descr="Dr. Dana Griggs Headshot"/>
          <p:cNvPicPr preferRelativeResize="0"/>
          <p:nvPr/>
        </p:nvPicPr>
        <p:blipFill rotWithShape="1">
          <a:blip r:embed="rId4">
            <a:alphaModFix/>
          </a:blip>
          <a:srcRect/>
          <a:stretch/>
        </p:blipFill>
        <p:spPr>
          <a:xfrm>
            <a:off x="8469516" y="2814497"/>
            <a:ext cx="2411843" cy="3178318"/>
          </a:xfrm>
          <a:prstGeom prst="rect">
            <a:avLst/>
          </a:prstGeom>
          <a:noFill/>
          <a:ln>
            <a:noFill/>
          </a:ln>
        </p:spPr>
      </p:pic>
      <p:pic>
        <p:nvPicPr>
          <p:cNvPr id="336" name="Google Shape;336;g307c0b589e3_0_116" descr="Columbus State University Logo"/>
          <p:cNvPicPr preferRelativeResize="0"/>
          <p:nvPr/>
        </p:nvPicPr>
        <p:blipFill rotWithShape="1">
          <a:blip r:embed="rId5">
            <a:alphaModFix/>
          </a:blip>
          <a:srcRect/>
          <a:stretch/>
        </p:blipFill>
        <p:spPr>
          <a:xfrm>
            <a:off x="1" y="5649912"/>
            <a:ext cx="3624264" cy="120808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40"/>
        <p:cNvGrpSpPr/>
        <p:nvPr/>
      </p:nvGrpSpPr>
      <p:grpSpPr>
        <a:xfrm>
          <a:off x="0" y="0"/>
          <a:ext cx="0" cy="0"/>
          <a:chOff x="0" y="0"/>
          <a:chExt cx="0" cy="0"/>
        </a:xfrm>
      </p:grpSpPr>
      <p:sp>
        <p:nvSpPr>
          <p:cNvPr id="341" name="Google Shape;341;g307c0b589e3_0_126"/>
          <p:cNvSpPr txBox="1">
            <a:spLocks noGrp="1"/>
          </p:cNvSpPr>
          <p:nvPr>
            <p:ph type="title"/>
          </p:nvPr>
        </p:nvSpPr>
        <p:spPr>
          <a:xfrm>
            <a:off x="134009" y="0"/>
            <a:ext cx="3345000" cy="1023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Calibri"/>
              <a:buNone/>
            </a:pPr>
            <a:r>
              <a:rPr lang="en-US" b="1" dirty="0">
                <a:solidFill>
                  <a:schemeClr val="lt1"/>
                </a:solidFill>
                <a:latin typeface="Calibri"/>
                <a:ea typeface="Calibri"/>
                <a:cs typeface="Calibri"/>
                <a:sym typeface="Calibri"/>
              </a:rPr>
              <a:t>Collaborators</a:t>
            </a:r>
            <a:endParaRPr dirty="0"/>
          </a:p>
        </p:txBody>
      </p:sp>
      <p:sp>
        <p:nvSpPr>
          <p:cNvPr id="8" name="Google Shape;342;g307c0b589e3_0_126"/>
          <p:cNvSpPr txBox="1">
            <a:spLocks noGrp="1"/>
          </p:cNvSpPr>
          <p:nvPr>
            <p:ph type="body" idx="1"/>
          </p:nvPr>
        </p:nvSpPr>
        <p:spPr>
          <a:xfrm>
            <a:off x="421635" y="1023298"/>
            <a:ext cx="4444800" cy="42003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C55A11"/>
              </a:buClr>
              <a:buSzPts val="2800"/>
              <a:buChar char="•"/>
            </a:pPr>
            <a:r>
              <a:rPr lang="en-US" dirty="0">
                <a:solidFill>
                  <a:srgbClr val="C55A11"/>
                </a:solidFill>
              </a:rPr>
              <a:t>Educational Leadership Faculty and Related (MEd, Tier I) Students in Principalship Course</a:t>
            </a:r>
            <a:endParaRPr dirty="0"/>
          </a:p>
          <a:p>
            <a:pPr marL="0" lvl="0" indent="0" algn="l" rtl="0">
              <a:lnSpc>
                <a:spcPct val="90000"/>
              </a:lnSpc>
              <a:spcBef>
                <a:spcPts val="1000"/>
              </a:spcBef>
              <a:spcAft>
                <a:spcPts val="0"/>
              </a:spcAft>
              <a:buClr>
                <a:schemeClr val="lt1"/>
              </a:buClr>
              <a:buSzPts val="2800"/>
              <a:buNone/>
            </a:pPr>
            <a:endParaRPr dirty="0"/>
          </a:p>
          <a:p>
            <a:pPr marL="0" lvl="0" indent="0" algn="l" rtl="0">
              <a:lnSpc>
                <a:spcPct val="90000"/>
              </a:lnSpc>
              <a:spcBef>
                <a:spcPts val="1000"/>
              </a:spcBef>
              <a:spcAft>
                <a:spcPts val="0"/>
              </a:spcAft>
              <a:buClr>
                <a:schemeClr val="lt1"/>
              </a:buClr>
              <a:buSzPts val="2800"/>
              <a:buNone/>
            </a:pPr>
            <a:endParaRPr dirty="0"/>
          </a:p>
          <a:p>
            <a:pPr marL="228600" lvl="0" indent="-228600" algn="l" rtl="0">
              <a:lnSpc>
                <a:spcPct val="90000"/>
              </a:lnSpc>
              <a:spcBef>
                <a:spcPts val="1000"/>
              </a:spcBef>
              <a:spcAft>
                <a:spcPts val="0"/>
              </a:spcAft>
              <a:buClr>
                <a:schemeClr val="lt1"/>
              </a:buClr>
              <a:buSzPts val="2800"/>
              <a:buChar char="•"/>
            </a:pPr>
            <a:r>
              <a:rPr lang="en-US" dirty="0"/>
              <a:t>Special Education Faculty and Related (MAT) Students in Methods Course</a:t>
            </a:r>
            <a:endParaRPr dirty="0"/>
          </a:p>
        </p:txBody>
      </p:sp>
      <p:pic>
        <p:nvPicPr>
          <p:cNvPr id="346" name="Google Shape;346;g307c0b589e3_0_126" descr="CEEDAR Center logo"/>
          <p:cNvPicPr preferRelativeResize="0"/>
          <p:nvPr/>
        </p:nvPicPr>
        <p:blipFill rotWithShape="1">
          <a:blip r:embed="rId3">
            <a:alphaModFix/>
          </a:blip>
          <a:srcRect/>
          <a:stretch/>
        </p:blipFill>
        <p:spPr>
          <a:xfrm>
            <a:off x="114300" y="6174920"/>
            <a:ext cx="2171700" cy="594497"/>
          </a:xfrm>
          <a:prstGeom prst="rect">
            <a:avLst/>
          </a:prstGeom>
          <a:noFill/>
          <a:ln>
            <a:noFill/>
          </a:ln>
        </p:spPr>
      </p:pic>
      <p:sp>
        <p:nvSpPr>
          <p:cNvPr id="345" name="Google Shape;345;g307c0b589e3_0_126"/>
          <p:cNvSpPr txBox="1"/>
          <p:nvPr/>
        </p:nvSpPr>
        <p:spPr>
          <a:xfrm>
            <a:off x="2491740" y="6174920"/>
            <a:ext cx="5737800" cy="7164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800"/>
              <a:buFont typeface="Montserrat"/>
              <a:buNone/>
            </a:pPr>
            <a:r>
              <a:rPr lang="en-US" sz="1800" b="1" i="0" u="none" strike="noStrike" cap="none">
                <a:solidFill>
                  <a:schemeClr val="lt1"/>
                </a:solidFill>
                <a:latin typeface="Montserrat"/>
                <a:ea typeface="Montserrat"/>
                <a:cs typeface="Montserrat"/>
                <a:sym typeface="Montserrat"/>
              </a:rPr>
              <a:t>Instructional Observation and Feedback </a:t>
            </a:r>
            <a:br>
              <a:rPr lang="en-US" sz="1800" b="1" i="0" u="none" strike="noStrike" cap="none">
                <a:solidFill>
                  <a:schemeClr val="lt1"/>
                </a:solidFill>
                <a:latin typeface="Montserrat"/>
                <a:ea typeface="Montserrat"/>
                <a:cs typeface="Montserrat"/>
                <a:sym typeface="Montserrat"/>
              </a:rPr>
            </a:br>
            <a:r>
              <a:rPr lang="en-US" sz="1800" b="1" i="0" u="none" strike="noStrike" cap="none">
                <a:solidFill>
                  <a:schemeClr val="lt1"/>
                </a:solidFill>
                <a:latin typeface="Montserrat"/>
                <a:ea typeface="Montserrat"/>
                <a:cs typeface="Montserrat"/>
                <a:sym typeface="Montserrat"/>
              </a:rPr>
              <a:t>Principal Preparation and Special Education</a:t>
            </a:r>
            <a:r>
              <a:rPr lang="en-US" sz="1800" b="0" i="0" u="none" strike="noStrike" cap="none">
                <a:solidFill>
                  <a:schemeClr val="lt1"/>
                </a:solidFill>
                <a:latin typeface="Montserrat"/>
                <a:ea typeface="Montserrat"/>
                <a:cs typeface="Montserrat"/>
                <a:sym typeface="Montserrat"/>
              </a:rPr>
              <a:t> </a:t>
            </a:r>
            <a:endParaRPr sz="1800" b="0" i="0" u="none" strike="noStrike" cap="none">
              <a:solidFill>
                <a:schemeClr val="lt1"/>
              </a:solidFill>
              <a:latin typeface="Calibri"/>
              <a:ea typeface="Calibri"/>
              <a:cs typeface="Calibri"/>
              <a:sym typeface="Calibri"/>
            </a:endParaRPr>
          </a:p>
        </p:txBody>
      </p:sp>
      <p:sp>
        <p:nvSpPr>
          <p:cNvPr id="343" name="Google Shape;343;g307c0b589e3_0_126"/>
          <p:cNvSpPr txBox="1"/>
          <p:nvPr/>
        </p:nvSpPr>
        <p:spPr>
          <a:xfrm>
            <a:off x="6096000" y="0"/>
            <a:ext cx="3345000" cy="10233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4400"/>
              <a:buFont typeface="Calibri"/>
              <a:buNone/>
            </a:pPr>
            <a:r>
              <a:rPr lang="en-US" sz="4400" b="1" i="0" u="none" strike="noStrike" cap="none">
                <a:solidFill>
                  <a:schemeClr val="lt1"/>
                </a:solidFill>
                <a:latin typeface="Calibri"/>
                <a:ea typeface="Calibri"/>
                <a:cs typeface="Calibri"/>
                <a:sym typeface="Calibri"/>
              </a:rPr>
              <a:t>Our Why</a:t>
            </a:r>
            <a:endParaRPr/>
          </a:p>
        </p:txBody>
      </p:sp>
      <p:sp>
        <p:nvSpPr>
          <p:cNvPr id="4" name="Google Shape;344;g307c0b589e3_0_126"/>
          <p:cNvSpPr txBox="1"/>
          <p:nvPr/>
        </p:nvSpPr>
        <p:spPr>
          <a:xfrm>
            <a:off x="6547946" y="1023298"/>
            <a:ext cx="5644200" cy="39804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90000"/>
              </a:lnSpc>
              <a:spcBef>
                <a:spcPts val="0"/>
              </a:spcBef>
              <a:spcAft>
                <a:spcPts val="0"/>
              </a:spcAft>
              <a:buClr>
                <a:srgbClr val="C55A11"/>
              </a:buClr>
              <a:buSzPts val="2800"/>
              <a:buFont typeface="Arial"/>
              <a:buChar char="•"/>
            </a:pPr>
            <a:r>
              <a:rPr lang="en-US" sz="2800" b="0" i="0" u="none" strike="noStrike" cap="none" dirty="0">
                <a:solidFill>
                  <a:srgbClr val="C55A11"/>
                </a:solidFill>
                <a:latin typeface="Calibri"/>
                <a:ea typeface="Calibri"/>
                <a:cs typeface="Calibri"/>
                <a:sym typeface="Calibri"/>
              </a:rPr>
              <a:t>Lack of experience with special education, students, and teachers </a:t>
            </a:r>
            <a:endParaRPr dirty="0"/>
          </a:p>
          <a:p>
            <a:pPr marL="285750" marR="0" lvl="0" indent="-285750" algn="l" rtl="0">
              <a:lnSpc>
                <a:spcPct val="90000"/>
              </a:lnSpc>
              <a:spcBef>
                <a:spcPts val="1000"/>
              </a:spcBef>
              <a:spcAft>
                <a:spcPts val="0"/>
              </a:spcAft>
              <a:buClr>
                <a:srgbClr val="C55A11"/>
              </a:buClr>
              <a:buSzPts val="2800"/>
              <a:buFont typeface="Arial"/>
              <a:buChar char="•"/>
            </a:pPr>
            <a:r>
              <a:rPr lang="en-US" sz="2800" b="0" i="0" u="none" strike="noStrike" cap="none" dirty="0">
                <a:solidFill>
                  <a:srgbClr val="C55A11"/>
                </a:solidFill>
                <a:latin typeface="Calibri"/>
                <a:ea typeface="Calibri"/>
                <a:cs typeface="Calibri"/>
                <a:sym typeface="Calibri"/>
              </a:rPr>
              <a:t>Special education teachers typically not chosen for class observations</a:t>
            </a:r>
            <a:endParaRPr dirty="0"/>
          </a:p>
          <a:p>
            <a:pPr marL="0" marR="0" lvl="0" indent="0" algn="l" rtl="0">
              <a:lnSpc>
                <a:spcPct val="90000"/>
              </a:lnSpc>
              <a:spcBef>
                <a:spcPts val="1000"/>
              </a:spcBef>
              <a:spcAft>
                <a:spcPts val="0"/>
              </a:spcAft>
              <a:buClr>
                <a:schemeClr val="lt1"/>
              </a:buClr>
              <a:buSzPts val="2800"/>
              <a:buFont typeface="Arial"/>
              <a:buNone/>
            </a:pPr>
            <a:endParaRPr sz="2800" b="0" i="0" u="none" strike="noStrike" cap="none" dirty="0">
              <a:solidFill>
                <a:schemeClr val="lt1"/>
              </a:solidFill>
              <a:latin typeface="Calibri"/>
              <a:ea typeface="Calibri"/>
              <a:cs typeface="Calibri"/>
              <a:sym typeface="Calibri"/>
            </a:endParaRPr>
          </a:p>
          <a:p>
            <a:pPr marL="0" marR="0" lvl="0" indent="0" algn="l" rtl="0">
              <a:lnSpc>
                <a:spcPct val="90000"/>
              </a:lnSpc>
              <a:spcBef>
                <a:spcPts val="1000"/>
              </a:spcBef>
              <a:spcAft>
                <a:spcPts val="0"/>
              </a:spcAft>
              <a:buClr>
                <a:schemeClr val="lt1"/>
              </a:buClr>
              <a:buSzPts val="1200"/>
              <a:buFont typeface="Arial"/>
              <a:buNone/>
            </a:pPr>
            <a:endParaRPr sz="1200" b="0" i="0" u="none" strike="noStrike" cap="none" dirty="0">
              <a:solidFill>
                <a:schemeClr val="lt1"/>
              </a:solidFill>
              <a:latin typeface="Calibri"/>
              <a:ea typeface="Calibri"/>
              <a:cs typeface="Calibri"/>
              <a:sym typeface="Calibri"/>
            </a:endParaRPr>
          </a:p>
          <a:p>
            <a:pPr marL="285750" marR="0" lvl="0" indent="-285750" algn="l" rtl="0">
              <a:lnSpc>
                <a:spcPct val="90000"/>
              </a:lnSpc>
              <a:spcBef>
                <a:spcPts val="1000"/>
              </a:spcBef>
              <a:spcAft>
                <a:spcPts val="0"/>
              </a:spcAft>
              <a:buClr>
                <a:schemeClr val="lt1"/>
              </a:buClr>
              <a:buSzPts val="2800"/>
              <a:buFont typeface="Arial"/>
              <a:buChar char="•"/>
            </a:pPr>
            <a:r>
              <a:rPr lang="en-US" sz="2800" b="0" i="0" u="none" strike="noStrike" cap="none" dirty="0">
                <a:solidFill>
                  <a:schemeClr val="lt1"/>
                </a:solidFill>
                <a:latin typeface="Calibri"/>
                <a:ea typeface="Calibri"/>
                <a:cs typeface="Calibri"/>
                <a:sym typeface="Calibri"/>
              </a:rPr>
              <a:t>Offer more observations within the MAT program</a:t>
            </a:r>
            <a:endParaRPr dirty="0"/>
          </a:p>
          <a:p>
            <a:pPr marL="285750" marR="0" lvl="0" indent="-285750" algn="l" rtl="0">
              <a:lnSpc>
                <a:spcPct val="90000"/>
              </a:lnSpc>
              <a:spcBef>
                <a:spcPts val="1000"/>
              </a:spcBef>
              <a:spcAft>
                <a:spcPts val="0"/>
              </a:spcAft>
              <a:buClr>
                <a:schemeClr val="lt1"/>
              </a:buClr>
              <a:buSzPts val="2800"/>
              <a:buFont typeface="Arial"/>
              <a:buChar char="•"/>
            </a:pPr>
            <a:r>
              <a:rPr lang="en-US" sz="2800" b="0" i="0" u="none" strike="noStrike" cap="none" dirty="0">
                <a:solidFill>
                  <a:schemeClr val="lt1"/>
                </a:solidFill>
                <a:latin typeface="Calibri"/>
                <a:ea typeface="Calibri"/>
                <a:cs typeface="Calibri"/>
                <a:sym typeface="Calibri"/>
              </a:rPr>
              <a:t>Provide collaboration &amp; safety in the observation process</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50"/>
        <p:cNvGrpSpPr/>
        <p:nvPr/>
      </p:nvGrpSpPr>
      <p:grpSpPr>
        <a:xfrm>
          <a:off x="0" y="0"/>
          <a:ext cx="0" cy="0"/>
          <a:chOff x="0" y="0"/>
          <a:chExt cx="0" cy="0"/>
        </a:xfrm>
      </p:grpSpPr>
      <p:sp>
        <p:nvSpPr>
          <p:cNvPr id="351" name="Google Shape;351;g307c0b589e3_0_135"/>
          <p:cNvSpPr txBox="1">
            <a:spLocks noGrp="1"/>
          </p:cNvSpPr>
          <p:nvPr>
            <p:ph type="title"/>
          </p:nvPr>
        </p:nvSpPr>
        <p:spPr>
          <a:xfrm>
            <a:off x="169130" y="85330"/>
            <a:ext cx="5338200" cy="854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400"/>
              <a:buFont typeface="Calibri"/>
              <a:buNone/>
            </a:pPr>
            <a:r>
              <a:rPr lang="en-US" sz="4400" b="1" dirty="0"/>
              <a:t>Our Process</a:t>
            </a:r>
            <a:endParaRPr dirty="0"/>
          </a:p>
        </p:txBody>
      </p:sp>
      <p:grpSp>
        <p:nvGrpSpPr>
          <p:cNvPr id="353" name="Google Shape;353;g307c0b589e3_0_135" descr="An image of a laptop on a video call."/>
          <p:cNvGrpSpPr/>
          <p:nvPr/>
        </p:nvGrpSpPr>
        <p:grpSpPr>
          <a:xfrm>
            <a:off x="4010668" y="5053729"/>
            <a:ext cx="2364766" cy="1172870"/>
            <a:chOff x="6573520" y="1706880"/>
            <a:chExt cx="5252700" cy="3048000"/>
          </a:xfrm>
        </p:grpSpPr>
        <p:pic>
          <p:nvPicPr>
            <p:cNvPr id="354" name="Google Shape;354;g307c0b589e3_0_135"/>
            <p:cNvPicPr preferRelativeResize="0"/>
            <p:nvPr/>
          </p:nvPicPr>
          <p:blipFill rotWithShape="1">
            <a:blip r:embed="rId3">
              <a:alphaModFix/>
            </a:blip>
            <a:srcRect/>
            <a:stretch/>
          </p:blipFill>
          <p:spPr>
            <a:xfrm>
              <a:off x="6755130" y="1865630"/>
              <a:ext cx="4869252" cy="2716530"/>
            </a:xfrm>
            <a:prstGeom prst="rect">
              <a:avLst/>
            </a:prstGeom>
            <a:noFill/>
            <a:ln>
              <a:noFill/>
            </a:ln>
          </p:spPr>
        </p:pic>
        <p:sp>
          <p:nvSpPr>
            <p:cNvPr id="355" name="Google Shape;355;g307c0b589e3_0_135"/>
            <p:cNvSpPr/>
            <p:nvPr/>
          </p:nvSpPr>
          <p:spPr>
            <a:xfrm>
              <a:off x="6573520" y="1706880"/>
              <a:ext cx="5252700" cy="3048000"/>
            </a:xfrm>
            <a:prstGeom prst="rect">
              <a:avLst/>
            </a:prstGeom>
            <a:noFill/>
            <a:ln w="38100"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356" name="Google Shape;356;g307c0b589e3_0_135"/>
          <p:cNvSpPr txBox="1"/>
          <p:nvPr/>
        </p:nvSpPr>
        <p:spPr>
          <a:xfrm>
            <a:off x="6096000" y="85330"/>
            <a:ext cx="5338200" cy="8547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lt1"/>
              </a:buClr>
              <a:buSzPts val="4400"/>
              <a:buFont typeface="Calibri"/>
              <a:buNone/>
            </a:pPr>
            <a:r>
              <a:rPr lang="en-US" sz="4400" b="1" i="0" u="none" strike="noStrike" cap="none">
                <a:solidFill>
                  <a:schemeClr val="lt1"/>
                </a:solidFill>
                <a:latin typeface="Calibri"/>
                <a:ea typeface="Calibri"/>
                <a:cs typeface="Calibri"/>
                <a:sym typeface="Calibri"/>
              </a:rPr>
              <a:t>Our Outcomes</a:t>
            </a:r>
            <a:endParaRPr/>
          </a:p>
        </p:txBody>
      </p:sp>
      <p:sp>
        <p:nvSpPr>
          <p:cNvPr id="358" name="Google Shape;358;g307c0b589e3_0_135"/>
          <p:cNvSpPr txBox="1"/>
          <p:nvPr/>
        </p:nvSpPr>
        <p:spPr>
          <a:xfrm>
            <a:off x="2491740" y="6174546"/>
            <a:ext cx="5853600" cy="7167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lt1"/>
              </a:buClr>
              <a:buSzPts val="1800"/>
              <a:buFont typeface="Montserrat"/>
              <a:buNone/>
            </a:pPr>
            <a:r>
              <a:rPr lang="en-US" sz="1800" b="1" i="0" u="none" strike="noStrike" cap="none">
                <a:solidFill>
                  <a:schemeClr val="lt1"/>
                </a:solidFill>
                <a:latin typeface="Montserrat"/>
                <a:ea typeface="Montserrat"/>
                <a:cs typeface="Montserrat"/>
                <a:sym typeface="Montserrat"/>
              </a:rPr>
              <a:t>Instructional Observation and Feedback </a:t>
            </a:r>
            <a:br>
              <a:rPr lang="en-US" sz="1800" b="1" i="0" u="none" strike="noStrike" cap="none">
                <a:solidFill>
                  <a:schemeClr val="lt1"/>
                </a:solidFill>
                <a:latin typeface="Montserrat"/>
                <a:ea typeface="Montserrat"/>
                <a:cs typeface="Montserrat"/>
                <a:sym typeface="Montserrat"/>
              </a:rPr>
            </a:br>
            <a:r>
              <a:rPr lang="en-US" sz="1800" b="1" i="0" u="none" strike="noStrike" cap="none">
                <a:solidFill>
                  <a:schemeClr val="lt1"/>
                </a:solidFill>
                <a:latin typeface="Montserrat"/>
                <a:ea typeface="Montserrat"/>
                <a:cs typeface="Montserrat"/>
                <a:sym typeface="Montserrat"/>
              </a:rPr>
              <a:t>Principal Preparation and Special Education</a:t>
            </a:r>
            <a:r>
              <a:rPr lang="en-US" sz="1800" b="0" i="0" u="none" strike="noStrike" cap="none">
                <a:solidFill>
                  <a:schemeClr val="lt1"/>
                </a:solidFill>
                <a:latin typeface="Montserrat"/>
                <a:ea typeface="Montserrat"/>
                <a:cs typeface="Montserrat"/>
                <a:sym typeface="Montserrat"/>
              </a:rPr>
              <a:t> </a:t>
            </a:r>
            <a:endParaRPr sz="1800" b="0" i="0" u="none" strike="noStrike" cap="none">
              <a:solidFill>
                <a:schemeClr val="lt1"/>
              </a:solidFill>
              <a:latin typeface="Calibri"/>
              <a:ea typeface="Calibri"/>
              <a:cs typeface="Calibri"/>
              <a:sym typeface="Calibri"/>
            </a:endParaRPr>
          </a:p>
        </p:txBody>
      </p:sp>
      <p:pic>
        <p:nvPicPr>
          <p:cNvPr id="359" name="Google Shape;359;g307c0b589e3_0_13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14300" y="6174920"/>
            <a:ext cx="2171700" cy="594497"/>
          </a:xfrm>
          <a:prstGeom prst="rect">
            <a:avLst/>
          </a:prstGeom>
          <a:noFill/>
          <a:ln>
            <a:noFill/>
          </a:ln>
        </p:spPr>
      </p:pic>
      <p:sp>
        <p:nvSpPr>
          <p:cNvPr id="3" name="Google Shape;352;g307c0b589e3_0_135"/>
          <p:cNvSpPr txBox="1">
            <a:spLocks/>
          </p:cNvSpPr>
          <p:nvPr/>
        </p:nvSpPr>
        <p:spPr>
          <a:xfrm>
            <a:off x="347167" y="1244720"/>
            <a:ext cx="5545500" cy="39777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9pPr>
          </a:lstStyle>
          <a:p>
            <a:pPr marL="0" indent="0">
              <a:spcBef>
                <a:spcPts val="0"/>
              </a:spcBef>
              <a:buSzPts val="2800"/>
              <a:buFont typeface="Arial"/>
              <a:buChar char="•"/>
            </a:pPr>
            <a:r>
              <a:rPr lang="en-US" sz="2800"/>
              <a:t>Video tape lesson</a:t>
            </a:r>
            <a:endParaRPr lang="en-US"/>
          </a:p>
          <a:p>
            <a:pPr marL="0" indent="0">
              <a:buSzPts val="2800"/>
              <a:buFont typeface="Arial"/>
              <a:buChar char="•"/>
            </a:pPr>
            <a:r>
              <a:rPr lang="en-US" sz="2800"/>
              <a:t>Submit to shared folders</a:t>
            </a:r>
            <a:endParaRPr lang="en-US"/>
          </a:p>
          <a:p>
            <a:pPr marL="0" indent="0">
              <a:buClr>
                <a:srgbClr val="C55A11"/>
              </a:buClr>
              <a:buSzPts val="2800"/>
              <a:buFont typeface="Arial"/>
              <a:buChar char="•"/>
            </a:pPr>
            <a:r>
              <a:rPr lang="en-US" sz="2800">
                <a:solidFill>
                  <a:srgbClr val="C55A11"/>
                </a:solidFill>
              </a:rPr>
              <a:t>Watch lessons individually</a:t>
            </a:r>
            <a:endParaRPr lang="en-US"/>
          </a:p>
          <a:p>
            <a:pPr marL="0" indent="0">
              <a:buClr>
                <a:srgbClr val="C55A11"/>
              </a:buClr>
              <a:buSzPts val="2800"/>
              <a:buFont typeface="Arial"/>
              <a:buChar char="•"/>
            </a:pPr>
            <a:r>
              <a:rPr lang="en-US" sz="2800">
                <a:solidFill>
                  <a:srgbClr val="C55A11"/>
                </a:solidFill>
              </a:rPr>
              <a:t>Meet with team to debrief, record</a:t>
            </a:r>
            <a:endParaRPr lang="en-US"/>
          </a:p>
          <a:p>
            <a:pPr marL="0" indent="0">
              <a:buClr>
                <a:srgbClr val="C55A11"/>
              </a:buClr>
              <a:buSzPts val="2800"/>
              <a:buFont typeface="Arial"/>
              <a:buChar char="•"/>
            </a:pPr>
            <a:r>
              <a:rPr lang="en-US" sz="2800">
                <a:solidFill>
                  <a:srgbClr val="C55A11"/>
                </a:solidFill>
              </a:rPr>
              <a:t>Record feedback for each teacher </a:t>
            </a:r>
            <a:endParaRPr lang="en-US"/>
          </a:p>
          <a:p>
            <a:pPr marL="0" indent="0">
              <a:buClr>
                <a:srgbClr val="FFFFFF"/>
              </a:buClr>
              <a:buSzPts val="2800"/>
              <a:buFont typeface="Arial"/>
              <a:buChar char="•"/>
            </a:pPr>
            <a:r>
              <a:rPr lang="en-US" sz="2800">
                <a:solidFill>
                  <a:srgbClr val="FFFFFF"/>
                </a:solidFill>
              </a:rPr>
              <a:t>Submit feedback videos to shared folders, or virtual meeting between team and each teacher</a:t>
            </a:r>
            <a:endParaRPr lang="en-US" dirty="0"/>
          </a:p>
        </p:txBody>
      </p:sp>
      <p:sp>
        <p:nvSpPr>
          <p:cNvPr id="4" name="Google Shape;357;g307c0b589e3_0_135"/>
          <p:cNvSpPr txBox="1"/>
          <p:nvPr/>
        </p:nvSpPr>
        <p:spPr>
          <a:xfrm>
            <a:off x="6535578" y="1244720"/>
            <a:ext cx="5545500" cy="39777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90000"/>
              </a:lnSpc>
              <a:spcBef>
                <a:spcPts val="0"/>
              </a:spcBef>
              <a:spcAft>
                <a:spcPts val="0"/>
              </a:spcAft>
              <a:buClr>
                <a:schemeClr val="lt1"/>
              </a:buClr>
              <a:buSzPts val="2800"/>
              <a:buFont typeface="Arial"/>
              <a:buChar char="•"/>
            </a:pPr>
            <a:r>
              <a:rPr lang="en-US" sz="2800" b="0" i="0" u="none" strike="noStrike" cap="none" dirty="0">
                <a:solidFill>
                  <a:schemeClr val="lt1"/>
                </a:solidFill>
                <a:latin typeface="Calibri"/>
                <a:ea typeface="Calibri"/>
                <a:cs typeface="Calibri"/>
                <a:sym typeface="Calibri"/>
              </a:rPr>
              <a:t>Experience brings higher comfort level</a:t>
            </a:r>
            <a:endParaRPr dirty="0"/>
          </a:p>
          <a:p>
            <a:pPr marL="457200" marR="0" lvl="0" indent="-457200" algn="l" rtl="0">
              <a:lnSpc>
                <a:spcPct val="90000"/>
              </a:lnSpc>
              <a:spcBef>
                <a:spcPts val="1000"/>
              </a:spcBef>
              <a:spcAft>
                <a:spcPts val="0"/>
              </a:spcAft>
              <a:buClr>
                <a:schemeClr val="lt1"/>
              </a:buClr>
              <a:buSzPts val="2800"/>
              <a:buFont typeface="Arial"/>
              <a:buChar char="•"/>
            </a:pPr>
            <a:r>
              <a:rPr lang="en-US" sz="2800" b="0" i="0" u="none" strike="noStrike" cap="none" dirty="0">
                <a:solidFill>
                  <a:schemeClr val="lt1"/>
                </a:solidFill>
                <a:latin typeface="Calibri"/>
                <a:ea typeface="Calibri"/>
                <a:cs typeface="Calibri"/>
                <a:sym typeface="Calibri"/>
              </a:rPr>
              <a:t>Growth in teaching through two observations</a:t>
            </a:r>
            <a:endParaRPr dirty="0"/>
          </a:p>
          <a:p>
            <a:pPr marL="457200" marR="0" lvl="0" indent="-457200" algn="l" rtl="0">
              <a:lnSpc>
                <a:spcPct val="90000"/>
              </a:lnSpc>
              <a:spcBef>
                <a:spcPts val="1000"/>
              </a:spcBef>
              <a:spcAft>
                <a:spcPts val="0"/>
              </a:spcAft>
              <a:buClr>
                <a:srgbClr val="C55A11"/>
              </a:buClr>
              <a:buSzPts val="2800"/>
              <a:buFont typeface="Arial"/>
              <a:buChar char="•"/>
            </a:pPr>
            <a:r>
              <a:rPr lang="en-US" sz="2800" b="0" i="0" u="none" strike="noStrike" cap="none" dirty="0">
                <a:solidFill>
                  <a:srgbClr val="C55A11"/>
                </a:solidFill>
                <a:latin typeface="Calibri"/>
                <a:ea typeface="Calibri"/>
                <a:cs typeface="Calibri"/>
                <a:sym typeface="Calibri"/>
              </a:rPr>
              <a:t>More confidence in self and evaluation process</a:t>
            </a:r>
            <a:endParaRPr sz="2800" b="0" i="0" u="none" strike="noStrike" cap="none" dirty="0">
              <a:solidFill>
                <a:srgbClr val="C55A11"/>
              </a:solidFill>
              <a:latin typeface="Calibri"/>
              <a:ea typeface="Calibri"/>
              <a:cs typeface="Calibri"/>
              <a:sym typeface="Calibri"/>
            </a:endParaRPr>
          </a:p>
          <a:p>
            <a:pPr marL="457200" marR="0" lvl="0" indent="-457200" algn="l" rtl="0">
              <a:lnSpc>
                <a:spcPct val="90000"/>
              </a:lnSpc>
              <a:spcBef>
                <a:spcPts val="1000"/>
              </a:spcBef>
              <a:spcAft>
                <a:spcPts val="0"/>
              </a:spcAft>
              <a:buClr>
                <a:srgbClr val="C55A11"/>
              </a:buClr>
              <a:buSzPts val="2800"/>
              <a:buFont typeface="Arial"/>
              <a:buChar char="•"/>
            </a:pPr>
            <a:r>
              <a:rPr lang="en-US" sz="2800" b="0" i="0" u="none" strike="noStrike" cap="none" dirty="0">
                <a:solidFill>
                  <a:srgbClr val="C55A11"/>
                </a:solidFill>
                <a:latin typeface="Calibri"/>
                <a:ea typeface="Calibri"/>
                <a:cs typeface="Calibri"/>
                <a:sym typeface="Calibri"/>
              </a:rPr>
              <a:t>Learned to see more through the debriefing team process </a:t>
            </a:r>
            <a:endParaRPr sz="2800" b="0" i="0" u="none" strike="noStrike" cap="none" dirty="0">
              <a:solidFill>
                <a:srgbClr val="C55A11"/>
              </a:solidFill>
              <a:latin typeface="Calibri"/>
              <a:ea typeface="Calibri"/>
              <a:cs typeface="Calibri"/>
              <a:sym typeface="Calibri"/>
            </a:endParaRPr>
          </a:p>
          <a:p>
            <a:pPr marL="457200" marR="0" lvl="0" indent="-279400" algn="l" rtl="0">
              <a:lnSpc>
                <a:spcPct val="90000"/>
              </a:lnSpc>
              <a:spcBef>
                <a:spcPts val="1000"/>
              </a:spcBef>
              <a:spcAft>
                <a:spcPts val="0"/>
              </a:spcAft>
              <a:buClr>
                <a:schemeClr val="lt1"/>
              </a:buClr>
              <a:buSzPts val="2800"/>
              <a:buFont typeface="Arial"/>
              <a:buNone/>
            </a:pPr>
            <a:endParaRPr sz="2800" b="0" i="0" u="none" strike="noStrike" cap="none" dirty="0">
              <a:solidFill>
                <a:schemeClr val="lt1"/>
              </a:solidFill>
              <a:latin typeface="Calibri"/>
              <a:ea typeface="Calibri"/>
              <a:cs typeface="Calibri"/>
              <a:sym typeface="Calibri"/>
            </a:endParaRPr>
          </a:p>
          <a:p>
            <a:pPr marL="457200" marR="0" lvl="0" indent="-279400" algn="l" rtl="0">
              <a:lnSpc>
                <a:spcPct val="90000"/>
              </a:lnSpc>
              <a:spcBef>
                <a:spcPts val="1000"/>
              </a:spcBef>
              <a:spcAft>
                <a:spcPts val="0"/>
              </a:spcAft>
              <a:buClr>
                <a:schemeClr val="lt1"/>
              </a:buClr>
              <a:buSzPts val="2800"/>
              <a:buFont typeface="Arial"/>
              <a:buNone/>
            </a:pPr>
            <a:endParaRPr sz="2800" b="0" i="0" u="none" strike="noStrike" cap="none"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1076D2"/>
            </a:gs>
            <a:gs pos="100000">
              <a:srgbClr val="093053"/>
            </a:gs>
          </a:gsLst>
          <a:path path="circle">
            <a:fillToRect l="50000" t="50000" r="50000" b="50000"/>
          </a:path>
          <a:tileRect/>
        </a:gradFill>
        <a:effectLst/>
      </p:bgPr>
    </p:bg>
    <p:spTree>
      <p:nvGrpSpPr>
        <p:cNvPr id="1" name="Shape 202"/>
        <p:cNvGrpSpPr/>
        <p:nvPr/>
      </p:nvGrpSpPr>
      <p:grpSpPr>
        <a:xfrm>
          <a:off x="0" y="0"/>
          <a:ext cx="0" cy="0"/>
          <a:chOff x="0" y="0"/>
          <a:chExt cx="0" cy="0"/>
        </a:xfrm>
      </p:grpSpPr>
      <p:sp>
        <p:nvSpPr>
          <p:cNvPr id="2" name="Title 1">
            <a:extLst>
              <a:ext uri="{FF2B5EF4-FFF2-40B4-BE49-F238E27FC236}">
                <a16:creationId xmlns:a16="http://schemas.microsoft.com/office/drawing/2014/main" id="{A4AC8DC2-8D55-2D06-A0BC-5302A9611B3C}"/>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en-US" dirty="0"/>
              <a:t>Check In</a:t>
            </a:r>
          </a:p>
        </p:txBody>
      </p:sp>
      <p:sp>
        <p:nvSpPr>
          <p:cNvPr id="3" name="Google Shape;203;p2"/>
          <p:cNvSpPr txBox="1">
            <a:spLocks/>
          </p:cNvSpPr>
          <p:nvPr/>
        </p:nvSpPr>
        <p:spPr>
          <a:xfrm>
            <a:off x="154642" y="1317583"/>
            <a:ext cx="5743238" cy="5137265"/>
          </a:xfrm>
          <a:prstGeom prst="rect">
            <a:avLst/>
          </a:prstGeom>
          <a:noFill/>
          <a:ln>
            <a:noFill/>
            <a:prstDash/>
          </a:ln>
          <a:effectLst/>
        </p:spPr>
        <p:txBody>
          <a:bodyPr rot="0" spcFirstLastPara="1" vertOverflow="overflow" horzOverflow="overflow" vert="horz" wrap="square" lIns="91425" tIns="45700" rIns="91425" bIns="45700" numCol="1" spcCol="0" rtlCol="0" fromWordArt="0" anchor="b"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000000"/>
              </a:buClr>
              <a:buSzPts val="6000"/>
              <a:buFont typeface="Arial"/>
              <a:buNone/>
              <a:defRPr/>
            </a:pPr>
            <a:r>
              <a:rPr lang="en-US" sz="5500" b="1">
                <a:solidFill>
                  <a:srgbClr val="FFFFFF"/>
                </a:solidFill>
                <a:latin typeface="Aharoni"/>
                <a:ea typeface="Aharoni"/>
                <a:cs typeface="Aharoni"/>
                <a:sym typeface="Aharoni"/>
              </a:rPr>
              <a:t>Check in :</a:t>
            </a:r>
            <a:endParaRPr lang="en-US" sz="900">
              <a:solidFill>
                <a:srgbClr val="000000"/>
              </a:solidFill>
              <a:latin typeface="Arial"/>
              <a:ea typeface="Arial"/>
              <a:cs typeface="Arial"/>
              <a:sym typeface="Arial"/>
            </a:endParaRPr>
          </a:p>
          <a:p>
            <a:pPr>
              <a:spcBef>
                <a:spcPts val="600"/>
              </a:spcBef>
              <a:buClr>
                <a:srgbClr val="000000"/>
              </a:buClr>
              <a:buSzPts val="6000"/>
              <a:buFont typeface="Arial"/>
              <a:buNone/>
              <a:defRPr/>
            </a:pPr>
            <a:r>
              <a:rPr lang="en-US" sz="5500" b="1">
                <a:solidFill>
                  <a:srgbClr val="FFFFFF"/>
                </a:solidFill>
                <a:latin typeface="Aharoni"/>
                <a:ea typeface="Aharoni"/>
                <a:cs typeface="Aharoni"/>
                <a:sym typeface="Aharoni"/>
              </a:rPr>
              <a:t> </a:t>
            </a:r>
            <a:endParaRPr lang="en-US" sz="900">
              <a:solidFill>
                <a:srgbClr val="000000"/>
              </a:solidFill>
              <a:latin typeface="Arial"/>
              <a:ea typeface="Arial"/>
              <a:cs typeface="Arial"/>
              <a:sym typeface="Arial"/>
            </a:endParaRPr>
          </a:p>
          <a:p>
            <a:pPr>
              <a:spcBef>
                <a:spcPts val="600"/>
              </a:spcBef>
              <a:buClr>
                <a:srgbClr val="000000"/>
              </a:buClr>
              <a:buSzPts val="6000"/>
              <a:buFont typeface="Arial"/>
              <a:buNone/>
              <a:defRPr/>
            </a:pPr>
            <a:r>
              <a:rPr lang="en-US" sz="5500" b="1">
                <a:solidFill>
                  <a:srgbClr val="FFFFFF"/>
                </a:solidFill>
                <a:latin typeface="Aharoni"/>
                <a:ea typeface="Aharoni"/>
                <a:cs typeface="Aharoni"/>
                <a:sym typeface="Aharoni"/>
              </a:rPr>
              <a:t>Did you ever get sent to the principal’s office as a kid? Share your experience in the chat!</a:t>
            </a:r>
            <a:endParaRPr lang="en-US" sz="900" dirty="0">
              <a:solidFill>
                <a:srgbClr val="000000"/>
              </a:solidFill>
              <a:latin typeface="Arial"/>
              <a:ea typeface="Arial"/>
              <a:cs typeface="Arial"/>
              <a:sym typeface="Arial"/>
            </a:endParaRPr>
          </a:p>
        </p:txBody>
      </p:sp>
      <p:pic>
        <p:nvPicPr>
          <p:cNvPr id="204" name="Google Shape;204;p2" title="directeur / principal | Free SVG"/>
          <p:cNvPicPr preferRelativeResize="0"/>
          <p:nvPr/>
        </p:nvPicPr>
        <p:blipFill>
          <a:blip r:embed="rId3">
            <a:alphaModFix/>
          </a:blip>
          <a:stretch>
            <a:fillRect/>
          </a:stretch>
        </p:blipFill>
        <p:spPr>
          <a:xfrm>
            <a:off x="6050280" y="533400"/>
            <a:ext cx="5715000" cy="5715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g307c0b589e3_0_147"/>
          <p:cNvSpPr txBox="1">
            <a:spLocks noGrp="1"/>
          </p:cNvSpPr>
          <p:nvPr>
            <p:ph type="title"/>
          </p:nvPr>
        </p:nvSpPr>
        <p:spPr>
          <a:xfrm>
            <a:off x="169130" y="85330"/>
            <a:ext cx="5338200" cy="8547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400"/>
              <a:buFont typeface="Calibri"/>
              <a:buNone/>
            </a:pPr>
            <a:r>
              <a:rPr lang="en-US" sz="4400" b="1" dirty="0"/>
              <a:t>Our Challenges</a:t>
            </a:r>
            <a:endParaRPr dirty="0"/>
          </a:p>
        </p:txBody>
      </p:sp>
      <p:sp>
        <p:nvSpPr>
          <p:cNvPr id="3" name="Google Shape;365;g307c0b589e3_0_147"/>
          <p:cNvSpPr txBox="1">
            <a:spLocks/>
          </p:cNvSpPr>
          <p:nvPr/>
        </p:nvSpPr>
        <p:spPr>
          <a:xfrm>
            <a:off x="347167" y="1181658"/>
            <a:ext cx="5545500" cy="39777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lt1"/>
              </a:buClr>
              <a:buSzPts val="1600"/>
              <a:buFont typeface="Arial"/>
              <a:buNone/>
              <a:defRPr sz="16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9pPr>
          </a:lstStyle>
          <a:p>
            <a:pPr indent="-457200">
              <a:spcBef>
                <a:spcPts val="0"/>
              </a:spcBef>
              <a:buSzPts val="2800"/>
              <a:buFont typeface="Arial"/>
              <a:buChar char="•"/>
            </a:pPr>
            <a:r>
              <a:rPr lang="en-US" sz="2800"/>
              <a:t>Scheduling</a:t>
            </a:r>
            <a:endParaRPr lang="en-US"/>
          </a:p>
          <a:p>
            <a:pPr indent="-457200">
              <a:buSzPts val="2800"/>
              <a:buFont typeface="Arial"/>
              <a:buChar char="•"/>
            </a:pPr>
            <a:r>
              <a:rPr lang="en-US" sz="2800"/>
              <a:t>Building folders, sharing folders</a:t>
            </a:r>
            <a:endParaRPr lang="en-US"/>
          </a:p>
          <a:p>
            <a:pPr indent="-457200">
              <a:buSzPts val="2800"/>
              <a:buFont typeface="Arial"/>
              <a:buChar char="•"/>
            </a:pPr>
            <a:r>
              <a:rPr lang="en-US" sz="2800"/>
              <a:t>All the moving parts</a:t>
            </a:r>
            <a:endParaRPr lang="en-US"/>
          </a:p>
          <a:p>
            <a:pPr indent="-457200">
              <a:buSzPts val="2800"/>
              <a:buFont typeface="Arial"/>
              <a:buChar char="•"/>
            </a:pPr>
            <a:r>
              <a:rPr lang="en-US" sz="2800"/>
              <a:t>Solidifying the partnership within each program</a:t>
            </a:r>
            <a:endParaRPr lang="en-US" dirty="0"/>
          </a:p>
        </p:txBody>
      </p:sp>
      <p:pic>
        <p:nvPicPr>
          <p:cNvPr id="369" name="Google Shape;369;g307c0b589e3_0_14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14300" y="6174920"/>
            <a:ext cx="2171700" cy="594497"/>
          </a:xfrm>
          <a:prstGeom prst="rect">
            <a:avLst/>
          </a:prstGeom>
          <a:noFill/>
          <a:ln>
            <a:noFill/>
          </a:ln>
        </p:spPr>
      </p:pic>
      <p:sp>
        <p:nvSpPr>
          <p:cNvPr id="366" name="Google Shape;366;g307c0b589e3_0_147"/>
          <p:cNvSpPr txBox="1"/>
          <p:nvPr/>
        </p:nvSpPr>
        <p:spPr>
          <a:xfrm>
            <a:off x="6096000" y="85330"/>
            <a:ext cx="5338200" cy="8547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lt1"/>
              </a:buClr>
              <a:buSzPts val="4400"/>
              <a:buFont typeface="Calibri"/>
              <a:buNone/>
            </a:pPr>
            <a:r>
              <a:rPr lang="en-US" sz="4400" b="1" i="0" u="none" strike="noStrike" cap="none">
                <a:solidFill>
                  <a:schemeClr val="lt1"/>
                </a:solidFill>
                <a:latin typeface="Calibri"/>
                <a:ea typeface="Calibri"/>
                <a:cs typeface="Calibri"/>
                <a:sym typeface="Calibri"/>
              </a:rPr>
              <a:t>Our Questions</a:t>
            </a:r>
            <a:endParaRPr/>
          </a:p>
        </p:txBody>
      </p:sp>
      <p:sp>
        <p:nvSpPr>
          <p:cNvPr id="367" name="Google Shape;367;g307c0b589e3_0_147"/>
          <p:cNvSpPr txBox="1"/>
          <p:nvPr/>
        </p:nvSpPr>
        <p:spPr>
          <a:xfrm>
            <a:off x="6518517" y="1196668"/>
            <a:ext cx="5545500" cy="39777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0"/>
              </a:spcBef>
              <a:spcAft>
                <a:spcPts val="0"/>
              </a:spcAft>
              <a:buClr>
                <a:schemeClr val="lt1"/>
              </a:buClr>
              <a:buSzPts val="2800"/>
              <a:buFont typeface="Arial"/>
              <a:buChar char="•"/>
            </a:pPr>
            <a:r>
              <a:rPr lang="en-US" sz="2800" b="0" i="0" u="none" strike="noStrike" cap="none">
                <a:solidFill>
                  <a:schemeClr val="lt1"/>
                </a:solidFill>
                <a:latin typeface="Calibri"/>
                <a:ea typeface="Calibri"/>
                <a:cs typeface="Calibri"/>
                <a:sym typeface="Calibri"/>
              </a:rPr>
              <a:t>Who might be a good partner in helping you move forward within the EPP?</a:t>
            </a:r>
            <a:endParaRPr/>
          </a:p>
          <a:p>
            <a:pPr marL="0" marR="0" lvl="0" indent="0" algn="l" rtl="0">
              <a:lnSpc>
                <a:spcPct val="90000"/>
              </a:lnSpc>
              <a:spcBef>
                <a:spcPts val="0"/>
              </a:spcBef>
              <a:spcAft>
                <a:spcPts val="0"/>
              </a:spcAft>
              <a:buClr>
                <a:schemeClr val="lt1"/>
              </a:buClr>
              <a:buSzPts val="1200"/>
              <a:buFont typeface="Arial"/>
              <a:buNone/>
            </a:pPr>
            <a:endParaRPr sz="1200" b="0" i="0" u="none" strike="noStrike" cap="none">
              <a:solidFill>
                <a:schemeClr val="lt1"/>
              </a:solidFill>
              <a:latin typeface="Calibri"/>
              <a:ea typeface="Calibri"/>
              <a:cs typeface="Calibri"/>
              <a:sym typeface="Calibri"/>
            </a:endParaRPr>
          </a:p>
          <a:p>
            <a:pPr marL="342900" marR="0" lvl="0" indent="-342900" algn="l" rtl="0">
              <a:lnSpc>
                <a:spcPct val="90000"/>
              </a:lnSpc>
              <a:spcBef>
                <a:spcPts val="0"/>
              </a:spcBef>
              <a:spcAft>
                <a:spcPts val="0"/>
              </a:spcAft>
              <a:buClr>
                <a:schemeClr val="lt1"/>
              </a:buClr>
              <a:buSzPts val="2800"/>
              <a:buFont typeface="Arial"/>
              <a:buChar char="•"/>
            </a:pPr>
            <a:r>
              <a:rPr lang="en-US" sz="2800" b="0" i="0" u="none" strike="noStrike" cap="none">
                <a:solidFill>
                  <a:schemeClr val="lt1"/>
                </a:solidFill>
                <a:latin typeface="Calibri"/>
                <a:ea typeface="Calibri"/>
                <a:cs typeface="Calibri"/>
                <a:sym typeface="Calibri"/>
              </a:rPr>
              <a:t>Within the context, what are some challenges to collaboration?</a:t>
            </a:r>
            <a:endParaRPr/>
          </a:p>
          <a:p>
            <a:pPr marL="0" marR="0" lvl="0" indent="0" algn="l" rtl="0">
              <a:lnSpc>
                <a:spcPct val="90000"/>
              </a:lnSpc>
              <a:spcBef>
                <a:spcPts val="0"/>
              </a:spcBef>
              <a:spcAft>
                <a:spcPts val="0"/>
              </a:spcAft>
              <a:buClr>
                <a:schemeClr val="lt1"/>
              </a:buClr>
              <a:buSzPts val="1200"/>
              <a:buFont typeface="Arial"/>
              <a:buNone/>
            </a:pPr>
            <a:endParaRPr sz="1200" b="0" i="0" u="none" strike="noStrike" cap="none">
              <a:solidFill>
                <a:schemeClr val="lt1"/>
              </a:solidFill>
              <a:latin typeface="Calibri"/>
              <a:ea typeface="Calibri"/>
              <a:cs typeface="Calibri"/>
              <a:sym typeface="Calibri"/>
            </a:endParaRPr>
          </a:p>
          <a:p>
            <a:pPr marL="342900" marR="0" lvl="0" indent="-342900" algn="l" rtl="0">
              <a:lnSpc>
                <a:spcPct val="90000"/>
              </a:lnSpc>
              <a:spcBef>
                <a:spcPts val="0"/>
              </a:spcBef>
              <a:spcAft>
                <a:spcPts val="0"/>
              </a:spcAft>
              <a:buClr>
                <a:schemeClr val="lt1"/>
              </a:buClr>
              <a:buSzPts val="2800"/>
              <a:buFont typeface="Arial"/>
              <a:buChar char="•"/>
            </a:pPr>
            <a:r>
              <a:rPr lang="en-US" sz="2800" b="0" i="0" u="none" strike="noStrike" cap="none">
                <a:solidFill>
                  <a:schemeClr val="lt1"/>
                </a:solidFill>
                <a:latin typeface="Calibri"/>
                <a:ea typeface="Calibri"/>
                <a:cs typeface="Calibri"/>
                <a:sym typeface="Calibri"/>
              </a:rPr>
              <a:t>Ultimately, how does the collaboration support inclusive leadership?</a:t>
            </a:r>
            <a:endParaRPr sz="2800" b="0" i="0" u="none" strike="noStrike" cap="none">
              <a:solidFill>
                <a:schemeClr val="lt1"/>
              </a:solidFill>
              <a:latin typeface="Calibri"/>
              <a:ea typeface="Calibri"/>
              <a:cs typeface="Calibri"/>
              <a:sym typeface="Calibri"/>
            </a:endParaRPr>
          </a:p>
          <a:p>
            <a:pPr marL="457200" marR="0" lvl="0" indent="-279400" algn="l" rtl="0">
              <a:lnSpc>
                <a:spcPct val="90000"/>
              </a:lnSpc>
              <a:spcBef>
                <a:spcPts val="1000"/>
              </a:spcBef>
              <a:spcAft>
                <a:spcPts val="0"/>
              </a:spcAft>
              <a:buClr>
                <a:schemeClr val="lt1"/>
              </a:buClr>
              <a:buSzPts val="2800"/>
              <a:buFont typeface="Arial"/>
              <a:buNone/>
            </a:pPr>
            <a:endParaRPr sz="2800" b="0" i="0" u="none" strike="noStrike" cap="none">
              <a:solidFill>
                <a:schemeClr val="lt1"/>
              </a:solidFill>
              <a:latin typeface="Calibri"/>
              <a:ea typeface="Calibri"/>
              <a:cs typeface="Calibri"/>
              <a:sym typeface="Calibri"/>
            </a:endParaRPr>
          </a:p>
        </p:txBody>
      </p:sp>
      <p:pic>
        <p:nvPicPr>
          <p:cNvPr id="370" name="Google Shape;370;g307c0b589e3_0_147">
            <a:extLst>
              <a:ext uri="{C183D7F6-B498-43B3-948B-1728B52AA6E4}">
                <adec:decorative xmlns:adec="http://schemas.microsoft.com/office/drawing/2017/decorative" val="1"/>
              </a:ext>
            </a:extLst>
          </p:cNvPr>
          <p:cNvPicPr preferRelativeResize="0"/>
          <p:nvPr/>
        </p:nvPicPr>
        <p:blipFill rotWithShape="1">
          <a:blip r:embed="rId4">
            <a:alphaModFix/>
          </a:blip>
          <a:srcRect l="17098" r="19077"/>
          <a:stretch/>
        </p:blipFill>
        <p:spPr>
          <a:xfrm>
            <a:off x="4496186" y="3795506"/>
            <a:ext cx="2023807" cy="2023807"/>
          </a:xfrm>
          <a:custGeom>
            <a:avLst/>
            <a:gdLst/>
            <a:ahLst/>
            <a:cxnLst/>
            <a:rect l="l" t="t" r="r" b="b"/>
            <a:pathLst>
              <a:path w="5290998" h="5290998" extrusionOk="0">
                <a:moveTo>
                  <a:pt x="2645499" y="0"/>
                </a:moveTo>
                <a:cubicBezTo>
                  <a:pt x="4106568" y="0"/>
                  <a:pt x="5290998" y="1184430"/>
                  <a:pt x="5290998" y="2645499"/>
                </a:cubicBezTo>
                <a:cubicBezTo>
                  <a:pt x="5290998" y="4106568"/>
                  <a:pt x="4106568" y="5290998"/>
                  <a:pt x="2645499" y="5290998"/>
                </a:cubicBezTo>
                <a:cubicBezTo>
                  <a:pt x="1184430" y="5290998"/>
                  <a:pt x="0" y="4106568"/>
                  <a:pt x="0" y="2645499"/>
                </a:cubicBezTo>
                <a:cubicBezTo>
                  <a:pt x="0" y="1184430"/>
                  <a:pt x="1184430" y="0"/>
                  <a:pt x="2645499" y="0"/>
                </a:cubicBezTo>
                <a:close/>
              </a:path>
            </a:pathLst>
          </a:custGeom>
          <a:noFill/>
          <a:ln>
            <a:noFill/>
          </a:ln>
        </p:spPr>
      </p:pic>
      <p:sp>
        <p:nvSpPr>
          <p:cNvPr id="368" name="Google Shape;368;g307c0b589e3_0_147"/>
          <p:cNvSpPr txBox="1"/>
          <p:nvPr/>
        </p:nvSpPr>
        <p:spPr>
          <a:xfrm>
            <a:off x="2491740" y="6174920"/>
            <a:ext cx="5779800" cy="7164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lt1"/>
              </a:buClr>
              <a:buSzPts val="1800"/>
              <a:buFont typeface="Montserrat"/>
              <a:buNone/>
            </a:pPr>
            <a:r>
              <a:rPr lang="en-US" sz="1800" b="1" i="0" u="none" strike="noStrike" cap="none">
                <a:solidFill>
                  <a:schemeClr val="lt1"/>
                </a:solidFill>
                <a:latin typeface="Montserrat"/>
                <a:ea typeface="Montserrat"/>
                <a:cs typeface="Montserrat"/>
                <a:sym typeface="Montserrat"/>
              </a:rPr>
              <a:t>Instructional Observation and Feedback </a:t>
            </a:r>
            <a:br>
              <a:rPr lang="en-US" sz="1800" b="1" i="0" u="none" strike="noStrike" cap="none">
                <a:solidFill>
                  <a:schemeClr val="lt1"/>
                </a:solidFill>
                <a:latin typeface="Montserrat"/>
                <a:ea typeface="Montserrat"/>
                <a:cs typeface="Montserrat"/>
                <a:sym typeface="Montserrat"/>
              </a:rPr>
            </a:br>
            <a:r>
              <a:rPr lang="en-US" sz="1800" b="1" i="0" u="none" strike="noStrike" cap="none">
                <a:solidFill>
                  <a:schemeClr val="lt1"/>
                </a:solidFill>
                <a:latin typeface="Montserrat"/>
                <a:ea typeface="Montserrat"/>
                <a:cs typeface="Montserrat"/>
                <a:sym typeface="Montserrat"/>
              </a:rPr>
              <a:t>Principal Preparation and Special Education</a:t>
            </a:r>
            <a:r>
              <a:rPr lang="en-US" sz="1800" b="0" i="0" u="none" strike="noStrike" cap="none">
                <a:solidFill>
                  <a:schemeClr val="lt1"/>
                </a:solidFill>
                <a:latin typeface="Montserrat"/>
                <a:ea typeface="Montserrat"/>
                <a:cs typeface="Montserrat"/>
                <a:sym typeface="Montserrat"/>
              </a:rPr>
              <a:t> </a:t>
            </a:r>
            <a:endParaRPr sz="18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2d37879d118_2_8"/>
          <p:cNvSpPr txBox="1">
            <a:spLocks noGrp="1"/>
          </p:cNvSpPr>
          <p:nvPr>
            <p:ph type="title" idx="4294967295"/>
          </p:nvPr>
        </p:nvSpPr>
        <p:spPr>
          <a:xfrm>
            <a:off x="1851025" y="2397125"/>
            <a:ext cx="8489950" cy="206375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70000"/>
              </a:lnSpc>
              <a:spcBef>
                <a:spcPts val="1000"/>
              </a:spcBef>
              <a:spcAft>
                <a:spcPts val="0"/>
              </a:spcAft>
              <a:buClr>
                <a:schemeClr val="lt1"/>
              </a:buClr>
              <a:buSzPts val="4400"/>
              <a:buFont typeface="Arial"/>
              <a:buNone/>
              <a:tabLst/>
              <a:defRPr/>
            </a:pPr>
            <a:r>
              <a:rPr kumimoji="0" lang="en-US" sz="5300" b="1" i="0" u="none" strike="noStrike" kern="0" cap="none" spc="0" normalizeH="0" baseline="0" noProof="0" dirty="0">
                <a:ln>
                  <a:noFill/>
                </a:ln>
                <a:solidFill>
                  <a:schemeClr val="lt1"/>
                </a:solidFill>
                <a:effectLst/>
                <a:uLnTx/>
                <a:uFillTx/>
                <a:latin typeface="Arial"/>
                <a:ea typeface="Arial"/>
                <a:cs typeface="Arial"/>
                <a:sym typeface="Arial"/>
              </a:rPr>
              <a:t>State</a:t>
            </a:r>
          </a:p>
          <a:p>
            <a:pPr marL="0" marR="0" lvl="0" indent="0" algn="ctr" defTabSz="914400" rtl="0" eaLnBrk="1" fontAlgn="auto" latinLnBrk="0" hangingPunct="1">
              <a:lnSpc>
                <a:spcPct val="70000"/>
              </a:lnSpc>
              <a:spcBef>
                <a:spcPts val="1000"/>
              </a:spcBef>
              <a:spcAft>
                <a:spcPts val="0"/>
              </a:spcAft>
              <a:buClr>
                <a:schemeClr val="lt1"/>
              </a:buClr>
              <a:buSzPts val="4400"/>
              <a:buFont typeface="Arial"/>
              <a:buNone/>
              <a:tabLst/>
              <a:defRPr/>
            </a:pPr>
            <a:r>
              <a:rPr kumimoji="0" lang="en-US" sz="5300" b="1" i="0" u="none" strike="noStrike" kern="0" cap="none" spc="0" normalizeH="0" baseline="0" noProof="0" dirty="0">
                <a:ln>
                  <a:noFill/>
                </a:ln>
                <a:solidFill>
                  <a:schemeClr val="lt1"/>
                </a:solidFill>
                <a:effectLst/>
                <a:uLnTx/>
                <a:uFillTx/>
                <a:latin typeface="Arial"/>
                <a:ea typeface="Arial"/>
                <a:cs typeface="Arial"/>
                <a:sym typeface="Arial"/>
              </a:rPr>
              <a:t>Breakout Rooms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2d37879d118_2_13"/>
          <p:cNvSpPr txBox="1">
            <a:spLocks noGrp="1"/>
          </p:cNvSpPr>
          <p:nvPr>
            <p:ph type="title"/>
          </p:nvPr>
        </p:nvSpPr>
        <p:spPr>
          <a:xfrm>
            <a:off x="433206" y="365559"/>
            <a:ext cx="112197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State Team Reflection</a:t>
            </a:r>
            <a:endParaRPr dirty="0"/>
          </a:p>
        </p:txBody>
      </p:sp>
      <p:sp>
        <p:nvSpPr>
          <p:cNvPr id="5" name="Google Shape;383;g2d37879d118_2_13"/>
          <p:cNvSpPr txBox="1">
            <a:spLocks noGrp="1"/>
          </p:cNvSpPr>
          <p:nvPr>
            <p:ph type="body" idx="1"/>
          </p:nvPr>
        </p:nvSpPr>
        <p:spPr>
          <a:xfrm>
            <a:off x="0" y="1691250"/>
            <a:ext cx="5702700" cy="4284900"/>
          </a:xfrm>
          <a:prstGeom prst="rect">
            <a:avLst/>
          </a:prstGeom>
        </p:spPr>
        <p:txBody>
          <a:bodyPr spcFirstLastPara="1" wrap="square" lIns="91425" tIns="45700" rIns="91425" bIns="45700" anchor="t" anchorCtr="0">
            <a:normAutofit/>
          </a:bodyPr>
          <a:lstStyle/>
          <a:p>
            <a:pPr marL="0" lvl="0" indent="0" algn="l" rtl="0">
              <a:lnSpc>
                <a:spcPct val="100000"/>
              </a:lnSpc>
              <a:spcBef>
                <a:spcPts val="1000"/>
              </a:spcBef>
              <a:spcAft>
                <a:spcPts val="0"/>
              </a:spcAft>
              <a:buNone/>
            </a:pPr>
            <a:r>
              <a:rPr lang="en-US" dirty="0"/>
              <a:t>In state breakout rooms reflect on Georgia’s presentation and how it relates to your state’s work. </a:t>
            </a:r>
            <a:endParaRPr dirty="0"/>
          </a:p>
          <a:p>
            <a:pPr marL="0" lvl="0" indent="0" algn="l" rtl="0">
              <a:lnSpc>
                <a:spcPct val="100000"/>
              </a:lnSpc>
              <a:spcBef>
                <a:spcPts val="1000"/>
              </a:spcBef>
              <a:spcAft>
                <a:spcPts val="0"/>
              </a:spcAft>
              <a:buNone/>
            </a:pPr>
            <a:endParaRPr dirty="0"/>
          </a:p>
          <a:p>
            <a:pPr marL="0" lvl="0" indent="0" algn="l" rtl="0">
              <a:lnSpc>
                <a:spcPct val="100000"/>
              </a:lnSpc>
              <a:spcBef>
                <a:spcPts val="1000"/>
              </a:spcBef>
              <a:spcAft>
                <a:spcPts val="0"/>
              </a:spcAft>
              <a:buNone/>
            </a:pPr>
            <a:r>
              <a:rPr lang="en-US" dirty="0"/>
              <a:t>Use these questions to guide your discussion and record any action items, notes or questions on your </a:t>
            </a:r>
            <a:r>
              <a:rPr lang="en-US" u="sng" dirty="0">
                <a:solidFill>
                  <a:schemeClr val="hlink"/>
                </a:solidFill>
                <a:hlinkClick r:id="rId3"/>
              </a:rPr>
              <a:t>state notes page </a:t>
            </a:r>
            <a:endParaRPr dirty="0"/>
          </a:p>
        </p:txBody>
      </p:sp>
      <p:sp>
        <p:nvSpPr>
          <p:cNvPr id="384" name="Google Shape;384;g2d37879d118_2_13"/>
          <p:cNvSpPr txBox="1"/>
          <p:nvPr/>
        </p:nvSpPr>
        <p:spPr>
          <a:xfrm>
            <a:off x="6006025" y="1389775"/>
            <a:ext cx="6088200" cy="4538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endParaRPr sz="2400">
              <a:solidFill>
                <a:schemeClr val="dk1"/>
              </a:solidFill>
            </a:endParaRPr>
          </a:p>
          <a:p>
            <a:pPr marL="457200" lvl="0" indent="-406400" algn="l" rtl="0">
              <a:lnSpc>
                <a:spcPct val="100000"/>
              </a:lnSpc>
              <a:spcBef>
                <a:spcPts val="0"/>
              </a:spcBef>
              <a:spcAft>
                <a:spcPts val="0"/>
              </a:spcAft>
              <a:buClr>
                <a:schemeClr val="dk1"/>
              </a:buClr>
              <a:buSzPts val="2800"/>
              <a:buChar char="●"/>
            </a:pPr>
            <a:r>
              <a:rPr lang="en-US" sz="2800">
                <a:solidFill>
                  <a:schemeClr val="dk1"/>
                </a:solidFill>
              </a:rPr>
              <a:t>Within your context, what are some challenges to collaboration?</a:t>
            </a:r>
            <a:endParaRPr sz="2800">
              <a:solidFill>
                <a:schemeClr val="dk1"/>
              </a:solidFill>
            </a:endParaRPr>
          </a:p>
          <a:p>
            <a:pPr marL="457200" lvl="0" indent="-406400" algn="l" rtl="0">
              <a:lnSpc>
                <a:spcPct val="100000"/>
              </a:lnSpc>
              <a:spcBef>
                <a:spcPts val="0"/>
              </a:spcBef>
              <a:spcAft>
                <a:spcPts val="0"/>
              </a:spcAft>
              <a:buClr>
                <a:schemeClr val="dk1"/>
              </a:buClr>
              <a:buSzPts val="2800"/>
              <a:buChar char="●"/>
            </a:pPr>
            <a:r>
              <a:rPr lang="en-US" sz="2800">
                <a:solidFill>
                  <a:schemeClr val="dk1"/>
                </a:solidFill>
              </a:rPr>
              <a:t>Ultimately, how does the collaboration support inclusive leadership?</a:t>
            </a:r>
            <a:endParaRPr sz="2800">
              <a:solidFill>
                <a:schemeClr val="dk1"/>
              </a:solidFill>
            </a:endParaRPr>
          </a:p>
          <a:p>
            <a:pPr marL="457200" lvl="0" indent="-406400" algn="l" rtl="0">
              <a:lnSpc>
                <a:spcPct val="100000"/>
              </a:lnSpc>
              <a:spcBef>
                <a:spcPts val="0"/>
              </a:spcBef>
              <a:spcAft>
                <a:spcPts val="0"/>
              </a:spcAft>
              <a:buClr>
                <a:schemeClr val="dk1"/>
              </a:buClr>
              <a:buSzPts val="2800"/>
              <a:buChar char="●"/>
            </a:pPr>
            <a:r>
              <a:rPr lang="en-US" sz="2800">
                <a:solidFill>
                  <a:schemeClr val="dk1"/>
                </a:solidFill>
              </a:rPr>
              <a:t>What is something you are already working on in Inclusive Leadership and who could you collaborate with to help you with next steps?</a:t>
            </a:r>
            <a:endParaRPr sz="28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g2d37879d118_2_19"/>
          <p:cNvSpPr txBox="1">
            <a:spLocks noGrp="1"/>
          </p:cNvSpPr>
          <p:nvPr>
            <p:ph type="title"/>
          </p:nvPr>
        </p:nvSpPr>
        <p:spPr>
          <a:xfrm>
            <a:off x="433206" y="365559"/>
            <a:ext cx="112197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Final Thoughts and Action Items</a:t>
            </a:r>
            <a:endParaRPr dirty="0"/>
          </a:p>
        </p:txBody>
      </p:sp>
      <p:sp>
        <p:nvSpPr>
          <p:cNvPr id="5" name="Google Shape;391;g2d37879d118_2_19"/>
          <p:cNvSpPr txBox="1">
            <a:spLocks noGrp="1"/>
          </p:cNvSpPr>
          <p:nvPr>
            <p:ph type="body" idx="1"/>
          </p:nvPr>
        </p:nvSpPr>
        <p:spPr>
          <a:xfrm>
            <a:off x="433400" y="1525625"/>
            <a:ext cx="11219700" cy="4073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dirty="0"/>
              <a:t>In the chat, please share a takeaway you have from our conversations today that relates to your Inclusive Leadership work. </a:t>
            </a:r>
            <a:endParaRPr dirty="0"/>
          </a:p>
          <a:p>
            <a:pPr marL="0" lvl="0" indent="0" algn="l" rtl="0">
              <a:spcBef>
                <a:spcPts val="1000"/>
              </a:spcBef>
              <a:spcAft>
                <a:spcPts val="0"/>
              </a:spcAft>
              <a:buNone/>
            </a:pPr>
            <a:endParaRPr dirty="0"/>
          </a:p>
          <a:p>
            <a:pPr marL="0" lvl="0" indent="0" algn="l" rtl="0">
              <a:spcBef>
                <a:spcPts val="1000"/>
              </a:spcBef>
              <a:spcAft>
                <a:spcPts val="0"/>
              </a:spcAft>
              <a:buNone/>
            </a:pPr>
            <a:r>
              <a:rPr lang="en-US" dirty="0"/>
              <a:t>Our next TAG will be focusing on Mission, Vision and Core Values (IC Standard 1) and Ethics and Professional Norms (IC Standard 2)</a:t>
            </a:r>
            <a:endParaRPr dirty="0"/>
          </a:p>
          <a:p>
            <a:pPr marL="0" lvl="0" indent="0" algn="l" rtl="0">
              <a:spcBef>
                <a:spcPts val="1000"/>
              </a:spcBef>
              <a:spcAft>
                <a:spcPts val="0"/>
              </a:spcAft>
              <a:buNone/>
            </a:pPr>
            <a:endParaRPr dirty="0"/>
          </a:p>
          <a:p>
            <a:pPr marL="0" lvl="0" indent="0" algn="l" rtl="0">
              <a:spcBef>
                <a:spcPts val="1000"/>
              </a:spcBef>
              <a:spcAft>
                <a:spcPts val="0"/>
              </a:spcAft>
              <a:buNone/>
            </a:pPr>
            <a:r>
              <a:rPr lang="en-US" dirty="0"/>
              <a:t>Please review pages 12-21 in the </a:t>
            </a:r>
            <a:r>
              <a:rPr lang="en-US" u="sng" dirty="0">
                <a:solidFill>
                  <a:schemeClr val="hlink"/>
                </a:solidFill>
                <a:hlinkClick r:id="rId3"/>
              </a:rPr>
              <a:t>CEEDAR IC</a:t>
            </a:r>
            <a:r>
              <a:rPr lang="en-US" dirty="0"/>
              <a:t> document to help orient you to our next meeting topic.</a:t>
            </a:r>
            <a:endParaRPr dirty="0"/>
          </a:p>
          <a:p>
            <a:pPr marL="0" lvl="0" indent="0" algn="l" rtl="0">
              <a:spcBef>
                <a:spcPts val="1000"/>
              </a:spcBef>
              <a:spcAft>
                <a:spcPts val="0"/>
              </a:spcAft>
              <a:buNone/>
            </a:pP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g307a06b613c_0_0"/>
          <p:cNvSpPr txBox="1">
            <a:spLocks noGrp="1"/>
          </p:cNvSpPr>
          <p:nvPr>
            <p:ph type="title"/>
          </p:nvPr>
        </p:nvSpPr>
        <p:spPr>
          <a:xfrm>
            <a:off x="433206" y="365559"/>
            <a:ext cx="112197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dirty="0"/>
              <a:t>Feedback and Next Steps</a:t>
            </a:r>
            <a:endParaRPr dirty="0"/>
          </a:p>
        </p:txBody>
      </p:sp>
      <p:sp>
        <p:nvSpPr>
          <p:cNvPr id="5" name="Google Shape;398;g307a06b613c_0_0"/>
          <p:cNvSpPr txBox="1">
            <a:spLocks noGrp="1"/>
          </p:cNvSpPr>
          <p:nvPr>
            <p:ph type="body" idx="1"/>
          </p:nvPr>
        </p:nvSpPr>
        <p:spPr>
          <a:xfrm>
            <a:off x="433400" y="1525625"/>
            <a:ext cx="11219700" cy="40731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en-US" dirty="0"/>
              <a:t>If you have questions or feedback, please contact </a:t>
            </a:r>
            <a:r>
              <a:rPr lang="en-US" u="sng" dirty="0">
                <a:solidFill>
                  <a:schemeClr val="hlink"/>
                </a:solidFill>
                <a:hlinkClick r:id="rId3"/>
              </a:rPr>
              <a:t>aberner@air.org</a:t>
            </a:r>
            <a:endParaRPr dirty="0"/>
          </a:p>
          <a:p>
            <a:pPr marL="0" lvl="0" indent="0" algn="l" rtl="0">
              <a:spcBef>
                <a:spcPts val="1000"/>
              </a:spcBef>
              <a:spcAft>
                <a:spcPts val="0"/>
              </a:spcAft>
              <a:buNone/>
            </a:pPr>
            <a:r>
              <a:rPr lang="en-US" dirty="0"/>
              <a:t>Also, be on the lookout for a follow up email with all the resources and links shared today as well as the slides.</a:t>
            </a:r>
            <a:endParaRPr dirty="0"/>
          </a:p>
          <a:p>
            <a:pPr marL="0" lvl="0" indent="0" algn="l" rtl="0">
              <a:spcBef>
                <a:spcPts val="1000"/>
              </a:spcBef>
              <a:spcAft>
                <a:spcPts val="0"/>
              </a:spcAft>
              <a:buNone/>
            </a:pPr>
            <a:endParaRPr dirty="0"/>
          </a:p>
          <a:p>
            <a:pPr marL="0" lvl="0" indent="0" algn="l" rtl="0">
              <a:spcBef>
                <a:spcPts val="1000"/>
              </a:spcBef>
              <a:spcAft>
                <a:spcPts val="0"/>
              </a:spcAft>
              <a:buNone/>
            </a:pPr>
            <a:r>
              <a:rPr lang="en-US" dirty="0"/>
              <a:t>Next Meeting: November 7th 3-4 EST</a:t>
            </a:r>
            <a:endParaRPr dirty="0"/>
          </a:p>
          <a:p>
            <a:pPr marL="0" lvl="0" indent="0" algn="l" rtl="0">
              <a:spcBef>
                <a:spcPts val="1000"/>
              </a:spcBef>
              <a:spcAft>
                <a:spcPts val="0"/>
              </a:spcAft>
              <a:buNone/>
            </a:pPr>
            <a:endParaRPr dirty="0"/>
          </a:p>
          <a:p>
            <a:pPr marL="0" lvl="0" indent="0" algn="l" rtl="0">
              <a:spcBef>
                <a:spcPts val="1000"/>
              </a:spcBef>
              <a:spcAft>
                <a:spcPts val="0"/>
              </a:spcAft>
              <a:buClr>
                <a:schemeClr val="dk1"/>
              </a:buClr>
              <a:buSzPts val="1100"/>
              <a:buFont typeface="Arial"/>
              <a:buNone/>
            </a:pPr>
            <a:r>
              <a:rPr lang="en-US" dirty="0"/>
              <a:t>Thank you for joining us today!</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Shape 403"/>
        <p:cNvGrpSpPr/>
        <p:nvPr/>
      </p:nvGrpSpPr>
      <p:grpSpPr>
        <a:xfrm>
          <a:off x="0" y="0"/>
          <a:ext cx="0" cy="0"/>
          <a:chOff x="0" y="0"/>
          <a:chExt cx="0" cy="0"/>
        </a:xfrm>
      </p:grpSpPr>
      <p:sp>
        <p:nvSpPr>
          <p:cNvPr id="2" name="Title 1">
            <a:extLst>
              <a:ext uri="{FF2B5EF4-FFF2-40B4-BE49-F238E27FC236}">
                <a16:creationId xmlns:a16="http://schemas.microsoft.com/office/drawing/2014/main" id="{087D32EB-FCAA-62B5-0803-B72B23D9049B}"/>
              </a:ext>
            </a:extLst>
          </p:cNvPr>
          <p:cNvSpPr>
            <a:spLocks noGrp="1"/>
          </p:cNvSpPr>
          <p:nvPr>
            <p:ph type="title"/>
          </p:nvPr>
        </p:nvSpPr>
        <p:spPr>
          <a:xfrm>
            <a:off x="433206" y="-1325563"/>
            <a:ext cx="11219818" cy="1325563"/>
          </a:xfrm>
        </p:spPr>
        <p:txBody>
          <a:bodyPr spcFirstLastPara="1" wrap="square" lIns="91425" tIns="45700" rIns="91425" bIns="45700" anchor="b" anchorCtr="0">
            <a:normAutofit/>
          </a:bodyPr>
          <a:lstStyle/>
          <a:p>
            <a:r>
              <a:rPr lang="en-US" dirty="0"/>
              <a:t>Our Mission</a:t>
            </a:r>
          </a:p>
        </p:txBody>
      </p:sp>
      <p:sp>
        <p:nvSpPr>
          <p:cNvPr id="404" name="Google Shape;404;p12"/>
          <p:cNvSpPr txBox="1"/>
          <p:nvPr/>
        </p:nvSpPr>
        <p:spPr>
          <a:xfrm>
            <a:off x="838200" y="1032783"/>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5400"/>
              <a:buFont typeface="Arial"/>
              <a:buNone/>
            </a:pPr>
            <a:r>
              <a:rPr lang="en-US" sz="5400" b="1" i="0" u="none" strike="noStrike" cap="none">
                <a:solidFill>
                  <a:schemeClr val="dk1"/>
                </a:solidFill>
                <a:latin typeface="Arial"/>
                <a:ea typeface="Arial"/>
                <a:cs typeface="Arial"/>
                <a:sym typeface="Arial"/>
              </a:rPr>
              <a:t>Our Mission</a:t>
            </a:r>
            <a:endParaRPr sz="1400" b="0" i="0" u="none" strike="noStrike" cap="none">
              <a:solidFill>
                <a:srgbClr val="000000"/>
              </a:solidFill>
              <a:latin typeface="Arial"/>
              <a:ea typeface="Arial"/>
              <a:cs typeface="Arial"/>
              <a:sym typeface="Arial"/>
            </a:endParaRPr>
          </a:p>
        </p:txBody>
      </p:sp>
      <p:sp>
        <p:nvSpPr>
          <p:cNvPr id="405" name="Google Shape;405;p12"/>
          <p:cNvSpPr txBox="1"/>
          <p:nvPr/>
        </p:nvSpPr>
        <p:spPr>
          <a:xfrm>
            <a:off x="741829" y="2249759"/>
            <a:ext cx="10708341" cy="200146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Arial"/>
                <a:ea typeface="Arial"/>
                <a:cs typeface="Arial"/>
                <a:sym typeface="Arial"/>
              </a:rPr>
              <a:t>To support students with disabilities (SWDs) in achieving college- and career-ready standards by building the capacity of state personnel preparation systems to prepare teachers and leaders to implement evidence-based practices (EBPs) within multi-tiered systems of support (MTSS).</a:t>
            </a:r>
            <a:endParaRPr sz="1400" b="0" i="0" u="none" strike="noStrike" cap="none">
              <a:solidFill>
                <a:srgbClr val="000000"/>
              </a:solidFill>
              <a:latin typeface="Arial"/>
              <a:ea typeface="Arial"/>
              <a:cs typeface="Arial"/>
              <a:sym typeface="Arial"/>
            </a:endParaRPr>
          </a:p>
        </p:txBody>
      </p:sp>
      <p:pic>
        <p:nvPicPr>
          <p:cNvPr id="406" name="Google Shape;406;p12" descr="CEEDAR Center logo"/>
          <p:cNvPicPr preferRelativeResize="0"/>
          <p:nvPr/>
        </p:nvPicPr>
        <p:blipFill rotWithShape="1">
          <a:blip r:embed="rId3">
            <a:alphaModFix/>
          </a:blip>
          <a:srcRect/>
          <a:stretch/>
        </p:blipFill>
        <p:spPr>
          <a:xfrm>
            <a:off x="4166448" y="4327695"/>
            <a:ext cx="3859102" cy="80133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410"/>
        <p:cNvGrpSpPr/>
        <p:nvPr/>
      </p:nvGrpSpPr>
      <p:grpSpPr>
        <a:xfrm>
          <a:off x="0" y="0"/>
          <a:ext cx="0" cy="0"/>
          <a:chOff x="0" y="0"/>
          <a:chExt cx="0" cy="0"/>
        </a:xfrm>
      </p:grpSpPr>
      <p:sp>
        <p:nvSpPr>
          <p:cNvPr id="411" name="Google Shape;411;p13"/>
          <p:cNvSpPr txBox="1">
            <a:spLocks noGrp="1"/>
          </p:cNvSpPr>
          <p:nvPr>
            <p:ph type="title" idx="4294967295"/>
          </p:nvPr>
        </p:nvSpPr>
        <p:spPr>
          <a:xfrm>
            <a:off x="838200" y="824495"/>
            <a:ext cx="10515600"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
                <a:schemeClr val="dk1"/>
              </a:buClr>
              <a:buSzPts val="5400"/>
              <a:buFont typeface="Arial"/>
              <a:buNone/>
              <a:tabLst/>
              <a:defRPr/>
            </a:pPr>
            <a:r>
              <a:rPr kumimoji="0" lang="en-US" sz="5400" b="1" i="0" u="none" strike="noStrike" kern="0" cap="none" spc="0" normalizeH="0" baseline="0" noProof="0" dirty="0">
                <a:ln>
                  <a:noFill/>
                </a:ln>
                <a:solidFill>
                  <a:schemeClr val="dk1"/>
                </a:solidFill>
                <a:effectLst/>
                <a:uLnTx/>
                <a:uFillTx/>
                <a:latin typeface="Arial"/>
                <a:ea typeface="Arial"/>
                <a:cs typeface="Arial"/>
                <a:sym typeface="Arial"/>
              </a:rPr>
              <a:t>CEEDAR States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412" name="Google Shape;412;p13" descr="A map of the United States indicating the states involved with CEEDAR in blue. "/>
          <p:cNvPicPr preferRelativeResize="0"/>
          <p:nvPr/>
        </p:nvPicPr>
        <p:blipFill rotWithShape="1">
          <a:blip r:embed="rId3">
            <a:alphaModFix/>
          </a:blip>
          <a:srcRect/>
          <a:stretch/>
        </p:blipFill>
        <p:spPr>
          <a:xfrm>
            <a:off x="2684496" y="1487277"/>
            <a:ext cx="6823008" cy="473725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416"/>
        <p:cNvGrpSpPr/>
        <p:nvPr/>
      </p:nvGrpSpPr>
      <p:grpSpPr>
        <a:xfrm>
          <a:off x="0" y="0"/>
          <a:ext cx="0" cy="0"/>
          <a:chOff x="0" y="0"/>
          <a:chExt cx="0" cy="0"/>
        </a:xfrm>
      </p:grpSpPr>
      <p:sp>
        <p:nvSpPr>
          <p:cNvPr id="417" name="Google Shape;417;p14"/>
          <p:cNvSpPr txBox="1">
            <a:spLocks noGrp="1"/>
          </p:cNvSpPr>
          <p:nvPr>
            <p:ph type="title" idx="4294967295"/>
          </p:nvPr>
        </p:nvSpPr>
        <p:spPr>
          <a:xfrm>
            <a:off x="576943" y="1032783"/>
            <a:ext cx="10515600" cy="1325563"/>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
                <a:schemeClr val="dk1"/>
              </a:buClr>
              <a:buSzPts val="5400"/>
              <a:buFont typeface="Arial"/>
              <a:buNone/>
              <a:tabLst/>
              <a:defRPr/>
            </a:pPr>
            <a:r>
              <a:rPr kumimoji="0" lang="en-US" sz="5400" b="1" i="0" u="none" strike="noStrike" kern="0" cap="none" spc="0" normalizeH="0" baseline="0" noProof="0" dirty="0">
                <a:ln>
                  <a:noFill/>
                </a:ln>
                <a:solidFill>
                  <a:schemeClr val="dk1"/>
                </a:solidFill>
                <a:effectLst/>
                <a:uLnTx/>
                <a:uFillTx/>
                <a:latin typeface="Arial"/>
                <a:ea typeface="Arial"/>
                <a:cs typeface="Arial"/>
                <a:sym typeface="Arial"/>
              </a:rPr>
              <a:t>Disclaimer</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418" name="Google Shape;418;p14" descr="U.S. Office of Special Education Programs Logo"/>
          <p:cNvPicPr preferRelativeResize="0"/>
          <p:nvPr/>
        </p:nvPicPr>
        <p:blipFill rotWithShape="1">
          <a:blip r:embed="rId3">
            <a:alphaModFix/>
          </a:blip>
          <a:srcRect/>
          <a:stretch/>
        </p:blipFill>
        <p:spPr>
          <a:xfrm>
            <a:off x="481309" y="2426263"/>
            <a:ext cx="1587715" cy="1325459"/>
          </a:xfrm>
          <a:prstGeom prst="rect">
            <a:avLst/>
          </a:prstGeom>
          <a:noFill/>
          <a:ln>
            <a:noFill/>
          </a:ln>
        </p:spPr>
      </p:pic>
      <p:sp>
        <p:nvSpPr>
          <p:cNvPr id="419" name="Google Shape;419;p14"/>
          <p:cNvSpPr txBox="1"/>
          <p:nvPr/>
        </p:nvSpPr>
        <p:spPr>
          <a:xfrm>
            <a:off x="2597258" y="2364271"/>
            <a:ext cx="8756542" cy="253210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800"/>
              <a:buFont typeface="Arial"/>
              <a:buNone/>
            </a:pPr>
            <a:r>
              <a:rPr lang="en-US" sz="1800" b="0" i="0" u="none" strike="noStrike" cap="none">
                <a:solidFill>
                  <a:schemeClr val="dk1"/>
                </a:solidFill>
                <a:latin typeface="Helvetica Neue"/>
                <a:ea typeface="Helvetica Neue"/>
                <a:cs typeface="Helvetica Neue"/>
                <a:sym typeface="Helvetica Neue"/>
              </a:rPr>
              <a:t>This content was produced under U.S. Department of Education, Office of Special Education Programs, Award No. H325A220002. David Guardino serves as the project officer. The views expressed herein do not necessarily represent the positions or policies of the U.S. Department of Education. No official endorsement by the U.S. Department of Education of any product, commodity, service, or enterprise mentioned in this website is intended or should be inferred.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424"/>
        <p:cNvGrpSpPr/>
        <p:nvPr/>
      </p:nvGrpSpPr>
      <p:grpSpPr>
        <a:xfrm>
          <a:off x="0" y="0"/>
          <a:ext cx="0" cy="0"/>
          <a:chOff x="0" y="0"/>
          <a:chExt cx="0" cy="0"/>
        </a:xfrm>
      </p:grpSpPr>
      <p:sp>
        <p:nvSpPr>
          <p:cNvPr id="425" name="Google Shape;425;p15"/>
          <p:cNvSpPr txBox="1">
            <a:spLocks noGrp="1"/>
          </p:cNvSpPr>
          <p:nvPr>
            <p:ph type="title" idx="4294967295"/>
          </p:nvPr>
        </p:nvSpPr>
        <p:spPr>
          <a:xfrm>
            <a:off x="4492487" y="585520"/>
            <a:ext cx="3207026" cy="57735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
                <a:schemeClr val="dk1"/>
              </a:buClr>
              <a:buSzPts val="3600"/>
              <a:buFont typeface="Arial"/>
              <a:buNone/>
              <a:tabLst/>
              <a:defRPr/>
            </a:pPr>
            <a:r>
              <a:rPr kumimoji="0" lang="en-US" sz="3600" b="0" i="0" u="none" strike="noStrike" kern="0" cap="none" spc="0" normalizeH="0" baseline="0" noProof="0" dirty="0">
                <a:ln>
                  <a:noFill/>
                </a:ln>
                <a:solidFill>
                  <a:schemeClr val="dk1"/>
                </a:solidFill>
                <a:effectLst/>
                <a:uLnTx/>
                <a:uFillTx/>
                <a:latin typeface="Arial"/>
                <a:ea typeface="Arial"/>
                <a:cs typeface="Arial"/>
                <a:sym typeface="Arial"/>
              </a:rPr>
              <a:t>Sample Photos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426" name="Google Shape;426;p15" descr="A person raising their hand"/>
          <p:cNvPicPr preferRelativeResize="0"/>
          <p:nvPr/>
        </p:nvPicPr>
        <p:blipFill rotWithShape="1">
          <a:blip r:embed="rId3">
            <a:alphaModFix/>
          </a:blip>
          <a:srcRect/>
          <a:stretch/>
        </p:blipFill>
        <p:spPr>
          <a:xfrm>
            <a:off x="387628" y="1781888"/>
            <a:ext cx="3092030" cy="1647110"/>
          </a:xfrm>
          <a:prstGeom prst="rect">
            <a:avLst/>
          </a:prstGeom>
          <a:noFill/>
          <a:ln>
            <a:noFill/>
          </a:ln>
        </p:spPr>
      </p:pic>
      <p:pic>
        <p:nvPicPr>
          <p:cNvPr id="427" name="Google Shape;427;p15" descr="Photo of teacher helping student"/>
          <p:cNvPicPr preferRelativeResize="0"/>
          <p:nvPr/>
        </p:nvPicPr>
        <p:blipFill rotWithShape="1">
          <a:blip r:embed="rId4">
            <a:alphaModFix/>
          </a:blip>
          <a:srcRect/>
          <a:stretch/>
        </p:blipFill>
        <p:spPr>
          <a:xfrm>
            <a:off x="3672673" y="1781888"/>
            <a:ext cx="2928197" cy="1647111"/>
          </a:xfrm>
          <a:prstGeom prst="rect">
            <a:avLst/>
          </a:prstGeom>
          <a:noFill/>
          <a:ln>
            <a:noFill/>
          </a:ln>
        </p:spPr>
      </p:pic>
      <p:pic>
        <p:nvPicPr>
          <p:cNvPr id="428" name="Google Shape;428;p15" descr="A group of students posing for a photo&#10;"/>
          <p:cNvPicPr preferRelativeResize="0"/>
          <p:nvPr/>
        </p:nvPicPr>
        <p:blipFill rotWithShape="1">
          <a:blip r:embed="rId5">
            <a:alphaModFix/>
          </a:blip>
          <a:srcRect/>
          <a:stretch/>
        </p:blipFill>
        <p:spPr>
          <a:xfrm>
            <a:off x="6793885" y="1781888"/>
            <a:ext cx="2468000" cy="1647110"/>
          </a:xfrm>
          <a:prstGeom prst="rect">
            <a:avLst/>
          </a:prstGeom>
          <a:noFill/>
          <a:ln>
            <a:noFill/>
          </a:ln>
        </p:spPr>
      </p:pic>
      <p:pic>
        <p:nvPicPr>
          <p:cNvPr id="429" name="Google Shape;429;p15" descr="A student giving a presentation with the encouragement of her teacher."/>
          <p:cNvPicPr preferRelativeResize="0"/>
          <p:nvPr/>
        </p:nvPicPr>
        <p:blipFill rotWithShape="1">
          <a:blip r:embed="rId6">
            <a:alphaModFix/>
          </a:blip>
          <a:srcRect/>
          <a:stretch/>
        </p:blipFill>
        <p:spPr>
          <a:xfrm>
            <a:off x="9454900" y="1781888"/>
            <a:ext cx="2331439" cy="1647110"/>
          </a:xfrm>
          <a:prstGeom prst="rect">
            <a:avLst/>
          </a:prstGeom>
          <a:noFill/>
          <a:ln>
            <a:noFill/>
          </a:ln>
        </p:spPr>
      </p:pic>
      <p:pic>
        <p:nvPicPr>
          <p:cNvPr id="430" name="Google Shape;430;p15" descr="A teacher high-fiving a student"/>
          <p:cNvPicPr preferRelativeResize="0"/>
          <p:nvPr/>
        </p:nvPicPr>
        <p:blipFill rotWithShape="1">
          <a:blip r:embed="rId7">
            <a:alphaModFix/>
          </a:blip>
          <a:srcRect/>
          <a:stretch/>
        </p:blipFill>
        <p:spPr>
          <a:xfrm>
            <a:off x="387628" y="3830704"/>
            <a:ext cx="2464902" cy="1641654"/>
          </a:xfrm>
          <a:prstGeom prst="rect">
            <a:avLst/>
          </a:prstGeom>
          <a:noFill/>
          <a:ln>
            <a:noFill/>
          </a:ln>
        </p:spPr>
      </p:pic>
      <p:pic>
        <p:nvPicPr>
          <p:cNvPr id="431" name="Google Shape;431;p15" descr="A teacher helping a student."/>
          <p:cNvPicPr preferRelativeResize="0"/>
          <p:nvPr/>
        </p:nvPicPr>
        <p:blipFill rotWithShape="1">
          <a:blip r:embed="rId8">
            <a:alphaModFix/>
          </a:blip>
          <a:srcRect/>
          <a:stretch/>
        </p:blipFill>
        <p:spPr>
          <a:xfrm>
            <a:off x="3376039" y="3830704"/>
            <a:ext cx="2464902" cy="1641654"/>
          </a:xfrm>
          <a:prstGeom prst="rect">
            <a:avLst/>
          </a:prstGeom>
          <a:noFill/>
          <a:ln>
            <a:noFill/>
          </a:ln>
        </p:spPr>
      </p:pic>
      <p:pic>
        <p:nvPicPr>
          <p:cNvPr id="433" name="Google Shape;433;p15" descr="A teacher and a student looking at a tablet."/>
          <p:cNvPicPr preferRelativeResize="0"/>
          <p:nvPr/>
        </p:nvPicPr>
        <p:blipFill rotWithShape="1">
          <a:blip r:embed="rId9">
            <a:alphaModFix/>
          </a:blip>
          <a:srcRect/>
          <a:stretch/>
        </p:blipFill>
        <p:spPr>
          <a:xfrm>
            <a:off x="6344572" y="3830704"/>
            <a:ext cx="2464902" cy="1644886"/>
          </a:xfrm>
          <a:prstGeom prst="rect">
            <a:avLst/>
          </a:prstGeom>
          <a:noFill/>
          <a:ln>
            <a:noFill/>
          </a:ln>
        </p:spPr>
      </p:pic>
      <p:pic>
        <p:nvPicPr>
          <p:cNvPr id="432" name="Google Shape;432;p15" descr="A group of students raising their hands&#10;"/>
          <p:cNvPicPr preferRelativeResize="0"/>
          <p:nvPr/>
        </p:nvPicPr>
        <p:blipFill rotWithShape="1">
          <a:blip r:embed="rId10">
            <a:alphaModFix/>
          </a:blip>
          <a:srcRect/>
          <a:stretch/>
        </p:blipFill>
        <p:spPr>
          <a:xfrm>
            <a:off x="9321436" y="3830704"/>
            <a:ext cx="2464903" cy="1606503"/>
          </a:xfrm>
          <a:prstGeom prst="rect">
            <a:avLst/>
          </a:prstGeom>
          <a:noFill/>
          <a:ln>
            <a:noFill/>
          </a:ln>
        </p:spPr>
      </p:pic>
      <p:sp>
        <p:nvSpPr>
          <p:cNvPr id="434" name="Google Shape;434;p15"/>
          <p:cNvSpPr txBox="1"/>
          <p:nvPr/>
        </p:nvSpPr>
        <p:spPr>
          <a:xfrm>
            <a:off x="2831682" y="5636477"/>
            <a:ext cx="6528635" cy="57735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1600"/>
              <a:buFont typeface="Arial"/>
              <a:buNone/>
            </a:pPr>
            <a:r>
              <a:rPr lang="en-US" sz="1600" b="0" i="0" u="none" strike="noStrike" cap="none">
                <a:solidFill>
                  <a:schemeClr val="dk1"/>
                </a:solidFill>
                <a:latin typeface="Arial"/>
                <a:ea typeface="Arial"/>
                <a:cs typeface="Arial"/>
                <a:sym typeface="Arial"/>
              </a:rPr>
              <a:t>*Feel free to use these images anywhere throughout the presentation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 name="Title 1">
            <a:extLst>
              <a:ext uri="{FF2B5EF4-FFF2-40B4-BE49-F238E27FC236}">
                <a16:creationId xmlns:a16="http://schemas.microsoft.com/office/drawing/2014/main" id="{41FADE45-4DAF-496F-45BD-0639D33B5D3E}"/>
              </a:ext>
            </a:extLst>
          </p:cNvPr>
          <p:cNvSpPr>
            <a:spLocks noGrp="1"/>
          </p:cNvSpPr>
          <p:nvPr>
            <p:ph type="title" idx="4294967295"/>
          </p:nvPr>
        </p:nvSpPr>
        <p:spPr>
          <a:xfrm>
            <a:off x="838200" y="-1325563"/>
            <a:ext cx="10515600" cy="1325563"/>
          </a:xfrm>
        </p:spPr>
        <p:txBody>
          <a:bodyPr spcFirstLastPara="1" wrap="square" lIns="91425" tIns="45700" rIns="91425" bIns="45700" anchor="b" anchorCtr="0">
            <a:normAutofit/>
          </a:bodyPr>
          <a:lstStyle/>
          <a:p>
            <a:r>
              <a:rPr lang="en-US" dirty="0"/>
              <a:t>Welcome &amp; Introductions 1</a:t>
            </a:r>
          </a:p>
        </p:txBody>
      </p:sp>
      <p:sp>
        <p:nvSpPr>
          <p:cNvPr id="8" name="Google Shape;210;p3"/>
          <p:cNvSpPr txBox="1">
            <a:spLocks/>
          </p:cNvSpPr>
          <p:nvPr/>
        </p:nvSpPr>
        <p:spPr>
          <a:xfrm>
            <a:off x="790826" y="342600"/>
            <a:ext cx="9320125" cy="101917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chemeClr val="lt1"/>
              </a:buClr>
              <a:buSzPts val="8000"/>
              <a:buFont typeface="Arial"/>
              <a:buNone/>
              <a:defRPr sz="8000" b="1" i="0" u="none" strike="noStrike" cap="none">
                <a:solidFill>
                  <a:schemeClr val="lt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70000"/>
              </a:lnSpc>
              <a:spcBef>
                <a:spcPts val="0"/>
              </a:spcBef>
              <a:buSzPts val="6200"/>
            </a:pPr>
            <a:r>
              <a:rPr lang="en-US" sz="5800"/>
              <a:t>Welcome &amp; Introductions </a:t>
            </a:r>
            <a:endParaRPr lang="en-US" sz="5800" dirty="0"/>
          </a:p>
        </p:txBody>
      </p:sp>
      <p:pic>
        <p:nvPicPr>
          <p:cNvPr id="212" name="Google Shape;212;p3" descr="Dr. David DeMatthews headshot"/>
          <p:cNvPicPr preferRelativeResize="0"/>
          <p:nvPr/>
        </p:nvPicPr>
        <p:blipFill rotWithShape="1">
          <a:blip r:embed="rId3">
            <a:alphaModFix/>
          </a:blip>
          <a:srcRect/>
          <a:stretch/>
        </p:blipFill>
        <p:spPr>
          <a:xfrm>
            <a:off x="1260000" y="1571250"/>
            <a:ext cx="2426925" cy="3033650"/>
          </a:xfrm>
          <a:prstGeom prst="rect">
            <a:avLst/>
          </a:prstGeom>
          <a:noFill/>
          <a:ln>
            <a:noFill/>
          </a:ln>
        </p:spPr>
      </p:pic>
      <p:sp>
        <p:nvSpPr>
          <p:cNvPr id="4" name="Google Shape;211;p3"/>
          <p:cNvSpPr txBox="1">
            <a:spLocks/>
          </p:cNvSpPr>
          <p:nvPr/>
        </p:nvSpPr>
        <p:spPr>
          <a:xfrm>
            <a:off x="738263" y="4883275"/>
            <a:ext cx="3470400" cy="1291200"/>
          </a:xfrm>
          <a:prstGeom prst="rect">
            <a:avLst/>
          </a:prstGeom>
          <a:solidFill>
            <a:srgbClr val="E4E4E4"/>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2400"/>
            </a:pPr>
            <a:r>
              <a:rPr lang="en-US" sz="1800" b="1"/>
              <a:t>Dr. David DeMatthews</a:t>
            </a:r>
            <a:endParaRPr lang="en-US" sz="1800"/>
          </a:p>
          <a:p>
            <a:pPr marL="0" indent="0">
              <a:spcBef>
                <a:spcPts val="0"/>
              </a:spcBef>
              <a:buSzPts val="2400"/>
            </a:pPr>
            <a:r>
              <a:rPr lang="en-US" sz="1600">
                <a:solidFill>
                  <a:srgbClr val="242424"/>
                </a:solidFill>
              </a:rPr>
              <a:t>Professor, Department of Education Leadership and Policy,</a:t>
            </a:r>
            <a:endParaRPr lang="en-US" sz="1600">
              <a:solidFill>
                <a:srgbClr val="212529"/>
              </a:solidFill>
            </a:endParaRPr>
          </a:p>
          <a:p>
            <a:pPr marL="0" indent="0">
              <a:spcBef>
                <a:spcPts val="0"/>
              </a:spcBef>
              <a:buSzPts val="2400"/>
            </a:pPr>
            <a:r>
              <a:rPr lang="en-US" sz="1600">
                <a:solidFill>
                  <a:srgbClr val="000000"/>
                </a:solidFill>
              </a:rPr>
              <a:t>The University of Texas at Austin</a:t>
            </a:r>
          </a:p>
          <a:p>
            <a:pPr marL="0" indent="0"/>
            <a:endParaRPr lang="en-US" sz="2200" dirty="0"/>
          </a:p>
        </p:txBody>
      </p:sp>
      <p:pic>
        <p:nvPicPr>
          <p:cNvPr id="213" name="Google Shape;213;p3" descr="Dr. Bobbi Newman headshot"/>
          <p:cNvPicPr preferRelativeResize="0"/>
          <p:nvPr/>
        </p:nvPicPr>
        <p:blipFill rotWithShape="1">
          <a:blip r:embed="rId4">
            <a:alphaModFix/>
          </a:blip>
          <a:srcRect/>
          <a:stretch/>
        </p:blipFill>
        <p:spPr>
          <a:xfrm>
            <a:off x="5166725" y="1514100"/>
            <a:ext cx="2398663" cy="3147950"/>
          </a:xfrm>
          <a:prstGeom prst="rect">
            <a:avLst/>
          </a:prstGeom>
          <a:noFill/>
          <a:ln>
            <a:noFill/>
          </a:ln>
        </p:spPr>
      </p:pic>
      <p:sp>
        <p:nvSpPr>
          <p:cNvPr id="6" name="Google Shape;214;p3"/>
          <p:cNvSpPr txBox="1">
            <a:spLocks/>
          </p:cNvSpPr>
          <p:nvPr/>
        </p:nvSpPr>
        <p:spPr>
          <a:xfrm>
            <a:off x="4694125" y="4893650"/>
            <a:ext cx="3470400" cy="1291200"/>
          </a:xfrm>
          <a:prstGeom prst="rect">
            <a:avLst/>
          </a:prstGeom>
          <a:solidFill>
            <a:srgbClr val="E4E4E4"/>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1100"/>
            </a:pPr>
            <a:r>
              <a:rPr lang="en-US" sz="1800" b="1"/>
              <a:t>Dr. Bobbi Newman </a:t>
            </a:r>
          </a:p>
          <a:p>
            <a:pPr marL="0" indent="0">
              <a:spcBef>
                <a:spcPts val="0"/>
              </a:spcBef>
              <a:buSzPts val="2400"/>
            </a:pPr>
            <a:r>
              <a:rPr lang="en-US" sz="1600">
                <a:solidFill>
                  <a:srgbClr val="1C252D"/>
                </a:solidFill>
              </a:rPr>
              <a:t>State Lead for CEEDAR Center, Principal Researcher, </a:t>
            </a:r>
            <a:r>
              <a:rPr lang="en-US" sz="1600"/>
              <a:t>American Institute for Research (AIR)</a:t>
            </a:r>
            <a:endParaRPr lang="en-US" sz="1600">
              <a:solidFill>
                <a:srgbClr val="1C252D"/>
              </a:solidFill>
            </a:endParaRPr>
          </a:p>
          <a:p>
            <a:pPr marL="0" indent="0"/>
            <a:endParaRPr lang="en-US" sz="2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9" name="Google Shape;220;g2efc865ca08_0_6">
            <a:extLst>
              <a:ext uri="{FF2B5EF4-FFF2-40B4-BE49-F238E27FC236}">
                <a16:creationId xmlns:a16="http://schemas.microsoft.com/office/drawing/2014/main" id="{CB3C1D22-099A-8B97-0A28-1EEA36517932}"/>
              </a:ext>
            </a:extLst>
          </p:cNvPr>
          <p:cNvSpPr txBox="1">
            <a:spLocks noGrp="1"/>
          </p:cNvSpPr>
          <p:nvPr>
            <p:ph type="title" idx="4294967295"/>
          </p:nvPr>
        </p:nvSpPr>
        <p:spPr>
          <a:xfrm>
            <a:off x="838200" y="-1325563"/>
            <a:ext cx="10515600" cy="1325563"/>
          </a:xfrm>
          <a:prstGeom prst="rect">
            <a:avLst/>
          </a:prstGeom>
          <a:noFill/>
          <a:ln>
            <a:noFill/>
          </a:ln>
        </p:spPr>
        <p:txBody>
          <a:bodyPr spcFirstLastPara="1" wrap="square" lIns="91425" tIns="45700" rIns="91425" bIns="45700" anchor="t" anchorCtr="0">
            <a:noAutofit/>
          </a:bodyPr>
          <a:lstStyle/>
          <a:p>
            <a:pPr marL="0" lvl="0" indent="0" algn="ctr" rtl="0">
              <a:lnSpc>
                <a:spcPct val="70000"/>
              </a:lnSpc>
              <a:spcBef>
                <a:spcPts val="0"/>
              </a:spcBef>
              <a:spcAft>
                <a:spcPts val="0"/>
              </a:spcAft>
              <a:buClr>
                <a:schemeClr val="lt1"/>
              </a:buClr>
              <a:buSzPts val="6200"/>
              <a:buNone/>
            </a:pPr>
            <a:r>
              <a:rPr lang="en-US" sz="5800" dirty="0"/>
              <a:t>Welcome &amp; Introductions 2</a:t>
            </a:r>
            <a:endParaRPr sz="5800" dirty="0"/>
          </a:p>
        </p:txBody>
      </p:sp>
      <p:sp>
        <p:nvSpPr>
          <p:cNvPr id="7" name="Google Shape;220;g2efc865ca08_0_6"/>
          <p:cNvSpPr txBox="1">
            <a:spLocks/>
          </p:cNvSpPr>
          <p:nvPr/>
        </p:nvSpPr>
        <p:spPr>
          <a:xfrm>
            <a:off x="790826" y="342600"/>
            <a:ext cx="9320100" cy="10191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chemeClr val="lt1"/>
              </a:buClr>
              <a:buSzPts val="8000"/>
              <a:buFont typeface="Arial"/>
              <a:buNone/>
              <a:defRPr sz="8000" b="1" i="0" u="none" strike="noStrike" cap="none">
                <a:solidFill>
                  <a:schemeClr val="lt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70000"/>
              </a:lnSpc>
              <a:spcBef>
                <a:spcPts val="0"/>
              </a:spcBef>
              <a:buSzPts val="6200"/>
            </a:pPr>
            <a:r>
              <a:rPr lang="en-US" sz="5800"/>
              <a:t>Welcome &amp; Introductions </a:t>
            </a:r>
            <a:endParaRPr lang="en-US" sz="5800" dirty="0"/>
          </a:p>
        </p:txBody>
      </p:sp>
      <p:pic>
        <p:nvPicPr>
          <p:cNvPr id="223" name="Google Shape;223;g2efc865ca08_0_6" descr="Nichole Spalding Headshot"/>
          <p:cNvPicPr preferRelativeResize="0"/>
          <p:nvPr/>
        </p:nvPicPr>
        <p:blipFill rotWithShape="1">
          <a:blip r:embed="rId3">
            <a:alphaModFix/>
          </a:blip>
          <a:srcRect/>
          <a:stretch/>
        </p:blipFill>
        <p:spPr>
          <a:xfrm>
            <a:off x="740960" y="1961330"/>
            <a:ext cx="1842495" cy="2489893"/>
          </a:xfrm>
          <a:prstGeom prst="rect">
            <a:avLst/>
          </a:prstGeom>
          <a:noFill/>
          <a:ln>
            <a:noFill/>
          </a:ln>
        </p:spPr>
      </p:pic>
      <p:sp>
        <p:nvSpPr>
          <p:cNvPr id="3" name="Google Shape;222;g2efc865ca08_0_6"/>
          <p:cNvSpPr txBox="1">
            <a:spLocks/>
          </p:cNvSpPr>
          <p:nvPr/>
        </p:nvSpPr>
        <p:spPr>
          <a:xfrm>
            <a:off x="207552" y="4783600"/>
            <a:ext cx="2998200" cy="1291200"/>
          </a:xfrm>
          <a:prstGeom prst="rect">
            <a:avLst/>
          </a:prstGeom>
          <a:solidFill>
            <a:srgbClr val="E4E4E4"/>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2400"/>
            </a:pPr>
            <a:r>
              <a:rPr lang="en-US" sz="1800" b="1"/>
              <a:t>Nichole Spalding</a:t>
            </a:r>
            <a:endParaRPr lang="en-US" sz="1800"/>
          </a:p>
          <a:p>
            <a:pPr marL="0" indent="0">
              <a:spcBef>
                <a:spcPts val="0"/>
              </a:spcBef>
              <a:buSzPts val="2400"/>
            </a:pPr>
            <a:r>
              <a:rPr lang="en-US" sz="1600"/>
              <a:t>Technical Assistance Specialist, </a:t>
            </a:r>
          </a:p>
          <a:p>
            <a:pPr marL="0" indent="0">
              <a:spcBef>
                <a:spcPts val="0"/>
              </a:spcBef>
              <a:buSzPts val="2400"/>
            </a:pPr>
            <a:r>
              <a:rPr lang="en-US" sz="1600"/>
              <a:t>CEEDAR, University of Florida</a:t>
            </a:r>
          </a:p>
          <a:p>
            <a:pPr marL="0" indent="0"/>
            <a:endParaRPr lang="en-US" sz="2200"/>
          </a:p>
        </p:txBody>
      </p:sp>
      <p:pic>
        <p:nvPicPr>
          <p:cNvPr id="224" name="Google Shape;224;g2efc865ca08_0_6" descr="Abby Berner headshot"/>
          <p:cNvPicPr preferRelativeResize="0"/>
          <p:nvPr/>
        </p:nvPicPr>
        <p:blipFill rotWithShape="1">
          <a:blip r:embed="rId4">
            <a:alphaModFix/>
          </a:blip>
          <a:srcRect l="-2669" t="25737" r="2669" b="1434"/>
          <a:stretch/>
        </p:blipFill>
        <p:spPr>
          <a:xfrm>
            <a:off x="4407700" y="1893100"/>
            <a:ext cx="2712948" cy="2634327"/>
          </a:xfrm>
          <a:prstGeom prst="rect">
            <a:avLst/>
          </a:prstGeom>
          <a:noFill/>
          <a:ln>
            <a:noFill/>
          </a:ln>
        </p:spPr>
      </p:pic>
      <p:sp>
        <p:nvSpPr>
          <p:cNvPr id="5" name="Google Shape;221;g2efc865ca08_0_6"/>
          <p:cNvSpPr txBox="1">
            <a:spLocks/>
          </p:cNvSpPr>
          <p:nvPr/>
        </p:nvSpPr>
        <p:spPr>
          <a:xfrm>
            <a:off x="4117000" y="4790050"/>
            <a:ext cx="3470400" cy="1291200"/>
          </a:xfrm>
          <a:prstGeom prst="rect">
            <a:avLst/>
          </a:prstGeom>
          <a:solidFill>
            <a:srgbClr val="E4E4E4"/>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1100"/>
            </a:pPr>
            <a:r>
              <a:rPr lang="en-US" sz="1800" b="1"/>
              <a:t>Abby Berner</a:t>
            </a:r>
          </a:p>
          <a:p>
            <a:pPr marL="0" indent="0">
              <a:spcBef>
                <a:spcPts val="0"/>
              </a:spcBef>
            </a:pPr>
            <a:r>
              <a:rPr lang="en-US" sz="1600">
                <a:solidFill>
                  <a:srgbClr val="000000"/>
                </a:solidFill>
              </a:rPr>
              <a:t>Engagement Specialist, CEEDAR, Research Assistant, American Institute for Research (AIR)</a:t>
            </a:r>
            <a:endParaRPr 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302140f0954_0_10"/>
          <p:cNvSpPr txBox="1">
            <a:spLocks noGrp="1"/>
          </p:cNvSpPr>
          <p:nvPr>
            <p:ph type="title"/>
          </p:nvPr>
        </p:nvSpPr>
        <p:spPr>
          <a:xfrm>
            <a:off x="433206" y="594159"/>
            <a:ext cx="11219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Our </a:t>
            </a:r>
            <a:r>
              <a:rPr lang="en-US"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Partners</a:t>
            </a:r>
            <a:endParaRPr dirty="0"/>
          </a:p>
        </p:txBody>
      </p:sp>
      <p:pic>
        <p:nvPicPr>
          <p:cNvPr id="235" name="Google Shape;235;g302140f0954_0_10" descr="Lead Idea Center logo"/>
          <p:cNvPicPr preferRelativeResize="0"/>
          <p:nvPr/>
        </p:nvPicPr>
        <p:blipFill>
          <a:blip r:embed="rId3">
            <a:alphaModFix/>
          </a:blip>
          <a:stretch>
            <a:fillRect/>
          </a:stretch>
        </p:blipFill>
        <p:spPr>
          <a:xfrm>
            <a:off x="574425" y="1762659"/>
            <a:ext cx="3302962" cy="1724065"/>
          </a:xfrm>
          <a:prstGeom prst="rect">
            <a:avLst/>
          </a:prstGeom>
          <a:noFill/>
          <a:ln>
            <a:noFill/>
          </a:ln>
        </p:spPr>
      </p:pic>
      <p:pic>
        <p:nvPicPr>
          <p:cNvPr id="232" name="Google Shape;232;g302140f0954_0_10" descr="Council of Chief State School Officers logo"/>
          <p:cNvPicPr preferRelativeResize="0"/>
          <p:nvPr/>
        </p:nvPicPr>
        <p:blipFill>
          <a:blip r:embed="rId4">
            <a:alphaModFix/>
          </a:blip>
          <a:stretch>
            <a:fillRect/>
          </a:stretch>
        </p:blipFill>
        <p:spPr>
          <a:xfrm>
            <a:off x="4507725" y="448725"/>
            <a:ext cx="4407950" cy="2347725"/>
          </a:xfrm>
          <a:prstGeom prst="rect">
            <a:avLst/>
          </a:prstGeom>
          <a:noFill/>
          <a:ln>
            <a:noFill/>
          </a:ln>
        </p:spPr>
      </p:pic>
      <p:pic>
        <p:nvPicPr>
          <p:cNvPr id="234" name="Google Shape;234;g302140f0954_0_10" descr="UCEA logo"/>
          <p:cNvPicPr preferRelativeResize="0"/>
          <p:nvPr/>
        </p:nvPicPr>
        <p:blipFill>
          <a:blip r:embed="rId5">
            <a:alphaModFix/>
          </a:blip>
          <a:stretch>
            <a:fillRect/>
          </a:stretch>
        </p:blipFill>
        <p:spPr>
          <a:xfrm>
            <a:off x="9739521" y="594159"/>
            <a:ext cx="1982878" cy="2236502"/>
          </a:xfrm>
          <a:prstGeom prst="rect">
            <a:avLst/>
          </a:prstGeom>
          <a:noFill/>
          <a:ln>
            <a:noFill/>
          </a:ln>
        </p:spPr>
      </p:pic>
      <p:pic>
        <p:nvPicPr>
          <p:cNvPr id="231" name="Google Shape;231;g302140f0954_0_10" descr="NASSP logo"/>
          <p:cNvPicPr preferRelativeResize="0"/>
          <p:nvPr/>
        </p:nvPicPr>
        <p:blipFill>
          <a:blip r:embed="rId6">
            <a:alphaModFix/>
          </a:blip>
          <a:stretch>
            <a:fillRect/>
          </a:stretch>
        </p:blipFill>
        <p:spPr>
          <a:xfrm>
            <a:off x="574425" y="3948725"/>
            <a:ext cx="4286250" cy="1619250"/>
          </a:xfrm>
          <a:prstGeom prst="rect">
            <a:avLst/>
          </a:prstGeom>
          <a:noFill/>
          <a:ln>
            <a:noFill/>
          </a:ln>
        </p:spPr>
      </p:pic>
      <p:pic>
        <p:nvPicPr>
          <p:cNvPr id="233" name="Google Shape;233;g302140f0954_0_10" descr="National Association of Elementary School Principals logo"/>
          <p:cNvPicPr preferRelativeResize="0"/>
          <p:nvPr/>
        </p:nvPicPr>
        <p:blipFill>
          <a:blip r:embed="rId7">
            <a:alphaModFix/>
          </a:blip>
          <a:stretch>
            <a:fillRect/>
          </a:stretch>
        </p:blipFill>
        <p:spPr>
          <a:xfrm>
            <a:off x="6141271" y="3486725"/>
            <a:ext cx="3763051" cy="19748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7" name="Google Shape;241;p5">
            <a:extLst>
              <a:ext uri="{FF2B5EF4-FFF2-40B4-BE49-F238E27FC236}">
                <a16:creationId xmlns:a16="http://schemas.microsoft.com/office/drawing/2014/main" id="{CF93FDCD-9264-08A3-C5D1-010B23696338}"/>
              </a:ext>
            </a:extLst>
          </p:cNvPr>
          <p:cNvSpPr txBox="1">
            <a:spLocks noGrp="1"/>
          </p:cNvSpPr>
          <p:nvPr>
            <p:ph type="title" idx="4294967295"/>
          </p:nvPr>
        </p:nvSpPr>
        <p:spPr>
          <a:xfrm>
            <a:off x="838200" y="-1325563"/>
            <a:ext cx="10515600" cy="132556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ct val="100000"/>
              <a:buNone/>
            </a:pPr>
            <a:r>
              <a:rPr lang="en-US" dirty="0">
                <a:latin typeface="Arial"/>
                <a:ea typeface="Arial"/>
                <a:cs typeface="Arial"/>
                <a:sym typeface="Arial"/>
              </a:rPr>
              <a:t>Today’s Agenda</a:t>
            </a:r>
            <a:endParaRPr dirty="0"/>
          </a:p>
          <a:p>
            <a:pPr marL="0" lvl="0" indent="0" algn="ctr" rtl="0">
              <a:lnSpc>
                <a:spcPct val="90000"/>
              </a:lnSpc>
              <a:spcBef>
                <a:spcPts val="1000"/>
              </a:spcBef>
              <a:spcAft>
                <a:spcPts val="0"/>
              </a:spcAft>
              <a:buClr>
                <a:schemeClr val="lt1"/>
              </a:buClr>
              <a:buSzPct val="100000"/>
              <a:buNone/>
            </a:pPr>
            <a:endParaRPr dirty="0"/>
          </a:p>
        </p:txBody>
      </p:sp>
      <p:sp>
        <p:nvSpPr>
          <p:cNvPr id="5" name="Google Shape;241;p5"/>
          <p:cNvSpPr txBox="1">
            <a:spLocks/>
          </p:cNvSpPr>
          <p:nvPr/>
        </p:nvSpPr>
        <p:spPr>
          <a:xfrm>
            <a:off x="1930400" y="880124"/>
            <a:ext cx="5706533" cy="1019175"/>
          </a:xfrm>
          <a:prstGeom prst="rect">
            <a:avLst/>
          </a:prstGeom>
          <a:noFill/>
          <a:ln>
            <a:noFill/>
          </a:ln>
        </p:spPr>
        <p:txBody>
          <a:bodyPr spcFirstLastPara="1" wrap="square" lIns="91425" tIns="45700" rIns="91425" bIns="45700" anchor="t" anchorCtr="0">
            <a:normAutofit fontScale="70000" lnSpcReduction="20000"/>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chemeClr val="lt1"/>
              </a:buClr>
              <a:buSzPts val="8000"/>
              <a:buFont typeface="Arial"/>
              <a:buNone/>
              <a:defRPr sz="8000" b="1" i="0" u="none" strike="noStrike" cap="none">
                <a:solidFill>
                  <a:schemeClr val="lt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ct val="100000"/>
            </a:pPr>
            <a:r>
              <a:rPr lang="en-US"/>
              <a:t>Today’s Agenda</a:t>
            </a:r>
          </a:p>
          <a:p>
            <a:pPr marL="0" indent="0">
              <a:buSzPct val="100000"/>
            </a:pPr>
            <a:endParaRPr lang="en-US" dirty="0"/>
          </a:p>
        </p:txBody>
      </p:sp>
      <p:sp>
        <p:nvSpPr>
          <p:cNvPr id="3" name="Google Shape;240;p5"/>
          <p:cNvSpPr txBox="1">
            <a:spLocks/>
          </p:cNvSpPr>
          <p:nvPr/>
        </p:nvSpPr>
        <p:spPr>
          <a:xfrm>
            <a:off x="1386801" y="2528550"/>
            <a:ext cx="7418700" cy="39723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indent="-457200" algn="l">
              <a:spcBef>
                <a:spcPts val="0"/>
              </a:spcBef>
              <a:buSzPts val="3600"/>
              <a:buFont typeface="Arial"/>
              <a:buAutoNum type="arabicPeriod"/>
            </a:pPr>
            <a:r>
              <a:rPr lang="en-US" sz="3600"/>
              <a:t>Welcome and Introductions</a:t>
            </a:r>
          </a:p>
          <a:p>
            <a:pPr indent="-457200" algn="l">
              <a:spcBef>
                <a:spcPts val="0"/>
              </a:spcBef>
              <a:buSzPts val="3600"/>
              <a:buFont typeface="Arial"/>
              <a:buAutoNum type="arabicPeriod"/>
            </a:pPr>
            <a:r>
              <a:rPr lang="en-US" sz="3600"/>
              <a:t>TAG Overview </a:t>
            </a:r>
          </a:p>
          <a:p>
            <a:pPr indent="-457200" algn="l">
              <a:spcBef>
                <a:spcPts val="0"/>
              </a:spcBef>
              <a:buSzPts val="3600"/>
              <a:buFont typeface="Arial"/>
              <a:buAutoNum type="arabicPeriod"/>
            </a:pPr>
            <a:r>
              <a:rPr lang="en-US" sz="3600"/>
              <a:t>Cross State Breakout Groups </a:t>
            </a:r>
          </a:p>
          <a:p>
            <a:pPr indent="-457200" algn="l">
              <a:spcBef>
                <a:spcPts val="0"/>
              </a:spcBef>
              <a:buSzPts val="3600"/>
              <a:buFont typeface="Arial"/>
              <a:buAutoNum type="arabicPeriod"/>
            </a:pPr>
            <a:r>
              <a:rPr lang="en-US" sz="3600"/>
              <a:t>Inclusive Principal Leadership</a:t>
            </a:r>
          </a:p>
          <a:p>
            <a:pPr indent="-457200" algn="l">
              <a:spcBef>
                <a:spcPts val="0"/>
              </a:spcBef>
              <a:buSzPts val="3600"/>
              <a:buFont typeface="Arial"/>
              <a:buAutoNum type="arabicPeriod"/>
            </a:pPr>
            <a:r>
              <a:rPr lang="en-US" sz="3600"/>
              <a:t>Spotlight on Georgia</a:t>
            </a:r>
          </a:p>
          <a:p>
            <a:pPr indent="-457200" algn="l">
              <a:spcBef>
                <a:spcPts val="0"/>
              </a:spcBef>
              <a:buSzPts val="3600"/>
              <a:buFont typeface="Arial"/>
              <a:buAutoNum type="arabicPeriod"/>
            </a:pPr>
            <a:r>
              <a:rPr lang="en-US" sz="3600"/>
              <a:t>State Breakout Groups</a:t>
            </a:r>
          </a:p>
          <a:p>
            <a:pPr indent="-457200" algn="l">
              <a:spcBef>
                <a:spcPts val="0"/>
              </a:spcBef>
              <a:buSzPts val="3600"/>
              <a:buFont typeface="Arial"/>
              <a:buAutoNum type="arabicPeriod"/>
            </a:pPr>
            <a:r>
              <a:rPr lang="en-US" sz="3600"/>
              <a:t>Final Thoughts and Action Items</a:t>
            </a:r>
            <a:endParaRPr lang="en-US" sz="3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302e7852b85_0_6"/>
          <p:cNvSpPr txBox="1">
            <a:spLocks noGrp="1"/>
          </p:cNvSpPr>
          <p:nvPr>
            <p:ph type="title"/>
          </p:nvPr>
        </p:nvSpPr>
        <p:spPr>
          <a:xfrm>
            <a:off x="433206" y="365559"/>
            <a:ext cx="11219700" cy="13257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02060"/>
              </a:buClr>
              <a:buSzPct val="91666"/>
              <a:buFont typeface="Candara"/>
              <a:buNone/>
            </a:pPr>
            <a:r>
              <a:rPr lang="en-US" dirty="0">
                <a:solidFill>
                  <a:srgbClr val="002060"/>
                </a:solidFill>
                <a:latin typeface="Candara"/>
                <a:ea typeface="Candara"/>
                <a:cs typeface="Candara"/>
                <a:sym typeface="Candara"/>
              </a:rPr>
              <a:t>Inclusive Leadership</a:t>
            </a:r>
            <a:br>
              <a:rPr lang="en-US" sz="4400" dirty="0">
                <a:solidFill>
                  <a:srgbClr val="002060"/>
                </a:solidFill>
                <a:latin typeface="Candara"/>
                <a:ea typeface="Candara"/>
                <a:cs typeface="Candara"/>
                <a:sym typeface="Candara"/>
              </a:rPr>
            </a:br>
            <a:r>
              <a:rPr lang="en-US" dirty="0">
                <a:solidFill>
                  <a:srgbClr val="002060"/>
                </a:solidFill>
                <a:latin typeface="Candara"/>
                <a:ea typeface="Candara"/>
                <a:cs typeface="Candara"/>
                <a:sym typeface="Candara"/>
              </a:rPr>
              <a:t>Potential Topics for Discussion</a:t>
            </a:r>
            <a:endParaRPr dirty="0"/>
          </a:p>
        </p:txBody>
      </p:sp>
      <p:sp>
        <p:nvSpPr>
          <p:cNvPr id="249" name="Google Shape;249;g302e7852b85_0_6" descr="Arrow pointing to October 3rd topic"/>
          <p:cNvSpPr/>
          <p:nvPr/>
        </p:nvSpPr>
        <p:spPr>
          <a:xfrm>
            <a:off x="-368398" y="2107725"/>
            <a:ext cx="1206600" cy="723900"/>
          </a:xfrm>
          <a:prstGeom prst="rightArrow">
            <a:avLst>
              <a:gd name="adj1" fmla="val 26415"/>
              <a:gd name="adj2" fmla="val 50000"/>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aphicFrame>
        <p:nvGraphicFramePr>
          <p:cNvPr id="248" name="Google Shape;248;g302e7852b85_0_6"/>
          <p:cNvGraphicFramePr/>
          <p:nvPr/>
        </p:nvGraphicFramePr>
        <p:xfrm>
          <a:off x="838199" y="1734357"/>
          <a:ext cx="10811925" cy="4379650"/>
        </p:xfrm>
        <a:graphic>
          <a:graphicData uri="http://schemas.openxmlformats.org/drawingml/2006/table">
            <a:tbl>
              <a:tblPr firstRow="1" bandRow="1">
                <a:noFill/>
                <a:tableStyleId>{5B3B62CB-8493-4369-A4A2-57EDA7889B22}</a:tableStyleId>
              </a:tblPr>
              <a:tblGrid>
                <a:gridCol w="2197900">
                  <a:extLst>
                    <a:ext uri="{9D8B030D-6E8A-4147-A177-3AD203B41FA5}">
                      <a16:colId xmlns:a16="http://schemas.microsoft.com/office/drawing/2014/main" val="20000"/>
                    </a:ext>
                  </a:extLst>
                </a:gridCol>
                <a:gridCol w="8614025">
                  <a:extLst>
                    <a:ext uri="{9D8B030D-6E8A-4147-A177-3AD203B41FA5}">
                      <a16:colId xmlns:a16="http://schemas.microsoft.com/office/drawing/2014/main" val="20001"/>
                    </a:ext>
                  </a:extLst>
                </a:gridCol>
              </a:tblGrid>
              <a:tr h="536850">
                <a:tc>
                  <a:txBody>
                    <a:bodyPr/>
                    <a:lstStyle/>
                    <a:p>
                      <a:pPr marL="0" marR="0" lvl="0" indent="0" algn="ctr" rtl="0">
                        <a:spcBef>
                          <a:spcPts val="0"/>
                        </a:spcBef>
                        <a:spcAft>
                          <a:spcPts val="0"/>
                        </a:spcAft>
                        <a:buNone/>
                      </a:pPr>
                      <a:r>
                        <a:rPr lang="en-US" sz="2800" u="none" strike="noStrike" cap="none">
                          <a:solidFill>
                            <a:schemeClr val="dk1"/>
                          </a:solidFill>
                        </a:rPr>
                        <a:t>Date</a:t>
                      </a:r>
                      <a:endParaRPr sz="2800"/>
                    </a:p>
                  </a:txBody>
                  <a:tcPr marL="91450" marR="91450"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ctr" rtl="0">
                        <a:spcBef>
                          <a:spcPts val="0"/>
                        </a:spcBef>
                        <a:spcAft>
                          <a:spcPts val="0"/>
                        </a:spcAft>
                        <a:buNone/>
                      </a:pPr>
                      <a:r>
                        <a:rPr lang="en-US" sz="2800" u="none" strike="noStrike" cap="none">
                          <a:solidFill>
                            <a:schemeClr val="dk1"/>
                          </a:solidFill>
                        </a:rPr>
                        <a:t>Topic</a:t>
                      </a:r>
                      <a:endParaRPr sz="2800"/>
                    </a:p>
                  </a:txBody>
                  <a:tcPr marL="91450" marR="91450"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480350">
                <a:tc>
                  <a:txBody>
                    <a:bodyPr/>
                    <a:lstStyle/>
                    <a:p>
                      <a:pPr marL="457200" marR="0" lvl="1" indent="0" algn="l" rtl="0">
                        <a:lnSpc>
                          <a:spcPct val="115000"/>
                        </a:lnSpc>
                        <a:spcBef>
                          <a:spcPts val="0"/>
                        </a:spcBef>
                        <a:spcAft>
                          <a:spcPts val="0"/>
                        </a:spcAft>
                        <a:buNone/>
                      </a:pPr>
                      <a:r>
                        <a:rPr lang="en-US" sz="1600"/>
                        <a:t>October 3</a:t>
                      </a:r>
                      <a:endParaRPr sz="3000"/>
                    </a:p>
                  </a:txBody>
                  <a:tcPr marL="95250" marR="95250" marT="95250" marB="95250">
                    <a:lnL w="8650" cap="flat" cmpd="sng">
                      <a:solidFill>
                        <a:srgbClr val="9E9E9E"/>
                      </a:solidFill>
                      <a:prstDash val="solid"/>
                      <a:round/>
                      <a:headEnd type="none" w="sm" len="sm"/>
                      <a:tailEnd type="none" w="sm" len="sm"/>
                    </a:lnL>
                    <a:lnR w="8650"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8650" cap="flat" cmpd="sng">
                      <a:solidFill>
                        <a:srgbClr val="9E9E9E"/>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600"/>
                        <a:t>TAG Overview - Spotlight on Georgia</a:t>
                      </a:r>
                      <a:endParaRPr sz="3000"/>
                    </a:p>
                  </a:txBody>
                  <a:tcPr marL="95250" marR="95250" marT="95250" marB="95250">
                    <a:lnL w="8650" cap="flat" cmpd="sng">
                      <a:solidFill>
                        <a:srgbClr val="9E9E9E"/>
                      </a:solidFill>
                      <a:prstDash val="solid"/>
                      <a:round/>
                      <a:headEnd type="none" w="sm" len="sm"/>
                      <a:tailEnd type="none" w="sm" len="sm"/>
                    </a:lnL>
                    <a:lnR w="8650"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8650"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80350">
                <a:tc>
                  <a:txBody>
                    <a:bodyPr/>
                    <a:lstStyle/>
                    <a:p>
                      <a:pPr marL="457200" marR="0" lvl="0" indent="0" algn="l" rtl="0">
                        <a:lnSpc>
                          <a:spcPct val="115000"/>
                        </a:lnSpc>
                        <a:spcBef>
                          <a:spcPts val="0"/>
                        </a:spcBef>
                        <a:spcAft>
                          <a:spcPts val="0"/>
                        </a:spcAft>
                        <a:buNone/>
                      </a:pPr>
                      <a:r>
                        <a:rPr lang="en-US" sz="1600"/>
                        <a:t>November 7</a:t>
                      </a:r>
                      <a:endParaRPr sz="3000"/>
                    </a:p>
                  </a:txBody>
                  <a:tcPr marL="95250" marR="95250" marT="95250" marB="95250">
                    <a:lnL w="8650" cap="flat" cmpd="sng">
                      <a:solidFill>
                        <a:srgbClr val="9E9E9E"/>
                      </a:solidFill>
                      <a:prstDash val="solid"/>
                      <a:round/>
                      <a:headEnd type="none" w="sm" len="sm"/>
                      <a:tailEnd type="none" w="sm" len="sm"/>
                    </a:lnL>
                    <a:lnR w="8650" cap="flat" cmpd="sng">
                      <a:solidFill>
                        <a:srgbClr val="9E9E9E"/>
                      </a:solidFill>
                      <a:prstDash val="solid"/>
                      <a:round/>
                      <a:headEnd type="none" w="sm" len="sm"/>
                      <a:tailEnd type="none" w="sm" len="sm"/>
                    </a:lnR>
                    <a:lnT w="8650" cap="flat" cmpd="sng">
                      <a:solidFill>
                        <a:srgbClr val="9E9E9E"/>
                      </a:solidFill>
                      <a:prstDash val="solid"/>
                      <a:round/>
                      <a:headEnd type="none" w="sm" len="sm"/>
                      <a:tailEnd type="none" w="sm" len="sm"/>
                    </a:lnT>
                    <a:lnB w="8650" cap="flat" cmpd="sng">
                      <a:solidFill>
                        <a:srgbClr val="9E9E9E"/>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600"/>
                        <a:t>Mission, Vision and Core Values; Ethics and Professional Norms</a:t>
                      </a:r>
                      <a:endParaRPr sz="3000"/>
                    </a:p>
                  </a:txBody>
                  <a:tcPr marL="95250" marR="95250" marT="95250" marB="95250">
                    <a:lnL w="8650" cap="flat" cmpd="sng">
                      <a:solidFill>
                        <a:srgbClr val="9E9E9E"/>
                      </a:solidFill>
                      <a:prstDash val="solid"/>
                      <a:round/>
                      <a:headEnd type="none" w="sm" len="sm"/>
                      <a:tailEnd type="none" w="sm" len="sm"/>
                    </a:lnL>
                    <a:lnR w="8650" cap="flat" cmpd="sng">
                      <a:solidFill>
                        <a:srgbClr val="9E9E9E"/>
                      </a:solidFill>
                      <a:prstDash val="solid"/>
                      <a:round/>
                      <a:headEnd type="none" w="sm" len="sm"/>
                      <a:tailEnd type="none" w="sm" len="sm"/>
                    </a:lnR>
                    <a:lnT w="8650" cap="flat" cmpd="sng">
                      <a:solidFill>
                        <a:srgbClr val="9E9E9E"/>
                      </a:solidFill>
                      <a:prstDash val="solid"/>
                      <a:round/>
                      <a:headEnd type="none" w="sm" len="sm"/>
                      <a:tailEnd type="none" w="sm" len="sm"/>
                    </a:lnT>
                    <a:lnB w="8650"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80350">
                <a:tc>
                  <a:txBody>
                    <a:bodyPr/>
                    <a:lstStyle/>
                    <a:p>
                      <a:pPr marL="457200" marR="0" lvl="0" indent="0" algn="l" rtl="0">
                        <a:lnSpc>
                          <a:spcPct val="115000"/>
                        </a:lnSpc>
                        <a:spcBef>
                          <a:spcPts val="0"/>
                        </a:spcBef>
                        <a:spcAft>
                          <a:spcPts val="0"/>
                        </a:spcAft>
                        <a:buNone/>
                      </a:pPr>
                      <a:r>
                        <a:rPr lang="en-US" sz="1600"/>
                        <a:t>December 5</a:t>
                      </a:r>
                      <a:endParaRPr sz="3000"/>
                    </a:p>
                  </a:txBody>
                  <a:tcPr marL="95250" marR="95250" marT="95250" marB="95250">
                    <a:lnL w="8650" cap="flat" cmpd="sng">
                      <a:solidFill>
                        <a:srgbClr val="9E9E9E"/>
                      </a:solidFill>
                      <a:prstDash val="solid"/>
                      <a:round/>
                      <a:headEnd type="none" w="sm" len="sm"/>
                      <a:tailEnd type="none" w="sm" len="sm"/>
                    </a:lnL>
                    <a:lnR w="8650" cap="flat" cmpd="sng">
                      <a:solidFill>
                        <a:srgbClr val="9E9E9E"/>
                      </a:solidFill>
                      <a:prstDash val="solid"/>
                      <a:round/>
                      <a:headEnd type="none" w="sm" len="sm"/>
                      <a:tailEnd type="none" w="sm" len="sm"/>
                    </a:lnR>
                    <a:lnT w="8650" cap="flat" cmpd="sng">
                      <a:solidFill>
                        <a:srgbClr val="9E9E9E"/>
                      </a:solidFill>
                      <a:prstDash val="solid"/>
                      <a:round/>
                      <a:headEnd type="none" w="sm" len="sm"/>
                      <a:tailEnd type="none" w="sm" len="sm"/>
                    </a:lnT>
                    <a:lnB w="8650" cap="flat" cmpd="sng">
                      <a:solidFill>
                        <a:srgbClr val="9E9E9E"/>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600"/>
                        <a:t>Equity and Cultural Responsiveness</a:t>
                      </a:r>
                      <a:endParaRPr sz="3000"/>
                    </a:p>
                  </a:txBody>
                  <a:tcPr marL="95250" marR="95250" marT="95250" marB="95250">
                    <a:lnL w="8650" cap="flat" cmpd="sng">
                      <a:solidFill>
                        <a:srgbClr val="9E9E9E"/>
                      </a:solidFill>
                      <a:prstDash val="solid"/>
                      <a:round/>
                      <a:headEnd type="none" w="sm" len="sm"/>
                      <a:tailEnd type="none" w="sm" len="sm"/>
                    </a:lnL>
                    <a:lnR w="8650" cap="flat" cmpd="sng">
                      <a:solidFill>
                        <a:srgbClr val="9E9E9E"/>
                      </a:solidFill>
                      <a:prstDash val="solid"/>
                      <a:round/>
                      <a:headEnd type="none" w="sm" len="sm"/>
                      <a:tailEnd type="none" w="sm" len="sm"/>
                    </a:lnR>
                    <a:lnT w="8650" cap="flat" cmpd="sng">
                      <a:solidFill>
                        <a:srgbClr val="9E9E9E"/>
                      </a:solidFill>
                      <a:prstDash val="solid"/>
                      <a:round/>
                      <a:headEnd type="none" w="sm" len="sm"/>
                      <a:tailEnd type="none" w="sm" len="sm"/>
                    </a:lnT>
                    <a:lnB w="8650"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480350">
                <a:tc>
                  <a:txBody>
                    <a:bodyPr/>
                    <a:lstStyle/>
                    <a:p>
                      <a:pPr marL="457200" marR="0" lvl="0" indent="0" algn="l" rtl="0">
                        <a:lnSpc>
                          <a:spcPct val="115000"/>
                        </a:lnSpc>
                        <a:spcBef>
                          <a:spcPts val="0"/>
                        </a:spcBef>
                        <a:spcAft>
                          <a:spcPts val="0"/>
                        </a:spcAft>
                        <a:buNone/>
                      </a:pPr>
                      <a:r>
                        <a:rPr lang="en-US" sz="1600"/>
                        <a:t>January 9</a:t>
                      </a:r>
                      <a:endParaRPr sz="3000"/>
                    </a:p>
                  </a:txBody>
                  <a:tcPr marL="95250" marR="95250" marT="95250" marB="95250">
                    <a:lnL w="8650" cap="flat" cmpd="sng">
                      <a:solidFill>
                        <a:srgbClr val="9E9E9E"/>
                      </a:solidFill>
                      <a:prstDash val="solid"/>
                      <a:round/>
                      <a:headEnd type="none" w="sm" len="sm"/>
                      <a:tailEnd type="none" w="sm" len="sm"/>
                    </a:lnL>
                    <a:lnR w="8650" cap="flat" cmpd="sng">
                      <a:solidFill>
                        <a:srgbClr val="9E9E9E"/>
                      </a:solidFill>
                      <a:prstDash val="solid"/>
                      <a:round/>
                      <a:headEnd type="none" w="sm" len="sm"/>
                      <a:tailEnd type="none" w="sm" len="sm"/>
                    </a:lnR>
                    <a:lnT w="8650" cap="flat" cmpd="sng">
                      <a:solidFill>
                        <a:srgbClr val="9E9E9E"/>
                      </a:solidFill>
                      <a:prstDash val="solid"/>
                      <a:round/>
                      <a:headEnd type="none" w="sm" len="sm"/>
                      <a:tailEnd type="none" w="sm" len="sm"/>
                    </a:lnT>
                    <a:lnB w="8650"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600">
                          <a:solidFill>
                            <a:schemeClr val="dk1"/>
                          </a:solidFill>
                        </a:rPr>
                        <a:t>Curriculum, Instruction and Assessment</a:t>
                      </a:r>
                      <a:endParaRPr sz="3000"/>
                    </a:p>
                  </a:txBody>
                  <a:tcPr marL="95250" marR="95250" marT="95250" marB="95250">
                    <a:lnL w="8650" cap="flat" cmpd="sng">
                      <a:solidFill>
                        <a:srgbClr val="9E9E9E"/>
                      </a:solidFill>
                      <a:prstDash val="solid"/>
                      <a:round/>
                      <a:headEnd type="none" w="sm" len="sm"/>
                      <a:tailEnd type="none" w="sm" len="sm"/>
                    </a:lnL>
                    <a:lnR w="8650" cap="flat" cmpd="sng">
                      <a:solidFill>
                        <a:srgbClr val="9E9E9E"/>
                      </a:solidFill>
                      <a:prstDash val="solid"/>
                      <a:round/>
                      <a:headEnd type="none" w="sm" len="sm"/>
                      <a:tailEnd type="none" w="sm" len="sm"/>
                    </a:lnR>
                    <a:lnT w="8650" cap="flat" cmpd="sng">
                      <a:solidFill>
                        <a:srgbClr val="9E9E9E"/>
                      </a:solidFill>
                      <a:prstDash val="solid"/>
                      <a:round/>
                      <a:headEnd type="none" w="sm" len="sm"/>
                      <a:tailEnd type="none" w="sm" len="sm"/>
                    </a:lnT>
                    <a:lnB w="8650"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480350">
                <a:tc>
                  <a:txBody>
                    <a:bodyPr/>
                    <a:lstStyle/>
                    <a:p>
                      <a:pPr marL="457200" marR="0" lvl="0" indent="0" algn="l" rtl="0">
                        <a:lnSpc>
                          <a:spcPct val="115000"/>
                        </a:lnSpc>
                        <a:spcBef>
                          <a:spcPts val="0"/>
                        </a:spcBef>
                        <a:spcAft>
                          <a:spcPts val="0"/>
                        </a:spcAft>
                        <a:buNone/>
                      </a:pPr>
                      <a:r>
                        <a:rPr lang="en-US" sz="1600"/>
                        <a:t>February 6</a:t>
                      </a:r>
                      <a:endParaRPr sz="3000"/>
                    </a:p>
                  </a:txBody>
                  <a:tcPr marL="95250" marR="95250" marT="95250" marB="95250">
                    <a:lnL w="8650" cap="flat" cmpd="sng">
                      <a:solidFill>
                        <a:srgbClr val="9E9E9E"/>
                      </a:solidFill>
                      <a:prstDash val="solid"/>
                      <a:round/>
                      <a:headEnd type="none" w="sm" len="sm"/>
                      <a:tailEnd type="none" w="sm" len="sm"/>
                    </a:lnL>
                    <a:lnR w="8650" cap="flat" cmpd="sng">
                      <a:solidFill>
                        <a:srgbClr val="9E9E9E"/>
                      </a:solidFill>
                      <a:prstDash val="solid"/>
                      <a:round/>
                      <a:headEnd type="none" w="sm" len="sm"/>
                      <a:tailEnd type="none" w="sm" len="sm"/>
                    </a:lnR>
                    <a:lnT w="8650" cap="flat" cmpd="sng">
                      <a:solidFill>
                        <a:srgbClr val="9E9E9E"/>
                      </a:solidFill>
                      <a:prstDash val="solid"/>
                      <a:round/>
                      <a:headEnd type="none" w="sm" len="sm"/>
                      <a:tailEnd type="none" w="sm" len="sm"/>
                    </a:lnT>
                    <a:lnB w="8650"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Clr>
                          <a:schemeClr val="dk1"/>
                        </a:buClr>
                        <a:buSzPts val="1100"/>
                        <a:buFont typeface="Arial"/>
                        <a:buNone/>
                      </a:pPr>
                      <a:r>
                        <a:rPr lang="en-US" sz="1600">
                          <a:solidFill>
                            <a:schemeClr val="dk1"/>
                          </a:solidFill>
                        </a:rPr>
                        <a:t>Communities of Student Care and Support</a:t>
                      </a:r>
                      <a:endParaRPr sz="3000"/>
                    </a:p>
                  </a:txBody>
                  <a:tcPr marL="95250" marR="95250" marT="95250" marB="95250">
                    <a:lnL w="8650" cap="flat" cmpd="sng">
                      <a:solidFill>
                        <a:srgbClr val="9E9E9E"/>
                      </a:solidFill>
                      <a:prstDash val="solid"/>
                      <a:round/>
                      <a:headEnd type="none" w="sm" len="sm"/>
                      <a:tailEnd type="none" w="sm" len="sm"/>
                    </a:lnL>
                    <a:lnR w="8650" cap="flat" cmpd="sng">
                      <a:solidFill>
                        <a:srgbClr val="9E9E9E"/>
                      </a:solidFill>
                      <a:prstDash val="solid"/>
                      <a:round/>
                      <a:headEnd type="none" w="sm" len="sm"/>
                      <a:tailEnd type="none" w="sm" len="sm"/>
                    </a:lnR>
                    <a:lnT w="8650" cap="flat" cmpd="sng">
                      <a:solidFill>
                        <a:srgbClr val="9E9E9E"/>
                      </a:solidFill>
                      <a:prstDash val="solid"/>
                      <a:round/>
                      <a:headEnd type="none" w="sm" len="sm"/>
                      <a:tailEnd type="none" w="sm" len="sm"/>
                    </a:lnT>
                    <a:lnB w="8650"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480350">
                <a:tc>
                  <a:txBody>
                    <a:bodyPr/>
                    <a:lstStyle/>
                    <a:p>
                      <a:pPr marL="457200" marR="0" lvl="0" indent="0" algn="l" rtl="0">
                        <a:lnSpc>
                          <a:spcPct val="115000"/>
                        </a:lnSpc>
                        <a:spcBef>
                          <a:spcPts val="0"/>
                        </a:spcBef>
                        <a:spcAft>
                          <a:spcPts val="0"/>
                        </a:spcAft>
                        <a:buNone/>
                      </a:pPr>
                      <a:r>
                        <a:rPr lang="en-US" sz="1600"/>
                        <a:t>March 6</a:t>
                      </a:r>
                      <a:endParaRPr sz="3000"/>
                    </a:p>
                  </a:txBody>
                  <a:tcPr marL="95250" marR="95250" marT="95250" marB="95250">
                    <a:lnL w="8650" cap="flat" cmpd="sng">
                      <a:solidFill>
                        <a:srgbClr val="9E9E9E"/>
                      </a:solidFill>
                      <a:prstDash val="solid"/>
                      <a:round/>
                      <a:headEnd type="none" w="sm" len="sm"/>
                      <a:tailEnd type="none" w="sm" len="sm"/>
                    </a:lnL>
                    <a:lnR w="8650" cap="flat" cmpd="sng">
                      <a:solidFill>
                        <a:srgbClr val="9E9E9E"/>
                      </a:solidFill>
                      <a:prstDash val="solid"/>
                      <a:round/>
                      <a:headEnd type="none" w="sm" len="sm"/>
                      <a:tailEnd type="none" w="sm" len="sm"/>
                    </a:lnR>
                    <a:lnT w="8650" cap="flat" cmpd="sng">
                      <a:solidFill>
                        <a:srgbClr val="9E9E9E"/>
                      </a:solidFill>
                      <a:prstDash val="solid"/>
                      <a:round/>
                      <a:headEnd type="none" w="sm" len="sm"/>
                      <a:tailEnd type="none" w="sm" len="sm"/>
                    </a:lnT>
                    <a:lnB w="8650"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Clr>
                          <a:schemeClr val="dk1"/>
                        </a:buClr>
                        <a:buSzPts val="1100"/>
                        <a:buFont typeface="Arial"/>
                        <a:buNone/>
                      </a:pPr>
                      <a:r>
                        <a:rPr lang="en-US" sz="1600">
                          <a:solidFill>
                            <a:schemeClr val="dk1"/>
                          </a:solidFill>
                        </a:rPr>
                        <a:t>Professional Capacity and School Personnel; Professional Community for Teachers and Staff</a:t>
                      </a:r>
                      <a:endParaRPr sz="3000"/>
                    </a:p>
                  </a:txBody>
                  <a:tcPr marL="95250" marR="95250" marT="95250" marB="95250">
                    <a:lnL w="8650" cap="flat" cmpd="sng">
                      <a:solidFill>
                        <a:srgbClr val="9E9E9E"/>
                      </a:solidFill>
                      <a:prstDash val="solid"/>
                      <a:round/>
                      <a:headEnd type="none" w="sm" len="sm"/>
                      <a:tailEnd type="none" w="sm" len="sm"/>
                    </a:lnL>
                    <a:lnR w="8650" cap="flat" cmpd="sng">
                      <a:solidFill>
                        <a:srgbClr val="9E9E9E"/>
                      </a:solidFill>
                      <a:prstDash val="solid"/>
                      <a:round/>
                      <a:headEnd type="none" w="sm" len="sm"/>
                      <a:tailEnd type="none" w="sm" len="sm"/>
                    </a:lnR>
                    <a:lnT w="8650" cap="flat" cmpd="sng">
                      <a:solidFill>
                        <a:srgbClr val="9E9E9E"/>
                      </a:solidFill>
                      <a:prstDash val="solid"/>
                      <a:round/>
                      <a:headEnd type="none" w="sm" len="sm"/>
                      <a:tailEnd type="none" w="sm" len="sm"/>
                    </a:lnT>
                    <a:lnB w="8650"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480350">
                <a:tc>
                  <a:txBody>
                    <a:bodyPr/>
                    <a:lstStyle/>
                    <a:p>
                      <a:pPr marL="457200" marR="0" lvl="0" indent="0" algn="l" rtl="0">
                        <a:lnSpc>
                          <a:spcPct val="115000"/>
                        </a:lnSpc>
                        <a:spcBef>
                          <a:spcPts val="0"/>
                        </a:spcBef>
                        <a:spcAft>
                          <a:spcPts val="0"/>
                        </a:spcAft>
                        <a:buNone/>
                      </a:pPr>
                      <a:r>
                        <a:rPr lang="en-US" sz="1600"/>
                        <a:t>April 3</a:t>
                      </a:r>
                      <a:endParaRPr sz="3000"/>
                    </a:p>
                  </a:txBody>
                  <a:tcPr marL="95250" marR="95250" marT="95250" marB="95250">
                    <a:lnL w="8650" cap="flat" cmpd="sng">
                      <a:solidFill>
                        <a:srgbClr val="9E9E9E"/>
                      </a:solidFill>
                      <a:prstDash val="solid"/>
                      <a:round/>
                      <a:headEnd type="none" w="sm" len="sm"/>
                      <a:tailEnd type="none" w="sm" len="sm"/>
                    </a:lnL>
                    <a:lnR w="8650" cap="flat" cmpd="sng">
                      <a:solidFill>
                        <a:srgbClr val="9E9E9E"/>
                      </a:solidFill>
                      <a:prstDash val="solid"/>
                      <a:round/>
                      <a:headEnd type="none" w="sm" len="sm"/>
                      <a:tailEnd type="none" w="sm" len="sm"/>
                    </a:lnR>
                    <a:lnT w="8650" cap="flat" cmpd="sng">
                      <a:solidFill>
                        <a:srgbClr val="9E9E9E"/>
                      </a:solidFill>
                      <a:prstDash val="solid"/>
                      <a:round/>
                      <a:headEnd type="none" w="sm" len="sm"/>
                      <a:tailEnd type="none" w="sm" len="sm"/>
                    </a:lnT>
                    <a:lnB w="8650"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Clr>
                          <a:schemeClr val="dk1"/>
                        </a:buClr>
                        <a:buSzPts val="1100"/>
                        <a:buFont typeface="Arial"/>
                        <a:buNone/>
                      </a:pPr>
                      <a:r>
                        <a:rPr lang="en-US" sz="1600">
                          <a:solidFill>
                            <a:schemeClr val="dk1"/>
                          </a:solidFill>
                        </a:rPr>
                        <a:t>Meaningful Engagement of Families and Community</a:t>
                      </a:r>
                      <a:endParaRPr sz="3000"/>
                    </a:p>
                  </a:txBody>
                  <a:tcPr marL="95250" marR="95250" marT="95250" marB="95250">
                    <a:lnL w="8650" cap="flat" cmpd="sng">
                      <a:solidFill>
                        <a:srgbClr val="9E9E9E"/>
                      </a:solidFill>
                      <a:prstDash val="solid"/>
                      <a:round/>
                      <a:headEnd type="none" w="sm" len="sm"/>
                      <a:tailEnd type="none" w="sm" len="sm"/>
                    </a:lnL>
                    <a:lnR w="8650" cap="flat" cmpd="sng">
                      <a:solidFill>
                        <a:srgbClr val="9E9E9E"/>
                      </a:solidFill>
                      <a:prstDash val="solid"/>
                      <a:round/>
                      <a:headEnd type="none" w="sm" len="sm"/>
                      <a:tailEnd type="none" w="sm" len="sm"/>
                    </a:lnR>
                    <a:lnT w="8650" cap="flat" cmpd="sng">
                      <a:solidFill>
                        <a:srgbClr val="9E9E9E"/>
                      </a:solidFill>
                      <a:prstDash val="solid"/>
                      <a:round/>
                      <a:headEnd type="none" w="sm" len="sm"/>
                      <a:tailEnd type="none" w="sm" len="sm"/>
                    </a:lnT>
                    <a:lnB w="8650"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480350">
                <a:tc>
                  <a:txBody>
                    <a:bodyPr/>
                    <a:lstStyle/>
                    <a:p>
                      <a:pPr marL="457200" marR="0" lvl="0" indent="0" algn="l" rtl="0">
                        <a:lnSpc>
                          <a:spcPct val="115000"/>
                        </a:lnSpc>
                        <a:spcBef>
                          <a:spcPts val="0"/>
                        </a:spcBef>
                        <a:spcAft>
                          <a:spcPts val="0"/>
                        </a:spcAft>
                        <a:buNone/>
                      </a:pPr>
                      <a:r>
                        <a:rPr lang="en-US" sz="1600"/>
                        <a:t>May 1</a:t>
                      </a:r>
                      <a:endParaRPr sz="3000"/>
                    </a:p>
                  </a:txBody>
                  <a:tcPr marL="95250" marR="95250" marT="95250" marB="95250">
                    <a:lnL w="8650" cap="flat" cmpd="sng">
                      <a:solidFill>
                        <a:srgbClr val="9E9E9E"/>
                      </a:solidFill>
                      <a:prstDash val="solid"/>
                      <a:round/>
                      <a:headEnd type="none" w="sm" len="sm"/>
                      <a:tailEnd type="none" w="sm" len="sm"/>
                    </a:lnL>
                    <a:lnR w="8650" cap="flat" cmpd="sng">
                      <a:solidFill>
                        <a:srgbClr val="9E9E9E"/>
                      </a:solidFill>
                      <a:prstDash val="solid"/>
                      <a:round/>
                      <a:headEnd type="none" w="sm" len="sm"/>
                      <a:tailEnd type="none" w="sm" len="sm"/>
                    </a:lnR>
                    <a:lnT w="8650" cap="flat" cmpd="sng">
                      <a:solidFill>
                        <a:srgbClr val="9E9E9E"/>
                      </a:solidFill>
                      <a:prstDash val="solid"/>
                      <a:round/>
                      <a:headEnd type="none" w="sm" len="sm"/>
                      <a:tailEnd type="none" w="sm" len="sm"/>
                    </a:lnT>
                    <a:lnB w="8650" cap="flat" cmpd="sng">
                      <a:solidFill>
                        <a:srgbClr val="9E9E9E"/>
                      </a:solidFill>
                      <a:prstDash val="solid"/>
                      <a:round/>
                      <a:headEnd type="none" w="sm" len="sm"/>
                      <a:tailEnd type="none" w="sm" len="sm"/>
                    </a:lnB>
                  </a:tcPr>
                </a:tc>
                <a:tc>
                  <a:txBody>
                    <a:bodyPr/>
                    <a:lstStyle/>
                    <a:p>
                      <a:pPr marL="0" marR="0" lvl="0" indent="0" algn="l" rtl="0">
                        <a:lnSpc>
                          <a:spcPct val="115000"/>
                        </a:lnSpc>
                        <a:spcBef>
                          <a:spcPts val="0"/>
                        </a:spcBef>
                        <a:spcAft>
                          <a:spcPts val="0"/>
                        </a:spcAft>
                        <a:buNone/>
                      </a:pPr>
                      <a:r>
                        <a:rPr lang="en-US" sz="1600" dirty="0">
                          <a:solidFill>
                            <a:schemeClr val="dk1"/>
                          </a:solidFill>
                        </a:rPr>
                        <a:t>Operations and Management, </a:t>
                      </a:r>
                      <a:r>
                        <a:rPr lang="en-US" sz="1600" dirty="0"/>
                        <a:t>School Improvement</a:t>
                      </a:r>
                      <a:endParaRPr sz="3000" dirty="0"/>
                    </a:p>
                  </a:txBody>
                  <a:tcPr marL="95250" marR="95250" marT="95250" marB="95250">
                    <a:lnL w="8650" cap="flat" cmpd="sng">
                      <a:solidFill>
                        <a:srgbClr val="9E9E9E"/>
                      </a:solidFill>
                      <a:prstDash val="solid"/>
                      <a:round/>
                      <a:headEnd type="none" w="sm" len="sm"/>
                      <a:tailEnd type="none" w="sm" len="sm"/>
                    </a:lnL>
                    <a:lnR w="8650" cap="flat" cmpd="sng">
                      <a:solidFill>
                        <a:srgbClr val="9E9E9E"/>
                      </a:solidFill>
                      <a:prstDash val="solid"/>
                      <a:round/>
                      <a:headEnd type="none" w="sm" len="sm"/>
                      <a:tailEnd type="none" w="sm" len="sm"/>
                    </a:lnR>
                    <a:lnT w="8650" cap="flat" cmpd="sng">
                      <a:solidFill>
                        <a:srgbClr val="9E9E9E"/>
                      </a:solidFill>
                      <a:prstDash val="solid"/>
                      <a:round/>
                      <a:headEnd type="none" w="sm" len="sm"/>
                      <a:tailEnd type="none" w="sm" len="sm"/>
                    </a:lnT>
                    <a:lnB w="8650"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2d36bcffd0e_0_0"/>
          <p:cNvSpPr txBox="1">
            <a:spLocks noGrp="1"/>
          </p:cNvSpPr>
          <p:nvPr>
            <p:ph type="title"/>
          </p:nvPr>
        </p:nvSpPr>
        <p:spPr>
          <a:xfrm>
            <a:off x="230075" y="365550"/>
            <a:ext cx="11961900" cy="1325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a:t>What is a Cross State Learning Group (CSLG)?</a:t>
            </a:r>
            <a:endParaRPr/>
          </a:p>
        </p:txBody>
      </p:sp>
      <p:pic>
        <p:nvPicPr>
          <p:cNvPr id="256" name="Google Shape;256;g2d36bcffd0e_0_0" descr="Graphic that reads: WHAT ARE CROSS-STATE LEARNING GROUPS?  &#10;Cross-state learning groups (CSLGs) engage participants across CEEDAR state teams in virtual communities of policy and practice reform on educator preparation. The groups provide states with opportunities to share successes and challenges and learn from other states and national partners."/>
          <p:cNvPicPr preferRelativeResize="0"/>
          <p:nvPr/>
        </p:nvPicPr>
        <p:blipFill>
          <a:blip r:embed="rId3">
            <a:alphaModFix/>
          </a:blip>
          <a:stretch>
            <a:fillRect/>
          </a:stretch>
        </p:blipFill>
        <p:spPr>
          <a:xfrm>
            <a:off x="9799" y="1609200"/>
            <a:ext cx="3712237" cy="4360249"/>
          </a:xfrm>
          <a:prstGeom prst="rect">
            <a:avLst/>
          </a:prstGeom>
          <a:noFill/>
          <a:ln>
            <a:noFill/>
          </a:ln>
        </p:spPr>
      </p:pic>
      <p:sp>
        <p:nvSpPr>
          <p:cNvPr id="257" name="Google Shape;257;g2d36bcffd0e_0_0"/>
          <p:cNvSpPr txBox="1"/>
          <p:nvPr/>
        </p:nvSpPr>
        <p:spPr>
          <a:xfrm>
            <a:off x="9040100" y="1969525"/>
            <a:ext cx="3151800" cy="320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u="sng" dirty="0">
                <a:solidFill>
                  <a:schemeClr val="dk1"/>
                </a:solidFill>
                <a:latin typeface="Calibri"/>
                <a:ea typeface="Calibri"/>
                <a:cs typeface="Calibri"/>
                <a:sym typeface="Calibri"/>
              </a:rPr>
              <a:t>2 Types of CSLG</a:t>
            </a:r>
            <a:endParaRPr sz="2800" u="sng" dirty="0">
              <a:solidFill>
                <a:schemeClr val="dk1"/>
              </a:solidFill>
              <a:latin typeface="Calibri"/>
              <a:ea typeface="Calibri"/>
              <a:cs typeface="Calibri"/>
              <a:sym typeface="Calibri"/>
            </a:endParaRPr>
          </a:p>
          <a:p>
            <a:pPr marL="0" lvl="0" indent="0" algn="l" rtl="0">
              <a:spcBef>
                <a:spcPts val="0"/>
              </a:spcBef>
              <a:spcAft>
                <a:spcPts val="0"/>
              </a:spcAft>
              <a:buNone/>
            </a:pPr>
            <a:endParaRPr sz="2800" dirty="0">
              <a:solidFill>
                <a:schemeClr val="dk1"/>
              </a:solidFill>
              <a:latin typeface="Calibri"/>
              <a:ea typeface="Calibri"/>
              <a:cs typeface="Calibri"/>
              <a:sym typeface="Calibri"/>
            </a:endParaRPr>
          </a:p>
          <a:p>
            <a:pPr marL="457200" lvl="0" indent="-406400" algn="l" rtl="0">
              <a:spcBef>
                <a:spcPts val="0"/>
              </a:spcBef>
              <a:spcAft>
                <a:spcPts val="0"/>
              </a:spcAft>
              <a:buClr>
                <a:schemeClr val="dk1"/>
              </a:buClr>
              <a:buSzPts val="2800"/>
              <a:buFont typeface="Calibri"/>
              <a:buChar char="●"/>
            </a:pPr>
            <a:r>
              <a:rPr lang="en-US" sz="2800" dirty="0">
                <a:solidFill>
                  <a:schemeClr val="dk1"/>
                </a:solidFill>
                <a:latin typeface="Calibri"/>
                <a:ea typeface="Calibri"/>
                <a:cs typeface="Calibri"/>
                <a:sym typeface="Calibri"/>
              </a:rPr>
              <a:t>Affinity Groups (AGs)</a:t>
            </a:r>
            <a:endParaRPr sz="2800" dirty="0">
              <a:solidFill>
                <a:schemeClr val="dk1"/>
              </a:solidFill>
              <a:latin typeface="Calibri"/>
              <a:ea typeface="Calibri"/>
              <a:cs typeface="Calibri"/>
              <a:sym typeface="Calibri"/>
            </a:endParaRPr>
          </a:p>
          <a:p>
            <a:pPr marL="0" lvl="0" indent="0" algn="l" rtl="0">
              <a:spcBef>
                <a:spcPts val="0"/>
              </a:spcBef>
              <a:spcAft>
                <a:spcPts val="0"/>
              </a:spcAft>
              <a:buNone/>
            </a:pPr>
            <a:endParaRPr sz="2800" dirty="0">
              <a:solidFill>
                <a:schemeClr val="dk1"/>
              </a:solidFill>
              <a:latin typeface="Calibri"/>
              <a:ea typeface="Calibri"/>
              <a:cs typeface="Calibri"/>
              <a:sym typeface="Calibri"/>
            </a:endParaRPr>
          </a:p>
          <a:p>
            <a:pPr marL="457200" lvl="0" indent="-406400" algn="l" rtl="0">
              <a:spcBef>
                <a:spcPts val="0"/>
              </a:spcBef>
              <a:spcAft>
                <a:spcPts val="0"/>
              </a:spcAft>
              <a:buClr>
                <a:schemeClr val="dk1"/>
              </a:buClr>
              <a:buSzPts val="2800"/>
              <a:buFont typeface="Calibri"/>
              <a:buChar char="●"/>
            </a:pPr>
            <a:r>
              <a:rPr lang="en-US" sz="2800" dirty="0">
                <a:solidFill>
                  <a:schemeClr val="dk1"/>
                </a:solidFill>
                <a:latin typeface="Calibri"/>
                <a:ea typeface="Calibri"/>
                <a:cs typeface="Calibri"/>
                <a:sym typeface="Calibri"/>
              </a:rPr>
              <a:t>Topical Action Groups (TAGs)</a:t>
            </a:r>
            <a:endParaRPr sz="2800" dirty="0">
              <a:solidFill>
                <a:schemeClr val="dk1"/>
              </a:solidFill>
              <a:latin typeface="Calibri"/>
              <a:ea typeface="Calibri"/>
              <a:cs typeface="Calibri"/>
              <a:sym typeface="Calibri"/>
            </a:endParaRPr>
          </a:p>
        </p:txBody>
      </p:sp>
      <p:pic>
        <p:nvPicPr>
          <p:cNvPr id="258" name="Google Shape;258;g2d36bcffd0e_0_0" descr="A map of the United States with selected states highlighted in blue while the remaining states appear in gray. The blue states include Washington, Oregon, California, Nevada, Arizona, Colorado, New Mexico, Minnesota, New York, New Jersey, Connecticut, Rhode Island, Massachusetts, Vermont, New Hampshire, Maine, Pennsylvania, Maryland, Virginia, North Carolina, Georgia, Florida, Tennessee."/>
          <p:cNvPicPr preferRelativeResize="0"/>
          <p:nvPr/>
        </p:nvPicPr>
        <p:blipFill>
          <a:blip r:embed="rId4">
            <a:alphaModFix/>
          </a:blip>
          <a:stretch>
            <a:fillRect/>
          </a:stretch>
        </p:blipFill>
        <p:spPr>
          <a:xfrm>
            <a:off x="3722037" y="1843650"/>
            <a:ext cx="5550314" cy="385053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7">
                                            <p:txEl>
                                              <p:pRg st="0" end="0"/>
                                            </p:txEl>
                                          </p:spTgt>
                                        </p:tgtEl>
                                        <p:attrNameLst>
                                          <p:attrName>style.visibility</p:attrName>
                                        </p:attrNameLst>
                                      </p:cBhvr>
                                      <p:to>
                                        <p:strVal val="visible"/>
                                      </p:to>
                                    </p:set>
                                    <p:animEffect transition="in" filter="fade">
                                      <p:cBhvr>
                                        <p:cTn id="7" dur="1000"/>
                                        <p:tgtEl>
                                          <p:spTgt spid="2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7">
                                            <p:txEl>
                                              <p:pRg st="1" end="1"/>
                                            </p:txEl>
                                          </p:spTgt>
                                        </p:tgtEl>
                                        <p:attrNameLst>
                                          <p:attrName>style.visibility</p:attrName>
                                        </p:attrNameLst>
                                      </p:cBhvr>
                                      <p:to>
                                        <p:strVal val="visible"/>
                                      </p:to>
                                    </p:set>
                                    <p:animEffect transition="in" filter="fade">
                                      <p:cBhvr>
                                        <p:cTn id="12" dur="1000"/>
                                        <p:tgtEl>
                                          <p:spTgt spid="25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7">
                                            <p:txEl>
                                              <p:pRg st="2" end="2"/>
                                            </p:txEl>
                                          </p:spTgt>
                                        </p:tgtEl>
                                        <p:attrNameLst>
                                          <p:attrName>style.visibility</p:attrName>
                                        </p:attrNameLst>
                                      </p:cBhvr>
                                      <p:to>
                                        <p:strVal val="visible"/>
                                      </p:to>
                                    </p:set>
                                    <p:animEffect transition="in" filter="fade">
                                      <p:cBhvr>
                                        <p:cTn id="17" dur="1000"/>
                                        <p:tgtEl>
                                          <p:spTgt spid="25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7">
                                            <p:txEl>
                                              <p:pRg st="3" end="3"/>
                                            </p:txEl>
                                          </p:spTgt>
                                        </p:tgtEl>
                                        <p:attrNameLst>
                                          <p:attrName>style.visibility</p:attrName>
                                        </p:attrNameLst>
                                      </p:cBhvr>
                                      <p:to>
                                        <p:strVal val="visible"/>
                                      </p:to>
                                    </p:set>
                                    <p:animEffect transition="in" filter="fade">
                                      <p:cBhvr>
                                        <p:cTn id="22" dur="1000"/>
                                        <p:tgtEl>
                                          <p:spTgt spid="25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7">
                                            <p:txEl>
                                              <p:pRg st="4" end="4"/>
                                            </p:txEl>
                                          </p:spTgt>
                                        </p:tgtEl>
                                        <p:attrNameLst>
                                          <p:attrName>style.visibility</p:attrName>
                                        </p:attrNameLst>
                                      </p:cBhvr>
                                      <p:to>
                                        <p:strVal val="visible"/>
                                      </p:to>
                                    </p:set>
                                    <p:animEffect transition="in" filter="fade">
                                      <p:cBhvr>
                                        <p:cTn id="27" dur="1000"/>
                                        <p:tgtEl>
                                          <p:spTgt spid="25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5" name="Google Shape;265;g2f2dc9c45db_0_0"/>
          <p:cNvSpPr txBox="1">
            <a:spLocks noGrp="1"/>
          </p:cNvSpPr>
          <p:nvPr>
            <p:ph type="title"/>
          </p:nvPr>
        </p:nvSpPr>
        <p:spPr>
          <a:xfrm>
            <a:off x="67800" y="365550"/>
            <a:ext cx="11819100" cy="13257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What is the purpose of this TAG and </a:t>
            </a:r>
            <a:endParaRPr/>
          </a:p>
          <a:p>
            <a:pPr marL="0" lvl="0" indent="0" algn="ctr" rtl="0">
              <a:spcBef>
                <a:spcPts val="0"/>
              </a:spcBef>
              <a:spcAft>
                <a:spcPts val="0"/>
              </a:spcAft>
              <a:buNone/>
            </a:pPr>
            <a:r>
              <a:rPr lang="en-US"/>
              <a:t>what will I get out of it?</a:t>
            </a:r>
            <a:endParaRPr/>
          </a:p>
        </p:txBody>
      </p:sp>
      <p:grpSp>
        <p:nvGrpSpPr>
          <p:cNvPr id="266" name="Google Shape;266;g2f2dc9c45db_0_0">
            <a:extLst>
              <a:ext uri="{C183D7F6-B498-43B3-948B-1728B52AA6E4}">
                <adec:decorative xmlns:adec="http://schemas.microsoft.com/office/drawing/2017/decorative" val="1"/>
              </a:ext>
            </a:extLst>
          </p:cNvPr>
          <p:cNvGrpSpPr/>
          <p:nvPr/>
        </p:nvGrpSpPr>
        <p:grpSpPr>
          <a:xfrm>
            <a:off x="6878947" y="1465951"/>
            <a:ext cx="4628721" cy="4625604"/>
            <a:chOff x="2961500" y="961400"/>
            <a:chExt cx="3221100" cy="3220500"/>
          </a:xfrm>
        </p:grpSpPr>
        <p:sp>
          <p:nvSpPr>
            <p:cNvPr id="267" name="Google Shape;267;g2f2dc9c45db_0_0"/>
            <p:cNvSpPr/>
            <p:nvPr/>
          </p:nvSpPr>
          <p:spPr>
            <a:xfrm>
              <a:off x="2961500" y="961400"/>
              <a:ext cx="3221100" cy="3220500"/>
            </a:xfrm>
            <a:prstGeom prst="ellipse">
              <a:avLst/>
            </a:prstGeom>
            <a:solidFill>
              <a:srgbClr val="0D5C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8" name="Google Shape;268;g2f2dc9c45db_0_0"/>
            <p:cNvSpPr txBox="1"/>
            <p:nvPr/>
          </p:nvSpPr>
          <p:spPr>
            <a:xfrm>
              <a:off x="3287164" y="1199650"/>
              <a:ext cx="2534100" cy="2807700"/>
            </a:xfrm>
            <a:prstGeom prst="rect">
              <a:avLst/>
            </a:prstGeom>
            <a:noFill/>
            <a:ln>
              <a:noFill/>
            </a:ln>
          </p:spPr>
          <p:txBody>
            <a:bodyPr spcFirstLastPara="1" wrap="square" lIns="121900" tIns="121900" rIns="121900" bIns="121900" anchor="ctr" anchorCtr="0">
              <a:spAutoFit/>
            </a:bodyPr>
            <a:lstStyle/>
            <a:p>
              <a:pPr marL="0" lvl="0" indent="0" algn="ctr" rtl="0">
                <a:spcBef>
                  <a:spcPts val="0"/>
                </a:spcBef>
                <a:spcAft>
                  <a:spcPts val="0"/>
                </a:spcAft>
                <a:buNone/>
              </a:pPr>
              <a:r>
                <a:rPr lang="en-US" sz="1900" dirty="0">
                  <a:solidFill>
                    <a:srgbClr val="FFFFFF"/>
                  </a:solidFill>
                  <a:latin typeface="Roboto"/>
                  <a:ea typeface="Roboto"/>
                  <a:cs typeface="Roboto"/>
                  <a:sym typeface="Roboto"/>
                </a:rPr>
                <a:t>Much of our time </a:t>
              </a:r>
              <a:endParaRPr sz="1900" dirty="0">
                <a:solidFill>
                  <a:srgbClr val="FFFFFF"/>
                </a:solidFill>
                <a:latin typeface="Roboto"/>
                <a:ea typeface="Roboto"/>
                <a:cs typeface="Roboto"/>
                <a:sym typeface="Roboto"/>
              </a:endParaRPr>
            </a:p>
            <a:p>
              <a:pPr marL="0" lvl="0" indent="0" algn="ctr" rtl="0">
                <a:spcBef>
                  <a:spcPts val="0"/>
                </a:spcBef>
                <a:spcAft>
                  <a:spcPts val="0"/>
                </a:spcAft>
                <a:buNone/>
              </a:pPr>
              <a:r>
                <a:rPr lang="en-US" sz="1900" dirty="0">
                  <a:solidFill>
                    <a:srgbClr val="FFFFFF"/>
                  </a:solidFill>
                  <a:latin typeface="Roboto"/>
                  <a:ea typeface="Roboto"/>
                  <a:cs typeface="Roboto"/>
                  <a:sym typeface="Roboto"/>
                </a:rPr>
                <a:t>will be dedicated to:</a:t>
              </a:r>
              <a:endParaRPr sz="1900" dirty="0">
                <a:solidFill>
                  <a:srgbClr val="FFFFFF"/>
                </a:solidFill>
                <a:latin typeface="Roboto"/>
                <a:ea typeface="Roboto"/>
                <a:cs typeface="Roboto"/>
                <a:sym typeface="Roboto"/>
              </a:endParaRPr>
            </a:p>
            <a:p>
              <a:pPr marL="0" lvl="0" indent="0" algn="ctr" rtl="0">
                <a:spcBef>
                  <a:spcPts val="0"/>
                </a:spcBef>
                <a:spcAft>
                  <a:spcPts val="0"/>
                </a:spcAft>
                <a:buNone/>
              </a:pPr>
              <a:r>
                <a:rPr lang="en-US" sz="1900" dirty="0">
                  <a:solidFill>
                    <a:srgbClr val="FFFFFF"/>
                  </a:solidFill>
                  <a:latin typeface="Roboto"/>
                  <a:ea typeface="Roboto"/>
                  <a:cs typeface="Roboto"/>
                  <a:sym typeface="Roboto"/>
                </a:rPr>
                <a:t>engaging discussion</a:t>
              </a:r>
              <a:endParaRPr sz="1900" dirty="0">
                <a:solidFill>
                  <a:srgbClr val="FFFFFF"/>
                </a:solidFill>
                <a:latin typeface="Roboto"/>
                <a:ea typeface="Roboto"/>
                <a:cs typeface="Roboto"/>
                <a:sym typeface="Roboto"/>
              </a:endParaRPr>
            </a:p>
            <a:p>
              <a:pPr marL="0" lvl="0" indent="0" algn="ctr" rtl="0">
                <a:spcBef>
                  <a:spcPts val="0"/>
                </a:spcBef>
                <a:spcAft>
                  <a:spcPts val="0"/>
                </a:spcAft>
                <a:buNone/>
              </a:pPr>
              <a:r>
                <a:rPr lang="en-US" sz="1900" dirty="0">
                  <a:solidFill>
                    <a:srgbClr val="FFFFFF"/>
                  </a:solidFill>
                  <a:latin typeface="Roboto"/>
                  <a:ea typeface="Roboto"/>
                  <a:cs typeface="Roboto"/>
                  <a:sym typeface="Roboto"/>
                </a:rPr>
                <a:t>sharing successes </a:t>
              </a:r>
              <a:endParaRPr sz="1900" dirty="0">
                <a:solidFill>
                  <a:srgbClr val="FFFFFF"/>
                </a:solidFill>
                <a:latin typeface="Roboto"/>
                <a:ea typeface="Roboto"/>
                <a:cs typeface="Roboto"/>
                <a:sym typeface="Roboto"/>
              </a:endParaRPr>
            </a:p>
            <a:p>
              <a:pPr marL="0" lvl="0" indent="0" algn="ctr" rtl="0">
                <a:spcBef>
                  <a:spcPts val="0"/>
                </a:spcBef>
                <a:spcAft>
                  <a:spcPts val="0"/>
                </a:spcAft>
                <a:buNone/>
              </a:pPr>
              <a:r>
                <a:rPr lang="en-US" sz="1900" dirty="0">
                  <a:solidFill>
                    <a:srgbClr val="FFFFFF"/>
                  </a:solidFill>
                  <a:latin typeface="Roboto"/>
                  <a:ea typeface="Roboto"/>
                  <a:cs typeface="Roboto"/>
                  <a:sym typeface="Roboto"/>
                </a:rPr>
                <a:t>and problem solving challenges.</a:t>
              </a:r>
              <a:endParaRPr sz="1900" dirty="0">
                <a:solidFill>
                  <a:srgbClr val="FFFFFF"/>
                </a:solidFill>
                <a:latin typeface="Roboto"/>
                <a:ea typeface="Roboto"/>
                <a:cs typeface="Roboto"/>
                <a:sym typeface="Roboto"/>
              </a:endParaRPr>
            </a:p>
            <a:p>
              <a:pPr marL="0" lvl="0" indent="0" algn="ctr" rtl="0">
                <a:spcBef>
                  <a:spcPts val="0"/>
                </a:spcBef>
                <a:spcAft>
                  <a:spcPts val="0"/>
                </a:spcAft>
                <a:buNone/>
              </a:pPr>
              <a:endParaRPr sz="1900" dirty="0">
                <a:solidFill>
                  <a:srgbClr val="FFFFFF"/>
                </a:solidFill>
                <a:latin typeface="Roboto"/>
                <a:ea typeface="Roboto"/>
                <a:cs typeface="Roboto"/>
                <a:sym typeface="Roboto"/>
              </a:endParaRPr>
            </a:p>
            <a:p>
              <a:pPr marL="0" lvl="0" indent="0" algn="ctr" rtl="0">
                <a:spcBef>
                  <a:spcPts val="0"/>
                </a:spcBef>
                <a:spcAft>
                  <a:spcPts val="0"/>
                </a:spcAft>
                <a:buNone/>
              </a:pPr>
              <a:r>
                <a:rPr lang="en-US" sz="1900" dirty="0">
                  <a:solidFill>
                    <a:srgbClr val="FFFFFF"/>
                  </a:solidFill>
                  <a:latin typeface="Roboto"/>
                  <a:ea typeface="Roboto"/>
                  <a:cs typeface="Roboto"/>
                  <a:sym typeface="Roboto"/>
                </a:rPr>
                <a:t>We will frequently work </a:t>
              </a:r>
              <a:endParaRPr sz="1900" dirty="0">
                <a:solidFill>
                  <a:srgbClr val="FFFFFF"/>
                </a:solidFill>
                <a:latin typeface="Roboto"/>
                <a:ea typeface="Roboto"/>
                <a:cs typeface="Roboto"/>
                <a:sym typeface="Roboto"/>
              </a:endParaRPr>
            </a:p>
            <a:p>
              <a:pPr marL="0" lvl="0" indent="0" algn="ctr" rtl="0">
                <a:spcBef>
                  <a:spcPts val="0"/>
                </a:spcBef>
                <a:spcAft>
                  <a:spcPts val="0"/>
                </a:spcAft>
                <a:buNone/>
              </a:pPr>
              <a:r>
                <a:rPr lang="en-US" sz="1900" dirty="0">
                  <a:solidFill>
                    <a:srgbClr val="FFFFFF"/>
                  </a:solidFill>
                  <a:latin typeface="Roboto"/>
                  <a:ea typeface="Roboto"/>
                  <a:cs typeface="Roboto"/>
                  <a:sym typeface="Roboto"/>
                </a:rPr>
                <a:t>in breakout rooms </a:t>
              </a:r>
              <a:endParaRPr sz="1900" dirty="0">
                <a:solidFill>
                  <a:srgbClr val="FFFFFF"/>
                </a:solidFill>
                <a:latin typeface="Roboto"/>
                <a:ea typeface="Roboto"/>
                <a:cs typeface="Roboto"/>
                <a:sym typeface="Roboto"/>
              </a:endParaRPr>
            </a:p>
            <a:p>
              <a:pPr marL="0" lvl="0" indent="0" algn="ctr" rtl="0">
                <a:spcBef>
                  <a:spcPts val="0"/>
                </a:spcBef>
                <a:spcAft>
                  <a:spcPts val="0"/>
                </a:spcAft>
                <a:buNone/>
              </a:pPr>
              <a:r>
                <a:rPr lang="en-US" sz="1900" dirty="0">
                  <a:solidFill>
                    <a:srgbClr val="FFFFFF"/>
                  </a:solidFill>
                  <a:latin typeface="Roboto"/>
                  <a:ea typeface="Roboto"/>
                  <a:cs typeface="Roboto"/>
                  <a:sym typeface="Roboto"/>
                </a:rPr>
                <a:t>(Cross State and within State) to facilitate deeper dives  and action plans.</a:t>
              </a:r>
              <a:endParaRPr sz="1900" dirty="0">
                <a:solidFill>
                  <a:srgbClr val="FFFFFF"/>
                </a:solidFill>
                <a:latin typeface="Roboto"/>
                <a:ea typeface="Roboto"/>
                <a:cs typeface="Roboto"/>
                <a:sym typeface="Roboto"/>
              </a:endParaRPr>
            </a:p>
            <a:p>
              <a:pPr marL="0" lvl="0" indent="0" algn="r" rtl="0">
                <a:spcBef>
                  <a:spcPts val="0"/>
                </a:spcBef>
                <a:spcAft>
                  <a:spcPts val="0"/>
                </a:spcAft>
                <a:buNone/>
              </a:pPr>
              <a:endParaRPr sz="1800" dirty="0">
                <a:solidFill>
                  <a:srgbClr val="FFFFFF"/>
                </a:solidFill>
                <a:latin typeface="Roboto"/>
                <a:ea typeface="Roboto"/>
                <a:cs typeface="Roboto"/>
                <a:sym typeface="Roboto"/>
              </a:endParaRPr>
            </a:p>
          </p:txBody>
        </p:sp>
      </p:grpSp>
      <p:sp>
        <p:nvSpPr>
          <p:cNvPr id="269" name="Google Shape;269;g2f2dc9c45db_0_0"/>
          <p:cNvSpPr txBox="1"/>
          <p:nvPr/>
        </p:nvSpPr>
        <p:spPr>
          <a:xfrm>
            <a:off x="-89975" y="2373075"/>
            <a:ext cx="6725100" cy="4063500"/>
          </a:xfrm>
          <a:prstGeom prst="rect">
            <a:avLst/>
          </a:prstGeom>
          <a:noFill/>
          <a:ln>
            <a:noFill/>
          </a:ln>
        </p:spPr>
        <p:txBody>
          <a:bodyPr spcFirstLastPara="1" wrap="square" lIns="91425" tIns="91425" rIns="91425" bIns="91425" anchor="t" anchorCtr="0">
            <a:spAutoFit/>
          </a:bodyPr>
          <a:lstStyle/>
          <a:p>
            <a:pPr marL="457200" lvl="0" indent="-406400" algn="l" rtl="0">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Everyone is working on similar issues.</a:t>
            </a:r>
            <a:endParaRPr sz="2800">
              <a:solidFill>
                <a:schemeClr val="dk1"/>
              </a:solidFill>
              <a:latin typeface="Calibri"/>
              <a:ea typeface="Calibri"/>
              <a:cs typeface="Calibri"/>
              <a:sym typeface="Calibri"/>
            </a:endParaRPr>
          </a:p>
          <a:p>
            <a:pPr marL="457200" lvl="0" indent="-406400" algn="l" rtl="0">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We are creating an IL community.</a:t>
            </a:r>
            <a:endParaRPr sz="2800">
              <a:solidFill>
                <a:schemeClr val="dk1"/>
              </a:solidFill>
              <a:latin typeface="Calibri"/>
              <a:ea typeface="Calibri"/>
              <a:cs typeface="Calibri"/>
              <a:sym typeface="Calibri"/>
            </a:endParaRPr>
          </a:p>
          <a:p>
            <a:pPr marL="457200" lvl="0" indent="-406400" algn="l" rtl="0">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Together we can work smarter.</a:t>
            </a:r>
            <a:endParaRPr sz="2800">
              <a:solidFill>
                <a:schemeClr val="dk1"/>
              </a:solidFill>
              <a:latin typeface="Calibri"/>
              <a:ea typeface="Calibri"/>
              <a:cs typeface="Calibri"/>
              <a:sym typeface="Calibri"/>
            </a:endParaRPr>
          </a:p>
          <a:p>
            <a:pPr marL="457200" lvl="0" indent="-406400" algn="l" rtl="0">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Everyone is at a different point in their work.</a:t>
            </a:r>
            <a:endParaRPr sz="2800">
              <a:solidFill>
                <a:schemeClr val="dk1"/>
              </a:solidFill>
              <a:latin typeface="Calibri"/>
              <a:ea typeface="Calibri"/>
              <a:cs typeface="Calibri"/>
              <a:sym typeface="Calibri"/>
            </a:endParaRPr>
          </a:p>
          <a:p>
            <a:pPr marL="457200" lvl="0" indent="-406400" algn="l" rtl="0">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Opportunity to learn from others and share your knowledge.</a:t>
            </a:r>
            <a:endParaRPr sz="2800">
              <a:solidFill>
                <a:schemeClr val="dk1"/>
              </a:solidFill>
              <a:latin typeface="Calibri"/>
              <a:ea typeface="Calibri"/>
              <a:cs typeface="Calibri"/>
              <a:sym typeface="Calibri"/>
            </a:endParaRPr>
          </a:p>
          <a:p>
            <a:pPr marL="457200" lvl="0" indent="-406400" algn="l" rtl="0">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Highlight every state.</a:t>
            </a:r>
            <a:endParaRPr sz="2800">
              <a:solidFill>
                <a:schemeClr val="dk1"/>
              </a:solidFill>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70" name="Google Shape;270;g2f2dc9c45db_0_0"/>
          <p:cNvSpPr txBox="1"/>
          <p:nvPr/>
        </p:nvSpPr>
        <p:spPr>
          <a:xfrm>
            <a:off x="0" y="1757475"/>
            <a:ext cx="6105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3000">
                <a:solidFill>
                  <a:schemeClr val="dk1"/>
                </a:solidFill>
                <a:latin typeface="Calibri"/>
                <a:ea typeface="Calibri"/>
                <a:cs typeface="Calibri"/>
                <a:sym typeface="Calibri"/>
              </a:rPr>
              <a:t>Topical </a:t>
            </a:r>
            <a:r>
              <a:rPr lang="en-US" sz="3000" b="1">
                <a:solidFill>
                  <a:schemeClr val="dk1"/>
                </a:solidFill>
                <a:latin typeface="Calibri"/>
                <a:ea typeface="Calibri"/>
                <a:cs typeface="Calibri"/>
                <a:sym typeface="Calibri"/>
              </a:rPr>
              <a:t>Action </a:t>
            </a:r>
            <a:r>
              <a:rPr lang="en-US" sz="3000">
                <a:solidFill>
                  <a:schemeClr val="dk1"/>
                </a:solidFill>
                <a:latin typeface="Calibri"/>
                <a:ea typeface="Calibri"/>
                <a:cs typeface="Calibri"/>
                <a:sym typeface="Calibri"/>
              </a:rPr>
              <a:t>Groups </a:t>
            </a:r>
            <a:endParaRPr sz="30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0"/>
                                        </p:tgtEl>
                                        <p:attrNameLst>
                                          <p:attrName>style.visibility</p:attrName>
                                        </p:attrNameLst>
                                      </p:cBhvr>
                                      <p:to>
                                        <p:strVal val="visible"/>
                                      </p:to>
                                    </p:set>
                                    <p:animEffect transition="in" filter="fade">
                                      <p:cBhvr>
                                        <p:cTn id="7" dur="1000"/>
                                        <p:tgtEl>
                                          <p:spTgt spid="2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6"/>
                                        </p:tgtEl>
                                        <p:attrNameLst>
                                          <p:attrName>style.visibility</p:attrName>
                                        </p:attrNameLst>
                                      </p:cBhvr>
                                      <p:to>
                                        <p:strVal val="visible"/>
                                      </p:to>
                                    </p:set>
                                    <p:animEffect transition="in" filter="fade">
                                      <p:cBhvr>
                                        <p:cTn id="12" dur="1000"/>
                                        <p:tgtEl>
                                          <p:spTgt spid="2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9">
                                            <p:txEl>
                                              <p:pRg st="0" end="0"/>
                                            </p:txEl>
                                          </p:spTgt>
                                        </p:tgtEl>
                                        <p:attrNameLst>
                                          <p:attrName>style.visibility</p:attrName>
                                        </p:attrNameLst>
                                      </p:cBhvr>
                                      <p:to>
                                        <p:strVal val="visible"/>
                                      </p:to>
                                    </p:set>
                                    <p:animEffect transition="in" filter="fade">
                                      <p:cBhvr>
                                        <p:cTn id="17" dur="1000"/>
                                        <p:tgtEl>
                                          <p:spTgt spid="26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9">
                                            <p:txEl>
                                              <p:pRg st="1" end="1"/>
                                            </p:txEl>
                                          </p:spTgt>
                                        </p:tgtEl>
                                        <p:attrNameLst>
                                          <p:attrName>style.visibility</p:attrName>
                                        </p:attrNameLst>
                                      </p:cBhvr>
                                      <p:to>
                                        <p:strVal val="visible"/>
                                      </p:to>
                                    </p:set>
                                    <p:animEffect transition="in" filter="fade">
                                      <p:cBhvr>
                                        <p:cTn id="22" dur="1000"/>
                                        <p:tgtEl>
                                          <p:spTgt spid="26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9">
                                            <p:txEl>
                                              <p:pRg st="2" end="2"/>
                                            </p:txEl>
                                          </p:spTgt>
                                        </p:tgtEl>
                                        <p:attrNameLst>
                                          <p:attrName>style.visibility</p:attrName>
                                        </p:attrNameLst>
                                      </p:cBhvr>
                                      <p:to>
                                        <p:strVal val="visible"/>
                                      </p:to>
                                    </p:set>
                                    <p:animEffect transition="in" filter="fade">
                                      <p:cBhvr>
                                        <p:cTn id="27" dur="1000"/>
                                        <p:tgtEl>
                                          <p:spTgt spid="26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9">
                                            <p:txEl>
                                              <p:pRg st="3" end="3"/>
                                            </p:txEl>
                                          </p:spTgt>
                                        </p:tgtEl>
                                        <p:attrNameLst>
                                          <p:attrName>style.visibility</p:attrName>
                                        </p:attrNameLst>
                                      </p:cBhvr>
                                      <p:to>
                                        <p:strVal val="visible"/>
                                      </p:to>
                                    </p:set>
                                    <p:animEffect transition="in" filter="fade">
                                      <p:cBhvr>
                                        <p:cTn id="32" dur="1000"/>
                                        <p:tgtEl>
                                          <p:spTgt spid="26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9">
                                            <p:txEl>
                                              <p:pRg st="4" end="4"/>
                                            </p:txEl>
                                          </p:spTgt>
                                        </p:tgtEl>
                                        <p:attrNameLst>
                                          <p:attrName>style.visibility</p:attrName>
                                        </p:attrNameLst>
                                      </p:cBhvr>
                                      <p:to>
                                        <p:strVal val="visible"/>
                                      </p:to>
                                    </p:set>
                                    <p:animEffect transition="in" filter="fade">
                                      <p:cBhvr>
                                        <p:cTn id="37" dur="1000"/>
                                        <p:tgtEl>
                                          <p:spTgt spid="269">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9">
                                            <p:txEl>
                                              <p:pRg st="5" end="5"/>
                                            </p:txEl>
                                          </p:spTgt>
                                        </p:tgtEl>
                                        <p:attrNameLst>
                                          <p:attrName>style.visibility</p:attrName>
                                        </p:attrNameLst>
                                      </p:cBhvr>
                                      <p:to>
                                        <p:strVal val="visible"/>
                                      </p:to>
                                    </p:set>
                                    <p:animEffect transition="in" filter="fade">
                                      <p:cBhvr>
                                        <p:cTn id="42" dur="1000"/>
                                        <p:tgtEl>
                                          <p:spTgt spid="269">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9">
                                            <p:txEl>
                                              <p:pRg st="6" end="6"/>
                                            </p:txEl>
                                          </p:spTgt>
                                        </p:tgtEl>
                                        <p:attrNameLst>
                                          <p:attrName>style.visibility</p:attrName>
                                        </p:attrNameLst>
                                      </p:cBhvr>
                                      <p:to>
                                        <p:strVal val="visible"/>
                                      </p:to>
                                    </p:set>
                                    <p:animEffect transition="in" filter="fade">
                                      <p:cBhvr>
                                        <p:cTn id="47" dur="1000"/>
                                        <p:tgtEl>
                                          <p:spTgt spid="26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1945</Words>
  <Application>Microsoft Office PowerPoint</Application>
  <PresentationFormat>Widescreen</PresentationFormat>
  <Paragraphs>259</Paragraphs>
  <Slides>28</Slides>
  <Notes>28</Notes>
  <HiddenSlides>4</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28</vt:i4>
      </vt:variant>
    </vt:vector>
  </HeadingPairs>
  <TitlesOfParts>
    <vt:vector size="38" baseType="lpstr">
      <vt:lpstr>Roboto</vt:lpstr>
      <vt:lpstr>Arial</vt:lpstr>
      <vt:lpstr>Calibri</vt:lpstr>
      <vt:lpstr>Aharoni</vt:lpstr>
      <vt:lpstr>Montserrat</vt:lpstr>
      <vt:lpstr>Helvetica Neue</vt:lpstr>
      <vt:lpstr>Candara</vt:lpstr>
      <vt:lpstr>Office Theme</vt:lpstr>
      <vt:lpstr>Office Theme</vt:lpstr>
      <vt:lpstr>Office Theme</vt:lpstr>
      <vt:lpstr>Welcome to Inclusive Leadership Topical Action Group (TAG)</vt:lpstr>
      <vt:lpstr>Check In</vt:lpstr>
      <vt:lpstr>Welcome &amp; Introductions 1</vt:lpstr>
      <vt:lpstr>Welcome &amp; Introductions 2</vt:lpstr>
      <vt:lpstr>Our Partners</vt:lpstr>
      <vt:lpstr>Today’s Agenda </vt:lpstr>
      <vt:lpstr>Inclusive Leadership Potential Topics for Discussion</vt:lpstr>
      <vt:lpstr>What is a Cross State Learning Group (CSLG)?</vt:lpstr>
      <vt:lpstr>What is the purpose of this TAG and  what will I get out of it?</vt:lpstr>
      <vt:lpstr>Meeting Norms</vt:lpstr>
      <vt:lpstr>TAG Logistics</vt:lpstr>
      <vt:lpstr>Cross State Breakout Rooms </vt:lpstr>
      <vt:lpstr>Innovation Configuration </vt:lpstr>
      <vt:lpstr>PSEL and NELP</vt:lpstr>
      <vt:lpstr>Example Standard</vt:lpstr>
      <vt:lpstr>IC Matrix</vt:lpstr>
      <vt:lpstr>Special Education &amp; Principal Preparation Partnership</vt:lpstr>
      <vt:lpstr>Collaborators</vt:lpstr>
      <vt:lpstr>Our Process</vt:lpstr>
      <vt:lpstr>Our Challenges</vt:lpstr>
      <vt:lpstr>State Breakout Rooms</vt:lpstr>
      <vt:lpstr>State Team Reflection</vt:lpstr>
      <vt:lpstr>Final Thoughts and Action Items</vt:lpstr>
      <vt:lpstr>Feedback and Next Steps</vt:lpstr>
      <vt:lpstr>Our Mission</vt:lpstr>
      <vt:lpstr>CEEDAR States</vt:lpstr>
      <vt:lpstr>Disclaimer</vt:lpstr>
      <vt:lpstr>Sample Photos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Ostovar, Emma R.</dc:creator>
  <cp:lastModifiedBy>Wuthrich, Mathilde</cp:lastModifiedBy>
  <cp:revision>1</cp:revision>
  <dcterms:created xsi:type="dcterms:W3CDTF">2022-10-11T18:33:53Z</dcterms:created>
  <dcterms:modified xsi:type="dcterms:W3CDTF">2026-03-04T18:58:07Z</dcterms:modified>
</cp:coreProperties>
</file>