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74"/>
  </p:notesMasterIdLst>
  <p:sldIdLst>
    <p:sldId id="256" r:id="rId4"/>
    <p:sldId id="274" r:id="rId5"/>
    <p:sldId id="266" r:id="rId6"/>
    <p:sldId id="314" r:id="rId7"/>
    <p:sldId id="259" r:id="rId8"/>
    <p:sldId id="600" r:id="rId9"/>
    <p:sldId id="257" r:id="rId10"/>
    <p:sldId id="565" r:id="rId11"/>
    <p:sldId id="260" r:id="rId12"/>
    <p:sldId id="258" r:id="rId13"/>
    <p:sldId id="563" r:id="rId14"/>
    <p:sldId id="550" r:id="rId15"/>
    <p:sldId id="551" r:id="rId16"/>
    <p:sldId id="552" r:id="rId17"/>
    <p:sldId id="553" r:id="rId18"/>
    <p:sldId id="554" r:id="rId19"/>
    <p:sldId id="564" r:id="rId20"/>
    <p:sldId id="566" r:id="rId21"/>
    <p:sldId id="267" r:id="rId22"/>
    <p:sldId id="264" r:id="rId23"/>
    <p:sldId id="269" r:id="rId24"/>
    <p:sldId id="557" r:id="rId25"/>
    <p:sldId id="569" r:id="rId26"/>
    <p:sldId id="570" r:id="rId27"/>
    <p:sldId id="558" r:id="rId28"/>
    <p:sldId id="571" r:id="rId29"/>
    <p:sldId id="572" r:id="rId30"/>
    <p:sldId id="567" r:id="rId31"/>
    <p:sldId id="568" r:id="rId32"/>
    <p:sldId id="601" r:id="rId33"/>
    <p:sldId id="265" r:id="rId34"/>
    <p:sldId id="271" r:id="rId35"/>
    <p:sldId id="559" r:id="rId36"/>
    <p:sldId id="595" r:id="rId37"/>
    <p:sldId id="594" r:id="rId38"/>
    <p:sldId id="582" r:id="rId39"/>
    <p:sldId id="560" r:id="rId40"/>
    <p:sldId id="575" r:id="rId41"/>
    <p:sldId id="596" r:id="rId42"/>
    <p:sldId id="602" r:id="rId43"/>
    <p:sldId id="580" r:id="rId44"/>
    <p:sldId id="272" r:id="rId45"/>
    <p:sldId id="561" r:id="rId46"/>
    <p:sldId id="583" r:id="rId47"/>
    <p:sldId id="585" r:id="rId48"/>
    <p:sldId id="574" r:id="rId49"/>
    <p:sldId id="562" r:id="rId50"/>
    <p:sldId id="587" r:id="rId51"/>
    <p:sldId id="598" r:id="rId52"/>
    <p:sldId id="586" r:id="rId53"/>
    <p:sldId id="599" r:id="rId54"/>
    <p:sldId id="597" r:id="rId55"/>
    <p:sldId id="584" r:id="rId56"/>
    <p:sldId id="603" r:id="rId57"/>
    <p:sldId id="581" r:id="rId58"/>
    <p:sldId id="573" r:id="rId59"/>
    <p:sldId id="273" r:id="rId60"/>
    <p:sldId id="593" r:id="rId61"/>
    <p:sldId id="589" r:id="rId62"/>
    <p:sldId id="592" r:id="rId63"/>
    <p:sldId id="555" r:id="rId64"/>
    <p:sldId id="556" r:id="rId65"/>
    <p:sldId id="591" r:id="rId66"/>
    <p:sldId id="578" r:id="rId67"/>
    <p:sldId id="576" r:id="rId68"/>
    <p:sldId id="604" r:id="rId69"/>
    <p:sldId id="261" r:id="rId70"/>
    <p:sldId id="263" r:id="rId71"/>
    <p:sldId id="268" r:id="rId72"/>
    <p:sldId id="262"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8"/>
    <p:restoredTop sz="86395"/>
  </p:normalViewPr>
  <p:slideViewPr>
    <p:cSldViewPr snapToGrid="0" snapToObjects="1">
      <p:cViewPr varScale="1">
        <p:scale>
          <a:sx n="80" d="100"/>
          <a:sy n="80" d="100"/>
        </p:scale>
        <p:origin x="224" y="82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FD4020-A01A-484E-AB1B-922120743C03}" type="doc">
      <dgm:prSet loTypeId="urn:microsoft.com/office/officeart/2005/8/layout/process4" loCatId="" qsTypeId="urn:microsoft.com/office/officeart/2005/8/quickstyle/simple1" qsCatId="simple" csTypeId="urn:microsoft.com/office/officeart/2005/8/colors/colorful5" csCatId="colorful" phldr="1"/>
      <dgm:spPr/>
      <dgm:t>
        <a:bodyPr/>
        <a:lstStyle/>
        <a:p>
          <a:endParaRPr lang="en-US"/>
        </a:p>
      </dgm:t>
    </dgm:pt>
    <dgm:pt modelId="{8E521264-E221-4E44-9A9B-E63A25294CCD}">
      <dgm:prSet phldrT="[Text]"/>
      <dgm:spPr/>
      <dgm:t>
        <a:bodyPr/>
        <a:lstStyle/>
        <a:p>
          <a:r>
            <a:rPr lang="en-US" dirty="0"/>
            <a:t>What tools might be used to evaluate or assess this practice?</a:t>
          </a:r>
        </a:p>
      </dgm:t>
    </dgm:pt>
    <dgm:pt modelId="{948DCB80-9749-C949-ABDF-AB94EEFE77D5}" type="parTrans" cxnId="{4D9FA5FF-5EEF-6043-B6CF-934033BE8C27}">
      <dgm:prSet/>
      <dgm:spPr/>
      <dgm:t>
        <a:bodyPr/>
        <a:lstStyle/>
        <a:p>
          <a:endParaRPr lang="en-US"/>
        </a:p>
      </dgm:t>
    </dgm:pt>
    <dgm:pt modelId="{9C23CE89-CFBF-284A-A13F-BE0CB5148FAA}" type="sibTrans" cxnId="{4D9FA5FF-5EEF-6043-B6CF-934033BE8C27}">
      <dgm:prSet/>
      <dgm:spPr/>
      <dgm:t>
        <a:bodyPr/>
        <a:lstStyle/>
        <a:p>
          <a:endParaRPr lang="en-US"/>
        </a:p>
      </dgm:t>
    </dgm:pt>
    <dgm:pt modelId="{F846A8E2-7075-6D48-92E7-321884A50E1B}">
      <dgm:prSet phldrT="[Text]"/>
      <dgm:spPr/>
      <dgm:t>
        <a:bodyPr/>
        <a:lstStyle/>
        <a:p>
          <a:r>
            <a:rPr lang="en-US" dirty="0"/>
            <a:t>What tools or resources can be used for implementation?</a:t>
          </a:r>
        </a:p>
      </dgm:t>
    </dgm:pt>
    <dgm:pt modelId="{F35A3FD8-2E52-7B4C-95DF-A76729E01BC8}" type="parTrans" cxnId="{DEB12872-4A3E-D145-A731-084477A97841}">
      <dgm:prSet/>
      <dgm:spPr/>
      <dgm:t>
        <a:bodyPr/>
        <a:lstStyle/>
        <a:p>
          <a:endParaRPr lang="en-US"/>
        </a:p>
      </dgm:t>
    </dgm:pt>
    <dgm:pt modelId="{64610627-2AF6-5943-9D8B-8113F62C5A23}" type="sibTrans" cxnId="{DEB12872-4A3E-D145-A731-084477A97841}">
      <dgm:prSet/>
      <dgm:spPr/>
      <dgm:t>
        <a:bodyPr/>
        <a:lstStyle/>
        <a:p>
          <a:endParaRPr lang="en-US"/>
        </a:p>
      </dgm:t>
    </dgm:pt>
    <dgm:pt modelId="{81D4EF98-1EC2-D34C-91BB-97177A8BB920}">
      <dgm:prSet/>
      <dgm:spPr/>
      <dgm:t>
        <a:bodyPr/>
        <a:lstStyle/>
        <a:p>
          <a:r>
            <a:rPr lang="en-US" dirty="0"/>
            <a:t>Where can resources be found?</a:t>
          </a:r>
        </a:p>
      </dgm:t>
    </dgm:pt>
    <dgm:pt modelId="{26CBB333-5D23-064A-B861-64A6DBAA0BEC}" type="parTrans" cxnId="{E8C1BC0C-193A-BE4E-856D-88499EA5D5CA}">
      <dgm:prSet/>
      <dgm:spPr/>
      <dgm:t>
        <a:bodyPr/>
        <a:lstStyle/>
        <a:p>
          <a:endParaRPr lang="en-US"/>
        </a:p>
      </dgm:t>
    </dgm:pt>
    <dgm:pt modelId="{622594D0-789C-E34B-B32B-A57FB4503930}" type="sibTrans" cxnId="{E8C1BC0C-193A-BE4E-856D-88499EA5D5CA}">
      <dgm:prSet/>
      <dgm:spPr/>
      <dgm:t>
        <a:bodyPr/>
        <a:lstStyle/>
        <a:p>
          <a:endParaRPr lang="en-US"/>
        </a:p>
      </dgm:t>
    </dgm:pt>
    <dgm:pt modelId="{A8078D8C-E69D-C143-B000-34C1879D5542}" type="pres">
      <dgm:prSet presAssocID="{81FD4020-A01A-484E-AB1B-922120743C03}" presName="Name0" presStyleCnt="0">
        <dgm:presLayoutVars>
          <dgm:dir/>
          <dgm:animLvl val="lvl"/>
          <dgm:resizeHandles val="exact"/>
        </dgm:presLayoutVars>
      </dgm:prSet>
      <dgm:spPr/>
    </dgm:pt>
    <dgm:pt modelId="{BE8F48B5-98FE-7147-830F-98394B695619}" type="pres">
      <dgm:prSet presAssocID="{F846A8E2-7075-6D48-92E7-321884A50E1B}" presName="boxAndChildren" presStyleCnt="0"/>
      <dgm:spPr/>
    </dgm:pt>
    <dgm:pt modelId="{408C5F7D-A6B7-7047-A1A1-2BD2CF65B445}" type="pres">
      <dgm:prSet presAssocID="{F846A8E2-7075-6D48-92E7-321884A50E1B}" presName="parentTextBox" presStyleLbl="node1" presStyleIdx="0" presStyleCnt="3"/>
      <dgm:spPr/>
    </dgm:pt>
    <dgm:pt modelId="{B22B78A7-0BBF-1647-9289-10B451F60C35}" type="pres">
      <dgm:prSet presAssocID="{622594D0-789C-E34B-B32B-A57FB4503930}" presName="sp" presStyleCnt="0"/>
      <dgm:spPr/>
    </dgm:pt>
    <dgm:pt modelId="{FEB6DCCD-6A50-D040-BF76-7B4ADD1B7725}" type="pres">
      <dgm:prSet presAssocID="{81D4EF98-1EC2-D34C-91BB-97177A8BB920}" presName="arrowAndChildren" presStyleCnt="0"/>
      <dgm:spPr/>
    </dgm:pt>
    <dgm:pt modelId="{2D8DD914-7780-0E46-A58D-684B60FE7C06}" type="pres">
      <dgm:prSet presAssocID="{81D4EF98-1EC2-D34C-91BB-97177A8BB920}" presName="parentTextArrow" presStyleLbl="node1" presStyleIdx="1" presStyleCnt="3"/>
      <dgm:spPr/>
    </dgm:pt>
    <dgm:pt modelId="{E9ADC6B3-8BA7-A049-837F-317AA9B85234}" type="pres">
      <dgm:prSet presAssocID="{9C23CE89-CFBF-284A-A13F-BE0CB5148FAA}" presName="sp" presStyleCnt="0"/>
      <dgm:spPr/>
    </dgm:pt>
    <dgm:pt modelId="{BB0C0031-0812-BF47-A3CD-9058B0EDF659}" type="pres">
      <dgm:prSet presAssocID="{8E521264-E221-4E44-9A9B-E63A25294CCD}" presName="arrowAndChildren" presStyleCnt="0"/>
      <dgm:spPr/>
    </dgm:pt>
    <dgm:pt modelId="{DC3EBFFA-CBF5-6645-8F55-9FBA6983A02D}" type="pres">
      <dgm:prSet presAssocID="{8E521264-E221-4E44-9A9B-E63A25294CCD}" presName="parentTextArrow" presStyleLbl="node1" presStyleIdx="2" presStyleCnt="3"/>
      <dgm:spPr/>
    </dgm:pt>
  </dgm:ptLst>
  <dgm:cxnLst>
    <dgm:cxn modelId="{00EB3B06-B813-9945-A046-BD7C2ECFD4F0}" type="presOf" srcId="{81FD4020-A01A-484E-AB1B-922120743C03}" destId="{A8078D8C-E69D-C143-B000-34C1879D5542}" srcOrd="0" destOrd="0" presId="urn:microsoft.com/office/officeart/2005/8/layout/process4"/>
    <dgm:cxn modelId="{E8C1BC0C-193A-BE4E-856D-88499EA5D5CA}" srcId="{81FD4020-A01A-484E-AB1B-922120743C03}" destId="{81D4EF98-1EC2-D34C-91BB-97177A8BB920}" srcOrd="1" destOrd="0" parTransId="{26CBB333-5D23-064A-B861-64A6DBAA0BEC}" sibTransId="{622594D0-789C-E34B-B32B-A57FB4503930}"/>
    <dgm:cxn modelId="{83180927-9A8A-E744-9A2A-55DC0348C22F}" type="presOf" srcId="{F846A8E2-7075-6D48-92E7-321884A50E1B}" destId="{408C5F7D-A6B7-7047-A1A1-2BD2CF65B445}" srcOrd="0" destOrd="0" presId="urn:microsoft.com/office/officeart/2005/8/layout/process4"/>
    <dgm:cxn modelId="{DEB12872-4A3E-D145-A731-084477A97841}" srcId="{81FD4020-A01A-484E-AB1B-922120743C03}" destId="{F846A8E2-7075-6D48-92E7-321884A50E1B}" srcOrd="2" destOrd="0" parTransId="{F35A3FD8-2E52-7B4C-95DF-A76729E01BC8}" sibTransId="{64610627-2AF6-5943-9D8B-8113F62C5A23}"/>
    <dgm:cxn modelId="{268AE0B7-3A29-D740-BC79-7F473820049B}" type="presOf" srcId="{8E521264-E221-4E44-9A9B-E63A25294CCD}" destId="{DC3EBFFA-CBF5-6645-8F55-9FBA6983A02D}" srcOrd="0" destOrd="0" presId="urn:microsoft.com/office/officeart/2005/8/layout/process4"/>
    <dgm:cxn modelId="{D0142AFC-6236-DD41-BA46-86D31758BA27}" type="presOf" srcId="{81D4EF98-1EC2-D34C-91BB-97177A8BB920}" destId="{2D8DD914-7780-0E46-A58D-684B60FE7C06}" srcOrd="0" destOrd="0" presId="urn:microsoft.com/office/officeart/2005/8/layout/process4"/>
    <dgm:cxn modelId="{4D9FA5FF-5EEF-6043-B6CF-934033BE8C27}" srcId="{81FD4020-A01A-484E-AB1B-922120743C03}" destId="{8E521264-E221-4E44-9A9B-E63A25294CCD}" srcOrd="0" destOrd="0" parTransId="{948DCB80-9749-C949-ABDF-AB94EEFE77D5}" sibTransId="{9C23CE89-CFBF-284A-A13F-BE0CB5148FAA}"/>
    <dgm:cxn modelId="{B1A59357-63A0-1E45-9536-127D4592D19D}" type="presParOf" srcId="{A8078D8C-E69D-C143-B000-34C1879D5542}" destId="{BE8F48B5-98FE-7147-830F-98394B695619}" srcOrd="0" destOrd="0" presId="urn:microsoft.com/office/officeart/2005/8/layout/process4"/>
    <dgm:cxn modelId="{3E79BC63-7DD4-2B45-BD15-45E288195C7F}" type="presParOf" srcId="{BE8F48B5-98FE-7147-830F-98394B695619}" destId="{408C5F7D-A6B7-7047-A1A1-2BD2CF65B445}" srcOrd="0" destOrd="0" presId="urn:microsoft.com/office/officeart/2005/8/layout/process4"/>
    <dgm:cxn modelId="{E607DB45-A8CC-4C40-974C-BE2FD1E17581}" type="presParOf" srcId="{A8078D8C-E69D-C143-B000-34C1879D5542}" destId="{B22B78A7-0BBF-1647-9289-10B451F60C35}" srcOrd="1" destOrd="0" presId="urn:microsoft.com/office/officeart/2005/8/layout/process4"/>
    <dgm:cxn modelId="{B7A08774-7C64-FB4A-A437-4FF760CAC74F}" type="presParOf" srcId="{A8078D8C-E69D-C143-B000-34C1879D5542}" destId="{FEB6DCCD-6A50-D040-BF76-7B4ADD1B7725}" srcOrd="2" destOrd="0" presId="urn:microsoft.com/office/officeart/2005/8/layout/process4"/>
    <dgm:cxn modelId="{F476DBC4-1029-124C-B5D8-BFB148D7E7AE}" type="presParOf" srcId="{FEB6DCCD-6A50-D040-BF76-7B4ADD1B7725}" destId="{2D8DD914-7780-0E46-A58D-684B60FE7C06}" srcOrd="0" destOrd="0" presId="urn:microsoft.com/office/officeart/2005/8/layout/process4"/>
    <dgm:cxn modelId="{4D71FA23-BE66-554D-A23A-897F0CDA6C6E}" type="presParOf" srcId="{A8078D8C-E69D-C143-B000-34C1879D5542}" destId="{E9ADC6B3-8BA7-A049-837F-317AA9B85234}" srcOrd="3" destOrd="0" presId="urn:microsoft.com/office/officeart/2005/8/layout/process4"/>
    <dgm:cxn modelId="{C9E9E60A-5E0A-E248-9C2C-0732C3FC2392}" type="presParOf" srcId="{A8078D8C-E69D-C143-B000-34C1879D5542}" destId="{BB0C0031-0812-BF47-A3CD-9058B0EDF659}" srcOrd="4" destOrd="0" presId="urn:microsoft.com/office/officeart/2005/8/layout/process4"/>
    <dgm:cxn modelId="{BD6BA49D-2EF1-3342-B6C0-38C3D63D150A}" type="presParOf" srcId="{BB0C0031-0812-BF47-A3CD-9058B0EDF659}" destId="{DC3EBFFA-CBF5-6645-8F55-9FBA6983A02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C5F7D-A6B7-7047-A1A1-2BD2CF65B445}">
      <dsp:nvSpPr>
        <dsp:cNvPr id="0" name=""/>
        <dsp:cNvSpPr/>
      </dsp:nvSpPr>
      <dsp:spPr>
        <a:xfrm>
          <a:off x="0" y="3651563"/>
          <a:ext cx="9535886" cy="119852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What tools or resources can be used for implementation?</a:t>
          </a:r>
        </a:p>
      </dsp:txBody>
      <dsp:txXfrm>
        <a:off x="0" y="3651563"/>
        <a:ext cx="9535886" cy="1198524"/>
      </dsp:txXfrm>
    </dsp:sp>
    <dsp:sp modelId="{2D8DD914-7780-0E46-A58D-684B60FE7C06}">
      <dsp:nvSpPr>
        <dsp:cNvPr id="0" name=""/>
        <dsp:cNvSpPr/>
      </dsp:nvSpPr>
      <dsp:spPr>
        <a:xfrm rot="10800000">
          <a:off x="0" y="1826210"/>
          <a:ext cx="9535886" cy="1843331"/>
        </a:xfrm>
        <a:prstGeom prst="upArrowCallou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Where can resources be found?</a:t>
          </a:r>
        </a:p>
      </dsp:txBody>
      <dsp:txXfrm rot="10800000">
        <a:off x="0" y="1826210"/>
        <a:ext cx="9535886" cy="1197741"/>
      </dsp:txXfrm>
    </dsp:sp>
    <dsp:sp modelId="{DC3EBFFA-CBF5-6645-8F55-9FBA6983A02D}">
      <dsp:nvSpPr>
        <dsp:cNvPr id="0" name=""/>
        <dsp:cNvSpPr/>
      </dsp:nvSpPr>
      <dsp:spPr>
        <a:xfrm rot="10800000">
          <a:off x="0" y="857"/>
          <a:ext cx="9535886" cy="1843331"/>
        </a:xfrm>
        <a:prstGeom prst="upArrowCallou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What tools might be used to evaluate or assess this practice?</a:t>
          </a:r>
        </a:p>
      </dsp:txBody>
      <dsp:txXfrm rot="10800000">
        <a:off x="0" y="857"/>
        <a:ext cx="9535886" cy="119774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AA7E8E-AD0A-7E41-859C-9443D73689AE}" type="datetimeFigureOut">
              <a:rPr lang="en-US" smtClean="0"/>
              <a:t>3/5/24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4C6F1-C224-AE43-95CC-44B3CF6A7B05}" type="slidenum">
              <a:rPr lang="en-US" smtClean="0"/>
              <a:t>‹#›</a:t>
            </a:fld>
            <a:endParaRPr lang="en-US"/>
          </a:p>
        </p:txBody>
      </p:sp>
    </p:spTree>
    <p:extLst>
      <p:ext uri="{BB962C8B-B14F-4D97-AF65-F5344CB8AC3E}">
        <p14:creationId xmlns:p14="http://schemas.microsoft.com/office/powerpoint/2010/main" val="459638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p:txBody>
      </p:sp>
      <p:sp>
        <p:nvSpPr>
          <p:cNvPr id="4" name="Slide Number Placeholder 3"/>
          <p:cNvSpPr>
            <a:spLocks noGrp="1"/>
          </p:cNvSpPr>
          <p:nvPr>
            <p:ph type="sldNum" sz="quarter" idx="10"/>
          </p:nvPr>
        </p:nvSpPr>
        <p:spPr/>
        <p:txBody>
          <a:bodyPr/>
          <a:lstStyle/>
          <a:p>
            <a:fld id="{30B4C6F1-C224-AE43-95CC-44B3CF6A7B05}" type="slidenum">
              <a:rPr lang="en-US" smtClean="0"/>
              <a:t>1</a:t>
            </a:fld>
            <a:endParaRPr lang="en-US"/>
          </a:p>
        </p:txBody>
      </p:sp>
    </p:spTree>
    <p:extLst>
      <p:ext uri="{BB962C8B-B14F-4D97-AF65-F5344CB8AC3E}">
        <p14:creationId xmlns:p14="http://schemas.microsoft.com/office/powerpoint/2010/main" val="1969165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The special education HLPs are organized</a:t>
            </a:r>
            <a:r>
              <a:rPr lang="en-US" baseline="0" dirty="0"/>
              <a:t> around 4 intertwined components of teacher practice</a:t>
            </a:r>
            <a:r>
              <a:rPr lang="mr-IN"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10</a:t>
            </a:fld>
            <a:endParaRPr lang="en-US"/>
          </a:p>
        </p:txBody>
      </p:sp>
    </p:spTree>
    <p:extLst>
      <p:ext uri="{BB962C8B-B14F-4D97-AF65-F5344CB8AC3E}">
        <p14:creationId xmlns:p14="http://schemas.microsoft.com/office/powerpoint/2010/main" val="1492019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(Selma)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(10</a:t>
            </a:r>
            <a:r>
              <a:rPr lang="en-US" sz="1200" b="0" i="0" kern="1200" baseline="0" dirty="0">
                <a:solidFill>
                  <a:schemeClr val="tx1"/>
                </a:solidFill>
                <a:effectLst/>
                <a:latin typeface="+mn-lt"/>
                <a:ea typeface="+mn-ea"/>
                <a:cs typeface="+mn-cs"/>
              </a:rPr>
              <a:t> minutes)</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Using</a:t>
            </a:r>
            <a:r>
              <a:rPr lang="en-US" sz="1200" b="0" i="0" kern="1200" baseline="0" dirty="0">
                <a:solidFill>
                  <a:schemeClr val="tx1"/>
                </a:solidFill>
                <a:effectLst/>
                <a:latin typeface="+mn-lt"/>
                <a:ea typeface="+mn-ea"/>
                <a:cs typeface="+mn-cs"/>
              </a:rPr>
              <a:t> the definition we just shared of HLPs and your own experience, w</a:t>
            </a:r>
            <a:r>
              <a:rPr lang="en-US" sz="1200" b="0" i="0" kern="1200" dirty="0">
                <a:solidFill>
                  <a:schemeClr val="tx1"/>
                </a:solidFill>
                <a:effectLst/>
                <a:latin typeface="+mn-lt"/>
                <a:ea typeface="+mn-ea"/>
                <a:cs typeface="+mn-cs"/>
              </a:rPr>
              <a:t>ork with a shoulder partner and</a:t>
            </a:r>
            <a:r>
              <a:rPr lang="en-US" sz="1200" b="0" i="0" kern="1200" baseline="0" dirty="0">
                <a:solidFill>
                  <a:schemeClr val="tx1"/>
                </a:solidFill>
                <a:effectLst/>
                <a:latin typeface="+mn-lt"/>
                <a:ea typeface="+mn-ea"/>
                <a:cs typeface="+mn-cs"/>
              </a:rPr>
              <a:t> think about the practices you think effective special education teachers use in each component. Make sure to label which component you think that practice falls under</a:t>
            </a:r>
            <a:r>
              <a:rPr lang="mr-IN" sz="1200" b="0" i="0" kern="1200" baseline="0" dirty="0">
                <a:solidFill>
                  <a:schemeClr val="tx1"/>
                </a:solidFill>
                <a:effectLst/>
                <a:latin typeface="+mn-lt"/>
                <a:ea typeface="+mn-ea"/>
                <a:cs typeface="+mn-cs"/>
              </a:rPr>
              <a:t>…</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-Collaboration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-Social/emotional/behavioral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charset="0"/>
                <a:ea typeface="ＭＳ Ｐゴシック" pitchFamily="34" charset="-128"/>
                <a:cs typeface="Arial" charset="0"/>
              </a:rPr>
              <a:t>Keep your</a:t>
            </a:r>
            <a:r>
              <a:rPr lang="en-US" baseline="0" dirty="0">
                <a:latin typeface="Arial" charset="0"/>
                <a:ea typeface="ＭＳ Ｐゴシック" pitchFamily="34" charset="-128"/>
                <a:cs typeface="Arial" charset="0"/>
              </a:rPr>
              <a:t> practices in mind as we read through each of the practices</a:t>
            </a:r>
            <a:r>
              <a:rPr lang="mr-IN" baseline="0" dirty="0">
                <a:latin typeface="Arial" charset="0"/>
                <a:ea typeface="ＭＳ Ｐゴシック" pitchFamily="34" charset="-128"/>
                <a:cs typeface="Arial" charset="0"/>
              </a:rPr>
              <a:t>…</a:t>
            </a:r>
            <a:r>
              <a:rPr lang="en-US" baseline="0" dirty="0">
                <a:latin typeface="Arial" charset="0"/>
                <a:ea typeface="ＭＳ Ｐゴシック" pitchFamily="34" charset="-128"/>
                <a:cs typeface="Arial" charset="0"/>
              </a:rPr>
              <a:t>keep track of areas where there was overlap with your ideas and areas where you were surprised</a:t>
            </a:r>
            <a:r>
              <a:rPr lang="mr-IN" baseline="0" dirty="0">
                <a:latin typeface="Arial" charset="0"/>
                <a:ea typeface="ＭＳ Ｐゴシック" pitchFamily="34" charset="-128"/>
                <a:cs typeface="Arial" charset="0"/>
              </a:rPr>
              <a:t>…</a:t>
            </a:r>
            <a:endParaRPr lang="en-US" dirty="0">
              <a:latin typeface="Arial" charset="0"/>
              <a:ea typeface="ＭＳ Ｐゴシック" pitchFamily="34" charset="-128"/>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11</a:t>
            </a:fld>
            <a:endParaRPr lang="en-US"/>
          </a:p>
        </p:txBody>
      </p:sp>
    </p:spTree>
    <p:extLst>
      <p:ext uri="{BB962C8B-B14F-4D97-AF65-F5344CB8AC3E}">
        <p14:creationId xmlns:p14="http://schemas.microsoft.com/office/powerpoint/2010/main" val="480859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cs typeface="Arial" charset="0"/>
              </a:rPr>
              <a:t>(Selma)</a:t>
            </a:r>
          </a:p>
          <a:p>
            <a:pPr eaLnBrk="1" hangingPunct="1">
              <a:spcBef>
                <a:spcPct val="0"/>
              </a:spcBef>
            </a:pPr>
            <a:r>
              <a:rPr lang="en-US" dirty="0">
                <a:latin typeface="Arial" charset="0"/>
                <a:ea typeface="ＭＳ Ｐゴシック" pitchFamily="34" charset="-128"/>
                <a:cs typeface="Arial" charset="0"/>
              </a:rPr>
              <a:t>Reminder, all of</a:t>
            </a:r>
            <a:r>
              <a:rPr lang="en-US" baseline="0" dirty="0">
                <a:latin typeface="Arial" charset="0"/>
                <a:ea typeface="ＭＳ Ｐゴシック" pitchFamily="34" charset="-128"/>
                <a:cs typeface="Arial" charset="0"/>
              </a:rPr>
              <a:t> these practices are on the USB you received. We will now take a moment to go read through each of the practices.</a:t>
            </a:r>
            <a:endParaRPr lang="en-US"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1895120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cs typeface="Arial" charset="0"/>
              </a:rPr>
              <a:t>(Carly)</a:t>
            </a:r>
          </a:p>
        </p:txBody>
      </p:sp>
    </p:spTree>
    <p:extLst>
      <p:ext uri="{BB962C8B-B14F-4D97-AF65-F5344CB8AC3E}">
        <p14:creationId xmlns:p14="http://schemas.microsoft.com/office/powerpoint/2010/main" val="1544746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cs typeface="Arial" charset="0"/>
              </a:rPr>
              <a:t>(Selma)</a:t>
            </a:r>
          </a:p>
        </p:txBody>
      </p:sp>
    </p:spTree>
    <p:extLst>
      <p:ext uri="{BB962C8B-B14F-4D97-AF65-F5344CB8AC3E}">
        <p14:creationId xmlns:p14="http://schemas.microsoft.com/office/powerpoint/2010/main" val="3580620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cs typeface="Arial" charset="0"/>
              </a:rPr>
              <a:t>(Carly)</a:t>
            </a:r>
          </a:p>
        </p:txBody>
      </p:sp>
    </p:spTree>
    <p:extLst>
      <p:ext uri="{BB962C8B-B14F-4D97-AF65-F5344CB8AC3E}">
        <p14:creationId xmlns:p14="http://schemas.microsoft.com/office/powerpoint/2010/main" val="2820965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latin typeface="Arial" charset="0"/>
                <a:ea typeface="ＭＳ Ｐゴシック" pitchFamily="34" charset="-128"/>
                <a:cs typeface="Arial" charset="0"/>
              </a:rPr>
              <a:t>(Selma)</a:t>
            </a:r>
          </a:p>
        </p:txBody>
      </p:sp>
    </p:spTree>
    <p:extLst>
      <p:ext uri="{BB962C8B-B14F-4D97-AF65-F5344CB8AC3E}">
        <p14:creationId xmlns:p14="http://schemas.microsoft.com/office/powerpoint/2010/main" val="244358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(5 minutes—with</a:t>
            </a:r>
            <a:r>
              <a:rPr lang="en-US" baseline="0" dirty="0"/>
              <a:t> shoulder partner or table)</a:t>
            </a:r>
          </a:p>
          <a:p>
            <a:endParaRPr lang="en-US" baseline="0" dirty="0"/>
          </a:p>
          <a:p>
            <a:r>
              <a:rPr lang="en-US" baseline="0" dirty="0"/>
              <a:t>Take 5 minutes with a shoulder partner or with your table. What connections can you make from the ideas generated on the </a:t>
            </a:r>
            <a:r>
              <a:rPr lang="en-US" baseline="0" dirty="0" err="1"/>
              <a:t>padlet</a:t>
            </a:r>
            <a:r>
              <a:rPr lang="en-US" baseline="0" dirty="0"/>
              <a:t>, to the list of HLPs? </a:t>
            </a:r>
          </a:p>
          <a:p>
            <a:r>
              <a:rPr lang="en-US" baseline="0" dirty="0"/>
              <a:t>-Where do you see overlap?</a:t>
            </a:r>
          </a:p>
          <a:p>
            <a:r>
              <a:rPr lang="en-US" baseline="0" dirty="0"/>
              <a:t>-Where do you see differences?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17</a:t>
            </a:fld>
            <a:endParaRPr lang="en-US"/>
          </a:p>
        </p:txBody>
      </p:sp>
    </p:spTree>
    <p:extLst>
      <p:ext uri="{BB962C8B-B14F-4D97-AF65-F5344CB8AC3E}">
        <p14:creationId xmlns:p14="http://schemas.microsoft.com/office/powerpoint/2010/main" val="1488643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We</a:t>
            </a:r>
            <a:r>
              <a:rPr lang="en-US" baseline="0" dirty="0"/>
              <a:t> want to take this time to share out what you and your shoulder partner. Who would like to go first?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18</a:t>
            </a:fld>
            <a:endParaRPr lang="en-US"/>
          </a:p>
        </p:txBody>
      </p:sp>
    </p:spTree>
    <p:extLst>
      <p:ext uri="{BB962C8B-B14F-4D97-AF65-F5344CB8AC3E}">
        <p14:creationId xmlns:p14="http://schemas.microsoft.com/office/powerpoint/2010/main" val="1219842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Now that we have introduced the HLPs</a:t>
            </a:r>
            <a:r>
              <a:rPr lang="en-US" baseline="0" dirty="0"/>
              <a:t> and their background, we want to spend the bulk of our time unpacking how we would (1) evaluate or assess if a practice is happening, (b) identifying resources to learn more about a practice, and (c) supporting implementation. </a:t>
            </a:r>
          </a:p>
          <a:p>
            <a:endParaRPr lang="en-US" baseline="0" dirty="0"/>
          </a:p>
          <a:p>
            <a:r>
              <a:rPr lang="en-US" baseline="0" dirty="0"/>
              <a:t>We are going to use this framework for the remainder of our time together to support your thinking regarding how to support these practices in your schools.</a:t>
            </a:r>
          </a:p>
          <a:p>
            <a:endParaRPr lang="en-US" baseline="0" dirty="0"/>
          </a:p>
          <a:p>
            <a:r>
              <a:rPr lang="en-US" baseline="0" dirty="0"/>
              <a:t>First, we will walk through the process for four practices, one from each component. We will model what we will be asking you to do later.</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19</a:t>
            </a:fld>
            <a:endParaRPr lang="en-US"/>
          </a:p>
        </p:txBody>
      </p:sp>
    </p:spTree>
    <p:extLst>
      <p:ext uri="{BB962C8B-B14F-4D97-AF65-F5344CB8AC3E}">
        <p14:creationId xmlns:p14="http://schemas.microsoft.com/office/powerpoint/2010/main" val="2008120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p:txBody>
      </p:sp>
      <p:sp>
        <p:nvSpPr>
          <p:cNvPr id="4" name="Slide Number Placeholder 3"/>
          <p:cNvSpPr>
            <a:spLocks noGrp="1"/>
          </p:cNvSpPr>
          <p:nvPr>
            <p:ph type="sldNum" sz="quarter" idx="10"/>
          </p:nvPr>
        </p:nvSpPr>
        <p:spPr/>
        <p:txBody>
          <a:bodyPr/>
          <a:lstStyle/>
          <a:p>
            <a:fld id="{30B4C6F1-C224-AE43-95CC-44B3CF6A7B05}" type="slidenum">
              <a:rPr lang="en-US" smtClean="0"/>
              <a:t>2</a:t>
            </a:fld>
            <a:endParaRPr lang="en-US"/>
          </a:p>
        </p:txBody>
      </p:sp>
    </p:spTree>
    <p:extLst>
      <p:ext uri="{BB962C8B-B14F-4D97-AF65-F5344CB8AC3E}">
        <p14:creationId xmlns:p14="http://schemas.microsoft.com/office/powerpoint/2010/main" val="584201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p:txBody>
      </p:sp>
      <p:sp>
        <p:nvSpPr>
          <p:cNvPr id="4" name="Slide Number Placeholder 3"/>
          <p:cNvSpPr>
            <a:spLocks noGrp="1"/>
          </p:cNvSpPr>
          <p:nvPr>
            <p:ph type="sldNum" sz="quarter" idx="10"/>
          </p:nvPr>
        </p:nvSpPr>
        <p:spPr/>
        <p:txBody>
          <a:bodyPr/>
          <a:lstStyle/>
          <a:p>
            <a:fld id="{30B4C6F1-C224-AE43-95CC-44B3CF6A7B05}" type="slidenum">
              <a:rPr lang="en-US" smtClean="0"/>
              <a:t>20</a:t>
            </a:fld>
            <a:endParaRPr lang="en-US"/>
          </a:p>
        </p:txBody>
      </p:sp>
    </p:spTree>
    <p:extLst>
      <p:ext uri="{BB962C8B-B14F-4D97-AF65-F5344CB8AC3E}">
        <p14:creationId xmlns:p14="http://schemas.microsoft.com/office/powerpoint/2010/main" val="855337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We have chosen to highlight HLP1, which</a:t>
            </a:r>
            <a:r>
              <a:rPr lang="en-US" baseline="0" dirty="0"/>
              <a:t> focuses on collaboration with professionals. Specifically, we are going to unpack how we would think about supporting special education teacher collaboration with paraprofessionals.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21</a:t>
            </a:fld>
            <a:endParaRPr lang="en-US"/>
          </a:p>
        </p:txBody>
      </p:sp>
    </p:spTree>
    <p:extLst>
      <p:ext uri="{BB962C8B-B14F-4D97-AF65-F5344CB8AC3E}">
        <p14:creationId xmlns:p14="http://schemas.microsoft.com/office/powerpoint/2010/main" val="1240438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We have located two tools that would give us a sense of the type of collaboration taking place between</a:t>
            </a:r>
            <a:r>
              <a:rPr lang="en-US" baseline="0" dirty="0"/>
              <a:t> teachers and paraprofessionals</a:t>
            </a:r>
            <a:r>
              <a:rPr lang="mr-IN" baseline="0" dirty="0"/>
              <a:t>…</a:t>
            </a:r>
            <a:r>
              <a:rPr lang="en-US" baseline="0" dirty="0"/>
              <a:t>these aren’t comprehensive, these are just examples. You may choose very different tools depending on your context.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22</a:t>
            </a:fld>
            <a:endParaRPr lang="en-US"/>
          </a:p>
        </p:txBody>
      </p:sp>
    </p:spTree>
    <p:extLst>
      <p:ext uri="{BB962C8B-B14F-4D97-AF65-F5344CB8AC3E}">
        <p14:creationId xmlns:p14="http://schemas.microsoft.com/office/powerpoint/2010/main" val="10008910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survey is completed</a:t>
            </a:r>
            <a:r>
              <a:rPr lang="en-US" baseline="0" dirty="0"/>
              <a:t> by both paras and their supervisors and will provide data regarding how the para feels about instruction and curriculum. Similarly, depending on what your context is, this tool could be used and taken up differently</a:t>
            </a:r>
            <a:r>
              <a:rPr lang="mr-IN"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23</a:t>
            </a:fld>
            <a:endParaRPr lang="en-US"/>
          </a:p>
        </p:txBody>
      </p:sp>
    </p:spTree>
    <p:extLst>
      <p:ext uri="{BB962C8B-B14F-4D97-AF65-F5344CB8AC3E}">
        <p14:creationId xmlns:p14="http://schemas.microsoft.com/office/powerpoint/2010/main" val="1118613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skills inventory is similar,</a:t>
            </a:r>
            <a:r>
              <a:rPr lang="en-US" baseline="0" dirty="0"/>
              <a:t> but it provides further detail regarding the paras training and experience. Both of these tools would provide insight regarding how well HLP1 was being implemented.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24</a:t>
            </a:fld>
            <a:endParaRPr lang="en-US"/>
          </a:p>
        </p:txBody>
      </p:sp>
    </p:spTree>
    <p:extLst>
      <p:ext uri="{BB962C8B-B14F-4D97-AF65-F5344CB8AC3E}">
        <p14:creationId xmlns:p14="http://schemas.microsoft.com/office/powerpoint/2010/main" val="585545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of successful implementation requires identifying</a:t>
            </a:r>
            <a:r>
              <a:rPr lang="en-US" baseline="0" dirty="0"/>
              <a:t> where practices need to be improved, and locating the resources you need to learn more about them and support implementation</a:t>
            </a:r>
            <a:r>
              <a:rPr lang="mr-IN" baseline="0" dirty="0"/>
              <a:t>…</a:t>
            </a:r>
            <a:r>
              <a:rPr lang="en-US" baseline="0" dirty="0"/>
              <a:t>these are several websites where you can find more information about collaborating with </a:t>
            </a:r>
            <a:r>
              <a:rPr lang="en-US" baseline="0" dirty="0" err="1"/>
              <a:t>paraeducators</a:t>
            </a:r>
            <a:r>
              <a:rPr lang="mr-IN"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25</a:t>
            </a:fld>
            <a:endParaRPr lang="en-US"/>
          </a:p>
        </p:txBody>
      </p:sp>
    </p:spTree>
    <p:extLst>
      <p:ext uri="{BB962C8B-B14F-4D97-AF65-F5344CB8AC3E}">
        <p14:creationId xmlns:p14="http://schemas.microsoft.com/office/powerpoint/2010/main" val="1462327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step is identifying resources to support implementation.</a:t>
            </a:r>
            <a:r>
              <a:rPr lang="en-US" baseline="0" dirty="0"/>
              <a:t> The following three tools can be used to facilitate successful para collaboration</a:t>
            </a:r>
            <a:r>
              <a:rPr lang="mr-IN" baseline="0" dirty="0"/>
              <a:t>…</a:t>
            </a:r>
            <a:r>
              <a:rPr lang="en-US" baseline="0" dirty="0"/>
              <a:t>again these aren’t comprehensive, just examples</a:t>
            </a:r>
            <a:r>
              <a:rPr lang="mr-IN"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26</a:t>
            </a:fld>
            <a:endParaRPr lang="en-US"/>
          </a:p>
        </p:txBody>
      </p:sp>
    </p:spTree>
    <p:extLst>
      <p:ext uri="{BB962C8B-B14F-4D97-AF65-F5344CB8AC3E}">
        <p14:creationId xmlns:p14="http://schemas.microsoft.com/office/powerpoint/2010/main" val="42588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checklist can be used to communicate</a:t>
            </a:r>
            <a:r>
              <a:rPr lang="en-US" baseline="0" dirty="0"/>
              <a:t> student needs with paras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27</a:t>
            </a:fld>
            <a:endParaRPr lang="en-US"/>
          </a:p>
        </p:txBody>
      </p:sp>
    </p:spTree>
    <p:extLst>
      <p:ext uri="{BB962C8B-B14F-4D97-AF65-F5344CB8AC3E}">
        <p14:creationId xmlns:p14="http://schemas.microsoft.com/office/powerpoint/2010/main" val="874155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matrix document can help clarify team members’ roles and responsibilities</a:t>
            </a:r>
          </a:p>
        </p:txBody>
      </p:sp>
      <p:sp>
        <p:nvSpPr>
          <p:cNvPr id="4" name="Slide Number Placeholder 3"/>
          <p:cNvSpPr>
            <a:spLocks noGrp="1"/>
          </p:cNvSpPr>
          <p:nvPr>
            <p:ph type="sldNum" sz="quarter" idx="10"/>
          </p:nvPr>
        </p:nvSpPr>
        <p:spPr/>
        <p:txBody>
          <a:bodyPr/>
          <a:lstStyle/>
          <a:p>
            <a:fld id="{30B4C6F1-C224-AE43-95CC-44B3CF6A7B05}" type="slidenum">
              <a:rPr lang="en-US" smtClean="0"/>
              <a:t>28</a:t>
            </a:fld>
            <a:endParaRPr lang="en-US"/>
          </a:p>
        </p:txBody>
      </p:sp>
    </p:spTree>
    <p:extLst>
      <p:ext uri="{BB962C8B-B14F-4D97-AF65-F5344CB8AC3E}">
        <p14:creationId xmlns:p14="http://schemas.microsoft.com/office/powerpoint/2010/main" val="1361591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sample schedule can establish</a:t>
            </a:r>
            <a:r>
              <a:rPr lang="en-US" baseline="0" dirty="0"/>
              <a:t> clear communication regarding where adults are needed and when and what their primary role should be. These forms are all examples and templates are available for you in your provided materials.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29</a:t>
            </a:fld>
            <a:endParaRPr lang="en-US"/>
          </a:p>
        </p:txBody>
      </p:sp>
    </p:spTree>
    <p:extLst>
      <p:ext uri="{BB962C8B-B14F-4D97-AF65-F5344CB8AC3E}">
        <p14:creationId xmlns:p14="http://schemas.microsoft.com/office/powerpoint/2010/main" val="2051651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We want to get a better sense of our crowd</a:t>
            </a:r>
            <a:r>
              <a:rPr lang="mr-IN"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a:t>
            </a:fld>
            <a:endParaRPr lang="en-US"/>
          </a:p>
        </p:txBody>
      </p:sp>
    </p:spTree>
    <p:extLst>
      <p:ext uri="{BB962C8B-B14F-4D97-AF65-F5344CB8AC3E}">
        <p14:creationId xmlns:p14="http://schemas.microsoft.com/office/powerpoint/2010/main" val="382099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Before moving on to the next component, we want to take a moment</a:t>
            </a:r>
            <a:r>
              <a:rPr lang="en-US" baseline="0" dirty="0"/>
              <a:t> for a quick check-in</a:t>
            </a:r>
            <a:r>
              <a:rPr lang="mr-IN" baseline="0" dirty="0"/>
              <a:t>…</a:t>
            </a:r>
            <a:endParaRPr lang="en-US" dirty="0"/>
          </a:p>
          <a:p>
            <a:r>
              <a:rPr lang="en-US" dirty="0"/>
              <a:t>Who has paras in their building?</a:t>
            </a:r>
            <a:endParaRPr lang="en-US" baseline="0" dirty="0"/>
          </a:p>
          <a:p>
            <a:r>
              <a:rPr lang="en-US" baseline="0" dirty="0"/>
              <a:t>Who sees these resources as something that might be valuable to supporting those paras? We are going to leave time at the end for you to situate these practices in the context of your schools, so if this is an area for you to do some work or share your success with this practice, we encourage you to contribute your ideas or resources to the shared folder.</a:t>
            </a:r>
          </a:p>
          <a:p>
            <a:r>
              <a:rPr lang="en-US" baseline="0" dirty="0"/>
              <a:t>This framework is a way to explicitly name and frame the work you are all already doing in your schools and more systematically monitor their success.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30</a:t>
            </a:fld>
            <a:endParaRPr lang="en-US"/>
          </a:p>
        </p:txBody>
      </p:sp>
    </p:spTree>
    <p:extLst>
      <p:ext uri="{BB962C8B-B14F-4D97-AF65-F5344CB8AC3E}">
        <p14:creationId xmlns:p14="http://schemas.microsoft.com/office/powerpoint/2010/main" val="7141301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selected HLP4 to highlight</a:t>
            </a:r>
            <a:r>
              <a:rPr lang="en-US" baseline="0" dirty="0"/>
              <a:t> a practice from the assessment component. Specifically, we want to highlight how special educators should use multiple sources of information to understand students’ strengths and needs and guide instruction.</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32</a:t>
            </a:fld>
            <a:endParaRPr lang="en-US"/>
          </a:p>
        </p:txBody>
      </p:sp>
    </p:spTree>
    <p:extLst>
      <p:ext uri="{BB962C8B-B14F-4D97-AF65-F5344CB8AC3E}">
        <p14:creationId xmlns:p14="http://schemas.microsoft.com/office/powerpoint/2010/main" val="14169871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highlight three specific example</a:t>
            </a:r>
            <a:r>
              <a:rPr lang="en-US" baseline="0" dirty="0"/>
              <a:t> tools that can be used to determine if multiple sources of information are being collected about each student.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33</a:t>
            </a:fld>
            <a:endParaRPr lang="en-US"/>
          </a:p>
        </p:txBody>
      </p:sp>
    </p:spTree>
    <p:extLst>
      <p:ext uri="{BB962C8B-B14F-4D97-AF65-F5344CB8AC3E}">
        <p14:creationId xmlns:p14="http://schemas.microsoft.com/office/powerpoint/2010/main" val="1544789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framework helps schools think about the types of assessments</a:t>
            </a:r>
            <a:r>
              <a:rPr lang="en-US" baseline="0" dirty="0"/>
              <a:t> they can use in the different areas of student development and shows how multiple measures can be used across domains.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34</a:t>
            </a:fld>
            <a:endParaRPr lang="en-US"/>
          </a:p>
        </p:txBody>
      </p:sp>
    </p:spTree>
    <p:extLst>
      <p:ext uri="{BB962C8B-B14F-4D97-AF65-F5344CB8AC3E}">
        <p14:creationId xmlns:p14="http://schemas.microsoft.com/office/powerpoint/2010/main" val="13547429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Similarly,</a:t>
            </a:r>
            <a:r>
              <a:rPr lang="en-US" baseline="0" dirty="0"/>
              <a:t> t</a:t>
            </a:r>
            <a:r>
              <a:rPr lang="en-US" dirty="0"/>
              <a:t>his tool highlights various assessments</a:t>
            </a:r>
            <a:r>
              <a:rPr lang="en-US" baseline="0" dirty="0"/>
              <a:t> and includes information about their technical adequacy and implementation logistics.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35</a:t>
            </a:fld>
            <a:endParaRPr lang="en-US"/>
          </a:p>
        </p:txBody>
      </p:sp>
    </p:spTree>
    <p:extLst>
      <p:ext uri="{BB962C8B-B14F-4D97-AF65-F5344CB8AC3E}">
        <p14:creationId xmlns:p14="http://schemas.microsoft.com/office/powerpoint/2010/main" val="2637348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different type of data, an interview, to collect information about a student’s behavior</a:t>
            </a:r>
            <a:r>
              <a:rPr lang="en-US" baseline="0" dirty="0"/>
              <a:t> instead of just relying on standardized on quantitative or standardized assessments.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36</a:t>
            </a:fld>
            <a:endParaRPr lang="en-US"/>
          </a:p>
        </p:txBody>
      </p:sp>
    </p:spTree>
    <p:extLst>
      <p:ext uri="{BB962C8B-B14F-4D97-AF65-F5344CB8AC3E}">
        <p14:creationId xmlns:p14="http://schemas.microsoft.com/office/powerpoint/2010/main" val="13836014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high-quality</a:t>
            </a:r>
            <a:r>
              <a:rPr lang="en-US" baseline="0" dirty="0"/>
              <a:t> websites that provide resources around assessment. These are just a few of them</a:t>
            </a:r>
            <a:r>
              <a:rPr lang="mr-IN" baseline="0" dirty="0"/>
              <a:t>…</a:t>
            </a:r>
            <a:r>
              <a:rPr lang="en-US" baseline="0" dirty="0"/>
              <a:t>again in your folder, you have a comprehensive list with hyperlinks of all of these resources</a:t>
            </a:r>
            <a:r>
              <a:rPr lang="mr-IN"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37</a:t>
            </a:fld>
            <a:endParaRPr lang="en-US"/>
          </a:p>
        </p:txBody>
      </p:sp>
    </p:spTree>
    <p:extLst>
      <p:ext uri="{BB962C8B-B14F-4D97-AF65-F5344CB8AC3E}">
        <p14:creationId xmlns:p14="http://schemas.microsoft.com/office/powerpoint/2010/main" val="13031470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teacher has </a:t>
            </a:r>
            <a:r>
              <a:rPr lang="en-US" baseline="0" dirty="0"/>
              <a:t>determined how they are doing in HLP4, they will need support in implementation for using multiple sources of data for assessment.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38</a:t>
            </a:fld>
            <a:endParaRPr lang="en-US"/>
          </a:p>
        </p:txBody>
      </p:sp>
    </p:spTree>
    <p:extLst>
      <p:ext uri="{BB962C8B-B14F-4D97-AF65-F5344CB8AC3E}">
        <p14:creationId xmlns:p14="http://schemas.microsoft.com/office/powerpoint/2010/main" val="7490796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log can help teachers’ monitor and</a:t>
            </a:r>
            <a:r>
              <a:rPr lang="en-US" baseline="0" dirty="0"/>
              <a:t> facilitate collection of daily intervention data.</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39</a:t>
            </a:fld>
            <a:endParaRPr lang="en-US"/>
          </a:p>
        </p:txBody>
      </p:sp>
    </p:spTree>
    <p:extLst>
      <p:ext uri="{BB962C8B-B14F-4D97-AF65-F5344CB8AC3E}">
        <p14:creationId xmlns:p14="http://schemas.microsoft.com/office/powerpoint/2010/main" val="16323719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Before moving on to the next component, we want to take a moment</a:t>
            </a:r>
            <a:r>
              <a:rPr lang="en-US" baseline="0" dirty="0"/>
              <a:t> for a quick check-in</a:t>
            </a:r>
            <a:r>
              <a:rPr lang="mr-IN" baseline="0" dirty="0"/>
              <a:t>…</a:t>
            </a:r>
            <a:endParaRPr lang="en-US" dirty="0"/>
          </a:p>
          <a:p>
            <a:r>
              <a:rPr lang="en-US" baseline="0" dirty="0"/>
              <a:t>Who sees these resources as something that might be valuable to supporting assessment in your schools?</a:t>
            </a:r>
          </a:p>
          <a:p>
            <a:r>
              <a:rPr lang="en-US" baseline="0" dirty="0"/>
              <a:t>We are going to leave time at the end for you to situate these practices in the context of your schools, so if this is an area for you to do some work or share your success with this practice, we encourage you to contribute your ideas or resources to the shared folder.</a:t>
            </a:r>
          </a:p>
          <a:p>
            <a:r>
              <a:rPr lang="en-US" baseline="0" dirty="0"/>
              <a:t>This framework is a way to explicitly name and frame the work you are all already doing in your schools and more systematically monitor their success.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40</a:t>
            </a:fld>
            <a:endParaRPr lang="en-US"/>
          </a:p>
        </p:txBody>
      </p:sp>
    </p:spTree>
    <p:extLst>
      <p:ext uri="{BB962C8B-B14F-4D97-AF65-F5344CB8AC3E}">
        <p14:creationId xmlns:p14="http://schemas.microsoft.com/office/powerpoint/2010/main" val="686579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p:txBody>
      </p:sp>
      <p:sp>
        <p:nvSpPr>
          <p:cNvPr id="4" name="Slide Number Placeholder 3"/>
          <p:cNvSpPr>
            <a:spLocks noGrp="1"/>
          </p:cNvSpPr>
          <p:nvPr>
            <p:ph type="sldNum" sz="quarter" idx="10"/>
          </p:nvPr>
        </p:nvSpPr>
        <p:spPr/>
        <p:txBody>
          <a:bodyPr/>
          <a:lstStyle/>
          <a:p>
            <a:fld id="{30B4C6F1-C224-AE43-95CC-44B3CF6A7B05}" type="slidenum">
              <a:rPr lang="en-US" smtClean="0"/>
              <a:t>4</a:t>
            </a:fld>
            <a:endParaRPr lang="en-US"/>
          </a:p>
        </p:txBody>
      </p:sp>
    </p:spTree>
    <p:extLst>
      <p:ext uri="{BB962C8B-B14F-4D97-AF65-F5344CB8AC3E}">
        <p14:creationId xmlns:p14="http://schemas.microsoft.com/office/powerpoint/2010/main" val="2078668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p:txBody>
      </p:sp>
      <p:sp>
        <p:nvSpPr>
          <p:cNvPr id="4" name="Slide Number Placeholder 3"/>
          <p:cNvSpPr>
            <a:spLocks noGrp="1"/>
          </p:cNvSpPr>
          <p:nvPr>
            <p:ph type="sldNum" sz="quarter" idx="10"/>
          </p:nvPr>
        </p:nvSpPr>
        <p:spPr/>
        <p:txBody>
          <a:bodyPr/>
          <a:lstStyle/>
          <a:p>
            <a:fld id="{30B4C6F1-C224-AE43-95CC-44B3CF6A7B05}" type="slidenum">
              <a:rPr lang="en-US" smtClean="0"/>
              <a:t>41</a:t>
            </a:fld>
            <a:endParaRPr lang="en-US"/>
          </a:p>
        </p:txBody>
      </p:sp>
    </p:spTree>
    <p:extLst>
      <p:ext uri="{BB962C8B-B14F-4D97-AF65-F5344CB8AC3E}">
        <p14:creationId xmlns:p14="http://schemas.microsoft.com/office/powerpoint/2010/main" val="7857916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For the behavior</a:t>
            </a:r>
            <a:r>
              <a:rPr lang="en-US" baseline="0" dirty="0"/>
              <a:t> component, we have selected HLP10, which focuses on FBAs, which can be a primary function of special education teachers.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42</a:t>
            </a:fld>
            <a:endParaRPr lang="en-US"/>
          </a:p>
        </p:txBody>
      </p:sp>
    </p:spTree>
    <p:extLst>
      <p:ext uri="{BB962C8B-B14F-4D97-AF65-F5344CB8AC3E}">
        <p14:creationId xmlns:p14="http://schemas.microsoft.com/office/powerpoint/2010/main" val="20096520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There are several tools schools and teachers can use to determine if teachers are successful</a:t>
            </a:r>
            <a:r>
              <a:rPr lang="en-US" baseline="0" dirty="0"/>
              <a:t> with FBAs.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43</a:t>
            </a:fld>
            <a:endParaRPr lang="en-US"/>
          </a:p>
        </p:txBody>
      </p:sp>
    </p:spTree>
    <p:extLst>
      <p:ext uri="{BB962C8B-B14F-4D97-AF65-F5344CB8AC3E}">
        <p14:creationId xmlns:p14="http://schemas.microsoft.com/office/powerpoint/2010/main" val="586976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This checklist highlights key practices needed fur successful FBA/BIPs.</a:t>
            </a:r>
          </a:p>
        </p:txBody>
      </p:sp>
      <p:sp>
        <p:nvSpPr>
          <p:cNvPr id="4" name="Slide Number Placeholder 3"/>
          <p:cNvSpPr>
            <a:spLocks noGrp="1"/>
          </p:cNvSpPr>
          <p:nvPr>
            <p:ph type="sldNum" sz="quarter" idx="10"/>
          </p:nvPr>
        </p:nvSpPr>
        <p:spPr/>
        <p:txBody>
          <a:bodyPr/>
          <a:lstStyle/>
          <a:p>
            <a:fld id="{30B4C6F1-C224-AE43-95CC-44B3CF6A7B05}" type="slidenum">
              <a:rPr lang="en-US" smtClean="0"/>
              <a:t>44</a:t>
            </a:fld>
            <a:endParaRPr lang="en-US"/>
          </a:p>
        </p:txBody>
      </p:sp>
    </p:spTree>
    <p:extLst>
      <p:ext uri="{BB962C8B-B14F-4D97-AF65-F5344CB8AC3E}">
        <p14:creationId xmlns:p14="http://schemas.microsoft.com/office/powerpoint/2010/main" val="1698860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This template helps teachers monitor</a:t>
            </a:r>
            <a:r>
              <a:rPr lang="en-US" baseline="0" dirty="0"/>
              <a:t> if they are collecting systematic data for each student.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45</a:t>
            </a:fld>
            <a:endParaRPr lang="en-US"/>
          </a:p>
        </p:txBody>
      </p:sp>
    </p:spTree>
    <p:extLst>
      <p:ext uri="{BB962C8B-B14F-4D97-AF65-F5344CB8AC3E}">
        <p14:creationId xmlns:p14="http://schemas.microsoft.com/office/powerpoint/2010/main" val="18520172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These websites provide extensive resources on the FBA/BIP process</a:t>
            </a:r>
            <a:r>
              <a:rPr lang="mr-IN"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46</a:t>
            </a:fld>
            <a:endParaRPr lang="en-US"/>
          </a:p>
        </p:txBody>
      </p:sp>
    </p:spTree>
    <p:extLst>
      <p:ext uri="{BB962C8B-B14F-4D97-AF65-F5344CB8AC3E}">
        <p14:creationId xmlns:p14="http://schemas.microsoft.com/office/powerpoint/2010/main" val="3730438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We will showcase several tools that</a:t>
            </a:r>
            <a:r>
              <a:rPr lang="en-US" baseline="0" dirty="0"/>
              <a:t> can be used to support teacher implementation of the FBA/BIP process</a:t>
            </a:r>
            <a:r>
              <a:rPr lang="mr-IN" baseline="0" dirty="0"/>
              <a:t>…</a:t>
            </a:r>
            <a:r>
              <a:rPr lang="en-US" baseline="0" dirty="0"/>
              <a:t>so even if your teacher is not in charge of conducting the FBA, these tools will help them be knowledgeable about the process in order to assist with the development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47</a:t>
            </a:fld>
            <a:endParaRPr lang="en-US"/>
          </a:p>
        </p:txBody>
      </p:sp>
    </p:spTree>
    <p:extLst>
      <p:ext uri="{BB962C8B-B14F-4D97-AF65-F5344CB8AC3E}">
        <p14:creationId xmlns:p14="http://schemas.microsoft.com/office/powerpoint/2010/main" val="8154693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This document provides</a:t>
            </a:r>
            <a:r>
              <a:rPr lang="en-US" baseline="0" dirty="0"/>
              <a:t> detailed information on the FBA/BIP process for teachers including helpful templates and how-</a:t>
            </a:r>
            <a:r>
              <a:rPr lang="en-US" baseline="0" dirty="0" err="1"/>
              <a:t>tos</a:t>
            </a:r>
            <a:r>
              <a:rPr lang="en-US"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48</a:t>
            </a:fld>
            <a:endParaRPr lang="en-US"/>
          </a:p>
        </p:txBody>
      </p:sp>
    </p:spTree>
    <p:extLst>
      <p:ext uri="{BB962C8B-B14F-4D97-AF65-F5344CB8AC3E}">
        <p14:creationId xmlns:p14="http://schemas.microsoft.com/office/powerpoint/2010/main" val="479523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This template helps teachers prepare for the FBA process</a:t>
            </a:r>
          </a:p>
        </p:txBody>
      </p:sp>
      <p:sp>
        <p:nvSpPr>
          <p:cNvPr id="4" name="Slide Number Placeholder 3"/>
          <p:cNvSpPr>
            <a:spLocks noGrp="1"/>
          </p:cNvSpPr>
          <p:nvPr>
            <p:ph type="sldNum" sz="quarter" idx="10"/>
          </p:nvPr>
        </p:nvSpPr>
        <p:spPr/>
        <p:txBody>
          <a:bodyPr/>
          <a:lstStyle/>
          <a:p>
            <a:fld id="{30B4C6F1-C224-AE43-95CC-44B3CF6A7B05}" type="slidenum">
              <a:rPr lang="en-US" smtClean="0"/>
              <a:t>49</a:t>
            </a:fld>
            <a:endParaRPr lang="en-US"/>
          </a:p>
        </p:txBody>
      </p:sp>
    </p:spTree>
    <p:extLst>
      <p:ext uri="{BB962C8B-B14F-4D97-AF65-F5344CB8AC3E}">
        <p14:creationId xmlns:p14="http://schemas.microsoft.com/office/powerpoint/2010/main" val="16321916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This template can be used to facilitate antecedent-behavior-consequence</a:t>
            </a:r>
            <a:r>
              <a:rPr lang="en-US" baseline="0" dirty="0"/>
              <a:t> data collection</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50</a:t>
            </a:fld>
            <a:endParaRPr lang="en-US"/>
          </a:p>
        </p:txBody>
      </p:sp>
    </p:spTree>
    <p:extLst>
      <p:ext uri="{BB962C8B-B14F-4D97-AF65-F5344CB8AC3E}">
        <p14:creationId xmlns:p14="http://schemas.microsoft.com/office/powerpoint/2010/main" val="1678635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-Teacher educator at UW preparing preservice special education teachers</a:t>
            </a:r>
          </a:p>
          <a:p>
            <a:r>
              <a:rPr lang="en-US" dirty="0"/>
              <a:t>-Researcher focusing on instruction for students with intellectual disability and promoting inclusion for students with disabilities</a:t>
            </a:r>
          </a:p>
          <a:p>
            <a:r>
              <a:rPr lang="en-US" dirty="0"/>
              <a:t>-Born and raised in Stanwood,</a:t>
            </a:r>
            <a:r>
              <a:rPr lang="en-US" baseline="0" dirty="0"/>
              <a:t> WA, spent several years out of state and returned back a few years ago. Very happy to be back.</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a:t>
            </a:fld>
            <a:endParaRPr lang="en-US"/>
          </a:p>
        </p:txBody>
      </p:sp>
    </p:spTree>
    <p:extLst>
      <p:ext uri="{BB962C8B-B14F-4D97-AF65-F5344CB8AC3E}">
        <p14:creationId xmlns:p14="http://schemas.microsoft.com/office/powerpoint/2010/main" val="10675639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Once data has been collected and analyzed, teachers can develop a working hypothesis</a:t>
            </a:r>
            <a:r>
              <a:rPr lang="en-US" baseline="0" dirty="0"/>
              <a:t> using this template</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51</a:t>
            </a:fld>
            <a:endParaRPr lang="en-US"/>
          </a:p>
        </p:txBody>
      </p:sp>
    </p:spTree>
    <p:extLst>
      <p:ext uri="{BB962C8B-B14F-4D97-AF65-F5344CB8AC3E}">
        <p14:creationId xmlns:p14="http://schemas.microsoft.com/office/powerpoint/2010/main" val="500659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Finally, this template can be used in the development</a:t>
            </a:r>
            <a:r>
              <a:rPr lang="en-US" baseline="0" dirty="0"/>
              <a:t> of a BIP by the team.</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52</a:t>
            </a:fld>
            <a:endParaRPr lang="en-US"/>
          </a:p>
        </p:txBody>
      </p:sp>
    </p:spTree>
    <p:extLst>
      <p:ext uri="{BB962C8B-B14F-4D97-AF65-F5344CB8AC3E}">
        <p14:creationId xmlns:p14="http://schemas.microsoft.com/office/powerpoint/2010/main" val="4817764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Once a behavior plan is in place for a BIP, this check-in form can help students monitor their</a:t>
            </a:r>
            <a:r>
              <a:rPr lang="en-US" baseline="0" dirty="0"/>
              <a:t> own positive behavior in order to be successful with their BIP</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53</a:t>
            </a:fld>
            <a:endParaRPr lang="en-US"/>
          </a:p>
        </p:txBody>
      </p:sp>
    </p:spTree>
    <p:extLst>
      <p:ext uri="{BB962C8B-B14F-4D97-AF65-F5344CB8AC3E}">
        <p14:creationId xmlns:p14="http://schemas.microsoft.com/office/powerpoint/2010/main" val="6827703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(Selma)</a:t>
            </a:r>
          </a:p>
          <a:p>
            <a:r>
              <a:rPr lang="en-US" dirty="0"/>
              <a:t>Before moving on to the next component, we want to take a moment</a:t>
            </a:r>
            <a:r>
              <a:rPr lang="en-US" baseline="0" dirty="0"/>
              <a:t> for a quick check-in</a:t>
            </a:r>
            <a:r>
              <a:rPr lang="mr-IN" baseline="0" dirty="0"/>
              <a:t>…</a:t>
            </a:r>
            <a:endParaRPr lang="en-US" dirty="0"/>
          </a:p>
          <a:p>
            <a:r>
              <a:rPr lang="en-US" dirty="0"/>
              <a:t>Who has</a:t>
            </a:r>
            <a:r>
              <a:rPr lang="en-US" baseline="0" dirty="0"/>
              <a:t> students with FBAs/BIPs in their schools?</a:t>
            </a:r>
          </a:p>
          <a:p>
            <a:r>
              <a:rPr lang="en-US" baseline="0" dirty="0"/>
              <a:t>Who sees these resources as something that might be valuable to supporting this work? We are going to leave time at the end for you to situate these practices in the context of your schools, so if this is an area for you to do some work or share your success with this practice, we encourage you to contribute your ideas or resources to the shared folder.</a:t>
            </a:r>
          </a:p>
          <a:p>
            <a:r>
              <a:rPr lang="en-US" baseline="0" dirty="0"/>
              <a:t>This framework is a way to explicitly name and frame the work you are all already doing in your schools and more systematically monitor their success.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54</a:t>
            </a:fld>
            <a:endParaRPr lang="en-US"/>
          </a:p>
        </p:txBody>
      </p:sp>
    </p:spTree>
    <p:extLst>
      <p:ext uri="{BB962C8B-B14F-4D97-AF65-F5344CB8AC3E}">
        <p14:creationId xmlns:p14="http://schemas.microsoft.com/office/powerpoint/2010/main" val="1759746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p:txBody>
      </p:sp>
      <p:sp>
        <p:nvSpPr>
          <p:cNvPr id="4" name="Slide Number Placeholder 3"/>
          <p:cNvSpPr>
            <a:spLocks noGrp="1"/>
          </p:cNvSpPr>
          <p:nvPr>
            <p:ph type="sldNum" sz="quarter" idx="10"/>
          </p:nvPr>
        </p:nvSpPr>
        <p:spPr/>
        <p:txBody>
          <a:bodyPr/>
          <a:lstStyle/>
          <a:p>
            <a:fld id="{30B4C6F1-C224-AE43-95CC-44B3CF6A7B05}" type="slidenum">
              <a:rPr lang="en-US" smtClean="0"/>
              <a:t>55</a:t>
            </a:fld>
            <a:endParaRPr lang="en-US"/>
          </a:p>
        </p:txBody>
      </p:sp>
    </p:spTree>
    <p:extLst>
      <p:ext uri="{BB962C8B-B14F-4D97-AF65-F5344CB8AC3E}">
        <p14:creationId xmlns:p14="http://schemas.microsoft.com/office/powerpoint/2010/main" val="14342696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Finally, we highlight HLP19 for the instruction component. This HLP focuses on assistive and instructional technologies,</a:t>
            </a:r>
            <a:r>
              <a:rPr lang="en-US" baseline="0" dirty="0"/>
              <a:t> specifically universal design for learning.</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56</a:t>
            </a:fld>
            <a:endParaRPr lang="en-US"/>
          </a:p>
        </p:txBody>
      </p:sp>
    </p:spTree>
    <p:extLst>
      <p:ext uri="{BB962C8B-B14F-4D97-AF65-F5344CB8AC3E}">
        <p14:creationId xmlns:p14="http://schemas.microsoft.com/office/powerpoint/2010/main" val="8314403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Several tools can be used to determine if UDL is being utilized in your setting</a:t>
            </a:r>
          </a:p>
        </p:txBody>
      </p:sp>
      <p:sp>
        <p:nvSpPr>
          <p:cNvPr id="4" name="Slide Number Placeholder 3"/>
          <p:cNvSpPr>
            <a:spLocks noGrp="1"/>
          </p:cNvSpPr>
          <p:nvPr>
            <p:ph type="sldNum" sz="quarter" idx="10"/>
          </p:nvPr>
        </p:nvSpPr>
        <p:spPr/>
        <p:txBody>
          <a:bodyPr/>
          <a:lstStyle/>
          <a:p>
            <a:fld id="{30B4C6F1-C224-AE43-95CC-44B3CF6A7B05}" type="slidenum">
              <a:rPr lang="en-US" smtClean="0"/>
              <a:t>57</a:t>
            </a:fld>
            <a:endParaRPr lang="en-US"/>
          </a:p>
        </p:txBody>
      </p:sp>
    </p:spTree>
    <p:extLst>
      <p:ext uri="{BB962C8B-B14F-4D97-AF65-F5344CB8AC3E}">
        <p14:creationId xmlns:p14="http://schemas.microsoft.com/office/powerpoint/2010/main" val="265889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This website provides a self-check</a:t>
            </a:r>
            <a:r>
              <a:rPr lang="en-US" baseline="0" dirty="0"/>
              <a:t> to determine if UDL principles are in place in your building.</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58</a:t>
            </a:fld>
            <a:endParaRPr lang="en-US"/>
          </a:p>
        </p:txBody>
      </p:sp>
    </p:spTree>
    <p:extLst>
      <p:ext uri="{BB962C8B-B14F-4D97-AF65-F5344CB8AC3E}">
        <p14:creationId xmlns:p14="http://schemas.microsoft.com/office/powerpoint/2010/main" val="1011588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This document</a:t>
            </a:r>
            <a:r>
              <a:rPr lang="en-US" baseline="0" dirty="0"/>
              <a:t> provides a detailed rubric to identify areas of growth in UDL</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59</a:t>
            </a:fld>
            <a:endParaRPr lang="en-US"/>
          </a:p>
        </p:txBody>
      </p:sp>
    </p:spTree>
    <p:extLst>
      <p:ext uri="{BB962C8B-B14F-4D97-AF65-F5344CB8AC3E}">
        <p14:creationId xmlns:p14="http://schemas.microsoft.com/office/powerpoint/2010/main" val="8550215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Sample rubric</a:t>
            </a:r>
          </a:p>
        </p:txBody>
      </p:sp>
      <p:sp>
        <p:nvSpPr>
          <p:cNvPr id="4" name="Slide Number Placeholder 3"/>
          <p:cNvSpPr>
            <a:spLocks noGrp="1"/>
          </p:cNvSpPr>
          <p:nvPr>
            <p:ph type="sldNum" sz="quarter" idx="10"/>
          </p:nvPr>
        </p:nvSpPr>
        <p:spPr/>
        <p:txBody>
          <a:bodyPr/>
          <a:lstStyle/>
          <a:p>
            <a:fld id="{30B4C6F1-C224-AE43-95CC-44B3CF6A7B05}" type="slidenum">
              <a:rPr lang="en-US" smtClean="0"/>
              <a:t>60</a:t>
            </a:fld>
            <a:endParaRPr lang="en-US"/>
          </a:p>
        </p:txBody>
      </p:sp>
    </p:spTree>
    <p:extLst>
      <p:ext uri="{BB962C8B-B14F-4D97-AF65-F5344CB8AC3E}">
        <p14:creationId xmlns:p14="http://schemas.microsoft.com/office/powerpoint/2010/main" val="1844218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(Carly)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Today</a:t>
            </a:r>
            <a:r>
              <a:rPr lang="en-US" baseline="0" dirty="0"/>
              <a:t> we will be referencing several documents and folders, all of which are on the USB that was provided to you. We will also invite you to a google folder where you can access our Pp.</a:t>
            </a:r>
            <a:endParaRPr lang="en-US" dirty="0"/>
          </a:p>
          <a:p>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a:t>
            </a:fld>
            <a:endParaRPr lang="en-US"/>
          </a:p>
        </p:txBody>
      </p:sp>
    </p:spTree>
    <p:extLst>
      <p:ext uri="{BB962C8B-B14F-4D97-AF65-F5344CB8AC3E}">
        <p14:creationId xmlns:p14="http://schemas.microsoft.com/office/powerpoint/2010/main" val="8288928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There are several great websites focused on assistive and instructional technology, these are just a sampling of them</a:t>
            </a:r>
          </a:p>
        </p:txBody>
      </p:sp>
      <p:sp>
        <p:nvSpPr>
          <p:cNvPr id="4" name="Slide Number Placeholder 3"/>
          <p:cNvSpPr>
            <a:spLocks noGrp="1"/>
          </p:cNvSpPr>
          <p:nvPr>
            <p:ph type="sldNum" sz="quarter" idx="10"/>
          </p:nvPr>
        </p:nvSpPr>
        <p:spPr/>
        <p:txBody>
          <a:bodyPr/>
          <a:lstStyle/>
          <a:p>
            <a:fld id="{30B4C6F1-C224-AE43-95CC-44B3CF6A7B05}" type="slidenum">
              <a:rPr lang="en-US" smtClean="0"/>
              <a:t>61</a:t>
            </a:fld>
            <a:endParaRPr lang="en-US"/>
          </a:p>
        </p:txBody>
      </p:sp>
    </p:spTree>
    <p:extLst>
      <p:ext uri="{BB962C8B-B14F-4D97-AF65-F5344CB8AC3E}">
        <p14:creationId xmlns:p14="http://schemas.microsoft.com/office/powerpoint/2010/main" val="17230452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Finally,</a:t>
            </a:r>
            <a:r>
              <a:rPr lang="en-US" baseline="0" dirty="0"/>
              <a:t> we have three tools to support teacher implementation of HLP19</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62</a:t>
            </a:fld>
            <a:endParaRPr lang="en-US"/>
          </a:p>
        </p:txBody>
      </p:sp>
    </p:spTree>
    <p:extLst>
      <p:ext uri="{BB962C8B-B14F-4D97-AF65-F5344CB8AC3E}">
        <p14:creationId xmlns:p14="http://schemas.microsoft.com/office/powerpoint/2010/main" val="16825438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This document helps teachers plan lessons with a UDL framework in advance</a:t>
            </a:r>
          </a:p>
        </p:txBody>
      </p:sp>
      <p:sp>
        <p:nvSpPr>
          <p:cNvPr id="4" name="Slide Number Placeholder 3"/>
          <p:cNvSpPr>
            <a:spLocks noGrp="1"/>
          </p:cNvSpPr>
          <p:nvPr>
            <p:ph type="sldNum" sz="quarter" idx="10"/>
          </p:nvPr>
        </p:nvSpPr>
        <p:spPr/>
        <p:txBody>
          <a:bodyPr/>
          <a:lstStyle/>
          <a:p>
            <a:fld id="{30B4C6F1-C224-AE43-95CC-44B3CF6A7B05}" type="slidenum">
              <a:rPr lang="en-US" smtClean="0"/>
              <a:t>63</a:t>
            </a:fld>
            <a:endParaRPr lang="en-US"/>
          </a:p>
        </p:txBody>
      </p:sp>
    </p:spTree>
    <p:extLst>
      <p:ext uri="{BB962C8B-B14F-4D97-AF65-F5344CB8AC3E}">
        <p14:creationId xmlns:p14="http://schemas.microsoft.com/office/powerpoint/2010/main" val="206754523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This website helps teachers learn about and design lessons using UDL</a:t>
            </a:r>
          </a:p>
        </p:txBody>
      </p:sp>
      <p:sp>
        <p:nvSpPr>
          <p:cNvPr id="4" name="Slide Number Placeholder 3"/>
          <p:cNvSpPr>
            <a:spLocks noGrp="1"/>
          </p:cNvSpPr>
          <p:nvPr>
            <p:ph type="sldNum" sz="quarter" idx="10"/>
          </p:nvPr>
        </p:nvSpPr>
        <p:spPr/>
        <p:txBody>
          <a:bodyPr/>
          <a:lstStyle/>
          <a:p>
            <a:fld id="{30B4C6F1-C224-AE43-95CC-44B3CF6A7B05}" type="slidenum">
              <a:rPr lang="en-US" smtClean="0"/>
              <a:t>64</a:t>
            </a:fld>
            <a:endParaRPr lang="en-US"/>
          </a:p>
        </p:txBody>
      </p:sp>
    </p:spTree>
    <p:extLst>
      <p:ext uri="{BB962C8B-B14F-4D97-AF65-F5344CB8AC3E}">
        <p14:creationId xmlns:p14="http://schemas.microsoft.com/office/powerpoint/2010/main" val="37829632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This document</a:t>
            </a:r>
            <a:r>
              <a:rPr lang="en-US" baseline="0" dirty="0"/>
              <a:t> helps teachers identify assistive technology for their students</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65</a:t>
            </a:fld>
            <a:endParaRPr lang="en-US"/>
          </a:p>
        </p:txBody>
      </p:sp>
    </p:spTree>
    <p:extLst>
      <p:ext uri="{BB962C8B-B14F-4D97-AF65-F5344CB8AC3E}">
        <p14:creationId xmlns:p14="http://schemas.microsoft.com/office/powerpoint/2010/main" val="17838383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Before moving on to the next component, we want to take a moment</a:t>
            </a:r>
            <a:r>
              <a:rPr lang="en-US" baseline="0" dirty="0"/>
              <a:t> for a quick check-in</a:t>
            </a:r>
            <a:r>
              <a:rPr lang="mr-IN" baseline="0" dirty="0"/>
              <a:t>…</a:t>
            </a:r>
            <a:endParaRPr lang="en-US" dirty="0"/>
          </a:p>
          <a:p>
            <a:r>
              <a:rPr lang="en-US" dirty="0"/>
              <a:t>Who has a need for assistive and instructional technology</a:t>
            </a:r>
            <a:r>
              <a:rPr lang="en-US" baseline="0" dirty="0"/>
              <a:t> in their building?</a:t>
            </a:r>
          </a:p>
          <a:p>
            <a:r>
              <a:rPr lang="en-US" baseline="0" dirty="0"/>
              <a:t>Who sees these resources as something that might be valuable to supporting this work? We are going to leave time at the end for you to situate these practices in the context of your schools, so if this is an area for you to do some work or share your success with this practice, we encourage you to contribute your ideas or resources to the shared folder.</a:t>
            </a:r>
          </a:p>
          <a:p>
            <a:r>
              <a:rPr lang="en-US" baseline="0" dirty="0"/>
              <a:t>This framework is a way to explicitly name and frame the work you are all already doing in your schools and more systematically monitor their success.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66</a:t>
            </a:fld>
            <a:endParaRPr lang="en-US"/>
          </a:p>
        </p:txBody>
      </p:sp>
    </p:spTree>
    <p:extLst>
      <p:ext uri="{BB962C8B-B14F-4D97-AF65-F5344CB8AC3E}">
        <p14:creationId xmlns:p14="http://schemas.microsoft.com/office/powerpoint/2010/main" val="8234474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Now we</a:t>
            </a:r>
            <a:r>
              <a:rPr lang="en-US" baseline="0" dirty="0"/>
              <a:t> want you to think through this application framework. With a shoulder partner or small group, pick 1 practice and work through each of the three questions. (20-25 minutes)</a:t>
            </a:r>
          </a:p>
          <a:p>
            <a:endParaRPr lang="en-US" baseline="0" dirty="0"/>
          </a:p>
          <a:p>
            <a:r>
              <a:rPr lang="en-US" baseline="0" dirty="0"/>
              <a:t>We have shared a list of several resources with you in your google folder and on the USB. We have also created a PP template for you to use to put the information you find. Time allowing, we will have people share what they have found. Pick a set of three slides that are the same color and that is how you can organize your information. As you see in the template, you will organize your information for your specific HLP around these three questions. This work will be a part of our shared drive so that you can leave this PD with resources for as many HLPs as possible. </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67</a:t>
            </a:fld>
            <a:endParaRPr lang="en-US"/>
          </a:p>
        </p:txBody>
      </p:sp>
    </p:spTree>
    <p:extLst>
      <p:ext uri="{BB962C8B-B14F-4D97-AF65-F5344CB8AC3E}">
        <p14:creationId xmlns:p14="http://schemas.microsoft.com/office/powerpoint/2010/main" val="32882706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Tell us what practice you focused</a:t>
            </a:r>
            <a:r>
              <a:rPr lang="en-US" baseline="0" dirty="0"/>
              <a:t> on and how you answered the three questions</a:t>
            </a:r>
            <a:r>
              <a:rPr lang="mr-IN" baseline="0" dirty="0"/>
              <a:t>…</a:t>
            </a:r>
            <a:r>
              <a:rPr lang="en-US" baseline="0" dirty="0"/>
              <a:t>you can come up and show us your slides as you talk. </a:t>
            </a:r>
            <a:endParaRPr lang="en-US" dirty="0"/>
          </a:p>
          <a:p>
            <a:endParaRPr lang="en-US" dirty="0"/>
          </a:p>
        </p:txBody>
      </p:sp>
      <p:sp>
        <p:nvSpPr>
          <p:cNvPr id="4" name="Slide Number Placeholder 3"/>
          <p:cNvSpPr>
            <a:spLocks noGrp="1"/>
          </p:cNvSpPr>
          <p:nvPr>
            <p:ph type="sldNum" sz="quarter" idx="10"/>
          </p:nvPr>
        </p:nvSpPr>
        <p:spPr/>
        <p:txBody>
          <a:bodyPr/>
          <a:lstStyle/>
          <a:p>
            <a:fld id="{CBD834EC-1F1F-4145-ADF2-88DBFD674264}" type="slidenum">
              <a:rPr lang="en-US" smtClean="0"/>
              <a:t>68</a:t>
            </a:fld>
            <a:endParaRPr lang="en-US"/>
          </a:p>
        </p:txBody>
      </p:sp>
    </p:spTree>
    <p:extLst>
      <p:ext uri="{BB962C8B-B14F-4D97-AF65-F5344CB8AC3E}">
        <p14:creationId xmlns:p14="http://schemas.microsoft.com/office/powerpoint/2010/main" val="39467526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69</a:t>
            </a:fld>
            <a:endParaRPr lang="en-US"/>
          </a:p>
        </p:txBody>
      </p:sp>
    </p:spTree>
    <p:extLst>
      <p:ext uri="{BB962C8B-B14F-4D97-AF65-F5344CB8AC3E}">
        <p14:creationId xmlns:p14="http://schemas.microsoft.com/office/powerpoint/2010/main" val="1445731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-Teaching is complex and prioritizing what practices to focus on has been a consistent problem in teacher preparation and development</a:t>
            </a:r>
          </a:p>
          <a:p>
            <a:r>
              <a:rPr lang="en-US" dirty="0"/>
              <a:t>-The goal of identifying High</a:t>
            </a:r>
            <a:r>
              <a:rPr lang="en-US" baseline="0" dirty="0"/>
              <a:t> Leverage Practices was to help teacher educators and school leaders support pre- and </a:t>
            </a:r>
            <a:r>
              <a:rPr lang="en-US" baseline="0" dirty="0" err="1"/>
              <a:t>inservice</a:t>
            </a:r>
            <a:r>
              <a:rPr lang="en-US" baseline="0" dirty="0"/>
              <a:t> teachers by identifying a set of critical practices to focus on</a:t>
            </a:r>
          </a:p>
          <a:p>
            <a:r>
              <a:rPr lang="en-US" baseline="0" dirty="0"/>
              <a:t>-A work group through the Council for Exceptional Children and the CEEDAR Center (a collaborative teacher education technical assistance center at the University of Florida) was supported by funding from the DOE and Office of Special Education to identify the HLPs. </a:t>
            </a:r>
          </a:p>
          <a:p>
            <a:r>
              <a:rPr lang="en-US" baseline="0" dirty="0"/>
              <a:t>-The work started in 2015, the practices were finalized in 2016, and published in 2017</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7</a:t>
            </a:fld>
            <a:endParaRPr lang="en-US"/>
          </a:p>
        </p:txBody>
      </p:sp>
    </p:spTree>
    <p:extLst>
      <p:ext uri="{BB962C8B-B14F-4D97-AF65-F5344CB8AC3E}">
        <p14:creationId xmlns:p14="http://schemas.microsoft.com/office/powerpoint/2010/main" val="1535973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-The</a:t>
            </a:r>
            <a:r>
              <a:rPr lang="en-US" baseline="0" dirty="0"/>
              <a:t> idea of having a critical set of practices to focus on is not new in education.</a:t>
            </a:r>
          </a:p>
          <a:p>
            <a:r>
              <a:rPr lang="en-US" baseline="0" dirty="0"/>
              <a:t>-Special Ed HLPs were developed with the goal of helping the field of special education bridge the research to practice gap by giving us a set of practices that can help special educators (1) identify what students need to learn, (b) provide systematic instruction, and </a:t>
            </a:r>
            <a:r>
              <a:rPr lang="de-DE" baseline="0" dirty="0"/>
              <a:t>(c) </a:t>
            </a:r>
            <a:r>
              <a:rPr lang="de-DE" baseline="0" dirty="0" err="1"/>
              <a:t>make</a:t>
            </a:r>
            <a:r>
              <a:rPr lang="de-DE" baseline="0" dirty="0"/>
              <a:t> </a:t>
            </a:r>
            <a:r>
              <a:rPr lang="de-DE" baseline="0" dirty="0" err="1"/>
              <a:t>data-based</a:t>
            </a:r>
            <a:r>
              <a:rPr lang="de-DE" baseline="0" dirty="0"/>
              <a:t> </a:t>
            </a:r>
            <a:r>
              <a:rPr lang="de-DE" baseline="0" dirty="0" err="1"/>
              <a:t>decision</a:t>
            </a:r>
            <a:r>
              <a:rPr lang="de-DE" baseline="0" dirty="0"/>
              <a:t>.</a:t>
            </a:r>
            <a:endParaRPr lang="en-US" dirty="0"/>
          </a:p>
        </p:txBody>
      </p:sp>
      <p:sp>
        <p:nvSpPr>
          <p:cNvPr id="4" name="Slide Number Placeholder 3"/>
          <p:cNvSpPr>
            <a:spLocks noGrp="1"/>
          </p:cNvSpPr>
          <p:nvPr>
            <p:ph type="sldNum" sz="quarter" idx="10"/>
          </p:nvPr>
        </p:nvSpPr>
        <p:spPr/>
        <p:txBody>
          <a:bodyPr/>
          <a:lstStyle/>
          <a:p>
            <a:fld id="{30B4C6F1-C224-AE43-95CC-44B3CF6A7B05}" type="slidenum">
              <a:rPr lang="en-US" smtClean="0"/>
              <a:t>8</a:t>
            </a:fld>
            <a:endParaRPr lang="en-US"/>
          </a:p>
        </p:txBody>
      </p:sp>
    </p:spTree>
    <p:extLst>
      <p:ext uri="{BB962C8B-B14F-4D97-AF65-F5344CB8AC3E}">
        <p14:creationId xmlns:p14="http://schemas.microsoft.com/office/powerpoint/2010/main" val="1325320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(Carly)</a:t>
            </a:r>
          </a:p>
          <a:p>
            <a:r>
              <a:rPr lang="en-US" dirty="0"/>
              <a:t>HLPs should be evident in each tier of instruction</a:t>
            </a:r>
          </a:p>
        </p:txBody>
      </p:sp>
      <p:sp>
        <p:nvSpPr>
          <p:cNvPr id="4" name="Slide Number Placeholder 3"/>
          <p:cNvSpPr>
            <a:spLocks noGrp="1"/>
          </p:cNvSpPr>
          <p:nvPr>
            <p:ph type="sldNum" sz="quarter" idx="10"/>
          </p:nvPr>
        </p:nvSpPr>
        <p:spPr/>
        <p:txBody>
          <a:bodyPr/>
          <a:lstStyle/>
          <a:p>
            <a:fld id="{30B4C6F1-C224-AE43-95CC-44B3CF6A7B05}" type="slidenum">
              <a:rPr lang="en-US" smtClean="0"/>
              <a:t>9</a:t>
            </a:fld>
            <a:endParaRPr lang="en-US"/>
          </a:p>
        </p:txBody>
      </p:sp>
    </p:spTree>
    <p:extLst>
      <p:ext uri="{BB962C8B-B14F-4D97-AF65-F5344CB8AC3E}">
        <p14:creationId xmlns:p14="http://schemas.microsoft.com/office/powerpoint/2010/main" val="269142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FBE9D-6496-7B4A-B23C-39D8FDB6BB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FA627F-88DA-DE4B-BCA4-BC3E4B8325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01C56A-3492-8340-95C7-CC7AD15E3AB9}"/>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53374044-F5C9-744D-95EC-848863DEA1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8AA3D2-03C1-2A4E-89E8-97818EA212FF}"/>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562980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4FF28-ACE7-274B-A2FE-250D6146D4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4EDD9C-1476-2B41-BA03-83F4C83786C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27D605-8746-004A-BBDD-5FADFCE312EF}"/>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B4D92442-A2AD-B040-8690-EDC152189F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0BDD9-B6C8-F540-9610-9C35DE6E7F65}"/>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177579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863FEC-5158-2745-B074-024067D3BB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192EC-E1D8-9545-8C3B-4F1134E3244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C1412D-8864-5342-BC6A-70624F910088}"/>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7CB8CF32-79AE-6143-8954-20A7D64590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B492C-FE13-C541-BAAF-B126695D88F4}"/>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3766362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497956"/>
            <a:ext cx="7286625" cy="1033611"/>
          </a:xfrm>
        </p:spPr>
        <p:txBody>
          <a:bodyPr/>
          <a:lstStyle/>
          <a:p>
            <a:r>
              <a:rPr lang="en-US"/>
              <a:t>Click to edit Master title style</a:t>
            </a:r>
          </a:p>
        </p:txBody>
      </p:sp>
      <p:sp>
        <p:nvSpPr>
          <p:cNvPr id="3" name="Subtitle 2"/>
          <p:cNvSpPr>
            <a:spLocks noGrp="1"/>
          </p:cNvSpPr>
          <p:nvPr>
            <p:ph type="subTitle" idx="1"/>
          </p:nvPr>
        </p:nvSpPr>
        <p:spPr>
          <a:xfrm>
            <a:off x="1285875" y="2732484"/>
            <a:ext cx="6000750" cy="1232297"/>
          </a:xfrm>
        </p:spPr>
        <p:txBody>
          <a:bodyPr/>
          <a:lstStyle>
            <a:lvl1pPr marL="0" indent="0" algn="ctr">
              <a:buNone/>
              <a:defRPr>
                <a:solidFill>
                  <a:schemeClr val="tx1">
                    <a:tint val="75000"/>
                  </a:schemeClr>
                </a:solidFill>
              </a:defRPr>
            </a:lvl1pPr>
            <a:lvl2pPr marL="321457" indent="0" algn="ctr">
              <a:buNone/>
              <a:defRPr>
                <a:solidFill>
                  <a:schemeClr val="tx1">
                    <a:tint val="75000"/>
                  </a:schemeClr>
                </a:solidFill>
              </a:defRPr>
            </a:lvl2pPr>
            <a:lvl3pPr marL="642915" indent="0" algn="ctr">
              <a:buNone/>
              <a:defRPr>
                <a:solidFill>
                  <a:schemeClr val="tx1">
                    <a:tint val="75000"/>
                  </a:schemeClr>
                </a:solidFill>
              </a:defRPr>
            </a:lvl3pPr>
            <a:lvl4pPr marL="964372" indent="0" algn="ctr">
              <a:buNone/>
              <a:defRPr>
                <a:solidFill>
                  <a:schemeClr val="tx1">
                    <a:tint val="75000"/>
                  </a:schemeClr>
                </a:solidFill>
              </a:defRPr>
            </a:lvl4pPr>
            <a:lvl5pPr marL="1285829" indent="0" algn="ctr">
              <a:buNone/>
              <a:defRPr>
                <a:solidFill>
                  <a:schemeClr val="tx1">
                    <a:tint val="75000"/>
                  </a:schemeClr>
                </a:solidFill>
              </a:defRPr>
            </a:lvl5pPr>
            <a:lvl6pPr marL="1607287" indent="0" algn="ctr">
              <a:buNone/>
              <a:defRPr>
                <a:solidFill>
                  <a:schemeClr val="tx1">
                    <a:tint val="75000"/>
                  </a:schemeClr>
                </a:solidFill>
              </a:defRPr>
            </a:lvl6pPr>
            <a:lvl7pPr marL="1928744" indent="0" algn="ctr">
              <a:buNone/>
              <a:defRPr>
                <a:solidFill>
                  <a:schemeClr val="tx1">
                    <a:tint val="75000"/>
                  </a:schemeClr>
                </a:solidFill>
              </a:defRPr>
            </a:lvl7pPr>
            <a:lvl8pPr marL="2250201" indent="0" algn="ctr">
              <a:buNone/>
              <a:defRPr>
                <a:solidFill>
                  <a:schemeClr val="tx1">
                    <a:tint val="75000"/>
                  </a:schemeClr>
                </a:solidFill>
              </a:defRPr>
            </a:lvl8pPr>
            <a:lvl9pPr marL="257165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5099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6907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3098602"/>
            <a:ext cx="7286625" cy="957709"/>
          </a:xfrm>
        </p:spPr>
        <p:txBody>
          <a:bodyPr anchor="t"/>
          <a:lstStyle>
            <a:lvl1pPr algn="l">
              <a:defRPr sz="2812" b="1" cap="all"/>
            </a:lvl1pPr>
          </a:lstStyle>
          <a:p>
            <a:r>
              <a:rPr lang="en-US"/>
              <a:t>Click to edit Master title style</a:t>
            </a:r>
          </a:p>
        </p:txBody>
      </p:sp>
      <p:sp>
        <p:nvSpPr>
          <p:cNvPr id="3" name="Text Placeholder 2"/>
          <p:cNvSpPr>
            <a:spLocks noGrp="1"/>
          </p:cNvSpPr>
          <p:nvPr>
            <p:ph type="body" idx="1"/>
          </p:nvPr>
        </p:nvSpPr>
        <p:spPr>
          <a:xfrm>
            <a:off x="677168" y="2043783"/>
            <a:ext cx="7286625" cy="1054819"/>
          </a:xfrm>
        </p:spPr>
        <p:txBody>
          <a:bodyPr anchor="b"/>
          <a:lstStyle>
            <a:lvl1pPr marL="0" indent="0">
              <a:buNone/>
              <a:defRPr sz="1406">
                <a:solidFill>
                  <a:schemeClr val="tx1">
                    <a:tint val="75000"/>
                  </a:schemeClr>
                </a:solidFill>
              </a:defRPr>
            </a:lvl1pPr>
            <a:lvl2pPr marL="321457" indent="0">
              <a:buNone/>
              <a:defRPr sz="1266">
                <a:solidFill>
                  <a:schemeClr val="tx1">
                    <a:tint val="75000"/>
                  </a:schemeClr>
                </a:solidFill>
              </a:defRPr>
            </a:lvl2pPr>
            <a:lvl3pPr marL="642915" indent="0">
              <a:buNone/>
              <a:defRPr sz="1125">
                <a:solidFill>
                  <a:schemeClr val="tx1">
                    <a:tint val="75000"/>
                  </a:schemeClr>
                </a:solidFill>
              </a:defRPr>
            </a:lvl3pPr>
            <a:lvl4pPr marL="964372" indent="0">
              <a:buNone/>
              <a:defRPr sz="984">
                <a:solidFill>
                  <a:schemeClr val="tx1">
                    <a:tint val="75000"/>
                  </a:schemeClr>
                </a:solidFill>
              </a:defRPr>
            </a:lvl4pPr>
            <a:lvl5pPr marL="1285829" indent="0">
              <a:buNone/>
              <a:defRPr sz="984">
                <a:solidFill>
                  <a:schemeClr val="tx1">
                    <a:tint val="75000"/>
                  </a:schemeClr>
                </a:solidFill>
              </a:defRPr>
            </a:lvl5pPr>
            <a:lvl6pPr marL="1607287" indent="0">
              <a:buNone/>
              <a:defRPr sz="984">
                <a:solidFill>
                  <a:schemeClr val="tx1">
                    <a:tint val="75000"/>
                  </a:schemeClr>
                </a:solidFill>
              </a:defRPr>
            </a:lvl6pPr>
            <a:lvl7pPr marL="1928744" indent="0">
              <a:buNone/>
              <a:defRPr sz="984">
                <a:solidFill>
                  <a:schemeClr val="tx1">
                    <a:tint val="75000"/>
                  </a:schemeClr>
                </a:solidFill>
              </a:defRPr>
            </a:lvl7pPr>
            <a:lvl8pPr marL="2250201" indent="0">
              <a:buNone/>
              <a:defRPr sz="984">
                <a:solidFill>
                  <a:schemeClr val="tx1">
                    <a:tint val="75000"/>
                  </a:schemeClr>
                </a:solidFill>
              </a:defRPr>
            </a:lvl8pPr>
            <a:lvl9pPr marL="2571659" indent="0">
              <a:buNone/>
              <a:defRPr sz="98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4145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125141"/>
            <a:ext cx="3786188" cy="3182318"/>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125141"/>
            <a:ext cx="3786188" cy="3182318"/>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58448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079376"/>
            <a:ext cx="3787676" cy="449833"/>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US"/>
              <a:t>Click to edit Master text styles</a:t>
            </a:r>
          </a:p>
        </p:txBody>
      </p:sp>
      <p:sp>
        <p:nvSpPr>
          <p:cNvPr id="4" name="Content Placeholder 3"/>
          <p:cNvSpPr>
            <a:spLocks noGrp="1"/>
          </p:cNvSpPr>
          <p:nvPr>
            <p:ph sz="half" idx="2"/>
          </p:nvPr>
        </p:nvSpPr>
        <p:spPr>
          <a:xfrm>
            <a:off x="428625" y="1529209"/>
            <a:ext cx="3787676" cy="2778249"/>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079376"/>
            <a:ext cx="3789164" cy="449833"/>
          </a:xfrm>
        </p:spPr>
        <p:txBody>
          <a:bodyPr anchor="b"/>
          <a:lstStyle>
            <a:lvl1pPr marL="0" indent="0">
              <a:buNone/>
              <a:defRPr sz="1687" b="1"/>
            </a:lvl1pPr>
            <a:lvl2pPr marL="321457" indent="0">
              <a:buNone/>
              <a:defRPr sz="1406" b="1"/>
            </a:lvl2pPr>
            <a:lvl3pPr marL="642915" indent="0">
              <a:buNone/>
              <a:defRPr sz="1266" b="1"/>
            </a:lvl3pPr>
            <a:lvl4pPr marL="964372" indent="0">
              <a:buNone/>
              <a:defRPr sz="1125" b="1"/>
            </a:lvl4pPr>
            <a:lvl5pPr marL="1285829" indent="0">
              <a:buNone/>
              <a:defRPr sz="1125" b="1"/>
            </a:lvl5pPr>
            <a:lvl6pPr marL="1607287" indent="0">
              <a:buNone/>
              <a:defRPr sz="1125" b="1"/>
            </a:lvl6pPr>
            <a:lvl7pPr marL="1928744" indent="0">
              <a:buNone/>
              <a:defRPr sz="1125" b="1"/>
            </a:lvl7pPr>
            <a:lvl8pPr marL="2250201" indent="0">
              <a:buNone/>
              <a:defRPr sz="1125" b="1"/>
            </a:lvl8pPr>
            <a:lvl9pPr marL="2571659" indent="0">
              <a:buNone/>
              <a:defRPr sz="1125" b="1"/>
            </a:lvl9pPr>
          </a:lstStyle>
          <a:p>
            <a:pPr lvl="0"/>
            <a:r>
              <a:rPr lang="en-US"/>
              <a:t>Click to edit Master text styles</a:t>
            </a:r>
          </a:p>
        </p:txBody>
      </p:sp>
      <p:sp>
        <p:nvSpPr>
          <p:cNvPr id="6" name="Content Placeholder 5"/>
          <p:cNvSpPr>
            <a:spLocks noGrp="1"/>
          </p:cNvSpPr>
          <p:nvPr>
            <p:ph sz="quarter" idx="4"/>
          </p:nvPr>
        </p:nvSpPr>
        <p:spPr>
          <a:xfrm>
            <a:off x="4354711" y="1529209"/>
            <a:ext cx="3789164" cy="2778249"/>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59466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15744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4093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191988"/>
            <a:ext cx="2820293" cy="817066"/>
          </a:xfrm>
        </p:spPr>
        <p:txBody>
          <a:bodyPr anchor="b"/>
          <a:lstStyle>
            <a:lvl1pPr algn="l">
              <a:defRPr sz="1406" b="1"/>
            </a:lvl1pPr>
          </a:lstStyle>
          <a:p>
            <a:r>
              <a:rPr lang="en-US"/>
              <a:t>Click to edit Master title style</a:t>
            </a:r>
          </a:p>
        </p:txBody>
      </p:sp>
      <p:sp>
        <p:nvSpPr>
          <p:cNvPr id="3" name="Content Placeholder 2"/>
          <p:cNvSpPr>
            <a:spLocks noGrp="1"/>
          </p:cNvSpPr>
          <p:nvPr>
            <p:ph idx="1"/>
          </p:nvPr>
        </p:nvSpPr>
        <p:spPr>
          <a:xfrm>
            <a:off x="3351609" y="191989"/>
            <a:ext cx="4792266" cy="4115470"/>
          </a:xfrm>
        </p:spPr>
        <p:txBody>
          <a:bodyPr/>
          <a:lstStyle>
            <a:lvl1pPr>
              <a:defRPr sz="225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009055"/>
            <a:ext cx="2820293" cy="3298404"/>
          </a:xfrm>
        </p:spPr>
        <p:txBody>
          <a:bodyPr/>
          <a:lstStyle>
            <a:lvl1pPr marL="0" indent="0">
              <a:buNone/>
              <a:defRPr sz="984"/>
            </a:lvl1pPr>
            <a:lvl2pPr marL="321457" indent="0">
              <a:buNone/>
              <a:defRPr sz="844"/>
            </a:lvl2pPr>
            <a:lvl3pPr marL="642915" indent="0">
              <a:buNone/>
              <a:defRPr sz="703"/>
            </a:lvl3pPr>
            <a:lvl4pPr marL="964372" indent="0">
              <a:buNone/>
              <a:defRPr sz="633"/>
            </a:lvl4pPr>
            <a:lvl5pPr marL="1285829" indent="0">
              <a:buNone/>
              <a:defRPr sz="633"/>
            </a:lvl5pPr>
            <a:lvl6pPr marL="1607287" indent="0">
              <a:buNone/>
              <a:defRPr sz="633"/>
            </a:lvl6pPr>
            <a:lvl7pPr marL="1928744" indent="0">
              <a:buNone/>
              <a:defRPr sz="633"/>
            </a:lvl7pPr>
            <a:lvl8pPr marL="2250201" indent="0">
              <a:buNone/>
              <a:defRPr sz="633"/>
            </a:lvl8pPr>
            <a:lvl9pPr marL="2571659" indent="0">
              <a:buNone/>
              <a:defRPr sz="63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64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C580C-B76D-4C4D-948D-A0473A06B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AC6DE1-8BA6-8949-948A-0929C28AB0F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65259F-1054-2147-88D1-C5FE335E1D8D}"/>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42EFFDDB-76A4-3C43-A44A-175DBD9938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C9A4F-96D6-DA4F-9962-CD9DA40A0D49}"/>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3527058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3375422"/>
            <a:ext cx="5143500" cy="398488"/>
          </a:xfrm>
        </p:spPr>
        <p:txBody>
          <a:bodyPr anchor="b"/>
          <a:lstStyle>
            <a:lvl1pPr algn="l">
              <a:defRPr sz="1406" b="1"/>
            </a:lvl1pPr>
          </a:lstStyle>
          <a:p>
            <a:r>
              <a:rPr lang="en-US"/>
              <a:t>Click to edit Master title style</a:t>
            </a:r>
          </a:p>
        </p:txBody>
      </p:sp>
      <p:sp>
        <p:nvSpPr>
          <p:cNvPr id="3" name="Picture Placeholder 2"/>
          <p:cNvSpPr>
            <a:spLocks noGrp="1"/>
          </p:cNvSpPr>
          <p:nvPr>
            <p:ph type="pic" idx="1"/>
          </p:nvPr>
        </p:nvSpPr>
        <p:spPr>
          <a:xfrm>
            <a:off x="1680270" y="430857"/>
            <a:ext cx="5143500" cy="2893219"/>
          </a:xfrm>
        </p:spPr>
        <p:txBody>
          <a:bodyPr/>
          <a:lstStyle>
            <a:lvl1pPr marL="0" indent="0">
              <a:buNone/>
              <a:defRPr sz="2250"/>
            </a:lvl1pPr>
            <a:lvl2pPr marL="321457" indent="0">
              <a:buNone/>
              <a:defRPr sz="1969"/>
            </a:lvl2pPr>
            <a:lvl3pPr marL="642915" indent="0">
              <a:buNone/>
              <a:defRPr sz="1687"/>
            </a:lvl3pPr>
            <a:lvl4pPr marL="964372" indent="0">
              <a:buNone/>
              <a:defRPr sz="1406"/>
            </a:lvl4pPr>
            <a:lvl5pPr marL="1285829" indent="0">
              <a:buNone/>
              <a:defRPr sz="1406"/>
            </a:lvl5pPr>
            <a:lvl6pPr marL="1607287" indent="0">
              <a:buNone/>
              <a:defRPr sz="1406"/>
            </a:lvl6pPr>
            <a:lvl7pPr marL="1928744" indent="0">
              <a:buNone/>
              <a:defRPr sz="1406"/>
            </a:lvl7pPr>
            <a:lvl8pPr marL="2250201" indent="0">
              <a:buNone/>
              <a:defRPr sz="1406"/>
            </a:lvl8pPr>
            <a:lvl9pPr marL="2571659" indent="0">
              <a:buNone/>
              <a:defRPr sz="1406"/>
            </a:lvl9pPr>
          </a:lstStyle>
          <a:p>
            <a:endParaRPr lang="en-US"/>
          </a:p>
        </p:txBody>
      </p:sp>
      <p:sp>
        <p:nvSpPr>
          <p:cNvPr id="4" name="Text Placeholder 3"/>
          <p:cNvSpPr>
            <a:spLocks noGrp="1"/>
          </p:cNvSpPr>
          <p:nvPr>
            <p:ph type="body" sz="half" idx="2"/>
          </p:nvPr>
        </p:nvSpPr>
        <p:spPr>
          <a:xfrm>
            <a:off x="1680270" y="3773909"/>
            <a:ext cx="5143500" cy="565919"/>
          </a:xfrm>
        </p:spPr>
        <p:txBody>
          <a:bodyPr/>
          <a:lstStyle>
            <a:lvl1pPr marL="0" indent="0">
              <a:buNone/>
              <a:defRPr sz="984"/>
            </a:lvl1pPr>
            <a:lvl2pPr marL="321457" indent="0">
              <a:buNone/>
              <a:defRPr sz="844"/>
            </a:lvl2pPr>
            <a:lvl3pPr marL="642915" indent="0">
              <a:buNone/>
              <a:defRPr sz="703"/>
            </a:lvl3pPr>
            <a:lvl4pPr marL="964372" indent="0">
              <a:buNone/>
              <a:defRPr sz="633"/>
            </a:lvl4pPr>
            <a:lvl5pPr marL="1285829" indent="0">
              <a:buNone/>
              <a:defRPr sz="633"/>
            </a:lvl5pPr>
            <a:lvl6pPr marL="1607287" indent="0">
              <a:buNone/>
              <a:defRPr sz="633"/>
            </a:lvl6pPr>
            <a:lvl7pPr marL="1928744" indent="0">
              <a:buNone/>
              <a:defRPr sz="633"/>
            </a:lvl7pPr>
            <a:lvl8pPr marL="2250201" indent="0">
              <a:buNone/>
              <a:defRPr sz="633"/>
            </a:lvl8pPr>
            <a:lvl9pPr marL="2571659" indent="0">
              <a:buNone/>
              <a:defRPr sz="633"/>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6632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44142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193105"/>
            <a:ext cx="1928813" cy="41143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193105"/>
            <a:ext cx="5643563" cy="41143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7126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27753" y="5945854"/>
            <a:ext cx="1828800" cy="923544"/>
          </a:xfrm>
          <a:prstGeom prst="rect">
            <a:avLst/>
          </a:prstGeom>
        </p:spPr>
      </p:pic>
      <p:pic>
        <p:nvPicPr>
          <p:cNvPr id="9" name="Picture 8"/>
          <p:cNvPicPr>
            <a:picLocks noChangeAspect="1"/>
          </p:cNvPicPr>
          <p:nvPr userDrawn="1"/>
        </p:nvPicPr>
        <p:blipFill>
          <a:blip r:embed="rId3"/>
          <a:stretch>
            <a:fillRect/>
          </a:stretch>
        </p:blipFill>
        <p:spPr>
          <a:xfrm>
            <a:off x="903112" y="6354234"/>
            <a:ext cx="3386667" cy="266700"/>
          </a:xfrm>
          <a:prstGeom prst="rect">
            <a:avLst/>
          </a:prstGeom>
        </p:spPr>
      </p:pic>
      <p:sp>
        <p:nvSpPr>
          <p:cNvPr id="6" name="Text Placeholder 5"/>
          <p:cNvSpPr>
            <a:spLocks noGrp="1"/>
          </p:cNvSpPr>
          <p:nvPr>
            <p:ph type="body" sz="quarter" idx="10" hasCustomPrompt="1"/>
          </p:nvPr>
        </p:nvSpPr>
        <p:spPr>
          <a:xfrm>
            <a:off x="895676" y="1179824"/>
            <a:ext cx="9296400" cy="2641756"/>
          </a:xfrm>
          <a:prstGeom prst="rect">
            <a:avLst/>
          </a:prstGeom>
        </p:spPr>
        <p:txBody>
          <a:bodyPr anchor="b">
            <a:normAutofit/>
          </a:bodyPr>
          <a:lstStyle>
            <a:lvl1pPr marL="0" indent="0">
              <a:lnSpc>
                <a:spcPct val="100000"/>
              </a:lnSpc>
              <a:buNone/>
              <a:defRPr sz="5000" b="0" i="0" baseline="0">
                <a:solidFill>
                  <a:schemeClr val="accent3"/>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TITLE HERE</a:t>
            </a:r>
          </a:p>
          <a:p>
            <a:pPr lvl="0"/>
            <a:r>
              <a:rPr lang="en-US" dirty="0"/>
              <a:t>ENCODE NORMAL</a:t>
            </a:r>
          </a:p>
          <a:p>
            <a:pPr lvl="0"/>
            <a:r>
              <a:rPr lang="en-US" dirty="0"/>
              <a:t>BLACK, 50 PT. </a:t>
            </a:r>
          </a:p>
        </p:txBody>
      </p:sp>
      <p:pic>
        <p:nvPicPr>
          <p:cNvPr id="2" name="Picture 1" descr="Bar_RtAngle_7502_RGB.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84784" y="4006085"/>
            <a:ext cx="3045737" cy="112770"/>
          </a:xfrm>
          <a:prstGeom prst="rect">
            <a:avLst/>
          </a:prstGeom>
        </p:spPr>
      </p:pic>
    </p:spTree>
    <p:extLst>
      <p:ext uri="{BB962C8B-B14F-4D97-AF65-F5344CB8AC3E}">
        <p14:creationId xmlns:p14="http://schemas.microsoft.com/office/powerpoint/2010/main" val="43710147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895676" y="371510"/>
            <a:ext cx="10912883"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HEADER HERE </a:t>
            </a:r>
          </a:p>
          <a:p>
            <a:pPr lvl="0"/>
            <a:r>
              <a:rPr lang="en-US" dirty="0"/>
              <a:t>(ENCODE NORMAL BLACK, 30 PT.)</a:t>
            </a:r>
          </a:p>
        </p:txBody>
      </p:sp>
      <p:sp>
        <p:nvSpPr>
          <p:cNvPr id="4" name="Text Placeholder 9"/>
          <p:cNvSpPr>
            <a:spLocks noGrp="1"/>
          </p:cNvSpPr>
          <p:nvPr>
            <p:ph type="body" sz="quarter" idx="11" hasCustomPrompt="1"/>
          </p:nvPr>
        </p:nvSpPr>
        <p:spPr>
          <a:xfrm>
            <a:off x="879074" y="2320239"/>
            <a:ext cx="10929485" cy="3810086"/>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5" name="Text Placeholder 5"/>
          <p:cNvSpPr>
            <a:spLocks noGrp="1"/>
          </p:cNvSpPr>
          <p:nvPr>
            <p:ph type="body" sz="quarter" idx="12" hasCustomPrompt="1"/>
          </p:nvPr>
        </p:nvSpPr>
        <p:spPr>
          <a:xfrm>
            <a:off x="895676" y="1730667"/>
            <a:ext cx="10912883" cy="411171"/>
          </a:xfrm>
          <a:prstGeom prst="rect">
            <a:avLst/>
          </a:prstGeom>
        </p:spPr>
        <p:txBody>
          <a:bodyPr>
            <a:noAutofit/>
          </a:bodyPr>
          <a:lstStyle>
            <a:lvl1pPr marL="0" indent="0">
              <a:lnSpc>
                <a:spcPct val="90000"/>
              </a:lnSpc>
              <a:buNone/>
              <a:defRPr sz="2400" b="0" i="0" baseline="0">
                <a:solidFill>
                  <a:srgbClr val="FFFFFF"/>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 24 PT.)</a:t>
            </a:r>
          </a:p>
        </p:txBody>
      </p:sp>
      <p:pic>
        <p:nvPicPr>
          <p:cNvPr id="7" name="Picture 6"/>
          <p:cNvPicPr>
            <a:picLocks noChangeAspect="1"/>
          </p:cNvPicPr>
          <p:nvPr userDrawn="1"/>
        </p:nvPicPr>
        <p:blipFill>
          <a:blip r:embed="rId2"/>
          <a:stretch>
            <a:fillRect/>
          </a:stretch>
        </p:blipFill>
        <p:spPr>
          <a:xfrm>
            <a:off x="8331201" y="6354234"/>
            <a:ext cx="3386667" cy="266700"/>
          </a:xfrm>
          <a:prstGeom prst="rect">
            <a:avLst/>
          </a:prstGeom>
        </p:spPr>
      </p:pic>
      <p:pic>
        <p:nvPicPr>
          <p:cNvPr id="8" name="Picture 7" descr="Bar_RtAngle_7502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5633" y="1437805"/>
            <a:ext cx="1810912" cy="67050"/>
          </a:xfrm>
          <a:prstGeom prst="rect">
            <a:avLst/>
          </a:prstGeom>
        </p:spPr>
      </p:pic>
    </p:spTree>
    <p:extLst>
      <p:ext uri="{BB962C8B-B14F-4D97-AF65-F5344CB8AC3E}">
        <p14:creationId xmlns:p14="http://schemas.microsoft.com/office/powerpoint/2010/main" val="2126482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rgbClr val="4B2E83"/>
        </a:solidFill>
        <a:effectLst/>
      </p:bgPr>
    </p:bg>
    <p:spTree>
      <p:nvGrpSpPr>
        <p:cNvPr id="1" name=""/>
        <p:cNvGrpSpPr/>
        <p:nvPr/>
      </p:nvGrpSpPr>
      <p:grpSpPr>
        <a:xfrm>
          <a:off x="0" y="0"/>
          <a:ext cx="0" cy="0"/>
          <a:chOff x="0" y="0"/>
          <a:chExt cx="0" cy="0"/>
        </a:xfrm>
      </p:grpSpPr>
      <p:pic>
        <p:nvPicPr>
          <p:cNvPr id="5" name="Picture 4" descr="UW_W Logo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927753" y="5945854"/>
            <a:ext cx="1828800" cy="923544"/>
          </a:xfrm>
          <a:prstGeom prst="rect">
            <a:avLst/>
          </a:prstGeom>
        </p:spPr>
      </p:pic>
      <p:sp>
        <p:nvSpPr>
          <p:cNvPr id="3" name="Text Placeholder 5"/>
          <p:cNvSpPr>
            <a:spLocks noGrp="1"/>
          </p:cNvSpPr>
          <p:nvPr>
            <p:ph type="body" sz="quarter" idx="10" hasCustomPrompt="1"/>
          </p:nvPr>
        </p:nvSpPr>
        <p:spPr>
          <a:xfrm>
            <a:off x="895676" y="371510"/>
            <a:ext cx="10912883"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HEADER HERE </a:t>
            </a:r>
          </a:p>
          <a:p>
            <a:pPr lvl="0"/>
            <a:r>
              <a:rPr lang="en-US" dirty="0"/>
              <a:t>(ENCODE NORMAL BLACK, 30 PT.)</a:t>
            </a:r>
          </a:p>
        </p:txBody>
      </p:sp>
      <p:sp>
        <p:nvSpPr>
          <p:cNvPr id="6" name="Text Placeholder 9"/>
          <p:cNvSpPr>
            <a:spLocks noGrp="1"/>
          </p:cNvSpPr>
          <p:nvPr>
            <p:ph type="body" sz="quarter" idx="11" hasCustomPrompt="1"/>
          </p:nvPr>
        </p:nvSpPr>
        <p:spPr>
          <a:xfrm>
            <a:off x="879073" y="1736726"/>
            <a:ext cx="10769275" cy="4015497"/>
          </a:xfrm>
          <a:prstGeom prst="rect">
            <a:avLst/>
          </a:prstGeom>
        </p:spPr>
        <p:txBody>
          <a:bodyPr/>
          <a:lstStyle>
            <a:lvl1pPr marL="342900" indent="-342900">
              <a:buFont typeface="Lucida Grande"/>
              <a:buChar char="&gt;"/>
              <a:defRPr sz="2400" b="1" i="0" baseline="0">
                <a:solidFill>
                  <a:srgbClr val="FFFFFF"/>
                </a:solidFill>
                <a:latin typeface="Open Sans"/>
                <a:cs typeface="Open Sans"/>
              </a:defRPr>
            </a:lvl1pPr>
            <a:lvl2pPr>
              <a:defRPr sz="2000" b="1" i="0" baseline="0">
                <a:solidFill>
                  <a:srgbClr val="FFFFFF"/>
                </a:solidFill>
                <a:latin typeface="Open Sans"/>
                <a:cs typeface="Open Sans"/>
              </a:defRPr>
            </a:lvl2pPr>
            <a:lvl3pPr marL="1143000" indent="-228600">
              <a:buSzPct val="100000"/>
              <a:buFont typeface="Lucida Grande"/>
              <a:buChar char="&gt;"/>
              <a:defRPr sz="1800" b="1" i="0" baseline="0">
                <a:solidFill>
                  <a:srgbClr val="FFFFFF"/>
                </a:solidFill>
                <a:latin typeface="Open Sans"/>
                <a:cs typeface="Open Sans"/>
              </a:defRPr>
            </a:lvl3pPr>
            <a:lvl4pPr>
              <a:defRPr sz="1600" b="1" i="0" baseline="0">
                <a:solidFill>
                  <a:srgbClr val="FFFFFF"/>
                </a:solidFill>
                <a:latin typeface="Open Sans"/>
                <a:cs typeface="Open Sans"/>
              </a:defRPr>
            </a:lvl4pPr>
            <a:lvl5pPr marL="2057400" indent="-228600">
              <a:buFont typeface="Lucida Grande"/>
              <a:buChar char="&gt;"/>
              <a:defRPr sz="1400" b="1" i="0" baseline="0">
                <a:solidFill>
                  <a:srgbClr val="FFFFFF"/>
                </a:solidFill>
                <a:latin typeface="Open Sans"/>
                <a:cs typeface="Open Sans"/>
              </a:defRPr>
            </a:lvl5pPr>
          </a:lstStyle>
          <a:p>
            <a:pPr lvl="0"/>
            <a:r>
              <a:rPr lang="en-US" dirty="0"/>
              <a:t>Bulleted content here (Open Sans Light, 24 pt.)</a:t>
            </a:r>
          </a:p>
          <a:p>
            <a:pPr lvl="1"/>
            <a:r>
              <a:rPr lang="en-US" dirty="0"/>
              <a:t>Second level (Open Sans Light, 20)</a:t>
            </a:r>
          </a:p>
          <a:p>
            <a:pPr lvl="2"/>
            <a:r>
              <a:rPr lang="en-US" dirty="0"/>
              <a:t>Third level (Open Sans Light, 18)</a:t>
            </a:r>
          </a:p>
          <a:p>
            <a:pPr lvl="3"/>
            <a:r>
              <a:rPr lang="en-US" dirty="0"/>
              <a:t>Fourth level (Open Sans Light, 16)</a:t>
            </a:r>
          </a:p>
          <a:p>
            <a:pPr lvl="4"/>
            <a:r>
              <a:rPr lang="en-US" dirty="0"/>
              <a:t>Fifth level (Open Sans Light, 14)</a:t>
            </a:r>
          </a:p>
        </p:txBody>
      </p:sp>
      <p:pic>
        <p:nvPicPr>
          <p:cNvPr id="8" name="Picture 7" descr="Bar_RtAngle_7502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5633" y="1437805"/>
            <a:ext cx="1810912" cy="67050"/>
          </a:xfrm>
          <a:prstGeom prst="rect">
            <a:avLst/>
          </a:prstGeom>
        </p:spPr>
      </p:pic>
    </p:spTree>
    <p:extLst>
      <p:ext uri="{BB962C8B-B14F-4D97-AF65-F5344CB8AC3E}">
        <p14:creationId xmlns:p14="http://schemas.microsoft.com/office/powerpoint/2010/main" val="144035405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4B2E83"/>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8331201" y="6354234"/>
            <a:ext cx="3386667" cy="266700"/>
          </a:xfrm>
          <a:prstGeom prst="rect">
            <a:avLst/>
          </a:prstGeom>
        </p:spPr>
      </p:pic>
      <p:sp>
        <p:nvSpPr>
          <p:cNvPr id="12" name="Chart Placeholder 11"/>
          <p:cNvSpPr>
            <a:spLocks noGrp="1"/>
          </p:cNvSpPr>
          <p:nvPr>
            <p:ph type="chart" sz="quarter" idx="12" hasCustomPrompt="1"/>
          </p:nvPr>
        </p:nvSpPr>
        <p:spPr>
          <a:xfrm>
            <a:off x="1022351" y="1736725"/>
            <a:ext cx="10695516" cy="4432300"/>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13" name="Text Placeholder 5"/>
          <p:cNvSpPr>
            <a:spLocks noGrp="1"/>
          </p:cNvSpPr>
          <p:nvPr>
            <p:ph type="body" sz="quarter" idx="10" hasCustomPrompt="1"/>
          </p:nvPr>
        </p:nvSpPr>
        <p:spPr>
          <a:xfrm>
            <a:off x="895676" y="371510"/>
            <a:ext cx="10912883" cy="991998"/>
          </a:xfrm>
          <a:prstGeom prst="rect">
            <a:avLst/>
          </a:prstGeom>
        </p:spPr>
        <p:txBody>
          <a:bodyPr anchor="b">
            <a:normAutofit/>
          </a:bodyPr>
          <a:lstStyle>
            <a:lvl1pPr marL="0" indent="0">
              <a:lnSpc>
                <a:spcPct val="90000"/>
              </a:lnSpc>
              <a:buNone/>
              <a:defRPr sz="3000" b="0" i="0" baseline="0">
                <a:solidFill>
                  <a:srgbClr val="FFFFF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HEADER HERE </a:t>
            </a:r>
          </a:p>
          <a:p>
            <a:pPr lvl="0"/>
            <a:r>
              <a:rPr lang="en-US" dirty="0"/>
              <a:t>(ENCODE NORMAL BLACK, 30 PT.)</a:t>
            </a:r>
          </a:p>
        </p:txBody>
      </p:sp>
      <p:pic>
        <p:nvPicPr>
          <p:cNvPr id="8" name="Picture 7" descr="Bar_RtAngle_7502_RGB.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45633" y="1437805"/>
            <a:ext cx="1810912" cy="67050"/>
          </a:xfrm>
          <a:prstGeom prst="rect">
            <a:avLst/>
          </a:prstGeom>
        </p:spPr>
      </p:pic>
    </p:spTree>
    <p:extLst>
      <p:ext uri="{BB962C8B-B14F-4D97-AF65-F5344CB8AC3E}">
        <p14:creationId xmlns:p14="http://schemas.microsoft.com/office/powerpoint/2010/main" val="34451278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999" y="1719071"/>
            <a:ext cx="11210524" cy="440740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94517" y="6356350"/>
            <a:ext cx="2844800" cy="274320"/>
          </a:xfrm>
          <a:prstGeom prst="rect">
            <a:avLst/>
          </a:prstGeom>
        </p:spPr>
        <p:txBody>
          <a:bodyPr/>
          <a:lstStyle/>
          <a:p>
            <a:fld id="{A2EFF424-F111-43CB-9C75-D52325012943}" type="datetime1">
              <a:rPr lang="en-US" smtClean="0"/>
              <a:pPr/>
              <a:t>3/5/24</a:t>
            </a:fld>
            <a:endParaRPr lang="en-US"/>
          </a:p>
        </p:txBody>
      </p:sp>
      <p:sp>
        <p:nvSpPr>
          <p:cNvPr id="5" name="Footer Placeholder 4"/>
          <p:cNvSpPr>
            <a:spLocks noGrp="1"/>
          </p:cNvSpPr>
          <p:nvPr>
            <p:ph type="ftr" sz="quarter" idx="11"/>
          </p:nvPr>
        </p:nvSpPr>
        <p:spPr>
          <a:xfrm>
            <a:off x="4064000" y="6356350"/>
            <a:ext cx="4470400" cy="274320"/>
          </a:xfrm>
          <a:prstGeom prst="rect">
            <a:avLst/>
          </a:prstGeom>
        </p:spPr>
        <p:txBody>
          <a:bodyPr/>
          <a:lstStyle/>
          <a:p>
            <a:endParaRPr lang="en-US"/>
          </a:p>
        </p:txBody>
      </p:sp>
      <p:sp>
        <p:nvSpPr>
          <p:cNvPr id="6" name="Slide Number Placeholder 5"/>
          <p:cNvSpPr>
            <a:spLocks noGrp="1"/>
          </p:cNvSpPr>
          <p:nvPr>
            <p:ph type="sldNum" sz="quarter" idx="12"/>
          </p:nvPr>
        </p:nvSpPr>
        <p:spPr>
          <a:xfrm>
            <a:off x="10979573" y="6355080"/>
            <a:ext cx="777288" cy="274320"/>
          </a:xfrm>
          <a:prstGeom prst="rect">
            <a:avLst/>
          </a:prstGeom>
        </p:spPr>
        <p:txBody>
          <a:bodyPr/>
          <a:lstStyle/>
          <a:p>
            <a:fld id="{F7886C9C-DC18-4195-8FD5-A50AA931D419}" type="slidenum">
              <a:rPr lang="en-US" smtClean="0"/>
              <a:pPr/>
              <a:t>‹#›</a:t>
            </a:fld>
            <a:endParaRPr lang="en-US"/>
          </a:p>
        </p:txBody>
      </p:sp>
      <p:sp>
        <p:nvSpPr>
          <p:cNvPr id="7" name="Title 6"/>
          <p:cNvSpPr>
            <a:spLocks noGrp="1"/>
          </p:cNvSpPr>
          <p:nvPr>
            <p:ph type="title"/>
          </p:nvPr>
        </p:nvSpPr>
        <p:spPr>
          <a:xfrm>
            <a:off x="508000" y="355847"/>
            <a:ext cx="11175013" cy="1054394"/>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6968806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15602" y="593368"/>
            <a:ext cx="11360799" cy="7635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Arial"/>
              <a:buNone/>
              <a:defRPr sz="2800" b="0"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endParaRPr/>
          </a:p>
        </p:txBody>
      </p:sp>
      <p:sp>
        <p:nvSpPr>
          <p:cNvPr id="15" name="Shape 15"/>
          <p:cNvSpPr txBox="1">
            <a:spLocks noGrp="1"/>
          </p:cNvSpPr>
          <p:nvPr>
            <p:ph type="body" idx="1"/>
          </p:nvPr>
        </p:nvSpPr>
        <p:spPr>
          <a:xfrm>
            <a:off x="415602" y="1536633"/>
            <a:ext cx="11360799" cy="45552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Arial"/>
              <a:buNone/>
              <a:defRPr sz="1800" b="0" i="0" u="none" strike="noStrike" cap="none">
                <a:solidFill>
                  <a:schemeClr val="dk2"/>
                </a:solidFill>
                <a:latin typeface="Arial"/>
                <a:ea typeface="Arial"/>
                <a:cs typeface="Arial"/>
                <a:sym typeface="Arial"/>
              </a:defRPr>
            </a:lvl1pPr>
            <a:lvl2pPr marL="457200" marR="0" lvl="1"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2pPr>
            <a:lvl3pPr marL="914400" marR="0" lvl="2"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3pPr>
            <a:lvl4pPr marL="1371600" marR="0" lvl="3"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4pPr>
            <a:lvl5pPr marL="1828800" marR="0" lvl="4"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5pPr>
            <a:lvl6pPr marL="2286000" marR="0" lvl="5"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6pPr>
            <a:lvl7pPr marL="2743200" marR="0" lvl="6"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7pPr>
            <a:lvl8pPr marL="3200400" marR="0" lvl="7"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8pPr>
            <a:lvl9pPr marL="3657600" marR="0" lvl="8" indent="0" algn="l" rtl="0">
              <a:lnSpc>
                <a:spcPct val="115000"/>
              </a:lnSpc>
              <a:spcBef>
                <a:spcPts val="0"/>
              </a:spcBef>
              <a:spcAft>
                <a:spcPts val="1600"/>
              </a:spcAft>
              <a:buClr>
                <a:schemeClr val="dk2"/>
              </a:buClr>
              <a:buFont typeface="Arial"/>
              <a:buNone/>
              <a:defRPr sz="1400" b="0" i="0" u="none" strike="noStrike" cap="none">
                <a:solidFill>
                  <a:schemeClr val="dk2"/>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11296611" y="6217621"/>
            <a:ext cx="731599" cy="524800"/>
          </a:xfrm>
          <a:prstGeom prst="rect">
            <a:avLst/>
          </a:prstGeom>
          <a:noFill/>
          <a:ln>
            <a:noFill/>
          </a:ln>
        </p:spPr>
        <p:txBody>
          <a:bodyPr lIns="91425" tIns="91425" rIns="91425" bIns="91425" anchor="ctr" anchorCtr="0">
            <a:noAutofit/>
          </a:bodyPr>
          <a:lstStyle/>
          <a:p>
            <a:pPr>
              <a:buClr>
                <a:srgbClr val="000000"/>
              </a:buClr>
              <a:buSzPct val="25000"/>
            </a:pPr>
            <a:fld id="{00000000-1234-1234-1234-123412341234}" type="slidenum">
              <a:rPr lang="en" sz="1400" smtClean="0">
                <a:solidFill>
                  <a:srgbClr val="000000"/>
                </a:solidFill>
                <a:latin typeface="Arial"/>
                <a:ea typeface="Arial"/>
                <a:cs typeface="Arial"/>
                <a:sym typeface="Arial"/>
              </a:rPr>
              <a:pPr>
                <a:buClr>
                  <a:srgbClr val="000000"/>
                </a:buClr>
                <a:buSzPct val="25000"/>
              </a:pPr>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08580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A0E0-9CFE-7E42-9DFC-C446F86594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DAA7AA-681D-8D4C-A1F9-B09EC57DB6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45A868F-0D66-0647-9D9A-0E7CE7D2E1D2}"/>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55F07BE5-7D8A-F74C-AB7C-F767B34B4E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82E322-4D09-F94A-BA77-D83B82BE2AA1}"/>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77878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36870-5836-AF40-9737-46685CBD18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EDD640-D2D8-0642-88D5-BEB67C2702B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49473-A5C6-1F4B-AF7F-5C93FCE3A6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6A7D0F-862F-5A43-950E-47F3E8C44283}"/>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6" name="Footer Placeholder 5">
            <a:extLst>
              <a:ext uri="{FF2B5EF4-FFF2-40B4-BE49-F238E27FC236}">
                <a16:creationId xmlns:a16="http://schemas.microsoft.com/office/drawing/2014/main" id="{5C814B81-ED49-4E46-9A1D-89167E5C53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681F30-9E63-5C44-AA32-024D283C66E6}"/>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204120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3D4E2-501F-DE4E-895F-A75735BFFB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0366A0-A15D-CF43-A830-28F841CAA9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712A16E-8912-9243-86A3-D39D0E962B0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666EB9-0A4B-FE4E-A84F-E69A7B9A19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8AD19BC-1022-3B4D-A0B2-C7CB86870B7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6C5A13-E68F-B549-854E-2ACD2CDE75F3}"/>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8" name="Footer Placeholder 7">
            <a:extLst>
              <a:ext uri="{FF2B5EF4-FFF2-40B4-BE49-F238E27FC236}">
                <a16:creationId xmlns:a16="http://schemas.microsoft.com/office/drawing/2014/main" id="{A19312E6-D0FA-0B4A-9B70-1EEF5119D2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05363A-E07E-E647-842D-CA52B83F3088}"/>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3441418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4B928-7358-474F-AEDB-1FF08B4650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0EEB1F-48E9-BB4C-B8A8-7D121C1B0872}"/>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4" name="Footer Placeholder 3">
            <a:extLst>
              <a:ext uri="{FF2B5EF4-FFF2-40B4-BE49-F238E27FC236}">
                <a16:creationId xmlns:a16="http://schemas.microsoft.com/office/drawing/2014/main" id="{80A6EC50-9BA6-B84F-A6DA-A45F45BBC8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B7CBA9-63E7-7F4A-BBAD-7F42D7F99A93}"/>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3449591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069A51-B85C-B648-A048-E2FB9B04FFFE}"/>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3" name="Footer Placeholder 2">
            <a:extLst>
              <a:ext uri="{FF2B5EF4-FFF2-40B4-BE49-F238E27FC236}">
                <a16:creationId xmlns:a16="http://schemas.microsoft.com/office/drawing/2014/main" id="{9069E77A-5F8F-854E-9715-26200C03B0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62B5A3-5DFA-C04F-9CED-8419FB739872}"/>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572588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2CA58-68ED-8248-BC37-B82F5AF41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9C17B1-8EF9-F04E-9753-87FAC38C9E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4E49D5-CCBB-694E-B7C4-CEB228A4FC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F034CB0-A2CF-7344-8B60-1EF12C81018D}"/>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6" name="Footer Placeholder 5">
            <a:extLst>
              <a:ext uri="{FF2B5EF4-FFF2-40B4-BE49-F238E27FC236}">
                <a16:creationId xmlns:a16="http://schemas.microsoft.com/office/drawing/2014/main" id="{9CCC5122-D35C-2A46-A084-5E056E24E3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72260D-4D02-C84A-A74E-5F8FEC0FF2EE}"/>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572217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303E9-D142-8642-AD2C-7374210168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2893E6-EA83-F446-BDC2-74ABAF240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19D523-73D4-B84D-BB08-EEA4CF6CB5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D5BD59-C17B-694A-AC2B-4FA931EF04AA}"/>
              </a:ext>
            </a:extLst>
          </p:cNvPr>
          <p:cNvSpPr>
            <a:spLocks noGrp="1"/>
          </p:cNvSpPr>
          <p:nvPr>
            <p:ph type="dt" sz="half" idx="10"/>
          </p:nvPr>
        </p:nvSpPr>
        <p:spPr/>
        <p:txBody>
          <a:bodyPr/>
          <a:lstStyle/>
          <a:p>
            <a:fld id="{F9C2B29E-3319-264A-94D4-C48A6FD51586}" type="datetimeFigureOut">
              <a:rPr lang="en-US" smtClean="0"/>
              <a:t>3/5/24</a:t>
            </a:fld>
            <a:endParaRPr lang="en-US"/>
          </a:p>
        </p:txBody>
      </p:sp>
      <p:sp>
        <p:nvSpPr>
          <p:cNvPr id="6" name="Footer Placeholder 5">
            <a:extLst>
              <a:ext uri="{FF2B5EF4-FFF2-40B4-BE49-F238E27FC236}">
                <a16:creationId xmlns:a16="http://schemas.microsoft.com/office/drawing/2014/main" id="{6919F22C-1A23-2249-90FC-5B30657285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4629FF-D050-C849-A1EC-56A3C1A2C66D}"/>
              </a:ext>
            </a:extLst>
          </p:cNvPr>
          <p:cNvSpPr>
            <a:spLocks noGrp="1"/>
          </p:cNvSpPr>
          <p:nvPr>
            <p:ph type="sldNum" sz="quarter" idx="12"/>
          </p:nvPr>
        </p:nvSpPr>
        <p:spPr/>
        <p:txBody>
          <a:bodyPr/>
          <a:lstStyle/>
          <a:p>
            <a:fld id="{D4CBC1B1-E60B-DD46-AE36-85214815AD6D}" type="slidenum">
              <a:rPr lang="en-US" smtClean="0"/>
              <a:t>‹#›</a:t>
            </a:fld>
            <a:endParaRPr lang="en-US"/>
          </a:p>
        </p:txBody>
      </p:sp>
    </p:spTree>
    <p:extLst>
      <p:ext uri="{BB962C8B-B14F-4D97-AF65-F5344CB8AC3E}">
        <p14:creationId xmlns:p14="http://schemas.microsoft.com/office/powerpoint/2010/main" val="903852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72F0FC-49ED-1648-90A7-A1E2F69D5C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6E4C83-BFBA-AB48-923C-A1473A0838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2C78B6-ED12-7E48-8BBE-D0E7570486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C2B29E-3319-264A-94D4-C48A6FD51586}" type="datetimeFigureOut">
              <a:rPr lang="en-US" smtClean="0"/>
              <a:t>3/5/24</a:t>
            </a:fld>
            <a:endParaRPr lang="en-US"/>
          </a:p>
        </p:txBody>
      </p:sp>
      <p:sp>
        <p:nvSpPr>
          <p:cNvPr id="5" name="Footer Placeholder 4">
            <a:extLst>
              <a:ext uri="{FF2B5EF4-FFF2-40B4-BE49-F238E27FC236}">
                <a16:creationId xmlns:a16="http://schemas.microsoft.com/office/drawing/2014/main" id="{5F03A16E-9226-9A4D-A8F2-4910B760C1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FB3B08-C82E-C645-A2ED-014403FE8F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BC1B1-E60B-DD46-AE36-85214815AD6D}" type="slidenum">
              <a:rPr lang="en-US" smtClean="0"/>
              <a:t>‹#›</a:t>
            </a:fld>
            <a:endParaRPr lang="en-US"/>
          </a:p>
        </p:txBody>
      </p:sp>
    </p:spTree>
    <p:extLst>
      <p:ext uri="{BB962C8B-B14F-4D97-AF65-F5344CB8AC3E}">
        <p14:creationId xmlns:p14="http://schemas.microsoft.com/office/powerpoint/2010/main" val="3252552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193105"/>
            <a:ext cx="7715250" cy="8036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125141"/>
            <a:ext cx="7715250" cy="31823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4469309"/>
            <a:ext cx="2000250" cy="256729"/>
          </a:xfrm>
          <a:prstGeom prst="rect">
            <a:avLst/>
          </a:prstGeom>
        </p:spPr>
        <p:txBody>
          <a:bodyPr vert="horz" lIns="91440" tIns="45720" rIns="91440" bIns="45720" rtlCol="0" anchor="ctr"/>
          <a:lstStyle>
            <a:lvl1pPr algn="l">
              <a:defRPr sz="844">
                <a:solidFill>
                  <a:schemeClr val="tx1">
                    <a:tint val="75000"/>
                  </a:schemeClr>
                </a:solidFill>
              </a:defRPr>
            </a:lvl1pPr>
          </a:lstStyle>
          <a:p>
            <a:fld id="{1D8BD707-D9CF-40AE-B4C6-C98DA3205C09}" type="datetimeFigureOut">
              <a:rPr lang="en-US" smtClean="0"/>
              <a:pPr/>
              <a:t>3/5/24</a:t>
            </a:fld>
            <a:endParaRPr lang="en-US"/>
          </a:p>
        </p:txBody>
      </p:sp>
      <p:sp>
        <p:nvSpPr>
          <p:cNvPr id="5" name="Footer Placeholder 4"/>
          <p:cNvSpPr>
            <a:spLocks noGrp="1"/>
          </p:cNvSpPr>
          <p:nvPr>
            <p:ph type="ftr" sz="quarter" idx="3"/>
          </p:nvPr>
        </p:nvSpPr>
        <p:spPr>
          <a:xfrm>
            <a:off x="2928938" y="4469309"/>
            <a:ext cx="2714625" cy="256729"/>
          </a:xfrm>
          <a:prstGeom prst="rect">
            <a:avLst/>
          </a:prstGeom>
        </p:spPr>
        <p:txBody>
          <a:bodyPr vert="horz" lIns="91440" tIns="45720" rIns="91440" bIns="45720" rtlCol="0" anchor="ctr"/>
          <a:lstStyle>
            <a:lvl1pPr algn="ctr">
              <a:defRPr sz="84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4469309"/>
            <a:ext cx="2000250" cy="256729"/>
          </a:xfrm>
          <a:prstGeom prst="rect">
            <a:avLst/>
          </a:prstGeom>
        </p:spPr>
        <p:txBody>
          <a:bodyPr vert="horz" lIns="91440" tIns="45720" rIns="91440" bIns="45720" rtlCol="0" anchor="ctr"/>
          <a:lstStyle>
            <a:lvl1pPr algn="r">
              <a:defRPr sz="84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90648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42915" rtl="0" eaLnBrk="1" latinLnBrk="0" hangingPunct="1">
        <a:spcBef>
          <a:spcPct val="0"/>
        </a:spcBef>
        <a:buNone/>
        <a:defRPr sz="3094" kern="1200">
          <a:solidFill>
            <a:schemeClr val="tx1"/>
          </a:solidFill>
          <a:latin typeface="+mj-lt"/>
          <a:ea typeface="+mj-ea"/>
          <a:cs typeface="+mj-cs"/>
        </a:defRPr>
      </a:lvl1pPr>
    </p:titleStyle>
    <p:bodyStyle>
      <a:lvl1pPr marL="241093" indent="-241093" algn="l" defTabSz="642915" rtl="0" eaLnBrk="1" latinLnBrk="0" hangingPunct="1">
        <a:spcBef>
          <a:spcPct val="20000"/>
        </a:spcBef>
        <a:buFont typeface="Arial" pitchFamily="34" charset="0"/>
        <a:buChar char="•"/>
        <a:defRPr sz="2250" kern="1200">
          <a:solidFill>
            <a:schemeClr val="tx1"/>
          </a:solidFill>
          <a:latin typeface="+mn-lt"/>
          <a:ea typeface="+mn-ea"/>
          <a:cs typeface="+mn-cs"/>
        </a:defRPr>
      </a:lvl1pPr>
      <a:lvl2pPr marL="522368" indent="-200911" algn="l" defTabSz="642915" rtl="0" eaLnBrk="1" latinLnBrk="0" hangingPunct="1">
        <a:spcBef>
          <a:spcPct val="20000"/>
        </a:spcBef>
        <a:buFont typeface="Arial" pitchFamily="34" charset="0"/>
        <a:buChar char="–"/>
        <a:defRPr sz="1969" kern="1200">
          <a:solidFill>
            <a:schemeClr val="tx1"/>
          </a:solidFill>
          <a:latin typeface="+mn-lt"/>
          <a:ea typeface="+mn-ea"/>
          <a:cs typeface="+mn-cs"/>
        </a:defRPr>
      </a:lvl2pPr>
      <a:lvl3pPr marL="803643" indent="-160729" algn="l" defTabSz="642915" rtl="0" eaLnBrk="1" latinLnBrk="0" hangingPunct="1">
        <a:spcBef>
          <a:spcPct val="20000"/>
        </a:spcBef>
        <a:buFont typeface="Arial" pitchFamily="34" charset="0"/>
        <a:buChar char="•"/>
        <a:defRPr sz="1687" kern="1200">
          <a:solidFill>
            <a:schemeClr val="tx1"/>
          </a:solidFill>
          <a:latin typeface="+mn-lt"/>
          <a:ea typeface="+mn-ea"/>
          <a:cs typeface="+mn-cs"/>
        </a:defRPr>
      </a:lvl3pPr>
      <a:lvl4pPr marL="1125101"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4pPr>
      <a:lvl5pPr marL="1446558"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5pPr>
      <a:lvl6pPr marL="1768015"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6pPr>
      <a:lvl7pPr marL="2089473"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7pPr>
      <a:lvl8pPr marL="2410930"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8pPr>
      <a:lvl9pPr marL="2732387" indent="-160729" algn="l" defTabSz="642915" rtl="0" eaLnBrk="1" latinLnBrk="0" hangingPunct="1">
        <a:spcBef>
          <a:spcPct val="20000"/>
        </a:spcBef>
        <a:buFont typeface="Arial" pitchFamily="34" charset="0"/>
        <a:buChar char="•"/>
        <a:defRPr sz="1406" kern="1200">
          <a:solidFill>
            <a:schemeClr val="tx1"/>
          </a:solidFill>
          <a:latin typeface="+mn-lt"/>
          <a:ea typeface="+mn-ea"/>
          <a:cs typeface="+mn-cs"/>
        </a:defRPr>
      </a:lvl9pPr>
    </p:bodyStyle>
    <p:otherStyle>
      <a:defPPr>
        <a:defRPr lang="en-US"/>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B2E8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5322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cec.sped.org/Standards/Paraeducator-Preparation-Guidelines" TargetMode="External"/><Relationship Id="rId3" Type="http://schemas.openxmlformats.org/officeDocument/2006/relationships/hyperlink" Target="http://www.uvm.edu/~cdci/prlc/" TargetMode="External"/><Relationship Id="rId7" Type="http://schemas.openxmlformats.org/officeDocument/2006/relationships/hyperlink" Target="http://www.nrcpara.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www.paracenter.org)/" TargetMode="External"/><Relationship Id="rId5" Type="http://schemas.openxmlformats.org/officeDocument/2006/relationships/hyperlink" Target="http://www.usc.edu/dept/education/CMMR/Clearinghouse.html" TargetMode="External"/><Relationship Id="rId4" Type="http://schemas.openxmlformats.org/officeDocument/2006/relationships/hyperlink" Target="http://ici.umn.edu/products/job_embedded_curriculum.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autismpdc.fpg.unc.edu/" TargetMode="External"/><Relationship Id="rId3" Type="http://schemas.openxmlformats.org/officeDocument/2006/relationships/hyperlink" Target="http://mast.ecu.edu/" TargetMode="External"/><Relationship Id="rId7" Type="http://schemas.openxmlformats.org/officeDocument/2006/relationships/hyperlink" Target="http://ebi.missouri.edu/"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pbis.org/" TargetMode="External"/><Relationship Id="rId5" Type="http://schemas.openxmlformats.org/officeDocument/2006/relationships/hyperlink" Target="http://www.swiftschools.org/" TargetMode="External"/><Relationship Id="rId4" Type="http://schemas.openxmlformats.org/officeDocument/2006/relationships/hyperlink" Target="https://www.rti4success.org/" TargetMode="External"/><Relationship Id="rId9" Type="http://schemas.openxmlformats.org/officeDocument/2006/relationships/hyperlink" Target="https://iris.peabody.vanderbilt.edu/resources/high-leverage-practice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pbis.org/" TargetMode="External"/><Relationship Id="rId7" Type="http://schemas.openxmlformats.org/officeDocument/2006/relationships/hyperlink" Target="https://my.vanderbilt.edu/specialeducationinduction/files/2013/07/Tip-Sheet-Check-In-Check-Out.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www.interventioncentral.org/behavioral-intervention-modification" TargetMode="External"/><Relationship Id="rId5" Type="http://schemas.openxmlformats.org/officeDocument/2006/relationships/hyperlink" Target="http://ebi.missouri.edu/?page_id=227" TargetMode="External"/><Relationship Id="rId4" Type="http://schemas.openxmlformats.org/officeDocument/2006/relationships/hyperlink" Target="https://iris.peabody.vanderbilt.edu/iris-resource-locator/#content"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iU-Nmr1_XbAhW0FjQIHaNyDrwQjRx6BAgBEAU&amp;url=https://randivonbose.com/city-council-agenda-101/&amp;psig=AOvVaw1dR8WhDQnmda4c8bR_0glU&amp;ust=153025206059428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iste.org/" TargetMode="External"/><Relationship Id="rId7" Type="http://schemas.openxmlformats.org/officeDocument/2006/relationships/hyperlink" Target="https://www.qiat.org/"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hyperlink" Target="http://www.resna.org/content/index.php?pid=138" TargetMode="External"/><Relationship Id="rId5" Type="http://schemas.openxmlformats.org/officeDocument/2006/relationships/hyperlink" Target="http://www.cited.org/index.aspx" TargetMode="External"/><Relationship Id="rId4" Type="http://schemas.openxmlformats.org/officeDocument/2006/relationships/hyperlink" Target="http://www.fctd.info/"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watap.org/"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hyperlink" Target="https://tinyurl.com/ybguzmg2"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corepracticeconsortium.com/core-practice" TargetMode="External"/><Relationship Id="rId5" Type="http://schemas.openxmlformats.org/officeDocument/2006/relationships/hyperlink" Target="https://ambitiousscienceteaching.org/" TargetMode="External"/><Relationship Id="rId4" Type="http://schemas.openxmlformats.org/officeDocument/2006/relationships/hyperlink" Target="http://www.teachingworks.org/work-of-teaching/high-leverage-practic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B178B-F26C-3B42-982E-E0E51D8C1221}"/>
              </a:ext>
            </a:extLst>
          </p:cNvPr>
          <p:cNvSpPr>
            <a:spLocks noGrp="1"/>
          </p:cNvSpPr>
          <p:nvPr>
            <p:ph type="ctrTitle"/>
          </p:nvPr>
        </p:nvSpPr>
        <p:spPr>
          <a:xfrm>
            <a:off x="1524000" y="-731520"/>
            <a:ext cx="9144000" cy="2387600"/>
          </a:xfrm>
        </p:spPr>
        <p:txBody>
          <a:bodyPr/>
          <a:lstStyle/>
          <a:p>
            <a:r>
              <a:rPr lang="en-US" dirty="0"/>
              <a:t>HIGH-LEVERAGE PRACTICES</a:t>
            </a:r>
          </a:p>
        </p:txBody>
      </p:sp>
      <p:sp>
        <p:nvSpPr>
          <p:cNvPr id="3" name="Subtitle 2">
            <a:extLst>
              <a:ext uri="{FF2B5EF4-FFF2-40B4-BE49-F238E27FC236}">
                <a16:creationId xmlns:a16="http://schemas.microsoft.com/office/drawing/2014/main" id="{BCDF522F-2ED0-CC44-94C0-E80C6B173BC6}"/>
              </a:ext>
            </a:extLst>
          </p:cNvPr>
          <p:cNvSpPr>
            <a:spLocks noGrp="1"/>
          </p:cNvSpPr>
          <p:nvPr>
            <p:ph type="subTitle" idx="1"/>
          </p:nvPr>
        </p:nvSpPr>
        <p:spPr>
          <a:xfrm>
            <a:off x="1524000" y="4917311"/>
            <a:ext cx="9144000" cy="1328214"/>
          </a:xfrm>
        </p:spPr>
        <p:txBody>
          <a:bodyPr>
            <a:normAutofit lnSpcReduction="10000"/>
          </a:bodyPr>
          <a:lstStyle/>
          <a:p>
            <a:r>
              <a:rPr lang="en-US" dirty="0"/>
              <a:t>JUNE 28, 2018</a:t>
            </a:r>
          </a:p>
          <a:p>
            <a:r>
              <a:rPr lang="en-US" dirty="0"/>
              <a:t>SELMA POWELL</a:t>
            </a:r>
          </a:p>
          <a:p>
            <a:r>
              <a:rPr lang="en-US" dirty="0"/>
              <a:t>CARLY ROBERTS</a:t>
            </a:r>
          </a:p>
        </p:txBody>
      </p:sp>
      <p:pic>
        <p:nvPicPr>
          <p:cNvPr id="5" name="Picture 4">
            <a:extLst>
              <a:ext uri="{FF2B5EF4-FFF2-40B4-BE49-F238E27FC236}">
                <a16:creationId xmlns:a16="http://schemas.microsoft.com/office/drawing/2014/main" id="{40810336-8AF1-6D4D-A78B-D9D48CF8974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56931" y="1969849"/>
            <a:ext cx="2878138" cy="2878138"/>
          </a:xfrm>
          <a:prstGeom prst="rect">
            <a:avLst/>
          </a:prstGeom>
        </p:spPr>
      </p:pic>
      <p:sp>
        <p:nvSpPr>
          <p:cNvPr id="4" name="TextBox 3"/>
          <p:cNvSpPr txBox="1"/>
          <p:nvPr/>
        </p:nvSpPr>
        <p:spPr>
          <a:xfrm>
            <a:off x="138023" y="6488668"/>
            <a:ext cx="12192000" cy="369332"/>
          </a:xfrm>
          <a:prstGeom prst="rect">
            <a:avLst/>
          </a:prstGeom>
          <a:noFill/>
        </p:spPr>
        <p:txBody>
          <a:bodyPr wrap="square" rtlCol="0">
            <a:spAutoFit/>
          </a:bodyPr>
          <a:lstStyle/>
          <a:p>
            <a:r>
              <a:rPr lang="en-US" dirty="0"/>
              <a:t>Please make sure to sign-in and provide your email address so you can be added to the shared google drive for today!</a:t>
            </a:r>
          </a:p>
        </p:txBody>
      </p:sp>
    </p:spTree>
    <p:extLst>
      <p:ext uri="{BB962C8B-B14F-4D97-AF65-F5344CB8AC3E}">
        <p14:creationId xmlns:p14="http://schemas.microsoft.com/office/powerpoint/2010/main" val="116912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alphaModFix amt="35000"/>
          </a:blip>
          <a:stretch>
            <a:fillRect/>
          </a:stretch>
        </p:blipFill>
        <p:spPr>
          <a:xfrm>
            <a:off x="0" y="-1198880"/>
            <a:ext cx="12192000" cy="9144000"/>
          </a:xfrm>
          <a:prstGeom prst="rect">
            <a:avLst/>
          </a:prstGeom>
          <a:effectLst>
            <a:glow rad="127000">
              <a:schemeClr val="accent1">
                <a:alpha val="47000"/>
              </a:schemeClr>
            </a:glow>
            <a:outerShdw blurRad="50800" dist="50800" dir="5400000" algn="ctr" rotWithShape="0">
              <a:srgbClr val="000000">
                <a:alpha val="63000"/>
              </a:srgbClr>
            </a:outerShdw>
          </a:effectLst>
        </p:spPr>
      </p:pic>
      <p:sp>
        <p:nvSpPr>
          <p:cNvPr id="4" name="TextBox 3"/>
          <p:cNvSpPr txBox="1"/>
          <p:nvPr/>
        </p:nvSpPr>
        <p:spPr>
          <a:xfrm>
            <a:off x="478970" y="-248267"/>
            <a:ext cx="11103429" cy="1418013"/>
          </a:xfrm>
          <a:prstGeom prst="rect">
            <a:avLst/>
          </a:prstGeom>
        </p:spPr>
        <p:txBody>
          <a:bodyPr wrap="none" lIns="178594" tIns="0" rIns="178594" bIns="0" anchor="t"/>
          <a:lstStyle/>
          <a:p>
            <a:pPr algn="ctr"/>
            <a:r>
              <a:rPr lang="en-US" sz="4400" dirty="0">
                <a:effectLst>
                  <a:outerShdw blurRad="20000" dist="30000" dir="2700000">
                    <a:srgbClr val="000000">
                      <a:alpha val="80000"/>
                    </a:srgbClr>
                  </a:outerShdw>
                </a:effectLst>
              </a:rPr>
              <a:t>Four intertwined components of </a:t>
            </a:r>
          </a:p>
          <a:p>
            <a:pPr algn="ctr"/>
            <a:r>
              <a:rPr lang="en-US" sz="4400" dirty="0">
                <a:effectLst>
                  <a:outerShdw blurRad="20000" dist="30000" dir="2700000">
                    <a:srgbClr val="000000">
                      <a:alpha val="80000"/>
                    </a:srgbClr>
                  </a:outerShdw>
                </a:effectLst>
              </a:rPr>
              <a:t>teacher practice:</a:t>
            </a:r>
          </a:p>
        </p:txBody>
      </p:sp>
      <p:sp>
        <p:nvSpPr>
          <p:cNvPr id="5" name="TextBox 4"/>
          <p:cNvSpPr txBox="1"/>
          <p:nvPr/>
        </p:nvSpPr>
        <p:spPr>
          <a:xfrm>
            <a:off x="1702593" y="1778772"/>
            <a:ext cx="8786813" cy="4380905"/>
          </a:xfrm>
          <a:prstGeom prst="rect">
            <a:avLst/>
          </a:prstGeom>
        </p:spPr>
        <p:txBody>
          <a:bodyPr wrap="square">
            <a:normAutofit lnSpcReduction="10000"/>
          </a:bodyPr>
          <a:lstStyle/>
          <a:p>
            <a:pPr marL="535762" indent="-535762">
              <a:lnSpc>
                <a:spcPct val="115200"/>
              </a:lnSpc>
              <a:buFont typeface="Calibri"/>
              <a:buChar char="•"/>
            </a:pPr>
            <a:r>
              <a:rPr lang="en-US" sz="5062" dirty="0">
                <a:effectLst>
                  <a:outerShdw blurRad="20000" dist="30000" dir="2700000">
                    <a:srgbClr val="000000">
                      <a:alpha val="75000"/>
                    </a:srgbClr>
                  </a:outerShdw>
                </a:effectLst>
                <a:latin typeface="Calibri"/>
              </a:rPr>
              <a:t>Collaboration</a:t>
            </a:r>
          </a:p>
          <a:p>
            <a:pPr marL="535762" indent="-535762">
              <a:lnSpc>
                <a:spcPct val="115200"/>
              </a:lnSpc>
              <a:buFont typeface="Calibri"/>
              <a:buChar char="•"/>
            </a:pPr>
            <a:r>
              <a:rPr lang="en-US" sz="5062" dirty="0">
                <a:effectLst>
                  <a:outerShdw blurRad="20000" dist="30000" dir="2700000">
                    <a:srgbClr val="000000">
                      <a:alpha val="75000"/>
                    </a:srgbClr>
                  </a:outerShdw>
                </a:effectLst>
                <a:latin typeface="Calibri"/>
              </a:rPr>
              <a:t>Assessment</a:t>
            </a:r>
          </a:p>
          <a:p>
            <a:pPr marL="535762" indent="-535762">
              <a:lnSpc>
                <a:spcPct val="115200"/>
              </a:lnSpc>
              <a:buFont typeface="Calibri"/>
              <a:buChar char="•"/>
            </a:pPr>
            <a:r>
              <a:rPr lang="en-US" sz="5062" dirty="0">
                <a:effectLst>
                  <a:outerShdw blurRad="20000" dist="30000" dir="2700000">
                    <a:srgbClr val="000000">
                      <a:alpha val="75000"/>
                    </a:srgbClr>
                  </a:outerShdw>
                </a:effectLst>
                <a:latin typeface="Calibri"/>
              </a:rPr>
              <a:t>Social/Emotional/Behavioral Practices</a:t>
            </a:r>
          </a:p>
          <a:p>
            <a:pPr marL="535762" indent="-535762">
              <a:lnSpc>
                <a:spcPct val="115200"/>
              </a:lnSpc>
              <a:buFont typeface="Calibri"/>
              <a:buChar char="•"/>
            </a:pPr>
            <a:r>
              <a:rPr lang="en-US" sz="5062" dirty="0">
                <a:effectLst>
                  <a:outerShdw blurRad="20000" dist="30000" dir="2700000">
                    <a:srgbClr val="000000">
                      <a:alpha val="75000"/>
                    </a:srgbClr>
                  </a:outerShdw>
                </a:effectLst>
                <a:latin typeface="Calibri"/>
              </a:rPr>
              <a:t>Instruction</a:t>
            </a:r>
          </a:p>
        </p:txBody>
      </p:sp>
      <p:sp>
        <p:nvSpPr>
          <p:cNvPr id="6" name="TextBox 5"/>
          <p:cNvSpPr txBox="1"/>
          <p:nvPr/>
        </p:nvSpPr>
        <p:spPr>
          <a:xfrm>
            <a:off x="1524000" y="6768703"/>
            <a:ext cx="9144000" cy="85725"/>
          </a:xfrm>
          <a:prstGeom prst="rect">
            <a:avLst/>
          </a:prstGeom>
        </p:spPr>
        <p:txBody>
          <a:bodyPr wrap="none" lIns="178594" tIns="0" rIns="178594" bIns="0" anchor="t"/>
          <a:lstStyle/>
          <a:p>
            <a:pPr algn="l"/>
            <a:r>
              <a:rPr lang="en-US" sz="562" b="1">
                <a:solidFill>
                  <a:srgbClr val="000000"/>
                </a:solidFill>
                <a:latin typeface="Calibri"/>
              </a:rPr>
              <a:t>cc: Steve Johnson - https://unsplash.com/@steve_j?utm_source=haikudeck&amp;utm_medium=referral&amp;utm_campaign=api-credit</a:t>
            </a:r>
          </a:p>
        </p:txBody>
      </p:sp>
    </p:spTree>
    <p:extLst>
      <p:ext uri="{BB962C8B-B14F-4D97-AF65-F5344CB8AC3E}">
        <p14:creationId xmlns:p14="http://schemas.microsoft.com/office/powerpoint/2010/main" val="2413551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D8840-9A51-B64C-B429-8458646356C6}"/>
              </a:ext>
            </a:extLst>
          </p:cNvPr>
          <p:cNvSpPr>
            <a:spLocks noGrp="1"/>
          </p:cNvSpPr>
          <p:nvPr>
            <p:ph type="title"/>
          </p:nvPr>
        </p:nvSpPr>
        <p:spPr>
          <a:xfrm>
            <a:off x="0" y="500062"/>
            <a:ext cx="12192000" cy="1325563"/>
          </a:xfrm>
        </p:spPr>
        <p:txBody>
          <a:bodyPr>
            <a:normAutofit fontScale="90000"/>
          </a:bodyPr>
          <a:lstStyle/>
          <a:p>
            <a:r>
              <a:rPr lang="en-US" dirty="0"/>
              <a:t>Using the components of high leverage practices we just introduced and your extensive experiences, think about the things you see effective special education teacher use?</a:t>
            </a:r>
          </a:p>
        </p:txBody>
      </p:sp>
      <p:sp>
        <p:nvSpPr>
          <p:cNvPr id="3" name="Content Placeholder 2">
            <a:extLst>
              <a:ext uri="{FF2B5EF4-FFF2-40B4-BE49-F238E27FC236}">
                <a16:creationId xmlns:a16="http://schemas.microsoft.com/office/drawing/2014/main" id="{3FD15E14-8130-984D-B0FF-B2E8F9B8AFA6}"/>
              </a:ext>
              <a:ext uri="{C183D7F6-B498-43B3-948B-1728B52AA6E4}">
                <adec:decorative xmlns:adec="http://schemas.microsoft.com/office/drawing/2017/decorative" val="1"/>
              </a:ext>
            </a:extLst>
          </p:cNvPr>
          <p:cNvSpPr>
            <a:spLocks noGrp="1"/>
          </p:cNvSpPr>
          <p:nvPr>
            <p:ph idx="1"/>
          </p:nvPr>
        </p:nvSpPr>
        <p:spPr/>
        <p:txBody>
          <a:bodyPr/>
          <a:lstStyle/>
          <a:p>
            <a:endParaRPr lang="en-US" dirty="0"/>
          </a:p>
          <a:p>
            <a:endParaRPr lang="en-US" dirty="0"/>
          </a:p>
        </p:txBody>
      </p:sp>
      <p:pic>
        <p:nvPicPr>
          <p:cNvPr id="6" name="Picture 5">
            <a:extLst>
              <a:ext uri="{FF2B5EF4-FFF2-40B4-BE49-F238E27FC236}">
                <a16:creationId xmlns:a16="http://schemas.microsoft.com/office/drawing/2014/main" id="{57D04984-8E5F-9B41-A045-5C623F4D523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90901" y="2067677"/>
            <a:ext cx="8381999" cy="4594489"/>
          </a:xfrm>
          <a:prstGeom prst="rect">
            <a:avLst/>
          </a:prstGeom>
        </p:spPr>
      </p:pic>
      <p:sp>
        <p:nvSpPr>
          <p:cNvPr id="4" name="TextBox 3">
            <a:extLst>
              <a:ext uri="{FF2B5EF4-FFF2-40B4-BE49-F238E27FC236}">
                <a16:creationId xmlns:a16="http://schemas.microsoft.com/office/drawing/2014/main" id="{43D75CF0-650A-DC44-BF61-3C7DDCDB4D7F}"/>
              </a:ext>
            </a:extLst>
          </p:cNvPr>
          <p:cNvSpPr txBox="1"/>
          <p:nvPr/>
        </p:nvSpPr>
        <p:spPr>
          <a:xfrm>
            <a:off x="3644901" y="5542402"/>
            <a:ext cx="8127999" cy="584775"/>
          </a:xfrm>
          <a:prstGeom prst="rect">
            <a:avLst/>
          </a:prstGeom>
          <a:noFill/>
        </p:spPr>
        <p:txBody>
          <a:bodyPr wrap="square" rtlCol="0">
            <a:spAutoFit/>
          </a:bodyPr>
          <a:lstStyle/>
          <a:p>
            <a:pPr algn="ctr"/>
            <a:r>
              <a:rPr lang="en-US" sz="3200" dirty="0"/>
              <a:t>https://</a:t>
            </a:r>
            <a:r>
              <a:rPr lang="en-US" sz="3200" dirty="0" err="1"/>
              <a:t>padlet.com</a:t>
            </a:r>
            <a:r>
              <a:rPr lang="en-US" sz="3200" dirty="0"/>
              <a:t>/</a:t>
            </a:r>
            <a:r>
              <a:rPr lang="en-US" sz="3200" dirty="0" err="1"/>
              <a:t>selmap</a:t>
            </a:r>
            <a:r>
              <a:rPr lang="en-US" sz="3200" dirty="0"/>
              <a:t>/u8wieyxd4l50</a:t>
            </a:r>
          </a:p>
        </p:txBody>
      </p:sp>
      <p:sp>
        <p:nvSpPr>
          <p:cNvPr id="5" name="TextBox 4"/>
          <p:cNvSpPr txBox="1"/>
          <p:nvPr/>
        </p:nvSpPr>
        <p:spPr>
          <a:xfrm>
            <a:off x="174173" y="2570133"/>
            <a:ext cx="3151415" cy="2862322"/>
          </a:xfrm>
          <a:prstGeom prst="rect">
            <a:avLst/>
          </a:prstGeom>
          <a:noFill/>
          <a:ln>
            <a:solidFill>
              <a:schemeClr val="tx1"/>
            </a:solidFill>
          </a:ln>
        </p:spPr>
        <p:txBody>
          <a:bodyPr wrap="square" rtlCol="0">
            <a:spAutoFit/>
          </a:bodyPr>
          <a:lstStyle/>
          <a:p>
            <a:r>
              <a:rPr lang="en-US" sz="3000" b="1" dirty="0"/>
              <a:t>4 Components:</a:t>
            </a:r>
          </a:p>
          <a:p>
            <a:pPr marL="285750" indent="-285750">
              <a:buFont typeface="Arial" charset="0"/>
              <a:buChar char="•"/>
            </a:pPr>
            <a:r>
              <a:rPr lang="en-US" sz="3000" dirty="0"/>
              <a:t>Collaboration</a:t>
            </a:r>
          </a:p>
          <a:p>
            <a:pPr marL="285750" indent="-285750">
              <a:buFont typeface="Arial" charset="0"/>
              <a:buChar char="•"/>
            </a:pPr>
            <a:r>
              <a:rPr lang="en-US" sz="3000" dirty="0"/>
              <a:t>Assessment</a:t>
            </a:r>
          </a:p>
          <a:p>
            <a:pPr marL="285750" indent="-285750">
              <a:buFont typeface="Arial" charset="0"/>
              <a:buChar char="•"/>
            </a:pPr>
            <a:r>
              <a:rPr lang="en-US" sz="3000" dirty="0"/>
              <a:t>Social/emotional/behavioral</a:t>
            </a:r>
          </a:p>
          <a:p>
            <a:pPr marL="285750" indent="-285750">
              <a:buFont typeface="Arial" charset="0"/>
              <a:buChar char="•"/>
            </a:pPr>
            <a:r>
              <a:rPr lang="en-US" sz="3000" dirty="0"/>
              <a:t>Instruction</a:t>
            </a:r>
          </a:p>
        </p:txBody>
      </p:sp>
    </p:spTree>
    <p:extLst>
      <p:ext uri="{BB962C8B-B14F-4D97-AF65-F5344CB8AC3E}">
        <p14:creationId xmlns:p14="http://schemas.microsoft.com/office/powerpoint/2010/main" val="3013847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2843463" y="353922"/>
            <a:ext cx="7010400" cy="838200"/>
          </a:xfrm>
        </p:spPr>
        <p:txBody>
          <a:bodyPr>
            <a:noAutofit/>
          </a:bodyPr>
          <a:lstStyle/>
          <a:p>
            <a:pPr algn="ctr"/>
            <a:r>
              <a:rPr lang="en-US" sz="6000" b="1" dirty="0"/>
              <a:t>Collaboration HLPs</a:t>
            </a:r>
          </a:p>
        </p:txBody>
      </p:sp>
      <p:sp>
        <p:nvSpPr>
          <p:cNvPr id="41986" name="Content Placeholder 2"/>
          <p:cNvSpPr>
            <a:spLocks noGrp="1"/>
          </p:cNvSpPr>
          <p:nvPr>
            <p:ph idx="1"/>
          </p:nvPr>
        </p:nvSpPr>
        <p:spPr>
          <a:xfrm>
            <a:off x="1036320" y="1833956"/>
            <a:ext cx="11155680" cy="3693084"/>
          </a:xfrm>
        </p:spPr>
        <p:txBody>
          <a:bodyPr>
            <a:normAutofit/>
          </a:bodyPr>
          <a:lstStyle/>
          <a:p>
            <a:pPr marL="0" indent="0">
              <a:buNone/>
            </a:pPr>
            <a:r>
              <a:rPr lang="en-US" b="1" dirty="0"/>
              <a:t>HLP1. </a:t>
            </a:r>
            <a:r>
              <a:rPr lang="en-US" dirty="0"/>
              <a:t>Collaborate with professionals to increase student success.</a:t>
            </a:r>
          </a:p>
          <a:p>
            <a:pPr marL="0" indent="0">
              <a:buNone/>
            </a:pPr>
            <a:r>
              <a:rPr lang="en-US" b="1" dirty="0"/>
              <a:t>HLP2.</a:t>
            </a:r>
            <a:r>
              <a:rPr lang="en-US" dirty="0"/>
              <a:t> Organize and facilitate effective meetings with professionals and families.</a:t>
            </a:r>
          </a:p>
          <a:p>
            <a:pPr marL="0" indent="0">
              <a:buNone/>
            </a:pPr>
            <a:r>
              <a:rPr lang="en-US" b="1" dirty="0"/>
              <a:t>HLP3. </a:t>
            </a:r>
            <a:r>
              <a:rPr lang="en-US" dirty="0"/>
              <a:t>Collaborate with families to support student learning and secure needed services.</a:t>
            </a:r>
          </a:p>
          <a:p>
            <a:pPr marL="0" indent="0">
              <a:buNone/>
            </a:pPr>
            <a:endParaRPr lang="en-US" dirty="0"/>
          </a:p>
        </p:txBody>
      </p:sp>
      <p:pic>
        <p:nvPicPr>
          <p:cNvPr id="9" name="Picture 8"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8357" y="5357753"/>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rapezoid 4" descr="A white box." title="White box"/>
          <p:cNvSpPr/>
          <p:nvPr/>
        </p:nvSpPr>
        <p:spPr>
          <a:xfrm>
            <a:off x="4892842" y="5972509"/>
            <a:ext cx="2911642" cy="545432"/>
          </a:xfrm>
          <a:prstGeom prst="trapezoid">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D8DC-26B4-BF43-91CD-44140AB5D48A}"/>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05800" y="5337433"/>
            <a:ext cx="1828800" cy="1104900"/>
          </a:xfrm>
          <a:prstGeom prst="rect">
            <a:avLst/>
          </a:prstGeom>
        </p:spPr>
      </p:pic>
    </p:spTree>
    <p:extLst>
      <p:ext uri="{BB962C8B-B14F-4D97-AF65-F5344CB8AC3E}">
        <p14:creationId xmlns:p14="http://schemas.microsoft.com/office/powerpoint/2010/main" val="921141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2843463" y="402892"/>
            <a:ext cx="7010400" cy="838200"/>
          </a:xfrm>
        </p:spPr>
        <p:txBody>
          <a:bodyPr>
            <a:noAutofit/>
          </a:bodyPr>
          <a:lstStyle/>
          <a:p>
            <a:pPr algn="ctr"/>
            <a:r>
              <a:rPr lang="en-US" sz="6000" b="1" dirty="0"/>
              <a:t>Assessment HLPs</a:t>
            </a:r>
          </a:p>
        </p:txBody>
      </p:sp>
      <p:sp>
        <p:nvSpPr>
          <p:cNvPr id="41986" name="Content Placeholder 2"/>
          <p:cNvSpPr>
            <a:spLocks noGrp="1"/>
          </p:cNvSpPr>
          <p:nvPr>
            <p:ph idx="1"/>
          </p:nvPr>
        </p:nvSpPr>
        <p:spPr>
          <a:xfrm>
            <a:off x="609600" y="1600201"/>
            <a:ext cx="11318240" cy="3174999"/>
          </a:xfrm>
        </p:spPr>
        <p:txBody>
          <a:bodyPr>
            <a:noAutofit/>
          </a:bodyPr>
          <a:lstStyle/>
          <a:p>
            <a:pPr marL="0" indent="0">
              <a:buNone/>
            </a:pPr>
            <a:r>
              <a:rPr lang="en-US" b="1" dirty="0"/>
              <a:t>HLP4. </a:t>
            </a:r>
            <a:r>
              <a:rPr lang="en-US" dirty="0"/>
              <a:t>Use multiple sources of information to develop a comprehensive understanding of a student’s strengths and needs.</a:t>
            </a:r>
          </a:p>
          <a:p>
            <a:pPr marL="0" indent="0">
              <a:buNone/>
            </a:pPr>
            <a:r>
              <a:rPr lang="en-US" b="1" dirty="0"/>
              <a:t>HLP5. </a:t>
            </a:r>
            <a:r>
              <a:rPr lang="en-US" dirty="0"/>
              <a:t>Interpret and communicate assessment information with stakeholders to collaboratively design and implement educational programs.</a:t>
            </a:r>
          </a:p>
          <a:p>
            <a:pPr marL="0" indent="0">
              <a:buNone/>
            </a:pPr>
            <a:r>
              <a:rPr lang="en-US" b="1" dirty="0"/>
              <a:t>HLP6. </a:t>
            </a:r>
            <a:r>
              <a:rPr lang="en-US" dirty="0"/>
              <a:t>Use student assessment data, analyze instructional practices, and make necessary adjustments that improve student outcomes. </a:t>
            </a:r>
          </a:p>
        </p:txBody>
      </p:sp>
      <p:pic>
        <p:nvPicPr>
          <p:cNvPr id="9" name="Picture 8"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8357" y="5357753"/>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rapezoid 4" descr="A white box." title="White box"/>
          <p:cNvSpPr/>
          <p:nvPr/>
        </p:nvSpPr>
        <p:spPr>
          <a:xfrm>
            <a:off x="4892842" y="5972509"/>
            <a:ext cx="2911642" cy="545432"/>
          </a:xfrm>
          <a:prstGeom prst="trapezoid">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D891643-9F5B-B74E-B101-CA6B4B2C783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05800" y="5332353"/>
            <a:ext cx="1828800" cy="1104900"/>
          </a:xfrm>
          <a:prstGeom prst="rect">
            <a:avLst/>
          </a:prstGeom>
        </p:spPr>
      </p:pic>
    </p:spTree>
    <p:extLst>
      <p:ext uri="{BB962C8B-B14F-4D97-AF65-F5344CB8AC3E}">
        <p14:creationId xmlns:p14="http://schemas.microsoft.com/office/powerpoint/2010/main" val="3841772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873760" y="381000"/>
            <a:ext cx="10546080" cy="838200"/>
          </a:xfrm>
        </p:spPr>
        <p:txBody>
          <a:bodyPr>
            <a:noAutofit/>
          </a:bodyPr>
          <a:lstStyle/>
          <a:p>
            <a:r>
              <a:rPr lang="en-US" sz="6000" b="1" dirty="0"/>
              <a:t>Social/Emotional/Behavioral HLPs</a:t>
            </a:r>
          </a:p>
        </p:txBody>
      </p:sp>
      <p:sp>
        <p:nvSpPr>
          <p:cNvPr id="41986" name="Content Placeholder 2"/>
          <p:cNvSpPr>
            <a:spLocks noGrp="1"/>
          </p:cNvSpPr>
          <p:nvPr>
            <p:ph idx="1"/>
          </p:nvPr>
        </p:nvSpPr>
        <p:spPr>
          <a:xfrm>
            <a:off x="568960" y="1600201"/>
            <a:ext cx="11236960" cy="3756025"/>
          </a:xfrm>
        </p:spPr>
        <p:txBody>
          <a:bodyPr>
            <a:noAutofit/>
          </a:bodyPr>
          <a:lstStyle/>
          <a:p>
            <a:pPr marL="0" indent="0">
              <a:buNone/>
            </a:pPr>
            <a:r>
              <a:rPr lang="en-US" b="1" dirty="0"/>
              <a:t>HLP7. </a:t>
            </a:r>
            <a:r>
              <a:rPr lang="en-US" dirty="0"/>
              <a:t>Establish a consistent, organized, and respectful learning environment.</a:t>
            </a:r>
          </a:p>
          <a:p>
            <a:pPr marL="0" indent="0">
              <a:buNone/>
            </a:pPr>
            <a:r>
              <a:rPr lang="en-US" b="1" dirty="0"/>
              <a:t>HLP8. </a:t>
            </a:r>
            <a:r>
              <a:rPr lang="en-US" dirty="0"/>
              <a:t>Provide positive and constructive feedback to guide students’ learning and behavior.</a:t>
            </a:r>
          </a:p>
          <a:p>
            <a:pPr marL="0" indent="0">
              <a:buNone/>
            </a:pPr>
            <a:r>
              <a:rPr lang="en-US" b="1" dirty="0"/>
              <a:t>HLP9. </a:t>
            </a:r>
            <a:r>
              <a:rPr lang="en-US" dirty="0"/>
              <a:t>Teach social behaviors.</a:t>
            </a:r>
          </a:p>
          <a:p>
            <a:pPr marL="0" indent="0">
              <a:buNone/>
            </a:pPr>
            <a:r>
              <a:rPr lang="en-US" b="1" dirty="0"/>
              <a:t>HLP10. </a:t>
            </a:r>
            <a:r>
              <a:rPr lang="en-US" dirty="0"/>
              <a:t>Conduct functional behavioral assessments to develop individual student behavior support plans. </a:t>
            </a:r>
          </a:p>
          <a:p>
            <a:pPr marL="0" indent="0">
              <a:buNone/>
            </a:pPr>
            <a:r>
              <a:rPr lang="en-US" dirty="0"/>
              <a:t> </a:t>
            </a:r>
          </a:p>
        </p:txBody>
      </p:sp>
      <p:pic>
        <p:nvPicPr>
          <p:cNvPr id="9" name="Picture 8"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8357" y="5357753"/>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rapezoid 4" descr="A white box." title="White box"/>
          <p:cNvSpPr/>
          <p:nvPr/>
        </p:nvSpPr>
        <p:spPr>
          <a:xfrm>
            <a:off x="4892842" y="5972509"/>
            <a:ext cx="2911642" cy="545432"/>
          </a:xfrm>
          <a:prstGeom prst="trapezoid">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A65BF11-F909-2C4C-A170-F3CD752B5E8E}"/>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95360" y="5420059"/>
            <a:ext cx="1828800" cy="1104900"/>
          </a:xfrm>
          <a:prstGeom prst="rect">
            <a:avLst/>
          </a:prstGeom>
        </p:spPr>
      </p:pic>
    </p:spTree>
    <p:extLst>
      <p:ext uri="{BB962C8B-B14F-4D97-AF65-F5344CB8AC3E}">
        <p14:creationId xmlns:p14="http://schemas.microsoft.com/office/powerpoint/2010/main" val="65926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3124200" y="381000"/>
            <a:ext cx="7010400" cy="838200"/>
          </a:xfrm>
        </p:spPr>
        <p:txBody>
          <a:bodyPr>
            <a:noAutofit/>
          </a:bodyPr>
          <a:lstStyle/>
          <a:p>
            <a:r>
              <a:rPr lang="en-US" sz="6000" b="1" dirty="0"/>
              <a:t>Instruction HLPs</a:t>
            </a:r>
          </a:p>
        </p:txBody>
      </p:sp>
      <p:sp>
        <p:nvSpPr>
          <p:cNvPr id="41986" name="Content Placeholder 2"/>
          <p:cNvSpPr>
            <a:spLocks noGrp="1"/>
          </p:cNvSpPr>
          <p:nvPr>
            <p:ph idx="1"/>
          </p:nvPr>
        </p:nvSpPr>
        <p:spPr>
          <a:xfrm>
            <a:off x="589280" y="1600201"/>
            <a:ext cx="11318240" cy="3756025"/>
          </a:xfrm>
        </p:spPr>
        <p:txBody>
          <a:bodyPr>
            <a:normAutofit/>
          </a:bodyPr>
          <a:lstStyle/>
          <a:p>
            <a:pPr marL="0" indent="0">
              <a:buNone/>
            </a:pPr>
            <a:r>
              <a:rPr lang="en-US" b="1" dirty="0"/>
              <a:t>HLP11. </a:t>
            </a:r>
            <a:r>
              <a:rPr lang="en-US" dirty="0"/>
              <a:t>Identify and prioritize long- and short-term learning goals.</a:t>
            </a:r>
          </a:p>
          <a:p>
            <a:pPr marL="0" indent="0">
              <a:buNone/>
            </a:pPr>
            <a:r>
              <a:rPr lang="en-US" b="1" dirty="0"/>
              <a:t>HLP12. </a:t>
            </a:r>
            <a:r>
              <a:rPr lang="en-US" dirty="0"/>
              <a:t>Systematically design instruction toward a specific learning goal.</a:t>
            </a:r>
          </a:p>
          <a:p>
            <a:pPr marL="0" indent="0">
              <a:buNone/>
            </a:pPr>
            <a:r>
              <a:rPr lang="en-US" b="1" dirty="0"/>
              <a:t>HLP13. </a:t>
            </a:r>
            <a:r>
              <a:rPr lang="en-US" dirty="0"/>
              <a:t>Adapt curriculum tasks and materials for specific learning goals.</a:t>
            </a:r>
          </a:p>
          <a:p>
            <a:pPr marL="0" indent="0">
              <a:buNone/>
            </a:pPr>
            <a:r>
              <a:rPr lang="en-US" b="1" dirty="0"/>
              <a:t>HLP14. </a:t>
            </a:r>
            <a:r>
              <a:rPr lang="en-US" dirty="0"/>
              <a:t>Teach cognitive and metacognitive strategies to support learning and independence. </a:t>
            </a:r>
          </a:p>
          <a:p>
            <a:pPr marL="463550" indent="-463550">
              <a:buNone/>
            </a:pPr>
            <a:r>
              <a:rPr lang="en-US" b="1" dirty="0"/>
              <a:t>HLP15. </a:t>
            </a:r>
            <a:r>
              <a:rPr lang="en-US" dirty="0"/>
              <a:t>Provide scaffolded supports.</a:t>
            </a:r>
          </a:p>
          <a:p>
            <a:pPr marL="0" indent="0">
              <a:buNone/>
            </a:pPr>
            <a:r>
              <a:rPr lang="en-US" b="1" dirty="0"/>
              <a:t>HLP16. </a:t>
            </a:r>
            <a:r>
              <a:rPr lang="en-US" dirty="0"/>
              <a:t>Use explicit instruction.</a:t>
            </a:r>
          </a:p>
          <a:p>
            <a:pPr marL="0" indent="0">
              <a:buNone/>
            </a:pPr>
            <a:endParaRPr lang="en-US" dirty="0"/>
          </a:p>
        </p:txBody>
      </p:sp>
      <p:pic>
        <p:nvPicPr>
          <p:cNvPr id="9" name="Picture 8"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8357" y="5357753"/>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rapezoid 4" descr="A white box" title="White box"/>
          <p:cNvSpPr/>
          <p:nvPr/>
        </p:nvSpPr>
        <p:spPr>
          <a:xfrm>
            <a:off x="4892842" y="5972509"/>
            <a:ext cx="2911642" cy="545432"/>
          </a:xfrm>
          <a:prstGeom prst="trapezoid">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0DC637-349D-AB42-A58B-50C02ADDF439}"/>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59520" y="5356226"/>
            <a:ext cx="1828800" cy="1104900"/>
          </a:xfrm>
          <a:prstGeom prst="rect">
            <a:avLst/>
          </a:prstGeom>
        </p:spPr>
      </p:pic>
    </p:spTree>
    <p:extLst>
      <p:ext uri="{BB962C8B-B14F-4D97-AF65-F5344CB8AC3E}">
        <p14:creationId xmlns:p14="http://schemas.microsoft.com/office/powerpoint/2010/main" val="647887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934720" y="381000"/>
            <a:ext cx="9936480" cy="838200"/>
          </a:xfrm>
        </p:spPr>
        <p:txBody>
          <a:bodyPr>
            <a:noAutofit/>
          </a:bodyPr>
          <a:lstStyle/>
          <a:p>
            <a:r>
              <a:rPr lang="en-US" sz="6000" b="1" dirty="0"/>
              <a:t>Instruction HLPs--continued</a:t>
            </a:r>
          </a:p>
        </p:txBody>
      </p:sp>
      <p:sp>
        <p:nvSpPr>
          <p:cNvPr id="41986" name="Content Placeholder 2"/>
          <p:cNvSpPr>
            <a:spLocks noGrp="1"/>
          </p:cNvSpPr>
          <p:nvPr>
            <p:ph idx="1"/>
          </p:nvPr>
        </p:nvSpPr>
        <p:spPr>
          <a:xfrm>
            <a:off x="609600" y="1600201"/>
            <a:ext cx="11257280" cy="3756025"/>
          </a:xfrm>
        </p:spPr>
        <p:txBody>
          <a:bodyPr>
            <a:noAutofit/>
          </a:bodyPr>
          <a:lstStyle/>
          <a:p>
            <a:pPr marL="0" indent="0">
              <a:buNone/>
            </a:pPr>
            <a:r>
              <a:rPr lang="en-US" b="1" dirty="0"/>
              <a:t>HLP17. </a:t>
            </a:r>
            <a:r>
              <a:rPr lang="en-US" dirty="0"/>
              <a:t>Use flexible grouping.</a:t>
            </a:r>
          </a:p>
          <a:p>
            <a:pPr marL="0" indent="0">
              <a:buNone/>
            </a:pPr>
            <a:r>
              <a:rPr lang="en-US" b="1" dirty="0"/>
              <a:t>HLP18. </a:t>
            </a:r>
            <a:r>
              <a:rPr lang="en-US" dirty="0"/>
              <a:t>Use strategies to promote active student engagement.</a:t>
            </a:r>
          </a:p>
          <a:p>
            <a:pPr marL="0" indent="0">
              <a:buNone/>
            </a:pPr>
            <a:r>
              <a:rPr lang="en-US" b="1" dirty="0"/>
              <a:t>HLP19. </a:t>
            </a:r>
            <a:r>
              <a:rPr lang="en-US" dirty="0"/>
              <a:t>Use assistive and instructional technologies.</a:t>
            </a:r>
          </a:p>
          <a:p>
            <a:pPr marL="0" indent="0">
              <a:buNone/>
            </a:pPr>
            <a:r>
              <a:rPr lang="en-US" b="1" dirty="0"/>
              <a:t>HLP20. </a:t>
            </a:r>
            <a:r>
              <a:rPr lang="en-US" dirty="0"/>
              <a:t>Provide intensive instruction.</a:t>
            </a:r>
          </a:p>
          <a:p>
            <a:pPr marL="0" indent="0">
              <a:buNone/>
            </a:pPr>
            <a:r>
              <a:rPr lang="en-US" b="1" dirty="0"/>
              <a:t>HLP21. </a:t>
            </a:r>
            <a:r>
              <a:rPr lang="en-US" dirty="0"/>
              <a:t>Teach students to maintain and generalize new learning across time and settings.</a:t>
            </a:r>
          </a:p>
          <a:p>
            <a:pPr marL="0" indent="0">
              <a:buNone/>
            </a:pPr>
            <a:r>
              <a:rPr lang="en-US" b="1" dirty="0"/>
              <a:t>HLP22. </a:t>
            </a:r>
            <a:r>
              <a:rPr lang="en-US" dirty="0"/>
              <a:t>Provide positive and constructive feedback to guide students’ learning and behavior.</a:t>
            </a:r>
          </a:p>
        </p:txBody>
      </p:sp>
      <p:pic>
        <p:nvPicPr>
          <p:cNvPr id="9" name="Picture 8"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6400" y="5443144"/>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rapezoid 4" descr="A white box." title="White box"/>
          <p:cNvSpPr/>
          <p:nvPr/>
        </p:nvSpPr>
        <p:spPr>
          <a:xfrm>
            <a:off x="4892842" y="5972509"/>
            <a:ext cx="2911642" cy="545432"/>
          </a:xfrm>
          <a:prstGeom prst="trapezoid">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BF53F5A-BADA-7142-BC8B-05E03EEA3C9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38080" y="5443144"/>
            <a:ext cx="1828800" cy="1104900"/>
          </a:xfrm>
          <a:prstGeom prst="rect">
            <a:avLst/>
          </a:prstGeom>
        </p:spPr>
      </p:pic>
    </p:spTree>
    <p:extLst>
      <p:ext uri="{BB962C8B-B14F-4D97-AF65-F5344CB8AC3E}">
        <p14:creationId xmlns:p14="http://schemas.microsoft.com/office/powerpoint/2010/main" val="414050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alphaModFix amt="50000"/>
          </a:blip>
          <a:stretch>
            <a:fillRect/>
          </a:stretch>
        </p:blipFill>
        <p:spPr>
          <a:xfrm>
            <a:off x="0" y="-650240"/>
            <a:ext cx="12598400" cy="9448800"/>
          </a:xfrm>
          <a:prstGeom prst="rect">
            <a:avLst/>
          </a:prstGeom>
        </p:spPr>
      </p:pic>
      <p:sp>
        <p:nvSpPr>
          <p:cNvPr id="4" name="TextBox 3"/>
          <p:cNvSpPr txBox="1"/>
          <p:nvPr/>
        </p:nvSpPr>
        <p:spPr>
          <a:xfrm>
            <a:off x="1524000" y="0"/>
            <a:ext cx="9144000" cy="6858000"/>
          </a:xfrm>
          <a:prstGeom prst="rect">
            <a:avLst/>
          </a:prstGeom>
        </p:spPr>
        <p:txBody>
          <a:bodyPr wrap="square" lIns="178594" tIns="178594" rIns="178594" bIns="178594" anchor="ctr">
            <a:normAutofit/>
          </a:bodyPr>
          <a:lstStyle/>
          <a:p>
            <a:pPr algn="ctr"/>
            <a:r>
              <a:rPr lang="en-US" sz="5625" dirty="0">
                <a:effectLst>
                  <a:outerShdw blurRad="20000" dist="30000" dir="2700000">
                    <a:srgbClr val="000000">
                      <a:alpha val="75000"/>
                    </a:srgbClr>
                  </a:outerShdw>
                </a:effectLst>
                <a:latin typeface="Calibri"/>
              </a:rPr>
              <a:t>What connections can you make from the ideas generated on the </a:t>
            </a:r>
            <a:r>
              <a:rPr lang="en-US" sz="5625" dirty="0" err="1">
                <a:effectLst>
                  <a:outerShdw blurRad="20000" dist="30000" dir="2700000">
                    <a:srgbClr val="000000">
                      <a:alpha val="75000"/>
                    </a:srgbClr>
                  </a:outerShdw>
                </a:effectLst>
                <a:latin typeface="Calibri"/>
              </a:rPr>
              <a:t>padlet</a:t>
            </a:r>
            <a:r>
              <a:rPr lang="en-US" sz="5625" dirty="0">
                <a:effectLst>
                  <a:outerShdw blurRad="20000" dist="30000" dir="2700000">
                    <a:srgbClr val="000000">
                      <a:alpha val="75000"/>
                    </a:srgbClr>
                  </a:outerShdw>
                </a:effectLst>
                <a:latin typeface="Calibri"/>
              </a:rPr>
              <a:t> to the list of High Leverage Practices?</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Serge Saint - https://www.flickr.com/photos/87128770@N00</a:t>
            </a:r>
          </a:p>
        </p:txBody>
      </p:sp>
    </p:spTree>
    <p:extLst>
      <p:ext uri="{BB962C8B-B14F-4D97-AF65-F5344CB8AC3E}">
        <p14:creationId xmlns:p14="http://schemas.microsoft.com/office/powerpoint/2010/main" val="1255283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31800"/>
            <a:ext cx="12192000" cy="9144000"/>
          </a:xfrm>
          <a:prstGeom prst="rect">
            <a:avLst/>
          </a:prstGeom>
        </p:spPr>
      </p:pic>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C!... - https://www.flickr.com/photos/26399220@N03</a:t>
            </a:r>
          </a:p>
        </p:txBody>
      </p:sp>
    </p:spTree>
    <p:extLst>
      <p:ext uri="{BB962C8B-B14F-4D97-AF65-F5344CB8AC3E}">
        <p14:creationId xmlns:p14="http://schemas.microsoft.com/office/powerpoint/2010/main" val="2962836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D657725A-DE7C-6146-BF5C-7D2E6D2C21C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8932174"/>
              </p:ext>
            </p:extLst>
          </p:nvPr>
        </p:nvGraphicFramePr>
        <p:xfrm>
          <a:off x="1538515" y="1825625"/>
          <a:ext cx="9535886" cy="4850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a:extLst>
              <a:ext uri="{FF2B5EF4-FFF2-40B4-BE49-F238E27FC236}">
                <a16:creationId xmlns:a16="http://schemas.microsoft.com/office/drawing/2014/main" id="{B6000CEB-6EFD-6449-85F2-CE2FB763F818}"/>
              </a:ext>
            </a:extLst>
          </p:cNvPr>
          <p:cNvSpPr>
            <a:spLocks noGrp="1"/>
          </p:cNvSpPr>
          <p:nvPr>
            <p:ph type="title"/>
          </p:nvPr>
        </p:nvSpPr>
        <p:spPr/>
        <p:txBody>
          <a:bodyPr/>
          <a:lstStyle/>
          <a:p>
            <a:pPr algn="ctr"/>
            <a:r>
              <a:rPr lang="en-US" b="1" dirty="0"/>
              <a:t>Application Framework </a:t>
            </a:r>
          </a:p>
        </p:txBody>
      </p:sp>
    </p:spTree>
    <p:extLst>
      <p:ext uri="{BB962C8B-B14F-4D97-AF65-F5344CB8AC3E}">
        <p14:creationId xmlns:p14="http://schemas.microsoft.com/office/powerpoint/2010/main" val="3169524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143000"/>
            <a:ext cx="12192000" cy="9144000"/>
          </a:xfrm>
          <a:prstGeom prst="rect">
            <a:avLst/>
          </a:prstGeom>
        </p:spPr>
      </p:pic>
      <p:sp>
        <p:nvSpPr>
          <p:cNvPr id="4" name="TextBox 3">
            <a:extLst>
              <a:ext uri="{C183D7F6-B498-43B3-948B-1728B52AA6E4}">
                <adec:decorative xmlns:adec="http://schemas.microsoft.com/office/drawing/2017/decorative" val="1"/>
              </a:ext>
            </a:extLst>
          </p:cNvPr>
          <p:cNvSpPr txBox="1"/>
          <p:nvPr/>
        </p:nvSpPr>
        <p:spPr>
          <a:xfrm>
            <a:off x="1524000" y="2625328"/>
            <a:ext cx="9144000" cy="1928813"/>
          </a:xfrm>
          <a:prstGeom prst="rect">
            <a:avLst/>
          </a:prstGeom>
        </p:spPr>
        <p:txBody>
          <a:bodyPr wrap="none" lIns="178594" tIns="0" rIns="178594" bIns="0" anchor="t"/>
          <a:lstStyle/>
          <a:p>
            <a:pPr algn="ctr"/>
            <a:endParaRPr sz="1266"/>
          </a:p>
        </p:txBody>
      </p:sp>
    </p:spTree>
    <p:extLst>
      <p:ext uri="{BB962C8B-B14F-4D97-AF65-F5344CB8AC3E}">
        <p14:creationId xmlns:p14="http://schemas.microsoft.com/office/powerpoint/2010/main" val="985862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143000"/>
            <a:ext cx="12192000" cy="9144000"/>
          </a:xfrm>
          <a:prstGeom prst="rect">
            <a:avLst/>
          </a:prstGeom>
        </p:spPr>
      </p:pic>
      <p:sp>
        <p:nvSpPr>
          <p:cNvPr id="4" name="TextBox 3"/>
          <p:cNvSpPr txBox="1"/>
          <p:nvPr/>
        </p:nvSpPr>
        <p:spPr>
          <a:xfrm>
            <a:off x="1915885" y="3701144"/>
            <a:ext cx="11176000" cy="1785256"/>
          </a:xfrm>
          <a:prstGeom prst="rect">
            <a:avLst/>
          </a:prstGeom>
        </p:spPr>
        <p:txBody>
          <a:bodyPr wrap="none" lIns="178594" tIns="0" rIns="178594" bIns="0" anchor="t"/>
          <a:lstStyle/>
          <a:p>
            <a:pPr algn="ctr"/>
            <a:r>
              <a:rPr lang="en-US" sz="10125" b="1" dirty="0">
                <a:effectLst>
                  <a:outerShdw blurRad="20000" dist="30000" dir="2700000">
                    <a:srgbClr val="000000">
                      <a:alpha val="80000"/>
                    </a:srgbClr>
                  </a:outerShdw>
                </a:effectLst>
                <a:latin typeface="Calibri"/>
              </a:rPr>
              <a:t>Collaboration</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jairoagua - https://www.flickr.com/photos/31065898@N08</a:t>
            </a:r>
          </a:p>
        </p:txBody>
      </p:sp>
    </p:spTree>
    <p:extLst>
      <p:ext uri="{BB962C8B-B14F-4D97-AF65-F5344CB8AC3E}">
        <p14:creationId xmlns:p14="http://schemas.microsoft.com/office/powerpoint/2010/main" val="1704331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08F4-B6F8-6746-AC73-B989D31EFFF0}"/>
              </a:ext>
            </a:extLst>
          </p:cNvPr>
          <p:cNvSpPr>
            <a:spLocks noGrp="1"/>
          </p:cNvSpPr>
          <p:nvPr>
            <p:ph type="title"/>
          </p:nvPr>
        </p:nvSpPr>
        <p:spPr/>
        <p:txBody>
          <a:bodyPr/>
          <a:lstStyle/>
          <a:p>
            <a:r>
              <a:rPr lang="en-US" b="1" dirty="0"/>
              <a:t>HLP1. </a:t>
            </a:r>
            <a:r>
              <a:rPr lang="en-US" dirty="0"/>
              <a:t>Collaborate with professionals to increase student success.</a:t>
            </a:r>
          </a:p>
        </p:txBody>
      </p:sp>
      <p:sp>
        <p:nvSpPr>
          <p:cNvPr id="3" name="Content Placeholder 2">
            <a:extLst>
              <a:ext uri="{FF2B5EF4-FFF2-40B4-BE49-F238E27FC236}">
                <a16:creationId xmlns:a16="http://schemas.microsoft.com/office/drawing/2014/main" id="{76A61A4B-6317-4346-9BB6-C00F3AF3948A}"/>
              </a:ext>
            </a:extLst>
          </p:cNvPr>
          <p:cNvSpPr>
            <a:spLocks noGrp="1"/>
          </p:cNvSpPr>
          <p:nvPr>
            <p:ph idx="1"/>
          </p:nvPr>
        </p:nvSpPr>
        <p:spPr/>
        <p:txBody>
          <a:bodyPr>
            <a:normAutofit/>
          </a:bodyPr>
          <a:lstStyle/>
          <a:p>
            <a:pPr marL="0" indent="0">
              <a:buNone/>
            </a:pPr>
            <a:r>
              <a:rPr lang="en-US" dirty="0"/>
              <a:t>Collaboration with general education teachers, paraprofessionals, and support staff is necessary to support students’ learning toward measurable outcomes and to facilitate students’ social and emotional well-being across all school environments and instructional settings (e.g., co-taught). Collaboration with individuals or teams requires the use of effective collaboration behaviors (e.g., sharing ideas, active listening, questioning, planning, problem solving, negotiating) to develop and adjust instructional or behavioral plans based on student data, and the coordination of expectations, responsibilities, and resources to maximize student learning.</a:t>
            </a:r>
          </a:p>
          <a:p>
            <a:endParaRPr lang="en-US" dirty="0"/>
          </a:p>
        </p:txBody>
      </p:sp>
    </p:spTree>
    <p:extLst>
      <p:ext uri="{BB962C8B-B14F-4D97-AF65-F5344CB8AC3E}">
        <p14:creationId xmlns:p14="http://schemas.microsoft.com/office/powerpoint/2010/main" val="3646114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08F4-B6F8-6746-AC73-B989D31EFFF0}"/>
              </a:ext>
            </a:extLst>
          </p:cNvPr>
          <p:cNvSpPr>
            <a:spLocks noGrp="1"/>
          </p:cNvSpPr>
          <p:nvPr>
            <p:ph type="title"/>
          </p:nvPr>
        </p:nvSpPr>
        <p:spPr/>
        <p:txBody>
          <a:bodyPr>
            <a:normAutofit/>
          </a:bodyPr>
          <a:lstStyle/>
          <a:p>
            <a:r>
              <a:rPr lang="en-US" b="1" dirty="0"/>
              <a:t>HLP1. </a:t>
            </a:r>
            <a:r>
              <a:rPr lang="en-US" dirty="0"/>
              <a:t>What tools might be used to evaluate or assess this practice?</a:t>
            </a:r>
          </a:p>
        </p:txBody>
      </p:sp>
      <p:sp>
        <p:nvSpPr>
          <p:cNvPr id="3" name="Content Placeholder 2">
            <a:extLst>
              <a:ext uri="{FF2B5EF4-FFF2-40B4-BE49-F238E27FC236}">
                <a16:creationId xmlns:a16="http://schemas.microsoft.com/office/drawing/2014/main" id="{76A61A4B-6317-4346-9BB6-C00F3AF3948A}"/>
              </a:ext>
            </a:extLst>
          </p:cNvPr>
          <p:cNvSpPr>
            <a:spLocks noGrp="1"/>
          </p:cNvSpPr>
          <p:nvPr>
            <p:ph idx="1"/>
          </p:nvPr>
        </p:nvSpPr>
        <p:spPr/>
        <p:txBody>
          <a:bodyPr/>
          <a:lstStyle/>
          <a:p>
            <a:pPr lvl="1"/>
            <a:r>
              <a:rPr lang="en-US" dirty="0"/>
              <a:t>Paraprofessional Skills Survey</a:t>
            </a:r>
          </a:p>
          <a:p>
            <a:pPr lvl="1"/>
            <a:r>
              <a:rPr lang="en-US" dirty="0" err="1"/>
              <a:t>ParaSkills</a:t>
            </a:r>
            <a:r>
              <a:rPr lang="en-US" dirty="0"/>
              <a:t> Inventory</a:t>
            </a:r>
          </a:p>
          <a:p>
            <a:pPr lvl="1"/>
            <a:endParaRPr lang="en-US" dirty="0"/>
          </a:p>
          <a:p>
            <a:pPr marL="0" indent="0">
              <a:buNone/>
            </a:pPr>
            <a:endParaRPr lang="en-US" dirty="0"/>
          </a:p>
        </p:txBody>
      </p:sp>
    </p:spTree>
    <p:extLst>
      <p:ext uri="{BB962C8B-B14F-4D97-AF65-F5344CB8AC3E}">
        <p14:creationId xmlns:p14="http://schemas.microsoft.com/office/powerpoint/2010/main" val="1042012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263">
            <a:extLst>
              <a:ext uri="{FF2B5EF4-FFF2-40B4-BE49-F238E27FC236}">
                <a16:creationId xmlns:a16="http://schemas.microsoft.com/office/drawing/2014/main" id="{DB9994BA-B076-9841-8389-C45C02511B42}"/>
              </a:ext>
              <a:ext uri="{C183D7F6-B498-43B3-948B-1728B52AA6E4}">
                <adec:decorative xmlns:adec="http://schemas.microsoft.com/office/drawing/2017/decorative" val="1"/>
              </a:ext>
            </a:extLst>
          </p:cNvPr>
          <p:cNvPicPr preferRelativeResize="0">
            <a:picLocks noGrp="1"/>
          </p:cNvPicPr>
          <p:nvPr>
            <p:ph idx="1"/>
          </p:nvPr>
        </p:nvPicPr>
        <p:blipFill>
          <a:blip r:embed="rId3" cstate="email">
            <a:alphaModFix/>
            <a:extLst>
              <a:ext uri="{28A0092B-C50C-407E-A947-70E740481C1C}">
                <a14:useLocalDpi xmlns:a14="http://schemas.microsoft.com/office/drawing/2010/main"/>
              </a:ext>
            </a:extLst>
          </a:blip>
          <a:stretch>
            <a:fillRect/>
          </a:stretch>
        </p:blipFill>
        <p:spPr>
          <a:xfrm>
            <a:off x="1785258" y="783771"/>
            <a:ext cx="8113486" cy="5936343"/>
          </a:xfrm>
          <a:prstGeom prst="rect">
            <a:avLst/>
          </a:prstGeom>
          <a:noFill/>
          <a:ln w="9525" cap="flat" cmpd="sng">
            <a:solidFill>
              <a:schemeClr val="dk2"/>
            </a:solidFill>
            <a:prstDash val="solid"/>
            <a:round/>
            <a:headEnd type="none" w="med" len="med"/>
            <a:tailEnd type="none" w="med" len="med"/>
          </a:ln>
        </p:spPr>
      </p:pic>
    </p:spTree>
    <p:extLst>
      <p:ext uri="{BB962C8B-B14F-4D97-AF65-F5344CB8AC3E}">
        <p14:creationId xmlns:p14="http://schemas.microsoft.com/office/powerpoint/2010/main" val="716637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89AC8-BE14-9648-94EA-792D43425D86}"/>
              </a:ext>
            </a:extLst>
          </p:cNvPr>
          <p:cNvSpPr>
            <a:spLocks noGrp="1"/>
          </p:cNvSpPr>
          <p:nvPr>
            <p:ph type="title"/>
          </p:nvPr>
        </p:nvSpPr>
        <p:spPr/>
        <p:txBody>
          <a:bodyPr>
            <a:normAutofit/>
          </a:bodyPr>
          <a:lstStyle/>
          <a:p>
            <a:r>
              <a:rPr lang="en" sz="3200" dirty="0">
                <a:latin typeface="Arial" charset="0"/>
                <a:ea typeface="Arial" charset="0"/>
                <a:cs typeface="Arial" charset="0"/>
              </a:rPr>
              <a:t>https://</a:t>
            </a:r>
            <a:r>
              <a:rPr lang="en" sz="3200" dirty="0" err="1">
                <a:latin typeface="Arial" charset="0"/>
                <a:ea typeface="Arial" charset="0"/>
                <a:cs typeface="Arial" charset="0"/>
              </a:rPr>
              <a:t>ici.umn.edu</a:t>
            </a:r>
            <a:r>
              <a:rPr lang="en" sz="3200" dirty="0">
                <a:latin typeface="Arial" charset="0"/>
                <a:ea typeface="Arial" charset="0"/>
                <a:cs typeface="Arial" charset="0"/>
              </a:rPr>
              <a:t>/para/new/pdf/</a:t>
            </a:r>
            <a:r>
              <a:rPr lang="en" sz="3200" dirty="0" err="1">
                <a:latin typeface="Arial" charset="0"/>
                <a:ea typeface="Arial" charset="0"/>
                <a:cs typeface="Arial" charset="0"/>
              </a:rPr>
              <a:t>ParaSkillsIinventory.pdf</a:t>
            </a:r>
            <a:endParaRPr lang="en-US" sz="3200" dirty="0"/>
          </a:p>
        </p:txBody>
      </p:sp>
      <p:pic>
        <p:nvPicPr>
          <p:cNvPr id="4" name="Shape 264">
            <a:extLst>
              <a:ext uri="{FF2B5EF4-FFF2-40B4-BE49-F238E27FC236}">
                <a16:creationId xmlns:a16="http://schemas.microsoft.com/office/drawing/2014/main" id="{6350EC2F-5DAD-7146-AB60-D1AEDDFDED73}"/>
              </a:ext>
              <a:ext uri="{C183D7F6-B498-43B3-948B-1728B52AA6E4}">
                <adec:decorative xmlns:adec="http://schemas.microsoft.com/office/drawing/2017/decorative" val="1"/>
              </a:ext>
            </a:extLst>
          </p:cNvPr>
          <p:cNvPicPr preferRelativeResize="0">
            <a:picLocks noGrp="1"/>
          </p:cNvPicPr>
          <p:nvPr>
            <p:ph idx="1"/>
          </p:nvPr>
        </p:nvPicPr>
        <p:blipFill>
          <a:blip r:embed="rId3" cstate="email">
            <a:alphaModFix/>
            <a:extLst>
              <a:ext uri="{28A0092B-C50C-407E-A947-70E740481C1C}">
                <a14:useLocalDpi xmlns:a14="http://schemas.microsoft.com/office/drawing/2010/main"/>
              </a:ext>
            </a:extLst>
          </a:blip>
          <a:stretch>
            <a:fillRect/>
          </a:stretch>
        </p:blipFill>
        <p:spPr>
          <a:xfrm>
            <a:off x="3222171" y="1690688"/>
            <a:ext cx="5820229" cy="4990543"/>
          </a:xfrm>
          <a:prstGeom prst="rect">
            <a:avLst/>
          </a:prstGeom>
          <a:noFill/>
          <a:ln w="9525" cap="flat" cmpd="sng">
            <a:solidFill>
              <a:schemeClr val="dk2"/>
            </a:solidFill>
            <a:prstDash val="solid"/>
            <a:round/>
            <a:headEnd type="none" w="med" len="med"/>
            <a:tailEnd type="none" w="med" len="med"/>
          </a:ln>
        </p:spPr>
      </p:pic>
    </p:spTree>
    <p:extLst>
      <p:ext uri="{BB962C8B-B14F-4D97-AF65-F5344CB8AC3E}">
        <p14:creationId xmlns:p14="http://schemas.microsoft.com/office/powerpoint/2010/main" val="3910196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08F4-B6F8-6746-AC73-B989D31EFFF0}"/>
              </a:ext>
            </a:extLst>
          </p:cNvPr>
          <p:cNvSpPr>
            <a:spLocks noGrp="1"/>
          </p:cNvSpPr>
          <p:nvPr>
            <p:ph type="title"/>
          </p:nvPr>
        </p:nvSpPr>
        <p:spPr/>
        <p:txBody>
          <a:bodyPr>
            <a:normAutofit/>
          </a:bodyPr>
          <a:lstStyle/>
          <a:p>
            <a:r>
              <a:rPr lang="en-US" b="1" dirty="0"/>
              <a:t>HLP1: </a:t>
            </a:r>
            <a:r>
              <a:rPr lang="en-US" dirty="0"/>
              <a:t>Where can resources be found?</a:t>
            </a:r>
          </a:p>
        </p:txBody>
      </p:sp>
      <p:sp>
        <p:nvSpPr>
          <p:cNvPr id="3" name="Content Placeholder 2">
            <a:extLst>
              <a:ext uri="{FF2B5EF4-FFF2-40B4-BE49-F238E27FC236}">
                <a16:creationId xmlns:a16="http://schemas.microsoft.com/office/drawing/2014/main" id="{76A61A4B-6317-4346-9BB6-C00F3AF3948A}"/>
              </a:ext>
            </a:extLst>
          </p:cNvPr>
          <p:cNvSpPr>
            <a:spLocks noGrp="1"/>
          </p:cNvSpPr>
          <p:nvPr>
            <p:ph idx="1"/>
          </p:nvPr>
        </p:nvSpPr>
        <p:spPr/>
        <p:txBody>
          <a:bodyPr>
            <a:normAutofit fontScale="85000" lnSpcReduction="10000"/>
          </a:bodyPr>
          <a:lstStyle/>
          <a:p>
            <a:pPr>
              <a:buFont typeface="Arial"/>
              <a:buChar char="•"/>
            </a:pPr>
            <a:r>
              <a:rPr lang="en-US" dirty="0">
                <a:latin typeface="Arial"/>
                <a:cs typeface="Arial"/>
              </a:rPr>
              <a:t>Paraeducator Resource and Learning Center University of Vermont (</a:t>
            </a:r>
            <a:r>
              <a:rPr lang="en-US" dirty="0">
                <a:latin typeface="Arial"/>
                <a:cs typeface="Arial"/>
                <a:hlinkClick r:id="rId3"/>
              </a:rPr>
              <a:t>http://www.uvm.edu/~cdci/prlc/</a:t>
            </a:r>
            <a:r>
              <a:rPr lang="en-US" dirty="0">
                <a:latin typeface="Arial"/>
                <a:cs typeface="Arial"/>
              </a:rPr>
              <a:t> )</a:t>
            </a:r>
          </a:p>
          <a:p>
            <a:pPr>
              <a:buFont typeface="Arial"/>
              <a:buChar char="•"/>
            </a:pPr>
            <a:r>
              <a:rPr lang="en-US" dirty="0">
                <a:latin typeface="Arial"/>
                <a:cs typeface="Arial"/>
              </a:rPr>
              <a:t>A curriculum for job embedded paraprofessional development (</a:t>
            </a:r>
            <a:r>
              <a:rPr lang="en-US" dirty="0">
                <a:latin typeface="Arial"/>
                <a:cs typeface="Arial"/>
                <a:hlinkClick r:id="rId4"/>
              </a:rPr>
              <a:t>http://ici.umn.edu/products/job_embedded_curriculum.pdf</a:t>
            </a:r>
            <a:r>
              <a:rPr lang="en-US" dirty="0">
                <a:latin typeface="Arial"/>
                <a:cs typeface="Arial"/>
              </a:rPr>
              <a:t> )</a:t>
            </a:r>
          </a:p>
          <a:p>
            <a:pPr>
              <a:buFont typeface="Arial"/>
              <a:buChar char="•"/>
            </a:pPr>
            <a:r>
              <a:rPr lang="en-US" dirty="0">
                <a:latin typeface="Arial"/>
                <a:cs typeface="Arial"/>
              </a:rPr>
              <a:t>National Clearinghouse for Paraeducator Resources University of Southern California </a:t>
            </a:r>
            <a:r>
              <a:rPr lang="en-US" dirty="0">
                <a:latin typeface="Arial"/>
                <a:cs typeface="Arial"/>
                <a:hlinkClick r:id="rId5"/>
              </a:rPr>
              <a:t>http://www.usc.edu/dept/education/CMMR/Clearinghouse.html</a:t>
            </a:r>
            <a:r>
              <a:rPr lang="en-US" dirty="0">
                <a:latin typeface="Arial"/>
                <a:cs typeface="Arial"/>
              </a:rPr>
              <a:t> </a:t>
            </a:r>
          </a:p>
          <a:p>
            <a:pPr>
              <a:buFont typeface="Arial"/>
              <a:buChar char="•"/>
            </a:pPr>
            <a:r>
              <a:rPr lang="en" dirty="0">
                <a:latin typeface="Arial" charset="0"/>
                <a:ea typeface="Arial" charset="0"/>
                <a:cs typeface="Arial" charset="0"/>
              </a:rPr>
              <a:t>Paraprofessional Resource and Research Center (</a:t>
            </a:r>
            <a:r>
              <a:rPr lang="en" u="sng" dirty="0">
                <a:solidFill>
                  <a:schemeClr val="hlink"/>
                </a:solidFill>
                <a:latin typeface="Arial" charset="0"/>
                <a:ea typeface="Arial" charset="0"/>
                <a:cs typeface="Arial" charset="0"/>
                <a:hlinkClick r:id="rId6"/>
              </a:rPr>
              <a:t>www.paracenter.org</a:t>
            </a:r>
            <a:r>
              <a:rPr lang="en" dirty="0">
                <a:latin typeface="Arial" charset="0"/>
                <a:ea typeface="Arial" charset="0"/>
                <a:cs typeface="Arial" charset="0"/>
                <a:hlinkClick r:id="rId6"/>
              </a:rPr>
              <a:t>)</a:t>
            </a:r>
            <a:endParaRPr lang="en-US" dirty="0">
              <a:latin typeface="Arial" charset="0"/>
              <a:ea typeface="Arial" charset="0"/>
              <a:cs typeface="Arial" charset="0"/>
            </a:endParaRPr>
          </a:p>
          <a:p>
            <a:pPr>
              <a:buFont typeface="Arial"/>
              <a:buChar char="•"/>
            </a:pPr>
            <a:r>
              <a:rPr lang="en" dirty="0">
                <a:latin typeface="Arial" charset="0"/>
                <a:ea typeface="Arial" charset="0"/>
                <a:cs typeface="Arial" charset="0"/>
              </a:rPr>
              <a:t>National Resource Center for Paraeducators (</a:t>
            </a:r>
            <a:r>
              <a:rPr lang="en" u="sng" dirty="0">
                <a:solidFill>
                  <a:schemeClr val="hlink"/>
                </a:solidFill>
                <a:latin typeface="Arial" charset="0"/>
                <a:ea typeface="Arial" charset="0"/>
                <a:cs typeface="Arial" charset="0"/>
                <a:hlinkClick r:id="rId7"/>
              </a:rPr>
              <a:t>http://www.nrcpara.org</a:t>
            </a:r>
            <a:r>
              <a:rPr lang="en" dirty="0">
                <a:latin typeface="Arial" charset="0"/>
                <a:ea typeface="Arial" charset="0"/>
                <a:cs typeface="Arial" charset="0"/>
                <a:hlinkClick r:id="rId7"/>
              </a:rPr>
              <a:t>)</a:t>
            </a:r>
            <a:endParaRPr lang="en-US" dirty="0">
              <a:latin typeface="Arial" charset="0"/>
              <a:ea typeface="Arial" charset="0"/>
              <a:cs typeface="Arial" charset="0"/>
            </a:endParaRPr>
          </a:p>
          <a:p>
            <a:pPr>
              <a:buFont typeface="Arial"/>
              <a:buChar char="•"/>
            </a:pPr>
            <a:r>
              <a:rPr lang="en" dirty="0">
                <a:latin typeface="Arial" charset="0"/>
                <a:ea typeface="Arial" charset="0"/>
                <a:cs typeface="Arial" charset="0"/>
              </a:rPr>
              <a:t>Council for Exceptional Children - Paraeducator Preparation Guidelines </a:t>
            </a:r>
            <a:r>
              <a:rPr lang="en-US" dirty="0">
                <a:latin typeface="Arial" charset="0"/>
                <a:ea typeface="Arial" charset="0"/>
                <a:cs typeface="Arial" charset="0"/>
              </a:rPr>
              <a:t>(</a:t>
            </a:r>
            <a:r>
              <a:rPr lang="en" u="sng" dirty="0">
                <a:solidFill>
                  <a:schemeClr val="hlink"/>
                </a:solidFill>
                <a:latin typeface="Arial" charset="0"/>
                <a:ea typeface="Arial" charset="0"/>
                <a:cs typeface="Arial" charset="0"/>
                <a:hlinkClick r:id="rId8"/>
              </a:rPr>
              <a:t>https://www.cec.sped.org/Standards/Paraeducator-Preparation-Guidelines</a:t>
            </a:r>
            <a:r>
              <a:rPr lang="en" sz="2400" b="0" dirty="0">
                <a:latin typeface="Arial" charset="0"/>
                <a:ea typeface="Arial" charset="0"/>
                <a:cs typeface="Arial" charset="0"/>
              </a:rPr>
              <a:t>) </a:t>
            </a:r>
          </a:p>
          <a:p>
            <a:endParaRPr lang="en-US" dirty="0"/>
          </a:p>
        </p:txBody>
      </p:sp>
    </p:spTree>
    <p:extLst>
      <p:ext uri="{BB962C8B-B14F-4D97-AF65-F5344CB8AC3E}">
        <p14:creationId xmlns:p14="http://schemas.microsoft.com/office/powerpoint/2010/main" val="1874937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9AE3-350F-FC47-8CCD-14D13A476995}"/>
              </a:ext>
            </a:extLst>
          </p:cNvPr>
          <p:cNvSpPr>
            <a:spLocks noGrp="1"/>
          </p:cNvSpPr>
          <p:nvPr>
            <p:ph type="title"/>
          </p:nvPr>
        </p:nvSpPr>
        <p:spPr/>
        <p:txBody>
          <a:bodyPr>
            <a:normAutofit/>
          </a:bodyPr>
          <a:lstStyle/>
          <a:p>
            <a:r>
              <a:rPr lang="en-US" b="1" dirty="0"/>
              <a:t>HLP1: </a:t>
            </a:r>
            <a:r>
              <a:rPr lang="en-US" dirty="0"/>
              <a:t>What tools or resources can be used for implementation?</a:t>
            </a:r>
          </a:p>
        </p:txBody>
      </p:sp>
      <p:sp>
        <p:nvSpPr>
          <p:cNvPr id="3" name="Content Placeholder 2">
            <a:extLst>
              <a:ext uri="{FF2B5EF4-FFF2-40B4-BE49-F238E27FC236}">
                <a16:creationId xmlns:a16="http://schemas.microsoft.com/office/drawing/2014/main" id="{24E74757-701A-A44F-A36E-20393304A7D9}"/>
              </a:ext>
            </a:extLst>
          </p:cNvPr>
          <p:cNvSpPr>
            <a:spLocks noGrp="1"/>
          </p:cNvSpPr>
          <p:nvPr>
            <p:ph idx="1"/>
          </p:nvPr>
        </p:nvSpPr>
        <p:spPr/>
        <p:txBody>
          <a:bodyPr/>
          <a:lstStyle/>
          <a:p>
            <a:r>
              <a:rPr lang="en-US" dirty="0"/>
              <a:t>Special Education Paraprofessional Support checklist</a:t>
            </a:r>
          </a:p>
          <a:p>
            <a:r>
              <a:rPr lang="en" dirty="0">
                <a:ea typeface="Arial" charset="0"/>
                <a:cs typeface="Arial" charset="0"/>
              </a:rPr>
              <a:t>Matrix to document the team members’ roles and responsibilities</a:t>
            </a:r>
          </a:p>
          <a:p>
            <a:r>
              <a:rPr lang="en" dirty="0">
                <a:ea typeface="Arial" charset="0"/>
                <a:cs typeface="Arial" charset="0"/>
              </a:rPr>
              <a:t>Paraprofessional Schedule </a:t>
            </a:r>
            <a:endParaRPr lang="en-US" dirty="0"/>
          </a:p>
        </p:txBody>
      </p:sp>
    </p:spTree>
    <p:extLst>
      <p:ext uri="{BB962C8B-B14F-4D97-AF65-F5344CB8AC3E}">
        <p14:creationId xmlns:p14="http://schemas.microsoft.com/office/powerpoint/2010/main" val="1864631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63A7AF3-55AA-7748-AAE6-B19124A2C847}"/>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381654" y="56515"/>
            <a:ext cx="9153945" cy="7011942"/>
          </a:xfrm>
        </p:spPr>
      </p:pic>
    </p:spTree>
    <p:extLst>
      <p:ext uri="{BB962C8B-B14F-4D97-AF65-F5344CB8AC3E}">
        <p14:creationId xmlns:p14="http://schemas.microsoft.com/office/powerpoint/2010/main" val="1557442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27DE8-EB2D-C24C-BD7D-95BF9E9CEA75}"/>
              </a:ext>
            </a:extLst>
          </p:cNvPr>
          <p:cNvSpPr>
            <a:spLocks noGrp="1"/>
          </p:cNvSpPr>
          <p:nvPr>
            <p:ph type="title"/>
          </p:nvPr>
        </p:nvSpPr>
        <p:spPr/>
        <p:txBody>
          <a:bodyPr>
            <a:normAutofit/>
          </a:bodyPr>
          <a:lstStyle/>
          <a:p>
            <a:r>
              <a:rPr lang="en" dirty="0">
                <a:latin typeface="Arial" charset="0"/>
                <a:ea typeface="Arial" charset="0"/>
                <a:cs typeface="Arial" charset="0"/>
              </a:rPr>
              <a:t>Matrix to document the team members’ roles and responsibilities </a:t>
            </a:r>
            <a:endParaRPr lang="en-US" dirty="0"/>
          </a:p>
        </p:txBody>
      </p:sp>
      <p:sp>
        <p:nvSpPr>
          <p:cNvPr id="4" name="Rectangle 3">
            <a:extLst>
              <a:ext uri="{FF2B5EF4-FFF2-40B4-BE49-F238E27FC236}">
                <a16:creationId xmlns:a16="http://schemas.microsoft.com/office/drawing/2014/main" id="{73603777-04FB-5E43-AFC7-A7486B42C939}"/>
              </a:ext>
            </a:extLst>
          </p:cNvPr>
          <p:cNvSpPr/>
          <p:nvPr/>
        </p:nvSpPr>
        <p:spPr>
          <a:xfrm>
            <a:off x="838200" y="6312477"/>
            <a:ext cx="11234057" cy="523220"/>
          </a:xfrm>
          <a:prstGeom prst="rect">
            <a:avLst/>
          </a:prstGeom>
        </p:spPr>
        <p:txBody>
          <a:bodyPr wrap="square">
            <a:spAutoFit/>
          </a:bodyPr>
          <a:lstStyle/>
          <a:p>
            <a:pPr>
              <a:buClr>
                <a:schemeClr val="dk1"/>
              </a:buClr>
              <a:buSzPct val="100000"/>
            </a:pPr>
            <a:r>
              <a:rPr lang="en" sz="1400" dirty="0">
                <a:ea typeface="Arial" charset="0"/>
                <a:cs typeface="Arial" charset="0"/>
              </a:rPr>
              <a:t>Adapted from: </a:t>
            </a:r>
            <a:r>
              <a:rPr lang="en" sz="1400" dirty="0" err="1">
                <a:ea typeface="Arial" charset="0"/>
                <a:cs typeface="Arial" charset="0"/>
              </a:rPr>
              <a:t>Ghere</a:t>
            </a:r>
            <a:r>
              <a:rPr lang="en" sz="1400" dirty="0">
                <a:ea typeface="Arial" charset="0"/>
                <a:cs typeface="Arial" charset="0"/>
              </a:rPr>
              <a:t>, G., York-Barr, J., </a:t>
            </a:r>
            <a:r>
              <a:rPr lang="en" sz="1400" dirty="0" err="1">
                <a:ea typeface="Arial" charset="0"/>
                <a:cs typeface="Arial" charset="0"/>
              </a:rPr>
              <a:t>Sommerness</a:t>
            </a:r>
            <a:r>
              <a:rPr lang="en" sz="1400" dirty="0">
                <a:ea typeface="Arial" charset="0"/>
                <a:cs typeface="Arial" charset="0"/>
              </a:rPr>
              <a:t>, J. (2002). </a:t>
            </a:r>
            <a:r>
              <a:rPr lang="en" sz="1400" i="1" dirty="0">
                <a:ea typeface="Arial" charset="0"/>
                <a:cs typeface="Arial" charset="0"/>
              </a:rPr>
              <a:t>Supporting students with disabilities in inclusive schools: A curriculum for job-embedded paraprofessional development facilitator manual</a:t>
            </a:r>
            <a:r>
              <a:rPr lang="en" sz="1400" dirty="0">
                <a:ea typeface="Arial" charset="0"/>
                <a:cs typeface="Arial" charset="0"/>
              </a:rPr>
              <a:t>. Minneapolis, MN: University of Minnesota Institute on Community Integration</a:t>
            </a:r>
          </a:p>
        </p:txBody>
      </p:sp>
      <p:pic>
        <p:nvPicPr>
          <p:cNvPr id="5" name="Shape 171">
            <a:extLst>
              <a:ext uri="{FF2B5EF4-FFF2-40B4-BE49-F238E27FC236}">
                <a16:creationId xmlns:a16="http://schemas.microsoft.com/office/drawing/2014/main" id="{F7AB05F8-BB3F-254A-8018-F23343AF2444}"/>
              </a:ext>
              <a:ext uri="{C183D7F6-B498-43B3-948B-1728B52AA6E4}">
                <adec:decorative xmlns:adec="http://schemas.microsoft.com/office/drawing/2017/decorative" val="1"/>
              </a:ext>
            </a:extLst>
          </p:cNvPr>
          <p:cNvPicPr preferRelativeResize="0">
            <a:picLocks noGrp="1"/>
          </p:cNvPicPr>
          <p:nvPr>
            <p:ph idx="1"/>
          </p:nvPr>
        </p:nvPicPr>
        <p:blipFill>
          <a:blip r:embed="rId3" cstate="email">
            <a:alphaModFix/>
            <a:extLst>
              <a:ext uri="{28A0092B-C50C-407E-A947-70E740481C1C}">
                <a14:useLocalDpi xmlns:a14="http://schemas.microsoft.com/office/drawing/2010/main"/>
              </a:ext>
            </a:extLst>
          </a:blip>
          <a:stretch>
            <a:fillRect/>
          </a:stretch>
        </p:blipFill>
        <p:spPr>
          <a:xfrm>
            <a:off x="838200" y="1757510"/>
            <a:ext cx="10515600" cy="4440089"/>
          </a:xfrm>
          <a:prstGeom prst="rect">
            <a:avLst/>
          </a:prstGeom>
          <a:noFill/>
          <a:ln>
            <a:noFill/>
          </a:ln>
        </p:spPr>
      </p:pic>
    </p:spTree>
    <p:extLst>
      <p:ext uri="{BB962C8B-B14F-4D97-AF65-F5344CB8AC3E}">
        <p14:creationId xmlns:p14="http://schemas.microsoft.com/office/powerpoint/2010/main" val="1148733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6A23D-1939-B846-B860-ADBAEA13426D}"/>
              </a:ext>
            </a:extLst>
          </p:cNvPr>
          <p:cNvSpPr>
            <a:spLocks noGrp="1"/>
          </p:cNvSpPr>
          <p:nvPr>
            <p:ph type="title"/>
          </p:nvPr>
        </p:nvSpPr>
        <p:spPr/>
        <p:txBody>
          <a:bodyPr/>
          <a:lstStyle/>
          <a:p>
            <a:r>
              <a:rPr lang="en-US" dirty="0"/>
              <a:t>Paraprofessional Schedule</a:t>
            </a:r>
          </a:p>
        </p:txBody>
      </p:sp>
      <p:pic>
        <p:nvPicPr>
          <p:cNvPr id="4" name="Content Placeholder 3">
            <a:extLst>
              <a:ext uri="{FF2B5EF4-FFF2-40B4-BE49-F238E27FC236}">
                <a16:creationId xmlns:a16="http://schemas.microsoft.com/office/drawing/2014/main" id="{E4E4D52F-CD77-F74F-B860-87EBDB4D602C}"/>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38200" y="1690688"/>
            <a:ext cx="10515600" cy="4046978"/>
          </a:xfrm>
          <a:prstGeom prst="rect">
            <a:avLst/>
          </a:prstGeom>
        </p:spPr>
      </p:pic>
      <p:sp>
        <p:nvSpPr>
          <p:cNvPr id="3" name="TextBox 2">
            <a:extLst>
              <a:ext uri="{FF2B5EF4-FFF2-40B4-BE49-F238E27FC236}">
                <a16:creationId xmlns:a16="http://schemas.microsoft.com/office/drawing/2014/main" id="{56CC0CE9-7748-7C48-A96A-2EE24FA28A5F}"/>
              </a:ext>
            </a:extLst>
          </p:cNvPr>
          <p:cNvSpPr txBox="1"/>
          <p:nvPr/>
        </p:nvSpPr>
        <p:spPr>
          <a:xfrm>
            <a:off x="174172" y="6024783"/>
            <a:ext cx="11742058" cy="646331"/>
          </a:xfrm>
          <a:prstGeom prst="rect">
            <a:avLst/>
          </a:prstGeom>
          <a:noFill/>
        </p:spPr>
        <p:txBody>
          <a:bodyPr wrap="square" rtlCol="0">
            <a:spAutoFit/>
          </a:bodyPr>
          <a:lstStyle/>
          <a:p>
            <a:r>
              <a:rPr lang="en-US" dirty="0"/>
              <a:t>Stewart, E. &amp; Mahoney, M. (2017, April). </a:t>
            </a:r>
            <a:r>
              <a:rPr lang="en-US" i="1" dirty="0"/>
              <a:t>Supporting paraprofessionals to facilitate student learning and independence in inclusive settings</a:t>
            </a:r>
            <a:r>
              <a:rPr lang="en-US" dirty="0"/>
              <a:t>. Council for Exceptional Children Conference, Boston, MA. </a:t>
            </a:r>
          </a:p>
        </p:txBody>
      </p:sp>
    </p:spTree>
    <p:extLst>
      <p:ext uri="{BB962C8B-B14F-4D97-AF65-F5344CB8AC3E}">
        <p14:creationId xmlns:p14="http://schemas.microsoft.com/office/powerpoint/2010/main" val="980185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EC9CF2-803D-9646-923A-062E68B18CEE}"/>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587"/>
          <a:stretch/>
        </p:blipFill>
        <p:spPr>
          <a:xfrm>
            <a:off x="50897" y="917197"/>
            <a:ext cx="11988412" cy="5940803"/>
          </a:xfrm>
          <a:prstGeom prst="rect">
            <a:avLst/>
          </a:prstGeom>
        </p:spPr>
      </p:pic>
      <p:sp>
        <p:nvSpPr>
          <p:cNvPr id="3" name="Content Placeholder 2">
            <a:extLst>
              <a:ext uri="{FF2B5EF4-FFF2-40B4-BE49-F238E27FC236}">
                <a16:creationId xmlns:a16="http://schemas.microsoft.com/office/drawing/2014/main" id="{6C3AADA2-70AC-BA4E-8D3B-EF7823668C0E}"/>
              </a:ext>
            </a:extLst>
          </p:cNvPr>
          <p:cNvSpPr>
            <a:spLocks noGrp="1"/>
          </p:cNvSpPr>
          <p:nvPr>
            <p:ph idx="1"/>
          </p:nvPr>
        </p:nvSpPr>
        <p:spPr>
          <a:xfrm>
            <a:off x="2264228" y="106993"/>
            <a:ext cx="9825977" cy="4351338"/>
          </a:xfrm>
        </p:spPr>
        <p:txBody>
          <a:bodyPr/>
          <a:lstStyle/>
          <a:p>
            <a:r>
              <a:rPr lang="en-US" dirty="0"/>
              <a:t>How many of you are in elementary schools?</a:t>
            </a:r>
          </a:p>
          <a:p>
            <a:r>
              <a:rPr lang="en-US" dirty="0"/>
              <a:t>How many of you are in middle schools?</a:t>
            </a:r>
          </a:p>
          <a:p>
            <a:r>
              <a:rPr lang="en-US" dirty="0"/>
              <a:t>How many of you are in high schools?</a:t>
            </a:r>
          </a:p>
          <a:p>
            <a:r>
              <a:rPr lang="en-US" dirty="0"/>
              <a:t>How many of you have taught special </a:t>
            </a:r>
            <a:r>
              <a:rPr lang="en-US" dirty="0" err="1"/>
              <a:t>ed</a:t>
            </a:r>
            <a:r>
              <a:rPr lang="en-US" dirty="0"/>
              <a:t>?</a:t>
            </a:r>
          </a:p>
          <a:p>
            <a:pPr marL="914400" lvl="2" indent="0">
              <a:buNone/>
            </a:pPr>
            <a:endParaRPr lang="en-US" dirty="0"/>
          </a:p>
        </p:txBody>
      </p:sp>
    </p:spTree>
    <p:extLst>
      <p:ext uri="{BB962C8B-B14F-4D97-AF65-F5344CB8AC3E}">
        <p14:creationId xmlns:p14="http://schemas.microsoft.com/office/powerpoint/2010/main" val="103797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In</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30498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1143000"/>
            <a:ext cx="12192000" cy="9144000"/>
          </a:xfrm>
          <a:prstGeom prst="rect">
            <a:avLst/>
          </a:prstGeom>
        </p:spPr>
      </p:pic>
      <p:sp>
        <p:nvSpPr>
          <p:cNvPr id="4" name="TextBox 3"/>
          <p:cNvSpPr txBox="1"/>
          <p:nvPr/>
        </p:nvSpPr>
        <p:spPr>
          <a:xfrm>
            <a:off x="3701143" y="5054203"/>
            <a:ext cx="9144000" cy="1714500"/>
          </a:xfrm>
          <a:prstGeom prst="rect">
            <a:avLst/>
          </a:prstGeom>
        </p:spPr>
        <p:txBody>
          <a:bodyPr wrap="none" lIns="178594" tIns="0" rIns="178594" bIns="0" anchor="t"/>
          <a:lstStyle/>
          <a:p>
            <a:pPr algn="ctr"/>
            <a:r>
              <a:rPr lang="en-US" sz="11250" b="1" dirty="0">
                <a:effectLst>
                  <a:outerShdw blurRad="20000" dist="30000" dir="2700000">
                    <a:srgbClr val="000000">
                      <a:alpha val="80000"/>
                    </a:srgbClr>
                  </a:outerShdw>
                </a:effectLst>
                <a:latin typeface="Calibri"/>
              </a:rPr>
              <a:t>Assessment</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Theen ... - https://www.flickr.com/photos/57768536@N05</a:t>
            </a:r>
          </a:p>
        </p:txBody>
      </p:sp>
    </p:spTree>
    <p:extLst>
      <p:ext uri="{BB962C8B-B14F-4D97-AF65-F5344CB8AC3E}">
        <p14:creationId xmlns:p14="http://schemas.microsoft.com/office/powerpoint/2010/main" val="3500035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65EAD-2F00-654B-928B-4B077F490A7D}"/>
              </a:ext>
            </a:extLst>
          </p:cNvPr>
          <p:cNvSpPr>
            <a:spLocks noGrp="1"/>
          </p:cNvSpPr>
          <p:nvPr>
            <p:ph type="title"/>
          </p:nvPr>
        </p:nvSpPr>
        <p:spPr/>
        <p:txBody>
          <a:bodyPr>
            <a:normAutofit fontScale="90000"/>
          </a:bodyPr>
          <a:lstStyle/>
          <a:p>
            <a:r>
              <a:rPr lang="en-US" b="1" dirty="0"/>
              <a:t>HLP4. </a:t>
            </a:r>
            <a:r>
              <a:rPr lang="en-US" dirty="0"/>
              <a:t>Use multiple sources of information to develop a comprehensive understanding of a student’s strengths and needs.</a:t>
            </a:r>
          </a:p>
        </p:txBody>
      </p:sp>
      <p:sp>
        <p:nvSpPr>
          <p:cNvPr id="3" name="Content Placeholder 2">
            <a:extLst>
              <a:ext uri="{FF2B5EF4-FFF2-40B4-BE49-F238E27FC236}">
                <a16:creationId xmlns:a16="http://schemas.microsoft.com/office/drawing/2014/main" id="{CDDAD50D-92AC-324B-86A2-AFD245C5D59B}"/>
              </a:ext>
            </a:extLst>
          </p:cNvPr>
          <p:cNvSpPr>
            <a:spLocks noGrp="1"/>
          </p:cNvSpPr>
          <p:nvPr>
            <p:ph idx="1"/>
          </p:nvPr>
        </p:nvSpPr>
        <p:spPr/>
        <p:txBody>
          <a:bodyPr>
            <a:normAutofit fontScale="92500" lnSpcReduction="10000"/>
          </a:bodyPr>
          <a:lstStyle/>
          <a:p>
            <a:r>
              <a:rPr lang="en-US" dirty="0"/>
              <a:t>To develop a deep understanding of a student’s learning needs, special educators compile a comprehensive learner profile through the use of a variety of assessment measures and other sources (e.g., information from parents, general educators, other stakeholders) that are sensitive to language and culture, to (a) analyze and describe students’ strengths and needs and (b) analyze the school based learning environments to determine potential supports and barriers to students’ academic progress. Teachers should collect, aggregate, and interpret data from multiple sources (e.g., informal and formal observations, work samples, curriculum-based measures, functional behavior assessment [FBA], school files, analysis of curriculum, information from families, other data sources). This information is used to create an individualized profile of the student’s strengths and needs.</a:t>
            </a:r>
          </a:p>
          <a:p>
            <a:endParaRPr lang="en-US" dirty="0"/>
          </a:p>
        </p:txBody>
      </p:sp>
    </p:spTree>
    <p:extLst>
      <p:ext uri="{BB962C8B-B14F-4D97-AF65-F5344CB8AC3E}">
        <p14:creationId xmlns:p14="http://schemas.microsoft.com/office/powerpoint/2010/main" val="3951277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65EAD-2F00-654B-928B-4B077F490A7D}"/>
              </a:ext>
            </a:extLst>
          </p:cNvPr>
          <p:cNvSpPr>
            <a:spLocks noGrp="1"/>
          </p:cNvSpPr>
          <p:nvPr>
            <p:ph type="title"/>
          </p:nvPr>
        </p:nvSpPr>
        <p:spPr/>
        <p:txBody>
          <a:bodyPr>
            <a:normAutofit/>
          </a:bodyPr>
          <a:lstStyle/>
          <a:p>
            <a:r>
              <a:rPr lang="en-US" b="1" dirty="0"/>
              <a:t>HLP4. </a:t>
            </a:r>
            <a:r>
              <a:rPr lang="en-US" dirty="0"/>
              <a:t>What tools might be used to evaluate or assess this practice?</a:t>
            </a:r>
          </a:p>
        </p:txBody>
      </p:sp>
      <p:sp>
        <p:nvSpPr>
          <p:cNvPr id="6" name="Content Placeholder 5">
            <a:extLst>
              <a:ext uri="{FF2B5EF4-FFF2-40B4-BE49-F238E27FC236}">
                <a16:creationId xmlns:a16="http://schemas.microsoft.com/office/drawing/2014/main" id="{9261747A-D7A3-7A4B-A3CB-FBF736783EF5}"/>
              </a:ext>
            </a:extLst>
          </p:cNvPr>
          <p:cNvSpPr>
            <a:spLocks noGrp="1"/>
          </p:cNvSpPr>
          <p:nvPr>
            <p:ph idx="1"/>
          </p:nvPr>
        </p:nvSpPr>
        <p:spPr/>
        <p:txBody>
          <a:bodyPr/>
          <a:lstStyle/>
          <a:p>
            <a:r>
              <a:rPr lang="en-US" dirty="0"/>
              <a:t>Example Assessments</a:t>
            </a:r>
          </a:p>
          <a:p>
            <a:r>
              <a:rPr lang="en-US" dirty="0"/>
              <a:t>Screening Tools Chart</a:t>
            </a:r>
          </a:p>
          <a:p>
            <a:r>
              <a:rPr lang="en-US" dirty="0"/>
              <a:t>Teacher Interview-FBA</a:t>
            </a:r>
          </a:p>
        </p:txBody>
      </p:sp>
    </p:spTree>
    <p:extLst>
      <p:ext uri="{BB962C8B-B14F-4D97-AF65-F5344CB8AC3E}">
        <p14:creationId xmlns:p14="http://schemas.microsoft.com/office/powerpoint/2010/main" val="753581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EC122AC-E280-1149-A098-D9DD9AED291C}"/>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815772" y="-103448"/>
            <a:ext cx="5948666" cy="6984974"/>
          </a:xfrm>
        </p:spPr>
      </p:pic>
      <p:sp>
        <p:nvSpPr>
          <p:cNvPr id="2" name="TextBox 1"/>
          <p:cNvSpPr txBox="1"/>
          <p:nvPr/>
        </p:nvSpPr>
        <p:spPr>
          <a:xfrm>
            <a:off x="8764438" y="6534834"/>
            <a:ext cx="3427562" cy="646331"/>
          </a:xfrm>
          <a:prstGeom prst="rect">
            <a:avLst/>
          </a:prstGeom>
          <a:noFill/>
        </p:spPr>
        <p:txBody>
          <a:bodyPr wrap="square" rtlCol="0">
            <a:spAutoFit/>
          </a:bodyPr>
          <a:lstStyle/>
          <a:p>
            <a:r>
              <a:rPr lang="en-US" dirty="0"/>
              <a:t>From </a:t>
            </a:r>
            <a:r>
              <a:rPr lang="en-US" dirty="0" err="1"/>
              <a:t>buildingrti.utexas.org</a:t>
            </a:r>
            <a:endParaRPr lang="en-US" dirty="0"/>
          </a:p>
          <a:p>
            <a:endParaRPr lang="en-US" dirty="0"/>
          </a:p>
        </p:txBody>
      </p:sp>
    </p:spTree>
    <p:extLst>
      <p:ext uri="{BB962C8B-B14F-4D97-AF65-F5344CB8AC3E}">
        <p14:creationId xmlns:p14="http://schemas.microsoft.com/office/powerpoint/2010/main" val="1699385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A7F6F22-E7F4-614E-AD6C-8958F6C9CE7F}"/>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943428" y="0"/>
            <a:ext cx="10348686" cy="6794095"/>
          </a:xfrm>
        </p:spPr>
      </p:pic>
    </p:spTree>
    <p:extLst>
      <p:ext uri="{BB962C8B-B14F-4D97-AF65-F5344CB8AC3E}">
        <p14:creationId xmlns:p14="http://schemas.microsoft.com/office/powerpoint/2010/main" val="413476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A418002-BCFD-7C44-8D64-96250211DD62}"/>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062514" y="75606"/>
            <a:ext cx="5254171" cy="6799517"/>
          </a:xfrm>
        </p:spPr>
      </p:pic>
    </p:spTree>
    <p:extLst>
      <p:ext uri="{BB962C8B-B14F-4D97-AF65-F5344CB8AC3E}">
        <p14:creationId xmlns:p14="http://schemas.microsoft.com/office/powerpoint/2010/main" val="2134185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65EAD-2F00-654B-928B-4B077F490A7D}"/>
              </a:ext>
            </a:extLst>
          </p:cNvPr>
          <p:cNvSpPr>
            <a:spLocks noGrp="1"/>
          </p:cNvSpPr>
          <p:nvPr>
            <p:ph type="title"/>
          </p:nvPr>
        </p:nvSpPr>
        <p:spPr/>
        <p:txBody>
          <a:bodyPr>
            <a:normAutofit/>
          </a:bodyPr>
          <a:lstStyle/>
          <a:p>
            <a:r>
              <a:rPr lang="en-US" b="1" dirty="0"/>
              <a:t>HLP4. </a:t>
            </a:r>
            <a:r>
              <a:rPr lang="en-US" dirty="0"/>
              <a:t>Where can resources be found?</a:t>
            </a:r>
          </a:p>
        </p:txBody>
      </p:sp>
      <p:sp>
        <p:nvSpPr>
          <p:cNvPr id="3" name="Content Placeholder 2">
            <a:extLst>
              <a:ext uri="{FF2B5EF4-FFF2-40B4-BE49-F238E27FC236}">
                <a16:creationId xmlns:a16="http://schemas.microsoft.com/office/drawing/2014/main" id="{CDDAD50D-92AC-324B-86A2-AFD245C5D59B}"/>
              </a:ext>
            </a:extLst>
          </p:cNvPr>
          <p:cNvSpPr>
            <a:spLocks noGrp="1"/>
          </p:cNvSpPr>
          <p:nvPr>
            <p:ph idx="1"/>
          </p:nvPr>
        </p:nvSpPr>
        <p:spPr/>
        <p:txBody>
          <a:bodyPr>
            <a:normAutofit/>
          </a:bodyPr>
          <a:lstStyle/>
          <a:p>
            <a:r>
              <a:rPr lang="en-US" u="sng" dirty="0">
                <a:hlinkClick r:id="rId3"/>
              </a:rPr>
              <a:t>MAST-East Carolina University</a:t>
            </a:r>
            <a:endParaRPr lang="en-US" b="0" dirty="0">
              <a:effectLst/>
            </a:endParaRPr>
          </a:p>
          <a:p>
            <a:r>
              <a:rPr lang="en-US" u="sng" dirty="0">
                <a:hlinkClick r:id="rId4"/>
              </a:rPr>
              <a:t>Center on Response to Intervention</a:t>
            </a:r>
            <a:endParaRPr lang="en-US" b="0" dirty="0">
              <a:effectLst/>
            </a:endParaRPr>
          </a:p>
          <a:p>
            <a:r>
              <a:rPr lang="en-US" u="sng" dirty="0">
                <a:hlinkClick r:id="rId5"/>
              </a:rPr>
              <a:t>SWIFT Education Center</a:t>
            </a:r>
            <a:endParaRPr lang="en-US" b="0" dirty="0">
              <a:effectLst/>
            </a:endParaRPr>
          </a:p>
          <a:p>
            <a:r>
              <a:rPr lang="en-US" u="sng" dirty="0">
                <a:hlinkClick r:id="rId6"/>
              </a:rPr>
              <a:t>PBIS Center</a:t>
            </a:r>
            <a:endParaRPr lang="en-US" b="0" dirty="0">
              <a:effectLst/>
            </a:endParaRPr>
          </a:p>
          <a:p>
            <a:r>
              <a:rPr lang="en-US" dirty="0"/>
              <a:t>The Evidence-Based Intervention Network (</a:t>
            </a:r>
            <a:r>
              <a:rPr lang="en-US" u="sng" dirty="0">
                <a:hlinkClick r:id="rId7"/>
              </a:rPr>
              <a:t>http://ebi.missouri.edu/</a:t>
            </a:r>
            <a:r>
              <a:rPr lang="en-US" dirty="0"/>
              <a:t>)</a:t>
            </a:r>
            <a:endParaRPr lang="en-US" b="0" dirty="0">
              <a:effectLst/>
            </a:endParaRPr>
          </a:p>
          <a:p>
            <a:r>
              <a:rPr lang="en-US" dirty="0"/>
              <a:t>The National Professional Development Center on Autism Spectrum Disorder (</a:t>
            </a:r>
            <a:r>
              <a:rPr lang="en-US" u="sng" dirty="0">
                <a:hlinkClick r:id="rId8"/>
              </a:rPr>
              <a:t>http://autismpdc.fpg.unc.edu/</a:t>
            </a:r>
            <a:r>
              <a:rPr lang="en-US" dirty="0"/>
              <a:t>)</a:t>
            </a:r>
            <a:endParaRPr lang="en-US" b="0" dirty="0">
              <a:effectLst/>
            </a:endParaRPr>
          </a:p>
          <a:p>
            <a:r>
              <a:rPr lang="en-US" u="sng" dirty="0">
                <a:hlinkClick r:id="rId9"/>
              </a:rPr>
              <a:t>IrisCenter</a:t>
            </a:r>
            <a:endParaRPr lang="en-US" b="0" dirty="0">
              <a:effectLst/>
            </a:endParaRPr>
          </a:p>
          <a:p>
            <a:pPr marL="0" indent="0">
              <a:buNone/>
            </a:pPr>
            <a:endParaRPr lang="en-US" dirty="0"/>
          </a:p>
        </p:txBody>
      </p:sp>
    </p:spTree>
    <p:extLst>
      <p:ext uri="{BB962C8B-B14F-4D97-AF65-F5344CB8AC3E}">
        <p14:creationId xmlns:p14="http://schemas.microsoft.com/office/powerpoint/2010/main" val="2297714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FFAEE-2ACD-C44B-A30E-EF1F20843A99}"/>
              </a:ext>
            </a:extLst>
          </p:cNvPr>
          <p:cNvSpPr>
            <a:spLocks noGrp="1"/>
          </p:cNvSpPr>
          <p:nvPr>
            <p:ph type="title"/>
          </p:nvPr>
        </p:nvSpPr>
        <p:spPr/>
        <p:txBody>
          <a:bodyPr>
            <a:normAutofit/>
          </a:bodyPr>
          <a:lstStyle/>
          <a:p>
            <a:r>
              <a:rPr lang="en-US" b="1" dirty="0"/>
              <a:t>HLP4: </a:t>
            </a:r>
            <a:r>
              <a:rPr lang="en-US" dirty="0"/>
              <a:t>What tools or resources can be used for implementation?</a:t>
            </a:r>
            <a:endParaRPr lang="en-US" b="1" dirty="0"/>
          </a:p>
        </p:txBody>
      </p:sp>
      <p:sp>
        <p:nvSpPr>
          <p:cNvPr id="3" name="Content Placeholder 2">
            <a:extLst>
              <a:ext uri="{FF2B5EF4-FFF2-40B4-BE49-F238E27FC236}">
                <a16:creationId xmlns:a16="http://schemas.microsoft.com/office/drawing/2014/main" id="{064174EA-2474-BD47-B815-1E883840A88F}"/>
              </a:ext>
            </a:extLst>
          </p:cNvPr>
          <p:cNvSpPr>
            <a:spLocks noGrp="1"/>
          </p:cNvSpPr>
          <p:nvPr>
            <p:ph idx="1"/>
          </p:nvPr>
        </p:nvSpPr>
        <p:spPr/>
        <p:txBody>
          <a:bodyPr/>
          <a:lstStyle/>
          <a:p>
            <a:r>
              <a:rPr lang="en-US" dirty="0"/>
              <a:t>Data Based Individual Implementation Log</a:t>
            </a:r>
          </a:p>
          <a:p>
            <a:r>
              <a:rPr lang="en-US" dirty="0"/>
              <a:t>Curriculum Based Measures (CBM)</a:t>
            </a:r>
          </a:p>
          <a:p>
            <a:r>
              <a:rPr lang="en-US" dirty="0"/>
              <a:t>Observational Notes</a:t>
            </a:r>
          </a:p>
          <a:p>
            <a:r>
              <a:rPr lang="en-US" dirty="0"/>
              <a:t>Functional Behavior Assessment (FBA)</a:t>
            </a:r>
          </a:p>
          <a:p>
            <a:pPr marL="0" indent="0">
              <a:buNone/>
            </a:pPr>
            <a:endParaRPr lang="en-US" dirty="0"/>
          </a:p>
        </p:txBody>
      </p:sp>
    </p:spTree>
    <p:extLst>
      <p:ext uri="{BB962C8B-B14F-4D97-AF65-F5344CB8AC3E}">
        <p14:creationId xmlns:p14="http://schemas.microsoft.com/office/powerpoint/2010/main" val="574533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1C46FA8-0E05-BF4B-851F-39D12342DEB0}"/>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960915" y="-55876"/>
            <a:ext cx="5428342" cy="7024914"/>
          </a:xfrm>
        </p:spPr>
      </p:pic>
    </p:spTree>
    <p:extLst>
      <p:ext uri="{BB962C8B-B14F-4D97-AF65-F5344CB8AC3E}">
        <p14:creationId xmlns:p14="http://schemas.microsoft.com/office/powerpoint/2010/main" val="315698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579120"/>
            <a:ext cx="12334240" cy="9250680"/>
          </a:xfrm>
          <a:prstGeom prst="rect">
            <a:avLst/>
          </a:prstGeom>
        </p:spPr>
      </p:pic>
      <p:sp>
        <p:nvSpPr>
          <p:cNvPr id="4" name="TextBox 3"/>
          <p:cNvSpPr txBox="1"/>
          <p:nvPr/>
        </p:nvSpPr>
        <p:spPr>
          <a:xfrm>
            <a:off x="1702594" y="-221456"/>
            <a:ext cx="9144000" cy="1157288"/>
          </a:xfrm>
          <a:prstGeom prst="rect">
            <a:avLst/>
          </a:prstGeom>
        </p:spPr>
        <p:txBody>
          <a:bodyPr wrap="none" lIns="178594" tIns="0" rIns="178594" bIns="0" anchor="t"/>
          <a:lstStyle/>
          <a:p>
            <a:pPr algn="ctr"/>
            <a:r>
              <a:rPr lang="en-US" sz="7593" b="1" dirty="0">
                <a:solidFill>
                  <a:srgbClr val="FFFFFF"/>
                </a:solidFill>
                <a:effectLst>
                  <a:outerShdw blurRad="100000" dist="20000" dir="2700000">
                    <a:srgbClr val="000000">
                      <a:alpha val="50000"/>
                    </a:srgbClr>
                  </a:outerShdw>
                </a:effectLst>
                <a:latin typeface="Quicksand"/>
              </a:rPr>
              <a:t>About Me: Selma</a:t>
            </a:r>
          </a:p>
        </p:txBody>
      </p:sp>
      <p:sp>
        <p:nvSpPr>
          <p:cNvPr id="5" name="TextBox 4"/>
          <p:cNvSpPr txBox="1"/>
          <p:nvPr/>
        </p:nvSpPr>
        <p:spPr>
          <a:xfrm>
            <a:off x="1524000" y="2278063"/>
            <a:ext cx="7376160" cy="3690819"/>
          </a:xfrm>
          <a:prstGeom prst="rect">
            <a:avLst/>
          </a:prstGeom>
        </p:spPr>
        <p:txBody>
          <a:bodyPr wrap="square">
            <a:normAutofit/>
          </a:bodyPr>
          <a:lstStyle/>
          <a:p>
            <a:pPr marL="535762" indent="-535762">
              <a:lnSpc>
                <a:spcPct val="115200"/>
              </a:lnSpc>
              <a:buFont typeface="Quicksand"/>
              <a:buChar char="•"/>
            </a:pPr>
            <a:r>
              <a:rPr lang="en-US" sz="5062" dirty="0">
                <a:solidFill>
                  <a:srgbClr val="FFFFFF"/>
                </a:solidFill>
                <a:effectLst>
                  <a:outerShdw blurRad="70000" dist="10000" dir="2700000">
                    <a:srgbClr val="000000">
                      <a:alpha val="75000"/>
                    </a:srgbClr>
                  </a:outerShdw>
                </a:effectLst>
                <a:latin typeface="Quicksand"/>
              </a:rPr>
              <a:t>Learner-educator</a:t>
            </a:r>
          </a:p>
          <a:p>
            <a:pPr marL="535762" indent="-535762">
              <a:lnSpc>
                <a:spcPct val="115200"/>
              </a:lnSpc>
              <a:buFont typeface="Quicksand"/>
              <a:buChar char="•"/>
            </a:pPr>
            <a:r>
              <a:rPr lang="en-US" sz="5062" dirty="0">
                <a:solidFill>
                  <a:srgbClr val="FFFFFF"/>
                </a:solidFill>
                <a:effectLst>
                  <a:outerShdw blurRad="70000" dist="10000" dir="2700000">
                    <a:srgbClr val="000000">
                      <a:alpha val="75000"/>
                    </a:srgbClr>
                  </a:outerShdw>
                </a:effectLst>
                <a:latin typeface="Quicksand"/>
              </a:rPr>
              <a:t>Mom</a:t>
            </a:r>
          </a:p>
          <a:p>
            <a:pPr marL="535762" indent="-535762">
              <a:lnSpc>
                <a:spcPct val="115200"/>
              </a:lnSpc>
              <a:buFont typeface="Quicksand"/>
              <a:buChar char="•"/>
            </a:pPr>
            <a:r>
              <a:rPr lang="en-US" sz="5062" dirty="0">
                <a:solidFill>
                  <a:srgbClr val="FFFFFF"/>
                </a:solidFill>
                <a:effectLst>
                  <a:outerShdw blurRad="70000" dist="10000" dir="2700000">
                    <a:srgbClr val="000000">
                      <a:alpha val="75000"/>
                    </a:srgbClr>
                  </a:outerShdw>
                </a:effectLst>
                <a:latin typeface="Quicksand"/>
              </a:rPr>
              <a:t>Immigrant</a:t>
            </a:r>
          </a:p>
          <a:p>
            <a:pPr marL="535762" indent="-535762">
              <a:lnSpc>
                <a:spcPct val="115200"/>
              </a:lnSpc>
              <a:buFont typeface="Quicksand"/>
              <a:buChar char="•"/>
            </a:pPr>
            <a:r>
              <a:rPr lang="en-US" sz="5062" dirty="0">
                <a:solidFill>
                  <a:srgbClr val="FFFFFF"/>
                </a:solidFill>
                <a:effectLst>
                  <a:outerShdw blurRad="70000" dist="10000" dir="2700000">
                    <a:srgbClr val="000000">
                      <a:alpha val="75000"/>
                    </a:srgbClr>
                  </a:outerShdw>
                </a:effectLst>
                <a:latin typeface="Quicksand"/>
              </a:rPr>
              <a:t>Loves the PNW</a:t>
            </a:r>
          </a:p>
        </p:txBody>
      </p:sp>
    </p:spTree>
    <p:extLst>
      <p:ext uri="{BB962C8B-B14F-4D97-AF65-F5344CB8AC3E}">
        <p14:creationId xmlns:p14="http://schemas.microsoft.com/office/powerpoint/2010/main" val="2507786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In</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527232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1084" y="0"/>
            <a:ext cx="9144000" cy="6858000"/>
          </a:xfrm>
          <a:prstGeom prst="rect">
            <a:avLst/>
          </a:prstGeom>
        </p:spPr>
      </p:pic>
      <p:sp>
        <p:nvSpPr>
          <p:cNvPr id="4" name="TextBox 3"/>
          <p:cNvSpPr txBox="1"/>
          <p:nvPr/>
        </p:nvSpPr>
        <p:spPr>
          <a:xfrm>
            <a:off x="1799772" y="6036468"/>
            <a:ext cx="9144000" cy="728663"/>
          </a:xfrm>
          <a:prstGeom prst="rect">
            <a:avLst/>
          </a:prstGeom>
        </p:spPr>
        <p:txBody>
          <a:bodyPr wrap="none" lIns="178594" tIns="0" rIns="178594" bIns="0" anchor="t"/>
          <a:lstStyle/>
          <a:p>
            <a:pPr algn="ctr"/>
            <a:r>
              <a:rPr lang="en-US" sz="4781" b="1" dirty="0">
                <a:effectLst>
                  <a:outerShdw blurRad="20000" dist="30000" dir="2700000">
                    <a:srgbClr val="000000">
                      <a:alpha val="80000"/>
                    </a:srgbClr>
                  </a:outerShdw>
                </a:effectLst>
                <a:latin typeface="Calibri"/>
              </a:rPr>
              <a:t>Social/Emotional/Behavioral</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Leonard J Matthews - https://www.flickr.com/photos/67953162@N00</a:t>
            </a:r>
          </a:p>
        </p:txBody>
      </p:sp>
    </p:spTree>
    <p:extLst>
      <p:ext uri="{BB962C8B-B14F-4D97-AF65-F5344CB8AC3E}">
        <p14:creationId xmlns:p14="http://schemas.microsoft.com/office/powerpoint/2010/main" val="15520624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9FF5-3836-7B45-B20F-2D6235AFE827}"/>
              </a:ext>
            </a:extLst>
          </p:cNvPr>
          <p:cNvSpPr>
            <a:spLocks noGrp="1"/>
          </p:cNvSpPr>
          <p:nvPr>
            <p:ph type="title"/>
          </p:nvPr>
        </p:nvSpPr>
        <p:spPr/>
        <p:txBody>
          <a:bodyPr>
            <a:normAutofit fontScale="90000"/>
          </a:bodyPr>
          <a:lstStyle/>
          <a:p>
            <a:r>
              <a:rPr lang="en-US" b="1" dirty="0"/>
              <a:t>HLP10. </a:t>
            </a:r>
            <a:r>
              <a:rPr lang="en-US" dirty="0"/>
              <a:t>Conduct functional behavioral assessments to develop individual student behavior support plans. </a:t>
            </a:r>
          </a:p>
        </p:txBody>
      </p:sp>
      <p:sp>
        <p:nvSpPr>
          <p:cNvPr id="3" name="Content Placeholder 2">
            <a:extLst>
              <a:ext uri="{FF2B5EF4-FFF2-40B4-BE49-F238E27FC236}">
                <a16:creationId xmlns:a16="http://schemas.microsoft.com/office/drawing/2014/main" id="{2B4F94C8-E2C1-3045-AD66-70826101056A}"/>
              </a:ext>
            </a:extLst>
          </p:cNvPr>
          <p:cNvSpPr>
            <a:spLocks noGrp="1"/>
          </p:cNvSpPr>
          <p:nvPr>
            <p:ph idx="1"/>
          </p:nvPr>
        </p:nvSpPr>
        <p:spPr/>
        <p:txBody>
          <a:bodyPr>
            <a:normAutofit lnSpcReduction="10000"/>
          </a:bodyPr>
          <a:lstStyle/>
          <a:p>
            <a:r>
              <a:rPr lang="en-US" dirty="0"/>
              <a:t>Creating individual behavior plans is a central role of all special educators. Key to successful plans is to conduct a functional behavioral assessment (FBA) any time behavior is chronic, intense, or impedes learning. A comprehensive FBA results in a hypothesis about the function of the student’s problem behavior. Once the function is determined, a behavior intervention plan is developed that (a) teaches the student a pro-social replacement behavior that will serve the same or similar function, (b) alters the environment to make the replacement behavior more efficient and effective than the problem behavior, (c) alters the environment to no longer allow the problem behavior to access the previous outcome, and (d) includes ongoing data collection to monitor progress.</a:t>
            </a:r>
          </a:p>
          <a:p>
            <a:endParaRPr lang="en-US" dirty="0"/>
          </a:p>
        </p:txBody>
      </p:sp>
    </p:spTree>
    <p:extLst>
      <p:ext uri="{BB962C8B-B14F-4D97-AF65-F5344CB8AC3E}">
        <p14:creationId xmlns:p14="http://schemas.microsoft.com/office/powerpoint/2010/main" val="740260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9FF5-3836-7B45-B20F-2D6235AFE827}"/>
              </a:ext>
            </a:extLst>
          </p:cNvPr>
          <p:cNvSpPr>
            <a:spLocks noGrp="1"/>
          </p:cNvSpPr>
          <p:nvPr>
            <p:ph type="title"/>
          </p:nvPr>
        </p:nvSpPr>
        <p:spPr/>
        <p:txBody>
          <a:bodyPr>
            <a:normAutofit/>
          </a:bodyPr>
          <a:lstStyle/>
          <a:p>
            <a:r>
              <a:rPr lang="en-US" b="1" dirty="0"/>
              <a:t>HLP10. </a:t>
            </a:r>
            <a:r>
              <a:rPr lang="en-US" dirty="0"/>
              <a:t>What tools might be used to evaluate or assess this practice?</a:t>
            </a:r>
          </a:p>
        </p:txBody>
      </p:sp>
      <p:sp>
        <p:nvSpPr>
          <p:cNvPr id="3" name="Content Placeholder 2">
            <a:extLst>
              <a:ext uri="{FF2B5EF4-FFF2-40B4-BE49-F238E27FC236}">
                <a16:creationId xmlns:a16="http://schemas.microsoft.com/office/drawing/2014/main" id="{2B4F94C8-E2C1-3045-AD66-70826101056A}"/>
              </a:ext>
            </a:extLst>
          </p:cNvPr>
          <p:cNvSpPr>
            <a:spLocks noGrp="1"/>
          </p:cNvSpPr>
          <p:nvPr>
            <p:ph idx="1"/>
          </p:nvPr>
        </p:nvSpPr>
        <p:spPr/>
        <p:txBody>
          <a:bodyPr/>
          <a:lstStyle/>
          <a:p>
            <a:r>
              <a:rPr lang="en-US" dirty="0"/>
              <a:t>FBA and BIP Checklist</a:t>
            </a:r>
          </a:p>
          <a:p>
            <a:r>
              <a:rPr lang="en-US" dirty="0"/>
              <a:t>FBA Caseload Summary</a:t>
            </a:r>
          </a:p>
        </p:txBody>
      </p:sp>
    </p:spTree>
    <p:extLst>
      <p:ext uri="{BB962C8B-B14F-4D97-AF65-F5344CB8AC3E}">
        <p14:creationId xmlns:p14="http://schemas.microsoft.com/office/powerpoint/2010/main" val="6573849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1DC78F7-9C93-D04D-AEEB-CA0DAC6B42C1}"/>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698493" y="261257"/>
            <a:ext cx="7779336" cy="6616250"/>
          </a:xfrm>
        </p:spPr>
      </p:pic>
    </p:spTree>
    <p:extLst>
      <p:ext uri="{BB962C8B-B14F-4D97-AF65-F5344CB8AC3E}">
        <p14:creationId xmlns:p14="http://schemas.microsoft.com/office/powerpoint/2010/main" val="1372420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12C0ED6-8E98-8848-8370-BA1D3BE46981}"/>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556484" y="0"/>
            <a:ext cx="9082487" cy="7018286"/>
          </a:xfrm>
        </p:spPr>
      </p:pic>
    </p:spTree>
    <p:extLst>
      <p:ext uri="{BB962C8B-B14F-4D97-AF65-F5344CB8AC3E}">
        <p14:creationId xmlns:p14="http://schemas.microsoft.com/office/powerpoint/2010/main" val="1135262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F7588-698D-1348-A9F5-883BE1BE60BC}"/>
              </a:ext>
            </a:extLst>
          </p:cNvPr>
          <p:cNvSpPr>
            <a:spLocks noGrp="1"/>
          </p:cNvSpPr>
          <p:nvPr>
            <p:ph type="title"/>
          </p:nvPr>
        </p:nvSpPr>
        <p:spPr/>
        <p:txBody>
          <a:bodyPr/>
          <a:lstStyle/>
          <a:p>
            <a:r>
              <a:rPr lang="en-US" b="1" dirty="0"/>
              <a:t>HLP10. </a:t>
            </a:r>
            <a:r>
              <a:rPr lang="en-US" dirty="0"/>
              <a:t>Where can resources be found?</a:t>
            </a:r>
          </a:p>
        </p:txBody>
      </p:sp>
      <p:sp>
        <p:nvSpPr>
          <p:cNvPr id="3" name="Content Placeholder 2">
            <a:extLst>
              <a:ext uri="{FF2B5EF4-FFF2-40B4-BE49-F238E27FC236}">
                <a16:creationId xmlns:a16="http://schemas.microsoft.com/office/drawing/2014/main" id="{899A2E7F-A8C9-1A4E-BB4B-A542AD85DB10}"/>
              </a:ext>
            </a:extLst>
          </p:cNvPr>
          <p:cNvSpPr>
            <a:spLocks noGrp="1"/>
          </p:cNvSpPr>
          <p:nvPr>
            <p:ph idx="1"/>
          </p:nvPr>
        </p:nvSpPr>
        <p:spPr/>
        <p:txBody>
          <a:bodyPr>
            <a:normAutofit fontScale="77500" lnSpcReduction="20000"/>
          </a:bodyPr>
          <a:lstStyle/>
          <a:p>
            <a:r>
              <a:rPr lang="en-US" dirty="0">
                <a:hlinkClick r:id="rId3"/>
              </a:rPr>
              <a:t>PBIS Center</a:t>
            </a:r>
            <a:endParaRPr lang="en-US" dirty="0"/>
          </a:p>
          <a:p>
            <a:endParaRPr lang="en-US" dirty="0"/>
          </a:p>
          <a:p>
            <a:r>
              <a:rPr lang="en-US" dirty="0"/>
              <a:t>IRIS modules – behavior intervention guides </a:t>
            </a:r>
            <a:r>
              <a:rPr lang="en-US" u="sng" dirty="0">
                <a:hlinkClick r:id="rId4"/>
              </a:rPr>
              <a:t>https://iris.peabody.vanderbilt.edu/iris-resource-locator/#content</a:t>
            </a:r>
            <a:endParaRPr lang="en-US" dirty="0"/>
          </a:p>
          <a:p>
            <a:endParaRPr lang="en-US" dirty="0"/>
          </a:p>
          <a:p>
            <a:r>
              <a:rPr lang="en-US" dirty="0"/>
              <a:t>Missouri EBI – Evidence-based intervention guides </a:t>
            </a:r>
            <a:r>
              <a:rPr lang="en-US" u="sng" dirty="0">
                <a:hlinkClick r:id="rId5"/>
              </a:rPr>
              <a:t>http://ebi.missouri.edu/?page_id=227</a:t>
            </a:r>
            <a:endParaRPr lang="en-US" u="sng" dirty="0"/>
          </a:p>
          <a:p>
            <a:pPr marL="0" indent="0">
              <a:buNone/>
            </a:pPr>
            <a:endParaRPr lang="en-US" dirty="0"/>
          </a:p>
          <a:p>
            <a:r>
              <a:rPr lang="en-US" dirty="0"/>
              <a:t>Intervention Central </a:t>
            </a:r>
            <a:r>
              <a:rPr lang="en-US" u="sng" dirty="0">
                <a:hlinkClick r:id="rId6"/>
              </a:rPr>
              <a:t>https://www.interventioncentral.org/behavioral-intervention-modification</a:t>
            </a:r>
            <a:endParaRPr lang="en-US" dirty="0"/>
          </a:p>
          <a:p>
            <a:endParaRPr lang="en-US" dirty="0"/>
          </a:p>
          <a:p>
            <a:r>
              <a:rPr lang="en-US" dirty="0"/>
              <a:t>Check in/check out Tip Sheet: </a:t>
            </a:r>
            <a:r>
              <a:rPr lang="en-US" u="sng" dirty="0">
                <a:hlinkClick r:id="rId7"/>
              </a:rPr>
              <a:t>https://my.vanderbilt.edu/specialeducationinduction/files/2013/07/Tip-Sheet-Check-In-Check-Out.pdf</a:t>
            </a:r>
            <a:endParaRPr lang="en-US" dirty="0"/>
          </a:p>
          <a:p>
            <a:endParaRPr lang="en-US" dirty="0"/>
          </a:p>
          <a:p>
            <a:endParaRPr lang="en-US" dirty="0"/>
          </a:p>
        </p:txBody>
      </p:sp>
    </p:spTree>
    <p:extLst>
      <p:ext uri="{BB962C8B-B14F-4D97-AF65-F5344CB8AC3E}">
        <p14:creationId xmlns:p14="http://schemas.microsoft.com/office/powerpoint/2010/main" val="3683783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9FF5-3836-7B45-B20F-2D6235AFE827}"/>
              </a:ext>
            </a:extLst>
          </p:cNvPr>
          <p:cNvSpPr>
            <a:spLocks noGrp="1"/>
          </p:cNvSpPr>
          <p:nvPr>
            <p:ph type="title"/>
          </p:nvPr>
        </p:nvSpPr>
        <p:spPr/>
        <p:txBody>
          <a:bodyPr>
            <a:normAutofit/>
          </a:bodyPr>
          <a:lstStyle/>
          <a:p>
            <a:r>
              <a:rPr lang="en-US" b="1" dirty="0"/>
              <a:t>HLP10. </a:t>
            </a:r>
            <a:r>
              <a:rPr lang="en-US" dirty="0"/>
              <a:t>What tools or resources can be used for implementation?</a:t>
            </a:r>
          </a:p>
        </p:txBody>
      </p:sp>
      <p:sp>
        <p:nvSpPr>
          <p:cNvPr id="3" name="Content Placeholder 2">
            <a:extLst>
              <a:ext uri="{FF2B5EF4-FFF2-40B4-BE49-F238E27FC236}">
                <a16:creationId xmlns:a16="http://schemas.microsoft.com/office/drawing/2014/main" id="{2B4F94C8-E2C1-3045-AD66-70826101056A}"/>
              </a:ext>
            </a:extLst>
          </p:cNvPr>
          <p:cNvSpPr>
            <a:spLocks noGrp="1"/>
          </p:cNvSpPr>
          <p:nvPr>
            <p:ph idx="1"/>
          </p:nvPr>
        </p:nvSpPr>
        <p:spPr/>
        <p:txBody>
          <a:bodyPr/>
          <a:lstStyle/>
          <a:p>
            <a:r>
              <a:rPr lang="en-US" dirty="0"/>
              <a:t>EBP Brief Packet</a:t>
            </a:r>
          </a:p>
          <a:p>
            <a:r>
              <a:rPr lang="en-US" dirty="0"/>
              <a:t>FBA Preparation Question</a:t>
            </a:r>
          </a:p>
          <a:p>
            <a:r>
              <a:rPr lang="en-US" dirty="0"/>
              <a:t>ABC Log</a:t>
            </a:r>
          </a:p>
          <a:p>
            <a:r>
              <a:rPr lang="en-US" dirty="0"/>
              <a:t>Hypothesis Statement Development</a:t>
            </a:r>
          </a:p>
          <a:p>
            <a:r>
              <a:rPr lang="en-US" dirty="0"/>
              <a:t>Behavior Support Plan</a:t>
            </a:r>
          </a:p>
          <a:p>
            <a:r>
              <a:rPr lang="en-US" dirty="0"/>
              <a:t>Student check-in</a:t>
            </a:r>
          </a:p>
          <a:p>
            <a:pPr marL="0" indent="0">
              <a:buNone/>
            </a:pPr>
            <a:endParaRPr lang="en-US" dirty="0"/>
          </a:p>
        </p:txBody>
      </p:sp>
    </p:spTree>
    <p:extLst>
      <p:ext uri="{BB962C8B-B14F-4D97-AF65-F5344CB8AC3E}">
        <p14:creationId xmlns:p14="http://schemas.microsoft.com/office/powerpoint/2010/main" val="11855240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539EA5-6628-0F45-BDD9-2FEBB560C0F9}"/>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004091" y="0"/>
            <a:ext cx="5370652" cy="6950257"/>
          </a:xfrm>
        </p:spPr>
      </p:pic>
    </p:spTree>
    <p:extLst>
      <p:ext uri="{BB962C8B-B14F-4D97-AF65-F5344CB8AC3E}">
        <p14:creationId xmlns:p14="http://schemas.microsoft.com/office/powerpoint/2010/main" val="23173376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479B9B7-A69F-5941-8379-B47203B0F4A8}"/>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39646" y="-553620"/>
            <a:ext cx="11094932" cy="8573357"/>
          </a:xfrm>
        </p:spPr>
      </p:pic>
    </p:spTree>
    <p:extLst>
      <p:ext uri="{BB962C8B-B14F-4D97-AF65-F5344CB8AC3E}">
        <p14:creationId xmlns:p14="http://schemas.microsoft.com/office/powerpoint/2010/main" val="202720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71DB-197B-5C4E-83F0-88A662284E18}"/>
              </a:ext>
            </a:extLst>
          </p:cNvPr>
          <p:cNvSpPr>
            <a:spLocks noGrp="1"/>
          </p:cNvSpPr>
          <p:nvPr>
            <p:ph type="title"/>
          </p:nvPr>
        </p:nvSpPr>
        <p:spPr/>
        <p:txBody>
          <a:bodyPr/>
          <a:lstStyle/>
          <a:p>
            <a:r>
              <a:rPr lang="en-US" dirty="0"/>
              <a:t>CARLY BIO</a:t>
            </a:r>
          </a:p>
        </p:txBody>
      </p:sp>
      <p:sp>
        <p:nvSpPr>
          <p:cNvPr id="3" name="Content Placeholder 2">
            <a:extLst>
              <a:ext uri="{FF2B5EF4-FFF2-40B4-BE49-F238E27FC236}">
                <a16:creationId xmlns:a16="http://schemas.microsoft.com/office/drawing/2014/main" id="{95CE9D77-2A69-8448-94EC-9E496DC7F745}"/>
              </a:ext>
            </a:extLst>
          </p:cNvPr>
          <p:cNvSpPr>
            <a:spLocks noGrp="1"/>
          </p:cNvSpPr>
          <p:nvPr>
            <p:ph idx="1"/>
          </p:nvPr>
        </p:nvSpPr>
        <p:spPr>
          <a:xfrm>
            <a:off x="838200" y="1825625"/>
            <a:ext cx="2762956" cy="415219"/>
          </a:xfrm>
        </p:spPr>
        <p:txBody>
          <a:bodyPr>
            <a:normAutofit fontScale="92500" lnSpcReduction="20000"/>
          </a:bodyPr>
          <a:lstStyle/>
          <a:p>
            <a:r>
              <a:rPr lang="en-US"/>
              <a:t>Teacher educator</a:t>
            </a:r>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40844"/>
            <a:ext cx="12216970" cy="4617156"/>
          </a:xfrm>
          <a:prstGeom prst="rect">
            <a:avLst/>
          </a:prstGeom>
        </p:spPr>
      </p:pic>
      <p:sp>
        <p:nvSpPr>
          <p:cNvPr id="5" name="Content Placeholder 2">
            <a:extLst>
              <a:ext uri="{FF2B5EF4-FFF2-40B4-BE49-F238E27FC236}">
                <a16:creationId xmlns:a16="http://schemas.microsoft.com/office/drawing/2014/main" id="{95CE9D77-2A69-8448-94EC-9E496DC7F745}"/>
              </a:ext>
            </a:extLst>
          </p:cNvPr>
          <p:cNvSpPr txBox="1">
            <a:spLocks/>
          </p:cNvSpPr>
          <p:nvPr/>
        </p:nvSpPr>
        <p:spPr>
          <a:xfrm>
            <a:off x="4930422" y="1825624"/>
            <a:ext cx="2762956" cy="41521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Researcher</a:t>
            </a:r>
            <a:endParaRPr lang="en-US" dirty="0"/>
          </a:p>
        </p:txBody>
      </p:sp>
      <p:sp>
        <p:nvSpPr>
          <p:cNvPr id="6" name="Content Placeholder 2">
            <a:extLst>
              <a:ext uri="{FF2B5EF4-FFF2-40B4-BE49-F238E27FC236}">
                <a16:creationId xmlns:a16="http://schemas.microsoft.com/office/drawing/2014/main" id="{95CE9D77-2A69-8448-94EC-9E496DC7F745}"/>
              </a:ext>
            </a:extLst>
          </p:cNvPr>
          <p:cNvSpPr txBox="1">
            <a:spLocks/>
          </p:cNvSpPr>
          <p:nvPr/>
        </p:nvSpPr>
        <p:spPr>
          <a:xfrm>
            <a:off x="7995355" y="1825624"/>
            <a:ext cx="3358445" cy="41521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Born </a:t>
            </a:r>
            <a:r>
              <a:rPr lang="en-US"/>
              <a:t>and raised in WA</a:t>
            </a:r>
            <a:endParaRPr lang="en-US" dirty="0"/>
          </a:p>
        </p:txBody>
      </p:sp>
    </p:spTree>
    <p:extLst>
      <p:ext uri="{BB962C8B-B14F-4D97-AF65-F5344CB8AC3E}">
        <p14:creationId xmlns:p14="http://schemas.microsoft.com/office/powerpoint/2010/main" val="9703854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7A2A31C-1CF8-A642-891F-288E82D043BC}"/>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545286" y="336498"/>
            <a:ext cx="8439591" cy="6521502"/>
          </a:xfrm>
        </p:spPr>
      </p:pic>
    </p:spTree>
    <p:extLst>
      <p:ext uri="{BB962C8B-B14F-4D97-AF65-F5344CB8AC3E}">
        <p14:creationId xmlns:p14="http://schemas.microsoft.com/office/powerpoint/2010/main" val="30041491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127DF61-5CFE-7B44-913B-67358E7AF52F}"/>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668249" y="-434619"/>
            <a:ext cx="6340840" cy="8205794"/>
          </a:xfrm>
        </p:spPr>
      </p:pic>
    </p:spTree>
    <p:extLst>
      <p:ext uri="{BB962C8B-B14F-4D97-AF65-F5344CB8AC3E}">
        <p14:creationId xmlns:p14="http://schemas.microsoft.com/office/powerpoint/2010/main" val="18620791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11DAC64-A37A-B049-9E36-9548CCBE53D9}"/>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758191" y="-318225"/>
            <a:ext cx="5756222" cy="7449230"/>
          </a:xfrm>
        </p:spPr>
      </p:pic>
    </p:spTree>
    <p:extLst>
      <p:ext uri="{BB962C8B-B14F-4D97-AF65-F5344CB8AC3E}">
        <p14:creationId xmlns:p14="http://schemas.microsoft.com/office/powerpoint/2010/main" val="441413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AD7E375-ED5F-0049-95D8-3D35AB336853}"/>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278743" y="1146247"/>
            <a:ext cx="6574971" cy="8508787"/>
          </a:xfrm>
        </p:spPr>
      </p:pic>
    </p:spTree>
    <p:extLst>
      <p:ext uri="{BB962C8B-B14F-4D97-AF65-F5344CB8AC3E}">
        <p14:creationId xmlns:p14="http://schemas.microsoft.com/office/powerpoint/2010/main" val="1849281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In</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0386785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505858"/>
            <a:ext cx="12192000" cy="9144000"/>
          </a:xfrm>
          <a:prstGeom prst="rect">
            <a:avLst/>
          </a:prstGeom>
        </p:spPr>
      </p:pic>
      <p:sp>
        <p:nvSpPr>
          <p:cNvPr id="4" name="TextBox 3"/>
          <p:cNvSpPr txBox="1"/>
          <p:nvPr/>
        </p:nvSpPr>
        <p:spPr>
          <a:xfrm>
            <a:off x="-769257" y="-434975"/>
            <a:ext cx="9144000" cy="1714500"/>
          </a:xfrm>
          <a:prstGeom prst="rect">
            <a:avLst/>
          </a:prstGeom>
        </p:spPr>
        <p:txBody>
          <a:bodyPr wrap="none" lIns="178594" tIns="0" rIns="178594" bIns="0" anchor="t"/>
          <a:lstStyle/>
          <a:p>
            <a:pPr algn="ctr"/>
            <a:r>
              <a:rPr lang="en-US" sz="11250" b="1" dirty="0">
                <a:effectLst>
                  <a:outerShdw blurRad="20000" dist="30000" dir="2700000">
                    <a:srgbClr val="000000">
                      <a:alpha val="80000"/>
                    </a:srgbClr>
                  </a:outerShdw>
                </a:effectLst>
                <a:latin typeface="Calibri"/>
              </a:rPr>
              <a:t>Instruction</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Anton Sukhinov - https://unsplash.com/@sukhinov?utm_source=haikudeck&amp;utm_medium=referral&amp;utm_campaign=api-credit</a:t>
            </a:r>
          </a:p>
        </p:txBody>
      </p:sp>
    </p:spTree>
    <p:extLst>
      <p:ext uri="{BB962C8B-B14F-4D97-AF65-F5344CB8AC3E}">
        <p14:creationId xmlns:p14="http://schemas.microsoft.com/office/powerpoint/2010/main" val="4019366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1928-6F74-8A45-AB93-AE82F07FA614}"/>
              </a:ext>
            </a:extLst>
          </p:cNvPr>
          <p:cNvSpPr>
            <a:spLocks noGrp="1"/>
          </p:cNvSpPr>
          <p:nvPr>
            <p:ph type="title"/>
          </p:nvPr>
        </p:nvSpPr>
        <p:spPr/>
        <p:txBody>
          <a:bodyPr/>
          <a:lstStyle/>
          <a:p>
            <a:r>
              <a:rPr lang="en-US" b="1" dirty="0"/>
              <a:t>HLP19. </a:t>
            </a:r>
            <a:r>
              <a:rPr lang="en-US" dirty="0"/>
              <a:t>Use assistive and instructional technologies.</a:t>
            </a:r>
          </a:p>
        </p:txBody>
      </p:sp>
      <p:sp>
        <p:nvSpPr>
          <p:cNvPr id="3" name="Content Placeholder 2">
            <a:extLst>
              <a:ext uri="{FF2B5EF4-FFF2-40B4-BE49-F238E27FC236}">
                <a16:creationId xmlns:a16="http://schemas.microsoft.com/office/drawing/2014/main" id="{3B79A5C8-BB23-E54B-B184-A611A862B277}"/>
              </a:ext>
            </a:extLst>
          </p:cNvPr>
          <p:cNvSpPr>
            <a:spLocks noGrp="1"/>
          </p:cNvSpPr>
          <p:nvPr>
            <p:ph idx="1"/>
          </p:nvPr>
        </p:nvSpPr>
        <p:spPr/>
        <p:txBody>
          <a:bodyPr>
            <a:normAutofit/>
          </a:bodyPr>
          <a:lstStyle/>
          <a:p>
            <a:r>
              <a:rPr lang="en-US" dirty="0"/>
              <a:t>Teachers select and implement assistive and instructional technologies to support the needs of students with disabilities. They select and use augmentative and alternative communication devices and assistive and instructional technology products to promote student learning and independence. They evaluate new technology options given student needs; make informed instructional decisions grounded in evidence, professional wisdom, and students’ IEP goals; and advocate for administrative support in technology implementation. Teachers use the universal design for learning (UDL) framework to select, design, implement, and evaluate important student outcomes.</a:t>
            </a:r>
          </a:p>
          <a:p>
            <a:endParaRPr lang="en-US" dirty="0"/>
          </a:p>
        </p:txBody>
      </p:sp>
    </p:spTree>
    <p:extLst>
      <p:ext uri="{BB962C8B-B14F-4D97-AF65-F5344CB8AC3E}">
        <p14:creationId xmlns:p14="http://schemas.microsoft.com/office/powerpoint/2010/main" val="33013625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1928-6F74-8A45-AB93-AE82F07FA614}"/>
              </a:ext>
            </a:extLst>
          </p:cNvPr>
          <p:cNvSpPr>
            <a:spLocks noGrp="1"/>
          </p:cNvSpPr>
          <p:nvPr>
            <p:ph type="title"/>
          </p:nvPr>
        </p:nvSpPr>
        <p:spPr/>
        <p:txBody>
          <a:bodyPr>
            <a:normAutofit/>
          </a:bodyPr>
          <a:lstStyle/>
          <a:p>
            <a:r>
              <a:rPr lang="en-US" b="1" dirty="0"/>
              <a:t>HLP19. </a:t>
            </a:r>
            <a:r>
              <a:rPr lang="en-US" dirty="0"/>
              <a:t>What tools might be used to evaluate or assess this practice?</a:t>
            </a:r>
          </a:p>
        </p:txBody>
      </p:sp>
      <p:sp>
        <p:nvSpPr>
          <p:cNvPr id="7" name="Content Placeholder 6">
            <a:extLst>
              <a:ext uri="{FF2B5EF4-FFF2-40B4-BE49-F238E27FC236}">
                <a16:creationId xmlns:a16="http://schemas.microsoft.com/office/drawing/2014/main" id="{06A6DBBE-20ED-FD4B-836F-8A65741EE703}"/>
              </a:ext>
            </a:extLst>
          </p:cNvPr>
          <p:cNvSpPr>
            <a:spLocks noGrp="1"/>
          </p:cNvSpPr>
          <p:nvPr>
            <p:ph idx="1"/>
          </p:nvPr>
        </p:nvSpPr>
        <p:spPr/>
        <p:txBody>
          <a:bodyPr/>
          <a:lstStyle/>
          <a:p>
            <a:r>
              <a:rPr lang="en-US" dirty="0"/>
              <a:t>CAST-UDL Self-Check</a:t>
            </a:r>
          </a:p>
          <a:p>
            <a:r>
              <a:rPr lang="en-US" dirty="0"/>
              <a:t>Universal Design for Learning Recommendation for Teachers Preparation and Professional Development</a:t>
            </a:r>
          </a:p>
          <a:p>
            <a:r>
              <a:rPr lang="en-US" dirty="0"/>
              <a:t>Innovative Configuration for Universal Design</a:t>
            </a:r>
          </a:p>
          <a:p>
            <a:endParaRPr lang="en-US" dirty="0"/>
          </a:p>
        </p:txBody>
      </p:sp>
    </p:spTree>
    <p:extLst>
      <p:ext uri="{BB962C8B-B14F-4D97-AF65-F5344CB8AC3E}">
        <p14:creationId xmlns:p14="http://schemas.microsoft.com/office/powerpoint/2010/main" val="11736697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4F36E3B5-7FC6-AA40-B058-78FC9D74197A}"/>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4909" y="2032000"/>
            <a:ext cx="11704844" cy="3904343"/>
          </a:xfrm>
          <a:prstGeom prst="rect">
            <a:avLst/>
          </a:prstGeom>
        </p:spPr>
      </p:pic>
    </p:spTree>
    <p:extLst>
      <p:ext uri="{BB962C8B-B14F-4D97-AF65-F5344CB8AC3E}">
        <p14:creationId xmlns:p14="http://schemas.microsoft.com/office/powerpoint/2010/main" val="7466059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C79492A-F646-814A-9435-329623FEDEC8}"/>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062514" y="75606"/>
            <a:ext cx="5167085" cy="6686817"/>
          </a:xfrm>
        </p:spPr>
      </p:pic>
    </p:spTree>
    <p:extLst>
      <p:ext uri="{BB962C8B-B14F-4D97-AF65-F5344CB8AC3E}">
        <p14:creationId xmlns:p14="http://schemas.microsoft.com/office/powerpoint/2010/main" val="415085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300" y="1690688"/>
            <a:ext cx="4437969" cy="4351338"/>
          </a:xfrm>
        </p:spPr>
        <p:txBody>
          <a:bodyPr/>
          <a:lstStyle/>
          <a:p>
            <a:r>
              <a:rPr lang="en-US" dirty="0"/>
              <a:t>Orientation to materials</a:t>
            </a:r>
          </a:p>
          <a:p>
            <a:r>
              <a:rPr lang="en-US" dirty="0"/>
              <a:t>Background of HLPs</a:t>
            </a:r>
          </a:p>
          <a:p>
            <a:r>
              <a:rPr lang="en-US" dirty="0"/>
              <a:t>Introduction to the HLPs</a:t>
            </a:r>
          </a:p>
          <a:p>
            <a:r>
              <a:rPr lang="en-US" dirty="0"/>
              <a:t>Example application scenarios</a:t>
            </a:r>
          </a:p>
          <a:p>
            <a:r>
              <a:rPr lang="en-US" dirty="0"/>
              <a:t>Group work time</a:t>
            </a:r>
          </a:p>
          <a:p>
            <a:r>
              <a:rPr lang="en-US" dirty="0"/>
              <a:t>Sharing</a:t>
            </a:r>
          </a:p>
          <a:p>
            <a:r>
              <a:rPr lang="en-US" dirty="0"/>
              <a:t>Closing</a:t>
            </a:r>
          </a:p>
        </p:txBody>
      </p:sp>
      <p:sp>
        <p:nvSpPr>
          <p:cNvPr id="4" name="Title 3"/>
          <p:cNvSpPr>
            <a:spLocks noGrp="1"/>
          </p:cNvSpPr>
          <p:nvPr>
            <p:ph type="title"/>
          </p:nvPr>
        </p:nvSpPr>
        <p:spPr>
          <a:xfrm>
            <a:off x="411300" y="365125"/>
            <a:ext cx="10515600" cy="1325563"/>
          </a:xfrm>
        </p:spPr>
        <p:txBody>
          <a:bodyPr/>
          <a:lstStyle/>
          <a:p>
            <a:r>
              <a:rPr lang="en-US" dirty="0"/>
              <a:t>Agenda</a:t>
            </a:r>
          </a:p>
        </p:txBody>
      </p:sp>
      <p:pic>
        <p:nvPicPr>
          <p:cNvPr id="1028" name="Picture 4" descr="mage result for agenda">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49269" y="722426"/>
            <a:ext cx="7342731" cy="4587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91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4F2C506-9F79-5A4D-9AB0-2778593BB95C}"/>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23952" y="-406402"/>
            <a:ext cx="9103705" cy="7000199"/>
          </a:xfrm>
        </p:spPr>
      </p:pic>
    </p:spTree>
    <p:extLst>
      <p:ext uri="{BB962C8B-B14F-4D97-AF65-F5344CB8AC3E}">
        <p14:creationId xmlns:p14="http://schemas.microsoft.com/office/powerpoint/2010/main" val="3940348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1928-6F74-8A45-AB93-AE82F07FA614}"/>
              </a:ext>
            </a:extLst>
          </p:cNvPr>
          <p:cNvSpPr>
            <a:spLocks noGrp="1"/>
          </p:cNvSpPr>
          <p:nvPr>
            <p:ph type="title"/>
          </p:nvPr>
        </p:nvSpPr>
        <p:spPr/>
        <p:txBody>
          <a:bodyPr>
            <a:normAutofit/>
          </a:bodyPr>
          <a:lstStyle/>
          <a:p>
            <a:r>
              <a:rPr lang="en-US" b="1" dirty="0"/>
              <a:t>HLP19. </a:t>
            </a:r>
            <a:r>
              <a:rPr lang="en-US" dirty="0"/>
              <a:t>Where can resources be found?</a:t>
            </a:r>
          </a:p>
        </p:txBody>
      </p:sp>
      <p:sp>
        <p:nvSpPr>
          <p:cNvPr id="3" name="Content Placeholder 2">
            <a:extLst>
              <a:ext uri="{FF2B5EF4-FFF2-40B4-BE49-F238E27FC236}">
                <a16:creationId xmlns:a16="http://schemas.microsoft.com/office/drawing/2014/main" id="{3B79A5C8-BB23-E54B-B184-A611A862B277}"/>
              </a:ext>
            </a:extLst>
          </p:cNvPr>
          <p:cNvSpPr>
            <a:spLocks noGrp="1"/>
          </p:cNvSpPr>
          <p:nvPr>
            <p:ph idx="1"/>
          </p:nvPr>
        </p:nvSpPr>
        <p:spPr/>
        <p:txBody>
          <a:bodyPr/>
          <a:lstStyle/>
          <a:p>
            <a:r>
              <a:rPr lang="en-US" dirty="0"/>
              <a:t>The International Society for Technology in Education  </a:t>
            </a:r>
            <a:r>
              <a:rPr lang="en-US" dirty="0">
                <a:hlinkClick r:id="rId3"/>
              </a:rPr>
              <a:t>ITSE</a:t>
            </a:r>
            <a:endParaRPr lang="en-US" dirty="0"/>
          </a:p>
          <a:p>
            <a:r>
              <a:rPr lang="en-US" dirty="0"/>
              <a:t>Family Center on Technology and Disability: </a:t>
            </a:r>
            <a:r>
              <a:rPr lang="en-US" dirty="0">
                <a:hlinkClick r:id="rId4"/>
              </a:rPr>
              <a:t>http://www.fctd.info</a:t>
            </a:r>
            <a:r>
              <a:rPr lang="en-US" dirty="0"/>
              <a:t> </a:t>
            </a:r>
          </a:p>
          <a:p>
            <a:r>
              <a:rPr lang="en-US" dirty="0"/>
              <a:t>Center for Implementing Technology in Education: </a:t>
            </a:r>
            <a:r>
              <a:rPr lang="en-US" dirty="0">
                <a:hlinkClick r:id="rId5"/>
              </a:rPr>
              <a:t>http://www.cited.org/index.aspx</a:t>
            </a:r>
            <a:endParaRPr lang="en-US" dirty="0"/>
          </a:p>
          <a:p>
            <a:r>
              <a:rPr lang="en-US" dirty="0"/>
              <a:t>State Assistive Technology Centers: </a:t>
            </a:r>
            <a:r>
              <a:rPr lang="en-US" dirty="0">
                <a:hlinkClick r:id="rId6"/>
              </a:rPr>
              <a:t>http://www.resna.org/content/index.php?pid=138</a:t>
            </a:r>
            <a:endParaRPr lang="en-US" dirty="0"/>
          </a:p>
          <a:p>
            <a:r>
              <a:rPr lang="en-US" dirty="0"/>
              <a:t>Quality Indicators for Assistive Technology Services </a:t>
            </a:r>
            <a:r>
              <a:rPr lang="en-US" dirty="0">
                <a:hlinkClick r:id="rId7"/>
              </a:rPr>
              <a:t>https://www.qiat.org/</a:t>
            </a:r>
            <a:endParaRPr lang="en-US" dirty="0"/>
          </a:p>
          <a:p>
            <a:endParaRPr lang="en-US" dirty="0"/>
          </a:p>
          <a:p>
            <a:endParaRPr lang="en-US" dirty="0"/>
          </a:p>
        </p:txBody>
      </p:sp>
    </p:spTree>
    <p:extLst>
      <p:ext uri="{BB962C8B-B14F-4D97-AF65-F5344CB8AC3E}">
        <p14:creationId xmlns:p14="http://schemas.microsoft.com/office/powerpoint/2010/main" val="35068844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1928-6F74-8A45-AB93-AE82F07FA614}"/>
              </a:ext>
            </a:extLst>
          </p:cNvPr>
          <p:cNvSpPr>
            <a:spLocks noGrp="1"/>
          </p:cNvSpPr>
          <p:nvPr>
            <p:ph type="title"/>
          </p:nvPr>
        </p:nvSpPr>
        <p:spPr/>
        <p:txBody>
          <a:bodyPr>
            <a:normAutofit/>
          </a:bodyPr>
          <a:lstStyle/>
          <a:p>
            <a:r>
              <a:rPr lang="en-US" b="1" dirty="0"/>
              <a:t>HLP19. </a:t>
            </a:r>
            <a:r>
              <a:rPr lang="en-US" dirty="0"/>
              <a:t>What tools or resources can be used for implementation?</a:t>
            </a:r>
          </a:p>
        </p:txBody>
      </p:sp>
      <p:sp>
        <p:nvSpPr>
          <p:cNvPr id="3" name="Content Placeholder 2">
            <a:extLst>
              <a:ext uri="{FF2B5EF4-FFF2-40B4-BE49-F238E27FC236}">
                <a16:creationId xmlns:a16="http://schemas.microsoft.com/office/drawing/2014/main" id="{3B79A5C8-BB23-E54B-B184-A611A862B277}"/>
              </a:ext>
            </a:extLst>
          </p:cNvPr>
          <p:cNvSpPr>
            <a:spLocks noGrp="1"/>
          </p:cNvSpPr>
          <p:nvPr>
            <p:ph idx="1"/>
          </p:nvPr>
        </p:nvSpPr>
        <p:spPr/>
        <p:txBody>
          <a:bodyPr/>
          <a:lstStyle/>
          <a:p>
            <a:pPr marL="0" indent="0">
              <a:buNone/>
            </a:pPr>
            <a:r>
              <a:rPr lang="en-US" b="1" dirty="0"/>
              <a:t>UDL:</a:t>
            </a:r>
          </a:p>
          <a:p>
            <a:pPr marL="0" indent="0">
              <a:buNone/>
            </a:pPr>
            <a:r>
              <a:rPr lang="en-US" dirty="0"/>
              <a:t>Planning Universal Designed Instruction</a:t>
            </a:r>
          </a:p>
          <a:p>
            <a:pPr marL="0" indent="0">
              <a:buNone/>
            </a:pPr>
            <a:r>
              <a:rPr lang="en-US" dirty="0"/>
              <a:t>UDL Curriculum Toolkit</a:t>
            </a:r>
          </a:p>
          <a:p>
            <a:pPr marL="0" indent="0">
              <a:buNone/>
            </a:pPr>
            <a:endParaRPr lang="en-US" dirty="0"/>
          </a:p>
          <a:p>
            <a:pPr marL="0" indent="0">
              <a:buNone/>
            </a:pPr>
            <a:r>
              <a:rPr lang="en-US" b="1" dirty="0"/>
              <a:t>AT:</a:t>
            </a:r>
          </a:p>
          <a:p>
            <a:r>
              <a:rPr lang="en-US" dirty="0"/>
              <a:t>Resource: </a:t>
            </a:r>
            <a:r>
              <a:rPr lang="en-US" dirty="0">
                <a:hlinkClick r:id="rId3"/>
              </a:rPr>
              <a:t>Washington Assistive Technology Act Program</a:t>
            </a:r>
            <a:endParaRPr lang="en-US" dirty="0"/>
          </a:p>
        </p:txBody>
      </p:sp>
    </p:spTree>
    <p:extLst>
      <p:ext uri="{BB962C8B-B14F-4D97-AF65-F5344CB8AC3E}">
        <p14:creationId xmlns:p14="http://schemas.microsoft.com/office/powerpoint/2010/main" val="13538049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2F3D55C-72AD-644B-A087-DE163B96E25A}"/>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772229" y="-300057"/>
            <a:ext cx="5733142" cy="7419362"/>
          </a:xfrm>
        </p:spPr>
      </p:pic>
    </p:spTree>
    <p:extLst>
      <p:ext uri="{BB962C8B-B14F-4D97-AF65-F5344CB8AC3E}">
        <p14:creationId xmlns:p14="http://schemas.microsoft.com/office/powerpoint/2010/main" val="4097272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C1EE3EF-3C36-6F44-BCE9-A2B262936911}"/>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452959" y="711201"/>
            <a:ext cx="11349242" cy="4972277"/>
          </a:xfrm>
        </p:spPr>
      </p:pic>
    </p:spTree>
    <p:extLst>
      <p:ext uri="{BB962C8B-B14F-4D97-AF65-F5344CB8AC3E}">
        <p14:creationId xmlns:p14="http://schemas.microsoft.com/office/powerpoint/2010/main" val="2997771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6A97D93-C949-1246-9087-5D0B3A9B6BE5}"/>
              </a:ext>
              <a:ext uri="{C183D7F6-B498-43B3-948B-1728B52AA6E4}">
                <adec:decorative xmlns:adec="http://schemas.microsoft.com/office/drawing/2017/decorative" val="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940397" y="130628"/>
            <a:ext cx="5448859" cy="6683577"/>
          </a:xfrm>
        </p:spPr>
      </p:pic>
    </p:spTree>
    <p:extLst>
      <p:ext uri="{BB962C8B-B14F-4D97-AF65-F5344CB8AC3E}">
        <p14:creationId xmlns:p14="http://schemas.microsoft.com/office/powerpoint/2010/main" val="27105689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 In</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480940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Your turn"/>
          <p:cNvPicPr>
            <a:picLocks noChangeAspect="1"/>
          </p:cNvPicPr>
          <p:nvPr/>
        </p:nvPicPr>
        <p:blipFill>
          <a:blip r:embed="rId3"/>
          <a:stretch>
            <a:fillRect/>
          </a:stretch>
        </p:blipFill>
        <p:spPr>
          <a:xfrm>
            <a:off x="0" y="0"/>
            <a:ext cx="12192000" cy="6858000"/>
          </a:xfrm>
          <a:prstGeom prst="rect">
            <a:avLst/>
          </a:prstGeom>
        </p:spPr>
      </p:pic>
      <p:sp>
        <p:nvSpPr>
          <p:cNvPr id="4" name="TextBox 3"/>
          <p:cNvSpPr txBox="1"/>
          <p:nvPr/>
        </p:nvSpPr>
        <p:spPr>
          <a:xfrm>
            <a:off x="1524000" y="357188"/>
            <a:ext cx="9144000" cy="1543050"/>
          </a:xfrm>
          <a:prstGeom prst="rect">
            <a:avLst/>
          </a:prstGeom>
        </p:spPr>
        <p:txBody>
          <a:bodyPr wrap="none" lIns="178594" tIns="0" rIns="178594" bIns="0" anchor="t"/>
          <a:lstStyle/>
          <a:p>
            <a:pPr algn="ctr" defTabSz="642915"/>
            <a:r>
              <a:rPr lang="en-US" sz="10125" b="1">
                <a:solidFill>
                  <a:srgbClr val="FFFFFF"/>
                </a:solidFill>
                <a:effectLst>
                  <a:outerShdw blurRad="20000" dist="30000" dir="2700000">
                    <a:srgbClr val="000000">
                      <a:alpha val="80000"/>
                    </a:srgbClr>
                  </a:outerShdw>
                </a:effectLst>
                <a:latin typeface="Calibri"/>
              </a:rPr>
              <a:t>Your Turn</a:t>
            </a:r>
          </a:p>
        </p:txBody>
      </p:sp>
      <p:sp>
        <p:nvSpPr>
          <p:cNvPr id="5" name="TextBox 4"/>
          <p:cNvSpPr txBox="1"/>
          <p:nvPr/>
        </p:nvSpPr>
        <p:spPr>
          <a:xfrm>
            <a:off x="1702594" y="2257425"/>
            <a:ext cx="8786813" cy="3522273"/>
          </a:xfrm>
          <a:prstGeom prst="rect">
            <a:avLst/>
          </a:prstGeom>
        </p:spPr>
        <p:txBody>
          <a:bodyPr wrap="square">
            <a:normAutofit/>
          </a:bodyPr>
          <a:lstStyle/>
          <a:p>
            <a:pPr marL="742950" indent="-742950" defTabSz="642915">
              <a:lnSpc>
                <a:spcPct val="89600"/>
              </a:lnSpc>
              <a:spcAft>
                <a:spcPts val="1800"/>
              </a:spcAft>
              <a:buFont typeface="+mj-lt"/>
              <a:buAutoNum type="arabicPeriod"/>
            </a:pPr>
            <a:r>
              <a:rPr lang="en-US" sz="4000" dirty="0">
                <a:solidFill>
                  <a:schemeClr val="bg1"/>
                </a:solidFill>
              </a:rPr>
              <a:t>What tools might be used to evaluate or assess this practice?</a:t>
            </a:r>
          </a:p>
          <a:p>
            <a:pPr marL="742950" indent="-742950" defTabSz="642915">
              <a:lnSpc>
                <a:spcPct val="89600"/>
              </a:lnSpc>
              <a:spcAft>
                <a:spcPts val="1800"/>
              </a:spcAft>
              <a:buFont typeface="+mj-lt"/>
              <a:buAutoNum type="arabicPeriod"/>
            </a:pPr>
            <a:r>
              <a:rPr lang="en-US" sz="3937" dirty="0">
                <a:solidFill>
                  <a:srgbClr val="FFFFFF"/>
                </a:solidFill>
                <a:effectLst>
                  <a:outerShdw blurRad="20000" dist="30000" dir="2700000">
                    <a:srgbClr val="000000">
                      <a:alpha val="75000"/>
                    </a:srgbClr>
                  </a:outerShdw>
                </a:effectLst>
                <a:latin typeface="Calibri"/>
              </a:rPr>
              <a:t>Where can resources be found?
</a:t>
            </a:r>
            <a:r>
              <a:rPr lang="en-US" sz="4000" dirty="0">
                <a:solidFill>
                  <a:schemeClr val="bg1"/>
                </a:solidFill>
              </a:rPr>
              <a:t>What tools or resources can be used for implementation?</a:t>
            </a:r>
          </a:p>
        </p:txBody>
      </p:sp>
      <p:sp>
        <p:nvSpPr>
          <p:cNvPr id="6" name="TextBox 5"/>
          <p:cNvSpPr txBox="1"/>
          <p:nvPr/>
        </p:nvSpPr>
        <p:spPr>
          <a:xfrm>
            <a:off x="1524000" y="6768703"/>
            <a:ext cx="9144000" cy="85725"/>
          </a:xfrm>
          <a:prstGeom prst="rect">
            <a:avLst/>
          </a:prstGeom>
        </p:spPr>
        <p:txBody>
          <a:bodyPr wrap="none" lIns="178594" tIns="0" rIns="178594" bIns="0" anchor="t"/>
          <a:lstStyle/>
          <a:p>
            <a:pPr defTabSz="642915"/>
            <a:r>
              <a:rPr lang="en-US" sz="562" b="1">
                <a:solidFill>
                  <a:srgbClr val="FFFFFF"/>
                </a:solidFill>
                <a:latin typeface="Calibri"/>
              </a:rPr>
              <a:t>cc: Sarah G... - https://www.flickr.com/photos/96526303@N00</a:t>
            </a:r>
          </a:p>
        </p:txBody>
      </p:sp>
      <p:sp>
        <p:nvSpPr>
          <p:cNvPr id="3" name="TextBox 2"/>
          <p:cNvSpPr txBox="1"/>
          <p:nvPr/>
        </p:nvSpPr>
        <p:spPr>
          <a:xfrm>
            <a:off x="1023668" y="5779698"/>
            <a:ext cx="7850037" cy="738664"/>
          </a:xfrm>
          <a:prstGeom prst="rect">
            <a:avLst/>
          </a:prstGeom>
          <a:noFill/>
        </p:spPr>
        <p:txBody>
          <a:bodyPr wrap="square" rtlCol="0">
            <a:spAutoFit/>
          </a:bodyPr>
          <a:lstStyle/>
          <a:p>
            <a:r>
              <a:rPr lang="en-US" sz="2400" dirty="0"/>
              <a:t>Use the provided </a:t>
            </a:r>
            <a:r>
              <a:rPr lang="en-US" sz="2400"/>
              <a:t>Pp template: </a:t>
            </a:r>
            <a:r>
              <a:rPr lang="en-US" sz="2400">
                <a:hlinkClick r:id="rId4"/>
              </a:rPr>
              <a:t>https</a:t>
            </a:r>
            <a:r>
              <a:rPr lang="en-US" sz="2400" dirty="0">
                <a:hlinkClick r:id="rId4"/>
              </a:rPr>
              <a:t>://tinyurl.com/ybguzmg2</a:t>
            </a:r>
            <a:endParaRPr lang="en-US" sz="2400" dirty="0"/>
          </a:p>
          <a:p>
            <a:endParaRPr lang="en-US" dirty="0"/>
          </a:p>
        </p:txBody>
      </p:sp>
    </p:spTree>
    <p:extLst>
      <p:ext uri="{BB962C8B-B14F-4D97-AF65-F5344CB8AC3E}">
        <p14:creationId xmlns:p14="http://schemas.microsoft.com/office/powerpoint/2010/main" val="1779993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hares keyboard butto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Got Credit - https://www.flickr.com/photos/144008357@N08</a:t>
            </a:r>
          </a:p>
        </p:txBody>
      </p:sp>
    </p:spTree>
    <p:extLst>
      <p:ext uri="{BB962C8B-B14F-4D97-AF65-F5344CB8AC3E}">
        <p14:creationId xmlns:p14="http://schemas.microsoft.com/office/powerpoint/2010/main" val="29822598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mpass"/>
          <p:cNvPicPr>
            <a:picLocks noChangeAspect="1"/>
          </p:cNvPicPr>
          <p:nvPr/>
        </p:nvPicPr>
        <p:blipFill>
          <a:blip r:embed="rId3"/>
          <a:stretch>
            <a:fillRect/>
          </a:stretch>
        </p:blipFill>
        <p:spPr>
          <a:xfrm>
            <a:off x="-239843" y="-1143000"/>
            <a:ext cx="12431843" cy="9323882"/>
          </a:xfrm>
          <a:prstGeom prst="rect">
            <a:avLst/>
          </a:prstGeom>
        </p:spPr>
      </p:pic>
      <p:sp>
        <p:nvSpPr>
          <p:cNvPr id="4" name="TextBox 3"/>
          <p:cNvSpPr txBox="1"/>
          <p:nvPr/>
        </p:nvSpPr>
        <p:spPr>
          <a:xfrm>
            <a:off x="1524000" y="2714625"/>
            <a:ext cx="9144000" cy="1714500"/>
          </a:xfrm>
          <a:prstGeom prst="rect">
            <a:avLst/>
          </a:prstGeom>
        </p:spPr>
        <p:txBody>
          <a:bodyPr wrap="none" lIns="178594" tIns="0" rIns="178594" bIns="0" anchor="t"/>
          <a:lstStyle/>
          <a:p>
            <a:pPr algn="ctr"/>
            <a:r>
              <a:rPr lang="en-US" sz="11250" b="1" dirty="0">
                <a:effectLst>
                  <a:outerShdw blurRad="20000" dist="30000" dir="2700000">
                    <a:srgbClr val="000000">
                      <a:alpha val="80000"/>
                    </a:srgbClr>
                  </a:outerShdw>
                </a:effectLst>
                <a:latin typeface="Calibri"/>
              </a:rPr>
              <a:t>Moving Forward</a:t>
            </a:r>
          </a:p>
        </p:txBody>
      </p:sp>
      <p:sp>
        <p:nvSpPr>
          <p:cNvPr id="5" name="TextBox 4"/>
          <p:cNvSpPr txBox="1"/>
          <p:nvPr/>
        </p:nvSpPr>
        <p:spPr>
          <a:xfrm>
            <a:off x="1524000" y="6768703"/>
            <a:ext cx="9144000" cy="85725"/>
          </a:xfrm>
          <a:prstGeom prst="rect">
            <a:avLst/>
          </a:prstGeom>
        </p:spPr>
        <p:txBody>
          <a:bodyPr wrap="none" lIns="178594" tIns="0" rIns="178594" bIns="0" anchor="t"/>
          <a:lstStyle/>
          <a:p>
            <a:pPr algn="l"/>
            <a:r>
              <a:rPr lang="en-US" sz="562" b="1">
                <a:solidFill>
                  <a:srgbClr val="FFFFFF"/>
                </a:solidFill>
                <a:latin typeface="Calibri"/>
              </a:rPr>
              <a:t>cc: mwcarruthers - https://www.flickr.com/photos/64167416@N03</a:t>
            </a:r>
          </a:p>
        </p:txBody>
      </p:sp>
    </p:spTree>
    <p:extLst>
      <p:ext uri="{BB962C8B-B14F-4D97-AF65-F5344CB8AC3E}">
        <p14:creationId xmlns:p14="http://schemas.microsoft.com/office/powerpoint/2010/main" val="263995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a:extLst>
              <a:ext uri="{C183D7F6-B498-43B3-948B-1728B52AA6E4}">
                <adec:decorative xmlns:adec="http://schemas.microsoft.com/office/drawing/2017/decorative" val="1"/>
              </a:ext>
            </a:extLst>
          </p:cNvPr>
          <p:cNvSpPr/>
          <p:nvPr/>
        </p:nvSpPr>
        <p:spPr>
          <a:xfrm>
            <a:off x="553156" y="1690688"/>
            <a:ext cx="11198577" cy="3016779"/>
          </a:xfrm>
          <a:prstGeom prst="wedgeRoundRectCallout">
            <a:avLst>
              <a:gd name="adj1" fmla="val 50740"/>
              <a:gd name="adj2" fmla="val 81584"/>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BDE469-1CF8-A54D-8DCA-2DC34F3569D7}"/>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ACC28BD6-9D52-284E-905E-17A08ACF3A3A}"/>
              </a:ext>
            </a:extLst>
          </p:cNvPr>
          <p:cNvSpPr>
            <a:spLocks noGrp="1"/>
          </p:cNvSpPr>
          <p:nvPr>
            <p:ph idx="1"/>
          </p:nvPr>
        </p:nvSpPr>
        <p:spPr/>
        <p:txBody>
          <a:bodyPr>
            <a:normAutofit/>
          </a:bodyPr>
          <a:lstStyle/>
          <a:p>
            <a:pPr marL="0" indent="0">
              <a:buNone/>
            </a:pPr>
            <a:r>
              <a:rPr lang="en-US" dirty="0"/>
              <a:t>“The primary purpose of High-Leverage Practices in Special Education is to provide those involved in special education teacher preparation and professional development with a set of HLPs that were identified through consensus among special educators. These HLPs may be used to design a cohesive set of practice based opportunities to support teacher candidates and practicing teachers in learning to put this know-how to use on behalf of the complex learners they teach.”</a:t>
            </a:r>
          </a:p>
          <a:p>
            <a:endParaRPr lang="en-US" dirty="0"/>
          </a:p>
          <a:p>
            <a:endParaRPr lang="en-US" dirty="0"/>
          </a:p>
        </p:txBody>
      </p:sp>
    </p:spTree>
    <p:extLst>
      <p:ext uri="{BB962C8B-B14F-4D97-AF65-F5344CB8AC3E}">
        <p14:creationId xmlns:p14="http://schemas.microsoft.com/office/powerpoint/2010/main" val="32315070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Thank you sign"/>
          <p:cNvPicPr>
            <a:picLocks noChangeAspect="1"/>
          </p:cNvPicPr>
          <p:nvPr/>
        </p:nvPicPr>
        <p:blipFill>
          <a:blip r:embed="rId2"/>
          <a:stretch>
            <a:fillRect/>
          </a:stretch>
        </p:blipFill>
        <p:spPr>
          <a:xfrm>
            <a:off x="0" y="-2042886"/>
            <a:ext cx="12192000" cy="9144000"/>
          </a:xfrm>
          <a:prstGeom prst="rect">
            <a:avLst/>
          </a:prstGeom>
        </p:spPr>
      </p:pic>
      <p:sp>
        <p:nvSpPr>
          <p:cNvPr id="4" name="TextBox 3"/>
          <p:cNvSpPr txBox="1"/>
          <p:nvPr/>
        </p:nvSpPr>
        <p:spPr>
          <a:xfrm>
            <a:off x="1843314" y="4577443"/>
            <a:ext cx="9144000" cy="2057400"/>
          </a:xfrm>
          <a:prstGeom prst="rect">
            <a:avLst/>
          </a:prstGeom>
        </p:spPr>
        <p:txBody>
          <a:bodyPr wrap="square" lIns="178594" tIns="178594" rIns="178594" bIns="178594" anchor="ctr">
            <a:normAutofit fontScale="77500" lnSpcReduction="20000"/>
          </a:bodyPr>
          <a:lstStyle/>
          <a:p>
            <a:pPr algn="ctr" defTabSz="642915"/>
            <a:r>
              <a:rPr lang="en-US" sz="5625" dirty="0">
                <a:solidFill>
                  <a:schemeClr val="bg1"/>
                </a:solidFill>
                <a:effectLst>
                  <a:outerShdw blurRad="20000" dist="30000" dir="2700000">
                    <a:srgbClr val="000000">
                      <a:alpha val="75000"/>
                    </a:srgbClr>
                  </a:outerShdw>
                </a:effectLst>
                <a:latin typeface="Calibri"/>
              </a:rPr>
              <a:t>
</a:t>
            </a:r>
            <a:r>
              <a:rPr lang="en-US" sz="5625" dirty="0" err="1">
                <a:solidFill>
                  <a:schemeClr val="bg1"/>
                </a:solidFill>
                <a:effectLst>
                  <a:outerShdw blurRad="20000" dist="30000" dir="2700000">
                    <a:srgbClr val="000000">
                      <a:alpha val="75000"/>
                    </a:srgbClr>
                  </a:outerShdw>
                </a:effectLst>
                <a:latin typeface="Calibri"/>
              </a:rPr>
              <a:t>selmap@uw.edu</a:t>
            </a:r>
            <a:endParaRPr lang="en-US" sz="5625" dirty="0">
              <a:solidFill>
                <a:schemeClr val="bg1"/>
              </a:solidFill>
              <a:effectLst>
                <a:outerShdw blurRad="20000" dist="30000" dir="2700000">
                  <a:srgbClr val="000000">
                    <a:alpha val="75000"/>
                  </a:srgbClr>
                </a:outerShdw>
              </a:effectLst>
              <a:latin typeface="Calibri"/>
            </a:endParaRPr>
          </a:p>
          <a:p>
            <a:pPr algn="ctr" defTabSz="642915"/>
            <a:r>
              <a:rPr lang="en-US" sz="5625" dirty="0">
                <a:solidFill>
                  <a:schemeClr val="bg1"/>
                </a:solidFill>
                <a:effectLst>
                  <a:outerShdw blurRad="20000" dist="30000" dir="2700000">
                    <a:srgbClr val="000000">
                      <a:alpha val="75000"/>
                    </a:srgbClr>
                  </a:outerShdw>
                </a:effectLst>
                <a:latin typeface="Calibri"/>
              </a:rPr>
              <a:t>carober1@uw.edu</a:t>
            </a:r>
          </a:p>
        </p:txBody>
      </p:sp>
      <p:sp>
        <p:nvSpPr>
          <p:cNvPr id="5" name="TextBox 4"/>
          <p:cNvSpPr txBox="1"/>
          <p:nvPr/>
        </p:nvSpPr>
        <p:spPr>
          <a:xfrm>
            <a:off x="1524000" y="6768703"/>
            <a:ext cx="9144000" cy="85725"/>
          </a:xfrm>
          <a:prstGeom prst="rect">
            <a:avLst/>
          </a:prstGeom>
        </p:spPr>
        <p:txBody>
          <a:bodyPr wrap="none" lIns="178594" tIns="0" rIns="178594" bIns="0" anchor="t"/>
          <a:lstStyle/>
          <a:p>
            <a:pPr defTabSz="642915"/>
            <a:r>
              <a:rPr lang="en-US" sz="562" b="1">
                <a:solidFill>
                  <a:srgbClr val="FFFFFF"/>
                </a:solidFill>
                <a:latin typeface="Calibri"/>
              </a:rPr>
              <a:t>cc: Orin Zebest - https://www.flickr.com/photos/33917831@N00</a:t>
            </a:r>
          </a:p>
        </p:txBody>
      </p:sp>
    </p:spTree>
    <p:extLst>
      <p:ext uri="{BB962C8B-B14F-4D97-AF65-F5344CB8AC3E}">
        <p14:creationId xmlns:p14="http://schemas.microsoft.com/office/powerpoint/2010/main" val="368690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3">
            <a:alphaModFix amt="50000"/>
          </a:blip>
          <a:stretch>
            <a:fillRect/>
          </a:stretch>
        </p:blipFill>
        <p:spPr>
          <a:xfrm>
            <a:off x="0" y="-1143000"/>
            <a:ext cx="12192000" cy="9144000"/>
          </a:xfrm>
          <a:prstGeom prst="rect">
            <a:avLst/>
          </a:prstGeom>
        </p:spPr>
      </p:pic>
      <p:sp>
        <p:nvSpPr>
          <p:cNvPr id="4" name="TextBox 3"/>
          <p:cNvSpPr txBox="1"/>
          <p:nvPr/>
        </p:nvSpPr>
        <p:spPr>
          <a:xfrm>
            <a:off x="1524000" y="357187"/>
            <a:ext cx="9144000" cy="578644"/>
          </a:xfrm>
          <a:prstGeom prst="rect">
            <a:avLst/>
          </a:prstGeom>
        </p:spPr>
        <p:txBody>
          <a:bodyPr wrap="none" lIns="178594" tIns="0" rIns="178594" bIns="0" anchor="t"/>
          <a:lstStyle/>
          <a:p>
            <a:pPr algn="ctr"/>
            <a:r>
              <a:rPr lang="en-US" sz="4400" b="1" dirty="0">
                <a:solidFill>
                  <a:srgbClr val="000000"/>
                </a:solidFill>
                <a:effectLst>
                  <a:outerShdw blurRad="20000" dist="30000" dir="2700000">
                    <a:srgbClr val="000000">
                      <a:alpha val="80000"/>
                    </a:srgbClr>
                  </a:outerShdw>
                </a:effectLst>
                <a:latin typeface="Calibri"/>
              </a:rPr>
              <a:t>Practices from other Disciplines</a:t>
            </a:r>
          </a:p>
        </p:txBody>
      </p:sp>
      <p:sp>
        <p:nvSpPr>
          <p:cNvPr id="5" name="TextBox 4"/>
          <p:cNvSpPr txBox="1"/>
          <p:nvPr/>
        </p:nvSpPr>
        <p:spPr>
          <a:xfrm>
            <a:off x="605314" y="1359991"/>
            <a:ext cx="8786813" cy="4809530"/>
          </a:xfrm>
          <a:prstGeom prst="rect">
            <a:avLst/>
          </a:prstGeom>
        </p:spPr>
        <p:txBody>
          <a:bodyPr wrap="square">
            <a:normAutofit/>
          </a:bodyPr>
          <a:lstStyle/>
          <a:p>
            <a:pPr marL="535762" indent="-535762">
              <a:lnSpc>
                <a:spcPct val="102400"/>
              </a:lnSpc>
              <a:buFont typeface="Calibri"/>
              <a:buChar char="•"/>
            </a:pPr>
            <a:r>
              <a:rPr lang="en-US" sz="4500" dirty="0">
                <a:solidFill>
                  <a:srgbClr val="000000"/>
                </a:solidFill>
                <a:effectLst>
                  <a:outerShdw blurRad="20000" dist="30000" dir="2700000">
                    <a:srgbClr val="000000">
                      <a:alpha val="75000"/>
                    </a:srgbClr>
                  </a:outerShdw>
                </a:effectLst>
                <a:latin typeface="Calibri"/>
              </a:rPr>
              <a:t>High-Leverage Practices-</a:t>
            </a:r>
            <a:r>
              <a:rPr lang="en-US" sz="4800" dirty="0">
                <a:hlinkClick r:id="rId4"/>
              </a:rPr>
              <a:t>TeachingWorks</a:t>
            </a:r>
            <a:endParaRPr lang="en-US" sz="4500" dirty="0">
              <a:solidFill>
                <a:srgbClr val="000000"/>
              </a:solidFill>
              <a:effectLst>
                <a:outerShdw blurRad="20000" dist="30000" dir="2700000">
                  <a:srgbClr val="000000">
                    <a:alpha val="75000"/>
                  </a:srgbClr>
                </a:outerShdw>
              </a:effectLst>
              <a:latin typeface="Calibri"/>
            </a:endParaRPr>
          </a:p>
          <a:p>
            <a:pPr marL="535762" indent="-535762">
              <a:lnSpc>
                <a:spcPct val="102400"/>
              </a:lnSpc>
              <a:buFont typeface="Calibri"/>
              <a:buChar char="•"/>
            </a:pPr>
            <a:r>
              <a:rPr lang="en-US" sz="4500" dirty="0">
                <a:solidFill>
                  <a:srgbClr val="000000"/>
                </a:solidFill>
                <a:effectLst>
                  <a:outerShdw blurRad="20000" dist="30000" dir="2700000">
                    <a:srgbClr val="000000">
                      <a:alpha val="75000"/>
                    </a:srgbClr>
                  </a:outerShdw>
                </a:effectLst>
                <a:latin typeface="Calibri"/>
              </a:rPr>
              <a:t>Ambitious Science Teaching- </a:t>
            </a:r>
            <a:r>
              <a:rPr lang="en-US" sz="4800" dirty="0">
                <a:hlinkClick r:id="rId5"/>
              </a:rPr>
              <a:t>AmbitiousScienceTeaching.Org</a:t>
            </a:r>
            <a:endParaRPr lang="en-US" sz="4500" dirty="0">
              <a:solidFill>
                <a:srgbClr val="000000"/>
              </a:solidFill>
              <a:effectLst>
                <a:outerShdw blurRad="20000" dist="30000" dir="2700000">
                  <a:srgbClr val="000000">
                    <a:alpha val="75000"/>
                  </a:srgbClr>
                </a:outerShdw>
              </a:effectLst>
              <a:latin typeface="Calibri"/>
            </a:endParaRPr>
          </a:p>
          <a:p>
            <a:pPr marL="535762" indent="-535762">
              <a:lnSpc>
                <a:spcPct val="102400"/>
              </a:lnSpc>
              <a:buFont typeface="Calibri"/>
              <a:buChar char="•"/>
            </a:pPr>
            <a:r>
              <a:rPr lang="en-US" sz="4500" dirty="0">
                <a:solidFill>
                  <a:srgbClr val="000000"/>
                </a:solidFill>
                <a:effectLst>
                  <a:outerShdw blurRad="20000" dist="30000" dir="2700000">
                    <a:srgbClr val="000000">
                      <a:alpha val="75000"/>
                    </a:srgbClr>
                  </a:outerShdw>
                </a:effectLst>
                <a:latin typeface="Calibri"/>
              </a:rPr>
              <a:t>Core Practices- </a:t>
            </a:r>
            <a:r>
              <a:rPr lang="en-US" sz="4800" dirty="0">
                <a:hlinkClick r:id="rId6"/>
              </a:rPr>
              <a:t>CorePracticeConsortium.com</a:t>
            </a:r>
            <a:endParaRPr lang="en-US" sz="4500" dirty="0">
              <a:solidFill>
                <a:srgbClr val="000000"/>
              </a:solidFill>
              <a:effectLst>
                <a:outerShdw blurRad="20000" dist="30000" dir="2700000">
                  <a:srgbClr val="000000">
                    <a:alpha val="75000"/>
                  </a:srgbClr>
                </a:outerShdw>
              </a:effectLst>
              <a:latin typeface="Calibri"/>
            </a:endParaRPr>
          </a:p>
        </p:txBody>
      </p:sp>
      <p:sp>
        <p:nvSpPr>
          <p:cNvPr id="6" name="TextBox 5"/>
          <p:cNvSpPr txBox="1"/>
          <p:nvPr/>
        </p:nvSpPr>
        <p:spPr>
          <a:xfrm>
            <a:off x="1524000" y="6768703"/>
            <a:ext cx="9144000" cy="85725"/>
          </a:xfrm>
          <a:prstGeom prst="rect">
            <a:avLst/>
          </a:prstGeom>
        </p:spPr>
        <p:txBody>
          <a:bodyPr wrap="none" lIns="178594" tIns="0" rIns="178594" bIns="0" anchor="t"/>
          <a:lstStyle/>
          <a:p>
            <a:pPr algn="l"/>
            <a:r>
              <a:rPr lang="en-US" sz="562" b="1">
                <a:solidFill>
                  <a:srgbClr val="000000"/>
                </a:solidFill>
                <a:latin typeface="Calibri"/>
              </a:rPr>
              <a:t>cc: Tsahi Levent-Levi - https://www.flickr.com/photos/86979666@N00</a:t>
            </a:r>
          </a:p>
        </p:txBody>
      </p:sp>
    </p:spTree>
    <p:extLst>
      <p:ext uri="{BB962C8B-B14F-4D97-AF65-F5344CB8AC3E}">
        <p14:creationId xmlns:p14="http://schemas.microsoft.com/office/powerpoint/2010/main" val="94349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73C5-88D5-2C4E-8217-45DB13B64134}"/>
              </a:ext>
            </a:extLst>
          </p:cNvPr>
          <p:cNvSpPr>
            <a:spLocks noGrp="1"/>
          </p:cNvSpPr>
          <p:nvPr>
            <p:ph type="title"/>
          </p:nvPr>
        </p:nvSpPr>
        <p:spPr/>
        <p:txBody>
          <a:bodyPr/>
          <a:lstStyle/>
          <a:p>
            <a:r>
              <a:rPr lang="en-US" dirty="0"/>
              <a:t>High-leverage practices in special education</a:t>
            </a:r>
            <a:r>
              <a:rPr lang="mr-IN" dirty="0"/>
              <a:t>…</a:t>
            </a:r>
            <a:endParaRPr lang="en-US" dirty="0"/>
          </a:p>
        </p:txBody>
      </p:sp>
      <p:sp>
        <p:nvSpPr>
          <p:cNvPr id="3" name="Content Placeholder 2">
            <a:extLst>
              <a:ext uri="{FF2B5EF4-FFF2-40B4-BE49-F238E27FC236}">
                <a16:creationId xmlns:a16="http://schemas.microsoft.com/office/drawing/2014/main" id="{E207F9F5-2399-C34A-9730-EC4D9FE8FD5A}"/>
              </a:ext>
            </a:extLst>
          </p:cNvPr>
          <p:cNvSpPr>
            <a:spLocks noGrp="1"/>
          </p:cNvSpPr>
          <p:nvPr>
            <p:ph idx="1"/>
          </p:nvPr>
        </p:nvSpPr>
        <p:spPr/>
        <p:txBody>
          <a:bodyPr>
            <a:normAutofit fontScale="92500" lnSpcReduction="20000"/>
          </a:bodyPr>
          <a:lstStyle/>
          <a:p>
            <a:r>
              <a:rPr lang="en-US" dirty="0"/>
              <a:t>Are critical practices that support student learning</a:t>
            </a:r>
          </a:p>
          <a:p>
            <a:r>
              <a:rPr lang="en-US" dirty="0"/>
              <a:t>Can be used across different content areas</a:t>
            </a:r>
          </a:p>
          <a:p>
            <a:r>
              <a:rPr lang="en-US" dirty="0"/>
              <a:t>Are frequently occurring and can be generalized across settings</a:t>
            </a:r>
          </a:p>
          <a:p>
            <a:r>
              <a:rPr lang="en-US" dirty="0"/>
              <a:t>Can be learned and implemented by novices</a:t>
            </a:r>
          </a:p>
          <a:p>
            <a:r>
              <a:rPr lang="en-US" dirty="0"/>
              <a:t>Are broader than evidence-based practices but may be used to teach evidence-based practices. </a:t>
            </a:r>
          </a:p>
          <a:p>
            <a:pPr lvl="1"/>
            <a:r>
              <a:rPr lang="en-US" dirty="0"/>
              <a:t>Use explicit instruction to teach a specific graphic organizer</a:t>
            </a:r>
          </a:p>
          <a:p>
            <a:pPr lvl="1"/>
            <a:r>
              <a:rPr lang="en-US" dirty="0"/>
              <a:t>Collaborate with paraprofessionals to train them to implement task analyses)</a:t>
            </a:r>
          </a:p>
          <a:p>
            <a:r>
              <a:rPr lang="en-US" dirty="0"/>
              <a:t>Are mechanisms to facilitate tiered instruction </a:t>
            </a:r>
          </a:p>
          <a:p>
            <a:endParaRPr lang="en-US" dirty="0"/>
          </a:p>
          <a:p>
            <a:r>
              <a:rPr lang="en-US" dirty="0"/>
              <a:t>(McCray, </a:t>
            </a:r>
            <a:r>
              <a:rPr lang="en-US" dirty="0" err="1"/>
              <a:t>Kamman</a:t>
            </a:r>
            <a:r>
              <a:rPr lang="en-US" dirty="0"/>
              <a:t>, Brownell, &amp; Robinson, 2017)</a:t>
            </a:r>
          </a:p>
          <a:p>
            <a:endParaRPr lang="en-US" dirty="0"/>
          </a:p>
        </p:txBody>
      </p:sp>
      <p:pic>
        <p:nvPicPr>
          <p:cNvPr id="5" name="Picture 4" descr="CEEDAR Center Logo" title="CEEDA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04579" y="5335175"/>
            <a:ext cx="3243262"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92044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2087</TotalTime>
  <Words>4631</Words>
  <Application>Microsoft Macintosh PowerPoint</Application>
  <PresentationFormat>Widescreen</PresentationFormat>
  <Paragraphs>405</Paragraphs>
  <Slides>70</Slides>
  <Notes>68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70</vt:i4>
      </vt:variant>
    </vt:vector>
  </HeadingPairs>
  <TitlesOfParts>
    <vt:vector size="82" baseType="lpstr">
      <vt:lpstr>Arial</vt:lpstr>
      <vt:lpstr>Calibri</vt:lpstr>
      <vt:lpstr>Calibri Light</vt:lpstr>
      <vt:lpstr>Encode Sans Normal Black</vt:lpstr>
      <vt:lpstr>Lucida Grande</vt:lpstr>
      <vt:lpstr>Open Sans</vt:lpstr>
      <vt:lpstr>Open Sans Light</vt:lpstr>
      <vt:lpstr>Quicksand</vt:lpstr>
      <vt:lpstr>Uni Sans Regular</vt:lpstr>
      <vt:lpstr>Office Theme</vt:lpstr>
      <vt:lpstr>1_Office Theme</vt:lpstr>
      <vt:lpstr>Custom Design</vt:lpstr>
      <vt:lpstr>HIGH-LEVERAGE PRACTICES</vt:lpstr>
      <vt:lpstr>PowerPoint Presentation</vt:lpstr>
      <vt:lpstr>PowerPoint Presentation</vt:lpstr>
      <vt:lpstr>PowerPoint Presentation</vt:lpstr>
      <vt:lpstr>CARLY BIO</vt:lpstr>
      <vt:lpstr>Agenda</vt:lpstr>
      <vt:lpstr>Purpose</vt:lpstr>
      <vt:lpstr>PowerPoint Presentation</vt:lpstr>
      <vt:lpstr>High-leverage practices in special education…</vt:lpstr>
      <vt:lpstr>PowerPoint Presentation</vt:lpstr>
      <vt:lpstr>Using the components of high leverage practices we just introduced and your extensive experiences, think about the things you see effective special education teacher use?</vt:lpstr>
      <vt:lpstr>Collaboration HLPs</vt:lpstr>
      <vt:lpstr>Assessment HLPs</vt:lpstr>
      <vt:lpstr>Social/Emotional/Behavioral HLPs</vt:lpstr>
      <vt:lpstr>Instruction HLPs</vt:lpstr>
      <vt:lpstr>Instruction HLPs--continued</vt:lpstr>
      <vt:lpstr>PowerPoint Presentation</vt:lpstr>
      <vt:lpstr>PowerPoint Presentation</vt:lpstr>
      <vt:lpstr>Application Framework </vt:lpstr>
      <vt:lpstr>PowerPoint Presentation</vt:lpstr>
      <vt:lpstr>HLP1. Collaborate with professionals to increase student success.</vt:lpstr>
      <vt:lpstr>HLP1. What tools might be used to evaluate or assess this practice?</vt:lpstr>
      <vt:lpstr>PowerPoint Presentation</vt:lpstr>
      <vt:lpstr>https://ici.umn.edu/para/new/pdf/ParaSkillsIinventory.pdf</vt:lpstr>
      <vt:lpstr>HLP1: Where can resources be found?</vt:lpstr>
      <vt:lpstr>HLP1: What tools or resources can be used for implementation?</vt:lpstr>
      <vt:lpstr>PowerPoint Presentation</vt:lpstr>
      <vt:lpstr>Matrix to document the team members’ roles and responsibilities </vt:lpstr>
      <vt:lpstr>Paraprofessional Schedule</vt:lpstr>
      <vt:lpstr>Check In</vt:lpstr>
      <vt:lpstr>PowerPoint Presentation</vt:lpstr>
      <vt:lpstr>HLP4. Use multiple sources of information to develop a comprehensive understanding of a student’s strengths and needs.</vt:lpstr>
      <vt:lpstr>HLP4. What tools might be used to evaluate or assess this practice?</vt:lpstr>
      <vt:lpstr>PowerPoint Presentation</vt:lpstr>
      <vt:lpstr>PowerPoint Presentation</vt:lpstr>
      <vt:lpstr>PowerPoint Presentation</vt:lpstr>
      <vt:lpstr>HLP4. Where can resources be found?</vt:lpstr>
      <vt:lpstr>HLP4: What tools or resources can be used for implementation?</vt:lpstr>
      <vt:lpstr>PowerPoint Presentation</vt:lpstr>
      <vt:lpstr>Check In</vt:lpstr>
      <vt:lpstr>PowerPoint Presentation</vt:lpstr>
      <vt:lpstr>HLP10. Conduct functional behavioral assessments to develop individual student behavior support plans. </vt:lpstr>
      <vt:lpstr>HLP10. What tools might be used to evaluate or assess this practice?</vt:lpstr>
      <vt:lpstr>PowerPoint Presentation</vt:lpstr>
      <vt:lpstr>PowerPoint Presentation</vt:lpstr>
      <vt:lpstr>HLP10. Where can resources be found?</vt:lpstr>
      <vt:lpstr>HLP10. What tools or resources can be used for implementation?</vt:lpstr>
      <vt:lpstr>PowerPoint Presentation</vt:lpstr>
      <vt:lpstr>PowerPoint Presentation</vt:lpstr>
      <vt:lpstr>PowerPoint Presentation</vt:lpstr>
      <vt:lpstr>PowerPoint Presentation</vt:lpstr>
      <vt:lpstr>PowerPoint Presentation</vt:lpstr>
      <vt:lpstr>PowerPoint Presentation</vt:lpstr>
      <vt:lpstr>Check In</vt:lpstr>
      <vt:lpstr>PowerPoint Presentation</vt:lpstr>
      <vt:lpstr>HLP19. Use assistive and instructional technologies.</vt:lpstr>
      <vt:lpstr>HLP19. What tools might be used to evaluate or assess this practice?</vt:lpstr>
      <vt:lpstr>PowerPoint Presentation</vt:lpstr>
      <vt:lpstr>PowerPoint Presentation</vt:lpstr>
      <vt:lpstr>PowerPoint Presentation</vt:lpstr>
      <vt:lpstr>HLP19. Where can resources be found?</vt:lpstr>
      <vt:lpstr>HLP19. What tools or resources can be used for implementation?</vt:lpstr>
      <vt:lpstr>PowerPoint Presentation</vt:lpstr>
      <vt:lpstr>PowerPoint Presentation</vt:lpstr>
      <vt:lpstr>PowerPoint Presentation</vt:lpstr>
      <vt:lpstr>Check In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Selma M Powell</dc:creator>
  <cp:lastModifiedBy>Kinder,Micayla R</cp:lastModifiedBy>
  <cp:revision>77</cp:revision>
  <dcterms:created xsi:type="dcterms:W3CDTF">2018-06-25T19:58:57Z</dcterms:created>
  <dcterms:modified xsi:type="dcterms:W3CDTF">2024-03-05T21:12:12Z</dcterms:modified>
</cp:coreProperties>
</file>