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3_A7149A7E.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34" r:id="rId1"/>
    <p:sldMasterId id="2147483747" r:id="rId2"/>
    <p:sldMasterId id="2147483760" r:id="rId3"/>
  </p:sldMasterIdLst>
  <p:notesMasterIdLst>
    <p:notesMasterId r:id="rId30"/>
  </p:notesMasterIdLst>
  <p:sldIdLst>
    <p:sldId id="256" r:id="rId4"/>
    <p:sldId id="1494" r:id="rId5"/>
    <p:sldId id="275" r:id="rId6"/>
    <p:sldId id="259" r:id="rId7"/>
    <p:sldId id="268" r:id="rId8"/>
    <p:sldId id="375" r:id="rId9"/>
    <p:sldId id="376" r:id="rId10"/>
    <p:sldId id="382" r:id="rId11"/>
    <p:sldId id="377" r:id="rId12"/>
    <p:sldId id="378" r:id="rId13"/>
    <p:sldId id="379" r:id="rId14"/>
    <p:sldId id="383" r:id="rId15"/>
    <p:sldId id="380" r:id="rId16"/>
    <p:sldId id="384" r:id="rId17"/>
    <p:sldId id="1484" r:id="rId18"/>
    <p:sldId id="1485" r:id="rId19"/>
    <p:sldId id="1228" r:id="rId20"/>
    <p:sldId id="1496" r:id="rId21"/>
    <p:sldId id="1481" r:id="rId22"/>
    <p:sldId id="1497" r:id="rId23"/>
    <p:sldId id="1479" r:id="rId24"/>
    <p:sldId id="1483" r:id="rId25"/>
    <p:sldId id="1489" r:id="rId26"/>
    <p:sldId id="1486" r:id="rId27"/>
    <p:sldId id="1495" r:id="rId28"/>
    <p:sldId id="282" r:id="rId29"/>
  </p:sldIdLst>
  <p:sldSz cx="12192000" cy="6858000"/>
  <p:notesSz cx="7010400" cy="9296400"/>
  <p:embeddedFontLst>
    <p:embeddedFont>
      <p:font typeface="Century Gothic" panose="020B0502020202020204" pitchFamily="34" charset="0"/>
      <p:regular r:id="rId31"/>
      <p:bold r:id="rId32"/>
      <p:italic r:id="rId33"/>
      <p:boldItalic r:id="rId34"/>
    </p:embeddedFont>
    <p:embeddedFont>
      <p:font typeface="Corbel" panose="020B0503020204020204" pitchFamily="34" charset="0"/>
      <p:regular r:id="rId35"/>
      <p:bold r:id="rId36"/>
      <p:italic r:id="rId37"/>
      <p:boldItalic r:id="rId38"/>
    </p:embeddedFont>
    <p:embeddedFont>
      <p:font typeface="Noto Sans Symbols" panose="020B0502040504020204"/>
      <p:regular r:id="rId39"/>
    </p:embeddedFont>
    <p:embeddedFont>
      <p:font typeface="Wingdings 2" pitchFamily="2" charset="2"/>
      <p:regular r:id="rId40"/>
    </p:embeddedFont>
    <p:embeddedFont>
      <p:font typeface="Wingdings 3" pitchFamily="2" charset="2"/>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720">
          <p15:clr>
            <a:srgbClr val="A4A3A4"/>
          </p15:clr>
        </p15:guide>
        <p15:guide id="4" pos="384">
          <p15:clr>
            <a:srgbClr val="A4A3A4"/>
          </p15:clr>
        </p15:guide>
        <p15:guide id="5" pos="7296">
          <p15:clr>
            <a:srgbClr val="A4A3A4"/>
          </p15:clr>
        </p15:guide>
        <p15:guide id="6" orient="horz" pos="1008">
          <p15:clr>
            <a:srgbClr val="A4A3A4"/>
          </p15:clr>
        </p15:guide>
        <p15:guide id="7" pos="499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47F259-DFE9-A8A8-A9A8-9CB2C76049EC}" name="Grays, Ashley" initials="GA" userId="S::ashley.grays@ed.gov::02e1f59c-5239-4662-9f80-f576f3890429" providerId="AD"/>
  <p188:author id="{95582667-6102-27E7-ED8E-01A166EB4B6B}" name="Guest User" initials="GU" userId="Guest User" providerId="Windows Live"/>
  <p188:author id="{23607871-0EFC-04FF-07C2-909C6BD492C4}" name="Theodore, Sharde" initials="TS" userId="S::sharde.theodore@ed.gov::48f8832a-67ad-40f5-a22d-2e129fd7344d" providerId="AD"/>
  <p188:author id="{52C203C1-8833-84C8-94BF-48A24B3F801E}" name="Dickson, Tracie" initials="DT" userId="S::Tracie.Dickson@ed.gov::8920945b-a7ec-4111-8e8d-0b0ec108da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5AA06-01AF-4294-98C8-D92E361EB031}" v="4" dt="2024-02-11T20:17:56.164"/>
    <p1510:client id="{7788A519-F6D5-DD42-A7F0-AE60F470C746}" v="40" dt="2024-02-12T02:24:47.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5"/>
    <p:restoredTop sz="89048" autoAdjust="0"/>
  </p:normalViewPr>
  <p:slideViewPr>
    <p:cSldViewPr snapToGrid="0">
      <p:cViewPr varScale="1">
        <p:scale>
          <a:sx n="105" d="100"/>
          <a:sy n="105" d="100"/>
        </p:scale>
        <p:origin x="208" y="368"/>
      </p:cViewPr>
      <p:guideLst>
        <p:guide orient="horz" pos="2160"/>
        <p:guide pos="3840"/>
        <p:guide orient="horz" pos="720"/>
        <p:guide pos="384"/>
        <p:guide pos="7296"/>
        <p:guide orient="horz" pos="1008"/>
        <p:guide pos="4992"/>
      </p:guideLst>
    </p:cSldViewPr>
  </p:slideViewPr>
  <p:outlineViewPr>
    <p:cViewPr>
      <p:scale>
        <a:sx n="33" d="100"/>
        <a:sy n="33" d="100"/>
      </p:scale>
      <p:origin x="0" y="-10320"/>
    </p:cViewPr>
  </p:outlin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font" Target="fonts/font11.fntdata"/></Relationships>
</file>

<file path=ppt/comments/modernComment_103_A7149A7E.xml><?xml version="1.0" encoding="utf-8"?>
<p188:cmLst xmlns:a="http://schemas.openxmlformats.org/drawingml/2006/main" xmlns:r="http://schemas.openxmlformats.org/officeDocument/2006/relationships" xmlns:p188="http://schemas.microsoft.com/office/powerpoint/2018/8/main">
  <p188:cm id="{4FBB612F-8CDD-4D72-B415-AE79D5FCADB1}" authorId="{23607871-0EFC-04FF-07C2-909C6BD492C4}" created="2024-02-09T16:07:23.031">
    <pc:sldMkLst xmlns:pc="http://schemas.microsoft.com/office/powerpoint/2013/main/command">
      <pc:docMk/>
      <pc:sldMk cId="2803145342" sldId="259"/>
    </pc:sldMkLst>
    <p188:replyLst>
      <p188:reply id="{E9DC784E-656F-4553-B2C6-A67FFC3F19C8}" authorId="{23607871-0EFC-04FF-07C2-909C6BD492C4}" created="2024-02-09T16:08:34.547">
        <p188:txBody>
          <a:bodyPr/>
          <a:lstStyle/>
          <a:p>
            <a:r>
              <a:rPr lang="en-US"/>
              <a:t>discuss how to cite intern project</a:t>
            </a:r>
          </a:p>
        </p188:txBody>
      </p188:reply>
    </p188:replyLst>
    <p188:txBody>
      <a:bodyPr/>
      <a:lstStyle/>
      <a:p>
        <a:r>
          <a:rPr lang="en-US"/>
          <a:t>Create handout of this information to share with applicants so they can include in proposal - add citations to this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231A04B-173D-F845-A2BD-36B33960ABCD}" type="datetimeFigureOut">
              <a:rPr lang="en-US" smtClean="0"/>
              <a:t>2/14/24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243F1F1-E4A7-7E4C-9B93-1139DDE86631}" type="slidenum">
              <a:rPr lang="en-US" smtClean="0"/>
              <a:t>‹#›</a:t>
            </a:fld>
            <a:endParaRPr lang="en-US"/>
          </a:p>
        </p:txBody>
      </p:sp>
    </p:spTree>
    <p:extLst>
      <p:ext uri="{BB962C8B-B14F-4D97-AF65-F5344CB8AC3E}">
        <p14:creationId xmlns:p14="http://schemas.microsoft.com/office/powerpoint/2010/main" val="125444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npdci.fpg.unc.edu/sites/npdci.fpg.unc.edu/files/resources/NPDCI_ProfessionalDevelopmentInEC_03-04-08_0.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2.ed.gov/programs/osepprep/325x-2024-program-brochure.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Ashley</a:t>
            </a:r>
          </a:p>
        </p:txBody>
      </p:sp>
      <p:sp>
        <p:nvSpPr>
          <p:cNvPr id="4" name="Slide Number Placeholder 3"/>
          <p:cNvSpPr>
            <a:spLocks noGrp="1"/>
          </p:cNvSpPr>
          <p:nvPr>
            <p:ph type="sldNum" sz="quarter" idx="5"/>
          </p:nvPr>
        </p:nvSpPr>
        <p:spPr/>
        <p:txBody>
          <a:bodyPr/>
          <a:lstStyle/>
          <a:p>
            <a:fld id="{B243F1F1-E4A7-7E4C-9B93-1139DDE86631}" type="slidenum">
              <a:rPr lang="en-US" smtClean="0"/>
              <a:t>1</a:t>
            </a:fld>
            <a:endParaRPr lang="en-US"/>
          </a:p>
        </p:txBody>
      </p:sp>
    </p:spTree>
    <p:extLst>
      <p:ext uri="{BB962C8B-B14F-4D97-AF65-F5344CB8AC3E}">
        <p14:creationId xmlns:p14="http://schemas.microsoft.com/office/powerpoint/2010/main" val="252116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43F1F1-E4A7-7E4C-9B93-1139DDE86631}" type="slidenum">
              <a:rPr lang="en-US" smtClean="0"/>
              <a:t>16</a:t>
            </a:fld>
            <a:endParaRPr lang="en-US"/>
          </a:p>
        </p:txBody>
      </p:sp>
    </p:spTree>
    <p:extLst>
      <p:ext uri="{BB962C8B-B14F-4D97-AF65-F5344CB8AC3E}">
        <p14:creationId xmlns:p14="http://schemas.microsoft.com/office/powerpoint/2010/main" val="2611120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102FA-F5A3-67D2-A05A-B8A9EBD5D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0E89B-7BB2-C1AD-1705-3B165675099E}"/>
              </a:ext>
            </a:extLst>
          </p:cNvPr>
          <p:cNvSpPr>
            <a:spLocks noGrp="1" noRot="1" noChangeAspect="1"/>
          </p:cNvSpPr>
          <p:nvPr>
            <p:ph type="sldImg"/>
          </p:nvPr>
        </p:nvSpPr>
        <p:spPr>
          <a:xfrm>
            <a:off x="431800" y="708025"/>
            <a:ext cx="6302375" cy="3544888"/>
          </a:xfrm>
        </p:spPr>
      </p:sp>
      <p:sp>
        <p:nvSpPr>
          <p:cNvPr id="3" name="Notes Placeholder 2">
            <a:extLst>
              <a:ext uri="{FF2B5EF4-FFF2-40B4-BE49-F238E27FC236}">
                <a16:creationId xmlns:a16="http://schemas.microsoft.com/office/drawing/2014/main" id="{D1E97DE3-5877-DE69-6D3F-B36400266760}"/>
              </a:ext>
            </a:extLst>
          </p:cNvPr>
          <p:cNvSpPr>
            <a:spLocks noGrp="1"/>
          </p:cNvSpPr>
          <p:nvPr>
            <p:ph type="body" idx="1"/>
          </p:nvPr>
        </p:nvSpPr>
        <p:spPr/>
        <p:txBody>
          <a:bodyPr/>
          <a:lstStyle/>
          <a:p>
            <a:r>
              <a:rPr lang="en-US"/>
              <a:t>Source: National Professional Development Center on Inclusion. (2008). What do we mean by professional development in the early childhood field? Chapel Hill: The University of North Carolina, FPG Child Development Institute, Author. </a:t>
            </a:r>
          </a:p>
          <a:p>
            <a:r>
              <a:rPr lang="en-US" b="1">
                <a:hlinkClick r:id="rId3"/>
              </a:rPr>
              <a:t>http://npdci.fpg.unc.edu/sites/npdci.fpg.unc.edu/files/resources/NPDCI_ProfessionalDevelopmentInEC_03-04-08_0.pdf</a:t>
            </a:r>
            <a:endParaRPr lang="en-US"/>
          </a:p>
          <a:p>
            <a:endParaRPr lang="en-US"/>
          </a:p>
        </p:txBody>
      </p:sp>
      <p:sp>
        <p:nvSpPr>
          <p:cNvPr id="4" name="Slide Number Placeholder 3">
            <a:extLst>
              <a:ext uri="{FF2B5EF4-FFF2-40B4-BE49-F238E27FC236}">
                <a16:creationId xmlns:a16="http://schemas.microsoft.com/office/drawing/2014/main" id="{3EF3F6C7-B2DA-98EB-79CB-620A8F7E5D86}"/>
              </a:ext>
            </a:extLst>
          </p:cNvPr>
          <p:cNvSpPr>
            <a:spLocks noGrp="1"/>
          </p:cNvSpPr>
          <p:nvPr>
            <p:ph type="sldNum" sz="quarter" idx="5"/>
          </p:nvPr>
        </p:nvSpPr>
        <p:spPr/>
        <p:txBody>
          <a:bodyPr/>
          <a:lstStyle/>
          <a:p>
            <a:pPr defTabSz="465887">
              <a:defRPr/>
            </a:pPr>
            <a:fld id="{03DF2368-214C-4C7C-82AE-A3CB5D7974F4}" type="slidenum">
              <a:rPr lang="en-US">
                <a:solidFill>
                  <a:prstClr val="black"/>
                </a:solidFill>
                <a:latin typeface="Calibri"/>
              </a:rPr>
              <a:pPr defTabSz="465887">
                <a:defRPr/>
              </a:pPr>
              <a:t>17</a:t>
            </a:fld>
            <a:endParaRPr lang="en-US">
              <a:solidFill>
                <a:prstClr val="black"/>
              </a:solidFill>
              <a:latin typeface="Calibri"/>
            </a:endParaRPr>
          </a:p>
        </p:txBody>
      </p:sp>
    </p:spTree>
    <p:extLst>
      <p:ext uri="{BB962C8B-B14F-4D97-AF65-F5344CB8AC3E}">
        <p14:creationId xmlns:p14="http://schemas.microsoft.com/office/powerpoint/2010/main" val="1490287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20981-23BA-7BD3-4AC2-57764E8A3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92B66-38D4-8F2A-0F95-E788CCB20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2ED89-B9B6-368E-0192-D223D685805B}"/>
              </a:ext>
            </a:extLst>
          </p:cNvPr>
          <p:cNvSpPr>
            <a:spLocks noGrp="1"/>
          </p:cNvSpPr>
          <p:nvPr>
            <p:ph type="body" idx="1"/>
          </p:nvPr>
        </p:nvSpPr>
        <p:spPr/>
        <p:txBody>
          <a:bodyPr/>
          <a:lstStyle/>
          <a:p>
            <a:r>
              <a:rPr lang="en-US" dirty="0"/>
              <a:t>2004 – 2007 model demonstration project</a:t>
            </a:r>
          </a:p>
        </p:txBody>
      </p:sp>
      <p:sp>
        <p:nvSpPr>
          <p:cNvPr id="4" name="Slide Number Placeholder 3">
            <a:extLst>
              <a:ext uri="{FF2B5EF4-FFF2-40B4-BE49-F238E27FC236}">
                <a16:creationId xmlns:a16="http://schemas.microsoft.com/office/drawing/2014/main" id="{FB454A4D-5422-EFE3-A0CA-F20EB54A4B9A}"/>
              </a:ext>
            </a:extLst>
          </p:cNvPr>
          <p:cNvSpPr>
            <a:spLocks noGrp="1"/>
          </p:cNvSpPr>
          <p:nvPr>
            <p:ph type="sldNum" sz="quarter" idx="5"/>
          </p:nvPr>
        </p:nvSpPr>
        <p:spPr/>
        <p:txBody>
          <a:bodyPr/>
          <a:lstStyle/>
          <a:p>
            <a:fld id="{6A07933A-836F-4131-B982-B3C9FAEED11A}" type="slidenum">
              <a:rPr lang="en-US" smtClean="0"/>
              <a:t>18</a:t>
            </a:fld>
            <a:endParaRPr lang="en-US"/>
          </a:p>
        </p:txBody>
      </p:sp>
    </p:spTree>
    <p:extLst>
      <p:ext uri="{BB962C8B-B14F-4D97-AF65-F5344CB8AC3E}">
        <p14:creationId xmlns:p14="http://schemas.microsoft.com/office/powerpoint/2010/main" val="42357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43F1F1-E4A7-7E4C-9B93-1139DDE86631}" type="slidenum">
              <a:rPr lang="en-US" smtClean="0"/>
              <a:t>20</a:t>
            </a:fld>
            <a:endParaRPr lang="en-US"/>
          </a:p>
        </p:txBody>
      </p:sp>
    </p:spTree>
    <p:extLst>
      <p:ext uri="{BB962C8B-B14F-4D97-AF65-F5344CB8AC3E}">
        <p14:creationId xmlns:p14="http://schemas.microsoft.com/office/powerpoint/2010/main" val="2294454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43F1F1-E4A7-7E4C-9B93-1139DDE86631}" type="slidenum">
              <a:rPr lang="en-US" smtClean="0"/>
              <a:t>21</a:t>
            </a:fld>
            <a:endParaRPr lang="en-US"/>
          </a:p>
        </p:txBody>
      </p:sp>
    </p:spTree>
    <p:extLst>
      <p:ext uri="{BB962C8B-B14F-4D97-AF65-F5344CB8AC3E}">
        <p14:creationId xmlns:p14="http://schemas.microsoft.com/office/powerpoint/2010/main" val="792239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43F1F1-E4A7-7E4C-9B93-1139DDE86631}" type="slidenum">
              <a:rPr lang="en-US" smtClean="0"/>
              <a:t>23</a:t>
            </a:fld>
            <a:endParaRPr lang="en-US"/>
          </a:p>
        </p:txBody>
      </p:sp>
    </p:spTree>
    <p:extLst>
      <p:ext uri="{BB962C8B-B14F-4D97-AF65-F5344CB8AC3E}">
        <p14:creationId xmlns:p14="http://schemas.microsoft.com/office/powerpoint/2010/main" val="4280226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43F1F1-E4A7-7E4C-9B93-1139DDE86631}" type="slidenum">
              <a:rPr lang="en-US" smtClean="0"/>
              <a:t>24</a:t>
            </a:fld>
            <a:endParaRPr lang="en-US"/>
          </a:p>
        </p:txBody>
      </p:sp>
    </p:spTree>
    <p:extLst>
      <p:ext uri="{BB962C8B-B14F-4D97-AF65-F5344CB8AC3E}">
        <p14:creationId xmlns:p14="http://schemas.microsoft.com/office/powerpoint/2010/main" val="188914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Sunyoung</a:t>
            </a:r>
          </a:p>
        </p:txBody>
      </p:sp>
      <p:sp>
        <p:nvSpPr>
          <p:cNvPr id="4" name="Slide Number Placeholder 3"/>
          <p:cNvSpPr>
            <a:spLocks noGrp="1"/>
          </p:cNvSpPr>
          <p:nvPr>
            <p:ph type="sldNum" sz="quarter" idx="5"/>
          </p:nvPr>
        </p:nvSpPr>
        <p:spPr/>
        <p:txBody>
          <a:bodyPr/>
          <a:lstStyle/>
          <a:p>
            <a:fld id="{B243F1F1-E4A7-7E4C-9B93-1139DDE86631}" type="slidenum">
              <a:rPr lang="en-US" smtClean="0"/>
              <a:t>25</a:t>
            </a:fld>
            <a:endParaRPr lang="en-US"/>
          </a:p>
        </p:txBody>
      </p:sp>
    </p:spTree>
    <p:extLst>
      <p:ext uri="{BB962C8B-B14F-4D97-AF65-F5344CB8AC3E}">
        <p14:creationId xmlns:p14="http://schemas.microsoft.com/office/powerpoint/2010/main" val="1016732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ef2b7848aa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1ef2b7848aa_0_258:notes"/>
          <p:cNvSpPr txBox="1">
            <a:spLocks noGrp="1"/>
          </p:cNvSpPr>
          <p:nvPr>
            <p:ph type="body" idx="1"/>
          </p:nvPr>
        </p:nvSpPr>
        <p:spPr>
          <a:xfrm>
            <a:off x="686421" y="4400238"/>
            <a:ext cx="5485200" cy="3600900"/>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r>
              <a:rPr lang="en-US" dirty="0"/>
              <a:t>Sunyoung</a:t>
            </a:r>
          </a:p>
          <a:p>
            <a:pPr marL="0" lvl="0" indent="0" algn="l" rtl="0">
              <a:spcBef>
                <a:spcPts val="0"/>
              </a:spcBef>
              <a:spcAft>
                <a:spcPts val="0"/>
              </a:spcAft>
              <a:buNone/>
            </a:pPr>
            <a:endParaRPr dirty="0"/>
          </a:p>
        </p:txBody>
      </p:sp>
      <p:sp>
        <p:nvSpPr>
          <p:cNvPr id="323" name="Google Shape;323;g1ef2b7848aa_0_258:notes"/>
          <p:cNvSpPr txBox="1">
            <a:spLocks noGrp="1"/>
          </p:cNvSpPr>
          <p:nvPr>
            <p:ph type="sldNum" idx="12"/>
          </p:nvPr>
        </p:nvSpPr>
        <p:spPr>
          <a:xfrm>
            <a:off x="3884026" y="8684926"/>
            <a:ext cx="2972400" cy="459000"/>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26</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Sunyoung</a:t>
            </a:r>
          </a:p>
        </p:txBody>
      </p:sp>
      <p:sp>
        <p:nvSpPr>
          <p:cNvPr id="4" name="Slide Number Placeholder 3"/>
          <p:cNvSpPr>
            <a:spLocks noGrp="1"/>
          </p:cNvSpPr>
          <p:nvPr>
            <p:ph type="sldNum" sz="quarter" idx="5"/>
          </p:nvPr>
        </p:nvSpPr>
        <p:spPr/>
        <p:txBody>
          <a:bodyPr/>
          <a:lstStyle/>
          <a:p>
            <a:fld id="{B243F1F1-E4A7-7E4C-9B93-1139DDE86631}" type="slidenum">
              <a:rPr lang="en-US" smtClean="0"/>
              <a:t>2</a:t>
            </a:fld>
            <a:endParaRPr lang="en-US"/>
          </a:p>
        </p:txBody>
      </p:sp>
    </p:spTree>
    <p:extLst>
      <p:ext uri="{BB962C8B-B14F-4D97-AF65-F5344CB8AC3E}">
        <p14:creationId xmlns:p14="http://schemas.microsoft.com/office/powerpoint/2010/main" val="208394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Sharde</a:t>
            </a:r>
          </a:p>
          <a:p>
            <a:pPr rtl="0">
              <a:spcBef>
                <a:spcPts val="0"/>
              </a:spcBef>
              <a:spcAft>
                <a:spcPts val="0"/>
              </a:spcAft>
            </a:pPr>
            <a:endParaRPr lang="en-US" sz="1800" b="1" i="0" u="none" strike="noStrike" dirty="0">
              <a:solidFill>
                <a:srgbClr val="000000"/>
              </a:solidFill>
              <a:effectLst/>
              <a:latin typeface="Arial" panose="020B0604020202020204" pitchFamily="34" charset="0"/>
            </a:endParaRPr>
          </a:p>
          <a:p>
            <a:pPr rtl="0">
              <a:spcBef>
                <a:spcPts val="0"/>
              </a:spcBef>
              <a:spcAft>
                <a:spcPts val="0"/>
              </a:spcAft>
            </a:pPr>
            <a:r>
              <a:rPr lang="en-US" sz="1800" b="1" i="0" u="none" strike="noStrike" dirty="0">
                <a:solidFill>
                  <a:srgbClr val="000000"/>
                </a:solidFill>
                <a:effectLst/>
                <a:latin typeface="Arial" panose="020B0604020202020204" pitchFamily="34" charset="0"/>
              </a:rPr>
              <a:t>Last 325M grant had 75 applicants 17 HBCUs and 1 TCCU</a:t>
            </a:r>
            <a:endParaRPr lang="en-US" b="0" dirty="0">
              <a:effectLst/>
            </a:endParaRPr>
          </a:p>
          <a:p>
            <a:endParaRPr lang="en-US" dirty="0"/>
          </a:p>
          <a:p>
            <a:br>
              <a:rPr lang="en-US" dirty="0">
                <a:cs typeface="+mn-lt"/>
              </a:rPr>
            </a:br>
            <a:endParaRPr lang="en-US" dirty="0">
              <a:cs typeface="Calibri"/>
            </a:endParaRPr>
          </a:p>
        </p:txBody>
      </p:sp>
      <p:sp>
        <p:nvSpPr>
          <p:cNvPr id="4" name="Slide Number Placeholder 3"/>
          <p:cNvSpPr>
            <a:spLocks noGrp="1"/>
          </p:cNvSpPr>
          <p:nvPr>
            <p:ph type="sldNum" sz="quarter" idx="5"/>
          </p:nvPr>
        </p:nvSpPr>
        <p:spPr/>
        <p:txBody>
          <a:bodyPr/>
          <a:lstStyle/>
          <a:p>
            <a:fld id="{B243F1F1-E4A7-7E4C-9B93-1139DDE86631}" type="slidenum">
              <a:rPr lang="en-US" smtClean="0"/>
              <a:t>3</a:t>
            </a:fld>
            <a:endParaRPr lang="en-US"/>
          </a:p>
        </p:txBody>
      </p:sp>
    </p:spTree>
    <p:extLst>
      <p:ext uri="{BB962C8B-B14F-4D97-AF65-F5344CB8AC3E}">
        <p14:creationId xmlns:p14="http://schemas.microsoft.com/office/powerpoint/2010/main" val="18914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www.educatordiversity.org</a:t>
            </a:r>
            <a:r>
              <a:rPr lang="en-US" dirty="0"/>
              <a:t>/wp-content/uploads/2022/12/2021-Primer-user-friendly-FNL_09.15.22.pdf </a:t>
            </a:r>
          </a:p>
        </p:txBody>
      </p:sp>
      <p:sp>
        <p:nvSpPr>
          <p:cNvPr id="4" name="Slide Number Placeholder 3"/>
          <p:cNvSpPr>
            <a:spLocks noGrp="1"/>
          </p:cNvSpPr>
          <p:nvPr>
            <p:ph type="sldNum" sz="quarter" idx="5"/>
          </p:nvPr>
        </p:nvSpPr>
        <p:spPr/>
        <p:txBody>
          <a:bodyPr/>
          <a:lstStyle/>
          <a:p>
            <a:fld id="{B243F1F1-E4A7-7E4C-9B93-1139DDE86631}" type="slidenum">
              <a:rPr lang="en-US" smtClean="0"/>
              <a:t>4</a:t>
            </a:fld>
            <a:endParaRPr lang="en-US"/>
          </a:p>
        </p:txBody>
      </p:sp>
    </p:spTree>
    <p:extLst>
      <p:ext uri="{BB962C8B-B14F-4D97-AF65-F5344CB8AC3E}">
        <p14:creationId xmlns:p14="http://schemas.microsoft.com/office/powerpoint/2010/main" val="315073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b="0" dirty="0">
                <a:effectLst/>
              </a:rPr>
              <a:t>Sharde</a:t>
            </a:r>
            <a:br>
              <a:rPr lang="en-US" b="0" dirty="0">
                <a:effectLst/>
              </a:rPr>
            </a:br>
            <a:r>
              <a:rPr lang="en-US" sz="1200" b="0" i="0" u="none" strike="noStrike" dirty="0">
                <a:solidFill>
                  <a:srgbClr val="000000"/>
                </a:solidFill>
                <a:effectLst/>
                <a:latin typeface="Calibri" panose="020F0502020204030204" pitchFamily="34" charset="0"/>
              </a:rPr>
              <a:t>*</a:t>
            </a:r>
            <a:r>
              <a:rPr lang="en-US" sz="1200" b="0" i="0" u="sng" strike="noStrike" dirty="0">
                <a:solidFill>
                  <a:srgbClr val="2200CC"/>
                </a:solidFill>
                <a:effectLst/>
                <a:latin typeface="Calibri" panose="020F0502020204030204" pitchFamily="34" charset="0"/>
                <a:hlinkClick r:id="rId3"/>
              </a:rPr>
              <a:t>This info can be found in the program brochure</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The Personnel Preparation program helps meet state-identified needs for adequate numbers of fully certified personnel to serve children with disabilities by supporting competitive awards to:</a:t>
            </a:r>
            <a:endParaRPr lang="en-US" b="0"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Provide research-based training and professional development to prepare special education, related services, early intervention, and regular education personnel to work with children with disabilities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Ensure that those personnel are fully qualified, and possess the skills and knowledge that are needed to serve children with disabilities; and</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Ensure that those personnel are fully qualified, and possess the skills and knowledge that are needed to serve children with disabilities.</a:t>
            </a:r>
          </a:p>
          <a:p>
            <a:pPr rtl="0">
              <a:spcBef>
                <a:spcPts val="0"/>
              </a:spcBef>
              <a:spcAft>
                <a:spcPts val="0"/>
              </a:spcAft>
            </a:pPr>
            <a:br>
              <a:rPr lang="en-US" b="0" dirty="0">
                <a:effectLst/>
              </a:rPr>
            </a:br>
            <a:r>
              <a:rPr lang="en-US" sz="1200" b="0" i="0" u="none" strike="noStrike" dirty="0">
                <a:solidFill>
                  <a:srgbClr val="000000"/>
                </a:solidFill>
                <a:effectLst/>
                <a:latin typeface="Calibri" panose="020F0502020204030204" pitchFamily="34" charset="0"/>
              </a:rPr>
              <a:t>Purpose  of 325X: The purpose of this priority is to increase the number of programs that prepare personnel who are fully credentialed and licensed to enter the field to serve children with disabilities and their families, including multilingual personnel and personnel from racially and ethnically diverse background.</a:t>
            </a:r>
            <a:endParaRPr lang="en-US" b="0" dirty="0">
              <a:effectLst/>
            </a:endParaRPr>
          </a:p>
          <a:p>
            <a:pPr rtl="0">
              <a:spcBef>
                <a:spcPts val="0"/>
              </a:spcBef>
              <a:spcAft>
                <a:spcPts val="0"/>
              </a:spcAft>
            </a:pPr>
            <a:br>
              <a:rPr lang="en-US" b="0" dirty="0">
                <a:effectLst/>
              </a:rPr>
            </a:br>
            <a:r>
              <a:rPr lang="en-US" sz="1200" b="0" i="0" u="none" strike="noStrike" dirty="0">
                <a:solidFill>
                  <a:srgbClr val="000000"/>
                </a:solidFill>
                <a:effectLst/>
                <a:latin typeface="Calibri" panose="020F0502020204030204" pitchFamily="34" charset="0"/>
              </a:rPr>
              <a:t>Expected Outcomes</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Within this absolute priority, projects are expected to achieve, at a minimum, the following</a:t>
            </a: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expected outcomes:</a:t>
            </a:r>
            <a:endParaRPr lang="en-US" b="0" dirty="0">
              <a:effectLst/>
            </a:endParaRPr>
          </a:p>
          <a:p>
            <a:pPr rtl="0" fontAlgn="base">
              <a:spcBef>
                <a:spcPts val="0"/>
              </a:spcBef>
              <a:spcAft>
                <a:spcPts val="0"/>
              </a:spcAft>
              <a:buFont typeface="+mj-lt"/>
              <a:buAutoNum type="arabicPeriod"/>
            </a:pPr>
            <a:r>
              <a:rPr lang="en-US" sz="1200" b="0" i="0" u="none" strike="noStrike" dirty="0">
                <a:solidFill>
                  <a:srgbClr val="000000"/>
                </a:solidFill>
                <a:effectLst/>
                <a:latin typeface="Calibri" panose="020F0502020204030204" pitchFamily="34" charset="0"/>
              </a:rPr>
              <a:t>Increased number of early intervention, early childhood special education, special education, or related services personnel who are multilingual and from racially and ethnically diverse backgrounds</a:t>
            </a:r>
          </a:p>
          <a:p>
            <a:pPr rtl="0" fontAlgn="base">
              <a:spcBef>
                <a:spcPts val="0"/>
              </a:spcBef>
              <a:spcAft>
                <a:spcPts val="0"/>
              </a:spcAft>
              <a:buFont typeface="+mj-lt"/>
              <a:buAutoNum type="arabicPeriod"/>
            </a:pPr>
            <a:r>
              <a:rPr lang="en-US" sz="1200" b="0" i="0" u="none" strike="noStrike" dirty="0">
                <a:solidFill>
                  <a:srgbClr val="000000"/>
                </a:solidFill>
                <a:effectLst/>
                <a:latin typeface="Calibri" panose="020F0502020204030204" pitchFamily="34" charset="0"/>
              </a:rPr>
              <a:t>Increased variety of degrees and certifications in early intervention, early childhood special education, special education, and related services</a:t>
            </a:r>
          </a:p>
          <a:p>
            <a:pPr rtl="0" fontAlgn="base">
              <a:spcBef>
                <a:spcPts val="0"/>
              </a:spcBef>
              <a:spcAft>
                <a:spcPts val="0"/>
              </a:spcAft>
              <a:buFont typeface="+mj-lt"/>
              <a:buAutoNum type="arabicPeriod"/>
            </a:pPr>
            <a:r>
              <a:rPr lang="en-US" sz="1200" b="0" i="0" u="none" strike="noStrike" dirty="0">
                <a:solidFill>
                  <a:srgbClr val="000000"/>
                </a:solidFill>
                <a:effectLst/>
                <a:latin typeface="Calibri" panose="020F0502020204030204" pitchFamily="34" charset="0"/>
              </a:rPr>
              <a:t>Increased faculty capacity at HBCUs, TCCUs, and MSIs to design and deliver programs of study in early intervention, early childhood special education, special education, and related services</a:t>
            </a:r>
          </a:p>
          <a:p>
            <a:pPr rtl="0" fontAlgn="base">
              <a:spcBef>
                <a:spcPts val="0"/>
              </a:spcBef>
              <a:spcAft>
                <a:spcPts val="0"/>
              </a:spcAft>
              <a:buFont typeface="Arial" panose="020B0604020202020204" pitchFamily="34" charset="0"/>
              <a:buNone/>
            </a:pPr>
            <a:br>
              <a:rPr lang="en-US" sz="1200" b="0" i="0" u="none" strike="noStrike" dirty="0">
                <a:solidFill>
                  <a:srgbClr val="000000"/>
                </a:solidFill>
                <a:effectLst/>
                <a:latin typeface="Calibri" panose="020F0502020204030204" pitchFamily="34" charset="0"/>
              </a:rPr>
            </a:br>
            <a:endParaRPr lang="en-US" sz="1200" b="0" i="0" u="none" strike="noStrike" dirty="0">
              <a:solidFill>
                <a:srgbClr val="000000"/>
              </a:solidFill>
              <a:effectLst/>
              <a:latin typeface="Calibri" panose="020F0502020204030204" pitchFamily="34" charset="0"/>
            </a:endParaRPr>
          </a:p>
          <a:p>
            <a:br>
              <a:rPr lang="en-US" b="0" dirty="0">
                <a:effectLst/>
              </a:rPr>
            </a:br>
            <a:endParaRPr lang="en-US" dirty="0">
              <a:cs typeface="Calibri"/>
            </a:endParaRPr>
          </a:p>
        </p:txBody>
      </p:sp>
      <p:sp>
        <p:nvSpPr>
          <p:cNvPr id="4" name="Slide Number Placeholder 3"/>
          <p:cNvSpPr>
            <a:spLocks noGrp="1"/>
          </p:cNvSpPr>
          <p:nvPr>
            <p:ph type="sldNum" sz="quarter" idx="5"/>
          </p:nvPr>
        </p:nvSpPr>
        <p:spPr/>
        <p:txBody>
          <a:bodyPr/>
          <a:lstStyle/>
          <a:p>
            <a:fld id="{B243F1F1-E4A7-7E4C-9B93-1139DDE86631}" type="slidenum">
              <a:rPr lang="en-US" smtClean="0"/>
              <a:t>5</a:t>
            </a:fld>
            <a:endParaRPr lang="en-US"/>
          </a:p>
        </p:txBody>
      </p:sp>
    </p:spTree>
    <p:extLst>
      <p:ext uri="{BB962C8B-B14F-4D97-AF65-F5344CB8AC3E}">
        <p14:creationId xmlns:p14="http://schemas.microsoft.com/office/powerpoint/2010/main" val="213720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FF1A3-6056-FAE9-DBC2-6CDFDD8EE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37E75-0FE1-9C18-D68C-AE0A16935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AD026-FA69-30A7-9C04-05937CFC7543}"/>
              </a:ext>
            </a:extLst>
          </p:cNvPr>
          <p:cNvSpPr>
            <a:spLocks noGrp="1"/>
          </p:cNvSpPr>
          <p:nvPr>
            <p:ph type="body" idx="1"/>
          </p:nvPr>
        </p:nvSpPr>
        <p:spPr/>
        <p:txBody>
          <a:bodyPr/>
          <a:lstStyle/>
          <a:p>
            <a:r>
              <a:rPr lang="en-US"/>
              <a:t>Melinda</a:t>
            </a:r>
          </a:p>
        </p:txBody>
      </p:sp>
      <p:sp>
        <p:nvSpPr>
          <p:cNvPr id="4" name="Slide Number Placeholder 3">
            <a:extLst>
              <a:ext uri="{FF2B5EF4-FFF2-40B4-BE49-F238E27FC236}">
                <a16:creationId xmlns:a16="http://schemas.microsoft.com/office/drawing/2014/main" id="{498F73D7-C6D5-F13F-DE0F-C76A9600E97F}"/>
              </a:ext>
            </a:extLst>
          </p:cNvPr>
          <p:cNvSpPr>
            <a:spLocks noGrp="1"/>
          </p:cNvSpPr>
          <p:nvPr>
            <p:ph type="sldNum" sz="quarter" idx="5"/>
          </p:nvPr>
        </p:nvSpPr>
        <p:spPr/>
        <p:txBody>
          <a:bodyPr/>
          <a:lstStyle/>
          <a:p>
            <a:fld id="{F31AB706-D27B-4096-9A01-5E9A1447B3FF}" type="slidenum">
              <a:rPr lang="en-US" smtClean="0"/>
              <a:t>6</a:t>
            </a:fld>
            <a:endParaRPr lang="en-US"/>
          </a:p>
        </p:txBody>
      </p:sp>
    </p:spTree>
    <p:extLst>
      <p:ext uri="{BB962C8B-B14F-4D97-AF65-F5344CB8AC3E}">
        <p14:creationId xmlns:p14="http://schemas.microsoft.com/office/powerpoint/2010/main" val="2724224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43F1F1-E4A7-7E4C-9B93-1139DDE86631}" type="slidenum">
              <a:rPr lang="en-US" smtClean="0"/>
              <a:t>7</a:t>
            </a:fld>
            <a:endParaRPr lang="en-US"/>
          </a:p>
        </p:txBody>
      </p:sp>
    </p:spTree>
    <p:extLst>
      <p:ext uri="{BB962C8B-B14F-4D97-AF65-F5344CB8AC3E}">
        <p14:creationId xmlns:p14="http://schemas.microsoft.com/office/powerpoint/2010/main" val="271521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43F1F1-E4A7-7E4C-9B93-1139DDE86631}" type="slidenum">
              <a:rPr lang="en-US" smtClean="0"/>
              <a:t>8</a:t>
            </a:fld>
            <a:endParaRPr lang="en-US"/>
          </a:p>
        </p:txBody>
      </p:sp>
    </p:spTree>
    <p:extLst>
      <p:ext uri="{BB962C8B-B14F-4D97-AF65-F5344CB8AC3E}">
        <p14:creationId xmlns:p14="http://schemas.microsoft.com/office/powerpoint/2010/main" val="3530453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43F1F1-E4A7-7E4C-9B93-1139DDE86631}" type="slidenum">
              <a:rPr lang="en-US" smtClean="0"/>
              <a:t>14</a:t>
            </a:fld>
            <a:endParaRPr lang="en-US"/>
          </a:p>
        </p:txBody>
      </p:sp>
    </p:spTree>
    <p:extLst>
      <p:ext uri="{BB962C8B-B14F-4D97-AF65-F5344CB8AC3E}">
        <p14:creationId xmlns:p14="http://schemas.microsoft.com/office/powerpoint/2010/main" val="4175378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SEP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bwMode="gray">
          <a:xfrm>
            <a:off x="1524000" y="1122363"/>
            <a:ext cx="9144000" cy="2387600"/>
          </a:xfrm>
          <a:prstGeom prst="rect">
            <a:avLst/>
          </a:prstGeom>
        </p:spPr>
        <p:txBody>
          <a:bodyPr anchor="b"/>
          <a:lstStyle>
            <a:lvl1pPr algn="ctr">
              <a:defRPr sz="4800" cap="small" baseline="0">
                <a:solidFill>
                  <a:srgbClr val="345065"/>
                </a:solidFill>
              </a:defRPr>
            </a:lvl1pPr>
          </a:lstStyle>
          <a:p>
            <a:r>
              <a:rPr lang="en-US"/>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bwMode="gray">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Title Slide subtitle</a:t>
            </a:r>
          </a:p>
        </p:txBody>
      </p:sp>
    </p:spTree>
    <p:extLst>
      <p:ext uri="{BB962C8B-B14F-4D97-AF65-F5344CB8AC3E}">
        <p14:creationId xmlns:p14="http://schemas.microsoft.com/office/powerpoint/2010/main" val="389427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SEP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80767"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2" name="TextBox 1">
            <a:extLst>
              <a:ext uri="{FF2B5EF4-FFF2-40B4-BE49-F238E27FC236}">
                <a16:creationId xmlns:a16="http://schemas.microsoft.com/office/drawing/2014/main" id="{6652472D-2C37-4839-80EA-30713C149CA2}"/>
              </a:ext>
            </a:extLst>
          </p:cNvPr>
          <p:cNvSpPr txBox="1"/>
          <p:nvPr/>
        </p:nvSpPr>
        <p:spPr bwMode="gray">
          <a:xfrm>
            <a:off x="580767"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52827693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SEP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95183"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9" name="TextBox 8">
            <a:extLst>
              <a:ext uri="{FF2B5EF4-FFF2-40B4-BE49-F238E27FC236}">
                <a16:creationId xmlns:a16="http://schemas.microsoft.com/office/drawing/2014/main" id="{534AA617-C9A8-41E8-8354-6B52BEE9BBD7}"/>
              </a:ext>
            </a:extLst>
          </p:cNvPr>
          <p:cNvSpPr txBox="1"/>
          <p:nvPr/>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p:nvSpPr>
        <p:spPr bwMode="gray">
          <a:xfrm>
            <a:off x="615778"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a:solidFill>
                  <a:srgbClr val="345065"/>
                </a:solidFill>
                <a:latin typeface="Century Gothic" panose="020B0502020202020204" pitchFamily="34" charset="0"/>
              </a:rPr>
              <a:t>	</a:t>
            </a:r>
            <a:r>
              <a:rPr lang="en-US" sz="1400" b="1">
                <a:solidFill>
                  <a:srgbClr val="215070"/>
                </a:solidFill>
                <a:latin typeface="Century Gothic" panose="020B0502020202020204" pitchFamily="34" charset="0"/>
              </a:rPr>
              <a:t>Home:</a:t>
            </a:r>
            <a:r>
              <a:rPr lang="en-US" sz="1400">
                <a:solidFill>
                  <a:srgbClr val="215070"/>
                </a:solidFill>
                <a:latin typeface="Century Gothic" panose="020B0502020202020204" pitchFamily="34" charset="0"/>
              </a:rPr>
              <a:t>	www.ed.gov/osers/osep</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Blog:</a:t>
            </a:r>
            <a:r>
              <a:rPr lang="en-US" sz="140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Twitter:</a:t>
            </a:r>
            <a:r>
              <a:rPr lang="en-US" sz="140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YouTube</a:t>
            </a:r>
            <a:r>
              <a:rPr lang="en-US" sz="1400">
                <a:solidFill>
                  <a:srgbClr val="215070"/>
                </a:solidFill>
                <a:latin typeface="Century Gothic" panose="020B0502020202020204" pitchFamily="34" charset="0"/>
              </a:rPr>
              <a:t>:	www.youtube.com/c/OSERS</a:t>
            </a:r>
            <a:endParaRPr lang="en-US" sz="1400">
              <a:latin typeface="Century Gothic" panose="020B0502020202020204" pitchFamily="34" charset="0"/>
            </a:endParaRPr>
          </a:p>
        </p:txBody>
      </p:sp>
    </p:spTree>
    <p:extLst>
      <p:ext uri="{BB962C8B-B14F-4D97-AF65-F5344CB8AC3E}">
        <p14:creationId xmlns:p14="http://schemas.microsoft.com/office/powerpoint/2010/main" val="42613307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SEP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8AA6F359-2643-3E9D-21DA-888B5E98C000}"/>
              </a:ext>
            </a:extLst>
          </p:cNvPr>
          <p:cNvSpPr>
            <a:spLocks noGrp="1"/>
          </p:cNvSpPr>
          <p:nvPr>
            <p:ph type="title"/>
          </p:nvPr>
        </p:nvSpPr>
        <p:spPr>
          <a:xfrm>
            <a:off x="609599" y="2514600"/>
            <a:ext cx="10972800" cy="914400"/>
          </a:xfrm>
        </p:spPr>
        <p:txBody>
          <a:bodyPr/>
          <a:lstStyle>
            <a:lvl1pPr algn="ctr">
              <a:defRPr sz="4800">
                <a:solidFill>
                  <a:srgbClr val="2D8700"/>
                </a:solidFill>
              </a:defRPr>
            </a:lvl1pPr>
          </a:lstStyle>
          <a:p>
            <a:r>
              <a:rPr lang="en-US"/>
              <a:t>Click to edit Master title style</a:t>
            </a:r>
          </a:p>
        </p:txBody>
      </p:sp>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7" name="TextBox 6">
            <a:extLst>
              <a:ext uri="{FF2B5EF4-FFF2-40B4-BE49-F238E27FC236}">
                <a16:creationId xmlns:a16="http://schemas.microsoft.com/office/drawing/2014/main" id="{5060B812-163D-48D4-ADD4-2BE579EA1AE0}"/>
              </a:ext>
            </a:extLst>
          </p:cNvPr>
          <p:cNvSpPr txBox="1"/>
          <p:nvPr/>
        </p:nvSpPr>
        <p:spPr bwMode="gray">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202104887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OSER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4532-94C3-4520-B1D8-C971DDA870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Tree>
    <p:extLst>
      <p:ext uri="{BB962C8B-B14F-4D97-AF65-F5344CB8AC3E}">
        <p14:creationId xmlns:p14="http://schemas.microsoft.com/office/powerpoint/2010/main" val="2102064181"/>
      </p:ext>
    </p:extLst>
  </p:cSld>
  <p:clrMapOvr>
    <a:masterClrMapping/>
  </p:clrMapOvr>
  <p:transition>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SERS Title and Content">
  <p:cSld name="1_OSERS Title and Conten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638175" y="0"/>
            <a:ext cx="10944400" cy="6720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7" name="Google Shape;67;p15" descr="Slide number"/>
          <p:cNvSpPr txBox="1"/>
          <p:nvPr/>
        </p:nvSpPr>
        <p:spPr>
          <a:xfrm>
            <a:off x="-3359" y="6172200"/>
            <a:ext cx="654000" cy="686000"/>
          </a:xfrm>
          <a:prstGeom prst="rect">
            <a:avLst/>
          </a:prstGeom>
          <a:no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fld id="{00000000-1234-1234-1234-123412341234}" type="slidenum">
              <a:rPr lang="en" sz="1467" b="1" i="0">
                <a:solidFill>
                  <a:schemeClr val="lt1"/>
                </a:solidFill>
                <a:latin typeface="Century Gothic"/>
                <a:ea typeface="Century Gothic"/>
                <a:cs typeface="Century Gothic"/>
                <a:sym typeface="Century Gothic"/>
              </a:rPr>
              <a:pPr marL="0" marR="0" lvl="0" indent="0" algn="ctr" rtl="0">
                <a:spcBef>
                  <a:spcPts val="0"/>
                </a:spcBef>
                <a:spcAft>
                  <a:spcPts val="0"/>
                </a:spcAft>
                <a:buNone/>
              </a:pPr>
              <a:t>‹#›</a:t>
            </a:fld>
            <a:endParaRPr sz="1467" b="1" i="0">
              <a:solidFill>
                <a:schemeClr val="lt1"/>
              </a:solidFill>
              <a:latin typeface="Century Gothic"/>
              <a:ea typeface="Century Gothic"/>
              <a:cs typeface="Century Gothic"/>
              <a:sym typeface="Century Gothic"/>
            </a:endParaRPr>
          </a:p>
        </p:txBody>
      </p:sp>
      <p:sp>
        <p:nvSpPr>
          <p:cNvPr id="68" name="Google Shape;68;p15"/>
          <p:cNvSpPr txBox="1">
            <a:spLocks noGrp="1"/>
          </p:cNvSpPr>
          <p:nvPr>
            <p:ph type="body" idx="1"/>
          </p:nvPr>
        </p:nvSpPr>
        <p:spPr>
          <a:xfrm>
            <a:off x="609600" y="1143001"/>
            <a:ext cx="10972800" cy="4648400"/>
          </a:xfrm>
          <a:prstGeom prst="rect">
            <a:avLst/>
          </a:prstGeom>
          <a:noFill/>
          <a:ln>
            <a:noFill/>
          </a:ln>
        </p:spPr>
        <p:txBody>
          <a:bodyPr spcFirstLastPara="1" wrap="square" lIns="68575" tIns="34275" rIns="68575" bIns="34275" anchor="t" anchorCtr="0">
            <a:normAutofit/>
          </a:bodyPr>
          <a:lstStyle>
            <a:lvl1pPr marL="609585" lvl="0" indent="-482588" algn="l" rtl="0">
              <a:lnSpc>
                <a:spcPct val="100000"/>
              </a:lnSpc>
              <a:spcBef>
                <a:spcPts val="2400"/>
              </a:spcBef>
              <a:spcAft>
                <a:spcPts val="0"/>
              </a:spcAft>
              <a:buSzPts val="2100"/>
              <a:buChar char="▶"/>
              <a:defRPr/>
            </a:lvl1pPr>
            <a:lvl2pPr marL="1219170" lvl="1" indent="-423323" algn="l" rtl="0">
              <a:lnSpc>
                <a:spcPct val="100000"/>
              </a:lnSpc>
              <a:spcBef>
                <a:spcPts val="1200"/>
              </a:spcBef>
              <a:spcAft>
                <a:spcPts val="0"/>
              </a:spcAft>
              <a:buSzPts val="1400"/>
              <a:buChar char="•"/>
              <a:defRPr/>
            </a:lvl2pPr>
            <a:lvl3pPr marL="1828754" lvl="2" indent="-423323" algn="l" rtl="0">
              <a:lnSpc>
                <a:spcPct val="100000"/>
              </a:lnSpc>
              <a:spcBef>
                <a:spcPts val="667"/>
              </a:spcBef>
              <a:spcAft>
                <a:spcPts val="0"/>
              </a:spcAft>
              <a:buSzPts val="1400"/>
              <a:buChar char="•"/>
              <a:defRPr/>
            </a:lvl3pPr>
            <a:lvl4pPr marL="2438339" lvl="3" indent="-423323" algn="l" rtl="0">
              <a:lnSpc>
                <a:spcPct val="100000"/>
              </a:lnSpc>
              <a:spcBef>
                <a:spcPts val="667"/>
              </a:spcBef>
              <a:spcAft>
                <a:spcPts val="0"/>
              </a:spcAft>
              <a:buSzPts val="1400"/>
              <a:buChar char="•"/>
              <a:defRPr/>
            </a:lvl4pPr>
            <a:lvl5pPr marL="3047924" lvl="4" indent="-423323" algn="l" rtl="0">
              <a:lnSpc>
                <a:spcPct val="100000"/>
              </a:lnSpc>
              <a:spcBef>
                <a:spcPts val="667"/>
              </a:spcBef>
              <a:spcAft>
                <a:spcPts val="0"/>
              </a:spcAft>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6041050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114AE-9411-E4B0-9BA7-B1FBE96F0B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7DD6FC-A4E8-8167-24B9-F20CC0CCBC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748EB-C62B-807A-2542-EF4846E62C73}"/>
              </a:ext>
            </a:extLst>
          </p:cNvPr>
          <p:cNvSpPr>
            <a:spLocks noGrp="1"/>
          </p:cNvSpPr>
          <p:nvPr>
            <p:ph type="dt" sz="half" idx="10"/>
          </p:nvPr>
        </p:nvSpPr>
        <p:spPr/>
        <p:txBody>
          <a:bodyPr/>
          <a:lstStyle/>
          <a:p>
            <a:fld id="{C7C405D8-0E0A-0E49-969A-2937958F3D1E}" type="datetimeFigureOut">
              <a:rPr lang="en-US" smtClean="0"/>
              <a:t>2/14/24</a:t>
            </a:fld>
            <a:endParaRPr lang="en-US"/>
          </a:p>
        </p:txBody>
      </p:sp>
      <p:sp>
        <p:nvSpPr>
          <p:cNvPr id="5" name="Footer Placeholder 4">
            <a:extLst>
              <a:ext uri="{FF2B5EF4-FFF2-40B4-BE49-F238E27FC236}">
                <a16:creationId xmlns:a16="http://schemas.microsoft.com/office/drawing/2014/main" id="{6789BE93-34CA-E25F-CCC3-EFDCFDC18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CC4EA-8CD0-1F98-EF95-F47CD015487D}"/>
              </a:ext>
            </a:extLst>
          </p:cNvPr>
          <p:cNvSpPr>
            <a:spLocks noGrp="1"/>
          </p:cNvSpPr>
          <p:nvPr>
            <p:ph type="sldNum" sz="quarter" idx="12"/>
          </p:nvPr>
        </p:nvSpPr>
        <p:spPr/>
        <p:txBody>
          <a:bodyPr/>
          <a:lstStyle/>
          <a:p>
            <a:fld id="{2777FCFC-92B9-FB43-AC63-6CF41BA2749D}" type="slidenum">
              <a:rPr lang="en-US" smtClean="0"/>
              <a:t>‹#›</a:t>
            </a:fld>
            <a:endParaRPr lang="en-US"/>
          </a:p>
        </p:txBody>
      </p:sp>
    </p:spTree>
    <p:extLst>
      <p:ext uri="{BB962C8B-B14F-4D97-AF65-F5344CB8AC3E}">
        <p14:creationId xmlns:p14="http://schemas.microsoft.com/office/powerpoint/2010/main" val="3401525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C7C405D8-0E0A-0E49-969A-2937958F3D1E}" type="datetimeFigureOut">
              <a:rPr lang="en-US" smtClean="0"/>
              <a:t>2/14/24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777FCFC-92B9-FB43-AC63-6CF41BA2749D}" type="slidenum">
              <a:rPr lang="en-US" smtClean="0"/>
              <a:t>‹#›</a:t>
            </a:fld>
            <a:endParaRPr lang="en-US"/>
          </a:p>
        </p:txBody>
      </p:sp>
    </p:spTree>
    <p:extLst>
      <p:ext uri="{BB962C8B-B14F-4D97-AF65-F5344CB8AC3E}">
        <p14:creationId xmlns:p14="http://schemas.microsoft.com/office/powerpoint/2010/main" val="3037351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OSEP-IDEA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bwMode="gray">
          <a:xfrm>
            <a:off x="1524000" y="1122363"/>
            <a:ext cx="9144000" cy="2387600"/>
          </a:xfrm>
          <a:prstGeom prst="rect">
            <a:avLst/>
          </a:prstGeom>
        </p:spPr>
        <p:txBody>
          <a:bodyPr anchor="b"/>
          <a:lstStyle>
            <a:lvl1pPr algn="ctr">
              <a:defRPr sz="4800" cap="small" baseline="0">
                <a:solidFill>
                  <a:srgbClr val="345065"/>
                </a:solidFill>
              </a:defRPr>
            </a:lvl1pPr>
          </a:lstStyle>
          <a:p>
            <a:r>
              <a:rPr lang="en-US"/>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bwMode="gray">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Title Slide subtitle</a:t>
            </a:r>
          </a:p>
        </p:txBody>
      </p:sp>
    </p:spTree>
    <p:extLst>
      <p:ext uri="{BB962C8B-B14F-4D97-AF65-F5344CB8AC3E}">
        <p14:creationId xmlns:p14="http://schemas.microsoft.com/office/powerpoint/2010/main" val="114900032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SEP-IDEA 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bwMode="white">
          <a:xfrm>
            <a:off x="638174" y="0"/>
            <a:ext cx="10515600" cy="672111"/>
          </a:xfrm>
          <a:prstGeom prst="rect">
            <a:avLst/>
          </a:prstGeom>
          <a:effectLst/>
        </p:spPr>
        <p:txBody>
          <a:bodyPr vert="horz" lIns="0" tIns="0" rIns="0" bIns="0" rtlCol="0" anchor="b">
            <a:noAutofit/>
          </a:bodyPr>
          <a:lstStyle>
            <a:lvl1pPr>
              <a:defRPr/>
            </a:lvl1pPr>
          </a:lstStyle>
          <a:p>
            <a:r>
              <a:rPr lang="en-US"/>
              <a:t>Click to edit title: OSERS Title and Content</a:t>
            </a:r>
          </a:p>
        </p:txBody>
      </p:sp>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Tree>
    <p:extLst>
      <p:ext uri="{BB962C8B-B14F-4D97-AF65-F5344CB8AC3E}">
        <p14:creationId xmlns:p14="http://schemas.microsoft.com/office/powerpoint/2010/main" val="27804648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OSEP-IDEA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bwMode="gray">
          <a:xfrm>
            <a:off x="831850" y="1709739"/>
            <a:ext cx="10515600" cy="1719262"/>
          </a:xfrm>
          <a:prstGeom prst="rect">
            <a:avLst/>
          </a:prstGeom>
        </p:spPr>
        <p:txBody>
          <a:bodyPr anchor="b"/>
          <a:lstStyle>
            <a:lvl1pPr>
              <a:defRPr sz="4400">
                <a:solidFill>
                  <a:srgbClr val="345065"/>
                </a:solidFill>
              </a:defRPr>
            </a:lvl1pPr>
          </a:lstStyle>
          <a:p>
            <a:r>
              <a:rPr lang="en-US"/>
              <a:t>Click to edit Sub-Section title</a:t>
            </a:r>
          </a:p>
        </p:txBody>
      </p:sp>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bwMode="gray">
          <a:xfrm>
            <a:off x="831850" y="3657599"/>
            <a:ext cx="10515600" cy="2432051"/>
          </a:xfrm>
          <a:prstGeom prst="rect">
            <a:avLst/>
          </a:prstGeom>
        </p:spPr>
        <p:txBody>
          <a:bodyPr lIns="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Sub-Section subtitle</a:t>
            </a:r>
          </a:p>
        </p:txBody>
      </p:sp>
    </p:spTree>
    <p:extLst>
      <p:ext uri="{BB962C8B-B14F-4D97-AF65-F5344CB8AC3E}">
        <p14:creationId xmlns:p14="http://schemas.microsoft.com/office/powerpoint/2010/main" val="36918768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SEP 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Title and Content</a:t>
            </a:r>
          </a:p>
        </p:txBody>
      </p:sp>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Tree>
    <p:extLst>
      <p:ext uri="{BB962C8B-B14F-4D97-AF65-F5344CB8AC3E}">
        <p14:creationId xmlns:p14="http://schemas.microsoft.com/office/powerpoint/2010/main" val="121077561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SEP-IDEA Two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bwMode="white">
          <a:xfrm>
            <a:off x="638174" y="0"/>
            <a:ext cx="10515600" cy="672111"/>
          </a:xfrm>
          <a:prstGeom prst="rect">
            <a:avLst/>
          </a:prstGeom>
          <a:effectLst/>
        </p:spPr>
        <p:txBody>
          <a:bodyPr vert="horz" lIns="0" tIns="0" rIns="0" bIns="0" rtlCol="0" anchor="b">
            <a:noAutofit/>
          </a:bodyPr>
          <a:lstStyle>
            <a:lvl1pPr>
              <a:defRPr/>
            </a:lvl1pPr>
          </a:lstStyle>
          <a:p>
            <a:r>
              <a:rPr lang="en-US"/>
              <a:t>Click to edit title: Two Content</a:t>
            </a:r>
          </a:p>
        </p:txBody>
      </p:sp>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2</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668407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SEP-IDEA Compariso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bwMode="white">
          <a:xfrm>
            <a:off x="638174" y="0"/>
            <a:ext cx="10515600" cy="672111"/>
          </a:xfrm>
          <a:prstGeom prst="rect">
            <a:avLst/>
          </a:prstGeom>
          <a:effectLst/>
        </p:spPr>
        <p:txBody>
          <a:bodyPr vert="horz" lIns="0" tIns="0" rIns="0" bIns="0" rtlCol="0" anchor="b">
            <a:noAutofit/>
          </a:bodyPr>
          <a:lstStyle>
            <a:lvl1pPr>
              <a:defRPr/>
            </a:lvl1pPr>
          </a:lstStyle>
          <a:p>
            <a:r>
              <a:rPr lang="en-US"/>
              <a:t>Click to edit title: Comparison</a:t>
            </a:r>
          </a:p>
        </p:txBody>
      </p:sp>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1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2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367675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SEP-IDEA 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bwMode="white">
          <a:xfrm>
            <a:off x="638174" y="0"/>
            <a:ext cx="10515600" cy="672111"/>
          </a:xfrm>
          <a:prstGeom prst="rect">
            <a:avLst/>
          </a:prstGeom>
          <a:effectLst/>
        </p:spPr>
        <p:txBody>
          <a:bodyPr vert="horz" lIns="0" tIns="0" rIns="0" bIns="0" rtlCol="0" anchor="b">
            <a:noAutofit/>
          </a:bodyPr>
          <a:lstStyle>
            <a:lvl1pPr>
              <a:defRPr/>
            </a:lvl1pPr>
          </a:lstStyle>
          <a:p>
            <a:r>
              <a:rPr lang="en-US"/>
              <a:t>Click to edit title: Blank Slide</a:t>
            </a:r>
          </a:p>
        </p:txBody>
      </p:sp>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260919063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OSEP-IDEA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44229919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SEP-IDEA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91FF-09D6-7C19-36FD-1AF15A302FDF}"/>
              </a:ext>
            </a:extLst>
          </p:cNvPr>
          <p:cNvSpPr>
            <a:spLocks noGrp="1"/>
          </p:cNvSpPr>
          <p:nvPr>
            <p:ph type="title" hasCustomPrompt="1"/>
          </p:nvPr>
        </p:nvSpPr>
        <p:spPr/>
        <p:txBody>
          <a:bodyPr/>
          <a:lstStyle/>
          <a:p>
            <a:pPr lvl="0"/>
            <a:r>
              <a:rPr lang="en-US"/>
              <a:t>Click to edit Title: Caption and Content</a:t>
            </a:r>
          </a:p>
        </p:txBody>
      </p:sp>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a:t>Click to edit Content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2602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SEP-IDEA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bwMode="gray">
          <a:xfrm>
            <a:off x="839788" y="987424"/>
            <a:ext cx="3932237" cy="1069975"/>
          </a:xfrm>
          <a:prstGeom prst="rect">
            <a:avLst/>
          </a:prstGeom>
        </p:spPr>
        <p:txBody>
          <a:bodyPr anchor="b"/>
          <a:lstStyle>
            <a:lvl1pPr>
              <a:defRPr sz="3200">
                <a:solidFill>
                  <a:srgbClr val="2C506A"/>
                </a:solidFill>
              </a:defRPr>
            </a:lvl1pPr>
          </a:lstStyle>
          <a:p>
            <a:r>
              <a:rPr lang="en-US"/>
              <a:t>Click edit Master title style</a:t>
            </a:r>
          </a:p>
        </p:txBody>
      </p:sp>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bwMode="gray">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bwMode="gray">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3280937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SEP-IDEA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95183"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2" name="TextBox 1">
            <a:extLst>
              <a:ext uri="{FF2B5EF4-FFF2-40B4-BE49-F238E27FC236}">
                <a16:creationId xmlns:a16="http://schemas.microsoft.com/office/drawing/2014/main" id="{6652472D-2C37-4839-80EA-30713C149CA2}"/>
              </a:ext>
            </a:extLst>
          </p:cNvPr>
          <p:cNvSpPr txBox="1"/>
          <p:nvPr/>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429466765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OSEP-IDEA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95183"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9" name="TextBox 8">
            <a:extLst>
              <a:ext uri="{FF2B5EF4-FFF2-40B4-BE49-F238E27FC236}">
                <a16:creationId xmlns:a16="http://schemas.microsoft.com/office/drawing/2014/main" id="{534AA617-C9A8-41E8-8354-6B52BEE9BBD7}"/>
              </a:ext>
            </a:extLst>
          </p:cNvPr>
          <p:cNvSpPr txBox="1"/>
          <p:nvPr/>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p:nvSpPr>
        <p:spPr bwMode="gray">
          <a:xfrm>
            <a:off x="615778"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a:solidFill>
                  <a:srgbClr val="345065"/>
                </a:solidFill>
                <a:latin typeface="Century Gothic" panose="020B0502020202020204" pitchFamily="34" charset="0"/>
              </a:rPr>
              <a:t>	</a:t>
            </a:r>
            <a:r>
              <a:rPr lang="en-US" sz="1400" b="1">
                <a:solidFill>
                  <a:srgbClr val="215070"/>
                </a:solidFill>
                <a:latin typeface="Century Gothic" panose="020B0502020202020204" pitchFamily="34" charset="0"/>
              </a:rPr>
              <a:t>Home:</a:t>
            </a:r>
            <a:r>
              <a:rPr lang="en-US" sz="1400">
                <a:solidFill>
                  <a:srgbClr val="215070"/>
                </a:solidFill>
                <a:latin typeface="Century Gothic" panose="020B0502020202020204" pitchFamily="34" charset="0"/>
              </a:rPr>
              <a:t>	www.ed.gov/osers/osep</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Blog:</a:t>
            </a:r>
            <a:r>
              <a:rPr lang="en-US" sz="140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Twitter:</a:t>
            </a:r>
            <a:r>
              <a:rPr lang="en-US" sz="140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YouTube</a:t>
            </a:r>
            <a:r>
              <a:rPr lang="en-US" sz="1400">
                <a:solidFill>
                  <a:srgbClr val="215070"/>
                </a:solidFill>
                <a:latin typeface="Century Gothic" panose="020B0502020202020204" pitchFamily="34" charset="0"/>
              </a:rPr>
              <a:t>:	www.youtube.com/c/OSERS</a:t>
            </a:r>
            <a:endParaRPr lang="en-US" sz="1400">
              <a:latin typeface="Century Gothic" panose="020B0502020202020204" pitchFamily="34" charset="0"/>
            </a:endParaRPr>
          </a:p>
        </p:txBody>
      </p:sp>
    </p:spTree>
    <p:extLst>
      <p:ext uri="{BB962C8B-B14F-4D97-AF65-F5344CB8AC3E}">
        <p14:creationId xmlns:p14="http://schemas.microsoft.com/office/powerpoint/2010/main" val="185292277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SEP-IDEA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127A1540-C8CE-D612-7503-4BFE7B4D7A25}"/>
              </a:ext>
            </a:extLst>
          </p:cNvPr>
          <p:cNvSpPr>
            <a:spLocks noGrp="1"/>
          </p:cNvSpPr>
          <p:nvPr>
            <p:ph type="title"/>
          </p:nvPr>
        </p:nvSpPr>
        <p:spPr>
          <a:xfrm>
            <a:off x="609599" y="2514600"/>
            <a:ext cx="10972800" cy="914400"/>
          </a:xfrm>
        </p:spPr>
        <p:txBody>
          <a:bodyPr/>
          <a:lstStyle>
            <a:lvl1pPr algn="ctr">
              <a:defRPr sz="4800">
                <a:solidFill>
                  <a:srgbClr val="2D8700"/>
                </a:solidFill>
              </a:defRPr>
            </a:lvl1pPr>
          </a:lstStyle>
          <a:p>
            <a:r>
              <a:rPr lang="en-US"/>
              <a:t>Click to edit Master title style</a:t>
            </a:r>
          </a:p>
        </p:txBody>
      </p:sp>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7" name="TextBox 6">
            <a:extLst>
              <a:ext uri="{FF2B5EF4-FFF2-40B4-BE49-F238E27FC236}">
                <a16:creationId xmlns:a16="http://schemas.microsoft.com/office/drawing/2014/main" id="{5060B812-163D-48D4-ADD4-2BE579EA1AE0}"/>
              </a:ext>
            </a:extLst>
          </p:cNvPr>
          <p:cNvSpPr txBox="1"/>
          <p:nvPr/>
        </p:nvSpPr>
        <p:spPr bwMode="gray">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408225649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SA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bwMode="gray">
          <a:xfrm>
            <a:off x="1524000" y="1122363"/>
            <a:ext cx="9144000" cy="2387600"/>
          </a:xfrm>
          <a:prstGeom prst="rect">
            <a:avLst/>
          </a:prstGeom>
        </p:spPr>
        <p:txBody>
          <a:bodyPr anchor="b"/>
          <a:lstStyle>
            <a:lvl1pPr algn="ctr">
              <a:defRPr sz="4800" cap="small" baseline="0">
                <a:solidFill>
                  <a:srgbClr val="345065"/>
                </a:solidFill>
              </a:defRPr>
            </a:lvl1pPr>
          </a:lstStyle>
          <a:p>
            <a:r>
              <a:rPr lang="en-US"/>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bwMode="gray">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Title Slide subtitle</a:t>
            </a:r>
          </a:p>
        </p:txBody>
      </p:sp>
    </p:spTree>
    <p:extLst>
      <p:ext uri="{BB962C8B-B14F-4D97-AF65-F5344CB8AC3E}">
        <p14:creationId xmlns:p14="http://schemas.microsoft.com/office/powerpoint/2010/main" val="9475994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EP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bwMode="gray">
          <a:xfrm>
            <a:off x="831850" y="1709739"/>
            <a:ext cx="10515600" cy="1719262"/>
          </a:xfrm>
          <a:prstGeom prst="rect">
            <a:avLst/>
          </a:prstGeom>
        </p:spPr>
        <p:txBody>
          <a:bodyPr anchor="b"/>
          <a:lstStyle>
            <a:lvl1pPr>
              <a:defRPr sz="4400">
                <a:solidFill>
                  <a:srgbClr val="345065"/>
                </a:solidFill>
              </a:defRPr>
            </a:lvl1pPr>
          </a:lstStyle>
          <a:p>
            <a:r>
              <a:rPr lang="en-US"/>
              <a:t>Click to edit Sub-Section title</a:t>
            </a:r>
          </a:p>
        </p:txBody>
      </p:sp>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a:xfrm>
            <a:off x="831850" y="3657599"/>
            <a:ext cx="10515600" cy="2432051"/>
          </a:xfrm>
          <a:prstGeom prst="rect">
            <a:avLst/>
          </a:prstGeom>
        </p:spPr>
        <p:txBody>
          <a:bodyPr lIns="0" tIns="4572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Sub-Section subtitle</a:t>
            </a:r>
          </a:p>
        </p:txBody>
      </p:sp>
    </p:spTree>
    <p:extLst>
      <p:ext uri="{BB962C8B-B14F-4D97-AF65-F5344CB8AC3E}">
        <p14:creationId xmlns:p14="http://schemas.microsoft.com/office/powerpoint/2010/main" val="2165053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SA 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bwMode="white">
          <a:xfrm>
            <a:off x="638174" y="0"/>
            <a:ext cx="9875520" cy="672111"/>
          </a:xfrm>
          <a:prstGeom prst="rect">
            <a:avLst/>
          </a:prstGeom>
          <a:effectLst/>
        </p:spPr>
        <p:txBody>
          <a:bodyPr vert="horz" lIns="0" tIns="0" rIns="0" bIns="0" rtlCol="0" anchor="b">
            <a:noAutofit/>
          </a:bodyPr>
          <a:lstStyle>
            <a:lvl1pPr>
              <a:defRPr/>
            </a:lvl1pPr>
          </a:lstStyle>
          <a:p>
            <a:r>
              <a:rPr lang="en-US"/>
              <a:t>Click to edit title: Title and Content</a:t>
            </a:r>
          </a:p>
        </p:txBody>
      </p:sp>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Tree>
    <p:extLst>
      <p:ext uri="{BB962C8B-B14F-4D97-AF65-F5344CB8AC3E}">
        <p14:creationId xmlns:p14="http://schemas.microsoft.com/office/powerpoint/2010/main" val="31246624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RSA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bwMode="gray">
          <a:xfrm>
            <a:off x="831850" y="1709739"/>
            <a:ext cx="10515600" cy="1719262"/>
          </a:xfrm>
          <a:prstGeom prst="rect">
            <a:avLst/>
          </a:prstGeom>
        </p:spPr>
        <p:txBody>
          <a:bodyPr anchor="b"/>
          <a:lstStyle>
            <a:lvl1pPr>
              <a:defRPr sz="4400">
                <a:solidFill>
                  <a:srgbClr val="345065"/>
                </a:solidFill>
              </a:defRPr>
            </a:lvl1pPr>
          </a:lstStyle>
          <a:p>
            <a:r>
              <a:rPr lang="en-US"/>
              <a:t>Click to edit Sub-Section title</a:t>
            </a:r>
          </a:p>
        </p:txBody>
      </p:sp>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bwMode="gray">
          <a:xfrm>
            <a:off x="831850" y="3657599"/>
            <a:ext cx="10515600" cy="2432051"/>
          </a:xfrm>
          <a:prstGeom prst="rect">
            <a:avLst/>
          </a:prstGeom>
        </p:spPr>
        <p:txBody>
          <a:bodyPr lIns="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Sub-Section subtitle</a:t>
            </a:r>
          </a:p>
        </p:txBody>
      </p:sp>
    </p:spTree>
    <p:extLst>
      <p:ext uri="{BB962C8B-B14F-4D97-AF65-F5344CB8AC3E}">
        <p14:creationId xmlns:p14="http://schemas.microsoft.com/office/powerpoint/2010/main" val="201417408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SA Two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bwMode="white">
          <a:xfrm>
            <a:off x="638174" y="0"/>
            <a:ext cx="9875520" cy="672111"/>
          </a:xfrm>
          <a:prstGeom prst="rect">
            <a:avLst/>
          </a:prstGeom>
          <a:effectLst/>
        </p:spPr>
        <p:txBody>
          <a:bodyPr vert="horz" lIns="0" tIns="0" rIns="0" bIns="0" rtlCol="0" anchor="b">
            <a:noAutofit/>
          </a:bodyPr>
          <a:lstStyle>
            <a:lvl1pPr>
              <a:defRPr/>
            </a:lvl1pPr>
          </a:lstStyle>
          <a:p>
            <a:r>
              <a:rPr lang="en-US"/>
              <a:t>Click to edit title: Two Content</a:t>
            </a:r>
          </a:p>
        </p:txBody>
      </p:sp>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2</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080163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SA Compariso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bwMode="white">
          <a:xfrm>
            <a:off x="638175" y="0"/>
            <a:ext cx="9877425" cy="672111"/>
          </a:xfrm>
          <a:prstGeom prst="rect">
            <a:avLst/>
          </a:prstGeom>
          <a:effectLst/>
        </p:spPr>
        <p:txBody>
          <a:bodyPr vert="horz" lIns="0" tIns="0" rIns="0" bIns="0" rtlCol="0" anchor="b">
            <a:noAutofit/>
          </a:bodyPr>
          <a:lstStyle>
            <a:lvl1pPr>
              <a:defRPr/>
            </a:lvl1pPr>
          </a:lstStyle>
          <a:p>
            <a:r>
              <a:rPr lang="en-US"/>
              <a:t>Click to edit title: Comparison</a:t>
            </a:r>
          </a:p>
        </p:txBody>
      </p:sp>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1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2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325881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SA 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bwMode="white">
          <a:xfrm>
            <a:off x="638174" y="0"/>
            <a:ext cx="9875520" cy="672111"/>
          </a:xfrm>
          <a:prstGeom prst="rect">
            <a:avLst/>
          </a:prstGeom>
          <a:effectLst/>
        </p:spPr>
        <p:txBody>
          <a:bodyPr vert="horz" lIns="0" tIns="0" rIns="0" bIns="0" rtlCol="0" anchor="b">
            <a:noAutofit/>
          </a:bodyPr>
          <a:lstStyle>
            <a:lvl1pPr>
              <a:defRPr/>
            </a:lvl1pPr>
          </a:lstStyle>
          <a:p>
            <a:r>
              <a:rPr lang="en-US"/>
              <a:t>Click to edit title: Blank Slide</a:t>
            </a:r>
          </a:p>
        </p:txBody>
      </p:sp>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348286900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RSA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71069279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RSA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CA929-B0DF-7360-F4E6-0220C387B7B3}"/>
              </a:ext>
            </a:extLst>
          </p:cNvPr>
          <p:cNvSpPr>
            <a:spLocks noGrp="1"/>
          </p:cNvSpPr>
          <p:nvPr>
            <p:ph type="title" hasCustomPrompt="1"/>
          </p:nvPr>
        </p:nvSpPr>
        <p:spPr/>
        <p:txBody>
          <a:bodyPr/>
          <a:lstStyle/>
          <a:p>
            <a:pPr lvl="0"/>
            <a:r>
              <a:rPr lang="en-US"/>
              <a:t>Click to edit Title: Caption and Content</a:t>
            </a:r>
          </a:p>
        </p:txBody>
      </p:sp>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a:t>Click to edit Content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203132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RSA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bwMode="gray">
          <a:xfrm>
            <a:off x="839788" y="987424"/>
            <a:ext cx="3932237" cy="1069975"/>
          </a:xfrm>
          <a:prstGeom prst="rect">
            <a:avLst/>
          </a:prstGeom>
        </p:spPr>
        <p:txBody>
          <a:bodyPr anchor="b"/>
          <a:lstStyle>
            <a:lvl1pPr>
              <a:defRPr sz="3200">
                <a:solidFill>
                  <a:srgbClr val="2C506A"/>
                </a:solidFill>
              </a:defRPr>
            </a:lvl1pPr>
          </a:lstStyle>
          <a:p>
            <a:r>
              <a:rPr lang="en-US"/>
              <a:t>Click edit Master title style</a:t>
            </a:r>
          </a:p>
        </p:txBody>
      </p:sp>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bwMode="gray">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bwMode="gray">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89606700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SA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95183"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RSA</a:t>
            </a:r>
          </a:p>
        </p:txBody>
      </p:sp>
      <p:sp>
        <p:nvSpPr>
          <p:cNvPr id="2" name="TextBox 1">
            <a:extLst>
              <a:ext uri="{FF2B5EF4-FFF2-40B4-BE49-F238E27FC236}">
                <a16:creationId xmlns:a16="http://schemas.microsoft.com/office/drawing/2014/main" id="{6652472D-2C37-4839-80EA-30713C149CA2}"/>
              </a:ext>
            </a:extLst>
          </p:cNvPr>
          <p:cNvSpPr txBox="1"/>
          <p:nvPr/>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2400" cap="small" baseline="0">
                <a:solidFill>
                  <a:srgbClr val="2C506A"/>
                </a:solidFill>
                <a:latin typeface="Century Gothic" panose="020B0502020202020204" pitchFamily="34" charset="0"/>
              </a:rPr>
              <a:t>Rehabilitation Services Administration</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spcAft>
                <a:spcPts val="0"/>
              </a:spcAft>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70101778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RSA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10" name="TextBox 9">
            <a:extLst>
              <a:ext uri="{FF2B5EF4-FFF2-40B4-BE49-F238E27FC236}">
                <a16:creationId xmlns:a16="http://schemas.microsoft.com/office/drawing/2014/main" id="{89E437DF-F50F-43BC-B8E3-3430A1EE5E2D}"/>
              </a:ext>
            </a:extLst>
          </p:cNvPr>
          <p:cNvSpPr txBox="1"/>
          <p:nvPr/>
        </p:nvSpPr>
        <p:spPr bwMode="gray">
          <a:xfrm>
            <a:off x="595183"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RSA</a:t>
            </a:r>
          </a:p>
        </p:txBody>
      </p:sp>
      <p:sp>
        <p:nvSpPr>
          <p:cNvPr id="13" name="TextBox 12">
            <a:extLst>
              <a:ext uri="{FF2B5EF4-FFF2-40B4-BE49-F238E27FC236}">
                <a16:creationId xmlns:a16="http://schemas.microsoft.com/office/drawing/2014/main" id="{4EC1CCB4-5E7E-4F47-94E1-5E14BF6A54E4}"/>
              </a:ext>
            </a:extLst>
          </p:cNvPr>
          <p:cNvSpPr txBox="1"/>
          <p:nvPr/>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2400" cap="small" baseline="0">
                <a:solidFill>
                  <a:srgbClr val="2C506A"/>
                </a:solidFill>
                <a:latin typeface="Century Gothic" panose="020B0502020202020204" pitchFamily="34" charset="0"/>
              </a:rPr>
              <a:t>Rehabilitation Services Administration</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spcAft>
                <a:spcPts val="0"/>
              </a:spcAft>
            </a:pPr>
            <a:r>
              <a:rPr lang="en-US" sz="1800" cap="small" baseline="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p:nvSpPr>
        <p:spPr bwMode="gray">
          <a:xfrm>
            <a:off x="615778"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a:solidFill>
                  <a:srgbClr val="345065"/>
                </a:solidFill>
                <a:latin typeface="Century Gothic" panose="020B0502020202020204" pitchFamily="34" charset="0"/>
              </a:rPr>
              <a:t>	</a:t>
            </a:r>
            <a:r>
              <a:rPr lang="en-US" sz="1400" b="1">
                <a:solidFill>
                  <a:srgbClr val="215070"/>
                </a:solidFill>
                <a:latin typeface="Century Gothic" panose="020B0502020202020204" pitchFamily="34" charset="0"/>
              </a:rPr>
              <a:t>Home:</a:t>
            </a:r>
            <a:r>
              <a:rPr lang="en-US" sz="1400">
                <a:solidFill>
                  <a:srgbClr val="215070"/>
                </a:solidFill>
                <a:latin typeface="Century Gothic" panose="020B0502020202020204" pitchFamily="34" charset="0"/>
              </a:rPr>
              <a:t>	www.ed.gov/osers/rsa</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Blog:</a:t>
            </a:r>
            <a:r>
              <a:rPr lang="en-US" sz="140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Twitter:</a:t>
            </a:r>
            <a:r>
              <a:rPr lang="en-US" sz="140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YouTube</a:t>
            </a:r>
            <a:r>
              <a:rPr lang="en-US" sz="1400">
                <a:solidFill>
                  <a:srgbClr val="215070"/>
                </a:solidFill>
                <a:latin typeface="Century Gothic" panose="020B0502020202020204" pitchFamily="34" charset="0"/>
              </a:rPr>
              <a:t>:	www.youtube.com/c/OSERS</a:t>
            </a:r>
            <a:endParaRPr lang="en-US" sz="1400">
              <a:latin typeface="Century Gothic" panose="020B0502020202020204" pitchFamily="34" charset="0"/>
            </a:endParaRPr>
          </a:p>
        </p:txBody>
      </p:sp>
    </p:spTree>
    <p:extLst>
      <p:ext uri="{BB962C8B-B14F-4D97-AF65-F5344CB8AC3E}">
        <p14:creationId xmlns:p14="http://schemas.microsoft.com/office/powerpoint/2010/main" val="5066932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SEP Two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Two Content</a:t>
            </a:r>
          </a:p>
        </p:txBody>
      </p:sp>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2</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412224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SA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FDA8228-D6A9-24FF-AE98-8A9751C485D9}"/>
              </a:ext>
            </a:extLst>
          </p:cNvPr>
          <p:cNvSpPr>
            <a:spLocks noGrp="1"/>
          </p:cNvSpPr>
          <p:nvPr>
            <p:ph type="title"/>
          </p:nvPr>
        </p:nvSpPr>
        <p:spPr>
          <a:xfrm>
            <a:off x="609599" y="2514600"/>
            <a:ext cx="10972800" cy="914400"/>
          </a:xfrm>
        </p:spPr>
        <p:txBody>
          <a:bodyPr/>
          <a:lstStyle>
            <a:lvl1pPr algn="ctr">
              <a:defRPr sz="4800">
                <a:solidFill>
                  <a:srgbClr val="2D8700"/>
                </a:solidFill>
              </a:defRPr>
            </a:lvl1pPr>
          </a:lstStyle>
          <a:p>
            <a:r>
              <a:rPr lang="en-US"/>
              <a:t>Click to edit Master title style</a:t>
            </a:r>
          </a:p>
        </p:txBody>
      </p:sp>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9" name="TextBox 8">
            <a:extLst>
              <a:ext uri="{FF2B5EF4-FFF2-40B4-BE49-F238E27FC236}">
                <a16:creationId xmlns:a16="http://schemas.microsoft.com/office/drawing/2014/main" id="{68E5EC69-1945-4270-A74C-D1C5FC8ECF26}"/>
              </a:ext>
            </a:extLst>
          </p:cNvPr>
          <p:cNvSpPr txBox="1"/>
          <p:nvPr/>
        </p:nvSpPr>
        <p:spPr bwMode="gray">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2400" cap="small" baseline="0">
                <a:solidFill>
                  <a:srgbClr val="2C506A"/>
                </a:solidFill>
                <a:latin typeface="Century Gothic" panose="020B0502020202020204" pitchFamily="34" charset="0"/>
              </a:rPr>
              <a:t>Rehabilitation Services Administration</a:t>
            </a:r>
          </a:p>
          <a:p>
            <a:pPr marL="0" marR="0" lvl="0" indent="0" algn="ctr" defTabSz="457200" rtl="0" eaLnBrk="1" fontAlgn="auto" latinLnBrk="0" hangingPunct="1">
              <a:lnSpc>
                <a:spcPct val="100000"/>
              </a:lnSpc>
              <a:spcBef>
                <a:spcPts val="600"/>
              </a:spcBef>
              <a:spcAft>
                <a:spcPts val="0"/>
              </a:spcAft>
              <a:buClrTx/>
              <a:buSzTx/>
              <a:buFontTx/>
              <a:buNone/>
              <a:tabLst/>
              <a:defRPr/>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spcAft>
                <a:spcPts val="0"/>
              </a:spcAft>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219213014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SEP Compariso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Comparison</a:t>
            </a:r>
          </a:p>
        </p:txBody>
      </p:sp>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1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2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33697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SEP 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Blank Slide</a:t>
            </a:r>
          </a:p>
        </p:txBody>
      </p:sp>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1568549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SEP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4931507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SEP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BA1B-640C-49F2-028C-59FF1825A5CE}"/>
              </a:ext>
            </a:extLst>
          </p:cNvPr>
          <p:cNvSpPr>
            <a:spLocks noGrp="1"/>
          </p:cNvSpPr>
          <p:nvPr>
            <p:ph type="title" hasCustomPrompt="1"/>
          </p:nvPr>
        </p:nvSpPr>
        <p:spPr/>
        <p:txBody>
          <a:bodyPr/>
          <a:lstStyle/>
          <a:p>
            <a:pPr lvl="0"/>
            <a:r>
              <a:rPr lang="en-US"/>
              <a:t>Click to edit Title: Caption and Content</a:t>
            </a:r>
          </a:p>
        </p:txBody>
      </p:sp>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a:t>Click to edit Content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57778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SEP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bwMode="gray">
          <a:xfrm>
            <a:off x="839788" y="987424"/>
            <a:ext cx="3932237" cy="1069975"/>
          </a:xfrm>
          <a:prstGeom prst="rect">
            <a:avLst/>
          </a:prstGeom>
        </p:spPr>
        <p:txBody>
          <a:bodyPr anchor="b"/>
          <a:lstStyle>
            <a:lvl1pPr>
              <a:defRPr sz="3200">
                <a:solidFill>
                  <a:srgbClr val="2C506A"/>
                </a:solidFill>
              </a:defRPr>
            </a:lvl1pPr>
          </a:lstStyle>
          <a:p>
            <a:r>
              <a:rPr lang="en-US"/>
              <a:t>Click edit Master title style</a:t>
            </a:r>
          </a:p>
        </p:txBody>
      </p:sp>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bwMode="gray">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bwMode="gray">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107987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w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p:nvSpPr>
        <p:spPr bwMode="gray">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p:nvSpPr>
        <p:spPr bwMode="gray">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1"/>
              </a:solidFill>
              <a:latin typeface="Century Gothic" panose="020B0502020202020204" pitchFamily="34" charset="0"/>
            </a:endParaRPr>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bwMode="white">
          <a:xfrm>
            <a:off x="638175" y="0"/>
            <a:ext cx="10944225" cy="672111"/>
          </a:xfrm>
          <a:prstGeom prst="rect">
            <a:avLst/>
          </a:prstGeom>
          <a:effectLst/>
        </p:spPr>
        <p:txBody>
          <a:bodyPr vert="horz" lIns="0" tIns="0" rIns="0" bIns="0" rtlCol="0" anchor="b">
            <a:noAutofit/>
          </a:bodyPr>
          <a:lstStyle/>
          <a:p>
            <a:r>
              <a:rPr lang="en-US"/>
              <a:t>Click to edit Master title style</a:t>
            </a:r>
          </a:p>
        </p:txBody>
      </p:sp>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bwMode="white">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bwMode="gray">
          <a:xfrm>
            <a:off x="650789" y="1143000"/>
            <a:ext cx="10931611" cy="4572000"/>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p:nvPicPr>
        <p:blipFill>
          <a:blip r:embed="rId18" cstate="email">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7" name="Group 16">
            <a:extLst>
              <a:ext uri="{FF2B5EF4-FFF2-40B4-BE49-F238E27FC236}">
                <a16:creationId xmlns:a16="http://schemas.microsoft.com/office/drawing/2014/main" id="{447B1D10-21B6-459B-9814-AEA24F4FC435}"/>
              </a:ext>
              <a:ext uri="{C183D7F6-B498-43B3-948B-1728B52AA6E4}">
                <adec:decorative xmlns:adec="http://schemas.microsoft.com/office/drawing/2017/decorative" val="1"/>
              </a:ext>
            </a:extLst>
          </p:cNvPr>
          <p:cNvGrpSpPr/>
          <p:nvPr/>
        </p:nvGrpSpPr>
        <p:grpSpPr bwMode="white">
          <a:xfrm>
            <a:off x="6596448" y="6321441"/>
            <a:ext cx="4757352" cy="457200"/>
            <a:chOff x="6596448" y="6321441"/>
            <a:chExt cx="4757352" cy="457200"/>
          </a:xfrm>
        </p:grpSpPr>
        <p:sp>
          <p:nvSpPr>
            <p:cNvPr id="22" name="Footer Placeholder 4">
              <a:extLst>
                <a:ext uri="{FF2B5EF4-FFF2-40B4-BE49-F238E27FC236}">
                  <a16:creationId xmlns:a16="http://schemas.microsoft.com/office/drawing/2014/main" id="{D90578AF-1139-44ED-94B3-BFDFF2DB673F}"/>
                </a:ext>
                <a:ext uri="{C183D7F6-B498-43B3-948B-1728B52AA6E4}">
                  <adec:decorative xmlns:adec="http://schemas.microsoft.com/office/drawing/2017/decorative" val="1"/>
                </a:ext>
              </a:extLst>
            </p:cNvPr>
            <p:cNvSpPr txBox="1">
              <a:spLocks/>
            </p:cNvSpPr>
            <p:nvPr/>
          </p:nvSpPr>
          <p:spPr bwMode="white">
            <a:xfrm>
              <a:off x="7975326" y="6348113"/>
              <a:ext cx="3378474"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t>Office of Special Education Programs</a:t>
              </a:r>
            </a:p>
            <a:p>
              <a:r>
                <a:rPr lang="en-US" b="0"/>
                <a:t>Office of Special Education and Rehabilitative Services</a:t>
              </a:r>
            </a:p>
          </p:txBody>
        </p:sp>
        <p:cxnSp>
          <p:nvCxnSpPr>
            <p:cNvPr id="23" name="Straight Connector 22">
              <a:extLst>
                <a:ext uri="{FF2B5EF4-FFF2-40B4-BE49-F238E27FC236}">
                  <a16:creationId xmlns:a16="http://schemas.microsoft.com/office/drawing/2014/main" id="{AF83FEFF-3E03-48BE-869D-D2056DC9AEFB}"/>
                </a:ext>
                <a:ext uri="{C183D7F6-B498-43B3-948B-1728B52AA6E4}">
                  <adec:decorative xmlns:adec="http://schemas.microsoft.com/office/drawing/2017/decorative" val="1"/>
                </a:ext>
              </a:extLst>
            </p:cNvPr>
            <p:cNvCxnSpPr>
              <a:cxnSpLocks/>
            </p:cNvCxnSpPr>
            <p:nvPr/>
          </p:nvCxnSpPr>
          <p:spPr bwMode="white">
            <a:xfrm>
              <a:off x="7926859"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descr="OSERS">
              <a:extLst>
                <a:ext uri="{FF2B5EF4-FFF2-40B4-BE49-F238E27FC236}">
                  <a16:creationId xmlns:a16="http://schemas.microsoft.com/office/drawing/2014/main" id="{2357A4C5-C69C-469F-85DC-5A702CFE13CC}"/>
                </a:ext>
              </a:extLst>
            </p:cNvPr>
            <p:cNvSpPr txBox="1"/>
            <p:nvPr/>
          </p:nvSpPr>
          <p:spPr bwMode="white">
            <a:xfrm>
              <a:off x="6596448" y="6321441"/>
              <a:ext cx="1245048" cy="457200"/>
            </a:xfrm>
            <a:prstGeom prst="rect">
              <a:avLst/>
            </a:prstGeom>
            <a:noFill/>
          </p:spPr>
          <p:txBody>
            <a:bodyPr wrap="square" lIns="0" tIns="0" rIns="0" bIns="0" rtlCol="0" anchor="ctr">
              <a:noAutofit/>
            </a:bodyPr>
            <a:lstStyle/>
            <a:p>
              <a:pPr algn="r">
                <a:lnSpc>
                  <a:spcPct val="85000"/>
                </a:lnSpc>
              </a:pPr>
              <a:r>
                <a:rPr lang="en-US" sz="3600" b="0" spc="0" baseline="0">
                  <a:solidFill>
                    <a:schemeClr val="bg1"/>
                  </a:solidFill>
                  <a:latin typeface="Century Gothic" panose="020B0502020202020204" pitchFamily="34" charset="0"/>
                </a:rPr>
                <a:t>OSEP</a:t>
              </a:r>
              <a:endParaRPr lang="en-US" sz="3200" b="0" spc="0" baseline="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14844674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74" r:id="rId13"/>
    <p:sldLayoutId id="2147483775" r:id="rId14"/>
    <p:sldLayoutId id="2147483776" r:id="rId15"/>
    <p:sldLayoutId id="2147483777" r:id="rId16"/>
  </p:sldLayoutIdLst>
  <p:transition>
    <p:fade/>
  </p:transition>
  <p:hf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p:nvSpPr>
        <p:spPr bwMode="gray">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1"/>
              </a:solidFill>
              <a:latin typeface="Century Gothic" panose="020B0502020202020204" pitchFamily="34" charset="0"/>
            </a:endParaRPr>
          </a:p>
        </p:txBody>
      </p:sp>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p:nvSpPr>
        <p:spPr bwMode="gray">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3C3D12C7-992F-4324-A72C-E469F42F7FCB}"/>
              </a:ext>
              <a:ext uri="{C183D7F6-B498-43B3-948B-1728B52AA6E4}">
                <adec:decorative xmlns:adec="http://schemas.microsoft.com/office/drawing/2017/decorative" val="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b="24708"/>
          <a:stretch/>
        </p:blipFill>
        <p:spPr>
          <a:xfrm>
            <a:off x="11235634" y="73902"/>
            <a:ext cx="871001" cy="548640"/>
          </a:xfrm>
          <a:prstGeom prst="rect">
            <a:avLst/>
          </a:prstGeom>
        </p:spPr>
      </p:pic>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bwMode="white">
          <a:xfrm>
            <a:off x="638175" y="0"/>
            <a:ext cx="10512095" cy="672111"/>
          </a:xfrm>
          <a:prstGeom prst="rect">
            <a:avLst/>
          </a:prstGeom>
          <a:effectLst/>
        </p:spPr>
        <p:txBody>
          <a:bodyPr vert="horz" lIns="0" tIns="0" rIns="0" bIns="0" rtlCol="0" anchor="b">
            <a:noAutofit/>
          </a:bodyPr>
          <a:lstStyle/>
          <a:p>
            <a:r>
              <a:rPr lang="en-US"/>
              <a:t>Click to edit Master title style</a:t>
            </a:r>
          </a:p>
        </p:txBody>
      </p:sp>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bwMode="white">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bwMode="gray">
          <a:xfrm>
            <a:off x="650789" y="1143000"/>
            <a:ext cx="10931611" cy="4572000"/>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p:nvPicPr>
        <p:blipFill>
          <a:blip r:embed="rId15" cstate="email">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7" name="Group 16">
            <a:extLst>
              <a:ext uri="{FF2B5EF4-FFF2-40B4-BE49-F238E27FC236}">
                <a16:creationId xmlns:a16="http://schemas.microsoft.com/office/drawing/2014/main" id="{447B1D10-21B6-459B-9814-AEA24F4FC435}"/>
              </a:ext>
              <a:ext uri="{C183D7F6-B498-43B3-948B-1728B52AA6E4}">
                <adec:decorative xmlns:adec="http://schemas.microsoft.com/office/drawing/2017/decorative" val="1"/>
              </a:ext>
            </a:extLst>
          </p:cNvPr>
          <p:cNvGrpSpPr/>
          <p:nvPr/>
        </p:nvGrpSpPr>
        <p:grpSpPr bwMode="white">
          <a:xfrm>
            <a:off x="6596448" y="6321441"/>
            <a:ext cx="4757352" cy="457200"/>
            <a:chOff x="6596448" y="6321441"/>
            <a:chExt cx="4757352" cy="457200"/>
          </a:xfrm>
        </p:grpSpPr>
        <p:sp>
          <p:nvSpPr>
            <p:cNvPr id="22" name="Footer Placeholder 4">
              <a:extLst>
                <a:ext uri="{FF2B5EF4-FFF2-40B4-BE49-F238E27FC236}">
                  <a16:creationId xmlns:a16="http://schemas.microsoft.com/office/drawing/2014/main" id="{D90578AF-1139-44ED-94B3-BFDFF2DB673F}"/>
                </a:ext>
                <a:ext uri="{C183D7F6-B498-43B3-948B-1728B52AA6E4}">
                  <adec:decorative xmlns:adec="http://schemas.microsoft.com/office/drawing/2017/decorative" val="1"/>
                </a:ext>
              </a:extLst>
            </p:cNvPr>
            <p:cNvSpPr txBox="1">
              <a:spLocks/>
            </p:cNvSpPr>
            <p:nvPr/>
          </p:nvSpPr>
          <p:spPr bwMode="white">
            <a:xfrm>
              <a:off x="7975326" y="6348113"/>
              <a:ext cx="3378474"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t>Office of Special Education Programs</a:t>
              </a:r>
            </a:p>
            <a:p>
              <a:r>
                <a:rPr lang="en-US" b="0"/>
                <a:t>Office of Special Education and Rehabilitative Services</a:t>
              </a:r>
            </a:p>
          </p:txBody>
        </p:sp>
        <p:cxnSp>
          <p:nvCxnSpPr>
            <p:cNvPr id="23" name="Straight Connector 22">
              <a:extLst>
                <a:ext uri="{FF2B5EF4-FFF2-40B4-BE49-F238E27FC236}">
                  <a16:creationId xmlns:a16="http://schemas.microsoft.com/office/drawing/2014/main" id="{AF83FEFF-3E03-48BE-869D-D2056DC9AEFB}"/>
                </a:ext>
                <a:ext uri="{C183D7F6-B498-43B3-948B-1728B52AA6E4}">
                  <adec:decorative xmlns:adec="http://schemas.microsoft.com/office/drawing/2017/decorative" val="1"/>
                </a:ext>
              </a:extLst>
            </p:cNvPr>
            <p:cNvCxnSpPr>
              <a:cxnSpLocks/>
            </p:cNvCxnSpPr>
            <p:nvPr/>
          </p:nvCxnSpPr>
          <p:spPr bwMode="white">
            <a:xfrm>
              <a:off x="7926859"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descr="OSERS">
              <a:extLst>
                <a:ext uri="{FF2B5EF4-FFF2-40B4-BE49-F238E27FC236}">
                  <a16:creationId xmlns:a16="http://schemas.microsoft.com/office/drawing/2014/main" id="{2357A4C5-C69C-469F-85DC-5A702CFE13CC}"/>
                </a:ext>
              </a:extLst>
            </p:cNvPr>
            <p:cNvSpPr txBox="1"/>
            <p:nvPr/>
          </p:nvSpPr>
          <p:spPr bwMode="white">
            <a:xfrm>
              <a:off x="6596448" y="6321441"/>
              <a:ext cx="1245048" cy="457200"/>
            </a:xfrm>
            <a:prstGeom prst="rect">
              <a:avLst/>
            </a:prstGeom>
            <a:noFill/>
          </p:spPr>
          <p:txBody>
            <a:bodyPr wrap="square" lIns="0" tIns="0" rIns="0" bIns="0" rtlCol="0" anchor="ctr">
              <a:noAutofit/>
            </a:bodyPr>
            <a:lstStyle/>
            <a:p>
              <a:pPr algn="r">
                <a:lnSpc>
                  <a:spcPct val="85000"/>
                </a:lnSpc>
              </a:pPr>
              <a:r>
                <a:rPr lang="en-US" sz="3600" b="0" spc="0" baseline="0">
                  <a:solidFill>
                    <a:schemeClr val="bg1"/>
                  </a:solidFill>
                  <a:latin typeface="Century Gothic" panose="020B0502020202020204" pitchFamily="34" charset="0"/>
                </a:rPr>
                <a:t>OSEP</a:t>
              </a:r>
              <a:endParaRPr lang="en-US" sz="3200" b="0" spc="0" baseline="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410055984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ransition>
    <p:fade/>
  </p:transition>
  <p:hf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p:nvSpPr>
        <p:spPr bwMode="gray">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p:nvSpPr>
        <p:spPr bwMode="gray">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1"/>
              </a:solidFill>
              <a:latin typeface="Century Gothic" panose="020B0502020202020204" pitchFamily="34" charset="0"/>
            </a:endParaRPr>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bwMode="white">
          <a:xfrm>
            <a:off x="638175" y="0"/>
            <a:ext cx="9875520" cy="672111"/>
          </a:xfrm>
          <a:prstGeom prst="rect">
            <a:avLst/>
          </a:prstGeom>
          <a:effectLst/>
        </p:spPr>
        <p:txBody>
          <a:bodyPr vert="horz" lIns="0" tIns="0" rIns="0" bIns="0" rtlCol="0" anchor="b">
            <a:noAutofit/>
          </a:bodyPr>
          <a:lstStyle/>
          <a:p>
            <a:r>
              <a:rPr lang="en-US"/>
              <a:t>Click to edit Master title style</a:t>
            </a:r>
          </a:p>
        </p:txBody>
      </p:sp>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bwMode="white">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bwMode="gray">
          <a:xfrm>
            <a:off x="650789" y="1143000"/>
            <a:ext cx="10931611" cy="4572000"/>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p:nvPicPr>
        <p:blipFill>
          <a:blip r:embed="rId14" cstate="email">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9" name="Group 18">
            <a:extLst>
              <a:ext uri="{FF2B5EF4-FFF2-40B4-BE49-F238E27FC236}">
                <a16:creationId xmlns:a16="http://schemas.microsoft.com/office/drawing/2014/main" id="{0280D4FB-3891-4974-B82E-C47C48CE5ED4}"/>
              </a:ext>
              <a:ext uri="{C183D7F6-B498-43B3-948B-1728B52AA6E4}">
                <adec:decorative xmlns:adec="http://schemas.microsoft.com/office/drawing/2017/decorative" val="1"/>
              </a:ext>
            </a:extLst>
          </p:cNvPr>
          <p:cNvGrpSpPr/>
          <p:nvPr/>
        </p:nvGrpSpPr>
        <p:grpSpPr bwMode="white">
          <a:xfrm>
            <a:off x="6936292" y="6321441"/>
            <a:ext cx="4408172" cy="457200"/>
            <a:chOff x="6936292" y="6321441"/>
            <a:chExt cx="4408172" cy="457200"/>
          </a:xfrm>
        </p:grpSpPr>
        <p:sp>
          <p:nvSpPr>
            <p:cNvPr id="20" name="Footer Placeholder 4">
              <a:extLst>
                <a:ext uri="{FF2B5EF4-FFF2-40B4-BE49-F238E27FC236}">
                  <a16:creationId xmlns:a16="http://schemas.microsoft.com/office/drawing/2014/main" id="{9606314B-432E-426C-89F3-41A44AD254AB}"/>
                </a:ext>
                <a:ext uri="{C183D7F6-B498-43B3-948B-1728B52AA6E4}">
                  <adec:decorative xmlns:adec="http://schemas.microsoft.com/office/drawing/2017/decorative" val="1"/>
                </a:ext>
              </a:extLst>
            </p:cNvPr>
            <p:cNvSpPr txBox="1">
              <a:spLocks/>
            </p:cNvSpPr>
            <p:nvPr/>
          </p:nvSpPr>
          <p:spPr bwMode="white">
            <a:xfrm>
              <a:off x="7984524" y="6348113"/>
              <a:ext cx="3359940"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t>Rehabilitation Services Administration</a:t>
              </a:r>
            </a:p>
            <a:p>
              <a:r>
                <a:rPr lang="en-US" b="0"/>
                <a:t>Office of Special Education and Rehabilitative Services</a:t>
              </a:r>
            </a:p>
          </p:txBody>
        </p:sp>
        <p:cxnSp>
          <p:nvCxnSpPr>
            <p:cNvPr id="21" name="Straight Connector 20">
              <a:extLst>
                <a:ext uri="{FF2B5EF4-FFF2-40B4-BE49-F238E27FC236}">
                  <a16:creationId xmlns:a16="http://schemas.microsoft.com/office/drawing/2014/main" id="{DB6F0B4F-B086-41DB-94DA-4D5A42F8C306}"/>
                </a:ext>
                <a:ext uri="{C183D7F6-B498-43B3-948B-1728B52AA6E4}">
                  <adec:decorative xmlns:adec="http://schemas.microsoft.com/office/drawing/2017/decorative" val="1"/>
                </a:ext>
              </a:extLst>
            </p:cNvPr>
            <p:cNvCxnSpPr>
              <a:cxnSpLocks/>
            </p:cNvCxnSpPr>
            <p:nvPr/>
          </p:nvCxnSpPr>
          <p:spPr bwMode="white">
            <a:xfrm>
              <a:off x="7936057"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descr="OSERS">
              <a:extLst>
                <a:ext uri="{FF2B5EF4-FFF2-40B4-BE49-F238E27FC236}">
                  <a16:creationId xmlns:a16="http://schemas.microsoft.com/office/drawing/2014/main" id="{41984953-4B21-40EC-B279-3D0B99EC77BC}"/>
                </a:ext>
              </a:extLst>
            </p:cNvPr>
            <p:cNvSpPr txBox="1"/>
            <p:nvPr/>
          </p:nvSpPr>
          <p:spPr bwMode="white">
            <a:xfrm>
              <a:off x="6936292" y="6321441"/>
              <a:ext cx="914401" cy="457200"/>
            </a:xfrm>
            <a:prstGeom prst="rect">
              <a:avLst/>
            </a:prstGeom>
            <a:noFill/>
          </p:spPr>
          <p:txBody>
            <a:bodyPr wrap="square" lIns="0" tIns="0" rIns="0" bIns="0" rtlCol="0" anchor="ctr">
              <a:noAutofit/>
            </a:bodyPr>
            <a:lstStyle/>
            <a:p>
              <a:pPr algn="r">
                <a:lnSpc>
                  <a:spcPct val="85000"/>
                </a:lnSpc>
              </a:pPr>
              <a:r>
                <a:rPr lang="en-US" sz="3600" b="0" spc="0" baseline="0">
                  <a:solidFill>
                    <a:schemeClr val="bg1"/>
                  </a:solidFill>
                  <a:latin typeface="Century Gothic" panose="020B0502020202020204" pitchFamily="34" charset="0"/>
                </a:rPr>
                <a:t>RSA</a:t>
              </a:r>
              <a:endParaRPr lang="en-US" sz="3200" b="0" spc="0" baseline="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273971528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ransition>
    <p:fade/>
  </p:transition>
  <p:hf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npdci.fpg.unc.edu/sites/npdci.fpg.unc.edu/files/resources/NPDCI_ProfessionalDevelopmentInEC_03-04-08_0.pdf" TargetMode="External"/><Relationship Id="rId7" Type="http://schemas.openxmlformats.org/officeDocument/2006/relationships/hyperlink" Target="mailto:camille.catlett@unc.ed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education2.sdsu.edu/pipelines/325n-impact-2022-final.pdf" TargetMode="External"/><Relationship Id="rId5" Type="http://schemas.openxmlformats.org/officeDocument/2006/relationships/hyperlink" Target="https://scriptnc.fpg.unc.edu/" TargetMode="External"/><Relationship Id="rId4" Type="http://schemas.openxmlformats.org/officeDocument/2006/relationships/hyperlink" Target="https://fpg.unc.edu/publications/blueprint-process-enhancing-early-childhood-preservice-programs-and-course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Sunyoung.Ahn@ed.gov"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A7149A7E.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6C28-C98E-8BEA-A997-EA2301031ABE}"/>
              </a:ext>
            </a:extLst>
          </p:cNvPr>
          <p:cNvSpPr>
            <a:spLocks noGrp="1"/>
          </p:cNvSpPr>
          <p:nvPr>
            <p:ph type="ctrTitle"/>
          </p:nvPr>
        </p:nvSpPr>
        <p:spPr/>
        <p:txBody>
          <a:bodyPr/>
          <a:lstStyle/>
          <a:p>
            <a:r>
              <a:rPr lang="en-US" dirty="0">
                <a:latin typeface="Century Gothic"/>
              </a:rPr>
              <a:t>Digging Deeper: Resources to Support 325X Applicants</a:t>
            </a:r>
            <a:endParaRPr lang="en-US" dirty="0"/>
          </a:p>
        </p:txBody>
      </p:sp>
      <p:sp>
        <p:nvSpPr>
          <p:cNvPr id="3" name="Subtitle 2">
            <a:extLst>
              <a:ext uri="{FF2B5EF4-FFF2-40B4-BE49-F238E27FC236}">
                <a16:creationId xmlns:a16="http://schemas.microsoft.com/office/drawing/2014/main" id="{5EE7F8A7-7EE1-A56F-A601-B3095859FB95}"/>
              </a:ext>
            </a:extLst>
          </p:cNvPr>
          <p:cNvSpPr>
            <a:spLocks noGrp="1"/>
          </p:cNvSpPr>
          <p:nvPr>
            <p:ph type="subTitle" idx="1"/>
          </p:nvPr>
        </p:nvSpPr>
        <p:spPr/>
        <p:txBody>
          <a:bodyPr vert="horz" lIns="91440" tIns="45720" rIns="91440" bIns="45720" rtlCol="0" anchor="t">
            <a:normAutofit/>
          </a:bodyPr>
          <a:lstStyle/>
          <a:p>
            <a:pPr>
              <a:spcBef>
                <a:spcPts val="0"/>
              </a:spcBef>
            </a:pPr>
            <a:r>
              <a:rPr lang="en-US">
                <a:latin typeface="Century Gothic"/>
              </a:rPr>
              <a:t>Sharde Theodore, Ed.S., Ashley</a:t>
            </a:r>
            <a:r>
              <a:rPr lang="en-US" b="0" i="0" u="none" strike="noStrike" cap="small">
                <a:solidFill>
                  <a:srgbClr val="2CA34E"/>
                </a:solidFill>
                <a:effectLst/>
                <a:latin typeface="Century Gothic"/>
              </a:rPr>
              <a:t> Y. Grays, M.Ed., </a:t>
            </a:r>
            <a:endParaRPr lang="en-US" sz="4000">
              <a:latin typeface="Century Gothic"/>
            </a:endParaRPr>
          </a:p>
          <a:p>
            <a:pPr>
              <a:spcBef>
                <a:spcPts val="0"/>
              </a:spcBef>
            </a:pPr>
            <a:r>
              <a:rPr lang="en-US">
                <a:latin typeface="Century Gothic"/>
              </a:rPr>
              <a:t>Sunyoung Ahn, Ph.D., Camille</a:t>
            </a:r>
            <a:r>
              <a:rPr lang="en-US" b="0" i="0" u="none" strike="noStrike" cap="small">
                <a:solidFill>
                  <a:srgbClr val="2CA34E"/>
                </a:solidFill>
                <a:effectLst/>
                <a:latin typeface="Century Gothic"/>
              </a:rPr>
              <a:t> Catlett</a:t>
            </a:r>
            <a:r>
              <a:rPr lang="en-US">
                <a:latin typeface="Century Gothic"/>
              </a:rPr>
              <a:t>, M.A.</a:t>
            </a:r>
            <a:r>
              <a:rPr lang="en-US" b="0" i="0" u="none" strike="noStrike" cap="small">
                <a:solidFill>
                  <a:srgbClr val="2CA34E"/>
                </a:solidFill>
                <a:effectLst/>
                <a:latin typeface="Century Gothic"/>
              </a:rPr>
              <a:t> &amp; Melinda Leko</a:t>
            </a:r>
            <a:r>
              <a:rPr lang="en-US">
                <a:latin typeface="Century Gothic"/>
              </a:rPr>
              <a:t>, Ph.D.</a:t>
            </a:r>
            <a:endParaRPr lang="en-US" sz="4000" b="0">
              <a:effectLst/>
              <a:latin typeface="Century Gothic"/>
            </a:endParaRPr>
          </a:p>
        </p:txBody>
      </p:sp>
    </p:spTree>
    <p:extLst>
      <p:ext uri="{BB962C8B-B14F-4D97-AF65-F5344CB8AC3E}">
        <p14:creationId xmlns:p14="http://schemas.microsoft.com/office/powerpoint/2010/main" val="32737828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4B5CB-BAA1-07FB-7CDD-0141A245D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BF638-6B48-8334-DAB9-73A6CB5A560F}"/>
              </a:ext>
            </a:extLst>
          </p:cNvPr>
          <p:cNvSpPr>
            <a:spLocks noGrp="1"/>
          </p:cNvSpPr>
          <p:nvPr>
            <p:ph type="title"/>
          </p:nvPr>
        </p:nvSpPr>
        <p:spPr/>
        <p:txBody>
          <a:bodyPr/>
          <a:lstStyle/>
          <a:p>
            <a:r>
              <a:rPr lang="en-US"/>
              <a:t>Course Enhancement Modules (CEM)</a:t>
            </a:r>
          </a:p>
        </p:txBody>
      </p:sp>
      <p:sp>
        <p:nvSpPr>
          <p:cNvPr id="3" name="Content Placeholder 2">
            <a:extLst>
              <a:ext uri="{FF2B5EF4-FFF2-40B4-BE49-F238E27FC236}">
                <a16:creationId xmlns:a16="http://schemas.microsoft.com/office/drawing/2014/main" id="{72874713-AD8B-1D19-9A3C-C81378D30941}"/>
              </a:ext>
            </a:extLst>
          </p:cNvPr>
          <p:cNvSpPr>
            <a:spLocks noGrp="1"/>
          </p:cNvSpPr>
          <p:nvPr>
            <p:ph idx="1"/>
          </p:nvPr>
        </p:nvSpPr>
        <p:spPr/>
        <p:txBody>
          <a:bodyPr/>
          <a:lstStyle/>
          <a:p>
            <a:r>
              <a:rPr lang="en-US" b="1" i="0">
                <a:solidFill>
                  <a:srgbClr val="2D5C88"/>
                </a:solidFill>
                <a:effectLst/>
              </a:rPr>
              <a:t>CEMs </a:t>
            </a:r>
            <a:r>
              <a:rPr lang="en-US" b="0" i="0">
                <a:solidFill>
                  <a:srgbClr val="666666"/>
                </a:solidFill>
                <a:effectLst/>
              </a:rPr>
              <a:t>include usable resources for faculty and PD providers to include in effective opportunities for teachers and leaders to learn about and use EBPs. For example, Learning Resources materials—such as the anchor presentation with speaker notes—can be incorporated into a content course or implemented with a professional learning community. </a:t>
            </a:r>
            <a:endParaRPr lang="en-US"/>
          </a:p>
        </p:txBody>
      </p:sp>
    </p:spTree>
    <p:extLst>
      <p:ext uri="{BB962C8B-B14F-4D97-AF65-F5344CB8AC3E}">
        <p14:creationId xmlns:p14="http://schemas.microsoft.com/office/powerpoint/2010/main" val="247959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98880-7ECE-48AD-8EEF-1648A9DA0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2813C-26E1-7F32-0701-C8B8A29998DB}"/>
              </a:ext>
            </a:extLst>
          </p:cNvPr>
          <p:cNvSpPr>
            <a:spLocks noGrp="1"/>
          </p:cNvSpPr>
          <p:nvPr>
            <p:ph type="title"/>
          </p:nvPr>
        </p:nvSpPr>
        <p:spPr/>
        <p:txBody>
          <a:bodyPr/>
          <a:lstStyle/>
          <a:p>
            <a:r>
              <a:rPr lang="en-US"/>
              <a:t>CEMS include</a:t>
            </a:r>
          </a:p>
        </p:txBody>
      </p:sp>
      <p:sp>
        <p:nvSpPr>
          <p:cNvPr id="3" name="Content Placeholder 2">
            <a:extLst>
              <a:ext uri="{FF2B5EF4-FFF2-40B4-BE49-F238E27FC236}">
                <a16:creationId xmlns:a16="http://schemas.microsoft.com/office/drawing/2014/main" id="{6901D12A-D89A-F37A-7AAA-C097C9E072BC}"/>
              </a:ext>
            </a:extLst>
          </p:cNvPr>
          <p:cNvSpPr>
            <a:spLocks noGrp="1"/>
          </p:cNvSpPr>
          <p:nvPr>
            <p:ph idx="1"/>
          </p:nvPr>
        </p:nvSpPr>
        <p:spPr/>
        <p:txBody>
          <a:bodyPr>
            <a:noAutofit/>
          </a:bodyPr>
          <a:lstStyle/>
          <a:p>
            <a:pPr marL="347472" algn="l" fontAlgn="base">
              <a:spcBef>
                <a:spcPts val="0"/>
              </a:spcBef>
            </a:pPr>
            <a:r>
              <a:rPr lang="en-US" sz="2000" b="1" i="0">
                <a:solidFill>
                  <a:srgbClr val="2D5C88"/>
                </a:solidFill>
                <a:effectLst/>
              </a:rPr>
              <a:t>Description and </a:t>
            </a:r>
            <a:r>
              <a:rPr lang="en-US" sz="1800" b="1" i="0">
                <a:solidFill>
                  <a:srgbClr val="2D5C88"/>
                </a:solidFill>
                <a:effectLst/>
              </a:rPr>
              <a:t>overview</a:t>
            </a:r>
            <a:r>
              <a:rPr lang="en-US" sz="2000" b="1" i="0">
                <a:solidFill>
                  <a:srgbClr val="2D5C88"/>
                </a:solidFill>
                <a:effectLst/>
              </a:rPr>
              <a:t>—</a:t>
            </a:r>
            <a:r>
              <a:rPr lang="en-US" sz="2000" b="0" i="0">
                <a:solidFill>
                  <a:srgbClr val="666666"/>
                </a:solidFill>
                <a:effectLst/>
              </a:rPr>
              <a:t>rationale of the content for ensuring that students with disabilities achieve college and career readiness</a:t>
            </a:r>
          </a:p>
          <a:p>
            <a:pPr marL="347472" algn="l" fontAlgn="base">
              <a:spcBef>
                <a:spcPts val="0"/>
              </a:spcBef>
            </a:pPr>
            <a:r>
              <a:rPr lang="en-US" sz="2000" b="1" i="0">
                <a:solidFill>
                  <a:srgbClr val="2D5C88"/>
                </a:solidFill>
                <a:effectLst/>
              </a:rPr>
              <a:t>Learning Resources</a:t>
            </a:r>
            <a:endParaRPr lang="en-US" sz="2000" b="0" i="0">
              <a:solidFill>
                <a:srgbClr val="666666"/>
              </a:solidFill>
              <a:effectLst/>
            </a:endParaRPr>
          </a:p>
          <a:p>
            <a:pPr marL="347472" algn="l" fontAlgn="base">
              <a:spcBef>
                <a:spcPts val="0"/>
              </a:spcBef>
              <a:buFont typeface="Arial" panose="020B0604020202020204" pitchFamily="34" charset="0"/>
              <a:buChar char="•"/>
            </a:pPr>
            <a:r>
              <a:rPr lang="en-US" sz="2000" b="0" i="0">
                <a:solidFill>
                  <a:srgbClr val="666666"/>
                </a:solidFill>
                <a:effectLst/>
              </a:rPr>
              <a:t>Connections to standards—references to the content standards that will be addressed in the CEM</a:t>
            </a:r>
          </a:p>
          <a:p>
            <a:pPr marL="347472" algn="l" fontAlgn="base">
              <a:spcBef>
                <a:spcPts val="0"/>
              </a:spcBef>
              <a:buFont typeface="Arial" panose="020B0604020202020204" pitchFamily="34" charset="0"/>
              <a:buChar char="•"/>
            </a:pPr>
            <a:r>
              <a:rPr lang="en-US" sz="2000" b="0" i="0">
                <a:solidFill>
                  <a:srgbClr val="666666"/>
                </a:solidFill>
                <a:effectLst/>
              </a:rPr>
              <a:t>Anchor presentation—a PowerPoint presentation covering the content</a:t>
            </a:r>
          </a:p>
          <a:p>
            <a:pPr marL="347472" algn="l" fontAlgn="base">
              <a:spcBef>
                <a:spcPts val="0"/>
              </a:spcBef>
              <a:buFont typeface="Arial" panose="020B0604020202020204" pitchFamily="34" charset="0"/>
              <a:buChar char="•"/>
            </a:pPr>
            <a:r>
              <a:rPr lang="en-US" sz="2000" b="0" i="0">
                <a:solidFill>
                  <a:srgbClr val="666666"/>
                </a:solidFill>
                <a:effectLst/>
              </a:rPr>
              <a:t>Speaker notes—verbiage the instructor or facilitator can use or adapt to go along with the anchor presentation, including direction on using additional handouts or resources</a:t>
            </a:r>
          </a:p>
          <a:p>
            <a:pPr marL="347472" algn="l" fontAlgn="base">
              <a:spcBef>
                <a:spcPts val="0"/>
              </a:spcBef>
              <a:buFont typeface="Arial" panose="020B0604020202020204" pitchFamily="34" charset="0"/>
              <a:buChar char="•"/>
            </a:pPr>
            <a:r>
              <a:rPr lang="en-US" sz="2000" b="0" i="0">
                <a:solidFill>
                  <a:srgbClr val="666666"/>
                </a:solidFill>
                <a:effectLst/>
              </a:rPr>
              <a:t>Sample activities—activities that can be implemented to promote learning or use of the content</a:t>
            </a:r>
          </a:p>
          <a:p>
            <a:pPr marL="347472" algn="l" fontAlgn="base">
              <a:spcBef>
                <a:spcPts val="0"/>
              </a:spcBef>
            </a:pPr>
            <a:r>
              <a:rPr lang="en-US" sz="2000" b="1" i="0">
                <a:solidFill>
                  <a:srgbClr val="2D5C88"/>
                </a:solidFill>
                <a:effectLst/>
              </a:rPr>
              <a:t>Multimedia—</a:t>
            </a:r>
            <a:r>
              <a:rPr lang="en-US" sz="2000" b="0" i="0">
                <a:solidFill>
                  <a:srgbClr val="666666"/>
                </a:solidFill>
                <a:effectLst/>
              </a:rPr>
              <a:t>audio and video related to the content</a:t>
            </a:r>
          </a:p>
          <a:p>
            <a:pPr marL="347472" algn="l" fontAlgn="base">
              <a:spcBef>
                <a:spcPts val="0"/>
              </a:spcBef>
            </a:pPr>
            <a:r>
              <a:rPr lang="en-US" sz="2000" b="1" i="0">
                <a:solidFill>
                  <a:srgbClr val="2D5C88"/>
                </a:solidFill>
                <a:effectLst/>
              </a:rPr>
              <a:t>Course &amp; PD Outlines—</a:t>
            </a:r>
            <a:r>
              <a:rPr lang="en-US" sz="2000" b="0" i="0">
                <a:solidFill>
                  <a:srgbClr val="666666"/>
                </a:solidFill>
                <a:effectLst/>
              </a:rPr>
              <a:t>examples of course syllabi and PD that relate to the content</a:t>
            </a:r>
          </a:p>
          <a:p>
            <a:pPr marL="347472" algn="l" fontAlgn="base">
              <a:spcBef>
                <a:spcPts val="0"/>
              </a:spcBef>
            </a:pPr>
            <a:r>
              <a:rPr lang="en-US" sz="2000" b="1" i="0">
                <a:solidFill>
                  <a:srgbClr val="2D5C88"/>
                </a:solidFill>
                <a:effectLst/>
              </a:rPr>
              <a:t>References—</a:t>
            </a:r>
            <a:r>
              <a:rPr lang="en-US" sz="2000" b="0" i="0">
                <a:solidFill>
                  <a:srgbClr val="666666"/>
                </a:solidFill>
                <a:effectLst/>
              </a:rPr>
              <a:t>a reference list of supporting citations and materials</a:t>
            </a:r>
          </a:p>
          <a:p>
            <a:pPr marL="347472" algn="l" fontAlgn="base">
              <a:spcBef>
                <a:spcPts val="0"/>
              </a:spcBef>
            </a:pPr>
            <a:r>
              <a:rPr lang="en-US" sz="2000" b="1" i="0">
                <a:solidFill>
                  <a:srgbClr val="2D5C88"/>
                </a:solidFill>
                <a:effectLst/>
              </a:rPr>
              <a:t>Suggestions for use: </a:t>
            </a:r>
            <a:endParaRPr lang="en-US" sz="2000" b="0" i="0">
              <a:solidFill>
                <a:srgbClr val="666666"/>
              </a:solidFill>
              <a:effectLst/>
            </a:endParaRPr>
          </a:p>
          <a:p>
            <a:pPr marL="347472">
              <a:spcBef>
                <a:spcPts val="0"/>
              </a:spcBef>
            </a:pPr>
            <a:endParaRPr lang="en-US" sz="2000"/>
          </a:p>
        </p:txBody>
      </p:sp>
    </p:spTree>
    <p:extLst>
      <p:ext uri="{BB962C8B-B14F-4D97-AF65-F5344CB8AC3E}">
        <p14:creationId xmlns:p14="http://schemas.microsoft.com/office/powerpoint/2010/main" val="391615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165B2-376D-62DC-B2A3-D62F229A7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63CDF-30CD-AD22-20D9-EEE52BA767DA}"/>
              </a:ext>
            </a:extLst>
          </p:cNvPr>
          <p:cNvSpPr>
            <a:spLocks noGrp="1"/>
          </p:cNvSpPr>
          <p:nvPr>
            <p:ph type="title"/>
          </p:nvPr>
        </p:nvSpPr>
        <p:spPr>
          <a:xfrm>
            <a:off x="838200" y="-320675"/>
            <a:ext cx="10515600" cy="969689"/>
          </a:xfrm>
        </p:spPr>
        <p:txBody>
          <a:bodyPr>
            <a:normAutofit/>
          </a:bodyPr>
          <a:lstStyle/>
          <a:p>
            <a:r>
              <a:rPr lang="en-US" dirty="0"/>
              <a:t>High-leverage practices (HLPs)</a:t>
            </a:r>
          </a:p>
        </p:txBody>
      </p:sp>
      <p:pic>
        <p:nvPicPr>
          <p:cNvPr id="5" name="Content Placeholder 4" descr="A screenshot of the HLP website&#10;&#10;">
            <a:extLst>
              <a:ext uri="{FF2B5EF4-FFF2-40B4-BE49-F238E27FC236}">
                <a16:creationId xmlns:a16="http://schemas.microsoft.com/office/drawing/2014/main" id="{19F453CA-433D-A6CB-B362-3321768500D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39911" y="1287803"/>
            <a:ext cx="9912178" cy="4766441"/>
          </a:xfrm>
        </p:spPr>
      </p:pic>
      <p:sp>
        <p:nvSpPr>
          <p:cNvPr id="6" name="TextBox 5">
            <a:extLst>
              <a:ext uri="{FF2B5EF4-FFF2-40B4-BE49-F238E27FC236}">
                <a16:creationId xmlns:a16="http://schemas.microsoft.com/office/drawing/2014/main" id="{A78D6BD6-BE20-9FDD-5708-BDE1A6132299}"/>
              </a:ext>
            </a:extLst>
          </p:cNvPr>
          <p:cNvSpPr txBox="1"/>
          <p:nvPr/>
        </p:nvSpPr>
        <p:spPr>
          <a:xfrm>
            <a:off x="3234692" y="703028"/>
            <a:ext cx="7620000" cy="584775"/>
          </a:xfrm>
          <a:prstGeom prst="rect">
            <a:avLst/>
          </a:prstGeom>
          <a:noFill/>
        </p:spPr>
        <p:txBody>
          <a:bodyPr wrap="square" rtlCol="0">
            <a:spAutoFit/>
          </a:bodyPr>
          <a:lstStyle/>
          <a:p>
            <a:r>
              <a:rPr lang="en-US" sz="3200" err="1">
                <a:latin typeface="Century Gothic" panose="020B0502020202020204" pitchFamily="34" charset="0"/>
              </a:rPr>
              <a:t>HighLeveragePractices.org</a:t>
            </a:r>
            <a:endParaRPr lang="en-US" sz="3200">
              <a:latin typeface="Century Gothic" panose="020B0502020202020204" pitchFamily="34" charset="0"/>
            </a:endParaRPr>
          </a:p>
        </p:txBody>
      </p:sp>
    </p:spTree>
    <p:extLst>
      <p:ext uri="{BB962C8B-B14F-4D97-AF65-F5344CB8AC3E}">
        <p14:creationId xmlns:p14="http://schemas.microsoft.com/office/powerpoint/2010/main" val="49374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C602B-B53B-B8D1-D263-248CCEC1F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1D217-7680-1998-53CB-72933D36C9A8}"/>
              </a:ext>
            </a:extLst>
          </p:cNvPr>
          <p:cNvSpPr>
            <a:spLocks noGrp="1"/>
          </p:cNvSpPr>
          <p:nvPr>
            <p:ph type="title"/>
          </p:nvPr>
        </p:nvSpPr>
        <p:spPr/>
        <p:txBody>
          <a:bodyPr/>
          <a:lstStyle/>
          <a:p>
            <a:r>
              <a:rPr lang="en-US" sz="3200" dirty="0"/>
              <a:t>Practice-based Learning Opportunities (PLOs)</a:t>
            </a:r>
          </a:p>
        </p:txBody>
      </p:sp>
      <p:sp>
        <p:nvSpPr>
          <p:cNvPr id="3" name="Content Placeholder 2">
            <a:extLst>
              <a:ext uri="{FF2B5EF4-FFF2-40B4-BE49-F238E27FC236}">
                <a16:creationId xmlns:a16="http://schemas.microsoft.com/office/drawing/2014/main" id="{8265C5B8-FFCC-07FD-B804-E9B03F385691}"/>
              </a:ext>
            </a:extLst>
          </p:cNvPr>
          <p:cNvSpPr>
            <a:spLocks noGrp="1"/>
          </p:cNvSpPr>
          <p:nvPr>
            <p:ph idx="1"/>
          </p:nvPr>
        </p:nvSpPr>
        <p:spPr>
          <a:xfrm>
            <a:off x="638175" y="1253331"/>
            <a:ext cx="5257800" cy="4351338"/>
          </a:xfrm>
        </p:spPr>
        <p:txBody>
          <a:bodyPr>
            <a:noAutofit/>
          </a:bodyPr>
          <a:lstStyle/>
          <a:p>
            <a:pPr algn="l" fontAlgn="base"/>
            <a:r>
              <a:rPr lang="en-US" sz="2000" b="0" i="0">
                <a:solidFill>
                  <a:srgbClr val="666666"/>
                </a:solidFill>
                <a:effectLst/>
              </a:rPr>
              <a:t>Effective PLOs are characterized by several key features. They provide candidates and practicing teachers</a:t>
            </a:r>
          </a:p>
          <a:p>
            <a:pPr lvl="1" fontAlgn="base"/>
            <a:r>
              <a:rPr lang="en-US" sz="1800" b="0" i="0">
                <a:solidFill>
                  <a:srgbClr val="666666"/>
                </a:solidFill>
                <a:effectLst/>
              </a:rPr>
              <a:t>models that help candidates understand how to enact specific HLPs,</a:t>
            </a:r>
          </a:p>
          <a:p>
            <a:pPr lvl="1" fontAlgn="base"/>
            <a:r>
              <a:rPr lang="en-US" sz="1800" b="0" i="0">
                <a:solidFill>
                  <a:srgbClr val="666666"/>
                </a:solidFill>
                <a:effectLst/>
              </a:rPr>
              <a:t>models of how HLPs can be enacted successfully,</a:t>
            </a:r>
          </a:p>
          <a:p>
            <a:pPr lvl="1" fontAlgn="base"/>
            <a:r>
              <a:rPr lang="en-US" sz="1800" b="0" i="0">
                <a:solidFill>
                  <a:srgbClr val="666666"/>
                </a:solidFill>
                <a:effectLst/>
              </a:rPr>
              <a:t>opportunities to use the HLPs in simulated and authentic settings, and</a:t>
            </a:r>
          </a:p>
          <a:p>
            <a:pPr lvl="1" fontAlgn="base"/>
            <a:r>
              <a:rPr lang="en-US" sz="1800" b="0" i="0">
                <a:solidFill>
                  <a:srgbClr val="666666"/>
                </a:solidFill>
                <a:effectLst/>
              </a:rPr>
              <a:t>opportunities to receive feedback on and analyze their use of the HLPs.</a:t>
            </a:r>
          </a:p>
          <a:p>
            <a:pPr marL="0" indent="0">
              <a:buNone/>
            </a:pPr>
            <a:endParaRPr lang="en-US" sz="2000"/>
          </a:p>
        </p:txBody>
      </p:sp>
      <p:pic>
        <p:nvPicPr>
          <p:cNvPr id="5" name="Picture 4" descr="PLO website screenshot">
            <a:extLst>
              <a:ext uri="{FF2B5EF4-FFF2-40B4-BE49-F238E27FC236}">
                <a16:creationId xmlns:a16="http://schemas.microsoft.com/office/drawing/2014/main" id="{259C8736-0132-B272-9318-31E5AECCAF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825625"/>
            <a:ext cx="5909276" cy="3323968"/>
          </a:xfrm>
          <a:prstGeom prst="rect">
            <a:avLst/>
          </a:prstGeom>
        </p:spPr>
      </p:pic>
    </p:spTree>
    <p:extLst>
      <p:ext uri="{BB962C8B-B14F-4D97-AF65-F5344CB8AC3E}">
        <p14:creationId xmlns:p14="http://schemas.microsoft.com/office/powerpoint/2010/main" val="384201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51176-1EE6-9777-EB54-32F51D267AE8}"/>
            </a:ext>
          </a:extLst>
        </p:cNvPr>
        <p:cNvGrpSpPr/>
        <p:nvPr/>
      </p:nvGrpSpPr>
      <p:grpSpPr>
        <a:xfrm>
          <a:off x="0" y="0"/>
          <a:ext cx="0" cy="0"/>
          <a:chOff x="0" y="0"/>
          <a:chExt cx="0" cy="0"/>
        </a:xfrm>
      </p:grpSpPr>
      <p:pic>
        <p:nvPicPr>
          <p:cNvPr id="5" name="Content Placeholder 4" descr="Teacher Apprenticeship Resources">
            <a:extLst>
              <a:ext uri="{FF2B5EF4-FFF2-40B4-BE49-F238E27FC236}">
                <a16:creationId xmlns:a16="http://schemas.microsoft.com/office/drawing/2014/main" id="{513589C5-D639-8AE2-F7DB-483BE93A8FBA}"/>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1108718" y="694971"/>
            <a:ext cx="9974564" cy="5468057"/>
          </a:xfrm>
        </p:spPr>
      </p:pic>
      <p:sp>
        <p:nvSpPr>
          <p:cNvPr id="2" name="Title 1">
            <a:extLst>
              <a:ext uri="{FF2B5EF4-FFF2-40B4-BE49-F238E27FC236}">
                <a16:creationId xmlns:a16="http://schemas.microsoft.com/office/drawing/2014/main" id="{B9003700-97E7-2F25-E477-653033ABA741}"/>
              </a:ext>
            </a:extLst>
          </p:cNvPr>
          <p:cNvSpPr>
            <a:spLocks noGrp="1"/>
          </p:cNvSpPr>
          <p:nvPr>
            <p:ph type="title" idx="4294967295"/>
          </p:nvPr>
        </p:nvSpPr>
        <p:spPr>
          <a:xfrm>
            <a:off x="0" y="-994611"/>
            <a:ext cx="10944225" cy="672111"/>
          </a:xfrm>
        </p:spPr>
        <p:txBody>
          <a:bodyPr/>
          <a:lstStyle/>
          <a:p>
            <a:r>
              <a:rPr lang="en-US" dirty="0"/>
              <a:t>Teacher Apprenticeship</a:t>
            </a:r>
          </a:p>
        </p:txBody>
      </p:sp>
    </p:spTree>
    <p:extLst>
      <p:ext uri="{BB962C8B-B14F-4D97-AF65-F5344CB8AC3E}">
        <p14:creationId xmlns:p14="http://schemas.microsoft.com/office/powerpoint/2010/main" val="255600735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31967-E908-0663-84B6-84F213D36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FE4C85-4E0E-C809-8AA6-2B3738A61058}"/>
              </a:ext>
            </a:extLst>
          </p:cNvPr>
          <p:cNvSpPr>
            <a:spLocks noGrp="1"/>
          </p:cNvSpPr>
          <p:nvPr>
            <p:ph type="title"/>
          </p:nvPr>
        </p:nvSpPr>
        <p:spPr/>
        <p:txBody>
          <a:bodyPr/>
          <a:lstStyle/>
          <a:p>
            <a:r>
              <a:rPr lang="en-US" sz="2800"/>
              <a:t>Tools and Strategies to Support Course and Program Design</a:t>
            </a:r>
          </a:p>
        </p:txBody>
      </p:sp>
      <p:pic>
        <p:nvPicPr>
          <p:cNvPr id="4" name="Picture 3" descr="Highly effective teaching and intervening diagram">
            <a:extLst>
              <a:ext uri="{FF2B5EF4-FFF2-40B4-BE49-F238E27FC236}">
                <a16:creationId xmlns:a16="http://schemas.microsoft.com/office/drawing/2014/main" id="{561C3A72-89A6-671C-C4A4-5556EB7EA436}"/>
              </a:ext>
            </a:extLst>
          </p:cNvPr>
          <p:cNvPicPr>
            <a:picLocks noChangeAspect="1"/>
          </p:cNvPicPr>
          <p:nvPr/>
        </p:nvPicPr>
        <p:blipFill>
          <a:blip r:embed="rId2"/>
          <a:stretch>
            <a:fillRect/>
          </a:stretch>
        </p:blipFill>
        <p:spPr>
          <a:xfrm>
            <a:off x="390202" y="1040939"/>
            <a:ext cx="3289699" cy="3184932"/>
          </a:xfrm>
          <a:prstGeom prst="rect">
            <a:avLst/>
          </a:prstGeom>
        </p:spPr>
      </p:pic>
      <p:pic>
        <p:nvPicPr>
          <p:cNvPr id="1026" name="Picture 2" descr="SCRIPT-NC">
            <a:extLst>
              <a:ext uri="{FF2B5EF4-FFF2-40B4-BE49-F238E27FC236}">
                <a16:creationId xmlns:a16="http://schemas.microsoft.com/office/drawing/2014/main" id="{ED71FDB0-21A2-A7FF-4F32-F01C46BD95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93070" y="3754354"/>
            <a:ext cx="6538332" cy="18879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191D2D-CC81-B4AC-1F7C-1213A1004002}"/>
              </a:ext>
            </a:extLst>
          </p:cNvPr>
          <p:cNvSpPr txBox="1"/>
          <p:nvPr/>
        </p:nvSpPr>
        <p:spPr>
          <a:xfrm>
            <a:off x="1157092" y="4594699"/>
            <a:ext cx="1784197" cy="646331"/>
          </a:xfrm>
          <a:prstGeom prst="rect">
            <a:avLst/>
          </a:prstGeom>
          <a:noFill/>
        </p:spPr>
        <p:txBody>
          <a:bodyPr wrap="square" rtlCol="0">
            <a:spAutoFit/>
          </a:bodyPr>
          <a:lstStyle/>
          <a:p>
            <a:r>
              <a:rPr lang="en-US" sz="3600" b="1">
                <a:solidFill>
                  <a:srgbClr val="FF0000"/>
                </a:solidFill>
              </a:rPr>
              <a:t>NPDCI</a:t>
            </a:r>
          </a:p>
        </p:txBody>
      </p:sp>
      <p:pic>
        <p:nvPicPr>
          <p:cNvPr id="7" name="Picture 6" descr="Crosswalks image">
            <a:extLst>
              <a:ext uri="{FF2B5EF4-FFF2-40B4-BE49-F238E27FC236}">
                <a16:creationId xmlns:a16="http://schemas.microsoft.com/office/drawing/2014/main" id="{992CF7B8-A270-EF78-A783-5E09F87EF4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3850" y="999293"/>
            <a:ext cx="3628272" cy="2356826"/>
          </a:xfrm>
          <a:prstGeom prst="rect">
            <a:avLst/>
          </a:prstGeom>
        </p:spPr>
      </p:pic>
      <p:sp>
        <p:nvSpPr>
          <p:cNvPr id="8" name="Oval 7">
            <a:extLst>
              <a:ext uri="{FF2B5EF4-FFF2-40B4-BE49-F238E27FC236}">
                <a16:creationId xmlns:a16="http://schemas.microsoft.com/office/drawing/2014/main" id="{B37C547E-0EA1-8CF4-8C2E-F25B64B392C4}"/>
              </a:ext>
            </a:extLst>
          </p:cNvPr>
          <p:cNvSpPr/>
          <p:nvPr/>
        </p:nvSpPr>
        <p:spPr>
          <a:xfrm>
            <a:off x="8462122" y="2633405"/>
            <a:ext cx="3362869" cy="19291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325N Projects</a:t>
            </a:r>
          </a:p>
        </p:txBody>
      </p:sp>
    </p:spTree>
    <p:extLst>
      <p:ext uri="{BB962C8B-B14F-4D97-AF65-F5344CB8AC3E}">
        <p14:creationId xmlns:p14="http://schemas.microsoft.com/office/powerpoint/2010/main" val="3441763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16943-139D-1BE9-7C5C-199E17B0C50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45BACD2-5BCA-D6FA-E470-C938DC643AED}"/>
              </a:ext>
            </a:extLst>
          </p:cNvPr>
          <p:cNvSpPr txBox="1">
            <a:spLocks noGrp="1"/>
          </p:cNvSpPr>
          <p:nvPr>
            <p:ph type="title" idx="4294967295"/>
          </p:nvPr>
        </p:nvSpPr>
        <p:spPr>
          <a:xfrm>
            <a:off x="5284286" y="924305"/>
            <a:ext cx="6262802" cy="1600200"/>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60" normalizeH="0" baseline="0" noProof="0" dirty="0">
                <a:ln>
                  <a:noFill/>
                </a:ln>
                <a:solidFill>
                  <a:srgbClr val="000000"/>
                </a:solidFill>
                <a:effectLst/>
                <a:uLnTx/>
                <a:uFillTx/>
                <a:latin typeface="Century Gothic" panose="020B0502020202020204" pitchFamily="34" charset="0"/>
                <a:ea typeface="+mj-ea"/>
                <a:cs typeface="Calibri" panose="020F0502020204030204" pitchFamily="34" charset="0"/>
              </a:rPr>
              <a:t>Definition of Professional Development</a:t>
            </a:r>
            <a:br>
              <a:rPr kumimoji="0" lang="en-US" sz="2800" b="0" i="0" u="none" strike="noStrike" kern="1200" cap="none" spc="-60" normalizeH="0" baseline="0" noProof="0" dirty="0">
                <a:ln>
                  <a:noFill/>
                </a:ln>
                <a:solidFill>
                  <a:srgbClr val="FFFFFF"/>
                </a:solidFill>
                <a:effectLst/>
                <a:uLnTx/>
                <a:uFillTx/>
                <a:latin typeface="Century Gothic" panose="020B0502020202020204" pitchFamily="34" charset="0"/>
                <a:ea typeface="+mj-ea"/>
                <a:cs typeface="+mj-cs"/>
              </a:rPr>
            </a:br>
            <a:endParaRPr kumimoji="0" lang="en-US" sz="2800" b="0" i="0" u="none" strike="noStrike" kern="1200" cap="none" spc="-60" normalizeH="0" baseline="0" noProof="0" dirty="0">
              <a:ln>
                <a:noFill/>
              </a:ln>
              <a:solidFill>
                <a:srgbClr val="FFFFFF"/>
              </a:solidFill>
              <a:effectLst/>
              <a:uLnTx/>
              <a:uFillTx/>
              <a:latin typeface="Century Gothic" panose="020B0502020202020204" pitchFamily="34" charset="0"/>
              <a:ea typeface="+mj-ea"/>
              <a:cs typeface="+mj-cs"/>
            </a:endParaRPr>
          </a:p>
        </p:txBody>
      </p:sp>
      <p:pic>
        <p:nvPicPr>
          <p:cNvPr id="6" name="Picture 5">
            <a:extLst>
              <a:ext uri="{FF2B5EF4-FFF2-40B4-BE49-F238E27FC236}">
                <a16:creationId xmlns:a16="http://schemas.microsoft.com/office/drawing/2014/main" id="{56F548D6-3041-62E6-126A-DFCF915F1DF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4062" y="2175428"/>
            <a:ext cx="6663506" cy="4023709"/>
          </a:xfrm>
          <a:prstGeom prst="rect">
            <a:avLst/>
          </a:prstGeom>
        </p:spPr>
      </p:pic>
      <p:pic>
        <p:nvPicPr>
          <p:cNvPr id="8" name="Picture 7" descr="Teachers reading text together">
            <a:extLst>
              <a:ext uri="{FF2B5EF4-FFF2-40B4-BE49-F238E27FC236}">
                <a16:creationId xmlns:a16="http://schemas.microsoft.com/office/drawing/2014/main" id="{DEACA7EA-DA8A-5C12-18E9-C9969358ABB0}"/>
              </a:ext>
            </a:extLst>
          </p:cNvPr>
          <p:cNvPicPr>
            <a:picLocks noChangeAspect="1"/>
          </p:cNvPicPr>
          <p:nvPr/>
        </p:nvPicPr>
        <p:blipFill>
          <a:blip r:embed="rId4"/>
          <a:stretch>
            <a:fillRect/>
          </a:stretch>
        </p:blipFill>
        <p:spPr>
          <a:xfrm>
            <a:off x="344432" y="1370086"/>
            <a:ext cx="4780936" cy="3937894"/>
          </a:xfrm>
          <a:prstGeom prst="rect">
            <a:avLst/>
          </a:prstGeom>
        </p:spPr>
      </p:pic>
    </p:spTree>
    <p:extLst>
      <p:ext uri="{BB962C8B-B14F-4D97-AF65-F5344CB8AC3E}">
        <p14:creationId xmlns:p14="http://schemas.microsoft.com/office/powerpoint/2010/main" val="2378003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F66CE-1556-1D28-B30B-304CE77285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B391F-362F-6664-D985-9F16298A5C4C}"/>
              </a:ext>
            </a:extLst>
          </p:cNvPr>
          <p:cNvSpPr>
            <a:spLocks noGrp="1"/>
          </p:cNvSpPr>
          <p:nvPr>
            <p:ph type="title"/>
          </p:nvPr>
        </p:nvSpPr>
        <p:spPr>
          <a:xfrm>
            <a:off x="8895775" y="1123837"/>
            <a:ext cx="2947482" cy="4601183"/>
          </a:xfrm>
        </p:spPr>
        <p:txBody>
          <a:bodyPr vert="horz" lIns="68580" tIns="34290" rIns="68580" bIns="34290" rtlCol="0">
            <a:normAutofit/>
          </a:bodyPr>
          <a:lstStyle/>
          <a:p>
            <a:r>
              <a:rPr lang="en-US">
                <a:ea typeface="Calibri" panose="020F0502020204030204" pitchFamily="34" charset="0"/>
                <a:cs typeface="Calibri" panose="020F0502020204030204" pitchFamily="34" charset="0"/>
              </a:rPr>
              <a:t>Definition (continued)</a:t>
            </a:r>
            <a:br>
              <a:rPr lang="en-US">
                <a:ea typeface="Calibri" panose="020F0502020204030204" pitchFamily="34" charset="0"/>
                <a:cs typeface="Calibri" panose="020F0502020204030204" pitchFamily="34" charset="0"/>
              </a:rPr>
            </a:br>
            <a:endParaRPr lang="en-US">
              <a:ea typeface="Calibri" panose="020F0502020204030204" pitchFamily="34" charset="0"/>
              <a:cs typeface="Calibri" panose="020F0502020204030204" pitchFamily="34" charset="0"/>
            </a:endParaRPr>
          </a:p>
        </p:txBody>
      </p:sp>
      <p:sp>
        <p:nvSpPr>
          <p:cNvPr id="17" name="Rectangle 3">
            <a:extLst>
              <a:ext uri="{FF2B5EF4-FFF2-40B4-BE49-F238E27FC236}">
                <a16:creationId xmlns:a16="http://schemas.microsoft.com/office/drawing/2014/main" id="{EBC9E821-56FC-7D12-4DD1-EAAB089E603B}"/>
              </a:ext>
            </a:extLst>
          </p:cNvPr>
          <p:cNvSpPr txBox="1">
            <a:spLocks noChangeArrowheads="1"/>
          </p:cNvSpPr>
          <p:nvPr/>
        </p:nvSpPr>
        <p:spPr bwMode="auto">
          <a:xfrm>
            <a:off x="1122648" y="933854"/>
            <a:ext cx="9721363" cy="4517123"/>
          </a:xfrm>
          <a:prstGeom prst="rect">
            <a:avLst/>
          </a:prstGeom>
        </p:spPr>
        <p:txBody>
          <a:bodyPr vert="horz" lIns="68580" tIns="34290" rIns="68580" bIns="34290" numCol="1" rtlCol="0" anchor="ctr" anchorCtr="0" compatLnSpc="1">
            <a:prstTxWarp prst="textNoShape">
              <a:avLst/>
            </a:prstTxWarp>
            <a:normAutofit/>
          </a:bodyPr>
          <a:lstStyle>
            <a:lvl1pPr marL="273050" indent="-273050" algn="l" rtl="0" eaLnBrk="1" fontAlgn="base" hangingPunct="1">
              <a:spcBef>
                <a:spcPct val="20000"/>
              </a:spcBef>
              <a:spcAft>
                <a:spcPct val="0"/>
              </a:spcAft>
              <a:buClr>
                <a:srgbClr val="558ED5"/>
              </a:buClr>
              <a:buSzPct val="85000"/>
              <a:buFont typeface="Wingdings" pitchFamily="2" charset="2"/>
              <a:buChar char="§"/>
              <a:defRPr sz="3600" kern="1200">
                <a:solidFill>
                  <a:srgbClr val="595959"/>
                </a:solidFill>
                <a:latin typeface="Calibri" pitchFamily="34" charset="0"/>
                <a:ea typeface="+mn-ea"/>
                <a:cs typeface="+mn-cs"/>
              </a:defRPr>
            </a:lvl1pPr>
            <a:lvl2pPr marL="547688" indent="-228600" algn="l" rtl="0" eaLnBrk="1" fontAlgn="base" hangingPunct="1">
              <a:spcBef>
                <a:spcPct val="20000"/>
              </a:spcBef>
              <a:spcAft>
                <a:spcPct val="0"/>
              </a:spcAft>
              <a:buClr>
                <a:srgbClr val="558ED5"/>
              </a:buClr>
              <a:buSzPct val="85000"/>
              <a:buFont typeface="Wingdings" pitchFamily="2" charset="2"/>
              <a:buChar char="§"/>
              <a:defRPr sz="3200" kern="1200">
                <a:solidFill>
                  <a:srgbClr val="595959"/>
                </a:solidFill>
                <a:latin typeface="Calibri" pitchFamily="34" charset="0"/>
                <a:ea typeface="+mn-ea"/>
                <a:cs typeface="+mn-cs"/>
              </a:defRPr>
            </a:lvl2pPr>
            <a:lvl3pPr marL="730250" indent="-182563" algn="l" rtl="0" eaLnBrk="1" fontAlgn="base" hangingPunct="1">
              <a:spcBef>
                <a:spcPct val="20000"/>
              </a:spcBef>
              <a:spcAft>
                <a:spcPct val="0"/>
              </a:spcAft>
              <a:buClr>
                <a:srgbClr val="558ED5"/>
              </a:buClr>
              <a:buFont typeface="Wingdings" pitchFamily="2" charset="2"/>
              <a:buChar char="§"/>
              <a:defRPr sz="2800" kern="1200">
                <a:solidFill>
                  <a:srgbClr val="595959"/>
                </a:solidFill>
                <a:latin typeface="Calibri" pitchFamily="34" charset="0"/>
                <a:ea typeface="+mn-ea"/>
                <a:cs typeface="+mn-cs"/>
              </a:defRPr>
            </a:lvl3pPr>
            <a:lvl4pPr marL="1004888" indent="-182563" algn="l" rtl="0" eaLnBrk="1" fontAlgn="base" hangingPunct="1">
              <a:spcBef>
                <a:spcPct val="20000"/>
              </a:spcBef>
              <a:spcAft>
                <a:spcPct val="0"/>
              </a:spcAft>
              <a:buClr>
                <a:srgbClr val="558ED5"/>
              </a:buClr>
              <a:buSzPct val="100000"/>
              <a:buFont typeface="Wingdings" pitchFamily="2" charset="2"/>
              <a:buChar char="§"/>
              <a:defRPr sz="2400" kern="1200">
                <a:solidFill>
                  <a:srgbClr val="595959"/>
                </a:solidFill>
                <a:latin typeface="Calibri" pitchFamily="34" charset="0"/>
                <a:ea typeface="+mn-ea"/>
                <a:cs typeface="+mn-cs"/>
              </a:defRPr>
            </a:lvl4pPr>
            <a:lvl5pPr marL="1279525" indent="-182563" algn="l" rtl="0" eaLnBrk="1" fontAlgn="base" hangingPunct="1">
              <a:spcBef>
                <a:spcPct val="20000"/>
              </a:spcBef>
              <a:spcAft>
                <a:spcPct val="0"/>
              </a:spcAft>
              <a:buClr>
                <a:srgbClr val="558ED5"/>
              </a:buClr>
              <a:buFont typeface="Wingdings" pitchFamily="2" charset="2"/>
              <a:buChar char="§"/>
              <a:defRPr sz="2400" kern="1200">
                <a:solidFill>
                  <a:srgbClr val="595959"/>
                </a:solidFill>
                <a:latin typeface="Calibri" pitchFamily="34" charset="0"/>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a:lstStyle>
          <a:p>
            <a:pPr marL="10173" indent="0" defTabSz="813816">
              <a:lnSpc>
                <a:spcPct val="90000"/>
              </a:lnSpc>
              <a:buClr>
                <a:srgbClr val="40BAD2"/>
              </a:buClr>
              <a:buNone/>
              <a:defRPr/>
            </a:pPr>
            <a:r>
              <a:rPr lang="en-US" sz="2848" i="1" kern="1200" dirty="0">
                <a:solidFill>
                  <a:srgbClr val="000000"/>
                </a:solidFill>
                <a:latin typeface="+mn-lt"/>
                <a:ea typeface="+mn-ea"/>
                <a:cs typeface="Calibri" panose="020F0502020204030204" pitchFamily="34" charset="0"/>
              </a:rPr>
              <a:t>The key components of professional development include: </a:t>
            </a:r>
          </a:p>
          <a:p>
            <a:pPr marL="661226" lvl="1" indent="-122072" defTabSz="813816">
              <a:lnSpc>
                <a:spcPct val="90000"/>
              </a:lnSpc>
              <a:buClr>
                <a:srgbClr val="40BAD2"/>
              </a:buClr>
              <a:buFont typeface="Wingdings 2" pitchFamily="18" charset="2"/>
              <a:buChar char=""/>
              <a:defRPr/>
            </a:pPr>
            <a:r>
              <a:rPr lang="en-US" sz="2848" i="1" kern="1200" dirty="0">
                <a:solidFill>
                  <a:srgbClr val="000000"/>
                </a:solidFill>
                <a:latin typeface="+mn-lt"/>
                <a:ea typeface="+mn-ea"/>
                <a:cs typeface="Calibri" panose="020F0502020204030204" pitchFamily="34" charset="0"/>
              </a:rPr>
              <a:t>characteristics and contexts of the learners (i.e., the “</a:t>
            </a:r>
            <a:r>
              <a:rPr lang="en-US" sz="2848" b="1" i="1" kern="1200" dirty="0">
                <a:solidFill>
                  <a:srgbClr val="000000"/>
                </a:solidFill>
                <a:latin typeface="+mn-lt"/>
                <a:ea typeface="+mn-ea"/>
                <a:cs typeface="Calibri" panose="020F0502020204030204" pitchFamily="34" charset="0"/>
              </a:rPr>
              <a:t>who</a:t>
            </a:r>
            <a:r>
              <a:rPr lang="en-US" sz="2848" i="1" kern="1200" dirty="0">
                <a:solidFill>
                  <a:srgbClr val="000000"/>
                </a:solidFill>
                <a:latin typeface="+mn-lt"/>
                <a:ea typeface="+mn-ea"/>
                <a:cs typeface="Calibri" panose="020F0502020204030204" pitchFamily="34" charset="0"/>
              </a:rPr>
              <a:t>” ); </a:t>
            </a:r>
          </a:p>
          <a:p>
            <a:pPr marL="661226" lvl="1" indent="-122072" defTabSz="813816">
              <a:lnSpc>
                <a:spcPct val="90000"/>
              </a:lnSpc>
              <a:buClr>
                <a:srgbClr val="40BAD2"/>
              </a:buClr>
              <a:buFont typeface="Wingdings 2" pitchFamily="18" charset="2"/>
              <a:buChar char=""/>
              <a:defRPr/>
            </a:pPr>
            <a:r>
              <a:rPr lang="en-US" sz="2848" i="1" kern="1200" dirty="0">
                <a:solidFill>
                  <a:srgbClr val="000000"/>
                </a:solidFill>
                <a:latin typeface="+mn-lt"/>
                <a:ea typeface="+mn-ea"/>
                <a:cs typeface="Calibri" panose="020F0502020204030204" pitchFamily="34" charset="0"/>
              </a:rPr>
              <a:t>content (i.e., the “</a:t>
            </a:r>
            <a:r>
              <a:rPr lang="en-US" sz="2848" b="1" i="1" kern="1200" dirty="0">
                <a:solidFill>
                  <a:srgbClr val="000000"/>
                </a:solidFill>
                <a:latin typeface="+mn-lt"/>
                <a:ea typeface="+mn-ea"/>
                <a:cs typeface="Calibri" panose="020F0502020204030204" pitchFamily="34" charset="0"/>
              </a:rPr>
              <a:t>what</a:t>
            </a:r>
            <a:r>
              <a:rPr lang="en-US" sz="2848" i="1" kern="1200" dirty="0">
                <a:solidFill>
                  <a:srgbClr val="000000"/>
                </a:solidFill>
                <a:latin typeface="+mn-lt"/>
                <a:ea typeface="+mn-ea"/>
                <a:cs typeface="Calibri" panose="020F0502020204030204" pitchFamily="34" charset="0"/>
              </a:rPr>
              <a:t>” of professional development); and </a:t>
            </a:r>
          </a:p>
          <a:p>
            <a:pPr marL="661226" lvl="1" indent="-122072" defTabSz="813816">
              <a:lnSpc>
                <a:spcPct val="90000"/>
              </a:lnSpc>
              <a:buClr>
                <a:srgbClr val="40BAD2"/>
              </a:buClr>
              <a:buFont typeface="Wingdings 2" pitchFamily="18" charset="2"/>
              <a:buChar char=""/>
              <a:defRPr/>
            </a:pPr>
            <a:r>
              <a:rPr lang="en-US" sz="2848" i="1" kern="1200" dirty="0">
                <a:solidFill>
                  <a:srgbClr val="000000"/>
                </a:solidFill>
                <a:latin typeface="+mn-lt"/>
                <a:ea typeface="+mn-ea"/>
                <a:cs typeface="Calibri" panose="020F0502020204030204" pitchFamily="34" charset="0"/>
              </a:rPr>
              <a:t>organization and facilitation of learning experiences (i.e., the “</a:t>
            </a:r>
            <a:r>
              <a:rPr lang="en-US" sz="2848" b="1" i="1" kern="1200" dirty="0">
                <a:solidFill>
                  <a:srgbClr val="000000"/>
                </a:solidFill>
                <a:latin typeface="+mn-lt"/>
                <a:ea typeface="+mn-ea"/>
                <a:cs typeface="Calibri" panose="020F0502020204030204" pitchFamily="34" charset="0"/>
              </a:rPr>
              <a:t>how</a:t>
            </a:r>
            <a:r>
              <a:rPr lang="en-US" sz="2848" i="1" kern="1200" dirty="0">
                <a:solidFill>
                  <a:srgbClr val="000000"/>
                </a:solidFill>
                <a:latin typeface="+mn-lt"/>
                <a:ea typeface="+mn-ea"/>
                <a:cs typeface="Calibri" panose="020F0502020204030204" pitchFamily="34" charset="0"/>
              </a:rPr>
              <a:t>”).</a:t>
            </a:r>
            <a:endParaRPr kumimoji="0" lang="en-US" sz="3200" b="0" i="1"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37" name="TextBox 36">
            <a:extLst>
              <a:ext uri="{FF2B5EF4-FFF2-40B4-BE49-F238E27FC236}">
                <a16:creationId xmlns:a16="http://schemas.microsoft.com/office/drawing/2014/main" id="{8001A3E1-EFAA-D970-3D42-5B93DA4D3EEA}"/>
              </a:ext>
            </a:extLst>
          </p:cNvPr>
          <p:cNvSpPr txBox="1"/>
          <p:nvPr/>
        </p:nvSpPr>
        <p:spPr>
          <a:xfrm>
            <a:off x="3586534" y="5768354"/>
            <a:ext cx="3589559" cy="215572"/>
          </a:xfrm>
          <a:prstGeom prst="rect">
            <a:avLst/>
          </a:prstGeom>
          <a:noFill/>
        </p:spPr>
        <p:txBody>
          <a:bodyPr wrap="square" rtlCol="0">
            <a:spAutoFit/>
          </a:bodyPr>
          <a:lstStyle/>
          <a:p>
            <a:pPr defTabSz="305181">
              <a:spcAft>
                <a:spcPts val="401"/>
              </a:spcAft>
              <a:defRPr/>
            </a:pPr>
            <a:r>
              <a:rPr lang="en-US" sz="801" kern="1200">
                <a:solidFill>
                  <a:srgbClr val="000000"/>
                </a:solidFill>
                <a:latin typeface="Corbel" panose="020B0503020204020204"/>
                <a:ea typeface="+mn-ea"/>
                <a:cs typeface="+mn-cs"/>
              </a:rPr>
              <a:t>Source: National Professional Development Center on Inclusion (NPDCI)</a:t>
            </a:r>
            <a:endParaRPr kumimoji="0" lang="en-US" sz="9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161340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wipe(left)">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wipe(left)">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animEffect transition="in" filter="wipe(left)">
                                      <p:cBhvr>
                                        <p:cTn id="1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9B23B-9510-87FA-275A-33312F4F2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7D18E-8C4C-5FDF-8C81-CCA2073F68A6}"/>
              </a:ext>
            </a:extLst>
          </p:cNvPr>
          <p:cNvSpPr>
            <a:spLocks noGrp="1"/>
          </p:cNvSpPr>
          <p:nvPr>
            <p:ph type="title"/>
          </p:nvPr>
        </p:nvSpPr>
        <p:spPr/>
        <p:txBody>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Crosswalks</a:t>
            </a:r>
          </a:p>
        </p:txBody>
      </p:sp>
      <p:pic>
        <p:nvPicPr>
          <p:cNvPr id="11" name="Picture 10" descr="Values, Content, Pedagogy, Standards diagram. ">
            <a:extLst>
              <a:ext uri="{FF2B5EF4-FFF2-40B4-BE49-F238E27FC236}">
                <a16:creationId xmlns:a16="http://schemas.microsoft.com/office/drawing/2014/main" id="{1BFA24BB-08EC-7735-E94C-29DF28B1D0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1006" y="1634611"/>
            <a:ext cx="6831776" cy="3863663"/>
          </a:xfrm>
          <a:prstGeom prst="rect">
            <a:avLst/>
          </a:prstGeom>
        </p:spPr>
      </p:pic>
      <p:sp>
        <p:nvSpPr>
          <p:cNvPr id="3" name="TextBox 2" descr="Crosswalks toolbox ">
            <a:extLst>
              <a:ext uri="{FF2B5EF4-FFF2-40B4-BE49-F238E27FC236}">
                <a16:creationId xmlns:a16="http://schemas.microsoft.com/office/drawing/2014/main" id="{DBA8745C-F8C8-90D7-9A14-21C8DCB100A0}"/>
              </a:ext>
            </a:extLst>
          </p:cNvPr>
          <p:cNvSpPr txBox="1"/>
          <p:nvPr/>
        </p:nvSpPr>
        <p:spPr>
          <a:xfrm>
            <a:off x="300445" y="888274"/>
            <a:ext cx="4302996" cy="5081451"/>
          </a:xfrm>
          <a:prstGeom prst="rect">
            <a:avLst/>
          </a:prstGeom>
          <a:solidFill>
            <a:schemeClr val="accent2">
              <a:lumMod val="75000"/>
            </a:schemeClr>
          </a:solidFill>
        </p:spPr>
        <p:txBody>
          <a:bodyPr wrap="square" rtlCol="0">
            <a:spAutoFit/>
          </a:bodyPr>
          <a:lstStyle/>
          <a:p>
            <a:endParaRPr lang="en-US" dirty="0"/>
          </a:p>
        </p:txBody>
      </p:sp>
      <p:pic>
        <p:nvPicPr>
          <p:cNvPr id="5" name="Picture 4" descr="Crosswalks graphic">
            <a:extLst>
              <a:ext uri="{FF2B5EF4-FFF2-40B4-BE49-F238E27FC236}">
                <a16:creationId xmlns:a16="http://schemas.microsoft.com/office/drawing/2014/main" id="{365EABC1-39CB-0457-5BDC-DABD544474DA}"/>
              </a:ext>
            </a:extLst>
          </p:cNvPr>
          <p:cNvPicPr>
            <a:picLocks noChangeAspect="1"/>
          </p:cNvPicPr>
          <p:nvPr/>
        </p:nvPicPr>
        <p:blipFill>
          <a:blip r:embed="rId4"/>
          <a:stretch>
            <a:fillRect/>
          </a:stretch>
        </p:blipFill>
        <p:spPr>
          <a:xfrm>
            <a:off x="579218" y="1873150"/>
            <a:ext cx="3876997" cy="2910884"/>
          </a:xfrm>
          <a:prstGeom prst="rect">
            <a:avLst/>
          </a:prstGeom>
        </p:spPr>
      </p:pic>
    </p:spTree>
    <p:extLst>
      <p:ext uri="{BB962C8B-B14F-4D97-AF65-F5344CB8AC3E}">
        <p14:creationId xmlns:p14="http://schemas.microsoft.com/office/powerpoint/2010/main" val="50890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7CCD-110E-0FAE-9B4C-4729DAC1C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79137-CB9B-DBA8-0FAD-368A5E4F57CD}"/>
              </a:ext>
            </a:extLst>
          </p:cNvPr>
          <p:cNvSpPr>
            <a:spLocks noGrp="1"/>
          </p:cNvSpPr>
          <p:nvPr>
            <p:ph type="title"/>
          </p:nvPr>
        </p:nvSpPr>
        <p:spPr>
          <a:xfrm>
            <a:off x="779813" y="1495692"/>
            <a:ext cx="10944225" cy="3866615"/>
          </a:xfrm>
        </p:spPr>
        <p:txBody>
          <a:bodyPr>
            <a:noAutofit/>
          </a:bodyPr>
          <a:lstStyle/>
          <a:p>
            <a:r>
              <a:rPr lang="en-US" sz="2800">
                <a:solidFill>
                  <a:schemeClr val="tx1"/>
                </a:solidFill>
              </a:rPr>
              <a:t>Identify partners</a:t>
            </a:r>
            <a:br>
              <a:rPr lang="en-US" sz="2800">
                <a:solidFill>
                  <a:schemeClr val="tx1"/>
                </a:solidFill>
              </a:rPr>
            </a:br>
            <a:r>
              <a:rPr lang="en-US" sz="2800">
                <a:solidFill>
                  <a:schemeClr val="tx1"/>
                </a:solidFill>
              </a:rPr>
              <a:t>Clarify values</a:t>
            </a:r>
            <a:br>
              <a:rPr lang="en-US" sz="2800">
                <a:solidFill>
                  <a:schemeClr val="tx1"/>
                </a:solidFill>
              </a:rPr>
            </a:br>
            <a:r>
              <a:rPr lang="en-US" sz="2800">
                <a:solidFill>
                  <a:schemeClr val="tx1"/>
                </a:solidFill>
              </a:rPr>
              <a:t> </a:t>
            </a:r>
            <a:br>
              <a:rPr lang="en-US" sz="2800">
                <a:solidFill>
                  <a:schemeClr val="tx1"/>
                </a:solidFill>
              </a:rPr>
            </a:br>
            <a:br>
              <a:rPr lang="en-US" sz="2800">
                <a:solidFill>
                  <a:schemeClr val="tx1"/>
                </a:solidFill>
              </a:rPr>
            </a:br>
            <a:r>
              <a:rPr lang="en-US" sz="2800">
                <a:solidFill>
                  <a:schemeClr val="tx1"/>
                </a:solidFill>
              </a:rPr>
              <a:t>Program design</a:t>
            </a:r>
            <a:br>
              <a:rPr lang="en-US" sz="2800">
                <a:solidFill>
                  <a:schemeClr val="tx1"/>
                </a:solidFill>
              </a:rPr>
            </a:br>
            <a:br>
              <a:rPr lang="en-US" sz="2800">
                <a:solidFill>
                  <a:schemeClr val="tx1"/>
                </a:solidFill>
              </a:rPr>
            </a:br>
            <a:br>
              <a:rPr lang="en-US" sz="2800">
                <a:solidFill>
                  <a:schemeClr val="tx1"/>
                </a:solidFill>
              </a:rPr>
            </a:br>
            <a:r>
              <a:rPr lang="en-US" sz="2800">
                <a:solidFill>
                  <a:schemeClr val="tx1"/>
                </a:solidFill>
              </a:rPr>
              <a:t>Course design</a:t>
            </a:r>
            <a:br>
              <a:rPr lang="en-US" sz="2800">
                <a:solidFill>
                  <a:schemeClr val="tx1"/>
                </a:solidFill>
              </a:rPr>
            </a:br>
            <a:endParaRPr lang="en-US" sz="2800">
              <a:solidFill>
                <a:schemeClr val="tx1"/>
              </a:solidFill>
            </a:endParaRPr>
          </a:p>
        </p:txBody>
      </p:sp>
      <p:pic>
        <p:nvPicPr>
          <p:cNvPr id="4" name="Picture 3" descr="The blueprint process">
            <a:extLst>
              <a:ext uri="{FF2B5EF4-FFF2-40B4-BE49-F238E27FC236}">
                <a16:creationId xmlns:a16="http://schemas.microsoft.com/office/drawing/2014/main" id="{0092D715-E889-310A-4898-E0A4E134587D}"/>
              </a:ext>
            </a:extLst>
          </p:cNvPr>
          <p:cNvPicPr>
            <a:picLocks noChangeAspect="1"/>
          </p:cNvPicPr>
          <p:nvPr/>
        </p:nvPicPr>
        <p:blipFill>
          <a:blip r:embed="rId2"/>
          <a:stretch>
            <a:fillRect/>
          </a:stretch>
        </p:blipFill>
        <p:spPr>
          <a:xfrm>
            <a:off x="4015564" y="704219"/>
            <a:ext cx="7492495" cy="4117163"/>
          </a:xfrm>
          <a:prstGeom prst="rect">
            <a:avLst/>
          </a:prstGeom>
        </p:spPr>
      </p:pic>
      <p:sp>
        <p:nvSpPr>
          <p:cNvPr id="6" name="TextBox 5">
            <a:extLst>
              <a:ext uri="{FF2B5EF4-FFF2-40B4-BE49-F238E27FC236}">
                <a16:creationId xmlns:a16="http://schemas.microsoft.com/office/drawing/2014/main" id="{35FB078B-0DC8-ED21-6A53-10D2283AE43D}"/>
              </a:ext>
            </a:extLst>
          </p:cNvPr>
          <p:cNvSpPr txBox="1"/>
          <p:nvPr/>
        </p:nvSpPr>
        <p:spPr>
          <a:xfrm>
            <a:off x="4015564" y="4821382"/>
            <a:ext cx="7396623" cy="1077218"/>
          </a:xfrm>
          <a:prstGeom prst="rect">
            <a:avLst/>
          </a:prstGeom>
          <a:noFill/>
        </p:spPr>
        <p:txBody>
          <a:bodyPr wrap="square" rtlCol="0">
            <a:spAutoFit/>
          </a:bodyPr>
          <a:lstStyle/>
          <a:p>
            <a:r>
              <a:rPr lang="en-US" sz="3200"/>
              <a:t>Lessons learned from the first group of 325N grantees</a:t>
            </a:r>
          </a:p>
        </p:txBody>
      </p:sp>
    </p:spTree>
    <p:extLst>
      <p:ext uri="{BB962C8B-B14F-4D97-AF65-F5344CB8AC3E}">
        <p14:creationId xmlns:p14="http://schemas.microsoft.com/office/powerpoint/2010/main" val="374784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B2A5-F00E-064B-BC6C-EB823899A878}"/>
              </a:ext>
            </a:extLst>
          </p:cNvPr>
          <p:cNvSpPr>
            <a:spLocks noGrp="1"/>
          </p:cNvSpPr>
          <p:nvPr>
            <p:ph type="title"/>
          </p:nvPr>
        </p:nvSpPr>
        <p:spPr/>
        <p:txBody>
          <a:bodyPr/>
          <a:lstStyle/>
          <a:p>
            <a:r>
              <a:rPr lang="en-US">
                <a:latin typeface="Century Gothic"/>
              </a:rPr>
              <a:t>Opening Remarks &amp; Webinar Purpose</a:t>
            </a:r>
            <a:endParaRPr lang="en-US"/>
          </a:p>
        </p:txBody>
      </p:sp>
      <p:sp>
        <p:nvSpPr>
          <p:cNvPr id="3" name="Content Placeholder 2">
            <a:extLst>
              <a:ext uri="{FF2B5EF4-FFF2-40B4-BE49-F238E27FC236}">
                <a16:creationId xmlns:a16="http://schemas.microsoft.com/office/drawing/2014/main" id="{C3B7C73B-6D89-3D23-AC05-BF2E2EE67933}"/>
              </a:ext>
            </a:extLst>
          </p:cNvPr>
          <p:cNvSpPr>
            <a:spLocks noGrp="1"/>
          </p:cNvSpPr>
          <p:nvPr>
            <p:ph sz="half" idx="1"/>
          </p:nvPr>
        </p:nvSpPr>
        <p:spPr>
          <a:xfrm>
            <a:off x="638175" y="1143001"/>
            <a:ext cx="5603928" cy="4572000"/>
          </a:xfrm>
        </p:spPr>
        <p:txBody>
          <a:bodyPr vert="horz" lIns="91440" tIns="45720" rIns="91440" bIns="45720" rtlCol="0" anchor="t">
            <a:normAutofit/>
          </a:bodyPr>
          <a:lstStyle/>
          <a:p>
            <a:pPr marL="0" indent="0">
              <a:buNone/>
            </a:pPr>
            <a:endParaRPr lang="en-US" dirty="0"/>
          </a:p>
          <a:p>
            <a:r>
              <a:rPr lang="en-US" dirty="0">
                <a:latin typeface="Century Gothic"/>
              </a:rPr>
              <a:t>Brief overview of the significance of 325X</a:t>
            </a:r>
            <a:endParaRPr lang="en-US" dirty="0"/>
          </a:p>
          <a:p>
            <a:r>
              <a:rPr lang="en-US" dirty="0">
                <a:latin typeface="Century Gothic"/>
              </a:rPr>
              <a:t>Share resources to support grant applicants and grantees</a:t>
            </a:r>
          </a:p>
          <a:p>
            <a:r>
              <a:rPr lang="en-US" dirty="0">
                <a:latin typeface="Century Gothic"/>
              </a:rPr>
              <a:t>Encourage underrepresented institutions to apply</a:t>
            </a:r>
          </a:p>
        </p:txBody>
      </p:sp>
      <p:pic>
        <p:nvPicPr>
          <p:cNvPr id="5" name="Content Placeholder 4" descr="Close-up of woman's hands typing and using a trackpad on a laptop with mug">
            <a:extLst>
              <a:ext uri="{FF2B5EF4-FFF2-40B4-BE49-F238E27FC236}">
                <a16:creationId xmlns:a16="http://schemas.microsoft.com/office/drawing/2014/main" id="{238EA99C-4C20-D5CD-1D09-98FEE3DC1F19}"/>
              </a:ext>
              <a:ext uri="{C183D7F6-B498-43B3-948B-1728B52AA6E4}">
                <adec:decorative xmlns:adec="http://schemas.microsoft.com/office/drawing/2017/decorative" val="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346960"/>
            <a:ext cx="5603928" cy="2241571"/>
          </a:xfrm>
        </p:spPr>
      </p:pic>
    </p:spTree>
    <p:extLst>
      <p:ext uri="{BB962C8B-B14F-4D97-AF65-F5344CB8AC3E}">
        <p14:creationId xmlns:p14="http://schemas.microsoft.com/office/powerpoint/2010/main" val="289340963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F79AE-80C8-D16C-E478-8921B4CBE4A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363991E-284F-6632-9A8C-2DE644236ECF}"/>
              </a:ext>
            </a:extLst>
          </p:cNvPr>
          <p:cNvSpPr>
            <a:spLocks noGrp="1"/>
          </p:cNvSpPr>
          <p:nvPr>
            <p:ph type="title"/>
          </p:nvPr>
        </p:nvSpPr>
        <p:spPr>
          <a:xfrm>
            <a:off x="638175" y="0"/>
            <a:ext cx="10944225" cy="672111"/>
          </a:xfrm>
        </p:spPr>
        <p:txBody>
          <a:bodyPr anchor="b">
            <a:normAutofit/>
          </a:bodyPr>
          <a:lstStyle/>
          <a:p>
            <a:r>
              <a:rPr lang="en-US" dirty="0"/>
              <a:t>Graduate of the Future</a:t>
            </a:r>
          </a:p>
        </p:txBody>
      </p:sp>
      <p:pic>
        <p:nvPicPr>
          <p:cNvPr id="3" name="Picture 2">
            <a:extLst>
              <a:ext uri="{FF2B5EF4-FFF2-40B4-BE49-F238E27FC236}">
                <a16:creationId xmlns:a16="http://schemas.microsoft.com/office/drawing/2014/main" id="{122D50B6-B343-7FA9-A8F6-7CC0EA077E7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8175" y="1143001"/>
            <a:ext cx="5381625" cy="4572000"/>
          </a:xfrm>
          <a:prstGeom prst="rect">
            <a:avLst/>
          </a:prstGeom>
          <a:noFill/>
        </p:spPr>
      </p:pic>
      <p:pic>
        <p:nvPicPr>
          <p:cNvPr id="6" name="Picture 5">
            <a:extLst>
              <a:ext uri="{FF2B5EF4-FFF2-40B4-BE49-F238E27FC236}">
                <a16:creationId xmlns:a16="http://schemas.microsoft.com/office/drawing/2014/main" id="{63395A5A-7EA2-AF6A-B7B7-1AD62F8FC80A}"/>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72200" y="1143001"/>
            <a:ext cx="5410200" cy="4572000"/>
          </a:xfrm>
          <a:prstGeom prst="rect">
            <a:avLst/>
          </a:prstGeom>
          <a:noFill/>
          <a:ln>
            <a:solidFill>
              <a:schemeClr val="accent1"/>
            </a:solidFill>
          </a:ln>
        </p:spPr>
      </p:pic>
    </p:spTree>
    <p:extLst>
      <p:ext uri="{BB962C8B-B14F-4D97-AF65-F5344CB8AC3E}">
        <p14:creationId xmlns:p14="http://schemas.microsoft.com/office/powerpoint/2010/main" val="317338273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D54A9-CFF0-290B-B058-D17107EA0B33}"/>
            </a:ext>
          </a:extLst>
        </p:cNvPr>
        <p:cNvGrpSpPr/>
        <p:nvPr/>
      </p:nvGrpSpPr>
      <p:grpSpPr>
        <a:xfrm>
          <a:off x="0" y="0"/>
          <a:ext cx="0" cy="0"/>
          <a:chOff x="0" y="0"/>
          <a:chExt cx="0" cy="0"/>
        </a:xfrm>
      </p:grpSpPr>
      <p:pic>
        <p:nvPicPr>
          <p:cNvPr id="5" name="Picture 4" descr="Sample Assignment Alignment Tool">
            <a:extLst>
              <a:ext uri="{FF2B5EF4-FFF2-40B4-BE49-F238E27FC236}">
                <a16:creationId xmlns:a16="http://schemas.microsoft.com/office/drawing/2014/main" id="{56583E2D-0E15-C0F4-E599-DF0A1D2C6F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4805" y="1233921"/>
            <a:ext cx="10602391" cy="4346979"/>
          </a:xfrm>
          <a:prstGeom prst="rect">
            <a:avLst/>
          </a:prstGeom>
        </p:spPr>
      </p:pic>
      <p:sp>
        <p:nvSpPr>
          <p:cNvPr id="2" name="Title 1">
            <a:extLst>
              <a:ext uri="{FF2B5EF4-FFF2-40B4-BE49-F238E27FC236}">
                <a16:creationId xmlns:a16="http://schemas.microsoft.com/office/drawing/2014/main" id="{DA190A07-8203-E93D-2A34-FB7B86BE3E54}"/>
              </a:ext>
            </a:extLst>
          </p:cNvPr>
          <p:cNvSpPr>
            <a:spLocks noGrp="1"/>
          </p:cNvSpPr>
          <p:nvPr>
            <p:ph type="title" idx="4294967295"/>
          </p:nvPr>
        </p:nvSpPr>
        <p:spPr>
          <a:xfrm>
            <a:off x="0" y="-914400"/>
            <a:ext cx="10944225" cy="672111"/>
          </a:xfrm>
        </p:spPr>
        <p:txBody>
          <a:bodyPr/>
          <a:lstStyle/>
          <a:p>
            <a:r>
              <a:rPr lang="en-US" dirty="0"/>
              <a:t>Sample Assignment Alignment Tool</a:t>
            </a:r>
          </a:p>
        </p:txBody>
      </p:sp>
    </p:spTree>
    <p:extLst>
      <p:ext uri="{BB962C8B-B14F-4D97-AF65-F5344CB8AC3E}">
        <p14:creationId xmlns:p14="http://schemas.microsoft.com/office/powerpoint/2010/main" val="424552893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3177D-5AF5-17A9-5B41-811CC1D1E49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152537E-D547-4714-E5FE-C39348362134}"/>
              </a:ext>
            </a:extLst>
          </p:cNvPr>
          <p:cNvSpPr>
            <a:spLocks noGrp="1"/>
          </p:cNvSpPr>
          <p:nvPr>
            <p:ph type="ctrTitle"/>
          </p:nvPr>
        </p:nvSpPr>
        <p:spPr>
          <a:xfrm>
            <a:off x="223024" y="4590661"/>
            <a:ext cx="11057686" cy="851134"/>
          </a:xfrm>
        </p:spPr>
        <p:txBody>
          <a:bodyPr>
            <a:normAutofit/>
          </a:bodyPr>
          <a:lstStyle/>
          <a:p>
            <a:pPr algn="ctr"/>
            <a:r>
              <a:rPr lang="en-US" sz="4000" dirty="0"/>
              <a:t>Summary of the Impact of the 325N Projects</a:t>
            </a:r>
          </a:p>
        </p:txBody>
      </p:sp>
      <p:sp>
        <p:nvSpPr>
          <p:cNvPr id="6" name="Subtitle 5">
            <a:extLst>
              <a:ext uri="{FF2B5EF4-FFF2-40B4-BE49-F238E27FC236}">
                <a16:creationId xmlns:a16="http://schemas.microsoft.com/office/drawing/2014/main" id="{DDB3641E-6BF1-CBD8-2CD4-5FBEB35F8FA4}"/>
              </a:ext>
            </a:extLst>
          </p:cNvPr>
          <p:cNvSpPr>
            <a:spLocks noGrp="1"/>
          </p:cNvSpPr>
          <p:nvPr>
            <p:ph type="subTitle" idx="1"/>
          </p:nvPr>
        </p:nvSpPr>
        <p:spPr>
          <a:xfrm>
            <a:off x="1100014" y="5666792"/>
            <a:ext cx="10180696" cy="542592"/>
          </a:xfrm>
        </p:spPr>
        <p:txBody>
          <a:bodyPr>
            <a:normAutofit/>
          </a:bodyPr>
          <a:lstStyle/>
          <a:p>
            <a:pPr algn="ctr"/>
            <a:r>
              <a:rPr lang="en-US"/>
              <a:t>Prepared for Julia Martin Eile, 325N Project Officer, OSEP</a:t>
            </a:r>
          </a:p>
        </p:txBody>
      </p:sp>
      <p:pic>
        <p:nvPicPr>
          <p:cNvPr id="8" name="Picture 7">
            <a:extLst>
              <a:ext uri="{FF2B5EF4-FFF2-40B4-BE49-F238E27FC236}">
                <a16:creationId xmlns:a16="http://schemas.microsoft.com/office/drawing/2014/main" id="{FCB81B0E-36DB-5774-C700-E46BBB4CEA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71303" y="803680"/>
            <a:ext cx="8961127" cy="4032504"/>
          </a:xfrm>
          <a:prstGeom prst="rect">
            <a:avLst/>
          </a:prstGeom>
        </p:spPr>
      </p:pic>
    </p:spTree>
    <p:extLst>
      <p:ext uri="{BB962C8B-B14F-4D97-AF65-F5344CB8AC3E}">
        <p14:creationId xmlns:p14="http://schemas.microsoft.com/office/powerpoint/2010/main" val="58865992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B413D-81CA-6979-D2BA-7CFC8FC7CC5E}"/>
            </a:ext>
          </a:extLst>
        </p:cNvPr>
        <p:cNvGrpSpPr/>
        <p:nvPr/>
      </p:nvGrpSpPr>
      <p:grpSpPr>
        <a:xfrm>
          <a:off x="0" y="0"/>
          <a:ext cx="0" cy="0"/>
          <a:chOff x="0" y="0"/>
          <a:chExt cx="0" cy="0"/>
        </a:xfrm>
      </p:grpSpPr>
      <p:pic>
        <p:nvPicPr>
          <p:cNvPr id="5" name="Content Placeholder 4" descr="Script NC">
            <a:extLst>
              <a:ext uri="{FF2B5EF4-FFF2-40B4-BE49-F238E27FC236}">
                <a16:creationId xmlns:a16="http://schemas.microsoft.com/office/drawing/2014/main" id="{EBAA8D94-7A6C-C43E-1A1C-3723559F238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94805" y="1432715"/>
            <a:ext cx="10602391" cy="3949390"/>
          </a:xfrm>
          <a:prstGeom prst="rect">
            <a:avLst/>
          </a:prstGeom>
        </p:spPr>
      </p:pic>
      <p:sp>
        <p:nvSpPr>
          <p:cNvPr id="2" name="Title 1">
            <a:extLst>
              <a:ext uri="{FF2B5EF4-FFF2-40B4-BE49-F238E27FC236}">
                <a16:creationId xmlns:a16="http://schemas.microsoft.com/office/drawing/2014/main" id="{7D065475-F72C-DAC3-9EF2-F0986DEE9C75}"/>
              </a:ext>
            </a:extLst>
          </p:cNvPr>
          <p:cNvSpPr>
            <a:spLocks noGrp="1"/>
          </p:cNvSpPr>
          <p:nvPr>
            <p:ph type="title"/>
          </p:nvPr>
        </p:nvSpPr>
        <p:spPr/>
        <p:txBody>
          <a:bodyPr/>
          <a:lstStyle/>
          <a:p>
            <a:r>
              <a:rPr lang="en-US" dirty="0"/>
              <a:t>SCRIPT-NC</a:t>
            </a:r>
          </a:p>
        </p:txBody>
      </p:sp>
    </p:spTree>
    <p:extLst>
      <p:ext uri="{BB962C8B-B14F-4D97-AF65-F5344CB8AC3E}">
        <p14:creationId xmlns:p14="http://schemas.microsoft.com/office/powerpoint/2010/main" val="672624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7A795-E455-C076-05D7-65D36740B1A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F396313-B3A5-B253-ED8A-85C5FAD19FC4}"/>
              </a:ext>
            </a:extLst>
          </p:cNvPr>
          <p:cNvSpPr txBox="1"/>
          <p:nvPr/>
        </p:nvSpPr>
        <p:spPr>
          <a:xfrm>
            <a:off x="413657" y="862913"/>
            <a:ext cx="11364685" cy="5132174"/>
          </a:xfrm>
          <a:prstGeom prst="rect">
            <a:avLst/>
          </a:prstGeom>
          <a:noFill/>
        </p:spPr>
        <p:txBody>
          <a:bodyPr wrap="square">
            <a:spAutoFit/>
          </a:bodyPr>
          <a:lstStyle/>
          <a:p>
            <a:pPr marL="0" marR="0">
              <a:spcBef>
                <a:spcPts val="0"/>
              </a:spcBef>
              <a:spcAft>
                <a:spcPts val="0"/>
              </a:spcAft>
            </a:pPr>
            <a:r>
              <a:rPr lang="en-US" sz="1600" b="1" kern="100">
                <a:effectLst/>
                <a:latin typeface="Century Gothic" panose="020B0502020202020204" pitchFamily="34" charset="0"/>
                <a:ea typeface="Calibri" panose="020F0502020204030204" pitchFamily="34" charset="0"/>
                <a:cs typeface="Times New Roman" panose="02020603050405020304" pitchFamily="18" charset="0"/>
              </a:rPr>
              <a:t>NPDCI Definition of Professional Development</a:t>
            </a:r>
            <a:endParaRPr lang="en-US" sz="1600" kern="10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u="none" strike="noStrike" kern="10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3"/>
              </a:rPr>
              <a:t>https://npdci.fpg.unc.edu/sites/npdci.fpg.unc.edu/files/resources/NPDCI_ProfessionalDevelopmentInEC_03-04-08_0.pdf</a:t>
            </a:r>
            <a:endParaRPr lang="en-US" sz="1600" kern="10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kern="100">
                <a:effectLst/>
                <a:latin typeface="Century Gothic" panose="020B0502020202020204" pitchFamily="34" charset="0"/>
                <a:ea typeface="Calibri" panose="020F0502020204030204" pitchFamily="34" charset="0"/>
                <a:cs typeface="Times New Roman" panose="02020603050405020304" pitchFamily="18" charset="0"/>
              </a:rPr>
              <a:t> </a:t>
            </a:r>
            <a:endParaRPr lang="en-US" sz="1600" kern="10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kern="100">
                <a:effectLst/>
                <a:latin typeface="Century Gothic" panose="020B0502020202020204" pitchFamily="34" charset="0"/>
                <a:ea typeface="Calibri" panose="020F0502020204030204" pitchFamily="34" charset="0"/>
                <a:cs typeface="Times New Roman" panose="02020603050405020304" pitchFamily="18" charset="0"/>
              </a:rPr>
              <a:t>The Blueprint Process for Enhancing Early Childhood Preservice Programs and Courses</a:t>
            </a:r>
            <a:endParaRPr lang="en-US" sz="1600" kern="10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u="none" strike="noStrike" kern="10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4"/>
              </a:rPr>
              <a:t>https://fpg.unc.edu/publications/blueprint-process-enhancing-early-childhood-preservice-programs-and-courses</a:t>
            </a:r>
            <a:endParaRPr lang="en-US" sz="16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kern="100">
                <a:effectLst/>
                <a:latin typeface="Century Gothic" panose="020B0502020202020204" pitchFamily="34" charset="0"/>
                <a:ea typeface="Calibri" panose="020F0502020204030204" pitchFamily="34" charset="0"/>
                <a:cs typeface="Times New Roman" panose="02020603050405020304" pitchFamily="18" charset="0"/>
              </a:rPr>
              <a:t>Graduate of the Future</a:t>
            </a:r>
          </a:p>
          <a:p>
            <a:pPr marL="342900" marR="0" lvl="0" indent="-342900">
              <a:spcBef>
                <a:spcPts val="0"/>
              </a:spcBef>
              <a:spcAft>
                <a:spcPts val="0"/>
              </a:spcAft>
              <a:buFont typeface="Symbol" panose="05050102010706020507" pitchFamily="18" charset="2"/>
              <a:buChar char=""/>
            </a:pPr>
            <a:r>
              <a:rPr lang="en-US" sz="1600" kern="100">
                <a:effectLst/>
                <a:latin typeface="Century Gothic" panose="020B0502020202020204" pitchFamily="34" charset="0"/>
                <a:ea typeface="Calibri" panose="020F0502020204030204" pitchFamily="34" charset="0"/>
                <a:cs typeface="Times New Roman" panose="02020603050405020304" pitchFamily="18" charset="0"/>
              </a:rPr>
              <a:t>Assignment Alignment Tool</a:t>
            </a:r>
          </a:p>
          <a:p>
            <a:pPr marL="0" marR="0">
              <a:spcBef>
                <a:spcPts val="0"/>
              </a:spcBef>
              <a:spcAft>
                <a:spcPts val="0"/>
              </a:spcAft>
            </a:pPr>
            <a:r>
              <a:rPr lang="en-US" sz="1600" b="1" kern="100">
                <a:effectLst/>
                <a:latin typeface="Century Gothic" panose="020B0502020202020204" pitchFamily="34" charset="0"/>
                <a:ea typeface="Calibri" panose="020F0502020204030204" pitchFamily="34" charset="0"/>
                <a:cs typeface="Times New Roman" panose="02020603050405020304" pitchFamily="18" charset="0"/>
              </a:rPr>
              <a:t> </a:t>
            </a:r>
            <a:endParaRPr lang="en-US" sz="1600" kern="10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kern="100">
                <a:effectLst/>
                <a:latin typeface="Century Gothic" panose="020B0502020202020204" pitchFamily="34" charset="0"/>
                <a:ea typeface="Calibri" panose="020F0502020204030204" pitchFamily="34" charset="0"/>
                <a:cs typeface="Times New Roman" panose="02020603050405020304" pitchFamily="18" charset="0"/>
              </a:rPr>
              <a:t>SCRIPT-NC: Supporting Change and Reform in Preservice Teaching in North Carolina </a:t>
            </a:r>
            <a:r>
              <a:rPr lang="en-US" sz="1600" b="1" u="none" strike="noStrike" kern="10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5"/>
              </a:rPr>
              <a:t>https://scriptnc.fpg.unc.edu/</a:t>
            </a:r>
            <a:r>
              <a:rPr lang="en-US" sz="1600" b="1" kern="100">
                <a:effectLst/>
                <a:latin typeface="Century Gothic" panose="020B0502020202020204" pitchFamily="34" charset="0"/>
                <a:ea typeface="Calibri" panose="020F0502020204030204" pitchFamily="34" charset="0"/>
                <a:cs typeface="Times New Roman" panose="02020603050405020304" pitchFamily="18" charset="0"/>
              </a:rPr>
              <a:t> </a:t>
            </a:r>
            <a:endParaRPr lang="en-US" sz="16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kern="100">
                <a:effectLst/>
                <a:latin typeface="Century Gothic" panose="020B0502020202020204" pitchFamily="34" charset="0"/>
                <a:ea typeface="Calibri" panose="020F0502020204030204" pitchFamily="34" charset="0"/>
                <a:cs typeface="Times New Roman" panose="02020603050405020304" pitchFamily="18" charset="0"/>
              </a:rPr>
              <a:t>Tools – rubrics, personas, assignment alignment examples</a:t>
            </a:r>
          </a:p>
          <a:p>
            <a:pPr marL="342900" marR="0" lvl="0" indent="-342900">
              <a:spcBef>
                <a:spcPts val="0"/>
              </a:spcBef>
              <a:spcAft>
                <a:spcPts val="0"/>
              </a:spcAft>
              <a:buFont typeface="Symbol" panose="05050102010706020507" pitchFamily="18" charset="2"/>
              <a:buChar char=""/>
            </a:pPr>
            <a:r>
              <a:rPr lang="en-US" sz="1600" kern="100">
                <a:effectLst/>
                <a:latin typeface="Century Gothic" panose="020B0502020202020204" pitchFamily="34" charset="0"/>
                <a:ea typeface="Calibri" panose="020F0502020204030204" pitchFamily="34" charset="0"/>
                <a:cs typeface="Times New Roman" panose="02020603050405020304" pitchFamily="18" charset="0"/>
              </a:rPr>
              <a:t>Course-Specific Resources</a:t>
            </a:r>
          </a:p>
          <a:p>
            <a:pPr marL="0" marR="0">
              <a:spcBef>
                <a:spcPts val="0"/>
              </a:spcBef>
              <a:spcAft>
                <a:spcPts val="0"/>
              </a:spcAft>
            </a:pPr>
            <a:r>
              <a:rPr lang="en-US" sz="1600" b="1" kern="100">
                <a:effectLst/>
                <a:latin typeface="Century Gothic" panose="020B0502020202020204" pitchFamily="34" charset="0"/>
                <a:ea typeface="Calibri" panose="020F0502020204030204" pitchFamily="34" charset="0"/>
                <a:cs typeface="Times New Roman" panose="02020603050405020304" pitchFamily="18" charset="0"/>
              </a:rPr>
              <a:t> </a:t>
            </a:r>
            <a:endParaRPr lang="en-US" sz="1600" kern="10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kern="100">
                <a:effectLst/>
                <a:latin typeface="Century Gothic" panose="020B0502020202020204" pitchFamily="34" charset="0"/>
                <a:ea typeface="Calibri" panose="020F0502020204030204" pitchFamily="34" charset="0"/>
                <a:cs typeface="Times New Roman" panose="02020603050405020304" pitchFamily="18" charset="0"/>
              </a:rPr>
              <a:t>325N Projects</a:t>
            </a:r>
            <a:endParaRPr lang="en-US" sz="1600" kern="10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kern="100">
                <a:effectLst/>
                <a:latin typeface="Century Gothic" panose="020B0502020202020204" pitchFamily="34" charset="0"/>
                <a:ea typeface="Calibri" panose="020F0502020204030204" pitchFamily="34" charset="0"/>
                <a:cs typeface="Times New Roman" panose="02020603050405020304" pitchFamily="18" charset="0"/>
              </a:rPr>
              <a:t>Summary of the Impact of the 325N Projects	</a:t>
            </a:r>
          </a:p>
          <a:p>
            <a:pPr algn="ctr"/>
            <a:r>
              <a:rPr lang="en-US" sz="1600" b="1" u="none" strike="noStrike" kern="10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6"/>
              </a:rPr>
              <a:t>https://education2.sdsu.edu/pipelines/325n-impact-2022-final.pdf</a:t>
            </a:r>
            <a:r>
              <a:rPr lang="en-US" sz="1600" b="1" kern="100">
                <a:effectLst/>
                <a:latin typeface="Century Gothic" panose="020B0502020202020204" pitchFamily="34" charset="0"/>
                <a:ea typeface="Calibri" panose="020F0502020204030204" pitchFamily="34" charset="0"/>
                <a:cs typeface="Times New Roman" panose="02020603050405020304" pitchFamily="18" charset="0"/>
              </a:rPr>
              <a:t> </a:t>
            </a:r>
          </a:p>
          <a:p>
            <a:pPr algn="ctr"/>
            <a:endParaRPr lang="en-US" sz="1200" b="1" kern="100">
              <a:latin typeface="Century Gothic" panose="020B0502020202020204" pitchFamily="34" charset="0"/>
              <a:ea typeface="Calibri" panose="020F0502020204030204" pitchFamily="34" charset="0"/>
              <a:cs typeface="Times New Roman" panose="02020603050405020304" pitchFamily="18" charset="0"/>
            </a:endParaRPr>
          </a:p>
          <a:p>
            <a:pPr algn="ctr"/>
            <a:endParaRPr lang="en-US" sz="1200" b="1" kern="100">
              <a:latin typeface="Century Gothic" panose="020B0502020202020204" pitchFamily="34" charset="0"/>
              <a:ea typeface="Calibri" panose="020F0502020204030204" pitchFamily="34" charset="0"/>
              <a:cs typeface="Times New Roman" panose="02020603050405020304" pitchFamily="18" charset="0"/>
            </a:endParaRPr>
          </a:p>
          <a:p>
            <a:pPr algn="ctr"/>
            <a:r>
              <a:rPr lang="en-US" sz="1000" kern="100">
                <a:latin typeface="Century Gothic" panose="020B0502020202020204" pitchFamily="34" charset="0"/>
                <a:ea typeface="Calibri" panose="020F0502020204030204" pitchFamily="34" charset="0"/>
                <a:cs typeface="Times New Roman" panose="02020603050405020304" pitchFamily="18" charset="0"/>
              </a:rPr>
              <a:t>Camille Catlett</a:t>
            </a:r>
          </a:p>
          <a:p>
            <a:pPr algn="ctr"/>
            <a:r>
              <a:rPr lang="en-US" sz="1000" b="1" kern="10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7"/>
              </a:rPr>
              <a:t>camille.catlett@unc.edu</a:t>
            </a:r>
            <a:r>
              <a:rPr lang="en-US" sz="1000" b="1" kern="100">
                <a:latin typeface="Century Gothic" panose="020B0502020202020204" pitchFamily="34" charset="0"/>
                <a:ea typeface="Calibri" panose="020F0502020204030204" pitchFamily="34" charset="0"/>
                <a:cs typeface="Times New Roman" panose="02020603050405020304" pitchFamily="18" charset="0"/>
              </a:rPr>
              <a:t> </a:t>
            </a:r>
            <a:endParaRPr lang="en-US" sz="1000" kern="100">
              <a:latin typeface="Century Gothic" panose="020B050202020202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000" kern="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EE7CA5B6-3A2A-8F1A-F9EF-88B94113EC54}"/>
              </a:ext>
            </a:extLst>
          </p:cNvPr>
          <p:cNvSpPr txBox="1">
            <a:spLocks noGrp="1"/>
          </p:cNvSpPr>
          <p:nvPr>
            <p:ph type="title" idx="4294967295"/>
          </p:nvPr>
        </p:nvSpPr>
        <p:spPr>
          <a:xfrm>
            <a:off x="2590799" y="18574"/>
            <a:ext cx="70104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Resources for 325X Colleagues</a:t>
            </a:r>
            <a:endParaRPr kumimoji="0" lang="en-US" sz="2400" b="0" i="0" u="none" strike="noStrike" kern="1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160875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A8FD-C229-8347-0FCD-1B05962F3B35}"/>
              </a:ext>
            </a:extLst>
          </p:cNvPr>
          <p:cNvSpPr>
            <a:spLocks noGrp="1"/>
          </p:cNvSpPr>
          <p:nvPr>
            <p:ph type="title"/>
          </p:nvPr>
        </p:nvSpPr>
        <p:spPr/>
        <p:txBody>
          <a:bodyPr/>
          <a:lstStyle/>
          <a:p>
            <a:r>
              <a:rPr lang="en-US">
                <a:latin typeface="Century Gothic"/>
              </a:rPr>
              <a:t>Questions &amp; Answers</a:t>
            </a:r>
            <a:endParaRPr lang="en-US"/>
          </a:p>
        </p:txBody>
      </p:sp>
      <p:sp>
        <p:nvSpPr>
          <p:cNvPr id="10" name="Google Shape;326;p55">
            <a:extLst>
              <a:ext uri="{FF2B5EF4-FFF2-40B4-BE49-F238E27FC236}">
                <a16:creationId xmlns:a16="http://schemas.microsoft.com/office/drawing/2014/main" id="{431F71DE-D929-E261-A33B-EF4F8FBDDC65}"/>
              </a:ext>
            </a:extLst>
          </p:cNvPr>
          <p:cNvSpPr txBox="1">
            <a:spLocks/>
          </p:cNvSpPr>
          <p:nvPr/>
        </p:nvSpPr>
        <p:spPr bwMode="gray">
          <a:xfrm>
            <a:off x="609600" y="2569028"/>
            <a:ext cx="10972800" cy="3249871"/>
          </a:xfrm>
          <a:prstGeom prst="rect">
            <a:avLst/>
          </a:prstGeom>
          <a:noFill/>
          <a:ln>
            <a:noFill/>
          </a:ln>
          <a:effectLst/>
        </p:spPr>
        <p:txBody>
          <a:bodyPr spcFirstLastPara="1" vert="horz" wrap="square" lIns="91433" tIns="45700" rIns="91433" bIns="45700" rtlCol="0" anchor="t" anchorCtr="0">
            <a:normAutofit/>
          </a:bodyPr>
          <a:lst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Bef>
                <a:spcPts val="0"/>
              </a:spcBef>
              <a:buFont typeface="Wingdings 3" panose="05040102010807070707" pitchFamily="18" charset="2"/>
              <a:buNone/>
            </a:pPr>
            <a:r>
              <a:rPr lang="en-US" sz="4400" b="1" dirty="0">
                <a:solidFill>
                  <a:schemeClr val="dk1"/>
                </a:solidFill>
                <a:latin typeface="Arial"/>
                <a:ea typeface="Arial"/>
                <a:cs typeface="Arial"/>
                <a:sym typeface="Arial"/>
              </a:rPr>
              <a:t>Frequently Asked Questions</a:t>
            </a:r>
          </a:p>
          <a:p>
            <a:pPr marL="795858" indent="-457200">
              <a:lnSpc>
                <a:spcPct val="115000"/>
              </a:lnSpc>
              <a:spcBef>
                <a:spcPts val="0"/>
              </a:spcBef>
            </a:pPr>
            <a:endParaRPr lang="en-US" sz="2667" dirty="0">
              <a:solidFill>
                <a:schemeClr val="dk1"/>
              </a:solidFill>
              <a:latin typeface="Arial"/>
              <a:ea typeface="Arial"/>
              <a:cs typeface="Arial"/>
              <a:sym typeface="Arial"/>
            </a:endParaRPr>
          </a:p>
          <a:p>
            <a:pPr marL="338658" indent="-152396">
              <a:buFont typeface="Wingdings 3" panose="05040102010807070707" pitchFamily="18" charset="2"/>
              <a:buNone/>
            </a:pPr>
            <a:endParaRPr lang="en-US" dirty="0"/>
          </a:p>
        </p:txBody>
      </p:sp>
    </p:spTree>
    <p:extLst>
      <p:ext uri="{BB962C8B-B14F-4D97-AF65-F5344CB8AC3E}">
        <p14:creationId xmlns:p14="http://schemas.microsoft.com/office/powerpoint/2010/main" val="349719020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5"/>
          <p:cNvSpPr txBox="1">
            <a:spLocks noGrp="1"/>
          </p:cNvSpPr>
          <p:nvPr>
            <p:ph type="title"/>
          </p:nvPr>
        </p:nvSpPr>
        <p:spPr>
          <a:xfrm>
            <a:off x="638175" y="0"/>
            <a:ext cx="10944400" cy="672000"/>
          </a:xfrm>
          <a:prstGeom prst="rect">
            <a:avLst/>
          </a:prstGeom>
          <a:noFill/>
          <a:ln>
            <a:noFill/>
          </a:ln>
        </p:spPr>
        <p:txBody>
          <a:bodyPr spcFirstLastPara="1" vert="horz" wrap="square" lIns="0" tIns="0" rIns="0" bIns="0" rtlCol="0" anchor="b" anchorCtr="0">
            <a:noAutofit/>
          </a:bodyPr>
          <a:lstStyle/>
          <a:p>
            <a:pPr>
              <a:buSzPts val="3000"/>
            </a:pPr>
            <a:r>
              <a:rPr lang="en" dirty="0"/>
              <a:t>Closing Remarks</a:t>
            </a:r>
            <a:endParaRPr dirty="0"/>
          </a:p>
        </p:txBody>
      </p:sp>
      <p:sp>
        <p:nvSpPr>
          <p:cNvPr id="326" name="Google Shape;326;p55"/>
          <p:cNvSpPr txBox="1">
            <a:spLocks noGrp="1"/>
          </p:cNvSpPr>
          <p:nvPr>
            <p:ph type="body" idx="1"/>
          </p:nvPr>
        </p:nvSpPr>
        <p:spPr>
          <a:xfrm>
            <a:off x="609600" y="1312500"/>
            <a:ext cx="10972800" cy="4506400"/>
          </a:xfrm>
          <a:prstGeom prst="rect">
            <a:avLst/>
          </a:prstGeom>
          <a:noFill/>
          <a:ln>
            <a:noFill/>
          </a:ln>
        </p:spPr>
        <p:txBody>
          <a:bodyPr spcFirstLastPara="1" vert="horz" wrap="square" lIns="91433" tIns="45700" rIns="91433" bIns="45700" rtlCol="0" anchor="t" anchorCtr="0">
            <a:normAutofit/>
          </a:bodyPr>
          <a:lstStyle/>
          <a:p>
            <a:pPr marL="0" indent="0" algn="ctr">
              <a:lnSpc>
                <a:spcPct val="115000"/>
              </a:lnSpc>
              <a:spcBef>
                <a:spcPts val="0"/>
              </a:spcBef>
              <a:buNone/>
            </a:pPr>
            <a:r>
              <a:rPr lang="en" sz="4400" b="1" dirty="0">
                <a:solidFill>
                  <a:schemeClr val="dk1"/>
                </a:solidFill>
                <a:latin typeface="Arial"/>
                <a:ea typeface="Arial"/>
                <a:cs typeface="Arial"/>
                <a:sym typeface="Arial"/>
              </a:rPr>
              <a:t>Thank you!</a:t>
            </a:r>
            <a:endParaRPr sz="4400" b="1" dirty="0">
              <a:solidFill>
                <a:schemeClr val="dk1"/>
              </a:solidFill>
              <a:latin typeface="Arial"/>
              <a:ea typeface="Arial"/>
              <a:cs typeface="Arial"/>
              <a:sym typeface="Arial"/>
            </a:endParaRPr>
          </a:p>
          <a:p>
            <a:pPr marL="0" indent="0" algn="ctr">
              <a:lnSpc>
                <a:spcPct val="115000"/>
              </a:lnSpc>
              <a:spcBef>
                <a:spcPts val="0"/>
              </a:spcBef>
              <a:buNone/>
            </a:pPr>
            <a:r>
              <a:rPr lang="en" sz="2667" dirty="0">
                <a:solidFill>
                  <a:schemeClr val="dk1"/>
                </a:solidFill>
                <a:latin typeface="Arial"/>
                <a:ea typeface="Arial"/>
                <a:cs typeface="Arial"/>
                <a:sym typeface="Arial"/>
              </a:rPr>
              <a:t>Take the first steps toward applying for the OSEP grant!</a:t>
            </a:r>
            <a:endParaRPr sz="2667" dirty="0">
              <a:solidFill>
                <a:schemeClr val="dk1"/>
              </a:solidFill>
              <a:latin typeface="Arial"/>
              <a:ea typeface="Arial"/>
              <a:cs typeface="Arial"/>
              <a:sym typeface="Arial"/>
            </a:endParaRPr>
          </a:p>
          <a:p>
            <a:pPr marL="0" indent="0" algn="ctr">
              <a:lnSpc>
                <a:spcPct val="115000"/>
              </a:lnSpc>
              <a:spcBef>
                <a:spcPts val="0"/>
              </a:spcBef>
              <a:buNone/>
            </a:pPr>
            <a:r>
              <a:rPr lang="en" sz="2667" dirty="0">
                <a:solidFill>
                  <a:schemeClr val="dk1"/>
                </a:solidFill>
                <a:latin typeface="Arial"/>
                <a:ea typeface="Arial"/>
                <a:cs typeface="Arial"/>
                <a:sym typeface="Arial"/>
              </a:rPr>
              <a:t>Contact </a:t>
            </a:r>
            <a:r>
              <a:rPr lang="en" sz="2667" b="1" u="sng" dirty="0">
                <a:solidFill>
                  <a:schemeClr val="hlink"/>
                </a:solidFill>
                <a:latin typeface="Arial"/>
                <a:ea typeface="Arial"/>
                <a:cs typeface="Arial"/>
                <a:sym typeface="Arial"/>
                <a:hlinkClick r:id="rId3"/>
              </a:rPr>
              <a:t>Sunyoung.Ahn@ed.gov</a:t>
            </a:r>
            <a:r>
              <a:rPr lang="en" sz="2667" b="1" dirty="0">
                <a:solidFill>
                  <a:schemeClr val="dk1"/>
                </a:solidFill>
                <a:latin typeface="Arial"/>
                <a:ea typeface="Arial"/>
                <a:cs typeface="Arial"/>
                <a:sym typeface="Arial"/>
              </a:rPr>
              <a:t> </a:t>
            </a:r>
            <a:r>
              <a:rPr lang="en" sz="2667" dirty="0">
                <a:solidFill>
                  <a:schemeClr val="dk1"/>
                </a:solidFill>
                <a:latin typeface="Arial"/>
                <a:ea typeface="Arial"/>
                <a:cs typeface="Arial"/>
                <a:sym typeface="Arial"/>
              </a:rPr>
              <a:t>with any additional questions.</a:t>
            </a:r>
            <a:endParaRPr sz="2667" dirty="0">
              <a:solidFill>
                <a:schemeClr val="dk1"/>
              </a:solidFill>
              <a:latin typeface="Arial"/>
              <a:ea typeface="Arial"/>
              <a:cs typeface="Arial"/>
              <a:sym typeface="Arial"/>
            </a:endParaRPr>
          </a:p>
          <a:p>
            <a:pPr marL="694249" indent="0">
              <a:lnSpc>
                <a:spcPct val="115000"/>
              </a:lnSpc>
              <a:spcBef>
                <a:spcPts val="0"/>
              </a:spcBef>
              <a:buNone/>
            </a:pPr>
            <a:endParaRPr sz="2667" dirty="0">
              <a:solidFill>
                <a:schemeClr val="dk1"/>
              </a:solidFill>
              <a:latin typeface="Arial"/>
              <a:ea typeface="Arial"/>
              <a:cs typeface="Arial"/>
              <a:sym typeface="Arial"/>
            </a:endParaRPr>
          </a:p>
          <a:p>
            <a:pPr marL="0" indent="0" algn="ctr">
              <a:lnSpc>
                <a:spcPct val="115000"/>
              </a:lnSpc>
              <a:spcBef>
                <a:spcPts val="0"/>
              </a:spcBef>
              <a:buNone/>
            </a:pPr>
            <a:r>
              <a:rPr lang="en" sz="2667" dirty="0">
                <a:solidFill>
                  <a:schemeClr val="dk1"/>
                </a:solidFill>
                <a:latin typeface="Arial"/>
                <a:ea typeface="Arial"/>
                <a:cs typeface="Arial"/>
                <a:sym typeface="Arial"/>
              </a:rPr>
              <a:t>Scan the QR code to access additional resources from our presenters:</a:t>
            </a:r>
            <a:endParaRPr sz="2667" dirty="0">
              <a:solidFill>
                <a:schemeClr val="dk1"/>
              </a:solidFill>
              <a:latin typeface="Arial"/>
              <a:ea typeface="Arial"/>
              <a:cs typeface="Arial"/>
              <a:sym typeface="Arial"/>
            </a:endParaRPr>
          </a:p>
          <a:p>
            <a:pPr marL="338658" indent="0">
              <a:lnSpc>
                <a:spcPct val="115000"/>
              </a:lnSpc>
              <a:spcBef>
                <a:spcPts val="0"/>
              </a:spcBef>
              <a:buNone/>
            </a:pPr>
            <a:endParaRPr sz="2667" dirty="0">
              <a:solidFill>
                <a:schemeClr val="dk1"/>
              </a:solidFill>
              <a:latin typeface="Arial"/>
              <a:ea typeface="Arial"/>
              <a:cs typeface="Arial"/>
              <a:sym typeface="Arial"/>
            </a:endParaRPr>
          </a:p>
          <a:p>
            <a:pPr marL="338658" indent="-152396">
              <a:buNone/>
            </a:pPr>
            <a:endParaRPr dirty="0"/>
          </a:p>
        </p:txBody>
      </p:sp>
      <p:pic>
        <p:nvPicPr>
          <p:cNvPr id="3" name="Picture 2" descr="QR code">
            <a:extLst>
              <a:ext uri="{FF2B5EF4-FFF2-40B4-BE49-F238E27FC236}">
                <a16:creationId xmlns:a16="http://schemas.microsoft.com/office/drawing/2014/main" id="{68EB68A4-2BDC-A2C6-9249-11585F42D0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15012" y="4057649"/>
            <a:ext cx="1990726" cy="2043113"/>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F215-5D32-20D8-8918-F9ACB0F7E2E3}"/>
              </a:ext>
            </a:extLst>
          </p:cNvPr>
          <p:cNvSpPr>
            <a:spLocks noGrp="1"/>
          </p:cNvSpPr>
          <p:nvPr>
            <p:ph type="title"/>
          </p:nvPr>
        </p:nvSpPr>
        <p:spPr>
          <a:xfrm>
            <a:off x="638175" y="0"/>
            <a:ext cx="10944225" cy="672111"/>
          </a:xfrm>
        </p:spPr>
        <p:txBody>
          <a:bodyPr anchor="b">
            <a:normAutofit/>
          </a:bodyPr>
          <a:lstStyle/>
          <a:p>
            <a:r>
              <a:rPr lang="en-US"/>
              <a:t>Introduction</a:t>
            </a:r>
          </a:p>
        </p:txBody>
      </p:sp>
      <p:sp>
        <p:nvSpPr>
          <p:cNvPr id="3" name="Content Placeholder 2">
            <a:extLst>
              <a:ext uri="{FF2B5EF4-FFF2-40B4-BE49-F238E27FC236}">
                <a16:creationId xmlns:a16="http://schemas.microsoft.com/office/drawing/2014/main" id="{DD01CA99-DED1-7C47-0611-CCC659BEA4C1}"/>
              </a:ext>
            </a:extLst>
          </p:cNvPr>
          <p:cNvSpPr>
            <a:spLocks noGrp="1"/>
          </p:cNvSpPr>
          <p:nvPr>
            <p:ph sz="half" idx="1"/>
          </p:nvPr>
        </p:nvSpPr>
        <p:spPr>
          <a:xfrm>
            <a:off x="638175" y="1143001"/>
            <a:ext cx="5381625" cy="4572000"/>
          </a:xfrm>
        </p:spPr>
        <p:txBody>
          <a:bodyPr vert="horz" lIns="91440" tIns="45720" rIns="91440" bIns="45720" rtlCol="0" anchor="t">
            <a:normAutofit lnSpcReduction="10000"/>
          </a:bodyPr>
          <a:lstStyle/>
          <a:p>
            <a:pPr fontAlgn="base">
              <a:spcBef>
                <a:spcPts val="1800"/>
              </a:spcBef>
              <a:buFont typeface="Arial" panose="020B0604020202020204" pitchFamily="34" charset="0"/>
              <a:buChar char="•"/>
            </a:pPr>
            <a:r>
              <a:rPr lang="en-US" dirty="0">
                <a:latin typeface="Century Gothic"/>
              </a:rPr>
              <a:t>Debut of 325X </a:t>
            </a:r>
            <a:endParaRPr lang="en-US" b="0" i="0" u="none" strike="noStrike" dirty="0">
              <a:effectLst/>
              <a:latin typeface="Century Gothic"/>
            </a:endParaRPr>
          </a:p>
          <a:p>
            <a:pPr rtl="0" fontAlgn="base">
              <a:spcBef>
                <a:spcPts val="1800"/>
              </a:spcBef>
              <a:spcAft>
                <a:spcPts val="0"/>
              </a:spcAft>
              <a:buFont typeface="Arial" panose="020B0604020202020204" pitchFamily="34" charset="0"/>
              <a:buChar char="•"/>
            </a:pPr>
            <a:r>
              <a:rPr lang="en-US" b="0" i="0" u="none" strike="noStrike" dirty="0">
                <a:effectLst/>
              </a:rPr>
              <a:t>Diversity in special education programs is critical</a:t>
            </a:r>
          </a:p>
          <a:p>
            <a:pPr rtl="0" fontAlgn="base">
              <a:spcBef>
                <a:spcPts val="1800"/>
              </a:spcBef>
              <a:spcAft>
                <a:spcPts val="0"/>
              </a:spcAft>
              <a:buFont typeface="Arial" panose="020B0604020202020204" pitchFamily="34" charset="0"/>
              <a:buChar char="•"/>
            </a:pPr>
            <a:r>
              <a:rPr lang="en-US" b="0" i="0" u="none" strike="noStrike" dirty="0">
                <a:effectLst/>
                <a:latin typeface="Century Gothic"/>
              </a:rPr>
              <a:t>Underrepresentation of HBCUs and TCCUs in past grant applications. </a:t>
            </a:r>
          </a:p>
          <a:p>
            <a:pPr rtl="0" fontAlgn="base">
              <a:spcBef>
                <a:spcPts val="1800"/>
              </a:spcBef>
              <a:spcAft>
                <a:spcPts val="0"/>
              </a:spcAft>
              <a:buFont typeface="Arial" panose="020B0604020202020204" pitchFamily="34" charset="0"/>
              <a:buChar char="•"/>
            </a:pPr>
            <a:r>
              <a:rPr lang="en-US" b="0" i="0" u="none" strike="noStrike" dirty="0">
                <a:effectLst/>
                <a:latin typeface="Century Gothic"/>
              </a:rPr>
              <a:t>Significance of obtaining a 325X grant</a:t>
            </a:r>
          </a:p>
        </p:txBody>
      </p:sp>
      <p:pic>
        <p:nvPicPr>
          <p:cNvPr id="4" name="Google Shape;146;p30" descr="Graduate holding diploma">
            <a:extLst>
              <a:ext uri="{FF2B5EF4-FFF2-40B4-BE49-F238E27FC236}">
                <a16:creationId xmlns:a16="http://schemas.microsoft.com/office/drawing/2014/main" id="{439FDAF4-8CDD-9D11-197E-EFCCFB34F670}"/>
              </a:ext>
            </a:extLst>
          </p:cNvPr>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6172200" y="1143001"/>
            <a:ext cx="5410200" cy="4572000"/>
          </a:xfrm>
          <a:prstGeom prst="rect">
            <a:avLst/>
          </a:prstGeom>
          <a:noFill/>
          <a:ln>
            <a:noFill/>
          </a:ln>
        </p:spPr>
      </p:pic>
    </p:spTree>
    <p:extLst>
      <p:ext uri="{BB962C8B-B14F-4D97-AF65-F5344CB8AC3E}">
        <p14:creationId xmlns:p14="http://schemas.microsoft.com/office/powerpoint/2010/main" val="22829935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1DA7-9FC7-DBFA-D9D6-3E774F8E5BCF}"/>
              </a:ext>
            </a:extLst>
          </p:cNvPr>
          <p:cNvSpPr>
            <a:spLocks noGrp="1"/>
          </p:cNvSpPr>
          <p:nvPr>
            <p:ph type="title"/>
          </p:nvPr>
        </p:nvSpPr>
        <p:spPr/>
        <p:txBody>
          <a:bodyPr/>
          <a:lstStyle/>
          <a:p>
            <a:r>
              <a:rPr lang="en-US">
                <a:latin typeface="Century Gothic"/>
              </a:rPr>
              <a:t>Impact of HBCUs, TCCUs &amp; MSIs</a:t>
            </a:r>
            <a:endParaRPr lang="en-US"/>
          </a:p>
        </p:txBody>
      </p:sp>
      <p:sp>
        <p:nvSpPr>
          <p:cNvPr id="3" name="Content Placeholder 2">
            <a:extLst>
              <a:ext uri="{FF2B5EF4-FFF2-40B4-BE49-F238E27FC236}">
                <a16:creationId xmlns:a16="http://schemas.microsoft.com/office/drawing/2014/main" id="{3B71E3D9-01F3-20AB-872D-50884119FD8C}"/>
              </a:ext>
            </a:extLst>
          </p:cNvPr>
          <p:cNvSpPr>
            <a:spLocks noGrp="1"/>
          </p:cNvSpPr>
          <p:nvPr>
            <p:ph idx="1"/>
          </p:nvPr>
        </p:nvSpPr>
        <p:spPr>
          <a:xfrm>
            <a:off x="621144" y="997857"/>
            <a:ext cx="10949711" cy="4862286"/>
          </a:xfrm>
        </p:spPr>
        <p:txBody>
          <a:bodyPr vert="horz" lIns="91440" tIns="45720" rIns="91440" bIns="45720" rtlCol="0" anchor="t">
            <a:normAutofit/>
          </a:bodyPr>
          <a:lstStyle/>
          <a:p>
            <a:pPr fontAlgn="base">
              <a:spcBef>
                <a:spcPts val="600"/>
              </a:spcBef>
              <a:buFont typeface="Arial" panose="020B0604020202020204" pitchFamily="34" charset="0"/>
              <a:buChar char="•"/>
            </a:pPr>
            <a:r>
              <a:rPr lang="en-US" sz="2400" dirty="0">
                <a:latin typeface="Century Gothic"/>
              </a:rPr>
              <a:t>MSI</a:t>
            </a:r>
            <a:r>
              <a:rPr lang="en-US" sz="2400" i="0" u="none" strike="noStrike" dirty="0">
                <a:solidFill>
                  <a:srgbClr val="345065"/>
                </a:solidFill>
                <a:effectLst/>
                <a:latin typeface="Century Gothic"/>
              </a:rPr>
              <a:t>s house 321 (13%) educator preparation programs across the country </a:t>
            </a:r>
            <a:endParaRPr lang="en-US" sz="1600" i="0" u="none" strike="noStrike" dirty="0">
              <a:solidFill>
                <a:srgbClr val="345065"/>
              </a:solidFill>
              <a:effectLst/>
              <a:latin typeface="Century Gothic"/>
            </a:endParaRPr>
          </a:p>
          <a:p>
            <a:pPr fontAlgn="base">
              <a:spcBef>
                <a:spcPts val="600"/>
              </a:spcBef>
              <a:buFont typeface="Arial" panose="020B0604020202020204" pitchFamily="34" charset="0"/>
              <a:buChar char="•"/>
            </a:pPr>
            <a:r>
              <a:rPr lang="en-US" sz="2400" i="0" u="none" strike="noStrike" dirty="0">
                <a:solidFill>
                  <a:srgbClr val="345065"/>
                </a:solidFill>
                <a:effectLst/>
                <a:latin typeface="Century Gothic" panose="020B0502020202020204" pitchFamily="34" charset="0"/>
              </a:rPr>
              <a:t>Out of 100 HBCUs:</a:t>
            </a:r>
            <a:endParaRPr lang="en-US" sz="2400" i="0" u="none" strike="noStrike" dirty="0">
              <a:solidFill>
                <a:srgbClr val="345065"/>
              </a:solidFill>
              <a:effectLst/>
              <a:latin typeface="Noto Sans Symbols" panose="020B0502040504020204" pitchFamily="34" charset="0"/>
            </a:endParaRPr>
          </a:p>
          <a:p>
            <a:pPr marL="742950" lvl="1" indent="-285750" rtl="0" fontAlgn="base">
              <a:spcBef>
                <a:spcPts val="600"/>
              </a:spcBef>
              <a:spcAft>
                <a:spcPts val="0"/>
              </a:spcAft>
              <a:buFont typeface="Arial" panose="020B0604020202020204" pitchFamily="34" charset="0"/>
              <a:buChar char="•"/>
            </a:pPr>
            <a:r>
              <a:rPr lang="en-US" i="0" u="none" strike="noStrike" dirty="0">
                <a:solidFill>
                  <a:srgbClr val="345065"/>
                </a:solidFill>
                <a:effectLst/>
                <a:latin typeface="Century Gothic" panose="020B0502020202020204" pitchFamily="34" charset="0"/>
              </a:rPr>
              <a:t>34 Special Education Programs (including 22 Bachelors and 19 Masters)</a:t>
            </a:r>
            <a:endParaRPr lang="en-US" i="0" u="none" strike="noStrike" dirty="0">
              <a:solidFill>
                <a:srgbClr val="345065"/>
              </a:solidFill>
              <a:effectLst/>
              <a:latin typeface="Arial" panose="020B0604020202020204" pitchFamily="34" charset="0"/>
            </a:endParaRPr>
          </a:p>
          <a:p>
            <a:pPr marL="742950" lvl="1" indent="-285750" rtl="0" fontAlgn="base">
              <a:spcBef>
                <a:spcPts val="600"/>
              </a:spcBef>
              <a:spcAft>
                <a:spcPts val="0"/>
              </a:spcAft>
              <a:buFont typeface="Arial" panose="020B0604020202020204" pitchFamily="34" charset="0"/>
              <a:buChar char="•"/>
            </a:pPr>
            <a:r>
              <a:rPr lang="en-US" i="0" u="none" strike="noStrike" dirty="0">
                <a:solidFill>
                  <a:srgbClr val="345065"/>
                </a:solidFill>
                <a:effectLst/>
                <a:latin typeface="Century Gothic" panose="020B0502020202020204" pitchFamily="34" charset="0"/>
              </a:rPr>
              <a:t>4 Alternative/Certification Programs</a:t>
            </a:r>
            <a:endParaRPr lang="en-US" i="0" u="none" strike="noStrike" dirty="0">
              <a:solidFill>
                <a:srgbClr val="345065"/>
              </a:solidFill>
              <a:effectLst/>
              <a:latin typeface="Arial" panose="020B0604020202020204" pitchFamily="34" charset="0"/>
            </a:endParaRPr>
          </a:p>
          <a:p>
            <a:pPr marL="742950" lvl="1" indent="-285750" rtl="0" fontAlgn="base">
              <a:spcBef>
                <a:spcPts val="600"/>
              </a:spcBef>
              <a:spcAft>
                <a:spcPts val="0"/>
              </a:spcAft>
              <a:buFont typeface="Arial" panose="020B0604020202020204" pitchFamily="34" charset="0"/>
              <a:buChar char="•"/>
            </a:pPr>
            <a:r>
              <a:rPr lang="en-US" i="0" u="none" strike="noStrike" dirty="0">
                <a:solidFill>
                  <a:srgbClr val="345065"/>
                </a:solidFill>
                <a:effectLst/>
                <a:latin typeface="Century Gothic" panose="020B0502020202020204" pitchFamily="34" charset="0"/>
              </a:rPr>
              <a:t>3 Related Service Programs</a:t>
            </a:r>
            <a:endParaRPr lang="en-US" i="0" u="none" strike="noStrike" dirty="0">
              <a:solidFill>
                <a:srgbClr val="345065"/>
              </a:solidFill>
              <a:effectLst/>
              <a:latin typeface="Arial" panose="020B0604020202020204" pitchFamily="34" charset="0"/>
            </a:endParaRPr>
          </a:p>
          <a:p>
            <a:pPr marL="742950" lvl="1" indent="-285750" rtl="0" fontAlgn="base">
              <a:spcBef>
                <a:spcPts val="600"/>
              </a:spcBef>
              <a:spcAft>
                <a:spcPts val="0"/>
              </a:spcAft>
              <a:buFont typeface="Arial" panose="020B0604020202020204" pitchFamily="34" charset="0"/>
              <a:buChar char="•"/>
            </a:pPr>
            <a:r>
              <a:rPr lang="en-US" i="0" u="none" strike="noStrike" dirty="0">
                <a:solidFill>
                  <a:srgbClr val="345065"/>
                </a:solidFill>
                <a:effectLst/>
                <a:latin typeface="Century Gothic"/>
              </a:rPr>
              <a:t>2 Professional Degree Programs</a:t>
            </a:r>
          </a:p>
          <a:p>
            <a:pPr rtl="0" fontAlgn="base">
              <a:spcBef>
                <a:spcPts val="600"/>
              </a:spcBef>
              <a:spcAft>
                <a:spcPts val="0"/>
              </a:spcAft>
              <a:buFont typeface="Arial" panose="020B0604020202020204" pitchFamily="34" charset="0"/>
              <a:buChar char="•"/>
            </a:pPr>
            <a:r>
              <a:rPr lang="en-US" sz="2400" i="0" u="none" strike="noStrike" dirty="0">
                <a:solidFill>
                  <a:srgbClr val="345065"/>
                </a:solidFill>
                <a:effectLst/>
                <a:latin typeface="Century Gothic"/>
              </a:rPr>
              <a:t>Out of 35 TCCUs </a:t>
            </a:r>
          </a:p>
          <a:p>
            <a:pPr marL="742950" lvl="1" indent="-285750" rtl="0" fontAlgn="base">
              <a:spcBef>
                <a:spcPts val="600"/>
              </a:spcBef>
              <a:spcAft>
                <a:spcPts val="0"/>
              </a:spcAft>
              <a:buFont typeface="Arial" panose="020B0604020202020204" pitchFamily="34" charset="0"/>
              <a:buChar char="•"/>
            </a:pPr>
            <a:r>
              <a:rPr lang="en-US" i="0" u="none" strike="noStrike" dirty="0">
                <a:solidFill>
                  <a:srgbClr val="345065"/>
                </a:solidFill>
                <a:effectLst/>
                <a:latin typeface="Century Gothic" panose="020B0502020202020204" pitchFamily="34" charset="0"/>
              </a:rPr>
              <a:t>3 Special Education or Related Service Programs</a:t>
            </a:r>
            <a:endParaRPr lang="en-US" i="0" u="none" strike="noStrike" dirty="0">
              <a:solidFill>
                <a:srgbClr val="345065"/>
              </a:solidFill>
              <a:effectLst/>
              <a:latin typeface="Arial" panose="020B0604020202020204" pitchFamily="34" charset="0"/>
            </a:endParaRPr>
          </a:p>
          <a:p>
            <a:pPr marL="742950" lvl="1" indent="-285750" rtl="0" fontAlgn="base">
              <a:spcBef>
                <a:spcPts val="600"/>
              </a:spcBef>
              <a:spcAft>
                <a:spcPts val="0"/>
              </a:spcAft>
              <a:buFont typeface="Arial" panose="020B0604020202020204" pitchFamily="34" charset="0"/>
              <a:buChar char="•"/>
            </a:pPr>
            <a:r>
              <a:rPr lang="en-US" i="0" u="none" strike="noStrike" dirty="0">
                <a:solidFill>
                  <a:srgbClr val="345065"/>
                </a:solidFill>
                <a:effectLst/>
                <a:latin typeface="Century Gothic" panose="020B0502020202020204" pitchFamily="34" charset="0"/>
              </a:rPr>
              <a:t>23 Early Childhood Programs</a:t>
            </a:r>
          </a:p>
          <a:p>
            <a:pPr marL="742950" lvl="1" indent="-285750" rtl="0" fontAlgn="base">
              <a:spcBef>
                <a:spcPts val="600"/>
              </a:spcBef>
              <a:spcAft>
                <a:spcPts val="0"/>
              </a:spcAft>
              <a:buFont typeface="Arial" panose="020B0604020202020204" pitchFamily="34" charset="0"/>
              <a:buChar char="•"/>
            </a:pPr>
            <a:endParaRPr lang="en-US" i="0" u="none" strike="noStrike" dirty="0">
              <a:solidFill>
                <a:srgbClr val="345065"/>
              </a:solidFill>
              <a:effectLst/>
              <a:latin typeface="Century Gothic" panose="020B0502020202020204" pitchFamily="34" charset="0"/>
            </a:endParaRPr>
          </a:p>
        </p:txBody>
      </p:sp>
      <p:pic>
        <p:nvPicPr>
          <p:cNvPr id="1026" name="Picture 2" descr="Pink Back PNG Transparent Images Free Download | Vector Files | Pngtree">
            <a:extLst>
              <a:ext uri="{FF2B5EF4-FFF2-40B4-BE49-F238E27FC236}">
                <a16:creationId xmlns:a16="http://schemas.microsoft.com/office/drawing/2014/main" id="{065F0D30-702D-EE22-831A-09653EA4C62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63000" y="34290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45342"/>
      </p:ext>
    </p:extLst>
  </p:cSld>
  <p:clrMapOvr>
    <a:masterClrMapping/>
  </p:clrMapOvr>
  <p:transition>
    <p:fade/>
  </p:transition>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9E5F1-7D04-E31E-56DC-A98334E70300}"/>
              </a:ext>
            </a:extLst>
          </p:cNvPr>
          <p:cNvSpPr>
            <a:spLocks noGrp="1"/>
          </p:cNvSpPr>
          <p:nvPr>
            <p:ph type="title"/>
          </p:nvPr>
        </p:nvSpPr>
        <p:spPr>
          <a:xfrm>
            <a:off x="638175" y="0"/>
            <a:ext cx="10944225" cy="672111"/>
          </a:xfrm>
        </p:spPr>
        <p:txBody>
          <a:bodyPr anchor="b">
            <a:normAutofit/>
          </a:bodyPr>
          <a:lstStyle/>
          <a:p>
            <a:r>
              <a:rPr lang="en-US"/>
              <a:t>Overview of 325X</a:t>
            </a:r>
          </a:p>
        </p:txBody>
      </p:sp>
      <p:pic>
        <p:nvPicPr>
          <p:cNvPr id="4" name="Google Shape;169;p33" descr="Group of students walking and smiling">
            <a:extLst>
              <a:ext uri="{FF2B5EF4-FFF2-40B4-BE49-F238E27FC236}">
                <a16:creationId xmlns:a16="http://schemas.microsoft.com/office/drawing/2014/main" id="{CDCE90C4-5CB8-8290-7E65-806D6E88E285}"/>
              </a:ext>
            </a:extLst>
          </p:cNvPr>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638175" y="1143001"/>
            <a:ext cx="5381625" cy="4572000"/>
          </a:xfrm>
          <a:prstGeom prst="rect">
            <a:avLst/>
          </a:prstGeom>
          <a:noFill/>
          <a:ln>
            <a:noFill/>
          </a:ln>
        </p:spPr>
      </p:pic>
      <p:sp>
        <p:nvSpPr>
          <p:cNvPr id="3" name="Content Placeholder 2">
            <a:extLst>
              <a:ext uri="{FF2B5EF4-FFF2-40B4-BE49-F238E27FC236}">
                <a16:creationId xmlns:a16="http://schemas.microsoft.com/office/drawing/2014/main" id="{C22082A6-68D0-F1DC-4CD1-D90767DCBDF4}"/>
              </a:ext>
            </a:extLst>
          </p:cNvPr>
          <p:cNvSpPr>
            <a:spLocks noGrp="1"/>
          </p:cNvSpPr>
          <p:nvPr>
            <p:ph sz="half" idx="2"/>
          </p:nvPr>
        </p:nvSpPr>
        <p:spPr>
          <a:xfrm>
            <a:off x="6172200" y="1143001"/>
            <a:ext cx="5895109" cy="4572000"/>
          </a:xfrm>
        </p:spPr>
        <p:txBody>
          <a:bodyPr vert="horz" lIns="91440" tIns="45720" rIns="91440" bIns="45720" rtlCol="0" anchor="t">
            <a:noAutofit/>
          </a:bodyPr>
          <a:lstStyle/>
          <a:p>
            <a:pPr rtl="0" fontAlgn="base">
              <a:lnSpc>
                <a:spcPct val="90000"/>
              </a:lnSpc>
              <a:spcBef>
                <a:spcPts val="0"/>
              </a:spcBef>
              <a:spcAft>
                <a:spcPts val="600"/>
              </a:spcAft>
              <a:buFont typeface="Arial" panose="020B0604020202020204" pitchFamily="34" charset="0"/>
              <a:buChar char="•"/>
            </a:pPr>
            <a:r>
              <a:rPr lang="en-US" sz="2400" b="1" i="0" u="none" strike="noStrike">
                <a:effectLst/>
                <a:latin typeface="Century Gothic"/>
              </a:rPr>
              <a:t>Purpose: </a:t>
            </a:r>
            <a:r>
              <a:rPr lang="en-US" sz="2400">
                <a:effectLst/>
                <a:latin typeface="Century Gothic"/>
                <a:cs typeface="Segoe UI"/>
              </a:rPr>
              <a:t>Increase the number of HBCUs, TCCUs, and MSIs that offer degree or certification programs in EI, ECSE, SPED, or related services.</a:t>
            </a:r>
          </a:p>
          <a:p>
            <a:pPr rtl="0" fontAlgn="base">
              <a:lnSpc>
                <a:spcPct val="90000"/>
              </a:lnSpc>
              <a:spcBef>
                <a:spcPts val="0"/>
              </a:spcBef>
              <a:spcAft>
                <a:spcPts val="600"/>
              </a:spcAft>
              <a:buFont typeface="Arial" panose="020B0604020202020204" pitchFamily="34" charset="0"/>
              <a:buChar char="•"/>
            </a:pPr>
            <a:r>
              <a:rPr lang="en-US" sz="2400" b="1" i="0" u="none" strike="noStrike">
                <a:effectLst/>
                <a:latin typeface="Century Gothic"/>
              </a:rPr>
              <a:t>Eligibility:</a:t>
            </a:r>
          </a:p>
          <a:p>
            <a:pPr marL="742950" lvl="1" indent="-285750" rtl="0" fontAlgn="base">
              <a:lnSpc>
                <a:spcPct val="90000"/>
              </a:lnSpc>
              <a:spcBef>
                <a:spcPts val="0"/>
              </a:spcBef>
              <a:spcAft>
                <a:spcPts val="600"/>
              </a:spcAft>
              <a:buFont typeface="Arial" panose="020B0604020202020204" pitchFamily="34" charset="0"/>
              <a:buChar char="•"/>
            </a:pPr>
            <a:r>
              <a:rPr lang="en-US" i="0" u="none" strike="noStrike">
                <a:effectLst/>
                <a:latin typeface="Century Gothic"/>
              </a:rPr>
              <a:t>HBCUs, TCCUs, MSIs, and private nonprofit organizations</a:t>
            </a:r>
          </a:p>
          <a:p>
            <a:pPr marL="742950" lvl="1" indent="-285750" rtl="0" fontAlgn="base">
              <a:lnSpc>
                <a:spcPct val="90000"/>
              </a:lnSpc>
              <a:spcBef>
                <a:spcPts val="0"/>
              </a:spcBef>
              <a:spcAft>
                <a:spcPts val="600"/>
              </a:spcAft>
              <a:buFont typeface="Arial" panose="020B0604020202020204" pitchFamily="34" charset="0"/>
              <a:buChar char="•"/>
            </a:pPr>
            <a:r>
              <a:rPr lang="en-US" i="0" u="none" strike="noStrike">
                <a:effectLst/>
                <a:latin typeface="Century Gothic"/>
              </a:rPr>
              <a:t>Must have education department </a:t>
            </a:r>
            <a:r>
              <a:rPr lang="en-US">
                <a:latin typeface="Century Gothic"/>
                <a:cs typeface="Segoe UI"/>
              </a:rPr>
              <a:t>or</a:t>
            </a:r>
            <a:r>
              <a:rPr lang="en-US">
                <a:effectLst/>
                <a:latin typeface="Century Gothic"/>
                <a:cs typeface="Segoe UI"/>
              </a:rPr>
              <a:t> a related services program</a:t>
            </a:r>
            <a:endParaRPr lang="en-US" i="0" u="none" strike="noStrike">
              <a:effectLst/>
              <a:latin typeface="Century Gothic"/>
              <a:cs typeface="Segoe UI"/>
            </a:endParaRPr>
          </a:p>
          <a:p>
            <a:pPr rtl="0" fontAlgn="base">
              <a:lnSpc>
                <a:spcPct val="90000"/>
              </a:lnSpc>
              <a:spcBef>
                <a:spcPts val="0"/>
              </a:spcBef>
              <a:spcAft>
                <a:spcPts val="600"/>
              </a:spcAft>
              <a:buFont typeface="Arial" panose="020B0604020202020204" pitchFamily="34" charset="0"/>
              <a:buChar char="•"/>
            </a:pPr>
            <a:r>
              <a:rPr lang="en-US" sz="2400" b="1" i="0" u="none" strike="noStrike">
                <a:effectLst/>
                <a:latin typeface="Century Gothic"/>
              </a:rPr>
              <a:t>Approx. 16 awards</a:t>
            </a:r>
          </a:p>
          <a:p>
            <a:pPr rtl="0" fontAlgn="base">
              <a:lnSpc>
                <a:spcPct val="90000"/>
              </a:lnSpc>
              <a:spcBef>
                <a:spcPts val="0"/>
              </a:spcBef>
              <a:spcAft>
                <a:spcPts val="600"/>
              </a:spcAft>
              <a:buFont typeface="Arial" panose="020B0604020202020204" pitchFamily="34" charset="0"/>
              <a:buChar char="•"/>
            </a:pPr>
            <a:r>
              <a:rPr lang="en-US" sz="2400" b="1" i="0" u="none" strike="noStrike">
                <a:effectLst/>
                <a:latin typeface="Century Gothic"/>
              </a:rPr>
              <a:t>Max $750,000/60 months</a:t>
            </a:r>
          </a:p>
        </p:txBody>
      </p:sp>
    </p:spTree>
    <p:extLst>
      <p:ext uri="{BB962C8B-B14F-4D97-AF65-F5344CB8AC3E}">
        <p14:creationId xmlns:p14="http://schemas.microsoft.com/office/powerpoint/2010/main" val="13075113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FE7D1-DF1F-B4E6-8223-3B4D8096F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99B073-730B-9657-9C22-AB3FE8D19350}"/>
              </a:ext>
            </a:extLst>
          </p:cNvPr>
          <p:cNvSpPr>
            <a:spLocks noGrp="1"/>
          </p:cNvSpPr>
          <p:nvPr>
            <p:ph type="title"/>
          </p:nvPr>
        </p:nvSpPr>
        <p:spPr>
          <a:xfrm>
            <a:off x="638175" y="0"/>
            <a:ext cx="10944225" cy="672111"/>
          </a:xfrm>
        </p:spPr>
        <p:txBody>
          <a:bodyPr vert="horz" lIns="0" tIns="0" rIns="0" bIns="0" rtlCol="0" anchor="b">
            <a:normAutofit/>
          </a:bodyPr>
          <a:lstStyle/>
          <a:p>
            <a:r>
              <a:rPr lang="en-US" kern="1200">
                <a:latin typeface="Century Gothic" panose="020B0502020202020204" pitchFamily="34" charset="0"/>
                <a:ea typeface="+mj-ea"/>
                <a:cs typeface="+mj-cs"/>
              </a:rPr>
              <a:t>CEEDAR Center</a:t>
            </a:r>
          </a:p>
        </p:txBody>
      </p:sp>
      <p:pic>
        <p:nvPicPr>
          <p:cNvPr id="5" name="Content Placeholder 4" descr="A screenshot of a website">
            <a:extLst>
              <a:ext uri="{FF2B5EF4-FFF2-40B4-BE49-F238E27FC236}">
                <a16:creationId xmlns:a16="http://schemas.microsoft.com/office/drawing/2014/main" id="{51A5A365-7C99-1D3A-27B2-2994286889C2}"/>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38175" y="1584424"/>
            <a:ext cx="5879123" cy="3689149"/>
          </a:xfrm>
          <a:noFill/>
        </p:spPr>
      </p:pic>
      <p:sp>
        <p:nvSpPr>
          <p:cNvPr id="6" name="TextBox 5">
            <a:extLst>
              <a:ext uri="{FF2B5EF4-FFF2-40B4-BE49-F238E27FC236}">
                <a16:creationId xmlns:a16="http://schemas.microsoft.com/office/drawing/2014/main" id="{2DCF4CD6-B00E-762A-5CC9-D62293C13258}"/>
              </a:ext>
            </a:extLst>
          </p:cNvPr>
          <p:cNvSpPr txBox="1"/>
          <p:nvPr/>
        </p:nvSpPr>
        <p:spPr bwMode="gray">
          <a:xfrm>
            <a:off x="6564923" y="1142999"/>
            <a:ext cx="5410200" cy="4572000"/>
          </a:xfrm>
          <a:prstGeom prst="rect">
            <a:avLst/>
          </a:prstGeom>
          <a:effectLst/>
        </p:spPr>
        <p:txBody>
          <a:bodyPr vert="horz" lIns="91440" tIns="45720" rIns="91440" bIns="45720" rtlCol="0">
            <a:normAutofit/>
          </a:bodyPr>
          <a:lstStyle/>
          <a:p>
            <a:pPr marL="342900" indent="-342900" defTabSz="914400">
              <a:lnSpc>
                <a:spcPct val="90000"/>
              </a:lnSpc>
              <a:spcBef>
                <a:spcPts val="600"/>
              </a:spcBef>
              <a:buClr>
                <a:srgbClr val="6EC940"/>
              </a:buClr>
              <a:buFont typeface="Wingdings 3" panose="05040102010807070707" pitchFamily="18" charset="2"/>
              <a:buChar char=""/>
            </a:pPr>
            <a:endParaRPr lang="en-US" sz="2400" b="0" i="0">
              <a:solidFill>
                <a:srgbClr val="345065"/>
              </a:solidFill>
              <a:effectLst/>
              <a:latin typeface="Century Gothic" panose="020B0502020202020204" pitchFamily="34" charset="0"/>
            </a:endParaRPr>
          </a:p>
          <a:p>
            <a:pPr marL="342900" indent="-342900" defTabSz="914400">
              <a:lnSpc>
                <a:spcPct val="90000"/>
              </a:lnSpc>
              <a:spcBef>
                <a:spcPts val="600"/>
              </a:spcBef>
              <a:buClr>
                <a:srgbClr val="6EC940"/>
              </a:buClr>
              <a:buFont typeface="Wingdings 3" panose="05040102010807070707" pitchFamily="18" charset="2"/>
              <a:buChar char=""/>
            </a:pPr>
            <a:r>
              <a:rPr lang="en-US" sz="2400" b="0" i="0">
                <a:solidFill>
                  <a:srgbClr val="345065"/>
                </a:solidFill>
                <a:effectLst/>
                <a:latin typeface="Century Gothic" panose="020B0502020202020204" pitchFamily="34" charset="0"/>
              </a:rPr>
              <a:t>Our mission is to support students with disabilities in achieving college- and career-ready standards by building the capacity of state personnel preparation systems to prepare teachers and leaders to implement evidence-based practices within multi-tiered systems of support.</a:t>
            </a:r>
          </a:p>
          <a:p>
            <a:pPr marL="342900" indent="-342900" defTabSz="914400">
              <a:lnSpc>
                <a:spcPct val="90000"/>
              </a:lnSpc>
              <a:spcBef>
                <a:spcPts val="600"/>
              </a:spcBef>
              <a:buClr>
                <a:srgbClr val="6EC940"/>
              </a:buClr>
              <a:buFont typeface="Wingdings 3" panose="05040102010807070707" pitchFamily="18" charset="2"/>
              <a:buChar char=""/>
            </a:pPr>
            <a:r>
              <a:rPr lang="en-US" sz="2400" b="1" err="1">
                <a:solidFill>
                  <a:srgbClr val="345065"/>
                </a:solidFill>
                <a:latin typeface="Century Gothic" panose="020B0502020202020204" pitchFamily="34" charset="0"/>
              </a:rPr>
              <a:t>CEEDAR.org</a:t>
            </a:r>
            <a:endParaRPr lang="en-US" sz="2400" b="1">
              <a:solidFill>
                <a:srgbClr val="345065"/>
              </a:solidFill>
              <a:latin typeface="Century Gothic" panose="020B0502020202020204" pitchFamily="34" charset="0"/>
            </a:endParaRPr>
          </a:p>
        </p:txBody>
      </p:sp>
    </p:spTree>
    <p:extLst>
      <p:ext uri="{BB962C8B-B14F-4D97-AF65-F5344CB8AC3E}">
        <p14:creationId xmlns:p14="http://schemas.microsoft.com/office/powerpoint/2010/main" val="341846274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1A753-3D8D-080D-8B55-BDD7D56E84C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5A5003D-1153-5370-655C-61714C7B4637}"/>
              </a:ext>
            </a:extLst>
          </p:cNvPr>
          <p:cNvSpPr>
            <a:spLocks/>
          </p:cNvSpPr>
          <p:nvPr/>
        </p:nvSpPr>
        <p:spPr>
          <a:xfrm>
            <a:off x="1951490" y="3293627"/>
            <a:ext cx="8289020" cy="2192774"/>
          </a:xfrm>
          <a:prstGeom prst="rect">
            <a:avLst/>
          </a:prstGeom>
        </p:spPr>
        <p:txBody>
          <a:bodyPr>
            <a:normAutofit/>
          </a:bodyPr>
          <a:lstStyle/>
          <a:p>
            <a:pPr algn="ctr" defTabSz="342900">
              <a:lnSpc>
                <a:spcPct val="90000"/>
              </a:lnSpc>
              <a:spcAft>
                <a:spcPts val="600"/>
              </a:spcAft>
            </a:pPr>
            <a:r>
              <a:rPr lang="en-US" sz="2400" kern="1200" dirty="0">
                <a:solidFill>
                  <a:schemeClr val="tx1"/>
                </a:solidFill>
                <a:latin typeface="+mn-lt"/>
                <a:ea typeface="+mn-ea"/>
                <a:cs typeface="Times New Roman" panose="02020603050405020304" pitchFamily="18" charset="0"/>
              </a:rPr>
              <a:t>The CEEDAR Center supports students with disabilities by building personnel preparation systems in states. Through the CEEDAR Center’s collaborative work with university educator preparation programs, State Education Agencies, local education agencies and other stakeholder groups, states develop stronger teacher and leader preparation programs. </a:t>
            </a:r>
          </a:p>
          <a:p>
            <a:pPr algn="ctr">
              <a:lnSpc>
                <a:spcPct val="90000"/>
              </a:lnSpc>
              <a:spcAft>
                <a:spcPts val="600"/>
              </a:spcAft>
            </a:pPr>
            <a:endParaRPr lang="en-US" sz="4400" dirty="0"/>
          </a:p>
        </p:txBody>
      </p:sp>
      <p:pic>
        <p:nvPicPr>
          <p:cNvPr id="1032" name="Picture 8" descr="Collaboration to Enhance Teacher Preparation with Universities: Where Are  We Now? | CEEDAR">
            <a:extLst>
              <a:ext uri="{FF2B5EF4-FFF2-40B4-BE49-F238E27FC236}">
                <a16:creationId xmlns:a16="http://schemas.microsoft.com/office/drawing/2014/main" id="{3D0F8CEB-72C6-8C80-0C58-8C04048361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867788"/>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2DCD1C-9E7C-3211-825E-742D2120483D}"/>
              </a:ext>
            </a:extLst>
          </p:cNvPr>
          <p:cNvSpPr>
            <a:spLocks noGrp="1"/>
          </p:cNvSpPr>
          <p:nvPr>
            <p:ph type="title"/>
          </p:nvPr>
        </p:nvSpPr>
        <p:spPr>
          <a:xfrm>
            <a:off x="0" y="-1010652"/>
            <a:ext cx="10944225" cy="672111"/>
          </a:xfrm>
        </p:spPr>
        <p:txBody>
          <a:bodyPr/>
          <a:lstStyle/>
          <a:p>
            <a:r>
              <a:rPr lang="en-US" dirty="0"/>
              <a:t>CEEDAR</a:t>
            </a:r>
          </a:p>
        </p:txBody>
      </p:sp>
    </p:spTree>
    <p:extLst>
      <p:ext uri="{BB962C8B-B14F-4D97-AF65-F5344CB8AC3E}">
        <p14:creationId xmlns:p14="http://schemas.microsoft.com/office/powerpoint/2010/main" val="166270771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68EB9-9F33-9015-674D-2AC8A4E13CF4}"/>
            </a:ext>
          </a:extLst>
        </p:cNvPr>
        <p:cNvGrpSpPr/>
        <p:nvPr/>
      </p:nvGrpSpPr>
      <p:grpSpPr>
        <a:xfrm>
          <a:off x="0" y="0"/>
          <a:ext cx="0" cy="0"/>
          <a:chOff x="0" y="0"/>
          <a:chExt cx="0" cy="0"/>
        </a:xfrm>
      </p:grpSpPr>
      <p:pic>
        <p:nvPicPr>
          <p:cNvPr id="3" name="Picture 2" descr="A road map with mountains in the background&#10;&#10;">
            <a:extLst>
              <a:ext uri="{FF2B5EF4-FFF2-40B4-BE49-F238E27FC236}">
                <a16:creationId xmlns:a16="http://schemas.microsoft.com/office/drawing/2014/main" id="{0678EC97-EAF4-4440-D665-2F7AF16749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761" y="673470"/>
            <a:ext cx="9797438" cy="5511059"/>
          </a:xfrm>
          <a:prstGeom prst="rect">
            <a:avLst/>
          </a:prstGeom>
        </p:spPr>
      </p:pic>
      <p:sp>
        <p:nvSpPr>
          <p:cNvPr id="2" name="Title 1">
            <a:extLst>
              <a:ext uri="{FF2B5EF4-FFF2-40B4-BE49-F238E27FC236}">
                <a16:creationId xmlns:a16="http://schemas.microsoft.com/office/drawing/2014/main" id="{43D712EA-FEF2-CF59-50F6-010D0D772599}"/>
              </a:ext>
            </a:extLst>
          </p:cNvPr>
          <p:cNvSpPr>
            <a:spLocks noGrp="1"/>
          </p:cNvSpPr>
          <p:nvPr>
            <p:ph type="title" idx="4294967295"/>
          </p:nvPr>
        </p:nvSpPr>
        <p:spPr>
          <a:xfrm>
            <a:off x="0" y="-882316"/>
            <a:ext cx="10944225" cy="672111"/>
          </a:xfrm>
        </p:spPr>
        <p:txBody>
          <a:bodyPr/>
          <a:lstStyle/>
          <a:p>
            <a:r>
              <a:rPr lang="en-US" dirty="0"/>
              <a:t>Roadmap</a:t>
            </a:r>
          </a:p>
        </p:txBody>
      </p:sp>
    </p:spTree>
    <p:extLst>
      <p:ext uri="{BB962C8B-B14F-4D97-AF65-F5344CB8AC3E}">
        <p14:creationId xmlns:p14="http://schemas.microsoft.com/office/powerpoint/2010/main" val="5180934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9ACC9-212B-EE76-70E4-B1727E72F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B4DDB-16C6-1FE7-DB9D-30B4A175A857}"/>
              </a:ext>
            </a:extLst>
          </p:cNvPr>
          <p:cNvSpPr>
            <a:spLocks noGrp="1"/>
          </p:cNvSpPr>
          <p:nvPr>
            <p:ph type="title"/>
          </p:nvPr>
        </p:nvSpPr>
        <p:spPr/>
        <p:txBody>
          <a:bodyPr/>
          <a:lstStyle/>
          <a:p>
            <a:r>
              <a:rPr lang="en-US" dirty="0"/>
              <a:t>Innovation Configurations (ICs)</a:t>
            </a:r>
          </a:p>
        </p:txBody>
      </p:sp>
      <p:sp>
        <p:nvSpPr>
          <p:cNvPr id="3" name="Content Placeholder 2">
            <a:extLst>
              <a:ext uri="{FF2B5EF4-FFF2-40B4-BE49-F238E27FC236}">
                <a16:creationId xmlns:a16="http://schemas.microsoft.com/office/drawing/2014/main" id="{F8D1C4E7-7A24-49F9-52A3-C90E1F69115A}"/>
              </a:ext>
            </a:extLst>
          </p:cNvPr>
          <p:cNvSpPr>
            <a:spLocks noGrp="1"/>
          </p:cNvSpPr>
          <p:nvPr>
            <p:ph idx="1"/>
          </p:nvPr>
        </p:nvSpPr>
        <p:spPr>
          <a:xfrm>
            <a:off x="780142" y="1244579"/>
            <a:ext cx="4586417" cy="4351338"/>
          </a:xfrm>
        </p:spPr>
        <p:txBody>
          <a:bodyPr>
            <a:noAutofit/>
          </a:bodyPr>
          <a:lstStyle/>
          <a:p>
            <a:r>
              <a:rPr lang="en-US" sz="2000" b="0" i="0">
                <a:solidFill>
                  <a:srgbClr val="666666"/>
                </a:solidFill>
                <a:effectLst/>
              </a:rPr>
              <a:t>Promote the implementation of evidence-based instructional practices in teacher preparation activities. ICs are designed to evaluate current teacher preparation and professional development (PD) by determining the extent to which EBPs are taught, observed, and applied within teacher preparation and PD programs. </a:t>
            </a:r>
            <a:endParaRPr lang="en-US" sz="2000"/>
          </a:p>
        </p:txBody>
      </p:sp>
      <p:pic>
        <p:nvPicPr>
          <p:cNvPr id="5" name="Picture 4" descr="CEEDAR ICs">
            <a:extLst>
              <a:ext uri="{FF2B5EF4-FFF2-40B4-BE49-F238E27FC236}">
                <a16:creationId xmlns:a16="http://schemas.microsoft.com/office/drawing/2014/main" id="{7E780F6F-6CD6-6AAB-EDA2-5CB01D737E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4665" y="1371374"/>
            <a:ext cx="6286624" cy="3459120"/>
          </a:xfrm>
          <a:prstGeom prst="rect">
            <a:avLst/>
          </a:prstGeom>
        </p:spPr>
      </p:pic>
    </p:spTree>
    <p:extLst>
      <p:ext uri="{BB962C8B-B14F-4D97-AF65-F5344CB8AC3E}">
        <p14:creationId xmlns:p14="http://schemas.microsoft.com/office/powerpoint/2010/main" val="3406821606"/>
      </p:ext>
    </p:extLst>
  </p:cSld>
  <p:clrMapOvr>
    <a:masterClrMapping/>
  </p:clrMapOvr>
</p:sld>
</file>

<file path=ppt/theme/theme1.xml><?xml version="1.0" encoding="utf-8"?>
<a:theme xmlns:a="http://schemas.openxmlformats.org/drawingml/2006/main" name="OSEP Design Masters">
  <a:themeElements>
    <a:clrScheme name="OSERS Brand">
      <a:dk1>
        <a:sysClr val="windowText" lastClr="000000"/>
      </a:dk1>
      <a:lt1>
        <a:sysClr val="window" lastClr="FFFFFF"/>
      </a:lt1>
      <a:dk2>
        <a:srgbClr val="12303B"/>
      </a:dk2>
      <a:lt2>
        <a:srgbClr val="EBEBEB"/>
      </a:lt2>
      <a:accent1>
        <a:srgbClr val="227AA7"/>
      </a:accent1>
      <a:accent2>
        <a:srgbClr val="345065"/>
      </a:accent2>
      <a:accent3>
        <a:srgbClr val="53565A"/>
      </a:accent3>
      <a:accent4>
        <a:srgbClr val="81C14A"/>
      </a:accent4>
      <a:accent5>
        <a:srgbClr val="2CA34E"/>
      </a:accent5>
      <a:accent6>
        <a:srgbClr val="1C7B37"/>
      </a:accent6>
      <a:hlink>
        <a:srgbClr val="345065"/>
      </a:hlink>
      <a:folHlink>
        <a:srgbClr val="5356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owerPoint_Template.potx" id="{C322AB11-4A2D-4472-B88D-E90E59680706}" vid="{62A450D5-104C-40A3-A947-E32EF159E481}"/>
    </a:ext>
  </a:extLst>
</a:theme>
</file>

<file path=ppt/theme/theme2.xml><?xml version="1.0" encoding="utf-8"?>
<a:theme xmlns:a="http://schemas.openxmlformats.org/drawingml/2006/main" name="OSEP-IDEA Design Masters">
  <a:themeElements>
    <a:clrScheme name="OSERS Brand">
      <a:dk1>
        <a:sysClr val="windowText" lastClr="000000"/>
      </a:dk1>
      <a:lt1>
        <a:sysClr val="window" lastClr="FFFFFF"/>
      </a:lt1>
      <a:dk2>
        <a:srgbClr val="12303B"/>
      </a:dk2>
      <a:lt2>
        <a:srgbClr val="EBEBEB"/>
      </a:lt2>
      <a:accent1>
        <a:srgbClr val="227AA7"/>
      </a:accent1>
      <a:accent2>
        <a:srgbClr val="345065"/>
      </a:accent2>
      <a:accent3>
        <a:srgbClr val="53565A"/>
      </a:accent3>
      <a:accent4>
        <a:srgbClr val="81C14A"/>
      </a:accent4>
      <a:accent5>
        <a:srgbClr val="2CA34E"/>
      </a:accent5>
      <a:accent6>
        <a:srgbClr val="1C7B37"/>
      </a:accent6>
      <a:hlink>
        <a:srgbClr val="345065"/>
      </a:hlink>
      <a:folHlink>
        <a:srgbClr val="5356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owerPoint_Template.potx" id="{C322AB11-4A2D-4472-B88D-E90E59680706}" vid="{B018147B-C99B-4CDB-AD73-F69FBDC550AC}"/>
    </a:ext>
  </a:extLst>
</a:theme>
</file>

<file path=ppt/theme/theme3.xml><?xml version="1.0" encoding="utf-8"?>
<a:theme xmlns:a="http://schemas.openxmlformats.org/drawingml/2006/main" name="RSA Design Masters">
  <a:themeElements>
    <a:clrScheme name="OSERS Brand">
      <a:dk1>
        <a:sysClr val="windowText" lastClr="000000"/>
      </a:dk1>
      <a:lt1>
        <a:sysClr val="window" lastClr="FFFFFF"/>
      </a:lt1>
      <a:dk2>
        <a:srgbClr val="12303B"/>
      </a:dk2>
      <a:lt2>
        <a:srgbClr val="EBEBEB"/>
      </a:lt2>
      <a:accent1>
        <a:srgbClr val="227AA7"/>
      </a:accent1>
      <a:accent2>
        <a:srgbClr val="345065"/>
      </a:accent2>
      <a:accent3>
        <a:srgbClr val="53565A"/>
      </a:accent3>
      <a:accent4>
        <a:srgbClr val="81C14A"/>
      </a:accent4>
      <a:accent5>
        <a:srgbClr val="2CA34E"/>
      </a:accent5>
      <a:accent6>
        <a:srgbClr val="1C7B37"/>
      </a:accent6>
      <a:hlink>
        <a:srgbClr val="345065"/>
      </a:hlink>
      <a:folHlink>
        <a:srgbClr val="5356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owerPoint_Template.potx" id="{C322AB11-4A2D-4472-B88D-E90E59680706}" vid="{268D144D-9E2A-459E-AB90-9F4B4C710DB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Theme_OSERS_Brand</Template>
  <TotalTime>58</TotalTime>
  <Words>1373</Words>
  <Application>Microsoft Macintosh PowerPoint</Application>
  <PresentationFormat>Widescreen</PresentationFormat>
  <Paragraphs>153</Paragraphs>
  <Slides>26</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Corbel</vt:lpstr>
      <vt:lpstr>Symbol</vt:lpstr>
      <vt:lpstr>Arial</vt:lpstr>
      <vt:lpstr>Wingdings 2</vt:lpstr>
      <vt:lpstr>Century Gothic</vt:lpstr>
      <vt:lpstr>Calibri</vt:lpstr>
      <vt:lpstr>Wingdings 3</vt:lpstr>
      <vt:lpstr>Noto Sans Symbols</vt:lpstr>
      <vt:lpstr>OSEP Design Masters</vt:lpstr>
      <vt:lpstr>OSEP-IDEA Design Masters</vt:lpstr>
      <vt:lpstr>RSA Design Masters</vt:lpstr>
      <vt:lpstr>Digging Deeper: Resources to Support 325X Applicants</vt:lpstr>
      <vt:lpstr>Opening Remarks &amp; Webinar Purpose</vt:lpstr>
      <vt:lpstr>Introduction</vt:lpstr>
      <vt:lpstr>Impact of HBCUs, TCCUs &amp; MSIs</vt:lpstr>
      <vt:lpstr>Overview of 325X</vt:lpstr>
      <vt:lpstr>CEEDAR Center</vt:lpstr>
      <vt:lpstr>CEEDAR</vt:lpstr>
      <vt:lpstr>Roadmap</vt:lpstr>
      <vt:lpstr>Innovation Configurations (ICs)</vt:lpstr>
      <vt:lpstr>Course Enhancement Modules (CEM)</vt:lpstr>
      <vt:lpstr>CEMS include</vt:lpstr>
      <vt:lpstr>High-leverage practices (HLPs)</vt:lpstr>
      <vt:lpstr>Practice-based Learning Opportunities (PLOs)</vt:lpstr>
      <vt:lpstr>Teacher Apprenticeship</vt:lpstr>
      <vt:lpstr>Tools and Strategies to Support Course and Program Design</vt:lpstr>
      <vt:lpstr>Definition of Professional Development </vt:lpstr>
      <vt:lpstr>Definition (continued) </vt:lpstr>
      <vt:lpstr>         Crosswalks</vt:lpstr>
      <vt:lpstr>Identify partners Clarify values    Program design   Course design </vt:lpstr>
      <vt:lpstr>Graduate of the Future</vt:lpstr>
      <vt:lpstr>Sample Assignment Alignment Tool</vt:lpstr>
      <vt:lpstr>Summary of the Impact of the 325N Projects</vt:lpstr>
      <vt:lpstr>SCRIPT-NC</vt:lpstr>
      <vt:lpstr>Resources for 325X Colleagues</vt:lpstr>
      <vt:lpstr>Questions &amp; Answers</vt:lpstr>
      <vt:lpstr>Closing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Programs at hbcu’s and tccu’s</dc:title>
  <dc:creator>Ashley Grays</dc:creator>
  <cp:lastModifiedBy>Kinder,Micayla R</cp:lastModifiedBy>
  <cp:revision>4</cp:revision>
  <dcterms:created xsi:type="dcterms:W3CDTF">2023-07-13T00:33:53Z</dcterms:created>
  <dcterms:modified xsi:type="dcterms:W3CDTF">2024-02-14T18:33:34Z</dcterms:modified>
</cp:coreProperties>
</file>