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0"/>
  </p:notesMasterIdLst>
  <p:sldIdLst>
    <p:sldId id="267" r:id="rId3"/>
    <p:sldId id="834" r:id="rId4"/>
    <p:sldId id="817" r:id="rId5"/>
    <p:sldId id="818" r:id="rId6"/>
    <p:sldId id="820" r:id="rId7"/>
    <p:sldId id="821" r:id="rId8"/>
    <p:sldId id="831" r:id="rId9"/>
    <p:sldId id="822" r:id="rId10"/>
    <p:sldId id="824" r:id="rId11"/>
    <p:sldId id="825" r:id="rId12"/>
    <p:sldId id="833" r:id="rId13"/>
    <p:sldId id="829" r:id="rId14"/>
    <p:sldId id="826" r:id="rId15"/>
    <p:sldId id="832" r:id="rId16"/>
    <p:sldId id="830" r:id="rId17"/>
    <p:sldId id="259" r:id="rId18"/>
    <p:sldId id="7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7"/>
            <p14:sldId id="834"/>
          </p14:sldIdLst>
        </p14:section>
        <p14:section name="Light Slides" id="{9660FC21-13CA-9846-9F93-B585594E0063}">
          <p14:sldIdLst>
            <p14:sldId id="817"/>
            <p14:sldId id="818"/>
            <p14:sldId id="820"/>
            <p14:sldId id="821"/>
            <p14:sldId id="831"/>
            <p14:sldId id="822"/>
            <p14:sldId id="824"/>
            <p14:sldId id="825"/>
            <p14:sldId id="833"/>
            <p14:sldId id="829"/>
            <p14:sldId id="826"/>
            <p14:sldId id="832"/>
            <p14:sldId id="830"/>
            <p14:sldId id="259"/>
          </p14:sldIdLst>
        </p14:section>
        <p14:section name="Dark Background" id="{3D735815-BEF6-D54C-B18E-22917378CA1E}">
          <p14:sldIdLst>
            <p14:sldId id="7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21E93-2ED7-4A19-8E59-662590110FF0}" v="521" dt="2021-08-31T18:27:48.980"/>
    <p1510:client id="{1C3CFB01-B1D8-44FD-9A68-D8B474852969}" v="1" dt="2021-09-14T18:08:41.440"/>
    <p1510:client id="{1C8D8EF7-6638-4114-B64B-CB19B057F314}" v="120" dt="2021-09-10T01:25:36.875"/>
    <p1510:client id="{238C1983-0676-4795-856A-B7B0C204F3B7}" v="123" dt="2021-12-07T19:09:16.934"/>
    <p1510:client id="{2F2F4266-6C24-403D-88E4-4AA50DBA07E8}" v="393" dt="2022-01-04T19:35:59.849"/>
    <p1510:client id="{348BEC38-310D-4254-BCE1-60F9C91C7AD0}" v="143" dt="2022-01-10T19:25:10.070"/>
    <p1510:client id="{3A7FCD10-A247-454F-A718-4B552B5C5F43}" v="74" dt="2021-10-26T19:34:46.771"/>
    <p1510:client id="{43B72F25-DCBE-4778-BE7A-70006E170C0B}" v="43" dt="2021-11-08T19:02:09.308"/>
    <p1510:client id="{4A125734-1095-46AF-9575-276C296F8331}" v="58" dt="2021-10-28T04:15:22.335"/>
    <p1510:client id="{5A349185-E894-49BF-80F2-0CDB370B0CB9}" v="774" dt="2021-08-30T23:27:38.531"/>
    <p1510:client id="{5E67173C-F4A7-426E-8F4C-94568A29266A}" v="122" dt="2021-08-30T23:52:59.117"/>
    <p1510:client id="{9ED574D1-9826-472E-970C-30C84218A6D4}" v="203" dt="2021-10-28T18:58:27.869"/>
    <p1510:client id="{B6295CF1-D9BC-49DB-A262-8129BEF7F1AB}" v="581" dt="2021-08-16T02:56:18.739"/>
    <p1510:client id="{C924951B-F808-4ADA-B28A-8F2D2D150F82}" v="1" dt="2021-09-07T18:14:35.814"/>
    <p1510:client id="{D19B2303-1917-4130-BC04-FF8F7B1E68E1}" v="201" dt="2021-10-05T18:31:11.407"/>
    <p1510:client id="{DDCABE14-5DA7-4DDC-93F1-4C1927F687E5}" v="6" dt="2021-09-07T18:06:14.629"/>
    <p1510:client id="{E4B78B74-467D-436D-A889-8F4BB90A8637}" v="327" dt="2021-10-25T20:56:44.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95" autoAdjust="0"/>
  </p:normalViewPr>
  <p:slideViewPr>
    <p:cSldViewPr snapToGrid="0" snapToObjects="1">
      <p:cViewPr varScale="1">
        <p:scale>
          <a:sx n="78" d="100"/>
          <a:sy n="78" d="100"/>
        </p:scale>
        <p:origin x="192" y="8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42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D462D-8CAF-49DC-92D6-27C86DFAFCD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D10FCA7-D831-4744-A416-DE0958A9A5C4}">
      <dgm:prSet phldrT="[Text]" phldr="0"/>
      <dgm:spPr/>
      <dgm:t>
        <a:bodyPr/>
        <a:lstStyle/>
        <a:p>
          <a:pPr rtl="0"/>
          <a:r>
            <a:rPr lang="en-US" dirty="0">
              <a:latin typeface="Calibri Light" panose="020F0302020204030204"/>
            </a:rPr>
            <a:t>College of Education and Human Development</a:t>
          </a:r>
          <a:endParaRPr lang="en-US" dirty="0"/>
        </a:p>
      </dgm:t>
    </dgm:pt>
    <dgm:pt modelId="{5B313CB4-0D28-4D0E-9802-92925ED27FC5}" type="parTrans" cxnId="{BFB1D3E2-646B-4A3A-9E44-CA87F62F81EC}">
      <dgm:prSet/>
      <dgm:spPr/>
      <dgm:t>
        <a:bodyPr/>
        <a:lstStyle/>
        <a:p>
          <a:endParaRPr lang="en-US"/>
        </a:p>
      </dgm:t>
    </dgm:pt>
    <dgm:pt modelId="{72A65AFB-8EBE-400A-8A7D-D80E8A04D424}" type="sibTrans" cxnId="{BFB1D3E2-646B-4A3A-9E44-CA87F62F81EC}">
      <dgm:prSet/>
      <dgm:spPr/>
      <dgm:t>
        <a:bodyPr/>
        <a:lstStyle/>
        <a:p>
          <a:endParaRPr lang="en-US"/>
        </a:p>
      </dgm:t>
    </dgm:pt>
    <dgm:pt modelId="{6B66E07E-36BA-438C-B2EF-DD94C3D1BB32}">
      <dgm:prSet phldrT="[Text]" phldr="0"/>
      <dgm:spPr/>
      <dgm:t>
        <a:bodyPr/>
        <a:lstStyle/>
        <a:p>
          <a:pPr rtl="0"/>
          <a:r>
            <a:rPr lang="en-US" dirty="0">
              <a:latin typeface="Calibri Light" panose="020F0302020204030204"/>
            </a:rPr>
            <a:t>Teacher Preparation</a:t>
          </a:r>
          <a:endParaRPr lang="en-US" dirty="0"/>
        </a:p>
      </dgm:t>
    </dgm:pt>
    <dgm:pt modelId="{C5485B53-9575-4EBA-9148-70E9E1C0EC3D}" type="parTrans" cxnId="{603E192D-D3B6-4C5A-AA93-A3DC02225787}">
      <dgm:prSet/>
      <dgm:spPr/>
      <dgm:t>
        <a:bodyPr/>
        <a:lstStyle/>
        <a:p>
          <a:endParaRPr lang="en-US"/>
        </a:p>
      </dgm:t>
    </dgm:pt>
    <dgm:pt modelId="{E80FAF08-14BD-4811-B627-B8BC557DDD29}" type="sibTrans" cxnId="{603E192D-D3B6-4C5A-AA93-A3DC02225787}">
      <dgm:prSet/>
      <dgm:spPr/>
      <dgm:t>
        <a:bodyPr/>
        <a:lstStyle/>
        <a:p>
          <a:endParaRPr lang="en-US"/>
        </a:p>
      </dgm:t>
    </dgm:pt>
    <dgm:pt modelId="{592B6ACF-AC0C-4FDB-B6B2-939C317FFA1A}">
      <dgm:prSet phldrT="[Text]" phldr="0"/>
      <dgm:spPr/>
      <dgm:t>
        <a:bodyPr/>
        <a:lstStyle/>
        <a:p>
          <a:pPr rtl="0"/>
          <a:r>
            <a:rPr lang="en-US" dirty="0">
              <a:latin typeface="Calibri Light" panose="020F0302020204030204"/>
            </a:rPr>
            <a:t>20+ programs (degree and cert only)</a:t>
          </a:r>
          <a:endParaRPr lang="en-US" dirty="0"/>
        </a:p>
      </dgm:t>
    </dgm:pt>
    <dgm:pt modelId="{12CD6F4B-5B87-4F36-81B8-86536F5949F6}" type="parTrans" cxnId="{1D8EDF6C-9CE4-4358-BD6F-59B1DB259391}">
      <dgm:prSet/>
      <dgm:spPr/>
      <dgm:t>
        <a:bodyPr/>
        <a:lstStyle/>
        <a:p>
          <a:endParaRPr lang="en-US"/>
        </a:p>
      </dgm:t>
    </dgm:pt>
    <dgm:pt modelId="{E4CC247C-8367-4B70-8A9D-7F2A0730A18E}" type="sibTrans" cxnId="{1D8EDF6C-9CE4-4358-BD6F-59B1DB259391}">
      <dgm:prSet/>
      <dgm:spPr/>
      <dgm:t>
        <a:bodyPr/>
        <a:lstStyle/>
        <a:p>
          <a:endParaRPr lang="en-US"/>
        </a:p>
      </dgm:t>
    </dgm:pt>
    <dgm:pt modelId="{70CC30EF-F36C-4850-A897-93D450FF97A6}">
      <dgm:prSet phldrT="[Text]" phldr="0"/>
      <dgm:spPr/>
      <dgm:t>
        <a:bodyPr/>
        <a:lstStyle/>
        <a:p>
          <a:pPr rtl="0"/>
          <a:r>
            <a:rPr lang="en-US" dirty="0">
              <a:latin typeface="Calibri Light" panose="020F0302020204030204"/>
            </a:rPr>
            <a:t>Work started with Intro to Spec Ed classes</a:t>
          </a:r>
          <a:endParaRPr lang="en-US" dirty="0"/>
        </a:p>
      </dgm:t>
    </dgm:pt>
    <dgm:pt modelId="{FCCFC8A1-EFDB-4F34-BA5E-49BF052130EA}" type="parTrans" cxnId="{EEA34EB9-601B-459C-AE00-474A468466EE}">
      <dgm:prSet/>
      <dgm:spPr/>
      <dgm:t>
        <a:bodyPr/>
        <a:lstStyle/>
        <a:p>
          <a:endParaRPr lang="en-US"/>
        </a:p>
      </dgm:t>
    </dgm:pt>
    <dgm:pt modelId="{0C3A7265-079B-486C-B024-0C50F79CAC76}" type="sibTrans" cxnId="{EEA34EB9-601B-459C-AE00-474A468466EE}">
      <dgm:prSet/>
      <dgm:spPr/>
      <dgm:t>
        <a:bodyPr/>
        <a:lstStyle/>
        <a:p>
          <a:endParaRPr lang="en-US"/>
        </a:p>
      </dgm:t>
    </dgm:pt>
    <dgm:pt modelId="{B96797DE-086A-4858-BB2C-19368E2BC87E}">
      <dgm:prSet phldrT="[Text]" phldr="0"/>
      <dgm:spPr/>
      <dgm:t>
        <a:bodyPr/>
        <a:lstStyle/>
        <a:p>
          <a:pPr rtl="0"/>
          <a:r>
            <a:rPr lang="en-US" dirty="0">
              <a:latin typeface="Calibri Light" panose="020F0302020204030204"/>
            </a:rPr>
            <a:t>Professional Service Preparation</a:t>
          </a:r>
          <a:endParaRPr lang="en-US" dirty="0"/>
        </a:p>
      </dgm:t>
    </dgm:pt>
    <dgm:pt modelId="{3D4FB8AE-1CD6-41AB-AFEA-519411FC6AE4}" type="parTrans" cxnId="{112C1B61-BDED-420F-9DC7-CCA61AEC969D}">
      <dgm:prSet/>
      <dgm:spPr/>
      <dgm:t>
        <a:bodyPr/>
        <a:lstStyle/>
        <a:p>
          <a:endParaRPr lang="en-US"/>
        </a:p>
      </dgm:t>
    </dgm:pt>
    <dgm:pt modelId="{84A31545-2ED5-40AC-B223-93EE83D28429}" type="sibTrans" cxnId="{112C1B61-BDED-420F-9DC7-CCA61AEC969D}">
      <dgm:prSet/>
      <dgm:spPr/>
      <dgm:t>
        <a:bodyPr/>
        <a:lstStyle/>
        <a:p>
          <a:endParaRPr lang="en-US"/>
        </a:p>
      </dgm:t>
    </dgm:pt>
    <dgm:pt modelId="{06F66AA4-9786-4D86-B4B7-EF1EF8DD3715}">
      <dgm:prSet phldr="0"/>
      <dgm:spPr/>
      <dgm:t>
        <a:bodyPr/>
        <a:lstStyle/>
        <a:p>
          <a:pPr rtl="0"/>
          <a:r>
            <a:rPr lang="en-US" dirty="0">
              <a:latin typeface="Calibri Light" panose="020F0302020204030204"/>
            </a:rPr>
            <a:t>Early Childhood Special Education dual</a:t>
          </a:r>
        </a:p>
      </dgm:t>
    </dgm:pt>
    <dgm:pt modelId="{9191CE0F-91F8-481D-AF93-B9C6FCE2C363}" type="parTrans" cxnId="{5A916520-7793-4FD9-8BF8-5403E7CE1E11}">
      <dgm:prSet/>
      <dgm:spPr/>
      <dgm:t>
        <a:bodyPr/>
        <a:lstStyle/>
        <a:p>
          <a:endParaRPr lang="en-US"/>
        </a:p>
      </dgm:t>
    </dgm:pt>
    <dgm:pt modelId="{6330889B-E943-445E-8233-5C3F935BCC02}" type="sibTrans" cxnId="{5A916520-7793-4FD9-8BF8-5403E7CE1E11}">
      <dgm:prSet/>
      <dgm:spPr/>
      <dgm:t>
        <a:bodyPr/>
        <a:lstStyle/>
        <a:p>
          <a:endParaRPr lang="en-US"/>
        </a:p>
      </dgm:t>
    </dgm:pt>
    <dgm:pt modelId="{B1088E14-C45A-4F72-80C5-EB58B88D7EC0}" type="pres">
      <dgm:prSet presAssocID="{A14D462D-8CAF-49DC-92D6-27C86DFAFCD0}" presName="diagram" presStyleCnt="0">
        <dgm:presLayoutVars>
          <dgm:chPref val="1"/>
          <dgm:dir/>
          <dgm:animOne val="branch"/>
          <dgm:animLvl val="lvl"/>
          <dgm:resizeHandles val="exact"/>
        </dgm:presLayoutVars>
      </dgm:prSet>
      <dgm:spPr/>
    </dgm:pt>
    <dgm:pt modelId="{946C2299-75B3-4DD2-8838-F05B73B331B8}" type="pres">
      <dgm:prSet presAssocID="{1D10FCA7-D831-4744-A416-DE0958A9A5C4}" presName="root1" presStyleCnt="0"/>
      <dgm:spPr/>
    </dgm:pt>
    <dgm:pt modelId="{C70C8001-6FC0-4E91-9580-31670CDB3342}" type="pres">
      <dgm:prSet presAssocID="{1D10FCA7-D831-4744-A416-DE0958A9A5C4}" presName="LevelOneTextNode" presStyleLbl="node0" presStyleIdx="0" presStyleCnt="1">
        <dgm:presLayoutVars>
          <dgm:chPref val="3"/>
        </dgm:presLayoutVars>
      </dgm:prSet>
      <dgm:spPr/>
    </dgm:pt>
    <dgm:pt modelId="{48835B2B-E2CA-4989-88DB-DE00FBAAEDE1}" type="pres">
      <dgm:prSet presAssocID="{1D10FCA7-D831-4744-A416-DE0958A9A5C4}" presName="level2hierChild" presStyleCnt="0"/>
      <dgm:spPr/>
    </dgm:pt>
    <dgm:pt modelId="{4B87645A-FC96-4C93-9791-5A8BF63F86A4}" type="pres">
      <dgm:prSet presAssocID="{C5485B53-9575-4EBA-9148-70E9E1C0EC3D}" presName="conn2-1" presStyleLbl="parChTrans1D2" presStyleIdx="0" presStyleCnt="2"/>
      <dgm:spPr/>
    </dgm:pt>
    <dgm:pt modelId="{66B0DC50-C500-4431-8A5E-BE821F3C4826}" type="pres">
      <dgm:prSet presAssocID="{C5485B53-9575-4EBA-9148-70E9E1C0EC3D}" presName="connTx" presStyleLbl="parChTrans1D2" presStyleIdx="0" presStyleCnt="2"/>
      <dgm:spPr/>
    </dgm:pt>
    <dgm:pt modelId="{3B3A9B1D-057B-4199-AF88-F8F01117BC32}" type="pres">
      <dgm:prSet presAssocID="{6B66E07E-36BA-438C-B2EF-DD94C3D1BB32}" presName="root2" presStyleCnt="0"/>
      <dgm:spPr/>
    </dgm:pt>
    <dgm:pt modelId="{839707FB-453B-440D-9BA1-7A51450DBEEE}" type="pres">
      <dgm:prSet presAssocID="{6B66E07E-36BA-438C-B2EF-DD94C3D1BB32}" presName="LevelTwoTextNode" presStyleLbl="node2" presStyleIdx="0" presStyleCnt="2">
        <dgm:presLayoutVars>
          <dgm:chPref val="3"/>
        </dgm:presLayoutVars>
      </dgm:prSet>
      <dgm:spPr/>
    </dgm:pt>
    <dgm:pt modelId="{DC7F9553-DF79-4F0E-AE6E-7DDC2F7D54C6}" type="pres">
      <dgm:prSet presAssocID="{6B66E07E-36BA-438C-B2EF-DD94C3D1BB32}" presName="level3hierChild" presStyleCnt="0"/>
      <dgm:spPr/>
    </dgm:pt>
    <dgm:pt modelId="{4E44ADBD-B182-403E-9BDB-F55FC7A62093}" type="pres">
      <dgm:prSet presAssocID="{12CD6F4B-5B87-4F36-81B8-86536F5949F6}" presName="conn2-1" presStyleLbl="parChTrans1D3" presStyleIdx="0" presStyleCnt="3"/>
      <dgm:spPr/>
    </dgm:pt>
    <dgm:pt modelId="{5C330308-62D0-4885-9B03-4C7215DE9B19}" type="pres">
      <dgm:prSet presAssocID="{12CD6F4B-5B87-4F36-81B8-86536F5949F6}" presName="connTx" presStyleLbl="parChTrans1D3" presStyleIdx="0" presStyleCnt="3"/>
      <dgm:spPr/>
    </dgm:pt>
    <dgm:pt modelId="{00E8191A-A8FC-4AA6-8C96-25B9558D2DAB}" type="pres">
      <dgm:prSet presAssocID="{592B6ACF-AC0C-4FDB-B6B2-939C317FFA1A}" presName="root2" presStyleCnt="0"/>
      <dgm:spPr/>
    </dgm:pt>
    <dgm:pt modelId="{3C9FA426-9211-49D5-9979-578203254C62}" type="pres">
      <dgm:prSet presAssocID="{592B6ACF-AC0C-4FDB-B6B2-939C317FFA1A}" presName="LevelTwoTextNode" presStyleLbl="node3" presStyleIdx="0" presStyleCnt="3">
        <dgm:presLayoutVars>
          <dgm:chPref val="3"/>
        </dgm:presLayoutVars>
      </dgm:prSet>
      <dgm:spPr/>
    </dgm:pt>
    <dgm:pt modelId="{648C2948-FE4E-4BA4-9AD7-0687C75DBAFF}" type="pres">
      <dgm:prSet presAssocID="{592B6ACF-AC0C-4FDB-B6B2-939C317FFA1A}" presName="level3hierChild" presStyleCnt="0"/>
      <dgm:spPr/>
    </dgm:pt>
    <dgm:pt modelId="{1E7AA5B0-724E-49F9-80C4-6A6150B43A76}" type="pres">
      <dgm:prSet presAssocID="{FCCFC8A1-EFDB-4F34-BA5E-49BF052130EA}" presName="conn2-1" presStyleLbl="parChTrans1D3" presStyleIdx="1" presStyleCnt="3"/>
      <dgm:spPr/>
    </dgm:pt>
    <dgm:pt modelId="{CFC8A307-5BA5-4FAC-A7C7-2A65B54656CA}" type="pres">
      <dgm:prSet presAssocID="{FCCFC8A1-EFDB-4F34-BA5E-49BF052130EA}" presName="connTx" presStyleLbl="parChTrans1D3" presStyleIdx="1" presStyleCnt="3"/>
      <dgm:spPr/>
    </dgm:pt>
    <dgm:pt modelId="{A6031D31-2790-4E8E-88D0-E65AAC66F111}" type="pres">
      <dgm:prSet presAssocID="{70CC30EF-F36C-4850-A897-93D450FF97A6}" presName="root2" presStyleCnt="0"/>
      <dgm:spPr/>
    </dgm:pt>
    <dgm:pt modelId="{B68927B1-60C3-4F27-AC05-A0C3A9EA52BC}" type="pres">
      <dgm:prSet presAssocID="{70CC30EF-F36C-4850-A897-93D450FF97A6}" presName="LevelTwoTextNode" presStyleLbl="node3" presStyleIdx="1" presStyleCnt="3">
        <dgm:presLayoutVars>
          <dgm:chPref val="3"/>
        </dgm:presLayoutVars>
      </dgm:prSet>
      <dgm:spPr/>
    </dgm:pt>
    <dgm:pt modelId="{F61CE43C-D42B-491D-8638-98AEE4BA8DF4}" type="pres">
      <dgm:prSet presAssocID="{70CC30EF-F36C-4850-A897-93D450FF97A6}" presName="level3hierChild" presStyleCnt="0"/>
      <dgm:spPr/>
    </dgm:pt>
    <dgm:pt modelId="{60580976-3C11-44FC-97E1-56A55093A34A}" type="pres">
      <dgm:prSet presAssocID="{9191CE0F-91F8-481D-AF93-B9C6FCE2C363}" presName="conn2-1" presStyleLbl="parChTrans1D3" presStyleIdx="2" presStyleCnt="3"/>
      <dgm:spPr/>
    </dgm:pt>
    <dgm:pt modelId="{2AC7E3EE-C5A3-4BB9-8A2F-1055698A051D}" type="pres">
      <dgm:prSet presAssocID="{9191CE0F-91F8-481D-AF93-B9C6FCE2C363}" presName="connTx" presStyleLbl="parChTrans1D3" presStyleIdx="2" presStyleCnt="3"/>
      <dgm:spPr/>
    </dgm:pt>
    <dgm:pt modelId="{4AE38D7E-9C43-4D73-A90B-5A0B69C60A02}" type="pres">
      <dgm:prSet presAssocID="{06F66AA4-9786-4D86-B4B7-EF1EF8DD3715}" presName="root2" presStyleCnt="0"/>
      <dgm:spPr/>
    </dgm:pt>
    <dgm:pt modelId="{D8B8AD93-12F2-4D9C-AD29-C1D44BF3DCEE}" type="pres">
      <dgm:prSet presAssocID="{06F66AA4-9786-4D86-B4B7-EF1EF8DD3715}" presName="LevelTwoTextNode" presStyleLbl="node3" presStyleIdx="2" presStyleCnt="3">
        <dgm:presLayoutVars>
          <dgm:chPref val="3"/>
        </dgm:presLayoutVars>
      </dgm:prSet>
      <dgm:spPr/>
    </dgm:pt>
    <dgm:pt modelId="{6FF61F96-2067-4F25-B212-5A14C95A86FC}" type="pres">
      <dgm:prSet presAssocID="{06F66AA4-9786-4D86-B4B7-EF1EF8DD3715}" presName="level3hierChild" presStyleCnt="0"/>
      <dgm:spPr/>
    </dgm:pt>
    <dgm:pt modelId="{7B360E0A-5A9E-48CB-A5F3-FE9B4A519938}" type="pres">
      <dgm:prSet presAssocID="{3D4FB8AE-1CD6-41AB-AFEA-519411FC6AE4}" presName="conn2-1" presStyleLbl="parChTrans1D2" presStyleIdx="1" presStyleCnt="2"/>
      <dgm:spPr/>
    </dgm:pt>
    <dgm:pt modelId="{82AE7E5F-FA90-401E-8614-9F29430562CF}" type="pres">
      <dgm:prSet presAssocID="{3D4FB8AE-1CD6-41AB-AFEA-519411FC6AE4}" presName="connTx" presStyleLbl="parChTrans1D2" presStyleIdx="1" presStyleCnt="2"/>
      <dgm:spPr/>
    </dgm:pt>
    <dgm:pt modelId="{2AD4FD7F-E2E5-4C64-B371-980CF0A985E6}" type="pres">
      <dgm:prSet presAssocID="{B96797DE-086A-4858-BB2C-19368E2BC87E}" presName="root2" presStyleCnt="0"/>
      <dgm:spPr/>
    </dgm:pt>
    <dgm:pt modelId="{686420FB-AEF3-410A-A958-79CC8B4AC9CC}" type="pres">
      <dgm:prSet presAssocID="{B96797DE-086A-4858-BB2C-19368E2BC87E}" presName="LevelTwoTextNode" presStyleLbl="node2" presStyleIdx="1" presStyleCnt="2">
        <dgm:presLayoutVars>
          <dgm:chPref val="3"/>
        </dgm:presLayoutVars>
      </dgm:prSet>
      <dgm:spPr/>
    </dgm:pt>
    <dgm:pt modelId="{5D177E49-8BF4-4461-8B46-9B88A660F56F}" type="pres">
      <dgm:prSet presAssocID="{B96797DE-086A-4858-BB2C-19368E2BC87E}" presName="level3hierChild" presStyleCnt="0"/>
      <dgm:spPr/>
    </dgm:pt>
  </dgm:ptLst>
  <dgm:cxnLst>
    <dgm:cxn modelId="{5A916520-7793-4FD9-8BF8-5403E7CE1E11}" srcId="{6B66E07E-36BA-438C-B2EF-DD94C3D1BB32}" destId="{06F66AA4-9786-4D86-B4B7-EF1EF8DD3715}" srcOrd="2" destOrd="0" parTransId="{9191CE0F-91F8-481D-AF93-B9C6FCE2C363}" sibTransId="{6330889B-E943-445E-8233-5C3F935BCC02}"/>
    <dgm:cxn modelId="{4A423E23-5109-4B3E-AE89-F4364466504D}" type="presOf" srcId="{9191CE0F-91F8-481D-AF93-B9C6FCE2C363}" destId="{2AC7E3EE-C5A3-4BB9-8A2F-1055698A051D}" srcOrd="1" destOrd="0" presId="urn:microsoft.com/office/officeart/2005/8/layout/hierarchy2"/>
    <dgm:cxn modelId="{603E192D-D3B6-4C5A-AA93-A3DC02225787}" srcId="{1D10FCA7-D831-4744-A416-DE0958A9A5C4}" destId="{6B66E07E-36BA-438C-B2EF-DD94C3D1BB32}" srcOrd="0" destOrd="0" parTransId="{C5485B53-9575-4EBA-9148-70E9E1C0EC3D}" sibTransId="{E80FAF08-14BD-4811-B627-B8BC557DDD29}"/>
    <dgm:cxn modelId="{5BF19E31-8E41-453C-B873-0F2C6AFE9968}" type="presOf" srcId="{70CC30EF-F36C-4850-A897-93D450FF97A6}" destId="{B68927B1-60C3-4F27-AC05-A0C3A9EA52BC}" srcOrd="0" destOrd="0" presId="urn:microsoft.com/office/officeart/2005/8/layout/hierarchy2"/>
    <dgm:cxn modelId="{A5789B38-09DD-44A3-9A6A-F2CB882C37A2}" type="presOf" srcId="{9191CE0F-91F8-481D-AF93-B9C6FCE2C363}" destId="{60580976-3C11-44FC-97E1-56A55093A34A}" srcOrd="0" destOrd="0" presId="urn:microsoft.com/office/officeart/2005/8/layout/hierarchy2"/>
    <dgm:cxn modelId="{F2B96446-77A7-4F18-8FD9-045F59F20BEB}" type="presOf" srcId="{C5485B53-9575-4EBA-9148-70E9E1C0EC3D}" destId="{4B87645A-FC96-4C93-9791-5A8BF63F86A4}" srcOrd="0" destOrd="0" presId="urn:microsoft.com/office/officeart/2005/8/layout/hierarchy2"/>
    <dgm:cxn modelId="{92FB5358-828B-4E25-92CC-9A050EE2E31A}" type="presOf" srcId="{FCCFC8A1-EFDB-4F34-BA5E-49BF052130EA}" destId="{CFC8A307-5BA5-4FAC-A7C7-2A65B54656CA}" srcOrd="1" destOrd="0" presId="urn:microsoft.com/office/officeart/2005/8/layout/hierarchy2"/>
    <dgm:cxn modelId="{1792B460-A12C-4F45-B806-3CBD0CD9151F}" type="presOf" srcId="{C5485B53-9575-4EBA-9148-70E9E1C0EC3D}" destId="{66B0DC50-C500-4431-8A5E-BE821F3C4826}" srcOrd="1" destOrd="0" presId="urn:microsoft.com/office/officeart/2005/8/layout/hierarchy2"/>
    <dgm:cxn modelId="{112C1B61-BDED-420F-9DC7-CCA61AEC969D}" srcId="{1D10FCA7-D831-4744-A416-DE0958A9A5C4}" destId="{B96797DE-086A-4858-BB2C-19368E2BC87E}" srcOrd="1" destOrd="0" parTransId="{3D4FB8AE-1CD6-41AB-AFEA-519411FC6AE4}" sibTransId="{84A31545-2ED5-40AC-B223-93EE83D28429}"/>
    <dgm:cxn modelId="{1D8EDF6C-9CE4-4358-BD6F-59B1DB259391}" srcId="{6B66E07E-36BA-438C-B2EF-DD94C3D1BB32}" destId="{592B6ACF-AC0C-4FDB-B6B2-939C317FFA1A}" srcOrd="0" destOrd="0" parTransId="{12CD6F4B-5B87-4F36-81B8-86536F5949F6}" sibTransId="{E4CC247C-8367-4B70-8A9D-7F2A0730A18E}"/>
    <dgm:cxn modelId="{9622CC78-6AAD-42D3-B9F1-52AFC1B3CDF6}" type="presOf" srcId="{12CD6F4B-5B87-4F36-81B8-86536F5949F6}" destId="{5C330308-62D0-4885-9B03-4C7215DE9B19}" srcOrd="1" destOrd="0" presId="urn:microsoft.com/office/officeart/2005/8/layout/hierarchy2"/>
    <dgm:cxn modelId="{FD32D778-6F93-405F-9048-C5D88EB2727A}" type="presOf" srcId="{A14D462D-8CAF-49DC-92D6-27C86DFAFCD0}" destId="{B1088E14-C45A-4F72-80C5-EB58B88D7EC0}" srcOrd="0" destOrd="0" presId="urn:microsoft.com/office/officeart/2005/8/layout/hierarchy2"/>
    <dgm:cxn modelId="{92F0377B-CC95-48CF-8F90-1072DEB2B335}" type="presOf" srcId="{6B66E07E-36BA-438C-B2EF-DD94C3D1BB32}" destId="{839707FB-453B-440D-9BA1-7A51450DBEEE}" srcOrd="0" destOrd="0" presId="urn:microsoft.com/office/officeart/2005/8/layout/hierarchy2"/>
    <dgm:cxn modelId="{F328C781-1B21-4FD4-8382-C71ADD34BDEB}" type="presOf" srcId="{12CD6F4B-5B87-4F36-81B8-86536F5949F6}" destId="{4E44ADBD-B182-403E-9BDB-F55FC7A62093}" srcOrd="0" destOrd="0" presId="urn:microsoft.com/office/officeart/2005/8/layout/hierarchy2"/>
    <dgm:cxn modelId="{53A9F7A5-7E6F-48A8-B704-BC2CA4DCC73D}" type="presOf" srcId="{06F66AA4-9786-4D86-B4B7-EF1EF8DD3715}" destId="{D8B8AD93-12F2-4D9C-AD29-C1D44BF3DCEE}" srcOrd="0" destOrd="0" presId="urn:microsoft.com/office/officeart/2005/8/layout/hierarchy2"/>
    <dgm:cxn modelId="{EEA34EB9-601B-459C-AE00-474A468466EE}" srcId="{6B66E07E-36BA-438C-B2EF-DD94C3D1BB32}" destId="{70CC30EF-F36C-4850-A897-93D450FF97A6}" srcOrd="1" destOrd="0" parTransId="{FCCFC8A1-EFDB-4F34-BA5E-49BF052130EA}" sibTransId="{0C3A7265-079B-486C-B024-0C50F79CAC76}"/>
    <dgm:cxn modelId="{1EBC84BC-09B3-4B5C-A619-010C4370264B}" type="presOf" srcId="{3D4FB8AE-1CD6-41AB-AFEA-519411FC6AE4}" destId="{7B360E0A-5A9E-48CB-A5F3-FE9B4A519938}" srcOrd="0" destOrd="0" presId="urn:microsoft.com/office/officeart/2005/8/layout/hierarchy2"/>
    <dgm:cxn modelId="{A17F7FC4-4A65-4EB2-9950-BCC8733DF967}" type="presOf" srcId="{3D4FB8AE-1CD6-41AB-AFEA-519411FC6AE4}" destId="{82AE7E5F-FA90-401E-8614-9F29430562CF}" srcOrd="1" destOrd="0" presId="urn:microsoft.com/office/officeart/2005/8/layout/hierarchy2"/>
    <dgm:cxn modelId="{3C533FC8-D79C-48F4-9599-7023603D989A}" type="presOf" srcId="{B96797DE-086A-4858-BB2C-19368E2BC87E}" destId="{686420FB-AEF3-410A-A958-79CC8B4AC9CC}" srcOrd="0" destOrd="0" presId="urn:microsoft.com/office/officeart/2005/8/layout/hierarchy2"/>
    <dgm:cxn modelId="{C57A48C9-733C-4491-B04E-6E8D7F56C37B}" type="presOf" srcId="{592B6ACF-AC0C-4FDB-B6B2-939C317FFA1A}" destId="{3C9FA426-9211-49D5-9979-578203254C62}" srcOrd="0" destOrd="0" presId="urn:microsoft.com/office/officeart/2005/8/layout/hierarchy2"/>
    <dgm:cxn modelId="{99572ECC-1569-4FD4-9C02-A46A33772544}" type="presOf" srcId="{FCCFC8A1-EFDB-4F34-BA5E-49BF052130EA}" destId="{1E7AA5B0-724E-49F9-80C4-6A6150B43A76}" srcOrd="0" destOrd="0" presId="urn:microsoft.com/office/officeart/2005/8/layout/hierarchy2"/>
    <dgm:cxn modelId="{BFB1D3E2-646B-4A3A-9E44-CA87F62F81EC}" srcId="{A14D462D-8CAF-49DC-92D6-27C86DFAFCD0}" destId="{1D10FCA7-D831-4744-A416-DE0958A9A5C4}" srcOrd="0" destOrd="0" parTransId="{5B313CB4-0D28-4D0E-9802-92925ED27FC5}" sibTransId="{72A65AFB-8EBE-400A-8A7D-D80E8A04D424}"/>
    <dgm:cxn modelId="{7AAA91FB-8573-4812-8732-6FF51C637094}" type="presOf" srcId="{1D10FCA7-D831-4744-A416-DE0958A9A5C4}" destId="{C70C8001-6FC0-4E91-9580-31670CDB3342}" srcOrd="0" destOrd="0" presId="urn:microsoft.com/office/officeart/2005/8/layout/hierarchy2"/>
    <dgm:cxn modelId="{538837F3-3F23-4C68-A901-68CA63A0ADA1}" type="presParOf" srcId="{B1088E14-C45A-4F72-80C5-EB58B88D7EC0}" destId="{946C2299-75B3-4DD2-8838-F05B73B331B8}" srcOrd="0" destOrd="0" presId="urn:microsoft.com/office/officeart/2005/8/layout/hierarchy2"/>
    <dgm:cxn modelId="{FDAC5061-04F2-494D-89F0-49F7C1049A5C}" type="presParOf" srcId="{946C2299-75B3-4DD2-8838-F05B73B331B8}" destId="{C70C8001-6FC0-4E91-9580-31670CDB3342}" srcOrd="0" destOrd="0" presId="urn:microsoft.com/office/officeart/2005/8/layout/hierarchy2"/>
    <dgm:cxn modelId="{CD38CCD6-AD6F-46B8-A6F7-FF7DF1596824}" type="presParOf" srcId="{946C2299-75B3-4DD2-8838-F05B73B331B8}" destId="{48835B2B-E2CA-4989-88DB-DE00FBAAEDE1}" srcOrd="1" destOrd="0" presId="urn:microsoft.com/office/officeart/2005/8/layout/hierarchy2"/>
    <dgm:cxn modelId="{E8713201-BF7B-4B1C-9819-0C983F738868}" type="presParOf" srcId="{48835B2B-E2CA-4989-88DB-DE00FBAAEDE1}" destId="{4B87645A-FC96-4C93-9791-5A8BF63F86A4}" srcOrd="0" destOrd="0" presId="urn:microsoft.com/office/officeart/2005/8/layout/hierarchy2"/>
    <dgm:cxn modelId="{F71D3ECD-53ED-4F28-B350-BA14EC4A1B3C}" type="presParOf" srcId="{4B87645A-FC96-4C93-9791-5A8BF63F86A4}" destId="{66B0DC50-C500-4431-8A5E-BE821F3C4826}" srcOrd="0" destOrd="0" presId="urn:microsoft.com/office/officeart/2005/8/layout/hierarchy2"/>
    <dgm:cxn modelId="{FB836CFF-3948-4620-B43C-C4185AB664F1}" type="presParOf" srcId="{48835B2B-E2CA-4989-88DB-DE00FBAAEDE1}" destId="{3B3A9B1D-057B-4199-AF88-F8F01117BC32}" srcOrd="1" destOrd="0" presId="urn:microsoft.com/office/officeart/2005/8/layout/hierarchy2"/>
    <dgm:cxn modelId="{5C91CD20-102A-466F-9DDE-7EDA3C9E036E}" type="presParOf" srcId="{3B3A9B1D-057B-4199-AF88-F8F01117BC32}" destId="{839707FB-453B-440D-9BA1-7A51450DBEEE}" srcOrd="0" destOrd="0" presId="urn:microsoft.com/office/officeart/2005/8/layout/hierarchy2"/>
    <dgm:cxn modelId="{590DDD4D-896D-4B45-9AAC-F47DF2A7E1D2}" type="presParOf" srcId="{3B3A9B1D-057B-4199-AF88-F8F01117BC32}" destId="{DC7F9553-DF79-4F0E-AE6E-7DDC2F7D54C6}" srcOrd="1" destOrd="0" presId="urn:microsoft.com/office/officeart/2005/8/layout/hierarchy2"/>
    <dgm:cxn modelId="{2CC5528D-E28E-45BE-838B-0873DD0CF26E}" type="presParOf" srcId="{DC7F9553-DF79-4F0E-AE6E-7DDC2F7D54C6}" destId="{4E44ADBD-B182-403E-9BDB-F55FC7A62093}" srcOrd="0" destOrd="0" presId="urn:microsoft.com/office/officeart/2005/8/layout/hierarchy2"/>
    <dgm:cxn modelId="{8D426818-2B06-402F-B533-272E8327A549}" type="presParOf" srcId="{4E44ADBD-B182-403E-9BDB-F55FC7A62093}" destId="{5C330308-62D0-4885-9B03-4C7215DE9B19}" srcOrd="0" destOrd="0" presId="urn:microsoft.com/office/officeart/2005/8/layout/hierarchy2"/>
    <dgm:cxn modelId="{A570E287-FF63-4508-95F6-9438E376C8D7}" type="presParOf" srcId="{DC7F9553-DF79-4F0E-AE6E-7DDC2F7D54C6}" destId="{00E8191A-A8FC-4AA6-8C96-25B9558D2DAB}" srcOrd="1" destOrd="0" presId="urn:microsoft.com/office/officeart/2005/8/layout/hierarchy2"/>
    <dgm:cxn modelId="{C06ECDF8-A577-46F5-AF37-B642C34F78A7}" type="presParOf" srcId="{00E8191A-A8FC-4AA6-8C96-25B9558D2DAB}" destId="{3C9FA426-9211-49D5-9979-578203254C62}" srcOrd="0" destOrd="0" presId="urn:microsoft.com/office/officeart/2005/8/layout/hierarchy2"/>
    <dgm:cxn modelId="{A6A57181-5BA5-4348-83B9-B6E0E9463148}" type="presParOf" srcId="{00E8191A-A8FC-4AA6-8C96-25B9558D2DAB}" destId="{648C2948-FE4E-4BA4-9AD7-0687C75DBAFF}" srcOrd="1" destOrd="0" presId="urn:microsoft.com/office/officeart/2005/8/layout/hierarchy2"/>
    <dgm:cxn modelId="{BB834B4B-28D3-410D-A8DB-AD8EF7AEDE4A}" type="presParOf" srcId="{DC7F9553-DF79-4F0E-AE6E-7DDC2F7D54C6}" destId="{1E7AA5B0-724E-49F9-80C4-6A6150B43A76}" srcOrd="2" destOrd="0" presId="urn:microsoft.com/office/officeart/2005/8/layout/hierarchy2"/>
    <dgm:cxn modelId="{B6EAC6AE-9030-4CAD-A292-718644C4E187}" type="presParOf" srcId="{1E7AA5B0-724E-49F9-80C4-6A6150B43A76}" destId="{CFC8A307-5BA5-4FAC-A7C7-2A65B54656CA}" srcOrd="0" destOrd="0" presId="urn:microsoft.com/office/officeart/2005/8/layout/hierarchy2"/>
    <dgm:cxn modelId="{DD50D2E5-60C5-433A-9A5C-702329675C41}" type="presParOf" srcId="{DC7F9553-DF79-4F0E-AE6E-7DDC2F7D54C6}" destId="{A6031D31-2790-4E8E-88D0-E65AAC66F111}" srcOrd="3" destOrd="0" presId="urn:microsoft.com/office/officeart/2005/8/layout/hierarchy2"/>
    <dgm:cxn modelId="{0536A3AD-37CC-4CC5-8EE4-25A2C62139C4}" type="presParOf" srcId="{A6031D31-2790-4E8E-88D0-E65AAC66F111}" destId="{B68927B1-60C3-4F27-AC05-A0C3A9EA52BC}" srcOrd="0" destOrd="0" presId="urn:microsoft.com/office/officeart/2005/8/layout/hierarchy2"/>
    <dgm:cxn modelId="{5D0F26FF-AE95-460C-AA6F-6029DE95BC1A}" type="presParOf" srcId="{A6031D31-2790-4E8E-88D0-E65AAC66F111}" destId="{F61CE43C-D42B-491D-8638-98AEE4BA8DF4}" srcOrd="1" destOrd="0" presId="urn:microsoft.com/office/officeart/2005/8/layout/hierarchy2"/>
    <dgm:cxn modelId="{B69E6D7B-33C9-4C64-8782-9F068CEA54AB}" type="presParOf" srcId="{DC7F9553-DF79-4F0E-AE6E-7DDC2F7D54C6}" destId="{60580976-3C11-44FC-97E1-56A55093A34A}" srcOrd="4" destOrd="0" presId="urn:microsoft.com/office/officeart/2005/8/layout/hierarchy2"/>
    <dgm:cxn modelId="{A0CADC29-5024-432B-88A8-5B543E8AABB7}" type="presParOf" srcId="{60580976-3C11-44FC-97E1-56A55093A34A}" destId="{2AC7E3EE-C5A3-4BB9-8A2F-1055698A051D}" srcOrd="0" destOrd="0" presId="urn:microsoft.com/office/officeart/2005/8/layout/hierarchy2"/>
    <dgm:cxn modelId="{620F5360-B171-45D2-B945-0FC846F75C4E}" type="presParOf" srcId="{DC7F9553-DF79-4F0E-AE6E-7DDC2F7D54C6}" destId="{4AE38D7E-9C43-4D73-A90B-5A0B69C60A02}" srcOrd="5" destOrd="0" presId="urn:microsoft.com/office/officeart/2005/8/layout/hierarchy2"/>
    <dgm:cxn modelId="{9AF5CCA5-F990-45E2-AF82-57602F034011}" type="presParOf" srcId="{4AE38D7E-9C43-4D73-A90B-5A0B69C60A02}" destId="{D8B8AD93-12F2-4D9C-AD29-C1D44BF3DCEE}" srcOrd="0" destOrd="0" presId="urn:microsoft.com/office/officeart/2005/8/layout/hierarchy2"/>
    <dgm:cxn modelId="{415EBF29-D833-4AA9-9081-07BAAFF09823}" type="presParOf" srcId="{4AE38D7E-9C43-4D73-A90B-5A0B69C60A02}" destId="{6FF61F96-2067-4F25-B212-5A14C95A86FC}" srcOrd="1" destOrd="0" presId="urn:microsoft.com/office/officeart/2005/8/layout/hierarchy2"/>
    <dgm:cxn modelId="{335EB581-A9ED-445E-B0F9-C694C2301439}" type="presParOf" srcId="{48835B2B-E2CA-4989-88DB-DE00FBAAEDE1}" destId="{7B360E0A-5A9E-48CB-A5F3-FE9B4A519938}" srcOrd="2" destOrd="0" presId="urn:microsoft.com/office/officeart/2005/8/layout/hierarchy2"/>
    <dgm:cxn modelId="{CEED45DD-E4AB-46E4-88AF-C61D7D878B08}" type="presParOf" srcId="{7B360E0A-5A9E-48CB-A5F3-FE9B4A519938}" destId="{82AE7E5F-FA90-401E-8614-9F29430562CF}" srcOrd="0" destOrd="0" presId="urn:microsoft.com/office/officeart/2005/8/layout/hierarchy2"/>
    <dgm:cxn modelId="{9019C00E-32FC-477E-B1D9-A720C9E413F9}" type="presParOf" srcId="{48835B2B-E2CA-4989-88DB-DE00FBAAEDE1}" destId="{2AD4FD7F-E2E5-4C64-B371-980CF0A985E6}" srcOrd="3" destOrd="0" presId="urn:microsoft.com/office/officeart/2005/8/layout/hierarchy2"/>
    <dgm:cxn modelId="{0619C8EA-B41A-48EA-A001-AD7BFC8F38C1}" type="presParOf" srcId="{2AD4FD7F-E2E5-4C64-B371-980CF0A985E6}" destId="{686420FB-AEF3-410A-A958-79CC8B4AC9CC}" srcOrd="0" destOrd="0" presId="urn:microsoft.com/office/officeart/2005/8/layout/hierarchy2"/>
    <dgm:cxn modelId="{20F5E11B-79A9-4430-9C9C-9FCEA8D4017D}" type="presParOf" srcId="{2AD4FD7F-E2E5-4C64-B371-980CF0A985E6}" destId="{5D177E49-8BF4-4461-8B46-9B88A660F56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8001-6FC0-4E91-9580-31670CDB3342}">
      <dsp:nvSpPr>
        <dsp:cNvPr id="0" name=""/>
        <dsp:cNvSpPr/>
      </dsp:nvSpPr>
      <dsp:spPr>
        <a:xfrm>
          <a:off x="243" y="2096620"/>
          <a:ext cx="1774340" cy="88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College of Education and Human Development</a:t>
          </a:r>
          <a:endParaRPr lang="en-US" sz="1600" kern="1200" dirty="0"/>
        </a:p>
      </dsp:txBody>
      <dsp:txXfrm>
        <a:off x="26227" y="2122604"/>
        <a:ext cx="1722372" cy="835202"/>
      </dsp:txXfrm>
    </dsp:sp>
    <dsp:sp modelId="{4B87645A-FC96-4C93-9791-5A8BF63F86A4}">
      <dsp:nvSpPr>
        <dsp:cNvPr id="0" name=""/>
        <dsp:cNvSpPr/>
      </dsp:nvSpPr>
      <dsp:spPr>
        <a:xfrm rot="19457599">
          <a:off x="1692430" y="2265478"/>
          <a:ext cx="874042" cy="39331"/>
        </a:xfrm>
        <a:custGeom>
          <a:avLst/>
          <a:gdLst/>
          <a:ahLst/>
          <a:cxnLst/>
          <a:rect l="0" t="0" r="0" b="0"/>
          <a:pathLst>
            <a:path>
              <a:moveTo>
                <a:pt x="0" y="19665"/>
              </a:moveTo>
              <a:lnTo>
                <a:pt x="874042" y="19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7600" y="2263293"/>
        <a:ext cx="43702" cy="43702"/>
      </dsp:txXfrm>
    </dsp:sp>
    <dsp:sp modelId="{839707FB-453B-440D-9BA1-7A51450DBEEE}">
      <dsp:nvSpPr>
        <dsp:cNvPr id="0" name=""/>
        <dsp:cNvSpPr/>
      </dsp:nvSpPr>
      <dsp:spPr>
        <a:xfrm>
          <a:off x="2484319" y="1586497"/>
          <a:ext cx="1774340" cy="88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Teacher Preparation</a:t>
          </a:r>
          <a:endParaRPr lang="en-US" sz="1600" kern="1200" dirty="0"/>
        </a:p>
      </dsp:txBody>
      <dsp:txXfrm>
        <a:off x="2510303" y="1612481"/>
        <a:ext cx="1722372" cy="835202"/>
      </dsp:txXfrm>
    </dsp:sp>
    <dsp:sp modelId="{4E44ADBD-B182-403E-9BDB-F55FC7A62093}">
      <dsp:nvSpPr>
        <dsp:cNvPr id="0" name=""/>
        <dsp:cNvSpPr/>
      </dsp:nvSpPr>
      <dsp:spPr>
        <a:xfrm rot="18289469">
          <a:off x="3992113" y="1500294"/>
          <a:ext cx="1242829" cy="39331"/>
        </a:xfrm>
        <a:custGeom>
          <a:avLst/>
          <a:gdLst/>
          <a:ahLst/>
          <a:cxnLst/>
          <a:rect l="0" t="0" r="0" b="0"/>
          <a:pathLst>
            <a:path>
              <a:moveTo>
                <a:pt x="0" y="19665"/>
              </a:moveTo>
              <a:lnTo>
                <a:pt x="1242829" y="19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2457" y="1488889"/>
        <a:ext cx="62141" cy="62141"/>
      </dsp:txXfrm>
    </dsp:sp>
    <dsp:sp modelId="{3C9FA426-9211-49D5-9979-578203254C62}">
      <dsp:nvSpPr>
        <dsp:cNvPr id="0" name=""/>
        <dsp:cNvSpPr/>
      </dsp:nvSpPr>
      <dsp:spPr>
        <a:xfrm>
          <a:off x="4968396" y="566252"/>
          <a:ext cx="1774340" cy="88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20+ programs (degree and cert only)</a:t>
          </a:r>
          <a:endParaRPr lang="en-US" sz="1600" kern="1200" dirty="0"/>
        </a:p>
      </dsp:txBody>
      <dsp:txXfrm>
        <a:off x="4994380" y="592236"/>
        <a:ext cx="1722372" cy="835202"/>
      </dsp:txXfrm>
    </dsp:sp>
    <dsp:sp modelId="{1E7AA5B0-724E-49F9-80C4-6A6150B43A76}">
      <dsp:nvSpPr>
        <dsp:cNvPr id="0" name=""/>
        <dsp:cNvSpPr/>
      </dsp:nvSpPr>
      <dsp:spPr>
        <a:xfrm>
          <a:off x="4258660" y="2010417"/>
          <a:ext cx="709736" cy="39331"/>
        </a:xfrm>
        <a:custGeom>
          <a:avLst/>
          <a:gdLst/>
          <a:ahLst/>
          <a:cxnLst/>
          <a:rect l="0" t="0" r="0" b="0"/>
          <a:pathLst>
            <a:path>
              <a:moveTo>
                <a:pt x="0" y="19665"/>
              </a:moveTo>
              <a:lnTo>
                <a:pt x="709736" y="19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5784" y="2012339"/>
        <a:ext cx="35486" cy="35486"/>
      </dsp:txXfrm>
    </dsp:sp>
    <dsp:sp modelId="{B68927B1-60C3-4F27-AC05-A0C3A9EA52BC}">
      <dsp:nvSpPr>
        <dsp:cNvPr id="0" name=""/>
        <dsp:cNvSpPr/>
      </dsp:nvSpPr>
      <dsp:spPr>
        <a:xfrm>
          <a:off x="4968396" y="1586497"/>
          <a:ext cx="1774340" cy="88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Work started with Intro to Spec Ed classes</a:t>
          </a:r>
          <a:endParaRPr lang="en-US" sz="1600" kern="1200" dirty="0"/>
        </a:p>
      </dsp:txBody>
      <dsp:txXfrm>
        <a:off x="4994380" y="1612481"/>
        <a:ext cx="1722372" cy="835202"/>
      </dsp:txXfrm>
    </dsp:sp>
    <dsp:sp modelId="{60580976-3C11-44FC-97E1-56A55093A34A}">
      <dsp:nvSpPr>
        <dsp:cNvPr id="0" name=""/>
        <dsp:cNvSpPr/>
      </dsp:nvSpPr>
      <dsp:spPr>
        <a:xfrm rot="3310531">
          <a:off x="3992113" y="2520540"/>
          <a:ext cx="1242829" cy="39331"/>
        </a:xfrm>
        <a:custGeom>
          <a:avLst/>
          <a:gdLst/>
          <a:ahLst/>
          <a:cxnLst/>
          <a:rect l="0" t="0" r="0" b="0"/>
          <a:pathLst>
            <a:path>
              <a:moveTo>
                <a:pt x="0" y="19665"/>
              </a:moveTo>
              <a:lnTo>
                <a:pt x="1242829" y="19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2457" y="2509135"/>
        <a:ext cx="62141" cy="62141"/>
      </dsp:txXfrm>
    </dsp:sp>
    <dsp:sp modelId="{D8B8AD93-12F2-4D9C-AD29-C1D44BF3DCEE}">
      <dsp:nvSpPr>
        <dsp:cNvPr id="0" name=""/>
        <dsp:cNvSpPr/>
      </dsp:nvSpPr>
      <dsp:spPr>
        <a:xfrm>
          <a:off x="4968396" y="2606743"/>
          <a:ext cx="1774340" cy="88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Early Childhood Special Education dual</a:t>
          </a:r>
        </a:p>
      </dsp:txBody>
      <dsp:txXfrm>
        <a:off x="4994380" y="2632727"/>
        <a:ext cx="1722372" cy="835202"/>
      </dsp:txXfrm>
    </dsp:sp>
    <dsp:sp modelId="{7B360E0A-5A9E-48CB-A5F3-FE9B4A519938}">
      <dsp:nvSpPr>
        <dsp:cNvPr id="0" name=""/>
        <dsp:cNvSpPr/>
      </dsp:nvSpPr>
      <dsp:spPr>
        <a:xfrm rot="2142401">
          <a:off x="1692430" y="2775601"/>
          <a:ext cx="874042" cy="39331"/>
        </a:xfrm>
        <a:custGeom>
          <a:avLst/>
          <a:gdLst/>
          <a:ahLst/>
          <a:cxnLst/>
          <a:rect l="0" t="0" r="0" b="0"/>
          <a:pathLst>
            <a:path>
              <a:moveTo>
                <a:pt x="0" y="19665"/>
              </a:moveTo>
              <a:lnTo>
                <a:pt x="874042" y="19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7600" y="2773416"/>
        <a:ext cx="43702" cy="43702"/>
      </dsp:txXfrm>
    </dsp:sp>
    <dsp:sp modelId="{686420FB-AEF3-410A-A958-79CC8B4AC9CC}">
      <dsp:nvSpPr>
        <dsp:cNvPr id="0" name=""/>
        <dsp:cNvSpPr/>
      </dsp:nvSpPr>
      <dsp:spPr>
        <a:xfrm>
          <a:off x="2484319" y="2606743"/>
          <a:ext cx="1774340" cy="88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Professional Service Preparation</a:t>
          </a:r>
          <a:endParaRPr lang="en-US" sz="1600" kern="1200" dirty="0"/>
        </a:p>
      </dsp:txBody>
      <dsp:txXfrm>
        <a:off x="2510303" y="2632727"/>
        <a:ext cx="1722372" cy="8352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658AF3CA-9A7D-584A-B36E-DFAF0D349DA8}" type="datetimeFigureOut">
              <a:rPr lang="en-US" smtClean="0"/>
              <a:t>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adoe.org/School-Improvement/Documents/Georgia%27s%20Systems%20of%20Continuous%20Improvement/GSCI%20Systems%20and%20Structures%20Description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38333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097fa83bd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097fa83bd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dirty="0">
                <a:cs typeface="Calibri"/>
              </a:rPr>
              <a:t>The first example will be of the starting place for KSU where Dr. Melissa Driver and Kate Zimmer led this work.</a:t>
            </a:r>
          </a:p>
        </p:txBody>
      </p:sp>
    </p:spTree>
    <p:extLst>
      <p:ext uri="{BB962C8B-B14F-4D97-AF65-F5344CB8AC3E}">
        <p14:creationId xmlns:p14="http://schemas.microsoft.com/office/powerpoint/2010/main" val="829902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97fa83bd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97fa83bd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day</a:t>
            </a:r>
          </a:p>
        </p:txBody>
      </p:sp>
    </p:spTree>
    <p:extLst>
      <p:ext uri="{BB962C8B-B14F-4D97-AF65-F5344CB8AC3E}">
        <p14:creationId xmlns:p14="http://schemas.microsoft.com/office/powerpoint/2010/main" val="111142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97fa83bd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97fa83bd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day</a:t>
            </a:r>
            <a:endParaRPr lang="en-US" dirty="0"/>
          </a:p>
          <a:p>
            <a:endParaRPr lang="en-US" sz="1200" dirty="0"/>
          </a:p>
        </p:txBody>
      </p:sp>
    </p:spTree>
    <p:extLst>
      <p:ext uri="{BB962C8B-B14F-4D97-AF65-F5344CB8AC3E}">
        <p14:creationId xmlns:p14="http://schemas.microsoft.com/office/powerpoint/2010/main" val="151470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97fa83bd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97fa83bd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cs typeface="Calibri"/>
              </a:rPr>
              <a:t>day</a:t>
            </a:r>
            <a:endParaRPr lang="en-US" sz="1200" dirty="0">
              <a:solidFill>
                <a:schemeClr val="tx1"/>
              </a:solidFill>
            </a:endParaRPr>
          </a:p>
          <a:p>
            <a:pPr marL="0" lvl="0" indent="0">
              <a:spcBef>
                <a:spcPts val="0"/>
              </a:spcBef>
              <a:spcAft>
                <a:spcPts val="0"/>
              </a:spcAft>
              <a:buNone/>
            </a:pPr>
            <a:endParaRPr dirty="0"/>
          </a:p>
        </p:txBody>
      </p:sp>
    </p:spTree>
    <p:extLst>
      <p:ext uri="{BB962C8B-B14F-4D97-AF65-F5344CB8AC3E}">
        <p14:creationId xmlns:p14="http://schemas.microsoft.com/office/powerpoint/2010/main" val="270882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97fa83bd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97fa83bd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cs typeface="Calibri"/>
              </a:rPr>
              <a:t>day</a:t>
            </a:r>
            <a:endParaRPr dirty="0"/>
          </a:p>
        </p:txBody>
      </p:sp>
    </p:spTree>
    <p:extLst>
      <p:ext uri="{BB962C8B-B14F-4D97-AF65-F5344CB8AC3E}">
        <p14:creationId xmlns:p14="http://schemas.microsoft.com/office/powerpoint/2010/main" val="40412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i="1" dirty="0">
                <a:cs typeface="Calibri"/>
              </a:rPr>
              <a:t>day</a:t>
            </a:r>
          </a:p>
          <a:p>
            <a:pPr>
              <a:lnSpc>
                <a:spcPct val="150000"/>
              </a:lnSpc>
            </a:pPr>
            <a:endParaRPr lang="en-US" b="1" i="1" dirty="0">
              <a:cs typeface="Calibri"/>
            </a:endParaRPr>
          </a:p>
        </p:txBody>
      </p:sp>
      <p:sp>
        <p:nvSpPr>
          <p:cNvPr id="4" name="Slide Number Placeholder 3"/>
          <p:cNvSpPr>
            <a:spLocks noGrp="1"/>
          </p:cNvSpPr>
          <p:nvPr>
            <p:ph type="sldNum" sz="quarter" idx="10"/>
          </p:nvPr>
        </p:nvSpPr>
        <p:spPr/>
        <p:txBody>
          <a:bodyPr/>
          <a:lstStyle/>
          <a:p>
            <a:fld id="{51A334E6-EF21-5246-86BD-D563EC6B364D}" type="slidenum">
              <a:rPr lang="en-US" smtClean="0"/>
              <a:t>16</a:t>
            </a:fld>
            <a:endParaRPr lang="en-US"/>
          </a:p>
        </p:txBody>
      </p:sp>
    </p:spTree>
    <p:extLst>
      <p:ext uri="{BB962C8B-B14F-4D97-AF65-F5344CB8AC3E}">
        <p14:creationId xmlns:p14="http://schemas.microsoft.com/office/powerpoint/2010/main" val="144227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A334E6-EF21-5246-86BD-D563EC6B364D}" type="slidenum">
              <a:rPr lang="en-US" smtClean="0"/>
              <a:t>17</a:t>
            </a:fld>
            <a:endParaRPr lang="en-US"/>
          </a:p>
        </p:txBody>
      </p:sp>
    </p:spTree>
    <p:extLst>
      <p:ext uri="{BB962C8B-B14F-4D97-AF65-F5344CB8AC3E}">
        <p14:creationId xmlns:p14="http://schemas.microsoft.com/office/powerpoint/2010/main" val="34763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1292183f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1292183f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cs typeface="Calibri"/>
              </a:rPr>
              <a:t>Day</a:t>
            </a:r>
            <a:endParaRPr dirty="0"/>
          </a:p>
        </p:txBody>
      </p:sp>
    </p:spTree>
    <p:extLst>
      <p:ext uri="{BB962C8B-B14F-4D97-AF65-F5344CB8AC3E}">
        <p14:creationId xmlns:p14="http://schemas.microsoft.com/office/powerpoint/2010/main" val="88922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097fa83bd_6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097fa83bd_6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rPr>
              <a:t>day</a:t>
            </a:r>
            <a:endParaRPr lang="en" sz="1200" dirty="0">
              <a:solidFill>
                <a:schemeClr val="dk1"/>
              </a:solidFill>
              <a:latin typeface="Calibri"/>
              <a:ea typeface="Calibri"/>
              <a:cs typeface="Calibri"/>
            </a:endParaRPr>
          </a:p>
          <a:p>
            <a:r>
              <a:rPr lang="en-US" dirty="0"/>
              <a:t>This team represents the group that led efforts to align efforts, develop content, and begin the process of programmatic changes in the IHE. Many more people have and continue to contribute to this work. But I wanted to give a shout out to the initial team who got the work started in the way that I will describe today.</a:t>
            </a:r>
            <a:endParaRPr lang="en-US" dirty="0">
              <a:cs typeface="Calibri"/>
            </a:endParaRPr>
          </a:p>
          <a:p>
            <a:pPr marL="0" lvl="0" indent="0">
              <a:spcBef>
                <a:spcPts val="0"/>
              </a:spcBef>
              <a:spcAft>
                <a:spcPts val="0"/>
              </a:spcAft>
              <a:buNone/>
            </a:pPr>
            <a:endParaRPr dirty="0">
              <a:cs typeface="Calibri"/>
            </a:endParaRPr>
          </a:p>
        </p:txBody>
      </p:sp>
    </p:spTree>
    <p:extLst>
      <p:ext uri="{BB962C8B-B14F-4D97-AF65-F5344CB8AC3E}">
        <p14:creationId xmlns:p14="http://schemas.microsoft.com/office/powerpoint/2010/main" val="66406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a:p>
            <a:endParaRPr lang="en-US" dirty="0">
              <a:cs typeface="Calibri"/>
            </a:endParaRPr>
          </a:p>
        </p:txBody>
      </p:sp>
      <p:sp>
        <p:nvSpPr>
          <p:cNvPr id="4" name="Slide Number Placeholder 3"/>
          <p:cNvSpPr>
            <a:spLocks noGrp="1"/>
          </p:cNvSpPr>
          <p:nvPr>
            <p:ph type="sldNum" sz="quarter" idx="10"/>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166582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1292183f6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1292183f6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dirty="0">
                <a:cs typeface="Calibri"/>
              </a:rPr>
              <a:t>Day</a:t>
            </a:r>
            <a:endParaRPr lang="en-US" dirty="0"/>
          </a:p>
          <a:p>
            <a:endParaRPr lang="en" dirty="0"/>
          </a:p>
        </p:txBody>
      </p:sp>
    </p:spTree>
    <p:extLst>
      <p:ext uri="{BB962C8B-B14F-4D97-AF65-F5344CB8AC3E}">
        <p14:creationId xmlns:p14="http://schemas.microsoft.com/office/powerpoint/2010/main" val="155868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 </a:t>
            </a:r>
            <a:endParaRPr lang="en-US" dirty="0">
              <a:cs typeface="Calibri"/>
            </a:endParaRPr>
          </a:p>
          <a:p>
            <a:r>
              <a:rPr lang="en-US" dirty="0">
                <a:hlinkClick r:id="rId3"/>
              </a:rPr>
              <a:t>GSCI Systems and Structures Descriptions.pdf (gadoe.org)</a:t>
            </a:r>
          </a:p>
          <a:p>
            <a:endParaRPr lang="en-US" dirty="0">
              <a:cs typeface="Calibri"/>
            </a:endParaRPr>
          </a:p>
        </p:txBody>
      </p:sp>
      <p:sp>
        <p:nvSpPr>
          <p:cNvPr id="4" name="Slide Number Placeholder 3"/>
          <p:cNvSpPr>
            <a:spLocks noGrp="1"/>
          </p:cNvSpPr>
          <p:nvPr>
            <p:ph type="sldNum" sz="quarter" idx="10"/>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227912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1292183f6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1292183f6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dirty="0">
                <a:cs typeface="Calibri"/>
              </a:rPr>
              <a:t>day</a:t>
            </a:r>
          </a:p>
        </p:txBody>
      </p:sp>
    </p:spTree>
    <p:extLst>
      <p:ext uri="{BB962C8B-B14F-4D97-AF65-F5344CB8AC3E}">
        <p14:creationId xmlns:p14="http://schemas.microsoft.com/office/powerpoint/2010/main" val="210985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097fa83bd_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097fa83bd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 They began their work with introducing HLP and considering how they were covered in the Coursework that their </a:t>
            </a:r>
            <a:r>
              <a:rPr lang="en-US" dirty="0" err="1"/>
              <a:t>pgraoms</a:t>
            </a:r>
            <a:r>
              <a:rPr lang="en-US" dirty="0"/>
              <a:t> currently offered. This meeting essentially allowed for establishing common terms and understanding, "rolling out" the HLPs and explaining their use, evidence base and relevance.</a:t>
            </a:r>
          </a:p>
          <a:p>
            <a:r>
              <a:rPr lang="en-US" dirty="0">
                <a:cs typeface="Calibri" panose="020F0502020204030204"/>
              </a:rPr>
              <a:t>And then the conducting a review of </a:t>
            </a:r>
            <a:r>
              <a:rPr lang="en-US" dirty="0" err="1">
                <a:cs typeface="Calibri" panose="020F0502020204030204"/>
              </a:rPr>
              <a:t>syllbi</a:t>
            </a:r>
            <a:r>
              <a:rPr lang="en-US" dirty="0">
                <a:cs typeface="Calibri" panose="020F0502020204030204"/>
              </a:rPr>
              <a:t> through the innovation configurations.</a:t>
            </a:r>
          </a:p>
          <a:p>
            <a:r>
              <a:rPr lang="en-US" dirty="0">
                <a:cs typeface="Calibri" panose="020F0502020204030204"/>
              </a:rPr>
              <a:t>Then the discussion turned to embedding HLPs into their programs---This review was based on the questions of How/when are the HLPs introduced, how/when are they practiced in an instructional/developmental manner, and finally how would their candidates observe the use of HLPs in the field during practical experience.</a:t>
            </a:r>
          </a:p>
        </p:txBody>
      </p:sp>
    </p:spTree>
    <p:extLst>
      <p:ext uri="{BB962C8B-B14F-4D97-AF65-F5344CB8AC3E}">
        <p14:creationId xmlns:p14="http://schemas.microsoft.com/office/powerpoint/2010/main" val="102058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097fa83bd_6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097fa83bd_6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This led them to tie these practices and next steps to integrating the HLPs into their MRS (mixed reality simulation) lab. So the introduction and practice of the HLPs were taken up in this context and continues to be supported in this way today. YOu can find more information about their work and </a:t>
            </a:r>
            <a:r>
              <a:rPr lang="en-US" dirty="0" err="1">
                <a:cs typeface="Calibri"/>
              </a:rPr>
              <a:t>it's</a:t>
            </a:r>
            <a:r>
              <a:rPr lang="en-US" dirty="0">
                <a:cs typeface="Calibri"/>
              </a:rPr>
              <a:t> impact on the HLP.org website.</a:t>
            </a:r>
            <a:endParaRPr lang="en-US" dirty="0"/>
          </a:p>
        </p:txBody>
      </p:sp>
    </p:spTree>
    <p:extLst>
      <p:ext uri="{BB962C8B-B14F-4D97-AF65-F5344CB8AC3E}">
        <p14:creationId xmlns:p14="http://schemas.microsoft.com/office/powerpoint/2010/main" val="1089297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7228" y="4798558"/>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3390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65760"/>
            <a:ext cx="10966449" cy="486677"/>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5824192"/>
            <a:ext cx="10966449" cy="50199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5407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93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6262-01CD-4547-9366-608B32C7D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339174-9D36-41C4-B64A-F2A7984A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07AA98-CE15-45ED-95FE-43FCDC86ADD3}"/>
              </a:ext>
            </a:extLst>
          </p:cNvPr>
          <p:cNvSpPr>
            <a:spLocks noGrp="1"/>
          </p:cNvSpPr>
          <p:nvPr>
            <p:ph type="dt" sz="half" idx="10"/>
          </p:nvPr>
        </p:nvSpPr>
        <p:spPr/>
        <p:txBody>
          <a:bodyPr/>
          <a:lstStyle/>
          <a:p>
            <a:fld id="{8EFD6921-33D3-4C56-89BC-C5851AD8A9B4}" type="datetimeFigureOut">
              <a:rPr lang="en-US" smtClean="0"/>
              <a:t>2/5/26</a:t>
            </a:fld>
            <a:endParaRPr lang="en-US"/>
          </a:p>
        </p:txBody>
      </p:sp>
      <p:sp>
        <p:nvSpPr>
          <p:cNvPr id="5" name="Footer Placeholder 4">
            <a:extLst>
              <a:ext uri="{FF2B5EF4-FFF2-40B4-BE49-F238E27FC236}">
                <a16:creationId xmlns:a16="http://schemas.microsoft.com/office/drawing/2014/main" id="{86768859-CEB2-4410-977B-EB1DB3F82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D2E4C-4411-4C7E-BEC1-B78E3606907E}"/>
              </a:ext>
            </a:extLst>
          </p:cNvPr>
          <p:cNvSpPr>
            <a:spLocks noGrp="1"/>
          </p:cNvSpPr>
          <p:nvPr>
            <p:ph type="sldNum" sz="quarter" idx="12"/>
          </p:nvPr>
        </p:nvSpPr>
        <p:spPr/>
        <p:txBody>
          <a:bodyPr/>
          <a:lstStyle/>
          <a:p>
            <a:fld id="{B626CDC1-D1C3-487C-A0A8-88312547FB38}" type="slidenum">
              <a:rPr lang="en-US" smtClean="0"/>
              <a:t>‹#›</a:t>
            </a:fld>
            <a:endParaRPr lang="en-US"/>
          </a:p>
        </p:txBody>
      </p:sp>
    </p:spTree>
    <p:extLst>
      <p:ext uri="{BB962C8B-B14F-4D97-AF65-F5344CB8AC3E}">
        <p14:creationId xmlns:p14="http://schemas.microsoft.com/office/powerpoint/2010/main" val="46691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73" r:id="rId1"/>
    <p:sldLayoutId id="2147483660" r:id="rId2"/>
    <p:sldLayoutId id="2147483650" r:id="rId3"/>
    <p:sldLayoutId id="2147483661" r:id="rId4"/>
    <p:sldLayoutId id="2147483652" r:id="rId5"/>
    <p:sldLayoutId id="2147483654" r:id="rId6"/>
    <p:sldLayoutId id="2147483655" r:id="rId7"/>
    <p:sldLayoutId id="2147483662" r:id="rId8"/>
    <p:sldLayoutId id="2147483671" r:id="rId9"/>
    <p:sldLayoutId id="2147483675" r:id="rId10"/>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2" r:id="rId7"/>
    <p:sldLayoutId id="2147483674" r:id="rId8"/>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45D2-8E4C-8191-78CA-E4D12C1ED01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Better together</a:t>
            </a:r>
          </a:p>
        </p:txBody>
      </p:sp>
    </p:spTree>
    <p:extLst>
      <p:ext uri="{BB962C8B-B14F-4D97-AF65-F5344CB8AC3E}">
        <p14:creationId xmlns:p14="http://schemas.microsoft.com/office/powerpoint/2010/main" val="197499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itle 1">
            <a:extLst>
              <a:ext uri="{FF2B5EF4-FFF2-40B4-BE49-F238E27FC236}">
                <a16:creationId xmlns:a16="http://schemas.microsoft.com/office/drawing/2014/main" id="{DFCC536E-10EF-86C1-C068-E768B4E361F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a:t>
            </a:r>
          </a:p>
        </p:txBody>
      </p:sp>
      <p:pic>
        <p:nvPicPr>
          <p:cNvPr id="195" name="Google Shape;195;p32" descr="HLP image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85682" y="272737"/>
            <a:ext cx="9633697" cy="5613691"/>
          </a:xfrm>
          <a:prstGeom prst="rect">
            <a:avLst/>
          </a:prstGeom>
          <a:noFill/>
          <a:ln>
            <a:noFill/>
          </a:ln>
        </p:spPr>
      </p:pic>
    </p:spTree>
    <p:extLst>
      <p:ext uri="{BB962C8B-B14F-4D97-AF65-F5344CB8AC3E}">
        <p14:creationId xmlns:p14="http://schemas.microsoft.com/office/powerpoint/2010/main" val="96845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a:extLst>
              <a:ext uri="{FF2B5EF4-FFF2-40B4-BE49-F238E27FC236}">
                <a16:creationId xmlns:a16="http://schemas.microsoft.com/office/drawing/2014/main" id="{8C7B6D11-50F7-CD10-2C8C-CAE3568FDDD8}"/>
              </a:ext>
            </a:extLst>
          </p:cNvPr>
          <p:cNvSpPr>
            <a:spLocks noGrp="1"/>
          </p:cNvSpPr>
          <p:nvPr>
            <p:ph type="title"/>
          </p:nvPr>
        </p:nvSpPr>
        <p:spPr>
          <a:xfrm>
            <a:off x="415600" y="-1122400"/>
            <a:ext cx="11360800" cy="1122400"/>
          </a:xfrm>
        </p:spPr>
        <p:txBody>
          <a:bodyPr spcFirstLastPara="1" vert="horz" wrap="square" lIns="91425" tIns="91425" rIns="91425" bIns="91425" rtlCol="0" anchor="b" anchorCtr="0">
            <a:normAutofit/>
          </a:bodyPr>
          <a:lstStyle/>
          <a:p>
            <a:r>
              <a:rPr lang="en-US" dirty="0"/>
              <a:t>Examples</a:t>
            </a:r>
          </a:p>
        </p:txBody>
      </p:sp>
      <p:pic>
        <p:nvPicPr>
          <p:cNvPr id="182" name="Google Shape;182;p30" descr="Examples im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6986427"/>
          </a:xfrm>
          <a:prstGeom prst="rect">
            <a:avLst/>
          </a:prstGeom>
          <a:noFill/>
          <a:ln>
            <a:noFill/>
          </a:ln>
        </p:spPr>
      </p:pic>
    </p:spTree>
    <p:extLst>
      <p:ext uri="{BB962C8B-B14F-4D97-AF65-F5344CB8AC3E}">
        <p14:creationId xmlns:p14="http://schemas.microsoft.com/office/powerpoint/2010/main" val="207854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spcBef>
                <a:spcPts val="0"/>
              </a:spcBef>
            </a:pPr>
            <a:br>
              <a:rPr lang="en-US" dirty="0">
                <a:latin typeface="Gill Sans MT" panose="020B0502020104020203" pitchFamily="34" charset="0"/>
                <a:cs typeface="Helvetica"/>
              </a:rPr>
            </a:br>
            <a:r>
              <a:rPr lang="en-US" dirty="0">
                <a:latin typeface="Gill Sans MT" panose="020B0502020104020203" pitchFamily="34" charset="0"/>
                <a:cs typeface="Helvetica"/>
              </a:rPr>
              <a:t>CEHD unit structure</a:t>
            </a:r>
            <a:endParaRPr lang="en-US" dirty="0">
              <a:latin typeface="Gill Sans MT" panose="020B0502020104020203" pitchFamily="34" charset="0"/>
            </a:endParaRPr>
          </a:p>
        </p:txBody>
      </p:sp>
      <p:sp>
        <p:nvSpPr>
          <p:cNvPr id="2" name="Content Placeholder 1" descr="CEHD unit structure"/>
          <p:cNvSpPr>
            <a:spLocks noGrp="1"/>
          </p:cNvSpPr>
          <p:nvPr>
            <p:ph idx="1"/>
          </p:nvPr>
        </p:nvSpPr>
        <p:spPr/>
        <p:txBody>
          <a:bodyPr vert="horz" lIns="91440" tIns="45720" rIns="91440" bIns="45720" rtlCol="0" anchor="t">
            <a:normAutofit/>
          </a:bodyPr>
          <a:lstStyle/>
          <a:p>
            <a:endParaRPr lang="en-US" dirty="0"/>
          </a:p>
          <a:p>
            <a:endParaRPr lang="en-US" dirty="0"/>
          </a:p>
        </p:txBody>
      </p:sp>
      <p:sp>
        <p:nvSpPr>
          <p:cNvPr id="15" name="TextBox 14">
            <a:extLst>
              <a:ext uri="{FF2B5EF4-FFF2-40B4-BE49-F238E27FC236}">
                <a16:creationId xmlns:a16="http://schemas.microsoft.com/office/drawing/2014/main" id="{60285CF9-4DA1-4CFA-9917-BFD88771C54C}"/>
              </a:ext>
            </a:extLst>
          </p:cNvPr>
          <p:cNvSpPr txBox="1"/>
          <p:nvPr/>
        </p:nvSpPr>
        <p:spPr>
          <a:xfrm>
            <a:off x="284922" y="3377095"/>
            <a:ext cx="2091635" cy="1138773"/>
          </a:xfrm>
          <a:prstGeom prst="rect">
            <a:avLst/>
          </a:prstGeom>
          <a:solidFill>
            <a:schemeClr val="accent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chemeClr val="bg1"/>
                </a:solidFill>
                <a:latin typeface="Calibri Light"/>
                <a:cs typeface="Calibri Light"/>
              </a:rPr>
              <a:t>Teacher Preparation programs in the College of Arts and Sciences </a:t>
            </a:r>
          </a:p>
          <a:p>
            <a:pPr algn="ctr"/>
            <a:r>
              <a:rPr lang="en-US" sz="1400" dirty="0">
                <a:solidFill>
                  <a:schemeClr val="bg1"/>
                </a:solidFill>
                <a:latin typeface="Calibri Light"/>
                <a:cs typeface="Calibri Light"/>
              </a:rPr>
              <a:t> </a:t>
            </a:r>
            <a:r>
              <a:rPr lang="en-US" sz="1200" dirty="0">
                <a:solidFill>
                  <a:schemeClr val="bg1"/>
                </a:solidFill>
                <a:latin typeface="Calibri Light"/>
                <a:cs typeface="Calibri Light"/>
              </a:rPr>
              <a:t>(i.e., Music Education, World Languages, etc.)</a:t>
            </a:r>
            <a:endParaRPr lang="en-US" sz="1200">
              <a:solidFill>
                <a:schemeClr val="bg1"/>
              </a:solidFill>
              <a:latin typeface="Calibri Light"/>
              <a:cs typeface="Calibri Light"/>
            </a:endParaRPr>
          </a:p>
        </p:txBody>
      </p:sp>
      <p:graphicFrame>
        <p:nvGraphicFramePr>
          <p:cNvPr id="1073" name="Diagram 1073" descr="CEHD unit structure">
            <a:extLst>
              <a:ext uri="{FF2B5EF4-FFF2-40B4-BE49-F238E27FC236}">
                <a16:creationId xmlns:a16="http://schemas.microsoft.com/office/drawing/2014/main" id="{FC0716EA-EFC2-45A4-AFE1-86B1BF1C4357}"/>
              </a:ext>
            </a:extLst>
          </p:cNvPr>
          <p:cNvGraphicFramePr/>
          <p:nvPr>
            <p:extLst>
              <p:ext uri="{D42A27DB-BD31-4B8C-83A1-F6EECF244321}">
                <p14:modId xmlns:p14="http://schemas.microsoft.com/office/powerpoint/2010/main" val="54568704"/>
              </p:ext>
            </p:extLst>
          </p:nvPr>
        </p:nvGraphicFramePr>
        <p:xfrm>
          <a:off x="3184481" y="1499558"/>
          <a:ext cx="6742980" cy="4060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8" name="Straight Arrow Connector 27">
            <a:extLst>
              <a:ext uri="{FF2B5EF4-FFF2-40B4-BE49-F238E27FC236}">
                <a16:creationId xmlns:a16="http://schemas.microsoft.com/office/drawing/2014/main" id="{27DCEF55-EF8C-451E-A535-25BF2D96D63C}"/>
              </a:ext>
              <a:ext uri="{C183D7F6-B498-43B3-948B-1728B52AA6E4}">
                <adec:decorative xmlns:adec="http://schemas.microsoft.com/office/drawing/2017/decorative" val="1"/>
              </a:ext>
            </a:extLst>
          </p:cNvPr>
          <p:cNvCxnSpPr/>
          <p:nvPr/>
        </p:nvCxnSpPr>
        <p:spPr>
          <a:xfrm>
            <a:off x="5781675" y="3114675"/>
            <a:ext cx="916608" cy="91660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7D882B5-ED8C-47A3-8EBD-B6E086AA2164}"/>
              </a:ext>
              <a:ext uri="{C183D7F6-B498-43B3-948B-1728B52AA6E4}">
                <adec:decorative xmlns:adec="http://schemas.microsoft.com/office/drawing/2017/decorative" val="1"/>
              </a:ext>
            </a:extLst>
          </p:cNvPr>
          <p:cNvCxnSpPr/>
          <p:nvPr/>
        </p:nvCxnSpPr>
        <p:spPr>
          <a:xfrm flipV="1">
            <a:off x="2501073" y="3953288"/>
            <a:ext cx="607391" cy="1"/>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203" name="Google Shape;203;p33" descr="Georgia state logo"/>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0136433" y="4545841"/>
            <a:ext cx="1657360" cy="1648933"/>
          </a:xfrm>
          <a:prstGeom prst="rect">
            <a:avLst/>
          </a:prstGeom>
          <a:noFill/>
          <a:ln>
            <a:noFill/>
          </a:ln>
        </p:spPr>
      </p:pic>
    </p:spTree>
    <p:extLst>
      <p:ext uri="{BB962C8B-B14F-4D97-AF65-F5344CB8AC3E}">
        <p14:creationId xmlns:p14="http://schemas.microsoft.com/office/powerpoint/2010/main" val="5794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838201" y="365125"/>
            <a:ext cx="8970196" cy="1325563"/>
          </a:xfrm>
          <a:prstGeom prst="rect">
            <a:avLst/>
          </a:prstGeom>
        </p:spPr>
        <p:txBody>
          <a:bodyPr spcFirstLastPara="1" vert="horz" wrap="square" lIns="121900" tIns="121900" rIns="121900" bIns="121900" rtlCol="0" anchor="t" anchorCtr="0">
            <a:noAutofit/>
          </a:bodyPr>
          <a:lstStyle/>
          <a:p>
            <a:pPr>
              <a:spcBef>
                <a:spcPts val="0"/>
              </a:spcBef>
            </a:pPr>
            <a:r>
              <a:rPr lang="en" dirty="0">
                <a:latin typeface="Gill Sans MT" panose="020B0502020104020203" pitchFamily="34" charset="0"/>
              </a:rPr>
              <a:t>Georgia State University Example  </a:t>
            </a:r>
            <a:endParaRPr dirty="0">
              <a:latin typeface="Gill Sans MT" panose="020B0502020104020203" pitchFamily="34" charset="0"/>
            </a:endParaRPr>
          </a:p>
        </p:txBody>
      </p:sp>
      <p:pic>
        <p:nvPicPr>
          <p:cNvPr id="203" name="Google Shape;203;p33" descr="Georgia state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534640" y="-45336"/>
            <a:ext cx="1657360" cy="1648933"/>
          </a:xfrm>
          <a:prstGeom prst="rect">
            <a:avLst/>
          </a:prstGeom>
          <a:noFill/>
          <a:ln>
            <a:noFill/>
          </a:ln>
        </p:spPr>
      </p:pic>
      <p:pic>
        <p:nvPicPr>
          <p:cNvPr id="202" name="Google Shape;202;p33" descr="Georgia state exampl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9467" y="1603300"/>
            <a:ext cx="4125600" cy="4488533"/>
          </a:xfrm>
          <a:prstGeom prst="rect">
            <a:avLst/>
          </a:prstGeom>
          <a:noFill/>
          <a:ln>
            <a:noFill/>
          </a:ln>
        </p:spPr>
      </p:pic>
      <p:pic>
        <p:nvPicPr>
          <p:cNvPr id="201" name="Google Shape;201;p33" descr="Georgia state university example"/>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582401" y="2052233"/>
            <a:ext cx="5540700" cy="3635467"/>
          </a:xfrm>
          <a:prstGeom prst="rect">
            <a:avLst/>
          </a:prstGeom>
          <a:noFill/>
          <a:ln>
            <a:noFill/>
          </a:ln>
        </p:spPr>
      </p:pic>
    </p:spTree>
    <p:extLst>
      <p:ext uri="{BB962C8B-B14F-4D97-AF65-F5344CB8AC3E}">
        <p14:creationId xmlns:p14="http://schemas.microsoft.com/office/powerpoint/2010/main" val="52319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spcBef>
                <a:spcPts val="0"/>
              </a:spcBef>
            </a:pPr>
            <a:r>
              <a:rPr lang="en-US" dirty="0">
                <a:latin typeface="Gill Sans MT" panose="020B0502020104020203" pitchFamily="34" charset="0"/>
                <a:ea typeface="Helvetica" charset="0"/>
                <a:cs typeface="Helvetica" charset="0"/>
              </a:rPr>
              <a:t>Beginning the conversation</a:t>
            </a:r>
            <a:endParaRPr dirty="0">
              <a:latin typeface="Gill Sans MT" panose="020B0502020104020203" pitchFamily="34" charset="0"/>
              <a:ea typeface="Helvetica" charset="0"/>
              <a:cs typeface="Helvetica" charset="0"/>
            </a:endParaRPr>
          </a:p>
        </p:txBody>
      </p:sp>
      <p:sp>
        <p:nvSpPr>
          <p:cNvPr id="2" name="Content Placeholder 1"/>
          <p:cNvSpPr>
            <a:spLocks noGrp="1"/>
          </p:cNvSpPr>
          <p:nvPr>
            <p:ph idx="1"/>
          </p:nvPr>
        </p:nvSpPr>
        <p:spPr/>
        <p:txBody>
          <a:bodyPr/>
          <a:lstStyle/>
          <a:p>
            <a:r>
              <a:rPr lang="en-US" dirty="0">
                <a:latin typeface="Gill Sans MT" panose="020B0502020104020203" pitchFamily="34" charset="0"/>
              </a:rPr>
              <a:t>Needs assessment (innovation configuration)</a:t>
            </a:r>
          </a:p>
          <a:p>
            <a:r>
              <a:rPr lang="en-US" dirty="0">
                <a:latin typeface="Gill Sans MT" panose="020B0502020104020203" pitchFamily="34" charset="0"/>
              </a:rPr>
              <a:t>Prioritized findings</a:t>
            </a:r>
          </a:p>
          <a:p>
            <a:r>
              <a:rPr lang="en-US" dirty="0">
                <a:latin typeface="Gill Sans MT" panose="020B0502020104020203" pitchFamily="34" charset="0"/>
              </a:rPr>
              <a:t>Gathered resources</a:t>
            </a:r>
          </a:p>
          <a:p>
            <a:r>
              <a:rPr lang="en-US" dirty="0">
                <a:latin typeface="Gill Sans MT" panose="020B0502020104020203" pitchFamily="34" charset="0"/>
              </a:rPr>
              <a:t>Incentivized faculty</a:t>
            </a:r>
          </a:p>
          <a:p>
            <a:r>
              <a:rPr lang="en-US" dirty="0">
                <a:latin typeface="Gill Sans MT" panose="020B0502020104020203" pitchFamily="34" charset="0"/>
              </a:rPr>
              <a:t>Refine and revise</a:t>
            </a:r>
          </a:p>
          <a:p>
            <a:endParaRPr lang="en-US" dirty="0">
              <a:latin typeface="Gill Sans MT" panose="020B0502020104020203" pitchFamily="34" charset="0"/>
            </a:endParaRPr>
          </a:p>
        </p:txBody>
      </p:sp>
      <p:pic>
        <p:nvPicPr>
          <p:cNvPr id="203" name="Google Shape;203;p33" descr="Georgia state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6433" y="4545841"/>
            <a:ext cx="1657360" cy="1648933"/>
          </a:xfrm>
          <a:prstGeom prst="rect">
            <a:avLst/>
          </a:prstGeom>
          <a:noFill/>
          <a:ln>
            <a:noFill/>
          </a:ln>
        </p:spPr>
      </p:pic>
    </p:spTree>
    <p:extLst>
      <p:ext uri="{BB962C8B-B14F-4D97-AF65-F5344CB8AC3E}">
        <p14:creationId xmlns:p14="http://schemas.microsoft.com/office/powerpoint/2010/main" val="347323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spcBef>
                <a:spcPts val="0"/>
              </a:spcBef>
            </a:pPr>
            <a:r>
              <a:rPr lang="en-US" dirty="0">
                <a:latin typeface="Gill Sans MT" panose="020B0502020104020203" pitchFamily="34" charset="0"/>
                <a:ea typeface="Helvetica" charset="0"/>
                <a:cs typeface="Helvetica" charset="0"/>
              </a:rPr>
              <a:t>Next Steps</a:t>
            </a:r>
            <a:endParaRPr dirty="0">
              <a:latin typeface="Gill Sans MT" panose="020B0502020104020203" pitchFamily="34" charset="0"/>
              <a:ea typeface="Helvetica" charset="0"/>
              <a:cs typeface="Helvetica" charset="0"/>
            </a:endParaRPr>
          </a:p>
        </p:txBody>
      </p:sp>
      <p:sp>
        <p:nvSpPr>
          <p:cNvPr id="2" name="Content Placeholder 1"/>
          <p:cNvSpPr>
            <a:spLocks noGrp="1"/>
          </p:cNvSpPr>
          <p:nvPr>
            <p:ph idx="1"/>
          </p:nvPr>
        </p:nvSpPr>
        <p:spPr/>
        <p:txBody>
          <a:bodyPr/>
          <a:lstStyle/>
          <a:p>
            <a:r>
              <a:rPr lang="en-US" dirty="0">
                <a:latin typeface="Gill Sans MT" panose="020B0502020104020203" pitchFamily="34" charset="0"/>
              </a:rPr>
              <a:t>Scale up implementation of HLPs across programs</a:t>
            </a:r>
          </a:p>
          <a:p>
            <a:r>
              <a:rPr lang="en-US" dirty="0">
                <a:latin typeface="Gill Sans MT" panose="020B0502020104020203" pitchFamily="34" charset="0"/>
              </a:rPr>
              <a:t>Responding to legislative changes (e.g., dyslexia mandate)</a:t>
            </a:r>
          </a:p>
          <a:p>
            <a:r>
              <a:rPr lang="en-US" dirty="0">
                <a:latin typeface="Gill Sans MT" panose="020B0502020104020203" pitchFamily="34" charset="0"/>
              </a:rPr>
              <a:t>Evaluating utility of program changes</a:t>
            </a:r>
          </a:p>
          <a:p>
            <a:endParaRPr lang="en-US" dirty="0">
              <a:latin typeface="Gill Sans MT" panose="020B0502020104020203" pitchFamily="34" charset="0"/>
            </a:endParaRPr>
          </a:p>
        </p:txBody>
      </p:sp>
      <p:pic>
        <p:nvPicPr>
          <p:cNvPr id="203" name="Google Shape;203;p33" descr="Georgia state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21685" y="4545841"/>
            <a:ext cx="1657360" cy="1648933"/>
          </a:xfrm>
          <a:prstGeom prst="rect">
            <a:avLst/>
          </a:prstGeom>
          <a:noFill/>
          <a:ln>
            <a:noFill/>
          </a:ln>
        </p:spPr>
      </p:pic>
    </p:spTree>
    <p:extLst>
      <p:ext uri="{BB962C8B-B14F-4D97-AF65-F5344CB8AC3E}">
        <p14:creationId xmlns:p14="http://schemas.microsoft.com/office/powerpoint/2010/main" val="184149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549" y="365125"/>
            <a:ext cx="10515600" cy="1325563"/>
          </a:xfrm>
        </p:spPr>
        <p:txBody>
          <a:bodyPr/>
          <a:lstStyle/>
          <a:p>
            <a:pPr algn="ctr"/>
            <a:r>
              <a:rPr lang="en-US" dirty="0">
                <a:latin typeface="Gill Sans MT"/>
              </a:rPr>
              <a:t>GA CEEDAR Leadership Team Takeaways</a:t>
            </a:r>
          </a:p>
        </p:txBody>
      </p:sp>
      <p:sp>
        <p:nvSpPr>
          <p:cNvPr id="7" name="TextBox 6"/>
          <p:cNvSpPr txBox="1"/>
          <p:nvPr/>
        </p:nvSpPr>
        <p:spPr>
          <a:xfrm>
            <a:off x="793350" y="1717269"/>
            <a:ext cx="7060693" cy="3323987"/>
          </a:xfrm>
          <a:prstGeom prst="rect">
            <a:avLst/>
          </a:prstGeom>
          <a:noFill/>
        </p:spPr>
        <p:txBody>
          <a:bodyPr wrap="square" lIns="91440" tIns="45720" rIns="91440" bIns="45720" rtlCol="0" anchor="t">
            <a:spAutoFit/>
          </a:bodyPr>
          <a:lstStyle/>
          <a:p>
            <a:pPr marL="457200" indent="-457200">
              <a:lnSpc>
                <a:spcPct val="150000"/>
              </a:lnSpc>
              <a:buFont typeface="+mj-lt"/>
              <a:buAutoNum type="arabicPeriod"/>
            </a:pPr>
            <a:r>
              <a:rPr lang="en-US" sz="2000" b="1" i="1" dirty="0">
                <a:latin typeface="Gill Sans MT"/>
                <a:ea typeface="Helvetica Neue" charset="0"/>
                <a:cs typeface="Helvetica Neue" charset="0"/>
              </a:rPr>
              <a:t>Start small</a:t>
            </a:r>
          </a:p>
          <a:p>
            <a:pPr marL="457200" indent="-457200">
              <a:lnSpc>
                <a:spcPct val="150000"/>
              </a:lnSpc>
              <a:buFont typeface="+mj-lt"/>
              <a:buAutoNum type="arabicPeriod"/>
            </a:pPr>
            <a:r>
              <a:rPr lang="en-US" sz="2000" b="1" i="1" dirty="0">
                <a:latin typeface="Gill Sans MT"/>
                <a:ea typeface="Helvetica Neue" charset="0"/>
                <a:cs typeface="Helvetica Neue" charset="0"/>
              </a:rPr>
              <a:t>Leverage existing resources</a:t>
            </a:r>
          </a:p>
          <a:p>
            <a:pPr marL="457200" indent="-457200">
              <a:lnSpc>
                <a:spcPct val="150000"/>
              </a:lnSpc>
              <a:buFont typeface="+mj-lt"/>
              <a:buAutoNum type="arabicPeriod"/>
            </a:pPr>
            <a:r>
              <a:rPr lang="en-US" sz="2000" b="1" i="1" dirty="0">
                <a:latin typeface="Gill Sans MT"/>
                <a:ea typeface="Helvetica Neue" charset="0"/>
                <a:cs typeface="Helvetica Neue" charset="0"/>
              </a:rPr>
              <a:t>Connect needs of all stakeholders</a:t>
            </a:r>
          </a:p>
          <a:p>
            <a:pPr marL="457200" indent="-457200">
              <a:lnSpc>
                <a:spcPct val="150000"/>
              </a:lnSpc>
              <a:buFont typeface="+mj-lt"/>
              <a:buAutoNum type="arabicPeriod"/>
            </a:pPr>
            <a:r>
              <a:rPr lang="en-US" sz="2000" b="1" i="1" dirty="0">
                <a:latin typeface="Gill Sans MT"/>
                <a:ea typeface="Helvetica Neue" charset="0"/>
                <a:cs typeface="Helvetica Neue" charset="0"/>
              </a:rPr>
              <a:t>Identify emerging entry points (ie., pending legislation or policy changes)</a:t>
            </a:r>
          </a:p>
          <a:p>
            <a:pPr marL="457200" indent="-457200">
              <a:lnSpc>
                <a:spcPct val="150000"/>
              </a:lnSpc>
              <a:buFont typeface="+mj-lt"/>
              <a:buAutoNum type="arabicPeriod"/>
            </a:pPr>
            <a:endParaRPr lang="en-US" sz="2000" b="1" i="1" dirty="0">
              <a:latin typeface="Gill Sans MT"/>
              <a:ea typeface="Helvetica Neue" charset="0"/>
              <a:cs typeface="Helvetica Neue" charset="0"/>
            </a:endParaRPr>
          </a:p>
          <a:p>
            <a:pPr marL="457200" indent="-457200">
              <a:lnSpc>
                <a:spcPct val="150000"/>
              </a:lnSpc>
              <a:buFont typeface="+mj-lt"/>
              <a:buAutoNum type="arabicPeriod"/>
            </a:pPr>
            <a:endParaRPr lang="en-US" sz="2000" b="1" i="1" dirty="0">
              <a:latin typeface="Gill Sans MT"/>
              <a:ea typeface="Helvetica Neue" charset="0"/>
              <a:cs typeface="Helvetica Neue" charset="0"/>
            </a:endParaRPr>
          </a:p>
        </p:txBody>
      </p:sp>
    </p:spTree>
    <p:extLst>
      <p:ext uri="{BB962C8B-B14F-4D97-AF65-F5344CB8AC3E}">
        <p14:creationId xmlns:p14="http://schemas.microsoft.com/office/powerpoint/2010/main" val="1876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ill Sans MT" panose="020B0502020104020203" pitchFamily="34" charset="0"/>
              </a:rPr>
              <a:t>DISCLAIMER</a:t>
            </a:r>
          </a:p>
        </p:txBody>
      </p:sp>
      <p:pic>
        <p:nvPicPr>
          <p:cNvPr id="6" name="Picture 5" descr="Ideas that work U.S. office of special education programs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Gill Sans MT" panose="020B0502020104020203" pitchFamily="34" charset="0"/>
                <a:ea typeface="Helvetica Neue" charset="0"/>
                <a:cs typeface="Helvetica Neue" charset="0"/>
              </a:rPr>
              <a:t>This content was produced under U.S. Department of Education, Office of Special Education Programs, Award No. H325A120003. Bonnie Jones and David </a:t>
            </a:r>
            <a:r>
              <a:rPr lang="en-US" dirty="0" err="1">
                <a:latin typeface="Gill Sans MT" panose="020B0502020104020203" pitchFamily="34" charset="0"/>
                <a:ea typeface="Helvetica Neue" charset="0"/>
                <a:cs typeface="Helvetica Neue" charset="0"/>
              </a:rPr>
              <a:t>Guardino</a:t>
            </a:r>
            <a:r>
              <a:rPr lang="en-US" dirty="0">
                <a:latin typeface="Gill Sans MT" panose="020B0502020104020203" pitchFamily="34" charset="0"/>
                <a:ea typeface="Helvetica Neue" charset="0"/>
                <a:cs typeface="Helvetica Neue" charset="0"/>
              </a:rPr>
              <a:t> serve as the project officers.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pic>
        <p:nvPicPr>
          <p:cNvPr id="4" name="Picture 3" descr="Disclaimer Slide">
            <a:extLst>
              <a:ext uri="{FF2B5EF4-FFF2-40B4-BE49-F238E27FC236}">
                <a16:creationId xmlns:a16="http://schemas.microsoft.com/office/drawing/2014/main" id="{2CB6E1B2-3AF3-856C-68B6-D17273EAF28F}"/>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8579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7863-8875-E334-8BD7-0461432DBE2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Strategies for implementing </a:t>
            </a:r>
            <a:r>
              <a:rPr lang="en-US" dirty="0" err="1"/>
              <a:t>hlps</a:t>
            </a:r>
            <a:r>
              <a:rPr lang="en-US" dirty="0"/>
              <a:t> in </a:t>
            </a:r>
            <a:r>
              <a:rPr lang="en-US" dirty="0" err="1"/>
              <a:t>epp</a:t>
            </a:r>
            <a:r>
              <a:rPr lang="en-US" dirty="0"/>
              <a:t> programs</a:t>
            </a:r>
          </a:p>
        </p:txBody>
      </p:sp>
      <p:pic>
        <p:nvPicPr>
          <p:cNvPr id="3" name="Picture 2" descr="A blue background with text that says: Strategies for Implementing HLPs in EPP Programs">
            <a:extLst>
              <a:ext uri="{FF2B5EF4-FFF2-40B4-BE49-F238E27FC236}">
                <a16:creationId xmlns:a16="http://schemas.microsoft.com/office/drawing/2014/main" id="{24449A8B-BFD8-A06F-B9FA-5DBA8106E47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167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Statewide plans and initiatives</a:t>
            </a:r>
            <a:endParaRPr/>
          </a:p>
        </p:txBody>
      </p:sp>
      <p:sp>
        <p:nvSpPr>
          <p:cNvPr id="55" name="Google Shape;55;p13"/>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56" name="Google Shape;56;p13" descr="Every studen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8467"/>
            <a:ext cx="12192000" cy="6841067"/>
          </a:xfrm>
          <a:prstGeom prst="rect">
            <a:avLst/>
          </a:prstGeom>
          <a:noFill/>
          <a:ln>
            <a:noFill/>
          </a:ln>
        </p:spPr>
      </p:pic>
    </p:spTree>
    <p:extLst>
      <p:ext uri="{BB962C8B-B14F-4D97-AF65-F5344CB8AC3E}">
        <p14:creationId xmlns:p14="http://schemas.microsoft.com/office/powerpoint/2010/main" val="160667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69188" y="215602"/>
            <a:ext cx="10515600" cy="578029"/>
          </a:xfrm>
          <a:prstGeom prst="rect">
            <a:avLst/>
          </a:prstGeom>
        </p:spPr>
        <p:txBody>
          <a:bodyPr spcFirstLastPara="1" vert="horz" wrap="square" lIns="121900" tIns="121900" rIns="121900" bIns="121900" rtlCol="0" anchor="t" anchorCtr="0">
            <a:noAutofit/>
          </a:bodyPr>
          <a:lstStyle/>
          <a:p>
            <a:pPr>
              <a:spcBef>
                <a:spcPts val="0"/>
              </a:spcBef>
            </a:pPr>
            <a:r>
              <a:rPr lang="en-US" dirty="0">
                <a:latin typeface="Gill Sans MT" panose="020B0502020104020203" pitchFamily="34" charset="0"/>
              </a:rPr>
              <a:t>Our Key Players</a:t>
            </a:r>
            <a:endParaRPr dirty="0">
              <a:latin typeface="Gill Sans MT" panose="020B0502020104020203" pitchFamily="34" charset="0"/>
            </a:endParaRPr>
          </a:p>
        </p:txBody>
      </p:sp>
      <p:pic>
        <p:nvPicPr>
          <p:cNvPr id="81" name="Google Shape;81;p16" descr="Headshot of Dr. Zelphine Smith-Dix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35418" y="1069622"/>
            <a:ext cx="2108113" cy="2030653"/>
          </a:xfrm>
          <a:prstGeom prst="rect">
            <a:avLst/>
          </a:prstGeom>
          <a:noFill/>
          <a:ln>
            <a:noFill/>
          </a:ln>
        </p:spPr>
      </p:pic>
      <p:sp>
        <p:nvSpPr>
          <p:cNvPr id="2" name="TextBox 1">
            <a:extLst>
              <a:ext uri="{FF2B5EF4-FFF2-40B4-BE49-F238E27FC236}">
                <a16:creationId xmlns:a16="http://schemas.microsoft.com/office/drawing/2014/main" id="{3707B0C2-D549-1749-A464-1981B9F0A6C8}"/>
              </a:ext>
            </a:extLst>
          </p:cNvPr>
          <p:cNvSpPr txBox="1"/>
          <p:nvPr/>
        </p:nvSpPr>
        <p:spPr>
          <a:xfrm>
            <a:off x="862642" y="3205926"/>
            <a:ext cx="3023558" cy="338554"/>
          </a:xfrm>
          <a:prstGeom prst="rect">
            <a:avLst/>
          </a:prstGeom>
          <a:noFill/>
        </p:spPr>
        <p:txBody>
          <a:bodyPr wrap="square" rtlCol="0">
            <a:spAutoFit/>
          </a:bodyPr>
          <a:lstStyle/>
          <a:p>
            <a:r>
              <a:rPr lang="en-US" sz="1600" b="1" dirty="0" err="1">
                <a:solidFill>
                  <a:schemeClr val="bg1"/>
                </a:solidFill>
                <a:latin typeface="Gill Sans MT" panose="020B0502020104020203" pitchFamily="34" charset="0"/>
              </a:rPr>
              <a:t>Zelphine</a:t>
            </a:r>
            <a:r>
              <a:rPr lang="en-US" sz="1600" b="1" dirty="0">
                <a:solidFill>
                  <a:schemeClr val="bg1"/>
                </a:solidFill>
                <a:latin typeface="Gill Sans MT" panose="020B0502020104020203" pitchFamily="34" charset="0"/>
              </a:rPr>
              <a:t> Smith-Dixon, </a:t>
            </a:r>
            <a:r>
              <a:rPr lang="en-US" sz="1600" b="1" dirty="0" err="1">
                <a:solidFill>
                  <a:schemeClr val="bg1"/>
                </a:solidFill>
                <a:latin typeface="Gill Sans MT" panose="020B0502020104020203" pitchFamily="34" charset="0"/>
              </a:rPr>
              <a:t>Ed.D</a:t>
            </a:r>
            <a:endParaRPr lang="en-US" sz="1600" b="1" dirty="0">
              <a:solidFill>
                <a:schemeClr val="bg1"/>
              </a:solidFill>
              <a:latin typeface="Gill Sans MT" panose="020B0502020104020203" pitchFamily="34" charset="0"/>
            </a:endParaRPr>
          </a:p>
        </p:txBody>
      </p:sp>
      <p:pic>
        <p:nvPicPr>
          <p:cNvPr id="77" name="Google Shape;77;p16" descr="Headshot of Dr. Melissa K. Driv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54500" y="1069621"/>
            <a:ext cx="1483000" cy="2028467"/>
          </a:xfrm>
          <a:prstGeom prst="rect">
            <a:avLst/>
          </a:prstGeom>
          <a:noFill/>
          <a:ln>
            <a:noFill/>
          </a:ln>
        </p:spPr>
      </p:pic>
      <p:sp>
        <p:nvSpPr>
          <p:cNvPr id="10" name="TextBox 9">
            <a:extLst>
              <a:ext uri="{FF2B5EF4-FFF2-40B4-BE49-F238E27FC236}">
                <a16:creationId xmlns:a16="http://schemas.microsoft.com/office/drawing/2014/main" id="{2F4BA550-F40A-2040-A340-7B4FDF5BE3EC}"/>
              </a:ext>
            </a:extLst>
          </p:cNvPr>
          <p:cNvSpPr txBox="1"/>
          <p:nvPr/>
        </p:nvSpPr>
        <p:spPr>
          <a:xfrm>
            <a:off x="4915098" y="3205926"/>
            <a:ext cx="2361805" cy="338554"/>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Melissa K. Driver, </a:t>
            </a:r>
            <a:r>
              <a:rPr lang="en-US" sz="1600" b="1" dirty="0" err="1">
                <a:solidFill>
                  <a:schemeClr val="bg1"/>
                </a:solidFill>
                <a:latin typeface="Gill Sans MT" panose="020B0502020104020203" pitchFamily="34" charset="0"/>
              </a:rPr>
              <a:t>Ph.D</a:t>
            </a:r>
            <a:endParaRPr lang="en-US" sz="1600" b="1" dirty="0">
              <a:solidFill>
                <a:schemeClr val="bg1"/>
              </a:solidFill>
              <a:latin typeface="Gill Sans MT" panose="020B0502020104020203" pitchFamily="34" charset="0"/>
            </a:endParaRPr>
          </a:p>
        </p:txBody>
      </p:sp>
      <p:pic>
        <p:nvPicPr>
          <p:cNvPr id="79" name="Google Shape;79;p16" descr="Headshot of Dr. Kate Zimme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192466" y="1069621"/>
            <a:ext cx="1329620" cy="2028467"/>
          </a:xfrm>
          <a:prstGeom prst="rect">
            <a:avLst/>
          </a:prstGeom>
          <a:noFill/>
          <a:ln>
            <a:noFill/>
          </a:ln>
        </p:spPr>
      </p:pic>
      <p:sp>
        <p:nvSpPr>
          <p:cNvPr id="11" name="TextBox 10">
            <a:extLst>
              <a:ext uri="{FF2B5EF4-FFF2-40B4-BE49-F238E27FC236}">
                <a16:creationId xmlns:a16="http://schemas.microsoft.com/office/drawing/2014/main" id="{DBD4AEA6-56C3-0C45-8F81-84142DAD0E43}"/>
              </a:ext>
            </a:extLst>
          </p:cNvPr>
          <p:cNvSpPr txBox="1"/>
          <p:nvPr/>
        </p:nvSpPr>
        <p:spPr>
          <a:xfrm>
            <a:off x="8839357" y="3205925"/>
            <a:ext cx="2035835" cy="338554"/>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Kate Zimmer, </a:t>
            </a:r>
            <a:r>
              <a:rPr lang="en-US" sz="1600" b="1" dirty="0" err="1">
                <a:solidFill>
                  <a:schemeClr val="bg1"/>
                </a:solidFill>
                <a:latin typeface="Gill Sans MT" panose="020B0502020104020203" pitchFamily="34" charset="0"/>
              </a:rPr>
              <a:t>Ph.D</a:t>
            </a:r>
            <a:endParaRPr lang="en-US" sz="1600" b="1" dirty="0">
              <a:solidFill>
                <a:schemeClr val="bg1"/>
              </a:solidFill>
              <a:latin typeface="Gill Sans MT" panose="020B0502020104020203" pitchFamily="34" charset="0"/>
            </a:endParaRPr>
          </a:p>
        </p:txBody>
      </p:sp>
      <p:pic>
        <p:nvPicPr>
          <p:cNvPr id="78" name="Google Shape;78;p16" descr="Headshot of Dr. DaShaunda Patterson"/>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159318" y="3901496"/>
            <a:ext cx="1794077" cy="1838933"/>
          </a:xfrm>
          <a:prstGeom prst="rect">
            <a:avLst/>
          </a:prstGeom>
          <a:noFill/>
          <a:ln>
            <a:noFill/>
          </a:ln>
        </p:spPr>
      </p:pic>
      <p:sp>
        <p:nvSpPr>
          <p:cNvPr id="12" name="TextBox 11">
            <a:extLst>
              <a:ext uri="{FF2B5EF4-FFF2-40B4-BE49-F238E27FC236}">
                <a16:creationId xmlns:a16="http://schemas.microsoft.com/office/drawing/2014/main" id="{EB0D4E46-1E5B-0948-A579-12E3E5DA493F}"/>
              </a:ext>
            </a:extLst>
          </p:cNvPr>
          <p:cNvSpPr txBox="1"/>
          <p:nvPr/>
        </p:nvSpPr>
        <p:spPr>
          <a:xfrm>
            <a:off x="2521225" y="5848259"/>
            <a:ext cx="2833275" cy="338554"/>
          </a:xfrm>
          <a:prstGeom prst="rect">
            <a:avLst/>
          </a:prstGeom>
          <a:noFill/>
        </p:spPr>
        <p:txBody>
          <a:bodyPr wrap="square" rtlCol="0">
            <a:spAutoFit/>
          </a:bodyPr>
          <a:lstStyle/>
          <a:p>
            <a:r>
              <a:rPr lang="en-US" sz="1600" b="1" dirty="0" err="1">
                <a:solidFill>
                  <a:schemeClr val="bg1"/>
                </a:solidFill>
                <a:latin typeface="Gill Sans MT" panose="020B0502020104020203" pitchFamily="34" charset="0"/>
              </a:rPr>
              <a:t>DaShaunda</a:t>
            </a:r>
            <a:r>
              <a:rPr lang="en-US" sz="1600" b="1" dirty="0">
                <a:solidFill>
                  <a:schemeClr val="bg1"/>
                </a:solidFill>
                <a:latin typeface="Gill Sans MT" panose="020B0502020104020203" pitchFamily="34" charset="0"/>
              </a:rPr>
              <a:t> Patterson, </a:t>
            </a:r>
            <a:r>
              <a:rPr lang="en-US" sz="1600" b="1" dirty="0" err="1">
                <a:solidFill>
                  <a:schemeClr val="bg1"/>
                </a:solidFill>
                <a:latin typeface="Gill Sans MT" panose="020B0502020104020203" pitchFamily="34" charset="0"/>
              </a:rPr>
              <a:t>Ph.D</a:t>
            </a:r>
            <a:endParaRPr lang="en-US" sz="1600" b="1" dirty="0">
              <a:solidFill>
                <a:schemeClr val="bg1"/>
              </a:solidFill>
              <a:latin typeface="Gill Sans MT" panose="020B0502020104020203" pitchFamily="34" charset="0"/>
            </a:endParaRPr>
          </a:p>
        </p:txBody>
      </p:sp>
      <p:pic>
        <p:nvPicPr>
          <p:cNvPr id="80" name="Google Shape;80;p16" descr="Headshot of Dr. Pam Wetherington"/>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161491" y="3901497"/>
            <a:ext cx="2209800" cy="1838924"/>
          </a:xfrm>
          <a:prstGeom prst="rect">
            <a:avLst/>
          </a:prstGeom>
          <a:noFill/>
          <a:ln>
            <a:noFill/>
          </a:ln>
        </p:spPr>
      </p:pic>
      <p:sp>
        <p:nvSpPr>
          <p:cNvPr id="13" name="TextBox 12">
            <a:extLst>
              <a:ext uri="{FF2B5EF4-FFF2-40B4-BE49-F238E27FC236}">
                <a16:creationId xmlns:a16="http://schemas.microsoft.com/office/drawing/2014/main" id="{406019AC-8923-9A4D-BC3D-8C93D987EF4B}"/>
              </a:ext>
            </a:extLst>
          </p:cNvPr>
          <p:cNvSpPr txBox="1"/>
          <p:nvPr/>
        </p:nvSpPr>
        <p:spPr>
          <a:xfrm>
            <a:off x="7006173" y="5853559"/>
            <a:ext cx="2664602" cy="338554"/>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Pam </a:t>
            </a:r>
            <a:r>
              <a:rPr lang="en-US" sz="1600" b="1" dirty="0" err="1">
                <a:solidFill>
                  <a:schemeClr val="bg1"/>
                </a:solidFill>
                <a:latin typeface="Gill Sans MT" panose="020B0502020104020203" pitchFamily="34" charset="0"/>
              </a:rPr>
              <a:t>Wetherington</a:t>
            </a:r>
            <a:r>
              <a:rPr lang="en-US" sz="1600" b="1" dirty="0">
                <a:solidFill>
                  <a:schemeClr val="bg1"/>
                </a:solidFill>
                <a:latin typeface="Gill Sans MT" panose="020B0502020104020203" pitchFamily="34" charset="0"/>
              </a:rPr>
              <a:t>, </a:t>
            </a:r>
            <a:r>
              <a:rPr lang="en-US" sz="1600" b="1" dirty="0" err="1">
                <a:solidFill>
                  <a:schemeClr val="bg1"/>
                </a:solidFill>
                <a:latin typeface="Gill Sans MT" panose="020B0502020104020203" pitchFamily="34" charset="0"/>
              </a:rPr>
              <a:t>Ed.D</a:t>
            </a:r>
            <a:endParaRPr lang="en-US" sz="16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2717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838200" y="528638"/>
            <a:ext cx="10515600" cy="1206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3200" b="0" i="0" u="none" strike="noStrike" kern="1200" cap="all" spc="0" normalizeH="0" baseline="0" noProof="0" dirty="0">
                <a:ln>
                  <a:noFill/>
                </a:ln>
                <a:solidFill>
                  <a:schemeClr val="tx1"/>
                </a:solidFill>
                <a:effectLst/>
                <a:uLnTx/>
                <a:uFillTx/>
                <a:latin typeface="Gill Sans MT" panose="020B0502020104020203" pitchFamily="34" charset="0"/>
                <a:ea typeface="Helvetica Neue" charset="0"/>
                <a:cs typeface="Helvetica Neue" charset="0"/>
              </a:rPr>
              <a:t>GA </a:t>
            </a:r>
            <a:r>
              <a:rPr kumimoji="0" lang="en-US" sz="3200" b="0" i="0" u="none" strike="noStrike" kern="1200" cap="all" spc="0" normalizeH="0" baseline="0" noProof="0" dirty="0" err="1">
                <a:ln>
                  <a:noFill/>
                </a:ln>
                <a:solidFill>
                  <a:schemeClr val="tx1"/>
                </a:solidFill>
                <a:effectLst/>
                <a:uLnTx/>
                <a:uFillTx/>
                <a:latin typeface="Gill Sans MT" panose="020B0502020104020203" pitchFamily="34" charset="0"/>
                <a:ea typeface="Helvetica Neue" charset="0"/>
                <a:cs typeface="Helvetica Neue" charset="0"/>
              </a:rPr>
              <a:t>CEEDar</a:t>
            </a:r>
            <a:r>
              <a:rPr kumimoji="0" lang="en-US" sz="3200" b="0" i="0" u="none" strike="noStrike" kern="1200" cap="all" spc="0" normalizeH="0" baseline="0" noProof="0" dirty="0">
                <a:ln>
                  <a:noFill/>
                </a:ln>
                <a:solidFill>
                  <a:schemeClr val="tx1"/>
                </a:solidFill>
                <a:effectLst/>
                <a:uLnTx/>
                <a:uFillTx/>
                <a:latin typeface="Gill Sans MT" panose="020B0502020104020203" pitchFamily="34" charset="0"/>
                <a:ea typeface="Helvetica Neue" charset="0"/>
                <a:cs typeface="Helvetica Neue" charset="0"/>
              </a:rPr>
              <a:t> Vision for Teacher/Leader Preparation</a:t>
            </a:r>
            <a:endParaRPr kumimoji="0" lang="en-US" sz="2800" b="0" i="0" u="none" strike="noStrike" kern="1200" cap="none" spc="0" normalizeH="0" baseline="0" noProof="0" dirty="0">
              <a:ln>
                <a:noFill/>
              </a:ln>
              <a:solidFill>
                <a:schemeClr val="tx1"/>
              </a:solidFill>
              <a:effectLst/>
              <a:uLnTx/>
              <a:uFillTx/>
              <a:latin typeface="Gill Sans MT" panose="020B0502020104020203" pitchFamily="34" charset="0"/>
              <a:ea typeface="Helvetica Neue" charset="0"/>
              <a:cs typeface="Helvetica Neue" charset="0"/>
            </a:endParaRPr>
          </a:p>
          <a:p>
            <a:pPr marL="0" marR="0" lvl="0" indent="0" algn="ctr" defTabSz="914400" rtl="0" eaLnBrk="1" fontAlgn="auto" latinLnBrk="0" hangingPunct="1">
              <a:lnSpc>
                <a:spcPct val="120000"/>
              </a:lnSpc>
              <a:spcBef>
                <a:spcPts val="1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Gill Sans MT" panose="020B0502020104020203" pitchFamily="34" charset="0"/>
              <a:ea typeface="Helvetica Neue" charset="0"/>
              <a:cs typeface="Helvetica Neue" charset="0"/>
            </a:endParaRPr>
          </a:p>
        </p:txBody>
      </p:sp>
      <p:sp>
        <p:nvSpPr>
          <p:cNvPr id="2" name="TextBox 1">
            <a:extLst>
              <a:ext uri="{FF2B5EF4-FFF2-40B4-BE49-F238E27FC236}">
                <a16:creationId xmlns:a16="http://schemas.microsoft.com/office/drawing/2014/main" id="{A546DCEF-8EFA-45E7-891C-DB5D10E058CD}"/>
              </a:ext>
            </a:extLst>
          </p:cNvPr>
          <p:cNvSpPr txBox="1"/>
          <p:nvPr/>
        </p:nvSpPr>
        <p:spPr>
          <a:xfrm>
            <a:off x="1316967" y="2366514"/>
            <a:ext cx="973059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Gill Sans MT" panose="020B0502020104020203" pitchFamily="34" charset="0"/>
                <a:ea typeface="+mn-lt"/>
                <a:cs typeface="+mn-lt"/>
              </a:rPr>
              <a:t>Vision: </a:t>
            </a:r>
            <a:r>
              <a:rPr lang="en-US" sz="2800" dirty="0">
                <a:latin typeface="Gill Sans MT" panose="020B0502020104020203" pitchFamily="34" charset="0"/>
                <a:ea typeface="+mn-lt"/>
                <a:cs typeface="+mn-lt"/>
              </a:rPr>
              <a:t>Through a multi-system collaboration of powerful and sustainable partnerships, we will prepare teacher and leader candidates with knowledge, skills, and dispositions who consistently provide purposeful instruction, establish and maintain learning environments, and improve student learning and growth. Teachers and leaders will ensure P-12 students succeed and transition into post-secondary lifelong learning leading to an increased workforce capacity.</a:t>
            </a:r>
            <a:endParaRPr lang="en-US" dirty="0">
              <a:latin typeface="Gill Sans MT" panose="020B0502020104020203" pitchFamily="34" charset="0"/>
              <a:cs typeface="Calibri" panose="020F0502020204030204"/>
            </a:endParaRPr>
          </a:p>
        </p:txBody>
      </p:sp>
    </p:spTree>
    <p:extLst>
      <p:ext uri="{BB962C8B-B14F-4D97-AF65-F5344CB8AC3E}">
        <p14:creationId xmlns:p14="http://schemas.microsoft.com/office/powerpoint/2010/main" val="73147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9" name="Google Shape;159;p27" descr="Partnership logo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8"/>
            <a:ext cx="12191997" cy="1648917"/>
          </a:xfrm>
          <a:prstGeom prst="rect">
            <a:avLst/>
          </a:prstGeom>
          <a:noFill/>
          <a:ln>
            <a:noFill/>
          </a:ln>
        </p:spPr>
      </p:pic>
      <p:sp>
        <p:nvSpPr>
          <p:cNvPr id="157" name="Google Shape;157;p27"/>
          <p:cNvSpPr txBox="1">
            <a:spLocks noGrp="1"/>
          </p:cNvSpPr>
          <p:nvPr>
            <p:ph type="title" idx="4294967295"/>
          </p:nvPr>
        </p:nvSpPr>
        <p:spPr>
          <a:xfrm>
            <a:off x="0" y="1617396"/>
            <a:ext cx="11360151" cy="764117"/>
          </a:xfrm>
          <a:prstGeom prst="rect">
            <a:avLst/>
          </a:prstGeom>
        </p:spPr>
        <p:txBody>
          <a:bodyPr spcFirstLastPara="1" vert="horz" wrap="square" lIns="121900" tIns="121900" rIns="121900" bIns="121900" rtlCol="0" anchor="t" anchorCtr="0">
            <a:noAutofit/>
          </a:bodyPr>
          <a:lstStyle/>
          <a:p>
            <a:pPr>
              <a:spcBef>
                <a:spcPts val="0"/>
              </a:spcBef>
            </a:pPr>
            <a:r>
              <a:rPr lang="en" dirty="0">
                <a:latin typeface="Gill Sans MT" panose="020B0502020104020203" pitchFamily="34" charset="0"/>
              </a:rPr>
              <a:t>In Partnership with... </a:t>
            </a:r>
            <a:endParaRPr dirty="0">
              <a:latin typeface="Gill Sans MT" panose="020B0502020104020203" pitchFamily="34" charset="0"/>
            </a:endParaRPr>
          </a:p>
        </p:txBody>
      </p:sp>
      <p:sp>
        <p:nvSpPr>
          <p:cNvPr id="158" name="Google Shape;158;p27"/>
          <p:cNvSpPr txBox="1">
            <a:spLocks noGrp="1"/>
          </p:cNvSpPr>
          <p:nvPr>
            <p:ph type="body" idx="4294967295"/>
          </p:nvPr>
        </p:nvSpPr>
        <p:spPr>
          <a:xfrm>
            <a:off x="1" y="2451101"/>
            <a:ext cx="6957484" cy="4406900"/>
          </a:xfrm>
          <a:prstGeom prst="rect">
            <a:avLst/>
          </a:prstGeom>
        </p:spPr>
        <p:txBody>
          <a:bodyPr spcFirstLastPara="1" vert="horz" wrap="square" lIns="121900" tIns="121900" rIns="121900" bIns="121900" rtlCol="0" anchor="t" anchorCtr="0">
            <a:noAutofit/>
          </a:bodyPr>
          <a:lstStyle/>
          <a:p>
            <a:pPr marL="609585" indent="-457189">
              <a:spcBef>
                <a:spcPts val="0"/>
              </a:spcBef>
              <a:buSzPts val="1800"/>
              <a:buChar char="●"/>
            </a:pPr>
            <a:r>
              <a:rPr lang="en" sz="2400" dirty="0">
                <a:latin typeface="Gill Sans MT" panose="020B0502020104020203" pitchFamily="34" charset="0"/>
              </a:rPr>
              <a:t>CEEDAR CENTER</a:t>
            </a:r>
            <a:endParaRPr sz="2400" dirty="0">
              <a:latin typeface="Gill Sans MT" panose="020B0502020104020203" pitchFamily="34" charset="0"/>
            </a:endParaRPr>
          </a:p>
          <a:p>
            <a:pPr marL="609585" indent="-457189">
              <a:spcBef>
                <a:spcPts val="0"/>
              </a:spcBef>
              <a:buSzPts val="1800"/>
              <a:buChar char="●"/>
            </a:pPr>
            <a:r>
              <a:rPr lang="en" sz="2400" dirty="0">
                <a:latin typeface="Gill Sans MT" panose="020B0502020104020203" pitchFamily="34" charset="0"/>
              </a:rPr>
              <a:t>Georgia Department of Education</a:t>
            </a:r>
            <a:endParaRPr sz="2400" dirty="0">
              <a:latin typeface="Gill Sans MT" panose="020B0502020104020203" pitchFamily="34" charset="0"/>
            </a:endParaRPr>
          </a:p>
          <a:p>
            <a:pPr marL="609585" indent="-457189">
              <a:spcBef>
                <a:spcPts val="0"/>
              </a:spcBef>
              <a:buSzPts val="1800"/>
              <a:buChar char="●"/>
            </a:pPr>
            <a:r>
              <a:rPr lang="en" sz="2400" dirty="0">
                <a:latin typeface="Gill Sans MT" panose="020B0502020104020203" pitchFamily="34" charset="0"/>
              </a:rPr>
              <a:t>Georgia Professional Standards </a:t>
            </a:r>
            <a:r>
              <a:rPr lang="en-US" sz="2400" dirty="0">
                <a:latin typeface="Gill Sans MT" panose="020B0502020104020203" pitchFamily="34" charset="0"/>
              </a:rPr>
              <a:t>Commission</a:t>
            </a:r>
            <a:endParaRPr sz="2400" dirty="0">
              <a:latin typeface="Gill Sans MT" panose="020B0502020104020203" pitchFamily="34" charset="0"/>
            </a:endParaRPr>
          </a:p>
          <a:p>
            <a:pPr marL="609585" indent="-457189">
              <a:spcBef>
                <a:spcPts val="0"/>
              </a:spcBef>
              <a:buSzPts val="1800"/>
              <a:buChar char="●"/>
            </a:pPr>
            <a:r>
              <a:rPr lang="en" sz="2400" dirty="0">
                <a:latin typeface="Gill Sans MT" panose="020B0502020104020203" pitchFamily="34" charset="0"/>
              </a:rPr>
              <a:t>The University System of Georgia</a:t>
            </a:r>
            <a:endParaRPr sz="2400" dirty="0">
              <a:latin typeface="Gill Sans MT" panose="020B0502020104020203" pitchFamily="34" charset="0"/>
            </a:endParaRPr>
          </a:p>
          <a:p>
            <a:pPr marL="609585" indent="-457189">
              <a:spcBef>
                <a:spcPts val="0"/>
              </a:spcBef>
              <a:buSzPts val="1800"/>
              <a:buChar char="●"/>
            </a:pPr>
            <a:r>
              <a:rPr lang="en" sz="2400" dirty="0">
                <a:latin typeface="Gill Sans MT" panose="020B0502020104020203" pitchFamily="34" charset="0"/>
              </a:rPr>
              <a:t>Columbus State University</a:t>
            </a:r>
            <a:endParaRPr sz="2400" dirty="0">
              <a:latin typeface="Gill Sans MT" panose="020B0502020104020203" pitchFamily="34" charset="0"/>
            </a:endParaRPr>
          </a:p>
          <a:p>
            <a:pPr marL="609585" indent="-457189">
              <a:spcBef>
                <a:spcPts val="0"/>
              </a:spcBef>
              <a:buSzPts val="1800"/>
              <a:buChar char="●"/>
            </a:pPr>
            <a:r>
              <a:rPr lang="en" sz="2400" dirty="0">
                <a:latin typeface="Gill Sans MT" panose="020B0502020104020203" pitchFamily="34" charset="0"/>
              </a:rPr>
              <a:t>Georgia State University</a:t>
            </a:r>
            <a:endParaRPr sz="2400" dirty="0">
              <a:latin typeface="Gill Sans MT" panose="020B0502020104020203" pitchFamily="34" charset="0"/>
            </a:endParaRPr>
          </a:p>
          <a:p>
            <a:pPr marL="609585" indent="-457189">
              <a:spcBef>
                <a:spcPts val="0"/>
              </a:spcBef>
              <a:buSzPts val="1800"/>
              <a:buChar char="●"/>
            </a:pPr>
            <a:r>
              <a:rPr lang="en" sz="2400" dirty="0">
                <a:latin typeface="Gill Sans MT" panose="020B0502020104020203" pitchFamily="34" charset="0"/>
              </a:rPr>
              <a:t>Kennesaw State University  </a:t>
            </a:r>
            <a:endParaRPr sz="2400" dirty="0">
              <a:latin typeface="Gill Sans MT" panose="020B0502020104020203" pitchFamily="34" charset="0"/>
            </a:endParaRPr>
          </a:p>
        </p:txBody>
      </p:sp>
      <p:pic>
        <p:nvPicPr>
          <p:cNvPr id="162" name="Google Shape;162;p27" descr="Columbus State Universit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898469" y="2069359"/>
            <a:ext cx="2570300" cy="1354967"/>
          </a:xfrm>
          <a:prstGeom prst="rect">
            <a:avLst/>
          </a:prstGeom>
          <a:noFill/>
          <a:ln>
            <a:noFill/>
          </a:ln>
        </p:spPr>
      </p:pic>
      <p:pic>
        <p:nvPicPr>
          <p:cNvPr id="160" name="Google Shape;160;p27" descr="Kennesaw State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77568" y="4191106"/>
            <a:ext cx="1937233" cy="1916100"/>
          </a:xfrm>
          <a:prstGeom prst="rect">
            <a:avLst/>
          </a:prstGeom>
          <a:noFill/>
          <a:ln>
            <a:noFill/>
          </a:ln>
        </p:spPr>
      </p:pic>
      <p:pic>
        <p:nvPicPr>
          <p:cNvPr id="161" name="Google Shape;161;p27" descr="Georgia State logo"/>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0222476" y="3704834"/>
            <a:ext cx="1657360" cy="1648933"/>
          </a:xfrm>
          <a:prstGeom prst="rect">
            <a:avLst/>
          </a:prstGeom>
          <a:noFill/>
          <a:ln>
            <a:noFill/>
          </a:ln>
        </p:spPr>
      </p:pic>
    </p:spTree>
    <p:extLst>
      <p:ext uri="{BB962C8B-B14F-4D97-AF65-F5344CB8AC3E}">
        <p14:creationId xmlns:p14="http://schemas.microsoft.com/office/powerpoint/2010/main" val="33830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838200" y="528638"/>
            <a:ext cx="10515600" cy="1206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3200" b="0" i="0" u="none" strike="noStrike" kern="1200" cap="all" spc="0" normalizeH="0" baseline="0" noProof="0" dirty="0">
                <a:ln>
                  <a:noFill/>
                </a:ln>
                <a:solidFill>
                  <a:schemeClr val="tx1"/>
                </a:solidFill>
                <a:effectLst/>
                <a:uLnTx/>
                <a:uFillTx/>
                <a:latin typeface="Gill Sans MT" panose="020B0502020104020203" pitchFamily="34" charset="0"/>
                <a:ea typeface="Helvetica Neue" charset="0"/>
                <a:cs typeface="Helvetica Neue" charset="0"/>
              </a:rPr>
              <a:t>Alignment of Statewide Goals &amp; Initiatives</a:t>
            </a:r>
            <a:endParaRPr kumimoji="0" lang="en-US" sz="2800" b="0" i="0" u="none" strike="noStrike" kern="1200" cap="none" spc="0" normalizeH="0" baseline="0" noProof="0" dirty="0">
              <a:ln>
                <a:noFill/>
              </a:ln>
              <a:solidFill>
                <a:schemeClr val="tx1"/>
              </a:solidFill>
              <a:effectLst/>
              <a:uLnTx/>
              <a:uFillTx/>
              <a:latin typeface="Gill Sans MT" panose="020B0502020104020203" pitchFamily="34" charset="0"/>
              <a:ea typeface="Helvetica Neue" charset="0"/>
              <a:cs typeface="Helvetica Neue" charset="0"/>
            </a:endParaRPr>
          </a:p>
          <a:p>
            <a:pPr marL="0" marR="0" lvl="0" indent="0" algn="ctr" defTabSz="914400" rtl="0" eaLnBrk="1" fontAlgn="auto" latinLnBrk="0" hangingPunct="1">
              <a:lnSpc>
                <a:spcPct val="120000"/>
              </a:lnSpc>
              <a:spcBef>
                <a:spcPts val="1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Gill Sans MT" panose="020B0502020104020203" pitchFamily="34" charset="0"/>
              <a:ea typeface="Helvetica Neue" charset="0"/>
              <a:cs typeface="Helvetica Neue" charset="0"/>
            </a:endParaRPr>
          </a:p>
        </p:txBody>
      </p:sp>
      <p:pic>
        <p:nvPicPr>
          <p:cNvPr id="5" name="Google Shape;141;p24" descr="Whole Child diagram"/>
          <p:cNvPicPr preferRelativeResize="0"/>
          <p:nvPr/>
        </p:nvPicPr>
        <p:blipFill rotWithShape="1">
          <a:blip r:embed="rId3" cstate="email">
            <a:alphaModFix/>
            <a:extLst>
              <a:ext uri="{28A0092B-C50C-407E-A947-70E740481C1C}">
                <a14:useLocalDpi xmlns:a14="http://schemas.microsoft.com/office/drawing/2010/main"/>
              </a:ext>
            </a:extLst>
          </a:blip>
          <a:srcRect t="13995" b="12772"/>
          <a:stretch/>
        </p:blipFill>
        <p:spPr>
          <a:xfrm>
            <a:off x="2775866" y="1850981"/>
            <a:ext cx="6972289" cy="3815033"/>
          </a:xfrm>
          <a:prstGeom prst="rect">
            <a:avLst/>
          </a:prstGeom>
          <a:noFill/>
          <a:ln>
            <a:noFill/>
          </a:ln>
        </p:spPr>
      </p:pic>
    </p:spTree>
    <p:extLst>
      <p:ext uri="{BB962C8B-B14F-4D97-AF65-F5344CB8AC3E}">
        <p14:creationId xmlns:p14="http://schemas.microsoft.com/office/powerpoint/2010/main" val="188228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idx="4294967295"/>
          </p:nvPr>
        </p:nvSpPr>
        <p:spPr>
          <a:xfrm>
            <a:off x="0" y="381651"/>
            <a:ext cx="11362267" cy="764117"/>
          </a:xfrm>
          <a:prstGeom prst="rect">
            <a:avLst/>
          </a:prstGeom>
        </p:spPr>
        <p:txBody>
          <a:bodyPr spcFirstLastPara="1" vert="horz" wrap="square" lIns="121900" tIns="121900" rIns="121900" bIns="121900" rtlCol="0" anchor="t" anchorCtr="0">
            <a:noAutofit/>
          </a:bodyPr>
          <a:lstStyle/>
          <a:p>
            <a:pPr>
              <a:spcBef>
                <a:spcPts val="0"/>
              </a:spcBef>
            </a:pPr>
            <a:r>
              <a:rPr lang="en" dirty="0">
                <a:solidFill>
                  <a:srgbClr val="000000"/>
                </a:solidFill>
                <a:latin typeface="Gill Sans MT" panose="020B0502020104020203" pitchFamily="34" charset="0"/>
              </a:rPr>
              <a:t>High Leverage Practices</a:t>
            </a:r>
            <a:endParaRPr dirty="0">
              <a:solidFill>
                <a:srgbClr val="000000"/>
              </a:solidFill>
              <a:latin typeface="Gill Sans MT" panose="020B0502020104020203" pitchFamily="34" charset="0"/>
            </a:endParaRPr>
          </a:p>
        </p:txBody>
      </p:sp>
      <p:pic>
        <p:nvPicPr>
          <p:cNvPr id="168" name="Google Shape;168;p28" descr="Whole Child diagram"/>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6701" y="1452134"/>
            <a:ext cx="2999468" cy="2919268"/>
          </a:xfrm>
          <a:prstGeom prst="rect">
            <a:avLst/>
          </a:prstGeom>
          <a:noFill/>
          <a:ln>
            <a:noFill/>
          </a:ln>
        </p:spPr>
      </p:pic>
      <p:pic>
        <p:nvPicPr>
          <p:cNvPr id="170" name="Google Shape;170;p28" descr="Teaching works sit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15651" y="2831034"/>
            <a:ext cx="4103333" cy="3022404"/>
          </a:xfrm>
          <a:prstGeom prst="rect">
            <a:avLst/>
          </a:prstGeom>
          <a:noFill/>
          <a:ln>
            <a:noFill/>
          </a:ln>
        </p:spPr>
      </p:pic>
      <p:pic>
        <p:nvPicPr>
          <p:cNvPr id="169" name="Google Shape;169;p28" descr="HLP book"/>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978469" y="1452134"/>
            <a:ext cx="2700967" cy="3499633"/>
          </a:xfrm>
          <a:prstGeom prst="rect">
            <a:avLst/>
          </a:prstGeom>
          <a:noFill/>
          <a:ln>
            <a:noFill/>
          </a:ln>
        </p:spPr>
      </p:pic>
    </p:spTree>
    <p:extLst>
      <p:ext uri="{BB962C8B-B14F-4D97-AF65-F5344CB8AC3E}">
        <p14:creationId xmlns:p14="http://schemas.microsoft.com/office/powerpoint/2010/main" val="8011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spcBef>
                <a:spcPts val="0"/>
              </a:spcBef>
            </a:pPr>
            <a:r>
              <a:rPr lang="en" dirty="0">
                <a:latin typeface="Gill Sans MT" panose="020B0502020104020203" pitchFamily="34" charset="0"/>
              </a:rPr>
              <a:t>Kennesaw State University Example</a:t>
            </a:r>
            <a:endParaRPr dirty="0">
              <a:latin typeface="Gill Sans MT" panose="020B0502020104020203" pitchFamily="34" charset="0"/>
            </a:endParaRPr>
          </a:p>
        </p:txBody>
      </p:sp>
      <p:sp>
        <p:nvSpPr>
          <p:cNvPr id="188" name="Google Shape;188;p3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spcBef>
                <a:spcPts val="0"/>
              </a:spcBef>
              <a:spcAft>
                <a:spcPts val="2133"/>
              </a:spcAft>
              <a:buNone/>
            </a:pPr>
            <a:r>
              <a:rPr lang="en"/>
              <a:t>Series of HLPs </a:t>
            </a:r>
            <a:endParaRPr/>
          </a:p>
        </p:txBody>
      </p:sp>
      <p:pic>
        <p:nvPicPr>
          <p:cNvPr id="189" name="Google Shape;189;p31" descr="KSU exampl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15602" y="1356967"/>
            <a:ext cx="6224100" cy="4387468"/>
          </a:xfrm>
          <a:prstGeom prst="rect">
            <a:avLst/>
          </a:prstGeom>
          <a:noFill/>
          <a:ln>
            <a:noFill/>
          </a:ln>
        </p:spPr>
      </p:pic>
      <p:pic>
        <p:nvPicPr>
          <p:cNvPr id="190" name="Google Shape;190;p31" descr="KSU example things to consid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994067" y="2209800"/>
            <a:ext cx="4883967" cy="3635667"/>
          </a:xfrm>
          <a:prstGeom prst="rect">
            <a:avLst/>
          </a:prstGeom>
          <a:noFill/>
          <a:ln>
            <a:noFill/>
          </a:ln>
        </p:spPr>
      </p:pic>
    </p:spTree>
    <p:extLst>
      <p:ext uri="{BB962C8B-B14F-4D97-AF65-F5344CB8AC3E}">
        <p14:creationId xmlns:p14="http://schemas.microsoft.com/office/powerpoint/2010/main" val="1153596891"/>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698</Words>
  <Application>Microsoft Macintosh PowerPoint</Application>
  <PresentationFormat>Widescreen</PresentationFormat>
  <Paragraphs>76</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Gill Sans MT</vt:lpstr>
      <vt:lpstr>Gotham Bold</vt:lpstr>
      <vt:lpstr>Helvetica Neue</vt:lpstr>
      <vt:lpstr>Light Background</vt:lpstr>
      <vt:lpstr>Dark Background</vt:lpstr>
      <vt:lpstr>Better together</vt:lpstr>
      <vt:lpstr>Strategies for implementing hlps in epp programs</vt:lpstr>
      <vt:lpstr>Statewide plans and initiatives</vt:lpstr>
      <vt:lpstr>Our Key Players</vt:lpstr>
      <vt:lpstr>GA CEEDar Vision for Teacher/Leader Preparation </vt:lpstr>
      <vt:lpstr>In Partnership with... </vt:lpstr>
      <vt:lpstr>Alignment of Statewide Goals &amp; Initiatives </vt:lpstr>
      <vt:lpstr>High Leverage Practices</vt:lpstr>
      <vt:lpstr>Kennesaw State University Example</vt:lpstr>
      <vt:lpstr>Images</vt:lpstr>
      <vt:lpstr>Examples</vt:lpstr>
      <vt:lpstr> CEHD unit structure</vt:lpstr>
      <vt:lpstr>Georgia State University Example  </vt:lpstr>
      <vt:lpstr>Beginning the conversation</vt:lpstr>
      <vt:lpstr>Next Steps</vt:lpstr>
      <vt:lpstr>GA CEEDAR Leadership Team Takeaways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Pfannenstiel, Kathleen</dc:creator>
  <cp:lastModifiedBy>Kinder,Micayla R</cp:lastModifiedBy>
  <cp:revision>1421</cp:revision>
  <cp:lastPrinted>2020-08-24T21:43:12Z</cp:lastPrinted>
  <dcterms:created xsi:type="dcterms:W3CDTF">2019-09-13T13:44:05Z</dcterms:created>
  <dcterms:modified xsi:type="dcterms:W3CDTF">2026-02-05T22:46:30Z</dcterms:modified>
</cp:coreProperties>
</file>