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6" r:id="rId3"/>
  </p:sldMasterIdLst>
  <p:notesMasterIdLst>
    <p:notesMasterId r:id="rId24"/>
  </p:notesMasterIdLst>
  <p:sldIdLst>
    <p:sldId id="267" r:id="rId4"/>
    <p:sldId id="819" r:id="rId5"/>
    <p:sldId id="256" r:id="rId6"/>
    <p:sldId id="257" r:id="rId7"/>
    <p:sldId id="258" r:id="rId8"/>
    <p:sldId id="817" r:id="rId9"/>
    <p:sldId id="260" r:id="rId10"/>
    <p:sldId id="261" r:id="rId11"/>
    <p:sldId id="262" r:id="rId12"/>
    <p:sldId id="263" r:id="rId13"/>
    <p:sldId id="264" r:id="rId14"/>
    <p:sldId id="265" r:id="rId15"/>
    <p:sldId id="266" r:id="rId16"/>
    <p:sldId id="818" r:id="rId17"/>
    <p:sldId id="268" r:id="rId18"/>
    <p:sldId id="269" r:id="rId19"/>
    <p:sldId id="270" r:id="rId20"/>
    <p:sldId id="273" r:id="rId21"/>
    <p:sldId id="272" r:id="rId22"/>
    <p:sldId id="7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7"/>
            <p14:sldId id="819"/>
          </p14:sldIdLst>
        </p14:section>
        <p14:section name="Light Slides" id="{9660FC21-13CA-9846-9F93-B585594E0063}">
          <p14:sldIdLst>
            <p14:sldId id="256"/>
            <p14:sldId id="257"/>
            <p14:sldId id="258"/>
            <p14:sldId id="817"/>
            <p14:sldId id="260"/>
            <p14:sldId id="261"/>
            <p14:sldId id="262"/>
            <p14:sldId id="263"/>
            <p14:sldId id="264"/>
            <p14:sldId id="265"/>
            <p14:sldId id="266"/>
            <p14:sldId id="818"/>
            <p14:sldId id="268"/>
            <p14:sldId id="269"/>
            <p14:sldId id="270"/>
            <p14:sldId id="273"/>
            <p14:sldId id="272"/>
          </p14:sldIdLst>
        </p14:section>
        <p14:section name="Dark Background" id="{3D735815-BEF6-D54C-B18E-22917378CA1E}">
          <p14:sldIdLst>
            <p14:sldId id="7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21E93-2ED7-4A19-8E59-662590110FF0}" v="521" dt="2021-08-31T18:27:48.980"/>
    <p1510:client id="{1C3CFB01-B1D8-44FD-9A68-D8B474852969}" v="1" dt="2021-09-14T18:08:41.440"/>
    <p1510:client id="{1C8D8EF7-6638-4114-B64B-CB19B057F314}" v="120" dt="2021-09-10T01:25:36.875"/>
    <p1510:client id="{238C1983-0676-4795-856A-B7B0C204F3B7}" v="123" dt="2021-12-07T19:09:16.934"/>
    <p1510:client id="{3A7FCD10-A247-454F-A718-4B552B5C5F43}" v="74" dt="2021-10-26T19:34:46.771"/>
    <p1510:client id="{43B72F25-DCBE-4778-BE7A-70006E170C0B}" v="43" dt="2021-11-08T19:02:09.308"/>
    <p1510:client id="{4A125734-1095-46AF-9575-276C296F8331}" v="58" dt="2021-10-28T04:15:22.335"/>
    <p1510:client id="{5A349185-E894-49BF-80F2-0CDB370B0CB9}" v="774" dt="2021-08-30T23:27:38.531"/>
    <p1510:client id="{5E67173C-F4A7-426E-8F4C-94568A29266A}" v="122" dt="2021-08-30T23:52:59.117"/>
    <p1510:client id="{9ED574D1-9826-472E-970C-30C84218A6D4}" v="203" dt="2021-10-28T18:58:27.869"/>
    <p1510:client id="{B6295CF1-D9BC-49DB-A262-8129BEF7F1AB}" v="581" dt="2021-08-16T02:56:18.739"/>
    <p1510:client id="{C924951B-F808-4ADA-B28A-8F2D2D150F82}" v="1" dt="2021-09-07T18:14:35.814"/>
    <p1510:client id="{D19B2303-1917-4130-BC04-FF8F7B1E68E1}" v="201" dt="2021-10-05T18:31:11.407"/>
    <p1510:client id="{DDCABE14-5DA7-4DDC-93F1-4C1927F687E5}" v="6" dt="2021-09-07T18:06:14.629"/>
    <p1510:client id="{E4B78B74-467D-436D-A889-8F4BB90A8637}" v="327" dt="2021-10-25T20:56:44.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snapToGrid="0" snapToObjects="1">
      <p:cViewPr varScale="1">
        <p:scale>
          <a:sx n="78" d="100"/>
          <a:sy n="78" d="100"/>
        </p:scale>
        <p:origin x="192" y="8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42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08C95-040D-454C-9DD5-66522D07CEE5}"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BCA69208-8595-42BD-A4D2-723CE2DD1624}">
      <dgm:prSet phldrT="[Text]"/>
      <dgm:spPr>
        <a:solidFill>
          <a:schemeClr val="accent1">
            <a:lumMod val="50000"/>
          </a:schemeClr>
        </a:solidFill>
      </dgm:spPr>
      <dgm:t>
        <a:bodyPr/>
        <a:lstStyle/>
        <a:p>
          <a:r>
            <a:rPr lang="en-US" dirty="0"/>
            <a:t>Analyze and revise</a:t>
          </a:r>
        </a:p>
      </dgm:t>
    </dgm:pt>
    <dgm:pt modelId="{7B5BB26A-558D-4F1F-A4FB-0A466DCBC520}" type="parTrans" cxnId="{1F6CBFDD-0447-4E30-8D6C-7F0BD482775E}">
      <dgm:prSet/>
      <dgm:spPr/>
      <dgm:t>
        <a:bodyPr/>
        <a:lstStyle/>
        <a:p>
          <a:endParaRPr lang="en-US"/>
        </a:p>
      </dgm:t>
    </dgm:pt>
    <dgm:pt modelId="{22B815ED-0B0F-4FE6-A631-33E0DB8BCA54}" type="sibTrans" cxnId="{1F6CBFDD-0447-4E30-8D6C-7F0BD482775E}">
      <dgm:prSet/>
      <dgm:spPr/>
      <dgm:t>
        <a:bodyPr/>
        <a:lstStyle/>
        <a:p>
          <a:endParaRPr lang="en-US"/>
        </a:p>
      </dgm:t>
    </dgm:pt>
    <dgm:pt modelId="{80714A96-3BDB-4E6B-ADE2-94015A4629EC}">
      <dgm:prSet phldrT="[Text]"/>
      <dgm:spPr>
        <a:solidFill>
          <a:schemeClr val="accent1">
            <a:lumMod val="50000"/>
          </a:schemeClr>
        </a:solidFill>
      </dgm:spPr>
      <dgm:t>
        <a:bodyPr/>
        <a:lstStyle/>
        <a:p>
          <a:r>
            <a:rPr lang="en-US" dirty="0"/>
            <a:t>Understand</a:t>
          </a:r>
        </a:p>
      </dgm:t>
    </dgm:pt>
    <dgm:pt modelId="{FA09E1A7-4294-4EB1-AEAB-D4A60F5B7502}" type="parTrans" cxnId="{81EE1B4F-F0D6-4732-985E-12AF931FD620}">
      <dgm:prSet/>
      <dgm:spPr/>
      <dgm:t>
        <a:bodyPr/>
        <a:lstStyle/>
        <a:p>
          <a:endParaRPr lang="en-US"/>
        </a:p>
      </dgm:t>
    </dgm:pt>
    <dgm:pt modelId="{90909032-6560-499B-AA98-4C2062148C50}" type="sibTrans" cxnId="{81EE1B4F-F0D6-4732-985E-12AF931FD620}">
      <dgm:prSet/>
      <dgm:spPr/>
      <dgm:t>
        <a:bodyPr/>
        <a:lstStyle/>
        <a:p>
          <a:endParaRPr lang="en-US"/>
        </a:p>
      </dgm:t>
    </dgm:pt>
    <dgm:pt modelId="{2E60E953-E828-468D-918C-9D1BA82B5AAB}">
      <dgm:prSet phldrT="[Text]"/>
      <dgm:spPr>
        <a:solidFill>
          <a:schemeClr val="accent1">
            <a:lumMod val="50000"/>
          </a:schemeClr>
        </a:solidFill>
      </dgm:spPr>
      <dgm:t>
        <a:bodyPr/>
        <a:lstStyle/>
        <a:p>
          <a:r>
            <a:rPr lang="en-US" dirty="0"/>
            <a:t>Plan and rehearse</a:t>
          </a:r>
        </a:p>
      </dgm:t>
    </dgm:pt>
    <dgm:pt modelId="{B920C5E9-7C26-44BD-8FD9-467CC40C05F6}" type="parTrans" cxnId="{BFCE87C4-6567-4360-AA33-8C063AF21C6B}">
      <dgm:prSet/>
      <dgm:spPr/>
      <dgm:t>
        <a:bodyPr/>
        <a:lstStyle/>
        <a:p>
          <a:endParaRPr lang="en-US"/>
        </a:p>
      </dgm:t>
    </dgm:pt>
    <dgm:pt modelId="{FAF1A2FC-7446-437A-B8AD-07F21DDC5770}" type="sibTrans" cxnId="{BFCE87C4-6567-4360-AA33-8C063AF21C6B}">
      <dgm:prSet/>
      <dgm:spPr/>
      <dgm:t>
        <a:bodyPr/>
        <a:lstStyle/>
        <a:p>
          <a:endParaRPr lang="en-US"/>
        </a:p>
      </dgm:t>
    </dgm:pt>
    <dgm:pt modelId="{10B9F959-0491-484F-BCD8-79AF4371759C}">
      <dgm:prSet phldrT="[Text]"/>
      <dgm:spPr>
        <a:solidFill>
          <a:schemeClr val="accent1">
            <a:lumMod val="50000"/>
          </a:schemeClr>
        </a:solidFill>
      </dgm:spPr>
      <dgm:t>
        <a:bodyPr/>
        <a:lstStyle/>
        <a:p>
          <a:r>
            <a:rPr lang="en-US" dirty="0"/>
            <a:t>Enact with students</a:t>
          </a:r>
        </a:p>
      </dgm:t>
    </dgm:pt>
    <dgm:pt modelId="{626663C2-D911-41D3-8E6D-E027AD49EF6B}" type="parTrans" cxnId="{D5ECEEA3-56FC-45D8-B6DA-AC588A39B83D}">
      <dgm:prSet/>
      <dgm:spPr/>
      <dgm:t>
        <a:bodyPr/>
        <a:lstStyle/>
        <a:p>
          <a:endParaRPr lang="en-US"/>
        </a:p>
      </dgm:t>
    </dgm:pt>
    <dgm:pt modelId="{BE0C48C2-5740-4856-ABEF-641982362B53}" type="sibTrans" cxnId="{D5ECEEA3-56FC-45D8-B6DA-AC588A39B83D}">
      <dgm:prSet/>
      <dgm:spPr/>
      <dgm:t>
        <a:bodyPr/>
        <a:lstStyle/>
        <a:p>
          <a:endParaRPr lang="en-US"/>
        </a:p>
      </dgm:t>
    </dgm:pt>
    <dgm:pt modelId="{7E5D1B29-E968-4F1E-B100-48DEC8D1D950}" type="pres">
      <dgm:prSet presAssocID="{47B08C95-040D-454C-9DD5-66522D07CEE5}" presName="cycleMatrixDiagram" presStyleCnt="0">
        <dgm:presLayoutVars>
          <dgm:chMax val="1"/>
          <dgm:dir/>
          <dgm:animLvl val="lvl"/>
          <dgm:resizeHandles val="exact"/>
        </dgm:presLayoutVars>
      </dgm:prSet>
      <dgm:spPr/>
    </dgm:pt>
    <dgm:pt modelId="{4618BAA0-EEEF-46AF-AC80-42D122AF89A1}" type="pres">
      <dgm:prSet presAssocID="{47B08C95-040D-454C-9DD5-66522D07CEE5}" presName="children" presStyleCnt="0"/>
      <dgm:spPr/>
    </dgm:pt>
    <dgm:pt modelId="{617A548E-3B26-456F-8FCD-459F03E4025A}" type="pres">
      <dgm:prSet presAssocID="{47B08C95-040D-454C-9DD5-66522D07CEE5}" presName="childPlaceholder" presStyleCnt="0"/>
      <dgm:spPr/>
    </dgm:pt>
    <dgm:pt modelId="{FF2F29C7-5438-4355-B032-7E48B4106FA9}" type="pres">
      <dgm:prSet presAssocID="{47B08C95-040D-454C-9DD5-66522D07CEE5}" presName="circle" presStyleCnt="0"/>
      <dgm:spPr/>
    </dgm:pt>
    <dgm:pt modelId="{3D6961EF-F471-4850-8B3F-DAD520C34E6D}" type="pres">
      <dgm:prSet presAssocID="{47B08C95-040D-454C-9DD5-66522D07CEE5}" presName="quadrant1" presStyleLbl="node1" presStyleIdx="0" presStyleCnt="4">
        <dgm:presLayoutVars>
          <dgm:chMax val="1"/>
          <dgm:bulletEnabled val="1"/>
        </dgm:presLayoutVars>
      </dgm:prSet>
      <dgm:spPr/>
    </dgm:pt>
    <dgm:pt modelId="{F70E2BAD-9D80-4389-81A7-8DC6C78914BC}" type="pres">
      <dgm:prSet presAssocID="{47B08C95-040D-454C-9DD5-66522D07CEE5}" presName="quadrant2" presStyleLbl="node1" presStyleIdx="1" presStyleCnt="4">
        <dgm:presLayoutVars>
          <dgm:chMax val="1"/>
          <dgm:bulletEnabled val="1"/>
        </dgm:presLayoutVars>
      </dgm:prSet>
      <dgm:spPr/>
    </dgm:pt>
    <dgm:pt modelId="{523DE033-79F5-4445-AE70-E48FB7365723}" type="pres">
      <dgm:prSet presAssocID="{47B08C95-040D-454C-9DD5-66522D07CEE5}" presName="quadrant3" presStyleLbl="node1" presStyleIdx="2" presStyleCnt="4">
        <dgm:presLayoutVars>
          <dgm:chMax val="1"/>
          <dgm:bulletEnabled val="1"/>
        </dgm:presLayoutVars>
      </dgm:prSet>
      <dgm:spPr/>
    </dgm:pt>
    <dgm:pt modelId="{E77B58A5-38D1-4FE4-8D1D-218A92176052}" type="pres">
      <dgm:prSet presAssocID="{47B08C95-040D-454C-9DD5-66522D07CEE5}" presName="quadrant4" presStyleLbl="node1" presStyleIdx="3" presStyleCnt="4">
        <dgm:presLayoutVars>
          <dgm:chMax val="1"/>
          <dgm:bulletEnabled val="1"/>
        </dgm:presLayoutVars>
      </dgm:prSet>
      <dgm:spPr/>
    </dgm:pt>
    <dgm:pt modelId="{637FE27C-6D4B-466B-9DFC-239BCC6D7F44}" type="pres">
      <dgm:prSet presAssocID="{47B08C95-040D-454C-9DD5-66522D07CEE5}" presName="quadrantPlaceholder" presStyleCnt="0"/>
      <dgm:spPr/>
    </dgm:pt>
    <dgm:pt modelId="{BBE45C69-0C2A-4743-9BF7-BCB206DAA704}" type="pres">
      <dgm:prSet presAssocID="{47B08C95-040D-454C-9DD5-66522D07CEE5}" presName="center1" presStyleLbl="fgShp" presStyleIdx="0" presStyleCnt="2" custScaleX="134364" custScaleY="168682" custLinFactNeighborY="-20151"/>
      <dgm:spPr/>
    </dgm:pt>
    <dgm:pt modelId="{66972789-6ED8-43E8-A68D-4101A4D5030E}" type="pres">
      <dgm:prSet presAssocID="{47B08C95-040D-454C-9DD5-66522D07CEE5}" presName="center2" presStyleLbl="fgShp" presStyleIdx="1" presStyleCnt="2" custScaleX="130469" custScaleY="171665" custLinFactNeighborY="17912"/>
      <dgm:spPr/>
    </dgm:pt>
  </dgm:ptLst>
  <dgm:cxnLst>
    <dgm:cxn modelId="{12208843-67AB-4933-A451-0B84C74C3191}" type="presOf" srcId="{10B9F959-0491-484F-BCD8-79AF4371759C}" destId="{E77B58A5-38D1-4FE4-8D1D-218A92176052}" srcOrd="0" destOrd="0" presId="urn:microsoft.com/office/officeart/2005/8/layout/cycle4"/>
    <dgm:cxn modelId="{81EE1B4F-F0D6-4732-985E-12AF931FD620}" srcId="{47B08C95-040D-454C-9DD5-66522D07CEE5}" destId="{80714A96-3BDB-4E6B-ADE2-94015A4629EC}" srcOrd="1" destOrd="0" parTransId="{FA09E1A7-4294-4EB1-AEAB-D4A60F5B7502}" sibTransId="{90909032-6560-499B-AA98-4C2062148C50}"/>
    <dgm:cxn modelId="{A2872198-5FA6-4537-9334-2E408C00B2C6}" type="presOf" srcId="{2E60E953-E828-468D-918C-9D1BA82B5AAB}" destId="{523DE033-79F5-4445-AE70-E48FB7365723}" srcOrd="0" destOrd="0" presId="urn:microsoft.com/office/officeart/2005/8/layout/cycle4"/>
    <dgm:cxn modelId="{D5ECEEA3-56FC-45D8-B6DA-AC588A39B83D}" srcId="{47B08C95-040D-454C-9DD5-66522D07CEE5}" destId="{10B9F959-0491-484F-BCD8-79AF4371759C}" srcOrd="3" destOrd="0" parTransId="{626663C2-D911-41D3-8E6D-E027AD49EF6B}" sibTransId="{BE0C48C2-5740-4856-ABEF-641982362B53}"/>
    <dgm:cxn modelId="{347AB6B3-B6D8-45A4-849A-7419F82D3C70}" type="presOf" srcId="{80714A96-3BDB-4E6B-ADE2-94015A4629EC}" destId="{F70E2BAD-9D80-4389-81A7-8DC6C78914BC}" srcOrd="0" destOrd="0" presId="urn:microsoft.com/office/officeart/2005/8/layout/cycle4"/>
    <dgm:cxn modelId="{83C32AC1-1F2B-4A1E-9246-91FF0CCB4E8F}" type="presOf" srcId="{BCA69208-8595-42BD-A4D2-723CE2DD1624}" destId="{3D6961EF-F471-4850-8B3F-DAD520C34E6D}" srcOrd="0" destOrd="0" presId="urn:microsoft.com/office/officeart/2005/8/layout/cycle4"/>
    <dgm:cxn modelId="{BFCE87C4-6567-4360-AA33-8C063AF21C6B}" srcId="{47B08C95-040D-454C-9DD5-66522D07CEE5}" destId="{2E60E953-E828-468D-918C-9D1BA82B5AAB}" srcOrd="2" destOrd="0" parTransId="{B920C5E9-7C26-44BD-8FD9-467CC40C05F6}" sibTransId="{FAF1A2FC-7446-437A-B8AD-07F21DDC5770}"/>
    <dgm:cxn modelId="{1F6CBFDD-0447-4E30-8D6C-7F0BD482775E}" srcId="{47B08C95-040D-454C-9DD5-66522D07CEE5}" destId="{BCA69208-8595-42BD-A4D2-723CE2DD1624}" srcOrd="0" destOrd="0" parTransId="{7B5BB26A-558D-4F1F-A4FB-0A466DCBC520}" sibTransId="{22B815ED-0B0F-4FE6-A631-33E0DB8BCA54}"/>
    <dgm:cxn modelId="{1B11DDE1-2EEA-4113-A64C-DB759B32861E}" type="presOf" srcId="{47B08C95-040D-454C-9DD5-66522D07CEE5}" destId="{7E5D1B29-E968-4F1E-B100-48DEC8D1D950}" srcOrd="0" destOrd="0" presId="urn:microsoft.com/office/officeart/2005/8/layout/cycle4"/>
    <dgm:cxn modelId="{5A4B1C0B-E1F9-4248-B009-E2D32F033B28}" type="presParOf" srcId="{7E5D1B29-E968-4F1E-B100-48DEC8D1D950}" destId="{4618BAA0-EEEF-46AF-AC80-42D122AF89A1}" srcOrd="0" destOrd="0" presId="urn:microsoft.com/office/officeart/2005/8/layout/cycle4"/>
    <dgm:cxn modelId="{36F417D4-6017-4752-9FB8-2B94AE49C83F}" type="presParOf" srcId="{4618BAA0-EEEF-46AF-AC80-42D122AF89A1}" destId="{617A548E-3B26-456F-8FCD-459F03E4025A}" srcOrd="0" destOrd="0" presId="urn:microsoft.com/office/officeart/2005/8/layout/cycle4"/>
    <dgm:cxn modelId="{CC81C4B2-7D04-4D16-9112-4DC80C1BE880}" type="presParOf" srcId="{7E5D1B29-E968-4F1E-B100-48DEC8D1D950}" destId="{FF2F29C7-5438-4355-B032-7E48B4106FA9}" srcOrd="1" destOrd="0" presId="urn:microsoft.com/office/officeart/2005/8/layout/cycle4"/>
    <dgm:cxn modelId="{0F3702EE-AB5E-4100-A3CB-866CFE5BA1A1}" type="presParOf" srcId="{FF2F29C7-5438-4355-B032-7E48B4106FA9}" destId="{3D6961EF-F471-4850-8B3F-DAD520C34E6D}" srcOrd="0" destOrd="0" presId="urn:microsoft.com/office/officeart/2005/8/layout/cycle4"/>
    <dgm:cxn modelId="{DE499154-E227-48EB-893F-2D840EE45BF3}" type="presParOf" srcId="{FF2F29C7-5438-4355-B032-7E48B4106FA9}" destId="{F70E2BAD-9D80-4389-81A7-8DC6C78914BC}" srcOrd="1" destOrd="0" presId="urn:microsoft.com/office/officeart/2005/8/layout/cycle4"/>
    <dgm:cxn modelId="{9055254B-A2D5-4267-AEE1-5F544D998219}" type="presParOf" srcId="{FF2F29C7-5438-4355-B032-7E48B4106FA9}" destId="{523DE033-79F5-4445-AE70-E48FB7365723}" srcOrd="2" destOrd="0" presId="urn:microsoft.com/office/officeart/2005/8/layout/cycle4"/>
    <dgm:cxn modelId="{92D3D5DF-6FD7-4D63-9747-30EB0E282447}" type="presParOf" srcId="{FF2F29C7-5438-4355-B032-7E48B4106FA9}" destId="{E77B58A5-38D1-4FE4-8D1D-218A92176052}" srcOrd="3" destOrd="0" presId="urn:microsoft.com/office/officeart/2005/8/layout/cycle4"/>
    <dgm:cxn modelId="{D0C4B630-36B7-46C1-8D73-3338B2069429}" type="presParOf" srcId="{FF2F29C7-5438-4355-B032-7E48B4106FA9}" destId="{637FE27C-6D4B-466B-9DFC-239BCC6D7F44}" srcOrd="4" destOrd="0" presId="urn:microsoft.com/office/officeart/2005/8/layout/cycle4"/>
    <dgm:cxn modelId="{41A49A4A-8436-4675-902F-BEC1D329359D}" type="presParOf" srcId="{7E5D1B29-E968-4F1E-B100-48DEC8D1D950}" destId="{BBE45C69-0C2A-4743-9BF7-BCB206DAA704}" srcOrd="2" destOrd="0" presId="urn:microsoft.com/office/officeart/2005/8/layout/cycle4"/>
    <dgm:cxn modelId="{C6959874-48E3-4886-9F13-272A6069AF53}" type="presParOf" srcId="{7E5D1B29-E968-4F1E-B100-48DEC8D1D950}" destId="{66972789-6ED8-43E8-A68D-4101A4D5030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961EF-F471-4850-8B3F-DAD520C34E6D}">
      <dsp:nvSpPr>
        <dsp:cNvPr id="0" name=""/>
        <dsp:cNvSpPr/>
      </dsp:nvSpPr>
      <dsp:spPr>
        <a:xfrm>
          <a:off x="1614246" y="331546"/>
          <a:ext cx="2518587" cy="2518587"/>
        </a:xfrm>
        <a:prstGeom prst="pieWedg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Analyze and revise</a:t>
          </a:r>
        </a:p>
      </dsp:txBody>
      <dsp:txXfrm>
        <a:off x="2351923" y="1069223"/>
        <a:ext cx="1780910" cy="1780910"/>
      </dsp:txXfrm>
    </dsp:sp>
    <dsp:sp modelId="{F70E2BAD-9D80-4389-81A7-8DC6C78914BC}">
      <dsp:nvSpPr>
        <dsp:cNvPr id="0" name=""/>
        <dsp:cNvSpPr/>
      </dsp:nvSpPr>
      <dsp:spPr>
        <a:xfrm rot="5400000">
          <a:off x="4249166" y="331546"/>
          <a:ext cx="2518587" cy="2518587"/>
        </a:xfrm>
        <a:prstGeom prst="pieWedg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Understand</a:t>
          </a:r>
        </a:p>
      </dsp:txBody>
      <dsp:txXfrm rot="-5400000">
        <a:off x="4249166" y="1069223"/>
        <a:ext cx="1780910" cy="1780910"/>
      </dsp:txXfrm>
    </dsp:sp>
    <dsp:sp modelId="{523DE033-79F5-4445-AE70-E48FB7365723}">
      <dsp:nvSpPr>
        <dsp:cNvPr id="0" name=""/>
        <dsp:cNvSpPr/>
      </dsp:nvSpPr>
      <dsp:spPr>
        <a:xfrm rot="10800000">
          <a:off x="4249166" y="2966466"/>
          <a:ext cx="2518587" cy="2518587"/>
        </a:xfrm>
        <a:prstGeom prst="pieWedg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Plan and rehearse</a:t>
          </a:r>
        </a:p>
      </dsp:txBody>
      <dsp:txXfrm rot="10800000">
        <a:off x="4249166" y="2966466"/>
        <a:ext cx="1780910" cy="1780910"/>
      </dsp:txXfrm>
    </dsp:sp>
    <dsp:sp modelId="{E77B58A5-38D1-4FE4-8D1D-218A92176052}">
      <dsp:nvSpPr>
        <dsp:cNvPr id="0" name=""/>
        <dsp:cNvSpPr/>
      </dsp:nvSpPr>
      <dsp:spPr>
        <a:xfrm rot="16200000">
          <a:off x="1614246" y="2966466"/>
          <a:ext cx="2518587" cy="2518587"/>
        </a:xfrm>
        <a:prstGeom prst="pieWedg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Enact with students</a:t>
          </a:r>
        </a:p>
      </dsp:txBody>
      <dsp:txXfrm rot="5400000">
        <a:off x="2351923" y="2966466"/>
        <a:ext cx="1780910" cy="1780910"/>
      </dsp:txXfrm>
    </dsp:sp>
    <dsp:sp modelId="{BBE45C69-0C2A-4743-9BF7-BCB206DAA704}">
      <dsp:nvSpPr>
        <dsp:cNvPr id="0" name=""/>
        <dsp:cNvSpPr/>
      </dsp:nvSpPr>
      <dsp:spPr>
        <a:xfrm>
          <a:off x="3606797" y="1972760"/>
          <a:ext cx="1168404" cy="12755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972789-6ED8-43E8-A68D-4101A4D5030E}">
      <dsp:nvSpPr>
        <dsp:cNvPr id="0" name=""/>
        <dsp:cNvSpPr/>
      </dsp:nvSpPr>
      <dsp:spPr>
        <a:xfrm rot="10800000">
          <a:off x="3623732" y="2540128"/>
          <a:ext cx="1134534" cy="129805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58AF3CA-9A7D-584A-B36E-DFAF0D349DA8}" type="datetimeFigureOut">
              <a:rPr lang="en-US" smtClean="0"/>
              <a:t>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dweb.net/.5bef65b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38333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3a3743f0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3a3743f0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c32a89fbb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fc32a89fbb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Beth- screen shot of landing page and highlight key navigation tabs and resources</a:t>
            </a:r>
            <a:endParaRPr/>
          </a:p>
        </p:txBody>
      </p:sp>
      <p:sp>
        <p:nvSpPr>
          <p:cNvPr id="168" name="Google Shape;168;gfc32a89fbb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c32a89fb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c32a89fb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3a3743f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3a3743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a:t>
            </a:r>
            <a:endParaRPr/>
          </a:p>
          <a:p>
            <a:pPr marL="0" lvl="0" indent="0" algn="l" rtl="0">
              <a:spcBef>
                <a:spcPts val="0"/>
              </a:spcBef>
              <a:spcAft>
                <a:spcPts val="0"/>
              </a:spcAft>
              <a:buNone/>
            </a:pPr>
            <a:endParaRPr/>
          </a:p>
          <a:p>
            <a:pPr marL="0" lvl="0" indent="0" algn="l" rtl="0">
              <a:spcBef>
                <a:spcPts val="0"/>
              </a:spcBef>
              <a:spcAft>
                <a:spcPts val="0"/>
              </a:spcAft>
              <a:buNone/>
            </a:pPr>
            <a:r>
              <a:rPr lang="en"/>
              <a:t>One way we are moving HLPs forward is by starting at our EPPs.  This is one example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3a3743f0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03a3743f0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c32a89fbb_0_8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fc32a89fbb_0_8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Kim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edWeb.net - Arizona Coalition for Educator Preparation and Practice (ACEPP)</a:t>
            </a:r>
            <a:endParaRPr dirty="0"/>
          </a:p>
        </p:txBody>
      </p:sp>
      <p:sp>
        <p:nvSpPr>
          <p:cNvPr id="209" name="Google Shape;209;gfc32a89fbb_0_8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c32a89fbb_0_9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fc32a89fbb_0_9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Christina</a:t>
            </a:r>
            <a:endParaRPr dirty="0"/>
          </a:p>
          <a:p>
            <a:pPr marL="0" lvl="0" indent="0" algn="l" rtl="0">
              <a:spcBef>
                <a:spcPts val="0"/>
              </a:spcBef>
              <a:spcAft>
                <a:spcPts val="0"/>
              </a:spcAft>
              <a:buNone/>
            </a:pPr>
            <a:endParaRPr dirty="0"/>
          </a:p>
        </p:txBody>
      </p:sp>
      <p:sp>
        <p:nvSpPr>
          <p:cNvPr id="230" name="Google Shape;230;gfc32a89fbb_0_9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A334E6-EF21-5246-86BD-D563EC6B364D}" type="slidenum">
              <a:rPr lang="en-US" smtClean="0"/>
              <a:t>20</a:t>
            </a:fld>
            <a:endParaRPr lang="en-US"/>
          </a:p>
        </p:txBody>
      </p:sp>
    </p:spTree>
    <p:extLst>
      <p:ext uri="{BB962C8B-B14F-4D97-AF65-F5344CB8AC3E}">
        <p14:creationId xmlns:p14="http://schemas.microsoft.com/office/powerpoint/2010/main" val="34763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c32a89fbb_0_6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fc32a89fbb_0_6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Dusty </a:t>
            </a:r>
            <a:endParaRPr/>
          </a:p>
        </p:txBody>
      </p:sp>
      <p:sp>
        <p:nvSpPr>
          <p:cNvPr id="59" name="Google Shape;59;gfc32a89fbb_0_6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c32a89fbb_0_1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fc32a89fbb_0_1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Dusty</a:t>
            </a:r>
            <a:endParaRPr/>
          </a:p>
          <a:p>
            <a:pPr marL="0" lvl="0" indent="0" algn="l" rtl="0">
              <a:spcBef>
                <a:spcPts val="0"/>
              </a:spcBef>
              <a:spcAft>
                <a:spcPts val="0"/>
              </a:spcAft>
              <a:buNone/>
            </a:pPr>
            <a:endParaRPr/>
          </a:p>
          <a:p>
            <a:pPr marL="0" lvl="0" indent="0" algn="l" rtl="0">
              <a:spcBef>
                <a:spcPts val="0"/>
              </a:spcBef>
              <a:spcAft>
                <a:spcPts val="0"/>
              </a:spcAft>
              <a:buNone/>
            </a:pPr>
            <a:r>
              <a:rPr lang="en"/>
              <a:t>We invite you to ask questions comment, take the mic, use the chat box as we go through.  </a:t>
            </a:r>
            <a:endParaRPr/>
          </a:p>
        </p:txBody>
      </p:sp>
      <p:sp>
        <p:nvSpPr>
          <p:cNvPr id="66" name="Google Shape;66;gfc32a89fbb_0_12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3a6ad754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3a6ad754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Kim- Drop link in Chat box</a:t>
            </a:r>
            <a:endParaRPr/>
          </a:p>
          <a:p>
            <a:pPr marL="0" lvl="0" indent="0" algn="l" rtl="0">
              <a:spcBef>
                <a:spcPts val="0"/>
              </a:spcBef>
              <a:spcAft>
                <a:spcPts val="0"/>
              </a:spcAft>
              <a:buNone/>
            </a:pPr>
            <a:endParaRPr/>
          </a:p>
          <a:p>
            <a:pPr marL="0" lvl="0" indent="0" algn="l" rtl="0">
              <a:spcBef>
                <a:spcPts val="0"/>
              </a:spcBef>
              <a:spcAft>
                <a:spcPts val="0"/>
              </a:spcAft>
              <a:buNone/>
            </a:pPr>
            <a:r>
              <a:rPr lang="en"/>
              <a:t>Accessible flyer</a:t>
            </a:r>
            <a:endParaRPr/>
          </a:p>
        </p:txBody>
      </p:sp>
      <p:sp>
        <p:nvSpPr>
          <p:cNvPr id="83" name="Google Shape;83;g103a6ad754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c32a89fbb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fc32a89fbb_0_7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Beth</a:t>
            </a:r>
            <a:endParaRPr/>
          </a:p>
        </p:txBody>
      </p:sp>
      <p:sp>
        <p:nvSpPr>
          <p:cNvPr id="90" name="Google Shape;90;gfc32a89fbb_0_7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3a3743f0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3a3743f0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Adapted from The Learning Cycle </a:t>
            </a:r>
            <a:r>
              <a:rPr lang="en-US" b="0" i="0" dirty="0">
                <a:solidFill>
                  <a:srgbClr val="111111"/>
                </a:solidFill>
                <a:effectLst/>
                <a:latin typeface="Roboto" panose="02000000000000000000" pitchFamily="2" charset="0"/>
              </a:rPr>
              <a:t>(McDonald et al. 2013) Reference: </a:t>
            </a:r>
            <a:r>
              <a:rPr lang="en-US" dirty="0"/>
              <a:t>McDonald, M., Kelley-Petersen, M., </a:t>
            </a:r>
            <a:r>
              <a:rPr lang="en-US" dirty="0" err="1"/>
              <a:t>Baeder</a:t>
            </a:r>
            <a:r>
              <a:rPr lang="en-US" dirty="0"/>
              <a:t>, A., Danielson, K., Dunleavey, T., Kavanagh, S. S., &amp; </a:t>
            </a:r>
            <a:r>
              <a:rPr lang="en-US" dirty="0" err="1"/>
              <a:t>Mikolasy</a:t>
            </a:r>
            <a:r>
              <a:rPr lang="en-US" dirty="0"/>
              <a:t>, K. (2013, February). Teacher education pedagogy: Developing core practices across the content areas. Presented at the annual meeting of the American Association of Colleges for Teacher Education, Orlando, FL.</a:t>
            </a:r>
            <a:endParaRPr lang="en-US" b="0" i="0" dirty="0">
              <a:solidFill>
                <a:srgbClr val="111111"/>
              </a:solidFill>
              <a:effectLst/>
              <a:latin typeface="Roboto" panose="02000000000000000000" pitchFamily="2"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32a89fbb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32a89fbb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Dusty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c32a89fbb_0_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fc32a89fbb_0_5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
                <a:solidFill>
                  <a:schemeClr val="dk1"/>
                </a:solidFill>
                <a:latin typeface="Times New Roman"/>
                <a:ea typeface="Times New Roman"/>
                <a:cs typeface="Times New Roman"/>
                <a:sym typeface="Times New Roman"/>
              </a:rPr>
              <a:t>Jessica</a:t>
            </a:r>
            <a:endParaRPr>
              <a:solidFill>
                <a:schemeClr val="dk1"/>
              </a:solidFill>
              <a:latin typeface="Times New Roman"/>
              <a:ea typeface="Times New Roman"/>
              <a:cs typeface="Times New Roman"/>
              <a:sym typeface="Times New Roman"/>
            </a:endParaRPr>
          </a:p>
          <a:p>
            <a:pPr marL="457200" lvl="0" indent="-298450" algn="l" rtl="0">
              <a:lnSpc>
                <a:spcPct val="107916"/>
              </a:lnSpc>
              <a:spcBef>
                <a:spcPts val="800"/>
              </a:spcBef>
              <a:spcAft>
                <a:spcPts val="0"/>
              </a:spcAft>
              <a:buClr>
                <a:schemeClr val="dk1"/>
              </a:buClr>
              <a:buSzPts val="1100"/>
              <a:buFont typeface="Times New Roman"/>
              <a:buChar char="●"/>
            </a:pPr>
            <a:r>
              <a:rPr lang="en" b="1">
                <a:solidFill>
                  <a:schemeClr val="dk1"/>
                </a:solidFill>
                <a:latin typeface="Times New Roman"/>
                <a:ea typeface="Times New Roman"/>
                <a:cs typeface="Times New Roman"/>
                <a:sym typeface="Times New Roman"/>
              </a:rPr>
              <a:t>Create navigational tutorial for using the AZ HLP HUB to help EPPs build HLPs and PLOs  into coursework. </a:t>
            </a:r>
            <a:endParaRPr b="1">
              <a:solidFill>
                <a:schemeClr val="dk1"/>
              </a:solidFill>
              <a:latin typeface="Times New Roman"/>
              <a:ea typeface="Times New Roman"/>
              <a:cs typeface="Times New Roman"/>
              <a:sym typeface="Times New Roman"/>
            </a:endParaRPr>
          </a:p>
          <a:p>
            <a:pPr marL="914400" lvl="1" indent="-298450" algn="l" rtl="0">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Create and disseminate a survey to all faculty </a:t>
            </a:r>
            <a:endParaRPr>
              <a:solidFill>
                <a:schemeClr val="dk1"/>
              </a:solidFill>
              <a:highlight>
                <a:srgbClr val="EEFF41"/>
              </a:highlight>
              <a:latin typeface="Times New Roman"/>
              <a:ea typeface="Times New Roman"/>
              <a:cs typeface="Times New Roman"/>
              <a:sym typeface="Times New Roman"/>
            </a:endParaRPr>
          </a:p>
          <a:p>
            <a:pPr marL="914400" lvl="1" indent="-298450" algn="l" rtl="0">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Create and disseminate organization tutorial for AZ HLP Hub </a:t>
            </a:r>
            <a:endParaRPr>
              <a:solidFill>
                <a:schemeClr val="dk1"/>
              </a:solidFill>
              <a:latin typeface="Times New Roman"/>
              <a:ea typeface="Times New Roman"/>
              <a:cs typeface="Times New Roman"/>
              <a:sym typeface="Times New Roman"/>
            </a:endParaRPr>
          </a:p>
          <a:p>
            <a:pPr marL="914400" lvl="1" indent="-298450" algn="l" rtl="0">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Create and disseminate follow up survey </a:t>
            </a:r>
            <a:endParaRPr>
              <a:solidFill>
                <a:schemeClr val="dk1"/>
              </a:solidFill>
              <a:latin typeface="Times New Roman"/>
              <a:ea typeface="Times New Roman"/>
              <a:cs typeface="Times New Roman"/>
              <a:sym typeface="Times New Roman"/>
            </a:endParaRPr>
          </a:p>
          <a:p>
            <a:pPr marL="457200" lvl="0" indent="-298450" algn="l" rtl="0">
              <a:lnSpc>
                <a:spcPct val="107916"/>
              </a:lnSpc>
              <a:spcBef>
                <a:spcPts val="800"/>
              </a:spcBef>
              <a:spcAft>
                <a:spcPts val="0"/>
              </a:spcAft>
              <a:buClr>
                <a:schemeClr val="dk1"/>
              </a:buClr>
              <a:buSzPts val="1100"/>
              <a:buFont typeface="Times New Roman"/>
              <a:buChar char="●"/>
            </a:pPr>
            <a:r>
              <a:rPr lang="en" b="1">
                <a:solidFill>
                  <a:schemeClr val="dk1"/>
                </a:solidFill>
                <a:latin typeface="Times New Roman"/>
                <a:ea typeface="Times New Roman"/>
                <a:cs typeface="Times New Roman"/>
                <a:sym typeface="Times New Roman"/>
              </a:rPr>
              <a:t>Align existing pre-service student teaching evaluation tools (at EPPs) with HLPs</a:t>
            </a:r>
            <a:endParaRPr b="1">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Contact program leads/directors, ask if evaluation tools incorporate HLPs. </a:t>
            </a:r>
            <a:endParaRPr>
              <a:solidFill>
                <a:schemeClr val="dk1"/>
              </a:solidFill>
              <a:highlight>
                <a:srgbClr val="EEFF41"/>
              </a:highlight>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Collect/Create an alignment tool between HLPs, InTASC, CEC standards and PSEL/NELP standards</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Use feedback from survey to develop a plan of supports and resources for revising evaluation tools</a:t>
            </a:r>
            <a:endParaRPr>
              <a:solidFill>
                <a:schemeClr val="dk1"/>
              </a:solidFill>
              <a:latin typeface="Times New Roman"/>
              <a:ea typeface="Times New Roman"/>
              <a:cs typeface="Times New Roman"/>
              <a:sym typeface="Times New Roman"/>
            </a:endParaRPr>
          </a:p>
          <a:p>
            <a:pPr marL="457200" lvl="0" indent="-298450" algn="l" rtl="0">
              <a:lnSpc>
                <a:spcPct val="107916"/>
              </a:lnSpc>
              <a:spcBef>
                <a:spcPts val="800"/>
              </a:spcBef>
              <a:spcAft>
                <a:spcPts val="0"/>
              </a:spcAft>
              <a:buClr>
                <a:schemeClr val="dk1"/>
              </a:buClr>
              <a:buSzPts val="1100"/>
              <a:buFont typeface="Times New Roman"/>
              <a:buChar char="●"/>
            </a:pPr>
            <a:r>
              <a:rPr lang="en" b="1">
                <a:solidFill>
                  <a:schemeClr val="dk1"/>
                </a:solidFill>
                <a:latin typeface="Times New Roman"/>
                <a:ea typeface="Times New Roman"/>
                <a:cs typeface="Times New Roman"/>
                <a:sym typeface="Times New Roman"/>
              </a:rPr>
              <a:t>Add resources to the HLP Hub to support the inclusion of practice learning opportunities.</a:t>
            </a:r>
            <a:endParaRPr b="1">
              <a:solidFill>
                <a:schemeClr val="dk1"/>
              </a:solidFill>
              <a:latin typeface="Times New Roman"/>
              <a:ea typeface="Times New Roman"/>
              <a:cs typeface="Times New Roman"/>
              <a:sym typeface="Times New Roman"/>
            </a:endParaRPr>
          </a:p>
          <a:p>
            <a:pPr marL="914400" lvl="1" indent="-298450" algn="l" rtl="0">
              <a:lnSpc>
                <a:spcPct val="107916"/>
              </a:lnSpc>
              <a:spcBef>
                <a:spcPts val="0"/>
              </a:spcBef>
              <a:spcAft>
                <a:spcPts val="0"/>
              </a:spcAft>
              <a:buClr>
                <a:schemeClr val="dk1"/>
              </a:buClr>
              <a:buSzPts val="1100"/>
              <a:buFont typeface="Times New Roman"/>
              <a:buChar char="○"/>
            </a:pPr>
            <a:r>
              <a:rPr lang="en">
                <a:solidFill>
                  <a:schemeClr val="dk1"/>
                </a:solidFill>
                <a:highlight>
                  <a:schemeClr val="lt1"/>
                </a:highlight>
                <a:latin typeface="Times New Roman"/>
                <a:ea typeface="Times New Roman"/>
                <a:cs typeface="Times New Roman"/>
                <a:sym typeface="Times New Roman"/>
              </a:rPr>
              <a:t>Disseminate PLO information</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highlight>
                  <a:schemeClr val="lt1"/>
                </a:highlight>
                <a:latin typeface="Times New Roman"/>
                <a:ea typeface="Times New Roman"/>
                <a:cs typeface="Times New Roman"/>
                <a:sym typeface="Times New Roman"/>
              </a:rPr>
              <a:t>Determine logistics of a statewide, virtual HLP professional learning community around PLOs for EPPs</a:t>
            </a:r>
            <a:endParaRPr>
              <a:solidFill>
                <a:schemeClr val="dk1"/>
              </a:solidFill>
              <a:highlight>
                <a:schemeClr val="lt1"/>
              </a:highlight>
              <a:latin typeface="Times New Roman"/>
              <a:ea typeface="Times New Roman"/>
              <a:cs typeface="Times New Roman"/>
              <a:sym typeface="Times New Roman"/>
            </a:endParaRPr>
          </a:p>
          <a:p>
            <a:pPr marL="0" lvl="0" indent="0" algn="l" rtl="0">
              <a:lnSpc>
                <a:spcPct val="107916"/>
              </a:lnSpc>
              <a:spcBef>
                <a:spcPts val="800"/>
              </a:spcBef>
              <a:spcAft>
                <a:spcPts val="0"/>
              </a:spcAft>
              <a:buNone/>
            </a:pPr>
            <a:endParaRPr>
              <a:solidFill>
                <a:schemeClr val="dk1"/>
              </a:solidFill>
              <a:latin typeface="Times New Roman"/>
              <a:ea typeface="Times New Roman"/>
              <a:cs typeface="Times New Roman"/>
              <a:sym typeface="Times New Roman"/>
            </a:endParaRPr>
          </a:p>
          <a:p>
            <a:pPr marL="914400" lvl="0" indent="0" algn="l" rtl="0">
              <a:lnSpc>
                <a:spcPct val="107916"/>
              </a:lnSpc>
              <a:spcBef>
                <a:spcPts val="80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135" name="Google Shape;135;gfc32a89fbb_0_5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c32a89fbb_0_1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fc32a89fbb_0_1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
                <a:solidFill>
                  <a:schemeClr val="dk1"/>
                </a:solidFill>
                <a:latin typeface="Times New Roman"/>
                <a:ea typeface="Times New Roman"/>
                <a:cs typeface="Times New Roman"/>
                <a:sym typeface="Times New Roman"/>
              </a:rPr>
              <a:t>Jessica</a:t>
            </a:r>
            <a:endParaRPr>
              <a:solidFill>
                <a:schemeClr val="dk1"/>
              </a:solidFill>
              <a:latin typeface="Times New Roman"/>
              <a:ea typeface="Times New Roman"/>
              <a:cs typeface="Times New Roman"/>
              <a:sym typeface="Times New Roman"/>
            </a:endParaRPr>
          </a:p>
          <a:p>
            <a:pPr marL="0" lvl="0" indent="0" algn="l" rtl="0">
              <a:lnSpc>
                <a:spcPct val="107916"/>
              </a:lnSpc>
              <a:spcBef>
                <a:spcPts val="800"/>
              </a:spcBef>
              <a:spcAft>
                <a:spcPts val="0"/>
              </a:spcAft>
              <a:buNone/>
            </a:pPr>
            <a:endParaRPr>
              <a:solidFill>
                <a:schemeClr val="dk1"/>
              </a:solidFill>
              <a:latin typeface="Times New Roman"/>
              <a:ea typeface="Times New Roman"/>
              <a:cs typeface="Times New Roman"/>
              <a:sym typeface="Times New Roman"/>
            </a:endParaRPr>
          </a:p>
          <a:p>
            <a:pPr marL="457200" lvl="0" indent="-304800" algn="l" rtl="0">
              <a:lnSpc>
                <a:spcPct val="107916"/>
              </a:lnSpc>
              <a:spcBef>
                <a:spcPts val="800"/>
              </a:spcBef>
              <a:spcAft>
                <a:spcPts val="0"/>
              </a:spcAft>
              <a:buClr>
                <a:schemeClr val="dk1"/>
              </a:buClr>
              <a:buSzPts val="1200"/>
              <a:buFont typeface="Times New Roman"/>
              <a:buChar char="●"/>
            </a:pPr>
            <a:r>
              <a:rPr lang="en" sz="1200" b="1">
                <a:solidFill>
                  <a:schemeClr val="dk1"/>
                </a:solidFill>
                <a:highlight>
                  <a:schemeClr val="lt1"/>
                </a:highlight>
                <a:latin typeface="Times New Roman"/>
                <a:ea typeface="Times New Roman"/>
                <a:cs typeface="Times New Roman"/>
                <a:sym typeface="Times New Roman"/>
              </a:rPr>
              <a:t>Create a selection of resources for administrators involved in Teacher Empowerment Project to enhance professional learning</a:t>
            </a:r>
            <a:endParaRPr sz="1200" b="1">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Define our administrators (principals? special education directors?)</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Review the Hub, the guide, and the crosswalk with the administrators in mind</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.Enhance the hub and other resources</a:t>
            </a:r>
            <a:endParaRPr>
              <a:solidFill>
                <a:schemeClr val="dk1"/>
              </a:solidFill>
              <a:latin typeface="Times New Roman"/>
              <a:ea typeface="Times New Roman"/>
              <a:cs typeface="Times New Roman"/>
              <a:sym typeface="Times New Roman"/>
            </a:endParaRPr>
          </a:p>
          <a:p>
            <a:pPr marL="457200" lvl="0" indent="-304800" algn="l" rtl="0">
              <a:lnSpc>
                <a:spcPct val="107916"/>
              </a:lnSpc>
              <a:spcBef>
                <a:spcPts val="800"/>
              </a:spcBef>
              <a:spcAft>
                <a:spcPts val="0"/>
              </a:spcAft>
              <a:buClr>
                <a:schemeClr val="dk1"/>
              </a:buClr>
              <a:buSzPts val="1200"/>
              <a:buFont typeface="Times New Roman"/>
              <a:buChar char="●"/>
            </a:pPr>
            <a:r>
              <a:rPr lang="en" sz="1200" b="1">
                <a:solidFill>
                  <a:schemeClr val="dk1"/>
                </a:solidFill>
                <a:latin typeface="Times New Roman"/>
                <a:ea typeface="Times New Roman"/>
                <a:cs typeface="Times New Roman"/>
                <a:sym typeface="Times New Roman"/>
              </a:rPr>
              <a:t>Present to </a:t>
            </a:r>
            <a:r>
              <a:rPr lang="en" sz="1200" b="1">
                <a:solidFill>
                  <a:schemeClr val="dk1"/>
                </a:solidFill>
                <a:highlight>
                  <a:schemeClr val="lt1"/>
                </a:highlight>
                <a:latin typeface="Times New Roman"/>
                <a:ea typeface="Times New Roman"/>
                <a:cs typeface="Times New Roman"/>
                <a:sym typeface="Times New Roman"/>
              </a:rPr>
              <a:t>administrators from Teacher Empowerment Project to enhance professional learning</a:t>
            </a:r>
            <a:endParaRPr sz="1200" b="1">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Develop presentation.</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Present to directors from Teacher Empowerment Project</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Use feedback from presentation to inform the HLP resources and dissemination</a:t>
            </a:r>
            <a:endParaRPr>
              <a:solidFill>
                <a:schemeClr val="dk1"/>
              </a:solidFill>
              <a:latin typeface="Times New Roman"/>
              <a:ea typeface="Times New Roman"/>
              <a:cs typeface="Times New Roman"/>
              <a:sym typeface="Times New Roman"/>
            </a:endParaRPr>
          </a:p>
          <a:p>
            <a:pPr marL="457200" lvl="0" indent="-298450" algn="l" rtl="0">
              <a:lnSpc>
                <a:spcPct val="107916"/>
              </a:lnSpc>
              <a:spcBef>
                <a:spcPts val="800"/>
              </a:spcBef>
              <a:spcAft>
                <a:spcPts val="0"/>
              </a:spcAft>
              <a:buClr>
                <a:schemeClr val="dk1"/>
              </a:buClr>
              <a:buSzPts val="1100"/>
              <a:buFont typeface="Times New Roman"/>
              <a:buChar char="●"/>
            </a:pPr>
            <a:r>
              <a:rPr lang="en" sz="1200" b="1">
                <a:solidFill>
                  <a:schemeClr val="dk1"/>
                </a:solidFill>
                <a:latin typeface="Times New Roman"/>
                <a:ea typeface="Times New Roman"/>
                <a:cs typeface="Times New Roman"/>
                <a:sym typeface="Times New Roman"/>
              </a:rPr>
              <a:t> Use feedback to develop a plan to disseminate PLO information</a:t>
            </a:r>
            <a:r>
              <a:rPr lang="en">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marL="914400" lvl="1" indent="-298450" algn="l" rtl="0">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Create a list of potential audiences</a:t>
            </a:r>
            <a:endParaRPr>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Design an AZ HLP affinity group around PLOs </a:t>
            </a:r>
            <a:endParaRPr>
              <a:solidFill>
                <a:schemeClr val="dk1"/>
              </a:solidFill>
              <a:latin typeface="Times New Roman"/>
              <a:ea typeface="Times New Roman"/>
              <a:cs typeface="Times New Roman"/>
              <a:sym typeface="Times New Roman"/>
            </a:endParaRPr>
          </a:p>
          <a:p>
            <a:pPr marL="914400" lvl="1" indent="-298450" algn="l" rtl="0">
              <a:lnSpc>
                <a:spcPct val="107916"/>
              </a:lnSpc>
              <a:spcBef>
                <a:spcPts val="80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Explore audience beyond the SLT for dissemination of PLO information/resources</a:t>
            </a:r>
            <a:endParaRPr>
              <a:solidFill>
                <a:schemeClr val="dk1"/>
              </a:solidFill>
              <a:latin typeface="Times New Roman"/>
              <a:ea typeface="Times New Roman"/>
              <a:cs typeface="Times New Roman"/>
              <a:sym typeface="Times New Roman"/>
            </a:endParaRPr>
          </a:p>
          <a:p>
            <a:pPr marL="0" lvl="0" indent="0" algn="l" rtl="0">
              <a:lnSpc>
                <a:spcPct val="107916"/>
              </a:lnSpc>
              <a:spcBef>
                <a:spcPts val="800"/>
              </a:spcBef>
              <a:spcAft>
                <a:spcPts val="0"/>
              </a:spcAft>
              <a:buNone/>
            </a:pPr>
            <a:endParaRPr>
              <a:solidFill>
                <a:schemeClr val="dk1"/>
              </a:solidFill>
              <a:latin typeface="Times New Roman"/>
              <a:ea typeface="Times New Roman"/>
              <a:cs typeface="Times New Roman"/>
              <a:sym typeface="Times New Roman"/>
            </a:endParaRPr>
          </a:p>
          <a:p>
            <a:pPr marL="914400" lvl="0" indent="0" algn="l" rtl="0">
              <a:lnSpc>
                <a:spcPct val="107916"/>
              </a:lnSpc>
              <a:spcBef>
                <a:spcPts val="80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148" name="Google Shape;148;gfc32a89fbb_0_1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7228" y="4798558"/>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65760"/>
            <a:ext cx="10966449" cy="486677"/>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5824192"/>
            <a:ext cx="10966449" cy="50199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5407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9349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1009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714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396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3431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9305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858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886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54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9262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6713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0931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69848" y="484632"/>
            <a:ext cx="10058400" cy="1609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069848" y="2121408"/>
            <a:ext cx="10058400" cy="4050800"/>
          </a:xfrm>
          <a:prstGeom prst="rect">
            <a:avLst/>
          </a:prstGeom>
          <a:noFill/>
          <a:ln>
            <a:noFill/>
          </a:ln>
        </p:spPr>
        <p:txBody>
          <a:bodyPr spcFirstLastPara="1" wrap="square" lIns="68575" tIns="34275" rIns="68575" bIns="34275" anchor="t" anchorCtr="0">
            <a:normAutofit/>
          </a:bodyPr>
          <a:lstStyle>
            <a:lvl1pPr marL="609585" lvl="0" indent="-397923" algn="l" rtl="0">
              <a:lnSpc>
                <a:spcPct val="90000"/>
              </a:lnSpc>
              <a:spcBef>
                <a:spcPts val="1200"/>
              </a:spcBef>
              <a:spcAft>
                <a:spcPts val="0"/>
              </a:spcAft>
              <a:buSzPts val="1100"/>
              <a:buChar char="●"/>
              <a:defRPr/>
            </a:lvl1pPr>
            <a:lvl2pPr marL="1219170" lvl="1" indent="-397923" algn="l" rtl="0">
              <a:lnSpc>
                <a:spcPct val="90000"/>
              </a:lnSpc>
              <a:spcBef>
                <a:spcPts val="1600"/>
              </a:spcBef>
              <a:spcAft>
                <a:spcPts val="0"/>
              </a:spcAft>
              <a:buSzPts val="1100"/>
              <a:buChar char="○"/>
              <a:defRPr/>
            </a:lvl2pPr>
            <a:lvl3pPr marL="1828754" lvl="2" indent="-397923" algn="l" rtl="0">
              <a:lnSpc>
                <a:spcPct val="90000"/>
              </a:lnSpc>
              <a:spcBef>
                <a:spcPts val="400"/>
              </a:spcBef>
              <a:spcAft>
                <a:spcPts val="0"/>
              </a:spcAft>
              <a:buSzPts val="1100"/>
              <a:buChar char="■"/>
              <a:defRPr/>
            </a:lvl3pPr>
            <a:lvl4pPr marL="2438339" lvl="3" indent="-397923" algn="l" rtl="0">
              <a:lnSpc>
                <a:spcPct val="90000"/>
              </a:lnSpc>
              <a:spcBef>
                <a:spcPts val="400"/>
              </a:spcBef>
              <a:spcAft>
                <a:spcPts val="0"/>
              </a:spcAft>
              <a:buSzPts val="1100"/>
              <a:buChar char="●"/>
              <a:defRPr/>
            </a:lvl4pPr>
            <a:lvl5pPr marL="3047924" lvl="4" indent="-397923" algn="l" rtl="0">
              <a:lnSpc>
                <a:spcPct val="90000"/>
              </a:lnSpc>
              <a:spcBef>
                <a:spcPts val="400"/>
              </a:spcBef>
              <a:spcAft>
                <a:spcPts val="0"/>
              </a:spcAft>
              <a:buSzPts val="1100"/>
              <a:buChar char="○"/>
              <a:defRPr/>
            </a:lvl5pPr>
            <a:lvl6pPr marL="3657509" lvl="5" indent="-397923" algn="l" rtl="0">
              <a:lnSpc>
                <a:spcPct val="90000"/>
              </a:lnSpc>
              <a:spcBef>
                <a:spcPts val="400"/>
              </a:spcBef>
              <a:spcAft>
                <a:spcPts val="0"/>
              </a:spcAft>
              <a:buSzPts val="1100"/>
              <a:buChar char="■"/>
              <a:defRPr/>
            </a:lvl6pPr>
            <a:lvl7pPr marL="4267093" lvl="6" indent="-397923" algn="l" rtl="0">
              <a:lnSpc>
                <a:spcPct val="90000"/>
              </a:lnSpc>
              <a:spcBef>
                <a:spcPts val="400"/>
              </a:spcBef>
              <a:spcAft>
                <a:spcPts val="0"/>
              </a:spcAft>
              <a:buSzPts val="1100"/>
              <a:buChar char="●"/>
              <a:defRPr/>
            </a:lvl7pPr>
            <a:lvl8pPr marL="4876678" lvl="7" indent="-397923" algn="l" rtl="0">
              <a:lnSpc>
                <a:spcPct val="90000"/>
              </a:lnSpc>
              <a:spcBef>
                <a:spcPts val="400"/>
              </a:spcBef>
              <a:spcAft>
                <a:spcPts val="0"/>
              </a:spcAft>
              <a:buSzPts val="1100"/>
              <a:buChar char="○"/>
              <a:defRPr/>
            </a:lvl8pPr>
            <a:lvl9pPr marL="5486263" lvl="8" indent="-397923" algn="l" rtl="0">
              <a:lnSpc>
                <a:spcPct val="90000"/>
              </a:lnSpc>
              <a:spcBef>
                <a:spcPts val="400"/>
              </a:spcBef>
              <a:spcAft>
                <a:spcPts val="267"/>
              </a:spcAft>
              <a:buSzPts val="1100"/>
              <a:buChar char="■"/>
              <a:defRPr/>
            </a:lvl9pPr>
          </a:lstStyle>
          <a:p>
            <a:endParaRPr/>
          </a:p>
        </p:txBody>
      </p:sp>
      <p:sp>
        <p:nvSpPr>
          <p:cNvPr id="53" name="Google Shape;53;p13"/>
          <p:cNvSpPr txBox="1">
            <a:spLocks noGrp="1"/>
          </p:cNvSpPr>
          <p:nvPr>
            <p:ph type="dt" idx="10"/>
          </p:nvPr>
        </p:nvSpPr>
        <p:spPr>
          <a:xfrm>
            <a:off x="7964424" y="6272784"/>
            <a:ext cx="3273600" cy="365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4" name="Google Shape;54;p13"/>
          <p:cNvSpPr txBox="1">
            <a:spLocks noGrp="1"/>
          </p:cNvSpPr>
          <p:nvPr>
            <p:ph type="ftr" idx="11"/>
          </p:nvPr>
        </p:nvSpPr>
        <p:spPr>
          <a:xfrm>
            <a:off x="1088136" y="6272784"/>
            <a:ext cx="63276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11311128" y="6272784"/>
            <a:ext cx="640400" cy="3652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673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6262-01CD-4547-9366-608B32C7D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339174-9D36-41C4-B64A-F2A7984A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7AA98-CE15-45ED-95FE-43FCDC86ADD3}"/>
              </a:ext>
            </a:extLst>
          </p:cNvPr>
          <p:cNvSpPr>
            <a:spLocks noGrp="1"/>
          </p:cNvSpPr>
          <p:nvPr>
            <p:ph type="dt" sz="half" idx="10"/>
          </p:nvPr>
        </p:nvSpPr>
        <p:spPr/>
        <p:txBody>
          <a:bodyPr/>
          <a:lstStyle/>
          <a:p>
            <a:fld id="{8EFD6921-33D3-4C56-89BC-C5851AD8A9B4}" type="datetimeFigureOut">
              <a:rPr lang="en-US" smtClean="0"/>
              <a:t>2/5/26</a:t>
            </a:fld>
            <a:endParaRPr lang="en-US"/>
          </a:p>
        </p:txBody>
      </p:sp>
      <p:sp>
        <p:nvSpPr>
          <p:cNvPr id="5" name="Footer Placeholder 4">
            <a:extLst>
              <a:ext uri="{FF2B5EF4-FFF2-40B4-BE49-F238E27FC236}">
                <a16:creationId xmlns:a16="http://schemas.microsoft.com/office/drawing/2014/main" id="{86768859-CEB2-4410-977B-EB1DB3F82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D2E4C-4411-4C7E-BEC1-B78E3606907E}"/>
              </a:ext>
            </a:extLst>
          </p:cNvPr>
          <p:cNvSpPr>
            <a:spLocks noGrp="1"/>
          </p:cNvSpPr>
          <p:nvPr>
            <p:ph type="sldNum" sz="quarter" idx="12"/>
          </p:nvPr>
        </p:nvSpPr>
        <p:spPr/>
        <p:txBody>
          <a:bodyPr/>
          <a:lstStyle/>
          <a:p>
            <a:fld id="{B626CDC1-D1C3-487C-A0A8-88312547FB38}" type="slidenum">
              <a:rPr lang="en-US" smtClean="0"/>
              <a:t>‹#›</a:t>
            </a:fld>
            <a:endParaRPr lang="en-US"/>
          </a:p>
        </p:txBody>
      </p:sp>
    </p:spTree>
    <p:extLst>
      <p:ext uri="{BB962C8B-B14F-4D97-AF65-F5344CB8AC3E}">
        <p14:creationId xmlns:p14="http://schemas.microsoft.com/office/powerpoint/2010/main" val="46691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73" r:id="rId1"/>
    <p:sldLayoutId id="2147483660" r:id="rId2"/>
    <p:sldLayoutId id="2147483650" r:id="rId3"/>
    <p:sldLayoutId id="2147483661" r:id="rId4"/>
    <p:sldLayoutId id="2147483652" r:id="rId5"/>
    <p:sldLayoutId id="2147483654" r:id="rId6"/>
    <p:sldLayoutId id="2147483655" r:id="rId7"/>
    <p:sldLayoutId id="2147483662" r:id="rId8"/>
    <p:sldLayoutId id="2147483671" r:id="rId9"/>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2" r:id="rId7"/>
    <p:sldLayoutId id="2147483674" r:id="rId8"/>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235145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s://sites.google.com/view/azhlphub/home"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3D73-7482-0616-4407-A8751B80522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Better together</a:t>
            </a:r>
          </a:p>
        </p:txBody>
      </p:sp>
    </p:spTree>
    <p:extLst>
      <p:ext uri="{BB962C8B-B14F-4D97-AF65-F5344CB8AC3E}">
        <p14:creationId xmlns:p14="http://schemas.microsoft.com/office/powerpoint/2010/main" val="1974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1" name="Google Shape;151;p21">
            <a:extLst>
              <a:ext uri="{C183D7F6-B498-43B3-948B-1728B52AA6E4}">
                <adec:decorative xmlns:adec="http://schemas.microsoft.com/office/drawing/2017/decorative" val="1"/>
              </a:ext>
            </a:extLst>
          </p:cNvPr>
          <p:cNvSpPr/>
          <p:nvPr/>
        </p:nvSpPr>
        <p:spPr>
          <a:xfrm>
            <a:off x="3344" y="0"/>
            <a:ext cx="4648400" cy="6858000"/>
          </a:xfrm>
          <a:prstGeom prst="rect">
            <a:avLst/>
          </a:prstGeom>
          <a:solidFill>
            <a:schemeClr val="accent1">
              <a:lumMod val="50000"/>
            </a:schemeClr>
          </a:solidFill>
          <a:ln>
            <a:noFill/>
          </a:ln>
        </p:spPr>
        <p:txBody>
          <a:bodyPr spcFirstLastPara="1" wrap="square" lIns="0" tIns="0" rIns="0" bIns="0" anchor="ctr" anchorCtr="0">
            <a:noAutofit/>
          </a:bodyPr>
          <a:lstStyle/>
          <a:p>
            <a:pPr algn="ctr" defTabSz="1219170">
              <a:buClr>
                <a:srgbClr val="000000"/>
              </a:buClr>
            </a:pPr>
            <a:endParaRPr sz="2000" b="1" kern="0">
              <a:solidFill>
                <a:srgbClr val="FFFFFF"/>
              </a:solidFill>
              <a:latin typeface="Rockwell"/>
              <a:ea typeface="Rockwell"/>
              <a:cs typeface="Rockwell"/>
              <a:sym typeface="Rockwell"/>
            </a:endParaRPr>
          </a:p>
        </p:txBody>
      </p:sp>
      <p:pic>
        <p:nvPicPr>
          <p:cNvPr id="2" name="Picture 1">
            <a:extLst>
              <a:ext uri="{FF2B5EF4-FFF2-40B4-BE49-F238E27FC236}">
                <a16:creationId xmlns:a16="http://schemas.microsoft.com/office/drawing/2014/main" id="{9521AFE6-B62F-46FD-9230-AD145286BC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201" y="263624"/>
            <a:ext cx="3566785" cy="3640787"/>
          </a:xfrm>
          <a:prstGeom prst="rect">
            <a:avLst/>
          </a:prstGeom>
        </p:spPr>
      </p:pic>
      <p:sp>
        <p:nvSpPr>
          <p:cNvPr id="152" name="Google Shape;152;p21"/>
          <p:cNvSpPr txBox="1">
            <a:spLocks noGrp="1"/>
          </p:cNvSpPr>
          <p:nvPr>
            <p:ph type="title"/>
          </p:nvPr>
        </p:nvSpPr>
        <p:spPr>
          <a:xfrm>
            <a:off x="127792" y="3374835"/>
            <a:ext cx="4449600" cy="1586400"/>
          </a:xfrm>
          <a:prstGeom prst="rect">
            <a:avLst/>
          </a:prstGeom>
          <a:noFill/>
          <a:ln>
            <a:noFill/>
          </a:ln>
        </p:spPr>
        <p:txBody>
          <a:bodyPr spcFirstLastPara="1" wrap="square" lIns="91433" tIns="45700" rIns="91433" bIns="45700" anchor="ctr" anchorCtr="0">
            <a:normAutofit fontScale="90000"/>
          </a:bodyPr>
          <a:lstStyle/>
          <a:p>
            <a:pPr algn="ctr">
              <a:buClr>
                <a:srgbClr val="FFFFFF"/>
              </a:buClr>
              <a:buSzPct val="116279"/>
            </a:pPr>
            <a:r>
              <a:rPr lang="en" sz="5733" dirty="0">
                <a:solidFill>
                  <a:srgbClr val="FFFFFF"/>
                </a:solidFill>
              </a:rPr>
              <a:t>Objective</a:t>
            </a:r>
            <a:endParaRPr sz="5733" dirty="0">
              <a:solidFill>
                <a:srgbClr val="FFFFFF"/>
              </a:solidFill>
            </a:endParaRPr>
          </a:p>
          <a:p>
            <a:pPr algn="ctr">
              <a:buClr>
                <a:srgbClr val="FFFFFF"/>
              </a:buClr>
              <a:buSzPct val="116279"/>
            </a:pPr>
            <a:r>
              <a:rPr lang="en" sz="5733" dirty="0">
                <a:solidFill>
                  <a:srgbClr val="FFFFFF"/>
                </a:solidFill>
              </a:rPr>
              <a:t>2</a:t>
            </a:r>
            <a:br>
              <a:rPr lang="en" sz="5733" dirty="0">
                <a:solidFill>
                  <a:srgbClr val="FFFFFF"/>
                </a:solidFill>
              </a:rPr>
            </a:br>
            <a:endParaRPr sz="5733" dirty="0">
              <a:solidFill>
                <a:srgbClr val="FFFFFF"/>
              </a:solidFill>
            </a:endParaRPr>
          </a:p>
          <a:p>
            <a:pPr>
              <a:lnSpc>
                <a:spcPct val="107916"/>
              </a:lnSpc>
              <a:spcAft>
                <a:spcPts val="1067"/>
              </a:spcAft>
              <a:buSzPct val="58579"/>
            </a:pPr>
            <a:r>
              <a:rPr lang="en" sz="2503" dirty="0">
                <a:solidFill>
                  <a:schemeClr val="lt1"/>
                </a:solidFill>
              </a:rPr>
              <a:t>Develop resources to support districts and charters to incorporate PLOs that support HLPs in professional development and teacher self-evaluation to impact the learning of K-12 students.</a:t>
            </a:r>
            <a:endParaRPr sz="6769" dirty="0">
              <a:solidFill>
                <a:schemeClr val="lt1"/>
              </a:solidFill>
            </a:endParaRPr>
          </a:p>
        </p:txBody>
      </p:sp>
      <p:sp>
        <p:nvSpPr>
          <p:cNvPr id="156" name="Google Shape;156;p21"/>
          <p:cNvSpPr txBox="1"/>
          <p:nvPr/>
        </p:nvSpPr>
        <p:spPr>
          <a:xfrm>
            <a:off x="4651500" y="901142"/>
            <a:ext cx="7537200" cy="4691052"/>
          </a:xfrm>
          <a:prstGeom prst="rect">
            <a:avLst/>
          </a:prstGeom>
          <a:solidFill>
            <a:schemeClr val="lt1"/>
          </a:solidFill>
          <a:ln>
            <a:noFill/>
          </a:ln>
        </p:spPr>
        <p:txBody>
          <a:bodyPr spcFirstLastPara="1" wrap="square" lIns="121900" tIns="121900" rIns="121900" bIns="121900" anchor="ctr" anchorCtr="0">
            <a:spAutoFit/>
          </a:bodyPr>
          <a:lstStyle/>
          <a:p>
            <a:pPr defTabSz="1219170">
              <a:lnSpc>
                <a:spcPct val="107916"/>
              </a:lnSpc>
              <a:buClr>
                <a:srgbClr val="000000"/>
              </a:buClr>
            </a:pPr>
            <a:endParaRPr sz="1200" kern="0" dirty="0">
              <a:solidFill>
                <a:srgbClr val="000000"/>
              </a:solidFill>
              <a:latin typeface="Arial"/>
              <a:cs typeface="Arial"/>
              <a:sym typeface="Arial"/>
            </a:endParaRPr>
          </a:p>
          <a:p>
            <a:pPr marL="609585" indent="-448722" defTabSz="1219170">
              <a:lnSpc>
                <a:spcPct val="107916"/>
              </a:lnSpc>
              <a:spcBef>
                <a:spcPts val="1067"/>
              </a:spcBef>
              <a:buClr>
                <a:srgbClr val="000000"/>
              </a:buClr>
              <a:buSzPts val="1700"/>
              <a:buFont typeface="Arial"/>
              <a:buChar char="●"/>
            </a:pPr>
            <a:r>
              <a:rPr lang="en" sz="2267" b="1" kern="0" dirty="0">
                <a:solidFill>
                  <a:srgbClr val="000000"/>
                </a:solidFill>
                <a:highlight>
                  <a:srgbClr val="FFFFFF"/>
                </a:highlight>
                <a:latin typeface="Arial"/>
                <a:cs typeface="Arial"/>
                <a:sym typeface="Arial"/>
              </a:rPr>
              <a:t>Create a selection of resources for administrators to enhance professional learning</a:t>
            </a:r>
            <a:endParaRPr sz="2267" b="1" kern="0" dirty="0">
              <a:solidFill>
                <a:srgbClr val="000000"/>
              </a:solidFill>
              <a:highlight>
                <a:srgbClr val="FFFFFF"/>
              </a:highlight>
              <a:latin typeface="Arial"/>
              <a:cs typeface="Arial"/>
              <a:sym typeface="Arial"/>
            </a:endParaRPr>
          </a:p>
          <a:p>
            <a:pPr marL="609585" defTabSz="1219170">
              <a:lnSpc>
                <a:spcPct val="107916"/>
              </a:lnSpc>
              <a:spcBef>
                <a:spcPts val="1067"/>
              </a:spcBef>
              <a:buClr>
                <a:srgbClr val="000000"/>
              </a:buClr>
            </a:pPr>
            <a:endParaRPr sz="2267" b="1" kern="0" dirty="0">
              <a:solidFill>
                <a:srgbClr val="000000"/>
              </a:solidFill>
              <a:highlight>
                <a:srgbClr val="FFFFFF"/>
              </a:highlight>
              <a:latin typeface="Arial"/>
              <a:cs typeface="Arial"/>
              <a:sym typeface="Arial"/>
            </a:endParaRPr>
          </a:p>
          <a:p>
            <a:pPr marL="609585" indent="-448722" defTabSz="1219170">
              <a:lnSpc>
                <a:spcPct val="107916"/>
              </a:lnSpc>
              <a:spcBef>
                <a:spcPts val="1067"/>
              </a:spcBef>
              <a:buClr>
                <a:srgbClr val="000000"/>
              </a:buClr>
              <a:buSzPts val="1700"/>
              <a:buFont typeface="Arial"/>
              <a:buChar char="●"/>
            </a:pPr>
            <a:r>
              <a:rPr lang="en" sz="2267" b="1" kern="0" dirty="0">
                <a:solidFill>
                  <a:srgbClr val="000000"/>
                </a:solidFill>
                <a:latin typeface="Arial"/>
                <a:cs typeface="Arial"/>
                <a:sym typeface="Arial"/>
              </a:rPr>
              <a:t>Present to </a:t>
            </a:r>
            <a:r>
              <a:rPr lang="en" sz="2267" b="1" kern="0" dirty="0">
                <a:solidFill>
                  <a:srgbClr val="000000"/>
                </a:solidFill>
                <a:highlight>
                  <a:srgbClr val="FFFFFF"/>
                </a:highlight>
                <a:latin typeface="Arial"/>
                <a:cs typeface="Arial"/>
                <a:sym typeface="Arial"/>
              </a:rPr>
              <a:t>administrators to enhance professional learning</a:t>
            </a:r>
            <a:endParaRPr sz="2267" b="1" kern="0" dirty="0">
              <a:solidFill>
                <a:srgbClr val="000000"/>
              </a:solidFill>
              <a:latin typeface="Arial"/>
              <a:cs typeface="Arial"/>
              <a:sym typeface="Arial"/>
            </a:endParaRPr>
          </a:p>
          <a:p>
            <a:pPr marL="609585" defTabSz="1219170">
              <a:lnSpc>
                <a:spcPct val="107916"/>
              </a:lnSpc>
              <a:spcBef>
                <a:spcPts val="1067"/>
              </a:spcBef>
              <a:buClr>
                <a:srgbClr val="000000"/>
              </a:buClr>
            </a:pPr>
            <a:endParaRPr sz="2267" b="1" kern="0" dirty="0">
              <a:solidFill>
                <a:srgbClr val="000000"/>
              </a:solidFill>
              <a:latin typeface="Arial"/>
              <a:cs typeface="Arial"/>
              <a:sym typeface="Arial"/>
            </a:endParaRPr>
          </a:p>
          <a:p>
            <a:pPr marL="609585" indent="-448722" defTabSz="1219170">
              <a:lnSpc>
                <a:spcPct val="107916"/>
              </a:lnSpc>
              <a:spcBef>
                <a:spcPts val="1067"/>
              </a:spcBef>
              <a:buClr>
                <a:srgbClr val="000000"/>
              </a:buClr>
              <a:buSzPts val="1700"/>
              <a:buFont typeface="Times New Roman"/>
              <a:buChar char="●"/>
            </a:pPr>
            <a:r>
              <a:rPr lang="en" sz="2267" b="1" kern="0" dirty="0">
                <a:solidFill>
                  <a:srgbClr val="000000"/>
                </a:solidFill>
                <a:latin typeface="Arial"/>
                <a:cs typeface="Arial"/>
                <a:sym typeface="Arial"/>
              </a:rPr>
              <a:t>Use feedback to develop a plan to disseminate PLO information</a:t>
            </a:r>
            <a:r>
              <a:rPr lang="en" sz="2133" kern="0" dirty="0">
                <a:solidFill>
                  <a:srgbClr val="000000"/>
                </a:solidFill>
                <a:latin typeface="Arial"/>
                <a:cs typeface="Arial"/>
                <a:sym typeface="Arial"/>
              </a:rPr>
              <a:t> </a:t>
            </a:r>
            <a:endParaRPr sz="2133" b="1" kern="0" dirty="0">
              <a:solidFill>
                <a:srgbClr val="000000"/>
              </a:solidFill>
              <a:latin typeface="Arial"/>
              <a:cs typeface="Arial"/>
              <a:sym typeface="Arial"/>
            </a:endParaRPr>
          </a:p>
          <a:p>
            <a:pPr defTabSz="1219170">
              <a:lnSpc>
                <a:spcPct val="107916"/>
              </a:lnSpc>
              <a:spcBef>
                <a:spcPts val="1067"/>
              </a:spcBef>
              <a:spcAft>
                <a:spcPts val="1067"/>
              </a:spcAft>
              <a:buClr>
                <a:srgbClr val="000000"/>
              </a:buClr>
            </a:pPr>
            <a:endParaRPr sz="1467" kern="0" dirty="0">
              <a:solidFill>
                <a:srgbClr val="000000"/>
              </a:solidFill>
              <a:highlight>
                <a:srgbClr val="FFFFFF"/>
              </a:highlight>
              <a:latin typeface="Times New Roman"/>
              <a:ea typeface="Times New Roman"/>
              <a:cs typeface="Times New Roman"/>
              <a:sym typeface="Times New Roman"/>
            </a:endParaRPr>
          </a:p>
        </p:txBody>
      </p:sp>
      <p:cxnSp>
        <p:nvCxnSpPr>
          <p:cNvPr id="157" name="Google Shape;157;p21">
            <a:extLst>
              <a:ext uri="{C183D7F6-B498-43B3-948B-1728B52AA6E4}">
                <adec:decorative xmlns:adec="http://schemas.microsoft.com/office/drawing/2017/decorative" val="1"/>
              </a:ext>
            </a:extLst>
          </p:cNvPr>
          <p:cNvCxnSpPr/>
          <p:nvPr/>
        </p:nvCxnSpPr>
        <p:spPr>
          <a:xfrm>
            <a:off x="4638600" y="21033"/>
            <a:ext cx="10400" cy="68368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11433" y="-115700"/>
            <a:ext cx="11074400" cy="1609200"/>
          </a:xfrm>
          <a:prstGeom prst="rect">
            <a:avLst/>
          </a:prstGeom>
        </p:spPr>
        <p:txBody>
          <a:bodyPr spcFirstLastPara="1" wrap="square" lIns="91433" tIns="45700" rIns="91433" bIns="45700" anchor="ctr" anchorCtr="0">
            <a:normAutofit/>
          </a:bodyPr>
          <a:lstStyle/>
          <a:p>
            <a:pPr>
              <a:lnSpc>
                <a:spcPct val="100000"/>
              </a:lnSpc>
              <a:buSzPts val="1100"/>
            </a:pPr>
            <a:r>
              <a:rPr lang="en" sz="5067" dirty="0"/>
              <a:t>ACEPP HLP Hub    </a:t>
            </a:r>
            <a:r>
              <a:rPr lang="en" sz="1777" u="sng" dirty="0">
                <a:hlinkClick r:id="rId3"/>
              </a:rPr>
              <a:t>https://sites.google.com/view/azhlphub/home</a:t>
            </a:r>
            <a:endParaRPr sz="2963" dirty="0"/>
          </a:p>
        </p:txBody>
      </p:sp>
      <p:pic>
        <p:nvPicPr>
          <p:cNvPr id="163" name="Google Shape;163;p22" descr="Front webpage of the High Leverage Practices (HLPs) in Arizona Hib. An information hub for Arizona educators centered around high leverage practices for inclusive classrooms. ">
            <a:extLst>
              <a:ext uri="{C183D7F6-B498-43B3-948B-1728B52AA6E4}">
                <adec:decorative xmlns:adec="http://schemas.microsoft.com/office/drawing/2017/decorative" val="0"/>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00" y="1304301"/>
            <a:ext cx="12189197" cy="5553700"/>
          </a:xfrm>
          <a:prstGeom prst="rect">
            <a:avLst/>
          </a:prstGeom>
          <a:noFill/>
          <a:ln>
            <a:noFill/>
          </a:ln>
        </p:spPr>
      </p:pic>
      <p:cxnSp>
        <p:nvCxnSpPr>
          <p:cNvPr id="164" name="Google Shape;164;p22">
            <a:extLst>
              <a:ext uri="{C183D7F6-B498-43B3-948B-1728B52AA6E4}">
                <adec:decorative xmlns:adec="http://schemas.microsoft.com/office/drawing/2017/decorative" val="1"/>
              </a:ext>
            </a:extLst>
          </p:cNvPr>
          <p:cNvCxnSpPr/>
          <p:nvPr/>
        </p:nvCxnSpPr>
        <p:spPr>
          <a:xfrm>
            <a:off x="-10533" y="1304267"/>
            <a:ext cx="12212000" cy="10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750400" y="72667"/>
            <a:ext cx="10691200" cy="902000"/>
          </a:xfrm>
          <a:prstGeom prst="rect">
            <a:avLst/>
          </a:prstGeom>
          <a:noFill/>
          <a:ln>
            <a:noFill/>
          </a:ln>
        </p:spPr>
        <p:txBody>
          <a:bodyPr spcFirstLastPara="1" wrap="square" lIns="91433" tIns="45700" rIns="91433" bIns="45700" anchor="ctr" anchorCtr="0">
            <a:normAutofit fontScale="90000"/>
          </a:bodyPr>
          <a:lstStyle/>
          <a:p>
            <a:pPr>
              <a:buSzPct val="100000"/>
            </a:pPr>
            <a:br>
              <a:rPr lang="en" sz="2667"/>
            </a:br>
            <a:r>
              <a:rPr lang="en" sz="4000"/>
              <a:t> </a:t>
            </a:r>
            <a:r>
              <a:rPr lang="en" sz="3111"/>
              <a:t> </a:t>
            </a:r>
            <a:r>
              <a:rPr lang="en" sz="5111"/>
              <a:t>AZ’s Selected High Leverage Practices</a:t>
            </a:r>
            <a:endParaRPr sz="5111"/>
          </a:p>
        </p:txBody>
      </p:sp>
      <p:pic>
        <p:nvPicPr>
          <p:cNvPr id="171" name="Google Shape;171;p23" descr="HLP6, HLP12, HLP 15, HLP 16, HLP 20, HLP 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25767" y="6118325"/>
            <a:ext cx="5376965" cy="739667"/>
          </a:xfrm>
          <a:prstGeom prst="rect">
            <a:avLst/>
          </a:prstGeom>
          <a:noFill/>
          <a:ln>
            <a:noFill/>
          </a:ln>
        </p:spPr>
      </p:pic>
      <p:pic>
        <p:nvPicPr>
          <p:cNvPr id="172" name="Google Shape;172;p2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54030" y="6118333"/>
            <a:ext cx="741969" cy="739667"/>
          </a:xfrm>
          <a:prstGeom prst="rect">
            <a:avLst/>
          </a:prstGeom>
          <a:noFill/>
          <a:ln>
            <a:noFill/>
          </a:ln>
        </p:spPr>
      </p:pic>
      <p:pic>
        <p:nvPicPr>
          <p:cNvPr id="173" name="Google Shape;173;p23" descr="Although all 22 HLPs are important, the Arizona CEEDAR team selected and focused attention on six HLPs based on their significance, impact, and alignment to current Arizona state education initiatives. HLP 6:Use student assessment data, analyze instructional practices, and make necessary adjustments that improve student outcomes; HLP 12: Systematically design instruction toward a specific learning goal; HLP 15: Provide scaffolded supports; HLP 16 Use explicit instruction; HLP 20: Provide intensive instruction; HLP 22: Provide positive and constructive feedback to guide students learning and behavior.  ">
            <a:extLst>
              <a:ext uri="{C183D7F6-B498-43B3-948B-1728B52AA6E4}">
                <adec:decorative xmlns:adec="http://schemas.microsoft.com/office/drawing/2017/decorative" val="0"/>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257047" y="1282723"/>
            <a:ext cx="9211733" cy="4714933"/>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2" name="Title 1">
            <a:extLst>
              <a:ext uri="{FF2B5EF4-FFF2-40B4-BE49-F238E27FC236}">
                <a16:creationId xmlns:a16="http://schemas.microsoft.com/office/drawing/2014/main" id="{C7DBBE57-E466-4C55-A75A-ED26D54C172A}"/>
              </a:ext>
            </a:extLst>
          </p:cNvPr>
          <p:cNvSpPr>
            <a:spLocks noGrp="1"/>
          </p:cNvSpPr>
          <p:nvPr>
            <p:ph type="ctrTitle"/>
          </p:nvPr>
        </p:nvSpPr>
        <p:spPr>
          <a:xfrm>
            <a:off x="415611" y="-2736800"/>
            <a:ext cx="11360800" cy="2736800"/>
          </a:xfrm>
        </p:spPr>
        <p:txBody>
          <a:bodyPr spcFirstLastPara="1" wrap="square" lIns="121900" tIns="121900" rIns="121900" bIns="121900" anchor="b" anchorCtr="0">
            <a:normAutofit/>
          </a:bodyPr>
          <a:lstStyle/>
          <a:p>
            <a:r>
              <a:rPr lang="en-US" dirty="0"/>
              <a:t>Current HLP-Related Resources</a:t>
            </a:r>
          </a:p>
        </p:txBody>
      </p:sp>
      <p:pic>
        <p:nvPicPr>
          <p:cNvPr id="180" name="Google Shape;180;p24" descr="Current HLP-related resources on the HLP hub include websites, books, webinars, and journal articles. ">
            <a:extLst>
              <a:ext uri="{C183D7F6-B498-43B3-948B-1728B52AA6E4}">
                <adec:decorative xmlns:adec="http://schemas.microsoft.com/office/drawing/2017/decorative" val="0"/>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5953432"/>
          </a:xfrm>
          <a:prstGeom prst="rect">
            <a:avLst/>
          </a:prstGeom>
          <a:noFill/>
          <a:ln>
            <a:noFill/>
          </a:ln>
        </p:spPr>
      </p:pic>
      <p:pic>
        <p:nvPicPr>
          <p:cNvPr id="178" name="Google Shape;178;p24">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25767" y="6195332"/>
            <a:ext cx="5376965" cy="614933"/>
          </a:xfrm>
          <a:prstGeom prst="rect">
            <a:avLst/>
          </a:prstGeom>
          <a:noFill/>
          <a:ln>
            <a:noFill/>
          </a:ln>
        </p:spPr>
      </p:pic>
      <p:pic>
        <p:nvPicPr>
          <p:cNvPr id="179" name="Google Shape;179;p24">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54034" y="6195334"/>
            <a:ext cx="741967" cy="6149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1069848" y="484632"/>
            <a:ext cx="10058400" cy="1609200"/>
          </a:xfrm>
          <a:prstGeom prst="rect">
            <a:avLst/>
          </a:prstGeom>
        </p:spPr>
        <p:txBody>
          <a:bodyPr spcFirstLastPara="1" wrap="square" lIns="91433" tIns="45700" rIns="91433" bIns="45700" anchor="ctr" anchorCtr="0">
            <a:normAutofit/>
          </a:bodyPr>
          <a:lstStyle/>
          <a:p>
            <a:r>
              <a:rPr lang="en" dirty="0"/>
              <a:t>Hub Resources (sites, videos, etc..,)</a:t>
            </a:r>
            <a:endParaRPr dirty="0"/>
          </a:p>
        </p:txBody>
      </p:sp>
      <p:sp>
        <p:nvSpPr>
          <p:cNvPr id="186" name="Google Shape;186;p25"/>
          <p:cNvSpPr txBox="1">
            <a:spLocks noGrp="1"/>
          </p:cNvSpPr>
          <p:nvPr>
            <p:ph type="body" idx="1"/>
          </p:nvPr>
        </p:nvSpPr>
        <p:spPr>
          <a:xfrm>
            <a:off x="1069848" y="2121408"/>
            <a:ext cx="10058400" cy="4050800"/>
          </a:xfrm>
          <a:prstGeom prst="rect">
            <a:avLst/>
          </a:prstGeom>
        </p:spPr>
        <p:txBody>
          <a:bodyPr spcFirstLastPara="1" wrap="square" lIns="91433" tIns="45700" rIns="91433" bIns="45700" anchor="t" anchorCtr="0">
            <a:normAutofit/>
          </a:bodyPr>
          <a:lstStyle/>
          <a:p>
            <a:pPr marL="0" indent="0">
              <a:spcAft>
                <a:spcPts val="1600"/>
              </a:spcAft>
              <a:buNone/>
            </a:pPr>
            <a:endParaRPr/>
          </a:p>
        </p:txBody>
      </p:sp>
      <p:pic>
        <p:nvPicPr>
          <p:cNvPr id="187" name="Google Shape;187;p25">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36267" y="6172192"/>
            <a:ext cx="5376965" cy="739667"/>
          </a:xfrm>
          <a:prstGeom prst="rect">
            <a:avLst/>
          </a:prstGeom>
          <a:noFill/>
          <a:ln>
            <a:noFill/>
          </a:ln>
        </p:spPr>
      </p:pic>
      <p:pic>
        <p:nvPicPr>
          <p:cNvPr id="188" name="Google Shape;188;p25">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54030" y="6172200"/>
            <a:ext cx="741969" cy="739667"/>
          </a:xfrm>
          <a:prstGeom prst="rect">
            <a:avLst/>
          </a:prstGeom>
          <a:noFill/>
          <a:ln>
            <a:noFill/>
          </a:ln>
        </p:spPr>
      </p:pic>
      <p:pic>
        <p:nvPicPr>
          <p:cNvPr id="189" name="Google Shape;189;p25" descr="PLO: Structured Video Analysis on the CEEDAR webpage"/>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 y="-191589"/>
            <a:ext cx="12191999" cy="5890300"/>
          </a:xfrm>
          <a:prstGeom prst="rect">
            <a:avLst/>
          </a:prstGeom>
          <a:noFill/>
          <a:ln>
            <a:noFill/>
          </a:ln>
        </p:spPr>
      </p:pic>
      <p:sp>
        <p:nvSpPr>
          <p:cNvPr id="2" name="TextBox 1">
            <a:extLst>
              <a:ext uri="{FF2B5EF4-FFF2-40B4-BE49-F238E27FC236}">
                <a16:creationId xmlns:a16="http://schemas.microsoft.com/office/drawing/2014/main" id="{03052407-A86A-4EC0-8351-A19ED5F99895}"/>
              </a:ext>
            </a:extLst>
          </p:cNvPr>
          <p:cNvSpPr txBox="1"/>
          <p:nvPr/>
        </p:nvSpPr>
        <p:spPr>
          <a:xfrm>
            <a:off x="2115530" y="149279"/>
            <a:ext cx="9579428" cy="584775"/>
          </a:xfrm>
          <a:prstGeom prst="rect">
            <a:avLst/>
          </a:prstGeom>
          <a:solidFill>
            <a:srgbClr val="0070C0"/>
          </a:solid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Access Resources linked through the HLP HUB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34633" y="0"/>
            <a:ext cx="12128800" cy="1609200"/>
          </a:xfrm>
          <a:prstGeom prst="rect">
            <a:avLst/>
          </a:prstGeom>
        </p:spPr>
        <p:txBody>
          <a:bodyPr spcFirstLastPara="1" wrap="square" lIns="91433" tIns="45700" rIns="91433" bIns="45700" anchor="ctr" anchorCtr="0">
            <a:normAutofit/>
          </a:bodyPr>
          <a:lstStyle/>
          <a:p>
            <a:pPr algn="ctr"/>
            <a:r>
              <a:rPr lang="en" dirty="0"/>
              <a:t>HLPs For Students with Sensory Disabilities </a:t>
            </a:r>
            <a:endParaRPr dirty="0"/>
          </a:p>
        </p:txBody>
      </p:sp>
      <p:pic>
        <p:nvPicPr>
          <p:cNvPr id="195" name="Google Shape;195;p26">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25767" y="6118325"/>
            <a:ext cx="5376965" cy="739667"/>
          </a:xfrm>
          <a:prstGeom prst="rect">
            <a:avLst/>
          </a:prstGeom>
          <a:noFill/>
          <a:ln>
            <a:noFill/>
          </a:ln>
        </p:spPr>
      </p:pic>
      <p:pic>
        <p:nvPicPr>
          <p:cNvPr id="196" name="Google Shape;196;p2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54030" y="6118333"/>
            <a:ext cx="741969" cy="739667"/>
          </a:xfrm>
          <a:prstGeom prst="rect">
            <a:avLst/>
          </a:prstGeom>
          <a:noFill/>
          <a:ln>
            <a:noFill/>
          </a:ln>
        </p:spPr>
      </p:pic>
      <p:pic>
        <p:nvPicPr>
          <p:cNvPr id="197" name="Google Shape;197;p26" descr="ACEPP HLP Hub: HLP for students with sensory disabilities: A Guide for General and Special Educator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1209600"/>
            <a:ext cx="12192003" cy="4712267"/>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34633" y="0"/>
            <a:ext cx="12128800" cy="1020400"/>
          </a:xfrm>
          <a:prstGeom prst="rect">
            <a:avLst/>
          </a:prstGeom>
        </p:spPr>
        <p:txBody>
          <a:bodyPr spcFirstLastPara="1" wrap="square" lIns="91433" tIns="45700" rIns="91433" bIns="45700" anchor="ctr" anchorCtr="0">
            <a:normAutofit/>
          </a:bodyPr>
          <a:lstStyle/>
          <a:p>
            <a:pPr algn="ctr"/>
            <a:r>
              <a:rPr lang="en" dirty="0"/>
              <a:t>HLPs for Students with Sensory Disabilities, continued </a:t>
            </a:r>
            <a:endParaRPr dirty="0"/>
          </a:p>
        </p:txBody>
      </p:sp>
      <p:pic>
        <p:nvPicPr>
          <p:cNvPr id="203" name="Google Shape;203;p27" descr="Sensory Disabilities Explained on the ACEPP HLP Hub"/>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25767" y="6118325"/>
            <a:ext cx="5376965" cy="739667"/>
          </a:xfrm>
          <a:prstGeom prst="rect">
            <a:avLst/>
          </a:prstGeom>
          <a:noFill/>
          <a:ln>
            <a:noFill/>
          </a:ln>
        </p:spPr>
      </p:pic>
      <p:pic>
        <p:nvPicPr>
          <p:cNvPr id="204" name="Google Shape;204;p27">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54030" y="6118333"/>
            <a:ext cx="741969" cy="739667"/>
          </a:xfrm>
          <a:prstGeom prst="rect">
            <a:avLst/>
          </a:prstGeom>
          <a:noFill/>
          <a:ln>
            <a:noFill/>
          </a:ln>
        </p:spPr>
      </p:pic>
      <p:pic>
        <p:nvPicPr>
          <p:cNvPr id="205" name="Google Shape;205;p27" descr="In the Theory to Practice section on the HLP hub, access HLPs for students with disabilities. ">
            <a:extLst>
              <a:ext uri="{C183D7F6-B498-43B3-948B-1728B52AA6E4}">
                <adec:decorative xmlns:adec="http://schemas.microsoft.com/office/drawing/2017/decorative" val="0"/>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33" y="1103388"/>
            <a:ext cx="12192000" cy="4817432"/>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210"/>
        <p:cNvGrpSpPr/>
        <p:nvPr/>
      </p:nvGrpSpPr>
      <p:grpSpPr>
        <a:xfrm>
          <a:off x="0" y="0"/>
          <a:ext cx="0" cy="0"/>
          <a:chOff x="0" y="0"/>
          <a:chExt cx="0" cy="0"/>
        </a:xfrm>
      </p:grpSpPr>
      <p:pic>
        <p:nvPicPr>
          <p:cNvPr id="2" name="Picture 1">
            <a:extLst>
              <a:ext uri="{FF2B5EF4-FFF2-40B4-BE49-F238E27FC236}">
                <a16:creationId xmlns:a16="http://schemas.microsoft.com/office/drawing/2014/main" id="{25521CD1-E7A0-4D6E-AA19-BD72287543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4380" y="1815827"/>
            <a:ext cx="3130041" cy="3194981"/>
          </a:xfrm>
          <a:prstGeom prst="rect">
            <a:avLst/>
          </a:prstGeom>
        </p:spPr>
      </p:pic>
      <p:sp>
        <p:nvSpPr>
          <p:cNvPr id="216" name="Google Shape;216;p28"/>
          <p:cNvSpPr txBox="1">
            <a:spLocks noGrp="1"/>
          </p:cNvSpPr>
          <p:nvPr>
            <p:ph type="title" idx="4294967295"/>
          </p:nvPr>
        </p:nvSpPr>
        <p:spPr>
          <a:xfrm>
            <a:off x="873200" y="1645880"/>
            <a:ext cx="3492400" cy="3693663"/>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algn="ctr" defTabSz="1219170">
              <a:buClr>
                <a:srgbClr val="000000"/>
              </a:buClr>
              <a:buSzTx/>
              <a:defRPr/>
            </a:pPr>
            <a:endParaRPr lang="en-US" sz="3067" dirty="0">
              <a:solidFill>
                <a:schemeClr val="lt1"/>
              </a:solidFill>
            </a:endParaRPr>
          </a:p>
          <a:p>
            <a:pPr algn="ctr" defTabSz="1219170">
              <a:buClr>
                <a:srgbClr val="000000"/>
              </a:buClr>
              <a:buSzTx/>
              <a:defRPr/>
            </a:pPr>
            <a:endParaRPr lang="en-US" sz="3067" dirty="0">
              <a:solidFill>
                <a:schemeClr val="lt1"/>
              </a:solidFill>
            </a:endParaRPr>
          </a:p>
          <a:p>
            <a:pPr algn="ctr" defTabSz="1219170">
              <a:buClr>
                <a:srgbClr val="000000"/>
              </a:buClr>
              <a:buSzTx/>
              <a:defRPr/>
            </a:pPr>
            <a:r>
              <a:rPr lang="en-US" sz="5067" dirty="0">
                <a:solidFill>
                  <a:schemeClr val="lt1"/>
                </a:solidFill>
              </a:rPr>
              <a:t>ACEPP e</a:t>
            </a:r>
            <a:r>
              <a:rPr lang="en-US" sz="5067" dirty="0" err="1">
                <a:solidFill>
                  <a:schemeClr val="lt1"/>
                </a:solidFill>
              </a:rPr>
              <a:t>dWeb</a:t>
            </a:r>
            <a:endParaRPr lang="en-US" sz="5067" dirty="0">
              <a:solidFill>
                <a:schemeClr val="lt1"/>
              </a:solidFill>
            </a:endParaRPr>
          </a:p>
          <a:p>
            <a:pPr algn="ctr" defTabSz="1219170">
              <a:buClr>
                <a:srgbClr val="000000"/>
              </a:buClr>
              <a:buSzTx/>
              <a:defRPr/>
            </a:pPr>
            <a:endParaRPr lang="en-US" sz="3067" dirty="0">
              <a:solidFill>
                <a:schemeClr val="lt1"/>
              </a:solidFill>
            </a:endParaRPr>
          </a:p>
          <a:p>
            <a:pPr algn="ctr" defTabSz="1219170">
              <a:buClr>
                <a:srgbClr val="000000"/>
              </a:buClr>
              <a:buSzTx/>
              <a:defRPr/>
            </a:pPr>
            <a:endParaRPr lang="en-US" sz="3067" dirty="0">
              <a:solidFill>
                <a:schemeClr val="lt1"/>
              </a:solidFill>
            </a:endParaRPr>
          </a:p>
        </p:txBody>
      </p:sp>
      <p:pic>
        <p:nvPicPr>
          <p:cNvPr id="217" name="Google Shape;217;p28" descr="ACEPP has an edWeb webpage: edWeb.net - Arizona Coalition for Educator Preparation and Practice (ACEPP).&#10;">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5477979" y="1019"/>
            <a:ext cx="5046243"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8D5C-0E72-411D-AA1F-18588D119D6F}"/>
              </a:ext>
            </a:extLst>
          </p:cNvPr>
          <p:cNvSpPr>
            <a:spLocks noGrp="1"/>
          </p:cNvSpPr>
          <p:nvPr>
            <p:ph type="title"/>
          </p:nvPr>
        </p:nvSpPr>
        <p:spPr/>
        <p:txBody>
          <a:bodyPr/>
          <a:lstStyle/>
          <a:p>
            <a:pPr algn="ctr"/>
            <a:r>
              <a:rPr lang="en" sz="3733" dirty="0">
                <a:solidFill>
                  <a:schemeClr val="bg1"/>
                </a:solidFill>
              </a:rPr>
              <a:t>Teacher Empowerment Project </a:t>
            </a:r>
            <a:endParaRPr lang="en-US" dirty="0">
              <a:solidFill>
                <a:schemeClr val="bg1"/>
              </a:solidFill>
            </a:endParaRPr>
          </a:p>
        </p:txBody>
      </p:sp>
      <p:sp>
        <p:nvSpPr>
          <p:cNvPr id="4" name="Google Shape;223;p29">
            <a:extLst>
              <a:ext uri="{FF2B5EF4-FFF2-40B4-BE49-F238E27FC236}">
                <a16:creationId xmlns:a16="http://schemas.microsoft.com/office/drawing/2014/main" id="{1C9499CA-8C64-460C-97B7-841D18B9A2AB}"/>
              </a:ext>
            </a:extLst>
          </p:cNvPr>
          <p:cNvSpPr txBox="1">
            <a:spLocks noGrp="1"/>
          </p:cNvSpPr>
          <p:nvPr>
            <p:ph type="body" idx="1"/>
          </p:nvPr>
        </p:nvSpPr>
        <p:spPr>
          <a:xfrm>
            <a:off x="1068917" y="2120901"/>
            <a:ext cx="10058400" cy="4051300"/>
          </a:xfrm>
          <a:prstGeom prst="rect">
            <a:avLst/>
          </a:prstGeom>
        </p:spPr>
        <p:txBody>
          <a:bodyPr spcFirstLastPara="1" wrap="square" lIns="91433" tIns="45700" rIns="91433" bIns="45700" anchor="t" anchorCtr="0">
            <a:normAutofit fontScale="47500" lnSpcReduction="20000"/>
          </a:bodyPr>
          <a:lstStyle/>
          <a:p>
            <a:pPr indent="-550418">
              <a:lnSpc>
                <a:spcPct val="100000"/>
              </a:lnSpc>
              <a:buClr>
                <a:schemeClr val="lt1"/>
              </a:buClr>
              <a:buSzPct val="100000"/>
            </a:pPr>
            <a:r>
              <a:rPr lang="en" sz="8142" dirty="0">
                <a:solidFill>
                  <a:schemeClr val="lt1"/>
                </a:solidFill>
              </a:rPr>
              <a:t>Relationships</a:t>
            </a:r>
            <a:endParaRPr sz="8142" dirty="0">
              <a:solidFill>
                <a:schemeClr val="lt1"/>
              </a:solidFill>
            </a:endParaRPr>
          </a:p>
          <a:p>
            <a:pPr indent="-550418">
              <a:lnSpc>
                <a:spcPct val="100000"/>
              </a:lnSpc>
              <a:spcBef>
                <a:spcPts val="0"/>
              </a:spcBef>
              <a:buClr>
                <a:schemeClr val="lt1"/>
              </a:buClr>
              <a:buSzPct val="100000"/>
            </a:pPr>
            <a:r>
              <a:rPr lang="en" sz="8142" dirty="0">
                <a:solidFill>
                  <a:schemeClr val="lt1"/>
                </a:solidFill>
              </a:rPr>
              <a:t>Pilot Project</a:t>
            </a:r>
            <a:endParaRPr sz="8142" dirty="0">
              <a:solidFill>
                <a:schemeClr val="lt1"/>
              </a:solidFill>
            </a:endParaRPr>
          </a:p>
          <a:p>
            <a:pPr indent="-550418">
              <a:lnSpc>
                <a:spcPct val="100000"/>
              </a:lnSpc>
              <a:spcBef>
                <a:spcPts val="0"/>
              </a:spcBef>
              <a:buClr>
                <a:schemeClr val="lt1"/>
              </a:buClr>
              <a:buSzPct val="100000"/>
            </a:pPr>
            <a:r>
              <a:rPr lang="en" sz="8142" dirty="0">
                <a:solidFill>
                  <a:schemeClr val="lt1"/>
                </a:solidFill>
              </a:rPr>
              <a:t>Community of Practice</a:t>
            </a:r>
            <a:endParaRPr sz="8142" dirty="0">
              <a:solidFill>
                <a:schemeClr val="lt1"/>
              </a:solidFill>
            </a:endParaRPr>
          </a:p>
          <a:p>
            <a:pPr lvl="1" indent="-550418">
              <a:lnSpc>
                <a:spcPct val="100000"/>
              </a:lnSpc>
              <a:spcBef>
                <a:spcPts val="0"/>
              </a:spcBef>
              <a:buClr>
                <a:schemeClr val="lt1"/>
              </a:buClr>
              <a:buSzPct val="100000"/>
            </a:pPr>
            <a:r>
              <a:rPr lang="en" sz="8142" dirty="0">
                <a:solidFill>
                  <a:schemeClr val="lt1"/>
                </a:solidFill>
              </a:rPr>
              <a:t>Special Education Administrators</a:t>
            </a:r>
            <a:endParaRPr sz="8142" dirty="0">
              <a:solidFill>
                <a:schemeClr val="lt1"/>
              </a:solidFill>
            </a:endParaRPr>
          </a:p>
          <a:p>
            <a:pPr lvl="1" indent="-550418">
              <a:lnSpc>
                <a:spcPct val="100000"/>
              </a:lnSpc>
              <a:spcBef>
                <a:spcPts val="0"/>
              </a:spcBef>
              <a:buClr>
                <a:schemeClr val="lt1"/>
              </a:buClr>
              <a:buSzPct val="100000"/>
            </a:pPr>
            <a:r>
              <a:rPr lang="en" sz="8142" dirty="0">
                <a:solidFill>
                  <a:schemeClr val="lt1"/>
                </a:solidFill>
              </a:rPr>
              <a:t>Recruitment and Retention</a:t>
            </a:r>
            <a:endParaRPr sz="8142" dirty="0">
              <a:solidFill>
                <a:schemeClr val="lt1"/>
              </a:solidFill>
            </a:endParaRPr>
          </a:p>
          <a:p>
            <a:pPr indent="-550418">
              <a:lnSpc>
                <a:spcPct val="100000"/>
              </a:lnSpc>
              <a:spcBef>
                <a:spcPts val="0"/>
              </a:spcBef>
              <a:buClr>
                <a:schemeClr val="lt1"/>
              </a:buClr>
              <a:buSzPct val="100000"/>
            </a:pPr>
            <a:r>
              <a:rPr lang="en" sz="8142" dirty="0">
                <a:solidFill>
                  <a:schemeClr val="lt1"/>
                </a:solidFill>
              </a:rPr>
              <a:t>Retention Survey</a:t>
            </a:r>
            <a:endParaRPr sz="8142" dirty="0">
              <a:solidFill>
                <a:schemeClr val="lt1"/>
              </a:solidFill>
            </a:endParaRPr>
          </a:p>
          <a:p>
            <a:pPr indent="-550418">
              <a:lnSpc>
                <a:spcPct val="100000"/>
              </a:lnSpc>
              <a:spcBef>
                <a:spcPts val="0"/>
              </a:spcBef>
              <a:buClr>
                <a:schemeClr val="lt1"/>
              </a:buClr>
              <a:buSzPct val="100000"/>
            </a:pPr>
            <a:r>
              <a:rPr lang="en" sz="8142" dirty="0">
                <a:solidFill>
                  <a:schemeClr val="lt1"/>
                </a:solidFill>
              </a:rPr>
              <a:t>Professional Learning</a:t>
            </a:r>
            <a:r>
              <a:rPr lang="en" sz="8142" dirty="0">
                <a:solidFill>
                  <a:schemeClr val="dk1"/>
                </a:solidFill>
              </a:rPr>
              <a:t> </a:t>
            </a:r>
            <a:endParaRPr sz="8142" dirty="0">
              <a:solidFill>
                <a:schemeClr val="dk1"/>
              </a:solidFill>
            </a:endParaRPr>
          </a:p>
          <a:p>
            <a:pPr marL="0" indent="0">
              <a:lnSpc>
                <a:spcPct val="100000"/>
              </a:lnSpc>
              <a:spcBef>
                <a:spcPts val="1600"/>
              </a:spcBef>
              <a:spcAft>
                <a:spcPts val="1600"/>
              </a:spcAft>
              <a:buNone/>
            </a:pPr>
            <a:endParaRPr dirty="0"/>
          </a:p>
        </p:txBody>
      </p:sp>
      <p:pic>
        <p:nvPicPr>
          <p:cNvPr id="5" name="Google Shape;224;p29">
            <a:extLst>
              <a:ext uri="{FF2B5EF4-FFF2-40B4-BE49-F238E27FC236}">
                <a16:creationId xmlns:a16="http://schemas.microsoft.com/office/drawing/2014/main" id="{FEBCD474-10E1-4C66-97CC-928BD6A18E67}"/>
              </a:ext>
              <a:ext uri="{C183D7F6-B498-43B3-948B-1728B52AA6E4}">
                <adec:decorative xmlns:adec="http://schemas.microsoft.com/office/drawing/2017/decorative" val="1"/>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625767" y="6158459"/>
            <a:ext cx="5376965" cy="739667"/>
          </a:xfrm>
          <a:prstGeom prst="rect">
            <a:avLst/>
          </a:prstGeom>
          <a:noFill/>
          <a:ln>
            <a:noFill/>
          </a:ln>
        </p:spPr>
      </p:pic>
      <p:pic>
        <p:nvPicPr>
          <p:cNvPr id="6" name="Google Shape;225;p29">
            <a:extLst>
              <a:ext uri="{FF2B5EF4-FFF2-40B4-BE49-F238E27FC236}">
                <a16:creationId xmlns:a16="http://schemas.microsoft.com/office/drawing/2014/main" id="{A476BEA8-A918-4CFE-BD7C-6553A0EB779A}"/>
              </a:ex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4030" y="6158467"/>
            <a:ext cx="741969" cy="739667"/>
          </a:xfrm>
          <a:prstGeom prst="rect">
            <a:avLst/>
          </a:prstGeom>
          <a:noFill/>
          <a:ln>
            <a:noFill/>
          </a:ln>
        </p:spPr>
      </p:pic>
    </p:spTree>
    <p:extLst>
      <p:ext uri="{BB962C8B-B14F-4D97-AF65-F5344CB8AC3E}">
        <p14:creationId xmlns:p14="http://schemas.microsoft.com/office/powerpoint/2010/main" val="3399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0">
            <a:extLst>
              <a:ext uri="{C183D7F6-B498-43B3-948B-1728B52AA6E4}">
                <adec:decorative xmlns:adec="http://schemas.microsoft.com/office/drawing/2017/decorative" val="1"/>
              </a:ext>
            </a:extLst>
          </p:cNvPr>
          <p:cNvSpPr/>
          <p:nvPr/>
        </p:nvSpPr>
        <p:spPr>
          <a:xfrm>
            <a:off x="-63567" y="-1"/>
            <a:ext cx="12192000" cy="6858000"/>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Rockwell"/>
              <a:ea typeface="Rockwell"/>
              <a:cs typeface="Rockwell"/>
              <a:sym typeface="Rockwell"/>
            </a:endParaRPr>
          </a:p>
        </p:txBody>
      </p:sp>
      <p:sp>
        <p:nvSpPr>
          <p:cNvPr id="239" name="Google Shape;239;p30"/>
          <p:cNvSpPr txBox="1">
            <a:spLocks noGrp="1"/>
          </p:cNvSpPr>
          <p:nvPr>
            <p:ph type="title" idx="4294967295"/>
          </p:nvPr>
        </p:nvSpPr>
        <p:spPr>
          <a:xfrm>
            <a:off x="1343700" y="2436933"/>
            <a:ext cx="2543600" cy="1632000"/>
          </a:xfrm>
          <a:prstGeom prst="rect">
            <a:avLst/>
          </a:prstGeom>
          <a:noFill/>
          <a:ln>
            <a:noFill/>
          </a:ln>
        </p:spPr>
        <p:txBody>
          <a:bodyPr spcFirstLastPara="1" wrap="square" lIns="91433" tIns="45700" rIns="91433" bIns="45700" anchor="b" anchorCtr="0">
            <a:normAutofit/>
          </a:bodyPr>
          <a:lstStyle/>
          <a:p>
            <a:pPr>
              <a:lnSpc>
                <a:spcPct val="80000"/>
              </a:lnSpc>
              <a:buClr>
                <a:srgbClr val="FFFFFF"/>
              </a:buClr>
              <a:buSzPts val="7200"/>
            </a:pPr>
            <a:r>
              <a:rPr lang="en" sz="9600" dirty="0">
                <a:solidFill>
                  <a:srgbClr val="FFFFFF"/>
                </a:solidFill>
              </a:rPr>
              <a:t>Q/A</a:t>
            </a:r>
            <a:endParaRPr sz="9600" dirty="0">
              <a:solidFill>
                <a:srgbClr val="FFFFFF"/>
              </a:solidFill>
            </a:endParaRPr>
          </a:p>
        </p:txBody>
      </p:sp>
      <p:pic>
        <p:nvPicPr>
          <p:cNvPr id="240" name="Google Shape;240;p30" descr="The ACEPP flyer includes information about the vision and mission as well as partners and links to resources.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6875901" y="1"/>
            <a:ext cx="5316100" cy="6857999"/>
          </a:xfrm>
          <a:prstGeom prst="rect">
            <a:avLst/>
          </a:prstGeom>
          <a:noFill/>
          <a:ln w="9525" cap="flat" cmpd="sng">
            <a:solidFill>
              <a:schemeClr val="dk2"/>
            </a:solidFill>
            <a:prstDash val="solid"/>
            <a:round/>
            <a:headEnd type="none" w="sm" len="sm"/>
            <a:tailEnd type="none" w="sm" len="sm"/>
          </a:ln>
        </p:spPr>
      </p:pic>
      <p:pic>
        <p:nvPicPr>
          <p:cNvPr id="242" name="Google Shape;242;p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3566" y="0"/>
            <a:ext cx="6939465"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D2C0-CABF-8911-1A8F-7D6A8058064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Strategies to develop a common vision of </a:t>
            </a:r>
            <a:r>
              <a:rPr lang="en-US" dirty="0" err="1"/>
              <a:t>hlps</a:t>
            </a:r>
            <a:r>
              <a:rPr lang="en-US" dirty="0"/>
              <a:t> across statewide systems</a:t>
            </a:r>
          </a:p>
        </p:txBody>
      </p:sp>
      <p:pic>
        <p:nvPicPr>
          <p:cNvPr id="3" name="Picture 2" descr="A blue background with text that says: High Leverage Practices PD Pack: Strategies to Develop a Common Vision of HLPs across Statewide Systems">
            <a:extLst>
              <a:ext uri="{FF2B5EF4-FFF2-40B4-BE49-F238E27FC236}">
                <a16:creationId xmlns:a16="http://schemas.microsoft.com/office/drawing/2014/main" id="{7D0AC349-D911-4F8B-A3CF-1BFA08C92F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721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U.S. Office of Special Education Programs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H325A120003. Bonnie Jones and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 as the project officers.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pic>
        <p:nvPicPr>
          <p:cNvPr id="4" name="Picture 3" descr="Disclaimer slide">
            <a:extLst>
              <a:ext uri="{FF2B5EF4-FFF2-40B4-BE49-F238E27FC236}">
                <a16:creationId xmlns:a16="http://schemas.microsoft.com/office/drawing/2014/main" id="{A683CABA-8473-1EFA-1F96-44E0C21662AC}"/>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8579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0"/>
        <p:cNvGrpSpPr/>
        <p:nvPr/>
      </p:nvGrpSpPr>
      <p:grpSpPr>
        <a:xfrm>
          <a:off x="0" y="0"/>
          <a:ext cx="0" cy="0"/>
          <a:chOff x="0" y="0"/>
          <a:chExt cx="0" cy="0"/>
        </a:xfrm>
      </p:grpSpPr>
      <p:sp>
        <p:nvSpPr>
          <p:cNvPr id="62" name="Google Shape;62;p14"/>
          <p:cNvSpPr txBox="1">
            <a:spLocks noGrp="1"/>
          </p:cNvSpPr>
          <p:nvPr>
            <p:ph type="title" idx="4294967295"/>
          </p:nvPr>
        </p:nvSpPr>
        <p:spPr>
          <a:xfrm>
            <a:off x="33" y="4346801"/>
            <a:ext cx="12192000" cy="2921593"/>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algn="ctr" defTabSz="1219170">
              <a:lnSpc>
                <a:spcPct val="90000"/>
              </a:lnSpc>
              <a:buSzPts val="4100"/>
              <a:defRPr/>
            </a:pPr>
            <a:endParaRPr lang="en-US" sz="2933" dirty="0">
              <a:solidFill>
                <a:schemeClr val="lt1"/>
              </a:solidFill>
            </a:endParaRPr>
          </a:p>
          <a:p>
            <a:pPr algn="ctr" defTabSz="1219170">
              <a:lnSpc>
                <a:spcPct val="90000"/>
              </a:lnSpc>
              <a:buSzPts val="4100"/>
              <a:defRPr/>
            </a:pPr>
            <a:r>
              <a:rPr lang="en-US" sz="2933" dirty="0">
                <a:solidFill>
                  <a:schemeClr val="lt1"/>
                </a:solidFill>
              </a:rPr>
              <a:t>Arizona Coalition for Educator Preparation and Practice</a:t>
            </a:r>
          </a:p>
          <a:p>
            <a:pPr algn="ctr" defTabSz="1219170">
              <a:lnSpc>
                <a:spcPct val="90000"/>
              </a:lnSpc>
              <a:buSzPts val="4100"/>
              <a:defRPr/>
            </a:pPr>
            <a:endParaRPr lang="en-US" sz="2933" dirty="0">
              <a:solidFill>
                <a:schemeClr val="lt1"/>
              </a:solidFill>
            </a:endParaRPr>
          </a:p>
          <a:p>
            <a:pPr algn="ctr" defTabSz="1219170">
              <a:lnSpc>
                <a:spcPct val="90000"/>
              </a:lnSpc>
              <a:buSzPts val="4100"/>
              <a:defRPr/>
            </a:pPr>
            <a:r>
              <a:rPr lang="en-US" sz="4533" dirty="0">
                <a:solidFill>
                  <a:schemeClr val="lt1"/>
                </a:solidFill>
              </a:rPr>
              <a:t>Moving the Work of HLPs Across Our State</a:t>
            </a:r>
          </a:p>
          <a:p>
            <a:pPr defTabSz="1219170">
              <a:lnSpc>
                <a:spcPct val="80000"/>
              </a:lnSpc>
              <a:buSzPts val="3500"/>
              <a:defRPr/>
            </a:pPr>
            <a:endParaRPr lang="en-US" sz="4400" b="1" dirty="0">
              <a:solidFill>
                <a:schemeClr val="lt1"/>
              </a:solidFill>
            </a:endParaRPr>
          </a:p>
          <a:p>
            <a:pPr defTabSz="1219170">
              <a:buClr>
                <a:srgbClr val="000000"/>
              </a:buClr>
              <a:buSzTx/>
              <a:defRPr/>
            </a:pPr>
            <a:endParaRPr lang="en-US" sz="1867" dirty="0">
              <a:solidFill>
                <a:srgbClr val="000000"/>
              </a:solidFill>
            </a:endParaRPr>
          </a:p>
        </p:txBody>
      </p:sp>
      <p:pic>
        <p:nvPicPr>
          <p:cNvPr id="3" name="Picture 2" descr="ACEPP">
            <a:extLst>
              <a:ext uri="{FF2B5EF4-FFF2-40B4-BE49-F238E27FC236}">
                <a16:creationId xmlns:a16="http://schemas.microsoft.com/office/drawing/2014/main" id="{C50DD422-544F-49AC-B81C-8C9B03DCB59D}"/>
              </a:ext>
            </a:extLst>
          </p:cNvPr>
          <p:cNvPicPr>
            <a:picLocks noChangeAspect="1"/>
          </p:cNvPicPr>
          <p:nvPr/>
        </p:nvPicPr>
        <p:blipFill>
          <a:blip r:embed="rId4"/>
          <a:stretch>
            <a:fillRect/>
          </a:stretch>
        </p:blipFill>
        <p:spPr>
          <a:xfrm>
            <a:off x="2956012" y="753066"/>
            <a:ext cx="6279977" cy="35162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7CA4"/>
        </a:solidFill>
        <a:effectLst/>
      </p:bgPr>
    </p:bg>
    <p:spTree>
      <p:nvGrpSpPr>
        <p:cNvPr id="1" name="Shape 67"/>
        <p:cNvGrpSpPr/>
        <p:nvPr/>
      </p:nvGrpSpPr>
      <p:grpSpPr>
        <a:xfrm>
          <a:off x="0" y="0"/>
          <a:ext cx="0" cy="0"/>
          <a:chOff x="0" y="0"/>
          <a:chExt cx="0" cy="0"/>
        </a:xfrm>
      </p:grpSpPr>
      <p:sp>
        <p:nvSpPr>
          <p:cNvPr id="68" name="Google Shape;68;p15">
            <a:extLst>
              <a:ext uri="{C183D7F6-B498-43B3-948B-1728B52AA6E4}">
                <adec:decorative xmlns:adec="http://schemas.microsoft.com/office/drawing/2017/decorative" val="1"/>
              </a:ext>
            </a:extLst>
          </p:cNvPr>
          <p:cNvSpPr/>
          <p:nvPr/>
        </p:nvSpPr>
        <p:spPr>
          <a:xfrm>
            <a:off x="49781" y="-99936"/>
            <a:ext cx="12189200" cy="6957935"/>
          </a:xfrm>
          <a:prstGeom prst="rect">
            <a:avLst/>
          </a:prstGeom>
          <a:solidFill>
            <a:schemeClr val="accent1">
              <a:lumMod val="50000"/>
            </a:schemeClr>
          </a:soli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Rockwell"/>
              <a:ea typeface="Rockwell"/>
              <a:cs typeface="Rockwell"/>
              <a:sym typeface="Rockwell"/>
            </a:endParaRPr>
          </a:p>
        </p:txBody>
      </p:sp>
      <p:grpSp>
        <p:nvGrpSpPr>
          <p:cNvPr id="69" name="Google Shape;69;p15">
            <a:extLst>
              <a:ext uri="{C183D7F6-B498-43B3-948B-1728B52AA6E4}">
                <adec:decorative xmlns:adec="http://schemas.microsoft.com/office/drawing/2017/decorative" val="1"/>
              </a:ext>
            </a:extLst>
          </p:cNvPr>
          <p:cNvGrpSpPr/>
          <p:nvPr/>
        </p:nvGrpSpPr>
        <p:grpSpPr>
          <a:xfrm>
            <a:off x="517327" y="319000"/>
            <a:ext cx="1954252" cy="2002304"/>
            <a:chOff x="1061035" y="1679569"/>
            <a:chExt cx="3498900" cy="3498900"/>
          </a:xfrm>
        </p:grpSpPr>
        <p:sp>
          <p:nvSpPr>
            <p:cNvPr id="70" name="Google Shape;70;p15"/>
            <p:cNvSpPr/>
            <p:nvPr/>
          </p:nvSpPr>
          <p:spPr>
            <a:xfrm>
              <a:off x="1061035" y="1679569"/>
              <a:ext cx="3498900" cy="3498900"/>
            </a:xfrm>
            <a:prstGeom prst="ellipse">
              <a:avLst/>
            </a:prstGeom>
            <a:blipFill rotWithShape="1">
              <a:blip r:embed="rId3" cstate="email">
                <a:alphaModFix/>
                <a:extLst>
                  <a:ext uri="{28A0092B-C50C-407E-A947-70E740481C1C}">
                    <a14:useLocalDpi xmlns:a14="http://schemas.microsoft.com/office/drawing/2010/main"/>
                  </a:ext>
                </a:extLst>
              </a:blip>
              <a:tile tx="0" ty="0" sx="84997" sy="84997" flip="none" algn="tl"/>
            </a:blipFill>
            <a:ln>
              <a:noFill/>
            </a:ln>
          </p:spPr>
          <p:txBody>
            <a:bodyPr spcFirstLastPara="1" wrap="square" lIns="0" tIns="0" rIns="0" bIns="0" anchor="ctr" anchorCtr="0">
              <a:noAutofit/>
            </a:bodyPr>
            <a:lstStyle/>
            <a:p>
              <a:pPr algn="ctr" defTabSz="1219170">
                <a:buClr>
                  <a:srgbClr val="000000"/>
                </a:buClr>
                <a:buSzPts val="1500"/>
              </a:pPr>
              <a:endParaRPr sz="2000" b="1" kern="0">
                <a:solidFill>
                  <a:srgbClr val="FFFFFF"/>
                </a:solidFill>
                <a:latin typeface="Rockwell"/>
                <a:ea typeface="Rockwell"/>
                <a:cs typeface="Rockwell"/>
                <a:sym typeface="Rockwell"/>
              </a:endParaRPr>
            </a:p>
          </p:txBody>
        </p:sp>
        <p:sp>
          <p:nvSpPr>
            <p:cNvPr id="71" name="Google Shape;71;p15"/>
            <p:cNvSpPr/>
            <p:nvPr/>
          </p:nvSpPr>
          <p:spPr>
            <a:xfrm>
              <a:off x="1246134" y="1864667"/>
              <a:ext cx="3128700" cy="3128700"/>
            </a:xfrm>
            <a:prstGeom prst="ellipse">
              <a:avLst/>
            </a:prstGeom>
            <a:noFill/>
            <a:ln w="25400" cap="flat" cmpd="sng">
              <a:solidFill>
                <a:srgbClr val="FFFFFF"/>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400"/>
              </a:pPr>
              <a:endParaRPr sz="1867" kern="0">
                <a:solidFill>
                  <a:srgbClr val="FFFFFF"/>
                </a:solidFill>
                <a:latin typeface="Calibri"/>
                <a:ea typeface="Calibri"/>
                <a:cs typeface="Calibri"/>
                <a:sym typeface="Calibri"/>
              </a:endParaRPr>
            </a:p>
          </p:txBody>
        </p:sp>
      </p:grpSp>
      <p:sp>
        <p:nvSpPr>
          <p:cNvPr id="72" name="Google Shape;72;p15"/>
          <p:cNvSpPr txBox="1">
            <a:spLocks noGrp="1"/>
          </p:cNvSpPr>
          <p:nvPr>
            <p:ph type="title"/>
          </p:nvPr>
        </p:nvSpPr>
        <p:spPr>
          <a:xfrm>
            <a:off x="174052" y="267951"/>
            <a:ext cx="2640800" cy="2104400"/>
          </a:xfrm>
          <a:prstGeom prst="rect">
            <a:avLst/>
          </a:prstGeom>
          <a:noFill/>
          <a:ln>
            <a:noFill/>
          </a:ln>
        </p:spPr>
        <p:txBody>
          <a:bodyPr spcFirstLastPara="1" wrap="square" lIns="91433" tIns="45700" rIns="91433" bIns="45700" anchor="ctr" anchorCtr="0">
            <a:normAutofit/>
          </a:bodyPr>
          <a:lstStyle/>
          <a:p>
            <a:pPr algn="ctr">
              <a:buClr>
                <a:srgbClr val="FFFFFF"/>
              </a:buClr>
              <a:buSzPts val="2300"/>
            </a:pPr>
            <a:r>
              <a:rPr lang="en" sz="3067" dirty="0">
                <a:solidFill>
                  <a:srgbClr val="FFFFFF"/>
                </a:solidFill>
              </a:rPr>
              <a:t>OUR</a:t>
            </a:r>
            <a:endParaRPr sz="3067" dirty="0">
              <a:solidFill>
                <a:srgbClr val="FFFFFF"/>
              </a:solidFill>
            </a:endParaRPr>
          </a:p>
          <a:p>
            <a:pPr algn="ctr">
              <a:buClr>
                <a:srgbClr val="FFFFFF"/>
              </a:buClr>
              <a:buSzPts val="2300"/>
            </a:pPr>
            <a:r>
              <a:rPr lang="en" sz="3067" dirty="0">
                <a:solidFill>
                  <a:srgbClr val="FFFFFF"/>
                </a:solidFill>
              </a:rPr>
              <a:t>TEAM</a:t>
            </a:r>
            <a:endParaRPr sz="3067" dirty="0">
              <a:solidFill>
                <a:srgbClr val="FFFFFF"/>
              </a:solidFill>
            </a:endParaRPr>
          </a:p>
        </p:txBody>
      </p:sp>
      <p:sp>
        <p:nvSpPr>
          <p:cNvPr id="73" name="Google Shape;73;p15"/>
          <p:cNvSpPr txBox="1"/>
          <p:nvPr/>
        </p:nvSpPr>
        <p:spPr>
          <a:xfrm>
            <a:off x="2759600" y="319000"/>
            <a:ext cx="6698000" cy="5661253"/>
          </a:xfrm>
          <a:prstGeom prst="rect">
            <a:avLst/>
          </a:prstGeom>
          <a:noFill/>
          <a:ln>
            <a:noFill/>
          </a:ln>
        </p:spPr>
        <p:txBody>
          <a:bodyPr spcFirstLastPara="1" wrap="square" lIns="121900" tIns="121900" rIns="121900" bIns="121900" anchor="t" anchorCtr="0">
            <a:spAutoFit/>
          </a:bodyPr>
          <a:lstStyle/>
          <a:p>
            <a:pPr defTabSz="1219170">
              <a:lnSpc>
                <a:spcPct val="70000"/>
              </a:lnSpc>
              <a:buClr>
                <a:srgbClr val="000000"/>
              </a:buClr>
              <a:buSzPts val="1100"/>
            </a:pPr>
            <a:r>
              <a:rPr lang="en" sz="3867" b="1" kern="0" dirty="0">
                <a:solidFill>
                  <a:srgbClr val="FFFFFF"/>
                </a:solidFill>
                <a:latin typeface="Arial"/>
                <a:cs typeface="Arial"/>
                <a:sym typeface="Arial"/>
              </a:rPr>
              <a:t>Beth Hoffman</a:t>
            </a:r>
            <a:endParaRPr sz="3867" b="1" kern="0" dirty="0">
              <a:solidFill>
                <a:srgbClr val="FFFFFF"/>
              </a:solidFill>
              <a:latin typeface="Arial"/>
              <a:cs typeface="Arial"/>
              <a:sym typeface="Arial"/>
            </a:endParaRPr>
          </a:p>
          <a:p>
            <a:pPr defTabSz="1219170">
              <a:lnSpc>
                <a:spcPct val="70000"/>
              </a:lnSpc>
              <a:buClr>
                <a:srgbClr val="000000"/>
              </a:buClr>
              <a:buSzPts val="1100"/>
            </a:pPr>
            <a:r>
              <a:rPr lang="en" sz="3200" kern="0" dirty="0">
                <a:solidFill>
                  <a:srgbClr val="FFFFFF"/>
                </a:solidFill>
                <a:latin typeface="Arial"/>
                <a:cs typeface="Arial"/>
                <a:sym typeface="Arial"/>
              </a:rPr>
              <a:t>Rio Salado College</a:t>
            </a:r>
            <a:endParaRPr sz="3200" kern="0" dirty="0">
              <a:solidFill>
                <a:srgbClr val="FFFFFF"/>
              </a:solidFill>
              <a:latin typeface="Arial"/>
              <a:cs typeface="Arial"/>
              <a:sym typeface="Arial"/>
            </a:endParaRPr>
          </a:p>
          <a:p>
            <a:pPr defTabSz="1219170">
              <a:lnSpc>
                <a:spcPct val="70000"/>
              </a:lnSpc>
              <a:buClr>
                <a:srgbClr val="000000"/>
              </a:buClr>
              <a:buSzPts val="1100"/>
            </a:pPr>
            <a:endParaRPr sz="3200" kern="0" dirty="0">
              <a:solidFill>
                <a:srgbClr val="FFFFFF"/>
              </a:solidFill>
              <a:latin typeface="Arial"/>
              <a:cs typeface="Arial"/>
              <a:sym typeface="Arial"/>
            </a:endParaRPr>
          </a:p>
          <a:p>
            <a:pPr defTabSz="1219170">
              <a:lnSpc>
                <a:spcPct val="70000"/>
              </a:lnSpc>
              <a:buClr>
                <a:srgbClr val="000000"/>
              </a:buClr>
              <a:buSzPts val="1100"/>
            </a:pPr>
            <a:r>
              <a:rPr lang="en" sz="3867" b="1" kern="0" dirty="0">
                <a:solidFill>
                  <a:srgbClr val="FFFFFF"/>
                </a:solidFill>
                <a:latin typeface="Arial"/>
                <a:cs typeface="Arial"/>
                <a:sym typeface="Arial"/>
              </a:rPr>
              <a:t>Christina Rivera</a:t>
            </a:r>
            <a:endParaRPr sz="3867" b="1" kern="0" dirty="0">
              <a:solidFill>
                <a:srgbClr val="FFFFFF"/>
              </a:solidFill>
              <a:latin typeface="Arial"/>
              <a:cs typeface="Arial"/>
              <a:sym typeface="Arial"/>
            </a:endParaRPr>
          </a:p>
          <a:p>
            <a:pPr defTabSz="1219170">
              <a:lnSpc>
                <a:spcPct val="70000"/>
              </a:lnSpc>
              <a:buClr>
                <a:srgbClr val="000000"/>
              </a:buClr>
              <a:buSzPts val="1100"/>
            </a:pPr>
            <a:r>
              <a:rPr lang="en" sz="3200" kern="0" dirty="0">
                <a:solidFill>
                  <a:srgbClr val="FFFFFF"/>
                </a:solidFill>
                <a:latin typeface="Arial"/>
                <a:cs typeface="Arial"/>
                <a:sym typeface="Arial"/>
              </a:rPr>
              <a:t>University of Arizona</a:t>
            </a:r>
            <a:endParaRPr sz="3200" kern="0" dirty="0">
              <a:solidFill>
                <a:srgbClr val="FFFFFF"/>
              </a:solidFill>
              <a:latin typeface="Arial"/>
              <a:cs typeface="Arial"/>
              <a:sym typeface="Arial"/>
            </a:endParaRPr>
          </a:p>
          <a:p>
            <a:pPr defTabSz="1219170">
              <a:lnSpc>
                <a:spcPct val="70000"/>
              </a:lnSpc>
              <a:buClr>
                <a:srgbClr val="000000"/>
              </a:buClr>
              <a:buSzPts val="1100"/>
            </a:pPr>
            <a:endParaRPr sz="3200" kern="0" dirty="0">
              <a:solidFill>
                <a:srgbClr val="FFFFFF"/>
              </a:solidFill>
              <a:latin typeface="Arial"/>
              <a:cs typeface="Arial"/>
              <a:sym typeface="Arial"/>
            </a:endParaRPr>
          </a:p>
          <a:p>
            <a:pPr defTabSz="1219170">
              <a:lnSpc>
                <a:spcPct val="70000"/>
              </a:lnSpc>
              <a:buClr>
                <a:srgbClr val="000000"/>
              </a:buClr>
              <a:buSzPts val="1100"/>
            </a:pPr>
            <a:r>
              <a:rPr lang="en" sz="3867" b="1" kern="0" dirty="0">
                <a:solidFill>
                  <a:srgbClr val="FFFFFF"/>
                </a:solidFill>
                <a:latin typeface="Arial"/>
                <a:cs typeface="Arial"/>
                <a:sym typeface="Arial"/>
              </a:rPr>
              <a:t>Dusty Sanchez</a:t>
            </a:r>
            <a:endParaRPr sz="3867" b="1" kern="0" dirty="0">
              <a:solidFill>
                <a:srgbClr val="FFFFFF"/>
              </a:solidFill>
              <a:latin typeface="Arial"/>
              <a:cs typeface="Arial"/>
              <a:sym typeface="Arial"/>
            </a:endParaRPr>
          </a:p>
          <a:p>
            <a:pPr defTabSz="1219170">
              <a:lnSpc>
                <a:spcPct val="70000"/>
              </a:lnSpc>
              <a:buClr>
                <a:srgbClr val="000000"/>
              </a:buClr>
              <a:buSzPts val="1100"/>
            </a:pPr>
            <a:r>
              <a:rPr lang="en" sz="3200" kern="0" dirty="0">
                <a:solidFill>
                  <a:srgbClr val="FFFFFF"/>
                </a:solidFill>
                <a:latin typeface="Arial"/>
                <a:cs typeface="Arial"/>
                <a:sym typeface="Arial"/>
              </a:rPr>
              <a:t>Grand Canyon University</a:t>
            </a:r>
            <a:endParaRPr sz="3200" kern="0" dirty="0">
              <a:solidFill>
                <a:srgbClr val="FFFFFF"/>
              </a:solidFill>
              <a:latin typeface="Arial"/>
              <a:cs typeface="Arial"/>
              <a:sym typeface="Arial"/>
            </a:endParaRPr>
          </a:p>
          <a:p>
            <a:pPr defTabSz="1219170">
              <a:lnSpc>
                <a:spcPct val="70000"/>
              </a:lnSpc>
              <a:buClr>
                <a:srgbClr val="000000"/>
              </a:buClr>
              <a:buSzPts val="1100"/>
            </a:pPr>
            <a:endParaRPr sz="2133" kern="0" dirty="0">
              <a:solidFill>
                <a:srgbClr val="FFFFFF"/>
              </a:solidFill>
              <a:latin typeface="Arial"/>
              <a:cs typeface="Arial"/>
              <a:sym typeface="Arial"/>
            </a:endParaRPr>
          </a:p>
          <a:p>
            <a:pPr defTabSz="1219170">
              <a:lnSpc>
                <a:spcPct val="70000"/>
              </a:lnSpc>
              <a:buClr>
                <a:srgbClr val="000000"/>
              </a:buClr>
              <a:buSzPts val="1100"/>
            </a:pPr>
            <a:r>
              <a:rPr lang="en" sz="3867" b="1" kern="0" dirty="0">
                <a:solidFill>
                  <a:srgbClr val="FFFFFF"/>
                </a:solidFill>
                <a:latin typeface="Arial"/>
                <a:cs typeface="Arial"/>
                <a:sym typeface="Arial"/>
              </a:rPr>
              <a:t>Jessica DeBiase</a:t>
            </a:r>
            <a:endParaRPr sz="3867" b="1" kern="0" dirty="0">
              <a:solidFill>
                <a:srgbClr val="FFFFFF"/>
              </a:solidFill>
              <a:latin typeface="Arial"/>
              <a:cs typeface="Arial"/>
              <a:sym typeface="Arial"/>
            </a:endParaRPr>
          </a:p>
          <a:p>
            <a:pPr defTabSz="1219170">
              <a:lnSpc>
                <a:spcPct val="70000"/>
              </a:lnSpc>
              <a:buClr>
                <a:srgbClr val="000000"/>
              </a:buClr>
              <a:buSzPts val="1100"/>
            </a:pPr>
            <a:r>
              <a:rPr lang="en" sz="3200" kern="0" dirty="0">
                <a:solidFill>
                  <a:srgbClr val="FFFFFF"/>
                </a:solidFill>
                <a:latin typeface="Arial"/>
                <a:cs typeface="Arial"/>
                <a:sym typeface="Arial"/>
              </a:rPr>
              <a:t>Arizona State University</a:t>
            </a:r>
            <a:endParaRPr sz="3200" kern="0" dirty="0">
              <a:solidFill>
                <a:srgbClr val="FFFFFF"/>
              </a:solidFill>
              <a:latin typeface="Arial"/>
              <a:cs typeface="Arial"/>
              <a:sym typeface="Arial"/>
            </a:endParaRPr>
          </a:p>
          <a:p>
            <a:pPr defTabSz="1219170">
              <a:lnSpc>
                <a:spcPct val="70000"/>
              </a:lnSpc>
              <a:buClr>
                <a:srgbClr val="000000"/>
              </a:buClr>
              <a:buSzPts val="1100"/>
            </a:pPr>
            <a:endParaRPr sz="3200" kern="0" dirty="0">
              <a:solidFill>
                <a:srgbClr val="FFFFFF"/>
              </a:solidFill>
              <a:latin typeface="Arial"/>
              <a:cs typeface="Arial"/>
              <a:sym typeface="Arial"/>
            </a:endParaRPr>
          </a:p>
          <a:p>
            <a:pPr defTabSz="1219170">
              <a:lnSpc>
                <a:spcPct val="70000"/>
              </a:lnSpc>
              <a:buClr>
                <a:srgbClr val="000000"/>
              </a:buClr>
              <a:buSzPts val="1100"/>
            </a:pPr>
            <a:r>
              <a:rPr lang="en" sz="3867" b="1" kern="0" dirty="0">
                <a:solidFill>
                  <a:srgbClr val="FFFFFF"/>
                </a:solidFill>
                <a:latin typeface="Arial"/>
                <a:cs typeface="Arial"/>
                <a:sym typeface="Arial"/>
              </a:rPr>
              <a:t>Kim Rice</a:t>
            </a:r>
            <a:endParaRPr sz="3867" b="1" kern="0" dirty="0">
              <a:solidFill>
                <a:srgbClr val="FFFFFF"/>
              </a:solidFill>
              <a:latin typeface="Arial"/>
              <a:cs typeface="Arial"/>
              <a:sym typeface="Arial"/>
            </a:endParaRPr>
          </a:p>
          <a:p>
            <a:pPr defTabSz="1219170">
              <a:lnSpc>
                <a:spcPct val="70000"/>
              </a:lnSpc>
              <a:buClr>
                <a:srgbClr val="000000"/>
              </a:buClr>
              <a:buSzPts val="1100"/>
            </a:pPr>
            <a:r>
              <a:rPr lang="en" sz="3200" kern="0" dirty="0">
                <a:solidFill>
                  <a:srgbClr val="FFFFFF"/>
                </a:solidFill>
                <a:latin typeface="Arial"/>
                <a:cs typeface="Arial"/>
                <a:sym typeface="Arial"/>
              </a:rPr>
              <a:t>Arizona Department of Education</a:t>
            </a:r>
            <a:endParaRPr sz="3200" kern="0" dirty="0">
              <a:solidFill>
                <a:srgbClr val="FFFFFF"/>
              </a:solidFill>
              <a:latin typeface="Arial"/>
              <a:cs typeface="Arial"/>
              <a:sym typeface="Arial"/>
            </a:endParaRPr>
          </a:p>
          <a:p>
            <a:pPr defTabSz="1219170">
              <a:lnSpc>
                <a:spcPct val="70000"/>
              </a:lnSpc>
              <a:buClr>
                <a:srgbClr val="000000"/>
              </a:buClr>
              <a:buSzPts val="1100"/>
            </a:pPr>
            <a:endParaRPr sz="3200" kern="0" dirty="0">
              <a:solidFill>
                <a:srgbClr val="000000"/>
              </a:solidFill>
              <a:latin typeface="Arial"/>
              <a:cs typeface="Arial"/>
              <a:sym typeface="Arial"/>
            </a:endParaRPr>
          </a:p>
        </p:txBody>
      </p:sp>
      <p:pic>
        <p:nvPicPr>
          <p:cNvPr id="78" name="Google Shape;78;p15">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99451" y="6118325"/>
            <a:ext cx="5376965" cy="739667"/>
          </a:xfrm>
          <a:prstGeom prst="rect">
            <a:avLst/>
          </a:prstGeom>
          <a:noFill/>
          <a:ln>
            <a:noFill/>
          </a:ln>
        </p:spPr>
      </p:pic>
      <p:pic>
        <p:nvPicPr>
          <p:cNvPr id="79" name="Google Shape;79;p15">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53930" y="6118333"/>
            <a:ext cx="741969" cy="739667"/>
          </a:xfrm>
          <a:prstGeom prst="rect">
            <a:avLst/>
          </a:prstGeom>
          <a:noFill/>
          <a:ln>
            <a:noFill/>
          </a:ln>
        </p:spPr>
      </p:pic>
      <p:pic>
        <p:nvPicPr>
          <p:cNvPr id="3" name="Picture 2">
            <a:extLst>
              <a:ext uri="{FF2B5EF4-FFF2-40B4-BE49-F238E27FC236}">
                <a16:creationId xmlns:a16="http://schemas.microsoft.com/office/drawing/2014/main" id="{FEBB92BB-7B45-4F88-AF65-9E7F33611CBD}"/>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2739" y="-99938"/>
            <a:ext cx="1896243" cy="69579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7CA4"/>
        </a:solidFill>
        <a:effectLst/>
      </p:bgPr>
    </p:bg>
    <p:spTree>
      <p:nvGrpSpPr>
        <p:cNvPr id="1" name="Shape 84"/>
        <p:cNvGrpSpPr/>
        <p:nvPr/>
      </p:nvGrpSpPr>
      <p:grpSpPr>
        <a:xfrm>
          <a:off x="0" y="0"/>
          <a:ext cx="0" cy="0"/>
          <a:chOff x="0" y="0"/>
          <a:chExt cx="0" cy="0"/>
        </a:xfrm>
      </p:grpSpPr>
      <p:sp>
        <p:nvSpPr>
          <p:cNvPr id="85" name="Google Shape;85;p16" descr="ACEPP Flyer&#10;"/>
          <p:cNvSpPr/>
          <p:nvPr/>
        </p:nvSpPr>
        <p:spPr>
          <a:xfrm>
            <a:off x="1415" y="0"/>
            <a:ext cx="12189200" cy="6858000"/>
          </a:xfrm>
          <a:prstGeom prst="rect">
            <a:avLst/>
          </a:prstGeom>
          <a:solidFill>
            <a:schemeClr val="accent1">
              <a:lumMod val="50000"/>
            </a:schemeClr>
          </a:soli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Rockwell"/>
              <a:ea typeface="Rockwell"/>
              <a:cs typeface="Rockwell"/>
              <a:sym typeface="Rockwell"/>
            </a:endParaRPr>
          </a:p>
        </p:txBody>
      </p:sp>
      <p:pic>
        <p:nvPicPr>
          <p:cNvPr id="86" name="Google Shape;86;p16" descr="ACEPP flyer"/>
          <p:cNvPicPr preferRelativeResize="0"/>
          <p:nvPr/>
        </p:nvPicPr>
        <p:blipFill rotWithShape="1">
          <a:blip r:embed="rId3" cstate="email">
            <a:alphaModFix/>
            <a:extLst>
              <a:ext uri="{28A0092B-C50C-407E-A947-70E740481C1C}">
                <a14:useLocalDpi xmlns:a14="http://schemas.microsoft.com/office/drawing/2010/main"/>
              </a:ext>
            </a:extLst>
          </a:blip>
          <a:srcRect l="-787" r="663"/>
          <a:stretch/>
        </p:blipFill>
        <p:spPr>
          <a:xfrm>
            <a:off x="5326667" y="2"/>
            <a:ext cx="5281132" cy="6857999"/>
          </a:xfrm>
          <a:prstGeom prst="rect">
            <a:avLst/>
          </a:prstGeom>
          <a:noFill/>
          <a:ln>
            <a:noFill/>
          </a:ln>
        </p:spPr>
      </p:pic>
      <p:sp>
        <p:nvSpPr>
          <p:cNvPr id="2" name="Title 1">
            <a:extLst>
              <a:ext uri="{FF2B5EF4-FFF2-40B4-BE49-F238E27FC236}">
                <a16:creationId xmlns:a16="http://schemas.microsoft.com/office/drawing/2014/main" id="{62B7B6D9-CA80-46AD-936F-8EB0D7DB8CCE}"/>
              </a:ext>
            </a:extLst>
          </p:cNvPr>
          <p:cNvSpPr>
            <a:spLocks noGrp="1"/>
          </p:cNvSpPr>
          <p:nvPr>
            <p:ph type="title"/>
          </p:nvPr>
        </p:nvSpPr>
        <p:spPr>
          <a:xfrm>
            <a:off x="888569" y="2151721"/>
            <a:ext cx="10058400" cy="1609200"/>
          </a:xfrm>
        </p:spPr>
        <p:txBody>
          <a:bodyPr spcFirstLastPara="1" wrap="square" lIns="91433" tIns="45700" rIns="91433" bIns="45700" anchor="b" anchorCtr="0">
            <a:normAutofit/>
          </a:bodyPr>
          <a:lstStyle/>
          <a:p>
            <a:r>
              <a:rPr lang="en-US" dirty="0">
                <a:solidFill>
                  <a:schemeClr val="bg1"/>
                </a:solidFill>
              </a:rPr>
              <a:t>ACEPP FLYER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91"/>
        <p:cNvGrpSpPr/>
        <p:nvPr/>
      </p:nvGrpSpPr>
      <p:grpSpPr>
        <a:xfrm>
          <a:off x="0" y="0"/>
          <a:ext cx="0" cy="0"/>
          <a:chOff x="0" y="0"/>
          <a:chExt cx="0" cy="0"/>
        </a:xfrm>
      </p:grpSpPr>
      <p:sp>
        <p:nvSpPr>
          <p:cNvPr id="3" name="Title 2">
            <a:extLst>
              <a:ext uri="{FF2B5EF4-FFF2-40B4-BE49-F238E27FC236}">
                <a16:creationId xmlns:a16="http://schemas.microsoft.com/office/drawing/2014/main" id="{BE2877E7-AA0E-4433-91F1-0CED6E988BA3}"/>
              </a:ext>
            </a:extLst>
          </p:cNvPr>
          <p:cNvSpPr>
            <a:spLocks noGrp="1"/>
          </p:cNvSpPr>
          <p:nvPr>
            <p:ph type="title"/>
          </p:nvPr>
        </p:nvSpPr>
        <p:spPr>
          <a:xfrm>
            <a:off x="2267892" y="120236"/>
            <a:ext cx="4051611" cy="723833"/>
          </a:xfrm>
        </p:spPr>
        <p:txBody>
          <a:bodyPr spcFirstLastPara="1" wrap="square" lIns="91433" tIns="45700" rIns="91433" bIns="45700" anchor="b" anchorCtr="0">
            <a:normAutofit/>
          </a:bodyPr>
          <a:lstStyle/>
          <a:p>
            <a:r>
              <a:rPr lang="en-US" dirty="0">
                <a:solidFill>
                  <a:schemeClr val="bg1"/>
                </a:solidFill>
              </a:rPr>
              <a:t>History of ACEPP</a:t>
            </a:r>
          </a:p>
        </p:txBody>
      </p:sp>
      <p:sp>
        <p:nvSpPr>
          <p:cNvPr id="92" name="Google Shape;92;p17">
            <a:extLst>
              <a:ext uri="{C183D7F6-B498-43B3-948B-1728B52AA6E4}">
                <adec:decorative xmlns:adec="http://schemas.microsoft.com/office/drawing/2017/decorative" val="1"/>
              </a:ext>
            </a:extLst>
          </p:cNvPr>
          <p:cNvSpPr/>
          <p:nvPr/>
        </p:nvSpPr>
        <p:spPr>
          <a:xfrm>
            <a:off x="7898304" y="0"/>
            <a:ext cx="4355600" cy="6858000"/>
          </a:xfrm>
          <a:prstGeom prst="rect">
            <a:avLst/>
          </a:prstGeom>
          <a:blipFill rotWithShape="1">
            <a:blip r:embed="rId3" cstate="email">
              <a:alphaModFix amt="60000"/>
              <a:extLst>
                <a:ext uri="{28A0092B-C50C-407E-A947-70E740481C1C}">
                  <a14:useLocalDpi xmlns:a14="http://schemas.microsoft.com/office/drawing/2010/main"/>
                </a:ext>
              </a:extLst>
            </a:blip>
            <a:tile tx="0" ty="-704850" sx="92002" sy="89002" flip="xy" algn="ctr"/>
          </a:blip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Rockwell"/>
              <a:ea typeface="Rockwell"/>
              <a:cs typeface="Rockwell"/>
              <a:sym typeface="Rockwell"/>
            </a:endParaRPr>
          </a:p>
        </p:txBody>
      </p:sp>
      <p:sp>
        <p:nvSpPr>
          <p:cNvPr id="96" name="Google Shape;96;p17"/>
          <p:cNvSpPr txBox="1">
            <a:spLocks noGrp="1"/>
          </p:cNvSpPr>
          <p:nvPr>
            <p:ph type="sldNum" idx="12"/>
          </p:nvPr>
        </p:nvSpPr>
        <p:spPr>
          <a:xfrm>
            <a:off x="8483347" y="4704588"/>
            <a:ext cx="480400" cy="274000"/>
          </a:xfrm>
          <a:prstGeom prst="rect">
            <a:avLst/>
          </a:prstGeom>
          <a:noFill/>
          <a:ln>
            <a:noFill/>
          </a:ln>
        </p:spPr>
        <p:txBody>
          <a:bodyPr spcFirstLastPara="1" wrap="square" lIns="91433" tIns="45700" rIns="91433" bIns="45700" anchor="ctr" anchorCtr="0">
            <a:normAutofit fontScale="92500" lnSpcReduction="10000"/>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6</a:t>
            </a:fld>
            <a:endParaRPr kern="0">
              <a:solidFill>
                <a:srgbClr val="595959"/>
              </a:solidFill>
              <a:latin typeface="Arial"/>
              <a:cs typeface="Arial"/>
              <a:sym typeface="Arial"/>
            </a:endParaRPr>
          </a:p>
        </p:txBody>
      </p:sp>
      <p:sp>
        <p:nvSpPr>
          <p:cNvPr id="97" name="Google Shape;97;p17"/>
          <p:cNvSpPr txBox="1"/>
          <p:nvPr/>
        </p:nvSpPr>
        <p:spPr>
          <a:xfrm>
            <a:off x="8219900" y="1052834"/>
            <a:ext cx="3588400" cy="4766586"/>
          </a:xfrm>
          <a:prstGeom prst="rect">
            <a:avLst/>
          </a:prstGeom>
          <a:solidFill>
            <a:schemeClr val="dk1"/>
          </a:solidFill>
          <a:ln>
            <a:noFill/>
          </a:ln>
        </p:spPr>
        <p:txBody>
          <a:bodyPr spcFirstLastPara="1" wrap="square" lIns="121900" tIns="121900" rIns="121900" bIns="121900" anchor="t" anchorCtr="0">
            <a:spAutoFit/>
          </a:bodyPr>
          <a:lstStyle/>
          <a:p>
            <a:pPr defTabSz="1219170">
              <a:lnSpc>
                <a:spcPct val="115000"/>
              </a:lnSpc>
              <a:buClr>
                <a:srgbClr val="000000"/>
              </a:buClr>
            </a:pPr>
            <a:r>
              <a:rPr lang="en" sz="2177" b="1" kern="0">
                <a:solidFill>
                  <a:srgbClr val="FFFFFF"/>
                </a:solidFill>
                <a:latin typeface="Arial"/>
                <a:cs typeface="Arial"/>
                <a:sym typeface="Arial"/>
              </a:rPr>
              <a:t>ACEPP VISION:</a:t>
            </a:r>
            <a:endParaRPr sz="2177" b="1" kern="0">
              <a:solidFill>
                <a:srgbClr val="FFFFFF"/>
              </a:solidFill>
              <a:latin typeface="Arial"/>
              <a:cs typeface="Arial"/>
              <a:sym typeface="Arial"/>
            </a:endParaRPr>
          </a:p>
          <a:p>
            <a:pPr defTabSz="1219170">
              <a:lnSpc>
                <a:spcPct val="115000"/>
              </a:lnSpc>
              <a:spcBef>
                <a:spcPts val="1067"/>
              </a:spcBef>
              <a:spcAft>
                <a:spcPts val="1067"/>
              </a:spcAft>
              <a:buClr>
                <a:srgbClr val="000000"/>
              </a:buClr>
            </a:pPr>
            <a:r>
              <a:rPr lang="en" sz="2177" kern="0">
                <a:solidFill>
                  <a:srgbClr val="FFFFFF"/>
                </a:solidFill>
                <a:latin typeface="Arial"/>
                <a:cs typeface="Arial"/>
                <a:sym typeface="Arial"/>
              </a:rPr>
              <a:t>Improve educational outcomes for all students, including an explicit focus on students with disabilities, with alignment of professional learning, educator preparation, and other state initiatives to better prepare and support educators.</a:t>
            </a:r>
            <a:endParaRPr sz="2133" kern="0">
              <a:solidFill>
                <a:srgbClr val="FFFFFF"/>
              </a:solidFill>
              <a:latin typeface="Arial"/>
              <a:cs typeface="Arial"/>
              <a:sym typeface="Arial"/>
            </a:endParaRPr>
          </a:p>
        </p:txBody>
      </p:sp>
      <p:grpSp>
        <p:nvGrpSpPr>
          <p:cNvPr id="98" name="Google Shape;98;p17">
            <a:extLst>
              <a:ext uri="{C183D7F6-B498-43B3-948B-1728B52AA6E4}">
                <adec:decorative xmlns:adec="http://schemas.microsoft.com/office/drawing/2017/decorative" val="1"/>
              </a:ext>
            </a:extLst>
          </p:cNvPr>
          <p:cNvGrpSpPr/>
          <p:nvPr/>
        </p:nvGrpSpPr>
        <p:grpSpPr>
          <a:xfrm>
            <a:off x="619933" y="978832"/>
            <a:ext cx="6590852" cy="4900337"/>
            <a:chOff x="0" y="2319"/>
            <a:chExt cx="6572238" cy="5583318"/>
          </a:xfrm>
        </p:grpSpPr>
        <p:sp>
          <p:nvSpPr>
            <p:cNvPr id="99" name="Google Shape;99;p17"/>
            <p:cNvSpPr/>
            <p:nvPr/>
          </p:nvSpPr>
          <p:spPr>
            <a:xfrm>
              <a:off x="0" y="2319"/>
              <a:ext cx="6572100" cy="1175400"/>
            </a:xfrm>
            <a:prstGeom prst="roundRect">
              <a:avLst>
                <a:gd name="adj" fmla="val 10000"/>
              </a:avLst>
            </a:prstGeom>
            <a:solidFill>
              <a:srgbClr val="F2F2F2"/>
            </a:solid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00;p17"/>
            <p:cNvSpPr/>
            <p:nvPr/>
          </p:nvSpPr>
          <p:spPr>
            <a:xfrm>
              <a:off x="1357638" y="2319"/>
              <a:ext cx="5214600" cy="1175400"/>
            </a:xfrm>
            <a:prstGeom prst="rect">
              <a:avLst/>
            </a:prstGeom>
            <a:no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1;p17"/>
            <p:cNvSpPr txBox="1"/>
            <p:nvPr/>
          </p:nvSpPr>
          <p:spPr>
            <a:xfrm>
              <a:off x="0" y="2337"/>
              <a:ext cx="6048900" cy="1175400"/>
            </a:xfrm>
            <a:prstGeom prst="rect">
              <a:avLst/>
            </a:prstGeom>
            <a:noFill/>
            <a:ln>
              <a:noFill/>
            </a:ln>
          </p:spPr>
          <p:txBody>
            <a:bodyPr spcFirstLastPara="1" wrap="square" lIns="124400" tIns="124400" rIns="124400" bIns="124400" anchor="ctr" anchorCtr="0">
              <a:noAutofit/>
            </a:bodyPr>
            <a:lstStyle/>
            <a:p>
              <a:pPr defTabSz="1219170">
                <a:lnSpc>
                  <a:spcPct val="90000"/>
                </a:lnSpc>
                <a:buClr>
                  <a:srgbClr val="000000"/>
                </a:buClr>
                <a:buSzPts val="1700"/>
              </a:pPr>
              <a:r>
                <a:rPr lang="en" sz="2800" b="1" kern="0" dirty="0">
                  <a:solidFill>
                    <a:srgbClr val="000000"/>
                  </a:solidFill>
                  <a:latin typeface="Arial"/>
                  <a:cs typeface="Arial"/>
                  <a:sym typeface="Arial"/>
                </a:rPr>
                <a:t>2015</a:t>
              </a:r>
              <a:endParaRPr sz="2800" b="1" kern="0" dirty="0">
                <a:solidFill>
                  <a:srgbClr val="000000"/>
                </a:solidFill>
                <a:latin typeface="Arial"/>
                <a:cs typeface="Arial"/>
                <a:sym typeface="Arial"/>
              </a:endParaRPr>
            </a:p>
            <a:p>
              <a:pPr marL="609585" indent="-423323" defTabSz="1219170">
                <a:lnSpc>
                  <a:spcPct val="90000"/>
                </a:lnSpc>
                <a:buClr>
                  <a:srgbClr val="000000"/>
                </a:buClr>
                <a:buSzPts val="1400"/>
                <a:buFont typeface="Arial"/>
                <a:buChar char="●"/>
              </a:pPr>
              <a:r>
                <a:rPr lang="en" sz="2000" kern="0" dirty="0">
                  <a:solidFill>
                    <a:srgbClr val="000000"/>
                  </a:solidFill>
                  <a:latin typeface="Arial"/>
                  <a:cs typeface="Arial"/>
                  <a:sym typeface="Arial"/>
                </a:rPr>
                <a:t>Became a CEEDAR Targeted State</a:t>
              </a:r>
              <a:r>
                <a:rPr lang="en" sz="2533" kern="0" dirty="0">
                  <a:solidFill>
                    <a:srgbClr val="000000"/>
                  </a:solidFill>
                  <a:latin typeface="Arial"/>
                  <a:cs typeface="Arial"/>
                  <a:sym typeface="Arial"/>
                </a:rPr>
                <a:t> </a:t>
              </a:r>
              <a:endParaRPr sz="2533" kern="0" dirty="0">
                <a:solidFill>
                  <a:srgbClr val="000000"/>
                </a:solidFill>
                <a:latin typeface="Arial"/>
                <a:cs typeface="Arial"/>
                <a:sym typeface="Arial"/>
              </a:endParaRPr>
            </a:p>
          </p:txBody>
        </p:sp>
        <p:sp>
          <p:nvSpPr>
            <p:cNvPr id="102" name="Google Shape;102;p17"/>
            <p:cNvSpPr/>
            <p:nvPr/>
          </p:nvSpPr>
          <p:spPr>
            <a:xfrm>
              <a:off x="0" y="1471624"/>
              <a:ext cx="6572100" cy="1175400"/>
            </a:xfrm>
            <a:prstGeom prst="roundRect">
              <a:avLst>
                <a:gd name="adj" fmla="val 10000"/>
              </a:avLst>
            </a:prstGeom>
            <a:solidFill>
              <a:srgbClr val="F2F2F2"/>
            </a:solid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7"/>
            <p:cNvSpPr txBox="1"/>
            <p:nvPr/>
          </p:nvSpPr>
          <p:spPr>
            <a:xfrm>
              <a:off x="0" y="1765537"/>
              <a:ext cx="6572100" cy="1175400"/>
            </a:xfrm>
            <a:prstGeom prst="rect">
              <a:avLst/>
            </a:prstGeom>
            <a:noFill/>
            <a:ln>
              <a:noFill/>
            </a:ln>
          </p:spPr>
          <p:txBody>
            <a:bodyPr spcFirstLastPara="1" wrap="square" lIns="124400" tIns="124400" rIns="124400" bIns="124400" anchor="ctr" anchorCtr="0">
              <a:noAutofit/>
            </a:bodyPr>
            <a:lstStyle/>
            <a:p>
              <a:pPr defTabSz="1219170">
                <a:lnSpc>
                  <a:spcPct val="90000"/>
                </a:lnSpc>
                <a:buClr>
                  <a:srgbClr val="000000"/>
                </a:buClr>
              </a:pPr>
              <a:r>
                <a:rPr lang="en" sz="2800" b="1" kern="0" dirty="0">
                  <a:solidFill>
                    <a:srgbClr val="000000"/>
                  </a:solidFill>
                  <a:latin typeface="Arial"/>
                  <a:cs typeface="Arial"/>
                  <a:sym typeface="Arial"/>
                </a:rPr>
                <a:t>2018</a:t>
              </a:r>
              <a:endParaRPr sz="933" b="1" kern="0" dirty="0">
                <a:solidFill>
                  <a:srgbClr val="000000"/>
                </a:solidFill>
                <a:latin typeface="Arial"/>
                <a:cs typeface="Arial"/>
                <a:sym typeface="Arial"/>
              </a:endParaRPr>
            </a:p>
            <a:p>
              <a:pPr marL="609585" indent="-431789" defTabSz="1219170">
                <a:lnSpc>
                  <a:spcPct val="90000"/>
                </a:lnSpc>
                <a:buClr>
                  <a:srgbClr val="000000"/>
                </a:buClr>
                <a:buSzPts val="1500"/>
                <a:buFont typeface="Arial"/>
                <a:buChar char="●"/>
              </a:pPr>
              <a:r>
                <a:rPr lang="en" sz="2000" kern="0" dirty="0">
                  <a:solidFill>
                    <a:srgbClr val="000000"/>
                  </a:solidFill>
                  <a:latin typeface="Arial"/>
                  <a:cs typeface="Arial"/>
                  <a:sym typeface="Arial"/>
                </a:rPr>
                <a:t>Aligned State Reading Initiatives to HLPs</a:t>
              </a:r>
              <a:endParaRPr sz="2000" kern="0" dirty="0">
                <a:solidFill>
                  <a:srgbClr val="000000"/>
                </a:solidFill>
                <a:latin typeface="Arial"/>
                <a:cs typeface="Arial"/>
                <a:sym typeface="Arial"/>
              </a:endParaRPr>
            </a:p>
            <a:p>
              <a:pPr marL="609585" indent="-431789" defTabSz="1219170">
                <a:lnSpc>
                  <a:spcPct val="90000"/>
                </a:lnSpc>
                <a:buClr>
                  <a:srgbClr val="000000"/>
                </a:buClr>
                <a:buSzPts val="1500"/>
                <a:buFont typeface="Arial"/>
                <a:buChar char="●"/>
              </a:pPr>
              <a:r>
                <a:rPr lang="en" sz="2000" kern="0" dirty="0">
                  <a:solidFill>
                    <a:srgbClr val="000000"/>
                  </a:solidFill>
                  <a:latin typeface="Arial"/>
                  <a:cs typeface="Arial"/>
                  <a:sym typeface="Arial"/>
                </a:rPr>
                <a:t>Created HLP Guidance Document</a:t>
              </a:r>
              <a:endParaRPr sz="2000" kern="0" dirty="0">
                <a:solidFill>
                  <a:srgbClr val="000000"/>
                </a:solidFill>
                <a:latin typeface="Arial"/>
                <a:cs typeface="Arial"/>
                <a:sym typeface="Arial"/>
              </a:endParaRPr>
            </a:p>
            <a:p>
              <a:pPr marL="609585" defTabSz="1219170">
                <a:lnSpc>
                  <a:spcPct val="90000"/>
                </a:lnSpc>
                <a:buClr>
                  <a:srgbClr val="000000"/>
                </a:buClr>
              </a:pPr>
              <a:r>
                <a:rPr lang="en" sz="3333" kern="0" dirty="0">
                  <a:solidFill>
                    <a:srgbClr val="000000"/>
                  </a:solidFill>
                  <a:latin typeface="Arial"/>
                  <a:cs typeface="Arial"/>
                  <a:sym typeface="Arial"/>
                </a:rPr>
                <a:t>       </a:t>
              </a:r>
              <a:endParaRPr sz="1467" kern="0" dirty="0">
                <a:solidFill>
                  <a:srgbClr val="000000"/>
                </a:solidFill>
                <a:latin typeface="Arial"/>
                <a:cs typeface="Arial"/>
                <a:sym typeface="Arial"/>
              </a:endParaRPr>
            </a:p>
          </p:txBody>
        </p:sp>
        <p:sp>
          <p:nvSpPr>
            <p:cNvPr id="104" name="Google Shape;104;p17"/>
            <p:cNvSpPr/>
            <p:nvPr/>
          </p:nvSpPr>
          <p:spPr>
            <a:xfrm>
              <a:off x="0" y="2940930"/>
              <a:ext cx="6572100" cy="1175400"/>
            </a:xfrm>
            <a:prstGeom prst="roundRect">
              <a:avLst>
                <a:gd name="adj" fmla="val 10000"/>
              </a:avLst>
            </a:prstGeom>
            <a:solidFill>
              <a:srgbClr val="F2F2F2"/>
            </a:solid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7"/>
            <p:cNvSpPr/>
            <p:nvPr/>
          </p:nvSpPr>
          <p:spPr>
            <a:xfrm>
              <a:off x="1357638" y="2940930"/>
              <a:ext cx="5214600" cy="1175400"/>
            </a:xfrm>
            <a:prstGeom prst="rect">
              <a:avLst/>
            </a:prstGeom>
            <a:no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7"/>
            <p:cNvSpPr txBox="1"/>
            <p:nvPr/>
          </p:nvSpPr>
          <p:spPr>
            <a:xfrm>
              <a:off x="0" y="2789237"/>
              <a:ext cx="4737000" cy="1175400"/>
            </a:xfrm>
            <a:prstGeom prst="rect">
              <a:avLst/>
            </a:prstGeom>
            <a:noFill/>
            <a:ln>
              <a:noFill/>
            </a:ln>
          </p:spPr>
          <p:txBody>
            <a:bodyPr spcFirstLastPara="1" wrap="square" lIns="124400" tIns="124400" rIns="124400" bIns="124400" anchor="ctr" anchorCtr="0">
              <a:noAutofit/>
            </a:bodyPr>
            <a:lstStyle/>
            <a:p>
              <a:pPr algn="ctr" defTabSz="1219170">
                <a:lnSpc>
                  <a:spcPct val="90000"/>
                </a:lnSpc>
                <a:buClr>
                  <a:srgbClr val="000000"/>
                </a:buClr>
                <a:buSzPts val="1700"/>
              </a:pPr>
              <a:endParaRPr sz="3333" kern="0" dirty="0">
                <a:solidFill>
                  <a:srgbClr val="000000"/>
                </a:solidFill>
                <a:latin typeface="Arial"/>
                <a:cs typeface="Arial"/>
                <a:sym typeface="Arial"/>
              </a:endParaRPr>
            </a:p>
            <a:p>
              <a:pPr defTabSz="1219170">
                <a:lnSpc>
                  <a:spcPct val="90000"/>
                </a:lnSpc>
                <a:buClr>
                  <a:srgbClr val="000000"/>
                </a:buClr>
                <a:buSzPts val="1700"/>
              </a:pPr>
              <a:r>
                <a:rPr lang="en" sz="2800" b="1" kern="0" dirty="0">
                  <a:solidFill>
                    <a:srgbClr val="000000"/>
                  </a:solidFill>
                  <a:latin typeface="Arial"/>
                  <a:cs typeface="Arial"/>
                  <a:sym typeface="Arial"/>
                </a:rPr>
                <a:t>2019</a:t>
              </a:r>
              <a:endParaRPr sz="3333" b="1" kern="0" dirty="0">
                <a:solidFill>
                  <a:srgbClr val="9B2B1C"/>
                </a:solidFill>
                <a:latin typeface="Arial"/>
                <a:cs typeface="Arial"/>
                <a:sym typeface="Arial"/>
              </a:endParaRPr>
            </a:p>
            <a:p>
              <a:pPr marL="609585" indent="-431789" defTabSz="1219170">
                <a:lnSpc>
                  <a:spcPct val="90000"/>
                </a:lnSpc>
                <a:buClr>
                  <a:srgbClr val="000000"/>
                </a:buClr>
                <a:buSzPts val="1500"/>
                <a:buFont typeface="Arial"/>
                <a:buChar char="●"/>
              </a:pPr>
              <a:r>
                <a:rPr lang="en" sz="2000" kern="0" dirty="0">
                  <a:solidFill>
                    <a:srgbClr val="000000"/>
                  </a:solidFill>
                  <a:latin typeface="Arial"/>
                  <a:cs typeface="Arial"/>
                  <a:sym typeface="Arial"/>
                </a:rPr>
                <a:t>AZ HLP Hub</a:t>
              </a:r>
              <a:endParaRPr sz="3333" kern="0" dirty="0">
                <a:solidFill>
                  <a:srgbClr val="000000"/>
                </a:solidFill>
                <a:latin typeface="Arial"/>
                <a:cs typeface="Arial"/>
                <a:sym typeface="Arial"/>
              </a:endParaRPr>
            </a:p>
            <a:p>
              <a:pPr algn="ctr" defTabSz="1219170">
                <a:lnSpc>
                  <a:spcPct val="90000"/>
                </a:lnSpc>
                <a:buClr>
                  <a:srgbClr val="000000"/>
                </a:buClr>
                <a:buSzPts val="1700"/>
              </a:pPr>
              <a:endParaRPr sz="3333" kern="0" dirty="0">
                <a:solidFill>
                  <a:srgbClr val="000000"/>
                </a:solidFill>
                <a:latin typeface="Arial"/>
                <a:cs typeface="Arial"/>
                <a:sym typeface="Arial"/>
              </a:endParaRPr>
            </a:p>
          </p:txBody>
        </p:sp>
        <p:sp>
          <p:nvSpPr>
            <p:cNvPr id="107" name="Google Shape;107;p17"/>
            <p:cNvSpPr/>
            <p:nvPr/>
          </p:nvSpPr>
          <p:spPr>
            <a:xfrm>
              <a:off x="0" y="4410236"/>
              <a:ext cx="6572100" cy="1175400"/>
            </a:xfrm>
            <a:prstGeom prst="roundRect">
              <a:avLst>
                <a:gd name="adj" fmla="val 10000"/>
              </a:avLst>
            </a:prstGeom>
            <a:solidFill>
              <a:srgbClr val="F2F2F2"/>
            </a:solid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08;p17"/>
            <p:cNvSpPr/>
            <p:nvPr/>
          </p:nvSpPr>
          <p:spPr>
            <a:xfrm>
              <a:off x="1357638" y="4410236"/>
              <a:ext cx="5214600" cy="1175400"/>
            </a:xfrm>
            <a:prstGeom prst="rect">
              <a:avLst/>
            </a:prstGeom>
            <a:noFill/>
            <a:ln>
              <a:noFill/>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09;p17"/>
            <p:cNvSpPr txBox="1"/>
            <p:nvPr/>
          </p:nvSpPr>
          <p:spPr>
            <a:xfrm>
              <a:off x="0" y="4410237"/>
              <a:ext cx="6572100" cy="1175400"/>
            </a:xfrm>
            <a:prstGeom prst="rect">
              <a:avLst/>
            </a:prstGeom>
            <a:noFill/>
            <a:ln>
              <a:noFill/>
            </a:ln>
          </p:spPr>
          <p:txBody>
            <a:bodyPr spcFirstLastPara="1" wrap="square" lIns="124400" tIns="124400" rIns="124400" bIns="124400" anchor="ctr" anchorCtr="0">
              <a:noAutofit/>
            </a:bodyPr>
            <a:lstStyle/>
            <a:p>
              <a:pPr defTabSz="1219170">
                <a:lnSpc>
                  <a:spcPct val="90000"/>
                </a:lnSpc>
                <a:buClr>
                  <a:srgbClr val="000000"/>
                </a:buClr>
                <a:buSzPts val="1700"/>
              </a:pPr>
              <a:r>
                <a:rPr lang="en" sz="2800" b="1" kern="0" dirty="0">
                  <a:solidFill>
                    <a:srgbClr val="000000"/>
                  </a:solidFill>
                  <a:latin typeface="Arial"/>
                  <a:cs typeface="Arial"/>
                  <a:sym typeface="Arial"/>
                </a:rPr>
                <a:t>NOW</a:t>
              </a:r>
              <a:endParaRPr sz="2800" b="1" kern="0" dirty="0">
                <a:solidFill>
                  <a:srgbClr val="000000"/>
                </a:solidFill>
                <a:latin typeface="Arial"/>
                <a:cs typeface="Arial"/>
                <a:sym typeface="Arial"/>
              </a:endParaRPr>
            </a:p>
            <a:p>
              <a:pPr defTabSz="1219170">
                <a:lnSpc>
                  <a:spcPct val="90000"/>
                </a:lnSpc>
                <a:buClr>
                  <a:srgbClr val="000000"/>
                </a:buClr>
                <a:buSzPts val="1700"/>
              </a:pPr>
              <a:r>
                <a:rPr lang="en" sz="2000" kern="0" dirty="0">
                  <a:solidFill>
                    <a:srgbClr val="000000"/>
                  </a:solidFill>
                  <a:latin typeface="Arial"/>
                  <a:cs typeface="Arial"/>
                  <a:sym typeface="Arial"/>
                </a:rPr>
                <a:t>The intersection between knowledge of HLPs and providing effective and repeated PLOs around HLPs. </a:t>
              </a:r>
              <a:endParaRPr sz="2000" kern="0" dirty="0">
                <a:solidFill>
                  <a:srgbClr val="000000"/>
                </a:solidFill>
                <a:latin typeface="Arial"/>
                <a:cs typeface="Arial"/>
                <a:sym typeface="Arial"/>
              </a:endParaRPr>
            </a:p>
          </p:txBody>
        </p:sp>
      </p:grpSp>
      <p:pic>
        <p:nvPicPr>
          <p:cNvPr id="110" name="Google Shape;110;p17">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46300" y="6088459"/>
            <a:ext cx="5376965" cy="739667"/>
          </a:xfrm>
          <a:prstGeom prst="rect">
            <a:avLst/>
          </a:prstGeom>
          <a:noFill/>
          <a:ln>
            <a:noFill/>
          </a:ln>
        </p:spPr>
      </p:pic>
      <p:pic>
        <p:nvPicPr>
          <p:cNvPr id="111" name="Google Shape;111;p17">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746564" y="6088467"/>
            <a:ext cx="741969" cy="7396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18">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25767" y="6070592"/>
            <a:ext cx="5376965" cy="739667"/>
          </a:xfrm>
          <a:prstGeom prst="rect">
            <a:avLst/>
          </a:prstGeom>
          <a:noFill/>
          <a:ln>
            <a:noFill/>
          </a:ln>
        </p:spPr>
      </p:pic>
      <p:pic>
        <p:nvPicPr>
          <p:cNvPr id="119" name="Google Shape;119;p1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54030" y="6070600"/>
            <a:ext cx="741969" cy="739667"/>
          </a:xfrm>
          <a:prstGeom prst="rect">
            <a:avLst/>
          </a:prstGeom>
          <a:noFill/>
          <a:ln>
            <a:noFill/>
          </a:ln>
        </p:spPr>
      </p:pic>
      <p:sp>
        <p:nvSpPr>
          <p:cNvPr id="2" name="Title 1">
            <a:extLst>
              <a:ext uri="{FF2B5EF4-FFF2-40B4-BE49-F238E27FC236}">
                <a16:creationId xmlns:a16="http://schemas.microsoft.com/office/drawing/2014/main" id="{17F6F59F-D240-41F7-8905-F20C84BD9A39}"/>
              </a:ext>
            </a:extLst>
          </p:cNvPr>
          <p:cNvSpPr txBox="1">
            <a:spLocks noGrp="1"/>
          </p:cNvSpPr>
          <p:nvPr>
            <p:ph type="title" idx="4294967295"/>
          </p:nvPr>
        </p:nvSpPr>
        <p:spPr>
          <a:xfrm>
            <a:off x="309968" y="140535"/>
            <a:ext cx="7552841" cy="779765"/>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buSzTx/>
              <a:defRPr/>
            </a:pPr>
            <a:r>
              <a:rPr lang="en-US" sz="4267" dirty="0">
                <a:solidFill>
                  <a:srgbClr val="000000"/>
                </a:solidFill>
              </a:rPr>
              <a:t>McDonald’s Learning Cycle</a:t>
            </a:r>
          </a:p>
        </p:txBody>
      </p:sp>
      <p:sp>
        <p:nvSpPr>
          <p:cNvPr id="5" name="TextBox 4">
            <a:extLst>
              <a:ext uri="{FF2B5EF4-FFF2-40B4-BE49-F238E27FC236}">
                <a16:creationId xmlns:a16="http://schemas.microsoft.com/office/drawing/2014/main" id="{9D7326AD-5138-4024-9A0F-548154F029DF}"/>
              </a:ext>
            </a:extLst>
          </p:cNvPr>
          <p:cNvSpPr txBox="1"/>
          <p:nvPr/>
        </p:nvSpPr>
        <p:spPr>
          <a:xfrm>
            <a:off x="309967" y="1549832"/>
            <a:ext cx="3315797" cy="2841868"/>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Before entering the cycle, you have to develop knowledge of the HLP.</a:t>
            </a:r>
          </a:p>
          <a:p>
            <a:pPr defTabSz="1219170">
              <a:buClr>
                <a:srgbClr val="000000"/>
              </a:buClr>
            </a:pPr>
            <a:endParaRPr lang="en-US" sz="1867" kern="0" dirty="0">
              <a:solidFill>
                <a:srgbClr val="000000"/>
              </a:solidFill>
              <a:latin typeface="Arial"/>
              <a:cs typeface="Arial"/>
              <a:sym typeface="Arial"/>
            </a:endParaRPr>
          </a:p>
        </p:txBody>
      </p:sp>
      <p:sp>
        <p:nvSpPr>
          <p:cNvPr id="7" name="Rectangle 6" descr="McDonald's Learning Cycle includes analyze and revise, understand, enact with students, and plan and rehearse around high leverage practices. &#10;">
            <a:extLst>
              <a:ext uri="{FF2B5EF4-FFF2-40B4-BE49-F238E27FC236}">
                <a16:creationId xmlns:a16="http://schemas.microsoft.com/office/drawing/2014/main" id="{2D7B82D8-7DED-4916-A648-05134C5D82D0}"/>
              </a:ext>
            </a:extLst>
          </p:cNvPr>
          <p:cNvSpPr/>
          <p:nvPr/>
        </p:nvSpPr>
        <p:spPr>
          <a:xfrm>
            <a:off x="2032000" y="719667"/>
            <a:ext cx="8128000" cy="5418667"/>
          </a:xfrm>
          <a:prstGeom prst="rect">
            <a:avLst/>
          </a:prstGeom>
        </p:spPr>
        <p:txBody>
          <a:bodyPr/>
          <a:lstStyle/>
          <a:p>
            <a:pPr defTabSz="1219170">
              <a:buClr>
                <a:srgbClr val="000000"/>
              </a:buClr>
              <a:buFont typeface="Arial"/>
              <a:buChar char="•"/>
            </a:pPr>
            <a:endParaRPr lang="en-US" sz="1867" kern="0">
              <a:solidFill>
                <a:srgbClr val="000000"/>
              </a:solidFill>
              <a:latin typeface="Arial"/>
              <a:cs typeface="Arial"/>
              <a:sym typeface="Arial"/>
            </a:endParaRPr>
          </a:p>
          <a:p>
            <a:pPr marL="0" lvl="1" defTabSz="1219170">
              <a:buClr>
                <a:srgbClr val="000000"/>
              </a:buClr>
              <a:buFont typeface="Arial"/>
              <a:buChar char="•"/>
            </a:pPr>
            <a:endParaRPr lang="en-US" sz="1867" kern="0">
              <a:solidFill>
                <a:srgbClr val="000000"/>
              </a:solidFill>
              <a:latin typeface="Arial"/>
              <a:cs typeface="Arial"/>
              <a:sym typeface="Arial"/>
            </a:endParaRPr>
          </a:p>
          <a:p>
            <a:pPr defTabSz="1219170">
              <a:buClr>
                <a:srgbClr val="000000"/>
              </a:buClr>
              <a:buFont typeface="Arial"/>
              <a:buChar char="•"/>
            </a:pPr>
            <a:endParaRPr lang="en-US" sz="1867" kern="0">
              <a:solidFill>
                <a:srgbClr val="000000"/>
              </a:solidFill>
              <a:latin typeface="Arial"/>
              <a:cs typeface="Arial"/>
              <a:sym typeface="Arial"/>
            </a:endParaRPr>
          </a:p>
          <a:p>
            <a:pPr marL="0" lvl="1" defTabSz="1219170">
              <a:buClr>
                <a:srgbClr val="000000"/>
              </a:buClr>
              <a:buFont typeface="Arial"/>
              <a:buChar char="•"/>
            </a:pPr>
            <a:endParaRPr lang="en-US" sz="1867" kern="0">
              <a:solidFill>
                <a:srgbClr val="000000"/>
              </a:solidFill>
              <a:latin typeface="Arial"/>
              <a:cs typeface="Arial"/>
              <a:sym typeface="Arial"/>
            </a:endParaRPr>
          </a:p>
          <a:p>
            <a:pPr defTabSz="1219170">
              <a:buClr>
                <a:srgbClr val="000000"/>
              </a:buClr>
              <a:buFont typeface="Arial"/>
              <a:buChar char="•"/>
            </a:pPr>
            <a:endParaRPr lang="en-US" sz="1867" kern="0">
              <a:solidFill>
                <a:srgbClr val="000000"/>
              </a:solidFill>
              <a:latin typeface="Arial"/>
              <a:cs typeface="Arial"/>
              <a:sym typeface="Arial"/>
            </a:endParaRPr>
          </a:p>
          <a:p>
            <a:pPr marL="0" lvl="1" defTabSz="1219170">
              <a:buClr>
                <a:srgbClr val="000000"/>
              </a:buClr>
              <a:buFont typeface="Arial"/>
              <a:buChar char="•"/>
            </a:pPr>
            <a:endParaRPr lang="en-US" sz="1867" kern="0">
              <a:solidFill>
                <a:srgbClr val="000000"/>
              </a:solidFill>
              <a:latin typeface="Arial"/>
              <a:cs typeface="Arial"/>
              <a:sym typeface="Arial"/>
            </a:endParaRPr>
          </a:p>
          <a:p>
            <a:pPr defTabSz="1219170">
              <a:buClr>
                <a:srgbClr val="000000"/>
              </a:buClr>
              <a:buFont typeface="Arial"/>
              <a:buChar char="•"/>
            </a:pPr>
            <a:endParaRPr lang="en-US" sz="1867" kern="0">
              <a:solidFill>
                <a:srgbClr val="000000"/>
              </a:solidFill>
              <a:latin typeface="Arial"/>
              <a:cs typeface="Arial"/>
              <a:sym typeface="Arial"/>
            </a:endParaRPr>
          </a:p>
          <a:p>
            <a:pPr marL="0" lvl="1" defTabSz="1219170">
              <a:buClr>
                <a:srgbClr val="000000"/>
              </a:buClr>
              <a:buFont typeface="Arial"/>
              <a:buChar char="•"/>
            </a:pPr>
            <a:endParaRPr lang="en-US" sz="1867" kern="0">
              <a:solidFill>
                <a:srgbClr val="000000"/>
              </a:solidFill>
              <a:latin typeface="Arial"/>
              <a:cs typeface="Arial"/>
              <a:sym typeface="Arial"/>
            </a:endParaRPr>
          </a:p>
        </p:txBody>
      </p:sp>
      <p:graphicFrame>
        <p:nvGraphicFramePr>
          <p:cNvPr id="8" name="Diagram 7" descr="McDonald's Learning Cycle includes analyzing and revising, understanding, planning and rehearsing, and enacting with students using high leverage practices. ">
            <a:extLst>
              <a:ext uri="{FF2B5EF4-FFF2-40B4-BE49-F238E27FC236}">
                <a16:creationId xmlns:a16="http://schemas.microsoft.com/office/drawing/2014/main" id="{AA0E6747-04BD-4228-9F09-21DDE422EC2F}"/>
              </a:ext>
              <a:ext uri="{C183D7F6-B498-43B3-948B-1728B52AA6E4}">
                <adec:decorative xmlns:adec="http://schemas.microsoft.com/office/drawing/2017/decorative" val="0"/>
              </a:ext>
            </a:extLst>
          </p:cNvPr>
          <p:cNvGraphicFramePr/>
          <p:nvPr/>
        </p:nvGraphicFramePr>
        <p:xfrm>
          <a:off x="1845733" y="580328"/>
          <a:ext cx="8382000" cy="5816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val 9">
            <a:extLst>
              <a:ext uri="{FF2B5EF4-FFF2-40B4-BE49-F238E27FC236}">
                <a16:creationId xmlns:a16="http://schemas.microsoft.com/office/drawing/2014/main" id="{7E41178A-1846-4059-9D4C-8C42AF89F658}"/>
              </a:ext>
            </a:extLst>
          </p:cNvPr>
          <p:cNvSpPr/>
          <p:nvPr/>
        </p:nvSpPr>
        <p:spPr>
          <a:xfrm>
            <a:off x="3977477" y="3386667"/>
            <a:ext cx="4237044" cy="48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dirty="0">
                <a:solidFill>
                  <a:srgbClr val="4285F4">
                    <a:lumMod val="50000"/>
                  </a:srgbClr>
                </a:solidFill>
                <a:latin typeface="Arial"/>
                <a:sym typeface="Arial"/>
              </a:rPr>
              <a:t>High Leverage Practices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6748133" y="231900"/>
            <a:ext cx="4972000" cy="1609200"/>
          </a:xfrm>
          <a:prstGeom prst="rect">
            <a:avLst/>
          </a:prstGeom>
        </p:spPr>
        <p:txBody>
          <a:bodyPr spcFirstLastPara="1" wrap="square" lIns="91433" tIns="45700" rIns="91433" bIns="45700" anchor="ctr" anchorCtr="0">
            <a:normAutofit/>
          </a:bodyPr>
          <a:lstStyle/>
          <a:p>
            <a:pPr algn="ctr"/>
            <a:r>
              <a:rPr lang="en" dirty="0"/>
              <a:t>ACEPP’s HLP Goal</a:t>
            </a:r>
            <a:endParaRPr dirty="0"/>
          </a:p>
        </p:txBody>
      </p:sp>
      <p:pic>
        <p:nvPicPr>
          <p:cNvPr id="128" name="Google Shape;128;p19" descr="ACEPP includes a partnership between the Arizona Department of Education, Educator preparation Programs, and Preschool through 12th grade schools.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601" y="1036501"/>
            <a:ext cx="5643700" cy="4442465"/>
          </a:xfrm>
          <a:prstGeom prst="rect">
            <a:avLst/>
          </a:prstGeom>
          <a:noFill/>
          <a:ln w="28575" cap="flat" cmpd="sng">
            <a:solidFill>
              <a:srgbClr val="000000"/>
            </a:solidFill>
            <a:prstDash val="solid"/>
            <a:round/>
            <a:headEnd type="none" w="sm" len="sm"/>
            <a:tailEnd type="none" w="sm" len="sm"/>
          </a:ln>
        </p:spPr>
      </p:pic>
      <p:sp>
        <p:nvSpPr>
          <p:cNvPr id="127" name="Google Shape;127;p19"/>
          <p:cNvSpPr txBox="1">
            <a:spLocks noGrp="1"/>
          </p:cNvSpPr>
          <p:nvPr>
            <p:ph type="body" idx="1"/>
          </p:nvPr>
        </p:nvSpPr>
        <p:spPr>
          <a:xfrm>
            <a:off x="6445435" y="1674651"/>
            <a:ext cx="5376965" cy="4050800"/>
          </a:xfrm>
          <a:prstGeom prst="rect">
            <a:avLst/>
          </a:prstGeom>
        </p:spPr>
        <p:txBody>
          <a:bodyPr spcFirstLastPara="1" wrap="square" lIns="91433" tIns="45700" rIns="91433" bIns="45700" anchor="t" anchorCtr="0">
            <a:noAutofit/>
          </a:bodyPr>
          <a:lstStyle/>
          <a:p>
            <a:pPr marL="0" indent="0">
              <a:lnSpc>
                <a:spcPct val="107916"/>
              </a:lnSpc>
              <a:spcBef>
                <a:spcPts val="0"/>
              </a:spcBef>
              <a:spcAft>
                <a:spcPts val="1067"/>
              </a:spcAft>
              <a:buClr>
                <a:schemeClr val="dk1"/>
              </a:buClr>
              <a:buNone/>
            </a:pPr>
            <a:r>
              <a:rPr lang="en" sz="3867" dirty="0">
                <a:solidFill>
                  <a:schemeClr val="dk1"/>
                </a:solidFill>
              </a:rPr>
              <a:t>Preparing and supporting educators in furthering knowledge and application of best practices for inclusive classrooms.</a:t>
            </a:r>
            <a:endParaRPr sz="4800" dirty="0"/>
          </a:p>
        </p:txBody>
      </p:sp>
      <p:cxnSp>
        <p:nvCxnSpPr>
          <p:cNvPr id="129" name="Google Shape;129;p19">
            <a:extLst>
              <a:ext uri="{C183D7F6-B498-43B3-948B-1728B52AA6E4}">
                <adec:decorative xmlns:adec="http://schemas.microsoft.com/office/drawing/2017/decorative" val="1"/>
              </a:ext>
            </a:extLst>
          </p:cNvPr>
          <p:cNvCxnSpPr/>
          <p:nvPr/>
        </p:nvCxnSpPr>
        <p:spPr>
          <a:xfrm>
            <a:off x="7268233" y="1462067"/>
            <a:ext cx="3849600" cy="0"/>
          </a:xfrm>
          <a:prstGeom prst="straightConnector1">
            <a:avLst/>
          </a:prstGeom>
          <a:noFill/>
          <a:ln w="9525" cap="flat" cmpd="sng">
            <a:solidFill>
              <a:schemeClr val="dk2"/>
            </a:solidFill>
            <a:prstDash val="solid"/>
            <a:round/>
            <a:headEnd type="none" w="med" len="med"/>
            <a:tailEnd type="none" w="med" len="med"/>
          </a:ln>
        </p:spPr>
      </p:cxnSp>
      <p:pic>
        <p:nvPicPr>
          <p:cNvPr id="130" name="Google Shape;130;p19">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25767" y="6070592"/>
            <a:ext cx="5376965" cy="739667"/>
          </a:xfrm>
          <a:prstGeom prst="rect">
            <a:avLst/>
          </a:prstGeom>
          <a:noFill/>
          <a:ln>
            <a:noFill/>
          </a:ln>
        </p:spPr>
      </p:pic>
      <p:pic>
        <p:nvPicPr>
          <p:cNvPr id="131" name="Google Shape;131;p19">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54030" y="6118333"/>
            <a:ext cx="741969" cy="7396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0">
            <a:extLst>
              <a:ext uri="{C183D7F6-B498-43B3-948B-1728B52AA6E4}">
                <adec:decorative xmlns:adec="http://schemas.microsoft.com/office/drawing/2017/decorative" val="1"/>
              </a:ext>
            </a:extLst>
          </p:cNvPr>
          <p:cNvSpPr/>
          <p:nvPr/>
        </p:nvSpPr>
        <p:spPr>
          <a:xfrm>
            <a:off x="0" y="0"/>
            <a:ext cx="12189200" cy="6858000"/>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Rockwell"/>
              <a:ea typeface="Rockwell"/>
              <a:cs typeface="Rockwell"/>
              <a:sym typeface="Rockwell"/>
            </a:endParaRPr>
          </a:p>
        </p:txBody>
      </p:sp>
      <p:sp>
        <p:nvSpPr>
          <p:cNvPr id="138" name="Google Shape;138;p20">
            <a:extLst>
              <a:ext uri="{C183D7F6-B498-43B3-948B-1728B52AA6E4}">
                <adec:decorative xmlns:adec="http://schemas.microsoft.com/office/drawing/2017/decorative" val="1"/>
              </a:ext>
            </a:extLst>
          </p:cNvPr>
          <p:cNvSpPr/>
          <p:nvPr/>
        </p:nvSpPr>
        <p:spPr>
          <a:xfrm>
            <a:off x="3344" y="0"/>
            <a:ext cx="4648400" cy="6858000"/>
          </a:xfrm>
          <a:prstGeom prst="rect">
            <a:avLst/>
          </a:prstGeom>
          <a:solidFill>
            <a:schemeClr val="accent1">
              <a:lumMod val="50000"/>
            </a:schemeClr>
          </a:solidFill>
          <a:ln>
            <a:noFill/>
          </a:ln>
        </p:spPr>
        <p:txBody>
          <a:bodyPr spcFirstLastPara="1" wrap="square" lIns="0" tIns="0" rIns="0" bIns="0" anchor="ctr" anchorCtr="0">
            <a:noAutofit/>
          </a:bodyPr>
          <a:lstStyle/>
          <a:p>
            <a:pPr algn="ctr" defTabSz="1219170">
              <a:buClr>
                <a:srgbClr val="000000"/>
              </a:buClr>
            </a:pPr>
            <a:endParaRPr sz="2000" b="1" kern="0">
              <a:solidFill>
                <a:srgbClr val="FFFFFF"/>
              </a:solidFill>
              <a:latin typeface="Rockwell"/>
              <a:ea typeface="Rockwell"/>
              <a:cs typeface="Rockwell"/>
              <a:sym typeface="Rockwell"/>
            </a:endParaRPr>
          </a:p>
        </p:txBody>
      </p:sp>
      <p:sp>
        <p:nvSpPr>
          <p:cNvPr id="140" name="Google Shape;140;p20">
            <a:extLst>
              <a:ext uri="{C183D7F6-B498-43B3-948B-1728B52AA6E4}">
                <adec:decorative xmlns:adec="http://schemas.microsoft.com/office/drawing/2017/decorative" val="1"/>
              </a:ext>
            </a:extLst>
          </p:cNvPr>
          <p:cNvSpPr txBox="1">
            <a:spLocks noGrp="1"/>
          </p:cNvSpPr>
          <p:nvPr>
            <p:ph type="body" idx="1"/>
          </p:nvPr>
        </p:nvSpPr>
        <p:spPr>
          <a:xfrm>
            <a:off x="4651513" y="0"/>
            <a:ext cx="7537200" cy="6858000"/>
          </a:xfrm>
          <a:prstGeom prst="rect">
            <a:avLst/>
          </a:prstGeom>
          <a:solidFill>
            <a:schemeClr val="lt1"/>
          </a:solidFill>
          <a:ln>
            <a:noFill/>
          </a:ln>
        </p:spPr>
        <p:txBody>
          <a:bodyPr spcFirstLastPara="1" wrap="square" lIns="91433" tIns="45700" rIns="91433" bIns="45700" anchor="ctr" anchorCtr="0">
            <a:normAutofit/>
          </a:bodyPr>
          <a:lstStyle/>
          <a:p>
            <a:pPr marL="0" indent="0">
              <a:spcBef>
                <a:spcPts val="0"/>
              </a:spcBef>
              <a:buSzPts val="2600"/>
              <a:buNone/>
            </a:pPr>
            <a:endParaRPr dirty="0"/>
          </a:p>
          <a:p>
            <a:pPr marL="186262" indent="-84665">
              <a:spcAft>
                <a:spcPts val="1600"/>
              </a:spcAft>
              <a:buSzPts val="1300"/>
              <a:buNone/>
            </a:pPr>
            <a:endParaRPr dirty="0"/>
          </a:p>
        </p:txBody>
      </p:sp>
      <p:pic>
        <p:nvPicPr>
          <p:cNvPr id="8" name="Picture 7">
            <a:extLst>
              <a:ext uri="{FF2B5EF4-FFF2-40B4-BE49-F238E27FC236}">
                <a16:creationId xmlns:a16="http://schemas.microsoft.com/office/drawing/2014/main" id="{C07FFED8-01E3-46D6-B5A0-FEDB1B10B7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201" y="263624"/>
            <a:ext cx="3566785" cy="3640787"/>
          </a:xfrm>
          <a:prstGeom prst="rect">
            <a:avLst/>
          </a:prstGeom>
        </p:spPr>
      </p:pic>
      <p:sp>
        <p:nvSpPr>
          <p:cNvPr id="139" name="Google Shape;139;p20"/>
          <p:cNvSpPr txBox="1">
            <a:spLocks noGrp="1"/>
          </p:cNvSpPr>
          <p:nvPr>
            <p:ph type="title"/>
          </p:nvPr>
        </p:nvSpPr>
        <p:spPr>
          <a:xfrm>
            <a:off x="197861" y="3429000"/>
            <a:ext cx="4449600" cy="1586400"/>
          </a:xfrm>
          <a:prstGeom prst="rect">
            <a:avLst/>
          </a:prstGeom>
          <a:noFill/>
          <a:ln>
            <a:noFill/>
          </a:ln>
        </p:spPr>
        <p:txBody>
          <a:bodyPr spcFirstLastPara="1" wrap="square" lIns="91433" tIns="45700" rIns="91433" bIns="45700" anchor="ctr" anchorCtr="0">
            <a:normAutofit fontScale="90000"/>
          </a:bodyPr>
          <a:lstStyle/>
          <a:p>
            <a:pPr algn="ctr">
              <a:buClr>
                <a:srgbClr val="FFFFFF"/>
              </a:buClr>
              <a:buSzPct val="116279"/>
            </a:pPr>
            <a:r>
              <a:rPr lang="en" sz="5733" dirty="0">
                <a:solidFill>
                  <a:srgbClr val="FFFFFF"/>
                </a:solidFill>
              </a:rPr>
              <a:t>Objective</a:t>
            </a:r>
            <a:endParaRPr sz="5733" dirty="0">
              <a:solidFill>
                <a:srgbClr val="FFFFFF"/>
              </a:solidFill>
            </a:endParaRPr>
          </a:p>
          <a:p>
            <a:pPr algn="ctr">
              <a:buClr>
                <a:srgbClr val="FFFFFF"/>
              </a:buClr>
              <a:buSzPct val="116279"/>
            </a:pPr>
            <a:r>
              <a:rPr lang="en" sz="5733" dirty="0">
                <a:solidFill>
                  <a:srgbClr val="FFFFFF"/>
                </a:solidFill>
              </a:rPr>
              <a:t>1</a:t>
            </a:r>
            <a:endParaRPr sz="5733" dirty="0">
              <a:solidFill>
                <a:srgbClr val="FFFFFF"/>
              </a:solidFill>
            </a:endParaRPr>
          </a:p>
          <a:p>
            <a:pPr marL="609585">
              <a:lnSpc>
                <a:spcPct val="100000"/>
              </a:lnSpc>
            </a:pPr>
            <a:br>
              <a:rPr lang="en" sz="2533" dirty="0">
                <a:solidFill>
                  <a:schemeClr val="lt1"/>
                </a:solidFill>
              </a:rPr>
            </a:br>
            <a:br>
              <a:rPr lang="en" sz="2533" dirty="0">
                <a:solidFill>
                  <a:schemeClr val="lt1"/>
                </a:solidFill>
              </a:rPr>
            </a:br>
            <a:br>
              <a:rPr lang="en" sz="2533" dirty="0">
                <a:solidFill>
                  <a:schemeClr val="lt1"/>
                </a:solidFill>
              </a:rPr>
            </a:br>
            <a:r>
              <a:rPr lang="en" sz="2533" dirty="0">
                <a:solidFill>
                  <a:schemeClr val="lt1"/>
                </a:solidFill>
              </a:rPr>
              <a:t>Support EPPs to incorporate HLPs and PLOs in coursework and field experiences to impact the learning of teacher candidates.</a:t>
            </a:r>
            <a:endParaRPr sz="2533" dirty="0">
              <a:solidFill>
                <a:schemeClr val="lt1"/>
              </a:solidFill>
            </a:endParaRPr>
          </a:p>
          <a:p>
            <a:pPr algn="ctr">
              <a:buClr>
                <a:srgbClr val="FFFFFF"/>
              </a:buClr>
              <a:buSzPct val="116279"/>
            </a:pPr>
            <a:endParaRPr sz="5733" dirty="0">
              <a:solidFill>
                <a:srgbClr val="FFFFFF"/>
              </a:solidFill>
            </a:endParaRPr>
          </a:p>
        </p:txBody>
      </p:sp>
      <p:sp>
        <p:nvSpPr>
          <p:cNvPr id="143" name="Google Shape;143;p20"/>
          <p:cNvSpPr txBox="1"/>
          <p:nvPr/>
        </p:nvSpPr>
        <p:spPr>
          <a:xfrm>
            <a:off x="4651500" y="713324"/>
            <a:ext cx="7537200" cy="5718576"/>
          </a:xfrm>
          <a:prstGeom prst="rect">
            <a:avLst/>
          </a:prstGeom>
          <a:solidFill>
            <a:schemeClr val="lt1"/>
          </a:solidFill>
          <a:ln>
            <a:noFill/>
          </a:ln>
        </p:spPr>
        <p:txBody>
          <a:bodyPr spcFirstLastPara="1" wrap="square" lIns="121900" tIns="121900" rIns="121900" bIns="121900" anchor="ctr" anchorCtr="0">
            <a:spAutoFit/>
          </a:bodyPr>
          <a:lstStyle/>
          <a:p>
            <a:pPr defTabSz="1219170">
              <a:lnSpc>
                <a:spcPct val="107916"/>
              </a:lnSpc>
              <a:buClr>
                <a:srgbClr val="000000"/>
              </a:buClr>
            </a:pPr>
            <a:endParaRPr sz="1200" kern="0" dirty="0">
              <a:solidFill>
                <a:srgbClr val="000000"/>
              </a:solidFill>
              <a:latin typeface="Arial"/>
              <a:cs typeface="Arial"/>
              <a:sym typeface="Arial"/>
            </a:endParaRPr>
          </a:p>
          <a:p>
            <a:pPr marL="609585" indent="-448722" defTabSz="1219170">
              <a:lnSpc>
                <a:spcPct val="107916"/>
              </a:lnSpc>
              <a:spcBef>
                <a:spcPts val="1067"/>
              </a:spcBef>
              <a:buClr>
                <a:srgbClr val="000000"/>
              </a:buClr>
              <a:buSzPts val="1700"/>
              <a:buFont typeface="Arial"/>
              <a:buChar char="●"/>
            </a:pPr>
            <a:r>
              <a:rPr lang="en" sz="2267" b="1" kern="0" dirty="0">
                <a:solidFill>
                  <a:srgbClr val="000000"/>
                </a:solidFill>
                <a:latin typeface="Arial"/>
                <a:cs typeface="Arial"/>
                <a:sym typeface="Arial"/>
              </a:rPr>
              <a:t>Create navigational tutorial for using the AZ HLP HUB to help EPPs build HLPs and PLOs into coursework. </a:t>
            </a:r>
            <a:endParaRPr sz="2267" b="1" kern="0" dirty="0">
              <a:solidFill>
                <a:srgbClr val="000000"/>
              </a:solidFill>
              <a:latin typeface="Arial"/>
              <a:cs typeface="Arial"/>
              <a:sym typeface="Arial"/>
            </a:endParaRPr>
          </a:p>
          <a:p>
            <a:pPr defTabSz="1219170">
              <a:lnSpc>
                <a:spcPct val="107916"/>
              </a:lnSpc>
              <a:spcBef>
                <a:spcPts val="1067"/>
              </a:spcBef>
              <a:buClr>
                <a:srgbClr val="000000"/>
              </a:buClr>
            </a:pPr>
            <a:endParaRPr sz="2267" b="1" kern="0" dirty="0">
              <a:solidFill>
                <a:srgbClr val="000000"/>
              </a:solidFill>
              <a:latin typeface="Arial"/>
              <a:cs typeface="Arial"/>
              <a:sym typeface="Arial"/>
            </a:endParaRPr>
          </a:p>
          <a:p>
            <a:pPr marL="609585" indent="-448722" defTabSz="1219170">
              <a:lnSpc>
                <a:spcPct val="107916"/>
              </a:lnSpc>
              <a:spcBef>
                <a:spcPts val="1067"/>
              </a:spcBef>
              <a:buClr>
                <a:srgbClr val="000000"/>
              </a:buClr>
              <a:buSzPts val="1700"/>
              <a:buFont typeface="Arial"/>
              <a:buChar char="●"/>
            </a:pPr>
            <a:r>
              <a:rPr lang="en" sz="2267" b="1" kern="0" dirty="0">
                <a:solidFill>
                  <a:srgbClr val="000000"/>
                </a:solidFill>
                <a:latin typeface="Arial"/>
                <a:cs typeface="Arial"/>
                <a:sym typeface="Arial"/>
              </a:rPr>
              <a:t>Align existing pre-service student teaching evaluation tools (at EPPs) with HLPs</a:t>
            </a:r>
            <a:endParaRPr sz="2267" b="1" kern="0" dirty="0">
              <a:solidFill>
                <a:srgbClr val="000000"/>
              </a:solidFill>
              <a:latin typeface="Arial"/>
              <a:cs typeface="Arial"/>
              <a:sym typeface="Arial"/>
            </a:endParaRPr>
          </a:p>
          <a:p>
            <a:pPr defTabSz="1219170">
              <a:lnSpc>
                <a:spcPct val="107916"/>
              </a:lnSpc>
              <a:spcBef>
                <a:spcPts val="1067"/>
              </a:spcBef>
              <a:buClr>
                <a:srgbClr val="000000"/>
              </a:buClr>
            </a:pPr>
            <a:endParaRPr sz="2267" b="1" kern="0" dirty="0">
              <a:solidFill>
                <a:srgbClr val="000000"/>
              </a:solidFill>
              <a:latin typeface="Arial"/>
              <a:cs typeface="Arial"/>
              <a:sym typeface="Arial"/>
            </a:endParaRPr>
          </a:p>
          <a:p>
            <a:pPr marL="609585" defTabSz="1219170">
              <a:lnSpc>
                <a:spcPct val="107916"/>
              </a:lnSpc>
              <a:spcBef>
                <a:spcPts val="1067"/>
              </a:spcBef>
              <a:buClr>
                <a:srgbClr val="000000"/>
              </a:buClr>
            </a:pPr>
            <a:endParaRPr sz="2267" b="1" kern="0" dirty="0">
              <a:solidFill>
                <a:srgbClr val="000000"/>
              </a:solidFill>
              <a:latin typeface="Arial"/>
              <a:cs typeface="Arial"/>
              <a:sym typeface="Arial"/>
            </a:endParaRPr>
          </a:p>
          <a:p>
            <a:pPr marL="609585" indent="-448722" defTabSz="1219170">
              <a:lnSpc>
                <a:spcPct val="107916"/>
              </a:lnSpc>
              <a:spcBef>
                <a:spcPts val="1067"/>
              </a:spcBef>
              <a:buClr>
                <a:srgbClr val="000000"/>
              </a:buClr>
              <a:buSzPts val="1700"/>
              <a:buFont typeface="Arial"/>
              <a:buChar char="●"/>
            </a:pPr>
            <a:r>
              <a:rPr lang="en" sz="2267" b="1" kern="0" dirty="0">
                <a:solidFill>
                  <a:srgbClr val="000000"/>
                </a:solidFill>
                <a:latin typeface="Arial"/>
                <a:cs typeface="Arial"/>
                <a:sym typeface="Arial"/>
              </a:rPr>
              <a:t>Add resources to the HLP Hub to support the inclusion of practice learning opportunities.</a:t>
            </a:r>
            <a:endParaRPr sz="2267" b="1" kern="0" dirty="0">
              <a:solidFill>
                <a:srgbClr val="000000"/>
              </a:solidFill>
              <a:latin typeface="Arial"/>
              <a:cs typeface="Arial"/>
              <a:sym typeface="Arial"/>
            </a:endParaRPr>
          </a:p>
          <a:p>
            <a:pPr defTabSz="1219170">
              <a:lnSpc>
                <a:spcPct val="107916"/>
              </a:lnSpc>
              <a:spcBef>
                <a:spcPts val="1067"/>
              </a:spcBef>
              <a:spcAft>
                <a:spcPts val="1067"/>
              </a:spcAft>
              <a:buClr>
                <a:srgbClr val="000000"/>
              </a:buClr>
            </a:pPr>
            <a:endParaRPr sz="2267" kern="0" dirty="0">
              <a:solidFill>
                <a:srgbClr val="000000"/>
              </a:solidFill>
              <a:highlight>
                <a:srgbClr val="FFFFFF"/>
              </a:highlight>
              <a:latin typeface="Times New Roman"/>
              <a:ea typeface="Times New Roman"/>
              <a:cs typeface="Times New Roman"/>
              <a:sym typeface="Times New Roman"/>
            </a:endParaRPr>
          </a:p>
        </p:txBody>
      </p:sp>
      <p:cxnSp>
        <p:nvCxnSpPr>
          <p:cNvPr id="144" name="Google Shape;144;p20">
            <a:extLst>
              <a:ext uri="{C183D7F6-B498-43B3-948B-1728B52AA6E4}">
                <adec:decorative xmlns:adec="http://schemas.microsoft.com/office/drawing/2017/decorative" val="1"/>
              </a:ext>
            </a:extLst>
          </p:cNvPr>
          <p:cNvCxnSpPr/>
          <p:nvPr/>
        </p:nvCxnSpPr>
        <p:spPr>
          <a:xfrm>
            <a:off x="4649133" y="0"/>
            <a:ext cx="0" cy="6858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917</Words>
  <Application>Microsoft Macintosh PowerPoint</Application>
  <PresentationFormat>Widescreen</PresentationFormat>
  <Paragraphs>152</Paragraphs>
  <Slides>20</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Gotham Bold</vt:lpstr>
      <vt:lpstr>Helvetica Neue</vt:lpstr>
      <vt:lpstr>Roboto</vt:lpstr>
      <vt:lpstr>Rockwell</vt:lpstr>
      <vt:lpstr>Times New Roman</vt:lpstr>
      <vt:lpstr>Light Background</vt:lpstr>
      <vt:lpstr>Dark Background</vt:lpstr>
      <vt:lpstr>Simple Light</vt:lpstr>
      <vt:lpstr>Better together</vt:lpstr>
      <vt:lpstr>Strategies to develop a common vision of hlps across statewide systems</vt:lpstr>
      <vt:lpstr> Arizona Coalition for Educator Preparation and Practice  Moving the Work of HLPs Across Our State  </vt:lpstr>
      <vt:lpstr>OUR TEAM</vt:lpstr>
      <vt:lpstr>ACEPP FLYER</vt:lpstr>
      <vt:lpstr>History of ACEPP</vt:lpstr>
      <vt:lpstr>McDonald’s Learning Cycle</vt:lpstr>
      <vt:lpstr>ACEPP’s HLP Goal</vt:lpstr>
      <vt:lpstr>Objective 1    Support EPPs to incorporate HLPs and PLOs in coursework and field experiences to impact the learning of teacher candidates. </vt:lpstr>
      <vt:lpstr>Objective 2  Develop resources to support districts and charters to incorporate PLOs that support HLPs in professional development and teacher self-evaluation to impact the learning of K-12 students.</vt:lpstr>
      <vt:lpstr>ACEPP HLP Hub    https://sites.google.com/view/azhlphub/home</vt:lpstr>
      <vt:lpstr>   AZ’s Selected High Leverage Practices</vt:lpstr>
      <vt:lpstr>Current HLP-Related Resources</vt:lpstr>
      <vt:lpstr>Hub Resources (sites, videos, etc..,)</vt:lpstr>
      <vt:lpstr>HLPs For Students with Sensory Disabilities </vt:lpstr>
      <vt:lpstr>HLPs for Students with Sensory Disabilities, continued </vt:lpstr>
      <vt:lpstr>  ACEPP edWeb  </vt:lpstr>
      <vt:lpstr>Teacher Empowerment Project </vt:lpstr>
      <vt:lpstr>Q/A</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Pfannenstiel, Kathleen</dc:creator>
  <cp:lastModifiedBy>Kinder,Micayla R</cp:lastModifiedBy>
  <cp:revision>1001</cp:revision>
  <cp:lastPrinted>2020-08-24T21:43:12Z</cp:lastPrinted>
  <dcterms:created xsi:type="dcterms:W3CDTF">2019-09-13T13:44:05Z</dcterms:created>
  <dcterms:modified xsi:type="dcterms:W3CDTF">2026-02-05T22:39:34Z</dcterms:modified>
</cp:coreProperties>
</file>