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28"/>
  </p:notesMasterIdLst>
  <p:sldIdLst>
    <p:sldId id="267" r:id="rId3"/>
    <p:sldId id="831" r:id="rId4"/>
    <p:sldId id="257" r:id="rId5"/>
    <p:sldId id="290" r:id="rId6"/>
    <p:sldId id="809" r:id="rId7"/>
    <p:sldId id="810" r:id="rId8"/>
    <p:sldId id="811" r:id="rId9"/>
    <p:sldId id="262" r:id="rId10"/>
    <p:sldId id="812" r:id="rId11"/>
    <p:sldId id="818" r:id="rId12"/>
    <p:sldId id="819" r:id="rId13"/>
    <p:sldId id="821" r:id="rId14"/>
    <p:sldId id="823" r:id="rId15"/>
    <p:sldId id="824" r:id="rId16"/>
    <p:sldId id="822" r:id="rId17"/>
    <p:sldId id="825" r:id="rId18"/>
    <p:sldId id="826" r:id="rId19"/>
    <p:sldId id="827" r:id="rId20"/>
    <p:sldId id="828" r:id="rId21"/>
    <p:sldId id="829" r:id="rId22"/>
    <p:sldId id="820" r:id="rId23"/>
    <p:sldId id="808" r:id="rId24"/>
    <p:sldId id="275" r:id="rId25"/>
    <p:sldId id="817" r:id="rId26"/>
    <p:sldId id="7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925A9686-DA9C-1049-98FA-094A37B0DDB6}">
          <p14:sldIdLst>
            <p14:sldId id="267"/>
            <p14:sldId id="831"/>
          </p14:sldIdLst>
        </p14:section>
        <p14:section name="Light Slides" id="{9660FC21-13CA-9846-9F93-B585594E0063}">
          <p14:sldIdLst>
            <p14:sldId id="257"/>
            <p14:sldId id="290"/>
            <p14:sldId id="809"/>
            <p14:sldId id="810"/>
            <p14:sldId id="811"/>
            <p14:sldId id="262"/>
            <p14:sldId id="812"/>
            <p14:sldId id="818"/>
            <p14:sldId id="819"/>
            <p14:sldId id="821"/>
            <p14:sldId id="823"/>
            <p14:sldId id="824"/>
            <p14:sldId id="822"/>
            <p14:sldId id="825"/>
            <p14:sldId id="826"/>
            <p14:sldId id="827"/>
            <p14:sldId id="828"/>
            <p14:sldId id="829"/>
            <p14:sldId id="820"/>
            <p14:sldId id="808"/>
            <p14:sldId id="275"/>
            <p14:sldId id="817"/>
          </p14:sldIdLst>
        </p14:section>
        <p14:section name="Dark Background" id="{3D735815-BEF6-D54C-B18E-22917378CA1E}">
          <p14:sldIdLst>
            <p14:sldId id="7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21E93-2ED7-4A19-8E59-662590110FF0}" v="521" dt="2021-08-31T18:27:48.980"/>
    <p1510:client id="{1C3CFB01-B1D8-44FD-9A68-D8B474852969}" v="1" dt="2021-09-14T18:08:41.440"/>
    <p1510:client id="{1C8D8EF7-6638-4114-B64B-CB19B057F314}" v="120" dt="2021-09-10T01:25:36.875"/>
    <p1510:client id="{3A7FCD10-A247-454F-A718-4B552B5C5F43}" v="74" dt="2021-10-26T19:34:46.771"/>
    <p1510:client id="{4A125734-1095-46AF-9575-276C296F8331}" v="58" dt="2021-10-28T04:15:22.335"/>
    <p1510:client id="{5A349185-E894-49BF-80F2-0CDB370B0CB9}" v="774" dt="2021-08-30T23:27:38.531"/>
    <p1510:client id="{5E67173C-F4A7-426E-8F4C-94568A29266A}" v="122" dt="2021-08-30T23:52:59.117"/>
    <p1510:client id="{9ED574D1-9826-472E-970C-30C84218A6D4}" v="203" dt="2021-10-28T18:58:27.869"/>
    <p1510:client id="{B6295CF1-D9BC-49DB-A262-8129BEF7F1AB}" v="581" dt="2021-08-16T02:56:18.739"/>
    <p1510:client id="{C924951B-F808-4ADA-B28A-8F2D2D150F82}" v="1" dt="2021-09-07T18:14:35.814"/>
    <p1510:client id="{D19B2303-1917-4130-BC04-FF8F7B1E68E1}" v="201" dt="2021-10-05T18:31:11.407"/>
    <p1510:client id="{DDCABE14-5DA7-4DDC-93F1-4C1927F687E5}" v="6" dt="2021-09-07T18:06:14.629"/>
    <p1510:client id="{E4B78B74-467D-436D-A889-8F4BB90A8637}" v="327" dt="2021-10-25T20:56:44.245"/>
    <p1510:client id="{FF6FE1CC-75A9-4351-B2F5-341570EC0F63}" v="5" dt="2021-11-09T18:24:08.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8" autoAdjust="0"/>
    <p:restoredTop sz="86395" autoAdjust="0"/>
  </p:normalViewPr>
  <p:slideViewPr>
    <p:cSldViewPr snapToGrid="0" snapToObjects="1">
      <p:cViewPr varScale="1">
        <p:scale>
          <a:sx n="78" d="100"/>
          <a:sy n="78" d="100"/>
        </p:scale>
        <p:origin x="192" y="856"/>
      </p:cViewPr>
      <p:guideLst/>
    </p:cSldViewPr>
  </p:slideViewPr>
  <p:outlineViewPr>
    <p:cViewPr>
      <p:scale>
        <a:sx n="33" d="100"/>
        <a:sy n="33" d="100"/>
      </p:scale>
      <p:origin x="0" y="-136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2" d="100"/>
          <a:sy n="92" d="100"/>
        </p:scale>
        <p:origin x="424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0" tIns="45715" rIns="91430" bIns="45715" rtlCol="0"/>
          <a:lstStyle>
            <a:lvl1pPr algn="r">
              <a:defRPr sz="1200"/>
            </a:lvl1pPr>
          </a:lstStyle>
          <a:p>
            <a:fld id="{658AF3CA-9A7D-584A-B36E-DFAF0D349DA8}" type="datetimeFigureOut">
              <a:rPr lang="en-US" smtClean="0"/>
              <a:t>2/5/26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0" tIns="45715" rIns="91430" bIns="45715" rtlCol="0" anchor="b"/>
          <a:lstStyle>
            <a:lvl1pPr algn="r">
              <a:defRPr sz="1200"/>
            </a:lvl1pPr>
          </a:lstStyle>
          <a:p>
            <a:fld id="{51A334E6-EF21-5246-86BD-D563EC6B364D}" type="slidenum">
              <a:rPr lang="en-US" smtClean="0"/>
              <a:t>‹#›</a:t>
            </a:fld>
            <a:endParaRPr lang="en-US"/>
          </a:p>
        </p:txBody>
      </p:sp>
    </p:spTree>
    <p:extLst>
      <p:ext uri="{BB962C8B-B14F-4D97-AF65-F5344CB8AC3E}">
        <p14:creationId xmlns:p14="http://schemas.microsoft.com/office/powerpoint/2010/main" val="12644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1383332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Melinda</a:t>
            </a:r>
          </a:p>
        </p:txBody>
      </p:sp>
      <p:sp>
        <p:nvSpPr>
          <p:cNvPr id="4" name="Slide Number Placeholder 3"/>
          <p:cNvSpPr>
            <a:spLocks noGrp="1"/>
          </p:cNvSpPr>
          <p:nvPr>
            <p:ph type="sldNum" sz="quarter" idx="5"/>
          </p:nvPr>
        </p:nvSpPr>
        <p:spPr/>
        <p:txBody>
          <a:bodyPr/>
          <a:lstStyle/>
          <a:p>
            <a:fld id="{51A334E6-EF21-5246-86BD-D563EC6B364D}" type="slidenum">
              <a:rPr lang="en-US" smtClean="0"/>
              <a:t>22</a:t>
            </a:fld>
            <a:endParaRPr lang="en-US"/>
          </a:p>
        </p:txBody>
      </p:sp>
    </p:spTree>
    <p:extLst>
      <p:ext uri="{BB962C8B-B14F-4D97-AF65-F5344CB8AC3E}">
        <p14:creationId xmlns:p14="http://schemas.microsoft.com/office/powerpoint/2010/main" val="3297249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f377a1be1a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f377a1be1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Melinda</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f2f2dafe1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f2f2dafe1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Melinda</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A334E6-EF21-5246-86BD-D563EC6B364D}" type="slidenum">
              <a:rPr lang="en-US" smtClean="0"/>
              <a:t>25</a:t>
            </a:fld>
            <a:endParaRPr lang="en-US"/>
          </a:p>
        </p:txBody>
      </p:sp>
    </p:spTree>
    <p:extLst>
      <p:ext uri="{BB962C8B-B14F-4D97-AF65-F5344CB8AC3E}">
        <p14:creationId xmlns:p14="http://schemas.microsoft.com/office/powerpoint/2010/main" val="3476306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334E6-EF21-5246-86BD-D563EC6B364D}" type="slidenum">
              <a:rPr lang="en-US" smtClean="0"/>
              <a:t>2</a:t>
            </a:fld>
            <a:endParaRPr lang="en-US"/>
          </a:p>
        </p:txBody>
      </p:sp>
    </p:spTree>
    <p:extLst>
      <p:ext uri="{BB962C8B-B14F-4D97-AF65-F5344CB8AC3E}">
        <p14:creationId xmlns:p14="http://schemas.microsoft.com/office/powerpoint/2010/main" val="4034739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2f2dafe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2f2dafe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a:t>
            </a:r>
          </a:p>
        </p:txBody>
      </p:sp>
      <p:sp>
        <p:nvSpPr>
          <p:cNvPr id="4" name="Slide Number Placeholder 3"/>
          <p:cNvSpPr>
            <a:spLocks noGrp="1"/>
          </p:cNvSpPr>
          <p:nvPr>
            <p:ph type="sldNum" sz="quarter" idx="5"/>
          </p:nvPr>
        </p:nvSpPr>
        <p:spPr/>
        <p:txBody>
          <a:bodyPr/>
          <a:lstStyle/>
          <a:p>
            <a:fld id="{51A334E6-EF21-5246-86BD-D563EC6B364D}" type="slidenum">
              <a:rPr lang="en-US" smtClean="0"/>
              <a:t>4</a:t>
            </a:fld>
            <a:endParaRPr lang="en-US"/>
          </a:p>
        </p:txBody>
      </p:sp>
    </p:spTree>
    <p:extLst>
      <p:ext uri="{BB962C8B-B14F-4D97-AF65-F5344CB8AC3E}">
        <p14:creationId xmlns:p14="http://schemas.microsoft.com/office/powerpoint/2010/main" val="201132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a:t>
            </a:r>
          </a:p>
        </p:txBody>
      </p:sp>
      <p:sp>
        <p:nvSpPr>
          <p:cNvPr id="4" name="Slide Number Placeholder 3"/>
          <p:cNvSpPr>
            <a:spLocks noGrp="1"/>
          </p:cNvSpPr>
          <p:nvPr>
            <p:ph type="sldNum" sz="quarter" idx="5"/>
          </p:nvPr>
        </p:nvSpPr>
        <p:spPr/>
        <p:txBody>
          <a:bodyPr/>
          <a:lstStyle/>
          <a:p>
            <a:fld id="{51A334E6-EF21-5246-86BD-D563EC6B364D}" type="slidenum">
              <a:rPr lang="en-US" smtClean="0"/>
              <a:t>5</a:t>
            </a:fld>
            <a:endParaRPr lang="en-US"/>
          </a:p>
        </p:txBody>
      </p:sp>
    </p:spTree>
    <p:extLst>
      <p:ext uri="{BB962C8B-B14F-4D97-AF65-F5344CB8AC3E}">
        <p14:creationId xmlns:p14="http://schemas.microsoft.com/office/powerpoint/2010/main" val="673580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a:t>
            </a:r>
          </a:p>
        </p:txBody>
      </p:sp>
      <p:sp>
        <p:nvSpPr>
          <p:cNvPr id="4" name="Slide Number Placeholder 3"/>
          <p:cNvSpPr>
            <a:spLocks noGrp="1"/>
          </p:cNvSpPr>
          <p:nvPr>
            <p:ph type="sldNum" sz="quarter" idx="5"/>
          </p:nvPr>
        </p:nvSpPr>
        <p:spPr/>
        <p:txBody>
          <a:bodyPr/>
          <a:lstStyle/>
          <a:p>
            <a:fld id="{51A334E6-EF21-5246-86BD-D563EC6B364D}" type="slidenum">
              <a:rPr lang="en-US" smtClean="0"/>
              <a:t>6</a:t>
            </a:fld>
            <a:endParaRPr lang="en-US"/>
          </a:p>
        </p:txBody>
      </p:sp>
    </p:spTree>
    <p:extLst>
      <p:ext uri="{BB962C8B-B14F-4D97-AF65-F5344CB8AC3E}">
        <p14:creationId xmlns:p14="http://schemas.microsoft.com/office/powerpoint/2010/main" val="214976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Melinda</a:t>
            </a:r>
          </a:p>
        </p:txBody>
      </p:sp>
      <p:sp>
        <p:nvSpPr>
          <p:cNvPr id="4" name="Slide Number Placeholder 3"/>
          <p:cNvSpPr>
            <a:spLocks noGrp="1"/>
          </p:cNvSpPr>
          <p:nvPr>
            <p:ph type="sldNum" sz="quarter" idx="5"/>
          </p:nvPr>
        </p:nvSpPr>
        <p:spPr/>
        <p:txBody>
          <a:bodyPr/>
          <a:lstStyle/>
          <a:p>
            <a:fld id="{51A334E6-EF21-5246-86BD-D563EC6B364D}" type="slidenum">
              <a:rPr lang="en-US" smtClean="0"/>
              <a:t>7</a:t>
            </a:fld>
            <a:endParaRPr lang="en-US"/>
          </a:p>
        </p:txBody>
      </p:sp>
    </p:spTree>
    <p:extLst>
      <p:ext uri="{BB962C8B-B14F-4D97-AF65-F5344CB8AC3E}">
        <p14:creationId xmlns:p14="http://schemas.microsoft.com/office/powerpoint/2010/main" val="2012841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f377a1be1a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f377a1be1a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Melinda</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Melinda</a:t>
            </a:r>
          </a:p>
        </p:txBody>
      </p:sp>
      <p:sp>
        <p:nvSpPr>
          <p:cNvPr id="4" name="Slide Number Placeholder 3"/>
          <p:cNvSpPr>
            <a:spLocks noGrp="1"/>
          </p:cNvSpPr>
          <p:nvPr>
            <p:ph type="sldNum" sz="quarter" idx="5"/>
          </p:nvPr>
        </p:nvSpPr>
        <p:spPr/>
        <p:txBody>
          <a:bodyPr/>
          <a:lstStyle/>
          <a:p>
            <a:fld id="{51A334E6-EF21-5246-86BD-D563EC6B364D}" type="slidenum">
              <a:rPr lang="en-US" smtClean="0"/>
              <a:t>9</a:t>
            </a:fld>
            <a:endParaRPr lang="en-US"/>
          </a:p>
        </p:txBody>
      </p:sp>
    </p:spTree>
    <p:extLst>
      <p:ext uri="{BB962C8B-B14F-4D97-AF65-F5344CB8AC3E}">
        <p14:creationId xmlns:p14="http://schemas.microsoft.com/office/powerpoint/2010/main" val="2407457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7228" y="4798558"/>
            <a:ext cx="10515600" cy="1325563"/>
          </a:xfrm>
        </p:spPr>
        <p:txBody>
          <a:bodyPr/>
          <a:lstStyle/>
          <a:p>
            <a:r>
              <a:rPr lang="en-US"/>
              <a:t>Click to edit Master title style</a:t>
            </a:r>
          </a:p>
        </p:txBody>
      </p:sp>
    </p:spTree>
    <p:extLst>
      <p:ext uri="{BB962C8B-B14F-4D97-AF65-F5344CB8AC3E}">
        <p14:creationId xmlns:p14="http://schemas.microsoft.com/office/powerpoint/2010/main" val="1201042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3965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216864"/>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349867"/>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150362"/>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190658"/>
            <a:ext cx="666427" cy="365125"/>
          </a:xfrm>
          <a:prstGeom prst="rect">
            <a:avLst/>
          </a:prstGeom>
        </p:spPr>
        <p:txBody>
          <a:bodyPr/>
          <a:lstStyle>
            <a:lvl1pPr>
              <a:defRPr sz="1400">
                <a:solidFill>
                  <a:schemeClr val="bg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F75BC"/>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916519" y="966735"/>
            <a:ext cx="1127548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916518" y="365760"/>
            <a:ext cx="10966449" cy="486677"/>
          </a:xfrm>
        </p:spPr>
        <p:txBody>
          <a:bodyPr/>
          <a:lstStyle/>
          <a:p>
            <a:r>
              <a:rPr lang="en-US" dirty="0"/>
              <a:t>Click to edit Master title style</a:t>
            </a:r>
          </a:p>
        </p:txBody>
      </p:sp>
      <p:sp>
        <p:nvSpPr>
          <p:cNvPr id="20" name="Content"/>
          <p:cNvSpPr>
            <a:spLocks noGrp="1"/>
          </p:cNvSpPr>
          <p:nvPr userDrawn="1">
            <p:ph sz="quarter" idx="11"/>
          </p:nvPr>
        </p:nvSpPr>
        <p:spPr>
          <a:xfrm>
            <a:off x="916518" y="1074694"/>
            <a:ext cx="10966449"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916518" y="5824192"/>
            <a:ext cx="10966449" cy="50199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954072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9934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5030787"/>
            <a:ext cx="10515600" cy="1325563"/>
          </a:xfrm>
        </p:spPr>
        <p:txBody>
          <a:bodyPr/>
          <a:lstStyle/>
          <a:p>
            <a:r>
              <a:rPr lang="en-US"/>
              <a:t>Click to edit Master title style</a:t>
            </a:r>
          </a:p>
        </p:txBody>
      </p:sp>
    </p:spTree>
    <p:extLst>
      <p:ext uri="{BB962C8B-B14F-4D97-AF65-F5344CB8AC3E}">
        <p14:creationId xmlns:p14="http://schemas.microsoft.com/office/powerpoint/2010/main" val="120104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34212"/>
          </a:xfrm>
        </p:spPr>
        <p:txBody>
          <a:bodyPr/>
          <a:lstStyle>
            <a:lvl1pPr>
              <a:lnSpc>
                <a:spcPct val="120000"/>
              </a:lnSpc>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3555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850520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234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35436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8577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6516122"/>
            <a:ext cx="666427" cy="365125"/>
          </a:xfrm>
          <a:prstGeom prst="rect">
            <a:avLst/>
          </a:prstGeom>
        </p:spPr>
        <p:txBody>
          <a:bodyPr/>
          <a:lstStyle>
            <a:lvl1pPr>
              <a:defRPr sz="1400">
                <a:solidFill>
                  <a:schemeClr val="tx1"/>
                </a:solidFill>
                <a:latin typeface="Gotham Bold" charset="0"/>
                <a:ea typeface="Gotham Bold" charset="0"/>
                <a:cs typeface="Gotham Bold" charset="0"/>
              </a:defRPr>
            </a:lvl1pPr>
          </a:lstStyle>
          <a:p>
            <a:fld id="{B90A4184-460D-9148-B9D1-7566FBEE2D09}" type="slidenum">
              <a:rPr lang="en-US" smtClean="0"/>
              <a:pPr/>
              <a:t>‹#›</a:t>
            </a:fld>
            <a:endParaRPr lang="en-US" dirty="0"/>
          </a:p>
        </p:txBody>
      </p:sp>
    </p:spTree>
    <p:extLst>
      <p:ext uri="{BB962C8B-B14F-4D97-AF65-F5344CB8AC3E}">
        <p14:creationId xmlns:p14="http://schemas.microsoft.com/office/powerpoint/2010/main" val="827447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32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46262-01CD-4547-9366-608B32C7D7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339174-9D36-41C4-B64A-F2A7984A28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07AA98-CE15-45ED-95FE-43FCDC86ADD3}"/>
              </a:ext>
            </a:extLst>
          </p:cNvPr>
          <p:cNvSpPr>
            <a:spLocks noGrp="1"/>
          </p:cNvSpPr>
          <p:nvPr>
            <p:ph type="dt" sz="half" idx="10"/>
          </p:nvPr>
        </p:nvSpPr>
        <p:spPr/>
        <p:txBody>
          <a:bodyPr/>
          <a:lstStyle/>
          <a:p>
            <a:fld id="{8EFD6921-33D3-4C56-89BC-C5851AD8A9B4}" type="datetimeFigureOut">
              <a:rPr lang="en-US" smtClean="0"/>
              <a:t>2/5/26</a:t>
            </a:fld>
            <a:endParaRPr lang="en-US"/>
          </a:p>
        </p:txBody>
      </p:sp>
      <p:sp>
        <p:nvSpPr>
          <p:cNvPr id="5" name="Footer Placeholder 4">
            <a:extLst>
              <a:ext uri="{FF2B5EF4-FFF2-40B4-BE49-F238E27FC236}">
                <a16:creationId xmlns:a16="http://schemas.microsoft.com/office/drawing/2014/main" id="{86768859-CEB2-4410-977B-EB1DB3F82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D2E4C-4411-4C7E-BEC1-B78E3606907E}"/>
              </a:ext>
            </a:extLst>
          </p:cNvPr>
          <p:cNvSpPr>
            <a:spLocks noGrp="1"/>
          </p:cNvSpPr>
          <p:nvPr>
            <p:ph type="sldNum" sz="quarter" idx="12"/>
          </p:nvPr>
        </p:nvSpPr>
        <p:spPr/>
        <p:txBody>
          <a:bodyPr/>
          <a:lstStyle/>
          <a:p>
            <a:fld id="{B626CDC1-D1C3-487C-A0A8-88312547FB38}" type="slidenum">
              <a:rPr lang="en-US" smtClean="0"/>
              <a:t>‹#›</a:t>
            </a:fld>
            <a:endParaRPr lang="en-US"/>
          </a:p>
        </p:txBody>
      </p:sp>
    </p:spTree>
    <p:extLst>
      <p:ext uri="{BB962C8B-B14F-4D97-AF65-F5344CB8AC3E}">
        <p14:creationId xmlns:p14="http://schemas.microsoft.com/office/powerpoint/2010/main" val="466915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2091516826"/>
      </p:ext>
    </p:extLst>
  </p:cSld>
  <p:clrMap bg1="lt1" tx1="dk1" bg2="lt2" tx2="dk2" accent1="accent1" accent2="accent2" accent3="accent3" accent4="accent4" accent5="accent5" accent6="accent6" hlink="hlink" folHlink="folHlink"/>
  <p:sldLayoutIdLst>
    <p:sldLayoutId id="2147483673" r:id="rId1"/>
    <p:sldLayoutId id="2147483660" r:id="rId2"/>
    <p:sldLayoutId id="2147483650" r:id="rId3"/>
    <p:sldLayoutId id="2147483661" r:id="rId4"/>
    <p:sldLayoutId id="2147483652" r:id="rId5"/>
    <p:sldLayoutId id="2147483654" r:id="rId6"/>
    <p:sldLayoutId id="2147483655" r:id="rId7"/>
    <p:sldLayoutId id="2147483662" r:id="rId8"/>
    <p:sldLayoutId id="2147483671" r:id="rId9"/>
    <p:sldLayoutId id="2147483675" r:id="rId10"/>
  </p:sldLayoutIdLst>
  <p:txStyles>
    <p:titleStyle>
      <a:lvl1pPr algn="ctr" defTabSz="914400" rtl="0" eaLnBrk="1" latinLnBrk="0" hangingPunct="1">
        <a:lnSpc>
          <a:spcPct val="90000"/>
        </a:lnSpc>
        <a:spcBef>
          <a:spcPct val="0"/>
        </a:spcBef>
        <a:buNone/>
        <a:defRPr sz="3600" kern="1200" cap="all" baseline="0">
          <a:solidFill>
            <a:schemeClr val="tx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1B2FA-BD2E-514D-AEC4-A7F5BCB27398}" type="slidenum">
              <a:rPr lang="en-US" smtClean="0"/>
              <a:t>‹#›</a:t>
            </a:fld>
            <a:endParaRPr lang="en-US"/>
          </a:p>
        </p:txBody>
      </p:sp>
    </p:spTree>
    <p:extLst>
      <p:ext uri="{BB962C8B-B14F-4D97-AF65-F5344CB8AC3E}">
        <p14:creationId xmlns:p14="http://schemas.microsoft.com/office/powerpoint/2010/main" val="4582515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 id="2147483672" r:id="rId7"/>
    <p:sldLayoutId id="2147483674" r:id="rId8"/>
  </p:sldLayoutIdLst>
  <p:txStyles>
    <p:titleStyle>
      <a:lvl1pPr algn="ctr" defTabSz="914400" rtl="0" eaLnBrk="1" latinLnBrk="0" hangingPunct="1">
        <a:lnSpc>
          <a:spcPct val="90000"/>
        </a:lnSpc>
        <a:spcBef>
          <a:spcPct val="0"/>
        </a:spcBef>
        <a:buNone/>
        <a:defRPr sz="3600" kern="1200" cap="all" baseline="0">
          <a:solidFill>
            <a:schemeClr val="bg1"/>
          </a:solidFill>
          <a:latin typeface="Gotham Bold" charset="0"/>
          <a:ea typeface="Gotham Bold" charset="0"/>
          <a:cs typeface="Gotham Bold" charset="0"/>
        </a:defRPr>
      </a:lvl1pPr>
    </p:titleStyle>
    <p:bodyStyle>
      <a:lvl1pPr marL="228600" indent="-228600" algn="l" defTabSz="914400" rtl="0" eaLnBrk="1" latinLnBrk="0" hangingPunct="1">
        <a:lnSpc>
          <a:spcPct val="140000"/>
        </a:lnSpc>
        <a:spcBef>
          <a:spcPts val="1000"/>
        </a:spcBef>
        <a:buFont typeface="Arial"/>
        <a:buChar char="•"/>
        <a:defRPr sz="2800" kern="1200">
          <a:solidFill>
            <a:schemeClr val="bg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www.kaganonline.com/"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intensiveintervention.org/"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8" Type="http://schemas.openxmlformats.org/officeDocument/2006/relationships/hyperlink" Target="https://ceedar.education.ufl.edu/cems/classroom-and-behavior-management/" TargetMode="External"/><Relationship Id="rId3" Type="http://schemas.openxmlformats.org/officeDocument/2006/relationships/hyperlink" Target="https://highleveragepractices.org/unedited-clips-teachers-implementing-hlps" TargetMode="External"/><Relationship Id="rId7" Type="http://schemas.openxmlformats.org/officeDocument/2006/relationships/hyperlink" Target="https://iris.peabody.vanderbilt.edu/"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cehs.unl.edu/csi" TargetMode="External"/><Relationship Id="rId5" Type="http://schemas.openxmlformats.org/officeDocument/2006/relationships/hyperlink" Target="https://highleveragepractices.org/hlp-leadership-guides" TargetMode="External"/><Relationship Id="rId4" Type="http://schemas.openxmlformats.org/officeDocument/2006/relationships/hyperlink" Target="https://highleveragepractices.org/webinar/using-hlp-videos-activate-implementation"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kahoot.it/" TargetMode="External"/><Relationship Id="rId13" Type="http://schemas.openxmlformats.org/officeDocument/2006/relationships/hyperlink" Target="http://www.mentimeter.com/" TargetMode="External"/><Relationship Id="rId3" Type="http://schemas.openxmlformats.org/officeDocument/2006/relationships/hyperlink" Target="http://www.achievethecore.org/" TargetMode="External"/><Relationship Id="rId7" Type="http://schemas.openxmlformats.org/officeDocument/2006/relationships/hyperlink" Target="http://www.plickers.com/" TargetMode="External"/><Relationship Id="rId12" Type="http://schemas.openxmlformats.org/officeDocument/2006/relationships/hyperlink" Target="http://www.polleverywhere.com/" TargetMode="External"/><Relationship Id="rId17" Type="http://schemas.openxmlformats.org/officeDocument/2006/relationships/hyperlink" Target="http://www.interventioncentral.org/" TargetMode="External"/><Relationship Id="rId2" Type="http://schemas.openxmlformats.org/officeDocument/2006/relationships/notesSlide" Target="../notesSlides/notesSlide12.xml"/><Relationship Id="rId16" Type="http://schemas.openxmlformats.org/officeDocument/2006/relationships/hyperlink" Target="http://ebi.missouri.edu/" TargetMode="External"/><Relationship Id="rId1" Type="http://schemas.openxmlformats.org/officeDocument/2006/relationships/slideLayout" Target="../slideLayouts/slideLayout10.xml"/><Relationship Id="rId6" Type="http://schemas.openxmlformats.org/officeDocument/2006/relationships/hyperlink" Target="https://nearpod.com/" TargetMode="External"/><Relationship Id="rId11" Type="http://schemas.openxmlformats.org/officeDocument/2006/relationships/hyperlink" Target="http://www.quizsocket.com/" TargetMode="External"/><Relationship Id="rId5" Type="http://schemas.openxmlformats.org/officeDocument/2006/relationships/hyperlink" Target="http://www.socrative.com/apps.html" TargetMode="External"/><Relationship Id="rId15" Type="http://schemas.openxmlformats.org/officeDocument/2006/relationships/hyperlink" Target="http://www.pbis.org/" TargetMode="External"/><Relationship Id="rId10" Type="http://schemas.openxmlformats.org/officeDocument/2006/relationships/hyperlink" Target="http://versoapp.com/" TargetMode="External"/><Relationship Id="rId4" Type="http://schemas.openxmlformats.org/officeDocument/2006/relationships/hyperlink" Target="http://www.masteryconnect.com/goodies.html" TargetMode="External"/><Relationship Id="rId9" Type="http://schemas.openxmlformats.org/officeDocument/2006/relationships/hyperlink" Target="https://goformative.com/" TargetMode="External"/><Relationship Id="rId14" Type="http://schemas.openxmlformats.org/officeDocument/2006/relationships/hyperlink" Target="http://www.centeroninstruction.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F8180-8A2E-8748-7E48-48A65A3BB7E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Better Together</a:t>
            </a:r>
          </a:p>
        </p:txBody>
      </p:sp>
    </p:spTree>
    <p:extLst>
      <p:ext uri="{BB962C8B-B14F-4D97-AF65-F5344CB8AC3E}">
        <p14:creationId xmlns:p14="http://schemas.microsoft.com/office/powerpoint/2010/main" val="197499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C6217-8BC6-A744-0C24-6E005F98B89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HLP 11</a:t>
            </a:r>
          </a:p>
        </p:txBody>
      </p:sp>
      <p:graphicFrame>
        <p:nvGraphicFramePr>
          <p:cNvPr id="3" name="Table 5">
            <a:extLst>
              <a:ext uri="{FF2B5EF4-FFF2-40B4-BE49-F238E27FC236}">
                <a16:creationId xmlns:a16="http://schemas.microsoft.com/office/drawing/2014/main" id="{156ABD9D-5753-4F5C-8F42-50DEB3E61181}"/>
              </a:ext>
            </a:extLst>
          </p:cNvPr>
          <p:cNvGraphicFramePr>
            <a:graphicFrameLocks noGrp="1"/>
          </p:cNvGraphicFramePr>
          <p:nvPr>
            <p:extLst>
              <p:ext uri="{D42A27DB-BD31-4B8C-83A1-F6EECF244321}">
                <p14:modId xmlns:p14="http://schemas.microsoft.com/office/powerpoint/2010/main" val="1524058629"/>
              </p:ext>
            </p:extLst>
          </p:nvPr>
        </p:nvGraphicFramePr>
        <p:xfrm>
          <a:off x="393889" y="690316"/>
          <a:ext cx="11404222" cy="4393707"/>
        </p:xfrm>
        <a:graphic>
          <a:graphicData uri="http://schemas.openxmlformats.org/drawingml/2006/table">
            <a:tbl>
              <a:tblPr firstRow="1" bandRow="1">
                <a:tableStyleId>{5C22544A-7EE6-4342-B048-85BDC9FD1C3A}</a:tableStyleId>
              </a:tblPr>
              <a:tblGrid>
                <a:gridCol w="11404222">
                  <a:extLst>
                    <a:ext uri="{9D8B030D-6E8A-4147-A177-3AD203B41FA5}">
                      <a16:colId xmlns:a16="http://schemas.microsoft.com/office/drawing/2014/main" val="3904637587"/>
                    </a:ext>
                  </a:extLst>
                </a:gridCol>
              </a:tblGrid>
              <a:tr h="766587">
                <a:tc>
                  <a:txBody>
                    <a:bodyPr/>
                    <a:lstStyle/>
                    <a:p>
                      <a:pPr marL="85725" marR="0" indent="0" algn="l">
                        <a:lnSpc>
                          <a:spcPct val="100000"/>
                        </a:lnSpc>
                        <a:spcBef>
                          <a:spcPts val="1200"/>
                        </a:spcBef>
                        <a:spcAft>
                          <a:spcPts val="0"/>
                        </a:spcAft>
                        <a:buClr>
                          <a:srgbClr val="FFFFFF"/>
                        </a:buClr>
                        <a:buNone/>
                      </a:pPr>
                      <a:r>
                        <a:rPr lang="en-US" sz="2000" dirty="0"/>
                        <a:t>HLP 11:  </a:t>
                      </a:r>
                      <a:r>
                        <a:rPr lang="en" sz="2000" dirty="0">
                          <a:latin typeface="Century Gothic"/>
                          <a:ea typeface="Century Gothic"/>
                          <a:cs typeface="Century Gothic"/>
                          <a:sym typeface="Century Gothic"/>
                        </a:rPr>
                        <a:t>Identify and prioritize long and </a:t>
                      </a:r>
                      <a:r>
                        <a:rPr lang="en" sz="2000" u="none" dirty="0">
                          <a:latin typeface="Century Gothic"/>
                          <a:ea typeface="Century Gothic"/>
                          <a:cs typeface="Century Gothic"/>
                          <a:sym typeface="Century Gothic"/>
                        </a:rPr>
                        <a:t>short-term </a:t>
                      </a:r>
                      <a:r>
                        <a:rPr lang="en" sz="2000" dirty="0">
                          <a:latin typeface="Century Gothic"/>
                          <a:ea typeface="Century Gothic"/>
                          <a:cs typeface="Century Gothic"/>
                          <a:sym typeface="Century Gothic"/>
                        </a:rPr>
                        <a:t>learning goals.</a:t>
                      </a:r>
                      <a:endParaRPr lang="en-US" sz="2000" dirty="0">
                        <a:solidFill>
                          <a:schemeClr val="bg1"/>
                        </a:solidFill>
                      </a:endParaRPr>
                    </a:p>
                  </a:txBody>
                  <a:tcPr/>
                </a:tc>
                <a:extLst>
                  <a:ext uri="{0D108BD9-81ED-4DB2-BD59-A6C34878D82A}">
                    <a16:rowId xmlns:a16="http://schemas.microsoft.com/office/drawing/2014/main" val="655374824"/>
                  </a:ext>
                </a:extLst>
              </a:tr>
              <a:tr h="766587">
                <a:tc>
                  <a:txBody>
                    <a:bodyPr/>
                    <a:lstStyle/>
                    <a:p>
                      <a:r>
                        <a:rPr lang="en-US" dirty="0"/>
                        <a:t>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meaningful access to and success in general education curricula.</a:t>
                      </a:r>
                      <a:endParaRPr lang="en-US" i="1" dirty="0"/>
                    </a:p>
                    <a:p>
                      <a:endParaRPr lang="en-US" dirty="0"/>
                    </a:p>
                    <a:p>
                      <a:endParaRPr lang="en-US" dirty="0"/>
                    </a:p>
                  </a:txBody>
                  <a:tcPr/>
                </a:tc>
                <a:extLst>
                  <a:ext uri="{0D108BD9-81ED-4DB2-BD59-A6C34878D82A}">
                    <a16:rowId xmlns:a16="http://schemas.microsoft.com/office/drawing/2014/main" val="2028475991"/>
                  </a:ext>
                </a:extLst>
              </a:tr>
              <a:tr h="742631">
                <a:tc>
                  <a:txBody>
                    <a:bodyPr/>
                    <a:lstStyle/>
                    <a:p>
                      <a:r>
                        <a:rPr lang="en-US" dirty="0"/>
                        <a:t>Strategies:</a:t>
                      </a:r>
                    </a:p>
                    <a:p>
                      <a:pPr marL="457200" lvl="0" indent="-334327" algn="l" rtl="0">
                        <a:spcBef>
                          <a:spcPts val="1200"/>
                        </a:spcBef>
                        <a:spcAft>
                          <a:spcPts val="0"/>
                        </a:spcAft>
                        <a:buSzPct val="100000"/>
                        <a:buChar char="-"/>
                      </a:pPr>
                      <a:r>
                        <a:rPr lang="en-US" dirty="0"/>
                        <a:t>Determine which skills from the general curriculum must be prioritized.</a:t>
                      </a:r>
                    </a:p>
                    <a:p>
                      <a:pPr marL="457200" lvl="0" indent="-334327" algn="l" rtl="0">
                        <a:spcBef>
                          <a:spcPts val="0"/>
                        </a:spcBef>
                        <a:spcAft>
                          <a:spcPts val="0"/>
                        </a:spcAft>
                        <a:buSzPct val="100000"/>
                        <a:buChar char="-"/>
                      </a:pPr>
                      <a:r>
                        <a:rPr lang="en-US" dirty="0"/>
                        <a:t>Use data from multiple sources (families, students, formal and informal assessments, etc.) to create individualized plans.</a:t>
                      </a:r>
                    </a:p>
                    <a:p>
                      <a:pPr marL="457200" lvl="0" indent="-334327" algn="l" rtl="0">
                        <a:spcBef>
                          <a:spcPts val="0"/>
                        </a:spcBef>
                        <a:spcAft>
                          <a:spcPts val="0"/>
                        </a:spcAft>
                        <a:buSzPct val="100000"/>
                        <a:buChar char="-"/>
                      </a:pPr>
                      <a:r>
                        <a:rPr lang="en-US" dirty="0"/>
                        <a:t>Take advantage of existing technology to make data collection and analysis easier (see Resources slide).</a:t>
                      </a:r>
                    </a:p>
                    <a:p>
                      <a:pPr marL="457200" lvl="0" indent="-334327" algn="l" rtl="0">
                        <a:spcBef>
                          <a:spcPts val="0"/>
                        </a:spcBef>
                        <a:spcAft>
                          <a:spcPts val="0"/>
                        </a:spcAft>
                        <a:buSzPct val="100000"/>
                        <a:buChar char="-"/>
                      </a:pPr>
                      <a:r>
                        <a:rPr lang="en-US" dirty="0"/>
                        <a:t>Look for ways to overlap curriculum goals with individual goals to maximize instructional time.</a:t>
                      </a:r>
                    </a:p>
                    <a:p>
                      <a:endParaRPr lang="en-US" dirty="0"/>
                    </a:p>
                    <a:p>
                      <a:endParaRPr lang="en-US" dirty="0"/>
                    </a:p>
                  </a:txBody>
                  <a:tcPr/>
                </a:tc>
                <a:extLst>
                  <a:ext uri="{0D108BD9-81ED-4DB2-BD59-A6C34878D82A}">
                    <a16:rowId xmlns:a16="http://schemas.microsoft.com/office/drawing/2014/main" val="1611403210"/>
                  </a:ext>
                </a:extLst>
              </a:tr>
            </a:tbl>
          </a:graphicData>
        </a:graphic>
      </p:graphicFrame>
      <p:sp>
        <p:nvSpPr>
          <p:cNvPr id="5" name="Slide Number Placeholder 4">
            <a:extLst>
              <a:ext uri="{FF2B5EF4-FFF2-40B4-BE49-F238E27FC236}">
                <a16:creationId xmlns:a16="http://schemas.microsoft.com/office/drawing/2014/main" id="{6ADAE255-E6EC-2E4F-BA1F-19519FFB2FA5}"/>
              </a:ext>
            </a:extLst>
          </p:cNvPr>
          <p:cNvSpPr>
            <a:spLocks noGrp="1"/>
          </p:cNvSpPr>
          <p:nvPr>
            <p:ph type="sldNum" sz="quarter" idx="4294967295"/>
          </p:nvPr>
        </p:nvSpPr>
        <p:spPr>
          <a:xfrm>
            <a:off x="1616250" y="64217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8B753B17-1229-47A4-BBB2-A02D5F84107F}"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02896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637CD-9986-5C50-4262-523B0F0AB14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HLP 12</a:t>
            </a:r>
          </a:p>
        </p:txBody>
      </p:sp>
      <p:graphicFrame>
        <p:nvGraphicFramePr>
          <p:cNvPr id="3" name="Table 5">
            <a:extLst>
              <a:ext uri="{FF2B5EF4-FFF2-40B4-BE49-F238E27FC236}">
                <a16:creationId xmlns:a16="http://schemas.microsoft.com/office/drawing/2014/main" id="{156ABD9D-5753-4F5C-8F42-50DEB3E61181}"/>
              </a:ext>
            </a:extLst>
          </p:cNvPr>
          <p:cNvGraphicFramePr>
            <a:graphicFrameLocks noGrp="1"/>
          </p:cNvGraphicFramePr>
          <p:nvPr>
            <p:extLst>
              <p:ext uri="{D42A27DB-BD31-4B8C-83A1-F6EECF244321}">
                <p14:modId xmlns:p14="http://schemas.microsoft.com/office/powerpoint/2010/main" val="877172637"/>
              </p:ext>
            </p:extLst>
          </p:nvPr>
        </p:nvGraphicFramePr>
        <p:xfrm>
          <a:off x="393889" y="690316"/>
          <a:ext cx="11404222" cy="4119387"/>
        </p:xfrm>
        <a:graphic>
          <a:graphicData uri="http://schemas.openxmlformats.org/drawingml/2006/table">
            <a:tbl>
              <a:tblPr firstRow="1" bandRow="1">
                <a:tableStyleId>{5C22544A-7EE6-4342-B048-85BDC9FD1C3A}</a:tableStyleId>
              </a:tblPr>
              <a:tblGrid>
                <a:gridCol w="11404222">
                  <a:extLst>
                    <a:ext uri="{9D8B030D-6E8A-4147-A177-3AD203B41FA5}">
                      <a16:colId xmlns:a16="http://schemas.microsoft.com/office/drawing/2014/main" val="3904637587"/>
                    </a:ext>
                  </a:extLst>
                </a:gridCol>
              </a:tblGrid>
              <a:tr h="766587">
                <a:tc>
                  <a:txBody>
                    <a:bodyPr/>
                    <a:lstStyle/>
                    <a:p>
                      <a:pPr marL="85725" marR="0" indent="0" algn="l">
                        <a:lnSpc>
                          <a:spcPct val="100000"/>
                        </a:lnSpc>
                        <a:spcBef>
                          <a:spcPts val="1200"/>
                        </a:spcBef>
                        <a:spcAft>
                          <a:spcPts val="0"/>
                        </a:spcAft>
                        <a:buClr>
                          <a:srgbClr val="FFFFFF"/>
                        </a:buClr>
                        <a:buNone/>
                      </a:pPr>
                      <a:r>
                        <a:rPr lang="en-US" sz="2000" dirty="0"/>
                        <a:t>HLP  12: </a:t>
                      </a:r>
                      <a:r>
                        <a:rPr lang="en" sz="2000" dirty="0">
                          <a:latin typeface="Century Gothic"/>
                          <a:ea typeface="Century Gothic"/>
                          <a:cs typeface="Century Gothic"/>
                          <a:sym typeface="Century Gothic"/>
                        </a:rPr>
                        <a:t>Systematically design instruction toward a specific learning goal</a:t>
                      </a:r>
                      <a:endParaRPr lang="en-US" sz="2000" dirty="0">
                        <a:solidFill>
                          <a:schemeClr val="bg1"/>
                        </a:solidFill>
                      </a:endParaRPr>
                    </a:p>
                  </a:txBody>
                  <a:tcPr/>
                </a:tc>
                <a:extLst>
                  <a:ext uri="{0D108BD9-81ED-4DB2-BD59-A6C34878D82A}">
                    <a16:rowId xmlns:a16="http://schemas.microsoft.com/office/drawing/2014/main" val="655374824"/>
                  </a:ext>
                </a:extLst>
              </a:tr>
              <a:tr h="766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 Develop and sequence lessons that build on each other and activate students’ prior knowledge, making explicit connections in planning and delivery.</a:t>
                      </a:r>
                      <a:endParaRPr lang="en-US" i="1" dirty="0"/>
                    </a:p>
                    <a:p>
                      <a:endParaRPr lang="en-US" dirty="0"/>
                    </a:p>
                    <a:p>
                      <a:endParaRPr lang="en-US" dirty="0"/>
                    </a:p>
                  </a:txBody>
                  <a:tcPr/>
                </a:tc>
                <a:extLst>
                  <a:ext uri="{0D108BD9-81ED-4DB2-BD59-A6C34878D82A}">
                    <a16:rowId xmlns:a16="http://schemas.microsoft.com/office/drawing/2014/main" val="2028475991"/>
                  </a:ext>
                </a:extLst>
              </a:tr>
              <a:tr h="742631">
                <a:tc>
                  <a:txBody>
                    <a:bodyPr/>
                    <a:lstStyle/>
                    <a:p>
                      <a:r>
                        <a:rPr lang="en-US" dirty="0"/>
                        <a:t>Strategies:</a:t>
                      </a:r>
                    </a:p>
                    <a:p>
                      <a:pPr marL="457200" lvl="0" indent="-342900" algn="l" rtl="0">
                        <a:spcBef>
                          <a:spcPts val="1200"/>
                        </a:spcBef>
                        <a:spcAft>
                          <a:spcPts val="0"/>
                        </a:spcAft>
                        <a:buSzPts val="1800"/>
                        <a:buChar char="-"/>
                      </a:pPr>
                      <a:r>
                        <a:rPr lang="en-US" dirty="0"/>
                        <a:t>Determine long- and short-term learning objectives based on individuals and the curriculum.</a:t>
                      </a:r>
                    </a:p>
                    <a:p>
                      <a:pPr marL="457200" lvl="0" indent="-342900" algn="l" rtl="0">
                        <a:spcBef>
                          <a:spcPts val="0"/>
                        </a:spcBef>
                        <a:spcAft>
                          <a:spcPts val="0"/>
                        </a:spcAft>
                        <a:buSzPts val="1800"/>
                        <a:buChar char="-"/>
                      </a:pPr>
                      <a:r>
                        <a:rPr lang="en-US" dirty="0"/>
                        <a:t>Teach big ideas before details following a logical hierarchy.</a:t>
                      </a:r>
                    </a:p>
                    <a:p>
                      <a:pPr marL="457200" lvl="0" indent="-342900" algn="l" rtl="0">
                        <a:spcBef>
                          <a:spcPts val="0"/>
                        </a:spcBef>
                        <a:spcAft>
                          <a:spcPts val="0"/>
                        </a:spcAft>
                        <a:buSzPts val="1800"/>
                        <a:buChar char="-"/>
                      </a:pPr>
                      <a:r>
                        <a:rPr lang="en-US" dirty="0"/>
                        <a:t>Teach distinctly different skills to mastery before introducing similar skills that will require discrimination.</a:t>
                      </a:r>
                    </a:p>
                    <a:p>
                      <a:pPr marL="457200" lvl="0" indent="-342900" algn="l" rtl="0">
                        <a:spcBef>
                          <a:spcPts val="0"/>
                        </a:spcBef>
                        <a:spcAft>
                          <a:spcPts val="0"/>
                        </a:spcAft>
                        <a:buSzPts val="1800"/>
                        <a:buChar char="-"/>
                      </a:pPr>
                      <a:r>
                        <a:rPr lang="en-US" dirty="0"/>
                        <a:t>Focus on frequently encountered concepts first.</a:t>
                      </a:r>
                    </a:p>
                    <a:p>
                      <a:endParaRPr lang="en-US" dirty="0"/>
                    </a:p>
                    <a:p>
                      <a:endParaRPr lang="en-US" dirty="0"/>
                    </a:p>
                  </a:txBody>
                  <a:tcPr/>
                </a:tc>
                <a:extLst>
                  <a:ext uri="{0D108BD9-81ED-4DB2-BD59-A6C34878D82A}">
                    <a16:rowId xmlns:a16="http://schemas.microsoft.com/office/drawing/2014/main" val="1611403210"/>
                  </a:ext>
                </a:extLst>
              </a:tr>
            </a:tbl>
          </a:graphicData>
        </a:graphic>
      </p:graphicFrame>
      <p:sp>
        <p:nvSpPr>
          <p:cNvPr id="5" name="Slide Number Placeholder 4">
            <a:extLst>
              <a:ext uri="{FF2B5EF4-FFF2-40B4-BE49-F238E27FC236}">
                <a16:creationId xmlns:a16="http://schemas.microsoft.com/office/drawing/2014/main" id="{6ADAE255-E6EC-2E4F-BA1F-19519FFB2FA5}"/>
              </a:ext>
            </a:extLst>
          </p:cNvPr>
          <p:cNvSpPr>
            <a:spLocks noGrp="1"/>
          </p:cNvSpPr>
          <p:nvPr>
            <p:ph type="sldNum" sz="quarter" idx="4"/>
          </p:nvPr>
        </p:nvSpPr>
        <p:spPr>
          <a:xfrm>
            <a:off x="1616250" y="64217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11</a:t>
            </a:fld>
            <a:endParaRPr lang="en-US" dirty="0"/>
          </a:p>
        </p:txBody>
      </p:sp>
    </p:spTree>
    <p:extLst>
      <p:ext uri="{BB962C8B-B14F-4D97-AF65-F5344CB8AC3E}">
        <p14:creationId xmlns:p14="http://schemas.microsoft.com/office/powerpoint/2010/main" val="266377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B08F1-D541-D3D7-98F0-AFD1B649492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HLP 13</a:t>
            </a:r>
          </a:p>
        </p:txBody>
      </p:sp>
      <p:graphicFrame>
        <p:nvGraphicFramePr>
          <p:cNvPr id="3" name="Table 5">
            <a:extLst>
              <a:ext uri="{FF2B5EF4-FFF2-40B4-BE49-F238E27FC236}">
                <a16:creationId xmlns:a16="http://schemas.microsoft.com/office/drawing/2014/main" id="{156ABD9D-5753-4F5C-8F42-50DEB3E61181}"/>
              </a:ext>
            </a:extLst>
          </p:cNvPr>
          <p:cNvGraphicFramePr>
            <a:graphicFrameLocks noGrp="1"/>
          </p:cNvGraphicFramePr>
          <p:nvPr>
            <p:extLst>
              <p:ext uri="{D42A27DB-BD31-4B8C-83A1-F6EECF244321}">
                <p14:modId xmlns:p14="http://schemas.microsoft.com/office/powerpoint/2010/main" val="598225979"/>
              </p:ext>
            </p:extLst>
          </p:nvPr>
        </p:nvGraphicFramePr>
        <p:xfrm>
          <a:off x="393889" y="690316"/>
          <a:ext cx="11404222" cy="4245894"/>
        </p:xfrm>
        <a:graphic>
          <a:graphicData uri="http://schemas.openxmlformats.org/drawingml/2006/table">
            <a:tbl>
              <a:tblPr firstRow="1" bandRow="1">
                <a:tableStyleId>{5C22544A-7EE6-4342-B048-85BDC9FD1C3A}</a:tableStyleId>
              </a:tblPr>
              <a:tblGrid>
                <a:gridCol w="11404222">
                  <a:extLst>
                    <a:ext uri="{9D8B030D-6E8A-4147-A177-3AD203B41FA5}">
                      <a16:colId xmlns:a16="http://schemas.microsoft.com/office/drawing/2014/main" val="3904637587"/>
                    </a:ext>
                  </a:extLst>
                </a:gridCol>
              </a:tblGrid>
              <a:tr h="766587">
                <a:tc>
                  <a:txBody>
                    <a:bodyPr/>
                    <a:lstStyle/>
                    <a:p>
                      <a:pPr marL="85725" marR="0" indent="0" algn="l">
                        <a:lnSpc>
                          <a:spcPct val="100000"/>
                        </a:lnSpc>
                        <a:spcBef>
                          <a:spcPts val="1200"/>
                        </a:spcBef>
                        <a:spcAft>
                          <a:spcPts val="0"/>
                        </a:spcAft>
                        <a:buClr>
                          <a:srgbClr val="FFFFFF"/>
                        </a:buClr>
                        <a:buNone/>
                      </a:pPr>
                      <a:r>
                        <a:rPr lang="en-US" sz="2000" dirty="0"/>
                        <a:t>HLP  13: </a:t>
                      </a:r>
                      <a:r>
                        <a:rPr lang="en" sz="2000" dirty="0">
                          <a:latin typeface="Century Gothic"/>
                          <a:ea typeface="Century Gothic"/>
                          <a:cs typeface="Century Gothic"/>
                          <a:sym typeface="Century Gothic"/>
                        </a:rPr>
                        <a:t>Adapt curriculum tasks and materials for specific learning goals</a:t>
                      </a:r>
                      <a:endParaRPr lang="en-US" sz="2000" dirty="0">
                        <a:solidFill>
                          <a:schemeClr val="bg1"/>
                        </a:solidFill>
                      </a:endParaRPr>
                    </a:p>
                  </a:txBody>
                  <a:tcPr/>
                </a:tc>
                <a:extLst>
                  <a:ext uri="{0D108BD9-81ED-4DB2-BD59-A6C34878D82A}">
                    <a16:rowId xmlns:a16="http://schemas.microsoft.com/office/drawing/2014/main" val="655374824"/>
                  </a:ext>
                </a:extLst>
              </a:tr>
              <a:tr h="766587">
                <a:tc>
                  <a:txBody>
                    <a:bodyPr/>
                    <a:lstStyle/>
                    <a:p>
                      <a:r>
                        <a:rPr lang="en-US" dirty="0"/>
                        <a:t>Overview: </a:t>
                      </a:r>
                      <a:r>
                        <a:rPr lang="en" dirty="0"/>
                        <a:t>Assess individual needs, select and adapt materials and tasks to help students meet instructional goals. </a:t>
                      </a:r>
                      <a:endParaRPr lang="en-US" dirty="0"/>
                    </a:p>
                    <a:p>
                      <a:endParaRPr lang="en-US" dirty="0"/>
                    </a:p>
                  </a:txBody>
                  <a:tcPr/>
                </a:tc>
                <a:extLst>
                  <a:ext uri="{0D108BD9-81ED-4DB2-BD59-A6C34878D82A}">
                    <a16:rowId xmlns:a16="http://schemas.microsoft.com/office/drawing/2014/main" val="2028475991"/>
                  </a:ext>
                </a:extLst>
              </a:tr>
              <a:tr h="742631">
                <a:tc>
                  <a:txBody>
                    <a:bodyPr/>
                    <a:lstStyle/>
                    <a:p>
                      <a:r>
                        <a:rPr lang="en-US" dirty="0"/>
                        <a:t>Strategies:</a:t>
                      </a:r>
                    </a:p>
                    <a:p>
                      <a:pPr marL="457200" lvl="0" indent="-334327" algn="l" rtl="0">
                        <a:spcBef>
                          <a:spcPts val="1200"/>
                        </a:spcBef>
                        <a:spcAft>
                          <a:spcPts val="0"/>
                        </a:spcAft>
                        <a:buSzPct val="100000"/>
                        <a:buChar char="-"/>
                      </a:pPr>
                      <a:r>
                        <a:rPr lang="en-US" dirty="0"/>
                        <a:t>Types of adaptations: simplifying task directions, altering amount of material, altering difficulty level of material, highlighting relevant material (e.g., important ideas and concepts).</a:t>
                      </a:r>
                    </a:p>
                    <a:p>
                      <a:pPr marL="457200" lvl="0" indent="-334327" algn="l" rtl="0">
                        <a:spcBef>
                          <a:spcPts val="0"/>
                        </a:spcBef>
                        <a:spcAft>
                          <a:spcPts val="0"/>
                        </a:spcAft>
                        <a:buSzPct val="100000"/>
                        <a:buChar char="-"/>
                      </a:pPr>
                      <a:r>
                        <a:rPr lang="en-US" dirty="0"/>
                        <a:t>Provide guided notes, graphic organizers, and mnemonic devices.</a:t>
                      </a:r>
                    </a:p>
                    <a:p>
                      <a:pPr marL="457200" lvl="0" indent="-334327" algn="l" rtl="0">
                        <a:spcBef>
                          <a:spcPts val="0"/>
                        </a:spcBef>
                        <a:spcAft>
                          <a:spcPts val="0"/>
                        </a:spcAft>
                        <a:buSzPct val="100000"/>
                        <a:buChar char="-"/>
                      </a:pPr>
                      <a:r>
                        <a:rPr lang="en-US" dirty="0"/>
                        <a:t>Focus on implementing adaptations from IEPs first, then add more as needed</a:t>
                      </a:r>
                    </a:p>
                    <a:p>
                      <a:pPr marL="457200" lvl="0" indent="-334327" algn="l" rtl="0">
                        <a:spcBef>
                          <a:spcPts val="0"/>
                        </a:spcBef>
                        <a:spcAft>
                          <a:spcPts val="0"/>
                        </a:spcAft>
                        <a:buSzPct val="100000"/>
                        <a:buChar char="-"/>
                      </a:pPr>
                      <a:r>
                        <a:rPr lang="en-US" dirty="0"/>
                        <a:t>Collaborate in grade-level teams to create and share resources.</a:t>
                      </a:r>
                    </a:p>
                    <a:p>
                      <a:pPr marL="457200" lvl="0" indent="-334327" algn="l" rtl="0">
                        <a:spcBef>
                          <a:spcPts val="0"/>
                        </a:spcBef>
                        <a:spcAft>
                          <a:spcPts val="0"/>
                        </a:spcAft>
                        <a:buSzPct val="100000"/>
                        <a:buChar char="-"/>
                      </a:pPr>
                      <a:r>
                        <a:rPr lang="en-US" dirty="0"/>
                        <a:t>Use assessment data to determine if adaptations are needed or sufficient.</a:t>
                      </a:r>
                    </a:p>
                    <a:p>
                      <a:endParaRPr lang="en-US" dirty="0"/>
                    </a:p>
                    <a:p>
                      <a:endParaRPr lang="en-US" dirty="0"/>
                    </a:p>
                  </a:txBody>
                  <a:tcPr/>
                </a:tc>
                <a:extLst>
                  <a:ext uri="{0D108BD9-81ED-4DB2-BD59-A6C34878D82A}">
                    <a16:rowId xmlns:a16="http://schemas.microsoft.com/office/drawing/2014/main" val="1611403210"/>
                  </a:ext>
                </a:extLst>
              </a:tr>
            </a:tbl>
          </a:graphicData>
        </a:graphic>
      </p:graphicFrame>
      <p:sp>
        <p:nvSpPr>
          <p:cNvPr id="5" name="Slide Number Placeholder 4">
            <a:extLst>
              <a:ext uri="{FF2B5EF4-FFF2-40B4-BE49-F238E27FC236}">
                <a16:creationId xmlns:a16="http://schemas.microsoft.com/office/drawing/2014/main" id="{6ADAE255-E6EC-2E4F-BA1F-19519FFB2FA5}"/>
              </a:ext>
            </a:extLst>
          </p:cNvPr>
          <p:cNvSpPr>
            <a:spLocks noGrp="1"/>
          </p:cNvSpPr>
          <p:nvPr>
            <p:ph type="sldNum" sz="quarter" idx="4"/>
          </p:nvPr>
        </p:nvSpPr>
        <p:spPr>
          <a:xfrm>
            <a:off x="1616250" y="64217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12</a:t>
            </a:fld>
            <a:endParaRPr lang="en-US" dirty="0"/>
          </a:p>
        </p:txBody>
      </p:sp>
    </p:spTree>
    <p:extLst>
      <p:ext uri="{BB962C8B-B14F-4D97-AF65-F5344CB8AC3E}">
        <p14:creationId xmlns:p14="http://schemas.microsoft.com/office/powerpoint/2010/main" val="3537314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21E4-0C9D-AEE2-8689-32D22ADF820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HLP 14</a:t>
            </a:r>
          </a:p>
        </p:txBody>
      </p:sp>
      <p:graphicFrame>
        <p:nvGraphicFramePr>
          <p:cNvPr id="3" name="Table 5">
            <a:extLst>
              <a:ext uri="{FF2B5EF4-FFF2-40B4-BE49-F238E27FC236}">
                <a16:creationId xmlns:a16="http://schemas.microsoft.com/office/drawing/2014/main" id="{156ABD9D-5753-4F5C-8F42-50DEB3E61181}"/>
              </a:ext>
            </a:extLst>
          </p:cNvPr>
          <p:cNvGraphicFramePr>
            <a:graphicFrameLocks noGrp="1"/>
          </p:cNvGraphicFramePr>
          <p:nvPr>
            <p:extLst>
              <p:ext uri="{D42A27DB-BD31-4B8C-83A1-F6EECF244321}">
                <p14:modId xmlns:p14="http://schemas.microsoft.com/office/powerpoint/2010/main" val="2674020030"/>
              </p:ext>
            </p:extLst>
          </p:nvPr>
        </p:nvGraphicFramePr>
        <p:xfrm>
          <a:off x="393889" y="690316"/>
          <a:ext cx="11404222" cy="4942347"/>
        </p:xfrm>
        <a:graphic>
          <a:graphicData uri="http://schemas.openxmlformats.org/drawingml/2006/table">
            <a:tbl>
              <a:tblPr firstRow="1" bandRow="1">
                <a:tableStyleId>{5C22544A-7EE6-4342-B048-85BDC9FD1C3A}</a:tableStyleId>
              </a:tblPr>
              <a:tblGrid>
                <a:gridCol w="11404222">
                  <a:extLst>
                    <a:ext uri="{9D8B030D-6E8A-4147-A177-3AD203B41FA5}">
                      <a16:colId xmlns:a16="http://schemas.microsoft.com/office/drawing/2014/main" val="3904637587"/>
                    </a:ext>
                  </a:extLst>
                </a:gridCol>
              </a:tblGrid>
              <a:tr h="766587">
                <a:tc>
                  <a:txBody>
                    <a:bodyPr/>
                    <a:lstStyle/>
                    <a:p>
                      <a:pPr marL="85725" marR="0" indent="0" algn="l">
                        <a:lnSpc>
                          <a:spcPct val="100000"/>
                        </a:lnSpc>
                        <a:spcBef>
                          <a:spcPts val="1200"/>
                        </a:spcBef>
                        <a:spcAft>
                          <a:spcPts val="0"/>
                        </a:spcAft>
                        <a:buClr>
                          <a:srgbClr val="FFFFFF"/>
                        </a:buClr>
                        <a:buNone/>
                      </a:pPr>
                      <a:r>
                        <a:rPr lang="en-US" sz="2000" dirty="0"/>
                        <a:t>HLP  14: </a:t>
                      </a:r>
                      <a:r>
                        <a:rPr lang="en" sz="2000" dirty="0">
                          <a:latin typeface="Century Gothic"/>
                          <a:ea typeface="Century Gothic"/>
                          <a:cs typeface="Century Gothic"/>
                          <a:sym typeface="Century Gothic"/>
                        </a:rPr>
                        <a:t>Teach cognitive and metacognitive strategies to support learning and independence</a:t>
                      </a:r>
                      <a:endParaRPr lang="en-US" sz="2000" dirty="0">
                        <a:solidFill>
                          <a:schemeClr val="bg1"/>
                        </a:solidFill>
                      </a:endParaRPr>
                    </a:p>
                  </a:txBody>
                  <a:tcPr/>
                </a:tc>
                <a:extLst>
                  <a:ext uri="{0D108BD9-81ED-4DB2-BD59-A6C34878D82A}">
                    <a16:rowId xmlns:a16="http://schemas.microsoft.com/office/drawing/2014/main" val="655374824"/>
                  </a:ext>
                </a:extLst>
              </a:tr>
              <a:tr h="766587">
                <a:tc>
                  <a:txBody>
                    <a:bodyPr/>
                    <a:lstStyle/>
                    <a:p>
                      <a:r>
                        <a:rPr lang="en-US" dirty="0"/>
                        <a:t>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Integrate explicit instruction on strategies to support memory, attention, and self-regulation into academic content. </a:t>
                      </a:r>
                    </a:p>
                    <a:p>
                      <a:endParaRPr lang="en-US" dirty="0"/>
                    </a:p>
                    <a:p>
                      <a:endParaRPr lang="en-US" dirty="0"/>
                    </a:p>
                  </a:txBody>
                  <a:tcPr/>
                </a:tc>
                <a:extLst>
                  <a:ext uri="{0D108BD9-81ED-4DB2-BD59-A6C34878D82A}">
                    <a16:rowId xmlns:a16="http://schemas.microsoft.com/office/drawing/2014/main" val="2028475991"/>
                  </a:ext>
                </a:extLst>
              </a:tr>
              <a:tr h="742631">
                <a:tc>
                  <a:txBody>
                    <a:bodyPr/>
                    <a:lstStyle/>
                    <a:p>
                      <a:r>
                        <a:rPr lang="en-US" dirty="0"/>
                        <a:t>Strategies:</a:t>
                      </a:r>
                    </a:p>
                    <a:p>
                      <a:pPr marL="457200" lvl="0" indent="-325755" algn="l" rtl="0">
                        <a:spcBef>
                          <a:spcPts val="1200"/>
                        </a:spcBef>
                        <a:spcAft>
                          <a:spcPts val="0"/>
                        </a:spcAft>
                        <a:buSzPct val="100000"/>
                        <a:buChar char="-"/>
                      </a:pPr>
                      <a:r>
                        <a:rPr lang="en-US" dirty="0"/>
                        <a:t>Pre-teach pre-requisite skills.</a:t>
                      </a:r>
                    </a:p>
                    <a:p>
                      <a:pPr marL="457200" lvl="0" indent="-325755" algn="l" rtl="0">
                        <a:spcBef>
                          <a:spcPts val="0"/>
                        </a:spcBef>
                        <a:spcAft>
                          <a:spcPts val="0"/>
                        </a:spcAft>
                        <a:buSzPct val="100000"/>
                        <a:buChar char="-"/>
                      </a:pPr>
                      <a:r>
                        <a:rPr lang="en-US" dirty="0"/>
                        <a:t>Explain how, when, why, and where to use the strategy.</a:t>
                      </a:r>
                    </a:p>
                    <a:p>
                      <a:pPr marL="457200" lvl="0" indent="-325755" algn="l" rtl="0">
                        <a:spcBef>
                          <a:spcPts val="0"/>
                        </a:spcBef>
                        <a:spcAft>
                          <a:spcPts val="0"/>
                        </a:spcAft>
                        <a:buSzPct val="100000"/>
                        <a:buChar char="-"/>
                      </a:pPr>
                      <a:r>
                        <a:rPr lang="en-US" dirty="0"/>
                        <a:t>Break the strategy into chunks.</a:t>
                      </a:r>
                    </a:p>
                    <a:p>
                      <a:pPr marL="457200" lvl="0" indent="-325755" algn="l" rtl="0">
                        <a:spcBef>
                          <a:spcPts val="0"/>
                        </a:spcBef>
                        <a:spcAft>
                          <a:spcPts val="0"/>
                        </a:spcAft>
                        <a:buSzPct val="100000"/>
                        <a:buChar char="-"/>
                      </a:pPr>
                      <a:r>
                        <a:rPr lang="en-US" dirty="0"/>
                        <a:t>Conduct step-by-step strategy demonstrations while scaffolding supports.</a:t>
                      </a:r>
                    </a:p>
                    <a:p>
                      <a:pPr marL="457200" lvl="0" indent="-325755" algn="l" rtl="0">
                        <a:spcBef>
                          <a:spcPts val="0"/>
                        </a:spcBef>
                        <a:spcAft>
                          <a:spcPts val="0"/>
                        </a:spcAft>
                        <a:buSzPct val="100000"/>
                        <a:buChar char="-"/>
                      </a:pPr>
                      <a:r>
                        <a:rPr lang="en-US" dirty="0"/>
                        <a:t>Model self-talk when using the strategy.</a:t>
                      </a:r>
                    </a:p>
                    <a:p>
                      <a:pPr marL="457200" lvl="0" indent="-325755" algn="l" rtl="0">
                        <a:spcBef>
                          <a:spcPts val="0"/>
                        </a:spcBef>
                        <a:spcAft>
                          <a:spcPts val="0"/>
                        </a:spcAft>
                        <a:buSzPct val="100000"/>
                        <a:buChar char="-"/>
                      </a:pPr>
                      <a:r>
                        <a:rPr lang="en-US" dirty="0"/>
                        <a:t>Create multiple opportunities for practice and provide feedback and positive reinforcement.</a:t>
                      </a:r>
                    </a:p>
                    <a:p>
                      <a:pPr marL="457200" lvl="0" indent="-325755" algn="l" rtl="0">
                        <a:spcBef>
                          <a:spcPts val="0"/>
                        </a:spcBef>
                        <a:spcAft>
                          <a:spcPts val="0"/>
                        </a:spcAft>
                        <a:buSzPct val="100000"/>
                        <a:buChar char="-"/>
                      </a:pPr>
                      <a:r>
                        <a:rPr lang="en-US" dirty="0"/>
                        <a:t>Allow students to practice the strategy in multiple contexts over time.</a:t>
                      </a:r>
                    </a:p>
                    <a:p>
                      <a:endParaRPr lang="en-US" dirty="0"/>
                    </a:p>
                    <a:p>
                      <a:endParaRPr lang="en-US" dirty="0"/>
                    </a:p>
                  </a:txBody>
                  <a:tcPr/>
                </a:tc>
                <a:extLst>
                  <a:ext uri="{0D108BD9-81ED-4DB2-BD59-A6C34878D82A}">
                    <a16:rowId xmlns:a16="http://schemas.microsoft.com/office/drawing/2014/main" val="1611403210"/>
                  </a:ext>
                </a:extLst>
              </a:tr>
            </a:tbl>
          </a:graphicData>
        </a:graphic>
      </p:graphicFrame>
      <p:sp>
        <p:nvSpPr>
          <p:cNvPr id="5" name="Slide Number Placeholder 4">
            <a:extLst>
              <a:ext uri="{FF2B5EF4-FFF2-40B4-BE49-F238E27FC236}">
                <a16:creationId xmlns:a16="http://schemas.microsoft.com/office/drawing/2014/main" id="{6ADAE255-E6EC-2E4F-BA1F-19519FFB2FA5}"/>
              </a:ext>
            </a:extLst>
          </p:cNvPr>
          <p:cNvSpPr>
            <a:spLocks noGrp="1"/>
          </p:cNvSpPr>
          <p:nvPr>
            <p:ph type="sldNum" sz="quarter" idx="4"/>
          </p:nvPr>
        </p:nvSpPr>
        <p:spPr>
          <a:xfrm>
            <a:off x="1616250" y="64217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13</a:t>
            </a:fld>
            <a:endParaRPr lang="en-US" dirty="0"/>
          </a:p>
        </p:txBody>
      </p:sp>
    </p:spTree>
    <p:extLst>
      <p:ext uri="{BB962C8B-B14F-4D97-AF65-F5344CB8AC3E}">
        <p14:creationId xmlns:p14="http://schemas.microsoft.com/office/powerpoint/2010/main" val="1765392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2402-AD32-B55A-F241-43F44E94522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HLP 15</a:t>
            </a:r>
          </a:p>
        </p:txBody>
      </p:sp>
      <p:graphicFrame>
        <p:nvGraphicFramePr>
          <p:cNvPr id="3" name="Table 5">
            <a:extLst>
              <a:ext uri="{FF2B5EF4-FFF2-40B4-BE49-F238E27FC236}">
                <a16:creationId xmlns:a16="http://schemas.microsoft.com/office/drawing/2014/main" id="{156ABD9D-5753-4F5C-8F42-50DEB3E61181}"/>
              </a:ext>
            </a:extLst>
          </p:cNvPr>
          <p:cNvGraphicFramePr>
            <a:graphicFrameLocks noGrp="1"/>
          </p:cNvGraphicFramePr>
          <p:nvPr>
            <p:extLst>
              <p:ext uri="{D42A27DB-BD31-4B8C-83A1-F6EECF244321}">
                <p14:modId xmlns:p14="http://schemas.microsoft.com/office/powerpoint/2010/main" val="1908048034"/>
              </p:ext>
            </p:extLst>
          </p:nvPr>
        </p:nvGraphicFramePr>
        <p:xfrm>
          <a:off x="393889" y="690316"/>
          <a:ext cx="11404222" cy="4393707"/>
        </p:xfrm>
        <a:graphic>
          <a:graphicData uri="http://schemas.openxmlformats.org/drawingml/2006/table">
            <a:tbl>
              <a:tblPr firstRow="1" bandRow="1">
                <a:tableStyleId>{5C22544A-7EE6-4342-B048-85BDC9FD1C3A}</a:tableStyleId>
              </a:tblPr>
              <a:tblGrid>
                <a:gridCol w="11404222">
                  <a:extLst>
                    <a:ext uri="{9D8B030D-6E8A-4147-A177-3AD203B41FA5}">
                      <a16:colId xmlns:a16="http://schemas.microsoft.com/office/drawing/2014/main" val="3904637587"/>
                    </a:ext>
                  </a:extLst>
                </a:gridCol>
              </a:tblGrid>
              <a:tr h="766587">
                <a:tc>
                  <a:txBody>
                    <a:bodyPr/>
                    <a:lstStyle/>
                    <a:p>
                      <a:pPr marL="85725" marR="0" indent="0" algn="l">
                        <a:lnSpc>
                          <a:spcPct val="100000"/>
                        </a:lnSpc>
                        <a:spcBef>
                          <a:spcPts val="1200"/>
                        </a:spcBef>
                        <a:spcAft>
                          <a:spcPts val="0"/>
                        </a:spcAft>
                        <a:buClr>
                          <a:srgbClr val="FFFFFF"/>
                        </a:buClr>
                        <a:buNone/>
                      </a:pPr>
                      <a:r>
                        <a:rPr lang="en-US" sz="2000" dirty="0"/>
                        <a:t>HLP  15: </a:t>
                      </a:r>
                      <a:r>
                        <a:rPr lang="en" sz="2000" dirty="0">
                          <a:latin typeface="Century Gothic"/>
                          <a:ea typeface="Century Gothic"/>
                          <a:cs typeface="Century Gothic"/>
                          <a:sym typeface="Century Gothic"/>
                        </a:rPr>
                        <a:t>Provide scaffolded supports</a:t>
                      </a:r>
                      <a:endParaRPr lang="en-US" sz="2000" dirty="0">
                        <a:solidFill>
                          <a:schemeClr val="bg1"/>
                        </a:solidFill>
                      </a:endParaRPr>
                    </a:p>
                  </a:txBody>
                  <a:tcPr/>
                </a:tc>
                <a:extLst>
                  <a:ext uri="{0D108BD9-81ED-4DB2-BD59-A6C34878D82A}">
                    <a16:rowId xmlns:a16="http://schemas.microsoft.com/office/drawing/2014/main" val="655374824"/>
                  </a:ext>
                </a:extLst>
              </a:tr>
              <a:tr h="766587">
                <a:tc>
                  <a:txBody>
                    <a:bodyPr/>
                    <a:lstStyle/>
                    <a:p>
                      <a:r>
                        <a:rPr lang="en-US" dirty="0"/>
                        <a:t>Overview: </a:t>
                      </a:r>
                      <a:r>
                        <a:rPr lang="en" dirty="0"/>
                        <a:t>Provide temporary assistance to students so that they can complete tasks they cannot yet do independently with a high rate of success.</a:t>
                      </a:r>
                      <a:endParaRPr lang="en-US" dirty="0"/>
                    </a:p>
                    <a:p>
                      <a:endParaRPr lang="en-US" dirty="0"/>
                    </a:p>
                  </a:txBody>
                  <a:tcPr/>
                </a:tc>
                <a:extLst>
                  <a:ext uri="{0D108BD9-81ED-4DB2-BD59-A6C34878D82A}">
                    <a16:rowId xmlns:a16="http://schemas.microsoft.com/office/drawing/2014/main" val="2028475991"/>
                  </a:ext>
                </a:extLst>
              </a:tr>
              <a:tr h="742631">
                <a:tc>
                  <a:txBody>
                    <a:bodyPr/>
                    <a:lstStyle/>
                    <a:p>
                      <a:r>
                        <a:rPr lang="en-US" dirty="0"/>
                        <a:t>Strategies:</a:t>
                      </a:r>
                    </a:p>
                    <a:p>
                      <a:pPr marL="457200" lvl="0" indent="-342900" algn="l" rtl="0">
                        <a:spcBef>
                          <a:spcPts val="1200"/>
                        </a:spcBef>
                        <a:spcAft>
                          <a:spcPts val="0"/>
                        </a:spcAft>
                        <a:buSzPts val="1800"/>
                        <a:buChar char="-"/>
                      </a:pPr>
                      <a:r>
                        <a:rPr lang="en-US" dirty="0"/>
                        <a:t>Provide visual, verbal, and/or written supports.</a:t>
                      </a:r>
                    </a:p>
                    <a:p>
                      <a:pPr marL="457200" lvl="0" indent="-342900" algn="l" rtl="0">
                        <a:spcBef>
                          <a:spcPts val="0"/>
                        </a:spcBef>
                        <a:spcAft>
                          <a:spcPts val="0"/>
                        </a:spcAft>
                        <a:buSzPts val="1800"/>
                        <a:buChar char="-"/>
                      </a:pPr>
                      <a:r>
                        <a:rPr lang="en-US" dirty="0"/>
                        <a:t>Use supports flexibly and adjust based on students’ needs.</a:t>
                      </a:r>
                    </a:p>
                    <a:p>
                      <a:pPr marL="457200" lvl="0" indent="-342900" algn="l" rtl="0">
                        <a:spcBef>
                          <a:spcPts val="0"/>
                        </a:spcBef>
                        <a:spcAft>
                          <a:spcPts val="0"/>
                        </a:spcAft>
                        <a:buSzPts val="1800"/>
                        <a:buChar char="-"/>
                      </a:pPr>
                      <a:r>
                        <a:rPr lang="en-US" dirty="0"/>
                        <a:t>Evaluate the effectiveness of supports and gradually remove them.</a:t>
                      </a:r>
                    </a:p>
                    <a:p>
                      <a:pPr marL="457200" lvl="0" indent="-342900" algn="l" rtl="0">
                        <a:spcBef>
                          <a:spcPts val="0"/>
                        </a:spcBef>
                        <a:spcAft>
                          <a:spcPts val="0"/>
                        </a:spcAft>
                        <a:buSzPts val="1800"/>
                        <a:buChar char="-"/>
                      </a:pPr>
                      <a:r>
                        <a:rPr lang="en-US" dirty="0"/>
                        <a:t>Pre-planned supports: rubrics, posters, graphic organizers, etc.</a:t>
                      </a:r>
                    </a:p>
                    <a:p>
                      <a:pPr marL="457200" lvl="0" indent="-342900" algn="l" rtl="0">
                        <a:spcBef>
                          <a:spcPts val="0"/>
                        </a:spcBef>
                        <a:spcAft>
                          <a:spcPts val="0"/>
                        </a:spcAft>
                        <a:buSzPts val="1800"/>
                        <a:buChar char="-"/>
                      </a:pPr>
                      <a:r>
                        <a:rPr lang="en-US" dirty="0"/>
                        <a:t>In-the-moment scaffolding: stepping in to add support or stepping back to reduce support based on the students’ performance.</a:t>
                      </a:r>
                    </a:p>
                    <a:p>
                      <a:endParaRPr lang="en-US" dirty="0"/>
                    </a:p>
                    <a:p>
                      <a:endParaRPr lang="en-US" dirty="0"/>
                    </a:p>
                  </a:txBody>
                  <a:tcPr/>
                </a:tc>
                <a:extLst>
                  <a:ext uri="{0D108BD9-81ED-4DB2-BD59-A6C34878D82A}">
                    <a16:rowId xmlns:a16="http://schemas.microsoft.com/office/drawing/2014/main" val="1611403210"/>
                  </a:ext>
                </a:extLst>
              </a:tr>
            </a:tbl>
          </a:graphicData>
        </a:graphic>
      </p:graphicFrame>
      <p:sp>
        <p:nvSpPr>
          <p:cNvPr id="5" name="Slide Number Placeholder 4">
            <a:extLst>
              <a:ext uri="{FF2B5EF4-FFF2-40B4-BE49-F238E27FC236}">
                <a16:creationId xmlns:a16="http://schemas.microsoft.com/office/drawing/2014/main" id="{6ADAE255-E6EC-2E4F-BA1F-19519FFB2FA5}"/>
              </a:ext>
            </a:extLst>
          </p:cNvPr>
          <p:cNvSpPr>
            <a:spLocks noGrp="1"/>
          </p:cNvSpPr>
          <p:nvPr>
            <p:ph type="sldNum" sz="quarter" idx="4"/>
          </p:nvPr>
        </p:nvSpPr>
        <p:spPr>
          <a:xfrm>
            <a:off x="1616250" y="64217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14</a:t>
            </a:fld>
            <a:endParaRPr lang="en-US" dirty="0"/>
          </a:p>
        </p:txBody>
      </p:sp>
    </p:spTree>
    <p:extLst>
      <p:ext uri="{BB962C8B-B14F-4D97-AF65-F5344CB8AC3E}">
        <p14:creationId xmlns:p14="http://schemas.microsoft.com/office/powerpoint/2010/main" val="2467660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AB64A-A736-AB55-B89D-EA7FAE816BF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err="1"/>
              <a:t>Hlp</a:t>
            </a:r>
            <a:r>
              <a:rPr lang="en-US" dirty="0"/>
              <a:t> 16</a:t>
            </a:r>
          </a:p>
        </p:txBody>
      </p:sp>
      <p:graphicFrame>
        <p:nvGraphicFramePr>
          <p:cNvPr id="3" name="Table 5">
            <a:extLst>
              <a:ext uri="{FF2B5EF4-FFF2-40B4-BE49-F238E27FC236}">
                <a16:creationId xmlns:a16="http://schemas.microsoft.com/office/drawing/2014/main" id="{156ABD9D-5753-4F5C-8F42-50DEB3E61181}"/>
              </a:ext>
            </a:extLst>
          </p:cNvPr>
          <p:cNvGraphicFramePr>
            <a:graphicFrameLocks noGrp="1"/>
          </p:cNvGraphicFramePr>
          <p:nvPr>
            <p:extLst>
              <p:ext uri="{D42A27DB-BD31-4B8C-83A1-F6EECF244321}">
                <p14:modId xmlns:p14="http://schemas.microsoft.com/office/powerpoint/2010/main" val="4270510917"/>
              </p:ext>
            </p:extLst>
          </p:nvPr>
        </p:nvGraphicFramePr>
        <p:xfrm>
          <a:off x="393889" y="690316"/>
          <a:ext cx="11404222" cy="4668027"/>
        </p:xfrm>
        <a:graphic>
          <a:graphicData uri="http://schemas.openxmlformats.org/drawingml/2006/table">
            <a:tbl>
              <a:tblPr firstRow="1" bandRow="1">
                <a:tableStyleId>{5C22544A-7EE6-4342-B048-85BDC9FD1C3A}</a:tableStyleId>
              </a:tblPr>
              <a:tblGrid>
                <a:gridCol w="11404222">
                  <a:extLst>
                    <a:ext uri="{9D8B030D-6E8A-4147-A177-3AD203B41FA5}">
                      <a16:colId xmlns:a16="http://schemas.microsoft.com/office/drawing/2014/main" val="3904637587"/>
                    </a:ext>
                  </a:extLst>
                </a:gridCol>
              </a:tblGrid>
              <a:tr h="766587">
                <a:tc>
                  <a:txBody>
                    <a:bodyPr/>
                    <a:lstStyle/>
                    <a:p>
                      <a:pPr marL="85725" marR="0" indent="0" algn="l">
                        <a:lnSpc>
                          <a:spcPct val="100000"/>
                        </a:lnSpc>
                        <a:spcBef>
                          <a:spcPts val="1200"/>
                        </a:spcBef>
                        <a:spcAft>
                          <a:spcPts val="0"/>
                        </a:spcAft>
                        <a:buClr>
                          <a:srgbClr val="FFFFFF"/>
                        </a:buClr>
                        <a:buNone/>
                      </a:pPr>
                      <a:r>
                        <a:rPr lang="en-US" sz="2000" dirty="0"/>
                        <a:t>HLP  16: </a:t>
                      </a:r>
                      <a:r>
                        <a:rPr lang="en" sz="2000" dirty="0">
                          <a:latin typeface="Century Gothic"/>
                          <a:ea typeface="Century Gothic"/>
                          <a:cs typeface="Century Gothic"/>
                          <a:sym typeface="Century Gothic"/>
                        </a:rPr>
                        <a:t>Use explicit instruction</a:t>
                      </a:r>
                      <a:endParaRPr lang="en-US" sz="2000" dirty="0">
                        <a:solidFill>
                          <a:schemeClr val="bg1"/>
                        </a:solidFill>
                      </a:endParaRPr>
                    </a:p>
                  </a:txBody>
                  <a:tcPr/>
                </a:tc>
                <a:extLst>
                  <a:ext uri="{0D108BD9-81ED-4DB2-BD59-A6C34878D82A}">
                    <a16:rowId xmlns:a16="http://schemas.microsoft.com/office/drawing/2014/main" val="655374824"/>
                  </a:ext>
                </a:extLst>
              </a:tr>
              <a:tr h="766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 Make content, skills, and concepts explicit by showing and telling students how to think through problems, enact strategies, complete tasks, and clarify concepts.</a:t>
                      </a:r>
                      <a:endParaRPr lang="en-US" i="1" dirty="0"/>
                    </a:p>
                    <a:p>
                      <a:endParaRPr lang="en-US" dirty="0"/>
                    </a:p>
                    <a:p>
                      <a:endParaRPr lang="en-US" dirty="0"/>
                    </a:p>
                  </a:txBody>
                  <a:tcPr/>
                </a:tc>
                <a:extLst>
                  <a:ext uri="{0D108BD9-81ED-4DB2-BD59-A6C34878D82A}">
                    <a16:rowId xmlns:a16="http://schemas.microsoft.com/office/drawing/2014/main" val="2028475991"/>
                  </a:ext>
                </a:extLst>
              </a:tr>
              <a:tr h="742631">
                <a:tc>
                  <a:txBody>
                    <a:bodyPr/>
                    <a:lstStyle/>
                    <a:p>
                      <a:r>
                        <a:rPr lang="en-US" dirty="0"/>
                        <a:t>Strategies:</a:t>
                      </a:r>
                    </a:p>
                    <a:p>
                      <a:pPr marL="457200" lvl="0" indent="-334327" algn="l" rtl="0">
                        <a:spcBef>
                          <a:spcPts val="1200"/>
                        </a:spcBef>
                        <a:spcAft>
                          <a:spcPts val="0"/>
                        </a:spcAft>
                        <a:buSzPct val="100000"/>
                        <a:buChar char="-"/>
                      </a:pPr>
                      <a:r>
                        <a:rPr lang="en-US" dirty="0"/>
                        <a:t>Use instructional transition statements (“Let me see if you remember how to…”, “Watch and listen while I show you…”, “One, two, three, eyes on me!”)</a:t>
                      </a:r>
                    </a:p>
                    <a:p>
                      <a:pPr marL="457200" lvl="0" indent="-334327" algn="l" rtl="0">
                        <a:spcBef>
                          <a:spcPts val="0"/>
                        </a:spcBef>
                        <a:spcAft>
                          <a:spcPts val="0"/>
                        </a:spcAft>
                        <a:buSzPct val="100000"/>
                        <a:buChar char="-"/>
                      </a:pPr>
                      <a:r>
                        <a:rPr lang="en-US" dirty="0"/>
                        <a:t>Collaborate with grade level teammates to develop a distributed practice schedule (teach a skill, practice it at scheduled intervals).</a:t>
                      </a:r>
                    </a:p>
                    <a:p>
                      <a:pPr marL="457200" lvl="0" indent="-334327" algn="l" rtl="0">
                        <a:spcBef>
                          <a:spcPts val="0"/>
                        </a:spcBef>
                        <a:spcAft>
                          <a:spcPts val="0"/>
                        </a:spcAft>
                        <a:buSzPct val="100000"/>
                        <a:buChar char="-"/>
                      </a:pPr>
                      <a:r>
                        <a:rPr lang="en-US" dirty="0"/>
                        <a:t>Embed retrieval practice activities to help students commit concepts to memory (exit tickets, flash cards, jeopardy, self-check quizzes).</a:t>
                      </a:r>
                    </a:p>
                    <a:p>
                      <a:endParaRPr lang="en-US" dirty="0"/>
                    </a:p>
                    <a:p>
                      <a:endParaRPr lang="en-US" dirty="0"/>
                    </a:p>
                  </a:txBody>
                  <a:tcPr/>
                </a:tc>
                <a:extLst>
                  <a:ext uri="{0D108BD9-81ED-4DB2-BD59-A6C34878D82A}">
                    <a16:rowId xmlns:a16="http://schemas.microsoft.com/office/drawing/2014/main" val="1611403210"/>
                  </a:ext>
                </a:extLst>
              </a:tr>
            </a:tbl>
          </a:graphicData>
        </a:graphic>
      </p:graphicFrame>
      <p:sp>
        <p:nvSpPr>
          <p:cNvPr id="5" name="Slide Number Placeholder 4">
            <a:extLst>
              <a:ext uri="{FF2B5EF4-FFF2-40B4-BE49-F238E27FC236}">
                <a16:creationId xmlns:a16="http://schemas.microsoft.com/office/drawing/2014/main" id="{6ADAE255-E6EC-2E4F-BA1F-19519FFB2FA5}"/>
              </a:ext>
            </a:extLst>
          </p:cNvPr>
          <p:cNvSpPr>
            <a:spLocks noGrp="1"/>
          </p:cNvSpPr>
          <p:nvPr>
            <p:ph type="sldNum" sz="quarter" idx="4"/>
          </p:nvPr>
        </p:nvSpPr>
        <p:spPr>
          <a:xfrm>
            <a:off x="1616250" y="64217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15</a:t>
            </a:fld>
            <a:endParaRPr lang="en-US" dirty="0"/>
          </a:p>
        </p:txBody>
      </p:sp>
    </p:spTree>
    <p:extLst>
      <p:ext uri="{BB962C8B-B14F-4D97-AF65-F5344CB8AC3E}">
        <p14:creationId xmlns:p14="http://schemas.microsoft.com/office/powerpoint/2010/main" val="559143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2B1A-5088-7F01-888E-0037C4A83DB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HLP 17</a:t>
            </a:r>
          </a:p>
        </p:txBody>
      </p:sp>
      <p:graphicFrame>
        <p:nvGraphicFramePr>
          <p:cNvPr id="3" name="Table 5">
            <a:extLst>
              <a:ext uri="{FF2B5EF4-FFF2-40B4-BE49-F238E27FC236}">
                <a16:creationId xmlns:a16="http://schemas.microsoft.com/office/drawing/2014/main" id="{156ABD9D-5753-4F5C-8F42-50DEB3E61181}"/>
              </a:ext>
            </a:extLst>
          </p:cNvPr>
          <p:cNvGraphicFramePr>
            <a:graphicFrameLocks noGrp="1"/>
          </p:cNvGraphicFramePr>
          <p:nvPr>
            <p:extLst>
              <p:ext uri="{D42A27DB-BD31-4B8C-83A1-F6EECF244321}">
                <p14:modId xmlns:p14="http://schemas.microsoft.com/office/powerpoint/2010/main" val="2828655305"/>
              </p:ext>
            </p:extLst>
          </p:nvPr>
        </p:nvGraphicFramePr>
        <p:xfrm>
          <a:off x="393889" y="690316"/>
          <a:ext cx="11404222" cy="4119387"/>
        </p:xfrm>
        <a:graphic>
          <a:graphicData uri="http://schemas.openxmlformats.org/drawingml/2006/table">
            <a:tbl>
              <a:tblPr firstRow="1" bandRow="1">
                <a:tableStyleId>{5C22544A-7EE6-4342-B048-85BDC9FD1C3A}</a:tableStyleId>
              </a:tblPr>
              <a:tblGrid>
                <a:gridCol w="11404222">
                  <a:extLst>
                    <a:ext uri="{9D8B030D-6E8A-4147-A177-3AD203B41FA5}">
                      <a16:colId xmlns:a16="http://schemas.microsoft.com/office/drawing/2014/main" val="3904637587"/>
                    </a:ext>
                  </a:extLst>
                </a:gridCol>
              </a:tblGrid>
              <a:tr h="766587">
                <a:tc>
                  <a:txBody>
                    <a:bodyPr/>
                    <a:lstStyle/>
                    <a:p>
                      <a:pPr marL="85725" marR="0" indent="0" algn="l">
                        <a:lnSpc>
                          <a:spcPct val="100000"/>
                        </a:lnSpc>
                        <a:spcBef>
                          <a:spcPts val="1200"/>
                        </a:spcBef>
                        <a:spcAft>
                          <a:spcPts val="0"/>
                        </a:spcAft>
                        <a:buClr>
                          <a:srgbClr val="FFFFFF"/>
                        </a:buClr>
                        <a:buNone/>
                      </a:pPr>
                      <a:r>
                        <a:rPr lang="en-US" sz="2000" dirty="0"/>
                        <a:t>HLP  17: </a:t>
                      </a:r>
                      <a:r>
                        <a:rPr lang="en" sz="2000" dirty="0">
                          <a:latin typeface="Century Gothic"/>
                          <a:ea typeface="Century Gothic"/>
                          <a:cs typeface="Century Gothic"/>
                          <a:sym typeface="Century Gothic"/>
                        </a:rPr>
                        <a:t>Use flexible grouping</a:t>
                      </a:r>
                      <a:endParaRPr lang="en-US" sz="2000" dirty="0">
                        <a:solidFill>
                          <a:schemeClr val="bg1"/>
                        </a:solidFill>
                      </a:endParaRPr>
                    </a:p>
                  </a:txBody>
                  <a:tcPr/>
                </a:tc>
                <a:extLst>
                  <a:ext uri="{0D108BD9-81ED-4DB2-BD59-A6C34878D82A}">
                    <a16:rowId xmlns:a16="http://schemas.microsoft.com/office/drawing/2014/main" val="655374824"/>
                  </a:ext>
                </a:extLst>
              </a:tr>
              <a:tr h="766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 Effective teachers assign heterogeneous and homogeneous groups based on explicit learning goals and peer interactions.</a:t>
                      </a:r>
                    </a:p>
                    <a:p>
                      <a:endParaRPr lang="en-US" dirty="0"/>
                    </a:p>
                    <a:p>
                      <a:endParaRPr lang="en-US" dirty="0"/>
                    </a:p>
                  </a:txBody>
                  <a:tcPr/>
                </a:tc>
                <a:extLst>
                  <a:ext uri="{0D108BD9-81ED-4DB2-BD59-A6C34878D82A}">
                    <a16:rowId xmlns:a16="http://schemas.microsoft.com/office/drawing/2014/main" val="2028475991"/>
                  </a:ext>
                </a:extLst>
              </a:tr>
              <a:tr h="742631">
                <a:tc>
                  <a:txBody>
                    <a:bodyPr/>
                    <a:lstStyle/>
                    <a:p>
                      <a:r>
                        <a:rPr lang="en-US" dirty="0"/>
                        <a:t>Strategies:</a:t>
                      </a:r>
                    </a:p>
                    <a:p>
                      <a:pPr marL="457200" lvl="0" indent="-342900" algn="l" rtl="0">
                        <a:spcBef>
                          <a:spcPts val="1200"/>
                        </a:spcBef>
                        <a:spcAft>
                          <a:spcPts val="0"/>
                        </a:spcAft>
                        <a:buSzPts val="1800"/>
                        <a:buChar char="-"/>
                      </a:pPr>
                      <a:r>
                        <a:rPr lang="en-US" dirty="0"/>
                        <a:t>Use classroom-level assessments to create multiple groupings (e.g., same-level groups, mixed-level groups).</a:t>
                      </a:r>
                    </a:p>
                    <a:p>
                      <a:pPr marL="457200" lvl="0" indent="-342900" algn="l" rtl="0">
                        <a:spcBef>
                          <a:spcPts val="0"/>
                        </a:spcBef>
                        <a:spcAft>
                          <a:spcPts val="0"/>
                        </a:spcAft>
                        <a:buSzPts val="1800"/>
                        <a:buChar char="-"/>
                      </a:pPr>
                      <a:r>
                        <a:rPr lang="en-US" dirty="0"/>
                        <a:t>Seek/provide professional development opportunities on </a:t>
                      </a:r>
                      <a:r>
                        <a:rPr lang="en-US" u="sng" dirty="0">
                          <a:solidFill>
                            <a:schemeClr val="hlink"/>
                          </a:solidFill>
                          <a:hlinkClick r:id="rId2"/>
                        </a:rPr>
                        <a:t>Kagan</a:t>
                      </a:r>
                      <a:r>
                        <a:rPr lang="en-US" dirty="0"/>
                        <a:t> strategies.</a:t>
                      </a:r>
                    </a:p>
                    <a:p>
                      <a:pPr marL="457200" lvl="0" indent="-342900" algn="l" rtl="0">
                        <a:spcBef>
                          <a:spcPts val="0"/>
                        </a:spcBef>
                        <a:spcAft>
                          <a:spcPts val="0"/>
                        </a:spcAft>
                        <a:buSzPts val="1800"/>
                        <a:buChar char="-"/>
                      </a:pPr>
                      <a:r>
                        <a:rPr lang="en-US" dirty="0"/>
                        <a:t>Pair flexible grouping with other HLPs (e.g., strategies for student engagement, intensive instruction, etc.) to maximize student learning.</a:t>
                      </a:r>
                    </a:p>
                    <a:p>
                      <a:endParaRPr lang="en-US" dirty="0"/>
                    </a:p>
                    <a:p>
                      <a:endParaRPr lang="en-US" dirty="0"/>
                    </a:p>
                  </a:txBody>
                  <a:tcPr/>
                </a:tc>
                <a:extLst>
                  <a:ext uri="{0D108BD9-81ED-4DB2-BD59-A6C34878D82A}">
                    <a16:rowId xmlns:a16="http://schemas.microsoft.com/office/drawing/2014/main" val="1611403210"/>
                  </a:ext>
                </a:extLst>
              </a:tr>
            </a:tbl>
          </a:graphicData>
        </a:graphic>
      </p:graphicFrame>
      <p:sp>
        <p:nvSpPr>
          <p:cNvPr id="5" name="Slide Number Placeholder 4">
            <a:extLst>
              <a:ext uri="{FF2B5EF4-FFF2-40B4-BE49-F238E27FC236}">
                <a16:creationId xmlns:a16="http://schemas.microsoft.com/office/drawing/2014/main" id="{6ADAE255-E6EC-2E4F-BA1F-19519FFB2FA5}"/>
              </a:ext>
            </a:extLst>
          </p:cNvPr>
          <p:cNvSpPr>
            <a:spLocks noGrp="1"/>
          </p:cNvSpPr>
          <p:nvPr>
            <p:ph type="sldNum" sz="quarter" idx="4"/>
          </p:nvPr>
        </p:nvSpPr>
        <p:spPr>
          <a:xfrm>
            <a:off x="1616250" y="64217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16</a:t>
            </a:fld>
            <a:endParaRPr lang="en-US" dirty="0"/>
          </a:p>
        </p:txBody>
      </p:sp>
    </p:spTree>
    <p:extLst>
      <p:ext uri="{BB962C8B-B14F-4D97-AF65-F5344CB8AC3E}">
        <p14:creationId xmlns:p14="http://schemas.microsoft.com/office/powerpoint/2010/main" val="3629239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ADD3-2782-7D5F-3CE1-B78095F61FA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err="1"/>
              <a:t>Hlp</a:t>
            </a:r>
            <a:r>
              <a:rPr lang="en-US" dirty="0"/>
              <a:t> 18</a:t>
            </a:r>
          </a:p>
        </p:txBody>
      </p:sp>
      <p:graphicFrame>
        <p:nvGraphicFramePr>
          <p:cNvPr id="3" name="Table 5">
            <a:extLst>
              <a:ext uri="{FF2B5EF4-FFF2-40B4-BE49-F238E27FC236}">
                <a16:creationId xmlns:a16="http://schemas.microsoft.com/office/drawing/2014/main" id="{156ABD9D-5753-4F5C-8F42-50DEB3E61181}"/>
              </a:ext>
            </a:extLst>
          </p:cNvPr>
          <p:cNvGraphicFramePr>
            <a:graphicFrameLocks noGrp="1"/>
          </p:cNvGraphicFramePr>
          <p:nvPr>
            <p:extLst>
              <p:ext uri="{D42A27DB-BD31-4B8C-83A1-F6EECF244321}">
                <p14:modId xmlns:p14="http://schemas.microsoft.com/office/powerpoint/2010/main" val="1428059485"/>
              </p:ext>
            </p:extLst>
          </p:nvPr>
        </p:nvGraphicFramePr>
        <p:xfrm>
          <a:off x="393889" y="690316"/>
          <a:ext cx="11404222" cy="4393707"/>
        </p:xfrm>
        <a:graphic>
          <a:graphicData uri="http://schemas.openxmlformats.org/drawingml/2006/table">
            <a:tbl>
              <a:tblPr firstRow="1" bandRow="1">
                <a:tableStyleId>{5C22544A-7EE6-4342-B048-85BDC9FD1C3A}</a:tableStyleId>
              </a:tblPr>
              <a:tblGrid>
                <a:gridCol w="11404222">
                  <a:extLst>
                    <a:ext uri="{9D8B030D-6E8A-4147-A177-3AD203B41FA5}">
                      <a16:colId xmlns:a16="http://schemas.microsoft.com/office/drawing/2014/main" val="3904637587"/>
                    </a:ext>
                  </a:extLst>
                </a:gridCol>
              </a:tblGrid>
              <a:tr h="766587">
                <a:tc>
                  <a:txBody>
                    <a:bodyPr/>
                    <a:lstStyle/>
                    <a:p>
                      <a:pPr marL="85725" marR="0" indent="0" algn="l">
                        <a:lnSpc>
                          <a:spcPct val="100000"/>
                        </a:lnSpc>
                        <a:spcBef>
                          <a:spcPts val="1200"/>
                        </a:spcBef>
                        <a:spcAft>
                          <a:spcPts val="0"/>
                        </a:spcAft>
                        <a:buClr>
                          <a:srgbClr val="FFFFFF"/>
                        </a:buClr>
                        <a:buNone/>
                      </a:pPr>
                      <a:r>
                        <a:rPr lang="en-US" sz="2000" dirty="0"/>
                        <a:t>HLP  18: </a:t>
                      </a:r>
                      <a:r>
                        <a:rPr lang="en" sz="2000" dirty="0">
                          <a:latin typeface="Century Gothic"/>
                          <a:ea typeface="Century Gothic"/>
                          <a:cs typeface="Century Gothic"/>
                          <a:sym typeface="Century Gothic"/>
                        </a:rPr>
                        <a:t>Use strategies to promote active student engagement</a:t>
                      </a:r>
                      <a:endParaRPr lang="en-US" sz="2000" dirty="0">
                        <a:solidFill>
                          <a:schemeClr val="bg1"/>
                        </a:solidFill>
                      </a:endParaRPr>
                    </a:p>
                  </a:txBody>
                  <a:tcPr/>
                </a:tc>
                <a:extLst>
                  <a:ext uri="{0D108BD9-81ED-4DB2-BD59-A6C34878D82A}">
                    <a16:rowId xmlns:a16="http://schemas.microsoft.com/office/drawing/2014/main" val="655374824"/>
                  </a:ext>
                </a:extLst>
              </a:tr>
              <a:tr h="766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 Effective teachers build positive teacher-student relationships, connect learning to students’ lives, and use a variety of instructional strategies to motivate and engage students.</a:t>
                      </a:r>
                      <a:endParaRPr lang="en-US" i="1" dirty="0"/>
                    </a:p>
                    <a:p>
                      <a:endParaRPr lang="en-US" dirty="0"/>
                    </a:p>
                    <a:p>
                      <a:endParaRPr lang="en-US" dirty="0"/>
                    </a:p>
                  </a:txBody>
                  <a:tcPr/>
                </a:tc>
                <a:extLst>
                  <a:ext uri="{0D108BD9-81ED-4DB2-BD59-A6C34878D82A}">
                    <a16:rowId xmlns:a16="http://schemas.microsoft.com/office/drawing/2014/main" val="2028475991"/>
                  </a:ext>
                </a:extLst>
              </a:tr>
              <a:tr h="742631">
                <a:tc>
                  <a:txBody>
                    <a:bodyPr/>
                    <a:lstStyle/>
                    <a:p>
                      <a:r>
                        <a:rPr lang="en-US" dirty="0"/>
                        <a:t>Strategies:</a:t>
                      </a:r>
                    </a:p>
                    <a:p>
                      <a:pPr marL="457200" lvl="0" indent="-342900" algn="l" rtl="0">
                        <a:spcBef>
                          <a:spcPts val="1200"/>
                        </a:spcBef>
                        <a:spcAft>
                          <a:spcPts val="0"/>
                        </a:spcAft>
                        <a:buSzPts val="1800"/>
                        <a:buChar char="-"/>
                      </a:pPr>
                      <a:r>
                        <a:rPr lang="en-US" dirty="0"/>
                        <a:t>Increase opportunities to respond using choral response or response cards.</a:t>
                      </a:r>
                    </a:p>
                    <a:p>
                      <a:pPr marL="457200" lvl="0" indent="-342900" algn="l" rtl="0">
                        <a:spcBef>
                          <a:spcPts val="0"/>
                        </a:spcBef>
                        <a:spcAft>
                          <a:spcPts val="0"/>
                        </a:spcAft>
                        <a:buSzPts val="1800"/>
                        <a:buChar char="-"/>
                      </a:pPr>
                      <a:r>
                        <a:rPr lang="en-US" dirty="0"/>
                        <a:t>Tailor response strategies to meet student needs, use assistive technology, make accommodations to response options (printed response cards vs write-</a:t>
                      </a:r>
                      <a:r>
                        <a:rPr lang="en-US" dirty="0" err="1"/>
                        <a:t>ons</a:t>
                      </a:r>
                      <a:r>
                        <a:rPr lang="en-US" dirty="0"/>
                        <a:t>).</a:t>
                      </a:r>
                    </a:p>
                    <a:p>
                      <a:pPr marL="457200" lvl="0" indent="-342900" algn="l" rtl="0">
                        <a:spcBef>
                          <a:spcPts val="0"/>
                        </a:spcBef>
                        <a:spcAft>
                          <a:spcPts val="0"/>
                        </a:spcAft>
                        <a:buSzPts val="1800"/>
                        <a:buChar char="-"/>
                      </a:pPr>
                      <a:r>
                        <a:rPr lang="en-US" dirty="0"/>
                        <a:t>Incorporate other strategies, such as guided notes, </a:t>
                      </a:r>
                      <a:r>
                        <a:rPr lang="en-US" dirty="0" err="1"/>
                        <a:t>classwide</a:t>
                      </a:r>
                      <a:r>
                        <a:rPr lang="en-US" dirty="0"/>
                        <a:t> peer tutoring, games, digital tools, and group contingencies.</a:t>
                      </a:r>
                    </a:p>
                    <a:p>
                      <a:endParaRPr lang="en-US" dirty="0"/>
                    </a:p>
                    <a:p>
                      <a:endParaRPr lang="en-US" dirty="0"/>
                    </a:p>
                  </a:txBody>
                  <a:tcPr/>
                </a:tc>
                <a:extLst>
                  <a:ext uri="{0D108BD9-81ED-4DB2-BD59-A6C34878D82A}">
                    <a16:rowId xmlns:a16="http://schemas.microsoft.com/office/drawing/2014/main" val="1611403210"/>
                  </a:ext>
                </a:extLst>
              </a:tr>
            </a:tbl>
          </a:graphicData>
        </a:graphic>
      </p:graphicFrame>
      <p:sp>
        <p:nvSpPr>
          <p:cNvPr id="5" name="Slide Number Placeholder 4">
            <a:extLst>
              <a:ext uri="{FF2B5EF4-FFF2-40B4-BE49-F238E27FC236}">
                <a16:creationId xmlns:a16="http://schemas.microsoft.com/office/drawing/2014/main" id="{6ADAE255-E6EC-2E4F-BA1F-19519FFB2FA5}"/>
              </a:ext>
            </a:extLst>
          </p:cNvPr>
          <p:cNvSpPr>
            <a:spLocks noGrp="1"/>
          </p:cNvSpPr>
          <p:nvPr>
            <p:ph type="sldNum" sz="quarter" idx="4"/>
          </p:nvPr>
        </p:nvSpPr>
        <p:spPr>
          <a:xfrm>
            <a:off x="1616250" y="64217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17</a:t>
            </a:fld>
            <a:endParaRPr lang="en-US" dirty="0"/>
          </a:p>
        </p:txBody>
      </p:sp>
    </p:spTree>
    <p:extLst>
      <p:ext uri="{BB962C8B-B14F-4D97-AF65-F5344CB8AC3E}">
        <p14:creationId xmlns:p14="http://schemas.microsoft.com/office/powerpoint/2010/main" val="2444205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2EB06-9E7D-318A-CCD5-46D6A3F88AB0}"/>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HLP 19</a:t>
            </a:r>
          </a:p>
        </p:txBody>
      </p:sp>
      <p:graphicFrame>
        <p:nvGraphicFramePr>
          <p:cNvPr id="3" name="Table 5">
            <a:extLst>
              <a:ext uri="{FF2B5EF4-FFF2-40B4-BE49-F238E27FC236}">
                <a16:creationId xmlns:a16="http://schemas.microsoft.com/office/drawing/2014/main" id="{156ABD9D-5753-4F5C-8F42-50DEB3E61181}"/>
              </a:ext>
            </a:extLst>
          </p:cNvPr>
          <p:cNvGraphicFramePr>
            <a:graphicFrameLocks noGrp="1"/>
          </p:cNvGraphicFramePr>
          <p:nvPr>
            <p:extLst>
              <p:ext uri="{D42A27DB-BD31-4B8C-83A1-F6EECF244321}">
                <p14:modId xmlns:p14="http://schemas.microsoft.com/office/powerpoint/2010/main" val="2048555469"/>
              </p:ext>
            </p:extLst>
          </p:nvPr>
        </p:nvGraphicFramePr>
        <p:xfrm>
          <a:off x="393889" y="690316"/>
          <a:ext cx="11404222" cy="3845067"/>
        </p:xfrm>
        <a:graphic>
          <a:graphicData uri="http://schemas.openxmlformats.org/drawingml/2006/table">
            <a:tbl>
              <a:tblPr firstRow="1" bandRow="1">
                <a:tableStyleId>{5C22544A-7EE6-4342-B048-85BDC9FD1C3A}</a:tableStyleId>
              </a:tblPr>
              <a:tblGrid>
                <a:gridCol w="11404222">
                  <a:extLst>
                    <a:ext uri="{9D8B030D-6E8A-4147-A177-3AD203B41FA5}">
                      <a16:colId xmlns:a16="http://schemas.microsoft.com/office/drawing/2014/main" val="3904637587"/>
                    </a:ext>
                  </a:extLst>
                </a:gridCol>
              </a:tblGrid>
              <a:tr h="766587">
                <a:tc>
                  <a:txBody>
                    <a:bodyPr/>
                    <a:lstStyle/>
                    <a:p>
                      <a:pPr marL="85725" marR="0" indent="0" algn="l">
                        <a:lnSpc>
                          <a:spcPct val="100000"/>
                        </a:lnSpc>
                        <a:spcBef>
                          <a:spcPts val="1200"/>
                        </a:spcBef>
                        <a:spcAft>
                          <a:spcPts val="0"/>
                        </a:spcAft>
                        <a:buClr>
                          <a:srgbClr val="FFFFFF"/>
                        </a:buClr>
                        <a:buNone/>
                      </a:pPr>
                      <a:r>
                        <a:rPr lang="en-US" sz="2000" dirty="0"/>
                        <a:t>HLP  19: </a:t>
                      </a:r>
                      <a:r>
                        <a:rPr lang="en" sz="2000" dirty="0">
                          <a:latin typeface="Century Gothic"/>
                          <a:ea typeface="Century Gothic"/>
                          <a:cs typeface="Century Gothic"/>
                          <a:sym typeface="Century Gothic"/>
                        </a:rPr>
                        <a:t>Use assistive and instructional technologies</a:t>
                      </a:r>
                      <a:endParaRPr lang="en-US" sz="2000" dirty="0">
                        <a:solidFill>
                          <a:schemeClr val="bg1"/>
                        </a:solidFill>
                      </a:endParaRPr>
                    </a:p>
                  </a:txBody>
                  <a:tcPr/>
                </a:tc>
                <a:extLst>
                  <a:ext uri="{0D108BD9-81ED-4DB2-BD59-A6C34878D82A}">
                    <a16:rowId xmlns:a16="http://schemas.microsoft.com/office/drawing/2014/main" val="655374824"/>
                  </a:ext>
                </a:extLst>
              </a:tr>
              <a:tr h="766587">
                <a:tc>
                  <a:txBody>
                    <a:bodyPr/>
                    <a:lstStyle/>
                    <a:p>
                      <a:r>
                        <a:rPr lang="en-US" dirty="0"/>
                        <a:t>Overview: </a:t>
                      </a:r>
                      <a:r>
                        <a:rPr lang="en" dirty="0"/>
                        <a:t>Effective teachers select and use assistive and instructional technology to promote student learning and independence. </a:t>
                      </a:r>
                      <a:endParaRPr lang="en-US" dirty="0"/>
                    </a:p>
                    <a:p>
                      <a:endParaRPr lang="en-US" dirty="0"/>
                    </a:p>
                  </a:txBody>
                  <a:tcPr/>
                </a:tc>
                <a:extLst>
                  <a:ext uri="{0D108BD9-81ED-4DB2-BD59-A6C34878D82A}">
                    <a16:rowId xmlns:a16="http://schemas.microsoft.com/office/drawing/2014/main" val="2028475991"/>
                  </a:ext>
                </a:extLst>
              </a:tr>
              <a:tr h="742631">
                <a:tc>
                  <a:txBody>
                    <a:bodyPr/>
                    <a:lstStyle/>
                    <a:p>
                      <a:r>
                        <a:rPr lang="en-US" dirty="0"/>
                        <a:t>Strategies:</a:t>
                      </a:r>
                    </a:p>
                    <a:p>
                      <a:pPr marL="457200" lvl="0" indent="-342900" algn="l" rtl="0">
                        <a:spcBef>
                          <a:spcPts val="1200"/>
                        </a:spcBef>
                        <a:spcAft>
                          <a:spcPts val="0"/>
                        </a:spcAft>
                        <a:buSzPts val="1800"/>
                        <a:buChar char="-"/>
                      </a:pPr>
                      <a:r>
                        <a:rPr lang="en-US" dirty="0"/>
                        <a:t>Collaborate with other professionals to learn about and share new technologies for assisting students.</a:t>
                      </a:r>
                    </a:p>
                    <a:p>
                      <a:pPr marL="457200" lvl="0" indent="-342900" algn="l" rtl="0">
                        <a:spcBef>
                          <a:spcPts val="0"/>
                        </a:spcBef>
                        <a:spcAft>
                          <a:spcPts val="0"/>
                        </a:spcAft>
                        <a:buSzPts val="1800"/>
                        <a:buChar char="-"/>
                      </a:pPr>
                      <a:r>
                        <a:rPr lang="en-US" dirty="0"/>
                        <a:t>Set aside time to explore new technology and reflect on ways to embed it into the school setting.</a:t>
                      </a:r>
                    </a:p>
                    <a:p>
                      <a:pPr marL="457200" lvl="0" indent="-342900" algn="l" rtl="0">
                        <a:spcBef>
                          <a:spcPts val="0"/>
                        </a:spcBef>
                        <a:spcAft>
                          <a:spcPts val="0"/>
                        </a:spcAft>
                        <a:buSzPts val="1800"/>
                        <a:buChar char="-"/>
                      </a:pPr>
                      <a:r>
                        <a:rPr lang="en-US" dirty="0"/>
                        <a:t>Include the assistive technology (AT) administrator when deciding if students require AT and which AT is most appropriate for their needs.</a:t>
                      </a:r>
                    </a:p>
                    <a:p>
                      <a:endParaRPr lang="en-US" dirty="0"/>
                    </a:p>
                    <a:p>
                      <a:endParaRPr lang="en-US" dirty="0"/>
                    </a:p>
                  </a:txBody>
                  <a:tcPr/>
                </a:tc>
                <a:extLst>
                  <a:ext uri="{0D108BD9-81ED-4DB2-BD59-A6C34878D82A}">
                    <a16:rowId xmlns:a16="http://schemas.microsoft.com/office/drawing/2014/main" val="1611403210"/>
                  </a:ext>
                </a:extLst>
              </a:tr>
            </a:tbl>
          </a:graphicData>
        </a:graphic>
      </p:graphicFrame>
      <p:sp>
        <p:nvSpPr>
          <p:cNvPr id="5" name="Slide Number Placeholder 4">
            <a:extLst>
              <a:ext uri="{FF2B5EF4-FFF2-40B4-BE49-F238E27FC236}">
                <a16:creationId xmlns:a16="http://schemas.microsoft.com/office/drawing/2014/main" id="{6ADAE255-E6EC-2E4F-BA1F-19519FFB2FA5}"/>
              </a:ext>
            </a:extLst>
          </p:cNvPr>
          <p:cNvSpPr>
            <a:spLocks noGrp="1"/>
          </p:cNvSpPr>
          <p:nvPr>
            <p:ph type="sldNum" sz="quarter" idx="4"/>
          </p:nvPr>
        </p:nvSpPr>
        <p:spPr>
          <a:xfrm>
            <a:off x="1616250" y="64217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18</a:t>
            </a:fld>
            <a:endParaRPr lang="en-US" dirty="0"/>
          </a:p>
        </p:txBody>
      </p:sp>
    </p:spTree>
    <p:extLst>
      <p:ext uri="{BB962C8B-B14F-4D97-AF65-F5344CB8AC3E}">
        <p14:creationId xmlns:p14="http://schemas.microsoft.com/office/powerpoint/2010/main" val="2616879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461AE-FBCA-4FE0-9FE7-020D04B46DF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	</a:t>
            </a:r>
            <a:r>
              <a:rPr lang="en-US" dirty="0" err="1"/>
              <a:t>Hlp</a:t>
            </a:r>
            <a:r>
              <a:rPr lang="en-US" dirty="0"/>
              <a:t> 20</a:t>
            </a:r>
          </a:p>
        </p:txBody>
      </p:sp>
      <p:graphicFrame>
        <p:nvGraphicFramePr>
          <p:cNvPr id="3" name="Table 5">
            <a:extLst>
              <a:ext uri="{FF2B5EF4-FFF2-40B4-BE49-F238E27FC236}">
                <a16:creationId xmlns:a16="http://schemas.microsoft.com/office/drawing/2014/main" id="{156ABD9D-5753-4F5C-8F42-50DEB3E61181}"/>
              </a:ext>
            </a:extLst>
          </p:cNvPr>
          <p:cNvGraphicFramePr>
            <a:graphicFrameLocks noGrp="1"/>
          </p:cNvGraphicFramePr>
          <p:nvPr>
            <p:extLst>
              <p:ext uri="{D42A27DB-BD31-4B8C-83A1-F6EECF244321}">
                <p14:modId xmlns:p14="http://schemas.microsoft.com/office/powerpoint/2010/main" val="2993075315"/>
              </p:ext>
            </p:extLst>
          </p:nvPr>
        </p:nvGraphicFramePr>
        <p:xfrm>
          <a:off x="393889" y="690316"/>
          <a:ext cx="11404222" cy="3422934"/>
        </p:xfrm>
        <a:graphic>
          <a:graphicData uri="http://schemas.openxmlformats.org/drawingml/2006/table">
            <a:tbl>
              <a:tblPr firstRow="1" bandRow="1">
                <a:tableStyleId>{5C22544A-7EE6-4342-B048-85BDC9FD1C3A}</a:tableStyleId>
              </a:tblPr>
              <a:tblGrid>
                <a:gridCol w="11404222">
                  <a:extLst>
                    <a:ext uri="{9D8B030D-6E8A-4147-A177-3AD203B41FA5}">
                      <a16:colId xmlns:a16="http://schemas.microsoft.com/office/drawing/2014/main" val="3904637587"/>
                    </a:ext>
                  </a:extLst>
                </a:gridCol>
              </a:tblGrid>
              <a:tr h="766587">
                <a:tc>
                  <a:txBody>
                    <a:bodyPr/>
                    <a:lstStyle/>
                    <a:p>
                      <a:pPr marL="85725" marR="0" indent="0" algn="l">
                        <a:lnSpc>
                          <a:spcPct val="100000"/>
                        </a:lnSpc>
                        <a:spcBef>
                          <a:spcPts val="1200"/>
                        </a:spcBef>
                        <a:spcAft>
                          <a:spcPts val="0"/>
                        </a:spcAft>
                        <a:buClr>
                          <a:srgbClr val="FFFFFF"/>
                        </a:buClr>
                        <a:buNone/>
                      </a:pPr>
                      <a:r>
                        <a:rPr lang="en-US" sz="2000" dirty="0"/>
                        <a:t>HLP  20: </a:t>
                      </a:r>
                      <a:r>
                        <a:rPr lang="en" sz="2000" dirty="0">
                          <a:latin typeface="Century Gothic"/>
                          <a:ea typeface="Century Gothic"/>
                          <a:cs typeface="Century Gothic"/>
                          <a:sym typeface="Century Gothic"/>
                        </a:rPr>
                        <a:t>Provide intensive instruction</a:t>
                      </a:r>
                      <a:endParaRPr lang="en-US" sz="2000" dirty="0">
                        <a:solidFill>
                          <a:schemeClr val="bg1"/>
                        </a:solidFill>
                      </a:endParaRPr>
                    </a:p>
                  </a:txBody>
                  <a:tcPr/>
                </a:tc>
                <a:extLst>
                  <a:ext uri="{0D108BD9-81ED-4DB2-BD59-A6C34878D82A}">
                    <a16:rowId xmlns:a16="http://schemas.microsoft.com/office/drawing/2014/main" val="655374824"/>
                  </a:ext>
                </a:extLst>
              </a:tr>
              <a:tr h="766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 Effective teachers provide intensive instruction to match students’ learning and behavioral needs. </a:t>
                      </a:r>
                    </a:p>
                    <a:p>
                      <a:endParaRPr lang="en-US" dirty="0"/>
                    </a:p>
                  </a:txBody>
                  <a:tcPr/>
                </a:tc>
                <a:extLst>
                  <a:ext uri="{0D108BD9-81ED-4DB2-BD59-A6C34878D82A}">
                    <a16:rowId xmlns:a16="http://schemas.microsoft.com/office/drawing/2014/main" val="2028475991"/>
                  </a:ext>
                </a:extLst>
              </a:tr>
              <a:tr h="742631">
                <a:tc>
                  <a:txBody>
                    <a:bodyPr/>
                    <a:lstStyle/>
                    <a:p>
                      <a:r>
                        <a:rPr lang="en-US" dirty="0"/>
                        <a:t>Strategies:</a:t>
                      </a:r>
                    </a:p>
                    <a:p>
                      <a:pPr marL="457200" lvl="0" indent="-342900" algn="l" rtl="0">
                        <a:spcBef>
                          <a:spcPts val="1200"/>
                        </a:spcBef>
                        <a:spcAft>
                          <a:spcPts val="0"/>
                        </a:spcAft>
                        <a:buSzPts val="1800"/>
                        <a:buChar char="-"/>
                      </a:pPr>
                      <a:r>
                        <a:rPr lang="en-US" dirty="0"/>
                        <a:t>Systematically design instruction that is data driven, matches the intensity of student need, and individualized</a:t>
                      </a:r>
                    </a:p>
                    <a:p>
                      <a:pPr marL="457200" lvl="0" indent="-342900" algn="l" rtl="0">
                        <a:spcBef>
                          <a:spcPts val="0"/>
                        </a:spcBef>
                        <a:spcAft>
                          <a:spcPts val="0"/>
                        </a:spcAft>
                        <a:buSzPts val="1800"/>
                        <a:buChar char="-"/>
                      </a:pPr>
                      <a:r>
                        <a:rPr lang="en-US" dirty="0"/>
                        <a:t>Implement data-based individualization (DBI), which is designed to support students with intensive needs that are not met in tiers I or II in a multi-tiered system of support. Resources </a:t>
                      </a:r>
                      <a:r>
                        <a:rPr lang="en-US" u="sng" dirty="0">
                          <a:solidFill>
                            <a:schemeClr val="hlink"/>
                          </a:solidFill>
                          <a:hlinkClick r:id="rId2"/>
                        </a:rPr>
                        <a:t>here</a:t>
                      </a:r>
                      <a:endParaRPr lang="en-US" dirty="0"/>
                    </a:p>
                    <a:p>
                      <a:endParaRPr lang="en-US" dirty="0"/>
                    </a:p>
                    <a:p>
                      <a:endParaRPr lang="en-US" dirty="0"/>
                    </a:p>
                  </a:txBody>
                  <a:tcPr/>
                </a:tc>
                <a:extLst>
                  <a:ext uri="{0D108BD9-81ED-4DB2-BD59-A6C34878D82A}">
                    <a16:rowId xmlns:a16="http://schemas.microsoft.com/office/drawing/2014/main" val="1611403210"/>
                  </a:ext>
                </a:extLst>
              </a:tr>
            </a:tbl>
          </a:graphicData>
        </a:graphic>
      </p:graphicFrame>
      <p:sp>
        <p:nvSpPr>
          <p:cNvPr id="5" name="Slide Number Placeholder 4">
            <a:extLst>
              <a:ext uri="{FF2B5EF4-FFF2-40B4-BE49-F238E27FC236}">
                <a16:creationId xmlns:a16="http://schemas.microsoft.com/office/drawing/2014/main" id="{6ADAE255-E6EC-2E4F-BA1F-19519FFB2FA5}"/>
              </a:ext>
            </a:extLst>
          </p:cNvPr>
          <p:cNvSpPr>
            <a:spLocks noGrp="1"/>
          </p:cNvSpPr>
          <p:nvPr>
            <p:ph type="sldNum" sz="quarter" idx="4"/>
          </p:nvPr>
        </p:nvSpPr>
        <p:spPr>
          <a:xfrm>
            <a:off x="1616250" y="64217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19</a:t>
            </a:fld>
            <a:endParaRPr lang="en-US" dirty="0"/>
          </a:p>
        </p:txBody>
      </p:sp>
    </p:spTree>
    <p:extLst>
      <p:ext uri="{BB962C8B-B14F-4D97-AF65-F5344CB8AC3E}">
        <p14:creationId xmlns:p14="http://schemas.microsoft.com/office/powerpoint/2010/main" val="319024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2907-6E28-4B94-157A-6F0B6E5EC4CD}"/>
              </a:ext>
            </a:extLst>
          </p:cNvPr>
          <p:cNvSpPr>
            <a:spLocks noGrp="1"/>
          </p:cNvSpPr>
          <p:nvPr>
            <p:ph type="title"/>
          </p:nvPr>
        </p:nvSpPr>
        <p:spPr>
          <a:xfrm>
            <a:off x="838200" y="-1202418"/>
            <a:ext cx="10515600" cy="1325563"/>
          </a:xfrm>
        </p:spPr>
        <p:txBody>
          <a:bodyPr/>
          <a:lstStyle/>
          <a:p>
            <a:r>
              <a:rPr lang="en-US" dirty="0"/>
              <a:t>Social/emotional/behavioral and instructional </a:t>
            </a:r>
            <a:r>
              <a:rPr lang="en-US" dirty="0" err="1"/>
              <a:t>hlps</a:t>
            </a:r>
            <a:endParaRPr lang="en-US" dirty="0"/>
          </a:p>
        </p:txBody>
      </p:sp>
      <p:sp>
        <p:nvSpPr>
          <p:cNvPr id="3" name="Content Placeholder 2">
            <a:extLst>
              <a:ext uri="{FF2B5EF4-FFF2-40B4-BE49-F238E27FC236}">
                <a16:creationId xmlns:a16="http://schemas.microsoft.com/office/drawing/2014/main" id="{F51B4704-8DEC-C8A4-DA15-046A36A6385A}"/>
              </a:ext>
            </a:extLst>
          </p:cNvPr>
          <p:cNvSpPr>
            <a:spLocks noGrp="1"/>
          </p:cNvSpPr>
          <p:nvPr>
            <p:ph idx="1"/>
          </p:nvPr>
        </p:nvSpPr>
        <p:spPr/>
        <p:txBody>
          <a:bodyPr/>
          <a:lstStyle/>
          <a:p>
            <a:endParaRPr lang="en-US"/>
          </a:p>
        </p:txBody>
      </p:sp>
      <p:pic>
        <p:nvPicPr>
          <p:cNvPr id="4" name="Picture 3" descr="A blue background with white text that says: social/emotional/bahvioral and instructional HLPs">
            <a:extLst>
              <a:ext uri="{FF2B5EF4-FFF2-40B4-BE49-F238E27FC236}">
                <a16:creationId xmlns:a16="http://schemas.microsoft.com/office/drawing/2014/main" id="{6A326BEF-44F3-0EC4-E3B7-16016BBBE67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4403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8590-ADD8-E0B5-04E5-F4236F96957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HLP 21</a:t>
            </a:r>
          </a:p>
        </p:txBody>
      </p:sp>
      <p:graphicFrame>
        <p:nvGraphicFramePr>
          <p:cNvPr id="3" name="Table 5">
            <a:extLst>
              <a:ext uri="{FF2B5EF4-FFF2-40B4-BE49-F238E27FC236}">
                <a16:creationId xmlns:a16="http://schemas.microsoft.com/office/drawing/2014/main" id="{156ABD9D-5753-4F5C-8F42-50DEB3E61181}"/>
              </a:ext>
            </a:extLst>
          </p:cNvPr>
          <p:cNvGraphicFramePr>
            <a:graphicFrameLocks noGrp="1"/>
          </p:cNvGraphicFramePr>
          <p:nvPr>
            <p:extLst>
              <p:ext uri="{D42A27DB-BD31-4B8C-83A1-F6EECF244321}">
                <p14:modId xmlns:p14="http://schemas.microsoft.com/office/powerpoint/2010/main" val="3054671961"/>
              </p:ext>
            </p:extLst>
          </p:nvPr>
        </p:nvGraphicFramePr>
        <p:xfrm>
          <a:off x="393889" y="690316"/>
          <a:ext cx="11404222" cy="4119387"/>
        </p:xfrm>
        <a:graphic>
          <a:graphicData uri="http://schemas.openxmlformats.org/drawingml/2006/table">
            <a:tbl>
              <a:tblPr firstRow="1" bandRow="1">
                <a:tableStyleId>{5C22544A-7EE6-4342-B048-85BDC9FD1C3A}</a:tableStyleId>
              </a:tblPr>
              <a:tblGrid>
                <a:gridCol w="11404222">
                  <a:extLst>
                    <a:ext uri="{9D8B030D-6E8A-4147-A177-3AD203B41FA5}">
                      <a16:colId xmlns:a16="http://schemas.microsoft.com/office/drawing/2014/main" val="3904637587"/>
                    </a:ext>
                  </a:extLst>
                </a:gridCol>
              </a:tblGrid>
              <a:tr h="766587">
                <a:tc>
                  <a:txBody>
                    <a:bodyPr/>
                    <a:lstStyle/>
                    <a:p>
                      <a:pPr marL="85725" marR="0" indent="0" algn="l">
                        <a:lnSpc>
                          <a:spcPct val="100000"/>
                        </a:lnSpc>
                        <a:spcBef>
                          <a:spcPts val="1200"/>
                        </a:spcBef>
                        <a:spcAft>
                          <a:spcPts val="0"/>
                        </a:spcAft>
                        <a:buClr>
                          <a:srgbClr val="FFFFFF"/>
                        </a:buClr>
                        <a:buNone/>
                      </a:pPr>
                      <a:r>
                        <a:rPr lang="en-US" sz="2000" dirty="0"/>
                        <a:t>HLP  21: </a:t>
                      </a:r>
                      <a:r>
                        <a:rPr lang="en" sz="2000" dirty="0">
                          <a:latin typeface="Century Gothic"/>
                          <a:ea typeface="Century Gothic"/>
                          <a:cs typeface="Century Gothic"/>
                          <a:sym typeface="Century Gothic"/>
                        </a:rPr>
                        <a:t>Teach students to maintain and generalize new learning across time and settings.</a:t>
                      </a:r>
                      <a:endParaRPr lang="en-US" sz="2000" dirty="0">
                        <a:solidFill>
                          <a:schemeClr val="bg1"/>
                        </a:solidFill>
                      </a:endParaRPr>
                    </a:p>
                  </a:txBody>
                  <a:tcPr/>
                </a:tc>
                <a:extLst>
                  <a:ext uri="{0D108BD9-81ED-4DB2-BD59-A6C34878D82A}">
                    <a16:rowId xmlns:a16="http://schemas.microsoft.com/office/drawing/2014/main" val="655374824"/>
                  </a:ext>
                </a:extLst>
              </a:tr>
              <a:tr h="766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 Teachers design instruction to ensure students apply concepts to multiple settings, systematically use schedules of reinforcement, and teach skills that are naturally reinforced outside of the classroom.</a:t>
                      </a:r>
                      <a:endParaRPr lang="en-US" i="1" dirty="0"/>
                    </a:p>
                    <a:p>
                      <a:endParaRPr lang="en-US" dirty="0"/>
                    </a:p>
                    <a:p>
                      <a:endParaRPr lang="en-US" dirty="0"/>
                    </a:p>
                  </a:txBody>
                  <a:tcPr/>
                </a:tc>
                <a:extLst>
                  <a:ext uri="{0D108BD9-81ED-4DB2-BD59-A6C34878D82A}">
                    <a16:rowId xmlns:a16="http://schemas.microsoft.com/office/drawing/2014/main" val="2028475991"/>
                  </a:ext>
                </a:extLst>
              </a:tr>
              <a:tr h="742631">
                <a:tc>
                  <a:txBody>
                    <a:bodyPr/>
                    <a:lstStyle/>
                    <a:p>
                      <a:r>
                        <a:rPr lang="en-US" dirty="0"/>
                        <a:t>Strategies:</a:t>
                      </a:r>
                    </a:p>
                    <a:p>
                      <a:pPr marL="457200" lvl="0" indent="-342900" algn="l" rtl="0">
                        <a:spcBef>
                          <a:spcPts val="1200"/>
                        </a:spcBef>
                        <a:spcAft>
                          <a:spcPts val="0"/>
                        </a:spcAft>
                        <a:buSzPts val="1800"/>
                        <a:buChar char="-"/>
                      </a:pPr>
                      <a:r>
                        <a:rPr lang="en-US" dirty="0"/>
                        <a:t>Explicitly teach students how to use skills in multiple settings, help them recognize natural reinforcers (e.g., teach them to ask “How am I doing?” to gain feedback), have students monitor their own progress</a:t>
                      </a:r>
                    </a:p>
                    <a:p>
                      <a:pPr marL="457200" lvl="0" indent="-342900" algn="l" rtl="0">
                        <a:spcBef>
                          <a:spcPts val="0"/>
                        </a:spcBef>
                        <a:spcAft>
                          <a:spcPts val="0"/>
                        </a:spcAft>
                        <a:buSzPts val="1800"/>
                        <a:buChar char="-"/>
                      </a:pPr>
                      <a:r>
                        <a:rPr lang="en-US" dirty="0"/>
                        <a:t>Use various reinforcement schedules (continuous, intermittent, thinning).</a:t>
                      </a:r>
                    </a:p>
                    <a:p>
                      <a:pPr marL="457200" lvl="0" indent="-342900" algn="l" rtl="0">
                        <a:spcBef>
                          <a:spcPts val="0"/>
                        </a:spcBef>
                        <a:spcAft>
                          <a:spcPts val="0"/>
                        </a:spcAft>
                        <a:buSzPts val="1800"/>
                        <a:buChar char="-"/>
                      </a:pPr>
                      <a:r>
                        <a:rPr lang="en-US" dirty="0"/>
                        <a:t>Avoid assuming generalization will occur naturally - make plans to ensure it happens.</a:t>
                      </a:r>
                    </a:p>
                    <a:p>
                      <a:endParaRPr lang="en-US" dirty="0"/>
                    </a:p>
                    <a:p>
                      <a:endParaRPr lang="en-US" dirty="0"/>
                    </a:p>
                  </a:txBody>
                  <a:tcPr/>
                </a:tc>
                <a:extLst>
                  <a:ext uri="{0D108BD9-81ED-4DB2-BD59-A6C34878D82A}">
                    <a16:rowId xmlns:a16="http://schemas.microsoft.com/office/drawing/2014/main" val="1611403210"/>
                  </a:ext>
                </a:extLst>
              </a:tr>
            </a:tbl>
          </a:graphicData>
        </a:graphic>
      </p:graphicFrame>
      <p:sp>
        <p:nvSpPr>
          <p:cNvPr id="5" name="Slide Number Placeholder 4">
            <a:extLst>
              <a:ext uri="{FF2B5EF4-FFF2-40B4-BE49-F238E27FC236}">
                <a16:creationId xmlns:a16="http://schemas.microsoft.com/office/drawing/2014/main" id="{6ADAE255-E6EC-2E4F-BA1F-19519FFB2FA5}"/>
              </a:ext>
            </a:extLst>
          </p:cNvPr>
          <p:cNvSpPr>
            <a:spLocks noGrp="1"/>
          </p:cNvSpPr>
          <p:nvPr>
            <p:ph type="sldNum" sz="quarter" idx="4"/>
          </p:nvPr>
        </p:nvSpPr>
        <p:spPr>
          <a:xfrm>
            <a:off x="1616250" y="64217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20</a:t>
            </a:fld>
            <a:endParaRPr lang="en-US" dirty="0"/>
          </a:p>
        </p:txBody>
      </p:sp>
    </p:spTree>
    <p:extLst>
      <p:ext uri="{BB962C8B-B14F-4D97-AF65-F5344CB8AC3E}">
        <p14:creationId xmlns:p14="http://schemas.microsoft.com/office/powerpoint/2010/main" val="3766477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0131-39B5-6DD8-415C-90F2CD323A2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HLP 22</a:t>
            </a:r>
          </a:p>
        </p:txBody>
      </p:sp>
      <p:graphicFrame>
        <p:nvGraphicFramePr>
          <p:cNvPr id="3" name="Table 5">
            <a:extLst>
              <a:ext uri="{FF2B5EF4-FFF2-40B4-BE49-F238E27FC236}">
                <a16:creationId xmlns:a16="http://schemas.microsoft.com/office/drawing/2014/main" id="{156ABD9D-5753-4F5C-8F42-50DEB3E61181}"/>
              </a:ext>
            </a:extLst>
          </p:cNvPr>
          <p:cNvGraphicFramePr>
            <a:graphicFrameLocks noGrp="1"/>
          </p:cNvGraphicFramePr>
          <p:nvPr>
            <p:extLst>
              <p:ext uri="{D42A27DB-BD31-4B8C-83A1-F6EECF244321}">
                <p14:modId xmlns:p14="http://schemas.microsoft.com/office/powerpoint/2010/main" val="3189472725"/>
              </p:ext>
            </p:extLst>
          </p:nvPr>
        </p:nvGraphicFramePr>
        <p:xfrm>
          <a:off x="393889" y="690316"/>
          <a:ext cx="11404222" cy="3692667"/>
        </p:xfrm>
        <a:graphic>
          <a:graphicData uri="http://schemas.openxmlformats.org/drawingml/2006/table">
            <a:tbl>
              <a:tblPr firstRow="1" bandRow="1">
                <a:tableStyleId>{5C22544A-7EE6-4342-B048-85BDC9FD1C3A}</a:tableStyleId>
              </a:tblPr>
              <a:tblGrid>
                <a:gridCol w="11404222">
                  <a:extLst>
                    <a:ext uri="{9D8B030D-6E8A-4147-A177-3AD203B41FA5}">
                      <a16:colId xmlns:a16="http://schemas.microsoft.com/office/drawing/2014/main" val="3904637587"/>
                    </a:ext>
                  </a:extLst>
                </a:gridCol>
              </a:tblGrid>
              <a:tr h="766587">
                <a:tc>
                  <a:txBody>
                    <a:bodyPr/>
                    <a:lstStyle/>
                    <a:p>
                      <a:pPr marL="85725" marR="0" indent="0" algn="l">
                        <a:lnSpc>
                          <a:spcPct val="100000"/>
                        </a:lnSpc>
                        <a:spcBef>
                          <a:spcPts val="1200"/>
                        </a:spcBef>
                        <a:spcAft>
                          <a:spcPts val="0"/>
                        </a:spcAft>
                        <a:buClr>
                          <a:srgbClr val="FFFFFF"/>
                        </a:buClr>
                        <a:buNone/>
                      </a:pPr>
                      <a:r>
                        <a:rPr lang="en-US" sz="2000" dirty="0"/>
                        <a:t>HLP  22: Provide positive and constructive feedback to guide students’ learning and behavior.</a:t>
                      </a:r>
                      <a:endParaRPr lang="en-US" sz="2000" dirty="0">
                        <a:solidFill>
                          <a:schemeClr val="bg1"/>
                        </a:solidFill>
                      </a:endParaRPr>
                    </a:p>
                  </a:txBody>
                  <a:tcPr/>
                </a:tc>
                <a:extLst>
                  <a:ext uri="{0D108BD9-81ED-4DB2-BD59-A6C34878D82A}">
                    <a16:rowId xmlns:a16="http://schemas.microsoft.com/office/drawing/2014/main" val="655374824"/>
                  </a:ext>
                </a:extLst>
              </a:tr>
              <a:tr h="766587">
                <a:tc>
                  <a:txBody>
                    <a:bodyPr/>
                    <a:lstStyle/>
                    <a:p>
                      <a:r>
                        <a:rPr lang="en-US" dirty="0"/>
                        <a:t>Overview:</a:t>
                      </a:r>
                    </a:p>
                    <a:p>
                      <a:r>
                        <a:rPr lang="en-US" sz="1800" b="0" i="0" kern="1200" dirty="0">
                          <a:solidFill>
                            <a:schemeClr val="dk1"/>
                          </a:solidFill>
                          <a:effectLst/>
                          <a:latin typeface="+mn-lt"/>
                          <a:ea typeface="+mn-ea"/>
                          <a:cs typeface="+mn-cs"/>
                        </a:rPr>
                        <a:t>Effective teachers provide feedback to guide student learning and behavior and increase student motivation, engagement, and independence, leading to improved student learning and behavior</a:t>
                      </a:r>
                      <a:endParaRPr lang="en-US" dirty="0"/>
                    </a:p>
                    <a:p>
                      <a:endParaRPr lang="en-US" dirty="0"/>
                    </a:p>
                  </a:txBody>
                  <a:tcPr/>
                </a:tc>
                <a:extLst>
                  <a:ext uri="{0D108BD9-81ED-4DB2-BD59-A6C34878D82A}">
                    <a16:rowId xmlns:a16="http://schemas.microsoft.com/office/drawing/2014/main" val="2028475991"/>
                  </a:ext>
                </a:extLst>
              </a:tr>
              <a:tr h="742631">
                <a:tc>
                  <a:txBody>
                    <a:bodyPr/>
                    <a:lstStyle/>
                    <a:p>
                      <a:r>
                        <a:rPr lang="en-US" dirty="0"/>
                        <a:t>Strategies:</a:t>
                      </a:r>
                    </a:p>
                    <a:p>
                      <a:r>
                        <a:rPr lang="en-US" sz="1800" b="0" i="0" kern="1200" dirty="0">
                          <a:solidFill>
                            <a:schemeClr val="dk1"/>
                          </a:solidFill>
                          <a:effectLst/>
                          <a:latin typeface="+mn-lt"/>
                          <a:ea typeface="+mn-ea"/>
                          <a:cs typeface="+mn-cs"/>
                        </a:rPr>
                        <a:t>-Use various modes: verbal, nonverbal, or written</a:t>
                      </a:r>
                    </a:p>
                    <a:p>
                      <a:r>
                        <a:rPr lang="en-US" sz="1800" b="0" i="0" kern="1200" dirty="0">
                          <a:solidFill>
                            <a:schemeClr val="dk1"/>
                          </a:solidFill>
                          <a:effectLst/>
                          <a:latin typeface="+mn-lt"/>
                          <a:ea typeface="+mn-ea"/>
                          <a:cs typeface="+mn-cs"/>
                        </a:rPr>
                        <a:t>-Aim for timely, contingent, genuine, meaningful, age appropriate feedback</a:t>
                      </a:r>
                    </a:p>
                    <a:p>
                      <a:r>
                        <a:rPr lang="en-US" sz="1800" b="0" i="0" kern="1200" dirty="0">
                          <a:solidFill>
                            <a:schemeClr val="dk1"/>
                          </a:solidFill>
                          <a:effectLst/>
                          <a:latin typeface="+mn-lt"/>
                          <a:ea typeface="+mn-ea"/>
                          <a:cs typeface="+mn-cs"/>
                        </a:rPr>
                        <a:t>-Provide feedback at rates commensurate with task and phase of learning (i.e., acquisition, fluency, maintenance).</a:t>
                      </a:r>
                    </a:p>
                    <a:p>
                      <a:r>
                        <a:rPr lang="en-US" sz="1800" b="0" i="0" kern="1200" dirty="0">
                          <a:solidFill>
                            <a:schemeClr val="dk1"/>
                          </a:solidFill>
                          <a:effectLst/>
                          <a:latin typeface="+mn-lt"/>
                          <a:ea typeface="+mn-ea"/>
                          <a:cs typeface="+mn-cs"/>
                        </a:rPr>
                        <a:t>-Provide ongoing feedback until learners reach their established learning goals.</a:t>
                      </a:r>
                    </a:p>
                    <a:p>
                      <a:r>
                        <a:rPr lang="en-US" sz="1800" b="0" i="0" kern="1200" dirty="0">
                          <a:solidFill>
                            <a:schemeClr val="dk1"/>
                          </a:solidFill>
                          <a:effectLst/>
                          <a:latin typeface="+mn-lt"/>
                          <a:ea typeface="+mn-ea"/>
                          <a:cs typeface="+mn-cs"/>
                        </a:rPr>
                        <a:t>-Feedback should strategically delivered and goal directed</a:t>
                      </a:r>
                      <a:endParaRPr lang="en-US" dirty="0"/>
                    </a:p>
                  </a:txBody>
                  <a:tcPr/>
                </a:tc>
                <a:extLst>
                  <a:ext uri="{0D108BD9-81ED-4DB2-BD59-A6C34878D82A}">
                    <a16:rowId xmlns:a16="http://schemas.microsoft.com/office/drawing/2014/main" val="1611403210"/>
                  </a:ext>
                </a:extLst>
              </a:tr>
            </a:tbl>
          </a:graphicData>
        </a:graphic>
      </p:graphicFrame>
      <p:sp>
        <p:nvSpPr>
          <p:cNvPr id="5" name="Slide Number Placeholder 4">
            <a:extLst>
              <a:ext uri="{FF2B5EF4-FFF2-40B4-BE49-F238E27FC236}">
                <a16:creationId xmlns:a16="http://schemas.microsoft.com/office/drawing/2014/main" id="{6ADAE255-E6EC-2E4F-BA1F-19519FFB2FA5}"/>
              </a:ext>
            </a:extLst>
          </p:cNvPr>
          <p:cNvSpPr>
            <a:spLocks noGrp="1"/>
          </p:cNvSpPr>
          <p:nvPr>
            <p:ph type="sldNum" sz="quarter" idx="4"/>
          </p:nvPr>
        </p:nvSpPr>
        <p:spPr>
          <a:xfrm>
            <a:off x="1616250" y="64217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21</a:t>
            </a:fld>
            <a:endParaRPr lang="en-US" dirty="0"/>
          </a:p>
        </p:txBody>
      </p:sp>
    </p:spTree>
    <p:extLst>
      <p:ext uri="{BB962C8B-B14F-4D97-AF65-F5344CB8AC3E}">
        <p14:creationId xmlns:p14="http://schemas.microsoft.com/office/powerpoint/2010/main" val="514096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C8ADE4-7E51-894F-88DD-A2C7792A963A}"/>
              </a:ext>
            </a:extLst>
          </p:cNvPr>
          <p:cNvSpPr>
            <a:spLocks noGrp="1"/>
          </p:cNvSpPr>
          <p:nvPr>
            <p:ph type="title"/>
          </p:nvPr>
        </p:nvSpPr>
        <p:spPr/>
        <p:txBody>
          <a:bodyPr>
            <a:normAutofit/>
          </a:bodyPr>
          <a:lstStyle/>
          <a:p>
            <a:r>
              <a:rPr lang="en-US" sz="4050" dirty="0">
                <a:latin typeface="Bodoni 72 Oldstyle Book"/>
              </a:rPr>
              <a:t>CEEDAR Collaborating Centers</a:t>
            </a:r>
            <a:endParaRPr lang="en-US" dirty="0"/>
          </a:p>
        </p:txBody>
      </p:sp>
      <p:sp>
        <p:nvSpPr>
          <p:cNvPr id="6" name="Content Placeholder 5">
            <a:extLst>
              <a:ext uri="{FF2B5EF4-FFF2-40B4-BE49-F238E27FC236}">
                <a16:creationId xmlns:a16="http://schemas.microsoft.com/office/drawing/2014/main" id="{2A670D08-1D21-874B-8A7B-019095FCCC7E}"/>
              </a:ext>
            </a:extLst>
          </p:cNvPr>
          <p:cNvSpPr>
            <a:spLocks noGrp="1"/>
          </p:cNvSpPr>
          <p:nvPr>
            <p:ph idx="1"/>
          </p:nvPr>
        </p:nvSpPr>
        <p:spPr>
          <a:solidFill>
            <a:schemeClr val="bg1">
              <a:lumMod val="85000"/>
            </a:schemeClr>
          </a:solidFill>
          <a:ln>
            <a:solidFill>
              <a:schemeClr val="tx2"/>
            </a:solidFill>
          </a:ln>
        </p:spPr>
        <p:txBody>
          <a:bodyPr vert="horz" lIns="91440" tIns="45720" rIns="91440" bIns="45720" rtlCol="0" anchor="t">
            <a:normAutofit/>
          </a:bodyPr>
          <a:lstStyle/>
          <a:p>
            <a:pPr marL="0" indent="0">
              <a:buNone/>
            </a:pPr>
            <a:br>
              <a:rPr lang="en-US" dirty="0">
                <a:latin typeface="Gill Sans MT"/>
              </a:rPr>
            </a:br>
            <a:endParaRPr lang="en-US" dirty="0">
              <a:latin typeface="Gill Sans MT"/>
            </a:endParaRPr>
          </a:p>
          <a:p>
            <a:pPr lvl="1"/>
            <a:r>
              <a:rPr lang="en-US" dirty="0">
                <a:latin typeface="Gill Sans MT"/>
                <a:cs typeface="Times New Roman"/>
              </a:rPr>
              <a:t>Center on Positive Behavioral </a:t>
            </a:r>
          </a:p>
          <a:p>
            <a:pPr marL="457200" lvl="1" indent="0">
              <a:buNone/>
            </a:pPr>
            <a:r>
              <a:rPr lang="en-US" dirty="0">
                <a:latin typeface="Gill Sans MT"/>
                <a:cs typeface="Times New Roman"/>
              </a:rPr>
              <a:t>   Interventions and Supports</a:t>
            </a:r>
            <a:endParaRPr lang="en-US" dirty="0"/>
          </a:p>
          <a:p>
            <a:pPr marL="457200" lvl="1" indent="0">
              <a:buNone/>
            </a:pPr>
            <a:endParaRPr lang="en-US" dirty="0">
              <a:latin typeface="Gill Sans MT"/>
              <a:cs typeface="Times New Roman"/>
            </a:endParaRPr>
          </a:p>
          <a:p>
            <a:pPr lvl="1"/>
            <a:r>
              <a:rPr lang="en-US" dirty="0">
                <a:latin typeface="Gill Sans MT"/>
                <a:cs typeface="Times New Roman"/>
              </a:rPr>
              <a:t>National Center on Intensive Interventions</a:t>
            </a:r>
          </a:p>
          <a:p>
            <a:pPr marL="457200" lvl="1" indent="0">
              <a:buNone/>
            </a:pPr>
            <a:endParaRPr lang="en-US" dirty="0">
              <a:latin typeface="Gill Sans MT"/>
              <a:cs typeface="Times New Roman"/>
            </a:endParaRPr>
          </a:p>
          <a:p>
            <a:pPr marL="457200" lvl="1" indent="0">
              <a:buNone/>
            </a:pPr>
            <a:br>
              <a:rPr lang="en-US" dirty="0">
                <a:latin typeface="Gill Sans MT"/>
                <a:cs typeface="Times New Roman" panose="02020603050405020304" pitchFamily="18" charset="0"/>
              </a:rPr>
            </a:br>
            <a:endParaRPr lang="en-US" dirty="0">
              <a:latin typeface="Gill Sans MT"/>
              <a:cs typeface="Times New Roman" panose="02020603050405020304" pitchFamily="18" charset="0"/>
            </a:endParaRPr>
          </a:p>
          <a:p>
            <a:pPr lvl="1"/>
            <a:endParaRPr lang="en-US" dirty="0">
              <a:latin typeface="Gill Sans MT"/>
              <a:cs typeface="Times New Roman"/>
            </a:endParaRPr>
          </a:p>
          <a:p>
            <a:endParaRPr lang="en-US" dirty="0"/>
          </a:p>
        </p:txBody>
      </p:sp>
      <p:sp>
        <p:nvSpPr>
          <p:cNvPr id="4" name="Slide Number Placeholder 3">
            <a:extLst>
              <a:ext uri="{FF2B5EF4-FFF2-40B4-BE49-F238E27FC236}">
                <a16:creationId xmlns:a16="http://schemas.microsoft.com/office/drawing/2014/main" id="{AFADAE73-E2CC-1146-83C8-A36208DC3243}"/>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22</a:t>
            </a:fld>
            <a:endParaRPr lang="en-US" dirty="0"/>
          </a:p>
        </p:txBody>
      </p:sp>
      <p:pic>
        <p:nvPicPr>
          <p:cNvPr id="3" name="Graphic 6" descr="PBIS logo">
            <a:extLst>
              <a:ext uri="{FF2B5EF4-FFF2-40B4-BE49-F238E27FC236}">
                <a16:creationId xmlns:a16="http://schemas.microsoft.com/office/drawing/2014/main" id="{76BEA333-43D2-4959-B687-986FDF0D9E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90521" y="3010477"/>
            <a:ext cx="2817956" cy="675409"/>
          </a:xfrm>
          <a:prstGeom prst="rect">
            <a:avLst/>
          </a:prstGeom>
        </p:spPr>
      </p:pic>
      <p:pic>
        <p:nvPicPr>
          <p:cNvPr id="7" name="Picture 10" descr="NCII logo">
            <a:extLst>
              <a:ext uri="{FF2B5EF4-FFF2-40B4-BE49-F238E27FC236}">
                <a16:creationId xmlns:a16="http://schemas.microsoft.com/office/drawing/2014/main" id="{E1948D01-BE88-469F-8D37-25BAC8046B8B}"/>
              </a:ext>
            </a:extLst>
          </p:cNvPr>
          <p:cNvPicPr>
            <a:picLocks noChangeAspect="1"/>
          </p:cNvPicPr>
          <p:nvPr/>
        </p:nvPicPr>
        <p:blipFill>
          <a:blip r:embed="rId5"/>
          <a:stretch>
            <a:fillRect/>
          </a:stretch>
        </p:blipFill>
        <p:spPr>
          <a:xfrm>
            <a:off x="7511321" y="4229610"/>
            <a:ext cx="3528291" cy="611094"/>
          </a:xfrm>
          <a:prstGeom prst="rect">
            <a:avLst/>
          </a:prstGeom>
        </p:spPr>
      </p:pic>
    </p:spTree>
    <p:extLst>
      <p:ext uri="{BB962C8B-B14F-4D97-AF65-F5344CB8AC3E}">
        <p14:creationId xmlns:p14="http://schemas.microsoft.com/office/powerpoint/2010/main" val="1846639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2"/>
          <p:cNvSpPr txBox="1">
            <a:spLocks noGrp="1"/>
          </p:cNvSpPr>
          <p:nvPr>
            <p:ph type="title"/>
          </p:nvPr>
        </p:nvSpPr>
        <p:spPr>
          <a:xfrm>
            <a:off x="314000" y="593367"/>
            <a:ext cx="11360800" cy="763600"/>
          </a:xfrm>
          <a:prstGeom prst="rect">
            <a:avLst/>
          </a:prstGeom>
        </p:spPr>
        <p:txBody>
          <a:bodyPr spcFirstLastPara="1" vert="horz" wrap="square" lIns="121900" tIns="121900" rIns="121900" bIns="121900" rtlCol="0" anchor="t" anchorCtr="0">
            <a:normAutofit/>
          </a:bodyPr>
          <a:lstStyle/>
          <a:p>
            <a:pPr algn="l">
              <a:spcBef>
                <a:spcPts val="1067"/>
              </a:spcBef>
            </a:pPr>
            <a:r>
              <a:rPr lang="en" sz="2400" b="1">
                <a:latin typeface="Century Gothic"/>
                <a:ea typeface="Century Gothic"/>
                <a:cs typeface="Century Gothic"/>
                <a:sym typeface="Century Gothic"/>
              </a:rPr>
              <a:t>Resources for Administrators and Teacher Educators:</a:t>
            </a:r>
            <a:endParaRPr/>
          </a:p>
        </p:txBody>
      </p:sp>
      <p:sp>
        <p:nvSpPr>
          <p:cNvPr id="179" name="Google Shape;179;p32"/>
          <p:cNvSpPr txBox="1">
            <a:spLocks noGrp="1"/>
          </p:cNvSpPr>
          <p:nvPr>
            <p:ph type="body" idx="1"/>
          </p:nvPr>
        </p:nvSpPr>
        <p:spPr>
          <a:xfrm>
            <a:off x="415600" y="1231833"/>
            <a:ext cx="11360800" cy="4555200"/>
          </a:xfrm>
          <a:prstGeom prst="rect">
            <a:avLst/>
          </a:prstGeom>
        </p:spPr>
        <p:txBody>
          <a:bodyPr spcFirstLastPara="1" vert="horz" wrap="square" lIns="121900" tIns="121900" rIns="121900" bIns="121900" rtlCol="0" anchor="t" anchorCtr="0">
            <a:normAutofit fontScale="40000" lnSpcReduction="20000"/>
          </a:bodyPr>
          <a:lstStyle/>
          <a:p>
            <a:pPr marL="0" indent="0">
              <a:buClr>
                <a:schemeClr val="dk1"/>
              </a:buClr>
              <a:buSzPts val="1100"/>
              <a:buNone/>
            </a:pPr>
            <a:r>
              <a:rPr lang="en" sz="3800" i="1" dirty="0">
                <a:latin typeface="Helvetica Neue"/>
              </a:rPr>
              <a:t>For unedited examples of teachers’ implementing the HLPs in action, visit: </a:t>
            </a:r>
            <a:r>
              <a:rPr lang="en" sz="2900" u="sng" dirty="0">
                <a:solidFill>
                  <a:schemeClr val="hlink"/>
                </a:solidFill>
                <a:latin typeface="Helvetica Neue"/>
                <a:hlinkClick r:id="rId3">
                  <a:extLst>
                    <a:ext uri="{A12FA001-AC4F-418D-AE19-62706E023703}">
                      <ahyp:hlinkClr xmlns:ahyp="http://schemas.microsoft.com/office/drawing/2018/hyperlinkcolor" val="tx"/>
                    </a:ext>
                  </a:extLst>
                </a:hlinkClick>
              </a:rPr>
              <a:t>https://highleveragepractices.org/unedited-clips-teachers-implementing-hlps</a:t>
            </a:r>
            <a:endParaRPr lang="en-US" sz="2900" dirty="0">
              <a:solidFill>
                <a:schemeClr val="hlink"/>
              </a:solidFill>
              <a:latin typeface="Helvetica Neue"/>
            </a:endParaRPr>
          </a:p>
          <a:p>
            <a:pPr marL="0" indent="0">
              <a:spcBef>
                <a:spcPts val="1600"/>
              </a:spcBef>
              <a:buClr>
                <a:schemeClr val="dk1"/>
              </a:buClr>
              <a:buSzPts val="1100"/>
              <a:buNone/>
            </a:pPr>
            <a:r>
              <a:rPr lang="en" sz="3800" i="1" dirty="0">
                <a:latin typeface="Helvetica Neue"/>
              </a:rPr>
              <a:t>For guidance on how to incorporate HLPs into teacher preparation and professional development, view this webinar: </a:t>
            </a:r>
            <a:r>
              <a:rPr lang="en" sz="3400" u="sng" dirty="0">
                <a:solidFill>
                  <a:schemeClr val="hlink"/>
                </a:solidFill>
                <a:latin typeface="Helvetica Neue"/>
                <a:hlinkClick r:id="rId4">
                  <a:extLst>
                    <a:ext uri="{A12FA001-AC4F-418D-AE19-62706E023703}">
                      <ahyp:hlinkClr xmlns:ahyp="http://schemas.microsoft.com/office/drawing/2018/hyperlinkcolor" val="tx"/>
                    </a:ext>
                  </a:extLst>
                </a:hlinkClick>
              </a:rPr>
              <a:t>https://highleveragepractices.org/webinar/using-hlp-videos-activate-implementation</a:t>
            </a:r>
            <a:endParaRPr sz="3400" dirty="0">
              <a:solidFill>
                <a:schemeClr val="hlink"/>
              </a:solidFill>
              <a:latin typeface="Helvetica Neue"/>
            </a:endParaRPr>
          </a:p>
          <a:p>
            <a:pPr marL="0" indent="0">
              <a:spcBef>
                <a:spcPts val="1600"/>
              </a:spcBef>
              <a:buClr>
                <a:schemeClr val="dk1"/>
              </a:buClr>
              <a:buSzPts val="1100"/>
              <a:buNone/>
            </a:pPr>
            <a:r>
              <a:rPr lang="en" sz="3800" i="1" dirty="0">
                <a:latin typeface="Helvetica Neue"/>
              </a:rPr>
              <a:t>For printable guides designed to help school leaders support staff in implementing HLPs, visit: </a:t>
            </a:r>
            <a:r>
              <a:rPr lang="en" sz="3400" u="sng" dirty="0">
                <a:solidFill>
                  <a:schemeClr val="hlink"/>
                </a:solidFill>
                <a:latin typeface="Helvetica Neue"/>
                <a:hlinkClick r:id="rId5">
                  <a:extLst>
                    <a:ext uri="{A12FA001-AC4F-418D-AE19-62706E023703}">
                      <ahyp:hlinkClr xmlns:ahyp="http://schemas.microsoft.com/office/drawing/2018/hyperlinkcolor" val="tx"/>
                    </a:ext>
                  </a:extLst>
                </a:hlinkClick>
              </a:rPr>
              <a:t>https://highleveragepractices.org/hlp-leadership-guides</a:t>
            </a:r>
            <a:endParaRPr sz="3400" dirty="0">
              <a:solidFill>
                <a:schemeClr val="hlink"/>
              </a:solidFill>
              <a:latin typeface="Helvetica Neue"/>
            </a:endParaRPr>
          </a:p>
          <a:p>
            <a:pPr marL="0" indent="0">
              <a:spcBef>
                <a:spcPts val="1600"/>
              </a:spcBef>
              <a:spcAft>
                <a:spcPts val="1600"/>
              </a:spcAft>
              <a:buClr>
                <a:schemeClr val="dk1"/>
              </a:buClr>
              <a:buSzPts val="1100"/>
              <a:buNone/>
            </a:pPr>
            <a:r>
              <a:rPr lang="en" sz="3800" i="1" dirty="0">
                <a:latin typeface="Helvetica Neue"/>
              </a:rPr>
              <a:t>For professional development resources on research-based cognitive strategy instruction, visit: </a:t>
            </a:r>
            <a:r>
              <a:rPr lang="en" sz="2900" u="sng" dirty="0">
                <a:solidFill>
                  <a:schemeClr val="hlink"/>
                </a:solidFill>
                <a:latin typeface="Helvetica Neue"/>
                <a:hlinkClick r:id="rId6">
                  <a:extLst>
                    <a:ext uri="{A12FA001-AC4F-418D-AE19-62706E023703}">
                      <ahyp:hlinkClr xmlns:ahyp="http://schemas.microsoft.com/office/drawing/2018/hyperlinkcolor" val="tx"/>
                    </a:ext>
                  </a:extLst>
                </a:hlinkClick>
              </a:rPr>
              <a:t>http://cehs.unl.edu/csi</a:t>
            </a:r>
            <a:r>
              <a:rPr lang="en" sz="2900" dirty="0">
                <a:latin typeface="Helvetica Neue"/>
              </a:rPr>
              <a:t> </a:t>
            </a:r>
            <a:r>
              <a:rPr lang="en" sz="3800" dirty="0">
                <a:latin typeface="Helvetica Neue"/>
              </a:rPr>
              <a:t>or </a:t>
            </a:r>
            <a:r>
              <a:rPr lang="en" sz="2900" u="sng" dirty="0">
                <a:solidFill>
                  <a:schemeClr val="hlink"/>
                </a:solidFill>
                <a:latin typeface="Helvetica Neue"/>
                <a:hlinkClick r:id="rId7">
                  <a:extLst>
                    <a:ext uri="{A12FA001-AC4F-418D-AE19-62706E023703}">
                      <ahyp:hlinkClr xmlns:ahyp="http://schemas.microsoft.com/office/drawing/2018/hyperlinkcolor" val="tx"/>
                    </a:ext>
                  </a:extLst>
                </a:hlinkClick>
              </a:rPr>
              <a:t>https://iris.peabody.vanderbilt.edu</a:t>
            </a:r>
          </a:p>
          <a:p>
            <a:pPr marL="0" indent="0">
              <a:lnSpc>
                <a:spcPct val="120000"/>
              </a:lnSpc>
              <a:spcBef>
                <a:spcPts val="1600"/>
              </a:spcBef>
              <a:spcAft>
                <a:spcPts val="1600"/>
              </a:spcAft>
              <a:buSzPts val="1100"/>
              <a:buNone/>
            </a:pPr>
            <a:r>
              <a:rPr lang="en" sz="3800" i="1" dirty="0">
                <a:latin typeface="Helvetica Neue"/>
              </a:rPr>
              <a:t>For resources to incorporate into teacher preparation and professional development:</a:t>
            </a:r>
            <a:r>
              <a:rPr lang="en" sz="5100" i="1" dirty="0">
                <a:latin typeface="Helvetica Neue"/>
              </a:rPr>
              <a:t> </a:t>
            </a:r>
            <a:r>
              <a:rPr lang="en" sz="2200" dirty="0">
                <a:latin typeface="Helvetica Neue"/>
                <a:hlinkClick r:id="rId8"/>
              </a:rPr>
              <a:t>https://ceedar.education.ufl.edu/cems/classroom-and-behavior-management/</a:t>
            </a:r>
            <a:endParaRPr lang="en" sz="19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xfrm>
            <a:off x="9200" y="186967"/>
            <a:ext cx="11360800" cy="763600"/>
          </a:xfrm>
          <a:prstGeom prst="rect">
            <a:avLst/>
          </a:prstGeom>
        </p:spPr>
        <p:txBody>
          <a:bodyPr spcFirstLastPara="1" vert="horz" wrap="square" lIns="121900" tIns="121900" rIns="121900" bIns="121900" rtlCol="0" anchor="t" anchorCtr="0">
            <a:normAutofit/>
          </a:bodyPr>
          <a:lstStyle/>
          <a:p>
            <a:pPr algn="l">
              <a:spcBef>
                <a:spcPts val="1067"/>
              </a:spcBef>
              <a:buClr>
                <a:schemeClr val="dk1"/>
              </a:buClr>
              <a:buSzPts val="1100"/>
            </a:pPr>
            <a:r>
              <a:rPr lang="en" sz="2400" b="1">
                <a:latin typeface="Century Gothic"/>
                <a:ea typeface="Century Gothic"/>
                <a:cs typeface="Century Gothic"/>
                <a:sym typeface="Century Gothic"/>
              </a:rPr>
              <a:t>Resources for Teachers:</a:t>
            </a:r>
            <a:endParaRPr/>
          </a:p>
        </p:txBody>
      </p:sp>
      <p:sp>
        <p:nvSpPr>
          <p:cNvPr id="188" name="Google Shape;188;p33"/>
          <p:cNvSpPr txBox="1"/>
          <p:nvPr/>
        </p:nvSpPr>
        <p:spPr>
          <a:xfrm>
            <a:off x="-180900" y="1456301"/>
            <a:ext cx="7056800" cy="876097"/>
          </a:xfrm>
          <a:prstGeom prst="rect">
            <a:avLst/>
          </a:prstGeom>
          <a:noFill/>
          <a:ln>
            <a:noFill/>
          </a:ln>
        </p:spPr>
        <p:txBody>
          <a:bodyPr spcFirstLastPara="1" wrap="square" lIns="121900" tIns="121900" rIns="121900" bIns="121900" anchor="t" anchorCtr="0">
            <a:spAutoFit/>
          </a:bodyPr>
          <a:lstStyle/>
          <a:p>
            <a:pPr algn="ctr">
              <a:lnSpc>
                <a:spcPct val="115000"/>
              </a:lnSpc>
              <a:spcAft>
                <a:spcPts val="1600"/>
              </a:spcAft>
              <a:buClr>
                <a:schemeClr val="dk1"/>
              </a:buClr>
              <a:buSzPts val="1100"/>
            </a:pPr>
            <a:r>
              <a:rPr lang="en" sz="2400" i="1">
                <a:solidFill>
                  <a:schemeClr val="dk2"/>
                </a:solidFill>
              </a:rPr>
              <a:t>For engagement, data collection and analysis:</a:t>
            </a:r>
            <a:endParaRPr sz="2400"/>
          </a:p>
        </p:txBody>
      </p:sp>
      <p:sp>
        <p:nvSpPr>
          <p:cNvPr id="185" name="Google Shape;185;p33"/>
          <p:cNvSpPr txBox="1">
            <a:spLocks noGrp="1"/>
          </p:cNvSpPr>
          <p:nvPr>
            <p:ph type="body" idx="1"/>
          </p:nvPr>
        </p:nvSpPr>
        <p:spPr>
          <a:xfrm>
            <a:off x="78667" y="2222167"/>
            <a:ext cx="3390400" cy="2819200"/>
          </a:xfrm>
          <a:prstGeom prst="rect">
            <a:avLst/>
          </a:prstGeom>
        </p:spPr>
        <p:txBody>
          <a:bodyPr spcFirstLastPara="1" vert="horz" wrap="square" lIns="121900" tIns="121900" rIns="121900" bIns="121900" rtlCol="0" anchor="t" anchorCtr="0">
            <a:normAutofit fontScale="85000" lnSpcReduction="20000"/>
          </a:bodyPr>
          <a:lstStyle/>
          <a:p>
            <a:pPr marL="0" indent="0" algn="ctr">
              <a:buClr>
                <a:schemeClr val="dk1"/>
              </a:buClr>
              <a:buSzPct val="73333"/>
              <a:buNone/>
            </a:pPr>
            <a:r>
              <a:rPr lang="en" sz="2000" u="sng">
                <a:solidFill>
                  <a:schemeClr val="hlink"/>
                </a:solidFill>
                <a:hlinkClick r:id="rId3"/>
              </a:rPr>
              <a:t>www.achievethecore.org/</a:t>
            </a:r>
            <a:endParaRPr sz="2000"/>
          </a:p>
          <a:p>
            <a:pPr marL="0" indent="0" algn="ctr">
              <a:spcBef>
                <a:spcPts val="1600"/>
              </a:spcBef>
              <a:buClr>
                <a:schemeClr val="dk1"/>
              </a:buClr>
              <a:buSzPct val="100742"/>
              <a:buNone/>
            </a:pPr>
            <a:r>
              <a:rPr lang="en" sz="1455" u="sng">
                <a:solidFill>
                  <a:schemeClr val="hlink"/>
                </a:solidFill>
                <a:hlinkClick r:id="rId4"/>
              </a:rPr>
              <a:t>www.masteryconnect.com/goodies.html</a:t>
            </a:r>
            <a:endParaRPr sz="1455"/>
          </a:p>
          <a:p>
            <a:pPr marL="0" indent="0" algn="ctr">
              <a:spcBef>
                <a:spcPts val="1600"/>
              </a:spcBef>
              <a:buClr>
                <a:schemeClr val="dk1"/>
              </a:buClr>
              <a:buSzPct val="73333"/>
              <a:buNone/>
            </a:pPr>
            <a:r>
              <a:rPr lang="en" sz="2000" u="sng">
                <a:solidFill>
                  <a:schemeClr val="hlink"/>
                </a:solidFill>
                <a:hlinkClick r:id="rId5"/>
              </a:rPr>
              <a:t>www.socrative.com/apps.html</a:t>
            </a:r>
            <a:endParaRPr sz="2000"/>
          </a:p>
          <a:p>
            <a:pPr marL="0" indent="0" algn="ctr">
              <a:spcBef>
                <a:spcPts val="1600"/>
              </a:spcBef>
              <a:buClr>
                <a:schemeClr val="dk1"/>
              </a:buClr>
              <a:buSzPct val="73333"/>
              <a:buNone/>
            </a:pPr>
            <a:r>
              <a:rPr lang="en" sz="2000" u="sng">
                <a:solidFill>
                  <a:schemeClr val="hlink"/>
                </a:solidFill>
                <a:hlinkClick r:id="rId6"/>
              </a:rPr>
              <a:t>https://nearpod.com/</a:t>
            </a:r>
            <a:endParaRPr sz="2000"/>
          </a:p>
          <a:p>
            <a:pPr marL="0" indent="0" algn="ctr">
              <a:spcBef>
                <a:spcPts val="1600"/>
              </a:spcBef>
              <a:spcAft>
                <a:spcPts val="1600"/>
              </a:spcAft>
              <a:buClr>
                <a:schemeClr val="dk1"/>
              </a:buClr>
              <a:buSzPct val="73333"/>
              <a:buNone/>
            </a:pPr>
            <a:r>
              <a:rPr lang="en" sz="2000" u="sng">
                <a:solidFill>
                  <a:schemeClr val="hlink"/>
                </a:solidFill>
                <a:hlinkClick r:id="rId7"/>
              </a:rPr>
              <a:t>www.plickers.com/</a:t>
            </a:r>
            <a:endParaRPr sz="2000" i="1"/>
          </a:p>
        </p:txBody>
      </p:sp>
      <p:sp>
        <p:nvSpPr>
          <p:cNvPr id="189" name="Google Shape;189;p33"/>
          <p:cNvSpPr txBox="1"/>
          <p:nvPr/>
        </p:nvSpPr>
        <p:spPr>
          <a:xfrm>
            <a:off x="3469067" y="2142767"/>
            <a:ext cx="3390400" cy="2979237"/>
          </a:xfrm>
          <a:prstGeom prst="rect">
            <a:avLst/>
          </a:prstGeom>
          <a:noFill/>
          <a:ln>
            <a:noFill/>
          </a:ln>
        </p:spPr>
        <p:txBody>
          <a:bodyPr spcFirstLastPara="1" wrap="square" lIns="121900" tIns="121900" rIns="121900" bIns="121900" anchor="t" anchorCtr="0">
            <a:spAutoFit/>
          </a:bodyPr>
          <a:lstStyle/>
          <a:p>
            <a:pPr algn="ctr">
              <a:lnSpc>
                <a:spcPct val="115000"/>
              </a:lnSpc>
              <a:buClr>
                <a:schemeClr val="dk1"/>
              </a:buClr>
              <a:buSzPts val="1100"/>
            </a:pPr>
            <a:r>
              <a:rPr lang="en" sz="1600" u="sng">
                <a:solidFill>
                  <a:schemeClr val="accent5"/>
                </a:solidFill>
                <a:hlinkClick r:id="rId8">
                  <a:extLst>
                    <a:ext uri="{A12FA001-AC4F-418D-AE19-62706E023703}">
                      <ahyp:hlinkClr xmlns:ahyp="http://schemas.microsoft.com/office/drawing/2018/hyperlinkcolor" val="tx"/>
                    </a:ext>
                  </a:extLst>
                </a:hlinkClick>
              </a:rPr>
              <a:t>https://kahoot.it/</a:t>
            </a:r>
            <a:endParaRPr sz="1600">
              <a:solidFill>
                <a:schemeClr val="dk2"/>
              </a:solidFill>
            </a:endParaRPr>
          </a:p>
          <a:p>
            <a:pPr algn="ctr">
              <a:lnSpc>
                <a:spcPct val="115000"/>
              </a:lnSpc>
              <a:spcBef>
                <a:spcPts val="1600"/>
              </a:spcBef>
              <a:buClr>
                <a:schemeClr val="dk1"/>
              </a:buClr>
              <a:buSzPts val="1100"/>
            </a:pPr>
            <a:r>
              <a:rPr lang="en" sz="1600" u="sng">
                <a:solidFill>
                  <a:schemeClr val="accent5"/>
                </a:solidFill>
                <a:hlinkClick r:id="rId9">
                  <a:extLst>
                    <a:ext uri="{A12FA001-AC4F-418D-AE19-62706E023703}">
                      <ahyp:hlinkClr xmlns:ahyp="http://schemas.microsoft.com/office/drawing/2018/hyperlinkcolor" val="tx"/>
                    </a:ext>
                  </a:extLst>
                </a:hlinkClick>
              </a:rPr>
              <a:t>https://goformative.com/</a:t>
            </a:r>
            <a:endParaRPr sz="1600">
              <a:solidFill>
                <a:schemeClr val="dk2"/>
              </a:solidFill>
            </a:endParaRPr>
          </a:p>
          <a:p>
            <a:pPr algn="ctr">
              <a:lnSpc>
                <a:spcPct val="95000"/>
              </a:lnSpc>
              <a:spcBef>
                <a:spcPts val="1600"/>
              </a:spcBef>
              <a:buClr>
                <a:schemeClr val="dk1"/>
              </a:buClr>
              <a:buSzPts val="1018"/>
            </a:pPr>
            <a:r>
              <a:rPr lang="en" sz="1600" u="sng">
                <a:solidFill>
                  <a:schemeClr val="accent5"/>
                </a:solidFill>
                <a:hlinkClick r:id="rId10">
                  <a:extLst>
                    <a:ext uri="{A12FA001-AC4F-418D-AE19-62706E023703}">
                      <ahyp:hlinkClr xmlns:ahyp="http://schemas.microsoft.com/office/drawing/2018/hyperlinkcolor" val="tx"/>
                    </a:ext>
                  </a:extLst>
                </a:hlinkClick>
              </a:rPr>
              <a:t>http://versoapp.com</a:t>
            </a:r>
            <a:endParaRPr sz="1600">
              <a:solidFill>
                <a:schemeClr val="dk2"/>
              </a:solidFill>
            </a:endParaRPr>
          </a:p>
          <a:p>
            <a:pPr algn="ctr">
              <a:lnSpc>
                <a:spcPct val="95000"/>
              </a:lnSpc>
              <a:spcBef>
                <a:spcPts val="1600"/>
              </a:spcBef>
              <a:buClr>
                <a:schemeClr val="dk1"/>
              </a:buClr>
              <a:buSzPts val="1018"/>
            </a:pPr>
            <a:r>
              <a:rPr lang="en" sz="1600" u="sng">
                <a:solidFill>
                  <a:schemeClr val="accent5"/>
                </a:solidFill>
                <a:hlinkClick r:id="rId11">
                  <a:extLst>
                    <a:ext uri="{A12FA001-AC4F-418D-AE19-62706E023703}">
                      <ahyp:hlinkClr xmlns:ahyp="http://schemas.microsoft.com/office/drawing/2018/hyperlinkcolor" val="tx"/>
                    </a:ext>
                  </a:extLst>
                </a:hlinkClick>
              </a:rPr>
              <a:t>www.quizsocket.com</a:t>
            </a:r>
            <a:endParaRPr sz="1600">
              <a:solidFill>
                <a:schemeClr val="dk2"/>
              </a:solidFill>
            </a:endParaRPr>
          </a:p>
          <a:p>
            <a:pPr algn="ctr">
              <a:lnSpc>
                <a:spcPct val="95000"/>
              </a:lnSpc>
              <a:spcBef>
                <a:spcPts val="1600"/>
              </a:spcBef>
              <a:buClr>
                <a:schemeClr val="dk1"/>
              </a:buClr>
              <a:buSzPts val="1018"/>
            </a:pPr>
            <a:r>
              <a:rPr lang="en" sz="1600" u="sng">
                <a:solidFill>
                  <a:schemeClr val="accent5"/>
                </a:solidFill>
                <a:hlinkClick r:id="rId12">
                  <a:extLst>
                    <a:ext uri="{A12FA001-AC4F-418D-AE19-62706E023703}">
                      <ahyp:hlinkClr xmlns:ahyp="http://schemas.microsoft.com/office/drawing/2018/hyperlinkcolor" val="tx"/>
                    </a:ext>
                  </a:extLst>
                </a:hlinkClick>
              </a:rPr>
              <a:t>www.polleverywhere.com</a:t>
            </a:r>
            <a:endParaRPr sz="1600">
              <a:solidFill>
                <a:schemeClr val="dk2"/>
              </a:solidFill>
            </a:endParaRPr>
          </a:p>
          <a:p>
            <a:pPr algn="ctr">
              <a:lnSpc>
                <a:spcPct val="95000"/>
              </a:lnSpc>
              <a:spcBef>
                <a:spcPts val="1600"/>
              </a:spcBef>
              <a:spcAft>
                <a:spcPts val="1600"/>
              </a:spcAft>
              <a:buClr>
                <a:schemeClr val="dk1"/>
              </a:buClr>
              <a:buSzPts val="1018"/>
            </a:pPr>
            <a:r>
              <a:rPr lang="en" sz="1600" u="sng">
                <a:solidFill>
                  <a:schemeClr val="accent5"/>
                </a:solidFill>
                <a:hlinkClick r:id="rId13">
                  <a:extLst>
                    <a:ext uri="{A12FA001-AC4F-418D-AE19-62706E023703}">
                      <ahyp:hlinkClr xmlns:ahyp="http://schemas.microsoft.com/office/drawing/2018/hyperlinkcolor" val="tx"/>
                    </a:ext>
                  </a:extLst>
                </a:hlinkClick>
              </a:rPr>
              <a:t>www.mentimeter.com</a:t>
            </a:r>
            <a:endParaRPr sz="1600"/>
          </a:p>
        </p:txBody>
      </p:sp>
      <p:sp>
        <p:nvSpPr>
          <p:cNvPr id="186" name="Google Shape;186;p33" descr="For teaching cognitive and metacognitive"/>
          <p:cNvSpPr txBox="1">
            <a:spLocks noGrp="1"/>
          </p:cNvSpPr>
          <p:nvPr>
            <p:ph type="body" idx="1"/>
          </p:nvPr>
        </p:nvSpPr>
        <p:spPr>
          <a:xfrm>
            <a:off x="8148767" y="1060767"/>
            <a:ext cx="3879200" cy="5268400"/>
          </a:xfrm>
          <a:prstGeom prst="rect">
            <a:avLst/>
          </a:prstGeom>
        </p:spPr>
        <p:txBody>
          <a:bodyPr spcFirstLastPara="1" vert="horz" wrap="square" lIns="121900" tIns="121900" rIns="121900" bIns="121900" rtlCol="0" anchor="t" anchorCtr="0">
            <a:noAutofit/>
          </a:bodyPr>
          <a:lstStyle/>
          <a:p>
            <a:pPr marL="0" indent="0" algn="ctr">
              <a:lnSpc>
                <a:spcPct val="95000"/>
              </a:lnSpc>
              <a:buClr>
                <a:schemeClr val="dk1"/>
              </a:buClr>
              <a:buSzPts val="1018"/>
              <a:buNone/>
            </a:pPr>
            <a:endParaRPr i="1"/>
          </a:p>
          <a:p>
            <a:pPr marL="0" indent="0" algn="ctr">
              <a:lnSpc>
                <a:spcPct val="95000"/>
              </a:lnSpc>
              <a:spcBef>
                <a:spcPts val="1600"/>
              </a:spcBef>
              <a:spcAft>
                <a:spcPts val="1600"/>
              </a:spcAft>
              <a:buClr>
                <a:schemeClr val="dk1"/>
              </a:buClr>
              <a:buSzPts val="1018"/>
              <a:buNone/>
            </a:pPr>
            <a:endParaRPr sz="1867" i="1"/>
          </a:p>
        </p:txBody>
      </p:sp>
      <p:sp>
        <p:nvSpPr>
          <p:cNvPr id="187" name="Google Shape;187;p33"/>
          <p:cNvSpPr txBox="1">
            <a:spLocks noGrp="1"/>
          </p:cNvSpPr>
          <p:nvPr>
            <p:ph type="body" idx="1"/>
          </p:nvPr>
        </p:nvSpPr>
        <p:spPr>
          <a:xfrm>
            <a:off x="8466300" y="1456300"/>
            <a:ext cx="3390400" cy="3716800"/>
          </a:xfrm>
          <a:prstGeom prst="rect">
            <a:avLst/>
          </a:prstGeom>
        </p:spPr>
        <p:txBody>
          <a:bodyPr spcFirstLastPara="1" vert="horz" wrap="square" lIns="121900" tIns="121900" rIns="121900" bIns="121900" rtlCol="0" anchor="t" anchorCtr="0">
            <a:normAutofit fontScale="85000" lnSpcReduction="10000"/>
          </a:bodyPr>
          <a:lstStyle/>
          <a:p>
            <a:pPr marL="0" indent="0" algn="ctr">
              <a:buClr>
                <a:schemeClr val="dk1"/>
              </a:buClr>
              <a:buSzPts val="1100"/>
              <a:buNone/>
            </a:pPr>
            <a:r>
              <a:rPr lang="en" i="1"/>
              <a:t>For teaching cognitive and metacognitive:</a:t>
            </a:r>
            <a:endParaRPr i="1"/>
          </a:p>
          <a:p>
            <a:pPr marL="0" indent="0" algn="ctr">
              <a:spcBef>
                <a:spcPts val="1600"/>
              </a:spcBef>
              <a:buClr>
                <a:schemeClr val="dk1"/>
              </a:buClr>
              <a:buSzPts val="1100"/>
              <a:buNone/>
            </a:pPr>
            <a:r>
              <a:rPr lang="en" sz="1867" u="sng">
                <a:solidFill>
                  <a:schemeClr val="hlink"/>
                </a:solidFill>
                <a:hlinkClick r:id="rId14"/>
              </a:rPr>
              <a:t>www.centeroninstruction.org</a:t>
            </a:r>
            <a:endParaRPr sz="1867"/>
          </a:p>
          <a:p>
            <a:pPr marL="0" indent="0" algn="ctr">
              <a:spcBef>
                <a:spcPts val="1600"/>
              </a:spcBef>
              <a:buClr>
                <a:schemeClr val="dk1"/>
              </a:buClr>
              <a:buSzPts val="1100"/>
              <a:buNone/>
            </a:pPr>
            <a:r>
              <a:rPr lang="en" sz="2243" u="sng">
                <a:solidFill>
                  <a:schemeClr val="hlink"/>
                </a:solidFill>
                <a:hlinkClick r:id="rId15"/>
              </a:rPr>
              <a:t>www.pbis.org</a:t>
            </a:r>
            <a:endParaRPr sz="2243"/>
          </a:p>
          <a:p>
            <a:pPr marL="0" indent="0" algn="ctr">
              <a:spcBef>
                <a:spcPts val="1600"/>
              </a:spcBef>
              <a:buClr>
                <a:schemeClr val="dk1"/>
              </a:buClr>
              <a:buSzPts val="1100"/>
              <a:buNone/>
            </a:pPr>
            <a:r>
              <a:rPr lang="en" sz="2243" u="sng">
                <a:solidFill>
                  <a:schemeClr val="hlink"/>
                </a:solidFill>
                <a:hlinkClick r:id="rId16"/>
              </a:rPr>
              <a:t>http://ebi.missouri.edu</a:t>
            </a:r>
            <a:endParaRPr sz="2243"/>
          </a:p>
          <a:p>
            <a:pPr marL="0" indent="0" algn="ctr">
              <a:spcBef>
                <a:spcPts val="1600"/>
              </a:spcBef>
              <a:spcAft>
                <a:spcPts val="1600"/>
              </a:spcAft>
              <a:buClr>
                <a:schemeClr val="dk1"/>
              </a:buClr>
              <a:buSzPts val="1100"/>
              <a:buNone/>
            </a:pPr>
            <a:r>
              <a:rPr lang="en" sz="1867" u="sng">
                <a:solidFill>
                  <a:schemeClr val="hlink"/>
                </a:solidFill>
                <a:hlinkClick r:id="rId17"/>
              </a:rPr>
              <a:t>www.interventioncentral.org</a:t>
            </a:r>
            <a:endParaRPr sz="1867"/>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otham Bold" charset="0"/>
                <a:ea typeface="Gotham Bold" charset="0"/>
                <a:cs typeface="Gotham Bold" charset="0"/>
              </a:rPr>
              <a:t>DISCLAIMER</a:t>
            </a:r>
          </a:p>
        </p:txBody>
      </p:sp>
      <p:pic>
        <p:nvPicPr>
          <p:cNvPr id="6" name="Picture 5" descr="Ideas that work U.S. Office of Special Education Program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040"/>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H325A220002.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4285797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vert="horz" wrap="square" lIns="121900" tIns="121900" rIns="121900" bIns="121900" rtlCol="0" anchor="t" anchorCtr="0">
            <a:normAutofit/>
          </a:bodyPr>
          <a:lstStyle/>
          <a:p>
            <a:pPr algn="l"/>
            <a:r>
              <a:rPr lang="en" dirty="0"/>
              <a:t>What are High Leverage Practices?</a:t>
            </a:r>
            <a:endParaRPr dirty="0"/>
          </a:p>
        </p:txBody>
      </p:sp>
      <p:sp>
        <p:nvSpPr>
          <p:cNvPr id="61" name="Google Shape;61;p14"/>
          <p:cNvSpPr txBox="1">
            <a:spLocks noGrp="1"/>
          </p:cNvSpPr>
          <p:nvPr>
            <p:ph idx="1"/>
          </p:nvPr>
        </p:nvSpPr>
        <p:spPr>
          <a:prstGeom prst="rect">
            <a:avLst/>
          </a:prstGeom>
        </p:spPr>
        <p:txBody>
          <a:bodyPr spcFirstLastPara="1" vert="horz" wrap="square" lIns="121900" tIns="121900" rIns="121900" bIns="121900" rtlCol="0" anchor="t" anchorCtr="0">
            <a:normAutofit fontScale="85000" lnSpcReduction="20000"/>
          </a:bodyPr>
          <a:lstStyle/>
          <a:p>
            <a:pPr marL="0" indent="0">
              <a:buNone/>
            </a:pPr>
            <a:r>
              <a:rPr lang="en" dirty="0">
                <a:latin typeface="Century Gothic"/>
                <a:ea typeface="Century Gothic"/>
                <a:cs typeface="Century Gothic"/>
                <a:sym typeface="Century Gothic"/>
              </a:rPr>
              <a:t>High-Leverage Practices (HLPs) were developed in partnership between the CEEDAR Center and the Council for Exceptional Children. The HLPs are organized around four areas:</a:t>
            </a:r>
            <a:endParaRPr dirty="0">
              <a:latin typeface="Century Gothic"/>
              <a:ea typeface="Century Gothic"/>
              <a:cs typeface="Century Gothic"/>
              <a:sym typeface="Century Gothic"/>
            </a:endParaRPr>
          </a:p>
          <a:p>
            <a:pPr lvl="1" indent="-431789">
              <a:spcBef>
                <a:spcPts val="1600"/>
              </a:spcBef>
              <a:buSzPts val="1500"/>
              <a:buFont typeface="Century Gothic"/>
              <a:buChar char="○"/>
            </a:pPr>
            <a:r>
              <a:rPr lang="en" sz="2000" dirty="0">
                <a:latin typeface="Century Gothic"/>
                <a:ea typeface="Century Gothic"/>
                <a:cs typeface="Century Gothic"/>
                <a:sym typeface="Century Gothic"/>
              </a:rPr>
              <a:t>Collaboration</a:t>
            </a:r>
            <a:endParaRPr sz="2000" dirty="0">
              <a:latin typeface="Century Gothic"/>
              <a:ea typeface="Century Gothic"/>
              <a:cs typeface="Century Gothic"/>
              <a:sym typeface="Century Gothic"/>
            </a:endParaRPr>
          </a:p>
          <a:p>
            <a:pPr lvl="1" indent="-431789">
              <a:buSzPts val="1500"/>
              <a:buFont typeface="Century Gothic"/>
              <a:buChar char="○"/>
            </a:pPr>
            <a:r>
              <a:rPr lang="en" sz="2000" dirty="0">
                <a:latin typeface="Century Gothic"/>
                <a:ea typeface="Century Gothic"/>
                <a:cs typeface="Century Gothic"/>
                <a:sym typeface="Century Gothic"/>
              </a:rPr>
              <a:t>Assessment</a:t>
            </a:r>
            <a:endParaRPr sz="2000" dirty="0">
              <a:latin typeface="Century Gothic"/>
              <a:ea typeface="Century Gothic"/>
              <a:cs typeface="Century Gothic"/>
              <a:sym typeface="Century Gothic"/>
            </a:endParaRPr>
          </a:p>
          <a:p>
            <a:pPr lvl="1" indent="-431789">
              <a:buSzPts val="1500"/>
              <a:buFont typeface="Century Gothic"/>
              <a:buChar char="○"/>
            </a:pPr>
            <a:r>
              <a:rPr lang="en" sz="2000" b="1" i="1" dirty="0">
                <a:latin typeface="Century Gothic"/>
                <a:ea typeface="Century Gothic"/>
                <a:cs typeface="Century Gothic"/>
                <a:sym typeface="Century Gothic"/>
              </a:rPr>
              <a:t>Social/Emotional/Behavioral</a:t>
            </a:r>
            <a:endParaRPr sz="2000" b="1" i="1" dirty="0">
              <a:latin typeface="Century Gothic"/>
              <a:ea typeface="Century Gothic"/>
              <a:cs typeface="Century Gothic"/>
              <a:sym typeface="Century Gothic"/>
            </a:endParaRPr>
          </a:p>
          <a:p>
            <a:pPr lvl="1" indent="-431789">
              <a:buSzPts val="1500"/>
              <a:buFont typeface="Century Gothic"/>
              <a:buChar char="○"/>
            </a:pPr>
            <a:r>
              <a:rPr lang="en" sz="2000" b="1" i="1" dirty="0">
                <a:latin typeface="Century Gothic"/>
                <a:ea typeface="Century Gothic"/>
                <a:cs typeface="Century Gothic"/>
                <a:sym typeface="Century Gothic"/>
              </a:rPr>
              <a:t>Instruction</a:t>
            </a:r>
            <a:endParaRPr sz="2000" b="1" i="1" dirty="0">
              <a:latin typeface="Century Gothic"/>
              <a:ea typeface="Century Gothic"/>
              <a:cs typeface="Century Gothic"/>
              <a:sym typeface="Century Gothic"/>
            </a:endParaRPr>
          </a:p>
          <a:p>
            <a:pPr marL="0" indent="0">
              <a:spcBef>
                <a:spcPts val="1600"/>
              </a:spcBef>
              <a:buNone/>
            </a:pPr>
            <a:r>
              <a:rPr lang="en" dirty="0">
                <a:latin typeface="Century Gothic"/>
                <a:ea typeface="Century Gothic"/>
                <a:cs typeface="Century Gothic"/>
                <a:sym typeface="Century Gothic"/>
              </a:rPr>
              <a:t>There are 22 HLPs which have been shown to improve outcomes for students with disabilities in PK-12 schools.</a:t>
            </a:r>
            <a:endParaRPr dirty="0">
              <a:latin typeface="Century Gothic"/>
              <a:ea typeface="Century Gothic"/>
              <a:cs typeface="Century Gothic"/>
              <a:sym typeface="Century Gothic"/>
            </a:endParaRPr>
          </a:p>
          <a:p>
            <a:pPr marL="0" indent="0">
              <a:lnSpc>
                <a:spcPct val="100000"/>
              </a:lnSpc>
              <a:spcBef>
                <a:spcPts val="1600"/>
              </a:spcBef>
              <a:spcAft>
                <a:spcPts val="1333"/>
              </a:spcAft>
              <a:buClr>
                <a:schemeClr val="dk1"/>
              </a:buClr>
              <a:buSzPts val="1100"/>
              <a:buNone/>
            </a:pPr>
            <a:r>
              <a:rPr lang="en" sz="1400" dirty="0" err="1"/>
              <a:t>McLeskey</a:t>
            </a:r>
            <a:r>
              <a:rPr lang="en" sz="1400" dirty="0"/>
              <a:t>, J., </a:t>
            </a:r>
            <a:r>
              <a:rPr lang="en" sz="1400" dirty="0" err="1"/>
              <a:t>Maheady</a:t>
            </a:r>
            <a:r>
              <a:rPr lang="en" sz="1400" dirty="0"/>
              <a:t>, L., Billingsley, B., Brownell, M. T., &amp; Lewis, T. J. (Eds.). (2019). High leverage practices for inclusive classrooms. Routledge.</a:t>
            </a:r>
            <a:endParaRPr sz="1400" dirty="0">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295A-D62F-9445-8749-FDAB0EE211AC}"/>
              </a:ext>
            </a:extLst>
          </p:cNvPr>
          <p:cNvSpPr>
            <a:spLocks noGrp="1"/>
          </p:cNvSpPr>
          <p:nvPr>
            <p:ph type="title"/>
          </p:nvPr>
        </p:nvSpPr>
        <p:spPr>
          <a:xfrm>
            <a:off x="2034343" y="555340"/>
            <a:ext cx="7488581" cy="994172"/>
          </a:xfrm>
        </p:spPr>
        <p:txBody>
          <a:bodyPr>
            <a:normAutofit fontScale="90000"/>
          </a:bodyPr>
          <a:lstStyle/>
          <a:p>
            <a:pPr algn="ctr"/>
            <a:r>
              <a:rPr lang="en-US" sz="4050" dirty="0">
                <a:latin typeface="Gill Sans MT"/>
              </a:rPr>
              <a:t>HLPs: Social/Emotional/Behavioral</a:t>
            </a:r>
          </a:p>
        </p:txBody>
      </p:sp>
      <p:sp>
        <p:nvSpPr>
          <p:cNvPr id="5" name="Slide Number Placeholder 4">
            <a:extLst>
              <a:ext uri="{FF2B5EF4-FFF2-40B4-BE49-F238E27FC236}">
                <a16:creationId xmlns:a16="http://schemas.microsoft.com/office/drawing/2014/main" id="{6ADAE255-E6EC-2E4F-BA1F-19519FFB2FA5}"/>
              </a:ext>
            </a:extLst>
          </p:cNvPr>
          <p:cNvSpPr>
            <a:spLocks noGrp="1"/>
          </p:cNvSpPr>
          <p:nvPr>
            <p:ph type="sldNum" sz="quarter" idx="4"/>
          </p:nvPr>
        </p:nvSpPr>
        <p:spPr>
          <a:xfrm>
            <a:off x="1616250" y="64217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4</a:t>
            </a:fld>
            <a:endParaRPr lang="en-US" dirty="0"/>
          </a:p>
        </p:txBody>
      </p:sp>
      <p:pic>
        <p:nvPicPr>
          <p:cNvPr id="1026" name="Picture 2" descr="Image result for social emotional le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1118" y="2274242"/>
            <a:ext cx="2887753" cy="33035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24314" y="2066965"/>
            <a:ext cx="6155056" cy="3887411"/>
          </a:xfrm>
          <a:prstGeom prst="rect">
            <a:avLst/>
          </a:prstGeom>
          <a:solidFill>
            <a:schemeClr val="bg1"/>
          </a:solidFill>
        </p:spPr>
        <p:txBody>
          <a:bodyPr wrap="square" lIns="91440" tIns="45720" rIns="91440" bIns="45720" anchor="t">
            <a:spAutoFit/>
          </a:bodyPr>
          <a:lstStyle/>
          <a:p>
            <a:pPr marL="471170" marR="467360" indent="-385445">
              <a:lnSpc>
                <a:spcPts val="1875"/>
              </a:lnSpc>
              <a:buClr>
                <a:srgbClr val="91499C"/>
              </a:buClr>
              <a:buAutoNum type="arabicPeriod" startAt="7"/>
              <a:tabLst>
                <a:tab pos="428625" algn="l"/>
              </a:tabLst>
            </a:pPr>
            <a:r>
              <a:rPr lang="en-US" sz="2300" spc="11" dirty="0">
                <a:solidFill>
                  <a:srgbClr val="0F75BC"/>
                </a:solidFill>
                <a:latin typeface="Gill Sans MT"/>
                <a:cs typeface="Times New Roman"/>
              </a:rPr>
              <a:t>Establish </a:t>
            </a:r>
            <a:r>
              <a:rPr lang="en-US" sz="2300" spc="120" dirty="0">
                <a:solidFill>
                  <a:srgbClr val="0F75BC"/>
                </a:solidFill>
                <a:latin typeface="Gill Sans MT"/>
                <a:cs typeface="Times New Roman"/>
              </a:rPr>
              <a:t>a</a:t>
            </a:r>
            <a:r>
              <a:rPr lang="en-US" sz="2300" spc="-244" dirty="0">
                <a:solidFill>
                  <a:srgbClr val="0F75BC"/>
                </a:solidFill>
                <a:latin typeface="Gill Sans MT"/>
                <a:cs typeface="Times New Roman"/>
              </a:rPr>
              <a:t> </a:t>
            </a:r>
            <a:r>
              <a:rPr lang="en-US" sz="2300" spc="-8" dirty="0">
                <a:solidFill>
                  <a:srgbClr val="0F75BC"/>
                </a:solidFill>
                <a:latin typeface="Gill Sans MT"/>
                <a:cs typeface="Times New Roman"/>
              </a:rPr>
              <a:t>consistent, </a:t>
            </a:r>
            <a:r>
              <a:rPr lang="en-US" sz="2300" spc="23" dirty="0">
                <a:solidFill>
                  <a:srgbClr val="0F75BC"/>
                </a:solidFill>
                <a:latin typeface="Gill Sans MT"/>
                <a:cs typeface="Times New Roman"/>
              </a:rPr>
              <a:t>organized, </a:t>
            </a:r>
            <a:r>
              <a:rPr lang="en-US" sz="2300" spc="56" dirty="0">
                <a:solidFill>
                  <a:srgbClr val="0F75BC"/>
                </a:solidFill>
                <a:latin typeface="Gill Sans MT"/>
                <a:cs typeface="Times New Roman"/>
              </a:rPr>
              <a:t>and</a:t>
            </a:r>
            <a:r>
              <a:rPr lang="en-US" sz="2300" spc="56" dirty="0">
                <a:solidFill>
                  <a:schemeClr val="tx2"/>
                </a:solidFill>
                <a:latin typeface="Times New Roman"/>
                <a:cs typeface="Times New Roman"/>
              </a:rPr>
              <a:t>  </a:t>
            </a:r>
            <a:r>
              <a:rPr lang="en-US" sz="2300" spc="-4" dirty="0">
                <a:solidFill>
                  <a:srgbClr val="0F75BC"/>
                </a:solidFill>
                <a:latin typeface="Gill Sans MT"/>
                <a:cs typeface="Times New Roman"/>
              </a:rPr>
              <a:t>respectful </a:t>
            </a:r>
            <a:r>
              <a:rPr lang="en-US" sz="2300" spc="19" dirty="0">
                <a:solidFill>
                  <a:srgbClr val="0F75BC"/>
                </a:solidFill>
                <a:latin typeface="Gill Sans MT"/>
                <a:cs typeface="Times New Roman"/>
              </a:rPr>
              <a:t>learning</a:t>
            </a:r>
            <a:r>
              <a:rPr lang="en-US" sz="2300" spc="-139" dirty="0">
                <a:solidFill>
                  <a:srgbClr val="0F75BC"/>
                </a:solidFill>
                <a:latin typeface="Gill Sans MT"/>
                <a:cs typeface="Times New Roman"/>
              </a:rPr>
              <a:t> </a:t>
            </a:r>
            <a:r>
              <a:rPr lang="en-US" sz="2300" spc="-19" dirty="0">
                <a:solidFill>
                  <a:srgbClr val="0F75BC"/>
                </a:solidFill>
                <a:latin typeface="Gill Sans MT"/>
                <a:cs typeface="Times New Roman"/>
              </a:rPr>
              <a:t>environment.</a:t>
            </a:r>
          </a:p>
          <a:p>
            <a:pPr marL="471170" marR="467360" indent="-385445">
              <a:lnSpc>
                <a:spcPts val="1875"/>
              </a:lnSpc>
              <a:buClr>
                <a:srgbClr val="91499C"/>
              </a:buClr>
              <a:buAutoNum type="arabicPeriod" startAt="7"/>
              <a:tabLst>
                <a:tab pos="428625" algn="l"/>
              </a:tabLst>
            </a:pPr>
            <a:endParaRPr lang="en-US" sz="2300" spc="-19" dirty="0">
              <a:solidFill>
                <a:srgbClr val="0F75BC"/>
              </a:solidFill>
              <a:latin typeface="Gill Sans MT"/>
              <a:cs typeface="Times New Roman"/>
            </a:endParaRPr>
          </a:p>
          <a:p>
            <a:pPr marL="471170" marR="3810" indent="-385445">
              <a:lnSpc>
                <a:spcPts val="1875"/>
              </a:lnSpc>
              <a:spcBef>
                <a:spcPts val="1500"/>
              </a:spcBef>
              <a:buClr>
                <a:srgbClr val="91499C"/>
              </a:buClr>
              <a:buAutoNum type="arabicPeriod" startAt="7"/>
              <a:tabLst>
                <a:tab pos="428625" algn="l"/>
              </a:tabLst>
            </a:pPr>
            <a:r>
              <a:rPr lang="en-US" sz="2300" spc="-23" dirty="0">
                <a:solidFill>
                  <a:srgbClr val="0F75BC"/>
                </a:solidFill>
                <a:latin typeface="Gill Sans MT"/>
                <a:cs typeface="Times New Roman"/>
              </a:rPr>
              <a:t>Provide </a:t>
            </a:r>
            <a:r>
              <a:rPr lang="en-US" sz="2300" spc="-15" dirty="0">
                <a:solidFill>
                  <a:srgbClr val="0F75BC"/>
                </a:solidFill>
                <a:latin typeface="Gill Sans MT"/>
                <a:cs typeface="Times New Roman"/>
              </a:rPr>
              <a:t>positive </a:t>
            </a:r>
            <a:r>
              <a:rPr lang="en-US" sz="2300" spc="56" dirty="0">
                <a:solidFill>
                  <a:srgbClr val="0F75BC"/>
                </a:solidFill>
                <a:latin typeface="Gill Sans MT"/>
                <a:cs typeface="Times New Roman"/>
              </a:rPr>
              <a:t>and </a:t>
            </a:r>
            <a:r>
              <a:rPr lang="en-US" sz="2300" spc="-8" dirty="0">
                <a:solidFill>
                  <a:srgbClr val="0F75BC"/>
                </a:solidFill>
                <a:latin typeface="Gill Sans MT"/>
                <a:cs typeface="Times New Roman"/>
              </a:rPr>
              <a:t>constructive</a:t>
            </a:r>
            <a:r>
              <a:rPr lang="en-US" sz="2300" spc="-225" dirty="0">
                <a:solidFill>
                  <a:srgbClr val="0F75BC"/>
                </a:solidFill>
                <a:latin typeface="Gill Sans MT"/>
                <a:cs typeface="Times New Roman"/>
              </a:rPr>
              <a:t> </a:t>
            </a:r>
            <a:r>
              <a:rPr lang="en-US" sz="2300" spc="23" dirty="0">
                <a:solidFill>
                  <a:srgbClr val="0F75BC"/>
                </a:solidFill>
                <a:latin typeface="Gill Sans MT"/>
                <a:cs typeface="Times New Roman"/>
              </a:rPr>
              <a:t>feedback </a:t>
            </a:r>
            <a:r>
              <a:rPr lang="en-US" sz="2300" spc="-15" dirty="0">
                <a:solidFill>
                  <a:srgbClr val="0F75BC"/>
                </a:solidFill>
                <a:latin typeface="Gill Sans MT"/>
                <a:cs typeface="Times New Roman"/>
              </a:rPr>
              <a:t>to </a:t>
            </a:r>
            <a:r>
              <a:rPr lang="en-US" sz="2300" spc="26" dirty="0">
                <a:solidFill>
                  <a:srgbClr val="0F75BC"/>
                </a:solidFill>
                <a:latin typeface="Gill Sans MT"/>
                <a:cs typeface="Times New Roman"/>
              </a:rPr>
              <a:t>guide </a:t>
            </a:r>
            <a:r>
              <a:rPr lang="en-US" sz="2300" spc="-11" dirty="0">
                <a:solidFill>
                  <a:srgbClr val="0F75BC"/>
                </a:solidFill>
                <a:latin typeface="Gill Sans MT"/>
                <a:cs typeface="Times New Roman"/>
              </a:rPr>
              <a:t>students’ </a:t>
            </a:r>
            <a:r>
              <a:rPr lang="en-US" sz="2300" spc="19" dirty="0">
                <a:solidFill>
                  <a:srgbClr val="0F75BC"/>
                </a:solidFill>
                <a:latin typeface="Gill Sans MT"/>
                <a:cs typeface="Times New Roman"/>
              </a:rPr>
              <a:t>learning </a:t>
            </a:r>
            <a:r>
              <a:rPr lang="en-US" sz="2300" spc="56" dirty="0">
                <a:solidFill>
                  <a:srgbClr val="0F75BC"/>
                </a:solidFill>
                <a:latin typeface="Gill Sans MT"/>
                <a:cs typeface="Times New Roman"/>
              </a:rPr>
              <a:t>and</a:t>
            </a:r>
            <a:r>
              <a:rPr lang="en-US" sz="2300" spc="-278" dirty="0">
                <a:solidFill>
                  <a:srgbClr val="0F75BC"/>
                </a:solidFill>
                <a:latin typeface="Gill Sans MT"/>
                <a:cs typeface="Times New Roman"/>
              </a:rPr>
              <a:t> </a:t>
            </a:r>
            <a:r>
              <a:rPr lang="en-US" sz="2300" spc="-8" dirty="0">
                <a:solidFill>
                  <a:srgbClr val="0F75BC"/>
                </a:solidFill>
                <a:latin typeface="Gill Sans MT"/>
                <a:cs typeface="Times New Roman"/>
              </a:rPr>
              <a:t>behavior.</a:t>
            </a:r>
          </a:p>
          <a:p>
            <a:pPr marL="471170" marR="3810" indent="-385445">
              <a:lnSpc>
                <a:spcPts val="1875"/>
              </a:lnSpc>
              <a:spcBef>
                <a:spcPts val="1500"/>
              </a:spcBef>
              <a:buClr>
                <a:srgbClr val="91499C"/>
              </a:buClr>
              <a:buAutoNum type="arabicPeriod" startAt="7"/>
              <a:tabLst>
                <a:tab pos="428625" algn="l"/>
              </a:tabLst>
            </a:pPr>
            <a:endParaRPr lang="en-US" sz="2300" spc="-8" dirty="0">
              <a:solidFill>
                <a:srgbClr val="0F75BC"/>
              </a:solidFill>
              <a:latin typeface="Gill Sans MT"/>
              <a:cs typeface="Times New Roman"/>
            </a:endParaRPr>
          </a:p>
          <a:p>
            <a:pPr marL="471170" indent="-385445">
              <a:spcBef>
                <a:spcPts val="1200"/>
              </a:spcBef>
              <a:buClr>
                <a:srgbClr val="91499C"/>
              </a:buClr>
              <a:buAutoNum type="arabicPeriod" startAt="7"/>
              <a:tabLst>
                <a:tab pos="428625" algn="l"/>
              </a:tabLst>
            </a:pPr>
            <a:r>
              <a:rPr lang="en-US" sz="2300" spc="11" dirty="0">
                <a:solidFill>
                  <a:srgbClr val="0F75BC"/>
                </a:solidFill>
                <a:latin typeface="Gill Sans MT"/>
                <a:cs typeface="Times New Roman"/>
              </a:rPr>
              <a:t>Teach </a:t>
            </a:r>
            <a:r>
              <a:rPr lang="en-US" sz="2300" spc="23" dirty="0">
                <a:solidFill>
                  <a:srgbClr val="0F75BC"/>
                </a:solidFill>
                <a:latin typeface="Gill Sans MT"/>
                <a:cs typeface="Times New Roman"/>
              </a:rPr>
              <a:t>social</a:t>
            </a:r>
            <a:r>
              <a:rPr lang="en-US" sz="2300" spc="-146" dirty="0">
                <a:solidFill>
                  <a:srgbClr val="0F75BC"/>
                </a:solidFill>
                <a:latin typeface="Gill Sans MT"/>
                <a:cs typeface="Times New Roman"/>
              </a:rPr>
              <a:t> </a:t>
            </a:r>
            <a:r>
              <a:rPr lang="en-US" sz="2300" dirty="0">
                <a:solidFill>
                  <a:srgbClr val="0F75BC"/>
                </a:solidFill>
                <a:latin typeface="Gill Sans MT"/>
                <a:cs typeface="Times New Roman"/>
              </a:rPr>
              <a:t>behaviors.</a:t>
            </a:r>
          </a:p>
          <a:p>
            <a:pPr marL="471170" indent="-385445">
              <a:spcBef>
                <a:spcPts val="1200"/>
              </a:spcBef>
              <a:buClr>
                <a:srgbClr val="91499C"/>
              </a:buClr>
              <a:buAutoNum type="arabicPeriod" startAt="7"/>
              <a:tabLst>
                <a:tab pos="428625" algn="l"/>
              </a:tabLst>
            </a:pPr>
            <a:endParaRPr lang="en-US" sz="2300" dirty="0">
              <a:solidFill>
                <a:srgbClr val="0F75BC"/>
              </a:solidFill>
              <a:latin typeface="Gill Sans MT"/>
              <a:cs typeface="Times New Roman"/>
            </a:endParaRPr>
          </a:p>
          <a:p>
            <a:pPr marL="471170" marR="54610" indent="-385445">
              <a:lnSpc>
                <a:spcPts val="1875"/>
              </a:lnSpc>
              <a:spcBef>
                <a:spcPts val="1515"/>
              </a:spcBef>
              <a:buClr>
                <a:srgbClr val="91499C"/>
              </a:buClr>
              <a:buAutoNum type="arabicPeriod" startAt="7"/>
              <a:tabLst>
                <a:tab pos="428625" algn="l"/>
              </a:tabLst>
            </a:pPr>
            <a:r>
              <a:rPr lang="en-US" sz="2300" spc="30" dirty="0">
                <a:solidFill>
                  <a:srgbClr val="0F75BC"/>
                </a:solidFill>
                <a:latin typeface="Gill Sans MT"/>
                <a:cs typeface="Times New Roman"/>
              </a:rPr>
              <a:t>Conduct </a:t>
            </a:r>
            <a:r>
              <a:rPr lang="en-US" sz="2300" spc="8" dirty="0">
                <a:solidFill>
                  <a:srgbClr val="0F75BC"/>
                </a:solidFill>
                <a:latin typeface="Gill Sans MT"/>
                <a:cs typeface="Times New Roman"/>
              </a:rPr>
              <a:t>functional </a:t>
            </a:r>
            <a:r>
              <a:rPr lang="en-US" sz="2300" spc="15" dirty="0">
                <a:solidFill>
                  <a:srgbClr val="0F75BC"/>
                </a:solidFill>
                <a:latin typeface="Gill Sans MT"/>
                <a:cs typeface="Times New Roman"/>
              </a:rPr>
              <a:t>behavioral  </a:t>
            </a:r>
            <a:r>
              <a:rPr lang="en-US" sz="2300" spc="8" dirty="0">
                <a:solidFill>
                  <a:srgbClr val="0F75BC"/>
                </a:solidFill>
                <a:latin typeface="Gill Sans MT"/>
                <a:cs typeface="Times New Roman"/>
              </a:rPr>
              <a:t>assessments </a:t>
            </a:r>
            <a:r>
              <a:rPr lang="en-US" sz="2300" spc="-15" dirty="0">
                <a:solidFill>
                  <a:srgbClr val="0F75BC"/>
                </a:solidFill>
                <a:latin typeface="Gill Sans MT"/>
                <a:cs typeface="Times New Roman"/>
              </a:rPr>
              <a:t>to </a:t>
            </a:r>
            <a:r>
              <a:rPr lang="en-US" sz="2300" spc="-11" dirty="0">
                <a:solidFill>
                  <a:srgbClr val="0F75BC"/>
                </a:solidFill>
                <a:latin typeface="Gill Sans MT"/>
                <a:cs typeface="Times New Roman"/>
              </a:rPr>
              <a:t>develop </a:t>
            </a:r>
            <a:r>
              <a:rPr lang="en-US" sz="2300" spc="8" dirty="0">
                <a:solidFill>
                  <a:srgbClr val="0F75BC"/>
                </a:solidFill>
                <a:latin typeface="Gill Sans MT"/>
                <a:cs typeface="Times New Roman"/>
              </a:rPr>
              <a:t>individual</a:t>
            </a:r>
            <a:r>
              <a:rPr lang="en-US" sz="2300" spc="-217" dirty="0">
                <a:solidFill>
                  <a:srgbClr val="0F75BC"/>
                </a:solidFill>
                <a:latin typeface="Gill Sans MT"/>
                <a:cs typeface="Times New Roman"/>
              </a:rPr>
              <a:t> </a:t>
            </a:r>
            <a:r>
              <a:rPr lang="en-US" sz="2300" spc="-4" dirty="0">
                <a:solidFill>
                  <a:srgbClr val="0F75BC"/>
                </a:solidFill>
                <a:latin typeface="Gill Sans MT"/>
                <a:cs typeface="Times New Roman"/>
              </a:rPr>
              <a:t>student  </a:t>
            </a:r>
            <a:r>
              <a:rPr lang="en-US" sz="2300" spc="8" dirty="0">
                <a:solidFill>
                  <a:srgbClr val="0F75BC"/>
                </a:solidFill>
                <a:latin typeface="Gill Sans MT"/>
                <a:cs typeface="Times New Roman"/>
              </a:rPr>
              <a:t>behavior </a:t>
            </a:r>
            <a:r>
              <a:rPr lang="en-US" sz="2300" spc="11" dirty="0">
                <a:solidFill>
                  <a:srgbClr val="0F75BC"/>
                </a:solidFill>
                <a:latin typeface="Gill Sans MT"/>
                <a:cs typeface="Times New Roman"/>
              </a:rPr>
              <a:t>support</a:t>
            </a:r>
            <a:r>
              <a:rPr lang="en-US" sz="2300" spc="-165" dirty="0">
                <a:solidFill>
                  <a:srgbClr val="0F75BC"/>
                </a:solidFill>
                <a:latin typeface="Gill Sans MT"/>
                <a:cs typeface="Times New Roman"/>
              </a:rPr>
              <a:t> </a:t>
            </a:r>
            <a:r>
              <a:rPr lang="en-US" sz="2300" spc="19" dirty="0">
                <a:solidFill>
                  <a:srgbClr val="0F75BC"/>
                </a:solidFill>
                <a:latin typeface="Gill Sans MT"/>
                <a:cs typeface="Times New Roman"/>
              </a:rPr>
              <a:t>plans</a:t>
            </a:r>
            <a:r>
              <a:rPr lang="en-US" sz="2250" spc="19" dirty="0">
                <a:solidFill>
                  <a:srgbClr val="0F75BC"/>
                </a:solidFill>
                <a:latin typeface="Gill Sans MT"/>
                <a:cs typeface="Times New Roman"/>
              </a:rPr>
              <a:t>.</a:t>
            </a:r>
          </a:p>
        </p:txBody>
      </p:sp>
    </p:spTree>
    <p:extLst>
      <p:ext uri="{BB962C8B-B14F-4D97-AF65-F5344CB8AC3E}">
        <p14:creationId xmlns:p14="http://schemas.microsoft.com/office/powerpoint/2010/main" val="3609310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260E-DE0D-35DB-E6A6-FE4E45924064}"/>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HLP 7</a:t>
            </a:r>
          </a:p>
        </p:txBody>
      </p:sp>
      <p:graphicFrame>
        <p:nvGraphicFramePr>
          <p:cNvPr id="3" name="Table 5">
            <a:extLst>
              <a:ext uri="{FF2B5EF4-FFF2-40B4-BE49-F238E27FC236}">
                <a16:creationId xmlns:a16="http://schemas.microsoft.com/office/drawing/2014/main" id="{B58042E8-F9AC-4511-B07B-A36A1F6579FA}"/>
              </a:ext>
            </a:extLst>
          </p:cNvPr>
          <p:cNvGraphicFramePr>
            <a:graphicFrameLocks noGrp="1"/>
          </p:cNvGraphicFramePr>
          <p:nvPr>
            <p:extLst>
              <p:ext uri="{D42A27DB-BD31-4B8C-83A1-F6EECF244321}">
                <p14:modId xmlns:p14="http://schemas.microsoft.com/office/powerpoint/2010/main" val="1252970477"/>
              </p:ext>
            </p:extLst>
          </p:nvPr>
        </p:nvGraphicFramePr>
        <p:xfrm>
          <a:off x="792144" y="524657"/>
          <a:ext cx="10841512" cy="5562263"/>
        </p:xfrm>
        <a:graphic>
          <a:graphicData uri="http://schemas.openxmlformats.org/drawingml/2006/table">
            <a:tbl>
              <a:tblPr firstRow="1" bandRow="1">
                <a:tableStyleId>{5C22544A-7EE6-4342-B048-85BDC9FD1C3A}</a:tableStyleId>
              </a:tblPr>
              <a:tblGrid>
                <a:gridCol w="10841512">
                  <a:extLst>
                    <a:ext uri="{9D8B030D-6E8A-4147-A177-3AD203B41FA5}">
                      <a16:colId xmlns:a16="http://schemas.microsoft.com/office/drawing/2014/main" val="3126857319"/>
                    </a:ext>
                  </a:extLst>
                </a:gridCol>
              </a:tblGrid>
              <a:tr h="1131311">
                <a:tc>
                  <a:txBody>
                    <a:bodyPr/>
                    <a:lstStyle/>
                    <a:p>
                      <a:pPr marL="471170" marR="467360" lvl="0" indent="-385445" algn="l">
                        <a:lnSpc>
                          <a:spcPts val="1875"/>
                        </a:lnSpc>
                        <a:spcBef>
                          <a:spcPts val="0"/>
                        </a:spcBef>
                        <a:spcAft>
                          <a:spcPts val="0"/>
                        </a:spcAft>
                        <a:buClr>
                          <a:srgbClr val="FFFFFF"/>
                        </a:buClr>
                        <a:buAutoNum type="arabicPeriod"/>
                      </a:pPr>
                      <a:endParaRPr lang="en-US" sz="2400" b="0" i="0" u="none" strike="noStrike" noProof="0" dirty="0">
                        <a:solidFill>
                          <a:schemeClr val="bg1"/>
                        </a:solidFill>
                        <a:latin typeface="Gill Sans MT"/>
                      </a:endParaRPr>
                    </a:p>
                    <a:p>
                      <a:pPr marL="85725" marR="467360" lvl="0" indent="0" algn="l">
                        <a:lnSpc>
                          <a:spcPts val="1875"/>
                        </a:lnSpc>
                        <a:spcBef>
                          <a:spcPts val="0"/>
                        </a:spcBef>
                        <a:spcAft>
                          <a:spcPts val="0"/>
                        </a:spcAft>
                        <a:buClr>
                          <a:srgbClr val="FFFFFF"/>
                        </a:buClr>
                        <a:buNone/>
                      </a:pPr>
                      <a:r>
                        <a:rPr lang="en-US" sz="2400" b="0" i="0" u="none" strike="noStrike" noProof="0" dirty="0">
                          <a:solidFill>
                            <a:schemeClr val="bg1"/>
                          </a:solidFill>
                          <a:latin typeface="Gill Sans MT"/>
                        </a:rPr>
                        <a:t>HLP 7: Establish a consistent, organized, and</a:t>
                      </a:r>
                      <a:r>
                        <a:rPr lang="en-US" sz="2400" b="0" i="0" u="none" strike="noStrike" noProof="0" dirty="0">
                          <a:solidFill>
                            <a:schemeClr val="bg1"/>
                          </a:solidFill>
                          <a:latin typeface="Times New Roman"/>
                        </a:rPr>
                        <a:t>  </a:t>
                      </a:r>
                      <a:r>
                        <a:rPr lang="en-US" sz="2400" b="0" i="0" u="none" strike="noStrike" noProof="0" dirty="0">
                          <a:solidFill>
                            <a:schemeClr val="bg1"/>
                          </a:solidFill>
                          <a:latin typeface="Gill Sans MT"/>
                        </a:rPr>
                        <a:t>respectful learning environment</a:t>
                      </a:r>
                      <a:endParaRPr lang="en-US" sz="2400" b="0" i="0" u="none" strike="noStrike" noProof="0" dirty="0">
                        <a:solidFill>
                          <a:schemeClr val="bg1"/>
                        </a:solidFill>
                      </a:endParaRPr>
                    </a:p>
                  </a:txBody>
                  <a:tcPr/>
                </a:tc>
                <a:extLst>
                  <a:ext uri="{0D108BD9-81ED-4DB2-BD59-A6C34878D82A}">
                    <a16:rowId xmlns:a16="http://schemas.microsoft.com/office/drawing/2014/main" val="4234844701"/>
                  </a:ext>
                </a:extLst>
              </a:tr>
              <a:tr h="1117212">
                <a:tc>
                  <a:txBody>
                    <a:bodyPr/>
                    <a:lstStyle/>
                    <a:p>
                      <a:r>
                        <a:rPr lang="en-US" dirty="0"/>
                        <a:t>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Age-appropriate, culturally responsive expectations lead to positive teacher-student relationships, increase engagement, and decrease challenging behaviors.</a:t>
                      </a:r>
                    </a:p>
                  </a:txBody>
                  <a:tcPr/>
                </a:tc>
                <a:extLst>
                  <a:ext uri="{0D108BD9-81ED-4DB2-BD59-A6C34878D82A}">
                    <a16:rowId xmlns:a16="http://schemas.microsoft.com/office/drawing/2014/main" val="2632815305"/>
                  </a:ext>
                </a:extLst>
              </a:tr>
              <a:tr h="3313740">
                <a:tc>
                  <a:txBody>
                    <a:bodyPr/>
                    <a:lstStyle/>
                    <a:p>
                      <a:r>
                        <a:rPr lang="en-US" dirty="0"/>
                        <a:t>Strategies:</a:t>
                      </a:r>
                    </a:p>
                    <a:p>
                      <a:pPr marL="457200" lvl="0" indent="-325755" algn="l" rtl="0">
                        <a:spcBef>
                          <a:spcPts val="1200"/>
                        </a:spcBef>
                        <a:spcAft>
                          <a:spcPts val="0"/>
                        </a:spcAft>
                        <a:buSzPct val="100000"/>
                        <a:buChar char="-"/>
                      </a:pPr>
                      <a:r>
                        <a:rPr lang="en-US" dirty="0"/>
                        <a:t>Acknowledge challenges (schedule changes, absences, short-staffed, etc.), then focus on what can be done to cultivate a predictable environment for students.</a:t>
                      </a:r>
                    </a:p>
                    <a:p>
                      <a:pPr marL="457200" lvl="0" indent="-325755" algn="l" rtl="0">
                        <a:spcBef>
                          <a:spcPts val="0"/>
                        </a:spcBef>
                        <a:spcAft>
                          <a:spcPts val="0"/>
                        </a:spcAft>
                        <a:buSzPct val="100000"/>
                        <a:buChar char="-"/>
                      </a:pPr>
                      <a:r>
                        <a:rPr lang="en-US" dirty="0"/>
                        <a:t>Prioritize expectations and routines from the very beginning.</a:t>
                      </a:r>
                    </a:p>
                    <a:p>
                      <a:pPr marL="457200" lvl="0" indent="-325755" algn="l" rtl="0">
                        <a:spcBef>
                          <a:spcPts val="0"/>
                        </a:spcBef>
                        <a:spcAft>
                          <a:spcPts val="0"/>
                        </a:spcAft>
                        <a:buSzPct val="100000"/>
                        <a:buChar char="-"/>
                      </a:pPr>
                      <a:r>
                        <a:rPr lang="en-US" dirty="0"/>
                        <a:t>Teach, reinforce, and re-teach after extended breaks from school.</a:t>
                      </a:r>
                    </a:p>
                    <a:p>
                      <a:pPr marL="457200" lvl="0" indent="-325755" algn="l" rtl="0">
                        <a:spcBef>
                          <a:spcPts val="0"/>
                        </a:spcBef>
                        <a:spcAft>
                          <a:spcPts val="0"/>
                        </a:spcAft>
                        <a:buSzPct val="100000"/>
                        <a:buChar char="-"/>
                      </a:pPr>
                      <a:r>
                        <a:rPr lang="en-US" dirty="0"/>
                        <a:t>Use visual cues, non-verbal cues, proximity, and pre-correction.</a:t>
                      </a:r>
                    </a:p>
                    <a:p>
                      <a:pPr marL="457200" lvl="0" indent="-325755" algn="l" rtl="0">
                        <a:spcBef>
                          <a:spcPts val="0"/>
                        </a:spcBef>
                        <a:spcAft>
                          <a:spcPts val="0"/>
                        </a:spcAft>
                        <a:buSzPct val="100000"/>
                        <a:buChar char="-"/>
                      </a:pPr>
                      <a:r>
                        <a:rPr lang="en-US" dirty="0"/>
                        <a:t>Create frequent opportunities for students to be positive role models.</a:t>
                      </a:r>
                    </a:p>
                    <a:p>
                      <a:pPr marL="457200" lvl="0" indent="-325755" algn="l" rtl="0">
                        <a:spcBef>
                          <a:spcPts val="0"/>
                        </a:spcBef>
                        <a:spcAft>
                          <a:spcPts val="0"/>
                        </a:spcAft>
                        <a:buSzPct val="100000"/>
                        <a:buChar char="-"/>
                      </a:pPr>
                      <a:r>
                        <a:rPr lang="en-US" dirty="0"/>
                        <a:t>Collaborate with colleagues - share what works and generate cohesion across settings.</a:t>
                      </a:r>
                    </a:p>
                    <a:p>
                      <a:endParaRPr lang="en-US" dirty="0"/>
                    </a:p>
                  </a:txBody>
                  <a:tcPr/>
                </a:tc>
                <a:extLst>
                  <a:ext uri="{0D108BD9-81ED-4DB2-BD59-A6C34878D82A}">
                    <a16:rowId xmlns:a16="http://schemas.microsoft.com/office/drawing/2014/main" val="818428275"/>
                  </a:ext>
                </a:extLst>
              </a:tr>
            </a:tbl>
          </a:graphicData>
        </a:graphic>
      </p:graphicFrame>
      <p:sp>
        <p:nvSpPr>
          <p:cNvPr id="5" name="Slide Number Placeholder 4">
            <a:extLst>
              <a:ext uri="{FF2B5EF4-FFF2-40B4-BE49-F238E27FC236}">
                <a16:creationId xmlns:a16="http://schemas.microsoft.com/office/drawing/2014/main" id="{6ADAE255-E6EC-2E4F-BA1F-19519FFB2FA5}"/>
              </a:ext>
            </a:extLst>
          </p:cNvPr>
          <p:cNvSpPr>
            <a:spLocks noGrp="1"/>
          </p:cNvSpPr>
          <p:nvPr>
            <p:ph type="sldNum" sz="quarter" idx="4"/>
          </p:nvPr>
        </p:nvSpPr>
        <p:spPr>
          <a:xfrm>
            <a:off x="1616250" y="64217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5</a:t>
            </a:fld>
            <a:endParaRPr lang="en-US" dirty="0"/>
          </a:p>
        </p:txBody>
      </p:sp>
    </p:spTree>
    <p:extLst>
      <p:ext uri="{BB962C8B-B14F-4D97-AF65-F5344CB8AC3E}">
        <p14:creationId xmlns:p14="http://schemas.microsoft.com/office/powerpoint/2010/main" val="2460740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5B1D8-1AEB-83F5-93C6-DD12C0F1A11D}"/>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HLP 8</a:t>
            </a:r>
          </a:p>
        </p:txBody>
      </p:sp>
      <p:graphicFrame>
        <p:nvGraphicFramePr>
          <p:cNvPr id="7" name="Table 7">
            <a:extLst>
              <a:ext uri="{FF2B5EF4-FFF2-40B4-BE49-F238E27FC236}">
                <a16:creationId xmlns:a16="http://schemas.microsoft.com/office/drawing/2014/main" id="{6F91B035-35F8-4030-A912-EBD0EF453A1F}"/>
              </a:ext>
            </a:extLst>
          </p:cNvPr>
          <p:cNvGraphicFramePr>
            <a:graphicFrameLocks noGrp="1"/>
          </p:cNvGraphicFramePr>
          <p:nvPr>
            <p:extLst>
              <p:ext uri="{D42A27DB-BD31-4B8C-83A1-F6EECF244321}">
                <p14:modId xmlns:p14="http://schemas.microsoft.com/office/powerpoint/2010/main" val="3725700741"/>
              </p:ext>
            </p:extLst>
          </p:nvPr>
        </p:nvGraphicFramePr>
        <p:xfrm>
          <a:off x="422030" y="779489"/>
          <a:ext cx="11333882" cy="4512870"/>
        </p:xfrm>
        <a:graphic>
          <a:graphicData uri="http://schemas.openxmlformats.org/drawingml/2006/table">
            <a:tbl>
              <a:tblPr firstRow="1" bandRow="1">
                <a:tableStyleId>{5C22544A-7EE6-4342-B048-85BDC9FD1C3A}</a:tableStyleId>
              </a:tblPr>
              <a:tblGrid>
                <a:gridCol w="11333882">
                  <a:extLst>
                    <a:ext uri="{9D8B030D-6E8A-4147-A177-3AD203B41FA5}">
                      <a16:colId xmlns:a16="http://schemas.microsoft.com/office/drawing/2014/main" val="3036095637"/>
                    </a:ext>
                  </a:extLst>
                </a:gridCol>
              </a:tblGrid>
              <a:tr h="1028535">
                <a:tc>
                  <a:txBody>
                    <a:bodyPr/>
                    <a:lstStyle/>
                    <a:p>
                      <a:pPr marL="85725" marR="3810" indent="0" algn="l">
                        <a:lnSpc>
                          <a:spcPts val="1875"/>
                        </a:lnSpc>
                        <a:spcBef>
                          <a:spcPts val="1500"/>
                        </a:spcBef>
                        <a:spcAft>
                          <a:spcPts val="0"/>
                        </a:spcAft>
                        <a:buClr>
                          <a:srgbClr val="FFFFFF"/>
                        </a:buClr>
                        <a:buNone/>
                      </a:pPr>
                      <a:endParaRPr lang="en-US" sz="2000" b="1" dirty="0"/>
                    </a:p>
                    <a:p>
                      <a:pPr marL="85725" marR="3810" indent="0" algn="l">
                        <a:lnSpc>
                          <a:spcPts val="1875"/>
                        </a:lnSpc>
                        <a:spcBef>
                          <a:spcPts val="1500"/>
                        </a:spcBef>
                        <a:spcAft>
                          <a:spcPts val="0"/>
                        </a:spcAft>
                        <a:buClr>
                          <a:srgbClr val="FFFFFF"/>
                        </a:buClr>
                        <a:buNone/>
                      </a:pPr>
                      <a:r>
                        <a:rPr lang="en-US" sz="2000" b="1" dirty="0"/>
                        <a:t>HLP 8: </a:t>
                      </a:r>
                      <a:r>
                        <a:rPr lang="en-US" sz="2000" b="1" i="0" u="none" strike="noStrike" noProof="0" dirty="0">
                          <a:solidFill>
                            <a:schemeClr val="bg1"/>
                          </a:solidFill>
                          <a:latin typeface="Gill Sans MT"/>
                        </a:rPr>
                        <a:t>Provide positive and constructive feedback to guide students’ learning and behavior.</a:t>
                      </a:r>
                      <a:endParaRPr lang="en-US" sz="2000" b="1" i="0" u="none" strike="noStrike" noProof="0" dirty="0">
                        <a:solidFill>
                          <a:schemeClr val="bg1"/>
                        </a:solidFill>
                        <a:latin typeface="Calibri"/>
                      </a:endParaRPr>
                    </a:p>
                    <a:p>
                      <a:pPr lvl="0">
                        <a:buNone/>
                      </a:pPr>
                      <a:endParaRPr lang="en-US" dirty="0"/>
                    </a:p>
                  </a:txBody>
                  <a:tcPr/>
                </a:tc>
                <a:extLst>
                  <a:ext uri="{0D108BD9-81ED-4DB2-BD59-A6C34878D82A}">
                    <a16:rowId xmlns:a16="http://schemas.microsoft.com/office/drawing/2014/main" val="3503122668"/>
                  </a:ext>
                </a:extLst>
              </a:tr>
              <a:tr h="1309930">
                <a:tc>
                  <a:txBody>
                    <a:bodyPr/>
                    <a:lstStyle/>
                    <a:p>
                      <a:r>
                        <a:rPr lang="en-US" dirty="0"/>
                        <a:t>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Effective feedback relates to students’ goals and guides their learning and behavior, increasing motivation, engagement, and independence.</a:t>
                      </a:r>
                    </a:p>
                  </a:txBody>
                  <a:tcPr/>
                </a:tc>
                <a:extLst>
                  <a:ext uri="{0D108BD9-81ED-4DB2-BD59-A6C34878D82A}">
                    <a16:rowId xmlns:a16="http://schemas.microsoft.com/office/drawing/2014/main" val="739387260"/>
                  </a:ext>
                </a:extLst>
              </a:tr>
              <a:tr h="1084481">
                <a:tc>
                  <a:txBody>
                    <a:bodyPr/>
                    <a:lstStyle/>
                    <a:p>
                      <a:r>
                        <a:rPr lang="en-US" dirty="0"/>
                        <a:t>Strategies:</a:t>
                      </a:r>
                    </a:p>
                    <a:p>
                      <a:pPr marL="457200" lvl="0" indent="-334327" algn="l" rtl="0">
                        <a:spcBef>
                          <a:spcPts val="1200"/>
                        </a:spcBef>
                        <a:spcAft>
                          <a:spcPts val="0"/>
                        </a:spcAft>
                        <a:buSzPct val="100000"/>
                        <a:buChar char="-"/>
                      </a:pPr>
                      <a:r>
                        <a:rPr lang="en-US" dirty="0"/>
                        <a:t>Formula for feedback: acknowledge effort + tell them what you want to see (see examples on next slide).</a:t>
                      </a:r>
                    </a:p>
                    <a:p>
                      <a:pPr marL="457200" lvl="0" indent="-334327" algn="l" rtl="0">
                        <a:spcBef>
                          <a:spcPts val="0"/>
                        </a:spcBef>
                        <a:spcAft>
                          <a:spcPts val="0"/>
                        </a:spcAft>
                        <a:buSzPct val="100000"/>
                        <a:buChar char="-"/>
                      </a:pPr>
                      <a:r>
                        <a:rPr lang="en-US" dirty="0"/>
                        <a:t>Create coaching opportunities to work with teachers on increasing positive and constructive feedback.</a:t>
                      </a:r>
                    </a:p>
                    <a:p>
                      <a:pPr marL="457200" lvl="0" indent="-334327" algn="l" rtl="0">
                        <a:spcBef>
                          <a:spcPts val="0"/>
                        </a:spcBef>
                        <a:spcAft>
                          <a:spcPts val="0"/>
                        </a:spcAft>
                        <a:buSzPct val="100000"/>
                        <a:buChar char="-"/>
                      </a:pPr>
                      <a:r>
                        <a:rPr lang="en-US" dirty="0"/>
                        <a:t>Utilize peer support strategies: take frequency counts of feedback and set goals for improvement.</a:t>
                      </a:r>
                    </a:p>
                    <a:p>
                      <a:pPr marL="457200" lvl="0" indent="-334327" algn="l" rtl="0">
                        <a:spcBef>
                          <a:spcPts val="0"/>
                        </a:spcBef>
                        <a:spcAft>
                          <a:spcPts val="0"/>
                        </a:spcAft>
                        <a:buSzPct val="100000"/>
                        <a:buChar char="-"/>
                      </a:pPr>
                      <a:r>
                        <a:rPr lang="en-US" dirty="0"/>
                        <a:t>Use devices to prompt more frequent feedback (e.g., </a:t>
                      </a:r>
                      <a:r>
                        <a:rPr lang="en-US" dirty="0" err="1"/>
                        <a:t>MotivAider</a:t>
                      </a:r>
                      <a:r>
                        <a:rPr lang="en-US" dirty="0"/>
                        <a:t>).</a:t>
                      </a:r>
                    </a:p>
                    <a:p>
                      <a:endParaRPr lang="en-US" dirty="0"/>
                    </a:p>
                    <a:p>
                      <a:pPr lvl="0">
                        <a:buNone/>
                      </a:pPr>
                      <a:endParaRPr lang="en-US" dirty="0"/>
                    </a:p>
                  </a:txBody>
                  <a:tcPr/>
                </a:tc>
                <a:extLst>
                  <a:ext uri="{0D108BD9-81ED-4DB2-BD59-A6C34878D82A}">
                    <a16:rowId xmlns:a16="http://schemas.microsoft.com/office/drawing/2014/main" val="217957338"/>
                  </a:ext>
                </a:extLst>
              </a:tr>
            </a:tbl>
          </a:graphicData>
        </a:graphic>
      </p:graphicFrame>
      <p:sp>
        <p:nvSpPr>
          <p:cNvPr id="5" name="Slide Number Placeholder 4">
            <a:extLst>
              <a:ext uri="{FF2B5EF4-FFF2-40B4-BE49-F238E27FC236}">
                <a16:creationId xmlns:a16="http://schemas.microsoft.com/office/drawing/2014/main" id="{6ADAE255-E6EC-2E4F-BA1F-19519FFB2FA5}"/>
              </a:ext>
            </a:extLst>
          </p:cNvPr>
          <p:cNvSpPr>
            <a:spLocks noGrp="1"/>
          </p:cNvSpPr>
          <p:nvPr>
            <p:ph type="sldNum" sz="quarter" idx="4"/>
          </p:nvPr>
        </p:nvSpPr>
        <p:spPr>
          <a:xfrm>
            <a:off x="1616250" y="64217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6</a:t>
            </a:fld>
            <a:endParaRPr lang="en-US" dirty="0"/>
          </a:p>
        </p:txBody>
      </p:sp>
    </p:spTree>
    <p:extLst>
      <p:ext uri="{BB962C8B-B14F-4D97-AF65-F5344CB8AC3E}">
        <p14:creationId xmlns:p14="http://schemas.microsoft.com/office/powerpoint/2010/main" val="4171207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B4FFB-377F-8976-0BA3-EB4A0D0F374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HLP 9</a:t>
            </a:r>
          </a:p>
        </p:txBody>
      </p:sp>
      <p:graphicFrame>
        <p:nvGraphicFramePr>
          <p:cNvPr id="3" name="Table 5">
            <a:extLst>
              <a:ext uri="{FF2B5EF4-FFF2-40B4-BE49-F238E27FC236}">
                <a16:creationId xmlns:a16="http://schemas.microsoft.com/office/drawing/2014/main" id="{1B169228-795C-4471-A578-E645C5226FB5}"/>
              </a:ext>
            </a:extLst>
          </p:cNvPr>
          <p:cNvGraphicFramePr>
            <a:graphicFrameLocks noGrp="1"/>
          </p:cNvGraphicFramePr>
          <p:nvPr>
            <p:extLst>
              <p:ext uri="{D42A27DB-BD31-4B8C-83A1-F6EECF244321}">
                <p14:modId xmlns:p14="http://schemas.microsoft.com/office/powerpoint/2010/main" val="1529331833"/>
              </p:ext>
            </p:extLst>
          </p:nvPr>
        </p:nvGraphicFramePr>
        <p:xfrm>
          <a:off x="686972" y="674557"/>
          <a:ext cx="10935298" cy="4647977"/>
        </p:xfrm>
        <a:graphic>
          <a:graphicData uri="http://schemas.openxmlformats.org/drawingml/2006/table">
            <a:tbl>
              <a:tblPr firstRow="1" bandRow="1">
                <a:tableStyleId>{5C22544A-7EE6-4342-B048-85BDC9FD1C3A}</a:tableStyleId>
              </a:tblPr>
              <a:tblGrid>
                <a:gridCol w="10935298">
                  <a:extLst>
                    <a:ext uri="{9D8B030D-6E8A-4147-A177-3AD203B41FA5}">
                      <a16:colId xmlns:a16="http://schemas.microsoft.com/office/drawing/2014/main" val="205376602"/>
                    </a:ext>
                  </a:extLst>
                </a:gridCol>
              </a:tblGrid>
              <a:tr h="1020857">
                <a:tc>
                  <a:txBody>
                    <a:bodyPr/>
                    <a:lstStyle/>
                    <a:p>
                      <a:r>
                        <a:rPr lang="en-US" sz="2400" dirty="0"/>
                        <a:t>HLP 9:</a:t>
                      </a:r>
                      <a:r>
                        <a:rPr lang="en-US" sz="2400" dirty="0">
                          <a:solidFill>
                            <a:schemeClr val="bg1"/>
                          </a:solidFill>
                        </a:rPr>
                        <a:t> </a:t>
                      </a:r>
                      <a:r>
                        <a:rPr lang="en-US" sz="2400" b="0" i="0" u="none" strike="noStrike" noProof="0" dirty="0">
                          <a:solidFill>
                            <a:schemeClr val="bg1"/>
                          </a:solidFill>
                          <a:latin typeface="Gill Sans MT"/>
                        </a:rPr>
                        <a:t>Teach social behaviors.</a:t>
                      </a:r>
                      <a:endParaRPr lang="en-US" sz="2400" dirty="0">
                        <a:solidFill>
                          <a:schemeClr val="bg1"/>
                        </a:solidFill>
                      </a:endParaRPr>
                    </a:p>
                  </a:txBody>
                  <a:tcPr/>
                </a:tc>
                <a:extLst>
                  <a:ext uri="{0D108BD9-81ED-4DB2-BD59-A6C34878D82A}">
                    <a16:rowId xmlns:a16="http://schemas.microsoft.com/office/drawing/2014/main" val="800304834"/>
                  </a:ext>
                </a:extLst>
              </a:tr>
              <a:tr h="828028">
                <a:tc>
                  <a:txBody>
                    <a:bodyPr/>
                    <a:lstStyle/>
                    <a:p>
                      <a:r>
                        <a:rPr lang="en-US" dirty="0"/>
                        <a:t>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Explicitly teach appropriate interpersonal skills (communication, self-management), then prompt and reinforce.</a:t>
                      </a:r>
                      <a:endParaRPr lang="en-US" i="1" dirty="0"/>
                    </a:p>
                    <a:p>
                      <a:endParaRPr lang="en-US" dirty="0"/>
                    </a:p>
                  </a:txBody>
                  <a:tcPr/>
                </a:tc>
                <a:extLst>
                  <a:ext uri="{0D108BD9-81ED-4DB2-BD59-A6C34878D82A}">
                    <a16:rowId xmlns:a16="http://schemas.microsoft.com/office/drawing/2014/main" val="2067528850"/>
                  </a:ext>
                </a:extLst>
              </a:tr>
              <a:tr h="828028">
                <a:tc>
                  <a:txBody>
                    <a:bodyPr/>
                    <a:lstStyle/>
                    <a:p>
                      <a:r>
                        <a:rPr lang="en-US" dirty="0"/>
                        <a:t>Strategies:</a:t>
                      </a:r>
                    </a:p>
                    <a:p>
                      <a:pPr marL="457200" lvl="0" indent="-342900" algn="l" rtl="0">
                        <a:spcBef>
                          <a:spcPts val="1200"/>
                        </a:spcBef>
                        <a:spcAft>
                          <a:spcPts val="0"/>
                        </a:spcAft>
                        <a:buSzPts val="1800"/>
                        <a:buChar char="-"/>
                      </a:pPr>
                      <a:r>
                        <a:rPr lang="en-US" dirty="0"/>
                        <a:t>Remember that behavior = communication.</a:t>
                      </a:r>
                    </a:p>
                    <a:p>
                      <a:pPr marL="457200" lvl="0" indent="-342900" algn="l" rtl="0">
                        <a:spcBef>
                          <a:spcPts val="0"/>
                        </a:spcBef>
                        <a:spcAft>
                          <a:spcPts val="0"/>
                        </a:spcAft>
                        <a:buSzPts val="1800"/>
                        <a:buChar char="-"/>
                      </a:pPr>
                      <a:r>
                        <a:rPr lang="en-US" dirty="0"/>
                        <a:t>Approach behavior challenges with curiosity and view them as a skill deficit that needs to be taught, practiced, and supported.</a:t>
                      </a:r>
                    </a:p>
                    <a:p>
                      <a:pPr marL="457200" lvl="0" indent="-342900" algn="l" rtl="0">
                        <a:spcBef>
                          <a:spcPts val="0"/>
                        </a:spcBef>
                        <a:spcAft>
                          <a:spcPts val="0"/>
                        </a:spcAft>
                        <a:buSzPts val="1800"/>
                        <a:buChar char="-"/>
                      </a:pPr>
                      <a:r>
                        <a:rPr lang="en-US" dirty="0"/>
                        <a:t>Align social emotional/behavioral goals with school-wide expectations.</a:t>
                      </a:r>
                    </a:p>
                    <a:p>
                      <a:pPr marL="457200" lvl="0" indent="-342900" algn="l" rtl="0">
                        <a:spcBef>
                          <a:spcPts val="0"/>
                        </a:spcBef>
                        <a:spcAft>
                          <a:spcPts val="0"/>
                        </a:spcAft>
                        <a:buSzPts val="1800"/>
                        <a:buChar char="-"/>
                      </a:pPr>
                      <a:r>
                        <a:rPr lang="en-US" dirty="0"/>
                        <a:t>Embed social skills instruction across academic subjects.</a:t>
                      </a:r>
                    </a:p>
                    <a:p>
                      <a:pPr marL="457200" lvl="0" indent="-342900" algn="l" rtl="0">
                        <a:spcBef>
                          <a:spcPts val="0"/>
                        </a:spcBef>
                        <a:spcAft>
                          <a:spcPts val="0"/>
                        </a:spcAft>
                        <a:buSzPts val="1800"/>
                        <a:buChar char="-"/>
                      </a:pPr>
                      <a:r>
                        <a:rPr lang="en-US" dirty="0"/>
                        <a:t>Collaborate with key stakeholders (social workers, psychologists, counselors, etc.) to develop and implement social skills groups.</a:t>
                      </a:r>
                    </a:p>
                    <a:p>
                      <a:endParaRPr lang="en-US" dirty="0"/>
                    </a:p>
                  </a:txBody>
                  <a:tcPr/>
                </a:tc>
                <a:extLst>
                  <a:ext uri="{0D108BD9-81ED-4DB2-BD59-A6C34878D82A}">
                    <a16:rowId xmlns:a16="http://schemas.microsoft.com/office/drawing/2014/main" val="2822382187"/>
                  </a:ext>
                </a:extLst>
              </a:tr>
            </a:tbl>
          </a:graphicData>
        </a:graphic>
      </p:graphicFrame>
      <p:sp>
        <p:nvSpPr>
          <p:cNvPr id="5" name="Slide Number Placeholder 4">
            <a:extLst>
              <a:ext uri="{FF2B5EF4-FFF2-40B4-BE49-F238E27FC236}">
                <a16:creationId xmlns:a16="http://schemas.microsoft.com/office/drawing/2014/main" id="{6ADAE255-E6EC-2E4F-BA1F-19519FFB2FA5}"/>
              </a:ext>
            </a:extLst>
          </p:cNvPr>
          <p:cNvSpPr>
            <a:spLocks noGrp="1"/>
          </p:cNvSpPr>
          <p:nvPr>
            <p:ph type="sldNum" sz="quarter" idx="4"/>
          </p:nvPr>
        </p:nvSpPr>
        <p:spPr>
          <a:xfrm>
            <a:off x="1616250" y="64217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7</a:t>
            </a:fld>
            <a:endParaRPr lang="en-US" dirty="0"/>
          </a:p>
        </p:txBody>
      </p:sp>
    </p:spTree>
    <p:extLst>
      <p:ext uri="{BB962C8B-B14F-4D97-AF65-F5344CB8AC3E}">
        <p14:creationId xmlns:p14="http://schemas.microsoft.com/office/powerpoint/2010/main" val="135758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lgn="l">
              <a:spcBef>
                <a:spcPts val="1067"/>
              </a:spcBef>
              <a:buClr>
                <a:schemeClr val="dk1"/>
              </a:buClr>
              <a:buSzPts val="1100"/>
            </a:pPr>
            <a:r>
              <a:rPr lang="en" sz="2800" b="1" i="1">
                <a:latin typeface="Century Gothic"/>
                <a:ea typeface="Century Gothic"/>
                <a:cs typeface="Century Gothic"/>
                <a:sym typeface="Century Gothic"/>
              </a:rPr>
              <a:t>Steps for Teaching Social Skills</a:t>
            </a:r>
            <a:endParaRPr/>
          </a:p>
        </p:txBody>
      </p:sp>
      <p:sp>
        <p:nvSpPr>
          <p:cNvPr id="101" name="Google Shape;101;p19"/>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rmAutofit fontScale="92500" lnSpcReduction="10000"/>
          </a:bodyPr>
          <a:lstStyle/>
          <a:p>
            <a:pPr>
              <a:buAutoNum type="arabicPeriod"/>
            </a:pPr>
            <a:r>
              <a:rPr lang="en"/>
              <a:t>Identify students and define target skills</a:t>
            </a:r>
            <a:endParaRPr/>
          </a:p>
          <a:p>
            <a:pPr>
              <a:buAutoNum type="arabicPeriod"/>
            </a:pPr>
            <a:r>
              <a:rPr lang="en"/>
              <a:t>Break skills into teachable steps</a:t>
            </a:r>
            <a:endParaRPr/>
          </a:p>
          <a:p>
            <a:pPr>
              <a:buAutoNum type="arabicPeriod"/>
            </a:pPr>
            <a:r>
              <a:rPr lang="en"/>
              <a:t>Use and sequence relevant examples (examples, non-examples, role-playing scenarios)</a:t>
            </a:r>
            <a:endParaRPr/>
          </a:p>
          <a:p>
            <a:pPr>
              <a:buAutoNum type="arabicPeriod"/>
            </a:pPr>
            <a:r>
              <a:rPr lang="en"/>
              <a:t>Facilitate student engagement through strategic instruction</a:t>
            </a:r>
            <a:endParaRPr/>
          </a:p>
          <a:p>
            <a:pPr>
              <a:buAutoNum type="arabicPeriod"/>
            </a:pPr>
            <a:r>
              <a:rPr lang="en"/>
              <a:t>Provide performance feedback</a:t>
            </a:r>
            <a:endParaRPr/>
          </a:p>
          <a:p>
            <a:pPr>
              <a:buAutoNum type="arabicPeriod"/>
            </a:pPr>
            <a:r>
              <a:rPr lang="en"/>
              <a:t>Guided practice with scaffolded support</a:t>
            </a:r>
            <a:endParaRPr/>
          </a:p>
          <a:p>
            <a:pPr>
              <a:buAutoNum type="arabicPeriod"/>
            </a:pPr>
            <a:r>
              <a:rPr lang="en"/>
              <a:t>Maintenance and generalization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0AC8D-FC45-7072-BA25-E87A8096714E}"/>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HLP 10</a:t>
            </a:r>
          </a:p>
        </p:txBody>
      </p:sp>
      <p:graphicFrame>
        <p:nvGraphicFramePr>
          <p:cNvPr id="3" name="Table 5">
            <a:extLst>
              <a:ext uri="{FF2B5EF4-FFF2-40B4-BE49-F238E27FC236}">
                <a16:creationId xmlns:a16="http://schemas.microsoft.com/office/drawing/2014/main" id="{156ABD9D-5753-4F5C-8F42-50DEB3E61181}"/>
              </a:ext>
            </a:extLst>
          </p:cNvPr>
          <p:cNvGraphicFramePr>
            <a:graphicFrameLocks noGrp="1"/>
          </p:cNvGraphicFramePr>
          <p:nvPr>
            <p:extLst>
              <p:ext uri="{D42A27DB-BD31-4B8C-83A1-F6EECF244321}">
                <p14:modId xmlns:p14="http://schemas.microsoft.com/office/powerpoint/2010/main" val="3114365427"/>
              </p:ext>
            </p:extLst>
          </p:nvPr>
        </p:nvGraphicFramePr>
        <p:xfrm>
          <a:off x="393889" y="690316"/>
          <a:ext cx="11404222" cy="3845067"/>
        </p:xfrm>
        <a:graphic>
          <a:graphicData uri="http://schemas.openxmlformats.org/drawingml/2006/table">
            <a:tbl>
              <a:tblPr firstRow="1" bandRow="1">
                <a:tableStyleId>{5C22544A-7EE6-4342-B048-85BDC9FD1C3A}</a:tableStyleId>
              </a:tblPr>
              <a:tblGrid>
                <a:gridCol w="11404222">
                  <a:extLst>
                    <a:ext uri="{9D8B030D-6E8A-4147-A177-3AD203B41FA5}">
                      <a16:colId xmlns:a16="http://schemas.microsoft.com/office/drawing/2014/main" val="3904637587"/>
                    </a:ext>
                  </a:extLst>
                </a:gridCol>
              </a:tblGrid>
              <a:tr h="766587">
                <a:tc>
                  <a:txBody>
                    <a:bodyPr/>
                    <a:lstStyle/>
                    <a:p>
                      <a:pPr marL="85725" marR="0" indent="0" algn="l">
                        <a:lnSpc>
                          <a:spcPct val="100000"/>
                        </a:lnSpc>
                        <a:spcBef>
                          <a:spcPts val="1200"/>
                        </a:spcBef>
                        <a:spcAft>
                          <a:spcPts val="0"/>
                        </a:spcAft>
                        <a:buClr>
                          <a:srgbClr val="FFFFFF"/>
                        </a:buClr>
                        <a:buNone/>
                      </a:pPr>
                      <a:r>
                        <a:rPr lang="en-US" sz="2000"/>
                        <a:t>HLP 10: </a:t>
                      </a:r>
                      <a:r>
                        <a:rPr lang="en-US" sz="2000" b="0" i="0" u="none" strike="noStrike" noProof="0">
                          <a:solidFill>
                            <a:schemeClr val="bg1"/>
                          </a:solidFill>
                          <a:latin typeface="Gill Sans MT"/>
                        </a:rPr>
                        <a:t>Conduct functional behavioral  assessments to develop individual student  behavior support plans.</a:t>
                      </a:r>
                      <a:endParaRPr lang="en-US" sz="2000">
                        <a:solidFill>
                          <a:schemeClr val="bg1"/>
                        </a:solidFill>
                      </a:endParaRPr>
                    </a:p>
                  </a:txBody>
                  <a:tcPr/>
                </a:tc>
                <a:extLst>
                  <a:ext uri="{0D108BD9-81ED-4DB2-BD59-A6C34878D82A}">
                    <a16:rowId xmlns:a16="http://schemas.microsoft.com/office/drawing/2014/main" val="655374824"/>
                  </a:ext>
                </a:extLst>
              </a:tr>
              <a:tr h="766587">
                <a:tc>
                  <a:txBody>
                    <a:bodyPr/>
                    <a:lstStyle/>
                    <a:p>
                      <a:r>
                        <a:rPr lang="en-US" dirty="0"/>
                        <a:t>Overview: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inappropriate behaviors are chronic, intense, or impede learning, evaluate the function and develop a plan to teach and reinforce replacement behaviors.</a:t>
                      </a:r>
                      <a:endParaRPr lang="en-US" i="1" dirty="0"/>
                    </a:p>
                    <a:p>
                      <a:endParaRPr lang="en-US" dirty="0"/>
                    </a:p>
                  </a:txBody>
                  <a:tcPr/>
                </a:tc>
                <a:extLst>
                  <a:ext uri="{0D108BD9-81ED-4DB2-BD59-A6C34878D82A}">
                    <a16:rowId xmlns:a16="http://schemas.microsoft.com/office/drawing/2014/main" val="2028475991"/>
                  </a:ext>
                </a:extLst>
              </a:tr>
              <a:tr h="742631">
                <a:tc>
                  <a:txBody>
                    <a:bodyPr/>
                    <a:lstStyle/>
                    <a:p>
                      <a:r>
                        <a:rPr lang="en-US" dirty="0"/>
                        <a:t>Strategies:</a:t>
                      </a:r>
                    </a:p>
                    <a:p>
                      <a:pPr marL="457200" lvl="0" indent="-342900" algn="l" rtl="0">
                        <a:spcBef>
                          <a:spcPts val="1200"/>
                        </a:spcBef>
                        <a:spcAft>
                          <a:spcPts val="0"/>
                        </a:spcAft>
                        <a:buSzPts val="1800"/>
                        <a:buChar char="-"/>
                      </a:pPr>
                      <a:r>
                        <a:rPr lang="en-US" dirty="0"/>
                        <a:t>Create a support team (special education and general education teachers, behavior specialist, social worker, etc.).</a:t>
                      </a:r>
                    </a:p>
                    <a:p>
                      <a:pPr marL="457200" lvl="0" indent="-342900" algn="l" rtl="0">
                        <a:spcBef>
                          <a:spcPts val="0"/>
                        </a:spcBef>
                        <a:spcAft>
                          <a:spcPts val="0"/>
                        </a:spcAft>
                        <a:buSzPts val="1800"/>
                        <a:buChar char="-"/>
                      </a:pPr>
                      <a:r>
                        <a:rPr lang="en-US" dirty="0"/>
                        <a:t>Regularly collect progress monitoring data to inform plan.</a:t>
                      </a:r>
                    </a:p>
                    <a:p>
                      <a:pPr marL="457200" lvl="0" indent="-342900" algn="l" rtl="0">
                        <a:spcBef>
                          <a:spcPts val="0"/>
                        </a:spcBef>
                        <a:spcAft>
                          <a:spcPts val="0"/>
                        </a:spcAft>
                        <a:buSzPts val="1800"/>
                        <a:buChar char="-"/>
                      </a:pPr>
                      <a:r>
                        <a:rPr lang="en-US" dirty="0"/>
                        <a:t>Emphasize focus on controllable environment.</a:t>
                      </a:r>
                    </a:p>
                    <a:p>
                      <a:pPr marL="457200" lvl="0" indent="-342900" algn="l" rtl="0">
                        <a:spcBef>
                          <a:spcPts val="0"/>
                        </a:spcBef>
                        <a:spcAft>
                          <a:spcPts val="0"/>
                        </a:spcAft>
                        <a:buSzPts val="1800"/>
                        <a:buChar char="-"/>
                      </a:pPr>
                      <a:r>
                        <a:rPr lang="en-US" dirty="0"/>
                        <a:t>Recognize and celebrate major and minor successes.</a:t>
                      </a:r>
                    </a:p>
                    <a:p>
                      <a:endParaRPr lang="en-US" dirty="0"/>
                    </a:p>
                  </a:txBody>
                  <a:tcPr/>
                </a:tc>
                <a:extLst>
                  <a:ext uri="{0D108BD9-81ED-4DB2-BD59-A6C34878D82A}">
                    <a16:rowId xmlns:a16="http://schemas.microsoft.com/office/drawing/2014/main" val="1611403210"/>
                  </a:ext>
                </a:extLst>
              </a:tr>
            </a:tbl>
          </a:graphicData>
        </a:graphic>
      </p:graphicFrame>
      <p:sp>
        <p:nvSpPr>
          <p:cNvPr id="5" name="Slide Number Placeholder 4">
            <a:extLst>
              <a:ext uri="{FF2B5EF4-FFF2-40B4-BE49-F238E27FC236}">
                <a16:creationId xmlns:a16="http://schemas.microsoft.com/office/drawing/2014/main" id="{6ADAE255-E6EC-2E4F-BA1F-19519FFB2FA5}"/>
              </a:ext>
            </a:extLst>
          </p:cNvPr>
          <p:cNvSpPr>
            <a:spLocks noGrp="1"/>
          </p:cNvSpPr>
          <p:nvPr>
            <p:ph type="sldNum" sz="quarter" idx="4"/>
          </p:nvPr>
        </p:nvSpPr>
        <p:spPr>
          <a:xfrm>
            <a:off x="1616250" y="642179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9</a:t>
            </a:fld>
            <a:endParaRPr lang="en-US" dirty="0"/>
          </a:p>
        </p:txBody>
      </p:sp>
    </p:spTree>
    <p:extLst>
      <p:ext uri="{BB962C8B-B14F-4D97-AF65-F5344CB8AC3E}">
        <p14:creationId xmlns:p14="http://schemas.microsoft.com/office/powerpoint/2010/main" val="2021206471"/>
      </p:ext>
    </p:extLst>
  </p:cSld>
  <p:clrMapOvr>
    <a:masterClrMapping/>
  </p:clrMapOvr>
</p:sld>
</file>

<file path=ppt/theme/theme1.xml><?xml version="1.0" encoding="utf-8"?>
<a:theme xmlns:a="http://schemas.openxmlformats.org/drawingml/2006/main" name="Light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TotalTime>
  <Words>2200</Words>
  <Application>Microsoft Macintosh PowerPoint</Application>
  <PresentationFormat>Widescreen</PresentationFormat>
  <Paragraphs>235</Paragraphs>
  <Slides>25</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Bodoni 72 Oldstyle Book</vt:lpstr>
      <vt:lpstr>Calibri</vt:lpstr>
      <vt:lpstr>Century Gothic</vt:lpstr>
      <vt:lpstr>Gill Sans MT</vt:lpstr>
      <vt:lpstr>Gotham Bold</vt:lpstr>
      <vt:lpstr>Helvetica Neue</vt:lpstr>
      <vt:lpstr>Times New Roman</vt:lpstr>
      <vt:lpstr>Light Background</vt:lpstr>
      <vt:lpstr>Dark Background</vt:lpstr>
      <vt:lpstr>Better Together</vt:lpstr>
      <vt:lpstr>Social/emotional/behavioral and instructional hlps</vt:lpstr>
      <vt:lpstr>What are High Leverage Practices?</vt:lpstr>
      <vt:lpstr>HLPs: Social/Emotional/Behavioral</vt:lpstr>
      <vt:lpstr>HLP 7</vt:lpstr>
      <vt:lpstr>HLP 8</vt:lpstr>
      <vt:lpstr>HLP 9</vt:lpstr>
      <vt:lpstr>Steps for Teaching Social Skills</vt:lpstr>
      <vt:lpstr>HLP 10</vt:lpstr>
      <vt:lpstr>HLP 11</vt:lpstr>
      <vt:lpstr>HLP 12</vt:lpstr>
      <vt:lpstr>HLP 13</vt:lpstr>
      <vt:lpstr>HLP 14</vt:lpstr>
      <vt:lpstr>HLP 15</vt:lpstr>
      <vt:lpstr>Hlp 16</vt:lpstr>
      <vt:lpstr>HLP 17</vt:lpstr>
      <vt:lpstr>Hlp 18</vt:lpstr>
      <vt:lpstr>HLP 19</vt:lpstr>
      <vt:lpstr> Hlp 20</vt:lpstr>
      <vt:lpstr>HLP 21</vt:lpstr>
      <vt:lpstr>HLP 22</vt:lpstr>
      <vt:lpstr>CEEDAR Collaborating Centers</vt:lpstr>
      <vt:lpstr>Resources for Administrators and Teacher Educators:</vt:lpstr>
      <vt:lpstr>Resources for Teachers: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Pfannenstiel, Kathleen</dc:creator>
  <cp:lastModifiedBy>Kinder,Micayla R</cp:lastModifiedBy>
  <cp:revision>974</cp:revision>
  <cp:lastPrinted>2020-08-24T21:43:12Z</cp:lastPrinted>
  <dcterms:created xsi:type="dcterms:W3CDTF">2019-09-13T13:44:05Z</dcterms:created>
  <dcterms:modified xsi:type="dcterms:W3CDTF">2026-02-05T22:27:09Z</dcterms:modified>
</cp:coreProperties>
</file>