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Lst>
  <p:notesMasterIdLst>
    <p:notesMasterId r:id="rId31"/>
  </p:notesMasterIdLst>
  <p:sldIdLst>
    <p:sldId id="267" r:id="rId3"/>
    <p:sldId id="807" r:id="rId4"/>
    <p:sldId id="276" r:id="rId5"/>
    <p:sldId id="801" r:id="rId6"/>
    <p:sldId id="800" r:id="rId7"/>
    <p:sldId id="803" r:id="rId8"/>
    <p:sldId id="802" r:id="rId9"/>
    <p:sldId id="804" r:id="rId10"/>
    <p:sldId id="535" r:id="rId11"/>
    <p:sldId id="537" r:id="rId12"/>
    <p:sldId id="625" r:id="rId13"/>
    <p:sldId id="288" r:id="rId14"/>
    <p:sldId id="289" r:id="rId15"/>
    <p:sldId id="290" r:id="rId16"/>
    <p:sldId id="291" r:id="rId17"/>
    <p:sldId id="292" r:id="rId18"/>
    <p:sldId id="299" r:id="rId19"/>
    <p:sldId id="595" r:id="rId20"/>
    <p:sldId id="805" r:id="rId21"/>
    <p:sldId id="270" r:id="rId22"/>
    <p:sldId id="806" r:id="rId23"/>
    <p:sldId id="613" r:id="rId24"/>
    <p:sldId id="302" r:id="rId25"/>
    <p:sldId id="274" r:id="rId26"/>
    <p:sldId id="294" r:id="rId27"/>
    <p:sldId id="296" r:id="rId28"/>
    <p:sldId id="298" r:id="rId29"/>
    <p:sldId id="76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925A9686-DA9C-1049-98FA-094A37B0DDB6}">
          <p14:sldIdLst>
            <p14:sldId id="267"/>
            <p14:sldId id="807"/>
          </p14:sldIdLst>
        </p14:section>
        <p14:section name="Light Slides" id="{9660FC21-13CA-9846-9F93-B585594E0063}">
          <p14:sldIdLst>
            <p14:sldId id="276"/>
            <p14:sldId id="801"/>
            <p14:sldId id="800"/>
            <p14:sldId id="803"/>
            <p14:sldId id="802"/>
            <p14:sldId id="804"/>
            <p14:sldId id="535"/>
            <p14:sldId id="537"/>
            <p14:sldId id="625"/>
            <p14:sldId id="288"/>
            <p14:sldId id="289"/>
            <p14:sldId id="290"/>
            <p14:sldId id="291"/>
            <p14:sldId id="292"/>
            <p14:sldId id="299"/>
            <p14:sldId id="595"/>
            <p14:sldId id="805"/>
            <p14:sldId id="270"/>
            <p14:sldId id="806"/>
            <p14:sldId id="613"/>
            <p14:sldId id="302"/>
            <p14:sldId id="274"/>
            <p14:sldId id="294"/>
            <p14:sldId id="296"/>
            <p14:sldId id="298"/>
          </p14:sldIdLst>
        </p14:section>
        <p14:section name="Dark Background" id="{3D735815-BEF6-D54C-B18E-22917378CA1E}">
          <p14:sldIdLst>
            <p14:sldId id="76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75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121E93-2ED7-4A19-8E59-662590110FF0}" v="521" dt="2021-08-31T18:27:48.980"/>
    <p1510:client id="{1C3CFB01-B1D8-44FD-9A68-D8B474852969}" v="1" dt="2021-09-14T18:08:41.440"/>
    <p1510:client id="{1C8D8EF7-6638-4114-B64B-CB19B057F314}" v="120" dt="2021-09-10T01:25:36.875"/>
    <p1510:client id="{5A349185-E894-49BF-80F2-0CDB370B0CB9}" v="774" dt="2021-08-30T23:27:38.531"/>
    <p1510:client id="{5E67173C-F4A7-426E-8F4C-94568A29266A}" v="122" dt="2021-08-30T23:52:59.117"/>
    <p1510:client id="{B6295CF1-D9BC-49DB-A262-8129BEF7F1AB}" v="581" dt="2021-08-16T02:56:18.739"/>
    <p1510:client id="{C924951B-F808-4ADA-B28A-8F2D2D150F82}" v="1" dt="2021-09-07T18:14:35.814"/>
    <p1510:client id="{DDCABE14-5DA7-4DDC-93F1-4C1927F687E5}" v="6" dt="2021-09-07T18:06:14.6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8006" autoAdjust="0"/>
    <p:restoredTop sz="86395" autoAdjust="0"/>
  </p:normalViewPr>
  <p:slideViewPr>
    <p:cSldViewPr snapToGrid="0" snapToObjects="1">
      <p:cViewPr varScale="1">
        <p:scale>
          <a:sx n="71" d="100"/>
          <a:sy n="71" d="100"/>
        </p:scale>
        <p:origin x="600" y="5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2" d="100"/>
          <a:sy n="92" d="100"/>
        </p:scale>
        <p:origin x="4248"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F58BDA-4A99-CF4B-B0C9-6E01DD3F12CD}"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A378798A-2917-0246-97F5-DF515829FCF4}">
      <dgm:prSet phldrT="[Text]"/>
      <dgm:spPr/>
      <dgm:t>
        <a:bodyPr/>
        <a:lstStyle/>
        <a:p>
          <a:r>
            <a:rPr lang="en-US" dirty="0">
              <a:latin typeface="Gill Sans MT"/>
            </a:rPr>
            <a:t>HLPs</a:t>
          </a:r>
        </a:p>
      </dgm:t>
    </dgm:pt>
    <dgm:pt modelId="{CA7D60C9-BB82-D547-9C5C-2DD9B9B892D1}" type="parTrans" cxnId="{6EEE9BEB-5A4B-7B45-AD46-D178B5176EDF}">
      <dgm:prSet/>
      <dgm:spPr/>
      <dgm:t>
        <a:bodyPr/>
        <a:lstStyle/>
        <a:p>
          <a:endParaRPr lang="en-US"/>
        </a:p>
      </dgm:t>
    </dgm:pt>
    <dgm:pt modelId="{EE0765A4-2723-6045-B80D-EA140B204331}" type="sibTrans" cxnId="{6EEE9BEB-5A4B-7B45-AD46-D178B5176EDF}">
      <dgm:prSet/>
      <dgm:spPr/>
      <dgm:t>
        <a:bodyPr/>
        <a:lstStyle/>
        <a:p>
          <a:endParaRPr lang="en-US"/>
        </a:p>
      </dgm:t>
    </dgm:pt>
    <dgm:pt modelId="{4C9A209B-409B-0C40-AAFC-BA16569D779D}">
      <dgm:prSet phldrT="[Text]" custT="1"/>
      <dgm:spPr>
        <a:solidFill>
          <a:schemeClr val="accent1"/>
        </a:solidFill>
      </dgm:spPr>
      <dgm:t>
        <a:bodyPr/>
        <a:lstStyle/>
        <a:p>
          <a:pPr rtl="0"/>
          <a:endParaRPr lang="en-US" sz="3600" b="0" dirty="0">
            <a:latin typeface="Gill Sans MT"/>
          </a:endParaRPr>
        </a:p>
        <a:p>
          <a:pPr rtl="0"/>
          <a:r>
            <a:rPr lang="en-US" sz="3600" b="0" dirty="0">
              <a:latin typeface="Gill Sans MT"/>
            </a:rPr>
            <a:t>Collaboration </a:t>
          </a:r>
          <a:endParaRPr lang="en-US" sz="3600" dirty="0"/>
        </a:p>
        <a:p>
          <a:r>
            <a:rPr lang="en-US" sz="3600" b="0" dirty="0">
              <a:latin typeface="Gill Sans MT"/>
            </a:rPr>
            <a:t>(3)</a:t>
          </a:r>
          <a:endParaRPr lang="en-US" sz="4800" b="0" dirty="0">
            <a:latin typeface="Gill Sans MT"/>
          </a:endParaRPr>
        </a:p>
      </dgm:t>
    </dgm:pt>
    <dgm:pt modelId="{AD010BEA-4D12-D94C-ABD2-4EA201A72260}" type="parTrans" cxnId="{21E0A78B-7B00-354F-B007-EF0ECCCFF23B}">
      <dgm:prSet/>
      <dgm:spPr/>
      <dgm:t>
        <a:bodyPr/>
        <a:lstStyle/>
        <a:p>
          <a:endParaRPr lang="en-US"/>
        </a:p>
      </dgm:t>
    </dgm:pt>
    <dgm:pt modelId="{F35255CB-B87C-BA4D-854A-134E7B48E5C4}" type="sibTrans" cxnId="{21E0A78B-7B00-354F-B007-EF0ECCCFF23B}">
      <dgm:prSet/>
      <dgm:spPr/>
      <dgm:t>
        <a:bodyPr/>
        <a:lstStyle/>
        <a:p>
          <a:endParaRPr lang="en-US"/>
        </a:p>
      </dgm:t>
    </dgm:pt>
    <dgm:pt modelId="{D59C0911-B373-934B-931F-F5FD800F104A}">
      <dgm:prSet phldrT="[Text]" custT="1"/>
      <dgm:spPr>
        <a:solidFill>
          <a:schemeClr val="accent1"/>
        </a:solidFill>
      </dgm:spPr>
      <dgm:t>
        <a:bodyPr/>
        <a:lstStyle/>
        <a:p>
          <a:pPr rtl="0"/>
          <a:r>
            <a:rPr lang="en-US" sz="3600" dirty="0">
              <a:latin typeface="Gill Sans MT"/>
            </a:rPr>
            <a:t>Assessment </a:t>
          </a:r>
        </a:p>
        <a:p>
          <a:r>
            <a:rPr lang="en-US" sz="3600" dirty="0">
              <a:latin typeface="Gill Sans MT"/>
            </a:rPr>
            <a:t>(3)</a:t>
          </a:r>
          <a:endParaRPr lang="en-US" sz="5100" dirty="0">
            <a:latin typeface="Gill Sans MT"/>
          </a:endParaRPr>
        </a:p>
      </dgm:t>
    </dgm:pt>
    <dgm:pt modelId="{1B9FFDCA-4B88-9C42-84BB-472320C62471}" type="parTrans" cxnId="{3895374C-6BDC-8B4E-BB47-EE04B5FFD857}">
      <dgm:prSet/>
      <dgm:spPr/>
      <dgm:t>
        <a:bodyPr/>
        <a:lstStyle/>
        <a:p>
          <a:endParaRPr lang="en-US"/>
        </a:p>
      </dgm:t>
    </dgm:pt>
    <dgm:pt modelId="{CD7D2D53-C65A-B444-89FB-0930C00B57CE}" type="sibTrans" cxnId="{3895374C-6BDC-8B4E-BB47-EE04B5FFD857}">
      <dgm:prSet/>
      <dgm:spPr/>
      <dgm:t>
        <a:bodyPr/>
        <a:lstStyle/>
        <a:p>
          <a:endParaRPr lang="en-US"/>
        </a:p>
      </dgm:t>
    </dgm:pt>
    <dgm:pt modelId="{37AAA541-A2E1-3E4B-A4DB-044F399DA74F}">
      <dgm:prSet phldrT="[Text]" custT="1"/>
      <dgm:spPr>
        <a:solidFill>
          <a:schemeClr val="accent1"/>
        </a:solidFill>
      </dgm:spPr>
      <dgm:t>
        <a:bodyPr/>
        <a:lstStyle/>
        <a:p>
          <a:r>
            <a:rPr lang="en-US" sz="3200" dirty="0">
              <a:latin typeface="Gill Sans MT"/>
            </a:rPr>
            <a:t>Social/</a:t>
          </a:r>
        </a:p>
        <a:p>
          <a:r>
            <a:rPr lang="en-US" sz="3200" dirty="0">
              <a:latin typeface="Gill Sans MT"/>
            </a:rPr>
            <a:t>Emotional/</a:t>
          </a:r>
          <a:br>
            <a:rPr lang="en-US" sz="3200" dirty="0">
              <a:latin typeface="Gill Sans MT"/>
            </a:rPr>
          </a:br>
          <a:r>
            <a:rPr lang="en-US" sz="3200" dirty="0">
              <a:latin typeface="Gill Sans MT"/>
            </a:rPr>
            <a:t>Behavioral (4)</a:t>
          </a:r>
        </a:p>
      </dgm:t>
    </dgm:pt>
    <dgm:pt modelId="{EA83A782-31B1-5947-A597-FFA2314A8B40}" type="parTrans" cxnId="{026A153B-4183-EC4D-A430-53530A0852B9}">
      <dgm:prSet/>
      <dgm:spPr/>
      <dgm:t>
        <a:bodyPr/>
        <a:lstStyle/>
        <a:p>
          <a:endParaRPr lang="en-US"/>
        </a:p>
      </dgm:t>
    </dgm:pt>
    <dgm:pt modelId="{9F7AD081-96E5-F043-86CB-D2C8D03A6A4C}" type="sibTrans" cxnId="{026A153B-4183-EC4D-A430-53530A0852B9}">
      <dgm:prSet/>
      <dgm:spPr/>
      <dgm:t>
        <a:bodyPr/>
        <a:lstStyle/>
        <a:p>
          <a:endParaRPr lang="en-US"/>
        </a:p>
      </dgm:t>
    </dgm:pt>
    <dgm:pt modelId="{9212BAE5-70C5-584A-A12B-4B66CF5E9CAA}">
      <dgm:prSet phldrT="[Text]" custT="1"/>
      <dgm:spPr>
        <a:solidFill>
          <a:schemeClr val="accent1"/>
        </a:solidFill>
      </dgm:spPr>
      <dgm:t>
        <a:bodyPr/>
        <a:lstStyle/>
        <a:p>
          <a:pPr rtl="0"/>
          <a:r>
            <a:rPr lang="en-US" sz="3600" dirty="0">
              <a:latin typeface="Gill Sans MT"/>
            </a:rPr>
            <a:t>Instruction </a:t>
          </a:r>
        </a:p>
        <a:p>
          <a:r>
            <a:rPr lang="en-US" sz="3600" dirty="0">
              <a:latin typeface="Gill Sans MT"/>
            </a:rPr>
            <a:t>(12)</a:t>
          </a:r>
          <a:endParaRPr lang="en-US" sz="5100" dirty="0">
            <a:latin typeface="Gill Sans MT"/>
          </a:endParaRPr>
        </a:p>
      </dgm:t>
    </dgm:pt>
    <dgm:pt modelId="{181326D4-977E-BC46-B60E-8C830DDA1D5B}" type="parTrans" cxnId="{A9A599A8-04BA-C048-9BC5-E0B3EE3E6E3D}">
      <dgm:prSet/>
      <dgm:spPr/>
      <dgm:t>
        <a:bodyPr/>
        <a:lstStyle/>
        <a:p>
          <a:endParaRPr lang="en-US"/>
        </a:p>
      </dgm:t>
    </dgm:pt>
    <dgm:pt modelId="{772B7D96-64F7-1E47-852C-B9D2FD2AEC3C}" type="sibTrans" cxnId="{A9A599A8-04BA-C048-9BC5-E0B3EE3E6E3D}">
      <dgm:prSet/>
      <dgm:spPr/>
      <dgm:t>
        <a:bodyPr/>
        <a:lstStyle/>
        <a:p>
          <a:endParaRPr lang="en-US"/>
        </a:p>
      </dgm:t>
    </dgm:pt>
    <dgm:pt modelId="{3E4E5F31-F805-9B45-9846-C9BFF0B2B492}" type="pres">
      <dgm:prSet presAssocID="{B4F58BDA-4A99-CF4B-B0C9-6E01DD3F12CD}" presName="diagram" presStyleCnt="0">
        <dgm:presLayoutVars>
          <dgm:chMax val="1"/>
          <dgm:dir/>
          <dgm:animLvl val="ctr"/>
          <dgm:resizeHandles val="exact"/>
        </dgm:presLayoutVars>
      </dgm:prSet>
      <dgm:spPr/>
    </dgm:pt>
    <dgm:pt modelId="{E3F5F012-A3E9-9046-9594-D9DEA6934113}" type="pres">
      <dgm:prSet presAssocID="{B4F58BDA-4A99-CF4B-B0C9-6E01DD3F12CD}" presName="matrix" presStyleCnt="0"/>
      <dgm:spPr/>
    </dgm:pt>
    <dgm:pt modelId="{B8DD2D19-CB0D-3A48-84DC-9E38738A557A}" type="pres">
      <dgm:prSet presAssocID="{B4F58BDA-4A99-CF4B-B0C9-6E01DD3F12CD}" presName="tile1" presStyleLbl="node1" presStyleIdx="0" presStyleCnt="4" custScaleX="108548" custLinFactNeighborX="-445"/>
      <dgm:spPr/>
    </dgm:pt>
    <dgm:pt modelId="{7692F7D1-E18C-E14A-AF2D-587A8B3FAF4D}" type="pres">
      <dgm:prSet presAssocID="{B4F58BDA-4A99-CF4B-B0C9-6E01DD3F12CD}" presName="tile1text" presStyleLbl="node1" presStyleIdx="0" presStyleCnt="4">
        <dgm:presLayoutVars>
          <dgm:chMax val="0"/>
          <dgm:chPref val="0"/>
          <dgm:bulletEnabled val="1"/>
        </dgm:presLayoutVars>
      </dgm:prSet>
      <dgm:spPr/>
    </dgm:pt>
    <dgm:pt modelId="{3B2EC951-C3BF-154F-9723-A35B6C447F44}" type="pres">
      <dgm:prSet presAssocID="{B4F58BDA-4A99-CF4B-B0C9-6E01DD3F12CD}" presName="tile2" presStyleLbl="node1" presStyleIdx="1" presStyleCnt="4" custLinFactNeighborX="-444" custLinFactNeighborY="-268"/>
      <dgm:spPr/>
    </dgm:pt>
    <dgm:pt modelId="{6F8A3781-10E8-494F-90F0-3EECE7D06229}" type="pres">
      <dgm:prSet presAssocID="{B4F58BDA-4A99-CF4B-B0C9-6E01DD3F12CD}" presName="tile2text" presStyleLbl="node1" presStyleIdx="1" presStyleCnt="4">
        <dgm:presLayoutVars>
          <dgm:chMax val="0"/>
          <dgm:chPref val="0"/>
          <dgm:bulletEnabled val="1"/>
        </dgm:presLayoutVars>
      </dgm:prSet>
      <dgm:spPr/>
    </dgm:pt>
    <dgm:pt modelId="{C152E8FF-7CA7-194C-8739-05A7036410C4}" type="pres">
      <dgm:prSet presAssocID="{B4F58BDA-4A99-CF4B-B0C9-6E01DD3F12CD}" presName="tile3" presStyleLbl="node1" presStyleIdx="2" presStyleCnt="4"/>
      <dgm:spPr/>
    </dgm:pt>
    <dgm:pt modelId="{B1FD3FFE-9006-6A4F-A057-48490702BCE7}" type="pres">
      <dgm:prSet presAssocID="{B4F58BDA-4A99-CF4B-B0C9-6E01DD3F12CD}" presName="tile3text" presStyleLbl="node1" presStyleIdx="2" presStyleCnt="4">
        <dgm:presLayoutVars>
          <dgm:chMax val="0"/>
          <dgm:chPref val="0"/>
          <dgm:bulletEnabled val="1"/>
        </dgm:presLayoutVars>
      </dgm:prSet>
      <dgm:spPr/>
    </dgm:pt>
    <dgm:pt modelId="{B74142C8-99D6-934D-B665-9D868B3DFF0D}" type="pres">
      <dgm:prSet presAssocID="{B4F58BDA-4A99-CF4B-B0C9-6E01DD3F12CD}" presName="tile4" presStyleLbl="node1" presStyleIdx="3" presStyleCnt="4" custLinFactNeighborX="-444" custLinFactNeighborY="-1379"/>
      <dgm:spPr/>
    </dgm:pt>
    <dgm:pt modelId="{31F5C04C-DBF6-6E45-A241-F34527F18FA9}" type="pres">
      <dgm:prSet presAssocID="{B4F58BDA-4A99-CF4B-B0C9-6E01DD3F12CD}" presName="tile4text" presStyleLbl="node1" presStyleIdx="3" presStyleCnt="4">
        <dgm:presLayoutVars>
          <dgm:chMax val="0"/>
          <dgm:chPref val="0"/>
          <dgm:bulletEnabled val="1"/>
        </dgm:presLayoutVars>
      </dgm:prSet>
      <dgm:spPr/>
    </dgm:pt>
    <dgm:pt modelId="{2189FC4F-1F7C-504D-9F0F-BB4DB98C9DAE}" type="pres">
      <dgm:prSet presAssocID="{B4F58BDA-4A99-CF4B-B0C9-6E01DD3F12CD}" presName="centerTile" presStyleLbl="fgShp" presStyleIdx="0" presStyleCnt="1" custLinFactNeighborX="789" custLinFactNeighborY="2843">
        <dgm:presLayoutVars>
          <dgm:chMax val="0"/>
          <dgm:chPref val="0"/>
        </dgm:presLayoutVars>
      </dgm:prSet>
      <dgm:spPr/>
    </dgm:pt>
  </dgm:ptLst>
  <dgm:cxnLst>
    <dgm:cxn modelId="{026A153B-4183-EC4D-A430-53530A0852B9}" srcId="{A378798A-2917-0246-97F5-DF515829FCF4}" destId="{37AAA541-A2E1-3E4B-A4DB-044F399DA74F}" srcOrd="2" destOrd="0" parTransId="{EA83A782-31B1-5947-A597-FFA2314A8B40}" sibTransId="{9F7AD081-96E5-F043-86CB-D2C8D03A6A4C}"/>
    <dgm:cxn modelId="{59048B3F-BEB1-6A4F-9B5B-36155A6AAEC3}" type="presOf" srcId="{A378798A-2917-0246-97F5-DF515829FCF4}" destId="{2189FC4F-1F7C-504D-9F0F-BB4DB98C9DAE}" srcOrd="0" destOrd="0" presId="urn:microsoft.com/office/officeart/2005/8/layout/matrix1"/>
    <dgm:cxn modelId="{B7261A41-B00E-E549-8714-7ACFECBBA750}" type="presOf" srcId="{4C9A209B-409B-0C40-AAFC-BA16569D779D}" destId="{7692F7D1-E18C-E14A-AF2D-587A8B3FAF4D}" srcOrd="1" destOrd="0" presId="urn:microsoft.com/office/officeart/2005/8/layout/matrix1"/>
    <dgm:cxn modelId="{8E0FDC67-D97F-D44E-9460-1C86273C0D0D}" type="presOf" srcId="{9212BAE5-70C5-584A-A12B-4B66CF5E9CAA}" destId="{B74142C8-99D6-934D-B665-9D868B3DFF0D}" srcOrd="0" destOrd="0" presId="urn:microsoft.com/office/officeart/2005/8/layout/matrix1"/>
    <dgm:cxn modelId="{91483E49-F4E1-DB40-8D01-8FC9176B774F}" type="presOf" srcId="{9212BAE5-70C5-584A-A12B-4B66CF5E9CAA}" destId="{31F5C04C-DBF6-6E45-A241-F34527F18FA9}" srcOrd="1" destOrd="0" presId="urn:microsoft.com/office/officeart/2005/8/layout/matrix1"/>
    <dgm:cxn modelId="{D5CE7C49-61E7-0341-B5C0-54241D009437}" type="presOf" srcId="{D59C0911-B373-934B-931F-F5FD800F104A}" destId="{6F8A3781-10E8-494F-90F0-3EECE7D06229}" srcOrd="1" destOrd="0" presId="urn:microsoft.com/office/officeart/2005/8/layout/matrix1"/>
    <dgm:cxn modelId="{3895374C-6BDC-8B4E-BB47-EE04B5FFD857}" srcId="{A378798A-2917-0246-97F5-DF515829FCF4}" destId="{D59C0911-B373-934B-931F-F5FD800F104A}" srcOrd="1" destOrd="0" parTransId="{1B9FFDCA-4B88-9C42-84BB-472320C62471}" sibTransId="{CD7D2D53-C65A-B444-89FB-0930C00B57CE}"/>
    <dgm:cxn modelId="{EEC50F7A-DD2E-0743-A918-AEE63FB40600}" type="presOf" srcId="{4C9A209B-409B-0C40-AAFC-BA16569D779D}" destId="{B8DD2D19-CB0D-3A48-84DC-9E38738A557A}" srcOrd="0" destOrd="0" presId="urn:microsoft.com/office/officeart/2005/8/layout/matrix1"/>
    <dgm:cxn modelId="{21E0A78B-7B00-354F-B007-EF0ECCCFF23B}" srcId="{A378798A-2917-0246-97F5-DF515829FCF4}" destId="{4C9A209B-409B-0C40-AAFC-BA16569D779D}" srcOrd="0" destOrd="0" parTransId="{AD010BEA-4D12-D94C-ABD2-4EA201A72260}" sibTransId="{F35255CB-B87C-BA4D-854A-134E7B48E5C4}"/>
    <dgm:cxn modelId="{A9A599A8-04BA-C048-9BC5-E0B3EE3E6E3D}" srcId="{A378798A-2917-0246-97F5-DF515829FCF4}" destId="{9212BAE5-70C5-584A-A12B-4B66CF5E9CAA}" srcOrd="3" destOrd="0" parTransId="{181326D4-977E-BC46-B60E-8C830DDA1D5B}" sibTransId="{772B7D96-64F7-1E47-852C-B9D2FD2AEC3C}"/>
    <dgm:cxn modelId="{B1C7AEA9-0A6C-E842-BCD8-5F668BBE8B1C}" type="presOf" srcId="{B4F58BDA-4A99-CF4B-B0C9-6E01DD3F12CD}" destId="{3E4E5F31-F805-9B45-9846-C9BFF0B2B492}" srcOrd="0" destOrd="0" presId="urn:microsoft.com/office/officeart/2005/8/layout/matrix1"/>
    <dgm:cxn modelId="{0FAC08BA-83EA-BF48-932D-90E61224940C}" type="presOf" srcId="{37AAA541-A2E1-3E4B-A4DB-044F399DA74F}" destId="{B1FD3FFE-9006-6A4F-A057-48490702BCE7}" srcOrd="1" destOrd="0" presId="urn:microsoft.com/office/officeart/2005/8/layout/matrix1"/>
    <dgm:cxn modelId="{9AB010CD-9C4A-8142-81E1-8CD689DC0202}" type="presOf" srcId="{D59C0911-B373-934B-931F-F5FD800F104A}" destId="{3B2EC951-C3BF-154F-9723-A35B6C447F44}" srcOrd="0" destOrd="0" presId="urn:microsoft.com/office/officeart/2005/8/layout/matrix1"/>
    <dgm:cxn modelId="{6EEE9BEB-5A4B-7B45-AD46-D178B5176EDF}" srcId="{B4F58BDA-4A99-CF4B-B0C9-6E01DD3F12CD}" destId="{A378798A-2917-0246-97F5-DF515829FCF4}" srcOrd="0" destOrd="0" parTransId="{CA7D60C9-BB82-D547-9C5C-2DD9B9B892D1}" sibTransId="{EE0765A4-2723-6045-B80D-EA140B204331}"/>
    <dgm:cxn modelId="{696FE2EC-A81C-FF4C-A4FB-8656A7C7BF56}" type="presOf" srcId="{37AAA541-A2E1-3E4B-A4DB-044F399DA74F}" destId="{C152E8FF-7CA7-194C-8739-05A7036410C4}" srcOrd="0" destOrd="0" presId="urn:microsoft.com/office/officeart/2005/8/layout/matrix1"/>
    <dgm:cxn modelId="{1CDDD7FD-8E3E-0449-8D36-F695BE244E2D}" type="presParOf" srcId="{3E4E5F31-F805-9B45-9846-C9BFF0B2B492}" destId="{E3F5F012-A3E9-9046-9594-D9DEA6934113}" srcOrd="0" destOrd="0" presId="urn:microsoft.com/office/officeart/2005/8/layout/matrix1"/>
    <dgm:cxn modelId="{83B7D68A-72C6-D74A-9BE9-26EFD6AD910A}" type="presParOf" srcId="{E3F5F012-A3E9-9046-9594-D9DEA6934113}" destId="{B8DD2D19-CB0D-3A48-84DC-9E38738A557A}" srcOrd="0" destOrd="0" presId="urn:microsoft.com/office/officeart/2005/8/layout/matrix1"/>
    <dgm:cxn modelId="{90B073FD-1C94-B442-9CD6-BC2A8796ABC4}" type="presParOf" srcId="{E3F5F012-A3E9-9046-9594-D9DEA6934113}" destId="{7692F7D1-E18C-E14A-AF2D-587A8B3FAF4D}" srcOrd="1" destOrd="0" presId="urn:microsoft.com/office/officeart/2005/8/layout/matrix1"/>
    <dgm:cxn modelId="{71B613BE-A289-1F4E-BBC2-E456A44708E7}" type="presParOf" srcId="{E3F5F012-A3E9-9046-9594-D9DEA6934113}" destId="{3B2EC951-C3BF-154F-9723-A35B6C447F44}" srcOrd="2" destOrd="0" presId="urn:microsoft.com/office/officeart/2005/8/layout/matrix1"/>
    <dgm:cxn modelId="{39B4FBF8-A66A-2142-94D3-1E696F1FAB7D}" type="presParOf" srcId="{E3F5F012-A3E9-9046-9594-D9DEA6934113}" destId="{6F8A3781-10E8-494F-90F0-3EECE7D06229}" srcOrd="3" destOrd="0" presId="urn:microsoft.com/office/officeart/2005/8/layout/matrix1"/>
    <dgm:cxn modelId="{12A35F85-0B83-4B46-9C63-35BACC6E339B}" type="presParOf" srcId="{E3F5F012-A3E9-9046-9594-D9DEA6934113}" destId="{C152E8FF-7CA7-194C-8739-05A7036410C4}" srcOrd="4" destOrd="0" presId="urn:microsoft.com/office/officeart/2005/8/layout/matrix1"/>
    <dgm:cxn modelId="{5B03E4CB-68A4-0144-AFC0-A90F8175745F}" type="presParOf" srcId="{E3F5F012-A3E9-9046-9594-D9DEA6934113}" destId="{B1FD3FFE-9006-6A4F-A057-48490702BCE7}" srcOrd="5" destOrd="0" presId="urn:microsoft.com/office/officeart/2005/8/layout/matrix1"/>
    <dgm:cxn modelId="{996201CA-7AE1-1244-9819-9889753D9A0C}" type="presParOf" srcId="{E3F5F012-A3E9-9046-9594-D9DEA6934113}" destId="{B74142C8-99D6-934D-B665-9D868B3DFF0D}" srcOrd="6" destOrd="0" presId="urn:microsoft.com/office/officeart/2005/8/layout/matrix1"/>
    <dgm:cxn modelId="{923D36FD-570B-3A41-A7CC-9855B6F839C0}" type="presParOf" srcId="{E3F5F012-A3E9-9046-9594-D9DEA6934113}" destId="{31F5C04C-DBF6-6E45-A241-F34527F18FA9}" srcOrd="7" destOrd="0" presId="urn:microsoft.com/office/officeart/2005/8/layout/matrix1"/>
    <dgm:cxn modelId="{F362A21A-C9A5-0649-A29E-860B3EF1ABEF}" type="presParOf" srcId="{3E4E5F31-F805-9B45-9846-C9BFF0B2B492}" destId="{2189FC4F-1F7C-504D-9F0F-BB4DB98C9DAE}"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DD2D19-CB0D-3A48-84DC-9E38738A557A}">
      <dsp:nvSpPr>
        <dsp:cNvPr id="0" name=""/>
        <dsp:cNvSpPr/>
      </dsp:nvSpPr>
      <dsp:spPr>
        <a:xfrm rot="16200000">
          <a:off x="418003" y="-480602"/>
          <a:ext cx="2218465" cy="3179669"/>
        </a:xfrm>
        <a:prstGeom prst="round1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rtl="0">
            <a:lnSpc>
              <a:spcPct val="90000"/>
            </a:lnSpc>
            <a:spcBef>
              <a:spcPct val="0"/>
            </a:spcBef>
            <a:spcAft>
              <a:spcPct val="35000"/>
            </a:spcAft>
            <a:buNone/>
          </a:pPr>
          <a:endParaRPr lang="en-US" sz="3600" b="0" kern="1200" dirty="0">
            <a:latin typeface="Gill Sans MT"/>
          </a:endParaRPr>
        </a:p>
        <a:p>
          <a:pPr marL="0" lvl="0" indent="0" algn="ctr" defTabSz="1600200" rtl="0">
            <a:lnSpc>
              <a:spcPct val="90000"/>
            </a:lnSpc>
            <a:spcBef>
              <a:spcPct val="0"/>
            </a:spcBef>
            <a:spcAft>
              <a:spcPct val="35000"/>
            </a:spcAft>
            <a:buNone/>
          </a:pPr>
          <a:r>
            <a:rPr lang="en-US" sz="3600" b="0" kern="1200" dirty="0">
              <a:latin typeface="Gill Sans MT"/>
            </a:rPr>
            <a:t>Collaboration </a:t>
          </a:r>
          <a:endParaRPr lang="en-US" sz="3600" kern="1200" dirty="0"/>
        </a:p>
        <a:p>
          <a:pPr marL="0" lvl="0" indent="0" algn="ctr" defTabSz="1600200">
            <a:lnSpc>
              <a:spcPct val="90000"/>
            </a:lnSpc>
            <a:spcBef>
              <a:spcPct val="0"/>
            </a:spcBef>
            <a:spcAft>
              <a:spcPct val="35000"/>
            </a:spcAft>
            <a:buNone/>
          </a:pPr>
          <a:r>
            <a:rPr lang="en-US" sz="3600" b="0" kern="1200" dirty="0">
              <a:latin typeface="Gill Sans MT"/>
            </a:rPr>
            <a:t>(3)</a:t>
          </a:r>
          <a:endParaRPr lang="en-US" sz="4800" b="0" kern="1200" dirty="0">
            <a:latin typeface="Gill Sans MT"/>
          </a:endParaRPr>
        </a:p>
      </dsp:txBody>
      <dsp:txXfrm rot="5400000">
        <a:off x="-62599" y="0"/>
        <a:ext cx="3179669" cy="1663848"/>
      </dsp:txXfrm>
    </dsp:sp>
    <dsp:sp modelId="{3B2EC951-C3BF-154F-9723-A35B6C447F44}">
      <dsp:nvSpPr>
        <dsp:cNvPr id="0" name=""/>
        <dsp:cNvSpPr/>
      </dsp:nvSpPr>
      <dsp:spPr>
        <a:xfrm>
          <a:off x="2978867" y="0"/>
          <a:ext cx="2929275" cy="2218465"/>
        </a:xfrm>
        <a:prstGeom prst="round1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rtl="0">
            <a:lnSpc>
              <a:spcPct val="90000"/>
            </a:lnSpc>
            <a:spcBef>
              <a:spcPct val="0"/>
            </a:spcBef>
            <a:spcAft>
              <a:spcPct val="35000"/>
            </a:spcAft>
            <a:buNone/>
          </a:pPr>
          <a:r>
            <a:rPr lang="en-US" sz="3600" kern="1200" dirty="0">
              <a:latin typeface="Gill Sans MT"/>
            </a:rPr>
            <a:t>Assessment </a:t>
          </a:r>
        </a:p>
        <a:p>
          <a:pPr marL="0" lvl="0" indent="0" algn="ctr" defTabSz="1600200">
            <a:lnSpc>
              <a:spcPct val="90000"/>
            </a:lnSpc>
            <a:spcBef>
              <a:spcPct val="0"/>
            </a:spcBef>
            <a:spcAft>
              <a:spcPct val="35000"/>
            </a:spcAft>
            <a:buNone/>
          </a:pPr>
          <a:r>
            <a:rPr lang="en-US" sz="3600" kern="1200" dirty="0">
              <a:latin typeface="Gill Sans MT"/>
            </a:rPr>
            <a:t>(3)</a:t>
          </a:r>
          <a:endParaRPr lang="en-US" sz="5100" kern="1200" dirty="0">
            <a:latin typeface="Gill Sans MT"/>
          </a:endParaRPr>
        </a:p>
      </dsp:txBody>
      <dsp:txXfrm>
        <a:off x="2978867" y="0"/>
        <a:ext cx="2929275" cy="1663848"/>
      </dsp:txXfrm>
    </dsp:sp>
    <dsp:sp modelId="{C152E8FF-7CA7-194C-8739-05A7036410C4}">
      <dsp:nvSpPr>
        <dsp:cNvPr id="0" name=""/>
        <dsp:cNvSpPr/>
      </dsp:nvSpPr>
      <dsp:spPr>
        <a:xfrm rot="10800000">
          <a:off x="62598" y="2218465"/>
          <a:ext cx="2929275" cy="2218465"/>
        </a:xfrm>
        <a:prstGeom prst="round1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Gill Sans MT"/>
            </a:rPr>
            <a:t>Social/</a:t>
          </a:r>
        </a:p>
        <a:p>
          <a:pPr marL="0" lvl="0" indent="0" algn="ctr" defTabSz="1422400">
            <a:lnSpc>
              <a:spcPct val="90000"/>
            </a:lnSpc>
            <a:spcBef>
              <a:spcPct val="0"/>
            </a:spcBef>
            <a:spcAft>
              <a:spcPct val="35000"/>
            </a:spcAft>
            <a:buNone/>
          </a:pPr>
          <a:r>
            <a:rPr lang="en-US" sz="3200" kern="1200" dirty="0">
              <a:latin typeface="Gill Sans MT"/>
            </a:rPr>
            <a:t>Emotional/</a:t>
          </a:r>
          <a:br>
            <a:rPr lang="en-US" sz="3200" kern="1200" dirty="0">
              <a:latin typeface="Gill Sans MT"/>
            </a:rPr>
          </a:br>
          <a:r>
            <a:rPr lang="en-US" sz="3200" kern="1200" dirty="0">
              <a:latin typeface="Gill Sans MT"/>
            </a:rPr>
            <a:t>Behavioral (4)</a:t>
          </a:r>
        </a:p>
      </dsp:txBody>
      <dsp:txXfrm rot="10800000">
        <a:off x="62598" y="2773081"/>
        <a:ext cx="2929275" cy="1663848"/>
      </dsp:txXfrm>
    </dsp:sp>
    <dsp:sp modelId="{B74142C8-99D6-934D-B665-9D868B3DFF0D}">
      <dsp:nvSpPr>
        <dsp:cNvPr id="0" name=""/>
        <dsp:cNvSpPr/>
      </dsp:nvSpPr>
      <dsp:spPr>
        <a:xfrm rot="5400000">
          <a:off x="3334272" y="1832467"/>
          <a:ext cx="2218465" cy="2929275"/>
        </a:xfrm>
        <a:prstGeom prst="round1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rtl="0">
            <a:lnSpc>
              <a:spcPct val="90000"/>
            </a:lnSpc>
            <a:spcBef>
              <a:spcPct val="0"/>
            </a:spcBef>
            <a:spcAft>
              <a:spcPct val="35000"/>
            </a:spcAft>
            <a:buNone/>
          </a:pPr>
          <a:r>
            <a:rPr lang="en-US" sz="3600" kern="1200" dirty="0">
              <a:latin typeface="Gill Sans MT"/>
            </a:rPr>
            <a:t>Instruction </a:t>
          </a:r>
        </a:p>
        <a:p>
          <a:pPr marL="0" lvl="0" indent="0" algn="ctr" defTabSz="1600200">
            <a:lnSpc>
              <a:spcPct val="90000"/>
            </a:lnSpc>
            <a:spcBef>
              <a:spcPct val="0"/>
            </a:spcBef>
            <a:spcAft>
              <a:spcPct val="35000"/>
            </a:spcAft>
            <a:buNone/>
          </a:pPr>
          <a:r>
            <a:rPr lang="en-US" sz="3600" kern="1200" dirty="0">
              <a:latin typeface="Gill Sans MT"/>
            </a:rPr>
            <a:t>(12)</a:t>
          </a:r>
          <a:endParaRPr lang="en-US" sz="5100" kern="1200" dirty="0">
            <a:latin typeface="Gill Sans MT"/>
          </a:endParaRPr>
        </a:p>
      </dsp:txBody>
      <dsp:txXfrm rot="-5400000">
        <a:off x="2978867" y="2742488"/>
        <a:ext cx="2929275" cy="1663848"/>
      </dsp:txXfrm>
    </dsp:sp>
    <dsp:sp modelId="{2189FC4F-1F7C-504D-9F0F-BB4DB98C9DAE}">
      <dsp:nvSpPr>
        <dsp:cNvPr id="0" name=""/>
        <dsp:cNvSpPr/>
      </dsp:nvSpPr>
      <dsp:spPr>
        <a:xfrm>
          <a:off x="2064359" y="1695384"/>
          <a:ext cx="1757565" cy="1109232"/>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latin typeface="Gill Sans MT"/>
            </a:rPr>
            <a:t>HLPs</a:t>
          </a:r>
        </a:p>
      </dsp:txBody>
      <dsp:txXfrm>
        <a:off x="2118507" y="1749532"/>
        <a:ext cx="1649269" cy="1000936"/>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0" tIns="45715" rIns="91430" bIns="45715"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30" tIns="45715" rIns="91430" bIns="45715" rtlCol="0"/>
          <a:lstStyle>
            <a:lvl1pPr algn="r">
              <a:defRPr sz="1200"/>
            </a:lvl1pPr>
          </a:lstStyle>
          <a:p>
            <a:fld id="{658AF3CA-9A7D-584A-B36E-DFAF0D349DA8}" type="datetimeFigureOut">
              <a:rPr lang="en-US" smtClean="0"/>
              <a:t>4/16/2026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30" tIns="45715" rIns="91430" bIns="45715"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30" tIns="45715" rIns="91430" bIns="457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4"/>
            <a:ext cx="2971800" cy="458787"/>
          </a:xfrm>
          <a:prstGeom prst="rect">
            <a:avLst/>
          </a:prstGeom>
        </p:spPr>
        <p:txBody>
          <a:bodyPr vert="horz" lIns="91430" tIns="45715" rIns="91430" bIns="45715"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4"/>
            <a:ext cx="2971800" cy="458787"/>
          </a:xfrm>
          <a:prstGeom prst="rect">
            <a:avLst/>
          </a:prstGeom>
        </p:spPr>
        <p:txBody>
          <a:bodyPr vert="horz" lIns="91430" tIns="45715" rIns="91430" bIns="45715" rtlCol="0" anchor="b"/>
          <a:lstStyle>
            <a:lvl1pPr algn="r">
              <a:defRPr sz="1200"/>
            </a:lvl1pPr>
          </a:lstStyle>
          <a:p>
            <a:fld id="{51A334E6-EF21-5246-86BD-D563EC6B364D}" type="slidenum">
              <a:rPr lang="en-US" smtClean="0"/>
              <a:t>‹#›</a:t>
            </a:fld>
            <a:endParaRPr lang="en-US"/>
          </a:p>
        </p:txBody>
      </p:sp>
    </p:spTree>
    <p:extLst>
      <p:ext uri="{BB962C8B-B14F-4D97-AF65-F5344CB8AC3E}">
        <p14:creationId xmlns:p14="http://schemas.microsoft.com/office/powerpoint/2010/main" val="1264490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A334E6-EF21-5246-86BD-D563EC6B364D}" type="slidenum">
              <a:rPr lang="en-US" smtClean="0"/>
              <a:t>1</a:t>
            </a:fld>
            <a:endParaRPr lang="en-US"/>
          </a:p>
        </p:txBody>
      </p:sp>
    </p:spTree>
    <p:extLst>
      <p:ext uri="{BB962C8B-B14F-4D97-AF65-F5344CB8AC3E}">
        <p14:creationId xmlns:p14="http://schemas.microsoft.com/office/powerpoint/2010/main" val="1383332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98008F-DB08-4554-A422-21F93A4BCC90}" type="slidenum">
              <a:rPr lang="en-US" smtClean="0"/>
              <a:t>13</a:t>
            </a:fld>
            <a:endParaRPr lang="en-US" dirty="0"/>
          </a:p>
        </p:txBody>
      </p:sp>
    </p:spTree>
    <p:extLst>
      <p:ext uri="{BB962C8B-B14F-4D97-AF65-F5344CB8AC3E}">
        <p14:creationId xmlns:p14="http://schemas.microsoft.com/office/powerpoint/2010/main" val="3410953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A334E6-EF21-5246-86BD-D563EC6B364D}" type="slidenum">
              <a:rPr lang="en-US" smtClean="0"/>
              <a:t>16</a:t>
            </a:fld>
            <a:endParaRPr lang="en-US"/>
          </a:p>
        </p:txBody>
      </p:sp>
    </p:spTree>
    <p:extLst>
      <p:ext uri="{BB962C8B-B14F-4D97-AF65-F5344CB8AC3E}">
        <p14:creationId xmlns:p14="http://schemas.microsoft.com/office/powerpoint/2010/main" val="1250029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Melinda</a:t>
            </a:r>
            <a:endParaRPr lang="en-US" dirty="0"/>
          </a:p>
          <a:p>
            <a:endParaRPr lang="en-US" dirty="0"/>
          </a:p>
          <a:p>
            <a:r>
              <a:rPr lang="en-US" dirty="0"/>
              <a:t>High leverage practices are essential dimensions of instruction. They are teacher practices that are essential to promoting improved outcome and are appropriate for all learners. HLPs are useful across all content</a:t>
            </a:r>
            <a:r>
              <a:rPr lang="en-US" baseline="0" dirty="0"/>
              <a:t> </a:t>
            </a:r>
            <a:r>
              <a:rPr lang="en-US" dirty="0"/>
              <a:t>areas and grade levels. And are grounded in research and have sufficient evidence to make a positive impact.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D6CF1-BCB8-4759-B2D5-6FD3B482A2A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4113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A334E6-EF21-5246-86BD-D563EC6B364D}" type="slidenum">
              <a:rPr lang="en-US" smtClean="0"/>
              <a:t>19</a:t>
            </a:fld>
            <a:endParaRPr lang="en-US"/>
          </a:p>
        </p:txBody>
      </p:sp>
    </p:spTree>
    <p:extLst>
      <p:ext uri="{BB962C8B-B14F-4D97-AF65-F5344CB8AC3E}">
        <p14:creationId xmlns:p14="http://schemas.microsoft.com/office/powerpoint/2010/main" val="263353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lead presenter for tools</a:t>
            </a:r>
          </a:p>
        </p:txBody>
      </p:sp>
      <p:sp>
        <p:nvSpPr>
          <p:cNvPr id="4" name="Slide Number Placeholder 3"/>
          <p:cNvSpPr>
            <a:spLocks noGrp="1"/>
          </p:cNvSpPr>
          <p:nvPr>
            <p:ph type="sldNum" sz="quarter" idx="5"/>
          </p:nvPr>
        </p:nvSpPr>
        <p:spPr/>
        <p:txBody>
          <a:bodyPr/>
          <a:lstStyle/>
          <a:p>
            <a:fld id="{51A334E6-EF21-5246-86BD-D563EC6B364D}" type="slidenum">
              <a:rPr lang="en-US" smtClean="0"/>
              <a:t>21</a:t>
            </a:fld>
            <a:endParaRPr lang="en-US"/>
          </a:p>
        </p:txBody>
      </p:sp>
    </p:spTree>
    <p:extLst>
      <p:ext uri="{BB962C8B-B14F-4D97-AF65-F5344CB8AC3E}">
        <p14:creationId xmlns:p14="http://schemas.microsoft.com/office/powerpoint/2010/main" val="4032058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Day</a:t>
            </a:r>
          </a:p>
        </p:txBody>
      </p:sp>
      <p:sp>
        <p:nvSpPr>
          <p:cNvPr id="4" name="Slide Number Placeholder 3"/>
          <p:cNvSpPr>
            <a:spLocks noGrp="1"/>
          </p:cNvSpPr>
          <p:nvPr>
            <p:ph type="sldNum" sz="quarter" idx="5"/>
          </p:nvPr>
        </p:nvSpPr>
        <p:spPr/>
        <p:txBody>
          <a:bodyPr/>
          <a:lstStyle/>
          <a:p>
            <a:fld id="{51A334E6-EF21-5246-86BD-D563EC6B364D}" type="slidenum">
              <a:rPr lang="en-US" smtClean="0"/>
              <a:t>22</a:t>
            </a:fld>
            <a:endParaRPr lang="en-US"/>
          </a:p>
        </p:txBody>
      </p:sp>
    </p:spTree>
    <p:extLst>
      <p:ext uri="{BB962C8B-B14F-4D97-AF65-F5344CB8AC3E}">
        <p14:creationId xmlns:p14="http://schemas.microsoft.com/office/powerpoint/2010/main" val="2757540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Day- container</a:t>
            </a:r>
          </a:p>
        </p:txBody>
      </p:sp>
      <p:sp>
        <p:nvSpPr>
          <p:cNvPr id="4" name="Slide Number Placeholder 3"/>
          <p:cNvSpPr>
            <a:spLocks noGrp="1"/>
          </p:cNvSpPr>
          <p:nvPr>
            <p:ph type="sldNum" sz="quarter" idx="5"/>
          </p:nvPr>
        </p:nvSpPr>
        <p:spPr/>
        <p:txBody>
          <a:bodyPr/>
          <a:lstStyle/>
          <a:p>
            <a:fld id="{51A334E6-EF21-5246-86BD-D563EC6B364D}" type="slidenum">
              <a:rPr lang="en-US" smtClean="0"/>
              <a:t>23</a:t>
            </a:fld>
            <a:endParaRPr lang="en-US"/>
          </a:p>
        </p:txBody>
      </p:sp>
    </p:spTree>
    <p:extLst>
      <p:ext uri="{BB962C8B-B14F-4D97-AF65-F5344CB8AC3E}">
        <p14:creationId xmlns:p14="http://schemas.microsoft.com/office/powerpoint/2010/main" val="2266942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Day</a:t>
            </a:r>
          </a:p>
        </p:txBody>
      </p:sp>
      <p:sp>
        <p:nvSpPr>
          <p:cNvPr id="4" name="Slide Number Placeholder 3"/>
          <p:cNvSpPr>
            <a:spLocks noGrp="1"/>
          </p:cNvSpPr>
          <p:nvPr>
            <p:ph type="sldNum" sz="quarter" idx="5"/>
          </p:nvPr>
        </p:nvSpPr>
        <p:spPr/>
        <p:txBody>
          <a:bodyPr/>
          <a:lstStyle/>
          <a:p>
            <a:fld id="{51A334E6-EF21-5246-86BD-D563EC6B364D}" type="slidenum">
              <a:rPr lang="en-US" smtClean="0"/>
              <a:t>24</a:t>
            </a:fld>
            <a:endParaRPr lang="en-US"/>
          </a:p>
        </p:txBody>
      </p:sp>
    </p:spTree>
    <p:extLst>
      <p:ext uri="{BB962C8B-B14F-4D97-AF65-F5344CB8AC3E}">
        <p14:creationId xmlns:p14="http://schemas.microsoft.com/office/powerpoint/2010/main" val="3970530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Day</a:t>
            </a:r>
          </a:p>
        </p:txBody>
      </p:sp>
      <p:sp>
        <p:nvSpPr>
          <p:cNvPr id="4" name="Slide Number Placeholder 3"/>
          <p:cNvSpPr>
            <a:spLocks noGrp="1"/>
          </p:cNvSpPr>
          <p:nvPr>
            <p:ph type="sldNum" sz="quarter" idx="5"/>
          </p:nvPr>
        </p:nvSpPr>
        <p:spPr/>
        <p:txBody>
          <a:bodyPr/>
          <a:lstStyle/>
          <a:p>
            <a:fld id="{51A334E6-EF21-5246-86BD-D563EC6B364D}" type="slidenum">
              <a:rPr lang="en-US" smtClean="0"/>
              <a:t>25</a:t>
            </a:fld>
            <a:endParaRPr lang="en-US"/>
          </a:p>
        </p:txBody>
      </p:sp>
    </p:spTree>
    <p:extLst>
      <p:ext uri="{BB962C8B-B14F-4D97-AF65-F5344CB8AC3E}">
        <p14:creationId xmlns:p14="http://schemas.microsoft.com/office/powerpoint/2010/main" val="4256154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Day</a:t>
            </a:r>
          </a:p>
        </p:txBody>
      </p:sp>
      <p:sp>
        <p:nvSpPr>
          <p:cNvPr id="4" name="Slide Number Placeholder 3"/>
          <p:cNvSpPr>
            <a:spLocks noGrp="1"/>
          </p:cNvSpPr>
          <p:nvPr>
            <p:ph type="sldNum" sz="quarter" idx="5"/>
          </p:nvPr>
        </p:nvSpPr>
        <p:spPr/>
        <p:txBody>
          <a:bodyPr/>
          <a:lstStyle/>
          <a:p>
            <a:fld id="{51A334E6-EF21-5246-86BD-D563EC6B364D}" type="slidenum">
              <a:rPr lang="en-US" smtClean="0"/>
              <a:t>26</a:t>
            </a:fld>
            <a:endParaRPr lang="en-US"/>
          </a:p>
        </p:txBody>
      </p:sp>
    </p:spTree>
    <p:extLst>
      <p:ext uri="{BB962C8B-B14F-4D97-AF65-F5344CB8AC3E}">
        <p14:creationId xmlns:p14="http://schemas.microsoft.com/office/powerpoint/2010/main" val="2864911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A334E6-EF21-5246-86BD-D563EC6B364D}" type="slidenum">
              <a:rPr lang="en-US" smtClean="0"/>
              <a:t>2</a:t>
            </a:fld>
            <a:endParaRPr lang="en-US"/>
          </a:p>
        </p:txBody>
      </p:sp>
    </p:spTree>
    <p:extLst>
      <p:ext uri="{BB962C8B-B14F-4D97-AF65-F5344CB8AC3E}">
        <p14:creationId xmlns:p14="http://schemas.microsoft.com/office/powerpoint/2010/main" val="39284963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Day</a:t>
            </a:r>
            <a:endParaRPr lang="en-US" dirty="0"/>
          </a:p>
        </p:txBody>
      </p:sp>
      <p:sp>
        <p:nvSpPr>
          <p:cNvPr id="4" name="Slide Number Placeholder 3"/>
          <p:cNvSpPr>
            <a:spLocks noGrp="1"/>
          </p:cNvSpPr>
          <p:nvPr>
            <p:ph type="sldNum" sz="quarter" idx="5"/>
          </p:nvPr>
        </p:nvSpPr>
        <p:spPr/>
        <p:txBody>
          <a:bodyPr/>
          <a:lstStyle/>
          <a:p>
            <a:fld id="{6098008F-DB08-4554-A422-21F93A4BCC90}" type="slidenum">
              <a:rPr lang="en-US" smtClean="0"/>
              <a:t>27</a:t>
            </a:fld>
            <a:endParaRPr lang="en-US" dirty="0"/>
          </a:p>
        </p:txBody>
      </p:sp>
    </p:spTree>
    <p:extLst>
      <p:ext uri="{BB962C8B-B14F-4D97-AF65-F5344CB8AC3E}">
        <p14:creationId xmlns:p14="http://schemas.microsoft.com/office/powerpoint/2010/main" val="422629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A334E6-EF21-5246-86BD-D563EC6B364D}" type="slidenum">
              <a:rPr lang="en-US" smtClean="0"/>
              <a:t>28</a:t>
            </a:fld>
            <a:endParaRPr lang="en-US"/>
          </a:p>
        </p:txBody>
      </p:sp>
    </p:spTree>
    <p:extLst>
      <p:ext uri="{BB962C8B-B14F-4D97-AF65-F5344CB8AC3E}">
        <p14:creationId xmlns:p14="http://schemas.microsoft.com/office/powerpoint/2010/main" val="3476306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A334E6-EF21-5246-86BD-D563EC6B364D}" type="slidenum">
              <a:rPr lang="en-US" smtClean="0"/>
              <a:t>3</a:t>
            </a:fld>
            <a:endParaRPr lang="en-US"/>
          </a:p>
        </p:txBody>
      </p:sp>
    </p:spTree>
    <p:extLst>
      <p:ext uri="{BB962C8B-B14F-4D97-AF65-F5344CB8AC3E}">
        <p14:creationId xmlns:p14="http://schemas.microsoft.com/office/powerpoint/2010/main" val="2624360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Melinda</a:t>
            </a:r>
          </a:p>
        </p:txBody>
      </p:sp>
      <p:sp>
        <p:nvSpPr>
          <p:cNvPr id="4" name="Slide Number Placeholder 3"/>
          <p:cNvSpPr>
            <a:spLocks noGrp="1"/>
          </p:cNvSpPr>
          <p:nvPr>
            <p:ph type="sldNum" sz="quarter" idx="5"/>
          </p:nvPr>
        </p:nvSpPr>
        <p:spPr/>
        <p:txBody>
          <a:bodyPr/>
          <a:lstStyle/>
          <a:p>
            <a:fld id="{51A334E6-EF21-5246-86BD-D563EC6B364D}" type="slidenum">
              <a:rPr lang="en-US" smtClean="0"/>
              <a:t>5</a:t>
            </a:fld>
            <a:endParaRPr lang="en-US"/>
          </a:p>
        </p:txBody>
      </p:sp>
    </p:spTree>
    <p:extLst>
      <p:ext uri="{BB962C8B-B14F-4D97-AF65-F5344CB8AC3E}">
        <p14:creationId xmlns:p14="http://schemas.microsoft.com/office/powerpoint/2010/main" val="482082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Melinda</a:t>
            </a:r>
          </a:p>
        </p:txBody>
      </p:sp>
      <p:sp>
        <p:nvSpPr>
          <p:cNvPr id="4" name="Slide Number Placeholder 3"/>
          <p:cNvSpPr>
            <a:spLocks noGrp="1"/>
          </p:cNvSpPr>
          <p:nvPr>
            <p:ph type="sldNum" sz="quarter" idx="5"/>
          </p:nvPr>
        </p:nvSpPr>
        <p:spPr/>
        <p:txBody>
          <a:bodyPr/>
          <a:lstStyle/>
          <a:p>
            <a:fld id="{51A334E6-EF21-5246-86BD-D563EC6B364D}" type="slidenum">
              <a:rPr lang="en-US" smtClean="0"/>
              <a:t>8</a:t>
            </a:fld>
            <a:endParaRPr lang="en-US"/>
          </a:p>
        </p:txBody>
      </p:sp>
    </p:spTree>
    <p:extLst>
      <p:ext uri="{BB962C8B-B14F-4D97-AF65-F5344CB8AC3E}">
        <p14:creationId xmlns:p14="http://schemas.microsoft.com/office/powerpoint/2010/main" val="2682565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Melinda</a:t>
            </a:r>
            <a:r>
              <a:rPr lang="en-US" dirty="0"/>
              <a:t> </a:t>
            </a:r>
          </a:p>
          <a:p>
            <a:endParaRPr lang="en-US" dirty="0"/>
          </a:p>
          <a:p>
            <a:r>
              <a:rPr lang="en-US" dirty="0"/>
              <a:t>In simplest terms, HLPs are specific teacher practices that are likely to result in improved student outcomes. And this is really why we are all here. We know from decades of educational research and our own in the field experience that there are certain actions, beliefs, and understandings that are beneficial for students (and some that are not). We also know that there are a LOT of quote best practices out there that may or may not have the evidence to back them up. Basically, there is a lot to sort through and decipher for teachers and those who support teachers. Through extensive work done by </a:t>
            </a:r>
            <a:r>
              <a:rPr lang="en-US" dirty="0" err="1"/>
              <a:t>TeachingWorks</a:t>
            </a:r>
            <a:r>
              <a:rPr lang="en-US" dirty="0"/>
              <a:t> out of the University of Michigan, the Council for Exceptional Children, and the CEEDAR center, educators across the nation are narrowing in a set of core practices that are essential for teachers to know and implement. These are high leverage practices. </a:t>
            </a:r>
          </a:p>
          <a:p>
            <a:endParaRPr lang="en-US" dirty="0"/>
          </a:p>
          <a:p>
            <a:r>
              <a:rPr lang="en-US" dirty="0"/>
              <a:t>The hope is by focusing in on these crucial aspects of teaching, we can become even more strategic in our preparation and ongoing support for educators. &lt;</a:t>
            </a:r>
            <a:r>
              <a:rPr lang="en-US" b="1" dirty="0"/>
              <a:t>CLICK</a:t>
            </a:r>
            <a:r>
              <a:rPr lang="en-US" dirty="0"/>
              <a:t>&gt;. HLPs have the potential to become the foundation of a cohesive, practice-based teacher education curriculum that incorporates repeated, scaffolded, and effective opportunities for practice. &lt;</a:t>
            </a:r>
            <a:r>
              <a:rPr lang="en-US" b="1" dirty="0"/>
              <a:t>CLICK</a:t>
            </a:r>
            <a:r>
              <a:rPr lang="en-US" dirty="0"/>
              <a:t>&gt;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D6CF1-BCB8-4759-B2D5-6FD3B482A2A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477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Melinda</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HLPs include essential &lt;</a:t>
            </a:r>
            <a:r>
              <a:rPr lang="en-US" b="1" dirty="0"/>
              <a:t>CLICK</a:t>
            </a:r>
            <a:r>
              <a:rPr lang="en-US" dirty="0"/>
              <a:t>&gt; skills for teachers to learn and practice. They are not an exhaustive list, and as you review the provided resources you will that they include many non-negotiables for effective teaching. For example, checking student understanding or building respectful relationships with students. We probably all agree that these things should be happening in the classroom.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While there are plenty of beneficial teacher practices out there, having a defined set helps narrow our focus &lt;</a:t>
            </a:r>
            <a:r>
              <a:rPr lang="en-US" b="1" dirty="0"/>
              <a:t>CLICK</a:t>
            </a:r>
            <a:r>
              <a:rPr lang="en-US" dirty="0"/>
              <a:t>&gt; for what teacher educators must introduce and provide purposeful practice &lt;</a:t>
            </a:r>
            <a:r>
              <a:rPr lang="en-US" b="1" dirty="0"/>
              <a:t>CLICK</a:t>
            </a:r>
            <a:r>
              <a:rPr lang="en-US" dirty="0"/>
              <a:t>&gt; for. Like any skill, pre- and in-service teachers must be introduced to the concept, have the opportunity to apply their learning, and regularly practice with meaningful feedback.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You’ll notice that there is a set of general and special education HLPs. We believe all educators need both, and this webinar series will explore how they intersect and complement each other in the areas of collaboration, assessment, social and behavioral supports, and instruction. As you become familiar with these HLPs, remember that the special education set is not exclusively for special educators, but for educators who work with students with disabilities. In our current educational landscape, where students with disabilities are increasingly being served in general education classrooms, this means this set of HLPs is for </a:t>
            </a:r>
            <a:r>
              <a:rPr lang="en-US" i="1" dirty="0"/>
              <a:t>everybody</a:t>
            </a:r>
            <a:r>
              <a:rPr lang="en-US" dirty="0"/>
              <a:t>. Special educators, general educators, academic coaches, teacher leaders, and school and district level administration. &lt;</a:t>
            </a:r>
            <a:r>
              <a:rPr lang="en-US" b="1" dirty="0"/>
              <a:t>CLICK</a:t>
            </a:r>
            <a:r>
              <a:rPr lang="en-US" dirty="0"/>
              <a:t>&gt;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D6CF1-BCB8-4759-B2D5-6FD3B482A2A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0208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4129AC-E0C5-EE44-846D-2DD3CECCF955}" type="slidenum">
              <a:rPr lang="en-US" smtClean="0"/>
              <a:t>11</a:t>
            </a:fld>
            <a:endParaRPr lang="en-US" dirty="0"/>
          </a:p>
        </p:txBody>
      </p:sp>
    </p:spTree>
    <p:extLst>
      <p:ext uri="{BB962C8B-B14F-4D97-AF65-F5344CB8AC3E}">
        <p14:creationId xmlns:p14="http://schemas.microsoft.com/office/powerpoint/2010/main" val="2176923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A334E6-EF21-5246-86BD-D563EC6B364D}" type="slidenum">
              <a:rPr lang="en-US" smtClean="0"/>
              <a:t>12</a:t>
            </a:fld>
            <a:endParaRPr lang="en-US"/>
          </a:p>
        </p:txBody>
      </p:sp>
    </p:spTree>
    <p:extLst>
      <p:ext uri="{BB962C8B-B14F-4D97-AF65-F5344CB8AC3E}">
        <p14:creationId xmlns:p14="http://schemas.microsoft.com/office/powerpoint/2010/main" val="4334828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7228" y="4798558"/>
            <a:ext cx="10515600" cy="1325563"/>
          </a:xfrm>
        </p:spPr>
        <p:txBody>
          <a:bodyPr/>
          <a:lstStyle/>
          <a:p>
            <a:r>
              <a:rPr lang="en-US"/>
              <a:t>Click to edit Master title style</a:t>
            </a:r>
          </a:p>
        </p:txBody>
      </p:sp>
    </p:spTree>
    <p:extLst>
      <p:ext uri="{BB962C8B-B14F-4D97-AF65-F5344CB8AC3E}">
        <p14:creationId xmlns:p14="http://schemas.microsoft.com/office/powerpoint/2010/main" val="1201042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030787"/>
            <a:ext cx="10515600" cy="1325563"/>
          </a:xfrm>
        </p:spPr>
        <p:txBody>
          <a:bodyPr/>
          <a:lstStyle/>
          <a:p>
            <a:r>
              <a:rPr lang="en-US"/>
              <a:t>Click to edit Master title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34212"/>
          </a:xfrm>
        </p:spPr>
        <p:txBody>
          <a:bodyPr/>
          <a:lstStyle>
            <a:lvl1pPr>
              <a:lnSpc>
                <a:spcPct val="120000"/>
              </a:lnSpc>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4"/>
          <p:cNvSpPr>
            <a:spLocks noGrp="1"/>
          </p:cNvSpPr>
          <p:nvPr>
            <p:ph type="sldNum" sz="quarter" idx="12"/>
          </p:nvPr>
        </p:nvSpPr>
        <p:spPr>
          <a:xfrm>
            <a:off x="0" y="6216864"/>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23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23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p:cNvSpPr>
            <a:spLocks noGrp="1"/>
          </p:cNvSpPr>
          <p:nvPr>
            <p:ph type="sldNum" sz="quarter" idx="12"/>
          </p:nvPr>
        </p:nvSpPr>
        <p:spPr>
          <a:xfrm>
            <a:off x="0" y="6349867"/>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4"/>
          <p:cNvSpPr>
            <a:spLocks noGrp="1"/>
          </p:cNvSpPr>
          <p:nvPr>
            <p:ph type="sldNum" sz="quarter" idx="12"/>
          </p:nvPr>
        </p:nvSpPr>
        <p:spPr>
          <a:xfrm>
            <a:off x="0" y="6150362"/>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0" y="6190658"/>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0F75BC"/>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ingle Line Title, Bulleted Text, Source">
    <p:spTree>
      <p:nvGrpSpPr>
        <p:cNvPr id="1" name=""/>
        <p:cNvGrpSpPr/>
        <p:nvPr/>
      </p:nvGrpSpPr>
      <p:grpSpPr>
        <a:xfrm>
          <a:off x="0" y="0"/>
          <a:ext cx="0" cy="0"/>
          <a:chOff x="0" y="0"/>
          <a:chExt cx="0" cy="0"/>
        </a:xfrm>
      </p:grpSpPr>
      <p:cxnSp>
        <p:nvCxnSpPr>
          <p:cNvPr id="64" name="Rule"/>
          <p:cNvCxnSpPr/>
          <p:nvPr userDrawn="1"/>
        </p:nvCxnSpPr>
        <p:spPr>
          <a:xfrm>
            <a:off x="916519" y="966735"/>
            <a:ext cx="1127548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itle"/>
          <p:cNvSpPr>
            <a:spLocks noGrp="1"/>
          </p:cNvSpPr>
          <p:nvPr userDrawn="1">
            <p:ph type="title"/>
          </p:nvPr>
        </p:nvSpPr>
        <p:spPr>
          <a:xfrm>
            <a:off x="916518" y="365760"/>
            <a:ext cx="10966449" cy="486677"/>
          </a:xfrm>
        </p:spPr>
        <p:txBody>
          <a:bodyPr/>
          <a:lstStyle/>
          <a:p>
            <a:r>
              <a:rPr lang="en-US" dirty="0"/>
              <a:t>Click to edit Master title style</a:t>
            </a:r>
          </a:p>
        </p:txBody>
      </p:sp>
      <p:sp>
        <p:nvSpPr>
          <p:cNvPr id="20" name="Content"/>
          <p:cNvSpPr>
            <a:spLocks noGrp="1"/>
          </p:cNvSpPr>
          <p:nvPr userDrawn="1">
            <p:ph sz="quarter" idx="11"/>
          </p:nvPr>
        </p:nvSpPr>
        <p:spPr>
          <a:xfrm>
            <a:off x="916518" y="1074694"/>
            <a:ext cx="10966449" cy="52514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Source"/>
          <p:cNvSpPr>
            <a:spLocks noGrp="1"/>
          </p:cNvSpPr>
          <p:nvPr>
            <p:ph type="body" sz="quarter" idx="12" hasCustomPrompt="1"/>
          </p:nvPr>
        </p:nvSpPr>
        <p:spPr>
          <a:xfrm>
            <a:off x="916518" y="5824192"/>
            <a:ext cx="10966449" cy="501997"/>
          </a:xfrm>
        </p:spPr>
        <p:txBody>
          <a:bodyPr anchor="b" anchorCtr="0">
            <a:spAutoFit/>
          </a:bodyPr>
          <a:lstStyle>
            <a:lvl1pPr marL="0" indent="0">
              <a:buNone/>
              <a:defRPr sz="2400"/>
            </a:lvl1pPr>
          </a:lstStyle>
          <a:p>
            <a:pPr lvl="0"/>
            <a:r>
              <a:rPr lang="en-US" sz="1000" i="1" dirty="0">
                <a:solidFill>
                  <a:schemeClr val="tx2"/>
                </a:solidFill>
                <a:latin typeface="+mn-lt"/>
                <a:ea typeface="ITC Franklin Gothic Std Bk Cd"/>
                <a:cs typeface="ITC Franklin Gothic Std Bk Cd"/>
              </a:rPr>
              <a:t>Source: </a:t>
            </a:r>
            <a:r>
              <a:rPr lang="en-US" sz="1000" dirty="0">
                <a:solidFill>
                  <a:schemeClr val="tx2"/>
                </a:solidFill>
                <a:latin typeface="+mn-lt"/>
                <a:ea typeface="ITC Franklin Gothic Std Bk Cd"/>
                <a:cs typeface="ITC Franklin Gothic Std Bk Cd"/>
              </a:rPr>
              <a:t>Sources and permissions should be placed in a 9” wide, left aligned text box, positioned .25” above the bottom slide border, and left aligned with the slide title. Source information is in Arial, size 10 font.</a:t>
            </a:r>
            <a:endParaRPr lang="en-US" dirty="0"/>
          </a:p>
        </p:txBody>
      </p:sp>
      <p:sp>
        <p:nvSpPr>
          <p:cNvPr id="2" name="Slide Number"/>
          <p:cNvSpPr>
            <a:spLocks noGrp="1"/>
          </p:cNvSpPr>
          <p:nvPr userDrawn="1">
            <p:ph type="sldNum" sz="quarter" idx="10"/>
          </p:nvPr>
        </p:nvSpPr>
        <p:spPr/>
        <p:txBody>
          <a:bodyPr/>
          <a:lstStyle>
            <a:lvl1pPr>
              <a:defRPr>
                <a:solidFill>
                  <a:schemeClr val="bg2">
                    <a:lumMod val="75000"/>
                  </a:schemeClr>
                </a:solidFill>
              </a:defRPr>
            </a:lvl1pPr>
          </a:lstStyle>
          <a:p>
            <a:pPr algn="r"/>
            <a:fld id="{F3477EC8-074D-41C4-94AE-E9EA7CEEA348}" type="slidenum">
              <a:rPr smtClean="0">
                <a:solidFill>
                  <a:srgbClr val="D4D4D4">
                    <a:lumMod val="75000"/>
                  </a:srgbClr>
                </a:solidFill>
              </a:rPr>
              <a:pPr algn="r"/>
              <a:t>‹#›</a:t>
            </a:fld>
            <a:endParaRPr dirty="0">
              <a:solidFill>
                <a:srgbClr val="D4D4D4">
                  <a:lumMod val="75000"/>
                </a:srgbClr>
              </a:solidFill>
            </a:endParaRPr>
          </a:p>
        </p:txBody>
      </p:sp>
    </p:spTree>
    <p:extLst>
      <p:ext uri="{BB962C8B-B14F-4D97-AF65-F5344CB8AC3E}">
        <p14:creationId xmlns:p14="http://schemas.microsoft.com/office/powerpoint/2010/main" val="2954072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030787"/>
            <a:ext cx="10515600" cy="1325563"/>
          </a:xfrm>
        </p:spPr>
        <p:txBody>
          <a:bodyPr/>
          <a:lstStyle/>
          <a:p>
            <a:r>
              <a:rPr lang="en-US"/>
              <a:t>Click to edit Master title style</a:t>
            </a:r>
          </a:p>
        </p:txBody>
      </p:sp>
    </p:spTree>
    <p:extLst>
      <p:ext uri="{BB962C8B-B14F-4D97-AF65-F5344CB8AC3E}">
        <p14:creationId xmlns:p14="http://schemas.microsoft.com/office/powerpoint/2010/main" val="1201042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34212"/>
          </a:xfrm>
        </p:spPr>
        <p:txBody>
          <a:bodyPr/>
          <a:lstStyle>
            <a:lvl1pPr>
              <a:lnSpc>
                <a:spcPct val="120000"/>
              </a:lnSpc>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335556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850520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23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23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354364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885772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827447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6325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46262-01CD-4547-9366-608B32C7D7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339174-9D36-41C4-B64A-F2A7984A28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07AA98-CE15-45ED-95FE-43FCDC86ADD3}"/>
              </a:ext>
            </a:extLst>
          </p:cNvPr>
          <p:cNvSpPr>
            <a:spLocks noGrp="1"/>
          </p:cNvSpPr>
          <p:nvPr>
            <p:ph type="dt" sz="half" idx="10"/>
          </p:nvPr>
        </p:nvSpPr>
        <p:spPr/>
        <p:txBody>
          <a:bodyPr/>
          <a:lstStyle/>
          <a:p>
            <a:fld id="{8EFD6921-33D3-4C56-89BC-C5851AD8A9B4}" type="datetimeFigureOut">
              <a:rPr lang="en-US" smtClean="0"/>
              <a:t>4/16/2026</a:t>
            </a:fld>
            <a:endParaRPr lang="en-US"/>
          </a:p>
        </p:txBody>
      </p:sp>
      <p:sp>
        <p:nvSpPr>
          <p:cNvPr id="5" name="Footer Placeholder 4">
            <a:extLst>
              <a:ext uri="{FF2B5EF4-FFF2-40B4-BE49-F238E27FC236}">
                <a16:creationId xmlns:a16="http://schemas.microsoft.com/office/drawing/2014/main" id="{86768859-CEB2-4410-977B-EB1DB3F82A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AD2E4C-4411-4C7E-BEC1-B78E3606907E}"/>
              </a:ext>
            </a:extLst>
          </p:cNvPr>
          <p:cNvSpPr>
            <a:spLocks noGrp="1"/>
          </p:cNvSpPr>
          <p:nvPr>
            <p:ph type="sldNum" sz="quarter" idx="12"/>
          </p:nvPr>
        </p:nvSpPr>
        <p:spPr/>
        <p:txBody>
          <a:bodyPr/>
          <a:lstStyle/>
          <a:p>
            <a:fld id="{B626CDC1-D1C3-487C-A0A8-88312547FB38}" type="slidenum">
              <a:rPr lang="en-US" smtClean="0"/>
              <a:t>‹#›</a:t>
            </a:fld>
            <a:endParaRPr lang="en-US"/>
          </a:p>
        </p:txBody>
      </p:sp>
    </p:spTree>
    <p:extLst>
      <p:ext uri="{BB962C8B-B14F-4D97-AF65-F5344CB8AC3E}">
        <p14:creationId xmlns:p14="http://schemas.microsoft.com/office/powerpoint/2010/main" val="466915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1B2FA-BD2E-514D-AEC4-A7F5BCB27398}" type="slidenum">
              <a:rPr lang="en-US" smtClean="0"/>
              <a:t>‹#›</a:t>
            </a:fld>
            <a:endParaRPr lang="en-US"/>
          </a:p>
        </p:txBody>
      </p:sp>
    </p:spTree>
    <p:extLst>
      <p:ext uri="{BB962C8B-B14F-4D97-AF65-F5344CB8AC3E}">
        <p14:creationId xmlns:p14="http://schemas.microsoft.com/office/powerpoint/2010/main" val="2091516826"/>
      </p:ext>
    </p:extLst>
  </p:cSld>
  <p:clrMap bg1="lt1" tx1="dk1" bg2="lt2" tx2="dk2" accent1="accent1" accent2="accent2" accent3="accent3" accent4="accent4" accent5="accent5" accent6="accent6" hlink="hlink" folHlink="folHlink"/>
  <p:sldLayoutIdLst>
    <p:sldLayoutId id="2147483673" r:id="rId1"/>
    <p:sldLayoutId id="2147483660" r:id="rId2"/>
    <p:sldLayoutId id="2147483650" r:id="rId3"/>
    <p:sldLayoutId id="2147483661" r:id="rId4"/>
    <p:sldLayoutId id="2147483652" r:id="rId5"/>
    <p:sldLayoutId id="2147483654" r:id="rId6"/>
    <p:sldLayoutId id="2147483655" r:id="rId7"/>
    <p:sldLayoutId id="2147483662" r:id="rId8"/>
    <p:sldLayoutId id="2147483671" r:id="rId9"/>
  </p:sldLayoutIdLst>
  <p:txStyles>
    <p:titleStyle>
      <a:lvl1pPr algn="ctr" defTabSz="914400" rtl="0" eaLnBrk="1" latinLnBrk="0" hangingPunct="1">
        <a:lnSpc>
          <a:spcPct val="90000"/>
        </a:lnSpc>
        <a:spcBef>
          <a:spcPct val="0"/>
        </a:spcBef>
        <a:buNone/>
        <a:defRPr sz="3600" kern="1200" cap="all" baseline="0">
          <a:solidFill>
            <a:schemeClr val="tx1"/>
          </a:solidFill>
          <a:latin typeface="Gotham Bold" charset="0"/>
          <a:ea typeface="Gotham Bold" charset="0"/>
          <a:cs typeface="Gotham Bold" charset="0"/>
        </a:defRPr>
      </a:lvl1pPr>
    </p:titleStyle>
    <p:bodyStyle>
      <a:lvl1pPr marL="228600" indent="-228600" algn="l" defTabSz="914400" rtl="0" eaLnBrk="1" latinLnBrk="0" hangingPunct="1">
        <a:lnSpc>
          <a:spcPct val="140000"/>
        </a:lnSpc>
        <a:spcBef>
          <a:spcPts val="1000"/>
        </a:spcBef>
        <a:buFont typeface="Arial"/>
        <a:buChar char="•"/>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1B2FA-BD2E-514D-AEC4-A7F5BCB27398}" type="slidenum">
              <a:rPr lang="en-US" smtClean="0"/>
              <a:t>‹#›</a:t>
            </a:fld>
            <a:endParaRPr lang="en-US"/>
          </a:p>
        </p:txBody>
      </p:sp>
    </p:spTree>
    <p:extLst>
      <p:ext uri="{BB962C8B-B14F-4D97-AF65-F5344CB8AC3E}">
        <p14:creationId xmlns:p14="http://schemas.microsoft.com/office/powerpoint/2010/main" val="4582515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7" r:id="rId3"/>
    <p:sldLayoutId id="2147483668" r:id="rId4"/>
    <p:sldLayoutId id="2147483669" r:id="rId5"/>
    <p:sldLayoutId id="2147483670" r:id="rId6"/>
    <p:sldLayoutId id="2147483672" r:id="rId7"/>
  </p:sldLayoutIdLst>
  <p:txStyles>
    <p:titleStyle>
      <a:lvl1pPr algn="ctr" defTabSz="914400" rtl="0" eaLnBrk="1" latinLnBrk="0" hangingPunct="1">
        <a:lnSpc>
          <a:spcPct val="90000"/>
        </a:lnSpc>
        <a:spcBef>
          <a:spcPct val="0"/>
        </a:spcBef>
        <a:buNone/>
        <a:defRPr sz="3600" kern="1200" cap="all" baseline="0">
          <a:solidFill>
            <a:schemeClr val="bg1"/>
          </a:solidFill>
          <a:latin typeface="Gotham Bold" charset="0"/>
          <a:ea typeface="Gotham Bold" charset="0"/>
          <a:cs typeface="Gotham Bold" charset="0"/>
        </a:defRPr>
      </a:lvl1pPr>
    </p:titleStyle>
    <p:bodyStyle>
      <a:lvl1pPr marL="228600" indent="-228600" algn="l" defTabSz="914400" rtl="0" eaLnBrk="1" latinLnBrk="0" hangingPunct="1">
        <a:lnSpc>
          <a:spcPct val="140000"/>
        </a:lnSpc>
        <a:spcBef>
          <a:spcPts val="1000"/>
        </a:spcBef>
        <a:buFont typeface="Arial"/>
        <a:buChar char="•"/>
        <a:defRPr sz="2800" kern="1200">
          <a:solidFill>
            <a:schemeClr val="bg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16.tiff"/><Relationship Id="rId4" Type="http://schemas.openxmlformats.org/officeDocument/2006/relationships/image" Target="../media/image15.tiff"/></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hyperlink" Target="http://www.ceedar.org/archived-webinars/" TargetMode="External"/><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5.emf"/></Relationships>
</file>

<file path=ppt/slides/_rels/slide3.xml.rels><?xml version="1.0" encoding="UTF-8" standalone="yes"?>
<Relationships xmlns="http://schemas.openxmlformats.org/package/2006/relationships"><Relationship Id="rId8" Type="http://schemas.openxmlformats.org/officeDocument/2006/relationships/hyperlink" Target="mailto:leko@coe.ufl.edu" TargetMode="External"/><Relationship Id="rId3" Type="http://schemas.openxmlformats.org/officeDocument/2006/relationships/image" Target="../media/image9.png"/><Relationship Id="rId7" Type="http://schemas.openxmlformats.org/officeDocument/2006/relationships/hyperlink" Target="mailto:kadams@coe.ufl.edu"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hyperlink" Target="mailto:dspatterson@gsu.edu" TargetMode="External"/><Relationship Id="rId5" Type="http://schemas.openxmlformats.org/officeDocument/2006/relationships/image" Target="../media/image11.jpg"/><Relationship Id="rId10" Type="http://schemas.openxmlformats.org/officeDocument/2006/relationships/hyperlink" Target="mailto:calvarez@air.org" TargetMode="External"/><Relationship Id="rId4" Type="http://schemas.openxmlformats.org/officeDocument/2006/relationships/image" Target="../media/image10.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8C38C1-0030-6578-24F6-131806F08E1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Better together</a:t>
            </a:r>
          </a:p>
        </p:txBody>
      </p:sp>
    </p:spTree>
    <p:extLst>
      <p:ext uri="{BB962C8B-B14F-4D97-AF65-F5344CB8AC3E}">
        <p14:creationId xmlns:p14="http://schemas.microsoft.com/office/powerpoint/2010/main" val="1974992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4497"/>
            <a:ext cx="10515600" cy="1325563"/>
          </a:xfrm>
        </p:spPr>
        <p:txBody>
          <a:bodyPr/>
          <a:lstStyle/>
          <a:p>
            <a:r>
              <a:rPr lang="en-US" dirty="0">
                <a:latin typeface="Gill Sans MT"/>
              </a:rPr>
              <a:t>HLPs are</a:t>
            </a:r>
            <a:r>
              <a:rPr lang="mr-IN" dirty="0">
                <a:latin typeface="Gill Sans MT"/>
              </a:rPr>
              <a:t>…</a:t>
            </a:r>
            <a:endParaRPr lang="en-US">
              <a:latin typeface="Gill Sans MT"/>
            </a:endParaRPr>
          </a:p>
        </p:txBody>
      </p:sp>
      <p:pic>
        <p:nvPicPr>
          <p:cNvPr id="4" name="Content Placeholder 3" descr="Photo that says &quot;Essential&quot;"/>
          <p:cNvPicPr>
            <a:picLocks noGrp="1" noChangeAspect="1"/>
          </p:cNvPicPr>
          <p:nvPr>
            <p:ph idx="1"/>
          </p:nvPr>
        </p:nvPicPr>
        <p:blipFill>
          <a:blip r:embed="rId3"/>
          <a:stretch>
            <a:fillRect/>
          </a:stretch>
        </p:blipFill>
        <p:spPr>
          <a:xfrm>
            <a:off x="3675322" y="1496192"/>
            <a:ext cx="4955983" cy="1174353"/>
          </a:xfrm>
          <a:prstGeom prst="rect">
            <a:avLst/>
          </a:prstGeom>
        </p:spPr>
      </p:pic>
      <p:pic>
        <p:nvPicPr>
          <p:cNvPr id="5" name="Picture 4" descr="Graphic that says &quot;Focus&quot;"/>
          <p:cNvPicPr>
            <a:picLocks noChangeAspect="1"/>
          </p:cNvPicPr>
          <p:nvPr/>
        </p:nvPicPr>
        <p:blipFill>
          <a:blip r:embed="rId4"/>
          <a:stretch>
            <a:fillRect/>
          </a:stretch>
        </p:blipFill>
        <p:spPr>
          <a:xfrm>
            <a:off x="1499191" y="3263014"/>
            <a:ext cx="3276600" cy="2184400"/>
          </a:xfrm>
          <a:prstGeom prst="rect">
            <a:avLst/>
          </a:prstGeom>
        </p:spPr>
      </p:pic>
      <p:pic>
        <p:nvPicPr>
          <p:cNvPr id="6" name="Picture 5" descr="Graphic that depicts &quot;Practice&quot;"/>
          <p:cNvPicPr>
            <a:picLocks noChangeAspect="1"/>
          </p:cNvPicPr>
          <p:nvPr/>
        </p:nvPicPr>
        <p:blipFill>
          <a:blip r:embed="rId5"/>
          <a:stretch>
            <a:fillRect/>
          </a:stretch>
        </p:blipFill>
        <p:spPr>
          <a:xfrm>
            <a:off x="6930657" y="2865022"/>
            <a:ext cx="4154391" cy="3115793"/>
          </a:xfrm>
          <a:prstGeom prst="rect">
            <a:avLst/>
          </a:prstGeom>
        </p:spPr>
      </p:pic>
    </p:spTree>
    <p:extLst>
      <p:ext uri="{BB962C8B-B14F-4D97-AF65-F5344CB8AC3E}">
        <p14:creationId xmlns:p14="http://schemas.microsoft.com/office/powerpoint/2010/main" val="48653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E9A2D-10B0-9249-A4F6-34BA77E85083}"/>
              </a:ext>
            </a:extLst>
          </p:cNvPr>
          <p:cNvSpPr>
            <a:spLocks noGrp="1"/>
          </p:cNvSpPr>
          <p:nvPr>
            <p:ph type="title"/>
          </p:nvPr>
        </p:nvSpPr>
        <p:spPr/>
        <p:txBody>
          <a:bodyPr>
            <a:normAutofit/>
          </a:bodyPr>
          <a:lstStyle/>
          <a:p>
            <a:pPr algn="ctr"/>
            <a:r>
              <a:rPr lang="en-US" sz="4800" dirty="0">
                <a:latin typeface="Gill Sans MT"/>
              </a:rPr>
              <a:t>HLPs</a:t>
            </a:r>
          </a:p>
        </p:txBody>
      </p:sp>
      <p:sp>
        <p:nvSpPr>
          <p:cNvPr id="3" name="Content Placeholder 2">
            <a:extLst>
              <a:ext uri="{FF2B5EF4-FFF2-40B4-BE49-F238E27FC236}">
                <a16:creationId xmlns:a16="http://schemas.microsoft.com/office/drawing/2014/main" id="{1298CC22-E948-9042-94A5-6F7D48DEB1FE}"/>
              </a:ext>
            </a:extLst>
          </p:cNvPr>
          <p:cNvSpPr>
            <a:spLocks noGrp="1"/>
          </p:cNvSpPr>
          <p:nvPr>
            <p:ph idx="4294967295"/>
          </p:nvPr>
        </p:nvSpPr>
        <p:spPr>
          <a:xfrm>
            <a:off x="963405" y="3251529"/>
            <a:ext cx="2297711" cy="1034174"/>
          </a:xfrm>
          <a:solidFill>
            <a:schemeClr val="bg1">
              <a:lumMod val="85000"/>
            </a:schemeClr>
          </a:solidFill>
          <a:ln>
            <a:solidFill>
              <a:schemeClr val="tx2"/>
            </a:solidFill>
          </a:ln>
        </p:spPr>
        <p:txBody>
          <a:bodyPr>
            <a:normAutofit fontScale="77500" lnSpcReduction="20000"/>
          </a:bodyPr>
          <a:lstStyle/>
          <a:p>
            <a:pPr marL="0" indent="0" algn="ctr">
              <a:buNone/>
            </a:pPr>
            <a:r>
              <a:rPr lang="en-US" sz="3000" dirty="0">
                <a:latin typeface="Gill Sans MT"/>
                <a:cs typeface="Times New Roman" panose="02020603050405020304" pitchFamily="18" charset="0"/>
              </a:rPr>
              <a:t>22 HLPs Across Four Domains </a:t>
            </a:r>
          </a:p>
          <a:p>
            <a:pPr marL="0" indent="0">
              <a:buNone/>
            </a:pPr>
            <a:endParaRPr lang="en-US" dirty="0">
              <a:latin typeface="Gill Sans MT"/>
            </a:endParaRPr>
          </a:p>
        </p:txBody>
      </p:sp>
      <p:sp>
        <p:nvSpPr>
          <p:cNvPr id="5" name="Slide Number Placeholder 4">
            <a:extLst>
              <a:ext uri="{FF2B5EF4-FFF2-40B4-BE49-F238E27FC236}">
                <a16:creationId xmlns:a16="http://schemas.microsoft.com/office/drawing/2014/main" id="{86DAF52D-E9D6-9A40-A1F8-8B10C982ECE8}"/>
              </a:ext>
            </a:extLst>
          </p:cNvPr>
          <p:cNvSpPr>
            <a:spLocks noGrp="1"/>
          </p:cNvSpPr>
          <p:nvPr>
            <p:ph type="sldNum" sz="quarter" idx="4294967295"/>
          </p:nvPr>
        </p:nvSpPr>
        <p:spPr>
          <a:xfrm>
            <a:off x="0" y="6516688"/>
            <a:ext cx="66675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753B17-1229-47A4-BBB2-A02D5F84107F}" type="slidenum">
              <a:rPr lang="en-US" smtClean="0"/>
              <a:pPr/>
              <a:t>11</a:t>
            </a:fld>
            <a:endParaRPr lang="en-US" dirty="0"/>
          </a:p>
        </p:txBody>
      </p:sp>
      <p:graphicFrame>
        <p:nvGraphicFramePr>
          <p:cNvPr id="10" name="Diagram 9" descr="Collaboration, Assessment, Social/Emotional/Behavioral/Instruction" title="The four HLP categories">
            <a:extLst>
              <a:ext uri="{FF2B5EF4-FFF2-40B4-BE49-F238E27FC236}">
                <a16:creationId xmlns:a16="http://schemas.microsoft.com/office/drawing/2014/main" id="{B368E771-D692-ED44-BC9F-46E5BB952107}"/>
              </a:ext>
            </a:extLst>
          </p:cNvPr>
          <p:cNvGraphicFramePr/>
          <p:nvPr>
            <p:extLst>
              <p:ext uri="{D42A27DB-BD31-4B8C-83A1-F6EECF244321}">
                <p14:modId xmlns:p14="http://schemas.microsoft.com/office/powerpoint/2010/main" val="2876906062"/>
              </p:ext>
            </p:extLst>
          </p:nvPr>
        </p:nvGraphicFramePr>
        <p:xfrm>
          <a:off x="3386321" y="1550151"/>
          <a:ext cx="5858550" cy="44369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20591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86F18F-10DF-4543-964E-4D24EFC5EBDB}"/>
              </a:ext>
            </a:extLst>
          </p:cNvPr>
          <p:cNvSpPr txBox="1">
            <a:spLocks noGrp="1"/>
          </p:cNvSpPr>
          <p:nvPr>
            <p:ph type="title" idx="4294967295"/>
          </p:nvPr>
        </p:nvSpPr>
        <p:spPr>
          <a:xfrm>
            <a:off x="2943446" y="675167"/>
            <a:ext cx="6898758"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Gill Sans MT"/>
                <a:ea typeface="+mn-ea"/>
                <a:cs typeface="+mn-cs"/>
              </a:rPr>
              <a:t>HLPS: COLLABORATION</a:t>
            </a:r>
          </a:p>
        </p:txBody>
      </p:sp>
      <p:sp>
        <p:nvSpPr>
          <p:cNvPr id="7" name="object 2" title="Two women looking at an ipad"/>
          <p:cNvSpPr/>
          <p:nvPr/>
        </p:nvSpPr>
        <p:spPr>
          <a:xfrm>
            <a:off x="1784790" y="2227794"/>
            <a:ext cx="2668262" cy="3343275"/>
          </a:xfrm>
          <a:prstGeom prst="rect">
            <a:avLst/>
          </a:prstGeom>
          <a:blipFill>
            <a:blip r:embed="rId3" cstate="print"/>
            <a:stretch>
              <a:fillRect/>
            </a:stretch>
          </a:blipFill>
        </p:spPr>
        <p:txBody>
          <a:bodyPr wrap="square" lIns="0" tIns="0" rIns="0" bIns="0" rtlCol="0"/>
          <a:lstStyle/>
          <a:p>
            <a:endParaRPr sz="1350">
              <a:solidFill>
                <a:prstClr val="black"/>
              </a:solidFill>
              <a:latin typeface="Calibri"/>
            </a:endParaRPr>
          </a:p>
        </p:txBody>
      </p:sp>
      <p:sp>
        <p:nvSpPr>
          <p:cNvPr id="8" name="object 4"/>
          <p:cNvSpPr txBox="1"/>
          <p:nvPr/>
        </p:nvSpPr>
        <p:spPr>
          <a:xfrm>
            <a:off x="4662401" y="2348331"/>
            <a:ext cx="5743575" cy="3026149"/>
          </a:xfrm>
          <a:prstGeom prst="rect">
            <a:avLst/>
          </a:prstGeom>
          <a:noFill/>
        </p:spPr>
        <p:txBody>
          <a:bodyPr vert="horz" wrap="square" lIns="0" tIns="0" rIns="0" bIns="0" rtlCol="0" anchor="t">
            <a:spAutoFit/>
          </a:bodyPr>
          <a:lstStyle/>
          <a:p>
            <a:pPr marL="333375" marR="211455" indent="-323850">
              <a:lnSpc>
                <a:spcPts val="1875"/>
              </a:lnSpc>
              <a:buClr>
                <a:srgbClr val="91499C"/>
              </a:buClr>
              <a:buFontTx/>
              <a:buAutoNum type="arabicPeriod"/>
              <a:tabLst>
                <a:tab pos="332899" algn="l"/>
                <a:tab pos="333375" algn="l"/>
              </a:tabLst>
            </a:pPr>
            <a:endParaRPr lang="en-US" sz="2400" spc="23" dirty="0">
              <a:solidFill>
                <a:srgbClr val="025299"/>
              </a:solidFill>
              <a:latin typeface="Gill Sans MT"/>
              <a:cs typeface="Times New Roman" panose="02020603050405020304" pitchFamily="18" charset="0"/>
            </a:endParaRPr>
          </a:p>
          <a:p>
            <a:pPr marL="333375" marR="211455" indent="-323850">
              <a:lnSpc>
                <a:spcPts val="1875"/>
              </a:lnSpc>
              <a:buClr>
                <a:srgbClr val="91499C"/>
              </a:buClr>
              <a:buFontTx/>
              <a:buAutoNum type="arabicPeriod"/>
              <a:tabLst>
                <a:tab pos="332899" algn="l"/>
                <a:tab pos="333375" algn="l"/>
              </a:tabLst>
            </a:pPr>
            <a:r>
              <a:rPr sz="2400" spc="23" dirty="0">
                <a:solidFill>
                  <a:srgbClr val="025299"/>
                </a:solidFill>
                <a:latin typeface="Gill Sans MT"/>
                <a:cs typeface="Times New Roman" panose="02020603050405020304" pitchFamily="18" charset="0"/>
              </a:rPr>
              <a:t>Collaborate </a:t>
            </a:r>
            <a:r>
              <a:rPr sz="2400" spc="-30" dirty="0">
                <a:solidFill>
                  <a:srgbClr val="025299"/>
                </a:solidFill>
                <a:latin typeface="Gill Sans MT"/>
                <a:cs typeface="Times New Roman" panose="02020603050405020304" pitchFamily="18" charset="0"/>
              </a:rPr>
              <a:t>with </a:t>
            </a:r>
            <a:r>
              <a:rPr sz="2400" spc="4" dirty="0">
                <a:solidFill>
                  <a:srgbClr val="025299"/>
                </a:solidFill>
                <a:latin typeface="Gill Sans MT"/>
                <a:cs typeface="Times New Roman" panose="02020603050405020304" pitchFamily="18" charset="0"/>
              </a:rPr>
              <a:t>professionals </a:t>
            </a:r>
            <a:r>
              <a:rPr sz="2400" spc="-15" dirty="0">
                <a:solidFill>
                  <a:srgbClr val="025299"/>
                </a:solidFill>
                <a:latin typeface="Gill Sans MT"/>
                <a:cs typeface="Times New Roman" panose="02020603050405020304" pitchFamily="18" charset="0"/>
              </a:rPr>
              <a:t>to</a:t>
            </a:r>
            <a:r>
              <a:rPr sz="2400" spc="-184" dirty="0">
                <a:solidFill>
                  <a:srgbClr val="025299"/>
                </a:solidFill>
                <a:latin typeface="Gill Sans MT"/>
                <a:cs typeface="Times New Roman" panose="02020603050405020304" pitchFamily="18" charset="0"/>
              </a:rPr>
              <a:t> </a:t>
            </a:r>
            <a:r>
              <a:rPr sz="2400" spc="8" dirty="0">
                <a:solidFill>
                  <a:srgbClr val="025299"/>
                </a:solidFill>
                <a:latin typeface="Gill Sans MT"/>
                <a:cs typeface="Times New Roman" panose="02020603050405020304" pitchFamily="18" charset="0"/>
              </a:rPr>
              <a:t>increase </a:t>
            </a:r>
            <a:r>
              <a:rPr sz="2400" spc="-4" dirty="0">
                <a:solidFill>
                  <a:srgbClr val="025299"/>
                </a:solidFill>
                <a:latin typeface="Gill Sans MT"/>
                <a:cs typeface="Times New Roman" panose="02020603050405020304" pitchFamily="18" charset="0"/>
              </a:rPr>
              <a:t>student</a:t>
            </a:r>
            <a:r>
              <a:rPr sz="2400" spc="-116" dirty="0">
                <a:solidFill>
                  <a:srgbClr val="025299"/>
                </a:solidFill>
                <a:latin typeface="Gill Sans MT"/>
                <a:cs typeface="Times New Roman" panose="02020603050405020304" pitchFamily="18" charset="0"/>
              </a:rPr>
              <a:t> </a:t>
            </a:r>
            <a:r>
              <a:rPr sz="2400" spc="8" dirty="0">
                <a:solidFill>
                  <a:srgbClr val="025299"/>
                </a:solidFill>
                <a:latin typeface="Gill Sans MT"/>
                <a:cs typeface="Times New Roman" panose="02020603050405020304" pitchFamily="18" charset="0"/>
              </a:rPr>
              <a:t>success.</a:t>
            </a:r>
            <a:endParaRPr sz="2400" dirty="0">
              <a:solidFill>
                <a:prstClr val="black"/>
              </a:solidFill>
              <a:latin typeface="Gill Sans MT"/>
              <a:cs typeface="Times New Roman" panose="02020603050405020304" pitchFamily="18" charset="0"/>
            </a:endParaRPr>
          </a:p>
          <a:p>
            <a:pPr marL="333375" marR="211455" indent="-323850">
              <a:lnSpc>
                <a:spcPts val="1875"/>
              </a:lnSpc>
              <a:buClr>
                <a:srgbClr val="91499C"/>
              </a:buClr>
              <a:buFontTx/>
              <a:buAutoNum type="arabicPeriod"/>
              <a:tabLst>
                <a:tab pos="332899" algn="l"/>
                <a:tab pos="333375" algn="l"/>
              </a:tabLst>
            </a:pPr>
            <a:endParaRPr lang="en-US" sz="2400" spc="8" dirty="0">
              <a:solidFill>
                <a:srgbClr val="025299"/>
              </a:solidFill>
              <a:latin typeface="Gill Sans MT"/>
              <a:cs typeface="Times New Roman"/>
            </a:endParaRPr>
          </a:p>
          <a:p>
            <a:pPr marL="333375" marR="244316" indent="-323850">
              <a:lnSpc>
                <a:spcPts val="1875"/>
              </a:lnSpc>
              <a:spcBef>
                <a:spcPts val="1500"/>
              </a:spcBef>
              <a:buClr>
                <a:srgbClr val="91499C"/>
              </a:buClr>
              <a:buFontTx/>
              <a:buAutoNum type="arabicPeriod"/>
              <a:tabLst>
                <a:tab pos="332899" algn="l"/>
                <a:tab pos="333375" algn="l"/>
              </a:tabLst>
            </a:pPr>
            <a:r>
              <a:rPr sz="2400" spc="34" dirty="0">
                <a:solidFill>
                  <a:srgbClr val="025299"/>
                </a:solidFill>
                <a:latin typeface="Gill Sans MT"/>
                <a:cs typeface="Times New Roman" panose="02020603050405020304" pitchFamily="18" charset="0"/>
              </a:rPr>
              <a:t>Organize </a:t>
            </a:r>
            <a:r>
              <a:rPr sz="2400" spc="56" dirty="0">
                <a:solidFill>
                  <a:srgbClr val="025299"/>
                </a:solidFill>
                <a:latin typeface="Gill Sans MT"/>
                <a:cs typeface="Times New Roman" panose="02020603050405020304" pitchFamily="18" charset="0"/>
              </a:rPr>
              <a:t>and </a:t>
            </a:r>
            <a:r>
              <a:rPr sz="2400" spc="8" dirty="0">
                <a:solidFill>
                  <a:srgbClr val="025299"/>
                </a:solidFill>
                <a:latin typeface="Gill Sans MT"/>
                <a:cs typeface="Times New Roman" panose="02020603050405020304" pitchFamily="18" charset="0"/>
              </a:rPr>
              <a:t>facilitate</a:t>
            </a:r>
            <a:r>
              <a:rPr sz="2400" spc="-270" dirty="0">
                <a:solidFill>
                  <a:srgbClr val="025299"/>
                </a:solidFill>
                <a:latin typeface="Gill Sans MT"/>
                <a:cs typeface="Times New Roman" panose="02020603050405020304" pitchFamily="18" charset="0"/>
              </a:rPr>
              <a:t> </a:t>
            </a:r>
            <a:r>
              <a:rPr sz="2400" spc="-26" dirty="0">
                <a:solidFill>
                  <a:srgbClr val="025299"/>
                </a:solidFill>
                <a:latin typeface="Gill Sans MT"/>
                <a:cs typeface="Times New Roman" panose="02020603050405020304" pitchFamily="18" charset="0"/>
              </a:rPr>
              <a:t>effective </a:t>
            </a:r>
            <a:r>
              <a:rPr sz="2400" spc="4" dirty="0">
                <a:solidFill>
                  <a:srgbClr val="025299"/>
                </a:solidFill>
                <a:latin typeface="Gill Sans MT"/>
                <a:cs typeface="Times New Roman" panose="02020603050405020304" pitchFamily="18" charset="0"/>
              </a:rPr>
              <a:t>meetings </a:t>
            </a:r>
            <a:r>
              <a:rPr sz="2400" spc="-30" dirty="0">
                <a:solidFill>
                  <a:srgbClr val="025299"/>
                </a:solidFill>
                <a:latin typeface="Gill Sans MT"/>
                <a:cs typeface="Times New Roman" panose="02020603050405020304" pitchFamily="18" charset="0"/>
              </a:rPr>
              <a:t>with </a:t>
            </a:r>
            <a:r>
              <a:rPr sz="2400" spc="4" dirty="0">
                <a:solidFill>
                  <a:srgbClr val="025299"/>
                </a:solidFill>
                <a:latin typeface="Gill Sans MT"/>
                <a:cs typeface="Times New Roman" panose="02020603050405020304" pitchFamily="18" charset="0"/>
              </a:rPr>
              <a:t>professionals </a:t>
            </a:r>
            <a:r>
              <a:rPr sz="2400" spc="56" dirty="0">
                <a:solidFill>
                  <a:srgbClr val="025299"/>
                </a:solidFill>
                <a:latin typeface="Gill Sans MT"/>
                <a:cs typeface="Times New Roman" panose="02020603050405020304" pitchFamily="18" charset="0"/>
              </a:rPr>
              <a:t>and</a:t>
            </a:r>
            <a:r>
              <a:rPr sz="2400" spc="-124" dirty="0">
                <a:solidFill>
                  <a:srgbClr val="025299"/>
                </a:solidFill>
                <a:latin typeface="Gill Sans MT"/>
                <a:cs typeface="Times New Roman" panose="02020603050405020304" pitchFamily="18" charset="0"/>
              </a:rPr>
              <a:t> </a:t>
            </a:r>
            <a:r>
              <a:rPr sz="2400" spc="-8" dirty="0">
                <a:solidFill>
                  <a:srgbClr val="025299"/>
                </a:solidFill>
                <a:latin typeface="Gill Sans MT"/>
                <a:cs typeface="Times New Roman" panose="02020603050405020304" pitchFamily="18" charset="0"/>
              </a:rPr>
              <a:t>families.</a:t>
            </a:r>
            <a:endParaRPr sz="2400" dirty="0">
              <a:solidFill>
                <a:prstClr val="black"/>
              </a:solidFill>
              <a:latin typeface="Gill Sans MT"/>
              <a:cs typeface="Times New Roman" panose="02020603050405020304" pitchFamily="18" charset="0"/>
            </a:endParaRPr>
          </a:p>
          <a:p>
            <a:pPr marL="333375" marR="243840" indent="-323850">
              <a:lnSpc>
                <a:spcPts val="1875"/>
              </a:lnSpc>
              <a:spcBef>
                <a:spcPts val="1500"/>
              </a:spcBef>
              <a:buClr>
                <a:srgbClr val="91499C"/>
              </a:buClr>
              <a:buFontTx/>
              <a:buAutoNum type="arabicPeriod"/>
              <a:tabLst>
                <a:tab pos="332899" algn="l"/>
                <a:tab pos="333375" algn="l"/>
              </a:tabLst>
            </a:pPr>
            <a:endParaRPr lang="en-US" sz="2400" spc="-8" dirty="0">
              <a:solidFill>
                <a:srgbClr val="025299"/>
              </a:solidFill>
              <a:latin typeface="Gill Sans MT"/>
              <a:cs typeface="Times New Roman"/>
            </a:endParaRPr>
          </a:p>
          <a:p>
            <a:pPr marL="333375" marR="3810" indent="-323850">
              <a:lnSpc>
                <a:spcPts val="1875"/>
              </a:lnSpc>
              <a:spcBef>
                <a:spcPts val="1500"/>
              </a:spcBef>
              <a:buClr>
                <a:srgbClr val="91499C"/>
              </a:buClr>
              <a:buFontTx/>
              <a:buAutoNum type="arabicPeriod"/>
              <a:tabLst>
                <a:tab pos="332899" algn="l"/>
                <a:tab pos="333375" algn="l"/>
              </a:tabLst>
            </a:pPr>
            <a:r>
              <a:rPr sz="2400" spc="23" dirty="0">
                <a:solidFill>
                  <a:srgbClr val="025299"/>
                </a:solidFill>
                <a:latin typeface="Gill Sans MT"/>
                <a:cs typeface="Times New Roman" panose="02020603050405020304" pitchFamily="18" charset="0"/>
              </a:rPr>
              <a:t>Collaborate </a:t>
            </a:r>
            <a:r>
              <a:rPr sz="2400" spc="-30" dirty="0">
                <a:solidFill>
                  <a:srgbClr val="025299"/>
                </a:solidFill>
                <a:latin typeface="Gill Sans MT"/>
                <a:cs typeface="Times New Roman" panose="02020603050405020304" pitchFamily="18" charset="0"/>
              </a:rPr>
              <a:t>with </a:t>
            </a:r>
            <a:r>
              <a:rPr sz="2400" dirty="0">
                <a:solidFill>
                  <a:srgbClr val="025299"/>
                </a:solidFill>
                <a:latin typeface="Gill Sans MT"/>
                <a:cs typeface="Times New Roman" panose="02020603050405020304" pitchFamily="18" charset="0"/>
              </a:rPr>
              <a:t>families </a:t>
            </a:r>
            <a:r>
              <a:rPr sz="2400" spc="-15" dirty="0">
                <a:solidFill>
                  <a:srgbClr val="025299"/>
                </a:solidFill>
                <a:latin typeface="Gill Sans MT"/>
                <a:cs typeface="Times New Roman" panose="02020603050405020304" pitchFamily="18" charset="0"/>
              </a:rPr>
              <a:t>to </a:t>
            </a:r>
            <a:r>
              <a:rPr sz="2400" spc="11" dirty="0">
                <a:solidFill>
                  <a:srgbClr val="025299"/>
                </a:solidFill>
                <a:latin typeface="Gill Sans MT"/>
                <a:cs typeface="Times New Roman" panose="02020603050405020304" pitchFamily="18" charset="0"/>
              </a:rPr>
              <a:t>support</a:t>
            </a:r>
            <a:r>
              <a:rPr sz="2400" spc="-244" dirty="0">
                <a:solidFill>
                  <a:srgbClr val="025299"/>
                </a:solidFill>
                <a:latin typeface="Gill Sans MT"/>
                <a:cs typeface="Times New Roman" panose="02020603050405020304" pitchFamily="18" charset="0"/>
              </a:rPr>
              <a:t> </a:t>
            </a:r>
            <a:r>
              <a:rPr sz="2400" spc="-4" dirty="0">
                <a:solidFill>
                  <a:srgbClr val="025299"/>
                </a:solidFill>
                <a:latin typeface="Gill Sans MT"/>
                <a:cs typeface="Times New Roman" panose="02020603050405020304" pitchFamily="18" charset="0"/>
              </a:rPr>
              <a:t>student </a:t>
            </a:r>
            <a:r>
              <a:rPr sz="2400" spc="19" dirty="0">
                <a:solidFill>
                  <a:srgbClr val="025299"/>
                </a:solidFill>
                <a:latin typeface="Gill Sans MT"/>
                <a:cs typeface="Times New Roman" panose="02020603050405020304" pitchFamily="18" charset="0"/>
              </a:rPr>
              <a:t>learning </a:t>
            </a:r>
            <a:r>
              <a:rPr sz="2400" spc="56" dirty="0">
                <a:solidFill>
                  <a:srgbClr val="025299"/>
                </a:solidFill>
                <a:latin typeface="Gill Sans MT"/>
                <a:cs typeface="Times New Roman" panose="02020603050405020304" pitchFamily="18" charset="0"/>
              </a:rPr>
              <a:t>and </a:t>
            </a:r>
            <a:r>
              <a:rPr sz="2400" spc="-8" dirty="0">
                <a:solidFill>
                  <a:srgbClr val="025299"/>
                </a:solidFill>
                <a:latin typeface="Gill Sans MT"/>
                <a:cs typeface="Times New Roman" panose="02020603050405020304" pitchFamily="18" charset="0"/>
              </a:rPr>
              <a:t>secure </a:t>
            </a:r>
            <a:r>
              <a:rPr sz="2400" spc="-4" dirty="0">
                <a:solidFill>
                  <a:srgbClr val="025299"/>
                </a:solidFill>
                <a:latin typeface="Gill Sans MT"/>
                <a:cs typeface="Times New Roman" panose="02020603050405020304" pitchFamily="18" charset="0"/>
              </a:rPr>
              <a:t>needed</a:t>
            </a:r>
            <a:r>
              <a:rPr sz="2400" spc="-274" dirty="0">
                <a:solidFill>
                  <a:srgbClr val="025299"/>
                </a:solidFill>
                <a:latin typeface="Gill Sans MT"/>
                <a:cs typeface="Times New Roman" panose="02020603050405020304" pitchFamily="18" charset="0"/>
              </a:rPr>
              <a:t> </a:t>
            </a:r>
            <a:r>
              <a:rPr sz="2400" spc="-11" dirty="0">
                <a:solidFill>
                  <a:srgbClr val="025299"/>
                </a:solidFill>
                <a:latin typeface="Gill Sans MT"/>
                <a:cs typeface="Times New Roman" panose="02020603050405020304" pitchFamily="18" charset="0"/>
              </a:rPr>
              <a:t>services.</a:t>
            </a:r>
            <a:endParaRPr sz="2400" dirty="0">
              <a:solidFill>
                <a:prstClr val="black"/>
              </a:solidFill>
              <a:latin typeface="Gill Sans MT"/>
              <a:cs typeface="Times New Roman" panose="02020603050405020304" pitchFamily="18" charset="0"/>
            </a:endParaRPr>
          </a:p>
        </p:txBody>
      </p:sp>
      <p:sp>
        <p:nvSpPr>
          <p:cNvPr id="5" name="Slide Number Placeholder 4">
            <a:extLst>
              <a:ext uri="{FF2B5EF4-FFF2-40B4-BE49-F238E27FC236}">
                <a16:creationId xmlns:a16="http://schemas.microsoft.com/office/drawing/2014/main" id="{6ADAE255-E6EC-2E4F-BA1F-19519FFB2FA5}"/>
              </a:ext>
            </a:extLst>
          </p:cNvPr>
          <p:cNvSpPr>
            <a:spLocks noGrp="1"/>
          </p:cNvSpPr>
          <p:nvPr>
            <p:ph type="sldNum" sz="quarter" idx="4"/>
          </p:nvPr>
        </p:nvSpPr>
        <p:spPr>
          <a:xfrm>
            <a:off x="1616250" y="642179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753B17-1229-47A4-BBB2-A02D5F84107F}" type="slidenum">
              <a:rPr lang="en-US" smtClean="0"/>
              <a:pPr/>
              <a:t>12</a:t>
            </a:fld>
            <a:endParaRPr lang="en-US" dirty="0"/>
          </a:p>
        </p:txBody>
      </p:sp>
    </p:spTree>
    <p:extLst>
      <p:ext uri="{BB962C8B-B14F-4D97-AF65-F5344CB8AC3E}">
        <p14:creationId xmlns:p14="http://schemas.microsoft.com/office/powerpoint/2010/main" val="3055121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295A-D62F-9445-8749-FDAB0EE211AC}"/>
              </a:ext>
            </a:extLst>
          </p:cNvPr>
          <p:cNvSpPr>
            <a:spLocks noGrp="1"/>
          </p:cNvSpPr>
          <p:nvPr>
            <p:ph type="title"/>
          </p:nvPr>
        </p:nvSpPr>
        <p:spPr>
          <a:xfrm>
            <a:off x="2474759" y="468668"/>
            <a:ext cx="7232103" cy="994172"/>
          </a:xfrm>
        </p:spPr>
        <p:txBody>
          <a:bodyPr>
            <a:normAutofit/>
          </a:bodyPr>
          <a:lstStyle/>
          <a:p>
            <a:r>
              <a:rPr lang="en-US" sz="4050" dirty="0">
                <a:latin typeface="Gill Sans MT"/>
              </a:rPr>
              <a:t>HLPs: Assessment </a:t>
            </a:r>
            <a:endParaRPr lang="en-US" sz="4050" dirty="0">
              <a:latin typeface="Bodoni 72 Oldstyle Book" pitchFamily="2" charset="0"/>
            </a:endParaRPr>
          </a:p>
        </p:txBody>
      </p:sp>
      <p:sp>
        <p:nvSpPr>
          <p:cNvPr id="5" name="Slide Number Placeholder 4">
            <a:extLst>
              <a:ext uri="{FF2B5EF4-FFF2-40B4-BE49-F238E27FC236}">
                <a16:creationId xmlns:a16="http://schemas.microsoft.com/office/drawing/2014/main" id="{6ADAE255-E6EC-2E4F-BA1F-19519FFB2FA5}"/>
              </a:ext>
            </a:extLst>
          </p:cNvPr>
          <p:cNvSpPr>
            <a:spLocks noGrp="1"/>
          </p:cNvSpPr>
          <p:nvPr>
            <p:ph type="sldNum" sz="quarter" idx="4"/>
          </p:nvPr>
        </p:nvSpPr>
        <p:spPr>
          <a:xfrm>
            <a:off x="1616250" y="642179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753B17-1229-47A4-BBB2-A02D5F84107F}" type="slidenum">
              <a:rPr lang="en-US" smtClean="0"/>
              <a:pPr/>
              <a:t>13</a:t>
            </a:fld>
            <a:endParaRPr lang="en-US" dirty="0"/>
          </a:p>
        </p:txBody>
      </p:sp>
      <p:sp>
        <p:nvSpPr>
          <p:cNvPr id="7" name="object 2" title="Teacher and student looking at a paper"/>
          <p:cNvSpPr/>
          <p:nvPr/>
        </p:nvSpPr>
        <p:spPr>
          <a:xfrm>
            <a:off x="1752228" y="2263141"/>
            <a:ext cx="2590015" cy="3472479"/>
          </a:xfrm>
          <a:prstGeom prst="rect">
            <a:avLst/>
          </a:prstGeom>
          <a:blipFill>
            <a:blip r:embed="rId3" cstate="print"/>
            <a:stretch>
              <a:fillRect/>
            </a:stretch>
          </a:blipFill>
        </p:spPr>
        <p:txBody>
          <a:bodyPr wrap="square" lIns="0" tIns="0" rIns="0" bIns="0" rtlCol="0"/>
          <a:lstStyle/>
          <a:p>
            <a:endParaRPr sz="1350">
              <a:solidFill>
                <a:prstClr val="black"/>
              </a:solidFill>
              <a:latin typeface="Calibri"/>
            </a:endParaRPr>
          </a:p>
        </p:txBody>
      </p:sp>
      <p:sp>
        <p:nvSpPr>
          <p:cNvPr id="8" name="object 4"/>
          <p:cNvSpPr txBox="1"/>
          <p:nvPr/>
        </p:nvSpPr>
        <p:spPr>
          <a:xfrm>
            <a:off x="4455797" y="2267460"/>
            <a:ext cx="5897879" cy="3752502"/>
          </a:xfrm>
          <a:prstGeom prst="rect">
            <a:avLst/>
          </a:prstGeom>
          <a:noFill/>
        </p:spPr>
        <p:txBody>
          <a:bodyPr vert="horz" wrap="square" lIns="0" tIns="0" rIns="0" bIns="0" rtlCol="0" anchor="t">
            <a:spAutoFit/>
          </a:bodyPr>
          <a:lstStyle/>
          <a:p>
            <a:pPr marL="333375" marR="3810" indent="-323850">
              <a:lnSpc>
                <a:spcPts val="1875"/>
              </a:lnSpc>
              <a:buClr>
                <a:srgbClr val="91499C"/>
              </a:buClr>
              <a:buFontTx/>
              <a:buAutoNum type="arabicPeriod" startAt="4"/>
              <a:tabLst>
                <a:tab pos="333375" algn="l"/>
                <a:tab pos="385763" algn="l"/>
              </a:tabLst>
            </a:pPr>
            <a:r>
              <a:rPr lang="en-US" sz="2250" spc="4" dirty="0">
                <a:solidFill>
                  <a:srgbClr val="025299"/>
                </a:solidFill>
                <a:latin typeface="Gill Sans MT"/>
                <a:cs typeface="Times New Roman"/>
              </a:rPr>
              <a:t>Use multiple sources of information to develop a comprehensive understanding of a student’s strengths and needs</a:t>
            </a:r>
            <a:endParaRPr lang="en-US" sz="2250">
              <a:latin typeface="Gill Sans MT"/>
              <a:cs typeface="Times New Roman"/>
            </a:endParaRPr>
          </a:p>
          <a:p>
            <a:pPr marL="333375" marR="3810" indent="-323850">
              <a:lnSpc>
                <a:spcPts val="1875"/>
              </a:lnSpc>
              <a:buClr>
                <a:srgbClr val="91499C"/>
              </a:buClr>
              <a:buFontTx/>
              <a:buAutoNum type="arabicPeriod" startAt="4"/>
              <a:tabLst>
                <a:tab pos="333375" algn="l"/>
                <a:tab pos="385763" algn="l"/>
              </a:tabLst>
            </a:pPr>
            <a:endParaRPr lang="en-US" sz="2250" spc="4" dirty="0">
              <a:solidFill>
                <a:srgbClr val="025299"/>
              </a:solidFill>
              <a:latin typeface="Gill Sans MT"/>
              <a:cs typeface="Times New Roman"/>
            </a:endParaRPr>
          </a:p>
          <a:p>
            <a:pPr marL="333375" marR="521970" indent="-323850">
              <a:lnSpc>
                <a:spcPts val="1875"/>
              </a:lnSpc>
              <a:spcBef>
                <a:spcPts val="1500"/>
              </a:spcBef>
              <a:buClr>
                <a:srgbClr val="91499C"/>
              </a:buClr>
              <a:buFontTx/>
              <a:buAutoNum type="arabicPeriod" startAt="4"/>
              <a:tabLst>
                <a:tab pos="333375" algn="l"/>
                <a:tab pos="385763" algn="l"/>
              </a:tabLst>
            </a:pPr>
            <a:r>
              <a:rPr sz="2250" spc="-23" dirty="0">
                <a:solidFill>
                  <a:srgbClr val="025299"/>
                </a:solidFill>
                <a:latin typeface="Gill Sans MT"/>
                <a:cs typeface="Times New Roman"/>
              </a:rPr>
              <a:t>Interpret </a:t>
            </a:r>
            <a:r>
              <a:rPr sz="2250" spc="56" dirty="0">
                <a:solidFill>
                  <a:srgbClr val="025299"/>
                </a:solidFill>
                <a:latin typeface="Gill Sans MT"/>
                <a:cs typeface="Times New Roman"/>
              </a:rPr>
              <a:t>and </a:t>
            </a:r>
            <a:r>
              <a:rPr sz="2250" spc="15" dirty="0">
                <a:solidFill>
                  <a:srgbClr val="025299"/>
                </a:solidFill>
                <a:latin typeface="Gill Sans MT"/>
                <a:cs typeface="Times New Roman"/>
              </a:rPr>
              <a:t>communicate</a:t>
            </a:r>
            <a:r>
              <a:rPr sz="2250" spc="-203" dirty="0">
                <a:solidFill>
                  <a:srgbClr val="025299"/>
                </a:solidFill>
                <a:latin typeface="Gill Sans MT"/>
                <a:cs typeface="Times New Roman"/>
              </a:rPr>
              <a:t> </a:t>
            </a:r>
            <a:r>
              <a:rPr sz="2250" spc="8" dirty="0">
                <a:solidFill>
                  <a:srgbClr val="025299"/>
                </a:solidFill>
                <a:latin typeface="Gill Sans MT"/>
                <a:cs typeface="Times New Roman"/>
              </a:rPr>
              <a:t>assessment</a:t>
            </a:r>
            <a:r>
              <a:rPr lang="en-US" sz="2250" spc="8" dirty="0">
                <a:solidFill>
                  <a:srgbClr val="025299"/>
                </a:solidFill>
                <a:latin typeface="Gill Sans MT"/>
                <a:cs typeface="Times New Roman"/>
              </a:rPr>
              <a:t> </a:t>
            </a:r>
            <a:r>
              <a:rPr sz="2250" dirty="0">
                <a:solidFill>
                  <a:srgbClr val="025299"/>
                </a:solidFill>
                <a:latin typeface="Gill Sans MT"/>
                <a:cs typeface="Times New Roman"/>
              </a:rPr>
              <a:t>information </a:t>
            </a:r>
            <a:r>
              <a:rPr sz="2250" spc="-30" dirty="0">
                <a:solidFill>
                  <a:srgbClr val="025299"/>
                </a:solidFill>
                <a:latin typeface="Gill Sans MT"/>
                <a:cs typeface="Times New Roman"/>
              </a:rPr>
              <a:t>with </a:t>
            </a:r>
            <a:r>
              <a:rPr sz="2250" dirty="0">
                <a:solidFill>
                  <a:srgbClr val="025299"/>
                </a:solidFill>
                <a:latin typeface="Gill Sans MT"/>
                <a:cs typeface="Times New Roman"/>
              </a:rPr>
              <a:t>stakeholders </a:t>
            </a:r>
            <a:r>
              <a:rPr sz="2250" spc="-15" dirty="0">
                <a:solidFill>
                  <a:srgbClr val="025299"/>
                </a:solidFill>
                <a:latin typeface="Gill Sans MT"/>
                <a:cs typeface="Times New Roman"/>
              </a:rPr>
              <a:t>to </a:t>
            </a:r>
            <a:r>
              <a:rPr sz="2250" spc="4" dirty="0">
                <a:solidFill>
                  <a:srgbClr val="025299"/>
                </a:solidFill>
                <a:latin typeface="Gill Sans MT"/>
                <a:cs typeface="Times New Roman"/>
              </a:rPr>
              <a:t>collaboratively </a:t>
            </a:r>
            <a:r>
              <a:rPr sz="2250" spc="26" dirty="0">
                <a:solidFill>
                  <a:srgbClr val="025299"/>
                </a:solidFill>
                <a:latin typeface="Gill Sans MT"/>
                <a:cs typeface="Times New Roman"/>
              </a:rPr>
              <a:t>design </a:t>
            </a:r>
            <a:r>
              <a:rPr sz="2250" spc="56" dirty="0">
                <a:solidFill>
                  <a:srgbClr val="025299"/>
                </a:solidFill>
                <a:latin typeface="Gill Sans MT"/>
                <a:cs typeface="Times New Roman"/>
              </a:rPr>
              <a:t>and </a:t>
            </a:r>
            <a:r>
              <a:rPr sz="2250" spc="-11" dirty="0">
                <a:solidFill>
                  <a:srgbClr val="025299"/>
                </a:solidFill>
                <a:latin typeface="Gill Sans MT"/>
                <a:cs typeface="Times New Roman"/>
              </a:rPr>
              <a:t>implement</a:t>
            </a:r>
            <a:r>
              <a:rPr lang="en-US" sz="2250" spc="-11" dirty="0">
                <a:solidFill>
                  <a:srgbClr val="025299"/>
                </a:solidFill>
                <a:latin typeface="Gill Sans MT"/>
                <a:cs typeface="Times New Roman"/>
              </a:rPr>
              <a:t> </a:t>
            </a:r>
            <a:r>
              <a:rPr sz="2250" spc="-11" dirty="0">
                <a:solidFill>
                  <a:srgbClr val="025299"/>
                </a:solidFill>
                <a:latin typeface="Gill Sans MT"/>
                <a:cs typeface="Times New Roman"/>
              </a:rPr>
              <a:t> </a:t>
            </a:r>
            <a:r>
              <a:rPr sz="2250" spc="23" dirty="0">
                <a:solidFill>
                  <a:srgbClr val="025299"/>
                </a:solidFill>
                <a:latin typeface="Gill Sans MT"/>
                <a:cs typeface="Times New Roman"/>
              </a:rPr>
              <a:t>educational</a:t>
            </a:r>
            <a:r>
              <a:rPr sz="2250" spc="-113" dirty="0">
                <a:solidFill>
                  <a:srgbClr val="025299"/>
                </a:solidFill>
                <a:latin typeface="Gill Sans MT"/>
                <a:cs typeface="Times New Roman"/>
              </a:rPr>
              <a:t> </a:t>
            </a:r>
            <a:r>
              <a:rPr sz="2250" spc="26" dirty="0">
                <a:solidFill>
                  <a:srgbClr val="025299"/>
                </a:solidFill>
                <a:latin typeface="Gill Sans MT"/>
                <a:cs typeface="Times New Roman"/>
              </a:rPr>
              <a:t>programs.</a:t>
            </a:r>
            <a:endParaRPr sz="2250">
              <a:latin typeface="Gill Sans MT"/>
              <a:cs typeface="Times New Roman"/>
            </a:endParaRPr>
          </a:p>
          <a:p>
            <a:pPr marL="333375" marR="521970" indent="-323850">
              <a:lnSpc>
                <a:spcPts val="1875"/>
              </a:lnSpc>
              <a:spcBef>
                <a:spcPts val="1500"/>
              </a:spcBef>
              <a:buClr>
                <a:srgbClr val="91499C"/>
              </a:buClr>
              <a:buFontTx/>
              <a:buAutoNum type="arabicPeriod" startAt="4"/>
              <a:tabLst>
                <a:tab pos="333375" algn="l"/>
                <a:tab pos="385763" algn="l"/>
              </a:tabLst>
            </a:pPr>
            <a:endParaRPr lang="en-US" sz="2250" spc="26" dirty="0">
              <a:solidFill>
                <a:srgbClr val="025299"/>
              </a:solidFill>
              <a:latin typeface="Gill Sans MT"/>
              <a:cs typeface="Times New Roman"/>
            </a:endParaRPr>
          </a:p>
          <a:p>
            <a:pPr marL="333375" marR="18415" indent="-323850">
              <a:lnSpc>
                <a:spcPts val="1875"/>
              </a:lnSpc>
              <a:spcBef>
                <a:spcPts val="1500"/>
              </a:spcBef>
              <a:buClr>
                <a:srgbClr val="91499C"/>
              </a:buClr>
              <a:buFontTx/>
              <a:buAutoNum type="arabicPeriod" startAt="4"/>
              <a:tabLst>
                <a:tab pos="333375" algn="l"/>
                <a:tab pos="385763" algn="l"/>
              </a:tabLst>
            </a:pPr>
            <a:r>
              <a:rPr sz="2250" spc="4" dirty="0">
                <a:solidFill>
                  <a:srgbClr val="025299"/>
                </a:solidFill>
                <a:latin typeface="Gill Sans MT"/>
                <a:cs typeface="Times New Roman"/>
              </a:rPr>
              <a:t>Use </a:t>
            </a:r>
            <a:r>
              <a:rPr sz="2250" spc="-4" dirty="0">
                <a:solidFill>
                  <a:srgbClr val="025299"/>
                </a:solidFill>
                <a:latin typeface="Gill Sans MT"/>
                <a:cs typeface="Times New Roman"/>
              </a:rPr>
              <a:t>student </a:t>
            </a:r>
            <a:r>
              <a:rPr sz="2250" spc="8" dirty="0">
                <a:solidFill>
                  <a:srgbClr val="025299"/>
                </a:solidFill>
                <a:latin typeface="Gill Sans MT"/>
                <a:cs typeface="Times New Roman"/>
              </a:rPr>
              <a:t>assessment </a:t>
            </a:r>
            <a:r>
              <a:rPr sz="2250" spc="45" dirty="0">
                <a:solidFill>
                  <a:srgbClr val="025299"/>
                </a:solidFill>
                <a:latin typeface="Gill Sans MT"/>
                <a:cs typeface="Times New Roman"/>
              </a:rPr>
              <a:t>data, </a:t>
            </a:r>
            <a:r>
              <a:rPr sz="2250" spc="23" dirty="0">
                <a:solidFill>
                  <a:srgbClr val="025299"/>
                </a:solidFill>
                <a:latin typeface="Gill Sans MT"/>
                <a:cs typeface="Times New Roman"/>
              </a:rPr>
              <a:t>analyze</a:t>
            </a:r>
            <a:r>
              <a:rPr lang="en-US" sz="2250" spc="23" dirty="0">
                <a:solidFill>
                  <a:srgbClr val="025299"/>
                </a:solidFill>
                <a:latin typeface="Gill Sans MT"/>
                <a:cs typeface="Times New Roman"/>
              </a:rPr>
              <a:t> </a:t>
            </a:r>
            <a:r>
              <a:rPr sz="2250" spc="23" dirty="0">
                <a:solidFill>
                  <a:srgbClr val="025299"/>
                </a:solidFill>
                <a:latin typeface="Gill Sans MT"/>
                <a:cs typeface="Times New Roman"/>
              </a:rPr>
              <a:t> </a:t>
            </a:r>
            <a:r>
              <a:rPr sz="2250" dirty="0">
                <a:solidFill>
                  <a:srgbClr val="025299"/>
                </a:solidFill>
                <a:latin typeface="Gill Sans MT"/>
                <a:cs typeface="Times New Roman"/>
              </a:rPr>
              <a:t>instructional </a:t>
            </a:r>
            <a:r>
              <a:rPr sz="2250" spc="11" dirty="0">
                <a:solidFill>
                  <a:srgbClr val="025299"/>
                </a:solidFill>
                <a:latin typeface="Gill Sans MT"/>
                <a:cs typeface="Times New Roman"/>
              </a:rPr>
              <a:t>practices, </a:t>
            </a:r>
            <a:r>
              <a:rPr sz="2250" spc="56" dirty="0">
                <a:solidFill>
                  <a:srgbClr val="025299"/>
                </a:solidFill>
                <a:latin typeface="Gill Sans MT"/>
                <a:cs typeface="Times New Roman"/>
              </a:rPr>
              <a:t>and </a:t>
            </a:r>
            <a:r>
              <a:rPr sz="2250" spc="19" dirty="0">
                <a:solidFill>
                  <a:srgbClr val="025299"/>
                </a:solidFill>
                <a:latin typeface="Gill Sans MT"/>
                <a:cs typeface="Times New Roman"/>
              </a:rPr>
              <a:t>make </a:t>
            </a:r>
            <a:r>
              <a:rPr sz="2250" spc="11" dirty="0">
                <a:solidFill>
                  <a:srgbClr val="025299"/>
                </a:solidFill>
                <a:latin typeface="Gill Sans MT"/>
                <a:cs typeface="Times New Roman"/>
              </a:rPr>
              <a:t>necessary</a:t>
            </a:r>
            <a:r>
              <a:rPr lang="en-US" sz="2250" spc="11" dirty="0">
                <a:solidFill>
                  <a:srgbClr val="025299"/>
                </a:solidFill>
                <a:latin typeface="Gill Sans MT"/>
                <a:cs typeface="Times New Roman"/>
              </a:rPr>
              <a:t> </a:t>
            </a:r>
            <a:r>
              <a:rPr sz="2250" spc="11" dirty="0">
                <a:solidFill>
                  <a:srgbClr val="025299"/>
                </a:solidFill>
                <a:latin typeface="Gill Sans MT"/>
                <a:cs typeface="Times New Roman"/>
              </a:rPr>
              <a:t> </a:t>
            </a:r>
            <a:r>
              <a:rPr sz="2250" spc="4" dirty="0">
                <a:solidFill>
                  <a:srgbClr val="025299"/>
                </a:solidFill>
                <a:latin typeface="Gill Sans MT"/>
                <a:cs typeface="Times New Roman"/>
              </a:rPr>
              <a:t>adjustments </a:t>
            </a:r>
            <a:r>
              <a:rPr sz="2250" spc="15" dirty="0">
                <a:solidFill>
                  <a:srgbClr val="025299"/>
                </a:solidFill>
                <a:latin typeface="Gill Sans MT"/>
                <a:cs typeface="Times New Roman"/>
              </a:rPr>
              <a:t>that </a:t>
            </a:r>
            <a:r>
              <a:rPr sz="2250" spc="-15" dirty="0">
                <a:solidFill>
                  <a:srgbClr val="025299"/>
                </a:solidFill>
                <a:latin typeface="Gill Sans MT"/>
                <a:cs typeface="Times New Roman"/>
              </a:rPr>
              <a:t>improve </a:t>
            </a:r>
            <a:r>
              <a:rPr sz="2250" spc="-4" dirty="0">
                <a:solidFill>
                  <a:srgbClr val="025299"/>
                </a:solidFill>
                <a:latin typeface="Gill Sans MT"/>
                <a:cs typeface="Times New Roman"/>
              </a:rPr>
              <a:t>student</a:t>
            </a:r>
            <a:r>
              <a:rPr sz="2250" spc="-214" dirty="0">
                <a:solidFill>
                  <a:srgbClr val="025299"/>
                </a:solidFill>
                <a:latin typeface="Gill Sans MT"/>
                <a:cs typeface="Times New Roman"/>
              </a:rPr>
              <a:t> </a:t>
            </a:r>
            <a:r>
              <a:rPr sz="2250" spc="-4" dirty="0">
                <a:solidFill>
                  <a:srgbClr val="025299"/>
                </a:solidFill>
                <a:latin typeface="Gill Sans MT"/>
                <a:cs typeface="Times New Roman"/>
              </a:rPr>
              <a:t>outcomes.</a:t>
            </a:r>
          </a:p>
        </p:txBody>
      </p:sp>
    </p:spTree>
    <p:extLst>
      <p:ext uri="{BB962C8B-B14F-4D97-AF65-F5344CB8AC3E}">
        <p14:creationId xmlns:p14="http://schemas.microsoft.com/office/powerpoint/2010/main" val="291210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295A-D62F-9445-8749-FDAB0EE211AC}"/>
              </a:ext>
            </a:extLst>
          </p:cNvPr>
          <p:cNvSpPr>
            <a:spLocks noGrp="1"/>
          </p:cNvSpPr>
          <p:nvPr>
            <p:ph type="title"/>
          </p:nvPr>
        </p:nvSpPr>
        <p:spPr>
          <a:xfrm>
            <a:off x="2034343" y="555340"/>
            <a:ext cx="7488581" cy="994172"/>
          </a:xfrm>
        </p:spPr>
        <p:txBody>
          <a:bodyPr>
            <a:normAutofit fontScale="90000"/>
          </a:bodyPr>
          <a:lstStyle/>
          <a:p>
            <a:pPr algn="ctr"/>
            <a:r>
              <a:rPr lang="en-US" sz="4050" dirty="0">
                <a:latin typeface="Gill Sans MT"/>
              </a:rPr>
              <a:t>HLPs: Social/Emotional/Behavioral</a:t>
            </a:r>
          </a:p>
        </p:txBody>
      </p:sp>
      <p:sp>
        <p:nvSpPr>
          <p:cNvPr id="5" name="Slide Number Placeholder 4">
            <a:extLst>
              <a:ext uri="{FF2B5EF4-FFF2-40B4-BE49-F238E27FC236}">
                <a16:creationId xmlns:a16="http://schemas.microsoft.com/office/drawing/2014/main" id="{6ADAE255-E6EC-2E4F-BA1F-19519FFB2FA5}"/>
              </a:ext>
            </a:extLst>
          </p:cNvPr>
          <p:cNvSpPr>
            <a:spLocks noGrp="1"/>
          </p:cNvSpPr>
          <p:nvPr>
            <p:ph type="sldNum" sz="quarter" idx="4"/>
          </p:nvPr>
        </p:nvSpPr>
        <p:spPr>
          <a:xfrm>
            <a:off x="1616250" y="642179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753B17-1229-47A4-BBB2-A02D5F84107F}" type="slidenum">
              <a:rPr lang="en-US" smtClean="0"/>
              <a:pPr/>
              <a:t>14</a:t>
            </a:fld>
            <a:endParaRPr lang="en-US" dirty="0"/>
          </a:p>
        </p:txBody>
      </p:sp>
      <p:pic>
        <p:nvPicPr>
          <p:cNvPr id="1026" name="Picture 2" descr="Image result for social emotional lear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1118" y="2274242"/>
            <a:ext cx="2887753" cy="33035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924314" y="2066965"/>
            <a:ext cx="6155056" cy="3887411"/>
          </a:xfrm>
          <a:prstGeom prst="rect">
            <a:avLst/>
          </a:prstGeom>
          <a:solidFill>
            <a:schemeClr val="bg1"/>
          </a:solidFill>
        </p:spPr>
        <p:txBody>
          <a:bodyPr wrap="square" lIns="91440" tIns="45720" rIns="91440" bIns="45720" anchor="t">
            <a:spAutoFit/>
          </a:bodyPr>
          <a:lstStyle/>
          <a:p>
            <a:pPr marL="471170" marR="467360" indent="-385445">
              <a:lnSpc>
                <a:spcPts val="1875"/>
              </a:lnSpc>
              <a:buClr>
                <a:srgbClr val="91499C"/>
              </a:buClr>
              <a:buAutoNum type="arabicPeriod" startAt="7"/>
              <a:tabLst>
                <a:tab pos="428625" algn="l"/>
              </a:tabLst>
            </a:pPr>
            <a:r>
              <a:rPr lang="en-US" sz="2300" spc="11" dirty="0">
                <a:solidFill>
                  <a:srgbClr val="0F75BC"/>
                </a:solidFill>
                <a:latin typeface="Gill Sans MT"/>
                <a:cs typeface="Times New Roman"/>
              </a:rPr>
              <a:t>Establish </a:t>
            </a:r>
            <a:r>
              <a:rPr lang="en-US" sz="2300" spc="120" dirty="0">
                <a:solidFill>
                  <a:srgbClr val="0F75BC"/>
                </a:solidFill>
                <a:latin typeface="Gill Sans MT"/>
                <a:cs typeface="Times New Roman"/>
              </a:rPr>
              <a:t>a</a:t>
            </a:r>
            <a:r>
              <a:rPr lang="en-US" sz="2300" spc="-244" dirty="0">
                <a:solidFill>
                  <a:srgbClr val="0F75BC"/>
                </a:solidFill>
                <a:latin typeface="Gill Sans MT"/>
                <a:cs typeface="Times New Roman"/>
              </a:rPr>
              <a:t> </a:t>
            </a:r>
            <a:r>
              <a:rPr lang="en-US" sz="2300" spc="-8" dirty="0">
                <a:solidFill>
                  <a:srgbClr val="0F75BC"/>
                </a:solidFill>
                <a:latin typeface="Gill Sans MT"/>
                <a:cs typeface="Times New Roman"/>
              </a:rPr>
              <a:t>consistent, </a:t>
            </a:r>
            <a:r>
              <a:rPr lang="en-US" sz="2300" spc="23" dirty="0">
                <a:solidFill>
                  <a:srgbClr val="0F75BC"/>
                </a:solidFill>
                <a:latin typeface="Gill Sans MT"/>
                <a:cs typeface="Times New Roman"/>
              </a:rPr>
              <a:t>organized, </a:t>
            </a:r>
            <a:r>
              <a:rPr lang="en-US" sz="2300" spc="56" dirty="0">
                <a:solidFill>
                  <a:srgbClr val="0F75BC"/>
                </a:solidFill>
                <a:latin typeface="Gill Sans MT"/>
                <a:cs typeface="Times New Roman"/>
              </a:rPr>
              <a:t>and</a:t>
            </a:r>
            <a:r>
              <a:rPr lang="en-US" sz="2300" spc="56" dirty="0">
                <a:solidFill>
                  <a:schemeClr val="tx2"/>
                </a:solidFill>
                <a:latin typeface="Times New Roman"/>
                <a:cs typeface="Times New Roman"/>
              </a:rPr>
              <a:t>  </a:t>
            </a:r>
            <a:r>
              <a:rPr lang="en-US" sz="2300" spc="-4" dirty="0">
                <a:solidFill>
                  <a:srgbClr val="0F75BC"/>
                </a:solidFill>
                <a:latin typeface="Gill Sans MT"/>
                <a:cs typeface="Times New Roman"/>
              </a:rPr>
              <a:t>respectful </a:t>
            </a:r>
            <a:r>
              <a:rPr lang="en-US" sz="2300" spc="19" dirty="0">
                <a:solidFill>
                  <a:srgbClr val="0F75BC"/>
                </a:solidFill>
                <a:latin typeface="Gill Sans MT"/>
                <a:cs typeface="Times New Roman"/>
              </a:rPr>
              <a:t>learning</a:t>
            </a:r>
            <a:r>
              <a:rPr lang="en-US" sz="2300" spc="-139" dirty="0">
                <a:solidFill>
                  <a:srgbClr val="0F75BC"/>
                </a:solidFill>
                <a:latin typeface="Gill Sans MT"/>
                <a:cs typeface="Times New Roman"/>
              </a:rPr>
              <a:t> </a:t>
            </a:r>
            <a:r>
              <a:rPr lang="en-US" sz="2300" spc="-19" dirty="0">
                <a:solidFill>
                  <a:srgbClr val="0F75BC"/>
                </a:solidFill>
                <a:latin typeface="Gill Sans MT"/>
                <a:cs typeface="Times New Roman"/>
              </a:rPr>
              <a:t>environment.</a:t>
            </a:r>
          </a:p>
          <a:p>
            <a:pPr marL="471170" marR="467360" indent="-385445">
              <a:lnSpc>
                <a:spcPts val="1875"/>
              </a:lnSpc>
              <a:buClr>
                <a:srgbClr val="91499C"/>
              </a:buClr>
              <a:buAutoNum type="arabicPeriod" startAt="7"/>
              <a:tabLst>
                <a:tab pos="428625" algn="l"/>
              </a:tabLst>
            </a:pPr>
            <a:endParaRPr lang="en-US" sz="2300" spc="-19" dirty="0">
              <a:solidFill>
                <a:srgbClr val="0F75BC"/>
              </a:solidFill>
              <a:latin typeface="Gill Sans MT"/>
              <a:cs typeface="Times New Roman"/>
            </a:endParaRPr>
          </a:p>
          <a:p>
            <a:pPr marL="471170" marR="3810" indent="-385445">
              <a:lnSpc>
                <a:spcPts val="1875"/>
              </a:lnSpc>
              <a:spcBef>
                <a:spcPts val="1500"/>
              </a:spcBef>
              <a:buClr>
                <a:srgbClr val="91499C"/>
              </a:buClr>
              <a:buAutoNum type="arabicPeriod" startAt="7"/>
              <a:tabLst>
                <a:tab pos="428625" algn="l"/>
              </a:tabLst>
            </a:pPr>
            <a:r>
              <a:rPr lang="en-US" sz="2300" spc="-23" dirty="0">
                <a:solidFill>
                  <a:srgbClr val="0F75BC"/>
                </a:solidFill>
                <a:latin typeface="Gill Sans MT"/>
                <a:cs typeface="Times New Roman"/>
              </a:rPr>
              <a:t>Provide </a:t>
            </a:r>
            <a:r>
              <a:rPr lang="en-US" sz="2300" spc="-15" dirty="0">
                <a:solidFill>
                  <a:srgbClr val="0F75BC"/>
                </a:solidFill>
                <a:latin typeface="Gill Sans MT"/>
                <a:cs typeface="Times New Roman"/>
              </a:rPr>
              <a:t>positive </a:t>
            </a:r>
            <a:r>
              <a:rPr lang="en-US" sz="2300" spc="56" dirty="0">
                <a:solidFill>
                  <a:srgbClr val="0F75BC"/>
                </a:solidFill>
                <a:latin typeface="Gill Sans MT"/>
                <a:cs typeface="Times New Roman"/>
              </a:rPr>
              <a:t>and </a:t>
            </a:r>
            <a:r>
              <a:rPr lang="en-US" sz="2300" spc="-8" dirty="0">
                <a:solidFill>
                  <a:srgbClr val="0F75BC"/>
                </a:solidFill>
                <a:latin typeface="Gill Sans MT"/>
                <a:cs typeface="Times New Roman"/>
              </a:rPr>
              <a:t>constructive</a:t>
            </a:r>
            <a:r>
              <a:rPr lang="en-US" sz="2300" spc="-225" dirty="0">
                <a:solidFill>
                  <a:srgbClr val="0F75BC"/>
                </a:solidFill>
                <a:latin typeface="Gill Sans MT"/>
                <a:cs typeface="Times New Roman"/>
              </a:rPr>
              <a:t> </a:t>
            </a:r>
            <a:r>
              <a:rPr lang="en-US" sz="2300" spc="23" dirty="0">
                <a:solidFill>
                  <a:srgbClr val="0F75BC"/>
                </a:solidFill>
                <a:latin typeface="Gill Sans MT"/>
                <a:cs typeface="Times New Roman"/>
              </a:rPr>
              <a:t>feedback </a:t>
            </a:r>
            <a:r>
              <a:rPr lang="en-US" sz="2300" spc="-15" dirty="0">
                <a:solidFill>
                  <a:srgbClr val="0F75BC"/>
                </a:solidFill>
                <a:latin typeface="Gill Sans MT"/>
                <a:cs typeface="Times New Roman"/>
              </a:rPr>
              <a:t>to </a:t>
            </a:r>
            <a:r>
              <a:rPr lang="en-US" sz="2300" spc="26" dirty="0">
                <a:solidFill>
                  <a:srgbClr val="0F75BC"/>
                </a:solidFill>
                <a:latin typeface="Gill Sans MT"/>
                <a:cs typeface="Times New Roman"/>
              </a:rPr>
              <a:t>guide </a:t>
            </a:r>
            <a:r>
              <a:rPr lang="en-US" sz="2300" spc="-11" dirty="0">
                <a:solidFill>
                  <a:srgbClr val="0F75BC"/>
                </a:solidFill>
                <a:latin typeface="Gill Sans MT"/>
                <a:cs typeface="Times New Roman"/>
              </a:rPr>
              <a:t>students’ </a:t>
            </a:r>
            <a:r>
              <a:rPr lang="en-US" sz="2300" spc="19" dirty="0">
                <a:solidFill>
                  <a:srgbClr val="0F75BC"/>
                </a:solidFill>
                <a:latin typeface="Gill Sans MT"/>
                <a:cs typeface="Times New Roman"/>
              </a:rPr>
              <a:t>learning </a:t>
            </a:r>
            <a:r>
              <a:rPr lang="en-US" sz="2300" spc="56" dirty="0">
                <a:solidFill>
                  <a:srgbClr val="0F75BC"/>
                </a:solidFill>
                <a:latin typeface="Gill Sans MT"/>
                <a:cs typeface="Times New Roman"/>
              </a:rPr>
              <a:t>and</a:t>
            </a:r>
            <a:r>
              <a:rPr lang="en-US" sz="2300" spc="-278" dirty="0">
                <a:solidFill>
                  <a:srgbClr val="0F75BC"/>
                </a:solidFill>
                <a:latin typeface="Gill Sans MT"/>
                <a:cs typeface="Times New Roman"/>
              </a:rPr>
              <a:t> </a:t>
            </a:r>
            <a:r>
              <a:rPr lang="en-US" sz="2300" spc="-8" dirty="0">
                <a:solidFill>
                  <a:srgbClr val="0F75BC"/>
                </a:solidFill>
                <a:latin typeface="Gill Sans MT"/>
                <a:cs typeface="Times New Roman"/>
              </a:rPr>
              <a:t>behavior.</a:t>
            </a:r>
          </a:p>
          <a:p>
            <a:pPr marL="471170" marR="3810" indent="-385445">
              <a:lnSpc>
                <a:spcPts val="1875"/>
              </a:lnSpc>
              <a:spcBef>
                <a:spcPts val="1500"/>
              </a:spcBef>
              <a:buClr>
                <a:srgbClr val="91499C"/>
              </a:buClr>
              <a:buAutoNum type="arabicPeriod" startAt="7"/>
              <a:tabLst>
                <a:tab pos="428625" algn="l"/>
              </a:tabLst>
            </a:pPr>
            <a:endParaRPr lang="en-US" sz="2300" spc="-8" dirty="0">
              <a:solidFill>
                <a:srgbClr val="0F75BC"/>
              </a:solidFill>
              <a:latin typeface="Gill Sans MT"/>
              <a:cs typeface="Times New Roman"/>
            </a:endParaRPr>
          </a:p>
          <a:p>
            <a:pPr marL="471170" indent="-385445">
              <a:spcBef>
                <a:spcPts val="1200"/>
              </a:spcBef>
              <a:buClr>
                <a:srgbClr val="91499C"/>
              </a:buClr>
              <a:buAutoNum type="arabicPeriod" startAt="7"/>
              <a:tabLst>
                <a:tab pos="428625" algn="l"/>
              </a:tabLst>
            </a:pPr>
            <a:r>
              <a:rPr lang="en-US" sz="2300" spc="11" dirty="0">
                <a:solidFill>
                  <a:srgbClr val="0F75BC"/>
                </a:solidFill>
                <a:latin typeface="Gill Sans MT"/>
                <a:cs typeface="Times New Roman"/>
              </a:rPr>
              <a:t>Teach </a:t>
            </a:r>
            <a:r>
              <a:rPr lang="en-US" sz="2300" spc="23" dirty="0">
                <a:solidFill>
                  <a:srgbClr val="0F75BC"/>
                </a:solidFill>
                <a:latin typeface="Gill Sans MT"/>
                <a:cs typeface="Times New Roman"/>
              </a:rPr>
              <a:t>social</a:t>
            </a:r>
            <a:r>
              <a:rPr lang="en-US" sz="2300" spc="-146" dirty="0">
                <a:solidFill>
                  <a:srgbClr val="0F75BC"/>
                </a:solidFill>
                <a:latin typeface="Gill Sans MT"/>
                <a:cs typeface="Times New Roman"/>
              </a:rPr>
              <a:t> </a:t>
            </a:r>
            <a:r>
              <a:rPr lang="en-US" sz="2300" dirty="0">
                <a:solidFill>
                  <a:srgbClr val="0F75BC"/>
                </a:solidFill>
                <a:latin typeface="Gill Sans MT"/>
                <a:cs typeface="Times New Roman"/>
              </a:rPr>
              <a:t>behaviors.</a:t>
            </a:r>
          </a:p>
          <a:p>
            <a:pPr marL="471170" indent="-385445">
              <a:spcBef>
                <a:spcPts val="1200"/>
              </a:spcBef>
              <a:buClr>
                <a:srgbClr val="91499C"/>
              </a:buClr>
              <a:buAutoNum type="arabicPeriod" startAt="7"/>
              <a:tabLst>
                <a:tab pos="428625" algn="l"/>
              </a:tabLst>
            </a:pPr>
            <a:endParaRPr lang="en-US" sz="2300" dirty="0">
              <a:solidFill>
                <a:srgbClr val="0F75BC"/>
              </a:solidFill>
              <a:latin typeface="Gill Sans MT"/>
              <a:cs typeface="Times New Roman"/>
            </a:endParaRPr>
          </a:p>
          <a:p>
            <a:pPr marL="471170" marR="54610" indent="-385445">
              <a:lnSpc>
                <a:spcPts val="1875"/>
              </a:lnSpc>
              <a:spcBef>
                <a:spcPts val="1515"/>
              </a:spcBef>
              <a:buClr>
                <a:srgbClr val="91499C"/>
              </a:buClr>
              <a:buAutoNum type="arabicPeriod" startAt="7"/>
              <a:tabLst>
                <a:tab pos="428625" algn="l"/>
              </a:tabLst>
            </a:pPr>
            <a:r>
              <a:rPr lang="en-US" sz="2300" spc="30" dirty="0">
                <a:solidFill>
                  <a:srgbClr val="0F75BC"/>
                </a:solidFill>
                <a:latin typeface="Gill Sans MT"/>
                <a:cs typeface="Times New Roman"/>
              </a:rPr>
              <a:t>Conduct </a:t>
            </a:r>
            <a:r>
              <a:rPr lang="en-US" sz="2300" spc="8" dirty="0">
                <a:solidFill>
                  <a:srgbClr val="0F75BC"/>
                </a:solidFill>
                <a:latin typeface="Gill Sans MT"/>
                <a:cs typeface="Times New Roman"/>
              </a:rPr>
              <a:t>functional </a:t>
            </a:r>
            <a:r>
              <a:rPr lang="en-US" sz="2300" spc="15" dirty="0">
                <a:solidFill>
                  <a:srgbClr val="0F75BC"/>
                </a:solidFill>
                <a:latin typeface="Gill Sans MT"/>
                <a:cs typeface="Times New Roman"/>
              </a:rPr>
              <a:t>behavioral  </a:t>
            </a:r>
            <a:r>
              <a:rPr lang="en-US" sz="2300" spc="8" dirty="0">
                <a:solidFill>
                  <a:srgbClr val="0F75BC"/>
                </a:solidFill>
                <a:latin typeface="Gill Sans MT"/>
                <a:cs typeface="Times New Roman"/>
              </a:rPr>
              <a:t>assessments </a:t>
            </a:r>
            <a:r>
              <a:rPr lang="en-US" sz="2300" spc="-15" dirty="0">
                <a:solidFill>
                  <a:srgbClr val="0F75BC"/>
                </a:solidFill>
                <a:latin typeface="Gill Sans MT"/>
                <a:cs typeface="Times New Roman"/>
              </a:rPr>
              <a:t>to </a:t>
            </a:r>
            <a:r>
              <a:rPr lang="en-US" sz="2300" spc="-11" dirty="0">
                <a:solidFill>
                  <a:srgbClr val="0F75BC"/>
                </a:solidFill>
                <a:latin typeface="Gill Sans MT"/>
                <a:cs typeface="Times New Roman"/>
              </a:rPr>
              <a:t>develop </a:t>
            </a:r>
            <a:r>
              <a:rPr lang="en-US" sz="2300" spc="8" dirty="0">
                <a:solidFill>
                  <a:srgbClr val="0F75BC"/>
                </a:solidFill>
                <a:latin typeface="Gill Sans MT"/>
                <a:cs typeface="Times New Roman"/>
              </a:rPr>
              <a:t>individual</a:t>
            </a:r>
            <a:r>
              <a:rPr lang="en-US" sz="2300" spc="-217" dirty="0">
                <a:solidFill>
                  <a:srgbClr val="0F75BC"/>
                </a:solidFill>
                <a:latin typeface="Gill Sans MT"/>
                <a:cs typeface="Times New Roman"/>
              </a:rPr>
              <a:t> </a:t>
            </a:r>
            <a:r>
              <a:rPr lang="en-US" sz="2300" spc="-4" dirty="0">
                <a:solidFill>
                  <a:srgbClr val="0F75BC"/>
                </a:solidFill>
                <a:latin typeface="Gill Sans MT"/>
                <a:cs typeface="Times New Roman"/>
              </a:rPr>
              <a:t>student  </a:t>
            </a:r>
            <a:r>
              <a:rPr lang="en-US" sz="2300" spc="8" dirty="0">
                <a:solidFill>
                  <a:srgbClr val="0F75BC"/>
                </a:solidFill>
                <a:latin typeface="Gill Sans MT"/>
                <a:cs typeface="Times New Roman"/>
              </a:rPr>
              <a:t>behavior </a:t>
            </a:r>
            <a:r>
              <a:rPr lang="en-US" sz="2300" spc="11" dirty="0">
                <a:solidFill>
                  <a:srgbClr val="0F75BC"/>
                </a:solidFill>
                <a:latin typeface="Gill Sans MT"/>
                <a:cs typeface="Times New Roman"/>
              </a:rPr>
              <a:t>support</a:t>
            </a:r>
            <a:r>
              <a:rPr lang="en-US" sz="2300" spc="-165" dirty="0">
                <a:solidFill>
                  <a:srgbClr val="0F75BC"/>
                </a:solidFill>
                <a:latin typeface="Gill Sans MT"/>
                <a:cs typeface="Times New Roman"/>
              </a:rPr>
              <a:t> </a:t>
            </a:r>
            <a:r>
              <a:rPr lang="en-US" sz="2300" spc="19" dirty="0">
                <a:solidFill>
                  <a:srgbClr val="0F75BC"/>
                </a:solidFill>
                <a:latin typeface="Gill Sans MT"/>
                <a:cs typeface="Times New Roman"/>
              </a:rPr>
              <a:t>plans</a:t>
            </a:r>
            <a:r>
              <a:rPr lang="en-US" sz="2250" spc="19" dirty="0">
                <a:solidFill>
                  <a:srgbClr val="0F75BC"/>
                </a:solidFill>
                <a:latin typeface="Gill Sans MT"/>
                <a:cs typeface="Times New Roman"/>
              </a:rPr>
              <a:t>.</a:t>
            </a:r>
          </a:p>
        </p:txBody>
      </p:sp>
    </p:spTree>
    <p:extLst>
      <p:ext uri="{BB962C8B-B14F-4D97-AF65-F5344CB8AC3E}">
        <p14:creationId xmlns:p14="http://schemas.microsoft.com/office/powerpoint/2010/main" val="3609310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295A-D62F-9445-8749-FDAB0EE211AC}"/>
              </a:ext>
            </a:extLst>
          </p:cNvPr>
          <p:cNvSpPr>
            <a:spLocks noGrp="1"/>
          </p:cNvSpPr>
          <p:nvPr>
            <p:ph type="title"/>
          </p:nvPr>
        </p:nvSpPr>
        <p:spPr>
          <a:xfrm>
            <a:off x="2684903" y="345329"/>
            <a:ext cx="7130301" cy="994172"/>
          </a:xfrm>
        </p:spPr>
        <p:txBody>
          <a:bodyPr>
            <a:normAutofit/>
          </a:bodyPr>
          <a:lstStyle/>
          <a:p>
            <a:pPr algn="ctr"/>
            <a:r>
              <a:rPr lang="en-US" sz="4050" dirty="0">
                <a:latin typeface="Gill Sans MT"/>
              </a:rPr>
              <a:t>HLPs: Instruction</a:t>
            </a:r>
          </a:p>
        </p:txBody>
      </p:sp>
      <p:sp>
        <p:nvSpPr>
          <p:cNvPr id="5" name="Slide Number Placeholder 4">
            <a:extLst>
              <a:ext uri="{FF2B5EF4-FFF2-40B4-BE49-F238E27FC236}">
                <a16:creationId xmlns:a16="http://schemas.microsoft.com/office/drawing/2014/main" id="{6ADAE255-E6EC-2E4F-BA1F-19519FFB2FA5}"/>
              </a:ext>
            </a:extLst>
          </p:cNvPr>
          <p:cNvSpPr>
            <a:spLocks noGrp="1"/>
          </p:cNvSpPr>
          <p:nvPr>
            <p:ph type="sldNum" sz="quarter" idx="4"/>
          </p:nvPr>
        </p:nvSpPr>
        <p:spPr>
          <a:xfrm>
            <a:off x="1616250" y="642179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753B17-1229-47A4-BBB2-A02D5F84107F}" type="slidenum">
              <a:rPr lang="en-US" smtClean="0"/>
              <a:pPr/>
              <a:t>15</a:t>
            </a:fld>
            <a:endParaRPr lang="en-US" dirty="0"/>
          </a:p>
        </p:txBody>
      </p:sp>
      <p:sp>
        <p:nvSpPr>
          <p:cNvPr id="7" name="object 2" title="Three students looking at an ipad"/>
          <p:cNvSpPr/>
          <p:nvPr/>
        </p:nvSpPr>
        <p:spPr>
          <a:xfrm>
            <a:off x="2218952" y="1977656"/>
            <a:ext cx="2544504" cy="3558564"/>
          </a:xfrm>
          <a:prstGeom prst="rect">
            <a:avLst/>
          </a:prstGeom>
          <a:blipFill>
            <a:blip r:embed="rId2" cstate="print"/>
            <a:stretch>
              <a:fillRect/>
            </a:stretch>
          </a:blipFill>
        </p:spPr>
        <p:txBody>
          <a:bodyPr wrap="square" lIns="0" tIns="0" rIns="0" bIns="0" rtlCol="0"/>
          <a:lstStyle/>
          <a:p>
            <a:endParaRPr sz="1350">
              <a:solidFill>
                <a:prstClr val="black"/>
              </a:solidFill>
              <a:latin typeface="Calibri"/>
            </a:endParaRPr>
          </a:p>
        </p:txBody>
      </p:sp>
      <p:sp>
        <p:nvSpPr>
          <p:cNvPr id="8" name="object 4"/>
          <p:cNvSpPr txBox="1"/>
          <p:nvPr/>
        </p:nvSpPr>
        <p:spPr>
          <a:xfrm>
            <a:off x="5231005" y="1768449"/>
            <a:ext cx="5661660" cy="4000775"/>
          </a:xfrm>
          <a:prstGeom prst="rect">
            <a:avLst/>
          </a:prstGeom>
          <a:solidFill>
            <a:schemeClr val="bg1"/>
          </a:solidFill>
        </p:spPr>
        <p:txBody>
          <a:bodyPr vert="horz" wrap="square" lIns="0" tIns="0" rIns="0" bIns="0" rtlCol="0" anchor="t">
            <a:spAutoFit/>
          </a:bodyPr>
          <a:lstStyle/>
          <a:p>
            <a:pPr marL="428625" marR="3810" indent="-385445">
              <a:lnSpc>
                <a:spcPts val="1875"/>
              </a:lnSpc>
              <a:buClr>
                <a:srgbClr val="91499C"/>
              </a:buClr>
              <a:buFontTx/>
              <a:buAutoNum type="arabicPeriod" startAt="11"/>
              <a:tabLst>
                <a:tab pos="333375" algn="l"/>
              </a:tabLst>
            </a:pPr>
            <a:endParaRPr lang="en-US" sz="2400" spc="-19" dirty="0">
              <a:solidFill>
                <a:srgbClr val="0F75BC"/>
              </a:solidFill>
              <a:latin typeface="Gill Sans MT"/>
              <a:cs typeface="Times New Roman" panose="02020603050405020304" pitchFamily="18" charset="0"/>
            </a:endParaRPr>
          </a:p>
          <a:p>
            <a:pPr marL="43180" marR="3810">
              <a:lnSpc>
                <a:spcPts val="1875"/>
              </a:lnSpc>
              <a:buClr>
                <a:srgbClr val="91499C"/>
              </a:buClr>
              <a:tabLst>
                <a:tab pos="333375" algn="l"/>
              </a:tabLst>
            </a:pPr>
            <a:r>
              <a:rPr lang="en-US" sz="2400" spc="-19" dirty="0">
                <a:solidFill>
                  <a:srgbClr val="0F75BC"/>
                </a:solidFill>
                <a:latin typeface="Gill Sans MT"/>
                <a:cs typeface="Times New Roman"/>
              </a:rPr>
              <a:t>11. </a:t>
            </a:r>
            <a:r>
              <a:rPr sz="2400" spc="-19" dirty="0">
                <a:solidFill>
                  <a:srgbClr val="0F75BC"/>
                </a:solidFill>
                <a:latin typeface="Gill Sans MT"/>
                <a:cs typeface="Times New Roman"/>
              </a:rPr>
              <a:t>Identify</a:t>
            </a:r>
            <a:r>
              <a:rPr lang="en-US" sz="2400" spc="-19" dirty="0">
                <a:solidFill>
                  <a:srgbClr val="0F75BC"/>
                </a:solidFill>
                <a:latin typeface="Gill Sans MT"/>
                <a:cs typeface="Times New Roman"/>
              </a:rPr>
              <a:t> and prioritize long- and short-term learning goals.</a:t>
            </a:r>
          </a:p>
          <a:p>
            <a:pPr marL="428625" marR="3810" indent="-385445">
              <a:lnSpc>
                <a:spcPts val="1875"/>
              </a:lnSpc>
              <a:buClr>
                <a:srgbClr val="91499C"/>
              </a:buClr>
              <a:buAutoNum type="arabicPeriod" startAt="11"/>
              <a:tabLst>
                <a:tab pos="333375" algn="l"/>
              </a:tabLst>
            </a:pPr>
            <a:endParaRPr lang="en-US" sz="2400" spc="-19" dirty="0">
              <a:solidFill>
                <a:srgbClr val="0F75BC"/>
              </a:solidFill>
              <a:latin typeface="Gill Sans MT"/>
              <a:cs typeface="Times New Roman" panose="02020603050405020304" pitchFamily="18" charset="0"/>
            </a:endParaRPr>
          </a:p>
          <a:p>
            <a:pPr marL="42545" marR="3810">
              <a:lnSpc>
                <a:spcPts val="1875"/>
              </a:lnSpc>
              <a:buClr>
                <a:srgbClr val="91499C"/>
              </a:buClr>
              <a:tabLst>
                <a:tab pos="333375" algn="l"/>
              </a:tabLst>
            </a:pPr>
            <a:endParaRPr lang="en-US" sz="2400" spc="-53" dirty="0">
              <a:solidFill>
                <a:srgbClr val="0F75BC"/>
              </a:solidFill>
              <a:latin typeface="Gill Sans MT"/>
              <a:cs typeface="Times New Roman" panose="02020603050405020304" pitchFamily="18" charset="0"/>
            </a:endParaRPr>
          </a:p>
          <a:p>
            <a:pPr marL="43180" marR="3810">
              <a:lnSpc>
                <a:spcPts val="1875"/>
              </a:lnSpc>
              <a:buClr>
                <a:srgbClr val="91499C"/>
              </a:buClr>
              <a:tabLst>
                <a:tab pos="333375" algn="l"/>
              </a:tabLst>
            </a:pPr>
            <a:r>
              <a:rPr lang="en-US" sz="2400" spc="4" dirty="0">
                <a:solidFill>
                  <a:srgbClr val="0F75BC"/>
                </a:solidFill>
                <a:latin typeface="Gill Sans MT"/>
                <a:cs typeface="Times New Roman"/>
              </a:rPr>
              <a:t>12. </a:t>
            </a:r>
            <a:r>
              <a:rPr sz="2400" spc="4" dirty="0">
                <a:solidFill>
                  <a:srgbClr val="0F75BC"/>
                </a:solidFill>
                <a:latin typeface="Gill Sans MT"/>
                <a:cs typeface="Times New Roman"/>
              </a:rPr>
              <a:t>Systematically </a:t>
            </a:r>
            <a:r>
              <a:rPr sz="2400" spc="26" dirty="0">
                <a:solidFill>
                  <a:srgbClr val="0F75BC"/>
                </a:solidFill>
                <a:latin typeface="Gill Sans MT"/>
                <a:cs typeface="Times New Roman"/>
              </a:rPr>
              <a:t>design </a:t>
            </a:r>
            <a:r>
              <a:rPr sz="2400" spc="-8" dirty="0">
                <a:solidFill>
                  <a:srgbClr val="0F75BC"/>
                </a:solidFill>
                <a:latin typeface="Gill Sans MT"/>
                <a:cs typeface="Times New Roman"/>
              </a:rPr>
              <a:t>instruction</a:t>
            </a:r>
            <a:r>
              <a:rPr sz="2400" spc="-161" dirty="0">
                <a:solidFill>
                  <a:srgbClr val="0F75BC"/>
                </a:solidFill>
                <a:latin typeface="Gill Sans MT"/>
                <a:cs typeface="Times New Roman"/>
              </a:rPr>
              <a:t> </a:t>
            </a:r>
            <a:r>
              <a:rPr sz="2400" spc="4" dirty="0">
                <a:solidFill>
                  <a:srgbClr val="0F75BC"/>
                </a:solidFill>
                <a:latin typeface="Gill Sans MT"/>
                <a:cs typeface="Times New Roman"/>
              </a:rPr>
              <a:t>toward</a:t>
            </a:r>
            <a:r>
              <a:rPr lang="en-US" sz="2400" spc="4" dirty="0">
                <a:solidFill>
                  <a:srgbClr val="0F75BC"/>
                </a:solidFill>
                <a:latin typeface="Gill Sans MT"/>
                <a:cs typeface="Times New Roman"/>
              </a:rPr>
              <a:t> </a:t>
            </a:r>
            <a:r>
              <a:rPr sz="2400" spc="4" dirty="0">
                <a:solidFill>
                  <a:srgbClr val="0F75BC"/>
                </a:solidFill>
                <a:latin typeface="Gill Sans MT"/>
                <a:cs typeface="Times New Roman"/>
              </a:rPr>
              <a:t> specific </a:t>
            </a:r>
            <a:r>
              <a:rPr sz="2400" spc="19" dirty="0">
                <a:solidFill>
                  <a:srgbClr val="0F75BC"/>
                </a:solidFill>
                <a:latin typeface="Gill Sans MT"/>
                <a:cs typeface="Times New Roman"/>
              </a:rPr>
              <a:t>learning</a:t>
            </a:r>
            <a:r>
              <a:rPr sz="2400" spc="-135" dirty="0">
                <a:solidFill>
                  <a:srgbClr val="0F75BC"/>
                </a:solidFill>
                <a:latin typeface="Gill Sans MT"/>
                <a:cs typeface="Times New Roman"/>
              </a:rPr>
              <a:t> </a:t>
            </a:r>
            <a:r>
              <a:rPr sz="2400" spc="38" dirty="0">
                <a:solidFill>
                  <a:srgbClr val="0F75BC"/>
                </a:solidFill>
                <a:latin typeface="Gill Sans MT"/>
                <a:cs typeface="Times New Roman"/>
              </a:rPr>
              <a:t>goals.</a:t>
            </a:r>
            <a:endParaRPr lang="en-US" sz="2400" spc="38" dirty="0">
              <a:solidFill>
                <a:srgbClr val="0F75BC"/>
              </a:solidFill>
              <a:latin typeface="Gill Sans MT"/>
              <a:cs typeface="Times New Roman"/>
            </a:endParaRPr>
          </a:p>
          <a:p>
            <a:pPr marL="43180" marR="3810">
              <a:lnSpc>
                <a:spcPts val="1875"/>
              </a:lnSpc>
              <a:buClr>
                <a:srgbClr val="91499C"/>
              </a:buClr>
              <a:tabLst>
                <a:tab pos="333375" algn="l"/>
              </a:tabLst>
            </a:pPr>
            <a:endParaRPr sz="2400" dirty="0">
              <a:solidFill>
                <a:srgbClr val="0F75BC"/>
              </a:solidFill>
              <a:latin typeface="Gill Sans MT"/>
              <a:cs typeface="Times New Roman"/>
            </a:endParaRPr>
          </a:p>
          <a:p>
            <a:pPr marL="43180" marR="158115">
              <a:lnSpc>
                <a:spcPts val="1875"/>
              </a:lnSpc>
              <a:spcBef>
                <a:spcPts val="1500"/>
              </a:spcBef>
              <a:buClr>
                <a:srgbClr val="91499C"/>
              </a:buClr>
              <a:tabLst>
                <a:tab pos="333375" algn="l"/>
              </a:tabLst>
            </a:pPr>
            <a:r>
              <a:rPr lang="en-US" sz="2400" spc="38" dirty="0">
                <a:solidFill>
                  <a:srgbClr val="0F75BC"/>
                </a:solidFill>
                <a:latin typeface="Gill Sans MT"/>
                <a:cs typeface="Times New Roman"/>
              </a:rPr>
              <a:t>13. </a:t>
            </a:r>
            <a:r>
              <a:rPr sz="2400" spc="38" dirty="0">
                <a:solidFill>
                  <a:srgbClr val="0F75BC"/>
                </a:solidFill>
                <a:latin typeface="Gill Sans MT"/>
                <a:cs typeface="Times New Roman"/>
              </a:rPr>
              <a:t>Adapt</a:t>
            </a:r>
            <a:r>
              <a:rPr sz="2400" spc="-56" dirty="0">
                <a:solidFill>
                  <a:srgbClr val="0F75BC"/>
                </a:solidFill>
                <a:latin typeface="Gill Sans MT"/>
                <a:cs typeface="Times New Roman"/>
              </a:rPr>
              <a:t> </a:t>
            </a:r>
            <a:r>
              <a:rPr sz="2400" dirty="0">
                <a:solidFill>
                  <a:srgbClr val="0F75BC"/>
                </a:solidFill>
                <a:latin typeface="Gill Sans MT"/>
                <a:cs typeface="Times New Roman"/>
              </a:rPr>
              <a:t>curriculum</a:t>
            </a:r>
            <a:r>
              <a:rPr sz="2400" spc="-56" dirty="0">
                <a:solidFill>
                  <a:srgbClr val="0F75BC"/>
                </a:solidFill>
                <a:latin typeface="Gill Sans MT"/>
                <a:cs typeface="Times New Roman"/>
              </a:rPr>
              <a:t> </a:t>
            </a:r>
            <a:r>
              <a:rPr sz="2400" spc="26" dirty="0">
                <a:solidFill>
                  <a:srgbClr val="0F75BC"/>
                </a:solidFill>
                <a:latin typeface="Gill Sans MT"/>
                <a:cs typeface="Times New Roman"/>
              </a:rPr>
              <a:t>tasks</a:t>
            </a:r>
            <a:r>
              <a:rPr sz="2400" spc="-56" dirty="0">
                <a:solidFill>
                  <a:srgbClr val="0F75BC"/>
                </a:solidFill>
                <a:latin typeface="Gill Sans MT"/>
                <a:cs typeface="Times New Roman"/>
              </a:rPr>
              <a:t> </a:t>
            </a:r>
            <a:r>
              <a:rPr sz="2400" spc="56" dirty="0">
                <a:solidFill>
                  <a:srgbClr val="0F75BC"/>
                </a:solidFill>
                <a:latin typeface="Gill Sans MT"/>
                <a:cs typeface="Times New Roman"/>
              </a:rPr>
              <a:t>and</a:t>
            </a:r>
            <a:r>
              <a:rPr sz="2400" spc="-56" dirty="0">
                <a:solidFill>
                  <a:srgbClr val="0F75BC"/>
                </a:solidFill>
                <a:latin typeface="Gill Sans MT"/>
                <a:cs typeface="Times New Roman"/>
              </a:rPr>
              <a:t> </a:t>
            </a:r>
            <a:r>
              <a:rPr sz="2400" spc="11" dirty="0">
                <a:solidFill>
                  <a:srgbClr val="0F75BC"/>
                </a:solidFill>
                <a:latin typeface="Gill Sans MT"/>
                <a:cs typeface="Times New Roman"/>
              </a:rPr>
              <a:t>materials</a:t>
            </a:r>
            <a:r>
              <a:rPr sz="2400" spc="-56" dirty="0">
                <a:solidFill>
                  <a:srgbClr val="0F75BC"/>
                </a:solidFill>
                <a:latin typeface="Gill Sans MT"/>
                <a:cs typeface="Times New Roman"/>
              </a:rPr>
              <a:t> </a:t>
            </a:r>
            <a:r>
              <a:rPr sz="2400" spc="-19" dirty="0">
                <a:solidFill>
                  <a:srgbClr val="0F75BC"/>
                </a:solidFill>
                <a:latin typeface="Gill Sans MT"/>
                <a:cs typeface="Times New Roman"/>
              </a:rPr>
              <a:t>for</a:t>
            </a:r>
            <a:r>
              <a:rPr lang="en-US" sz="2400" spc="-19" dirty="0">
                <a:solidFill>
                  <a:srgbClr val="0F75BC"/>
                </a:solidFill>
                <a:latin typeface="Gill Sans MT"/>
                <a:cs typeface="Times New Roman"/>
              </a:rPr>
              <a:t> </a:t>
            </a:r>
            <a:r>
              <a:rPr sz="2400" spc="-19" dirty="0">
                <a:solidFill>
                  <a:srgbClr val="0F75BC"/>
                </a:solidFill>
                <a:latin typeface="Gill Sans MT"/>
                <a:cs typeface="Times New Roman"/>
              </a:rPr>
              <a:t> </a:t>
            </a:r>
            <a:r>
              <a:rPr sz="2400" spc="4" dirty="0">
                <a:solidFill>
                  <a:srgbClr val="0F75BC"/>
                </a:solidFill>
                <a:latin typeface="Gill Sans MT"/>
                <a:cs typeface="Times New Roman"/>
              </a:rPr>
              <a:t>specific </a:t>
            </a:r>
            <a:r>
              <a:rPr sz="2400" spc="19" dirty="0">
                <a:solidFill>
                  <a:srgbClr val="0F75BC"/>
                </a:solidFill>
                <a:latin typeface="Gill Sans MT"/>
                <a:cs typeface="Times New Roman"/>
              </a:rPr>
              <a:t>learning</a:t>
            </a:r>
            <a:r>
              <a:rPr sz="2400" spc="-135" dirty="0">
                <a:solidFill>
                  <a:srgbClr val="0F75BC"/>
                </a:solidFill>
                <a:latin typeface="Gill Sans MT"/>
                <a:cs typeface="Times New Roman"/>
              </a:rPr>
              <a:t> </a:t>
            </a:r>
            <a:r>
              <a:rPr sz="2400" spc="38" dirty="0">
                <a:solidFill>
                  <a:srgbClr val="0F75BC"/>
                </a:solidFill>
                <a:latin typeface="Gill Sans MT"/>
                <a:cs typeface="Times New Roman"/>
              </a:rPr>
              <a:t>goals.</a:t>
            </a:r>
            <a:endParaRPr lang="en-US" sz="2400" spc="38" dirty="0">
              <a:solidFill>
                <a:srgbClr val="0F75BC"/>
              </a:solidFill>
              <a:latin typeface="Gill Sans MT"/>
              <a:cs typeface="Times New Roman"/>
            </a:endParaRPr>
          </a:p>
          <a:p>
            <a:pPr marL="43180" marR="158115">
              <a:lnSpc>
                <a:spcPts val="1875"/>
              </a:lnSpc>
              <a:spcBef>
                <a:spcPts val="1500"/>
              </a:spcBef>
              <a:buClr>
                <a:srgbClr val="91499C"/>
              </a:buClr>
              <a:tabLst>
                <a:tab pos="333375" algn="l"/>
              </a:tabLst>
            </a:pPr>
            <a:endParaRPr sz="2400" dirty="0">
              <a:solidFill>
                <a:srgbClr val="0F75BC"/>
              </a:solidFill>
              <a:latin typeface="Gill Sans MT"/>
              <a:cs typeface="Times New Roman"/>
            </a:endParaRPr>
          </a:p>
          <a:p>
            <a:pPr marL="43180" marR="736600">
              <a:lnSpc>
                <a:spcPts val="1875"/>
              </a:lnSpc>
              <a:spcBef>
                <a:spcPts val="1500"/>
              </a:spcBef>
              <a:buClr>
                <a:srgbClr val="91499C"/>
              </a:buClr>
              <a:tabLst>
                <a:tab pos="333375" algn="l"/>
              </a:tabLst>
            </a:pPr>
            <a:r>
              <a:rPr lang="en-US" sz="2400" spc="38" dirty="0">
                <a:solidFill>
                  <a:srgbClr val="0F75BC"/>
                </a:solidFill>
                <a:latin typeface="Gill Sans MT"/>
                <a:cs typeface="Times New Roman"/>
              </a:rPr>
              <a:t>14. </a:t>
            </a:r>
            <a:r>
              <a:rPr sz="2400" spc="11" dirty="0">
                <a:solidFill>
                  <a:srgbClr val="0F75BC"/>
                </a:solidFill>
                <a:latin typeface="Gill Sans MT"/>
                <a:cs typeface="Times New Roman"/>
              </a:rPr>
              <a:t>Teach </a:t>
            </a:r>
            <a:r>
              <a:rPr sz="2400" spc="4" dirty="0">
                <a:solidFill>
                  <a:srgbClr val="0F75BC"/>
                </a:solidFill>
                <a:latin typeface="Gill Sans MT"/>
                <a:cs typeface="Times New Roman"/>
              </a:rPr>
              <a:t>cognitive </a:t>
            </a:r>
            <a:r>
              <a:rPr sz="2400" spc="56" dirty="0">
                <a:solidFill>
                  <a:srgbClr val="0F75BC"/>
                </a:solidFill>
                <a:latin typeface="Gill Sans MT"/>
                <a:cs typeface="Times New Roman"/>
              </a:rPr>
              <a:t>and</a:t>
            </a:r>
            <a:r>
              <a:rPr sz="2400" spc="-180" dirty="0">
                <a:solidFill>
                  <a:srgbClr val="0F75BC"/>
                </a:solidFill>
                <a:latin typeface="Gill Sans MT"/>
                <a:cs typeface="Times New Roman"/>
              </a:rPr>
              <a:t> </a:t>
            </a:r>
            <a:r>
              <a:rPr sz="2400" spc="8" dirty="0">
                <a:solidFill>
                  <a:srgbClr val="0F75BC"/>
                </a:solidFill>
                <a:latin typeface="Gill Sans MT"/>
                <a:cs typeface="Times New Roman"/>
              </a:rPr>
              <a:t>metacognitive </a:t>
            </a:r>
            <a:r>
              <a:rPr lang="en-US" sz="2400" spc="8" dirty="0">
                <a:solidFill>
                  <a:srgbClr val="0F75BC"/>
                </a:solidFill>
                <a:latin typeface="Gill Sans MT"/>
                <a:cs typeface="Times New Roman"/>
              </a:rPr>
              <a:t>s</a:t>
            </a:r>
            <a:r>
              <a:rPr sz="2400" spc="8" dirty="0">
                <a:solidFill>
                  <a:srgbClr val="0F75BC"/>
                </a:solidFill>
                <a:latin typeface="Gill Sans MT"/>
                <a:cs typeface="Times New Roman"/>
              </a:rPr>
              <a:t>trategies </a:t>
            </a:r>
            <a:r>
              <a:rPr sz="2400" spc="-15" dirty="0">
                <a:solidFill>
                  <a:srgbClr val="0F75BC"/>
                </a:solidFill>
                <a:latin typeface="Gill Sans MT"/>
                <a:cs typeface="Times New Roman"/>
              </a:rPr>
              <a:t>to </a:t>
            </a:r>
            <a:r>
              <a:rPr sz="2400" spc="11" dirty="0">
                <a:solidFill>
                  <a:srgbClr val="0F75BC"/>
                </a:solidFill>
                <a:latin typeface="Gill Sans MT"/>
                <a:cs typeface="Times New Roman"/>
              </a:rPr>
              <a:t>support </a:t>
            </a:r>
            <a:r>
              <a:rPr sz="2400" spc="19" dirty="0">
                <a:solidFill>
                  <a:srgbClr val="0F75BC"/>
                </a:solidFill>
                <a:latin typeface="Gill Sans MT"/>
                <a:cs typeface="Times New Roman"/>
              </a:rPr>
              <a:t>learning </a:t>
            </a:r>
            <a:r>
              <a:rPr sz="2400" spc="56" dirty="0">
                <a:solidFill>
                  <a:srgbClr val="0F75BC"/>
                </a:solidFill>
                <a:latin typeface="Gill Sans MT"/>
                <a:cs typeface="Times New Roman"/>
              </a:rPr>
              <a:t>and</a:t>
            </a:r>
            <a:r>
              <a:rPr lang="en-US" sz="2400" spc="56" dirty="0">
                <a:solidFill>
                  <a:srgbClr val="0F75BC"/>
                </a:solidFill>
                <a:latin typeface="Gill Sans MT"/>
                <a:cs typeface="Times New Roman"/>
              </a:rPr>
              <a:t> </a:t>
            </a:r>
            <a:r>
              <a:rPr sz="2400" spc="56" dirty="0">
                <a:solidFill>
                  <a:srgbClr val="0F75BC"/>
                </a:solidFill>
                <a:latin typeface="Gill Sans MT"/>
                <a:cs typeface="Times New Roman"/>
              </a:rPr>
              <a:t> </a:t>
            </a:r>
            <a:r>
              <a:rPr sz="2400" spc="-4" dirty="0">
                <a:solidFill>
                  <a:srgbClr val="0F75BC"/>
                </a:solidFill>
                <a:latin typeface="Gill Sans MT"/>
                <a:cs typeface="Times New Roman"/>
              </a:rPr>
              <a:t>independence.</a:t>
            </a:r>
            <a:endParaRPr sz="2400" dirty="0">
              <a:solidFill>
                <a:srgbClr val="0F75BC"/>
              </a:solidFill>
              <a:latin typeface="Gill Sans MT"/>
              <a:cs typeface="Times New Roman"/>
            </a:endParaRPr>
          </a:p>
        </p:txBody>
      </p:sp>
    </p:spTree>
    <p:extLst>
      <p:ext uri="{BB962C8B-B14F-4D97-AF65-F5344CB8AC3E}">
        <p14:creationId xmlns:p14="http://schemas.microsoft.com/office/powerpoint/2010/main" val="3029202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5C0EB16-7140-4847-85F8-8FFA3B73270E}"/>
              </a:ext>
            </a:extLst>
          </p:cNvPr>
          <p:cNvSpPr txBox="1">
            <a:spLocks noGrp="1"/>
          </p:cNvSpPr>
          <p:nvPr>
            <p:ph type="title" idx="4294967295"/>
          </p:nvPr>
        </p:nvSpPr>
        <p:spPr>
          <a:xfrm>
            <a:off x="2427950" y="380771"/>
            <a:ext cx="7130301" cy="99417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3600" kern="1200" cap="all" baseline="0">
                <a:solidFill>
                  <a:schemeClr val="tx1"/>
                </a:solidFill>
                <a:latin typeface="Gotham Bold" charset="0"/>
                <a:ea typeface="Gotham Bold" charset="0"/>
                <a:cs typeface="Gotham Bold"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50" b="0" i="0" u="none" strike="noStrike" kern="1200" cap="all" spc="0" normalizeH="0" baseline="0" noProof="0" dirty="0">
                <a:ln>
                  <a:noFill/>
                </a:ln>
                <a:solidFill>
                  <a:schemeClr val="tx1"/>
                </a:solidFill>
                <a:effectLst/>
                <a:uLnTx/>
                <a:uFillTx/>
                <a:latin typeface="Gill Sans MT"/>
                <a:ea typeface="Gotham Bold" charset="0"/>
                <a:cs typeface="Gotham Bold" charset="0"/>
              </a:rPr>
              <a:t>HLPs: Instruction </a:t>
            </a:r>
            <a:r>
              <a:rPr kumimoji="0" lang="en-US" sz="4050" b="0" i="1" u="none" strike="noStrike" kern="1200" cap="all" spc="0" normalizeH="0" baseline="0" noProof="0" dirty="0">
                <a:ln>
                  <a:noFill/>
                </a:ln>
                <a:solidFill>
                  <a:schemeClr val="tx1"/>
                </a:solidFill>
                <a:effectLst/>
                <a:uLnTx/>
                <a:uFillTx/>
                <a:latin typeface="Gill Sans MT"/>
                <a:ea typeface="Gotham Bold" charset="0"/>
                <a:cs typeface="Gotham Bold" charset="0"/>
              </a:rPr>
              <a:t>(</a:t>
            </a:r>
            <a:r>
              <a:rPr kumimoji="0" lang="en-US" sz="4050" b="0" i="1" u="none" strike="noStrike" kern="1200" cap="all" spc="0" normalizeH="0" baseline="0" noProof="0" dirty="0" err="1">
                <a:ln>
                  <a:noFill/>
                </a:ln>
                <a:solidFill>
                  <a:schemeClr val="tx1"/>
                </a:solidFill>
                <a:effectLst/>
                <a:uLnTx/>
                <a:uFillTx/>
                <a:latin typeface="Gill Sans MT"/>
                <a:ea typeface="Gotham Bold" charset="0"/>
                <a:cs typeface="Gotham Bold" charset="0"/>
              </a:rPr>
              <a:t>Con't</a:t>
            </a:r>
            <a:r>
              <a:rPr kumimoji="0" lang="en-US" sz="4050" b="0" i="1" u="none" strike="noStrike" kern="1200" cap="all" spc="0" normalizeH="0" baseline="0" noProof="0" dirty="0">
                <a:ln>
                  <a:noFill/>
                </a:ln>
                <a:solidFill>
                  <a:schemeClr val="tx1"/>
                </a:solidFill>
                <a:effectLst/>
                <a:uLnTx/>
                <a:uFillTx/>
                <a:latin typeface="Gill Sans MT"/>
                <a:ea typeface="Gotham Bold" charset="0"/>
                <a:cs typeface="Gotham Bold" charset="0"/>
              </a:rPr>
              <a:t>)</a:t>
            </a:r>
          </a:p>
        </p:txBody>
      </p:sp>
      <p:sp>
        <p:nvSpPr>
          <p:cNvPr id="7" name="object 2" descr="A teacher is showing the skeltal remains of an animal to a group of students" title="Teacher and student"/>
          <p:cNvSpPr/>
          <p:nvPr/>
        </p:nvSpPr>
        <p:spPr>
          <a:xfrm>
            <a:off x="2343000" y="2145082"/>
            <a:ext cx="2715885" cy="3391603"/>
          </a:xfrm>
          <a:prstGeom prst="rect">
            <a:avLst/>
          </a:prstGeom>
          <a:blipFill>
            <a:blip r:embed="rId3" cstate="print"/>
            <a:stretch>
              <a:fillRect/>
            </a:stretch>
          </a:blipFill>
        </p:spPr>
        <p:txBody>
          <a:bodyPr wrap="square" lIns="0" tIns="0" rIns="0" bIns="0" rtlCol="0"/>
          <a:lstStyle/>
          <a:p>
            <a:endParaRPr sz="1350">
              <a:solidFill>
                <a:prstClr val="black"/>
              </a:solidFill>
              <a:latin typeface="Calibri"/>
            </a:endParaRPr>
          </a:p>
        </p:txBody>
      </p:sp>
      <p:sp>
        <p:nvSpPr>
          <p:cNvPr id="8" name="object 4"/>
          <p:cNvSpPr txBox="1"/>
          <p:nvPr/>
        </p:nvSpPr>
        <p:spPr>
          <a:xfrm>
            <a:off x="5343660" y="2142103"/>
            <a:ext cx="5402180" cy="3277820"/>
          </a:xfrm>
          <a:prstGeom prst="rect">
            <a:avLst/>
          </a:prstGeom>
          <a:solidFill>
            <a:schemeClr val="bg1"/>
          </a:solidFill>
        </p:spPr>
        <p:txBody>
          <a:bodyPr vert="horz" wrap="square" lIns="0" tIns="0" rIns="0" bIns="0" rtlCol="0" anchor="t">
            <a:spAutoFit/>
          </a:bodyPr>
          <a:lstStyle/>
          <a:p>
            <a:pPr marL="514350" indent="-504825">
              <a:buClr>
                <a:srgbClr val="91499C"/>
              </a:buClr>
              <a:buFontTx/>
              <a:buAutoNum type="arabicPeriod" startAt="15"/>
              <a:tabLst>
                <a:tab pos="333375" algn="l"/>
              </a:tabLst>
            </a:pPr>
            <a:r>
              <a:rPr sz="2400" spc="-23" dirty="0">
                <a:solidFill>
                  <a:srgbClr val="025299"/>
                </a:solidFill>
                <a:latin typeface="Gill Sans MT"/>
                <a:cs typeface="Times New Roman"/>
              </a:rPr>
              <a:t>Provide </a:t>
            </a:r>
            <a:r>
              <a:rPr sz="2400" spc="15" dirty="0">
                <a:solidFill>
                  <a:srgbClr val="025299"/>
                </a:solidFill>
                <a:latin typeface="Gill Sans MT"/>
                <a:cs typeface="Times New Roman"/>
              </a:rPr>
              <a:t>scaffolded</a:t>
            </a:r>
            <a:r>
              <a:rPr sz="2400" spc="-83" dirty="0">
                <a:solidFill>
                  <a:srgbClr val="025299"/>
                </a:solidFill>
                <a:latin typeface="Gill Sans MT"/>
                <a:cs typeface="Times New Roman"/>
              </a:rPr>
              <a:t> </a:t>
            </a:r>
            <a:r>
              <a:rPr sz="2400" spc="4" dirty="0">
                <a:solidFill>
                  <a:srgbClr val="025299"/>
                </a:solidFill>
                <a:latin typeface="Gill Sans MT"/>
                <a:cs typeface="Times New Roman"/>
              </a:rPr>
              <a:t>supports.</a:t>
            </a:r>
            <a:endParaRPr sz="2400" dirty="0">
              <a:solidFill>
                <a:prstClr val="black"/>
              </a:solidFill>
              <a:latin typeface="Gill Sans MT"/>
              <a:cs typeface="Times New Roman"/>
            </a:endParaRPr>
          </a:p>
          <a:p>
            <a:pPr marL="514350" indent="-504825">
              <a:spcBef>
                <a:spcPts val="1215"/>
              </a:spcBef>
              <a:buClr>
                <a:srgbClr val="91499C"/>
              </a:buClr>
              <a:buFontTx/>
              <a:buAutoNum type="arabicPeriod" startAt="15"/>
              <a:tabLst>
                <a:tab pos="333375" algn="l"/>
              </a:tabLst>
            </a:pPr>
            <a:r>
              <a:rPr sz="2400" spc="4" dirty="0">
                <a:solidFill>
                  <a:srgbClr val="025299"/>
                </a:solidFill>
                <a:latin typeface="Gill Sans MT"/>
                <a:cs typeface="Times New Roman"/>
              </a:rPr>
              <a:t>Use </a:t>
            </a:r>
            <a:r>
              <a:rPr sz="2400" spc="-8" dirty="0">
                <a:solidFill>
                  <a:srgbClr val="025299"/>
                </a:solidFill>
                <a:latin typeface="Gill Sans MT"/>
                <a:cs typeface="Times New Roman"/>
              </a:rPr>
              <a:t>explicit</a:t>
            </a:r>
            <a:r>
              <a:rPr sz="2400" spc="-124" dirty="0">
                <a:solidFill>
                  <a:srgbClr val="025299"/>
                </a:solidFill>
                <a:latin typeface="Gill Sans MT"/>
                <a:cs typeface="Times New Roman"/>
              </a:rPr>
              <a:t> </a:t>
            </a:r>
            <a:r>
              <a:rPr sz="2400" spc="-11" dirty="0">
                <a:solidFill>
                  <a:srgbClr val="025299"/>
                </a:solidFill>
                <a:latin typeface="Gill Sans MT"/>
                <a:cs typeface="Times New Roman"/>
              </a:rPr>
              <a:t>instruction.</a:t>
            </a:r>
            <a:endParaRPr sz="2400" dirty="0">
              <a:solidFill>
                <a:prstClr val="black"/>
              </a:solidFill>
              <a:latin typeface="Gill Sans MT"/>
              <a:cs typeface="Times New Roman" panose="02020603050405020304" pitchFamily="18" charset="0"/>
            </a:endParaRPr>
          </a:p>
          <a:p>
            <a:pPr marL="514350" indent="-504825">
              <a:spcBef>
                <a:spcPts val="1215"/>
              </a:spcBef>
              <a:buClr>
                <a:srgbClr val="91499C"/>
              </a:buClr>
              <a:buFontTx/>
              <a:buAutoNum type="arabicPeriod" startAt="15"/>
              <a:tabLst>
                <a:tab pos="333375" algn="l"/>
              </a:tabLst>
            </a:pPr>
            <a:r>
              <a:rPr sz="2400" spc="4" dirty="0">
                <a:solidFill>
                  <a:srgbClr val="025299"/>
                </a:solidFill>
                <a:latin typeface="Gill Sans MT"/>
                <a:cs typeface="Times New Roman"/>
              </a:rPr>
              <a:t>Use </a:t>
            </a:r>
            <a:r>
              <a:rPr sz="2400" spc="-19" dirty="0">
                <a:solidFill>
                  <a:srgbClr val="025299"/>
                </a:solidFill>
                <a:latin typeface="Gill Sans MT"/>
                <a:cs typeface="Times New Roman"/>
              </a:rPr>
              <a:t>flexible</a:t>
            </a:r>
            <a:r>
              <a:rPr sz="2400" spc="-143" dirty="0">
                <a:solidFill>
                  <a:srgbClr val="025299"/>
                </a:solidFill>
                <a:latin typeface="Gill Sans MT"/>
                <a:cs typeface="Times New Roman"/>
              </a:rPr>
              <a:t> </a:t>
            </a:r>
            <a:r>
              <a:rPr sz="2400" spc="30" dirty="0">
                <a:solidFill>
                  <a:srgbClr val="025299"/>
                </a:solidFill>
                <a:latin typeface="Gill Sans MT"/>
                <a:cs typeface="Times New Roman"/>
              </a:rPr>
              <a:t>grouping.</a:t>
            </a:r>
            <a:endParaRPr lang="en-US" sz="2400" dirty="0">
              <a:solidFill>
                <a:srgbClr val="000000"/>
              </a:solidFill>
              <a:latin typeface="Gill Sans MT"/>
              <a:cs typeface="Times New Roman"/>
            </a:endParaRPr>
          </a:p>
          <a:p>
            <a:pPr marL="514350" marR="3810" indent="-504825">
              <a:spcBef>
                <a:spcPts val="1515"/>
              </a:spcBef>
              <a:buClr>
                <a:srgbClr val="91499C"/>
              </a:buClr>
              <a:buFontTx/>
              <a:buAutoNum type="arabicPeriod" startAt="15"/>
              <a:tabLst>
                <a:tab pos="333375" algn="l"/>
              </a:tabLst>
            </a:pPr>
            <a:r>
              <a:rPr sz="2400" spc="4" dirty="0">
                <a:solidFill>
                  <a:srgbClr val="025299"/>
                </a:solidFill>
                <a:latin typeface="Gill Sans MT"/>
                <a:cs typeface="Times New Roman"/>
              </a:rPr>
              <a:t>Use </a:t>
            </a:r>
            <a:r>
              <a:rPr sz="2400" spc="8" dirty="0">
                <a:solidFill>
                  <a:srgbClr val="025299"/>
                </a:solidFill>
                <a:latin typeface="Gill Sans MT"/>
                <a:cs typeface="Times New Roman"/>
              </a:rPr>
              <a:t>strategies </a:t>
            </a:r>
            <a:r>
              <a:rPr sz="2400" spc="-15" dirty="0">
                <a:solidFill>
                  <a:srgbClr val="025299"/>
                </a:solidFill>
                <a:latin typeface="Gill Sans MT"/>
                <a:cs typeface="Times New Roman"/>
              </a:rPr>
              <a:t>to </a:t>
            </a:r>
            <a:r>
              <a:rPr lang="en-US" sz="2400" spc="-4" dirty="0">
                <a:solidFill>
                  <a:srgbClr val="025299"/>
                </a:solidFill>
                <a:latin typeface="Gill Sans MT"/>
                <a:cs typeface="Times New Roman"/>
              </a:rPr>
              <a:t>promote </a:t>
            </a:r>
            <a:r>
              <a:rPr sz="2400" spc="4" dirty="0">
                <a:solidFill>
                  <a:srgbClr val="025299"/>
                </a:solidFill>
                <a:latin typeface="Gill Sans MT"/>
                <a:cs typeface="Times New Roman"/>
              </a:rPr>
              <a:t>active</a:t>
            </a:r>
            <a:r>
              <a:rPr sz="2400" spc="-281" dirty="0">
                <a:solidFill>
                  <a:srgbClr val="025299"/>
                </a:solidFill>
                <a:latin typeface="Gill Sans MT"/>
                <a:cs typeface="Times New Roman"/>
              </a:rPr>
              <a:t> </a:t>
            </a:r>
            <a:r>
              <a:rPr sz="2400" spc="-4" dirty="0">
                <a:solidFill>
                  <a:srgbClr val="025299"/>
                </a:solidFill>
                <a:latin typeface="Gill Sans MT"/>
                <a:cs typeface="Times New Roman"/>
              </a:rPr>
              <a:t>student</a:t>
            </a:r>
            <a:r>
              <a:rPr lang="en-US" sz="2400" spc="-4" dirty="0">
                <a:solidFill>
                  <a:srgbClr val="025299"/>
                </a:solidFill>
                <a:latin typeface="Gill Sans MT"/>
                <a:cs typeface="Times New Roman"/>
              </a:rPr>
              <a:t> </a:t>
            </a:r>
            <a:r>
              <a:rPr sz="2400" spc="-4" dirty="0">
                <a:solidFill>
                  <a:srgbClr val="025299"/>
                </a:solidFill>
                <a:latin typeface="Gill Sans MT"/>
                <a:cs typeface="Times New Roman"/>
              </a:rPr>
              <a:t> </a:t>
            </a:r>
            <a:r>
              <a:rPr sz="2400" spc="23" dirty="0">
                <a:solidFill>
                  <a:srgbClr val="025299"/>
                </a:solidFill>
                <a:latin typeface="Gill Sans MT"/>
                <a:cs typeface="Times New Roman"/>
              </a:rPr>
              <a:t>engagement.</a:t>
            </a:r>
            <a:endParaRPr sz="2400" dirty="0">
              <a:latin typeface="Gill Sans MT"/>
              <a:cs typeface="Times New Roman"/>
            </a:endParaRPr>
          </a:p>
          <a:p>
            <a:pPr marL="514350" marR="978535" indent="-504825">
              <a:spcBef>
                <a:spcPts val="1500"/>
              </a:spcBef>
              <a:buClr>
                <a:srgbClr val="91499C"/>
              </a:buClr>
              <a:buFontTx/>
              <a:buAutoNum type="arabicPeriod" startAt="15"/>
              <a:tabLst>
                <a:tab pos="333375" algn="l"/>
              </a:tabLst>
            </a:pPr>
            <a:r>
              <a:rPr sz="2400" spc="4" dirty="0">
                <a:solidFill>
                  <a:srgbClr val="025299"/>
                </a:solidFill>
                <a:latin typeface="Gill Sans MT"/>
                <a:cs typeface="Times New Roman"/>
              </a:rPr>
              <a:t>Use </a:t>
            </a:r>
            <a:r>
              <a:rPr sz="2400" spc="-4" dirty="0">
                <a:solidFill>
                  <a:srgbClr val="025299"/>
                </a:solidFill>
                <a:latin typeface="Gill Sans MT"/>
                <a:cs typeface="Times New Roman"/>
              </a:rPr>
              <a:t>assistive </a:t>
            </a:r>
            <a:r>
              <a:rPr sz="2400" spc="56" dirty="0">
                <a:solidFill>
                  <a:srgbClr val="025299"/>
                </a:solidFill>
                <a:latin typeface="Gill Sans MT"/>
                <a:cs typeface="Times New Roman"/>
              </a:rPr>
              <a:t>and</a:t>
            </a:r>
            <a:r>
              <a:rPr sz="2400" spc="-158" dirty="0">
                <a:solidFill>
                  <a:srgbClr val="025299"/>
                </a:solidFill>
                <a:latin typeface="Gill Sans MT"/>
                <a:cs typeface="Times New Roman"/>
              </a:rPr>
              <a:t> </a:t>
            </a:r>
            <a:r>
              <a:rPr sz="2400" dirty="0">
                <a:solidFill>
                  <a:srgbClr val="025299"/>
                </a:solidFill>
                <a:latin typeface="Gill Sans MT"/>
                <a:cs typeface="Times New Roman"/>
              </a:rPr>
              <a:t>instructional</a:t>
            </a:r>
            <a:r>
              <a:rPr lang="en-US" sz="2400" dirty="0">
                <a:solidFill>
                  <a:srgbClr val="025299"/>
                </a:solidFill>
                <a:latin typeface="Gill Sans MT"/>
                <a:cs typeface="Times New Roman"/>
              </a:rPr>
              <a:t> </a:t>
            </a:r>
            <a:r>
              <a:rPr sz="2400" dirty="0">
                <a:solidFill>
                  <a:srgbClr val="025299"/>
                </a:solidFill>
                <a:latin typeface="Gill Sans MT"/>
                <a:cs typeface="Times New Roman"/>
              </a:rPr>
              <a:t> </a:t>
            </a:r>
            <a:r>
              <a:rPr sz="2400" spc="4" dirty="0">
                <a:solidFill>
                  <a:srgbClr val="025299"/>
                </a:solidFill>
                <a:latin typeface="Gill Sans MT"/>
                <a:cs typeface="Times New Roman"/>
              </a:rPr>
              <a:t>technologies.</a:t>
            </a:r>
            <a:endParaRPr sz="2400" dirty="0">
              <a:solidFill>
                <a:prstClr val="black"/>
              </a:solidFill>
              <a:latin typeface="Gill Sans MT"/>
              <a:cs typeface="Times New Roman"/>
            </a:endParaRPr>
          </a:p>
        </p:txBody>
      </p:sp>
      <p:sp>
        <p:nvSpPr>
          <p:cNvPr id="5" name="Slide Number Placeholder 4">
            <a:extLst>
              <a:ext uri="{FF2B5EF4-FFF2-40B4-BE49-F238E27FC236}">
                <a16:creationId xmlns:a16="http://schemas.microsoft.com/office/drawing/2014/main" id="{6ADAE255-E6EC-2E4F-BA1F-19519FFB2FA5}"/>
              </a:ext>
            </a:extLst>
          </p:cNvPr>
          <p:cNvSpPr>
            <a:spLocks noGrp="1"/>
          </p:cNvSpPr>
          <p:nvPr>
            <p:ph type="sldNum" sz="quarter" idx="4"/>
          </p:nvPr>
        </p:nvSpPr>
        <p:spPr>
          <a:xfrm>
            <a:off x="1616250" y="642179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753B17-1229-47A4-BBB2-A02D5F84107F}" type="slidenum">
              <a:rPr lang="en-US" smtClean="0"/>
              <a:pPr/>
              <a:t>16</a:t>
            </a:fld>
            <a:endParaRPr lang="en-US" dirty="0"/>
          </a:p>
        </p:txBody>
      </p:sp>
    </p:spTree>
    <p:extLst>
      <p:ext uri="{BB962C8B-B14F-4D97-AF65-F5344CB8AC3E}">
        <p14:creationId xmlns:p14="http://schemas.microsoft.com/office/powerpoint/2010/main" val="946112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295A-D62F-9445-8749-FDAB0EE211AC}"/>
              </a:ext>
            </a:extLst>
          </p:cNvPr>
          <p:cNvSpPr>
            <a:spLocks noGrp="1"/>
          </p:cNvSpPr>
          <p:nvPr>
            <p:ph type="title"/>
          </p:nvPr>
        </p:nvSpPr>
        <p:spPr>
          <a:xfrm>
            <a:off x="2633111" y="404048"/>
            <a:ext cx="6925193" cy="994172"/>
          </a:xfrm>
        </p:spPr>
        <p:txBody>
          <a:bodyPr>
            <a:normAutofit/>
          </a:bodyPr>
          <a:lstStyle/>
          <a:p>
            <a:pPr algn="ctr"/>
            <a:r>
              <a:rPr lang="en-US" sz="4050" dirty="0">
                <a:latin typeface="Gill Sans MT"/>
              </a:rPr>
              <a:t>HLPs: Instruction </a:t>
            </a:r>
            <a:r>
              <a:rPr lang="en-US" sz="4050" i="1" dirty="0">
                <a:latin typeface="Gill Sans MT"/>
              </a:rPr>
              <a:t>(</a:t>
            </a:r>
            <a:r>
              <a:rPr lang="en-US" sz="4050" i="1" dirty="0" err="1">
                <a:latin typeface="Gill Sans MT"/>
              </a:rPr>
              <a:t>con’t</a:t>
            </a:r>
            <a:r>
              <a:rPr lang="en-US" sz="4050" i="1" dirty="0">
                <a:latin typeface="Gill Sans MT"/>
              </a:rPr>
              <a:t>) </a:t>
            </a:r>
          </a:p>
        </p:txBody>
      </p:sp>
      <p:sp>
        <p:nvSpPr>
          <p:cNvPr id="5" name="Slide Number Placeholder 4">
            <a:extLst>
              <a:ext uri="{FF2B5EF4-FFF2-40B4-BE49-F238E27FC236}">
                <a16:creationId xmlns:a16="http://schemas.microsoft.com/office/drawing/2014/main" id="{6ADAE255-E6EC-2E4F-BA1F-19519FFB2FA5}"/>
              </a:ext>
            </a:extLst>
          </p:cNvPr>
          <p:cNvSpPr>
            <a:spLocks noGrp="1"/>
          </p:cNvSpPr>
          <p:nvPr>
            <p:ph type="sldNum" sz="quarter" idx="4"/>
          </p:nvPr>
        </p:nvSpPr>
        <p:spPr>
          <a:xfrm>
            <a:off x="1616250" y="642179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753B17-1229-47A4-BBB2-A02D5F84107F}" type="slidenum">
              <a:rPr lang="en-US" smtClean="0"/>
              <a:pPr/>
              <a:t>17</a:t>
            </a:fld>
            <a:endParaRPr lang="en-US" dirty="0"/>
          </a:p>
        </p:txBody>
      </p:sp>
      <p:sp>
        <p:nvSpPr>
          <p:cNvPr id="6" name="object 2" descr="A student with downs syndrome is showing something on an ipad to a woman" title="teacher and student"/>
          <p:cNvSpPr/>
          <p:nvPr/>
        </p:nvSpPr>
        <p:spPr>
          <a:xfrm>
            <a:off x="2024022" y="1999917"/>
            <a:ext cx="2573830" cy="3487610"/>
          </a:xfrm>
          <a:prstGeom prst="rect">
            <a:avLst/>
          </a:prstGeom>
          <a:blipFill>
            <a:blip r:embed="rId2" cstate="print"/>
            <a:stretch>
              <a:fillRect/>
            </a:stretch>
          </a:blipFill>
        </p:spPr>
        <p:txBody>
          <a:bodyPr wrap="square" lIns="0" tIns="0" rIns="0" bIns="0" rtlCol="0"/>
          <a:lstStyle/>
          <a:p>
            <a:endParaRPr sz="1350">
              <a:solidFill>
                <a:prstClr val="black"/>
              </a:solidFill>
              <a:latin typeface="Calibri"/>
            </a:endParaRPr>
          </a:p>
        </p:txBody>
      </p:sp>
      <p:sp>
        <p:nvSpPr>
          <p:cNvPr id="9" name="object 4"/>
          <p:cNvSpPr txBox="1">
            <a:spLocks/>
          </p:cNvSpPr>
          <p:nvPr/>
        </p:nvSpPr>
        <p:spPr>
          <a:xfrm>
            <a:off x="4658106" y="1780513"/>
            <a:ext cx="5712714" cy="4069384"/>
          </a:xfrm>
          <a:prstGeom prst="rect">
            <a:avLst/>
          </a:prstGeom>
          <a:solidFill>
            <a:schemeClr val="bg1"/>
          </a:solidFill>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71525" indent="-600075">
              <a:lnSpc>
                <a:spcPct val="150000"/>
              </a:lnSpc>
              <a:buClr>
                <a:srgbClr val="91499C"/>
              </a:buClr>
              <a:buFont typeface="Arial" panose="020B0604020202020204" pitchFamily="34" charset="0"/>
              <a:buAutoNum type="arabicPeriod" startAt="20"/>
              <a:tabLst>
                <a:tab pos="814388" algn="l"/>
              </a:tabLst>
            </a:pPr>
            <a:r>
              <a:rPr lang="en-US" sz="2400" spc="-8" dirty="0">
                <a:solidFill>
                  <a:srgbClr val="0F75BC"/>
                </a:solidFill>
                <a:latin typeface="Gill Sans MT"/>
                <a:cs typeface="Times New Roman"/>
              </a:rPr>
              <a:t>Provide intensive instruction</a:t>
            </a:r>
            <a:endParaRPr lang="en-US" sz="2400"/>
          </a:p>
          <a:p>
            <a:pPr marL="771525" indent="-600075">
              <a:lnSpc>
                <a:spcPct val="150000"/>
              </a:lnSpc>
              <a:buClr>
                <a:srgbClr val="91499C"/>
              </a:buClr>
              <a:buFont typeface="Arial" panose="020B0604020202020204" pitchFamily="34" charset="0"/>
              <a:buAutoNum type="arabicPeriod" startAt="20"/>
              <a:tabLst>
                <a:tab pos="814388" algn="l"/>
              </a:tabLst>
            </a:pPr>
            <a:r>
              <a:rPr lang="en-US" sz="2400" spc="-8" dirty="0">
                <a:solidFill>
                  <a:srgbClr val="0F75BC"/>
                </a:solidFill>
                <a:latin typeface="Gill Sans MT"/>
                <a:cs typeface="Times New Roman"/>
              </a:rPr>
              <a:t>Teach students to maintain and generalize  new learning across time and settings.</a:t>
            </a:r>
          </a:p>
          <a:p>
            <a:pPr marL="771525" indent="-600075">
              <a:lnSpc>
                <a:spcPct val="150000"/>
              </a:lnSpc>
              <a:buClr>
                <a:srgbClr val="91499C"/>
              </a:buClr>
              <a:buFont typeface="Arial" panose="020B0604020202020204" pitchFamily="34" charset="0"/>
              <a:buAutoNum type="arabicPeriod" startAt="20"/>
              <a:tabLst>
                <a:tab pos="814388" algn="l"/>
              </a:tabLst>
            </a:pPr>
            <a:r>
              <a:rPr lang="en-US" sz="2400" spc="-8" dirty="0">
                <a:solidFill>
                  <a:srgbClr val="0F75BC"/>
                </a:solidFill>
                <a:latin typeface="Gill Sans MT"/>
                <a:cs typeface="Times New Roman"/>
              </a:rPr>
              <a:t>Provide positive and constructive feedback  to guide students’ learning and behavior.</a:t>
            </a:r>
          </a:p>
        </p:txBody>
      </p:sp>
    </p:spTree>
    <p:extLst>
      <p:ext uri="{BB962C8B-B14F-4D97-AF65-F5344CB8AC3E}">
        <p14:creationId xmlns:p14="http://schemas.microsoft.com/office/powerpoint/2010/main" val="7095145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5D1714-8BC3-49B6-9683-86367D8CADA8}"/>
              </a:ext>
            </a:extLst>
          </p:cNvPr>
          <p:cNvSpPr txBox="1">
            <a:spLocks noGrp="1"/>
          </p:cNvSpPr>
          <p:nvPr>
            <p:ph type="title" idx="4294967295"/>
          </p:nvPr>
        </p:nvSpPr>
        <p:spPr>
          <a:xfrm>
            <a:off x="2916865" y="551121"/>
            <a:ext cx="6003851"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Gill Sans MT"/>
                <a:ea typeface="+mn-ea"/>
                <a:cs typeface="+mn-cs"/>
              </a:rPr>
              <a:t>BENEFITS OF </a:t>
            </a:r>
            <a:r>
              <a:rPr kumimoji="0" lang="en-US" sz="4000" b="0" i="0" u="none" strike="noStrike" kern="1200" cap="none" spc="0" normalizeH="0" baseline="0" noProof="0" dirty="0">
                <a:ln>
                  <a:noFill/>
                </a:ln>
                <a:solidFill>
                  <a:schemeClr val="bg1"/>
                </a:solidFill>
                <a:effectLst/>
                <a:uLnTx/>
                <a:uFillTx/>
                <a:latin typeface="Gill Sans MT"/>
                <a:ea typeface="+mn-ea"/>
                <a:cs typeface="+mn-cs"/>
              </a:rPr>
              <a:t>HLPS</a:t>
            </a:r>
            <a:endParaRPr kumimoji="0" lang="en-US" sz="4000" b="0" i="0" u="none" strike="noStrike" kern="1200" cap="none" spc="0" normalizeH="0" baseline="0" noProof="0" dirty="0">
              <a:ln>
                <a:noFill/>
              </a:ln>
              <a:solidFill>
                <a:schemeClr val="bg1"/>
              </a:solidFill>
              <a:effectLst/>
              <a:uLnTx/>
              <a:uFillTx/>
              <a:latin typeface="+mn-lt"/>
              <a:ea typeface="+mn-ea"/>
              <a:cs typeface="Calibri"/>
            </a:endParaRPr>
          </a:p>
        </p:txBody>
      </p:sp>
      <p:sp>
        <p:nvSpPr>
          <p:cNvPr id="7" name="TextBox 6">
            <a:extLst>
              <a:ext uri="{FF2B5EF4-FFF2-40B4-BE49-F238E27FC236}">
                <a16:creationId xmlns:a16="http://schemas.microsoft.com/office/drawing/2014/main" id="{45A37857-B75B-4156-B80A-E3F9990548F8}"/>
              </a:ext>
            </a:extLst>
          </p:cNvPr>
          <p:cNvSpPr txBox="1"/>
          <p:nvPr/>
        </p:nvSpPr>
        <p:spPr>
          <a:xfrm>
            <a:off x="843516" y="1747284"/>
            <a:ext cx="10504967"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Arial"/>
              <a:buChar char="•"/>
            </a:pPr>
            <a:r>
              <a:rPr lang="en-US" sz="3200" dirty="0">
                <a:solidFill>
                  <a:schemeClr val="bg1"/>
                </a:solidFill>
                <a:latin typeface="Gill Sans MT"/>
                <a:cs typeface="Calibri"/>
              </a:rPr>
              <a:t>Appropriate for ALL Learners</a:t>
            </a:r>
          </a:p>
          <a:p>
            <a:pPr marL="571500" indent="-571500">
              <a:buFont typeface="Arial"/>
              <a:buChar char="•"/>
            </a:pPr>
            <a:endParaRPr lang="en-US" sz="3200" dirty="0">
              <a:solidFill>
                <a:schemeClr val="bg1"/>
              </a:solidFill>
              <a:latin typeface="Gill Sans MT"/>
              <a:cs typeface="Calibri"/>
            </a:endParaRPr>
          </a:p>
          <a:p>
            <a:pPr marL="571500" indent="-571500">
              <a:buFont typeface="Arial"/>
              <a:buChar char="•"/>
            </a:pPr>
            <a:endParaRPr lang="en-US" sz="3200" dirty="0">
              <a:solidFill>
                <a:schemeClr val="bg1"/>
              </a:solidFill>
              <a:latin typeface="Gill Sans MT"/>
              <a:cs typeface="Calibri"/>
            </a:endParaRPr>
          </a:p>
          <a:p>
            <a:pPr marL="571500" indent="-571500">
              <a:buFont typeface="Arial"/>
              <a:buChar char="•"/>
            </a:pPr>
            <a:r>
              <a:rPr lang="en-US" sz="3200" dirty="0">
                <a:solidFill>
                  <a:schemeClr val="bg1"/>
                </a:solidFill>
                <a:latin typeface="Gill Sans MT"/>
                <a:cs typeface="Calibri"/>
              </a:rPr>
              <a:t>Useful across content and subject area</a:t>
            </a:r>
          </a:p>
          <a:p>
            <a:pPr marL="571500" indent="-571500">
              <a:buFont typeface="Arial"/>
              <a:buChar char="•"/>
            </a:pPr>
            <a:endParaRPr lang="en-US" sz="3200" dirty="0">
              <a:solidFill>
                <a:schemeClr val="bg1"/>
              </a:solidFill>
              <a:latin typeface="Gill Sans MT"/>
              <a:cs typeface="Calibri"/>
            </a:endParaRPr>
          </a:p>
          <a:p>
            <a:pPr marL="571500" indent="-571500">
              <a:buFont typeface="Arial"/>
              <a:buChar char="•"/>
            </a:pPr>
            <a:endParaRPr lang="en-US" sz="3200" dirty="0">
              <a:solidFill>
                <a:schemeClr val="bg1"/>
              </a:solidFill>
              <a:latin typeface="Gill Sans MT"/>
              <a:cs typeface="Calibri"/>
            </a:endParaRPr>
          </a:p>
          <a:p>
            <a:pPr marL="571500" indent="-571500">
              <a:buFont typeface="Arial"/>
              <a:buChar char="•"/>
            </a:pPr>
            <a:r>
              <a:rPr lang="en-US" sz="3200" dirty="0">
                <a:solidFill>
                  <a:schemeClr val="bg1"/>
                </a:solidFill>
                <a:latin typeface="Gill Sans MT"/>
                <a:cs typeface="Calibri"/>
              </a:rPr>
              <a:t>Established evidence base</a:t>
            </a:r>
          </a:p>
        </p:txBody>
      </p:sp>
    </p:spTree>
    <p:extLst>
      <p:ext uri="{BB962C8B-B14F-4D97-AF65-F5344CB8AC3E}">
        <p14:creationId xmlns:p14="http://schemas.microsoft.com/office/powerpoint/2010/main" val="1058634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E1BE02A-415E-4FC2-921D-A435BD3722F7}"/>
              </a:ext>
            </a:extLst>
          </p:cNvPr>
          <p:cNvSpPr txBox="1">
            <a:spLocks noGrp="1"/>
          </p:cNvSpPr>
          <p:nvPr>
            <p:ph type="title" idx="4294967295"/>
          </p:nvPr>
        </p:nvSpPr>
        <p:spPr>
          <a:xfrm>
            <a:off x="2092841" y="630864"/>
            <a:ext cx="7997455" cy="11449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all" spc="0" normalizeH="0" baseline="0" noProof="0" dirty="0">
                <a:ln>
                  <a:noFill/>
                </a:ln>
                <a:solidFill>
                  <a:srgbClr val="FFFFFF"/>
                </a:solidFill>
                <a:effectLst/>
                <a:uLnTx/>
                <a:uFillTx/>
                <a:latin typeface="Gill Sans MT"/>
                <a:ea typeface="+mn-lt"/>
                <a:cs typeface="+mn-lt"/>
              </a:rPr>
              <a:t>Example: Explicit Instruction</a:t>
            </a:r>
            <a:endParaRPr kumimoji="0" lang="en-US" sz="3600" b="0" i="0" u="none" strike="noStrike" kern="1200" cap="none" spc="0" normalizeH="0" baseline="0" noProof="0" dirty="0">
              <a:ln>
                <a:noFill/>
              </a:ln>
              <a:solidFill>
                <a:srgbClr val="FFFFFF"/>
              </a:solidFill>
              <a:effectLst/>
              <a:uLnTx/>
              <a:uFillTx/>
              <a:latin typeface="Gill Sans MT"/>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mn-lt"/>
              <a:ea typeface="+mn-ea"/>
              <a:cs typeface="Calibri"/>
            </a:endParaRPr>
          </a:p>
        </p:txBody>
      </p:sp>
      <p:sp>
        <p:nvSpPr>
          <p:cNvPr id="5" name="TextBox 4">
            <a:extLst>
              <a:ext uri="{FF2B5EF4-FFF2-40B4-BE49-F238E27FC236}">
                <a16:creationId xmlns:a16="http://schemas.microsoft.com/office/drawing/2014/main" id="{BFDF88BC-5E3E-4640-9F58-426784B8D317}"/>
              </a:ext>
            </a:extLst>
          </p:cNvPr>
          <p:cNvSpPr txBox="1"/>
          <p:nvPr/>
        </p:nvSpPr>
        <p:spPr>
          <a:xfrm>
            <a:off x="710609" y="1933355"/>
            <a:ext cx="10504967"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Arial"/>
              <a:buChar char="•"/>
            </a:pPr>
            <a:r>
              <a:rPr lang="en-US" sz="3200" dirty="0">
                <a:solidFill>
                  <a:srgbClr val="FFFFFF"/>
                </a:solidFill>
                <a:latin typeface="Gill Sans MT"/>
                <a:cs typeface="Calibri"/>
              </a:rPr>
              <a:t>Beneficial for all students</a:t>
            </a:r>
            <a:endParaRPr lang="en-US" dirty="0">
              <a:solidFill>
                <a:srgbClr val="FFFFFF"/>
              </a:solidFill>
            </a:endParaRPr>
          </a:p>
          <a:p>
            <a:pPr marL="571500" indent="-571500">
              <a:buFont typeface="Arial"/>
              <a:buChar char="•"/>
            </a:pPr>
            <a:endParaRPr lang="en-US" sz="3200" dirty="0">
              <a:solidFill>
                <a:srgbClr val="FFFFFF"/>
              </a:solidFill>
              <a:latin typeface="Gill Sans MT"/>
              <a:cs typeface="Calibri"/>
            </a:endParaRPr>
          </a:p>
          <a:p>
            <a:pPr marL="571500" indent="-571500">
              <a:buFont typeface="Arial"/>
              <a:buChar char="•"/>
            </a:pPr>
            <a:r>
              <a:rPr lang="en-US" sz="3200" dirty="0">
                <a:solidFill>
                  <a:srgbClr val="FFFFFF"/>
                </a:solidFill>
                <a:latin typeface="Gill Sans MT"/>
                <a:cs typeface="Calibri"/>
              </a:rPr>
              <a:t>Can</a:t>
            </a:r>
            <a:r>
              <a:rPr lang="en-US" sz="3200" dirty="0">
                <a:solidFill>
                  <a:srgbClr val="FFFFFF"/>
                </a:solidFill>
                <a:latin typeface="Gill Sans MT"/>
                <a:ea typeface="+mn-lt"/>
                <a:cs typeface="+mn-lt"/>
              </a:rPr>
              <a:t> be used at elementary and secondary levels</a:t>
            </a:r>
          </a:p>
          <a:p>
            <a:pPr marL="571500" indent="-571500">
              <a:buFont typeface="Arial"/>
              <a:buChar char="•"/>
            </a:pPr>
            <a:endParaRPr lang="en-US" sz="3200" dirty="0">
              <a:solidFill>
                <a:srgbClr val="FFFFFF"/>
              </a:solidFill>
              <a:latin typeface="Gill Sans MT"/>
              <a:cs typeface="Calibri"/>
            </a:endParaRPr>
          </a:p>
          <a:p>
            <a:pPr marL="571500" indent="-571500">
              <a:buFont typeface="Arial"/>
              <a:buChar char="•"/>
            </a:pPr>
            <a:r>
              <a:rPr lang="en-US" sz="3200" dirty="0">
                <a:solidFill>
                  <a:srgbClr val="FFFFFF"/>
                </a:solidFill>
                <a:latin typeface="Gill Sans MT"/>
                <a:cs typeface="Calibri"/>
              </a:rPr>
              <a:t>Can</a:t>
            </a:r>
            <a:r>
              <a:rPr lang="en-US" sz="3200" dirty="0">
                <a:solidFill>
                  <a:srgbClr val="FFFFFF"/>
                </a:solidFill>
                <a:latin typeface="Gill Sans MT"/>
                <a:ea typeface="+mn-lt"/>
                <a:cs typeface="+mn-lt"/>
              </a:rPr>
              <a:t> be used to teach a summarization strategy in reading or long division in mathematics or how to set goals as part of a self-determination program</a:t>
            </a:r>
          </a:p>
        </p:txBody>
      </p:sp>
    </p:spTree>
    <p:extLst>
      <p:ext uri="{BB962C8B-B14F-4D97-AF65-F5344CB8AC3E}">
        <p14:creationId xmlns:p14="http://schemas.microsoft.com/office/powerpoint/2010/main" val="110534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BA95E1-F9A4-7D72-B72E-3D7FD186F34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Introduction and overview</a:t>
            </a:r>
          </a:p>
        </p:txBody>
      </p:sp>
      <p:pic>
        <p:nvPicPr>
          <p:cNvPr id="3" name="Picture 2" descr="A blue background with text: High Leverage Practices PD Pack, Introduction &amp; Overview">
            <a:extLst>
              <a:ext uri="{FF2B5EF4-FFF2-40B4-BE49-F238E27FC236}">
                <a16:creationId xmlns:a16="http://schemas.microsoft.com/office/drawing/2014/main" id="{2EF9DB83-95D1-3E8D-840D-C990977D0C9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85504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C8ADE4-7E51-894F-88DD-A2C7792A963A}"/>
              </a:ext>
            </a:extLst>
          </p:cNvPr>
          <p:cNvSpPr>
            <a:spLocks noGrp="1"/>
          </p:cNvSpPr>
          <p:nvPr>
            <p:ph type="title"/>
          </p:nvPr>
        </p:nvSpPr>
        <p:spPr/>
        <p:txBody>
          <a:bodyPr>
            <a:normAutofit/>
          </a:bodyPr>
          <a:lstStyle/>
          <a:p>
            <a:pPr algn="ctr"/>
            <a:r>
              <a:rPr lang="en-US" sz="4050" dirty="0">
                <a:latin typeface="Bodoni 72 Oldstyle Book" pitchFamily="2" charset="0"/>
              </a:rPr>
              <a:t>HLPs Creation: A Collaborative Process</a:t>
            </a:r>
          </a:p>
        </p:txBody>
      </p:sp>
      <p:sp>
        <p:nvSpPr>
          <p:cNvPr id="6" name="Content Placeholder 5">
            <a:extLst>
              <a:ext uri="{FF2B5EF4-FFF2-40B4-BE49-F238E27FC236}">
                <a16:creationId xmlns:a16="http://schemas.microsoft.com/office/drawing/2014/main" id="{2A670D08-1D21-874B-8A7B-019095FCCC7E}"/>
              </a:ext>
            </a:extLst>
          </p:cNvPr>
          <p:cNvSpPr>
            <a:spLocks noGrp="1"/>
          </p:cNvSpPr>
          <p:nvPr>
            <p:ph idx="1"/>
          </p:nvPr>
        </p:nvSpPr>
        <p:spPr>
          <a:solidFill>
            <a:schemeClr val="bg1">
              <a:lumMod val="85000"/>
            </a:schemeClr>
          </a:solidFill>
          <a:ln>
            <a:solidFill>
              <a:schemeClr val="tx2"/>
            </a:solidFill>
          </a:ln>
        </p:spPr>
        <p:txBody>
          <a:bodyPr vert="horz" lIns="91440" tIns="45720" rIns="91440" bIns="45720" rtlCol="0" anchor="t">
            <a:normAutofit/>
          </a:bodyPr>
          <a:lstStyle/>
          <a:p>
            <a:r>
              <a:rPr lang="en-US" sz="2700" dirty="0">
                <a:latin typeface="Gill Sans MT"/>
                <a:cs typeface="Times New Roman"/>
              </a:rPr>
              <a:t>Partnership between:</a:t>
            </a:r>
            <a:br>
              <a:rPr lang="en-US" dirty="0">
                <a:latin typeface="Gill Sans MT"/>
              </a:rPr>
            </a:br>
            <a:endParaRPr lang="en-US">
              <a:latin typeface="Gill Sans MT"/>
            </a:endParaRPr>
          </a:p>
          <a:p>
            <a:pPr lvl="1"/>
            <a:r>
              <a:rPr lang="en-US" dirty="0">
                <a:latin typeface="Gill Sans MT"/>
                <a:cs typeface="Times New Roman"/>
              </a:rPr>
              <a:t>Collaboration for Effective Educator </a:t>
            </a:r>
            <a:endParaRPr lang="en-US">
              <a:latin typeface="Gill Sans MT"/>
              <a:cs typeface="Times New Roman" panose="02020603050405020304" pitchFamily="18" charset="0"/>
            </a:endParaRPr>
          </a:p>
          <a:p>
            <a:pPr marL="457200" lvl="1" indent="0">
              <a:buNone/>
            </a:pPr>
            <a:r>
              <a:rPr lang="en-US" dirty="0">
                <a:latin typeface="Gill Sans MT"/>
                <a:cs typeface="Times New Roman"/>
              </a:rPr>
              <a:t>   Development, Accountability and </a:t>
            </a:r>
            <a:endParaRPr lang="en-US" dirty="0">
              <a:latin typeface="Gill Sans MT"/>
              <a:cs typeface="Times New Roman" panose="02020603050405020304" pitchFamily="18" charset="0"/>
            </a:endParaRPr>
          </a:p>
          <a:p>
            <a:pPr marL="457200" lvl="1" indent="0">
              <a:buNone/>
            </a:pPr>
            <a:r>
              <a:rPr lang="en-US" dirty="0">
                <a:latin typeface="Gill Sans MT"/>
                <a:cs typeface="Times New Roman"/>
              </a:rPr>
              <a:t>   Reform (CEEDAR) Center</a:t>
            </a:r>
            <a:br>
              <a:rPr lang="en-US" dirty="0">
                <a:latin typeface="Gill Sans MT"/>
                <a:cs typeface="Times New Roman" panose="02020603050405020304" pitchFamily="18" charset="0"/>
              </a:rPr>
            </a:br>
            <a:endParaRPr lang="en-US">
              <a:latin typeface="Gill Sans MT"/>
              <a:cs typeface="Times New Roman" panose="02020603050405020304" pitchFamily="18" charset="0"/>
            </a:endParaRPr>
          </a:p>
          <a:p>
            <a:pPr lvl="1"/>
            <a:r>
              <a:rPr lang="en-US" dirty="0">
                <a:latin typeface="Gill Sans MT"/>
                <a:cs typeface="Times New Roman"/>
              </a:rPr>
              <a:t>Council for Exceptional Children (CEC)</a:t>
            </a:r>
            <a:br>
              <a:rPr lang="en-US" dirty="0">
                <a:latin typeface="Gill Sans MT"/>
                <a:cs typeface="Times New Roman" panose="02020603050405020304" pitchFamily="18" charset="0"/>
              </a:rPr>
            </a:br>
            <a:endParaRPr lang="en-US">
              <a:latin typeface="Gill Sans MT"/>
              <a:cs typeface="Times New Roman" panose="02020603050405020304" pitchFamily="18" charset="0"/>
            </a:endParaRPr>
          </a:p>
          <a:p>
            <a:pPr lvl="1"/>
            <a:r>
              <a:rPr lang="en-US" dirty="0">
                <a:latin typeface="Gill Sans MT"/>
                <a:cs typeface="Times New Roman"/>
              </a:rPr>
              <a:t>CEC’s Teacher Education Division (TED)</a:t>
            </a:r>
          </a:p>
          <a:p>
            <a:endParaRPr lang="en-US" dirty="0"/>
          </a:p>
        </p:txBody>
      </p:sp>
      <p:sp>
        <p:nvSpPr>
          <p:cNvPr id="4" name="Slide Number Placeholder 3">
            <a:extLst>
              <a:ext uri="{FF2B5EF4-FFF2-40B4-BE49-F238E27FC236}">
                <a16:creationId xmlns:a16="http://schemas.microsoft.com/office/drawing/2014/main" id="{AFADAE73-E2CC-1146-83C8-A36208DC3243}"/>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753B17-1229-47A4-BBB2-A02D5F84107F}" type="slidenum">
              <a:rPr lang="en-US" smtClean="0"/>
              <a:pPr/>
              <a:t>20</a:t>
            </a:fld>
            <a:endParaRPr lang="en-US" dirty="0"/>
          </a:p>
        </p:txBody>
      </p:sp>
      <p:pic>
        <p:nvPicPr>
          <p:cNvPr id="8" name="Picture 7" descr="CEEDAR Center logo">
            <a:extLst>
              <a:ext uri="{FF2B5EF4-FFF2-40B4-BE49-F238E27FC236}">
                <a16:creationId xmlns:a16="http://schemas.microsoft.com/office/drawing/2014/main" id="{395D8A0E-6F1E-6740-A22F-C5132DE5A1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65757" y="3059114"/>
            <a:ext cx="3176994" cy="78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descr="Council for Exceptional Children logo">
            <a:extLst>
              <a:ext uri="{FF2B5EF4-FFF2-40B4-BE49-F238E27FC236}">
                <a16:creationId xmlns:a16="http://schemas.microsoft.com/office/drawing/2014/main" id="{450B2543-C7C8-474D-A24A-F108B562651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5615" y="4102985"/>
            <a:ext cx="3043407" cy="831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Teacher Education Division logo">
            <a:extLst>
              <a:ext uri="{FF2B5EF4-FFF2-40B4-BE49-F238E27FC236}">
                <a16:creationId xmlns:a16="http://schemas.microsoft.com/office/drawing/2014/main" id="{B2989923-1DCF-D746-922D-51362668F23C}"/>
              </a:ext>
            </a:extLst>
          </p:cNvPr>
          <p:cNvPicPr>
            <a:picLocks noChangeAspect="1"/>
          </p:cNvPicPr>
          <p:nvPr/>
        </p:nvPicPr>
        <p:blipFill>
          <a:blip r:embed="rId4">
            <a:clrChange>
              <a:clrFrom>
                <a:srgbClr val="F0F0F0"/>
              </a:clrFrom>
              <a:clrTo>
                <a:srgbClr val="F0F0F0">
                  <a:alpha val="0"/>
                </a:srgbClr>
              </a:clrTo>
            </a:clrChange>
            <a:extLst>
              <a:ext uri="{28A0092B-C50C-407E-A947-70E740481C1C}">
                <a14:useLocalDpi xmlns:a14="http://schemas.microsoft.com/office/drawing/2010/main" val="0"/>
              </a:ext>
            </a:extLst>
          </a:blip>
          <a:srcRect/>
          <a:stretch>
            <a:fillRect/>
          </a:stretch>
        </p:blipFill>
        <p:spPr bwMode="auto">
          <a:xfrm>
            <a:off x="7103023" y="5104725"/>
            <a:ext cx="2966255" cy="831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0664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037" y="152474"/>
            <a:ext cx="10515600" cy="1325563"/>
          </a:xfrm>
        </p:spPr>
        <p:txBody>
          <a:bodyPr>
            <a:normAutofit/>
          </a:bodyPr>
          <a:lstStyle/>
          <a:p>
            <a:r>
              <a:rPr lang="en-US" sz="4000" dirty="0">
                <a:latin typeface="Gill Sans MT"/>
              </a:rPr>
              <a:t>Part III: Tools</a:t>
            </a:r>
          </a:p>
        </p:txBody>
      </p:sp>
      <p:pic>
        <p:nvPicPr>
          <p:cNvPr id="8" name="Picture 8" descr="A picture containing tools">
            <a:extLst>
              <a:ext uri="{FF2B5EF4-FFF2-40B4-BE49-F238E27FC236}">
                <a16:creationId xmlns:a16="http://schemas.microsoft.com/office/drawing/2014/main" id="{2EA9C132-3B86-4F1A-BE37-E2D7FDCC41D4}"/>
              </a:ext>
            </a:extLst>
          </p:cNvPr>
          <p:cNvPicPr>
            <a:picLocks noChangeAspect="1"/>
          </p:cNvPicPr>
          <p:nvPr/>
        </p:nvPicPr>
        <p:blipFill>
          <a:blip r:embed="rId3"/>
          <a:stretch>
            <a:fillRect/>
          </a:stretch>
        </p:blipFill>
        <p:spPr>
          <a:xfrm>
            <a:off x="1286540" y="2505242"/>
            <a:ext cx="9229059" cy="4355028"/>
          </a:xfrm>
          <a:prstGeom prst="rect">
            <a:avLst/>
          </a:prstGeom>
        </p:spPr>
      </p:pic>
      <p:sp>
        <p:nvSpPr>
          <p:cNvPr id="3" name="TextBox 2">
            <a:extLst>
              <a:ext uri="{FF2B5EF4-FFF2-40B4-BE49-F238E27FC236}">
                <a16:creationId xmlns:a16="http://schemas.microsoft.com/office/drawing/2014/main" id="{AC812BF4-BB73-4EA7-8C7C-A32177222B96}"/>
              </a:ext>
            </a:extLst>
          </p:cNvPr>
          <p:cNvSpPr txBox="1"/>
          <p:nvPr/>
        </p:nvSpPr>
        <p:spPr>
          <a:xfrm>
            <a:off x="4715539" y="1809305"/>
            <a:ext cx="2636874" cy="1200329"/>
          </a:xfrm>
          <a:prstGeom prst="rect">
            <a:avLst/>
          </a:prstGeom>
          <a:solidFill>
            <a:srgbClr val="FF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200" b="1" dirty="0">
                <a:solidFill>
                  <a:schemeClr val="bg1"/>
                </a:solidFill>
              </a:rPr>
              <a:t>FREE</a:t>
            </a:r>
            <a:endParaRPr lang="en-US" sz="5400" dirty="0">
              <a:solidFill>
                <a:schemeClr val="bg1"/>
              </a:solidFill>
              <a:cs typeface="Calibri" panose="020F0502020204030204"/>
            </a:endParaRPr>
          </a:p>
        </p:txBody>
      </p:sp>
    </p:spTree>
    <p:extLst>
      <p:ext uri="{BB962C8B-B14F-4D97-AF65-F5344CB8AC3E}">
        <p14:creationId xmlns:p14="http://schemas.microsoft.com/office/powerpoint/2010/main" val="332020593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04044B-7380-A547-A696-E709B9F90173}"/>
              </a:ext>
            </a:extLst>
          </p:cNvPr>
          <p:cNvSpPr>
            <a:spLocks noGrp="1"/>
          </p:cNvSpPr>
          <p:nvPr>
            <p:ph type="title"/>
          </p:nvPr>
        </p:nvSpPr>
        <p:spPr>
          <a:xfrm>
            <a:off x="2255382" y="261183"/>
            <a:ext cx="7391783" cy="1143000"/>
          </a:xfrm>
        </p:spPr>
        <p:txBody>
          <a:bodyPr/>
          <a:lstStyle/>
          <a:p>
            <a:pPr algn="ctr"/>
            <a:r>
              <a:rPr lang="en-US" dirty="0">
                <a:latin typeface="Gill Sans MT"/>
              </a:rPr>
              <a:t>www.ceedar.org</a:t>
            </a:r>
          </a:p>
        </p:txBody>
      </p:sp>
      <p:pic>
        <p:nvPicPr>
          <p:cNvPr id="7" name="Content Placeholder 6" descr="screenshot of CEEDAR website homepage">
            <a:extLst>
              <a:ext uri="{FF2B5EF4-FFF2-40B4-BE49-F238E27FC236}">
                <a16:creationId xmlns:a16="http://schemas.microsoft.com/office/drawing/2014/main" id="{CBF7D140-0E04-3E47-A2FA-229CD667723C}"/>
              </a:ext>
            </a:extLst>
          </p:cNvPr>
          <p:cNvPicPr>
            <a:picLocks noGrp="1" noChangeAspect="1"/>
          </p:cNvPicPr>
          <p:nvPr>
            <p:ph idx="1"/>
          </p:nvPr>
        </p:nvPicPr>
        <p:blipFill>
          <a:blip r:embed="rId3"/>
          <a:stretch>
            <a:fillRect/>
          </a:stretch>
        </p:blipFill>
        <p:spPr>
          <a:xfrm>
            <a:off x="1454539" y="1208315"/>
            <a:ext cx="9714203" cy="4916488"/>
          </a:xfrm>
        </p:spPr>
      </p:pic>
    </p:spTree>
    <p:extLst>
      <p:ext uri="{BB962C8B-B14F-4D97-AF65-F5344CB8AC3E}">
        <p14:creationId xmlns:p14="http://schemas.microsoft.com/office/powerpoint/2010/main" val="2168051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CABB03C-77C7-46FC-8C18-E9273B39BE32}"/>
              </a:ext>
            </a:extLst>
          </p:cNvPr>
          <p:cNvSpPr txBox="1">
            <a:spLocks noGrp="1"/>
          </p:cNvSpPr>
          <p:nvPr>
            <p:ph type="title" idx="4294967295"/>
          </p:nvPr>
        </p:nvSpPr>
        <p:spPr>
          <a:xfrm>
            <a:off x="1898740" y="363242"/>
            <a:ext cx="8729713"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3600" kern="1200" cap="all" baseline="0">
                <a:solidFill>
                  <a:schemeClr val="bg1"/>
                </a:solidFill>
                <a:latin typeface="Gotham Bold" charset="0"/>
                <a:ea typeface="Gotham Bold" charset="0"/>
                <a:cs typeface="Gotham Bold"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all" spc="0" normalizeH="0" baseline="0" noProof="0" dirty="0" err="1">
                <a:ln>
                  <a:noFill/>
                </a:ln>
                <a:solidFill>
                  <a:schemeClr val="bg1"/>
                </a:solidFill>
                <a:effectLst/>
                <a:uLnTx/>
                <a:uFillTx/>
                <a:latin typeface="Gill Sans MT"/>
                <a:ea typeface="Gotham Bold" charset="0"/>
                <a:cs typeface="Gotham Bold" charset="0"/>
              </a:rPr>
              <a:t>www.HIGHLEVERAGEPRACTICES.org</a:t>
            </a:r>
            <a:endParaRPr kumimoji="0" lang="en-US" sz="3600" b="0" i="0" u="none" strike="noStrike" kern="1200" cap="all" spc="0" normalizeH="0" baseline="0" noProof="0" dirty="0">
              <a:ln>
                <a:noFill/>
              </a:ln>
              <a:solidFill>
                <a:schemeClr val="bg1"/>
              </a:solidFill>
              <a:effectLst/>
              <a:uLnTx/>
              <a:uFillTx/>
              <a:latin typeface="Gill Sans MT"/>
              <a:ea typeface="Gotham Bold" charset="0"/>
              <a:cs typeface="Gotham Bold" charset="0"/>
            </a:endParaRPr>
          </a:p>
        </p:txBody>
      </p:sp>
      <p:pic>
        <p:nvPicPr>
          <p:cNvPr id="6" name="Picture 5" descr="screenshot of HLP webpage">
            <a:extLst>
              <a:ext uri="{FF2B5EF4-FFF2-40B4-BE49-F238E27FC236}">
                <a16:creationId xmlns:a16="http://schemas.microsoft.com/office/drawing/2014/main" id="{6A50BC5A-6474-0249-B2AB-EEF9CD5C3E12}"/>
              </a:ext>
            </a:extLst>
          </p:cNvPr>
          <p:cNvPicPr>
            <a:picLocks noChangeAspect="1"/>
          </p:cNvPicPr>
          <p:nvPr/>
        </p:nvPicPr>
        <p:blipFill>
          <a:blip r:embed="rId3"/>
          <a:stretch>
            <a:fillRect/>
          </a:stretch>
        </p:blipFill>
        <p:spPr>
          <a:xfrm>
            <a:off x="408214" y="1506242"/>
            <a:ext cx="11375571" cy="4658322"/>
          </a:xfrm>
          <a:prstGeom prst="rect">
            <a:avLst/>
          </a:prstGeom>
        </p:spPr>
      </p:pic>
      <p:sp>
        <p:nvSpPr>
          <p:cNvPr id="4" name="Slide Number Placeholder 3">
            <a:extLst>
              <a:ext uri="{FF2B5EF4-FFF2-40B4-BE49-F238E27FC236}">
                <a16:creationId xmlns:a16="http://schemas.microsoft.com/office/drawing/2014/main" id="{47D30A57-39A2-7C40-B51F-1D68AA6F6A60}"/>
              </a:ext>
            </a:extLst>
          </p:cNvPr>
          <p:cNvSpPr>
            <a:spLocks noGrp="1"/>
          </p:cNvSpPr>
          <p:nvPr>
            <p:ph type="sldNum" sz="quarter" idx="4"/>
          </p:nvPr>
        </p:nvSpPr>
        <p:spPr>
          <a:xfrm>
            <a:off x="1616250" y="642179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753B17-1229-47A4-BBB2-A02D5F84107F}" type="slidenum">
              <a:rPr lang="en-US" smtClean="0"/>
              <a:pPr/>
              <a:t>23</a:t>
            </a:fld>
            <a:endParaRPr lang="en-US" dirty="0"/>
          </a:p>
        </p:txBody>
      </p:sp>
    </p:spTree>
    <p:extLst>
      <p:ext uri="{BB962C8B-B14F-4D97-AF65-F5344CB8AC3E}">
        <p14:creationId xmlns:p14="http://schemas.microsoft.com/office/powerpoint/2010/main" val="4635941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40F49A-A97F-BF49-ABF0-3DDB62A7CAB0}"/>
              </a:ext>
            </a:extLst>
          </p:cNvPr>
          <p:cNvSpPr>
            <a:spLocks noGrp="1"/>
          </p:cNvSpPr>
          <p:nvPr>
            <p:ph type="title"/>
          </p:nvPr>
        </p:nvSpPr>
        <p:spPr>
          <a:xfrm>
            <a:off x="3216167" y="321798"/>
            <a:ext cx="6912335" cy="994172"/>
          </a:xfrm>
        </p:spPr>
        <p:txBody>
          <a:bodyPr>
            <a:normAutofit/>
          </a:bodyPr>
          <a:lstStyle/>
          <a:p>
            <a:r>
              <a:rPr lang="en-US" sz="4050" dirty="0">
                <a:latin typeface="Gill Sans MT"/>
              </a:rPr>
              <a:t>Books/Articles </a:t>
            </a:r>
          </a:p>
        </p:txBody>
      </p:sp>
      <p:pic>
        <p:nvPicPr>
          <p:cNvPr id="7" name="Picture 6" descr="High-Leverage Practices in Special Education report">
            <a:extLst>
              <a:ext uri="{FF2B5EF4-FFF2-40B4-BE49-F238E27FC236}">
                <a16:creationId xmlns:a16="http://schemas.microsoft.com/office/drawing/2014/main" id="{522916C9-146D-F641-9FB4-113BEF36B08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44567" y="1661416"/>
            <a:ext cx="2743200" cy="3535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igh Leverage practices for inclusive classrooms document" title="Document Thumbnail">
            <a:extLst>
              <a:ext uri="{FF2B5EF4-FFF2-40B4-BE49-F238E27FC236}">
                <a16:creationId xmlns:a16="http://schemas.microsoft.com/office/drawing/2014/main" id="{B94DEDC9-6985-A84E-A2AE-F07FE0DCCC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3518" y="1661416"/>
            <a:ext cx="2545839" cy="3703038"/>
          </a:xfrm>
          <a:prstGeom prst="rect">
            <a:avLst/>
          </a:prstGeom>
        </p:spPr>
      </p:pic>
      <p:pic>
        <p:nvPicPr>
          <p:cNvPr id="9" name="Picture 8" descr="Teaching Exceptional Children book">
            <a:extLst>
              <a:ext uri="{FF2B5EF4-FFF2-40B4-BE49-F238E27FC236}">
                <a16:creationId xmlns:a16="http://schemas.microsoft.com/office/drawing/2014/main" id="{DB50D2F7-572E-BC43-8437-B4352C9FB8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3374" y="1732276"/>
            <a:ext cx="2785667" cy="3561317"/>
          </a:xfrm>
          <a:prstGeom prst="rect">
            <a:avLst/>
          </a:prstGeom>
        </p:spPr>
      </p:pic>
    </p:spTree>
    <p:extLst>
      <p:ext uri="{BB962C8B-B14F-4D97-AF65-F5344CB8AC3E}">
        <p14:creationId xmlns:p14="http://schemas.microsoft.com/office/powerpoint/2010/main" val="1325278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7C0787C8-C7B7-44B5-980E-2FDD4DBB6760}"/>
              </a:ext>
            </a:extLst>
          </p:cNvPr>
          <p:cNvSpPr txBox="1">
            <a:spLocks noGrp="1"/>
          </p:cNvSpPr>
          <p:nvPr>
            <p:ph type="title" idx="4294967295"/>
          </p:nvPr>
        </p:nvSpPr>
        <p:spPr>
          <a:xfrm>
            <a:off x="2640236" y="410403"/>
            <a:ext cx="6912335" cy="99417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3600" kern="1200" cap="all" baseline="0">
                <a:solidFill>
                  <a:schemeClr val="bg1"/>
                </a:solidFill>
                <a:latin typeface="Gotham Bold" charset="0"/>
                <a:ea typeface="Gotham Bold" charset="0"/>
                <a:cs typeface="Gotham Bold"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50" b="0" i="0" u="none" strike="noStrike" kern="1200" cap="all" spc="0" normalizeH="0" baseline="0" noProof="0" dirty="0" err="1">
                <a:ln>
                  <a:noFill/>
                </a:ln>
                <a:solidFill>
                  <a:schemeClr val="bg1"/>
                </a:solidFill>
                <a:effectLst/>
                <a:uLnTx/>
                <a:uFillTx/>
                <a:latin typeface="Gill Sans MT"/>
                <a:ea typeface="Gotham Bold" charset="0"/>
                <a:cs typeface="Gotham Bold" charset="0"/>
              </a:rPr>
              <a:t>Hlps</a:t>
            </a:r>
            <a:r>
              <a:rPr kumimoji="0" lang="en-US" sz="4050" b="0" i="0" u="none" strike="noStrike" kern="1200" cap="all" spc="0" normalizeH="0" baseline="0" noProof="0" dirty="0">
                <a:ln>
                  <a:noFill/>
                </a:ln>
                <a:solidFill>
                  <a:schemeClr val="bg1"/>
                </a:solidFill>
                <a:effectLst/>
                <a:uLnTx/>
                <a:uFillTx/>
                <a:latin typeface="Gill Sans MT"/>
                <a:ea typeface="Gotham Bold" charset="0"/>
                <a:cs typeface="Gotham Bold" charset="0"/>
              </a:rPr>
              <a:t> RESOURCES: </a:t>
            </a:r>
            <a:r>
              <a:rPr kumimoji="0" lang="en-US" sz="4050" b="0" i="0" u="none" strike="noStrike" kern="1200" cap="all" spc="0" normalizeH="0" baseline="0" noProof="0" dirty="0" err="1">
                <a:ln>
                  <a:noFill/>
                </a:ln>
                <a:solidFill>
                  <a:schemeClr val="bg1"/>
                </a:solidFill>
                <a:effectLst/>
                <a:uLnTx/>
                <a:uFillTx/>
                <a:latin typeface="Gill Sans MT"/>
                <a:ea typeface="Gotham Bold" charset="0"/>
                <a:cs typeface="Gotham Bold" charset="0"/>
              </a:rPr>
              <a:t>vIDEOS</a:t>
            </a:r>
            <a:endParaRPr kumimoji="0" lang="en-US" sz="3600" b="0" i="0" u="none" strike="noStrike" kern="1200" cap="all" spc="0" normalizeH="0" baseline="0" noProof="0" dirty="0">
              <a:ln>
                <a:noFill/>
              </a:ln>
              <a:solidFill>
                <a:schemeClr val="bg1"/>
              </a:solidFill>
              <a:effectLst/>
              <a:uLnTx/>
              <a:uFillTx/>
              <a:latin typeface="Gotham Bold" charset="0"/>
              <a:ea typeface="Gotham Bold" charset="0"/>
              <a:cs typeface="Gotham Bold" charset="0"/>
            </a:endParaRPr>
          </a:p>
        </p:txBody>
      </p:sp>
      <p:pic>
        <p:nvPicPr>
          <p:cNvPr id="11" name="Picture 10" descr="Screenshot of the HLP #16 video">
            <a:extLst>
              <a:ext uri="{FF2B5EF4-FFF2-40B4-BE49-F238E27FC236}">
                <a16:creationId xmlns:a16="http://schemas.microsoft.com/office/drawing/2014/main" id="{6EDE87B0-8B1E-2C4D-8D92-969FA88114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926" y="1975981"/>
            <a:ext cx="5995171" cy="2906037"/>
          </a:xfrm>
          <a:prstGeom prst="rect">
            <a:avLst/>
          </a:prstGeom>
        </p:spPr>
      </p:pic>
      <p:sp>
        <p:nvSpPr>
          <p:cNvPr id="10" name="Rectangle 9">
            <a:extLst>
              <a:ext uri="{FF2B5EF4-FFF2-40B4-BE49-F238E27FC236}">
                <a16:creationId xmlns:a16="http://schemas.microsoft.com/office/drawing/2014/main" id="{7E96221F-1406-2546-8461-44A0531B2095}"/>
              </a:ext>
            </a:extLst>
          </p:cNvPr>
          <p:cNvSpPr>
            <a:spLocks noChangeArrowheads="1"/>
          </p:cNvSpPr>
          <p:nvPr/>
        </p:nvSpPr>
        <p:spPr bwMode="auto">
          <a:xfrm>
            <a:off x="7411810" y="1729806"/>
            <a:ext cx="3216216" cy="3491020"/>
          </a:xfrm>
          <a:prstGeom prst="rect">
            <a:avLst/>
          </a:prstGeom>
          <a:solidFill>
            <a:schemeClr val="bg1"/>
          </a:solidFill>
          <a:ln>
            <a:noFill/>
          </a:ln>
          <a:effectLst/>
        </p:spPr>
        <p:txBody>
          <a:bodyPr vert="horz" wrap="square" lIns="68580" tIns="34290" rIns="68580" bIns="34290" numCol="1" anchor="ctr"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eaLnBrk="0" fontAlgn="base" hangingPunct="0">
              <a:lnSpc>
                <a:spcPct val="150000"/>
              </a:lnSpc>
              <a:spcBef>
                <a:spcPct val="0"/>
              </a:spcBef>
              <a:spcAft>
                <a:spcPct val="0"/>
              </a:spcAft>
            </a:pPr>
            <a:r>
              <a:rPr lang="en-US" altLang="en-US" sz="1500" b="1" dirty="0">
                <a:solidFill>
                  <a:srgbClr val="0F75BC"/>
                </a:solidFill>
                <a:latin typeface="Gill Sans MT"/>
                <a:cs typeface="Times New Roman"/>
              </a:rPr>
              <a:t>Video Library</a:t>
            </a:r>
            <a:endParaRPr lang="en-US"/>
          </a:p>
          <a:p>
            <a:pPr marL="213995" indent="-213995" eaLnBrk="0" fontAlgn="base" hangingPunct="0">
              <a:lnSpc>
                <a:spcPct val="150000"/>
              </a:lnSpc>
              <a:spcBef>
                <a:spcPct val="0"/>
              </a:spcBef>
              <a:spcAft>
                <a:spcPct val="0"/>
              </a:spcAft>
              <a:buClr>
                <a:srgbClr val="91479B"/>
              </a:buClr>
              <a:buFont typeface="Wingdings" panose="05000000000000000000" pitchFamily="2" charset="2"/>
              <a:buChar char="§"/>
            </a:pPr>
            <a:r>
              <a:rPr lang="en-US" altLang="en-US" sz="1500" b="1" dirty="0">
                <a:solidFill>
                  <a:srgbClr val="0F75BC"/>
                </a:solidFill>
                <a:latin typeface="Gill Sans MT"/>
                <a:cs typeface="Times New Roman"/>
              </a:rPr>
              <a:t>Introduction Video</a:t>
            </a:r>
          </a:p>
          <a:p>
            <a:pPr marL="213995" indent="-213995" eaLnBrk="0" fontAlgn="base" hangingPunct="0">
              <a:lnSpc>
                <a:spcPct val="150000"/>
              </a:lnSpc>
              <a:spcBef>
                <a:spcPct val="0"/>
              </a:spcBef>
              <a:spcAft>
                <a:spcPct val="0"/>
              </a:spcAft>
              <a:buClr>
                <a:srgbClr val="91479B"/>
              </a:buClr>
              <a:buFont typeface="Wingdings" panose="05000000000000000000" pitchFamily="2" charset="2"/>
              <a:buChar char="§"/>
            </a:pPr>
            <a:r>
              <a:rPr lang="en-US" altLang="en-US" sz="1500" b="1" dirty="0">
                <a:solidFill>
                  <a:srgbClr val="0F75BC"/>
                </a:solidFill>
                <a:latin typeface="Gill Sans MT"/>
                <a:cs typeface="Times New Roman"/>
              </a:rPr>
              <a:t>HLPs #8 and #22: Feedback</a:t>
            </a:r>
          </a:p>
          <a:p>
            <a:pPr marL="213995" indent="-213995" eaLnBrk="0" fontAlgn="base" hangingPunct="0">
              <a:lnSpc>
                <a:spcPct val="150000"/>
              </a:lnSpc>
              <a:spcBef>
                <a:spcPct val="0"/>
              </a:spcBef>
              <a:spcAft>
                <a:spcPct val="0"/>
              </a:spcAft>
              <a:buClr>
                <a:srgbClr val="91479B"/>
              </a:buClr>
              <a:buFont typeface="Wingdings" panose="05000000000000000000" pitchFamily="2" charset="2"/>
              <a:buChar char="§"/>
            </a:pPr>
            <a:r>
              <a:rPr lang="en-US" altLang="en-US" sz="1500" b="1" dirty="0">
                <a:solidFill>
                  <a:srgbClr val="0F75BC"/>
                </a:solidFill>
                <a:latin typeface="Gill Sans MT"/>
                <a:cs typeface="Times New Roman"/>
              </a:rPr>
              <a:t>HLP #12: Systematically Design Instruction</a:t>
            </a:r>
          </a:p>
          <a:p>
            <a:pPr marL="213995" indent="-213995" eaLnBrk="0" fontAlgn="base" hangingPunct="0">
              <a:lnSpc>
                <a:spcPct val="150000"/>
              </a:lnSpc>
              <a:spcBef>
                <a:spcPct val="0"/>
              </a:spcBef>
              <a:spcAft>
                <a:spcPct val="0"/>
              </a:spcAft>
              <a:buClr>
                <a:srgbClr val="91479B"/>
              </a:buClr>
              <a:buFont typeface="Wingdings" panose="05000000000000000000" pitchFamily="2" charset="2"/>
              <a:buChar char="§"/>
            </a:pPr>
            <a:r>
              <a:rPr lang="en-US" altLang="en-US" sz="1500" b="1" dirty="0">
                <a:solidFill>
                  <a:srgbClr val="0F75BC"/>
                </a:solidFill>
                <a:latin typeface="Gill Sans MT"/>
                <a:cs typeface="Times New Roman"/>
              </a:rPr>
              <a:t>HLP #16: Use Explicit Instruction</a:t>
            </a:r>
          </a:p>
          <a:p>
            <a:pPr marL="213995" indent="-213995" eaLnBrk="0" fontAlgn="base" hangingPunct="0">
              <a:lnSpc>
                <a:spcPct val="150000"/>
              </a:lnSpc>
              <a:spcBef>
                <a:spcPct val="0"/>
              </a:spcBef>
              <a:spcAft>
                <a:spcPct val="0"/>
              </a:spcAft>
              <a:buClr>
                <a:srgbClr val="91479B"/>
              </a:buClr>
              <a:buFont typeface="Wingdings" panose="05000000000000000000" pitchFamily="2" charset="2"/>
              <a:buChar char="§"/>
            </a:pPr>
            <a:r>
              <a:rPr lang="en-US" altLang="en-US" sz="1500" b="1" dirty="0">
                <a:solidFill>
                  <a:srgbClr val="0F75BC"/>
                </a:solidFill>
                <a:latin typeface="Gill Sans MT"/>
                <a:cs typeface="Times New Roman"/>
              </a:rPr>
              <a:t>HLP #18: Student Engagement</a:t>
            </a:r>
          </a:p>
          <a:p>
            <a:pPr marL="213995" indent="-213995" eaLnBrk="0" fontAlgn="base" hangingPunct="0">
              <a:lnSpc>
                <a:spcPct val="150000"/>
              </a:lnSpc>
              <a:spcBef>
                <a:spcPct val="0"/>
              </a:spcBef>
              <a:spcAft>
                <a:spcPct val="0"/>
              </a:spcAft>
              <a:buClr>
                <a:srgbClr val="91479B"/>
              </a:buClr>
              <a:buFont typeface="Wingdings" panose="05000000000000000000" pitchFamily="2" charset="2"/>
              <a:buChar char="§"/>
            </a:pPr>
            <a:r>
              <a:rPr lang="en-US" altLang="en-US" sz="1500" b="1" dirty="0">
                <a:solidFill>
                  <a:srgbClr val="0F75BC"/>
                </a:solidFill>
                <a:latin typeface="Gill Sans MT"/>
                <a:cs typeface="Times New Roman"/>
              </a:rPr>
              <a:t>HLP #7: Learning Environment</a:t>
            </a:r>
          </a:p>
          <a:p>
            <a:pPr>
              <a:lnSpc>
                <a:spcPct val="150000"/>
              </a:lnSpc>
              <a:spcBef>
                <a:spcPct val="0"/>
              </a:spcBef>
              <a:spcAft>
                <a:spcPct val="0"/>
              </a:spcAft>
              <a:buClr>
                <a:srgbClr val="91479B"/>
              </a:buClr>
            </a:pPr>
            <a:endParaRPr lang="en-US" altLang="en-US" sz="1500" b="1" dirty="0">
              <a:solidFill>
                <a:srgbClr val="0F75BC"/>
              </a:solidFill>
              <a:latin typeface="Gill Sans MT"/>
              <a:cs typeface="Times New Roman"/>
            </a:endParaRPr>
          </a:p>
        </p:txBody>
      </p:sp>
      <p:sp>
        <p:nvSpPr>
          <p:cNvPr id="3" name="Slide Number Placeholder 2">
            <a:extLst>
              <a:ext uri="{FF2B5EF4-FFF2-40B4-BE49-F238E27FC236}">
                <a16:creationId xmlns:a16="http://schemas.microsoft.com/office/drawing/2014/main" id="{C0A73CDB-7499-7748-9DAB-51D5216220F5}"/>
              </a:ext>
            </a:extLst>
          </p:cNvPr>
          <p:cNvSpPr>
            <a:spLocks noGrp="1"/>
          </p:cNvSpPr>
          <p:nvPr>
            <p:ph type="sldNum" sz="quarter" idx="4"/>
          </p:nvPr>
        </p:nvSpPr>
        <p:spPr>
          <a:xfrm>
            <a:off x="1616250" y="642179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753B17-1229-47A4-BBB2-A02D5F84107F}" type="slidenum">
              <a:rPr lang="en-US" smtClean="0"/>
              <a:pPr/>
              <a:t>25</a:t>
            </a:fld>
            <a:endParaRPr lang="en-US" dirty="0"/>
          </a:p>
        </p:txBody>
      </p:sp>
    </p:spTree>
    <p:extLst>
      <p:ext uri="{BB962C8B-B14F-4D97-AF65-F5344CB8AC3E}">
        <p14:creationId xmlns:p14="http://schemas.microsoft.com/office/powerpoint/2010/main" val="38526773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D63C1AB-BA77-4882-B0F5-6EF556FCACF4}"/>
              </a:ext>
            </a:extLst>
          </p:cNvPr>
          <p:cNvSpPr txBox="1">
            <a:spLocks noGrp="1"/>
          </p:cNvSpPr>
          <p:nvPr>
            <p:ph type="title" idx="4294967295"/>
          </p:nvPr>
        </p:nvSpPr>
        <p:spPr>
          <a:xfrm>
            <a:off x="3109840" y="259776"/>
            <a:ext cx="6912335" cy="99417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3600" kern="1200" cap="all" baseline="0">
                <a:solidFill>
                  <a:schemeClr val="bg1"/>
                </a:solidFill>
                <a:latin typeface="Gotham Bold" charset="0"/>
                <a:ea typeface="Gotham Bold" charset="0"/>
                <a:cs typeface="Gotham Bold"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50" b="0" i="0" u="none" strike="noStrike" kern="1200" cap="all" spc="0" normalizeH="0" baseline="0" noProof="0" dirty="0">
                <a:ln>
                  <a:noFill/>
                </a:ln>
                <a:solidFill>
                  <a:schemeClr val="bg1"/>
                </a:solidFill>
                <a:effectLst/>
                <a:uLnTx/>
                <a:uFillTx/>
                <a:latin typeface="Gill Sans MT"/>
                <a:ea typeface="Gotham Bold" charset="0"/>
                <a:cs typeface="Gotham Bold" charset="0"/>
              </a:rPr>
              <a:t>Webinars</a:t>
            </a:r>
            <a:endParaRPr kumimoji="0" lang="en-US" sz="3600" b="0" i="0" u="none" strike="noStrike" kern="1200" cap="all" spc="0" normalizeH="0" baseline="0" noProof="0" dirty="0">
              <a:ln>
                <a:noFill/>
              </a:ln>
              <a:solidFill>
                <a:schemeClr val="bg1"/>
              </a:solidFill>
              <a:effectLst/>
              <a:uLnTx/>
              <a:uFillTx/>
              <a:latin typeface="Gotham Bold" charset="0"/>
              <a:ea typeface="Gotham Bold" charset="0"/>
              <a:cs typeface="Gotham Bold" charset="0"/>
            </a:endParaRPr>
          </a:p>
        </p:txBody>
      </p:sp>
      <p:sp>
        <p:nvSpPr>
          <p:cNvPr id="5" name="Rectangle 4">
            <a:extLst>
              <a:ext uri="{FF2B5EF4-FFF2-40B4-BE49-F238E27FC236}">
                <a16:creationId xmlns:a16="http://schemas.microsoft.com/office/drawing/2014/main" id="{1ABD7589-0C5A-9246-85D2-2229811DEB81}"/>
              </a:ext>
            </a:extLst>
          </p:cNvPr>
          <p:cNvSpPr/>
          <p:nvPr/>
        </p:nvSpPr>
        <p:spPr>
          <a:xfrm>
            <a:off x="2083392" y="1358986"/>
            <a:ext cx="8239835" cy="553998"/>
          </a:xfrm>
          <a:prstGeom prst="rect">
            <a:avLst/>
          </a:prstGeom>
        </p:spPr>
        <p:txBody>
          <a:bodyPr wrap="square" lIns="91440" tIns="45720" rIns="91440" bIns="45720" anchor="t">
            <a:spAutoFit/>
          </a:bodyPr>
          <a:lstStyle/>
          <a:p>
            <a:pPr algn="ctr"/>
            <a:r>
              <a:rPr lang="en-US" sz="3000" dirty="0">
                <a:solidFill>
                  <a:schemeClr val="bg1"/>
                </a:solidFill>
                <a:latin typeface="Gill Sans MT"/>
                <a:cs typeface="Times New Roman"/>
                <a:hlinkClick r:id="rId3">
                  <a:extLst>
                    <a:ext uri="{A12FA001-AC4F-418D-AE19-62706E023703}">
                      <ahyp:hlinkClr xmlns:ahyp="http://schemas.microsoft.com/office/drawing/2018/hyperlinkcolor" val="tx"/>
                    </a:ext>
                  </a:extLst>
                </a:hlinkClick>
              </a:rPr>
              <a:t>www.ceedar.org/archived-webinars/</a:t>
            </a:r>
            <a:endParaRPr lang="en-US" sz="3000" dirty="0">
              <a:solidFill>
                <a:schemeClr val="bg1"/>
              </a:solidFill>
              <a:latin typeface="Gill Sans MT"/>
              <a:cs typeface="Times New Roman"/>
            </a:endParaRPr>
          </a:p>
        </p:txBody>
      </p:sp>
      <p:pic>
        <p:nvPicPr>
          <p:cNvPr id="6" name="Picture 5" descr="A screenshot webinars page&#10;&#10;">
            <a:extLst>
              <a:ext uri="{FF2B5EF4-FFF2-40B4-BE49-F238E27FC236}">
                <a16:creationId xmlns:a16="http://schemas.microsoft.com/office/drawing/2014/main" id="{15EFC9F4-18A6-FB48-9B97-B905756451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659" y="2203554"/>
            <a:ext cx="7283317" cy="3531438"/>
          </a:xfrm>
          <a:prstGeom prst="rect">
            <a:avLst/>
          </a:prstGeom>
        </p:spPr>
      </p:pic>
      <p:sp>
        <p:nvSpPr>
          <p:cNvPr id="3" name="Slide Number Placeholder 2">
            <a:extLst>
              <a:ext uri="{FF2B5EF4-FFF2-40B4-BE49-F238E27FC236}">
                <a16:creationId xmlns:a16="http://schemas.microsoft.com/office/drawing/2014/main" id="{C0A73CDB-7499-7748-9DAB-51D5216220F5}"/>
              </a:ext>
            </a:extLst>
          </p:cNvPr>
          <p:cNvSpPr>
            <a:spLocks noGrp="1"/>
          </p:cNvSpPr>
          <p:nvPr>
            <p:ph type="sldNum" sz="quarter" idx="4"/>
          </p:nvPr>
        </p:nvSpPr>
        <p:spPr>
          <a:xfrm>
            <a:off x="1616250" y="642179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753B17-1229-47A4-BBB2-A02D5F84107F}" type="slidenum">
              <a:rPr lang="en-US" smtClean="0"/>
              <a:pPr/>
              <a:t>26</a:t>
            </a:fld>
            <a:endParaRPr lang="en-US" dirty="0"/>
          </a:p>
        </p:txBody>
      </p:sp>
    </p:spTree>
    <p:extLst>
      <p:ext uri="{BB962C8B-B14F-4D97-AF65-F5344CB8AC3E}">
        <p14:creationId xmlns:p14="http://schemas.microsoft.com/office/powerpoint/2010/main" val="14540240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40F49A-A97F-BF49-ABF0-3DDB62A7CAB0}"/>
              </a:ext>
            </a:extLst>
          </p:cNvPr>
          <p:cNvSpPr>
            <a:spLocks noGrp="1"/>
          </p:cNvSpPr>
          <p:nvPr>
            <p:ph type="title"/>
          </p:nvPr>
        </p:nvSpPr>
        <p:spPr>
          <a:xfrm>
            <a:off x="2876097" y="380813"/>
            <a:ext cx="7284963" cy="994172"/>
          </a:xfrm>
        </p:spPr>
        <p:txBody>
          <a:bodyPr>
            <a:normAutofit/>
          </a:bodyPr>
          <a:lstStyle/>
          <a:p>
            <a:pPr algn="ctr"/>
            <a:r>
              <a:rPr lang="en-US" sz="4050" dirty="0">
                <a:latin typeface="Gill Sans MT"/>
              </a:rPr>
              <a:t>PD Guide</a:t>
            </a:r>
          </a:p>
        </p:txBody>
      </p:sp>
      <p:sp>
        <p:nvSpPr>
          <p:cNvPr id="5" name="Rectangle 4">
            <a:extLst>
              <a:ext uri="{FF2B5EF4-FFF2-40B4-BE49-F238E27FC236}">
                <a16:creationId xmlns:a16="http://schemas.microsoft.com/office/drawing/2014/main" id="{1ABD7589-0C5A-9246-85D2-2229811DEB81}"/>
              </a:ext>
            </a:extLst>
          </p:cNvPr>
          <p:cNvSpPr/>
          <p:nvPr/>
        </p:nvSpPr>
        <p:spPr>
          <a:xfrm>
            <a:off x="2788309" y="1428876"/>
            <a:ext cx="7472717" cy="830997"/>
          </a:xfrm>
          <a:prstGeom prst="rect">
            <a:avLst/>
          </a:prstGeom>
        </p:spPr>
        <p:txBody>
          <a:bodyPr wrap="square">
            <a:spAutoFit/>
          </a:bodyPr>
          <a:lstStyle/>
          <a:p>
            <a:pPr algn="ctr" fontAlgn="base"/>
            <a:r>
              <a:rPr lang="en-US" sz="2400" i="1" dirty="0">
                <a:solidFill>
                  <a:schemeClr val="bg1"/>
                </a:solidFill>
                <a:latin typeface="Times New Roman" panose="02020603050405020304" pitchFamily="18" charset="0"/>
                <a:cs typeface="Times New Roman" panose="02020603050405020304" pitchFamily="18" charset="0"/>
              </a:rPr>
              <a:t>“HLPs in Special Education: A Professional Development Guide for School Leaders”</a:t>
            </a:r>
          </a:p>
        </p:txBody>
      </p:sp>
      <p:pic>
        <p:nvPicPr>
          <p:cNvPr id="6" name="Picture 5" descr="A screenshot of HLP webpage">
            <a:extLst>
              <a:ext uri="{FF2B5EF4-FFF2-40B4-BE49-F238E27FC236}">
                <a16:creationId xmlns:a16="http://schemas.microsoft.com/office/drawing/2014/main" id="{F4F98F46-05CF-CB4D-BC98-EF78BB7003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2133" y="2617210"/>
            <a:ext cx="8252514" cy="2919698"/>
          </a:xfrm>
          <a:prstGeom prst="rect">
            <a:avLst/>
          </a:prstGeom>
        </p:spPr>
      </p:pic>
      <p:sp>
        <p:nvSpPr>
          <p:cNvPr id="3" name="Slide Number Placeholder 2">
            <a:extLst>
              <a:ext uri="{FF2B5EF4-FFF2-40B4-BE49-F238E27FC236}">
                <a16:creationId xmlns:a16="http://schemas.microsoft.com/office/drawing/2014/main" id="{C0A73CDB-7499-7748-9DAB-51D5216220F5}"/>
              </a:ext>
            </a:extLst>
          </p:cNvPr>
          <p:cNvSpPr>
            <a:spLocks noGrp="1"/>
          </p:cNvSpPr>
          <p:nvPr>
            <p:ph type="sldNum" sz="quarter" idx="4"/>
          </p:nvPr>
        </p:nvSpPr>
        <p:spPr>
          <a:xfrm>
            <a:off x="1616250" y="642179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753B17-1229-47A4-BBB2-A02D5F84107F}" type="slidenum">
              <a:rPr lang="en-US" smtClean="0"/>
              <a:pPr/>
              <a:t>27</a:t>
            </a:fld>
            <a:endParaRPr lang="en-US" dirty="0"/>
          </a:p>
        </p:txBody>
      </p:sp>
    </p:spTree>
    <p:extLst>
      <p:ext uri="{BB962C8B-B14F-4D97-AF65-F5344CB8AC3E}">
        <p14:creationId xmlns:p14="http://schemas.microsoft.com/office/powerpoint/2010/main" val="3286355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Gotham Bold" charset="0"/>
                <a:ea typeface="Gotham Bold" charset="0"/>
                <a:cs typeface="Gotham Bold" charset="0"/>
              </a:rPr>
              <a:t>DISCLAIMER</a:t>
            </a:r>
          </a:p>
        </p:txBody>
      </p:sp>
      <p:pic>
        <p:nvPicPr>
          <p:cNvPr id="6" name="Picture 5" descr="Ideas that Work U.S. Office of Special Education Programs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309" y="2426263"/>
            <a:ext cx="1587715" cy="1325459"/>
          </a:xfrm>
          <a:prstGeom prst="rect">
            <a:avLst/>
          </a:prstGeom>
        </p:spPr>
      </p:pic>
      <p:sp>
        <p:nvSpPr>
          <p:cNvPr id="7" name="TextBox 6"/>
          <p:cNvSpPr txBox="1"/>
          <p:nvPr/>
        </p:nvSpPr>
        <p:spPr>
          <a:xfrm>
            <a:off x="2597258" y="2364271"/>
            <a:ext cx="8756542" cy="2532103"/>
          </a:xfrm>
          <a:prstGeom prst="rect">
            <a:avLst/>
          </a:prstGeom>
          <a:noFill/>
        </p:spPr>
        <p:txBody>
          <a:bodyPr wrap="square" rtlCol="0">
            <a:spAutoFit/>
          </a:bodyPr>
          <a:lstStyle/>
          <a:p>
            <a:pPr>
              <a:lnSpc>
                <a:spcPct val="150000"/>
              </a:lnSpc>
            </a:pPr>
            <a:r>
              <a:rPr lang="en-US" dirty="0">
                <a:latin typeface="Helvetica Neue" charset="0"/>
                <a:ea typeface="Helvetica Neue" charset="0"/>
                <a:cs typeface="Helvetica Neue" charset="0"/>
              </a:rPr>
              <a:t>This content was produced under U.S. Department of Education, Office of Special Education Programs, Award No. H325A220002. David </a:t>
            </a:r>
            <a:r>
              <a:rPr lang="en-US" dirty="0" err="1">
                <a:latin typeface="Helvetica Neue" charset="0"/>
                <a:ea typeface="Helvetica Neue" charset="0"/>
                <a:cs typeface="Helvetica Neue" charset="0"/>
              </a:rPr>
              <a:t>Guardino</a:t>
            </a:r>
            <a:r>
              <a:rPr lang="en-US" dirty="0">
                <a:latin typeface="Helvetica Neue" charset="0"/>
                <a:ea typeface="Helvetica Neue" charset="0"/>
                <a:cs typeface="Helvetica Neue" charset="0"/>
              </a:rPr>
              <a:t> serves as the project officer. The views expressed herein do not necessarily represent the positions or polices of the U.S. Department of Education. No official endorsement by the U.S. Department of Education of any product, commodity, service, or enterprise mentioned in this website is intended or should be inferred.</a:t>
            </a:r>
          </a:p>
        </p:txBody>
      </p:sp>
    </p:spTree>
    <p:extLst>
      <p:ext uri="{BB962C8B-B14F-4D97-AF65-F5344CB8AC3E}">
        <p14:creationId xmlns:p14="http://schemas.microsoft.com/office/powerpoint/2010/main" val="4285797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42CA770B-F351-4186-AE86-7DE60BD64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2CE5EC-1749-406D-A9AC-263F05A26078}"/>
              </a:ext>
            </a:extLst>
          </p:cNvPr>
          <p:cNvSpPr>
            <a:spLocks noGrp="1"/>
          </p:cNvSpPr>
          <p:nvPr>
            <p:ph type="title"/>
          </p:nvPr>
        </p:nvSpPr>
        <p:spPr>
          <a:xfrm>
            <a:off x="1085518" y="263678"/>
            <a:ext cx="4395434" cy="1494000"/>
          </a:xfrm>
        </p:spPr>
        <p:txBody>
          <a:bodyPr vert="horz" lIns="91440" tIns="45720" rIns="91440" bIns="45720" rtlCol="0" anchor="t">
            <a:normAutofit/>
          </a:bodyPr>
          <a:lstStyle/>
          <a:p>
            <a:pPr algn="l"/>
            <a:r>
              <a:rPr lang="en-US" sz="4400" b="1" kern="1200" dirty="0">
                <a:solidFill>
                  <a:schemeClr val="tx1"/>
                </a:solidFill>
                <a:latin typeface="Gill Sans MT"/>
                <a:ea typeface="+mj-ea"/>
                <a:cs typeface="+mj-cs"/>
              </a:rPr>
              <a:t>Your Facilitators</a:t>
            </a:r>
          </a:p>
        </p:txBody>
      </p:sp>
      <p:pic>
        <p:nvPicPr>
          <p:cNvPr id="6" name="Picture 5" descr="Day Patterson">
            <a:extLst>
              <a:ext uri="{FF2B5EF4-FFF2-40B4-BE49-F238E27FC236}">
                <a16:creationId xmlns:a16="http://schemas.microsoft.com/office/drawing/2014/main" id="{1170A3C8-6230-CD47-BA4E-6E833FF15925}"/>
              </a:ext>
            </a:extLst>
          </p:cNvPr>
          <p:cNvPicPr>
            <a:picLocks noChangeAspect="1"/>
          </p:cNvPicPr>
          <p:nvPr/>
        </p:nvPicPr>
        <p:blipFill rotWithShape="1">
          <a:blip r:embed="rId3"/>
          <a:srcRect r="5" b="127"/>
          <a:stretch/>
        </p:blipFill>
        <p:spPr>
          <a:xfrm>
            <a:off x="5476036" y="438248"/>
            <a:ext cx="3213783" cy="3209878"/>
          </a:xfrm>
          <a:custGeom>
            <a:avLst/>
            <a:gdLst/>
            <a:ahLst/>
            <a:cxnLst/>
            <a:rect l="l" t="t" r="r" b="b"/>
            <a:pathLst>
              <a:path w="1930108" h="1927762">
                <a:moveTo>
                  <a:pt x="965055" y="0"/>
                </a:moveTo>
                <a:lnTo>
                  <a:pt x="983782" y="1755"/>
                </a:lnTo>
                <a:lnTo>
                  <a:pt x="1001924" y="6437"/>
                </a:lnTo>
                <a:lnTo>
                  <a:pt x="1019481" y="13460"/>
                </a:lnTo>
                <a:lnTo>
                  <a:pt x="1037623" y="22239"/>
                </a:lnTo>
                <a:lnTo>
                  <a:pt x="1054595" y="32188"/>
                </a:lnTo>
                <a:lnTo>
                  <a:pt x="1072153" y="42722"/>
                </a:lnTo>
                <a:lnTo>
                  <a:pt x="1089710" y="52086"/>
                </a:lnTo>
                <a:lnTo>
                  <a:pt x="1107266" y="61450"/>
                </a:lnTo>
                <a:lnTo>
                  <a:pt x="1124238" y="68472"/>
                </a:lnTo>
                <a:lnTo>
                  <a:pt x="1142966" y="73154"/>
                </a:lnTo>
                <a:lnTo>
                  <a:pt x="1161108" y="75495"/>
                </a:lnTo>
                <a:lnTo>
                  <a:pt x="1180421" y="75495"/>
                </a:lnTo>
                <a:lnTo>
                  <a:pt x="1200319" y="74325"/>
                </a:lnTo>
                <a:lnTo>
                  <a:pt x="1220217" y="71984"/>
                </a:lnTo>
                <a:lnTo>
                  <a:pt x="1240115" y="69058"/>
                </a:lnTo>
                <a:lnTo>
                  <a:pt x="1260013" y="66717"/>
                </a:lnTo>
                <a:lnTo>
                  <a:pt x="1279911" y="64961"/>
                </a:lnTo>
                <a:lnTo>
                  <a:pt x="1298638" y="65546"/>
                </a:lnTo>
                <a:lnTo>
                  <a:pt x="1316781" y="67887"/>
                </a:lnTo>
                <a:lnTo>
                  <a:pt x="1334338" y="73154"/>
                </a:lnTo>
                <a:lnTo>
                  <a:pt x="1348969" y="80762"/>
                </a:lnTo>
                <a:lnTo>
                  <a:pt x="1363014" y="90712"/>
                </a:lnTo>
                <a:lnTo>
                  <a:pt x="1375304" y="102416"/>
                </a:lnTo>
                <a:lnTo>
                  <a:pt x="1387595" y="115876"/>
                </a:lnTo>
                <a:lnTo>
                  <a:pt x="1398714" y="129922"/>
                </a:lnTo>
                <a:lnTo>
                  <a:pt x="1409833" y="144553"/>
                </a:lnTo>
                <a:lnTo>
                  <a:pt x="1420953" y="159184"/>
                </a:lnTo>
                <a:lnTo>
                  <a:pt x="1432072" y="173229"/>
                </a:lnTo>
                <a:lnTo>
                  <a:pt x="1443777" y="186689"/>
                </a:lnTo>
                <a:lnTo>
                  <a:pt x="1457238" y="198395"/>
                </a:lnTo>
                <a:lnTo>
                  <a:pt x="1470113" y="208929"/>
                </a:lnTo>
                <a:lnTo>
                  <a:pt x="1484744" y="217122"/>
                </a:lnTo>
                <a:lnTo>
                  <a:pt x="1500545" y="224145"/>
                </a:lnTo>
                <a:lnTo>
                  <a:pt x="1517517" y="229997"/>
                </a:lnTo>
                <a:lnTo>
                  <a:pt x="1535073" y="235264"/>
                </a:lnTo>
                <a:lnTo>
                  <a:pt x="1552631" y="239946"/>
                </a:lnTo>
                <a:lnTo>
                  <a:pt x="1570773" y="244628"/>
                </a:lnTo>
                <a:lnTo>
                  <a:pt x="1587745" y="249895"/>
                </a:lnTo>
                <a:lnTo>
                  <a:pt x="1604717" y="255747"/>
                </a:lnTo>
                <a:lnTo>
                  <a:pt x="1620518" y="262771"/>
                </a:lnTo>
                <a:lnTo>
                  <a:pt x="1634564" y="271549"/>
                </a:lnTo>
                <a:lnTo>
                  <a:pt x="1647440" y="282083"/>
                </a:lnTo>
                <a:lnTo>
                  <a:pt x="1657973" y="294958"/>
                </a:lnTo>
                <a:lnTo>
                  <a:pt x="1666752" y="309004"/>
                </a:lnTo>
                <a:lnTo>
                  <a:pt x="1673775" y="324805"/>
                </a:lnTo>
                <a:lnTo>
                  <a:pt x="1679627" y="341777"/>
                </a:lnTo>
                <a:lnTo>
                  <a:pt x="1684894" y="358749"/>
                </a:lnTo>
                <a:lnTo>
                  <a:pt x="1689576" y="376891"/>
                </a:lnTo>
                <a:lnTo>
                  <a:pt x="1694258" y="394448"/>
                </a:lnTo>
                <a:lnTo>
                  <a:pt x="1699525" y="412005"/>
                </a:lnTo>
                <a:lnTo>
                  <a:pt x="1705377" y="428977"/>
                </a:lnTo>
                <a:lnTo>
                  <a:pt x="1712400" y="444779"/>
                </a:lnTo>
                <a:lnTo>
                  <a:pt x="1720594" y="459409"/>
                </a:lnTo>
                <a:lnTo>
                  <a:pt x="1731128" y="472285"/>
                </a:lnTo>
                <a:lnTo>
                  <a:pt x="1742833" y="485745"/>
                </a:lnTo>
                <a:lnTo>
                  <a:pt x="1756293" y="497449"/>
                </a:lnTo>
                <a:lnTo>
                  <a:pt x="1770339" y="508569"/>
                </a:lnTo>
                <a:lnTo>
                  <a:pt x="1785555" y="519688"/>
                </a:lnTo>
                <a:lnTo>
                  <a:pt x="1800186" y="530807"/>
                </a:lnTo>
                <a:lnTo>
                  <a:pt x="1814232" y="541928"/>
                </a:lnTo>
                <a:lnTo>
                  <a:pt x="1827691" y="554217"/>
                </a:lnTo>
                <a:lnTo>
                  <a:pt x="1839397" y="566507"/>
                </a:lnTo>
                <a:lnTo>
                  <a:pt x="1849346" y="580553"/>
                </a:lnTo>
                <a:lnTo>
                  <a:pt x="1856954" y="595183"/>
                </a:lnTo>
                <a:lnTo>
                  <a:pt x="1862221" y="612741"/>
                </a:lnTo>
                <a:lnTo>
                  <a:pt x="1864562" y="630883"/>
                </a:lnTo>
                <a:lnTo>
                  <a:pt x="1865147" y="649610"/>
                </a:lnTo>
                <a:lnTo>
                  <a:pt x="1863391" y="669508"/>
                </a:lnTo>
                <a:lnTo>
                  <a:pt x="1861050" y="689406"/>
                </a:lnTo>
                <a:lnTo>
                  <a:pt x="1858124" y="709304"/>
                </a:lnTo>
                <a:lnTo>
                  <a:pt x="1855783" y="729202"/>
                </a:lnTo>
                <a:lnTo>
                  <a:pt x="1854613" y="749100"/>
                </a:lnTo>
                <a:lnTo>
                  <a:pt x="1854613" y="768413"/>
                </a:lnTo>
                <a:lnTo>
                  <a:pt x="1856954" y="786555"/>
                </a:lnTo>
                <a:lnTo>
                  <a:pt x="1861635" y="804697"/>
                </a:lnTo>
                <a:lnTo>
                  <a:pt x="1868658" y="821669"/>
                </a:lnTo>
                <a:lnTo>
                  <a:pt x="1878023" y="839226"/>
                </a:lnTo>
                <a:lnTo>
                  <a:pt x="1887386" y="856784"/>
                </a:lnTo>
                <a:lnTo>
                  <a:pt x="1897920" y="874340"/>
                </a:lnTo>
                <a:lnTo>
                  <a:pt x="1907869" y="891312"/>
                </a:lnTo>
                <a:lnTo>
                  <a:pt x="1916648" y="909454"/>
                </a:lnTo>
                <a:lnTo>
                  <a:pt x="1923670" y="927012"/>
                </a:lnTo>
                <a:lnTo>
                  <a:pt x="1928352" y="945154"/>
                </a:lnTo>
                <a:lnTo>
                  <a:pt x="1930108" y="963881"/>
                </a:lnTo>
                <a:lnTo>
                  <a:pt x="1928352" y="982608"/>
                </a:lnTo>
                <a:lnTo>
                  <a:pt x="1923670" y="1000751"/>
                </a:lnTo>
                <a:lnTo>
                  <a:pt x="1916648" y="1018308"/>
                </a:lnTo>
                <a:lnTo>
                  <a:pt x="1907869" y="1036450"/>
                </a:lnTo>
                <a:lnTo>
                  <a:pt x="1897920" y="1053422"/>
                </a:lnTo>
                <a:lnTo>
                  <a:pt x="1887386" y="1070980"/>
                </a:lnTo>
                <a:lnTo>
                  <a:pt x="1878023" y="1088536"/>
                </a:lnTo>
                <a:lnTo>
                  <a:pt x="1868658" y="1106093"/>
                </a:lnTo>
                <a:lnTo>
                  <a:pt x="1861635" y="1123065"/>
                </a:lnTo>
                <a:lnTo>
                  <a:pt x="1856954" y="1141208"/>
                </a:lnTo>
                <a:lnTo>
                  <a:pt x="1854613" y="1159349"/>
                </a:lnTo>
                <a:lnTo>
                  <a:pt x="1854613" y="1178662"/>
                </a:lnTo>
                <a:lnTo>
                  <a:pt x="1855783" y="1198560"/>
                </a:lnTo>
                <a:lnTo>
                  <a:pt x="1858124" y="1218458"/>
                </a:lnTo>
                <a:lnTo>
                  <a:pt x="1861050" y="1238356"/>
                </a:lnTo>
                <a:lnTo>
                  <a:pt x="1863391" y="1258254"/>
                </a:lnTo>
                <a:lnTo>
                  <a:pt x="1865147" y="1278152"/>
                </a:lnTo>
                <a:lnTo>
                  <a:pt x="1864562" y="1296880"/>
                </a:lnTo>
                <a:lnTo>
                  <a:pt x="1862221" y="1315022"/>
                </a:lnTo>
                <a:lnTo>
                  <a:pt x="1856954" y="1332579"/>
                </a:lnTo>
                <a:lnTo>
                  <a:pt x="1849346" y="1347210"/>
                </a:lnTo>
                <a:lnTo>
                  <a:pt x="1839397" y="1361256"/>
                </a:lnTo>
                <a:lnTo>
                  <a:pt x="1827691" y="1373545"/>
                </a:lnTo>
                <a:lnTo>
                  <a:pt x="1814232" y="1385835"/>
                </a:lnTo>
                <a:lnTo>
                  <a:pt x="1800186" y="1396955"/>
                </a:lnTo>
                <a:lnTo>
                  <a:pt x="1785555" y="1408074"/>
                </a:lnTo>
                <a:lnTo>
                  <a:pt x="1770339" y="1419194"/>
                </a:lnTo>
                <a:lnTo>
                  <a:pt x="1756293" y="1430313"/>
                </a:lnTo>
                <a:lnTo>
                  <a:pt x="1742833" y="1442017"/>
                </a:lnTo>
                <a:lnTo>
                  <a:pt x="1731128" y="1455478"/>
                </a:lnTo>
                <a:lnTo>
                  <a:pt x="1720594" y="1468353"/>
                </a:lnTo>
                <a:lnTo>
                  <a:pt x="1712400" y="1482984"/>
                </a:lnTo>
                <a:lnTo>
                  <a:pt x="1705377" y="1498785"/>
                </a:lnTo>
                <a:lnTo>
                  <a:pt x="1699525" y="1515757"/>
                </a:lnTo>
                <a:lnTo>
                  <a:pt x="1694258" y="1533315"/>
                </a:lnTo>
                <a:lnTo>
                  <a:pt x="1689576" y="1550871"/>
                </a:lnTo>
                <a:lnTo>
                  <a:pt x="1684894" y="1569014"/>
                </a:lnTo>
                <a:lnTo>
                  <a:pt x="1679627" y="1585985"/>
                </a:lnTo>
                <a:lnTo>
                  <a:pt x="1673775" y="1602957"/>
                </a:lnTo>
                <a:lnTo>
                  <a:pt x="1666752" y="1618758"/>
                </a:lnTo>
                <a:lnTo>
                  <a:pt x="1657973" y="1632804"/>
                </a:lnTo>
                <a:lnTo>
                  <a:pt x="1647440" y="1645679"/>
                </a:lnTo>
                <a:lnTo>
                  <a:pt x="1634564" y="1656213"/>
                </a:lnTo>
                <a:lnTo>
                  <a:pt x="1620518" y="1664992"/>
                </a:lnTo>
                <a:lnTo>
                  <a:pt x="1604717" y="1672015"/>
                </a:lnTo>
                <a:lnTo>
                  <a:pt x="1587745" y="1677867"/>
                </a:lnTo>
                <a:lnTo>
                  <a:pt x="1570773" y="1683134"/>
                </a:lnTo>
                <a:lnTo>
                  <a:pt x="1552631" y="1687816"/>
                </a:lnTo>
                <a:lnTo>
                  <a:pt x="1535073" y="1692498"/>
                </a:lnTo>
                <a:lnTo>
                  <a:pt x="1517517" y="1697766"/>
                </a:lnTo>
                <a:lnTo>
                  <a:pt x="1500545" y="1703618"/>
                </a:lnTo>
                <a:lnTo>
                  <a:pt x="1484744" y="1710641"/>
                </a:lnTo>
                <a:lnTo>
                  <a:pt x="1470113" y="1718834"/>
                </a:lnTo>
                <a:lnTo>
                  <a:pt x="1457238" y="1729368"/>
                </a:lnTo>
                <a:lnTo>
                  <a:pt x="1443777" y="1741073"/>
                </a:lnTo>
                <a:lnTo>
                  <a:pt x="1432072" y="1754533"/>
                </a:lnTo>
                <a:lnTo>
                  <a:pt x="1420953" y="1768579"/>
                </a:lnTo>
                <a:lnTo>
                  <a:pt x="1409833" y="1783209"/>
                </a:lnTo>
                <a:lnTo>
                  <a:pt x="1398714" y="1797840"/>
                </a:lnTo>
                <a:lnTo>
                  <a:pt x="1387595" y="1811886"/>
                </a:lnTo>
                <a:lnTo>
                  <a:pt x="1375304" y="1825346"/>
                </a:lnTo>
                <a:lnTo>
                  <a:pt x="1363014" y="1837051"/>
                </a:lnTo>
                <a:lnTo>
                  <a:pt x="1348969" y="1847000"/>
                </a:lnTo>
                <a:lnTo>
                  <a:pt x="1334338" y="1854608"/>
                </a:lnTo>
                <a:lnTo>
                  <a:pt x="1316781" y="1859875"/>
                </a:lnTo>
                <a:lnTo>
                  <a:pt x="1298638" y="1862216"/>
                </a:lnTo>
                <a:lnTo>
                  <a:pt x="1279911" y="1862801"/>
                </a:lnTo>
                <a:lnTo>
                  <a:pt x="1260013" y="1861046"/>
                </a:lnTo>
                <a:lnTo>
                  <a:pt x="1240115" y="1858705"/>
                </a:lnTo>
                <a:lnTo>
                  <a:pt x="1220217" y="1855778"/>
                </a:lnTo>
                <a:lnTo>
                  <a:pt x="1200319" y="1853438"/>
                </a:lnTo>
                <a:lnTo>
                  <a:pt x="1180421" y="1852267"/>
                </a:lnTo>
                <a:lnTo>
                  <a:pt x="1161108" y="1852267"/>
                </a:lnTo>
                <a:lnTo>
                  <a:pt x="1142966" y="1854608"/>
                </a:lnTo>
                <a:lnTo>
                  <a:pt x="1124238" y="1859290"/>
                </a:lnTo>
                <a:lnTo>
                  <a:pt x="1107266" y="1866313"/>
                </a:lnTo>
                <a:lnTo>
                  <a:pt x="1089710" y="1875677"/>
                </a:lnTo>
                <a:lnTo>
                  <a:pt x="1072153" y="1885041"/>
                </a:lnTo>
                <a:lnTo>
                  <a:pt x="1054595" y="1895574"/>
                </a:lnTo>
                <a:lnTo>
                  <a:pt x="1037623" y="1905524"/>
                </a:lnTo>
                <a:lnTo>
                  <a:pt x="1019481" y="1914302"/>
                </a:lnTo>
                <a:lnTo>
                  <a:pt x="1001924" y="1921325"/>
                </a:lnTo>
                <a:lnTo>
                  <a:pt x="983782" y="1926007"/>
                </a:lnTo>
                <a:lnTo>
                  <a:pt x="965055" y="1927762"/>
                </a:lnTo>
                <a:lnTo>
                  <a:pt x="946327" y="1926007"/>
                </a:lnTo>
                <a:lnTo>
                  <a:pt x="928184" y="1921325"/>
                </a:lnTo>
                <a:lnTo>
                  <a:pt x="910628" y="1914302"/>
                </a:lnTo>
                <a:lnTo>
                  <a:pt x="892485" y="1905524"/>
                </a:lnTo>
                <a:lnTo>
                  <a:pt x="875513" y="1895574"/>
                </a:lnTo>
                <a:lnTo>
                  <a:pt x="857956" y="1885041"/>
                </a:lnTo>
                <a:lnTo>
                  <a:pt x="840399" y="1875677"/>
                </a:lnTo>
                <a:lnTo>
                  <a:pt x="822842" y="1866313"/>
                </a:lnTo>
                <a:lnTo>
                  <a:pt x="805286" y="1859290"/>
                </a:lnTo>
                <a:lnTo>
                  <a:pt x="787143" y="1854608"/>
                </a:lnTo>
                <a:lnTo>
                  <a:pt x="769000" y="1852267"/>
                </a:lnTo>
                <a:lnTo>
                  <a:pt x="749687" y="1852267"/>
                </a:lnTo>
                <a:lnTo>
                  <a:pt x="729789" y="1853438"/>
                </a:lnTo>
                <a:lnTo>
                  <a:pt x="709892" y="1855778"/>
                </a:lnTo>
                <a:lnTo>
                  <a:pt x="689993" y="1858705"/>
                </a:lnTo>
                <a:lnTo>
                  <a:pt x="670095" y="1861046"/>
                </a:lnTo>
                <a:lnTo>
                  <a:pt x="650197" y="1862801"/>
                </a:lnTo>
                <a:lnTo>
                  <a:pt x="631470" y="1862216"/>
                </a:lnTo>
                <a:lnTo>
                  <a:pt x="613328" y="1859875"/>
                </a:lnTo>
                <a:lnTo>
                  <a:pt x="595771" y="1854608"/>
                </a:lnTo>
                <a:lnTo>
                  <a:pt x="581140" y="1847000"/>
                </a:lnTo>
                <a:lnTo>
                  <a:pt x="567094" y="1837051"/>
                </a:lnTo>
                <a:lnTo>
                  <a:pt x="554804" y="1825346"/>
                </a:lnTo>
                <a:lnTo>
                  <a:pt x="542514" y="1811886"/>
                </a:lnTo>
                <a:lnTo>
                  <a:pt x="531394" y="1797840"/>
                </a:lnTo>
                <a:lnTo>
                  <a:pt x="520275" y="1783209"/>
                </a:lnTo>
                <a:lnTo>
                  <a:pt x="509156" y="1768579"/>
                </a:lnTo>
                <a:lnTo>
                  <a:pt x="498036" y="1754533"/>
                </a:lnTo>
                <a:lnTo>
                  <a:pt x="486331" y="1741073"/>
                </a:lnTo>
                <a:lnTo>
                  <a:pt x="472871" y="1729368"/>
                </a:lnTo>
                <a:lnTo>
                  <a:pt x="459996" y="1718834"/>
                </a:lnTo>
                <a:lnTo>
                  <a:pt x="445365" y="1710641"/>
                </a:lnTo>
                <a:lnTo>
                  <a:pt x="429563" y="1703618"/>
                </a:lnTo>
                <a:lnTo>
                  <a:pt x="412592" y="1697766"/>
                </a:lnTo>
                <a:lnTo>
                  <a:pt x="395034" y="1692498"/>
                </a:lnTo>
                <a:lnTo>
                  <a:pt x="377478" y="1687816"/>
                </a:lnTo>
                <a:lnTo>
                  <a:pt x="359335" y="1683134"/>
                </a:lnTo>
                <a:lnTo>
                  <a:pt x="342364" y="1677867"/>
                </a:lnTo>
                <a:lnTo>
                  <a:pt x="325391" y="1672015"/>
                </a:lnTo>
                <a:lnTo>
                  <a:pt x="309591" y="1664992"/>
                </a:lnTo>
                <a:lnTo>
                  <a:pt x="295544" y="1656213"/>
                </a:lnTo>
                <a:lnTo>
                  <a:pt x="282669" y="1645679"/>
                </a:lnTo>
                <a:lnTo>
                  <a:pt x="272135" y="1632804"/>
                </a:lnTo>
                <a:lnTo>
                  <a:pt x="263357" y="1618758"/>
                </a:lnTo>
                <a:lnTo>
                  <a:pt x="256334" y="1602957"/>
                </a:lnTo>
                <a:lnTo>
                  <a:pt x="250482" y="1585985"/>
                </a:lnTo>
                <a:lnTo>
                  <a:pt x="245215" y="1569014"/>
                </a:lnTo>
                <a:lnTo>
                  <a:pt x="240533" y="1550871"/>
                </a:lnTo>
                <a:lnTo>
                  <a:pt x="235850" y="1533315"/>
                </a:lnTo>
                <a:lnTo>
                  <a:pt x="230583" y="1515757"/>
                </a:lnTo>
                <a:lnTo>
                  <a:pt x="224731" y="1498785"/>
                </a:lnTo>
                <a:lnTo>
                  <a:pt x="217708" y="1482984"/>
                </a:lnTo>
                <a:lnTo>
                  <a:pt x="209515" y="1468353"/>
                </a:lnTo>
                <a:lnTo>
                  <a:pt x="198981" y="1455478"/>
                </a:lnTo>
                <a:lnTo>
                  <a:pt x="187276" y="1442017"/>
                </a:lnTo>
                <a:lnTo>
                  <a:pt x="173816" y="1430313"/>
                </a:lnTo>
                <a:lnTo>
                  <a:pt x="159184" y="1419194"/>
                </a:lnTo>
                <a:lnTo>
                  <a:pt x="144554" y="1408074"/>
                </a:lnTo>
                <a:lnTo>
                  <a:pt x="129923" y="1396955"/>
                </a:lnTo>
                <a:lnTo>
                  <a:pt x="115877" y="1385835"/>
                </a:lnTo>
                <a:lnTo>
                  <a:pt x="102417" y="1373545"/>
                </a:lnTo>
                <a:lnTo>
                  <a:pt x="90712" y="1361256"/>
                </a:lnTo>
                <a:lnTo>
                  <a:pt x="80763" y="1347210"/>
                </a:lnTo>
                <a:lnTo>
                  <a:pt x="73155" y="1332579"/>
                </a:lnTo>
                <a:lnTo>
                  <a:pt x="67888" y="1315022"/>
                </a:lnTo>
                <a:lnTo>
                  <a:pt x="65547" y="1296880"/>
                </a:lnTo>
                <a:lnTo>
                  <a:pt x="64961" y="1278152"/>
                </a:lnTo>
                <a:lnTo>
                  <a:pt x="66717" y="1258254"/>
                </a:lnTo>
                <a:lnTo>
                  <a:pt x="69058" y="1238356"/>
                </a:lnTo>
                <a:lnTo>
                  <a:pt x="71984" y="1218458"/>
                </a:lnTo>
                <a:lnTo>
                  <a:pt x="74326" y="1198560"/>
                </a:lnTo>
                <a:lnTo>
                  <a:pt x="75496" y="1178662"/>
                </a:lnTo>
                <a:lnTo>
                  <a:pt x="75496" y="1159349"/>
                </a:lnTo>
                <a:lnTo>
                  <a:pt x="73155" y="1141208"/>
                </a:lnTo>
                <a:lnTo>
                  <a:pt x="68473" y="1123065"/>
                </a:lnTo>
                <a:lnTo>
                  <a:pt x="61450" y="1106093"/>
                </a:lnTo>
                <a:lnTo>
                  <a:pt x="52672" y="1088536"/>
                </a:lnTo>
                <a:lnTo>
                  <a:pt x="42722" y="1070980"/>
                </a:lnTo>
                <a:lnTo>
                  <a:pt x="32189" y="1053422"/>
                </a:lnTo>
                <a:lnTo>
                  <a:pt x="22240" y="1036450"/>
                </a:lnTo>
                <a:lnTo>
                  <a:pt x="13461" y="1018308"/>
                </a:lnTo>
                <a:lnTo>
                  <a:pt x="6438" y="1000751"/>
                </a:lnTo>
                <a:lnTo>
                  <a:pt x="1756" y="982608"/>
                </a:lnTo>
                <a:lnTo>
                  <a:pt x="0" y="963881"/>
                </a:lnTo>
                <a:lnTo>
                  <a:pt x="1756" y="945154"/>
                </a:lnTo>
                <a:lnTo>
                  <a:pt x="6438" y="927012"/>
                </a:lnTo>
                <a:lnTo>
                  <a:pt x="13461" y="909454"/>
                </a:lnTo>
                <a:lnTo>
                  <a:pt x="22240" y="891312"/>
                </a:lnTo>
                <a:lnTo>
                  <a:pt x="32189" y="874340"/>
                </a:lnTo>
                <a:lnTo>
                  <a:pt x="42722" y="856784"/>
                </a:lnTo>
                <a:lnTo>
                  <a:pt x="52672" y="839226"/>
                </a:lnTo>
                <a:lnTo>
                  <a:pt x="61450" y="821669"/>
                </a:lnTo>
                <a:lnTo>
                  <a:pt x="68473" y="804697"/>
                </a:lnTo>
                <a:lnTo>
                  <a:pt x="73155" y="786555"/>
                </a:lnTo>
                <a:lnTo>
                  <a:pt x="75496" y="768413"/>
                </a:lnTo>
                <a:lnTo>
                  <a:pt x="75496" y="749100"/>
                </a:lnTo>
                <a:lnTo>
                  <a:pt x="74326" y="729202"/>
                </a:lnTo>
                <a:lnTo>
                  <a:pt x="71984" y="709304"/>
                </a:lnTo>
                <a:lnTo>
                  <a:pt x="69058" y="689406"/>
                </a:lnTo>
                <a:lnTo>
                  <a:pt x="66717" y="669508"/>
                </a:lnTo>
                <a:lnTo>
                  <a:pt x="64961" y="649610"/>
                </a:lnTo>
                <a:lnTo>
                  <a:pt x="65547" y="630883"/>
                </a:lnTo>
                <a:lnTo>
                  <a:pt x="67888" y="612741"/>
                </a:lnTo>
                <a:lnTo>
                  <a:pt x="73155" y="595183"/>
                </a:lnTo>
                <a:lnTo>
                  <a:pt x="80763" y="580553"/>
                </a:lnTo>
                <a:lnTo>
                  <a:pt x="90712" y="566507"/>
                </a:lnTo>
                <a:lnTo>
                  <a:pt x="102417" y="554217"/>
                </a:lnTo>
                <a:lnTo>
                  <a:pt x="115877" y="541928"/>
                </a:lnTo>
                <a:lnTo>
                  <a:pt x="129923" y="530807"/>
                </a:lnTo>
                <a:lnTo>
                  <a:pt x="144554" y="519688"/>
                </a:lnTo>
                <a:lnTo>
                  <a:pt x="159184" y="508569"/>
                </a:lnTo>
                <a:lnTo>
                  <a:pt x="173816" y="497449"/>
                </a:lnTo>
                <a:lnTo>
                  <a:pt x="187276" y="485745"/>
                </a:lnTo>
                <a:lnTo>
                  <a:pt x="198981" y="472285"/>
                </a:lnTo>
                <a:lnTo>
                  <a:pt x="209515" y="459409"/>
                </a:lnTo>
                <a:lnTo>
                  <a:pt x="217708" y="444779"/>
                </a:lnTo>
                <a:lnTo>
                  <a:pt x="224731" y="428977"/>
                </a:lnTo>
                <a:lnTo>
                  <a:pt x="230583" y="412005"/>
                </a:lnTo>
                <a:lnTo>
                  <a:pt x="235850" y="394448"/>
                </a:lnTo>
                <a:lnTo>
                  <a:pt x="240533" y="376891"/>
                </a:lnTo>
                <a:lnTo>
                  <a:pt x="245215" y="358749"/>
                </a:lnTo>
                <a:lnTo>
                  <a:pt x="250482" y="341777"/>
                </a:lnTo>
                <a:lnTo>
                  <a:pt x="256334" y="324805"/>
                </a:lnTo>
                <a:lnTo>
                  <a:pt x="263357" y="309004"/>
                </a:lnTo>
                <a:lnTo>
                  <a:pt x="272135" y="294958"/>
                </a:lnTo>
                <a:lnTo>
                  <a:pt x="282669" y="282083"/>
                </a:lnTo>
                <a:lnTo>
                  <a:pt x="295544" y="271549"/>
                </a:lnTo>
                <a:lnTo>
                  <a:pt x="309591" y="262771"/>
                </a:lnTo>
                <a:lnTo>
                  <a:pt x="325391" y="255747"/>
                </a:lnTo>
                <a:lnTo>
                  <a:pt x="342364" y="249895"/>
                </a:lnTo>
                <a:lnTo>
                  <a:pt x="359335" y="244628"/>
                </a:lnTo>
                <a:lnTo>
                  <a:pt x="377478" y="239946"/>
                </a:lnTo>
                <a:lnTo>
                  <a:pt x="395034" y="235264"/>
                </a:lnTo>
                <a:lnTo>
                  <a:pt x="412592" y="229997"/>
                </a:lnTo>
                <a:lnTo>
                  <a:pt x="429563" y="224145"/>
                </a:lnTo>
                <a:lnTo>
                  <a:pt x="445365" y="217122"/>
                </a:lnTo>
                <a:lnTo>
                  <a:pt x="459996" y="208929"/>
                </a:lnTo>
                <a:lnTo>
                  <a:pt x="472871" y="198395"/>
                </a:lnTo>
                <a:lnTo>
                  <a:pt x="486331" y="186689"/>
                </a:lnTo>
                <a:lnTo>
                  <a:pt x="498036" y="173229"/>
                </a:lnTo>
                <a:lnTo>
                  <a:pt x="509156" y="159184"/>
                </a:lnTo>
                <a:lnTo>
                  <a:pt x="520275" y="144553"/>
                </a:lnTo>
                <a:lnTo>
                  <a:pt x="531394" y="129922"/>
                </a:lnTo>
                <a:lnTo>
                  <a:pt x="542514" y="115876"/>
                </a:lnTo>
                <a:lnTo>
                  <a:pt x="554804" y="102416"/>
                </a:lnTo>
                <a:lnTo>
                  <a:pt x="567094" y="90712"/>
                </a:lnTo>
                <a:lnTo>
                  <a:pt x="581140" y="80762"/>
                </a:lnTo>
                <a:lnTo>
                  <a:pt x="595771" y="73154"/>
                </a:lnTo>
                <a:lnTo>
                  <a:pt x="613328" y="67887"/>
                </a:lnTo>
                <a:lnTo>
                  <a:pt x="631470" y="65546"/>
                </a:lnTo>
                <a:lnTo>
                  <a:pt x="650197" y="64961"/>
                </a:lnTo>
                <a:lnTo>
                  <a:pt x="670095" y="66717"/>
                </a:lnTo>
                <a:lnTo>
                  <a:pt x="689993" y="69058"/>
                </a:lnTo>
                <a:lnTo>
                  <a:pt x="709892" y="71984"/>
                </a:lnTo>
                <a:lnTo>
                  <a:pt x="729789" y="74325"/>
                </a:lnTo>
                <a:lnTo>
                  <a:pt x="749687" y="75495"/>
                </a:lnTo>
                <a:lnTo>
                  <a:pt x="769000" y="75495"/>
                </a:lnTo>
                <a:lnTo>
                  <a:pt x="787143" y="73154"/>
                </a:lnTo>
                <a:lnTo>
                  <a:pt x="805286" y="68472"/>
                </a:lnTo>
                <a:lnTo>
                  <a:pt x="822842" y="61450"/>
                </a:lnTo>
                <a:lnTo>
                  <a:pt x="840399" y="52086"/>
                </a:lnTo>
                <a:lnTo>
                  <a:pt x="857956" y="42722"/>
                </a:lnTo>
                <a:lnTo>
                  <a:pt x="875513" y="32188"/>
                </a:lnTo>
                <a:lnTo>
                  <a:pt x="892485" y="22239"/>
                </a:lnTo>
                <a:lnTo>
                  <a:pt x="910628" y="13460"/>
                </a:lnTo>
                <a:lnTo>
                  <a:pt x="928184" y="6437"/>
                </a:lnTo>
                <a:lnTo>
                  <a:pt x="946327" y="1755"/>
                </a:lnTo>
                <a:close/>
              </a:path>
            </a:pathLst>
          </a:custGeom>
        </p:spPr>
      </p:pic>
      <p:pic>
        <p:nvPicPr>
          <p:cNvPr id="11" name="Picture 10" descr="Kate Adams">
            <a:extLst>
              <a:ext uri="{FF2B5EF4-FFF2-40B4-BE49-F238E27FC236}">
                <a16:creationId xmlns:a16="http://schemas.microsoft.com/office/drawing/2014/main" id="{40E5FADF-6448-1B42-B2B5-B92BD667C00F}"/>
              </a:ext>
            </a:extLst>
          </p:cNvPr>
          <p:cNvPicPr>
            <a:picLocks noChangeAspect="1"/>
          </p:cNvPicPr>
          <p:nvPr/>
        </p:nvPicPr>
        <p:blipFill rotWithShape="1">
          <a:blip r:embed="rId4"/>
          <a:srcRect t="5096" r="1" b="1964"/>
          <a:stretch/>
        </p:blipFill>
        <p:spPr>
          <a:xfrm>
            <a:off x="8555017" y="263578"/>
            <a:ext cx="2490787" cy="2216574"/>
          </a:xfrm>
          <a:custGeom>
            <a:avLst/>
            <a:gdLst/>
            <a:ahLst/>
            <a:cxnLst/>
            <a:rect l="l" t="t" r="r" b="b"/>
            <a:pathLst>
              <a:path w="4060358" h="3613359">
                <a:moveTo>
                  <a:pt x="297325" y="0"/>
                </a:moveTo>
                <a:lnTo>
                  <a:pt x="4060358" y="0"/>
                </a:lnTo>
                <a:lnTo>
                  <a:pt x="4060358" y="2985163"/>
                </a:lnTo>
                <a:lnTo>
                  <a:pt x="4053581" y="2986912"/>
                </a:lnTo>
                <a:lnTo>
                  <a:pt x="4007741" y="2999136"/>
                </a:lnTo>
                <a:lnTo>
                  <a:pt x="3961906" y="3012890"/>
                </a:lnTo>
                <a:lnTo>
                  <a:pt x="3917596" y="3028168"/>
                </a:lnTo>
                <a:lnTo>
                  <a:pt x="3876343" y="3046504"/>
                </a:lnTo>
                <a:lnTo>
                  <a:pt x="3838144" y="3067894"/>
                </a:lnTo>
                <a:lnTo>
                  <a:pt x="3804530" y="3095396"/>
                </a:lnTo>
                <a:lnTo>
                  <a:pt x="3769387" y="3125955"/>
                </a:lnTo>
                <a:lnTo>
                  <a:pt x="3738828" y="3161096"/>
                </a:lnTo>
                <a:lnTo>
                  <a:pt x="3709798" y="3197767"/>
                </a:lnTo>
                <a:lnTo>
                  <a:pt x="3680766" y="3235963"/>
                </a:lnTo>
                <a:lnTo>
                  <a:pt x="3651737" y="3274161"/>
                </a:lnTo>
                <a:lnTo>
                  <a:pt x="3622708" y="3310832"/>
                </a:lnTo>
                <a:lnTo>
                  <a:pt x="3590619" y="3345973"/>
                </a:lnTo>
                <a:lnTo>
                  <a:pt x="3558532" y="3376533"/>
                </a:lnTo>
                <a:lnTo>
                  <a:pt x="3521864" y="3402507"/>
                </a:lnTo>
                <a:lnTo>
                  <a:pt x="3483666" y="3422370"/>
                </a:lnTo>
                <a:lnTo>
                  <a:pt x="3437828" y="3436121"/>
                </a:lnTo>
                <a:lnTo>
                  <a:pt x="3390460" y="3442233"/>
                </a:lnTo>
                <a:lnTo>
                  <a:pt x="3341568" y="3443760"/>
                </a:lnTo>
                <a:lnTo>
                  <a:pt x="3289619" y="3439178"/>
                </a:lnTo>
                <a:lnTo>
                  <a:pt x="3237670" y="3433066"/>
                </a:lnTo>
                <a:lnTo>
                  <a:pt x="3185720" y="3425425"/>
                </a:lnTo>
                <a:lnTo>
                  <a:pt x="3133771" y="3419315"/>
                </a:lnTo>
                <a:lnTo>
                  <a:pt x="3081822" y="3416258"/>
                </a:lnTo>
                <a:lnTo>
                  <a:pt x="3031400" y="3416258"/>
                </a:lnTo>
                <a:lnTo>
                  <a:pt x="2984035" y="3422370"/>
                </a:lnTo>
                <a:lnTo>
                  <a:pt x="2935140" y="3434594"/>
                </a:lnTo>
                <a:lnTo>
                  <a:pt x="2890830" y="3452929"/>
                </a:lnTo>
                <a:lnTo>
                  <a:pt x="2844995" y="3477377"/>
                </a:lnTo>
                <a:lnTo>
                  <a:pt x="2799158" y="3501824"/>
                </a:lnTo>
                <a:lnTo>
                  <a:pt x="2753318" y="3529323"/>
                </a:lnTo>
                <a:lnTo>
                  <a:pt x="2709007" y="3555301"/>
                </a:lnTo>
                <a:lnTo>
                  <a:pt x="2661642" y="3578218"/>
                </a:lnTo>
                <a:lnTo>
                  <a:pt x="2615805" y="3596554"/>
                </a:lnTo>
                <a:lnTo>
                  <a:pt x="2568440" y="3608777"/>
                </a:lnTo>
                <a:lnTo>
                  <a:pt x="2519548" y="3613359"/>
                </a:lnTo>
                <a:lnTo>
                  <a:pt x="2470654" y="3608777"/>
                </a:lnTo>
                <a:lnTo>
                  <a:pt x="2423286" y="3596554"/>
                </a:lnTo>
                <a:lnTo>
                  <a:pt x="2377451" y="3578218"/>
                </a:lnTo>
                <a:lnTo>
                  <a:pt x="2330084" y="3555301"/>
                </a:lnTo>
                <a:lnTo>
                  <a:pt x="2285774" y="3529323"/>
                </a:lnTo>
                <a:lnTo>
                  <a:pt x="2239936" y="3501824"/>
                </a:lnTo>
                <a:lnTo>
                  <a:pt x="2194098" y="3477377"/>
                </a:lnTo>
                <a:lnTo>
                  <a:pt x="2148261" y="3452929"/>
                </a:lnTo>
                <a:lnTo>
                  <a:pt x="2102426" y="3434594"/>
                </a:lnTo>
                <a:lnTo>
                  <a:pt x="2055059" y="3422370"/>
                </a:lnTo>
                <a:lnTo>
                  <a:pt x="2007691" y="3416258"/>
                </a:lnTo>
                <a:lnTo>
                  <a:pt x="1957269" y="3416258"/>
                </a:lnTo>
                <a:lnTo>
                  <a:pt x="1905320" y="3419315"/>
                </a:lnTo>
                <a:lnTo>
                  <a:pt x="1853373" y="3425425"/>
                </a:lnTo>
                <a:lnTo>
                  <a:pt x="1801421" y="3433066"/>
                </a:lnTo>
                <a:lnTo>
                  <a:pt x="1749472" y="3439178"/>
                </a:lnTo>
                <a:lnTo>
                  <a:pt x="1697522" y="3443760"/>
                </a:lnTo>
                <a:lnTo>
                  <a:pt x="1648630" y="3442233"/>
                </a:lnTo>
                <a:lnTo>
                  <a:pt x="1601266" y="3436121"/>
                </a:lnTo>
                <a:lnTo>
                  <a:pt x="1555428" y="3422370"/>
                </a:lnTo>
                <a:lnTo>
                  <a:pt x="1517230" y="3402507"/>
                </a:lnTo>
                <a:lnTo>
                  <a:pt x="1480559" y="3376533"/>
                </a:lnTo>
                <a:lnTo>
                  <a:pt x="1448472" y="3345973"/>
                </a:lnTo>
                <a:lnTo>
                  <a:pt x="1416386" y="3310832"/>
                </a:lnTo>
                <a:lnTo>
                  <a:pt x="1387354" y="3274161"/>
                </a:lnTo>
                <a:lnTo>
                  <a:pt x="1358324" y="3235963"/>
                </a:lnTo>
                <a:lnTo>
                  <a:pt x="1329295" y="3197767"/>
                </a:lnTo>
                <a:lnTo>
                  <a:pt x="1300263" y="3161096"/>
                </a:lnTo>
                <a:lnTo>
                  <a:pt x="1269704" y="3125955"/>
                </a:lnTo>
                <a:lnTo>
                  <a:pt x="1234563" y="3095396"/>
                </a:lnTo>
                <a:lnTo>
                  <a:pt x="1200949" y="3067894"/>
                </a:lnTo>
                <a:lnTo>
                  <a:pt x="1162751" y="3046504"/>
                </a:lnTo>
                <a:lnTo>
                  <a:pt x="1121495" y="3028168"/>
                </a:lnTo>
                <a:lnTo>
                  <a:pt x="1077188" y="3012890"/>
                </a:lnTo>
                <a:lnTo>
                  <a:pt x="1031348" y="2999136"/>
                </a:lnTo>
                <a:lnTo>
                  <a:pt x="985513" y="2986912"/>
                </a:lnTo>
                <a:lnTo>
                  <a:pt x="938145" y="2974689"/>
                </a:lnTo>
                <a:lnTo>
                  <a:pt x="893838" y="2960938"/>
                </a:lnTo>
                <a:lnTo>
                  <a:pt x="849525" y="2945659"/>
                </a:lnTo>
                <a:lnTo>
                  <a:pt x="808275" y="2927324"/>
                </a:lnTo>
                <a:lnTo>
                  <a:pt x="771601" y="2904404"/>
                </a:lnTo>
                <a:lnTo>
                  <a:pt x="737987" y="2876902"/>
                </a:lnTo>
                <a:lnTo>
                  <a:pt x="710485" y="2843288"/>
                </a:lnTo>
                <a:lnTo>
                  <a:pt x="687568" y="2806617"/>
                </a:lnTo>
                <a:lnTo>
                  <a:pt x="669232" y="2765364"/>
                </a:lnTo>
                <a:lnTo>
                  <a:pt x="653954" y="2721054"/>
                </a:lnTo>
                <a:lnTo>
                  <a:pt x="640203" y="2676746"/>
                </a:lnTo>
                <a:lnTo>
                  <a:pt x="627979" y="2629379"/>
                </a:lnTo>
                <a:lnTo>
                  <a:pt x="615753" y="2583544"/>
                </a:lnTo>
                <a:lnTo>
                  <a:pt x="602002" y="2537704"/>
                </a:lnTo>
                <a:lnTo>
                  <a:pt x="586724" y="2493394"/>
                </a:lnTo>
                <a:lnTo>
                  <a:pt x="568388" y="2452141"/>
                </a:lnTo>
                <a:lnTo>
                  <a:pt x="546998" y="2413942"/>
                </a:lnTo>
                <a:lnTo>
                  <a:pt x="519496" y="2380328"/>
                </a:lnTo>
                <a:lnTo>
                  <a:pt x="488937" y="2345185"/>
                </a:lnTo>
                <a:lnTo>
                  <a:pt x="453796" y="2314628"/>
                </a:lnTo>
                <a:lnTo>
                  <a:pt x="415595" y="2285599"/>
                </a:lnTo>
                <a:lnTo>
                  <a:pt x="377399" y="2256567"/>
                </a:lnTo>
                <a:lnTo>
                  <a:pt x="339201" y="2227538"/>
                </a:lnTo>
                <a:lnTo>
                  <a:pt x="302530" y="2198506"/>
                </a:lnTo>
                <a:lnTo>
                  <a:pt x="267388" y="2166419"/>
                </a:lnTo>
                <a:lnTo>
                  <a:pt x="236829" y="2134335"/>
                </a:lnTo>
                <a:lnTo>
                  <a:pt x="210855" y="2097664"/>
                </a:lnTo>
                <a:lnTo>
                  <a:pt x="190992" y="2059466"/>
                </a:lnTo>
                <a:lnTo>
                  <a:pt x="177241" y="2013628"/>
                </a:lnTo>
                <a:lnTo>
                  <a:pt x="171129" y="1966264"/>
                </a:lnTo>
                <a:lnTo>
                  <a:pt x="169599" y="1917369"/>
                </a:lnTo>
                <a:lnTo>
                  <a:pt x="174184" y="1865419"/>
                </a:lnTo>
                <a:lnTo>
                  <a:pt x="180296" y="1813470"/>
                </a:lnTo>
                <a:lnTo>
                  <a:pt x="187935" y="1761521"/>
                </a:lnTo>
                <a:lnTo>
                  <a:pt x="194049" y="1709571"/>
                </a:lnTo>
                <a:lnTo>
                  <a:pt x="197104" y="1657622"/>
                </a:lnTo>
                <a:lnTo>
                  <a:pt x="197104" y="1607200"/>
                </a:lnTo>
                <a:lnTo>
                  <a:pt x="190992" y="1559838"/>
                </a:lnTo>
                <a:lnTo>
                  <a:pt x="178768" y="1512470"/>
                </a:lnTo>
                <a:lnTo>
                  <a:pt x="160433" y="1468160"/>
                </a:lnTo>
                <a:lnTo>
                  <a:pt x="137515" y="1422323"/>
                </a:lnTo>
                <a:lnTo>
                  <a:pt x="111538" y="1376488"/>
                </a:lnTo>
                <a:lnTo>
                  <a:pt x="84039" y="1330648"/>
                </a:lnTo>
                <a:lnTo>
                  <a:pt x="58064" y="1286337"/>
                </a:lnTo>
                <a:lnTo>
                  <a:pt x="35144" y="1238973"/>
                </a:lnTo>
                <a:lnTo>
                  <a:pt x="16808" y="1193135"/>
                </a:lnTo>
                <a:lnTo>
                  <a:pt x="4585" y="1145768"/>
                </a:lnTo>
                <a:lnTo>
                  <a:pt x="0" y="1096876"/>
                </a:lnTo>
                <a:lnTo>
                  <a:pt x="4585" y="1047984"/>
                </a:lnTo>
                <a:lnTo>
                  <a:pt x="16808" y="1000619"/>
                </a:lnTo>
                <a:lnTo>
                  <a:pt x="35144" y="954779"/>
                </a:lnTo>
                <a:lnTo>
                  <a:pt x="58064" y="907414"/>
                </a:lnTo>
                <a:lnTo>
                  <a:pt x="84039" y="863104"/>
                </a:lnTo>
                <a:lnTo>
                  <a:pt x="111538" y="817269"/>
                </a:lnTo>
                <a:lnTo>
                  <a:pt x="137515" y="771429"/>
                </a:lnTo>
                <a:lnTo>
                  <a:pt x="160433" y="725591"/>
                </a:lnTo>
                <a:lnTo>
                  <a:pt x="178768" y="681281"/>
                </a:lnTo>
                <a:lnTo>
                  <a:pt x="190992" y="633916"/>
                </a:lnTo>
                <a:lnTo>
                  <a:pt x="197104" y="586551"/>
                </a:lnTo>
                <a:lnTo>
                  <a:pt x="197104" y="536129"/>
                </a:lnTo>
                <a:lnTo>
                  <a:pt x="194049" y="484180"/>
                </a:lnTo>
                <a:lnTo>
                  <a:pt x="187935" y="432230"/>
                </a:lnTo>
                <a:lnTo>
                  <a:pt x="180296" y="380281"/>
                </a:lnTo>
                <a:lnTo>
                  <a:pt x="174184" y="328332"/>
                </a:lnTo>
                <a:lnTo>
                  <a:pt x="169599" y="276382"/>
                </a:lnTo>
                <a:lnTo>
                  <a:pt x="171129" y="227490"/>
                </a:lnTo>
                <a:lnTo>
                  <a:pt x="177241" y="180126"/>
                </a:lnTo>
                <a:lnTo>
                  <a:pt x="190992" y="134285"/>
                </a:lnTo>
                <a:lnTo>
                  <a:pt x="210855" y="96090"/>
                </a:lnTo>
                <a:lnTo>
                  <a:pt x="236829" y="59419"/>
                </a:lnTo>
                <a:lnTo>
                  <a:pt x="267388" y="27332"/>
                </a:lnTo>
                <a:close/>
              </a:path>
            </a:pathLst>
          </a:custGeom>
        </p:spPr>
      </p:pic>
      <p:pic>
        <p:nvPicPr>
          <p:cNvPr id="4" name="Picture 3" descr="Professional headshot of Dr. Melinda Leko"/>
          <p:cNvPicPr>
            <a:picLocks noChangeAspect="1"/>
          </p:cNvPicPr>
          <p:nvPr/>
        </p:nvPicPr>
        <p:blipFill rotWithShape="1">
          <a:blip r:embed="rId5">
            <a:extLst>
              <a:ext uri="{28A0092B-C50C-407E-A947-70E740481C1C}">
                <a14:useLocalDpi xmlns:a14="http://schemas.microsoft.com/office/drawing/2010/main" val="0"/>
              </a:ext>
            </a:extLst>
          </a:blip>
          <a:srcRect t="4826" r="-2" b="15269"/>
          <a:stretch/>
        </p:blipFill>
        <p:spPr>
          <a:xfrm>
            <a:off x="1910549" y="2024037"/>
            <a:ext cx="3569941" cy="3565641"/>
          </a:xfrm>
          <a:custGeom>
            <a:avLst/>
            <a:gdLst/>
            <a:ahLst/>
            <a:cxnLst/>
            <a:rect l="l" t="t" r="r" b="b"/>
            <a:pathLst>
              <a:path w="2891598" h="2888118">
                <a:moveTo>
                  <a:pt x="1445800" y="0"/>
                </a:moveTo>
                <a:lnTo>
                  <a:pt x="1473855" y="2630"/>
                </a:lnTo>
                <a:lnTo>
                  <a:pt x="1501036" y="9644"/>
                </a:lnTo>
                <a:lnTo>
                  <a:pt x="1527340" y="20166"/>
                </a:lnTo>
                <a:lnTo>
                  <a:pt x="1554518" y="33318"/>
                </a:lnTo>
                <a:lnTo>
                  <a:pt x="1579946" y="48224"/>
                </a:lnTo>
                <a:lnTo>
                  <a:pt x="1606250" y="64005"/>
                </a:lnTo>
                <a:lnTo>
                  <a:pt x="1632552" y="78033"/>
                </a:lnTo>
                <a:lnTo>
                  <a:pt x="1658855" y="92063"/>
                </a:lnTo>
                <a:lnTo>
                  <a:pt x="1684282" y="102583"/>
                </a:lnTo>
                <a:lnTo>
                  <a:pt x="1712338" y="109598"/>
                </a:lnTo>
                <a:lnTo>
                  <a:pt x="1739518" y="113105"/>
                </a:lnTo>
                <a:lnTo>
                  <a:pt x="1768452" y="113105"/>
                </a:lnTo>
                <a:lnTo>
                  <a:pt x="1798262" y="111352"/>
                </a:lnTo>
                <a:lnTo>
                  <a:pt x="1828072" y="107844"/>
                </a:lnTo>
                <a:lnTo>
                  <a:pt x="1857883" y="103461"/>
                </a:lnTo>
                <a:lnTo>
                  <a:pt x="1887693" y="99954"/>
                </a:lnTo>
                <a:lnTo>
                  <a:pt x="1917504" y="97323"/>
                </a:lnTo>
                <a:lnTo>
                  <a:pt x="1945560" y="98199"/>
                </a:lnTo>
                <a:lnTo>
                  <a:pt x="1972740" y="101707"/>
                </a:lnTo>
                <a:lnTo>
                  <a:pt x="1999043" y="109598"/>
                </a:lnTo>
                <a:lnTo>
                  <a:pt x="2020963" y="120996"/>
                </a:lnTo>
                <a:lnTo>
                  <a:pt x="2042004" y="135902"/>
                </a:lnTo>
                <a:lnTo>
                  <a:pt x="2060417" y="153437"/>
                </a:lnTo>
                <a:lnTo>
                  <a:pt x="2078829" y="173603"/>
                </a:lnTo>
                <a:lnTo>
                  <a:pt x="2095489" y="194645"/>
                </a:lnTo>
                <a:lnTo>
                  <a:pt x="2112147" y="216565"/>
                </a:lnTo>
                <a:lnTo>
                  <a:pt x="2128805" y="238484"/>
                </a:lnTo>
                <a:lnTo>
                  <a:pt x="2145463" y="259528"/>
                </a:lnTo>
                <a:lnTo>
                  <a:pt x="2163000" y="279693"/>
                </a:lnTo>
                <a:lnTo>
                  <a:pt x="2183166" y="297229"/>
                </a:lnTo>
                <a:lnTo>
                  <a:pt x="2202455" y="313012"/>
                </a:lnTo>
                <a:lnTo>
                  <a:pt x="2224374" y="325286"/>
                </a:lnTo>
                <a:lnTo>
                  <a:pt x="2248047" y="335808"/>
                </a:lnTo>
                <a:lnTo>
                  <a:pt x="2273473" y="344575"/>
                </a:lnTo>
                <a:lnTo>
                  <a:pt x="2299776" y="352466"/>
                </a:lnTo>
                <a:lnTo>
                  <a:pt x="2326079" y="359480"/>
                </a:lnTo>
                <a:lnTo>
                  <a:pt x="2353259" y="366495"/>
                </a:lnTo>
                <a:lnTo>
                  <a:pt x="2378686" y="374386"/>
                </a:lnTo>
                <a:lnTo>
                  <a:pt x="2404111" y="383153"/>
                </a:lnTo>
                <a:lnTo>
                  <a:pt x="2427785" y="393675"/>
                </a:lnTo>
                <a:lnTo>
                  <a:pt x="2448828" y="406827"/>
                </a:lnTo>
                <a:lnTo>
                  <a:pt x="2468117" y="422609"/>
                </a:lnTo>
                <a:lnTo>
                  <a:pt x="2483898" y="441899"/>
                </a:lnTo>
                <a:lnTo>
                  <a:pt x="2497050" y="462941"/>
                </a:lnTo>
                <a:lnTo>
                  <a:pt x="2507571" y="486613"/>
                </a:lnTo>
                <a:lnTo>
                  <a:pt x="2516339" y="512041"/>
                </a:lnTo>
                <a:lnTo>
                  <a:pt x="2524229" y="537467"/>
                </a:lnTo>
                <a:lnTo>
                  <a:pt x="2531245" y="564648"/>
                </a:lnTo>
                <a:lnTo>
                  <a:pt x="2538259" y="590950"/>
                </a:lnTo>
                <a:lnTo>
                  <a:pt x="2546149" y="617254"/>
                </a:lnTo>
                <a:lnTo>
                  <a:pt x="2554917" y="642682"/>
                </a:lnTo>
                <a:lnTo>
                  <a:pt x="2565438" y="666354"/>
                </a:lnTo>
                <a:lnTo>
                  <a:pt x="2577714" y="688273"/>
                </a:lnTo>
                <a:lnTo>
                  <a:pt x="2593495" y="707564"/>
                </a:lnTo>
                <a:lnTo>
                  <a:pt x="2611030" y="727729"/>
                </a:lnTo>
                <a:lnTo>
                  <a:pt x="2631196" y="745264"/>
                </a:lnTo>
                <a:lnTo>
                  <a:pt x="2652239" y="761923"/>
                </a:lnTo>
                <a:lnTo>
                  <a:pt x="2675035" y="778582"/>
                </a:lnTo>
                <a:lnTo>
                  <a:pt x="2696954" y="795241"/>
                </a:lnTo>
                <a:lnTo>
                  <a:pt x="2717996" y="811900"/>
                </a:lnTo>
                <a:lnTo>
                  <a:pt x="2738161" y="830313"/>
                </a:lnTo>
                <a:lnTo>
                  <a:pt x="2755698" y="848725"/>
                </a:lnTo>
                <a:lnTo>
                  <a:pt x="2770603" y="869768"/>
                </a:lnTo>
                <a:lnTo>
                  <a:pt x="2782002" y="891687"/>
                </a:lnTo>
                <a:lnTo>
                  <a:pt x="2789892" y="917991"/>
                </a:lnTo>
                <a:lnTo>
                  <a:pt x="2793399" y="945171"/>
                </a:lnTo>
                <a:lnTo>
                  <a:pt x="2794276" y="973229"/>
                </a:lnTo>
                <a:lnTo>
                  <a:pt x="2791646" y="1003038"/>
                </a:lnTo>
                <a:lnTo>
                  <a:pt x="2788138" y="1032848"/>
                </a:lnTo>
                <a:lnTo>
                  <a:pt x="2783755" y="1062659"/>
                </a:lnTo>
                <a:lnTo>
                  <a:pt x="2780247" y="1092470"/>
                </a:lnTo>
                <a:lnTo>
                  <a:pt x="2778495" y="1122281"/>
                </a:lnTo>
                <a:lnTo>
                  <a:pt x="2778495" y="1151214"/>
                </a:lnTo>
                <a:lnTo>
                  <a:pt x="2782002" y="1178394"/>
                </a:lnTo>
                <a:lnTo>
                  <a:pt x="2789015" y="1205574"/>
                </a:lnTo>
                <a:lnTo>
                  <a:pt x="2799536" y="1231002"/>
                </a:lnTo>
                <a:lnTo>
                  <a:pt x="2813566" y="1257305"/>
                </a:lnTo>
                <a:lnTo>
                  <a:pt x="2827593" y="1283608"/>
                </a:lnTo>
                <a:lnTo>
                  <a:pt x="2843376" y="1309912"/>
                </a:lnTo>
                <a:lnTo>
                  <a:pt x="2858280" y="1335339"/>
                </a:lnTo>
                <a:lnTo>
                  <a:pt x="2871432" y="1362518"/>
                </a:lnTo>
                <a:lnTo>
                  <a:pt x="2881953" y="1388823"/>
                </a:lnTo>
                <a:lnTo>
                  <a:pt x="2888967" y="1416003"/>
                </a:lnTo>
                <a:lnTo>
                  <a:pt x="2891598" y="1444059"/>
                </a:lnTo>
                <a:lnTo>
                  <a:pt x="2888967" y="1472116"/>
                </a:lnTo>
                <a:lnTo>
                  <a:pt x="2881953" y="1499297"/>
                </a:lnTo>
                <a:lnTo>
                  <a:pt x="2871432" y="1525600"/>
                </a:lnTo>
                <a:lnTo>
                  <a:pt x="2858280" y="1552780"/>
                </a:lnTo>
                <a:lnTo>
                  <a:pt x="2843376" y="1578207"/>
                </a:lnTo>
                <a:lnTo>
                  <a:pt x="2827593" y="1604511"/>
                </a:lnTo>
                <a:lnTo>
                  <a:pt x="2813566" y="1630814"/>
                </a:lnTo>
                <a:lnTo>
                  <a:pt x="2799536" y="1657117"/>
                </a:lnTo>
                <a:lnTo>
                  <a:pt x="2789015" y="1682544"/>
                </a:lnTo>
                <a:lnTo>
                  <a:pt x="2782002" y="1709724"/>
                </a:lnTo>
                <a:lnTo>
                  <a:pt x="2778495" y="1736904"/>
                </a:lnTo>
                <a:lnTo>
                  <a:pt x="2778495" y="1765838"/>
                </a:lnTo>
                <a:lnTo>
                  <a:pt x="2780247" y="1795649"/>
                </a:lnTo>
                <a:lnTo>
                  <a:pt x="2783755" y="1825459"/>
                </a:lnTo>
                <a:lnTo>
                  <a:pt x="2788138" y="1855270"/>
                </a:lnTo>
                <a:lnTo>
                  <a:pt x="2791646" y="1885081"/>
                </a:lnTo>
                <a:lnTo>
                  <a:pt x="2794276" y="1914891"/>
                </a:lnTo>
                <a:lnTo>
                  <a:pt x="2793399" y="1942948"/>
                </a:lnTo>
                <a:lnTo>
                  <a:pt x="2789892" y="1970129"/>
                </a:lnTo>
                <a:lnTo>
                  <a:pt x="2782002" y="1996432"/>
                </a:lnTo>
                <a:lnTo>
                  <a:pt x="2770603" y="2018351"/>
                </a:lnTo>
                <a:lnTo>
                  <a:pt x="2755698" y="2039394"/>
                </a:lnTo>
                <a:lnTo>
                  <a:pt x="2738161" y="2057807"/>
                </a:lnTo>
                <a:lnTo>
                  <a:pt x="2717996" y="2076218"/>
                </a:lnTo>
                <a:lnTo>
                  <a:pt x="2696954" y="2092878"/>
                </a:lnTo>
                <a:lnTo>
                  <a:pt x="2675035" y="2109537"/>
                </a:lnTo>
                <a:lnTo>
                  <a:pt x="2652239" y="2126196"/>
                </a:lnTo>
                <a:lnTo>
                  <a:pt x="2631196" y="2142854"/>
                </a:lnTo>
                <a:lnTo>
                  <a:pt x="2611030" y="2160389"/>
                </a:lnTo>
                <a:lnTo>
                  <a:pt x="2593495" y="2180556"/>
                </a:lnTo>
                <a:lnTo>
                  <a:pt x="2577714" y="2199845"/>
                </a:lnTo>
                <a:lnTo>
                  <a:pt x="2565438" y="2221764"/>
                </a:lnTo>
                <a:lnTo>
                  <a:pt x="2554917" y="2245437"/>
                </a:lnTo>
                <a:lnTo>
                  <a:pt x="2546149" y="2270864"/>
                </a:lnTo>
                <a:lnTo>
                  <a:pt x="2538259" y="2297168"/>
                </a:lnTo>
                <a:lnTo>
                  <a:pt x="2531245" y="2323472"/>
                </a:lnTo>
                <a:lnTo>
                  <a:pt x="2524229" y="2350652"/>
                </a:lnTo>
                <a:lnTo>
                  <a:pt x="2516339" y="2376078"/>
                </a:lnTo>
                <a:lnTo>
                  <a:pt x="2507571" y="2401504"/>
                </a:lnTo>
                <a:lnTo>
                  <a:pt x="2497050" y="2425177"/>
                </a:lnTo>
                <a:lnTo>
                  <a:pt x="2483898" y="2446221"/>
                </a:lnTo>
                <a:lnTo>
                  <a:pt x="2468117" y="2465510"/>
                </a:lnTo>
                <a:lnTo>
                  <a:pt x="2448828" y="2481291"/>
                </a:lnTo>
                <a:lnTo>
                  <a:pt x="2427785" y="2494443"/>
                </a:lnTo>
                <a:lnTo>
                  <a:pt x="2404111" y="2504965"/>
                </a:lnTo>
                <a:lnTo>
                  <a:pt x="2378686" y="2513732"/>
                </a:lnTo>
                <a:lnTo>
                  <a:pt x="2353259" y="2521623"/>
                </a:lnTo>
                <a:lnTo>
                  <a:pt x="2326079" y="2528638"/>
                </a:lnTo>
                <a:lnTo>
                  <a:pt x="2299776" y="2535652"/>
                </a:lnTo>
                <a:lnTo>
                  <a:pt x="2273473" y="2543543"/>
                </a:lnTo>
                <a:lnTo>
                  <a:pt x="2248047" y="2552312"/>
                </a:lnTo>
                <a:lnTo>
                  <a:pt x="2224374" y="2562833"/>
                </a:lnTo>
                <a:lnTo>
                  <a:pt x="2202455" y="2575107"/>
                </a:lnTo>
                <a:lnTo>
                  <a:pt x="2183166" y="2590889"/>
                </a:lnTo>
                <a:lnTo>
                  <a:pt x="2163000" y="2608426"/>
                </a:lnTo>
                <a:lnTo>
                  <a:pt x="2145463" y="2628592"/>
                </a:lnTo>
                <a:lnTo>
                  <a:pt x="2128805" y="2649634"/>
                </a:lnTo>
                <a:lnTo>
                  <a:pt x="2112147" y="2671553"/>
                </a:lnTo>
                <a:lnTo>
                  <a:pt x="2095489" y="2693473"/>
                </a:lnTo>
                <a:lnTo>
                  <a:pt x="2078829" y="2714516"/>
                </a:lnTo>
                <a:lnTo>
                  <a:pt x="2060417" y="2734681"/>
                </a:lnTo>
                <a:lnTo>
                  <a:pt x="2042004" y="2752217"/>
                </a:lnTo>
                <a:lnTo>
                  <a:pt x="2020963" y="2767122"/>
                </a:lnTo>
                <a:lnTo>
                  <a:pt x="1999043" y="2778521"/>
                </a:lnTo>
                <a:lnTo>
                  <a:pt x="1972740" y="2786411"/>
                </a:lnTo>
                <a:lnTo>
                  <a:pt x="1945560" y="2789919"/>
                </a:lnTo>
                <a:lnTo>
                  <a:pt x="1917504" y="2790796"/>
                </a:lnTo>
                <a:lnTo>
                  <a:pt x="1887693" y="2788165"/>
                </a:lnTo>
                <a:lnTo>
                  <a:pt x="1857883" y="2784659"/>
                </a:lnTo>
                <a:lnTo>
                  <a:pt x="1828072" y="2780274"/>
                </a:lnTo>
                <a:lnTo>
                  <a:pt x="1798262" y="2776767"/>
                </a:lnTo>
                <a:lnTo>
                  <a:pt x="1768452" y="2775013"/>
                </a:lnTo>
                <a:lnTo>
                  <a:pt x="1739518" y="2775013"/>
                </a:lnTo>
                <a:lnTo>
                  <a:pt x="1712338" y="2778521"/>
                </a:lnTo>
                <a:lnTo>
                  <a:pt x="1684282" y="2785535"/>
                </a:lnTo>
                <a:lnTo>
                  <a:pt x="1658855" y="2796057"/>
                </a:lnTo>
                <a:lnTo>
                  <a:pt x="1632552" y="2810085"/>
                </a:lnTo>
                <a:lnTo>
                  <a:pt x="1606250" y="2824114"/>
                </a:lnTo>
                <a:lnTo>
                  <a:pt x="1579946" y="2839896"/>
                </a:lnTo>
                <a:lnTo>
                  <a:pt x="1554518" y="2854801"/>
                </a:lnTo>
                <a:lnTo>
                  <a:pt x="1527340" y="2867952"/>
                </a:lnTo>
                <a:lnTo>
                  <a:pt x="1501036" y="2878474"/>
                </a:lnTo>
                <a:lnTo>
                  <a:pt x="1473855" y="2885488"/>
                </a:lnTo>
                <a:lnTo>
                  <a:pt x="1445800" y="2888118"/>
                </a:lnTo>
                <a:lnTo>
                  <a:pt x="1417743" y="2885488"/>
                </a:lnTo>
                <a:lnTo>
                  <a:pt x="1390563" y="2878474"/>
                </a:lnTo>
                <a:lnTo>
                  <a:pt x="1364260" y="2867952"/>
                </a:lnTo>
                <a:lnTo>
                  <a:pt x="1337080" y="2854801"/>
                </a:lnTo>
                <a:lnTo>
                  <a:pt x="1311653" y="2839896"/>
                </a:lnTo>
                <a:lnTo>
                  <a:pt x="1285350" y="2824114"/>
                </a:lnTo>
                <a:lnTo>
                  <a:pt x="1259047" y="2810085"/>
                </a:lnTo>
                <a:lnTo>
                  <a:pt x="1232744" y="2796057"/>
                </a:lnTo>
                <a:lnTo>
                  <a:pt x="1206441" y="2785535"/>
                </a:lnTo>
                <a:lnTo>
                  <a:pt x="1179261" y="2778521"/>
                </a:lnTo>
                <a:lnTo>
                  <a:pt x="1152081" y="2775013"/>
                </a:lnTo>
                <a:lnTo>
                  <a:pt x="1123147" y="2775013"/>
                </a:lnTo>
                <a:lnTo>
                  <a:pt x="1093337" y="2776767"/>
                </a:lnTo>
                <a:lnTo>
                  <a:pt x="1063527" y="2780274"/>
                </a:lnTo>
                <a:lnTo>
                  <a:pt x="1033716" y="2784659"/>
                </a:lnTo>
                <a:lnTo>
                  <a:pt x="1003905" y="2788165"/>
                </a:lnTo>
                <a:lnTo>
                  <a:pt x="974095" y="2790796"/>
                </a:lnTo>
                <a:lnTo>
                  <a:pt x="946040" y="2789919"/>
                </a:lnTo>
                <a:lnTo>
                  <a:pt x="918859" y="2786411"/>
                </a:lnTo>
                <a:lnTo>
                  <a:pt x="892556" y="2778521"/>
                </a:lnTo>
                <a:lnTo>
                  <a:pt x="870636" y="2767122"/>
                </a:lnTo>
                <a:lnTo>
                  <a:pt x="849593" y="2752217"/>
                </a:lnTo>
                <a:lnTo>
                  <a:pt x="831181" y="2734681"/>
                </a:lnTo>
                <a:lnTo>
                  <a:pt x="812769" y="2714516"/>
                </a:lnTo>
                <a:lnTo>
                  <a:pt x="796111" y="2693473"/>
                </a:lnTo>
                <a:lnTo>
                  <a:pt x="779451" y="2671553"/>
                </a:lnTo>
                <a:lnTo>
                  <a:pt x="762793" y="2649634"/>
                </a:lnTo>
                <a:lnTo>
                  <a:pt x="746135" y="2628592"/>
                </a:lnTo>
                <a:lnTo>
                  <a:pt x="728599" y="2608426"/>
                </a:lnTo>
                <a:lnTo>
                  <a:pt x="708433" y="2590889"/>
                </a:lnTo>
                <a:lnTo>
                  <a:pt x="689144" y="2575107"/>
                </a:lnTo>
                <a:lnTo>
                  <a:pt x="667225" y="2562833"/>
                </a:lnTo>
                <a:lnTo>
                  <a:pt x="643552" y="2552312"/>
                </a:lnTo>
                <a:lnTo>
                  <a:pt x="618126" y="2543543"/>
                </a:lnTo>
                <a:lnTo>
                  <a:pt x="591822" y="2535652"/>
                </a:lnTo>
                <a:lnTo>
                  <a:pt x="565519" y="2528638"/>
                </a:lnTo>
                <a:lnTo>
                  <a:pt x="538339" y="2521623"/>
                </a:lnTo>
                <a:lnTo>
                  <a:pt x="512913" y="2513732"/>
                </a:lnTo>
                <a:lnTo>
                  <a:pt x="487486" y="2504965"/>
                </a:lnTo>
                <a:lnTo>
                  <a:pt x="463814" y="2494443"/>
                </a:lnTo>
                <a:lnTo>
                  <a:pt x="442771" y="2481291"/>
                </a:lnTo>
                <a:lnTo>
                  <a:pt x="423481" y="2465510"/>
                </a:lnTo>
                <a:lnTo>
                  <a:pt x="407701" y="2446221"/>
                </a:lnTo>
                <a:lnTo>
                  <a:pt x="394549" y="2425177"/>
                </a:lnTo>
                <a:lnTo>
                  <a:pt x="384027" y="2401504"/>
                </a:lnTo>
                <a:lnTo>
                  <a:pt x="375260" y="2376078"/>
                </a:lnTo>
                <a:lnTo>
                  <a:pt x="367369" y="2350652"/>
                </a:lnTo>
                <a:lnTo>
                  <a:pt x="360355" y="2323472"/>
                </a:lnTo>
                <a:lnTo>
                  <a:pt x="353341" y="2297168"/>
                </a:lnTo>
                <a:lnTo>
                  <a:pt x="345449" y="2270864"/>
                </a:lnTo>
                <a:lnTo>
                  <a:pt x="336681" y="2245437"/>
                </a:lnTo>
                <a:lnTo>
                  <a:pt x="326160" y="2221764"/>
                </a:lnTo>
                <a:lnTo>
                  <a:pt x="313886" y="2199845"/>
                </a:lnTo>
                <a:lnTo>
                  <a:pt x="298104" y="2180556"/>
                </a:lnTo>
                <a:lnTo>
                  <a:pt x="280568" y="2160389"/>
                </a:lnTo>
                <a:lnTo>
                  <a:pt x="260402" y="2142854"/>
                </a:lnTo>
                <a:lnTo>
                  <a:pt x="238482" y="2126196"/>
                </a:lnTo>
                <a:lnTo>
                  <a:pt x="216563" y="2109537"/>
                </a:lnTo>
                <a:lnTo>
                  <a:pt x="194645" y="2092878"/>
                </a:lnTo>
                <a:lnTo>
                  <a:pt x="173602" y="2076218"/>
                </a:lnTo>
                <a:lnTo>
                  <a:pt x="153436" y="2057807"/>
                </a:lnTo>
                <a:lnTo>
                  <a:pt x="135901" y="2039394"/>
                </a:lnTo>
                <a:lnTo>
                  <a:pt x="120996" y="2018351"/>
                </a:lnTo>
                <a:lnTo>
                  <a:pt x="109598" y="1996432"/>
                </a:lnTo>
                <a:lnTo>
                  <a:pt x="101707" y="1970129"/>
                </a:lnTo>
                <a:lnTo>
                  <a:pt x="98199" y="1942948"/>
                </a:lnTo>
                <a:lnTo>
                  <a:pt x="97322" y="1914891"/>
                </a:lnTo>
                <a:lnTo>
                  <a:pt x="99953" y="1885081"/>
                </a:lnTo>
                <a:lnTo>
                  <a:pt x="103460" y="1855270"/>
                </a:lnTo>
                <a:lnTo>
                  <a:pt x="107843" y="1825459"/>
                </a:lnTo>
                <a:lnTo>
                  <a:pt x="111351" y="1795649"/>
                </a:lnTo>
                <a:lnTo>
                  <a:pt x="113105" y="1765838"/>
                </a:lnTo>
                <a:lnTo>
                  <a:pt x="113105" y="1736904"/>
                </a:lnTo>
                <a:lnTo>
                  <a:pt x="109598" y="1709724"/>
                </a:lnTo>
                <a:lnTo>
                  <a:pt x="102584" y="1682544"/>
                </a:lnTo>
                <a:lnTo>
                  <a:pt x="92062" y="1657117"/>
                </a:lnTo>
                <a:lnTo>
                  <a:pt x="78910" y="1630814"/>
                </a:lnTo>
                <a:lnTo>
                  <a:pt x="64005" y="1604511"/>
                </a:lnTo>
                <a:lnTo>
                  <a:pt x="48224" y="1578207"/>
                </a:lnTo>
                <a:lnTo>
                  <a:pt x="33319" y="1552780"/>
                </a:lnTo>
                <a:lnTo>
                  <a:pt x="20166" y="1525600"/>
                </a:lnTo>
                <a:lnTo>
                  <a:pt x="9645" y="1499297"/>
                </a:lnTo>
                <a:lnTo>
                  <a:pt x="2631" y="1472116"/>
                </a:lnTo>
                <a:lnTo>
                  <a:pt x="0" y="1444059"/>
                </a:lnTo>
                <a:lnTo>
                  <a:pt x="2631" y="1416003"/>
                </a:lnTo>
                <a:lnTo>
                  <a:pt x="9645" y="1388823"/>
                </a:lnTo>
                <a:lnTo>
                  <a:pt x="20166" y="1362518"/>
                </a:lnTo>
                <a:lnTo>
                  <a:pt x="33319" y="1335339"/>
                </a:lnTo>
                <a:lnTo>
                  <a:pt x="48224" y="1309912"/>
                </a:lnTo>
                <a:lnTo>
                  <a:pt x="64005" y="1283608"/>
                </a:lnTo>
                <a:lnTo>
                  <a:pt x="78910" y="1257305"/>
                </a:lnTo>
                <a:lnTo>
                  <a:pt x="92062" y="1231002"/>
                </a:lnTo>
                <a:lnTo>
                  <a:pt x="102584" y="1205574"/>
                </a:lnTo>
                <a:lnTo>
                  <a:pt x="109598" y="1178394"/>
                </a:lnTo>
                <a:lnTo>
                  <a:pt x="113105" y="1151214"/>
                </a:lnTo>
                <a:lnTo>
                  <a:pt x="113105" y="1122281"/>
                </a:lnTo>
                <a:lnTo>
                  <a:pt x="111351" y="1092470"/>
                </a:lnTo>
                <a:lnTo>
                  <a:pt x="107843" y="1062659"/>
                </a:lnTo>
                <a:lnTo>
                  <a:pt x="103460" y="1032848"/>
                </a:lnTo>
                <a:lnTo>
                  <a:pt x="99953" y="1003038"/>
                </a:lnTo>
                <a:lnTo>
                  <a:pt x="97322" y="973229"/>
                </a:lnTo>
                <a:lnTo>
                  <a:pt x="98199" y="945171"/>
                </a:lnTo>
                <a:lnTo>
                  <a:pt x="101707" y="917991"/>
                </a:lnTo>
                <a:lnTo>
                  <a:pt x="109598" y="891687"/>
                </a:lnTo>
                <a:lnTo>
                  <a:pt x="120996" y="869768"/>
                </a:lnTo>
                <a:lnTo>
                  <a:pt x="135901" y="848725"/>
                </a:lnTo>
                <a:lnTo>
                  <a:pt x="153436" y="830313"/>
                </a:lnTo>
                <a:lnTo>
                  <a:pt x="173602" y="811900"/>
                </a:lnTo>
                <a:lnTo>
                  <a:pt x="194645" y="795241"/>
                </a:lnTo>
                <a:lnTo>
                  <a:pt x="216563" y="778582"/>
                </a:lnTo>
                <a:lnTo>
                  <a:pt x="238482" y="761923"/>
                </a:lnTo>
                <a:lnTo>
                  <a:pt x="260402" y="745264"/>
                </a:lnTo>
                <a:lnTo>
                  <a:pt x="280568" y="727729"/>
                </a:lnTo>
                <a:lnTo>
                  <a:pt x="298104" y="707564"/>
                </a:lnTo>
                <a:lnTo>
                  <a:pt x="313886" y="688273"/>
                </a:lnTo>
                <a:lnTo>
                  <a:pt x="326160" y="666354"/>
                </a:lnTo>
                <a:lnTo>
                  <a:pt x="336681" y="642682"/>
                </a:lnTo>
                <a:lnTo>
                  <a:pt x="345449" y="617254"/>
                </a:lnTo>
                <a:lnTo>
                  <a:pt x="353341" y="590950"/>
                </a:lnTo>
                <a:lnTo>
                  <a:pt x="360355" y="564648"/>
                </a:lnTo>
                <a:lnTo>
                  <a:pt x="367369" y="537467"/>
                </a:lnTo>
                <a:lnTo>
                  <a:pt x="375260" y="512041"/>
                </a:lnTo>
                <a:lnTo>
                  <a:pt x="384027" y="486613"/>
                </a:lnTo>
                <a:lnTo>
                  <a:pt x="394549" y="462941"/>
                </a:lnTo>
                <a:lnTo>
                  <a:pt x="407701" y="441899"/>
                </a:lnTo>
                <a:lnTo>
                  <a:pt x="423481" y="422609"/>
                </a:lnTo>
                <a:lnTo>
                  <a:pt x="442771" y="406827"/>
                </a:lnTo>
                <a:lnTo>
                  <a:pt x="463814" y="393675"/>
                </a:lnTo>
                <a:lnTo>
                  <a:pt x="487486" y="383153"/>
                </a:lnTo>
                <a:lnTo>
                  <a:pt x="512913" y="374386"/>
                </a:lnTo>
                <a:lnTo>
                  <a:pt x="538339" y="366495"/>
                </a:lnTo>
                <a:lnTo>
                  <a:pt x="565519" y="359480"/>
                </a:lnTo>
                <a:lnTo>
                  <a:pt x="591822" y="352466"/>
                </a:lnTo>
                <a:lnTo>
                  <a:pt x="618126" y="344575"/>
                </a:lnTo>
                <a:lnTo>
                  <a:pt x="643552" y="335808"/>
                </a:lnTo>
                <a:lnTo>
                  <a:pt x="667225" y="325286"/>
                </a:lnTo>
                <a:lnTo>
                  <a:pt x="689144" y="313012"/>
                </a:lnTo>
                <a:lnTo>
                  <a:pt x="708433" y="297229"/>
                </a:lnTo>
                <a:lnTo>
                  <a:pt x="728599" y="279693"/>
                </a:lnTo>
                <a:lnTo>
                  <a:pt x="746135" y="259528"/>
                </a:lnTo>
                <a:lnTo>
                  <a:pt x="762793" y="238484"/>
                </a:lnTo>
                <a:lnTo>
                  <a:pt x="779451" y="216565"/>
                </a:lnTo>
                <a:lnTo>
                  <a:pt x="796111" y="194645"/>
                </a:lnTo>
                <a:lnTo>
                  <a:pt x="812769" y="173603"/>
                </a:lnTo>
                <a:lnTo>
                  <a:pt x="831181" y="153437"/>
                </a:lnTo>
                <a:lnTo>
                  <a:pt x="849593" y="135902"/>
                </a:lnTo>
                <a:lnTo>
                  <a:pt x="870636" y="120996"/>
                </a:lnTo>
                <a:lnTo>
                  <a:pt x="892556" y="109598"/>
                </a:lnTo>
                <a:lnTo>
                  <a:pt x="918859" y="101707"/>
                </a:lnTo>
                <a:lnTo>
                  <a:pt x="946040" y="98199"/>
                </a:lnTo>
                <a:lnTo>
                  <a:pt x="974095" y="97323"/>
                </a:lnTo>
                <a:lnTo>
                  <a:pt x="1003905" y="99954"/>
                </a:lnTo>
                <a:lnTo>
                  <a:pt x="1033716" y="103461"/>
                </a:lnTo>
                <a:lnTo>
                  <a:pt x="1063527" y="107844"/>
                </a:lnTo>
                <a:lnTo>
                  <a:pt x="1093337" y="111352"/>
                </a:lnTo>
                <a:lnTo>
                  <a:pt x="1123147" y="113105"/>
                </a:lnTo>
                <a:lnTo>
                  <a:pt x="1152081" y="113105"/>
                </a:lnTo>
                <a:lnTo>
                  <a:pt x="1179261" y="109598"/>
                </a:lnTo>
                <a:lnTo>
                  <a:pt x="1206441" y="102583"/>
                </a:lnTo>
                <a:lnTo>
                  <a:pt x="1232744" y="92063"/>
                </a:lnTo>
                <a:lnTo>
                  <a:pt x="1259047" y="78033"/>
                </a:lnTo>
                <a:lnTo>
                  <a:pt x="1285350" y="64005"/>
                </a:lnTo>
                <a:lnTo>
                  <a:pt x="1311653" y="48224"/>
                </a:lnTo>
                <a:lnTo>
                  <a:pt x="1337080" y="33318"/>
                </a:lnTo>
                <a:lnTo>
                  <a:pt x="1364260" y="20166"/>
                </a:lnTo>
                <a:lnTo>
                  <a:pt x="1390563" y="9644"/>
                </a:lnTo>
                <a:lnTo>
                  <a:pt x="1417743" y="2630"/>
                </a:lnTo>
                <a:close/>
              </a:path>
            </a:pathLst>
          </a:custGeom>
        </p:spPr>
      </p:pic>
      <p:sp>
        <p:nvSpPr>
          <p:cNvPr id="9" name="Rectangle 8">
            <a:extLst>
              <a:ext uri="{FF2B5EF4-FFF2-40B4-BE49-F238E27FC236}">
                <a16:creationId xmlns:a16="http://schemas.microsoft.com/office/drawing/2014/main" id="{259B0355-BBB3-1F45-ADB1-902AA5996215}"/>
              </a:ext>
            </a:extLst>
          </p:cNvPr>
          <p:cNvSpPr/>
          <p:nvPr/>
        </p:nvSpPr>
        <p:spPr>
          <a:xfrm>
            <a:off x="5554363" y="3568323"/>
            <a:ext cx="3449037" cy="1538883"/>
          </a:xfrm>
          <a:prstGeom prst="rect">
            <a:avLst/>
          </a:prstGeom>
        </p:spPr>
        <p:txBody>
          <a:bodyPr wrap="square" lIns="91440" tIns="45720" rIns="91440" bIns="45720" anchor="t">
            <a:spAutoFit/>
          </a:bodyPr>
          <a:lstStyle/>
          <a:p>
            <a:r>
              <a:rPr lang="en-US" sz="2000" dirty="0" err="1">
                <a:solidFill>
                  <a:schemeClr val="tx1">
                    <a:alpha val="60000"/>
                  </a:schemeClr>
                </a:solidFill>
                <a:latin typeface="Gill Sans MT"/>
              </a:rPr>
              <a:t>Dashaunda</a:t>
            </a:r>
            <a:r>
              <a:rPr lang="en-US" sz="2000" dirty="0">
                <a:solidFill>
                  <a:schemeClr val="tx1">
                    <a:alpha val="60000"/>
                  </a:schemeClr>
                </a:solidFill>
                <a:latin typeface="Gill Sans MT"/>
              </a:rPr>
              <a:t> Patterson, Ph.D.</a:t>
            </a:r>
          </a:p>
          <a:p>
            <a:r>
              <a:rPr lang="en-US" sz="2000" dirty="0">
                <a:solidFill>
                  <a:schemeClr val="tx1">
                    <a:alpha val="60000"/>
                  </a:schemeClr>
                </a:solidFill>
                <a:latin typeface="Gill Sans MT"/>
              </a:rPr>
              <a:t>Georgia State University </a:t>
            </a:r>
          </a:p>
          <a:p>
            <a:r>
              <a:rPr lang="en-US" dirty="0">
                <a:latin typeface="Gill Sans MT"/>
                <a:hlinkClick r:id="rId6" tooltip="mailto:dspatterson@gsu.edu"/>
              </a:rPr>
              <a:t>dspatterson@gsu.edu</a:t>
            </a:r>
            <a:endParaRPr lang="en-US" sz="2000" dirty="0">
              <a:solidFill>
                <a:schemeClr val="tx1">
                  <a:alpha val="60000"/>
                </a:schemeClr>
              </a:solidFill>
              <a:latin typeface="Gill Sans MT"/>
            </a:endParaRPr>
          </a:p>
          <a:p>
            <a:endParaRPr lang="en-US" dirty="0">
              <a:solidFill>
                <a:schemeClr val="tx1">
                  <a:alpha val="60000"/>
                </a:schemeClr>
              </a:solidFill>
            </a:endParaRPr>
          </a:p>
          <a:p>
            <a:r>
              <a:rPr lang="en-US" dirty="0">
                <a:solidFill>
                  <a:schemeClr val="tx1">
                    <a:alpha val="60000"/>
                  </a:schemeClr>
                </a:solidFill>
              </a:rPr>
              <a:t> </a:t>
            </a:r>
          </a:p>
        </p:txBody>
      </p:sp>
      <p:grpSp>
        <p:nvGrpSpPr>
          <p:cNvPr id="35" name="Group 34">
            <a:extLst>
              <a:ext uri="{FF2B5EF4-FFF2-40B4-BE49-F238E27FC236}">
                <a16:creationId xmlns:a16="http://schemas.microsoft.com/office/drawing/2014/main" id="{FA9AB438-6FAE-4414-A0A6-D439CB1A34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36" name="Freeform 6">
              <a:extLst>
                <a:ext uri="{FF2B5EF4-FFF2-40B4-BE49-F238E27FC236}">
                  <a16:creationId xmlns:a16="http://schemas.microsoft.com/office/drawing/2014/main" id="{0D94AB43-3349-46F8-84EE-4B67639A1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txBody>
            <a:bodyPr/>
            <a:lstStyle/>
            <a:p>
              <a:endParaRPr lang="en-US"/>
            </a:p>
          </p:txBody>
        </p:sp>
        <p:sp>
          <p:nvSpPr>
            <p:cNvPr id="37" name="Freeform 6">
              <a:extLst>
                <a:ext uri="{FF2B5EF4-FFF2-40B4-BE49-F238E27FC236}">
                  <a16:creationId xmlns:a16="http://schemas.microsoft.com/office/drawing/2014/main" id="{2AF0BEFD-6DF3-4BF7-938D-EB83EC5184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txBody>
            <a:bodyPr/>
            <a:lstStyle/>
            <a:p>
              <a:endParaRPr lang="en-US" dirty="0"/>
            </a:p>
          </p:txBody>
        </p:sp>
      </p:grpSp>
      <p:sp>
        <p:nvSpPr>
          <p:cNvPr id="12" name="Rectangle 11">
            <a:extLst>
              <a:ext uri="{FF2B5EF4-FFF2-40B4-BE49-F238E27FC236}">
                <a16:creationId xmlns:a16="http://schemas.microsoft.com/office/drawing/2014/main" id="{1449B309-8B6A-A04F-847C-6FDE9E31C68B}"/>
              </a:ext>
            </a:extLst>
          </p:cNvPr>
          <p:cNvSpPr/>
          <p:nvPr/>
        </p:nvSpPr>
        <p:spPr>
          <a:xfrm>
            <a:off x="9228209" y="2481936"/>
            <a:ext cx="2214581" cy="923330"/>
          </a:xfrm>
          <a:prstGeom prst="rect">
            <a:avLst/>
          </a:prstGeom>
        </p:spPr>
        <p:txBody>
          <a:bodyPr wrap="none" lIns="91440" tIns="45720" rIns="91440" bIns="45720" anchor="t">
            <a:spAutoFit/>
          </a:bodyPr>
          <a:lstStyle/>
          <a:p>
            <a:r>
              <a:rPr lang="en-US" dirty="0">
                <a:latin typeface="Gill Sans MT"/>
              </a:rPr>
              <a:t>Kate Adams</a:t>
            </a:r>
          </a:p>
          <a:p>
            <a:r>
              <a:rPr lang="en-US" dirty="0">
                <a:latin typeface="Gill Sans MT"/>
              </a:rPr>
              <a:t>CEEDAR Center</a:t>
            </a:r>
          </a:p>
          <a:p>
            <a:r>
              <a:rPr lang="en-US" dirty="0">
                <a:latin typeface="Gill Sans MT"/>
                <a:hlinkClick r:id="rId7"/>
              </a:rPr>
              <a:t>kadams@coe.ufl.edu</a:t>
            </a:r>
            <a:r>
              <a:rPr lang="en-US" dirty="0">
                <a:latin typeface="Gill Sans MT"/>
                <a:cs typeface="Times New Roman"/>
              </a:rPr>
              <a:t> </a:t>
            </a:r>
            <a:endParaRPr lang="en-US" dirty="0">
              <a:latin typeface="Gill Sans MT"/>
            </a:endParaRPr>
          </a:p>
        </p:txBody>
      </p:sp>
      <p:sp>
        <p:nvSpPr>
          <p:cNvPr id="3" name="Content Placeholder 2">
            <a:extLst>
              <a:ext uri="{FF2B5EF4-FFF2-40B4-BE49-F238E27FC236}">
                <a16:creationId xmlns:a16="http://schemas.microsoft.com/office/drawing/2014/main" id="{9A936968-20AB-4449-BD5B-0EC66D601A8A}"/>
              </a:ext>
            </a:extLst>
          </p:cNvPr>
          <p:cNvSpPr>
            <a:spLocks noGrp="1"/>
          </p:cNvSpPr>
          <p:nvPr>
            <p:ph sz="half" idx="1"/>
          </p:nvPr>
        </p:nvSpPr>
        <p:spPr>
          <a:xfrm>
            <a:off x="1142778" y="5492758"/>
            <a:ext cx="4413320" cy="1100646"/>
          </a:xfrm>
        </p:spPr>
        <p:txBody>
          <a:bodyPr vert="horz" lIns="91440" tIns="45720" rIns="91440" bIns="45720" rtlCol="0" anchor="t">
            <a:normAutofit/>
          </a:bodyPr>
          <a:lstStyle/>
          <a:p>
            <a:pPr marL="0" indent="0">
              <a:lnSpc>
                <a:spcPct val="100000"/>
              </a:lnSpc>
              <a:spcBef>
                <a:spcPts val="0"/>
              </a:spcBef>
              <a:buNone/>
            </a:pPr>
            <a:r>
              <a:rPr lang="en-US" sz="2000" dirty="0">
                <a:solidFill>
                  <a:schemeClr val="tx1"/>
                </a:solidFill>
                <a:latin typeface="Gill Sans MT"/>
                <a:ea typeface="+mn-ea"/>
                <a:cs typeface="+mn-cs"/>
              </a:rPr>
              <a:t>Melinda Leko, Ph.D.		</a:t>
            </a:r>
            <a:endParaRPr lang="en-US" sz="2000" dirty="0">
              <a:solidFill>
                <a:schemeClr val="tx1"/>
              </a:solidFill>
              <a:latin typeface="Gill Sans MT"/>
              <a:ea typeface="+mn-ea"/>
              <a:cs typeface="Calibri"/>
            </a:endParaRPr>
          </a:p>
          <a:p>
            <a:pPr marL="0" indent="0">
              <a:lnSpc>
                <a:spcPct val="100000"/>
              </a:lnSpc>
              <a:spcBef>
                <a:spcPts val="0"/>
              </a:spcBef>
              <a:buNone/>
            </a:pPr>
            <a:r>
              <a:rPr lang="en-US" sz="2000" dirty="0">
                <a:solidFill>
                  <a:schemeClr val="tx1"/>
                </a:solidFill>
                <a:latin typeface="Gill Sans MT"/>
                <a:ea typeface="+mn-ea"/>
                <a:cs typeface="+mn-cs"/>
              </a:rPr>
              <a:t>University of Florida CEEDAR Center</a:t>
            </a:r>
            <a:endParaRPr lang="en-US" sz="2000" dirty="0">
              <a:solidFill>
                <a:schemeClr val="tx1"/>
              </a:solidFill>
              <a:latin typeface="Gill Sans MT"/>
              <a:ea typeface="+mn-ea"/>
              <a:cs typeface="Calibri"/>
            </a:endParaRPr>
          </a:p>
          <a:p>
            <a:pPr marL="0" indent="0">
              <a:lnSpc>
                <a:spcPct val="100000"/>
              </a:lnSpc>
              <a:spcBef>
                <a:spcPts val="0"/>
              </a:spcBef>
              <a:buNone/>
            </a:pPr>
            <a:r>
              <a:rPr lang="en-US" sz="2000" dirty="0" err="1">
                <a:solidFill>
                  <a:srgbClr val="0F75BC"/>
                </a:solidFill>
                <a:latin typeface="Gill Sans MT"/>
                <a:ea typeface="+mn-ea"/>
                <a:cs typeface="+mn-cs"/>
                <a:hlinkClick r:id="rId8"/>
              </a:rPr>
              <a:t>leko@coe.ufl.edu</a:t>
            </a:r>
            <a:r>
              <a:rPr lang="en-US" sz="2000" dirty="0">
                <a:solidFill>
                  <a:schemeClr val="tx1"/>
                </a:solidFill>
                <a:latin typeface="Gill Sans MT"/>
                <a:ea typeface="+mn-ea"/>
                <a:cs typeface="+mn-cs"/>
                <a:hlinkClick r:id="rId8"/>
              </a:rPr>
              <a:t>	</a:t>
            </a:r>
            <a:r>
              <a:rPr lang="en-US" sz="2000" dirty="0">
                <a:solidFill>
                  <a:schemeClr val="tx1"/>
                </a:solidFill>
                <a:latin typeface="Gill Sans MT"/>
                <a:ea typeface="+mn-ea"/>
                <a:cs typeface="+mn-cs"/>
              </a:rPr>
              <a:t>	</a:t>
            </a:r>
            <a:endParaRPr lang="en-US" sz="2000" dirty="0">
              <a:solidFill>
                <a:schemeClr val="tx1"/>
              </a:solidFill>
              <a:latin typeface="Gill Sans MT"/>
              <a:ea typeface="+mn-ea"/>
              <a:cs typeface="Calibri"/>
            </a:endParaRPr>
          </a:p>
          <a:p>
            <a:pPr>
              <a:lnSpc>
                <a:spcPct val="90000"/>
              </a:lnSpc>
              <a:buFont typeface="Arial" panose="020B0604020202020204" pitchFamily="34" charset="0"/>
              <a:buChar char="•"/>
            </a:pPr>
            <a:endParaRPr lang="en-US" sz="2000" dirty="0">
              <a:solidFill>
                <a:schemeClr val="tx1">
                  <a:alpha val="60000"/>
                </a:schemeClr>
              </a:solidFill>
              <a:latin typeface="+mn-lt"/>
              <a:ea typeface="+mn-ea"/>
              <a:cs typeface="+mn-cs"/>
            </a:endParaRPr>
          </a:p>
          <a:p>
            <a:pPr marL="0">
              <a:lnSpc>
                <a:spcPct val="90000"/>
              </a:lnSpc>
              <a:buFont typeface="Arial" panose="020B0604020202020204" pitchFamily="34" charset="0"/>
              <a:buChar char="•"/>
            </a:pPr>
            <a:endParaRPr lang="en-US" sz="2000" dirty="0">
              <a:solidFill>
                <a:schemeClr val="tx1">
                  <a:alpha val="60000"/>
                </a:schemeClr>
              </a:solidFill>
              <a:latin typeface="+mn-lt"/>
              <a:ea typeface="+mn-ea"/>
              <a:cs typeface="+mn-cs"/>
            </a:endParaRPr>
          </a:p>
        </p:txBody>
      </p:sp>
      <p:pic>
        <p:nvPicPr>
          <p:cNvPr id="8" name="Picture 7" descr="Cristina Alvarez">
            <a:extLst>
              <a:ext uri="{FF2B5EF4-FFF2-40B4-BE49-F238E27FC236}">
                <a16:creationId xmlns:a16="http://schemas.microsoft.com/office/drawing/2014/main" id="{ECE81B25-EF00-ED43-936B-D06ECA1FC290}"/>
              </a:ext>
            </a:extLst>
          </p:cNvPr>
          <p:cNvPicPr>
            <a:picLocks noChangeAspect="1"/>
          </p:cNvPicPr>
          <p:nvPr/>
        </p:nvPicPr>
        <p:blipFill rotWithShape="1">
          <a:blip r:embed="rId9"/>
          <a:srcRect r="2" b="341"/>
          <a:stretch/>
        </p:blipFill>
        <p:spPr>
          <a:xfrm>
            <a:off x="9602068" y="3568323"/>
            <a:ext cx="2549136" cy="2216575"/>
          </a:xfrm>
          <a:custGeom>
            <a:avLst/>
            <a:gdLst/>
            <a:ahLst/>
            <a:cxnLst/>
            <a:rect l="l" t="t" r="r" b="b"/>
            <a:pathLst>
              <a:path w="3249530" h="2825596">
                <a:moveTo>
                  <a:pt x="1914327" y="0"/>
                </a:moveTo>
                <a:lnTo>
                  <a:pt x="1951475" y="3481"/>
                </a:lnTo>
                <a:lnTo>
                  <a:pt x="1987462" y="12769"/>
                </a:lnTo>
                <a:lnTo>
                  <a:pt x="2022289" y="26700"/>
                </a:lnTo>
                <a:lnTo>
                  <a:pt x="2058276" y="44114"/>
                </a:lnTo>
                <a:lnTo>
                  <a:pt x="2091943" y="63850"/>
                </a:lnTo>
                <a:lnTo>
                  <a:pt x="2126772" y="84745"/>
                </a:lnTo>
                <a:lnTo>
                  <a:pt x="2161598" y="103320"/>
                </a:lnTo>
                <a:lnTo>
                  <a:pt x="2196423" y="121895"/>
                </a:lnTo>
                <a:lnTo>
                  <a:pt x="2230090" y="135824"/>
                </a:lnTo>
                <a:lnTo>
                  <a:pt x="2267239" y="145112"/>
                </a:lnTo>
                <a:lnTo>
                  <a:pt x="2303227" y="149755"/>
                </a:lnTo>
                <a:lnTo>
                  <a:pt x="2341537" y="149755"/>
                </a:lnTo>
                <a:lnTo>
                  <a:pt x="2381007" y="147435"/>
                </a:lnTo>
                <a:lnTo>
                  <a:pt x="2420478" y="142791"/>
                </a:lnTo>
                <a:lnTo>
                  <a:pt x="2459948" y="136987"/>
                </a:lnTo>
                <a:lnTo>
                  <a:pt x="2499419" y="132343"/>
                </a:lnTo>
                <a:lnTo>
                  <a:pt x="2538890" y="128860"/>
                </a:lnTo>
                <a:lnTo>
                  <a:pt x="2576038" y="130020"/>
                </a:lnTo>
                <a:lnTo>
                  <a:pt x="2612027" y="134664"/>
                </a:lnTo>
                <a:lnTo>
                  <a:pt x="2646854" y="145112"/>
                </a:lnTo>
                <a:lnTo>
                  <a:pt x="2675876" y="160203"/>
                </a:lnTo>
                <a:lnTo>
                  <a:pt x="2703736" y="179941"/>
                </a:lnTo>
                <a:lnTo>
                  <a:pt x="2728116" y="203157"/>
                </a:lnTo>
                <a:lnTo>
                  <a:pt x="2752496" y="229857"/>
                </a:lnTo>
                <a:lnTo>
                  <a:pt x="2774553" y="257719"/>
                </a:lnTo>
                <a:lnTo>
                  <a:pt x="2796609" y="286742"/>
                </a:lnTo>
                <a:lnTo>
                  <a:pt x="2818667" y="315765"/>
                </a:lnTo>
                <a:lnTo>
                  <a:pt x="2840723" y="343625"/>
                </a:lnTo>
                <a:lnTo>
                  <a:pt x="2863942" y="370325"/>
                </a:lnTo>
                <a:lnTo>
                  <a:pt x="2890644" y="393546"/>
                </a:lnTo>
                <a:lnTo>
                  <a:pt x="2916183" y="414441"/>
                </a:lnTo>
                <a:lnTo>
                  <a:pt x="2945206" y="430693"/>
                </a:lnTo>
                <a:lnTo>
                  <a:pt x="2976549" y="444624"/>
                </a:lnTo>
                <a:lnTo>
                  <a:pt x="3010216" y="456233"/>
                </a:lnTo>
                <a:lnTo>
                  <a:pt x="3045040" y="466681"/>
                </a:lnTo>
                <a:lnTo>
                  <a:pt x="3079870" y="475968"/>
                </a:lnTo>
                <a:lnTo>
                  <a:pt x="3115857" y="485255"/>
                </a:lnTo>
                <a:lnTo>
                  <a:pt x="3149523" y="495703"/>
                </a:lnTo>
                <a:lnTo>
                  <a:pt x="3183190" y="507312"/>
                </a:lnTo>
                <a:lnTo>
                  <a:pt x="3214533" y="521245"/>
                </a:lnTo>
                <a:lnTo>
                  <a:pt x="3242396" y="538657"/>
                </a:lnTo>
                <a:lnTo>
                  <a:pt x="3249530" y="544494"/>
                </a:lnTo>
                <a:lnTo>
                  <a:pt x="3249530" y="2825596"/>
                </a:lnTo>
                <a:lnTo>
                  <a:pt x="329475" y="2825596"/>
                </a:lnTo>
                <a:lnTo>
                  <a:pt x="315765" y="2815178"/>
                </a:lnTo>
                <a:lnTo>
                  <a:pt x="286744" y="2793119"/>
                </a:lnTo>
                <a:lnTo>
                  <a:pt x="257721" y="2771063"/>
                </a:lnTo>
                <a:lnTo>
                  <a:pt x="229859" y="2749005"/>
                </a:lnTo>
                <a:lnTo>
                  <a:pt x="203159" y="2724626"/>
                </a:lnTo>
                <a:lnTo>
                  <a:pt x="179940" y="2700249"/>
                </a:lnTo>
                <a:lnTo>
                  <a:pt x="160205" y="2672387"/>
                </a:lnTo>
                <a:lnTo>
                  <a:pt x="145114" y="2643364"/>
                </a:lnTo>
                <a:lnTo>
                  <a:pt x="134666" y="2608537"/>
                </a:lnTo>
                <a:lnTo>
                  <a:pt x="130022" y="2572550"/>
                </a:lnTo>
                <a:lnTo>
                  <a:pt x="128860" y="2535400"/>
                </a:lnTo>
                <a:lnTo>
                  <a:pt x="132343" y="2495930"/>
                </a:lnTo>
                <a:lnTo>
                  <a:pt x="136987" y="2456459"/>
                </a:lnTo>
                <a:lnTo>
                  <a:pt x="142791" y="2416989"/>
                </a:lnTo>
                <a:lnTo>
                  <a:pt x="147436" y="2377518"/>
                </a:lnTo>
                <a:lnTo>
                  <a:pt x="149757" y="2338047"/>
                </a:lnTo>
                <a:lnTo>
                  <a:pt x="149757" y="2299737"/>
                </a:lnTo>
                <a:lnTo>
                  <a:pt x="145114" y="2263752"/>
                </a:lnTo>
                <a:lnTo>
                  <a:pt x="135826" y="2227763"/>
                </a:lnTo>
                <a:lnTo>
                  <a:pt x="121895" y="2194096"/>
                </a:lnTo>
                <a:lnTo>
                  <a:pt x="104483" y="2159269"/>
                </a:lnTo>
                <a:lnTo>
                  <a:pt x="84745" y="2124445"/>
                </a:lnTo>
                <a:lnTo>
                  <a:pt x="63852" y="2089616"/>
                </a:lnTo>
                <a:lnTo>
                  <a:pt x="44116" y="2055949"/>
                </a:lnTo>
                <a:lnTo>
                  <a:pt x="26702" y="2019962"/>
                </a:lnTo>
                <a:lnTo>
                  <a:pt x="12771" y="1985135"/>
                </a:lnTo>
                <a:lnTo>
                  <a:pt x="3483" y="1949146"/>
                </a:lnTo>
                <a:lnTo>
                  <a:pt x="0" y="1911998"/>
                </a:lnTo>
                <a:lnTo>
                  <a:pt x="3483" y="1874850"/>
                </a:lnTo>
                <a:lnTo>
                  <a:pt x="12771" y="1838863"/>
                </a:lnTo>
                <a:lnTo>
                  <a:pt x="26702" y="1804034"/>
                </a:lnTo>
                <a:lnTo>
                  <a:pt x="44116" y="1768047"/>
                </a:lnTo>
                <a:lnTo>
                  <a:pt x="63852" y="1734381"/>
                </a:lnTo>
                <a:lnTo>
                  <a:pt x="84745" y="1699556"/>
                </a:lnTo>
                <a:lnTo>
                  <a:pt x="104483" y="1664727"/>
                </a:lnTo>
                <a:lnTo>
                  <a:pt x="121895" y="1629900"/>
                </a:lnTo>
                <a:lnTo>
                  <a:pt x="135826" y="1596234"/>
                </a:lnTo>
                <a:lnTo>
                  <a:pt x="145114" y="1560246"/>
                </a:lnTo>
                <a:lnTo>
                  <a:pt x="149757" y="1524259"/>
                </a:lnTo>
                <a:lnTo>
                  <a:pt x="149757" y="1485949"/>
                </a:lnTo>
                <a:lnTo>
                  <a:pt x="147436" y="1446478"/>
                </a:lnTo>
                <a:lnTo>
                  <a:pt x="142791" y="1407008"/>
                </a:lnTo>
                <a:lnTo>
                  <a:pt x="136987" y="1367537"/>
                </a:lnTo>
                <a:lnTo>
                  <a:pt x="132343" y="1328067"/>
                </a:lnTo>
                <a:lnTo>
                  <a:pt x="128860" y="1288596"/>
                </a:lnTo>
                <a:lnTo>
                  <a:pt x="130022" y="1251448"/>
                </a:lnTo>
                <a:lnTo>
                  <a:pt x="134666" y="1215461"/>
                </a:lnTo>
                <a:lnTo>
                  <a:pt x="145114" y="1180632"/>
                </a:lnTo>
                <a:lnTo>
                  <a:pt x="160205" y="1151611"/>
                </a:lnTo>
                <a:lnTo>
                  <a:pt x="179940" y="1123749"/>
                </a:lnTo>
                <a:lnTo>
                  <a:pt x="203159" y="1099370"/>
                </a:lnTo>
                <a:lnTo>
                  <a:pt x="229859" y="1074993"/>
                </a:lnTo>
                <a:lnTo>
                  <a:pt x="257721" y="1052933"/>
                </a:lnTo>
                <a:lnTo>
                  <a:pt x="286744" y="1030877"/>
                </a:lnTo>
                <a:lnTo>
                  <a:pt x="315765" y="1008821"/>
                </a:lnTo>
                <a:lnTo>
                  <a:pt x="344789" y="986763"/>
                </a:lnTo>
                <a:lnTo>
                  <a:pt x="371489" y="963546"/>
                </a:lnTo>
                <a:lnTo>
                  <a:pt x="394708" y="936846"/>
                </a:lnTo>
                <a:lnTo>
                  <a:pt x="415603" y="911305"/>
                </a:lnTo>
                <a:lnTo>
                  <a:pt x="431856" y="882284"/>
                </a:lnTo>
                <a:lnTo>
                  <a:pt x="445787" y="850938"/>
                </a:lnTo>
                <a:lnTo>
                  <a:pt x="457395" y="817272"/>
                </a:lnTo>
                <a:lnTo>
                  <a:pt x="467843" y="782445"/>
                </a:lnTo>
                <a:lnTo>
                  <a:pt x="477132" y="747618"/>
                </a:lnTo>
                <a:lnTo>
                  <a:pt x="486420" y="711631"/>
                </a:lnTo>
                <a:lnTo>
                  <a:pt x="496868" y="677965"/>
                </a:lnTo>
                <a:lnTo>
                  <a:pt x="508476" y="644298"/>
                </a:lnTo>
                <a:lnTo>
                  <a:pt x="522407" y="612955"/>
                </a:lnTo>
                <a:lnTo>
                  <a:pt x="539819" y="585092"/>
                </a:lnTo>
                <a:lnTo>
                  <a:pt x="560715" y="559553"/>
                </a:lnTo>
                <a:lnTo>
                  <a:pt x="586254" y="538657"/>
                </a:lnTo>
                <a:lnTo>
                  <a:pt x="614119" y="521245"/>
                </a:lnTo>
                <a:lnTo>
                  <a:pt x="645460" y="507312"/>
                </a:lnTo>
                <a:lnTo>
                  <a:pt x="679129" y="495703"/>
                </a:lnTo>
                <a:lnTo>
                  <a:pt x="712793" y="485255"/>
                </a:lnTo>
                <a:lnTo>
                  <a:pt x="748782" y="475968"/>
                </a:lnTo>
                <a:lnTo>
                  <a:pt x="783607" y="466681"/>
                </a:lnTo>
                <a:lnTo>
                  <a:pt x="818436" y="456233"/>
                </a:lnTo>
                <a:lnTo>
                  <a:pt x="852101" y="444624"/>
                </a:lnTo>
                <a:lnTo>
                  <a:pt x="883446" y="430693"/>
                </a:lnTo>
                <a:lnTo>
                  <a:pt x="912469" y="414441"/>
                </a:lnTo>
                <a:lnTo>
                  <a:pt x="938008" y="393546"/>
                </a:lnTo>
                <a:lnTo>
                  <a:pt x="964708" y="370325"/>
                </a:lnTo>
                <a:lnTo>
                  <a:pt x="987927" y="343625"/>
                </a:lnTo>
                <a:lnTo>
                  <a:pt x="1009985" y="315765"/>
                </a:lnTo>
                <a:lnTo>
                  <a:pt x="1032041" y="286742"/>
                </a:lnTo>
                <a:lnTo>
                  <a:pt x="1054097" y="257719"/>
                </a:lnTo>
                <a:lnTo>
                  <a:pt x="1076156" y="229857"/>
                </a:lnTo>
                <a:lnTo>
                  <a:pt x="1100534" y="203157"/>
                </a:lnTo>
                <a:lnTo>
                  <a:pt x="1124914" y="179941"/>
                </a:lnTo>
                <a:lnTo>
                  <a:pt x="1152776" y="160203"/>
                </a:lnTo>
                <a:lnTo>
                  <a:pt x="1181798" y="145112"/>
                </a:lnTo>
                <a:lnTo>
                  <a:pt x="1216625" y="134664"/>
                </a:lnTo>
                <a:lnTo>
                  <a:pt x="1252613" y="130020"/>
                </a:lnTo>
                <a:lnTo>
                  <a:pt x="1289760" y="128860"/>
                </a:lnTo>
                <a:lnTo>
                  <a:pt x="1329231" y="132343"/>
                </a:lnTo>
                <a:lnTo>
                  <a:pt x="1368702" y="136987"/>
                </a:lnTo>
                <a:lnTo>
                  <a:pt x="1408174" y="142791"/>
                </a:lnTo>
                <a:lnTo>
                  <a:pt x="1447643" y="147435"/>
                </a:lnTo>
                <a:lnTo>
                  <a:pt x="1487113" y="149755"/>
                </a:lnTo>
                <a:lnTo>
                  <a:pt x="1525423" y="149755"/>
                </a:lnTo>
                <a:lnTo>
                  <a:pt x="1561413" y="145112"/>
                </a:lnTo>
                <a:lnTo>
                  <a:pt x="1597402" y="135824"/>
                </a:lnTo>
                <a:lnTo>
                  <a:pt x="1632227" y="121895"/>
                </a:lnTo>
                <a:lnTo>
                  <a:pt x="1667054" y="103320"/>
                </a:lnTo>
                <a:lnTo>
                  <a:pt x="1701880" y="84745"/>
                </a:lnTo>
                <a:lnTo>
                  <a:pt x="1736707" y="63850"/>
                </a:lnTo>
                <a:lnTo>
                  <a:pt x="1770374" y="44114"/>
                </a:lnTo>
                <a:lnTo>
                  <a:pt x="1806363" y="26700"/>
                </a:lnTo>
                <a:lnTo>
                  <a:pt x="1841188" y="12769"/>
                </a:lnTo>
                <a:lnTo>
                  <a:pt x="1877177" y="3481"/>
                </a:lnTo>
                <a:close/>
              </a:path>
            </a:pathLst>
          </a:custGeom>
        </p:spPr>
      </p:pic>
      <p:sp>
        <p:nvSpPr>
          <p:cNvPr id="13" name="Rectangle 12">
            <a:extLst>
              <a:ext uri="{FF2B5EF4-FFF2-40B4-BE49-F238E27FC236}">
                <a16:creationId xmlns:a16="http://schemas.microsoft.com/office/drawing/2014/main" id="{A9429FC9-F3F0-BE4C-A80F-31DEC59EE2B5}"/>
              </a:ext>
            </a:extLst>
          </p:cNvPr>
          <p:cNvSpPr/>
          <p:nvPr/>
        </p:nvSpPr>
        <p:spPr>
          <a:xfrm>
            <a:off x="8555017" y="5783584"/>
            <a:ext cx="3893936" cy="1200329"/>
          </a:xfrm>
          <a:prstGeom prst="rect">
            <a:avLst/>
          </a:prstGeom>
        </p:spPr>
        <p:txBody>
          <a:bodyPr wrap="square" lIns="91440" tIns="45720" rIns="91440" bIns="45720" anchor="t">
            <a:spAutoFit/>
          </a:bodyPr>
          <a:lstStyle/>
          <a:p>
            <a:r>
              <a:rPr lang="en-US" dirty="0">
                <a:latin typeface="Gill Sans MT"/>
              </a:rPr>
              <a:t>Cristina Alvarez</a:t>
            </a:r>
          </a:p>
          <a:p>
            <a:r>
              <a:rPr lang="en-US" dirty="0">
                <a:latin typeface="Gill Sans MT"/>
              </a:rPr>
              <a:t>AIR (American Institutes for Research)</a:t>
            </a:r>
          </a:p>
          <a:p>
            <a:r>
              <a:rPr lang="en-US" u="sng" dirty="0">
                <a:latin typeface="Gill Sans MT"/>
                <a:hlinkClick r:id="rId10"/>
              </a:rPr>
              <a:t>calvarez@air.org</a:t>
            </a:r>
            <a:endParaRPr lang="en-US" dirty="0">
              <a:latin typeface="Gill Sans MT"/>
            </a:endParaRPr>
          </a:p>
          <a:p>
            <a:endParaRPr lang="en-US" dirty="0"/>
          </a:p>
        </p:txBody>
      </p:sp>
    </p:spTree>
    <p:extLst>
      <p:ext uri="{BB962C8B-B14F-4D97-AF65-F5344CB8AC3E}">
        <p14:creationId xmlns:p14="http://schemas.microsoft.com/office/powerpoint/2010/main" val="3010470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F9722-109C-9B4B-B212-9D37F028DC31}"/>
              </a:ext>
            </a:extLst>
          </p:cNvPr>
          <p:cNvSpPr>
            <a:spLocks noGrp="1"/>
          </p:cNvSpPr>
          <p:nvPr>
            <p:ph type="title"/>
          </p:nvPr>
        </p:nvSpPr>
        <p:spPr/>
        <p:txBody>
          <a:bodyPr/>
          <a:lstStyle/>
          <a:p>
            <a:r>
              <a:rPr lang="en-US" dirty="0">
                <a:latin typeface="Gill Sans MT"/>
              </a:rPr>
              <a:t>The CEEDAR </a:t>
            </a:r>
            <a:r>
              <a:rPr lang="en-US" dirty="0" err="1">
                <a:latin typeface="Gill Sans MT"/>
              </a:rPr>
              <a:t>CEnter</a:t>
            </a:r>
            <a:endParaRPr lang="en-US">
              <a:latin typeface="Gill Sans MT"/>
            </a:endParaRPr>
          </a:p>
        </p:txBody>
      </p:sp>
      <p:sp>
        <p:nvSpPr>
          <p:cNvPr id="3" name="Content Placeholder 2" descr="CEEDAR logo">
            <a:extLst>
              <a:ext uri="{FF2B5EF4-FFF2-40B4-BE49-F238E27FC236}">
                <a16:creationId xmlns:a16="http://schemas.microsoft.com/office/drawing/2014/main" id="{CAE37657-0ECF-3944-B305-19C5D4C53796}"/>
              </a:ext>
            </a:extLst>
          </p:cNvPr>
          <p:cNvSpPr>
            <a:spLocks noGrp="1"/>
          </p:cNvSpPr>
          <p:nvPr>
            <p:ph idx="1"/>
          </p:nvPr>
        </p:nvSpPr>
        <p:spPr/>
        <p:txBody>
          <a:bodyPr vert="horz" lIns="91440" tIns="45720" rIns="91440" bIns="45720" rtlCol="0" anchor="t">
            <a:normAutofit/>
          </a:bodyPr>
          <a:lstStyle/>
          <a:p>
            <a:pPr marL="0" indent="0">
              <a:buNone/>
            </a:pPr>
            <a:br>
              <a:rPr lang="en-US" dirty="0">
                <a:ln w="1905"/>
                <a:effectLst>
                  <a:innerShdw blurRad="69850" dist="43180" dir="5400000">
                    <a:srgbClr val="000000">
                      <a:alpha val="65000"/>
                    </a:srgbClr>
                  </a:innerShdw>
                </a:effectLst>
              </a:rPr>
            </a:br>
            <a:endParaRPr lang="en-US" dirty="0">
              <a:ln w="1905"/>
              <a:effectLst>
                <a:innerShdw blurRad="69850" dist="43180" dir="5400000">
                  <a:srgbClr val="000000">
                    <a:alpha val="65000"/>
                  </a:srgbClr>
                </a:innerShdw>
              </a:effectLst>
            </a:endParaRPr>
          </a:p>
          <a:p>
            <a:pPr marL="0" indent="0">
              <a:buNone/>
            </a:pPr>
            <a:endParaRPr lang="en-US" dirty="0">
              <a:ln w="1905"/>
              <a:effectLst>
                <a:innerShdw blurRad="69850" dist="43180" dir="5400000">
                  <a:srgbClr val="000000">
                    <a:alpha val="65000"/>
                  </a:srgbClr>
                </a:innerShdw>
              </a:effectLst>
            </a:endParaRPr>
          </a:p>
        </p:txBody>
      </p:sp>
      <p:pic>
        <p:nvPicPr>
          <p:cNvPr id="4" name="Picture 5" descr="CEEDAR Center logo">
            <a:extLst>
              <a:ext uri="{FF2B5EF4-FFF2-40B4-BE49-F238E27FC236}">
                <a16:creationId xmlns:a16="http://schemas.microsoft.com/office/drawing/2014/main" id="{6F53623D-100F-E348-97D3-0FDF2891B8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08876" y="1827978"/>
            <a:ext cx="7272338" cy="2198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6137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F9722-109C-9B4B-B212-9D37F028DC31}"/>
              </a:ext>
            </a:extLst>
          </p:cNvPr>
          <p:cNvSpPr>
            <a:spLocks noGrp="1"/>
          </p:cNvSpPr>
          <p:nvPr>
            <p:ph type="title"/>
          </p:nvPr>
        </p:nvSpPr>
        <p:spPr/>
        <p:txBody>
          <a:bodyPr/>
          <a:lstStyle/>
          <a:p>
            <a:r>
              <a:rPr lang="en-US" sz="3200" dirty="0">
                <a:latin typeface="Gotham Bold"/>
              </a:rPr>
              <a:t>The CEEDAR Center </a:t>
            </a:r>
          </a:p>
        </p:txBody>
      </p:sp>
      <p:sp>
        <p:nvSpPr>
          <p:cNvPr id="3" name="Content Placeholder 2">
            <a:extLst>
              <a:ext uri="{FF2B5EF4-FFF2-40B4-BE49-F238E27FC236}">
                <a16:creationId xmlns:a16="http://schemas.microsoft.com/office/drawing/2014/main" id="{CAE37657-0ECF-3944-B305-19C5D4C53796}"/>
              </a:ext>
            </a:extLst>
          </p:cNvPr>
          <p:cNvSpPr>
            <a:spLocks noGrp="1"/>
          </p:cNvSpPr>
          <p:nvPr>
            <p:ph idx="1"/>
          </p:nvPr>
        </p:nvSpPr>
        <p:spPr/>
        <p:txBody>
          <a:bodyPr vert="horz" lIns="91440" tIns="45720" rIns="91440" bIns="45720" rtlCol="0" anchor="t">
            <a:normAutofit/>
          </a:bodyPr>
          <a:lstStyle/>
          <a:p>
            <a:pPr marL="0" indent="0" algn="ctr">
              <a:buNone/>
            </a:pPr>
            <a:r>
              <a:rPr lang="en-US" sz="3000" b="1" dirty="0">
                <a:ln w="1905"/>
                <a:effectLst>
                  <a:innerShdw blurRad="69850" dist="43180" dir="5400000">
                    <a:srgbClr val="000000">
                      <a:alpha val="65000"/>
                    </a:srgbClr>
                  </a:innerShdw>
                </a:effectLst>
                <a:latin typeface="Gill Sans MT"/>
              </a:rPr>
              <a:t>Collaboration for Effective Educator Development, Accountability and Reform (CEEDAR)</a:t>
            </a:r>
          </a:p>
          <a:p>
            <a:pPr marL="0" indent="0">
              <a:buNone/>
            </a:pPr>
            <a:br>
              <a:rPr lang="en-US" dirty="0">
                <a:ln w="1905"/>
                <a:effectLst>
                  <a:innerShdw blurRad="69850" dist="43180" dir="5400000">
                    <a:srgbClr val="000000">
                      <a:alpha val="65000"/>
                    </a:srgbClr>
                  </a:innerShdw>
                </a:effectLst>
                <a:latin typeface="Gill Sans MT"/>
              </a:rPr>
            </a:br>
            <a:br>
              <a:rPr lang="en-US" dirty="0">
                <a:ln w="1905"/>
                <a:effectLst>
                  <a:innerShdw blurRad="69850" dist="43180" dir="5400000">
                    <a:srgbClr val="000000">
                      <a:alpha val="65000"/>
                    </a:srgbClr>
                  </a:innerShdw>
                </a:effectLst>
              </a:rPr>
            </a:br>
            <a:endParaRPr lang="en-US" dirty="0"/>
          </a:p>
        </p:txBody>
      </p:sp>
    </p:spTree>
    <p:extLst>
      <p:ext uri="{BB962C8B-B14F-4D97-AF65-F5344CB8AC3E}">
        <p14:creationId xmlns:p14="http://schemas.microsoft.com/office/powerpoint/2010/main" val="1747946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9AF8D-A8FB-DE4F-9BEA-7EB8E7FF776C}"/>
              </a:ext>
            </a:extLst>
          </p:cNvPr>
          <p:cNvSpPr>
            <a:spLocks noGrp="1"/>
          </p:cNvSpPr>
          <p:nvPr>
            <p:ph type="title"/>
          </p:nvPr>
        </p:nvSpPr>
        <p:spPr/>
        <p:txBody>
          <a:bodyPr/>
          <a:lstStyle/>
          <a:p>
            <a:r>
              <a:rPr lang="en-US" dirty="0">
                <a:latin typeface="Gill Sans MT"/>
              </a:rPr>
              <a:t>T</a:t>
            </a:r>
            <a:r>
              <a:rPr lang="en-US" sz="3200" dirty="0">
                <a:latin typeface="Gill Sans MT"/>
              </a:rPr>
              <a:t>he CEEDAR Center   </a:t>
            </a:r>
          </a:p>
        </p:txBody>
      </p:sp>
      <p:sp>
        <p:nvSpPr>
          <p:cNvPr id="3" name="Content Placeholder 2">
            <a:extLst>
              <a:ext uri="{FF2B5EF4-FFF2-40B4-BE49-F238E27FC236}">
                <a16:creationId xmlns:a16="http://schemas.microsoft.com/office/drawing/2014/main" id="{016C5B6D-2C79-2141-9F33-D8611265CDC5}"/>
              </a:ext>
            </a:extLst>
          </p:cNvPr>
          <p:cNvSpPr>
            <a:spLocks noGrp="1"/>
          </p:cNvSpPr>
          <p:nvPr>
            <p:ph idx="1"/>
          </p:nvPr>
        </p:nvSpPr>
        <p:spPr/>
        <p:txBody>
          <a:bodyPr vert="horz" lIns="91440" tIns="45720" rIns="91440" bIns="45720" rtlCol="0" anchor="t">
            <a:normAutofit/>
          </a:bodyPr>
          <a:lstStyle/>
          <a:p>
            <a:r>
              <a:rPr lang="en-US" dirty="0">
                <a:latin typeface="Gill Sans MT"/>
              </a:rPr>
              <a:t>Technical Assistance Center funded by the Office of Special Education Programs (OSEP)</a:t>
            </a:r>
          </a:p>
          <a:p>
            <a:r>
              <a:rPr lang="en-US" dirty="0">
                <a:latin typeface="Gill Sans MT"/>
              </a:rPr>
              <a:t>Provides support to 22 states</a:t>
            </a:r>
          </a:p>
        </p:txBody>
      </p:sp>
    </p:spTree>
    <p:extLst>
      <p:ext uri="{BB962C8B-B14F-4D97-AF65-F5344CB8AC3E}">
        <p14:creationId xmlns:p14="http://schemas.microsoft.com/office/powerpoint/2010/main" val="1020502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33B4D-48FF-EF4A-A6CF-E7FA93623104}"/>
              </a:ext>
            </a:extLst>
          </p:cNvPr>
          <p:cNvSpPr>
            <a:spLocks noGrp="1"/>
          </p:cNvSpPr>
          <p:nvPr>
            <p:ph type="title"/>
          </p:nvPr>
        </p:nvSpPr>
        <p:spPr/>
        <p:txBody>
          <a:bodyPr/>
          <a:lstStyle/>
          <a:p>
            <a:r>
              <a:rPr lang="en-US" dirty="0">
                <a:latin typeface="Gill Sans MT"/>
              </a:rPr>
              <a:t>CEEDAR Center</a:t>
            </a:r>
          </a:p>
        </p:txBody>
      </p:sp>
      <p:sp>
        <p:nvSpPr>
          <p:cNvPr id="3" name="Content Placeholder 2">
            <a:extLst>
              <a:ext uri="{FF2B5EF4-FFF2-40B4-BE49-F238E27FC236}">
                <a16:creationId xmlns:a16="http://schemas.microsoft.com/office/drawing/2014/main" id="{436DE742-2014-6B40-9889-4ADE8460E892}"/>
              </a:ext>
            </a:extLst>
          </p:cNvPr>
          <p:cNvSpPr>
            <a:spLocks noGrp="1"/>
          </p:cNvSpPr>
          <p:nvPr>
            <p:ph idx="1"/>
          </p:nvPr>
        </p:nvSpPr>
        <p:spPr/>
        <p:txBody>
          <a:bodyPr vert="horz" lIns="91440" tIns="45720" rIns="91440" bIns="45720" rtlCol="0" anchor="t">
            <a:normAutofit/>
          </a:bodyPr>
          <a:lstStyle/>
          <a:p>
            <a:r>
              <a:rPr lang="en-US" dirty="0">
                <a:latin typeface="Gill Sans MT"/>
              </a:rPr>
              <a:t>To create aligned professional learning systems that provide teachers and leaders effective opportunities to learn how to implement core and intensive instruction that enables students with disabilities to achieve college and career ready standards</a:t>
            </a:r>
          </a:p>
          <a:p>
            <a:r>
              <a:rPr lang="en-US" b="1" dirty="0">
                <a:latin typeface="Gill Sans MT"/>
              </a:rPr>
              <a:t>Every student with a disability has an equitable opportunity to achieve.</a:t>
            </a:r>
          </a:p>
          <a:p>
            <a:pPr marL="0" indent="0">
              <a:buNone/>
            </a:pPr>
            <a:endParaRPr lang="en-US" dirty="0"/>
          </a:p>
        </p:txBody>
      </p:sp>
    </p:spTree>
    <p:extLst>
      <p:ext uri="{BB962C8B-B14F-4D97-AF65-F5344CB8AC3E}">
        <p14:creationId xmlns:p14="http://schemas.microsoft.com/office/powerpoint/2010/main" val="1773627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9F95E-74C5-E044-81F2-578B9EAA082E}"/>
              </a:ext>
            </a:extLst>
          </p:cNvPr>
          <p:cNvSpPr>
            <a:spLocks noGrp="1"/>
          </p:cNvSpPr>
          <p:nvPr>
            <p:ph type="title"/>
          </p:nvPr>
        </p:nvSpPr>
        <p:spPr>
          <a:xfrm>
            <a:off x="838200" y="2508719"/>
            <a:ext cx="10515600" cy="1325563"/>
          </a:xfrm>
        </p:spPr>
        <p:txBody>
          <a:bodyPr/>
          <a:lstStyle/>
          <a:p>
            <a:r>
              <a:rPr lang="en-US" dirty="0">
                <a:latin typeface="Gill Sans MT"/>
              </a:rPr>
              <a:t>High Leverage Practices (HLPs) for students with Disabilities</a:t>
            </a:r>
          </a:p>
        </p:txBody>
      </p:sp>
    </p:spTree>
    <p:extLst>
      <p:ext uri="{BB962C8B-B14F-4D97-AF65-F5344CB8AC3E}">
        <p14:creationId xmlns:p14="http://schemas.microsoft.com/office/powerpoint/2010/main" val="479945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Gill Sans MT"/>
              </a:rPr>
              <a:t>High Leverage Practices</a:t>
            </a:r>
          </a:p>
        </p:txBody>
      </p:sp>
      <p:sp>
        <p:nvSpPr>
          <p:cNvPr id="3" name="Content Placeholder 2"/>
          <p:cNvSpPr>
            <a:spLocks noGrp="1"/>
          </p:cNvSpPr>
          <p:nvPr>
            <p:ph idx="1"/>
          </p:nvPr>
        </p:nvSpPr>
        <p:spPr/>
        <p:txBody>
          <a:bodyPr vert="horz" lIns="91440" tIns="45720" rIns="91440" bIns="45720" rtlCol="0" anchor="t">
            <a:normAutofit/>
          </a:bodyPr>
          <a:lstStyle/>
          <a:p>
            <a:r>
              <a:rPr lang="en-US" dirty="0">
                <a:latin typeface="Gill Sans MT"/>
              </a:rPr>
              <a:t>HLPs are identified as </a:t>
            </a:r>
            <a:r>
              <a:rPr lang="en-US" b="1" dirty="0">
                <a:latin typeface="Gill Sans MT"/>
              </a:rPr>
              <a:t>specific teacher practices</a:t>
            </a:r>
            <a:r>
              <a:rPr lang="en-US" dirty="0">
                <a:latin typeface="Gill Sans MT"/>
              </a:rPr>
              <a:t> that are likely to result in </a:t>
            </a:r>
            <a:r>
              <a:rPr lang="en-US" b="1" dirty="0">
                <a:latin typeface="Gill Sans MT"/>
              </a:rPr>
              <a:t>improved student outcomes</a:t>
            </a:r>
            <a:r>
              <a:rPr lang="en-US" dirty="0">
                <a:latin typeface="Gill Sans MT"/>
              </a:rPr>
              <a:t>.</a:t>
            </a:r>
          </a:p>
          <a:p>
            <a:endParaRPr lang="en-US" dirty="0">
              <a:latin typeface="Gill Sans MT"/>
            </a:endParaRPr>
          </a:p>
          <a:p>
            <a:r>
              <a:rPr lang="en-US" dirty="0">
                <a:latin typeface="Gill Sans MT"/>
              </a:rPr>
              <a:t>“The HLPs can become the foundation of a cohesive, practice-based teacher education curriculum that incorporates repeated, scaffolded, effective opportunities…” (</a:t>
            </a:r>
            <a:r>
              <a:rPr lang="en-US" err="1">
                <a:latin typeface="Gill Sans MT"/>
              </a:rPr>
              <a:t>McLeskey</a:t>
            </a:r>
            <a:r>
              <a:rPr lang="en-US" dirty="0">
                <a:latin typeface="Gill Sans MT"/>
              </a:rPr>
              <a:t> et al., 2017, pg. 9).</a:t>
            </a:r>
          </a:p>
          <a:p>
            <a:endParaRPr lang="en-US" dirty="0"/>
          </a:p>
        </p:txBody>
      </p:sp>
    </p:spTree>
    <p:extLst>
      <p:ext uri="{BB962C8B-B14F-4D97-AF65-F5344CB8AC3E}">
        <p14:creationId xmlns:p14="http://schemas.microsoft.com/office/powerpoint/2010/main" val="28850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ight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ark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838</TotalTime>
  <Words>1372</Words>
  <Application>Microsoft Office PowerPoint</Application>
  <PresentationFormat>Widescreen</PresentationFormat>
  <Paragraphs>184</Paragraphs>
  <Slides>28</Slides>
  <Notes>21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28</vt:i4>
      </vt:variant>
    </vt:vector>
  </HeadingPairs>
  <TitlesOfParts>
    <vt:vector size="38" baseType="lpstr">
      <vt:lpstr>Arial</vt:lpstr>
      <vt:lpstr>Bodoni 72 Oldstyle Book</vt:lpstr>
      <vt:lpstr>Calibri</vt:lpstr>
      <vt:lpstr>Gill Sans MT</vt:lpstr>
      <vt:lpstr>Gotham Bold</vt:lpstr>
      <vt:lpstr>Helvetica Neue</vt:lpstr>
      <vt:lpstr>Times New Roman</vt:lpstr>
      <vt:lpstr>Wingdings</vt:lpstr>
      <vt:lpstr>Light Background</vt:lpstr>
      <vt:lpstr>Dark Background</vt:lpstr>
      <vt:lpstr>Better together</vt:lpstr>
      <vt:lpstr>Introduction and overview</vt:lpstr>
      <vt:lpstr>Your Facilitators</vt:lpstr>
      <vt:lpstr>The CEEDAR CEnter</vt:lpstr>
      <vt:lpstr>The CEEDAR Center </vt:lpstr>
      <vt:lpstr>The CEEDAR Center   </vt:lpstr>
      <vt:lpstr>CEEDAR Center</vt:lpstr>
      <vt:lpstr>High Leverage Practices (HLPs) for students with Disabilities</vt:lpstr>
      <vt:lpstr>High Leverage Practices</vt:lpstr>
      <vt:lpstr>HLPs are…</vt:lpstr>
      <vt:lpstr>HLPs</vt:lpstr>
      <vt:lpstr>HLPS: COLLABORATION</vt:lpstr>
      <vt:lpstr>HLPs: Assessment </vt:lpstr>
      <vt:lpstr>HLPs: Social/Emotional/Behavioral</vt:lpstr>
      <vt:lpstr>HLPs: Instruction</vt:lpstr>
      <vt:lpstr>HLPs: Instruction (Con't)</vt:lpstr>
      <vt:lpstr>HLPs: Instruction (con’t) </vt:lpstr>
      <vt:lpstr>BENEFITS OF HLPS</vt:lpstr>
      <vt:lpstr>Example: Explicit Instruction </vt:lpstr>
      <vt:lpstr>HLPs Creation: A Collaborative Process</vt:lpstr>
      <vt:lpstr>Part III: Tools</vt:lpstr>
      <vt:lpstr>www.ceedar.org</vt:lpstr>
      <vt:lpstr>www.HIGHLEVERAGEPRACTICES.org</vt:lpstr>
      <vt:lpstr>Books/Articles </vt:lpstr>
      <vt:lpstr>Hlps RESOURCES: vIDEOS</vt:lpstr>
      <vt:lpstr>Webinars</vt:lpstr>
      <vt:lpstr>PD Guide</vt:lpstr>
      <vt:lpstr>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Pfannenstiel, Kathleen</dc:creator>
  <cp:lastModifiedBy>Wuthrich, Mathilde</cp:lastModifiedBy>
  <cp:revision>726</cp:revision>
  <cp:lastPrinted>2020-08-24T21:43:12Z</cp:lastPrinted>
  <dcterms:created xsi:type="dcterms:W3CDTF">2019-09-13T13:44:05Z</dcterms:created>
  <dcterms:modified xsi:type="dcterms:W3CDTF">2026-04-16T12:21:57Z</dcterms:modified>
</cp:coreProperties>
</file>