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A_970F20B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62_8457761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4_42F37B5C.xml" ContentType="application/vnd.ms-powerpoint.comments+xml"/>
  <Override PartName="/ppt/comments/modernComment_107_316592B9.xml" ContentType="application/vnd.ms-powerpoint.comments+xml"/>
  <Override PartName="/ppt/comments/modernComment_111_B624201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7A_A6B1EC5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omments/modernComment_10B_26D282C6.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845_58AB96D2.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34" r:id="rId4"/>
    <p:sldMasterId id="2147483747" r:id="rId5"/>
    <p:sldMasterId id="2147483760" r:id="rId6"/>
    <p:sldMasterId id="2147483775" r:id="rId7"/>
    <p:sldMasterId id="2147483788" r:id="rId8"/>
    <p:sldMasterId id="2147483648" r:id="rId9"/>
  </p:sldMasterIdLst>
  <p:notesMasterIdLst>
    <p:notesMasterId r:id="rId53"/>
  </p:notesMasterIdLst>
  <p:sldIdLst>
    <p:sldId id="257" r:id="rId10"/>
    <p:sldId id="266" r:id="rId11"/>
    <p:sldId id="258" r:id="rId12"/>
    <p:sldId id="264" r:id="rId13"/>
    <p:sldId id="261" r:id="rId14"/>
    <p:sldId id="373" r:id="rId15"/>
    <p:sldId id="354" r:id="rId16"/>
    <p:sldId id="374" r:id="rId17"/>
    <p:sldId id="260" r:id="rId18"/>
    <p:sldId id="263" r:id="rId19"/>
    <p:sldId id="268" r:id="rId20"/>
    <p:sldId id="269" r:id="rId21"/>
    <p:sldId id="273" r:id="rId22"/>
    <p:sldId id="375" r:id="rId23"/>
    <p:sldId id="2118" r:id="rId24"/>
    <p:sldId id="259" r:id="rId25"/>
    <p:sldId id="2119" r:id="rId26"/>
    <p:sldId id="2120" r:id="rId27"/>
    <p:sldId id="2121" r:id="rId28"/>
    <p:sldId id="376" r:id="rId29"/>
    <p:sldId id="378" r:id="rId30"/>
    <p:sldId id="265" r:id="rId31"/>
    <p:sldId id="270" r:id="rId32"/>
    <p:sldId id="379" r:id="rId33"/>
    <p:sldId id="267" r:id="rId34"/>
    <p:sldId id="380" r:id="rId35"/>
    <p:sldId id="381" r:id="rId36"/>
    <p:sldId id="382" r:id="rId37"/>
    <p:sldId id="383" r:id="rId38"/>
    <p:sldId id="2123" r:id="rId39"/>
    <p:sldId id="2124" r:id="rId40"/>
    <p:sldId id="2127" r:id="rId41"/>
    <p:sldId id="2126" r:id="rId42"/>
    <p:sldId id="2125" r:id="rId43"/>
    <p:sldId id="2128" r:id="rId44"/>
    <p:sldId id="2129" r:id="rId45"/>
    <p:sldId id="2130" r:id="rId46"/>
    <p:sldId id="2131" r:id="rId47"/>
    <p:sldId id="387" r:id="rId48"/>
    <p:sldId id="2117" r:id="rId49"/>
    <p:sldId id="2122" r:id="rId50"/>
    <p:sldId id="385" r:id="rId51"/>
    <p:sldId id="386"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720">
          <p15:clr>
            <a:srgbClr val="A4A3A4"/>
          </p15:clr>
        </p15:guide>
        <p15:guide id="4" pos="384">
          <p15:clr>
            <a:srgbClr val="A4A3A4"/>
          </p15:clr>
        </p15:guide>
        <p15:guide id="5" pos="7296">
          <p15:clr>
            <a:srgbClr val="A4A3A4"/>
          </p15:clr>
        </p15:guide>
        <p15:guide id="6" orient="horz" pos="1008">
          <p15:clr>
            <a:srgbClr val="A4A3A4"/>
          </p15:clr>
        </p15:guide>
        <p15:guide id="7" pos="499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72701-E2EF-4288-FB23-DFCB142B4D12}" name="Ahn, Sunyoung" initials="AS" userId="S::Sunyoung.Ahn@ed.gov::6540c5df-3a46-4454-b913-48ce66a48308" providerId="AD"/>
  <p188:author id="{0F80D301-3753-894A-90FB-55A7A06AE358}" name="Devlin, Meaghan" initials="DM" userId="S::Meaghan.Devlin@ed.gov::c12bedc6-3efe-4c20-be25-c99e76a594a8" providerId="AD"/>
  <p188:author id="{6C7C4102-D682-2179-C16F-A12D3D43FFC1}" name="Rosenquist, Celia" initials="RC" userId="S::celia.rosenquist@ed.gov::48c79881-6eb8-4eec-85ff-f4c960a4b1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72"/>
      </p:cViewPr>
      <p:guideLst>
        <p:guide orient="horz" pos="2160"/>
        <p:guide pos="3840"/>
        <p:guide orient="horz" pos="720"/>
        <p:guide pos="384"/>
        <p:guide pos="7296"/>
        <p:guide orient="horz" pos="1008"/>
        <p:guide pos="499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Tuition and fees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66</c:v>
                </c:pt>
              </c:numCache>
            </c:numRef>
          </c:val>
          <c:extLst>
            <c:ext xmlns:c16="http://schemas.microsoft.com/office/drawing/2014/chart" uri="{C3380CC4-5D6E-409C-BE32-E72D297353CC}">
              <c16:uniqueId val="{00000000-D1F5-425C-83CE-985442A5EE98}"/>
            </c:ext>
          </c:extLst>
        </c:ser>
        <c:ser>
          <c:idx val="1"/>
          <c:order val="1"/>
          <c:tx>
            <c:strRef>
              <c:f>Sheet1!$C$1</c:f>
              <c:strCache>
                <c:ptCount val="1"/>
                <c:pt idx="0">
                  <c:v>University Student Health Insurance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33</c:v>
                </c:pt>
              </c:numCache>
            </c:numRef>
          </c:val>
          <c:extLst>
            <c:ext xmlns:c16="http://schemas.microsoft.com/office/drawing/2014/chart" uri="{C3380CC4-5D6E-409C-BE32-E72D297353CC}">
              <c16:uniqueId val="{00000001-D1F5-425C-83CE-985442A5EE98}"/>
            </c:ext>
          </c:extLst>
        </c:ser>
        <c:ser>
          <c:idx val="2"/>
          <c:order val="2"/>
          <c:tx>
            <c:strRef>
              <c:f>Sheet1!$D$1</c:f>
              <c:strCache>
                <c:ptCount val="1"/>
                <c:pt idx="0">
                  <c:v>Books, materials and supplies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D1F5-425C-83CE-985442A5EE98}"/>
            </c:ext>
          </c:extLst>
        </c:ser>
        <c:ser>
          <c:idx val="3"/>
          <c:order val="3"/>
          <c:tx>
            <c:strRef>
              <c:f>Sheet1!$E$1</c:f>
              <c:strCache>
                <c:ptCount val="1"/>
                <c:pt idx="0">
                  <c:v>Miscellaneous personal expenses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38</c:v>
                </c:pt>
              </c:numCache>
            </c:numRef>
          </c:val>
          <c:extLst>
            <c:ext xmlns:c16="http://schemas.microsoft.com/office/drawing/2014/chart" uri="{C3380CC4-5D6E-409C-BE32-E72D297353CC}">
              <c16:uniqueId val="{00000003-D1F5-425C-83CE-985442A5EE98}"/>
            </c:ext>
          </c:extLst>
        </c:ser>
        <c:ser>
          <c:idx val="4"/>
          <c:order val="4"/>
          <c:tx>
            <c:strRef>
              <c:f>Sheet1!$F$1</c:f>
              <c:strCache>
                <c:ptCount val="1"/>
                <c:pt idx="0">
                  <c:v>Dependent Care, such as child care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33</c:v>
                </c:pt>
              </c:numCache>
            </c:numRef>
          </c:val>
          <c:extLst>
            <c:ext xmlns:c16="http://schemas.microsoft.com/office/drawing/2014/chart" uri="{C3380CC4-5D6E-409C-BE32-E72D297353CC}">
              <c16:uniqueId val="{00000004-D1F5-425C-83CE-985442A5EE98}"/>
            </c:ext>
          </c:extLst>
        </c:ser>
        <c:ser>
          <c:idx val="5"/>
          <c:order val="5"/>
          <c:tx>
            <c:strRef>
              <c:f>Sheet1!$G$1</c:f>
              <c:strCache>
                <c:ptCount val="1"/>
                <c:pt idx="0">
                  <c:v>Housing or room and board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General</c:formatCode>
                <c:ptCount val="1"/>
                <c:pt idx="0">
                  <c:v>33</c:v>
                </c:pt>
              </c:numCache>
            </c:numRef>
          </c:val>
          <c:extLst>
            <c:ext xmlns:c16="http://schemas.microsoft.com/office/drawing/2014/chart" uri="{C3380CC4-5D6E-409C-BE32-E72D297353CC}">
              <c16:uniqueId val="{00000005-D1F5-425C-83CE-985442A5EE98}"/>
            </c:ext>
          </c:extLst>
        </c:ser>
        <c:ser>
          <c:idx val="6"/>
          <c:order val="6"/>
          <c:tx>
            <c:strRef>
              <c:f>Sheet1!$H$1</c:f>
              <c:strCache>
                <c:ptCount val="1"/>
                <c:pt idx="0">
                  <c:v>Travel in conjunction with training assignments, including conference registration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General</c:formatCode>
                <c:ptCount val="1"/>
                <c:pt idx="0">
                  <c:v>53</c:v>
                </c:pt>
              </c:numCache>
            </c:numRef>
          </c:val>
          <c:extLst>
            <c:ext xmlns:c16="http://schemas.microsoft.com/office/drawing/2014/chart" uri="{C3380CC4-5D6E-409C-BE32-E72D297353CC}">
              <c16:uniqueId val="{00000006-D1F5-425C-83CE-985442A5EE98}"/>
            </c:ext>
          </c:extLst>
        </c:ser>
        <c:ser>
          <c:idx val="7"/>
          <c:order val="7"/>
          <c:tx>
            <c:strRef>
              <c:f>Sheet1!$I$1</c:f>
              <c:strCache>
                <c:ptCount val="1"/>
                <c:pt idx="0">
                  <c:v>Membership to professional organizations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General</c:formatCode>
                <c:ptCount val="1"/>
                <c:pt idx="0">
                  <c:v>29</c:v>
                </c:pt>
              </c:numCache>
            </c:numRef>
          </c:val>
          <c:extLst>
            <c:ext xmlns:c16="http://schemas.microsoft.com/office/drawing/2014/chart" uri="{C3380CC4-5D6E-409C-BE32-E72D297353CC}">
              <c16:uniqueId val="{00000007-D1F5-425C-83CE-985442A5EE98}"/>
            </c:ext>
          </c:extLst>
        </c:ser>
        <c:ser>
          <c:idx val="8"/>
          <c:order val="8"/>
          <c:tx>
            <c:strRef>
              <c:f>Sheet1!$J$1</c:f>
              <c:strCache>
                <c:ptCount val="1"/>
                <c:pt idx="0">
                  <c:v>Internship experience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Sheet1!$J$2</c:f>
              <c:numCache>
                <c:formatCode>General</c:formatCode>
                <c:ptCount val="1"/>
                <c:pt idx="0">
                  <c:v>31</c:v>
                </c:pt>
              </c:numCache>
            </c:numRef>
          </c:val>
          <c:extLst>
            <c:ext xmlns:c16="http://schemas.microsoft.com/office/drawing/2014/chart" uri="{C3380CC4-5D6E-409C-BE32-E72D297353CC}">
              <c16:uniqueId val="{00000008-D1F5-425C-83CE-985442A5EE98}"/>
            </c:ext>
          </c:extLst>
        </c:ser>
        <c:ser>
          <c:idx val="9"/>
          <c:order val="9"/>
          <c:tx>
            <c:strRef>
              <c:f>Sheet1!$K$1</c:f>
              <c:strCache>
                <c:ptCount val="1"/>
                <c:pt idx="0">
                  <c:v>scholar research </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Sheet1!$K$2</c:f>
              <c:numCache>
                <c:formatCode>General</c:formatCode>
                <c:ptCount val="1"/>
                <c:pt idx="0">
                  <c:v>29</c:v>
                </c:pt>
              </c:numCache>
            </c:numRef>
          </c:val>
          <c:extLst>
            <c:ext xmlns:c16="http://schemas.microsoft.com/office/drawing/2014/chart" uri="{C3380CC4-5D6E-409C-BE32-E72D297353CC}">
              <c16:uniqueId val="{00000009-D1F5-425C-83CE-985442A5EE98}"/>
            </c:ext>
          </c:extLst>
        </c:ser>
        <c:ser>
          <c:idx val="10"/>
          <c:order val="10"/>
          <c:tx>
            <c:strRef>
              <c:f>Sheet1!$L$1</c:f>
              <c:strCache>
                <c:ptCount val="1"/>
                <c:pt idx="0">
                  <c:v>Individualized stipends to support scholars' completion of program</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Sheet1!$L$2</c:f>
              <c:numCache>
                <c:formatCode>General</c:formatCode>
                <c:ptCount val="1"/>
                <c:pt idx="0">
                  <c:v>42</c:v>
                </c:pt>
              </c:numCache>
            </c:numRef>
          </c:val>
          <c:extLst>
            <c:ext xmlns:c16="http://schemas.microsoft.com/office/drawing/2014/chart" uri="{C3380CC4-5D6E-409C-BE32-E72D297353CC}">
              <c16:uniqueId val="{0000000A-D1F5-425C-83CE-985442A5EE98}"/>
            </c:ext>
          </c:extLst>
        </c:ser>
        <c:ser>
          <c:idx val="11"/>
          <c:order val="11"/>
          <c:tx>
            <c:strRef>
              <c:f>Sheet1!$M$1</c:f>
              <c:strCache>
                <c:ptCount val="1"/>
                <c:pt idx="0">
                  <c:v>Other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Sheet1!$M$2</c:f>
              <c:numCache>
                <c:formatCode>General</c:formatCode>
                <c:ptCount val="1"/>
                <c:pt idx="0">
                  <c:v>23</c:v>
                </c:pt>
              </c:numCache>
            </c:numRef>
          </c:val>
          <c:extLst>
            <c:ext xmlns:c16="http://schemas.microsoft.com/office/drawing/2014/chart" uri="{C3380CC4-5D6E-409C-BE32-E72D297353CC}">
              <c16:uniqueId val="{0000000B-D1F5-425C-83CE-985442A5EE98}"/>
            </c:ext>
          </c:extLst>
        </c:ser>
        <c:dLbls>
          <c:showLegendKey val="0"/>
          <c:showVal val="0"/>
          <c:showCatName val="0"/>
          <c:showSerName val="0"/>
          <c:showPercent val="0"/>
          <c:showBubbleSize val="0"/>
        </c:dLbls>
        <c:gapWidth val="219"/>
        <c:overlap val="-27"/>
        <c:axId val="826637471"/>
        <c:axId val="823573855"/>
      </c:barChart>
      <c:catAx>
        <c:axId val="82663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3573855"/>
        <c:crosses val="autoZero"/>
        <c:auto val="1"/>
        <c:lblAlgn val="ctr"/>
        <c:lblOffset val="100"/>
        <c:noMultiLvlLbl val="0"/>
      </c:catAx>
      <c:valAx>
        <c:axId val="823573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6637471"/>
        <c:crosses val="autoZero"/>
        <c:crossBetween val="between"/>
      </c:valAx>
      <c:spPr>
        <a:noFill/>
        <a:ln>
          <a:noFill/>
        </a:ln>
        <a:effectLst/>
      </c:spPr>
    </c:plotArea>
    <c:legend>
      <c:legendPos val="b"/>
      <c:layout>
        <c:manualLayout>
          <c:xMode val="edge"/>
          <c:yMode val="edge"/>
          <c:x val="2.0039916885389333E-2"/>
          <c:y val="0.44711286089238844"/>
          <c:w val="0.95876266768737228"/>
          <c:h val="0.536758106849547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13-4A62-A179-442CB35A8C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13-4A62-A179-442CB35A8C72}"/>
              </c:ext>
            </c:extLst>
          </c:dPt>
          <c:dLbls>
            <c:dLbl>
              <c:idx val="0"/>
              <c:tx>
                <c:rich>
                  <a:bodyPr/>
                  <a:lstStyle/>
                  <a:p>
                    <a:fld id="{C6525400-68FE-49DB-B1B1-17B9B0F4F88B}" type="PERCENTAGE">
                      <a:rPr lang="en-US" baseline="0" smtClean="0"/>
                      <a:pPr/>
                      <a:t>[PERCENTAGE]</a:t>
                    </a:fld>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13-4A62-A179-442CB35A8C72}"/>
                </c:ext>
              </c:extLst>
            </c:dLbl>
            <c:dLbl>
              <c:idx val="1"/>
              <c:tx>
                <c:rich>
                  <a:bodyPr/>
                  <a:lstStyle/>
                  <a:p>
                    <a:fld id="{92081FE7-C39B-4968-9BA3-EAD5FE15E219}" type="PERCENTAGE">
                      <a:rPr lang="en-US" baseline="0" smtClean="0"/>
                      <a:pPr/>
                      <a:t>[PERCENTAGE]</a:t>
                    </a:fld>
                    <a:r>
                      <a:rPr lang="en-US" baseline="0"/>
                      <a:t> </a:t>
                    </a:r>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13-4A62-A179-442CB35A8C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28</c:v>
                </c:pt>
                <c:pt idx="1">
                  <c:v>41</c:v>
                </c:pt>
              </c:numCache>
            </c:numRef>
          </c:val>
          <c:extLst>
            <c:ext xmlns:c16="http://schemas.microsoft.com/office/drawing/2014/chart" uri="{C3380CC4-5D6E-409C-BE32-E72D297353CC}">
              <c16:uniqueId val="{00000000-1B6D-4FF9-937E-72C9218E594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05-4DAC-9798-25FAE555E0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05-4DAC-9798-25FAE555E02D}"/>
              </c:ext>
            </c:extLst>
          </c:dPt>
          <c:dLbls>
            <c:dLbl>
              <c:idx val="0"/>
              <c:tx>
                <c:rich>
                  <a:bodyPr/>
                  <a:lstStyle/>
                  <a:p>
                    <a:fld id="{7FF91A0B-E159-46A4-AD4C-11A51CAB18A0}" type="PERCENTAGE">
                      <a:rPr lang="en-US" baseline="0" smtClean="0"/>
                      <a:pPr/>
                      <a:t>[PERCENTAGE]</a:t>
                    </a:fld>
                    <a:r>
                      <a:rPr lang="en-US" baseline="0"/>
                      <a:t> </a:t>
                    </a:r>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05-4DAC-9798-25FAE555E02D}"/>
                </c:ext>
              </c:extLst>
            </c:dLbl>
            <c:dLbl>
              <c:idx val="1"/>
              <c:tx>
                <c:rich>
                  <a:bodyPr/>
                  <a:lstStyle/>
                  <a:p>
                    <a:fld id="{CCA76071-C170-4F8D-93BB-C395D5096B3A}" type="PERCENTAGE">
                      <a:rPr lang="en-US" baseline="0" smtClean="0"/>
                      <a:pPr/>
                      <a:t>[PERCENTAGE]</a:t>
                    </a:fld>
                    <a:r>
                      <a:rPr lang="en-US" baseline="0"/>
                      <a:t> </a:t>
                    </a:r>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D05-4DAC-9798-25FAE555E0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16</c:v>
                </c:pt>
                <c:pt idx="1">
                  <c:v>53</c:v>
                </c:pt>
              </c:numCache>
            </c:numRef>
          </c:val>
          <c:extLst>
            <c:ext xmlns:c16="http://schemas.microsoft.com/office/drawing/2014/chart" uri="{C3380CC4-5D6E-409C-BE32-E72D297353CC}">
              <c16:uniqueId val="{00000000-0620-41A8-AF79-B4FAED08BED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E8-403F-A33C-3BFB059C51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E8-403F-A33C-3BFB059C517D}"/>
              </c:ext>
            </c:extLst>
          </c:dPt>
          <c:dLbls>
            <c:dLbl>
              <c:idx val="0"/>
              <c:tx>
                <c:rich>
                  <a:bodyPr/>
                  <a:lstStyle/>
                  <a:p>
                    <a:r>
                      <a:rPr lang="en-US" baseline="0"/>
                      <a:t> </a:t>
                    </a:r>
                    <a:fld id="{4516AC51-DE6D-4A95-BE0B-88FF81629E87}" type="PERCENTAGE">
                      <a:rPr lang="en-US" baseline="0" smtClean="0"/>
                      <a:pPr/>
                      <a:t>[PERCENTAGE]</a:t>
                    </a:fld>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E8-403F-A33C-3BFB059C517D}"/>
                </c:ext>
              </c:extLst>
            </c:dLbl>
            <c:dLbl>
              <c:idx val="1"/>
              <c:tx>
                <c:rich>
                  <a:bodyPr/>
                  <a:lstStyle/>
                  <a:p>
                    <a:fld id="{2F59CB26-F493-4317-ADEF-DD1AA352BFF5}" type="PERCENTAGE">
                      <a:rPr lang="en-US" baseline="0" smtClean="0"/>
                      <a:pPr/>
                      <a:t>[PERCENTAGE]</a:t>
                    </a:fld>
                    <a:r>
                      <a:rPr lang="en-US" sz="1100" b="0" i="0" u="none" strike="noStrike" kern="1200" baseline="0">
                        <a:solidFill>
                          <a:prstClr val="black">
                            <a:lumMod val="75000"/>
                            <a:lumOff val="25000"/>
                          </a:prstClr>
                        </a:solidFill>
                      </a:rPr>
                      <a:t>(N=</a:t>
                    </a:r>
                    <a:fld id="{75D93ED1-BEBD-488D-BCD8-8E11DF637B86}" type="VALUE">
                      <a:rPr lang="en-US" sz="900" b="0" i="0" u="none" strike="noStrike" kern="1200" baseline="0" smtClean="0">
                        <a:solidFill>
                          <a:prstClr val="black">
                            <a:lumMod val="75000"/>
                            <a:lumOff val="25000"/>
                          </a:prstClr>
                        </a:solidFill>
                      </a:rPr>
                      <a:pPr/>
                      <a:t>[VALUE]</a:t>
                    </a:fld>
                    <a:r>
                      <a:rPr lang="en-US" sz="900" b="0" i="0" u="none" strike="noStrike" kern="1200" baseline="0">
                        <a:solidFill>
                          <a:prstClr val="black">
                            <a:lumMod val="75000"/>
                            <a:lumOff val="25000"/>
                          </a:prstClr>
                        </a:solidFill>
                      </a:rPr>
                      <a:t>)</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E8-403F-A33C-3BFB059C51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38</c:v>
                </c:pt>
                <c:pt idx="1">
                  <c:v>31</c:v>
                </c:pt>
              </c:numCache>
            </c:numRef>
          </c:val>
          <c:extLst>
            <c:ext xmlns:c16="http://schemas.microsoft.com/office/drawing/2014/chart" uri="{C3380CC4-5D6E-409C-BE32-E72D297353CC}">
              <c16:uniqueId val="{00000000-37CC-4CFF-9FE4-4BA53B2239F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University and community mental health supports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59</c:v>
                </c:pt>
              </c:numCache>
            </c:numRef>
          </c:val>
          <c:extLst>
            <c:ext xmlns:c16="http://schemas.microsoft.com/office/drawing/2014/chart" uri="{C3380CC4-5D6E-409C-BE32-E72D297353CC}">
              <c16:uniqueId val="{00000000-C534-46E5-939A-BE68830C8989}"/>
            </c:ext>
          </c:extLst>
        </c:ser>
        <c:ser>
          <c:idx val="1"/>
          <c:order val="1"/>
          <c:tx>
            <c:strRef>
              <c:f>Sheet1!$C$1</c:f>
              <c:strCache>
                <c:ptCount val="1"/>
                <c:pt idx="0">
                  <c:v>Health resources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52</c:v>
                </c:pt>
              </c:numCache>
            </c:numRef>
          </c:val>
          <c:extLst>
            <c:ext xmlns:c16="http://schemas.microsoft.com/office/drawing/2014/chart" uri="{C3380CC4-5D6E-409C-BE32-E72D297353CC}">
              <c16:uniqueId val="{00000001-C534-46E5-939A-BE68830C8989}"/>
            </c:ext>
          </c:extLst>
        </c:ser>
        <c:ser>
          <c:idx val="2"/>
          <c:order val="2"/>
          <c:tx>
            <c:strRef>
              <c:f>Sheet1!$D$1</c:f>
              <c:strCache>
                <c:ptCount val="1"/>
                <c:pt idx="0">
                  <c:v>Housing resources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41</c:v>
                </c:pt>
              </c:numCache>
            </c:numRef>
          </c:val>
          <c:extLst>
            <c:ext xmlns:c16="http://schemas.microsoft.com/office/drawing/2014/chart" uri="{C3380CC4-5D6E-409C-BE32-E72D297353CC}">
              <c16:uniqueId val="{00000002-C534-46E5-939A-BE68830C8989}"/>
            </c:ext>
          </c:extLst>
        </c:ser>
        <c:ser>
          <c:idx val="3"/>
          <c:order val="3"/>
          <c:tx>
            <c:strRef>
              <c:f>Sheet1!$E$1</c:f>
              <c:strCache>
                <c:ptCount val="1"/>
                <c:pt idx="0">
                  <c:v>Dependent care or child care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General</c:formatCode>
                <c:ptCount val="1"/>
                <c:pt idx="0">
                  <c:v>36</c:v>
                </c:pt>
              </c:numCache>
            </c:numRef>
          </c:val>
          <c:extLst>
            <c:ext xmlns:c16="http://schemas.microsoft.com/office/drawing/2014/chart" uri="{C3380CC4-5D6E-409C-BE32-E72D297353CC}">
              <c16:uniqueId val="{00000003-C534-46E5-939A-BE68830C8989}"/>
            </c:ext>
          </c:extLst>
        </c:ser>
        <c:ser>
          <c:idx val="4"/>
          <c:order val="4"/>
          <c:tx>
            <c:strRef>
              <c:f>Sheet1!$F$1</c:f>
              <c:strCache>
                <c:ptCount val="1"/>
                <c:pt idx="0">
                  <c:v>Individualized resources based on scholars' cultural needs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General</c:formatCode>
                <c:ptCount val="1"/>
                <c:pt idx="0">
                  <c:v>47</c:v>
                </c:pt>
              </c:numCache>
            </c:numRef>
          </c:val>
          <c:extLst>
            <c:ext xmlns:c16="http://schemas.microsoft.com/office/drawing/2014/chart" uri="{C3380CC4-5D6E-409C-BE32-E72D297353CC}">
              <c16:uniqueId val="{00000004-C534-46E5-939A-BE68830C8989}"/>
            </c:ext>
          </c:extLst>
        </c:ser>
        <c:ser>
          <c:idx val="5"/>
          <c:order val="5"/>
          <c:tx>
            <c:strRef>
              <c:f>Sheet1!$G$1</c:f>
              <c:strCache>
                <c:ptCount val="1"/>
                <c:pt idx="0">
                  <c:v>Individualized resources based on scholars' academic needs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General</c:formatCode>
                <c:ptCount val="1"/>
                <c:pt idx="0">
                  <c:v>48</c:v>
                </c:pt>
              </c:numCache>
            </c:numRef>
          </c:val>
          <c:extLst>
            <c:ext xmlns:c16="http://schemas.microsoft.com/office/drawing/2014/chart" uri="{C3380CC4-5D6E-409C-BE32-E72D297353CC}">
              <c16:uniqueId val="{00000005-C534-46E5-939A-BE68830C8989}"/>
            </c:ext>
          </c:extLst>
        </c:ser>
        <c:ser>
          <c:idx val="6"/>
          <c:order val="6"/>
          <c:tx>
            <c:strRef>
              <c:f>Sheet1!$H$1</c:f>
              <c:strCache>
                <c:ptCount val="1"/>
                <c:pt idx="0">
                  <c:v>Individualized resources based on scholars' disability- related needs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General</c:formatCode>
                <c:ptCount val="1"/>
                <c:pt idx="0">
                  <c:v>53</c:v>
                </c:pt>
              </c:numCache>
            </c:numRef>
          </c:val>
          <c:extLst>
            <c:ext xmlns:c16="http://schemas.microsoft.com/office/drawing/2014/chart" uri="{C3380CC4-5D6E-409C-BE32-E72D297353CC}">
              <c16:uniqueId val="{00000006-C534-46E5-939A-BE68830C8989}"/>
            </c:ext>
          </c:extLst>
        </c:ser>
        <c:ser>
          <c:idx val="7"/>
          <c:order val="7"/>
          <c:tx>
            <c:strRef>
              <c:f>Sheet1!$I$1</c:f>
              <c:strCache>
                <c:ptCount val="1"/>
                <c:pt idx="0">
                  <c:v>Individualized resources based on scholars' financial needs </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General</c:formatCode>
                <c:ptCount val="1"/>
                <c:pt idx="0">
                  <c:v>44</c:v>
                </c:pt>
              </c:numCache>
            </c:numRef>
          </c:val>
          <c:extLst>
            <c:ext xmlns:c16="http://schemas.microsoft.com/office/drawing/2014/chart" uri="{C3380CC4-5D6E-409C-BE32-E72D297353CC}">
              <c16:uniqueId val="{00000007-C534-46E5-939A-BE68830C8989}"/>
            </c:ext>
          </c:extLst>
        </c:ser>
        <c:ser>
          <c:idx val="8"/>
          <c:order val="8"/>
          <c:tx>
            <c:strRef>
              <c:f>Sheet1!$J$1</c:f>
              <c:strCache>
                <c:ptCount val="1"/>
                <c:pt idx="0">
                  <c:v>Other</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General</c:formatCode>
                <c:ptCount val="1"/>
                <c:pt idx="0">
                  <c:v>15</c:v>
                </c:pt>
              </c:numCache>
            </c:numRef>
          </c:val>
          <c:extLst>
            <c:ext xmlns:c16="http://schemas.microsoft.com/office/drawing/2014/chart" uri="{C3380CC4-5D6E-409C-BE32-E72D297353CC}">
              <c16:uniqueId val="{00000008-C534-46E5-939A-BE68830C8989}"/>
            </c:ext>
          </c:extLst>
        </c:ser>
        <c:dLbls>
          <c:showLegendKey val="0"/>
          <c:showVal val="0"/>
          <c:showCatName val="0"/>
          <c:showSerName val="0"/>
          <c:showPercent val="0"/>
          <c:showBubbleSize val="0"/>
        </c:dLbls>
        <c:gapWidth val="219"/>
        <c:overlap val="-27"/>
        <c:axId val="1425802111"/>
        <c:axId val="1230256063"/>
      </c:barChart>
      <c:catAx>
        <c:axId val="142580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0256063"/>
        <c:crosses val="autoZero"/>
        <c:auto val="1"/>
        <c:lblAlgn val="ctr"/>
        <c:lblOffset val="100"/>
        <c:noMultiLvlLbl val="0"/>
      </c:catAx>
      <c:valAx>
        <c:axId val="1230256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80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List of resources/links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56</c:v>
                </c:pt>
              </c:numCache>
            </c:numRef>
          </c:val>
          <c:extLst>
            <c:ext xmlns:c16="http://schemas.microsoft.com/office/drawing/2014/chart" uri="{C3380CC4-5D6E-409C-BE32-E72D297353CC}">
              <c16:uniqueId val="{00000000-3F09-4D9A-BD60-492B713E2B4C}"/>
            </c:ext>
          </c:extLst>
        </c:ser>
        <c:ser>
          <c:idx val="1"/>
          <c:order val="1"/>
          <c:tx>
            <c:strRef>
              <c:f>Sheet1!$C$1</c:f>
              <c:strCache>
                <c:ptCount val="1"/>
                <c:pt idx="0">
                  <c:v>Presentations from representatives of offices/organizations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38</c:v>
                </c:pt>
              </c:numCache>
            </c:numRef>
          </c:val>
          <c:extLst>
            <c:ext xmlns:c16="http://schemas.microsoft.com/office/drawing/2014/chart" uri="{C3380CC4-5D6E-409C-BE32-E72D297353CC}">
              <c16:uniqueId val="{00000001-3F09-4D9A-BD60-492B713E2B4C}"/>
            </c:ext>
          </c:extLst>
        </c:ser>
        <c:ser>
          <c:idx val="2"/>
          <c:order val="2"/>
          <c:tx>
            <c:strRef>
              <c:f>Sheet1!$D$1</c:f>
              <c:strCache>
                <c:ptCount val="1"/>
                <c:pt idx="0">
                  <c:v>Project faculty providing information on resources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61</c:v>
                </c:pt>
              </c:numCache>
            </c:numRef>
          </c:val>
          <c:extLst>
            <c:ext xmlns:c16="http://schemas.microsoft.com/office/drawing/2014/chart" uri="{C3380CC4-5D6E-409C-BE32-E72D297353CC}">
              <c16:uniqueId val="{00000002-3F09-4D9A-BD60-492B713E2B4C}"/>
            </c:ext>
          </c:extLst>
        </c:ser>
        <c:ser>
          <c:idx val="3"/>
          <c:order val="3"/>
          <c:tx>
            <c:strRef>
              <c:f>Sheet1!$E$1</c:f>
              <c:strCache>
                <c:ptCount val="1"/>
                <c:pt idx="0">
                  <c:v>Peers providing information on resources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General</c:formatCode>
                <c:ptCount val="1"/>
                <c:pt idx="0">
                  <c:v>26</c:v>
                </c:pt>
              </c:numCache>
            </c:numRef>
          </c:val>
          <c:extLst>
            <c:ext xmlns:c16="http://schemas.microsoft.com/office/drawing/2014/chart" uri="{C3380CC4-5D6E-409C-BE32-E72D297353CC}">
              <c16:uniqueId val="{00000003-3F09-4D9A-BD60-492B713E2B4C}"/>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General</c:formatCode>
                <c:ptCount val="1"/>
                <c:pt idx="0">
                  <c:v>18</c:v>
                </c:pt>
              </c:numCache>
            </c:numRef>
          </c:val>
          <c:extLst>
            <c:ext xmlns:c16="http://schemas.microsoft.com/office/drawing/2014/chart" uri="{C3380CC4-5D6E-409C-BE32-E72D297353CC}">
              <c16:uniqueId val="{00000004-3F09-4D9A-BD60-492B713E2B4C}"/>
            </c:ext>
          </c:extLst>
        </c:ser>
        <c:dLbls>
          <c:showLegendKey val="0"/>
          <c:showVal val="0"/>
          <c:showCatName val="0"/>
          <c:showSerName val="0"/>
          <c:showPercent val="0"/>
          <c:showBubbleSize val="0"/>
        </c:dLbls>
        <c:gapWidth val="219"/>
        <c:overlap val="-27"/>
        <c:axId val="1366340575"/>
        <c:axId val="1360424687"/>
      </c:barChart>
      <c:catAx>
        <c:axId val="136634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0424687"/>
        <c:crosses val="autoZero"/>
        <c:auto val="1"/>
        <c:lblAlgn val="ctr"/>
        <c:lblOffset val="100"/>
        <c:noMultiLvlLbl val="0"/>
      </c:catAx>
      <c:valAx>
        <c:axId val="1360424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634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4_42F37B5C.xml><?xml version="1.0" encoding="utf-8"?>
<p188:cmLst xmlns:a="http://schemas.openxmlformats.org/drawingml/2006/main" xmlns:r="http://schemas.openxmlformats.org/officeDocument/2006/relationships" xmlns:p188="http://schemas.microsoft.com/office/powerpoint/2018/8/main">
  <p188:cm id="{172EB673-F7F3-44A0-A401-6B7DB3D270C2}" authorId="{8FB72701-E2EF-4288-FB23-DFCB142B4D12}" status="resolved" created="2024-01-18T14:16:48.854" complete="100000">
    <ac:deMkLst xmlns:ac="http://schemas.microsoft.com/office/drawing/2013/main/command">
      <pc:docMk xmlns:pc="http://schemas.microsoft.com/office/powerpoint/2013/main/command"/>
      <pc:sldMk xmlns:pc="http://schemas.microsoft.com/office/powerpoint/2013/main/command" cId="1123253084" sldId="260"/>
      <ac:spMk id="2" creationId="{EB35E3DC-E7C1-5FFA-3523-4F1971941A93}"/>
    </ac:deMkLst>
    <p188:txBody>
      <a:bodyPr/>
      <a:lstStyle/>
      <a:p>
        <a:r>
          <a:rPr lang="en-US"/>
          <a:t>Add Related services personnel data</a:t>
        </a:r>
      </a:p>
    </p188:txBody>
  </p188:cm>
  <p188:cm id="{BA099354-E0A6-4296-B271-B27BCF3B0BF7}" authorId="{8FB72701-E2EF-4288-FB23-DFCB142B4D12}" status="resolved" created="2024-01-18T14:19:22.209" complete="100000">
    <ac:txMkLst xmlns:ac="http://schemas.microsoft.com/office/drawing/2013/main/command">
      <pc:docMk xmlns:pc="http://schemas.microsoft.com/office/powerpoint/2013/main/command"/>
      <pc:sldMk xmlns:pc="http://schemas.microsoft.com/office/powerpoint/2013/main/command" cId="1123253084" sldId="260"/>
      <ac:spMk id="3" creationId="{1028B751-391E-ECD3-CBE4-B08C88472594}"/>
      <ac:txMk cp="878">
        <ac:context len="879" hash="1644780025"/>
      </ac:txMk>
    </ac:txMkLst>
    <p188:pos x="11563826" y="3170582"/>
    <p188:txBody>
      <a:bodyPr/>
      <a:lstStyle/>
      <a:p>
        <a:r>
          <a:rPr lang="en-US"/>
          <a:t>delete</a:t>
        </a:r>
      </a:p>
    </p188:txBody>
  </p188:cm>
</p188:cmLst>
</file>

<file path=ppt/comments/modernComment_107_316592B9.xml><?xml version="1.0" encoding="utf-8"?>
<p188:cmLst xmlns:a="http://schemas.openxmlformats.org/drawingml/2006/main" xmlns:r="http://schemas.openxmlformats.org/officeDocument/2006/relationships" xmlns:p188="http://schemas.microsoft.com/office/powerpoint/2018/8/main">
  <p188:cm id="{131709F7-4F9C-4A08-8563-D7D84CBCD711}" authorId="{6C7C4102-D682-2179-C16F-A12D3D43FFC1}" created="2024-01-16T22:04:37.760">
    <ac:txMkLst xmlns:ac="http://schemas.microsoft.com/office/drawing/2013/main/command">
      <pc:docMk xmlns:pc="http://schemas.microsoft.com/office/powerpoint/2013/main/command"/>
      <pc:sldMk xmlns:pc="http://schemas.microsoft.com/office/powerpoint/2013/main/command" cId="828740281" sldId="263"/>
      <ac:spMk id="2" creationId="{A5A2AE29-408F-C405-E1E1-C58B4491870B}"/>
      <ac:txMk cp="0" len="43">
        <ac:context len="44" hash="2298079562"/>
      </ac:txMk>
    </ac:txMkLst>
    <p188:pos x="9972842" y="574842"/>
    <p188:txBody>
      <a:bodyPr/>
      <a:lstStyle/>
      <a:p>
        <a:r>
          <a:rPr lang="en-US"/>
          <a:t>Revise title of slide?</a:t>
        </a:r>
      </a:p>
    </p188:txBody>
  </p188:cm>
</p188:cmLst>
</file>

<file path=ppt/comments/modernComment_10A_970F20B8.xml><?xml version="1.0" encoding="utf-8"?>
<p188:cmLst xmlns:a="http://schemas.openxmlformats.org/drawingml/2006/main" xmlns:r="http://schemas.openxmlformats.org/officeDocument/2006/relationships" xmlns:p188="http://schemas.microsoft.com/office/powerpoint/2018/8/main">
  <p188:cm id="{847A863D-A1C8-4242-9A64-7C8C3A08A830}" authorId="{6C7C4102-D682-2179-C16F-A12D3D43FFC1}" status="resolved" created="2024-01-16T21:59:15.787" complete="100000">
    <ac:txMkLst xmlns:ac="http://schemas.microsoft.com/office/drawing/2013/main/command">
      <pc:docMk xmlns:pc="http://schemas.microsoft.com/office/powerpoint/2013/main/command"/>
      <pc:sldMk xmlns:pc="http://schemas.microsoft.com/office/powerpoint/2013/main/command" cId="2534351032" sldId="266"/>
      <ac:spMk id="3" creationId="{897142D7-B5A6-63FE-C80F-44445A165CEF}"/>
      <ac:txMk cp="97" len="25">
        <ac:context len="210" hash="2817888338"/>
      </ac:txMk>
    </ac:txMkLst>
    <p188:pos x="1791368" y="1216526"/>
    <p188:txBody>
      <a:bodyPr/>
      <a:lstStyle/>
      <a:p>
        <a:r>
          <a:rPr lang="en-US"/>
          <a:t>Added to include supports for all scholars could be discussed</a:t>
        </a:r>
      </a:p>
    </p188:txBody>
  </p188:cm>
</p188:cmLst>
</file>

<file path=ppt/comments/modernComment_10B_26D282C6.xml><?xml version="1.0" encoding="utf-8"?>
<p188:cmLst xmlns:a="http://schemas.openxmlformats.org/drawingml/2006/main" xmlns:r="http://schemas.openxmlformats.org/officeDocument/2006/relationships" xmlns:p188="http://schemas.microsoft.com/office/powerpoint/2018/8/main">
  <p188:cm id="{0EFD2091-7111-4E05-81E4-B8A9ABCFA417}" authorId="{6C7C4102-D682-2179-C16F-A12D3D43FFC1}" status="resolved" created="2024-01-16T22:13:12.612" complete="100000">
    <pc:sldMkLst xmlns:pc="http://schemas.microsoft.com/office/powerpoint/2013/main/command">
      <pc:docMk/>
      <pc:sldMk cId="651330246" sldId="267"/>
    </pc:sldMkLst>
    <p188:txBody>
      <a:bodyPr/>
      <a:lstStyle/>
      <a:p>
        <a:r>
          <a:rPr lang="en-US"/>
          <a:t>Can we remove chart title text?</a:t>
        </a:r>
      </a:p>
    </p188:txBody>
  </p188:cm>
</p188:cmLst>
</file>

<file path=ppt/comments/modernComment_111_B624201E.xml><?xml version="1.0" encoding="utf-8"?>
<p188:cmLst xmlns:a="http://schemas.openxmlformats.org/drawingml/2006/main" xmlns:r="http://schemas.openxmlformats.org/officeDocument/2006/relationships" xmlns:p188="http://schemas.microsoft.com/office/powerpoint/2018/8/main">
  <p188:cm id="{2CE0E5F7-13D4-4275-98A4-1F06A0932120}" authorId="{8FB72701-E2EF-4288-FB23-DFCB142B4D12}" status="resolved" created="2024-01-12T16:57:16.789" complete="100000">
    <ac:deMkLst xmlns:ac="http://schemas.microsoft.com/office/drawing/2013/main/command">
      <pc:docMk xmlns:pc="http://schemas.microsoft.com/office/powerpoint/2013/main/command"/>
      <pc:sldMk xmlns:pc="http://schemas.microsoft.com/office/powerpoint/2013/main/command" cId="3055820830" sldId="273"/>
      <ac:spMk id="3" creationId="{BE4E7118-817D-0C3E-0E12-010D9590ECE2}"/>
    </ac:deMkLst>
    <p188:txBody>
      <a:bodyPr/>
      <a:lstStyle/>
      <a:p>
        <a:r>
          <a:rPr lang="en-US"/>
          <a:t>We probably don’t need this. Meaghan, can you add the Attract, Prepare, Retain resource you shared?</a:t>
        </a:r>
      </a:p>
    </p188:txBody>
  </p188:cm>
</p188:cmLst>
</file>

<file path=ppt/comments/modernComment_162_84577616.xml><?xml version="1.0" encoding="utf-8"?>
<p188:cmLst xmlns:a="http://schemas.openxmlformats.org/drawingml/2006/main" xmlns:r="http://schemas.openxmlformats.org/officeDocument/2006/relationships" xmlns:p188="http://schemas.microsoft.com/office/powerpoint/2018/8/main">
  <p188:cm id="{A25B95F0-463F-4C9C-9C4A-7C5F5D4BF251}" authorId="{6C7C4102-D682-2179-C16F-A12D3D43FFC1}" status="resolved" created="2024-01-16T22:02:58.415" complete="100000">
    <ac:txMkLst xmlns:ac="http://schemas.microsoft.com/office/drawing/2013/main/command">
      <pc:docMk xmlns:pc="http://schemas.microsoft.com/office/powerpoint/2013/main/command"/>
      <pc:sldMk xmlns:pc="http://schemas.microsoft.com/office/powerpoint/2013/main/command" cId="2220324374" sldId="354"/>
      <ac:spMk id="3" creationId="{00000000-0000-0000-0000-000000000000}"/>
      <ac:txMk cp="0" len="33">
        <ac:context len="34" hash="1981947369"/>
      </ac:txMk>
    </ac:txMkLst>
    <p188:pos x="5828631" y="588210"/>
    <p188:txBody>
      <a:bodyPr/>
      <a:lstStyle/>
      <a:p>
        <a:r>
          <a:rPr lang="en-US"/>
          <a:t>Revised Title</a:t>
        </a:r>
      </a:p>
    </p188:txBody>
  </p188:cm>
</p188:cmLst>
</file>

<file path=ppt/comments/modernComment_17A_A6B1EC55.xml><?xml version="1.0" encoding="utf-8"?>
<p188:cmLst xmlns:a="http://schemas.openxmlformats.org/drawingml/2006/main" xmlns:r="http://schemas.openxmlformats.org/officeDocument/2006/relationships" xmlns:p188="http://schemas.microsoft.com/office/powerpoint/2018/8/main">
  <p188:cm id="{35D55370-746B-4D6C-9A90-93E7416D13DA}" authorId="{6C7C4102-D682-2179-C16F-A12D3D43FFC1}" created="2024-01-16T22:11:15.844">
    <pc:sldMkLst xmlns:pc="http://schemas.microsoft.com/office/powerpoint/2013/main/command">
      <pc:docMk/>
      <pc:sldMk cId="2796678229" sldId="378"/>
    </pc:sldMkLst>
    <p188:txBody>
      <a:bodyPr/>
      <a:lstStyle/>
      <a:p>
        <a:r>
          <a:rPr lang="en-US"/>
          <a:t>Share information that this was a sample of projects only and some may have been in the planning year
Individualized stipends category has typo - change to completion
Any data points we want to highlight? </a:t>
        </a:r>
      </a:p>
    </p188:txBody>
  </p188:cm>
</p188:cmLst>
</file>

<file path=ppt/comments/modernComment_845_58AB96D2.xml><?xml version="1.0" encoding="utf-8"?>
<p188:cmLst xmlns:a="http://schemas.openxmlformats.org/drawingml/2006/main" xmlns:r="http://schemas.openxmlformats.org/officeDocument/2006/relationships" xmlns:p188="http://schemas.microsoft.com/office/powerpoint/2018/8/main">
  <p188:cm id="{6873FCCD-C6D2-420D-AFAB-3E6A8609D816}" authorId="{6C7C4102-D682-2179-C16F-A12D3D43FFC1}" status="resolved" created="2024-01-16T22:15:45.942" complete="100000">
    <pc:sldMkLst xmlns:pc="http://schemas.microsoft.com/office/powerpoint/2013/main/command">
      <pc:docMk/>
      <pc:sldMk cId="1487640274" sldId="2117"/>
    </pc:sldMkLst>
    <p188:txBody>
      <a:bodyPr/>
      <a:lstStyle/>
      <a:p>
        <a:r>
          <a:rPr lang="en-US"/>
          <a:t>Touch base on OSEP project officers have specific role in breakout groups?
Maximum number assigned to groups?
Have set of questions all groups discuss as time permits?</a:t>
        </a:r>
      </a:p>
    </p188:txBody>
  </p188:cm>
  <p188:cm id="{C17AA958-2EF0-478F-9478-0B804D0DF88E}" authorId="{8FB72701-E2EF-4288-FB23-DFCB142B4D12}" status="resolved" created="2024-01-18T15:23:09.567" complete="100000">
    <pc:sldMkLst xmlns:pc="http://schemas.microsoft.com/office/powerpoint/2013/main/command">
      <pc:docMk/>
      <pc:sldMk cId="1487640274" sldId="2117"/>
    </pc:sldMkLst>
    <p188:txBody>
      <a:bodyPr/>
      <a:lstStyle/>
      <a:p>
        <a:r>
          <a:rPr lang="en-US"/>
          <a:t>Please add the Padlet link.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0337E99-3FF8-4B92-830A-4A7D4D283EF1}" type="datetimeFigureOut">
              <a:rPr lang="en-US" smtClean="0"/>
              <a:t>1/22/2024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31AB706-D27B-4096-9A01-5E9A1447B3FF}" type="slidenum">
              <a:rPr lang="en-US" smtClean="0"/>
              <a:t>‹#›</a:t>
            </a:fld>
            <a:endParaRPr lang="en-US"/>
          </a:p>
        </p:txBody>
      </p:sp>
    </p:spTree>
    <p:extLst>
      <p:ext uri="{BB962C8B-B14F-4D97-AF65-F5344CB8AC3E}">
        <p14:creationId xmlns:p14="http://schemas.microsoft.com/office/powerpoint/2010/main" val="1875837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OSEP- Sunyoung</a:t>
            </a:r>
          </a:p>
        </p:txBody>
      </p:sp>
      <p:sp>
        <p:nvSpPr>
          <p:cNvPr id="4" name="Slide Number Placeholder 3"/>
          <p:cNvSpPr>
            <a:spLocks noGrp="1"/>
          </p:cNvSpPr>
          <p:nvPr>
            <p:ph type="sldNum" sz="quarter" idx="5"/>
          </p:nvPr>
        </p:nvSpPr>
        <p:spPr/>
        <p:txBody>
          <a:bodyPr/>
          <a:lstStyle/>
          <a:p>
            <a:fld id="{F31AB706-D27B-4096-9A01-5E9A1447B3FF}" type="slidenum">
              <a:rPr lang="en-US" smtClean="0"/>
              <a:t>1</a:t>
            </a:fld>
            <a:endParaRPr lang="en-US"/>
          </a:p>
        </p:txBody>
      </p:sp>
    </p:spTree>
    <p:extLst>
      <p:ext uri="{BB962C8B-B14F-4D97-AF65-F5344CB8AC3E}">
        <p14:creationId xmlns:p14="http://schemas.microsoft.com/office/powerpoint/2010/main" val="178872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Melinda</a:t>
            </a:r>
          </a:p>
        </p:txBody>
      </p:sp>
      <p:sp>
        <p:nvSpPr>
          <p:cNvPr id="4" name="Slide Number Placeholder 3"/>
          <p:cNvSpPr>
            <a:spLocks noGrp="1"/>
          </p:cNvSpPr>
          <p:nvPr>
            <p:ph type="sldNum" sz="quarter" idx="5"/>
          </p:nvPr>
        </p:nvSpPr>
        <p:spPr/>
        <p:txBody>
          <a:bodyPr/>
          <a:lstStyle/>
          <a:p>
            <a:fld id="{F31AB706-D27B-4096-9A01-5E9A1447B3FF}" type="slidenum">
              <a:rPr lang="en-US" smtClean="0"/>
              <a:t>14</a:t>
            </a:fld>
            <a:endParaRPr lang="en-US"/>
          </a:p>
        </p:txBody>
      </p:sp>
    </p:spTree>
    <p:extLst>
      <p:ext uri="{BB962C8B-B14F-4D97-AF65-F5344CB8AC3E}">
        <p14:creationId xmlns:p14="http://schemas.microsoft.com/office/powerpoint/2010/main" val="27370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Melinda</a:t>
            </a:r>
          </a:p>
        </p:txBody>
      </p:sp>
      <p:sp>
        <p:nvSpPr>
          <p:cNvPr id="4" name="Slide Number Placeholder 3"/>
          <p:cNvSpPr>
            <a:spLocks noGrp="1"/>
          </p:cNvSpPr>
          <p:nvPr>
            <p:ph type="sldNum" sz="quarter" idx="5"/>
          </p:nvPr>
        </p:nvSpPr>
        <p:spPr/>
        <p:txBody>
          <a:bodyPr/>
          <a:lstStyle/>
          <a:p>
            <a:fld id="{F31AB706-D27B-4096-9A01-5E9A1447B3FF}" type="slidenum">
              <a:rPr lang="en-US" smtClean="0"/>
              <a:t>15</a:t>
            </a:fld>
            <a:endParaRPr lang="en-US"/>
          </a:p>
        </p:txBody>
      </p:sp>
    </p:spTree>
    <p:extLst>
      <p:ext uri="{BB962C8B-B14F-4D97-AF65-F5344CB8AC3E}">
        <p14:creationId xmlns:p14="http://schemas.microsoft.com/office/powerpoint/2010/main" val="34416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Melinda</a:t>
            </a:r>
          </a:p>
        </p:txBody>
      </p:sp>
      <p:sp>
        <p:nvSpPr>
          <p:cNvPr id="4" name="Slide Number Placeholder 3"/>
          <p:cNvSpPr>
            <a:spLocks noGrp="1"/>
          </p:cNvSpPr>
          <p:nvPr>
            <p:ph type="sldNum" sz="quarter" idx="5"/>
          </p:nvPr>
        </p:nvSpPr>
        <p:spPr/>
        <p:txBody>
          <a:bodyPr/>
          <a:lstStyle/>
          <a:p>
            <a:fld id="{F31AB706-D27B-4096-9A01-5E9A1447B3FF}" type="slidenum">
              <a:rPr lang="en-US" smtClean="0"/>
              <a:t>16</a:t>
            </a:fld>
            <a:endParaRPr lang="en-US"/>
          </a:p>
        </p:txBody>
      </p:sp>
    </p:spTree>
    <p:extLst>
      <p:ext uri="{BB962C8B-B14F-4D97-AF65-F5344CB8AC3E}">
        <p14:creationId xmlns:p14="http://schemas.microsoft.com/office/powerpoint/2010/main" val="285103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Melinda</a:t>
            </a:r>
          </a:p>
        </p:txBody>
      </p:sp>
      <p:sp>
        <p:nvSpPr>
          <p:cNvPr id="4" name="Slide Number Placeholder 3"/>
          <p:cNvSpPr>
            <a:spLocks noGrp="1"/>
          </p:cNvSpPr>
          <p:nvPr>
            <p:ph type="sldNum" sz="quarter" idx="5"/>
          </p:nvPr>
        </p:nvSpPr>
        <p:spPr/>
        <p:txBody>
          <a:bodyPr/>
          <a:lstStyle/>
          <a:p>
            <a:fld id="{F31AB706-D27B-4096-9A01-5E9A1447B3FF}" type="slidenum">
              <a:rPr lang="en-US" smtClean="0"/>
              <a:t>17</a:t>
            </a:fld>
            <a:endParaRPr lang="en-US"/>
          </a:p>
        </p:txBody>
      </p:sp>
    </p:spTree>
    <p:extLst>
      <p:ext uri="{BB962C8B-B14F-4D97-AF65-F5344CB8AC3E}">
        <p14:creationId xmlns:p14="http://schemas.microsoft.com/office/powerpoint/2010/main" val="2848018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Sunyoung</a:t>
            </a:r>
          </a:p>
        </p:txBody>
      </p:sp>
      <p:sp>
        <p:nvSpPr>
          <p:cNvPr id="4" name="Slide Number Placeholder 3"/>
          <p:cNvSpPr>
            <a:spLocks noGrp="1"/>
          </p:cNvSpPr>
          <p:nvPr>
            <p:ph type="sldNum" sz="quarter" idx="5"/>
          </p:nvPr>
        </p:nvSpPr>
        <p:spPr/>
        <p:txBody>
          <a:bodyPr/>
          <a:lstStyle/>
          <a:p>
            <a:fld id="{F31AB706-D27B-4096-9A01-5E9A1447B3FF}" type="slidenum">
              <a:rPr lang="en-US" smtClean="0"/>
              <a:t>20</a:t>
            </a:fld>
            <a:endParaRPr lang="en-US"/>
          </a:p>
        </p:txBody>
      </p:sp>
    </p:spTree>
    <p:extLst>
      <p:ext uri="{BB962C8B-B14F-4D97-AF65-F5344CB8AC3E}">
        <p14:creationId xmlns:p14="http://schemas.microsoft.com/office/powerpoint/2010/main" val="96520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Sunyoung</a:t>
            </a:r>
          </a:p>
          <a:p>
            <a:r>
              <a:rPr lang="en-US"/>
              <a:t>Other: </a:t>
            </a:r>
          </a:p>
          <a:p>
            <a:r>
              <a:rPr lang="en-US"/>
              <a:t>monthly stipend for unspecified expenses + \"support fund\" scholars can apply for as needed</a:t>
            </a:r>
          </a:p>
          <a:p>
            <a:r>
              <a:rPr lang="en-US"/>
              <a:t>Transportation</a:t>
            </a:r>
          </a:p>
          <a:p>
            <a:r>
              <a:rPr lang="en-US"/>
              <a:t>Funds are made available to scholars on an annual basis (approximately $800) to use for any of the above listed supports</a:t>
            </a:r>
          </a:p>
          <a:p>
            <a:r>
              <a:rPr lang="en-US"/>
              <a:t>Technology support</a:t>
            </a:r>
          </a:p>
          <a:p>
            <a:r>
              <a:rPr lang="en-US"/>
              <a:t>Licensure exam</a:t>
            </a:r>
          </a:p>
          <a:p>
            <a:r>
              <a:rPr lang="en-US"/>
              <a:t>Mentorship </a:t>
            </a:r>
          </a:p>
          <a:p>
            <a:r>
              <a:rPr lang="en-US"/>
              <a:t>Professional development</a:t>
            </a:r>
          </a:p>
          <a:p>
            <a:r>
              <a:rPr lang="en-US"/>
              <a:t>discounted tuition rate established for project period“</a:t>
            </a:r>
          </a:p>
          <a:p>
            <a:r>
              <a:rPr lang="en-US"/>
              <a:t>Accounts to be used per scholar needs."]</a:t>
            </a:r>
          </a:p>
          <a:p>
            <a:r>
              <a:rPr lang="en-US"/>
              <a:t>Certification exam fees</a:t>
            </a:r>
          </a:p>
        </p:txBody>
      </p:sp>
      <p:sp>
        <p:nvSpPr>
          <p:cNvPr id="4" name="Header Placeholder 3"/>
          <p:cNvSpPr>
            <a:spLocks noGrp="1"/>
          </p:cNvSpPr>
          <p:nvPr>
            <p:ph type="hdr" sz="quarter"/>
          </p:nvPr>
        </p:nvSpPr>
        <p:spPr/>
        <p:txBody>
          <a:bodyPr/>
          <a:lstStyle/>
          <a:p>
            <a:r>
              <a:rPr lang="en-US"/>
              <a:t>OSERS</a:t>
            </a:r>
          </a:p>
        </p:txBody>
      </p:sp>
      <p:sp>
        <p:nvSpPr>
          <p:cNvPr id="5" name="Date Placeholder 4"/>
          <p:cNvSpPr>
            <a:spLocks noGrp="1"/>
          </p:cNvSpPr>
          <p:nvPr>
            <p:ph type="dt" idx="1"/>
          </p:nvPr>
        </p:nvSpPr>
        <p:spPr/>
        <p:txBody>
          <a:bodyPr/>
          <a:lstStyle/>
          <a:p>
            <a:fld id="{67807AD3-414F-4515-A222-6110AF951954}" type="datetime1">
              <a:rPr lang="en-US" smtClean="0"/>
              <a:t>1/22/2024</a:t>
            </a:fld>
            <a:endParaRPr lang="en-US"/>
          </a:p>
        </p:txBody>
      </p:sp>
      <p:sp>
        <p:nvSpPr>
          <p:cNvPr id="6" name="Footer Placeholder 5"/>
          <p:cNvSpPr>
            <a:spLocks noGrp="1"/>
          </p:cNvSpPr>
          <p:nvPr>
            <p:ph type="ftr" sz="quarter" idx="4"/>
          </p:nvPr>
        </p:nvSpPr>
        <p:spPr/>
        <p:txBody>
          <a:bodyPr/>
          <a:lstStyle/>
          <a:p>
            <a:r>
              <a:rPr lang="en-US"/>
              <a:t>U.S. Department of Education</a:t>
            </a:r>
          </a:p>
        </p:txBody>
      </p:sp>
      <p:sp>
        <p:nvSpPr>
          <p:cNvPr id="7" name="Slide Number Placeholder 6"/>
          <p:cNvSpPr>
            <a:spLocks noGrp="1"/>
          </p:cNvSpPr>
          <p:nvPr>
            <p:ph type="sldNum" sz="quarter" idx="5"/>
          </p:nvPr>
        </p:nvSpPr>
        <p:spPr/>
        <p:txBody>
          <a:bodyPr/>
          <a:lstStyle/>
          <a:p>
            <a:fld id="{570226A8-F53C-4EEC-A3E1-81BF3702430A}" type="slidenum">
              <a:rPr lang="en-US" smtClean="0"/>
              <a:pPr/>
              <a:t>21</a:t>
            </a:fld>
            <a:endParaRPr lang="en-US"/>
          </a:p>
        </p:txBody>
      </p:sp>
    </p:spTree>
    <p:extLst>
      <p:ext uri="{BB962C8B-B14F-4D97-AF65-F5344CB8AC3E}">
        <p14:creationId xmlns:p14="http://schemas.microsoft.com/office/powerpoint/2010/main" val="604051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9323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634840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a:t>
            </a:r>
          </a:p>
          <a:p>
            <a:r>
              <a:rPr lang="en-US"/>
              <a:t>referrals to appropriate campus- and community-based resources</a:t>
            </a:r>
          </a:p>
          <a:p>
            <a:r>
              <a:rPr lang="en-US"/>
              <a:t>Food pantry</a:t>
            </a:r>
          </a:p>
          <a:p>
            <a:r>
              <a:rPr lang="en-US"/>
              <a:t>Mentoring, tutoring, counseling</a:t>
            </a:r>
          </a:p>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727091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a:t>
            </a:r>
          </a:p>
          <a:p>
            <a:r>
              <a:rPr lang="en-US"/>
              <a:t>Student orientation</a:t>
            </a:r>
          </a:p>
          <a:p>
            <a:r>
              <a:rPr lang="en-US"/>
              <a:t>Quarterly/semester basis and at program enrollment</a:t>
            </a:r>
          </a:p>
          <a:p>
            <a:r>
              <a:rPr lang="en-US"/>
              <a:t>community outreach through community EC partners</a:t>
            </a:r>
          </a:p>
          <a:p>
            <a:r>
              <a:rPr lang="en-US">
                <a:highlight>
                  <a:srgbClr val="FFFF00"/>
                </a:highlight>
              </a:rPr>
              <a:t>a project handbook with links to a variety of resources</a:t>
            </a:r>
          </a:p>
          <a:p>
            <a:r>
              <a:rPr lang="en-US">
                <a:highlight>
                  <a:srgbClr val="FFFF00"/>
                </a:highlight>
              </a:rPr>
              <a:t>Partnerships with local school districts, including high-need districts"]</a:t>
            </a:r>
          </a:p>
          <a:p>
            <a:r>
              <a:rPr lang="en-US">
                <a:highlight>
                  <a:srgbClr val="FFFF00"/>
                </a:highlight>
              </a:rPr>
              <a:t>No specific plan included</a:t>
            </a:r>
          </a:p>
          <a:p>
            <a:r>
              <a:rPr lang="en-US">
                <a:highlight>
                  <a:srgbClr val="FFFF00"/>
                </a:highlight>
              </a:rPr>
              <a:t>Information shared at orientation. Mentoring and advising, building communities of practice and communities of belonging that span the program of study and project (4 semesters)</a:t>
            </a:r>
          </a:p>
        </p:txBody>
      </p:sp>
      <p:sp>
        <p:nvSpPr>
          <p:cNvPr id="4" name="Header Placeholder 3"/>
          <p:cNvSpPr>
            <a:spLocks noGrp="1"/>
          </p:cNvSpPr>
          <p:nvPr>
            <p:ph type="hdr" sz="quarter"/>
          </p:nvPr>
        </p:nvSpPr>
        <p:spPr/>
        <p:txBody>
          <a:bodyPr/>
          <a:lstStyle/>
          <a:p>
            <a:r>
              <a:rPr lang="en-US"/>
              <a:t>OSERS</a:t>
            </a:r>
          </a:p>
        </p:txBody>
      </p:sp>
      <p:sp>
        <p:nvSpPr>
          <p:cNvPr id="5" name="Date Placeholder 4"/>
          <p:cNvSpPr>
            <a:spLocks noGrp="1"/>
          </p:cNvSpPr>
          <p:nvPr>
            <p:ph type="dt" idx="1"/>
          </p:nvPr>
        </p:nvSpPr>
        <p:spPr/>
        <p:txBody>
          <a:bodyPr/>
          <a:lstStyle/>
          <a:p>
            <a:fld id="{67807AD3-414F-4515-A222-6110AF951954}" type="datetime1">
              <a:rPr lang="en-US" smtClean="0"/>
              <a:t>1/22/2024</a:t>
            </a:fld>
            <a:endParaRPr lang="en-US"/>
          </a:p>
        </p:txBody>
      </p:sp>
      <p:sp>
        <p:nvSpPr>
          <p:cNvPr id="6" name="Footer Placeholder 5"/>
          <p:cNvSpPr>
            <a:spLocks noGrp="1"/>
          </p:cNvSpPr>
          <p:nvPr>
            <p:ph type="ftr" sz="quarter" idx="4"/>
          </p:nvPr>
        </p:nvSpPr>
        <p:spPr/>
        <p:txBody>
          <a:bodyPr/>
          <a:lstStyle/>
          <a:p>
            <a:r>
              <a:rPr lang="en-US"/>
              <a:t>U.S. Department of Education</a:t>
            </a:r>
          </a:p>
        </p:txBody>
      </p:sp>
      <p:sp>
        <p:nvSpPr>
          <p:cNvPr id="7" name="Slide Number Placeholder 6"/>
          <p:cNvSpPr>
            <a:spLocks noGrp="1"/>
          </p:cNvSpPr>
          <p:nvPr>
            <p:ph type="sldNum" sz="quarter" idx="5"/>
          </p:nvPr>
        </p:nvSpPr>
        <p:spPr/>
        <p:txBody>
          <a:bodyPr/>
          <a:lstStyle/>
          <a:p>
            <a:fld id="{570226A8-F53C-4EEC-A3E1-81BF3702430A}" type="slidenum">
              <a:rPr lang="en-US" smtClean="0"/>
              <a:pPr/>
              <a:t>25</a:t>
            </a:fld>
            <a:endParaRPr lang="en-US"/>
          </a:p>
        </p:txBody>
      </p:sp>
    </p:spTree>
    <p:extLst>
      <p:ext uri="{BB962C8B-B14F-4D97-AF65-F5344CB8AC3E}">
        <p14:creationId xmlns:p14="http://schemas.microsoft.com/office/powerpoint/2010/main" val="22372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Sunyoung</a:t>
            </a:r>
          </a:p>
        </p:txBody>
      </p:sp>
      <p:sp>
        <p:nvSpPr>
          <p:cNvPr id="4" name="Slide Number Placeholder 3"/>
          <p:cNvSpPr>
            <a:spLocks noGrp="1"/>
          </p:cNvSpPr>
          <p:nvPr>
            <p:ph type="sldNum" sz="quarter" idx="5"/>
          </p:nvPr>
        </p:nvSpPr>
        <p:spPr/>
        <p:txBody>
          <a:bodyPr/>
          <a:lstStyle/>
          <a:p>
            <a:fld id="{F31AB706-D27B-4096-9A01-5E9A1447B3FF}" type="slidenum">
              <a:rPr lang="en-US" smtClean="0"/>
              <a:t>2</a:t>
            </a:fld>
            <a:endParaRPr lang="en-US"/>
          </a:p>
        </p:txBody>
      </p:sp>
    </p:spTree>
    <p:extLst>
      <p:ext uri="{BB962C8B-B14F-4D97-AF65-F5344CB8AC3E}">
        <p14:creationId xmlns:p14="http://schemas.microsoft.com/office/powerpoint/2010/main" val="288115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OSERS</a:t>
            </a:r>
          </a:p>
        </p:txBody>
      </p:sp>
      <p:sp>
        <p:nvSpPr>
          <p:cNvPr id="5" name="Date Placeholder 4"/>
          <p:cNvSpPr>
            <a:spLocks noGrp="1"/>
          </p:cNvSpPr>
          <p:nvPr>
            <p:ph type="dt" idx="1"/>
          </p:nvPr>
        </p:nvSpPr>
        <p:spPr/>
        <p:txBody>
          <a:bodyPr/>
          <a:lstStyle/>
          <a:p>
            <a:fld id="{67807AD3-414F-4515-A222-6110AF951954}" type="datetime1">
              <a:rPr lang="en-US" smtClean="0"/>
              <a:t>1/22/2024</a:t>
            </a:fld>
            <a:endParaRPr lang="en-US"/>
          </a:p>
        </p:txBody>
      </p:sp>
      <p:sp>
        <p:nvSpPr>
          <p:cNvPr id="6" name="Footer Placeholder 5"/>
          <p:cNvSpPr>
            <a:spLocks noGrp="1"/>
          </p:cNvSpPr>
          <p:nvPr>
            <p:ph type="ftr" sz="quarter" idx="4"/>
          </p:nvPr>
        </p:nvSpPr>
        <p:spPr/>
        <p:txBody>
          <a:bodyPr/>
          <a:lstStyle/>
          <a:p>
            <a:r>
              <a:rPr lang="en-US"/>
              <a:t>U.S. Department of Education</a:t>
            </a:r>
          </a:p>
        </p:txBody>
      </p:sp>
      <p:sp>
        <p:nvSpPr>
          <p:cNvPr id="7" name="Slide Number Placeholder 6"/>
          <p:cNvSpPr>
            <a:spLocks noGrp="1"/>
          </p:cNvSpPr>
          <p:nvPr>
            <p:ph type="sldNum" sz="quarter" idx="5"/>
          </p:nvPr>
        </p:nvSpPr>
        <p:spPr/>
        <p:txBody>
          <a:bodyPr/>
          <a:lstStyle/>
          <a:p>
            <a:fld id="{570226A8-F53C-4EEC-A3E1-81BF3702430A}" type="slidenum">
              <a:rPr lang="en-US" smtClean="0"/>
              <a:pPr/>
              <a:t>26</a:t>
            </a:fld>
            <a:endParaRPr lang="en-US"/>
          </a:p>
        </p:txBody>
      </p:sp>
    </p:spTree>
    <p:extLst>
      <p:ext uri="{BB962C8B-B14F-4D97-AF65-F5344CB8AC3E}">
        <p14:creationId xmlns:p14="http://schemas.microsoft.com/office/powerpoint/2010/main" val="414667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Carlene</a:t>
            </a:r>
          </a:p>
        </p:txBody>
      </p:sp>
      <p:sp>
        <p:nvSpPr>
          <p:cNvPr id="4" name="Slide Number Placeholder 3"/>
          <p:cNvSpPr>
            <a:spLocks noGrp="1"/>
          </p:cNvSpPr>
          <p:nvPr>
            <p:ph type="sldNum" sz="quarter" idx="5"/>
          </p:nvPr>
        </p:nvSpPr>
        <p:spPr/>
        <p:txBody>
          <a:bodyPr/>
          <a:lstStyle/>
          <a:p>
            <a:fld id="{F31AB706-D27B-4096-9A01-5E9A1447B3FF}" type="slidenum">
              <a:rPr lang="en-US" smtClean="0"/>
              <a:t>39</a:t>
            </a:fld>
            <a:endParaRPr lang="en-US"/>
          </a:p>
        </p:txBody>
      </p:sp>
    </p:spTree>
    <p:extLst>
      <p:ext uri="{BB962C8B-B14F-4D97-AF65-F5344CB8AC3E}">
        <p14:creationId xmlns:p14="http://schemas.microsoft.com/office/powerpoint/2010/main" val="401484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Carlene</a:t>
            </a:r>
          </a:p>
          <a:p>
            <a:r>
              <a:rPr lang="en-US"/>
              <a:t>Each group summarizes challenges and innovations – can we use Padlet for this portion? </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306609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Carlene</a:t>
            </a:r>
          </a:p>
        </p:txBody>
      </p:sp>
      <p:sp>
        <p:nvSpPr>
          <p:cNvPr id="4" name="Slide Number Placeholder 3"/>
          <p:cNvSpPr>
            <a:spLocks noGrp="1"/>
          </p:cNvSpPr>
          <p:nvPr>
            <p:ph type="sldNum" sz="quarter" idx="5"/>
          </p:nvPr>
        </p:nvSpPr>
        <p:spPr/>
        <p:txBody>
          <a:bodyPr/>
          <a:lstStyle/>
          <a:p>
            <a:fld id="{F31AB706-D27B-4096-9A01-5E9A1447B3FF}" type="slidenum">
              <a:rPr lang="en-US" smtClean="0"/>
              <a:t>41</a:t>
            </a:fld>
            <a:endParaRPr lang="en-US"/>
          </a:p>
        </p:txBody>
      </p:sp>
    </p:spTree>
    <p:extLst>
      <p:ext uri="{BB962C8B-B14F-4D97-AF65-F5344CB8AC3E}">
        <p14:creationId xmlns:p14="http://schemas.microsoft.com/office/powerpoint/2010/main" val="298541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Tracie</a:t>
            </a:r>
          </a:p>
        </p:txBody>
      </p:sp>
      <p:sp>
        <p:nvSpPr>
          <p:cNvPr id="4" name="Slide Number Placeholder 3"/>
          <p:cNvSpPr>
            <a:spLocks noGrp="1"/>
          </p:cNvSpPr>
          <p:nvPr>
            <p:ph type="sldNum" sz="quarter" idx="5"/>
          </p:nvPr>
        </p:nvSpPr>
        <p:spPr/>
        <p:txBody>
          <a:bodyPr/>
          <a:lstStyle/>
          <a:p>
            <a:fld id="{F31AB706-D27B-4096-9A01-5E9A1447B3FF}" type="slidenum">
              <a:rPr lang="en-US" smtClean="0"/>
              <a:t>42</a:t>
            </a:fld>
            <a:endParaRPr lang="en-US"/>
          </a:p>
        </p:txBody>
      </p:sp>
    </p:spTree>
    <p:extLst>
      <p:ext uri="{BB962C8B-B14F-4D97-AF65-F5344CB8AC3E}">
        <p14:creationId xmlns:p14="http://schemas.microsoft.com/office/powerpoint/2010/main" val="3467371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Tracie</a:t>
            </a:r>
          </a:p>
        </p:txBody>
      </p:sp>
      <p:sp>
        <p:nvSpPr>
          <p:cNvPr id="4" name="Slide Number Placeholder 3"/>
          <p:cNvSpPr>
            <a:spLocks noGrp="1"/>
          </p:cNvSpPr>
          <p:nvPr>
            <p:ph type="sldNum" sz="quarter" idx="5"/>
          </p:nvPr>
        </p:nvSpPr>
        <p:spPr/>
        <p:txBody>
          <a:bodyPr/>
          <a:lstStyle/>
          <a:p>
            <a:fld id="{F31AB706-D27B-4096-9A01-5E9A1447B3FF}" type="slidenum">
              <a:rPr lang="en-US" smtClean="0"/>
              <a:t>43</a:t>
            </a:fld>
            <a:endParaRPr lang="en-US"/>
          </a:p>
        </p:txBody>
      </p:sp>
    </p:spTree>
    <p:extLst>
      <p:ext uri="{BB962C8B-B14F-4D97-AF65-F5344CB8AC3E}">
        <p14:creationId xmlns:p14="http://schemas.microsoft.com/office/powerpoint/2010/main" val="422855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Sunyoung</a:t>
            </a:r>
          </a:p>
        </p:txBody>
      </p:sp>
      <p:sp>
        <p:nvSpPr>
          <p:cNvPr id="4" name="Slide Number Placeholder 3"/>
          <p:cNvSpPr>
            <a:spLocks noGrp="1"/>
          </p:cNvSpPr>
          <p:nvPr>
            <p:ph type="sldNum" sz="quarter" idx="5"/>
          </p:nvPr>
        </p:nvSpPr>
        <p:spPr/>
        <p:txBody>
          <a:bodyPr/>
          <a:lstStyle/>
          <a:p>
            <a:fld id="{F31AB706-D27B-4096-9A01-5E9A1447B3FF}" type="slidenum">
              <a:rPr lang="en-US" smtClean="0"/>
              <a:t>3</a:t>
            </a:fld>
            <a:endParaRPr lang="en-US"/>
          </a:p>
        </p:txBody>
      </p:sp>
    </p:spTree>
    <p:extLst>
      <p:ext uri="{BB962C8B-B14F-4D97-AF65-F5344CB8AC3E}">
        <p14:creationId xmlns:p14="http://schemas.microsoft.com/office/powerpoint/2010/main" val="215182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Celia</a:t>
            </a:r>
          </a:p>
        </p:txBody>
      </p:sp>
      <p:sp>
        <p:nvSpPr>
          <p:cNvPr id="4" name="Slide Number Placeholder 3"/>
          <p:cNvSpPr>
            <a:spLocks noGrp="1"/>
          </p:cNvSpPr>
          <p:nvPr>
            <p:ph type="sldNum" sz="quarter" idx="5"/>
          </p:nvPr>
        </p:nvSpPr>
        <p:spPr/>
        <p:txBody>
          <a:bodyPr/>
          <a:lstStyle/>
          <a:p>
            <a:fld id="{F31AB706-D27B-4096-9A01-5E9A1447B3FF}" type="slidenum">
              <a:rPr lang="en-US" smtClean="0"/>
              <a:t>4</a:t>
            </a:fld>
            <a:endParaRPr lang="en-US"/>
          </a:p>
        </p:txBody>
      </p:sp>
    </p:spTree>
    <p:extLst>
      <p:ext uri="{BB962C8B-B14F-4D97-AF65-F5344CB8AC3E}">
        <p14:creationId xmlns:p14="http://schemas.microsoft.com/office/powerpoint/2010/main" val="423309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Celia</a:t>
            </a:r>
          </a:p>
        </p:txBody>
      </p:sp>
      <p:sp>
        <p:nvSpPr>
          <p:cNvPr id="4" name="Slide Number Placeholder 3"/>
          <p:cNvSpPr>
            <a:spLocks noGrp="1"/>
          </p:cNvSpPr>
          <p:nvPr>
            <p:ph type="sldNum" sz="quarter" idx="5"/>
          </p:nvPr>
        </p:nvSpPr>
        <p:spPr/>
        <p:txBody>
          <a:bodyPr/>
          <a:lstStyle/>
          <a:p>
            <a:fld id="{F31AB706-D27B-4096-9A01-5E9A1447B3FF}" type="slidenum">
              <a:rPr lang="en-US" smtClean="0"/>
              <a:t>5</a:t>
            </a:fld>
            <a:endParaRPr lang="en-US"/>
          </a:p>
        </p:txBody>
      </p:sp>
    </p:spTree>
    <p:extLst>
      <p:ext uri="{BB962C8B-B14F-4D97-AF65-F5344CB8AC3E}">
        <p14:creationId xmlns:p14="http://schemas.microsoft.com/office/powerpoint/2010/main" val="264568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Celia</a:t>
            </a:r>
          </a:p>
          <a:p>
            <a:endParaRPr lang="en-US"/>
          </a:p>
          <a:p>
            <a:r>
              <a:rPr lang="en-US"/>
              <a:t>Some additional information has been added to the notice this year related to scholar support so wanted to highlight information.</a:t>
            </a:r>
          </a:p>
          <a:p>
            <a:pPr marL="171450" indent="-171450">
              <a:buFontTx/>
              <a:buChar char="-"/>
            </a:pPr>
            <a:r>
              <a:rPr lang="en-US"/>
              <a:t>Scholar support can vary each year of the project but must be at least 65% of the total award. </a:t>
            </a:r>
          </a:p>
          <a:p>
            <a:pPr marL="171450" indent="-171450">
              <a:buFontTx/>
              <a:buChar char="-"/>
            </a:pPr>
            <a:r>
              <a:rPr lang="en-US" sz="1200">
                <a:solidFill>
                  <a:schemeClr val="tx2"/>
                </a:solidFill>
              </a:rPr>
              <a:t>Scholar budget considerations include mitigating financial burden based on scholar need</a:t>
            </a:r>
          </a:p>
          <a:p>
            <a:pPr marL="171450" indent="-171450">
              <a:buFontTx/>
              <a:buChar char="-"/>
            </a:pPr>
            <a:r>
              <a:rPr lang="en-US" sz="1200">
                <a:solidFill>
                  <a:schemeClr val="tx2"/>
                </a:solidFill>
              </a:rPr>
              <a:t>Additional information has been provided on what can be considered in scholar support which includes costs related to attendance, such as tuition and stipend but also personal expenses, as well as travel related to training </a:t>
            </a:r>
          </a:p>
          <a:p>
            <a:pPr marL="171450" indent="-171450">
              <a:buFontTx/>
              <a:buChar char="-"/>
            </a:pPr>
            <a:r>
              <a:rPr lang="en-US" sz="1200">
                <a:solidFill>
                  <a:schemeClr val="tx2"/>
                </a:solidFill>
              </a:rPr>
              <a:t>As you develop your budget projections, consider program attendance costs for scholar over the project period. For example, are scholar support costs going to be the same in the first year, mid-way through the program, and final year? Take that into account in your budget. Consider as well if there may be planned tuition increases as well as cost of living increases</a:t>
            </a:r>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13655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Clr>
                <a:srgbClr val="4F81BD"/>
              </a:buClr>
              <a:buNone/>
              <a:tabLst>
                <a:tab pos="182880" algn="l"/>
              </a:tabLst>
              <a:defRPr/>
            </a:pPr>
            <a:r>
              <a:rPr lang="en-US" altLang="en-US" sz="1200" b="0">
                <a:solidFill>
                  <a:schemeClr val="tx2"/>
                </a:solidFill>
              </a:rPr>
              <a:t>Celia</a:t>
            </a:r>
          </a:p>
          <a:p>
            <a:pPr marL="0" indent="0">
              <a:spcBef>
                <a:spcPts val="600"/>
              </a:spcBef>
              <a:buClr>
                <a:srgbClr val="4F81BD"/>
              </a:buClr>
              <a:buNone/>
              <a:tabLst>
                <a:tab pos="182880" algn="l"/>
              </a:tabLst>
              <a:defRPr/>
            </a:pPr>
            <a:endParaRPr lang="en-US" altLang="en-US" sz="1200" b="0">
              <a:solidFill>
                <a:schemeClr val="tx2"/>
              </a:solidFill>
            </a:endParaRPr>
          </a:p>
          <a:p>
            <a:pPr marL="0" indent="0">
              <a:spcBef>
                <a:spcPts val="600"/>
              </a:spcBef>
              <a:buClr>
                <a:srgbClr val="4F81BD"/>
              </a:buClr>
              <a:buNone/>
              <a:tabLst>
                <a:tab pos="182880" algn="l"/>
              </a:tabLst>
              <a:defRPr/>
            </a:pPr>
            <a:r>
              <a:rPr lang="en-US" altLang="en-US" sz="1200" b="0">
                <a:solidFill>
                  <a:schemeClr val="tx2"/>
                </a:solidFill>
              </a:rPr>
              <a:t>Under the quality of the adequacy of resources, applicants must address how--</a:t>
            </a:r>
          </a:p>
          <a:p>
            <a:pPr marL="171450" indent="-171450" fontAlgn="base">
              <a:spcBef>
                <a:spcPts val="600"/>
              </a:spcBef>
              <a:buClrTx/>
              <a:buFontTx/>
              <a:buChar char="-"/>
              <a:defRPr/>
            </a:pPr>
            <a:r>
              <a:rPr lang="en-US" sz="1200">
                <a:solidFill>
                  <a:schemeClr val="tx2">
                    <a:lumMod val="75000"/>
                  </a:schemeClr>
                </a:solidFill>
              </a:rPr>
              <a:t>Information of accommodations and resources available to fully support scholars’ well-being and a work-life balance will be disseminated and how the project will support scholars to access those if needed;</a:t>
            </a:r>
          </a:p>
          <a:p>
            <a:pPr marL="171450" indent="-171450" fontAlgn="base">
              <a:spcBef>
                <a:spcPts val="600"/>
              </a:spcBef>
              <a:buClrTx/>
              <a:buFontTx/>
              <a:buChar char="-"/>
              <a:defRPr/>
            </a:pPr>
            <a:r>
              <a:rPr lang="en-US" sz="1200">
                <a:solidFill>
                  <a:schemeClr val="tx2">
                    <a:lumMod val="75000"/>
                  </a:schemeClr>
                </a:solidFill>
              </a:rPr>
              <a:t>The types of accommodations and resources provided to support scholars individualized based on scholars’ cultural, academic, and social emotional needs with the goal of supporting them to complete the program; and</a:t>
            </a:r>
          </a:p>
          <a:p>
            <a:pPr marL="0" indent="0" fontAlgn="base">
              <a:spcBef>
                <a:spcPts val="600"/>
              </a:spcBef>
              <a:buClrTx/>
              <a:buFont typeface="+mj-lt"/>
              <a:buNone/>
              <a:defRPr/>
            </a:pPr>
            <a:r>
              <a:rPr lang="en-US" sz="1200">
                <a:solidFill>
                  <a:schemeClr val="tx2">
                    <a:lumMod val="75000"/>
                  </a:schemeClr>
                </a:solidFill>
              </a:rPr>
              <a:t>- The budget is adequate for meeting the project objectives and mitigating financial burden to scholars.</a:t>
            </a:r>
          </a:p>
          <a:p>
            <a:pPr lvl="1"/>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7FB5D-8A83-415A-B301-4CB46F55847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373092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Celia</a:t>
            </a:r>
          </a:p>
        </p:txBody>
      </p:sp>
      <p:sp>
        <p:nvSpPr>
          <p:cNvPr id="4" name="Slide Number Placeholder 3"/>
          <p:cNvSpPr>
            <a:spLocks noGrp="1"/>
          </p:cNvSpPr>
          <p:nvPr>
            <p:ph type="sldNum" sz="quarter" idx="5"/>
          </p:nvPr>
        </p:nvSpPr>
        <p:spPr/>
        <p:txBody>
          <a:bodyPr/>
          <a:lstStyle/>
          <a:p>
            <a:fld id="{F31AB706-D27B-4096-9A01-5E9A1447B3FF}" type="slidenum">
              <a:rPr lang="en-US" smtClean="0"/>
              <a:t>8</a:t>
            </a:fld>
            <a:endParaRPr lang="en-US"/>
          </a:p>
        </p:txBody>
      </p:sp>
    </p:spTree>
    <p:extLst>
      <p:ext uri="{BB962C8B-B14F-4D97-AF65-F5344CB8AC3E}">
        <p14:creationId xmlns:p14="http://schemas.microsoft.com/office/powerpoint/2010/main" val="51080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AB706-D27B-4096-9A01-5E9A1447B3FF}" type="slidenum">
              <a:rPr lang="en-US" smtClean="0"/>
              <a:t>9</a:t>
            </a:fld>
            <a:endParaRPr lang="en-US"/>
          </a:p>
        </p:txBody>
      </p:sp>
    </p:spTree>
    <p:extLst>
      <p:ext uri="{BB962C8B-B14F-4D97-AF65-F5344CB8AC3E}">
        <p14:creationId xmlns:p14="http://schemas.microsoft.com/office/powerpoint/2010/main" val="2804665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389427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80767"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35282769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42613307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8AA6F359-2643-3E9D-21DA-888B5E98C000}"/>
              </a:ext>
            </a:extLst>
          </p:cNvPr>
          <p:cNvSpPr>
            <a:spLocks noGrp="1"/>
          </p:cNvSpPr>
          <p:nvPr>
            <p:ph type="title"/>
          </p:nvPr>
        </p:nvSpPr>
        <p:spPr>
          <a:xfrm>
            <a:off x="609599" y="2514600"/>
            <a:ext cx="10972800" cy="914400"/>
          </a:xfrm>
        </p:spPr>
        <p:txBody>
          <a:bodyPr/>
          <a:lstStyle>
            <a:lvl1pPr algn="ctr">
              <a:defRPr sz="4800">
                <a:solidFill>
                  <a:srgbClr val="2D8700"/>
                </a:solidFill>
              </a:defRPr>
            </a:lvl1pPr>
          </a:lstStyle>
          <a:p>
            <a:r>
              <a:rPr lang="en-US"/>
              <a:t>Click to edit Master title style</a:t>
            </a:r>
          </a:p>
        </p:txBody>
      </p:sp>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7" name="TextBox 6">
            <a:extLst>
              <a:ext uri="{FF2B5EF4-FFF2-40B4-BE49-F238E27FC236}">
                <a16:creationId xmlns:a16="http://schemas.microsoft.com/office/drawing/2014/main" id="{5060B812-163D-48D4-ADD4-2BE579EA1AE0}"/>
              </a:ext>
            </a:extLst>
          </p:cNvPr>
          <p:cNvSpPr txBox="1"/>
          <p:nvPr/>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20210488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3470328425"/>
      </p:ext>
    </p:extLst>
  </p:cSld>
  <p:clrMapOvr>
    <a:masterClrMapping/>
  </p:clrMapOvr>
  <p:transition>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SERS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9058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5525-D4BE-5DB7-67D0-28457170D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A68E4-1591-4BA2-4D97-7F74333B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F3134-62A6-7A4A-526D-05964092E1BA}"/>
              </a:ext>
            </a:extLst>
          </p:cNvPr>
          <p:cNvSpPr>
            <a:spLocks noGrp="1"/>
          </p:cNvSpPr>
          <p:nvPr>
            <p:ph type="dt" sz="half" idx="10"/>
          </p:nvPr>
        </p:nvSpPr>
        <p:spPr/>
        <p:txBody>
          <a:bodyPr/>
          <a:lstStyle/>
          <a:p>
            <a:fld id="{2559517E-BF3C-B04B-AD9B-EA759F87DA5C}" type="datetimeFigureOut">
              <a:rPr lang="en-US" smtClean="0"/>
              <a:t>1/22/2024</a:t>
            </a:fld>
            <a:endParaRPr lang="en-US"/>
          </a:p>
        </p:txBody>
      </p:sp>
      <p:sp>
        <p:nvSpPr>
          <p:cNvPr id="5" name="Footer Placeholder 4">
            <a:extLst>
              <a:ext uri="{FF2B5EF4-FFF2-40B4-BE49-F238E27FC236}">
                <a16:creationId xmlns:a16="http://schemas.microsoft.com/office/drawing/2014/main" id="{76B5F2FC-08AE-E479-22A3-A3D4C606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24CBD-DC44-196A-BA96-E38A1E93C9B3}"/>
              </a:ext>
            </a:extLst>
          </p:cNvPr>
          <p:cNvSpPr>
            <a:spLocks noGrp="1"/>
          </p:cNvSpPr>
          <p:nvPr>
            <p:ph type="sldNum" sz="quarter" idx="12"/>
          </p:nvPr>
        </p:nvSpPr>
        <p:spPr/>
        <p:txBody>
          <a:bodyPr/>
          <a:lstStyle/>
          <a:p>
            <a:fld id="{FA608B57-69E8-634B-B3C2-D336860D4F93}" type="slidenum">
              <a:rPr lang="en-US" smtClean="0"/>
              <a:t>‹#›</a:t>
            </a:fld>
            <a:endParaRPr lang="en-US"/>
          </a:p>
        </p:txBody>
      </p:sp>
    </p:spTree>
    <p:extLst>
      <p:ext uri="{BB962C8B-B14F-4D97-AF65-F5344CB8AC3E}">
        <p14:creationId xmlns:p14="http://schemas.microsoft.com/office/powerpoint/2010/main" val="61121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791007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607492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231693092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OSEP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5499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SE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121077561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OSEP-IDE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114900032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SEP-IDEA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bwMode="white">
          <a:xfrm>
            <a:off x="638174" y="0"/>
            <a:ext cx="10515600"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27804648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OSEP-IDEA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bwMode="gray">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36918768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SEP-IDEA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bwMode="white">
          <a:xfrm>
            <a:off x="638174" y="0"/>
            <a:ext cx="10515600"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68407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SEP-IDEA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bwMode="white">
          <a:xfrm>
            <a:off x="638174" y="0"/>
            <a:ext cx="10515600"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6767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SEP-IDEA 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bwMode="white">
          <a:xfrm>
            <a:off x="638174" y="0"/>
            <a:ext cx="10515600"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260919063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OSEP-IDE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4422991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SEP-IDEA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91FF-09D6-7C19-36FD-1AF15A302FDF}"/>
              </a:ext>
            </a:extLst>
          </p:cNvPr>
          <p:cNvSpPr>
            <a:spLocks noGrp="1"/>
          </p:cNvSpPr>
          <p:nvPr>
            <p:ph type="title" hasCustomPrompt="1"/>
          </p:nvPr>
        </p:nvSpPr>
        <p:spPr/>
        <p:txBody>
          <a:bodyPr/>
          <a:lstStyle/>
          <a:p>
            <a:pPr lvl="0"/>
            <a:r>
              <a:rPr lang="en-US"/>
              <a:t>Click to edit Title: Caption and Content</a:t>
            </a:r>
          </a:p>
        </p:txBody>
      </p:sp>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2602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SEP-IDEA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3280937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SEP-IDE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42946676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21650537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SEP-IDE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185292277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SEP-IDE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127A1540-C8CE-D612-7503-4BFE7B4D7A25}"/>
              </a:ext>
            </a:extLst>
          </p:cNvPr>
          <p:cNvSpPr>
            <a:spLocks noGrp="1"/>
          </p:cNvSpPr>
          <p:nvPr>
            <p:ph type="title"/>
          </p:nvPr>
        </p:nvSpPr>
        <p:spPr>
          <a:xfrm>
            <a:off x="609599" y="2514600"/>
            <a:ext cx="10972800" cy="914400"/>
          </a:xfrm>
        </p:spPr>
        <p:txBody>
          <a:bodyPr/>
          <a:lstStyle>
            <a:lvl1pPr algn="ctr">
              <a:defRPr sz="4800">
                <a:solidFill>
                  <a:srgbClr val="2D8700"/>
                </a:solidFill>
              </a:defRPr>
            </a:lvl1pPr>
          </a:lstStyle>
          <a:p>
            <a:r>
              <a:rPr lang="en-US"/>
              <a:t>Click to edit Master title style</a:t>
            </a:r>
          </a:p>
        </p:txBody>
      </p:sp>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7" name="TextBox 6">
            <a:extLst>
              <a:ext uri="{FF2B5EF4-FFF2-40B4-BE49-F238E27FC236}">
                <a16:creationId xmlns:a16="http://schemas.microsoft.com/office/drawing/2014/main" id="{5060B812-163D-48D4-ADD4-2BE579EA1AE0}"/>
              </a:ext>
            </a:extLst>
          </p:cNvPr>
          <p:cNvSpPr txBox="1"/>
          <p:nvPr/>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408225649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3047846972"/>
      </p:ext>
    </p:extLst>
  </p:cSld>
  <p:clrMapOvr>
    <a:masterClrMapping/>
  </p:clrMapOvr>
  <p:transition>
    <p:fade/>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OSE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35067016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OSERS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69210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5525-D4BE-5DB7-67D0-28457170D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A68E4-1591-4BA2-4D97-7F74333B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F3134-62A6-7A4A-526D-05964092E1BA}"/>
              </a:ext>
            </a:extLst>
          </p:cNvPr>
          <p:cNvSpPr>
            <a:spLocks noGrp="1"/>
          </p:cNvSpPr>
          <p:nvPr>
            <p:ph type="dt" sz="half" idx="10"/>
          </p:nvPr>
        </p:nvSpPr>
        <p:spPr/>
        <p:txBody>
          <a:bodyPr/>
          <a:lstStyle/>
          <a:p>
            <a:fld id="{2559517E-BF3C-B04B-AD9B-EA759F87DA5C}" type="datetimeFigureOut">
              <a:rPr lang="en-US" smtClean="0"/>
              <a:t>1/22/2024</a:t>
            </a:fld>
            <a:endParaRPr lang="en-US"/>
          </a:p>
        </p:txBody>
      </p:sp>
      <p:sp>
        <p:nvSpPr>
          <p:cNvPr id="5" name="Footer Placeholder 4">
            <a:extLst>
              <a:ext uri="{FF2B5EF4-FFF2-40B4-BE49-F238E27FC236}">
                <a16:creationId xmlns:a16="http://schemas.microsoft.com/office/drawing/2014/main" id="{76B5F2FC-08AE-E479-22A3-A3D4C606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24CBD-DC44-196A-BA96-E38A1E93C9B3}"/>
              </a:ext>
            </a:extLst>
          </p:cNvPr>
          <p:cNvSpPr>
            <a:spLocks noGrp="1"/>
          </p:cNvSpPr>
          <p:nvPr>
            <p:ph type="sldNum" sz="quarter" idx="12"/>
          </p:nvPr>
        </p:nvSpPr>
        <p:spPr/>
        <p:txBody>
          <a:bodyPr/>
          <a:lstStyle/>
          <a:p>
            <a:fld id="{FA608B57-69E8-634B-B3C2-D336860D4F93}" type="slidenum">
              <a:rPr lang="en-US" smtClean="0"/>
              <a:t>‹#›</a:t>
            </a:fld>
            <a:endParaRPr lang="en-US"/>
          </a:p>
        </p:txBody>
      </p:sp>
    </p:spTree>
    <p:extLst>
      <p:ext uri="{BB962C8B-B14F-4D97-AF65-F5344CB8AC3E}">
        <p14:creationId xmlns:p14="http://schemas.microsoft.com/office/powerpoint/2010/main" val="2257404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OSEP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9164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RS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94759943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RSA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bwMode="white">
          <a:xfrm>
            <a:off x="638174" y="0"/>
            <a:ext cx="9875520"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312466247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RSA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bwMode="gray">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201417408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SEP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12224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SA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bwMode="white">
          <a:xfrm>
            <a:off x="638174" y="0"/>
            <a:ext cx="9875520"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80163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RSA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bwMode="white">
          <a:xfrm>
            <a:off x="638175" y="0"/>
            <a:ext cx="98774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25881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SA 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bwMode="white">
          <a:xfrm>
            <a:off x="638174" y="0"/>
            <a:ext cx="9875520"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34828690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RS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7106927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RSA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A929-B0DF-7360-F4E6-0220C387B7B3}"/>
              </a:ext>
            </a:extLst>
          </p:cNvPr>
          <p:cNvSpPr>
            <a:spLocks noGrp="1"/>
          </p:cNvSpPr>
          <p:nvPr>
            <p:ph type="title" hasCustomPrompt="1"/>
          </p:nvPr>
        </p:nvSpPr>
        <p:spPr/>
        <p:txBody>
          <a:bodyPr/>
          <a:lstStyle/>
          <a:p>
            <a:pPr lvl="0"/>
            <a:r>
              <a:rPr lang="en-US"/>
              <a:t>Click to edit Title: Caption and Content</a:t>
            </a:r>
          </a:p>
        </p:txBody>
      </p:sp>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03132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RSA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89606700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RS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RSA</a:t>
            </a:r>
          </a:p>
        </p:txBody>
      </p:sp>
      <p:sp>
        <p:nvSpPr>
          <p:cNvPr id="2" name="TextBox 1">
            <a:extLst>
              <a:ext uri="{FF2B5EF4-FFF2-40B4-BE49-F238E27FC236}">
                <a16:creationId xmlns:a16="http://schemas.microsoft.com/office/drawing/2014/main" id="{6652472D-2C37-4839-80EA-30713C149CA2}"/>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7010177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S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0" name="TextBox 9">
            <a:extLst>
              <a:ext uri="{FF2B5EF4-FFF2-40B4-BE49-F238E27FC236}">
                <a16:creationId xmlns:a16="http://schemas.microsoft.com/office/drawing/2014/main" id="{89E437DF-F50F-43BC-B8E3-3430A1EE5E2D}"/>
              </a:ext>
            </a:extLst>
          </p:cNvPr>
          <p:cNvSpPr txBox="1"/>
          <p:nvPr/>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RSA</a:t>
            </a:r>
          </a:p>
        </p:txBody>
      </p:sp>
      <p:sp>
        <p:nvSpPr>
          <p:cNvPr id="13" name="TextBox 12">
            <a:extLst>
              <a:ext uri="{FF2B5EF4-FFF2-40B4-BE49-F238E27FC236}">
                <a16:creationId xmlns:a16="http://schemas.microsoft.com/office/drawing/2014/main" id="{4EC1CCB4-5E7E-4F47-94E1-5E14BF6A54E4}"/>
              </a:ext>
            </a:extLst>
          </p:cNvPr>
          <p:cNvSpPr txBox="1"/>
          <p:nvPr/>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www.ed.gov/osers/rsa</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50669328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S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FDA8228-D6A9-24FF-AE98-8A9751C485D9}"/>
              </a:ext>
            </a:extLst>
          </p:cNvPr>
          <p:cNvSpPr>
            <a:spLocks noGrp="1"/>
          </p:cNvSpPr>
          <p:nvPr>
            <p:ph type="title"/>
          </p:nvPr>
        </p:nvSpPr>
        <p:spPr>
          <a:xfrm>
            <a:off x="609599" y="2514600"/>
            <a:ext cx="10972800" cy="914400"/>
          </a:xfrm>
        </p:spPr>
        <p:txBody>
          <a:bodyPr/>
          <a:lstStyle>
            <a:lvl1pPr algn="ctr">
              <a:defRPr sz="4800">
                <a:solidFill>
                  <a:srgbClr val="2D8700"/>
                </a:solidFill>
              </a:defRPr>
            </a:lvl1pPr>
          </a:lstStyle>
          <a:p>
            <a:r>
              <a:rPr lang="en-US"/>
              <a:t>Click to edit Master title style</a:t>
            </a:r>
          </a:p>
        </p:txBody>
      </p:sp>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9" name="TextBox 8">
            <a:extLst>
              <a:ext uri="{FF2B5EF4-FFF2-40B4-BE49-F238E27FC236}">
                <a16:creationId xmlns:a16="http://schemas.microsoft.com/office/drawing/2014/main" id="{68E5EC69-1945-4270-A74C-D1C5FC8ECF26}"/>
              </a:ext>
            </a:extLst>
          </p:cNvPr>
          <p:cNvSpPr txBox="1"/>
          <p:nvPr/>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219213014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61045413"/>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SEP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36970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OSEP 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40676047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OSERS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66060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5525-D4BE-5DB7-67D0-28457170D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A68E4-1591-4BA2-4D97-7F74333B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F3134-62A6-7A4A-526D-05964092E1BA}"/>
              </a:ext>
            </a:extLst>
          </p:cNvPr>
          <p:cNvSpPr>
            <a:spLocks noGrp="1"/>
          </p:cNvSpPr>
          <p:nvPr>
            <p:ph type="dt" sz="half" idx="10"/>
          </p:nvPr>
        </p:nvSpPr>
        <p:spPr/>
        <p:txBody>
          <a:bodyPr/>
          <a:lstStyle/>
          <a:p>
            <a:fld id="{2559517E-BF3C-B04B-AD9B-EA759F87DA5C}" type="datetimeFigureOut">
              <a:rPr lang="en-US" smtClean="0"/>
              <a:t>1/22/2024</a:t>
            </a:fld>
            <a:endParaRPr lang="en-US"/>
          </a:p>
        </p:txBody>
      </p:sp>
      <p:sp>
        <p:nvSpPr>
          <p:cNvPr id="5" name="Footer Placeholder 4">
            <a:extLst>
              <a:ext uri="{FF2B5EF4-FFF2-40B4-BE49-F238E27FC236}">
                <a16:creationId xmlns:a16="http://schemas.microsoft.com/office/drawing/2014/main" id="{76B5F2FC-08AE-E479-22A3-A3D4C606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24CBD-DC44-196A-BA96-E38A1E93C9B3}"/>
              </a:ext>
            </a:extLst>
          </p:cNvPr>
          <p:cNvSpPr>
            <a:spLocks noGrp="1"/>
          </p:cNvSpPr>
          <p:nvPr>
            <p:ph type="sldNum" sz="quarter" idx="12"/>
          </p:nvPr>
        </p:nvSpPr>
        <p:spPr/>
        <p:txBody>
          <a:bodyPr/>
          <a:lstStyle/>
          <a:p>
            <a:fld id="{FA608B57-69E8-634B-B3C2-D336860D4F93}" type="slidenum">
              <a:rPr lang="en-US" smtClean="0"/>
              <a:t>‹#›</a:t>
            </a:fld>
            <a:endParaRPr lang="en-US"/>
          </a:p>
        </p:txBody>
      </p:sp>
    </p:spTree>
    <p:extLst>
      <p:ext uri="{BB962C8B-B14F-4D97-AF65-F5344CB8AC3E}">
        <p14:creationId xmlns:p14="http://schemas.microsoft.com/office/powerpoint/2010/main" val="361579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OSEP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03512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7234189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7584279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368464665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14322383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178944671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SEP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2328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SEP 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115685490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SEP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23576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SEP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Tree>
    <p:extLst>
      <p:ext uri="{BB962C8B-B14F-4D97-AF65-F5344CB8AC3E}">
        <p14:creationId xmlns:p14="http://schemas.microsoft.com/office/powerpoint/2010/main" val="196234728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6502583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SEP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4825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6886403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bwMode="gray">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bwMode="gray">
          <a:xfrm>
            <a:off x="580767"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336715120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13587899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3186672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4532-94C3-4520-B1D8-C971DDA87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984362500"/>
      </p:ext>
    </p:extLst>
  </p:cSld>
  <p:clrMapOvr>
    <a:masterClrMapping/>
  </p:clrMapOvr>
  <p:transition>
    <p:fade/>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OSERS Comparis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8690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149315073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5525-D4BE-5DB7-67D0-28457170D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A68E4-1591-4BA2-4D97-7F74333B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F3134-62A6-7A4A-526D-05964092E1BA}"/>
              </a:ext>
            </a:extLst>
          </p:cNvPr>
          <p:cNvSpPr>
            <a:spLocks noGrp="1"/>
          </p:cNvSpPr>
          <p:nvPr>
            <p:ph type="dt" sz="half" idx="10"/>
          </p:nvPr>
        </p:nvSpPr>
        <p:spPr/>
        <p:txBody>
          <a:bodyPr/>
          <a:lstStyle/>
          <a:p>
            <a:fld id="{2559517E-BF3C-B04B-AD9B-EA759F87DA5C}" type="datetimeFigureOut">
              <a:rPr lang="en-US" smtClean="0"/>
              <a:t>1/22/2024</a:t>
            </a:fld>
            <a:endParaRPr lang="en-US"/>
          </a:p>
        </p:txBody>
      </p:sp>
      <p:sp>
        <p:nvSpPr>
          <p:cNvPr id="5" name="Footer Placeholder 4">
            <a:extLst>
              <a:ext uri="{FF2B5EF4-FFF2-40B4-BE49-F238E27FC236}">
                <a16:creationId xmlns:a16="http://schemas.microsoft.com/office/drawing/2014/main" id="{76B5F2FC-08AE-E479-22A3-A3D4C606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24CBD-DC44-196A-BA96-E38A1E93C9B3}"/>
              </a:ext>
            </a:extLst>
          </p:cNvPr>
          <p:cNvSpPr>
            <a:spLocks noGrp="1"/>
          </p:cNvSpPr>
          <p:nvPr>
            <p:ph type="sldNum" sz="quarter" idx="12"/>
          </p:nvPr>
        </p:nvSpPr>
        <p:spPr/>
        <p:txBody>
          <a:bodyPr/>
          <a:lstStyle/>
          <a:p>
            <a:fld id="{FA608B57-69E8-634B-B3C2-D336860D4F93}" type="slidenum">
              <a:rPr lang="en-US" smtClean="0"/>
              <a:t>‹#›</a:t>
            </a:fld>
            <a:endParaRPr lang="en-US"/>
          </a:p>
        </p:txBody>
      </p:sp>
    </p:spTree>
    <p:extLst>
      <p:ext uri="{BB962C8B-B14F-4D97-AF65-F5344CB8AC3E}">
        <p14:creationId xmlns:p14="http://schemas.microsoft.com/office/powerpoint/2010/main" val="3531485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463690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1340690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OSEP-IDE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0712074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5582167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OSEP-IDE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9391314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SEP-IDE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8118577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46788082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SEP-IDE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3002208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OSEP-IDE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007023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SEP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BA1B-640C-49F2-028C-59FF1825A5CE}"/>
              </a:ext>
            </a:extLst>
          </p:cNvPr>
          <p:cNvSpPr>
            <a:spLocks noGrp="1"/>
          </p:cNvSpPr>
          <p:nvPr>
            <p:ph type="title" hasCustomPrompt="1"/>
          </p:nvPr>
        </p:nvSpPr>
        <p:spPr/>
        <p:txBody>
          <a:bodyPr/>
          <a:lstStyle/>
          <a:p>
            <a:pPr lvl="0"/>
            <a:r>
              <a:rPr lang="en-US"/>
              <a:t>Click to edit Title: Caption and Content</a:t>
            </a:r>
          </a:p>
        </p:txBody>
      </p:sp>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77788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SEP-IDE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7921735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SEP-IDE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9583385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SEP-IDE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38466565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SEP-IDE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819765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SEP-IDE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0918599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02452093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6D927C-52E1-4091-A176-55358B65DAA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3D50C-C8D3-4790-8396-42E3F8BA8963}" type="slidenum">
              <a:rPr lang="en-US" smtClean="0"/>
              <a:t>‹#›</a:t>
            </a:fld>
            <a:endParaRPr lang="en-US"/>
          </a:p>
        </p:txBody>
      </p:sp>
    </p:spTree>
    <p:extLst>
      <p:ext uri="{BB962C8B-B14F-4D97-AF65-F5344CB8AC3E}">
        <p14:creationId xmlns:p14="http://schemas.microsoft.com/office/powerpoint/2010/main" val="2819539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07987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w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3.emf"/><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wmf"/><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1.wmf"/><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1.wmf"/><Relationship Id="rId2" Type="http://schemas.openxmlformats.org/officeDocument/2006/relationships/slideLayout" Target="../slideLayouts/slideLayout74.xml"/><Relationship Id="rId16" Type="http://schemas.openxmlformats.org/officeDocument/2006/relationships/image" Target="../media/image3.em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5.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p:nvPicPr>
        <p:blipFill>
          <a:blip r:embed="rId21"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p:nvGrpSpPr>
        <p:grpSpPr bwMode="white">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p:nvSpPr>
          <p:spPr bwMode="white">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p:nvCxnSpPr>
          <p:spPr bwMode="white">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p:nvSpPr>
          <p:spPr bwMode="white">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11484467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807" r:id="rId13"/>
    <p:sldLayoutId id="2147483808" r:id="rId14"/>
    <p:sldLayoutId id="2147483809" r:id="rId15"/>
    <p:sldLayoutId id="2147483810" r:id="rId16"/>
    <p:sldLayoutId id="2147483811" r:id="rId17"/>
    <p:sldLayoutId id="2147483774" r:id="rId18"/>
    <p:sldLayoutId id="2147483804" r:id="rId19"/>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C3D12C7-992F-4324-A72C-E469F42F7FCB}"/>
              </a:ext>
              <a:ext uri="{C183D7F6-B498-43B3-948B-1728B52AA6E4}">
                <adec:decorative xmlns:adec="http://schemas.microsoft.com/office/drawing/2017/decorative" val="1"/>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b="24708"/>
          <a:stretch/>
        </p:blipFill>
        <p:spPr>
          <a:xfrm>
            <a:off x="11235634" y="73902"/>
            <a:ext cx="871001" cy="548640"/>
          </a:xfrm>
          <a:prstGeom prst="rect">
            <a:avLst/>
          </a:prstGeom>
        </p:spPr>
      </p:pic>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512095" cy="672111"/>
          </a:xfrm>
          <a:prstGeom prst="rect">
            <a:avLst/>
          </a:prstGeom>
          <a:effectLst/>
        </p:spPr>
        <p:txBody>
          <a:bodyPr vert="horz" lIns="0" tIns="0" rIns="0" bIns="0" rtlCol="0" anchor="b">
            <a:noAutofit/>
          </a:bodyPr>
          <a:lstStyle/>
          <a:p>
            <a:r>
              <a:rPr lang="en-US"/>
              <a:t>Click to edit Master title style</a:t>
            </a: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p:nvPicPr>
        <p:blipFill>
          <a:blip r:embed="rId20"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p:nvGrpSpPr>
        <p:grpSpPr bwMode="white">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p:nvSpPr>
          <p:spPr bwMode="white">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p:nvCxnSpPr>
          <p:spPr bwMode="white">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p:nvSpPr>
          <p:spPr bwMode="white">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4100559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824" r:id="rId13"/>
    <p:sldLayoutId id="2147483825" r:id="rId14"/>
    <p:sldLayoutId id="2147483826" r:id="rId15"/>
    <p:sldLayoutId id="2147483827" r:id="rId16"/>
    <p:sldLayoutId id="2147483828" r:id="rId17"/>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9875520" cy="672111"/>
          </a:xfrm>
          <a:prstGeom prst="rect">
            <a:avLst/>
          </a:prstGeom>
          <a:effectLst/>
        </p:spPr>
        <p:txBody>
          <a:bodyPr vert="horz" lIns="0" tIns="0" rIns="0" bIns="0" rtlCol="0" anchor="b">
            <a:noAutofit/>
          </a:bodyPr>
          <a:lstStyle/>
          <a:p>
            <a:r>
              <a:rPr lang="en-US"/>
              <a:t>Click to edit Master title style</a:t>
            </a: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p:nvPicPr>
        <p:blipFill>
          <a:blip r:embed="rId21"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9" name="Group 18">
            <a:extLst>
              <a:ext uri="{FF2B5EF4-FFF2-40B4-BE49-F238E27FC236}">
                <a16:creationId xmlns:a16="http://schemas.microsoft.com/office/drawing/2014/main" id="{0280D4FB-3891-4974-B82E-C47C48CE5ED4}"/>
              </a:ext>
              <a:ext uri="{C183D7F6-B498-43B3-948B-1728B52AA6E4}">
                <adec:decorative xmlns:adec="http://schemas.microsoft.com/office/drawing/2017/decorative" val="1"/>
              </a:ext>
            </a:extLst>
          </p:cNvPr>
          <p:cNvGrpSpPr/>
          <p:nvPr/>
        </p:nvGrpSpPr>
        <p:grpSpPr bwMode="white">
          <a:xfrm>
            <a:off x="6936292" y="6321441"/>
            <a:ext cx="4408172" cy="457200"/>
            <a:chOff x="6936292" y="6321441"/>
            <a:chExt cx="4408172" cy="457200"/>
          </a:xfrm>
        </p:grpSpPr>
        <p:sp>
          <p:nvSpPr>
            <p:cNvPr id="20" name="Footer Placeholder 4">
              <a:extLst>
                <a:ext uri="{FF2B5EF4-FFF2-40B4-BE49-F238E27FC236}">
                  <a16:creationId xmlns:a16="http://schemas.microsoft.com/office/drawing/2014/main" id="{9606314B-432E-426C-89F3-41A44AD254AB}"/>
                </a:ext>
                <a:ext uri="{C183D7F6-B498-43B3-948B-1728B52AA6E4}">
                  <adec:decorative xmlns:adec="http://schemas.microsoft.com/office/drawing/2017/decorative" val="1"/>
                </a:ext>
              </a:extLst>
            </p:cNvPr>
            <p:cNvSpPr txBox="1">
              <a:spLocks/>
            </p:cNvSpPr>
            <p:nvPr/>
          </p:nvSpPr>
          <p:spPr bwMode="white">
            <a:xfrm>
              <a:off x="7984524" y="6348113"/>
              <a:ext cx="33599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Rehabilitation Services Administration</a:t>
              </a:r>
            </a:p>
            <a:p>
              <a:r>
                <a:rPr lang="en-US" b="0"/>
                <a:t>Office of Special Education and Rehabilitative Services</a:t>
              </a:r>
            </a:p>
          </p:txBody>
        </p:sp>
        <p:cxnSp>
          <p:nvCxnSpPr>
            <p:cNvPr id="21" name="Straight Connector 20">
              <a:extLst>
                <a:ext uri="{FF2B5EF4-FFF2-40B4-BE49-F238E27FC236}">
                  <a16:creationId xmlns:a16="http://schemas.microsoft.com/office/drawing/2014/main" id="{DB6F0B4F-B086-41DB-94DA-4D5A42F8C306}"/>
                </a:ext>
                <a:ext uri="{C183D7F6-B498-43B3-948B-1728B52AA6E4}">
                  <adec:decorative xmlns:adec="http://schemas.microsoft.com/office/drawing/2017/decorative" val="1"/>
                </a:ext>
              </a:extLst>
            </p:cNvPr>
            <p:cNvCxnSpPr>
              <a:cxnSpLocks/>
            </p:cNvCxnSpPr>
            <p:nvPr/>
          </p:nvCxnSpPr>
          <p:spPr bwMode="white">
            <a:xfrm>
              <a:off x="7936057"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descr="OSERS">
              <a:extLst>
                <a:ext uri="{FF2B5EF4-FFF2-40B4-BE49-F238E27FC236}">
                  <a16:creationId xmlns:a16="http://schemas.microsoft.com/office/drawing/2014/main" id="{41984953-4B21-40EC-B279-3D0B99EC77BC}"/>
                </a:ext>
              </a:extLst>
            </p:cNvPr>
            <p:cNvSpPr txBox="1"/>
            <p:nvPr/>
          </p:nvSpPr>
          <p:spPr bwMode="white">
            <a:xfrm>
              <a:off x="6936292" y="6321441"/>
              <a:ext cx="914401"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RSA</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73971528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812" r:id="rId13"/>
    <p:sldLayoutId id="2147483813" r:id="rId14"/>
    <p:sldLayoutId id="2147483814" r:id="rId15"/>
    <p:sldLayoutId id="2147483815" r:id="rId16"/>
    <p:sldLayoutId id="2147483816" r:id="rId17"/>
    <p:sldLayoutId id="2147483817" r:id="rId18"/>
    <p:sldLayoutId id="2147483818" r:id="rId19"/>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9"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bwMode="white">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bwMode="white">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bwMode="white">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bwMode="white">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64913199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819" r:id="rId13"/>
    <p:sldLayoutId id="2147483820" r:id="rId14"/>
    <p:sldLayoutId id="2147483821" r:id="rId15"/>
    <p:sldLayoutId id="2147483822" r:id="rId16"/>
    <p:sldLayoutId id="2147483823" r:id="rId17"/>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C3D12C7-992F-4324-A72C-E469F42F7FCB}"/>
              </a:ext>
              <a:ext uri="{C183D7F6-B498-43B3-948B-1728B52AA6E4}">
                <adec:decorative xmlns:adec="http://schemas.microsoft.com/office/drawing/2017/decorative" val="1"/>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b="24708"/>
          <a:stretch/>
        </p:blipFill>
        <p:spPr>
          <a:xfrm>
            <a:off x="11235634" y="73902"/>
            <a:ext cx="871001" cy="54864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7"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3491945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07_316592B9.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8" Type="http://schemas.openxmlformats.org/officeDocument/2006/relationships/hyperlink" Target="http://doi.org/10.1177/0888406419880352" TargetMode="External"/><Relationship Id="rId3" Type="http://schemas.openxmlformats.org/officeDocument/2006/relationships/hyperlink" Target="https://doi.org/10.1177/0888406419880353" TargetMode="External"/><Relationship Id="rId7" Type="http://schemas.openxmlformats.org/officeDocument/2006/relationships/hyperlink" Target="https://www.epi.org/publication/u-s-schools-struggle-to-hire-and-retain-teachers-the-second-report-in-the-perfect-storm-in-the-teacher-labor-market-series/" TargetMode="External"/><Relationship Id="rId2" Type="http://schemas.microsoft.com/office/2018/10/relationships/comments" Target="../comments/modernComment_111_B624201E.xml"/><Relationship Id="rId1" Type="http://schemas.openxmlformats.org/officeDocument/2006/relationships/slideLayout" Target="../slideLayouts/slideLayout68.xml"/><Relationship Id="rId6" Type="http://schemas.openxmlformats.org/officeDocument/2006/relationships/hyperlink" Target="https://nces.ed.gov/whatsnew/press_releases/3_3_2022.asp" TargetMode="External"/><Relationship Id="rId5" Type="http://schemas.openxmlformats.org/officeDocument/2006/relationships/hyperlink" Target="http://doi.org/138-150.10.1177/00224669060400030201" TargetMode="External"/><Relationship Id="rId4" Type="http://schemas.openxmlformats.org/officeDocument/2006/relationships/hyperlink" Target="http://ncipp.education.ufl.edu/files_5/NCIPP%20Induction%20Exc%20Summ.pdf" TargetMode="External"/><Relationship Id="rId9" Type="http://schemas.openxmlformats.org/officeDocument/2006/relationships/hyperlink" Target="https://osepideasthatwork.org/sites/default/files/R5-InductionMentorship-508.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A_970F20B8.xml"/><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7A_A6B1EC55.xml"/><Relationship Id="rId2" Type="http://schemas.openxmlformats.org/officeDocument/2006/relationships/notesSlide" Target="../notesSlides/notesSlide15.xml"/><Relationship Id="rId1" Type="http://schemas.openxmlformats.org/officeDocument/2006/relationships/slideLayout" Target="../slideLayouts/slideLayout68.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0B_26D282C6.xml"/><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6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sv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image" Target="../media/image10.sv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image" Target="../media/image8.png"/><Relationship Id="rId9"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image" Target="../media/image9.png"/><Relationship Id="rId5" Type="http://schemas.openxmlformats.org/officeDocument/2006/relationships/image" Target="../media/image12.svg"/><Relationship Id="rId10" Type="http://schemas.openxmlformats.org/officeDocument/2006/relationships/image" Target="../media/image20.jpeg"/><Relationship Id="rId4" Type="http://schemas.openxmlformats.org/officeDocument/2006/relationships/image" Target="../media/image11.pn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6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5.jpeg"/><Relationship Id="rId9"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3.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845_58AB96D2.xml"/><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62_84577616.xml"/><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4_42F37B5C.xml"/><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512B-0A74-A767-13C5-65C1D7F289CA}"/>
              </a:ext>
            </a:extLst>
          </p:cNvPr>
          <p:cNvSpPr>
            <a:spLocks noGrp="1"/>
          </p:cNvSpPr>
          <p:nvPr>
            <p:ph type="ctrTitle"/>
          </p:nvPr>
        </p:nvSpPr>
        <p:spPr/>
        <p:txBody>
          <a:bodyPr/>
          <a:lstStyle/>
          <a:p>
            <a:r>
              <a:rPr lang="en-US">
                <a:latin typeface="Century Gothic"/>
              </a:rPr>
              <a:t>Challenges and Innovations in Designing Individualized Scholar Support</a:t>
            </a:r>
            <a:endParaRPr lang="en-US"/>
          </a:p>
        </p:txBody>
      </p:sp>
      <p:sp>
        <p:nvSpPr>
          <p:cNvPr id="3" name="Subtitle 2">
            <a:extLst>
              <a:ext uri="{FF2B5EF4-FFF2-40B4-BE49-F238E27FC236}">
                <a16:creationId xmlns:a16="http://schemas.microsoft.com/office/drawing/2014/main" id="{7F88E7BE-E236-D2C6-7A67-956AF1A6FA75}"/>
              </a:ext>
            </a:extLst>
          </p:cNvPr>
          <p:cNvSpPr>
            <a:spLocks noGrp="1"/>
          </p:cNvSpPr>
          <p:nvPr>
            <p:ph type="subTitle" idx="1"/>
          </p:nvPr>
        </p:nvSpPr>
        <p:spPr/>
        <p:txBody>
          <a:bodyPr anchor="ctr"/>
          <a:lstStyle/>
          <a:p>
            <a:r>
              <a:rPr lang="en-US"/>
              <a:t>OESP &amp; CEEDAR Center</a:t>
            </a:r>
          </a:p>
          <a:p>
            <a:r>
              <a:rPr lang="en-US"/>
              <a:t>January 22, 2024</a:t>
            </a:r>
          </a:p>
        </p:txBody>
      </p:sp>
    </p:spTree>
    <p:extLst>
      <p:ext uri="{BB962C8B-B14F-4D97-AF65-F5344CB8AC3E}">
        <p14:creationId xmlns:p14="http://schemas.microsoft.com/office/powerpoint/2010/main" val="11290894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AE29-408F-C405-E1E1-C58B4491870B}"/>
              </a:ext>
            </a:extLst>
          </p:cNvPr>
          <p:cNvSpPr>
            <a:spLocks noGrp="1"/>
          </p:cNvSpPr>
          <p:nvPr>
            <p:ph type="title"/>
          </p:nvPr>
        </p:nvSpPr>
        <p:spPr/>
        <p:txBody>
          <a:bodyPr/>
          <a:lstStyle/>
          <a:p>
            <a:r>
              <a:rPr lang="en-US" sz="2800"/>
              <a:t>Considerations in Designing Scholar Support</a:t>
            </a:r>
          </a:p>
        </p:txBody>
      </p:sp>
      <p:sp>
        <p:nvSpPr>
          <p:cNvPr id="3" name="Text Placeholder 2">
            <a:extLst>
              <a:ext uri="{FF2B5EF4-FFF2-40B4-BE49-F238E27FC236}">
                <a16:creationId xmlns:a16="http://schemas.microsoft.com/office/drawing/2014/main" id="{F3938BC6-7AF7-215F-B61C-056C6919A41E}"/>
              </a:ext>
            </a:extLst>
          </p:cNvPr>
          <p:cNvSpPr>
            <a:spLocks noGrp="1"/>
          </p:cNvSpPr>
          <p:nvPr>
            <p:ph type="body" idx="1"/>
          </p:nvPr>
        </p:nvSpPr>
        <p:spPr/>
        <p:txBody>
          <a:bodyPr anchor="ctr"/>
          <a:lstStyle/>
          <a:p>
            <a:r>
              <a:rPr lang="en-US" u="sng"/>
              <a:t>Certification Exams</a:t>
            </a:r>
          </a:p>
        </p:txBody>
      </p:sp>
      <p:sp>
        <p:nvSpPr>
          <p:cNvPr id="4" name="Content Placeholder 3">
            <a:extLst>
              <a:ext uri="{FF2B5EF4-FFF2-40B4-BE49-F238E27FC236}">
                <a16:creationId xmlns:a16="http://schemas.microsoft.com/office/drawing/2014/main" id="{DD16BB08-7518-4A6E-D442-12B99C79B89B}"/>
              </a:ext>
            </a:extLst>
          </p:cNvPr>
          <p:cNvSpPr>
            <a:spLocks noGrp="1"/>
          </p:cNvSpPr>
          <p:nvPr>
            <p:ph sz="half" idx="2"/>
          </p:nvPr>
        </p:nvSpPr>
        <p:spPr/>
        <p:txBody>
          <a:bodyPr/>
          <a:lstStyle/>
          <a:p>
            <a:r>
              <a:rPr lang="en-US"/>
              <a:t>Exam preparation</a:t>
            </a:r>
          </a:p>
          <a:p>
            <a:pPr lvl="1"/>
            <a:r>
              <a:rPr lang="en-US"/>
              <a:t>Provide trainings/funding</a:t>
            </a:r>
          </a:p>
          <a:p>
            <a:pPr lvl="1"/>
            <a:r>
              <a:rPr lang="en-US"/>
              <a:t>Study groups</a:t>
            </a:r>
          </a:p>
          <a:p>
            <a:r>
              <a:rPr lang="en-US"/>
              <a:t>Tiered supports for scholars who would benefit from targeted or individualized support</a:t>
            </a:r>
          </a:p>
          <a:p>
            <a:pPr lvl="1"/>
            <a:r>
              <a:rPr lang="en-US"/>
              <a:t>Be proactive – monitor scholar progress and respond early</a:t>
            </a:r>
          </a:p>
        </p:txBody>
      </p:sp>
      <p:sp>
        <p:nvSpPr>
          <p:cNvPr id="5" name="Text Placeholder 4">
            <a:extLst>
              <a:ext uri="{FF2B5EF4-FFF2-40B4-BE49-F238E27FC236}">
                <a16:creationId xmlns:a16="http://schemas.microsoft.com/office/drawing/2014/main" id="{EAA1949D-0CD5-2B46-AF34-0AC301234450}"/>
              </a:ext>
            </a:extLst>
          </p:cNvPr>
          <p:cNvSpPr>
            <a:spLocks noGrp="1"/>
          </p:cNvSpPr>
          <p:nvPr>
            <p:ph type="body" sz="quarter" idx="3"/>
          </p:nvPr>
        </p:nvSpPr>
        <p:spPr/>
        <p:txBody>
          <a:bodyPr anchor="ctr"/>
          <a:lstStyle/>
          <a:p>
            <a:r>
              <a:rPr lang="en-US" u="sng"/>
              <a:t>Job Opportunities</a:t>
            </a:r>
          </a:p>
        </p:txBody>
      </p:sp>
      <p:sp>
        <p:nvSpPr>
          <p:cNvPr id="6" name="Content Placeholder 5">
            <a:extLst>
              <a:ext uri="{FF2B5EF4-FFF2-40B4-BE49-F238E27FC236}">
                <a16:creationId xmlns:a16="http://schemas.microsoft.com/office/drawing/2014/main" id="{15DC8F25-FB43-C8AF-52BA-79E8E5CBBE82}"/>
              </a:ext>
            </a:extLst>
          </p:cNvPr>
          <p:cNvSpPr>
            <a:spLocks noGrp="1"/>
          </p:cNvSpPr>
          <p:nvPr>
            <p:ph sz="quarter" idx="4"/>
          </p:nvPr>
        </p:nvSpPr>
        <p:spPr/>
        <p:txBody>
          <a:bodyPr>
            <a:normAutofit fontScale="92500" lnSpcReduction="10000"/>
          </a:bodyPr>
          <a:lstStyle/>
          <a:p>
            <a:r>
              <a:rPr lang="en-US"/>
              <a:t>Job fairs and posts</a:t>
            </a:r>
          </a:p>
          <a:p>
            <a:r>
              <a:rPr lang="en-US"/>
              <a:t>Resume and application support</a:t>
            </a:r>
          </a:p>
          <a:p>
            <a:r>
              <a:rPr lang="en-US"/>
              <a:t>Interview preparation and practice</a:t>
            </a:r>
          </a:p>
          <a:p>
            <a:r>
              <a:rPr lang="en-US"/>
              <a:t>Visiting and/or conducting field experiences in high-need districts</a:t>
            </a:r>
          </a:p>
          <a:p>
            <a:pPr lvl="1"/>
            <a:r>
              <a:rPr lang="en-US"/>
              <a:t>Clearly define “high-need” for scholars, provide examples of LEAs who meet criteria</a:t>
            </a:r>
          </a:p>
        </p:txBody>
      </p:sp>
    </p:spTree>
    <p:extLst>
      <p:ext uri="{BB962C8B-B14F-4D97-AF65-F5344CB8AC3E}">
        <p14:creationId xmlns:p14="http://schemas.microsoft.com/office/powerpoint/2010/main" val="828740281"/>
      </p:ext>
    </p:extLst>
  </p:cSld>
  <p:clrMapOvr>
    <a:masterClrMapping/>
  </p:clrMapOvr>
  <p:transition>
    <p:fade/>
  </p:transition>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BEA2-769E-9C99-1F80-539C19381CC0}"/>
              </a:ext>
            </a:extLst>
          </p:cNvPr>
          <p:cNvSpPr>
            <a:spLocks noGrp="1"/>
          </p:cNvSpPr>
          <p:nvPr>
            <p:ph type="title"/>
          </p:nvPr>
        </p:nvSpPr>
        <p:spPr/>
        <p:txBody>
          <a:bodyPr/>
          <a:lstStyle/>
          <a:p>
            <a:r>
              <a:rPr lang="en-US"/>
              <a:t>Mentorship</a:t>
            </a:r>
          </a:p>
        </p:txBody>
      </p:sp>
      <p:sp>
        <p:nvSpPr>
          <p:cNvPr id="3" name="Content Placeholder 2">
            <a:extLst>
              <a:ext uri="{FF2B5EF4-FFF2-40B4-BE49-F238E27FC236}">
                <a16:creationId xmlns:a16="http://schemas.microsoft.com/office/drawing/2014/main" id="{8F272AF1-8CDA-73FD-E0E0-993408DF0261}"/>
              </a:ext>
            </a:extLst>
          </p:cNvPr>
          <p:cNvSpPr>
            <a:spLocks noGrp="1"/>
          </p:cNvSpPr>
          <p:nvPr>
            <p:ph idx="1"/>
          </p:nvPr>
        </p:nvSpPr>
        <p:spPr>
          <a:xfrm>
            <a:off x="609600" y="1143001"/>
            <a:ext cx="10972800" cy="4996542"/>
          </a:xfrm>
        </p:spPr>
        <p:txBody>
          <a:bodyPr>
            <a:normAutofit fontScale="85000" lnSpcReduction="20000"/>
          </a:bodyPr>
          <a:lstStyle/>
          <a:p>
            <a:r>
              <a:rPr lang="en-US"/>
              <a:t>Consistently identified as key factor in supporting early career personnel</a:t>
            </a:r>
          </a:p>
          <a:p>
            <a:pPr lvl="1"/>
            <a:r>
              <a:rPr lang="en-US"/>
              <a:t>Personal support as important as professional support</a:t>
            </a:r>
          </a:p>
          <a:p>
            <a:r>
              <a:rPr lang="en-US"/>
              <a:t>Important factors to consider</a:t>
            </a:r>
          </a:p>
          <a:p>
            <a:pPr lvl="1"/>
            <a:r>
              <a:rPr lang="en-US"/>
              <a:t>Proximity and availability</a:t>
            </a:r>
          </a:p>
          <a:p>
            <a:pPr lvl="1"/>
            <a:r>
              <a:rPr lang="en-US"/>
              <a:t>Mentor’s experience level</a:t>
            </a:r>
          </a:p>
          <a:p>
            <a:pPr lvl="1"/>
            <a:r>
              <a:rPr lang="en-US"/>
              <a:t>Similar job responsibilities</a:t>
            </a:r>
          </a:p>
          <a:p>
            <a:pPr lvl="1"/>
            <a:r>
              <a:rPr lang="en-US"/>
              <a:t>Individual or group</a:t>
            </a:r>
          </a:p>
          <a:p>
            <a:r>
              <a:rPr lang="en-US"/>
              <a:t>IHEs uniquely situated to leverage alumni networks here</a:t>
            </a:r>
          </a:p>
          <a:p>
            <a:pPr lvl="1"/>
            <a:r>
              <a:rPr lang="en-US"/>
              <a:t>Formal or informal mentorship opportunities</a:t>
            </a:r>
          </a:p>
          <a:p>
            <a:pPr marL="457200" lvl="1" indent="0" algn="r">
              <a:buNone/>
            </a:pPr>
            <a:endParaRPr lang="en-US" sz="1800"/>
          </a:p>
          <a:p>
            <a:pPr marL="457200" lvl="1" indent="0" algn="r">
              <a:buNone/>
            </a:pPr>
            <a:r>
              <a:rPr lang="en-US" sz="1800"/>
              <a:t>Billingsley et al., 2009</a:t>
            </a:r>
          </a:p>
        </p:txBody>
      </p:sp>
    </p:spTree>
    <p:extLst>
      <p:ext uri="{BB962C8B-B14F-4D97-AF65-F5344CB8AC3E}">
        <p14:creationId xmlns:p14="http://schemas.microsoft.com/office/powerpoint/2010/main" val="39779221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3BB9-EF7F-C3CA-5D06-84A8460FE02D}"/>
              </a:ext>
            </a:extLst>
          </p:cNvPr>
          <p:cNvSpPr>
            <a:spLocks noGrp="1"/>
          </p:cNvSpPr>
          <p:nvPr>
            <p:ph type="title"/>
          </p:nvPr>
        </p:nvSpPr>
        <p:spPr/>
        <p:txBody>
          <a:bodyPr/>
          <a:lstStyle/>
          <a:p>
            <a:r>
              <a:rPr lang="en-US"/>
              <a:t>Research into Practice</a:t>
            </a:r>
          </a:p>
        </p:txBody>
      </p:sp>
      <p:sp>
        <p:nvSpPr>
          <p:cNvPr id="3" name="Text Placeholder 2">
            <a:extLst>
              <a:ext uri="{FF2B5EF4-FFF2-40B4-BE49-F238E27FC236}">
                <a16:creationId xmlns:a16="http://schemas.microsoft.com/office/drawing/2014/main" id="{59A7980E-679E-A41C-DC3F-DF7546D7398F}"/>
              </a:ext>
            </a:extLst>
          </p:cNvPr>
          <p:cNvSpPr>
            <a:spLocks noGrp="1"/>
          </p:cNvSpPr>
          <p:nvPr>
            <p:ph type="body" idx="1"/>
          </p:nvPr>
        </p:nvSpPr>
        <p:spPr>
          <a:xfrm>
            <a:off x="609600" y="920008"/>
            <a:ext cx="5357812" cy="823912"/>
          </a:xfrm>
        </p:spPr>
        <p:txBody>
          <a:bodyPr anchor="ctr"/>
          <a:lstStyle/>
          <a:p>
            <a:r>
              <a:rPr lang="en-US"/>
              <a:t>Skills-based PD &amp; Coaching</a:t>
            </a:r>
          </a:p>
        </p:txBody>
      </p:sp>
      <p:sp>
        <p:nvSpPr>
          <p:cNvPr id="4" name="Content Placeholder 3">
            <a:extLst>
              <a:ext uri="{FF2B5EF4-FFF2-40B4-BE49-F238E27FC236}">
                <a16:creationId xmlns:a16="http://schemas.microsoft.com/office/drawing/2014/main" id="{93F4BFF0-EB3C-4950-8FF9-3CD46D18C915}"/>
              </a:ext>
            </a:extLst>
          </p:cNvPr>
          <p:cNvSpPr>
            <a:spLocks noGrp="1"/>
          </p:cNvSpPr>
          <p:nvPr>
            <p:ph sz="half" idx="2"/>
          </p:nvPr>
        </p:nvSpPr>
        <p:spPr>
          <a:xfrm>
            <a:off x="663577" y="1586706"/>
            <a:ext cx="5357812" cy="3684588"/>
          </a:xfrm>
        </p:spPr>
        <p:txBody>
          <a:bodyPr/>
          <a:lstStyle/>
          <a:p>
            <a:r>
              <a:rPr lang="en-US"/>
              <a:t>Training that focuses on improving skills</a:t>
            </a:r>
          </a:p>
          <a:p>
            <a:r>
              <a:rPr lang="en-US"/>
              <a:t>Content/job responsibility specific</a:t>
            </a:r>
          </a:p>
          <a:p>
            <a:r>
              <a:rPr lang="en-US"/>
              <a:t>Translate training into practice with in-classroom coaching</a:t>
            </a:r>
          </a:p>
        </p:txBody>
      </p:sp>
      <p:sp>
        <p:nvSpPr>
          <p:cNvPr id="5" name="Text Placeholder 4">
            <a:extLst>
              <a:ext uri="{FF2B5EF4-FFF2-40B4-BE49-F238E27FC236}">
                <a16:creationId xmlns:a16="http://schemas.microsoft.com/office/drawing/2014/main" id="{12C574FF-E743-DB4F-2080-682C833B3202}"/>
              </a:ext>
            </a:extLst>
          </p:cNvPr>
          <p:cNvSpPr>
            <a:spLocks noGrp="1"/>
          </p:cNvSpPr>
          <p:nvPr>
            <p:ph type="body" sz="quarter" idx="3"/>
          </p:nvPr>
        </p:nvSpPr>
        <p:spPr>
          <a:xfrm>
            <a:off x="6170612" y="920008"/>
            <a:ext cx="5411788" cy="823912"/>
          </a:xfrm>
        </p:spPr>
        <p:txBody>
          <a:bodyPr anchor="ctr"/>
          <a:lstStyle/>
          <a:p>
            <a:r>
              <a:rPr lang="en-US"/>
              <a:t>Goal Setting &amp; Progress Monitoring</a:t>
            </a:r>
          </a:p>
        </p:txBody>
      </p:sp>
      <p:sp>
        <p:nvSpPr>
          <p:cNvPr id="6" name="Content Placeholder 5">
            <a:extLst>
              <a:ext uri="{FF2B5EF4-FFF2-40B4-BE49-F238E27FC236}">
                <a16:creationId xmlns:a16="http://schemas.microsoft.com/office/drawing/2014/main" id="{55F672D1-5E1A-DE7B-2610-4F6A8D8E95A7}"/>
              </a:ext>
            </a:extLst>
          </p:cNvPr>
          <p:cNvSpPr>
            <a:spLocks noGrp="1"/>
          </p:cNvSpPr>
          <p:nvPr>
            <p:ph sz="quarter" idx="4"/>
          </p:nvPr>
        </p:nvSpPr>
        <p:spPr>
          <a:xfrm>
            <a:off x="6170612" y="1586706"/>
            <a:ext cx="5411788" cy="3684588"/>
          </a:xfrm>
        </p:spPr>
        <p:txBody>
          <a:bodyPr/>
          <a:lstStyle/>
          <a:p>
            <a:r>
              <a:rPr lang="en-US"/>
              <a:t>Teacher- (or related service provider) driven goals</a:t>
            </a:r>
          </a:p>
          <a:p>
            <a:r>
              <a:rPr lang="en-US"/>
              <a:t>Specific, observable, measurable</a:t>
            </a:r>
          </a:p>
          <a:p>
            <a:pPr lvl="1"/>
            <a:r>
              <a:rPr lang="en-US"/>
              <a:t>SMART or ABCDE formats</a:t>
            </a:r>
          </a:p>
          <a:p>
            <a:r>
              <a:rPr lang="en-US"/>
              <a:t>Encourage self-monitoring progress</a:t>
            </a:r>
          </a:p>
          <a:p>
            <a:endParaRPr lang="en-US"/>
          </a:p>
        </p:txBody>
      </p:sp>
      <p:sp>
        <p:nvSpPr>
          <p:cNvPr id="7" name="TextBox 6">
            <a:extLst>
              <a:ext uri="{FF2B5EF4-FFF2-40B4-BE49-F238E27FC236}">
                <a16:creationId xmlns:a16="http://schemas.microsoft.com/office/drawing/2014/main" id="{3812BF30-1EAB-B242-218B-ADCE7E290DB8}"/>
              </a:ext>
            </a:extLst>
          </p:cNvPr>
          <p:cNvSpPr txBox="1"/>
          <p:nvPr/>
        </p:nvSpPr>
        <p:spPr>
          <a:xfrm>
            <a:off x="638175" y="5568660"/>
            <a:ext cx="10918823" cy="369332"/>
          </a:xfrm>
          <a:prstGeom prst="rect">
            <a:avLst/>
          </a:prstGeom>
          <a:noFill/>
        </p:spPr>
        <p:txBody>
          <a:bodyPr wrap="square" rtlCol="0">
            <a:spAutoFit/>
          </a:bodyPr>
          <a:lstStyle/>
          <a:p>
            <a:pPr algn="ctr"/>
            <a:r>
              <a:rPr lang="en-US" b="1">
                <a:solidFill>
                  <a:srgbClr val="92D050"/>
                </a:solidFill>
              </a:rPr>
              <a:t>Consistent, constructive feedback is pivotal throughout!</a:t>
            </a:r>
          </a:p>
        </p:txBody>
      </p:sp>
    </p:spTree>
    <p:extLst>
      <p:ext uri="{BB962C8B-B14F-4D97-AF65-F5344CB8AC3E}">
        <p14:creationId xmlns:p14="http://schemas.microsoft.com/office/powerpoint/2010/main" val="11882198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BFC0-52BA-873C-B097-459024B2C5A5}"/>
              </a:ext>
            </a:extLst>
          </p:cNvPr>
          <p:cNvSpPr>
            <a:spLocks noGrp="1"/>
          </p:cNvSpPr>
          <p:nvPr>
            <p:ph type="title"/>
          </p:nvPr>
        </p:nvSpPr>
        <p:spPr/>
        <p:txBody>
          <a:bodyPr/>
          <a:lstStyle/>
          <a:p>
            <a:r>
              <a:rPr lang="en-US">
                <a:latin typeface="Century Gothic"/>
              </a:rPr>
              <a:t>References</a:t>
            </a:r>
            <a:endParaRPr lang="en-US"/>
          </a:p>
        </p:txBody>
      </p:sp>
      <p:sp>
        <p:nvSpPr>
          <p:cNvPr id="3" name="Content Placeholder 2">
            <a:extLst>
              <a:ext uri="{FF2B5EF4-FFF2-40B4-BE49-F238E27FC236}">
                <a16:creationId xmlns:a16="http://schemas.microsoft.com/office/drawing/2014/main" id="{BE4E7118-817D-0C3E-0E12-010D9590ECE2}"/>
              </a:ext>
            </a:extLst>
          </p:cNvPr>
          <p:cNvSpPr>
            <a:spLocks noGrp="1"/>
          </p:cNvSpPr>
          <p:nvPr>
            <p:ph idx="1"/>
          </p:nvPr>
        </p:nvSpPr>
        <p:spPr>
          <a:xfrm>
            <a:off x="636494" y="766483"/>
            <a:ext cx="11331388" cy="5356411"/>
          </a:xfrm>
        </p:spPr>
        <p:txBody>
          <a:bodyPr vert="horz" lIns="91440" tIns="45720" rIns="91440" bIns="45720" rtlCol="0" anchor="t">
            <a:noAutofit/>
          </a:bodyPr>
          <a:lstStyle/>
          <a:p>
            <a:pPr>
              <a:buNone/>
            </a:pPr>
            <a:r>
              <a:rPr lang="en-US" sz="1200">
                <a:latin typeface="Century Gothic"/>
              </a:rPr>
              <a:t>Billingsley, B. S., Bettini E., Mathews, H. M., </a:t>
            </a:r>
            <a:r>
              <a:rPr lang="en-US" sz="1200" err="1">
                <a:latin typeface="Century Gothic"/>
              </a:rPr>
              <a:t>McLeskey</a:t>
            </a:r>
            <a:r>
              <a:rPr lang="en-US" sz="1200">
                <a:latin typeface="Century Gothic"/>
              </a:rPr>
              <a:t>, J. (2020). Improving working conditions to support special educator’s effectiveness: A call for leadership. </a:t>
            </a:r>
            <a:r>
              <a:rPr lang="en-US" sz="1200" i="1">
                <a:latin typeface="Century Gothic"/>
              </a:rPr>
              <a:t>Teacher Education and Special Education, 43</a:t>
            </a:r>
            <a:r>
              <a:rPr lang="en-US" sz="1200">
                <a:latin typeface="Century Gothic"/>
              </a:rPr>
              <a:t>(1), 7-27. </a:t>
            </a:r>
            <a:r>
              <a:rPr lang="en-US" sz="1200" u="sng">
                <a:latin typeface="Century Gothic"/>
                <a:hlinkClick r:id="rId3"/>
              </a:rPr>
              <a:t>https://doi.org/10.1177/0888406419880353</a:t>
            </a:r>
            <a:endParaRPr lang="en-US" sz="1200">
              <a:latin typeface="Century Gothic"/>
            </a:endParaRPr>
          </a:p>
          <a:p>
            <a:pPr>
              <a:buNone/>
            </a:pPr>
            <a:r>
              <a:rPr lang="en-US" sz="1200">
                <a:latin typeface="Century Gothic"/>
              </a:rPr>
              <a:t>Billingsley, B. S., Griffin, C. C., Smith, S. J., </a:t>
            </a:r>
            <a:r>
              <a:rPr lang="en-US" sz="1200" err="1">
                <a:latin typeface="Century Gothic"/>
              </a:rPr>
              <a:t>Kamman</a:t>
            </a:r>
            <a:r>
              <a:rPr lang="en-US" sz="1200">
                <a:latin typeface="Century Gothic"/>
              </a:rPr>
              <a:t>, M., &amp; Israel, M. (2009). A review of teacher induction in special education: Research, practices, and technology solutions.</a:t>
            </a:r>
            <a:r>
              <a:rPr lang="en-US" sz="1200" i="1">
                <a:latin typeface="Century Gothic"/>
              </a:rPr>
              <a:t> University of Florida, National Center to Inform Policy in Special Education Professional Development</a:t>
            </a:r>
            <a:r>
              <a:rPr lang="en-US" sz="1200">
                <a:latin typeface="Century Gothic"/>
              </a:rPr>
              <a:t>. </a:t>
            </a:r>
            <a:r>
              <a:rPr lang="en-US" sz="1200">
                <a:latin typeface="Century Gothic"/>
                <a:hlinkClick r:id="rId4"/>
              </a:rPr>
              <a:t>http://ncipp.education.ufl.edu/files_5/NCIPP%20Induction%20Exc%20Summ.pdf</a:t>
            </a:r>
            <a:endParaRPr lang="en-US" sz="1200">
              <a:latin typeface="Century Gothic"/>
            </a:endParaRPr>
          </a:p>
          <a:p>
            <a:pPr>
              <a:buNone/>
            </a:pPr>
            <a:r>
              <a:rPr lang="en-US" sz="1200" err="1">
                <a:latin typeface="Century Gothic"/>
              </a:rPr>
              <a:t>Boe</a:t>
            </a:r>
            <a:r>
              <a:rPr lang="en-US" sz="1200">
                <a:latin typeface="Century Gothic"/>
              </a:rPr>
              <a:t>, E. E. (2006). Long-term trends in the national demand, supply, and shortage of special education teachers. </a:t>
            </a:r>
            <a:r>
              <a:rPr lang="en-US" sz="1200" i="1">
                <a:latin typeface="Century Gothic"/>
              </a:rPr>
              <a:t>The Journal of Special Education, 40</a:t>
            </a:r>
            <a:r>
              <a:rPr lang="en-US" sz="1200">
                <a:latin typeface="Century Gothic"/>
              </a:rPr>
              <a:t>(3), </a:t>
            </a:r>
            <a:r>
              <a:rPr lang="en-US" sz="1200" u="sng">
                <a:latin typeface="Century Gothic"/>
                <a:hlinkClick r:id="rId5"/>
              </a:rPr>
              <a:t>http://doi.org/138-150.10.1177/00224669060400030201</a:t>
            </a:r>
            <a:endParaRPr lang="en-US" sz="1200">
              <a:latin typeface="Century Gothic"/>
            </a:endParaRPr>
          </a:p>
          <a:p>
            <a:pPr>
              <a:buNone/>
            </a:pPr>
            <a:r>
              <a:rPr lang="en-US" sz="1200" err="1">
                <a:latin typeface="Century Gothic"/>
              </a:rPr>
              <a:t>DeLaRosa</a:t>
            </a:r>
            <a:r>
              <a:rPr lang="en-US" sz="1200">
                <a:latin typeface="Century Gothic"/>
              </a:rPr>
              <a:t>, J. &amp; Elias, J. (2022). U.S. schools report increased teacher vacancies due to COVID-19 Pandemic, new NCES data show. </a:t>
            </a:r>
            <a:r>
              <a:rPr lang="en-US" sz="1200" i="1">
                <a:latin typeface="Century Gothic"/>
              </a:rPr>
              <a:t>National Center for Education Statistics, Institute of Institute of Education Science.</a:t>
            </a:r>
            <a:r>
              <a:rPr lang="en-US" sz="1200">
                <a:latin typeface="Century Gothic"/>
              </a:rPr>
              <a:t> </a:t>
            </a:r>
            <a:r>
              <a:rPr lang="en-US" sz="1200" u="sng">
                <a:latin typeface="Century Gothic"/>
                <a:hlinkClick r:id="rId6"/>
              </a:rPr>
              <a:t>https://nces.ed.gov/whatsnew/press_releases/3_3_2022.asp</a:t>
            </a:r>
            <a:endParaRPr lang="en-US" sz="1200"/>
          </a:p>
          <a:p>
            <a:pPr>
              <a:buNone/>
            </a:pPr>
            <a:r>
              <a:rPr lang="en-US" sz="1200">
                <a:latin typeface="Century Gothic"/>
              </a:rPr>
              <a:t>García, E., &amp; Weiss, E. (2019). U.S. schools struggle to hire and retain teachers: The second report in "the perfect storm in the teacher labor market" series. </a:t>
            </a:r>
            <a:r>
              <a:rPr lang="en-US" sz="1200" i="1">
                <a:latin typeface="Century Gothic"/>
              </a:rPr>
              <a:t>Economic Policy Institute</a:t>
            </a:r>
            <a:r>
              <a:rPr lang="en-US" sz="1200">
                <a:latin typeface="Century Gothic"/>
              </a:rPr>
              <a:t>. </a:t>
            </a:r>
            <a:r>
              <a:rPr lang="en-US" sz="1200">
                <a:latin typeface="Century Gothic"/>
                <a:hlinkClick r:id="rId7"/>
              </a:rPr>
              <a:t>https://www.epi.org/publication/u-s-schools-struggle-to-hire-and-retain-teachers-the-second-report-in-the-perfect-storm-in-the-teacher-labor-market-series/</a:t>
            </a:r>
            <a:endParaRPr lang="en-US" sz="1200"/>
          </a:p>
          <a:p>
            <a:pPr>
              <a:buNone/>
            </a:pPr>
            <a:r>
              <a:rPr lang="en-US" sz="1200">
                <a:latin typeface="Century Gothic"/>
              </a:rPr>
              <a:t>Mason-Williams, L, Bettini, E., Peyton, D., Harvey, A., Rosenberg, M., &amp; </a:t>
            </a:r>
            <a:r>
              <a:rPr lang="en-US" sz="1200" err="1">
                <a:latin typeface="Century Gothic"/>
              </a:rPr>
              <a:t>Sindelar</a:t>
            </a:r>
            <a:r>
              <a:rPr lang="en-US" sz="1200">
                <a:latin typeface="Century Gothic"/>
              </a:rPr>
              <a:t>, P. T. (2020). Rethinking shortages in special education: Making good on the promise of an equal opportunity for students with disabilities. </a:t>
            </a:r>
            <a:r>
              <a:rPr lang="en-US" sz="1200" i="1">
                <a:latin typeface="Century Gothic"/>
              </a:rPr>
              <a:t>Teacher Education and Special Education, 43</a:t>
            </a:r>
            <a:r>
              <a:rPr lang="en-US" sz="1200">
                <a:latin typeface="Century Gothic"/>
              </a:rPr>
              <a:t>(1), 45-62. </a:t>
            </a:r>
            <a:r>
              <a:rPr lang="en-US" sz="1200" u="sng">
                <a:latin typeface="Century Gothic"/>
                <a:hlinkClick r:id="rId8"/>
              </a:rPr>
              <a:t>http://doi.org/10.1177/0888406419880352</a:t>
            </a:r>
            <a:endParaRPr lang="en-US" sz="1200">
              <a:latin typeface="Century Gothic"/>
            </a:endParaRPr>
          </a:p>
          <a:p>
            <a:pPr>
              <a:buNone/>
            </a:pPr>
            <a:r>
              <a:rPr lang="en-US" sz="1200">
                <a:latin typeface="Century Gothic"/>
              </a:rPr>
              <a:t>OSEP. (2019). Retaining personnel: Induction and mentoring. U.S. Department of Education, Office of Special Education Programs. </a:t>
            </a:r>
            <a:r>
              <a:rPr lang="en-US" sz="1200">
                <a:latin typeface="Century Gothic"/>
                <a:hlinkClick r:id="rId9"/>
              </a:rPr>
              <a:t>https://osepideasthatwork.org/sites/default/files/R5-InductionMentorship-508.pdf</a:t>
            </a:r>
            <a:r>
              <a:rPr lang="en-US" sz="1200">
                <a:latin typeface="Century Gothic"/>
              </a:rPr>
              <a:t> </a:t>
            </a:r>
          </a:p>
          <a:p>
            <a:pPr>
              <a:buNone/>
            </a:pPr>
            <a:endParaRPr lang="en-US" sz="1200">
              <a:highlight>
                <a:srgbClr val="FFFF00"/>
              </a:highlight>
              <a:latin typeface="Century Gothic"/>
            </a:endParaRPr>
          </a:p>
          <a:p>
            <a:pPr>
              <a:buNone/>
            </a:pPr>
            <a:endParaRPr lang="en-US" sz="1200">
              <a:highlight>
                <a:srgbClr val="FFFF00"/>
              </a:highlight>
              <a:latin typeface="Century Gothic"/>
            </a:endParaRPr>
          </a:p>
          <a:p>
            <a:pPr>
              <a:buNone/>
            </a:pPr>
            <a:endParaRPr lang="en-US" sz="1200"/>
          </a:p>
          <a:p>
            <a:pPr marL="0" indent="0">
              <a:buNone/>
            </a:pPr>
            <a:endParaRPr lang="en-US" sz="1200"/>
          </a:p>
          <a:p>
            <a:pPr marL="0" indent="0">
              <a:buNone/>
            </a:pPr>
            <a:endParaRPr lang="en-US" sz="1200"/>
          </a:p>
          <a:p>
            <a:endParaRPr lang="en-US" sz="1200"/>
          </a:p>
        </p:txBody>
      </p:sp>
    </p:spTree>
    <p:extLst>
      <p:ext uri="{BB962C8B-B14F-4D97-AF65-F5344CB8AC3E}">
        <p14:creationId xmlns:p14="http://schemas.microsoft.com/office/powerpoint/2010/main" val="3055820830"/>
      </p:ext>
    </p:extLst>
  </p:cSld>
  <p:clrMapOvr>
    <a:masterClrMapping/>
  </p:clrMapOvr>
  <p:transition>
    <p:fade/>
  </p:transition>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94F2-25E9-9460-2280-C5826C4EEF5D}"/>
              </a:ext>
            </a:extLst>
          </p:cNvPr>
          <p:cNvSpPr>
            <a:spLocks noGrp="1"/>
          </p:cNvSpPr>
          <p:nvPr>
            <p:ph type="title"/>
          </p:nvPr>
        </p:nvSpPr>
        <p:spPr>
          <a:xfrm>
            <a:off x="638175" y="0"/>
            <a:ext cx="10944225" cy="672111"/>
          </a:xfrm>
        </p:spPr>
        <p:txBody>
          <a:bodyPr vert="horz" lIns="0" tIns="0" rIns="0" bIns="0" rtlCol="0" anchor="b">
            <a:normAutofit/>
          </a:bodyPr>
          <a:lstStyle/>
          <a:p>
            <a:r>
              <a:rPr lang="en-US" kern="1200">
                <a:latin typeface="Century Gothic" panose="020B0502020202020204" pitchFamily="34" charset="0"/>
                <a:ea typeface="+mj-ea"/>
                <a:cs typeface="+mj-cs"/>
              </a:rPr>
              <a:t>CEEDAR</a:t>
            </a:r>
          </a:p>
        </p:txBody>
      </p:sp>
      <p:pic>
        <p:nvPicPr>
          <p:cNvPr id="5" name="Content Placeholder 4" descr="A screenshot of a website">
            <a:extLst>
              <a:ext uri="{FF2B5EF4-FFF2-40B4-BE49-F238E27FC236}">
                <a16:creationId xmlns:a16="http://schemas.microsoft.com/office/drawing/2014/main" id="{3096F157-A7FE-7079-54C3-D7371FFDDE50}"/>
              </a:ext>
            </a:extLst>
          </p:cNvPr>
          <p:cNvPicPr>
            <a:picLocks noGrp="1" noChangeAspect="1"/>
          </p:cNvPicPr>
          <p:nvPr>
            <p:ph sz="half" idx="1"/>
          </p:nvPr>
        </p:nvPicPr>
        <p:blipFill>
          <a:blip r:embed="rId3"/>
          <a:stretch>
            <a:fillRect/>
          </a:stretch>
        </p:blipFill>
        <p:spPr>
          <a:xfrm>
            <a:off x="416169" y="1584424"/>
            <a:ext cx="5879123" cy="3689149"/>
          </a:xfrm>
          <a:noFill/>
        </p:spPr>
      </p:pic>
      <p:sp>
        <p:nvSpPr>
          <p:cNvPr id="6" name="TextBox 5">
            <a:extLst>
              <a:ext uri="{FF2B5EF4-FFF2-40B4-BE49-F238E27FC236}">
                <a16:creationId xmlns:a16="http://schemas.microsoft.com/office/drawing/2014/main" id="{835CF5C7-B031-EE81-EFD1-73364C0B0141}"/>
              </a:ext>
            </a:extLst>
          </p:cNvPr>
          <p:cNvSpPr txBox="1"/>
          <p:nvPr/>
        </p:nvSpPr>
        <p:spPr bwMode="gray">
          <a:xfrm>
            <a:off x="6564923" y="1142999"/>
            <a:ext cx="5410200" cy="4572000"/>
          </a:xfrm>
          <a:prstGeom prst="rect">
            <a:avLst/>
          </a:prstGeom>
          <a:effectLst/>
        </p:spPr>
        <p:txBody>
          <a:bodyPr vert="horz" lIns="91440" tIns="45720" rIns="91440" bIns="45720" rtlCol="0">
            <a:normAutofit/>
          </a:bodyPr>
          <a:lstStyle/>
          <a:p>
            <a:pPr marL="342900" indent="-342900" defTabSz="914400">
              <a:lnSpc>
                <a:spcPct val="90000"/>
              </a:lnSpc>
              <a:spcBef>
                <a:spcPts val="600"/>
              </a:spcBef>
              <a:buClr>
                <a:srgbClr val="6EC940"/>
              </a:buClr>
              <a:buFont typeface="Wingdings 3" panose="05040102010807070707" pitchFamily="18" charset="2"/>
              <a:buChar char=""/>
            </a:pPr>
            <a:endParaRPr lang="en-US" sz="2400" b="0" i="0">
              <a:solidFill>
                <a:srgbClr val="345065"/>
              </a:solidFill>
              <a:effectLst/>
              <a:latin typeface="Century Gothic" panose="020B0502020202020204" pitchFamily="34" charset="0"/>
            </a:endParaRPr>
          </a:p>
          <a:p>
            <a:pPr marL="342900" indent="-342900" defTabSz="914400">
              <a:lnSpc>
                <a:spcPct val="90000"/>
              </a:lnSpc>
              <a:spcBef>
                <a:spcPts val="600"/>
              </a:spcBef>
              <a:buClr>
                <a:srgbClr val="6EC940"/>
              </a:buClr>
              <a:buFont typeface="Wingdings 3" panose="05040102010807070707" pitchFamily="18" charset="2"/>
              <a:buChar char=""/>
            </a:pPr>
            <a:r>
              <a:rPr lang="en-US" sz="2400" b="0" i="0">
                <a:solidFill>
                  <a:srgbClr val="345065"/>
                </a:solidFill>
                <a:effectLst/>
                <a:latin typeface="Century Gothic" panose="020B0502020202020204" pitchFamily="34" charset="0"/>
              </a:rPr>
              <a:t>Our mission is to support students with disabilities in achieving college- and career-ready standards by building the capacity of state personnel preparation systems to prepare teachers and leaders to implement evidence-based practices within multi-tiered systems of support.</a:t>
            </a:r>
          </a:p>
          <a:p>
            <a:pPr marL="342900" indent="-342900" defTabSz="914400">
              <a:lnSpc>
                <a:spcPct val="90000"/>
              </a:lnSpc>
              <a:spcBef>
                <a:spcPts val="600"/>
              </a:spcBef>
              <a:buClr>
                <a:srgbClr val="6EC940"/>
              </a:buClr>
              <a:buFont typeface="Wingdings 3" panose="05040102010807070707" pitchFamily="18" charset="2"/>
              <a:buChar char=""/>
            </a:pPr>
            <a:r>
              <a:rPr lang="en-US" sz="2400" b="1" err="1">
                <a:solidFill>
                  <a:srgbClr val="345065"/>
                </a:solidFill>
                <a:latin typeface="Century Gothic" panose="020B0502020202020204" pitchFamily="34" charset="0"/>
              </a:rPr>
              <a:t>Ceedar.org</a:t>
            </a:r>
            <a:endParaRPr lang="en-US" sz="2400" b="1">
              <a:solidFill>
                <a:srgbClr val="345065"/>
              </a:solidFill>
              <a:latin typeface="Century Gothic" panose="020B0502020202020204" pitchFamily="34" charset="0"/>
            </a:endParaRPr>
          </a:p>
        </p:txBody>
      </p:sp>
    </p:spTree>
    <p:extLst>
      <p:ext uri="{BB962C8B-B14F-4D97-AF65-F5344CB8AC3E}">
        <p14:creationId xmlns:p14="http://schemas.microsoft.com/office/powerpoint/2010/main" val="28495069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57E5-B274-34A5-763F-C77D44332384}"/>
              </a:ext>
            </a:extLst>
          </p:cNvPr>
          <p:cNvSpPr>
            <a:spLocks noGrp="1"/>
          </p:cNvSpPr>
          <p:nvPr>
            <p:ph type="title"/>
          </p:nvPr>
        </p:nvSpPr>
        <p:spPr/>
        <p:txBody>
          <a:bodyPr/>
          <a:lstStyle/>
          <a:p>
            <a:r>
              <a:rPr lang="en-US"/>
              <a:t>Scholar support: Suggestions from the field</a:t>
            </a:r>
          </a:p>
        </p:txBody>
      </p:sp>
      <p:sp>
        <p:nvSpPr>
          <p:cNvPr id="3" name="Content Placeholder 2">
            <a:extLst>
              <a:ext uri="{FF2B5EF4-FFF2-40B4-BE49-F238E27FC236}">
                <a16:creationId xmlns:a16="http://schemas.microsoft.com/office/drawing/2014/main" id="{97B6E47E-C8D1-9DF9-1503-8BA282ABD1FE}"/>
              </a:ext>
            </a:extLst>
          </p:cNvPr>
          <p:cNvSpPr>
            <a:spLocks noGrp="1"/>
          </p:cNvSpPr>
          <p:nvPr>
            <p:ph idx="1"/>
          </p:nvPr>
        </p:nvSpPr>
        <p:spPr/>
        <p:txBody>
          <a:bodyPr>
            <a:normAutofit fontScale="55000" lnSpcReduction="20000"/>
          </a:bodyPr>
          <a:lstStyle/>
          <a:p>
            <a:r>
              <a:rPr lang="en-US"/>
              <a:t>Financial support</a:t>
            </a:r>
          </a:p>
          <a:p>
            <a:pPr lvl="1"/>
            <a:r>
              <a:rPr lang="en-US"/>
              <a:t>living stipend that does not need to be supplemented by part-time work</a:t>
            </a:r>
          </a:p>
          <a:p>
            <a:pPr lvl="1"/>
            <a:r>
              <a:rPr lang="en-US"/>
              <a:t>tuition</a:t>
            </a:r>
          </a:p>
          <a:p>
            <a:pPr lvl="1"/>
            <a:r>
              <a:rPr lang="en-US"/>
              <a:t>fees,</a:t>
            </a:r>
          </a:p>
          <a:p>
            <a:pPr lvl="1"/>
            <a:r>
              <a:rPr lang="en-US"/>
              <a:t>textbooks</a:t>
            </a:r>
          </a:p>
          <a:p>
            <a:pPr lvl="1"/>
            <a:r>
              <a:rPr lang="en-US"/>
              <a:t>childcare</a:t>
            </a:r>
          </a:p>
          <a:p>
            <a:pPr lvl="1"/>
            <a:r>
              <a:rPr lang="en-US"/>
              <a:t>examination fees </a:t>
            </a:r>
          </a:p>
          <a:p>
            <a:r>
              <a:rPr lang="en-US"/>
              <a:t>Flexible programming and attendance options</a:t>
            </a:r>
          </a:p>
          <a:p>
            <a:pPr lvl="1"/>
            <a:r>
              <a:rPr lang="en-US"/>
              <a:t>evening courses</a:t>
            </a:r>
          </a:p>
          <a:p>
            <a:pPr lvl="1"/>
            <a:r>
              <a:rPr lang="en-US"/>
              <a:t>hybrid formats, </a:t>
            </a:r>
          </a:p>
          <a:p>
            <a:pPr lvl="1"/>
            <a:r>
              <a:rPr lang="en-US"/>
              <a:t>fully online</a:t>
            </a:r>
          </a:p>
          <a:p>
            <a:pPr lvl="1"/>
            <a:r>
              <a:rPr lang="en-US"/>
              <a:t>multiple sections of courses aligned with the needs of various cohorts of teacher candidates</a:t>
            </a:r>
          </a:p>
          <a:p>
            <a:r>
              <a:rPr lang="en-US"/>
              <a:t> </a:t>
            </a:r>
          </a:p>
        </p:txBody>
      </p:sp>
    </p:spTree>
    <p:extLst>
      <p:ext uri="{BB962C8B-B14F-4D97-AF65-F5344CB8AC3E}">
        <p14:creationId xmlns:p14="http://schemas.microsoft.com/office/powerpoint/2010/main" val="113326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95B7-003D-1265-7B81-708F92135D2B}"/>
              </a:ext>
            </a:extLst>
          </p:cNvPr>
          <p:cNvSpPr>
            <a:spLocks noGrp="1"/>
          </p:cNvSpPr>
          <p:nvPr>
            <p:ph type="title"/>
          </p:nvPr>
        </p:nvSpPr>
        <p:spPr/>
        <p:txBody>
          <a:bodyPr/>
          <a:lstStyle/>
          <a:p>
            <a:r>
              <a:rPr lang="en-US"/>
              <a:t>Scholar support: Additional Suggestions</a:t>
            </a:r>
          </a:p>
        </p:txBody>
      </p:sp>
      <p:sp>
        <p:nvSpPr>
          <p:cNvPr id="3" name="Content Placeholder 2">
            <a:extLst>
              <a:ext uri="{FF2B5EF4-FFF2-40B4-BE49-F238E27FC236}">
                <a16:creationId xmlns:a16="http://schemas.microsoft.com/office/drawing/2014/main" id="{F5D050FD-D72C-F1B5-B477-474EAAAF7FD8}"/>
              </a:ext>
            </a:extLst>
          </p:cNvPr>
          <p:cNvSpPr>
            <a:spLocks noGrp="1"/>
          </p:cNvSpPr>
          <p:nvPr>
            <p:ph idx="1"/>
          </p:nvPr>
        </p:nvSpPr>
        <p:spPr/>
        <p:txBody>
          <a:bodyPr>
            <a:normAutofit fontScale="85000" lnSpcReduction="10000"/>
          </a:bodyPr>
          <a:lstStyle/>
          <a:p>
            <a:r>
              <a:rPr lang="en-US"/>
              <a:t>Cohort problem-solving meetings</a:t>
            </a:r>
          </a:p>
          <a:p>
            <a:pPr lvl="1"/>
            <a:r>
              <a:rPr lang="en-US"/>
              <a:t>Support for program issues, as well as issues arising from the field</a:t>
            </a:r>
          </a:p>
          <a:p>
            <a:pPr lvl="1"/>
            <a:r>
              <a:rPr lang="en-US"/>
              <a:t>Ongoing formative feedback from program scholars with specific questions addressing scholar support</a:t>
            </a:r>
          </a:p>
          <a:p>
            <a:r>
              <a:rPr lang="en-US"/>
              <a:t>Semi-annual newsletter with resources and program updates to current and past scholars</a:t>
            </a:r>
          </a:p>
          <a:p>
            <a:pPr lvl="1"/>
            <a:r>
              <a:rPr lang="en-US"/>
              <a:t>Example of how scholar support can extend following program completion</a:t>
            </a:r>
          </a:p>
          <a:p>
            <a:r>
              <a:rPr lang="en-US"/>
              <a:t>Program graduates serving as mentors or ”buddies”</a:t>
            </a:r>
          </a:p>
          <a:p>
            <a:r>
              <a:rPr lang="en-US"/>
              <a:t>Formalized study groups for any required certification or licensure examinations</a:t>
            </a:r>
          </a:p>
          <a:p>
            <a:endParaRPr lang="en-US"/>
          </a:p>
        </p:txBody>
      </p:sp>
    </p:spTree>
    <p:extLst>
      <p:ext uri="{BB962C8B-B14F-4D97-AF65-F5344CB8AC3E}">
        <p14:creationId xmlns:p14="http://schemas.microsoft.com/office/powerpoint/2010/main" val="225989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AEFF-3A8B-22DD-2E53-2773DCA61160}"/>
              </a:ext>
            </a:extLst>
          </p:cNvPr>
          <p:cNvSpPr>
            <a:spLocks noGrp="1"/>
          </p:cNvSpPr>
          <p:nvPr>
            <p:ph type="title"/>
          </p:nvPr>
        </p:nvSpPr>
        <p:spPr/>
        <p:txBody>
          <a:bodyPr/>
          <a:lstStyle/>
          <a:p>
            <a:r>
              <a:rPr lang="en-US"/>
              <a:t>Scholar support: Suggestions from research</a:t>
            </a:r>
          </a:p>
        </p:txBody>
      </p:sp>
      <p:sp>
        <p:nvSpPr>
          <p:cNvPr id="3" name="Content Placeholder 2">
            <a:extLst>
              <a:ext uri="{FF2B5EF4-FFF2-40B4-BE49-F238E27FC236}">
                <a16:creationId xmlns:a16="http://schemas.microsoft.com/office/drawing/2014/main" id="{8C3A995B-BF88-047D-17E1-094C9094151E}"/>
              </a:ext>
            </a:extLst>
          </p:cNvPr>
          <p:cNvSpPr>
            <a:spLocks noGrp="1"/>
          </p:cNvSpPr>
          <p:nvPr>
            <p:ph idx="1"/>
          </p:nvPr>
        </p:nvSpPr>
        <p:spPr/>
        <p:txBody>
          <a:bodyPr>
            <a:normAutofit fontScale="70000" lnSpcReduction="20000"/>
          </a:bodyPr>
          <a:lstStyle/>
          <a:p>
            <a:r>
              <a:rPr lang="en-US"/>
              <a:t>Financial support </a:t>
            </a:r>
          </a:p>
          <a:p>
            <a:pPr lvl="1"/>
            <a:r>
              <a:rPr lang="en-US"/>
              <a:t>more robust funding packages</a:t>
            </a:r>
          </a:p>
          <a:p>
            <a:pPr lvl="1"/>
            <a:r>
              <a:rPr lang="en-US"/>
              <a:t>moving expenses </a:t>
            </a:r>
          </a:p>
          <a:p>
            <a:r>
              <a:rPr lang="en-US"/>
              <a:t>Mentoring</a:t>
            </a:r>
          </a:p>
          <a:p>
            <a:pPr lvl="1"/>
            <a:r>
              <a:rPr lang="en-US"/>
              <a:t>Multiple mentors beyond primary advisor, particularly for scholars of color who report having to find mentors on their own</a:t>
            </a:r>
          </a:p>
          <a:p>
            <a:r>
              <a:rPr lang="en-US"/>
              <a:t>Internships</a:t>
            </a:r>
          </a:p>
          <a:p>
            <a:pPr lvl="1"/>
            <a:r>
              <a:rPr lang="en-US"/>
              <a:t>Promotes collaboration, expands scholars’ networks</a:t>
            </a:r>
          </a:p>
          <a:p>
            <a:r>
              <a:rPr lang="en-US"/>
              <a:t>Assessing program/university climate and culture and disaggregating results by race/ethnicity/language</a:t>
            </a:r>
          </a:p>
          <a:p>
            <a:pPr marL="0" indent="0" algn="r">
              <a:buNone/>
            </a:pPr>
            <a:r>
              <a:rPr lang="en-US" sz="2200"/>
              <a:t>(</a:t>
            </a:r>
            <a:r>
              <a:rPr lang="en-US" sz="2200" err="1"/>
              <a:t>Maggin</a:t>
            </a:r>
            <a:r>
              <a:rPr lang="en-US" sz="2200"/>
              <a:t> et al., 2021; McCorkle et al., 2023)</a:t>
            </a:r>
          </a:p>
          <a:p>
            <a:pPr lvl="1"/>
            <a:endParaRPr lang="en-US"/>
          </a:p>
        </p:txBody>
      </p:sp>
    </p:spTree>
    <p:extLst>
      <p:ext uri="{BB962C8B-B14F-4D97-AF65-F5344CB8AC3E}">
        <p14:creationId xmlns:p14="http://schemas.microsoft.com/office/powerpoint/2010/main" val="290191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1A35-D4DA-57FE-0891-665EDCD33033}"/>
              </a:ext>
            </a:extLst>
          </p:cNvPr>
          <p:cNvSpPr>
            <a:spLocks noGrp="1"/>
          </p:cNvSpPr>
          <p:nvPr>
            <p:ph type="title"/>
          </p:nvPr>
        </p:nvSpPr>
        <p:spPr/>
        <p:txBody>
          <a:bodyPr/>
          <a:lstStyle/>
          <a:p>
            <a:r>
              <a:rPr lang="en-US" sz="3600"/>
              <a:t>   Scholar support: Suggestions from research</a:t>
            </a:r>
          </a:p>
        </p:txBody>
      </p:sp>
      <p:sp>
        <p:nvSpPr>
          <p:cNvPr id="3" name="Content Placeholder 2">
            <a:extLst>
              <a:ext uri="{FF2B5EF4-FFF2-40B4-BE49-F238E27FC236}">
                <a16:creationId xmlns:a16="http://schemas.microsoft.com/office/drawing/2014/main" id="{6E5D4C19-CE81-1EB3-A108-38E3FCEF0F04}"/>
              </a:ext>
            </a:extLst>
          </p:cNvPr>
          <p:cNvSpPr>
            <a:spLocks noGrp="1"/>
          </p:cNvSpPr>
          <p:nvPr>
            <p:ph idx="1"/>
          </p:nvPr>
        </p:nvSpPr>
        <p:spPr/>
        <p:txBody>
          <a:bodyPr>
            <a:normAutofit fontScale="70000" lnSpcReduction="20000"/>
          </a:bodyPr>
          <a:lstStyle/>
          <a:p>
            <a:pPr marL="0" indent="0">
              <a:buNone/>
            </a:pPr>
            <a:r>
              <a:rPr lang="en-US"/>
              <a:t>Scholars with disabilities</a:t>
            </a:r>
          </a:p>
          <a:p>
            <a:pPr lvl="1"/>
            <a:r>
              <a:rPr lang="en-US"/>
              <a:t>Report facing explicit and implicit instances of ableism</a:t>
            </a:r>
          </a:p>
          <a:p>
            <a:pPr lvl="2"/>
            <a:r>
              <a:rPr lang="en-US"/>
              <a:t>“Over-accommodating”</a:t>
            </a:r>
          </a:p>
          <a:p>
            <a:pPr lvl="2"/>
            <a:r>
              <a:rPr lang="en-US"/>
              <a:t>Denial of various field experiences and placements</a:t>
            </a:r>
          </a:p>
          <a:p>
            <a:pPr lvl="1"/>
            <a:r>
              <a:rPr lang="en-US"/>
              <a:t>Lack of or miscommunication between program and partner schools around necessary accommodations for scholars</a:t>
            </a:r>
          </a:p>
          <a:p>
            <a:pPr lvl="1"/>
            <a:r>
              <a:rPr lang="en-US"/>
              <a:t>Reactive “support” meetings</a:t>
            </a:r>
          </a:p>
          <a:p>
            <a:pPr lvl="1"/>
            <a:r>
              <a:rPr lang="en-US"/>
              <a:t>Difficulty with transportation to and from field experiences</a:t>
            </a:r>
          </a:p>
          <a:p>
            <a:pPr marL="0" indent="0">
              <a:buNone/>
            </a:pPr>
            <a:r>
              <a:rPr lang="en-US"/>
              <a:t>Need for </a:t>
            </a:r>
          </a:p>
          <a:p>
            <a:pPr lvl="1"/>
            <a:r>
              <a:rPr lang="en-US"/>
              <a:t>Regular check ins with scholars and soliciting their feedback</a:t>
            </a:r>
          </a:p>
          <a:p>
            <a:pPr lvl="1"/>
            <a:r>
              <a:rPr lang="en-US"/>
              <a:t>Better communication and alignment between EPPs, campus Disability Resource Centers, and field placements</a:t>
            </a:r>
          </a:p>
          <a:p>
            <a:pPr marL="457200" lvl="1" indent="0" algn="r">
              <a:buNone/>
            </a:pPr>
            <a:r>
              <a:rPr lang="en-US"/>
              <a:t>(</a:t>
            </a:r>
            <a:r>
              <a:rPr lang="en-US" err="1"/>
              <a:t>Strimel</a:t>
            </a:r>
            <a:r>
              <a:rPr lang="en-US"/>
              <a:t> et al., 2023)</a:t>
            </a:r>
          </a:p>
        </p:txBody>
      </p:sp>
    </p:spTree>
    <p:extLst>
      <p:ext uri="{BB962C8B-B14F-4D97-AF65-F5344CB8AC3E}">
        <p14:creationId xmlns:p14="http://schemas.microsoft.com/office/powerpoint/2010/main" val="3366341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3695-A7C4-3028-7DF7-CDDB3B2C208A}"/>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4D1850EE-4B31-9189-7B6C-ADFDE97AC915}"/>
              </a:ext>
            </a:extLst>
          </p:cNvPr>
          <p:cNvSpPr>
            <a:spLocks noGrp="1"/>
          </p:cNvSpPr>
          <p:nvPr>
            <p:ph idx="1"/>
          </p:nvPr>
        </p:nvSpPr>
        <p:spPr>
          <a:xfrm>
            <a:off x="838200" y="1397876"/>
            <a:ext cx="10515600" cy="4779087"/>
          </a:xfrm>
        </p:spPr>
        <p:txBody>
          <a:bodyPr>
            <a:normAutofit fontScale="77500" lnSpcReduction="20000"/>
          </a:bodyPr>
          <a:lstStyle/>
          <a:p>
            <a:r>
              <a:rPr lang="en-US" sz="2600">
                <a:solidFill>
                  <a:schemeClr val="accent1">
                    <a:lumMod val="50000"/>
                  </a:schemeClr>
                </a:solidFill>
              </a:rPr>
              <a:t>TESE special issue "</a:t>
            </a:r>
            <a:r>
              <a:rPr lang="en-US" sz="2600">
                <a:solidFill>
                  <a:schemeClr val="accent1">
                    <a:lumMod val="50000"/>
                  </a:schemeClr>
                </a:solidFill>
                <a:effectLst/>
              </a:rPr>
              <a:t>Critical Issues for the Preparation and Workforce Development of Racialized Special Educators” Volume 45(1) 2022</a:t>
            </a:r>
          </a:p>
          <a:p>
            <a:pPr lvl="1"/>
            <a:r>
              <a:rPr lang="en-US" sz="2600" i="1" err="1">
                <a:solidFill>
                  <a:schemeClr val="accent1">
                    <a:lumMod val="50000"/>
                  </a:schemeClr>
                </a:solidFill>
              </a:rPr>
              <a:t>Intersectionally</a:t>
            </a:r>
            <a:r>
              <a:rPr lang="en-US" sz="2600" i="1">
                <a:solidFill>
                  <a:schemeClr val="accent1">
                    <a:lumMod val="50000"/>
                  </a:schemeClr>
                </a:solidFill>
              </a:rPr>
              <a:t> Conscious Collaboration </a:t>
            </a:r>
            <a:r>
              <a:rPr lang="en-US" sz="2600">
                <a:solidFill>
                  <a:schemeClr val="accent1">
                    <a:lumMod val="50000"/>
                  </a:schemeClr>
                </a:solidFill>
              </a:rPr>
              <a:t>protocol (</a:t>
            </a:r>
            <a:r>
              <a:rPr lang="en-US" sz="2600" err="1">
                <a:solidFill>
                  <a:schemeClr val="accent1">
                    <a:lumMod val="50000"/>
                  </a:schemeClr>
                </a:solidFill>
              </a:rPr>
              <a:t>Boveda</a:t>
            </a:r>
            <a:r>
              <a:rPr lang="en-US" sz="2600">
                <a:solidFill>
                  <a:schemeClr val="accent1">
                    <a:lumMod val="50000"/>
                  </a:schemeClr>
                </a:solidFill>
              </a:rPr>
              <a:t> &amp; Weinberg)</a:t>
            </a:r>
          </a:p>
          <a:p>
            <a:pPr lvl="1"/>
            <a:r>
              <a:rPr lang="en-US" sz="2600">
                <a:solidFill>
                  <a:schemeClr val="accent1">
                    <a:lumMod val="50000"/>
                  </a:schemeClr>
                </a:solidFill>
                <a:effectLst/>
              </a:rPr>
              <a:t>Critical racial affinity groups (Kulkarni et al.)</a:t>
            </a:r>
          </a:p>
          <a:p>
            <a:r>
              <a:rPr lang="en-US" sz="2600" b="0" i="0" err="1">
                <a:solidFill>
                  <a:schemeClr val="accent1">
                    <a:lumMod val="50000"/>
                  </a:schemeClr>
                </a:solidFill>
                <a:effectLst/>
              </a:rPr>
              <a:t>Maggin</a:t>
            </a:r>
            <a:r>
              <a:rPr lang="en-US" sz="2600" b="0" i="0">
                <a:solidFill>
                  <a:schemeClr val="accent1">
                    <a:lumMod val="50000"/>
                  </a:schemeClr>
                </a:solidFill>
                <a:effectLst/>
              </a:rPr>
              <a:t>, D. M., Collins, T. A., Foster, J. A., Scott, M. N., Mossing, K. W., &amp; Dorsey, C. M. (2022). Faculty perspectives on the recruitment, retention, and preparation of special education doctoral students of color. </a:t>
            </a:r>
            <a:r>
              <a:rPr lang="en-US" sz="2600" b="0" i="1">
                <a:solidFill>
                  <a:schemeClr val="accent1">
                    <a:lumMod val="50000"/>
                  </a:schemeClr>
                </a:solidFill>
                <a:effectLst/>
              </a:rPr>
              <a:t>Teacher Education and Special Education</a:t>
            </a:r>
            <a:r>
              <a:rPr lang="en-US" sz="2600" b="0" i="0">
                <a:solidFill>
                  <a:schemeClr val="accent1">
                    <a:lumMod val="50000"/>
                  </a:schemeClr>
                </a:solidFill>
                <a:effectLst/>
              </a:rPr>
              <a:t>, </a:t>
            </a:r>
            <a:r>
              <a:rPr lang="en-US" sz="2600" b="0" i="1">
                <a:solidFill>
                  <a:schemeClr val="accent1">
                    <a:lumMod val="50000"/>
                  </a:schemeClr>
                </a:solidFill>
                <a:effectLst/>
              </a:rPr>
              <a:t>45</a:t>
            </a:r>
            <a:r>
              <a:rPr lang="en-US" sz="2600" b="0" i="0">
                <a:solidFill>
                  <a:schemeClr val="accent1">
                    <a:lumMod val="50000"/>
                  </a:schemeClr>
                </a:solidFill>
                <a:effectLst/>
              </a:rPr>
              <a:t>(3), 227-245.</a:t>
            </a:r>
          </a:p>
          <a:p>
            <a:r>
              <a:rPr lang="en-US" sz="2600" b="0" i="0">
                <a:solidFill>
                  <a:schemeClr val="accent1">
                    <a:lumMod val="50000"/>
                  </a:schemeClr>
                </a:solidFill>
                <a:effectLst/>
              </a:rPr>
              <a:t>McCorkle, L. S., Vestal, A., &amp; Diamond, L. L. (2023). Preparing Doctoral Students in Special Education: What Do We Really Know?. </a:t>
            </a:r>
            <a:r>
              <a:rPr lang="en-US" sz="2600" b="0" i="1">
                <a:solidFill>
                  <a:schemeClr val="accent1">
                    <a:lumMod val="50000"/>
                  </a:schemeClr>
                </a:solidFill>
                <a:effectLst/>
              </a:rPr>
              <a:t>Teacher Education and Special Education</a:t>
            </a:r>
            <a:r>
              <a:rPr lang="en-US" sz="2600" b="0" i="0">
                <a:solidFill>
                  <a:schemeClr val="accent1">
                    <a:lumMod val="50000"/>
                  </a:schemeClr>
                </a:solidFill>
                <a:effectLst/>
              </a:rPr>
              <a:t>, </a:t>
            </a:r>
            <a:r>
              <a:rPr lang="en-US" sz="2600" b="0" i="1">
                <a:solidFill>
                  <a:schemeClr val="accent1">
                    <a:lumMod val="50000"/>
                  </a:schemeClr>
                </a:solidFill>
                <a:effectLst/>
              </a:rPr>
              <a:t>46</a:t>
            </a:r>
            <a:r>
              <a:rPr lang="en-US" sz="2600" b="0" i="0">
                <a:solidFill>
                  <a:schemeClr val="accent1">
                    <a:lumMod val="50000"/>
                  </a:schemeClr>
                </a:solidFill>
                <a:effectLst/>
              </a:rPr>
              <a:t>(3), 185-203.</a:t>
            </a:r>
          </a:p>
          <a:p>
            <a:r>
              <a:rPr lang="en-US" sz="2600" b="0" i="0" err="1">
                <a:solidFill>
                  <a:schemeClr val="accent1">
                    <a:lumMod val="50000"/>
                  </a:schemeClr>
                </a:solidFill>
                <a:effectLst/>
              </a:rPr>
              <a:t>Strimel</a:t>
            </a:r>
            <a:r>
              <a:rPr lang="en-US" sz="2600" b="0" i="0">
                <a:solidFill>
                  <a:schemeClr val="accent1">
                    <a:lumMod val="50000"/>
                  </a:schemeClr>
                </a:solidFill>
                <a:effectLst/>
              </a:rPr>
              <a:t>, M. M., </a:t>
            </a:r>
            <a:r>
              <a:rPr lang="en-US" sz="2600" b="0" i="0" err="1">
                <a:solidFill>
                  <a:schemeClr val="accent1">
                    <a:lumMod val="50000"/>
                  </a:schemeClr>
                </a:solidFill>
                <a:effectLst/>
              </a:rPr>
              <a:t>Nagro</a:t>
            </a:r>
            <a:r>
              <a:rPr lang="en-US" sz="2600" b="0" i="0">
                <a:solidFill>
                  <a:schemeClr val="accent1">
                    <a:lumMod val="50000"/>
                  </a:schemeClr>
                </a:solidFill>
                <a:effectLst/>
              </a:rPr>
              <a:t>, S. A., Baker, P. H., &amp; </a:t>
            </a:r>
            <a:r>
              <a:rPr lang="en-US" sz="2600" b="0" i="0" err="1">
                <a:solidFill>
                  <a:schemeClr val="accent1">
                    <a:lumMod val="50000"/>
                  </a:schemeClr>
                </a:solidFill>
                <a:effectLst/>
              </a:rPr>
              <a:t>Thoma</a:t>
            </a:r>
            <a:r>
              <a:rPr lang="en-US" sz="2600" b="0" i="0">
                <a:solidFill>
                  <a:schemeClr val="accent1">
                    <a:lumMod val="50000"/>
                  </a:schemeClr>
                </a:solidFill>
                <a:effectLst/>
              </a:rPr>
              <a:t>, C. A. (2023). The Experiences of Teacher Candidates With Disabilities: A Systematic Literature Review. </a:t>
            </a:r>
            <a:r>
              <a:rPr lang="en-US" sz="2600" b="0" i="1">
                <a:solidFill>
                  <a:schemeClr val="accent1">
                    <a:lumMod val="50000"/>
                  </a:schemeClr>
                </a:solidFill>
                <a:effectLst/>
              </a:rPr>
              <a:t>Teacher Education and Special Education</a:t>
            </a:r>
            <a:r>
              <a:rPr lang="en-US" sz="2600" b="0" i="0">
                <a:solidFill>
                  <a:schemeClr val="accent1">
                    <a:lumMod val="50000"/>
                  </a:schemeClr>
                </a:solidFill>
                <a:effectLst/>
              </a:rPr>
              <a:t>, 08884064231170573.</a:t>
            </a:r>
            <a:endParaRPr lang="en-US" sz="2600">
              <a:solidFill>
                <a:schemeClr val="accent1">
                  <a:lumMod val="50000"/>
                </a:schemeClr>
              </a:solidFill>
              <a:effectLst/>
            </a:endParaRPr>
          </a:p>
          <a:p>
            <a:endParaRPr lang="en-US" sz="2600">
              <a:effectLst/>
            </a:endParaRPr>
          </a:p>
          <a:p>
            <a:endParaRPr lang="en-US"/>
          </a:p>
        </p:txBody>
      </p:sp>
    </p:spTree>
    <p:extLst>
      <p:ext uri="{BB962C8B-B14F-4D97-AF65-F5344CB8AC3E}">
        <p14:creationId xmlns:p14="http://schemas.microsoft.com/office/powerpoint/2010/main" val="363167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0C68-55C2-0AD0-2C62-14D75794A801}"/>
              </a:ext>
            </a:extLst>
          </p:cNvPr>
          <p:cNvSpPr>
            <a:spLocks noGrp="1"/>
          </p:cNvSpPr>
          <p:nvPr>
            <p:ph type="title"/>
          </p:nvPr>
        </p:nvSpPr>
        <p:spPr/>
        <p:txBody>
          <a:bodyPr/>
          <a:lstStyle/>
          <a:p>
            <a:r>
              <a:rPr lang="en-US"/>
              <a:t>Purpose</a:t>
            </a:r>
          </a:p>
        </p:txBody>
      </p:sp>
      <p:sp>
        <p:nvSpPr>
          <p:cNvPr id="3" name="Content Placeholder 2">
            <a:extLst>
              <a:ext uri="{FF2B5EF4-FFF2-40B4-BE49-F238E27FC236}">
                <a16:creationId xmlns:a16="http://schemas.microsoft.com/office/drawing/2014/main" id="{897142D7-B5A6-63FE-C80F-44445A165CEF}"/>
              </a:ext>
            </a:extLst>
          </p:cNvPr>
          <p:cNvSpPr>
            <a:spLocks noGrp="1"/>
          </p:cNvSpPr>
          <p:nvPr>
            <p:ph idx="1"/>
          </p:nvPr>
        </p:nvSpPr>
        <p:spPr/>
        <p:txBody>
          <a:bodyPr vert="horz" lIns="91440" tIns="45720" rIns="91440" bIns="45720" rtlCol="0" anchor="t">
            <a:normAutofit/>
          </a:bodyPr>
          <a:lstStyle/>
          <a:p>
            <a:r>
              <a:rPr lang="en-US">
                <a:latin typeface="Century Gothic"/>
              </a:rPr>
              <a:t>Through this learning community, FY23 PDP grantees will expand their knowledge and strategies in providing scholar support including individualized scholar support that leads to scholar success and retention. </a:t>
            </a:r>
            <a:endParaRPr lang="en-US"/>
          </a:p>
        </p:txBody>
      </p:sp>
    </p:spTree>
    <p:extLst>
      <p:ext uri="{BB962C8B-B14F-4D97-AF65-F5344CB8AC3E}">
        <p14:creationId xmlns:p14="http://schemas.microsoft.com/office/powerpoint/2010/main" val="2534351032"/>
      </p:ext>
    </p:extLst>
  </p:cSld>
  <p:clrMapOvr>
    <a:masterClrMapping/>
  </p:clrMapOvr>
  <p:transition>
    <p:fade/>
  </p:transition>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C462E-A93E-5E18-3BA0-C42AA587D15C}"/>
              </a:ext>
            </a:extLst>
          </p:cNvPr>
          <p:cNvSpPr>
            <a:spLocks noGrp="1"/>
          </p:cNvSpPr>
          <p:nvPr>
            <p:ph type="title"/>
          </p:nvPr>
        </p:nvSpPr>
        <p:spPr/>
        <p:txBody>
          <a:bodyPr/>
          <a:lstStyle/>
          <a:p>
            <a:r>
              <a:rPr lang="en-US"/>
              <a:t>What FY23 Grantees Proposed</a:t>
            </a:r>
          </a:p>
        </p:txBody>
      </p:sp>
      <p:sp>
        <p:nvSpPr>
          <p:cNvPr id="5" name="Text Placeholder 4">
            <a:extLst>
              <a:ext uri="{FF2B5EF4-FFF2-40B4-BE49-F238E27FC236}">
                <a16:creationId xmlns:a16="http://schemas.microsoft.com/office/drawing/2014/main" id="{C367C16E-A55B-7181-9CED-FC173B1A75D1}"/>
              </a:ext>
            </a:extLst>
          </p:cNvPr>
          <p:cNvSpPr>
            <a:spLocks noGrp="1"/>
          </p:cNvSpPr>
          <p:nvPr>
            <p:ph type="body" idx="1"/>
          </p:nvPr>
        </p:nvSpPr>
        <p:spPr/>
        <p:txBody>
          <a:bodyPr/>
          <a:lstStyle/>
          <a:p>
            <a:r>
              <a:rPr lang="en-US"/>
              <a:t>Trends found Across Applications</a:t>
            </a:r>
          </a:p>
        </p:txBody>
      </p:sp>
    </p:spTree>
    <p:extLst>
      <p:ext uri="{BB962C8B-B14F-4D97-AF65-F5344CB8AC3E}">
        <p14:creationId xmlns:p14="http://schemas.microsoft.com/office/powerpoint/2010/main" val="1141555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8BB88-5CAD-5CAC-9C09-C36F4768F24C}"/>
              </a:ext>
            </a:extLst>
          </p:cNvPr>
          <p:cNvSpPr>
            <a:spLocks noGrp="1"/>
          </p:cNvSpPr>
          <p:nvPr>
            <p:ph type="title"/>
          </p:nvPr>
        </p:nvSpPr>
        <p:spPr/>
        <p:txBody>
          <a:bodyPr/>
          <a:lstStyle/>
          <a:p>
            <a:r>
              <a:rPr lang="en-US" sz="3600"/>
              <a:t>Areas Proposed to Provide Scholar Support </a:t>
            </a:r>
          </a:p>
        </p:txBody>
      </p:sp>
      <p:graphicFrame>
        <p:nvGraphicFramePr>
          <p:cNvPr id="10" name="Content Placeholder 9" descr="Most frequently proposed areas for scholar support include Tuition and fees, Books, materials and supplies, Travel in conjunction with training assignments, and individualized stipends. ">
            <a:extLst>
              <a:ext uri="{FF2B5EF4-FFF2-40B4-BE49-F238E27FC236}">
                <a16:creationId xmlns:a16="http://schemas.microsoft.com/office/drawing/2014/main" id="{1A6530F5-9597-74B6-FC1E-A471E262CFE3}"/>
              </a:ext>
            </a:extLst>
          </p:cNvPr>
          <p:cNvGraphicFramePr>
            <a:graphicFrameLocks noGrp="1"/>
          </p:cNvGraphicFramePr>
          <p:nvPr>
            <p:ph idx="1"/>
            <p:extLst>
              <p:ext uri="{D42A27DB-BD31-4B8C-83A1-F6EECF244321}">
                <p14:modId xmlns:p14="http://schemas.microsoft.com/office/powerpoint/2010/main" val="3877905456"/>
              </p:ext>
            </p:extLst>
          </p:nvPr>
        </p:nvGraphicFramePr>
        <p:xfrm>
          <a:off x="609600" y="1143000"/>
          <a:ext cx="10972800" cy="4724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6678229"/>
      </p:ext>
    </p:extLst>
  </p:cSld>
  <p:clrMapOvr>
    <a:masterClrMapping/>
  </p:clrMapOvr>
  <p:transition>
    <p:fade/>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5E01F-0887-237A-996A-7D05F0F399EC}"/>
              </a:ext>
            </a:extLst>
          </p:cNvPr>
          <p:cNvSpPr>
            <a:spLocks noGrp="1"/>
          </p:cNvSpPr>
          <p:nvPr>
            <p:ph type="title"/>
          </p:nvPr>
        </p:nvSpPr>
        <p:spPr/>
        <p:txBody>
          <a:bodyPr/>
          <a:lstStyle/>
          <a:p>
            <a:r>
              <a:rPr lang="en-US"/>
              <a:t>Cost Increase Projections </a:t>
            </a:r>
          </a:p>
        </p:txBody>
      </p:sp>
      <p:sp>
        <p:nvSpPr>
          <p:cNvPr id="11" name="Text Placeholder 10">
            <a:extLst>
              <a:ext uri="{FF2B5EF4-FFF2-40B4-BE49-F238E27FC236}">
                <a16:creationId xmlns:a16="http://schemas.microsoft.com/office/drawing/2014/main" id="{035D33F0-D1AA-A0FB-1D17-3794314E87CF}"/>
              </a:ext>
            </a:extLst>
          </p:cNvPr>
          <p:cNvSpPr>
            <a:spLocks noGrp="1"/>
          </p:cNvSpPr>
          <p:nvPr>
            <p:ph type="body" idx="1"/>
          </p:nvPr>
        </p:nvSpPr>
        <p:spPr/>
        <p:txBody>
          <a:bodyPr>
            <a:normAutofit fontScale="40000" lnSpcReduction="20000"/>
          </a:bodyPr>
          <a:lstStyle/>
          <a:p>
            <a:endParaRPr lang="en-US"/>
          </a:p>
          <a:p>
            <a:r>
              <a:rPr lang="en-US" sz="3800" b="0">
                <a:latin typeface="+mj-lt"/>
              </a:rPr>
              <a:t>Considered tuition increases over the project period</a:t>
            </a:r>
            <a:r>
              <a:rPr lang="en-US" b="0">
                <a:latin typeface="+mj-lt"/>
              </a:rPr>
              <a:t>?</a:t>
            </a:r>
          </a:p>
          <a:p>
            <a:endParaRPr lang="en-US"/>
          </a:p>
        </p:txBody>
      </p:sp>
      <p:graphicFrame>
        <p:nvGraphicFramePr>
          <p:cNvPr id="15" name="Content Placeholder 14" descr="41% of the sample said yes. 59 % of the sample said no. ">
            <a:extLst>
              <a:ext uri="{FF2B5EF4-FFF2-40B4-BE49-F238E27FC236}">
                <a16:creationId xmlns:a16="http://schemas.microsoft.com/office/drawing/2014/main" id="{B43DEC77-FFD0-0A6C-B04E-07B29588260B}"/>
              </a:ext>
            </a:extLst>
          </p:cNvPr>
          <p:cNvGraphicFramePr>
            <a:graphicFrameLocks noGrp="1"/>
          </p:cNvGraphicFramePr>
          <p:nvPr>
            <p:ph sz="half" idx="2"/>
            <p:extLst>
              <p:ext uri="{D42A27DB-BD31-4B8C-83A1-F6EECF244321}">
                <p14:modId xmlns:p14="http://schemas.microsoft.com/office/powerpoint/2010/main" val="1230401486"/>
              </p:ext>
            </p:extLst>
          </p:nvPr>
        </p:nvGraphicFramePr>
        <p:xfrm>
          <a:off x="638175" y="1992313"/>
          <a:ext cx="5357813" cy="368458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1">
            <a:extLst>
              <a:ext uri="{FF2B5EF4-FFF2-40B4-BE49-F238E27FC236}">
                <a16:creationId xmlns:a16="http://schemas.microsoft.com/office/drawing/2014/main" id="{88E9D46E-1FD8-52F0-29EC-B311CDE281F1}"/>
              </a:ext>
            </a:extLst>
          </p:cNvPr>
          <p:cNvSpPr>
            <a:spLocks noGrp="1"/>
          </p:cNvSpPr>
          <p:nvPr>
            <p:ph type="body" sz="quarter" idx="3"/>
          </p:nvPr>
        </p:nvSpPr>
        <p:spPr>
          <a:xfrm>
            <a:off x="6220077" y="990600"/>
            <a:ext cx="5411788" cy="823912"/>
          </a:xfrm>
        </p:spPr>
        <p:txBody>
          <a:bodyPr>
            <a:noAutofit/>
          </a:bodyPr>
          <a:lstStyle/>
          <a:p>
            <a:endParaRPr lang="en-US" sz="1800" b="0">
              <a:latin typeface="+mj-lt"/>
            </a:endParaRPr>
          </a:p>
          <a:p>
            <a:endParaRPr lang="en-US" sz="1800" b="0">
              <a:latin typeface="+mj-lt"/>
            </a:endParaRPr>
          </a:p>
          <a:p>
            <a:endParaRPr lang="en-US" sz="1800" b="0">
              <a:latin typeface="+mj-lt"/>
            </a:endParaRPr>
          </a:p>
          <a:p>
            <a:endParaRPr lang="en-US" sz="1800" b="0">
              <a:latin typeface="+mj-lt"/>
            </a:endParaRPr>
          </a:p>
          <a:p>
            <a:endParaRPr lang="en-US" sz="1800" b="0">
              <a:latin typeface="+mj-lt"/>
            </a:endParaRPr>
          </a:p>
          <a:p>
            <a:endParaRPr lang="en-US" sz="1800" b="0">
              <a:latin typeface="+mj-lt"/>
            </a:endParaRPr>
          </a:p>
          <a:p>
            <a:endParaRPr lang="en-US" sz="1800" b="0">
              <a:latin typeface="+mj-lt"/>
            </a:endParaRPr>
          </a:p>
          <a:p>
            <a:r>
              <a:rPr lang="en-US" sz="1800" b="0">
                <a:latin typeface="+mj-lt"/>
              </a:rPr>
              <a:t>Considered cost of living increase over the project period?</a:t>
            </a:r>
          </a:p>
        </p:txBody>
      </p:sp>
      <p:graphicFrame>
        <p:nvGraphicFramePr>
          <p:cNvPr id="18" name="Content Placeholder 17" descr="23% of the sample said &quot;yes&quot; and 77% said &quot;no.&quot;">
            <a:extLst>
              <a:ext uri="{FF2B5EF4-FFF2-40B4-BE49-F238E27FC236}">
                <a16:creationId xmlns:a16="http://schemas.microsoft.com/office/drawing/2014/main" id="{FA3435D0-9587-5D8C-A8AB-28C017A6AD1E}"/>
              </a:ext>
            </a:extLst>
          </p:cNvPr>
          <p:cNvGraphicFramePr>
            <a:graphicFrameLocks noGrp="1"/>
          </p:cNvGraphicFramePr>
          <p:nvPr>
            <p:ph sz="quarter" idx="4"/>
            <p:extLst>
              <p:ext uri="{D42A27DB-BD31-4B8C-83A1-F6EECF244321}">
                <p14:modId xmlns:p14="http://schemas.microsoft.com/office/powerpoint/2010/main" val="2401906148"/>
              </p:ext>
            </p:extLst>
          </p:nvPr>
        </p:nvGraphicFramePr>
        <p:xfrm>
          <a:off x="6170613" y="1992313"/>
          <a:ext cx="5411787" cy="3684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98046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D513-DF8D-B69B-3E60-771EF7056F6F}"/>
              </a:ext>
            </a:extLst>
          </p:cNvPr>
          <p:cNvSpPr>
            <a:spLocks noGrp="1"/>
          </p:cNvSpPr>
          <p:nvPr>
            <p:ph type="title"/>
          </p:nvPr>
        </p:nvSpPr>
        <p:spPr/>
        <p:txBody>
          <a:bodyPr/>
          <a:lstStyle/>
          <a:p>
            <a:r>
              <a:rPr lang="en-US" sz="2400"/>
              <a:t>Availability of Customized/Individualized Scholar Funding Based upon Need </a:t>
            </a:r>
          </a:p>
        </p:txBody>
      </p:sp>
      <p:graphicFrame>
        <p:nvGraphicFramePr>
          <p:cNvPr id="6" name="Content Placeholder 5" descr="55% of the sample responded &quot;yes,&quot; and 45% responded &quot;no.&quot; ">
            <a:extLst>
              <a:ext uri="{FF2B5EF4-FFF2-40B4-BE49-F238E27FC236}">
                <a16:creationId xmlns:a16="http://schemas.microsoft.com/office/drawing/2014/main" id="{15812670-EB07-2447-B7DA-B286D1918ED3}"/>
              </a:ext>
            </a:extLst>
          </p:cNvPr>
          <p:cNvGraphicFramePr>
            <a:graphicFrameLocks noGrp="1"/>
          </p:cNvGraphicFramePr>
          <p:nvPr>
            <p:ph idx="1"/>
            <p:extLst>
              <p:ext uri="{D42A27DB-BD31-4B8C-83A1-F6EECF244321}">
                <p14:modId xmlns:p14="http://schemas.microsoft.com/office/powerpoint/2010/main" val="3957264108"/>
              </p:ext>
            </p:extLst>
          </p:nvPr>
        </p:nvGraphicFramePr>
        <p:xfrm>
          <a:off x="609600" y="1143000"/>
          <a:ext cx="10972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25598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0E7E99-2C22-CD68-3DA2-66CE4B67D355}"/>
              </a:ext>
            </a:extLst>
          </p:cNvPr>
          <p:cNvSpPr>
            <a:spLocks noGrp="1"/>
          </p:cNvSpPr>
          <p:nvPr>
            <p:ph type="title"/>
          </p:nvPr>
        </p:nvSpPr>
        <p:spPr>
          <a:xfrm>
            <a:off x="666249" y="76200"/>
            <a:ext cx="10944225" cy="672111"/>
          </a:xfrm>
        </p:spPr>
        <p:txBody>
          <a:bodyPr/>
          <a:lstStyle/>
          <a:p>
            <a:r>
              <a:rPr lang="en-US" sz="2800"/>
              <a:t>Types of Individualized/Customized Resources Available for Scholars</a:t>
            </a:r>
          </a:p>
        </p:txBody>
      </p:sp>
      <p:graphicFrame>
        <p:nvGraphicFramePr>
          <p:cNvPr id="11" name="Content Placeholder 10" descr="Most frequent responses include university and community mental health supports, individualized resources based on scholars' disability- related needs, health resources, individualized resources based on scholars' academic needs, and individualized resources based on scholars' cultural needs.  ">
            <a:extLst>
              <a:ext uri="{FF2B5EF4-FFF2-40B4-BE49-F238E27FC236}">
                <a16:creationId xmlns:a16="http://schemas.microsoft.com/office/drawing/2014/main" id="{E9BEBAAD-78DD-0040-4CDE-2D756C50C3FB}"/>
              </a:ext>
            </a:extLst>
          </p:cNvPr>
          <p:cNvGraphicFramePr>
            <a:graphicFrameLocks noGrp="1"/>
          </p:cNvGraphicFramePr>
          <p:nvPr>
            <p:ph idx="1"/>
            <p:extLst>
              <p:ext uri="{D42A27DB-BD31-4B8C-83A1-F6EECF244321}">
                <p14:modId xmlns:p14="http://schemas.microsoft.com/office/powerpoint/2010/main" val="3055430661"/>
              </p:ext>
            </p:extLst>
          </p:nvPr>
        </p:nvGraphicFramePr>
        <p:xfrm>
          <a:off x="609600" y="1143000"/>
          <a:ext cx="10972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9591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5CBF-FDBC-7C2E-ACBE-58DB1346B225}"/>
              </a:ext>
            </a:extLst>
          </p:cNvPr>
          <p:cNvSpPr>
            <a:spLocks noGrp="1"/>
          </p:cNvSpPr>
          <p:nvPr>
            <p:ph type="title"/>
          </p:nvPr>
        </p:nvSpPr>
        <p:spPr/>
        <p:txBody>
          <a:bodyPr/>
          <a:lstStyle/>
          <a:p>
            <a:r>
              <a:rPr lang="en-US" sz="3600"/>
              <a:t>Dissemination Plan on Available Resources</a:t>
            </a:r>
          </a:p>
        </p:txBody>
      </p:sp>
      <p:graphicFrame>
        <p:nvGraphicFramePr>
          <p:cNvPr id="6" name="Content Placeholder 5" descr="Most frequent responses in the following order: project faculty providing information on resources, list of resources/link, presentations from representative of offices/organizations, peers providing information and other.  ">
            <a:extLst>
              <a:ext uri="{FF2B5EF4-FFF2-40B4-BE49-F238E27FC236}">
                <a16:creationId xmlns:a16="http://schemas.microsoft.com/office/drawing/2014/main" id="{A47E5729-9B09-4324-66E8-C744B9579334}"/>
              </a:ext>
            </a:extLst>
          </p:cNvPr>
          <p:cNvGraphicFramePr>
            <a:graphicFrameLocks noGrp="1"/>
          </p:cNvGraphicFramePr>
          <p:nvPr>
            <p:ph idx="1"/>
            <p:extLst>
              <p:ext uri="{D42A27DB-BD31-4B8C-83A1-F6EECF244321}">
                <p14:modId xmlns:p14="http://schemas.microsoft.com/office/powerpoint/2010/main" val="1092514686"/>
              </p:ext>
            </p:extLst>
          </p:nvPr>
        </p:nvGraphicFramePr>
        <p:xfrm>
          <a:off x="609600" y="1143000"/>
          <a:ext cx="10972800" cy="4648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1330246"/>
      </p:ext>
    </p:extLst>
  </p:cSld>
  <p:clrMapOvr>
    <a:masterClrMapping/>
  </p:clrMapOvr>
  <p:transition>
    <p:fade/>
  </p:transition>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0BA7-6251-5B8A-1F0E-2118EE18F96A}"/>
              </a:ext>
            </a:extLst>
          </p:cNvPr>
          <p:cNvSpPr>
            <a:spLocks noGrp="1"/>
          </p:cNvSpPr>
          <p:nvPr>
            <p:ph type="title"/>
          </p:nvPr>
        </p:nvSpPr>
        <p:spPr/>
        <p:txBody>
          <a:bodyPr/>
          <a:lstStyle/>
          <a:p>
            <a:r>
              <a:rPr lang="en-US" sz="3200"/>
              <a:t>Additional Information Related to Scholar Support</a:t>
            </a:r>
          </a:p>
        </p:txBody>
      </p:sp>
      <p:sp>
        <p:nvSpPr>
          <p:cNvPr id="3" name="Content Placeholder 2">
            <a:extLst>
              <a:ext uri="{FF2B5EF4-FFF2-40B4-BE49-F238E27FC236}">
                <a16:creationId xmlns:a16="http://schemas.microsoft.com/office/drawing/2014/main" id="{51AA2E90-EE64-229D-C9CA-493650D4110A}"/>
              </a:ext>
            </a:extLst>
          </p:cNvPr>
          <p:cNvSpPr>
            <a:spLocks noGrp="1"/>
          </p:cNvSpPr>
          <p:nvPr>
            <p:ph idx="1"/>
          </p:nvPr>
        </p:nvSpPr>
        <p:spPr/>
        <p:txBody>
          <a:bodyPr vert="horz" lIns="91440" tIns="45720" rIns="91440" bIns="45720" rtlCol="0" anchor="t">
            <a:normAutofit fontScale="92500" lnSpcReduction="10000"/>
          </a:bodyPr>
          <a:lstStyle/>
          <a:p>
            <a:r>
              <a:rPr lang="en-US">
                <a:latin typeface="Century Gothic"/>
              </a:rPr>
              <a:t> Some unique supports proposed by projects include:</a:t>
            </a:r>
          </a:p>
          <a:p>
            <a:pPr lvl="1"/>
            <a:r>
              <a:rPr lang="en-US"/>
              <a:t>IHE offers short term therapy free of charge to help with personal, emotional, or academic difficulties</a:t>
            </a:r>
          </a:p>
          <a:p>
            <a:pPr lvl="1"/>
            <a:r>
              <a:rPr lang="en-US"/>
              <a:t>Supporting scholars access student associations to allow meaningful connections with others with similar lived experiences</a:t>
            </a:r>
          </a:p>
          <a:p>
            <a:pPr lvl="1"/>
            <a:r>
              <a:rPr lang="en-US"/>
              <a:t>Success Coach who will host regular bi-weekly academic support meetings for scholars</a:t>
            </a:r>
          </a:p>
          <a:p>
            <a:pPr lvl="1"/>
            <a:r>
              <a:rPr lang="en-US"/>
              <a:t>Graduates of the program will provide mentorship to current scholars</a:t>
            </a:r>
          </a:p>
          <a:p>
            <a:pPr lvl="1"/>
            <a:r>
              <a:rPr lang="en-US"/>
              <a:t>Providing support for moving costs</a:t>
            </a:r>
          </a:p>
          <a:p>
            <a:pPr lvl="1"/>
            <a:r>
              <a:rPr lang="en-US"/>
              <a:t>Providing an ongoing list of activities in the community to address work/life balance</a:t>
            </a:r>
          </a:p>
        </p:txBody>
      </p:sp>
    </p:spTree>
    <p:extLst>
      <p:ext uri="{BB962C8B-B14F-4D97-AF65-F5344CB8AC3E}">
        <p14:creationId xmlns:p14="http://schemas.microsoft.com/office/powerpoint/2010/main" val="16712586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A31F5-C844-CA41-8827-931019ABEE58}"/>
              </a:ext>
            </a:extLst>
          </p:cNvPr>
          <p:cNvSpPr>
            <a:spLocks noGrp="1"/>
          </p:cNvSpPr>
          <p:nvPr>
            <p:ph type="title"/>
          </p:nvPr>
        </p:nvSpPr>
        <p:spPr/>
        <p:txBody>
          <a:bodyPr/>
          <a:lstStyle/>
          <a:p>
            <a:r>
              <a:rPr lang="en-US"/>
              <a:t>Let’s Dig Deeper</a:t>
            </a:r>
          </a:p>
        </p:txBody>
      </p:sp>
      <p:sp>
        <p:nvSpPr>
          <p:cNvPr id="5" name="Text Placeholder 4">
            <a:extLst>
              <a:ext uri="{FF2B5EF4-FFF2-40B4-BE49-F238E27FC236}">
                <a16:creationId xmlns:a16="http://schemas.microsoft.com/office/drawing/2014/main" id="{D0C2F803-89D5-C740-0AD1-55560CC5771B}"/>
              </a:ext>
            </a:extLst>
          </p:cNvPr>
          <p:cNvSpPr>
            <a:spLocks noGrp="1"/>
          </p:cNvSpPr>
          <p:nvPr>
            <p:ph type="body" idx="1"/>
          </p:nvPr>
        </p:nvSpPr>
        <p:spPr/>
        <p:txBody>
          <a:bodyPr/>
          <a:lstStyle/>
          <a:p>
            <a:r>
              <a:rPr lang="en-US"/>
              <a:t>Grantee Highlights</a:t>
            </a:r>
          </a:p>
        </p:txBody>
      </p:sp>
    </p:spTree>
    <p:extLst>
      <p:ext uri="{BB962C8B-B14F-4D97-AF65-F5344CB8AC3E}">
        <p14:creationId xmlns:p14="http://schemas.microsoft.com/office/powerpoint/2010/main" val="36490564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0BCE0-03C6-E79D-2972-A46B91111763}"/>
              </a:ext>
            </a:extLst>
          </p:cNvPr>
          <p:cNvSpPr>
            <a:spLocks noGrp="1"/>
          </p:cNvSpPr>
          <p:nvPr>
            <p:ph type="title"/>
          </p:nvPr>
        </p:nvSpPr>
        <p:spPr/>
        <p:txBody>
          <a:bodyPr/>
          <a:lstStyle/>
          <a:p>
            <a:r>
              <a:rPr lang="en-US"/>
              <a:t>Coastal Carolina University (325K)</a:t>
            </a:r>
          </a:p>
        </p:txBody>
      </p:sp>
      <p:sp>
        <p:nvSpPr>
          <p:cNvPr id="5" name="Content Placeholder 4">
            <a:extLst>
              <a:ext uri="{FF2B5EF4-FFF2-40B4-BE49-F238E27FC236}">
                <a16:creationId xmlns:a16="http://schemas.microsoft.com/office/drawing/2014/main" id="{DC8D61A3-07F6-A316-C149-5B18D1450BF2}"/>
              </a:ext>
            </a:extLst>
          </p:cNvPr>
          <p:cNvSpPr>
            <a:spLocks noGrp="1"/>
          </p:cNvSpPr>
          <p:nvPr>
            <p:ph idx="1"/>
          </p:nvPr>
        </p:nvSpPr>
        <p:spPr/>
        <p:txBody>
          <a:bodyPr/>
          <a:lstStyle/>
          <a:p>
            <a:r>
              <a:rPr lang="en-US"/>
              <a:t>Project Director: Deborah Rooks- Ellis</a:t>
            </a:r>
          </a:p>
        </p:txBody>
      </p:sp>
    </p:spTree>
    <p:extLst>
      <p:ext uri="{BB962C8B-B14F-4D97-AF65-F5344CB8AC3E}">
        <p14:creationId xmlns:p14="http://schemas.microsoft.com/office/powerpoint/2010/main" val="22571122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EAC29-486E-366D-0CB9-B8ECB6CE974C}"/>
              </a:ext>
            </a:extLst>
          </p:cNvPr>
          <p:cNvSpPr>
            <a:spLocks noGrp="1"/>
          </p:cNvSpPr>
          <p:nvPr>
            <p:ph type="title"/>
          </p:nvPr>
        </p:nvSpPr>
        <p:spPr/>
        <p:txBody>
          <a:bodyPr/>
          <a:lstStyle/>
          <a:p>
            <a:r>
              <a:rPr lang="en-US"/>
              <a:t>Florida State University (325D)</a:t>
            </a:r>
          </a:p>
        </p:txBody>
      </p:sp>
      <p:sp>
        <p:nvSpPr>
          <p:cNvPr id="5" name="Content Placeholder 4">
            <a:extLst>
              <a:ext uri="{FF2B5EF4-FFF2-40B4-BE49-F238E27FC236}">
                <a16:creationId xmlns:a16="http://schemas.microsoft.com/office/drawing/2014/main" id="{3BF469CC-DCA6-DDAF-B84C-0860293408FA}"/>
              </a:ext>
            </a:extLst>
          </p:cNvPr>
          <p:cNvSpPr>
            <a:spLocks noGrp="1"/>
          </p:cNvSpPr>
          <p:nvPr>
            <p:ph idx="1"/>
          </p:nvPr>
        </p:nvSpPr>
        <p:spPr/>
        <p:txBody>
          <a:bodyPr/>
          <a:lstStyle/>
          <a:p>
            <a:r>
              <a:rPr lang="en-US"/>
              <a:t>Project Director: Carla Wood</a:t>
            </a:r>
          </a:p>
        </p:txBody>
      </p:sp>
    </p:spTree>
    <p:extLst>
      <p:ext uri="{BB962C8B-B14F-4D97-AF65-F5344CB8AC3E}">
        <p14:creationId xmlns:p14="http://schemas.microsoft.com/office/powerpoint/2010/main" val="180805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775B-B10F-704E-88CA-5444AD8AE64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BA1B86A-7DD0-897A-0DE9-60EAEBDF9944}"/>
              </a:ext>
            </a:extLst>
          </p:cNvPr>
          <p:cNvSpPr>
            <a:spLocks noGrp="1"/>
          </p:cNvSpPr>
          <p:nvPr>
            <p:ph idx="1"/>
          </p:nvPr>
        </p:nvSpPr>
        <p:spPr/>
        <p:txBody>
          <a:bodyPr vert="horz" lIns="91440" tIns="45720" rIns="91440" bIns="45720" rtlCol="0" anchor="t">
            <a:normAutofit fontScale="92500" lnSpcReduction="10000"/>
          </a:bodyPr>
          <a:lstStyle/>
          <a:p>
            <a:r>
              <a:rPr lang="en-US"/>
              <a:t>Review the 2023 training grants priority requirements for scholar support</a:t>
            </a:r>
          </a:p>
          <a:p>
            <a:r>
              <a:rPr lang="en-US">
                <a:latin typeface="Century Gothic"/>
              </a:rPr>
              <a:t>Discuss the importance of scholar support for successful completion of the program </a:t>
            </a:r>
          </a:p>
          <a:p>
            <a:r>
              <a:rPr lang="en-US"/>
              <a:t>Grantee highlights</a:t>
            </a:r>
          </a:p>
          <a:p>
            <a:r>
              <a:rPr lang="en-US"/>
              <a:t>Breakout learning opportunity</a:t>
            </a:r>
          </a:p>
          <a:p>
            <a:r>
              <a:rPr lang="en-US"/>
              <a:t>OSEP recommended resources</a:t>
            </a:r>
          </a:p>
          <a:p>
            <a:r>
              <a:rPr lang="en-US"/>
              <a:t>OSEP updates</a:t>
            </a:r>
          </a:p>
          <a:p>
            <a:endParaRPr lang="en-US"/>
          </a:p>
          <a:p>
            <a:endParaRPr lang="en-US"/>
          </a:p>
          <a:p>
            <a:pPr marL="457200" lvl="1" indent="0">
              <a:buNone/>
            </a:pPr>
            <a:endParaRPr lang="en-US"/>
          </a:p>
          <a:p>
            <a:endParaRPr lang="en-US"/>
          </a:p>
          <a:p>
            <a:endParaRPr lang="en-US"/>
          </a:p>
        </p:txBody>
      </p:sp>
    </p:spTree>
    <p:extLst>
      <p:ext uri="{BB962C8B-B14F-4D97-AF65-F5344CB8AC3E}">
        <p14:creationId xmlns:p14="http://schemas.microsoft.com/office/powerpoint/2010/main" val="57293443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058" r="-11058"/>
            </a:stretch>
          </a:blipFill>
        </p:spPr>
      </p:sp>
      <p:sp>
        <p:nvSpPr>
          <p:cNvPr id="3" name="Freeform 3">
            <a:extLst>
              <a:ext uri="{C183D7F6-B498-43B3-948B-1728B52AA6E4}">
                <adec:decorative xmlns:adec="http://schemas.microsoft.com/office/drawing/2017/decorative" val="1"/>
              </a:ext>
            </a:extLst>
          </p:cNvPr>
          <p:cNvSpPr/>
          <p:nvPr/>
        </p:nvSpPr>
        <p:spPr>
          <a:xfrm>
            <a:off x="-42327" y="-19623"/>
            <a:ext cx="12276653" cy="6897247"/>
          </a:xfrm>
          <a:custGeom>
            <a:avLst/>
            <a:gdLst/>
            <a:ahLst/>
            <a:cxnLst/>
            <a:rect l="l" t="t" r="r" b="b"/>
            <a:pathLst>
              <a:path w="18414980" h="10345871">
                <a:moveTo>
                  <a:pt x="0" y="0"/>
                </a:moveTo>
                <a:lnTo>
                  <a:pt x="18414980" y="0"/>
                </a:lnTo>
                <a:lnTo>
                  <a:pt x="18414980" y="10345870"/>
                </a:lnTo>
                <a:lnTo>
                  <a:pt x="0" y="10345870"/>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sp>
      <p:sp>
        <p:nvSpPr>
          <p:cNvPr id="4" name="Freeform 4">
            <a:extLst>
              <a:ext uri="{C183D7F6-B498-43B3-948B-1728B52AA6E4}">
                <adec:decorative xmlns:adec="http://schemas.microsoft.com/office/drawing/2017/decorative" val="1"/>
              </a:ext>
            </a:extLst>
          </p:cNvPr>
          <p:cNvSpPr/>
          <p:nvPr/>
        </p:nvSpPr>
        <p:spPr>
          <a:xfrm>
            <a:off x="1107291" y="-1397577"/>
            <a:ext cx="9977419" cy="9653153"/>
          </a:xfrm>
          <a:custGeom>
            <a:avLst/>
            <a:gdLst/>
            <a:ahLst/>
            <a:cxnLst/>
            <a:rect l="l" t="t" r="r" b="b"/>
            <a:pathLst>
              <a:path w="14966128" h="14479729">
                <a:moveTo>
                  <a:pt x="0" y="0"/>
                </a:moveTo>
                <a:lnTo>
                  <a:pt x="14966128" y="0"/>
                </a:lnTo>
                <a:lnTo>
                  <a:pt x="14966128" y="14479730"/>
                </a:lnTo>
                <a:lnTo>
                  <a:pt x="0" y="14479730"/>
                </a:lnTo>
                <a:lnTo>
                  <a:pt x="0" y="0"/>
                </a:lnTo>
                <a:close/>
              </a:path>
            </a:pathLst>
          </a:custGeom>
          <a:blipFill>
            <a:blip r:embed="rId5">
              <a:alphaModFix amt="21999"/>
            </a:blip>
            <a:stretch>
              <a:fillRect/>
            </a:stretch>
          </a:blipFill>
        </p:spPr>
      </p:sp>
      <p:sp>
        <p:nvSpPr>
          <p:cNvPr id="5" name="Freeform 5">
            <a:extLst>
              <a:ext uri="{C183D7F6-B498-43B3-948B-1728B52AA6E4}">
                <adec:decorative xmlns:adec="http://schemas.microsoft.com/office/drawing/2017/decorative" val="1"/>
              </a:ext>
            </a:extLst>
          </p:cNvPr>
          <p:cNvSpPr/>
          <p:nvPr/>
        </p:nvSpPr>
        <p:spPr>
          <a:xfrm>
            <a:off x="0" y="3107060"/>
            <a:ext cx="3750941" cy="3750941"/>
          </a:xfrm>
          <a:custGeom>
            <a:avLst/>
            <a:gdLst/>
            <a:ahLst/>
            <a:cxnLst/>
            <a:rect l="l" t="t" r="r" b="b"/>
            <a:pathLst>
              <a:path w="5626411" h="5626411">
                <a:moveTo>
                  <a:pt x="0" y="0"/>
                </a:moveTo>
                <a:lnTo>
                  <a:pt x="5626411" y="0"/>
                </a:lnTo>
                <a:lnTo>
                  <a:pt x="5626411" y="5626411"/>
                </a:lnTo>
                <a:lnTo>
                  <a:pt x="0" y="56264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8648646" y="3383449"/>
            <a:ext cx="4872127" cy="4872127"/>
          </a:xfrm>
          <a:custGeom>
            <a:avLst/>
            <a:gdLst/>
            <a:ahLst/>
            <a:cxnLst/>
            <a:rect l="l" t="t" r="r" b="b"/>
            <a:pathLst>
              <a:path w="7308191" h="7308191">
                <a:moveTo>
                  <a:pt x="0" y="0"/>
                </a:moveTo>
                <a:lnTo>
                  <a:pt x="7308192" y="0"/>
                </a:lnTo>
                <a:lnTo>
                  <a:pt x="7308192" y="7308192"/>
                </a:lnTo>
                <a:lnTo>
                  <a:pt x="0" y="73081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itle 10">
            <a:extLst>
              <a:ext uri="{FF2B5EF4-FFF2-40B4-BE49-F238E27FC236}">
                <a16:creationId xmlns:a16="http://schemas.microsoft.com/office/drawing/2014/main" id="{E18C3C61-6579-C1AF-26E5-8F626D954AA8}"/>
              </a:ext>
            </a:extLst>
          </p:cNvPr>
          <p:cNvSpPr>
            <a:spLocks noGrp="1"/>
          </p:cNvSpPr>
          <p:nvPr>
            <p:ph type="title" idx="4294967295"/>
          </p:nvPr>
        </p:nvSpPr>
        <p:spPr>
          <a:xfrm>
            <a:off x="304800" y="-762000"/>
            <a:ext cx="5486400" cy="762000"/>
          </a:xfrm>
        </p:spPr>
        <p:txBody>
          <a:bodyPr vert="horz" lIns="60960" tIns="30480" rIns="60960" bIns="30480" rtlCol="0" anchor="b">
            <a:normAutofit/>
          </a:bodyPr>
          <a:lstStyle/>
          <a:p>
            <a:r>
              <a:rPr lang="en-US"/>
              <a:t>Team Science</a:t>
            </a:r>
          </a:p>
        </p:txBody>
      </p:sp>
      <p:sp>
        <p:nvSpPr>
          <p:cNvPr id="7" name="Freeform 7" descr="Image contains the text &quot;Team Science&quot; with different scientific symbols surrounding text">
            <a:extLst>
              <a:ext uri="{C183D7F6-B498-43B3-948B-1728B52AA6E4}">
                <adec:decorative xmlns:adec="http://schemas.microsoft.com/office/drawing/2017/decorative" val="0"/>
              </a:ext>
            </a:extLst>
          </p:cNvPr>
          <p:cNvSpPr/>
          <p:nvPr/>
        </p:nvSpPr>
        <p:spPr>
          <a:xfrm>
            <a:off x="685800" y="1609772"/>
            <a:ext cx="6365344" cy="4179018"/>
          </a:xfrm>
          <a:custGeom>
            <a:avLst/>
            <a:gdLst/>
            <a:ahLst/>
            <a:cxnLst/>
            <a:rect l="l" t="t" r="r" b="b"/>
            <a:pathLst>
              <a:path w="9548016" h="6268527">
                <a:moveTo>
                  <a:pt x="0" y="0"/>
                </a:moveTo>
                <a:lnTo>
                  <a:pt x="9548016" y="0"/>
                </a:lnTo>
                <a:lnTo>
                  <a:pt x="9548016" y="6268526"/>
                </a:lnTo>
                <a:lnTo>
                  <a:pt x="0" y="6268526"/>
                </a:lnTo>
                <a:lnTo>
                  <a:pt x="0" y="0"/>
                </a:lnTo>
                <a:close/>
              </a:path>
            </a:pathLst>
          </a:custGeom>
          <a:blipFill>
            <a:blip r:embed="rId10"/>
            <a:stretch>
              <a:fillRect t="-5445" r="-1291" b="-5445"/>
            </a:stretch>
          </a:blipFill>
        </p:spPr>
      </p:sp>
      <p:sp>
        <p:nvSpPr>
          <p:cNvPr id="8" name="Freeform 8">
            <a:extLst>
              <a:ext uri="{C183D7F6-B498-43B3-948B-1728B52AA6E4}">
                <adec:decorative xmlns:adec="http://schemas.microsoft.com/office/drawing/2017/decorative" val="1"/>
              </a:ext>
            </a:extLst>
          </p:cNvPr>
          <p:cNvSpPr/>
          <p:nvPr/>
        </p:nvSpPr>
        <p:spPr>
          <a:xfrm>
            <a:off x="685800" y="1447796"/>
            <a:ext cx="6365344" cy="4502969"/>
          </a:xfrm>
          <a:custGeom>
            <a:avLst/>
            <a:gdLst/>
            <a:ahLst/>
            <a:cxnLst/>
            <a:rect l="l" t="t" r="r" b="b"/>
            <a:pathLst>
              <a:path w="9548016" h="6754454">
                <a:moveTo>
                  <a:pt x="0" y="0"/>
                </a:moveTo>
                <a:lnTo>
                  <a:pt x="9548016" y="0"/>
                </a:lnTo>
                <a:lnTo>
                  <a:pt x="9548016" y="6754454"/>
                </a:lnTo>
                <a:lnTo>
                  <a:pt x="0" y="6754454"/>
                </a:lnTo>
                <a:lnTo>
                  <a:pt x="0" y="0"/>
                </a:lnTo>
                <a:close/>
              </a:path>
            </a:pathLst>
          </a:custGeom>
          <a:blipFill>
            <a:blip r:embed="rId11"/>
            <a:stretch>
              <a:fillRect t="-1154" b="-1154"/>
            </a:stretch>
          </a:blipFill>
        </p:spPr>
      </p:sp>
      <p:sp>
        <p:nvSpPr>
          <p:cNvPr id="9" name="TextBox 9"/>
          <p:cNvSpPr txBox="1"/>
          <p:nvPr/>
        </p:nvSpPr>
        <p:spPr>
          <a:xfrm>
            <a:off x="7416994" y="2643894"/>
            <a:ext cx="4415205" cy="2923877"/>
          </a:xfrm>
          <a:prstGeom prst="rect">
            <a:avLst/>
          </a:prstGeom>
        </p:spPr>
        <p:txBody>
          <a:bodyPr lIns="0" tIns="0" rIns="0" bIns="0" rtlCol="0" anchor="t">
            <a:spAutoFit/>
          </a:bodyPr>
          <a:lstStyle/>
          <a:p>
            <a:pPr algn="ctr">
              <a:lnSpc>
                <a:spcPts val="7627"/>
              </a:lnSpc>
            </a:pPr>
            <a:r>
              <a:rPr lang="en-US" sz="6934">
                <a:solidFill>
                  <a:srgbClr val="FFFFFF"/>
                </a:solidFill>
                <a:latin typeface="Barlow SemiCondensed Bold"/>
              </a:rPr>
              <a:t> FSU –UCF</a:t>
            </a:r>
          </a:p>
          <a:p>
            <a:pPr algn="ctr">
              <a:lnSpc>
                <a:spcPts val="7627"/>
              </a:lnSpc>
            </a:pPr>
            <a:r>
              <a:rPr lang="en-US" sz="6934">
                <a:solidFill>
                  <a:srgbClr val="FFFFFF"/>
                </a:solidFill>
                <a:latin typeface="Barlow SemiCondensed Bold"/>
              </a:rPr>
              <a:t>TP-3</a:t>
            </a:r>
          </a:p>
          <a:p>
            <a:pPr algn="ctr">
              <a:lnSpc>
                <a:spcPts val="7627"/>
              </a:lnSpc>
            </a:pPr>
            <a:r>
              <a:rPr lang="en-US" sz="6934">
                <a:solidFill>
                  <a:srgbClr val="FFFFFF"/>
                </a:solidFill>
                <a:latin typeface="Barlow SemiCondensed Bold"/>
              </a:rPr>
              <a:t> </a:t>
            </a:r>
          </a:p>
        </p:txBody>
      </p:sp>
      <p:sp>
        <p:nvSpPr>
          <p:cNvPr id="10" name="TextBox 9">
            <a:extLst>
              <a:ext uri="{FF2B5EF4-FFF2-40B4-BE49-F238E27FC236}">
                <a16:creationId xmlns:a16="http://schemas.microsoft.com/office/drawing/2014/main" id="{2F61DE2C-59A0-44BF-A8A3-4B9E5289C5BA}"/>
              </a:ext>
            </a:extLst>
          </p:cNvPr>
          <p:cNvSpPr txBox="1"/>
          <p:nvPr/>
        </p:nvSpPr>
        <p:spPr>
          <a:xfrm>
            <a:off x="7456752" y="4642441"/>
            <a:ext cx="4735249" cy="1323632"/>
          </a:xfrm>
          <a:prstGeom prst="rect">
            <a:avLst/>
          </a:prstGeom>
          <a:noFill/>
        </p:spPr>
        <p:txBody>
          <a:bodyPr wrap="square" rtlCol="0">
            <a:spAutoFit/>
          </a:bodyPr>
          <a:lstStyle/>
          <a:p>
            <a:r>
              <a:rPr lang="en-US" sz="2667">
                <a:solidFill>
                  <a:schemeClr val="bg1"/>
                </a:solidFill>
              </a:rPr>
              <a:t>Team-Based Research and Teaching to Prepare Experts in Language, Literacy, and Learning </a:t>
            </a:r>
          </a:p>
        </p:txBody>
      </p:sp>
    </p:spTree>
    <p:extLst>
      <p:ext uri="{BB962C8B-B14F-4D97-AF65-F5344CB8AC3E}">
        <p14:creationId xmlns:p14="http://schemas.microsoft.com/office/powerpoint/2010/main" val="2712815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42327" y="-3313820"/>
            <a:ext cx="12276653" cy="6897247"/>
          </a:xfrm>
          <a:custGeom>
            <a:avLst/>
            <a:gdLst/>
            <a:ahLst/>
            <a:cxnLst/>
            <a:rect l="l" t="t" r="r" b="b"/>
            <a:pathLst>
              <a:path w="18414980" h="10345871">
                <a:moveTo>
                  <a:pt x="0" y="10345870"/>
                </a:moveTo>
                <a:lnTo>
                  <a:pt x="18414980" y="10345870"/>
                </a:lnTo>
                <a:lnTo>
                  <a:pt x="18414980" y="0"/>
                </a:lnTo>
                <a:lnTo>
                  <a:pt x="0" y="0"/>
                </a:lnTo>
                <a:lnTo>
                  <a:pt x="0" y="1034587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a:extLst>
              <a:ext uri="{C183D7F6-B498-43B3-948B-1728B52AA6E4}">
                <adec:decorative xmlns:adec="http://schemas.microsoft.com/office/drawing/2017/decorative" val="1"/>
              </a:ext>
            </a:extLst>
          </p:cNvPr>
          <p:cNvSpPr/>
          <p:nvPr/>
        </p:nvSpPr>
        <p:spPr>
          <a:xfrm>
            <a:off x="678093" y="-2245978"/>
            <a:ext cx="10495112" cy="5829405"/>
          </a:xfrm>
          <a:custGeom>
            <a:avLst/>
            <a:gdLst/>
            <a:ahLst/>
            <a:cxnLst/>
            <a:rect l="l" t="t" r="r" b="b"/>
            <a:pathLst>
              <a:path w="15742668" h="8744107">
                <a:moveTo>
                  <a:pt x="0" y="0"/>
                </a:moveTo>
                <a:lnTo>
                  <a:pt x="15742668" y="0"/>
                </a:lnTo>
                <a:lnTo>
                  <a:pt x="15742668" y="8744106"/>
                </a:lnTo>
                <a:lnTo>
                  <a:pt x="0" y="8744106"/>
                </a:lnTo>
                <a:lnTo>
                  <a:pt x="0" y="0"/>
                </a:lnTo>
                <a:close/>
              </a:path>
            </a:pathLst>
          </a:custGeom>
          <a:blipFill>
            <a:blip r:embed="rId4">
              <a:alphaModFix amt="16000"/>
            </a:blip>
            <a:stretch>
              <a:fillRect t="-35065" b="-39121"/>
            </a:stretch>
          </a:blipFill>
        </p:spPr>
      </p:sp>
      <p:sp>
        <p:nvSpPr>
          <p:cNvPr id="4" name="Freeform 4">
            <a:extLst>
              <a:ext uri="{C183D7F6-B498-43B3-948B-1728B52AA6E4}">
                <adec:decorative xmlns:adec="http://schemas.microsoft.com/office/drawing/2017/decorative" val="1"/>
              </a:ext>
            </a:extLst>
          </p:cNvPr>
          <p:cNvSpPr/>
          <p:nvPr/>
        </p:nvSpPr>
        <p:spPr>
          <a:xfrm rot="5400000">
            <a:off x="-244297" y="-295263"/>
            <a:ext cx="3122040" cy="3122040"/>
          </a:xfrm>
          <a:custGeom>
            <a:avLst/>
            <a:gdLst/>
            <a:ahLst/>
            <a:cxnLst/>
            <a:rect l="l" t="t" r="r" b="b"/>
            <a:pathLst>
              <a:path w="4683060" h="4683060">
                <a:moveTo>
                  <a:pt x="0" y="0"/>
                </a:moveTo>
                <a:lnTo>
                  <a:pt x="4683060" y="0"/>
                </a:lnTo>
                <a:lnTo>
                  <a:pt x="4683060" y="4683060"/>
                </a:lnTo>
                <a:lnTo>
                  <a:pt x="0" y="46830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C183D7F6-B498-43B3-948B-1728B52AA6E4}">
                <adec:decorative xmlns:adec="http://schemas.microsoft.com/office/drawing/2017/decorative" val="1"/>
              </a:ext>
            </a:extLst>
          </p:cNvPr>
          <p:cNvSpPr/>
          <p:nvPr/>
        </p:nvSpPr>
        <p:spPr>
          <a:xfrm>
            <a:off x="9060456" y="134803"/>
            <a:ext cx="3685069" cy="3685069"/>
          </a:xfrm>
          <a:custGeom>
            <a:avLst/>
            <a:gdLst/>
            <a:ahLst/>
            <a:cxnLst/>
            <a:rect l="l" t="t" r="r" b="b"/>
            <a:pathLst>
              <a:path w="5527603" h="5527603">
                <a:moveTo>
                  <a:pt x="0" y="0"/>
                </a:moveTo>
                <a:lnTo>
                  <a:pt x="5527603" y="0"/>
                </a:lnTo>
                <a:lnTo>
                  <a:pt x="5527603" y="5527603"/>
                </a:lnTo>
                <a:lnTo>
                  <a:pt x="0" y="55276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a:extLst>
              <a:ext uri="{C183D7F6-B498-43B3-948B-1728B52AA6E4}">
                <adec:decorative xmlns:adec="http://schemas.microsoft.com/office/drawing/2017/decorative" val="1"/>
              </a:ext>
            </a:extLst>
          </p:cNvPr>
          <p:cNvGrpSpPr/>
          <p:nvPr/>
        </p:nvGrpSpPr>
        <p:grpSpPr>
          <a:xfrm>
            <a:off x="685800" y="2094493"/>
            <a:ext cx="3459026" cy="3943887"/>
            <a:chOff x="0" y="0"/>
            <a:chExt cx="1366529" cy="1558079"/>
          </a:xfrm>
        </p:grpSpPr>
        <p:sp>
          <p:nvSpPr>
            <p:cNvPr id="7" name="Freeform 7"/>
            <p:cNvSpPr/>
            <p:nvPr/>
          </p:nvSpPr>
          <p:spPr>
            <a:xfrm>
              <a:off x="0" y="0"/>
              <a:ext cx="1366529" cy="1558079"/>
            </a:xfrm>
            <a:custGeom>
              <a:avLst/>
              <a:gdLst/>
              <a:ahLst/>
              <a:cxnLst/>
              <a:rect l="l" t="t" r="r" b="b"/>
              <a:pathLst>
                <a:path w="1366529" h="1558079">
                  <a:moveTo>
                    <a:pt x="0" y="0"/>
                  </a:moveTo>
                  <a:lnTo>
                    <a:pt x="1366529" y="0"/>
                  </a:lnTo>
                  <a:lnTo>
                    <a:pt x="1366529" y="1558079"/>
                  </a:lnTo>
                  <a:lnTo>
                    <a:pt x="0" y="1558079"/>
                  </a:lnTo>
                  <a:close/>
                </a:path>
              </a:pathLst>
            </a:custGeom>
            <a:solidFill>
              <a:srgbClr val="F7F7F8"/>
            </a:solidFill>
          </p:spPr>
        </p:sp>
        <p:sp>
          <p:nvSpPr>
            <p:cNvPr id="8" name="TextBox 8"/>
            <p:cNvSpPr txBox="1"/>
            <p:nvPr/>
          </p:nvSpPr>
          <p:spPr>
            <a:xfrm>
              <a:off x="0" y="-38100"/>
              <a:ext cx="1366529" cy="1596179"/>
            </a:xfrm>
            <a:prstGeom prst="rect">
              <a:avLst/>
            </a:prstGeom>
          </p:spPr>
          <p:txBody>
            <a:bodyPr lIns="33867" tIns="33867" rIns="33867" bIns="33867" rtlCol="0" anchor="ctr"/>
            <a:lstStyle/>
            <a:p>
              <a:pPr algn="ctr">
                <a:lnSpc>
                  <a:spcPts val="1773"/>
                </a:lnSpc>
                <a:spcBef>
                  <a:spcPct val="0"/>
                </a:spcBef>
              </a:pPr>
              <a:endParaRPr sz="800"/>
            </a:p>
          </p:txBody>
        </p:sp>
      </p:grpSp>
      <p:sp>
        <p:nvSpPr>
          <p:cNvPr id="27" name="TextBox 27"/>
          <p:cNvSpPr txBox="1">
            <a:spLocks noGrp="1"/>
          </p:cNvSpPr>
          <p:nvPr>
            <p:ph type="title" idx="4294967295"/>
          </p:nvPr>
        </p:nvSpPr>
        <p:spPr>
          <a:xfrm>
            <a:off x="2296561" y="746151"/>
            <a:ext cx="8606428" cy="705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5472"/>
              </a:lnSpc>
              <a:spcBef>
                <a:spcPts val="0"/>
              </a:spcBef>
              <a:defRPr/>
            </a:pPr>
            <a:r>
              <a:rPr lang="en-US" sz="4800">
                <a:solidFill>
                  <a:srgbClr val="FFFFFF"/>
                </a:solidFill>
                <a:latin typeface="Barlow SemiCondensed Bold"/>
                <a:ea typeface="+mn-ea"/>
                <a:cs typeface="+mn-cs"/>
              </a:rPr>
              <a:t>Cross-Site Collaborative Learning </a:t>
            </a:r>
          </a:p>
        </p:txBody>
      </p:sp>
      <p:sp>
        <p:nvSpPr>
          <p:cNvPr id="9" name="Freeform 9" descr="Image includes a photo of a individuals around a table meeting&#10;"/>
          <p:cNvSpPr/>
          <p:nvPr/>
        </p:nvSpPr>
        <p:spPr>
          <a:xfrm>
            <a:off x="979538" y="2341807"/>
            <a:ext cx="2860120" cy="1906747"/>
          </a:xfrm>
          <a:custGeom>
            <a:avLst/>
            <a:gdLst/>
            <a:ahLst/>
            <a:cxnLst/>
            <a:rect l="l" t="t" r="r" b="b"/>
            <a:pathLst>
              <a:path w="4290180" h="2860120">
                <a:moveTo>
                  <a:pt x="0" y="0"/>
                </a:moveTo>
                <a:lnTo>
                  <a:pt x="4290180" y="0"/>
                </a:lnTo>
                <a:lnTo>
                  <a:pt x="4290180" y="2860120"/>
                </a:lnTo>
                <a:lnTo>
                  <a:pt x="0" y="2860120"/>
                </a:lnTo>
                <a:lnTo>
                  <a:pt x="0" y="0"/>
                </a:lnTo>
                <a:close/>
              </a:path>
            </a:pathLst>
          </a:custGeom>
          <a:blipFill>
            <a:blip r:embed="rId9"/>
            <a:stretch>
              <a:fillRect t="-62" b="-62"/>
            </a:stretch>
          </a:blipFill>
        </p:spPr>
      </p:sp>
      <p:sp>
        <p:nvSpPr>
          <p:cNvPr id="21" name="TextBox 21" descr="Research Brown-bags&#10;"/>
          <p:cNvSpPr txBox="1"/>
          <p:nvPr/>
        </p:nvSpPr>
        <p:spPr>
          <a:xfrm>
            <a:off x="979538" y="4547873"/>
            <a:ext cx="2860120" cy="307777"/>
          </a:xfrm>
          <a:prstGeom prst="rect">
            <a:avLst/>
          </a:prstGeom>
        </p:spPr>
        <p:txBody>
          <a:bodyPr lIns="0" tIns="0" rIns="0" bIns="0" rtlCol="0" anchor="t">
            <a:spAutoFit/>
          </a:bodyPr>
          <a:lstStyle/>
          <a:p>
            <a:pPr>
              <a:lnSpc>
                <a:spcPts val="2432"/>
              </a:lnSpc>
            </a:pPr>
            <a:r>
              <a:rPr lang="en-US" sz="2133">
                <a:solidFill>
                  <a:srgbClr val="030724"/>
                </a:solidFill>
                <a:latin typeface="Barlow SemiCondensed Bold"/>
              </a:rPr>
              <a:t>Research Brown-bags</a:t>
            </a:r>
          </a:p>
        </p:txBody>
      </p:sp>
      <p:sp>
        <p:nvSpPr>
          <p:cNvPr id="22" name="TextBox 22" descr="Joint engagement across sites in a research practicum with regular lab meetings using videoconferencing to connect scholars at both sites&#10;&#10;"/>
          <p:cNvSpPr txBox="1"/>
          <p:nvPr/>
        </p:nvSpPr>
        <p:spPr>
          <a:xfrm>
            <a:off x="979538" y="4926079"/>
            <a:ext cx="2860120" cy="848309"/>
          </a:xfrm>
          <a:prstGeom prst="rect">
            <a:avLst/>
          </a:prstGeom>
        </p:spPr>
        <p:txBody>
          <a:bodyPr lIns="0" tIns="0" rIns="0" bIns="0" rtlCol="0" anchor="t">
            <a:spAutoFit/>
          </a:bodyPr>
          <a:lstStyle/>
          <a:p>
            <a:pPr>
              <a:lnSpc>
                <a:spcPts val="1680"/>
              </a:lnSpc>
            </a:pPr>
            <a:r>
              <a:rPr lang="en-US">
                <a:solidFill>
                  <a:srgbClr val="030724">
                    <a:alpha val="80000"/>
                  </a:srgbClr>
                </a:solidFill>
                <a:latin typeface="Barlow"/>
              </a:rPr>
              <a:t>Joint engagement across sites in a research practicum with regular lab meetings using videoconferencing to connect scholars at both sites</a:t>
            </a:r>
          </a:p>
        </p:txBody>
      </p:sp>
      <p:sp>
        <p:nvSpPr>
          <p:cNvPr id="10" name="AutoShape 10">
            <a:extLst>
              <a:ext uri="{C183D7F6-B498-43B3-948B-1728B52AA6E4}">
                <adec:decorative xmlns:adec="http://schemas.microsoft.com/office/drawing/2017/decorative" val="1"/>
              </a:ext>
            </a:extLst>
          </p:cNvPr>
          <p:cNvSpPr/>
          <p:nvPr/>
        </p:nvSpPr>
        <p:spPr>
          <a:xfrm>
            <a:off x="685800" y="6035205"/>
            <a:ext cx="3459026" cy="0"/>
          </a:xfrm>
          <a:prstGeom prst="line">
            <a:avLst/>
          </a:prstGeom>
          <a:ln w="47625" cap="flat">
            <a:solidFill>
              <a:srgbClr val="AF1C48"/>
            </a:solidFill>
            <a:prstDash val="solid"/>
            <a:headEnd type="none" w="sm" len="sm"/>
            <a:tailEnd type="none" w="sm" len="sm"/>
          </a:ln>
        </p:spPr>
      </p:sp>
      <p:grpSp>
        <p:nvGrpSpPr>
          <p:cNvPr id="11" name="Group 11">
            <a:extLst>
              <a:ext uri="{C183D7F6-B498-43B3-948B-1728B52AA6E4}">
                <adec:decorative xmlns:adec="http://schemas.microsoft.com/office/drawing/2017/decorative" val="1"/>
              </a:ext>
            </a:extLst>
          </p:cNvPr>
          <p:cNvGrpSpPr/>
          <p:nvPr/>
        </p:nvGrpSpPr>
        <p:grpSpPr>
          <a:xfrm>
            <a:off x="4366487" y="2094493"/>
            <a:ext cx="3459026" cy="3943887"/>
            <a:chOff x="0" y="0"/>
            <a:chExt cx="1366529" cy="1558079"/>
          </a:xfrm>
        </p:grpSpPr>
        <p:sp>
          <p:nvSpPr>
            <p:cNvPr id="12" name="Freeform 12"/>
            <p:cNvSpPr/>
            <p:nvPr/>
          </p:nvSpPr>
          <p:spPr>
            <a:xfrm>
              <a:off x="0" y="0"/>
              <a:ext cx="1366529" cy="1558079"/>
            </a:xfrm>
            <a:custGeom>
              <a:avLst/>
              <a:gdLst/>
              <a:ahLst/>
              <a:cxnLst/>
              <a:rect l="l" t="t" r="r" b="b"/>
              <a:pathLst>
                <a:path w="1366529" h="1558079">
                  <a:moveTo>
                    <a:pt x="0" y="0"/>
                  </a:moveTo>
                  <a:lnTo>
                    <a:pt x="1366529" y="0"/>
                  </a:lnTo>
                  <a:lnTo>
                    <a:pt x="1366529" y="1558079"/>
                  </a:lnTo>
                  <a:lnTo>
                    <a:pt x="0" y="1558079"/>
                  </a:lnTo>
                  <a:close/>
                </a:path>
              </a:pathLst>
            </a:custGeom>
            <a:solidFill>
              <a:srgbClr val="F7F7F8"/>
            </a:solidFill>
          </p:spPr>
        </p:sp>
        <p:sp>
          <p:nvSpPr>
            <p:cNvPr id="13" name="TextBox 13"/>
            <p:cNvSpPr txBox="1"/>
            <p:nvPr/>
          </p:nvSpPr>
          <p:spPr>
            <a:xfrm>
              <a:off x="0" y="-38100"/>
              <a:ext cx="1366529" cy="1596179"/>
            </a:xfrm>
            <a:prstGeom prst="rect">
              <a:avLst/>
            </a:prstGeom>
          </p:spPr>
          <p:txBody>
            <a:bodyPr lIns="33867" tIns="33867" rIns="33867" bIns="33867" rtlCol="0" anchor="ctr"/>
            <a:lstStyle/>
            <a:p>
              <a:pPr algn="ctr">
                <a:lnSpc>
                  <a:spcPts val="1773"/>
                </a:lnSpc>
                <a:spcBef>
                  <a:spcPct val="0"/>
                </a:spcBef>
              </a:pPr>
              <a:endParaRPr sz="800"/>
            </a:p>
          </p:txBody>
        </p:sp>
      </p:grpSp>
      <p:sp>
        <p:nvSpPr>
          <p:cNvPr id="14" name="Freeform 14" descr="Photo of an individual presenting to an audience "/>
          <p:cNvSpPr/>
          <p:nvPr/>
        </p:nvSpPr>
        <p:spPr>
          <a:xfrm>
            <a:off x="4660225" y="2341807"/>
            <a:ext cx="2860120" cy="1906747"/>
          </a:xfrm>
          <a:custGeom>
            <a:avLst/>
            <a:gdLst/>
            <a:ahLst/>
            <a:cxnLst/>
            <a:rect l="l" t="t" r="r" b="b"/>
            <a:pathLst>
              <a:path w="4290180" h="2860120">
                <a:moveTo>
                  <a:pt x="0" y="0"/>
                </a:moveTo>
                <a:lnTo>
                  <a:pt x="4290179" y="0"/>
                </a:lnTo>
                <a:lnTo>
                  <a:pt x="4290179" y="2860120"/>
                </a:lnTo>
                <a:lnTo>
                  <a:pt x="0" y="2860120"/>
                </a:lnTo>
                <a:lnTo>
                  <a:pt x="0" y="0"/>
                </a:lnTo>
                <a:close/>
              </a:path>
            </a:pathLst>
          </a:custGeom>
          <a:blipFill>
            <a:blip r:embed="rId10"/>
            <a:stretch>
              <a:fillRect t="-62" b="-62"/>
            </a:stretch>
          </a:blipFill>
        </p:spPr>
      </p:sp>
      <p:sp>
        <p:nvSpPr>
          <p:cNvPr id="23" name="TextBox 23"/>
          <p:cNvSpPr txBox="1"/>
          <p:nvPr/>
        </p:nvSpPr>
        <p:spPr>
          <a:xfrm>
            <a:off x="4660225" y="4547873"/>
            <a:ext cx="2860120" cy="307777"/>
          </a:xfrm>
          <a:prstGeom prst="rect">
            <a:avLst/>
          </a:prstGeom>
        </p:spPr>
        <p:txBody>
          <a:bodyPr lIns="0" tIns="0" rIns="0" bIns="0" rtlCol="0" anchor="t">
            <a:spAutoFit/>
          </a:bodyPr>
          <a:lstStyle/>
          <a:p>
            <a:pPr>
              <a:lnSpc>
                <a:spcPts val="2432"/>
              </a:lnSpc>
            </a:pPr>
            <a:r>
              <a:rPr lang="en-US" sz="2133">
                <a:solidFill>
                  <a:srgbClr val="030724"/>
                </a:solidFill>
                <a:latin typeface="Barlow SemiCondensed Bold"/>
              </a:rPr>
              <a:t>Specialty Seminars</a:t>
            </a:r>
          </a:p>
        </p:txBody>
      </p:sp>
      <p:sp>
        <p:nvSpPr>
          <p:cNvPr id="24" name="TextBox 24"/>
          <p:cNvSpPr txBox="1"/>
          <p:nvPr/>
        </p:nvSpPr>
        <p:spPr>
          <a:xfrm>
            <a:off x="4660225" y="4926079"/>
            <a:ext cx="2860120" cy="630301"/>
          </a:xfrm>
          <a:prstGeom prst="rect">
            <a:avLst/>
          </a:prstGeom>
        </p:spPr>
        <p:txBody>
          <a:bodyPr lIns="0" tIns="0" rIns="0" bIns="0" rtlCol="0" anchor="t">
            <a:spAutoFit/>
          </a:bodyPr>
          <a:lstStyle/>
          <a:p>
            <a:pPr>
              <a:lnSpc>
                <a:spcPts val="1680"/>
              </a:lnSpc>
            </a:pPr>
            <a:r>
              <a:rPr lang="en-US">
                <a:solidFill>
                  <a:srgbClr val="030724">
                    <a:alpha val="80000"/>
                  </a:srgbClr>
                </a:solidFill>
                <a:latin typeface="Barlow"/>
              </a:rPr>
              <a:t>3-credit hour specialty graduate seminar with joint participation across sites, alternating lead between FSU and UCF</a:t>
            </a:r>
          </a:p>
        </p:txBody>
      </p:sp>
      <p:sp>
        <p:nvSpPr>
          <p:cNvPr id="15" name="AutoShape 15">
            <a:extLst>
              <a:ext uri="{C183D7F6-B498-43B3-948B-1728B52AA6E4}">
                <adec:decorative xmlns:adec="http://schemas.microsoft.com/office/drawing/2017/decorative" val="1"/>
              </a:ext>
            </a:extLst>
          </p:cNvPr>
          <p:cNvSpPr/>
          <p:nvPr/>
        </p:nvSpPr>
        <p:spPr>
          <a:xfrm>
            <a:off x="4366487" y="6035205"/>
            <a:ext cx="3459026" cy="0"/>
          </a:xfrm>
          <a:prstGeom prst="line">
            <a:avLst/>
          </a:prstGeom>
          <a:ln w="47625" cap="flat">
            <a:solidFill>
              <a:srgbClr val="AF1C48"/>
            </a:solidFill>
            <a:prstDash val="solid"/>
            <a:headEnd type="none" w="sm" len="sm"/>
            <a:tailEnd type="none" w="sm" len="sm"/>
          </a:ln>
        </p:spPr>
      </p:sp>
      <p:grpSp>
        <p:nvGrpSpPr>
          <p:cNvPr id="16" name="Group 16">
            <a:extLst>
              <a:ext uri="{C183D7F6-B498-43B3-948B-1728B52AA6E4}">
                <adec:decorative xmlns:adec="http://schemas.microsoft.com/office/drawing/2017/decorative" val="1"/>
              </a:ext>
            </a:extLst>
          </p:cNvPr>
          <p:cNvGrpSpPr/>
          <p:nvPr/>
        </p:nvGrpSpPr>
        <p:grpSpPr>
          <a:xfrm>
            <a:off x="8047764" y="2094493"/>
            <a:ext cx="3459026" cy="3943887"/>
            <a:chOff x="0" y="0"/>
            <a:chExt cx="1366529" cy="1558079"/>
          </a:xfrm>
        </p:grpSpPr>
        <p:sp>
          <p:nvSpPr>
            <p:cNvPr id="17" name="Freeform 17"/>
            <p:cNvSpPr/>
            <p:nvPr/>
          </p:nvSpPr>
          <p:spPr>
            <a:xfrm>
              <a:off x="0" y="0"/>
              <a:ext cx="1366529" cy="1558079"/>
            </a:xfrm>
            <a:custGeom>
              <a:avLst/>
              <a:gdLst/>
              <a:ahLst/>
              <a:cxnLst/>
              <a:rect l="l" t="t" r="r" b="b"/>
              <a:pathLst>
                <a:path w="1366529" h="1558079">
                  <a:moveTo>
                    <a:pt x="0" y="0"/>
                  </a:moveTo>
                  <a:lnTo>
                    <a:pt x="1366529" y="0"/>
                  </a:lnTo>
                  <a:lnTo>
                    <a:pt x="1366529" y="1558079"/>
                  </a:lnTo>
                  <a:lnTo>
                    <a:pt x="0" y="1558079"/>
                  </a:lnTo>
                  <a:close/>
                </a:path>
              </a:pathLst>
            </a:custGeom>
            <a:solidFill>
              <a:srgbClr val="F7F7F8"/>
            </a:solidFill>
          </p:spPr>
        </p:sp>
        <p:sp>
          <p:nvSpPr>
            <p:cNvPr id="18" name="TextBox 18"/>
            <p:cNvSpPr txBox="1"/>
            <p:nvPr/>
          </p:nvSpPr>
          <p:spPr>
            <a:xfrm>
              <a:off x="0" y="-38100"/>
              <a:ext cx="1366529" cy="1596179"/>
            </a:xfrm>
            <a:prstGeom prst="rect">
              <a:avLst/>
            </a:prstGeom>
          </p:spPr>
          <p:txBody>
            <a:bodyPr lIns="33867" tIns="33867" rIns="33867" bIns="33867" rtlCol="0" anchor="ctr"/>
            <a:lstStyle/>
            <a:p>
              <a:pPr algn="ctr">
                <a:lnSpc>
                  <a:spcPts val="1773"/>
                </a:lnSpc>
                <a:spcBef>
                  <a:spcPct val="0"/>
                </a:spcBef>
              </a:pPr>
              <a:endParaRPr sz="800"/>
            </a:p>
          </p:txBody>
        </p:sp>
      </p:grpSp>
      <p:sp>
        <p:nvSpPr>
          <p:cNvPr id="19" name="Freeform 19" descr="Photo includes an individual conducting a presentation. "/>
          <p:cNvSpPr/>
          <p:nvPr/>
        </p:nvSpPr>
        <p:spPr>
          <a:xfrm>
            <a:off x="8341501" y="2341807"/>
            <a:ext cx="2860120" cy="1906747"/>
          </a:xfrm>
          <a:custGeom>
            <a:avLst/>
            <a:gdLst/>
            <a:ahLst/>
            <a:cxnLst/>
            <a:rect l="l" t="t" r="r" b="b"/>
            <a:pathLst>
              <a:path w="4290180" h="2860120">
                <a:moveTo>
                  <a:pt x="0" y="0"/>
                </a:moveTo>
                <a:lnTo>
                  <a:pt x="4290180" y="0"/>
                </a:lnTo>
                <a:lnTo>
                  <a:pt x="4290180" y="2860120"/>
                </a:lnTo>
                <a:lnTo>
                  <a:pt x="0" y="2860120"/>
                </a:lnTo>
                <a:lnTo>
                  <a:pt x="0" y="0"/>
                </a:lnTo>
                <a:close/>
              </a:path>
            </a:pathLst>
          </a:custGeom>
          <a:blipFill>
            <a:blip r:embed="rId11"/>
            <a:stretch>
              <a:fillRect t="-62" b="-62"/>
            </a:stretch>
          </a:blipFill>
        </p:spPr>
      </p:sp>
      <p:sp>
        <p:nvSpPr>
          <p:cNvPr id="25" name="TextBox 25"/>
          <p:cNvSpPr txBox="1"/>
          <p:nvPr/>
        </p:nvSpPr>
        <p:spPr>
          <a:xfrm>
            <a:off x="8341501" y="4547873"/>
            <a:ext cx="2860120" cy="307777"/>
          </a:xfrm>
          <a:prstGeom prst="rect">
            <a:avLst/>
          </a:prstGeom>
        </p:spPr>
        <p:txBody>
          <a:bodyPr lIns="0" tIns="0" rIns="0" bIns="0" rtlCol="0" anchor="t">
            <a:spAutoFit/>
          </a:bodyPr>
          <a:lstStyle/>
          <a:p>
            <a:pPr>
              <a:lnSpc>
                <a:spcPts val="2432"/>
              </a:lnSpc>
            </a:pPr>
            <a:r>
              <a:rPr lang="en-US" sz="2133">
                <a:solidFill>
                  <a:srgbClr val="030724"/>
                </a:solidFill>
                <a:latin typeface="Barlow SemiCondensed Bold"/>
              </a:rPr>
              <a:t>Dissemination</a:t>
            </a:r>
          </a:p>
        </p:txBody>
      </p:sp>
      <p:sp>
        <p:nvSpPr>
          <p:cNvPr id="26" name="TextBox 26"/>
          <p:cNvSpPr txBox="1"/>
          <p:nvPr/>
        </p:nvSpPr>
        <p:spPr>
          <a:xfrm>
            <a:off x="8341501" y="4953938"/>
            <a:ext cx="2860120" cy="848309"/>
          </a:xfrm>
          <a:prstGeom prst="rect">
            <a:avLst/>
          </a:prstGeom>
        </p:spPr>
        <p:txBody>
          <a:bodyPr lIns="0" tIns="0" rIns="0" bIns="0" rtlCol="0" anchor="t">
            <a:spAutoFit/>
          </a:bodyPr>
          <a:lstStyle/>
          <a:p>
            <a:pPr>
              <a:lnSpc>
                <a:spcPts val="1680"/>
              </a:lnSpc>
            </a:pPr>
            <a:r>
              <a:rPr lang="en-US">
                <a:solidFill>
                  <a:srgbClr val="030724">
                    <a:alpha val="80000"/>
                  </a:srgbClr>
                </a:solidFill>
                <a:latin typeface="Barlow"/>
              </a:rPr>
              <a:t>Engage in presentations at professional conference, professional development for community service providers, publish in peer-reviewed journals</a:t>
            </a:r>
          </a:p>
        </p:txBody>
      </p:sp>
      <p:sp>
        <p:nvSpPr>
          <p:cNvPr id="20" name="AutoShape 20">
            <a:extLst>
              <a:ext uri="{C183D7F6-B498-43B3-948B-1728B52AA6E4}">
                <adec:decorative xmlns:adec="http://schemas.microsoft.com/office/drawing/2017/decorative" val="1"/>
              </a:ext>
            </a:extLst>
          </p:cNvPr>
          <p:cNvSpPr/>
          <p:nvPr/>
        </p:nvSpPr>
        <p:spPr>
          <a:xfrm>
            <a:off x="8047764" y="6035205"/>
            <a:ext cx="3459026" cy="0"/>
          </a:xfrm>
          <a:prstGeom prst="line">
            <a:avLst/>
          </a:prstGeom>
          <a:ln w="47625" cap="flat">
            <a:solidFill>
              <a:srgbClr val="AF1C48"/>
            </a:solidFill>
            <a:prstDash val="solid"/>
            <a:headEnd type="none" w="sm" len="sm"/>
            <a:tailEnd type="none" w="sm" len="sm"/>
          </a:ln>
        </p:spPr>
      </p:sp>
    </p:spTree>
    <p:extLst>
      <p:ext uri="{BB962C8B-B14F-4D97-AF65-F5344CB8AC3E}">
        <p14:creationId xmlns:p14="http://schemas.microsoft.com/office/powerpoint/2010/main" val="4246009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1368053">
            <a:off x="-98591" y="3922743"/>
            <a:ext cx="13299197" cy="7471731"/>
          </a:xfrm>
          <a:custGeom>
            <a:avLst/>
            <a:gdLst/>
            <a:ahLst/>
            <a:cxnLst/>
            <a:rect l="l" t="t" r="r" b="b"/>
            <a:pathLst>
              <a:path w="19948796" h="11207596">
                <a:moveTo>
                  <a:pt x="0" y="0"/>
                </a:moveTo>
                <a:lnTo>
                  <a:pt x="19948796" y="0"/>
                </a:lnTo>
                <a:lnTo>
                  <a:pt x="19948796" y="11207596"/>
                </a:lnTo>
                <a:lnTo>
                  <a:pt x="0" y="11207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a:extLst>
              <a:ext uri="{C183D7F6-B498-43B3-948B-1728B52AA6E4}">
                <adec:decorative xmlns:adec="http://schemas.microsoft.com/office/drawing/2017/decorative" val="1"/>
              </a:ext>
            </a:extLst>
          </p:cNvPr>
          <p:cNvSpPr/>
          <p:nvPr/>
        </p:nvSpPr>
        <p:spPr>
          <a:xfrm>
            <a:off x="9660724" y="4183291"/>
            <a:ext cx="3303857" cy="3303857"/>
          </a:xfrm>
          <a:custGeom>
            <a:avLst/>
            <a:gdLst/>
            <a:ahLst/>
            <a:cxnLst/>
            <a:rect l="l" t="t" r="r" b="b"/>
            <a:pathLst>
              <a:path w="4955786" h="4955786">
                <a:moveTo>
                  <a:pt x="0" y="0"/>
                </a:moveTo>
                <a:lnTo>
                  <a:pt x="4955786" y="0"/>
                </a:lnTo>
                <a:lnTo>
                  <a:pt x="4955786" y="4955785"/>
                </a:lnTo>
                <a:lnTo>
                  <a:pt x="0" y="4955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a:spLocks noGrp="1"/>
          </p:cNvSpPr>
          <p:nvPr>
            <p:ph type="title" idx="4294967295"/>
          </p:nvPr>
        </p:nvSpPr>
        <p:spPr>
          <a:xfrm>
            <a:off x="685800" y="711200"/>
            <a:ext cx="5410200" cy="705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5472"/>
              </a:lnSpc>
              <a:spcBef>
                <a:spcPts val="0"/>
              </a:spcBef>
              <a:defRPr/>
            </a:pPr>
            <a:r>
              <a:rPr lang="en-US" sz="4800">
                <a:solidFill>
                  <a:srgbClr val="030724"/>
                </a:solidFill>
                <a:latin typeface="Barlow SemiCondensed Bold"/>
                <a:ea typeface="+mn-ea"/>
                <a:cs typeface="+mn-cs"/>
              </a:rPr>
              <a:t>Teaming Boot Camp</a:t>
            </a:r>
          </a:p>
        </p:txBody>
      </p:sp>
      <p:grpSp>
        <p:nvGrpSpPr>
          <p:cNvPr id="4" name="Group 4" descr="Slide includes the text &quot;Introduction to Team Science&quot; and includes two photos of teams meeting">
            <a:extLst>
              <a:ext uri="{C183D7F6-B498-43B3-948B-1728B52AA6E4}">
                <adec:decorative xmlns:adec="http://schemas.microsoft.com/office/drawing/2017/decorative" val="0"/>
              </a:ext>
            </a:extLst>
          </p:cNvPr>
          <p:cNvGrpSpPr/>
          <p:nvPr/>
        </p:nvGrpSpPr>
        <p:grpSpPr>
          <a:xfrm>
            <a:off x="2080250" y="2530052"/>
            <a:ext cx="2991799" cy="3388148"/>
            <a:chOff x="0" y="0"/>
            <a:chExt cx="1006916" cy="1140311"/>
          </a:xfrm>
        </p:grpSpPr>
        <p:sp>
          <p:nvSpPr>
            <p:cNvPr id="5" name="Freeform 5"/>
            <p:cNvSpPr/>
            <p:nvPr/>
          </p:nvSpPr>
          <p:spPr>
            <a:xfrm>
              <a:off x="0" y="0"/>
              <a:ext cx="1006916" cy="1140311"/>
            </a:xfrm>
            <a:custGeom>
              <a:avLst/>
              <a:gdLst/>
              <a:ahLst/>
              <a:cxnLst/>
              <a:rect l="l" t="t" r="r" b="b"/>
              <a:pathLst>
                <a:path w="1006916" h="1140311">
                  <a:moveTo>
                    <a:pt x="0" y="0"/>
                  </a:moveTo>
                  <a:lnTo>
                    <a:pt x="1006916" y="0"/>
                  </a:lnTo>
                  <a:lnTo>
                    <a:pt x="1006916" y="1140311"/>
                  </a:lnTo>
                  <a:lnTo>
                    <a:pt x="0" y="1140311"/>
                  </a:lnTo>
                  <a:close/>
                </a:path>
              </a:pathLst>
            </a:custGeom>
            <a:solidFill>
              <a:srgbClr val="FFFFFF"/>
            </a:solidFill>
          </p:spPr>
        </p:sp>
        <p:sp>
          <p:nvSpPr>
            <p:cNvPr id="6" name="TextBox 6"/>
            <p:cNvSpPr txBox="1"/>
            <p:nvPr/>
          </p:nvSpPr>
          <p:spPr>
            <a:xfrm>
              <a:off x="0" y="-47625"/>
              <a:ext cx="1006916" cy="1187936"/>
            </a:xfrm>
            <a:prstGeom prst="rect">
              <a:avLst/>
            </a:prstGeom>
          </p:spPr>
          <p:txBody>
            <a:bodyPr lIns="33867" tIns="33867" rIns="33867" bIns="33867" rtlCol="0" anchor="ctr"/>
            <a:lstStyle/>
            <a:p>
              <a:pPr algn="ctr">
                <a:lnSpc>
                  <a:spcPts val="1960"/>
                </a:lnSpc>
              </a:pPr>
              <a:endParaRPr sz="800"/>
            </a:p>
          </p:txBody>
        </p:sp>
      </p:grpSp>
      <p:grpSp>
        <p:nvGrpSpPr>
          <p:cNvPr id="7" name="Group 7" descr="Box includes the text &quot;Team Assembly&quot; and includes symbols of four individuals to represent a team"/>
          <p:cNvGrpSpPr/>
          <p:nvPr/>
        </p:nvGrpSpPr>
        <p:grpSpPr>
          <a:xfrm>
            <a:off x="5297325" y="2530052"/>
            <a:ext cx="2991799" cy="3388148"/>
            <a:chOff x="0" y="0"/>
            <a:chExt cx="1006916" cy="1140311"/>
          </a:xfrm>
        </p:grpSpPr>
        <p:sp>
          <p:nvSpPr>
            <p:cNvPr id="8" name="Freeform 8"/>
            <p:cNvSpPr/>
            <p:nvPr/>
          </p:nvSpPr>
          <p:spPr>
            <a:xfrm>
              <a:off x="0" y="0"/>
              <a:ext cx="1006916" cy="1140311"/>
            </a:xfrm>
            <a:custGeom>
              <a:avLst/>
              <a:gdLst/>
              <a:ahLst/>
              <a:cxnLst/>
              <a:rect l="l" t="t" r="r" b="b"/>
              <a:pathLst>
                <a:path w="1006916" h="1140311">
                  <a:moveTo>
                    <a:pt x="0" y="0"/>
                  </a:moveTo>
                  <a:lnTo>
                    <a:pt x="1006916" y="0"/>
                  </a:lnTo>
                  <a:lnTo>
                    <a:pt x="1006916" y="1140311"/>
                  </a:lnTo>
                  <a:lnTo>
                    <a:pt x="0" y="1140311"/>
                  </a:lnTo>
                  <a:close/>
                </a:path>
              </a:pathLst>
            </a:custGeom>
            <a:solidFill>
              <a:srgbClr val="FFFFFF"/>
            </a:solidFill>
          </p:spPr>
        </p:sp>
        <p:sp>
          <p:nvSpPr>
            <p:cNvPr id="9" name="TextBox 9"/>
            <p:cNvSpPr txBox="1"/>
            <p:nvPr/>
          </p:nvSpPr>
          <p:spPr>
            <a:xfrm>
              <a:off x="0" y="-47625"/>
              <a:ext cx="1006916" cy="1187936"/>
            </a:xfrm>
            <a:prstGeom prst="rect">
              <a:avLst/>
            </a:prstGeom>
          </p:spPr>
          <p:txBody>
            <a:bodyPr lIns="33867" tIns="33867" rIns="33867" bIns="33867" rtlCol="0" anchor="ctr"/>
            <a:lstStyle/>
            <a:p>
              <a:pPr algn="ctr">
                <a:lnSpc>
                  <a:spcPts val="1960"/>
                </a:lnSpc>
              </a:pPr>
              <a:endParaRPr sz="800"/>
            </a:p>
          </p:txBody>
        </p:sp>
      </p:grpSp>
      <p:grpSp>
        <p:nvGrpSpPr>
          <p:cNvPr id="10" name="Group 10" descr="Box includes title Collaboration Plans with the following 10 points on writing collaboration plan:&#10;1) Rationale for Team Approach&#10;2) Collaboration Readiness&#10;3) Technological Readiness&#10;4) Team Functioning&#10;5) Communication and Coordination &#10;6) Leadership, Management, and Administration&#10;7) Conflict Prevention and Management&#10;8) Training&#10;9) Quality Improvement Activities&#10;10) Budget/Resource Allocations">
            <a:extLst>
              <a:ext uri="{C183D7F6-B498-43B3-948B-1728B52AA6E4}">
                <adec:decorative xmlns:adec="http://schemas.microsoft.com/office/drawing/2017/decorative" val="0"/>
              </a:ext>
            </a:extLst>
          </p:cNvPr>
          <p:cNvGrpSpPr/>
          <p:nvPr/>
        </p:nvGrpSpPr>
        <p:grpSpPr>
          <a:xfrm>
            <a:off x="8514401" y="2530052"/>
            <a:ext cx="2991799" cy="3388148"/>
            <a:chOff x="0" y="0"/>
            <a:chExt cx="1006916" cy="1140311"/>
          </a:xfrm>
        </p:grpSpPr>
        <p:sp>
          <p:nvSpPr>
            <p:cNvPr id="11" name="Freeform 11"/>
            <p:cNvSpPr/>
            <p:nvPr/>
          </p:nvSpPr>
          <p:spPr>
            <a:xfrm>
              <a:off x="0" y="0"/>
              <a:ext cx="1006916" cy="1140311"/>
            </a:xfrm>
            <a:custGeom>
              <a:avLst/>
              <a:gdLst/>
              <a:ahLst/>
              <a:cxnLst/>
              <a:rect l="l" t="t" r="r" b="b"/>
              <a:pathLst>
                <a:path w="1006916" h="1140311">
                  <a:moveTo>
                    <a:pt x="0" y="0"/>
                  </a:moveTo>
                  <a:lnTo>
                    <a:pt x="1006916" y="0"/>
                  </a:lnTo>
                  <a:lnTo>
                    <a:pt x="1006916" y="1140311"/>
                  </a:lnTo>
                  <a:lnTo>
                    <a:pt x="0" y="1140311"/>
                  </a:lnTo>
                  <a:close/>
                </a:path>
              </a:pathLst>
            </a:custGeom>
            <a:solidFill>
              <a:srgbClr val="FFFFFF"/>
            </a:solidFill>
          </p:spPr>
        </p:sp>
        <p:sp>
          <p:nvSpPr>
            <p:cNvPr id="12" name="TextBox 12"/>
            <p:cNvSpPr txBox="1"/>
            <p:nvPr/>
          </p:nvSpPr>
          <p:spPr>
            <a:xfrm>
              <a:off x="0" y="-47625"/>
              <a:ext cx="1006916" cy="1187936"/>
            </a:xfrm>
            <a:prstGeom prst="rect">
              <a:avLst/>
            </a:prstGeom>
          </p:spPr>
          <p:txBody>
            <a:bodyPr lIns="33867" tIns="33867" rIns="33867" bIns="33867" rtlCol="0" anchor="ctr"/>
            <a:lstStyle/>
            <a:p>
              <a:pPr algn="ctr">
                <a:lnSpc>
                  <a:spcPts val="1960"/>
                </a:lnSpc>
              </a:pPr>
              <a:endParaRPr sz="800"/>
            </a:p>
          </p:txBody>
        </p:sp>
      </p:grpSp>
      <p:sp>
        <p:nvSpPr>
          <p:cNvPr id="21" name="TextBox 21">
            <a:extLst>
              <a:ext uri="{C183D7F6-B498-43B3-948B-1728B52AA6E4}">
                <adec:decorative xmlns:adec="http://schemas.microsoft.com/office/drawing/2017/decorative" val="1"/>
              </a:ext>
            </a:extLst>
          </p:cNvPr>
          <p:cNvSpPr txBox="1"/>
          <p:nvPr/>
        </p:nvSpPr>
        <p:spPr>
          <a:xfrm>
            <a:off x="8781065" y="2869775"/>
            <a:ext cx="2458471" cy="615553"/>
          </a:xfrm>
          <a:prstGeom prst="rect">
            <a:avLst/>
          </a:prstGeom>
        </p:spPr>
        <p:txBody>
          <a:bodyPr lIns="0" tIns="0" rIns="0" bIns="0" rtlCol="0" anchor="t">
            <a:spAutoFit/>
          </a:bodyPr>
          <a:lstStyle/>
          <a:p>
            <a:pPr algn="ctr">
              <a:lnSpc>
                <a:spcPts val="2432"/>
              </a:lnSpc>
            </a:pPr>
            <a:r>
              <a:rPr lang="en-US" sz="2133">
                <a:solidFill>
                  <a:srgbClr val="030724"/>
                </a:solidFill>
                <a:latin typeface="Barlow SemiCondensed Bold"/>
              </a:rPr>
              <a:t>Collaboration</a:t>
            </a:r>
          </a:p>
          <a:p>
            <a:pPr algn="ctr">
              <a:lnSpc>
                <a:spcPts val="2432"/>
              </a:lnSpc>
            </a:pPr>
            <a:r>
              <a:rPr lang="en-US" sz="2133">
                <a:solidFill>
                  <a:srgbClr val="030724"/>
                </a:solidFill>
                <a:latin typeface="Barlow SemiCondensed Bold"/>
              </a:rPr>
              <a:t>PLANS</a:t>
            </a:r>
          </a:p>
        </p:txBody>
      </p:sp>
      <p:sp>
        <p:nvSpPr>
          <p:cNvPr id="13" name="Freeform 13">
            <a:extLst>
              <a:ext uri="{C183D7F6-B498-43B3-948B-1728B52AA6E4}">
                <adec:decorative xmlns:adec="http://schemas.microsoft.com/office/drawing/2017/decorative" val="1"/>
              </a:ext>
            </a:extLst>
          </p:cNvPr>
          <p:cNvSpPr/>
          <p:nvPr/>
        </p:nvSpPr>
        <p:spPr>
          <a:xfrm>
            <a:off x="0" y="4383687"/>
            <a:ext cx="2903064" cy="2903064"/>
          </a:xfrm>
          <a:custGeom>
            <a:avLst/>
            <a:gdLst/>
            <a:ahLst/>
            <a:cxnLst/>
            <a:rect l="l" t="t" r="r" b="b"/>
            <a:pathLst>
              <a:path w="4354596" h="4354596">
                <a:moveTo>
                  <a:pt x="0" y="0"/>
                </a:moveTo>
                <a:lnTo>
                  <a:pt x="4354596" y="0"/>
                </a:lnTo>
                <a:lnTo>
                  <a:pt x="4354596" y="4354596"/>
                </a:lnTo>
                <a:lnTo>
                  <a:pt x="0" y="4354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a:extLst>
              <a:ext uri="{C183D7F6-B498-43B3-948B-1728B52AA6E4}">
                <adec:decorative xmlns:adec="http://schemas.microsoft.com/office/drawing/2017/decorative" val="1"/>
              </a:ext>
            </a:extLst>
          </p:cNvPr>
          <p:cNvSpPr/>
          <p:nvPr/>
        </p:nvSpPr>
        <p:spPr>
          <a:xfrm>
            <a:off x="5867331" y="3710884"/>
            <a:ext cx="1747955" cy="2207316"/>
          </a:xfrm>
          <a:custGeom>
            <a:avLst/>
            <a:gdLst/>
            <a:ahLst/>
            <a:cxnLst/>
            <a:rect l="l" t="t" r="r" b="b"/>
            <a:pathLst>
              <a:path w="2621933" h="3310974">
                <a:moveTo>
                  <a:pt x="0" y="0"/>
                </a:moveTo>
                <a:lnTo>
                  <a:pt x="2621933" y="0"/>
                </a:lnTo>
                <a:lnTo>
                  <a:pt x="2621933" y="3310974"/>
                </a:lnTo>
                <a:lnTo>
                  <a:pt x="0" y="3310974"/>
                </a:lnTo>
                <a:lnTo>
                  <a:pt x="0" y="0"/>
                </a:lnTo>
                <a:close/>
              </a:path>
            </a:pathLst>
          </a:custGeom>
          <a:blipFill>
            <a:blip r:embed="rId8"/>
            <a:stretch>
              <a:fillRect/>
            </a:stretch>
          </a:blipFill>
        </p:spPr>
      </p:sp>
      <p:sp>
        <p:nvSpPr>
          <p:cNvPr id="16" name="Freeform 16">
            <a:extLst>
              <a:ext uri="{C183D7F6-B498-43B3-948B-1728B52AA6E4}">
                <adec:decorative xmlns:adec="http://schemas.microsoft.com/office/drawing/2017/decorative" val="1"/>
              </a:ext>
            </a:extLst>
          </p:cNvPr>
          <p:cNvSpPr/>
          <p:nvPr/>
        </p:nvSpPr>
        <p:spPr>
          <a:xfrm>
            <a:off x="2429464" y="3607737"/>
            <a:ext cx="2235243" cy="2310463"/>
          </a:xfrm>
          <a:custGeom>
            <a:avLst/>
            <a:gdLst/>
            <a:ahLst/>
            <a:cxnLst/>
            <a:rect l="l" t="t" r="r" b="b"/>
            <a:pathLst>
              <a:path w="3352864" h="3465694">
                <a:moveTo>
                  <a:pt x="0" y="0"/>
                </a:moveTo>
                <a:lnTo>
                  <a:pt x="3352864" y="0"/>
                </a:lnTo>
                <a:lnTo>
                  <a:pt x="3352864" y="3465694"/>
                </a:lnTo>
                <a:lnTo>
                  <a:pt x="0" y="3465694"/>
                </a:lnTo>
                <a:lnTo>
                  <a:pt x="0" y="0"/>
                </a:lnTo>
                <a:close/>
              </a:path>
            </a:pathLst>
          </a:custGeom>
          <a:blipFill>
            <a:blip r:embed="rId9"/>
            <a:stretch>
              <a:fillRect r="-199742" b="-57522"/>
            </a:stretch>
          </a:blipFill>
        </p:spPr>
      </p:sp>
      <p:sp>
        <p:nvSpPr>
          <p:cNvPr id="17" name="Freeform 17">
            <a:extLst>
              <a:ext uri="{C183D7F6-B498-43B3-948B-1728B52AA6E4}">
                <adec:decorative xmlns:adec="http://schemas.microsoft.com/office/drawing/2017/decorative" val="1"/>
              </a:ext>
            </a:extLst>
          </p:cNvPr>
          <p:cNvSpPr/>
          <p:nvPr/>
        </p:nvSpPr>
        <p:spPr>
          <a:xfrm>
            <a:off x="8666589" y="3710884"/>
            <a:ext cx="2646064" cy="1903163"/>
          </a:xfrm>
          <a:custGeom>
            <a:avLst/>
            <a:gdLst/>
            <a:ahLst/>
            <a:cxnLst/>
            <a:rect l="l" t="t" r="r" b="b"/>
            <a:pathLst>
              <a:path w="3969096" h="2854744">
                <a:moveTo>
                  <a:pt x="0" y="0"/>
                </a:moveTo>
                <a:lnTo>
                  <a:pt x="3969096" y="0"/>
                </a:lnTo>
                <a:lnTo>
                  <a:pt x="3969096" y="2854744"/>
                </a:lnTo>
                <a:lnTo>
                  <a:pt x="0" y="2854744"/>
                </a:lnTo>
                <a:lnTo>
                  <a:pt x="0" y="0"/>
                </a:lnTo>
                <a:close/>
              </a:path>
            </a:pathLst>
          </a:custGeom>
          <a:blipFill>
            <a:blip r:embed="rId10"/>
            <a:stretch>
              <a:fillRect/>
            </a:stretch>
          </a:blipFill>
        </p:spPr>
      </p:sp>
      <p:sp>
        <p:nvSpPr>
          <p:cNvPr id="19" name="TextBox 19">
            <a:extLst>
              <a:ext uri="{C183D7F6-B498-43B3-948B-1728B52AA6E4}">
                <adec:decorative xmlns:adec="http://schemas.microsoft.com/office/drawing/2017/decorative" val="1"/>
              </a:ext>
            </a:extLst>
          </p:cNvPr>
          <p:cNvSpPr txBox="1"/>
          <p:nvPr/>
        </p:nvSpPr>
        <p:spPr>
          <a:xfrm>
            <a:off x="2346914" y="2869775"/>
            <a:ext cx="2458471" cy="615553"/>
          </a:xfrm>
          <a:prstGeom prst="rect">
            <a:avLst/>
          </a:prstGeom>
        </p:spPr>
        <p:txBody>
          <a:bodyPr lIns="0" tIns="0" rIns="0" bIns="0" rtlCol="0" anchor="t">
            <a:spAutoFit/>
          </a:bodyPr>
          <a:lstStyle/>
          <a:p>
            <a:pPr algn="ctr">
              <a:lnSpc>
                <a:spcPts val="2432"/>
              </a:lnSpc>
            </a:pPr>
            <a:r>
              <a:rPr lang="en-US" sz="2133">
                <a:solidFill>
                  <a:srgbClr val="030724"/>
                </a:solidFill>
                <a:latin typeface="Barlow SemiCondensed Bold"/>
              </a:rPr>
              <a:t>Introduction to Team Science</a:t>
            </a:r>
          </a:p>
        </p:txBody>
      </p:sp>
      <p:sp>
        <p:nvSpPr>
          <p:cNvPr id="20" name="TextBox 20">
            <a:extLst>
              <a:ext uri="{C183D7F6-B498-43B3-948B-1728B52AA6E4}">
                <adec:decorative xmlns:adec="http://schemas.microsoft.com/office/drawing/2017/decorative" val="1"/>
              </a:ext>
            </a:extLst>
          </p:cNvPr>
          <p:cNvSpPr txBox="1"/>
          <p:nvPr/>
        </p:nvSpPr>
        <p:spPr>
          <a:xfrm>
            <a:off x="5593792" y="2869775"/>
            <a:ext cx="2458471" cy="615553"/>
          </a:xfrm>
          <a:prstGeom prst="rect">
            <a:avLst/>
          </a:prstGeom>
        </p:spPr>
        <p:txBody>
          <a:bodyPr lIns="0" tIns="0" rIns="0" bIns="0" rtlCol="0" anchor="t">
            <a:spAutoFit/>
          </a:bodyPr>
          <a:lstStyle/>
          <a:p>
            <a:pPr algn="ctr">
              <a:lnSpc>
                <a:spcPts val="2432"/>
              </a:lnSpc>
            </a:pPr>
            <a:r>
              <a:rPr lang="en-US" sz="2133">
                <a:solidFill>
                  <a:srgbClr val="030724"/>
                </a:solidFill>
                <a:latin typeface="Barlow SemiCondensed Bold"/>
              </a:rPr>
              <a:t>Team </a:t>
            </a:r>
          </a:p>
          <a:p>
            <a:pPr algn="ctr">
              <a:lnSpc>
                <a:spcPts val="2432"/>
              </a:lnSpc>
            </a:pPr>
            <a:r>
              <a:rPr lang="en-US" sz="2133">
                <a:solidFill>
                  <a:srgbClr val="030724"/>
                </a:solidFill>
                <a:latin typeface="Barlow SemiCondensed Bold"/>
              </a:rPr>
              <a:t>Assembly</a:t>
            </a:r>
          </a:p>
        </p:txBody>
      </p:sp>
    </p:spTree>
    <p:extLst>
      <p:ext uri="{BB962C8B-B14F-4D97-AF65-F5344CB8AC3E}">
        <p14:creationId xmlns:p14="http://schemas.microsoft.com/office/powerpoint/2010/main" val="164756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3838128"/>
            <a:ext cx="12276653" cy="6897247"/>
          </a:xfrm>
          <a:custGeom>
            <a:avLst/>
            <a:gdLst/>
            <a:ahLst/>
            <a:cxnLst/>
            <a:rect l="l" t="t" r="r" b="b"/>
            <a:pathLst>
              <a:path w="18414980" h="10345871">
                <a:moveTo>
                  <a:pt x="0" y="0"/>
                </a:moveTo>
                <a:lnTo>
                  <a:pt x="18414980" y="0"/>
                </a:lnTo>
                <a:lnTo>
                  <a:pt x="18414980" y="10345871"/>
                </a:lnTo>
                <a:lnTo>
                  <a:pt x="0" y="103458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a:spLocks noGrp="1"/>
          </p:cNvSpPr>
          <p:nvPr>
            <p:ph type="title" idx="4294967295"/>
          </p:nvPr>
        </p:nvSpPr>
        <p:spPr>
          <a:xfrm>
            <a:off x="4954327" y="1155244"/>
            <a:ext cx="6358327" cy="14106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5472"/>
              </a:lnSpc>
              <a:spcBef>
                <a:spcPts val="0"/>
              </a:spcBef>
              <a:defRPr/>
            </a:pPr>
            <a:r>
              <a:rPr lang="en-US" sz="4800">
                <a:solidFill>
                  <a:srgbClr val="030724"/>
                </a:solidFill>
                <a:latin typeface="Barlow SemiCondensed Bold"/>
                <a:ea typeface="+mn-ea"/>
                <a:cs typeface="+mn-cs"/>
              </a:rPr>
              <a:t>Graduate Course for Doctoral Scholars</a:t>
            </a:r>
          </a:p>
        </p:txBody>
      </p:sp>
      <p:sp>
        <p:nvSpPr>
          <p:cNvPr id="3" name="Freeform 3">
            <a:extLst>
              <a:ext uri="{C183D7F6-B498-43B3-948B-1728B52AA6E4}">
                <adec:decorative xmlns:adec="http://schemas.microsoft.com/office/drawing/2017/decorative" val="1"/>
              </a:ext>
            </a:extLst>
          </p:cNvPr>
          <p:cNvSpPr/>
          <p:nvPr/>
        </p:nvSpPr>
        <p:spPr>
          <a:xfrm>
            <a:off x="0" y="4383687"/>
            <a:ext cx="2903064" cy="2903064"/>
          </a:xfrm>
          <a:custGeom>
            <a:avLst/>
            <a:gdLst/>
            <a:ahLst/>
            <a:cxnLst/>
            <a:rect l="l" t="t" r="r" b="b"/>
            <a:pathLst>
              <a:path w="4354596" h="4354596">
                <a:moveTo>
                  <a:pt x="0" y="0"/>
                </a:moveTo>
                <a:lnTo>
                  <a:pt x="4354596" y="0"/>
                </a:lnTo>
                <a:lnTo>
                  <a:pt x="4354596" y="4354596"/>
                </a:lnTo>
                <a:lnTo>
                  <a:pt x="0" y="4354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C183D7F6-B498-43B3-948B-1728B52AA6E4}">
                <adec:decorative xmlns:adec="http://schemas.microsoft.com/office/drawing/2017/decorative" val="1"/>
              </a:ext>
            </a:extLst>
          </p:cNvPr>
          <p:cNvSpPr/>
          <p:nvPr/>
        </p:nvSpPr>
        <p:spPr>
          <a:xfrm>
            <a:off x="9660724" y="4183291"/>
            <a:ext cx="3303857" cy="3303857"/>
          </a:xfrm>
          <a:custGeom>
            <a:avLst/>
            <a:gdLst/>
            <a:ahLst/>
            <a:cxnLst/>
            <a:rect l="l" t="t" r="r" b="b"/>
            <a:pathLst>
              <a:path w="4955786" h="4955786">
                <a:moveTo>
                  <a:pt x="0" y="0"/>
                </a:moveTo>
                <a:lnTo>
                  <a:pt x="4955786" y="0"/>
                </a:lnTo>
                <a:lnTo>
                  <a:pt x="4955786" y="4955785"/>
                </a:lnTo>
                <a:lnTo>
                  <a:pt x="0" y="4955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descr="Includes an image of a course description titled &quot;Team Science for Interdisciplinary Clinical and Translational Research&quot; "/>
          <p:cNvSpPr/>
          <p:nvPr/>
        </p:nvSpPr>
        <p:spPr>
          <a:xfrm>
            <a:off x="1007061" y="146895"/>
            <a:ext cx="3653505" cy="4236793"/>
          </a:xfrm>
          <a:custGeom>
            <a:avLst/>
            <a:gdLst/>
            <a:ahLst/>
            <a:cxnLst/>
            <a:rect l="l" t="t" r="r" b="b"/>
            <a:pathLst>
              <a:path w="5480257" h="6355189">
                <a:moveTo>
                  <a:pt x="0" y="0"/>
                </a:moveTo>
                <a:lnTo>
                  <a:pt x="5480257" y="0"/>
                </a:lnTo>
                <a:lnTo>
                  <a:pt x="5480257" y="6355189"/>
                </a:lnTo>
                <a:lnTo>
                  <a:pt x="0" y="6355189"/>
                </a:lnTo>
                <a:lnTo>
                  <a:pt x="0" y="0"/>
                </a:lnTo>
                <a:close/>
              </a:path>
            </a:pathLst>
          </a:custGeom>
          <a:blipFill>
            <a:blip r:embed="rId8"/>
            <a:stretch>
              <a:fillRect/>
            </a:stretch>
          </a:blipFill>
        </p:spPr>
      </p:sp>
      <p:sp>
        <p:nvSpPr>
          <p:cNvPr id="9" name="TextBox 9"/>
          <p:cNvSpPr txBox="1"/>
          <p:nvPr/>
        </p:nvSpPr>
        <p:spPr>
          <a:xfrm>
            <a:off x="782146" y="4723981"/>
            <a:ext cx="2134691" cy="705321"/>
          </a:xfrm>
          <a:prstGeom prst="rect">
            <a:avLst/>
          </a:prstGeom>
        </p:spPr>
        <p:txBody>
          <a:bodyPr lIns="0" tIns="0" rIns="0" bIns="0" rtlCol="0" anchor="t">
            <a:spAutoFit/>
          </a:bodyPr>
          <a:lstStyle/>
          <a:p>
            <a:pPr algn="ctr">
              <a:lnSpc>
                <a:spcPts val="5472"/>
              </a:lnSpc>
            </a:pPr>
            <a:r>
              <a:rPr lang="en-US" sz="4800">
                <a:solidFill>
                  <a:srgbClr val="FFFFFF"/>
                </a:solidFill>
                <a:latin typeface="Barlow SemiCondensed Bold"/>
              </a:rPr>
              <a:t>18</a:t>
            </a:r>
          </a:p>
        </p:txBody>
      </p:sp>
      <p:sp>
        <p:nvSpPr>
          <p:cNvPr id="8" name="TextBox 8"/>
          <p:cNvSpPr txBox="1"/>
          <p:nvPr/>
        </p:nvSpPr>
        <p:spPr>
          <a:xfrm>
            <a:off x="860419" y="5427307"/>
            <a:ext cx="2134691" cy="461665"/>
          </a:xfrm>
          <a:prstGeom prst="rect">
            <a:avLst/>
          </a:prstGeom>
        </p:spPr>
        <p:txBody>
          <a:bodyPr lIns="0" tIns="0" rIns="0" bIns="0" rtlCol="0" anchor="t">
            <a:spAutoFit/>
          </a:bodyPr>
          <a:lstStyle/>
          <a:p>
            <a:pPr algn="ctr">
              <a:lnSpc>
                <a:spcPts val="1824"/>
              </a:lnSpc>
            </a:pPr>
            <a:r>
              <a:rPr lang="en-US" sz="1600">
                <a:solidFill>
                  <a:srgbClr val="FFFFFF"/>
                </a:solidFill>
                <a:latin typeface="Barlow SemiCondensed Semi-Bold"/>
              </a:rPr>
              <a:t>Doctoral Students</a:t>
            </a:r>
          </a:p>
          <a:p>
            <a:pPr algn="ctr">
              <a:lnSpc>
                <a:spcPts val="1824"/>
              </a:lnSpc>
            </a:pPr>
            <a:r>
              <a:rPr lang="en-US" sz="1600">
                <a:solidFill>
                  <a:srgbClr val="FFFFFF"/>
                </a:solidFill>
                <a:latin typeface="Barlow SemiCondensed Semi-Bold"/>
              </a:rPr>
              <a:t>ENROLLED</a:t>
            </a:r>
          </a:p>
        </p:txBody>
      </p:sp>
      <p:sp>
        <p:nvSpPr>
          <p:cNvPr id="11" name="TextBox 11"/>
          <p:cNvSpPr txBox="1"/>
          <p:nvPr/>
        </p:nvSpPr>
        <p:spPr>
          <a:xfrm>
            <a:off x="3639243" y="4646182"/>
            <a:ext cx="2134691" cy="705321"/>
          </a:xfrm>
          <a:prstGeom prst="rect">
            <a:avLst/>
          </a:prstGeom>
        </p:spPr>
        <p:txBody>
          <a:bodyPr lIns="0" tIns="0" rIns="0" bIns="0" rtlCol="0" anchor="t">
            <a:spAutoFit/>
          </a:bodyPr>
          <a:lstStyle/>
          <a:p>
            <a:pPr algn="ctr">
              <a:lnSpc>
                <a:spcPts val="5472"/>
              </a:lnSpc>
            </a:pPr>
            <a:r>
              <a:rPr lang="en-US" sz="4800">
                <a:solidFill>
                  <a:srgbClr val="FFFFFF"/>
                </a:solidFill>
                <a:latin typeface="Barlow SemiCondensed Bold"/>
              </a:rPr>
              <a:t>5</a:t>
            </a:r>
          </a:p>
        </p:txBody>
      </p:sp>
      <p:sp>
        <p:nvSpPr>
          <p:cNvPr id="10" name="TextBox 10"/>
          <p:cNvSpPr txBox="1"/>
          <p:nvPr/>
        </p:nvSpPr>
        <p:spPr>
          <a:xfrm>
            <a:off x="3593220" y="5541607"/>
            <a:ext cx="2134691" cy="230832"/>
          </a:xfrm>
          <a:prstGeom prst="rect">
            <a:avLst/>
          </a:prstGeom>
        </p:spPr>
        <p:txBody>
          <a:bodyPr lIns="0" tIns="0" rIns="0" bIns="0" rtlCol="0" anchor="t">
            <a:spAutoFit/>
          </a:bodyPr>
          <a:lstStyle/>
          <a:p>
            <a:pPr algn="ctr">
              <a:lnSpc>
                <a:spcPts val="1824"/>
              </a:lnSpc>
            </a:pPr>
            <a:r>
              <a:rPr lang="en-US" sz="1600">
                <a:solidFill>
                  <a:srgbClr val="FFFFFF"/>
                </a:solidFill>
                <a:latin typeface="Barlow SemiCondensed Semi-Bold"/>
              </a:rPr>
              <a:t>Disciplinary majors</a:t>
            </a:r>
          </a:p>
        </p:txBody>
      </p:sp>
      <p:sp>
        <p:nvSpPr>
          <p:cNvPr id="5" name="Freeform 5" descr="Includes text&quot; through the process of allowing ourselves to be vulnerable and open to new learning challenges, my colleagues and I gained knowledge about designing a study in which researchers and practitioners mutually benefitted&quot; "/>
          <p:cNvSpPr/>
          <p:nvPr/>
        </p:nvSpPr>
        <p:spPr>
          <a:xfrm>
            <a:off x="5918327" y="4593872"/>
            <a:ext cx="5959445" cy="1436505"/>
          </a:xfrm>
          <a:custGeom>
            <a:avLst/>
            <a:gdLst/>
            <a:ahLst/>
            <a:cxnLst/>
            <a:rect l="l" t="t" r="r" b="b"/>
            <a:pathLst>
              <a:path w="8939167" h="2154758">
                <a:moveTo>
                  <a:pt x="0" y="0"/>
                </a:moveTo>
                <a:lnTo>
                  <a:pt x="8939167" y="0"/>
                </a:lnTo>
                <a:lnTo>
                  <a:pt x="8939167" y="2154758"/>
                </a:lnTo>
                <a:lnTo>
                  <a:pt x="0" y="2154758"/>
                </a:lnTo>
                <a:lnTo>
                  <a:pt x="0" y="0"/>
                </a:lnTo>
                <a:close/>
              </a:path>
            </a:pathLst>
          </a:custGeom>
          <a:blipFill>
            <a:blip r:embed="rId9"/>
            <a:stretch>
              <a:fillRect/>
            </a:stretch>
          </a:blipFill>
        </p:spPr>
      </p:sp>
    </p:spTree>
    <p:extLst>
      <p:ext uri="{BB962C8B-B14F-4D97-AF65-F5344CB8AC3E}">
        <p14:creationId xmlns:p14="http://schemas.microsoft.com/office/powerpoint/2010/main" val="176964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6092647"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a:spLocks noGrp="1"/>
          </p:cNvSpPr>
          <p:nvPr>
            <p:ph type="title" idx="4294967295"/>
          </p:nvPr>
        </p:nvSpPr>
        <p:spPr>
          <a:xfrm>
            <a:off x="7099600" y="765190"/>
            <a:ext cx="3631875" cy="14106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5472"/>
              </a:lnSpc>
              <a:spcBef>
                <a:spcPts val="0"/>
              </a:spcBef>
              <a:defRPr/>
            </a:pPr>
            <a:r>
              <a:rPr lang="en-US" sz="4800">
                <a:solidFill>
                  <a:srgbClr val="FFFFFF"/>
                </a:solidFill>
                <a:latin typeface="Barlow SemiCondensed Bold"/>
                <a:ea typeface="+mn-ea"/>
                <a:cs typeface="+mn-cs"/>
              </a:rPr>
              <a:t>STUDENT ENGAGEMENT</a:t>
            </a:r>
          </a:p>
        </p:txBody>
      </p:sp>
      <p:sp>
        <p:nvSpPr>
          <p:cNvPr id="8" name="TextBox 8"/>
          <p:cNvSpPr txBox="1"/>
          <p:nvPr/>
        </p:nvSpPr>
        <p:spPr>
          <a:xfrm>
            <a:off x="7100524" y="2373537"/>
            <a:ext cx="4394985" cy="1099019"/>
          </a:xfrm>
          <a:prstGeom prst="rect">
            <a:avLst/>
          </a:prstGeom>
        </p:spPr>
        <p:txBody>
          <a:bodyPr lIns="0" tIns="0" rIns="0" bIns="0" rtlCol="0" anchor="t">
            <a:spAutoFit/>
          </a:bodyPr>
          <a:lstStyle/>
          <a:p>
            <a:pPr>
              <a:lnSpc>
                <a:spcPts val="2239"/>
              </a:lnSpc>
            </a:pPr>
            <a:r>
              <a:rPr lang="en-US" sz="1600">
                <a:solidFill>
                  <a:srgbClr val="FFFFFF"/>
                </a:solidFill>
                <a:latin typeface="Barlow"/>
              </a:rPr>
              <a:t>Students apply the content in writing elevator pitches, mission/vision statements, collaboration plans, and writing a collaborative research proposal</a:t>
            </a:r>
          </a:p>
        </p:txBody>
      </p:sp>
      <p:sp>
        <p:nvSpPr>
          <p:cNvPr id="6" name="Freeform 6" descr="Photograph of a group of people around a table "/>
          <p:cNvSpPr/>
          <p:nvPr/>
        </p:nvSpPr>
        <p:spPr>
          <a:xfrm>
            <a:off x="849745" y="739790"/>
            <a:ext cx="4745759" cy="3302569"/>
          </a:xfrm>
          <a:custGeom>
            <a:avLst/>
            <a:gdLst/>
            <a:ahLst/>
            <a:cxnLst/>
            <a:rect l="l" t="t" r="r" b="b"/>
            <a:pathLst>
              <a:path w="7118638" h="4953854">
                <a:moveTo>
                  <a:pt x="0" y="0"/>
                </a:moveTo>
                <a:lnTo>
                  <a:pt x="7118639" y="0"/>
                </a:lnTo>
                <a:lnTo>
                  <a:pt x="7118639" y="4953853"/>
                </a:lnTo>
                <a:lnTo>
                  <a:pt x="0" y="4953853"/>
                </a:lnTo>
                <a:lnTo>
                  <a:pt x="0" y="0"/>
                </a:lnTo>
                <a:close/>
              </a:path>
            </a:pathLst>
          </a:custGeom>
          <a:blipFill>
            <a:blip r:embed="rId4"/>
            <a:stretch>
              <a:fillRect l="-53855" t="-3346" r="-3010" b="-8171"/>
            </a:stretch>
          </a:blipFill>
        </p:spPr>
      </p:sp>
      <p:sp>
        <p:nvSpPr>
          <p:cNvPr id="9" name="TextBox 9"/>
          <p:cNvSpPr txBox="1"/>
          <p:nvPr/>
        </p:nvSpPr>
        <p:spPr>
          <a:xfrm>
            <a:off x="572200" y="4662138"/>
            <a:ext cx="11040897" cy="1231106"/>
          </a:xfrm>
          <a:prstGeom prst="rect">
            <a:avLst/>
          </a:prstGeom>
          <a:solidFill>
            <a:srgbClr val="CEB888">
              <a:alpha val="69000"/>
            </a:srgbClr>
          </a:solidFill>
        </p:spPr>
        <p:txBody>
          <a:bodyPr lIns="0" tIns="0" rIns="0" bIns="0" rtlCol="0" anchor="t">
            <a:spAutoFit/>
          </a:bodyPr>
          <a:lstStyle/>
          <a:p>
            <a:pPr algn="ctr">
              <a:lnSpc>
                <a:spcPts val="2432"/>
              </a:lnSpc>
              <a:spcBef>
                <a:spcPct val="0"/>
              </a:spcBef>
            </a:pPr>
            <a:r>
              <a:rPr lang="en-US" sz="2133">
                <a:solidFill>
                  <a:srgbClr val="FFFFFF"/>
                </a:solidFill>
                <a:latin typeface="Barlow SemiCondensed Bold"/>
              </a:rPr>
              <a:t>“</a:t>
            </a:r>
            <a:r>
              <a:rPr lang="en-US" sz="2133">
                <a:solidFill>
                  <a:srgbClr val="FFFFFF"/>
                </a:solidFill>
                <a:latin typeface="Barlow SemiCondensed Bold Italics"/>
              </a:rPr>
              <a:t>ONE OF THE ADVANTAGES OF WORKING IN THESE CROSS-DISCIPLINARY TEAMS IS WHAT YOU LEARN OF THOSE VIEWS, PERCEPTIONS, BIASES, BACKGROUNDS, AND HISTORIES THAT COME FROM PEOPLE AND DISCIPLINES THAT ARE DIFFERENT FROM YOUR OWN...ALLOWS EVERYONE TO LEARN, STRETCH, AND BUILD NEW KNOWLEDGE.</a:t>
            </a:r>
            <a:r>
              <a:rPr lang="en-US" sz="2133">
                <a:solidFill>
                  <a:srgbClr val="FFFFFF"/>
                </a:solidFill>
                <a:latin typeface="Barlow SemiCondensed Bold"/>
              </a:rPr>
              <a:t>”</a:t>
            </a:r>
          </a:p>
        </p:txBody>
      </p:sp>
      <p:sp>
        <p:nvSpPr>
          <p:cNvPr id="3" name="Freeform 3">
            <a:extLst>
              <a:ext uri="{C183D7F6-B498-43B3-948B-1728B52AA6E4}">
                <adec:decorative xmlns:adec="http://schemas.microsoft.com/office/drawing/2017/decorative" val="1"/>
              </a:ext>
            </a:extLst>
          </p:cNvPr>
          <p:cNvSpPr/>
          <p:nvPr/>
        </p:nvSpPr>
        <p:spPr>
          <a:xfrm>
            <a:off x="6385847" y="300171"/>
            <a:ext cx="6269612" cy="6065849"/>
          </a:xfrm>
          <a:custGeom>
            <a:avLst/>
            <a:gdLst/>
            <a:ahLst/>
            <a:cxnLst/>
            <a:rect l="l" t="t" r="r" b="b"/>
            <a:pathLst>
              <a:path w="9404418" h="9098774">
                <a:moveTo>
                  <a:pt x="0" y="0"/>
                </a:moveTo>
                <a:lnTo>
                  <a:pt x="9404418" y="0"/>
                </a:lnTo>
                <a:lnTo>
                  <a:pt x="9404418" y="9098774"/>
                </a:lnTo>
                <a:lnTo>
                  <a:pt x="0" y="9098774"/>
                </a:lnTo>
                <a:lnTo>
                  <a:pt x="0" y="0"/>
                </a:lnTo>
                <a:close/>
              </a:path>
            </a:pathLst>
          </a:custGeom>
          <a:blipFill>
            <a:blip r:embed="rId5">
              <a:alphaModFix amt="16000"/>
            </a:blip>
            <a:stretch>
              <a:fillRect/>
            </a:stretch>
          </a:blipFill>
        </p:spPr>
      </p:sp>
      <p:sp>
        <p:nvSpPr>
          <p:cNvPr id="4" name="Freeform 4">
            <a:extLst>
              <a:ext uri="{C183D7F6-B498-43B3-948B-1728B52AA6E4}">
                <adec:decorative xmlns:adec="http://schemas.microsoft.com/office/drawing/2017/decorative" val="1"/>
              </a:ext>
            </a:extLst>
          </p:cNvPr>
          <p:cNvSpPr/>
          <p:nvPr/>
        </p:nvSpPr>
        <p:spPr>
          <a:xfrm rot="10800000">
            <a:off x="9297555" y="-198035"/>
            <a:ext cx="3122040" cy="3122040"/>
          </a:xfrm>
          <a:custGeom>
            <a:avLst/>
            <a:gdLst/>
            <a:ahLst/>
            <a:cxnLst/>
            <a:rect l="l" t="t" r="r" b="b"/>
            <a:pathLst>
              <a:path w="4683060" h="4683060">
                <a:moveTo>
                  <a:pt x="0" y="0"/>
                </a:moveTo>
                <a:lnTo>
                  <a:pt x="4683059" y="0"/>
                </a:lnTo>
                <a:lnTo>
                  <a:pt x="4683059" y="4683059"/>
                </a:lnTo>
                <a:lnTo>
                  <a:pt x="0" y="4683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C183D7F6-B498-43B3-948B-1728B52AA6E4}">
                <adec:decorative xmlns:adec="http://schemas.microsoft.com/office/drawing/2017/decorative" val="1"/>
              </a:ext>
            </a:extLst>
          </p:cNvPr>
          <p:cNvSpPr/>
          <p:nvPr/>
        </p:nvSpPr>
        <p:spPr>
          <a:xfrm>
            <a:off x="9142822" y="4042359"/>
            <a:ext cx="3685069" cy="3685069"/>
          </a:xfrm>
          <a:custGeom>
            <a:avLst/>
            <a:gdLst/>
            <a:ahLst/>
            <a:cxnLst/>
            <a:rect l="l" t="t" r="r" b="b"/>
            <a:pathLst>
              <a:path w="5527603" h="5527603">
                <a:moveTo>
                  <a:pt x="0" y="0"/>
                </a:moveTo>
                <a:lnTo>
                  <a:pt x="5527603" y="0"/>
                </a:lnTo>
                <a:lnTo>
                  <a:pt x="5527603" y="5527603"/>
                </a:lnTo>
                <a:lnTo>
                  <a:pt x="0" y="55276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07090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2" name="Freeform 2" descr="Burgandy and white background"/>
          <p:cNvSpPr/>
          <p:nvPr/>
        </p:nvSpPr>
        <p:spPr>
          <a:xfrm rot="5400000">
            <a:off x="-119831" y="-1343860"/>
            <a:ext cx="8321691" cy="8082029"/>
          </a:xfrm>
          <a:custGeom>
            <a:avLst/>
            <a:gdLst/>
            <a:ahLst/>
            <a:cxnLst/>
            <a:rect l="l" t="t" r="r" b="b"/>
            <a:pathLst>
              <a:path w="12482536" h="12123044">
                <a:moveTo>
                  <a:pt x="0" y="0"/>
                </a:moveTo>
                <a:lnTo>
                  <a:pt x="12482536" y="0"/>
                </a:lnTo>
                <a:lnTo>
                  <a:pt x="12482536" y="12123044"/>
                </a:lnTo>
                <a:lnTo>
                  <a:pt x="0" y="12123044"/>
                </a:lnTo>
                <a:lnTo>
                  <a:pt x="0" y="0"/>
                </a:lnTo>
                <a:close/>
              </a:path>
            </a:pathLst>
          </a:custGeom>
          <a:blipFill>
            <a:blip r:embed="rId2">
              <a:alphaModFix amt="84000"/>
              <a:extLst>
                <a:ext uri="{96DAC541-7B7A-43D3-8B79-37D633B846F1}">
                  <asvg:svgBlip xmlns:asvg="http://schemas.microsoft.com/office/drawing/2016/SVG/main" r:embed="rId3"/>
                </a:ext>
              </a:extLst>
            </a:blip>
            <a:stretch>
              <a:fillRect/>
            </a:stretch>
          </a:blipFill>
        </p:spPr>
      </p:sp>
      <p:pic>
        <p:nvPicPr>
          <p:cNvPr id="4" name="Picture 3" descr="The graphic describes partnerships between Florida State University and University of Central Florida. It lists five opportunities for collaboration including co-authored peer reviewed publications, presentations, local education agency in-service trainings, joint podcasts and video tutorials, briefs for social media">
            <a:extLst>
              <a:ext uri="{FF2B5EF4-FFF2-40B4-BE49-F238E27FC236}">
                <a16:creationId xmlns:a16="http://schemas.microsoft.com/office/drawing/2014/main" id="{DB26CF5B-5EEC-4E15-BE33-774374A2DB0A}"/>
              </a:ext>
            </a:extLst>
          </p:cNvPr>
          <p:cNvPicPr/>
          <p:nvPr/>
        </p:nvPicPr>
        <p:blipFill>
          <a:blip r:embed="rId4">
            <a:extLst>
              <a:ext uri="{28A0092B-C50C-407E-A947-70E740481C1C}">
                <a14:useLocalDpi xmlns:a14="http://schemas.microsoft.com/office/drawing/2010/main" val="0"/>
              </a:ext>
            </a:extLst>
          </a:blip>
          <a:stretch>
            <a:fillRect/>
          </a:stretch>
        </p:blipFill>
        <p:spPr>
          <a:xfrm>
            <a:off x="1574800" y="330200"/>
            <a:ext cx="9296400" cy="6197600"/>
          </a:xfrm>
          <a:prstGeom prst="rect">
            <a:avLst/>
          </a:prstGeom>
        </p:spPr>
      </p:pic>
    </p:spTree>
    <p:extLst>
      <p:ext uri="{BB962C8B-B14F-4D97-AF65-F5344CB8AC3E}">
        <p14:creationId xmlns:p14="http://schemas.microsoft.com/office/powerpoint/2010/main" val="4082327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5" name="TextBox 5"/>
          <p:cNvSpPr txBox="1"/>
          <p:nvPr/>
        </p:nvSpPr>
        <p:spPr>
          <a:xfrm>
            <a:off x="2743200" y="0"/>
            <a:ext cx="10028249" cy="936154"/>
          </a:xfrm>
          <a:prstGeom prst="rect">
            <a:avLst/>
          </a:prstGeom>
        </p:spPr>
        <p:txBody>
          <a:bodyPr wrap="square" lIns="0" tIns="0" rIns="0" bIns="0" rtlCol="0" anchor="t">
            <a:spAutoFit/>
          </a:bodyPr>
          <a:lstStyle/>
          <a:p>
            <a:pPr>
              <a:lnSpc>
                <a:spcPts val="7296"/>
              </a:lnSpc>
            </a:pPr>
            <a:r>
              <a:rPr lang="en-US" sz="6400">
                <a:solidFill>
                  <a:srgbClr val="CEB888"/>
                </a:solidFill>
                <a:latin typeface="Barlow SemiCondensed Bold"/>
              </a:rPr>
              <a:t>Support for Scholars</a:t>
            </a:r>
          </a:p>
        </p:txBody>
      </p:sp>
      <p:pic>
        <p:nvPicPr>
          <p:cNvPr id="6" name="Picture 5" descr="A graphic that outlines support for scholars including using the office of diversity and inclusion, division of student affairs, mentorship program, multicultural student organizations, counseling and psychological services, university childcare and early learning program, university health services, graduate student housing. Each of the previously listed items were identified as well-being resources.">
            <a:extLst>
              <a:ext uri="{FF2B5EF4-FFF2-40B4-BE49-F238E27FC236}">
                <a16:creationId xmlns:a16="http://schemas.microsoft.com/office/drawing/2014/main" id="{8A384F36-2E9D-49B3-A017-D7BF68B7A7CF}"/>
              </a:ext>
            </a:extLst>
          </p:cNvPr>
          <p:cNvPicPr/>
          <p:nvPr/>
        </p:nvPicPr>
        <p:blipFill>
          <a:blip r:embed="rId2">
            <a:extLst>
              <a:ext uri="{28A0092B-C50C-407E-A947-70E740481C1C}">
                <a14:useLocalDpi xmlns:a14="http://schemas.microsoft.com/office/drawing/2010/main" val="0"/>
              </a:ext>
            </a:extLst>
          </a:blip>
          <a:stretch>
            <a:fillRect/>
          </a:stretch>
        </p:blipFill>
        <p:spPr>
          <a:xfrm>
            <a:off x="1117600" y="101600"/>
            <a:ext cx="9906000" cy="7035800"/>
          </a:xfrm>
          <a:prstGeom prst="rect">
            <a:avLst/>
          </a:prstGeom>
        </p:spPr>
      </p:pic>
    </p:spTree>
    <p:extLst>
      <p:ext uri="{BB962C8B-B14F-4D97-AF65-F5344CB8AC3E}">
        <p14:creationId xmlns:p14="http://schemas.microsoft.com/office/powerpoint/2010/main" val="2636899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5" name="TextBox 5"/>
          <p:cNvSpPr txBox="1"/>
          <p:nvPr/>
        </p:nvSpPr>
        <p:spPr>
          <a:xfrm>
            <a:off x="2743200" y="0"/>
            <a:ext cx="10028249" cy="936154"/>
          </a:xfrm>
          <a:prstGeom prst="rect">
            <a:avLst/>
          </a:prstGeom>
        </p:spPr>
        <p:txBody>
          <a:bodyPr wrap="square" lIns="0" tIns="0" rIns="0" bIns="0" rtlCol="0" anchor="t">
            <a:spAutoFit/>
          </a:bodyPr>
          <a:lstStyle/>
          <a:p>
            <a:pPr>
              <a:lnSpc>
                <a:spcPts val="7296"/>
              </a:lnSpc>
            </a:pPr>
            <a:r>
              <a:rPr lang="en-US" sz="6400">
                <a:solidFill>
                  <a:srgbClr val="CEB888"/>
                </a:solidFill>
                <a:latin typeface="Barlow SemiCondensed Bold"/>
              </a:rPr>
              <a:t>Multifaceted Support</a:t>
            </a:r>
          </a:p>
        </p:txBody>
      </p:sp>
      <p:pic>
        <p:nvPicPr>
          <p:cNvPr id="4" name="Picture 3" descr="The graphic is a circle with student support, community, advising, networking, accommodations and resources in the middle. Outside of the circle are university resources that provide the services displayed in the circle including: Student affairs, individual and team-based advising, graduate school, hispanic graduate student association, alumni network, office of diversity equity and inclusion, and center for community engagement">
            <a:extLst>
              <a:ext uri="{FF2B5EF4-FFF2-40B4-BE49-F238E27FC236}">
                <a16:creationId xmlns:a16="http://schemas.microsoft.com/office/drawing/2014/main" id="{7E7F42E7-E5FC-4074-96EA-4503712668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12801" y="931880"/>
            <a:ext cx="10312399" cy="5926121"/>
          </a:xfrm>
          <a:prstGeom prst="rect">
            <a:avLst/>
          </a:prstGeom>
        </p:spPr>
      </p:pic>
    </p:spTree>
    <p:extLst>
      <p:ext uri="{BB962C8B-B14F-4D97-AF65-F5344CB8AC3E}">
        <p14:creationId xmlns:p14="http://schemas.microsoft.com/office/powerpoint/2010/main" val="151900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BEEF6"/>
        </a:solidFill>
        <a:effectLst/>
      </p:bgPr>
    </p:bg>
    <p:spTree>
      <p:nvGrpSpPr>
        <p:cNvPr id="1" name=""/>
        <p:cNvGrpSpPr/>
        <p:nvPr/>
      </p:nvGrpSpPr>
      <p:grpSpPr>
        <a:xfrm>
          <a:off x="0" y="0"/>
          <a:ext cx="0" cy="0"/>
          <a:chOff x="0" y="0"/>
          <a:chExt cx="0" cy="0"/>
        </a:xfrm>
      </p:grpSpPr>
      <p:sp>
        <p:nvSpPr>
          <p:cNvPr id="5" name="TextBox 5"/>
          <p:cNvSpPr txBox="1"/>
          <p:nvPr/>
        </p:nvSpPr>
        <p:spPr>
          <a:xfrm>
            <a:off x="812800" y="0"/>
            <a:ext cx="11958649" cy="936154"/>
          </a:xfrm>
          <a:prstGeom prst="rect">
            <a:avLst/>
          </a:prstGeom>
        </p:spPr>
        <p:txBody>
          <a:bodyPr wrap="square" lIns="0" tIns="0" rIns="0" bIns="0" rtlCol="0" anchor="t">
            <a:spAutoFit/>
          </a:bodyPr>
          <a:lstStyle/>
          <a:p>
            <a:pPr>
              <a:lnSpc>
                <a:spcPts val="7296"/>
              </a:lnSpc>
            </a:pPr>
            <a:r>
              <a:rPr lang="en-US" sz="6400">
                <a:solidFill>
                  <a:srgbClr val="CEB888"/>
                </a:solidFill>
                <a:latin typeface="Barlow SemiCondensed Bold"/>
              </a:rPr>
              <a:t>Cross-Site Mentorship Support</a:t>
            </a:r>
          </a:p>
        </p:txBody>
      </p:sp>
      <p:pic>
        <p:nvPicPr>
          <p:cNvPr id="6" name="Picture 5" descr="The graphic highlights the network for cross-site mentorship supports for students which includes an overarching advisory committee with the two project directors below and several faculty from each institution listed to provide specific supports from each university.">
            <a:extLst>
              <a:ext uri="{FF2B5EF4-FFF2-40B4-BE49-F238E27FC236}">
                <a16:creationId xmlns:a16="http://schemas.microsoft.com/office/drawing/2014/main" id="{E574E623-832B-4A97-BABD-A578D74B78AF}"/>
              </a:ext>
            </a:extLst>
          </p:cNvPr>
          <p:cNvPicPr/>
          <p:nvPr/>
        </p:nvPicPr>
        <p:blipFill rotWithShape="1">
          <a:blip r:embed="rId2">
            <a:extLst>
              <a:ext uri="{28A0092B-C50C-407E-A947-70E740481C1C}">
                <a14:useLocalDpi xmlns:a14="http://schemas.microsoft.com/office/drawing/2010/main" val="0"/>
              </a:ext>
            </a:extLst>
          </a:blip>
          <a:srcRect l="3968" t="-1" b="199"/>
          <a:stretch/>
        </p:blipFill>
        <p:spPr bwMode="auto">
          <a:xfrm>
            <a:off x="1117600" y="1041400"/>
            <a:ext cx="9855200" cy="568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5864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56496-C047-D3DF-EFA5-90CD7DC3F016}"/>
              </a:ext>
            </a:extLst>
          </p:cNvPr>
          <p:cNvSpPr>
            <a:spLocks noGrp="1"/>
          </p:cNvSpPr>
          <p:nvPr>
            <p:ph type="title"/>
          </p:nvPr>
        </p:nvSpPr>
        <p:spPr/>
        <p:txBody>
          <a:bodyPr/>
          <a:lstStyle/>
          <a:p>
            <a:r>
              <a:rPr lang="en-US"/>
              <a:t>Breakout Discussions</a:t>
            </a:r>
          </a:p>
        </p:txBody>
      </p:sp>
      <p:sp>
        <p:nvSpPr>
          <p:cNvPr id="5" name="Text Placeholder 4">
            <a:extLst>
              <a:ext uri="{FF2B5EF4-FFF2-40B4-BE49-F238E27FC236}">
                <a16:creationId xmlns:a16="http://schemas.microsoft.com/office/drawing/2014/main" id="{25E495DE-DA86-4BF0-895C-07BDD28B43CC}"/>
              </a:ext>
            </a:extLst>
          </p:cNvPr>
          <p:cNvSpPr>
            <a:spLocks noGrp="1"/>
          </p:cNvSpPr>
          <p:nvPr>
            <p:ph type="body" idx="1"/>
          </p:nvPr>
        </p:nvSpPr>
        <p:spPr/>
        <p:txBody>
          <a:bodyPr>
            <a:normAutofit/>
          </a:bodyPr>
          <a:lstStyle/>
          <a:p>
            <a:pPr>
              <a:spcBef>
                <a:spcPts val="0"/>
              </a:spcBef>
            </a:pPr>
            <a:r>
              <a:rPr lang="en-US"/>
              <a:t>- 325D</a:t>
            </a:r>
          </a:p>
          <a:p>
            <a:pPr>
              <a:spcBef>
                <a:spcPts val="0"/>
              </a:spcBef>
            </a:pPr>
            <a:r>
              <a:rPr lang="en-US"/>
              <a:t>- 325K</a:t>
            </a:r>
          </a:p>
          <a:p>
            <a:pPr>
              <a:spcBef>
                <a:spcPts val="0"/>
              </a:spcBef>
            </a:pPr>
            <a:r>
              <a:rPr lang="en-US"/>
              <a:t>- 325M</a:t>
            </a:r>
          </a:p>
          <a:p>
            <a:pPr>
              <a:spcBef>
                <a:spcPts val="0"/>
              </a:spcBef>
            </a:pPr>
            <a:r>
              <a:rPr lang="en-US"/>
              <a:t>- 325R</a:t>
            </a:r>
          </a:p>
        </p:txBody>
      </p:sp>
    </p:spTree>
    <p:extLst>
      <p:ext uri="{BB962C8B-B14F-4D97-AF65-F5344CB8AC3E}">
        <p14:creationId xmlns:p14="http://schemas.microsoft.com/office/powerpoint/2010/main" val="12815268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9C47-AFA5-1415-B3CE-1182C7108C21}"/>
              </a:ext>
            </a:extLst>
          </p:cNvPr>
          <p:cNvSpPr>
            <a:spLocks noGrp="1"/>
          </p:cNvSpPr>
          <p:nvPr>
            <p:ph type="title"/>
          </p:nvPr>
        </p:nvSpPr>
        <p:spPr/>
        <p:txBody>
          <a:bodyPr/>
          <a:lstStyle/>
          <a:p>
            <a:r>
              <a:rPr lang="en-US"/>
              <a:t>OSEP Personnel Grants</a:t>
            </a:r>
          </a:p>
        </p:txBody>
      </p:sp>
      <p:sp>
        <p:nvSpPr>
          <p:cNvPr id="3" name="Text Placeholder 2">
            <a:extLst>
              <a:ext uri="{FF2B5EF4-FFF2-40B4-BE49-F238E27FC236}">
                <a16:creationId xmlns:a16="http://schemas.microsoft.com/office/drawing/2014/main" id="{B90F5850-D8FF-8F32-1E66-4D2C68AB0AB0}"/>
              </a:ext>
            </a:extLst>
          </p:cNvPr>
          <p:cNvSpPr>
            <a:spLocks noGrp="1"/>
          </p:cNvSpPr>
          <p:nvPr>
            <p:ph type="body" idx="1"/>
          </p:nvPr>
        </p:nvSpPr>
        <p:spPr/>
        <p:txBody>
          <a:bodyPr/>
          <a:lstStyle/>
          <a:p>
            <a:r>
              <a:rPr lang="en-US"/>
              <a:t>Meeting the needs of the field</a:t>
            </a:r>
          </a:p>
        </p:txBody>
      </p:sp>
    </p:spTree>
    <p:extLst>
      <p:ext uri="{BB962C8B-B14F-4D97-AF65-F5344CB8AC3E}">
        <p14:creationId xmlns:p14="http://schemas.microsoft.com/office/powerpoint/2010/main" val="258611144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29E4-3A49-4C88-88E5-E7965E0E13DF}"/>
              </a:ext>
            </a:extLst>
          </p:cNvPr>
          <p:cNvSpPr>
            <a:spLocks noGrp="1"/>
          </p:cNvSpPr>
          <p:nvPr>
            <p:ph type="title"/>
          </p:nvPr>
        </p:nvSpPr>
        <p:spPr/>
        <p:txBody>
          <a:bodyPr/>
          <a:lstStyle/>
          <a:p>
            <a:r>
              <a:rPr lang="en-US"/>
              <a:t>Breakout Activities (30 minutes)</a:t>
            </a:r>
          </a:p>
        </p:txBody>
      </p:sp>
      <p:sp>
        <p:nvSpPr>
          <p:cNvPr id="5" name="Text Placeholder 4">
            <a:extLst>
              <a:ext uri="{FF2B5EF4-FFF2-40B4-BE49-F238E27FC236}">
                <a16:creationId xmlns:a16="http://schemas.microsoft.com/office/drawing/2014/main" id="{A999536A-9025-CEEB-20F8-1CA4406648FB}"/>
              </a:ext>
            </a:extLst>
          </p:cNvPr>
          <p:cNvSpPr>
            <a:spLocks noGrp="1"/>
          </p:cNvSpPr>
          <p:nvPr>
            <p:ph type="body" idx="1"/>
          </p:nvPr>
        </p:nvSpPr>
        <p:spPr/>
        <p:txBody>
          <a:bodyPr anchor="t"/>
          <a:lstStyle/>
          <a:p>
            <a:pPr algn="ctr"/>
            <a:r>
              <a:rPr lang="en-US"/>
              <a:t>Possible facilitation questions</a:t>
            </a:r>
          </a:p>
        </p:txBody>
      </p:sp>
      <p:pic>
        <p:nvPicPr>
          <p:cNvPr id="3" name="Content Placeholder 2" descr="Diagram describing team roles, including facilitator, recorder, time-keeper and spokes-person">
            <a:extLst>
              <a:ext uri="{FF2B5EF4-FFF2-40B4-BE49-F238E27FC236}">
                <a16:creationId xmlns:a16="http://schemas.microsoft.com/office/drawing/2014/main" id="{6FCFEBB1-D4C2-4445-B516-B283DB21BD53}"/>
              </a:ext>
            </a:extLst>
          </p:cNvPr>
          <p:cNvPicPr>
            <a:picLocks noGrp="1" noChangeAspect="1"/>
          </p:cNvPicPr>
          <p:nvPr>
            <p:ph sz="half" idx="2"/>
          </p:nvPr>
        </p:nvPicPr>
        <p:blipFill>
          <a:blip r:embed="rId4"/>
          <a:stretch>
            <a:fillRect/>
          </a:stretch>
        </p:blipFill>
        <p:spPr>
          <a:xfrm>
            <a:off x="638175" y="1167905"/>
            <a:ext cx="5383214" cy="4508995"/>
          </a:xfrm>
          <a:prstGeom prst="rect">
            <a:avLst/>
          </a:prstGeom>
        </p:spPr>
      </p:pic>
      <p:sp>
        <p:nvSpPr>
          <p:cNvPr id="6" name="Content Placeholder 5">
            <a:extLst>
              <a:ext uri="{FF2B5EF4-FFF2-40B4-BE49-F238E27FC236}">
                <a16:creationId xmlns:a16="http://schemas.microsoft.com/office/drawing/2014/main" id="{A46E9DBE-DBC4-5604-5501-59DF9643581E}"/>
              </a:ext>
            </a:extLst>
          </p:cNvPr>
          <p:cNvSpPr>
            <a:spLocks noGrp="1"/>
          </p:cNvSpPr>
          <p:nvPr>
            <p:ph sz="quarter" idx="4"/>
          </p:nvPr>
        </p:nvSpPr>
        <p:spPr>
          <a:xfrm>
            <a:off x="6142036" y="1370493"/>
            <a:ext cx="5411788" cy="3684588"/>
          </a:xfrm>
        </p:spPr>
        <p:txBody>
          <a:bodyPr>
            <a:normAutofit fontScale="62500" lnSpcReduction="20000"/>
          </a:bodyPr>
          <a:lstStyle/>
          <a:p>
            <a:r>
              <a:rPr lang="en-US"/>
              <a:t>What unique resources does your project provide to support scholars’ well-being?</a:t>
            </a:r>
          </a:p>
          <a:p>
            <a:r>
              <a:rPr lang="en-US"/>
              <a:t>How do you inform scholar candidates about available resources and funding?</a:t>
            </a:r>
          </a:p>
          <a:p>
            <a:r>
              <a:rPr lang="en-US"/>
              <a:t>How are scholars supported to access resources?</a:t>
            </a:r>
          </a:p>
          <a:p>
            <a:r>
              <a:rPr lang="en-US"/>
              <a:t>How do you customize/individualize scholar support based on individual scholar needs?</a:t>
            </a:r>
          </a:p>
          <a:p>
            <a:r>
              <a:rPr lang="en-US"/>
              <a:t>Any challenges in providing scholar support?</a:t>
            </a:r>
          </a:p>
          <a:p>
            <a:r>
              <a:rPr lang="en-US"/>
              <a:t>How can OSEP support your project?</a:t>
            </a:r>
          </a:p>
          <a:p>
            <a:endParaRPr lang="en-US"/>
          </a:p>
        </p:txBody>
      </p:sp>
      <p:sp>
        <p:nvSpPr>
          <p:cNvPr id="4" name="TextBox 3">
            <a:extLst>
              <a:ext uri="{FF2B5EF4-FFF2-40B4-BE49-F238E27FC236}">
                <a16:creationId xmlns:a16="http://schemas.microsoft.com/office/drawing/2014/main" id="{370350D3-AC42-85AF-4CC1-3923F3511361}"/>
              </a:ext>
            </a:extLst>
          </p:cNvPr>
          <p:cNvSpPr txBox="1"/>
          <p:nvPr/>
        </p:nvSpPr>
        <p:spPr>
          <a:xfrm>
            <a:off x="6170613" y="5057516"/>
            <a:ext cx="4607169" cy="461665"/>
          </a:xfrm>
          <a:prstGeom prst="rect">
            <a:avLst/>
          </a:prstGeom>
          <a:noFill/>
        </p:spPr>
        <p:txBody>
          <a:bodyPr wrap="square" rtlCol="0">
            <a:spAutoFit/>
          </a:bodyPr>
          <a:lstStyle/>
          <a:p>
            <a:r>
              <a:rPr lang="en-US" sz="2400" b="1">
                <a:solidFill>
                  <a:schemeClr val="tx1">
                    <a:lumMod val="75000"/>
                    <a:lumOff val="25000"/>
                  </a:schemeClr>
                </a:solidFill>
              </a:rPr>
              <a:t>Padlet: </a:t>
            </a:r>
            <a:r>
              <a:rPr lang="en-US" sz="2400">
                <a:solidFill>
                  <a:schemeClr val="tx1">
                    <a:lumMod val="75000"/>
                    <a:lumOff val="25000"/>
                  </a:schemeClr>
                </a:solidFill>
              </a:rPr>
              <a:t>bit.ly/FY23meeting2</a:t>
            </a:r>
          </a:p>
        </p:txBody>
      </p:sp>
    </p:spTree>
    <p:extLst>
      <p:ext uri="{BB962C8B-B14F-4D97-AF65-F5344CB8AC3E}">
        <p14:creationId xmlns:p14="http://schemas.microsoft.com/office/powerpoint/2010/main" val="1487640274"/>
      </p:ext>
    </p:extLst>
  </p:cSld>
  <p:clrMapOvr>
    <a:masterClrMapping/>
  </p:clrMapOvr>
  <p:transition>
    <p:fade/>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075D-9AD6-C60B-2C86-A94300FA93BE}"/>
              </a:ext>
            </a:extLst>
          </p:cNvPr>
          <p:cNvSpPr>
            <a:spLocks noGrp="1"/>
          </p:cNvSpPr>
          <p:nvPr>
            <p:ph type="title"/>
          </p:nvPr>
        </p:nvSpPr>
        <p:spPr/>
        <p:txBody>
          <a:bodyPr/>
          <a:lstStyle/>
          <a:p>
            <a:r>
              <a:rPr lang="en-US"/>
              <a:t>Report Out</a:t>
            </a:r>
          </a:p>
        </p:txBody>
      </p:sp>
      <p:sp>
        <p:nvSpPr>
          <p:cNvPr id="7" name="Content Placeholder 6">
            <a:extLst>
              <a:ext uri="{FF2B5EF4-FFF2-40B4-BE49-F238E27FC236}">
                <a16:creationId xmlns:a16="http://schemas.microsoft.com/office/drawing/2014/main" id="{3D014DA3-22C3-4CA2-0706-EDE7713693CC}"/>
              </a:ext>
            </a:extLst>
          </p:cNvPr>
          <p:cNvSpPr>
            <a:spLocks noGrp="1"/>
          </p:cNvSpPr>
          <p:nvPr>
            <p:ph idx="1"/>
          </p:nvPr>
        </p:nvSpPr>
        <p:spPr/>
        <p:txBody>
          <a:bodyPr/>
          <a:lstStyle/>
          <a:p>
            <a:r>
              <a:rPr lang="en-US"/>
              <a:t>Share the top three things your group discussed. </a:t>
            </a:r>
          </a:p>
        </p:txBody>
      </p:sp>
    </p:spTree>
    <p:extLst>
      <p:ext uri="{BB962C8B-B14F-4D97-AF65-F5344CB8AC3E}">
        <p14:creationId xmlns:p14="http://schemas.microsoft.com/office/powerpoint/2010/main" val="164741249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D700C-41B6-07A2-17A0-AB25B924969B}"/>
              </a:ext>
            </a:extLst>
          </p:cNvPr>
          <p:cNvSpPr>
            <a:spLocks noGrp="1"/>
          </p:cNvSpPr>
          <p:nvPr>
            <p:ph type="title"/>
          </p:nvPr>
        </p:nvSpPr>
        <p:spPr/>
        <p:txBody>
          <a:bodyPr/>
          <a:lstStyle/>
          <a:p>
            <a:r>
              <a:rPr lang="en-US"/>
              <a:t>OSEP Updates</a:t>
            </a:r>
          </a:p>
        </p:txBody>
      </p:sp>
      <p:sp>
        <p:nvSpPr>
          <p:cNvPr id="5" name="Text Placeholder 4">
            <a:extLst>
              <a:ext uri="{FF2B5EF4-FFF2-40B4-BE49-F238E27FC236}">
                <a16:creationId xmlns:a16="http://schemas.microsoft.com/office/drawing/2014/main" id="{29741B25-3077-27CF-3670-2D6EB0CD5A1C}"/>
              </a:ext>
            </a:extLst>
          </p:cNvPr>
          <p:cNvSpPr>
            <a:spLocks noGrp="1"/>
          </p:cNvSpPr>
          <p:nvPr>
            <p:ph type="body" idx="1"/>
          </p:nvPr>
        </p:nvSpPr>
        <p:spPr/>
        <p:txBody>
          <a:bodyPr/>
          <a:lstStyle/>
          <a:p>
            <a:r>
              <a:rPr lang="en-US"/>
              <a:t>Important Reminders</a:t>
            </a:r>
          </a:p>
        </p:txBody>
      </p:sp>
    </p:spTree>
    <p:extLst>
      <p:ext uri="{BB962C8B-B14F-4D97-AF65-F5344CB8AC3E}">
        <p14:creationId xmlns:p14="http://schemas.microsoft.com/office/powerpoint/2010/main" val="242754374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F9F41-D686-CA28-1504-7518D727C136}"/>
              </a:ext>
            </a:extLst>
          </p:cNvPr>
          <p:cNvSpPr>
            <a:spLocks noGrp="1"/>
          </p:cNvSpPr>
          <p:nvPr>
            <p:ph type="title"/>
          </p:nvPr>
        </p:nvSpPr>
        <p:spPr/>
        <p:txBody>
          <a:bodyPr/>
          <a:lstStyle/>
          <a:p>
            <a:r>
              <a:rPr lang="en-US"/>
              <a:t>Things to Remember</a:t>
            </a:r>
          </a:p>
        </p:txBody>
      </p:sp>
      <p:sp>
        <p:nvSpPr>
          <p:cNvPr id="5" name="Content Placeholder 4">
            <a:extLst>
              <a:ext uri="{FF2B5EF4-FFF2-40B4-BE49-F238E27FC236}">
                <a16:creationId xmlns:a16="http://schemas.microsoft.com/office/drawing/2014/main" id="{BA91F696-8001-E6E1-D598-88186014F634}"/>
              </a:ext>
            </a:extLst>
          </p:cNvPr>
          <p:cNvSpPr>
            <a:spLocks noGrp="1"/>
          </p:cNvSpPr>
          <p:nvPr>
            <p:ph idx="1"/>
          </p:nvPr>
        </p:nvSpPr>
        <p:spPr/>
        <p:txBody>
          <a:bodyPr/>
          <a:lstStyle/>
          <a:p>
            <a:r>
              <a:rPr lang="en-US"/>
              <a:t>APR Due- May 3 (reporting period 10/1/2023- 2/29/2024)</a:t>
            </a:r>
          </a:p>
          <a:p>
            <a:r>
              <a:rPr lang="en-US"/>
              <a:t>APR support webinar- TBD, March</a:t>
            </a:r>
          </a:p>
          <a:p>
            <a:r>
              <a:rPr lang="en-US"/>
              <a:t>2024 OSEP combined Leadership and Project Directors’ Conference-  August 6 - 8, 2024, </a:t>
            </a:r>
          </a:p>
        </p:txBody>
      </p:sp>
    </p:spTree>
    <p:extLst>
      <p:ext uri="{BB962C8B-B14F-4D97-AF65-F5344CB8AC3E}">
        <p14:creationId xmlns:p14="http://schemas.microsoft.com/office/powerpoint/2010/main" val="41501137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74A7-1DE0-DCB1-477E-9CFFA5A0E45E}"/>
              </a:ext>
            </a:extLst>
          </p:cNvPr>
          <p:cNvSpPr>
            <a:spLocks noGrp="1"/>
          </p:cNvSpPr>
          <p:nvPr>
            <p:ph type="title"/>
          </p:nvPr>
        </p:nvSpPr>
        <p:spPr/>
        <p:txBody>
          <a:bodyPr/>
          <a:lstStyle/>
          <a:p>
            <a:r>
              <a:rPr lang="en-US"/>
              <a:t>FY 23 OSEP Personnel Prep Grants</a:t>
            </a:r>
          </a:p>
        </p:txBody>
      </p:sp>
      <p:sp>
        <p:nvSpPr>
          <p:cNvPr id="3" name="Content Placeholder 2">
            <a:extLst>
              <a:ext uri="{FF2B5EF4-FFF2-40B4-BE49-F238E27FC236}">
                <a16:creationId xmlns:a16="http://schemas.microsoft.com/office/drawing/2014/main" id="{3EF148A8-E20F-DE46-476D-2DBAF45ACFD3}"/>
              </a:ext>
            </a:extLst>
          </p:cNvPr>
          <p:cNvSpPr>
            <a:spLocks noGrp="1"/>
          </p:cNvSpPr>
          <p:nvPr>
            <p:ph idx="1"/>
          </p:nvPr>
        </p:nvSpPr>
        <p:spPr/>
        <p:txBody>
          <a:bodyPr vert="horz" lIns="91440" tIns="45720" rIns="91440" bIns="45720" rtlCol="0" anchor="t">
            <a:normAutofit fontScale="85000" lnSpcReduction="20000"/>
          </a:bodyPr>
          <a:lstStyle/>
          <a:p>
            <a:r>
              <a:rPr lang="en-US"/>
              <a:t>Funding focusing on recruitment and retention at all levels of special education</a:t>
            </a:r>
          </a:p>
          <a:p>
            <a:pPr lvl="1"/>
            <a:r>
              <a:rPr lang="en-US"/>
              <a:t>325D – to support </a:t>
            </a:r>
            <a:r>
              <a:rPr lang="en-US" b="1"/>
              <a:t>doctoral degree </a:t>
            </a:r>
            <a:r>
              <a:rPr lang="en-US"/>
              <a:t>programs to prepare and increase the number of personnel who are well-qualified for, and can act effectively in, leadership positions as researchers and special education/early intervention/related services personnel preparers in IHEs, or as leaders in SEAs, LAs under Part C of IDEA, LEAs, or EIS programs</a:t>
            </a:r>
          </a:p>
          <a:p>
            <a:pPr lvl="1"/>
            <a:r>
              <a:rPr lang="en-US">
                <a:effectLst/>
                <a:ea typeface="Calibri" panose="020F0502020204030204" pitchFamily="34" charset="0"/>
                <a:cs typeface="Arial"/>
              </a:rPr>
              <a:t>325K- to prepare scholars in </a:t>
            </a:r>
            <a:r>
              <a:rPr lang="en-US" b="1">
                <a:effectLst/>
                <a:ea typeface="Calibri" panose="020F0502020204030204" pitchFamily="34" charset="0"/>
                <a:cs typeface="Arial"/>
              </a:rPr>
              <a:t>early intervention and special education at the bachelor’s degree, certification, master’s degree, or educational specialist degree levels </a:t>
            </a:r>
          </a:p>
          <a:p>
            <a:pPr lvl="1"/>
            <a:r>
              <a:rPr lang="en-US">
                <a:effectLst/>
                <a:ea typeface="Calibri" panose="020F0502020204030204" pitchFamily="34" charset="0"/>
                <a:cs typeface="Arial"/>
              </a:rPr>
              <a:t>325M- to prepare scholars in </a:t>
            </a:r>
            <a:r>
              <a:rPr lang="en-US" b="1">
                <a:effectLst/>
                <a:ea typeface="Calibri" panose="020F0502020204030204" pitchFamily="34" charset="0"/>
                <a:cs typeface="Arial"/>
              </a:rPr>
              <a:t>special education, early intervention, and related services at the bachelor’s degree, certification, master’s degree, educational specialist degree, or clinical doctoral degree levels</a:t>
            </a:r>
          </a:p>
          <a:p>
            <a:pPr lvl="1"/>
            <a:r>
              <a:rPr lang="en-US">
                <a:effectLst/>
                <a:ea typeface="Calibri" panose="020F0502020204030204" pitchFamily="34" charset="0"/>
                <a:cs typeface="Arial"/>
              </a:rPr>
              <a:t>325R- to prepare </a:t>
            </a:r>
            <a:r>
              <a:rPr lang="en-US" b="1">
                <a:effectLst/>
                <a:ea typeface="Calibri" panose="020F0502020204030204" pitchFamily="34" charset="0"/>
                <a:cs typeface="Arial"/>
              </a:rPr>
              <a:t>related services personnel at the bachelor’s degree, certification, master’s degree, or clinical doctoral degree levels</a:t>
            </a:r>
          </a:p>
          <a:p>
            <a:pPr marL="0" indent="0">
              <a:buNone/>
            </a:pPr>
            <a:endParaRPr lang="en-US">
              <a:latin typeface="Calibri"/>
              <a:cs typeface="Arial"/>
            </a:endParaRPr>
          </a:p>
        </p:txBody>
      </p:sp>
    </p:spTree>
    <p:extLst>
      <p:ext uri="{BB962C8B-B14F-4D97-AF65-F5344CB8AC3E}">
        <p14:creationId xmlns:p14="http://schemas.microsoft.com/office/powerpoint/2010/main" val="21646356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4FCC-F009-12C0-6DFB-CC3965BA6A11}"/>
              </a:ext>
            </a:extLst>
          </p:cNvPr>
          <p:cNvSpPr>
            <a:spLocks noGrp="1"/>
          </p:cNvSpPr>
          <p:nvPr>
            <p:ph type="title"/>
          </p:nvPr>
        </p:nvSpPr>
        <p:spPr/>
        <p:txBody>
          <a:bodyPr/>
          <a:lstStyle/>
          <a:p>
            <a:r>
              <a:rPr lang="en-US"/>
              <a:t>Scholar Support</a:t>
            </a:r>
          </a:p>
        </p:txBody>
      </p:sp>
      <p:sp>
        <p:nvSpPr>
          <p:cNvPr id="3" name="Content Placeholder 2">
            <a:extLst>
              <a:ext uri="{FF2B5EF4-FFF2-40B4-BE49-F238E27FC236}">
                <a16:creationId xmlns:a16="http://schemas.microsoft.com/office/drawing/2014/main" id="{F5B79719-6E0B-C304-9373-298909360BA9}"/>
              </a:ext>
            </a:extLst>
          </p:cNvPr>
          <p:cNvSpPr>
            <a:spLocks noGrp="1"/>
          </p:cNvSpPr>
          <p:nvPr>
            <p:ph idx="1"/>
          </p:nvPr>
        </p:nvSpPr>
        <p:spPr>
          <a:xfrm>
            <a:off x="609600" y="762000"/>
            <a:ext cx="10972800" cy="5029201"/>
          </a:xfrm>
        </p:spPr>
        <p:txBody>
          <a:bodyPr vert="horz" lIns="91440" tIns="45720" rIns="91440" bIns="45720" rtlCol="0" anchor="t">
            <a:normAutofit fontScale="85000" lnSpcReduction="20000"/>
          </a:bodyPr>
          <a:lstStyle/>
          <a:p>
            <a:r>
              <a:rPr lang="en-US" sz="2400">
                <a:solidFill>
                  <a:schemeClr val="tx2"/>
                </a:solidFill>
              </a:rPr>
              <a:t>65% or more of the total award must be used for “Scholar Support”.</a:t>
            </a:r>
          </a:p>
          <a:p>
            <a:r>
              <a:rPr lang="en-US" sz="2400">
                <a:solidFill>
                  <a:schemeClr val="tx2"/>
                </a:solidFill>
              </a:rPr>
              <a:t>Scholar budget considerations include mitigating financial burden and based on scholars’ financial needs.</a:t>
            </a:r>
          </a:p>
          <a:p>
            <a:r>
              <a:rPr lang="en-US" sz="2400">
                <a:latin typeface="Century Gothic"/>
              </a:rPr>
              <a:t>Scholar support does not need to be uniform for all scholars and should be customized for individual scholars based on scholars’ financial needs, including consideration of all costs associated with the cost of attendance, even if that means enrolling fewer scholars.</a:t>
            </a:r>
            <a:endParaRPr lang="en-US" sz="2400">
              <a:solidFill>
                <a:schemeClr val="tx2"/>
              </a:solidFill>
              <a:latin typeface="Century Gothic"/>
            </a:endParaRPr>
          </a:p>
          <a:p>
            <a:r>
              <a:rPr lang="en-US" sz="2400">
                <a:solidFill>
                  <a:schemeClr val="tx2"/>
                </a:solidFill>
              </a:rPr>
              <a:t>Scholar support can include support for cost of attendance (i.e., tuition and fees; university student health insurance; an allowance for books, materials, and supplies; an allowance for miscellaneous personal expenses; an allowance for dependent care, such as child care; and/or an allowance for room and board), travel in conjunction with training assignments including conference registration, and stipends to support scholars’ completion of the program. </a:t>
            </a:r>
          </a:p>
          <a:p>
            <a:r>
              <a:rPr lang="en-US" sz="2400">
                <a:solidFill>
                  <a:schemeClr val="tx2"/>
                </a:solidFill>
              </a:rPr>
              <a:t>Projections for scholar support should consider tuition increases and cost of living increases over the project </a:t>
            </a:r>
            <a:r>
              <a:rPr lang="en-US" sz="2400">
                <a:solidFill>
                  <a:srgbClr val="375A71"/>
                </a:solidFill>
              </a:rPr>
              <a:t>period.</a:t>
            </a:r>
          </a:p>
          <a:p>
            <a:endParaRPr lang="en-US"/>
          </a:p>
        </p:txBody>
      </p:sp>
    </p:spTree>
    <p:extLst>
      <p:ext uri="{BB962C8B-B14F-4D97-AF65-F5344CB8AC3E}">
        <p14:creationId xmlns:p14="http://schemas.microsoft.com/office/powerpoint/2010/main" val="3622357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75000"/>
              </a:lnSpc>
            </a:pPr>
            <a:r>
              <a:rPr lang="en-US" sz="2800">
                <a:latin typeface="Century Gothic"/>
              </a:rPr>
              <a:t>Resources for Supporting Scholars</a:t>
            </a:r>
            <a:endParaRPr lang="en-US" sz="2800"/>
          </a:p>
        </p:txBody>
      </p:sp>
      <p:sp>
        <p:nvSpPr>
          <p:cNvPr id="4" name="Content Placeholder 3"/>
          <p:cNvSpPr>
            <a:spLocks noGrp="1"/>
          </p:cNvSpPr>
          <p:nvPr>
            <p:ph idx="1"/>
          </p:nvPr>
        </p:nvSpPr>
        <p:spPr>
          <a:xfrm>
            <a:off x="586483" y="762000"/>
            <a:ext cx="10972800" cy="4648200"/>
          </a:xfrm>
        </p:spPr>
        <p:txBody>
          <a:bodyPr>
            <a:noAutofit/>
          </a:bodyPr>
          <a:lstStyle/>
          <a:p>
            <a:pPr marL="0" indent="0">
              <a:spcBef>
                <a:spcPts val="600"/>
              </a:spcBef>
              <a:buClr>
                <a:srgbClr val="4F81BD"/>
              </a:buClr>
              <a:buNone/>
              <a:tabLst>
                <a:tab pos="182880" algn="l"/>
              </a:tabLst>
              <a:defRPr/>
            </a:pPr>
            <a:r>
              <a:rPr lang="en-US" altLang="en-US" sz="2000" b="1">
                <a:solidFill>
                  <a:schemeClr val="tx2"/>
                </a:solidFill>
              </a:rPr>
              <a:t>FY 2023 Grantees were required to demonstrate as part of the project resources how: </a:t>
            </a:r>
          </a:p>
          <a:p>
            <a:pPr marL="400050" indent="-400050" fontAlgn="base">
              <a:spcBef>
                <a:spcPts val="600"/>
              </a:spcBef>
              <a:buClrTx/>
              <a:buFont typeface="+mj-lt"/>
              <a:buAutoNum type="romanLcPeriod"/>
              <a:defRPr/>
            </a:pPr>
            <a:r>
              <a:rPr lang="en-US" sz="2000">
                <a:solidFill>
                  <a:schemeClr val="tx2">
                    <a:lumMod val="75000"/>
                  </a:schemeClr>
                </a:solidFill>
              </a:rPr>
              <a:t>Information regarding the types of accommodations and resources available to fully support scholars’ well-being and a work-life balance (e.g., university and community mental health supports, counseling services, health resources, housing resources, child care) will be disseminated and how the project will support scholars to access those accommodations and resources in a timely basis, if needed, while the scholar is in the program;</a:t>
            </a:r>
          </a:p>
          <a:p>
            <a:pPr marL="400050" indent="-400050" fontAlgn="base">
              <a:spcBef>
                <a:spcPts val="600"/>
              </a:spcBef>
              <a:buClrTx/>
              <a:buFont typeface="+mj-lt"/>
              <a:buAutoNum type="romanLcPeriod"/>
              <a:defRPr/>
            </a:pPr>
            <a:r>
              <a:rPr lang="en-US" sz="2000">
                <a:solidFill>
                  <a:schemeClr val="tx2">
                    <a:lumMod val="75000"/>
                  </a:schemeClr>
                </a:solidFill>
              </a:rPr>
              <a:t>The types of accommodations and resources provided to support scholars’ well-being and a work-life balance will be individualized based on scholars’ cultural, academic, and social emotional needs with the goal of supporting them to complete the program; and</a:t>
            </a:r>
          </a:p>
          <a:p>
            <a:pPr marL="400050" indent="-400050" fontAlgn="base">
              <a:spcBef>
                <a:spcPts val="600"/>
              </a:spcBef>
              <a:buClrTx/>
              <a:buFont typeface="+mj-lt"/>
              <a:buAutoNum type="romanLcPeriod"/>
              <a:defRPr/>
            </a:pPr>
            <a:r>
              <a:rPr lang="en-US" sz="2000">
                <a:solidFill>
                  <a:schemeClr val="tx2">
                    <a:lumMod val="75000"/>
                  </a:schemeClr>
                </a:solidFill>
              </a:rPr>
              <a:t>The budget is adequate for meeting the project objectives and mitigating financial burden to scholars in completing the program of study.</a:t>
            </a:r>
          </a:p>
        </p:txBody>
      </p:sp>
    </p:spTree>
    <p:extLst>
      <p:ext uri="{BB962C8B-B14F-4D97-AF65-F5344CB8AC3E}">
        <p14:creationId xmlns:p14="http://schemas.microsoft.com/office/powerpoint/2010/main" val="22203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E8CF70-4A9B-6320-ED84-D4F978054C2D}"/>
              </a:ext>
            </a:extLst>
          </p:cNvPr>
          <p:cNvSpPr>
            <a:spLocks noGrp="1"/>
          </p:cNvSpPr>
          <p:nvPr>
            <p:ph type="title"/>
          </p:nvPr>
        </p:nvSpPr>
        <p:spPr/>
        <p:txBody>
          <a:bodyPr/>
          <a:lstStyle/>
          <a:p>
            <a:r>
              <a:rPr lang="en-US"/>
              <a:t>What Does the Research Tell us?</a:t>
            </a:r>
          </a:p>
        </p:txBody>
      </p:sp>
      <p:sp>
        <p:nvSpPr>
          <p:cNvPr id="5" name="Text Placeholder 4">
            <a:extLst>
              <a:ext uri="{FF2B5EF4-FFF2-40B4-BE49-F238E27FC236}">
                <a16:creationId xmlns:a16="http://schemas.microsoft.com/office/drawing/2014/main" id="{F2B76734-BAA8-FAFF-5DFD-4F9E8874ED75}"/>
              </a:ext>
            </a:extLst>
          </p:cNvPr>
          <p:cNvSpPr>
            <a:spLocks noGrp="1"/>
          </p:cNvSpPr>
          <p:nvPr>
            <p:ph type="body" idx="1"/>
          </p:nvPr>
        </p:nvSpPr>
        <p:spPr/>
        <p:txBody>
          <a:bodyPr/>
          <a:lstStyle/>
          <a:p>
            <a:r>
              <a:rPr lang="en-US"/>
              <a:t>Meaghan Devlin (Texas A&amp;M University)</a:t>
            </a:r>
          </a:p>
          <a:p>
            <a:r>
              <a:rPr lang="en-US"/>
              <a:t>Melinda </a:t>
            </a:r>
            <a:r>
              <a:rPr lang="en-US" err="1"/>
              <a:t>Leko</a:t>
            </a:r>
            <a:r>
              <a:rPr lang="en-US"/>
              <a:t> (CEEDAR Center)</a:t>
            </a:r>
          </a:p>
        </p:txBody>
      </p:sp>
    </p:spTree>
    <p:extLst>
      <p:ext uri="{BB962C8B-B14F-4D97-AF65-F5344CB8AC3E}">
        <p14:creationId xmlns:p14="http://schemas.microsoft.com/office/powerpoint/2010/main" val="31474222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E3DC-E7C1-5FFA-3523-4F1971941A93}"/>
              </a:ext>
            </a:extLst>
          </p:cNvPr>
          <p:cNvSpPr>
            <a:spLocks noGrp="1"/>
          </p:cNvSpPr>
          <p:nvPr>
            <p:ph type="title"/>
          </p:nvPr>
        </p:nvSpPr>
        <p:spPr/>
        <p:txBody>
          <a:bodyPr/>
          <a:lstStyle/>
          <a:p>
            <a:r>
              <a:rPr lang="en-US"/>
              <a:t>Current State of SPED/EI Workforce</a:t>
            </a:r>
          </a:p>
        </p:txBody>
      </p:sp>
      <p:sp>
        <p:nvSpPr>
          <p:cNvPr id="3" name="Content Placeholder 2">
            <a:extLst>
              <a:ext uri="{FF2B5EF4-FFF2-40B4-BE49-F238E27FC236}">
                <a16:creationId xmlns:a16="http://schemas.microsoft.com/office/drawing/2014/main" id="{1028B751-391E-ECD3-CBE4-B08C88472594}"/>
              </a:ext>
            </a:extLst>
          </p:cNvPr>
          <p:cNvSpPr>
            <a:spLocks noGrp="1"/>
          </p:cNvSpPr>
          <p:nvPr>
            <p:ph idx="1"/>
          </p:nvPr>
        </p:nvSpPr>
        <p:spPr>
          <a:xfrm>
            <a:off x="452583" y="1143001"/>
            <a:ext cx="11656290" cy="4648200"/>
          </a:xfrm>
        </p:spPr>
        <p:txBody>
          <a:bodyPr vert="horz" lIns="91440" tIns="45720" rIns="91440" bIns="45720" rtlCol="0" anchor="t">
            <a:noAutofit/>
          </a:bodyPr>
          <a:lstStyle/>
          <a:p>
            <a:r>
              <a:rPr lang="en-US" sz="1800">
                <a:latin typeface="Century Gothic"/>
              </a:rPr>
              <a:t>Documented shortage throughout IDEA’s history(Boe, 2006; Mason-Williams et al., 2020)</a:t>
            </a:r>
          </a:p>
          <a:p>
            <a:r>
              <a:rPr lang="en-US" sz="1800"/>
              <a:t>Particularly acute since COVID-19</a:t>
            </a:r>
          </a:p>
          <a:p>
            <a:pPr lvl="1"/>
            <a:r>
              <a:rPr lang="en-US" sz="1800">
                <a:latin typeface="Century Gothic"/>
              </a:rPr>
              <a:t>45% of schools report special education teacher vacancies, the position with the highest percentage of vacancies (</a:t>
            </a:r>
            <a:r>
              <a:rPr lang="en-US" sz="1800" err="1">
                <a:latin typeface="Century Gothic"/>
              </a:rPr>
              <a:t>DeLaRosa</a:t>
            </a:r>
            <a:r>
              <a:rPr lang="en-US" sz="1800">
                <a:latin typeface="Century Gothic"/>
              </a:rPr>
              <a:t> &amp; Elias, 2022)</a:t>
            </a:r>
          </a:p>
          <a:p>
            <a:pPr lvl="1"/>
            <a:r>
              <a:rPr lang="en-US" sz="1800">
                <a:latin typeface="Century Gothic"/>
              </a:rPr>
              <a:t>Majority of school districts do not have enough related services personnel to meet the needs of students with disabilities (National Coalition on Personnel Shortages in Special Education, n.d.).</a:t>
            </a:r>
          </a:p>
          <a:p>
            <a:pPr lvl="1"/>
            <a:r>
              <a:rPr lang="en-US" sz="1800"/>
              <a:t>Part C State coordinators indicate that they had shortages of personnel to work in their system with the top three areas of shortage being speech-language pathologists, physical therapists, and occupational therapists (IDEA Infant and Toddler Coordinators Association, 2021).</a:t>
            </a:r>
          </a:p>
          <a:p>
            <a:pPr marL="342900" marR="0" lvl="0" indent="-342900" algn="l" defTabSz="914400" rtl="0" eaLnBrk="1" fontAlgn="auto" latinLnBrk="0" hangingPunct="1">
              <a:lnSpc>
                <a:spcPct val="100000"/>
              </a:lnSpc>
              <a:spcBef>
                <a:spcPts val="2400"/>
              </a:spcBef>
              <a:spcAft>
                <a:spcPts val="0"/>
              </a:spcAft>
              <a:buClr>
                <a:srgbClr val="6EC940"/>
              </a:buClr>
              <a:buSzTx/>
              <a:buFont typeface="Wingdings 3" panose="05040102010807070707" pitchFamily="18" charset="2"/>
              <a:buChar char=""/>
              <a:tabLst/>
              <a:defRPr/>
            </a:pPr>
            <a:r>
              <a:rPr kumimoji="0" lang="en-US" sz="1800" b="0" i="0" u="none" strike="noStrike" kern="1200" cap="none" spc="0" normalizeH="0" baseline="0" noProof="0">
                <a:ln>
                  <a:noFill/>
                </a:ln>
                <a:solidFill>
                  <a:srgbClr val="345065"/>
                </a:solidFill>
                <a:effectLst/>
                <a:uLnTx/>
                <a:uFillTx/>
                <a:latin typeface="Century Gothic"/>
                <a:ea typeface="+mn-ea"/>
                <a:cs typeface="+mn-cs"/>
              </a:rPr>
              <a:t>Documented shortage throughout IDEA’s history(</a:t>
            </a:r>
            <a:r>
              <a:rPr kumimoji="0" lang="en-US" sz="1800" b="0" i="0" u="none" strike="noStrike" kern="1200" cap="none" spc="0" normalizeH="0" baseline="0" noProof="0" err="1">
                <a:ln>
                  <a:noFill/>
                </a:ln>
                <a:solidFill>
                  <a:srgbClr val="345065"/>
                </a:solidFill>
                <a:effectLst/>
                <a:uLnTx/>
                <a:uFillTx/>
                <a:latin typeface="Century Gothic"/>
                <a:ea typeface="+mn-ea"/>
                <a:cs typeface="+mn-cs"/>
              </a:rPr>
              <a:t>Boe</a:t>
            </a:r>
            <a:r>
              <a:rPr kumimoji="0" lang="en-US" sz="1800" b="0" i="0" u="none" strike="noStrike" kern="1200" cap="none" spc="0" normalizeH="0" baseline="0" noProof="0">
                <a:ln>
                  <a:noFill/>
                </a:ln>
                <a:solidFill>
                  <a:srgbClr val="345065"/>
                </a:solidFill>
                <a:effectLst/>
                <a:uLnTx/>
                <a:uFillTx/>
                <a:latin typeface="Century Gothic"/>
                <a:ea typeface="+mn-ea"/>
                <a:cs typeface="+mn-cs"/>
              </a:rPr>
              <a:t>, 2006; Mason-Williams et al., 2020)</a:t>
            </a:r>
          </a:p>
          <a:p>
            <a:pPr marL="342900" marR="0" lvl="0" indent="-342900" algn="l" defTabSz="914400" rtl="0" eaLnBrk="1" fontAlgn="auto" latinLnBrk="0" hangingPunct="1">
              <a:lnSpc>
                <a:spcPct val="100000"/>
              </a:lnSpc>
              <a:spcBef>
                <a:spcPts val="2400"/>
              </a:spcBef>
              <a:spcAft>
                <a:spcPts val="0"/>
              </a:spcAft>
              <a:buClr>
                <a:srgbClr val="6EC940"/>
              </a:buClr>
              <a:buSzTx/>
              <a:buFont typeface="Wingdings 3" panose="05040102010807070707" pitchFamily="18" charset="2"/>
              <a:buChar char=""/>
              <a:tabLst/>
              <a:defRPr/>
            </a:pPr>
            <a:r>
              <a:rPr lang="en-US" sz="1800"/>
              <a:t>Retaining personnel is key to making improvements in retention</a:t>
            </a:r>
          </a:p>
          <a:p>
            <a:pPr marL="457200" lvl="1" indent="0">
              <a:buNone/>
            </a:pPr>
            <a:endParaRPr lang="en-US" sz="1800">
              <a:solidFill>
                <a:schemeClr val="tx1"/>
              </a:solidFill>
            </a:endParaRPr>
          </a:p>
        </p:txBody>
      </p:sp>
    </p:spTree>
    <p:extLst>
      <p:ext uri="{BB962C8B-B14F-4D97-AF65-F5344CB8AC3E}">
        <p14:creationId xmlns:p14="http://schemas.microsoft.com/office/powerpoint/2010/main" val="1123253084"/>
      </p:ext>
    </p:extLst>
  </p:cSld>
  <p:clrMapOvr>
    <a:masterClrMapping/>
  </p:clrMapOvr>
  <p:transition>
    <p:fade/>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OSEP Design Masters">
  <a:themeElements>
    <a:clrScheme name="OSERS Brand">
      <a:dk1>
        <a:sysClr val="windowText" lastClr="000000"/>
      </a:dk1>
      <a:lt1>
        <a:sysClr val="window" lastClr="FFFFFF"/>
      </a:lt1>
      <a:dk2>
        <a:srgbClr val="12303B"/>
      </a:dk2>
      <a:lt2>
        <a:srgbClr val="EBEBEB"/>
      </a:lt2>
      <a:accent1>
        <a:srgbClr val="227AA7"/>
      </a:accent1>
      <a:accent2>
        <a:srgbClr val="345065"/>
      </a:accent2>
      <a:accent3>
        <a:srgbClr val="53565A"/>
      </a:accent3>
      <a:accent4>
        <a:srgbClr val="81C14A"/>
      </a:accent4>
      <a:accent5>
        <a:srgbClr val="2CA34E"/>
      </a:accent5>
      <a:accent6>
        <a:srgbClr val="1C7B37"/>
      </a:accent6>
      <a:hlink>
        <a:srgbClr val="345065"/>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owerPoint_Template.potx" id="{C322AB11-4A2D-4472-B88D-E90E59680706}" vid="{62A450D5-104C-40A3-A947-E32EF159E481}"/>
    </a:ext>
  </a:extLst>
</a:theme>
</file>

<file path=ppt/theme/theme2.xml><?xml version="1.0" encoding="utf-8"?>
<a:theme xmlns:a="http://schemas.openxmlformats.org/drawingml/2006/main" name="OSEP-IDEA Design Masters">
  <a:themeElements>
    <a:clrScheme name="OSERS Brand">
      <a:dk1>
        <a:sysClr val="windowText" lastClr="000000"/>
      </a:dk1>
      <a:lt1>
        <a:sysClr val="window" lastClr="FFFFFF"/>
      </a:lt1>
      <a:dk2>
        <a:srgbClr val="12303B"/>
      </a:dk2>
      <a:lt2>
        <a:srgbClr val="EBEBEB"/>
      </a:lt2>
      <a:accent1>
        <a:srgbClr val="227AA7"/>
      </a:accent1>
      <a:accent2>
        <a:srgbClr val="345065"/>
      </a:accent2>
      <a:accent3>
        <a:srgbClr val="53565A"/>
      </a:accent3>
      <a:accent4>
        <a:srgbClr val="81C14A"/>
      </a:accent4>
      <a:accent5>
        <a:srgbClr val="2CA34E"/>
      </a:accent5>
      <a:accent6>
        <a:srgbClr val="1C7B37"/>
      </a:accent6>
      <a:hlink>
        <a:srgbClr val="345065"/>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owerPoint_Template.potx" id="{C322AB11-4A2D-4472-B88D-E90E59680706}" vid="{B018147B-C99B-4CDB-AD73-F69FBDC550AC}"/>
    </a:ext>
  </a:extLst>
</a:theme>
</file>

<file path=ppt/theme/theme3.xml><?xml version="1.0" encoding="utf-8"?>
<a:theme xmlns:a="http://schemas.openxmlformats.org/drawingml/2006/main" name="RSA Design Masters">
  <a:themeElements>
    <a:clrScheme name="OSERS Brand">
      <a:dk1>
        <a:sysClr val="windowText" lastClr="000000"/>
      </a:dk1>
      <a:lt1>
        <a:sysClr val="window" lastClr="FFFFFF"/>
      </a:lt1>
      <a:dk2>
        <a:srgbClr val="12303B"/>
      </a:dk2>
      <a:lt2>
        <a:srgbClr val="EBEBEB"/>
      </a:lt2>
      <a:accent1>
        <a:srgbClr val="227AA7"/>
      </a:accent1>
      <a:accent2>
        <a:srgbClr val="345065"/>
      </a:accent2>
      <a:accent3>
        <a:srgbClr val="53565A"/>
      </a:accent3>
      <a:accent4>
        <a:srgbClr val="81C14A"/>
      </a:accent4>
      <a:accent5>
        <a:srgbClr val="2CA34E"/>
      </a:accent5>
      <a:accent6>
        <a:srgbClr val="1C7B37"/>
      </a:accent6>
      <a:hlink>
        <a:srgbClr val="345065"/>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owerPoint_Template.potx" id="{C322AB11-4A2D-4472-B88D-E90E59680706}" vid="{268D144D-9E2A-459E-AB90-9F4B4C710DBB}"/>
    </a:ext>
  </a:extLst>
</a:theme>
</file>

<file path=ppt/theme/theme4.xml><?xml version="1.0" encoding="utf-8"?>
<a:theme xmlns:a="http://schemas.openxmlformats.org/drawingml/2006/main" name="1_OSEP Design Mas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  Read-Only" id="{BE773BF3-39E8-4BD8-8AB9-D10E0C20556C}" vid="{3996DB07-D7CA-4662-8D66-F59EAD923F7E}"/>
    </a:ext>
  </a:extLst>
</a:theme>
</file>

<file path=ppt/theme/theme5.xml><?xml version="1.0" encoding="utf-8"?>
<a:theme xmlns:a="http://schemas.openxmlformats.org/drawingml/2006/main" name="1_OSEP-IDE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_OSERS--Name--Location--01-29-2020.potx" id="{4CBD5D93-7D7B-45BD-80B0-CABB468D21AE}" vid="{DEA48552-200F-4CC2-9A91-343EAE8989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FB010F1DAFCC418466F3D5781B22BF" ma:contentTypeVersion="5" ma:contentTypeDescription="Create a new document." ma:contentTypeScope="" ma:versionID="6e0980f925c16f05a5e6c6d0c81d3450">
  <xsd:schema xmlns:xsd="http://www.w3.org/2001/XMLSchema" xmlns:xs="http://www.w3.org/2001/XMLSchema" xmlns:p="http://schemas.microsoft.com/office/2006/metadata/properties" xmlns:ns2="7231b294-4795-41c1-8364-1f005e36280b" xmlns:ns3="21563fb8-819f-4cbe-8bee-8c92ad97c010" targetNamespace="http://schemas.microsoft.com/office/2006/metadata/properties" ma:root="true" ma:fieldsID="04343b4239dfc24283f3f56753488a93" ns2:_="" ns3:_="">
    <xsd:import namespace="7231b294-4795-41c1-8364-1f005e36280b"/>
    <xsd:import namespace="21563fb8-819f-4cbe-8bee-8c92ad97c01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31b294-4795-41c1-8364-1f005e362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563fb8-819f-4cbe-8bee-8c92ad97c01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4299CF-0327-4C13-A914-4EAB93149AA1}">
  <ds:schemaRefs>
    <ds:schemaRef ds:uri="http://schemas.microsoft.com/sharepoint/v3/contenttype/forms"/>
  </ds:schemaRefs>
</ds:datastoreItem>
</file>

<file path=customXml/itemProps2.xml><?xml version="1.0" encoding="utf-8"?>
<ds:datastoreItem xmlns:ds="http://schemas.openxmlformats.org/officeDocument/2006/customXml" ds:itemID="{37FE8198-9769-4A80-83E4-95106FF5EF23}">
  <ds:schemaRefs>
    <ds:schemaRef ds:uri="21563fb8-819f-4cbe-8bee-8c92ad97c010"/>
    <ds:schemaRef ds:uri="7231b294-4795-41c1-8364-1f005e3628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E2843E-19A3-4E69-8C8D-0F9E78642E1D}">
  <ds:schemaRef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http://www.w3.org/XML/1998/namespace"/>
    <ds:schemaRef ds:uri="http://schemas.microsoft.com/office/2006/metadata/properties"/>
    <ds:schemaRef ds:uri="http://schemas.microsoft.com/office/infopath/2007/PartnerControls"/>
    <ds:schemaRef ds:uri="21563fb8-819f-4cbe-8bee-8c92ad97c010"/>
    <ds:schemaRef ds:uri="7231b294-4795-41c1-8364-1f005e36280b"/>
  </ds:schemaRefs>
</ds:datastoreItem>
</file>

<file path=docProps/app.xml><?xml version="1.0" encoding="utf-8"?>
<Properties xmlns="http://schemas.openxmlformats.org/officeDocument/2006/extended-properties" xmlns:vt="http://schemas.openxmlformats.org/officeDocument/2006/docPropsVTypes">
  <Template>Theme_OSERS_Brand</Template>
  <TotalTime>1</TotalTime>
  <Words>2967</Words>
  <Application>Microsoft Office PowerPoint</Application>
  <PresentationFormat>Widescreen</PresentationFormat>
  <Paragraphs>339</Paragraphs>
  <Slides>43</Slides>
  <Notes>25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43</vt:i4>
      </vt:variant>
    </vt:vector>
  </HeadingPairs>
  <TitlesOfParts>
    <vt:vector size="57" baseType="lpstr">
      <vt:lpstr>Barlow SemiCondensed Bold</vt:lpstr>
      <vt:lpstr>Barlow SemiCondensed Bold Italics</vt:lpstr>
      <vt:lpstr>Barlow SemiCondensed Semi-Bold</vt:lpstr>
      <vt:lpstr>Arial</vt:lpstr>
      <vt:lpstr>Barlow</vt:lpstr>
      <vt:lpstr>Calibri</vt:lpstr>
      <vt:lpstr>Century Gothic</vt:lpstr>
      <vt:lpstr>Wingdings 3</vt:lpstr>
      <vt:lpstr>OSEP Design Masters</vt:lpstr>
      <vt:lpstr>OSEP-IDEA Design Masters</vt:lpstr>
      <vt:lpstr>RSA Design Masters</vt:lpstr>
      <vt:lpstr>1_OSEP Design Masters</vt:lpstr>
      <vt:lpstr>1_OSEP-IDEA Design Masters</vt:lpstr>
      <vt:lpstr>Office Theme</vt:lpstr>
      <vt:lpstr>Challenges and Innovations in Designing Individualized Scholar Support</vt:lpstr>
      <vt:lpstr>Purpose</vt:lpstr>
      <vt:lpstr>Agenda</vt:lpstr>
      <vt:lpstr>OSEP Personnel Grants</vt:lpstr>
      <vt:lpstr>FY 23 OSEP Personnel Prep Grants</vt:lpstr>
      <vt:lpstr>Scholar Support</vt:lpstr>
      <vt:lpstr>Resources for Supporting Scholars</vt:lpstr>
      <vt:lpstr>What Does the Research Tell us?</vt:lpstr>
      <vt:lpstr>Current State of SPED/EI Workforce</vt:lpstr>
      <vt:lpstr>Considerations in Designing Scholar Support</vt:lpstr>
      <vt:lpstr>Mentorship</vt:lpstr>
      <vt:lpstr>Research into Practice</vt:lpstr>
      <vt:lpstr>References</vt:lpstr>
      <vt:lpstr>CEEDAR</vt:lpstr>
      <vt:lpstr>Scholar support: Suggestions from the field</vt:lpstr>
      <vt:lpstr>Scholar support: Additional Suggestions</vt:lpstr>
      <vt:lpstr>Scholar support: Suggestions from research</vt:lpstr>
      <vt:lpstr>   Scholar support: Suggestions from research</vt:lpstr>
      <vt:lpstr>Resources</vt:lpstr>
      <vt:lpstr>What FY23 Grantees Proposed</vt:lpstr>
      <vt:lpstr>Areas Proposed to Provide Scholar Support </vt:lpstr>
      <vt:lpstr>Cost Increase Projections </vt:lpstr>
      <vt:lpstr>Availability of Customized/Individualized Scholar Funding Based upon Need </vt:lpstr>
      <vt:lpstr>Types of Individualized/Customized Resources Available for Scholars</vt:lpstr>
      <vt:lpstr>Dissemination Plan on Available Resources</vt:lpstr>
      <vt:lpstr>Additional Information Related to Scholar Support</vt:lpstr>
      <vt:lpstr>Let’s Dig Deeper</vt:lpstr>
      <vt:lpstr>Coastal Carolina University (325K)</vt:lpstr>
      <vt:lpstr>Florida State University (325D)</vt:lpstr>
      <vt:lpstr>Team Science</vt:lpstr>
      <vt:lpstr>Cross-Site Collaborative Learning </vt:lpstr>
      <vt:lpstr>Teaming Boot Camp</vt:lpstr>
      <vt:lpstr>Graduate Course for Doctoral Scholars</vt:lpstr>
      <vt:lpstr>STUDENT ENGAGEMENT</vt:lpstr>
      <vt:lpstr>PowerPoint Presentation</vt:lpstr>
      <vt:lpstr>PowerPoint Presentation</vt:lpstr>
      <vt:lpstr>PowerPoint Presentation</vt:lpstr>
      <vt:lpstr>PowerPoint Presentation</vt:lpstr>
      <vt:lpstr>Breakout Discussions</vt:lpstr>
      <vt:lpstr>Breakout Activities (30 minutes)</vt:lpstr>
      <vt:lpstr>Report Out</vt:lpstr>
      <vt:lpstr>OSEP Updates</vt:lpstr>
      <vt:lpstr>Things to Remember</vt:lpstr>
    </vt:vector>
  </TitlesOfParts>
  <Company>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Meaghan Devlin M.Ed., BCBA, LBA</dc:title>
  <dc:creator>Devlin, Meaghan</dc:creator>
  <cp:lastModifiedBy>Ahn, Sunyoung</cp:lastModifiedBy>
  <cp:revision>3</cp:revision>
  <dcterms:created xsi:type="dcterms:W3CDTF">2023-06-07T00:10:09Z</dcterms:created>
  <dcterms:modified xsi:type="dcterms:W3CDTF">2024-01-22T16:49:23Z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0x0101006EFB010F1DAFCC418466F3D5781B22BF</vt:lpwstr>
  </property>
</Properties>
</file>