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 id="2147483729" r:id="rId2"/>
    <p:sldMasterId id="2147483745" r:id="rId3"/>
    <p:sldMasterId id="2147483757" r:id="rId4"/>
  </p:sldMasterIdLst>
  <p:notesMasterIdLst>
    <p:notesMasterId r:id="rId37"/>
  </p:notesMasterIdLst>
  <p:sldIdLst>
    <p:sldId id="413" r:id="rId5"/>
    <p:sldId id="419" r:id="rId6"/>
    <p:sldId id="420" r:id="rId7"/>
    <p:sldId id="424" r:id="rId8"/>
    <p:sldId id="414" r:id="rId9"/>
    <p:sldId id="421" r:id="rId10"/>
    <p:sldId id="256" r:id="rId11"/>
    <p:sldId id="257" r:id="rId12"/>
    <p:sldId id="373" r:id="rId13"/>
    <p:sldId id="456" r:id="rId14"/>
    <p:sldId id="280" r:id="rId15"/>
    <p:sldId id="372" r:id="rId16"/>
    <p:sldId id="371" r:id="rId17"/>
    <p:sldId id="374" r:id="rId18"/>
    <p:sldId id="455" r:id="rId19"/>
    <p:sldId id="422" r:id="rId20"/>
    <p:sldId id="457" r:id="rId21"/>
    <p:sldId id="264" r:id="rId22"/>
    <p:sldId id="265" r:id="rId23"/>
    <p:sldId id="270" r:id="rId24"/>
    <p:sldId id="266" r:id="rId25"/>
    <p:sldId id="267" r:id="rId26"/>
    <p:sldId id="458" r:id="rId27"/>
    <p:sldId id="258" r:id="rId28"/>
    <p:sldId id="259" r:id="rId29"/>
    <p:sldId id="260" r:id="rId30"/>
    <p:sldId id="268" r:id="rId31"/>
    <p:sldId id="269" r:id="rId32"/>
    <p:sldId id="263" r:id="rId33"/>
    <p:sldId id="416" r:id="rId34"/>
    <p:sldId id="423" r:id="rId35"/>
    <p:sldId id="28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5B3"/>
    <a:srgbClr val="002060"/>
    <a:srgbClr val="2995CF"/>
    <a:srgbClr val="E4E4E4"/>
    <a:srgbClr val="9FC8DD"/>
    <a:srgbClr val="2075BC"/>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D91A4-457D-445B-A125-DF96B26BE5D9}" v="3" dt="2023-11-29T16:21:59.554"/>
    <p1510:client id="{04453F48-E014-48DD-A27A-D1D469495FB7}" v="548" dt="2023-11-30T16:30:08.470"/>
    <p1510:client id="{0D823A27-3F3F-46F7-B0BD-9964B0103A65}" v="6" dt="2023-11-27T15:49:49.860"/>
    <p1510:client id="{13B0D1DE-2B9E-45BB-9729-EE6CFBC12918}" v="279" dt="2023-10-05T12:55:25.937"/>
    <p1510:client id="{1DA88989-2540-493E-B312-102B5891FCFD}" v="11" dt="2023-11-27T16:23:43.701"/>
    <p1510:client id="{24AEF88E-3EC6-4C99-85DE-1EF247DE515F}" v="75" dt="2023-11-13T15:51:14.385"/>
    <p1510:client id="{66DEC0DE-7230-471E-B18B-AB8E6A20F0D2}" v="31" dt="2023-11-22T16:45:46.147"/>
    <p1510:client id="{71656122-C68F-4DBD-8492-A5ABF0373EBC}" v="20" dt="2023-11-15T15:32:11.129"/>
    <p1510:client id="{8474D793-38E5-4B2C-8951-62D203F3DC39}" v="30" dt="2023-11-27T16:19:39.138"/>
    <p1510:client id="{9AE89989-A646-408D-8A13-A868985A6C90}" v="2" dt="2023-11-30T16:07:21.506"/>
    <p1510:client id="{A62FDF61-C08D-4BC4-B428-F176A76E7728}" v="2" dt="2023-10-05T12:57:55.418"/>
    <p1510:client id="{BE5EF38A-10B7-41E7-8041-A66C69D066A8}" v="58" dt="2023-11-29T21:02:33.673"/>
    <p1510:client id="{C26B7614-909C-4456-876D-F843C39E501F}" v="11" dt="2023-10-05T15:29:48.468"/>
    <p1510:client id="{CCA09847-4D10-4EEA-BEC8-5A12C9F40E94}" v="128" dt="2023-11-29T15:25:35.954"/>
    <p1510:client id="{D3C3A558-9D9C-4A8F-A8F9-2D003716E187}" v="62" dt="2023-11-13T15:18:26.854"/>
    <p1510:client id="{D8D51044-E76B-49D0-9DD4-5FB322E83C8D}" v="1" dt="2023-11-13T17:55:02.823"/>
    <p1510:client id="{DAE2627A-B135-45FD-A339-685F9E2E35B9}" v="3" dt="2023-11-27T19:21:26.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73"/>
    <p:restoredTop sz="86436"/>
  </p:normalViewPr>
  <p:slideViewPr>
    <p:cSldViewPr snapToGrid="0">
      <p:cViewPr varScale="1">
        <p:scale>
          <a:sx n="82" d="100"/>
          <a:sy n="82" d="100"/>
        </p:scale>
        <p:origin x="352"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B4DF6-B054-AE43-BB3A-943B0EC671C2}" type="datetimeFigureOut">
              <a:rPr lang="en-US" smtClean="0"/>
              <a:t>12/1/23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8818B-C005-C845-A1B2-1FAE362D3034}" type="slidenum">
              <a:rPr lang="en-US" smtClean="0"/>
              <a:t>‹#›</a:t>
            </a:fld>
            <a:endParaRPr lang="en-US"/>
          </a:p>
        </p:txBody>
      </p:sp>
    </p:spTree>
    <p:extLst>
      <p:ext uri="{BB962C8B-B14F-4D97-AF65-F5344CB8AC3E}">
        <p14:creationId xmlns:p14="http://schemas.microsoft.com/office/powerpoint/2010/main" val="367062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eedar.education.ufl.edu/portfolio/championing-special-educato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adlet.com/shaynes47/making-a-special-education-degree-affordable-44cp74m8vumb0gn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google.com/forms/d/e/1FAIpQLSdxuCVAiQhgBBa0zHBKBhCPWU_EBzgPCBMwzUPAt-XrttXQcA/viewfor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 Sarah Start and pass over to </a:t>
            </a:r>
            <a:r>
              <a:rPr lang="en-US" err="1"/>
              <a:t>Weadé</a:t>
            </a:r>
            <a:r>
              <a:rPr lang="en-US" dirty="0"/>
              <a:t> and Brooke</a:t>
            </a:r>
            <a:endParaRPr lang="en-US" dirty="0">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2</a:t>
            </a:fld>
            <a:endParaRPr lang="en-US"/>
          </a:p>
        </p:txBody>
      </p:sp>
    </p:spTree>
    <p:extLst>
      <p:ext uri="{BB962C8B-B14F-4D97-AF65-F5344CB8AC3E}">
        <p14:creationId xmlns:p14="http://schemas.microsoft.com/office/powerpoint/2010/main" val="3156144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7898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4447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4181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714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8568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811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 </a:t>
            </a:r>
            <a:r>
              <a:rPr lang="en-US" err="1"/>
              <a:t>Weadé</a:t>
            </a:r>
            <a:endParaRPr lang="en-US">
              <a:cs typeface="Calibri"/>
            </a:endParaRPr>
          </a:p>
          <a:p>
            <a:endParaRPr lang="en-US" dirty="0">
              <a:cs typeface="Calibri"/>
            </a:endParaRPr>
          </a:p>
          <a:p>
            <a:r>
              <a:rPr lang="en-US" dirty="0">
                <a:cs typeface="Calibri"/>
              </a:rPr>
              <a:t>You can register here: </a:t>
            </a:r>
            <a:r>
              <a:rPr lang="en-US" dirty="0">
                <a:hlinkClick r:id="rId3"/>
              </a:rPr>
              <a:t>Championing Special Educators: Strategies for Recruitment &amp; Retention in Educator Preparation | CEEDAR (ufl.edu)</a:t>
            </a:r>
          </a:p>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3</a:t>
            </a:fld>
            <a:endParaRPr lang="en-US"/>
          </a:p>
        </p:txBody>
      </p:sp>
    </p:spTree>
    <p:extLst>
      <p:ext uri="{BB962C8B-B14F-4D97-AF65-F5344CB8AC3E}">
        <p14:creationId xmlns:p14="http://schemas.microsoft.com/office/powerpoint/2010/main" val="3843195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Padlet Link: </a:t>
            </a:r>
            <a:r>
              <a:rPr lang="en-US" dirty="0">
                <a:hlinkClick r:id="rId3"/>
              </a:rPr>
              <a:t>https://padlet.com/shaynes47/making-a-special-education-degree-affordable-44cp74m8vumb0gnt</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30</a:t>
            </a:fld>
            <a:endParaRPr lang="en-US"/>
          </a:p>
        </p:txBody>
      </p:sp>
    </p:spTree>
    <p:extLst>
      <p:ext uri="{BB962C8B-B14F-4D97-AF65-F5344CB8AC3E}">
        <p14:creationId xmlns:p14="http://schemas.microsoft.com/office/powerpoint/2010/main" val="1907940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Links: </a:t>
            </a:r>
            <a:r>
              <a:rPr lang="en-US" dirty="0">
                <a:hlinkClick r:id="rId3"/>
              </a:rPr>
              <a:t>Championing Special Educators: Strategies for Recruitment &amp; Retention in Educator Preparation-11.30.23 Meeting (google.com)</a:t>
            </a:r>
          </a:p>
          <a:p>
            <a:endParaRPr lang="en-US" dirty="0">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31</a:t>
            </a:fld>
            <a:endParaRPr lang="en-US"/>
          </a:p>
        </p:txBody>
      </p:sp>
    </p:spTree>
    <p:extLst>
      <p:ext uri="{BB962C8B-B14F-4D97-AF65-F5344CB8AC3E}">
        <p14:creationId xmlns:p14="http://schemas.microsoft.com/office/powerpoint/2010/main" val="61477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 Brooke will introduce speakers</a:t>
            </a:r>
          </a:p>
          <a:p>
            <a:r>
              <a:rPr lang="en-US" dirty="0">
                <a:cs typeface="Calibri"/>
              </a:rPr>
              <a:t>Note - Sarah will send time reminders to speakers</a:t>
            </a:r>
          </a:p>
          <a:p>
            <a:endParaRPr lang="en-US" dirty="0">
              <a:ea typeface="Calibri" panose="020F0502020204030204"/>
              <a:cs typeface="Calibri"/>
            </a:endParaRP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6</a:t>
            </a:fld>
            <a:endParaRPr lang="en-US"/>
          </a:p>
        </p:txBody>
      </p:sp>
    </p:spTree>
    <p:extLst>
      <p:ext uri="{BB962C8B-B14F-4D97-AF65-F5344CB8AC3E}">
        <p14:creationId xmlns:p14="http://schemas.microsoft.com/office/powerpoint/2010/main" val="3738269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A9629-B520-425B-9F26-6FA16AF85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582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A9629-B520-425B-9F26-6FA16AF85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4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Ongoing spaces for restoration, community building, personal center, equity analysis work</a:t>
            </a:r>
          </a:p>
          <a:p>
            <a:r>
              <a:rPr lang="en-US" dirty="0"/>
              <a:t>Translate this into ongoing pipeline programs</a:t>
            </a:r>
          </a:p>
          <a:p>
            <a:r>
              <a:rPr lang="en-US" dirty="0"/>
              <a:t>Representation matters – Ingersoll – TOC are more likely to be asked to engage in invisible labor. Not replaced in the teacher work force.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A9629-B520-425B-9F26-6FA16AF85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792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Ongoing spaces for restoration, community building, personal center, equity analysis work</a:t>
            </a:r>
          </a:p>
          <a:p>
            <a:r>
              <a:rPr lang="en-US" dirty="0"/>
              <a:t>Translate this into ongoing pipeline programs</a:t>
            </a:r>
          </a:p>
          <a:p>
            <a:r>
              <a:rPr lang="en-US" dirty="0"/>
              <a:t>Representation matters – Ingersoll – TOC are more likely to be asked to engage in invisible labor. Not replaced in the teacher work force.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A9629-B520-425B-9F26-6FA16AF85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265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 </a:t>
            </a:r>
            <a:r>
              <a:rPr lang="en-US" dirty="0" err="1"/>
              <a:t>Weadé</a:t>
            </a:r>
            <a:r>
              <a:rPr lang="en-US" dirty="0"/>
              <a:t> will introduce Kimber</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16</a:t>
            </a:fld>
            <a:endParaRPr lang="en-US"/>
          </a:p>
        </p:txBody>
      </p:sp>
    </p:spTree>
    <p:extLst>
      <p:ext uri="{BB962C8B-B14F-4D97-AF65-F5344CB8AC3E}">
        <p14:creationId xmlns:p14="http://schemas.microsoft.com/office/powerpoint/2010/main" val="562347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61" name="Google Shape;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5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2785" y="-140449"/>
            <a:ext cx="12697570" cy="7138897"/>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3492971" y="3105615"/>
            <a:ext cx="5153171"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Tree>
    <p:extLst>
      <p:ext uri="{BB962C8B-B14F-4D97-AF65-F5344CB8AC3E}">
        <p14:creationId xmlns:p14="http://schemas.microsoft.com/office/powerpoint/2010/main" val="85054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raising their hands&#10;&#10;Description automatically generated with medium confidence">
            <a:extLst>
              <a:ext uri="{FF2B5EF4-FFF2-40B4-BE49-F238E27FC236}">
                <a16:creationId xmlns:a16="http://schemas.microsoft.com/office/drawing/2014/main" id="{A632F461-3BEE-7A9C-3553-C9A556599B8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074" y="-80642"/>
            <a:ext cx="12836378" cy="7216938"/>
          </a:xfrm>
          <a:prstGeom prst="rect">
            <a:avLst/>
          </a:prstGeom>
        </p:spPr>
      </p:pic>
      <p:sp>
        <p:nvSpPr>
          <p:cNvPr id="15" name="TextBox 14">
            <a:extLst>
              <a:ext uri="{FF2B5EF4-FFF2-40B4-BE49-F238E27FC236}">
                <a16:creationId xmlns:a16="http://schemas.microsoft.com/office/drawing/2014/main" id="{69A81C53-06CA-E18A-0322-404AD350C34E}"/>
              </a:ext>
            </a:extLst>
          </p:cNvPr>
          <p:cNvSpPr txBox="1"/>
          <p:nvPr userDrawn="1"/>
        </p:nvSpPr>
        <p:spPr>
          <a:xfrm>
            <a:off x="4561145" y="2986605"/>
            <a:ext cx="3015916" cy="1323439"/>
          </a:xfrm>
          <a:prstGeom prst="rect">
            <a:avLst/>
          </a:prstGeom>
          <a:noFill/>
        </p:spPr>
        <p:txBody>
          <a:bodyPr wrap="square" rtlCol="0">
            <a:spAutoFit/>
          </a:bodyPr>
          <a:lstStyle/>
          <a:p>
            <a:pPr algn="ctr"/>
            <a:r>
              <a:rPr lang="en-US" sz="8000" b="0" i="0" dirty="0">
                <a:solidFill>
                  <a:schemeClr val="bg1"/>
                </a:solidFill>
                <a:latin typeface="Gentona Medium" pitchFamily="2" charset="77"/>
              </a:rPr>
              <a:t>Q &amp; A</a:t>
            </a:r>
          </a:p>
        </p:txBody>
      </p:sp>
      <p:sp>
        <p:nvSpPr>
          <p:cNvPr id="16" name="Rectangle 15">
            <a:extLst>
              <a:ext uri="{FF2B5EF4-FFF2-40B4-BE49-F238E27FC236}">
                <a16:creationId xmlns:a16="http://schemas.microsoft.com/office/drawing/2014/main" id="{7623B0F8-D20F-25E7-E1BE-7BAA0740FF5B}"/>
              </a:ext>
            </a:extLst>
          </p:cNvPr>
          <p:cNvSpPr/>
          <p:nvPr userDrawn="1"/>
        </p:nvSpPr>
        <p:spPr>
          <a:xfrm>
            <a:off x="4444839" y="3051313"/>
            <a:ext cx="3248527" cy="1308229"/>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0" rIns="640080" rtlCol="0" anchor="ctr"/>
          <a:lstStyle/>
          <a:p>
            <a:pPr algn="ctr"/>
            <a:endParaRPr lang="en-US"/>
          </a:p>
        </p:txBody>
      </p:sp>
      <p:pic>
        <p:nvPicPr>
          <p:cNvPr id="11" name="Picture 10" descr="Text&#10;&#10;Description automatically generated with medium confidence">
            <a:extLst>
              <a:ext uri="{FF2B5EF4-FFF2-40B4-BE49-F238E27FC236}">
                <a16:creationId xmlns:a16="http://schemas.microsoft.com/office/drawing/2014/main" id="{6F5A2358-88B0-590C-480D-A48040F926F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500841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with Image 3">
    <p:spTree>
      <p:nvGrpSpPr>
        <p:cNvPr id="1" name=""/>
        <p:cNvGrpSpPr/>
        <p:nvPr/>
      </p:nvGrpSpPr>
      <p:grpSpPr>
        <a:xfrm>
          <a:off x="0" y="0"/>
          <a:ext cx="0" cy="0"/>
          <a:chOff x="0" y="0"/>
          <a:chExt cx="0" cy="0"/>
        </a:xfrm>
      </p:grpSpPr>
      <p:pic>
        <p:nvPicPr>
          <p:cNvPr id="4" name="Picture 3" descr="A group of children smiling&#10;&#10;Description automatically generated with low confidence">
            <a:extLst>
              <a:ext uri="{FF2B5EF4-FFF2-40B4-BE49-F238E27FC236}">
                <a16:creationId xmlns:a16="http://schemas.microsoft.com/office/drawing/2014/main" id="{A000DF83-F316-0181-2124-1A5C77055D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1742"/>
          <a:stretch/>
        </p:blipFill>
        <p:spPr>
          <a:xfrm>
            <a:off x="0" y="1673"/>
            <a:ext cx="12194978" cy="6051257"/>
          </a:xfrm>
          <a:prstGeom prst="rect">
            <a:avLst/>
          </a:prstGeom>
        </p:spPr>
      </p:pic>
      <p:sp>
        <p:nvSpPr>
          <p:cNvPr id="2" name="Rectangle 1">
            <a:extLst>
              <a:ext uri="{FF2B5EF4-FFF2-40B4-BE49-F238E27FC236}">
                <a16:creationId xmlns:a16="http://schemas.microsoft.com/office/drawing/2014/main" id="{951419CD-11C8-4DF1-5D7B-5ADA2255C980}"/>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836EFB-E296-F691-27E1-E70DF37011C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3DB57844-6D15-DE8C-50B3-5E7B2B07B6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8" name="Rectangle 7">
            <a:extLst>
              <a:ext uri="{FF2B5EF4-FFF2-40B4-BE49-F238E27FC236}">
                <a16:creationId xmlns:a16="http://schemas.microsoft.com/office/drawing/2014/main" id="{F90BB144-00BD-BC2F-87D4-C4687919C386}"/>
              </a:ext>
            </a:extLst>
          </p:cNvPr>
          <p:cNvSpPr/>
          <p:nvPr userDrawn="1"/>
        </p:nvSpPr>
        <p:spPr>
          <a:xfrm>
            <a:off x="598407" y="1692218"/>
            <a:ext cx="10870261" cy="434064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FAF6F358-A670-E1EB-0A49-4510AA7F5878}"/>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0" name="Rectangle 9">
            <a:extLst>
              <a:ext uri="{FF2B5EF4-FFF2-40B4-BE49-F238E27FC236}">
                <a16:creationId xmlns:a16="http://schemas.microsoft.com/office/drawing/2014/main" id="{C7204A37-88DE-78A7-C0DD-69A8DE63AC4A}"/>
              </a:ext>
            </a:extLst>
          </p:cNvPr>
          <p:cNvSpPr/>
          <p:nvPr userDrawn="1"/>
        </p:nvSpPr>
        <p:spPr>
          <a:xfrm>
            <a:off x="0" y="2903838"/>
            <a:ext cx="12192000" cy="312902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34C3204B-ED93-483A-281F-A1046E97BA00}"/>
              </a:ext>
            </a:extLst>
          </p:cNvPr>
          <p:cNvSpPr>
            <a:spLocks noGrp="1"/>
          </p:cNvSpPr>
          <p:nvPr>
            <p:ph type="title" hasCustomPrompt="1"/>
          </p:nvPr>
        </p:nvSpPr>
        <p:spPr>
          <a:xfrm>
            <a:off x="1006947" y="1932630"/>
            <a:ext cx="4371876"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52CF0E6-F5F3-A41E-BCEB-24DC27C80409}"/>
              </a:ext>
            </a:extLst>
          </p:cNvPr>
          <p:cNvSpPr>
            <a:spLocks noGrp="1"/>
          </p:cNvSpPr>
          <p:nvPr>
            <p:ph sz="quarter" idx="10"/>
          </p:nvPr>
        </p:nvSpPr>
        <p:spPr>
          <a:xfrm>
            <a:off x="5691006" y="1932630"/>
            <a:ext cx="5257800" cy="3859817"/>
          </a:xfrm>
          <a:prstGeom prst="rect">
            <a:avLst/>
          </a:prstGeom>
        </p:spPr>
        <p:txBody>
          <a:bodyPr/>
          <a:lstStyle>
            <a:lvl1pPr marL="228600" indent="-228600">
              <a:buFontTx/>
              <a:buBlip>
                <a:blip r:embed="rId4"/>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5685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Image 1">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F517857D-861E-D121-F93E-E5E668C88494}"/>
              </a:ext>
            </a:extLst>
          </p:cNvPr>
          <p:cNvSpPr>
            <a:spLocks noGrp="1"/>
          </p:cNvSpPr>
          <p:nvPr>
            <p:ph type="title" hasCustomPrompt="1"/>
          </p:nvPr>
        </p:nvSpPr>
        <p:spPr>
          <a:xfrm>
            <a:off x="433206" y="701733"/>
            <a:ext cx="5662794"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36A9B913-5775-B7C1-8AA0-0BA62076D80B}"/>
              </a:ext>
            </a:extLst>
          </p:cNvPr>
          <p:cNvSpPr>
            <a:spLocks noGrp="1"/>
          </p:cNvSpPr>
          <p:nvPr>
            <p:ph sz="quarter" idx="10"/>
          </p:nvPr>
        </p:nvSpPr>
        <p:spPr>
          <a:xfrm>
            <a:off x="433388" y="2295149"/>
            <a:ext cx="7670706" cy="4284945"/>
          </a:xfrm>
          <a:prstGeom prst="rect">
            <a:avLst/>
          </a:prstGeom>
        </p:spPr>
        <p:txBody>
          <a:bodyPr/>
          <a:lstStyle>
            <a:lvl1pPr marL="228600" indent="-228600">
              <a:buFontTx/>
              <a:buBlip>
                <a:blip r:embed="rId2"/>
              </a:buBlip>
              <a:defRPr>
                <a:latin typeface="Gentona Book" pitchFamily="2" charset="77"/>
              </a:defRPr>
            </a:lvl1pPr>
            <a:lvl2pPr marL="685800" indent="-228600">
              <a:buFontTx/>
              <a:buBlip>
                <a:blip r:embed="rId2"/>
              </a:buBlip>
              <a:defRPr>
                <a:latin typeface="Gentona Book" pitchFamily="2" charset="77"/>
              </a:defRPr>
            </a:lvl2pPr>
            <a:lvl3pPr marL="1143000" indent="-228600">
              <a:buFontTx/>
              <a:buBlip>
                <a:blip r:embed="rId2"/>
              </a:buBlip>
              <a:defRPr>
                <a:latin typeface="Gentona Book" pitchFamily="2" charset="77"/>
              </a:defRPr>
            </a:lvl3pPr>
            <a:lvl4pPr marL="1600200" indent="-228600">
              <a:buFontTx/>
              <a:buBlip>
                <a:blip r:embed="rId2"/>
              </a:buBlip>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125449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with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0" name="Title 1">
            <a:extLst>
              <a:ext uri="{FF2B5EF4-FFF2-40B4-BE49-F238E27FC236}">
                <a16:creationId xmlns:a16="http://schemas.microsoft.com/office/drawing/2014/main" id="{72D807D5-11C9-858A-0A15-883E78BE08A5}"/>
              </a:ext>
            </a:extLst>
          </p:cNvPr>
          <p:cNvSpPr txBox="1">
            <a:spLocks/>
          </p:cNvSpPr>
          <p:nvPr userDrawn="1"/>
        </p:nvSpPr>
        <p:spPr>
          <a:xfrm>
            <a:off x="838200" y="10327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Gentona Book" pitchFamily="2" charset="77"/>
                <a:ea typeface="Gotham Bold" charset="0"/>
                <a:cs typeface="Gotham Bold" charset="0"/>
              </a:rPr>
              <a:t>CEEDAR 3.0 Priorities</a:t>
            </a:r>
          </a:p>
        </p:txBody>
      </p:sp>
      <p:sp>
        <p:nvSpPr>
          <p:cNvPr id="11" name="Content Placeholder 2">
            <a:extLst>
              <a:ext uri="{FF2B5EF4-FFF2-40B4-BE49-F238E27FC236}">
                <a16:creationId xmlns:a16="http://schemas.microsoft.com/office/drawing/2014/main" id="{0CACD6B5-9D3A-F23E-A7F9-0A95BC19C8AA}"/>
              </a:ext>
            </a:extLst>
          </p:cNvPr>
          <p:cNvSpPr txBox="1">
            <a:spLocks/>
          </p:cNvSpPr>
          <p:nvPr userDrawn="1"/>
        </p:nvSpPr>
        <p:spPr>
          <a:xfrm>
            <a:off x="838200" y="2358347"/>
            <a:ext cx="10279566"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dirty="0">
                <a:latin typeface="Gentona Book" pitchFamily="2" charset="77"/>
              </a:rPr>
              <a:t>Increased IHE capacity,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Improved SEA capacity to track and evaluate the impact of policy on the ability to attract, prepare and sustain teachers and leaders, and change policy when appropriate </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Increased SEA, IHE, and LEA capacity to identify data systems and use data to monitor impact of eff­orts</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Increased capacity of SEAs, IHEs, and LEAs, and other state organizations to collaborate and implement plans that sustain and scale up reform efforts</a:t>
            </a:r>
          </a:p>
        </p:txBody>
      </p:sp>
      <p:sp>
        <p:nvSpPr>
          <p:cNvPr id="12" name="Rectangle 11">
            <a:extLst>
              <a:ext uri="{FF2B5EF4-FFF2-40B4-BE49-F238E27FC236}">
                <a16:creationId xmlns:a16="http://schemas.microsoft.com/office/drawing/2014/main" id="{A9754E72-2923-7E84-8364-824E2EA1BC85}"/>
              </a:ext>
            </a:extLst>
          </p:cNvPr>
          <p:cNvSpPr/>
          <p:nvPr userDrawn="1"/>
        </p:nvSpPr>
        <p:spPr>
          <a:xfrm>
            <a:off x="-205896" y="0"/>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848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4 Sections with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2A59C-DC31-C82D-F0C3-8B490A8F43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9572" y="2230330"/>
            <a:ext cx="12391572" cy="3175388"/>
          </a:xfrm>
          <a:prstGeom prst="rect">
            <a:avLst/>
          </a:prstGeom>
        </p:spPr>
      </p:pic>
      <p:sp>
        <p:nvSpPr>
          <p:cNvPr id="19" name="Title 12">
            <a:extLst>
              <a:ext uri="{FF2B5EF4-FFF2-40B4-BE49-F238E27FC236}">
                <a16:creationId xmlns:a16="http://schemas.microsoft.com/office/drawing/2014/main" id="{D8E8DB18-2724-001E-87F9-F36EC7970D99}"/>
              </a:ext>
            </a:extLst>
          </p:cNvPr>
          <p:cNvSpPr>
            <a:spLocks noGrp="1"/>
          </p:cNvSpPr>
          <p:nvPr>
            <p:ph type="title" hasCustomPrompt="1"/>
          </p:nvPr>
        </p:nvSpPr>
        <p:spPr>
          <a:xfrm>
            <a:off x="782033" y="615854"/>
            <a:ext cx="10515600" cy="1325563"/>
          </a:xfrm>
          <a:prstGeom prst="rect">
            <a:avLst/>
          </a:prstGeom>
        </p:spPr>
        <p:txBody>
          <a:bodyPr>
            <a:normAutofit/>
          </a:bodyPr>
          <a:lstStyle>
            <a:lvl1pPr algn="ctr">
              <a:defRPr sz="4800" b="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21" name="Picture Placeholder 20">
            <a:extLst>
              <a:ext uri="{FF2B5EF4-FFF2-40B4-BE49-F238E27FC236}">
                <a16:creationId xmlns:a16="http://schemas.microsoft.com/office/drawing/2014/main" id="{966E1427-8B07-C4F6-133D-4E601D87F0EA}"/>
              </a:ext>
            </a:extLst>
          </p:cNvPr>
          <p:cNvSpPr>
            <a:spLocks noGrp="1"/>
          </p:cNvSpPr>
          <p:nvPr>
            <p:ph type="pic" sz="quarter" idx="10"/>
          </p:nvPr>
        </p:nvSpPr>
        <p:spPr>
          <a:xfrm>
            <a:off x="782638" y="2654300"/>
            <a:ext cx="2106612" cy="1558925"/>
          </a:xfrm>
          <a:prstGeom prst="rect">
            <a:avLst/>
          </a:prstGeom>
        </p:spPr>
        <p:txBody>
          <a:bodyPr/>
          <a:lstStyle/>
          <a:p>
            <a:r>
              <a:rPr lang="en-US"/>
              <a:t>Click icon to add picture</a:t>
            </a:r>
            <a:endParaRPr lang="en-US" dirty="0"/>
          </a:p>
        </p:txBody>
      </p:sp>
      <p:sp>
        <p:nvSpPr>
          <p:cNvPr id="22" name="Picture Placeholder 20">
            <a:extLst>
              <a:ext uri="{FF2B5EF4-FFF2-40B4-BE49-F238E27FC236}">
                <a16:creationId xmlns:a16="http://schemas.microsoft.com/office/drawing/2014/main" id="{8A6108C0-D180-82A2-93E2-0A286BF44565}"/>
              </a:ext>
            </a:extLst>
          </p:cNvPr>
          <p:cNvSpPr>
            <a:spLocks noGrp="1"/>
          </p:cNvSpPr>
          <p:nvPr>
            <p:ph type="pic" sz="quarter" idx="11"/>
          </p:nvPr>
        </p:nvSpPr>
        <p:spPr>
          <a:xfrm>
            <a:off x="3568765" y="2654300"/>
            <a:ext cx="2106612" cy="1558925"/>
          </a:xfrm>
          <a:prstGeom prst="rect">
            <a:avLst/>
          </a:prstGeo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97B865B6-0ECF-AB30-9287-5503E42FA992}"/>
              </a:ext>
            </a:extLst>
          </p:cNvPr>
          <p:cNvSpPr>
            <a:spLocks noGrp="1"/>
          </p:cNvSpPr>
          <p:nvPr>
            <p:ph type="pic" sz="quarter" idx="12"/>
          </p:nvPr>
        </p:nvSpPr>
        <p:spPr>
          <a:xfrm>
            <a:off x="6354892" y="2649537"/>
            <a:ext cx="2106612" cy="1558925"/>
          </a:xfrm>
          <a:prstGeom prst="rect">
            <a:avLst/>
          </a:prstGeom>
        </p:spPr>
        <p:txBody>
          <a:bodyPr/>
          <a:lstStyle/>
          <a:p>
            <a:r>
              <a:rPr lang="en-US"/>
              <a:t>Click icon to add picture</a:t>
            </a:r>
          </a:p>
        </p:txBody>
      </p:sp>
      <p:sp>
        <p:nvSpPr>
          <p:cNvPr id="24" name="Picture Placeholder 20">
            <a:extLst>
              <a:ext uri="{FF2B5EF4-FFF2-40B4-BE49-F238E27FC236}">
                <a16:creationId xmlns:a16="http://schemas.microsoft.com/office/drawing/2014/main" id="{B429E467-BAA2-5EBC-1A3A-B0BA52FDE71A}"/>
              </a:ext>
            </a:extLst>
          </p:cNvPr>
          <p:cNvSpPr>
            <a:spLocks noGrp="1"/>
          </p:cNvSpPr>
          <p:nvPr>
            <p:ph type="pic" sz="quarter" idx="13"/>
          </p:nvPr>
        </p:nvSpPr>
        <p:spPr>
          <a:xfrm>
            <a:off x="9105161" y="2649536"/>
            <a:ext cx="2106612" cy="1558925"/>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DDE7B85C-DC49-BDE4-6D14-BFCAEA8DC145}"/>
              </a:ext>
            </a:extLst>
          </p:cNvPr>
          <p:cNvSpPr>
            <a:spLocks noGrp="1"/>
          </p:cNvSpPr>
          <p:nvPr>
            <p:ph type="body" sz="quarter" idx="14" hasCustomPrompt="1"/>
          </p:nvPr>
        </p:nvSpPr>
        <p:spPr>
          <a:xfrm>
            <a:off x="3567177" y="4406165"/>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29" name="Text Placeholder 27">
            <a:extLst>
              <a:ext uri="{FF2B5EF4-FFF2-40B4-BE49-F238E27FC236}">
                <a16:creationId xmlns:a16="http://schemas.microsoft.com/office/drawing/2014/main" id="{EDFC3808-8FBC-4C23-4694-6A4E8B0563D1}"/>
              </a:ext>
            </a:extLst>
          </p:cNvPr>
          <p:cNvSpPr>
            <a:spLocks noGrp="1"/>
          </p:cNvSpPr>
          <p:nvPr>
            <p:ph type="body" sz="quarter" idx="15" hasCustomPrompt="1"/>
          </p:nvPr>
        </p:nvSpPr>
        <p:spPr>
          <a:xfrm>
            <a:off x="779159" y="4415133"/>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30" name="Text Placeholder 27">
            <a:extLst>
              <a:ext uri="{FF2B5EF4-FFF2-40B4-BE49-F238E27FC236}">
                <a16:creationId xmlns:a16="http://schemas.microsoft.com/office/drawing/2014/main" id="{C06E2040-A5BE-5981-38D3-6C323E276842}"/>
              </a:ext>
            </a:extLst>
          </p:cNvPr>
          <p:cNvSpPr>
            <a:spLocks noGrp="1"/>
          </p:cNvSpPr>
          <p:nvPr>
            <p:ph type="body" sz="quarter" idx="16" hasCustomPrompt="1"/>
          </p:nvPr>
        </p:nvSpPr>
        <p:spPr>
          <a:xfrm>
            <a:off x="6355190" y="4415132"/>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31" name="Text Placeholder 27">
            <a:extLst>
              <a:ext uri="{FF2B5EF4-FFF2-40B4-BE49-F238E27FC236}">
                <a16:creationId xmlns:a16="http://schemas.microsoft.com/office/drawing/2014/main" id="{2869FB13-1A4F-324B-BD17-E4C36B6FE718}"/>
              </a:ext>
            </a:extLst>
          </p:cNvPr>
          <p:cNvSpPr>
            <a:spLocks noGrp="1"/>
          </p:cNvSpPr>
          <p:nvPr>
            <p:ph type="body" sz="quarter" idx="17" hasCustomPrompt="1"/>
          </p:nvPr>
        </p:nvSpPr>
        <p:spPr>
          <a:xfrm>
            <a:off x="9098387" y="4415130"/>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2" name="Rectangle 1">
            <a:extLst>
              <a:ext uri="{FF2B5EF4-FFF2-40B4-BE49-F238E27FC236}">
                <a16:creationId xmlns:a16="http://schemas.microsoft.com/office/drawing/2014/main" id="{7FB7CCE3-613B-2492-CD24-FDA904AEE79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FF2CF5-864D-1C36-6B46-1DD75F0AD05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081404A0-8AA3-F03A-B0E9-90F9D2C292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B68F4C0D-F62D-AFBD-03C6-42BCC92B5C0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E3DE9BC7-A78D-54C1-225D-9078144B3C22}"/>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885228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4 Sections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8965E-2602-A42B-FB18-61DEEDFD7D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896035"/>
            <a:ext cx="12194978" cy="3052483"/>
          </a:xfrm>
          <a:prstGeom prst="rect">
            <a:avLst/>
          </a:prstGeom>
        </p:spPr>
      </p:pic>
      <p:sp>
        <p:nvSpPr>
          <p:cNvPr id="16" name="Title 12">
            <a:extLst>
              <a:ext uri="{FF2B5EF4-FFF2-40B4-BE49-F238E27FC236}">
                <a16:creationId xmlns:a16="http://schemas.microsoft.com/office/drawing/2014/main" id="{E80C173D-A3AA-C55A-54F3-3228174C098D}"/>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b="1">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7" name="Text Placeholder 27">
            <a:extLst>
              <a:ext uri="{FF2B5EF4-FFF2-40B4-BE49-F238E27FC236}">
                <a16:creationId xmlns:a16="http://schemas.microsoft.com/office/drawing/2014/main" id="{2569B890-7400-8FE3-4C6D-C2CAB20B1ECA}"/>
              </a:ext>
            </a:extLst>
          </p:cNvPr>
          <p:cNvSpPr>
            <a:spLocks noGrp="1"/>
          </p:cNvSpPr>
          <p:nvPr>
            <p:ph type="body" sz="quarter" idx="14" hasCustomPrompt="1"/>
          </p:nvPr>
        </p:nvSpPr>
        <p:spPr>
          <a:xfrm>
            <a:off x="3674751" y="2258435"/>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8" name="Text Placeholder 27">
            <a:extLst>
              <a:ext uri="{FF2B5EF4-FFF2-40B4-BE49-F238E27FC236}">
                <a16:creationId xmlns:a16="http://schemas.microsoft.com/office/drawing/2014/main" id="{B1F2333D-231F-7744-E7E2-12DBD589BA87}"/>
              </a:ext>
            </a:extLst>
          </p:cNvPr>
          <p:cNvSpPr>
            <a:spLocks noGrp="1"/>
          </p:cNvSpPr>
          <p:nvPr>
            <p:ph type="body" sz="quarter" idx="15" hasCustomPrompt="1"/>
          </p:nvPr>
        </p:nvSpPr>
        <p:spPr>
          <a:xfrm>
            <a:off x="958449" y="2267403"/>
            <a:ext cx="2108200" cy="2358385"/>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9" name="Text Placeholder 27">
            <a:extLst>
              <a:ext uri="{FF2B5EF4-FFF2-40B4-BE49-F238E27FC236}">
                <a16:creationId xmlns:a16="http://schemas.microsoft.com/office/drawing/2014/main" id="{0F36846D-274A-CA8A-EA9B-A6A52D9C390F}"/>
              </a:ext>
            </a:extLst>
          </p:cNvPr>
          <p:cNvSpPr>
            <a:spLocks noGrp="1"/>
          </p:cNvSpPr>
          <p:nvPr>
            <p:ph type="body" sz="quarter" idx="16" hasCustomPrompt="1"/>
          </p:nvPr>
        </p:nvSpPr>
        <p:spPr>
          <a:xfrm>
            <a:off x="6408977" y="2267402"/>
            <a:ext cx="2108200" cy="2358386"/>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0" name="Text Placeholder 27">
            <a:extLst>
              <a:ext uri="{FF2B5EF4-FFF2-40B4-BE49-F238E27FC236}">
                <a16:creationId xmlns:a16="http://schemas.microsoft.com/office/drawing/2014/main" id="{FF50D949-66D0-693C-B30A-1DA006C6C8EC}"/>
              </a:ext>
            </a:extLst>
          </p:cNvPr>
          <p:cNvSpPr>
            <a:spLocks noGrp="1"/>
          </p:cNvSpPr>
          <p:nvPr>
            <p:ph type="body" sz="quarter" idx="17" hasCustomPrompt="1"/>
          </p:nvPr>
        </p:nvSpPr>
        <p:spPr>
          <a:xfrm>
            <a:off x="9134245" y="2267400"/>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 name="Rectangle 1">
            <a:extLst>
              <a:ext uri="{FF2B5EF4-FFF2-40B4-BE49-F238E27FC236}">
                <a16:creationId xmlns:a16="http://schemas.microsoft.com/office/drawing/2014/main" id="{355AB3C4-2BE1-0CAB-8FB8-9E8E0E243B18}"/>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6E0116-627E-825E-DF6D-CB0999159FD7}"/>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E895D1A-5917-9CE1-E35D-6C14DFD258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8C091A8D-56B1-BE22-AC02-342788F51300}"/>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3DBD52EA-0196-7624-5316-76D44B92D7C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2742598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3 Sections with Image">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3632F3F5-0B3D-4AEC-A254-6A9FDB895B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30330"/>
            <a:ext cx="12194978" cy="3722904"/>
          </a:xfrm>
          <a:prstGeom prst="rect">
            <a:avLst/>
          </a:prstGeom>
        </p:spPr>
      </p:pic>
      <p:pic>
        <p:nvPicPr>
          <p:cNvPr id="12" name="Picture 11" descr="Two people talking&#10;&#10;Description automatically generated with low confidence">
            <a:extLst>
              <a:ext uri="{FF2B5EF4-FFF2-40B4-BE49-F238E27FC236}">
                <a16:creationId xmlns:a16="http://schemas.microsoft.com/office/drawing/2014/main" id="{2DFE88F4-5077-FDD1-9D15-CAF916F249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9498" y="2391515"/>
            <a:ext cx="3006598" cy="3429422"/>
          </a:xfrm>
          <a:prstGeom prst="rect">
            <a:avLst/>
          </a:prstGeom>
        </p:spPr>
      </p:pic>
      <p:sp>
        <p:nvSpPr>
          <p:cNvPr id="13" name="Rectangle 12">
            <a:extLst>
              <a:ext uri="{FF2B5EF4-FFF2-40B4-BE49-F238E27FC236}">
                <a16:creationId xmlns:a16="http://schemas.microsoft.com/office/drawing/2014/main" id="{49C86F76-E39B-17DD-C55A-05E2905DC392}"/>
              </a:ext>
            </a:extLst>
          </p:cNvPr>
          <p:cNvSpPr/>
          <p:nvPr userDrawn="1"/>
        </p:nvSpPr>
        <p:spPr>
          <a:xfrm>
            <a:off x="4619498" y="2391515"/>
            <a:ext cx="3006598" cy="3429422"/>
          </a:xfrm>
          <a:prstGeom prst="rect">
            <a:avLst/>
          </a:prstGeom>
          <a:solidFill>
            <a:srgbClr val="1384C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327E1CF4-52E2-899E-9109-EF2441AF61FA}"/>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6" name="Text Placeholder 27">
            <a:extLst>
              <a:ext uri="{FF2B5EF4-FFF2-40B4-BE49-F238E27FC236}">
                <a16:creationId xmlns:a16="http://schemas.microsoft.com/office/drawing/2014/main" id="{939801AF-DC29-C8F9-7852-054C34589DF4}"/>
              </a:ext>
            </a:extLst>
          </p:cNvPr>
          <p:cNvSpPr>
            <a:spLocks noGrp="1"/>
          </p:cNvSpPr>
          <p:nvPr>
            <p:ph type="body" sz="quarter" idx="15" hasCustomPrompt="1"/>
          </p:nvPr>
        </p:nvSpPr>
        <p:spPr>
          <a:xfrm>
            <a:off x="1039906" y="2608060"/>
            <a:ext cx="2510118" cy="2914199"/>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7" name="Text Placeholder 27">
            <a:extLst>
              <a:ext uri="{FF2B5EF4-FFF2-40B4-BE49-F238E27FC236}">
                <a16:creationId xmlns:a16="http://schemas.microsoft.com/office/drawing/2014/main" id="{74026FE3-6A32-D706-D219-2838DAF9B323}"/>
              </a:ext>
            </a:extLst>
          </p:cNvPr>
          <p:cNvSpPr>
            <a:spLocks noGrp="1"/>
          </p:cNvSpPr>
          <p:nvPr>
            <p:ph type="body" sz="quarter" idx="17" hasCustomPrompt="1"/>
          </p:nvPr>
        </p:nvSpPr>
        <p:spPr>
          <a:xfrm>
            <a:off x="8695570" y="2608056"/>
            <a:ext cx="2456524" cy="291420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 name="Rectangle 1">
            <a:extLst>
              <a:ext uri="{FF2B5EF4-FFF2-40B4-BE49-F238E27FC236}">
                <a16:creationId xmlns:a16="http://schemas.microsoft.com/office/drawing/2014/main" id="{6595FB77-B33F-8180-114B-AC523C652F5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77731E-3BEA-7364-FDDA-9F95393E79C8}"/>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B48C10DF-4F5E-17A1-B10D-0604B19AE3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7FB89901-CD42-3F52-6FBF-F8CE8E11601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CFEEFA41-7621-0050-720A-5F93FE8EC88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282728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with Image 4">
    <p:spTree>
      <p:nvGrpSpPr>
        <p:cNvPr id="1" name=""/>
        <p:cNvGrpSpPr/>
        <p:nvPr/>
      </p:nvGrpSpPr>
      <p:grpSpPr>
        <a:xfrm>
          <a:off x="0" y="0"/>
          <a:ext cx="0" cy="0"/>
          <a:chOff x="0" y="0"/>
          <a:chExt cx="0" cy="0"/>
        </a:xfrm>
      </p:grpSpPr>
      <p:pic>
        <p:nvPicPr>
          <p:cNvPr id="4" name="Picture 3" descr="A person writing on a whiteboard&#10;&#10;Description automatically generated with low confidence">
            <a:extLst>
              <a:ext uri="{FF2B5EF4-FFF2-40B4-BE49-F238E27FC236}">
                <a16:creationId xmlns:a16="http://schemas.microsoft.com/office/drawing/2014/main" id="{E133433C-D5B2-274F-4188-FEAD61272C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6" y="1"/>
            <a:ext cx="12197954" cy="6858000"/>
          </a:xfrm>
          <a:prstGeom prst="rect">
            <a:avLst/>
          </a:prstGeom>
        </p:spPr>
      </p:pic>
      <p:sp>
        <p:nvSpPr>
          <p:cNvPr id="2" name="Rectangle 1">
            <a:extLst>
              <a:ext uri="{FF2B5EF4-FFF2-40B4-BE49-F238E27FC236}">
                <a16:creationId xmlns:a16="http://schemas.microsoft.com/office/drawing/2014/main" id="{C1D1555D-CBEF-136E-A3F8-A9E3B069FF8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C91F8-2CD2-B1B4-E1A3-A6AE144AB2ED}"/>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DDD68F88-00B5-C3B7-2CF9-3F93A037342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9" name="Rectangle 8">
            <a:extLst>
              <a:ext uri="{FF2B5EF4-FFF2-40B4-BE49-F238E27FC236}">
                <a16:creationId xmlns:a16="http://schemas.microsoft.com/office/drawing/2014/main" id="{1CA01D3A-C985-338B-4178-2ED0F94856D7}"/>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8E05F-B1C8-5240-4BB8-CE6866C697FF}"/>
              </a:ext>
            </a:extLst>
          </p:cNvPr>
          <p:cNvSpPr/>
          <p:nvPr userDrawn="1"/>
        </p:nvSpPr>
        <p:spPr>
          <a:xfrm>
            <a:off x="6202255" y="326500"/>
            <a:ext cx="5999922"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2">
            <a:extLst>
              <a:ext uri="{FF2B5EF4-FFF2-40B4-BE49-F238E27FC236}">
                <a16:creationId xmlns:a16="http://schemas.microsoft.com/office/drawing/2014/main" id="{58DCE994-B670-4C8F-5BFD-FCA691500B4F}"/>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1" name="Rectangle 10">
            <a:extLst>
              <a:ext uri="{FF2B5EF4-FFF2-40B4-BE49-F238E27FC236}">
                <a16:creationId xmlns:a16="http://schemas.microsoft.com/office/drawing/2014/main" id="{FA1CAA17-E86B-0C80-3ADC-B4330AF7C513}"/>
              </a:ext>
            </a:extLst>
          </p:cNvPr>
          <p:cNvSpPr/>
          <p:nvPr userDrawn="1"/>
        </p:nvSpPr>
        <p:spPr>
          <a:xfrm>
            <a:off x="-2977" y="326307"/>
            <a:ext cx="6212431" cy="60948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D91FB2A2-A127-A920-5C4B-231BA5491E82}"/>
              </a:ext>
            </a:extLst>
          </p:cNvPr>
          <p:cNvSpPr>
            <a:spLocks noGrp="1"/>
          </p:cNvSpPr>
          <p:nvPr>
            <p:ph type="title" hasCustomPrompt="1"/>
          </p:nvPr>
        </p:nvSpPr>
        <p:spPr>
          <a:xfrm>
            <a:off x="6349911" y="925851"/>
            <a:ext cx="4192583"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34176E4-8570-1810-7CA7-9A18323AC96F}"/>
              </a:ext>
            </a:extLst>
          </p:cNvPr>
          <p:cNvSpPr>
            <a:spLocks noGrp="1"/>
          </p:cNvSpPr>
          <p:nvPr>
            <p:ph sz="quarter" idx="10"/>
          </p:nvPr>
        </p:nvSpPr>
        <p:spPr>
          <a:xfrm>
            <a:off x="6350093" y="2519268"/>
            <a:ext cx="5257800" cy="3558804"/>
          </a:xfrm>
          <a:prstGeom prst="rect">
            <a:avLst/>
          </a:prstGeom>
        </p:spPr>
        <p:txBody>
          <a:bodyPr/>
          <a:lstStyle>
            <a:lvl1pPr>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1927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ith Image 5">
    <p:spTree>
      <p:nvGrpSpPr>
        <p:cNvPr id="1" name=""/>
        <p:cNvGrpSpPr/>
        <p:nvPr/>
      </p:nvGrpSpPr>
      <p:grpSpPr>
        <a:xfrm>
          <a:off x="0" y="0"/>
          <a:ext cx="0" cy="0"/>
          <a:chOff x="0" y="0"/>
          <a:chExt cx="0" cy="0"/>
        </a:xfrm>
      </p:grpSpPr>
      <p:pic>
        <p:nvPicPr>
          <p:cNvPr id="4" name="Picture 3" descr="A group of people looking at a computer screen&#10;&#10;Description automatically generated with low confidence">
            <a:extLst>
              <a:ext uri="{FF2B5EF4-FFF2-40B4-BE49-F238E27FC236}">
                <a16:creationId xmlns:a16="http://schemas.microsoft.com/office/drawing/2014/main" id="{92188BA6-69E3-6C1D-5129-EA72B080F2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73"/>
            <a:ext cx="12194978" cy="6856327"/>
          </a:xfrm>
          <a:prstGeom prst="rect">
            <a:avLst/>
          </a:prstGeom>
        </p:spPr>
      </p:pic>
      <p:sp>
        <p:nvSpPr>
          <p:cNvPr id="9" name="Rectangle 8">
            <a:extLst>
              <a:ext uri="{FF2B5EF4-FFF2-40B4-BE49-F238E27FC236}">
                <a16:creationId xmlns:a16="http://schemas.microsoft.com/office/drawing/2014/main" id="{E8571DDB-F1A0-B542-3C9A-77E809C60A7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D71441-47A4-7CC8-D5F5-4057FCE6E559}"/>
              </a:ext>
            </a:extLst>
          </p:cNvPr>
          <p:cNvSpPr/>
          <p:nvPr userDrawn="1"/>
        </p:nvSpPr>
        <p:spPr>
          <a:xfrm>
            <a:off x="318289" y="332618"/>
            <a:ext cx="4899754"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55E60E88-20B0-D574-6DB5-731D44D8D7AD}"/>
              </a:ext>
            </a:extLst>
          </p:cNvPr>
          <p:cNvSpPr>
            <a:spLocks noGrp="1"/>
          </p:cNvSpPr>
          <p:nvPr>
            <p:ph type="title" hasCustomPrompt="1"/>
          </p:nvPr>
        </p:nvSpPr>
        <p:spPr>
          <a:xfrm>
            <a:off x="433388" y="1506071"/>
            <a:ext cx="4712353" cy="1039905"/>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8" name="Content Placeholder 14">
            <a:extLst>
              <a:ext uri="{FF2B5EF4-FFF2-40B4-BE49-F238E27FC236}">
                <a16:creationId xmlns:a16="http://schemas.microsoft.com/office/drawing/2014/main" id="{13AACB55-193E-405B-4485-B407719A9E6D}"/>
              </a:ext>
            </a:extLst>
          </p:cNvPr>
          <p:cNvSpPr>
            <a:spLocks noGrp="1"/>
          </p:cNvSpPr>
          <p:nvPr>
            <p:ph sz="quarter" idx="10"/>
          </p:nvPr>
        </p:nvSpPr>
        <p:spPr>
          <a:xfrm>
            <a:off x="433388" y="2814918"/>
            <a:ext cx="4712353" cy="3101789"/>
          </a:xfrm>
          <a:prstGeom prst="rect">
            <a:avLst/>
          </a:prstGeom>
        </p:spPr>
        <p:txBody>
          <a:bodyPr/>
          <a:lstStyle>
            <a:lvl1pPr marL="228600" indent="-228600">
              <a:buFontTx/>
              <a:buBlip>
                <a:blip r:embed="rId3"/>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11" name="Rectangle 10">
            <a:extLst>
              <a:ext uri="{FF2B5EF4-FFF2-40B4-BE49-F238E27FC236}">
                <a16:creationId xmlns:a16="http://schemas.microsoft.com/office/drawing/2014/main" id="{66337408-8317-2DBB-372A-2A9DABD0AF75}"/>
              </a:ext>
            </a:extLst>
          </p:cNvPr>
          <p:cNvSpPr/>
          <p:nvPr userDrawn="1"/>
        </p:nvSpPr>
        <p:spPr>
          <a:xfrm>
            <a:off x="0" y="326307"/>
            <a:ext cx="12192000"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1DACD6-D696-1D26-4CF2-66627B32A337}"/>
              </a:ext>
            </a:extLst>
          </p:cNvPr>
          <p:cNvSpPr/>
          <p:nvPr userDrawn="1"/>
        </p:nvSpPr>
        <p:spPr>
          <a:xfrm>
            <a:off x="0" y="459059"/>
            <a:ext cx="315311"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3129D-0198-50D1-340B-A992CAB61898}"/>
              </a:ext>
            </a:extLst>
          </p:cNvPr>
          <p:cNvSpPr/>
          <p:nvPr userDrawn="1"/>
        </p:nvSpPr>
        <p:spPr>
          <a:xfrm>
            <a:off x="0" y="3419061"/>
            <a:ext cx="315311" cy="50689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C708E4-748B-0204-8AED-7696103FCD25}"/>
              </a:ext>
            </a:extLst>
          </p:cNvPr>
          <p:cNvSpPr/>
          <p:nvPr userDrawn="1"/>
        </p:nvSpPr>
        <p:spPr>
          <a:xfrm>
            <a:off x="-1" y="5714997"/>
            <a:ext cx="315311" cy="31629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EA55E-2B4E-D467-F9BE-AEA3AB9AC8FC}"/>
              </a:ext>
            </a:extLst>
          </p:cNvPr>
          <p:cNvSpPr/>
          <p:nvPr userDrawn="1"/>
        </p:nvSpPr>
        <p:spPr>
          <a:xfrm>
            <a:off x="7974495" y="1494792"/>
            <a:ext cx="31531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65DCCD-9002-3541-CCC3-D7EB1C338DDB}"/>
              </a:ext>
            </a:extLst>
          </p:cNvPr>
          <p:cNvSpPr/>
          <p:nvPr userDrawn="1"/>
        </p:nvSpPr>
        <p:spPr>
          <a:xfrm>
            <a:off x="11046829" y="1497281"/>
            <a:ext cx="114517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B02983-934C-3EE7-D503-87914CA967EC}"/>
              </a:ext>
            </a:extLst>
          </p:cNvPr>
          <p:cNvSpPr/>
          <p:nvPr userDrawn="1"/>
        </p:nvSpPr>
        <p:spPr>
          <a:xfrm>
            <a:off x="5217472" y="5920963"/>
            <a:ext cx="6974528" cy="1199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A2A988-AF83-7C8E-6C59-199F748028EF}"/>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5A80A1-12BC-6482-00DF-56325CCFE84F}"/>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4D4A2F3-B902-1460-F069-F53DFF83FE5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10" name="Title 12">
            <a:extLst>
              <a:ext uri="{FF2B5EF4-FFF2-40B4-BE49-F238E27FC236}">
                <a16:creationId xmlns:a16="http://schemas.microsoft.com/office/drawing/2014/main" id="{097D103B-8C8A-8F6C-CFE2-28399415D74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84259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86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575579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43BB4-8B9F-854A-01E6-DE7DA15D32E4}"/>
              </a:ext>
            </a:extLst>
          </p:cNvPr>
          <p:cNvSpPr txBox="1">
            <a:spLocks/>
          </p:cNvSpPr>
          <p:nvPr userDrawn="1"/>
        </p:nvSpPr>
        <p:spPr>
          <a:xfrm>
            <a:off x="838200" y="2422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Gentona Book" pitchFamily="2" charset="77"/>
                <a:ea typeface="Gotham Bold" charset="0"/>
                <a:cs typeface="Gotham Bold" charset="0"/>
              </a:rPr>
              <a:t>CEEDAR States</a:t>
            </a:r>
          </a:p>
        </p:txBody>
      </p:sp>
      <p:sp>
        <p:nvSpPr>
          <p:cNvPr id="5" name="Rectangle 4">
            <a:extLst>
              <a:ext uri="{FF2B5EF4-FFF2-40B4-BE49-F238E27FC236}">
                <a16:creationId xmlns:a16="http://schemas.microsoft.com/office/drawing/2014/main" id="{56F78CC8-C26E-3F58-6923-FE4DE2220DB3}"/>
              </a:ext>
            </a:extLst>
          </p:cNvPr>
          <p:cNvSpPr/>
          <p:nvPr userDrawn="1"/>
        </p:nvSpPr>
        <p:spPr>
          <a:xfrm>
            <a:off x="7113" y="6173183"/>
            <a:ext cx="12184888" cy="661274"/>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BCE18-572A-BEC9-F4F3-82A5CE3BAD2B}"/>
              </a:ext>
            </a:extLst>
          </p:cNvPr>
          <p:cNvSpPr/>
          <p:nvPr userDrawn="1"/>
        </p:nvSpPr>
        <p:spPr>
          <a:xfrm>
            <a:off x="7113" y="5910559"/>
            <a:ext cx="12184888" cy="249828"/>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D366B5D-7716-2906-1F02-D05E47F26F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540" y="6275922"/>
            <a:ext cx="2194017" cy="455795"/>
          </a:xfrm>
          <a:prstGeom prst="rect">
            <a:avLst/>
          </a:prstGeom>
        </p:spPr>
      </p:pic>
      <p:sp>
        <p:nvSpPr>
          <p:cNvPr id="8" name="Title 12">
            <a:extLst>
              <a:ext uri="{FF2B5EF4-FFF2-40B4-BE49-F238E27FC236}">
                <a16:creationId xmlns:a16="http://schemas.microsoft.com/office/drawing/2014/main" id="{D5EFDA3E-3693-7429-9BB1-AE8B98807F86}"/>
              </a:ext>
            </a:extLst>
          </p:cNvPr>
          <p:cNvSpPr txBox="1">
            <a:spLocks/>
          </p:cNvSpPr>
          <p:nvPr userDrawn="1"/>
        </p:nvSpPr>
        <p:spPr>
          <a:xfrm>
            <a:off x="9915443" y="6334653"/>
            <a:ext cx="2194017" cy="499803"/>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pic>
        <p:nvPicPr>
          <p:cNvPr id="10" name="Picture 9" descr="Map&#10;&#10;Description automatically generated">
            <a:extLst>
              <a:ext uri="{FF2B5EF4-FFF2-40B4-BE49-F238E27FC236}">
                <a16:creationId xmlns:a16="http://schemas.microsoft.com/office/drawing/2014/main" id="{1D04530B-627B-DEAF-86AA-8EF099D121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09800" y="674022"/>
            <a:ext cx="7772400" cy="5396421"/>
          </a:xfrm>
          <a:prstGeom prst="rect">
            <a:avLst/>
          </a:prstGeom>
        </p:spPr>
      </p:pic>
    </p:spTree>
    <p:extLst>
      <p:ext uri="{BB962C8B-B14F-4D97-AF65-F5344CB8AC3E}">
        <p14:creationId xmlns:p14="http://schemas.microsoft.com/office/powerpoint/2010/main" val="282053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utoShape 6" descr="Image preview">
            <a:extLst>
              <a:ext uri="{FF2B5EF4-FFF2-40B4-BE49-F238E27FC236}">
                <a16:creationId xmlns:a16="http://schemas.microsoft.com/office/drawing/2014/main" id="{C9D57BD6-38F1-37C5-4EC9-885D97B6CA86}"/>
              </a:ext>
            </a:extLst>
          </p:cNvPr>
          <p:cNvSpPr>
            <a:spLocks noChangeAspect="1" noChangeArrowheads="1"/>
          </p:cNvSpPr>
          <p:nvPr userDrawn="1"/>
        </p:nvSpPr>
        <p:spPr bwMode="auto">
          <a:xfrm>
            <a:off x="5968474" y="29223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preview">
            <a:extLst>
              <a:ext uri="{FF2B5EF4-FFF2-40B4-BE49-F238E27FC236}">
                <a16:creationId xmlns:a16="http://schemas.microsoft.com/office/drawing/2014/main" id="{C85A6DF5-8105-B7D6-7340-063DCAD61803}"/>
              </a:ext>
            </a:extLst>
          </p:cNvPr>
          <p:cNvSpPr>
            <a:spLocks noChangeAspect="1" noChangeArrowheads="1"/>
          </p:cNvSpPr>
          <p:nvPr userDrawn="1"/>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preview">
            <a:extLst>
              <a:ext uri="{FF2B5EF4-FFF2-40B4-BE49-F238E27FC236}">
                <a16:creationId xmlns:a16="http://schemas.microsoft.com/office/drawing/2014/main" id="{1271D83F-95B6-F6DA-E57B-166C56C9B15F}"/>
              </a:ext>
            </a:extLst>
          </p:cNvPr>
          <p:cNvSpPr>
            <a:spLocks noChangeAspect="1" noChangeArrowheads="1"/>
          </p:cNvSpPr>
          <p:nvPr userDrawn="1"/>
        </p:nvSpPr>
        <p:spPr bwMode="auto">
          <a:xfrm>
            <a:off x="6273274" y="32271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D404A7E-AD0E-A343-03B6-087C3435ED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19557" y="443586"/>
            <a:ext cx="5031402" cy="5017150"/>
          </a:xfrm>
          <a:prstGeom prst="rect">
            <a:avLst/>
          </a:prstGeom>
        </p:spPr>
      </p:pic>
      <p:sp>
        <p:nvSpPr>
          <p:cNvPr id="7" name="TextBox 6">
            <a:extLst>
              <a:ext uri="{FF2B5EF4-FFF2-40B4-BE49-F238E27FC236}">
                <a16:creationId xmlns:a16="http://schemas.microsoft.com/office/drawing/2014/main" id="{24A3A870-E821-79AF-F566-C8756131E9C7}"/>
              </a:ext>
            </a:extLst>
          </p:cNvPr>
          <p:cNvSpPr txBox="1"/>
          <p:nvPr userDrawn="1"/>
        </p:nvSpPr>
        <p:spPr>
          <a:xfrm>
            <a:off x="3647423" y="2889930"/>
            <a:ext cx="2012089"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Melinda </a:t>
            </a:r>
            <a:r>
              <a:rPr lang="en-US" b="1" dirty="0" err="1">
                <a:solidFill>
                  <a:schemeClr val="tx1">
                    <a:lumMod val="85000"/>
                    <a:lumOff val="15000"/>
                  </a:schemeClr>
                </a:solidFill>
                <a:latin typeface="Gentona Book" pitchFamily="2" charset="77"/>
              </a:rPr>
              <a:t>Leko</a:t>
            </a:r>
            <a:endParaRPr lang="en-US" b="1" dirty="0">
              <a:solidFill>
                <a:schemeClr val="tx1">
                  <a:lumMod val="85000"/>
                  <a:lumOff val="15000"/>
                </a:schemeClr>
              </a:solidFill>
              <a:latin typeface="Gentona Book" pitchFamily="2" charset="77"/>
            </a:endParaRPr>
          </a:p>
        </p:txBody>
      </p:sp>
      <p:sp>
        <p:nvSpPr>
          <p:cNvPr id="8" name="Rectangle 7">
            <a:extLst>
              <a:ext uri="{FF2B5EF4-FFF2-40B4-BE49-F238E27FC236}">
                <a16:creationId xmlns:a16="http://schemas.microsoft.com/office/drawing/2014/main" id="{01C9A7C9-3E0F-CD5F-61D5-2259749A36DA}"/>
              </a:ext>
            </a:extLst>
          </p:cNvPr>
          <p:cNvSpPr/>
          <p:nvPr userDrawn="1"/>
        </p:nvSpPr>
        <p:spPr>
          <a:xfrm>
            <a:off x="3870730" y="3193852"/>
            <a:ext cx="1796534"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(UF)</a:t>
            </a:r>
          </a:p>
        </p:txBody>
      </p:sp>
      <p:sp>
        <p:nvSpPr>
          <p:cNvPr id="9" name="Rectangle 8">
            <a:extLst>
              <a:ext uri="{FF2B5EF4-FFF2-40B4-BE49-F238E27FC236}">
                <a16:creationId xmlns:a16="http://schemas.microsoft.com/office/drawing/2014/main" id="{24940B8C-B8ED-A0C8-C927-56046BAB8581}"/>
              </a:ext>
            </a:extLst>
          </p:cNvPr>
          <p:cNvSpPr/>
          <p:nvPr userDrawn="1"/>
        </p:nvSpPr>
        <p:spPr>
          <a:xfrm>
            <a:off x="3367502" y="3470673"/>
            <a:ext cx="2211887" cy="415498"/>
          </a:xfrm>
          <a:prstGeom prst="rect">
            <a:avLst/>
          </a:prstGeom>
        </p:spPr>
        <p:txBody>
          <a:bodyPr wrap="square">
            <a:spAutoFit/>
          </a:bodyPr>
          <a:lstStyle/>
          <a:p>
            <a:pPr algn="ctr"/>
            <a:r>
              <a:rPr lang="en-US" sz="1050" dirty="0">
                <a:effectLst>
                  <a:outerShdw blurRad="38100" dist="38100" dir="2700000" algn="tl">
                    <a:srgbClr val="000000">
                      <a:alpha val="43137"/>
                    </a:srgbClr>
                  </a:outerShdw>
                </a:effectLst>
                <a:latin typeface="+mj-lt"/>
              </a:rPr>
              <a:t>Activity 2: Universal TA</a:t>
            </a:r>
          </a:p>
          <a:p>
            <a:pPr algn="ctr"/>
            <a:r>
              <a:rPr lang="en-US" sz="1050" dirty="0">
                <a:effectLst>
                  <a:outerShdw blurRad="38100" dist="38100" dir="2700000" algn="tl">
                    <a:srgbClr val="000000">
                      <a:alpha val="43137"/>
                    </a:srgbClr>
                  </a:outerShdw>
                </a:effectLst>
                <a:latin typeface="+mj-lt"/>
              </a:rPr>
              <a:t>  Evaluation </a:t>
            </a:r>
          </a:p>
        </p:txBody>
      </p:sp>
      <p:sp>
        <p:nvSpPr>
          <p:cNvPr id="10" name="Freeform 9">
            <a:extLst>
              <a:ext uri="{FF2B5EF4-FFF2-40B4-BE49-F238E27FC236}">
                <a16:creationId xmlns:a16="http://schemas.microsoft.com/office/drawing/2014/main" id="{1CD440F4-4D5A-1694-5CAF-4B676BDF6A5D}"/>
              </a:ext>
            </a:extLst>
          </p:cNvPr>
          <p:cNvSpPr>
            <a:spLocks/>
          </p:cNvSpPr>
          <p:nvPr userDrawn="1"/>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82A04028-9F8A-C5C7-3E8E-E3E20FD7E433}"/>
              </a:ext>
            </a:extLst>
          </p:cNvPr>
          <p:cNvSpPr txBox="1"/>
          <p:nvPr userDrawn="1"/>
        </p:nvSpPr>
        <p:spPr>
          <a:xfrm>
            <a:off x="4344901" y="1096809"/>
            <a:ext cx="199445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Erica McCray</a:t>
            </a:r>
          </a:p>
        </p:txBody>
      </p:sp>
      <p:sp>
        <p:nvSpPr>
          <p:cNvPr id="12" name="Rectangle 11">
            <a:extLst>
              <a:ext uri="{FF2B5EF4-FFF2-40B4-BE49-F238E27FC236}">
                <a16:creationId xmlns:a16="http://schemas.microsoft.com/office/drawing/2014/main" id="{E9803119-9EEA-45CC-E50C-6BE00763E918}"/>
              </a:ext>
            </a:extLst>
          </p:cNvPr>
          <p:cNvSpPr/>
          <p:nvPr userDrawn="1"/>
        </p:nvSpPr>
        <p:spPr>
          <a:xfrm>
            <a:off x="4325878" y="1398387"/>
            <a:ext cx="2081750"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Executive-Director (UF)</a:t>
            </a:r>
          </a:p>
        </p:txBody>
      </p:sp>
      <p:sp>
        <p:nvSpPr>
          <p:cNvPr id="13" name="Rectangle 12">
            <a:extLst>
              <a:ext uri="{FF2B5EF4-FFF2-40B4-BE49-F238E27FC236}">
                <a16:creationId xmlns:a16="http://schemas.microsoft.com/office/drawing/2014/main" id="{E945A6ED-2C35-515E-9BF5-EAD43D05F7CC}"/>
              </a:ext>
            </a:extLst>
          </p:cNvPr>
          <p:cNvSpPr/>
          <p:nvPr userDrawn="1"/>
        </p:nvSpPr>
        <p:spPr>
          <a:xfrm>
            <a:off x="4303690" y="1686561"/>
            <a:ext cx="1615833" cy="415498"/>
          </a:xfrm>
          <a:prstGeom prst="rect">
            <a:avLst/>
          </a:prstGeom>
        </p:spPr>
        <p:txBody>
          <a:bodyPr wrap="square">
            <a:spAutoFit/>
          </a:bodyPr>
          <a:lstStyle/>
          <a:p>
            <a:pPr algn="ctr"/>
            <a:r>
              <a:rPr lang="en-US" sz="1050" dirty="0">
                <a:effectLst>
                  <a:outerShdw blurRad="38100" dist="38100" dir="2700000" algn="tl">
                    <a:srgbClr val="000000">
                      <a:alpha val="43137"/>
                    </a:srgbClr>
                  </a:outerShdw>
                </a:effectLst>
                <a:latin typeface="+mj-lt"/>
              </a:rPr>
              <a:t>Activity 5:  Coordination and Alignment</a:t>
            </a:r>
          </a:p>
        </p:txBody>
      </p:sp>
      <p:sp>
        <p:nvSpPr>
          <p:cNvPr id="14" name="Freeform 13">
            <a:extLst>
              <a:ext uri="{FF2B5EF4-FFF2-40B4-BE49-F238E27FC236}">
                <a16:creationId xmlns:a16="http://schemas.microsoft.com/office/drawing/2014/main" id="{C80C22E1-F4FB-2C84-0B3F-888429626994}"/>
              </a:ext>
            </a:extLst>
          </p:cNvPr>
          <p:cNvSpPr>
            <a:spLocks/>
          </p:cNvSpPr>
          <p:nvPr userDrawn="1"/>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CAD0D292-3DDE-1AFD-A8AC-02EAC28AC477}"/>
              </a:ext>
            </a:extLst>
          </p:cNvPr>
          <p:cNvSpPr txBox="1"/>
          <p:nvPr userDrawn="1"/>
        </p:nvSpPr>
        <p:spPr>
          <a:xfrm>
            <a:off x="6232327" y="953018"/>
            <a:ext cx="205857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cs typeface="Times New Roman"/>
              </a:rPr>
              <a:t>Meg Kamman</a:t>
            </a:r>
            <a:endParaRPr lang="en-US" b="1" dirty="0">
              <a:solidFill>
                <a:schemeClr val="tx1">
                  <a:lumMod val="85000"/>
                  <a:lumOff val="15000"/>
                </a:schemeClr>
              </a:solidFill>
              <a:latin typeface="Gentona Book" pitchFamily="2" charset="77"/>
            </a:endParaRPr>
          </a:p>
        </p:txBody>
      </p:sp>
      <p:sp>
        <p:nvSpPr>
          <p:cNvPr id="16" name="Rectangle 15">
            <a:extLst>
              <a:ext uri="{FF2B5EF4-FFF2-40B4-BE49-F238E27FC236}">
                <a16:creationId xmlns:a16="http://schemas.microsoft.com/office/drawing/2014/main" id="{4CC1F883-EFFE-44B8-AC7A-FE6E4458EA2F}"/>
              </a:ext>
            </a:extLst>
          </p:cNvPr>
          <p:cNvSpPr/>
          <p:nvPr userDrawn="1"/>
        </p:nvSpPr>
        <p:spPr>
          <a:xfrm>
            <a:off x="6423932" y="1241707"/>
            <a:ext cx="1917192"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(UF)</a:t>
            </a:r>
            <a:endParaRPr lang="en-US" sz="1200" dirty="0">
              <a:solidFill>
                <a:schemeClr val="bg1"/>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449C4EA4-A340-5D15-ED43-BF0C982F56D3}"/>
              </a:ext>
            </a:extLst>
          </p:cNvPr>
          <p:cNvSpPr/>
          <p:nvPr userDrawn="1"/>
        </p:nvSpPr>
        <p:spPr>
          <a:xfrm>
            <a:off x="6260115" y="1505447"/>
            <a:ext cx="1917192" cy="707886"/>
          </a:xfrm>
          <a:prstGeom prst="rect">
            <a:avLst/>
          </a:prstGeom>
        </p:spPr>
        <p:txBody>
          <a:bodyPr wrap="square">
            <a:spAutoFit/>
          </a:bodyPr>
          <a:lstStyle/>
          <a:p>
            <a:pPr algn="ctr"/>
            <a:r>
              <a:rPr lang="en-US" sz="1000" dirty="0">
                <a:effectLst>
                  <a:outerShdw blurRad="38100" dist="38100" dir="2700000" algn="tl">
                    <a:srgbClr val="000000">
                      <a:alpha val="43137"/>
                    </a:srgbClr>
                  </a:outerShdw>
                </a:effectLst>
                <a:latin typeface="+mj-lt"/>
              </a:rPr>
              <a:t>Activity 1: TA Incubator</a:t>
            </a:r>
          </a:p>
          <a:p>
            <a:pPr algn="ctr"/>
            <a:r>
              <a:rPr lang="en-US" sz="1000" dirty="0">
                <a:effectLst>
                  <a:outerShdw blurRad="38100" dist="38100" dir="2700000" algn="tl">
                    <a:srgbClr val="000000">
                      <a:alpha val="43137"/>
                    </a:srgbClr>
                  </a:outerShdw>
                </a:effectLst>
                <a:latin typeface="+mj-lt"/>
              </a:rPr>
              <a:t>Activity 3: Targeted Prep</a:t>
            </a:r>
          </a:p>
          <a:p>
            <a:pPr algn="ctr"/>
            <a:r>
              <a:rPr lang="en-US" sz="1000" dirty="0">
                <a:effectLst>
                  <a:outerShdw blurRad="38100" dist="38100" dir="2700000" algn="tl">
                    <a:srgbClr val="000000">
                      <a:alpha val="43137"/>
                    </a:srgbClr>
                  </a:outerShdw>
                </a:effectLst>
                <a:latin typeface="+mj-lt"/>
              </a:rPr>
              <a:t>Activity 6: Cross-State Collaboration  </a:t>
            </a:r>
          </a:p>
        </p:txBody>
      </p:sp>
      <p:sp>
        <p:nvSpPr>
          <p:cNvPr id="18" name="Freeform 17">
            <a:extLst>
              <a:ext uri="{FF2B5EF4-FFF2-40B4-BE49-F238E27FC236}">
                <a16:creationId xmlns:a16="http://schemas.microsoft.com/office/drawing/2014/main" id="{4CB756AE-0FC9-47EE-5BDB-91690263532A}"/>
              </a:ext>
            </a:extLst>
          </p:cNvPr>
          <p:cNvSpPr>
            <a:spLocks/>
          </p:cNvSpPr>
          <p:nvPr userDrawn="1"/>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3D2FD964-083E-E5A8-3D80-40625A066153}"/>
              </a:ext>
            </a:extLst>
          </p:cNvPr>
          <p:cNvSpPr txBox="1"/>
          <p:nvPr userDrawn="1"/>
        </p:nvSpPr>
        <p:spPr>
          <a:xfrm>
            <a:off x="7014796" y="2899947"/>
            <a:ext cx="217078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Lindsey Hayes</a:t>
            </a:r>
          </a:p>
        </p:txBody>
      </p:sp>
      <p:sp>
        <p:nvSpPr>
          <p:cNvPr id="20" name="Rectangle 19">
            <a:extLst>
              <a:ext uri="{FF2B5EF4-FFF2-40B4-BE49-F238E27FC236}">
                <a16:creationId xmlns:a16="http://schemas.microsoft.com/office/drawing/2014/main" id="{EA7E9530-5056-1CFC-9029-480AAC26DA79}"/>
              </a:ext>
            </a:extLst>
          </p:cNvPr>
          <p:cNvSpPr/>
          <p:nvPr userDrawn="1"/>
        </p:nvSpPr>
        <p:spPr>
          <a:xfrm>
            <a:off x="7191545" y="3187094"/>
            <a:ext cx="1796533"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(AIR)</a:t>
            </a:r>
          </a:p>
        </p:txBody>
      </p:sp>
      <p:sp>
        <p:nvSpPr>
          <p:cNvPr id="21" name="Rectangle 20">
            <a:extLst>
              <a:ext uri="{FF2B5EF4-FFF2-40B4-BE49-F238E27FC236}">
                <a16:creationId xmlns:a16="http://schemas.microsoft.com/office/drawing/2014/main" id="{27F1DDDE-EAF8-256C-EBBD-104075DDF3D8}"/>
              </a:ext>
            </a:extLst>
          </p:cNvPr>
          <p:cNvSpPr/>
          <p:nvPr userDrawn="1"/>
        </p:nvSpPr>
        <p:spPr>
          <a:xfrm>
            <a:off x="7101771" y="3469218"/>
            <a:ext cx="2211887" cy="253916"/>
          </a:xfrm>
          <a:prstGeom prst="rect">
            <a:avLst/>
          </a:prstGeom>
        </p:spPr>
        <p:txBody>
          <a:bodyPr wrap="square">
            <a:spAutoFit/>
          </a:bodyPr>
          <a:lstStyle/>
          <a:p>
            <a:r>
              <a:rPr lang="en-US" sz="1050" dirty="0">
                <a:effectLst>
                  <a:outerShdw blurRad="38100" dist="38100" dir="2700000" algn="tl">
                    <a:srgbClr val="000000">
                      <a:alpha val="43137"/>
                    </a:srgbClr>
                  </a:outerShdw>
                </a:effectLst>
                <a:latin typeface="+mj-lt"/>
              </a:rPr>
              <a:t>Activity 4: Intensive TA</a:t>
            </a:r>
          </a:p>
        </p:txBody>
      </p:sp>
      <p:pic>
        <p:nvPicPr>
          <p:cNvPr id="22" name="Picture 21" descr="A child smiling for the camera&#10;&#10;Description automatically generated with low confidence">
            <a:extLst>
              <a:ext uri="{FF2B5EF4-FFF2-40B4-BE49-F238E27FC236}">
                <a16:creationId xmlns:a16="http://schemas.microsoft.com/office/drawing/2014/main" id="{5E14E053-424A-2FBE-0F82-98378B23F1C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1"/>
          <a:stretch/>
        </p:blipFill>
        <p:spPr>
          <a:xfrm>
            <a:off x="2552166" y="4764996"/>
            <a:ext cx="988673" cy="1383083"/>
          </a:xfrm>
          <a:prstGeom prst="rect">
            <a:avLst/>
          </a:prstGeom>
          <a:ln w="57150">
            <a:solidFill>
              <a:srgbClr val="1F4D79"/>
            </a:solidFill>
          </a:ln>
        </p:spPr>
      </p:pic>
      <p:sp>
        <p:nvSpPr>
          <p:cNvPr id="23" name="Freeform 22">
            <a:extLst>
              <a:ext uri="{FF2B5EF4-FFF2-40B4-BE49-F238E27FC236}">
                <a16:creationId xmlns:a16="http://schemas.microsoft.com/office/drawing/2014/main" id="{23C418FA-42CC-9425-8C28-D65FA2A3291F}"/>
              </a:ext>
            </a:extLst>
          </p:cNvPr>
          <p:cNvSpPr>
            <a:spLocks/>
          </p:cNvSpPr>
          <p:nvPr userDrawn="1"/>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24" name="TextBox 23">
            <a:extLst>
              <a:ext uri="{FF2B5EF4-FFF2-40B4-BE49-F238E27FC236}">
                <a16:creationId xmlns:a16="http://schemas.microsoft.com/office/drawing/2014/main" id="{FCEABDB0-6F2E-48D6-26EB-0C2A46F7FC88}"/>
              </a:ext>
            </a:extLst>
          </p:cNvPr>
          <p:cNvSpPr txBox="1"/>
          <p:nvPr userDrawn="1"/>
        </p:nvSpPr>
        <p:spPr>
          <a:xfrm>
            <a:off x="3589842" y="5168970"/>
            <a:ext cx="1771470" cy="1092607"/>
          </a:xfrm>
          <a:prstGeom prst="rect">
            <a:avLst/>
          </a:prstGeom>
          <a:noFill/>
        </p:spPr>
        <p:txBody>
          <a:bodyPr wrap="square" rtlCol="0">
            <a:spAutoFit/>
          </a:bodyPr>
          <a:lstStyle/>
          <a:p>
            <a:pPr>
              <a:spcAft>
                <a:spcPts val="600"/>
              </a:spcAft>
            </a:pPr>
            <a:r>
              <a:rPr lang="en-US" b="1" dirty="0">
                <a:latin typeface="Gentona Book" pitchFamily="2" charset="77"/>
              </a:rPr>
              <a:t>Dr. Jocelyn </a:t>
            </a:r>
            <a:r>
              <a:rPr lang="en-US" b="1" dirty="0" err="1">
                <a:latin typeface="Gentona Book" pitchFamily="2" charset="77"/>
              </a:rPr>
              <a:t>Cooledge</a:t>
            </a:r>
            <a:endParaRPr lang="en-US" b="1" dirty="0">
              <a:latin typeface="Gentona Book" pitchFamily="2" charset="77"/>
            </a:endParaRPr>
          </a:p>
          <a:p>
            <a:pPr>
              <a:spcAft>
                <a:spcPts val="600"/>
              </a:spcAft>
            </a:pPr>
            <a:r>
              <a:rPr lang="en-US" sz="1200" dirty="0">
                <a:latin typeface="+mj-lt"/>
              </a:rPr>
              <a:t>External Evaluator (Center Street Consulting) </a:t>
            </a:r>
          </a:p>
        </p:txBody>
      </p:sp>
      <p:sp>
        <p:nvSpPr>
          <p:cNvPr id="25" name="Rectangle 24">
            <a:extLst>
              <a:ext uri="{FF2B5EF4-FFF2-40B4-BE49-F238E27FC236}">
                <a16:creationId xmlns:a16="http://schemas.microsoft.com/office/drawing/2014/main" id="{1D4B659F-2EAA-668E-26AB-EB8C399268AC}"/>
              </a:ext>
            </a:extLst>
          </p:cNvPr>
          <p:cNvSpPr/>
          <p:nvPr userDrawn="1"/>
        </p:nvSpPr>
        <p:spPr>
          <a:xfrm>
            <a:off x="5361312" y="4660742"/>
            <a:ext cx="1824258"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Project Coordinator (UF)</a:t>
            </a:r>
          </a:p>
        </p:txBody>
      </p:sp>
      <p:sp>
        <p:nvSpPr>
          <p:cNvPr id="26" name="TextBox 25">
            <a:extLst>
              <a:ext uri="{FF2B5EF4-FFF2-40B4-BE49-F238E27FC236}">
                <a16:creationId xmlns:a16="http://schemas.microsoft.com/office/drawing/2014/main" id="{872D027F-B0A4-5C54-778C-3A9C4B2206A3}"/>
              </a:ext>
            </a:extLst>
          </p:cNvPr>
          <p:cNvSpPr txBox="1"/>
          <p:nvPr userDrawn="1"/>
        </p:nvSpPr>
        <p:spPr>
          <a:xfrm>
            <a:off x="5366753" y="4288280"/>
            <a:ext cx="2082621"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Shari </a:t>
            </a:r>
            <a:r>
              <a:rPr lang="en-US" b="1" dirty="0" err="1">
                <a:solidFill>
                  <a:schemeClr val="tx1">
                    <a:lumMod val="85000"/>
                    <a:lumOff val="15000"/>
                  </a:schemeClr>
                </a:solidFill>
                <a:latin typeface="Gentona Book" pitchFamily="2" charset="77"/>
              </a:rPr>
              <a:t>Ostovar</a:t>
            </a:r>
            <a:endParaRPr lang="en-US" b="1" dirty="0">
              <a:solidFill>
                <a:schemeClr val="tx1">
                  <a:lumMod val="85000"/>
                  <a:lumOff val="15000"/>
                </a:schemeClr>
              </a:solidFill>
              <a:latin typeface="Gentona Book" pitchFamily="2" charset="77"/>
            </a:endParaRPr>
          </a:p>
        </p:txBody>
      </p:sp>
      <p:pic>
        <p:nvPicPr>
          <p:cNvPr id="27" name="Picture 2" descr="A picture containing person, outdoor, smiling&#10;&#10;Description automatically generated">
            <a:extLst>
              <a:ext uri="{FF2B5EF4-FFF2-40B4-BE49-F238E27FC236}">
                <a16:creationId xmlns:a16="http://schemas.microsoft.com/office/drawing/2014/main" id="{22CC7D6A-2D13-8F18-E6D9-FE209ADEA370}"/>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5AE3FE3-BFCD-C71C-9C5E-7E7D65E1A9E9}"/>
              </a:ext>
            </a:extLst>
          </p:cNvPr>
          <p:cNvCxnSpPr>
            <a:cxnSpLocks/>
            <a:stCxn id="27" idx="3"/>
          </p:cNvCxnSpPr>
          <p:nvPr userDrawn="1"/>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74F4BA-4C1D-0BDE-8745-9C884A6AB5B0}"/>
              </a:ext>
            </a:extLst>
          </p:cNvPr>
          <p:cNvCxnSpPr>
            <a:cxnSpLocks/>
          </p:cNvCxnSpPr>
          <p:nvPr userDrawn="1"/>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30" name="Picture 18" descr="Melinda Leko">
            <a:extLst>
              <a:ext uri="{FF2B5EF4-FFF2-40B4-BE49-F238E27FC236}">
                <a16:creationId xmlns:a16="http://schemas.microsoft.com/office/drawing/2014/main" id="{03E640BB-FB1A-4BD6-2E06-8E7354F66934}"/>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A3625C1-6C93-5F99-1FF9-375155B5AF85}"/>
              </a:ext>
            </a:extLst>
          </p:cNvPr>
          <p:cNvCxnSpPr>
            <a:cxnSpLocks/>
          </p:cNvCxnSpPr>
          <p:nvPr userDrawn="1"/>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32" name="Picture 4" descr="meg kamman">
            <a:extLst>
              <a:ext uri="{FF2B5EF4-FFF2-40B4-BE49-F238E27FC236}">
                <a16:creationId xmlns:a16="http://schemas.microsoft.com/office/drawing/2014/main" id="{44EF546B-1725-1C0C-8E9A-8479717F1048}"/>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b="-1"/>
          <a:stretch/>
        </p:blipFill>
        <p:spPr bwMode="auto">
          <a:xfrm>
            <a:off x="8788395" y="191486"/>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B488F-0D0E-61AF-8945-C5A5939CDF95}"/>
              </a:ext>
            </a:extLst>
          </p:cNvPr>
          <p:cNvCxnSpPr>
            <a:cxnSpLocks/>
          </p:cNvCxnSpPr>
          <p:nvPr userDrawn="1"/>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56DD692-BFB3-BEF0-4792-21F9B83826A3}"/>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r="-5"/>
          <a:stretch/>
        </p:blipFill>
        <p:spPr>
          <a:xfrm>
            <a:off x="8983991" y="2769562"/>
            <a:ext cx="986711" cy="1380336"/>
          </a:xfrm>
          <a:prstGeom prst="rect">
            <a:avLst/>
          </a:prstGeom>
          <a:ln w="57150">
            <a:solidFill>
              <a:srgbClr val="9DC3E6"/>
            </a:solidFill>
          </a:ln>
        </p:spPr>
      </p:pic>
      <p:cxnSp>
        <p:nvCxnSpPr>
          <p:cNvPr id="35" name="Straight Connector 34">
            <a:extLst>
              <a:ext uri="{FF2B5EF4-FFF2-40B4-BE49-F238E27FC236}">
                <a16:creationId xmlns:a16="http://schemas.microsoft.com/office/drawing/2014/main" id="{E46A7EB4-495B-A8F4-0EDB-28EB38DA79CB}"/>
              </a:ext>
            </a:extLst>
          </p:cNvPr>
          <p:cNvCxnSpPr>
            <a:cxnSpLocks/>
          </p:cNvCxnSpPr>
          <p:nvPr userDrawn="1"/>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189F61-8DFF-FAF3-668A-6EE3DFFC01E4}"/>
              </a:ext>
            </a:extLst>
          </p:cNvPr>
          <p:cNvCxnSpPr>
            <a:cxnSpLocks/>
          </p:cNvCxnSpPr>
          <p:nvPr userDrawn="1"/>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37" name="Picture 20">
            <a:extLst>
              <a:ext uri="{FF2B5EF4-FFF2-40B4-BE49-F238E27FC236}">
                <a16:creationId xmlns:a16="http://schemas.microsoft.com/office/drawing/2014/main" id="{B63A0726-63B7-F352-0721-B0F23E701348}"/>
              </a:ext>
            </a:extLst>
          </p:cNvPr>
          <p:cNvPicPr>
            <a:picLocks noChangeAspect="1" noChangeArrowheads="1"/>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470A719-48B3-0218-D43C-5189D3506517}"/>
              </a:ext>
            </a:extLst>
          </p:cNvPr>
          <p:cNvSpPr txBox="1"/>
          <p:nvPr userDrawn="1"/>
        </p:nvSpPr>
        <p:spPr>
          <a:xfrm>
            <a:off x="5264894" y="2553351"/>
            <a:ext cx="1738751" cy="830997"/>
          </a:xfrm>
          <a:prstGeom prst="rect">
            <a:avLst/>
          </a:prstGeom>
          <a:noFill/>
        </p:spPr>
        <p:txBody>
          <a:bodyPr wrap="square" rtlCol="0">
            <a:spAutoFit/>
          </a:bodyPr>
          <a:lstStyle/>
          <a:p>
            <a:pPr algn="ctr"/>
            <a:r>
              <a:rPr lang="en-US" sz="2400" dirty="0">
                <a:solidFill>
                  <a:schemeClr val="tx1">
                    <a:lumMod val="85000"/>
                    <a:lumOff val="15000"/>
                  </a:schemeClr>
                </a:solidFill>
                <a:latin typeface="Gentona Medium" pitchFamily="2" charset="77"/>
              </a:rPr>
              <a:t>Leadership Team</a:t>
            </a:r>
          </a:p>
        </p:txBody>
      </p:sp>
      <p:sp>
        <p:nvSpPr>
          <p:cNvPr id="40" name="Rectangle 39">
            <a:extLst>
              <a:ext uri="{FF2B5EF4-FFF2-40B4-BE49-F238E27FC236}">
                <a16:creationId xmlns:a16="http://schemas.microsoft.com/office/drawing/2014/main" id="{233AE28A-015E-464B-40B7-F64D2FB9713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AB45B973-7FF9-C38F-D60A-A9E5ACB15A7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43" name="Title 12">
            <a:extLst>
              <a:ext uri="{FF2B5EF4-FFF2-40B4-BE49-F238E27FC236}">
                <a16:creationId xmlns:a16="http://schemas.microsoft.com/office/drawing/2014/main" id="{135ECC69-E12F-2450-EDE5-5D75305BFAA1}"/>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989532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5FAD-6F84-513D-F795-E3A60FE29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D1B5F-155C-6BF8-5CF9-2AFA4C0B0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024E48-AF5E-B5D8-087D-AFE45E96CE24}"/>
              </a:ext>
            </a:extLst>
          </p:cNvPr>
          <p:cNvSpPr>
            <a:spLocks noGrp="1"/>
          </p:cNvSpPr>
          <p:nvPr>
            <p:ph type="dt" sz="half" idx="10"/>
          </p:nvPr>
        </p:nvSpPr>
        <p:spPr/>
        <p:txBody>
          <a:bodyPr/>
          <a:lstStyle/>
          <a:p>
            <a:fld id="{579A099E-6C36-A644-8291-D5730EFDDBDA}" type="datetimeFigureOut">
              <a:rPr lang="en-US" smtClean="0"/>
              <a:t>12/1/23</a:t>
            </a:fld>
            <a:endParaRPr lang="en-US"/>
          </a:p>
        </p:txBody>
      </p:sp>
      <p:sp>
        <p:nvSpPr>
          <p:cNvPr id="5" name="Footer Placeholder 4">
            <a:extLst>
              <a:ext uri="{FF2B5EF4-FFF2-40B4-BE49-F238E27FC236}">
                <a16:creationId xmlns:a16="http://schemas.microsoft.com/office/drawing/2014/main" id="{28485DD4-0122-37E7-4712-DA8D1F5B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429C3-7749-7EB3-1B8C-3D7AD7AFD6D8}"/>
              </a:ext>
            </a:extLst>
          </p:cNvPr>
          <p:cNvSpPr>
            <a:spLocks noGrp="1"/>
          </p:cNvSpPr>
          <p:nvPr>
            <p:ph type="sldNum" sz="quarter" idx="12"/>
          </p:nvPr>
        </p:nvSpPr>
        <p:spPr/>
        <p:txBody>
          <a:bodyPr/>
          <a:lstStyle/>
          <a:p>
            <a:fld id="{6CE82B07-AA10-C440-BC38-1CF47E89C733}" type="slidenum">
              <a:rPr lang="en-US" smtClean="0"/>
              <a:t>‹#›</a:t>
            </a:fld>
            <a:endParaRPr lang="en-US"/>
          </a:p>
        </p:txBody>
      </p:sp>
    </p:spTree>
    <p:extLst>
      <p:ext uri="{BB962C8B-B14F-4D97-AF65-F5344CB8AC3E}">
        <p14:creationId xmlns:p14="http://schemas.microsoft.com/office/powerpoint/2010/main" val="1049220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C1238DE5-F7D6-46A4-499F-BDE57270EA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229"/>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10945289" y="6528761"/>
            <a:ext cx="1176933" cy="321010"/>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endParaRPr lang="en-US" sz="1600" b="0" i="0" dirty="0">
              <a:solidFill>
                <a:schemeClr val="bg1"/>
              </a:solidFill>
              <a:latin typeface="Gentona Light" pitchFamily="2" charset="77"/>
              <a:ea typeface="Gotham Bold" charset="0"/>
              <a:cs typeface="Gotham Bold" charset="0"/>
            </a:endParaRPr>
          </a:p>
        </p:txBody>
      </p:sp>
    </p:spTree>
    <p:extLst>
      <p:ext uri="{BB962C8B-B14F-4D97-AF65-F5344CB8AC3E}">
        <p14:creationId xmlns:p14="http://schemas.microsoft.com/office/powerpoint/2010/main" val="934365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BC9A4934-E3C3-F91A-DBE7-9003289CB1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73"/>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marL="685800" indent="-228600">
              <a:buFont typeface="Arial" panose="020B0604020202020204" pitchFamily="34" charset="0"/>
              <a:buChar char="•"/>
              <a:defRPr>
                <a:solidFill>
                  <a:schemeClr val="bg1"/>
                </a:solidFill>
                <a:latin typeface="Gentona Book" pitchFamily="2" charset="77"/>
              </a:defRPr>
            </a:lvl2pPr>
            <a:lvl3pPr marL="1143000" indent="-228600">
              <a:buFont typeface="Arial" panose="020B0604020202020204" pitchFamily="34" charset="0"/>
              <a:buChar cha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12377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CFBE3635-F228-2914-C29A-BBECF77E06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229"/>
            <a:ext cx="12192000" cy="6854653"/>
          </a:xfrm>
          <a:prstGeom prst="rect">
            <a:avLst/>
          </a:prstGeom>
        </p:spPr>
      </p:pic>
      <p:sp>
        <p:nvSpPr>
          <p:cNvPr id="2" name="Title 1">
            <a:extLst>
              <a:ext uri="{FF2B5EF4-FFF2-40B4-BE49-F238E27FC236}">
                <a16:creationId xmlns:a16="http://schemas.microsoft.com/office/drawing/2014/main" id="{A38857C6-1977-E640-309C-5ADAD4D5A1DD}"/>
              </a:ext>
            </a:extLst>
          </p:cNvPr>
          <p:cNvSpPr>
            <a:spLocks noGrp="1"/>
          </p:cNvSpPr>
          <p:nvPr>
            <p:ph type="title"/>
          </p:nvPr>
        </p:nvSpPr>
        <p:spPr/>
        <p:txBody>
          <a:bodyPr/>
          <a:lstStyle>
            <a:lvl1pPr>
              <a:defRPr>
                <a:solidFill>
                  <a:schemeClr val="bg1"/>
                </a:solidFill>
                <a:latin typeface="Gentona Book"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9B70BBCA-5CC9-F689-CCC4-BF352395AA9C}"/>
              </a:ext>
            </a:extLst>
          </p:cNvPr>
          <p:cNvSpPr>
            <a:spLocks noGrp="1"/>
          </p:cNvSpPr>
          <p:nvPr>
            <p:ph sz="half" idx="1"/>
          </p:nvPr>
        </p:nvSpPr>
        <p:spPr>
          <a:xfrm>
            <a:off x="838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97B0D8F-89ED-77DA-64DA-BE5BEA00D383}"/>
              </a:ext>
            </a:extLst>
          </p:cNvPr>
          <p:cNvSpPr>
            <a:spLocks noGrp="1"/>
          </p:cNvSpPr>
          <p:nvPr>
            <p:ph sz="half" idx="2"/>
          </p:nvPr>
        </p:nvSpPr>
        <p:spPr>
          <a:xfrm>
            <a:off x="6172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571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12/1/23</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22967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12/1/23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48257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12/1/23</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85335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 STUDENT">
    <p:spTree>
      <p:nvGrpSpPr>
        <p:cNvPr id="1" name=""/>
        <p:cNvGrpSpPr/>
        <p:nvPr/>
      </p:nvGrpSpPr>
      <p:grpSpPr>
        <a:xfrm>
          <a:off x="0" y="0"/>
          <a:ext cx="0" cy="0"/>
          <a:chOff x="0" y="0"/>
          <a:chExt cx="0" cy="0"/>
        </a:xfrm>
      </p:grpSpPr>
      <p:pic>
        <p:nvPicPr>
          <p:cNvPr id="4" name="Picture 3" descr="A room with tables and chairs&#10;&#10;Description automatically generated with medium confidence">
            <a:extLst>
              <a:ext uri="{FF2B5EF4-FFF2-40B4-BE49-F238E27FC236}">
                <a16:creationId xmlns:a16="http://schemas.microsoft.com/office/drawing/2014/main" id="{E8ACCD16-4B05-1547-3241-B6673D0CFE5B}"/>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7"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86464" y="2480518"/>
            <a:ext cx="1989221" cy="769441"/>
          </a:xfrm>
          <a:prstGeom prst="rect">
            <a:avLst/>
          </a:prstGeom>
          <a:noFill/>
          <a:ln>
            <a:noFill/>
          </a:ln>
        </p:spPr>
        <p:txBody>
          <a:bodyPr wrap="square" rtlCol="0">
            <a:spAutoFit/>
          </a:bodyPr>
          <a:lstStyle/>
          <a:p>
            <a:pPr algn="ctr"/>
            <a:r>
              <a:rPr lang="en-US" sz="4400" b="0" i="0" dirty="0">
                <a:solidFill>
                  <a:schemeClr val="bg1"/>
                </a:solidFill>
                <a:latin typeface="Gentona Medium" pitchFamily="2" charset="77"/>
              </a:rPr>
              <a:t>EVERY</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33474" y="3685396"/>
            <a:ext cx="3015916" cy="769441"/>
          </a:xfrm>
          <a:prstGeom prst="rect">
            <a:avLst/>
          </a:prstGeom>
          <a:noFill/>
        </p:spPr>
        <p:txBody>
          <a:bodyPr wrap="square" rtlCol="0">
            <a:spAutoFit/>
          </a:bodyPr>
          <a:lstStyle/>
          <a:p>
            <a:pPr algn="ctr"/>
            <a:r>
              <a:rPr lang="en-US" sz="4400" b="0" i="0" dirty="0">
                <a:solidFill>
                  <a:schemeClr val="bg1"/>
                </a:solidFill>
                <a:latin typeface="Gentona Medium" pitchFamily="2" charset="77"/>
              </a:rPr>
              <a:t>STUDENT</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181600" y="3567254"/>
            <a:ext cx="2911642"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2039181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12/1/23</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105137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12/1/23</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61651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12/1/23</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79770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12/1/23</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16727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12/1/23</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046714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12/1/23</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78004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12/1/23</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71513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12/1/23</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75501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pic>
        <p:nvPicPr>
          <p:cNvPr id="13" name="Google Shape;13;p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4" name="Google Shape;14;p10"/>
          <p:cNvSpPr txBox="1">
            <a:spLocks noGrp="1"/>
          </p:cNvSpPr>
          <p:nvPr>
            <p:ph type="ctrTitle"/>
          </p:nvPr>
        </p:nvSpPr>
        <p:spPr>
          <a:xfrm>
            <a:off x="734728" y="2283618"/>
            <a:ext cx="8200724" cy="2290763"/>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5" name="Google Shape;15;p10"/>
          <p:cNvSpPr txBox="1">
            <a:spLocks noGrp="1"/>
          </p:cNvSpPr>
          <p:nvPr>
            <p:ph type="subTitle" idx="1"/>
          </p:nvPr>
        </p:nvSpPr>
        <p:spPr>
          <a:xfrm>
            <a:off x="734728" y="4747444"/>
            <a:ext cx="8200724" cy="1655762"/>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58459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6"/>
        <p:cNvGrpSpPr/>
        <p:nvPr/>
      </p:nvGrpSpPr>
      <p:grpSpPr>
        <a:xfrm>
          <a:off x="0" y="0"/>
          <a:ext cx="0" cy="0"/>
          <a:chOff x="0" y="0"/>
          <a:chExt cx="0" cy="0"/>
        </a:xfrm>
      </p:grpSpPr>
      <p:sp>
        <p:nvSpPr>
          <p:cNvPr id="17" name="Google Shape;17;p11"/>
          <p:cNvSpPr txBox="1">
            <a:spLocks noGrp="1"/>
          </p:cNvSpPr>
          <p:nvPr>
            <p:ph type="title"/>
          </p:nvPr>
        </p:nvSpPr>
        <p:spPr>
          <a:xfrm>
            <a:off x="838200" y="265099"/>
            <a:ext cx="10515600" cy="683664"/>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8" name="Google Shape;18;p11"/>
          <p:cNvSpPr txBox="1">
            <a:spLocks noGrp="1"/>
          </p:cNvSpPr>
          <p:nvPr>
            <p:ph type="body" idx="1"/>
          </p:nvPr>
        </p:nvSpPr>
        <p:spPr>
          <a:xfrm>
            <a:off x="838200" y="1230596"/>
            <a:ext cx="5181600" cy="5023281"/>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11"/>
          <p:cNvSpPr txBox="1">
            <a:spLocks noGrp="1"/>
          </p:cNvSpPr>
          <p:nvPr>
            <p:ph type="body" idx="2"/>
          </p:nvPr>
        </p:nvSpPr>
        <p:spPr>
          <a:xfrm>
            <a:off x="6172200" y="1230596"/>
            <a:ext cx="5181600" cy="5023281"/>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 name="Google Shape;20;p1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1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724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TTER TOGETHER">
    <p:spTree>
      <p:nvGrpSpPr>
        <p:cNvPr id="1" name=""/>
        <p:cNvGrpSpPr/>
        <p:nvPr/>
      </p:nvGrpSpPr>
      <p:grpSpPr>
        <a:xfrm>
          <a:off x="0" y="0"/>
          <a:ext cx="0" cy="0"/>
          <a:chOff x="0" y="0"/>
          <a:chExt cx="0" cy="0"/>
        </a:xfrm>
      </p:grpSpPr>
      <p:pic>
        <p:nvPicPr>
          <p:cNvPr id="11" name="Picture 10" descr="A picture containing sky, person, outdoor&#10;&#10;Description automatically generated">
            <a:extLst>
              <a:ext uri="{FF2B5EF4-FFF2-40B4-BE49-F238E27FC236}">
                <a16:creationId xmlns:a16="http://schemas.microsoft.com/office/drawing/2014/main" id="{57D9E912-212F-2C63-DCD0-7086FD69EA50}"/>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1" y="0"/>
            <a:ext cx="12240127" cy="6885632"/>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1" y="0"/>
            <a:ext cx="12240128"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22296" y="2480518"/>
            <a:ext cx="2109536" cy="769441"/>
          </a:xfrm>
          <a:prstGeom prst="rect">
            <a:avLst/>
          </a:prstGeom>
          <a:noFill/>
          <a:ln>
            <a:noFill/>
          </a:ln>
        </p:spPr>
        <p:txBody>
          <a:bodyPr wrap="square" rtlCol="0">
            <a:spAutoFit/>
          </a:bodyPr>
          <a:lstStyle/>
          <a:p>
            <a:pPr algn="ctr"/>
            <a:r>
              <a:rPr lang="en-US" sz="4400" b="0" i="0" dirty="0">
                <a:solidFill>
                  <a:schemeClr val="bg1"/>
                </a:solidFill>
                <a:latin typeface="Gentona Medium" pitchFamily="2" charset="77"/>
              </a:rPr>
              <a:t>BETTER</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81600" y="3701438"/>
            <a:ext cx="3015916" cy="769441"/>
          </a:xfrm>
          <a:prstGeom prst="rect">
            <a:avLst/>
          </a:prstGeom>
          <a:noFill/>
        </p:spPr>
        <p:txBody>
          <a:bodyPr wrap="square" rtlCol="0">
            <a:spAutoFit/>
          </a:bodyPr>
          <a:lstStyle/>
          <a:p>
            <a:pPr algn="ctr"/>
            <a:r>
              <a:rPr lang="en-US" sz="4400" b="0" i="0" dirty="0">
                <a:solidFill>
                  <a:schemeClr val="bg1"/>
                </a:solidFill>
                <a:latin typeface="Gentona Medium" pitchFamily="2" charset="77"/>
              </a:rPr>
              <a:t>TOGETHER</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077325" y="3567254"/>
            <a:ext cx="3248527"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3763290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38200" y="333467"/>
            <a:ext cx="10515600" cy="615298"/>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5" name="Google Shape;25;p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1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3940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pen">
  <p:cSld name="Open">
    <p:spTree>
      <p:nvGrpSpPr>
        <p:cNvPr id="1" name="Shape 28"/>
        <p:cNvGrpSpPr/>
        <p:nvPr/>
      </p:nvGrpSpPr>
      <p:grpSpPr>
        <a:xfrm>
          <a:off x="0" y="0"/>
          <a:ext cx="0" cy="0"/>
          <a:chOff x="0" y="0"/>
          <a:chExt cx="0" cy="0"/>
        </a:xfrm>
      </p:grpSpPr>
      <p:pic>
        <p:nvPicPr>
          <p:cNvPr id="29" name="Google Shape;29;p1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0" name="Google Shape;30;p1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 name="Google Shape;31;p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 name="Google Shape;3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899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
        <p:cNvGrpSpPr/>
        <p:nvPr/>
      </p:nvGrpSpPr>
      <p:grpSpPr>
        <a:xfrm>
          <a:off x="0" y="0"/>
          <a:ext cx="0" cy="0"/>
          <a:chOff x="0" y="0"/>
          <a:chExt cx="0" cy="0"/>
        </a:xfrm>
      </p:grpSpPr>
      <p:sp>
        <p:nvSpPr>
          <p:cNvPr id="34" name="Google Shape;34;p14"/>
          <p:cNvSpPr txBox="1">
            <a:spLocks noGrp="1"/>
          </p:cNvSpPr>
          <p:nvPr>
            <p:ph type="title"/>
          </p:nvPr>
        </p:nvSpPr>
        <p:spPr>
          <a:xfrm>
            <a:off x="838200" y="316374"/>
            <a:ext cx="10515600" cy="640936"/>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5" name="Google Shape;35;p14"/>
          <p:cNvSpPr txBox="1">
            <a:spLocks noGrp="1"/>
          </p:cNvSpPr>
          <p:nvPr>
            <p:ph type="body" idx="1"/>
          </p:nvPr>
        </p:nvSpPr>
        <p:spPr>
          <a:xfrm>
            <a:off x="838200" y="1185795"/>
            <a:ext cx="10515600" cy="5048918"/>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Google Shape;36;p1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 name="Google Shape;37;p1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Google Shape;3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6745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15"/>
          <p:cNvSpPr txBox="1">
            <a:spLocks noGrp="1"/>
          </p:cNvSpPr>
          <p:nvPr>
            <p:ph type="title"/>
          </p:nvPr>
        </p:nvSpPr>
        <p:spPr>
          <a:xfrm>
            <a:off x="831850" y="1871481"/>
            <a:ext cx="10515600" cy="2852737"/>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1" name="Google Shape;41;p15"/>
          <p:cNvSpPr txBox="1">
            <a:spLocks noGrp="1"/>
          </p:cNvSpPr>
          <p:nvPr>
            <p:ph type="body" idx="1"/>
          </p:nvPr>
        </p:nvSpPr>
        <p:spPr>
          <a:xfrm>
            <a:off x="831850" y="4695339"/>
            <a:ext cx="10515600" cy="1500187"/>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42" name="Google Shape;42;p1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4" name="Google Shape;44;p1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350" y="0"/>
            <a:ext cx="12192000" cy="6858000"/>
          </a:xfrm>
          <a:prstGeom prst="rect">
            <a:avLst/>
          </a:prstGeom>
          <a:noFill/>
          <a:ln>
            <a:noFill/>
          </a:ln>
        </p:spPr>
      </p:pic>
    </p:spTree>
    <p:extLst>
      <p:ext uri="{BB962C8B-B14F-4D97-AF65-F5344CB8AC3E}">
        <p14:creationId xmlns:p14="http://schemas.microsoft.com/office/powerpoint/2010/main" val="3758959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16"/>
          <p:cNvSpPr txBox="1">
            <a:spLocks noGrp="1"/>
          </p:cNvSpPr>
          <p:nvPr>
            <p:ph type="title"/>
          </p:nvPr>
        </p:nvSpPr>
        <p:spPr>
          <a:xfrm>
            <a:off x="839788" y="314216"/>
            <a:ext cx="10515600" cy="640934"/>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7" name="Google Shape;47;p16"/>
          <p:cNvSpPr txBox="1">
            <a:spLocks noGrp="1"/>
          </p:cNvSpPr>
          <p:nvPr>
            <p:ph type="body" idx="1"/>
          </p:nvPr>
        </p:nvSpPr>
        <p:spPr>
          <a:xfrm>
            <a:off x="839788" y="1168414"/>
            <a:ext cx="5157787" cy="823912"/>
          </a:xfrm>
          <a:prstGeom prst="rect">
            <a:avLst/>
          </a:prstGeom>
          <a:noFill/>
          <a:ln>
            <a:noFill/>
          </a:ln>
        </p:spPr>
        <p:txBody>
          <a:bodyPr spcFirstLastPara="1" wrap="square" lIns="91425" tIns="91425" rIns="91425" bIns="91425" anchor="b" anchorCtr="0">
            <a:noAutofit/>
          </a:bodyPr>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8" name="Google Shape;48;p16"/>
          <p:cNvSpPr txBox="1">
            <a:spLocks noGrp="1"/>
          </p:cNvSpPr>
          <p:nvPr>
            <p:ph type="body" idx="2"/>
          </p:nvPr>
        </p:nvSpPr>
        <p:spPr>
          <a:xfrm>
            <a:off x="839788" y="2093720"/>
            <a:ext cx="5157787" cy="4095943"/>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16"/>
          <p:cNvSpPr txBox="1">
            <a:spLocks noGrp="1"/>
          </p:cNvSpPr>
          <p:nvPr>
            <p:ph type="body" idx="3"/>
          </p:nvPr>
        </p:nvSpPr>
        <p:spPr>
          <a:xfrm>
            <a:off x="6172200" y="1168414"/>
            <a:ext cx="5183188" cy="823912"/>
          </a:xfrm>
          <a:prstGeom prst="rect">
            <a:avLst/>
          </a:prstGeom>
          <a:noFill/>
          <a:ln>
            <a:noFill/>
          </a:ln>
        </p:spPr>
        <p:txBody>
          <a:bodyPr spcFirstLastPara="1" wrap="square" lIns="91425" tIns="91425" rIns="91425" bIns="91425" anchor="b" anchorCtr="0">
            <a:noAutofit/>
          </a:bodyPr>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0" name="Google Shape;50;p16"/>
          <p:cNvSpPr txBox="1">
            <a:spLocks noGrp="1"/>
          </p:cNvSpPr>
          <p:nvPr>
            <p:ph type="body" idx="4"/>
          </p:nvPr>
        </p:nvSpPr>
        <p:spPr>
          <a:xfrm>
            <a:off x="6172200" y="2093720"/>
            <a:ext cx="5183188" cy="4095943"/>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 name="Google Shape;51;p1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1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 name="Google Shape;5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03796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838200" y="282011"/>
            <a:ext cx="10515600" cy="666573"/>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6" name="Google Shape;56;p1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1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 name="Google Shape;5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452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4687"/>
          <a:stretch/>
        </p:blipFill>
        <p:spPr>
          <a:xfrm>
            <a:off x="0" y="-314709"/>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endParaRPr lang="en-US" dirty="0"/>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endParaRPr lang="en-US" dirty="0"/>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Title</a:t>
            </a:r>
          </a:p>
        </p:txBody>
      </p:sp>
    </p:spTree>
    <p:extLst>
      <p:ext uri="{BB962C8B-B14F-4D97-AF65-F5344CB8AC3E}">
        <p14:creationId xmlns:p14="http://schemas.microsoft.com/office/powerpoint/2010/main" val="401056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982" y="0"/>
            <a:ext cx="12861961" cy="723132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spTree>
    <p:extLst>
      <p:ext uri="{BB962C8B-B14F-4D97-AF65-F5344CB8AC3E}">
        <p14:creationId xmlns:p14="http://schemas.microsoft.com/office/powerpoint/2010/main" val="196477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Gray">
    <p:spTree>
      <p:nvGrpSpPr>
        <p:cNvPr id="1" name=""/>
        <p:cNvGrpSpPr/>
        <p:nvPr/>
      </p:nvGrpSpPr>
      <p:grpSpPr>
        <a:xfrm>
          <a:off x="0" y="0"/>
          <a:ext cx="0" cy="0"/>
          <a:chOff x="0" y="0"/>
          <a:chExt cx="0" cy="0"/>
        </a:xfrm>
      </p:grpSpPr>
      <p:pic>
        <p:nvPicPr>
          <p:cNvPr id="17" name="Picture 16" descr="A person writing on a piece of paper&#10;&#10;Description automatically generated with low confidence">
            <a:extLst>
              <a:ext uri="{FF2B5EF4-FFF2-40B4-BE49-F238E27FC236}">
                <a16:creationId xmlns:a16="http://schemas.microsoft.com/office/drawing/2014/main" id="{6007C0F2-3935-D898-A238-A2A00F73F1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8310" y="218484"/>
            <a:ext cx="12888620" cy="7246311"/>
          </a:xfrm>
          <a:prstGeom prst="rect">
            <a:avLst/>
          </a:prstGeom>
        </p:spPr>
      </p:pic>
      <p:sp>
        <p:nvSpPr>
          <p:cNvPr id="12" name="Text Placeholder 19">
            <a:extLst>
              <a:ext uri="{FF2B5EF4-FFF2-40B4-BE49-F238E27FC236}">
                <a16:creationId xmlns:a16="http://schemas.microsoft.com/office/drawing/2014/main" id="{AB0FDAA3-55CC-D743-72FD-3DEF7D121659}"/>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pic>
        <p:nvPicPr>
          <p:cNvPr id="13" name="Picture 12" descr="Text&#10;&#10;Description automatically generated with medium confidence">
            <a:extLst>
              <a:ext uri="{FF2B5EF4-FFF2-40B4-BE49-F238E27FC236}">
                <a16:creationId xmlns:a16="http://schemas.microsoft.com/office/drawing/2014/main" id="{730428DA-6E06-994E-7E23-3542B69894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1187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Gray">
    <p:spTree>
      <p:nvGrpSpPr>
        <p:cNvPr id="1" name=""/>
        <p:cNvGrpSpPr/>
        <p:nvPr/>
      </p:nvGrpSpPr>
      <p:grpSpPr>
        <a:xfrm>
          <a:off x="0" y="0"/>
          <a:ext cx="0" cy="0"/>
          <a:chOff x="0" y="0"/>
          <a:chExt cx="0" cy="0"/>
        </a:xfrm>
      </p:grpSpPr>
      <p:pic>
        <p:nvPicPr>
          <p:cNvPr id="12" name="Picture 11" descr="A group of people sitting at a table looking at a computer&#10;&#10;Description automatically generated with low confidence">
            <a:extLst>
              <a:ext uri="{FF2B5EF4-FFF2-40B4-BE49-F238E27FC236}">
                <a16:creationId xmlns:a16="http://schemas.microsoft.com/office/drawing/2014/main" id="{F8635A5D-F284-E801-48A7-8FBF94DC63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9802" y="-147048"/>
            <a:ext cx="12721045" cy="7152095"/>
          </a:xfrm>
          <a:prstGeom prst="rect">
            <a:avLst/>
          </a:prstGeom>
        </p:spPr>
      </p:pic>
      <p:sp>
        <p:nvSpPr>
          <p:cNvPr id="15" name="Text Placeholder 19">
            <a:extLst>
              <a:ext uri="{FF2B5EF4-FFF2-40B4-BE49-F238E27FC236}">
                <a16:creationId xmlns:a16="http://schemas.microsoft.com/office/drawing/2014/main" id="{01011986-62C2-1275-087E-D16E08EC5C5E}"/>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pic>
        <p:nvPicPr>
          <p:cNvPr id="17" name="Picture 16" descr="Text&#10;&#10;Description automatically generated with medium confidence">
            <a:extLst>
              <a:ext uri="{FF2B5EF4-FFF2-40B4-BE49-F238E27FC236}">
                <a16:creationId xmlns:a16="http://schemas.microsoft.com/office/drawing/2014/main" id="{7F9FD6F0-5271-8C8C-6A4C-EBAC9A1306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Tree>
    <p:extLst>
      <p:ext uri="{BB962C8B-B14F-4D97-AF65-F5344CB8AC3E}">
        <p14:creationId xmlns:p14="http://schemas.microsoft.com/office/powerpoint/2010/main" val="273752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73" y="6332785"/>
            <a:ext cx="2269445" cy="471465"/>
          </a:xfrm>
          <a:prstGeom prst="rect">
            <a:avLst/>
          </a:prstGeom>
        </p:spPr>
      </p:pic>
    </p:spTree>
    <p:extLst>
      <p:ext uri="{BB962C8B-B14F-4D97-AF65-F5344CB8AC3E}">
        <p14:creationId xmlns:p14="http://schemas.microsoft.com/office/powerpoint/2010/main" val="170510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2.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34.png"/><Relationship Id="rId4" Type="http://schemas.openxmlformats.org/officeDocument/2006/relationships/slideLayout" Target="../slideLayouts/slideLayout4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90420"/>
      </p:ext>
    </p:extLst>
  </p:cSld>
  <p:clrMap bg1="lt1" tx1="dk1" bg2="lt2" tx2="dk2" accent1="accent1" accent2="accent2" accent3="accent3" accent4="accent4" accent5="accent5" accent6="accent6" hlink="hlink" folHlink="folHlink"/>
  <p:sldLayoutIdLst>
    <p:sldLayoutId id="2147483698" r:id="rId1"/>
    <p:sldLayoutId id="2147483723" r:id="rId2"/>
    <p:sldLayoutId id="2147483724" r:id="rId3"/>
    <p:sldLayoutId id="2147483725" r:id="rId4"/>
    <p:sldLayoutId id="2147483734" r:id="rId5"/>
    <p:sldLayoutId id="2147483737" r:id="rId6"/>
    <p:sldLayoutId id="2147483739" r:id="rId7"/>
    <p:sldLayoutId id="2147483736" r:id="rId8"/>
    <p:sldLayoutId id="2147483738" r:id="rId9"/>
    <p:sldLayoutId id="2147483741" r:id="rId10"/>
    <p:sldLayoutId id="2147483735" r:id="rId11"/>
    <p:sldLayoutId id="2147483712" r:id="rId12"/>
    <p:sldLayoutId id="2147483710" r:id="rId13"/>
    <p:sldLayoutId id="2147483744" r:id="rId14"/>
    <p:sldLayoutId id="2147483706" r:id="rId15"/>
    <p:sldLayoutId id="2147483707" r:id="rId16"/>
    <p:sldLayoutId id="2147483708" r:id="rId17"/>
    <p:sldLayoutId id="2147483713" r:id="rId18"/>
    <p:sldLayoutId id="2147483715" r:id="rId19"/>
    <p:sldLayoutId id="2147483740" r:id="rId20"/>
    <p:sldLayoutId id="2147483742" r:id="rId21"/>
    <p:sldLayoutId id="214748374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4821C-4674-2CAC-FF2F-09C1DED16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B25C0-F5B0-1F23-3C33-EE40CACD7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25DF0-2F86-F306-C42A-78C6EE622E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A099E-6C36-A644-8291-D5730EFDDBDA}" type="datetimeFigureOut">
              <a:rPr lang="en-US" smtClean="0"/>
              <a:t>12/1/23</a:t>
            </a:fld>
            <a:endParaRPr lang="en-US"/>
          </a:p>
        </p:txBody>
      </p:sp>
      <p:sp>
        <p:nvSpPr>
          <p:cNvPr id="5" name="Footer Placeholder 4">
            <a:extLst>
              <a:ext uri="{FF2B5EF4-FFF2-40B4-BE49-F238E27FC236}">
                <a16:creationId xmlns:a16="http://schemas.microsoft.com/office/drawing/2014/main" id="{EE95680B-4852-79DC-1C09-8F75150F2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1AF84-BC3B-D96D-636E-39796605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82B07-AA10-C440-BC38-1CF47E89C733}" type="slidenum">
              <a:rPr lang="en-US" smtClean="0"/>
              <a:t>‹#›</a:t>
            </a:fld>
            <a:endParaRPr lang="en-US"/>
          </a:p>
        </p:txBody>
      </p:sp>
    </p:spTree>
    <p:extLst>
      <p:ext uri="{BB962C8B-B14F-4D97-AF65-F5344CB8AC3E}">
        <p14:creationId xmlns:p14="http://schemas.microsoft.com/office/powerpoint/2010/main" val="75787778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8" r:id="rId3"/>
    <p:sldLayoutId id="21474837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12/1/23</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00318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9"/>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7" name="Google Shape;7;p9"/>
          <p:cNvSpPr txBox="1">
            <a:spLocks noGrp="1"/>
          </p:cNvSpPr>
          <p:nvPr>
            <p:ph type="title"/>
          </p:nvPr>
        </p:nvSpPr>
        <p:spPr>
          <a:xfrm>
            <a:off x="838200" y="282011"/>
            <a:ext cx="10515600" cy="66657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9"/>
          <p:cNvSpPr txBox="1">
            <a:spLocks noGrp="1"/>
          </p:cNvSpPr>
          <p:nvPr>
            <p:ph type="body" idx="1"/>
          </p:nvPr>
        </p:nvSpPr>
        <p:spPr>
          <a:xfrm>
            <a:off x="838200" y="1230594"/>
            <a:ext cx="10515600" cy="4929277"/>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 name="Google Shape;9;p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5987988"/>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56.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studentaid.gov/understand-aid/types/grants/teach" TargetMode="External"/><Relationship Id="rId7" Type="http://schemas.openxmlformats.org/officeDocument/2006/relationships/hyperlink" Target="https://www2.ed.gov/about/contacts/state/index.html" TargetMode="External"/><Relationship Id="rId2" Type="http://schemas.openxmlformats.org/officeDocument/2006/relationships/hyperlink" Target="https://oese.ed.gov/offices/office-of-discretionary-grants-support-services/effective-educator-development-programs/teacher-quality-partnership/applicant-info-and-eligibility/" TargetMode="External"/><Relationship Id="rId1" Type="http://schemas.openxmlformats.org/officeDocument/2006/relationships/slideLayout" Target="../slideLayouts/slideLayout26.xml"/><Relationship Id="rId6" Type="http://schemas.openxmlformats.org/officeDocument/2006/relationships/hyperlink" Target="https://studentaid.gov/manage-loans/forgiveness-cancellation/perkins#perkins-loan-teacher-cancellation" TargetMode="External"/><Relationship Id="rId5" Type="http://schemas.openxmlformats.org/officeDocument/2006/relationships/hyperlink" Target="https://studentaid.gov/pslf/" TargetMode="External"/><Relationship Id="rId4" Type="http://schemas.openxmlformats.org/officeDocument/2006/relationships/hyperlink" Target="https://studentaid.gov/manage-loans/forgiveness-cancellation/teach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5767-C3B5-3D4F-88FE-0C26B75B4315}"/>
              </a:ext>
            </a:extLst>
          </p:cNvPr>
          <p:cNvSpPr>
            <a:spLocks noGrp="1"/>
          </p:cNvSpPr>
          <p:nvPr>
            <p:ph type="ctrTitle"/>
          </p:nvPr>
        </p:nvSpPr>
        <p:spPr>
          <a:xfrm>
            <a:off x="1524000" y="637455"/>
            <a:ext cx="9167090" cy="2025842"/>
          </a:xfrm>
        </p:spPr>
        <p:txBody>
          <a:bodyPr vert="horz" lIns="91440" tIns="45720" rIns="91440" bIns="45720" rtlCol="0" anchor="ctr">
            <a:noAutofit/>
          </a:bodyPr>
          <a:lstStyle/>
          <a:p>
            <a:r>
              <a:rPr lang="en-US" sz="4400" b="1" dirty="0">
                <a:solidFill>
                  <a:srgbClr val="002060"/>
                </a:solidFill>
                <a:latin typeface="Calibri"/>
                <a:ea typeface="+mj-lt"/>
                <a:cs typeface="+mj-lt"/>
              </a:rPr>
              <a:t>Championing Special Educators: </a:t>
            </a:r>
            <a:r>
              <a:rPr lang="en-US" sz="4400" b="1" dirty="0">
                <a:solidFill>
                  <a:srgbClr val="1F75B3"/>
                </a:solidFill>
                <a:latin typeface="Calibri"/>
                <a:ea typeface="+mj-lt"/>
                <a:cs typeface="+mj-lt"/>
              </a:rPr>
              <a:t>Strategies for Recruitment &amp; Retention in Educator Preparation</a:t>
            </a:r>
            <a:r>
              <a:rPr lang="en-US" sz="3600" b="1" dirty="0">
                <a:solidFill>
                  <a:srgbClr val="1F75B3"/>
                </a:solidFill>
                <a:latin typeface="Gentona Book"/>
                <a:ea typeface="+mj-lt"/>
                <a:cs typeface="+mj-lt"/>
              </a:rPr>
              <a:t> </a:t>
            </a:r>
            <a:endParaRPr lang="en-US" sz="8000" b="1">
              <a:solidFill>
                <a:srgbClr val="1F75B3"/>
              </a:solidFill>
              <a:latin typeface="Gentona Book"/>
              <a:ea typeface="Calibri Light"/>
              <a:cs typeface="Calibri Light"/>
            </a:endParaRPr>
          </a:p>
        </p:txBody>
      </p:sp>
      <p:sp>
        <p:nvSpPr>
          <p:cNvPr id="3" name="Subtitle 2">
            <a:extLst>
              <a:ext uri="{FF2B5EF4-FFF2-40B4-BE49-F238E27FC236}">
                <a16:creationId xmlns:a16="http://schemas.microsoft.com/office/drawing/2014/main" id="{A59D3EBD-E467-01DA-6070-1560A85140BD}"/>
              </a:ext>
            </a:extLst>
          </p:cNvPr>
          <p:cNvSpPr>
            <a:spLocks noGrp="1"/>
          </p:cNvSpPr>
          <p:nvPr>
            <p:ph type="subTitle" idx="1"/>
          </p:nvPr>
        </p:nvSpPr>
        <p:spPr>
          <a:xfrm>
            <a:off x="1477819" y="2863129"/>
            <a:ext cx="9167089" cy="2764125"/>
          </a:xfrm>
        </p:spPr>
        <p:txBody>
          <a:bodyPr vert="horz" lIns="91440" tIns="45720" rIns="91440" bIns="45720" rtlCol="0" anchor="ctr">
            <a:normAutofit/>
          </a:bodyPr>
          <a:lstStyle/>
          <a:p>
            <a:r>
              <a:rPr lang="en-US" sz="3200" b="1" dirty="0">
                <a:solidFill>
                  <a:srgbClr val="002060"/>
                </a:solidFill>
                <a:latin typeface="Calibri"/>
                <a:ea typeface="Calibri Light"/>
                <a:cs typeface="Calibri Light"/>
              </a:rPr>
              <a:t>Session 2 –  Making Special Education Degree Affordable</a:t>
            </a:r>
            <a:endParaRPr lang="en-US" sz="3200" b="1" dirty="0">
              <a:solidFill>
                <a:srgbClr val="002060"/>
              </a:solidFill>
              <a:latin typeface="Calibri"/>
              <a:ea typeface="Calibri"/>
              <a:cs typeface="Calibri Light"/>
            </a:endParaRPr>
          </a:p>
          <a:p>
            <a:r>
              <a:rPr lang="en-US" sz="3200" b="1" dirty="0">
                <a:solidFill>
                  <a:srgbClr val="002060"/>
                </a:solidFill>
                <a:latin typeface="Calibri"/>
                <a:ea typeface="Calibri Light"/>
                <a:cs typeface="Calibri Light"/>
              </a:rPr>
              <a:t>Check-In Question: How did you fund your degree?</a:t>
            </a:r>
            <a:endParaRPr lang="en-US" sz="3200" dirty="0">
              <a:latin typeface="Calibri"/>
              <a:ea typeface="Calibri"/>
              <a:cs typeface="Calibri"/>
            </a:endParaRPr>
          </a:p>
        </p:txBody>
      </p:sp>
      <p:pic>
        <p:nvPicPr>
          <p:cNvPr id="4" name="Picture 3" descr="A blue and black sign with a building and a circle&#10;&#10;Description automatically generated">
            <a:extLst>
              <a:ext uri="{FF2B5EF4-FFF2-40B4-BE49-F238E27FC236}">
                <a16:creationId xmlns:a16="http://schemas.microsoft.com/office/drawing/2014/main" id="{D26B3158-68F6-4526-6FF4-D685F38081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3309" y="5689970"/>
            <a:ext cx="2920230" cy="889030"/>
          </a:xfrm>
          <a:prstGeom prst="rect">
            <a:avLst/>
          </a:prstGeom>
        </p:spPr>
      </p:pic>
      <p:pic>
        <p:nvPicPr>
          <p:cNvPr id="5" name="Picture 4" descr="Blue and grey letters on a black background&#10;&#10;Description automatically generated">
            <a:extLst>
              <a:ext uri="{FF2B5EF4-FFF2-40B4-BE49-F238E27FC236}">
                <a16:creationId xmlns:a16="http://schemas.microsoft.com/office/drawing/2014/main" id="{3E57964A-B3E9-6FBC-6169-ED94415732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4157" y="5761027"/>
            <a:ext cx="3782290" cy="785401"/>
          </a:xfrm>
          <a:prstGeom prst="rect">
            <a:avLst/>
          </a:prstGeom>
        </p:spPr>
      </p:pic>
    </p:spTree>
    <p:extLst>
      <p:ext uri="{BB962C8B-B14F-4D97-AF65-F5344CB8AC3E}">
        <p14:creationId xmlns:p14="http://schemas.microsoft.com/office/powerpoint/2010/main" val="1030886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2540-31F7-C446-790B-E898EC2DE520}"/>
              </a:ext>
            </a:extLst>
          </p:cNvPr>
          <p:cNvSpPr>
            <a:spLocks noGrp="1"/>
          </p:cNvSpPr>
          <p:nvPr>
            <p:ph type="title"/>
          </p:nvPr>
        </p:nvSpPr>
        <p:spPr>
          <a:xfrm>
            <a:off x="1097280" y="1"/>
            <a:ext cx="10058400" cy="1737360"/>
          </a:xfrm>
        </p:spPr>
        <p:txBody>
          <a:bodyPr vert="horz" lIns="91440" tIns="45720" rIns="91440" bIns="45720" rtlCol="0" anchor="b">
            <a:normAutofit fontScale="90000"/>
          </a:bodyPr>
          <a:lstStyle/>
          <a:p>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3100" b="1" i="0" dirty="0">
                <a:effectLst/>
              </a:rPr>
            </a:br>
            <a:br>
              <a:rPr lang="en-US" sz="3100" b="1" i="0" dirty="0">
                <a:effectLst/>
              </a:rPr>
            </a:br>
            <a:r>
              <a:rPr lang="en-US" sz="1200" b="1" dirty="0">
                <a:solidFill>
                  <a:schemeClr val="lt1"/>
                </a:solidFill>
                <a:ea typeface="EB Garamond"/>
                <a:cs typeface="EB Garamond"/>
                <a:sym typeface="EB Garamond"/>
              </a:rPr>
              <a:t>on</a:t>
            </a:r>
            <a:br>
              <a:rPr lang="en-US" sz="1200" b="1" i="0" dirty="0">
                <a:effectLst/>
              </a:rPr>
            </a:br>
            <a:br>
              <a:rPr lang="en-US" sz="1200" b="1" i="0" dirty="0">
                <a:effectLst/>
              </a:rPr>
            </a:br>
            <a:r>
              <a:rPr lang="en-US" sz="4000" b="1" dirty="0">
                <a:solidFill>
                  <a:schemeClr val="tx1"/>
                </a:solidFill>
                <a:latin typeface="Palatino" pitchFamily="2" charset="77"/>
                <a:ea typeface="Palatino" pitchFamily="2" charset="77"/>
                <a:cs typeface="EB Garamond"/>
                <a:sym typeface="EB Garamond"/>
              </a:rPr>
              <a:t>American University’s School of Education </a:t>
            </a:r>
            <a:br>
              <a:rPr lang="en-US" sz="4000" b="1" dirty="0">
                <a:solidFill>
                  <a:schemeClr val="tx1"/>
                </a:solidFill>
                <a:latin typeface="Palatino" pitchFamily="2" charset="77"/>
                <a:ea typeface="Palatino" pitchFamily="2" charset="77"/>
                <a:cs typeface="EB Garamond"/>
                <a:sym typeface="EB Garamond"/>
              </a:rPr>
            </a:br>
            <a:r>
              <a:rPr lang="en-US" sz="4000" b="1" dirty="0">
                <a:solidFill>
                  <a:schemeClr val="tx1"/>
                </a:solidFill>
                <a:latin typeface="Palatino" pitchFamily="2" charset="77"/>
                <a:ea typeface="Palatino" pitchFamily="2" charset="77"/>
                <a:cs typeface="EB Garamond"/>
                <a:sym typeface="EB Garamond"/>
              </a:rPr>
              <a:t>Vision and Mission</a:t>
            </a:r>
            <a:br>
              <a:rPr lang="en-US" sz="1200" b="1" i="0" dirty="0">
                <a:effectLst/>
              </a:rPr>
            </a:br>
            <a:br>
              <a:rPr lang="en-US" sz="1200" b="1" i="0" dirty="0">
                <a:effectLst/>
              </a:rPr>
            </a:br>
            <a:br>
              <a:rPr lang="en-US" sz="1200" b="1" i="0" dirty="0">
                <a:effectLst/>
              </a:rPr>
            </a:br>
            <a:endParaRPr lang="en-US" sz="1200" dirty="0"/>
          </a:p>
        </p:txBody>
      </p:sp>
      <p:sp>
        <p:nvSpPr>
          <p:cNvPr id="6" name="Content Placeholder 5">
            <a:extLst>
              <a:ext uri="{FF2B5EF4-FFF2-40B4-BE49-F238E27FC236}">
                <a16:creationId xmlns:a16="http://schemas.microsoft.com/office/drawing/2014/main" id="{985B2E2E-BD00-C1C7-C142-3EB3EE103054}"/>
              </a:ext>
            </a:extLst>
          </p:cNvPr>
          <p:cNvSpPr>
            <a:spLocks noGrp="1"/>
          </p:cNvSpPr>
          <p:nvPr>
            <p:ph idx="1"/>
          </p:nvPr>
        </p:nvSpPr>
        <p:spPr>
          <a:xfrm>
            <a:off x="1097280" y="2063931"/>
            <a:ext cx="10058400" cy="3805161"/>
          </a:xfrm>
        </p:spPr>
        <p:txBody>
          <a:bodyPr vert="horz" lIns="0" tIns="45720" rIns="0" bIns="45720" rtlCol="0">
            <a:normAutofit fontScale="32500" lnSpcReduction="20000"/>
          </a:bodyPr>
          <a:lstStyle/>
          <a:p>
            <a:pPr lvl="2" indent="-440256">
              <a:lnSpc>
                <a:spcPct val="90000"/>
              </a:lnSpc>
              <a:spcBef>
                <a:spcPts val="1333"/>
              </a:spcBef>
              <a:buClr>
                <a:schemeClr val="dk1"/>
              </a:buClr>
              <a:buSzPts val="2000"/>
              <a:buNone/>
            </a:pPr>
            <a:r>
              <a:rPr lang="en-US" sz="7000" b="1" i="0" u="none" strike="noStrike" cap="none" dirty="0">
                <a:solidFill>
                  <a:schemeClr val="tx1"/>
                </a:solidFill>
                <a:latin typeface="Palatino" pitchFamily="2" charset="77"/>
                <a:ea typeface="Palatino" pitchFamily="2" charset="77"/>
                <a:cs typeface="EB Garamond"/>
                <a:sym typeface="EB Garamond"/>
              </a:rPr>
              <a:t>Vision</a:t>
            </a:r>
          </a:p>
          <a:p>
            <a:pPr lvl="2" indent="-440256">
              <a:lnSpc>
                <a:spcPct val="90000"/>
              </a:lnSpc>
              <a:spcBef>
                <a:spcPts val="1333"/>
              </a:spcBef>
              <a:buClr>
                <a:schemeClr val="dk1"/>
              </a:buClr>
              <a:buSzPts val="2000"/>
              <a:buNone/>
            </a:pPr>
            <a:r>
              <a:rPr lang="en-US" sz="7000" b="0" i="0" u="none" strike="noStrike" cap="none" dirty="0">
                <a:solidFill>
                  <a:schemeClr val="tx1"/>
                </a:solidFill>
                <a:latin typeface="Palatino" pitchFamily="2" charset="77"/>
                <a:ea typeface="Palatino" pitchFamily="2" charset="77"/>
                <a:cs typeface="EB Garamond"/>
                <a:sym typeface="EB Garamond"/>
              </a:rPr>
              <a:t>The mission of the School of Education is to create knowledge and prepare students to transform societies through education. </a:t>
            </a:r>
          </a:p>
          <a:p>
            <a:pPr lvl="2" indent="-440256">
              <a:lnSpc>
                <a:spcPct val="90000"/>
              </a:lnSpc>
              <a:spcBef>
                <a:spcPts val="1333"/>
              </a:spcBef>
              <a:buClr>
                <a:schemeClr val="dk1"/>
              </a:buClr>
              <a:buSzPts val="2000"/>
              <a:buNone/>
            </a:pPr>
            <a:r>
              <a:rPr lang="en-US" sz="7000" b="1" dirty="0">
                <a:solidFill>
                  <a:schemeClr val="tx1"/>
                </a:solidFill>
                <a:latin typeface="Palatino" pitchFamily="2" charset="77"/>
                <a:ea typeface="Palatino" pitchFamily="2" charset="77"/>
                <a:cs typeface="EB Garamond"/>
                <a:sym typeface="EB Garamond"/>
              </a:rPr>
              <a:t>Mission</a:t>
            </a:r>
          </a:p>
          <a:p>
            <a:pPr lvl="2" indent="-440256">
              <a:lnSpc>
                <a:spcPct val="90000"/>
              </a:lnSpc>
              <a:spcBef>
                <a:spcPts val="1333"/>
              </a:spcBef>
              <a:buClr>
                <a:schemeClr val="dk1"/>
              </a:buClr>
              <a:buSzPts val="2000"/>
              <a:buNone/>
            </a:pPr>
            <a:r>
              <a:rPr lang="en-US" sz="7000" b="0" i="0" u="none" strike="noStrike" cap="none" dirty="0">
                <a:solidFill>
                  <a:schemeClr val="tx1"/>
                </a:solidFill>
                <a:latin typeface="Palatino" pitchFamily="2" charset="77"/>
                <a:ea typeface="Palatino" pitchFamily="2" charset="77"/>
                <a:cs typeface="EB Garamond"/>
                <a:sym typeface="EB Garamond"/>
              </a:rPr>
              <a:t>The School of Education aims to be locally, and globally recognized for making a meaningful impact in the field of education through innovative teaching, research, and service. Our impact will be achieved through rigorous scholarship; advocating for equitable and inclusive learning environments; advancing social justice; preparing effective educators; providing leadership in public-policy arenas and collaborating with local, national, and global communities and organizations. </a:t>
            </a:r>
          </a:p>
          <a:p>
            <a:pPr>
              <a:lnSpc>
                <a:spcPct val="100000"/>
              </a:lnSpc>
            </a:pPr>
            <a:endParaRPr lang="en-US" sz="2400" dirty="0"/>
          </a:p>
        </p:txBody>
      </p:sp>
    </p:spTree>
    <p:extLst>
      <p:ext uri="{BB962C8B-B14F-4D97-AF65-F5344CB8AC3E}">
        <p14:creationId xmlns:p14="http://schemas.microsoft.com/office/powerpoint/2010/main" val="148777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EE8A-1FEE-784B-195A-CE7A98146FB5}"/>
              </a:ext>
            </a:extLst>
          </p:cNvPr>
          <p:cNvSpPr>
            <a:spLocks noGrp="1"/>
          </p:cNvSpPr>
          <p:nvPr>
            <p:ph type="title"/>
          </p:nvPr>
        </p:nvSpPr>
        <p:spPr>
          <a:xfrm>
            <a:off x="1097280" y="516835"/>
            <a:ext cx="5977937" cy="1273865"/>
          </a:xfrm>
        </p:spPr>
        <p:txBody>
          <a:bodyPr vert="horz" lIns="91440" tIns="45720" rIns="91440" bIns="45720" rtlCol="0" anchor="b">
            <a:normAutofit fontScale="90000"/>
          </a:bodyPr>
          <a:lstStyle/>
          <a:p>
            <a:r>
              <a:rPr lang="en-US" sz="3100" b="1" dirty="0">
                <a:solidFill>
                  <a:srgbClr val="FFFFFF"/>
                </a:solidFill>
                <a:latin typeface="Palatino" pitchFamily="2" charset="77"/>
                <a:ea typeface="Palatino" pitchFamily="2" charset="77"/>
              </a:rPr>
              <a:t>Leveraging Our Commitments to Increase Recruitment of Teacher Candidates</a:t>
            </a:r>
          </a:p>
        </p:txBody>
      </p:sp>
      <p:sp>
        <p:nvSpPr>
          <p:cNvPr id="4" name="Content Placeholder 3">
            <a:extLst>
              <a:ext uri="{FF2B5EF4-FFF2-40B4-BE49-F238E27FC236}">
                <a16:creationId xmlns:a16="http://schemas.microsoft.com/office/drawing/2014/main" id="{BB134783-980E-839C-6DFC-851C1AA76139}"/>
              </a:ext>
            </a:extLst>
          </p:cNvPr>
          <p:cNvSpPr>
            <a:spLocks noGrp="1"/>
          </p:cNvSpPr>
          <p:nvPr>
            <p:ph sz="half" idx="1"/>
          </p:nvPr>
        </p:nvSpPr>
        <p:spPr>
          <a:xfrm>
            <a:off x="1097279" y="2546224"/>
            <a:ext cx="5977938" cy="3342747"/>
          </a:xfrm>
        </p:spPr>
        <p:txBody>
          <a:bodyPr vert="horz" lIns="0" tIns="45720" rIns="0" bIns="45720" rtlCol="0" anchor="t">
            <a:normAutofit/>
          </a:bodyPr>
          <a:lstStyle/>
          <a:p>
            <a:pPr marL="0" indent="0">
              <a:lnSpc>
                <a:spcPct val="90000"/>
              </a:lnSpc>
              <a:buFont typeface="Calibri" panose="020F0502020204030204" pitchFamily="34" charset="0"/>
              <a:buNone/>
            </a:pPr>
            <a:r>
              <a:rPr lang="en-US" sz="1800" dirty="0">
                <a:solidFill>
                  <a:srgbClr val="FFFFFF"/>
                </a:solidFill>
                <a:latin typeface="Palatino" pitchFamily="2" charset="77"/>
                <a:ea typeface="Palatino" pitchFamily="2" charset="77"/>
              </a:rPr>
              <a:t>Ongoing Intentional Work in DEI/Community, Justice, and Equity, Inclusive of Faculty, Staff and Students </a:t>
            </a:r>
          </a:p>
          <a:p>
            <a:pPr marL="0" indent="0">
              <a:lnSpc>
                <a:spcPct val="90000"/>
              </a:lnSpc>
              <a:buNone/>
            </a:pPr>
            <a:r>
              <a:rPr lang="en-US" sz="1800" dirty="0">
                <a:solidFill>
                  <a:srgbClr val="FFFFFF"/>
                </a:solidFill>
                <a:latin typeface="Palatino" pitchFamily="2" charset="77"/>
                <a:ea typeface="Palatino" pitchFamily="2" charset="77"/>
              </a:rPr>
              <a:t>Teacher Pipeline Initiatives </a:t>
            </a:r>
          </a:p>
          <a:p>
            <a:pPr marL="285750" indent="-285750">
              <a:lnSpc>
                <a:spcPct val="90000"/>
              </a:lnSpc>
              <a:buFont typeface="Wingdings" panose="020F0502020204030204" pitchFamily="34" charset="0"/>
              <a:buChar char="q"/>
            </a:pPr>
            <a:r>
              <a:rPr lang="en-US" sz="1800" dirty="0">
                <a:solidFill>
                  <a:srgbClr val="FFFFFF"/>
                </a:solidFill>
                <a:latin typeface="Palatino" pitchFamily="2" charset="77"/>
                <a:ea typeface="Palatino" pitchFamily="2" charset="77"/>
                <a:cs typeface="+mn-lt"/>
              </a:rPr>
              <a:t>Residencies and Fellowships</a:t>
            </a:r>
            <a:endParaRPr lang="en-US" sz="1800" dirty="0">
              <a:solidFill>
                <a:srgbClr val="FFFFFF"/>
              </a:solidFill>
              <a:latin typeface="Palatino" pitchFamily="2" charset="77"/>
              <a:ea typeface="Palatino" pitchFamily="2" charset="77"/>
            </a:endParaRPr>
          </a:p>
          <a:p>
            <a:pPr marL="285750" indent="-285750">
              <a:lnSpc>
                <a:spcPct val="90000"/>
              </a:lnSpc>
              <a:buFont typeface="Wingdings" panose="020F0502020204030204" pitchFamily="34" charset="0"/>
              <a:buChar char="q"/>
            </a:pPr>
            <a:r>
              <a:rPr lang="en-US" sz="1800" dirty="0">
                <a:solidFill>
                  <a:srgbClr val="FFFFFF"/>
                </a:solidFill>
                <a:latin typeface="Palatino" pitchFamily="2" charset="77"/>
                <a:ea typeface="Palatino" pitchFamily="2" charset="77"/>
              </a:rPr>
              <a:t>Dual Enrollment in Teacher Education</a:t>
            </a:r>
          </a:p>
          <a:p>
            <a:pPr marL="285750" indent="-285750">
              <a:lnSpc>
                <a:spcPct val="90000"/>
              </a:lnSpc>
              <a:buFont typeface="Wingdings" panose="020F0502020204030204" pitchFamily="34" charset="0"/>
              <a:buChar char="q"/>
            </a:pPr>
            <a:r>
              <a:rPr lang="en-US" sz="1800" dirty="0">
                <a:solidFill>
                  <a:srgbClr val="FFFFFF"/>
                </a:solidFill>
                <a:latin typeface="Palatino" pitchFamily="2" charset="77"/>
                <a:ea typeface="Palatino" pitchFamily="2" charset="77"/>
              </a:rPr>
              <a:t>Child Development Partnership Program</a:t>
            </a:r>
            <a:endParaRPr lang="en-US" dirty="0">
              <a:latin typeface="Palatino" pitchFamily="2" charset="77"/>
              <a:ea typeface="Palatino" pitchFamily="2" charset="77"/>
            </a:endParaRPr>
          </a:p>
          <a:p>
            <a:pPr marL="285750" indent="-285750">
              <a:lnSpc>
                <a:spcPct val="90000"/>
              </a:lnSpc>
              <a:buFont typeface="Wingdings" panose="020F0502020204030204" pitchFamily="34" charset="0"/>
              <a:buChar char="q"/>
            </a:pPr>
            <a:r>
              <a:rPr lang="en-US" sz="1800" dirty="0">
                <a:solidFill>
                  <a:srgbClr val="FFFFFF"/>
                </a:solidFill>
                <a:latin typeface="Palatino" pitchFamily="2" charset="77"/>
                <a:ea typeface="Palatino" pitchFamily="2" charset="77"/>
              </a:rPr>
              <a:t>High Impact Tutoring Programs</a:t>
            </a:r>
          </a:p>
          <a:p>
            <a:pPr marL="0" indent="0">
              <a:lnSpc>
                <a:spcPct val="90000"/>
              </a:lnSpc>
              <a:buFont typeface="Calibri" panose="020F0502020204030204" pitchFamily="34" charset="0"/>
              <a:buNone/>
            </a:pPr>
            <a:endParaRPr lang="en-US" sz="1800" dirty="0">
              <a:solidFill>
                <a:srgbClr val="FFFFFF"/>
              </a:solidFill>
            </a:endParaRPr>
          </a:p>
        </p:txBody>
      </p:sp>
      <p:pic>
        <p:nvPicPr>
          <p:cNvPr id="6" name="Picture Placeholder 5" descr="A green and red sign with white flowers in the background&#10;&#10;Description automatically generated with low confidence">
            <a:extLst>
              <a:ext uri="{FF2B5EF4-FFF2-40B4-BE49-F238E27FC236}">
                <a16:creationId xmlns:a16="http://schemas.microsoft.com/office/drawing/2014/main" id="{52399B65-E846-8C94-AF91-EDD531A515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11902" y="10"/>
            <a:ext cx="4580097" cy="6857990"/>
          </a:xfrm>
          <a:prstGeom prst="rect">
            <a:avLst/>
          </a:prstGeom>
        </p:spPr>
      </p:pic>
    </p:spTree>
    <p:extLst>
      <p:ext uri="{BB962C8B-B14F-4D97-AF65-F5344CB8AC3E}">
        <p14:creationId xmlns:p14="http://schemas.microsoft.com/office/powerpoint/2010/main" val="287146640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2540-31F7-C446-790B-E898EC2DE520}"/>
              </a:ext>
            </a:extLst>
          </p:cNvPr>
          <p:cNvSpPr>
            <a:spLocks noGrp="1"/>
          </p:cNvSpPr>
          <p:nvPr>
            <p:ph type="title"/>
          </p:nvPr>
        </p:nvSpPr>
        <p:spPr>
          <a:xfrm>
            <a:off x="1097279" y="286603"/>
            <a:ext cx="10068025" cy="2119713"/>
          </a:xfrm>
        </p:spPr>
        <p:txBody>
          <a:bodyPr vert="horz" lIns="91440" tIns="45720" rIns="91440" bIns="45720" rtlCol="0" anchor="b">
            <a:normAutofit fontScale="90000"/>
          </a:bodyPr>
          <a:lstStyle/>
          <a:p>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r>
              <a:rPr lang="en-US" sz="4000" b="1" i="0" dirty="0">
                <a:effectLst/>
                <a:latin typeface="Palatino" pitchFamily="2" charset="77"/>
                <a:ea typeface="Palatino" pitchFamily="2" charset="77"/>
              </a:rPr>
              <a:t>Residency for Excellence in Teaching and Learning (RETL): Partnership with Friendship Public Charter Schools</a:t>
            </a: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endParaRPr lang="en-US" sz="1200" dirty="0"/>
          </a:p>
        </p:txBody>
      </p:sp>
      <p:pic>
        <p:nvPicPr>
          <p:cNvPr id="7" name="Content Placeholder 6" descr="A logo of a house and tree&#10;&#10;Description automatically generated">
            <a:extLst>
              <a:ext uri="{FF2B5EF4-FFF2-40B4-BE49-F238E27FC236}">
                <a16:creationId xmlns:a16="http://schemas.microsoft.com/office/drawing/2014/main" id="{A8019A4C-FE85-DABD-0AA8-BF56DB26F407}"/>
              </a:ext>
            </a:extLst>
          </p:cNvPr>
          <p:cNvPicPr>
            <a:picLocks noGrp="1" noChangeAspect="1"/>
          </p:cNvPicPr>
          <p:nvPr>
            <p:ph idx="1"/>
          </p:nvPr>
        </p:nvPicPr>
        <p:blipFill rotWithShape="1">
          <a:blip r:embed="rId2"/>
          <a:stretch/>
        </p:blipFill>
        <p:spPr>
          <a:xfrm>
            <a:off x="891089" y="2729289"/>
            <a:ext cx="2682980" cy="2518610"/>
          </a:xfrm>
          <a:prstGeom prst="rect">
            <a:avLst/>
          </a:prstGeom>
        </p:spPr>
      </p:pic>
      <p:sp>
        <p:nvSpPr>
          <p:cNvPr id="6" name="Content Placeholder 5">
            <a:extLst>
              <a:ext uri="{FF2B5EF4-FFF2-40B4-BE49-F238E27FC236}">
                <a16:creationId xmlns:a16="http://schemas.microsoft.com/office/drawing/2014/main" id="{985B2E2E-BD00-C1C7-C142-3EB3EE103054}"/>
              </a:ext>
            </a:extLst>
          </p:cNvPr>
          <p:cNvSpPr>
            <a:spLocks noGrp="1"/>
          </p:cNvSpPr>
          <p:nvPr>
            <p:ph sz="half" idx="4294967295"/>
          </p:nvPr>
        </p:nvSpPr>
        <p:spPr>
          <a:xfrm>
            <a:off x="4279901" y="2108200"/>
            <a:ext cx="7340599" cy="4178300"/>
          </a:xfrm>
        </p:spPr>
        <p:txBody>
          <a:bodyPr vert="horz" lIns="0" tIns="45720" rIns="0" bIns="45720" rtlCol="0">
            <a:noAutofit/>
          </a:bodyPr>
          <a:lstStyle/>
          <a:p>
            <a:pPr>
              <a:lnSpc>
                <a:spcPct val="100000"/>
              </a:lnSpc>
            </a:pPr>
            <a:r>
              <a:rPr lang="en-US" sz="2400" dirty="0">
                <a:latin typeface="Palatino" pitchFamily="2" charset="77"/>
                <a:ea typeface="Palatino" pitchFamily="2" charset="77"/>
              </a:rPr>
              <a:t>Focused on Paraprofessionals and Newly Recruited Residents</a:t>
            </a:r>
          </a:p>
          <a:p>
            <a:pPr>
              <a:lnSpc>
                <a:spcPct val="100000"/>
              </a:lnSpc>
            </a:pPr>
            <a:r>
              <a:rPr lang="en-US" sz="2400" dirty="0">
                <a:latin typeface="Palatino" pitchFamily="2" charset="77"/>
                <a:ea typeface="Palatino" pitchFamily="2" charset="77"/>
              </a:rPr>
              <a:t>Special Education </a:t>
            </a:r>
          </a:p>
          <a:p>
            <a:pPr marL="383540" lvl="1">
              <a:lnSpc>
                <a:spcPct val="100000"/>
              </a:lnSpc>
              <a:buFont typeface="Calibri" panose="020F0502020204030204" pitchFamily="34" charset="0"/>
              <a:buChar char="o"/>
            </a:pPr>
            <a:r>
              <a:rPr lang="en-US" sz="2400" dirty="0">
                <a:latin typeface="Palatino" pitchFamily="2" charset="77"/>
                <a:ea typeface="Palatino" pitchFamily="2" charset="77"/>
              </a:rPr>
              <a:t>Early Literacy</a:t>
            </a:r>
          </a:p>
          <a:p>
            <a:pPr marL="383540" lvl="1">
              <a:lnSpc>
                <a:spcPct val="100000"/>
              </a:lnSpc>
              <a:buFont typeface="Calibri" panose="020F0502020204030204" pitchFamily="34" charset="0"/>
              <a:buChar char="o"/>
            </a:pPr>
            <a:r>
              <a:rPr lang="en-US" sz="2400" dirty="0">
                <a:latin typeface="Palatino" pitchFamily="2" charset="77"/>
                <a:ea typeface="Palatino" pitchFamily="2" charset="77"/>
              </a:rPr>
              <a:t>Language and Speech</a:t>
            </a:r>
          </a:p>
          <a:p>
            <a:pPr>
              <a:lnSpc>
                <a:spcPct val="100000"/>
              </a:lnSpc>
              <a:buClr>
                <a:srgbClr val="3BB94C"/>
              </a:buClr>
            </a:pPr>
            <a:r>
              <a:rPr lang="en-US" sz="2400" dirty="0">
                <a:latin typeface="Palatino" pitchFamily="2" charset="77"/>
                <a:ea typeface="Palatino" pitchFamily="2" charset="77"/>
              </a:rPr>
              <a:t>Early Childhood</a:t>
            </a:r>
          </a:p>
          <a:p>
            <a:pPr>
              <a:lnSpc>
                <a:spcPct val="100000"/>
              </a:lnSpc>
              <a:buClr>
                <a:srgbClr val="3BB94C"/>
              </a:buClr>
            </a:pPr>
            <a:r>
              <a:rPr lang="en-US" sz="2400" dirty="0">
                <a:solidFill>
                  <a:srgbClr val="343434"/>
                </a:solidFill>
                <a:latin typeface="Palatino" pitchFamily="2" charset="77"/>
                <a:ea typeface="Palatino" pitchFamily="2" charset="77"/>
              </a:rPr>
              <a:t>T</a:t>
            </a:r>
            <a:r>
              <a:rPr lang="en-US" sz="2400" b="0" i="0" dirty="0">
                <a:solidFill>
                  <a:srgbClr val="343434"/>
                </a:solidFill>
                <a:effectLst/>
                <a:latin typeface="Palatino" pitchFamily="2" charset="77"/>
                <a:ea typeface="Palatino" pitchFamily="2" charset="77"/>
              </a:rPr>
              <a:t>eacher candidates will spend an academic year in a school under the direction of a master teacher</a:t>
            </a:r>
            <a:endParaRPr lang="en-US" sz="2400" dirty="0">
              <a:latin typeface="Palatino" pitchFamily="2" charset="77"/>
              <a:ea typeface="Palatino" pitchFamily="2" charset="77"/>
            </a:endParaRPr>
          </a:p>
        </p:txBody>
      </p:sp>
    </p:spTree>
    <p:extLst>
      <p:ext uri="{BB962C8B-B14F-4D97-AF65-F5344CB8AC3E}">
        <p14:creationId xmlns:p14="http://schemas.microsoft.com/office/powerpoint/2010/main" val="1148442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2540-31F7-C446-790B-E898EC2DE520}"/>
              </a:ext>
            </a:extLst>
          </p:cNvPr>
          <p:cNvSpPr>
            <a:spLocks noGrp="1"/>
          </p:cNvSpPr>
          <p:nvPr>
            <p:ph type="title"/>
          </p:nvPr>
        </p:nvSpPr>
        <p:spPr>
          <a:xfrm>
            <a:off x="1097279" y="286603"/>
            <a:ext cx="10068025" cy="2119713"/>
          </a:xfrm>
        </p:spPr>
        <p:txBody>
          <a:bodyPr vert="horz" lIns="91440" tIns="45720" rIns="91440" bIns="45720" rtlCol="0" anchor="b">
            <a:normAutofit fontScale="90000"/>
          </a:bodyPr>
          <a:lstStyle/>
          <a:p>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100" b="1" i="0" dirty="0">
                <a:effectLst/>
              </a:rPr>
            </a:br>
            <a:br>
              <a:rPr lang="en-US" sz="3600" b="1" i="0" dirty="0">
                <a:effectLst/>
                <a:latin typeface="Palatino" pitchFamily="2" charset="77"/>
                <a:ea typeface="Palatino" pitchFamily="2" charset="77"/>
              </a:rPr>
            </a:br>
            <a:r>
              <a:rPr lang="en-US" sz="3600" b="1" i="0" dirty="0">
                <a:effectLst/>
                <a:latin typeface="Palatino" pitchFamily="2" charset="77"/>
                <a:ea typeface="Palatino" pitchFamily="2" charset="77"/>
              </a:rPr>
              <a:t>Residency for Excellence in Teaching and Learning (RETL): Partnership with Friendship Public Charter Schools (FPCS)</a:t>
            </a: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endParaRPr lang="en-US" sz="1200" dirty="0"/>
          </a:p>
        </p:txBody>
      </p:sp>
      <p:pic>
        <p:nvPicPr>
          <p:cNvPr id="7" name="Content Placeholder 6" descr="A logo of a house and tree&#10;&#10;Description automatically generated">
            <a:extLst>
              <a:ext uri="{FF2B5EF4-FFF2-40B4-BE49-F238E27FC236}">
                <a16:creationId xmlns:a16="http://schemas.microsoft.com/office/drawing/2014/main" id="{A8019A4C-FE85-DABD-0AA8-BF56DB26F407}"/>
              </a:ext>
            </a:extLst>
          </p:cNvPr>
          <p:cNvPicPr>
            <a:picLocks noGrp="1" noChangeAspect="1"/>
          </p:cNvPicPr>
          <p:nvPr>
            <p:ph idx="1"/>
          </p:nvPr>
        </p:nvPicPr>
        <p:blipFill rotWithShape="1">
          <a:blip r:embed="rId2"/>
          <a:stretch/>
        </p:blipFill>
        <p:spPr>
          <a:xfrm>
            <a:off x="891089" y="2729289"/>
            <a:ext cx="2682980" cy="2518610"/>
          </a:xfrm>
          <a:prstGeom prst="rect">
            <a:avLst/>
          </a:prstGeom>
        </p:spPr>
      </p:pic>
      <p:sp>
        <p:nvSpPr>
          <p:cNvPr id="6" name="Content Placeholder 5">
            <a:extLst>
              <a:ext uri="{FF2B5EF4-FFF2-40B4-BE49-F238E27FC236}">
                <a16:creationId xmlns:a16="http://schemas.microsoft.com/office/drawing/2014/main" id="{985B2E2E-BD00-C1C7-C142-3EB3EE103054}"/>
              </a:ext>
            </a:extLst>
          </p:cNvPr>
          <p:cNvSpPr>
            <a:spLocks noGrp="1"/>
          </p:cNvSpPr>
          <p:nvPr>
            <p:ph sz="half" idx="4294967295"/>
          </p:nvPr>
        </p:nvSpPr>
        <p:spPr>
          <a:xfrm>
            <a:off x="4300538" y="2070099"/>
            <a:ext cx="7891462" cy="4314825"/>
          </a:xfrm>
        </p:spPr>
        <p:txBody>
          <a:bodyPr vert="horz" lIns="0" tIns="45720" rIns="0" bIns="45720" rtlCol="0">
            <a:normAutofit fontScale="92500" lnSpcReduction="10000"/>
          </a:bodyPr>
          <a:lstStyle/>
          <a:p>
            <a:pPr>
              <a:lnSpc>
                <a:spcPct val="100000"/>
              </a:lnSpc>
              <a:buFont typeface="Arial" panose="020B0604020202020204" pitchFamily="34" charset="0"/>
              <a:buChar char="•"/>
            </a:pPr>
            <a:r>
              <a:rPr lang="en-US" sz="2200" dirty="0">
                <a:latin typeface="Palatino" pitchFamily="2" charset="77"/>
                <a:ea typeface="Palatino" pitchFamily="2" charset="77"/>
              </a:rPr>
              <a:t>Reduced Tuition: $27,000 for Master’s Degree</a:t>
            </a:r>
          </a:p>
          <a:p>
            <a:pPr lvl="1">
              <a:lnSpc>
                <a:spcPct val="100000"/>
              </a:lnSpc>
              <a:buFont typeface="Arial" panose="020B0604020202020204" pitchFamily="34" charset="0"/>
              <a:buChar char="•"/>
            </a:pPr>
            <a:r>
              <a:rPr lang="en-US" sz="2200" dirty="0">
                <a:latin typeface="Palatino" pitchFamily="2" charset="77"/>
                <a:ea typeface="Palatino" pitchFamily="2" charset="77"/>
              </a:rPr>
              <a:t>Graduate Teacher Education Programs Have Reduced Tuition Model Approved by AU’s Leadership</a:t>
            </a:r>
          </a:p>
          <a:p>
            <a:pPr lvl="1">
              <a:lnSpc>
                <a:spcPct val="100000"/>
              </a:lnSpc>
              <a:buFont typeface="Arial" panose="020B0604020202020204" pitchFamily="34" charset="0"/>
              <a:buChar char="•"/>
            </a:pPr>
            <a:r>
              <a:rPr lang="en-US" sz="2200" dirty="0">
                <a:latin typeface="Palatino" pitchFamily="2" charset="77"/>
                <a:ea typeface="Palatino" pitchFamily="2" charset="77"/>
              </a:rPr>
              <a:t>Partnership Discount</a:t>
            </a:r>
          </a:p>
          <a:p>
            <a:pPr lvl="1">
              <a:lnSpc>
                <a:spcPct val="100000"/>
              </a:lnSpc>
              <a:buFont typeface="Arial" panose="020B0604020202020204" pitchFamily="34" charset="0"/>
              <a:buChar char="•"/>
            </a:pPr>
            <a:r>
              <a:rPr lang="en-US" sz="2200" dirty="0">
                <a:latin typeface="Palatino" pitchFamily="2" charset="77"/>
                <a:ea typeface="Palatino" pitchFamily="2" charset="77"/>
              </a:rPr>
              <a:t>Generous and Flexible Financial Aid</a:t>
            </a:r>
          </a:p>
          <a:p>
            <a:pPr lvl="3">
              <a:lnSpc>
                <a:spcPct val="100000"/>
              </a:lnSpc>
              <a:buFont typeface="Arial" panose="020B0604020202020204" pitchFamily="34" charset="0"/>
              <a:buChar char="•"/>
            </a:pPr>
            <a:r>
              <a:rPr lang="en-US" sz="2200" dirty="0">
                <a:latin typeface="Palatino" pitchFamily="2" charset="77"/>
                <a:ea typeface="Palatino" pitchFamily="2" charset="77"/>
              </a:rPr>
              <a:t>TEACH Grants</a:t>
            </a:r>
          </a:p>
          <a:p>
            <a:pPr lvl="3">
              <a:lnSpc>
                <a:spcPct val="100000"/>
              </a:lnSpc>
              <a:buFont typeface="Arial" panose="020B0604020202020204" pitchFamily="34" charset="0"/>
              <a:buChar char="•"/>
            </a:pPr>
            <a:r>
              <a:rPr lang="en-US" sz="2200" dirty="0">
                <a:latin typeface="Palatino" pitchFamily="2" charset="77"/>
                <a:ea typeface="Palatino" pitchFamily="2" charset="77"/>
              </a:rPr>
              <a:t>Work Study Awarded for Teaching</a:t>
            </a:r>
          </a:p>
          <a:p>
            <a:pPr marL="543560" lvl="1" indent="-342900">
              <a:lnSpc>
                <a:spcPct val="100000"/>
              </a:lnSpc>
              <a:buFont typeface="Arial" panose="020B0604020202020204" pitchFamily="34" charset="0"/>
              <a:buChar char="•"/>
            </a:pPr>
            <a:r>
              <a:rPr lang="en-US" sz="2200" dirty="0">
                <a:latin typeface="Palatino" pitchFamily="2" charset="77"/>
                <a:ea typeface="Palatino" pitchFamily="2" charset="77"/>
              </a:rPr>
              <a:t>Generous Stipend with benefits from FPCS in the Residency Year</a:t>
            </a:r>
          </a:p>
          <a:p>
            <a:pPr marL="543560" lvl="1" indent="-342900">
              <a:lnSpc>
                <a:spcPct val="100000"/>
              </a:lnSpc>
              <a:buFont typeface="Arial" panose="020B0604020202020204" pitchFamily="34" charset="0"/>
              <a:buChar char="•"/>
            </a:pPr>
            <a:r>
              <a:rPr lang="en-US" sz="2200" dirty="0">
                <a:latin typeface="Palatino" pitchFamily="2" charset="77"/>
                <a:ea typeface="Palatino" pitchFamily="2" charset="77"/>
              </a:rPr>
              <a:t>Summer Teaching Stipend</a:t>
            </a:r>
          </a:p>
          <a:p>
            <a:pPr marL="543560" lvl="1" indent="-342900">
              <a:lnSpc>
                <a:spcPct val="100000"/>
              </a:lnSpc>
              <a:buFont typeface="Arial" panose="020B0604020202020204" pitchFamily="34" charset="0"/>
              <a:buChar char="•"/>
            </a:pPr>
            <a:r>
              <a:rPr lang="en-US" sz="2200" dirty="0">
                <a:latin typeface="Palatino" pitchFamily="2" charset="77"/>
                <a:ea typeface="Palatino" pitchFamily="2" charset="77"/>
              </a:rPr>
              <a:t>Pay Increase with Masters</a:t>
            </a:r>
          </a:p>
          <a:p>
            <a:pPr marL="543560" lvl="1" indent="-342900">
              <a:lnSpc>
                <a:spcPct val="100000"/>
              </a:lnSpc>
              <a:buFont typeface="Arial" panose="020B0604020202020204" pitchFamily="34" charset="0"/>
              <a:buChar char="•"/>
            </a:pPr>
            <a:r>
              <a:rPr lang="en-US" sz="2200" dirty="0">
                <a:latin typeface="Palatino" pitchFamily="2" charset="77"/>
                <a:ea typeface="Palatino" pitchFamily="2" charset="77"/>
              </a:rPr>
              <a:t>$10,500 of Tuition Assistance After Two Years of Employment to repay any remining loans or debt</a:t>
            </a:r>
          </a:p>
          <a:p>
            <a:pPr marL="200660" lvl="1" indent="0">
              <a:lnSpc>
                <a:spcPct val="100000"/>
              </a:lnSpc>
              <a:buNone/>
            </a:pPr>
            <a:endParaRPr lang="en-US" sz="2400" dirty="0"/>
          </a:p>
        </p:txBody>
      </p:sp>
    </p:spTree>
    <p:extLst>
      <p:ext uri="{BB962C8B-B14F-4D97-AF65-F5344CB8AC3E}">
        <p14:creationId xmlns:p14="http://schemas.microsoft.com/office/powerpoint/2010/main" val="1297628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EE8A-1FEE-784B-195A-CE7A98146FB5}"/>
              </a:ext>
            </a:extLst>
          </p:cNvPr>
          <p:cNvSpPr>
            <a:spLocks noGrp="1"/>
          </p:cNvSpPr>
          <p:nvPr>
            <p:ph type="title"/>
          </p:nvPr>
        </p:nvSpPr>
        <p:spPr>
          <a:xfrm>
            <a:off x="1097280" y="516835"/>
            <a:ext cx="5977937" cy="1134165"/>
          </a:xfrm>
        </p:spPr>
        <p:txBody>
          <a:bodyPr vert="horz" lIns="91440" tIns="45720" rIns="91440" bIns="45720" rtlCol="0" anchor="b">
            <a:normAutofit/>
          </a:bodyPr>
          <a:lstStyle/>
          <a:p>
            <a:r>
              <a:rPr lang="en-US" sz="3600" dirty="0">
                <a:latin typeface="Palatino" pitchFamily="2" charset="77"/>
                <a:ea typeface="Palatino" pitchFamily="2" charset="77"/>
              </a:rPr>
              <a:t>Philosophy of the Partnership</a:t>
            </a:r>
            <a:endParaRPr lang="en-US" sz="3600" dirty="0">
              <a:solidFill>
                <a:srgbClr val="FFFFFF"/>
              </a:solidFill>
              <a:latin typeface="Palatino" pitchFamily="2" charset="77"/>
              <a:ea typeface="Palatino" pitchFamily="2" charset="77"/>
            </a:endParaRPr>
          </a:p>
        </p:txBody>
      </p:sp>
      <p:sp>
        <p:nvSpPr>
          <p:cNvPr id="4" name="Content Placeholder 3">
            <a:extLst>
              <a:ext uri="{FF2B5EF4-FFF2-40B4-BE49-F238E27FC236}">
                <a16:creationId xmlns:a16="http://schemas.microsoft.com/office/drawing/2014/main" id="{BB134783-980E-839C-6DFC-851C1AA76139}"/>
              </a:ext>
            </a:extLst>
          </p:cNvPr>
          <p:cNvSpPr>
            <a:spLocks noGrp="1"/>
          </p:cNvSpPr>
          <p:nvPr>
            <p:ph sz="half" idx="1"/>
          </p:nvPr>
        </p:nvSpPr>
        <p:spPr>
          <a:xfrm>
            <a:off x="1097279" y="2546224"/>
            <a:ext cx="5977938" cy="3342747"/>
          </a:xfrm>
        </p:spPr>
        <p:txBody>
          <a:bodyPr vert="horz" lIns="0" tIns="45720" rIns="0" bIns="45720" rtlCol="0" anchor="t">
            <a:noAutofit/>
          </a:bodyPr>
          <a:lstStyle/>
          <a:p>
            <a:pPr marL="0" indent="0">
              <a:buNone/>
            </a:pPr>
            <a:r>
              <a:rPr lang="en-US" sz="2400" dirty="0">
                <a:solidFill>
                  <a:srgbClr val="FFFFFF"/>
                </a:solidFill>
                <a:latin typeface="Palatino" pitchFamily="2" charset="77"/>
                <a:ea typeface="Palatino" pitchFamily="2" charset="77"/>
              </a:rPr>
              <a:t>Supporting the Ongoing Teacher Shortage </a:t>
            </a:r>
          </a:p>
          <a:p>
            <a:pPr marL="0" indent="0">
              <a:buNone/>
            </a:pPr>
            <a:r>
              <a:rPr lang="en-US" sz="2400" dirty="0">
                <a:latin typeface="Palatino" pitchFamily="2" charset="77"/>
                <a:ea typeface="Palatino" pitchFamily="2" charset="77"/>
              </a:rPr>
              <a:t>Practice --&gt; Research --&gt; Practice --&gt; Research</a:t>
            </a:r>
          </a:p>
          <a:p>
            <a:pPr marL="0" indent="0">
              <a:buNone/>
            </a:pPr>
            <a:r>
              <a:rPr lang="en-US" sz="2400" dirty="0">
                <a:latin typeface="Palatino" pitchFamily="2" charset="77"/>
                <a:ea typeface="Palatino" pitchFamily="2" charset="77"/>
              </a:rPr>
              <a:t>Explicit Acknowledgement of Race, Class, and Power Dynamics, Unjust Systems</a:t>
            </a:r>
          </a:p>
        </p:txBody>
      </p:sp>
      <p:pic>
        <p:nvPicPr>
          <p:cNvPr id="6" name="Picture Placeholder 5" descr="A green and red sign with white flowers in the background&#10;&#10;Description automatically generated with low confidence">
            <a:extLst>
              <a:ext uri="{FF2B5EF4-FFF2-40B4-BE49-F238E27FC236}">
                <a16:creationId xmlns:a16="http://schemas.microsoft.com/office/drawing/2014/main" id="{52399B65-E846-8C94-AF91-EDD531A515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11902" y="10"/>
            <a:ext cx="4580097" cy="6857990"/>
          </a:xfrm>
          <a:prstGeom prst="rect">
            <a:avLst/>
          </a:prstGeom>
        </p:spPr>
      </p:pic>
    </p:spTree>
    <p:extLst>
      <p:ext uri="{BB962C8B-B14F-4D97-AF65-F5344CB8AC3E}">
        <p14:creationId xmlns:p14="http://schemas.microsoft.com/office/powerpoint/2010/main" val="362705205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762ED-5BAD-824C-0D2C-696ED5F11852}"/>
              </a:ext>
            </a:extLst>
          </p:cNvPr>
          <p:cNvSpPr>
            <a:spLocks noGrp="1"/>
          </p:cNvSpPr>
          <p:nvPr>
            <p:ph type="ctrTitle"/>
          </p:nvPr>
        </p:nvSpPr>
        <p:spPr/>
        <p:txBody>
          <a:bodyPr/>
          <a:lstStyle/>
          <a:p>
            <a:endParaRPr lang="en-US" dirty="0"/>
          </a:p>
        </p:txBody>
      </p:sp>
      <p:sp>
        <p:nvSpPr>
          <p:cNvPr id="4" name="Subtitle 3">
            <a:extLst>
              <a:ext uri="{FF2B5EF4-FFF2-40B4-BE49-F238E27FC236}">
                <a16:creationId xmlns:a16="http://schemas.microsoft.com/office/drawing/2014/main" id="{74DAA5A5-0917-36A3-E067-2D6087C859A6}"/>
              </a:ext>
            </a:extLst>
          </p:cNvPr>
          <p:cNvSpPr>
            <a:spLocks noGrp="1"/>
          </p:cNvSpPr>
          <p:nvPr>
            <p:ph type="subTitle" idx="1"/>
          </p:nvPr>
        </p:nvSpPr>
        <p:spPr/>
        <p:txBody>
          <a:bodyPr/>
          <a:lstStyle/>
          <a:p>
            <a:endParaRPr lang="en-US"/>
          </a:p>
        </p:txBody>
      </p:sp>
      <p:pic>
        <p:nvPicPr>
          <p:cNvPr id="3" name="Picture Placeholder 2"/>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342900" y="0"/>
            <a:ext cx="12534900" cy="6858000"/>
          </a:xfrm>
        </p:spPr>
      </p:pic>
      <p:pic>
        <p:nvPicPr>
          <p:cNvPr id="6" name="Picture 5">
            <a:extLst>
              <a:ext uri="{FF2B5EF4-FFF2-40B4-BE49-F238E27FC236}">
                <a16:creationId xmlns:a16="http://schemas.microsoft.com/office/drawing/2014/main" id="{20E58B20-29A5-D2C3-C5DC-CEA9309392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7235" y="2962477"/>
            <a:ext cx="7997529" cy="933045"/>
          </a:xfrm>
          <a:prstGeom prst="rect">
            <a:avLst/>
          </a:prstGeom>
        </p:spPr>
      </p:pic>
    </p:spTree>
    <p:extLst>
      <p:ext uri="{BB962C8B-B14F-4D97-AF65-F5344CB8AC3E}">
        <p14:creationId xmlns:p14="http://schemas.microsoft.com/office/powerpoint/2010/main" val="958578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9343F3-036B-81B3-76D0-9FAA2F9B0001}"/>
              </a:ext>
            </a:extLst>
          </p:cNvPr>
          <p:cNvSpPr>
            <a:spLocks noGrp="1"/>
          </p:cNvSpPr>
          <p:nvPr>
            <p:ph type="body" sz="quarter" idx="4294967295"/>
          </p:nvPr>
        </p:nvSpPr>
        <p:spPr>
          <a:xfrm>
            <a:off x="563217" y="701469"/>
            <a:ext cx="5319713" cy="1162050"/>
          </a:xfrm>
          <a:prstGeom prst="rect">
            <a:avLst/>
          </a:prstGeom>
        </p:spPr>
        <p:txBody>
          <a:bodyPr lIns="91440" tIns="45720" rIns="91440" bIns="45720" anchor="t"/>
          <a:lstStyle/>
          <a:p>
            <a:pPr marL="0" indent="0">
              <a:buNone/>
            </a:pPr>
            <a:r>
              <a:rPr lang="en-US" sz="4400" b="1" dirty="0">
                <a:solidFill>
                  <a:schemeClr val="bg1"/>
                </a:solidFill>
                <a:latin typeface="Gentona Book"/>
              </a:rPr>
              <a:t>Example/Exemplar</a:t>
            </a:r>
            <a:endParaRPr lang="en-US" sz="4400" b="1" dirty="0">
              <a:solidFill>
                <a:schemeClr val="bg1"/>
              </a:solidFill>
              <a:cs typeface="Calibri" panose="020F0502020204030204"/>
            </a:endParaRPr>
          </a:p>
        </p:txBody>
      </p:sp>
      <p:sp>
        <p:nvSpPr>
          <p:cNvPr id="3" name="Rectangle 2">
            <a:extLst>
              <a:ext uri="{FF2B5EF4-FFF2-40B4-BE49-F238E27FC236}">
                <a16:creationId xmlns:a16="http://schemas.microsoft.com/office/drawing/2014/main" id="{2449A73F-1459-1E3E-7D60-5D300299A17F}"/>
              </a:ext>
              <a:ext uri="{C183D7F6-B498-43B3-948B-1728B52AA6E4}">
                <adec:decorative xmlns:adec="http://schemas.microsoft.com/office/drawing/2017/decorative" val="1"/>
              </a:ext>
            </a:extLst>
          </p:cNvPr>
          <p:cNvSpPr/>
          <p:nvPr/>
        </p:nvSpPr>
        <p:spPr>
          <a:xfrm>
            <a:off x="511231" y="381151"/>
            <a:ext cx="5319451" cy="1275498"/>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sp>
        <p:nvSpPr>
          <p:cNvPr id="6" name="TextBox 5">
            <a:extLst>
              <a:ext uri="{FF2B5EF4-FFF2-40B4-BE49-F238E27FC236}">
                <a16:creationId xmlns:a16="http://schemas.microsoft.com/office/drawing/2014/main" id="{1C387873-41A4-EC1C-B8DF-609A44B5F3BA}"/>
              </a:ext>
            </a:extLst>
          </p:cNvPr>
          <p:cNvSpPr txBox="1"/>
          <p:nvPr/>
        </p:nvSpPr>
        <p:spPr>
          <a:xfrm>
            <a:off x="3948862" y="3262743"/>
            <a:ext cx="792259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ea typeface="+mn-lt"/>
                <a:cs typeface="+mn-lt"/>
              </a:rPr>
              <a:t>Kimber L. Wilkerson, Ph.D.</a:t>
            </a:r>
            <a:endParaRPr lang="en-US" sz="2000">
              <a:solidFill>
                <a:schemeClr val="bg1"/>
              </a:solidFill>
              <a:ea typeface="+mn-lt"/>
              <a:cs typeface="+mn-lt"/>
            </a:endParaRPr>
          </a:p>
          <a:p>
            <a:r>
              <a:rPr lang="en-US" sz="2000" b="1" dirty="0">
                <a:solidFill>
                  <a:schemeClr val="bg1"/>
                </a:solidFill>
                <a:ea typeface="+mn-lt"/>
                <a:cs typeface="+mn-lt"/>
              </a:rPr>
              <a:t>Professor of Special Education</a:t>
            </a:r>
            <a:endParaRPr lang="en-US" sz="2000">
              <a:solidFill>
                <a:schemeClr val="bg1"/>
              </a:solidFill>
              <a:ea typeface="Calibri"/>
              <a:cs typeface="Calibri"/>
            </a:endParaRPr>
          </a:p>
          <a:p>
            <a:r>
              <a:rPr lang="en-US" sz="2000" b="1" dirty="0">
                <a:solidFill>
                  <a:schemeClr val="bg1"/>
                </a:solidFill>
                <a:ea typeface="+mn-lt"/>
                <a:cs typeface="+mn-lt"/>
              </a:rPr>
              <a:t>Department of Rehabilitation Psychology &amp; Special Education</a:t>
            </a:r>
            <a:endParaRPr lang="en-US" sz="2000">
              <a:solidFill>
                <a:schemeClr val="bg1"/>
              </a:solidFill>
              <a:ea typeface="Calibri"/>
              <a:cs typeface="Calibri"/>
            </a:endParaRPr>
          </a:p>
          <a:p>
            <a:r>
              <a:rPr lang="en-US" sz="2000" b="1" dirty="0">
                <a:solidFill>
                  <a:schemeClr val="bg1"/>
                </a:solidFill>
                <a:ea typeface="+mn-lt"/>
                <a:cs typeface="+mn-lt"/>
              </a:rPr>
              <a:t>School of Education</a:t>
            </a:r>
            <a:endParaRPr lang="en-US" sz="2000">
              <a:solidFill>
                <a:schemeClr val="bg1"/>
              </a:solidFill>
              <a:ea typeface="+mn-lt"/>
              <a:cs typeface="+mn-lt"/>
            </a:endParaRPr>
          </a:p>
          <a:p>
            <a:r>
              <a:rPr lang="en-US" sz="2000" b="1" dirty="0">
                <a:solidFill>
                  <a:schemeClr val="bg1"/>
                </a:solidFill>
                <a:ea typeface="+mn-lt"/>
                <a:cs typeface="+mn-lt"/>
              </a:rPr>
              <a:t>University of Wisconsin-Madison</a:t>
            </a:r>
            <a:endParaRPr lang="en-US" sz="2000" dirty="0">
              <a:solidFill>
                <a:schemeClr val="bg1"/>
              </a:solidFill>
              <a:ea typeface="Calibri" panose="020F0502020204030204"/>
              <a:cs typeface="Calibri" panose="020F0502020204030204"/>
            </a:endParaRPr>
          </a:p>
          <a:p>
            <a:endParaRPr lang="en-US" sz="1200" dirty="0">
              <a:solidFill>
                <a:srgbClr val="000000"/>
              </a:solidFill>
              <a:latin typeface="Aptos"/>
              <a:ea typeface="Calibri"/>
              <a:cs typeface="Calibri"/>
            </a:endParaRPr>
          </a:p>
        </p:txBody>
      </p:sp>
      <p:pic>
        <p:nvPicPr>
          <p:cNvPr id="4" name="Picture 3" descr="A person wearing glasses and a black and white dress&#10;&#10;Description automatically generated">
            <a:extLst>
              <a:ext uri="{FF2B5EF4-FFF2-40B4-BE49-F238E27FC236}">
                <a16:creationId xmlns:a16="http://schemas.microsoft.com/office/drawing/2014/main" id="{BC263919-1F3E-9F2A-6479-6DE4569FC263}"/>
              </a:ext>
            </a:extLst>
          </p:cNvPr>
          <p:cNvPicPr>
            <a:picLocks noChangeAspect="1"/>
          </p:cNvPicPr>
          <p:nvPr/>
        </p:nvPicPr>
        <p:blipFill>
          <a:blip r:embed="rId3"/>
          <a:stretch>
            <a:fillRect/>
          </a:stretch>
        </p:blipFill>
        <p:spPr>
          <a:xfrm>
            <a:off x="1158618" y="2776844"/>
            <a:ext cx="2492375" cy="2492375"/>
          </a:xfrm>
          <a:prstGeom prst="rect">
            <a:avLst/>
          </a:prstGeom>
        </p:spPr>
      </p:pic>
    </p:spTree>
    <p:extLst>
      <p:ext uri="{BB962C8B-B14F-4D97-AF65-F5344CB8AC3E}">
        <p14:creationId xmlns:p14="http://schemas.microsoft.com/office/powerpoint/2010/main" val="3187321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
          <p:cNvSpPr txBox="1">
            <a:spLocks noGrp="1"/>
          </p:cNvSpPr>
          <p:nvPr>
            <p:ph type="ctrTitle"/>
          </p:nvPr>
        </p:nvSpPr>
        <p:spPr>
          <a:xfrm>
            <a:off x="734726" y="2283618"/>
            <a:ext cx="10564645" cy="22907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6000"/>
              <a:buNone/>
            </a:pPr>
            <a:r>
              <a:rPr lang="en-US" sz="4000" b="1" dirty="0">
                <a:latin typeface="Georgia"/>
                <a:ea typeface="Georgia"/>
                <a:cs typeface="Georgia"/>
                <a:sym typeface="Georgia"/>
              </a:rPr>
              <a:t>University of Wisconsin-Madison Special Education </a:t>
            </a:r>
            <a:br>
              <a:rPr lang="en-US" sz="4000" b="1" dirty="0">
                <a:latin typeface="Georgia"/>
                <a:ea typeface="Georgia"/>
                <a:cs typeface="Georgia"/>
                <a:sym typeface="Georgia"/>
              </a:rPr>
            </a:br>
            <a:r>
              <a:rPr lang="en-US" sz="4000" b="1" dirty="0">
                <a:latin typeface="Georgia"/>
                <a:ea typeface="Georgia"/>
                <a:cs typeface="Georgia"/>
                <a:sym typeface="Georgia"/>
              </a:rPr>
              <a:t>Teacher Residency Program</a:t>
            </a:r>
            <a:br>
              <a:rPr lang="en-US" sz="4000" b="1" dirty="0">
                <a:latin typeface="Georgia"/>
                <a:ea typeface="Georgia"/>
                <a:cs typeface="Georgia"/>
                <a:sym typeface="Georgia"/>
              </a:rPr>
            </a:br>
            <a:endParaRPr sz="4000" b="1" i="0" u="none" strike="noStrike" cap="none" dirty="0">
              <a:solidFill>
                <a:schemeClr val="lt1"/>
              </a:solidFill>
              <a:latin typeface="Georgia"/>
              <a:ea typeface="Georgia"/>
              <a:cs typeface="Georgia"/>
              <a:sym typeface="Georgia"/>
            </a:endParaRPr>
          </a:p>
        </p:txBody>
      </p:sp>
      <p:sp>
        <p:nvSpPr>
          <p:cNvPr id="64" name="Google Shape;64;p1"/>
          <p:cNvSpPr txBox="1">
            <a:spLocks noGrp="1"/>
          </p:cNvSpPr>
          <p:nvPr>
            <p:ph type="subTitle" idx="1"/>
          </p:nvPr>
        </p:nvSpPr>
        <p:spPr>
          <a:xfrm>
            <a:off x="734728" y="5029200"/>
            <a:ext cx="8200724" cy="13740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1" i="0" u="none" strike="noStrike" cap="none" dirty="0">
                <a:solidFill>
                  <a:schemeClr val="lt1"/>
                </a:solidFill>
                <a:latin typeface="Georgia"/>
                <a:ea typeface="Georgia"/>
                <a:cs typeface="Georgia"/>
                <a:sym typeface="Georgia"/>
              </a:rPr>
              <a:t>Kimber Wilkerson</a:t>
            </a:r>
            <a:endParaRPr dirty="0"/>
          </a:p>
          <a:p>
            <a:pPr marL="0" marR="0" lvl="0" indent="0" algn="l" rtl="0">
              <a:lnSpc>
                <a:spcPct val="90000"/>
              </a:lnSpc>
              <a:spcBef>
                <a:spcPts val="0"/>
              </a:spcBef>
              <a:spcAft>
                <a:spcPts val="0"/>
              </a:spcAft>
              <a:buClr>
                <a:schemeClr val="lt1"/>
              </a:buClr>
              <a:buSzPts val="2400"/>
              <a:buFont typeface="Arial"/>
              <a:buNone/>
            </a:pPr>
            <a:r>
              <a:rPr lang="en-US" sz="2000" b="0" i="0" u="none" strike="noStrike" cap="none" dirty="0">
                <a:solidFill>
                  <a:schemeClr val="lt1"/>
                </a:solidFill>
                <a:latin typeface="Georgia"/>
                <a:ea typeface="Georgia"/>
                <a:cs typeface="Georgia"/>
                <a:sym typeface="Georgia"/>
              </a:rPr>
              <a:t>Professor of Special Education</a:t>
            </a:r>
          </a:p>
          <a:p>
            <a:pPr marL="0" marR="0" lvl="0" indent="0" algn="l" rtl="0">
              <a:lnSpc>
                <a:spcPct val="90000"/>
              </a:lnSpc>
              <a:spcBef>
                <a:spcPts val="0"/>
              </a:spcBef>
              <a:spcAft>
                <a:spcPts val="0"/>
              </a:spcAft>
              <a:buClr>
                <a:schemeClr val="lt1"/>
              </a:buClr>
              <a:buSzPts val="2400"/>
              <a:buFont typeface="Arial"/>
              <a:buNone/>
            </a:pPr>
            <a:r>
              <a:rPr lang="en-US" sz="2000" dirty="0" err="1">
                <a:latin typeface="Georgia"/>
                <a:ea typeface="Georgia"/>
                <a:cs typeface="Georgia"/>
                <a:sym typeface="Georgia"/>
              </a:rPr>
              <a:t>klwilkerson@wisc.edu</a:t>
            </a:r>
            <a:endParaRPr sz="2000" dirty="0">
              <a:latin typeface="Georgia"/>
              <a:ea typeface="Georgia"/>
              <a:cs typeface="Georgia"/>
              <a:sym typeface="Georgia"/>
            </a:endParaRPr>
          </a:p>
          <a:p>
            <a:pPr marL="0" marR="0" lvl="0" indent="0" algn="l" rtl="0">
              <a:lnSpc>
                <a:spcPct val="90000"/>
              </a:lnSpc>
              <a:spcBef>
                <a:spcPts val="0"/>
              </a:spcBef>
              <a:spcAft>
                <a:spcPts val="0"/>
              </a:spcAft>
              <a:buClr>
                <a:schemeClr val="lt1"/>
              </a:buClr>
              <a:buSzPts val="2400"/>
              <a:buFont typeface="Arial"/>
              <a:buNone/>
            </a:pPr>
            <a:endParaRPr sz="2400" b="0" i="0" u="none" strike="noStrike" cap="none" dirty="0">
              <a:solidFill>
                <a:schemeClr val="lt1"/>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EE1022-2939-6D70-5553-8003436B4192}"/>
              </a:ext>
            </a:extLst>
          </p:cNvPr>
          <p:cNvSpPr>
            <a:spLocks noGrp="1"/>
          </p:cNvSpPr>
          <p:nvPr>
            <p:ph type="title"/>
          </p:nvPr>
        </p:nvSpPr>
        <p:spPr/>
        <p:txBody>
          <a:bodyPr/>
          <a:lstStyle/>
          <a:p>
            <a:r>
              <a:rPr lang="en-US" sz="4400" b="1" dirty="0">
                <a:solidFill>
                  <a:schemeClr val="accent1"/>
                </a:solidFill>
                <a:latin typeface="Georgia"/>
                <a:ea typeface="Georgia"/>
                <a:cs typeface="Georgia"/>
                <a:sym typeface="Georgia"/>
              </a:rPr>
              <a:t>Challenges</a:t>
            </a:r>
            <a:endParaRPr lang="en-US" dirty="0"/>
          </a:p>
        </p:txBody>
      </p:sp>
      <p:sp>
        <p:nvSpPr>
          <p:cNvPr id="6" name="Text Placeholder 5">
            <a:extLst>
              <a:ext uri="{FF2B5EF4-FFF2-40B4-BE49-F238E27FC236}">
                <a16:creationId xmlns:a16="http://schemas.microsoft.com/office/drawing/2014/main" id="{960B1DFA-7513-9238-3FE6-2DE354E2F9C3}"/>
              </a:ext>
            </a:extLst>
          </p:cNvPr>
          <p:cNvSpPr>
            <a:spLocks noGrp="1"/>
          </p:cNvSpPr>
          <p:nvPr>
            <p:ph type="body" idx="1"/>
          </p:nvPr>
        </p:nvSpPr>
        <p:spPr/>
        <p:txBody>
          <a:bodyPr/>
          <a:lstStyle/>
          <a:p>
            <a:pPr marL="457200" marR="0" lvl="0" indent="-406400" algn="l" rtl="0">
              <a:lnSpc>
                <a:spcPct val="90000"/>
              </a:lnSpc>
              <a:spcBef>
                <a:spcPts val="1000"/>
              </a:spcBef>
              <a:spcAft>
                <a:spcPts val="0"/>
              </a:spcAft>
              <a:buClr>
                <a:schemeClr val="dk1"/>
              </a:buClr>
              <a:buSzPts val="2800"/>
              <a:buFont typeface="Arial"/>
              <a:buChar char="•"/>
            </a:pPr>
            <a:r>
              <a:rPr lang="en-US" sz="2800" dirty="0">
                <a:latin typeface="Georgia"/>
                <a:ea typeface="Georgia"/>
                <a:cs typeface="Georgia"/>
                <a:sym typeface="Georgia"/>
              </a:rPr>
              <a:t>Shortage of well-prepared special educators</a:t>
            </a:r>
            <a:endParaRPr lang="en-US" dirty="0"/>
          </a:p>
          <a:p>
            <a:pPr marL="457200" marR="0" lvl="0" indent="-406400" algn="l" rtl="0">
              <a:lnSpc>
                <a:spcPct val="90000"/>
              </a:lnSpc>
              <a:spcBef>
                <a:spcPts val="1000"/>
              </a:spcBef>
              <a:spcAft>
                <a:spcPts val="0"/>
              </a:spcAft>
              <a:buClr>
                <a:schemeClr val="dk1"/>
              </a:buClr>
              <a:buSzPts val="2800"/>
              <a:buFont typeface="Arial"/>
              <a:buChar char="•"/>
            </a:pPr>
            <a:r>
              <a:rPr lang="en-US" sz="2800" dirty="0">
                <a:latin typeface="Georgia"/>
                <a:ea typeface="Georgia"/>
                <a:cs typeface="Georgia"/>
                <a:sym typeface="Georgia"/>
              </a:rPr>
              <a:t>Need for special educators in high-need districts and schools</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Financial barriers</a:t>
            </a:r>
          </a:p>
          <a:p>
            <a:r>
              <a:rPr lang="en-US" dirty="0">
                <a:latin typeface="Georgia"/>
                <a:sym typeface="Georgia"/>
              </a:rPr>
              <a:t>Attrition, especially among early career educators</a:t>
            </a:r>
          </a:p>
          <a:p>
            <a:pPr marL="457200" marR="0" lvl="0" indent="-406400" algn="l" rtl="0">
              <a:lnSpc>
                <a:spcPct val="90000"/>
              </a:lnSpc>
              <a:spcBef>
                <a:spcPts val="1000"/>
              </a:spcBef>
              <a:spcAft>
                <a:spcPts val="0"/>
              </a:spcAft>
              <a:buClr>
                <a:schemeClr val="dk1"/>
              </a:buClr>
              <a:buSzPts val="2800"/>
              <a:buFont typeface="Arial"/>
              <a:buChar char="•"/>
            </a:pPr>
            <a:endParaRPr lang="en-US" b="1" dirty="0">
              <a:latin typeface="Georgia"/>
              <a:sym typeface="Georgia"/>
            </a:endParaRPr>
          </a:p>
          <a:p>
            <a:pPr marL="457200" marR="0" lvl="0" indent="-406400" algn="l" rtl="0">
              <a:lnSpc>
                <a:spcPct val="90000"/>
              </a:lnSpc>
              <a:spcBef>
                <a:spcPts val="1000"/>
              </a:spcBef>
              <a:spcAft>
                <a:spcPts val="0"/>
              </a:spcAft>
              <a:buClr>
                <a:schemeClr val="dk1"/>
              </a:buClr>
              <a:buSzPts val="2800"/>
              <a:buFont typeface="Arial"/>
              <a:buChar char="•"/>
            </a:pPr>
            <a:endParaRPr lang="en-US" dirty="0"/>
          </a:p>
        </p:txBody>
      </p:sp>
    </p:spTree>
    <p:extLst>
      <p:ext uri="{BB962C8B-B14F-4D97-AF65-F5344CB8AC3E}">
        <p14:creationId xmlns:p14="http://schemas.microsoft.com/office/powerpoint/2010/main" val="1414772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838200" y="521595"/>
            <a:ext cx="10515600" cy="683664"/>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100" b="1" dirty="0">
                <a:solidFill>
                  <a:schemeClr val="accent1"/>
                </a:solidFill>
                <a:latin typeface="Georgia"/>
                <a:sym typeface="Georgia"/>
              </a:rPr>
              <a:t>UW-Madison TRP </a:t>
            </a:r>
            <a:endParaRPr dirty="0"/>
          </a:p>
        </p:txBody>
      </p:sp>
      <p:sp>
        <p:nvSpPr>
          <p:cNvPr id="71" name="Google Shape;71;p2"/>
          <p:cNvSpPr txBox="1">
            <a:spLocks noGrp="1"/>
          </p:cNvSpPr>
          <p:nvPr>
            <p:ph type="body" idx="2"/>
          </p:nvPr>
        </p:nvSpPr>
        <p:spPr>
          <a:xfrm>
            <a:off x="838200" y="1508630"/>
            <a:ext cx="10363200" cy="5023281"/>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Active and planful recruitment in collaboration with MPS</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Full academic year residency in MPS</a:t>
            </a:r>
            <a:endParaRPr dirty="0"/>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ea typeface="Georgia"/>
                <a:cs typeface="Georgia"/>
                <a:sym typeface="Georgia"/>
              </a:rPr>
              <a:t>Generous living stipend of at least $46,500</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Eligible for UW-Madison School of Education Wisconsin Teacher Pledge, which covers the cost of tuition</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Master’s degree from UW-Madison</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Three-year commitment to teach in MPS</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Ongoing induction support for two years</a:t>
            </a:r>
            <a:endParaRPr dirty="0"/>
          </a:p>
          <a:p>
            <a:pPr marL="50800" lvl="0" indent="0" algn="l" rtl="0">
              <a:lnSpc>
                <a:spcPct val="90000"/>
              </a:lnSpc>
              <a:spcBef>
                <a:spcPts val="1000"/>
              </a:spcBef>
              <a:spcAft>
                <a:spcPts val="0"/>
              </a:spcAft>
              <a:buSzPts val="2800"/>
              <a:buNone/>
            </a:pPr>
            <a:endParaRPr sz="3600" b="1" dirty="0">
              <a:latin typeface="Georgia"/>
              <a:ea typeface="Georgia"/>
              <a:cs typeface="Georgia"/>
              <a:sym typeface="Georgia"/>
            </a:endParaRPr>
          </a:p>
        </p:txBody>
      </p:sp>
      <p:pic>
        <p:nvPicPr>
          <p:cNvPr id="2" name="Picture 1">
            <a:extLst>
              <a:ext uri="{FF2B5EF4-FFF2-40B4-BE49-F238E27FC236}">
                <a16:creationId xmlns:a16="http://schemas.microsoft.com/office/drawing/2014/main" id="{A49B677E-CDF9-7CF9-262C-0D2C023474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12792" y="381358"/>
            <a:ext cx="2589689" cy="963985"/>
          </a:xfrm>
          <a:prstGeom prst="rect">
            <a:avLst/>
          </a:prstGeom>
        </p:spPr>
      </p:pic>
      <p:pic>
        <p:nvPicPr>
          <p:cNvPr id="3" name="Google Shape;65;p1" descr="A stop sign&#10;&#10;Description automatically generated">
            <a:extLst>
              <a:ext uri="{FF2B5EF4-FFF2-40B4-BE49-F238E27FC236}">
                <a16:creationId xmlns:a16="http://schemas.microsoft.com/office/drawing/2014/main" id="{BAEC26EB-7876-8D65-196E-AF77D5E22D9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35586" y="381358"/>
            <a:ext cx="702128" cy="963984"/>
          </a:xfrm>
          <a:prstGeom prst="rect">
            <a:avLst/>
          </a:prstGeom>
          <a:noFill/>
          <a:ln>
            <a:noFill/>
          </a:ln>
        </p:spPr>
      </p:pic>
    </p:spTree>
    <p:extLst>
      <p:ext uri="{BB962C8B-B14F-4D97-AF65-F5344CB8AC3E}">
        <p14:creationId xmlns:p14="http://schemas.microsoft.com/office/powerpoint/2010/main" val="4259180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8CB7E-DDC3-2D60-012E-8F8BCE53FC92}"/>
              </a:ext>
            </a:extLst>
          </p:cNvPr>
          <p:cNvSpPr>
            <a:spLocks noGrp="1"/>
          </p:cNvSpPr>
          <p:nvPr>
            <p:ph type="title"/>
          </p:nvPr>
        </p:nvSpPr>
        <p:spPr/>
        <p:txBody>
          <a:bodyPr/>
          <a:lstStyle/>
          <a:p>
            <a:r>
              <a:rPr lang="en-US" b="1" dirty="0">
                <a:latin typeface="Gentona Book"/>
              </a:rPr>
              <a:t>Introductions </a:t>
            </a:r>
            <a:endParaRPr lang="en-US" b="1" dirty="0"/>
          </a:p>
        </p:txBody>
      </p:sp>
      <p:pic>
        <p:nvPicPr>
          <p:cNvPr id="4" name="Content Placeholder 3" descr="A blue and black sign with a building and a circle&#10;&#10;Description automatically generated">
            <a:extLst>
              <a:ext uri="{FF2B5EF4-FFF2-40B4-BE49-F238E27FC236}">
                <a16:creationId xmlns:a16="http://schemas.microsoft.com/office/drawing/2014/main" id="{4BD2B58B-C386-132A-98B4-64F7784A3F23}"/>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526964" y="6186408"/>
            <a:ext cx="1690788" cy="513999"/>
          </a:xfrm>
        </p:spPr>
      </p:pic>
      <p:pic>
        <p:nvPicPr>
          <p:cNvPr id="3" name="Picture 2" descr="A person wearing a green dress and a necklace&#10;&#10;Description automatically generated">
            <a:extLst>
              <a:ext uri="{FF2B5EF4-FFF2-40B4-BE49-F238E27FC236}">
                <a16:creationId xmlns:a16="http://schemas.microsoft.com/office/drawing/2014/main" id="{70EA4C45-D637-CE76-AEB7-2591DDA995AD}"/>
              </a:ext>
            </a:extLst>
          </p:cNvPr>
          <p:cNvPicPr>
            <a:picLocks noChangeAspect="1"/>
          </p:cNvPicPr>
          <p:nvPr/>
        </p:nvPicPr>
        <p:blipFill>
          <a:blip r:embed="rId4"/>
          <a:stretch>
            <a:fillRect/>
          </a:stretch>
        </p:blipFill>
        <p:spPr>
          <a:xfrm>
            <a:off x="673582" y="1854476"/>
            <a:ext cx="2562225" cy="2552700"/>
          </a:xfrm>
          <a:prstGeom prst="rect">
            <a:avLst/>
          </a:prstGeom>
        </p:spPr>
      </p:pic>
      <p:pic>
        <p:nvPicPr>
          <p:cNvPr id="5" name="Picture 4" descr="A person wearing blue glasses and a blue jacket&#10;&#10;Description automatically generated">
            <a:extLst>
              <a:ext uri="{FF2B5EF4-FFF2-40B4-BE49-F238E27FC236}">
                <a16:creationId xmlns:a16="http://schemas.microsoft.com/office/drawing/2014/main" id="{BE3E3C6D-D75F-D852-496A-EC442A68F8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22305" y="1859031"/>
            <a:ext cx="2274957" cy="2543591"/>
          </a:xfrm>
          <a:prstGeom prst="rect">
            <a:avLst/>
          </a:prstGeom>
        </p:spPr>
      </p:pic>
      <p:sp>
        <p:nvSpPr>
          <p:cNvPr id="6" name="TextBox 5">
            <a:extLst>
              <a:ext uri="{FF2B5EF4-FFF2-40B4-BE49-F238E27FC236}">
                <a16:creationId xmlns:a16="http://schemas.microsoft.com/office/drawing/2014/main" id="{279901B4-E0A4-AF3A-DDFF-8B607E342FDD}"/>
              </a:ext>
            </a:extLst>
          </p:cNvPr>
          <p:cNvSpPr txBox="1"/>
          <p:nvPr/>
        </p:nvSpPr>
        <p:spPr>
          <a:xfrm>
            <a:off x="535608" y="4406347"/>
            <a:ext cx="397012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chemeClr val="bg1"/>
                </a:solidFill>
                <a:ea typeface="+mn-lt"/>
                <a:cs typeface="+mn-lt"/>
              </a:rPr>
              <a:t>Weadé</a:t>
            </a:r>
            <a:r>
              <a:rPr lang="en-US" b="1" dirty="0">
                <a:solidFill>
                  <a:schemeClr val="bg1"/>
                </a:solidFill>
                <a:ea typeface="+mn-lt"/>
                <a:cs typeface="+mn-lt"/>
              </a:rPr>
              <a:t> James. Ph.D. </a:t>
            </a:r>
            <a:endParaRPr lang="en-US" b="1">
              <a:solidFill>
                <a:schemeClr val="bg1"/>
              </a:solidFill>
              <a:ea typeface="Calibri"/>
              <a:cs typeface="Calibri"/>
            </a:endParaRPr>
          </a:p>
          <a:p>
            <a:r>
              <a:rPr lang="en-US" b="1" dirty="0">
                <a:solidFill>
                  <a:schemeClr val="bg1"/>
                </a:solidFill>
                <a:ea typeface="+mn-lt"/>
                <a:cs typeface="+mn-lt"/>
              </a:rPr>
              <a:t>Vice President, Organizational Advancement</a:t>
            </a:r>
            <a:endParaRPr lang="en-US" b="1">
              <a:solidFill>
                <a:schemeClr val="bg1"/>
              </a:solidFill>
              <a:ea typeface="Calibri"/>
              <a:cs typeface="Calibri"/>
            </a:endParaRPr>
          </a:p>
          <a:p>
            <a:r>
              <a:rPr lang="en-US" b="1" dirty="0">
                <a:solidFill>
                  <a:schemeClr val="bg1"/>
                </a:solidFill>
                <a:ea typeface="+mn-lt"/>
                <a:cs typeface="+mn-lt"/>
              </a:rPr>
              <a:t>AACTE</a:t>
            </a:r>
            <a:endParaRPr lang="en-US" b="1" dirty="0">
              <a:solidFill>
                <a:schemeClr val="bg1"/>
              </a:solidFill>
            </a:endParaRPr>
          </a:p>
          <a:p>
            <a:pPr algn="l"/>
            <a:endParaRPr lang="en-US" dirty="0">
              <a:ea typeface="Calibri"/>
              <a:cs typeface="Calibri"/>
            </a:endParaRPr>
          </a:p>
        </p:txBody>
      </p:sp>
      <p:sp>
        <p:nvSpPr>
          <p:cNvPr id="7" name="TextBox 6">
            <a:extLst>
              <a:ext uri="{FF2B5EF4-FFF2-40B4-BE49-F238E27FC236}">
                <a16:creationId xmlns:a16="http://schemas.microsoft.com/office/drawing/2014/main" id="{47805CF6-84E5-A788-1E3E-54289059F3B5}"/>
              </a:ext>
            </a:extLst>
          </p:cNvPr>
          <p:cNvSpPr txBox="1"/>
          <p:nvPr/>
        </p:nvSpPr>
        <p:spPr>
          <a:xfrm>
            <a:off x="4444999" y="4406347"/>
            <a:ext cx="335169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ea typeface="+mn-lt"/>
                <a:cs typeface="+mn-lt"/>
              </a:rPr>
              <a:t>Brooke Evans, M.A.</a:t>
            </a:r>
            <a:endParaRPr lang="en-US" b="1">
              <a:solidFill>
                <a:schemeClr val="bg1"/>
              </a:solidFill>
              <a:ea typeface="Calibri"/>
              <a:cs typeface="Calibri"/>
            </a:endParaRPr>
          </a:p>
          <a:p>
            <a:r>
              <a:rPr lang="en-US" b="1" dirty="0">
                <a:solidFill>
                  <a:schemeClr val="bg1"/>
                </a:solidFill>
                <a:ea typeface="+mn-lt"/>
                <a:cs typeface="+mn-lt"/>
              </a:rPr>
              <a:t>Assistant Director, </a:t>
            </a:r>
          </a:p>
          <a:p>
            <a:r>
              <a:rPr lang="en-US" b="1" dirty="0">
                <a:solidFill>
                  <a:schemeClr val="bg1"/>
                </a:solidFill>
                <a:ea typeface="+mn-lt"/>
                <a:cs typeface="+mn-lt"/>
              </a:rPr>
              <a:t>Research &amp; Practice</a:t>
            </a:r>
            <a:endParaRPr lang="en-US" b="1">
              <a:solidFill>
                <a:schemeClr val="bg1"/>
              </a:solidFill>
              <a:ea typeface="Calibri"/>
              <a:cs typeface="Calibri"/>
            </a:endParaRPr>
          </a:p>
          <a:p>
            <a:r>
              <a:rPr lang="en-US" b="1" dirty="0">
                <a:solidFill>
                  <a:schemeClr val="bg1"/>
                </a:solidFill>
                <a:ea typeface="+mn-lt"/>
                <a:cs typeface="+mn-lt"/>
              </a:rPr>
              <a:t>AACTE</a:t>
            </a:r>
            <a:endParaRPr lang="en-US" b="1">
              <a:solidFill>
                <a:schemeClr val="bg1"/>
              </a:solidFill>
              <a:ea typeface="Calibri" panose="020F0502020204030204"/>
              <a:cs typeface="Calibri"/>
            </a:endParaRPr>
          </a:p>
          <a:p>
            <a:pPr algn="l"/>
            <a:endParaRPr lang="en-US" dirty="0">
              <a:ea typeface="Calibri"/>
              <a:cs typeface="Calibri"/>
            </a:endParaRPr>
          </a:p>
        </p:txBody>
      </p:sp>
      <p:sp>
        <p:nvSpPr>
          <p:cNvPr id="8" name="TextBox 7">
            <a:extLst>
              <a:ext uri="{FF2B5EF4-FFF2-40B4-BE49-F238E27FC236}">
                <a16:creationId xmlns:a16="http://schemas.microsoft.com/office/drawing/2014/main" id="{B8F2F7E3-9061-4FEC-8977-B2B469714F79}"/>
              </a:ext>
            </a:extLst>
          </p:cNvPr>
          <p:cNvSpPr txBox="1"/>
          <p:nvPr/>
        </p:nvSpPr>
        <p:spPr>
          <a:xfrm>
            <a:off x="8089347" y="4483651"/>
            <a:ext cx="28657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1F75B3"/>
                </a:solidFill>
                <a:ea typeface="+mn-lt"/>
                <a:cs typeface="+mn-lt"/>
              </a:rPr>
              <a:t>Sarah Haynes</a:t>
            </a:r>
            <a:endParaRPr lang="en-US" b="1">
              <a:solidFill>
                <a:srgbClr val="1F75B3"/>
              </a:solidFill>
              <a:ea typeface="Calibri"/>
              <a:cs typeface="Calibri"/>
            </a:endParaRPr>
          </a:p>
          <a:p>
            <a:r>
              <a:rPr lang="en-US" b="1" dirty="0">
                <a:solidFill>
                  <a:srgbClr val="1F75B3"/>
                </a:solidFill>
                <a:ea typeface="+mn-lt"/>
                <a:cs typeface="+mn-lt"/>
              </a:rPr>
              <a:t>Engagement Specialist,</a:t>
            </a:r>
            <a:endParaRPr lang="en-US" b="1" dirty="0">
              <a:solidFill>
                <a:srgbClr val="1F75B3"/>
              </a:solidFill>
              <a:ea typeface="Calibri"/>
              <a:cs typeface="Calibri"/>
            </a:endParaRPr>
          </a:p>
          <a:p>
            <a:r>
              <a:rPr lang="en-US" b="1" dirty="0">
                <a:solidFill>
                  <a:srgbClr val="1F75B3"/>
                </a:solidFill>
                <a:ea typeface="+mn-lt"/>
                <a:cs typeface="+mn-lt"/>
              </a:rPr>
              <a:t>AIR/CEEDAR</a:t>
            </a:r>
            <a:endParaRPr lang="en-US" b="1">
              <a:solidFill>
                <a:srgbClr val="1F75B3"/>
              </a:solidFill>
              <a:cs typeface="Calibri"/>
            </a:endParaRPr>
          </a:p>
          <a:p>
            <a:pPr algn="l"/>
            <a:endParaRPr lang="en-US" dirty="0">
              <a:ea typeface="Calibri"/>
              <a:cs typeface="Calibri"/>
            </a:endParaRPr>
          </a:p>
        </p:txBody>
      </p:sp>
      <p:pic>
        <p:nvPicPr>
          <p:cNvPr id="10" name="Picture 9" descr="A person smiling at camera&#10;&#10;Description automatically generated">
            <a:extLst>
              <a:ext uri="{FF2B5EF4-FFF2-40B4-BE49-F238E27FC236}">
                <a16:creationId xmlns:a16="http://schemas.microsoft.com/office/drawing/2014/main" id="{D4806C20-1227-33E7-79B1-3052E228D90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78799" y="1854581"/>
            <a:ext cx="2489245" cy="2624931"/>
          </a:xfrm>
          <a:prstGeom prst="rect">
            <a:avLst/>
          </a:prstGeom>
        </p:spPr>
      </p:pic>
    </p:spTree>
    <p:extLst>
      <p:ext uri="{BB962C8B-B14F-4D97-AF65-F5344CB8AC3E}">
        <p14:creationId xmlns:p14="http://schemas.microsoft.com/office/powerpoint/2010/main" val="91313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838200" y="521595"/>
            <a:ext cx="10515600" cy="683664"/>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100" b="1" dirty="0">
                <a:solidFill>
                  <a:schemeClr val="accent1"/>
                </a:solidFill>
                <a:latin typeface="Georgia"/>
                <a:sym typeface="Georgia"/>
              </a:rPr>
              <a:t>Recruitment</a:t>
            </a:r>
            <a:endParaRPr dirty="0"/>
          </a:p>
        </p:txBody>
      </p:sp>
      <p:sp>
        <p:nvSpPr>
          <p:cNvPr id="71" name="Google Shape;71;p2"/>
          <p:cNvSpPr txBox="1">
            <a:spLocks noGrp="1"/>
          </p:cNvSpPr>
          <p:nvPr>
            <p:ph type="body" idx="2"/>
          </p:nvPr>
        </p:nvSpPr>
        <p:spPr>
          <a:xfrm>
            <a:off x="838200" y="1508630"/>
            <a:ext cx="10363200" cy="5023281"/>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Partnering with MPS’s Senior Director of Talent Management, Michael C. Harris</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UW-Madison Teacher Education Center Recruitment Coordinator, Anthony Baxter</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Department of Rehabilitation Psychology &amp; Special Education Student Services Coordinator, Kayla Armstrong</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Use of Salesforce to share information internally</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Communications technical assistance and outreach</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Focus on MPS non-instructional employees, recent college graduates, and career changers in the Milwaukee community</a:t>
            </a:r>
          </a:p>
          <a:p>
            <a:pPr marL="457200" marR="0" lvl="0" indent="-406400" algn="l" rtl="0">
              <a:lnSpc>
                <a:spcPct val="90000"/>
              </a:lnSpc>
              <a:spcBef>
                <a:spcPts val="1000"/>
              </a:spcBef>
              <a:spcAft>
                <a:spcPts val="0"/>
              </a:spcAft>
              <a:buClr>
                <a:schemeClr val="dk1"/>
              </a:buClr>
              <a:buSzPts val="2800"/>
              <a:buFont typeface="Arial"/>
              <a:buChar char="•"/>
            </a:pPr>
            <a:endParaRPr lang="en-US" dirty="0">
              <a:latin typeface="Georgia"/>
              <a:sym typeface="Georgia"/>
            </a:endParaRPr>
          </a:p>
          <a:p>
            <a:pPr marL="457200" marR="0" lvl="0" indent="-406400" algn="l" rtl="0">
              <a:lnSpc>
                <a:spcPct val="90000"/>
              </a:lnSpc>
              <a:spcBef>
                <a:spcPts val="1000"/>
              </a:spcBef>
              <a:spcAft>
                <a:spcPts val="0"/>
              </a:spcAft>
              <a:buClr>
                <a:schemeClr val="dk1"/>
              </a:buClr>
              <a:buSzPts val="2800"/>
              <a:buFont typeface="Arial"/>
              <a:buChar char="•"/>
            </a:pPr>
            <a:endParaRPr dirty="0"/>
          </a:p>
          <a:p>
            <a:pPr marL="50800" lvl="0" indent="0" algn="l" rtl="0">
              <a:lnSpc>
                <a:spcPct val="90000"/>
              </a:lnSpc>
              <a:spcBef>
                <a:spcPts val="1000"/>
              </a:spcBef>
              <a:spcAft>
                <a:spcPts val="0"/>
              </a:spcAft>
              <a:buSzPts val="2800"/>
              <a:buNone/>
            </a:pPr>
            <a:endParaRPr sz="3600" b="1" dirty="0">
              <a:latin typeface="Georgia"/>
              <a:ea typeface="Georgia"/>
              <a:cs typeface="Georgia"/>
              <a:sym typeface="Georgia"/>
            </a:endParaRPr>
          </a:p>
        </p:txBody>
      </p:sp>
      <p:pic>
        <p:nvPicPr>
          <p:cNvPr id="5" name="Picture 4" descr="A map of the state of wisconsin&#10;&#10;Description automatically generated">
            <a:extLst>
              <a:ext uri="{FF2B5EF4-FFF2-40B4-BE49-F238E27FC236}">
                <a16:creationId xmlns:a16="http://schemas.microsoft.com/office/drawing/2014/main" id="{707E324F-CC7A-FCFF-10C1-0C676F2510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1927" y="177686"/>
            <a:ext cx="2382982" cy="2272146"/>
          </a:xfrm>
          <a:prstGeom prst="rect">
            <a:avLst/>
          </a:prstGeom>
        </p:spPr>
      </p:pic>
    </p:spTree>
    <p:extLst>
      <p:ext uri="{BB962C8B-B14F-4D97-AF65-F5344CB8AC3E}">
        <p14:creationId xmlns:p14="http://schemas.microsoft.com/office/powerpoint/2010/main" val="2975648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838199" y="693350"/>
            <a:ext cx="10515600" cy="666573"/>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100" b="1" dirty="0">
                <a:solidFill>
                  <a:schemeClr val="accent1"/>
                </a:solidFill>
                <a:latin typeface="Georgia"/>
                <a:sym typeface="Georgia"/>
              </a:rPr>
              <a:t>UW-Madison TRP </a:t>
            </a:r>
            <a:endParaRPr dirty="0"/>
          </a:p>
        </p:txBody>
      </p:sp>
      <p:pic>
        <p:nvPicPr>
          <p:cNvPr id="2" name="Picture 1">
            <a:extLst>
              <a:ext uri="{FF2B5EF4-FFF2-40B4-BE49-F238E27FC236}">
                <a16:creationId xmlns:a16="http://schemas.microsoft.com/office/drawing/2014/main" id="{A49B677E-CDF9-7CF9-262C-0D2C023474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12792" y="544645"/>
            <a:ext cx="2589689" cy="963985"/>
          </a:xfrm>
          <a:prstGeom prst="rect">
            <a:avLst/>
          </a:prstGeom>
        </p:spPr>
      </p:pic>
      <p:pic>
        <p:nvPicPr>
          <p:cNvPr id="3" name="Google Shape;65;p1" descr="A stop sign&#10;&#10;Description automatically generated">
            <a:extLst>
              <a:ext uri="{FF2B5EF4-FFF2-40B4-BE49-F238E27FC236}">
                <a16:creationId xmlns:a16="http://schemas.microsoft.com/office/drawing/2014/main" id="{BAEC26EB-7876-8D65-196E-AF77D5E22D9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35586" y="544646"/>
            <a:ext cx="702128" cy="963984"/>
          </a:xfrm>
          <a:prstGeom prst="rect">
            <a:avLst/>
          </a:prstGeom>
          <a:noFill/>
          <a:ln>
            <a:noFill/>
          </a:ln>
        </p:spPr>
      </p:pic>
      <p:pic>
        <p:nvPicPr>
          <p:cNvPr id="5" name="Picture 4" descr="A close-up of a blue and black sign&#10;&#10;Description automatically generated">
            <a:extLst>
              <a:ext uri="{FF2B5EF4-FFF2-40B4-BE49-F238E27FC236}">
                <a16:creationId xmlns:a16="http://schemas.microsoft.com/office/drawing/2014/main" id="{44BC2FE4-608A-3F19-1A9D-8FD6AA0A95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354" y="1741107"/>
            <a:ext cx="10659291" cy="2590800"/>
          </a:xfrm>
          <a:prstGeom prst="rect">
            <a:avLst/>
          </a:prstGeom>
        </p:spPr>
      </p:pic>
      <p:sp>
        <p:nvSpPr>
          <p:cNvPr id="7" name="TextBox 6">
            <a:extLst>
              <a:ext uri="{FF2B5EF4-FFF2-40B4-BE49-F238E27FC236}">
                <a16:creationId xmlns:a16="http://schemas.microsoft.com/office/drawing/2014/main" id="{5AD938CD-5CE3-9BF7-273B-CF86A423564E}"/>
              </a:ext>
            </a:extLst>
          </p:cNvPr>
          <p:cNvSpPr txBox="1"/>
          <p:nvPr/>
        </p:nvSpPr>
        <p:spPr>
          <a:xfrm>
            <a:off x="1036865" y="4505128"/>
            <a:ext cx="10148205" cy="1900007"/>
          </a:xfrm>
          <a:prstGeom prst="rect">
            <a:avLst/>
          </a:prstGeom>
          <a:noFill/>
        </p:spPr>
        <p:txBody>
          <a:bodyPr wrap="square">
            <a:spAutoFit/>
          </a:bodyPr>
          <a:lstStyle/>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Georgia"/>
                <a:ea typeface="Georgia"/>
                <a:cs typeface="Georgia"/>
                <a:sym typeface="Georgia"/>
              </a:rPr>
              <a:t>Recruitment of mentors – with an eye toward sustained relationships</a:t>
            </a: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Georgia"/>
                <a:cs typeface="Arial"/>
                <a:sym typeface="Georgia"/>
              </a:rPr>
              <a:t>Begin field experiences in first summer</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Georgia"/>
                <a:ea typeface="Georgia"/>
                <a:cs typeface="Georgia"/>
                <a:sym typeface="Georgia"/>
              </a:rPr>
              <a:t>Dedicated TRP liaison</a:t>
            </a:r>
          </a:p>
        </p:txBody>
      </p:sp>
    </p:spTree>
    <p:extLst>
      <p:ext uri="{BB962C8B-B14F-4D97-AF65-F5344CB8AC3E}">
        <p14:creationId xmlns:p14="http://schemas.microsoft.com/office/powerpoint/2010/main" val="2229523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838200" y="655717"/>
            <a:ext cx="10515600" cy="683664"/>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100" b="1" dirty="0">
                <a:solidFill>
                  <a:schemeClr val="accent1"/>
                </a:solidFill>
                <a:latin typeface="Georgia"/>
                <a:sym typeface="Georgia"/>
              </a:rPr>
              <a:t>Living Stipend</a:t>
            </a:r>
            <a:endParaRPr dirty="0"/>
          </a:p>
        </p:txBody>
      </p:sp>
      <p:sp>
        <p:nvSpPr>
          <p:cNvPr id="71" name="Google Shape;71;p2"/>
          <p:cNvSpPr txBox="1">
            <a:spLocks noGrp="1"/>
          </p:cNvSpPr>
          <p:nvPr>
            <p:ph type="body" idx="2"/>
          </p:nvPr>
        </p:nvSpPr>
        <p:spPr>
          <a:xfrm>
            <a:off x="838200" y="1677879"/>
            <a:ext cx="10363200" cy="5023281"/>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Funds provided through 2023 grant from the U.S. DoE, Teacher Quality Partnership program</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$46,500 in Year 1 of grant</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ea typeface="Georgia"/>
                <a:cs typeface="Georgia"/>
                <a:sym typeface="Georgia"/>
              </a:rPr>
              <a:t>Set at the rate for emergency-certified teachers in MPS</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Paid out through MPS over 12 months</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Service agreement and expectations related to residency activities (field placements and coursework)</a:t>
            </a:r>
          </a:p>
        </p:txBody>
      </p:sp>
    </p:spTree>
    <p:extLst>
      <p:ext uri="{BB962C8B-B14F-4D97-AF65-F5344CB8AC3E}">
        <p14:creationId xmlns:p14="http://schemas.microsoft.com/office/powerpoint/2010/main" val="434171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838200" y="655717"/>
            <a:ext cx="10515600" cy="683664"/>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100" b="1" dirty="0">
                <a:solidFill>
                  <a:schemeClr val="accent1"/>
                </a:solidFill>
                <a:latin typeface="Georgia"/>
                <a:ea typeface="Georgia"/>
                <a:cs typeface="Georgia"/>
                <a:sym typeface="Georgia"/>
              </a:rPr>
              <a:t>UW-Madison School of Education Wisconsin Teacher Pledge</a:t>
            </a:r>
            <a:endParaRPr dirty="0"/>
          </a:p>
        </p:txBody>
      </p:sp>
      <p:sp>
        <p:nvSpPr>
          <p:cNvPr id="71" name="Google Shape;71;p2"/>
          <p:cNvSpPr txBox="1">
            <a:spLocks noGrp="1"/>
          </p:cNvSpPr>
          <p:nvPr>
            <p:ph type="body" idx="2"/>
          </p:nvPr>
        </p:nvSpPr>
        <p:spPr>
          <a:xfrm>
            <a:off x="838200" y="1992086"/>
            <a:ext cx="7906305" cy="4709074"/>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b="1" dirty="0">
                <a:latin typeface="Georgia"/>
                <a:ea typeface="Georgia"/>
                <a:cs typeface="Georgia"/>
                <a:sym typeface="Georgia"/>
              </a:rPr>
              <a:t>No interest loan </a:t>
            </a:r>
            <a:r>
              <a:rPr lang="en-US" dirty="0">
                <a:latin typeface="Georgia"/>
                <a:ea typeface="Georgia"/>
                <a:cs typeface="Georgia"/>
                <a:sym typeface="Georgia"/>
              </a:rPr>
              <a:t>— provides up to the cost of in-state tuition plus testing and licensure fees annually for teacher education students</a:t>
            </a:r>
            <a:endParaRPr dirty="0"/>
          </a:p>
          <a:p>
            <a:pPr marL="457200" marR="0" lvl="0" indent="-406400" algn="l" rtl="0">
              <a:lnSpc>
                <a:spcPct val="90000"/>
              </a:lnSpc>
              <a:spcBef>
                <a:spcPts val="1000"/>
              </a:spcBef>
              <a:spcAft>
                <a:spcPts val="0"/>
              </a:spcAft>
              <a:buClr>
                <a:schemeClr val="dk1"/>
              </a:buClr>
              <a:buSzPts val="2800"/>
              <a:buFont typeface="Arial"/>
              <a:buChar char="•"/>
            </a:pPr>
            <a:r>
              <a:rPr lang="en-US" b="1" dirty="0">
                <a:latin typeface="Georgia"/>
                <a:ea typeface="Georgia"/>
                <a:cs typeface="Georgia"/>
                <a:sym typeface="Georgia"/>
              </a:rPr>
              <a:t>No payments </a:t>
            </a:r>
            <a:r>
              <a:rPr lang="en-US" dirty="0">
                <a:latin typeface="Georgia"/>
                <a:ea typeface="Georgia"/>
                <a:cs typeface="Georgia"/>
                <a:sym typeface="Georgia"/>
              </a:rPr>
              <a:t>— loans fully forgiven in exchange for teaching full-time in Wisconsin for three-to-four years</a:t>
            </a:r>
            <a:endParaRPr dirty="0"/>
          </a:p>
          <a:p>
            <a:pPr marL="50800" lvl="0" indent="0" algn="l" rtl="0">
              <a:lnSpc>
                <a:spcPct val="90000"/>
              </a:lnSpc>
              <a:spcBef>
                <a:spcPts val="1000"/>
              </a:spcBef>
              <a:spcAft>
                <a:spcPts val="0"/>
              </a:spcAft>
              <a:buSzPts val="2800"/>
              <a:buNone/>
            </a:pPr>
            <a:endParaRPr sz="3600" b="1" dirty="0">
              <a:latin typeface="Georgia"/>
              <a:ea typeface="Georgia"/>
              <a:cs typeface="Georgia"/>
              <a:sym typeface="Georgia"/>
            </a:endParaRPr>
          </a:p>
        </p:txBody>
      </p:sp>
      <p:pic>
        <p:nvPicPr>
          <p:cNvPr id="72" name="Google Shape;72;p2" descr="A picture containing drawing&#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49148" y="1709530"/>
            <a:ext cx="3199741" cy="37420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838200" y="637961"/>
            <a:ext cx="10515600" cy="683664"/>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b="1">
                <a:solidFill>
                  <a:schemeClr val="accent1"/>
                </a:solidFill>
                <a:latin typeface="Georgia"/>
                <a:ea typeface="Georgia"/>
                <a:cs typeface="Georgia"/>
                <a:sym typeface="Georgia"/>
              </a:rPr>
              <a:t>What the Student Pledges</a:t>
            </a:r>
            <a:endParaRPr/>
          </a:p>
        </p:txBody>
      </p:sp>
      <p:sp>
        <p:nvSpPr>
          <p:cNvPr id="78" name="Google Shape;78;p3"/>
          <p:cNvSpPr txBox="1">
            <a:spLocks noGrp="1"/>
          </p:cNvSpPr>
          <p:nvPr>
            <p:ph type="body" idx="2"/>
          </p:nvPr>
        </p:nvSpPr>
        <p:spPr>
          <a:xfrm>
            <a:off x="3738753" y="1569620"/>
            <a:ext cx="8092126" cy="5023281"/>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sz="3100" b="1" dirty="0">
                <a:latin typeface="Georgia"/>
                <a:ea typeface="Georgia"/>
                <a:cs typeface="Georgia"/>
                <a:sym typeface="Georgia"/>
              </a:rPr>
              <a:t>Graduate</a:t>
            </a:r>
            <a:r>
              <a:rPr lang="en-US" sz="3100" dirty="0">
                <a:latin typeface="Georgia"/>
                <a:ea typeface="Georgia"/>
                <a:cs typeface="Georgia"/>
                <a:sym typeface="Georgia"/>
              </a:rPr>
              <a:t> from their teacher education program.</a:t>
            </a:r>
            <a:endParaRPr dirty="0"/>
          </a:p>
          <a:p>
            <a:pPr marL="457200" marR="0" lvl="0" indent="-406400" algn="l" rtl="0">
              <a:lnSpc>
                <a:spcPct val="90000"/>
              </a:lnSpc>
              <a:spcBef>
                <a:spcPts val="1000"/>
              </a:spcBef>
              <a:spcAft>
                <a:spcPts val="0"/>
              </a:spcAft>
              <a:buClr>
                <a:schemeClr val="dk1"/>
              </a:buClr>
              <a:buSzPts val="2800"/>
              <a:buFont typeface="Arial"/>
              <a:buChar char="•"/>
            </a:pPr>
            <a:r>
              <a:rPr lang="en-US" sz="3100" dirty="0">
                <a:latin typeface="Georgia"/>
                <a:ea typeface="Georgia"/>
                <a:cs typeface="Georgia"/>
                <a:sym typeface="Georgia"/>
              </a:rPr>
              <a:t>Get a teaching </a:t>
            </a:r>
            <a:r>
              <a:rPr lang="en-US" sz="3100" b="1" dirty="0">
                <a:latin typeface="Georgia"/>
                <a:ea typeface="Georgia"/>
                <a:cs typeface="Georgia"/>
                <a:sym typeface="Georgia"/>
              </a:rPr>
              <a:t>license</a:t>
            </a:r>
            <a:r>
              <a:rPr lang="en-US" sz="3100" dirty="0">
                <a:latin typeface="Georgia"/>
                <a:ea typeface="Georgia"/>
                <a:cs typeface="Georgia"/>
                <a:sym typeface="Georgia"/>
              </a:rPr>
              <a:t> from Wisconsin DPI.</a:t>
            </a:r>
            <a:endParaRPr dirty="0"/>
          </a:p>
          <a:p>
            <a:pPr marL="457200" marR="0" lvl="0" indent="-406400" algn="l" rtl="0">
              <a:lnSpc>
                <a:spcPct val="90000"/>
              </a:lnSpc>
              <a:spcBef>
                <a:spcPts val="1000"/>
              </a:spcBef>
              <a:spcAft>
                <a:spcPts val="0"/>
              </a:spcAft>
              <a:buClr>
                <a:schemeClr val="dk1"/>
              </a:buClr>
              <a:buSzPts val="2800"/>
              <a:buFont typeface="Arial"/>
              <a:buChar char="•"/>
            </a:pPr>
            <a:r>
              <a:rPr lang="en-US" sz="3100" b="1" dirty="0">
                <a:latin typeface="Georgia"/>
                <a:ea typeface="Georgia"/>
                <a:cs typeface="Georgia"/>
                <a:sym typeface="Georgia"/>
              </a:rPr>
              <a:t>Teach</a:t>
            </a:r>
            <a:r>
              <a:rPr lang="en-US" sz="3100" dirty="0">
                <a:latin typeface="Georgia"/>
                <a:ea typeface="Georgia"/>
                <a:cs typeface="Georgia"/>
                <a:sym typeface="Georgia"/>
              </a:rPr>
              <a:t> at least 75% full-time at a PK-12 Wisconsin school for three-to-four years within five years after graduation.</a:t>
            </a:r>
            <a:endParaRPr dirty="0"/>
          </a:p>
          <a:p>
            <a:pPr marL="457200" marR="0" lvl="0" indent="-406400" algn="l" rtl="0">
              <a:lnSpc>
                <a:spcPct val="90000"/>
              </a:lnSpc>
              <a:spcBef>
                <a:spcPts val="1000"/>
              </a:spcBef>
              <a:spcAft>
                <a:spcPts val="0"/>
              </a:spcAft>
              <a:buClr>
                <a:schemeClr val="dk1"/>
              </a:buClr>
              <a:buSzPts val="2800"/>
              <a:buFont typeface="Arial"/>
              <a:buChar char="•"/>
            </a:pPr>
            <a:r>
              <a:rPr lang="en-US" sz="3100" b="1" dirty="0">
                <a:latin typeface="Georgia"/>
                <a:ea typeface="Georgia"/>
                <a:cs typeface="Georgia"/>
                <a:sym typeface="Georgia"/>
              </a:rPr>
              <a:t>Verify</a:t>
            </a:r>
            <a:r>
              <a:rPr lang="en-US" sz="3100" dirty="0">
                <a:latin typeface="Georgia"/>
                <a:ea typeface="Georgia"/>
                <a:cs typeface="Georgia"/>
                <a:sym typeface="Georgia"/>
              </a:rPr>
              <a:t> employment annually via survey with Teacher Pledge Program Manager.</a:t>
            </a:r>
            <a:endParaRPr dirty="0"/>
          </a:p>
        </p:txBody>
      </p:sp>
      <p:pic>
        <p:nvPicPr>
          <p:cNvPr id="79" name="Google Shape;79;p3" descr="A picture containing drawing&#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8200" y="1833125"/>
            <a:ext cx="2729168" cy="31917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4"/>
          <p:cNvSpPr txBox="1">
            <a:spLocks noGrp="1"/>
          </p:cNvSpPr>
          <p:nvPr>
            <p:ph type="title"/>
          </p:nvPr>
        </p:nvSpPr>
        <p:spPr>
          <a:xfrm>
            <a:off x="838200" y="273521"/>
            <a:ext cx="10515600" cy="615298"/>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000" b="1">
                <a:solidFill>
                  <a:schemeClr val="accent1"/>
                </a:solidFill>
                <a:latin typeface="Georgia"/>
                <a:ea typeface="Georgia"/>
                <a:cs typeface="Georgia"/>
                <a:sym typeface="Georgia"/>
              </a:rPr>
              <a:t>Who is Eligible?</a:t>
            </a:r>
            <a:endParaRPr sz="4000">
              <a:solidFill>
                <a:schemeClr val="accent1"/>
              </a:solidFill>
            </a:endParaRPr>
          </a:p>
        </p:txBody>
      </p:sp>
      <p:pic>
        <p:nvPicPr>
          <p:cNvPr id="85" name="Google Shape;85;p4" descr="A picture containing drawing&#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13934" y="1348806"/>
            <a:ext cx="4106333" cy="4802338"/>
          </a:xfrm>
          <a:prstGeom prst="rect">
            <a:avLst/>
          </a:prstGeom>
          <a:noFill/>
          <a:ln>
            <a:noFill/>
          </a:ln>
        </p:spPr>
      </p:pic>
      <p:sp>
        <p:nvSpPr>
          <p:cNvPr id="86" name="Google Shape;86;p4"/>
          <p:cNvSpPr/>
          <p:nvPr/>
        </p:nvSpPr>
        <p:spPr>
          <a:xfrm>
            <a:off x="6096000" y="424881"/>
            <a:ext cx="6096000" cy="5940047"/>
          </a:xfrm>
          <a:prstGeom prst="rect">
            <a:avLst/>
          </a:prstGeom>
          <a:noFill/>
          <a:ln>
            <a:noFill/>
          </a:ln>
        </p:spPr>
        <p:txBody>
          <a:bodyPr spcFirstLastPara="1" wrap="square" lIns="91425" tIns="45700" rIns="91425" bIns="45700" anchor="t" anchorCtr="0">
            <a:spAutoFit/>
          </a:bodyPr>
          <a:lstStyle/>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5050C"/>
                </a:solidFill>
                <a:effectLst/>
                <a:uLnTx/>
                <a:uFillTx/>
                <a:latin typeface="Georgia"/>
                <a:ea typeface="Georgia"/>
                <a:cs typeface="Georgia"/>
                <a:sym typeface="Georgia"/>
              </a:rPr>
              <a:t>Rising Juniors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5050C"/>
                </a:solidFill>
                <a:effectLst/>
                <a:uLnTx/>
                <a:uFillTx/>
                <a:latin typeface="Georgia"/>
                <a:ea typeface="Georgia"/>
                <a:cs typeface="Georgia"/>
                <a:sym typeface="Georgia"/>
              </a:rPr>
              <a:t>Seniors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5050C"/>
                </a:solidFill>
                <a:effectLst/>
                <a:uLnTx/>
                <a:uFillTx/>
                <a:latin typeface="Georgia"/>
                <a:ea typeface="Georgia"/>
                <a:cs typeface="Georgia"/>
                <a:sym typeface="Georgia"/>
              </a:rPr>
              <a:t>Graduate Students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1" u="none" strike="noStrike" kern="0" cap="none" spc="0" normalizeH="0" baseline="0" noProof="0" dirty="0">
              <a:ln>
                <a:noFill/>
              </a:ln>
              <a:solidFill>
                <a:srgbClr val="000000"/>
              </a:solidFill>
              <a:effectLst/>
              <a:uLnTx/>
              <a:uFillTx/>
              <a:latin typeface="Georgia"/>
              <a:ea typeface="Georgia"/>
              <a:cs typeface="Georgia"/>
              <a:sym typeface="Georgia"/>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Georgia"/>
                <a:ea typeface="Georgia"/>
                <a:cs typeface="Georgia"/>
                <a:sym typeface="Georgia"/>
              </a:rPr>
              <a:t>Teacher Education Programs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srgbClr val="C5050C"/>
                </a:solidFill>
                <a:effectLst/>
                <a:uLnTx/>
                <a:uFillTx/>
                <a:latin typeface="Georgia"/>
                <a:ea typeface="Georgia"/>
                <a:cs typeface="Georgia"/>
                <a:sym typeface="Georgia"/>
              </a:rPr>
              <a:t>Undergraduate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Georgia"/>
                <a:ea typeface="Georgia"/>
                <a:cs typeface="Georgia"/>
                <a:sym typeface="Georgia"/>
              </a:rPr>
              <a:t>Art Education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Georgia"/>
                <a:ea typeface="Georgia"/>
                <a:cs typeface="Georgia"/>
                <a:sym typeface="Georgia"/>
              </a:rPr>
              <a:t>Physical Education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Georgia"/>
                <a:ea typeface="Georgia"/>
                <a:cs typeface="Georgia"/>
                <a:sym typeface="Georgia"/>
              </a:rPr>
              <a:t>Elementary Education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Georgia"/>
                <a:ea typeface="Georgia"/>
                <a:cs typeface="Georgia"/>
                <a:sym typeface="Georgia"/>
              </a:rPr>
              <a:t>Special Education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Georgia"/>
                <a:ea typeface="Georgia"/>
                <a:cs typeface="Georgia"/>
                <a:sym typeface="Georgia"/>
              </a:rPr>
              <a:t>Music Education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Georgia"/>
              <a:ea typeface="Georgia"/>
              <a:cs typeface="Georgia"/>
              <a:sym typeface="Georgia"/>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srgbClr val="C5050C"/>
                </a:solidFill>
                <a:effectLst/>
                <a:uLnTx/>
                <a:uFillTx/>
                <a:latin typeface="Georgia"/>
                <a:ea typeface="Georgia"/>
                <a:cs typeface="Georgia"/>
                <a:sym typeface="Georgia"/>
              </a:rPr>
              <a:t>Graduate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Georgia"/>
                <a:ea typeface="Georgia"/>
                <a:cs typeface="Georgia"/>
                <a:sym typeface="Georgia"/>
              </a:rPr>
              <a:t>Secondary Education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Georgia"/>
                <a:ea typeface="Georgia"/>
                <a:cs typeface="Georgia"/>
                <a:sym typeface="Georgia"/>
              </a:rPr>
              <a:t>Special Education </a:t>
            </a: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Georgia"/>
                <a:ea typeface="Georgia"/>
                <a:cs typeface="Georgia"/>
                <a:sym typeface="Georgia"/>
              </a:rPr>
              <a:t>World Language Education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86">
                                            <p:txEl>
                                              <p:pRg st="14" end="14"/>
                                            </p:txEl>
                                          </p:spTgt>
                                        </p:tgtEl>
                                        <p:attrNameLst>
                                          <p:attrName>style.color</p:attrName>
                                        </p:attrNameLst>
                                      </p:cBhvr>
                                      <p:to>
                                        <p:clrVal>
                                          <a:schemeClr val="accent2"/>
                                        </p:clrVal>
                                      </p:to>
                                    </p:set>
                                    <p:set>
                                      <p:cBhvr>
                                        <p:cTn id="7" dur="500" fill="hold"/>
                                        <p:tgtEl>
                                          <p:spTgt spid="86">
                                            <p:txEl>
                                              <p:pRg st="14" end="14"/>
                                            </p:txEl>
                                          </p:spTgt>
                                        </p:tgtEl>
                                        <p:attrNameLst>
                                          <p:attrName>fillcolor</p:attrName>
                                        </p:attrNameLst>
                                      </p:cBhvr>
                                      <p:to>
                                        <p:clrVal>
                                          <a:schemeClr val="accent2"/>
                                        </p:clrVal>
                                      </p:to>
                                    </p:set>
                                    <p:set>
                                      <p:cBhvr>
                                        <p:cTn id="8" dur="500" fill="hold"/>
                                        <p:tgtEl>
                                          <p:spTgt spid="86">
                                            <p:txEl>
                                              <p:pRg st="14" end="1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838200" y="655717"/>
            <a:ext cx="10515600" cy="683664"/>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100" b="1">
                <a:solidFill>
                  <a:schemeClr val="accent1"/>
                </a:solidFill>
                <a:latin typeface="Georgia"/>
                <a:ea typeface="Georgia"/>
                <a:cs typeface="Georgia"/>
                <a:sym typeface="Georgia"/>
              </a:rPr>
              <a:t>How to Take the Teacher Pledge</a:t>
            </a:r>
            <a:endParaRPr/>
          </a:p>
        </p:txBody>
      </p:sp>
      <p:sp>
        <p:nvSpPr>
          <p:cNvPr id="92" name="Google Shape;92;p5"/>
          <p:cNvSpPr txBox="1">
            <a:spLocks noGrp="1"/>
          </p:cNvSpPr>
          <p:nvPr>
            <p:ph type="body" idx="2"/>
          </p:nvPr>
        </p:nvSpPr>
        <p:spPr>
          <a:xfrm>
            <a:off x="838200" y="1677879"/>
            <a:ext cx="7906305" cy="5023281"/>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sz="3200" b="1" dirty="0">
                <a:latin typeface="Georgia"/>
                <a:ea typeface="Georgia"/>
                <a:cs typeface="Georgia"/>
                <a:sym typeface="Georgia"/>
              </a:rPr>
              <a:t>No application </a:t>
            </a:r>
            <a:r>
              <a:rPr lang="en-US" sz="3200" dirty="0">
                <a:latin typeface="Georgia"/>
                <a:ea typeface="Georgia"/>
                <a:cs typeface="Georgia"/>
                <a:sym typeface="Georgia"/>
              </a:rPr>
              <a:t>– just complete FAFSA!</a:t>
            </a:r>
            <a:endParaRPr sz="3200" b="1" dirty="0">
              <a:latin typeface="Georgia"/>
              <a:ea typeface="Georgia"/>
              <a:cs typeface="Georgia"/>
              <a:sym typeface="Georgia"/>
            </a:endParaRPr>
          </a:p>
          <a:p>
            <a:pPr marL="457200" marR="0" lvl="0" indent="-406400" algn="l" rtl="0">
              <a:lnSpc>
                <a:spcPct val="90000"/>
              </a:lnSpc>
              <a:spcBef>
                <a:spcPts val="1000"/>
              </a:spcBef>
              <a:spcAft>
                <a:spcPts val="0"/>
              </a:spcAft>
              <a:buClr>
                <a:schemeClr val="dk1"/>
              </a:buClr>
              <a:buSzPts val="2800"/>
              <a:buFont typeface="Arial"/>
              <a:buChar char="•"/>
            </a:pPr>
            <a:r>
              <a:rPr lang="en-US" sz="3200" b="1" dirty="0">
                <a:latin typeface="Georgia"/>
                <a:ea typeface="Georgia"/>
                <a:cs typeface="Georgia"/>
                <a:sym typeface="Georgia"/>
              </a:rPr>
              <a:t>Enroll </a:t>
            </a:r>
            <a:r>
              <a:rPr lang="en-US" sz="3200" dirty="0">
                <a:latin typeface="Georgia"/>
                <a:ea typeface="Georgia"/>
                <a:cs typeface="Georgia"/>
                <a:sym typeface="Georgia"/>
              </a:rPr>
              <a:t>– if FAFSA is complete, after enrollment in classes student will receive a Teacher Pledge offer via email.</a:t>
            </a:r>
            <a:endParaRPr sz="3200" b="1" dirty="0">
              <a:latin typeface="Georgia"/>
              <a:ea typeface="Georgia"/>
              <a:cs typeface="Georgia"/>
              <a:sym typeface="Georgia"/>
            </a:endParaRPr>
          </a:p>
          <a:p>
            <a:pPr marL="457200" marR="0" lvl="0" indent="-406400" algn="l" rtl="0">
              <a:lnSpc>
                <a:spcPct val="90000"/>
              </a:lnSpc>
              <a:spcBef>
                <a:spcPts val="1000"/>
              </a:spcBef>
              <a:spcAft>
                <a:spcPts val="0"/>
              </a:spcAft>
              <a:buClr>
                <a:schemeClr val="dk1"/>
              </a:buClr>
              <a:buSzPts val="2800"/>
              <a:buFont typeface="Arial"/>
              <a:buChar char="•"/>
            </a:pPr>
            <a:r>
              <a:rPr lang="en-US" sz="3200" b="1" dirty="0">
                <a:latin typeface="Georgia"/>
                <a:ea typeface="Georgia"/>
                <a:cs typeface="Georgia"/>
                <a:sym typeface="Georgia"/>
              </a:rPr>
              <a:t>Three Steps</a:t>
            </a:r>
            <a:r>
              <a:rPr lang="en-US" sz="3200" dirty="0">
                <a:latin typeface="Georgia"/>
                <a:ea typeface="Georgia"/>
                <a:cs typeface="Georgia"/>
                <a:sym typeface="Georgia"/>
              </a:rPr>
              <a:t> – 1) sign the student agreement, 2) accept the loan, 3) complete the promissory note.</a:t>
            </a:r>
            <a:endParaRPr dirty="0"/>
          </a:p>
        </p:txBody>
      </p:sp>
      <p:pic>
        <p:nvPicPr>
          <p:cNvPr id="93" name="Google Shape;93;p5" descr="A picture containing drawing&#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49148" y="1709530"/>
            <a:ext cx="3199741" cy="374208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838200" y="655717"/>
            <a:ext cx="10515600" cy="683664"/>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100" b="1" dirty="0">
                <a:solidFill>
                  <a:schemeClr val="accent1"/>
                </a:solidFill>
                <a:latin typeface="Georgia"/>
                <a:ea typeface="Georgia"/>
                <a:cs typeface="Georgia"/>
                <a:sym typeface="Georgia"/>
              </a:rPr>
              <a:t>Post-graduation Induction Supports</a:t>
            </a:r>
            <a:endParaRPr dirty="0"/>
          </a:p>
        </p:txBody>
      </p:sp>
      <p:sp>
        <p:nvSpPr>
          <p:cNvPr id="92" name="Google Shape;92;p5"/>
          <p:cNvSpPr txBox="1">
            <a:spLocks noGrp="1"/>
          </p:cNvSpPr>
          <p:nvPr>
            <p:ph type="body" idx="2"/>
          </p:nvPr>
        </p:nvSpPr>
        <p:spPr>
          <a:xfrm>
            <a:off x="838200" y="1677879"/>
            <a:ext cx="10162309" cy="5023281"/>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sz="2800" dirty="0">
                <a:latin typeface="Georgia"/>
                <a:ea typeface="Georgia"/>
                <a:cs typeface="Georgia"/>
                <a:sym typeface="Georgia"/>
              </a:rPr>
              <a:t>TRP Liaison continues to act as a resource</a:t>
            </a:r>
            <a:endParaRPr lang="en-US" dirty="0"/>
          </a:p>
          <a:p>
            <a:pPr marL="457200" marR="0" lvl="0" indent="-406400" algn="l" rtl="0">
              <a:lnSpc>
                <a:spcPct val="90000"/>
              </a:lnSpc>
              <a:spcBef>
                <a:spcPts val="1000"/>
              </a:spcBef>
              <a:spcAft>
                <a:spcPts val="0"/>
              </a:spcAft>
              <a:buClr>
                <a:schemeClr val="dk1"/>
              </a:buClr>
              <a:buSzPts val="2800"/>
              <a:buFont typeface="Arial"/>
              <a:buChar char="•"/>
            </a:pPr>
            <a:r>
              <a:rPr lang="en-US" sz="2800" dirty="0">
                <a:latin typeface="Georgia"/>
                <a:ea typeface="Georgia"/>
                <a:cs typeface="Georgia"/>
                <a:sym typeface="Georgia"/>
              </a:rPr>
              <a:t>Graduates continue to have an MPS mentor, paid by TRP</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ea typeface="Georgia"/>
                <a:cs typeface="Georgia"/>
                <a:sym typeface="Georgia"/>
              </a:rPr>
              <a:t>Ongoing virtual community of practice</a:t>
            </a:r>
            <a:endParaRPr lang="en-US" sz="2800" dirty="0">
              <a:latin typeface="Georgia"/>
              <a:ea typeface="Georgia"/>
              <a:cs typeface="Georgia"/>
              <a:sym typeface="Georgia"/>
            </a:endParaRP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Weeklong summer program for early career graduates: UW-Madison School of Education’s Early Career Teaching Institute</a:t>
            </a:r>
            <a:endParaRPr dirty="0"/>
          </a:p>
        </p:txBody>
      </p:sp>
    </p:spTree>
    <p:extLst>
      <p:ext uri="{BB962C8B-B14F-4D97-AF65-F5344CB8AC3E}">
        <p14:creationId xmlns:p14="http://schemas.microsoft.com/office/powerpoint/2010/main" val="1328083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838200" y="655717"/>
            <a:ext cx="10515600" cy="683664"/>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100" b="1" dirty="0">
                <a:solidFill>
                  <a:schemeClr val="accent1"/>
                </a:solidFill>
                <a:latin typeface="Georgia"/>
                <a:sym typeface="Georgia"/>
              </a:rPr>
              <a:t>Continuous Improvement</a:t>
            </a:r>
            <a:endParaRPr dirty="0"/>
          </a:p>
        </p:txBody>
      </p:sp>
      <p:sp>
        <p:nvSpPr>
          <p:cNvPr id="92" name="Google Shape;92;p5"/>
          <p:cNvSpPr txBox="1">
            <a:spLocks noGrp="1"/>
          </p:cNvSpPr>
          <p:nvPr>
            <p:ph type="body" idx="2"/>
          </p:nvPr>
        </p:nvSpPr>
        <p:spPr>
          <a:xfrm>
            <a:off x="838200" y="1677879"/>
            <a:ext cx="10162309" cy="5023281"/>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ea typeface="Georgia"/>
                <a:cs typeface="Georgia"/>
                <a:sym typeface="Georgia"/>
              </a:rPr>
              <a:t>Ongoing data collection related to all TRP project goals</a:t>
            </a:r>
          </a:p>
          <a:p>
            <a:pPr marL="457200" marR="0" lvl="0" indent="-406400" algn="l" rtl="0">
              <a:lnSpc>
                <a:spcPct val="90000"/>
              </a:lnSpc>
              <a:spcBef>
                <a:spcPts val="1000"/>
              </a:spcBef>
              <a:spcAft>
                <a:spcPts val="0"/>
              </a:spcAft>
              <a:buClr>
                <a:schemeClr val="dk1"/>
              </a:buClr>
              <a:buSzPts val="2800"/>
              <a:buFont typeface="Arial"/>
              <a:buChar char="•"/>
            </a:pPr>
            <a:r>
              <a:rPr lang="en-US" sz="2800" dirty="0">
                <a:latin typeface="Georgia"/>
                <a:ea typeface="Georgia"/>
                <a:cs typeface="Georgia"/>
                <a:sym typeface="Georgia"/>
              </a:rPr>
              <a:t>Annual reports from an external evaluator</a:t>
            </a:r>
          </a:p>
          <a:p>
            <a:pPr marL="457200" marR="0" lvl="0" indent="-406400" algn="l" rtl="0">
              <a:lnSpc>
                <a:spcPct val="90000"/>
              </a:lnSpc>
              <a:spcBef>
                <a:spcPts val="1000"/>
              </a:spcBef>
              <a:spcAft>
                <a:spcPts val="0"/>
              </a:spcAft>
              <a:buClr>
                <a:schemeClr val="dk1"/>
              </a:buClr>
              <a:buSzPts val="2800"/>
              <a:buFont typeface="Arial"/>
              <a:buChar char="•"/>
            </a:pPr>
            <a:r>
              <a:rPr lang="en-US" dirty="0">
                <a:latin typeface="Georgia"/>
                <a:sym typeface="Georgia"/>
              </a:rPr>
              <a:t>Annual advisory board convenings</a:t>
            </a:r>
          </a:p>
          <a:p>
            <a:r>
              <a:rPr lang="en-US" sz="2800" dirty="0">
                <a:latin typeface="Georgia"/>
                <a:ea typeface="Georgia"/>
                <a:cs typeface="Georgia"/>
                <a:sym typeface="Georgia"/>
              </a:rPr>
              <a:t>Continuous learning from residents, mentors, faculty, principals, alumni – with high-level follow-up and advocacy</a:t>
            </a:r>
          </a:p>
          <a:p>
            <a:pPr marL="457200" marR="0" lvl="0" indent="-406400" algn="l" rtl="0">
              <a:lnSpc>
                <a:spcPct val="90000"/>
              </a:lnSpc>
              <a:spcBef>
                <a:spcPts val="1000"/>
              </a:spcBef>
              <a:spcAft>
                <a:spcPts val="0"/>
              </a:spcAft>
              <a:buClr>
                <a:schemeClr val="dk1"/>
              </a:buClr>
              <a:buSzPts val="2800"/>
              <a:buFont typeface="Arial"/>
              <a:buChar char="•"/>
            </a:pPr>
            <a:endParaRPr lang="en-US" dirty="0">
              <a:latin typeface="Georgia"/>
              <a:sym typeface="Georgia"/>
            </a:endParaRPr>
          </a:p>
        </p:txBody>
      </p:sp>
    </p:spTree>
    <p:extLst>
      <p:ext uri="{BB962C8B-B14F-4D97-AF65-F5344CB8AC3E}">
        <p14:creationId xmlns:p14="http://schemas.microsoft.com/office/powerpoint/2010/main" val="249780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8"/>
          <p:cNvSpPr txBox="1"/>
          <p:nvPr/>
        </p:nvSpPr>
        <p:spPr>
          <a:xfrm>
            <a:off x="2404696" y="2644170"/>
            <a:ext cx="7382608"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FFFFFF"/>
                </a:solidFill>
                <a:effectLst/>
                <a:uLnTx/>
                <a:uFillTx/>
                <a:latin typeface="Georgia"/>
                <a:ea typeface="Georgia"/>
                <a:cs typeface="Georgia"/>
                <a:sym typeface="Georgia"/>
              </a:rPr>
              <a:t>Questions?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A199-F422-259B-0550-B79D7463A0D0}"/>
              </a:ext>
            </a:extLst>
          </p:cNvPr>
          <p:cNvSpPr>
            <a:spLocks noGrp="1"/>
          </p:cNvSpPr>
          <p:nvPr>
            <p:ph type="title"/>
          </p:nvPr>
        </p:nvSpPr>
        <p:spPr>
          <a:xfrm>
            <a:off x="488423" y="726681"/>
            <a:ext cx="11219818" cy="1325563"/>
          </a:xfrm>
        </p:spPr>
        <p:txBody>
          <a:bodyPr>
            <a:normAutofit/>
          </a:bodyPr>
          <a:lstStyle/>
          <a:p>
            <a:pPr algn="ctr"/>
            <a:r>
              <a:rPr lang="en-US" sz="4000" b="1" dirty="0">
                <a:latin typeface="Gentona Book"/>
                <a:ea typeface="Calibri"/>
                <a:cs typeface="Calibri"/>
              </a:rPr>
              <a:t>Championing Special Educators: </a:t>
            </a:r>
            <a:br>
              <a:rPr lang="en-US" sz="4000" b="1" dirty="0">
                <a:latin typeface="Gentona Book"/>
                <a:ea typeface="Calibri"/>
                <a:cs typeface="Calibri"/>
              </a:rPr>
            </a:br>
            <a:r>
              <a:rPr lang="en-US" sz="4000" b="1" dirty="0">
                <a:latin typeface="Gentona Book"/>
                <a:ea typeface="Calibri"/>
                <a:cs typeface="Calibri"/>
              </a:rPr>
              <a:t>Scope and Sequence</a:t>
            </a:r>
            <a:endParaRPr lang="en-US" sz="4000" b="1" dirty="0">
              <a:ea typeface="Calibri"/>
              <a:cs typeface="Calibri"/>
            </a:endParaRPr>
          </a:p>
        </p:txBody>
      </p:sp>
      <p:graphicFrame>
        <p:nvGraphicFramePr>
          <p:cNvPr id="4" name="Content Placeholder 3">
            <a:extLst>
              <a:ext uri="{FF2B5EF4-FFF2-40B4-BE49-F238E27FC236}">
                <a16:creationId xmlns:a16="http://schemas.microsoft.com/office/drawing/2014/main" id="{CB7AD6CD-DC2A-6927-7D96-0EEF964E626B}"/>
              </a:ext>
            </a:extLst>
          </p:cNvPr>
          <p:cNvGraphicFramePr>
            <a:graphicFrameLocks noGrp="1"/>
          </p:cNvGraphicFramePr>
          <p:nvPr>
            <p:ph sz="quarter" idx="10"/>
          </p:nvPr>
        </p:nvGraphicFramePr>
        <p:xfrm>
          <a:off x="519043" y="2120347"/>
          <a:ext cx="10887539" cy="3628751"/>
        </p:xfrm>
        <a:graphic>
          <a:graphicData uri="http://schemas.openxmlformats.org/drawingml/2006/table">
            <a:tbl>
              <a:tblPr firstRow="1" bandRow="1">
                <a:tableStyleId>{5C22544A-7EE6-4342-B048-85BDC9FD1C3A}</a:tableStyleId>
              </a:tblPr>
              <a:tblGrid>
                <a:gridCol w="3654206">
                  <a:extLst>
                    <a:ext uri="{9D8B030D-6E8A-4147-A177-3AD203B41FA5}">
                      <a16:colId xmlns:a16="http://schemas.microsoft.com/office/drawing/2014/main" val="377481985"/>
                    </a:ext>
                  </a:extLst>
                </a:gridCol>
                <a:gridCol w="7233333">
                  <a:extLst>
                    <a:ext uri="{9D8B030D-6E8A-4147-A177-3AD203B41FA5}">
                      <a16:colId xmlns:a16="http://schemas.microsoft.com/office/drawing/2014/main" val="1312969525"/>
                    </a:ext>
                  </a:extLst>
                </a:gridCol>
              </a:tblGrid>
              <a:tr h="579237">
                <a:tc>
                  <a:txBody>
                    <a:bodyPr/>
                    <a:lstStyle/>
                    <a:p>
                      <a:pPr marL="0" indent="0">
                        <a:buNone/>
                      </a:pPr>
                      <a:r>
                        <a:rPr lang="en-US" sz="2400" b="1">
                          <a:solidFill>
                            <a:schemeClr val="tx1"/>
                          </a:solidFill>
                        </a:rPr>
                        <a:t>Tues, Oct. 31, 3-4 pm ET</a:t>
                      </a:r>
                    </a:p>
                  </a:txBody>
                  <a:tcPr>
                    <a:solidFill>
                      <a:schemeClr val="bg2"/>
                    </a:solidFill>
                  </a:tcPr>
                </a:tc>
                <a:tc>
                  <a:txBody>
                    <a:bodyPr/>
                    <a:lstStyle/>
                    <a:p>
                      <a:pPr lvl="0">
                        <a:buNone/>
                      </a:pPr>
                      <a:r>
                        <a:rPr lang="en-US" sz="2400" b="1" i="0" u="none" strike="noStrike" noProof="0" dirty="0">
                          <a:solidFill>
                            <a:schemeClr val="tx1"/>
                          </a:solidFill>
                          <a:latin typeface="Calibri"/>
                        </a:rPr>
                        <a:t>Multiple Pathways Into the Profession </a:t>
                      </a:r>
                      <a:endParaRPr lang="en-US" sz="2400" b="1" dirty="0">
                        <a:solidFill>
                          <a:schemeClr val="tx1"/>
                        </a:solidFill>
                      </a:endParaRPr>
                    </a:p>
                  </a:txBody>
                  <a:tcPr>
                    <a:solidFill>
                      <a:schemeClr val="bg2"/>
                    </a:solidFill>
                  </a:tcPr>
                </a:tc>
                <a:extLst>
                  <a:ext uri="{0D108BD9-81ED-4DB2-BD59-A6C34878D82A}">
                    <a16:rowId xmlns:a16="http://schemas.microsoft.com/office/drawing/2014/main" val="2969547090"/>
                  </a:ext>
                </a:extLst>
              </a:tr>
              <a:tr h="562201">
                <a:tc>
                  <a:txBody>
                    <a:bodyPr/>
                    <a:lstStyle/>
                    <a:p>
                      <a:r>
                        <a:rPr lang="en-US" sz="2400" b="1"/>
                        <a:t>Thurs, Nov. 30, 3-4 pm ET</a:t>
                      </a:r>
                    </a:p>
                  </a:txBody>
                  <a:tcPr/>
                </a:tc>
                <a:tc>
                  <a:txBody>
                    <a:bodyPr/>
                    <a:lstStyle/>
                    <a:p>
                      <a:pPr lvl="0">
                        <a:buNone/>
                      </a:pPr>
                      <a:r>
                        <a:rPr lang="en-US" sz="2400" b="1" i="0" u="none" strike="noStrike" noProof="0" dirty="0">
                          <a:latin typeface="Calibri"/>
                        </a:rPr>
                        <a:t>Making a Special Education Degree Affordable</a:t>
                      </a:r>
                      <a:endParaRPr lang="en-US" sz="2400" b="1" dirty="0"/>
                    </a:p>
                  </a:txBody>
                  <a:tcPr/>
                </a:tc>
                <a:extLst>
                  <a:ext uri="{0D108BD9-81ED-4DB2-BD59-A6C34878D82A}">
                    <a16:rowId xmlns:a16="http://schemas.microsoft.com/office/drawing/2014/main" val="1734915652"/>
                  </a:ext>
                </a:extLst>
              </a:tr>
              <a:tr h="579237">
                <a:tc>
                  <a:txBody>
                    <a:bodyPr/>
                    <a:lstStyle/>
                    <a:p>
                      <a:pPr marL="0" lvl="0" indent="0" algn="l">
                        <a:lnSpc>
                          <a:spcPct val="100000"/>
                        </a:lnSpc>
                        <a:spcBef>
                          <a:spcPts val="0"/>
                        </a:spcBef>
                        <a:spcAft>
                          <a:spcPts val="0"/>
                        </a:spcAft>
                        <a:buNone/>
                      </a:pPr>
                      <a:r>
                        <a:rPr lang="en-US" sz="2400" b="1" i="0" u="none" strike="noStrike" noProof="0" dirty="0">
                          <a:solidFill>
                            <a:schemeClr val="tx1"/>
                          </a:solidFill>
                          <a:latin typeface="Calibri"/>
                        </a:rPr>
                        <a:t>Tues, </a:t>
                      </a:r>
                      <a:r>
                        <a:rPr lang="en-US" sz="2400" b="1" i="0" u="none" strike="noStrike" noProof="0" dirty="0">
                          <a:latin typeface="Calibri"/>
                        </a:rPr>
                        <a:t>Jan. 23, 3-4 pm ET</a:t>
                      </a:r>
                      <a:endParaRPr lang="en-US" sz="2400" b="1" dirty="0"/>
                    </a:p>
                  </a:txBody>
                  <a:tcPr/>
                </a:tc>
                <a:tc>
                  <a:txBody>
                    <a:bodyPr/>
                    <a:lstStyle/>
                    <a:p>
                      <a:pPr lvl="0">
                        <a:buNone/>
                      </a:pPr>
                      <a:r>
                        <a:rPr lang="en-US" sz="2400" b="1" i="0" u="none" strike="noStrike" baseline="0" noProof="0" dirty="0">
                          <a:solidFill>
                            <a:srgbClr val="000000"/>
                          </a:solidFill>
                          <a:latin typeface="Calibri"/>
                        </a:rPr>
                        <a:t>Clinical Practice Experiences</a:t>
                      </a:r>
                      <a:endParaRPr lang="en-US" sz="2400" b="1" dirty="0"/>
                    </a:p>
                  </a:txBody>
                  <a:tcPr/>
                </a:tc>
                <a:extLst>
                  <a:ext uri="{0D108BD9-81ED-4DB2-BD59-A6C34878D82A}">
                    <a16:rowId xmlns:a16="http://schemas.microsoft.com/office/drawing/2014/main" val="859163809"/>
                  </a:ext>
                </a:extLst>
              </a:tr>
              <a:tr h="579237">
                <a:tc>
                  <a:txBody>
                    <a:bodyPr/>
                    <a:lstStyle/>
                    <a:p>
                      <a:pPr marL="0" lvl="0" indent="0" algn="l">
                        <a:lnSpc>
                          <a:spcPct val="100000"/>
                        </a:lnSpc>
                        <a:spcBef>
                          <a:spcPts val="0"/>
                        </a:spcBef>
                        <a:spcAft>
                          <a:spcPts val="0"/>
                        </a:spcAft>
                        <a:buNone/>
                      </a:pPr>
                      <a:r>
                        <a:rPr lang="en-US" sz="2400" b="1" i="0" u="none" strike="noStrike" noProof="0" dirty="0">
                          <a:solidFill>
                            <a:srgbClr val="000000"/>
                          </a:solidFill>
                          <a:latin typeface="Calibri"/>
                        </a:rPr>
                        <a:t>Thurs, </a:t>
                      </a:r>
                      <a:r>
                        <a:rPr lang="en-US" sz="2400" b="1" i="0" u="none" strike="noStrike" noProof="0" dirty="0">
                          <a:latin typeface="Calibri"/>
                        </a:rPr>
                        <a:t>Mar. 28, 3-4 pm ET </a:t>
                      </a:r>
                      <a:endParaRPr lang="en-US" sz="2400" b="1" dirty="0"/>
                    </a:p>
                  </a:txBody>
                  <a:tcPr/>
                </a:tc>
                <a:tc>
                  <a:txBody>
                    <a:bodyPr/>
                    <a:lstStyle/>
                    <a:p>
                      <a:pPr lvl="0">
                        <a:buNone/>
                      </a:pPr>
                      <a:r>
                        <a:rPr lang="en-US" sz="2400" b="1" dirty="0"/>
                        <a:t>Special Education Candidate Wellness</a:t>
                      </a:r>
                    </a:p>
                  </a:txBody>
                  <a:tcPr/>
                </a:tc>
                <a:extLst>
                  <a:ext uri="{0D108BD9-81ED-4DB2-BD59-A6C34878D82A}">
                    <a16:rowId xmlns:a16="http://schemas.microsoft.com/office/drawing/2014/main" val="3116929426"/>
                  </a:ext>
                </a:extLst>
              </a:tr>
              <a:tr h="579237">
                <a:tc>
                  <a:txBody>
                    <a:bodyPr/>
                    <a:lstStyle/>
                    <a:p>
                      <a:pPr lvl="0">
                        <a:buNone/>
                      </a:pPr>
                      <a:r>
                        <a:rPr lang="en-US" sz="2400" b="1" i="0" u="none" strike="noStrike" noProof="0" dirty="0">
                          <a:solidFill>
                            <a:srgbClr val="000000"/>
                          </a:solidFill>
                          <a:latin typeface="Calibri"/>
                        </a:rPr>
                        <a:t>Thurs, </a:t>
                      </a:r>
                      <a:r>
                        <a:rPr lang="en-US" sz="2400" b="1" i="0" u="none" strike="noStrike" noProof="0" dirty="0">
                          <a:latin typeface="Calibri"/>
                        </a:rPr>
                        <a:t>Apr. 25, 3-4 pm ET</a:t>
                      </a:r>
                      <a:endParaRPr lang="en-US" sz="2400" b="1" dirty="0"/>
                    </a:p>
                  </a:txBody>
                  <a:tcPr/>
                </a:tc>
                <a:tc>
                  <a:txBody>
                    <a:bodyPr/>
                    <a:lstStyle/>
                    <a:p>
                      <a:pPr lvl="0">
                        <a:buNone/>
                      </a:pPr>
                      <a:r>
                        <a:rPr lang="en-US" sz="2400" b="1" i="0" u="none" strike="noStrike" baseline="0" noProof="0" dirty="0">
                          <a:solidFill>
                            <a:srgbClr val="000000"/>
                          </a:solidFill>
                          <a:latin typeface="Calibri"/>
                        </a:rPr>
                        <a:t>Benefits of Special Education NIC</a:t>
                      </a:r>
                      <a:endParaRPr lang="en-US" sz="2400" b="1" dirty="0"/>
                    </a:p>
                  </a:txBody>
                  <a:tcPr/>
                </a:tc>
                <a:extLst>
                  <a:ext uri="{0D108BD9-81ED-4DB2-BD59-A6C34878D82A}">
                    <a16:rowId xmlns:a16="http://schemas.microsoft.com/office/drawing/2014/main" val="1867797659"/>
                  </a:ext>
                </a:extLst>
              </a:tr>
              <a:tr h="749602">
                <a:tc>
                  <a:txBody>
                    <a:bodyPr/>
                    <a:lstStyle/>
                    <a:p>
                      <a:pPr marL="0" lvl="0" indent="0" algn="l">
                        <a:lnSpc>
                          <a:spcPct val="100000"/>
                        </a:lnSpc>
                        <a:spcBef>
                          <a:spcPts val="0"/>
                        </a:spcBef>
                        <a:spcAft>
                          <a:spcPts val="0"/>
                        </a:spcAft>
                        <a:buNone/>
                      </a:pPr>
                      <a:r>
                        <a:rPr lang="en-US" sz="2400" b="1" i="0" u="none" strike="noStrike" noProof="0" dirty="0">
                          <a:solidFill>
                            <a:srgbClr val="000000"/>
                          </a:solidFill>
                          <a:latin typeface="Calibri"/>
                        </a:rPr>
                        <a:t>Thurs, </a:t>
                      </a:r>
                      <a:r>
                        <a:rPr lang="en-US" sz="2400" b="1" i="0" u="none" strike="noStrike" noProof="0" dirty="0">
                          <a:latin typeface="Calibri"/>
                        </a:rPr>
                        <a:t>May 2, 3-4 pm ET</a:t>
                      </a:r>
                      <a:endParaRPr lang="en-US" sz="2400" b="1" dirty="0"/>
                    </a:p>
                  </a:txBody>
                  <a:tcPr/>
                </a:tc>
                <a:tc>
                  <a:txBody>
                    <a:bodyPr/>
                    <a:lstStyle/>
                    <a:p>
                      <a:pPr marL="0" lvl="0" indent="0" algn="l">
                        <a:lnSpc>
                          <a:spcPct val="100000"/>
                        </a:lnSpc>
                        <a:spcBef>
                          <a:spcPts val="0"/>
                        </a:spcBef>
                        <a:spcAft>
                          <a:spcPts val="0"/>
                        </a:spcAft>
                        <a:buNone/>
                      </a:pPr>
                      <a:r>
                        <a:rPr lang="en-US" sz="2400" b="1" i="0" u="none" strike="noStrike" noProof="0" dirty="0">
                          <a:latin typeface="Calibri"/>
                        </a:rPr>
                        <a:t>Championing Special Education Through Advocacy</a:t>
                      </a:r>
                      <a:endParaRPr lang="en-US" sz="2400" b="1" dirty="0"/>
                    </a:p>
                  </a:txBody>
                  <a:tcPr/>
                </a:tc>
                <a:extLst>
                  <a:ext uri="{0D108BD9-81ED-4DB2-BD59-A6C34878D82A}">
                    <a16:rowId xmlns:a16="http://schemas.microsoft.com/office/drawing/2014/main" val="4017916990"/>
                  </a:ext>
                </a:extLst>
              </a:tr>
            </a:tbl>
          </a:graphicData>
        </a:graphic>
      </p:graphicFrame>
      <p:sp>
        <p:nvSpPr>
          <p:cNvPr id="6" name="Arrow: Left 5">
            <a:extLst>
              <a:ext uri="{FF2B5EF4-FFF2-40B4-BE49-F238E27FC236}">
                <a16:creationId xmlns:a16="http://schemas.microsoft.com/office/drawing/2014/main" id="{17065D86-BB20-9C5C-38E1-D331D9643E2D}"/>
              </a:ext>
            </a:extLst>
          </p:cNvPr>
          <p:cNvSpPr/>
          <p:nvPr/>
        </p:nvSpPr>
        <p:spPr>
          <a:xfrm>
            <a:off x="10237867" y="2674018"/>
            <a:ext cx="1884317" cy="494898"/>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487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0FFCFAF-7B10-C029-CFE3-5218EB7A20E9}"/>
              </a:ext>
            </a:extLst>
          </p:cNvPr>
          <p:cNvSpPr>
            <a:spLocks noGrp="1"/>
          </p:cNvSpPr>
          <p:nvPr>
            <p:ph type="body" sz="quarter" idx="15"/>
          </p:nvPr>
        </p:nvSpPr>
        <p:spPr>
          <a:xfrm>
            <a:off x="2107537" y="2976917"/>
            <a:ext cx="5627013" cy="3189720"/>
          </a:xfrm>
        </p:spPr>
        <p:txBody>
          <a:bodyPr lIns="91440" tIns="45720" rIns="91440" bIns="45720" anchor="t"/>
          <a:lstStyle/>
          <a:p>
            <a:pPr marL="171450" indent="-171450" algn="l">
              <a:buChar char="•"/>
            </a:pPr>
            <a:r>
              <a:rPr lang="en-US" sz="2800" dirty="0">
                <a:latin typeface="Calibri"/>
                <a:ea typeface="Calibri"/>
                <a:cs typeface="Times New Roman"/>
              </a:rPr>
              <a:t>What funding sources support your </a:t>
            </a:r>
            <a:r>
              <a:rPr lang="en-US" sz="2800" err="1">
                <a:latin typeface="Calibri"/>
                <a:ea typeface="Calibri"/>
                <a:cs typeface="Times New Roman"/>
              </a:rPr>
              <a:t>SpEd</a:t>
            </a:r>
            <a:r>
              <a:rPr lang="en-US" sz="2800" dirty="0">
                <a:latin typeface="Calibri"/>
                <a:ea typeface="Calibri"/>
                <a:cs typeface="Times New Roman"/>
              </a:rPr>
              <a:t> candidates? </a:t>
            </a:r>
          </a:p>
          <a:p>
            <a:pPr marL="171450" indent="-171450" algn="l">
              <a:buChar char="•"/>
            </a:pPr>
            <a:r>
              <a:rPr lang="en-US" sz="2800" dirty="0">
                <a:latin typeface="Calibri"/>
                <a:ea typeface="Calibri"/>
                <a:cs typeface="Times New Roman"/>
              </a:rPr>
              <a:t>Alternate ideas/current practices for providing funding for sped candidates? </a:t>
            </a:r>
          </a:p>
          <a:p>
            <a:pPr algn="l"/>
            <a:endParaRPr lang="en-US" sz="2400" dirty="0"/>
          </a:p>
        </p:txBody>
      </p:sp>
      <p:sp>
        <p:nvSpPr>
          <p:cNvPr id="6" name="Text Placeholder 5">
            <a:extLst>
              <a:ext uri="{FF2B5EF4-FFF2-40B4-BE49-F238E27FC236}">
                <a16:creationId xmlns:a16="http://schemas.microsoft.com/office/drawing/2014/main" id="{7BF4C045-E318-EC9F-FA45-5F3336D519D7}"/>
              </a:ext>
            </a:extLst>
          </p:cNvPr>
          <p:cNvSpPr>
            <a:spLocks noGrp="1"/>
          </p:cNvSpPr>
          <p:nvPr>
            <p:ph type="body" sz="quarter" idx="16"/>
          </p:nvPr>
        </p:nvSpPr>
        <p:spPr>
          <a:xfrm>
            <a:off x="-467" y="1901345"/>
            <a:ext cx="8659619" cy="803660"/>
          </a:xfrm>
        </p:spPr>
        <p:txBody>
          <a:bodyPr lIns="91440" tIns="45720" rIns="91440" bIns="45720" anchor="t"/>
          <a:lstStyle/>
          <a:p>
            <a:r>
              <a:rPr lang="en-US" sz="6600" dirty="0">
                <a:latin typeface="Gentona Book"/>
              </a:rPr>
              <a:t>Breakout Groups</a:t>
            </a:r>
            <a:endParaRPr lang="en-US" sz="6600"/>
          </a:p>
        </p:txBody>
      </p:sp>
    </p:spTree>
    <p:extLst>
      <p:ext uri="{BB962C8B-B14F-4D97-AF65-F5344CB8AC3E}">
        <p14:creationId xmlns:p14="http://schemas.microsoft.com/office/powerpoint/2010/main" val="2563566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B321-C139-0258-A182-98ACAF5BE70F}"/>
              </a:ext>
            </a:extLst>
          </p:cNvPr>
          <p:cNvSpPr>
            <a:spLocks noGrp="1"/>
          </p:cNvSpPr>
          <p:nvPr>
            <p:ph type="title"/>
          </p:nvPr>
        </p:nvSpPr>
        <p:spPr>
          <a:xfrm>
            <a:off x="3492971" y="3105615"/>
            <a:ext cx="5319450" cy="1043904"/>
          </a:xfrm>
        </p:spPr>
        <p:txBody>
          <a:bodyPr lIns="91440" tIns="45720" rIns="91440" bIns="45720" anchor="t">
            <a:normAutofit/>
          </a:bodyPr>
          <a:lstStyle/>
          <a:p>
            <a:r>
              <a:rPr lang="en-US" dirty="0">
                <a:latin typeface="Gentona Book"/>
              </a:rPr>
              <a:t>Thank You</a:t>
            </a:r>
            <a:endParaRPr lang="en-US" dirty="0"/>
          </a:p>
        </p:txBody>
      </p:sp>
      <p:sp>
        <p:nvSpPr>
          <p:cNvPr id="3" name="Rectangle 2">
            <a:extLst>
              <a:ext uri="{FF2B5EF4-FFF2-40B4-BE49-F238E27FC236}">
                <a16:creationId xmlns:a16="http://schemas.microsoft.com/office/drawing/2014/main" id="{2A638DF2-A0DD-1AD5-CB21-FFA8C0C77E21}"/>
              </a:ext>
              <a:ext uri="{C183D7F6-B498-43B3-948B-1728B52AA6E4}">
                <adec:decorative xmlns:adec="http://schemas.microsoft.com/office/drawing/2017/decorative" val="1"/>
              </a:ext>
            </a:extLst>
          </p:cNvPr>
          <p:cNvSpPr/>
          <p:nvPr/>
        </p:nvSpPr>
        <p:spPr>
          <a:xfrm>
            <a:off x="3492970" y="2899064"/>
            <a:ext cx="5319451" cy="1275498"/>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sp>
        <p:nvSpPr>
          <p:cNvPr id="5" name="Title 1">
            <a:extLst>
              <a:ext uri="{FF2B5EF4-FFF2-40B4-BE49-F238E27FC236}">
                <a16:creationId xmlns:a16="http://schemas.microsoft.com/office/drawing/2014/main" id="{2697781A-10A7-E5B8-807A-BFD917C1D2D7}"/>
              </a:ext>
            </a:extLst>
          </p:cNvPr>
          <p:cNvSpPr txBox="1">
            <a:spLocks/>
          </p:cNvSpPr>
          <p:nvPr/>
        </p:nvSpPr>
        <p:spPr>
          <a:xfrm>
            <a:off x="2319809" y="1265540"/>
            <a:ext cx="7661012" cy="1043904"/>
          </a:xfrm>
          <a:prstGeom prst="rect">
            <a:avLst/>
          </a:prstGeom>
        </p:spPr>
        <p:txBody>
          <a:bodyPr lIns="91440" tIns="45720" rIns="91440" bIns="45720" anchor="t">
            <a:normAutofit fontScale="62500" lnSpcReduction="20000"/>
          </a:bodyPr>
          <a:lstStyle>
            <a:lvl1pPr algn="ctr" defTabSz="914400" rtl="0" eaLnBrk="1" latinLnBrk="0" hangingPunct="1">
              <a:lnSpc>
                <a:spcPct val="90000"/>
              </a:lnSpc>
              <a:spcBef>
                <a:spcPct val="0"/>
              </a:spcBef>
              <a:buNone/>
              <a:defRPr sz="4800" b="1" kern="1200">
                <a:solidFill>
                  <a:schemeClr val="bg1"/>
                </a:solidFill>
                <a:latin typeface="Gentona Book" pitchFamily="2" charset="77"/>
                <a:ea typeface="+mj-ea"/>
                <a:cs typeface="+mj-cs"/>
              </a:defRPr>
            </a:lvl1pPr>
          </a:lstStyle>
          <a:p>
            <a:pPr>
              <a:lnSpc>
                <a:spcPct val="120000"/>
              </a:lnSpc>
            </a:pPr>
            <a:r>
              <a:rPr lang="en-US" dirty="0">
                <a:latin typeface="Gentona Book"/>
              </a:rPr>
              <a:t>Next Session</a:t>
            </a:r>
            <a:endParaRPr lang="en-US" dirty="0"/>
          </a:p>
          <a:p>
            <a:pPr>
              <a:lnSpc>
                <a:spcPct val="120000"/>
              </a:lnSpc>
            </a:pPr>
            <a:r>
              <a:rPr lang="en-US" dirty="0">
                <a:latin typeface="Gentona Book"/>
              </a:rPr>
              <a:t>January 23rd, 3PM to 4PM ET </a:t>
            </a:r>
            <a:endParaRPr lang="en-US" dirty="0"/>
          </a:p>
        </p:txBody>
      </p:sp>
    </p:spTree>
    <p:extLst>
      <p:ext uri="{BB962C8B-B14F-4D97-AF65-F5344CB8AC3E}">
        <p14:creationId xmlns:p14="http://schemas.microsoft.com/office/powerpoint/2010/main" val="4015197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987A-23FC-6878-72F8-FBD1FA3B62E3}"/>
              </a:ext>
            </a:extLst>
          </p:cNvPr>
          <p:cNvSpPr txBox="1">
            <a:spLocks/>
          </p:cNvSpPr>
          <p:nvPr/>
        </p:nvSpPr>
        <p:spPr>
          <a:xfrm>
            <a:off x="576943" y="103278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Gentona Book" pitchFamily="2" charset="77"/>
                <a:ea typeface="Gotham Bold" charset="0"/>
                <a:cs typeface="Gotham Bold" charset="0"/>
              </a:rPr>
              <a:t>Disclaimer</a:t>
            </a:r>
          </a:p>
        </p:txBody>
      </p:sp>
      <p:pic>
        <p:nvPicPr>
          <p:cNvPr id="5" name="Picture 4">
            <a:extLst>
              <a:ext uri="{FF2B5EF4-FFF2-40B4-BE49-F238E27FC236}">
                <a16:creationId xmlns:a16="http://schemas.microsoft.com/office/drawing/2014/main" id="{D8B32A82-5971-8DE4-8EAE-3C704951EBF5}"/>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309" y="2426263"/>
            <a:ext cx="1587715" cy="1325459"/>
          </a:xfrm>
          <a:prstGeom prst="rect">
            <a:avLst/>
          </a:prstGeom>
        </p:spPr>
      </p:pic>
      <p:sp>
        <p:nvSpPr>
          <p:cNvPr id="2" name="TextBox 1">
            <a:extLst>
              <a:ext uri="{FF2B5EF4-FFF2-40B4-BE49-F238E27FC236}">
                <a16:creationId xmlns:a16="http://schemas.microsoft.com/office/drawing/2014/main" id="{4CE921F0-C9DD-5942-45D1-DF697ED10CDB}"/>
              </a:ext>
            </a:extLst>
          </p:cNvPr>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149796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333A-D0E1-FD19-7ECA-E2171EA84AD8}"/>
              </a:ext>
            </a:extLst>
          </p:cNvPr>
          <p:cNvSpPr>
            <a:spLocks noGrp="1"/>
          </p:cNvSpPr>
          <p:nvPr>
            <p:ph type="title"/>
          </p:nvPr>
        </p:nvSpPr>
        <p:spPr/>
        <p:txBody>
          <a:bodyPr>
            <a:normAutofit fontScale="90000"/>
          </a:bodyPr>
          <a:lstStyle/>
          <a:p>
            <a:r>
              <a:rPr lang="en-US" dirty="0">
                <a:latin typeface="Gentona Book"/>
              </a:rPr>
              <a:t>Teacher Quality Partnership Program (TQP)</a:t>
            </a:r>
            <a:endParaRPr lang="en-US" dirty="0"/>
          </a:p>
        </p:txBody>
      </p:sp>
      <p:sp>
        <p:nvSpPr>
          <p:cNvPr id="3" name="Content Placeholder 2">
            <a:extLst>
              <a:ext uri="{FF2B5EF4-FFF2-40B4-BE49-F238E27FC236}">
                <a16:creationId xmlns:a16="http://schemas.microsoft.com/office/drawing/2014/main" id="{6688AB86-03F2-0EE8-BEB9-40D1E0F5E0B5}"/>
              </a:ext>
            </a:extLst>
          </p:cNvPr>
          <p:cNvSpPr>
            <a:spLocks noGrp="1"/>
          </p:cNvSpPr>
          <p:nvPr>
            <p:ph sz="quarter" idx="10"/>
          </p:nvPr>
        </p:nvSpPr>
        <p:spPr/>
        <p:txBody>
          <a:bodyPr vert="horz" lIns="91440" tIns="45720" rIns="91440" bIns="45720" rtlCol="0" anchor="t">
            <a:normAutofit fontScale="92500" lnSpcReduction="20000"/>
          </a:bodyPr>
          <a:lstStyle/>
          <a:p>
            <a:r>
              <a:rPr lang="en-US" dirty="0">
                <a:latin typeface="Gentona Book"/>
              </a:rPr>
              <a:t>Authorized in Title II of the HEA, TQP is designed to strengthen and reform educator preparation at institutions of higher education, and prepare profession-ready teachers for high-need schools and high-need subject areas. </a:t>
            </a:r>
            <a:endParaRPr lang="en-US" dirty="0"/>
          </a:p>
          <a:p>
            <a:pPr lvl="1"/>
            <a:r>
              <a:rPr lang="en-US" dirty="0">
                <a:latin typeface="Gentona Book"/>
              </a:rPr>
              <a:t>Grantees are partnerships between IHEs, high-need districts, high-need schools and other eligible entities. </a:t>
            </a:r>
          </a:p>
          <a:p>
            <a:pPr lvl="1"/>
            <a:r>
              <a:rPr lang="en-US" dirty="0">
                <a:latin typeface="Gentona Book"/>
              </a:rPr>
              <a:t>Grantees are required to provide extensive-year long clinical preparation to candidates and must provide induction supports. </a:t>
            </a:r>
          </a:p>
          <a:p>
            <a:pPr lvl="1">
              <a:buFont typeface="Arial"/>
            </a:pPr>
            <a:r>
              <a:rPr lang="en-US" dirty="0">
                <a:latin typeface="Gentona Book"/>
              </a:rPr>
              <a:t>Candidates are prepared to teach students with disabilities, English Language Learners and literacy strategies. </a:t>
            </a:r>
            <a:endParaRPr lang="en-US" dirty="0"/>
          </a:p>
          <a:p>
            <a:pPr lvl="1"/>
            <a:r>
              <a:rPr lang="en-US" dirty="0">
                <a:latin typeface="Gentona Book"/>
              </a:rPr>
              <a:t>Grantees are expected to maintain reforms after federal funding ends and must provide a 100% funding match. </a:t>
            </a:r>
            <a:endParaRPr lang="en-US" dirty="0"/>
          </a:p>
          <a:p>
            <a:endParaRPr lang="en-US" dirty="0"/>
          </a:p>
        </p:txBody>
      </p:sp>
    </p:spTree>
    <p:extLst>
      <p:ext uri="{BB962C8B-B14F-4D97-AF65-F5344CB8AC3E}">
        <p14:creationId xmlns:p14="http://schemas.microsoft.com/office/powerpoint/2010/main" val="3709591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87A86-1FB6-27E5-3AF3-911D9C740634}"/>
              </a:ext>
            </a:extLst>
          </p:cNvPr>
          <p:cNvSpPr>
            <a:spLocks noGrp="1"/>
          </p:cNvSpPr>
          <p:nvPr>
            <p:ph type="title"/>
          </p:nvPr>
        </p:nvSpPr>
        <p:spPr/>
        <p:txBody>
          <a:bodyPr/>
          <a:lstStyle/>
          <a:p>
            <a:r>
              <a:rPr lang="en-US" dirty="0">
                <a:latin typeface="Gentona Book"/>
              </a:rPr>
              <a:t>Resource Overview</a:t>
            </a:r>
            <a:endParaRPr lang="en-US" dirty="0"/>
          </a:p>
        </p:txBody>
      </p:sp>
      <p:sp>
        <p:nvSpPr>
          <p:cNvPr id="3" name="Content Placeholder 2">
            <a:extLst>
              <a:ext uri="{FF2B5EF4-FFF2-40B4-BE49-F238E27FC236}">
                <a16:creationId xmlns:a16="http://schemas.microsoft.com/office/drawing/2014/main" id="{630BE34E-1514-AD4E-86C0-21F4348A6473}"/>
              </a:ext>
            </a:extLst>
          </p:cNvPr>
          <p:cNvSpPr>
            <a:spLocks noGrp="1"/>
          </p:cNvSpPr>
          <p:nvPr>
            <p:ph sz="half" idx="1"/>
          </p:nvPr>
        </p:nvSpPr>
        <p:spPr/>
        <p:txBody>
          <a:bodyPr vert="horz" lIns="91440" tIns="45720" rIns="91440" bIns="45720" rtlCol="0" anchor="t">
            <a:normAutofit/>
          </a:bodyPr>
          <a:lstStyle/>
          <a:p>
            <a:r>
              <a:rPr lang="en-US" sz="3200" dirty="0">
                <a:latin typeface="Gentona Book"/>
                <a:hlinkClick r:id="rId2">
                  <a:extLst>
                    <a:ext uri="{A12FA001-AC4F-418D-AE19-62706E023703}">
                      <ahyp:hlinkClr xmlns:ahyp="http://schemas.microsoft.com/office/drawing/2018/hyperlinkcolor" val="tx"/>
                    </a:ext>
                  </a:extLst>
                </a:hlinkClick>
              </a:rPr>
              <a:t>TQP Applicant Info &amp; Resources</a:t>
            </a:r>
          </a:p>
          <a:p>
            <a:r>
              <a:rPr lang="en-US" sz="3200" dirty="0">
                <a:latin typeface="Gentona Book"/>
                <a:hlinkClick r:id="rId3">
                  <a:extLst>
                    <a:ext uri="{A12FA001-AC4F-418D-AE19-62706E023703}">
                      <ahyp:hlinkClr xmlns:ahyp="http://schemas.microsoft.com/office/drawing/2018/hyperlinkcolor" val="tx"/>
                    </a:ext>
                  </a:extLst>
                </a:hlinkClick>
              </a:rPr>
              <a:t>TEACH grants</a:t>
            </a:r>
          </a:p>
          <a:p>
            <a:r>
              <a:rPr lang="en-US" sz="3200" dirty="0">
                <a:latin typeface="Gentona Book"/>
                <a:hlinkClick r:id="rId4">
                  <a:extLst>
                    <a:ext uri="{A12FA001-AC4F-418D-AE19-62706E023703}">
                      <ahyp:hlinkClr xmlns:ahyp="http://schemas.microsoft.com/office/drawing/2018/hyperlinkcolor" val="tx"/>
                    </a:ext>
                  </a:extLst>
                </a:hlinkClick>
              </a:rPr>
              <a:t>Teacher Loan Forgiveness</a:t>
            </a:r>
          </a:p>
          <a:p>
            <a:r>
              <a:rPr lang="en-US" sz="3200" dirty="0">
                <a:latin typeface="Gentona Book"/>
                <a:hlinkClick r:id="rId5">
                  <a:extLst>
                    <a:ext uri="{A12FA001-AC4F-418D-AE19-62706E023703}">
                      <ahyp:hlinkClr xmlns:ahyp="http://schemas.microsoft.com/office/drawing/2018/hyperlinkcolor" val="tx"/>
                    </a:ext>
                  </a:extLst>
                </a:hlinkClick>
              </a:rPr>
              <a:t>Public Service Loan Forgiveness</a:t>
            </a:r>
          </a:p>
          <a:p>
            <a:endParaRPr lang="en-US" sz="3200" dirty="0">
              <a:highlight>
                <a:srgbClr val="C0C0C0"/>
              </a:highlight>
            </a:endParaRPr>
          </a:p>
          <a:p>
            <a:endParaRPr lang="en-US" sz="3200" dirty="0">
              <a:highlight>
                <a:srgbClr val="C0C0C0"/>
              </a:highlight>
            </a:endParaRPr>
          </a:p>
          <a:p>
            <a:endParaRPr lang="en-US" dirty="0"/>
          </a:p>
          <a:p>
            <a:endParaRPr lang="en-US" dirty="0"/>
          </a:p>
        </p:txBody>
      </p:sp>
      <p:sp>
        <p:nvSpPr>
          <p:cNvPr id="4" name="Content Placeholder 3">
            <a:extLst>
              <a:ext uri="{FF2B5EF4-FFF2-40B4-BE49-F238E27FC236}">
                <a16:creationId xmlns:a16="http://schemas.microsoft.com/office/drawing/2014/main" id="{821B4406-5735-935C-2EF7-BBC52857F487}"/>
              </a:ext>
            </a:extLst>
          </p:cNvPr>
          <p:cNvSpPr>
            <a:spLocks noGrp="1"/>
          </p:cNvSpPr>
          <p:nvPr>
            <p:ph sz="half" idx="2"/>
          </p:nvPr>
        </p:nvSpPr>
        <p:spPr/>
        <p:txBody>
          <a:bodyPr vert="horz" lIns="91440" tIns="45720" rIns="91440" bIns="45720" rtlCol="0" anchor="t">
            <a:normAutofit/>
          </a:bodyPr>
          <a:lstStyle/>
          <a:p>
            <a:r>
              <a:rPr lang="en-US" sz="3000" dirty="0">
                <a:latin typeface="Arial"/>
                <a:cs typeface="Arial"/>
                <a:hlinkClick r:id="rId6">
                  <a:extLst>
                    <a:ext uri="{A12FA001-AC4F-418D-AE19-62706E023703}">
                      <ahyp:hlinkClr xmlns:ahyp="http://schemas.microsoft.com/office/drawing/2018/hyperlinkcolor" val="tx"/>
                    </a:ext>
                  </a:extLst>
                </a:hlinkClick>
              </a:rPr>
              <a:t>Perkins Loan Cancellation</a:t>
            </a:r>
            <a:endParaRPr lang="en-US" sz="3000">
              <a:solidFill>
                <a:srgbClr val="000000"/>
              </a:solidFill>
              <a:latin typeface="Calibri"/>
              <a:cs typeface="Calibri"/>
            </a:endParaRPr>
          </a:p>
          <a:p>
            <a:r>
              <a:rPr lang="en-US" sz="3000" dirty="0">
                <a:latin typeface="Arial"/>
                <a:cs typeface="Arial"/>
                <a:hlinkClick r:id="rId7">
                  <a:extLst>
                    <a:ext uri="{A12FA001-AC4F-418D-AE19-62706E023703}">
                      <ahyp:hlinkClr xmlns:ahyp="http://schemas.microsoft.com/office/drawing/2018/hyperlinkcolor" val="tx"/>
                    </a:ext>
                  </a:extLst>
                </a:hlinkClick>
              </a:rPr>
              <a:t>State-Sponsored Student Loan Forgiveness Programs</a:t>
            </a:r>
            <a:endParaRPr lang="en-US" sz="3000">
              <a:solidFill>
                <a:srgbClr val="000000"/>
              </a:solidFill>
              <a:latin typeface="Calibri"/>
              <a:cs typeface="Calibri"/>
            </a:endParaRPr>
          </a:p>
          <a:p>
            <a:endParaRPr lang="en-US" sz="3000" dirty="0">
              <a:latin typeface="Segoe UI"/>
              <a:cs typeface="Segoe UI"/>
            </a:endParaRPr>
          </a:p>
          <a:p>
            <a:endParaRPr lang="en-US" sz="3000" dirty="0">
              <a:latin typeface="Segoe UI"/>
              <a:cs typeface="Segoe UI"/>
            </a:endParaRPr>
          </a:p>
          <a:p>
            <a:endParaRPr lang="en-US" dirty="0"/>
          </a:p>
        </p:txBody>
      </p:sp>
      <p:pic>
        <p:nvPicPr>
          <p:cNvPr id="5" name="Content Placeholder 3" descr="A blue and black sign with a building and a circle&#10;&#10;Description automatically generated">
            <a:extLst>
              <a:ext uri="{FF2B5EF4-FFF2-40B4-BE49-F238E27FC236}">
                <a16:creationId xmlns:a16="http://schemas.microsoft.com/office/drawing/2014/main" id="{A022375F-0B60-1882-7494-1D35AFEA0DC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11509" y="6232590"/>
            <a:ext cx="1690788" cy="513999"/>
          </a:xfrm>
          <a:prstGeom prst="rect">
            <a:avLst/>
          </a:prstGeom>
        </p:spPr>
      </p:pic>
    </p:spTree>
    <p:extLst>
      <p:ext uri="{BB962C8B-B14F-4D97-AF65-F5344CB8AC3E}">
        <p14:creationId xmlns:p14="http://schemas.microsoft.com/office/powerpoint/2010/main" val="106122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9343F3-036B-81B3-76D0-9FAA2F9B0001}"/>
              </a:ext>
            </a:extLst>
          </p:cNvPr>
          <p:cNvSpPr>
            <a:spLocks noGrp="1"/>
          </p:cNvSpPr>
          <p:nvPr>
            <p:ph type="body" sz="quarter" idx="4294967295"/>
          </p:nvPr>
        </p:nvSpPr>
        <p:spPr>
          <a:xfrm>
            <a:off x="563217" y="701123"/>
            <a:ext cx="5319713" cy="1162050"/>
          </a:xfrm>
          <a:prstGeom prst="rect">
            <a:avLst/>
          </a:prstGeom>
        </p:spPr>
        <p:txBody>
          <a:bodyPr lIns="91440" tIns="45720" rIns="91440" bIns="45720" anchor="t"/>
          <a:lstStyle/>
          <a:p>
            <a:pPr marL="0" indent="0">
              <a:buNone/>
            </a:pPr>
            <a:r>
              <a:rPr lang="en-US" sz="4400" b="1" dirty="0">
                <a:solidFill>
                  <a:schemeClr val="bg1"/>
                </a:solidFill>
                <a:latin typeface="Gentona Book"/>
              </a:rPr>
              <a:t>Example/Exemplar</a:t>
            </a:r>
            <a:endParaRPr lang="en-US" sz="4400" b="1" dirty="0">
              <a:solidFill>
                <a:schemeClr val="bg1"/>
              </a:solidFill>
              <a:cs typeface="Calibri" panose="020F0502020204030204"/>
            </a:endParaRPr>
          </a:p>
        </p:txBody>
      </p:sp>
      <p:sp>
        <p:nvSpPr>
          <p:cNvPr id="3" name="Rectangle 2">
            <a:extLst>
              <a:ext uri="{FF2B5EF4-FFF2-40B4-BE49-F238E27FC236}">
                <a16:creationId xmlns:a16="http://schemas.microsoft.com/office/drawing/2014/main" id="{2449A73F-1459-1E3E-7D60-5D300299A17F}"/>
              </a:ext>
              <a:ext uri="{C183D7F6-B498-43B3-948B-1728B52AA6E4}">
                <adec:decorative xmlns:adec="http://schemas.microsoft.com/office/drawing/2017/decorative" val="1"/>
              </a:ext>
            </a:extLst>
          </p:cNvPr>
          <p:cNvSpPr/>
          <p:nvPr/>
        </p:nvSpPr>
        <p:spPr>
          <a:xfrm>
            <a:off x="511231" y="381151"/>
            <a:ext cx="5319451" cy="1275498"/>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sp>
        <p:nvSpPr>
          <p:cNvPr id="5" name="TextBox 4">
            <a:extLst>
              <a:ext uri="{FF2B5EF4-FFF2-40B4-BE49-F238E27FC236}">
                <a16:creationId xmlns:a16="http://schemas.microsoft.com/office/drawing/2014/main" id="{4DD11A4E-861D-23AB-E77C-B4B50BD03AE6}"/>
              </a:ext>
            </a:extLst>
          </p:cNvPr>
          <p:cNvSpPr txBox="1"/>
          <p:nvPr/>
        </p:nvSpPr>
        <p:spPr>
          <a:xfrm>
            <a:off x="6940826" y="4329043"/>
            <a:ext cx="4538868"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ea typeface="+mn-lt"/>
                <a:cs typeface="+mn-lt"/>
              </a:rPr>
              <a:t>Carolyn Parker, Ph.D.</a:t>
            </a:r>
            <a:endParaRPr lang="en-US" dirty="0"/>
          </a:p>
          <a:p>
            <a:r>
              <a:rPr lang="en-US" sz="2000" b="1" dirty="0">
                <a:solidFill>
                  <a:schemeClr val="bg1"/>
                </a:solidFill>
                <a:ea typeface="+mn-lt"/>
                <a:cs typeface="+mn-lt"/>
              </a:rPr>
              <a:t>Director, Graduate Teacher Education</a:t>
            </a:r>
            <a:endParaRPr lang="en-US" dirty="0"/>
          </a:p>
          <a:p>
            <a:r>
              <a:rPr lang="en-US" sz="2000" b="1" dirty="0">
                <a:solidFill>
                  <a:schemeClr val="bg1"/>
                </a:solidFill>
                <a:ea typeface="+mn-lt"/>
                <a:cs typeface="+mn-lt"/>
              </a:rPr>
              <a:t>Acting Director of Academic Programs</a:t>
            </a:r>
            <a:endParaRPr lang="en-US" dirty="0">
              <a:solidFill>
                <a:schemeClr val="bg1"/>
              </a:solidFill>
            </a:endParaRPr>
          </a:p>
          <a:p>
            <a:r>
              <a:rPr lang="en-US" sz="2000" b="1" dirty="0">
                <a:solidFill>
                  <a:schemeClr val="bg1"/>
                </a:solidFill>
                <a:ea typeface="+mn-lt"/>
                <a:cs typeface="+mn-lt"/>
              </a:rPr>
              <a:t>School of Education</a:t>
            </a:r>
            <a:endParaRPr lang="en-US" dirty="0">
              <a:solidFill>
                <a:schemeClr val="bg1"/>
              </a:solidFill>
            </a:endParaRPr>
          </a:p>
          <a:p>
            <a:r>
              <a:rPr lang="en-US" sz="2000" b="1" dirty="0">
                <a:solidFill>
                  <a:schemeClr val="bg1"/>
                </a:solidFill>
                <a:ea typeface="+mn-lt"/>
                <a:cs typeface="+mn-lt"/>
              </a:rPr>
              <a:t>American University</a:t>
            </a:r>
            <a:endParaRPr lang="en-US" dirty="0">
              <a:solidFill>
                <a:schemeClr val="bg1"/>
              </a:solidFill>
            </a:endParaRPr>
          </a:p>
          <a:p>
            <a:endParaRPr lang="en-US" sz="2000" b="1" dirty="0">
              <a:solidFill>
                <a:schemeClr val="bg1"/>
              </a:solidFill>
              <a:ea typeface="+mn-lt"/>
              <a:cs typeface="+mn-lt"/>
            </a:endParaRPr>
          </a:p>
          <a:p>
            <a:pPr algn="l"/>
            <a:endParaRPr lang="en-US" dirty="0">
              <a:cs typeface="Calibri"/>
            </a:endParaRPr>
          </a:p>
        </p:txBody>
      </p:sp>
      <p:sp>
        <p:nvSpPr>
          <p:cNvPr id="6" name="TextBox 5">
            <a:extLst>
              <a:ext uri="{FF2B5EF4-FFF2-40B4-BE49-F238E27FC236}">
                <a16:creationId xmlns:a16="http://schemas.microsoft.com/office/drawing/2014/main" id="{1C387873-41A4-EC1C-B8DF-609A44B5F3BA}"/>
              </a:ext>
            </a:extLst>
          </p:cNvPr>
          <p:cNvSpPr txBox="1"/>
          <p:nvPr/>
        </p:nvSpPr>
        <p:spPr>
          <a:xfrm>
            <a:off x="1808922" y="4326836"/>
            <a:ext cx="327506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ea typeface="+mn-lt"/>
                <a:cs typeface="+mn-lt"/>
              </a:rPr>
              <a:t>Sarah Irvine Belson, Ph.D.</a:t>
            </a:r>
            <a:endParaRPr lang="en-US" sz="2000">
              <a:solidFill>
                <a:schemeClr val="bg1"/>
              </a:solidFill>
              <a:ea typeface="Calibri"/>
              <a:cs typeface="Calibri"/>
            </a:endParaRPr>
          </a:p>
          <a:p>
            <a:r>
              <a:rPr lang="en-US" sz="2000" b="1" dirty="0">
                <a:solidFill>
                  <a:schemeClr val="bg1"/>
                </a:solidFill>
                <a:ea typeface="+mn-lt"/>
                <a:cs typeface="+mn-lt"/>
              </a:rPr>
              <a:t>Professor</a:t>
            </a:r>
            <a:endParaRPr lang="en-US" sz="2000">
              <a:solidFill>
                <a:schemeClr val="bg1"/>
              </a:solidFill>
              <a:ea typeface="Calibri"/>
              <a:cs typeface="Calibri"/>
            </a:endParaRPr>
          </a:p>
          <a:p>
            <a:r>
              <a:rPr lang="en-US" sz="2000" b="1" dirty="0">
                <a:solidFill>
                  <a:schemeClr val="bg1"/>
                </a:solidFill>
                <a:ea typeface="+mn-lt"/>
                <a:cs typeface="+mn-lt"/>
              </a:rPr>
              <a:t>School of Education</a:t>
            </a:r>
            <a:endParaRPr lang="en-US" sz="2000">
              <a:solidFill>
                <a:schemeClr val="bg1"/>
              </a:solidFill>
              <a:ea typeface="Calibri"/>
              <a:cs typeface="Calibri"/>
            </a:endParaRPr>
          </a:p>
          <a:p>
            <a:r>
              <a:rPr lang="en-US" sz="2000" b="1" dirty="0">
                <a:solidFill>
                  <a:schemeClr val="bg1"/>
                </a:solidFill>
                <a:ea typeface="+mn-lt"/>
                <a:cs typeface="+mn-lt"/>
              </a:rPr>
              <a:t>American University</a:t>
            </a:r>
            <a:endParaRPr lang="en-US" sz="2000" dirty="0">
              <a:solidFill>
                <a:schemeClr val="bg1"/>
              </a:solidFill>
            </a:endParaRPr>
          </a:p>
          <a:p>
            <a:endParaRPr lang="en-US" sz="2000" b="1" dirty="0">
              <a:solidFill>
                <a:schemeClr val="bg1"/>
              </a:solidFill>
              <a:ea typeface="+mn-lt"/>
              <a:cs typeface="Arial"/>
            </a:endParaRPr>
          </a:p>
          <a:p>
            <a:endParaRPr lang="en-US" sz="1200" dirty="0">
              <a:latin typeface="Aptos"/>
            </a:endParaRPr>
          </a:p>
        </p:txBody>
      </p:sp>
      <p:pic>
        <p:nvPicPr>
          <p:cNvPr id="8" name="Picture 7" descr="A person smiling at camera&#10;&#10;Description automatically generated">
            <a:extLst>
              <a:ext uri="{FF2B5EF4-FFF2-40B4-BE49-F238E27FC236}">
                <a16:creationId xmlns:a16="http://schemas.microsoft.com/office/drawing/2014/main" id="{4AD4F297-5305-3DE6-6FC5-4DC81CCBA0F8}"/>
              </a:ext>
            </a:extLst>
          </p:cNvPr>
          <p:cNvPicPr>
            <a:picLocks noChangeAspect="1"/>
          </p:cNvPicPr>
          <p:nvPr/>
        </p:nvPicPr>
        <p:blipFill>
          <a:blip r:embed="rId3"/>
          <a:stretch>
            <a:fillRect/>
          </a:stretch>
        </p:blipFill>
        <p:spPr>
          <a:xfrm>
            <a:off x="1946275" y="2232383"/>
            <a:ext cx="2080546" cy="2090071"/>
          </a:xfrm>
          <a:prstGeom prst="rect">
            <a:avLst/>
          </a:prstGeom>
        </p:spPr>
      </p:pic>
      <p:pic>
        <p:nvPicPr>
          <p:cNvPr id="9" name="Picture 8" descr="A close-up of a person smiling&#10;&#10;Description automatically generated">
            <a:extLst>
              <a:ext uri="{FF2B5EF4-FFF2-40B4-BE49-F238E27FC236}">
                <a16:creationId xmlns:a16="http://schemas.microsoft.com/office/drawing/2014/main" id="{012E9196-7033-7ECD-135A-06D5155EDE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5253" y="2306944"/>
            <a:ext cx="1598459" cy="2031079"/>
          </a:xfrm>
          <a:prstGeom prst="rect">
            <a:avLst/>
          </a:prstGeom>
        </p:spPr>
      </p:pic>
    </p:spTree>
    <p:extLst>
      <p:ext uri="{BB962C8B-B14F-4D97-AF65-F5344CB8AC3E}">
        <p14:creationId xmlns:p14="http://schemas.microsoft.com/office/powerpoint/2010/main" val="2986899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p:cNvSpPr>
            <a:spLocks noGrp="1"/>
          </p:cNvSpPr>
          <p:nvPr>
            <p:ph type="ctrTitle"/>
          </p:nvPr>
        </p:nvSpPr>
        <p:spPr>
          <a:xfrm>
            <a:off x="8141110" y="639098"/>
            <a:ext cx="3401961" cy="3494790"/>
          </a:xfrm>
        </p:spPr>
        <p:txBody>
          <a:bodyPr vert="horz" lIns="91440" tIns="45720" rIns="91440" bIns="45720" rtlCol="0">
            <a:normAutofit fontScale="90000"/>
          </a:bodyPr>
          <a:lstStyle/>
          <a:p>
            <a:br>
              <a:rPr lang="en-US" sz="3600" b="1" dirty="0">
                <a:latin typeface="Palatino" pitchFamily="2" charset="77"/>
                <a:ea typeface="Palatino" pitchFamily="2" charset="77"/>
              </a:rPr>
            </a:br>
            <a:br>
              <a:rPr lang="en-US" sz="3600" b="1" dirty="0">
                <a:latin typeface="Palatino" pitchFamily="2" charset="77"/>
                <a:ea typeface="Palatino" pitchFamily="2" charset="77"/>
              </a:rPr>
            </a:br>
            <a:r>
              <a:rPr lang="en-US" sz="3100" b="1" dirty="0">
                <a:latin typeface="Palatino" pitchFamily="2" charset="77"/>
                <a:ea typeface="Palatino" pitchFamily="2" charset="77"/>
              </a:rPr>
              <a:t>Making Teacher Education Affordable: </a:t>
            </a:r>
            <a:br>
              <a:rPr lang="en-US" sz="2700" b="1" dirty="0">
                <a:latin typeface="Palatino" pitchFamily="2" charset="77"/>
                <a:ea typeface="Palatino" pitchFamily="2" charset="77"/>
              </a:rPr>
            </a:br>
            <a:r>
              <a:rPr lang="en-US" sz="2200" b="1" dirty="0">
                <a:latin typeface="Palatino" pitchFamily="2" charset="77"/>
                <a:ea typeface="Palatino" pitchFamily="2" charset="77"/>
              </a:rPr>
              <a:t>American University’s  Residency for Excellence in Teaching and Learning (RETL) Project</a:t>
            </a:r>
            <a:br>
              <a:rPr lang="en-US" sz="2200" b="1" dirty="0">
                <a:latin typeface="Palatino" pitchFamily="2" charset="77"/>
                <a:ea typeface="Palatino" pitchFamily="2" charset="77"/>
              </a:rPr>
            </a:br>
            <a:br>
              <a:rPr lang="en-US" sz="2600" b="1" dirty="0"/>
            </a:br>
            <a:br>
              <a:rPr lang="en-US" sz="2600" dirty="0"/>
            </a:br>
            <a:endParaRPr lang="en-US" sz="2600" dirty="0"/>
          </a:p>
        </p:txBody>
      </p:sp>
      <p:sp>
        <p:nvSpPr>
          <p:cNvPr id="3" name="Subtitle 2"/>
          <p:cNvSpPr>
            <a:spLocks noGrp="1"/>
          </p:cNvSpPr>
          <p:nvPr>
            <p:ph type="subTitle" idx="1"/>
          </p:nvPr>
        </p:nvSpPr>
        <p:spPr>
          <a:xfrm>
            <a:off x="8141110" y="4455621"/>
            <a:ext cx="3417990" cy="1238616"/>
          </a:xfrm>
        </p:spPr>
        <p:txBody>
          <a:bodyPr vert="horz" lIns="0" tIns="45720" rIns="0" bIns="45720" rtlCol="0">
            <a:normAutofit fontScale="70000" lnSpcReduction="20000"/>
          </a:bodyPr>
          <a:lstStyle/>
          <a:p>
            <a:pPr>
              <a:lnSpc>
                <a:spcPct val="100000"/>
              </a:lnSpc>
            </a:pPr>
            <a:endParaRPr lang="en-US" sz="800" dirty="0">
              <a:solidFill>
                <a:schemeClr val="tx1">
                  <a:lumMod val="85000"/>
                  <a:lumOff val="15000"/>
                </a:schemeClr>
              </a:solidFill>
            </a:endParaRPr>
          </a:p>
          <a:p>
            <a:pPr>
              <a:lnSpc>
                <a:spcPct val="100000"/>
              </a:lnSpc>
            </a:pPr>
            <a:r>
              <a:rPr lang="en-US" sz="1400" b="1" dirty="0">
                <a:solidFill>
                  <a:schemeClr val="tx1">
                    <a:lumMod val="85000"/>
                    <a:lumOff val="15000"/>
                  </a:schemeClr>
                </a:solidFill>
                <a:latin typeface="Palatino" pitchFamily="2" charset="77"/>
                <a:ea typeface="Palatino" pitchFamily="2" charset="77"/>
              </a:rPr>
              <a:t>Dr. Carolyn Parker, Director of Graduate teacher Education</a:t>
            </a:r>
          </a:p>
          <a:p>
            <a:pPr>
              <a:lnSpc>
                <a:spcPct val="100000"/>
              </a:lnSpc>
            </a:pPr>
            <a:r>
              <a:rPr lang="en-US" sz="1400" b="1" dirty="0">
                <a:solidFill>
                  <a:schemeClr val="tx1">
                    <a:lumMod val="85000"/>
                    <a:lumOff val="15000"/>
                  </a:schemeClr>
                </a:solidFill>
                <a:latin typeface="Palatino" pitchFamily="2" charset="77"/>
                <a:ea typeface="Palatino" pitchFamily="2" charset="77"/>
              </a:rPr>
              <a:t>Dr. Sarah Irvine Belson, Professor of Special Education</a:t>
            </a:r>
          </a:p>
          <a:p>
            <a:pPr>
              <a:lnSpc>
                <a:spcPct val="100000"/>
              </a:lnSpc>
            </a:pPr>
            <a:endParaRPr lang="en-US" sz="800" b="1" dirty="0">
              <a:solidFill>
                <a:schemeClr val="tx1">
                  <a:lumMod val="85000"/>
                  <a:lumOff val="15000"/>
                </a:schemeClr>
              </a:solidFill>
            </a:endParaRPr>
          </a:p>
          <a:p>
            <a:pPr>
              <a:lnSpc>
                <a:spcPct val="100000"/>
              </a:lnSpc>
            </a:pPr>
            <a:endParaRPr lang="en-US" sz="800" b="1" dirty="0">
              <a:solidFill>
                <a:schemeClr val="tx1">
                  <a:lumMod val="85000"/>
                  <a:lumOff val="15000"/>
                </a:schemeClr>
              </a:solidFill>
            </a:endParaRPr>
          </a:p>
          <a:p>
            <a:pPr>
              <a:lnSpc>
                <a:spcPct val="100000"/>
              </a:lnSpc>
            </a:pPr>
            <a:endParaRPr lang="en-US" sz="800" dirty="0">
              <a:solidFill>
                <a:schemeClr val="tx1">
                  <a:lumMod val="85000"/>
                  <a:lumOff val="15000"/>
                </a:schemeClr>
              </a:solidFill>
            </a:endParaRPr>
          </a:p>
        </p:txBody>
      </p:sp>
      <p:pic>
        <p:nvPicPr>
          <p:cNvPr id="7" name="Picture Placeholder 5" descr="A green and red sign with white flowers in the background&#10;&#10;Description automatically generated with low confidence">
            <a:extLst>
              <a:ext uri="{FF2B5EF4-FFF2-40B4-BE49-F238E27FC236}">
                <a16:creationId xmlns:a16="http://schemas.microsoft.com/office/drawing/2014/main" id="{B59CCEE1-4508-62D6-C8A4-D6A5F6926F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3999" y="742780"/>
            <a:ext cx="6912217" cy="4848758"/>
          </a:xfrm>
          <a:prstGeom prst="rect">
            <a:avLst/>
          </a:prstGeom>
        </p:spPr>
      </p:pic>
      <p:cxnSp>
        <p:nvCxnSpPr>
          <p:cNvPr id="50" name="Straight Connector 49">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1963-15E4-4AB1-92B8-DB779F8B65BF}"/>
              </a:ext>
            </a:extLst>
          </p:cNvPr>
          <p:cNvSpPr>
            <a:spLocks noGrp="1"/>
          </p:cNvSpPr>
          <p:nvPr>
            <p:ph type="title"/>
          </p:nvPr>
        </p:nvSpPr>
        <p:spPr>
          <a:xfrm>
            <a:off x="643467" y="516835"/>
            <a:ext cx="3448259" cy="1210365"/>
          </a:xfrm>
        </p:spPr>
        <p:txBody>
          <a:bodyPr>
            <a:normAutofit/>
          </a:bodyPr>
          <a:lstStyle/>
          <a:p>
            <a:r>
              <a:rPr lang="en-US" sz="4800" b="1" dirty="0">
                <a:solidFill>
                  <a:srgbClr val="FFFFFF"/>
                </a:solidFill>
                <a:latin typeface="Palatino" pitchFamily="2" charset="77"/>
                <a:ea typeface="Palatino" pitchFamily="2" charset="77"/>
              </a:rPr>
              <a:t>Agenda</a:t>
            </a:r>
          </a:p>
        </p:txBody>
      </p:sp>
      <p:sp>
        <p:nvSpPr>
          <p:cNvPr id="3" name="Content Placeholder 2">
            <a:extLst>
              <a:ext uri="{FF2B5EF4-FFF2-40B4-BE49-F238E27FC236}">
                <a16:creationId xmlns:a16="http://schemas.microsoft.com/office/drawing/2014/main" id="{9803771D-B3A1-408F-9036-54E8FA4E0076}"/>
              </a:ext>
            </a:extLst>
          </p:cNvPr>
          <p:cNvSpPr>
            <a:spLocks noGrp="1"/>
          </p:cNvSpPr>
          <p:nvPr>
            <p:ph idx="1"/>
          </p:nvPr>
        </p:nvSpPr>
        <p:spPr>
          <a:xfrm>
            <a:off x="643467" y="2133600"/>
            <a:ext cx="3448259" cy="3755371"/>
          </a:xfrm>
        </p:spPr>
        <p:txBody>
          <a:bodyPr vert="horz" lIns="0" tIns="45720" rIns="0" bIns="45720" rtlCol="0">
            <a:normAutofit fontScale="92500"/>
          </a:bodyPr>
          <a:lstStyle/>
          <a:p>
            <a:pPr marL="0" indent="0">
              <a:buNone/>
            </a:pPr>
            <a:r>
              <a:rPr lang="en-US" sz="2800" dirty="0">
                <a:solidFill>
                  <a:srgbClr val="FFFFFF"/>
                </a:solidFill>
                <a:latin typeface="Palatino" pitchFamily="2" charset="77"/>
                <a:ea typeface="Palatino" pitchFamily="2" charset="77"/>
              </a:rPr>
              <a:t>American University’s School of Education Vision and Mission</a:t>
            </a:r>
          </a:p>
          <a:p>
            <a:pPr marL="0" indent="0">
              <a:buNone/>
            </a:pPr>
            <a:r>
              <a:rPr lang="en-US" sz="2800" dirty="0">
                <a:solidFill>
                  <a:srgbClr val="FFFFFF"/>
                </a:solidFill>
                <a:latin typeface="Palatino" pitchFamily="2" charset="77"/>
                <a:ea typeface="Palatino" pitchFamily="2" charset="77"/>
              </a:rPr>
              <a:t>The RETL Partnership</a:t>
            </a:r>
          </a:p>
          <a:p>
            <a:pPr marL="0" indent="0">
              <a:buNone/>
            </a:pPr>
            <a:r>
              <a:rPr lang="en-US" sz="2800" dirty="0">
                <a:solidFill>
                  <a:srgbClr val="FFFFFF"/>
                </a:solidFill>
                <a:latin typeface="Palatino" pitchFamily="2" charset="77"/>
                <a:ea typeface="Palatino" pitchFamily="2" charset="77"/>
              </a:rPr>
              <a:t>Leveraging our Commitments</a:t>
            </a:r>
          </a:p>
          <a:p>
            <a:pPr marL="0" indent="0">
              <a:buNone/>
            </a:pPr>
            <a:endParaRPr lang="en-US" sz="1800" dirty="0">
              <a:solidFill>
                <a:srgbClr val="FFFFFF"/>
              </a:solidFill>
            </a:endParaRPr>
          </a:p>
          <a:p>
            <a:pPr marL="0" indent="0">
              <a:buNone/>
            </a:pPr>
            <a:endParaRPr lang="en-US" sz="1800" dirty="0">
              <a:solidFill>
                <a:srgbClr val="FFFFFF"/>
              </a:solidFill>
            </a:endParaRPr>
          </a:p>
          <a:p>
            <a:pPr marL="0" indent="0">
              <a:buNone/>
            </a:pPr>
            <a:endParaRPr lang="en-US" sz="1800" dirty="0">
              <a:solidFill>
                <a:srgbClr val="FFFFFF"/>
              </a:solidFill>
            </a:endParaRPr>
          </a:p>
          <a:p>
            <a:pPr marL="0" indent="0">
              <a:buNone/>
            </a:pPr>
            <a:endParaRPr lang="en-US" sz="1800" dirty="0">
              <a:solidFill>
                <a:srgbClr val="FFFFFF"/>
              </a:solidFill>
            </a:endParaRPr>
          </a:p>
        </p:txBody>
      </p:sp>
      <p:pic>
        <p:nvPicPr>
          <p:cNvPr id="4" name="Picture Placeholder 5" descr="A picture containing text, tree, outdoor, plant&#10;&#10;Description automatically generated">
            <a:extLst>
              <a:ext uri="{FF2B5EF4-FFF2-40B4-BE49-F238E27FC236}">
                <a16:creationId xmlns:a16="http://schemas.microsoft.com/office/drawing/2014/main" id="{3337C65C-4D0E-FC28-7BFB-EC666F32C8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54296" y="10"/>
            <a:ext cx="7537703" cy="6857990"/>
          </a:xfrm>
          <a:prstGeom prst="rect">
            <a:avLst/>
          </a:prstGeom>
        </p:spPr>
      </p:pic>
    </p:spTree>
    <p:extLst>
      <p:ext uri="{BB962C8B-B14F-4D97-AF65-F5344CB8AC3E}">
        <p14:creationId xmlns:p14="http://schemas.microsoft.com/office/powerpoint/2010/main" val="153132231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2540-31F7-C446-790B-E898EC2DE520}"/>
              </a:ext>
            </a:extLst>
          </p:cNvPr>
          <p:cNvSpPr>
            <a:spLocks noGrp="1"/>
          </p:cNvSpPr>
          <p:nvPr>
            <p:ph type="title"/>
          </p:nvPr>
        </p:nvSpPr>
        <p:spPr>
          <a:xfrm>
            <a:off x="1097280" y="152401"/>
            <a:ext cx="10058400" cy="1584960"/>
          </a:xfrm>
        </p:spPr>
        <p:txBody>
          <a:bodyPr vert="horz" lIns="91440" tIns="45720" rIns="91440" bIns="45720" rtlCol="0" anchor="b">
            <a:normAutofit fontScale="90000"/>
          </a:bodyPr>
          <a:lstStyle/>
          <a:p>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1200" b="1" i="0" dirty="0">
                <a:effectLst/>
              </a:rPr>
            </a:br>
            <a:br>
              <a:rPr lang="en-US" sz="3100" b="1" i="0" dirty="0">
                <a:effectLst/>
              </a:rPr>
            </a:br>
            <a:br>
              <a:rPr lang="en-US" sz="3100" b="1" i="0" dirty="0">
                <a:effectLst/>
              </a:rPr>
            </a:br>
            <a:r>
              <a:rPr lang="en-US" sz="1200" b="1" dirty="0">
                <a:solidFill>
                  <a:schemeClr val="lt1"/>
                </a:solidFill>
                <a:ea typeface="EB Garamond"/>
                <a:cs typeface="EB Garamond"/>
                <a:sym typeface="EB Garamond"/>
              </a:rPr>
              <a:t>on</a:t>
            </a:r>
            <a:br>
              <a:rPr lang="en-US" sz="1200" b="1" i="0" dirty="0">
                <a:effectLst/>
              </a:rPr>
            </a:br>
            <a:br>
              <a:rPr lang="en-US" sz="1200" b="1" i="0" dirty="0">
                <a:effectLst/>
              </a:rPr>
            </a:br>
            <a:r>
              <a:rPr lang="en-US" sz="4000" b="1" dirty="0">
                <a:solidFill>
                  <a:schemeClr val="tx1"/>
                </a:solidFill>
                <a:latin typeface="Palatino" pitchFamily="2" charset="77"/>
                <a:ea typeface="Palatino" pitchFamily="2" charset="77"/>
                <a:cs typeface="EB Garamond"/>
                <a:sym typeface="EB Garamond"/>
              </a:rPr>
              <a:t>American University’s School of Education </a:t>
            </a:r>
            <a:br>
              <a:rPr lang="en-US" sz="4000" b="1" dirty="0">
                <a:solidFill>
                  <a:schemeClr val="tx1"/>
                </a:solidFill>
                <a:latin typeface="Palatino" pitchFamily="2" charset="77"/>
                <a:ea typeface="Palatino" pitchFamily="2" charset="77"/>
                <a:cs typeface="EB Garamond"/>
                <a:sym typeface="EB Garamond"/>
              </a:rPr>
            </a:br>
            <a:r>
              <a:rPr lang="en-US" sz="4000" b="1" dirty="0">
                <a:solidFill>
                  <a:schemeClr val="tx1"/>
                </a:solidFill>
                <a:latin typeface="Palatino" pitchFamily="2" charset="77"/>
                <a:ea typeface="Palatino" pitchFamily="2" charset="77"/>
                <a:cs typeface="EB Garamond"/>
                <a:sym typeface="EB Garamond"/>
              </a:rPr>
              <a:t>Programs</a:t>
            </a:r>
            <a:br>
              <a:rPr lang="en-US" sz="1200" b="1" i="0" dirty="0">
                <a:effectLst/>
              </a:rPr>
            </a:br>
            <a:br>
              <a:rPr lang="en-US" sz="1200" b="1" i="0" dirty="0">
                <a:effectLst/>
              </a:rPr>
            </a:br>
            <a:br>
              <a:rPr lang="en-US" sz="1200" b="1" i="0" dirty="0">
                <a:effectLst/>
              </a:rPr>
            </a:br>
            <a:endParaRPr lang="en-US" sz="1200" dirty="0"/>
          </a:p>
        </p:txBody>
      </p:sp>
      <p:sp>
        <p:nvSpPr>
          <p:cNvPr id="6" name="Content Placeholder 5">
            <a:extLst>
              <a:ext uri="{FF2B5EF4-FFF2-40B4-BE49-F238E27FC236}">
                <a16:creationId xmlns:a16="http://schemas.microsoft.com/office/drawing/2014/main" id="{985B2E2E-BD00-C1C7-C142-3EB3EE103054}"/>
              </a:ext>
            </a:extLst>
          </p:cNvPr>
          <p:cNvSpPr>
            <a:spLocks noGrp="1"/>
          </p:cNvSpPr>
          <p:nvPr>
            <p:ph idx="1"/>
          </p:nvPr>
        </p:nvSpPr>
        <p:spPr>
          <a:xfrm>
            <a:off x="1097280" y="2063931"/>
            <a:ext cx="10058400" cy="3805161"/>
          </a:xfrm>
        </p:spPr>
        <p:txBody>
          <a:bodyPr vert="horz" lIns="0" tIns="45720" rIns="0" bIns="45720" rtlCol="0" anchor="t">
            <a:normAutofit fontScale="92500" lnSpcReduction="20000"/>
          </a:bodyPr>
          <a:lstStyle/>
          <a:p>
            <a:pPr>
              <a:lnSpc>
                <a:spcPct val="90000"/>
              </a:lnSpc>
              <a:spcBef>
                <a:spcPts val="1333"/>
              </a:spcBef>
              <a:buClr>
                <a:schemeClr val="dk1"/>
              </a:buClr>
              <a:buSzPts val="2000"/>
            </a:pPr>
            <a:r>
              <a:rPr lang="en-US" sz="3200" dirty="0">
                <a:solidFill>
                  <a:schemeClr val="tx1"/>
                </a:solidFill>
                <a:latin typeface="Palatino"/>
                <a:ea typeface="Palatino" pitchFamily="2" charset="77"/>
                <a:cs typeface="EB Garamond"/>
                <a:sym typeface="EB Garamond"/>
              </a:rPr>
              <a:t>Programs mostly at the graduate level in Education Policy and Leadership, International Training and Development, Teacher </a:t>
            </a:r>
            <a:r>
              <a:rPr lang="en-US" sz="3200">
                <a:solidFill>
                  <a:schemeClr val="tx1"/>
                </a:solidFill>
                <a:latin typeface="Palatino"/>
                <a:ea typeface="Palatino" pitchFamily="2" charset="77"/>
                <a:cs typeface="EB Garamond"/>
                <a:sym typeface="EB Garamond"/>
              </a:rPr>
              <a:t>Education, and Antiracist Supervision and Leadership</a:t>
            </a:r>
            <a:endParaRPr lang="en-US" sz="3200">
              <a:solidFill>
                <a:schemeClr val="tx1"/>
              </a:solidFill>
              <a:latin typeface="Palatino"/>
              <a:ea typeface="Palatino" pitchFamily="2" charset="77"/>
            </a:endParaRPr>
          </a:p>
          <a:p>
            <a:pPr>
              <a:lnSpc>
                <a:spcPct val="90000"/>
              </a:lnSpc>
              <a:spcBef>
                <a:spcPts val="1333"/>
              </a:spcBef>
              <a:buClr>
                <a:schemeClr val="dk1"/>
              </a:buClr>
              <a:buSzPts val="2000"/>
            </a:pPr>
            <a:r>
              <a:rPr lang="en-US" sz="3200" dirty="0">
                <a:solidFill>
                  <a:schemeClr val="tx1"/>
                </a:solidFill>
                <a:latin typeface="Palatino" pitchFamily="2" charset="77"/>
                <a:ea typeface="Palatino" pitchFamily="2" charset="77"/>
                <a:cs typeface="EB Garamond"/>
                <a:sym typeface="EB Garamond"/>
              </a:rPr>
              <a:t>Teacher Education</a:t>
            </a:r>
            <a:endParaRPr lang="en-US" sz="3200" dirty="0">
              <a:solidFill>
                <a:schemeClr val="tx1"/>
              </a:solidFill>
              <a:latin typeface="Palatino" pitchFamily="2" charset="77"/>
              <a:ea typeface="Palatino" pitchFamily="2" charset="77"/>
            </a:endParaRPr>
          </a:p>
          <a:p>
            <a:pPr marL="1066165" lvl="1" indent="-457200">
              <a:lnSpc>
                <a:spcPct val="90000"/>
              </a:lnSpc>
              <a:spcBef>
                <a:spcPts val="1333"/>
              </a:spcBef>
              <a:buClr>
                <a:schemeClr val="dk1"/>
              </a:buClr>
              <a:buSzPts val="2000"/>
            </a:pPr>
            <a:r>
              <a:rPr lang="en-US" sz="3200" dirty="0">
                <a:solidFill>
                  <a:schemeClr val="tx1"/>
                </a:solidFill>
                <a:latin typeface="Palatino"/>
                <a:ea typeface="Palatino" pitchFamily="2" charset="77"/>
                <a:cs typeface="EB Garamond"/>
                <a:sym typeface="EB Garamond"/>
              </a:rPr>
              <a:t>Undergraduate Degree in Elementary and Secondary Education with a minor in Special Education </a:t>
            </a:r>
            <a:endParaRPr lang="en-US" sz="3200" dirty="0">
              <a:solidFill>
                <a:schemeClr val="tx1"/>
              </a:solidFill>
              <a:latin typeface="Palatino"/>
              <a:ea typeface="Palatino" pitchFamily="2" charset="77"/>
            </a:endParaRPr>
          </a:p>
          <a:p>
            <a:pPr marL="1066785" lvl="1" indent="-457200">
              <a:lnSpc>
                <a:spcPct val="90000"/>
              </a:lnSpc>
              <a:spcBef>
                <a:spcPts val="1333"/>
              </a:spcBef>
              <a:buClr>
                <a:schemeClr val="dk1"/>
              </a:buClr>
              <a:buSzPts val="2000"/>
            </a:pPr>
            <a:r>
              <a:rPr lang="en-US" sz="3200" dirty="0">
                <a:solidFill>
                  <a:schemeClr val="tx1"/>
                </a:solidFill>
                <a:latin typeface="Palatino" pitchFamily="2" charset="77"/>
                <a:ea typeface="Palatino" pitchFamily="2" charset="77"/>
                <a:cs typeface="EB Garamond"/>
                <a:sym typeface="EB Garamond"/>
              </a:rPr>
              <a:t>Master in Arts in Teaching and MA in Special Education and Learning Disabilities</a:t>
            </a:r>
            <a:endParaRPr lang="en-US" sz="3200" dirty="0">
              <a:solidFill>
                <a:schemeClr val="tx1"/>
              </a:solidFill>
              <a:latin typeface="Palatino" pitchFamily="2" charset="77"/>
              <a:ea typeface="Palatino" pitchFamily="2" charset="77"/>
            </a:endParaRPr>
          </a:p>
          <a:p>
            <a:pPr>
              <a:lnSpc>
                <a:spcPct val="100000"/>
              </a:lnSpc>
            </a:pPr>
            <a:endParaRPr lang="en-US" sz="2400" dirty="0"/>
          </a:p>
        </p:txBody>
      </p:sp>
    </p:spTree>
    <p:extLst>
      <p:ext uri="{BB962C8B-B14F-4D97-AF65-F5344CB8AC3E}">
        <p14:creationId xmlns:p14="http://schemas.microsoft.com/office/powerpoint/2010/main" val="923384434"/>
      </p:ext>
    </p:extLst>
  </p:cSld>
  <p:clrMapOvr>
    <a:masterClrMapping/>
  </p:clrMapOvr>
</p:sld>
</file>

<file path=ppt/theme/theme1.xml><?xml version="1.0" encoding="utf-8"?>
<a:theme xmlns:a="http://schemas.openxmlformats.org/drawingml/2006/main" name="CEEDAR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3.0 PPT Template-draft" id="{CB20C49E-3770-344F-8E6A-0B6F8050405F}" vid="{ECC815A1-B489-714A-A34E-3F09F1A9DD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VTI">
  <a:themeElements>
    <a:clrScheme name="AnalogousFromDarkSeedLeftStep">
      <a:dk1>
        <a:srgbClr val="000000"/>
      </a:dk1>
      <a:lt1>
        <a:srgbClr val="FFFFFF"/>
      </a:lt1>
      <a:dk2>
        <a:srgbClr val="413224"/>
      </a:dk2>
      <a:lt2>
        <a:srgbClr val="E8E2E7"/>
      </a:lt2>
      <a:accent1>
        <a:srgbClr val="3BB94C"/>
      </a:accent1>
      <a:accent2>
        <a:srgbClr val="53B42E"/>
      </a:accent2>
      <a:accent3>
        <a:srgbClr val="8AAE37"/>
      </a:accent3>
      <a:accent4>
        <a:srgbClr val="B2A32D"/>
      </a:accent4>
      <a:accent5>
        <a:srgbClr val="CE8441"/>
      </a:accent5>
      <a:accent6>
        <a:srgbClr val="BD3830"/>
      </a:accent6>
      <a:hlink>
        <a:srgbClr val="A37C36"/>
      </a:hlink>
      <a:folHlink>
        <a:srgbClr val="7F7F7F"/>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4.xml><?xml version="1.0" encoding="utf-8"?>
<a:theme xmlns:a="http://schemas.openxmlformats.org/drawingml/2006/main" name="Widescreen_Red">
  <a:themeElements>
    <a:clrScheme name="UWBrand">
      <a:dk1>
        <a:srgbClr val="000000"/>
      </a:dk1>
      <a:lt1>
        <a:srgbClr val="FFFFFF"/>
      </a:lt1>
      <a:dk2>
        <a:srgbClr val="FFFFFF"/>
      </a:dk2>
      <a:lt2>
        <a:srgbClr val="FFFFFF"/>
      </a:lt2>
      <a:accent1>
        <a:srgbClr val="C5050C"/>
      </a:accent1>
      <a:accent2>
        <a:srgbClr val="FF8000"/>
      </a:accent2>
      <a:accent3>
        <a:srgbClr val="FFBF00"/>
      </a:accent3>
      <a:accent4>
        <a:srgbClr val="97B85F"/>
      </a:accent4>
      <a:accent5>
        <a:srgbClr val="6B9999"/>
      </a:accent5>
      <a:accent6>
        <a:srgbClr val="386666"/>
      </a:accent6>
      <a:hlink>
        <a:srgbClr val="0479A8"/>
      </a:hlink>
      <a:folHlink>
        <a:srgbClr val="0479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CEEDAR 3.0 PPT Template-draft2</Template>
  <TotalTime>5486</TotalTime>
  <Words>1706</Words>
  <Application>Microsoft Macintosh PowerPoint</Application>
  <PresentationFormat>Widescreen</PresentationFormat>
  <Paragraphs>217</Paragraphs>
  <Slides>32</Slides>
  <Notes>22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32</vt:i4>
      </vt:variant>
    </vt:vector>
  </HeadingPairs>
  <TitlesOfParts>
    <vt:vector size="50" baseType="lpstr">
      <vt:lpstr>Aptos</vt:lpstr>
      <vt:lpstr>Arial</vt:lpstr>
      <vt:lpstr>Bookman Old Style</vt:lpstr>
      <vt:lpstr>Calibri</vt:lpstr>
      <vt:lpstr>Calibri Light</vt:lpstr>
      <vt:lpstr>Franklin Gothic Book</vt:lpstr>
      <vt:lpstr>Gentona Book</vt:lpstr>
      <vt:lpstr>Gentona Light</vt:lpstr>
      <vt:lpstr>Gentona Medium</vt:lpstr>
      <vt:lpstr>Georgia</vt:lpstr>
      <vt:lpstr>Helvetica Neue</vt:lpstr>
      <vt:lpstr>Palatino</vt:lpstr>
      <vt:lpstr>Segoe UI</vt:lpstr>
      <vt:lpstr>Wingdings</vt:lpstr>
      <vt:lpstr>CEEDAR3.0</vt:lpstr>
      <vt:lpstr>Custom Design</vt:lpstr>
      <vt:lpstr>RetrospectVTI</vt:lpstr>
      <vt:lpstr>Widescreen_Red</vt:lpstr>
      <vt:lpstr>Championing Special Educators: Strategies for Recruitment &amp; Retention in Educator Preparation </vt:lpstr>
      <vt:lpstr>Introductions </vt:lpstr>
      <vt:lpstr>Championing Special Educators:  Scope and Sequence</vt:lpstr>
      <vt:lpstr>Teacher Quality Partnership Program (TQP)</vt:lpstr>
      <vt:lpstr>Resource Overview</vt:lpstr>
      <vt:lpstr>PowerPoint Presentation</vt:lpstr>
      <vt:lpstr>  Making Teacher Education Affordable:  American University’s  Residency for Excellence in Teaching and Learning (RETL) Project   </vt:lpstr>
      <vt:lpstr>Agenda</vt:lpstr>
      <vt:lpstr>            on  American University’s School of Education  Programs   </vt:lpstr>
      <vt:lpstr>            on  American University’s School of Education  Vision and Mission   </vt:lpstr>
      <vt:lpstr>Leveraging Our Commitments to Increase Recruitment of Teacher Candidates</vt:lpstr>
      <vt:lpstr>                     Residency for Excellence in Teaching and Learning (RETL): Partnership with Friendship Public Charter Schools     </vt:lpstr>
      <vt:lpstr>                     Residency for Excellence in Teaching and Learning (RETL): Partnership with Friendship Public Charter Schools (FPCS)     </vt:lpstr>
      <vt:lpstr>Philosophy of the Partnership</vt:lpstr>
      <vt:lpstr>PowerPoint Presentation</vt:lpstr>
      <vt:lpstr>PowerPoint Presentation</vt:lpstr>
      <vt:lpstr>University of Wisconsin-Madison Special Education  Teacher Residency Program </vt:lpstr>
      <vt:lpstr>Challenges</vt:lpstr>
      <vt:lpstr>UW-Madison TRP </vt:lpstr>
      <vt:lpstr>Recruitment</vt:lpstr>
      <vt:lpstr>UW-Madison TRP </vt:lpstr>
      <vt:lpstr>Living Stipend</vt:lpstr>
      <vt:lpstr>UW-Madison School of Education Wisconsin Teacher Pledge</vt:lpstr>
      <vt:lpstr>What the Student Pledges</vt:lpstr>
      <vt:lpstr>Who is Eligible?</vt:lpstr>
      <vt:lpstr>How to Take the Teacher Pledge</vt:lpstr>
      <vt:lpstr>Post-graduation Induction Supports</vt:lpstr>
      <vt:lpstr>Continuous Improvement</vt:lpstr>
      <vt:lpstr>PowerPoint Presentation</vt:lpstr>
      <vt:lpstr>PowerPoint Presentation</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Ostovar, Emma R.</dc:creator>
  <cp:keywords/>
  <dc:description/>
  <cp:lastModifiedBy>Kinder,Micayla R</cp:lastModifiedBy>
  <cp:revision>636</cp:revision>
  <dcterms:created xsi:type="dcterms:W3CDTF">2022-10-11T18:33:53Z</dcterms:created>
  <dcterms:modified xsi:type="dcterms:W3CDTF">2023-12-01T16:07:20Z</dcterms:modified>
  <cp:category/>
</cp:coreProperties>
</file>