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  <p:sldMasterId id="2147483717" r:id="rId5"/>
    <p:sldMasterId id="2147483737" r:id="rId6"/>
  </p:sldMasterIdLst>
  <p:notesMasterIdLst>
    <p:notesMasterId r:id="rId32"/>
  </p:notesMasterIdLst>
  <p:sldIdLst>
    <p:sldId id="4483" r:id="rId7"/>
    <p:sldId id="259" r:id="rId8"/>
    <p:sldId id="4374" r:id="rId9"/>
    <p:sldId id="257" r:id="rId10"/>
    <p:sldId id="258" r:id="rId11"/>
    <p:sldId id="260" r:id="rId12"/>
    <p:sldId id="261" r:id="rId13"/>
    <p:sldId id="263" r:id="rId14"/>
    <p:sldId id="264" r:id="rId15"/>
    <p:sldId id="266" r:id="rId16"/>
    <p:sldId id="828" r:id="rId17"/>
    <p:sldId id="829" r:id="rId18"/>
    <p:sldId id="984" r:id="rId19"/>
    <p:sldId id="4481" r:id="rId20"/>
    <p:sldId id="4475" r:id="rId21"/>
    <p:sldId id="4473" r:id="rId22"/>
    <p:sldId id="4474" r:id="rId23"/>
    <p:sldId id="1683" r:id="rId24"/>
    <p:sldId id="4477" r:id="rId25"/>
    <p:sldId id="4478" r:id="rId26"/>
    <p:sldId id="4479" r:id="rId27"/>
    <p:sldId id="4482" r:id="rId28"/>
    <p:sldId id="4476" r:id="rId29"/>
    <p:sldId id="4469" r:id="rId30"/>
    <p:sldId id="267" r:id="rId3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urrent Priorities" id="{2E860B2B-82E3-4F32-8766-25125F16AEDF}">
          <p14:sldIdLst>
            <p14:sldId id="4483"/>
            <p14:sldId id="259"/>
            <p14:sldId id="4374"/>
            <p14:sldId id="257"/>
            <p14:sldId id="258"/>
            <p14:sldId id="260"/>
            <p14:sldId id="261"/>
            <p14:sldId id="263"/>
            <p14:sldId id="264"/>
            <p14:sldId id="266"/>
            <p14:sldId id="828"/>
            <p14:sldId id="829"/>
            <p14:sldId id="984"/>
            <p14:sldId id="4481"/>
            <p14:sldId id="4475"/>
            <p14:sldId id="4473"/>
            <p14:sldId id="4474"/>
            <p14:sldId id="1683"/>
            <p14:sldId id="4477"/>
            <p14:sldId id="4478"/>
            <p14:sldId id="4479"/>
            <p14:sldId id="4482"/>
            <p14:sldId id="4476"/>
            <p14:sldId id="446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26B6A9-C7B2-87E3-7DE5-1F6264EBDCC7}" name="Morningstar, Mary E." initials="MM" userId="S::mmorningstar@home.ku.edu::c4139641-70c1-4771-af0e-4e388f51232d" providerId="AD"/>
  <p188:author id="{C7B4BDD2-F960-25B9-D5CF-AE5662FAA01D}" name="Deanne Unruh" initials="DU" userId="S::dkunruh@uoregon.edu::1b2a5257-b0f1-498e-9777-1c472e3465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ling, Darcalyn" initials="DD" lastIdx="3" clrIdx="0"/>
  <p:cmAuthor id="1" name="Irvine, Marisa" initials="IM" lastIdx="2" clrIdx="1">
    <p:extLst>
      <p:ext uri="{19B8F6BF-5375-455C-9EA6-DF929625EA0E}">
        <p15:presenceInfo xmlns:p15="http://schemas.microsoft.com/office/powerpoint/2012/main" userId="S::mirvine@air.org::13e51955-62ed-494a-b853-1482639c279e" providerId="AD"/>
      </p:ext>
    </p:extLst>
  </p:cmAuthor>
  <p:cmAuthor id="2" name="Alavi, Keane" initials="AK" lastIdx="2" clrIdx="2">
    <p:extLst>
      <p:ext uri="{19B8F6BF-5375-455C-9EA6-DF929625EA0E}">
        <p15:presenceInfo xmlns:p15="http://schemas.microsoft.com/office/powerpoint/2012/main" userId="S::kalavi@air.org::1bb21703-fe44-4159-b809-b63b656f5102" providerId="AD"/>
      </p:ext>
    </p:extLst>
  </p:cmAuthor>
  <p:cmAuthor id="3" name="Marx, Teri" initials="MT" lastIdx="2" clrIdx="3">
    <p:extLst>
      <p:ext uri="{19B8F6BF-5375-455C-9EA6-DF929625EA0E}">
        <p15:presenceInfo xmlns:p15="http://schemas.microsoft.com/office/powerpoint/2012/main" userId="S::tmarx@air.org::7bafbcba-88aa-4d3b-b729-b9b665920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FFFFFF"/>
    <a:srgbClr val="4472C4"/>
    <a:srgbClr val="0355DB"/>
    <a:srgbClr val="034ABD"/>
    <a:srgbClr val="50A8C0"/>
    <a:srgbClr val="21409A"/>
    <a:srgbClr val="8FAADC"/>
    <a:srgbClr val="C5E6FF"/>
    <a:srgbClr val="7E9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 autoAdjust="0"/>
    <p:restoredTop sz="86395" autoAdjust="0"/>
  </p:normalViewPr>
  <p:slideViewPr>
    <p:cSldViewPr snapToGrid="0">
      <p:cViewPr varScale="1">
        <p:scale>
          <a:sx n="80" d="100"/>
          <a:sy n="80" d="100"/>
        </p:scale>
        <p:origin x="224" y="8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365CC-04EB-C242-B81C-B98C6B253676}" type="doc">
      <dgm:prSet loTypeId="urn:microsoft.com/office/officeart/2005/8/layout/process2" loCatId="" qsTypeId="urn:microsoft.com/office/officeart/2005/8/quickstyle/3D2" qsCatId="3D" csTypeId="urn:microsoft.com/office/officeart/2005/8/colors/colorful5" csCatId="colorful" phldr="1"/>
      <dgm:spPr/>
    </dgm:pt>
    <dgm:pt modelId="{D1E0CDA6-FFE2-E342-8EC5-9DA6F67B603B}">
      <dgm:prSet phldrT="[Text]" custT="1"/>
      <dgm:spPr/>
      <dgm:t>
        <a:bodyPr/>
        <a:lstStyle/>
        <a:p>
          <a:r>
            <a:rPr lang="en-US" sz="2800" dirty="0">
              <a:latin typeface="+mn-lt"/>
              <a:cs typeface="Century Gothic"/>
            </a:rPr>
            <a:t>Positive Post-School Outcomes</a:t>
          </a:r>
        </a:p>
      </dgm:t>
    </dgm:pt>
    <dgm:pt modelId="{39D8303E-9C9D-BC41-994C-A1FC884AD998}" type="parTrans" cxnId="{A5734D34-7539-2540-BD2E-C71F3D94390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+mn-lt"/>
          </a:endParaRPr>
        </a:p>
      </dgm:t>
    </dgm:pt>
    <dgm:pt modelId="{96106C6A-696B-304E-9D12-DD7047997F41}" type="sibTrans" cxnId="{A5734D34-7539-2540-BD2E-C71F3D94390D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+mn-lt"/>
          </a:endParaRPr>
        </a:p>
      </dgm:t>
    </dgm:pt>
    <dgm:pt modelId="{70C0BCE6-8B33-1D45-B3AE-96A65D66A2E0}">
      <dgm:prSet phldrT="[Text]" custT="1"/>
      <dgm:spPr/>
      <dgm:t>
        <a:bodyPr/>
        <a:lstStyle/>
        <a:p>
          <a:r>
            <a:rPr lang="en-US" sz="2800" dirty="0">
              <a:latin typeface="+mn-lt"/>
              <a:cs typeface="Century Gothic"/>
            </a:rPr>
            <a:t>In-School Predictors of               Post-School Success</a:t>
          </a:r>
        </a:p>
      </dgm:t>
    </dgm:pt>
    <dgm:pt modelId="{AA4A7C38-C993-C143-9034-E5395DAAA170}" type="parTrans" cxnId="{D596440C-FBFF-E142-A2B5-FC18BC48D29D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+mn-lt"/>
          </a:endParaRPr>
        </a:p>
      </dgm:t>
    </dgm:pt>
    <dgm:pt modelId="{DA97ADB7-2DFB-ED4F-A6C4-ACBC2E77F780}" type="sibTrans" cxnId="{D596440C-FBFF-E142-A2B5-FC18BC48D29D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+mn-lt"/>
          </a:endParaRPr>
        </a:p>
      </dgm:t>
    </dgm:pt>
    <dgm:pt modelId="{1B69D096-F5F8-DF4D-BB84-5A0909B481CD}">
      <dgm:prSet phldrT="[Text]" custT="1"/>
      <dgm:spPr/>
      <dgm:t>
        <a:bodyPr/>
        <a:lstStyle/>
        <a:p>
          <a:r>
            <a:rPr lang="en-US" sz="2800">
              <a:latin typeface="+mn-lt"/>
              <a:cs typeface="Century Gothic"/>
            </a:rPr>
            <a:t>Evidence-Based Practices</a:t>
          </a:r>
          <a:endParaRPr lang="en-US" sz="2800" dirty="0">
            <a:latin typeface="+mn-lt"/>
            <a:cs typeface="Century Gothic"/>
          </a:endParaRPr>
        </a:p>
      </dgm:t>
    </dgm:pt>
    <dgm:pt modelId="{989DDE2A-38BE-844A-9A89-155FD36FA946}" type="parTrans" cxnId="{9D60806E-830A-A547-8548-1BAD5C2E5F0F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+mn-lt"/>
          </a:endParaRPr>
        </a:p>
      </dgm:t>
    </dgm:pt>
    <dgm:pt modelId="{4A4DD7CB-262A-C348-9347-8927F27FFC8C}" type="sibTrans" cxnId="{9D60806E-830A-A547-8548-1BAD5C2E5F0F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+mn-lt"/>
          </a:endParaRPr>
        </a:p>
      </dgm:t>
    </dgm:pt>
    <dgm:pt modelId="{D281DFD1-28BF-D348-B574-2D1C2643F172}" type="pres">
      <dgm:prSet presAssocID="{32B365CC-04EB-C242-B81C-B98C6B253676}" presName="linearFlow" presStyleCnt="0">
        <dgm:presLayoutVars>
          <dgm:resizeHandles val="exact"/>
        </dgm:presLayoutVars>
      </dgm:prSet>
      <dgm:spPr/>
    </dgm:pt>
    <dgm:pt modelId="{8ABBF68D-6F79-904D-81A4-9F4BA7D8F846}" type="pres">
      <dgm:prSet presAssocID="{D1E0CDA6-FFE2-E342-8EC5-9DA6F67B603B}" presName="node" presStyleLbl="node1" presStyleIdx="0" presStyleCnt="3" custScaleX="169290">
        <dgm:presLayoutVars>
          <dgm:bulletEnabled val="1"/>
        </dgm:presLayoutVars>
      </dgm:prSet>
      <dgm:spPr/>
    </dgm:pt>
    <dgm:pt modelId="{4410857B-695F-B343-84E6-A0F4D3605586}" type="pres">
      <dgm:prSet presAssocID="{96106C6A-696B-304E-9D12-DD7047997F41}" presName="sibTrans" presStyleLbl="sibTrans2D1" presStyleIdx="0" presStyleCnt="2" custAng="10800000" custLinFactNeighborY="-5668"/>
      <dgm:spPr/>
    </dgm:pt>
    <dgm:pt modelId="{5C41F185-4E25-4149-A26D-9D91EA2FD114}" type="pres">
      <dgm:prSet presAssocID="{96106C6A-696B-304E-9D12-DD7047997F41}" presName="connectorText" presStyleLbl="sibTrans2D1" presStyleIdx="0" presStyleCnt="2"/>
      <dgm:spPr/>
    </dgm:pt>
    <dgm:pt modelId="{49F9C768-FDBE-B34C-BDD5-478122DF7C49}" type="pres">
      <dgm:prSet presAssocID="{70C0BCE6-8B33-1D45-B3AE-96A65D66A2E0}" presName="node" presStyleLbl="node1" presStyleIdx="1" presStyleCnt="3" custScaleX="141707">
        <dgm:presLayoutVars>
          <dgm:bulletEnabled val="1"/>
        </dgm:presLayoutVars>
      </dgm:prSet>
      <dgm:spPr/>
    </dgm:pt>
    <dgm:pt modelId="{567ABF6B-4234-EF47-99F8-05220D59F887}" type="pres">
      <dgm:prSet presAssocID="{DA97ADB7-2DFB-ED4F-A6C4-ACBC2E77F780}" presName="sibTrans" presStyleLbl="sibTrans2D1" presStyleIdx="1" presStyleCnt="2" custAng="10800000"/>
      <dgm:spPr/>
    </dgm:pt>
    <dgm:pt modelId="{AD8FB9B0-A98A-AB4E-BCD3-5ECC3E3953C4}" type="pres">
      <dgm:prSet presAssocID="{DA97ADB7-2DFB-ED4F-A6C4-ACBC2E77F780}" presName="connectorText" presStyleLbl="sibTrans2D1" presStyleIdx="1" presStyleCnt="2"/>
      <dgm:spPr/>
    </dgm:pt>
    <dgm:pt modelId="{5559F412-A2BF-D049-814A-503BA7504365}" type="pres">
      <dgm:prSet presAssocID="{1B69D096-F5F8-DF4D-BB84-5A0909B481CD}" presName="node" presStyleLbl="node1" presStyleIdx="2" presStyleCnt="3" custScaleX="142087">
        <dgm:presLayoutVars>
          <dgm:bulletEnabled val="1"/>
        </dgm:presLayoutVars>
      </dgm:prSet>
      <dgm:spPr/>
    </dgm:pt>
  </dgm:ptLst>
  <dgm:cxnLst>
    <dgm:cxn modelId="{D596440C-FBFF-E142-A2B5-FC18BC48D29D}" srcId="{32B365CC-04EB-C242-B81C-B98C6B253676}" destId="{70C0BCE6-8B33-1D45-B3AE-96A65D66A2E0}" srcOrd="1" destOrd="0" parTransId="{AA4A7C38-C993-C143-9034-E5395DAAA170}" sibTransId="{DA97ADB7-2DFB-ED4F-A6C4-ACBC2E77F780}"/>
    <dgm:cxn modelId="{94C34917-E76B-A14C-BB88-09C51A128D93}" type="presOf" srcId="{D1E0CDA6-FFE2-E342-8EC5-9DA6F67B603B}" destId="{8ABBF68D-6F79-904D-81A4-9F4BA7D8F846}" srcOrd="0" destOrd="0" presId="urn:microsoft.com/office/officeart/2005/8/layout/process2"/>
    <dgm:cxn modelId="{A5734D34-7539-2540-BD2E-C71F3D94390D}" srcId="{32B365CC-04EB-C242-B81C-B98C6B253676}" destId="{D1E0CDA6-FFE2-E342-8EC5-9DA6F67B603B}" srcOrd="0" destOrd="0" parTransId="{39D8303E-9C9D-BC41-994C-A1FC884AD998}" sibTransId="{96106C6A-696B-304E-9D12-DD7047997F41}"/>
    <dgm:cxn modelId="{DD36A53C-51AA-4D43-8A53-181883D8EA8C}" type="presOf" srcId="{DA97ADB7-2DFB-ED4F-A6C4-ACBC2E77F780}" destId="{AD8FB9B0-A98A-AB4E-BCD3-5ECC3E3953C4}" srcOrd="1" destOrd="0" presId="urn:microsoft.com/office/officeart/2005/8/layout/process2"/>
    <dgm:cxn modelId="{96439D55-BE45-8B4A-86F4-D37FFA98EC9C}" type="presOf" srcId="{1B69D096-F5F8-DF4D-BB84-5A0909B481CD}" destId="{5559F412-A2BF-D049-814A-503BA7504365}" srcOrd="0" destOrd="0" presId="urn:microsoft.com/office/officeart/2005/8/layout/process2"/>
    <dgm:cxn modelId="{9D60806E-830A-A547-8548-1BAD5C2E5F0F}" srcId="{32B365CC-04EB-C242-B81C-B98C6B253676}" destId="{1B69D096-F5F8-DF4D-BB84-5A0909B481CD}" srcOrd="2" destOrd="0" parTransId="{989DDE2A-38BE-844A-9A89-155FD36FA946}" sibTransId="{4A4DD7CB-262A-C348-9347-8927F27FFC8C}"/>
    <dgm:cxn modelId="{8FD5A36E-9B82-C849-A8E2-B4883B480F0F}" type="presOf" srcId="{96106C6A-696B-304E-9D12-DD7047997F41}" destId="{5C41F185-4E25-4149-A26D-9D91EA2FD114}" srcOrd="1" destOrd="0" presId="urn:microsoft.com/office/officeart/2005/8/layout/process2"/>
    <dgm:cxn modelId="{81A539A9-CBDA-4B42-BAB2-9A8C8D3C89ED}" type="presOf" srcId="{70C0BCE6-8B33-1D45-B3AE-96A65D66A2E0}" destId="{49F9C768-FDBE-B34C-BDD5-478122DF7C49}" srcOrd="0" destOrd="0" presId="urn:microsoft.com/office/officeart/2005/8/layout/process2"/>
    <dgm:cxn modelId="{C37BBDA9-306C-6E46-B573-118324995AD3}" type="presOf" srcId="{32B365CC-04EB-C242-B81C-B98C6B253676}" destId="{D281DFD1-28BF-D348-B574-2D1C2643F172}" srcOrd="0" destOrd="0" presId="urn:microsoft.com/office/officeart/2005/8/layout/process2"/>
    <dgm:cxn modelId="{2F610DAC-01F6-564D-8225-85CB502CFDB9}" type="presOf" srcId="{96106C6A-696B-304E-9D12-DD7047997F41}" destId="{4410857B-695F-B343-84E6-A0F4D3605586}" srcOrd="0" destOrd="0" presId="urn:microsoft.com/office/officeart/2005/8/layout/process2"/>
    <dgm:cxn modelId="{EDB9C9D9-8D4B-BF4C-9CBF-24B976FCE36F}" type="presOf" srcId="{DA97ADB7-2DFB-ED4F-A6C4-ACBC2E77F780}" destId="{567ABF6B-4234-EF47-99F8-05220D59F887}" srcOrd="0" destOrd="0" presId="urn:microsoft.com/office/officeart/2005/8/layout/process2"/>
    <dgm:cxn modelId="{1DD0BB95-B134-0441-872E-6F72C9564831}" type="presParOf" srcId="{D281DFD1-28BF-D348-B574-2D1C2643F172}" destId="{8ABBF68D-6F79-904D-81A4-9F4BA7D8F846}" srcOrd="0" destOrd="0" presId="urn:microsoft.com/office/officeart/2005/8/layout/process2"/>
    <dgm:cxn modelId="{6B6DD906-E7A7-AA46-91DC-D5ED59E0BA40}" type="presParOf" srcId="{D281DFD1-28BF-D348-B574-2D1C2643F172}" destId="{4410857B-695F-B343-84E6-A0F4D3605586}" srcOrd="1" destOrd="0" presId="urn:microsoft.com/office/officeart/2005/8/layout/process2"/>
    <dgm:cxn modelId="{DF31CB7F-B204-F742-8826-369D413DB229}" type="presParOf" srcId="{4410857B-695F-B343-84E6-A0F4D3605586}" destId="{5C41F185-4E25-4149-A26D-9D91EA2FD114}" srcOrd="0" destOrd="0" presId="urn:microsoft.com/office/officeart/2005/8/layout/process2"/>
    <dgm:cxn modelId="{D1D51D9E-E922-E742-8671-D8C73F112F01}" type="presParOf" srcId="{D281DFD1-28BF-D348-B574-2D1C2643F172}" destId="{49F9C768-FDBE-B34C-BDD5-478122DF7C49}" srcOrd="2" destOrd="0" presId="urn:microsoft.com/office/officeart/2005/8/layout/process2"/>
    <dgm:cxn modelId="{6469D563-B36F-5249-8116-CDF8B5792C36}" type="presParOf" srcId="{D281DFD1-28BF-D348-B574-2D1C2643F172}" destId="{567ABF6B-4234-EF47-99F8-05220D59F887}" srcOrd="3" destOrd="0" presId="urn:microsoft.com/office/officeart/2005/8/layout/process2"/>
    <dgm:cxn modelId="{306AD9C6-1B4E-D442-9397-D9F14DCED19F}" type="presParOf" srcId="{567ABF6B-4234-EF47-99F8-05220D59F887}" destId="{AD8FB9B0-A98A-AB4E-BCD3-5ECC3E3953C4}" srcOrd="0" destOrd="0" presId="urn:microsoft.com/office/officeart/2005/8/layout/process2"/>
    <dgm:cxn modelId="{2447894A-6EB8-A84F-A3DA-6DCDB4287F28}" type="presParOf" srcId="{D281DFD1-28BF-D348-B574-2D1C2643F172}" destId="{5559F412-A2BF-D049-814A-503BA750436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F52DD-A5E3-4F8D-9166-BE7EC2860328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54DE5CA-5C6C-4193-A37A-97CF8DCF22FA}">
      <dgm:prSet phldrT="[Text]" custT="1"/>
      <dgm:spPr/>
      <dgm:t>
        <a:bodyPr/>
        <a:lstStyle/>
        <a:p>
          <a:pPr marL="407988" indent="-228600">
            <a:spcBef>
              <a:spcPts val="600"/>
            </a:spcBef>
            <a:spcAft>
              <a:spcPts val="600"/>
            </a:spcAft>
          </a:pPr>
          <a:r>
            <a:rPr lang="en-US" sz="2800" b="1" dirty="0">
              <a:solidFill>
                <a:schemeClr val="accent1">
                  <a:lumMod val="50000"/>
                </a:schemeClr>
              </a:solidFill>
            </a:rPr>
            <a:t>EDUCATION</a:t>
          </a:r>
        </a:p>
      </dgm:t>
    </dgm:pt>
    <dgm:pt modelId="{DECCC64B-7C9F-4B38-839F-5DCB470C27EC}" type="parTrans" cxnId="{507E8D90-9A82-4093-916D-4477B90A933F}">
      <dgm:prSet/>
      <dgm:spPr/>
      <dgm:t>
        <a:bodyPr/>
        <a:lstStyle/>
        <a:p>
          <a:endParaRPr lang="en-US"/>
        </a:p>
      </dgm:t>
    </dgm:pt>
    <dgm:pt modelId="{2BBBC546-A3AB-4B9E-8343-188BE92B37E2}" type="sibTrans" cxnId="{507E8D90-9A82-4093-916D-4477B90A933F}">
      <dgm:prSet/>
      <dgm:spPr/>
      <dgm:t>
        <a:bodyPr/>
        <a:lstStyle/>
        <a:p>
          <a:endParaRPr lang="en-US"/>
        </a:p>
      </dgm:t>
    </dgm:pt>
    <dgm:pt modelId="{DF81D771-D225-4A6E-AAC6-BA9729675094}">
      <dgm:prSet phldrT="[Text]" custT="1"/>
      <dgm:spPr/>
      <dgm:t>
        <a:bodyPr/>
        <a:lstStyle/>
        <a:p>
          <a:pPr marL="407988" indent="-228600">
            <a:spcBef>
              <a:spcPts val="600"/>
            </a:spcBef>
            <a:spcAft>
              <a:spcPts val="600"/>
            </a:spcAft>
          </a:pPr>
          <a:r>
            <a:rPr lang="en-US" sz="18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0" dirty="0">
              <a:solidFill>
                <a:schemeClr val="accent1">
                  <a:lumMod val="50000"/>
                </a:schemeClr>
              </a:solidFill>
            </a:rPr>
            <a:t>8 Research-based</a:t>
          </a:r>
        </a:p>
      </dgm:t>
    </dgm:pt>
    <dgm:pt modelId="{91EFEB5B-6761-4355-9CA8-1538AE34E497}" type="parTrans" cxnId="{0B29BEE5-153E-41E3-A500-8C3E5216A397}">
      <dgm:prSet/>
      <dgm:spPr/>
      <dgm:t>
        <a:bodyPr/>
        <a:lstStyle/>
        <a:p>
          <a:endParaRPr lang="en-US"/>
        </a:p>
      </dgm:t>
    </dgm:pt>
    <dgm:pt modelId="{ACC9FB8B-ABEC-4D73-9D33-06A0F3736175}" type="sibTrans" cxnId="{0B29BEE5-153E-41E3-A500-8C3E5216A397}">
      <dgm:prSet/>
      <dgm:spPr/>
      <dgm:t>
        <a:bodyPr/>
        <a:lstStyle/>
        <a:p>
          <a:endParaRPr lang="en-US"/>
        </a:p>
      </dgm:t>
    </dgm:pt>
    <dgm:pt modelId="{CB21D1BA-BFB7-4007-857E-0004A1680E0B}">
      <dgm:prSet phldrT="[Text]" custT="1"/>
      <dgm:spPr/>
      <dgm:t>
        <a:bodyPr/>
        <a:lstStyle/>
        <a:p>
          <a:pPr marL="179388" indent="49213">
            <a:spcBef>
              <a:spcPts val="600"/>
            </a:spcBef>
            <a:spcAft>
              <a:spcPts val="600"/>
            </a:spcAft>
          </a:pPr>
          <a:r>
            <a:rPr lang="en-US" sz="2800" b="1" baseline="0" dirty="0">
              <a:solidFill>
                <a:schemeClr val="accent1">
                  <a:lumMod val="50000"/>
                </a:schemeClr>
              </a:solidFill>
            </a:rPr>
            <a:t>EMPLOYMENT</a:t>
          </a:r>
        </a:p>
      </dgm:t>
    </dgm:pt>
    <dgm:pt modelId="{970B3BF6-48F2-4B29-B188-BA829941869D}" type="parTrans" cxnId="{DC848F5C-6B40-4DF9-AA28-CBEC75225C7F}">
      <dgm:prSet/>
      <dgm:spPr/>
      <dgm:t>
        <a:bodyPr/>
        <a:lstStyle/>
        <a:p>
          <a:endParaRPr lang="en-US"/>
        </a:p>
      </dgm:t>
    </dgm:pt>
    <dgm:pt modelId="{536B5F57-CCEC-4CDB-9F15-28D9CE9D4749}" type="sibTrans" cxnId="{DC848F5C-6B40-4DF9-AA28-CBEC75225C7F}">
      <dgm:prSet/>
      <dgm:spPr/>
      <dgm:t>
        <a:bodyPr/>
        <a:lstStyle/>
        <a:p>
          <a:endParaRPr lang="en-US"/>
        </a:p>
      </dgm:t>
    </dgm:pt>
    <dgm:pt modelId="{AECA23B2-92E5-4BB6-9AD5-C95E20188275}">
      <dgm:prSet phldrT="[Text]" custT="1"/>
      <dgm:spPr/>
      <dgm:t>
        <a:bodyPr/>
        <a:lstStyle/>
        <a:p>
          <a:pPr marL="636588" indent="-293688">
            <a:spcBef>
              <a:spcPts val="600"/>
            </a:spcBef>
            <a:spcAft>
              <a:spcPts val="600"/>
            </a:spcAft>
          </a:pPr>
          <a:r>
            <a:rPr lang="en-US" sz="1800" baseline="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aseline="0" dirty="0">
              <a:solidFill>
                <a:schemeClr val="accent1">
                  <a:lumMod val="50000"/>
                </a:schemeClr>
              </a:solidFill>
            </a:rPr>
            <a:t>1 Evidence-based</a:t>
          </a:r>
        </a:p>
      </dgm:t>
    </dgm:pt>
    <dgm:pt modelId="{BAC277B9-0895-4A6C-95B0-E7E5121DF0CF}" type="parTrans" cxnId="{DCA1C796-2CC7-44D0-B089-D6DF03FEBD14}">
      <dgm:prSet/>
      <dgm:spPr/>
      <dgm:t>
        <a:bodyPr/>
        <a:lstStyle/>
        <a:p>
          <a:endParaRPr lang="en-US"/>
        </a:p>
      </dgm:t>
    </dgm:pt>
    <dgm:pt modelId="{122C2F4B-654B-4746-8334-BABBBCE7433A}" type="sibTrans" cxnId="{DCA1C796-2CC7-44D0-B089-D6DF03FEBD14}">
      <dgm:prSet/>
      <dgm:spPr/>
      <dgm:t>
        <a:bodyPr/>
        <a:lstStyle/>
        <a:p>
          <a:endParaRPr lang="en-US"/>
        </a:p>
      </dgm:t>
    </dgm:pt>
    <dgm:pt modelId="{F5F1DC88-B764-45E3-9AB3-8CF2E10CEA43}">
      <dgm:prSet phldrT="[Text]" custT="1"/>
      <dgm:spPr/>
      <dgm:t>
        <a:bodyPr/>
        <a:lstStyle/>
        <a:p>
          <a:pPr marL="0" indent="179388">
            <a:spcBef>
              <a:spcPts val="600"/>
            </a:spcBef>
            <a:spcAft>
              <a:spcPts val="600"/>
            </a:spcAft>
          </a:pPr>
          <a:r>
            <a:rPr lang="en-US" sz="2800" b="1" dirty="0">
              <a:solidFill>
                <a:schemeClr val="accent1">
                  <a:lumMod val="50000"/>
                </a:schemeClr>
              </a:solidFill>
            </a:rPr>
            <a:t>INDEPENDENT LIVING</a:t>
          </a:r>
        </a:p>
      </dgm:t>
    </dgm:pt>
    <dgm:pt modelId="{DC992516-1703-4B27-ABE0-F275C5D09086}" type="parTrans" cxnId="{D371EBD1-A353-4B34-9C0D-7D3762D4E1D1}">
      <dgm:prSet/>
      <dgm:spPr/>
      <dgm:t>
        <a:bodyPr/>
        <a:lstStyle/>
        <a:p>
          <a:endParaRPr lang="en-US"/>
        </a:p>
      </dgm:t>
    </dgm:pt>
    <dgm:pt modelId="{92630C44-95BE-4A92-B7F4-A39CB694C291}" type="sibTrans" cxnId="{D371EBD1-A353-4B34-9C0D-7D3762D4E1D1}">
      <dgm:prSet/>
      <dgm:spPr/>
      <dgm:t>
        <a:bodyPr/>
        <a:lstStyle/>
        <a:p>
          <a:endParaRPr lang="en-US"/>
        </a:p>
      </dgm:t>
    </dgm:pt>
    <dgm:pt modelId="{03662771-3235-4BB0-9040-ACCF8C76FD10}">
      <dgm:prSet phldrT="[Text]" custT="1"/>
      <dgm:spPr/>
      <dgm:t>
        <a:bodyPr/>
        <a:lstStyle/>
        <a:p>
          <a:pPr marL="293688" indent="0">
            <a:spcBef>
              <a:spcPts val="600"/>
            </a:spcBef>
            <a:spcAft>
              <a:spcPts val="600"/>
            </a:spcAft>
          </a:pPr>
          <a:r>
            <a:rPr lang="en-US" sz="25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3 Research-based</a:t>
          </a:r>
        </a:p>
      </dgm:t>
    </dgm:pt>
    <dgm:pt modelId="{492E3105-6B76-455E-98FE-8718E7D25691}" type="parTrans" cxnId="{EF110C42-3258-461F-89DF-DE5D098E9D72}">
      <dgm:prSet/>
      <dgm:spPr/>
      <dgm:t>
        <a:bodyPr/>
        <a:lstStyle/>
        <a:p>
          <a:endParaRPr lang="en-US"/>
        </a:p>
      </dgm:t>
    </dgm:pt>
    <dgm:pt modelId="{DDF249E2-E1D1-4C67-9128-DEDCF2E7C1F3}" type="sibTrans" cxnId="{EF110C42-3258-461F-89DF-DE5D098E9D72}">
      <dgm:prSet/>
      <dgm:spPr/>
      <dgm:t>
        <a:bodyPr/>
        <a:lstStyle/>
        <a:p>
          <a:endParaRPr lang="en-US"/>
        </a:p>
      </dgm:t>
    </dgm:pt>
    <dgm:pt modelId="{F8C33B06-3C16-45F3-941C-FC6FC4FE6942}">
      <dgm:prSet phldrT="[Text]" custT="1"/>
      <dgm:spPr/>
      <dgm:t>
        <a:bodyPr/>
        <a:lstStyle/>
        <a:p>
          <a:pPr marL="293688" indent="0">
            <a:spcBef>
              <a:spcPts val="600"/>
            </a:spcBef>
            <a:spcAft>
              <a:spcPts val="600"/>
            </a:spcAft>
          </a:pPr>
          <a:r>
            <a:rPr lang="en-US" sz="2000" dirty="0">
              <a:solidFill>
                <a:schemeClr val="accent1">
                  <a:lumMod val="50000"/>
                </a:schemeClr>
              </a:solidFill>
            </a:rPr>
            <a:t> 6 Promising</a:t>
          </a:r>
        </a:p>
      </dgm:t>
    </dgm:pt>
    <dgm:pt modelId="{E0ABF979-9563-4DC3-9AD2-25BCA82E06C4}" type="parTrans" cxnId="{684B62AB-325B-4E7C-9078-00BBD187AB04}">
      <dgm:prSet/>
      <dgm:spPr/>
      <dgm:t>
        <a:bodyPr/>
        <a:lstStyle/>
        <a:p>
          <a:endParaRPr lang="en-US"/>
        </a:p>
      </dgm:t>
    </dgm:pt>
    <dgm:pt modelId="{0FAB11F2-C3D2-44D1-8372-579AF2FDAB1F}" type="sibTrans" cxnId="{684B62AB-325B-4E7C-9078-00BBD187AB04}">
      <dgm:prSet/>
      <dgm:spPr/>
      <dgm:t>
        <a:bodyPr/>
        <a:lstStyle/>
        <a:p>
          <a:endParaRPr lang="en-US"/>
        </a:p>
      </dgm:t>
    </dgm:pt>
    <dgm:pt modelId="{B0F1CF54-B2F0-45F5-A4D8-26DABF7A306D}">
      <dgm:prSet phldrT="[Text]" custT="1"/>
      <dgm:spPr/>
      <dgm:t>
        <a:bodyPr/>
        <a:lstStyle/>
        <a:p>
          <a:pPr marL="407988" indent="-228600">
            <a:spcBef>
              <a:spcPts val="600"/>
            </a:spcBef>
            <a:spcAft>
              <a:spcPts val="600"/>
            </a:spcAft>
          </a:pPr>
          <a:r>
            <a:rPr lang="en-US" sz="2000" b="0" dirty="0">
              <a:solidFill>
                <a:schemeClr val="accent1">
                  <a:lumMod val="50000"/>
                </a:schemeClr>
              </a:solidFill>
            </a:rPr>
            <a:t> 9 Promising</a:t>
          </a:r>
        </a:p>
      </dgm:t>
    </dgm:pt>
    <dgm:pt modelId="{88226DD8-A292-4BF2-B1B6-E0F40C8ED87B}" type="parTrans" cxnId="{BDDCC3D6-100A-48EB-816E-AA3D23591413}">
      <dgm:prSet/>
      <dgm:spPr/>
      <dgm:t>
        <a:bodyPr/>
        <a:lstStyle/>
        <a:p>
          <a:endParaRPr lang="en-US"/>
        </a:p>
      </dgm:t>
    </dgm:pt>
    <dgm:pt modelId="{B8AF2041-FF15-4300-8488-D6517CB6453A}" type="sibTrans" cxnId="{BDDCC3D6-100A-48EB-816E-AA3D23591413}">
      <dgm:prSet/>
      <dgm:spPr/>
      <dgm:t>
        <a:bodyPr/>
        <a:lstStyle/>
        <a:p>
          <a:endParaRPr lang="en-US"/>
        </a:p>
      </dgm:t>
    </dgm:pt>
    <dgm:pt modelId="{133F3CC2-3132-4394-9BD0-79D75906584C}">
      <dgm:prSet phldrT="[Text]" custT="1"/>
      <dgm:spPr/>
      <dgm:t>
        <a:bodyPr/>
        <a:lstStyle/>
        <a:p>
          <a:pPr marL="636588" indent="-293688">
            <a:spcBef>
              <a:spcPts val="600"/>
            </a:spcBef>
            <a:spcAft>
              <a:spcPts val="600"/>
            </a:spcAft>
          </a:pPr>
          <a:r>
            <a:rPr lang="en-US" sz="2000" baseline="0" dirty="0">
              <a:solidFill>
                <a:schemeClr val="accent1">
                  <a:lumMod val="50000"/>
                </a:schemeClr>
              </a:solidFill>
            </a:rPr>
            <a:t>11 Research-based</a:t>
          </a:r>
        </a:p>
      </dgm:t>
    </dgm:pt>
    <dgm:pt modelId="{E2474F67-0540-43D9-BE26-83DC3BA2C074}" type="parTrans" cxnId="{F9A989BA-91A5-4A96-B56C-2349EBC92BB3}">
      <dgm:prSet/>
      <dgm:spPr/>
      <dgm:t>
        <a:bodyPr/>
        <a:lstStyle/>
        <a:p>
          <a:endParaRPr lang="en-US"/>
        </a:p>
      </dgm:t>
    </dgm:pt>
    <dgm:pt modelId="{54D6FDAF-B8E9-499A-A5C3-734D9EFAF36D}" type="sibTrans" cxnId="{F9A989BA-91A5-4A96-B56C-2349EBC92BB3}">
      <dgm:prSet/>
      <dgm:spPr/>
      <dgm:t>
        <a:bodyPr/>
        <a:lstStyle/>
        <a:p>
          <a:endParaRPr lang="en-US"/>
        </a:p>
      </dgm:t>
    </dgm:pt>
    <dgm:pt modelId="{C8720335-4A16-4686-8E3F-716445E4D882}">
      <dgm:prSet phldrT="[Text]" custT="1"/>
      <dgm:spPr/>
      <dgm:t>
        <a:bodyPr/>
        <a:lstStyle/>
        <a:p>
          <a:pPr marL="636588" indent="-293688">
            <a:spcBef>
              <a:spcPts val="600"/>
            </a:spcBef>
            <a:spcAft>
              <a:spcPts val="1200"/>
            </a:spcAft>
          </a:pPr>
          <a:r>
            <a:rPr lang="en-US" sz="2000" baseline="0" dirty="0">
              <a:solidFill>
                <a:schemeClr val="accent1">
                  <a:lumMod val="50000"/>
                </a:schemeClr>
              </a:solidFill>
            </a:rPr>
            <a:t>10 Promising </a:t>
          </a:r>
        </a:p>
      </dgm:t>
    </dgm:pt>
    <dgm:pt modelId="{F94FE62A-4974-4F52-B776-8A8C74A07487}" type="parTrans" cxnId="{52522A72-F531-48C8-9754-8B015866692F}">
      <dgm:prSet/>
      <dgm:spPr/>
      <dgm:t>
        <a:bodyPr/>
        <a:lstStyle/>
        <a:p>
          <a:endParaRPr lang="en-US"/>
        </a:p>
      </dgm:t>
    </dgm:pt>
    <dgm:pt modelId="{64C89E2C-E89C-465A-87E2-9075B6EF2B62}" type="sibTrans" cxnId="{52522A72-F531-48C8-9754-8B015866692F}">
      <dgm:prSet/>
      <dgm:spPr/>
      <dgm:t>
        <a:bodyPr/>
        <a:lstStyle/>
        <a:p>
          <a:endParaRPr lang="en-US"/>
        </a:p>
      </dgm:t>
    </dgm:pt>
    <dgm:pt modelId="{BC65393E-01E3-4A1C-8103-EE4DEF871DB8}">
      <dgm:prSet phldrT="[Text]" custT="1"/>
      <dgm:spPr/>
      <dgm:t>
        <a:bodyPr/>
        <a:lstStyle/>
        <a:p>
          <a:pPr marL="636588" indent="-293688">
            <a:spcBef>
              <a:spcPts val="600"/>
            </a:spcBef>
            <a:spcAft>
              <a:spcPts val="1200"/>
            </a:spcAft>
          </a:pPr>
          <a:endParaRPr lang="en-US" sz="20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2B7D07C8-82CC-42A8-9375-6FD970394F85}" type="parTrans" cxnId="{51236E3E-4EE8-4A23-BA27-E760A7AB5EAD}">
      <dgm:prSet/>
      <dgm:spPr/>
      <dgm:t>
        <a:bodyPr/>
        <a:lstStyle/>
        <a:p>
          <a:endParaRPr lang="en-US"/>
        </a:p>
      </dgm:t>
    </dgm:pt>
    <dgm:pt modelId="{617901D8-6708-45C6-945F-E9ED55BE4DFB}" type="sibTrans" cxnId="{51236E3E-4EE8-4A23-BA27-E760A7AB5EAD}">
      <dgm:prSet/>
      <dgm:spPr/>
      <dgm:t>
        <a:bodyPr/>
        <a:lstStyle/>
        <a:p>
          <a:endParaRPr lang="en-US"/>
        </a:p>
      </dgm:t>
    </dgm:pt>
    <dgm:pt modelId="{1D048651-F528-42BE-A733-03BF151C80C2}" type="pres">
      <dgm:prSet presAssocID="{EBBF52DD-A5E3-4F8D-9166-BE7EC2860328}" presName="linear" presStyleCnt="0">
        <dgm:presLayoutVars>
          <dgm:dir/>
          <dgm:resizeHandles val="exact"/>
        </dgm:presLayoutVars>
      </dgm:prSet>
      <dgm:spPr/>
    </dgm:pt>
    <dgm:pt modelId="{B6C5937F-85F0-4186-8619-471FFEDFEA6A}" type="pres">
      <dgm:prSet presAssocID="{254DE5CA-5C6C-4193-A37A-97CF8DCF22FA}" presName="comp" presStyleCnt="0"/>
      <dgm:spPr/>
    </dgm:pt>
    <dgm:pt modelId="{72C72956-765E-46A3-9377-560883FCD88C}" type="pres">
      <dgm:prSet presAssocID="{254DE5CA-5C6C-4193-A37A-97CF8DCF22FA}" presName="box" presStyleLbl="node1" presStyleIdx="0" presStyleCnt="3" custScaleY="90558"/>
      <dgm:spPr/>
    </dgm:pt>
    <dgm:pt modelId="{00437D55-C8AD-41CD-B629-E6E676AC4956}" type="pres">
      <dgm:prSet presAssocID="{254DE5CA-5C6C-4193-A37A-97CF8DCF22FA}" presName="img" presStyleLbl="fgImgPlace1" presStyleIdx="0" presStyleCnt="3" custLinFactNeighborX="2688" custLinFactNeighborY="-32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601A03B7-709D-4A30-8EB5-1E06321620B2}" type="pres">
      <dgm:prSet presAssocID="{254DE5CA-5C6C-4193-A37A-97CF8DCF22FA}" presName="text" presStyleLbl="node1" presStyleIdx="0" presStyleCnt="3">
        <dgm:presLayoutVars>
          <dgm:bulletEnabled val="1"/>
        </dgm:presLayoutVars>
      </dgm:prSet>
      <dgm:spPr/>
    </dgm:pt>
    <dgm:pt modelId="{D59CE28C-2919-424F-A7A8-1E49A980C74F}" type="pres">
      <dgm:prSet presAssocID="{2BBBC546-A3AB-4B9E-8343-188BE92B37E2}" presName="spacer" presStyleCnt="0"/>
      <dgm:spPr/>
    </dgm:pt>
    <dgm:pt modelId="{7056FD7E-20D1-4475-B1A7-5F7EBDD666D3}" type="pres">
      <dgm:prSet presAssocID="{CB21D1BA-BFB7-4007-857E-0004A1680E0B}" presName="comp" presStyleCnt="0"/>
      <dgm:spPr/>
    </dgm:pt>
    <dgm:pt modelId="{AED2278A-91A9-4D58-9369-113ADCD1C543}" type="pres">
      <dgm:prSet presAssocID="{CB21D1BA-BFB7-4007-857E-0004A1680E0B}" presName="box" presStyleLbl="node1" presStyleIdx="1" presStyleCnt="3" custScaleY="99912"/>
      <dgm:spPr/>
    </dgm:pt>
    <dgm:pt modelId="{6D263E28-6DEC-4199-A9B8-CF789B4CCA92}" type="pres">
      <dgm:prSet presAssocID="{CB21D1BA-BFB7-4007-857E-0004A1680E0B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Wheelbarrow with solid fill"/>
        </a:ext>
      </dgm:extLst>
    </dgm:pt>
    <dgm:pt modelId="{6EE8B8BC-EAA2-47AC-B657-74106EF8F16E}" type="pres">
      <dgm:prSet presAssocID="{CB21D1BA-BFB7-4007-857E-0004A1680E0B}" presName="text" presStyleLbl="node1" presStyleIdx="1" presStyleCnt="3">
        <dgm:presLayoutVars>
          <dgm:bulletEnabled val="1"/>
        </dgm:presLayoutVars>
      </dgm:prSet>
      <dgm:spPr/>
    </dgm:pt>
    <dgm:pt modelId="{413BB32C-CE23-4BB3-86CF-5D9C0AF0659C}" type="pres">
      <dgm:prSet presAssocID="{536B5F57-CCEC-4CDB-9F15-28D9CE9D4749}" presName="spacer" presStyleCnt="0"/>
      <dgm:spPr/>
    </dgm:pt>
    <dgm:pt modelId="{9C30B856-8021-4D49-ABE0-D1A7518C3D9C}" type="pres">
      <dgm:prSet presAssocID="{F5F1DC88-B764-45E3-9AB3-8CF2E10CEA43}" presName="comp" presStyleCnt="0"/>
      <dgm:spPr/>
    </dgm:pt>
    <dgm:pt modelId="{2E948C31-DBE5-4A46-8C01-A9C033FD247E}" type="pres">
      <dgm:prSet presAssocID="{F5F1DC88-B764-45E3-9AB3-8CF2E10CEA43}" presName="box" presStyleLbl="node1" presStyleIdx="2" presStyleCnt="3"/>
      <dgm:spPr/>
    </dgm:pt>
    <dgm:pt modelId="{0EBFD5CA-36DD-4765-8FCC-24659C5D8550}" type="pres">
      <dgm:prSet presAssocID="{F5F1DC88-B764-45E3-9AB3-8CF2E10CEA43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Sleep with solid fill"/>
        </a:ext>
      </dgm:extLst>
    </dgm:pt>
    <dgm:pt modelId="{D4EE42BD-A7E1-438D-AA05-B2DA08DBC815}" type="pres">
      <dgm:prSet presAssocID="{F5F1DC88-B764-45E3-9AB3-8CF2E10CEA43}" presName="text" presStyleLbl="node1" presStyleIdx="2" presStyleCnt="3">
        <dgm:presLayoutVars>
          <dgm:bulletEnabled val="1"/>
        </dgm:presLayoutVars>
      </dgm:prSet>
      <dgm:spPr/>
    </dgm:pt>
  </dgm:ptLst>
  <dgm:cxnLst>
    <dgm:cxn modelId="{F33A4E06-E248-4EE8-AE37-CEF4532A2536}" type="presOf" srcId="{03662771-3235-4BB0-9040-ACCF8C76FD10}" destId="{2E948C31-DBE5-4A46-8C01-A9C033FD247E}" srcOrd="0" destOrd="1" presId="urn:microsoft.com/office/officeart/2005/8/layout/vList4"/>
    <dgm:cxn modelId="{509B990C-0A6C-406A-82E9-193FE0ACDD6F}" type="presOf" srcId="{AECA23B2-92E5-4BB6-9AD5-C95E20188275}" destId="{6EE8B8BC-EAA2-47AC-B657-74106EF8F16E}" srcOrd="1" destOrd="1" presId="urn:microsoft.com/office/officeart/2005/8/layout/vList4"/>
    <dgm:cxn modelId="{41A34111-6F67-465D-8E9A-FC02094C1E6B}" type="presOf" srcId="{B0F1CF54-B2F0-45F5-A4D8-26DABF7A306D}" destId="{601A03B7-709D-4A30-8EB5-1E06321620B2}" srcOrd="1" destOrd="2" presId="urn:microsoft.com/office/officeart/2005/8/layout/vList4"/>
    <dgm:cxn modelId="{BE7F5E18-3996-45E6-A3DB-D50B36A0CB2F}" type="presOf" srcId="{C8720335-4A16-4686-8E3F-716445E4D882}" destId="{AED2278A-91A9-4D58-9369-113ADCD1C543}" srcOrd="0" destOrd="3" presId="urn:microsoft.com/office/officeart/2005/8/layout/vList4"/>
    <dgm:cxn modelId="{6635E41B-5941-4D20-8566-91EB081CC935}" type="presOf" srcId="{CB21D1BA-BFB7-4007-857E-0004A1680E0B}" destId="{AED2278A-91A9-4D58-9369-113ADCD1C543}" srcOrd="0" destOrd="0" presId="urn:microsoft.com/office/officeart/2005/8/layout/vList4"/>
    <dgm:cxn modelId="{51236E3E-4EE8-4A23-BA27-E760A7AB5EAD}" srcId="{CB21D1BA-BFB7-4007-857E-0004A1680E0B}" destId="{BC65393E-01E3-4A1C-8103-EE4DEF871DB8}" srcOrd="3" destOrd="0" parTransId="{2B7D07C8-82CC-42A8-9375-6FD970394F85}" sibTransId="{617901D8-6708-45C6-945F-E9ED55BE4DFB}"/>
    <dgm:cxn modelId="{EF110C42-3258-461F-89DF-DE5D098E9D72}" srcId="{F5F1DC88-B764-45E3-9AB3-8CF2E10CEA43}" destId="{03662771-3235-4BB0-9040-ACCF8C76FD10}" srcOrd="0" destOrd="0" parTransId="{492E3105-6B76-455E-98FE-8718E7D25691}" sibTransId="{DDF249E2-E1D1-4C67-9128-DEDCF2E7C1F3}"/>
    <dgm:cxn modelId="{DC848F5C-6B40-4DF9-AA28-CBEC75225C7F}" srcId="{EBBF52DD-A5E3-4F8D-9166-BE7EC2860328}" destId="{CB21D1BA-BFB7-4007-857E-0004A1680E0B}" srcOrd="1" destOrd="0" parTransId="{970B3BF6-48F2-4B29-B188-BA829941869D}" sibTransId="{536B5F57-CCEC-4CDB-9F15-28D9CE9D4749}"/>
    <dgm:cxn modelId="{F8C50E5D-2AA2-4D33-8572-DCBE1454EF31}" type="presOf" srcId="{254DE5CA-5C6C-4193-A37A-97CF8DCF22FA}" destId="{601A03B7-709D-4A30-8EB5-1E06321620B2}" srcOrd="1" destOrd="0" presId="urn:microsoft.com/office/officeart/2005/8/layout/vList4"/>
    <dgm:cxn modelId="{46E8B35E-DED0-4763-AA98-C44CE1EACD04}" type="presOf" srcId="{DF81D771-D225-4A6E-AAC6-BA9729675094}" destId="{601A03B7-709D-4A30-8EB5-1E06321620B2}" srcOrd="1" destOrd="1" presId="urn:microsoft.com/office/officeart/2005/8/layout/vList4"/>
    <dgm:cxn modelId="{8B0B4F61-45E2-40AA-A245-BF0CC926CCC4}" type="presOf" srcId="{254DE5CA-5C6C-4193-A37A-97CF8DCF22FA}" destId="{72C72956-765E-46A3-9377-560883FCD88C}" srcOrd="0" destOrd="0" presId="urn:microsoft.com/office/officeart/2005/8/layout/vList4"/>
    <dgm:cxn modelId="{CE778E65-87EE-41A3-B23E-DA00FA80EFC2}" type="presOf" srcId="{CB21D1BA-BFB7-4007-857E-0004A1680E0B}" destId="{6EE8B8BC-EAA2-47AC-B657-74106EF8F16E}" srcOrd="1" destOrd="0" presId="urn:microsoft.com/office/officeart/2005/8/layout/vList4"/>
    <dgm:cxn modelId="{41A5256A-2305-40B9-B534-9AD82CB18F7E}" type="presOf" srcId="{03662771-3235-4BB0-9040-ACCF8C76FD10}" destId="{D4EE42BD-A7E1-438D-AA05-B2DA08DBC815}" srcOrd="1" destOrd="1" presId="urn:microsoft.com/office/officeart/2005/8/layout/vList4"/>
    <dgm:cxn modelId="{17A3676A-8B5E-4D39-B9F3-727A1B393FC3}" type="presOf" srcId="{F5F1DC88-B764-45E3-9AB3-8CF2E10CEA43}" destId="{2E948C31-DBE5-4A46-8C01-A9C033FD247E}" srcOrd="0" destOrd="0" presId="urn:microsoft.com/office/officeart/2005/8/layout/vList4"/>
    <dgm:cxn modelId="{52522A72-F531-48C8-9754-8B015866692F}" srcId="{CB21D1BA-BFB7-4007-857E-0004A1680E0B}" destId="{C8720335-4A16-4686-8E3F-716445E4D882}" srcOrd="2" destOrd="0" parTransId="{F94FE62A-4974-4F52-B776-8A8C74A07487}" sibTransId="{64C89E2C-E89C-465A-87E2-9075B6EF2B62}"/>
    <dgm:cxn modelId="{162A5D81-78E2-4556-85A3-F86454E8BC21}" type="presOf" srcId="{B0F1CF54-B2F0-45F5-A4D8-26DABF7A306D}" destId="{72C72956-765E-46A3-9377-560883FCD88C}" srcOrd="0" destOrd="2" presId="urn:microsoft.com/office/officeart/2005/8/layout/vList4"/>
    <dgm:cxn modelId="{691C4B90-CF17-482F-BEC7-3BE666315D2B}" type="presOf" srcId="{F5F1DC88-B764-45E3-9AB3-8CF2E10CEA43}" destId="{D4EE42BD-A7E1-438D-AA05-B2DA08DBC815}" srcOrd="1" destOrd="0" presId="urn:microsoft.com/office/officeart/2005/8/layout/vList4"/>
    <dgm:cxn modelId="{507E8D90-9A82-4093-916D-4477B90A933F}" srcId="{EBBF52DD-A5E3-4F8D-9166-BE7EC2860328}" destId="{254DE5CA-5C6C-4193-A37A-97CF8DCF22FA}" srcOrd="0" destOrd="0" parTransId="{DECCC64B-7C9F-4B38-839F-5DCB470C27EC}" sibTransId="{2BBBC546-A3AB-4B9E-8343-188BE92B37E2}"/>
    <dgm:cxn modelId="{F0E49C90-DB9F-46EA-AEF8-49417CEDDE77}" type="presOf" srcId="{F8C33B06-3C16-45F3-941C-FC6FC4FE6942}" destId="{2E948C31-DBE5-4A46-8C01-A9C033FD247E}" srcOrd="0" destOrd="2" presId="urn:microsoft.com/office/officeart/2005/8/layout/vList4"/>
    <dgm:cxn modelId="{1F3AC096-EB45-47DE-A4A0-9817635468C2}" type="presOf" srcId="{AECA23B2-92E5-4BB6-9AD5-C95E20188275}" destId="{AED2278A-91A9-4D58-9369-113ADCD1C543}" srcOrd="0" destOrd="1" presId="urn:microsoft.com/office/officeart/2005/8/layout/vList4"/>
    <dgm:cxn modelId="{DCA1C796-2CC7-44D0-B089-D6DF03FEBD14}" srcId="{CB21D1BA-BFB7-4007-857E-0004A1680E0B}" destId="{AECA23B2-92E5-4BB6-9AD5-C95E20188275}" srcOrd="0" destOrd="0" parTransId="{BAC277B9-0895-4A6C-95B0-E7E5121DF0CF}" sibTransId="{122C2F4B-654B-4746-8334-BABBBCE7433A}"/>
    <dgm:cxn modelId="{935D9F98-F4F7-4C17-8B01-43F1D48057CD}" type="presOf" srcId="{EBBF52DD-A5E3-4F8D-9166-BE7EC2860328}" destId="{1D048651-F528-42BE-A733-03BF151C80C2}" srcOrd="0" destOrd="0" presId="urn:microsoft.com/office/officeart/2005/8/layout/vList4"/>
    <dgm:cxn modelId="{EE04FB9C-864E-497E-9E4F-1ABB75CBBBFF}" type="presOf" srcId="{C8720335-4A16-4686-8E3F-716445E4D882}" destId="{6EE8B8BC-EAA2-47AC-B657-74106EF8F16E}" srcOrd="1" destOrd="3" presId="urn:microsoft.com/office/officeart/2005/8/layout/vList4"/>
    <dgm:cxn modelId="{E1D324A2-5943-455E-BBF2-F087B9C3D343}" type="presOf" srcId="{133F3CC2-3132-4394-9BD0-79D75906584C}" destId="{6EE8B8BC-EAA2-47AC-B657-74106EF8F16E}" srcOrd="1" destOrd="2" presId="urn:microsoft.com/office/officeart/2005/8/layout/vList4"/>
    <dgm:cxn modelId="{0ACB30A9-A513-4EFC-B0A3-52FD4B5FD98B}" type="presOf" srcId="{F8C33B06-3C16-45F3-941C-FC6FC4FE6942}" destId="{D4EE42BD-A7E1-438D-AA05-B2DA08DBC815}" srcOrd="1" destOrd="2" presId="urn:microsoft.com/office/officeart/2005/8/layout/vList4"/>
    <dgm:cxn modelId="{684B62AB-325B-4E7C-9078-00BBD187AB04}" srcId="{F5F1DC88-B764-45E3-9AB3-8CF2E10CEA43}" destId="{F8C33B06-3C16-45F3-941C-FC6FC4FE6942}" srcOrd="1" destOrd="0" parTransId="{E0ABF979-9563-4DC3-9AD2-25BCA82E06C4}" sibTransId="{0FAB11F2-C3D2-44D1-8372-579AF2FDAB1F}"/>
    <dgm:cxn modelId="{DCDADDAB-109F-452A-94F7-7DB197549DA4}" type="presOf" srcId="{BC65393E-01E3-4A1C-8103-EE4DEF871DB8}" destId="{6EE8B8BC-EAA2-47AC-B657-74106EF8F16E}" srcOrd="1" destOrd="4" presId="urn:microsoft.com/office/officeart/2005/8/layout/vList4"/>
    <dgm:cxn modelId="{EB7DBEAF-CD45-4675-9617-ABB6FF24C7F8}" type="presOf" srcId="{DF81D771-D225-4A6E-AAC6-BA9729675094}" destId="{72C72956-765E-46A3-9377-560883FCD88C}" srcOrd="0" destOrd="1" presId="urn:microsoft.com/office/officeart/2005/8/layout/vList4"/>
    <dgm:cxn modelId="{F9A989BA-91A5-4A96-B56C-2349EBC92BB3}" srcId="{CB21D1BA-BFB7-4007-857E-0004A1680E0B}" destId="{133F3CC2-3132-4394-9BD0-79D75906584C}" srcOrd="1" destOrd="0" parTransId="{E2474F67-0540-43D9-BE26-83DC3BA2C074}" sibTransId="{54D6FDAF-B8E9-499A-A5C3-734D9EFAF36D}"/>
    <dgm:cxn modelId="{D371EBD1-A353-4B34-9C0D-7D3762D4E1D1}" srcId="{EBBF52DD-A5E3-4F8D-9166-BE7EC2860328}" destId="{F5F1DC88-B764-45E3-9AB3-8CF2E10CEA43}" srcOrd="2" destOrd="0" parTransId="{DC992516-1703-4B27-ABE0-F275C5D09086}" sibTransId="{92630C44-95BE-4A92-B7F4-A39CB694C291}"/>
    <dgm:cxn modelId="{BDDCC3D6-100A-48EB-816E-AA3D23591413}" srcId="{254DE5CA-5C6C-4193-A37A-97CF8DCF22FA}" destId="{B0F1CF54-B2F0-45F5-A4D8-26DABF7A306D}" srcOrd="1" destOrd="0" parTransId="{88226DD8-A292-4BF2-B1B6-E0F40C8ED87B}" sibTransId="{B8AF2041-FF15-4300-8488-D6517CB6453A}"/>
    <dgm:cxn modelId="{F8EC52D8-7026-4BC0-8D11-A39D87258FA0}" type="presOf" srcId="{BC65393E-01E3-4A1C-8103-EE4DEF871DB8}" destId="{AED2278A-91A9-4D58-9369-113ADCD1C543}" srcOrd="0" destOrd="4" presId="urn:microsoft.com/office/officeart/2005/8/layout/vList4"/>
    <dgm:cxn modelId="{0B29BEE5-153E-41E3-A500-8C3E5216A397}" srcId="{254DE5CA-5C6C-4193-A37A-97CF8DCF22FA}" destId="{DF81D771-D225-4A6E-AAC6-BA9729675094}" srcOrd="0" destOrd="0" parTransId="{91EFEB5B-6761-4355-9CA8-1538AE34E497}" sibTransId="{ACC9FB8B-ABEC-4D73-9D33-06A0F3736175}"/>
    <dgm:cxn modelId="{CE5DF7E5-D209-45B5-8A10-E31F0DE3CE2B}" type="presOf" srcId="{133F3CC2-3132-4394-9BD0-79D75906584C}" destId="{AED2278A-91A9-4D58-9369-113ADCD1C543}" srcOrd="0" destOrd="2" presId="urn:microsoft.com/office/officeart/2005/8/layout/vList4"/>
    <dgm:cxn modelId="{13ED3479-9265-4E64-BF6C-993B56ADCE6C}" type="presParOf" srcId="{1D048651-F528-42BE-A733-03BF151C80C2}" destId="{B6C5937F-85F0-4186-8619-471FFEDFEA6A}" srcOrd="0" destOrd="0" presId="urn:microsoft.com/office/officeart/2005/8/layout/vList4"/>
    <dgm:cxn modelId="{F0A375A9-96F4-4018-8608-846F500319A1}" type="presParOf" srcId="{B6C5937F-85F0-4186-8619-471FFEDFEA6A}" destId="{72C72956-765E-46A3-9377-560883FCD88C}" srcOrd="0" destOrd="0" presId="urn:microsoft.com/office/officeart/2005/8/layout/vList4"/>
    <dgm:cxn modelId="{764C4D51-A582-4527-920A-26E56902D64B}" type="presParOf" srcId="{B6C5937F-85F0-4186-8619-471FFEDFEA6A}" destId="{00437D55-C8AD-41CD-B629-E6E676AC4956}" srcOrd="1" destOrd="0" presId="urn:microsoft.com/office/officeart/2005/8/layout/vList4"/>
    <dgm:cxn modelId="{30D1A2FE-8F37-45B0-A8B3-C8EF0261D9BD}" type="presParOf" srcId="{B6C5937F-85F0-4186-8619-471FFEDFEA6A}" destId="{601A03B7-709D-4A30-8EB5-1E06321620B2}" srcOrd="2" destOrd="0" presId="urn:microsoft.com/office/officeart/2005/8/layout/vList4"/>
    <dgm:cxn modelId="{0C1BD70A-4B2B-49FA-9F6B-DB1DFA328BD3}" type="presParOf" srcId="{1D048651-F528-42BE-A733-03BF151C80C2}" destId="{D59CE28C-2919-424F-A7A8-1E49A980C74F}" srcOrd="1" destOrd="0" presId="urn:microsoft.com/office/officeart/2005/8/layout/vList4"/>
    <dgm:cxn modelId="{B21F4A22-F65F-4F4A-96F7-268AB6AA2EC1}" type="presParOf" srcId="{1D048651-F528-42BE-A733-03BF151C80C2}" destId="{7056FD7E-20D1-4475-B1A7-5F7EBDD666D3}" srcOrd="2" destOrd="0" presId="urn:microsoft.com/office/officeart/2005/8/layout/vList4"/>
    <dgm:cxn modelId="{967C808A-A4FD-4A4A-9CCB-5EC28774FFE9}" type="presParOf" srcId="{7056FD7E-20D1-4475-B1A7-5F7EBDD666D3}" destId="{AED2278A-91A9-4D58-9369-113ADCD1C543}" srcOrd="0" destOrd="0" presId="urn:microsoft.com/office/officeart/2005/8/layout/vList4"/>
    <dgm:cxn modelId="{40C32920-5210-4A1D-A13B-BAFA8581874B}" type="presParOf" srcId="{7056FD7E-20D1-4475-B1A7-5F7EBDD666D3}" destId="{6D263E28-6DEC-4199-A9B8-CF789B4CCA92}" srcOrd="1" destOrd="0" presId="urn:microsoft.com/office/officeart/2005/8/layout/vList4"/>
    <dgm:cxn modelId="{BE7C907C-69D5-4F41-9875-407D0F7CF0CE}" type="presParOf" srcId="{7056FD7E-20D1-4475-B1A7-5F7EBDD666D3}" destId="{6EE8B8BC-EAA2-47AC-B657-74106EF8F16E}" srcOrd="2" destOrd="0" presId="urn:microsoft.com/office/officeart/2005/8/layout/vList4"/>
    <dgm:cxn modelId="{6380EBCB-63F7-4C51-AA2F-EECF71EBAA1D}" type="presParOf" srcId="{1D048651-F528-42BE-A733-03BF151C80C2}" destId="{413BB32C-CE23-4BB3-86CF-5D9C0AF0659C}" srcOrd="3" destOrd="0" presId="urn:microsoft.com/office/officeart/2005/8/layout/vList4"/>
    <dgm:cxn modelId="{354BB921-C8EA-47D2-A4C9-FC1C423F175A}" type="presParOf" srcId="{1D048651-F528-42BE-A733-03BF151C80C2}" destId="{9C30B856-8021-4D49-ABE0-D1A7518C3D9C}" srcOrd="4" destOrd="0" presId="urn:microsoft.com/office/officeart/2005/8/layout/vList4"/>
    <dgm:cxn modelId="{19AD9780-B4DF-46FC-8D99-1D474A3A0395}" type="presParOf" srcId="{9C30B856-8021-4D49-ABE0-D1A7518C3D9C}" destId="{2E948C31-DBE5-4A46-8C01-A9C033FD247E}" srcOrd="0" destOrd="0" presId="urn:microsoft.com/office/officeart/2005/8/layout/vList4"/>
    <dgm:cxn modelId="{DF037A4D-E18A-428A-9F71-1745FC4381E6}" type="presParOf" srcId="{9C30B856-8021-4D49-ABE0-D1A7518C3D9C}" destId="{0EBFD5CA-36DD-4765-8FCC-24659C5D8550}" srcOrd="1" destOrd="0" presId="urn:microsoft.com/office/officeart/2005/8/layout/vList4"/>
    <dgm:cxn modelId="{44EC31AA-4E43-439A-8CCB-A0248F8D72F1}" type="presParOf" srcId="{9C30B856-8021-4D49-ABE0-D1A7518C3D9C}" destId="{D4EE42BD-A7E1-438D-AA05-B2DA08DBC8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BF68D-6F79-904D-81A4-9F4BA7D8F846}">
      <dsp:nvSpPr>
        <dsp:cNvPr id="0" name=""/>
        <dsp:cNvSpPr/>
      </dsp:nvSpPr>
      <dsp:spPr>
        <a:xfrm>
          <a:off x="0" y="0"/>
          <a:ext cx="5820534" cy="120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cs typeface="Century Gothic"/>
            </a:rPr>
            <a:t>Positive Post-School Outcomes</a:t>
          </a:r>
        </a:p>
      </dsp:txBody>
      <dsp:txXfrm>
        <a:off x="35151" y="35151"/>
        <a:ext cx="5750232" cy="1129848"/>
      </dsp:txXfrm>
    </dsp:sp>
    <dsp:sp modelId="{4410857B-695F-B343-84E6-A0F4D3605586}">
      <dsp:nvSpPr>
        <dsp:cNvPr id="0" name=""/>
        <dsp:cNvSpPr/>
      </dsp:nvSpPr>
      <dsp:spPr>
        <a:xfrm rot="16200000">
          <a:off x="2685238" y="1199542"/>
          <a:ext cx="450056" cy="540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+mn-lt"/>
          </a:endParaRPr>
        </a:p>
      </dsp:txBody>
      <dsp:txXfrm rot="-5400000">
        <a:off x="2748246" y="1379565"/>
        <a:ext cx="324041" cy="315039"/>
      </dsp:txXfrm>
    </dsp:sp>
    <dsp:sp modelId="{49F9C768-FDBE-B34C-BDD5-478122DF7C49}">
      <dsp:nvSpPr>
        <dsp:cNvPr id="0" name=""/>
        <dsp:cNvSpPr/>
      </dsp:nvSpPr>
      <dsp:spPr>
        <a:xfrm>
          <a:off x="474179" y="1800224"/>
          <a:ext cx="4872174" cy="120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574832"/>
                <a:satOff val="-26772"/>
                <a:lumOff val="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574832"/>
                <a:satOff val="-26772"/>
                <a:lumOff val="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574832"/>
                <a:satOff val="-26772"/>
                <a:lumOff val="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cs typeface="Century Gothic"/>
            </a:rPr>
            <a:t>In-School Predictors of               Post-School Success</a:t>
          </a:r>
        </a:p>
      </dsp:txBody>
      <dsp:txXfrm>
        <a:off x="509330" y="1835375"/>
        <a:ext cx="4801872" cy="1129848"/>
      </dsp:txXfrm>
    </dsp:sp>
    <dsp:sp modelId="{567ABF6B-4234-EF47-99F8-05220D59F887}">
      <dsp:nvSpPr>
        <dsp:cNvPr id="0" name=""/>
        <dsp:cNvSpPr/>
      </dsp:nvSpPr>
      <dsp:spPr>
        <a:xfrm rot="16200000">
          <a:off x="2685238" y="3030378"/>
          <a:ext cx="450056" cy="5400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149664"/>
            <a:satOff val="-53543"/>
            <a:lumOff val="2117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+mn-lt"/>
          </a:endParaRPr>
        </a:p>
      </dsp:txBody>
      <dsp:txXfrm rot="-5400000">
        <a:off x="2748246" y="3210401"/>
        <a:ext cx="324041" cy="315039"/>
      </dsp:txXfrm>
    </dsp:sp>
    <dsp:sp modelId="{5559F412-A2BF-D049-814A-503BA7504365}">
      <dsp:nvSpPr>
        <dsp:cNvPr id="0" name=""/>
        <dsp:cNvSpPr/>
      </dsp:nvSpPr>
      <dsp:spPr>
        <a:xfrm>
          <a:off x="467647" y="3600450"/>
          <a:ext cx="4885239" cy="120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149664"/>
                <a:satOff val="-53543"/>
                <a:lumOff val="21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149664"/>
                <a:satOff val="-53543"/>
                <a:lumOff val="21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149664"/>
                <a:satOff val="-53543"/>
                <a:lumOff val="21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n-lt"/>
              <a:cs typeface="Century Gothic"/>
            </a:rPr>
            <a:t>Evidence-Based Practices</a:t>
          </a:r>
          <a:endParaRPr lang="en-US" sz="2800" kern="1200" dirty="0">
            <a:latin typeface="+mn-lt"/>
            <a:cs typeface="Century Gothic"/>
          </a:endParaRPr>
        </a:p>
      </dsp:txBody>
      <dsp:txXfrm>
        <a:off x="502798" y="3635601"/>
        <a:ext cx="4814937" cy="1129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72956-765E-46A3-9377-560883FCD88C}">
      <dsp:nvSpPr>
        <dsp:cNvPr id="0" name=""/>
        <dsp:cNvSpPr/>
      </dsp:nvSpPr>
      <dsp:spPr>
        <a:xfrm>
          <a:off x="0" y="0"/>
          <a:ext cx="5143500" cy="15178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407988" lvl="0" indent="-22860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kern="1200" dirty="0">
              <a:solidFill>
                <a:schemeClr val="accent1">
                  <a:lumMod val="50000"/>
                </a:schemeClr>
              </a:solidFill>
            </a:rPr>
            <a:t>EDUCATION</a:t>
          </a:r>
        </a:p>
        <a:p>
          <a:pPr marL="407988" lvl="1" indent="-22860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0" kern="1200" dirty="0">
              <a:solidFill>
                <a:schemeClr val="accent1">
                  <a:lumMod val="50000"/>
                </a:schemeClr>
              </a:solidFill>
            </a:rPr>
            <a:t>8 Research-based</a:t>
          </a:r>
        </a:p>
        <a:p>
          <a:pPr marL="407988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b="0" kern="1200" dirty="0">
              <a:solidFill>
                <a:schemeClr val="accent1">
                  <a:lumMod val="50000"/>
                </a:schemeClr>
              </a:solidFill>
            </a:rPr>
            <a:t> 9 Promising</a:t>
          </a:r>
        </a:p>
      </dsp:txBody>
      <dsp:txXfrm>
        <a:off x="1196307" y="0"/>
        <a:ext cx="3947192" cy="1517823"/>
      </dsp:txXfrm>
    </dsp:sp>
    <dsp:sp modelId="{00437D55-C8AD-41CD-B629-E6E676AC4956}">
      <dsp:nvSpPr>
        <dsp:cNvPr id="0" name=""/>
        <dsp:cNvSpPr/>
      </dsp:nvSpPr>
      <dsp:spPr>
        <a:xfrm>
          <a:off x="195259" y="44392"/>
          <a:ext cx="1028700" cy="13408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2278A-91A9-4D58-9369-113ADCD1C543}">
      <dsp:nvSpPr>
        <dsp:cNvPr id="0" name=""/>
        <dsp:cNvSpPr/>
      </dsp:nvSpPr>
      <dsp:spPr>
        <a:xfrm>
          <a:off x="0" y="1685431"/>
          <a:ext cx="5143500" cy="1674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79388" lvl="0" indent="49213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kern="1200" baseline="0" dirty="0">
              <a:solidFill>
                <a:schemeClr val="accent1">
                  <a:lumMod val="50000"/>
                </a:schemeClr>
              </a:solidFill>
            </a:rPr>
            <a:t>EMPLOYMENT</a:t>
          </a:r>
        </a:p>
        <a:p>
          <a:pPr marL="636588" lvl="1" indent="-293688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baseline="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kern="1200" baseline="0" dirty="0">
              <a:solidFill>
                <a:schemeClr val="accent1">
                  <a:lumMod val="50000"/>
                </a:schemeClr>
              </a:solidFill>
            </a:rPr>
            <a:t>1 Evidence-based</a:t>
          </a:r>
        </a:p>
        <a:p>
          <a:pPr marL="636588" lvl="1" indent="-293688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baseline="0" dirty="0">
              <a:solidFill>
                <a:schemeClr val="accent1">
                  <a:lumMod val="50000"/>
                </a:schemeClr>
              </a:solidFill>
            </a:rPr>
            <a:t>11 Research-based</a:t>
          </a:r>
        </a:p>
        <a:p>
          <a:pPr marL="636588" lvl="1" indent="-293688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 baseline="0" dirty="0">
              <a:solidFill>
                <a:schemeClr val="accent1">
                  <a:lumMod val="50000"/>
                </a:schemeClr>
              </a:solidFill>
            </a:rPr>
            <a:t>10 Promising </a:t>
          </a:r>
        </a:p>
        <a:p>
          <a:pPr marL="636588" lvl="1" indent="-293688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en-US" sz="2000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1196307" y="1685431"/>
        <a:ext cx="3947192" cy="1674604"/>
      </dsp:txXfrm>
    </dsp:sp>
    <dsp:sp modelId="{6D263E28-6DEC-4199-A9B8-CF789B4CCA92}">
      <dsp:nvSpPr>
        <dsp:cNvPr id="0" name=""/>
        <dsp:cNvSpPr/>
      </dsp:nvSpPr>
      <dsp:spPr>
        <a:xfrm>
          <a:off x="167607" y="1852301"/>
          <a:ext cx="1028700" cy="13408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48C31-DBE5-4A46-8C01-A9C033FD247E}">
      <dsp:nvSpPr>
        <dsp:cNvPr id="0" name=""/>
        <dsp:cNvSpPr/>
      </dsp:nvSpPr>
      <dsp:spPr>
        <a:xfrm>
          <a:off x="0" y="3527643"/>
          <a:ext cx="5143500" cy="16760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179388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800" b="1" kern="1200" dirty="0">
              <a:solidFill>
                <a:schemeClr val="accent1">
                  <a:lumMod val="50000"/>
                </a:schemeClr>
              </a:solidFill>
            </a:rPr>
            <a:t>INDEPENDENT LIVING</a:t>
          </a:r>
        </a:p>
        <a:p>
          <a:pPr marL="293688" lvl="1" indent="0" algn="l" defTabSz="11112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500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3 Research-based</a:t>
          </a:r>
        </a:p>
        <a:p>
          <a:pPr marL="293688" lvl="1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 6 Promising</a:t>
          </a:r>
        </a:p>
      </dsp:txBody>
      <dsp:txXfrm>
        <a:off x="1196307" y="3527643"/>
        <a:ext cx="3947192" cy="1676078"/>
      </dsp:txXfrm>
    </dsp:sp>
    <dsp:sp modelId="{0EBFD5CA-36DD-4765-8FCC-24659C5D8550}">
      <dsp:nvSpPr>
        <dsp:cNvPr id="0" name=""/>
        <dsp:cNvSpPr/>
      </dsp:nvSpPr>
      <dsp:spPr>
        <a:xfrm>
          <a:off x="167607" y="3695251"/>
          <a:ext cx="1028700" cy="13408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r">
              <a:defRPr sz="1200"/>
            </a:lvl1pPr>
          </a:lstStyle>
          <a:p>
            <a:fld id="{B555A35B-8228-4FD6-BF3D-32C6E4566C95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1" rIns="92300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7"/>
          </a:xfrm>
          <a:prstGeom prst="rect">
            <a:avLst/>
          </a:prstGeom>
        </p:spPr>
        <p:txBody>
          <a:bodyPr vert="horz" lIns="92300" tIns="46151" rIns="92300" bIns="46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5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5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r">
              <a:defRPr sz="1200"/>
            </a:lvl1pPr>
          </a:lstStyle>
          <a:p>
            <a:fld id="{6098008F-DB08-4554-A422-21F93A4BC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8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01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108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674688"/>
            <a:ext cx="601503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0" tIns="45135" rIns="90270" bIns="4513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638" y="4285173"/>
            <a:ext cx="5389097" cy="4061291"/>
          </a:xfrm>
          <a:prstGeom prst="rect">
            <a:avLst/>
          </a:prstGeom>
        </p:spPr>
        <p:txBody>
          <a:bodyPr vert="horz" lIns="90270" tIns="45135" rIns="90270" bIns="45135" rtlCol="0"/>
          <a:lstStyle/>
          <a:p>
            <a:r>
              <a:rPr lang="en-US" dirty="0"/>
              <a:t>Dawn -  Transition to what we know about educator preparation Mary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108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9413" y="534988"/>
            <a:ext cx="3370262" cy="189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</a:t>
            </a:r>
          </a:p>
          <a:p>
            <a:r>
              <a:rPr lang="en-US" dirty="0"/>
              <a:t>145 CAEP accredited EPPs</a:t>
            </a:r>
          </a:p>
          <a:p>
            <a:r>
              <a:rPr lang="en-US" dirty="0"/>
              <a:t>43 states + DC, PR</a:t>
            </a:r>
          </a:p>
          <a:p>
            <a:r>
              <a:rPr lang="en-US" dirty="0"/>
              <a:t>7 states have a transition credential (CT, DC, FL, IL, IN, NC, OH)</a:t>
            </a:r>
          </a:p>
          <a:p>
            <a:r>
              <a:rPr lang="en-US" dirty="0"/>
              <a:t>32% rural, 28% suburban, 41% urban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Grad level SPED faculty _ Program Directors/coordinators</a:t>
            </a:r>
          </a:p>
          <a:p>
            <a:r>
              <a:rPr lang="en-US" dirty="0"/>
              <a:t>30% faculty </a:t>
            </a:r>
          </a:p>
          <a:p>
            <a:endParaRPr lang="en-US" dirty="0"/>
          </a:p>
          <a:p>
            <a:r>
              <a:rPr lang="en-US" dirty="0"/>
              <a:t>Graduate K–12 special education 61 42.1</a:t>
            </a:r>
          </a:p>
          <a:p>
            <a:r>
              <a:rPr lang="en-US" dirty="0"/>
              <a:t>Undergraduate K–12 special education (initial/entry) 45 31</a:t>
            </a:r>
          </a:p>
          <a:p>
            <a:r>
              <a:rPr lang="en-US" dirty="0"/>
              <a:t>Blended elementary education and special education (undergraduate) 22 15.2</a:t>
            </a:r>
          </a:p>
          <a:p>
            <a:r>
              <a:rPr lang="en-US" dirty="0"/>
              <a:t>Blended early childhood education and special education (undergraduate) 2 1.4</a:t>
            </a:r>
          </a:p>
          <a:p>
            <a:r>
              <a:rPr lang="en-US" dirty="0"/>
              <a:t>Blended secondary education and special education (undergraduate) 2 1.4</a:t>
            </a:r>
          </a:p>
          <a:p>
            <a:r>
              <a:rPr lang="en-US" dirty="0"/>
              <a:t>General education credential + Special education minor leading to credential</a:t>
            </a:r>
          </a:p>
          <a:p>
            <a:r>
              <a:rPr lang="en-US" dirty="0"/>
              <a:t>(undergraduate) 2 1.4</a:t>
            </a:r>
          </a:p>
          <a:p>
            <a:r>
              <a:rPr lang="en-US" dirty="0"/>
              <a:t>General education credential (undergraduate) + Special education credential (graduate) 2 1.4</a:t>
            </a:r>
          </a:p>
          <a:p>
            <a:r>
              <a:rPr lang="en-US" dirty="0"/>
              <a:t>\</a:t>
            </a:r>
          </a:p>
          <a:p>
            <a:pPr fontAlgn="t"/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UNDERGRAD: Type of Special Education Program</a:t>
            </a:r>
            <a:endParaRPr lang="en-US" sz="1800" dirty="0">
              <a:latin typeface="Arial" panose="020B0604020202020204" pitchFamily="34" charset="0"/>
            </a:endParaRPr>
          </a:p>
          <a:p>
            <a:pPr algn="ctr" fontAlgn="t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Cross Categorical SPED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43%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High Incidence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44%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Low Incidence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19%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Early Childhood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24%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Other (All, Autism, Gifted, etc.)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3%</a:t>
            </a:r>
            <a:endParaRPr lang="en-US" dirty="0">
              <a:latin typeface="Arial" panose="020B0604020202020204" pitchFamily="34" charset="0"/>
            </a:endParaRPr>
          </a:p>
          <a:p>
            <a:pPr fontAlgn="t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GRADUATE: Type of Special Education Program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Cross Categorical SPED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45%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High Incidence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39%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Low Incidence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26%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Early Childhood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21%</a:t>
            </a:r>
            <a:endParaRPr lang="en-US" dirty="0">
              <a:latin typeface="Arial" panose="020B0604020202020204" pitchFamily="34" charset="0"/>
            </a:endParaRPr>
          </a:p>
          <a:p>
            <a:pPr marL="343024" indent="-343024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Other (Autism/BCBA, Generalist, ID, Literacy, LD)</a:t>
            </a:r>
            <a:endParaRPr lang="en-US" dirty="0">
              <a:latin typeface="Arial" panose="020B0604020202020204" pitchFamily="34" charset="0"/>
            </a:endParaRPr>
          </a:p>
          <a:p>
            <a:pPr algn="ctr" fontAlgn="t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16%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31BBC-1B09-124D-85BB-F6F95D8AA7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60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9413" y="534988"/>
            <a:ext cx="3370262" cy="189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</a:t>
            </a:r>
          </a:p>
          <a:p>
            <a:r>
              <a:rPr lang="en-US" dirty="0"/>
              <a:t>Least Prepared: </a:t>
            </a:r>
          </a:p>
          <a:p>
            <a:pPr marL="169255" indent="-169255">
              <a:buFontTx/>
              <a:buChar char="-"/>
            </a:pPr>
            <a:r>
              <a:rPr lang="en-US" dirty="0"/>
              <a:t>Limited courses and sufficient depth of knowledge</a:t>
            </a:r>
          </a:p>
          <a:p>
            <a:pPr marL="169255" indent="-169255">
              <a:buFontTx/>
              <a:buChar char="-"/>
            </a:pPr>
            <a:r>
              <a:rPr lang="en-US" dirty="0"/>
              <a:t>Critical Role of faculty specializing in transition</a:t>
            </a:r>
          </a:p>
          <a:p>
            <a:pPr marL="169255" indent="-169255">
              <a:buFontTx/>
              <a:buChar char="-"/>
            </a:pPr>
            <a:endParaRPr lang="en-US" dirty="0"/>
          </a:p>
          <a:p>
            <a:pPr marL="169255" indent="-169255">
              <a:buFontTx/>
              <a:buChar char="-"/>
            </a:pPr>
            <a:endParaRPr lang="en-US" dirty="0"/>
          </a:p>
          <a:p>
            <a:r>
              <a:rPr lang="en-US" dirty="0"/>
              <a:t>Instructional Modalities</a:t>
            </a:r>
          </a:p>
          <a:p>
            <a:pPr marL="169255" indent="-169255">
              <a:buFontTx/>
              <a:buChar char="-"/>
            </a:pPr>
            <a:r>
              <a:rPr lang="en-US" dirty="0"/>
              <a:t>Infusing content across existing courses</a:t>
            </a:r>
          </a:p>
          <a:p>
            <a:pPr marL="169255" indent="-169255">
              <a:buFontTx/>
              <a:buChar char="-"/>
            </a:pPr>
            <a:r>
              <a:rPr lang="en-US" dirty="0"/>
              <a:t>Case studies using assessment data to develop </a:t>
            </a:r>
            <a:r>
              <a:rPr lang="en-US" dirty="0" err="1"/>
              <a:t>PSGoals</a:t>
            </a:r>
            <a:endParaRPr lang="en-US" dirty="0"/>
          </a:p>
          <a:p>
            <a:pPr marL="169255" indent="-169255">
              <a:buFontTx/>
              <a:buChar char="-"/>
            </a:pPr>
            <a:r>
              <a:rPr lang="en-US" dirty="0"/>
              <a:t>Investigating how districts implement transition practices</a:t>
            </a:r>
          </a:p>
          <a:p>
            <a:pPr marL="169255" indent="-169255">
              <a:buFontTx/>
              <a:buChar char="-"/>
            </a:pPr>
            <a:r>
              <a:rPr lang="en-US" dirty="0"/>
              <a:t>Action planning and advocating for changes </a:t>
            </a:r>
          </a:p>
          <a:p>
            <a:pPr marL="169255" indent="-169255">
              <a:buFontTx/>
              <a:buChar char="-"/>
            </a:pPr>
            <a:endParaRPr lang="en-US" dirty="0"/>
          </a:p>
          <a:p>
            <a:r>
              <a:rPr lang="en-US" dirty="0"/>
              <a:t>Personnel Development is recognized as central strategy for systems change and improvement</a:t>
            </a:r>
          </a:p>
          <a:p>
            <a:endParaRPr lang="en-US" dirty="0"/>
          </a:p>
          <a:p>
            <a:r>
              <a:rPr lang="en-US" dirty="0"/>
              <a:t>Single transition course offers greater levels of preparation among program graduates</a:t>
            </a:r>
          </a:p>
          <a:p>
            <a:endParaRPr lang="en-US" dirty="0"/>
          </a:p>
          <a:p>
            <a:r>
              <a:rPr lang="en-US" dirty="0"/>
              <a:t>Lack of growth toward purposeful preparation of teachers over the past 15 years impacting transition</a:t>
            </a:r>
          </a:p>
          <a:p>
            <a:endParaRPr lang="en-US" dirty="0"/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b="1" dirty="0"/>
              <a:t>Focus on Transition Across the Lifespan</a:t>
            </a:r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b="1" dirty="0"/>
              <a:t>Embed Content throughout Instructional modalities</a:t>
            </a:r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b="1" dirty="0"/>
              <a:t>Build faculty expertise</a:t>
            </a:r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b="1" dirty="0"/>
              <a:t>Offer full courses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31BBC-1B09-124D-85BB-F6F95D8AA7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8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696">
              <a:defRPr/>
            </a:pPr>
            <a:r>
              <a:rPr lang="en-US" dirty="0"/>
              <a:t>Deanne</a:t>
            </a:r>
          </a:p>
          <a:p>
            <a:pPr defTabSz="902696">
              <a:defRPr/>
            </a:pPr>
            <a:endParaRPr lang="en-US" dirty="0"/>
          </a:p>
          <a:p>
            <a:pPr defTabSz="902696">
              <a:defRPr/>
            </a:pPr>
            <a:r>
              <a:rPr lang="en-US" dirty="0"/>
              <a:t>Definition: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predictor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was defined as an in-school experience,  typically a program (e.g., a work-based learning experience) that correlated with improved post-school outcomes.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Findings include 23 PREDICTORS organized alphabetically </a:t>
            </a:r>
          </a:p>
          <a:p>
            <a:endParaRPr lang="en-US" dirty="0"/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dirty="0"/>
              <a:t>Education:  </a:t>
            </a:r>
            <a:r>
              <a:rPr lang="en-US" sz="2800" dirty="0"/>
              <a:t>8 research-based, 9 promising</a:t>
            </a:r>
          </a:p>
          <a:p>
            <a:endParaRPr lang="en-US" sz="2800" dirty="0"/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dirty="0"/>
              <a:t>Employment:  </a:t>
            </a:r>
            <a:r>
              <a:rPr lang="en-US" sz="2800" dirty="0"/>
              <a:t>1 evidence-based, 11 research-based, 10 promising</a:t>
            </a:r>
          </a:p>
          <a:p>
            <a:endParaRPr lang="en-US" sz="2800" dirty="0"/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dirty="0"/>
              <a:t>Independent Living: </a:t>
            </a:r>
            <a:r>
              <a:rPr lang="en-US" sz="2800" dirty="0"/>
              <a:t>3 research-based, 6 promising 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696">
              <a:defRPr/>
            </a:pPr>
            <a:fld id="{68E9F1E0-6B99-4227-85E5-B74259C30A3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2696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7924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40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3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8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3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:notes"/>
          <p:cNvSpPr txBox="1">
            <a:spLocks noGrp="1"/>
          </p:cNvSpPr>
          <p:nvPr>
            <p:ph type="body" idx="1"/>
          </p:nvPr>
        </p:nvSpPr>
        <p:spPr>
          <a:xfrm>
            <a:off x="666815" y="4394547"/>
            <a:ext cx="5334514" cy="35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5" tIns="45115" rIns="90255" bIns="45115" anchor="t" anchorCtr="0">
            <a:noAutofit/>
          </a:bodyPr>
          <a:lstStyle/>
          <a:p>
            <a:pPr>
              <a:buSzPts val="1400"/>
            </a:pPr>
            <a:r>
              <a:rPr lang="en-US" dirty="0"/>
              <a:t>Mary</a:t>
            </a:r>
            <a:endParaRPr dirty="0"/>
          </a:p>
        </p:txBody>
      </p:sp>
      <p:sp>
        <p:nvSpPr>
          <p:cNvPr id="167" name="Google Shape;16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6900" y="1143000"/>
            <a:ext cx="5472113" cy="307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6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2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2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6900" y="1143000"/>
            <a:ext cx="5472113" cy="307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66815" y="4394547"/>
            <a:ext cx="5334514" cy="35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5" tIns="45115" rIns="90255" bIns="45115" anchor="t" anchorCtr="0">
            <a:noAutofit/>
          </a:bodyPr>
          <a:lstStyle/>
          <a:p>
            <a:r>
              <a:rPr lang="en-US" dirty="0"/>
              <a:t>Deanne</a:t>
            </a:r>
            <a:endParaRPr dirty="0"/>
          </a:p>
        </p:txBody>
      </p:sp>
      <p:sp>
        <p:nvSpPr>
          <p:cNvPr id="253" name="Google Shape;253;p9:notes"/>
          <p:cNvSpPr txBox="1">
            <a:spLocks noGrp="1"/>
          </p:cNvSpPr>
          <p:nvPr>
            <p:ph type="sldNum" idx="12"/>
          </p:nvPr>
        </p:nvSpPr>
        <p:spPr>
          <a:xfrm>
            <a:off x="3777072" y="8673366"/>
            <a:ext cx="2889528" cy="45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5" tIns="45115" rIns="90255" bIns="45115" anchor="b" anchorCtr="0">
            <a:noAutofit/>
          </a:bodyPr>
          <a:lstStyle/>
          <a:p>
            <a:pPr defTabSz="902696">
              <a:buClr>
                <a:srgbClr val="000000"/>
              </a:buClr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902696">
                <a:buClr>
                  <a:srgbClr val="000000"/>
                </a:buClr>
                <a:defRPr/>
              </a:pPr>
              <a:t>23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126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1348" indent="-389443">
              <a:buClr>
                <a:srgbClr val="FFFFFF"/>
              </a:buClr>
              <a:buSzPts val="2613"/>
            </a:pPr>
            <a:r>
              <a:rPr lang="en-US" b="1">
                <a:solidFill>
                  <a:srgbClr val="FFFFFF"/>
                </a:solidFill>
              </a:rPr>
              <a:t>Mary </a:t>
            </a:r>
          </a:p>
          <a:p>
            <a:pPr marL="451348" indent="-389443">
              <a:buClr>
                <a:srgbClr val="FFFFFF"/>
              </a:buClr>
              <a:buSzPts val="2613"/>
            </a:pPr>
            <a:r>
              <a:rPr lang="en-US" b="1">
                <a:solidFill>
                  <a:srgbClr val="FFFFFF"/>
                </a:solidFill>
              </a:rPr>
              <a:t>Professional </a:t>
            </a:r>
            <a:r>
              <a:rPr lang="en-US" b="1" dirty="0">
                <a:solidFill>
                  <a:srgbClr val="FFFFFF"/>
                </a:solidFill>
              </a:rPr>
              <a:t>Development for Individuals &amp; Teams</a:t>
            </a:r>
          </a:p>
          <a:p>
            <a:pPr marL="451348"/>
            <a:endParaRPr lang="en-US" b="1" dirty="0">
              <a:solidFill>
                <a:srgbClr val="FFFFFF"/>
              </a:solidFill>
            </a:endParaRPr>
          </a:p>
          <a:p>
            <a:pPr marL="451348" indent="-389443">
              <a:buClr>
                <a:srgbClr val="FFFFFF"/>
              </a:buClr>
              <a:buSzPts val="2613"/>
            </a:pPr>
            <a:r>
              <a:rPr lang="en-US" b="1" dirty="0">
                <a:solidFill>
                  <a:srgbClr val="FFFFFF"/>
                </a:solidFill>
              </a:rPr>
              <a:t>Strategies, Tools, &amp; Implementation</a:t>
            </a:r>
          </a:p>
          <a:p>
            <a:pPr marL="451348"/>
            <a:endParaRPr lang="en-US" b="1" dirty="0">
              <a:solidFill>
                <a:srgbClr val="FFFFFF"/>
              </a:solidFill>
            </a:endParaRPr>
          </a:p>
          <a:p>
            <a:pPr marL="451348" indent="-389443">
              <a:buClr>
                <a:srgbClr val="FFFFFF"/>
              </a:buClr>
              <a:buSzPts val="2613"/>
            </a:pPr>
            <a:r>
              <a:rPr lang="en-US" b="1" dirty="0">
                <a:solidFill>
                  <a:srgbClr val="FFFFFF"/>
                </a:solidFill>
              </a:rPr>
              <a:t>Resources &amp; Materials for Educator Preparation</a:t>
            </a:r>
            <a:endParaRPr lang="en-US" sz="1100" b="1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05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66815" y="4394547"/>
            <a:ext cx="5334514" cy="35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55" tIns="45115" rIns="90255" bIns="45115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6900" y="1143000"/>
            <a:ext cx="5472113" cy="3078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0" dirty="0">
              <a:solidFill>
                <a:srgbClr val="046B99"/>
              </a:solidFill>
              <a:effectLst/>
              <a:latin typeface="Roboto Condensed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46B99"/>
                </a:solidFill>
                <a:effectLst/>
                <a:latin typeface="Roboto Condensed" panose="02000000000000000000" pitchFamily="2" charset="0"/>
              </a:rPr>
              <a:t>Mary – introducing Dawn</a:t>
            </a:r>
          </a:p>
          <a:p>
            <a:pPr algn="l"/>
            <a:r>
              <a:rPr lang="en-US" b="1" i="0" dirty="0">
                <a:solidFill>
                  <a:srgbClr val="046B99"/>
                </a:solidFill>
                <a:effectLst/>
                <a:latin typeface="Roboto Condensed" panose="02000000000000000000" pitchFamily="2" charset="0"/>
              </a:rPr>
              <a:t>New Initiative To Improve Postsecondary Outcomes for Students With Disabilities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 support of Secretary Cardona’s mission to improve equity across our nation’s schools, OSEP Director Valerie Williams recently announced a new initiative to improve postsecondary outcomes for students with disabilities: </a:t>
            </a:r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Expect, Engage, and Empower: Successful Transitions for All!   </a:t>
            </a:r>
            <a:r>
              <a:rPr lang="en-US" sz="1000" dirty="0">
                <a:solidFill>
                  <a:srgbClr val="000000"/>
                </a:solidFill>
              </a:rPr>
              <a:t>(May 2023). </a:t>
            </a:r>
          </a:p>
          <a:p>
            <a:pPr algn="l"/>
            <a:endParaRPr lang="en-US" sz="1000" dirty="0">
              <a:solidFill>
                <a:srgbClr val="000000"/>
              </a:solidFill>
            </a:endParaRPr>
          </a:p>
          <a:p>
            <a:pPr defTabSz="902696">
              <a:defRPr/>
            </a:pPr>
            <a:r>
              <a:rPr lang="en-US" sz="1000" dirty="0">
                <a:solidFill>
                  <a:srgbClr val="000000"/>
                </a:solidFill>
              </a:rPr>
              <a:t>The initiative is intended to support successful transitions for all, by beginning with the end in mind</a:t>
            </a:r>
          </a:p>
          <a:p>
            <a:pPr defTabSz="902696"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marL="564185" indent="-564185">
              <a:buSzPct val="100000"/>
              <a:buFont typeface="Wingdings" pitchFamily="2" charset="2"/>
              <a:buChar char="ü"/>
            </a:pPr>
            <a:r>
              <a:rPr lang="en-US" sz="1000" dirty="0"/>
              <a:t>High quality transition services – learn about it early and provide the array of sped interventions – access to general education, related services, experiences, communication, etc. and intensify transition services over time</a:t>
            </a:r>
          </a:p>
          <a:p>
            <a:pPr marL="564185" indent="-564185">
              <a:buSzPct val="100000"/>
              <a:buFont typeface="Wingdings" pitchFamily="2" charset="2"/>
              <a:buChar char="ü"/>
            </a:pPr>
            <a:r>
              <a:rPr lang="en-US" sz="1000" dirty="0"/>
              <a:t>Challenge students, families, practitioners to ensure they can meet the demands of adulthood</a:t>
            </a:r>
          </a:p>
          <a:p>
            <a:pPr marL="564185" indent="-564185">
              <a:buSzPct val="100000"/>
              <a:buFont typeface="Wingdings" pitchFamily="2" charset="2"/>
              <a:buChar char="ü"/>
            </a:pPr>
            <a:r>
              <a:rPr lang="en-US" sz="1000" dirty="0"/>
              <a:t>Inspire students, families and practitioners with opportunities to realize dreams for future</a:t>
            </a:r>
          </a:p>
          <a:p>
            <a:pPr marL="564185" indent="-564185">
              <a:buSzPct val="100000"/>
              <a:buFont typeface="Wingdings" pitchFamily="2" charset="2"/>
              <a:buChar char="ü"/>
            </a:pPr>
            <a:r>
              <a:rPr lang="en-US" sz="1000" dirty="0"/>
              <a:t>Collective action and collaboration, draw on that power</a:t>
            </a:r>
          </a:p>
          <a:p>
            <a:pPr defTabSz="902696">
              <a:defRPr/>
            </a:pPr>
            <a:endParaRPr lang="en-US" sz="1000" dirty="0"/>
          </a:p>
          <a:p>
            <a:pPr marL="225674" indent="-225674" defTabSz="902696">
              <a:buFontTx/>
              <a:buAutoNum type="arabicPeriod"/>
              <a:defRPr/>
            </a:pPr>
            <a:endParaRPr lang="en-US" sz="10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8008F-DB08-4554-A422-21F93A4BCC9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0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108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674688"/>
            <a:ext cx="601503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0" tIns="45135" rIns="90270" bIns="4513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638" y="4285173"/>
            <a:ext cx="5389097" cy="4061291"/>
          </a:xfrm>
          <a:prstGeom prst="rect">
            <a:avLst/>
          </a:prstGeom>
        </p:spPr>
        <p:txBody>
          <a:bodyPr vert="horz" lIns="90270" tIns="45135" rIns="90270" bIns="45135" rtlCol="0"/>
          <a:lstStyle/>
          <a:p>
            <a:r>
              <a:rPr lang="en-US" dirty="0"/>
              <a:t>Dawn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108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108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674688"/>
            <a:ext cx="601503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0" tIns="45135" rIns="90270" bIns="4513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638" y="4285173"/>
            <a:ext cx="5389097" cy="4061291"/>
          </a:xfrm>
          <a:prstGeom prst="rect">
            <a:avLst/>
          </a:prstGeom>
        </p:spPr>
        <p:txBody>
          <a:bodyPr vert="horz" lIns="90270" tIns="45135" rIns="90270" bIns="45135" rtlCol="0"/>
          <a:lstStyle/>
          <a:p>
            <a:r>
              <a:rPr lang="en-US" dirty="0"/>
              <a:t>Dawn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108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108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674688"/>
            <a:ext cx="601503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0" tIns="45135" rIns="90270" bIns="4513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638" y="4285173"/>
            <a:ext cx="5389097" cy="4061291"/>
          </a:xfrm>
          <a:prstGeom prst="rect">
            <a:avLst/>
          </a:prstGeom>
        </p:spPr>
        <p:txBody>
          <a:bodyPr vert="horz" lIns="90270" tIns="45135" rIns="90270" bIns="45135" rtlCol="0"/>
          <a:lstStyle/>
          <a:p>
            <a:r>
              <a:rPr lang="en-US" dirty="0"/>
              <a:t>Dawn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108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108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674688"/>
            <a:ext cx="601503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0" tIns="45135" rIns="90270" bIns="4513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638" y="4285173"/>
            <a:ext cx="5389097" cy="4061291"/>
          </a:xfrm>
          <a:prstGeom prst="rect">
            <a:avLst/>
          </a:prstGeom>
        </p:spPr>
        <p:txBody>
          <a:bodyPr vert="horz" lIns="90270" tIns="45135" rIns="90270" bIns="45135" rtlCol="0"/>
          <a:lstStyle/>
          <a:p>
            <a:r>
              <a:rPr lang="en-US" dirty="0"/>
              <a:t>Dawn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108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108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674688"/>
            <a:ext cx="601503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0" tIns="45135" rIns="90270" bIns="4513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638" y="4285173"/>
            <a:ext cx="5389097" cy="4061291"/>
          </a:xfrm>
          <a:prstGeom prst="rect">
            <a:avLst/>
          </a:prstGeom>
        </p:spPr>
        <p:txBody>
          <a:bodyPr vert="horz" lIns="90270" tIns="45135" rIns="90270" bIns="45135" rtlCol="0"/>
          <a:lstStyle/>
          <a:p>
            <a:r>
              <a:rPr lang="en-US" dirty="0"/>
              <a:t>Dawn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108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108" y="0"/>
            <a:ext cx="2919094" cy="451952"/>
          </a:xfrm>
          <a:prstGeom prst="rect">
            <a:avLst/>
          </a:prstGeom>
        </p:spPr>
        <p:txBody>
          <a:bodyPr vert="horz" lIns="90270" tIns="45135" rIns="90270" bIns="45135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674688"/>
            <a:ext cx="601503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0" tIns="45135" rIns="90270" bIns="4513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638" y="4285173"/>
            <a:ext cx="5389097" cy="4061291"/>
          </a:xfrm>
          <a:prstGeom prst="rect">
            <a:avLst/>
          </a:prstGeom>
        </p:spPr>
        <p:txBody>
          <a:bodyPr vert="horz" lIns="90270" tIns="45135" rIns="90270" bIns="45135" rtlCol="0"/>
          <a:lstStyle/>
          <a:p>
            <a:r>
              <a:rPr lang="en-US" dirty="0"/>
              <a:t>Dawn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108" y="8570349"/>
            <a:ext cx="2919094" cy="449860"/>
          </a:xfrm>
          <a:prstGeom prst="rect">
            <a:avLst/>
          </a:prstGeom>
        </p:spPr>
        <p:txBody>
          <a:bodyPr vert="horz" lIns="90270" tIns="45135" rIns="90270" bIns="45135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EP-IDE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0258EF-E31C-4D9E-BA23-39E04DAF8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21" y="1143000"/>
            <a:ext cx="4578759" cy="4572000"/>
          </a:xfrm>
          <a:prstGeom prst="rect">
            <a:avLst/>
          </a:prstGeom>
        </p:spPr>
      </p:pic>
      <p:sp>
        <p:nvSpPr>
          <p:cNvPr id="8" name="Slide Number Placeholder 5" descr="Slide number">
            <a:extLst>
              <a:ext uri="{FF2B5EF4-FFF2-40B4-BE49-F238E27FC236}">
                <a16:creationId xmlns:a16="http://schemas.microsoft.com/office/drawing/2014/main" id="{A8166784-FB7C-4275-9215-12A496045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4EB9D-E3AB-4ABF-B51E-6072C84A8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cap="small" baseline="0">
                <a:solidFill>
                  <a:srgbClr val="345065"/>
                </a:solidFill>
              </a:defRPr>
            </a:lvl1pPr>
          </a:lstStyle>
          <a:p>
            <a:r>
              <a:rPr lang="en-US" dirty="0"/>
              <a:t>Click to edit Title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C1248-5182-42B7-95A4-7C18EC4DE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57600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cap="small" baseline="0">
                <a:solidFill>
                  <a:srgbClr val="2CA34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 Slide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098210-5F42-469B-8A46-3B82ACC39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1620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EP-IDEA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FE7388-91A7-4A33-96B0-6E59040A5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21" y="1143000"/>
            <a:ext cx="4578759" cy="4572000"/>
          </a:xfrm>
          <a:prstGeom prst="rect">
            <a:avLst/>
          </a:prstGeom>
        </p:spPr>
      </p:pic>
      <p:sp>
        <p:nvSpPr>
          <p:cNvPr id="11" name="Slide Number Placeholder 5" descr="Slide number">
            <a:extLst>
              <a:ext uri="{FF2B5EF4-FFF2-40B4-BE49-F238E27FC236}">
                <a16:creationId xmlns:a16="http://schemas.microsoft.com/office/drawing/2014/main" id="{387F6CA9-995E-481A-8042-32332D351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18A5-FF83-466F-AAEB-502A8675691F}"/>
              </a:ext>
            </a:extLst>
          </p:cNvPr>
          <p:cNvSpPr txBox="1"/>
          <p:nvPr userDrawn="1"/>
        </p:nvSpPr>
        <p:spPr>
          <a:xfrm>
            <a:off x="580767" y="2286000"/>
            <a:ext cx="10972800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6600" dirty="0">
                <a:solidFill>
                  <a:srgbClr val="2D8700"/>
                </a:solidFill>
                <a:latin typeface="Century Gothic" panose="020B0502020202020204" pitchFamily="34" charset="0"/>
              </a:rPr>
              <a:t>OSEP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2472D-2C37-4839-80EA-30713C149CA2}"/>
              </a:ext>
            </a:extLst>
          </p:cNvPr>
          <p:cNvSpPr txBox="1"/>
          <p:nvPr userDrawn="1"/>
        </p:nvSpPr>
        <p:spPr>
          <a:xfrm>
            <a:off x="609599" y="3429000"/>
            <a:ext cx="1097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Office of Special Education Programs</a:t>
            </a:r>
          </a:p>
          <a:p>
            <a:pPr algn="ctr">
              <a:spcBef>
                <a:spcPts val="600"/>
              </a:spcBef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Office of Special Education and Rehabilitative Services</a:t>
            </a:r>
          </a:p>
          <a:p>
            <a:pPr algn="ctr">
              <a:spcBef>
                <a:spcPts val="600"/>
              </a:spcBef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U.S. Department of Education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BE9625-47CE-4753-A25E-07DFCF732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403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EP-IDEA End Slide,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FE7388-91A7-4A33-96B0-6E59040A5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21" y="1143000"/>
            <a:ext cx="4578759" cy="4572000"/>
          </a:xfrm>
          <a:prstGeom prst="rect">
            <a:avLst/>
          </a:prstGeom>
        </p:spPr>
      </p:pic>
      <p:sp>
        <p:nvSpPr>
          <p:cNvPr id="11" name="Slide Number Placeholder 5" descr="Slide number">
            <a:extLst>
              <a:ext uri="{FF2B5EF4-FFF2-40B4-BE49-F238E27FC236}">
                <a16:creationId xmlns:a16="http://schemas.microsoft.com/office/drawing/2014/main" id="{387F6CA9-995E-481A-8042-32332D351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18A5-FF83-466F-AAEB-502A8675691F}"/>
              </a:ext>
            </a:extLst>
          </p:cNvPr>
          <p:cNvSpPr txBox="1"/>
          <p:nvPr userDrawn="1"/>
        </p:nvSpPr>
        <p:spPr>
          <a:xfrm>
            <a:off x="580767" y="2286000"/>
            <a:ext cx="10972800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6600" dirty="0">
                <a:solidFill>
                  <a:srgbClr val="2D8700"/>
                </a:solidFill>
                <a:latin typeface="Century Gothic" panose="020B0502020202020204" pitchFamily="34" charset="0"/>
              </a:rPr>
              <a:t>OSEP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AA617-C9A8-41E8-8354-6B52BEE9BBD7}"/>
              </a:ext>
            </a:extLst>
          </p:cNvPr>
          <p:cNvSpPr txBox="1"/>
          <p:nvPr userDrawn="1"/>
        </p:nvSpPr>
        <p:spPr>
          <a:xfrm>
            <a:off x="609599" y="3429000"/>
            <a:ext cx="1097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Office of Special Education Programs</a:t>
            </a:r>
          </a:p>
          <a:p>
            <a:pPr algn="ctr">
              <a:spcBef>
                <a:spcPts val="600"/>
              </a:spcBef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Office of Special Education and Rehabilitative Services</a:t>
            </a:r>
          </a:p>
          <a:p>
            <a:pPr algn="ctr">
              <a:spcBef>
                <a:spcPts val="600"/>
              </a:spcBef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U.S. Department of 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E739A-8E85-4E4A-9F6B-6E1070A2EFA6}"/>
              </a:ext>
            </a:extLst>
          </p:cNvPr>
          <p:cNvSpPr txBox="1"/>
          <p:nvPr userDrawn="1"/>
        </p:nvSpPr>
        <p:spPr>
          <a:xfrm>
            <a:off x="650789" y="4838708"/>
            <a:ext cx="10931610" cy="11849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  <a:tabLst>
                <a:tab pos="4799013" algn="r"/>
                <a:tab pos="5033963" algn="l"/>
              </a:tabLst>
            </a:pPr>
            <a:r>
              <a:rPr lang="en-US" sz="1400" b="1" dirty="0">
                <a:solidFill>
                  <a:srgbClr val="345065"/>
                </a:solidFill>
                <a:latin typeface="Century Gothic" panose="020B0502020202020204" pitchFamily="34" charset="0"/>
              </a:rPr>
              <a:t>	</a:t>
            </a:r>
            <a:r>
              <a:rPr lang="en-US" sz="1400" b="1" dirty="0">
                <a:solidFill>
                  <a:srgbClr val="215070"/>
                </a:solidFill>
                <a:latin typeface="Century Gothic" panose="020B0502020202020204" pitchFamily="34" charset="0"/>
              </a:rPr>
              <a:t>Home:</a:t>
            </a: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www.ed.gov/osers/osep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  <a:tabLst>
                <a:tab pos="4799013" algn="r"/>
                <a:tab pos="5033963" algn="l"/>
              </a:tabLst>
            </a:pP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</a:t>
            </a:r>
            <a:r>
              <a:rPr lang="en-US" sz="1400" b="1" dirty="0">
                <a:solidFill>
                  <a:srgbClr val="215070"/>
                </a:solidFill>
                <a:latin typeface="Century Gothic" panose="020B0502020202020204" pitchFamily="34" charset="0"/>
              </a:rPr>
              <a:t>Blog:</a:t>
            </a: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https://sites.ed.gov/osers</a:t>
            </a:r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buNone/>
              <a:tabLst>
                <a:tab pos="4799013" algn="r"/>
                <a:tab pos="5033963" algn="l"/>
              </a:tabLst>
            </a:pP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</a:t>
            </a:r>
            <a:r>
              <a:rPr lang="en-US" sz="1400" b="1" dirty="0">
                <a:solidFill>
                  <a:srgbClr val="215070"/>
                </a:solidFill>
                <a:latin typeface="Century Gothic" panose="020B0502020202020204" pitchFamily="34" charset="0"/>
              </a:rPr>
              <a:t>Twitter:</a:t>
            </a: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https://twitter.com/ED_Sped_Rehab</a:t>
            </a:r>
          </a:p>
          <a:p>
            <a:pPr marL="0" indent="0">
              <a:spcBef>
                <a:spcPts val="600"/>
              </a:spcBef>
              <a:buNone/>
              <a:tabLst>
                <a:tab pos="4799013" algn="r"/>
                <a:tab pos="5033963" algn="l"/>
              </a:tabLst>
            </a:pP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	</a:t>
            </a:r>
            <a:r>
              <a:rPr lang="en-US" sz="1400" b="1" dirty="0">
                <a:solidFill>
                  <a:srgbClr val="215070"/>
                </a:solidFill>
                <a:latin typeface="Century Gothic" panose="020B0502020202020204" pitchFamily="34" charset="0"/>
              </a:rPr>
              <a:t>YouTube</a:t>
            </a:r>
            <a:r>
              <a:rPr lang="en-US" sz="1400" dirty="0">
                <a:solidFill>
                  <a:srgbClr val="215070"/>
                </a:solidFill>
                <a:latin typeface="Century Gothic" panose="020B0502020202020204" pitchFamily="34" charset="0"/>
              </a:rPr>
              <a:t>:	www.youtube.com/c/OSERS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BE9625-47CE-4753-A25E-07DFCF732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2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EP-IDEA End Slide,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FE7388-91A7-4A33-96B0-6E59040A5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21" y="1143000"/>
            <a:ext cx="4578759" cy="4572000"/>
          </a:xfrm>
          <a:prstGeom prst="rect">
            <a:avLst/>
          </a:prstGeom>
        </p:spPr>
      </p:pic>
      <p:sp>
        <p:nvSpPr>
          <p:cNvPr id="11" name="Slide Number Placeholder 5" descr="Slide number">
            <a:extLst>
              <a:ext uri="{FF2B5EF4-FFF2-40B4-BE49-F238E27FC236}">
                <a16:creationId xmlns:a16="http://schemas.microsoft.com/office/drawing/2014/main" id="{387F6CA9-995E-481A-8042-32332D351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7D111-6E89-43EC-BF9F-638E13098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599" y="2514600"/>
            <a:ext cx="9448800" cy="914400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>
                <a:solidFill>
                  <a:srgbClr val="00871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0B812-163D-48D4-ADD4-2BE579EA1AE0}"/>
              </a:ext>
            </a:extLst>
          </p:cNvPr>
          <p:cNvSpPr txBox="1"/>
          <p:nvPr userDrawn="1"/>
        </p:nvSpPr>
        <p:spPr>
          <a:xfrm>
            <a:off x="609599" y="3429000"/>
            <a:ext cx="1097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Office of Special Education Programs</a:t>
            </a:r>
          </a:p>
          <a:p>
            <a:pPr algn="ctr">
              <a:spcBef>
                <a:spcPts val="600"/>
              </a:spcBef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Office of Special Education and Rehabilitative Services</a:t>
            </a:r>
          </a:p>
          <a:p>
            <a:pPr algn="ctr">
              <a:spcBef>
                <a:spcPts val="600"/>
              </a:spcBef>
            </a:pPr>
            <a:r>
              <a:rPr lang="en-US" sz="1800" cap="small" baseline="0" dirty="0">
                <a:solidFill>
                  <a:srgbClr val="2C506A"/>
                </a:solidFill>
                <a:latin typeface="Century Gothic" panose="020B0502020202020204" pitchFamily="34" charset="0"/>
              </a:rPr>
              <a:t>U.S. Department of Education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BE9625-47CE-4753-A25E-07DFCF732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880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hoto collage including:&#10;A woman with her arm resting on a stack of books;&#10;Several scholars in a classroom;&#10;A teacher holding open a book surrounded by six students.&#10;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8757"/>
            <a:ext cx="12192000" cy="2896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360" y="3725334"/>
            <a:ext cx="9609641" cy="93133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88938" y="4985187"/>
            <a:ext cx="3603977" cy="1373293"/>
          </a:xfrm>
        </p:spPr>
        <p:txBody>
          <a:bodyPr lIns="0" r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>
              <a:buFontTx/>
              <a:buNone/>
              <a:defRPr sz="1200">
                <a:solidFill>
                  <a:schemeClr val="bg1"/>
                </a:solidFill>
              </a:defRPr>
            </a:lvl3pPr>
            <a:lvl4pPr>
              <a:buFontTx/>
              <a:buNone/>
              <a:defRPr sz="1200">
                <a:solidFill>
                  <a:schemeClr val="bg1"/>
                </a:solidFill>
              </a:defRPr>
            </a:lvl4pPr>
            <a:lvl5pPr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553488" y="4985187"/>
            <a:ext cx="5620512" cy="1373293"/>
          </a:xfrm>
        </p:spPr>
        <p:txBody>
          <a:bodyPr lIns="0" rIns="0">
            <a:no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253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10972800" cy="914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879-4700-4E47-A7E3-74EF38E504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7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-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6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iris.peabody.vanderbilt.edu  |  www.iriscenter.com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583-93D1-E54A-AD29-CDC0CEC6E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E76644-8FB2-E242-B969-103CF05F95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0026B-8E00-ED4C-BA7F-E12172306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149" y="570006"/>
            <a:ext cx="11178656" cy="6287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6EA84-CE54-9D42-9441-CD47E52D06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5845" y="2360141"/>
            <a:ext cx="9144000" cy="304949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F5F3F-3189-5641-BDAF-6F27A6D71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44" y="5699641"/>
            <a:ext cx="4789278" cy="701731"/>
          </a:xfrm>
          <a:solidFill>
            <a:srgbClr val="662D91"/>
          </a:solidFill>
        </p:spPr>
        <p:txBody>
          <a:bodyPr wrap="square" lIns="182880" tIns="182880" rIns="182880" bIns="18288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E29FF-CFF3-A544-91B6-5424113458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26" y="-1376058"/>
            <a:ext cx="4805058" cy="48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30026B-8E00-ED4C-BA7F-E12172306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02" y="568411"/>
            <a:ext cx="11178656" cy="6287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6EA84-CE54-9D42-9441-CD47E52D06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5845" y="2174789"/>
            <a:ext cx="9144000" cy="3234842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F5F3F-3189-5641-BDAF-6F27A6D71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44" y="5699641"/>
            <a:ext cx="4789278" cy="701731"/>
          </a:xfrm>
          <a:solidFill>
            <a:schemeClr val="accent1"/>
          </a:solidFill>
        </p:spPr>
        <p:txBody>
          <a:bodyPr wrap="square" lIns="182880" tIns="182880" rIns="182880" bIns="18288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A7E34F1-603F-1D4C-B41F-F88AB0ECF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67" y="-206021"/>
            <a:ext cx="4383976" cy="24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2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7B39-4806-2D45-A3D0-6169D7EA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0BDF-87E2-8D42-9AEE-72D2F6FEA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2" y="1825625"/>
            <a:ext cx="11567984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F37020A-5134-724C-9937-BCE43DA4C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4" y="5693273"/>
            <a:ext cx="2452266" cy="13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EP-IDE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 descr="Slide number">
            <a:extLst>
              <a:ext uri="{FF2B5EF4-FFF2-40B4-BE49-F238E27FC236}">
                <a16:creationId xmlns:a16="http://schemas.microsoft.com/office/drawing/2014/main" id="{F428696E-6B16-4B0F-A35F-0B1BA82091AF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9C2A3DB-D378-42A9-BD1C-EC5DF4AA4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title: OSERS Title and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F86F-197B-46F2-B71E-6E5A845139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143001"/>
            <a:ext cx="10972800" cy="464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First Level</a:t>
            </a:r>
          </a:p>
          <a:p>
            <a:pPr lvl="1"/>
            <a:r>
              <a:rPr lang="en-US" dirty="0"/>
              <a:t>Click to edit Second level</a:t>
            </a:r>
          </a:p>
          <a:p>
            <a:pPr lvl="2"/>
            <a:r>
              <a:rPr lang="en-US" dirty="0"/>
              <a:t>Click to edit Third level</a:t>
            </a:r>
          </a:p>
          <a:p>
            <a:pPr lvl="3"/>
            <a:r>
              <a:rPr lang="en-US" dirty="0"/>
              <a:t>Click to edit Fourth level</a:t>
            </a:r>
          </a:p>
          <a:p>
            <a:pPr lvl="4"/>
            <a:r>
              <a:rPr lang="en-US" dirty="0"/>
              <a:t>Click to edit 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FD5C6B-7889-4339-8F75-3B4A51028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5828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7B39-4806-2D45-A3D0-6169D7EA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0BDF-87E2-8D42-9AEE-72D2F6FEA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2" y="1825625"/>
            <a:ext cx="11567984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7459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7B39-4806-2D45-A3D0-6169D7EA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0BDF-87E2-8D42-9AEE-72D2F6FEA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2" y="1825625"/>
            <a:ext cx="2327826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F37020A-5134-724C-9937-BCE43DA4C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4" y="5693273"/>
            <a:ext cx="2452266" cy="13793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845BF7-AF5D-4116-8767-888F754558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37658" y="1825625"/>
            <a:ext cx="2327826" cy="3824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263643-BEE0-4009-B828-0130825E875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17884" y="1825625"/>
            <a:ext cx="2327826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59DC69-DF3D-4763-B713-C905A64490C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698110" y="1825625"/>
            <a:ext cx="2327826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BA52C0-CF7D-4809-BFB4-A13963E3D7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78336" y="2461750"/>
            <a:ext cx="1698567" cy="2552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288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D366F9-EB24-7645-8BC2-308CF659A1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67B39-4806-2D45-A3D0-6169D7EA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0BDF-87E2-8D42-9AEE-72D2F6FEA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2" y="1825625"/>
            <a:ext cx="11567984" cy="382489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B72016-2A17-2C46-8695-3D33D1A0F40A}"/>
              </a:ext>
            </a:extLst>
          </p:cNvPr>
          <p:cNvSpPr/>
          <p:nvPr userDrawn="1"/>
        </p:nvSpPr>
        <p:spPr>
          <a:xfrm>
            <a:off x="11392930" y="6227805"/>
            <a:ext cx="432486" cy="4324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2D0C405-3AED-004F-A8B4-AA1D33CC9A62}" type="slidenum">
              <a:rPr lang="en-US" sz="900" smtClean="0">
                <a:solidFill>
                  <a:schemeClr val="bg1"/>
                </a:solidFill>
                <a:latin typeface="Helvetica" pitchFamily="2" charset="0"/>
              </a:rPr>
              <a:t>‹#›</a:t>
            </a:fld>
            <a:endParaRPr lang="en-US" sz="9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256FB-26B4-D44A-9751-7ADAEB8EC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346" y="5037386"/>
            <a:ext cx="2690649" cy="26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5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E76644-8FB2-E242-B969-103CF05F95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0026B-8E00-ED4C-BA7F-E12172306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02" y="568411"/>
            <a:ext cx="11178656" cy="6287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6EA84-CE54-9D42-9441-CD47E52D06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5845" y="566816"/>
            <a:ext cx="9144000" cy="3049490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114AB-7FAD-6C46-A336-EA70DB1D46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346" y="5037386"/>
            <a:ext cx="2690649" cy="26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0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30026B-8E00-ED4C-BA7F-E12172306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702" y="568411"/>
            <a:ext cx="11178656" cy="6287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6EA84-CE54-9D42-9441-CD47E52D06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5845" y="568411"/>
            <a:ext cx="9144000" cy="3234842"/>
          </a:xfrm>
        </p:spPr>
        <p:txBody>
          <a:bodyPr anchor="t" anchorCtr="0"/>
          <a:lstStyle>
            <a:lvl1pPr algn="l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1F051BC-7D12-D04E-A153-C07E07504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4" y="5693273"/>
            <a:ext cx="2452266" cy="13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6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EDA8EA3-31C8-3946-8FFC-9567328EA448}"/>
              </a:ext>
            </a:extLst>
          </p:cNvPr>
          <p:cNvSpPr/>
          <p:nvPr userDrawn="1"/>
        </p:nvSpPr>
        <p:spPr>
          <a:xfrm rot="5400000">
            <a:off x="-1" y="0"/>
            <a:ext cx="6096000" cy="6096000"/>
          </a:xfrm>
          <a:prstGeom prst="rtTriangle">
            <a:avLst/>
          </a:prstGeom>
          <a:gradFill flip="none" rotWithShape="1">
            <a:gsLst>
              <a:gs pos="21000">
                <a:schemeClr val="tx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F39DD3-1823-8841-83E3-4132E045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2" y="365125"/>
            <a:ext cx="470998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C41582D-CB2B-5046-95CE-D72F5521F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4" y="5693273"/>
            <a:ext cx="2452266" cy="13793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15B0B0-EEAC-4098-B817-263C08D3E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2" y="1825625"/>
            <a:ext cx="2327826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DC90D7-A2B7-4B3A-BFA4-B6C36942F1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66220" y="1825625"/>
            <a:ext cx="2327826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5DC8D9-5E28-447A-B63A-38BFF6F3B65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75008" y="1825625"/>
            <a:ext cx="2327826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BC94A4-5526-47E3-A0A9-7E4EC45CC3B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3796" y="1825625"/>
            <a:ext cx="2327826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194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943B-5FC3-454C-B2C3-0E00AAB56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8194" y="1742304"/>
            <a:ext cx="3859255" cy="85261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7C3423-3FE9-8F42-839B-BCAC337EAAF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488194" y="2780272"/>
            <a:ext cx="3859255" cy="85261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EB9A3F-9E9B-5748-BA6E-291C6620351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488194" y="3842953"/>
            <a:ext cx="3859255" cy="85261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1187F6-F045-2246-AFD5-66F6FD77917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488194" y="4880921"/>
            <a:ext cx="3859255" cy="85261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EDA8EA3-31C8-3946-8FFC-9567328EA448}"/>
              </a:ext>
            </a:extLst>
          </p:cNvPr>
          <p:cNvSpPr/>
          <p:nvPr userDrawn="1"/>
        </p:nvSpPr>
        <p:spPr>
          <a:xfrm rot="5400000">
            <a:off x="-1" y="0"/>
            <a:ext cx="6096000" cy="6096000"/>
          </a:xfrm>
          <a:prstGeom prst="rtTriangle">
            <a:avLst/>
          </a:prstGeom>
          <a:gradFill flip="none" rotWithShape="1">
            <a:gsLst>
              <a:gs pos="21000">
                <a:schemeClr val="tx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F39DD3-1823-8841-83E3-4132E045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2" y="365125"/>
            <a:ext cx="470998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7DC9645D-CFEC-A84E-A827-84B241B8C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4" y="5693273"/>
            <a:ext cx="2452266" cy="13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05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7B39-4806-2D45-A3D0-6169D7EA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0BDF-87E2-8D42-9AEE-72D2F6FEA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2" y="1825625"/>
            <a:ext cx="11567984" cy="3824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F37020A-5134-724C-9937-BCE43DA4CC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4" y="5693273"/>
            <a:ext cx="2452266" cy="13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35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91C4-47FF-0E42-BE43-933459C8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322B-F51D-3649-A1DB-0B917F43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31" y="4030490"/>
            <a:ext cx="2613619" cy="184433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4118D3-C6C2-DC4C-9070-79441E0866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456172" y="4030490"/>
            <a:ext cx="2463114" cy="184433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8AA691-EB41-7D4D-BADC-F9574921045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1608" y="4030490"/>
            <a:ext cx="2463114" cy="184433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1B4306-86C8-CC44-A634-301052C0CEBC}"/>
              </a:ext>
            </a:extLst>
          </p:cNvPr>
          <p:cNvSpPr/>
          <p:nvPr userDrawn="1"/>
        </p:nvSpPr>
        <p:spPr>
          <a:xfrm>
            <a:off x="870679" y="1964724"/>
            <a:ext cx="1791730" cy="1791730"/>
          </a:xfrm>
          <a:prstGeom prst="ellipse">
            <a:avLst/>
          </a:prstGeom>
          <a:gradFill>
            <a:gsLst>
              <a:gs pos="21000">
                <a:schemeClr val="tx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1DCB51-4848-B14A-8042-69A7E6632C23}"/>
              </a:ext>
            </a:extLst>
          </p:cNvPr>
          <p:cNvSpPr/>
          <p:nvPr userDrawn="1"/>
        </p:nvSpPr>
        <p:spPr>
          <a:xfrm>
            <a:off x="3791864" y="1964724"/>
            <a:ext cx="1791730" cy="1791730"/>
          </a:xfrm>
          <a:prstGeom prst="ellipse">
            <a:avLst/>
          </a:prstGeom>
          <a:gradFill>
            <a:gsLst>
              <a:gs pos="21000">
                <a:schemeClr val="tx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2EE52B-B70E-3B40-9161-883A60203F20}"/>
              </a:ext>
            </a:extLst>
          </p:cNvPr>
          <p:cNvSpPr/>
          <p:nvPr userDrawn="1"/>
        </p:nvSpPr>
        <p:spPr>
          <a:xfrm>
            <a:off x="6603183" y="1964724"/>
            <a:ext cx="1791730" cy="1791730"/>
          </a:xfrm>
          <a:prstGeom prst="ellipse">
            <a:avLst/>
          </a:prstGeom>
          <a:gradFill>
            <a:gsLst>
              <a:gs pos="21000">
                <a:schemeClr val="tx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0CAF26-A974-0E49-BC15-3B70874B488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93899" y="4030490"/>
            <a:ext cx="2463114" cy="184433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FD3D0-60BA-0E4D-8234-602E5269AFA5}"/>
              </a:ext>
            </a:extLst>
          </p:cNvPr>
          <p:cNvSpPr/>
          <p:nvPr userDrawn="1"/>
        </p:nvSpPr>
        <p:spPr>
          <a:xfrm>
            <a:off x="9529591" y="1964724"/>
            <a:ext cx="1791730" cy="1791730"/>
          </a:xfrm>
          <a:prstGeom prst="ellipse">
            <a:avLst/>
          </a:prstGeom>
          <a:gradFill>
            <a:gsLst>
              <a:gs pos="21000">
                <a:schemeClr val="tx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04E3554-5ABA-6C48-8DCA-80B2C2916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4" y="5693273"/>
            <a:ext cx="2452266" cy="13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83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1D9DEE5-893F-8442-A9BB-B31C194E8A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491C4-47FF-0E42-BE43-933459C8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322B-F51D-3649-A1DB-0B917F43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31" y="4030490"/>
            <a:ext cx="2613619" cy="184433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C4118D3-C6C2-DC4C-9070-79441E0866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456172" y="4030490"/>
            <a:ext cx="2463114" cy="184433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8AA691-EB41-7D4D-BADC-F9574921045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1608" y="4030490"/>
            <a:ext cx="2463114" cy="184433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1B4306-86C8-CC44-A634-301052C0CEBC}"/>
              </a:ext>
            </a:extLst>
          </p:cNvPr>
          <p:cNvSpPr/>
          <p:nvPr userDrawn="1"/>
        </p:nvSpPr>
        <p:spPr>
          <a:xfrm>
            <a:off x="870679" y="1964724"/>
            <a:ext cx="1791730" cy="1791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1DCB51-4848-B14A-8042-69A7E6632C23}"/>
              </a:ext>
            </a:extLst>
          </p:cNvPr>
          <p:cNvSpPr/>
          <p:nvPr userDrawn="1"/>
        </p:nvSpPr>
        <p:spPr>
          <a:xfrm>
            <a:off x="3791864" y="1964724"/>
            <a:ext cx="1791730" cy="1791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2EE52B-B70E-3B40-9161-883A60203F20}"/>
              </a:ext>
            </a:extLst>
          </p:cNvPr>
          <p:cNvSpPr/>
          <p:nvPr userDrawn="1"/>
        </p:nvSpPr>
        <p:spPr>
          <a:xfrm>
            <a:off x="6603183" y="1964724"/>
            <a:ext cx="1791730" cy="1791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0CAF26-A974-0E49-BC15-3B70874B488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193899" y="4030490"/>
            <a:ext cx="2463114" cy="184433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FFD3D0-60BA-0E4D-8234-602E5269AFA5}"/>
              </a:ext>
            </a:extLst>
          </p:cNvPr>
          <p:cNvSpPr/>
          <p:nvPr userDrawn="1"/>
        </p:nvSpPr>
        <p:spPr>
          <a:xfrm>
            <a:off x="9529591" y="1964724"/>
            <a:ext cx="1791730" cy="1791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EF703C-3002-2445-B544-CD245D0AFE39}"/>
              </a:ext>
            </a:extLst>
          </p:cNvPr>
          <p:cNvSpPr/>
          <p:nvPr userDrawn="1"/>
        </p:nvSpPr>
        <p:spPr>
          <a:xfrm>
            <a:off x="11392930" y="6227805"/>
            <a:ext cx="432486" cy="4324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2D0C405-3AED-004F-A8B4-AA1D33CC9A62}" type="slidenum">
              <a:rPr lang="en-US" sz="900" smtClean="0">
                <a:solidFill>
                  <a:schemeClr val="bg1"/>
                </a:solidFill>
                <a:latin typeface="Helvetica" pitchFamily="2" charset="0"/>
              </a:rPr>
              <a:t>‹#›</a:t>
            </a:fld>
            <a:endParaRPr lang="en-US" sz="9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A6316E-B701-6A49-9546-11892704A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346" y="5037386"/>
            <a:ext cx="2690649" cy="269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EP-IDE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 descr="Slide number">
            <a:extLst>
              <a:ext uri="{FF2B5EF4-FFF2-40B4-BE49-F238E27FC236}">
                <a16:creationId xmlns:a16="http://schemas.microsoft.com/office/drawing/2014/main" id="{7806AD7D-BFE9-414B-A614-F152C75AEBF6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6D53A-FEC1-4E25-A2A6-4D10945FC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2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345065"/>
                </a:solidFill>
              </a:defRPr>
            </a:lvl1pPr>
          </a:lstStyle>
          <a:p>
            <a:r>
              <a:rPr lang="en-US" dirty="0"/>
              <a:t>Click to edit Sub-Section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2D17F-89F4-403A-9B65-20F1F0EA63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57599"/>
            <a:ext cx="10515600" cy="243205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>
                <a:solidFill>
                  <a:srgbClr val="2CA3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Sub-Section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3B46FB-6684-4412-9BBD-5783BD510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3655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3538A-BC9E-2844-BD64-2D2AAF6BC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432" y="2455756"/>
            <a:ext cx="5740143" cy="301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19774-63FB-A844-A010-DD903EE11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1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7E4448-B9C4-FE4C-A024-60839C0D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CCEDF0C-B0F4-D447-B885-4D2A270D7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54" y="5693273"/>
            <a:ext cx="2452266" cy="13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3538A-BC9E-2844-BD64-2D2AAF6BC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432" y="2455756"/>
            <a:ext cx="5740143" cy="301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19774-63FB-A844-A010-DD903EE11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1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7E4448-B9C4-FE4C-A024-60839C0D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77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951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51" y="6421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53F0C8-289F-41A4-84C9-2D46F16F6064}"/>
              </a:ext>
            </a:extLst>
          </p:cNvPr>
          <p:cNvGrpSpPr/>
          <p:nvPr userDrawn="1"/>
        </p:nvGrpSpPr>
        <p:grpSpPr>
          <a:xfrm>
            <a:off x="492082" y="6115052"/>
            <a:ext cx="11617978" cy="742948"/>
            <a:chOff x="492082" y="6115052"/>
            <a:chExt cx="11617978" cy="742948"/>
          </a:xfrm>
        </p:grpSpPr>
        <p:sp>
          <p:nvSpPr>
            <p:cNvPr id="15" name="TextBox 14" descr="2017 Leadership conference logo with two decorate rainbow bars to left of the logo">
              <a:extLst>
                <a:ext uri="{FF2B5EF4-FFF2-40B4-BE49-F238E27FC236}">
                  <a16:creationId xmlns:a16="http://schemas.microsoft.com/office/drawing/2014/main" id="{8DF8D20A-6A83-4247-9011-106E0281B2F2}"/>
                </a:ext>
              </a:extLst>
            </p:cNvPr>
            <p:cNvSpPr txBox="1"/>
            <p:nvPr userDrawn="1"/>
          </p:nvSpPr>
          <p:spPr>
            <a:xfrm>
              <a:off x="2835451" y="6330845"/>
              <a:ext cx="863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OSEP LEADERSHIP AND PROJECT DIRECTORS’</a:t>
              </a:r>
              <a:r>
                <a:rPr lang="en-US" sz="1800" b="1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CONFERENCE</a:t>
              </a:r>
              <a:endPara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2E8A58-2B21-4062-B0DF-6D31C95C39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195" y="6115052"/>
              <a:ext cx="669865" cy="6978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7E8DD3-21BB-4C95-9600-B78F6ACAB3AB}"/>
                </a:ext>
              </a:extLst>
            </p:cNvPr>
            <p:cNvPicPr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92082" y="6492873"/>
              <a:ext cx="2286000" cy="365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C65DEF-3CD3-4F4D-87DC-53511B10A79A}"/>
                </a:ext>
              </a:extLst>
            </p:cNvPr>
            <p:cNvPicPr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92082" y="6612498"/>
              <a:ext cx="2286000" cy="36576"/>
            </a:xfrm>
            <a:prstGeom prst="rect">
              <a:avLst/>
            </a:prstGeom>
          </p:spPr>
        </p:pic>
        <p:pic>
          <p:nvPicPr>
            <p:cNvPr id="22" name="Picture 21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D58D04F2-19B6-4072-BC3C-E2CEB1B89F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9" r="5483" b="18793"/>
            <a:stretch/>
          </p:blipFill>
          <p:spPr>
            <a:xfrm>
              <a:off x="2797205" y="6183428"/>
              <a:ext cx="986017" cy="67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8315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accent5"/>
          </a:solidFill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solidFill>
            <a:schemeClr val="bg1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51" y="6421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759726-A123-49E0-8E04-ED4EF63BAC41}"/>
              </a:ext>
            </a:extLst>
          </p:cNvPr>
          <p:cNvGrpSpPr/>
          <p:nvPr userDrawn="1"/>
        </p:nvGrpSpPr>
        <p:grpSpPr>
          <a:xfrm>
            <a:off x="492082" y="6115052"/>
            <a:ext cx="11617978" cy="742948"/>
            <a:chOff x="492082" y="6115052"/>
            <a:chExt cx="11617978" cy="742948"/>
          </a:xfrm>
        </p:grpSpPr>
        <p:sp>
          <p:nvSpPr>
            <p:cNvPr id="13" name="TextBox 12" descr="2017 Leadership conference logo with two decorate rainbow bars to left of the logo">
              <a:extLst>
                <a:ext uri="{FF2B5EF4-FFF2-40B4-BE49-F238E27FC236}">
                  <a16:creationId xmlns:a16="http://schemas.microsoft.com/office/drawing/2014/main" id="{B6D4FFE4-9721-4F59-95E2-6CF7D0DB9A43}"/>
                </a:ext>
              </a:extLst>
            </p:cNvPr>
            <p:cNvSpPr txBox="1"/>
            <p:nvPr userDrawn="1"/>
          </p:nvSpPr>
          <p:spPr>
            <a:xfrm>
              <a:off x="2835451" y="6330845"/>
              <a:ext cx="863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OSEP LEADERSHIP AND PROJECT DIRECTORS’</a:t>
              </a:r>
              <a:r>
                <a:rPr lang="en-US" sz="1800" b="1" baseline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CONFERENCE</a:t>
              </a:r>
              <a:endParaRPr lang="en-US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1521A8-4DF5-42C1-9636-3955DBEF3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195" y="6115052"/>
              <a:ext cx="669865" cy="6978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5CAE10-681D-4157-8BF0-A9DB3E4CD3B7}"/>
                </a:ext>
              </a:extLst>
            </p:cNvPr>
            <p:cNvPicPr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92082" y="6492873"/>
              <a:ext cx="2286000" cy="365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B72AFD8-4B57-404D-9DF5-8510BEF64463}"/>
                </a:ext>
              </a:extLst>
            </p:cNvPr>
            <p:cNvPicPr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92082" y="6612498"/>
              <a:ext cx="2286000" cy="36576"/>
            </a:xfrm>
            <a:prstGeom prst="rect">
              <a:avLst/>
            </a:prstGeom>
          </p:spPr>
        </p:pic>
        <p:pic>
          <p:nvPicPr>
            <p:cNvPr id="24" name="Picture 23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8233F6A5-53F6-4625-879D-7451E0650A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9" r="5483" b="18793"/>
            <a:stretch/>
          </p:blipFill>
          <p:spPr>
            <a:xfrm>
              <a:off x="2797205" y="6183428"/>
              <a:ext cx="986017" cy="67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930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382862"/>
            <a:ext cx="12192000" cy="3475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-36993"/>
            <a:ext cx="12192000" cy="34198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906161" y="6004895"/>
            <a:ext cx="369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17" name="Rectangle 16"/>
          <p:cNvSpPr/>
          <p:nvPr userDrawn="1"/>
        </p:nvSpPr>
        <p:spPr>
          <a:xfrm>
            <a:off x="555374" y="3382862"/>
            <a:ext cx="11081255" cy="2987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554736" y="479729"/>
            <a:ext cx="11082528" cy="28983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itle 1"/>
          <p:cNvSpPr>
            <a:spLocks noGrp="1"/>
          </p:cNvSpPr>
          <p:nvPr userDrawn="1">
            <p:ph type="ctrTitle"/>
          </p:nvPr>
        </p:nvSpPr>
        <p:spPr>
          <a:xfrm>
            <a:off x="558811" y="480047"/>
            <a:ext cx="11073687" cy="2899602"/>
          </a:xfrm>
          <a:noFill/>
          <a:ln>
            <a:noFill/>
          </a:ln>
        </p:spPr>
        <p:txBody>
          <a:bodyPr anchor="b"/>
          <a:lstStyle>
            <a:lvl1pPr algn="l">
              <a:defRPr sz="6000" b="1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54736" y="3395723"/>
            <a:ext cx="11067352" cy="2033756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		</a:t>
            </a:r>
          </a:p>
          <a:p>
            <a:r>
              <a:rPr lang="en-US"/>
              <a:t> </a:t>
            </a:r>
          </a:p>
        </p:txBody>
      </p:sp>
      <p:sp>
        <p:nvSpPr>
          <p:cNvPr id="36" name="Subtitle 2"/>
          <p:cNvSpPr txBox="1">
            <a:spLocks/>
          </p:cNvSpPr>
          <p:nvPr userDrawn="1"/>
        </p:nvSpPr>
        <p:spPr>
          <a:xfrm>
            <a:off x="7177912" y="3408585"/>
            <a:ext cx="4444483" cy="182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7" name="Subtitle 2"/>
          <p:cNvSpPr txBox="1">
            <a:spLocks/>
          </p:cNvSpPr>
          <p:nvPr userDrawn="1"/>
        </p:nvSpPr>
        <p:spPr>
          <a:xfrm>
            <a:off x="7177913" y="3385979"/>
            <a:ext cx="4444483" cy="20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61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08579" y="6454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539560" y="3378037"/>
            <a:ext cx="11082528" cy="3034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sz="2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3495A9-312D-486C-A727-684D2CE1D554}"/>
              </a:ext>
            </a:extLst>
          </p:cNvPr>
          <p:cNvGrpSpPr/>
          <p:nvPr userDrawn="1"/>
        </p:nvGrpSpPr>
        <p:grpSpPr>
          <a:xfrm>
            <a:off x="1730420" y="5438645"/>
            <a:ext cx="9898939" cy="973622"/>
            <a:chOff x="1730420" y="5438645"/>
            <a:chExt cx="9898939" cy="973622"/>
          </a:xfrm>
        </p:grpSpPr>
        <p:sp>
          <p:nvSpPr>
            <p:cNvPr id="14" name="TextBox 13" descr="2017 Leadership Conference logo"/>
            <p:cNvSpPr txBox="1"/>
            <p:nvPr userDrawn="1"/>
          </p:nvSpPr>
          <p:spPr>
            <a:xfrm>
              <a:off x="3067051" y="5668759"/>
              <a:ext cx="7738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2022 OSEP LEADERSHIP AND PROJECT DIRECTORS’</a:t>
              </a:r>
              <a:r>
                <a:rPr lang="en-US" sz="1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CONFERENCE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032" y="5438645"/>
              <a:ext cx="886327" cy="940126"/>
            </a:xfrm>
            <a:prstGeom prst="rect">
              <a:avLst/>
            </a:prstGeom>
          </p:spPr>
        </p:pic>
        <p:pic>
          <p:nvPicPr>
            <p:cNvPr id="3" name="Picture 2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6EE2F4B0-5DED-4301-9855-8628D9CBDD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9" r="5483" b="16836"/>
            <a:stretch/>
          </p:blipFill>
          <p:spPr>
            <a:xfrm>
              <a:off x="1730420" y="5470435"/>
              <a:ext cx="1336312" cy="941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016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-36993"/>
            <a:ext cx="12192000" cy="34198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0" y="3382862"/>
            <a:ext cx="12192000" cy="3475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539560" y="3378037"/>
            <a:ext cx="11082528" cy="3034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sz="2800"/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1906161" y="6004895"/>
            <a:ext cx="369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37" name="Rectangle 36"/>
          <p:cNvSpPr/>
          <p:nvPr userDrawn="1"/>
        </p:nvSpPr>
        <p:spPr>
          <a:xfrm>
            <a:off x="555374" y="3382862"/>
            <a:ext cx="11081255" cy="2987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554736" y="470104"/>
            <a:ext cx="11082528" cy="28983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562941" y="479728"/>
            <a:ext cx="11073687" cy="2899602"/>
          </a:xfrm>
          <a:noFill/>
        </p:spPr>
        <p:txBody>
          <a:bodyPr anchor="b"/>
          <a:lstStyle>
            <a:lvl1pPr algn="l">
              <a:defRPr sz="6000" b="1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36" y="3395723"/>
            <a:ext cx="11067352" cy="2033756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		</a:t>
            </a:r>
          </a:p>
          <a:p>
            <a:r>
              <a:rPr lang="en-US"/>
              <a:t> </a:t>
            </a:r>
          </a:p>
        </p:txBody>
      </p:sp>
      <p:sp>
        <p:nvSpPr>
          <p:cNvPr id="41" name="Subtitle 2"/>
          <p:cNvSpPr txBox="1">
            <a:spLocks/>
          </p:cNvSpPr>
          <p:nvPr userDrawn="1"/>
        </p:nvSpPr>
        <p:spPr>
          <a:xfrm>
            <a:off x="7177912" y="3408585"/>
            <a:ext cx="4444483" cy="182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42" name="Subtitle 2"/>
          <p:cNvSpPr txBox="1">
            <a:spLocks/>
          </p:cNvSpPr>
          <p:nvPr userDrawn="1"/>
        </p:nvSpPr>
        <p:spPr>
          <a:xfrm>
            <a:off x="7177913" y="3385979"/>
            <a:ext cx="4444483" cy="20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79" y="6454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B753B17-1229-47A4-BBB2-A02D5F84107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C106E8-47B6-43EB-A8F5-5455A4003FD4}"/>
              </a:ext>
            </a:extLst>
          </p:cNvPr>
          <p:cNvGrpSpPr/>
          <p:nvPr userDrawn="1"/>
        </p:nvGrpSpPr>
        <p:grpSpPr>
          <a:xfrm>
            <a:off x="1730420" y="5438645"/>
            <a:ext cx="9898939" cy="973622"/>
            <a:chOff x="1730420" y="5438645"/>
            <a:chExt cx="9898939" cy="973622"/>
          </a:xfrm>
        </p:grpSpPr>
        <p:sp>
          <p:nvSpPr>
            <p:cNvPr id="18" name="TextBox 17" descr="2017 Leadership Conference logo">
              <a:extLst>
                <a:ext uri="{FF2B5EF4-FFF2-40B4-BE49-F238E27FC236}">
                  <a16:creationId xmlns:a16="http://schemas.microsoft.com/office/drawing/2014/main" id="{32BB17C4-1A44-44CC-AF53-4ADAD341F2C8}"/>
                </a:ext>
              </a:extLst>
            </p:cNvPr>
            <p:cNvSpPr txBox="1"/>
            <p:nvPr userDrawn="1"/>
          </p:nvSpPr>
          <p:spPr>
            <a:xfrm>
              <a:off x="3067051" y="5668759"/>
              <a:ext cx="7738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2022 OSEP LEADERSHIP AND PROJECT DIRECTORS’</a:t>
              </a:r>
              <a:r>
                <a:rPr lang="en-US" sz="1800" b="1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CONFERENCE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E112F4-B49D-4C51-8360-286AFAB05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032" y="5438645"/>
              <a:ext cx="886327" cy="940126"/>
            </a:xfrm>
            <a:prstGeom prst="rect">
              <a:avLst/>
            </a:prstGeom>
          </p:spPr>
        </p:pic>
        <p:pic>
          <p:nvPicPr>
            <p:cNvPr id="20" name="Picture 19" descr="A close up of a mans face&#10;&#10;Description automatically generated">
              <a:extLst>
                <a:ext uri="{FF2B5EF4-FFF2-40B4-BE49-F238E27FC236}">
                  <a16:creationId xmlns:a16="http://schemas.microsoft.com/office/drawing/2014/main" id="{329EBF55-C581-4835-A9AD-D2D7F22E37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9" r="5483" b="16836"/>
            <a:stretch/>
          </p:blipFill>
          <p:spPr>
            <a:xfrm>
              <a:off x="1730420" y="5470435"/>
              <a:ext cx="1336312" cy="941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982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51518a905_0_1791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11568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d51518a905_0_1791"/>
          <p:cNvSpPr txBox="1">
            <a:spLocks noGrp="1"/>
          </p:cNvSpPr>
          <p:nvPr>
            <p:ph type="body" idx="1"/>
          </p:nvPr>
        </p:nvSpPr>
        <p:spPr>
          <a:xfrm>
            <a:off x="450231" y="4030490"/>
            <a:ext cx="26136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d51518a905_0_1791"/>
          <p:cNvSpPr txBox="1">
            <a:spLocks noGrp="1"/>
          </p:cNvSpPr>
          <p:nvPr>
            <p:ph type="body" idx="2"/>
          </p:nvPr>
        </p:nvSpPr>
        <p:spPr>
          <a:xfrm>
            <a:off x="4537565" y="4030490"/>
            <a:ext cx="24630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2" name="Google Shape;152;gd51518a905_0_1791"/>
          <p:cNvSpPr txBox="1">
            <a:spLocks noGrp="1"/>
          </p:cNvSpPr>
          <p:nvPr>
            <p:ph type="body" idx="3"/>
          </p:nvPr>
        </p:nvSpPr>
        <p:spPr>
          <a:xfrm>
            <a:off x="8774608" y="4069481"/>
            <a:ext cx="24630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d51518a905_0_1791"/>
          <p:cNvSpPr/>
          <p:nvPr/>
        </p:nvSpPr>
        <p:spPr>
          <a:xfrm>
            <a:off x="870679" y="1964724"/>
            <a:ext cx="1791600" cy="1791600"/>
          </a:xfrm>
          <a:prstGeom prst="ellips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d51518a905_0_1791"/>
          <p:cNvSpPr/>
          <p:nvPr/>
        </p:nvSpPr>
        <p:spPr>
          <a:xfrm>
            <a:off x="4687672" y="1900449"/>
            <a:ext cx="1791600" cy="1791600"/>
          </a:xfrm>
          <a:prstGeom prst="ellips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d51518a905_0_1791"/>
          <p:cNvSpPr/>
          <p:nvPr/>
        </p:nvSpPr>
        <p:spPr>
          <a:xfrm>
            <a:off x="8774608" y="1964724"/>
            <a:ext cx="1791600" cy="1791600"/>
          </a:xfrm>
          <a:prstGeom prst="ellips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d51518a905_0_1791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254" y="5693273"/>
            <a:ext cx="2452268" cy="137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485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132702" y="568411"/>
            <a:ext cx="11178656" cy="628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ctrTitle"/>
          </p:nvPr>
        </p:nvSpPr>
        <p:spPr>
          <a:xfrm>
            <a:off x="375845" y="2174789"/>
            <a:ext cx="9144000" cy="323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ontserrat"/>
              <a:buNone/>
              <a:defRPr sz="6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ubTitle" idx="1"/>
          </p:nvPr>
        </p:nvSpPr>
        <p:spPr>
          <a:xfrm>
            <a:off x="462344" y="5699641"/>
            <a:ext cx="4789278" cy="701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1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167" y="-206021"/>
            <a:ext cx="4383976" cy="2465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08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EP-IDE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descr="Slide number">
            <a:extLst>
              <a:ext uri="{FF2B5EF4-FFF2-40B4-BE49-F238E27FC236}">
                <a16:creationId xmlns:a16="http://schemas.microsoft.com/office/drawing/2014/main" id="{2ED77C1F-80C1-4923-B2AF-605F242C8A14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4A52A0B-E7A9-42D3-8330-4705100E1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title: Two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0ADA-4614-45E3-A5BF-95629D7B64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8175" y="1143001"/>
            <a:ext cx="5381625" cy="45720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Content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CE599-7CBD-44DC-8DFC-6C6FAC6A3D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143001"/>
            <a:ext cx="5410200" cy="45720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5C1993-4689-4706-9605-191DB63D4FB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8375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257432" y="1825625"/>
            <a:ext cx="11567984" cy="382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→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8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709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196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257432" y="1825625"/>
            <a:ext cx="11567984" cy="382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Char char="→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20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078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7488194" y="1742304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7488194" y="2780272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3"/>
          </p:nvPr>
        </p:nvSpPr>
        <p:spPr>
          <a:xfrm>
            <a:off x="7488194" y="3842953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4"/>
          </p:nvPr>
        </p:nvSpPr>
        <p:spPr>
          <a:xfrm>
            <a:off x="7488194" y="4880921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 rot="5400000">
            <a:off x="-1" y="0"/>
            <a:ext cx="6096000" cy="6096000"/>
          </a:xfrm>
          <a:prstGeom prst="rtTriangl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4709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/>
          <p:nvPr/>
        </p:nvSpPr>
        <p:spPr>
          <a:xfrm rot="2700000">
            <a:off x="1872909" y="2175029"/>
            <a:ext cx="3031048" cy="3031048"/>
          </a:xfrm>
          <a:prstGeom prst="roundRect">
            <a:avLst>
              <a:gd name="adj" fmla="val 16667"/>
            </a:avLst>
          </a:prstGeom>
          <a:blipFill rotWithShape="0">
            <a:blip r:embed="rId2">
              <a:alphaModFix/>
            </a:blip>
            <a:tile tx="-1015994" ty="-50792" sx="73000" sy="73000" flip="none" algn="tl"/>
          </a:blipFill>
          <a:ln>
            <a:noFill/>
          </a:ln>
          <a:effectLst>
            <a:outerShdw blurRad="508000" sx="102000" sy="102000" algn="ctr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2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07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1"/>
          <p:cNvSpPr txBox="1">
            <a:spLocks noGrp="1"/>
          </p:cNvSpPr>
          <p:nvPr>
            <p:ph type="body" idx="1"/>
          </p:nvPr>
        </p:nvSpPr>
        <p:spPr>
          <a:xfrm>
            <a:off x="257432" y="1681163"/>
            <a:ext cx="57401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6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2"/>
          </p:nvPr>
        </p:nvSpPr>
        <p:spPr>
          <a:xfrm>
            <a:off x="257432" y="2455756"/>
            <a:ext cx="5740143" cy="301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60"/>
              <a:buChar char="→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3"/>
          </p:nvPr>
        </p:nvSpPr>
        <p:spPr>
          <a:xfrm>
            <a:off x="6172200" y="2505075"/>
            <a:ext cx="5183188" cy="301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60"/>
              <a:buChar char="→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41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869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7488194" y="1742304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7488194" y="2780272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7488194" y="3842953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7488194" y="4880921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3"/>
          <p:cNvSpPr/>
          <p:nvPr/>
        </p:nvSpPr>
        <p:spPr>
          <a:xfrm rot="5400000">
            <a:off x="-1" y="0"/>
            <a:ext cx="6096000" cy="6096000"/>
          </a:xfrm>
          <a:prstGeom prst="rtTriangl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4709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/>
          <p:nvPr/>
        </p:nvSpPr>
        <p:spPr>
          <a:xfrm rot="2700000">
            <a:off x="1872909" y="2175029"/>
            <a:ext cx="3031048" cy="3031048"/>
          </a:xfrm>
          <a:prstGeom prst="roundRect">
            <a:avLst>
              <a:gd name="adj" fmla="val 16667"/>
            </a:avLst>
          </a:prstGeom>
          <a:blipFill rotWithShape="0">
            <a:blip r:embed="rId2">
              <a:alphaModFix/>
            </a:blip>
            <a:tile tx="-2406661" ty="-88905" sx="40000" sy="40000" flip="none" algn="tl"/>
          </a:blipFill>
          <a:ln>
            <a:noFill/>
          </a:ln>
          <a:effectLst>
            <a:outerShdw blurRad="508000" sx="102000" sy="102000" algn="ctr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2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015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2702" y="568411"/>
            <a:ext cx="11178656" cy="628799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4"/>
          <p:cNvSpPr txBox="1">
            <a:spLocks noGrp="1"/>
          </p:cNvSpPr>
          <p:nvPr>
            <p:ph type="ctrTitle"/>
          </p:nvPr>
        </p:nvSpPr>
        <p:spPr>
          <a:xfrm>
            <a:off x="375845" y="2360141"/>
            <a:ext cx="9144000" cy="30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ubTitle" idx="1"/>
          </p:nvPr>
        </p:nvSpPr>
        <p:spPr>
          <a:xfrm>
            <a:off x="462344" y="5699641"/>
            <a:ext cx="4789278" cy="701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75" tIns="182875" rIns="182875" bIns="18287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9" name="Google Shape;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626" y="-1376058"/>
            <a:ext cx="4805058" cy="4805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208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257432" y="1825625"/>
            <a:ext cx="11567984" cy="382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60"/>
              <a:buChar char="→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/>
          <p:nvPr/>
        </p:nvSpPr>
        <p:spPr>
          <a:xfrm>
            <a:off x="11392930" y="6227805"/>
            <a:ext cx="432486" cy="4324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346" y="5037386"/>
            <a:ext cx="2690649" cy="2690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090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2702" y="568411"/>
            <a:ext cx="11178656" cy="628799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6"/>
          <p:cNvSpPr txBox="1">
            <a:spLocks noGrp="1"/>
          </p:cNvSpPr>
          <p:nvPr>
            <p:ph type="ctrTitle"/>
          </p:nvPr>
        </p:nvSpPr>
        <p:spPr>
          <a:xfrm>
            <a:off x="375845" y="566816"/>
            <a:ext cx="9144000" cy="304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"/>
              <a:buNone/>
              <a:defRPr sz="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346" y="5037386"/>
            <a:ext cx="2690649" cy="2690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73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7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132702" y="568411"/>
            <a:ext cx="11178656" cy="62879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 txBox="1">
            <a:spLocks noGrp="1"/>
          </p:cNvSpPr>
          <p:nvPr>
            <p:ph type="ctrTitle"/>
          </p:nvPr>
        </p:nvSpPr>
        <p:spPr>
          <a:xfrm>
            <a:off x="375845" y="568411"/>
            <a:ext cx="9144000" cy="323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ontserrat"/>
              <a:buNone/>
              <a:defRPr sz="6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2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52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EP-IDEA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 descr="Slide number">
            <a:extLst>
              <a:ext uri="{FF2B5EF4-FFF2-40B4-BE49-F238E27FC236}">
                <a16:creationId xmlns:a16="http://schemas.microsoft.com/office/drawing/2014/main" id="{9598033F-3D57-4969-A39A-2525ADCE1D04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C7F6BC6-0A85-4C6D-B20F-0B41C7D17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title: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943C8-2E58-46B7-BB78-69936D29A6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8176" y="1167905"/>
            <a:ext cx="53578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Comparison 1 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A34BC-A09D-42A2-BEE6-A2169B3B54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176" y="1991817"/>
            <a:ext cx="5357812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Comparison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18036-3872-4576-9EA7-9CC17CDC1A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167905"/>
            <a:ext cx="5411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Comparison 2 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A7CF3-F993-4581-A10C-4E3B2216D44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1991817"/>
            <a:ext cx="54117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Comparison 2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C82069A-0BF2-4A27-A546-13D737801EF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7048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7488194" y="1742304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2"/>
          </p:nvPr>
        </p:nvSpPr>
        <p:spPr>
          <a:xfrm>
            <a:off x="7488194" y="2780272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3"/>
          </p:nvPr>
        </p:nvSpPr>
        <p:spPr>
          <a:xfrm>
            <a:off x="7488194" y="3842953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4"/>
          </p:nvPr>
        </p:nvSpPr>
        <p:spPr>
          <a:xfrm>
            <a:off x="7488194" y="4880921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8"/>
          <p:cNvSpPr/>
          <p:nvPr/>
        </p:nvSpPr>
        <p:spPr>
          <a:xfrm rot="5400000">
            <a:off x="-1" y="0"/>
            <a:ext cx="6096000" cy="6096000"/>
          </a:xfrm>
          <a:prstGeom prst="rtTriangl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4709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/>
          <p:nvPr/>
        </p:nvSpPr>
        <p:spPr>
          <a:xfrm rot="2700000">
            <a:off x="1872909" y="2175029"/>
            <a:ext cx="3031048" cy="3031048"/>
          </a:xfrm>
          <a:prstGeom prst="roundRect">
            <a:avLst>
              <a:gd name="adj" fmla="val 16667"/>
            </a:avLst>
          </a:prstGeom>
          <a:blipFill rotWithShape="0">
            <a:blip r:embed="rId2">
              <a:alphaModFix/>
            </a:blip>
            <a:tile tx="-5" ty="-4" sx="100000" sy="100000" flip="none" algn="tl"/>
          </a:blipFill>
          <a:ln>
            <a:noFill/>
          </a:ln>
          <a:effectLst>
            <a:outerShdw blurRad="508000" sx="102000" sy="102000" algn="ctr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737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body" idx="1"/>
          </p:nvPr>
        </p:nvSpPr>
        <p:spPr>
          <a:xfrm>
            <a:off x="7488194" y="1742304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2"/>
          </p:nvPr>
        </p:nvSpPr>
        <p:spPr>
          <a:xfrm>
            <a:off x="7488194" y="2780272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3"/>
          </p:nvPr>
        </p:nvSpPr>
        <p:spPr>
          <a:xfrm>
            <a:off x="7488194" y="3842953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4"/>
          </p:nvPr>
        </p:nvSpPr>
        <p:spPr>
          <a:xfrm>
            <a:off x="7488194" y="4880921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/>
          <p:nvPr/>
        </p:nvSpPr>
        <p:spPr>
          <a:xfrm rot="5400000">
            <a:off x="-1" y="0"/>
            <a:ext cx="6096000" cy="6096000"/>
          </a:xfrm>
          <a:prstGeom prst="rtTriangl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4709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/>
          <p:nvPr/>
        </p:nvSpPr>
        <p:spPr>
          <a:xfrm rot="2700000">
            <a:off x="1872909" y="2175029"/>
            <a:ext cx="3031048" cy="3031048"/>
          </a:xfrm>
          <a:prstGeom prst="roundRect">
            <a:avLst>
              <a:gd name="adj" fmla="val 16667"/>
            </a:avLst>
          </a:prstGeom>
          <a:blipFill rotWithShape="0">
            <a:blip r:embed="rId2">
              <a:alphaModFix/>
            </a:blip>
            <a:tile tx="-1104895" ty="-76195" sx="80000" sy="80000" flip="none" algn="tl"/>
          </a:blipFill>
          <a:ln>
            <a:noFill/>
          </a:ln>
          <a:effectLst>
            <a:outerShdw blurRad="508000" sx="102000" sy="102000" algn="ctr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599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body" idx="1"/>
          </p:nvPr>
        </p:nvSpPr>
        <p:spPr>
          <a:xfrm>
            <a:off x="7488194" y="1742304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2"/>
          </p:nvPr>
        </p:nvSpPr>
        <p:spPr>
          <a:xfrm>
            <a:off x="7488194" y="2780272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3"/>
          </p:nvPr>
        </p:nvSpPr>
        <p:spPr>
          <a:xfrm>
            <a:off x="7488194" y="3842953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4"/>
          </p:nvPr>
        </p:nvSpPr>
        <p:spPr>
          <a:xfrm>
            <a:off x="7488194" y="4880921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/>
          <p:nvPr/>
        </p:nvSpPr>
        <p:spPr>
          <a:xfrm rot="5400000">
            <a:off x="-1" y="0"/>
            <a:ext cx="6096000" cy="6096000"/>
          </a:xfrm>
          <a:prstGeom prst="rtTriangl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4709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/>
          <p:nvPr/>
        </p:nvSpPr>
        <p:spPr>
          <a:xfrm rot="2700000">
            <a:off x="1872909" y="2175029"/>
            <a:ext cx="3031048" cy="3031048"/>
          </a:xfrm>
          <a:prstGeom prst="roundRect">
            <a:avLst>
              <a:gd name="adj" fmla="val 16667"/>
            </a:avLst>
          </a:prstGeom>
          <a:blipFill rotWithShape="0">
            <a:blip r:embed="rId2">
              <a:alphaModFix/>
            </a:blip>
            <a:tile tx="-298440" ty="-4" sx="30000" sy="30000" flip="none" algn="tl"/>
          </a:blipFill>
          <a:ln>
            <a:noFill/>
          </a:ln>
          <a:effectLst>
            <a:outerShdw blurRad="508000" sx="102000" sy="102000" algn="ctr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538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body" idx="1"/>
          </p:nvPr>
        </p:nvSpPr>
        <p:spPr>
          <a:xfrm>
            <a:off x="7488194" y="1742304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2"/>
          </p:nvPr>
        </p:nvSpPr>
        <p:spPr>
          <a:xfrm>
            <a:off x="7488194" y="2780272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3"/>
          </p:nvPr>
        </p:nvSpPr>
        <p:spPr>
          <a:xfrm>
            <a:off x="7488194" y="3842953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body" idx="4"/>
          </p:nvPr>
        </p:nvSpPr>
        <p:spPr>
          <a:xfrm>
            <a:off x="7488194" y="4880921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1"/>
          <p:cNvSpPr/>
          <p:nvPr/>
        </p:nvSpPr>
        <p:spPr>
          <a:xfrm rot="5400000">
            <a:off x="-1" y="0"/>
            <a:ext cx="6096000" cy="6096000"/>
          </a:xfrm>
          <a:prstGeom prst="rtTriangl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1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4709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/>
          <p:nvPr/>
        </p:nvSpPr>
        <p:spPr>
          <a:xfrm rot="2700000">
            <a:off x="1872909" y="2175029"/>
            <a:ext cx="3031048" cy="3031048"/>
          </a:xfrm>
          <a:prstGeom prst="roundRect">
            <a:avLst>
              <a:gd name="adj" fmla="val 16667"/>
            </a:avLst>
          </a:prstGeom>
          <a:blipFill rotWithShape="0">
            <a:blip r:embed="rId2">
              <a:alphaModFix/>
            </a:blip>
            <a:tile tx="-273055" ty="-12696" sx="34000" sy="34000" flip="none" algn="tl"/>
          </a:blipFill>
          <a:ln>
            <a:noFill/>
          </a:ln>
          <a:effectLst>
            <a:outerShdw blurRad="508000" sx="102000" sy="102000" algn="ctr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428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>
            <a:off x="7488194" y="1742304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2"/>
          </p:nvPr>
        </p:nvSpPr>
        <p:spPr>
          <a:xfrm>
            <a:off x="7488194" y="2780272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3"/>
          </p:nvPr>
        </p:nvSpPr>
        <p:spPr>
          <a:xfrm>
            <a:off x="7488194" y="3842953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4"/>
          </p:nvPr>
        </p:nvSpPr>
        <p:spPr>
          <a:xfrm>
            <a:off x="7488194" y="4880921"/>
            <a:ext cx="3859255" cy="85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2"/>
          <p:cNvSpPr/>
          <p:nvPr/>
        </p:nvSpPr>
        <p:spPr>
          <a:xfrm rot="5400000">
            <a:off x="-1" y="0"/>
            <a:ext cx="6096000" cy="6096000"/>
          </a:xfrm>
          <a:prstGeom prst="rtTriangl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2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4709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/>
          <p:nvPr/>
        </p:nvSpPr>
        <p:spPr>
          <a:xfrm rot="2700000">
            <a:off x="1872909" y="2175029"/>
            <a:ext cx="3031048" cy="3031048"/>
          </a:xfrm>
          <a:prstGeom prst="roundRect">
            <a:avLst>
              <a:gd name="adj" fmla="val 16667"/>
            </a:avLst>
          </a:prstGeom>
          <a:blipFill rotWithShape="0">
            <a:blip r:embed="rId2">
              <a:alphaModFix/>
            </a:blip>
            <a:tile tx="-1397001" ty="-19060" sx="73000" sy="73000" flip="none" algn="tl"/>
          </a:blipFill>
          <a:ln>
            <a:noFill/>
          </a:ln>
          <a:effectLst>
            <a:outerShdw blurRad="508000" sx="102000" sy="102000" algn="ctr" rotWithShape="0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926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1"/>
          </p:nvPr>
        </p:nvSpPr>
        <p:spPr>
          <a:xfrm>
            <a:off x="450231" y="4030490"/>
            <a:ext cx="2613619" cy="18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2"/>
          </p:nvPr>
        </p:nvSpPr>
        <p:spPr>
          <a:xfrm>
            <a:off x="3456172" y="4030490"/>
            <a:ext cx="2463114" cy="18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body" idx="3"/>
          </p:nvPr>
        </p:nvSpPr>
        <p:spPr>
          <a:xfrm>
            <a:off x="6311608" y="4030490"/>
            <a:ext cx="2463114" cy="18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/>
          <p:nvPr/>
        </p:nvSpPr>
        <p:spPr>
          <a:xfrm>
            <a:off x="870679" y="1964724"/>
            <a:ext cx="1791730" cy="1791730"/>
          </a:xfrm>
          <a:prstGeom prst="ellips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3"/>
          <p:cNvSpPr/>
          <p:nvPr/>
        </p:nvSpPr>
        <p:spPr>
          <a:xfrm>
            <a:off x="3791864" y="1964724"/>
            <a:ext cx="1791730" cy="1791730"/>
          </a:xfrm>
          <a:prstGeom prst="ellips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3"/>
          <p:cNvSpPr/>
          <p:nvPr/>
        </p:nvSpPr>
        <p:spPr>
          <a:xfrm>
            <a:off x="6603183" y="1964724"/>
            <a:ext cx="1791730" cy="1791730"/>
          </a:xfrm>
          <a:prstGeom prst="ellips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4"/>
          </p:nvPr>
        </p:nvSpPr>
        <p:spPr>
          <a:xfrm>
            <a:off x="9193899" y="4030490"/>
            <a:ext cx="2463114" cy="18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/>
          <p:nvPr/>
        </p:nvSpPr>
        <p:spPr>
          <a:xfrm>
            <a:off x="9529591" y="1964724"/>
            <a:ext cx="1791730" cy="1791730"/>
          </a:xfrm>
          <a:prstGeom prst="ellipse">
            <a:avLst/>
          </a:prstGeom>
          <a:gradFill>
            <a:gsLst>
              <a:gs pos="0">
                <a:schemeClr val="dk2"/>
              </a:gs>
              <a:gs pos="21000">
                <a:schemeClr val="dk2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33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254" y="5693273"/>
            <a:ext cx="2452266" cy="137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060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450231" y="4030490"/>
            <a:ext cx="2613619" cy="18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2"/>
          </p:nvPr>
        </p:nvSpPr>
        <p:spPr>
          <a:xfrm>
            <a:off x="3456172" y="4030490"/>
            <a:ext cx="2463114" cy="18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3"/>
          </p:nvPr>
        </p:nvSpPr>
        <p:spPr>
          <a:xfrm>
            <a:off x="6311608" y="4030490"/>
            <a:ext cx="2463114" cy="18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/>
          <p:nvPr/>
        </p:nvSpPr>
        <p:spPr>
          <a:xfrm>
            <a:off x="870679" y="1964724"/>
            <a:ext cx="1791730" cy="1791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4"/>
          <p:cNvSpPr/>
          <p:nvPr/>
        </p:nvSpPr>
        <p:spPr>
          <a:xfrm>
            <a:off x="3791864" y="1964724"/>
            <a:ext cx="1791730" cy="1791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4"/>
          <p:cNvSpPr/>
          <p:nvPr/>
        </p:nvSpPr>
        <p:spPr>
          <a:xfrm>
            <a:off x="6603183" y="1964724"/>
            <a:ext cx="1791730" cy="1791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4"/>
          <p:cNvSpPr txBox="1">
            <a:spLocks noGrp="1"/>
          </p:cNvSpPr>
          <p:nvPr>
            <p:ph type="body" idx="4"/>
          </p:nvPr>
        </p:nvSpPr>
        <p:spPr>
          <a:xfrm>
            <a:off x="9193899" y="4030490"/>
            <a:ext cx="2463114" cy="184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/>
          <p:nvPr/>
        </p:nvSpPr>
        <p:spPr>
          <a:xfrm>
            <a:off x="9529591" y="1964724"/>
            <a:ext cx="1791730" cy="1791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4"/>
          <p:cNvSpPr/>
          <p:nvPr/>
        </p:nvSpPr>
        <p:spPr>
          <a:xfrm>
            <a:off x="11392930" y="6227805"/>
            <a:ext cx="432486" cy="4324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346" y="5037386"/>
            <a:ext cx="2690649" cy="2690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33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EP-IDE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 descr="Slide number">
            <a:extLst>
              <a:ext uri="{FF2B5EF4-FFF2-40B4-BE49-F238E27FC236}">
                <a16:creationId xmlns:a16="http://schemas.microsoft.com/office/drawing/2014/main" id="{4D9458F7-9707-486D-A49C-16642C40ED39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8FDDEB1-0D88-4419-8F6A-851C52DF9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title: Blank Slide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8B569AB-A890-4AB0-A835-96F88CF06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90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SEP-IDE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descr="Slide number">
            <a:extLst>
              <a:ext uri="{FF2B5EF4-FFF2-40B4-BE49-F238E27FC236}">
                <a16:creationId xmlns:a16="http://schemas.microsoft.com/office/drawing/2014/main" id="{4AF364BE-B342-4A94-9B81-AE140878C62F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BBC821-5A67-42D7-90A7-CA776B14C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4521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EP-IDE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 descr="Slide number">
            <a:extLst>
              <a:ext uri="{FF2B5EF4-FFF2-40B4-BE49-F238E27FC236}">
                <a16:creationId xmlns:a16="http://schemas.microsoft.com/office/drawing/2014/main" id="{2AD3A5EF-E03C-426C-8D47-77888598FC73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A315C-57C9-42E3-8B89-F845F852E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0"/>
            <a:ext cx="10972800" cy="672111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</a:defRPr>
            </a:lvl3pPr>
            <a:lvl4pPr marL="1314450" indent="0">
              <a:buNone/>
              <a:defRPr sz="4000">
                <a:solidFill>
                  <a:schemeClr val="bg1"/>
                </a:solidFill>
              </a:defRPr>
            </a:lvl4pPr>
            <a:lvl5pPr marL="16002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Title: Caption and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A7CFC-5AFD-449A-AA6A-E3A1B413E7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176" y="1143000"/>
            <a:ext cx="2714624" cy="4725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5A7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A3630-DA43-46D5-941C-DEA5A942F8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0" y="1143000"/>
            <a:ext cx="7545388" cy="471805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CA34E"/>
              </a:buClr>
              <a:defRPr sz="3200"/>
            </a:lvl1pPr>
            <a:lvl2pPr marL="685800" indent="-228600">
              <a:buClr>
                <a:srgbClr val="2CA34E"/>
              </a:buClr>
              <a:defRPr sz="2800"/>
            </a:lvl2pPr>
            <a:lvl3pPr>
              <a:buClr>
                <a:srgbClr val="2CA34E"/>
              </a:buClr>
              <a:defRPr sz="2400"/>
            </a:lvl3pPr>
            <a:lvl4pPr>
              <a:buClr>
                <a:srgbClr val="2CA34E"/>
              </a:buClr>
              <a:defRPr sz="2000"/>
            </a:lvl4pPr>
            <a:lvl5pPr>
              <a:buClr>
                <a:srgbClr val="2CA34E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Content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3C59D2-DDA6-4773-870C-E5B965F6DFE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8170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SEP-IDE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descr="Slide number">
            <a:extLst>
              <a:ext uri="{FF2B5EF4-FFF2-40B4-BE49-F238E27FC236}">
                <a16:creationId xmlns:a16="http://schemas.microsoft.com/office/drawing/2014/main" id="{286CC856-5F3B-4541-B8B4-E7AF35261008}"/>
              </a:ext>
            </a:extLst>
          </p:cNvPr>
          <p:cNvSpPr txBox="1">
            <a:spLocks/>
          </p:cNvSpPr>
          <p:nvPr userDrawn="1"/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B089B-8474-4A9D-81FB-4014BB9F3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2C506A"/>
                </a:solidFill>
              </a:defRPr>
            </a:lvl1pPr>
          </a:lstStyle>
          <a:p>
            <a:r>
              <a:rPr lang="en-US" dirty="0"/>
              <a:t>Click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A6967-2DC3-4055-96A7-39B922A326B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86000"/>
            <a:ext cx="3932237" cy="3582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D87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9BEC0-E3C9-428E-A09E-7E38D7E17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96B4EC-B6A9-4E36-A5F3-8C896829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757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Box">
            <a:extLst>
              <a:ext uri="{FF2B5EF4-FFF2-40B4-BE49-F238E27FC236}">
                <a16:creationId xmlns:a16="http://schemas.microsoft.com/office/drawing/2014/main" id="{568199A8-B750-45E3-AB01-9FE9206C0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361" y="6172200"/>
            <a:ext cx="12195359" cy="685800"/>
          </a:xfrm>
          <a:prstGeom prst="rect">
            <a:avLst/>
          </a:prstGeom>
          <a:solidFill>
            <a:srgbClr val="3450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Header Box">
            <a:extLst>
              <a:ext uri="{FF2B5EF4-FFF2-40B4-BE49-F238E27FC236}">
                <a16:creationId xmlns:a16="http://schemas.microsoft.com/office/drawing/2014/main" id="{E7907DA4-0FAD-434F-8C7E-2AE42D52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360" y="1"/>
            <a:ext cx="12195359" cy="685800"/>
          </a:xfrm>
          <a:prstGeom prst="rect">
            <a:avLst/>
          </a:prstGeom>
          <a:solidFill>
            <a:srgbClr val="3450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3D12C7-992F-4324-A72C-E469F42F7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8"/>
          <a:stretch/>
        </p:blipFill>
        <p:spPr>
          <a:xfrm>
            <a:off x="11235634" y="73902"/>
            <a:ext cx="871001" cy="548640"/>
          </a:xfrm>
          <a:prstGeom prst="rect">
            <a:avLst/>
          </a:prstGeom>
        </p:spPr>
      </p:pic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id="{6671BBBF-DB32-41B6-98AC-B5A2F692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59" y="6172200"/>
            <a:ext cx="654148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B0DF862-988D-47B3-98A2-64A6895C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0"/>
            <a:ext cx="10944225" cy="672111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A57E29-B688-45F6-91D1-FCD6B0D66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789" y="1143000"/>
            <a:ext cx="10931611" cy="45720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3585716-BF6D-48B6-888E-CED9ABDBC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6800" y="6172199"/>
            <a:ext cx="914400" cy="685800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91440" tIns="0" rIns="91440" bIns="0" rtlCol="0" anchor="ctr" anchorCtr="0"/>
          <a:lstStyle>
            <a:lvl1pPr algn="ctr">
              <a:defRPr sz="11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ED Seal">
            <a:extLst>
              <a:ext uri="{FF2B5EF4-FFF2-40B4-BE49-F238E27FC236}">
                <a16:creationId xmlns:a16="http://schemas.microsoft.com/office/drawing/2014/main" id="{A01ACA3F-BD12-49B8-8EFD-BDBCDC75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998" y="6241185"/>
            <a:ext cx="548637" cy="547827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7B1D10-21B6-459B-9814-AEA24F4FC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96448" y="6321441"/>
            <a:ext cx="4757352" cy="457200"/>
            <a:chOff x="6596448" y="6321441"/>
            <a:chExt cx="4757352" cy="457200"/>
          </a:xfrm>
        </p:grpSpPr>
        <p:sp>
          <p:nvSpPr>
            <p:cNvPr id="22" name="Footer Placeholder 4">
              <a:extLst>
                <a:ext uri="{FF2B5EF4-FFF2-40B4-BE49-F238E27FC236}">
                  <a16:creationId xmlns:a16="http://schemas.microsoft.com/office/drawing/2014/main" id="{D90578AF-1139-44ED-94B3-BFDFF2DB6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75326" y="6348113"/>
              <a:ext cx="3378474" cy="3657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lIns="45720" tIns="0" rIns="45720" bIns="0" rtlCol="0" anchor="ctr" anchorCtr="0"/>
            <a:lstStyle>
              <a:defPPr>
                <a:defRPr lang="en-US"/>
              </a:defPPr>
              <a:lvl1pPr marL="0" algn="l" defTabSz="457200" rtl="0" eaLnBrk="1" latinLnBrk="0" hangingPunct="1">
                <a:lnSpc>
                  <a:spcPct val="100000"/>
                </a:lnSpc>
                <a:defRPr sz="1000" b="1" i="0" kern="0" cap="small" spc="20" baseline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/>
                <a:t>Office of Special Education Programs</a:t>
              </a:r>
            </a:p>
            <a:p>
              <a:r>
                <a:rPr lang="en-US" b="0" dirty="0"/>
                <a:t>Office of Special Education and Rehabilitative Services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F83FEFF-3E03-48BE-869D-D2056DC9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26859" y="6341282"/>
              <a:ext cx="0" cy="365760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 descr="OSERS">
              <a:extLst>
                <a:ext uri="{FF2B5EF4-FFF2-40B4-BE49-F238E27FC236}">
                  <a16:creationId xmlns:a16="http://schemas.microsoft.com/office/drawing/2014/main" id="{2357A4C5-C69C-469F-85DC-5A702CFE13CC}"/>
                </a:ext>
              </a:extLst>
            </p:cNvPr>
            <p:cNvSpPr txBox="1"/>
            <p:nvPr userDrawn="1"/>
          </p:nvSpPr>
          <p:spPr>
            <a:xfrm>
              <a:off x="6596448" y="6321441"/>
              <a:ext cx="1245048" cy="4572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3600" b="0" spc="0" baseline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OSEP</a:t>
              </a:r>
              <a:endParaRPr lang="en-US" sz="3200" b="0" spc="0" baseline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43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6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2400"/>
        </a:spcBef>
        <a:buClr>
          <a:srgbClr val="6EC940"/>
        </a:buClr>
        <a:buFont typeface="Wingdings 3" panose="05040102010807070707" pitchFamily="18" charset="2"/>
        <a:buChar char=""/>
        <a:defRPr sz="28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6EC940"/>
        </a:buClr>
        <a:buFont typeface="Arial" panose="020B0604020202020204" pitchFamily="34" charset="0"/>
        <a:buChar char="•"/>
        <a:defRPr sz="24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600"/>
        </a:spcBef>
        <a:buClr>
          <a:srgbClr val="6EC940"/>
        </a:buClr>
        <a:buFont typeface="Arial" panose="020B0604020202020204" pitchFamily="34" charset="0"/>
        <a:buChar char="•"/>
        <a:defRPr sz="20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3pPr>
      <a:lvl4pPr marL="1485900" indent="-171450" algn="l" defTabSz="914400" rtl="0" eaLnBrk="1" latinLnBrk="0" hangingPunct="1">
        <a:lnSpc>
          <a:spcPct val="100000"/>
        </a:lnSpc>
        <a:spcBef>
          <a:spcPts val="600"/>
        </a:spcBef>
        <a:buClr>
          <a:srgbClr val="6EC940"/>
        </a:buClr>
        <a:buFont typeface="Arial" panose="020B0604020202020204" pitchFamily="34" charset="0"/>
        <a:buChar char="•"/>
        <a:defRPr sz="18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4pPr>
      <a:lvl5pPr marL="1771650" indent="-171450" algn="l" defTabSz="914400" rtl="0" eaLnBrk="1" latinLnBrk="0" hangingPunct="1">
        <a:lnSpc>
          <a:spcPct val="100000"/>
        </a:lnSpc>
        <a:spcBef>
          <a:spcPts val="600"/>
        </a:spcBef>
        <a:buClr>
          <a:srgbClr val="6EC940"/>
        </a:buClr>
        <a:buFont typeface="Arial" panose="020B0604020202020204" pitchFamily="34" charset="0"/>
        <a:buChar char="•"/>
        <a:defRPr sz="1800" kern="1200">
          <a:solidFill>
            <a:srgbClr val="345065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24733A-8E6B-9147-AF76-03601732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31227-6EE3-904D-B6F1-43DDD094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432" y="1825625"/>
            <a:ext cx="115679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E086F0-16C5-C34F-B9FB-B5739949C228}"/>
              </a:ext>
            </a:extLst>
          </p:cNvPr>
          <p:cNvSpPr/>
          <p:nvPr userDrawn="1"/>
        </p:nvSpPr>
        <p:spPr>
          <a:xfrm>
            <a:off x="11297265" y="6227805"/>
            <a:ext cx="528151" cy="507292"/>
          </a:xfrm>
          <a:prstGeom prst="ellipse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2D0C405-3AED-004F-A8B4-AA1D33CC9A62}" type="slidenum">
              <a:rPr lang="en-US" sz="900" smtClean="0">
                <a:solidFill>
                  <a:schemeClr val="bg1"/>
                </a:solidFill>
                <a:latin typeface="Helvetica" pitchFamily="2" charset="0"/>
              </a:rPr>
              <a:t>‹#›</a:t>
            </a:fld>
            <a:endParaRPr lang="en-US" sz="9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687" r:id="rId19"/>
    <p:sldLayoutId id="2147483689" r:id="rId20"/>
    <p:sldLayoutId id="2147483756" r:id="rId21"/>
    <p:sldLayoutId id="214748375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SzPct val="70000"/>
        <a:buFont typeface="System Font Regular"/>
        <a:buChar char="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2004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257432" y="1825625"/>
            <a:ext cx="115679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30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960"/>
              <a:buFont typeface="NTR"/>
              <a:buChar char="→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/>
          <p:nvPr/>
        </p:nvSpPr>
        <p:spPr>
          <a:xfrm>
            <a:off x="11392930" y="6227805"/>
            <a:ext cx="432486" cy="432486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89965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doi.org/10.1177%2F216514342095979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doi.org/10.1177%2F216514342095979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doi.org/10.1177%2F216514342095979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.org/topics/effective-practic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itionta.org/topics/postsecondary-education/" TargetMode="External"/><Relationship Id="rId3" Type="http://schemas.openxmlformats.org/officeDocument/2006/relationships/hyperlink" Target="https://transitioncoalition.org/courses/transition-assessment/" TargetMode="External"/><Relationship Id="rId7" Type="http://schemas.openxmlformats.org/officeDocument/2006/relationships/hyperlink" Target="https://transitionta.org/topics/secondary-educatio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transitionta.org/effective-practices/envision-it/" TargetMode="External"/><Relationship Id="rId5" Type="http://schemas.openxmlformats.org/officeDocument/2006/relationships/hyperlink" Target="https://transitionta.org/transition-assessment/" TargetMode="External"/><Relationship Id="rId10" Type="http://schemas.openxmlformats.org/officeDocument/2006/relationships/hyperlink" Target="https://transitionta.org/topics/youth-engagement/" TargetMode="External"/><Relationship Id="rId4" Type="http://schemas.openxmlformats.org/officeDocument/2006/relationships/hyperlink" Target="https://transitionta.org/from-assessment-to-practice/" TargetMode="External"/><Relationship Id="rId9" Type="http://schemas.openxmlformats.org/officeDocument/2006/relationships/hyperlink" Target="https://transitionta.org/topics/pre-e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transitionta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coalition.org/courses/engaging-with-famili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transitionta.org/unpacking-assumptions/" TargetMode="External"/><Relationship Id="rId4" Type="http://schemas.openxmlformats.org/officeDocument/2006/relationships/hyperlink" Target="https://transitionta.org/family-involvement-ab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itionta.org/trainings/enhancing-interagency-collaboration/" TargetMode="External"/><Relationship Id="rId3" Type="http://schemas.openxmlformats.org/officeDocument/2006/relationships/hyperlink" Target="https://transitionta.org/effective-practices-interagency-collaboration/" TargetMode="External"/><Relationship Id="rId7" Type="http://schemas.openxmlformats.org/officeDocument/2006/relationships/hyperlink" Target="https://circles.charlotte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transitionta.org/lesson-starters/circles/" TargetMode="External"/><Relationship Id="rId5" Type="http://schemas.openxmlformats.org/officeDocument/2006/relationships/hyperlink" Target="https://transitioncoalition.org/courses/interagency-collaboration/" TargetMode="External"/><Relationship Id="rId4" Type="http://schemas.openxmlformats.org/officeDocument/2006/relationships/hyperlink" Target="https://transitionta.org/teacher-guide-collaborating-with-vr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itioncoalition.org/diy-training/response-prompting/" TargetMode="External"/><Relationship Id="rId3" Type="http://schemas.openxmlformats.org/officeDocument/2006/relationships/hyperlink" Target="https://transitioncoalition.org/diy-training/video-modeling/" TargetMode="External"/><Relationship Id="rId7" Type="http://schemas.openxmlformats.org/officeDocument/2006/relationships/hyperlink" Target="https://transitionta.org/effective-practices/pd-student-directed-transition-planning-lessons/" TargetMode="External"/><Relationship Id="rId12" Type="http://schemas.openxmlformats.org/officeDocument/2006/relationships/hyperlink" Target="https://transitionta.org/effective-practices/wag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transitionta.org/effective-practices/pd-whose-future-is-it-anyway/" TargetMode="External"/><Relationship Id="rId11" Type="http://schemas.openxmlformats.org/officeDocument/2006/relationships/hyperlink" Target="https://transitionta.org/effective-practices/pd-self-determined-iep/" TargetMode="External"/><Relationship Id="rId5" Type="http://schemas.openxmlformats.org/officeDocument/2006/relationships/hyperlink" Target="https://transitioncoalition.org/diy-training/self-determined-learning-model-of-instruction-sdlmi/" TargetMode="External"/><Relationship Id="rId10" Type="http://schemas.openxmlformats.org/officeDocument/2006/relationships/hyperlink" Target="https://transitionta.org/effective-practices/pd-using-mentoring-to-teach-stem-skills/" TargetMode="External"/><Relationship Id="rId4" Type="http://schemas.openxmlformats.org/officeDocument/2006/relationships/hyperlink" Target="https://transitionta.org/effective-practices/pd-person-centered-planning/" TargetMode="External"/><Relationship Id="rId9" Type="http://schemas.openxmlformats.org/officeDocument/2006/relationships/hyperlink" Target="https://transitioncoalition.org/diy-training/go-4-it-now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hyperlink" Target="http://www.transitionta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ransitioncoalition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tact-collab@uncc.edu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hyperlink" Target="mailto:roweda@etsu.edu" TargetMode="External"/><Relationship Id="rId5" Type="http://schemas.openxmlformats.org/officeDocument/2006/relationships/hyperlink" Target="mailto:dkunruh@uoregon.edu" TargetMode="External"/><Relationship Id="rId4" Type="http://schemas.openxmlformats.org/officeDocument/2006/relationships/hyperlink" Target="mailto:mem28@pdx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osepideasthatwork.org/federal-resources-stakeholders/topical-issues/expect-engage-and-empower-successful-transitions-all#:~:text=This%20initiative%20will%20challenge%20the,with%20disabilities%20and%20their%20famili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211D88-EB86-7723-E4F5-7C62730E3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44" y="1904255"/>
            <a:ext cx="9144000" cy="3049490"/>
          </a:xfrm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Expect, Engage, Empower: Successful Transitions for All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05E112-BD20-B9F6-EDE6-704ECDCFF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44" y="5123329"/>
            <a:ext cx="4789278" cy="1623008"/>
          </a:xfrm>
        </p:spPr>
        <p:txBody>
          <a:bodyPr/>
          <a:lstStyle/>
          <a:p>
            <a:r>
              <a:rPr lang="en-US" dirty="0"/>
              <a:t>Mary Morningstar</a:t>
            </a:r>
          </a:p>
          <a:p>
            <a:r>
              <a:rPr lang="en-US" dirty="0"/>
              <a:t>Deanne Unruh</a:t>
            </a:r>
          </a:p>
          <a:p>
            <a:r>
              <a:rPr lang="en-US" dirty="0"/>
              <a:t>Dawn Rowe</a:t>
            </a:r>
          </a:p>
        </p:txBody>
      </p:sp>
    </p:spTree>
    <p:extLst>
      <p:ext uri="{BB962C8B-B14F-4D97-AF65-F5344CB8AC3E}">
        <p14:creationId xmlns:p14="http://schemas.microsoft.com/office/powerpoint/2010/main" val="12916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Expect, student with disabilities learning from instructor"/>
          <p:cNvGrpSpPr/>
          <p:nvPr/>
        </p:nvGrpSpPr>
        <p:grpSpPr>
          <a:xfrm>
            <a:off x="685800" y="2054077"/>
            <a:ext cx="3345581" cy="3616987"/>
            <a:chOff x="0" y="0"/>
            <a:chExt cx="2053101" cy="2219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3101" cy="2219657"/>
            </a:xfrm>
            <a:custGeom>
              <a:avLst/>
              <a:gdLst/>
              <a:ahLst/>
              <a:cxnLst/>
              <a:rect l="l" t="t" r="r" b="b"/>
              <a:pathLst>
                <a:path w="2053101" h="2219657">
                  <a:moveTo>
                    <a:pt x="0" y="0"/>
                  </a:moveTo>
                  <a:lnTo>
                    <a:pt x="2053101" y="0"/>
                  </a:lnTo>
                  <a:lnTo>
                    <a:pt x="2053101" y="2219657"/>
                  </a:lnTo>
                  <a:lnTo>
                    <a:pt x="0" y="221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4" name="Group 4" descr="Engage, shows group of students in classroom"/>
          <p:cNvGrpSpPr/>
          <p:nvPr/>
        </p:nvGrpSpPr>
        <p:grpSpPr>
          <a:xfrm>
            <a:off x="4562910" y="2054077"/>
            <a:ext cx="3066181" cy="3616987"/>
            <a:chOff x="0" y="0"/>
            <a:chExt cx="1881640" cy="22196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1640" cy="2219657"/>
            </a:xfrm>
            <a:custGeom>
              <a:avLst/>
              <a:gdLst/>
              <a:ahLst/>
              <a:cxnLst/>
              <a:rect l="l" t="t" r="r" b="b"/>
              <a:pathLst>
                <a:path w="1881640" h="2219657">
                  <a:moveTo>
                    <a:pt x="0" y="0"/>
                  </a:moveTo>
                  <a:lnTo>
                    <a:pt x="1881640" y="0"/>
                  </a:lnTo>
                  <a:lnTo>
                    <a:pt x="1881640" y="2219657"/>
                  </a:lnTo>
                  <a:lnTo>
                    <a:pt x="0" y="221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6" name="Group 6" descr="Empower, man with Down syndrome smiling at camera"/>
          <p:cNvGrpSpPr/>
          <p:nvPr/>
        </p:nvGrpSpPr>
        <p:grpSpPr>
          <a:xfrm>
            <a:off x="8148204" y="2054077"/>
            <a:ext cx="3345581" cy="3616987"/>
            <a:chOff x="0" y="0"/>
            <a:chExt cx="2053101" cy="22196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53101" cy="2219657"/>
            </a:xfrm>
            <a:custGeom>
              <a:avLst/>
              <a:gdLst/>
              <a:ahLst/>
              <a:cxnLst/>
              <a:rect l="l" t="t" r="r" b="b"/>
              <a:pathLst>
                <a:path w="2053101" h="2219657">
                  <a:moveTo>
                    <a:pt x="0" y="0"/>
                  </a:moveTo>
                  <a:lnTo>
                    <a:pt x="2053101" y="0"/>
                  </a:lnTo>
                  <a:lnTo>
                    <a:pt x="2053101" y="2219657"/>
                  </a:lnTo>
                  <a:lnTo>
                    <a:pt x="0" y="22196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 descr=" Expect, student with disabilities learning from instructor"/>
          <p:cNvGrpSpPr/>
          <p:nvPr/>
        </p:nvGrpSpPr>
        <p:grpSpPr>
          <a:xfrm>
            <a:off x="866876" y="2226514"/>
            <a:ext cx="2991791" cy="2575030"/>
            <a:chOff x="0" y="0"/>
            <a:chExt cx="5983583" cy="515006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1271" r="11271"/>
            <a:stretch>
              <a:fillRect/>
            </a:stretch>
          </p:blipFill>
          <p:spPr>
            <a:xfrm>
              <a:off x="0" y="0"/>
              <a:ext cx="5983583" cy="5150060"/>
            </a:xfrm>
            <a:prstGeom prst="rect">
              <a:avLst/>
            </a:prstGeom>
          </p:spPr>
        </p:pic>
      </p:grpSp>
      <p:grpSp>
        <p:nvGrpSpPr>
          <p:cNvPr id="10" name="Group 10" descr="Students in classroom"/>
          <p:cNvGrpSpPr/>
          <p:nvPr/>
        </p:nvGrpSpPr>
        <p:grpSpPr>
          <a:xfrm>
            <a:off x="4743985" y="2226514"/>
            <a:ext cx="2704030" cy="2575030"/>
            <a:chOff x="0" y="0"/>
            <a:chExt cx="5408060" cy="515006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l="14996" r="14996"/>
            <a:stretch>
              <a:fillRect/>
            </a:stretch>
          </p:blipFill>
          <p:spPr>
            <a:xfrm>
              <a:off x="0" y="0"/>
              <a:ext cx="5408060" cy="5150060"/>
            </a:xfrm>
            <a:prstGeom prst="rect">
              <a:avLst/>
            </a:prstGeom>
          </p:spPr>
        </p:pic>
      </p:grpSp>
      <p:grpSp>
        <p:nvGrpSpPr>
          <p:cNvPr id="12" name="Group 12" descr="Man with Down syndrome smiling at camera"/>
          <p:cNvGrpSpPr/>
          <p:nvPr/>
        </p:nvGrpSpPr>
        <p:grpSpPr>
          <a:xfrm>
            <a:off x="8366354" y="2226514"/>
            <a:ext cx="2946355" cy="2575030"/>
            <a:chOff x="0" y="0"/>
            <a:chExt cx="5892711" cy="515006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11859" r="11859"/>
            <a:stretch>
              <a:fillRect/>
            </a:stretch>
          </p:blipFill>
          <p:spPr>
            <a:xfrm>
              <a:off x="0" y="0"/>
              <a:ext cx="5892711" cy="5150060"/>
            </a:xfrm>
            <a:prstGeom prst="rect">
              <a:avLst/>
            </a:prstGeom>
          </p:spPr>
        </p:pic>
      </p:grpSp>
      <p:grpSp>
        <p:nvGrpSpPr>
          <p:cNvPr id="14" name="Group 14" descr="Expect"/>
          <p:cNvGrpSpPr/>
          <p:nvPr/>
        </p:nvGrpSpPr>
        <p:grpSpPr>
          <a:xfrm>
            <a:off x="866876" y="4915501"/>
            <a:ext cx="2991791" cy="567760"/>
            <a:chOff x="0" y="0"/>
            <a:chExt cx="1852381" cy="3515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52381" cy="351531"/>
            </a:xfrm>
            <a:custGeom>
              <a:avLst/>
              <a:gdLst/>
              <a:ahLst/>
              <a:cxnLst/>
              <a:rect l="l" t="t" r="r" b="b"/>
              <a:pathLst>
                <a:path w="1852381" h="351531">
                  <a:moveTo>
                    <a:pt x="0" y="0"/>
                  </a:moveTo>
                  <a:lnTo>
                    <a:pt x="1852381" y="0"/>
                  </a:lnTo>
                  <a:lnTo>
                    <a:pt x="1852381" y="351531"/>
                  </a:lnTo>
                  <a:lnTo>
                    <a:pt x="0" y="351531"/>
                  </a:lnTo>
                  <a:close/>
                </a:path>
              </a:pathLst>
            </a:custGeom>
            <a:solidFill>
              <a:srgbClr val="0067B2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 descr="Engage"/>
          <p:cNvGrpSpPr/>
          <p:nvPr/>
        </p:nvGrpSpPr>
        <p:grpSpPr>
          <a:xfrm>
            <a:off x="4743985" y="4915501"/>
            <a:ext cx="2704030" cy="567760"/>
            <a:chOff x="0" y="0"/>
            <a:chExt cx="1674212" cy="3515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74212" cy="351531"/>
            </a:xfrm>
            <a:custGeom>
              <a:avLst/>
              <a:gdLst/>
              <a:ahLst/>
              <a:cxnLst/>
              <a:rect l="l" t="t" r="r" b="b"/>
              <a:pathLst>
                <a:path w="1674212" h="351531">
                  <a:moveTo>
                    <a:pt x="0" y="0"/>
                  </a:moveTo>
                  <a:lnTo>
                    <a:pt x="1674212" y="0"/>
                  </a:lnTo>
                  <a:lnTo>
                    <a:pt x="1674212" y="351531"/>
                  </a:lnTo>
                  <a:lnTo>
                    <a:pt x="0" y="351531"/>
                  </a:lnTo>
                  <a:close/>
                </a:path>
              </a:pathLst>
            </a:custGeom>
            <a:solidFill>
              <a:srgbClr val="0067B2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8" name="Group 18" descr="Empower"/>
          <p:cNvGrpSpPr/>
          <p:nvPr/>
        </p:nvGrpSpPr>
        <p:grpSpPr>
          <a:xfrm>
            <a:off x="8366354" y="4915501"/>
            <a:ext cx="2946355" cy="567760"/>
            <a:chOff x="0" y="0"/>
            <a:chExt cx="1824249" cy="35153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24249" cy="351531"/>
            </a:xfrm>
            <a:custGeom>
              <a:avLst/>
              <a:gdLst/>
              <a:ahLst/>
              <a:cxnLst/>
              <a:rect l="l" t="t" r="r" b="b"/>
              <a:pathLst>
                <a:path w="1824249" h="351531">
                  <a:moveTo>
                    <a:pt x="0" y="0"/>
                  </a:moveTo>
                  <a:lnTo>
                    <a:pt x="1824249" y="0"/>
                  </a:lnTo>
                  <a:lnTo>
                    <a:pt x="1824249" y="351531"/>
                  </a:lnTo>
                  <a:lnTo>
                    <a:pt x="0" y="351531"/>
                  </a:lnTo>
                  <a:close/>
                </a:path>
              </a:pathLst>
            </a:custGeom>
            <a:solidFill>
              <a:srgbClr val="0067B2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5801" y="685801"/>
            <a:ext cx="577491" cy="577491"/>
            <a:chOff x="0" y="0"/>
            <a:chExt cx="927100" cy="927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27100" cy="927100"/>
            </a:xfrm>
            <a:custGeom>
              <a:avLst/>
              <a:gdLst/>
              <a:ahLst/>
              <a:cxnLst/>
              <a:rect l="l" t="t" r="r" b="b"/>
              <a:pathLst>
                <a:path w="927100" h="927100">
                  <a:moveTo>
                    <a:pt x="76327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76200" y="927100"/>
                  </a:lnTo>
                  <a:lnTo>
                    <a:pt x="76200" y="76200"/>
                  </a:lnTo>
                  <a:lnTo>
                    <a:pt x="927100" y="7620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0916294" y="685801"/>
            <a:ext cx="577491" cy="577491"/>
            <a:chOff x="0" y="0"/>
            <a:chExt cx="927100" cy="927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27100" cy="927100"/>
            </a:xfrm>
            <a:custGeom>
              <a:avLst/>
              <a:gdLst/>
              <a:ahLst/>
              <a:cxnLst/>
              <a:rect l="l" t="t" r="r" b="b"/>
              <a:pathLst>
                <a:path w="927100" h="927100">
                  <a:moveTo>
                    <a:pt x="76327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76200" y="927100"/>
                  </a:lnTo>
                  <a:lnTo>
                    <a:pt x="76200" y="76200"/>
                  </a:lnTo>
                  <a:lnTo>
                    <a:pt x="927100" y="76200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5" name="TextBox 25"/>
          <p:cNvSpPr txBox="1">
            <a:spLocks noGrp="1"/>
          </p:cNvSpPr>
          <p:nvPr>
            <p:ph type="title" idx="4294967295"/>
          </p:nvPr>
        </p:nvSpPr>
        <p:spPr>
          <a:xfrm>
            <a:off x="1263291" y="711201"/>
            <a:ext cx="9653003" cy="12054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9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5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TOWARD SUCCESS FOR ALL</a:t>
            </a:r>
          </a:p>
          <a:p>
            <a:pPr marL="0" marR="0" lvl="0" indent="0" algn="ctr" defTabSz="914400" rtl="0" eaLnBrk="1" fontAlgn="auto" latinLnBrk="0" hangingPunct="1">
              <a:lnSpc>
                <a:spcPts val="469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5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How do we Support Practitioners?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7299" y="4972687"/>
            <a:ext cx="2388161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Montserrat Medium"/>
              </a:rPr>
              <a:t>Expect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26012" y="4972687"/>
            <a:ext cx="2127561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Montserrat Medium"/>
              </a:rPr>
              <a:t>Engage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632391" y="4972687"/>
            <a:ext cx="2363329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Montserrat Medium"/>
              </a:rPr>
              <a:t>Empower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A4C9B7-237B-6645-8FC2-947A1F19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Research Results from Perspectives of Practitioners Training Matters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A5FF4-7BB0-1D4A-A2BB-FCB736A59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61913" indent="0"/>
            <a:r>
              <a:rPr lang="en-US" sz="2800" dirty="0"/>
              <a:t>Secondary Educators are Prepared to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</a:t>
            </a:r>
            <a:r>
              <a:rPr lang="en-US" sz="2800" dirty="0"/>
              <a:t> but not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06F82E-282D-B54B-B7C7-18A7F2A225A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61913" indent="0"/>
            <a:r>
              <a:rPr lang="en-US" sz="2800" dirty="0"/>
              <a:t>Are not Sufficiently Prepared with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EBPP’s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3976A-DA97-CF47-8846-9BBC8037D32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474299" y="4069481"/>
            <a:ext cx="2463000" cy="1844400"/>
          </a:xfrm>
        </p:spPr>
        <p:txBody>
          <a:bodyPr>
            <a:normAutofit/>
          </a:bodyPr>
          <a:lstStyle/>
          <a:p>
            <a:pPr marL="61913" indent="0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Formal</a:t>
            </a:r>
            <a:r>
              <a:rPr lang="en-US" sz="2800" dirty="0"/>
              <a:t> Training (EPP &amp; PD) Matters the Most</a:t>
            </a:r>
          </a:p>
        </p:txBody>
      </p:sp>
      <p:pic>
        <p:nvPicPr>
          <p:cNvPr id="10" name="Graphic 9" descr="Upward trend">
            <a:extLst>
              <a:ext uri="{FF2B5EF4-FFF2-40B4-BE49-F238E27FC236}">
                <a16:creationId xmlns:a16="http://schemas.microsoft.com/office/drawing/2014/main" id="{7C075360-7F04-E44C-BA07-B7D42FF1E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831" y="2259167"/>
            <a:ext cx="1058690" cy="1058690"/>
          </a:xfrm>
          <a:prstGeom prst="rect">
            <a:avLst/>
          </a:prstGeom>
        </p:spPr>
      </p:pic>
      <p:pic>
        <p:nvPicPr>
          <p:cNvPr id="12" name="Graphic 11" descr="Venn diagram">
            <a:extLst>
              <a:ext uri="{FF2B5EF4-FFF2-40B4-BE49-F238E27FC236}">
                <a16:creationId xmlns:a16="http://schemas.microsoft.com/office/drawing/2014/main" id="{3825B023-2371-AB44-ACFF-8C862AEA5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6093" y="2370310"/>
            <a:ext cx="1058690" cy="1058690"/>
          </a:xfrm>
          <a:prstGeom prst="rect">
            <a:avLst/>
          </a:prstGeom>
        </p:spPr>
      </p:pic>
      <p:pic>
        <p:nvPicPr>
          <p:cNvPr id="14" name="Graphic 13" descr="Head with gears">
            <a:extLst>
              <a:ext uri="{FF2B5EF4-FFF2-40B4-BE49-F238E27FC236}">
                <a16:creationId xmlns:a16="http://schemas.microsoft.com/office/drawing/2014/main" id="{6DF6075A-DC9F-BB4D-BB12-D54A27C38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70307" y="2352299"/>
            <a:ext cx="1109825" cy="1109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B776ED-C225-EA59-20B2-1037CA0E621B}"/>
              </a:ext>
            </a:extLst>
          </p:cNvPr>
          <p:cNvSpPr txBox="1"/>
          <p:nvPr/>
        </p:nvSpPr>
        <p:spPr>
          <a:xfrm>
            <a:off x="3138616" y="6181460"/>
            <a:ext cx="8188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Morningstar, M. E., &amp; Benitez, D. T. (2013). Teacher training matters: The results of a multistate survey of secondary special educators regarding transition from school to adulthood. </a:t>
            </a:r>
            <a:r>
              <a:rPr lang="en-US" sz="1200" i="1" dirty="0"/>
              <a:t>Teacher Education and Special Education</a:t>
            </a:r>
            <a:r>
              <a:rPr lang="en-US" sz="1200" dirty="0"/>
              <a:t>, </a:t>
            </a:r>
            <a:r>
              <a:rPr lang="en-US" sz="1200" i="1" dirty="0"/>
              <a:t>36</a:t>
            </a:r>
            <a:r>
              <a:rPr lang="en-US" sz="1200" dirty="0"/>
              <a:t>, 51–64.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415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54D2-F19E-D641-B9A3-C6174D58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Preparation Programs</a:t>
            </a:r>
            <a:br>
              <a:rPr lang="en-US" dirty="0"/>
            </a:br>
            <a:r>
              <a:rPr lang="en-US" dirty="0"/>
              <a:t>How is Transition Being Taught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D64B2-1E7B-E64D-9E60-D39A157056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Less than Half (46%) reported a Stand-alone Transition Course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83F3A-BDED-594F-BF99-188A72EC50F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Most Prepared in Transition &amp; Instructional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D08C64-1DB8-9847-B4E4-6CE71E28162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Least Prepared in Implementing Transition Practices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A1215-BA4E-4645-AA6C-30A02F530FCB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Instructional Modalities were Mostly Didactic &amp;  Application was Limited</a:t>
            </a:r>
          </a:p>
        </p:txBody>
      </p:sp>
      <p:pic>
        <p:nvPicPr>
          <p:cNvPr id="7" name="Graphic 6" descr="Upward trend">
            <a:extLst>
              <a:ext uri="{FF2B5EF4-FFF2-40B4-BE49-F238E27FC236}">
                <a16:creationId xmlns:a16="http://schemas.microsoft.com/office/drawing/2014/main" id="{DDE3BAB3-5CE2-AD41-8B84-C9858F69F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831" y="2403457"/>
            <a:ext cx="914400" cy="914400"/>
          </a:xfrm>
          <a:prstGeom prst="rect">
            <a:avLst/>
          </a:prstGeom>
        </p:spPr>
      </p:pic>
      <p:pic>
        <p:nvPicPr>
          <p:cNvPr id="8" name="Graphic 7" descr="Venn diagram">
            <a:extLst>
              <a:ext uri="{FF2B5EF4-FFF2-40B4-BE49-F238E27FC236}">
                <a16:creationId xmlns:a16="http://schemas.microsoft.com/office/drawing/2014/main" id="{CB4336D4-274D-1847-BD86-8B2C5A136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0472" y="2370310"/>
            <a:ext cx="914400" cy="914400"/>
          </a:xfrm>
          <a:prstGeom prst="rect">
            <a:avLst/>
          </a:prstGeom>
        </p:spPr>
      </p:pic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id="{1738D9C5-44E8-D643-9B3F-A19D4A73F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85908" y="237031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20B4578B-30F3-3646-B402-6B058068E0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49838" y="23745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6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Diagram with three-tiers including &#10;(at the top) Positive Post-School Outcomes; (in the middle) In-School Predictors of Post-School Success (with an arrow pointing to School, District, and State Level); and (at the bottom) Evidence-Based Practices (with an arrow pointing to Student Level)">
            <a:extLst>
              <a:ext uri="{FF2B5EF4-FFF2-40B4-BE49-F238E27FC236}">
                <a16:creationId xmlns:a16="http://schemas.microsoft.com/office/drawing/2014/main" id="{DACD2069-350C-1C48-2D0F-36EFF110A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958952"/>
              </p:ext>
            </p:extLst>
          </p:nvPr>
        </p:nvGraphicFramePr>
        <p:xfrm>
          <a:off x="3185733" y="1224207"/>
          <a:ext cx="582053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DA1009D9-2C3E-6DFB-8B19-5C03326DFC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927" y="43114"/>
            <a:ext cx="11629292" cy="990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2C8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entury Gothic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entury Gothic"/>
              </a:rPr>
              <a:t>Evidence-Based Practices &amp; Predictors                                                      to Support Post-School Success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189EFA-7B56-8817-687F-D01FF46B8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24641" y="5371131"/>
            <a:ext cx="767772" cy="0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3FC806-5539-C19C-9934-8DF8841E0DDF}"/>
              </a:ext>
            </a:extLst>
          </p:cNvPr>
          <p:cNvSpPr/>
          <p:nvPr/>
        </p:nvSpPr>
        <p:spPr>
          <a:xfrm>
            <a:off x="9287726" y="2645233"/>
            <a:ext cx="2392646" cy="15531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entury Gothic"/>
              </a:rPr>
              <a:t>School, District, &amp; State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9C8616-E980-5564-B38A-768CCD9492BE}"/>
              </a:ext>
            </a:extLst>
          </p:cNvPr>
          <p:cNvSpPr/>
          <p:nvPr/>
        </p:nvSpPr>
        <p:spPr>
          <a:xfrm>
            <a:off x="9487892" y="4603780"/>
            <a:ext cx="2062843" cy="133672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entury Gothic"/>
              </a:rPr>
              <a:t>Student Level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F8C10C-2B5B-2B2B-3634-9CAFA0DC7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24641" y="3624507"/>
            <a:ext cx="763085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2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45772" y="5109296"/>
            <a:ext cx="4430486" cy="852616"/>
          </a:xfrm>
        </p:spPr>
        <p:txBody>
          <a:bodyPr>
            <a:no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5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predictor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was defined as an in-school experience,  typically a program (e.g., a work-based learning experience) that correlated with improved post-school outcomes.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528FB-D25C-56C4-826C-8C762EE4C16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35386" y="266436"/>
            <a:ext cx="6656614" cy="642785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23 Predictors                            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organized alphabetica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lly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5E78E4D8-4B05-C260-2BFF-B14F32FF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45" y="117512"/>
            <a:ext cx="4739111" cy="2067832"/>
          </a:xfrm>
        </p:spPr>
        <p:txBody>
          <a:bodyPr>
            <a:normAutofit/>
          </a:bodyPr>
          <a:lstStyle/>
          <a:p>
            <a:r>
              <a:rPr lang="en-US" sz="4400" dirty="0"/>
              <a:t>What Predicted Post-Secondary School Success?</a:t>
            </a:r>
          </a:p>
        </p:txBody>
      </p:sp>
      <p:graphicFrame>
        <p:nvGraphicFramePr>
          <p:cNvPr id="9" name="Diagram 8" descr="Diagram with three boxes, including (1) Education with 8 Research-based and 9 promising practices; (2) Employment with 1 evidence-based, 11 Research-based, and 10 Promising Practices; and (3) Independent Living with 3 Research-based and 6 Promising Practices">
            <a:extLst>
              <a:ext uri="{FF2B5EF4-FFF2-40B4-BE49-F238E27FC236}">
                <a16:creationId xmlns:a16="http://schemas.microsoft.com/office/drawing/2014/main" id="{D93F5DCA-D33E-666E-491C-5FF3ECEA5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916728"/>
              </p:ext>
            </p:extLst>
          </p:nvPr>
        </p:nvGraphicFramePr>
        <p:xfrm>
          <a:off x="6319158" y="1240970"/>
          <a:ext cx="5143500" cy="520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824254E4-C849-90A7-E1CC-29C4B2465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5643" y="2469842"/>
            <a:ext cx="4027714" cy="25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704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D40D07A-A0E3-6BB3-3263-01696351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5" y="1"/>
            <a:ext cx="11567984" cy="1325563"/>
          </a:xfrm>
        </p:spPr>
        <p:txBody>
          <a:bodyPr/>
          <a:lstStyle/>
          <a:p>
            <a:r>
              <a:rPr lang="en-US" dirty="0"/>
              <a:t>In-School Predictors </a:t>
            </a:r>
            <a:br>
              <a:rPr lang="en-US" dirty="0"/>
            </a:br>
            <a:r>
              <a:rPr lang="en-US" dirty="0"/>
              <a:t>of Post-School Success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38EAB-7D5C-C08B-41DB-FCFEED9D8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" t="11774" r="1907" b="45957"/>
          <a:stretch/>
        </p:blipFill>
        <p:spPr>
          <a:xfrm>
            <a:off x="5936637" y="141786"/>
            <a:ext cx="6255363" cy="4009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79AE50-9408-5933-4D98-F0B8B9EE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" t="54043" r="1907" b="18285"/>
          <a:stretch/>
        </p:blipFill>
        <p:spPr>
          <a:xfrm>
            <a:off x="5936637" y="4151369"/>
            <a:ext cx="6255363" cy="2564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F6E730-5E34-FD55-9CB1-F6D9BD4903C3}"/>
              </a:ext>
            </a:extLst>
          </p:cNvPr>
          <p:cNvSpPr txBox="1"/>
          <p:nvPr/>
        </p:nvSpPr>
        <p:spPr>
          <a:xfrm>
            <a:off x="134002" y="5420872"/>
            <a:ext cx="533804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Mazzotti, V. L., Rowe, D., Kwiatek, S., Voggt, A., Chang, W., Fowler, C. H., Poppen, M., Sinclair, J., &amp; Test, D. W. (2021). Secondary transition predictors of post-school success: An update for the field.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Career Development and Transition for Exceptional Individuals, 44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(1), 47-64.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/>
              </a:rPr>
              <a:t>https://doi.org/10.1177/2165143420959793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3541B-C15C-98FB-9B51-DBB948EA496F}"/>
              </a:ext>
            </a:extLst>
          </p:cNvPr>
          <p:cNvSpPr txBox="1"/>
          <p:nvPr/>
        </p:nvSpPr>
        <p:spPr>
          <a:xfrm>
            <a:off x="649706" y="2496127"/>
            <a:ext cx="2727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52C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0CD4F-E32A-E107-75F4-08082DEADD48}"/>
              </a:ext>
            </a:extLst>
          </p:cNvPr>
          <p:cNvSpPr txBox="1"/>
          <p:nvPr/>
        </p:nvSpPr>
        <p:spPr>
          <a:xfrm>
            <a:off x="5540879" y="151023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F3239-C00C-1AFB-140B-9325204CF40C}"/>
              </a:ext>
            </a:extLst>
          </p:cNvPr>
          <p:cNvSpPr txBox="1"/>
          <p:nvPr/>
        </p:nvSpPr>
        <p:spPr>
          <a:xfrm>
            <a:off x="5540879" y="21844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3CCBF-716B-D08B-CC69-5419FC05C32B}"/>
              </a:ext>
            </a:extLst>
          </p:cNvPr>
          <p:cNvSpPr txBox="1"/>
          <p:nvPr/>
        </p:nvSpPr>
        <p:spPr>
          <a:xfrm>
            <a:off x="5540794" y="352228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12C930-CA41-4A91-9A7F-E0208081BEAC}"/>
              </a:ext>
            </a:extLst>
          </p:cNvPr>
          <p:cNvSpPr txBox="1"/>
          <p:nvPr/>
        </p:nvSpPr>
        <p:spPr>
          <a:xfrm>
            <a:off x="5540794" y="41965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5393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D40D07A-A0E3-6BB3-3263-01696351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5" y="1"/>
            <a:ext cx="11567984" cy="1325563"/>
          </a:xfrm>
        </p:spPr>
        <p:txBody>
          <a:bodyPr/>
          <a:lstStyle/>
          <a:p>
            <a:r>
              <a:rPr lang="en-US" dirty="0"/>
              <a:t>In-School Predictors </a:t>
            </a:r>
            <a:br>
              <a:rPr lang="en-US" dirty="0"/>
            </a:br>
            <a:r>
              <a:rPr lang="en-US" dirty="0"/>
              <a:t>of Post-School Success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38EAB-7D5C-C08B-41DB-FCFEED9D8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" t="11774" r="1907" b="45957"/>
          <a:stretch/>
        </p:blipFill>
        <p:spPr>
          <a:xfrm>
            <a:off x="5936637" y="141786"/>
            <a:ext cx="6255363" cy="4009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79AE50-9408-5933-4D98-F0B8B9EE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" t="54043" r="1907" b="18285"/>
          <a:stretch/>
        </p:blipFill>
        <p:spPr>
          <a:xfrm>
            <a:off x="5936637" y="4151369"/>
            <a:ext cx="6255363" cy="2564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F6E730-5E34-FD55-9CB1-F6D9BD4903C3}"/>
              </a:ext>
            </a:extLst>
          </p:cNvPr>
          <p:cNvSpPr txBox="1"/>
          <p:nvPr/>
        </p:nvSpPr>
        <p:spPr>
          <a:xfrm>
            <a:off x="187095" y="5197916"/>
            <a:ext cx="5665088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Mazzotti, V. L., Rowe, D., Kwiatek, S., Voggt, A., Chang, W., Fowler, C. H., Poppen, M., Sinclair, J., &amp; Test, D. W. (2021). Secondary transition predictors of post-school success: An update for the field.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Career Development and Transition for Exceptional Individuals, 44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(1), 47-64.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/>
              </a:rPr>
              <a:t>https://doi.org/10.1177/2165143420959793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3541B-C15C-98FB-9B51-DBB948EA496F}"/>
              </a:ext>
            </a:extLst>
          </p:cNvPr>
          <p:cNvSpPr txBox="1"/>
          <p:nvPr/>
        </p:nvSpPr>
        <p:spPr>
          <a:xfrm>
            <a:off x="1094874" y="2586789"/>
            <a:ext cx="2900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52C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0CD4F-E32A-E107-75F4-08082DEADD48}"/>
              </a:ext>
            </a:extLst>
          </p:cNvPr>
          <p:cNvSpPr txBox="1"/>
          <p:nvPr/>
        </p:nvSpPr>
        <p:spPr>
          <a:xfrm>
            <a:off x="5540879" y="8190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F3239-C00C-1AFB-140B-9325204CF40C}"/>
              </a:ext>
            </a:extLst>
          </p:cNvPr>
          <p:cNvSpPr txBox="1"/>
          <p:nvPr/>
        </p:nvSpPr>
        <p:spPr>
          <a:xfrm>
            <a:off x="5540879" y="11408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3CCBF-716B-D08B-CC69-5419FC05C32B}"/>
              </a:ext>
            </a:extLst>
          </p:cNvPr>
          <p:cNvSpPr txBox="1"/>
          <p:nvPr/>
        </p:nvSpPr>
        <p:spPr>
          <a:xfrm>
            <a:off x="5540879" y="311284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12C930-CA41-4A91-9A7F-E0208081BEAC}"/>
              </a:ext>
            </a:extLst>
          </p:cNvPr>
          <p:cNvSpPr txBox="1"/>
          <p:nvPr/>
        </p:nvSpPr>
        <p:spPr>
          <a:xfrm>
            <a:off x="5540879" y="37991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7297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D40D07A-A0E3-6BB3-3263-01696351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5" y="1"/>
            <a:ext cx="11567984" cy="1325563"/>
          </a:xfrm>
        </p:spPr>
        <p:txBody>
          <a:bodyPr/>
          <a:lstStyle/>
          <a:p>
            <a:r>
              <a:rPr lang="en-US" dirty="0"/>
              <a:t>In-School Predictors </a:t>
            </a:r>
            <a:br>
              <a:rPr lang="en-US" dirty="0"/>
            </a:br>
            <a:r>
              <a:rPr lang="en-US" dirty="0"/>
              <a:t>of Post-School Success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D38EAB-7D5C-C08B-41DB-FCFEED9D8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" t="11774" r="1907" b="45957"/>
          <a:stretch/>
        </p:blipFill>
        <p:spPr>
          <a:xfrm>
            <a:off x="5936637" y="141786"/>
            <a:ext cx="6255363" cy="4009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79AE50-9408-5933-4D98-F0B8B9EE5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" t="54043" r="1907" b="18285"/>
          <a:stretch/>
        </p:blipFill>
        <p:spPr>
          <a:xfrm>
            <a:off x="5936637" y="4151369"/>
            <a:ext cx="6255363" cy="2564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F6E730-5E34-FD55-9CB1-F6D9BD4903C3}"/>
              </a:ext>
            </a:extLst>
          </p:cNvPr>
          <p:cNvSpPr txBox="1"/>
          <p:nvPr/>
        </p:nvSpPr>
        <p:spPr>
          <a:xfrm>
            <a:off x="118214" y="5346610"/>
            <a:ext cx="5733969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Mazzotti, V. L., Rowe, D., Kwiatek, S., Voggt, A., Chang, W., Fowler, C. H., Poppen, M., Sinclair, J., &amp; Test, D. W. (2021). Secondary transition predictors of post-school success: An update for the field.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Career Development and Transition for Exce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ptional Individuals, 44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(1), 47-64.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4"/>
              </a:rPr>
              <a:t>https://doi.org/10.1177/2165143420959793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3541B-C15C-98FB-9B51-DBB948EA496F}"/>
              </a:ext>
            </a:extLst>
          </p:cNvPr>
          <p:cNvSpPr txBox="1"/>
          <p:nvPr/>
        </p:nvSpPr>
        <p:spPr>
          <a:xfrm>
            <a:off x="649706" y="2496127"/>
            <a:ext cx="3851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52C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0CD4F-E32A-E107-75F4-08082DEADD48}"/>
              </a:ext>
            </a:extLst>
          </p:cNvPr>
          <p:cNvSpPr txBox="1"/>
          <p:nvPr/>
        </p:nvSpPr>
        <p:spPr>
          <a:xfrm>
            <a:off x="5540879" y="47811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F3239-C00C-1AFB-140B-9325204CF40C}"/>
              </a:ext>
            </a:extLst>
          </p:cNvPr>
          <p:cNvSpPr txBox="1"/>
          <p:nvPr/>
        </p:nvSpPr>
        <p:spPr>
          <a:xfrm>
            <a:off x="5540879" y="446807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3CCBF-716B-D08B-CC69-5419FC05C32B}"/>
              </a:ext>
            </a:extLst>
          </p:cNvPr>
          <p:cNvSpPr txBox="1"/>
          <p:nvPr/>
        </p:nvSpPr>
        <p:spPr>
          <a:xfrm>
            <a:off x="5540879" y="527571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12C930-CA41-4A91-9A7F-E0208081BEAC}"/>
              </a:ext>
            </a:extLst>
          </p:cNvPr>
          <p:cNvSpPr txBox="1"/>
          <p:nvPr/>
        </p:nvSpPr>
        <p:spPr>
          <a:xfrm>
            <a:off x="5540879" y="483740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4744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575231-FCD7-601B-B7CC-FF006982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8" y="31017"/>
            <a:ext cx="11567984" cy="1325563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Evidence-Based &amp; Research-Based Practices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3DE143-E3E9-F47B-7BB0-48BE0A0B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111"/>
            <a:ext cx="12058650" cy="4636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B24248-FA8C-6E45-07D2-29AEC641E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325637"/>
            <a:ext cx="7772400" cy="20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8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9D3110-81BD-5EA7-8EA3-BDB963C6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32" y="190988"/>
            <a:ext cx="11567984" cy="1325563"/>
          </a:xfrm>
        </p:spPr>
        <p:txBody>
          <a:bodyPr/>
          <a:lstStyle/>
          <a:p>
            <a:pPr algn="ctr"/>
            <a:r>
              <a:rPr lang="en-US" dirty="0"/>
              <a:t>Teaching about Planning &amp; Assessment? </a:t>
            </a:r>
            <a:br>
              <a:rPr lang="en-US" dirty="0"/>
            </a:br>
            <a:r>
              <a:rPr lang="en-US" i="1" dirty="0"/>
              <a:t>Evidence-Based Practices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19972-2654-F753-7584-E3A2B36A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64" y="1857445"/>
            <a:ext cx="11677136" cy="382489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Transition Assessment: The BIG Picture Online Training Module –</a:t>
            </a:r>
            <a:r>
              <a:rPr lang="en-US" dirty="0"/>
              <a:t> Transition Coalition (</a:t>
            </a:r>
            <a:r>
              <a:rPr lang="en-US" dirty="0" err="1"/>
              <a:t>transitioncoalition.org</a:t>
            </a:r>
            <a:r>
              <a:rPr lang="en-US" dirty="0"/>
              <a:t>)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From Assessment to Practice - NTACT:C (transitionta.org)</a:t>
            </a:r>
            <a:endParaRPr lang="en-US" dirty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Transition Assessment Toolkit - NTACT:C (transitionta.org)</a:t>
            </a:r>
            <a:endParaRPr lang="en-US" dirty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Envision IT </a:t>
            </a:r>
            <a:r>
              <a:rPr lang="en-US" dirty="0"/>
              <a:t>(curricula &amp; assessments for STEM skills)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7"/>
              </a:rPr>
              <a:t>Secondary Education Resources </a:t>
            </a:r>
            <a:r>
              <a:rPr lang="en-US" dirty="0"/>
              <a:t>on NTACTC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8"/>
              </a:rPr>
              <a:t>Postsecondary Education Resources </a:t>
            </a:r>
            <a:r>
              <a:rPr lang="en-US" dirty="0"/>
              <a:t>on NTACTC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9"/>
              </a:rPr>
              <a:t>Pre-Employment Transition Services </a:t>
            </a:r>
            <a:r>
              <a:rPr lang="en-US" dirty="0"/>
              <a:t>Resources on NTACTC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hlinkClick r:id="rId10"/>
              </a:rPr>
              <a:t>Youth Engagement Resources </a:t>
            </a:r>
            <a:r>
              <a:rPr lang="en-US" dirty="0"/>
              <a:t>on NTACTC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7"/>
          <p:cNvSpPr txBox="1">
            <a:spLocks noGrp="1"/>
          </p:cNvSpPr>
          <p:nvPr>
            <p:ph type="title"/>
          </p:nvPr>
        </p:nvSpPr>
        <p:spPr>
          <a:xfrm>
            <a:off x="257432" y="134238"/>
            <a:ext cx="11567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br>
              <a:rPr lang="en-US" sz="4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National Technical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Assistance Center on Transition: the Collaborative (NTACT:C)</a:t>
            </a:r>
            <a:br>
              <a:rPr lang="en-US" sz="1600" dirty="0"/>
            </a:b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37" descr="NTA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325" y="1544664"/>
            <a:ext cx="33337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7"/>
          <p:cNvSpPr txBox="1"/>
          <p:nvPr/>
        </p:nvSpPr>
        <p:spPr>
          <a:xfrm>
            <a:off x="4165600" y="1629526"/>
            <a:ext cx="7188200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NTACT:C is a Technical Assistance Center co-funded by the U.S. Department of Education’s Office of Special Education Programs (OSEP) and the Rehabilitation Services Administration (RSA).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1"/>
          </p:nvPr>
        </p:nvSpPr>
        <p:spPr>
          <a:xfrm>
            <a:off x="673273" y="2652845"/>
            <a:ext cx="11253651" cy="383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r>
              <a:rPr lang="en-US" sz="1800" b="1" dirty="0">
                <a:latin typeface="Roboto"/>
                <a:ea typeface="Roboto"/>
                <a:cs typeface="Roboto"/>
                <a:sym typeface="Roboto"/>
              </a:rPr>
              <a:t>Purpose:  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NTACT:C provides</a:t>
            </a:r>
            <a:r>
              <a:rPr lang="en-US" sz="1800" b="0" i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information, tools, and supports to assist multiple stakeholders in delivering effective services and instruction for secondary students and out of school youth with disabilities.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NTACT:C</a:t>
            </a:r>
            <a:r>
              <a:rPr lang="en-US" sz="1800" b="1" i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builds state agency capacity to:</a:t>
            </a:r>
            <a:endParaRPr sz="1800" b="0" i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86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lang="en-US" sz="1800" b="0" i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data-driven decision-making processes</a:t>
            </a:r>
            <a:endParaRPr dirty="0"/>
          </a:p>
          <a:p>
            <a:pPr marL="457200" lvl="0" indent="-3086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lang="en-US" sz="1800" b="0" i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Strengthen interagency partnerships</a:t>
            </a:r>
            <a:endParaRPr dirty="0"/>
          </a:p>
          <a:p>
            <a:pPr marL="457200" lvl="0" indent="-3086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lang="en-US" sz="1800" b="0" i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 quality professional development</a:t>
            </a:r>
          </a:p>
          <a:p>
            <a:pPr marL="14859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r>
              <a:rPr lang="en-US" sz="1800" b="1" i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 that ALL students and youth with disabilities experience increased (a) </a:t>
            </a:r>
            <a:r>
              <a:rPr lang="en-US" sz="1800" b="0" i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Enrollment in postsecondary education, (b) Graduation, (c) Credential attainment, (d) Competitive integrated employment, and (e) Community engagement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					</a:t>
            </a:r>
            <a:r>
              <a:rPr lang="en-US" sz="2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Website: </a:t>
            </a:r>
            <a:r>
              <a:rPr lang="en-US" sz="2200" b="1" u="sng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https://transitionta.org/</a:t>
            </a:r>
            <a:r>
              <a:rPr lang="en-US" sz="2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800" b="1" i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endParaRPr sz="1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endParaRPr sz="1800" b="0" i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endParaRPr dirty="0"/>
          </a:p>
        </p:txBody>
      </p:sp>
      <p:sp>
        <p:nvSpPr>
          <p:cNvPr id="171" name="Google Shape;171;p37"/>
          <p:cNvSpPr txBox="1">
            <a:spLocks noGrp="1"/>
          </p:cNvSpPr>
          <p:nvPr>
            <p:ph type="sldNum" idx="12"/>
          </p:nvPr>
        </p:nvSpPr>
        <p:spPr>
          <a:xfrm>
            <a:off x="92251" y="6421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32343-C261-F5CD-BFC2-F1EEEEDC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Teaching About Family Engagement?</a:t>
            </a:r>
            <a:br>
              <a:rPr lang="en-US" dirty="0"/>
            </a:br>
            <a:r>
              <a:rPr lang="en-US" i="1" dirty="0"/>
              <a:t>Evidence-Based Practices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A496-8965-CC56-5924-CB4705821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288"/>
            <a:ext cx="10515600" cy="4351338"/>
          </a:xfrm>
        </p:spPr>
        <p:txBody>
          <a:bodyPr/>
          <a:lstStyle/>
          <a:p>
            <a:pPr marL="407988" indent="-407988"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Engaging with Families Training Module – Transition Coalition (transitioncoalition.org)</a:t>
            </a:r>
            <a:endParaRPr lang="en-US" dirty="0"/>
          </a:p>
          <a:p>
            <a:pPr marL="407988" indent="-4079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Parent and Family Involvement Annotated Bibliography - NTACT:C (transitionta.org)</a:t>
            </a:r>
            <a:endParaRPr lang="en-US" dirty="0"/>
          </a:p>
          <a:p>
            <a:pPr marL="407988" indent="-4079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Unpacking Assumptions: Equitable Approaches to Re-Engaging Students and Youth in VR Services </a:t>
            </a:r>
            <a:r>
              <a:rPr lang="en-US" dirty="0"/>
              <a:t>(webinar)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0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2785-7F3A-C9B2-0844-19D3B112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Teaching about Collaboration?</a:t>
            </a:r>
            <a:br>
              <a:rPr lang="en-US" dirty="0"/>
            </a:br>
            <a:r>
              <a:rPr lang="en-US" i="1" dirty="0"/>
              <a:t>Evidence-Based Practices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3B45-8E4B-34FD-7515-4A1189B73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974"/>
            <a:ext cx="10515600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>
                <a:hlinkClick r:id="rId3"/>
              </a:rPr>
              <a:t>Interagency Effective Practices </a:t>
            </a:r>
            <a:r>
              <a:rPr lang="en-US" sz="2400" dirty="0"/>
              <a:t>(NTACT:C </a:t>
            </a:r>
            <a:r>
              <a:rPr lang="en-US" sz="2400" dirty="0" err="1"/>
              <a:t>transitionta.org</a:t>
            </a:r>
            <a:r>
              <a:rPr lang="en-US" sz="2400" dirty="0"/>
              <a:t>)</a:t>
            </a:r>
          </a:p>
          <a:p>
            <a:pPr marL="342900" indent="-342900"/>
            <a:r>
              <a:rPr lang="en-US" sz="2400" dirty="0">
                <a:hlinkClick r:id="rId4"/>
              </a:rPr>
              <a:t>Guide for Teachers / Educators on Collaborating with Vocational  Rehabilitation Services for Youth with Disabilities - NTACT:C (transitionta.org)</a:t>
            </a:r>
            <a:endParaRPr lang="en-US" sz="2400" dirty="0"/>
          </a:p>
          <a:p>
            <a:pPr marL="342900" indent="-342900"/>
            <a:r>
              <a:rPr lang="en-US" sz="2400" dirty="0">
                <a:hlinkClick r:id="rId5"/>
              </a:rPr>
              <a:t>Interagency Collaboration online training module</a:t>
            </a:r>
            <a:r>
              <a:rPr lang="en-US" sz="2400" dirty="0"/>
              <a:t> Transition Coalition (</a:t>
            </a:r>
            <a:r>
              <a:rPr lang="en-US" sz="2400" dirty="0" err="1"/>
              <a:t>transitioncoalition.org</a:t>
            </a:r>
            <a:r>
              <a:rPr lang="en-US" sz="2400" dirty="0"/>
              <a:t>)</a:t>
            </a:r>
          </a:p>
          <a:p>
            <a:pPr marL="342900" indent="-342900"/>
            <a:r>
              <a:rPr lang="en-US" sz="2400" dirty="0">
                <a:hlinkClick r:id="rId6"/>
              </a:rPr>
              <a:t>Lesson Starters: CIRCLES (</a:t>
            </a:r>
            <a:r>
              <a:rPr lang="en-US" sz="2400" b="0" i="0" dirty="0">
                <a:solidFill>
                  <a:srgbClr val="000000"/>
                </a:solidFill>
                <a:effectLst/>
                <a:hlinkClick r:id="rId6"/>
              </a:rPr>
              <a:t>Communicating Interagency Relationships and Collaborative Linkages for Exceptional Students)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(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transitionta.org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) more at: </a:t>
            </a:r>
            <a:r>
              <a:rPr lang="en-US" sz="2400" b="0" i="0" dirty="0">
                <a:solidFill>
                  <a:srgbClr val="000000"/>
                </a:solidFill>
                <a:effectLst/>
                <a:hlinkClick r:id="rId7"/>
              </a:rPr>
              <a:t>https://circles.charlotte.edu/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  <a:hlinkClick r:id="rId8"/>
              </a:rPr>
              <a:t>Webinar: Enhancing Collaboration with CTE </a:t>
            </a:r>
            <a:r>
              <a:rPr lang="en-US" sz="2400" dirty="0">
                <a:solidFill>
                  <a:srgbClr val="000000"/>
                </a:solidFill>
              </a:rPr>
              <a:t>(</a:t>
            </a:r>
            <a:r>
              <a:rPr lang="en-US" sz="2400" dirty="0" err="1">
                <a:solidFill>
                  <a:srgbClr val="000000"/>
                </a:solidFill>
              </a:rPr>
              <a:t>transitionta.org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5905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D03F-B4CD-86D5-70CF-05F694D5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Teaching Methods/Instructional Strategies?</a:t>
            </a:r>
            <a:br>
              <a:rPr lang="en-US" dirty="0"/>
            </a:br>
            <a:r>
              <a:rPr lang="en-US" i="1" dirty="0"/>
              <a:t>Evidence-Based Practices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2822-598A-A400-72F9-471ED07E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2" y="1825624"/>
            <a:ext cx="11567984" cy="50323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Using Video Modeling for Learners with Autism</a:t>
            </a:r>
            <a:endParaRPr lang="en-US" sz="2400" dirty="0"/>
          </a:p>
          <a:p>
            <a:r>
              <a:rPr lang="en-US" sz="2400" dirty="0">
                <a:hlinkClick r:id="rId4"/>
              </a:rPr>
              <a:t>Person-centered Planning to Develop Future Expectations </a:t>
            </a:r>
            <a:endParaRPr lang="en-US" sz="2400" dirty="0"/>
          </a:p>
          <a:p>
            <a:r>
              <a:rPr lang="en-US" sz="2400" dirty="0">
                <a:hlinkClick r:id="rId5"/>
              </a:rPr>
              <a:t>Self-Determined Learning Model of Instruction </a:t>
            </a:r>
            <a:endParaRPr lang="en-US" sz="2400" dirty="0"/>
          </a:p>
          <a:p>
            <a:r>
              <a:rPr lang="en-US" sz="2400" dirty="0">
                <a:hlinkClick r:id="rId6"/>
              </a:rPr>
              <a:t>Whose Future is it Anyway + Rocket Reader</a:t>
            </a:r>
            <a:endParaRPr lang="en-US" sz="2400" dirty="0"/>
          </a:p>
          <a:p>
            <a:r>
              <a:rPr lang="en-US" sz="2400" dirty="0">
                <a:hlinkClick r:id="rId7"/>
              </a:rPr>
              <a:t>Student-Directed Transition Planning</a:t>
            </a:r>
            <a:endParaRPr lang="en-US" sz="2400" dirty="0"/>
          </a:p>
          <a:p>
            <a:r>
              <a:rPr lang="en-US" sz="2400" dirty="0">
                <a:hlinkClick r:id="rId8"/>
              </a:rPr>
              <a:t>Response Prompting to Teach Employment Skills</a:t>
            </a:r>
            <a:endParaRPr lang="en-US" sz="2400" dirty="0"/>
          </a:p>
          <a:p>
            <a:r>
              <a:rPr lang="en-US" sz="2400" dirty="0">
                <a:hlinkClick r:id="rId9"/>
              </a:rPr>
              <a:t>Go 4 It Now! To teaching Writing Skills</a:t>
            </a:r>
            <a:endParaRPr lang="en-US" sz="2400" dirty="0"/>
          </a:p>
          <a:p>
            <a:r>
              <a:rPr lang="en-US" sz="2400" dirty="0">
                <a:hlinkClick r:id="rId10"/>
              </a:rPr>
              <a:t>Mentoring to Teach STEM Skills</a:t>
            </a:r>
            <a:endParaRPr lang="en-US" sz="2400" dirty="0"/>
          </a:p>
          <a:p>
            <a:r>
              <a:rPr lang="en-US" sz="2400" dirty="0">
                <a:hlinkClick r:id="rId11"/>
              </a:rPr>
              <a:t>Self-Directed IEPs to Teach Student Involvement in IEP Meetings</a:t>
            </a:r>
            <a:endParaRPr lang="en-US" sz="2400" dirty="0"/>
          </a:p>
          <a:p>
            <a:r>
              <a:rPr lang="en-US" sz="2400" dirty="0">
                <a:hlinkClick r:id="rId12"/>
              </a:rPr>
              <a:t>WAGES (Working at Gaining Employment Skills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4173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 for the National Technical Assistance Center on Transition: the Collaborative (NTACT:C)">
            <a:extLst>
              <a:ext uri="{FF2B5EF4-FFF2-40B4-BE49-F238E27FC236}">
                <a16:creationId xmlns:a16="http://schemas.microsoft.com/office/drawing/2014/main" id="{FF946A80-10AE-49C8-9BA2-7E8F1597D9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67" y="-51591"/>
            <a:ext cx="3633524" cy="2043857"/>
          </a:xfrm>
          <a:prstGeom prst="rect">
            <a:avLst/>
          </a:prstGeom>
        </p:spPr>
      </p:pic>
      <p:sp>
        <p:nvSpPr>
          <p:cNvPr id="255" name="Google Shape;255;p9" descr="URL for the Center: www.transitionta.org"/>
          <p:cNvSpPr txBox="1">
            <a:spLocks noGrp="1"/>
          </p:cNvSpPr>
          <p:nvPr>
            <p:ph type="title"/>
          </p:nvPr>
        </p:nvSpPr>
        <p:spPr>
          <a:xfrm>
            <a:off x="4003190" y="155964"/>
            <a:ext cx="3788230" cy="9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</a:pPr>
            <a:r>
              <a:rPr lang="en-US" sz="2400" u="sng" dirty="0">
                <a:solidFill>
                  <a:schemeClr val="hlink"/>
                </a:solidFill>
                <a:hlinkClick r:id="rId4"/>
              </a:rPr>
              <a:t>www.transitionta.org</a:t>
            </a:r>
            <a:endParaRPr sz="2400" dirty="0"/>
          </a:p>
        </p:txBody>
      </p:sp>
      <p:sp>
        <p:nvSpPr>
          <p:cNvPr id="2" name="Rectangle 1" descr="Live and Recorded Webinars, Transition Life Hacks, Online Modules, FAQs, Presenter guides, videos, checklists, toolkits, data resources, lesson starters…&#10;Create a FREE account and personalize your dashboard of favorite resources&#10;">
            <a:extLst>
              <a:ext uri="{FF2B5EF4-FFF2-40B4-BE49-F238E27FC236}">
                <a16:creationId xmlns:a16="http://schemas.microsoft.com/office/drawing/2014/main" id="{94957019-02B7-4B51-B8EE-448F2B954331}"/>
              </a:ext>
            </a:extLst>
          </p:cNvPr>
          <p:cNvSpPr/>
          <p:nvPr/>
        </p:nvSpPr>
        <p:spPr>
          <a:xfrm>
            <a:off x="1327" y="1990271"/>
            <a:ext cx="6096000" cy="437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anose="020B0604020202020204" pitchFamily="34" charset="0"/>
              <a:buChar char="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Webinars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anose="020B0604020202020204" pitchFamily="34" charset="0"/>
              <a:buChar char="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Transition Life Hacks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anose="020B0604020202020204" pitchFamily="34" charset="0"/>
              <a:buChar char="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Online Modules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anose="020B0604020202020204" pitchFamily="34" charset="0"/>
              <a:buChar char="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FAQs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anose="020B0604020202020204" pitchFamily="34" charset="0"/>
              <a:buChar char="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Presenter guides, videos, checklists, toolkits, data resources, lesson starters…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anose="020B0604020202020204" pitchFamily="34" charset="0"/>
              <a:buChar char="→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Create a FREE account and personalize your dashboard of favorite resources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6" name="Google Shape;256;p9" descr="Photo of the homepage for the NTACT:C website, www.transitionta.org. "/>
          <p:cNvGrpSpPr/>
          <p:nvPr/>
        </p:nvGrpSpPr>
        <p:grpSpPr>
          <a:xfrm rot="20847217">
            <a:off x="4749863" y="685708"/>
            <a:ext cx="6736245" cy="3848283"/>
            <a:chOff x="118907" y="1"/>
            <a:chExt cx="11565093" cy="6068277"/>
          </a:xfrm>
        </p:grpSpPr>
        <p:pic>
          <p:nvPicPr>
            <p:cNvPr id="258" name="Google Shape;258;p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30561" r="974" b="43454"/>
            <a:stretch/>
          </p:blipFill>
          <p:spPr>
            <a:xfrm>
              <a:off x="118908" y="4474581"/>
              <a:ext cx="11565092" cy="1593697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57" name="Google Shape;257;p9" descr="Photo of top portion of NTACT:C homepage, www.transitionta.org.">
              <a:hlinkClick r:id="rId4"/>
            </p:cNvPr>
            <p:cNvPicPr preferRelativeResize="0"/>
            <p:nvPr/>
          </p:nvPicPr>
          <p:blipFill rotWithShape="1">
            <a:blip r:embed="rId6">
              <a:alphaModFix/>
            </a:blip>
            <a:srcRect r="2590" b="86502"/>
            <a:stretch/>
          </p:blipFill>
          <p:spPr>
            <a:xfrm>
              <a:off x="118907" y="1"/>
              <a:ext cx="11565093" cy="48262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4" name="Picture 3" descr="Photo of a document from the NTACT:C website, www.transitionta.org.">
            <a:extLst>
              <a:ext uri="{FF2B5EF4-FFF2-40B4-BE49-F238E27FC236}">
                <a16:creationId xmlns:a16="http://schemas.microsoft.com/office/drawing/2014/main" id="{FE3A8996-F728-5140-1CE6-9AD090543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8234">
            <a:off x="6510453" y="2505845"/>
            <a:ext cx="5136776" cy="3969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292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664E79-00F1-5BC9-568A-71BDF716A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75209-5B34-3527-A236-FB1E1F389E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21438"/>
            <a:ext cx="2743200" cy="365125"/>
          </a:xfrm>
          <a:prstGeom prst="rect">
            <a:avLst/>
          </a:prstGeom>
        </p:spPr>
        <p:txBody>
          <a:bodyPr/>
          <a:lstStyle/>
          <a:p>
            <a:fld id="{8B753B17-1229-47A4-BBB2-A02D5F84107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Transition Coalition webpage.">
            <a:extLst>
              <a:ext uri="{FF2B5EF4-FFF2-40B4-BE49-F238E27FC236}">
                <a16:creationId xmlns:a16="http://schemas.microsoft.com/office/drawing/2014/main" id="{F77ADCAE-7F56-9066-8FCA-9ABCA9C1A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"/>
            <a:ext cx="12329160" cy="48925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7F0E5ED-701A-B52C-2280-74BD0F7AE3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64580" y="3566160"/>
            <a:ext cx="5364480" cy="2462213"/>
          </a:xfrm>
          <a:prstGeom prst="rect">
            <a:avLst/>
          </a:prstGeom>
          <a:noFill/>
          <a:ln>
            <a:solidFill>
              <a:schemeClr val="bg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39449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13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 Development for Individuals &amp; Teams</a:t>
            </a:r>
          </a:p>
          <a:p>
            <a:pPr marL="457200" marR="0" lvl="0" indent="-39449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13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Strategies, Tools, &amp; Implementation</a:t>
            </a:r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2613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 &amp; Materials for Educator Preparation</a:t>
            </a:r>
          </a:p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2613"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 ____ ____________________________________________________________________________________________________________________________________________________________________________________ </a:t>
            </a:r>
            <a:r>
              <a:rPr kumimoji="0" lang="en-US" sz="2400" b="0" i="0" u="none" strike="noStrike" kern="1200" cap="none" spc="0" normalizeH="0" baseline="0" noProof="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</a:t>
            </a:r>
            <a:endParaRPr kumimoji="0" lang="en-US" sz="2000" b="1" i="0" u="none" strike="noStrike" kern="120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5FD3B-A4B3-9934-A34C-DD762B97909B}"/>
              </a:ext>
            </a:extLst>
          </p:cNvPr>
          <p:cNvSpPr txBox="1"/>
          <p:nvPr/>
        </p:nvSpPr>
        <p:spPr>
          <a:xfrm>
            <a:off x="3478107" y="6142335"/>
            <a:ext cx="585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www.transitioncoalition.org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7814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257432" y="365125"/>
            <a:ext cx="115679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</a:pPr>
            <a:r>
              <a:rPr lang="en-US" sz="4000" dirty="0"/>
              <a:t>Contact Us</a:t>
            </a:r>
            <a:endParaRPr dirty="0"/>
          </a:p>
        </p:txBody>
      </p:sp>
      <p:sp>
        <p:nvSpPr>
          <p:cNvPr id="228" name="Google Shape;228;p14"/>
          <p:cNvSpPr txBox="1">
            <a:spLocks noGrp="1"/>
          </p:cNvSpPr>
          <p:nvPr>
            <p:ph type="body" idx="1"/>
          </p:nvPr>
        </p:nvSpPr>
        <p:spPr>
          <a:xfrm>
            <a:off x="805343" y="1825625"/>
            <a:ext cx="7296241" cy="382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1041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60"/>
              <a:buChar char="→"/>
            </a:pPr>
            <a:r>
              <a:rPr lang="en-US" dirty="0"/>
              <a:t>General email for NTACT: C  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ntact-collab@uncc.edu</a:t>
            </a:r>
            <a:r>
              <a:rPr lang="en-US" dirty="0"/>
              <a:t> 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60"/>
              <a:buChar char="→"/>
            </a:pPr>
            <a:r>
              <a:rPr lang="en-US" dirty="0"/>
              <a:t>Questions/requests-https://transitionta.org/contact/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6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60"/>
              <a:buNone/>
            </a:pPr>
            <a:r>
              <a:rPr lang="en-US" dirty="0"/>
              <a:t>Presenters:</a:t>
            </a:r>
          </a:p>
          <a:p>
            <a:pPr marL="685800" lvl="1" indent="-3200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Mary Morningstar, </a:t>
            </a:r>
            <a:r>
              <a:rPr lang="en-US" dirty="0">
                <a:hlinkClick r:id="rId4"/>
              </a:rPr>
              <a:t>mem28@pdx.edu</a:t>
            </a:r>
            <a:r>
              <a:rPr lang="en-US" dirty="0"/>
              <a:t> </a:t>
            </a:r>
            <a:endParaRPr dirty="0"/>
          </a:p>
          <a:p>
            <a:pPr marL="685800" lvl="1" indent="-3200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Deanne Unruh, 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dkunruh@uoregon.edu</a:t>
            </a:r>
            <a:r>
              <a:rPr lang="en-US" dirty="0"/>
              <a:t>   </a:t>
            </a:r>
          </a:p>
          <a:p>
            <a:pPr marL="685800" lvl="1" indent="-320040">
              <a:buSzPts val="2400"/>
            </a:pPr>
            <a:r>
              <a:rPr lang="en-US" dirty="0"/>
              <a:t>Dawn Rowe, </a:t>
            </a:r>
            <a:r>
              <a:rPr lang="en-US" b="0" i="0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6" tooltip="mailto:roweda@etsu.edu"/>
              </a:rPr>
              <a:t>roweda@etsu.edu</a:t>
            </a:r>
            <a:endParaRPr dirty="0"/>
          </a:p>
          <a:p>
            <a:pPr marL="685800" lvl="1" indent="-1676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 </a:t>
            </a:r>
            <a:endParaRPr dirty="0"/>
          </a:p>
          <a:p>
            <a:pPr marL="685800" lvl="1" indent="-1676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60"/>
              <a:buNone/>
            </a:pPr>
            <a:endParaRPr dirty="0"/>
          </a:p>
        </p:txBody>
      </p:sp>
      <p:pic>
        <p:nvPicPr>
          <p:cNvPr id="3" name="Picture 2" descr="QR code">
            <a:extLst>
              <a:ext uri="{FF2B5EF4-FFF2-40B4-BE49-F238E27FC236}">
                <a16:creationId xmlns:a16="http://schemas.microsoft.com/office/drawing/2014/main" id="{CB858F0F-7FE1-E2EB-B4AB-13426C296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584" y="2776728"/>
            <a:ext cx="2438400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95213-D439-B169-514B-E37C86F34249}"/>
              </a:ext>
            </a:extLst>
          </p:cNvPr>
          <p:cNvSpPr txBox="1"/>
          <p:nvPr/>
        </p:nvSpPr>
        <p:spPr>
          <a:xfrm>
            <a:off x="7900363" y="2039567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Evaluation Link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043267-BCC1-C908-1421-F1E40795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99" y="620487"/>
            <a:ext cx="6108594" cy="464578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b="0" dirty="0">
                <a:solidFill>
                  <a:schemeClr val="tx2"/>
                </a:solidFill>
                <a:latin typeface="Century Gothic" panose="020B0502020202020204" pitchFamily="34" charset="0"/>
              </a:rPr>
              <a:t>New Initiative to Improve </a:t>
            </a:r>
            <a:br>
              <a:rPr lang="en-US" sz="3600" b="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3600" b="0" dirty="0">
                <a:solidFill>
                  <a:schemeClr val="tx2"/>
                </a:solidFill>
                <a:latin typeface="Century Gothic" panose="020B0502020202020204" pitchFamily="34" charset="0"/>
              </a:rPr>
              <a:t>Postsecondary Outcomes </a:t>
            </a:r>
            <a:br>
              <a:rPr lang="en-US" sz="3600" b="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3600" b="0" dirty="0">
                <a:solidFill>
                  <a:schemeClr val="tx2"/>
                </a:solidFill>
                <a:latin typeface="Century Gothic" panose="020B0502020202020204" pitchFamily="34" charset="0"/>
              </a:rPr>
              <a:t>for Students with Disabilities</a:t>
            </a:r>
            <a:br>
              <a:rPr lang="en-US" sz="3600" b="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3600" b="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3 E: Expect, Engage, Empower</a:t>
            </a:r>
            <a:br>
              <a:rPr lang="en-US" sz="3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en-US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Expect - Engage - Empower: Successful Transitions for ALL!">
            <a:extLst>
              <a:ext uri="{FF2B5EF4-FFF2-40B4-BE49-F238E27FC236}">
                <a16:creationId xmlns:a16="http://schemas.microsoft.com/office/drawing/2014/main" id="{6A18EB40-1E26-16F0-5C87-D10E98C60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93" y="620487"/>
            <a:ext cx="5294630" cy="5257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5CF9CE-5BD3-B9DC-508A-91AC61FBD18A}"/>
              </a:ext>
            </a:extLst>
          </p:cNvPr>
          <p:cNvSpPr txBox="1"/>
          <p:nvPr/>
        </p:nvSpPr>
        <p:spPr>
          <a:xfrm>
            <a:off x="112275" y="5878285"/>
            <a:ext cx="11383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https://osepideasthatwork.org/federal-resources-stakeholders/topical-issues/expect-engage-and-empower-successful-transitions-all#:~:text=This%20initiative%20will%20challenge%20the,with%20disabilities%20and%20their%20families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DA3D2-1781-B017-7CA8-57886DAAD6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21438"/>
            <a:ext cx="2743200" cy="365125"/>
          </a:xfrm>
          <a:prstGeom prst="rect">
            <a:avLst/>
          </a:prstGeom>
        </p:spPr>
        <p:txBody>
          <a:bodyPr/>
          <a:lstStyle/>
          <a:p>
            <a:fld id="{8B753B17-1229-47A4-BBB2-A02D5F8410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8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Expect"/>
          <p:cNvGrpSpPr/>
          <p:nvPr/>
        </p:nvGrpSpPr>
        <p:grpSpPr>
          <a:xfrm>
            <a:off x="313878" y="222123"/>
            <a:ext cx="5000521" cy="6347137"/>
            <a:chOff x="0" y="0"/>
            <a:chExt cx="1975514" cy="2507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5514" cy="2507511"/>
            </a:xfrm>
            <a:custGeom>
              <a:avLst/>
              <a:gdLst/>
              <a:ahLst/>
              <a:cxnLst/>
              <a:rect l="l" t="t" r="r" b="b"/>
              <a:pathLst>
                <a:path w="1975514" h="2507511">
                  <a:moveTo>
                    <a:pt x="0" y="0"/>
                  </a:moveTo>
                  <a:lnTo>
                    <a:pt x="1975514" y="0"/>
                  </a:lnTo>
                  <a:lnTo>
                    <a:pt x="1975514" y="2507511"/>
                  </a:lnTo>
                  <a:lnTo>
                    <a:pt x="0" y="2507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75514" cy="25551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44" y="685800"/>
            <a:ext cx="4306389" cy="3709435"/>
            <a:chOff x="0" y="0"/>
            <a:chExt cx="1701289" cy="1465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1289" cy="1465456"/>
            </a:xfrm>
            <a:custGeom>
              <a:avLst/>
              <a:gdLst/>
              <a:ahLst/>
              <a:cxnLst/>
              <a:rect l="l" t="t" r="r" b="b"/>
              <a:pathLst>
                <a:path w="1701289" h="1465456">
                  <a:moveTo>
                    <a:pt x="61124" y="0"/>
                  </a:moveTo>
                  <a:lnTo>
                    <a:pt x="1640165" y="0"/>
                  </a:lnTo>
                  <a:cubicBezTo>
                    <a:pt x="1673923" y="0"/>
                    <a:pt x="1701289" y="27366"/>
                    <a:pt x="1701289" y="61124"/>
                  </a:cubicBezTo>
                  <a:lnTo>
                    <a:pt x="1701289" y="1404331"/>
                  </a:lnTo>
                  <a:cubicBezTo>
                    <a:pt x="1701289" y="1438089"/>
                    <a:pt x="1673923" y="1465456"/>
                    <a:pt x="1640165" y="1465456"/>
                  </a:cubicBezTo>
                  <a:lnTo>
                    <a:pt x="61124" y="1465456"/>
                  </a:lnTo>
                  <a:cubicBezTo>
                    <a:pt x="44913" y="1465456"/>
                    <a:pt x="29366" y="1459016"/>
                    <a:pt x="17903" y="1447553"/>
                  </a:cubicBezTo>
                  <a:cubicBezTo>
                    <a:pt x="6440" y="1436090"/>
                    <a:pt x="0" y="1420543"/>
                    <a:pt x="0" y="1404331"/>
                  </a:cubicBezTo>
                  <a:lnTo>
                    <a:pt x="0" y="61124"/>
                  </a:lnTo>
                  <a:cubicBezTo>
                    <a:pt x="0" y="27366"/>
                    <a:pt x="27366" y="0"/>
                    <a:pt x="61124" y="0"/>
                  </a:cubicBezTo>
                  <a:close/>
                </a:path>
              </a:pathLst>
            </a:custGeom>
            <a:solidFill>
              <a:srgbClr val="30307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01289" cy="15130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8" name="Group 8" descr="Expect"/>
          <p:cNvGrpSpPr/>
          <p:nvPr/>
        </p:nvGrpSpPr>
        <p:grpSpPr>
          <a:xfrm>
            <a:off x="660944" y="4697872"/>
            <a:ext cx="4414541" cy="1474329"/>
            <a:chOff x="0" y="0"/>
            <a:chExt cx="1744016" cy="5824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44016" cy="582451"/>
            </a:xfrm>
            <a:custGeom>
              <a:avLst/>
              <a:gdLst/>
              <a:ahLst/>
              <a:cxnLst/>
              <a:rect l="l" t="t" r="r" b="b"/>
              <a:pathLst>
                <a:path w="1744016" h="582451">
                  <a:moveTo>
                    <a:pt x="59627" y="0"/>
                  </a:moveTo>
                  <a:lnTo>
                    <a:pt x="1684389" y="0"/>
                  </a:lnTo>
                  <a:cubicBezTo>
                    <a:pt x="1717320" y="0"/>
                    <a:pt x="1744016" y="26696"/>
                    <a:pt x="1744016" y="59627"/>
                  </a:cubicBezTo>
                  <a:lnTo>
                    <a:pt x="1744016" y="522824"/>
                  </a:lnTo>
                  <a:cubicBezTo>
                    <a:pt x="1744016" y="555755"/>
                    <a:pt x="1717320" y="582451"/>
                    <a:pt x="1684389" y="582451"/>
                  </a:cubicBezTo>
                  <a:lnTo>
                    <a:pt x="59627" y="582451"/>
                  </a:lnTo>
                  <a:cubicBezTo>
                    <a:pt x="26696" y="582451"/>
                    <a:pt x="0" y="555755"/>
                    <a:pt x="0" y="522824"/>
                  </a:cubicBezTo>
                  <a:lnTo>
                    <a:pt x="0" y="59627"/>
                  </a:lnTo>
                  <a:cubicBezTo>
                    <a:pt x="0" y="26696"/>
                    <a:pt x="26696" y="0"/>
                    <a:pt x="59627" y="0"/>
                  </a:cubicBezTo>
                  <a:close/>
                </a:path>
              </a:pathLst>
            </a:custGeom>
            <a:solidFill>
              <a:srgbClr val="30307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44016" cy="63007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sp>
        <p:nvSpPr>
          <p:cNvPr id="13" name="Freeform 13" descr="Raising scale"/>
          <p:cNvSpPr/>
          <p:nvPr/>
        </p:nvSpPr>
        <p:spPr>
          <a:xfrm>
            <a:off x="1223713" y="913484"/>
            <a:ext cx="3180851" cy="3254067"/>
          </a:xfrm>
          <a:custGeom>
            <a:avLst/>
            <a:gdLst/>
            <a:ahLst/>
            <a:cxnLst/>
            <a:rect l="l" t="t" r="r" b="b"/>
            <a:pathLst>
              <a:path w="4771276" h="4881100">
                <a:moveTo>
                  <a:pt x="0" y="0"/>
                </a:moveTo>
                <a:lnTo>
                  <a:pt x="4771275" y="0"/>
                </a:lnTo>
                <a:lnTo>
                  <a:pt x="4771275" y="4881100"/>
                </a:lnTo>
                <a:lnTo>
                  <a:pt x="0" y="48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075403" y="4767440"/>
            <a:ext cx="3891930" cy="1167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3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EXPECT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55880" y="641350"/>
            <a:ext cx="6527881" cy="466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Believe students with disabilities have potential to achieve their desired postsecondary goals &amp; engage in meaningful community activities</a:t>
            </a:r>
          </a:p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DM Sans Bold"/>
            </a:endParaRPr>
          </a:p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Ensure students with disabilities have equal access to educational and vocational opportunities &amp; the supports and to participate fully.</a:t>
            </a:r>
          </a:p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Support students and families to hold high expectations for the future, over the lifespan</a:t>
            </a:r>
          </a:p>
          <a:p>
            <a:pPr algn="ctr">
              <a:lnSpc>
                <a:spcPts val="2323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3878" y="222123"/>
            <a:ext cx="5000521" cy="6347137"/>
            <a:chOff x="0" y="0"/>
            <a:chExt cx="1975514" cy="2507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5514" cy="2507511"/>
            </a:xfrm>
            <a:custGeom>
              <a:avLst/>
              <a:gdLst/>
              <a:ahLst/>
              <a:cxnLst/>
              <a:rect l="l" t="t" r="r" b="b"/>
              <a:pathLst>
                <a:path w="1975514" h="2507511">
                  <a:moveTo>
                    <a:pt x="0" y="0"/>
                  </a:moveTo>
                  <a:lnTo>
                    <a:pt x="1975514" y="0"/>
                  </a:lnTo>
                  <a:lnTo>
                    <a:pt x="1975514" y="2507511"/>
                  </a:lnTo>
                  <a:lnTo>
                    <a:pt x="0" y="2507511"/>
                  </a:lnTo>
                  <a:close/>
                </a:path>
              </a:pathLst>
            </a:custGeom>
            <a:solidFill>
              <a:srgbClr val="30307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75514" cy="25551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44" y="685800"/>
            <a:ext cx="4306389" cy="3709435"/>
            <a:chOff x="0" y="0"/>
            <a:chExt cx="1701289" cy="1465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1289" cy="1465456"/>
            </a:xfrm>
            <a:custGeom>
              <a:avLst/>
              <a:gdLst/>
              <a:ahLst/>
              <a:cxnLst/>
              <a:rect l="l" t="t" r="r" b="b"/>
              <a:pathLst>
                <a:path w="1701289" h="1465456">
                  <a:moveTo>
                    <a:pt x="61124" y="0"/>
                  </a:moveTo>
                  <a:lnTo>
                    <a:pt x="1640165" y="0"/>
                  </a:lnTo>
                  <a:cubicBezTo>
                    <a:pt x="1673923" y="0"/>
                    <a:pt x="1701289" y="27366"/>
                    <a:pt x="1701289" y="61124"/>
                  </a:cubicBezTo>
                  <a:lnTo>
                    <a:pt x="1701289" y="1404331"/>
                  </a:lnTo>
                  <a:cubicBezTo>
                    <a:pt x="1701289" y="1438089"/>
                    <a:pt x="1673923" y="1465456"/>
                    <a:pt x="1640165" y="1465456"/>
                  </a:cubicBezTo>
                  <a:lnTo>
                    <a:pt x="61124" y="1465456"/>
                  </a:lnTo>
                  <a:cubicBezTo>
                    <a:pt x="44913" y="1465456"/>
                    <a:pt x="29366" y="1459016"/>
                    <a:pt x="17903" y="1447553"/>
                  </a:cubicBezTo>
                  <a:cubicBezTo>
                    <a:pt x="6440" y="1436090"/>
                    <a:pt x="0" y="1420543"/>
                    <a:pt x="0" y="1404331"/>
                  </a:cubicBezTo>
                  <a:lnTo>
                    <a:pt x="0" y="61124"/>
                  </a:lnTo>
                  <a:cubicBezTo>
                    <a:pt x="0" y="27366"/>
                    <a:pt x="27366" y="0"/>
                    <a:pt x="611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01289" cy="15130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8" name="Group 8" descr="Expect"/>
          <p:cNvGrpSpPr/>
          <p:nvPr/>
        </p:nvGrpSpPr>
        <p:grpSpPr>
          <a:xfrm>
            <a:off x="275437" y="4577321"/>
            <a:ext cx="5386028" cy="1764565"/>
            <a:chOff x="-134452" y="-47625"/>
            <a:chExt cx="1878468" cy="697112"/>
          </a:xfrm>
        </p:grpSpPr>
        <p:sp>
          <p:nvSpPr>
            <p:cNvPr id="9" name="Freeform 9"/>
            <p:cNvSpPr/>
            <p:nvPr/>
          </p:nvSpPr>
          <p:spPr>
            <a:xfrm>
              <a:off x="-134452" y="67036"/>
              <a:ext cx="1744016" cy="582451"/>
            </a:xfrm>
            <a:custGeom>
              <a:avLst/>
              <a:gdLst/>
              <a:ahLst/>
              <a:cxnLst/>
              <a:rect l="l" t="t" r="r" b="b"/>
              <a:pathLst>
                <a:path w="1744016" h="582451">
                  <a:moveTo>
                    <a:pt x="59627" y="0"/>
                  </a:moveTo>
                  <a:lnTo>
                    <a:pt x="1684389" y="0"/>
                  </a:lnTo>
                  <a:cubicBezTo>
                    <a:pt x="1717320" y="0"/>
                    <a:pt x="1744016" y="26696"/>
                    <a:pt x="1744016" y="59627"/>
                  </a:cubicBezTo>
                  <a:lnTo>
                    <a:pt x="1744016" y="522824"/>
                  </a:lnTo>
                  <a:cubicBezTo>
                    <a:pt x="1744016" y="555755"/>
                    <a:pt x="1717320" y="582451"/>
                    <a:pt x="1684389" y="582451"/>
                  </a:cubicBezTo>
                  <a:lnTo>
                    <a:pt x="59627" y="582451"/>
                  </a:lnTo>
                  <a:cubicBezTo>
                    <a:pt x="26696" y="582451"/>
                    <a:pt x="0" y="555755"/>
                    <a:pt x="0" y="522824"/>
                  </a:cubicBezTo>
                  <a:lnTo>
                    <a:pt x="0" y="59627"/>
                  </a:lnTo>
                  <a:cubicBezTo>
                    <a:pt x="0" y="26696"/>
                    <a:pt x="26696" y="0"/>
                    <a:pt x="59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44016" cy="63007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445600" y="191252"/>
            <a:ext cx="6527881" cy="641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86" lvl="1" indent="-259093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303077"/>
                </a:solidFill>
                <a:latin typeface="DM Sans Bold"/>
              </a:rPr>
              <a:t>Expectations </a:t>
            </a:r>
            <a:r>
              <a:rPr lang="en-US" sz="2400" dirty="0">
                <a:solidFill>
                  <a:srgbClr val="303077"/>
                </a:solidFill>
                <a:latin typeface="DM Sans"/>
              </a:rPr>
              <a:t>lead to parent </a:t>
            </a:r>
            <a:r>
              <a:rPr lang="en-US" sz="2400" dirty="0">
                <a:solidFill>
                  <a:srgbClr val="303077"/>
                </a:solidFill>
                <a:latin typeface="DM Sans Bold"/>
              </a:rPr>
              <a:t>motivation</a:t>
            </a:r>
            <a:r>
              <a:rPr lang="en-US" sz="2400" dirty="0">
                <a:solidFill>
                  <a:srgbClr val="303077"/>
                </a:solidFill>
                <a:latin typeface="DM Sans"/>
              </a:rPr>
              <a:t> during transition planning (Hirano et al., 2016)</a:t>
            </a:r>
          </a:p>
          <a:p>
            <a:pPr marL="518186" lvl="1" indent="-259093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303077"/>
                </a:solidFill>
                <a:latin typeface="DM Sans"/>
              </a:rPr>
              <a:t>Students are more likely to achieve outcomes when parents have high expectations (Carter et al., 2012; Chiang et al., 2012; Doren et al, 2012; Lipscomb et al., 2017; </a:t>
            </a:r>
            <a:r>
              <a:rPr lang="en-US" sz="2400" dirty="0" err="1">
                <a:solidFill>
                  <a:srgbClr val="303077"/>
                </a:solidFill>
                <a:latin typeface="DM Sans"/>
              </a:rPr>
              <a:t>Papay</a:t>
            </a:r>
            <a:r>
              <a:rPr lang="en-US" sz="2400" dirty="0">
                <a:solidFill>
                  <a:srgbClr val="303077"/>
                </a:solidFill>
                <a:latin typeface="DM Sans"/>
              </a:rPr>
              <a:t> &amp; Bambara, 2013)</a:t>
            </a:r>
          </a:p>
          <a:p>
            <a:pPr marL="518186" lvl="1" indent="-259093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303077"/>
                </a:solidFill>
                <a:latin typeface="DM Sans"/>
              </a:rPr>
              <a:t>Teachers who expect students to achieve are more likely to support positive outcomes (e.g., sense of belonging, improved academics achievement, motivation; </a:t>
            </a:r>
            <a:r>
              <a:rPr lang="en-US" sz="2400" dirty="0" err="1">
                <a:solidFill>
                  <a:srgbClr val="303077"/>
                </a:solidFill>
                <a:latin typeface="DM Sans"/>
              </a:rPr>
              <a:t>Forian</a:t>
            </a:r>
            <a:r>
              <a:rPr lang="en-US" sz="2400" dirty="0">
                <a:solidFill>
                  <a:srgbClr val="303077"/>
                </a:solidFill>
                <a:latin typeface="DM Sans"/>
              </a:rPr>
              <a:t> et al., 2012; Hattie, 2008)</a:t>
            </a:r>
          </a:p>
          <a:p>
            <a:pPr algn="ctr">
              <a:lnSpc>
                <a:spcPts val="2323"/>
              </a:lnSpc>
              <a:spcBef>
                <a:spcPct val="0"/>
              </a:spcBef>
            </a:pPr>
            <a:endParaRPr lang="en-US" sz="2400" dirty="0">
              <a:solidFill>
                <a:srgbClr val="303077"/>
              </a:solidFill>
              <a:latin typeface="DM Sans"/>
            </a:endParaRPr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056695" y="4960378"/>
            <a:ext cx="3514885" cy="1167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34" b="0" i="0" u="none" strike="noStrike" kern="1200" cap="none" spc="0" normalizeH="0" baseline="0" noProof="0" dirty="0">
                <a:ln>
                  <a:noFill/>
                </a:ln>
                <a:solidFill>
                  <a:srgbClr val="303077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EXPECT </a:t>
            </a:r>
          </a:p>
        </p:txBody>
      </p:sp>
      <p:sp>
        <p:nvSpPr>
          <p:cNvPr id="13" name="Freeform 13" descr="Raising scale"/>
          <p:cNvSpPr/>
          <p:nvPr/>
        </p:nvSpPr>
        <p:spPr>
          <a:xfrm>
            <a:off x="1223713" y="913484"/>
            <a:ext cx="3180851" cy="3254067"/>
          </a:xfrm>
          <a:custGeom>
            <a:avLst/>
            <a:gdLst/>
            <a:ahLst/>
            <a:cxnLst/>
            <a:rect l="l" t="t" r="r" b="b"/>
            <a:pathLst>
              <a:path w="4771276" h="4881100">
                <a:moveTo>
                  <a:pt x="0" y="0"/>
                </a:moveTo>
                <a:lnTo>
                  <a:pt x="4771275" y="0"/>
                </a:lnTo>
                <a:lnTo>
                  <a:pt x="4771275" y="4881100"/>
                </a:lnTo>
                <a:lnTo>
                  <a:pt x="0" y="4881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3878" y="222123"/>
            <a:ext cx="5000521" cy="6347137"/>
            <a:chOff x="0" y="0"/>
            <a:chExt cx="1975514" cy="2507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5514" cy="2507511"/>
            </a:xfrm>
            <a:custGeom>
              <a:avLst/>
              <a:gdLst/>
              <a:ahLst/>
              <a:cxnLst/>
              <a:rect l="l" t="t" r="r" b="b"/>
              <a:pathLst>
                <a:path w="1975514" h="2507511">
                  <a:moveTo>
                    <a:pt x="0" y="0"/>
                  </a:moveTo>
                  <a:lnTo>
                    <a:pt x="1975514" y="0"/>
                  </a:lnTo>
                  <a:lnTo>
                    <a:pt x="1975514" y="2507511"/>
                  </a:lnTo>
                  <a:lnTo>
                    <a:pt x="0" y="2507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75514" cy="25551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455880" y="641350"/>
            <a:ext cx="6527881" cy="466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Support students with disabilities to be </a:t>
            </a:r>
            <a:r>
              <a:rPr lang="en-US" sz="2400" i="1" dirty="0">
                <a:solidFill>
                  <a:schemeClr val="bg1"/>
                </a:solidFill>
                <a:latin typeface="DM Sans Bold"/>
              </a:rPr>
              <a:t>active</a:t>
            </a:r>
            <a:r>
              <a:rPr lang="en-US" sz="2400" dirty="0">
                <a:solidFill>
                  <a:schemeClr val="bg1"/>
                </a:solidFill>
                <a:latin typeface="DM Sans Bold"/>
              </a:rPr>
              <a:t> participants in planning their futures (across the lifespan). </a:t>
            </a:r>
          </a:p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Collaborate with family members to ensure holistic approaches to planning aligning with student interests</a:t>
            </a:r>
          </a:p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Work closely with agencies and organizations involved over time and especially during transition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DM Sans Bold"/>
            </a:endParaRPr>
          </a:p>
          <a:p>
            <a:pPr algn="ctr">
              <a:lnSpc>
                <a:spcPts val="2323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DM Sans Bold"/>
            </a:endParaRPr>
          </a:p>
        </p:txBody>
      </p:sp>
      <p:grpSp>
        <p:nvGrpSpPr>
          <p:cNvPr id="8" name="Group 8" descr="Engage"/>
          <p:cNvGrpSpPr/>
          <p:nvPr/>
        </p:nvGrpSpPr>
        <p:grpSpPr>
          <a:xfrm>
            <a:off x="660944" y="4697872"/>
            <a:ext cx="4414541" cy="1474329"/>
            <a:chOff x="0" y="0"/>
            <a:chExt cx="1744016" cy="5824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44016" cy="582451"/>
            </a:xfrm>
            <a:custGeom>
              <a:avLst/>
              <a:gdLst/>
              <a:ahLst/>
              <a:cxnLst/>
              <a:rect l="l" t="t" r="r" b="b"/>
              <a:pathLst>
                <a:path w="1744016" h="582451">
                  <a:moveTo>
                    <a:pt x="59627" y="0"/>
                  </a:moveTo>
                  <a:lnTo>
                    <a:pt x="1684389" y="0"/>
                  </a:lnTo>
                  <a:cubicBezTo>
                    <a:pt x="1717320" y="0"/>
                    <a:pt x="1744016" y="26696"/>
                    <a:pt x="1744016" y="59627"/>
                  </a:cubicBezTo>
                  <a:lnTo>
                    <a:pt x="1744016" y="522824"/>
                  </a:lnTo>
                  <a:cubicBezTo>
                    <a:pt x="1744016" y="555755"/>
                    <a:pt x="1717320" y="582451"/>
                    <a:pt x="1684389" y="582451"/>
                  </a:cubicBezTo>
                  <a:lnTo>
                    <a:pt x="59627" y="582451"/>
                  </a:lnTo>
                  <a:cubicBezTo>
                    <a:pt x="26696" y="582451"/>
                    <a:pt x="0" y="555755"/>
                    <a:pt x="0" y="522824"/>
                  </a:cubicBezTo>
                  <a:lnTo>
                    <a:pt x="0" y="59627"/>
                  </a:lnTo>
                  <a:cubicBezTo>
                    <a:pt x="0" y="26696"/>
                    <a:pt x="26696" y="0"/>
                    <a:pt x="59627" y="0"/>
                  </a:cubicBezTo>
                  <a:close/>
                </a:path>
              </a:pathLst>
            </a:custGeom>
            <a:solidFill>
              <a:srgbClr val="0067B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44016" cy="63007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5" name="Group 5" descr="Group of connected people"/>
          <p:cNvGrpSpPr/>
          <p:nvPr/>
        </p:nvGrpSpPr>
        <p:grpSpPr>
          <a:xfrm>
            <a:off x="660944" y="685800"/>
            <a:ext cx="4306389" cy="3709435"/>
            <a:chOff x="0" y="0"/>
            <a:chExt cx="1701289" cy="1465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1289" cy="1465456"/>
            </a:xfrm>
            <a:custGeom>
              <a:avLst/>
              <a:gdLst/>
              <a:ahLst/>
              <a:cxnLst/>
              <a:rect l="l" t="t" r="r" b="b"/>
              <a:pathLst>
                <a:path w="1701289" h="1465456">
                  <a:moveTo>
                    <a:pt x="61124" y="0"/>
                  </a:moveTo>
                  <a:lnTo>
                    <a:pt x="1640165" y="0"/>
                  </a:lnTo>
                  <a:cubicBezTo>
                    <a:pt x="1673923" y="0"/>
                    <a:pt x="1701289" y="27366"/>
                    <a:pt x="1701289" y="61124"/>
                  </a:cubicBezTo>
                  <a:lnTo>
                    <a:pt x="1701289" y="1404331"/>
                  </a:lnTo>
                  <a:cubicBezTo>
                    <a:pt x="1701289" y="1438089"/>
                    <a:pt x="1673923" y="1465456"/>
                    <a:pt x="1640165" y="1465456"/>
                  </a:cubicBezTo>
                  <a:lnTo>
                    <a:pt x="61124" y="1465456"/>
                  </a:lnTo>
                  <a:cubicBezTo>
                    <a:pt x="44913" y="1465456"/>
                    <a:pt x="29366" y="1459016"/>
                    <a:pt x="17903" y="1447553"/>
                  </a:cubicBezTo>
                  <a:cubicBezTo>
                    <a:pt x="6440" y="1436090"/>
                    <a:pt x="0" y="1420543"/>
                    <a:pt x="0" y="1404331"/>
                  </a:cubicBezTo>
                  <a:lnTo>
                    <a:pt x="0" y="61124"/>
                  </a:lnTo>
                  <a:cubicBezTo>
                    <a:pt x="0" y="27366"/>
                    <a:pt x="27366" y="0"/>
                    <a:pt x="61124" y="0"/>
                  </a:cubicBezTo>
                  <a:close/>
                </a:path>
              </a:pathLst>
            </a:custGeom>
            <a:solidFill>
              <a:srgbClr val="0067B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01289" cy="15130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992655" y="4767440"/>
            <a:ext cx="3404195" cy="1167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3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ENGAGE</a:t>
            </a:r>
          </a:p>
        </p:txBody>
      </p:sp>
      <p:sp>
        <p:nvSpPr>
          <p:cNvPr id="13" name="Freeform 13" descr="Group of connected people"/>
          <p:cNvSpPr/>
          <p:nvPr/>
        </p:nvSpPr>
        <p:spPr>
          <a:xfrm>
            <a:off x="1096740" y="851036"/>
            <a:ext cx="3196025" cy="3196025"/>
          </a:xfrm>
          <a:custGeom>
            <a:avLst/>
            <a:gdLst/>
            <a:ahLst/>
            <a:cxnLst/>
            <a:rect l="l" t="t" r="r" b="b"/>
            <a:pathLst>
              <a:path w="4794037" h="4794037">
                <a:moveTo>
                  <a:pt x="0" y="0"/>
                </a:moveTo>
                <a:lnTo>
                  <a:pt x="4794037" y="0"/>
                </a:lnTo>
                <a:lnTo>
                  <a:pt x="4794037" y="4794037"/>
                </a:lnTo>
                <a:lnTo>
                  <a:pt x="0" y="4794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Engage"/>
          <p:cNvGrpSpPr/>
          <p:nvPr/>
        </p:nvGrpSpPr>
        <p:grpSpPr>
          <a:xfrm>
            <a:off x="313878" y="222123"/>
            <a:ext cx="5000521" cy="6347137"/>
            <a:chOff x="0" y="0"/>
            <a:chExt cx="1975514" cy="2507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5514" cy="2507511"/>
            </a:xfrm>
            <a:custGeom>
              <a:avLst/>
              <a:gdLst/>
              <a:ahLst/>
              <a:cxnLst/>
              <a:rect l="l" t="t" r="r" b="b"/>
              <a:pathLst>
                <a:path w="1975514" h="2507511">
                  <a:moveTo>
                    <a:pt x="0" y="0"/>
                  </a:moveTo>
                  <a:lnTo>
                    <a:pt x="1975514" y="0"/>
                  </a:lnTo>
                  <a:lnTo>
                    <a:pt x="1975514" y="2507511"/>
                  </a:lnTo>
                  <a:lnTo>
                    <a:pt x="0" y="2507511"/>
                  </a:lnTo>
                  <a:close/>
                </a:path>
              </a:pathLst>
            </a:custGeom>
            <a:solidFill>
              <a:srgbClr val="0067B2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75514" cy="25551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44" y="685800"/>
            <a:ext cx="4306389" cy="3709435"/>
            <a:chOff x="0" y="0"/>
            <a:chExt cx="1701289" cy="1465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1289" cy="1465456"/>
            </a:xfrm>
            <a:custGeom>
              <a:avLst/>
              <a:gdLst/>
              <a:ahLst/>
              <a:cxnLst/>
              <a:rect l="l" t="t" r="r" b="b"/>
              <a:pathLst>
                <a:path w="1701289" h="1465456">
                  <a:moveTo>
                    <a:pt x="61124" y="0"/>
                  </a:moveTo>
                  <a:lnTo>
                    <a:pt x="1640165" y="0"/>
                  </a:lnTo>
                  <a:cubicBezTo>
                    <a:pt x="1673923" y="0"/>
                    <a:pt x="1701289" y="27366"/>
                    <a:pt x="1701289" y="61124"/>
                  </a:cubicBezTo>
                  <a:lnTo>
                    <a:pt x="1701289" y="1404331"/>
                  </a:lnTo>
                  <a:cubicBezTo>
                    <a:pt x="1701289" y="1438089"/>
                    <a:pt x="1673923" y="1465456"/>
                    <a:pt x="1640165" y="1465456"/>
                  </a:cubicBezTo>
                  <a:lnTo>
                    <a:pt x="61124" y="1465456"/>
                  </a:lnTo>
                  <a:cubicBezTo>
                    <a:pt x="44913" y="1465456"/>
                    <a:pt x="29366" y="1459016"/>
                    <a:pt x="17903" y="1447553"/>
                  </a:cubicBezTo>
                  <a:cubicBezTo>
                    <a:pt x="6440" y="1436090"/>
                    <a:pt x="0" y="1420543"/>
                    <a:pt x="0" y="1404331"/>
                  </a:cubicBezTo>
                  <a:lnTo>
                    <a:pt x="0" y="61124"/>
                  </a:lnTo>
                  <a:cubicBezTo>
                    <a:pt x="0" y="27366"/>
                    <a:pt x="27366" y="0"/>
                    <a:pt x="611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01289" cy="15130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44" y="4697872"/>
            <a:ext cx="4414541" cy="1474329"/>
            <a:chOff x="0" y="0"/>
            <a:chExt cx="1744016" cy="5824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44016" cy="582451"/>
            </a:xfrm>
            <a:custGeom>
              <a:avLst/>
              <a:gdLst/>
              <a:ahLst/>
              <a:cxnLst/>
              <a:rect l="l" t="t" r="r" b="b"/>
              <a:pathLst>
                <a:path w="1744016" h="582451">
                  <a:moveTo>
                    <a:pt x="59627" y="0"/>
                  </a:moveTo>
                  <a:lnTo>
                    <a:pt x="1684389" y="0"/>
                  </a:lnTo>
                  <a:cubicBezTo>
                    <a:pt x="1717320" y="0"/>
                    <a:pt x="1744016" y="26696"/>
                    <a:pt x="1744016" y="59627"/>
                  </a:cubicBezTo>
                  <a:lnTo>
                    <a:pt x="1744016" y="522824"/>
                  </a:lnTo>
                  <a:cubicBezTo>
                    <a:pt x="1744016" y="555755"/>
                    <a:pt x="1717320" y="582451"/>
                    <a:pt x="1684389" y="582451"/>
                  </a:cubicBezTo>
                  <a:lnTo>
                    <a:pt x="59627" y="582451"/>
                  </a:lnTo>
                  <a:cubicBezTo>
                    <a:pt x="26696" y="582451"/>
                    <a:pt x="0" y="555755"/>
                    <a:pt x="0" y="522824"/>
                  </a:cubicBezTo>
                  <a:lnTo>
                    <a:pt x="0" y="59627"/>
                  </a:lnTo>
                  <a:cubicBezTo>
                    <a:pt x="0" y="26696"/>
                    <a:pt x="26696" y="0"/>
                    <a:pt x="59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44016" cy="63007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992655" y="4767440"/>
            <a:ext cx="3404195" cy="1167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34" b="0" i="0" u="none" strike="noStrike" kern="1200" cap="none" spc="0" normalizeH="0" baseline="0" noProof="0" dirty="0">
                <a:ln>
                  <a:noFill/>
                </a:ln>
                <a:solidFill>
                  <a:srgbClr val="0067B2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ENGAGE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55880" y="641351"/>
            <a:ext cx="6527881" cy="510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86" lvl="1" indent="-259093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67B2"/>
                </a:solidFill>
                <a:latin typeface="DM Sans"/>
              </a:rPr>
              <a:t>Family engagement in education is a significant contributor to positive outcomes (e.g., attendance, behavior, academic performance; Newman, 2005)</a:t>
            </a:r>
          </a:p>
          <a:p>
            <a:pPr marL="518186" lvl="1" indent="-259093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0067B2"/>
                </a:solidFill>
                <a:latin typeface="DM Sans"/>
              </a:rPr>
              <a:t>Parent engagement in education is a predictor of postschool employment, postsecondary education and community engagement (e.g., Carter et a;., 2012; </a:t>
            </a:r>
            <a:r>
              <a:rPr lang="en-US" sz="2400" dirty="0" err="1">
                <a:solidFill>
                  <a:srgbClr val="0067B2"/>
                </a:solidFill>
                <a:latin typeface="DM Sans"/>
              </a:rPr>
              <a:t>Papay</a:t>
            </a:r>
            <a:r>
              <a:rPr lang="en-US" sz="2400" dirty="0">
                <a:solidFill>
                  <a:srgbClr val="0067B2"/>
                </a:solidFill>
                <a:latin typeface="DM Sans"/>
              </a:rPr>
              <a:t> &amp; Bambara, 2013)</a:t>
            </a:r>
          </a:p>
          <a:p>
            <a:pPr>
              <a:lnSpc>
                <a:spcPts val="3360"/>
              </a:lnSpc>
            </a:pPr>
            <a:endParaRPr lang="en-US" sz="2400" dirty="0">
              <a:solidFill>
                <a:srgbClr val="0067B2"/>
              </a:solidFill>
              <a:latin typeface="DM Sans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0067B2"/>
              </a:solidFill>
              <a:latin typeface="DM Sans"/>
            </a:endParaRPr>
          </a:p>
          <a:p>
            <a:pPr algn="ctr">
              <a:lnSpc>
                <a:spcPts val="2323"/>
              </a:lnSpc>
              <a:spcBef>
                <a:spcPct val="0"/>
              </a:spcBef>
            </a:pPr>
            <a:endParaRPr lang="en-US" sz="2400" dirty="0">
              <a:solidFill>
                <a:srgbClr val="0067B2"/>
              </a:solidFill>
              <a:latin typeface="DM Sans"/>
            </a:endParaRPr>
          </a:p>
        </p:txBody>
      </p:sp>
      <p:sp>
        <p:nvSpPr>
          <p:cNvPr id="13" name="Freeform 13" descr="Group of connected people"/>
          <p:cNvSpPr/>
          <p:nvPr/>
        </p:nvSpPr>
        <p:spPr>
          <a:xfrm>
            <a:off x="1096740" y="851036"/>
            <a:ext cx="3196025" cy="3196025"/>
          </a:xfrm>
          <a:custGeom>
            <a:avLst/>
            <a:gdLst/>
            <a:ahLst/>
            <a:cxnLst/>
            <a:rect l="l" t="t" r="r" b="b"/>
            <a:pathLst>
              <a:path w="4794037" h="4794037">
                <a:moveTo>
                  <a:pt x="0" y="0"/>
                </a:moveTo>
                <a:lnTo>
                  <a:pt x="4794037" y="0"/>
                </a:lnTo>
                <a:lnTo>
                  <a:pt x="4794037" y="4794037"/>
                </a:lnTo>
                <a:lnTo>
                  <a:pt x="0" y="47940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Empower"/>
          <p:cNvGrpSpPr/>
          <p:nvPr/>
        </p:nvGrpSpPr>
        <p:grpSpPr>
          <a:xfrm>
            <a:off x="313878" y="222123"/>
            <a:ext cx="5000521" cy="6347137"/>
            <a:chOff x="0" y="0"/>
            <a:chExt cx="1975514" cy="2507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5514" cy="2507511"/>
            </a:xfrm>
            <a:custGeom>
              <a:avLst/>
              <a:gdLst/>
              <a:ahLst/>
              <a:cxnLst/>
              <a:rect l="l" t="t" r="r" b="b"/>
              <a:pathLst>
                <a:path w="1975514" h="2507511">
                  <a:moveTo>
                    <a:pt x="0" y="0"/>
                  </a:moveTo>
                  <a:lnTo>
                    <a:pt x="1975514" y="0"/>
                  </a:lnTo>
                  <a:lnTo>
                    <a:pt x="1975514" y="2507511"/>
                  </a:lnTo>
                  <a:lnTo>
                    <a:pt x="0" y="2507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75514" cy="25551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44" y="685800"/>
            <a:ext cx="4306389" cy="3709435"/>
            <a:chOff x="0" y="0"/>
            <a:chExt cx="1701289" cy="1465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1289" cy="1465456"/>
            </a:xfrm>
            <a:custGeom>
              <a:avLst/>
              <a:gdLst/>
              <a:ahLst/>
              <a:cxnLst/>
              <a:rect l="l" t="t" r="r" b="b"/>
              <a:pathLst>
                <a:path w="1701289" h="1465456">
                  <a:moveTo>
                    <a:pt x="61124" y="0"/>
                  </a:moveTo>
                  <a:lnTo>
                    <a:pt x="1640165" y="0"/>
                  </a:lnTo>
                  <a:cubicBezTo>
                    <a:pt x="1673923" y="0"/>
                    <a:pt x="1701289" y="27366"/>
                    <a:pt x="1701289" y="61124"/>
                  </a:cubicBezTo>
                  <a:lnTo>
                    <a:pt x="1701289" y="1404331"/>
                  </a:lnTo>
                  <a:cubicBezTo>
                    <a:pt x="1701289" y="1438089"/>
                    <a:pt x="1673923" y="1465456"/>
                    <a:pt x="1640165" y="1465456"/>
                  </a:cubicBezTo>
                  <a:lnTo>
                    <a:pt x="61124" y="1465456"/>
                  </a:lnTo>
                  <a:cubicBezTo>
                    <a:pt x="44913" y="1465456"/>
                    <a:pt x="29366" y="1459016"/>
                    <a:pt x="17903" y="1447553"/>
                  </a:cubicBezTo>
                  <a:cubicBezTo>
                    <a:pt x="6440" y="1436090"/>
                    <a:pt x="0" y="1420543"/>
                    <a:pt x="0" y="1404331"/>
                  </a:cubicBezTo>
                  <a:lnTo>
                    <a:pt x="0" y="61124"/>
                  </a:lnTo>
                  <a:cubicBezTo>
                    <a:pt x="0" y="27366"/>
                    <a:pt x="27366" y="0"/>
                    <a:pt x="61124" y="0"/>
                  </a:cubicBezTo>
                  <a:close/>
                </a:path>
              </a:pathLst>
            </a:custGeom>
            <a:solidFill>
              <a:srgbClr val="662D9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01289" cy="15130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44" y="4697872"/>
            <a:ext cx="4414541" cy="1474329"/>
            <a:chOff x="0" y="0"/>
            <a:chExt cx="1744016" cy="5824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44016" cy="582451"/>
            </a:xfrm>
            <a:custGeom>
              <a:avLst/>
              <a:gdLst/>
              <a:ahLst/>
              <a:cxnLst/>
              <a:rect l="l" t="t" r="r" b="b"/>
              <a:pathLst>
                <a:path w="1744016" h="582451">
                  <a:moveTo>
                    <a:pt x="59627" y="0"/>
                  </a:moveTo>
                  <a:lnTo>
                    <a:pt x="1684389" y="0"/>
                  </a:lnTo>
                  <a:cubicBezTo>
                    <a:pt x="1717320" y="0"/>
                    <a:pt x="1744016" y="26696"/>
                    <a:pt x="1744016" y="59627"/>
                  </a:cubicBezTo>
                  <a:lnTo>
                    <a:pt x="1744016" y="522824"/>
                  </a:lnTo>
                  <a:cubicBezTo>
                    <a:pt x="1744016" y="555755"/>
                    <a:pt x="1717320" y="582451"/>
                    <a:pt x="1684389" y="582451"/>
                  </a:cubicBezTo>
                  <a:lnTo>
                    <a:pt x="59627" y="582451"/>
                  </a:lnTo>
                  <a:cubicBezTo>
                    <a:pt x="26696" y="582451"/>
                    <a:pt x="0" y="555755"/>
                    <a:pt x="0" y="522824"/>
                  </a:cubicBezTo>
                  <a:lnTo>
                    <a:pt x="0" y="59627"/>
                  </a:lnTo>
                  <a:cubicBezTo>
                    <a:pt x="0" y="26696"/>
                    <a:pt x="26696" y="0"/>
                    <a:pt x="59627" y="0"/>
                  </a:cubicBezTo>
                  <a:close/>
                </a:path>
              </a:pathLst>
            </a:custGeom>
            <a:solidFill>
              <a:srgbClr val="662D9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44016" cy="63007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548555" y="4781187"/>
            <a:ext cx="4531166" cy="1167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3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EMPOWER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55880" y="641350"/>
            <a:ext cx="6527881" cy="597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Ensure practitioners have a toolbox of effective strategies for assessment, goal-setting, and instructional and curricular engagement.</a:t>
            </a:r>
          </a:p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Create plans that address unique strengths, preferences, interests and supports of students</a:t>
            </a:r>
          </a:p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Focus on annual learning and experience goals for students tied to postschool outcomes</a:t>
            </a:r>
          </a:p>
          <a:p>
            <a:pPr marL="518186" lvl="1" indent="-259093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DM Sans Bold"/>
              </a:rPr>
              <a:t>Systems must commit to professional development and support of evolving best practices and research leading to transition outcomes (predictors and practices).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DM Sans Bold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DM Sans Bold"/>
            </a:endParaRPr>
          </a:p>
          <a:p>
            <a:pPr algn="ctr">
              <a:lnSpc>
                <a:spcPts val="2323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DM Sans Bold"/>
            </a:endParaRPr>
          </a:p>
        </p:txBody>
      </p:sp>
      <p:sp>
        <p:nvSpPr>
          <p:cNvPr id="13" name="Freeform 13" descr="Fist in air"/>
          <p:cNvSpPr/>
          <p:nvPr/>
        </p:nvSpPr>
        <p:spPr>
          <a:xfrm>
            <a:off x="1160596" y="886975"/>
            <a:ext cx="3307086" cy="3307086"/>
          </a:xfrm>
          <a:custGeom>
            <a:avLst/>
            <a:gdLst/>
            <a:ahLst/>
            <a:cxnLst/>
            <a:rect l="l" t="t" r="r" b="b"/>
            <a:pathLst>
              <a:path w="4960629" h="4960629">
                <a:moveTo>
                  <a:pt x="0" y="0"/>
                </a:moveTo>
                <a:lnTo>
                  <a:pt x="4960629" y="0"/>
                </a:lnTo>
                <a:lnTo>
                  <a:pt x="4960629" y="4960629"/>
                </a:lnTo>
                <a:lnTo>
                  <a:pt x="0" y="4960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3878" y="222123"/>
            <a:ext cx="5000521" cy="6347137"/>
            <a:chOff x="0" y="0"/>
            <a:chExt cx="1975514" cy="2507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5514" cy="2507511"/>
            </a:xfrm>
            <a:custGeom>
              <a:avLst/>
              <a:gdLst/>
              <a:ahLst/>
              <a:cxnLst/>
              <a:rect l="l" t="t" r="r" b="b"/>
              <a:pathLst>
                <a:path w="1975514" h="2507511">
                  <a:moveTo>
                    <a:pt x="0" y="0"/>
                  </a:moveTo>
                  <a:lnTo>
                    <a:pt x="1975514" y="0"/>
                  </a:lnTo>
                  <a:lnTo>
                    <a:pt x="1975514" y="2507511"/>
                  </a:lnTo>
                  <a:lnTo>
                    <a:pt x="0" y="2507511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75514" cy="25551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44" y="685800"/>
            <a:ext cx="4306389" cy="3709435"/>
            <a:chOff x="0" y="0"/>
            <a:chExt cx="1701289" cy="1465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1289" cy="1465456"/>
            </a:xfrm>
            <a:custGeom>
              <a:avLst/>
              <a:gdLst/>
              <a:ahLst/>
              <a:cxnLst/>
              <a:rect l="l" t="t" r="r" b="b"/>
              <a:pathLst>
                <a:path w="1701289" h="1465456">
                  <a:moveTo>
                    <a:pt x="61124" y="0"/>
                  </a:moveTo>
                  <a:lnTo>
                    <a:pt x="1640165" y="0"/>
                  </a:lnTo>
                  <a:cubicBezTo>
                    <a:pt x="1673923" y="0"/>
                    <a:pt x="1701289" y="27366"/>
                    <a:pt x="1701289" y="61124"/>
                  </a:cubicBezTo>
                  <a:lnTo>
                    <a:pt x="1701289" y="1404331"/>
                  </a:lnTo>
                  <a:cubicBezTo>
                    <a:pt x="1701289" y="1438089"/>
                    <a:pt x="1673923" y="1465456"/>
                    <a:pt x="1640165" y="1465456"/>
                  </a:cubicBezTo>
                  <a:lnTo>
                    <a:pt x="61124" y="1465456"/>
                  </a:lnTo>
                  <a:cubicBezTo>
                    <a:pt x="44913" y="1465456"/>
                    <a:pt x="29366" y="1459016"/>
                    <a:pt x="17903" y="1447553"/>
                  </a:cubicBezTo>
                  <a:cubicBezTo>
                    <a:pt x="6440" y="1436090"/>
                    <a:pt x="0" y="1420543"/>
                    <a:pt x="0" y="1404331"/>
                  </a:cubicBezTo>
                  <a:lnTo>
                    <a:pt x="0" y="61124"/>
                  </a:lnTo>
                  <a:cubicBezTo>
                    <a:pt x="0" y="27366"/>
                    <a:pt x="27366" y="0"/>
                    <a:pt x="6112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01289" cy="15130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44" y="4697872"/>
            <a:ext cx="4414541" cy="1474329"/>
            <a:chOff x="0" y="0"/>
            <a:chExt cx="1744016" cy="5824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44016" cy="582451"/>
            </a:xfrm>
            <a:custGeom>
              <a:avLst/>
              <a:gdLst/>
              <a:ahLst/>
              <a:cxnLst/>
              <a:rect l="l" t="t" r="r" b="b"/>
              <a:pathLst>
                <a:path w="1744016" h="582451">
                  <a:moveTo>
                    <a:pt x="59627" y="0"/>
                  </a:moveTo>
                  <a:lnTo>
                    <a:pt x="1684389" y="0"/>
                  </a:lnTo>
                  <a:cubicBezTo>
                    <a:pt x="1717320" y="0"/>
                    <a:pt x="1744016" y="26696"/>
                    <a:pt x="1744016" y="59627"/>
                  </a:cubicBezTo>
                  <a:lnTo>
                    <a:pt x="1744016" y="522824"/>
                  </a:lnTo>
                  <a:cubicBezTo>
                    <a:pt x="1744016" y="555755"/>
                    <a:pt x="1717320" y="582451"/>
                    <a:pt x="1684389" y="582451"/>
                  </a:cubicBezTo>
                  <a:lnTo>
                    <a:pt x="59627" y="582451"/>
                  </a:lnTo>
                  <a:cubicBezTo>
                    <a:pt x="26696" y="582451"/>
                    <a:pt x="0" y="555755"/>
                    <a:pt x="0" y="522824"/>
                  </a:cubicBezTo>
                  <a:lnTo>
                    <a:pt x="0" y="59627"/>
                  </a:lnTo>
                  <a:cubicBezTo>
                    <a:pt x="0" y="26696"/>
                    <a:pt x="26696" y="0"/>
                    <a:pt x="596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44016" cy="63007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23"/>
                </a:lnSpc>
              </a:pPr>
              <a:endParaRPr sz="1200"/>
            </a:p>
          </p:txBody>
        </p:sp>
      </p:grp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685750" y="4767440"/>
            <a:ext cx="4531215" cy="1167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34" b="0" i="0" u="none" strike="noStrike" kern="1200" cap="none" spc="0" normalizeH="0" baseline="0" noProof="0" dirty="0">
                <a:ln>
                  <a:noFill/>
                </a:ln>
                <a:solidFill>
                  <a:srgbClr val="662D91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EMPOWER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55880" y="641350"/>
            <a:ext cx="6527881" cy="4669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86" lvl="1" indent="-259093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chemeClr val="accent6"/>
                </a:solidFill>
                <a:latin typeface="DM Sans"/>
              </a:rPr>
              <a:t>Empowerment promotes autonomy, self-determination, and inclusion among individuals with disabilities (e.g., Farrington et al., 2012; Sparks, 2014)</a:t>
            </a:r>
          </a:p>
          <a:p>
            <a:pPr marL="518186" lvl="1" indent="-259093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chemeClr val="accent6"/>
                </a:solidFill>
                <a:latin typeface="DM Sans"/>
              </a:rPr>
              <a:t>Empowerment leads to overall improved quality of life (e.g., better physical health, increased social participation, greater life satisfaction; </a:t>
            </a:r>
            <a:r>
              <a:rPr lang="en-US" sz="2400" dirty="0" err="1">
                <a:solidFill>
                  <a:schemeClr val="accent6"/>
                </a:solidFill>
                <a:latin typeface="DM Sans"/>
              </a:rPr>
              <a:t>Wehmeyer</a:t>
            </a:r>
            <a:r>
              <a:rPr lang="en-US" sz="2400" dirty="0">
                <a:solidFill>
                  <a:schemeClr val="accent6"/>
                </a:solidFill>
                <a:latin typeface="DM Sans"/>
              </a:rPr>
              <a:t>, 2020)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chemeClr val="accent6"/>
              </a:solidFill>
              <a:latin typeface="DM Sans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303077"/>
              </a:solidFill>
              <a:latin typeface="DM Sans"/>
            </a:endParaRPr>
          </a:p>
          <a:p>
            <a:pPr algn="ctr">
              <a:lnSpc>
                <a:spcPts val="2323"/>
              </a:lnSpc>
              <a:spcBef>
                <a:spcPct val="0"/>
              </a:spcBef>
            </a:pPr>
            <a:endParaRPr lang="en-US" sz="2400" dirty="0">
              <a:solidFill>
                <a:srgbClr val="303077"/>
              </a:solidFill>
              <a:latin typeface="DM Sans"/>
            </a:endParaRPr>
          </a:p>
        </p:txBody>
      </p:sp>
      <p:sp>
        <p:nvSpPr>
          <p:cNvPr id="13" name="Freeform 13" descr="Fist in air"/>
          <p:cNvSpPr/>
          <p:nvPr/>
        </p:nvSpPr>
        <p:spPr>
          <a:xfrm>
            <a:off x="1160596" y="886975"/>
            <a:ext cx="3307086" cy="3307086"/>
          </a:xfrm>
          <a:custGeom>
            <a:avLst/>
            <a:gdLst/>
            <a:ahLst/>
            <a:cxnLst/>
            <a:rect l="l" t="t" r="r" b="b"/>
            <a:pathLst>
              <a:path w="4960629" h="4960629">
                <a:moveTo>
                  <a:pt x="0" y="0"/>
                </a:moveTo>
                <a:lnTo>
                  <a:pt x="4960629" y="0"/>
                </a:lnTo>
                <a:lnTo>
                  <a:pt x="4960629" y="4960629"/>
                </a:lnTo>
                <a:lnTo>
                  <a:pt x="0" y="4960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EP-IDEA Design Masters">
  <a:themeElements>
    <a:clrScheme name="OSERS Brand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ERS_PPT_Template" id="{5D7C8544-BBB3-4261-BCE9-AFE8EB654F70}" vid="{F6CFDE0C-D2B5-4D46-A2A7-CD6B383F51E5}"/>
    </a:ext>
  </a:extLst>
</a:theme>
</file>

<file path=ppt/theme/theme2.xml><?xml version="1.0" encoding="utf-8"?>
<a:theme xmlns:a="http://schemas.openxmlformats.org/drawingml/2006/main" name="1_NTACT-TheCollaborative">
  <a:themeElements>
    <a:clrScheme name="NTACT-The Collaborative">
      <a:dk1>
        <a:srgbClr val="000000"/>
      </a:dk1>
      <a:lt1>
        <a:srgbClr val="FFFFFF"/>
      </a:lt1>
      <a:dk2>
        <a:srgbClr val="303077"/>
      </a:dk2>
      <a:lt2>
        <a:srgbClr val="E7E6E6"/>
      </a:lt2>
      <a:accent1>
        <a:srgbClr val="0067B2"/>
      </a:accent1>
      <a:accent2>
        <a:srgbClr val="652C8F"/>
      </a:accent2>
      <a:accent3>
        <a:srgbClr val="A5A5A5"/>
      </a:accent3>
      <a:accent4>
        <a:srgbClr val="F46138"/>
      </a:accent4>
      <a:accent5>
        <a:srgbClr val="009438"/>
      </a:accent5>
      <a:accent6>
        <a:srgbClr val="7045BB"/>
      </a:accent6>
      <a:hlink>
        <a:srgbClr val="672A8F"/>
      </a:hlink>
      <a:folHlink>
        <a:srgbClr val="672A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ACT-TheCollaborative" id="{F29F93BC-61A3-2C43-8AF6-C92641A452EE}" vid="{71400E54-C519-724B-89B3-FC9EFB1F7FFB}"/>
    </a:ext>
  </a:extLst>
</a:theme>
</file>

<file path=ppt/theme/theme3.xml><?xml version="1.0" encoding="utf-8"?>
<a:theme xmlns:a="http://schemas.openxmlformats.org/drawingml/2006/main" name="NTACT-TheCollaborative">
  <a:themeElements>
    <a:clrScheme name="NTACT-The Collaborative">
      <a:dk1>
        <a:srgbClr val="000000"/>
      </a:dk1>
      <a:lt1>
        <a:srgbClr val="FFFFFF"/>
      </a:lt1>
      <a:dk2>
        <a:srgbClr val="303077"/>
      </a:dk2>
      <a:lt2>
        <a:srgbClr val="E7E6E6"/>
      </a:lt2>
      <a:accent1>
        <a:srgbClr val="0067B2"/>
      </a:accent1>
      <a:accent2>
        <a:srgbClr val="652C8F"/>
      </a:accent2>
      <a:accent3>
        <a:srgbClr val="A5A5A5"/>
      </a:accent3>
      <a:accent4>
        <a:srgbClr val="F46138"/>
      </a:accent4>
      <a:accent5>
        <a:srgbClr val="009438"/>
      </a:accent5>
      <a:accent6>
        <a:srgbClr val="7045BB"/>
      </a:accent6>
      <a:hlink>
        <a:srgbClr val="672A8F"/>
      </a:hlink>
      <a:folHlink>
        <a:srgbClr val="672A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2FD385D7444C85857B3C4B832346" ma:contentTypeVersion="16" ma:contentTypeDescription="Create a new document." ma:contentTypeScope="" ma:versionID="0e5658a1c4fe8964ebc85d24a763460e">
  <xsd:schema xmlns:xsd="http://www.w3.org/2001/XMLSchema" xmlns:xs="http://www.w3.org/2001/XMLSchema" xmlns:p="http://schemas.microsoft.com/office/2006/metadata/properties" xmlns:ns2="04a9aeb6-62a3-4e10-8746-b30843c659ea" xmlns:ns3="77ec9820-26bd-48b1-b406-a2e69b9fc0b8" targetNamespace="http://schemas.microsoft.com/office/2006/metadata/properties" ma:root="true" ma:fieldsID="24583afb4fe06a690165f7d66cb26e13" ns2:_="" ns3:_="">
    <xsd:import namespace="04a9aeb6-62a3-4e10-8746-b30843c659ea"/>
    <xsd:import namespace="77ec9820-26bd-48b1-b406-a2e69b9fc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9aeb6-62a3-4e10-8746-b30843c65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31da6f4-e52d-49d7-b108-9c7783d774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c9820-26bd-48b1-b406-a2e69b9fc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951f285-4258-4aa1-900d-8fc43405509e}" ma:internalName="TaxCatchAll" ma:showField="CatchAllData" ma:web="77ec9820-26bd-48b1-b406-a2e69b9fc0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ec9820-26bd-48b1-b406-a2e69b9fc0b8" xsi:nil="true"/>
    <lcf76f155ced4ddcb4097134ff3c332f xmlns="04a9aeb6-62a3-4e10-8746-b30843c659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1DF07E-3FEB-45E9-8AD2-8EF16ADBC9EB}">
  <ds:schemaRefs>
    <ds:schemaRef ds:uri="04a9aeb6-62a3-4e10-8746-b30843c659ea"/>
    <ds:schemaRef ds:uri="77ec9820-26bd-48b1-b406-a2e69b9fc0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AC1138-13EF-4DA1-9195-E3C7623C1F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CC2F23-A7BC-4E8C-9999-4D23B9FEC545}">
  <ds:schemaRefs>
    <ds:schemaRef ds:uri="http://purl.org/dc/elements/1.1/"/>
    <ds:schemaRef ds:uri="http://www.w3.org/XML/1998/namespace"/>
    <ds:schemaRef ds:uri="04a9aeb6-62a3-4e10-8746-b30843c659e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77ec9820-26bd-48b1-b406-a2e69b9fc0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</TotalTime>
  <Words>2160</Words>
  <Application>Microsoft Macintosh PowerPoint</Application>
  <PresentationFormat>Widescreen</PresentationFormat>
  <Paragraphs>306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Arial</vt:lpstr>
      <vt:lpstr>Arial</vt:lpstr>
      <vt:lpstr>Arial Narrow</vt:lpstr>
      <vt:lpstr>Calibri</vt:lpstr>
      <vt:lpstr>Cambria</vt:lpstr>
      <vt:lpstr>Century Gothic</vt:lpstr>
      <vt:lpstr>Courier New</vt:lpstr>
      <vt:lpstr>DM Sans</vt:lpstr>
      <vt:lpstr>DM Sans Bold</vt:lpstr>
      <vt:lpstr>Helvetica</vt:lpstr>
      <vt:lpstr>League Spartan Bold</vt:lpstr>
      <vt:lpstr>Montserrat</vt:lpstr>
      <vt:lpstr>Montserrat Medium</vt:lpstr>
      <vt:lpstr>Noto Sans Symbols</vt:lpstr>
      <vt:lpstr>NTR</vt:lpstr>
      <vt:lpstr>Roboto</vt:lpstr>
      <vt:lpstr>Roboto Bold</vt:lpstr>
      <vt:lpstr>Roboto Condensed</vt:lpstr>
      <vt:lpstr>System Font Regular</vt:lpstr>
      <vt:lpstr>Wingdings</vt:lpstr>
      <vt:lpstr>Wingdings 3</vt:lpstr>
      <vt:lpstr>OSEP-IDEA Design Masters</vt:lpstr>
      <vt:lpstr>1_NTACT-TheCollaborative</vt:lpstr>
      <vt:lpstr>NTACT-TheCollaborative</vt:lpstr>
      <vt:lpstr>Expect, Engage, Empower: Successful Transitions for All</vt:lpstr>
      <vt:lpstr> National Technical Assistance Center on Transition: the Collaborative (NTACT:C) </vt:lpstr>
      <vt:lpstr>New Initiative to Improve  Postsecondary Outcomes  for Students with Disabilities  3 E: Expect, Engage, Empower </vt:lpstr>
      <vt:lpstr>EXPECT</vt:lpstr>
      <vt:lpstr>EXPECT </vt:lpstr>
      <vt:lpstr>ENGAGE</vt:lpstr>
      <vt:lpstr>ENGAGE </vt:lpstr>
      <vt:lpstr>EMPOWER</vt:lpstr>
      <vt:lpstr>EMPOWER </vt:lpstr>
      <vt:lpstr>TOWARD SUCCESS FOR ALL How do we Support Practitioners?</vt:lpstr>
      <vt:lpstr>Research Results from Perspectives of Practitioners Training Matters</vt:lpstr>
      <vt:lpstr>Educator Preparation Programs How is Transition Being Taught</vt:lpstr>
      <vt:lpstr> Evidence-Based Practices &amp; Predictors                                                      to Support Post-School Success</vt:lpstr>
      <vt:lpstr>What Predicted Post-Secondary School Success?</vt:lpstr>
      <vt:lpstr>In-School Predictors  of Post-School Success</vt:lpstr>
      <vt:lpstr>In-School Predictors  of Post-School Success  </vt:lpstr>
      <vt:lpstr>In-School Predictors  of Post-School Success </vt:lpstr>
      <vt:lpstr>Evidence-Based &amp; Research-Based Practices</vt:lpstr>
      <vt:lpstr>Teaching about Planning &amp; Assessment?  Evidence-Based Practices Resources</vt:lpstr>
      <vt:lpstr>Teaching About Family Engagement? Evidence-Based Practices Resources</vt:lpstr>
      <vt:lpstr>Teaching about Collaboration? Evidence-Based Practices Resources</vt:lpstr>
      <vt:lpstr>Teaching Methods/Instructional Strategies? Evidence-Based Practices Resources</vt:lpstr>
      <vt:lpstr>www.transitionta.org</vt:lpstr>
      <vt:lpstr>Professional Development for Individuals &amp; Teams Strategies, Tools, &amp; Implementation Resources &amp; Materials for Educator Preparation ______________ ____ ____________________________________________________________________________________________________________________________________________________________________________________                                          </vt:lpstr>
      <vt:lpstr>Contact Us</vt:lpstr>
    </vt:vector>
  </TitlesOfParts>
  <Company>American Institutes for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Kathan, Joseph</dc:creator>
  <cp:lastModifiedBy>Kinder,Micayla R</cp:lastModifiedBy>
  <cp:revision>56</cp:revision>
  <cp:lastPrinted>2023-11-09T17:56:43Z</cp:lastPrinted>
  <dcterms:created xsi:type="dcterms:W3CDTF">2017-05-11T18:26:07Z</dcterms:created>
  <dcterms:modified xsi:type="dcterms:W3CDTF">2023-11-13T16:41:02Z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0x010100AD792FD385D7444C85857B3C4B832346</vt:lpwstr>
  </property>
  <property fmtid="{D5CDD505-2E9C-101B-9397-08002B2CF9AE}" pid="3" name="MediaServiceImageTags">
    <vt:lpwstr/>
  </property>
</Properties>
</file>