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1" r:id="rId3"/>
    <p:sldId id="258" r:id="rId4"/>
    <p:sldId id="267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0"/>
    <p:restoredTop sz="94683"/>
  </p:normalViewPr>
  <p:slideViewPr>
    <p:cSldViewPr snapToGrid="0" snapToObjects="1">
      <p:cViewPr varScale="1">
        <p:scale>
          <a:sx n="155" d="100"/>
          <a:sy n="155" d="100"/>
        </p:scale>
        <p:origin x="11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71ED2-1394-41FC-97F7-3872BBDEE97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901683-A7A1-491B-8240-183463D8F7B0}">
      <dgm:prSet/>
      <dgm:spPr/>
      <dgm:t>
        <a:bodyPr/>
        <a:lstStyle/>
        <a:p>
          <a:r>
            <a:rPr lang="en-US" dirty="0"/>
            <a:t>12 projects across 8 Universities/Colleges</a:t>
          </a:r>
        </a:p>
      </dgm:t>
    </dgm:pt>
    <dgm:pt modelId="{DE2BC349-E17F-4A7E-9E0C-894CCB698FE5}" type="parTrans" cxnId="{14386EEC-CBB1-4B6C-8C08-9A2F5EBE86C1}">
      <dgm:prSet/>
      <dgm:spPr/>
      <dgm:t>
        <a:bodyPr/>
        <a:lstStyle/>
        <a:p>
          <a:endParaRPr lang="en-US"/>
        </a:p>
      </dgm:t>
    </dgm:pt>
    <dgm:pt modelId="{25AA708B-0F15-4CD1-B0F9-B244DE130FEA}" type="sibTrans" cxnId="{14386EEC-CBB1-4B6C-8C08-9A2F5EBE86C1}">
      <dgm:prSet/>
      <dgm:spPr/>
      <dgm:t>
        <a:bodyPr/>
        <a:lstStyle/>
        <a:p>
          <a:endParaRPr lang="en-US"/>
        </a:p>
      </dgm:t>
    </dgm:pt>
    <dgm:pt modelId="{33EDEC93-D89C-4CB3-AE37-14659F4DD835}">
      <dgm:prSet/>
      <dgm:spPr/>
      <dgm:t>
        <a:bodyPr/>
        <a:lstStyle/>
        <a:p>
          <a:r>
            <a:rPr lang="en-US" dirty="0"/>
            <a:t>Responsibilities/Requirements</a:t>
          </a:r>
        </a:p>
      </dgm:t>
    </dgm:pt>
    <dgm:pt modelId="{BA2055EF-2775-4983-B194-73AF1AF1AB7E}" type="parTrans" cxnId="{98A5D2ED-E72E-4AA6-A484-AEACE4C602BE}">
      <dgm:prSet/>
      <dgm:spPr/>
      <dgm:t>
        <a:bodyPr/>
        <a:lstStyle/>
        <a:p>
          <a:endParaRPr lang="en-US"/>
        </a:p>
      </dgm:t>
    </dgm:pt>
    <dgm:pt modelId="{90230F0D-0E8E-49A5-A3B2-805C81186FDE}" type="sibTrans" cxnId="{98A5D2ED-E72E-4AA6-A484-AEACE4C602BE}">
      <dgm:prSet/>
      <dgm:spPr/>
      <dgm:t>
        <a:bodyPr/>
        <a:lstStyle/>
        <a:p>
          <a:endParaRPr lang="en-US"/>
        </a:p>
      </dgm:t>
    </dgm:pt>
    <dgm:pt modelId="{DD9B42E7-FE82-400D-810A-46EFF1065ADA}">
      <dgm:prSet/>
      <dgm:spPr/>
      <dgm:t>
        <a:bodyPr/>
        <a:lstStyle/>
        <a:p>
          <a:r>
            <a:rPr lang="en-US" dirty="0"/>
            <a:t>Participate in 2-3 check-ins w/KEEP State Leadership Team</a:t>
          </a:r>
        </a:p>
      </dgm:t>
    </dgm:pt>
    <dgm:pt modelId="{8E27A6D1-D1C9-4001-9544-36DCAE1D1814}" type="parTrans" cxnId="{24225ED0-1E64-4BAE-B8DF-05159D5BABA4}">
      <dgm:prSet/>
      <dgm:spPr/>
      <dgm:t>
        <a:bodyPr/>
        <a:lstStyle/>
        <a:p>
          <a:endParaRPr lang="en-US"/>
        </a:p>
      </dgm:t>
    </dgm:pt>
    <dgm:pt modelId="{39033E7E-D1FC-44FF-9B2C-2B0F58368D57}" type="sibTrans" cxnId="{24225ED0-1E64-4BAE-B8DF-05159D5BABA4}">
      <dgm:prSet/>
      <dgm:spPr/>
      <dgm:t>
        <a:bodyPr/>
        <a:lstStyle/>
        <a:p>
          <a:endParaRPr lang="en-US"/>
        </a:p>
      </dgm:t>
    </dgm:pt>
    <dgm:pt modelId="{BF17A7B8-DCA3-4B9C-8C01-3F1A7C033D55}">
      <dgm:prSet/>
      <dgm:spPr/>
      <dgm:t>
        <a:bodyPr/>
        <a:lstStyle/>
        <a:p>
          <a:r>
            <a:rPr lang="en-US" dirty="0"/>
            <a:t>Provide evidence of reform</a:t>
          </a:r>
        </a:p>
      </dgm:t>
    </dgm:pt>
    <dgm:pt modelId="{B42E0C3C-EBCC-4748-9503-902F9280B41A}" type="parTrans" cxnId="{E6BBFFF3-8285-45D0-A14B-02F1927D6D33}">
      <dgm:prSet/>
      <dgm:spPr/>
      <dgm:t>
        <a:bodyPr/>
        <a:lstStyle/>
        <a:p>
          <a:endParaRPr lang="en-US"/>
        </a:p>
      </dgm:t>
    </dgm:pt>
    <dgm:pt modelId="{16AD5ABC-2571-4301-A52F-E7AE84BD30CE}" type="sibTrans" cxnId="{E6BBFFF3-8285-45D0-A14B-02F1927D6D33}">
      <dgm:prSet/>
      <dgm:spPr/>
      <dgm:t>
        <a:bodyPr/>
        <a:lstStyle/>
        <a:p>
          <a:endParaRPr lang="en-US"/>
        </a:p>
      </dgm:t>
    </dgm:pt>
    <dgm:pt modelId="{3728C964-C5FA-43EF-ACD7-FDEC46AE9FBE}">
      <dgm:prSet/>
      <dgm:spPr/>
      <dgm:t>
        <a:bodyPr/>
        <a:lstStyle/>
        <a:p>
          <a:r>
            <a:rPr lang="en-US" dirty="0"/>
            <a:t>Present on project findings &amp; lessons learned at the 2023 </a:t>
          </a:r>
          <a:r>
            <a:rPr lang="en-US"/>
            <a:t>KEEP Summit</a:t>
          </a:r>
          <a:endParaRPr lang="en-US" dirty="0"/>
        </a:p>
      </dgm:t>
    </dgm:pt>
    <dgm:pt modelId="{7E735B8A-AA7F-4A79-A8F2-EDBDC23B5559}" type="parTrans" cxnId="{410AF0C7-10FD-4A4A-B9A2-FE989E537A03}">
      <dgm:prSet/>
      <dgm:spPr/>
      <dgm:t>
        <a:bodyPr/>
        <a:lstStyle/>
        <a:p>
          <a:endParaRPr lang="en-US"/>
        </a:p>
      </dgm:t>
    </dgm:pt>
    <dgm:pt modelId="{2297D000-1693-4F71-BB54-4B4A08132267}" type="sibTrans" cxnId="{410AF0C7-10FD-4A4A-B9A2-FE989E537A03}">
      <dgm:prSet/>
      <dgm:spPr/>
      <dgm:t>
        <a:bodyPr/>
        <a:lstStyle/>
        <a:p>
          <a:endParaRPr lang="en-US"/>
        </a:p>
      </dgm:t>
    </dgm:pt>
    <dgm:pt modelId="{AEB8349A-B13B-6949-AA4D-3CBEDBACB27B}" type="pres">
      <dgm:prSet presAssocID="{90171ED2-1394-41FC-97F7-3872BBDEE97C}" presName="Name0" presStyleCnt="0">
        <dgm:presLayoutVars>
          <dgm:dir/>
          <dgm:animLvl val="lvl"/>
          <dgm:resizeHandles val="exact"/>
        </dgm:presLayoutVars>
      </dgm:prSet>
      <dgm:spPr/>
    </dgm:pt>
    <dgm:pt modelId="{CF4FE3E5-D0F2-D445-A728-7A6A1E2BD008}" type="pres">
      <dgm:prSet presAssocID="{33EDEC93-D89C-4CB3-AE37-14659F4DD835}" presName="boxAndChildren" presStyleCnt="0"/>
      <dgm:spPr/>
    </dgm:pt>
    <dgm:pt modelId="{CF8AFE5A-7AEB-4540-8E47-0E907B012BFB}" type="pres">
      <dgm:prSet presAssocID="{33EDEC93-D89C-4CB3-AE37-14659F4DD835}" presName="parentTextBox" presStyleLbl="node1" presStyleIdx="0" presStyleCnt="2"/>
      <dgm:spPr/>
    </dgm:pt>
    <dgm:pt modelId="{65DD00AA-EC90-BA43-8ACD-E0E5B6DBA41E}" type="pres">
      <dgm:prSet presAssocID="{33EDEC93-D89C-4CB3-AE37-14659F4DD835}" presName="entireBox" presStyleLbl="node1" presStyleIdx="0" presStyleCnt="2"/>
      <dgm:spPr/>
    </dgm:pt>
    <dgm:pt modelId="{93AA6B3A-7E4D-2A4A-85DC-2A0919C65A2B}" type="pres">
      <dgm:prSet presAssocID="{33EDEC93-D89C-4CB3-AE37-14659F4DD835}" presName="descendantBox" presStyleCnt="0"/>
      <dgm:spPr/>
    </dgm:pt>
    <dgm:pt modelId="{82770E04-40E9-F348-A08B-96B682273802}" type="pres">
      <dgm:prSet presAssocID="{DD9B42E7-FE82-400D-810A-46EFF1065ADA}" presName="childTextBox" presStyleLbl="fgAccFollowNode1" presStyleIdx="0" presStyleCnt="3">
        <dgm:presLayoutVars>
          <dgm:bulletEnabled val="1"/>
        </dgm:presLayoutVars>
      </dgm:prSet>
      <dgm:spPr/>
    </dgm:pt>
    <dgm:pt modelId="{8D3C8950-CBC5-5C4E-A826-B050625C74C8}" type="pres">
      <dgm:prSet presAssocID="{BF17A7B8-DCA3-4B9C-8C01-3F1A7C033D55}" presName="childTextBox" presStyleLbl="fgAccFollowNode1" presStyleIdx="1" presStyleCnt="3">
        <dgm:presLayoutVars>
          <dgm:bulletEnabled val="1"/>
        </dgm:presLayoutVars>
      </dgm:prSet>
      <dgm:spPr/>
    </dgm:pt>
    <dgm:pt modelId="{F490A2D0-D351-644E-862A-433AE51B9E9A}" type="pres">
      <dgm:prSet presAssocID="{3728C964-C5FA-43EF-ACD7-FDEC46AE9FBE}" presName="childTextBox" presStyleLbl="fgAccFollowNode1" presStyleIdx="2" presStyleCnt="3">
        <dgm:presLayoutVars>
          <dgm:bulletEnabled val="1"/>
        </dgm:presLayoutVars>
      </dgm:prSet>
      <dgm:spPr/>
    </dgm:pt>
    <dgm:pt modelId="{AE53425D-FE6E-E644-9B29-B20275C11456}" type="pres">
      <dgm:prSet presAssocID="{25AA708B-0F15-4CD1-B0F9-B244DE130FEA}" presName="sp" presStyleCnt="0"/>
      <dgm:spPr/>
    </dgm:pt>
    <dgm:pt modelId="{21612ED3-96D7-1841-B4D7-AC0A0CA2BC54}" type="pres">
      <dgm:prSet presAssocID="{9D901683-A7A1-491B-8240-183463D8F7B0}" presName="arrowAndChildren" presStyleCnt="0"/>
      <dgm:spPr/>
    </dgm:pt>
    <dgm:pt modelId="{1584A13F-E40A-704A-9D5B-660BA8614C26}" type="pres">
      <dgm:prSet presAssocID="{9D901683-A7A1-491B-8240-183463D8F7B0}" presName="parentTextArrow" presStyleLbl="node1" presStyleIdx="1" presStyleCnt="2"/>
      <dgm:spPr/>
    </dgm:pt>
  </dgm:ptLst>
  <dgm:cxnLst>
    <dgm:cxn modelId="{3CBD5354-7595-1D4F-A045-4EDC34B619F6}" type="presOf" srcId="{33EDEC93-D89C-4CB3-AE37-14659F4DD835}" destId="{65DD00AA-EC90-BA43-8ACD-E0E5B6DBA41E}" srcOrd="1" destOrd="0" presId="urn:microsoft.com/office/officeart/2005/8/layout/process4"/>
    <dgm:cxn modelId="{60399A92-2708-CE44-93AD-C923FC828592}" type="presOf" srcId="{33EDEC93-D89C-4CB3-AE37-14659F4DD835}" destId="{CF8AFE5A-7AEB-4540-8E47-0E907B012BFB}" srcOrd="0" destOrd="0" presId="urn:microsoft.com/office/officeart/2005/8/layout/process4"/>
    <dgm:cxn modelId="{1810AF99-5FB8-6344-A1EB-AB29E852FF10}" type="presOf" srcId="{BF17A7B8-DCA3-4B9C-8C01-3F1A7C033D55}" destId="{8D3C8950-CBC5-5C4E-A826-B050625C74C8}" srcOrd="0" destOrd="0" presId="urn:microsoft.com/office/officeart/2005/8/layout/process4"/>
    <dgm:cxn modelId="{284C80A1-9E99-DB4F-9842-5CBC66FBE910}" type="presOf" srcId="{90171ED2-1394-41FC-97F7-3872BBDEE97C}" destId="{AEB8349A-B13B-6949-AA4D-3CBEDBACB27B}" srcOrd="0" destOrd="0" presId="urn:microsoft.com/office/officeart/2005/8/layout/process4"/>
    <dgm:cxn modelId="{00666DB5-F4DD-2A4B-8D94-BF6DBA274C4D}" type="presOf" srcId="{3728C964-C5FA-43EF-ACD7-FDEC46AE9FBE}" destId="{F490A2D0-D351-644E-862A-433AE51B9E9A}" srcOrd="0" destOrd="0" presId="urn:microsoft.com/office/officeart/2005/8/layout/process4"/>
    <dgm:cxn modelId="{9AFE06C5-5470-3D4D-A5E4-327E579AA727}" type="presOf" srcId="{9D901683-A7A1-491B-8240-183463D8F7B0}" destId="{1584A13F-E40A-704A-9D5B-660BA8614C26}" srcOrd="0" destOrd="0" presId="urn:microsoft.com/office/officeart/2005/8/layout/process4"/>
    <dgm:cxn modelId="{410AF0C7-10FD-4A4A-B9A2-FE989E537A03}" srcId="{33EDEC93-D89C-4CB3-AE37-14659F4DD835}" destId="{3728C964-C5FA-43EF-ACD7-FDEC46AE9FBE}" srcOrd="2" destOrd="0" parTransId="{7E735B8A-AA7F-4A79-A8F2-EDBDC23B5559}" sibTransId="{2297D000-1693-4F71-BB54-4B4A08132267}"/>
    <dgm:cxn modelId="{24225ED0-1E64-4BAE-B8DF-05159D5BABA4}" srcId="{33EDEC93-D89C-4CB3-AE37-14659F4DD835}" destId="{DD9B42E7-FE82-400D-810A-46EFF1065ADA}" srcOrd="0" destOrd="0" parTransId="{8E27A6D1-D1C9-4001-9544-36DCAE1D1814}" sibTransId="{39033E7E-D1FC-44FF-9B2C-2B0F58368D57}"/>
    <dgm:cxn modelId="{14386EEC-CBB1-4B6C-8C08-9A2F5EBE86C1}" srcId="{90171ED2-1394-41FC-97F7-3872BBDEE97C}" destId="{9D901683-A7A1-491B-8240-183463D8F7B0}" srcOrd="0" destOrd="0" parTransId="{DE2BC349-E17F-4A7E-9E0C-894CCB698FE5}" sibTransId="{25AA708B-0F15-4CD1-B0F9-B244DE130FEA}"/>
    <dgm:cxn modelId="{98A5D2ED-E72E-4AA6-A484-AEACE4C602BE}" srcId="{90171ED2-1394-41FC-97F7-3872BBDEE97C}" destId="{33EDEC93-D89C-4CB3-AE37-14659F4DD835}" srcOrd="1" destOrd="0" parTransId="{BA2055EF-2775-4983-B194-73AF1AF1AB7E}" sibTransId="{90230F0D-0E8E-49A5-A3B2-805C81186FDE}"/>
    <dgm:cxn modelId="{E6BBFFF3-8285-45D0-A14B-02F1927D6D33}" srcId="{33EDEC93-D89C-4CB3-AE37-14659F4DD835}" destId="{BF17A7B8-DCA3-4B9C-8C01-3F1A7C033D55}" srcOrd="1" destOrd="0" parTransId="{B42E0C3C-EBCC-4748-9503-902F9280B41A}" sibTransId="{16AD5ABC-2571-4301-A52F-E7AE84BD30CE}"/>
    <dgm:cxn modelId="{7DB956F5-2BE1-B044-A232-B9895B78D7CF}" type="presOf" srcId="{DD9B42E7-FE82-400D-810A-46EFF1065ADA}" destId="{82770E04-40E9-F348-A08B-96B682273802}" srcOrd="0" destOrd="0" presId="urn:microsoft.com/office/officeart/2005/8/layout/process4"/>
    <dgm:cxn modelId="{01B78F03-A78E-ED48-807A-F617E7374574}" type="presParOf" srcId="{AEB8349A-B13B-6949-AA4D-3CBEDBACB27B}" destId="{CF4FE3E5-D0F2-D445-A728-7A6A1E2BD008}" srcOrd="0" destOrd="0" presId="urn:microsoft.com/office/officeart/2005/8/layout/process4"/>
    <dgm:cxn modelId="{2D44D512-CB3D-6B4A-9852-7CEFA2E16B28}" type="presParOf" srcId="{CF4FE3E5-D0F2-D445-A728-7A6A1E2BD008}" destId="{CF8AFE5A-7AEB-4540-8E47-0E907B012BFB}" srcOrd="0" destOrd="0" presId="urn:microsoft.com/office/officeart/2005/8/layout/process4"/>
    <dgm:cxn modelId="{77D8B9B5-40C1-6A4C-9CA2-B802330D928D}" type="presParOf" srcId="{CF4FE3E5-D0F2-D445-A728-7A6A1E2BD008}" destId="{65DD00AA-EC90-BA43-8ACD-E0E5B6DBA41E}" srcOrd="1" destOrd="0" presId="urn:microsoft.com/office/officeart/2005/8/layout/process4"/>
    <dgm:cxn modelId="{6ABF3418-3A2A-5745-BD7E-3A1E6A5B5CA8}" type="presParOf" srcId="{CF4FE3E5-D0F2-D445-A728-7A6A1E2BD008}" destId="{93AA6B3A-7E4D-2A4A-85DC-2A0919C65A2B}" srcOrd="2" destOrd="0" presId="urn:microsoft.com/office/officeart/2005/8/layout/process4"/>
    <dgm:cxn modelId="{D4B7619A-2F16-354B-BDE0-E9C727C71D70}" type="presParOf" srcId="{93AA6B3A-7E4D-2A4A-85DC-2A0919C65A2B}" destId="{82770E04-40E9-F348-A08B-96B682273802}" srcOrd="0" destOrd="0" presId="urn:microsoft.com/office/officeart/2005/8/layout/process4"/>
    <dgm:cxn modelId="{AFE87F2A-0EBB-CD48-9693-94D616DA3C4E}" type="presParOf" srcId="{93AA6B3A-7E4D-2A4A-85DC-2A0919C65A2B}" destId="{8D3C8950-CBC5-5C4E-A826-B050625C74C8}" srcOrd="1" destOrd="0" presId="urn:microsoft.com/office/officeart/2005/8/layout/process4"/>
    <dgm:cxn modelId="{602B9B7A-0DA0-674A-9DEB-DA40A180F331}" type="presParOf" srcId="{93AA6B3A-7E4D-2A4A-85DC-2A0919C65A2B}" destId="{F490A2D0-D351-644E-862A-433AE51B9E9A}" srcOrd="2" destOrd="0" presId="urn:microsoft.com/office/officeart/2005/8/layout/process4"/>
    <dgm:cxn modelId="{BC5E176F-F899-D54D-AB30-0BA5F9CB1BC5}" type="presParOf" srcId="{AEB8349A-B13B-6949-AA4D-3CBEDBACB27B}" destId="{AE53425D-FE6E-E644-9B29-B20275C11456}" srcOrd="1" destOrd="0" presId="urn:microsoft.com/office/officeart/2005/8/layout/process4"/>
    <dgm:cxn modelId="{1AB58154-D095-2A4E-B4FA-A0B51DB06F90}" type="presParOf" srcId="{AEB8349A-B13B-6949-AA4D-3CBEDBACB27B}" destId="{21612ED3-96D7-1841-B4D7-AC0A0CA2BC54}" srcOrd="2" destOrd="0" presId="urn:microsoft.com/office/officeart/2005/8/layout/process4"/>
    <dgm:cxn modelId="{83DB4C1E-1CA3-5A47-A531-FA0929DC8199}" type="presParOf" srcId="{21612ED3-96D7-1841-B4D7-AC0A0CA2BC54}" destId="{1584A13F-E40A-704A-9D5B-660BA8614C2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D00AA-EC90-BA43-8ACD-E0E5B6DBA41E}">
      <dsp:nvSpPr>
        <dsp:cNvPr id="0" name=""/>
        <dsp:cNvSpPr/>
      </dsp:nvSpPr>
      <dsp:spPr>
        <a:xfrm>
          <a:off x="0" y="2626263"/>
          <a:ext cx="10515600" cy="1723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Responsibilities/Requirements</a:t>
          </a:r>
        </a:p>
      </dsp:txBody>
      <dsp:txXfrm>
        <a:off x="0" y="2626263"/>
        <a:ext cx="10515600" cy="930480"/>
      </dsp:txXfrm>
    </dsp:sp>
    <dsp:sp modelId="{82770E04-40E9-F348-A08B-96B682273802}">
      <dsp:nvSpPr>
        <dsp:cNvPr id="0" name=""/>
        <dsp:cNvSpPr/>
      </dsp:nvSpPr>
      <dsp:spPr>
        <a:xfrm>
          <a:off x="5134" y="3522281"/>
          <a:ext cx="3501776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Participate in 2-3 check-ins w/KEEP State Leadership Team</a:t>
          </a:r>
        </a:p>
      </dsp:txBody>
      <dsp:txXfrm>
        <a:off x="5134" y="3522281"/>
        <a:ext cx="3501776" cy="792631"/>
      </dsp:txXfrm>
    </dsp:sp>
    <dsp:sp modelId="{8D3C8950-CBC5-5C4E-A826-B050625C74C8}">
      <dsp:nvSpPr>
        <dsp:cNvPr id="0" name=""/>
        <dsp:cNvSpPr/>
      </dsp:nvSpPr>
      <dsp:spPr>
        <a:xfrm>
          <a:off x="3506911" y="3522281"/>
          <a:ext cx="3501776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Provide evidence of reform</a:t>
          </a:r>
        </a:p>
      </dsp:txBody>
      <dsp:txXfrm>
        <a:off x="3506911" y="3522281"/>
        <a:ext cx="3501776" cy="792631"/>
      </dsp:txXfrm>
    </dsp:sp>
    <dsp:sp modelId="{F490A2D0-D351-644E-862A-433AE51B9E9A}">
      <dsp:nvSpPr>
        <dsp:cNvPr id="0" name=""/>
        <dsp:cNvSpPr/>
      </dsp:nvSpPr>
      <dsp:spPr>
        <a:xfrm>
          <a:off x="7008688" y="3522281"/>
          <a:ext cx="3501776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Present on project findings &amp; lessons learned at the 2023 </a:t>
          </a:r>
          <a:r>
            <a:rPr lang="en-US" sz="1700" kern="1200"/>
            <a:t>KEEP Summit</a:t>
          </a:r>
          <a:endParaRPr lang="en-US" sz="1700" kern="1200" dirty="0"/>
        </a:p>
      </dsp:txBody>
      <dsp:txXfrm>
        <a:off x="7008688" y="3522281"/>
        <a:ext cx="3501776" cy="792631"/>
      </dsp:txXfrm>
    </dsp:sp>
    <dsp:sp modelId="{1584A13F-E40A-704A-9D5B-660BA8614C26}">
      <dsp:nvSpPr>
        <dsp:cNvPr id="0" name=""/>
        <dsp:cNvSpPr/>
      </dsp:nvSpPr>
      <dsp:spPr>
        <a:xfrm rot="10800000">
          <a:off x="0" y="1962"/>
          <a:ext cx="10515600" cy="265014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12 projects across 8 Universities/Colleges</a:t>
          </a:r>
        </a:p>
      </dsp:txBody>
      <dsp:txXfrm rot="10800000">
        <a:off x="0" y="1962"/>
        <a:ext cx="10515600" cy="1721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9DB6-9687-3C43-8FB6-A1FABA6B7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0B20D-0020-F34A-947B-7AB48EC6E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8BF5B-8803-4B44-9B62-6068B3A6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0F753-4974-BA41-953C-7C76E66E8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3AEDA-734E-284A-8F31-74DF6097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B5F0-087D-2241-9E42-79688B4E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9B0A2-FA10-1B44-B725-09BAF4038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4A06-3046-9240-B9F8-8B14D25B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AB7A9-F487-0E4A-B3B8-015035F9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007E1-3D2D-1544-82A0-3503D4AE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0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6C170-D560-E34A-BFE6-236765014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0B1E7-3E06-B745-A0EA-332B0B3EF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E89F-0A25-8347-8DFC-EABC24C7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20097-3FD8-B642-9DF5-9CA02802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50814-D617-BA42-9ACD-BC58FA49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6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ACB59-2CEB-AC41-B919-6DEADE3F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DFB18-6030-C841-958E-67CAB6DFF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C6534-402C-FE4E-AF49-C6EF0304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44531-0B6A-9148-9994-BB854039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FA6E6-C6C5-A944-AA72-8F22C296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2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BCBD-B08E-5A40-93F6-40CC58E6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1E4A1-AEEE-F14E-8365-5F392B35F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64605-A180-A945-81A0-46750766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5BF95-71CE-2F4E-9E98-51F923A7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2CFF9-697A-2E47-B8ED-61A19298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9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EDB9-353A-304C-9686-86A84A4C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63361-C1F2-CF45-A898-D11A63539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05C34-EE31-7947-B37D-1D8D087D1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0EAC6-B0FE-9646-8638-F024771C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F1C66-CCF1-5846-B4B7-1ED7EDD7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01044-8C36-204C-A134-0EC31114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5C0D-3702-A340-9635-D5ABBE84D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68B12-DE10-4641-81AE-9420D102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6C73-1B04-8A49-B9D6-0D8FC4CD6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E0201-8920-5C49-9ABA-E91F61CC7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69EBD-A998-264A-83F1-750E9A37F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1FC2-01D3-EC4C-BE0B-FAB3FB88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F28AB-CBF6-B442-86FA-4058628A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AE3E0-623F-1D44-8373-06DCBEFA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9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42DF-4E99-D64E-902D-01546537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2D616-5B0A-7A4C-851C-DFF789CE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EF804-4809-BC49-86BD-921C142B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40067-35C3-9640-AE21-E2451D48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4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A6788-963C-A84A-BCBF-8A240950D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A03142-1E3E-B542-836A-3C8F92D7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1530C-2673-0246-B034-E06118BE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AE69-713C-894B-89B4-1B840C07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2A752-2312-7D42-A2A6-03773228D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4CD48-787F-4643-A6EF-8E0579D2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FF606-31C3-D144-A53C-EC8C4457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4F198-D731-DB48-A729-D8E110ED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0FAC3-510D-7843-8B52-7D8FA214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9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254D-2716-B345-B272-F76A5AED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89AB2-8271-D448-A868-8EC01DCDB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F4704-ECE2-E44D-A3E3-DB78EE14E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7CC4-F2B9-454E-9A50-FE335038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CD923-725A-3449-8D7E-BF367E8F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68638-9A47-2C45-88CD-1855168A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2F88D-216B-EC45-A285-D79E2B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97F85-B455-D74C-B3B0-8A2D5ED37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F017C-850F-B14C-BA77-FF1F7C224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2986D-A20D-EA48-A827-80C29F2BFF30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42E8-20CD-6440-83FF-895A61AF3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8B52F-5393-0B4A-B791-5139AEA2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50612-31C2-4D4E-909A-D49F249B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Kentucky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E5E0A99-178F-5E41-B1BB-6B9CF4C7B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304" y="73152"/>
            <a:ext cx="6558037" cy="5450318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6B47750-A6D3-5447-AB07-FEA6D659534D}"/>
              </a:ext>
            </a:extLst>
          </p:cNvPr>
          <p:cNvSpPr/>
          <p:nvPr/>
        </p:nvSpPr>
        <p:spPr>
          <a:xfrm>
            <a:off x="5655445" y="5662671"/>
            <a:ext cx="6305896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457200" fontAlgn="base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Task 1: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Hold mini-grant competition for IHEs to embed HLPs, EBPs, practice-based opportunities or inclusive leadership. 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A73EAE-B44C-094F-94F1-5556ABF0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178" y="556995"/>
            <a:ext cx="5361981" cy="1133693"/>
          </a:xfrm>
        </p:spPr>
        <p:txBody>
          <a:bodyPr>
            <a:normAutofit fontScale="90000"/>
          </a:bodyPr>
          <a:lstStyle/>
          <a:p>
            <a:r>
              <a:rPr lang="en-US" sz="5200" dirty="0"/>
              <a:t>Mini-Grant Awardees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911ACE-613C-EAD3-B0C9-6AC1FABDB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2615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21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50612-31C2-4D4E-909A-D49F249B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Mini-Grant</a:t>
            </a:r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Goals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D291B-0F72-2686-ADD3-431449FDD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5" y="495301"/>
            <a:ext cx="6799208" cy="6042134"/>
          </a:xfrm>
        </p:spPr>
        <p:txBody>
          <a:bodyPr>
            <a:normAutofit fontScale="92500" lnSpcReduction="10000"/>
          </a:bodyPr>
          <a:lstStyle/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1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Embed HLPs, EBPs and inclusive leadership practices in principal preparation programs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2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Provide opportunities for general education programs to embed MTSS and HLPs in programs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3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Develop partnerships among IHEs and districts or learning cooperatives to provide more practice-based opportunities (PBO) using HLPs and EBPs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4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Promote collaboration between special education and general education programs to investigate MTSS and address differentiation in lesson planning and delivery of instruction by using HLPs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5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Integrate technology within evidence-based practices in the HLPs in special education and general education programs</a:t>
            </a:r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4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47C03D-5A2B-3634-082D-5506C7F7D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996836"/>
              </p:ext>
            </p:extLst>
          </p:nvPr>
        </p:nvGraphicFramePr>
        <p:xfrm>
          <a:off x="401153" y="278001"/>
          <a:ext cx="11388928" cy="630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1735">
                  <a:extLst>
                    <a:ext uri="{9D8B030D-6E8A-4147-A177-3AD203B41FA5}">
                      <a16:colId xmlns:a16="http://schemas.microsoft.com/office/drawing/2014/main" val="3207263988"/>
                    </a:ext>
                  </a:extLst>
                </a:gridCol>
                <a:gridCol w="7500813">
                  <a:extLst>
                    <a:ext uri="{9D8B030D-6E8A-4147-A177-3AD203B41FA5}">
                      <a16:colId xmlns:a16="http://schemas.microsoft.com/office/drawing/2014/main" val="2329283137"/>
                    </a:ext>
                  </a:extLst>
                </a:gridCol>
                <a:gridCol w="786380">
                  <a:extLst>
                    <a:ext uri="{9D8B030D-6E8A-4147-A177-3AD203B41FA5}">
                      <a16:colId xmlns:a16="http://schemas.microsoft.com/office/drawing/2014/main" val="16709087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Institution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Project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Goal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465844175"/>
                  </a:ext>
                </a:extLst>
              </a:tr>
              <a:tr h="4921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Alice Lloyd College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Preparing Pre-service Teachers to Teach Science in an Inclusive Manner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3, 4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1879091806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Bellarmine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HLPs in Programs: Administering Universal Screeners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2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2805930598"/>
                  </a:ext>
                </a:extLst>
              </a:tr>
              <a:tr h="48443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Campbellsville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Second-Steps in Teacher Preparation to Address HLP &amp; SEL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2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2879685848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Eastern Kentucky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Using Adaptations in Early Childhood Classrooms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1-5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054669395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Eastern Kentucky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Integrating Assistive Technology Across EPPs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5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781706551"/>
                  </a:ext>
                </a:extLst>
              </a:tr>
              <a:tr h="70576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Murray State University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Increasing PBO’s for 2nd Year Preservice Teachers by Providing Evidence-Based Strategies In A High Need School District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3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870003077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Murray State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Technology/HLPs Across Special Education Curriculum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5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2789564412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University of Kentucky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Course Revision to Embed HLPs &amp; PBO’s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459024243"/>
                  </a:ext>
                </a:extLst>
              </a:tr>
              <a:tr h="628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University of Kentucky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Designing and Implementing Differentiated Lesson Plans Focusing on HLPs and CRT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272465760"/>
                  </a:ext>
                </a:extLst>
              </a:tr>
              <a:tr h="62878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Western Kentucky University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Bringing HLPs to the Teacher Education Program: Revising the Undergraduate Special Education Curriculum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627383740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Western Kentucky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HLPs In Principal Preparation Programs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1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70574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60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0A99F-92ED-850A-BEDA-6046D6F9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Georgetown College</a:t>
            </a:r>
          </a:p>
        </p:txBody>
      </p:sp>
      <p:pic>
        <p:nvPicPr>
          <p:cNvPr id="4" name="Untitled" descr="Graphical user interface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FA209042-3D1D-7216-C0D8-84EE9286F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396759"/>
            <a:ext cx="7225748" cy="40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7FD63-A524-3DB5-5DB8-D3A0B92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Western Kentucky University </a:t>
            </a:r>
          </a:p>
        </p:txBody>
      </p:sp>
      <p:pic>
        <p:nvPicPr>
          <p:cNvPr id="7" name="WKU Video.mp4">
            <a:hlinkClick r:id="" action="ppaction://media"/>
            <a:extLst>
              <a:ext uri="{FF2B5EF4-FFF2-40B4-BE49-F238E27FC236}">
                <a16:creationId xmlns:a16="http://schemas.microsoft.com/office/drawing/2014/main" id="{53ED07C3-12A2-CA1E-F517-0DE8873944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396759"/>
            <a:ext cx="7225748" cy="40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73063-03C7-917E-FF09-C8FEC8E8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Western Kentucky University </a:t>
            </a:r>
          </a:p>
        </p:txBody>
      </p:sp>
      <p:pic>
        <p:nvPicPr>
          <p:cNvPr id="4" name="WKU 2">
            <a:hlinkClick r:id="" action="ppaction://media"/>
            <a:extLst>
              <a:ext uri="{FF2B5EF4-FFF2-40B4-BE49-F238E27FC236}">
                <a16:creationId xmlns:a16="http://schemas.microsoft.com/office/drawing/2014/main" id="{47ADD809-B670-863E-308C-CC94D787BC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143857"/>
            <a:ext cx="7225748" cy="45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320</Words>
  <Application>Microsoft Macintosh PowerPoint</Application>
  <PresentationFormat>Widescreen</PresentationFormat>
  <Paragraphs>57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inherit</vt:lpstr>
      <vt:lpstr>Segoe UI</vt:lpstr>
      <vt:lpstr>Office Theme</vt:lpstr>
      <vt:lpstr>Kentucky</vt:lpstr>
      <vt:lpstr>Mini-Grant Awardees</vt:lpstr>
      <vt:lpstr>Mini-Grant Goals</vt:lpstr>
      <vt:lpstr>PowerPoint Presentation</vt:lpstr>
      <vt:lpstr>Georgetown College</vt:lpstr>
      <vt:lpstr>Western Kentucky University </vt:lpstr>
      <vt:lpstr>Western Kentucky University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Whitney,Jeremy T</dc:creator>
  <cp:lastModifiedBy>Jeremy Whitney</cp:lastModifiedBy>
  <cp:revision>10</cp:revision>
  <dcterms:created xsi:type="dcterms:W3CDTF">2022-03-23T19:03:24Z</dcterms:created>
  <dcterms:modified xsi:type="dcterms:W3CDTF">2023-02-02T19:29:09Z</dcterms:modified>
</cp:coreProperties>
</file>