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Lst>
  <p:notesMasterIdLst>
    <p:notesMasterId r:id="rId19"/>
  </p:notesMasterIdLst>
  <p:sldIdLst>
    <p:sldId id="257" r:id="rId4"/>
    <p:sldId id="263" r:id="rId5"/>
    <p:sldId id="264" r:id="rId6"/>
    <p:sldId id="265" r:id="rId7"/>
    <p:sldId id="266" r:id="rId8"/>
    <p:sldId id="267" r:id="rId9"/>
    <p:sldId id="268" r:id="rId10"/>
    <p:sldId id="269" r:id="rId11"/>
    <p:sldId id="270" r:id="rId12"/>
    <p:sldId id="271" r:id="rId13"/>
    <p:sldId id="272" r:id="rId14"/>
    <p:sldId id="274" r:id="rId15"/>
    <p:sldId id="275" r:id="rId16"/>
    <p:sldId id="277" r:id="rId17"/>
    <p:sldId id="286" r:id="rId18"/>
  </p:sldIdLst>
  <p:sldSz cx="12192000" cy="6858000"/>
  <p:notesSz cx="6858000" cy="9144000"/>
  <p:embeddedFontLst>
    <p:embeddedFont>
      <p:font typeface="Arial Narrow" panose="020B0604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Franklin Gothic" panose="020B0603020102020204" pitchFamily="34" charset="0"/>
      <p:regular r:id="rId28"/>
      <p:bold r:id="rId29"/>
      <p:italic r:id="rId30"/>
      <p:boldItalic r:id="rId31"/>
    </p:embeddedFont>
    <p:embeddedFont>
      <p:font typeface="Gentona Book" pitchFamily="2" charset="77"/>
      <p:regular r:id="rId32"/>
      <p:bold r:id="rId33"/>
      <p:italic r:id="rId34"/>
    </p:embeddedFont>
    <p:embeddedFont>
      <p:font typeface="Gentona Light" pitchFamily="2" charset="77"/>
      <p:regular r:id="rId35"/>
    </p:embeddedFont>
    <p:embeddedFont>
      <p:font typeface="Georgia" panose="02040502050405020303" pitchFamily="18" charset="0"/>
      <p:regular r:id="rId36"/>
      <p:bold r:id="rId37"/>
      <p:italic r:id="rId38"/>
      <p:boldItalic r:id="rId39"/>
    </p:embeddedFont>
    <p:embeddedFont>
      <p:font typeface="Helvetica Neue" panose="02000503000000020004" pitchFamily="2" charset="0"/>
      <p:regular r:id="rId40"/>
      <p:bold r:id="rId41"/>
      <p:italic r:id="rId42"/>
      <p:boldItalic r:id="rId43"/>
    </p:embeddedFont>
    <p:embeddedFont>
      <p:font typeface="Montserrat" pitchFamily="2" charset="77"/>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p:restoredTop sz="94558"/>
  </p:normalViewPr>
  <p:slideViewPr>
    <p:cSldViewPr snapToGrid="0" snapToObjects="1">
      <p:cViewPr varScale="1">
        <p:scale>
          <a:sx n="116" d="100"/>
          <a:sy n="116" d="100"/>
        </p:scale>
        <p:origin x="792" y="192"/>
      </p:cViewPr>
      <p:guideLst/>
    </p:cSldViewPr>
  </p:slideViewPr>
  <p:outlineViewPr>
    <p:cViewPr>
      <p:scale>
        <a:sx n="33" d="100"/>
        <a:sy n="33" d="100"/>
      </p:scale>
      <p:origin x="0" y="-24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0.fntdata"/><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8" Type="http://schemas.openxmlformats.org/officeDocument/2006/relationships/slide" Target="slides/slide5.xml"/><Relationship Id="rId51" Type="http://schemas.openxmlformats.org/officeDocument/2006/relationships/font" Target="fonts/font3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357039f2b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1357039f2b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11357039f2b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e20aae880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0e20aae880_3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10e20aae880_3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0e1fc27d00_4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0e1fc27d00_4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0e1fc27d00_4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e1fc27d0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0e1fc27d0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g10e1fc27d00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e1fc27d0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e1fc27d0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10e1fc27d0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357039f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1357039f2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1357039f2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357039f2b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357039f2b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11357039f2b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335fa7ec6_0_6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1335fa7ec6_0_6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11335fa7ec6_0_6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335fa7ec6_0_6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1335fa7ec6_0_6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do we think about supporting EF, engagement, and assessment/progress monitoring for students who are in online, hybrid environments </a:t>
            </a:r>
            <a:endParaRPr/>
          </a:p>
        </p:txBody>
      </p:sp>
      <p:sp>
        <p:nvSpPr>
          <p:cNvPr id="245" name="Google Shape;245;g11335fa7ec6_0_6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357039f2b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357039f2b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11357039f2b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357039f2b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357039f2b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1357039f2b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1357039f2b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1357039f2b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11357039f2b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357039f2b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1357039f2b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11357039f2b_0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838200" y="1825625"/>
            <a:ext cx="10515600" cy="4234212"/>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3" cy="850529"/>
          </a:xfrm>
          <a:prstGeom prst="rect">
            <a:avLst/>
          </a:prstGeom>
          <a:noFill/>
          <a:ln>
            <a:noFill/>
          </a:ln>
        </p:spPr>
      </p:pic>
      <p:pic>
        <p:nvPicPr>
          <p:cNvPr id="18" name="Google Shape;18;p2" descr="CEEDAR-LogoFinal-simple-white-17.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ftr" idx="11"/>
          </p:nvPr>
        </p:nvSpPr>
        <p:spPr>
          <a:xfrm>
            <a:off x="7104454" y="6674939"/>
            <a:ext cx="4778513" cy="123111"/>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911748" y="2930525"/>
            <a:ext cx="10972800" cy="1294342"/>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1pPr>
            <a:lvl2pPr marL="914400" lvl="1"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13"/>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400"/>
              <a:buNone/>
              <a:defRPr sz="2400">
                <a:solidFill>
                  <a:schemeClr val="lt1"/>
                </a:solidFill>
              </a:defRPr>
            </a:lvl1pPr>
            <a:lvl2pPr marL="914400" lvl="1" indent="-228600" algn="l">
              <a:lnSpc>
                <a:spcPct val="100000"/>
              </a:lnSpc>
              <a:spcBef>
                <a:spcPts val="400"/>
              </a:spcBef>
              <a:spcAft>
                <a:spcPts val="0"/>
              </a:spcAft>
              <a:buSzPts val="1400"/>
              <a:buNone/>
              <a:defRPr sz="2000"/>
            </a:lvl2pPr>
            <a:lvl3pPr marL="1371600" lvl="2" indent="-228600" algn="l">
              <a:lnSpc>
                <a:spcPct val="100000"/>
              </a:lnSpc>
              <a:spcBef>
                <a:spcPts val="320"/>
              </a:spcBef>
              <a:spcAft>
                <a:spcPts val="0"/>
              </a:spcAft>
              <a:buSzPts val="1400"/>
              <a:buNone/>
              <a:defRPr sz="1600"/>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body" idx="1"/>
          </p:nvPr>
        </p:nvSpPr>
        <p:spPr>
          <a:xfrm>
            <a:off x="838200" y="1825625"/>
            <a:ext cx="10515600" cy="4234212"/>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rotWithShape="1">
          <a:blip r:embed="rId2" cstate="email">
            <a:alphaModFix/>
            <a:extLst>
              <a:ext uri="{28A0092B-C50C-407E-A947-70E740481C1C}">
                <a14:useLocalDpi xmlns:a14="http://schemas.microsoft.com/office/drawing/2010/main"/>
              </a:ext>
            </a:extLst>
          </a:blip>
          <a:tile tx="0" ty="-508000" sx="100000" sy="100000" flip="none" algn="tl"/>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901262" y="528303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759372" y="50001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body" idx="1"/>
          </p:nvPr>
        </p:nvSpPr>
        <p:spPr>
          <a:xfrm>
            <a:off x="838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9"/>
          <p:cNvSpPr txBox="1">
            <a:spLocks noGrp="1"/>
          </p:cNvSpPr>
          <p:nvPr>
            <p:ph type="body" idx="2"/>
          </p:nvPr>
        </p:nvSpPr>
        <p:spPr>
          <a:xfrm>
            <a:off x="6172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9"/>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6"/>
        <p:cNvGrpSpPr/>
        <p:nvPr/>
      </p:nvGrpSpPr>
      <p:grpSpPr>
        <a:xfrm>
          <a:off x="0" y="0"/>
          <a:ext cx="0" cy="0"/>
          <a:chOff x="0" y="0"/>
          <a:chExt cx="0" cy="0"/>
        </a:xfrm>
      </p:grpSpPr>
      <p:sp>
        <p:nvSpPr>
          <p:cNvPr id="97" name="Google Shape;97;p21"/>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rotWithShape="1">
          <a:blip r:embed="rId2" cstate="email">
            <a:alphaModFix/>
            <a:extLst>
              <a:ext uri="{28A0092B-C50C-407E-A947-70E740481C1C}">
                <a14:useLocalDpi xmlns:a14="http://schemas.microsoft.com/office/drawing/2010/main"/>
              </a:ext>
            </a:extLst>
          </a:blip>
          <a:tile tx="0" ty="-508000" sx="100000" sy="100000" flip="none" algn="tl"/>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01262" y="528303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9143" y="3587649"/>
            <a:ext cx="3033713" cy="10319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Gray">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56703303-5133-5421-AFA6-85B1B0144FEE}"/>
              </a:ext>
            </a:extLst>
          </p:cNvPr>
          <p:cNvPicPr>
            <a:picLocks noChangeAspect="1"/>
          </p:cNvPicPr>
          <p:nvPr/>
        </p:nvPicPr>
        <p:blipFill>
          <a:blip r:embed="rId2"/>
          <a:stretch>
            <a:fillRect/>
          </a:stretch>
        </p:blipFill>
        <p:spPr>
          <a:xfrm>
            <a:off x="-197225" y="-80642"/>
            <a:ext cx="12532659" cy="7046180"/>
          </a:xfrm>
          <a:prstGeom prst="rect">
            <a:avLst/>
          </a:prstGeom>
        </p:spPr>
      </p:pic>
      <p:sp>
        <p:nvSpPr>
          <p:cNvPr id="5" name="Title 12">
            <a:extLst>
              <a:ext uri="{FF2B5EF4-FFF2-40B4-BE49-F238E27FC236}">
                <a16:creationId xmlns:a16="http://schemas.microsoft.com/office/drawing/2014/main" id="{872C20A0-1242-7515-EE85-3780149C9C31}"/>
              </a:ext>
            </a:extLst>
          </p:cNvPr>
          <p:cNvSpPr>
            <a:spLocks noGrp="1"/>
          </p:cNvSpPr>
          <p:nvPr>
            <p:ph type="title" hasCustomPrompt="1"/>
          </p:nvPr>
        </p:nvSpPr>
        <p:spPr>
          <a:xfrm>
            <a:off x="433206" y="594159"/>
            <a:ext cx="11219818" cy="1325563"/>
          </a:xfrm>
          <a:prstGeom prst="rect">
            <a:avLst/>
          </a:prstGeom>
        </p:spPr>
        <p:txBody>
          <a:bodyPr>
            <a:normAutofit/>
          </a:bodyPr>
          <a:lstStyle>
            <a:lvl1pPr>
              <a:defRPr sz="4800">
                <a:latin typeface="Gentona Book" pitchFamily="2" charset="77"/>
              </a:defRPr>
            </a:lvl1pPr>
          </a:lstStyle>
          <a:p>
            <a:r>
              <a:rPr lang="en-US" sz="4400" dirty="0">
                <a:latin typeface="Gentona Book" pitchFamily="2" charset="77"/>
                <a:ea typeface="Gotham Bold" charset="0"/>
                <a:cs typeface="Gotham Bold" charset="0"/>
              </a:rPr>
              <a:t>Click to add title</a:t>
            </a:r>
          </a:p>
        </p:txBody>
      </p:sp>
      <p:sp>
        <p:nvSpPr>
          <p:cNvPr id="6" name="Content Placeholder 14">
            <a:extLst>
              <a:ext uri="{FF2B5EF4-FFF2-40B4-BE49-F238E27FC236}">
                <a16:creationId xmlns:a16="http://schemas.microsoft.com/office/drawing/2014/main" id="{8F4FE771-3150-3EAD-19C9-E5C642280A62}"/>
              </a:ext>
            </a:extLst>
          </p:cNvPr>
          <p:cNvSpPr>
            <a:spLocks noGrp="1"/>
          </p:cNvSpPr>
          <p:nvPr>
            <p:ph sz="quarter" idx="10"/>
          </p:nvPr>
        </p:nvSpPr>
        <p:spPr>
          <a:xfrm>
            <a:off x="433388" y="2187574"/>
            <a:ext cx="11219636" cy="3639485"/>
          </a:xfrm>
          <a:prstGeom prst="rect">
            <a:avLst/>
          </a:prstGeom>
        </p:spPr>
        <p:txBody>
          <a:bodyPr/>
          <a:lstStyle>
            <a:lvl1pPr marL="228600" indent="-228600">
              <a:buFontTx/>
              <a:buBlip>
                <a:blip r:embed="rId3"/>
              </a:buBlip>
              <a:defRPr>
                <a:latin typeface="Gentona Book" pitchFamily="2" charset="77"/>
              </a:defRPr>
            </a:lvl1pPr>
            <a:lvl2pPr marL="685800" indent="-228600">
              <a:buFont typeface="Arial" panose="020B0604020202020204" pitchFamily="34" charset="0"/>
              <a:buChar char="•"/>
              <a:defRPr>
                <a:latin typeface="Gentona Book" pitchFamily="2" charset="77"/>
              </a:defRPr>
            </a:lvl2pPr>
            <a:lvl3pPr marL="1143000" indent="-228600">
              <a:buFont typeface="Arial" panose="020B0604020202020204" pitchFamily="34" charset="0"/>
              <a:buChar char="•"/>
              <a:defRPr>
                <a:latin typeface="Gentona Book" pitchFamily="2" charset="77"/>
              </a:defRPr>
            </a:lvl3pPr>
            <a:lvl4pPr>
              <a:defRPr>
                <a:latin typeface="Gentona Book" pitchFamily="2" charset="77"/>
              </a:defRPr>
            </a:lvl4pPr>
            <a:lvl5pPr>
              <a:defRPr>
                <a:latin typeface="Gentona Book"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8B08EADA-EA07-35B5-4EDE-38F3F9719D38}"/>
              </a:ext>
            </a:extLst>
          </p:cNvPr>
          <p:cNvSpPr/>
          <p:nvPr userDrawn="1"/>
        </p:nvSpPr>
        <p:spPr>
          <a:xfrm>
            <a:off x="-197225" y="6094911"/>
            <a:ext cx="12532659" cy="258417"/>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A3366E-893B-D0F1-8D69-AE5888E0086B}"/>
              </a:ext>
            </a:extLst>
          </p:cNvPr>
          <p:cNvSpPr/>
          <p:nvPr userDrawn="1"/>
        </p:nvSpPr>
        <p:spPr>
          <a:xfrm>
            <a:off x="-197225" y="6291468"/>
            <a:ext cx="12532659" cy="684008"/>
          </a:xfrm>
          <a:prstGeom prst="rect">
            <a:avLst/>
          </a:prstGeom>
          <a:solidFill>
            <a:srgbClr val="1F7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14497EE5-8BFD-080D-8D2E-7D7A20A708AB}"/>
              </a:ext>
            </a:extLst>
          </p:cNvPr>
          <p:cNvSpPr txBox="1">
            <a:spLocks/>
          </p:cNvSpPr>
          <p:nvPr userDrawn="1"/>
        </p:nvSpPr>
        <p:spPr>
          <a:xfrm>
            <a:off x="9852982" y="6374979"/>
            <a:ext cx="2269445" cy="516986"/>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Gentona Book" pitchFamily="2" charset="77"/>
                <a:ea typeface="+mj-ea"/>
                <a:cs typeface="+mj-cs"/>
              </a:defRPr>
            </a:lvl1pPr>
          </a:lstStyle>
          <a:p>
            <a:pPr algn="ctr"/>
            <a:r>
              <a:rPr lang="en-US" sz="2900" b="0" i="0" dirty="0">
                <a:solidFill>
                  <a:schemeClr val="bg1"/>
                </a:solidFill>
                <a:latin typeface="Gentona Light" pitchFamily="2" charset="77"/>
                <a:ea typeface="Gotham Bold" charset="0"/>
                <a:cs typeface="Gotham Bold" charset="0"/>
              </a:rPr>
              <a:t>ceedar.org</a:t>
            </a:r>
          </a:p>
        </p:txBody>
      </p:sp>
      <p:sp>
        <p:nvSpPr>
          <p:cNvPr id="8" name="Rectangle 7">
            <a:extLst>
              <a:ext uri="{FF2B5EF4-FFF2-40B4-BE49-F238E27FC236}">
                <a16:creationId xmlns:a16="http://schemas.microsoft.com/office/drawing/2014/main" id="{723C438F-3836-1ED1-2D1A-F95617565795}"/>
              </a:ext>
            </a:extLst>
          </p:cNvPr>
          <p:cNvSpPr/>
          <p:nvPr userDrawn="1"/>
        </p:nvSpPr>
        <p:spPr>
          <a:xfrm>
            <a:off x="-232792" y="-75459"/>
            <a:ext cx="12603791" cy="401766"/>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medium confidence">
            <a:extLst>
              <a:ext uri="{FF2B5EF4-FFF2-40B4-BE49-F238E27FC236}">
                <a16:creationId xmlns:a16="http://schemas.microsoft.com/office/drawing/2014/main" id="{97A3362E-B452-3FAE-EB06-FAECC2828F25}"/>
              </a:ext>
            </a:extLst>
          </p:cNvPr>
          <p:cNvPicPr>
            <a:picLocks noChangeAspect="1"/>
          </p:cNvPicPr>
          <p:nvPr userDrawn="1"/>
        </p:nvPicPr>
        <p:blipFill>
          <a:blip r:embed="rId4"/>
          <a:stretch>
            <a:fillRect/>
          </a:stretch>
        </p:blipFill>
        <p:spPr>
          <a:xfrm>
            <a:off x="69573" y="6332785"/>
            <a:ext cx="2269445" cy="471465"/>
          </a:xfrm>
          <a:prstGeom prst="rect">
            <a:avLst/>
          </a:prstGeom>
        </p:spPr>
      </p:pic>
      <p:sp>
        <p:nvSpPr>
          <p:cNvPr id="10" name="Rectangle 9">
            <a:extLst>
              <a:ext uri="{FF2B5EF4-FFF2-40B4-BE49-F238E27FC236}">
                <a16:creationId xmlns:a16="http://schemas.microsoft.com/office/drawing/2014/main" id="{FB6284AE-A0B3-1729-7201-21A02E6061C7}"/>
              </a:ext>
            </a:extLst>
          </p:cNvPr>
          <p:cNvSpPr/>
          <p:nvPr userDrawn="1"/>
        </p:nvSpPr>
        <p:spPr>
          <a:xfrm>
            <a:off x="-232792" y="326307"/>
            <a:ext cx="12603791" cy="575866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21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59372" y="50001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007471"/>
            <a:ext cx="2500313" cy="850529"/>
          </a:xfrm>
          <a:prstGeom prst="rect">
            <a:avLst/>
          </a:prstGeom>
          <a:noFill/>
          <a:ln>
            <a:noFill/>
          </a:ln>
        </p:spPr>
      </p:pic>
      <p:pic>
        <p:nvPicPr>
          <p:cNvPr id="29" name="Google Shape;29;p5" descr="CEEDAR-LogoFinal-simple-white-17.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6349561"/>
            <a:ext cx="3305847" cy="4476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38200" y="8505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3" cy="850529"/>
          </a:xfrm>
          <a:prstGeom prst="rect">
            <a:avLst/>
          </a:prstGeom>
          <a:noFill/>
          <a:ln>
            <a:noFill/>
          </a:ln>
        </p:spPr>
      </p:pic>
      <p:pic>
        <p:nvPicPr>
          <p:cNvPr id="33" name="Google Shape;33;p6" descr="CEEDAR-LogoFinal-simple-white-17.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838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2"/>
          </p:nvPr>
        </p:nvSpPr>
        <p:spPr>
          <a:xfrm>
            <a:off x="6172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3" cy="850529"/>
          </a:xfrm>
          <a:prstGeom prst="rect">
            <a:avLst/>
          </a:prstGeom>
          <a:noFill/>
          <a:ln>
            <a:noFill/>
          </a:ln>
        </p:spPr>
      </p:pic>
      <p:pic>
        <p:nvPicPr>
          <p:cNvPr id="40" name="Google Shape;40;p7" descr="CEEDAR-LogoFinal-simple-white-17.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83624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3" cy="850529"/>
          </a:xfrm>
          <a:prstGeom prst="rect">
            <a:avLst/>
          </a:prstGeom>
          <a:noFill/>
          <a:ln>
            <a:noFill/>
          </a:ln>
        </p:spPr>
      </p:pic>
      <p:pic>
        <p:nvPicPr>
          <p:cNvPr id="45" name="Google Shape;45;p8" descr="CEEDAR-LogoFinal-simple-white-17.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
        <p:cNvGrpSpPr/>
        <p:nvPr/>
      </p:nvGrpSpPr>
      <p:grpSpPr>
        <a:xfrm>
          <a:off x="0" y="0"/>
          <a:ext cx="0" cy="0"/>
          <a:chOff x="0" y="0"/>
          <a:chExt cx="0" cy="0"/>
        </a:xfrm>
      </p:grpSpPr>
      <p:pic>
        <p:nvPicPr>
          <p:cNvPr id="47" name="Google Shape;47;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007471"/>
            <a:ext cx="2500313" cy="850529"/>
          </a:xfrm>
          <a:prstGeom prst="rect">
            <a:avLst/>
          </a:prstGeom>
          <a:noFill/>
          <a:ln>
            <a:noFill/>
          </a:ln>
        </p:spPr>
      </p:pic>
      <p:pic>
        <p:nvPicPr>
          <p:cNvPr id="48" name="Google Shape;48;p9" descr="CEEDAR-LogoFinal-simple-white-17.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86153" y="6007471"/>
            <a:ext cx="3305847" cy="5818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6007471"/>
            <a:ext cx="2500313" cy="850529"/>
          </a:xfrm>
          <a:prstGeom prst="rect">
            <a:avLst/>
          </a:prstGeom>
          <a:noFill/>
          <a:ln>
            <a:noFill/>
          </a:ln>
        </p:spPr>
      </p:pic>
      <p:pic>
        <p:nvPicPr>
          <p:cNvPr id="53" name="Google Shape;53;p10" descr="CEEDAR-LogoFinal-simple-white-17.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86153" y="6007471"/>
            <a:ext cx="3305847" cy="5818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4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4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12192000" cy="5896906"/>
          </a:xfrm>
          <a:prstGeom prst="rect">
            <a:avLst/>
          </a:prstGeom>
          <a:noFill/>
          <a:ln>
            <a:noFill/>
          </a:ln>
        </p:spPr>
      </p:pic>
      <p:sp>
        <p:nvSpPr>
          <p:cNvPr id="62" name="Google Shape;62;p12"/>
          <p:cNvSpPr txBox="1">
            <a:spLocks noGrp="1"/>
          </p:cNvSpPr>
          <p:nvPr>
            <p:ph type="ftr" idx="11"/>
          </p:nvPr>
        </p:nvSpPr>
        <p:spPr>
          <a:xfrm>
            <a:off x="7104454" y="6616613"/>
            <a:ext cx="4778513" cy="123111"/>
          </a:xfrm>
          <a:prstGeom prst="rect">
            <a:avLst/>
          </a:prstGeom>
          <a:noFill/>
          <a:ln>
            <a:noFill/>
          </a:ln>
        </p:spPr>
        <p:txBody>
          <a:bodyPr spcFirstLastPara="1" wrap="square" lIns="0" tIns="0" rIns="0" bIns="0" anchor="ctr" anchorCtr="0">
            <a:sp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12"/>
          <p:cNvSpPr txBox="1">
            <a:spLocks noGrp="1"/>
          </p:cNvSpPr>
          <p:nvPr>
            <p:ph type="title"/>
          </p:nvPr>
        </p:nvSpPr>
        <p:spPr>
          <a:xfrm>
            <a:off x="903112" y="697971"/>
            <a:ext cx="10972800" cy="1799695"/>
          </a:xfrm>
          <a:prstGeom prst="rect">
            <a:avLst/>
          </a:prstGeom>
          <a:noFill/>
          <a:ln>
            <a:noFill/>
          </a:ln>
        </p:spPr>
        <p:txBody>
          <a:bodyPr spcFirstLastPara="1" wrap="square" lIns="0"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5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9pPr>
          </a:lstStyle>
          <a:p>
            <a:endParaRPr/>
          </a:p>
        </p:txBody>
      </p:sp>
      <p:sp>
        <p:nvSpPr>
          <p:cNvPr id="64" name="Google Shape;64;p12"/>
          <p:cNvSpPr txBox="1">
            <a:spLocks noGrp="1"/>
          </p:cNvSpPr>
          <p:nvPr>
            <p:ph type="body" idx="1"/>
          </p:nvPr>
        </p:nvSpPr>
        <p:spPr>
          <a:xfrm>
            <a:off x="903112" y="2599267"/>
            <a:ext cx="10972800" cy="2895600"/>
          </a:xfrm>
          <a:prstGeom prst="rect">
            <a:avLst/>
          </a:prstGeom>
          <a:noFill/>
          <a:ln>
            <a:noFill/>
          </a:ln>
        </p:spPr>
        <p:txBody>
          <a:bodyPr spcFirstLastPara="1" wrap="square" lIns="0" tIns="45700" rIns="91425" bIns="45700" anchor="t" anchorCtr="0">
            <a:normAutofit/>
          </a:bodyPr>
          <a:lstStyle>
            <a:lvl1pPr marL="457200" marR="0" lvl="0" indent="-228600" algn="l" rtl="0">
              <a:lnSpc>
                <a:spcPct val="100000"/>
              </a:lnSpc>
              <a:spcBef>
                <a:spcPts val="640"/>
              </a:spcBef>
              <a:spcAft>
                <a:spcPts val="0"/>
              </a:spcAft>
              <a:buClr>
                <a:srgbClr val="000000"/>
              </a:buClr>
              <a:buSzPts val="1400"/>
              <a:buFont typeface="Arial"/>
              <a:buNone/>
              <a:defRPr sz="3200" b="0" i="0" u="none" strike="noStrike" cap="none">
                <a:solidFill>
                  <a:srgbClr val="BFBFBF"/>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5" name="Google Shape;65;p12"/>
          <p:cNvGrpSpPr/>
          <p:nvPr/>
        </p:nvGrpSpPr>
        <p:grpSpPr>
          <a:xfrm>
            <a:off x="5497575" y="6035041"/>
            <a:ext cx="5735116" cy="575691"/>
            <a:chOff x="4299965" y="6028944"/>
            <a:chExt cx="4301337" cy="575691"/>
          </a:xfrm>
        </p:grpSpPr>
        <p:pic>
          <p:nvPicPr>
            <p:cNvPr id="66" name="Google Shape;66;p12" descr="CEEDAR-LogoFinal-simple-white-17.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99965" y="6147816"/>
              <a:ext cx="2479385" cy="447675"/>
            </a:xfrm>
            <a:prstGeom prst="rect">
              <a:avLst/>
            </a:prstGeom>
            <a:noFill/>
            <a:ln>
              <a:noFill/>
            </a:ln>
          </p:spPr>
        </p:pic>
        <p:pic>
          <p:nvPicPr>
            <p:cNvPr id="67" name="Google Shape;67;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12400" y="6028944"/>
              <a:ext cx="688902" cy="575691"/>
            </a:xfrm>
            <a:prstGeom prst="rect">
              <a:avLst/>
            </a:prstGeom>
            <a:noFill/>
            <a:ln>
              <a:noFill/>
            </a:ln>
          </p:spPr>
        </p:pic>
      </p:grpSp>
      <p:pic>
        <p:nvPicPr>
          <p:cNvPr id="68" name="Google Shape;68;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03112" y="5886571"/>
            <a:ext cx="2758776" cy="938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4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knowledgeworks.org/get-inspired/personalized-learning-101/what-personalized-learning/"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hyperlink" Target="https://www.connectionsacademy.com/support/resources/article/helpful-resources-for-new-connections-academy-learning-coaches" TargetMode="External"/><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tpack.org/"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hyperlink" Target="https://www.bookshare.org/cms/" TargetMode="External"/><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hyperlink" Target="https://newsela.com/" TargetMode="External"/><Relationship Id="rId4" Type="http://schemas.openxmlformats.org/officeDocument/2006/relationships/image" Target="../media/image3.png"/><Relationship Id="rId9" Type="http://schemas.openxmlformats.org/officeDocument/2006/relationships/image" Target="../media/image24.png"/><Relationship Id="rId1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hyperlink" Target="https://cowriter.com/admin/main" TargetMode="External"/><Relationship Id="rId10" Type="http://schemas.openxmlformats.org/officeDocument/2006/relationships/image" Target="../media/image15.jpg"/><Relationship Id="rId4" Type="http://schemas.openxmlformats.org/officeDocument/2006/relationships/image" Target="../media/image3.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hyperlink" Target="https://apps.apple.com/us/app/voiss/id1519807883"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15.jpg"/><Relationship Id="rId5" Type="http://schemas.openxmlformats.org/officeDocument/2006/relationships/image" Target="../media/image32.jpe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hyperlink" Target="https://www.projectvois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6"/>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rgbClr val="000000"/>
              </a:buClr>
              <a:buSzPts val="1400"/>
              <a:buFont typeface="Arial"/>
              <a:buNone/>
            </a:pPr>
            <a:r>
              <a:rPr lang="en-US" dirty="0"/>
              <a:t>Preparing Teacher Candidates for Online and Hybrid Instruction</a:t>
            </a:r>
            <a:endParaRPr dirty="0"/>
          </a:p>
        </p:txBody>
      </p:sp>
      <p:sp>
        <p:nvSpPr>
          <p:cNvPr id="164" name="Google Shape;164;p36"/>
          <p:cNvSpPr txBox="1">
            <a:spLocks noGrp="1"/>
          </p:cNvSpPr>
          <p:nvPr>
            <p:ph type="body" idx="1"/>
          </p:nvPr>
        </p:nvSpPr>
        <p:spPr>
          <a:xfrm>
            <a:off x="911748" y="2930525"/>
            <a:ext cx="10972800" cy="1294342"/>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0"/>
              </a:spcBef>
              <a:spcAft>
                <a:spcPts val="0"/>
              </a:spcAft>
              <a:buSzPts val="1400"/>
              <a:buNone/>
            </a:pPr>
            <a:r>
              <a:rPr lang="en-US" b="1">
                <a:solidFill>
                  <a:schemeClr val="bg1">
                    <a:lumMod val="85000"/>
                  </a:schemeClr>
                </a:solidFill>
              </a:rPr>
              <a:t>Teaching </a:t>
            </a:r>
            <a:r>
              <a:rPr lang="en-US" b="1" dirty="0">
                <a:solidFill>
                  <a:schemeClr val="bg1">
                    <a:lumMod val="85000"/>
                  </a:schemeClr>
                </a:solidFill>
              </a:rPr>
              <a:t>Methods and Curriculum Part 2</a:t>
            </a:r>
            <a:endParaRPr b="1" dirty="0">
              <a:solidFill>
                <a:schemeClr val="bg1">
                  <a:lumMod val="85000"/>
                </a:schemeClr>
              </a:solidFill>
            </a:endParaRPr>
          </a:p>
        </p:txBody>
      </p:sp>
      <p:sp>
        <p:nvSpPr>
          <p:cNvPr id="165" name="Google Shape;165;p36"/>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63063"/>
              <a:buNone/>
            </a:pPr>
            <a:r>
              <a:rPr lang="en-US" dirty="0"/>
              <a:t>Dr. Sean J. Smith, PhD, CIDDL Center | Dr. Maya Israel, PhD, University of Florida |</a:t>
            </a:r>
            <a:endParaRPr dirty="0"/>
          </a:p>
          <a:p>
            <a:pPr marL="0" lvl="0" indent="0" algn="l" rtl="0">
              <a:lnSpc>
                <a:spcPct val="100000"/>
              </a:lnSpc>
              <a:spcBef>
                <a:spcPts val="444"/>
              </a:spcBef>
              <a:spcAft>
                <a:spcPts val="0"/>
              </a:spcAft>
              <a:buSzPct val="63063"/>
              <a:buNone/>
            </a:pPr>
            <a:r>
              <a:rPr lang="en-US" dirty="0"/>
              <a:t>Keane </a:t>
            </a:r>
            <a:r>
              <a:rPr lang="en-US" dirty="0" err="1"/>
              <a:t>Alavi</a:t>
            </a:r>
            <a:r>
              <a:rPr lang="en-US" dirty="0"/>
              <a:t>, CEEDAR Center | Rachel Silva, CEEDAR Center</a:t>
            </a:r>
            <a:endParaRPr dirty="0"/>
          </a:p>
        </p:txBody>
      </p:sp>
      <p:pic>
        <p:nvPicPr>
          <p:cNvPr id="2" name="Picture 1" descr="CEEDAR logo">
            <a:extLst>
              <a:ext uri="{FF2B5EF4-FFF2-40B4-BE49-F238E27FC236}">
                <a16:creationId xmlns:a16="http://schemas.microsoft.com/office/drawing/2014/main" id="{C1B27041-7CF3-8578-6EAC-9C87CD73676D}"/>
              </a:ext>
            </a:extLst>
          </p:cNvPr>
          <p:cNvPicPr>
            <a:picLocks noChangeAspect="1"/>
          </p:cNvPicPr>
          <p:nvPr/>
        </p:nvPicPr>
        <p:blipFill>
          <a:blip r:embed="rId3"/>
          <a:stretch>
            <a:fillRect/>
          </a:stretch>
        </p:blipFill>
        <p:spPr>
          <a:xfrm>
            <a:off x="5386191" y="6035140"/>
            <a:ext cx="3599145" cy="7477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Personalizing our Learning Environments</a:t>
            </a:r>
            <a:endParaRPr dirty="0"/>
          </a:p>
        </p:txBody>
      </p:sp>
      <p:pic>
        <p:nvPicPr>
          <p:cNvPr id="339" name="Google Shape;339;p50" descr="Diagram that shows Flexible Content and tools, targeted instruction, student reflection and ownership, and date driven decisions">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22975" y="1690825"/>
            <a:ext cx="4470400" cy="4470400"/>
          </a:xfrm>
          <a:prstGeom prst="rect">
            <a:avLst/>
          </a:prstGeom>
          <a:noFill/>
          <a:ln>
            <a:noFill/>
          </a:ln>
        </p:spPr>
      </p:pic>
      <p:pic>
        <p:nvPicPr>
          <p:cNvPr id="340" name="Google Shape;340;p50" descr="Blended learning diagram"/>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38200" y="1887425"/>
            <a:ext cx="5232400" cy="4077200"/>
          </a:xfrm>
          <a:prstGeom prst="rect">
            <a:avLst/>
          </a:prstGeom>
          <a:noFill/>
          <a:ln>
            <a:noFill/>
          </a:ln>
        </p:spPr>
      </p:pic>
      <p:pic>
        <p:nvPicPr>
          <p:cNvPr id="341" name="Google Shape;341;p50">
            <a:extLst>
              <a:ext uri="{C183D7F6-B498-43B3-948B-1728B52AA6E4}">
                <adec:decorative xmlns:adec="http://schemas.microsoft.com/office/drawing/2017/decorative" val="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342" name="Google Shape;342;p50">
            <a:extLst>
              <a:ext uri="{C183D7F6-B498-43B3-948B-1728B52AA6E4}">
                <adec:decorative xmlns:adec="http://schemas.microsoft.com/office/drawing/2017/decorative" val="1"/>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pic>
        <p:nvPicPr>
          <p:cNvPr id="2" name="Picture 1" descr="CEEDAR logo">
            <a:extLst>
              <a:ext uri="{FF2B5EF4-FFF2-40B4-BE49-F238E27FC236}">
                <a16:creationId xmlns:a16="http://schemas.microsoft.com/office/drawing/2014/main" id="{835BEC5F-1738-D7B1-068B-8FBBE2D074FE}"/>
              </a:ext>
            </a:extLst>
          </p:cNvPr>
          <p:cNvPicPr>
            <a:picLocks noChangeAspect="1"/>
          </p:cNvPicPr>
          <p:nvPr/>
        </p:nvPicPr>
        <p:blipFill>
          <a:blip r:embed="rId8"/>
          <a:stretch>
            <a:fillRect/>
          </a:stretch>
        </p:blipFill>
        <p:spPr>
          <a:xfrm>
            <a:off x="8592854" y="1"/>
            <a:ext cx="3599145" cy="7477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838200" y="7080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Collaboration - </a:t>
            </a:r>
            <a:r>
              <a:rPr lang="en-US" u="sng" dirty="0">
                <a:solidFill>
                  <a:schemeClr val="hlink"/>
                </a:solidFill>
                <a:hlinkClick r:id="rId3"/>
              </a:rPr>
              <a:t>Learning Coach</a:t>
            </a:r>
            <a:endParaRPr dirty="0"/>
          </a:p>
        </p:txBody>
      </p:sp>
      <p:pic>
        <p:nvPicPr>
          <p:cNvPr id="349" name="Google Shape;349;p51">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350" name="Google Shape;350;p51">
            <a:extLst>
              <a:ext uri="{C183D7F6-B498-43B3-948B-1728B52AA6E4}">
                <adec:decorative xmlns:adec="http://schemas.microsoft.com/office/drawing/2017/decorative" val="1"/>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sp>
        <p:nvSpPr>
          <p:cNvPr id="351" name="Google Shape;351;p51"/>
          <p:cNvSpPr txBox="1"/>
          <p:nvPr/>
        </p:nvSpPr>
        <p:spPr>
          <a:xfrm>
            <a:off x="1420575" y="2159925"/>
            <a:ext cx="9797100" cy="3093900"/>
          </a:xfrm>
          <a:prstGeom prst="rect">
            <a:avLst/>
          </a:prstGeom>
          <a:noFill/>
          <a:ln>
            <a:noFill/>
          </a:ln>
        </p:spPr>
        <p:txBody>
          <a:bodyPr spcFirstLastPara="1" wrap="square" lIns="91425" tIns="91425" rIns="91425" bIns="91425" anchor="t" anchorCtr="0">
            <a:spAutoFit/>
          </a:bodyPr>
          <a:lstStyle/>
          <a:p>
            <a:pPr marL="457200" lvl="0" indent="-450850" algn="l" rtl="0">
              <a:lnSpc>
                <a:spcPct val="90000"/>
              </a:lnSpc>
              <a:spcBef>
                <a:spcPts val="0"/>
              </a:spcBef>
              <a:spcAft>
                <a:spcPts val="0"/>
              </a:spcAft>
              <a:buClr>
                <a:srgbClr val="1C4587"/>
              </a:buClr>
              <a:buSzPts val="3500"/>
              <a:buFont typeface="Georgia"/>
              <a:buChar char="●"/>
            </a:pPr>
            <a:r>
              <a:rPr lang="en-US" sz="3500" dirty="0">
                <a:solidFill>
                  <a:srgbClr val="1C4587"/>
                </a:solidFill>
                <a:latin typeface="Georgia"/>
                <a:ea typeface="Georgia"/>
                <a:cs typeface="Georgia"/>
                <a:sym typeface="Georgia"/>
              </a:rPr>
              <a:t>Empower parents/family members</a:t>
            </a:r>
            <a:endParaRPr sz="3500" dirty="0">
              <a:solidFill>
                <a:srgbClr val="1C4587"/>
              </a:solidFill>
              <a:latin typeface="Georgia"/>
              <a:ea typeface="Georgia"/>
              <a:cs typeface="Georgia"/>
              <a:sym typeface="Georgia"/>
            </a:endParaRPr>
          </a:p>
          <a:p>
            <a:pPr marL="457200" lvl="0" indent="-450850" algn="l" rtl="0">
              <a:lnSpc>
                <a:spcPct val="90000"/>
              </a:lnSpc>
              <a:spcBef>
                <a:spcPts val="0"/>
              </a:spcBef>
              <a:spcAft>
                <a:spcPts val="0"/>
              </a:spcAft>
              <a:buClr>
                <a:srgbClr val="1C4587"/>
              </a:buClr>
              <a:buSzPts val="3500"/>
              <a:buFont typeface="Georgia"/>
              <a:buChar char="●"/>
            </a:pPr>
            <a:r>
              <a:rPr lang="en-US" sz="3500" dirty="0">
                <a:solidFill>
                  <a:srgbClr val="1C4587"/>
                </a:solidFill>
                <a:latin typeface="Georgia"/>
                <a:ea typeface="Georgia"/>
                <a:cs typeface="Georgia"/>
                <a:sym typeface="Georgia"/>
              </a:rPr>
              <a:t>Engage parents</a:t>
            </a:r>
            <a:endParaRPr sz="3500" dirty="0">
              <a:solidFill>
                <a:srgbClr val="1C4587"/>
              </a:solidFill>
              <a:latin typeface="Georgia"/>
              <a:ea typeface="Georgia"/>
              <a:cs typeface="Georgia"/>
              <a:sym typeface="Georgia"/>
            </a:endParaRPr>
          </a:p>
          <a:p>
            <a:pPr marL="457200" lvl="0" indent="-450850" algn="l" rtl="0">
              <a:lnSpc>
                <a:spcPct val="90000"/>
              </a:lnSpc>
              <a:spcBef>
                <a:spcPts val="0"/>
              </a:spcBef>
              <a:spcAft>
                <a:spcPts val="0"/>
              </a:spcAft>
              <a:buClr>
                <a:srgbClr val="1C4587"/>
              </a:buClr>
              <a:buSzPts val="3500"/>
              <a:buFont typeface="Georgia"/>
              <a:buChar char="●"/>
            </a:pPr>
            <a:r>
              <a:rPr lang="en-US" sz="3500" dirty="0">
                <a:solidFill>
                  <a:srgbClr val="1C4587"/>
                </a:solidFill>
                <a:latin typeface="Georgia"/>
                <a:ea typeface="Georgia"/>
                <a:cs typeface="Georgia"/>
                <a:sym typeface="Georgia"/>
              </a:rPr>
              <a:t>Ensure the home can support/reinforce</a:t>
            </a:r>
            <a:endParaRPr sz="3500" dirty="0">
              <a:solidFill>
                <a:srgbClr val="1C4587"/>
              </a:solidFill>
              <a:latin typeface="Georgia"/>
              <a:ea typeface="Georgia"/>
              <a:cs typeface="Georgia"/>
              <a:sym typeface="Georgia"/>
            </a:endParaRPr>
          </a:p>
          <a:p>
            <a:pPr marL="457200" lvl="0" indent="-450850" algn="l" rtl="0">
              <a:lnSpc>
                <a:spcPct val="90000"/>
              </a:lnSpc>
              <a:spcBef>
                <a:spcPts val="0"/>
              </a:spcBef>
              <a:spcAft>
                <a:spcPts val="0"/>
              </a:spcAft>
              <a:buClr>
                <a:srgbClr val="1C4587"/>
              </a:buClr>
              <a:buSzPts val="3500"/>
              <a:buFont typeface="Georgia"/>
              <a:buChar char="●"/>
            </a:pPr>
            <a:r>
              <a:rPr lang="en-US" sz="3500" dirty="0">
                <a:solidFill>
                  <a:srgbClr val="1C4587"/>
                </a:solidFill>
                <a:latin typeface="Georgia"/>
                <a:ea typeface="Georgia"/>
                <a:cs typeface="Georgia"/>
                <a:sym typeface="Georgia"/>
              </a:rPr>
              <a:t>Effective communication</a:t>
            </a:r>
            <a:endParaRPr sz="3500" dirty="0">
              <a:solidFill>
                <a:srgbClr val="1C4587"/>
              </a:solidFill>
              <a:latin typeface="Georgia"/>
              <a:ea typeface="Georgia"/>
              <a:cs typeface="Georgia"/>
              <a:sym typeface="Georgia"/>
            </a:endParaRPr>
          </a:p>
          <a:p>
            <a:pPr marL="457200" lvl="0" indent="-450850" algn="l" rtl="0">
              <a:lnSpc>
                <a:spcPct val="90000"/>
              </a:lnSpc>
              <a:spcBef>
                <a:spcPts val="0"/>
              </a:spcBef>
              <a:spcAft>
                <a:spcPts val="0"/>
              </a:spcAft>
              <a:buClr>
                <a:srgbClr val="1C4587"/>
              </a:buClr>
              <a:buSzPts val="3500"/>
              <a:buFont typeface="Georgia"/>
              <a:buChar char="●"/>
            </a:pPr>
            <a:r>
              <a:rPr lang="en-US" sz="3500" dirty="0">
                <a:solidFill>
                  <a:srgbClr val="1C4587"/>
                </a:solidFill>
                <a:latin typeface="Georgia"/>
                <a:ea typeface="Georgia"/>
                <a:cs typeface="Georgia"/>
                <a:sym typeface="Georgia"/>
              </a:rPr>
              <a:t>....</a:t>
            </a:r>
            <a:endParaRPr sz="3500" dirty="0">
              <a:solidFill>
                <a:srgbClr val="1C4587"/>
              </a:solidFill>
              <a:latin typeface="Georgia"/>
              <a:ea typeface="Georgia"/>
              <a:cs typeface="Georgia"/>
              <a:sym typeface="Georgia"/>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pic>
        <p:nvPicPr>
          <p:cNvPr id="352" name="Google Shape;352;p51">
            <a:extLs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441102" y="4561400"/>
            <a:ext cx="4289925" cy="1610799"/>
          </a:xfrm>
          <a:prstGeom prst="rect">
            <a:avLst/>
          </a:prstGeom>
          <a:noFill/>
          <a:ln>
            <a:noFill/>
          </a:ln>
        </p:spPr>
      </p:pic>
      <p:pic>
        <p:nvPicPr>
          <p:cNvPr id="2" name="Picture 1" descr="CEEDAR logo">
            <a:extLst>
              <a:ext uri="{FF2B5EF4-FFF2-40B4-BE49-F238E27FC236}">
                <a16:creationId xmlns:a16="http://schemas.microsoft.com/office/drawing/2014/main" id="{8C1C9284-9148-5106-3DDD-9B9478F8D955}"/>
              </a:ext>
            </a:extLst>
          </p:cNvPr>
          <p:cNvPicPr>
            <a:picLocks noChangeAspect="1"/>
          </p:cNvPicPr>
          <p:nvPr/>
        </p:nvPicPr>
        <p:blipFill>
          <a:blip r:embed="rId7"/>
          <a:stretch>
            <a:fillRect/>
          </a:stretch>
        </p:blipFill>
        <p:spPr>
          <a:xfrm>
            <a:off x="8592854" y="1"/>
            <a:ext cx="3599145" cy="7477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189900" y="483700"/>
            <a:ext cx="12002100" cy="1500900"/>
          </a:xfrm>
          <a:prstGeom prst="rect">
            <a:avLst/>
          </a:prstGeom>
        </p:spPr>
        <p:txBody>
          <a:bodyPr spcFirstLastPara="1" wrap="square" lIns="91425" tIns="45700" rIns="91425" bIns="45700" anchor="ctr" anchorCtr="0">
            <a:normAutofit fontScale="90000"/>
          </a:bodyPr>
          <a:lstStyle/>
          <a:p>
            <a:pPr marL="0" lvl="0" indent="0" algn="ctr" rtl="0">
              <a:lnSpc>
                <a:spcPct val="120000"/>
              </a:lnSpc>
              <a:spcBef>
                <a:spcPts val="1000"/>
              </a:spcBef>
              <a:spcAft>
                <a:spcPts val="0"/>
              </a:spcAft>
              <a:buClr>
                <a:schemeClr val="dk1"/>
              </a:buClr>
              <a:buSzPct val="27500"/>
              <a:buFont typeface="Arial"/>
              <a:buNone/>
            </a:pPr>
            <a:r>
              <a:rPr lang="en-US" sz="4000" dirty="0"/>
              <a:t>Virtual Environments: Considerations for Teacher Preparation Courses </a:t>
            </a:r>
            <a:endParaRPr sz="4000" dirty="0"/>
          </a:p>
          <a:p>
            <a:pPr marL="0" lvl="0" indent="0" algn="ctr" rtl="0">
              <a:spcBef>
                <a:spcPts val="0"/>
              </a:spcBef>
              <a:spcAft>
                <a:spcPts val="0"/>
              </a:spcAft>
              <a:buNone/>
            </a:pPr>
            <a:endParaRPr dirty="0"/>
          </a:p>
        </p:txBody>
      </p:sp>
      <p:sp>
        <p:nvSpPr>
          <p:cNvPr id="366" name="Google Shape;366;p53"/>
          <p:cNvSpPr txBox="1">
            <a:spLocks noGrp="1"/>
          </p:cNvSpPr>
          <p:nvPr>
            <p:ph type="body" idx="1"/>
          </p:nvPr>
        </p:nvSpPr>
        <p:spPr>
          <a:xfrm>
            <a:off x="725550" y="2504800"/>
            <a:ext cx="7721700" cy="342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3500" dirty="0"/>
          </a:p>
          <a:p>
            <a:pPr marL="0" lvl="0" indent="0" algn="ctr" rtl="0">
              <a:lnSpc>
                <a:spcPct val="90000"/>
              </a:lnSpc>
              <a:spcBef>
                <a:spcPts val="0"/>
              </a:spcBef>
              <a:spcAft>
                <a:spcPts val="0"/>
              </a:spcAft>
              <a:buNone/>
            </a:pPr>
            <a:r>
              <a:rPr lang="en-US" sz="4000" dirty="0">
                <a:latin typeface="Calibri"/>
                <a:ea typeface="Calibri"/>
                <a:cs typeface="Calibri"/>
                <a:sym typeface="Calibri"/>
              </a:rPr>
              <a:t>Dr. Ashley </a:t>
            </a:r>
            <a:r>
              <a:rPr lang="en-US" sz="4000" dirty="0" err="1">
                <a:latin typeface="Calibri"/>
                <a:ea typeface="Calibri"/>
                <a:cs typeface="Calibri"/>
                <a:sym typeface="Calibri"/>
              </a:rPr>
              <a:t>MacSuga</a:t>
            </a:r>
            <a:r>
              <a:rPr lang="en-US" sz="4000" dirty="0">
                <a:latin typeface="Calibri"/>
                <a:ea typeface="Calibri"/>
                <a:cs typeface="Calibri"/>
                <a:sym typeface="Calibri"/>
              </a:rPr>
              <a:t>-Gage</a:t>
            </a:r>
            <a:endParaRPr sz="4000" dirty="0">
              <a:latin typeface="Calibri"/>
              <a:ea typeface="Calibri"/>
              <a:cs typeface="Calibri"/>
              <a:sym typeface="Calibri"/>
            </a:endParaRPr>
          </a:p>
          <a:p>
            <a:pPr marL="0" lvl="0" indent="0" algn="ctr" rtl="0">
              <a:lnSpc>
                <a:spcPct val="90000"/>
              </a:lnSpc>
              <a:spcBef>
                <a:spcPts val="0"/>
              </a:spcBef>
              <a:spcAft>
                <a:spcPts val="0"/>
              </a:spcAft>
              <a:buNone/>
            </a:pPr>
            <a:endParaRPr sz="4000" dirty="0">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4000" dirty="0">
                <a:latin typeface="Calibri"/>
                <a:ea typeface="Calibri"/>
                <a:cs typeface="Calibri"/>
                <a:sym typeface="Calibri"/>
              </a:rPr>
              <a:t>University of Florida </a:t>
            </a:r>
            <a:endParaRPr sz="4000" dirty="0">
              <a:latin typeface="Calibri"/>
              <a:ea typeface="Calibri"/>
              <a:cs typeface="Calibri"/>
              <a:sym typeface="Calibri"/>
            </a:endParaRPr>
          </a:p>
          <a:p>
            <a:pPr marL="0" lvl="0" indent="0" algn="l" rtl="0">
              <a:spcBef>
                <a:spcPts val="1000"/>
              </a:spcBef>
              <a:spcAft>
                <a:spcPts val="0"/>
              </a:spcAft>
              <a:buNone/>
            </a:pPr>
            <a:endParaRPr sz="3500" dirty="0"/>
          </a:p>
        </p:txBody>
      </p:sp>
      <p:pic>
        <p:nvPicPr>
          <p:cNvPr id="367" name="Google Shape;367;p53" descr="Photo headshot of Dr. Ashely MacSuga-G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24500" y="1762025"/>
            <a:ext cx="3055800" cy="431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838200" y="365125"/>
            <a:ext cx="10515600" cy="5370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Communicating realities of virtual environments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838200" y="365125"/>
            <a:ext cx="10515600" cy="6009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300" dirty="0"/>
              <a:t> PBIS in virtual environments</a:t>
            </a:r>
            <a:endParaRPr sz="4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22987A-23FC-6878-72F8-FBD1FA3B62E3}"/>
              </a:ext>
            </a:extLst>
          </p:cNvPr>
          <p:cNvSpPr txBox="1">
            <a:spLocks noGrp="1"/>
          </p:cNvSpPr>
          <p:nvPr>
            <p:ph type="title" idx="4294967295"/>
          </p:nvPr>
        </p:nvSpPr>
        <p:spPr>
          <a:xfrm>
            <a:off x="576943" y="10327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chemeClr val="tx1"/>
                </a:solidFill>
                <a:effectLst/>
                <a:uLnTx/>
                <a:uFillTx/>
                <a:latin typeface="Gentona Book" pitchFamily="2" charset="77"/>
                <a:ea typeface="Gotham Bold" charset="0"/>
                <a:cs typeface="Gotham Bold" charset="0"/>
                <a:sym typeface="Arial"/>
              </a:rPr>
              <a:t>Disclaimer</a:t>
            </a:r>
          </a:p>
        </p:txBody>
      </p:sp>
      <p:pic>
        <p:nvPicPr>
          <p:cNvPr id="5" name="Picture 4" descr="Ideas that Work U.S. Office of Special Education Programs">
            <a:extLst>
              <a:ext uri="{FF2B5EF4-FFF2-40B4-BE49-F238E27FC236}">
                <a16:creationId xmlns:a16="http://schemas.microsoft.com/office/drawing/2014/main" id="{D8B32A82-5971-8DE4-8EAE-3C704951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2" name="TextBox 1">
            <a:extLst>
              <a:ext uri="{FF2B5EF4-FFF2-40B4-BE49-F238E27FC236}">
                <a16:creationId xmlns:a16="http://schemas.microsoft.com/office/drawing/2014/main" id="{4CE921F0-C9DD-5942-45D1-DF697ED10CDB}"/>
              </a:ext>
            </a:extLst>
          </p:cNvPr>
          <p:cNvSpPr txBox="1"/>
          <p:nvPr/>
        </p:nvSpPr>
        <p:spPr>
          <a:xfrm>
            <a:off x="2597258" y="2364271"/>
            <a:ext cx="8756542" cy="2532040"/>
          </a:xfrm>
          <a:prstGeom prst="rect">
            <a:avLst/>
          </a:prstGeom>
          <a:noFill/>
        </p:spPr>
        <p:txBody>
          <a:bodyPr wrap="square" rtlCol="0">
            <a:spAutoFit/>
          </a:bodyPr>
          <a:lstStyle/>
          <a:p>
            <a:pPr>
              <a:lnSpc>
                <a:spcPct val="150000"/>
              </a:lnSpc>
            </a:pPr>
            <a:r>
              <a:rPr lang="en-US" sz="1800" dirty="0">
                <a:latin typeface="Helvetica Neue" charset="0"/>
                <a:ea typeface="Helvetica Neue" charset="0"/>
                <a:cs typeface="Helvetica Neue" charset="0"/>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14979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2"/>
          <p:cNvSpPr txBox="1">
            <a:spLocks noGrp="1"/>
          </p:cNvSpPr>
          <p:nvPr>
            <p:ph type="title"/>
          </p:nvPr>
        </p:nvSpPr>
        <p:spPr>
          <a:xfrm>
            <a:off x="838200" y="1556025"/>
            <a:ext cx="10515600" cy="2057700"/>
          </a:xfrm>
          <a:prstGeom prst="rect">
            <a:avLst/>
          </a:prstGeom>
        </p:spPr>
        <p:txBody>
          <a:bodyPr spcFirstLastPara="1" wrap="square" lIns="91425" tIns="45700" rIns="91425" bIns="45700" anchor="ctr" anchorCtr="0">
            <a:noAutofit/>
          </a:bodyPr>
          <a:lstStyle/>
          <a:p>
            <a:pPr marL="457200" lvl="0" indent="0" algn="ctr" rtl="0">
              <a:lnSpc>
                <a:spcPct val="100000"/>
              </a:lnSpc>
              <a:spcBef>
                <a:spcPts val="0"/>
              </a:spcBef>
              <a:spcAft>
                <a:spcPts val="0"/>
              </a:spcAft>
              <a:buNone/>
            </a:pPr>
            <a:endParaRPr sz="4000" i="1" dirty="0">
              <a:solidFill>
                <a:srgbClr val="333333"/>
              </a:solidFill>
            </a:endParaRPr>
          </a:p>
          <a:p>
            <a:pPr marL="457200" lvl="0" indent="0" algn="ctr" rtl="0">
              <a:lnSpc>
                <a:spcPct val="100000"/>
              </a:lnSpc>
              <a:spcBef>
                <a:spcPts val="0"/>
              </a:spcBef>
              <a:spcAft>
                <a:spcPts val="0"/>
              </a:spcAft>
              <a:buNone/>
            </a:pPr>
            <a:endParaRPr sz="4000" i="1" dirty="0">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r>
              <a:rPr lang="en-US" sz="4000" i="1" dirty="0">
                <a:solidFill>
                  <a:srgbClr val="073763"/>
                </a:solidFill>
                <a:latin typeface="Georgia"/>
                <a:ea typeface="Georgia"/>
                <a:cs typeface="Georgia"/>
                <a:sym typeface="Georgia"/>
              </a:rPr>
              <a:t>Module 3 Recap</a:t>
            </a:r>
            <a:endParaRPr sz="4000" i="1" dirty="0">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r>
              <a:rPr lang="en-US" sz="4000" i="1" dirty="0">
                <a:solidFill>
                  <a:srgbClr val="073763"/>
                </a:solidFill>
                <a:latin typeface="Georgia"/>
                <a:ea typeface="Georgia"/>
                <a:cs typeface="Georgia"/>
                <a:sym typeface="Georgia"/>
              </a:rPr>
              <a:t>Question 1: </a:t>
            </a:r>
            <a:endParaRPr sz="4000" i="1" dirty="0">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endParaRPr sz="4000" i="1" dirty="0">
              <a:solidFill>
                <a:srgbClr val="333333"/>
              </a:solidFill>
            </a:endParaRPr>
          </a:p>
          <a:p>
            <a:pPr marL="457200" lvl="0" indent="0" algn="ctr" rtl="0">
              <a:lnSpc>
                <a:spcPct val="100000"/>
              </a:lnSpc>
              <a:spcBef>
                <a:spcPts val="0"/>
              </a:spcBef>
              <a:spcAft>
                <a:spcPts val="0"/>
              </a:spcAft>
              <a:buNone/>
            </a:pPr>
            <a:r>
              <a:rPr lang="en-US" sz="4000" i="1" dirty="0">
                <a:solidFill>
                  <a:srgbClr val="073763"/>
                </a:solidFill>
                <a:latin typeface="Georgia"/>
                <a:ea typeface="Georgia"/>
                <a:cs typeface="Georgia"/>
                <a:sym typeface="Georgia"/>
              </a:rPr>
              <a:t>How do you plan instruction that does not require a family member to be present with the student during the learning day?</a:t>
            </a:r>
            <a:endParaRPr sz="6400" dirty="0">
              <a:solidFill>
                <a:srgbClr val="073763"/>
              </a:solidFill>
              <a:latin typeface="Georgia"/>
              <a:ea typeface="Georgia"/>
              <a:cs typeface="Georgia"/>
              <a:sym typeface="Georgia"/>
            </a:endParaRPr>
          </a:p>
        </p:txBody>
      </p:sp>
      <p:pic>
        <p:nvPicPr>
          <p:cNvPr id="208" name="Google Shape;208;p42">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3" name="Picture 2" descr="CEEDAR logo">
            <a:extLst>
              <a:ext uri="{FF2B5EF4-FFF2-40B4-BE49-F238E27FC236}">
                <a16:creationId xmlns:a16="http://schemas.microsoft.com/office/drawing/2014/main" id="{D85C9870-9882-A1F2-2159-5EED1BA2E7E4}"/>
              </a:ext>
            </a:extLst>
          </p:cNvPr>
          <p:cNvPicPr>
            <a:picLocks noChangeAspect="1"/>
          </p:cNvPicPr>
          <p:nvPr/>
        </p:nvPicPr>
        <p:blipFill>
          <a:blip r:embed="rId4"/>
          <a:stretch>
            <a:fillRect/>
          </a:stretch>
        </p:blipFill>
        <p:spPr>
          <a:xfrm>
            <a:off x="8592854" y="1"/>
            <a:ext cx="3599145" cy="7477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838200" y="1556025"/>
            <a:ext cx="10515600" cy="2057700"/>
          </a:xfrm>
          <a:prstGeom prst="rect">
            <a:avLst/>
          </a:prstGeom>
        </p:spPr>
        <p:txBody>
          <a:bodyPr spcFirstLastPara="1" wrap="square" lIns="91425" tIns="45700" rIns="91425" bIns="45700" anchor="ctr" anchorCtr="0">
            <a:noAutofit/>
          </a:bodyPr>
          <a:lstStyle/>
          <a:p>
            <a:pPr marL="457200" lvl="0" indent="0" algn="ctr" rtl="0">
              <a:lnSpc>
                <a:spcPct val="100000"/>
              </a:lnSpc>
              <a:spcBef>
                <a:spcPts val="0"/>
              </a:spcBef>
              <a:spcAft>
                <a:spcPts val="0"/>
              </a:spcAft>
              <a:buNone/>
            </a:pPr>
            <a:endParaRPr sz="4000" i="1" dirty="0">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r>
              <a:rPr lang="en-US" sz="4000" i="1" dirty="0">
                <a:solidFill>
                  <a:srgbClr val="073763"/>
                </a:solidFill>
                <a:latin typeface="Georgia"/>
                <a:ea typeface="Georgia"/>
                <a:cs typeface="Georgia"/>
                <a:sym typeface="Georgia"/>
              </a:rPr>
              <a:t>Module 3 Recap</a:t>
            </a:r>
            <a:endParaRPr sz="4000" i="1" dirty="0">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r>
              <a:rPr lang="en-US" sz="4000" i="1" dirty="0">
                <a:solidFill>
                  <a:srgbClr val="073763"/>
                </a:solidFill>
                <a:latin typeface="Georgia"/>
                <a:ea typeface="Georgia"/>
                <a:cs typeface="Georgia"/>
                <a:sym typeface="Georgia"/>
              </a:rPr>
              <a:t>Question 2: </a:t>
            </a:r>
            <a:endParaRPr sz="4000" i="1" dirty="0">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endParaRPr sz="4000" i="1" dirty="0">
              <a:solidFill>
                <a:srgbClr val="073763"/>
              </a:solidFill>
              <a:latin typeface="Georgia"/>
              <a:ea typeface="Georgia"/>
              <a:cs typeface="Georgia"/>
              <a:sym typeface="Georgia"/>
            </a:endParaRPr>
          </a:p>
          <a:p>
            <a:pPr marL="457200" lvl="0" indent="0" algn="ctr" rtl="0">
              <a:lnSpc>
                <a:spcPct val="100000"/>
              </a:lnSpc>
              <a:spcBef>
                <a:spcPts val="0"/>
              </a:spcBef>
              <a:spcAft>
                <a:spcPts val="0"/>
              </a:spcAft>
              <a:buNone/>
            </a:pPr>
            <a:r>
              <a:rPr lang="en-US" sz="4000" i="1" dirty="0">
                <a:solidFill>
                  <a:srgbClr val="073763"/>
                </a:solidFill>
                <a:latin typeface="Georgia"/>
                <a:ea typeface="Georgia"/>
                <a:cs typeface="Georgia"/>
                <a:sym typeface="Georgia"/>
              </a:rPr>
              <a:t>How do you determine/measure student growth, understanding, and overall development when you don’t regularly meet with students f2f? </a:t>
            </a:r>
            <a:endParaRPr sz="4000" dirty="0">
              <a:solidFill>
                <a:srgbClr val="073763"/>
              </a:solidFill>
              <a:latin typeface="Georgia"/>
              <a:ea typeface="Georgia"/>
              <a:cs typeface="Georgia"/>
              <a:sym typeface="Georgia"/>
            </a:endParaRPr>
          </a:p>
        </p:txBody>
      </p:sp>
      <p:pic>
        <p:nvPicPr>
          <p:cNvPr id="216" name="Google Shape;216;p4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217" name="Google Shape;217;p43">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pic>
        <p:nvPicPr>
          <p:cNvPr id="2" name="Picture 1" descr="CEEDAR logo">
            <a:extLst>
              <a:ext uri="{FF2B5EF4-FFF2-40B4-BE49-F238E27FC236}">
                <a16:creationId xmlns:a16="http://schemas.microsoft.com/office/drawing/2014/main" id="{D6433DD7-0A96-63CB-1753-AE07BF8AAAD1}"/>
              </a:ext>
            </a:extLst>
          </p:cNvPr>
          <p:cNvPicPr>
            <a:picLocks noChangeAspect="1"/>
          </p:cNvPicPr>
          <p:nvPr/>
        </p:nvPicPr>
        <p:blipFill>
          <a:blip r:embed="rId5"/>
          <a:stretch>
            <a:fillRect/>
          </a:stretch>
        </p:blipFill>
        <p:spPr>
          <a:xfrm>
            <a:off x="8592854" y="1"/>
            <a:ext cx="3599145" cy="7477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1021425" y="532725"/>
            <a:ext cx="10515600" cy="1009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Montserrat"/>
              <a:buNone/>
            </a:pPr>
            <a:r>
              <a:rPr lang="en-US" dirty="0"/>
              <a:t>Recap from our Last Module</a:t>
            </a:r>
            <a:endParaRPr dirty="0"/>
          </a:p>
        </p:txBody>
      </p:sp>
      <p:sp>
        <p:nvSpPr>
          <p:cNvPr id="224" name="Google Shape;224;p44">
            <a:extLst>
              <a:ext uri="{C183D7F6-B498-43B3-948B-1728B52AA6E4}">
                <adec:decorative xmlns:adec="http://schemas.microsoft.com/office/drawing/2017/decorative" val="1"/>
              </a:ext>
            </a:extLst>
          </p:cNvPr>
          <p:cNvSpPr txBox="1">
            <a:spLocks noGrp="1"/>
          </p:cNvSpPr>
          <p:nvPr>
            <p:ph type="body" idx="1"/>
          </p:nvPr>
        </p:nvSpPr>
        <p:spPr>
          <a:xfrm>
            <a:off x="6391425" y="1819075"/>
            <a:ext cx="5283000" cy="4234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2800"/>
              <a:buNone/>
            </a:pPr>
            <a:endParaRPr/>
          </a:p>
          <a:p>
            <a:pPr marL="0" lvl="0" indent="0" algn="l" rtl="0">
              <a:lnSpc>
                <a:spcPct val="120000"/>
              </a:lnSpc>
              <a:spcBef>
                <a:spcPts val="1000"/>
              </a:spcBef>
              <a:spcAft>
                <a:spcPts val="0"/>
              </a:spcAft>
              <a:buClr>
                <a:schemeClr val="dk1"/>
              </a:buClr>
              <a:buSzPts val="2800"/>
              <a:buNone/>
            </a:pPr>
            <a:endParaRPr/>
          </a:p>
        </p:txBody>
      </p:sp>
      <p:pic>
        <p:nvPicPr>
          <p:cNvPr id="225" name="Google Shape;225;p44">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226" name="Google Shape;226;p44">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grpSp>
        <p:nvGrpSpPr>
          <p:cNvPr id="227" name="Google Shape;227;p44">
            <a:extLst>
              <a:ext uri="{C183D7F6-B498-43B3-948B-1728B52AA6E4}">
                <adec:decorative xmlns:adec="http://schemas.microsoft.com/office/drawing/2017/decorative" val="1"/>
              </a:ext>
            </a:extLst>
          </p:cNvPr>
          <p:cNvGrpSpPr/>
          <p:nvPr/>
        </p:nvGrpSpPr>
        <p:grpSpPr>
          <a:xfrm>
            <a:off x="7509568" y="1586327"/>
            <a:ext cx="4407490" cy="4643951"/>
            <a:chOff x="5632317" y="1189775"/>
            <a:chExt cx="3305700" cy="3483050"/>
          </a:xfrm>
        </p:grpSpPr>
        <p:sp>
          <p:nvSpPr>
            <p:cNvPr id="228" name="Google Shape;228;p44"/>
            <p:cNvSpPr/>
            <p:nvPr/>
          </p:nvSpPr>
          <p:spPr>
            <a:xfrm>
              <a:off x="5632317" y="1189775"/>
              <a:ext cx="3305700" cy="6690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300">
                  <a:solidFill>
                    <a:srgbClr val="FFFFFF"/>
                  </a:solidFill>
                  <a:latin typeface="Roboto"/>
                  <a:ea typeface="Roboto"/>
                  <a:cs typeface="Roboto"/>
                  <a:sym typeface="Roboto"/>
                </a:rPr>
                <a:t>Flexibility </a:t>
              </a:r>
              <a:endParaRPr sz="2300">
                <a:solidFill>
                  <a:srgbClr val="FFFFFF"/>
                </a:solidFill>
                <a:latin typeface="Roboto"/>
                <a:ea typeface="Roboto"/>
                <a:cs typeface="Roboto"/>
                <a:sym typeface="Roboto"/>
              </a:endParaRPr>
            </a:p>
          </p:txBody>
        </p:sp>
        <p:sp>
          <p:nvSpPr>
            <p:cNvPr id="229" name="Google Shape;229;p44"/>
            <p:cNvSpPr txBox="1"/>
            <p:nvPr/>
          </p:nvSpPr>
          <p:spPr>
            <a:xfrm>
              <a:off x="6167063"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230" name="Google Shape;230;p44">
            <a:extLst>
              <a:ext uri="{C183D7F6-B498-43B3-948B-1728B52AA6E4}">
                <adec:decorative xmlns:adec="http://schemas.microsoft.com/office/drawing/2017/decorative" val="1"/>
              </a:ext>
            </a:extLst>
          </p:cNvPr>
          <p:cNvGrpSpPr/>
          <p:nvPr/>
        </p:nvGrpSpPr>
        <p:grpSpPr>
          <a:xfrm>
            <a:off x="0" y="1614338"/>
            <a:ext cx="4729082" cy="4643665"/>
            <a:chOff x="0" y="1189989"/>
            <a:chExt cx="3546900" cy="3482836"/>
          </a:xfrm>
        </p:grpSpPr>
        <p:sp>
          <p:nvSpPr>
            <p:cNvPr id="231" name="Google Shape;231;p44"/>
            <p:cNvSpPr/>
            <p:nvPr/>
          </p:nvSpPr>
          <p:spPr>
            <a:xfrm>
              <a:off x="0" y="1189989"/>
              <a:ext cx="3546900" cy="669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200">
                  <a:solidFill>
                    <a:srgbClr val="FFFFFF"/>
                  </a:solidFill>
                  <a:latin typeface="Roboto"/>
                  <a:ea typeface="Roboto"/>
                  <a:cs typeface="Roboto"/>
                  <a:sym typeface="Roboto"/>
                </a:rPr>
                <a:t>Emergency Remote Teaching</a:t>
              </a:r>
              <a:endParaRPr sz="2200">
                <a:solidFill>
                  <a:srgbClr val="FFFFFF"/>
                </a:solidFill>
                <a:latin typeface="Roboto"/>
                <a:ea typeface="Roboto"/>
                <a:cs typeface="Roboto"/>
                <a:sym typeface="Roboto"/>
              </a:endParaRPr>
            </a:p>
          </p:txBody>
        </p:sp>
        <p:sp>
          <p:nvSpPr>
            <p:cNvPr id="232" name="Google Shape;232;p44"/>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233" name="Google Shape;233;p44">
            <a:extLst>
              <a:ext uri="{C183D7F6-B498-43B3-948B-1728B52AA6E4}">
                <adec:decorative xmlns:adec="http://schemas.microsoft.com/office/drawing/2017/decorative" val="1"/>
              </a:ext>
            </a:extLst>
          </p:cNvPr>
          <p:cNvGrpSpPr/>
          <p:nvPr/>
        </p:nvGrpSpPr>
        <p:grpSpPr>
          <a:xfrm>
            <a:off x="3925507" y="1586327"/>
            <a:ext cx="4407490" cy="4643951"/>
            <a:chOff x="2944204" y="1189775"/>
            <a:chExt cx="3305700" cy="3483050"/>
          </a:xfrm>
        </p:grpSpPr>
        <p:sp>
          <p:nvSpPr>
            <p:cNvPr id="234" name="Google Shape;234;p44"/>
            <p:cNvSpPr/>
            <p:nvPr/>
          </p:nvSpPr>
          <p:spPr>
            <a:xfrm>
              <a:off x="2944204" y="1189775"/>
              <a:ext cx="3305700" cy="669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100">
                  <a:solidFill>
                    <a:srgbClr val="FFFFFF"/>
                  </a:solidFill>
                  <a:latin typeface="Roboto"/>
                  <a:ea typeface="Roboto"/>
                  <a:cs typeface="Roboto"/>
                  <a:sym typeface="Roboto"/>
                </a:rPr>
                <a:t>Well Planned Online Teaching</a:t>
              </a:r>
              <a:endParaRPr sz="2100">
                <a:solidFill>
                  <a:srgbClr val="FFFFFF"/>
                </a:solidFill>
                <a:latin typeface="Roboto"/>
                <a:ea typeface="Roboto"/>
                <a:cs typeface="Roboto"/>
                <a:sym typeface="Roboto"/>
              </a:endParaRPr>
            </a:p>
          </p:txBody>
        </p:sp>
        <p:sp>
          <p:nvSpPr>
            <p:cNvPr id="235" name="Google Shape;235;p44"/>
            <p:cNvSpPr txBox="1"/>
            <p:nvPr/>
          </p:nvSpPr>
          <p:spPr>
            <a:xfrm>
              <a:off x="3478949" y="2057125"/>
              <a:ext cx="22362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1600">
                <a:latin typeface="Roboto"/>
                <a:ea typeface="Roboto"/>
                <a:cs typeface="Roboto"/>
                <a:sym typeface="Roboto"/>
              </a:endParaRPr>
            </a:p>
          </p:txBody>
        </p:sp>
      </p:grpSp>
      <p:pic>
        <p:nvPicPr>
          <p:cNvPr id="236" name="Google Shape;236;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24550" y="3105166"/>
            <a:ext cx="3800950" cy="1998550"/>
          </a:xfrm>
          <a:prstGeom prst="rect">
            <a:avLst/>
          </a:prstGeom>
          <a:noFill/>
          <a:ln>
            <a:noFill/>
          </a:ln>
        </p:spPr>
      </p:pic>
      <p:pic>
        <p:nvPicPr>
          <p:cNvPr id="237" name="Google Shape;237;p4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729086" y="3105186"/>
            <a:ext cx="2348687" cy="2348687"/>
          </a:xfrm>
          <a:prstGeom prst="rect">
            <a:avLst/>
          </a:prstGeom>
          <a:noFill/>
          <a:ln>
            <a:noFill/>
          </a:ln>
        </p:spPr>
      </p:pic>
      <p:pic>
        <p:nvPicPr>
          <p:cNvPr id="238" name="Google Shape;238;p44">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948588" y="3223101"/>
            <a:ext cx="3529462" cy="2348700"/>
          </a:xfrm>
          <a:prstGeom prst="rect">
            <a:avLst/>
          </a:prstGeom>
          <a:noFill/>
          <a:ln>
            <a:noFill/>
          </a:ln>
        </p:spPr>
      </p:pic>
      <p:sp>
        <p:nvSpPr>
          <p:cNvPr id="239" name="Google Shape;239;p44"/>
          <p:cNvSpPr/>
          <p:nvPr/>
        </p:nvSpPr>
        <p:spPr>
          <a:xfrm>
            <a:off x="7509568" y="1586327"/>
            <a:ext cx="4407490" cy="891978"/>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200">
                <a:solidFill>
                  <a:srgbClr val="FFFFFF"/>
                </a:solidFill>
                <a:latin typeface="Roboto"/>
                <a:ea typeface="Roboto"/>
                <a:cs typeface="Roboto"/>
                <a:sym typeface="Roboto"/>
              </a:rPr>
              <a:t>Flexibility</a:t>
            </a:r>
            <a:endParaRPr sz="2200">
              <a:solidFill>
                <a:srgbClr val="FFFFFF"/>
              </a:solidFill>
              <a:latin typeface="Roboto"/>
              <a:ea typeface="Roboto"/>
              <a:cs typeface="Roboto"/>
              <a:sym typeface="Roboto"/>
            </a:endParaRPr>
          </a:p>
        </p:txBody>
      </p:sp>
      <p:sp>
        <p:nvSpPr>
          <p:cNvPr id="240" name="Google Shape;240;p44"/>
          <p:cNvSpPr/>
          <p:nvPr/>
        </p:nvSpPr>
        <p:spPr>
          <a:xfrm>
            <a:off x="0" y="1586613"/>
            <a:ext cx="4729082" cy="891978"/>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100">
                <a:solidFill>
                  <a:srgbClr val="FFFFFF"/>
                </a:solidFill>
                <a:latin typeface="Roboto"/>
                <a:ea typeface="Roboto"/>
                <a:cs typeface="Roboto"/>
                <a:sym typeface="Roboto"/>
              </a:rPr>
              <a:t>Emergency (remote) Teaching</a:t>
            </a:r>
            <a:endParaRPr sz="2100">
              <a:solidFill>
                <a:srgbClr val="FFFFFF"/>
              </a:solidFill>
              <a:latin typeface="Roboto"/>
              <a:ea typeface="Roboto"/>
              <a:cs typeface="Roboto"/>
              <a:sym typeface="Roboto"/>
            </a:endParaRPr>
          </a:p>
        </p:txBody>
      </p:sp>
      <p:sp>
        <p:nvSpPr>
          <p:cNvPr id="241" name="Google Shape;241;p44"/>
          <p:cNvSpPr/>
          <p:nvPr/>
        </p:nvSpPr>
        <p:spPr>
          <a:xfrm>
            <a:off x="3925507" y="1586327"/>
            <a:ext cx="4407490" cy="891978"/>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100">
                <a:solidFill>
                  <a:srgbClr val="FFFFFF"/>
                </a:solidFill>
                <a:latin typeface="Roboto"/>
                <a:ea typeface="Roboto"/>
                <a:cs typeface="Roboto"/>
                <a:sym typeface="Roboto"/>
              </a:rPr>
              <a:t>Well-planned Online Teaching </a:t>
            </a:r>
            <a:endParaRPr sz="2100">
              <a:solidFill>
                <a:srgbClr val="FFFFFF"/>
              </a:solidFill>
              <a:latin typeface="Roboto"/>
              <a:ea typeface="Roboto"/>
              <a:cs typeface="Roboto"/>
              <a:sym typeface="Roboto"/>
            </a:endParaRPr>
          </a:p>
        </p:txBody>
      </p:sp>
      <p:pic>
        <p:nvPicPr>
          <p:cNvPr id="2" name="Picture 1" descr="CEEDAR logo">
            <a:extLst>
              <a:ext uri="{FF2B5EF4-FFF2-40B4-BE49-F238E27FC236}">
                <a16:creationId xmlns:a16="http://schemas.microsoft.com/office/drawing/2014/main" id="{D081FFC7-FD81-B836-91F9-2267898D1739}"/>
              </a:ext>
            </a:extLst>
          </p:cNvPr>
          <p:cNvPicPr>
            <a:picLocks noChangeAspect="1"/>
          </p:cNvPicPr>
          <p:nvPr/>
        </p:nvPicPr>
        <p:blipFill>
          <a:blip r:embed="rId8"/>
          <a:stretch>
            <a:fillRect/>
          </a:stretch>
        </p:blipFill>
        <p:spPr>
          <a:xfrm>
            <a:off x="8592854" y="1"/>
            <a:ext cx="3599145" cy="7477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a:extLst>
              <a:ext uri="{C183D7F6-B498-43B3-948B-1728B52AA6E4}">
                <adec:decorative xmlns:adec="http://schemas.microsoft.com/office/drawing/2017/decorative" val="1"/>
              </a:ext>
            </a:extLst>
          </p:cNvPr>
          <p:cNvSpPr txBox="1">
            <a:spLocks/>
          </p:cNvSpPr>
          <p:nvPr/>
        </p:nvSpPr>
        <p:spPr>
          <a:xfrm>
            <a:off x="838200" y="365125"/>
            <a:ext cx="105156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l"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chemeClr val="dk1"/>
              </a:buClr>
              <a:buSzPts val="1800"/>
              <a:buFont typeface="Montserrat"/>
              <a:buNone/>
              <a:tabLst/>
              <a:defRPr/>
            </a:pPr>
            <a:endParaRPr kumimoji="0" lang="en-US" sz="3600" b="1"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grpSp>
        <p:nvGrpSpPr>
          <p:cNvPr id="248" name="Google Shape;248;p45" descr="Supporting SWD in Online Contexts"/>
          <p:cNvGrpSpPr/>
          <p:nvPr/>
        </p:nvGrpSpPr>
        <p:grpSpPr>
          <a:xfrm>
            <a:off x="5851088" y="1202946"/>
            <a:ext cx="4451889" cy="4451889"/>
            <a:chOff x="2902488" y="902232"/>
            <a:chExt cx="3339000" cy="3339000"/>
          </a:xfrm>
        </p:grpSpPr>
        <p:sp>
          <p:nvSpPr>
            <p:cNvPr id="249" name="Google Shape;249;p45"/>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0" name="Google Shape;250;p45"/>
            <p:cNvSpPr/>
            <p:nvPr/>
          </p:nvSpPr>
          <p:spPr>
            <a:xfrm>
              <a:off x="3123738" y="1123632"/>
              <a:ext cx="2896500" cy="2896200"/>
            </a:xfrm>
            <a:prstGeom prst="pie">
              <a:avLst>
                <a:gd name="adj1" fmla="val 1811602"/>
                <a:gd name="adj2" fmla="val 16214886"/>
              </a:avLst>
            </a:prstGeom>
            <a:solidFill>
              <a:srgbClr val="83E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51" name="Google Shape;251;p45">
            <a:extLst>
              <a:ext uri="{C183D7F6-B498-43B3-948B-1728B52AA6E4}">
                <adec:decorative xmlns:adec="http://schemas.microsoft.com/office/drawing/2017/decorative" val="1"/>
              </a:ext>
            </a:extLst>
          </p:cNvPr>
          <p:cNvGrpSpPr/>
          <p:nvPr/>
        </p:nvGrpSpPr>
        <p:grpSpPr>
          <a:xfrm>
            <a:off x="6866462" y="2218321"/>
            <a:ext cx="2421139" cy="2421139"/>
            <a:chOff x="3664038" y="1663782"/>
            <a:chExt cx="1815900" cy="1815900"/>
          </a:xfrm>
        </p:grpSpPr>
        <p:sp>
          <p:nvSpPr>
            <p:cNvPr id="252" name="Google Shape;252;p45"/>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3" name="Google Shape;253;p45"/>
            <p:cNvSpPr txBox="1"/>
            <p:nvPr/>
          </p:nvSpPr>
          <p:spPr>
            <a:xfrm>
              <a:off x="3899988" y="2158482"/>
              <a:ext cx="1344000" cy="8265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b="1">
                  <a:solidFill>
                    <a:srgbClr val="FFFFFF"/>
                  </a:solidFill>
                  <a:latin typeface="Roboto"/>
                  <a:ea typeface="Roboto"/>
                  <a:cs typeface="Roboto"/>
                  <a:sym typeface="Roboto"/>
                </a:rPr>
                <a:t>Supporting SWD  in online     contexts </a:t>
              </a:r>
              <a:endParaRPr sz="2400" b="1">
                <a:solidFill>
                  <a:srgbClr val="FFFFFF"/>
                </a:solidFill>
                <a:latin typeface="Roboto"/>
                <a:ea typeface="Roboto"/>
                <a:cs typeface="Roboto"/>
                <a:sym typeface="Roboto"/>
              </a:endParaRPr>
            </a:p>
          </p:txBody>
        </p:sp>
      </p:grpSp>
      <p:grpSp>
        <p:nvGrpSpPr>
          <p:cNvPr id="254" name="Google Shape;254;p45">
            <a:extLst>
              <a:ext uri="{C183D7F6-B498-43B3-948B-1728B52AA6E4}">
                <adec:decorative xmlns:adec="http://schemas.microsoft.com/office/drawing/2017/decorative" val="1"/>
              </a:ext>
            </a:extLst>
          </p:cNvPr>
          <p:cNvGrpSpPr/>
          <p:nvPr/>
        </p:nvGrpSpPr>
        <p:grpSpPr>
          <a:xfrm>
            <a:off x="7103568" y="76687"/>
            <a:ext cx="2182722" cy="1942608"/>
            <a:chOff x="2859873" y="853971"/>
            <a:chExt cx="1068600" cy="1068600"/>
          </a:xfrm>
        </p:grpSpPr>
        <p:sp>
          <p:nvSpPr>
            <p:cNvPr id="255" name="Google Shape;255;p45"/>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6" name="Google Shape;256;p45"/>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Executive Function</a:t>
              </a:r>
              <a:endParaRPr sz="2400">
                <a:solidFill>
                  <a:srgbClr val="FFFFFF"/>
                </a:solidFill>
                <a:latin typeface="Roboto"/>
                <a:ea typeface="Roboto"/>
                <a:cs typeface="Roboto"/>
                <a:sym typeface="Roboto"/>
              </a:endParaRPr>
            </a:p>
          </p:txBody>
        </p:sp>
      </p:grpSp>
      <p:grpSp>
        <p:nvGrpSpPr>
          <p:cNvPr id="257" name="Google Shape;257;p45">
            <a:extLst>
              <a:ext uri="{C183D7F6-B498-43B3-948B-1728B52AA6E4}">
                <adec:decorative xmlns:adec="http://schemas.microsoft.com/office/drawing/2017/decorative" val="1"/>
              </a:ext>
            </a:extLst>
          </p:cNvPr>
          <p:cNvGrpSpPr/>
          <p:nvPr/>
        </p:nvGrpSpPr>
        <p:grpSpPr>
          <a:xfrm>
            <a:off x="4864476" y="3330986"/>
            <a:ext cx="1995829" cy="1942608"/>
            <a:chOff x="2859871" y="853971"/>
            <a:chExt cx="1068603" cy="1068600"/>
          </a:xfrm>
        </p:grpSpPr>
        <p:sp>
          <p:nvSpPr>
            <p:cNvPr id="258" name="Google Shape;258;p45"/>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9" name="Google Shape;259;p45"/>
            <p:cNvSpPr txBox="1"/>
            <p:nvPr/>
          </p:nvSpPr>
          <p:spPr>
            <a:xfrm>
              <a:off x="2859871" y="1022120"/>
              <a:ext cx="1068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Engagement</a:t>
              </a:r>
              <a:endParaRPr sz="2400">
                <a:solidFill>
                  <a:srgbClr val="FFFFFF"/>
                </a:solidFill>
                <a:latin typeface="Roboto"/>
                <a:ea typeface="Roboto"/>
                <a:cs typeface="Roboto"/>
                <a:sym typeface="Roboto"/>
              </a:endParaRPr>
            </a:p>
          </p:txBody>
        </p:sp>
      </p:grpSp>
      <p:grpSp>
        <p:nvGrpSpPr>
          <p:cNvPr id="260" name="Google Shape;260;p45">
            <a:extLst>
              <a:ext uri="{C183D7F6-B498-43B3-948B-1728B52AA6E4}">
                <adec:decorative xmlns:adec="http://schemas.microsoft.com/office/drawing/2017/decorative" val="1"/>
              </a:ext>
            </a:extLst>
          </p:cNvPr>
          <p:cNvGrpSpPr/>
          <p:nvPr/>
        </p:nvGrpSpPr>
        <p:grpSpPr>
          <a:xfrm>
            <a:off x="9287392" y="3163154"/>
            <a:ext cx="2182722" cy="2100226"/>
            <a:chOff x="5214448" y="3234278"/>
            <a:chExt cx="1068600" cy="1068600"/>
          </a:xfrm>
        </p:grpSpPr>
        <p:sp>
          <p:nvSpPr>
            <p:cNvPr id="261" name="Google Shape;261;p45"/>
            <p:cNvSpPr/>
            <p:nvPr/>
          </p:nvSpPr>
          <p:spPr>
            <a:xfrm>
              <a:off x="5214448" y="3234278"/>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2" name="Google Shape;262;p45"/>
            <p:cNvSpPr txBox="1"/>
            <p:nvPr/>
          </p:nvSpPr>
          <p:spPr>
            <a:xfrm>
              <a:off x="5294767" y="3402499"/>
              <a:ext cx="9771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400">
                  <a:solidFill>
                    <a:srgbClr val="FFFFFF"/>
                  </a:solidFill>
                  <a:latin typeface="Roboto"/>
                  <a:ea typeface="Roboto"/>
                  <a:cs typeface="Roboto"/>
                  <a:sym typeface="Roboto"/>
                </a:rPr>
                <a:t>Assessment</a:t>
              </a:r>
              <a:endParaRPr sz="2400">
                <a:solidFill>
                  <a:srgbClr val="FFFFFF"/>
                </a:solidFill>
                <a:latin typeface="Roboto"/>
                <a:ea typeface="Roboto"/>
                <a:cs typeface="Roboto"/>
                <a:sym typeface="Roboto"/>
              </a:endParaRPr>
            </a:p>
          </p:txBody>
        </p:sp>
      </p:grpSp>
      <p:sp>
        <p:nvSpPr>
          <p:cNvPr id="263" name="Google Shape;263;p45"/>
          <p:cNvSpPr txBox="1">
            <a:spLocks noGrp="1"/>
          </p:cNvSpPr>
          <p:nvPr>
            <p:ph type="title" idx="4294967295"/>
          </p:nvPr>
        </p:nvSpPr>
        <p:spPr>
          <a:xfrm>
            <a:off x="266975" y="627600"/>
            <a:ext cx="4109100" cy="5602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73763"/>
                </a:solidFill>
                <a:effectLst/>
                <a:uLnTx/>
                <a:uFillTx/>
                <a:latin typeface="Georgia"/>
                <a:ea typeface="Georgia"/>
                <a:cs typeface="Georgia"/>
                <a:sym typeface="Georgia"/>
              </a:rPr>
              <a:t>Three Areas of Emphasis in Preparing Future K-12 Educators for Online and Blended Learning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500" b="1" i="0" u="none" strike="noStrike" kern="0" cap="none" spc="0" normalizeH="0" baseline="0" noProof="0" dirty="0">
              <a:ln>
                <a:noFill/>
              </a:ln>
              <a:solidFill>
                <a:srgbClr val="073763"/>
              </a:solidFill>
              <a:effectLst/>
              <a:uLnTx/>
              <a:uFillTx/>
              <a:latin typeface="Georgia"/>
              <a:ea typeface="Georgia"/>
              <a:cs typeface="Georgia"/>
              <a:sym typeface="Georgi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We’ve Been at this for a While</a:t>
            </a:r>
            <a:endParaRPr dirty="0"/>
          </a:p>
        </p:txBody>
      </p:sp>
      <p:pic>
        <p:nvPicPr>
          <p:cNvPr id="270" name="Google Shape;270;p46">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271" name="Google Shape;271;p46">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pic>
        <p:nvPicPr>
          <p:cNvPr id="272" name="Google Shape;272;p46" descr="Back to the Future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22450" y="2221863"/>
            <a:ext cx="5215500" cy="2933700"/>
          </a:xfrm>
          <a:prstGeom prst="flowChartConnector">
            <a:avLst/>
          </a:prstGeom>
          <a:noFill/>
          <a:ln>
            <a:noFill/>
          </a:ln>
        </p:spPr>
      </p:pic>
      <p:pic>
        <p:nvPicPr>
          <p:cNvPr id="273" name="Google Shape;273;p46" descr="Pedagogy diagram">
            <a:hlinkClick r:id="rId6"/>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38210" y="1552735"/>
            <a:ext cx="4627575" cy="4627575"/>
          </a:xfrm>
          <a:prstGeom prst="rect">
            <a:avLst/>
          </a:prstGeom>
          <a:noFill/>
          <a:ln>
            <a:noFill/>
          </a:ln>
        </p:spPr>
      </p:pic>
      <p:sp>
        <p:nvSpPr>
          <p:cNvPr id="274" name="Google Shape;274;p46" descr="Arrow pointing right"/>
          <p:cNvSpPr/>
          <p:nvPr/>
        </p:nvSpPr>
        <p:spPr>
          <a:xfrm>
            <a:off x="5794438" y="3434775"/>
            <a:ext cx="762000" cy="5079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CEEDAR logo">
            <a:extLst>
              <a:ext uri="{FF2B5EF4-FFF2-40B4-BE49-F238E27FC236}">
                <a16:creationId xmlns:a16="http://schemas.microsoft.com/office/drawing/2014/main" id="{3C354266-F559-19BB-032A-EC4E5265821F}"/>
              </a:ext>
            </a:extLst>
          </p:cNvPr>
          <p:cNvPicPr>
            <a:picLocks noChangeAspect="1"/>
          </p:cNvPicPr>
          <p:nvPr/>
        </p:nvPicPr>
        <p:blipFill>
          <a:blip r:embed="rId8"/>
          <a:stretch>
            <a:fillRect/>
          </a:stretch>
        </p:blipFill>
        <p:spPr>
          <a:xfrm>
            <a:off x="8592854" y="1"/>
            <a:ext cx="3599145" cy="7477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Language &amp; Literacy</a:t>
            </a:r>
            <a:endParaRPr dirty="0"/>
          </a:p>
        </p:txBody>
      </p:sp>
      <p:sp>
        <p:nvSpPr>
          <p:cNvPr id="281" name="Google Shape;281;p47"/>
          <p:cNvSpPr txBox="1">
            <a:spLocks noGrp="1"/>
          </p:cNvSpPr>
          <p:nvPr>
            <p:ph type="body" idx="1"/>
          </p:nvPr>
        </p:nvSpPr>
        <p:spPr>
          <a:xfrm>
            <a:off x="838200" y="1825625"/>
            <a:ext cx="6307800" cy="4234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dirty="0">
                <a:latin typeface="+mn-lt"/>
              </a:rPr>
              <a:t>Access to Reading</a:t>
            </a:r>
            <a:endParaRPr dirty="0">
              <a:latin typeface="+mn-lt"/>
            </a:endParaRPr>
          </a:p>
          <a:p>
            <a:pPr marL="457200" lvl="0" indent="-406400" algn="l" rtl="0">
              <a:spcBef>
                <a:spcPts val="0"/>
              </a:spcBef>
              <a:spcAft>
                <a:spcPts val="0"/>
              </a:spcAft>
              <a:buSzPts val="2800"/>
              <a:buChar char="●"/>
            </a:pPr>
            <a:r>
              <a:rPr lang="en-US" dirty="0">
                <a:latin typeface="+mn-lt"/>
              </a:rPr>
              <a:t>Digital Books</a:t>
            </a:r>
            <a:endParaRPr dirty="0">
              <a:latin typeface="+mn-lt"/>
            </a:endParaRPr>
          </a:p>
          <a:p>
            <a:pPr marL="0" lvl="0" indent="0" algn="l" rtl="0">
              <a:spcBef>
                <a:spcPts val="1000"/>
              </a:spcBef>
              <a:spcAft>
                <a:spcPts val="0"/>
              </a:spcAft>
              <a:buNone/>
            </a:pPr>
            <a:endParaRPr dirty="0"/>
          </a:p>
        </p:txBody>
      </p:sp>
      <p:pic>
        <p:nvPicPr>
          <p:cNvPr id="282" name="Google Shape;282;p47">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283" name="Google Shape;283;p47">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pic>
        <p:nvPicPr>
          <p:cNvPr id="284" name="Google Shape;284;p47" descr="Read&amp;Write logo"/>
          <p:cNvPicPr preferRelativeResize="0"/>
          <p:nvPr/>
        </p:nvPicPr>
        <p:blipFill>
          <a:blip r:embed="rId5">
            <a:alphaModFix/>
          </a:blip>
          <a:stretch>
            <a:fillRect/>
          </a:stretch>
        </p:blipFill>
        <p:spPr>
          <a:xfrm>
            <a:off x="8886138" y="1590663"/>
            <a:ext cx="2657475" cy="695325"/>
          </a:xfrm>
          <a:prstGeom prst="rect">
            <a:avLst/>
          </a:prstGeom>
          <a:noFill/>
          <a:ln>
            <a:noFill/>
          </a:ln>
        </p:spPr>
      </p:pic>
      <p:pic>
        <p:nvPicPr>
          <p:cNvPr id="285" name="Google Shape;285;p47" descr="Learning Ally logo"/>
          <p:cNvPicPr preferRelativeResize="0"/>
          <p:nvPr/>
        </p:nvPicPr>
        <p:blipFill>
          <a:blip r:embed="rId6">
            <a:alphaModFix/>
          </a:blip>
          <a:stretch>
            <a:fillRect/>
          </a:stretch>
        </p:blipFill>
        <p:spPr>
          <a:xfrm>
            <a:off x="7465375" y="2971800"/>
            <a:ext cx="2647950" cy="571500"/>
          </a:xfrm>
          <a:prstGeom prst="rect">
            <a:avLst/>
          </a:prstGeom>
          <a:noFill/>
          <a:ln>
            <a:noFill/>
          </a:ln>
        </p:spPr>
      </p:pic>
      <p:pic>
        <p:nvPicPr>
          <p:cNvPr id="286" name="Google Shape;286;p47" descr="Bookstore logo">
            <a:hlinkClick r:id="rId7"/>
          </p:cNvPr>
          <p:cNvPicPr preferRelativeResize="0"/>
          <p:nvPr/>
        </p:nvPicPr>
        <p:blipFill>
          <a:blip r:embed="rId8">
            <a:alphaModFix/>
          </a:blip>
          <a:stretch>
            <a:fillRect/>
          </a:stretch>
        </p:blipFill>
        <p:spPr>
          <a:xfrm>
            <a:off x="10432613" y="2762250"/>
            <a:ext cx="1323975" cy="1333500"/>
          </a:xfrm>
          <a:prstGeom prst="rect">
            <a:avLst/>
          </a:prstGeom>
          <a:noFill/>
          <a:ln>
            <a:noFill/>
          </a:ln>
        </p:spPr>
      </p:pic>
      <p:pic>
        <p:nvPicPr>
          <p:cNvPr id="287" name="Google Shape;287;p47" descr="Snap and Read Universal logo"/>
          <p:cNvPicPr preferRelativeResize="0"/>
          <p:nvPr/>
        </p:nvPicPr>
        <p:blipFill>
          <a:blip r:embed="rId9">
            <a:alphaModFix/>
          </a:blip>
          <a:stretch>
            <a:fillRect/>
          </a:stretch>
        </p:blipFill>
        <p:spPr>
          <a:xfrm>
            <a:off x="7465363" y="3987788"/>
            <a:ext cx="2381250" cy="790575"/>
          </a:xfrm>
          <a:prstGeom prst="rect">
            <a:avLst/>
          </a:prstGeom>
          <a:noFill/>
          <a:ln>
            <a:noFill/>
          </a:ln>
        </p:spPr>
      </p:pic>
      <p:pic>
        <p:nvPicPr>
          <p:cNvPr id="288" name="Google Shape;288;p47" descr="Newsela logo">
            <a:hlinkClick r:id="rId10"/>
          </p:cNvPr>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8712200" y="4824275"/>
            <a:ext cx="3343275" cy="1485900"/>
          </a:xfrm>
          <a:prstGeom prst="rect">
            <a:avLst/>
          </a:prstGeom>
          <a:noFill/>
          <a:ln>
            <a:noFill/>
          </a:ln>
        </p:spPr>
      </p:pic>
      <p:pic>
        <p:nvPicPr>
          <p:cNvPr id="289" name="Google Shape;289;p47" descr="National Center on Accessible Education Materials"/>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5971822" y="1590675"/>
            <a:ext cx="1952978" cy="1098550"/>
          </a:xfrm>
          <a:prstGeom prst="rect">
            <a:avLst/>
          </a:prstGeom>
          <a:noFill/>
          <a:ln>
            <a:noFill/>
          </a:ln>
        </p:spPr>
      </p:pic>
      <p:pic>
        <p:nvPicPr>
          <p:cNvPr id="290" name="Google Shape;290;p47" descr="Digital book toolbar"/>
          <p:cNvPicPr preferRelativeResize="0"/>
          <p:nvPr/>
        </p:nvPicPr>
        <p:blipFill>
          <a:blip r:embed="rId13">
            <a:alphaModFix/>
          </a:blip>
          <a:stretch>
            <a:fillRect/>
          </a:stretch>
        </p:blipFill>
        <p:spPr>
          <a:xfrm>
            <a:off x="1363689" y="3283800"/>
            <a:ext cx="5475036" cy="393376"/>
          </a:xfrm>
          <a:prstGeom prst="rect">
            <a:avLst/>
          </a:prstGeom>
          <a:noFill/>
          <a:ln>
            <a:noFill/>
          </a:ln>
        </p:spPr>
      </p:pic>
      <p:cxnSp>
        <p:nvCxnSpPr>
          <p:cNvPr id="291" name="Google Shape;291;p47">
            <a:extLst>
              <a:ext uri="{C183D7F6-B498-43B3-948B-1728B52AA6E4}">
                <adec:decorative xmlns:adec="http://schemas.microsoft.com/office/drawing/2017/decorative" val="1"/>
              </a:ext>
            </a:extLst>
          </p:cNvPr>
          <p:cNvCxnSpPr/>
          <p:nvPr/>
        </p:nvCxnSpPr>
        <p:spPr>
          <a:xfrm rot="10800000" flipH="1">
            <a:off x="1537608" y="3760937"/>
            <a:ext cx="412500" cy="907800"/>
          </a:xfrm>
          <a:prstGeom prst="straightConnector1">
            <a:avLst/>
          </a:prstGeom>
          <a:noFill/>
          <a:ln w="38100" cap="flat" cmpd="sng">
            <a:solidFill>
              <a:srgbClr val="FF0000"/>
            </a:solidFill>
            <a:prstDash val="solid"/>
            <a:round/>
            <a:headEnd type="none" w="med" len="med"/>
            <a:tailEnd type="triangle" w="med" len="med"/>
          </a:ln>
        </p:spPr>
      </p:cxnSp>
      <p:cxnSp>
        <p:nvCxnSpPr>
          <p:cNvPr id="292" name="Google Shape;292;p47">
            <a:extLst>
              <a:ext uri="{C183D7F6-B498-43B3-948B-1728B52AA6E4}">
                <adec:decorative xmlns:adec="http://schemas.microsoft.com/office/drawing/2017/decorative" val="1"/>
              </a:ext>
            </a:extLst>
          </p:cNvPr>
          <p:cNvCxnSpPr/>
          <p:nvPr/>
        </p:nvCxnSpPr>
        <p:spPr>
          <a:xfrm rot="10800000" flipH="1">
            <a:off x="2241768" y="3760576"/>
            <a:ext cx="85800" cy="810000"/>
          </a:xfrm>
          <a:prstGeom prst="straightConnector1">
            <a:avLst/>
          </a:prstGeom>
          <a:noFill/>
          <a:ln w="38100" cap="flat" cmpd="sng">
            <a:solidFill>
              <a:srgbClr val="FF0000"/>
            </a:solidFill>
            <a:prstDash val="solid"/>
            <a:round/>
            <a:headEnd type="none" w="med" len="med"/>
            <a:tailEnd type="triangle" w="med" len="med"/>
          </a:ln>
        </p:spPr>
      </p:cxnSp>
      <p:cxnSp>
        <p:nvCxnSpPr>
          <p:cNvPr id="293" name="Google Shape;293;p47">
            <a:extLst>
              <a:ext uri="{C183D7F6-B498-43B3-948B-1728B52AA6E4}">
                <adec:decorative xmlns:adec="http://schemas.microsoft.com/office/drawing/2017/decorative" val="1"/>
              </a:ext>
            </a:extLst>
          </p:cNvPr>
          <p:cNvCxnSpPr/>
          <p:nvPr/>
        </p:nvCxnSpPr>
        <p:spPr>
          <a:xfrm rot="10800000">
            <a:off x="2923072" y="3749373"/>
            <a:ext cx="95700" cy="858000"/>
          </a:xfrm>
          <a:prstGeom prst="straightConnector1">
            <a:avLst/>
          </a:prstGeom>
          <a:noFill/>
          <a:ln w="38100" cap="flat" cmpd="sng">
            <a:solidFill>
              <a:srgbClr val="FF0000"/>
            </a:solidFill>
            <a:prstDash val="solid"/>
            <a:round/>
            <a:headEnd type="none" w="med" len="med"/>
            <a:tailEnd type="triangle" w="med" len="med"/>
          </a:ln>
        </p:spPr>
      </p:cxnSp>
      <p:cxnSp>
        <p:nvCxnSpPr>
          <p:cNvPr id="294" name="Google Shape;294;p47">
            <a:extLst>
              <a:ext uri="{C183D7F6-B498-43B3-948B-1728B52AA6E4}">
                <adec:decorative xmlns:adec="http://schemas.microsoft.com/office/drawing/2017/decorative" val="1"/>
              </a:ext>
            </a:extLst>
          </p:cNvPr>
          <p:cNvCxnSpPr/>
          <p:nvPr/>
        </p:nvCxnSpPr>
        <p:spPr>
          <a:xfrm rot="10800000" flipH="1">
            <a:off x="3650067" y="3780094"/>
            <a:ext cx="184200" cy="1379400"/>
          </a:xfrm>
          <a:prstGeom prst="straightConnector1">
            <a:avLst/>
          </a:prstGeom>
          <a:noFill/>
          <a:ln w="38100" cap="flat" cmpd="sng">
            <a:solidFill>
              <a:srgbClr val="FF0000"/>
            </a:solidFill>
            <a:prstDash val="solid"/>
            <a:round/>
            <a:headEnd type="none" w="med" len="med"/>
            <a:tailEnd type="triangle" w="med" len="med"/>
          </a:ln>
        </p:spPr>
      </p:cxnSp>
      <p:cxnSp>
        <p:nvCxnSpPr>
          <p:cNvPr id="295" name="Google Shape;295;p47">
            <a:extLst>
              <a:ext uri="{C183D7F6-B498-43B3-948B-1728B52AA6E4}">
                <adec:decorative xmlns:adec="http://schemas.microsoft.com/office/drawing/2017/decorative" val="1"/>
              </a:ext>
            </a:extLst>
          </p:cNvPr>
          <p:cNvCxnSpPr/>
          <p:nvPr/>
        </p:nvCxnSpPr>
        <p:spPr>
          <a:xfrm rot="10800000">
            <a:off x="4198775" y="3758247"/>
            <a:ext cx="46200" cy="665100"/>
          </a:xfrm>
          <a:prstGeom prst="straightConnector1">
            <a:avLst/>
          </a:prstGeom>
          <a:noFill/>
          <a:ln w="38100" cap="flat" cmpd="sng">
            <a:solidFill>
              <a:srgbClr val="FF0000"/>
            </a:solidFill>
            <a:prstDash val="solid"/>
            <a:round/>
            <a:headEnd type="none" w="med" len="med"/>
            <a:tailEnd type="triangle" w="med" len="med"/>
          </a:ln>
        </p:spPr>
      </p:cxnSp>
      <p:cxnSp>
        <p:nvCxnSpPr>
          <p:cNvPr id="296" name="Google Shape;296;p47">
            <a:extLst>
              <a:ext uri="{C183D7F6-B498-43B3-948B-1728B52AA6E4}">
                <adec:decorative xmlns:adec="http://schemas.microsoft.com/office/drawing/2017/decorative" val="1"/>
              </a:ext>
            </a:extLst>
          </p:cNvPr>
          <p:cNvCxnSpPr>
            <a:stCxn id="297" idx="0"/>
          </p:cNvCxnSpPr>
          <p:nvPr/>
        </p:nvCxnSpPr>
        <p:spPr>
          <a:xfrm rot="10800000">
            <a:off x="4823976" y="3780175"/>
            <a:ext cx="540300" cy="1458000"/>
          </a:xfrm>
          <a:prstGeom prst="straightConnector1">
            <a:avLst/>
          </a:prstGeom>
          <a:noFill/>
          <a:ln w="38100" cap="flat" cmpd="sng">
            <a:solidFill>
              <a:srgbClr val="FF0000"/>
            </a:solidFill>
            <a:prstDash val="solid"/>
            <a:round/>
            <a:headEnd type="none" w="med" len="med"/>
            <a:tailEnd type="triangle" w="med" len="med"/>
          </a:ln>
        </p:spPr>
      </p:cxnSp>
      <p:cxnSp>
        <p:nvCxnSpPr>
          <p:cNvPr id="298" name="Google Shape;298;p47">
            <a:extLst>
              <a:ext uri="{C183D7F6-B498-43B3-948B-1728B52AA6E4}">
                <adec:decorative xmlns:adec="http://schemas.microsoft.com/office/drawing/2017/decorative" val="1"/>
              </a:ext>
            </a:extLst>
          </p:cNvPr>
          <p:cNvCxnSpPr/>
          <p:nvPr/>
        </p:nvCxnSpPr>
        <p:spPr>
          <a:xfrm rot="10800000">
            <a:off x="5473533" y="3758247"/>
            <a:ext cx="46200" cy="665100"/>
          </a:xfrm>
          <a:prstGeom prst="straightConnector1">
            <a:avLst/>
          </a:prstGeom>
          <a:noFill/>
          <a:ln w="38100" cap="flat" cmpd="sng">
            <a:solidFill>
              <a:srgbClr val="FF0000"/>
            </a:solidFill>
            <a:prstDash val="solid"/>
            <a:round/>
            <a:headEnd type="none" w="med" len="med"/>
            <a:tailEnd type="triangle" w="med" len="med"/>
          </a:ln>
        </p:spPr>
      </p:cxnSp>
      <p:cxnSp>
        <p:nvCxnSpPr>
          <p:cNvPr id="299" name="Google Shape;299;p47">
            <a:extLst>
              <a:ext uri="{C183D7F6-B498-43B3-948B-1728B52AA6E4}">
                <adec:decorative xmlns:adec="http://schemas.microsoft.com/office/drawing/2017/decorative" val="1"/>
              </a:ext>
            </a:extLst>
          </p:cNvPr>
          <p:cNvCxnSpPr/>
          <p:nvPr/>
        </p:nvCxnSpPr>
        <p:spPr>
          <a:xfrm rot="10800000">
            <a:off x="6639038" y="3780031"/>
            <a:ext cx="46200" cy="665100"/>
          </a:xfrm>
          <a:prstGeom prst="straightConnector1">
            <a:avLst/>
          </a:prstGeom>
          <a:noFill/>
          <a:ln w="38100" cap="flat" cmpd="sng">
            <a:solidFill>
              <a:srgbClr val="FF0000"/>
            </a:solidFill>
            <a:prstDash val="solid"/>
            <a:round/>
            <a:headEnd type="none" w="med" len="med"/>
            <a:tailEnd type="triangle" w="med" len="med"/>
          </a:ln>
        </p:spPr>
      </p:cxnSp>
      <p:sp>
        <p:nvSpPr>
          <p:cNvPr id="300" name="Google Shape;300;p47"/>
          <p:cNvSpPr txBox="1"/>
          <p:nvPr/>
        </p:nvSpPr>
        <p:spPr>
          <a:xfrm>
            <a:off x="457200" y="4494925"/>
            <a:ext cx="14928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Dictionary</a:t>
            </a:r>
            <a:endParaRPr sz="1800"/>
          </a:p>
        </p:txBody>
      </p:sp>
      <p:sp>
        <p:nvSpPr>
          <p:cNvPr id="301" name="Google Shape;301;p47"/>
          <p:cNvSpPr txBox="1"/>
          <p:nvPr/>
        </p:nvSpPr>
        <p:spPr>
          <a:xfrm>
            <a:off x="1586573" y="4752600"/>
            <a:ext cx="13338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Picture</a:t>
            </a:r>
            <a:endParaRPr sz="1800"/>
          </a:p>
          <a:p>
            <a:pPr marL="0" lvl="0" indent="0" algn="l" rtl="0">
              <a:spcBef>
                <a:spcPts val="0"/>
              </a:spcBef>
              <a:spcAft>
                <a:spcPts val="0"/>
              </a:spcAft>
              <a:buNone/>
            </a:pPr>
            <a:r>
              <a:rPr lang="en-US" sz="1800"/>
              <a:t>Dictionary</a:t>
            </a:r>
            <a:endParaRPr sz="1800"/>
          </a:p>
        </p:txBody>
      </p:sp>
      <p:sp>
        <p:nvSpPr>
          <p:cNvPr id="302" name="Google Shape;302;p47"/>
          <p:cNvSpPr txBox="1"/>
          <p:nvPr/>
        </p:nvSpPr>
        <p:spPr>
          <a:xfrm>
            <a:off x="2715962" y="4570576"/>
            <a:ext cx="10803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TTS</a:t>
            </a:r>
            <a:endParaRPr sz="1800"/>
          </a:p>
        </p:txBody>
      </p:sp>
      <p:sp>
        <p:nvSpPr>
          <p:cNvPr id="303" name="Google Shape;303;p47"/>
          <p:cNvSpPr txBox="1"/>
          <p:nvPr/>
        </p:nvSpPr>
        <p:spPr>
          <a:xfrm>
            <a:off x="3202035" y="5238187"/>
            <a:ext cx="10803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Audio</a:t>
            </a:r>
            <a:endParaRPr sz="1800"/>
          </a:p>
          <a:p>
            <a:pPr marL="0" lvl="0" indent="0" algn="l" rtl="0">
              <a:spcBef>
                <a:spcPts val="0"/>
              </a:spcBef>
              <a:spcAft>
                <a:spcPts val="0"/>
              </a:spcAft>
              <a:buNone/>
            </a:pPr>
            <a:r>
              <a:rPr lang="en-US" sz="1800"/>
              <a:t>Maker</a:t>
            </a:r>
            <a:endParaRPr sz="1800"/>
          </a:p>
        </p:txBody>
      </p:sp>
      <p:sp>
        <p:nvSpPr>
          <p:cNvPr id="304" name="Google Shape;304;p47"/>
          <p:cNvSpPr txBox="1"/>
          <p:nvPr/>
        </p:nvSpPr>
        <p:spPr>
          <a:xfrm>
            <a:off x="3906042" y="4494935"/>
            <a:ext cx="10803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Screen Mask</a:t>
            </a:r>
            <a:endParaRPr sz="1800"/>
          </a:p>
        </p:txBody>
      </p:sp>
      <p:sp>
        <p:nvSpPr>
          <p:cNvPr id="297" name="Google Shape;297;p47"/>
          <p:cNvSpPr txBox="1"/>
          <p:nvPr/>
        </p:nvSpPr>
        <p:spPr>
          <a:xfrm>
            <a:off x="4697376" y="5238175"/>
            <a:ext cx="13338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Translator</a:t>
            </a:r>
            <a:endParaRPr sz="1800"/>
          </a:p>
        </p:txBody>
      </p:sp>
      <p:sp>
        <p:nvSpPr>
          <p:cNvPr id="305" name="Google Shape;305;p47"/>
          <p:cNvSpPr txBox="1"/>
          <p:nvPr/>
        </p:nvSpPr>
        <p:spPr>
          <a:xfrm>
            <a:off x="5237575" y="4449485"/>
            <a:ext cx="13338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Highlighter</a:t>
            </a:r>
            <a:endParaRPr sz="1800"/>
          </a:p>
        </p:txBody>
      </p:sp>
      <p:sp>
        <p:nvSpPr>
          <p:cNvPr id="306" name="Google Shape;306;p47"/>
          <p:cNvSpPr txBox="1"/>
          <p:nvPr/>
        </p:nvSpPr>
        <p:spPr>
          <a:xfrm>
            <a:off x="6464594" y="4548069"/>
            <a:ext cx="1333800" cy="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Practice Read Aloud</a:t>
            </a:r>
            <a:endParaRPr sz="1800"/>
          </a:p>
        </p:txBody>
      </p:sp>
      <p:pic>
        <p:nvPicPr>
          <p:cNvPr id="2" name="Picture 1" descr="CEEDAR logo">
            <a:extLst>
              <a:ext uri="{FF2B5EF4-FFF2-40B4-BE49-F238E27FC236}">
                <a16:creationId xmlns:a16="http://schemas.microsoft.com/office/drawing/2014/main" id="{F9B91680-2B6D-53C6-5A56-E5AA7C16B4A1}"/>
              </a:ext>
            </a:extLst>
          </p:cNvPr>
          <p:cNvPicPr>
            <a:picLocks noChangeAspect="1"/>
          </p:cNvPicPr>
          <p:nvPr/>
        </p:nvPicPr>
        <p:blipFill>
          <a:blip r:embed="rId14"/>
          <a:stretch>
            <a:fillRect/>
          </a:stretch>
        </p:blipFill>
        <p:spPr>
          <a:xfrm>
            <a:off x="8592854" y="1"/>
            <a:ext cx="3599145" cy="7477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Language &amp; Literacy Continued</a:t>
            </a:r>
            <a:endParaRPr dirty="0"/>
          </a:p>
        </p:txBody>
      </p:sp>
      <p:sp>
        <p:nvSpPr>
          <p:cNvPr id="313" name="Google Shape;313;p48"/>
          <p:cNvSpPr txBox="1">
            <a:spLocks noGrp="1"/>
          </p:cNvSpPr>
          <p:nvPr>
            <p:ph type="body" idx="1"/>
          </p:nvPr>
        </p:nvSpPr>
        <p:spPr>
          <a:xfrm>
            <a:off x="571500" y="1491971"/>
            <a:ext cx="6307800" cy="4234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dirty="0">
                <a:latin typeface="+mn-lt"/>
              </a:rPr>
              <a:t>Writing Instruction</a:t>
            </a:r>
            <a:endParaRPr dirty="0">
              <a:latin typeface="+mn-lt"/>
            </a:endParaRPr>
          </a:p>
          <a:p>
            <a:pPr marL="457200" lvl="0" indent="-406400" algn="l" rtl="0">
              <a:spcBef>
                <a:spcPts val="0"/>
              </a:spcBef>
              <a:spcAft>
                <a:spcPts val="0"/>
              </a:spcAft>
              <a:buSzPts val="2800"/>
              <a:buChar char="●"/>
            </a:pPr>
            <a:r>
              <a:rPr lang="en-US" dirty="0">
                <a:latin typeface="+mn-lt"/>
              </a:rPr>
              <a:t>Writing Supports</a:t>
            </a:r>
            <a:endParaRPr dirty="0">
              <a:latin typeface="+mn-lt"/>
            </a:endParaRPr>
          </a:p>
          <a:p>
            <a:pPr marL="457200" lvl="0" indent="-406400" algn="l" rtl="0">
              <a:spcBef>
                <a:spcPts val="0"/>
              </a:spcBef>
              <a:spcAft>
                <a:spcPts val="0"/>
              </a:spcAft>
              <a:buSzPts val="2800"/>
              <a:buChar char="●"/>
            </a:pPr>
            <a:r>
              <a:rPr lang="en-US" dirty="0">
                <a:latin typeface="+mn-lt"/>
              </a:rPr>
              <a:t>Access to Writing</a:t>
            </a:r>
            <a:endParaRPr dirty="0">
              <a:latin typeface="+mn-lt"/>
            </a:endParaRPr>
          </a:p>
          <a:p>
            <a:pPr marL="0" lvl="0" indent="0" algn="l" rtl="0">
              <a:spcBef>
                <a:spcPts val="1000"/>
              </a:spcBef>
              <a:spcAft>
                <a:spcPts val="0"/>
              </a:spcAft>
              <a:buNone/>
            </a:pPr>
            <a:endParaRPr dirty="0"/>
          </a:p>
        </p:txBody>
      </p:sp>
      <p:pic>
        <p:nvPicPr>
          <p:cNvPr id="314" name="Google Shape;314;p48">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315" name="Google Shape;315;p48">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pic>
        <p:nvPicPr>
          <p:cNvPr id="316" name="Google Shape;316;p48" descr="CO Writer Universal logo">
            <a:hlinkClick r:id="rId5"/>
          </p:cNvPr>
          <p:cNvPicPr preferRelativeResize="0"/>
          <p:nvPr/>
        </p:nvPicPr>
        <p:blipFill>
          <a:blip r:embed="rId6">
            <a:alphaModFix/>
          </a:blip>
          <a:stretch>
            <a:fillRect/>
          </a:stretch>
        </p:blipFill>
        <p:spPr>
          <a:xfrm>
            <a:off x="7298400" y="1843225"/>
            <a:ext cx="3990975" cy="1143000"/>
          </a:xfrm>
          <a:prstGeom prst="rect">
            <a:avLst/>
          </a:prstGeom>
          <a:noFill/>
          <a:ln>
            <a:noFill/>
          </a:ln>
        </p:spPr>
      </p:pic>
      <p:pic>
        <p:nvPicPr>
          <p:cNvPr id="317" name="Google Shape;317;p48" descr="Screenshot of Voice Typing"/>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819350" y="3609071"/>
            <a:ext cx="3305850" cy="2312028"/>
          </a:xfrm>
          <a:prstGeom prst="rect">
            <a:avLst/>
          </a:prstGeom>
          <a:noFill/>
          <a:ln>
            <a:noFill/>
          </a:ln>
        </p:spPr>
      </p:pic>
      <p:pic>
        <p:nvPicPr>
          <p:cNvPr id="318" name="Google Shape;318;p48" descr="Grammarly logo"/>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38202" y="4006523"/>
            <a:ext cx="2022826" cy="1517124"/>
          </a:xfrm>
          <a:prstGeom prst="rect">
            <a:avLst/>
          </a:prstGeom>
          <a:noFill/>
          <a:ln>
            <a:noFill/>
          </a:ln>
        </p:spPr>
      </p:pic>
      <p:pic>
        <p:nvPicPr>
          <p:cNvPr id="319" name="Google Shape;319;p48">
            <a:extLst>
              <a:ext uri="{C183D7F6-B498-43B3-948B-1728B52AA6E4}">
                <adec:decorative xmlns:adec="http://schemas.microsoft.com/office/drawing/2017/decorative" val="1"/>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567373" y="3234978"/>
            <a:ext cx="3064238" cy="1891326"/>
          </a:xfrm>
          <a:prstGeom prst="rect">
            <a:avLst/>
          </a:prstGeom>
          <a:noFill/>
          <a:ln>
            <a:noFill/>
          </a:ln>
        </p:spPr>
      </p:pic>
      <p:pic>
        <p:nvPicPr>
          <p:cNvPr id="2" name="Picture 1" descr="CEEDAR logo">
            <a:extLst>
              <a:ext uri="{FF2B5EF4-FFF2-40B4-BE49-F238E27FC236}">
                <a16:creationId xmlns:a16="http://schemas.microsoft.com/office/drawing/2014/main" id="{A949A072-A522-D9A7-66BE-84A60DF62653}"/>
              </a:ext>
            </a:extLst>
          </p:cNvPr>
          <p:cNvPicPr>
            <a:picLocks noChangeAspect="1"/>
          </p:cNvPicPr>
          <p:nvPr/>
        </p:nvPicPr>
        <p:blipFill>
          <a:blip r:embed="rId10"/>
          <a:stretch>
            <a:fillRect/>
          </a:stretch>
        </p:blipFill>
        <p:spPr>
          <a:xfrm>
            <a:off x="8592854" y="1"/>
            <a:ext cx="3599145" cy="7477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Social Emotional</a:t>
            </a:r>
            <a:endParaRPr dirty="0"/>
          </a:p>
        </p:txBody>
      </p:sp>
      <p:sp>
        <p:nvSpPr>
          <p:cNvPr id="326" name="Google Shape;326;p49"/>
          <p:cNvSpPr txBox="1">
            <a:spLocks noGrp="1"/>
          </p:cNvSpPr>
          <p:nvPr>
            <p:ph type="body" idx="1"/>
          </p:nvPr>
        </p:nvSpPr>
        <p:spPr>
          <a:xfrm>
            <a:off x="584200" y="1690825"/>
            <a:ext cx="7696200" cy="4234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dirty="0">
                <a:latin typeface="+mn-lt"/>
              </a:rPr>
              <a:t>Social skill Needs</a:t>
            </a:r>
            <a:endParaRPr dirty="0">
              <a:latin typeface="+mn-lt"/>
            </a:endParaRPr>
          </a:p>
          <a:p>
            <a:pPr marL="457200" lvl="0" indent="-406400" algn="l" rtl="0">
              <a:spcBef>
                <a:spcPts val="0"/>
              </a:spcBef>
              <a:spcAft>
                <a:spcPts val="0"/>
              </a:spcAft>
              <a:buSzPts val="2800"/>
              <a:buChar char="●"/>
            </a:pPr>
            <a:r>
              <a:rPr lang="en-US" dirty="0">
                <a:latin typeface="+mn-lt"/>
              </a:rPr>
              <a:t>Social skill Knowledge &amp; Understanding</a:t>
            </a:r>
            <a:endParaRPr dirty="0">
              <a:latin typeface="+mn-lt"/>
            </a:endParaRPr>
          </a:p>
          <a:p>
            <a:pPr marL="457200" lvl="0" indent="-406400" algn="l" rtl="0">
              <a:spcBef>
                <a:spcPts val="0"/>
              </a:spcBef>
              <a:spcAft>
                <a:spcPts val="0"/>
              </a:spcAft>
              <a:buSzPts val="2800"/>
              <a:buChar char="●"/>
            </a:pPr>
            <a:r>
              <a:rPr lang="en-US" dirty="0">
                <a:latin typeface="+mn-lt"/>
              </a:rPr>
              <a:t>Social Skill Interventions</a:t>
            </a:r>
            <a:endParaRPr dirty="0">
              <a:latin typeface="+mn-lt"/>
            </a:endParaRPr>
          </a:p>
          <a:p>
            <a:pPr marL="0" lvl="0" indent="0" algn="l" rtl="0">
              <a:spcBef>
                <a:spcPts val="1000"/>
              </a:spcBef>
              <a:spcAft>
                <a:spcPts val="0"/>
              </a:spcAft>
              <a:buNone/>
            </a:pPr>
            <a:endParaRPr dirty="0"/>
          </a:p>
        </p:txBody>
      </p:sp>
      <p:pic>
        <p:nvPicPr>
          <p:cNvPr id="327" name="Google Shape;327;p4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500314" cy="850529"/>
          </a:xfrm>
          <a:prstGeom prst="rect">
            <a:avLst/>
          </a:prstGeom>
          <a:noFill/>
          <a:ln>
            <a:noFill/>
          </a:ln>
        </p:spPr>
      </p:pic>
      <p:pic>
        <p:nvPicPr>
          <p:cNvPr id="328" name="Google Shape;328;p49">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86153" y="0"/>
            <a:ext cx="3305847" cy="581835"/>
          </a:xfrm>
          <a:prstGeom prst="rect">
            <a:avLst/>
          </a:prstGeom>
          <a:noFill/>
          <a:ln>
            <a:noFill/>
          </a:ln>
        </p:spPr>
      </p:pic>
      <p:pic>
        <p:nvPicPr>
          <p:cNvPr id="329" name="Google Shape;329;p49" descr="The Social Express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089350" y="1175225"/>
            <a:ext cx="2611575" cy="2611575"/>
          </a:xfrm>
          <a:prstGeom prst="rect">
            <a:avLst/>
          </a:prstGeom>
          <a:noFill/>
          <a:ln>
            <a:noFill/>
          </a:ln>
        </p:spPr>
      </p:pic>
      <p:pic>
        <p:nvPicPr>
          <p:cNvPr id="330" name="Google Shape;330;p49" descr="Using Video Modeling to teach skills photo of two boys watching a video"/>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38200" y="3786800"/>
            <a:ext cx="2550674" cy="2138224"/>
          </a:xfrm>
          <a:prstGeom prst="rect">
            <a:avLst/>
          </a:prstGeom>
          <a:noFill/>
          <a:ln>
            <a:noFill/>
          </a:ln>
        </p:spPr>
      </p:pic>
      <p:pic>
        <p:nvPicPr>
          <p:cNvPr id="331" name="Google Shape;331;p49" descr="VOISS logo. Virtual Reality Opportunities to Implement Social Skills">
            <a:hlinkClick r:id="rId7"/>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013199" y="3786800"/>
            <a:ext cx="4770949" cy="1583075"/>
          </a:xfrm>
          <a:prstGeom prst="rect">
            <a:avLst/>
          </a:prstGeom>
          <a:noFill/>
          <a:ln>
            <a:noFill/>
          </a:ln>
        </p:spPr>
      </p:pic>
      <p:pic>
        <p:nvPicPr>
          <p:cNvPr id="332" name="Google Shape;332;p49" descr="VOISS Advisor logo">
            <a:hlinkClick r:id="rId9"/>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408479" y="4128300"/>
            <a:ext cx="1923244" cy="1796725"/>
          </a:xfrm>
          <a:prstGeom prst="rect">
            <a:avLst/>
          </a:prstGeom>
          <a:noFill/>
          <a:ln>
            <a:noFill/>
          </a:ln>
        </p:spPr>
      </p:pic>
      <p:pic>
        <p:nvPicPr>
          <p:cNvPr id="2" name="Picture 1" descr="CEEDAR logo">
            <a:extLst>
              <a:ext uri="{FF2B5EF4-FFF2-40B4-BE49-F238E27FC236}">
                <a16:creationId xmlns:a16="http://schemas.microsoft.com/office/drawing/2014/main" id="{5E7281C7-48AF-FB5A-4C96-D2BC134E042B}"/>
              </a:ext>
            </a:extLst>
          </p:cNvPr>
          <p:cNvPicPr>
            <a:picLocks noChangeAspect="1"/>
          </p:cNvPicPr>
          <p:nvPr/>
        </p:nvPicPr>
        <p:blipFill>
          <a:blip r:embed="rId11"/>
          <a:stretch>
            <a:fillRect/>
          </a:stretch>
        </p:blipFill>
        <p:spPr>
          <a:xfrm>
            <a:off x="8592854" y="1"/>
            <a:ext cx="3599145" cy="747704"/>
          </a:xfrm>
          <a:prstGeom prst="rect">
            <a:avLst/>
          </a:prstGeom>
        </p:spPr>
      </p:pic>
    </p:spTree>
  </p:cSld>
  <p:clrMapOvr>
    <a:masterClrMapping/>
  </p:clrMapOvr>
</p:sld>
</file>

<file path=ppt/theme/theme1.xml><?xml version="1.0" encoding="utf-8"?>
<a:theme xmlns:a="http://schemas.openxmlformats.org/drawingml/2006/main" name="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707_TheEquityProjectTemplate_010314b">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379</Words>
  <Application>Microsoft Macintosh PowerPoint</Application>
  <PresentationFormat>Widescreen</PresentationFormat>
  <Paragraphs>96</Paragraphs>
  <Slides>15</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Helvetica Neue</vt:lpstr>
      <vt:lpstr>Montserrat</vt:lpstr>
      <vt:lpstr>Arial Narrow</vt:lpstr>
      <vt:lpstr>Roboto</vt:lpstr>
      <vt:lpstr>Georgia</vt:lpstr>
      <vt:lpstr>Calibri</vt:lpstr>
      <vt:lpstr>Gentona Light</vt:lpstr>
      <vt:lpstr>Franklin Gothic</vt:lpstr>
      <vt:lpstr>Arial</vt:lpstr>
      <vt:lpstr>Gentona Book</vt:lpstr>
      <vt:lpstr>CEEDAR Theme</vt:lpstr>
      <vt:lpstr>3707_TheEquityProjectTemplate_010314b</vt:lpstr>
      <vt:lpstr>2_CEEDAR Theme</vt:lpstr>
      <vt:lpstr>Preparing Teacher Candidates for Online and Hybrid Instruction</vt:lpstr>
      <vt:lpstr>  Module 3 Recap Question 1:   How do you plan instruction that does not require a family member to be present with the student during the learning day?</vt:lpstr>
      <vt:lpstr> Module 3 Recap Question 2:   How do you determine/measure student growth, understanding, and overall development when you don’t regularly meet with students f2f? </vt:lpstr>
      <vt:lpstr>Recap from our Last Module</vt:lpstr>
      <vt:lpstr>Three Areas of Emphasis in Preparing Future K-12 Educators for Online and Blended Learning        </vt:lpstr>
      <vt:lpstr>We’ve Been at this for a While</vt:lpstr>
      <vt:lpstr>Language &amp; Literacy</vt:lpstr>
      <vt:lpstr>Language &amp; Literacy Continued</vt:lpstr>
      <vt:lpstr>Social Emotional</vt:lpstr>
      <vt:lpstr>Personalizing our Learning Environments</vt:lpstr>
      <vt:lpstr>Collaboration - Learning Coach</vt:lpstr>
      <vt:lpstr>Virtual Environments: Considerations for Teacher Preparation Courses  </vt:lpstr>
      <vt:lpstr>Communicating realities of virtual environments </vt:lpstr>
      <vt:lpstr> PBIS in virtual environments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in: use the annotate feature to mark which state that you do not live in, that you have most recently visited/traveled to.</dc:title>
  <cp:lastModifiedBy>Emma R Ostovar</cp:lastModifiedBy>
  <cp:revision>10</cp:revision>
  <dcterms:modified xsi:type="dcterms:W3CDTF">2023-09-13T16:26:33Z</dcterms:modified>
</cp:coreProperties>
</file>