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Lst>
  <p:notesMasterIdLst>
    <p:notesMasterId r:id="rId26"/>
  </p:notesMasterIdLst>
  <p:sldIdLst>
    <p:sldId id="257" r:id="rId3"/>
    <p:sldId id="264" r:id="rId4"/>
    <p:sldId id="265"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Lst>
  <p:sldSz cx="12192000" cy="6858000"/>
  <p:notesSz cx="6858000" cy="9144000"/>
  <p:embeddedFontLst>
    <p:embeddedFont>
      <p:font typeface="Arial Narrow" panose="020B0604020202020204" pitchFamily="3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Franklin Gothic" panose="020B0603020102020204" pitchFamily="34" charset="0"/>
      <p:regular r:id="rId35"/>
      <p:bold r:id="rId36"/>
      <p:italic r:id="rId37"/>
      <p:boldItalic r:id="rId38"/>
    </p:embeddedFont>
    <p:embeddedFont>
      <p:font typeface="Gentona Book" pitchFamily="2" charset="77"/>
      <p:regular r:id="rId39"/>
      <p:bold r:id="rId40"/>
      <p:italic r:id="rId41"/>
    </p:embeddedFont>
    <p:embeddedFont>
      <p:font typeface="Gentona Light" pitchFamily="2" charset="77"/>
      <p:regular r:id="rId42"/>
    </p:embeddedFont>
    <p:embeddedFont>
      <p:font typeface="Georgia" panose="02040502050405020303" pitchFamily="18" charset="0"/>
      <p:regular r:id="rId43"/>
      <p:bold r:id="rId44"/>
      <p:italic r:id="rId45"/>
      <p:boldItalic r:id="rId46"/>
    </p:embeddedFont>
    <p:embeddedFont>
      <p:font typeface="Helvetica Neue" panose="02000503000000020004" pitchFamily="2" charset="0"/>
      <p:regular r:id="rId47"/>
      <p:bold r:id="rId48"/>
      <p:italic r:id="rId49"/>
      <p:boldItalic r:id="rId50"/>
    </p:embeddedFont>
    <p:embeddedFont>
      <p:font typeface="Merriweather" pitchFamily="2" charset="77"/>
      <p:regular r:id="rId51"/>
      <p:bold r:id="rId52"/>
      <p:italic r:id="rId53"/>
      <p:boldItalic r:id="rId54"/>
    </p:embeddedFont>
    <p:embeddedFont>
      <p:font typeface="Montserrat" pitchFamily="2" charset="77"/>
      <p:regular r:id="rId55"/>
      <p:bold r:id="rId56"/>
      <p:italic r:id="rId57"/>
      <p:boldItalic r:id="rId58"/>
    </p:embeddedFont>
    <p:embeddedFont>
      <p:font typeface="open sans" panose="020B0606030504020204" pitchFamily="34" charset="0"/>
      <p:regular r:id="rId59"/>
      <p:bold r:id="rId60"/>
      <p:italic r:id="rId61"/>
      <p:boldItalic r:id="rId62"/>
    </p:embeddedFont>
    <p:embeddedFont>
      <p:font typeface="Roboto" panose="02000000000000000000" pitchFamily="2"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951C495-CD88-46B9-AA92-B4546B5C41DF}">
  <a:tblStyle styleId="{8951C495-CD88-46B9-AA92-B4546B5C41D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40"/>
    <p:restoredTop sz="86531"/>
  </p:normalViewPr>
  <p:slideViewPr>
    <p:cSldViewPr snapToGrid="0" snapToObjects="1">
      <p:cViewPr varScale="1">
        <p:scale>
          <a:sx n="105" d="100"/>
          <a:sy n="105" d="100"/>
        </p:scale>
        <p:origin x="1720" y="200"/>
      </p:cViewPr>
      <p:guideLst/>
    </p:cSldViewPr>
  </p:slideViewPr>
  <p:outlineViewPr>
    <p:cViewPr>
      <p:scale>
        <a:sx n="33" d="100"/>
        <a:sy n="33" d="100"/>
      </p:scale>
      <p:origin x="0" y="-4093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notesMaster" Target="notesMasters/notesMaster1.xml"/><Relationship Id="rId21" Type="http://schemas.openxmlformats.org/officeDocument/2006/relationships/slide" Target="slides/slide19.xml"/><Relationship Id="rId42" Type="http://schemas.openxmlformats.org/officeDocument/2006/relationships/font" Target="fonts/font16.fntdata"/><Relationship Id="rId47" Type="http://schemas.openxmlformats.org/officeDocument/2006/relationships/font" Target="fonts/font21.fntdata"/><Relationship Id="rId63" Type="http://schemas.openxmlformats.org/officeDocument/2006/relationships/font" Target="fonts/font37.fntdata"/><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3.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font" Target="fonts/font27.fntdata"/><Relationship Id="rId58" Type="http://schemas.openxmlformats.org/officeDocument/2006/relationships/font" Target="fonts/font32.fntdata"/><Relationship Id="rId66" Type="http://schemas.openxmlformats.org/officeDocument/2006/relationships/font" Target="fonts/font40.fntdata"/><Relationship Id="rId5" Type="http://schemas.openxmlformats.org/officeDocument/2006/relationships/slide" Target="slides/slide3.xml"/><Relationship Id="rId61" Type="http://schemas.openxmlformats.org/officeDocument/2006/relationships/font" Target="fonts/font35.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56" Type="http://schemas.openxmlformats.org/officeDocument/2006/relationships/font" Target="fonts/font30.fntdata"/><Relationship Id="rId64" Type="http://schemas.openxmlformats.org/officeDocument/2006/relationships/font" Target="fonts/font38.fntdata"/><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2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59" Type="http://schemas.openxmlformats.org/officeDocument/2006/relationships/font" Target="fonts/font33.fntdata"/><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15.fntdata"/><Relationship Id="rId54" Type="http://schemas.openxmlformats.org/officeDocument/2006/relationships/font" Target="fonts/font28.fntdata"/><Relationship Id="rId62" Type="http://schemas.openxmlformats.org/officeDocument/2006/relationships/font" Target="fonts/font36.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 Id="rId57" Type="http://schemas.openxmlformats.org/officeDocument/2006/relationships/font" Target="fonts/font31.fntdata"/><Relationship Id="rId10" Type="http://schemas.openxmlformats.org/officeDocument/2006/relationships/slide" Target="slides/slide8.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font" Target="fonts/font26.fntdata"/><Relationship Id="rId60" Type="http://schemas.openxmlformats.org/officeDocument/2006/relationships/font" Target="fonts/font34.fntdata"/><Relationship Id="rId65" Type="http://schemas.openxmlformats.org/officeDocument/2006/relationships/font" Target="fonts/font39.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font" Target="fonts/font13.fntdata"/><Relationship Id="rId34" Type="http://schemas.openxmlformats.org/officeDocument/2006/relationships/font" Target="fonts/font8.fntdata"/><Relationship Id="rId50" Type="http://schemas.openxmlformats.org/officeDocument/2006/relationships/font" Target="fonts/font24.fntdata"/><Relationship Id="rId55" Type="http://schemas.openxmlformats.org/officeDocument/2006/relationships/font" Target="fonts/font2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0d48eefc7d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10d48eefc7d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g10d48eefc7d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0d48eefc7d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10d48eefc7d_0_2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0ad70a0919_1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10ad70a0919_1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g10ad70a0919_1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d1a3baf81b_0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d1a3baf81b_0_1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gd1a3baf81b_0_1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0d48eefc7d_0_8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10d48eefc7d_0_8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0d48eefc7d_0_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0d48eefc7d_0_6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10d48eefc7d_0_8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10d48eefc7d_0_8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g10d48eefc7d_0_80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0d48eefc7d_0_1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10d48eefc7d_0_118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When we are thinking of PM though we need that data for the trend line, comparison across time, </a:t>
            </a:r>
            <a:r>
              <a:rPr lang="en-US" dirty="0" err="1"/>
              <a:t>aimline</a:t>
            </a:r>
            <a:r>
              <a:rPr lang="en-US" dirty="0"/>
              <a:t>, class comparisons...</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0d48eefc7d_0_1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0d48eefc7d_0_118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10d48eefc7d_0_8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10d48eefc7d_0_88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0d4996d2a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0d4996d2a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What does this mean for teacher education? What does this mean for methods course? practicum and student teaching? collaboration courses? </a:t>
            </a:r>
            <a:endParaRPr/>
          </a:p>
        </p:txBody>
      </p:sp>
      <p:sp>
        <p:nvSpPr>
          <p:cNvPr id="222" name="Google Shape;222;g10d4996d2a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0d48eefc7d_0_9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10d48eefc7d_0_9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10ad70a0919_1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10ad70a0919_1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g10ad70a0919_1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0d48eefc7d_0_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10d48eefc7d_0_13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0d4996d2a9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0d4996d2a9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How do we think about supporting EF, engagement, and assessment/progress monitoring for students who are in online, hybrid environments </a:t>
            </a:r>
            <a:endParaRPr/>
          </a:p>
        </p:txBody>
      </p:sp>
      <p:sp>
        <p:nvSpPr>
          <p:cNvPr id="239" name="Google Shape;239;g10d4996d2a9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d1a3baf81b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d1a3baf81b_0_1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gd1a3baf81b_0_10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d1a3baf81b_0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d1a3baf81b_0_1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gd1a3baf81b_0_1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0d4996d2a9_0_3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10d4996d2a9_0_3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have the tools in the LMS but we also have to model how to use these tools and check to see whether students are using </a:t>
            </a:r>
            <a:endParaRPr/>
          </a:p>
        </p:txBody>
      </p:sp>
      <p:sp>
        <p:nvSpPr>
          <p:cNvPr id="282" name="Google Shape;282;g10d4996d2a9_0_30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0d4996d2a9_0_3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0d4996d2a9_0_3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10d4996d2a9_0_3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0d48eefc7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10d48eefc7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g10d48eefc7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0d48eefc7d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0d48eefc7d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g10d48eefc7d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69"/>
        <p:cNvGrpSpPr/>
        <p:nvPr/>
      </p:nvGrpSpPr>
      <p:grpSpPr>
        <a:xfrm>
          <a:off x="0" y="0"/>
          <a:ext cx="0" cy="0"/>
          <a:chOff x="0" y="0"/>
          <a:chExt cx="0" cy="0"/>
        </a:xfrm>
      </p:grpSpPr>
      <p:sp>
        <p:nvSpPr>
          <p:cNvPr id="70" name="Google Shape;70;p13"/>
          <p:cNvSpPr txBox="1">
            <a:spLocks noGrp="1"/>
          </p:cNvSpPr>
          <p:nvPr>
            <p:ph type="title"/>
          </p:nvPr>
        </p:nvSpPr>
        <p:spPr>
          <a:xfrm>
            <a:off x="913332" y="905710"/>
            <a:ext cx="10971217" cy="1785104"/>
          </a:xfrm>
          <a:prstGeom prst="rect">
            <a:avLst/>
          </a:prstGeom>
          <a:noFill/>
          <a:ln>
            <a:noFill/>
          </a:ln>
        </p:spPr>
        <p:txBody>
          <a:bodyPr spcFirstLastPara="1" wrap="square" lIns="0"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3"/>
          <p:cNvSpPr txBox="1">
            <a:spLocks noGrp="1"/>
          </p:cNvSpPr>
          <p:nvPr>
            <p:ph type="ftr" idx="11"/>
          </p:nvPr>
        </p:nvSpPr>
        <p:spPr>
          <a:xfrm>
            <a:off x="7104454" y="6674939"/>
            <a:ext cx="4778513" cy="123111"/>
          </a:xfrm>
          <a:prstGeom prst="rect">
            <a:avLst/>
          </a:prstGeom>
          <a:noFill/>
          <a:ln>
            <a:noFill/>
          </a:ln>
        </p:spPr>
        <p:txBody>
          <a:bodyPr spcFirstLastPara="1" wrap="square" lIns="0" tIns="0" rIns="0" bIns="0" anchor="ctr"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3"/>
          <p:cNvSpPr txBox="1">
            <a:spLocks noGrp="1"/>
          </p:cNvSpPr>
          <p:nvPr>
            <p:ph type="body" idx="1"/>
          </p:nvPr>
        </p:nvSpPr>
        <p:spPr>
          <a:xfrm>
            <a:off x="911748" y="2930525"/>
            <a:ext cx="10972800" cy="1294342"/>
          </a:xfrm>
          <a:prstGeom prst="rect">
            <a:avLst/>
          </a:prstGeom>
          <a:noFill/>
          <a:ln>
            <a:noFill/>
          </a:ln>
        </p:spPr>
        <p:txBody>
          <a:bodyPr spcFirstLastPara="1" wrap="square" lIns="0" tIns="45700" rIns="91425" bIns="45700" anchor="t" anchorCtr="0">
            <a:normAutofit/>
          </a:bodyPr>
          <a:lstStyle>
            <a:lvl1pPr marL="457200" lvl="0" indent="-228600" algn="l">
              <a:lnSpc>
                <a:spcPct val="100000"/>
              </a:lnSpc>
              <a:spcBef>
                <a:spcPts val="640"/>
              </a:spcBef>
              <a:spcAft>
                <a:spcPts val="0"/>
              </a:spcAft>
              <a:buSzPts val="1400"/>
              <a:buNone/>
              <a:defRPr sz="3200">
                <a:solidFill>
                  <a:srgbClr val="BFBFBF"/>
                </a:solidFill>
                <a:latin typeface="Arial"/>
                <a:ea typeface="Arial"/>
                <a:cs typeface="Arial"/>
                <a:sym typeface="Arial"/>
              </a:defRPr>
            </a:lvl1pPr>
            <a:lvl2pPr marL="914400" lvl="1" indent="-228600" algn="l">
              <a:lnSpc>
                <a:spcPct val="100000"/>
              </a:lnSpc>
              <a:spcBef>
                <a:spcPts val="640"/>
              </a:spcBef>
              <a:spcAft>
                <a:spcPts val="0"/>
              </a:spcAft>
              <a:buSzPts val="1400"/>
              <a:buNone/>
              <a:defRPr sz="3200">
                <a:solidFill>
                  <a:srgbClr val="BFBFBF"/>
                </a:solidFill>
                <a:latin typeface="Arial"/>
                <a:ea typeface="Arial"/>
                <a:cs typeface="Arial"/>
                <a:sym typeface="Arial"/>
              </a:defRPr>
            </a:lvl2pPr>
            <a:lvl3pPr marL="1371600" lvl="2" indent="-228600" algn="l">
              <a:lnSpc>
                <a:spcPct val="100000"/>
              </a:lnSpc>
              <a:spcBef>
                <a:spcPts val="360"/>
              </a:spcBef>
              <a:spcAft>
                <a:spcPts val="0"/>
              </a:spcAft>
              <a:buSzPts val="1400"/>
              <a:buNone/>
              <a:defRPr/>
            </a:lvl3pPr>
            <a:lvl4pPr marL="1828800" lvl="3" indent="-228600" algn="l">
              <a:lnSpc>
                <a:spcPct val="100000"/>
              </a:lnSpc>
              <a:spcBef>
                <a:spcPts val="360"/>
              </a:spcBef>
              <a:spcAft>
                <a:spcPts val="0"/>
              </a:spcAft>
              <a:buSzPts val="1400"/>
              <a:buNone/>
              <a:defRPr/>
            </a:lvl4pPr>
            <a:lvl5pPr marL="2286000" lvl="4" indent="-228600" algn="l">
              <a:lnSpc>
                <a:spcPct val="100000"/>
              </a:lnSpc>
              <a:spcBef>
                <a:spcPts val="360"/>
              </a:spcBef>
              <a:spcAft>
                <a:spcPts val="0"/>
              </a:spcAft>
              <a:buSzPts val="1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3" name="Google Shape;73;p13"/>
          <p:cNvSpPr txBox="1">
            <a:spLocks noGrp="1"/>
          </p:cNvSpPr>
          <p:nvPr>
            <p:ph type="body" idx="2"/>
          </p:nvPr>
        </p:nvSpPr>
        <p:spPr>
          <a:xfrm>
            <a:off x="911748" y="4375151"/>
            <a:ext cx="10972800" cy="112818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80"/>
              </a:spcBef>
              <a:spcAft>
                <a:spcPts val="0"/>
              </a:spcAft>
              <a:buSzPts val="1400"/>
              <a:buNone/>
              <a:defRPr sz="2400">
                <a:solidFill>
                  <a:schemeClr val="lt1"/>
                </a:solidFill>
              </a:defRPr>
            </a:lvl1pPr>
            <a:lvl2pPr marL="914400" lvl="1" indent="-228600" algn="l">
              <a:lnSpc>
                <a:spcPct val="100000"/>
              </a:lnSpc>
              <a:spcBef>
                <a:spcPts val="400"/>
              </a:spcBef>
              <a:spcAft>
                <a:spcPts val="0"/>
              </a:spcAft>
              <a:buSzPts val="1400"/>
              <a:buNone/>
              <a:defRPr sz="2000"/>
            </a:lvl2pPr>
            <a:lvl3pPr marL="1371600" lvl="2" indent="-228600" algn="l">
              <a:lnSpc>
                <a:spcPct val="100000"/>
              </a:lnSpc>
              <a:spcBef>
                <a:spcPts val="320"/>
              </a:spcBef>
              <a:spcAft>
                <a:spcPts val="0"/>
              </a:spcAft>
              <a:buSzPts val="1400"/>
              <a:buNone/>
              <a:defRPr sz="1600"/>
            </a:lvl3pPr>
            <a:lvl4pPr marL="1828800" lvl="3" indent="-228600" algn="l">
              <a:lnSpc>
                <a:spcPct val="100000"/>
              </a:lnSpc>
              <a:spcBef>
                <a:spcPts val="360"/>
              </a:spcBef>
              <a:spcAft>
                <a:spcPts val="0"/>
              </a:spcAft>
              <a:buSzPts val="1400"/>
              <a:buNone/>
              <a:defRPr/>
            </a:lvl4pPr>
            <a:lvl5pPr marL="2286000" lvl="4" indent="-228600" algn="l">
              <a:lnSpc>
                <a:spcPct val="100000"/>
              </a:lnSpc>
              <a:spcBef>
                <a:spcPts val="360"/>
              </a:spcBef>
              <a:spcAft>
                <a:spcPts val="0"/>
              </a:spcAft>
              <a:buSzPts val="1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99"/>
        <p:cNvGrpSpPr/>
        <p:nvPr/>
      </p:nvGrpSpPr>
      <p:grpSpPr>
        <a:xfrm>
          <a:off x="0" y="0"/>
          <a:ext cx="0" cy="0"/>
          <a:chOff x="0" y="0"/>
          <a:chExt cx="0" cy="0"/>
        </a:xfrm>
      </p:grpSpPr>
      <p:sp>
        <p:nvSpPr>
          <p:cNvPr id="100" name="Google Shape;10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2"/>
        <p:cNvGrpSpPr/>
        <p:nvPr/>
      </p:nvGrpSpPr>
      <p:grpSpPr>
        <a:xfrm>
          <a:off x="0" y="0"/>
          <a:ext cx="0" cy="0"/>
          <a:chOff x="0" y="0"/>
          <a:chExt cx="0" cy="0"/>
        </a:xfrm>
      </p:grpSpPr>
      <p:sp>
        <p:nvSpPr>
          <p:cNvPr id="103" name="Google Shape;103;p24"/>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lvl1pPr lvl="0" rtl="0">
              <a:spcBef>
                <a:spcPts val="0"/>
              </a:spcBef>
              <a:spcAft>
                <a:spcPts val="0"/>
              </a:spcAft>
              <a:buSzPts val="3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4" name="Google Shape;104;p24"/>
          <p:cNvSpPr txBox="1">
            <a:spLocks noGrp="1"/>
          </p:cNvSpPr>
          <p:nvPr>
            <p:ph type="body" idx="1"/>
          </p:nvPr>
        </p:nvSpPr>
        <p:spPr>
          <a:xfrm>
            <a:off x="415600" y="1536633"/>
            <a:ext cx="11360700" cy="4555200"/>
          </a:xfrm>
          <a:prstGeom prst="rect">
            <a:avLst/>
          </a:prstGeom>
        </p:spPr>
        <p:txBody>
          <a:bodyPr spcFirstLastPara="1" wrap="square" lIns="91425" tIns="45700" rIns="91425" bIns="45700" anchor="t" anchorCtr="0">
            <a:normAutofit/>
          </a:bodyPr>
          <a:lstStyle>
            <a:lvl1pPr marL="457200" lvl="0" indent="-406400" rtl="0">
              <a:spcBef>
                <a:spcPts val="1000"/>
              </a:spcBef>
              <a:spcAft>
                <a:spcPts val="0"/>
              </a:spcAft>
              <a:buSzPts val="2800"/>
              <a:buChar char="•"/>
              <a:defRPr/>
            </a:lvl1pPr>
            <a:lvl2pPr marL="914400" lvl="1" indent="-381000" rtl="0">
              <a:spcBef>
                <a:spcPts val="500"/>
              </a:spcBef>
              <a:spcAft>
                <a:spcPts val="0"/>
              </a:spcAft>
              <a:buSzPts val="2400"/>
              <a:buChar char="•"/>
              <a:defRPr/>
            </a:lvl2pPr>
            <a:lvl3pPr marL="1371600" lvl="2" indent="-355600" rtl="0">
              <a:spcBef>
                <a:spcPts val="500"/>
              </a:spcBef>
              <a:spcAft>
                <a:spcPts val="0"/>
              </a:spcAft>
              <a:buSzPts val="2000"/>
              <a:buChar char="•"/>
              <a:defRPr/>
            </a:lvl3pPr>
            <a:lvl4pPr marL="1828800" lvl="3" indent="-342900" rtl="0">
              <a:spcBef>
                <a:spcPts val="500"/>
              </a:spcBef>
              <a:spcAft>
                <a:spcPts val="0"/>
              </a:spcAft>
              <a:buSzPts val="1800"/>
              <a:buChar char="•"/>
              <a:defRPr/>
            </a:lvl4pPr>
            <a:lvl5pPr marL="2286000" lvl="4" indent="-342900" rtl="0">
              <a:spcBef>
                <a:spcPts val="500"/>
              </a:spcBef>
              <a:spcAft>
                <a:spcPts val="0"/>
              </a:spcAft>
              <a:buSzPts val="1800"/>
              <a:buChar char="•"/>
              <a:defRPr/>
            </a:lvl5pPr>
            <a:lvl6pPr marL="2743200" lvl="5" indent="-342900" rtl="0">
              <a:spcBef>
                <a:spcPts val="500"/>
              </a:spcBef>
              <a:spcAft>
                <a:spcPts val="0"/>
              </a:spcAft>
              <a:buSzPts val="1800"/>
              <a:buChar char="•"/>
              <a:defRPr/>
            </a:lvl6pPr>
            <a:lvl7pPr marL="3200400" lvl="6" indent="-342900" rtl="0">
              <a:spcBef>
                <a:spcPts val="500"/>
              </a:spcBef>
              <a:spcAft>
                <a:spcPts val="0"/>
              </a:spcAft>
              <a:buSzPts val="1800"/>
              <a:buChar char="•"/>
              <a:defRPr/>
            </a:lvl7pPr>
            <a:lvl8pPr marL="3657600" lvl="7" indent="-342900" rtl="0">
              <a:spcBef>
                <a:spcPts val="500"/>
              </a:spcBef>
              <a:spcAft>
                <a:spcPts val="0"/>
              </a:spcAft>
              <a:buSzPts val="1800"/>
              <a:buChar char="•"/>
              <a:defRPr/>
            </a:lvl8pPr>
            <a:lvl9pPr marL="4114800" lvl="8" indent="-342900" rtl="0">
              <a:spcBef>
                <a:spcPts val="500"/>
              </a:spcBef>
              <a:spcAft>
                <a:spcPts val="0"/>
              </a:spcAft>
              <a:buSzPts val="1800"/>
              <a:buChar char="•"/>
              <a:defRPr/>
            </a:lvl9pPr>
          </a:lstStyle>
          <a:p>
            <a:endParaRPr/>
          </a:p>
        </p:txBody>
      </p:sp>
      <p:sp>
        <p:nvSpPr>
          <p:cNvPr id="105" name="Google Shape;105;p24"/>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Gray">
    <p:spTree>
      <p:nvGrpSpPr>
        <p:cNvPr id="1" name=""/>
        <p:cNvGrpSpPr/>
        <p:nvPr/>
      </p:nvGrpSpPr>
      <p:grpSpPr>
        <a:xfrm>
          <a:off x="0" y="0"/>
          <a:ext cx="0" cy="0"/>
          <a:chOff x="0" y="0"/>
          <a:chExt cx="0" cy="0"/>
        </a:xfrm>
      </p:grpSpPr>
      <p:pic>
        <p:nvPicPr>
          <p:cNvPr id="4" name="Picture 3" descr="A picture containing table&#10;&#10;Description automatically generated">
            <a:extLst>
              <a:ext uri="{FF2B5EF4-FFF2-40B4-BE49-F238E27FC236}">
                <a16:creationId xmlns:a16="http://schemas.microsoft.com/office/drawing/2014/main" id="{56703303-5133-5421-AFA6-85B1B0144FEE}"/>
              </a:ext>
            </a:extLst>
          </p:cNvPr>
          <p:cNvPicPr>
            <a:picLocks noChangeAspect="1"/>
          </p:cNvPicPr>
          <p:nvPr/>
        </p:nvPicPr>
        <p:blipFill>
          <a:blip r:embed="rId2"/>
          <a:stretch>
            <a:fillRect/>
          </a:stretch>
        </p:blipFill>
        <p:spPr>
          <a:xfrm>
            <a:off x="-197225" y="-80642"/>
            <a:ext cx="12532659" cy="7046180"/>
          </a:xfrm>
          <a:prstGeom prst="rect">
            <a:avLst/>
          </a:prstGeom>
        </p:spPr>
      </p:pic>
      <p:sp>
        <p:nvSpPr>
          <p:cNvPr id="5" name="Title 12">
            <a:extLst>
              <a:ext uri="{FF2B5EF4-FFF2-40B4-BE49-F238E27FC236}">
                <a16:creationId xmlns:a16="http://schemas.microsoft.com/office/drawing/2014/main" id="{872C20A0-1242-7515-EE85-3780149C9C31}"/>
              </a:ext>
            </a:extLst>
          </p:cNvPr>
          <p:cNvSpPr>
            <a:spLocks noGrp="1"/>
          </p:cNvSpPr>
          <p:nvPr>
            <p:ph type="title" hasCustomPrompt="1"/>
          </p:nvPr>
        </p:nvSpPr>
        <p:spPr>
          <a:xfrm>
            <a:off x="433206" y="594159"/>
            <a:ext cx="11219818" cy="1325563"/>
          </a:xfrm>
          <a:prstGeom prst="rect">
            <a:avLst/>
          </a:prstGeom>
        </p:spPr>
        <p:txBody>
          <a:bodyPr>
            <a:normAutofit/>
          </a:bodyPr>
          <a:lstStyle>
            <a:lvl1pPr>
              <a:defRPr sz="4800">
                <a:latin typeface="Gentona Book" pitchFamily="2" charset="77"/>
              </a:defRPr>
            </a:lvl1pPr>
          </a:lstStyle>
          <a:p>
            <a:r>
              <a:rPr lang="en-US" sz="4400" dirty="0">
                <a:latin typeface="Gentona Book" pitchFamily="2" charset="77"/>
                <a:ea typeface="Gotham Bold" charset="0"/>
                <a:cs typeface="Gotham Bold" charset="0"/>
              </a:rPr>
              <a:t>Click to add title</a:t>
            </a:r>
          </a:p>
        </p:txBody>
      </p:sp>
      <p:sp>
        <p:nvSpPr>
          <p:cNvPr id="6" name="Content Placeholder 14">
            <a:extLst>
              <a:ext uri="{FF2B5EF4-FFF2-40B4-BE49-F238E27FC236}">
                <a16:creationId xmlns:a16="http://schemas.microsoft.com/office/drawing/2014/main" id="{8F4FE771-3150-3EAD-19C9-E5C642280A62}"/>
              </a:ext>
            </a:extLst>
          </p:cNvPr>
          <p:cNvSpPr>
            <a:spLocks noGrp="1"/>
          </p:cNvSpPr>
          <p:nvPr>
            <p:ph sz="quarter" idx="10"/>
          </p:nvPr>
        </p:nvSpPr>
        <p:spPr>
          <a:xfrm>
            <a:off x="433388" y="2187574"/>
            <a:ext cx="11219636" cy="3639485"/>
          </a:xfrm>
          <a:prstGeom prst="rect">
            <a:avLst/>
          </a:prstGeom>
        </p:spPr>
        <p:txBody>
          <a:bodyPr/>
          <a:lstStyle>
            <a:lvl1pPr marL="228600" indent="-228600">
              <a:buFontTx/>
              <a:buBlip>
                <a:blip r:embed="rId3"/>
              </a:buBlip>
              <a:defRPr>
                <a:latin typeface="Gentona Book" pitchFamily="2" charset="77"/>
              </a:defRPr>
            </a:lvl1pPr>
            <a:lvl2pPr marL="685800" indent="-228600">
              <a:buFont typeface="Arial" panose="020B0604020202020204" pitchFamily="34" charset="0"/>
              <a:buChar char="•"/>
              <a:defRPr>
                <a:latin typeface="Gentona Book" pitchFamily="2" charset="77"/>
              </a:defRPr>
            </a:lvl2pPr>
            <a:lvl3pPr marL="1143000" indent="-228600">
              <a:buFont typeface="Arial" panose="020B0604020202020204" pitchFamily="34" charset="0"/>
              <a:buChar char="•"/>
              <a:defRPr>
                <a:latin typeface="Gentona Book" pitchFamily="2" charset="77"/>
              </a:defRPr>
            </a:lvl3pPr>
            <a:lvl4pPr>
              <a:defRPr>
                <a:latin typeface="Gentona Book" pitchFamily="2" charset="77"/>
              </a:defRPr>
            </a:lvl4pPr>
            <a:lvl5pPr>
              <a:defRPr>
                <a:latin typeface="Gentona Book" pitchFamily="2" charset="77"/>
              </a:defRPr>
            </a:lvl5pPr>
          </a:lstStyle>
          <a:p>
            <a:pPr lvl="0"/>
            <a:r>
              <a:rPr lang="en-US" dirty="0"/>
              <a:t>Click to edit Master text styles</a:t>
            </a:r>
          </a:p>
          <a:p>
            <a:pPr lvl="1"/>
            <a:r>
              <a:rPr lang="en-US" dirty="0"/>
              <a:t>Second level</a:t>
            </a:r>
          </a:p>
          <a:p>
            <a:pPr lvl="2"/>
            <a:r>
              <a:rPr lang="en-US" dirty="0"/>
              <a:t>Third level</a:t>
            </a:r>
          </a:p>
        </p:txBody>
      </p:sp>
      <p:sp>
        <p:nvSpPr>
          <p:cNvPr id="3" name="Rectangle 2">
            <a:extLst>
              <a:ext uri="{FF2B5EF4-FFF2-40B4-BE49-F238E27FC236}">
                <a16:creationId xmlns:a16="http://schemas.microsoft.com/office/drawing/2014/main" id="{8B08EADA-EA07-35B5-4EDE-38F3F9719D38}"/>
              </a:ext>
            </a:extLst>
          </p:cNvPr>
          <p:cNvSpPr/>
          <p:nvPr userDrawn="1"/>
        </p:nvSpPr>
        <p:spPr>
          <a:xfrm>
            <a:off x="-197225" y="6094911"/>
            <a:ext cx="12532659" cy="258417"/>
          </a:xfrm>
          <a:prstGeom prst="rect">
            <a:avLst/>
          </a:prstGeom>
          <a:solidFill>
            <a:srgbClr val="299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BA3366E-893B-D0F1-8D69-AE5888E0086B}"/>
              </a:ext>
            </a:extLst>
          </p:cNvPr>
          <p:cNvSpPr/>
          <p:nvPr userDrawn="1"/>
        </p:nvSpPr>
        <p:spPr>
          <a:xfrm>
            <a:off x="-197225" y="6291468"/>
            <a:ext cx="12532659" cy="684008"/>
          </a:xfrm>
          <a:prstGeom prst="rect">
            <a:avLst/>
          </a:prstGeom>
          <a:solidFill>
            <a:srgbClr val="1F7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2">
            <a:extLst>
              <a:ext uri="{FF2B5EF4-FFF2-40B4-BE49-F238E27FC236}">
                <a16:creationId xmlns:a16="http://schemas.microsoft.com/office/drawing/2014/main" id="{14497EE5-8BFD-080D-8D2E-7D7A20A708AB}"/>
              </a:ext>
            </a:extLst>
          </p:cNvPr>
          <p:cNvSpPr txBox="1">
            <a:spLocks/>
          </p:cNvSpPr>
          <p:nvPr userDrawn="1"/>
        </p:nvSpPr>
        <p:spPr>
          <a:xfrm>
            <a:off x="9852982" y="6374979"/>
            <a:ext cx="2269445" cy="516986"/>
          </a:xfrm>
          <a:prstGeom prst="rect">
            <a:avLst/>
          </a:prstGeom>
        </p:spPr>
        <p:txBody>
          <a:bodyPr>
            <a:noAutofit/>
          </a:bodyPr>
          <a:lstStyle>
            <a:lvl1pPr algn="l" defTabSz="914400" rtl="0" eaLnBrk="1" latinLnBrk="0" hangingPunct="1">
              <a:lnSpc>
                <a:spcPct val="90000"/>
              </a:lnSpc>
              <a:spcBef>
                <a:spcPct val="0"/>
              </a:spcBef>
              <a:buNone/>
              <a:defRPr sz="4000" kern="1200">
                <a:solidFill>
                  <a:schemeClr val="tx1"/>
                </a:solidFill>
                <a:latin typeface="Gentona Book" pitchFamily="2" charset="77"/>
                <a:ea typeface="+mj-ea"/>
                <a:cs typeface="+mj-cs"/>
              </a:defRPr>
            </a:lvl1pPr>
          </a:lstStyle>
          <a:p>
            <a:pPr algn="ctr"/>
            <a:r>
              <a:rPr lang="en-US" sz="2900" b="0" i="0" dirty="0">
                <a:solidFill>
                  <a:schemeClr val="bg1"/>
                </a:solidFill>
                <a:latin typeface="Gentona Light" pitchFamily="2" charset="77"/>
                <a:ea typeface="Gotham Bold" charset="0"/>
                <a:cs typeface="Gotham Bold" charset="0"/>
              </a:rPr>
              <a:t>ceedar.org</a:t>
            </a:r>
          </a:p>
        </p:txBody>
      </p:sp>
      <p:sp>
        <p:nvSpPr>
          <p:cNvPr id="8" name="Rectangle 7">
            <a:extLst>
              <a:ext uri="{FF2B5EF4-FFF2-40B4-BE49-F238E27FC236}">
                <a16:creationId xmlns:a16="http://schemas.microsoft.com/office/drawing/2014/main" id="{723C438F-3836-1ED1-2D1A-F95617565795}"/>
              </a:ext>
            </a:extLst>
          </p:cNvPr>
          <p:cNvSpPr/>
          <p:nvPr userDrawn="1"/>
        </p:nvSpPr>
        <p:spPr>
          <a:xfrm>
            <a:off x="-232792" y="-75459"/>
            <a:ext cx="12603791" cy="401766"/>
          </a:xfrm>
          <a:prstGeom prst="rect">
            <a:avLst/>
          </a:prstGeom>
          <a:solidFill>
            <a:srgbClr val="299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with medium confidence">
            <a:extLst>
              <a:ext uri="{FF2B5EF4-FFF2-40B4-BE49-F238E27FC236}">
                <a16:creationId xmlns:a16="http://schemas.microsoft.com/office/drawing/2014/main" id="{97A3362E-B452-3FAE-EB06-FAECC2828F25}"/>
              </a:ext>
            </a:extLst>
          </p:cNvPr>
          <p:cNvPicPr>
            <a:picLocks noChangeAspect="1"/>
          </p:cNvPicPr>
          <p:nvPr userDrawn="1"/>
        </p:nvPicPr>
        <p:blipFill>
          <a:blip r:embed="rId4"/>
          <a:stretch>
            <a:fillRect/>
          </a:stretch>
        </p:blipFill>
        <p:spPr>
          <a:xfrm>
            <a:off x="69573" y="6332785"/>
            <a:ext cx="2269445" cy="471465"/>
          </a:xfrm>
          <a:prstGeom prst="rect">
            <a:avLst/>
          </a:prstGeom>
        </p:spPr>
      </p:pic>
      <p:sp>
        <p:nvSpPr>
          <p:cNvPr id="10" name="Rectangle 9">
            <a:extLst>
              <a:ext uri="{FF2B5EF4-FFF2-40B4-BE49-F238E27FC236}">
                <a16:creationId xmlns:a16="http://schemas.microsoft.com/office/drawing/2014/main" id="{FB6284AE-A0B3-1729-7201-21A02E6061C7}"/>
              </a:ext>
            </a:extLst>
          </p:cNvPr>
          <p:cNvSpPr/>
          <p:nvPr userDrawn="1"/>
        </p:nvSpPr>
        <p:spPr>
          <a:xfrm>
            <a:off x="-232792" y="326307"/>
            <a:ext cx="12603791" cy="5758666"/>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0855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5"/>
          <p:cNvSpPr txBox="1">
            <a:spLocks noGrp="1"/>
          </p:cNvSpPr>
          <p:nvPr>
            <p:ph type="body" idx="1"/>
          </p:nvPr>
        </p:nvSpPr>
        <p:spPr>
          <a:xfrm>
            <a:off x="838200" y="1825625"/>
            <a:ext cx="10515600" cy="4234212"/>
          </a:xfrm>
          <a:prstGeom prst="rect">
            <a:avLst/>
          </a:prstGeom>
          <a:noFill/>
          <a:ln>
            <a:noFill/>
          </a:ln>
        </p:spPr>
        <p:txBody>
          <a:bodyPr spcFirstLastPara="1" wrap="square" lIns="91425" tIns="45700" rIns="91425" bIns="45700" anchor="t" anchorCtr="0">
            <a:normAutofit/>
          </a:bodyPr>
          <a:lstStyle>
            <a:lvl1pPr marL="457200" lvl="0" indent="-406400" algn="l">
              <a:lnSpc>
                <a:spcPct val="120000"/>
              </a:lnSpc>
              <a:spcBef>
                <a:spcPts val="1000"/>
              </a:spcBef>
              <a:spcAft>
                <a:spcPts val="0"/>
              </a:spcAft>
              <a:buClr>
                <a:schemeClr val="dk1"/>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5"/>
          <p:cNvSpPr txBox="1">
            <a:spLocks noGrp="1"/>
          </p:cNvSpPr>
          <p:nvPr>
            <p:ph type="sldNum" idx="12"/>
          </p:nvPr>
        </p:nvSpPr>
        <p:spPr>
          <a:xfrm>
            <a:off x="0" y="6516122"/>
            <a:ext cx="6664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rotWithShape="1">
          <a:blip r:embed="rId2" cstate="email">
            <a:alphaModFix/>
            <a:extLst>
              <a:ext uri="{28A0092B-C50C-407E-A947-70E740481C1C}">
                <a14:useLocalDpi xmlns:a14="http://schemas.microsoft.com/office/drawing/2010/main"/>
              </a:ext>
            </a:extLst>
          </a:blip>
          <a:tile tx="0" ty="-508000" sx="100000" sy="100000" flip="none" algn="tl"/>
        </a:blipFill>
        <a:effectLst/>
      </p:bgPr>
    </p:bg>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901262" y="528303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Custom Layout">
  <p:cSld name="4_Custom Layout">
    <p:bg>
      <p:bgPr>
        <a:blipFill>
          <a:blip r:embed="rId2">
            <a:alphaModFix/>
          </a:blip>
          <a:stretch>
            <a:fillRect/>
          </a:stretch>
        </a:blipFill>
        <a:effectLst/>
      </p:bgPr>
    </p:bg>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759372" y="5000186"/>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9"/>
          <p:cNvSpPr txBox="1">
            <a:spLocks noGrp="1"/>
          </p:cNvSpPr>
          <p:nvPr>
            <p:ph type="body" idx="1"/>
          </p:nvPr>
        </p:nvSpPr>
        <p:spPr>
          <a:xfrm>
            <a:off x="838200" y="1825625"/>
            <a:ext cx="5181600" cy="4234212"/>
          </a:xfrm>
          <a:prstGeom prst="rect">
            <a:avLst/>
          </a:prstGeom>
          <a:noFill/>
          <a:ln>
            <a:noFill/>
          </a:ln>
        </p:spPr>
        <p:txBody>
          <a:bodyPr spcFirstLastPara="1" wrap="square" lIns="91425" tIns="45700" rIns="91425" bIns="45700" anchor="t" anchorCtr="0">
            <a:normAutofit/>
          </a:bodyPr>
          <a:lstStyle>
            <a:lvl1pPr marL="457200" lvl="0" indent="-342900" algn="l">
              <a:lnSpc>
                <a:spcPct val="14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19"/>
          <p:cNvSpPr txBox="1">
            <a:spLocks noGrp="1"/>
          </p:cNvSpPr>
          <p:nvPr>
            <p:ph type="body" idx="2"/>
          </p:nvPr>
        </p:nvSpPr>
        <p:spPr>
          <a:xfrm>
            <a:off x="6172200" y="1825625"/>
            <a:ext cx="5181600" cy="4234212"/>
          </a:xfrm>
          <a:prstGeom prst="rect">
            <a:avLst/>
          </a:prstGeom>
          <a:noFill/>
          <a:ln>
            <a:noFill/>
          </a:ln>
        </p:spPr>
        <p:txBody>
          <a:bodyPr spcFirstLastPara="1" wrap="square" lIns="91425" tIns="45700" rIns="91425" bIns="45700" anchor="t" anchorCtr="0">
            <a:normAutofit/>
          </a:bodyPr>
          <a:lstStyle>
            <a:lvl1pPr marL="457200" lvl="0" indent="-342900" algn="l">
              <a:lnSpc>
                <a:spcPct val="14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19"/>
          <p:cNvSpPr txBox="1">
            <a:spLocks noGrp="1"/>
          </p:cNvSpPr>
          <p:nvPr>
            <p:ph type="sldNum" idx="12"/>
          </p:nvPr>
        </p:nvSpPr>
        <p:spPr>
          <a:xfrm>
            <a:off x="0" y="6516122"/>
            <a:ext cx="6664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93"/>
        <p:cNvGrpSpPr/>
        <p:nvPr/>
      </p:nvGrpSpPr>
      <p:grpSpPr>
        <a:xfrm>
          <a:off x="0" y="0"/>
          <a:ext cx="0" cy="0"/>
          <a:chOff x="0" y="0"/>
          <a:chExt cx="0" cy="0"/>
        </a:xfrm>
      </p:grpSpPr>
      <p:sp>
        <p:nvSpPr>
          <p:cNvPr id="94" name="Google Shape;9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0"/>
          <p:cNvSpPr txBox="1">
            <a:spLocks noGrp="1"/>
          </p:cNvSpPr>
          <p:nvPr>
            <p:ph type="sldNum" idx="12"/>
          </p:nvPr>
        </p:nvSpPr>
        <p:spPr>
          <a:xfrm>
            <a:off x="0" y="6516122"/>
            <a:ext cx="6664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96"/>
        <p:cNvGrpSpPr/>
        <p:nvPr/>
      </p:nvGrpSpPr>
      <p:grpSpPr>
        <a:xfrm>
          <a:off x="0" y="0"/>
          <a:ext cx="0" cy="0"/>
          <a:chOff x="0" y="0"/>
          <a:chExt cx="0" cy="0"/>
        </a:xfrm>
      </p:grpSpPr>
      <p:sp>
        <p:nvSpPr>
          <p:cNvPr id="97" name="Google Shape;97;p21"/>
          <p:cNvSpPr txBox="1">
            <a:spLocks noGrp="1"/>
          </p:cNvSpPr>
          <p:nvPr>
            <p:ph type="sldNum" idx="12"/>
          </p:nvPr>
        </p:nvSpPr>
        <p:spPr>
          <a:xfrm>
            <a:off x="0" y="6516122"/>
            <a:ext cx="6664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9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pic>
        <p:nvPicPr>
          <p:cNvPr id="61" name="Google Shape;61;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12192000" cy="5896906"/>
          </a:xfrm>
          <a:prstGeom prst="rect">
            <a:avLst/>
          </a:prstGeom>
          <a:noFill/>
          <a:ln>
            <a:noFill/>
          </a:ln>
        </p:spPr>
      </p:pic>
      <p:sp>
        <p:nvSpPr>
          <p:cNvPr id="62" name="Google Shape;62;p12"/>
          <p:cNvSpPr txBox="1">
            <a:spLocks noGrp="1"/>
          </p:cNvSpPr>
          <p:nvPr>
            <p:ph type="ftr" idx="11"/>
          </p:nvPr>
        </p:nvSpPr>
        <p:spPr>
          <a:xfrm>
            <a:off x="7104454" y="6616613"/>
            <a:ext cx="4778513" cy="123111"/>
          </a:xfrm>
          <a:prstGeom prst="rect">
            <a:avLst/>
          </a:prstGeom>
          <a:noFill/>
          <a:ln>
            <a:noFill/>
          </a:ln>
        </p:spPr>
        <p:txBody>
          <a:bodyPr spcFirstLastPara="1" wrap="square" lIns="0" tIns="0" rIns="0" bIns="0" anchor="ctr" anchorCtr="0">
            <a:spAutoFit/>
          </a:bodyPr>
          <a:lstStyle>
            <a:lvl1pPr marR="0" lvl="0" algn="r" rtl="0">
              <a:lnSpc>
                <a:spcPct val="100000"/>
              </a:lnSpc>
              <a:spcBef>
                <a:spcPts val="0"/>
              </a:spcBef>
              <a:spcAft>
                <a:spcPts val="0"/>
              </a:spcAft>
              <a:buClr>
                <a:srgbClr val="000000"/>
              </a:buClr>
              <a:buSzPts val="1400"/>
              <a:buFont typeface="Arial"/>
              <a:buNone/>
              <a:defRPr sz="800" b="0" i="0" u="none" strike="noStrike" cap="none">
                <a:solidFill>
                  <a:srgbClr val="888888"/>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3" name="Google Shape;63;p12"/>
          <p:cNvSpPr txBox="1">
            <a:spLocks noGrp="1"/>
          </p:cNvSpPr>
          <p:nvPr>
            <p:ph type="title"/>
          </p:nvPr>
        </p:nvSpPr>
        <p:spPr>
          <a:xfrm>
            <a:off x="903112" y="697971"/>
            <a:ext cx="10972800" cy="1799695"/>
          </a:xfrm>
          <a:prstGeom prst="rect">
            <a:avLst/>
          </a:prstGeom>
          <a:noFill/>
          <a:ln>
            <a:noFill/>
          </a:ln>
        </p:spPr>
        <p:txBody>
          <a:bodyPr spcFirstLastPara="1" wrap="square" lIns="0"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50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Franklin Gothic"/>
                <a:ea typeface="Franklin Gothic"/>
                <a:cs typeface="Franklin Gothic"/>
                <a:sym typeface="Franklin Gothic"/>
              </a:defRPr>
            </a:lvl2pPr>
            <a:lvl3pPr marR="0" lvl="2"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Franklin Gothic"/>
                <a:ea typeface="Franklin Gothic"/>
                <a:cs typeface="Franklin Gothic"/>
                <a:sym typeface="Franklin Gothic"/>
              </a:defRPr>
            </a:lvl3pPr>
            <a:lvl4pPr marR="0" lvl="3"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Franklin Gothic"/>
                <a:ea typeface="Franklin Gothic"/>
                <a:cs typeface="Franklin Gothic"/>
                <a:sym typeface="Franklin Gothic"/>
              </a:defRPr>
            </a:lvl4pPr>
            <a:lvl5pPr marR="0" lvl="4"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Franklin Gothic"/>
                <a:ea typeface="Franklin Gothic"/>
                <a:cs typeface="Franklin Gothic"/>
                <a:sym typeface="Franklin Gothic"/>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Franklin Gothic"/>
                <a:ea typeface="Franklin Gothic"/>
                <a:cs typeface="Franklin Gothic"/>
                <a:sym typeface="Franklin Gothic"/>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Franklin Gothic"/>
                <a:ea typeface="Franklin Gothic"/>
                <a:cs typeface="Franklin Gothic"/>
                <a:sym typeface="Franklin Gothic"/>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Franklin Gothic"/>
                <a:ea typeface="Franklin Gothic"/>
                <a:cs typeface="Franklin Gothic"/>
                <a:sym typeface="Franklin Gothic"/>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Franklin Gothic"/>
                <a:ea typeface="Franklin Gothic"/>
                <a:cs typeface="Franklin Gothic"/>
                <a:sym typeface="Franklin Gothic"/>
              </a:defRPr>
            </a:lvl9pPr>
          </a:lstStyle>
          <a:p>
            <a:endParaRPr/>
          </a:p>
        </p:txBody>
      </p:sp>
      <p:sp>
        <p:nvSpPr>
          <p:cNvPr id="64" name="Google Shape;64;p12"/>
          <p:cNvSpPr txBox="1">
            <a:spLocks noGrp="1"/>
          </p:cNvSpPr>
          <p:nvPr>
            <p:ph type="body" idx="1"/>
          </p:nvPr>
        </p:nvSpPr>
        <p:spPr>
          <a:xfrm>
            <a:off x="903112" y="2599267"/>
            <a:ext cx="10972800" cy="2895600"/>
          </a:xfrm>
          <a:prstGeom prst="rect">
            <a:avLst/>
          </a:prstGeom>
          <a:noFill/>
          <a:ln>
            <a:noFill/>
          </a:ln>
        </p:spPr>
        <p:txBody>
          <a:bodyPr spcFirstLastPara="1" wrap="square" lIns="0" tIns="45700" rIns="91425" bIns="45700" anchor="t" anchorCtr="0">
            <a:normAutofit/>
          </a:bodyPr>
          <a:lstStyle>
            <a:lvl1pPr marL="457200" marR="0" lvl="0" indent="-228600" algn="l" rtl="0">
              <a:lnSpc>
                <a:spcPct val="100000"/>
              </a:lnSpc>
              <a:spcBef>
                <a:spcPts val="640"/>
              </a:spcBef>
              <a:spcAft>
                <a:spcPts val="0"/>
              </a:spcAft>
              <a:buClr>
                <a:srgbClr val="000000"/>
              </a:buClr>
              <a:buSzPts val="1400"/>
              <a:buFont typeface="Arial"/>
              <a:buNone/>
              <a:defRPr sz="3200" b="0" i="0" u="none" strike="noStrike" cap="none">
                <a:solidFill>
                  <a:srgbClr val="BFBFBF"/>
                </a:solidFill>
                <a:latin typeface="Arial"/>
                <a:ea typeface="Arial"/>
                <a:cs typeface="Arial"/>
                <a:sym typeface="Arial"/>
              </a:defRPr>
            </a:lvl1pPr>
            <a:lvl2pPr marL="914400" marR="0" lvl="1" indent="-228600" algn="l" rtl="0">
              <a:lnSpc>
                <a:spcPct val="100000"/>
              </a:lnSpc>
              <a:spcBef>
                <a:spcPts val="48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00"/>
              </a:spcBef>
              <a:spcAft>
                <a:spcPts val="0"/>
              </a:spcAft>
              <a:buClr>
                <a:srgbClr val="000000"/>
              </a:buClr>
              <a:buSzPts val="1400"/>
              <a:buFont typeface="Arial"/>
              <a:buNone/>
              <a:defRPr sz="2000" b="0" i="0" u="none" strike="noStrike" cap="none">
                <a:solidFill>
                  <a:schemeClr val="lt1"/>
                </a:solidFill>
                <a:latin typeface="Arial"/>
                <a:ea typeface="Arial"/>
                <a:cs typeface="Arial"/>
                <a:sym typeface="Arial"/>
              </a:defRPr>
            </a:lvl3pPr>
            <a:lvl4pPr marL="1828800" marR="0" lvl="3" indent="-228600" algn="l" rtl="0">
              <a:lnSpc>
                <a:spcPct val="100000"/>
              </a:lnSpc>
              <a:spcBef>
                <a:spcPts val="320"/>
              </a:spcBef>
              <a:spcAft>
                <a:spcPts val="0"/>
              </a:spcAft>
              <a:buClr>
                <a:srgbClr val="000000"/>
              </a:buClr>
              <a:buSzPts val="1400"/>
              <a:buFont typeface="Arial"/>
              <a:buNone/>
              <a:defRPr sz="1600" b="0" i="0" u="none" strike="noStrike" cap="none">
                <a:solidFill>
                  <a:schemeClr val="lt1"/>
                </a:solidFill>
                <a:latin typeface="Arial"/>
                <a:ea typeface="Arial"/>
                <a:cs typeface="Arial"/>
                <a:sym typeface="Arial"/>
              </a:defRPr>
            </a:lvl4pPr>
            <a:lvl5pPr marL="2286000" marR="0" lvl="4" indent="-228600" algn="l" rtl="0">
              <a:lnSpc>
                <a:spcPct val="100000"/>
              </a:lnSpc>
              <a:spcBef>
                <a:spcPts val="28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65" name="Google Shape;65;p12"/>
          <p:cNvGrpSpPr/>
          <p:nvPr/>
        </p:nvGrpSpPr>
        <p:grpSpPr>
          <a:xfrm>
            <a:off x="5497575" y="6035041"/>
            <a:ext cx="5735116" cy="575691"/>
            <a:chOff x="4299965" y="6028944"/>
            <a:chExt cx="4301337" cy="575691"/>
          </a:xfrm>
        </p:grpSpPr>
        <p:pic>
          <p:nvPicPr>
            <p:cNvPr id="66" name="Google Shape;66;p12" descr="CEEDAR-LogoFinal-simple-white-17.png"/>
            <p:cNvPicPr preferRelativeResize="0"/>
            <p:nvPr/>
          </p:nvPicPr>
          <p:blipFill rotWithShape="1">
            <a:blip r:embed="rId4" cstate="email">
              <a:alphaModFix/>
              <a:extLst>
                <a:ext uri="{28A0092B-C50C-407E-A947-70E740481C1C}">
                  <a14:useLocalDpi xmlns:a14="http://schemas.microsoft.com/office/drawing/2010/main"/>
                </a:ext>
              </a:extLst>
            </a:blip>
            <a:srcRect t="19795" b="20516"/>
            <a:stretch/>
          </p:blipFill>
          <p:spPr>
            <a:xfrm>
              <a:off x="4299965" y="6147816"/>
              <a:ext cx="2479385" cy="447675"/>
            </a:xfrm>
            <a:prstGeom prst="rect">
              <a:avLst/>
            </a:prstGeom>
            <a:noFill/>
            <a:ln>
              <a:noFill/>
            </a:ln>
          </p:spPr>
        </p:pic>
        <p:pic>
          <p:nvPicPr>
            <p:cNvPr id="67" name="Google Shape;67;p1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912400" y="6028944"/>
              <a:ext cx="688902" cy="575691"/>
            </a:xfrm>
            <a:prstGeom prst="rect">
              <a:avLst/>
            </a:prstGeom>
            <a:noFill/>
            <a:ln>
              <a:noFill/>
            </a:ln>
          </p:spPr>
        </p:pic>
      </p:grpSp>
      <p:pic>
        <p:nvPicPr>
          <p:cNvPr id="68" name="Google Shape;68;p1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03112" y="5886571"/>
            <a:ext cx="2758776" cy="9384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dk1"/>
              </a:buClr>
              <a:buSzPts val="3600"/>
              <a:buFont typeface="Montserrat"/>
              <a:buNone/>
              <a:defRPr sz="36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6" name="Google Shape;7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4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8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hyperlink" Target="https://www.commonsense.org/education/articles/the-best-screencasting-tools-for-classrooms" TargetMode="External"/><Relationship Id="rId3" Type="http://schemas.openxmlformats.org/officeDocument/2006/relationships/hyperlink" Target="https://www.edutopia.org/article/7-tips-teaching-videos" TargetMode="External"/><Relationship Id="rId7" Type="http://schemas.openxmlformats.org/officeDocument/2006/relationships/hyperlink" Target="https://www.thetechedvocate.org/the-best-screen-recorders-of-2020-all-the-best-options-for-creating-tutorials-recording-webinars-etc/"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hyperlink" Target="https://www.understood.org/articles/en/teacher-videos-5-reasons-why-making-your-own-videos-can-help-with-distance" TargetMode="External"/><Relationship Id="rId5" Type="http://schemas.openxmlformats.org/officeDocument/2006/relationships/hyperlink" Target="https://www.cultofpedagogy.com/category/technology/" TargetMode="External"/><Relationship Id="rId10" Type="http://schemas.openxmlformats.org/officeDocument/2006/relationships/hyperlink" Target="https://www.screencastify.com/blog/10-ways-to-use-video-for-in-person-learning" TargetMode="External"/><Relationship Id="rId4" Type="http://schemas.openxmlformats.org/officeDocument/2006/relationships/hyperlink" Target="https://youtu.be/C7etwbRgqsg" TargetMode="External"/><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hyperlink" Target="https://michiganvirtual.org/blog/tips-and-tricks-for-communicating-with-parents-and-students/" TargetMode="External"/><Relationship Id="rId3" Type="http://schemas.openxmlformats.org/officeDocument/2006/relationships/hyperlink" Target="https://www.g2.com/categories/classroom-messaging" TargetMode="External"/><Relationship Id="rId7" Type="http://schemas.openxmlformats.org/officeDocument/2006/relationships/hyperlink" Target="https://www.dyknow.com/blog/the-secret-to-remote-learning-communication-with-parent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sproutsocial.com/insights/social-media-for-education/" TargetMode="External"/><Relationship Id="rId5" Type="http://schemas.openxmlformats.org/officeDocument/2006/relationships/hyperlink" Target="https://www.commonsense.org/education/articles/the-best-family-communication-platforms-for-teachers-and-schools" TargetMode="External"/><Relationship Id="rId4" Type="http://schemas.openxmlformats.org/officeDocument/2006/relationships/hyperlink" Target="https://www.edutopia.org/article/teacher-parent-communication-strategies-start-year-righ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harts.intensiveintervention.org/aprogressmonitorin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www.g2.com/categories/classroom-messaging" TargetMode="External"/><Relationship Id="rId7" Type="http://schemas.openxmlformats.org/officeDocument/2006/relationships/hyperlink" Target="https://nceo.umn.edu/docs/OnlinePubs/NCEOBrief20.pdf"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www.k12.wa.us/sites/default/files/public/ela/assessment/pubdocs/Formative%20Assessment%20During%20Distance%20Learning.pdf" TargetMode="External"/><Relationship Id="rId5" Type="http://schemas.openxmlformats.org/officeDocument/2006/relationships/hyperlink" Target="https://www.edutopia.org/article/formative-assessment-distance-learning" TargetMode="External"/><Relationship Id="rId4" Type="http://schemas.openxmlformats.org/officeDocument/2006/relationships/hyperlink" Target="https://www.commonsense.org/education/top-picks/top-tech-tools-for-formative-assessmen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hyperlink" Target="https://www.g2.com/categories/classroom-messaging" TargetMode="External"/><Relationship Id="rId7" Type="http://schemas.openxmlformats.org/officeDocument/2006/relationships/hyperlink" Target="https://www.nwea.org/blog/2021/75-digital-tools-apps-teachers-use-to-support-classroom-formative-assessment/"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www.teachthought.com/technology/best-remote-teaching-tools/" TargetMode="External"/><Relationship Id="rId5" Type="http://schemas.openxmlformats.org/officeDocument/2006/relationships/hyperlink" Target="https://www.weareteachers.com/best-tech-tools-for-student-assessment/" TargetMode="External"/><Relationship Id="rId4" Type="http://schemas.openxmlformats.org/officeDocument/2006/relationships/hyperlink" Target="https://shakeuplearning.com/blog/20-formative-assessment-tools-for-your-classroom/"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gimkit.com/" TargetMode="External"/><Relationship Id="rId3" Type="http://schemas.openxmlformats.org/officeDocument/2006/relationships/image" Target="../media/image30.png"/><Relationship Id="rId7" Type="http://schemas.openxmlformats.org/officeDocument/2006/relationships/hyperlink" Target="https://kahoot.com/"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s://www.quizalize.com/" TargetMode="External"/><Relationship Id="rId5" Type="http://schemas.openxmlformats.org/officeDocument/2006/relationships/hyperlink" Target="https://www.socrative.com/" TargetMode="External"/><Relationship Id="rId10" Type="http://schemas.openxmlformats.org/officeDocument/2006/relationships/hyperlink" Target="https://www.flippity.net/" TargetMode="External"/><Relationship Id="rId4" Type="http://schemas.openxmlformats.org/officeDocument/2006/relationships/hyperlink" Target="https://quizlet.com/" TargetMode="External"/><Relationship Id="rId9" Type="http://schemas.openxmlformats.org/officeDocument/2006/relationships/hyperlink" Target="https://get.plickers.com/"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acadly.com/" TargetMode="External"/><Relationship Id="rId3" Type="http://schemas.openxmlformats.org/officeDocument/2006/relationships/hyperlink" Target="https://kahoot.com/" TargetMode="External"/><Relationship Id="rId7"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5.png"/><Relationship Id="rId5" Type="http://schemas.openxmlformats.org/officeDocument/2006/relationships/hyperlink" Target="https://quizlet.com/" TargetMode="External"/><Relationship Id="rId10" Type="http://schemas.openxmlformats.org/officeDocument/2006/relationships/hyperlink" Target="https://nearpod.com/" TargetMode="External"/><Relationship Id="rId4" Type="http://schemas.openxmlformats.org/officeDocument/2006/relationships/image" Target="../media/image31.png"/><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s://www.connectionsacademy.com/support/resources/article/online-teacher-vs-learning-coach-what-s-the-differenc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7"/>
          <p:cNvSpPr txBox="1">
            <a:spLocks noGrp="1"/>
          </p:cNvSpPr>
          <p:nvPr>
            <p:ph type="title"/>
          </p:nvPr>
        </p:nvSpPr>
        <p:spPr>
          <a:xfrm>
            <a:off x="913332" y="905710"/>
            <a:ext cx="10971217" cy="1785104"/>
          </a:xfrm>
          <a:prstGeom prst="rect">
            <a:avLst/>
          </a:prstGeom>
          <a:noFill/>
          <a:ln>
            <a:noFill/>
          </a:ln>
        </p:spPr>
        <p:txBody>
          <a:bodyPr spcFirstLastPara="1" wrap="square" lIns="0" tIns="45700" rIns="91425" bIns="45700" anchor="ctr" anchorCtr="0">
            <a:normAutofit/>
          </a:bodyPr>
          <a:lstStyle/>
          <a:p>
            <a:pPr marL="0" lvl="0" indent="0" algn="l" rtl="0">
              <a:lnSpc>
                <a:spcPct val="100000"/>
              </a:lnSpc>
              <a:spcBef>
                <a:spcPts val="0"/>
              </a:spcBef>
              <a:spcAft>
                <a:spcPts val="0"/>
              </a:spcAft>
              <a:buClr>
                <a:srgbClr val="000000"/>
              </a:buClr>
              <a:buSzPts val="1400"/>
              <a:buFont typeface="Arial"/>
              <a:buNone/>
            </a:pPr>
            <a:r>
              <a:rPr lang="en-US" dirty="0"/>
              <a:t>Preparing Teacher Candidates for Online and Hybrid Instruction</a:t>
            </a:r>
            <a:endParaRPr dirty="0"/>
          </a:p>
        </p:txBody>
      </p:sp>
      <p:sp>
        <p:nvSpPr>
          <p:cNvPr id="170" name="Google Shape;170;p37"/>
          <p:cNvSpPr txBox="1">
            <a:spLocks noGrp="1"/>
          </p:cNvSpPr>
          <p:nvPr>
            <p:ph type="body" idx="1"/>
          </p:nvPr>
        </p:nvSpPr>
        <p:spPr>
          <a:xfrm>
            <a:off x="911748" y="2930525"/>
            <a:ext cx="10972800" cy="1294342"/>
          </a:xfrm>
          <a:prstGeom prst="rect">
            <a:avLst/>
          </a:prstGeom>
          <a:noFill/>
          <a:ln>
            <a:noFill/>
          </a:ln>
        </p:spPr>
        <p:txBody>
          <a:bodyPr spcFirstLastPara="1" wrap="square" lIns="0" tIns="45700" rIns="91425" bIns="45700" anchor="t" anchorCtr="0">
            <a:normAutofit/>
          </a:bodyPr>
          <a:lstStyle/>
          <a:p>
            <a:pPr marL="0" indent="0">
              <a:spcBef>
                <a:spcPts val="0"/>
              </a:spcBef>
            </a:pPr>
            <a:r>
              <a:rPr lang="en-US" b="1" i="0" dirty="0">
                <a:solidFill>
                  <a:schemeClr val="bg1">
                    <a:lumMod val="85000"/>
                  </a:schemeClr>
                </a:solidFill>
                <a:effectLst/>
                <a:latin typeface="open sans" panose="020B0606030504020204" pitchFamily="34" charset="0"/>
              </a:rPr>
              <a:t>Teaching Methods and Curriculum Part 1</a:t>
            </a:r>
          </a:p>
          <a:p>
            <a:pPr marL="0" lvl="0" indent="0" algn="l" rtl="0">
              <a:lnSpc>
                <a:spcPct val="100000"/>
              </a:lnSpc>
              <a:spcBef>
                <a:spcPts val="0"/>
              </a:spcBef>
              <a:spcAft>
                <a:spcPts val="0"/>
              </a:spcAft>
              <a:buSzPts val="1400"/>
              <a:buNone/>
            </a:pPr>
            <a:endParaRPr dirty="0"/>
          </a:p>
        </p:txBody>
      </p:sp>
      <p:sp>
        <p:nvSpPr>
          <p:cNvPr id="171" name="Google Shape;171;p37"/>
          <p:cNvSpPr txBox="1">
            <a:spLocks noGrp="1"/>
          </p:cNvSpPr>
          <p:nvPr>
            <p:ph type="body" idx="2"/>
          </p:nvPr>
        </p:nvSpPr>
        <p:spPr>
          <a:xfrm>
            <a:off x="911748" y="4375151"/>
            <a:ext cx="10972800" cy="1128183"/>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00000"/>
              </a:lnSpc>
              <a:spcBef>
                <a:spcPts val="0"/>
              </a:spcBef>
              <a:spcAft>
                <a:spcPts val="0"/>
              </a:spcAft>
              <a:buSzPct val="63063"/>
              <a:buNone/>
            </a:pPr>
            <a:r>
              <a:rPr lang="en-US"/>
              <a:t>Dr. Sean J. Smith, PhD, CIDDL Center | Dr. Maya Israel, PhD, University of Florida |</a:t>
            </a:r>
            <a:endParaRPr/>
          </a:p>
          <a:p>
            <a:pPr marL="0" lvl="0" indent="0" algn="l" rtl="0">
              <a:lnSpc>
                <a:spcPct val="100000"/>
              </a:lnSpc>
              <a:spcBef>
                <a:spcPts val="444"/>
              </a:spcBef>
              <a:spcAft>
                <a:spcPts val="0"/>
              </a:spcAft>
              <a:buSzPct val="63063"/>
              <a:buNone/>
            </a:pPr>
            <a:r>
              <a:rPr lang="en-US"/>
              <a:t>Keane Alavi, CEEDAR Center | Rachel Silva, CEEDAR Center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3"/>
          <p:cNvSpPr txBox="1">
            <a:spLocks noGrp="1"/>
          </p:cNvSpPr>
          <p:nvPr>
            <p:ph type="title"/>
          </p:nvPr>
        </p:nvSpPr>
        <p:spPr>
          <a:xfrm>
            <a:off x="838200" y="8147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4600">
                <a:solidFill>
                  <a:srgbClr val="073763"/>
                </a:solidFill>
                <a:latin typeface="Georgia"/>
                <a:ea typeface="Georgia"/>
                <a:cs typeface="Georgia"/>
                <a:sym typeface="Georgia"/>
              </a:rPr>
              <a:t>Teacher Dev - Impact</a:t>
            </a:r>
            <a:endParaRPr sz="4600">
              <a:solidFill>
                <a:srgbClr val="073763"/>
              </a:solidFill>
              <a:latin typeface="Georgia"/>
              <a:ea typeface="Georgia"/>
              <a:cs typeface="Georgia"/>
              <a:sym typeface="Georgia"/>
            </a:endParaRPr>
          </a:p>
        </p:txBody>
      </p:sp>
      <p:sp>
        <p:nvSpPr>
          <p:cNvPr id="322" name="Google Shape;322;p53"/>
          <p:cNvSpPr txBox="1">
            <a:spLocks noGrp="1"/>
          </p:cNvSpPr>
          <p:nvPr>
            <p:ph type="body" idx="1"/>
          </p:nvPr>
        </p:nvSpPr>
        <p:spPr>
          <a:xfrm>
            <a:off x="838200" y="1825625"/>
            <a:ext cx="10515600" cy="4234200"/>
          </a:xfrm>
          <a:prstGeom prst="rect">
            <a:avLst/>
          </a:prstGeom>
        </p:spPr>
        <p:txBody>
          <a:bodyPr spcFirstLastPara="1" wrap="square" lIns="91425" tIns="45700" rIns="91425" bIns="45700" anchor="t" anchorCtr="0">
            <a:normAutofit/>
          </a:bodyPr>
          <a:lstStyle/>
          <a:p>
            <a:pPr marL="457200" lvl="0" indent="-444500" algn="l" rtl="0">
              <a:lnSpc>
                <a:spcPct val="115000"/>
              </a:lnSpc>
              <a:spcBef>
                <a:spcPts val="0"/>
              </a:spcBef>
              <a:spcAft>
                <a:spcPts val="0"/>
              </a:spcAft>
              <a:buClr>
                <a:srgbClr val="1C4587"/>
              </a:buClr>
              <a:buSzPts val="3400"/>
              <a:buFont typeface="Georgia"/>
              <a:buAutoNum type="arabicPeriod"/>
            </a:pPr>
            <a:r>
              <a:rPr lang="en-US" sz="3400">
                <a:solidFill>
                  <a:srgbClr val="1C4587"/>
                </a:solidFill>
                <a:latin typeface="Georgia"/>
                <a:ea typeface="Georgia"/>
                <a:cs typeface="Georgia"/>
                <a:sym typeface="Georgia"/>
              </a:rPr>
              <a:t>Explicit Directions</a:t>
            </a:r>
            <a:endParaRPr sz="3400">
              <a:solidFill>
                <a:srgbClr val="1C4587"/>
              </a:solidFill>
              <a:latin typeface="Georgia"/>
              <a:ea typeface="Georgia"/>
              <a:cs typeface="Georgia"/>
              <a:sym typeface="Georgia"/>
            </a:endParaRPr>
          </a:p>
          <a:p>
            <a:pPr marL="457200" lvl="0" indent="-444500" algn="l" rtl="0">
              <a:lnSpc>
                <a:spcPct val="115000"/>
              </a:lnSpc>
              <a:spcBef>
                <a:spcPts val="0"/>
              </a:spcBef>
              <a:spcAft>
                <a:spcPts val="0"/>
              </a:spcAft>
              <a:buClr>
                <a:srgbClr val="1C4587"/>
              </a:buClr>
              <a:buSzPts val="3400"/>
              <a:buFont typeface="Georgia"/>
              <a:buAutoNum type="arabicPeriod"/>
            </a:pPr>
            <a:r>
              <a:rPr lang="en-US" sz="3400">
                <a:solidFill>
                  <a:srgbClr val="1C4587"/>
                </a:solidFill>
                <a:latin typeface="Georgia"/>
                <a:ea typeface="Georgia"/>
                <a:cs typeface="Georgia"/>
                <a:sym typeface="Georgia"/>
              </a:rPr>
              <a:t>Step-by-Step Supports</a:t>
            </a:r>
            <a:endParaRPr sz="3400">
              <a:solidFill>
                <a:srgbClr val="1C4587"/>
              </a:solidFill>
              <a:latin typeface="Georgia"/>
              <a:ea typeface="Georgia"/>
              <a:cs typeface="Georgia"/>
              <a:sym typeface="Georgia"/>
            </a:endParaRPr>
          </a:p>
          <a:p>
            <a:pPr marL="457200" lvl="0" indent="-444500" algn="l" rtl="0">
              <a:lnSpc>
                <a:spcPct val="115000"/>
              </a:lnSpc>
              <a:spcBef>
                <a:spcPts val="0"/>
              </a:spcBef>
              <a:spcAft>
                <a:spcPts val="0"/>
              </a:spcAft>
              <a:buClr>
                <a:srgbClr val="1C4587"/>
              </a:buClr>
              <a:buSzPts val="3400"/>
              <a:buFont typeface="Georgia"/>
              <a:buAutoNum type="arabicPeriod"/>
            </a:pPr>
            <a:r>
              <a:rPr lang="en-US" sz="3400">
                <a:solidFill>
                  <a:srgbClr val="1C4587"/>
                </a:solidFill>
                <a:latin typeface="Georgia"/>
                <a:ea typeface="Georgia"/>
                <a:cs typeface="Georgia"/>
                <a:sym typeface="Georgia"/>
              </a:rPr>
              <a:t>Assignment/Instruction Expectations</a:t>
            </a:r>
            <a:endParaRPr sz="3400">
              <a:solidFill>
                <a:srgbClr val="1C4587"/>
              </a:solidFill>
              <a:latin typeface="Georgia"/>
              <a:ea typeface="Georgia"/>
              <a:cs typeface="Georgia"/>
              <a:sym typeface="Georgia"/>
            </a:endParaRPr>
          </a:p>
          <a:p>
            <a:pPr marL="457200" lvl="0" indent="-444500" algn="l" rtl="0">
              <a:lnSpc>
                <a:spcPct val="115000"/>
              </a:lnSpc>
              <a:spcBef>
                <a:spcPts val="0"/>
              </a:spcBef>
              <a:spcAft>
                <a:spcPts val="0"/>
              </a:spcAft>
              <a:buClr>
                <a:srgbClr val="1C4587"/>
              </a:buClr>
              <a:buSzPts val="3400"/>
              <a:buFont typeface="Georgia"/>
              <a:buAutoNum type="arabicPeriod"/>
            </a:pPr>
            <a:r>
              <a:rPr lang="en-US" sz="3400">
                <a:solidFill>
                  <a:srgbClr val="1C4587"/>
                </a:solidFill>
                <a:latin typeface="Georgia"/>
                <a:ea typeface="Georgia"/>
                <a:cs typeface="Georgia"/>
                <a:sym typeface="Georgia"/>
              </a:rPr>
              <a:t>How To Information</a:t>
            </a:r>
            <a:endParaRPr sz="3400">
              <a:solidFill>
                <a:srgbClr val="1C4587"/>
              </a:solidFill>
              <a:latin typeface="Georgia"/>
              <a:ea typeface="Georgia"/>
              <a:cs typeface="Georgia"/>
              <a:sym typeface="Georgia"/>
            </a:endParaRPr>
          </a:p>
          <a:p>
            <a:pPr marL="457200" lvl="0" indent="-444500" algn="l" rtl="0">
              <a:lnSpc>
                <a:spcPct val="115000"/>
              </a:lnSpc>
              <a:spcBef>
                <a:spcPts val="0"/>
              </a:spcBef>
              <a:spcAft>
                <a:spcPts val="0"/>
              </a:spcAft>
              <a:buClr>
                <a:srgbClr val="1C4587"/>
              </a:buClr>
              <a:buSzPts val="3400"/>
              <a:buFont typeface="Georgia"/>
              <a:buAutoNum type="arabicPeriod"/>
            </a:pPr>
            <a:r>
              <a:rPr lang="en-US" sz="3400">
                <a:solidFill>
                  <a:srgbClr val="1C4587"/>
                </a:solidFill>
                <a:latin typeface="Georgia"/>
                <a:ea typeface="Georgia"/>
                <a:cs typeface="Georgia"/>
                <a:sym typeface="Georgia"/>
              </a:rPr>
              <a:t>Instruction</a:t>
            </a:r>
            <a:endParaRPr sz="3400">
              <a:solidFill>
                <a:srgbClr val="1C4587"/>
              </a:solidFill>
              <a:latin typeface="Georgia"/>
              <a:ea typeface="Georgia"/>
              <a:cs typeface="Georgia"/>
              <a:sym typeface="Georgia"/>
            </a:endParaRPr>
          </a:p>
          <a:p>
            <a:pPr marL="457200" lvl="0" indent="-444500" algn="l" rtl="0">
              <a:lnSpc>
                <a:spcPct val="115000"/>
              </a:lnSpc>
              <a:spcBef>
                <a:spcPts val="0"/>
              </a:spcBef>
              <a:spcAft>
                <a:spcPts val="0"/>
              </a:spcAft>
              <a:buClr>
                <a:srgbClr val="1C4587"/>
              </a:buClr>
              <a:buSzPts val="3400"/>
              <a:buFont typeface="Georgia"/>
              <a:buAutoNum type="arabicPeriod"/>
            </a:pPr>
            <a:r>
              <a:rPr lang="en-US" sz="3400">
                <a:solidFill>
                  <a:srgbClr val="1C4587"/>
                </a:solidFill>
                <a:latin typeface="Georgia"/>
                <a:ea typeface="Georgia"/>
                <a:cs typeface="Georgia"/>
                <a:sym typeface="Georgia"/>
              </a:rPr>
              <a:t>Rinse &amp; Repeat</a:t>
            </a:r>
            <a:endParaRPr sz="3500"/>
          </a:p>
        </p:txBody>
      </p:sp>
      <p:pic>
        <p:nvPicPr>
          <p:cNvPr id="323" name="Google Shape;323;p53" descr="Photo that shows YouTube How To Videos"/>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963150" y="3920150"/>
            <a:ext cx="4390648" cy="2139675"/>
          </a:xfrm>
          <a:prstGeom prst="rect">
            <a:avLst/>
          </a:prstGeom>
          <a:noFill/>
          <a:ln>
            <a:noFill/>
          </a:ln>
        </p:spPr>
      </p:pic>
      <p:pic>
        <p:nvPicPr>
          <p:cNvPr id="324" name="Google Shape;324;p53" descr="Example of Kahn Academy video"/>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8666250" y="1289330"/>
            <a:ext cx="3373776" cy="18977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31" name="Google Shape;331;p54"/>
          <p:cNvSpPr txBox="1"/>
          <p:nvPr/>
        </p:nvSpPr>
        <p:spPr>
          <a:xfrm>
            <a:off x="4190267" y="5455900"/>
            <a:ext cx="8001600" cy="8466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3900" b="1">
                <a:solidFill>
                  <a:schemeClr val="lt1"/>
                </a:solidFill>
                <a:latin typeface="Merriweather"/>
                <a:ea typeface="Merriweather"/>
                <a:cs typeface="Merriweather"/>
                <a:sym typeface="Merriweather"/>
              </a:rPr>
              <a:t>Inclusion through Innovation</a:t>
            </a:r>
            <a:endParaRPr sz="3900" b="1">
              <a:solidFill>
                <a:schemeClr val="lt1"/>
              </a:solidFill>
              <a:latin typeface="Merriweather"/>
              <a:ea typeface="Merriweather"/>
              <a:cs typeface="Merriweather"/>
              <a:sym typeface="Merriweather"/>
            </a:endParaRPr>
          </a:p>
        </p:txBody>
      </p:sp>
      <p:sp>
        <p:nvSpPr>
          <p:cNvPr id="332" name="Google Shape;332;p54"/>
          <p:cNvSpPr txBox="1"/>
          <p:nvPr/>
        </p:nvSpPr>
        <p:spPr>
          <a:xfrm rot="-254426">
            <a:off x="6359588" y="1356188"/>
            <a:ext cx="4864617" cy="661787"/>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2700" u="sng">
                <a:solidFill>
                  <a:schemeClr val="hlink"/>
                </a:solidFill>
                <a:latin typeface="Georgia"/>
                <a:ea typeface="Georgia"/>
                <a:cs typeface="Georgia"/>
                <a:sym typeface="Georgia"/>
                <a:hlinkClick r:id="rId3"/>
              </a:rPr>
              <a:t>Tips for Teaching with Video</a:t>
            </a:r>
            <a:endParaRPr sz="2700">
              <a:latin typeface="Georgia"/>
              <a:ea typeface="Georgia"/>
              <a:cs typeface="Georgia"/>
              <a:sym typeface="Georgia"/>
            </a:endParaRPr>
          </a:p>
        </p:txBody>
      </p:sp>
      <p:sp>
        <p:nvSpPr>
          <p:cNvPr id="333" name="Google Shape;333;p54"/>
          <p:cNvSpPr txBox="1"/>
          <p:nvPr/>
        </p:nvSpPr>
        <p:spPr>
          <a:xfrm rot="308346">
            <a:off x="7611535" y="2561314"/>
            <a:ext cx="4725697" cy="661771"/>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2700" u="sng">
                <a:solidFill>
                  <a:schemeClr val="hlink"/>
                </a:solidFill>
                <a:latin typeface="Georgia"/>
                <a:ea typeface="Georgia"/>
                <a:cs typeface="Georgia"/>
                <a:sym typeface="Georgia"/>
                <a:hlinkClick r:id="rId4"/>
              </a:rPr>
              <a:t>Top Tech Tools for Teachers</a:t>
            </a:r>
            <a:endParaRPr sz="2700">
              <a:latin typeface="Georgia"/>
              <a:ea typeface="Georgia"/>
              <a:cs typeface="Georgia"/>
              <a:sym typeface="Georgia"/>
            </a:endParaRPr>
          </a:p>
        </p:txBody>
      </p:sp>
      <p:pic>
        <p:nvPicPr>
          <p:cNvPr id="334" name="Google Shape;334;p54" descr="Cult of Pedagogy logo">
            <a:hlinkClick r:id="rId5"/>
          </p:cNvPr>
          <p:cNvPicPr preferRelativeResize="0"/>
          <p:nvPr/>
        </p:nvPicPr>
        <p:blipFill>
          <a:blip r:embed="rId6">
            <a:alphaModFix/>
          </a:blip>
          <a:stretch>
            <a:fillRect/>
          </a:stretch>
        </p:blipFill>
        <p:spPr>
          <a:xfrm>
            <a:off x="8576333" y="4177433"/>
            <a:ext cx="2540000" cy="1155700"/>
          </a:xfrm>
          <a:prstGeom prst="rect">
            <a:avLst/>
          </a:prstGeom>
          <a:noFill/>
          <a:ln>
            <a:noFill/>
          </a:ln>
        </p:spPr>
      </p:pic>
      <p:sp>
        <p:nvSpPr>
          <p:cNvPr id="335" name="Google Shape;335;p54"/>
          <p:cNvSpPr txBox="1"/>
          <p:nvPr/>
        </p:nvSpPr>
        <p:spPr>
          <a:xfrm rot="-174049">
            <a:off x="4507917" y="3395652"/>
            <a:ext cx="4760200" cy="661769"/>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2700" u="sng">
                <a:solidFill>
                  <a:schemeClr val="hlink"/>
                </a:solidFill>
                <a:latin typeface="Georgia"/>
                <a:ea typeface="Georgia"/>
                <a:cs typeface="Georgia"/>
                <a:sym typeface="Georgia"/>
                <a:hlinkClick r:id="rId7"/>
              </a:rPr>
              <a:t>Best Screen Recorders - 2021</a:t>
            </a:r>
            <a:endParaRPr sz="2700">
              <a:latin typeface="Georgia"/>
              <a:ea typeface="Georgia"/>
              <a:cs typeface="Georgia"/>
              <a:sym typeface="Georgia"/>
            </a:endParaRPr>
          </a:p>
        </p:txBody>
      </p:sp>
      <p:pic>
        <p:nvPicPr>
          <p:cNvPr id="336" name="Google Shape;336;p54" descr="Common sense education logo">
            <a:hlinkClick r:id="rId8"/>
          </p:cNvPr>
          <p:cNvPicPr preferRelativeResize="0"/>
          <p:nvPr/>
        </p:nvPicPr>
        <p:blipFill>
          <a:blip r:embed="rId9">
            <a:alphaModFix/>
          </a:blip>
          <a:stretch>
            <a:fillRect/>
          </a:stretch>
        </p:blipFill>
        <p:spPr>
          <a:xfrm>
            <a:off x="502908" y="5164962"/>
            <a:ext cx="3810000" cy="355600"/>
          </a:xfrm>
          <a:prstGeom prst="rect">
            <a:avLst/>
          </a:prstGeom>
          <a:noFill/>
          <a:ln>
            <a:noFill/>
          </a:ln>
        </p:spPr>
      </p:pic>
      <p:sp>
        <p:nvSpPr>
          <p:cNvPr id="337" name="Google Shape;337;p54"/>
          <p:cNvSpPr txBox="1"/>
          <p:nvPr/>
        </p:nvSpPr>
        <p:spPr>
          <a:xfrm>
            <a:off x="4949417" y="4288250"/>
            <a:ext cx="3269700" cy="14931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2700" u="sng">
                <a:solidFill>
                  <a:schemeClr val="hlink"/>
                </a:solidFill>
                <a:latin typeface="Georgia"/>
                <a:ea typeface="Georgia"/>
                <a:cs typeface="Georgia"/>
                <a:sym typeface="Georgia"/>
                <a:hlinkClick r:id="rId10"/>
              </a:rPr>
              <a:t>10 Ways to Use Video for Hybrid Instruction</a:t>
            </a:r>
            <a:endParaRPr sz="2700">
              <a:latin typeface="Georgia"/>
              <a:ea typeface="Georgia"/>
              <a:cs typeface="Georgia"/>
              <a:sym typeface="Georgia"/>
            </a:endParaRPr>
          </a:p>
        </p:txBody>
      </p:sp>
      <p:sp>
        <p:nvSpPr>
          <p:cNvPr id="338" name="Google Shape;338;p54"/>
          <p:cNvSpPr txBox="1"/>
          <p:nvPr/>
        </p:nvSpPr>
        <p:spPr>
          <a:xfrm>
            <a:off x="502900" y="5455900"/>
            <a:ext cx="4186500" cy="661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2700" u="sng">
                <a:solidFill>
                  <a:schemeClr val="hlink"/>
                </a:solidFill>
                <a:latin typeface="Georgia"/>
                <a:ea typeface="Georgia"/>
                <a:cs typeface="Georgia"/>
                <a:sym typeface="Georgia"/>
                <a:hlinkClick r:id="rId11"/>
              </a:rPr>
              <a:t>Understood’s Video Tips</a:t>
            </a:r>
            <a:endParaRPr sz="2700">
              <a:latin typeface="Georgia"/>
              <a:ea typeface="Georgia"/>
              <a:cs typeface="Georgia"/>
              <a:sym typeface="Georgia"/>
            </a:endParaRPr>
          </a:p>
        </p:txBody>
      </p:sp>
      <p:sp>
        <p:nvSpPr>
          <p:cNvPr id="330" name="Google Shape;330;p54"/>
          <p:cNvSpPr txBox="1">
            <a:spLocks noGrp="1"/>
          </p:cNvSpPr>
          <p:nvPr>
            <p:ph type="body" idx="1"/>
          </p:nvPr>
        </p:nvSpPr>
        <p:spPr>
          <a:xfrm>
            <a:off x="838200" y="1825625"/>
            <a:ext cx="10515600" cy="4234200"/>
          </a:xfrm>
          <a:prstGeom prst="rect">
            <a:avLst/>
          </a:prstGeom>
        </p:spPr>
        <p:txBody>
          <a:bodyPr spcFirstLastPara="1" wrap="square" lIns="91425" tIns="45700" rIns="91425" bIns="45700" anchor="t" anchorCtr="0">
            <a:noAutofit/>
          </a:bodyPr>
          <a:lstStyle/>
          <a:p>
            <a:pPr marL="609600" lvl="0" indent="-438150" algn="l" rtl="0">
              <a:spcBef>
                <a:spcPts val="1000"/>
              </a:spcBef>
              <a:spcAft>
                <a:spcPts val="0"/>
              </a:spcAft>
              <a:buClr>
                <a:srgbClr val="1C4587"/>
              </a:buClr>
              <a:buSzPts val="2100"/>
              <a:buFont typeface="Georgia"/>
              <a:buAutoNum type="arabicPeriod"/>
            </a:pPr>
            <a:r>
              <a:rPr lang="en-US" sz="2100">
                <a:solidFill>
                  <a:srgbClr val="1C4587"/>
                </a:solidFill>
                <a:latin typeface="Georgia"/>
                <a:ea typeface="Georgia"/>
                <a:cs typeface="Georgia"/>
                <a:sym typeface="Georgia"/>
              </a:rPr>
              <a:t>Explicit Directions</a:t>
            </a:r>
            <a:endParaRPr sz="2100">
              <a:solidFill>
                <a:srgbClr val="1C4587"/>
              </a:solidFill>
              <a:latin typeface="Georgia"/>
              <a:ea typeface="Georgia"/>
              <a:cs typeface="Georgia"/>
              <a:sym typeface="Georgia"/>
            </a:endParaRPr>
          </a:p>
          <a:p>
            <a:pPr marL="609600" lvl="0" indent="-438150" algn="l" rtl="0">
              <a:spcBef>
                <a:spcPts val="1000"/>
              </a:spcBef>
              <a:spcAft>
                <a:spcPts val="0"/>
              </a:spcAft>
              <a:buClr>
                <a:srgbClr val="1C4587"/>
              </a:buClr>
              <a:buSzPts val="2100"/>
              <a:buFont typeface="Georgia"/>
              <a:buAutoNum type="arabicPeriod"/>
            </a:pPr>
            <a:r>
              <a:rPr lang="en-US" sz="2100">
                <a:solidFill>
                  <a:srgbClr val="1C4587"/>
                </a:solidFill>
                <a:latin typeface="Georgia"/>
                <a:ea typeface="Georgia"/>
                <a:cs typeface="Georgia"/>
                <a:sym typeface="Georgia"/>
              </a:rPr>
              <a:t>Step-by-Step Supports</a:t>
            </a:r>
            <a:endParaRPr sz="2100">
              <a:solidFill>
                <a:srgbClr val="1C4587"/>
              </a:solidFill>
              <a:latin typeface="Georgia"/>
              <a:ea typeface="Georgia"/>
              <a:cs typeface="Georgia"/>
              <a:sym typeface="Georgia"/>
            </a:endParaRPr>
          </a:p>
          <a:p>
            <a:pPr marL="609600" lvl="0" indent="-438150" algn="l" rtl="0">
              <a:spcBef>
                <a:spcPts val="1000"/>
              </a:spcBef>
              <a:spcAft>
                <a:spcPts val="0"/>
              </a:spcAft>
              <a:buClr>
                <a:srgbClr val="1C4587"/>
              </a:buClr>
              <a:buSzPts val="2100"/>
              <a:buFont typeface="Georgia"/>
              <a:buAutoNum type="arabicPeriod"/>
            </a:pPr>
            <a:r>
              <a:rPr lang="en-US" sz="2100">
                <a:solidFill>
                  <a:srgbClr val="1C4587"/>
                </a:solidFill>
                <a:latin typeface="Georgia"/>
                <a:ea typeface="Georgia"/>
                <a:cs typeface="Georgia"/>
                <a:sym typeface="Georgia"/>
              </a:rPr>
              <a:t>Assignment/Instruction Expectations</a:t>
            </a:r>
            <a:endParaRPr sz="2100">
              <a:solidFill>
                <a:srgbClr val="1C4587"/>
              </a:solidFill>
              <a:latin typeface="Georgia"/>
              <a:ea typeface="Georgia"/>
              <a:cs typeface="Georgia"/>
              <a:sym typeface="Georgia"/>
            </a:endParaRPr>
          </a:p>
          <a:p>
            <a:pPr marL="609600" lvl="0" indent="-438150" algn="l" rtl="0">
              <a:spcBef>
                <a:spcPts val="1000"/>
              </a:spcBef>
              <a:spcAft>
                <a:spcPts val="0"/>
              </a:spcAft>
              <a:buClr>
                <a:srgbClr val="1C4587"/>
              </a:buClr>
              <a:buSzPts val="2100"/>
              <a:buFont typeface="Georgia"/>
              <a:buAutoNum type="arabicPeriod"/>
            </a:pPr>
            <a:r>
              <a:rPr lang="en-US" sz="2100">
                <a:solidFill>
                  <a:srgbClr val="1C4587"/>
                </a:solidFill>
                <a:latin typeface="Georgia"/>
                <a:ea typeface="Georgia"/>
                <a:cs typeface="Georgia"/>
                <a:sym typeface="Georgia"/>
              </a:rPr>
              <a:t>How To Information</a:t>
            </a:r>
            <a:endParaRPr sz="2100">
              <a:solidFill>
                <a:srgbClr val="1C4587"/>
              </a:solidFill>
              <a:latin typeface="Georgia"/>
              <a:ea typeface="Georgia"/>
              <a:cs typeface="Georgia"/>
              <a:sym typeface="Georgia"/>
            </a:endParaRPr>
          </a:p>
          <a:p>
            <a:pPr marL="609600" lvl="0" indent="-438150" algn="l" rtl="0">
              <a:spcBef>
                <a:spcPts val="1000"/>
              </a:spcBef>
              <a:spcAft>
                <a:spcPts val="0"/>
              </a:spcAft>
              <a:buClr>
                <a:srgbClr val="1C4587"/>
              </a:buClr>
              <a:buSzPts val="2100"/>
              <a:buFont typeface="Georgia"/>
              <a:buAutoNum type="arabicPeriod"/>
            </a:pPr>
            <a:r>
              <a:rPr lang="en-US" sz="2100">
                <a:solidFill>
                  <a:srgbClr val="1C4587"/>
                </a:solidFill>
                <a:latin typeface="Georgia"/>
                <a:ea typeface="Georgia"/>
                <a:cs typeface="Georgia"/>
                <a:sym typeface="Georgia"/>
              </a:rPr>
              <a:t>Instruction</a:t>
            </a:r>
            <a:endParaRPr sz="2100">
              <a:solidFill>
                <a:srgbClr val="1C4587"/>
              </a:solidFill>
              <a:latin typeface="Georgia"/>
              <a:ea typeface="Georgia"/>
              <a:cs typeface="Georgia"/>
              <a:sym typeface="Georgia"/>
            </a:endParaRPr>
          </a:p>
          <a:p>
            <a:pPr marL="609600" lvl="0" indent="-438150" algn="l" rtl="0">
              <a:spcBef>
                <a:spcPts val="1000"/>
              </a:spcBef>
              <a:spcAft>
                <a:spcPts val="0"/>
              </a:spcAft>
              <a:buClr>
                <a:srgbClr val="1C4587"/>
              </a:buClr>
              <a:buSzPts val="2100"/>
              <a:buFont typeface="Georgia"/>
              <a:buAutoNum type="arabicPeriod"/>
            </a:pPr>
            <a:r>
              <a:rPr lang="en-US" sz="2100">
                <a:solidFill>
                  <a:srgbClr val="1C4587"/>
                </a:solidFill>
                <a:latin typeface="Georgia"/>
                <a:ea typeface="Georgia"/>
                <a:cs typeface="Georgia"/>
                <a:sym typeface="Georgia"/>
              </a:rPr>
              <a:t>Rinse &amp; Repeat</a:t>
            </a:r>
            <a:endParaRPr sz="2100">
              <a:solidFill>
                <a:srgbClr val="1C4587"/>
              </a:solidFill>
              <a:latin typeface="Georgia"/>
              <a:ea typeface="Georgia"/>
              <a:cs typeface="Georgia"/>
              <a:sym typeface="Georgia"/>
            </a:endParaRPr>
          </a:p>
        </p:txBody>
      </p:sp>
      <p:sp>
        <p:nvSpPr>
          <p:cNvPr id="329" name="Google Shape;329;p54"/>
          <p:cNvSpPr txBox="1">
            <a:spLocks noGrp="1"/>
          </p:cNvSpPr>
          <p:nvPr>
            <p:ph type="title"/>
          </p:nvPr>
        </p:nvSpPr>
        <p:spPr>
          <a:xfrm>
            <a:off x="838200" y="0"/>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SzPts val="1300"/>
              <a:buNone/>
            </a:pPr>
            <a:r>
              <a:rPr lang="en-US" sz="4400" b="1" dirty="0">
                <a:solidFill>
                  <a:srgbClr val="1C4587"/>
                </a:solidFill>
                <a:latin typeface="Georgia"/>
                <a:ea typeface="Georgia"/>
                <a:cs typeface="Georgia"/>
                <a:sym typeface="Georgia"/>
              </a:rPr>
              <a:t>Communicate - Class Instruction </a:t>
            </a:r>
            <a:endParaRPr sz="4400" b="1" dirty="0">
              <a:solidFill>
                <a:srgbClr val="1C4587"/>
              </a:solidFill>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5"/>
          <p:cNvSpPr txBox="1">
            <a:spLocks noGrp="1"/>
          </p:cNvSpPr>
          <p:nvPr>
            <p:ph type="title"/>
          </p:nvPr>
        </p:nvSpPr>
        <p:spPr>
          <a:xfrm>
            <a:off x="838200" y="130850"/>
            <a:ext cx="10515600" cy="1325700"/>
          </a:xfrm>
          <a:prstGeom prst="rect">
            <a:avLst/>
          </a:prstGeom>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None/>
            </a:pPr>
            <a:r>
              <a:rPr lang="en-US" sz="4400" dirty="0">
                <a:solidFill>
                  <a:srgbClr val="1C4587"/>
                </a:solidFill>
                <a:latin typeface="Georgia"/>
                <a:ea typeface="Georgia"/>
                <a:cs typeface="Georgia"/>
                <a:sym typeface="Georgia"/>
              </a:rPr>
              <a:t>Parent-Teacher Communication Tools</a:t>
            </a:r>
            <a:endParaRPr dirty="0"/>
          </a:p>
        </p:txBody>
      </p:sp>
      <p:sp>
        <p:nvSpPr>
          <p:cNvPr id="345" name="Google Shape;345;p55" descr="Link to Teacher-Parent Communication strategies"/>
          <p:cNvSpPr/>
          <p:nvPr/>
        </p:nvSpPr>
        <p:spPr>
          <a:xfrm>
            <a:off x="428600" y="1602567"/>
            <a:ext cx="3278100" cy="1596300"/>
          </a:xfrm>
          <a:prstGeom prst="roundRect">
            <a:avLst>
              <a:gd name="adj" fmla="val 16667"/>
            </a:avLst>
          </a:prstGeom>
          <a:solidFill>
            <a:srgbClr val="00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6" name="Google Shape;346;p55">
            <a:hlinkClick r:id="rId3"/>
            <a:extLst>
              <a:ext uri="{C183D7F6-B498-43B3-948B-1728B52AA6E4}">
                <adec:decorative xmlns:adec="http://schemas.microsoft.com/office/drawing/2017/decorative" val="1"/>
              </a:ext>
            </a:extLst>
          </p:cNvPr>
          <p:cNvSpPr/>
          <p:nvPr/>
        </p:nvSpPr>
        <p:spPr>
          <a:xfrm>
            <a:off x="4457000" y="1602667"/>
            <a:ext cx="3278100" cy="1596300"/>
          </a:xfrm>
          <a:prstGeom prst="roundRect">
            <a:avLst>
              <a:gd name="adj" fmla="val 16667"/>
            </a:avLst>
          </a:prstGeom>
          <a:solidFill>
            <a:srgbClr val="00FF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7" name="Google Shape;347;p55">
            <a:hlinkClick r:id="rId3"/>
            <a:extLst>
              <a:ext uri="{C183D7F6-B498-43B3-948B-1728B52AA6E4}">
                <adec:decorative xmlns:adec="http://schemas.microsoft.com/office/drawing/2017/decorative" val="1"/>
              </a:ext>
            </a:extLst>
          </p:cNvPr>
          <p:cNvSpPr/>
          <p:nvPr/>
        </p:nvSpPr>
        <p:spPr>
          <a:xfrm>
            <a:off x="8447733" y="1602667"/>
            <a:ext cx="3278100" cy="1596300"/>
          </a:xfrm>
          <a:prstGeom prst="roundRect">
            <a:avLst>
              <a:gd name="adj" fmla="val 16667"/>
            </a:avLst>
          </a:prstGeom>
          <a:solidFill>
            <a:srgbClr val="FFFF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8" name="Google Shape;348;p55"/>
          <p:cNvSpPr txBox="1"/>
          <p:nvPr/>
        </p:nvSpPr>
        <p:spPr>
          <a:xfrm rot="944">
            <a:off x="428500" y="1661883"/>
            <a:ext cx="3278100" cy="14931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2700" u="sng" dirty="0">
                <a:solidFill>
                  <a:srgbClr val="1C4587"/>
                </a:solidFill>
                <a:latin typeface="Georgia"/>
                <a:ea typeface="Georgia"/>
                <a:cs typeface="Georgia"/>
                <a:sym typeface="Georgia"/>
                <a:hlinkClick r:id="rId4">
                  <a:extLst>
                    <a:ext uri="{A12FA001-AC4F-418D-AE19-62706E023703}">
                      <ahyp:hlinkClr xmlns:ahyp="http://schemas.microsoft.com/office/drawing/2018/hyperlinkcolor" val="tx"/>
                    </a:ext>
                  </a:extLst>
                </a:hlinkClick>
              </a:rPr>
              <a:t>Teacher-Parent Communication Strategies</a:t>
            </a:r>
            <a:endParaRPr sz="2700" dirty="0">
              <a:solidFill>
                <a:srgbClr val="1C4587"/>
              </a:solidFill>
              <a:latin typeface="Georgia"/>
              <a:ea typeface="Georgia"/>
              <a:cs typeface="Georgia"/>
              <a:sym typeface="Georgia"/>
            </a:endParaRPr>
          </a:p>
        </p:txBody>
      </p:sp>
      <p:sp>
        <p:nvSpPr>
          <p:cNvPr id="349" name="Google Shape;349;p55"/>
          <p:cNvSpPr txBox="1"/>
          <p:nvPr/>
        </p:nvSpPr>
        <p:spPr>
          <a:xfrm rot="-256">
            <a:off x="4060769" y="1456694"/>
            <a:ext cx="4032900" cy="19086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2700" u="sng" dirty="0">
                <a:solidFill>
                  <a:srgbClr val="1C4587"/>
                </a:solidFill>
                <a:latin typeface="Georgia"/>
                <a:ea typeface="Georgia"/>
                <a:cs typeface="Georgia"/>
                <a:sym typeface="Georgia"/>
                <a:hlinkClick r:id="rId5">
                  <a:extLst>
                    <a:ext uri="{A12FA001-AC4F-418D-AE19-62706E023703}">
                      <ahyp:hlinkClr xmlns:ahyp="http://schemas.microsoft.com/office/drawing/2018/hyperlinkcolor" val="tx"/>
                    </a:ext>
                  </a:extLst>
                </a:hlinkClick>
              </a:rPr>
              <a:t>Best Family Communication Platforms - With Teachers</a:t>
            </a:r>
            <a:endParaRPr sz="2700" dirty="0">
              <a:solidFill>
                <a:srgbClr val="1C4587"/>
              </a:solidFill>
              <a:latin typeface="Georgia"/>
              <a:ea typeface="Georgia"/>
              <a:cs typeface="Georgia"/>
              <a:sym typeface="Georgia"/>
            </a:endParaRPr>
          </a:p>
        </p:txBody>
      </p:sp>
      <p:sp>
        <p:nvSpPr>
          <p:cNvPr id="350" name="Google Shape;350;p55"/>
          <p:cNvSpPr txBox="1"/>
          <p:nvPr/>
        </p:nvSpPr>
        <p:spPr>
          <a:xfrm rot="944">
            <a:off x="8447733" y="1867083"/>
            <a:ext cx="3278100" cy="10773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2700" u="sng">
                <a:solidFill>
                  <a:srgbClr val="1C4587"/>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Best Classroom</a:t>
            </a:r>
            <a:endParaRPr sz="2700">
              <a:solidFill>
                <a:srgbClr val="1C4587"/>
              </a:solidFill>
              <a:latin typeface="Georgia"/>
              <a:ea typeface="Georgia"/>
              <a:cs typeface="Georgia"/>
              <a:sym typeface="Georgia"/>
            </a:endParaRPr>
          </a:p>
          <a:p>
            <a:pPr marL="0" lvl="0" indent="0" algn="ctr" rtl="0">
              <a:spcBef>
                <a:spcPts val="0"/>
              </a:spcBef>
              <a:spcAft>
                <a:spcPts val="0"/>
              </a:spcAft>
              <a:buNone/>
            </a:pPr>
            <a:r>
              <a:rPr lang="en-US" sz="2700" u="sng">
                <a:solidFill>
                  <a:srgbClr val="1C4587"/>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Messaging Software</a:t>
            </a:r>
            <a:endParaRPr sz="2700">
              <a:solidFill>
                <a:srgbClr val="1C4587"/>
              </a:solidFill>
              <a:latin typeface="Georgia"/>
              <a:ea typeface="Georgia"/>
              <a:cs typeface="Georgia"/>
              <a:sym typeface="Georgia"/>
            </a:endParaRPr>
          </a:p>
        </p:txBody>
      </p:sp>
      <p:sp>
        <p:nvSpPr>
          <p:cNvPr id="351" name="Google Shape;351;p55">
            <a:hlinkClick r:id="rId3"/>
            <a:extLst>
              <a:ext uri="{C183D7F6-B498-43B3-948B-1728B52AA6E4}">
                <adec:decorative xmlns:adec="http://schemas.microsoft.com/office/drawing/2017/decorative" val="1"/>
              </a:ext>
            </a:extLst>
          </p:cNvPr>
          <p:cNvSpPr/>
          <p:nvPr/>
        </p:nvSpPr>
        <p:spPr>
          <a:xfrm>
            <a:off x="428500" y="3689667"/>
            <a:ext cx="3278100" cy="1596300"/>
          </a:xfrm>
          <a:prstGeom prst="roundRect">
            <a:avLst>
              <a:gd name="adj" fmla="val 16667"/>
            </a:avLst>
          </a:prstGeom>
          <a:solidFill>
            <a:srgbClr val="FF00FF">
              <a:alpha val="51959"/>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2" name="Google Shape;352;p55">
            <a:hlinkClick r:id="rId3"/>
            <a:extLst>
              <a:ext uri="{C183D7F6-B498-43B3-948B-1728B52AA6E4}">
                <adec:decorative xmlns:adec="http://schemas.microsoft.com/office/drawing/2017/decorative" val="1"/>
              </a:ext>
            </a:extLst>
          </p:cNvPr>
          <p:cNvSpPr/>
          <p:nvPr/>
        </p:nvSpPr>
        <p:spPr>
          <a:xfrm>
            <a:off x="4419933" y="3711117"/>
            <a:ext cx="3278100" cy="1596300"/>
          </a:xfrm>
          <a:prstGeom prst="roundRect">
            <a:avLst>
              <a:gd name="adj" fmla="val 16667"/>
            </a:avLst>
          </a:prstGeom>
          <a:solidFill>
            <a:srgbClr val="9900FF">
              <a:alpha val="6425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3" name="Google Shape;353;p55">
            <a:hlinkClick r:id="rId3"/>
            <a:extLst>
              <a:ext uri="{C183D7F6-B498-43B3-948B-1728B52AA6E4}">
                <adec:decorative xmlns:adec="http://schemas.microsoft.com/office/drawing/2017/decorative" val="1"/>
              </a:ext>
            </a:extLst>
          </p:cNvPr>
          <p:cNvSpPr/>
          <p:nvPr/>
        </p:nvSpPr>
        <p:spPr>
          <a:xfrm>
            <a:off x="8447733" y="3708517"/>
            <a:ext cx="3278100" cy="1596300"/>
          </a:xfrm>
          <a:prstGeom prst="roundRect">
            <a:avLst>
              <a:gd name="adj" fmla="val 16667"/>
            </a:avLst>
          </a:prstGeom>
          <a:solidFill>
            <a:srgbClr val="FF9900">
              <a:alpha val="7933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4" name="Google Shape;354;p55"/>
          <p:cNvSpPr txBox="1"/>
          <p:nvPr/>
        </p:nvSpPr>
        <p:spPr>
          <a:xfrm rot="944">
            <a:off x="428500" y="3749117"/>
            <a:ext cx="3278100" cy="14931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2700" u="sng">
                <a:solidFill>
                  <a:srgbClr val="1C4587"/>
                </a:solidFill>
                <a:latin typeface="Georgia"/>
                <a:ea typeface="Georgia"/>
                <a:cs typeface="Georgia"/>
                <a:sym typeface="Georgia"/>
                <a:hlinkClick r:id="rId6">
                  <a:extLst>
                    <a:ext uri="{A12FA001-AC4F-418D-AE19-62706E023703}">
                      <ahyp:hlinkClr xmlns:ahyp="http://schemas.microsoft.com/office/drawing/2018/hyperlinkcolor" val="tx"/>
                    </a:ext>
                  </a:extLst>
                </a:hlinkClick>
              </a:rPr>
              <a:t>12 Ways to Use Social Media for Education</a:t>
            </a:r>
            <a:endParaRPr sz="2700">
              <a:solidFill>
                <a:srgbClr val="1C4587"/>
              </a:solidFill>
              <a:latin typeface="Georgia"/>
              <a:ea typeface="Georgia"/>
              <a:cs typeface="Georgia"/>
              <a:sym typeface="Georgia"/>
            </a:endParaRPr>
          </a:p>
        </p:txBody>
      </p:sp>
      <p:sp>
        <p:nvSpPr>
          <p:cNvPr id="355" name="Google Shape;355;p55"/>
          <p:cNvSpPr txBox="1"/>
          <p:nvPr/>
        </p:nvSpPr>
        <p:spPr>
          <a:xfrm rot="898">
            <a:off x="4353717" y="3729567"/>
            <a:ext cx="3446700" cy="15393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2100" u="sng">
                <a:solidFill>
                  <a:srgbClr val="1C4587"/>
                </a:solidFill>
                <a:latin typeface="Georgia"/>
                <a:ea typeface="Georgia"/>
                <a:cs typeface="Georgia"/>
                <a:sym typeface="Georgia"/>
                <a:hlinkClick r:id="rId7">
                  <a:extLst>
                    <a:ext uri="{A12FA001-AC4F-418D-AE19-62706E023703}">
                      <ahyp:hlinkClr xmlns:ahyp="http://schemas.microsoft.com/office/drawing/2018/hyperlinkcolor" val="tx"/>
                    </a:ext>
                  </a:extLst>
                </a:hlinkClick>
              </a:rPr>
              <a:t>The Secret to Remote Learning Communication with Parents (Includes Podcast)</a:t>
            </a:r>
            <a:endParaRPr sz="2100">
              <a:solidFill>
                <a:srgbClr val="1C4587"/>
              </a:solidFill>
              <a:latin typeface="Georgia"/>
              <a:ea typeface="Georgia"/>
              <a:cs typeface="Georgia"/>
              <a:sym typeface="Georgia"/>
            </a:endParaRPr>
          </a:p>
        </p:txBody>
      </p:sp>
      <p:sp>
        <p:nvSpPr>
          <p:cNvPr id="356" name="Google Shape;356;p55"/>
          <p:cNvSpPr txBox="1"/>
          <p:nvPr/>
        </p:nvSpPr>
        <p:spPr>
          <a:xfrm rot="944">
            <a:off x="8411367" y="3644783"/>
            <a:ext cx="3278100" cy="17238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2400" u="sng">
                <a:solidFill>
                  <a:srgbClr val="1C4587"/>
                </a:solidFill>
                <a:latin typeface="Georgia"/>
                <a:ea typeface="Georgia"/>
                <a:cs typeface="Georgia"/>
                <a:sym typeface="Georgia"/>
                <a:hlinkClick r:id="rId8">
                  <a:extLst>
                    <a:ext uri="{A12FA001-AC4F-418D-AE19-62706E023703}">
                      <ahyp:hlinkClr xmlns:ahyp="http://schemas.microsoft.com/office/drawing/2018/hyperlinkcolor" val="tx"/>
                    </a:ext>
                  </a:extLst>
                </a:hlinkClick>
              </a:rPr>
              <a:t>Webinar: Tips And Tricks For Communicating With Parents Remotely</a:t>
            </a:r>
            <a:endParaRPr sz="2400">
              <a:solidFill>
                <a:srgbClr val="1C4587"/>
              </a:solidFill>
              <a:latin typeface="Georgia"/>
              <a:ea typeface="Georgia"/>
              <a:cs typeface="Georgia"/>
              <a:sym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6"/>
          <p:cNvSpPr txBox="1">
            <a:spLocks noGrp="1"/>
          </p:cNvSpPr>
          <p:nvPr>
            <p:ph type="title"/>
          </p:nvPr>
        </p:nvSpPr>
        <p:spPr>
          <a:xfrm>
            <a:off x="838200" y="1556025"/>
            <a:ext cx="10515600" cy="2057700"/>
          </a:xfrm>
          <a:prstGeom prst="rect">
            <a:avLst/>
          </a:prstGeom>
        </p:spPr>
        <p:txBody>
          <a:bodyPr spcFirstLastPara="1" wrap="square" lIns="91425" tIns="45700" rIns="91425" bIns="45700" anchor="ctr" anchorCtr="0">
            <a:noAutofit/>
          </a:bodyPr>
          <a:lstStyle/>
          <a:p>
            <a:pPr marL="457200" lvl="0" indent="0" algn="ctr" rtl="0">
              <a:lnSpc>
                <a:spcPct val="100000"/>
              </a:lnSpc>
              <a:spcBef>
                <a:spcPts val="0"/>
              </a:spcBef>
              <a:spcAft>
                <a:spcPts val="0"/>
              </a:spcAft>
              <a:buNone/>
            </a:pPr>
            <a:endParaRPr sz="4000" i="1">
              <a:solidFill>
                <a:srgbClr val="073763"/>
              </a:solidFill>
              <a:latin typeface="Georgia"/>
              <a:ea typeface="Georgia"/>
              <a:cs typeface="Georgia"/>
              <a:sym typeface="Georgia"/>
            </a:endParaRPr>
          </a:p>
          <a:p>
            <a:pPr marL="457200" lvl="0" indent="0" algn="ctr" rtl="0">
              <a:lnSpc>
                <a:spcPct val="100000"/>
              </a:lnSpc>
              <a:spcBef>
                <a:spcPts val="0"/>
              </a:spcBef>
              <a:spcAft>
                <a:spcPts val="0"/>
              </a:spcAft>
              <a:buNone/>
            </a:pPr>
            <a:r>
              <a:rPr lang="en-US" sz="4000" i="1">
                <a:solidFill>
                  <a:srgbClr val="073763"/>
                </a:solidFill>
                <a:latin typeface="Georgia"/>
                <a:ea typeface="Georgia"/>
                <a:cs typeface="Georgia"/>
                <a:sym typeface="Georgia"/>
              </a:rPr>
              <a:t>Question 2: </a:t>
            </a:r>
            <a:endParaRPr sz="4000" i="1">
              <a:solidFill>
                <a:srgbClr val="073763"/>
              </a:solidFill>
              <a:latin typeface="Georgia"/>
              <a:ea typeface="Georgia"/>
              <a:cs typeface="Georgia"/>
              <a:sym typeface="Georgia"/>
            </a:endParaRPr>
          </a:p>
          <a:p>
            <a:pPr marL="457200" lvl="0" indent="0" algn="ctr" rtl="0">
              <a:lnSpc>
                <a:spcPct val="100000"/>
              </a:lnSpc>
              <a:spcBef>
                <a:spcPts val="0"/>
              </a:spcBef>
              <a:spcAft>
                <a:spcPts val="0"/>
              </a:spcAft>
              <a:buNone/>
            </a:pPr>
            <a:endParaRPr sz="4000" i="1">
              <a:solidFill>
                <a:srgbClr val="073763"/>
              </a:solidFill>
              <a:latin typeface="Georgia"/>
              <a:ea typeface="Georgia"/>
              <a:cs typeface="Georgia"/>
              <a:sym typeface="Georgia"/>
            </a:endParaRPr>
          </a:p>
          <a:p>
            <a:pPr marL="457200" lvl="0" indent="0" algn="ctr" rtl="0">
              <a:lnSpc>
                <a:spcPct val="100000"/>
              </a:lnSpc>
              <a:spcBef>
                <a:spcPts val="0"/>
              </a:spcBef>
              <a:spcAft>
                <a:spcPts val="0"/>
              </a:spcAft>
              <a:buNone/>
            </a:pPr>
            <a:r>
              <a:rPr lang="en-US" sz="4000" i="1">
                <a:solidFill>
                  <a:srgbClr val="073763"/>
                </a:solidFill>
                <a:latin typeface="Georgia"/>
                <a:ea typeface="Georgia"/>
                <a:cs typeface="Georgia"/>
                <a:sym typeface="Georgia"/>
              </a:rPr>
              <a:t>How do you determine/measure student growth, understanding, and overall development when you don’t regularly meet with students f2f? </a:t>
            </a:r>
            <a:endParaRPr sz="4000">
              <a:solidFill>
                <a:srgbClr val="073763"/>
              </a:solidFill>
              <a:latin typeface="Georgia"/>
              <a:ea typeface="Georgia"/>
              <a:cs typeface="Georgia"/>
              <a:sym typeface="Georgia"/>
            </a:endParaRPr>
          </a:p>
        </p:txBody>
      </p:sp>
      <p:pic>
        <p:nvPicPr>
          <p:cNvPr id="363" name="Google Shape;363;p56">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2500314" cy="850529"/>
          </a:xfrm>
          <a:prstGeom prst="rect">
            <a:avLst/>
          </a:prstGeom>
          <a:noFill/>
          <a:ln>
            <a:noFill/>
          </a:ln>
        </p:spPr>
      </p:pic>
      <p:pic>
        <p:nvPicPr>
          <p:cNvPr id="364" name="Google Shape;364;p56">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t="19792" b="20520"/>
          <a:stretch/>
        </p:blipFill>
        <p:spPr>
          <a:xfrm>
            <a:off x="8886153" y="0"/>
            <a:ext cx="3305847" cy="58183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7"/>
          <p:cNvSpPr txBox="1">
            <a:spLocks noGrp="1"/>
          </p:cNvSpPr>
          <p:nvPr>
            <p:ph type="title"/>
          </p:nvPr>
        </p:nvSpPr>
        <p:spPr>
          <a:xfrm>
            <a:off x="1519200" y="0"/>
            <a:ext cx="9153600" cy="17676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a:solidFill>
                  <a:srgbClr val="073763"/>
                </a:solidFill>
                <a:latin typeface="Georgia"/>
                <a:ea typeface="Georgia"/>
                <a:cs typeface="Georgia"/>
                <a:sym typeface="Georgia"/>
              </a:rPr>
              <a:t>Formative Assessment - Online</a:t>
            </a:r>
            <a:endParaRPr b="1">
              <a:solidFill>
                <a:srgbClr val="073763"/>
              </a:solidFill>
              <a:latin typeface="Georgia"/>
              <a:ea typeface="Georgia"/>
              <a:cs typeface="Georgia"/>
              <a:sym typeface="Georgia"/>
            </a:endParaRPr>
          </a:p>
        </p:txBody>
      </p:sp>
      <p:sp>
        <p:nvSpPr>
          <p:cNvPr id="370" name="Google Shape;370;p57"/>
          <p:cNvSpPr txBox="1">
            <a:spLocks noGrp="1"/>
          </p:cNvSpPr>
          <p:nvPr>
            <p:ph type="body" idx="1"/>
          </p:nvPr>
        </p:nvSpPr>
        <p:spPr>
          <a:xfrm>
            <a:off x="1007967" y="1604967"/>
            <a:ext cx="10346100" cy="4351200"/>
          </a:xfrm>
          <a:prstGeom prst="rect">
            <a:avLst/>
          </a:prstGeom>
        </p:spPr>
        <p:txBody>
          <a:bodyPr spcFirstLastPara="1" wrap="square" lIns="91425" tIns="45700" rIns="91425" bIns="45700" anchor="t" anchorCtr="0">
            <a:normAutofit/>
          </a:bodyPr>
          <a:lstStyle/>
          <a:p>
            <a:pPr marL="609600" lvl="0" indent="-552450" algn="l" rtl="0">
              <a:lnSpc>
                <a:spcPct val="100000"/>
              </a:lnSpc>
              <a:spcBef>
                <a:spcPts val="1000"/>
              </a:spcBef>
              <a:spcAft>
                <a:spcPts val="0"/>
              </a:spcAft>
              <a:buClr>
                <a:srgbClr val="073763"/>
              </a:buClr>
              <a:buSzPts val="3900"/>
              <a:buFont typeface="Georgia"/>
              <a:buChar char="❏"/>
            </a:pPr>
            <a:r>
              <a:rPr lang="en-US" sz="3900">
                <a:solidFill>
                  <a:srgbClr val="073763"/>
                </a:solidFill>
                <a:latin typeface="Georgia"/>
                <a:ea typeface="Georgia"/>
                <a:cs typeface="Georgia"/>
                <a:sym typeface="Georgia"/>
              </a:rPr>
              <a:t>Helps students identify their strengths - challenges…</a:t>
            </a:r>
            <a:endParaRPr sz="3900">
              <a:solidFill>
                <a:srgbClr val="073763"/>
              </a:solidFill>
              <a:latin typeface="Georgia"/>
              <a:ea typeface="Georgia"/>
              <a:cs typeface="Georgia"/>
              <a:sym typeface="Georgia"/>
            </a:endParaRPr>
          </a:p>
          <a:p>
            <a:pPr marL="609600" lvl="0" indent="-552450" algn="l" rtl="0">
              <a:lnSpc>
                <a:spcPct val="100000"/>
              </a:lnSpc>
              <a:spcBef>
                <a:spcPts val="0"/>
              </a:spcBef>
              <a:spcAft>
                <a:spcPts val="0"/>
              </a:spcAft>
              <a:buClr>
                <a:srgbClr val="073763"/>
              </a:buClr>
              <a:buSzPts val="3900"/>
              <a:buFont typeface="Georgia"/>
              <a:buChar char="❏"/>
            </a:pPr>
            <a:r>
              <a:rPr lang="en-US" sz="3900">
                <a:solidFill>
                  <a:srgbClr val="073763"/>
                </a:solidFill>
                <a:latin typeface="Georgia"/>
                <a:ea typeface="Georgia"/>
                <a:cs typeface="Georgia"/>
                <a:sym typeface="Georgia"/>
              </a:rPr>
              <a:t>Allows students to target areas for work…</a:t>
            </a:r>
            <a:endParaRPr sz="3900">
              <a:solidFill>
                <a:srgbClr val="073763"/>
              </a:solidFill>
              <a:latin typeface="Georgia"/>
              <a:ea typeface="Georgia"/>
              <a:cs typeface="Georgia"/>
              <a:sym typeface="Georgia"/>
            </a:endParaRPr>
          </a:p>
          <a:p>
            <a:pPr marL="609600" lvl="0" indent="-552450" algn="l" rtl="0">
              <a:lnSpc>
                <a:spcPct val="100000"/>
              </a:lnSpc>
              <a:spcBef>
                <a:spcPts val="0"/>
              </a:spcBef>
              <a:spcAft>
                <a:spcPts val="0"/>
              </a:spcAft>
              <a:buClr>
                <a:srgbClr val="073763"/>
              </a:buClr>
              <a:buSzPts val="3900"/>
              <a:buFont typeface="Georgia"/>
              <a:buChar char="❏"/>
            </a:pPr>
            <a:r>
              <a:rPr lang="en-US" sz="3900">
                <a:solidFill>
                  <a:srgbClr val="073763"/>
                </a:solidFill>
                <a:latin typeface="Georgia"/>
                <a:ea typeface="Georgia"/>
                <a:cs typeface="Georgia"/>
                <a:sym typeface="Georgia"/>
              </a:rPr>
              <a:t>Helps US identify when, where, &amp; why students are struggling</a:t>
            </a:r>
            <a:endParaRPr sz="3900">
              <a:solidFill>
                <a:srgbClr val="073763"/>
              </a:solidFill>
              <a:latin typeface="Georgia"/>
              <a:ea typeface="Georgia"/>
              <a:cs typeface="Georgia"/>
              <a:sym typeface="Georgia"/>
            </a:endParaRPr>
          </a:p>
        </p:txBody>
      </p:sp>
      <p:pic>
        <p:nvPicPr>
          <p:cNvPr id="371" name="Google Shape;371;p57">
            <a:extLst>
              <a:ext uri="{C183D7F6-B498-43B3-948B-1728B52AA6E4}">
                <adec:decorative xmlns:adec="http://schemas.microsoft.com/office/drawing/2017/decorative" val="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851625" y="4047500"/>
            <a:ext cx="2502450" cy="22494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8"/>
          <p:cNvSpPr txBox="1">
            <a:spLocks noGrp="1"/>
          </p:cNvSpPr>
          <p:nvPr>
            <p:ph type="title"/>
          </p:nvPr>
        </p:nvSpPr>
        <p:spPr>
          <a:xfrm>
            <a:off x="639175" y="58025"/>
            <a:ext cx="11552700" cy="17676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4800" b="1">
                <a:solidFill>
                  <a:srgbClr val="073763"/>
                </a:solidFill>
                <a:latin typeface="Georgia"/>
                <a:ea typeface="Georgia"/>
                <a:cs typeface="Georgia"/>
                <a:sym typeface="Georgia"/>
              </a:rPr>
              <a:t>Progress Monitoring Tools</a:t>
            </a:r>
            <a:endParaRPr sz="4800" b="1">
              <a:solidFill>
                <a:srgbClr val="073763"/>
              </a:solidFill>
              <a:latin typeface="Georgia"/>
              <a:ea typeface="Georgia"/>
              <a:cs typeface="Georgia"/>
              <a:sym typeface="Georgia"/>
            </a:endParaRPr>
          </a:p>
        </p:txBody>
      </p:sp>
      <p:sp>
        <p:nvSpPr>
          <p:cNvPr id="377" name="Google Shape;377;p58"/>
          <p:cNvSpPr txBox="1">
            <a:spLocks noGrp="1"/>
          </p:cNvSpPr>
          <p:nvPr>
            <p:ph type="body" idx="1"/>
          </p:nvPr>
        </p:nvSpPr>
        <p:spPr>
          <a:xfrm>
            <a:off x="838200" y="1825633"/>
            <a:ext cx="4695600" cy="4351200"/>
          </a:xfrm>
          <a:prstGeom prst="rect">
            <a:avLst/>
          </a:prstGeom>
        </p:spPr>
        <p:txBody>
          <a:bodyPr spcFirstLastPara="1" wrap="square" lIns="91425" tIns="45700" rIns="91425" bIns="45700" anchor="t" anchorCtr="0">
            <a:normAutofit/>
          </a:bodyPr>
          <a:lstStyle/>
          <a:p>
            <a:pPr marL="0" lvl="0" indent="0" algn="ctr" rtl="0">
              <a:lnSpc>
                <a:spcPct val="115000"/>
              </a:lnSpc>
              <a:spcBef>
                <a:spcPts val="0"/>
              </a:spcBef>
              <a:spcAft>
                <a:spcPts val="0"/>
              </a:spcAft>
              <a:buClr>
                <a:schemeClr val="dk1"/>
              </a:buClr>
              <a:buSzPts val="1500"/>
              <a:buFont typeface="Arial"/>
              <a:buNone/>
            </a:pPr>
            <a:r>
              <a:rPr lang="en-US" b="1">
                <a:solidFill>
                  <a:srgbClr val="073763"/>
                </a:solidFill>
                <a:latin typeface="Georgia"/>
                <a:ea typeface="Georgia"/>
                <a:cs typeface="Georgia"/>
                <a:sym typeface="Georgia"/>
              </a:rPr>
              <a:t>National Center on</a:t>
            </a:r>
            <a:endParaRPr b="1">
              <a:solidFill>
                <a:srgbClr val="073763"/>
              </a:solidFill>
              <a:latin typeface="Georgia"/>
              <a:ea typeface="Georgia"/>
              <a:cs typeface="Georgia"/>
              <a:sym typeface="Georgia"/>
            </a:endParaRPr>
          </a:p>
          <a:p>
            <a:pPr marL="0" lvl="0" indent="0" algn="ctr" rtl="0">
              <a:lnSpc>
                <a:spcPct val="115000"/>
              </a:lnSpc>
              <a:spcBef>
                <a:spcPts val="0"/>
              </a:spcBef>
              <a:spcAft>
                <a:spcPts val="0"/>
              </a:spcAft>
              <a:buNone/>
            </a:pPr>
            <a:r>
              <a:rPr lang="en-US" b="1">
                <a:solidFill>
                  <a:srgbClr val="073763"/>
                </a:solidFill>
                <a:latin typeface="Georgia"/>
                <a:ea typeface="Georgia"/>
                <a:cs typeface="Georgia"/>
                <a:sym typeface="Georgia"/>
              </a:rPr>
              <a:t>Intensive Intervention</a:t>
            </a:r>
            <a:endParaRPr b="1">
              <a:solidFill>
                <a:srgbClr val="073763"/>
              </a:solidFill>
              <a:latin typeface="Georgia"/>
              <a:ea typeface="Georgia"/>
              <a:cs typeface="Georgia"/>
              <a:sym typeface="Georgia"/>
            </a:endParaRPr>
          </a:p>
          <a:p>
            <a:pPr marL="0" lvl="0" indent="0" algn="ctr" rtl="0">
              <a:lnSpc>
                <a:spcPct val="115000"/>
              </a:lnSpc>
              <a:spcBef>
                <a:spcPts val="0"/>
              </a:spcBef>
              <a:spcAft>
                <a:spcPts val="0"/>
              </a:spcAft>
              <a:buClr>
                <a:schemeClr val="dk1"/>
              </a:buClr>
              <a:buSzPts val="1500"/>
              <a:buFont typeface="Arial"/>
              <a:buNone/>
            </a:pPr>
            <a:endParaRPr b="1">
              <a:solidFill>
                <a:srgbClr val="073763"/>
              </a:solidFill>
              <a:latin typeface="Georgia"/>
              <a:ea typeface="Georgia"/>
              <a:cs typeface="Georgia"/>
              <a:sym typeface="Georgia"/>
            </a:endParaRPr>
          </a:p>
          <a:p>
            <a:pPr marL="0" lvl="0" indent="0" algn="ctr" rtl="0">
              <a:lnSpc>
                <a:spcPct val="115000"/>
              </a:lnSpc>
              <a:spcBef>
                <a:spcPts val="0"/>
              </a:spcBef>
              <a:spcAft>
                <a:spcPts val="0"/>
              </a:spcAft>
              <a:buClr>
                <a:schemeClr val="dk1"/>
              </a:buClr>
              <a:buSzPts val="1500"/>
              <a:buFont typeface="Arial"/>
              <a:buNone/>
            </a:pPr>
            <a:r>
              <a:rPr lang="en-US" sz="3300">
                <a:solidFill>
                  <a:srgbClr val="073763"/>
                </a:solidFill>
                <a:latin typeface="Georgia"/>
                <a:ea typeface="Georgia"/>
                <a:cs typeface="Georgia"/>
                <a:sym typeface="Georgia"/>
              </a:rPr>
              <a:t>Ac</a:t>
            </a:r>
            <a:r>
              <a:rPr lang="en-US" sz="3400">
                <a:solidFill>
                  <a:srgbClr val="073763"/>
                </a:solidFill>
                <a:latin typeface="Georgia"/>
                <a:ea typeface="Georgia"/>
                <a:cs typeface="Georgia"/>
                <a:sym typeface="Georgia"/>
              </a:rPr>
              <a:t>ademic</a:t>
            </a:r>
            <a:r>
              <a:rPr lang="en-US" sz="3300">
                <a:solidFill>
                  <a:srgbClr val="073763"/>
                </a:solidFill>
                <a:latin typeface="Georgia"/>
                <a:ea typeface="Georgia"/>
                <a:cs typeface="Georgia"/>
                <a:sym typeface="Georgia"/>
              </a:rPr>
              <a:t> Progress</a:t>
            </a:r>
            <a:endParaRPr sz="3300">
              <a:solidFill>
                <a:srgbClr val="073763"/>
              </a:solidFill>
              <a:latin typeface="Georgia"/>
              <a:ea typeface="Georgia"/>
              <a:cs typeface="Georgia"/>
              <a:sym typeface="Georgia"/>
            </a:endParaRPr>
          </a:p>
          <a:p>
            <a:pPr marL="0" lvl="0" indent="0" algn="ctr" rtl="0">
              <a:lnSpc>
                <a:spcPct val="115000"/>
              </a:lnSpc>
              <a:spcBef>
                <a:spcPts val="0"/>
              </a:spcBef>
              <a:spcAft>
                <a:spcPts val="0"/>
              </a:spcAft>
              <a:buClr>
                <a:schemeClr val="dk1"/>
              </a:buClr>
              <a:buSzPts val="1500"/>
              <a:buFont typeface="Arial"/>
              <a:buNone/>
            </a:pPr>
            <a:r>
              <a:rPr lang="en-US" sz="3300">
                <a:solidFill>
                  <a:srgbClr val="073763"/>
                </a:solidFill>
                <a:latin typeface="Georgia"/>
                <a:ea typeface="Georgia"/>
                <a:cs typeface="Georgia"/>
                <a:sym typeface="Georgia"/>
              </a:rPr>
              <a:t>Monitoring Tools Chart</a:t>
            </a:r>
            <a:endParaRPr sz="3300">
              <a:solidFill>
                <a:srgbClr val="073763"/>
              </a:solidFill>
              <a:latin typeface="Georgia"/>
              <a:ea typeface="Georgia"/>
              <a:cs typeface="Georgia"/>
              <a:sym typeface="Georgia"/>
            </a:endParaRPr>
          </a:p>
          <a:p>
            <a:pPr marL="0" lvl="0" indent="0" algn="l" rtl="0">
              <a:spcBef>
                <a:spcPts val="1000"/>
              </a:spcBef>
              <a:spcAft>
                <a:spcPts val="0"/>
              </a:spcAft>
              <a:buNone/>
            </a:pPr>
            <a:endParaRPr>
              <a:solidFill>
                <a:srgbClr val="073763"/>
              </a:solidFill>
              <a:latin typeface="Georgia"/>
              <a:ea typeface="Georgia"/>
              <a:cs typeface="Georgia"/>
              <a:sym typeface="Georgia"/>
            </a:endParaRPr>
          </a:p>
        </p:txBody>
      </p:sp>
      <p:pic>
        <p:nvPicPr>
          <p:cNvPr id="378" name="Google Shape;378;p58" descr="Screenshot of NCII's Academic Progress Monitoring Tools Chart">
            <a:hlinkClick r:id="rId3"/>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229933" y="1484216"/>
            <a:ext cx="5635767" cy="3889567"/>
          </a:xfrm>
          <a:prstGeom prst="rect">
            <a:avLst/>
          </a:prstGeom>
          <a:noFill/>
          <a:ln>
            <a:noFill/>
          </a:ln>
        </p:spPr>
      </p:pic>
      <p:sp>
        <p:nvSpPr>
          <p:cNvPr id="379" name="Google Shape;379;p58">
            <a:extLst>
              <a:ext uri="{C183D7F6-B498-43B3-948B-1728B52AA6E4}">
                <adec:decorative xmlns:adec="http://schemas.microsoft.com/office/drawing/2017/decorative" val="1"/>
              </a:ext>
            </a:extLst>
          </p:cNvPr>
          <p:cNvSpPr txBox="1"/>
          <p:nvPr/>
        </p:nvSpPr>
        <p:spPr>
          <a:xfrm>
            <a:off x="2738367" y="6106508"/>
            <a:ext cx="8164800" cy="4923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3500"/>
              <a:buFont typeface="Arial"/>
              <a:buNone/>
            </a:pPr>
            <a:endParaRPr sz="3500" b="0" i="0" u="none" strike="noStrike" cap="none">
              <a:solidFill>
                <a:srgbClr val="FFFFFF"/>
              </a:solidFill>
              <a:latin typeface="Georgia"/>
              <a:ea typeface="Georgia"/>
              <a:cs typeface="Georgia"/>
              <a:sym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900">
                <a:solidFill>
                  <a:srgbClr val="073763"/>
                </a:solidFill>
                <a:latin typeface="Georgia"/>
                <a:ea typeface="Georgia"/>
                <a:cs typeface="Georgia"/>
                <a:sym typeface="Georgia"/>
              </a:rPr>
              <a:t>Content Management Systems</a:t>
            </a:r>
            <a:endParaRPr sz="3900">
              <a:solidFill>
                <a:srgbClr val="073763"/>
              </a:solidFill>
              <a:latin typeface="Georgia"/>
              <a:ea typeface="Georgia"/>
              <a:cs typeface="Georgia"/>
              <a:sym typeface="Georgia"/>
            </a:endParaRPr>
          </a:p>
        </p:txBody>
      </p:sp>
      <p:pic>
        <p:nvPicPr>
          <p:cNvPr id="386" name="Google Shape;386;p59" descr="Logos of Content Management Systems: Study Island, McGraw Hill ALEKS, Kahn Academy, International Connections Academy, K12, Pearson Online Learning Exchang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3200" y="1618550"/>
            <a:ext cx="12192000" cy="413278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2" name="Title 1">
            <a:extLst>
              <a:ext uri="{FF2B5EF4-FFF2-40B4-BE49-F238E27FC236}">
                <a16:creationId xmlns:a16="http://schemas.microsoft.com/office/drawing/2014/main" id="{7231CD2C-968A-C389-5E74-A3DA95A28F11}"/>
              </a:ext>
            </a:extLst>
          </p:cNvPr>
          <p:cNvSpPr>
            <a:spLocks noGrp="1"/>
          </p:cNvSpPr>
          <p:nvPr>
            <p:ph type="title" idx="4294967295"/>
          </p:nvPr>
        </p:nvSpPr>
        <p:spPr/>
        <p:txBody>
          <a:bodyPr/>
          <a:lstStyle/>
          <a:p>
            <a:r>
              <a:rPr lang="en-US" dirty="0"/>
              <a:t>Graph Example</a:t>
            </a:r>
          </a:p>
        </p:txBody>
      </p:sp>
      <p:pic>
        <p:nvPicPr>
          <p:cNvPr id="391" name="Google Shape;391;p60" descr="Example of how to use Excel to make a line graph">
            <a:extLst>
              <a:ext uri="{C183D7F6-B498-43B3-948B-1728B52AA6E4}">
                <adec:decorative xmlns:adec="http://schemas.microsoft.com/office/drawing/2017/decorative" val="0"/>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7450" y="586333"/>
            <a:ext cx="10757100" cy="517973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2" name="Title 1">
            <a:extLst>
              <a:ext uri="{FF2B5EF4-FFF2-40B4-BE49-F238E27FC236}">
                <a16:creationId xmlns:a16="http://schemas.microsoft.com/office/drawing/2014/main" id="{CAF930CB-51B5-0529-E265-FEFFED39D198}"/>
              </a:ext>
            </a:extLst>
          </p:cNvPr>
          <p:cNvSpPr>
            <a:spLocks noGrp="1"/>
          </p:cNvSpPr>
          <p:nvPr>
            <p:ph type="title" idx="4294967295"/>
          </p:nvPr>
        </p:nvSpPr>
        <p:spPr/>
        <p:txBody>
          <a:bodyPr/>
          <a:lstStyle/>
          <a:p>
            <a:r>
              <a:rPr lang="en-US" dirty="0"/>
              <a:t>Google Form Dashboard Example</a:t>
            </a:r>
          </a:p>
        </p:txBody>
      </p:sp>
      <p:pic>
        <p:nvPicPr>
          <p:cNvPr id="396" name="Google Shape;396;p61" descr="Google Form Dashboard Example with table, bar graph, and pie chart"/>
          <p:cNvPicPr preferRelativeResize="0"/>
          <p:nvPr/>
        </p:nvPicPr>
        <p:blipFill>
          <a:blip r:embed="rId3">
            <a:alphaModFix/>
          </a:blip>
          <a:stretch>
            <a:fillRect/>
          </a:stretch>
        </p:blipFill>
        <p:spPr>
          <a:xfrm>
            <a:off x="395067" y="337300"/>
            <a:ext cx="11401865" cy="489243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5" name="Google Shape;405;p62">
            <a:hlinkClick r:id="rId3"/>
            <a:extLst>
              <a:ext uri="{C183D7F6-B498-43B3-948B-1728B52AA6E4}">
                <adec:decorative xmlns:adec="http://schemas.microsoft.com/office/drawing/2017/decorative" val="1"/>
              </a:ext>
            </a:extLst>
          </p:cNvPr>
          <p:cNvSpPr/>
          <p:nvPr/>
        </p:nvSpPr>
        <p:spPr>
          <a:xfrm>
            <a:off x="6096000" y="3628767"/>
            <a:ext cx="5680500" cy="1596300"/>
          </a:xfrm>
          <a:prstGeom prst="roundRect">
            <a:avLst>
              <a:gd name="adj" fmla="val 16667"/>
            </a:avLst>
          </a:prstGeom>
          <a:solidFill>
            <a:srgbClr val="A64D79">
              <a:alpha val="6760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06" name="Google Shape;406;p62"/>
          <p:cNvSpPr txBox="1"/>
          <p:nvPr/>
        </p:nvSpPr>
        <p:spPr>
          <a:xfrm>
            <a:off x="6190800" y="3752367"/>
            <a:ext cx="5490900" cy="1338300"/>
          </a:xfrm>
          <a:prstGeom prst="rect">
            <a:avLst/>
          </a:prstGeom>
          <a:noFill/>
          <a:ln>
            <a:noFill/>
          </a:ln>
        </p:spPr>
        <p:txBody>
          <a:bodyPr spcFirstLastPara="1" wrap="square" lIns="121900" tIns="121900" rIns="121900" bIns="121900" anchor="t" anchorCtr="0">
            <a:spAutoFit/>
          </a:bodyPr>
          <a:lstStyle/>
          <a:p>
            <a:pPr marL="0" lvl="0" indent="0" algn="ctr" rtl="0">
              <a:lnSpc>
                <a:spcPct val="115000"/>
              </a:lnSpc>
              <a:spcBef>
                <a:spcPts val="0"/>
              </a:spcBef>
              <a:spcAft>
                <a:spcPts val="1600"/>
              </a:spcAft>
              <a:buNone/>
            </a:pPr>
            <a:r>
              <a:rPr lang="en-US" sz="3300" u="sng">
                <a:solidFill>
                  <a:srgbClr val="1C4587"/>
                </a:solidFill>
                <a:latin typeface="Georgia"/>
                <a:ea typeface="Georgia"/>
                <a:cs typeface="Georgia"/>
                <a:sym typeface="Georgia"/>
                <a:hlinkClick r:id="rId4">
                  <a:extLst>
                    <a:ext uri="{A12FA001-AC4F-418D-AE19-62706E023703}">
                      <ahyp:hlinkClr xmlns:ahyp="http://schemas.microsoft.com/office/drawing/2018/hyperlinkcolor" val="tx"/>
                    </a:ext>
                  </a:extLst>
                </a:hlinkClick>
              </a:rPr>
              <a:t>Tech Tools for Formative Assessment</a:t>
            </a:r>
            <a:endParaRPr sz="1900">
              <a:solidFill>
                <a:srgbClr val="1C4587"/>
              </a:solidFill>
            </a:endParaRPr>
          </a:p>
        </p:txBody>
      </p:sp>
      <p:sp>
        <p:nvSpPr>
          <p:cNvPr id="404" name="Google Shape;404;p62">
            <a:hlinkClick r:id="rId3"/>
            <a:extLst>
              <a:ext uri="{C183D7F6-B498-43B3-948B-1728B52AA6E4}">
                <adec:decorative xmlns:adec="http://schemas.microsoft.com/office/drawing/2017/decorative" val="1"/>
              </a:ext>
            </a:extLst>
          </p:cNvPr>
          <p:cNvSpPr/>
          <p:nvPr/>
        </p:nvSpPr>
        <p:spPr>
          <a:xfrm>
            <a:off x="415600" y="3604767"/>
            <a:ext cx="5536500" cy="1596300"/>
          </a:xfrm>
          <a:prstGeom prst="roundRect">
            <a:avLst>
              <a:gd name="adj" fmla="val 16667"/>
            </a:avLst>
          </a:prstGeom>
          <a:solidFill>
            <a:srgbClr val="E0666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09" name="Google Shape;409;p62"/>
          <p:cNvSpPr txBox="1"/>
          <p:nvPr/>
        </p:nvSpPr>
        <p:spPr>
          <a:xfrm>
            <a:off x="438400" y="3752350"/>
            <a:ext cx="5490900" cy="1206000"/>
          </a:xfrm>
          <a:prstGeom prst="rect">
            <a:avLst/>
          </a:prstGeom>
          <a:noFill/>
          <a:ln>
            <a:noFill/>
          </a:ln>
        </p:spPr>
        <p:txBody>
          <a:bodyPr spcFirstLastPara="1" wrap="square" lIns="121900" tIns="121900" rIns="121900" bIns="121900" anchor="t" anchorCtr="0">
            <a:spAutoFit/>
          </a:bodyPr>
          <a:lstStyle/>
          <a:p>
            <a:pPr marL="0" lvl="0" indent="0" algn="ctr" rtl="0">
              <a:lnSpc>
                <a:spcPct val="115000"/>
              </a:lnSpc>
              <a:spcBef>
                <a:spcPts val="0"/>
              </a:spcBef>
              <a:spcAft>
                <a:spcPts val="1600"/>
              </a:spcAft>
              <a:buNone/>
            </a:pPr>
            <a:r>
              <a:rPr lang="en-US" sz="2900" u="sng">
                <a:solidFill>
                  <a:srgbClr val="1C4587"/>
                </a:solidFill>
                <a:latin typeface="Georgia"/>
                <a:ea typeface="Georgia"/>
                <a:cs typeface="Georgia"/>
                <a:sym typeface="Georgia"/>
                <a:hlinkClick r:id="rId5">
                  <a:extLst>
                    <a:ext uri="{A12FA001-AC4F-418D-AE19-62706E023703}">
                      <ahyp:hlinkClr xmlns:ahyp="http://schemas.microsoft.com/office/drawing/2018/hyperlinkcolor" val="tx"/>
                    </a:ext>
                  </a:extLst>
                </a:hlinkClick>
              </a:rPr>
              <a:t>Tips for Formative Assessment in Distance Learning</a:t>
            </a:r>
            <a:endParaRPr sz="1500">
              <a:solidFill>
                <a:srgbClr val="1C4587"/>
              </a:solidFill>
            </a:endParaRPr>
          </a:p>
        </p:txBody>
      </p:sp>
      <p:sp>
        <p:nvSpPr>
          <p:cNvPr id="403" name="Google Shape;403;p62">
            <a:hlinkClick r:id="rId3"/>
            <a:extLst>
              <a:ext uri="{C183D7F6-B498-43B3-948B-1728B52AA6E4}">
                <adec:decorative xmlns:adec="http://schemas.microsoft.com/office/drawing/2017/decorative" val="1"/>
              </a:ext>
            </a:extLst>
          </p:cNvPr>
          <p:cNvSpPr/>
          <p:nvPr/>
        </p:nvSpPr>
        <p:spPr>
          <a:xfrm>
            <a:off x="6096000" y="1535733"/>
            <a:ext cx="5680500" cy="1596300"/>
          </a:xfrm>
          <a:prstGeom prst="roundRect">
            <a:avLst>
              <a:gd name="adj" fmla="val 16667"/>
            </a:avLst>
          </a:prstGeom>
          <a:solidFill>
            <a:srgbClr val="FF99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07" name="Google Shape;407;p62"/>
          <p:cNvSpPr txBox="1"/>
          <p:nvPr/>
        </p:nvSpPr>
        <p:spPr>
          <a:xfrm>
            <a:off x="6190800" y="1511733"/>
            <a:ext cx="5490900" cy="1668600"/>
          </a:xfrm>
          <a:prstGeom prst="rect">
            <a:avLst/>
          </a:prstGeom>
          <a:noFill/>
          <a:ln>
            <a:noFill/>
          </a:ln>
        </p:spPr>
        <p:txBody>
          <a:bodyPr spcFirstLastPara="1" wrap="square" lIns="121900" tIns="121900" rIns="121900" bIns="121900" anchor="t" anchorCtr="0">
            <a:spAutoFit/>
          </a:bodyPr>
          <a:lstStyle/>
          <a:p>
            <a:pPr marL="0" lvl="0" indent="0" algn="ctr" rtl="0">
              <a:lnSpc>
                <a:spcPct val="115000"/>
              </a:lnSpc>
              <a:spcBef>
                <a:spcPts val="0"/>
              </a:spcBef>
              <a:spcAft>
                <a:spcPts val="1600"/>
              </a:spcAft>
              <a:buNone/>
            </a:pPr>
            <a:r>
              <a:rPr lang="en-US" sz="2800" u="sng">
                <a:solidFill>
                  <a:srgbClr val="1C4587"/>
                </a:solidFill>
                <a:latin typeface="Georgia"/>
                <a:ea typeface="Georgia"/>
                <a:cs typeface="Georgia"/>
                <a:sym typeface="Georgia"/>
                <a:hlinkClick r:id="rId6">
                  <a:extLst>
                    <a:ext uri="{A12FA001-AC4F-418D-AE19-62706E023703}">
                      <ahyp:hlinkClr xmlns:ahyp="http://schemas.microsoft.com/office/drawing/2018/hyperlinkcolor" val="tx"/>
                    </a:ext>
                  </a:extLst>
                </a:hlinkClick>
              </a:rPr>
              <a:t>How-to: Adapt Formative Assessment for Distance Learning</a:t>
            </a:r>
            <a:endParaRPr sz="1300" u="sng">
              <a:solidFill>
                <a:srgbClr val="1C4587"/>
              </a:solidFill>
            </a:endParaRPr>
          </a:p>
        </p:txBody>
      </p:sp>
      <p:sp>
        <p:nvSpPr>
          <p:cNvPr id="402" name="Google Shape;402;p62">
            <a:extLst>
              <a:ext uri="{C183D7F6-B498-43B3-948B-1728B52AA6E4}">
                <adec:decorative xmlns:adec="http://schemas.microsoft.com/office/drawing/2017/decorative" val="1"/>
              </a:ext>
            </a:extLst>
          </p:cNvPr>
          <p:cNvSpPr/>
          <p:nvPr/>
        </p:nvSpPr>
        <p:spPr>
          <a:xfrm>
            <a:off x="428500" y="1535733"/>
            <a:ext cx="5536500" cy="1596300"/>
          </a:xfrm>
          <a:prstGeom prst="roundRect">
            <a:avLst>
              <a:gd name="adj" fmla="val 16667"/>
            </a:avLst>
          </a:prstGeom>
          <a:solidFill>
            <a:srgbClr val="FFD96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08" name="Google Shape;408;p62"/>
          <p:cNvSpPr txBox="1"/>
          <p:nvPr/>
        </p:nvSpPr>
        <p:spPr>
          <a:xfrm>
            <a:off x="576800" y="1531333"/>
            <a:ext cx="5214000" cy="1617600"/>
          </a:xfrm>
          <a:prstGeom prst="rect">
            <a:avLst/>
          </a:prstGeom>
          <a:noFill/>
          <a:ln>
            <a:noFill/>
          </a:ln>
        </p:spPr>
        <p:txBody>
          <a:bodyPr spcFirstLastPara="1" wrap="square" lIns="121900" tIns="121900" rIns="121900" bIns="121900" anchor="t" anchorCtr="0">
            <a:spAutoFit/>
          </a:bodyPr>
          <a:lstStyle/>
          <a:p>
            <a:pPr marL="0" lvl="0" indent="0" algn="ctr" rtl="0">
              <a:lnSpc>
                <a:spcPct val="115000"/>
              </a:lnSpc>
              <a:spcBef>
                <a:spcPts val="0"/>
              </a:spcBef>
              <a:spcAft>
                <a:spcPts val="1600"/>
              </a:spcAft>
              <a:buNone/>
            </a:pPr>
            <a:r>
              <a:rPr lang="en-US" sz="2700" u="sng">
                <a:solidFill>
                  <a:srgbClr val="1C4587"/>
                </a:solidFill>
                <a:latin typeface="Georgia"/>
                <a:ea typeface="Georgia"/>
                <a:cs typeface="Georgia"/>
                <a:sym typeface="Georgia"/>
                <a:hlinkClick r:id="rId7">
                  <a:extLst>
                    <a:ext uri="{A12FA001-AC4F-418D-AE19-62706E023703}">
                      <ahyp:hlinkClr xmlns:ahyp="http://schemas.microsoft.com/office/drawing/2018/hyperlinkcolor" val="tx"/>
                    </a:ext>
                  </a:extLst>
                </a:hlinkClick>
              </a:rPr>
              <a:t>Five Formative Assessment Strategies: Special Needs Students and Distance Learning</a:t>
            </a:r>
            <a:endParaRPr sz="2700">
              <a:solidFill>
                <a:srgbClr val="1C4587"/>
              </a:solidFill>
              <a:latin typeface="Georgia"/>
              <a:ea typeface="Georgia"/>
              <a:cs typeface="Georgia"/>
              <a:sym typeface="Georgia"/>
            </a:endParaRPr>
          </a:p>
        </p:txBody>
      </p:sp>
      <p:sp>
        <p:nvSpPr>
          <p:cNvPr id="401" name="Google Shape;401;p6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SzPts val="1300"/>
              <a:buNone/>
            </a:pPr>
            <a:r>
              <a:rPr lang="en-US" sz="4200" b="1" dirty="0">
                <a:solidFill>
                  <a:srgbClr val="073763"/>
                </a:solidFill>
                <a:latin typeface="Georgia"/>
                <a:ea typeface="Georgia"/>
                <a:cs typeface="Georgia"/>
                <a:sym typeface="Georgia"/>
              </a:rPr>
              <a:t>Formative Assessment Resources</a:t>
            </a:r>
            <a:endParaRPr sz="4200" b="1" dirty="0">
              <a:solidFill>
                <a:srgbClr val="073763"/>
              </a:solidFill>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9" name="Google Shape;229;p44">
            <a:extLst>
              <a:ext uri="{C183D7F6-B498-43B3-948B-1728B52AA6E4}">
                <adec:decorative xmlns:adec="http://schemas.microsoft.com/office/drawing/2017/decorative" val="1"/>
              </a:ext>
            </a:extLst>
          </p:cNvPr>
          <p:cNvSpPr txBox="1"/>
          <p:nvPr/>
        </p:nvSpPr>
        <p:spPr>
          <a:xfrm>
            <a:off x="9766150" y="2647700"/>
            <a:ext cx="979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pic>
        <p:nvPicPr>
          <p:cNvPr id="231" name="Google Shape;231;p4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211075" y="3353756"/>
            <a:ext cx="4066500" cy="2706069"/>
          </a:xfrm>
          <a:prstGeom prst="rect">
            <a:avLst/>
          </a:prstGeom>
          <a:noFill/>
          <a:ln>
            <a:noFill/>
          </a:ln>
        </p:spPr>
      </p:pic>
      <p:sp>
        <p:nvSpPr>
          <p:cNvPr id="230" name="Google Shape;230;p44"/>
          <p:cNvSpPr txBox="1"/>
          <p:nvPr/>
        </p:nvSpPr>
        <p:spPr>
          <a:xfrm>
            <a:off x="8913975" y="1974925"/>
            <a:ext cx="2660700" cy="218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600">
                <a:solidFill>
                  <a:srgbClr val="073763"/>
                </a:solidFill>
                <a:latin typeface="Georgia"/>
                <a:ea typeface="Georgia"/>
                <a:cs typeface="Georgia"/>
                <a:sym typeface="Georgia"/>
              </a:rPr>
              <a:t>Flexibility </a:t>
            </a:r>
            <a:endParaRPr sz="2600">
              <a:solidFill>
                <a:srgbClr val="073763"/>
              </a:solidFill>
              <a:latin typeface="Georgia"/>
              <a:ea typeface="Georgia"/>
              <a:cs typeface="Georgia"/>
              <a:sym typeface="Georgia"/>
            </a:endParaRPr>
          </a:p>
          <a:p>
            <a:pPr marL="0" lvl="0" indent="0" algn="l" rtl="0">
              <a:spcBef>
                <a:spcPts val="0"/>
              </a:spcBef>
              <a:spcAft>
                <a:spcPts val="0"/>
              </a:spcAft>
              <a:buNone/>
            </a:pPr>
            <a:endParaRPr sz="2600">
              <a:latin typeface="Helvetica Neue"/>
              <a:ea typeface="Helvetica Neue"/>
              <a:cs typeface="Helvetica Neue"/>
              <a:sym typeface="Helvetica Neue"/>
            </a:endParaRPr>
          </a:p>
          <a:p>
            <a:pPr marL="0" lvl="0" indent="0" algn="l" rtl="0">
              <a:spcBef>
                <a:spcPts val="0"/>
              </a:spcBef>
              <a:spcAft>
                <a:spcPts val="0"/>
              </a:spcAft>
              <a:buNone/>
            </a:pPr>
            <a:endParaRPr sz="2600">
              <a:latin typeface="Helvetica Neue"/>
              <a:ea typeface="Helvetica Neue"/>
              <a:cs typeface="Helvetica Neue"/>
              <a:sym typeface="Helvetica Neue"/>
            </a:endParaRPr>
          </a:p>
          <a:p>
            <a:pPr marL="0" lvl="0" indent="0" algn="l" rtl="0">
              <a:spcBef>
                <a:spcPts val="0"/>
              </a:spcBef>
              <a:spcAft>
                <a:spcPts val="0"/>
              </a:spcAft>
              <a:buNone/>
            </a:pPr>
            <a:endParaRPr sz="2600">
              <a:latin typeface="Helvetica Neue"/>
              <a:ea typeface="Helvetica Neue"/>
              <a:cs typeface="Helvetica Neue"/>
              <a:sym typeface="Helvetica Neue"/>
            </a:endParaRPr>
          </a:p>
          <a:p>
            <a:pPr marL="0" lvl="0" indent="0" algn="l" rtl="0">
              <a:spcBef>
                <a:spcPts val="0"/>
              </a:spcBef>
              <a:spcAft>
                <a:spcPts val="0"/>
              </a:spcAft>
              <a:buNone/>
            </a:pPr>
            <a:endParaRPr sz="2600">
              <a:latin typeface="Helvetica Neue"/>
              <a:ea typeface="Helvetica Neue"/>
              <a:cs typeface="Helvetica Neue"/>
              <a:sym typeface="Helvetica Neue"/>
            </a:endParaRPr>
          </a:p>
        </p:txBody>
      </p:sp>
      <p:sp>
        <p:nvSpPr>
          <p:cNvPr id="233" name="Google Shape;233;p44" descr="Arrow pointing right"/>
          <p:cNvSpPr/>
          <p:nvPr/>
        </p:nvSpPr>
        <p:spPr>
          <a:xfrm>
            <a:off x="7908925" y="4506700"/>
            <a:ext cx="864000" cy="4002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8" name="Google Shape;228;p4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027125" y="3047888"/>
            <a:ext cx="2660675" cy="2660675"/>
          </a:xfrm>
          <a:prstGeom prst="rect">
            <a:avLst/>
          </a:prstGeom>
          <a:noFill/>
          <a:ln>
            <a:noFill/>
          </a:ln>
        </p:spPr>
      </p:pic>
      <p:sp>
        <p:nvSpPr>
          <p:cNvPr id="226" name="Google Shape;226;p44"/>
          <p:cNvSpPr txBox="1">
            <a:spLocks noGrp="1"/>
          </p:cNvSpPr>
          <p:nvPr>
            <p:ph type="body" idx="2"/>
          </p:nvPr>
        </p:nvSpPr>
        <p:spPr>
          <a:xfrm>
            <a:off x="4806000" y="1825625"/>
            <a:ext cx="3637500" cy="4234200"/>
          </a:xfrm>
          <a:prstGeom prst="rect">
            <a:avLst/>
          </a:prstGeom>
        </p:spPr>
        <p:txBody>
          <a:bodyPr spcFirstLastPara="1" wrap="square" lIns="91425" tIns="45700" rIns="91425" bIns="45700" anchor="t" anchorCtr="0">
            <a:normAutofit/>
          </a:bodyPr>
          <a:lstStyle/>
          <a:p>
            <a:pPr marL="0" lvl="0" indent="0" algn="ctr" rtl="0">
              <a:lnSpc>
                <a:spcPct val="100000"/>
              </a:lnSpc>
              <a:spcBef>
                <a:spcPts val="0"/>
              </a:spcBef>
              <a:spcAft>
                <a:spcPts val="0"/>
              </a:spcAft>
              <a:buNone/>
            </a:pPr>
            <a:r>
              <a:rPr lang="en-US">
                <a:solidFill>
                  <a:srgbClr val="073763"/>
                </a:solidFill>
                <a:latin typeface="Georgia"/>
                <a:ea typeface="Georgia"/>
                <a:cs typeface="Georgia"/>
                <a:sym typeface="Georgia"/>
              </a:rPr>
              <a:t>Well-planned online </a:t>
            </a:r>
            <a:endParaRPr>
              <a:solidFill>
                <a:srgbClr val="073763"/>
              </a:solidFill>
              <a:latin typeface="Georgia"/>
              <a:ea typeface="Georgia"/>
              <a:cs typeface="Georgia"/>
              <a:sym typeface="Georgia"/>
            </a:endParaRPr>
          </a:p>
          <a:p>
            <a:pPr marL="0" lvl="0" indent="0" algn="ctr" rtl="0">
              <a:lnSpc>
                <a:spcPct val="100000"/>
              </a:lnSpc>
              <a:spcBef>
                <a:spcPts val="0"/>
              </a:spcBef>
              <a:spcAft>
                <a:spcPts val="0"/>
              </a:spcAft>
              <a:buNone/>
            </a:pPr>
            <a:r>
              <a:rPr lang="en-US">
                <a:solidFill>
                  <a:srgbClr val="073763"/>
                </a:solidFill>
                <a:latin typeface="Georgia"/>
                <a:ea typeface="Georgia"/>
                <a:cs typeface="Georgia"/>
                <a:sym typeface="Georgia"/>
              </a:rPr>
              <a:t>teaching &amp; learning </a:t>
            </a:r>
            <a:endParaRPr>
              <a:solidFill>
                <a:srgbClr val="073763"/>
              </a:solidFill>
              <a:latin typeface="Georgia"/>
              <a:ea typeface="Georgia"/>
              <a:cs typeface="Georgia"/>
              <a:sym typeface="Georgia"/>
            </a:endParaRPr>
          </a:p>
        </p:txBody>
      </p:sp>
      <p:sp>
        <p:nvSpPr>
          <p:cNvPr id="232" name="Google Shape;232;p44" descr="Arrow pointing right"/>
          <p:cNvSpPr/>
          <p:nvPr/>
        </p:nvSpPr>
        <p:spPr>
          <a:xfrm>
            <a:off x="3942000" y="4455000"/>
            <a:ext cx="864000" cy="4002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7" name="Google Shape;227;p4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0" y="3707516"/>
            <a:ext cx="3800950" cy="1998550"/>
          </a:xfrm>
          <a:prstGeom prst="rect">
            <a:avLst/>
          </a:prstGeom>
          <a:noFill/>
          <a:ln>
            <a:noFill/>
          </a:ln>
        </p:spPr>
      </p:pic>
      <p:sp>
        <p:nvSpPr>
          <p:cNvPr id="225" name="Google Shape;225;p44"/>
          <p:cNvSpPr txBox="1">
            <a:spLocks noGrp="1"/>
          </p:cNvSpPr>
          <p:nvPr>
            <p:ph type="body" idx="1"/>
          </p:nvPr>
        </p:nvSpPr>
        <p:spPr>
          <a:xfrm>
            <a:off x="0" y="1825625"/>
            <a:ext cx="4503900" cy="4234200"/>
          </a:xfrm>
          <a:prstGeom prst="rect">
            <a:avLst/>
          </a:prstGeom>
        </p:spPr>
        <p:txBody>
          <a:bodyPr spcFirstLastPara="1" wrap="square" lIns="91425" tIns="45700" rIns="91425" bIns="45700" anchor="t" anchorCtr="0">
            <a:normAutofit/>
          </a:bodyPr>
          <a:lstStyle/>
          <a:p>
            <a:pPr marL="0" lvl="0" indent="0" algn="ctr" rtl="0">
              <a:lnSpc>
                <a:spcPct val="100000"/>
              </a:lnSpc>
              <a:spcBef>
                <a:spcPts val="1000"/>
              </a:spcBef>
              <a:spcAft>
                <a:spcPts val="0"/>
              </a:spcAft>
              <a:buNone/>
            </a:pPr>
            <a:r>
              <a:rPr lang="en-US">
                <a:solidFill>
                  <a:srgbClr val="073763"/>
                </a:solidFill>
                <a:latin typeface="Georgia"/>
                <a:ea typeface="Georgia"/>
                <a:cs typeface="Georgia"/>
                <a:sym typeface="Georgia"/>
              </a:rPr>
              <a:t>Emergency remote teaching responding to immediate crisis</a:t>
            </a:r>
            <a:r>
              <a:rPr lang="en-US"/>
              <a:t> </a:t>
            </a:r>
            <a:endParaRPr/>
          </a:p>
        </p:txBody>
      </p:sp>
      <p:sp>
        <p:nvSpPr>
          <p:cNvPr id="224" name="Google Shape;224;p4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solidFill>
                  <a:srgbClr val="073763"/>
                </a:solidFill>
                <a:latin typeface="Georgia"/>
                <a:ea typeface="Georgia"/>
                <a:cs typeface="Georgia"/>
                <a:sym typeface="Georgia"/>
              </a:rPr>
              <a:t>Where are we now? </a:t>
            </a:r>
            <a:endParaRPr dirty="0">
              <a:solidFill>
                <a:srgbClr val="073763"/>
              </a:solidFill>
              <a:latin typeface="Georgia"/>
              <a:ea typeface="Georgia"/>
              <a:cs typeface="Georgia"/>
              <a:sym typeface="Georgia"/>
            </a:endParaRPr>
          </a:p>
        </p:txBody>
      </p:sp>
      <p:pic>
        <p:nvPicPr>
          <p:cNvPr id="235" name="Google Shape;235;p44" descr="CEEDAR logo"/>
          <p:cNvPicPr preferRelativeResize="0"/>
          <p:nvPr/>
        </p:nvPicPr>
        <p:blipFill rotWithShape="1">
          <a:blip r:embed="rId6" cstate="email">
            <a:alphaModFix/>
            <a:extLst>
              <a:ext uri="{28A0092B-C50C-407E-A947-70E740481C1C}">
                <a14:useLocalDpi xmlns:a14="http://schemas.microsoft.com/office/drawing/2010/main"/>
              </a:ext>
            </a:extLst>
          </a:blip>
          <a:srcRect t="19792" b="20520"/>
          <a:stretch/>
        </p:blipFill>
        <p:spPr>
          <a:xfrm>
            <a:off x="8886153" y="0"/>
            <a:ext cx="3305847" cy="581835"/>
          </a:xfrm>
          <a:prstGeom prst="rect">
            <a:avLst/>
          </a:prstGeom>
          <a:noFill/>
          <a:ln>
            <a:noFill/>
          </a:ln>
        </p:spPr>
      </p:pic>
      <p:pic>
        <p:nvPicPr>
          <p:cNvPr id="234" name="Google Shape;234;p44" descr="CIDDL logo"/>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0" y="0"/>
            <a:ext cx="2500314" cy="85052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8" name="Google Shape;418;p63">
            <a:hlinkClick r:id="rId3"/>
            <a:extLst>
              <a:ext uri="{C183D7F6-B498-43B3-948B-1728B52AA6E4}">
                <adec:decorative xmlns:adec="http://schemas.microsoft.com/office/drawing/2017/decorative" val="1"/>
              </a:ext>
            </a:extLst>
          </p:cNvPr>
          <p:cNvSpPr/>
          <p:nvPr/>
        </p:nvSpPr>
        <p:spPr>
          <a:xfrm>
            <a:off x="6096000" y="3628767"/>
            <a:ext cx="5680500" cy="1596300"/>
          </a:xfrm>
          <a:prstGeom prst="roundRect">
            <a:avLst>
              <a:gd name="adj" fmla="val 16667"/>
            </a:avLst>
          </a:prstGeom>
          <a:solidFill>
            <a:srgbClr val="8E7CC3">
              <a:alpha val="6648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9" name="Google Shape;419;p63"/>
          <p:cNvSpPr txBox="1"/>
          <p:nvPr/>
        </p:nvSpPr>
        <p:spPr>
          <a:xfrm>
            <a:off x="6190800" y="3752367"/>
            <a:ext cx="5490900" cy="1338300"/>
          </a:xfrm>
          <a:prstGeom prst="rect">
            <a:avLst/>
          </a:prstGeom>
          <a:noFill/>
          <a:ln>
            <a:noFill/>
          </a:ln>
        </p:spPr>
        <p:txBody>
          <a:bodyPr spcFirstLastPara="1" wrap="square" lIns="121900" tIns="121900" rIns="121900" bIns="121900" anchor="t" anchorCtr="0">
            <a:spAutoFit/>
          </a:bodyPr>
          <a:lstStyle/>
          <a:p>
            <a:pPr marL="0" lvl="0" indent="0" algn="ctr" rtl="0">
              <a:lnSpc>
                <a:spcPct val="115000"/>
              </a:lnSpc>
              <a:spcBef>
                <a:spcPts val="0"/>
              </a:spcBef>
              <a:spcAft>
                <a:spcPts val="1600"/>
              </a:spcAft>
              <a:buNone/>
            </a:pPr>
            <a:r>
              <a:rPr lang="en-US" sz="3300" u="sng">
                <a:solidFill>
                  <a:srgbClr val="1C4587"/>
                </a:solidFill>
                <a:latin typeface="Georgia"/>
                <a:ea typeface="Georgia"/>
                <a:cs typeface="Georgia"/>
                <a:sym typeface="Georgia"/>
                <a:hlinkClick r:id="rId4">
                  <a:extLst>
                    <a:ext uri="{A12FA001-AC4F-418D-AE19-62706E023703}">
                      <ahyp:hlinkClr xmlns:ahyp="http://schemas.microsoft.com/office/drawing/2018/hyperlinkcolor" val="tx"/>
                    </a:ext>
                  </a:extLst>
                </a:hlinkClick>
              </a:rPr>
              <a:t>27 Formative Assessment Tools for Your Classroom</a:t>
            </a:r>
            <a:endParaRPr sz="1900">
              <a:solidFill>
                <a:srgbClr val="1C4587"/>
              </a:solidFill>
            </a:endParaRPr>
          </a:p>
        </p:txBody>
      </p:sp>
      <p:sp>
        <p:nvSpPr>
          <p:cNvPr id="417" name="Google Shape;417;p63">
            <a:hlinkClick r:id="rId3"/>
            <a:extLst>
              <a:ext uri="{C183D7F6-B498-43B3-948B-1728B52AA6E4}">
                <adec:decorative xmlns:adec="http://schemas.microsoft.com/office/drawing/2017/decorative" val="1"/>
              </a:ext>
            </a:extLst>
          </p:cNvPr>
          <p:cNvSpPr/>
          <p:nvPr/>
        </p:nvSpPr>
        <p:spPr>
          <a:xfrm>
            <a:off x="415600" y="3604767"/>
            <a:ext cx="5536500" cy="1596300"/>
          </a:xfrm>
          <a:prstGeom prst="roundRect">
            <a:avLst>
              <a:gd name="adj" fmla="val 16667"/>
            </a:avLst>
          </a:prstGeom>
          <a:solidFill>
            <a:srgbClr val="F36EEB">
              <a:alpha val="51959"/>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2" name="Google Shape;422;p63"/>
          <p:cNvSpPr txBox="1"/>
          <p:nvPr/>
        </p:nvSpPr>
        <p:spPr>
          <a:xfrm>
            <a:off x="451300" y="3586233"/>
            <a:ext cx="5490900" cy="1719300"/>
          </a:xfrm>
          <a:prstGeom prst="rect">
            <a:avLst/>
          </a:prstGeom>
          <a:noFill/>
          <a:ln>
            <a:noFill/>
          </a:ln>
        </p:spPr>
        <p:txBody>
          <a:bodyPr spcFirstLastPara="1" wrap="square" lIns="121900" tIns="121900" rIns="121900" bIns="121900" anchor="t" anchorCtr="0">
            <a:spAutoFit/>
          </a:bodyPr>
          <a:lstStyle/>
          <a:p>
            <a:pPr marL="0" lvl="0" indent="0" algn="ctr" rtl="0">
              <a:lnSpc>
                <a:spcPct val="115000"/>
              </a:lnSpc>
              <a:spcBef>
                <a:spcPts val="0"/>
              </a:spcBef>
              <a:spcAft>
                <a:spcPts val="1600"/>
              </a:spcAft>
              <a:buNone/>
            </a:pPr>
            <a:r>
              <a:rPr lang="en-US" sz="2900" u="sng">
                <a:solidFill>
                  <a:srgbClr val="1C4587"/>
                </a:solidFill>
                <a:latin typeface="Georgia"/>
                <a:ea typeface="Georgia"/>
                <a:cs typeface="Georgia"/>
                <a:sym typeface="Georgia"/>
                <a:hlinkClick r:id="rId5">
                  <a:extLst>
                    <a:ext uri="{A12FA001-AC4F-418D-AE19-62706E023703}">
                      <ahyp:hlinkClr xmlns:ahyp="http://schemas.microsoft.com/office/drawing/2018/hyperlinkcolor" val="tx"/>
                    </a:ext>
                  </a:extLst>
                </a:hlinkClick>
              </a:rPr>
              <a:t>10 Best Tech Tools for Student Assessment (with Video Explanations)</a:t>
            </a:r>
            <a:endParaRPr sz="1500">
              <a:solidFill>
                <a:srgbClr val="1C4587"/>
              </a:solidFill>
            </a:endParaRPr>
          </a:p>
        </p:txBody>
      </p:sp>
      <p:sp>
        <p:nvSpPr>
          <p:cNvPr id="416" name="Google Shape;416;p63">
            <a:hlinkClick r:id="rId3"/>
            <a:extLst>
              <a:ext uri="{C183D7F6-B498-43B3-948B-1728B52AA6E4}">
                <adec:decorative xmlns:adec="http://schemas.microsoft.com/office/drawing/2017/decorative" val="1"/>
              </a:ext>
            </a:extLst>
          </p:cNvPr>
          <p:cNvSpPr/>
          <p:nvPr/>
        </p:nvSpPr>
        <p:spPr>
          <a:xfrm>
            <a:off x="6096000" y="1535733"/>
            <a:ext cx="5680500" cy="1596300"/>
          </a:xfrm>
          <a:prstGeom prst="roundRect">
            <a:avLst>
              <a:gd name="adj" fmla="val 16667"/>
            </a:avLst>
          </a:prstGeom>
          <a:solidFill>
            <a:srgbClr val="93C47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0" name="Google Shape;420;p63"/>
          <p:cNvSpPr txBox="1"/>
          <p:nvPr/>
        </p:nvSpPr>
        <p:spPr>
          <a:xfrm>
            <a:off x="6190800" y="1683100"/>
            <a:ext cx="5490900" cy="1206000"/>
          </a:xfrm>
          <a:prstGeom prst="rect">
            <a:avLst/>
          </a:prstGeom>
          <a:noFill/>
          <a:ln>
            <a:noFill/>
          </a:ln>
        </p:spPr>
        <p:txBody>
          <a:bodyPr spcFirstLastPara="1" wrap="square" lIns="121900" tIns="121900" rIns="121900" bIns="121900" anchor="t" anchorCtr="0">
            <a:spAutoFit/>
          </a:bodyPr>
          <a:lstStyle/>
          <a:p>
            <a:pPr marL="0" lvl="0" indent="0" algn="ctr" rtl="0">
              <a:lnSpc>
                <a:spcPct val="115000"/>
              </a:lnSpc>
              <a:spcBef>
                <a:spcPts val="0"/>
              </a:spcBef>
              <a:spcAft>
                <a:spcPts val="1600"/>
              </a:spcAft>
              <a:buNone/>
            </a:pPr>
            <a:r>
              <a:rPr lang="en-US" sz="2900" u="sng">
                <a:solidFill>
                  <a:srgbClr val="1C4587"/>
                </a:solidFill>
                <a:latin typeface="Georgia"/>
                <a:ea typeface="Georgia"/>
                <a:cs typeface="Georgia"/>
                <a:sym typeface="Georgia"/>
                <a:hlinkClick r:id="rId6">
                  <a:extLst>
                    <a:ext uri="{A12FA001-AC4F-418D-AE19-62706E023703}">
                      <ahyp:hlinkClr xmlns:ahyp="http://schemas.microsoft.com/office/drawing/2018/hyperlinkcolor" val="tx"/>
                    </a:ext>
                  </a:extLst>
                </a:hlinkClick>
              </a:rPr>
              <a:t>30 Of The Best Tools For Remote Teaching And Learning</a:t>
            </a:r>
            <a:endParaRPr sz="3200" u="sng">
              <a:solidFill>
                <a:srgbClr val="1C4587"/>
              </a:solidFill>
            </a:endParaRPr>
          </a:p>
        </p:txBody>
      </p:sp>
      <p:sp>
        <p:nvSpPr>
          <p:cNvPr id="415" name="Google Shape;415;p63">
            <a:extLst>
              <a:ext uri="{C183D7F6-B498-43B3-948B-1728B52AA6E4}">
                <adec:decorative xmlns:adec="http://schemas.microsoft.com/office/drawing/2017/decorative" val="1"/>
              </a:ext>
            </a:extLst>
          </p:cNvPr>
          <p:cNvSpPr/>
          <p:nvPr/>
        </p:nvSpPr>
        <p:spPr>
          <a:xfrm>
            <a:off x="428500" y="1535733"/>
            <a:ext cx="5536500" cy="15963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1" name="Google Shape;421;p63"/>
          <p:cNvSpPr txBox="1"/>
          <p:nvPr/>
        </p:nvSpPr>
        <p:spPr>
          <a:xfrm>
            <a:off x="576800" y="1683083"/>
            <a:ext cx="5214000" cy="1206000"/>
          </a:xfrm>
          <a:prstGeom prst="rect">
            <a:avLst/>
          </a:prstGeom>
          <a:noFill/>
          <a:ln>
            <a:noFill/>
          </a:ln>
        </p:spPr>
        <p:txBody>
          <a:bodyPr spcFirstLastPara="1" wrap="square" lIns="121900" tIns="121900" rIns="121900" bIns="121900" anchor="t" anchorCtr="0">
            <a:spAutoFit/>
          </a:bodyPr>
          <a:lstStyle/>
          <a:p>
            <a:pPr marL="0" lvl="0" indent="0" algn="ctr" rtl="0">
              <a:lnSpc>
                <a:spcPct val="115000"/>
              </a:lnSpc>
              <a:spcBef>
                <a:spcPts val="0"/>
              </a:spcBef>
              <a:spcAft>
                <a:spcPts val="1600"/>
              </a:spcAft>
              <a:buNone/>
            </a:pPr>
            <a:r>
              <a:rPr lang="en-US" sz="2900" u="sng">
                <a:solidFill>
                  <a:srgbClr val="1C4587"/>
                </a:solidFill>
                <a:latin typeface="Georgia"/>
                <a:ea typeface="Georgia"/>
                <a:cs typeface="Georgia"/>
                <a:sym typeface="Georgia"/>
                <a:hlinkClick r:id="rId7">
                  <a:extLst>
                    <a:ext uri="{A12FA001-AC4F-418D-AE19-62706E023703}">
                      <ahyp:hlinkClr xmlns:ahyp="http://schemas.microsoft.com/office/drawing/2018/hyperlinkcolor" val="tx"/>
                    </a:ext>
                  </a:extLst>
                </a:hlinkClick>
              </a:rPr>
              <a:t>75 Digital Tools and Apps for Online Formative Assessment</a:t>
            </a:r>
            <a:endParaRPr sz="2900">
              <a:solidFill>
                <a:srgbClr val="1C4587"/>
              </a:solidFill>
              <a:latin typeface="Georgia"/>
              <a:ea typeface="Georgia"/>
              <a:cs typeface="Georgia"/>
              <a:sym typeface="Georgia"/>
            </a:endParaRPr>
          </a:p>
        </p:txBody>
      </p:sp>
      <p:sp>
        <p:nvSpPr>
          <p:cNvPr id="414" name="Google Shape;414;p63"/>
          <p:cNvSpPr txBox="1">
            <a:spLocks noGrp="1"/>
          </p:cNvSpPr>
          <p:nvPr>
            <p:ph type="title"/>
          </p:nvPr>
        </p:nvSpPr>
        <p:spPr>
          <a:xfrm>
            <a:off x="838200" y="2100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SzPts val="1300"/>
              <a:buNone/>
            </a:pPr>
            <a:r>
              <a:rPr lang="en-US" sz="4200" b="1" dirty="0">
                <a:solidFill>
                  <a:srgbClr val="073763"/>
                </a:solidFill>
                <a:latin typeface="Georgia"/>
                <a:ea typeface="Georgia"/>
                <a:cs typeface="Georgia"/>
                <a:sym typeface="Georgia"/>
              </a:rPr>
              <a:t>Technology Tools for Online Assessment </a:t>
            </a:r>
            <a:endParaRPr sz="4200" b="1" dirty="0">
              <a:solidFill>
                <a:srgbClr val="073763"/>
              </a:solidFill>
              <a:latin typeface="Georgia"/>
              <a:ea typeface="Georgia"/>
              <a:cs typeface="Georgia"/>
              <a:sym typeface="Georgi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30" name="Google Shape;430;p64"/>
          <p:cNvSpPr txBox="1"/>
          <p:nvPr/>
        </p:nvSpPr>
        <p:spPr>
          <a:xfrm>
            <a:off x="2738367" y="5672333"/>
            <a:ext cx="8164800" cy="4923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n-US" sz="3500" b="0" i="0" u="none" strike="noStrike" cap="none">
                <a:solidFill>
                  <a:srgbClr val="FFFFFF"/>
                </a:solidFill>
                <a:latin typeface="Georgia"/>
                <a:ea typeface="Georgia"/>
                <a:cs typeface="Georgia"/>
                <a:sym typeface="Georgia"/>
              </a:rPr>
              <a:t>Program for Inclusive Education (PIE)</a:t>
            </a:r>
            <a:endParaRPr sz="3500" b="0" i="0" u="none" strike="noStrike" cap="none">
              <a:solidFill>
                <a:srgbClr val="FFFFFF"/>
              </a:solidFill>
              <a:latin typeface="Georgia"/>
              <a:ea typeface="Georgia"/>
              <a:cs typeface="Georgia"/>
              <a:sym typeface="Georgia"/>
            </a:endParaRPr>
          </a:p>
        </p:txBody>
      </p:sp>
      <p:pic>
        <p:nvPicPr>
          <p:cNvPr id="431" name="Google Shape;431;p64" descr="Quizlet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588169" y="2271565"/>
            <a:ext cx="5064996" cy="2314866"/>
          </a:xfrm>
          <a:prstGeom prst="rect">
            <a:avLst/>
          </a:prstGeom>
          <a:noFill/>
          <a:ln>
            <a:noFill/>
          </a:ln>
        </p:spPr>
      </p:pic>
      <p:sp>
        <p:nvSpPr>
          <p:cNvPr id="429" name="Google Shape;429;p64"/>
          <p:cNvSpPr txBox="1">
            <a:spLocks noGrp="1"/>
          </p:cNvSpPr>
          <p:nvPr>
            <p:ph type="body" idx="4294967295"/>
          </p:nvPr>
        </p:nvSpPr>
        <p:spPr>
          <a:xfrm>
            <a:off x="1262633" y="1532092"/>
            <a:ext cx="10515600" cy="4351200"/>
          </a:xfrm>
          <a:prstGeom prst="rect">
            <a:avLst/>
          </a:prstGeom>
        </p:spPr>
        <p:txBody>
          <a:bodyPr spcFirstLastPara="1" wrap="square" lIns="91425" tIns="45700" rIns="91425" bIns="45700" anchor="t" anchorCtr="0">
            <a:normAutofit/>
          </a:bodyPr>
          <a:lstStyle/>
          <a:p>
            <a:pPr marL="609600" lvl="0" indent="-463550" algn="l" rtl="0">
              <a:lnSpc>
                <a:spcPct val="115000"/>
              </a:lnSpc>
              <a:spcBef>
                <a:spcPts val="1000"/>
              </a:spcBef>
              <a:spcAft>
                <a:spcPts val="0"/>
              </a:spcAft>
              <a:buSzPts val="2500"/>
              <a:buFont typeface="Georgia"/>
              <a:buAutoNum type="arabicPeriod"/>
            </a:pPr>
            <a:r>
              <a:rPr lang="en-US" sz="3100" u="sng">
                <a:solidFill>
                  <a:schemeClr val="hlink"/>
                </a:solidFill>
                <a:latin typeface="Georgia"/>
                <a:ea typeface="Georgia"/>
                <a:cs typeface="Georgia"/>
                <a:sym typeface="Georgia"/>
                <a:hlinkClick r:id="rId4"/>
              </a:rPr>
              <a:t>Quizlet</a:t>
            </a:r>
            <a:endParaRPr sz="3100">
              <a:latin typeface="Georgia"/>
              <a:ea typeface="Georgia"/>
              <a:cs typeface="Georgia"/>
              <a:sym typeface="Georgia"/>
            </a:endParaRPr>
          </a:p>
          <a:p>
            <a:pPr marL="609600" lvl="0" indent="-463550" algn="l" rtl="0">
              <a:lnSpc>
                <a:spcPct val="115000"/>
              </a:lnSpc>
              <a:spcBef>
                <a:spcPts val="0"/>
              </a:spcBef>
              <a:spcAft>
                <a:spcPts val="0"/>
              </a:spcAft>
              <a:buSzPts val="2500"/>
              <a:buFont typeface="Georgia"/>
              <a:buAutoNum type="arabicPeriod"/>
            </a:pPr>
            <a:r>
              <a:rPr lang="en-US" sz="3100" u="sng">
                <a:solidFill>
                  <a:schemeClr val="hlink"/>
                </a:solidFill>
                <a:latin typeface="Georgia"/>
                <a:ea typeface="Georgia"/>
                <a:cs typeface="Georgia"/>
                <a:sym typeface="Georgia"/>
                <a:hlinkClick r:id="rId5"/>
              </a:rPr>
              <a:t>Socrative</a:t>
            </a:r>
            <a:endParaRPr sz="3100">
              <a:latin typeface="Georgia"/>
              <a:ea typeface="Georgia"/>
              <a:cs typeface="Georgia"/>
              <a:sym typeface="Georgia"/>
            </a:endParaRPr>
          </a:p>
          <a:p>
            <a:pPr marL="609600" lvl="0" indent="-463550" algn="l" rtl="0">
              <a:lnSpc>
                <a:spcPct val="115000"/>
              </a:lnSpc>
              <a:spcBef>
                <a:spcPts val="0"/>
              </a:spcBef>
              <a:spcAft>
                <a:spcPts val="0"/>
              </a:spcAft>
              <a:buSzPts val="2500"/>
              <a:buFont typeface="Georgia"/>
              <a:buAutoNum type="arabicPeriod"/>
            </a:pPr>
            <a:r>
              <a:rPr lang="en-US" sz="3100" u="sng">
                <a:solidFill>
                  <a:schemeClr val="hlink"/>
                </a:solidFill>
                <a:latin typeface="Georgia"/>
                <a:ea typeface="Georgia"/>
                <a:cs typeface="Georgia"/>
                <a:sym typeface="Georgia"/>
                <a:hlinkClick r:id="rId6"/>
              </a:rPr>
              <a:t>Quizalize</a:t>
            </a:r>
            <a:endParaRPr sz="3100">
              <a:latin typeface="Georgia"/>
              <a:ea typeface="Georgia"/>
              <a:cs typeface="Georgia"/>
              <a:sym typeface="Georgia"/>
            </a:endParaRPr>
          </a:p>
          <a:p>
            <a:pPr marL="609600" lvl="0" indent="-463550" algn="l" rtl="0">
              <a:lnSpc>
                <a:spcPct val="115000"/>
              </a:lnSpc>
              <a:spcBef>
                <a:spcPts val="0"/>
              </a:spcBef>
              <a:spcAft>
                <a:spcPts val="0"/>
              </a:spcAft>
              <a:buSzPts val="2500"/>
              <a:buFont typeface="Georgia"/>
              <a:buAutoNum type="arabicPeriod"/>
            </a:pPr>
            <a:r>
              <a:rPr lang="en-US" sz="3100" u="sng">
                <a:solidFill>
                  <a:schemeClr val="hlink"/>
                </a:solidFill>
                <a:latin typeface="Georgia"/>
                <a:ea typeface="Georgia"/>
                <a:cs typeface="Georgia"/>
                <a:sym typeface="Georgia"/>
                <a:hlinkClick r:id="rId7"/>
              </a:rPr>
              <a:t>Kahoot</a:t>
            </a:r>
            <a:endParaRPr sz="3100">
              <a:latin typeface="Georgia"/>
              <a:ea typeface="Georgia"/>
              <a:cs typeface="Georgia"/>
              <a:sym typeface="Georgia"/>
            </a:endParaRPr>
          </a:p>
          <a:p>
            <a:pPr marL="609600" lvl="0" indent="-463550" algn="l" rtl="0">
              <a:lnSpc>
                <a:spcPct val="115000"/>
              </a:lnSpc>
              <a:spcBef>
                <a:spcPts val="0"/>
              </a:spcBef>
              <a:spcAft>
                <a:spcPts val="0"/>
              </a:spcAft>
              <a:buSzPts val="2500"/>
              <a:buFont typeface="Georgia"/>
              <a:buAutoNum type="arabicPeriod"/>
            </a:pPr>
            <a:r>
              <a:rPr lang="en-US" sz="3100" u="sng">
                <a:solidFill>
                  <a:schemeClr val="hlink"/>
                </a:solidFill>
                <a:latin typeface="Georgia"/>
                <a:ea typeface="Georgia"/>
                <a:cs typeface="Georgia"/>
                <a:sym typeface="Georgia"/>
                <a:hlinkClick r:id="rId8"/>
              </a:rPr>
              <a:t>Gimkit</a:t>
            </a:r>
            <a:endParaRPr sz="3100">
              <a:latin typeface="Georgia"/>
              <a:ea typeface="Georgia"/>
              <a:cs typeface="Georgia"/>
              <a:sym typeface="Georgia"/>
            </a:endParaRPr>
          </a:p>
          <a:p>
            <a:pPr marL="609600" lvl="0" indent="-463550" algn="l" rtl="0">
              <a:lnSpc>
                <a:spcPct val="115000"/>
              </a:lnSpc>
              <a:spcBef>
                <a:spcPts val="0"/>
              </a:spcBef>
              <a:spcAft>
                <a:spcPts val="0"/>
              </a:spcAft>
              <a:buSzPts val="2500"/>
              <a:buFont typeface="Georgia"/>
              <a:buAutoNum type="arabicPeriod"/>
            </a:pPr>
            <a:r>
              <a:rPr lang="en-US" sz="3100" u="sng">
                <a:solidFill>
                  <a:schemeClr val="hlink"/>
                </a:solidFill>
                <a:latin typeface="Georgia"/>
                <a:ea typeface="Georgia"/>
                <a:cs typeface="Georgia"/>
                <a:sym typeface="Georgia"/>
                <a:hlinkClick r:id="rId9"/>
              </a:rPr>
              <a:t>Plickers</a:t>
            </a:r>
            <a:endParaRPr sz="3100">
              <a:latin typeface="Georgia"/>
              <a:ea typeface="Georgia"/>
              <a:cs typeface="Georgia"/>
              <a:sym typeface="Georgia"/>
            </a:endParaRPr>
          </a:p>
          <a:p>
            <a:pPr marL="609600" lvl="0" indent="-463550" algn="l" rtl="0">
              <a:lnSpc>
                <a:spcPct val="115000"/>
              </a:lnSpc>
              <a:spcBef>
                <a:spcPts val="0"/>
              </a:spcBef>
              <a:spcAft>
                <a:spcPts val="0"/>
              </a:spcAft>
              <a:buSzPts val="2500"/>
              <a:buFont typeface="Georgia"/>
              <a:buAutoNum type="arabicPeriod"/>
            </a:pPr>
            <a:r>
              <a:rPr lang="en-US" sz="3100" u="sng">
                <a:solidFill>
                  <a:schemeClr val="hlink"/>
                </a:solidFill>
                <a:latin typeface="Georgia"/>
                <a:ea typeface="Georgia"/>
                <a:cs typeface="Georgia"/>
                <a:sym typeface="Georgia"/>
                <a:hlinkClick r:id="rId10"/>
              </a:rPr>
              <a:t>Flippity</a:t>
            </a:r>
            <a:endParaRPr sz="3100">
              <a:latin typeface="Georgia"/>
              <a:ea typeface="Georgia"/>
              <a:cs typeface="Georgia"/>
              <a:sym typeface="Georgia"/>
            </a:endParaRPr>
          </a:p>
        </p:txBody>
      </p:sp>
      <p:sp>
        <p:nvSpPr>
          <p:cNvPr id="428" name="Google Shape;428;p64"/>
          <p:cNvSpPr txBox="1">
            <a:spLocks noGrp="1"/>
          </p:cNvSpPr>
          <p:nvPr>
            <p:ph type="title"/>
          </p:nvPr>
        </p:nvSpPr>
        <p:spPr>
          <a:xfrm>
            <a:off x="838200" y="3355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4900" b="1" dirty="0">
                <a:solidFill>
                  <a:srgbClr val="073763"/>
                </a:solidFill>
                <a:latin typeface="Georgia"/>
                <a:ea typeface="Georgia"/>
                <a:cs typeface="Georgia"/>
                <a:sym typeface="Georgia"/>
              </a:rPr>
              <a:t>Low stake quizzes and polls</a:t>
            </a:r>
            <a:endParaRPr sz="4900" b="1" dirty="0">
              <a:solidFill>
                <a:srgbClr val="073763"/>
              </a:solidFill>
              <a:latin typeface="Georgia"/>
              <a:ea typeface="Georgia"/>
              <a:cs typeface="Georgia"/>
              <a:sym typeface="Georgi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pic>
        <p:nvPicPr>
          <p:cNvPr id="438" name="Google Shape;438;p65" descr="Kahoot! Logo">
            <a:hlinkClick r:id="rId3"/>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9697033" y="2547733"/>
            <a:ext cx="1988401" cy="1325601"/>
          </a:xfrm>
          <a:prstGeom prst="rect">
            <a:avLst/>
          </a:prstGeom>
          <a:noFill/>
          <a:ln>
            <a:noFill/>
          </a:ln>
        </p:spPr>
      </p:pic>
      <p:pic>
        <p:nvPicPr>
          <p:cNvPr id="439" name="Google Shape;439;p65" descr="Quizlet logo">
            <a:hlinkClick r:id="rId5"/>
          </p:cNvPr>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7233633" y="4229724"/>
            <a:ext cx="2287134" cy="925601"/>
          </a:xfrm>
          <a:prstGeom prst="rect">
            <a:avLst/>
          </a:prstGeom>
          <a:noFill/>
          <a:ln>
            <a:noFill/>
          </a:ln>
        </p:spPr>
      </p:pic>
      <p:pic>
        <p:nvPicPr>
          <p:cNvPr id="440" name="Google Shape;440;p65" descr="Seesaw logo"/>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574800" y="2241267"/>
            <a:ext cx="2287134" cy="1325600"/>
          </a:xfrm>
          <a:prstGeom prst="rect">
            <a:avLst/>
          </a:prstGeom>
          <a:noFill/>
          <a:ln>
            <a:noFill/>
          </a:ln>
        </p:spPr>
      </p:pic>
      <p:pic>
        <p:nvPicPr>
          <p:cNvPr id="441" name="Google Shape;441;p65" descr="Acadly logo">
            <a:hlinkClick r:id="rId8"/>
          </p:cNvPr>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9508867" y="5536130"/>
            <a:ext cx="2364727" cy="743200"/>
          </a:xfrm>
          <a:prstGeom prst="rect">
            <a:avLst/>
          </a:prstGeom>
          <a:noFill/>
          <a:ln>
            <a:noFill/>
          </a:ln>
        </p:spPr>
      </p:pic>
      <p:pic>
        <p:nvPicPr>
          <p:cNvPr id="437" name="Google Shape;437;p65" descr="Neared logo">
            <a:hlinkClick r:id="rId10"/>
          </p:cNvPr>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a:off x="8861933" y="237350"/>
            <a:ext cx="2823500" cy="1581167"/>
          </a:xfrm>
          <a:prstGeom prst="rect">
            <a:avLst/>
          </a:prstGeom>
          <a:noFill/>
          <a:ln>
            <a:noFill/>
          </a:ln>
        </p:spPr>
      </p:pic>
      <p:sp>
        <p:nvSpPr>
          <p:cNvPr id="442" name="Google Shape;442;p65"/>
          <p:cNvSpPr txBox="1"/>
          <p:nvPr/>
        </p:nvSpPr>
        <p:spPr>
          <a:xfrm>
            <a:off x="766267" y="2375400"/>
            <a:ext cx="9777600" cy="1140900"/>
          </a:xfrm>
          <a:prstGeom prst="rect">
            <a:avLst/>
          </a:prstGeom>
          <a:noFill/>
          <a:ln>
            <a:noFill/>
          </a:ln>
        </p:spPr>
        <p:txBody>
          <a:bodyPr spcFirstLastPara="1" wrap="square" lIns="121900" tIns="121900" rIns="121900" bIns="121900" anchor="t" anchorCtr="0">
            <a:noAutofit/>
          </a:bodyPr>
          <a:lstStyle/>
          <a:p>
            <a:pPr marL="609600" lvl="0" indent="-488950" algn="l" rtl="0">
              <a:spcBef>
                <a:spcPts val="0"/>
              </a:spcBef>
              <a:spcAft>
                <a:spcPts val="0"/>
              </a:spcAft>
              <a:buClr>
                <a:srgbClr val="073763"/>
              </a:buClr>
              <a:buSzPts val="2900"/>
              <a:buFont typeface="Georgia"/>
              <a:buChar char="❏"/>
            </a:pPr>
            <a:r>
              <a:rPr lang="en-US" sz="2900">
                <a:solidFill>
                  <a:srgbClr val="073763"/>
                </a:solidFill>
                <a:latin typeface="Georgia"/>
                <a:ea typeface="Georgia"/>
                <a:cs typeface="Georgia"/>
                <a:sym typeface="Georgia"/>
              </a:rPr>
              <a:t>Quizzes</a:t>
            </a:r>
            <a:endParaRPr sz="2900">
              <a:solidFill>
                <a:srgbClr val="073763"/>
              </a:solidFill>
              <a:latin typeface="Georgia"/>
              <a:ea typeface="Georgia"/>
              <a:cs typeface="Georgia"/>
              <a:sym typeface="Georgia"/>
            </a:endParaRPr>
          </a:p>
          <a:p>
            <a:pPr marL="609600" lvl="0" indent="-488950" algn="l" rtl="0">
              <a:spcBef>
                <a:spcPts val="0"/>
              </a:spcBef>
              <a:spcAft>
                <a:spcPts val="0"/>
              </a:spcAft>
              <a:buClr>
                <a:srgbClr val="073763"/>
              </a:buClr>
              <a:buSzPts val="2900"/>
              <a:buFont typeface="Georgia"/>
              <a:buChar char="❏"/>
            </a:pPr>
            <a:r>
              <a:rPr lang="en-US" sz="2900">
                <a:solidFill>
                  <a:srgbClr val="073763"/>
                </a:solidFill>
                <a:latin typeface="Georgia"/>
                <a:ea typeface="Georgia"/>
                <a:cs typeface="Georgia"/>
                <a:sym typeface="Georgia"/>
              </a:rPr>
              <a:t>Live Polling</a:t>
            </a:r>
            <a:endParaRPr sz="2900">
              <a:solidFill>
                <a:srgbClr val="073763"/>
              </a:solidFill>
              <a:latin typeface="Georgia"/>
              <a:ea typeface="Georgia"/>
              <a:cs typeface="Georgia"/>
              <a:sym typeface="Georgia"/>
            </a:endParaRPr>
          </a:p>
          <a:p>
            <a:pPr marL="609600" lvl="0" indent="-488950" algn="l" rtl="0">
              <a:spcBef>
                <a:spcPts val="0"/>
              </a:spcBef>
              <a:spcAft>
                <a:spcPts val="0"/>
              </a:spcAft>
              <a:buClr>
                <a:srgbClr val="073763"/>
              </a:buClr>
              <a:buSzPts val="2900"/>
              <a:buFont typeface="Georgia"/>
              <a:buChar char="❏"/>
            </a:pPr>
            <a:r>
              <a:rPr lang="en-US" sz="2900">
                <a:solidFill>
                  <a:srgbClr val="073763"/>
                </a:solidFill>
                <a:latin typeface="Georgia"/>
                <a:ea typeface="Georgia"/>
                <a:cs typeface="Georgia"/>
                <a:sym typeface="Georgia"/>
              </a:rPr>
              <a:t>Data Management</a:t>
            </a:r>
            <a:endParaRPr sz="2900">
              <a:solidFill>
                <a:srgbClr val="073763"/>
              </a:solidFill>
              <a:latin typeface="Georgia"/>
              <a:ea typeface="Georgia"/>
              <a:cs typeface="Georgia"/>
              <a:sym typeface="Georgia"/>
            </a:endParaRPr>
          </a:p>
          <a:p>
            <a:pPr marL="609600" lvl="0" indent="-488950" algn="l" rtl="0">
              <a:spcBef>
                <a:spcPts val="0"/>
              </a:spcBef>
              <a:spcAft>
                <a:spcPts val="0"/>
              </a:spcAft>
              <a:buClr>
                <a:srgbClr val="073763"/>
              </a:buClr>
              <a:buSzPts val="2900"/>
              <a:buFont typeface="Georgia"/>
              <a:buChar char="❏"/>
            </a:pPr>
            <a:r>
              <a:rPr lang="en-US" sz="2900">
                <a:solidFill>
                  <a:srgbClr val="073763"/>
                </a:solidFill>
                <a:latin typeface="Georgia"/>
                <a:ea typeface="Georgia"/>
                <a:cs typeface="Georgia"/>
                <a:sym typeface="Georgia"/>
              </a:rPr>
              <a:t>Automatic Scoring</a:t>
            </a:r>
            <a:endParaRPr sz="2900">
              <a:solidFill>
                <a:srgbClr val="073763"/>
              </a:solidFill>
              <a:latin typeface="Georgia"/>
              <a:ea typeface="Georgia"/>
              <a:cs typeface="Georgia"/>
              <a:sym typeface="Georgia"/>
            </a:endParaRPr>
          </a:p>
          <a:p>
            <a:pPr marL="609600" lvl="0" indent="-488950" algn="l" rtl="0">
              <a:spcBef>
                <a:spcPts val="0"/>
              </a:spcBef>
              <a:spcAft>
                <a:spcPts val="0"/>
              </a:spcAft>
              <a:buClr>
                <a:srgbClr val="073763"/>
              </a:buClr>
              <a:buSzPts val="2900"/>
              <a:buFont typeface="Georgia"/>
              <a:buChar char="❏"/>
            </a:pPr>
            <a:r>
              <a:rPr lang="en-US" sz="2900">
                <a:solidFill>
                  <a:srgbClr val="073763"/>
                </a:solidFill>
                <a:latin typeface="Georgia"/>
                <a:ea typeface="Georgia"/>
                <a:cs typeface="Georgia"/>
                <a:sym typeface="Georgia"/>
              </a:rPr>
              <a:t>Embedded Images, Media</a:t>
            </a:r>
            <a:endParaRPr sz="2900">
              <a:solidFill>
                <a:srgbClr val="073763"/>
              </a:solidFill>
              <a:latin typeface="Georgia"/>
              <a:ea typeface="Georgia"/>
              <a:cs typeface="Georgia"/>
              <a:sym typeface="Georgia"/>
            </a:endParaRPr>
          </a:p>
          <a:p>
            <a:pPr marL="609600" lvl="0" indent="-488950" algn="l" rtl="0">
              <a:spcBef>
                <a:spcPts val="0"/>
              </a:spcBef>
              <a:spcAft>
                <a:spcPts val="0"/>
              </a:spcAft>
              <a:buClr>
                <a:srgbClr val="073763"/>
              </a:buClr>
              <a:buSzPts val="2900"/>
              <a:buFont typeface="Georgia"/>
              <a:buChar char="❏"/>
            </a:pPr>
            <a:r>
              <a:rPr lang="en-US" sz="2900">
                <a:solidFill>
                  <a:srgbClr val="073763"/>
                </a:solidFill>
                <a:latin typeface="Georgia"/>
                <a:ea typeface="Georgia"/>
                <a:cs typeface="Georgia"/>
                <a:sym typeface="Georgia"/>
              </a:rPr>
              <a:t>Group students</a:t>
            </a:r>
            <a:endParaRPr sz="2900">
              <a:solidFill>
                <a:srgbClr val="073763"/>
              </a:solidFill>
              <a:latin typeface="Georgia"/>
              <a:ea typeface="Georgia"/>
              <a:cs typeface="Georgia"/>
              <a:sym typeface="Georgia"/>
            </a:endParaRPr>
          </a:p>
          <a:p>
            <a:pPr marL="609600" lvl="0" indent="-488950" algn="l" rtl="0">
              <a:spcBef>
                <a:spcPts val="0"/>
              </a:spcBef>
              <a:spcAft>
                <a:spcPts val="0"/>
              </a:spcAft>
              <a:buClr>
                <a:srgbClr val="073763"/>
              </a:buClr>
              <a:buSzPts val="2900"/>
              <a:buFont typeface="Georgia"/>
              <a:buChar char="❏"/>
            </a:pPr>
            <a:r>
              <a:rPr lang="en-US" sz="2900">
                <a:solidFill>
                  <a:srgbClr val="073763"/>
                </a:solidFill>
                <a:latin typeface="Georgia"/>
                <a:ea typeface="Georgia"/>
                <a:cs typeface="Georgia"/>
                <a:sym typeface="Georgia"/>
              </a:rPr>
              <a:t>Database of Quizzes - Questions</a:t>
            </a:r>
            <a:endParaRPr sz="2900">
              <a:solidFill>
                <a:srgbClr val="073763"/>
              </a:solidFill>
              <a:latin typeface="Georgia"/>
              <a:ea typeface="Georgia"/>
              <a:cs typeface="Georgia"/>
              <a:sym typeface="Georgia"/>
            </a:endParaRPr>
          </a:p>
        </p:txBody>
      </p:sp>
      <p:sp>
        <p:nvSpPr>
          <p:cNvPr id="436" name="Google Shape;436;p65"/>
          <p:cNvSpPr txBox="1">
            <a:spLocks noGrp="1"/>
          </p:cNvSpPr>
          <p:nvPr>
            <p:ph type="title"/>
          </p:nvPr>
        </p:nvSpPr>
        <p:spPr>
          <a:xfrm>
            <a:off x="519225" y="237350"/>
            <a:ext cx="8174100" cy="17676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4800" b="1" dirty="0">
                <a:solidFill>
                  <a:srgbClr val="073763"/>
                </a:solidFill>
                <a:latin typeface="Georgia"/>
                <a:ea typeface="Georgia"/>
                <a:cs typeface="Georgia"/>
                <a:sym typeface="Georgia"/>
              </a:rPr>
              <a:t>Other tools to consider</a:t>
            </a:r>
            <a:endParaRPr sz="4800" b="1" dirty="0">
              <a:solidFill>
                <a:srgbClr val="073763"/>
              </a:solidFill>
              <a:latin typeface="Georgia"/>
              <a:ea typeface="Georgia"/>
              <a:cs typeface="Georgia"/>
              <a:sym typeface="Georgi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922987A-23FC-6878-72F8-FBD1FA3B62E3}"/>
              </a:ext>
            </a:extLst>
          </p:cNvPr>
          <p:cNvSpPr txBox="1">
            <a:spLocks noGrp="1"/>
          </p:cNvSpPr>
          <p:nvPr>
            <p:ph type="title" idx="4294967295"/>
          </p:nvPr>
        </p:nvSpPr>
        <p:spPr>
          <a:xfrm>
            <a:off x="576943" y="1032783"/>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5400" b="1" i="0" u="none" strike="noStrike" kern="1200" cap="none" spc="0" normalizeH="0" baseline="0" noProof="0" dirty="0">
                <a:ln>
                  <a:noFill/>
                </a:ln>
                <a:solidFill>
                  <a:schemeClr val="tx1"/>
                </a:solidFill>
                <a:effectLst/>
                <a:uLnTx/>
                <a:uFillTx/>
                <a:latin typeface="Gentona Book" pitchFamily="2" charset="77"/>
                <a:ea typeface="Gotham Bold" charset="0"/>
                <a:cs typeface="Gotham Bold" charset="0"/>
                <a:sym typeface="Arial"/>
              </a:rPr>
              <a:t>Disclaimer</a:t>
            </a:r>
          </a:p>
        </p:txBody>
      </p:sp>
      <p:pic>
        <p:nvPicPr>
          <p:cNvPr id="5" name="Picture 4" descr="Ideas that Work logo. U.S. Office of Special Education Programs.">
            <a:extLst>
              <a:ext uri="{FF2B5EF4-FFF2-40B4-BE49-F238E27FC236}">
                <a16:creationId xmlns:a16="http://schemas.microsoft.com/office/drawing/2014/main" id="{D8B32A82-5971-8DE4-8EAE-3C704951E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09" y="2426263"/>
            <a:ext cx="1587715" cy="1325459"/>
          </a:xfrm>
          <a:prstGeom prst="rect">
            <a:avLst/>
          </a:prstGeom>
        </p:spPr>
      </p:pic>
      <p:sp>
        <p:nvSpPr>
          <p:cNvPr id="2" name="TextBox 1">
            <a:extLst>
              <a:ext uri="{FF2B5EF4-FFF2-40B4-BE49-F238E27FC236}">
                <a16:creationId xmlns:a16="http://schemas.microsoft.com/office/drawing/2014/main" id="{4CE921F0-C9DD-5942-45D1-DF697ED10CDB}"/>
              </a:ext>
            </a:extLst>
          </p:cNvPr>
          <p:cNvSpPr txBox="1"/>
          <p:nvPr/>
        </p:nvSpPr>
        <p:spPr>
          <a:xfrm>
            <a:off x="2597258" y="2364271"/>
            <a:ext cx="8756542" cy="2532040"/>
          </a:xfrm>
          <a:prstGeom prst="rect">
            <a:avLst/>
          </a:prstGeom>
          <a:noFill/>
        </p:spPr>
        <p:txBody>
          <a:bodyPr wrap="square" rtlCol="0">
            <a:spAutoFit/>
          </a:bodyPr>
          <a:lstStyle/>
          <a:p>
            <a:pPr>
              <a:lnSpc>
                <a:spcPct val="150000"/>
              </a:lnSpc>
            </a:pPr>
            <a:r>
              <a:rPr lang="en-US" sz="1800" dirty="0">
                <a:latin typeface="Helvetica Neue" charset="0"/>
                <a:ea typeface="Helvetica Neue" charset="0"/>
                <a:cs typeface="Helvetica Neue" charset="0"/>
              </a:rPr>
              <a:t>This content was produced under U.S. Department of Education, Office of Special Education Programs, Award No. H325A220002. David Guardino serves as the project officer. The views expressed herein do not necessarily represent the positions or policies of the U.S. Department of Education. No official endorsement by the U.S. Department of Education of any product, commodity, service, or enterprise mentioned in this website is intended or should be inferred.</a:t>
            </a:r>
          </a:p>
        </p:txBody>
      </p:sp>
    </p:spTree>
    <p:extLst>
      <p:ext uri="{BB962C8B-B14F-4D97-AF65-F5344CB8AC3E}">
        <p14:creationId xmlns:p14="http://schemas.microsoft.com/office/powerpoint/2010/main" val="3149796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5">
            <a:extLst>
              <a:ext uri="{C183D7F6-B498-43B3-948B-1728B52AA6E4}">
                <adec:decorative xmlns:adec="http://schemas.microsoft.com/office/drawing/2017/decorative" val="1"/>
              </a:ext>
            </a:extLst>
          </p:cNvPr>
          <p:cNvSpPr txBox="1">
            <a:spLocks/>
          </p:cNvSpPr>
          <p:nvPr/>
        </p:nvSpPr>
        <p:spPr>
          <a:xfrm>
            <a:off x="838200" y="365125"/>
            <a:ext cx="105156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0"/>
              </a:spcBef>
              <a:spcAft>
                <a:spcPts val="0"/>
              </a:spcAft>
              <a:buClr>
                <a:schemeClr val="dk1"/>
              </a:buClr>
              <a:buSzPts val="1800"/>
              <a:buFont typeface="Montserrat"/>
              <a:buNone/>
              <a:tabLst/>
              <a:defRPr/>
            </a:pPr>
            <a:endParaRPr kumimoji="0" lang="en-US" sz="3600" b="1" i="0" u="none" strike="noStrike" kern="0" cap="none" spc="0" normalizeH="0" baseline="0" noProof="0" dirty="0">
              <a:ln>
                <a:noFill/>
              </a:ln>
              <a:solidFill>
                <a:schemeClr val="dk1"/>
              </a:solidFill>
              <a:effectLst/>
              <a:uLnTx/>
              <a:uFillTx/>
              <a:latin typeface="Montserrat"/>
              <a:ea typeface="Montserrat"/>
              <a:cs typeface="Montserrat"/>
              <a:sym typeface="Montserrat"/>
            </a:endParaRPr>
          </a:p>
          <a:p>
            <a:pPr marL="0" marR="0" lvl="0" indent="0" algn="ctr" defTabSz="914400" rtl="0" eaLnBrk="1" fontAlgn="auto" latinLnBrk="0" hangingPunct="1">
              <a:lnSpc>
                <a:spcPct val="90000"/>
              </a:lnSpc>
              <a:spcBef>
                <a:spcPts val="0"/>
              </a:spcBef>
              <a:spcAft>
                <a:spcPts val="0"/>
              </a:spcAft>
              <a:buClr>
                <a:schemeClr val="dk1"/>
              </a:buClr>
              <a:buSzPts val="1800"/>
              <a:buFont typeface="Montserrat"/>
              <a:buNone/>
              <a:tabLst/>
              <a:defRPr/>
            </a:pPr>
            <a:endParaRPr kumimoji="0" lang="en-US" sz="3600" b="1" i="0" u="none" strike="noStrike" kern="0" cap="none" spc="0" normalizeH="0" baseline="0" noProof="0" dirty="0">
              <a:ln>
                <a:noFill/>
              </a:ln>
              <a:solidFill>
                <a:schemeClr val="dk1"/>
              </a:solidFill>
              <a:effectLst/>
              <a:uLnTx/>
              <a:uFillTx/>
              <a:latin typeface="Montserrat"/>
              <a:ea typeface="Montserrat"/>
              <a:cs typeface="Montserrat"/>
              <a:sym typeface="Montserrat"/>
            </a:endParaRPr>
          </a:p>
          <a:p>
            <a:pPr marL="0" marR="0" lvl="0" indent="0" algn="ctr" defTabSz="914400" rtl="0" eaLnBrk="1" fontAlgn="auto" latinLnBrk="0" hangingPunct="1">
              <a:lnSpc>
                <a:spcPct val="90000"/>
              </a:lnSpc>
              <a:spcBef>
                <a:spcPts val="0"/>
              </a:spcBef>
              <a:spcAft>
                <a:spcPts val="0"/>
              </a:spcAft>
              <a:buClr>
                <a:schemeClr val="dk1"/>
              </a:buClr>
              <a:buSzPts val="1800"/>
              <a:buFont typeface="Montserrat"/>
              <a:buNone/>
              <a:tabLst/>
              <a:defRPr/>
            </a:pPr>
            <a:endParaRPr kumimoji="0" lang="en-US" sz="3600" b="1" i="0" u="none" strike="noStrike" kern="0" cap="none" spc="0" normalizeH="0" baseline="0" noProof="0" dirty="0">
              <a:ln>
                <a:noFill/>
              </a:ln>
              <a:solidFill>
                <a:schemeClr val="dk1"/>
              </a:solidFill>
              <a:effectLst/>
              <a:uLnTx/>
              <a:uFillTx/>
              <a:latin typeface="Montserrat"/>
              <a:ea typeface="Montserrat"/>
              <a:cs typeface="Montserrat"/>
              <a:sym typeface="Montserrat"/>
            </a:endParaRPr>
          </a:p>
          <a:p>
            <a:pPr marL="0" marR="0" lvl="0" indent="0" algn="ctr" defTabSz="914400" rtl="0" eaLnBrk="1" fontAlgn="auto" latinLnBrk="0" hangingPunct="1">
              <a:lnSpc>
                <a:spcPct val="90000"/>
              </a:lnSpc>
              <a:spcBef>
                <a:spcPts val="0"/>
              </a:spcBef>
              <a:spcAft>
                <a:spcPts val="0"/>
              </a:spcAft>
              <a:buClr>
                <a:schemeClr val="dk1"/>
              </a:buClr>
              <a:buSzPts val="1800"/>
              <a:buFont typeface="Montserrat"/>
              <a:buNone/>
              <a:tabLst/>
              <a:defRPr/>
            </a:pPr>
            <a:endParaRPr kumimoji="0" lang="en-US" sz="3600" b="1" i="0" u="none" strike="noStrike" kern="0" cap="none" spc="0" normalizeH="0" baseline="0" noProof="0" dirty="0">
              <a:ln>
                <a:noFill/>
              </a:ln>
              <a:solidFill>
                <a:schemeClr val="dk1"/>
              </a:solidFill>
              <a:effectLst/>
              <a:uLnTx/>
              <a:uFillTx/>
              <a:latin typeface="Montserrat"/>
              <a:ea typeface="Montserrat"/>
              <a:cs typeface="Montserrat"/>
              <a:sym typeface="Montserrat"/>
            </a:endParaRPr>
          </a:p>
          <a:p>
            <a:pPr marL="0" marR="0" lvl="0" indent="0" algn="ctr" defTabSz="914400" rtl="0" eaLnBrk="1" fontAlgn="auto" latinLnBrk="0" hangingPunct="1">
              <a:lnSpc>
                <a:spcPct val="90000"/>
              </a:lnSpc>
              <a:spcBef>
                <a:spcPts val="0"/>
              </a:spcBef>
              <a:spcAft>
                <a:spcPts val="0"/>
              </a:spcAft>
              <a:buClr>
                <a:schemeClr val="dk1"/>
              </a:buClr>
              <a:buSzPts val="1800"/>
              <a:buFont typeface="Montserrat"/>
              <a:buNone/>
              <a:tabLst/>
              <a:defRPr/>
            </a:pPr>
            <a:endParaRPr kumimoji="0" lang="en-US" sz="3600" b="1" i="0" u="none" strike="noStrike" kern="0" cap="none" spc="0" normalizeH="0" baseline="0" noProof="0" dirty="0">
              <a:ln>
                <a:noFill/>
              </a:ln>
              <a:solidFill>
                <a:schemeClr val="dk1"/>
              </a:solidFill>
              <a:effectLst/>
              <a:uLnTx/>
              <a:uFillTx/>
              <a:latin typeface="Montserrat"/>
              <a:ea typeface="Montserrat"/>
              <a:cs typeface="Montserrat"/>
              <a:sym typeface="Montserrat"/>
            </a:endParaRPr>
          </a:p>
          <a:p>
            <a:pPr marL="0" marR="0" lvl="0" indent="0" algn="ctr" defTabSz="914400" rtl="0" eaLnBrk="1" fontAlgn="auto" latinLnBrk="0" hangingPunct="1">
              <a:lnSpc>
                <a:spcPct val="90000"/>
              </a:lnSpc>
              <a:spcBef>
                <a:spcPts val="0"/>
              </a:spcBef>
              <a:spcAft>
                <a:spcPts val="0"/>
              </a:spcAft>
              <a:buClr>
                <a:schemeClr val="dk1"/>
              </a:buClr>
              <a:buSzPts val="1800"/>
              <a:buFont typeface="Montserrat"/>
              <a:buNone/>
              <a:tabLst/>
              <a:defRPr/>
            </a:pPr>
            <a:endParaRPr kumimoji="0" lang="en-US" sz="3600" b="1" i="0" u="none" strike="noStrike" kern="0" cap="none" spc="0" normalizeH="0" baseline="0" noProof="0" dirty="0">
              <a:ln>
                <a:noFill/>
              </a:ln>
              <a:solidFill>
                <a:schemeClr val="dk1"/>
              </a:solidFill>
              <a:effectLst/>
              <a:uLnTx/>
              <a:uFillTx/>
              <a:latin typeface="Montserrat"/>
              <a:ea typeface="Montserrat"/>
              <a:cs typeface="Montserrat"/>
              <a:sym typeface="Montserrat"/>
            </a:endParaRPr>
          </a:p>
          <a:p>
            <a:pPr marL="0" marR="0" lvl="0" indent="0" algn="ctr" defTabSz="914400" rtl="0" eaLnBrk="1" fontAlgn="auto" latinLnBrk="0" hangingPunct="1">
              <a:lnSpc>
                <a:spcPct val="90000"/>
              </a:lnSpc>
              <a:spcBef>
                <a:spcPts val="0"/>
              </a:spcBef>
              <a:spcAft>
                <a:spcPts val="0"/>
              </a:spcAft>
              <a:buClr>
                <a:schemeClr val="dk1"/>
              </a:buClr>
              <a:buSzPts val="1800"/>
              <a:buFont typeface="Montserrat"/>
              <a:buNone/>
              <a:tabLst/>
              <a:defRPr/>
            </a:pPr>
            <a:endParaRPr kumimoji="0" lang="en-US" sz="3600" b="1" i="0" u="none" strike="noStrike" kern="0" cap="none" spc="0" normalizeH="0" baseline="0" noProof="0" dirty="0">
              <a:ln>
                <a:noFill/>
              </a:ln>
              <a:solidFill>
                <a:schemeClr val="dk1"/>
              </a:solidFill>
              <a:effectLst/>
              <a:uLnTx/>
              <a:uFillTx/>
              <a:latin typeface="Montserrat"/>
              <a:ea typeface="Montserrat"/>
              <a:cs typeface="Montserrat"/>
              <a:sym typeface="Montserrat"/>
            </a:endParaRPr>
          </a:p>
          <a:p>
            <a:pPr marL="0" marR="0" lvl="0" indent="0" algn="ctr" defTabSz="914400" rtl="0" eaLnBrk="1" fontAlgn="auto" latinLnBrk="0" hangingPunct="1">
              <a:lnSpc>
                <a:spcPct val="90000"/>
              </a:lnSpc>
              <a:spcBef>
                <a:spcPts val="0"/>
              </a:spcBef>
              <a:spcAft>
                <a:spcPts val="0"/>
              </a:spcAft>
              <a:buClr>
                <a:schemeClr val="dk1"/>
              </a:buClr>
              <a:buSzPts val="1800"/>
              <a:buFont typeface="Montserrat"/>
              <a:buNone/>
              <a:tabLst/>
              <a:defRPr/>
            </a:pPr>
            <a:endParaRPr kumimoji="0" lang="en-US" sz="3600" b="1" i="0" u="none" strike="noStrike" kern="0" cap="none" spc="0" normalizeH="0" baseline="0" noProof="0" dirty="0">
              <a:ln>
                <a:noFill/>
              </a:ln>
              <a:solidFill>
                <a:schemeClr val="dk1"/>
              </a:solidFill>
              <a:effectLst/>
              <a:uLnTx/>
              <a:uFillTx/>
              <a:latin typeface="Montserrat"/>
              <a:ea typeface="Montserrat"/>
              <a:cs typeface="Montserrat"/>
              <a:sym typeface="Montserrat"/>
            </a:endParaRPr>
          </a:p>
          <a:p>
            <a:pPr marL="0" marR="0" lvl="0" indent="0" algn="l" defTabSz="914400" rtl="0" eaLnBrk="1" fontAlgn="auto" latinLnBrk="0" hangingPunct="1">
              <a:lnSpc>
                <a:spcPct val="90000"/>
              </a:lnSpc>
              <a:spcBef>
                <a:spcPts val="0"/>
              </a:spcBef>
              <a:spcAft>
                <a:spcPts val="0"/>
              </a:spcAft>
              <a:buClr>
                <a:schemeClr val="dk1"/>
              </a:buClr>
              <a:buSzPts val="1800"/>
              <a:buFont typeface="Montserrat"/>
              <a:buNone/>
              <a:tabLst/>
              <a:defRPr/>
            </a:pPr>
            <a:endParaRPr kumimoji="0" lang="en-US" sz="3600" b="1" i="0" u="none" strike="noStrike" kern="0" cap="none" spc="0" normalizeH="0" baseline="0" noProof="0" dirty="0">
              <a:ln>
                <a:noFill/>
              </a:ln>
              <a:solidFill>
                <a:schemeClr val="dk1"/>
              </a:solidFill>
              <a:effectLst/>
              <a:uLnTx/>
              <a:uFillTx/>
              <a:latin typeface="Montserrat"/>
              <a:ea typeface="Montserrat"/>
              <a:cs typeface="Montserrat"/>
              <a:sym typeface="Montserrat"/>
            </a:endParaRPr>
          </a:p>
          <a:p>
            <a:pPr marL="0" marR="0" lvl="0" indent="0" algn="ctr" defTabSz="914400" rtl="0" eaLnBrk="1" fontAlgn="auto" latinLnBrk="0" hangingPunct="1">
              <a:lnSpc>
                <a:spcPct val="90000"/>
              </a:lnSpc>
              <a:spcBef>
                <a:spcPts val="0"/>
              </a:spcBef>
              <a:spcAft>
                <a:spcPts val="0"/>
              </a:spcAft>
              <a:buClr>
                <a:schemeClr val="dk1"/>
              </a:buClr>
              <a:buSzPts val="1800"/>
              <a:buFont typeface="Montserrat"/>
              <a:buNone/>
              <a:tabLst/>
              <a:defRPr/>
            </a:pPr>
            <a:endParaRPr kumimoji="0" lang="en-US" sz="3600" b="1" i="0" u="none" strike="noStrike" kern="0" cap="none" spc="0" normalizeH="0" baseline="0" noProof="0" dirty="0">
              <a:ln>
                <a:noFill/>
              </a:ln>
              <a:solidFill>
                <a:schemeClr val="dk1"/>
              </a:solidFill>
              <a:effectLst/>
              <a:uLnTx/>
              <a:uFillTx/>
              <a:latin typeface="Montserrat"/>
              <a:ea typeface="Montserrat"/>
              <a:cs typeface="Montserrat"/>
              <a:sym typeface="Montserrat"/>
            </a:endParaRPr>
          </a:p>
          <a:p>
            <a:pPr marL="0" marR="0" lvl="0" indent="0" algn="ctr" defTabSz="914400" rtl="0" eaLnBrk="1" fontAlgn="auto" latinLnBrk="0" hangingPunct="1">
              <a:lnSpc>
                <a:spcPct val="90000"/>
              </a:lnSpc>
              <a:spcBef>
                <a:spcPts val="0"/>
              </a:spcBef>
              <a:spcAft>
                <a:spcPts val="0"/>
              </a:spcAft>
              <a:buClr>
                <a:schemeClr val="dk1"/>
              </a:buClr>
              <a:buSzPts val="1800"/>
              <a:buFont typeface="Montserrat"/>
              <a:buNone/>
              <a:tabLst/>
              <a:defRPr/>
            </a:pPr>
            <a:endParaRPr kumimoji="0" lang="en-US" sz="3600" b="1" i="0" u="none" strike="noStrike" kern="0" cap="none" spc="0" normalizeH="0" baseline="0" noProof="0" dirty="0">
              <a:ln>
                <a:noFill/>
              </a:ln>
              <a:solidFill>
                <a:schemeClr val="dk1"/>
              </a:solidFill>
              <a:effectLst/>
              <a:uLnTx/>
              <a:uFillTx/>
              <a:latin typeface="Montserrat"/>
              <a:ea typeface="Montserrat"/>
              <a:cs typeface="Montserrat"/>
              <a:sym typeface="Montserrat"/>
            </a:endParaRPr>
          </a:p>
          <a:p>
            <a:pPr marL="0" marR="0" lvl="0" indent="0" algn="ctr" defTabSz="914400" rtl="0" eaLnBrk="1" fontAlgn="auto" latinLnBrk="0" hangingPunct="1">
              <a:lnSpc>
                <a:spcPct val="90000"/>
              </a:lnSpc>
              <a:spcBef>
                <a:spcPts val="0"/>
              </a:spcBef>
              <a:spcAft>
                <a:spcPts val="0"/>
              </a:spcAft>
              <a:buClr>
                <a:schemeClr val="dk1"/>
              </a:buClr>
              <a:buSzPts val="1800"/>
              <a:buFont typeface="Montserrat"/>
              <a:buNone/>
              <a:tabLst/>
              <a:defRPr/>
            </a:pPr>
            <a:endParaRPr kumimoji="0" lang="en-US" sz="3600" b="1" i="0" u="none" strike="noStrike" kern="0" cap="none" spc="0" normalizeH="0" baseline="0" noProof="0" dirty="0">
              <a:ln>
                <a:noFill/>
              </a:ln>
              <a:solidFill>
                <a:schemeClr val="dk1"/>
              </a:solidFill>
              <a:effectLst/>
              <a:uLnTx/>
              <a:uFillTx/>
              <a:latin typeface="Montserrat"/>
              <a:ea typeface="Montserrat"/>
              <a:cs typeface="Montserrat"/>
              <a:sym typeface="Montserrat"/>
            </a:endParaRPr>
          </a:p>
          <a:p>
            <a:pPr marL="0" marR="0" lvl="0" indent="0" algn="ctr" defTabSz="914400" rtl="0" eaLnBrk="1" fontAlgn="auto" latinLnBrk="0" hangingPunct="1">
              <a:lnSpc>
                <a:spcPct val="90000"/>
              </a:lnSpc>
              <a:spcBef>
                <a:spcPts val="0"/>
              </a:spcBef>
              <a:spcAft>
                <a:spcPts val="0"/>
              </a:spcAft>
              <a:buClr>
                <a:schemeClr val="dk1"/>
              </a:buClr>
              <a:buSzPts val="1800"/>
              <a:buFont typeface="Montserrat"/>
              <a:buNone/>
              <a:tabLst/>
              <a:defRPr/>
            </a:pPr>
            <a:endParaRPr kumimoji="0" lang="en-US" sz="3600" b="1" i="0" u="none" strike="noStrike" kern="0" cap="none" spc="0" normalizeH="0" baseline="0" noProof="0" dirty="0">
              <a:ln>
                <a:noFill/>
              </a:ln>
              <a:solidFill>
                <a:schemeClr val="dk1"/>
              </a:solidFill>
              <a:effectLst/>
              <a:uLnTx/>
              <a:uFillTx/>
              <a:latin typeface="Montserrat"/>
              <a:ea typeface="Montserrat"/>
              <a:cs typeface="Montserrat"/>
              <a:sym typeface="Montserrat"/>
            </a:endParaRPr>
          </a:p>
          <a:p>
            <a:pPr marL="0" marR="0" lvl="0" indent="0" algn="ctr" defTabSz="914400" rtl="0" eaLnBrk="1" fontAlgn="auto" latinLnBrk="0" hangingPunct="1">
              <a:lnSpc>
                <a:spcPct val="90000"/>
              </a:lnSpc>
              <a:spcBef>
                <a:spcPts val="0"/>
              </a:spcBef>
              <a:spcAft>
                <a:spcPts val="0"/>
              </a:spcAft>
              <a:buClr>
                <a:schemeClr val="dk1"/>
              </a:buClr>
              <a:buSzPts val="1800"/>
              <a:buFont typeface="Montserrat"/>
              <a:buNone/>
              <a:tabLst/>
              <a:defRPr/>
            </a:pPr>
            <a:endParaRPr kumimoji="0" lang="en-US" sz="3600" b="1" i="0" u="none" strike="noStrike" kern="0" cap="none" spc="0" normalizeH="0" baseline="0" noProof="0" dirty="0">
              <a:ln>
                <a:noFill/>
              </a:ln>
              <a:solidFill>
                <a:schemeClr val="dk1"/>
              </a:solidFill>
              <a:effectLst/>
              <a:uLnTx/>
              <a:uFillTx/>
              <a:latin typeface="Montserrat"/>
              <a:ea typeface="Montserrat"/>
              <a:cs typeface="Montserrat"/>
              <a:sym typeface="Montserrat"/>
            </a:endParaRPr>
          </a:p>
          <a:p>
            <a:pPr marL="0" marR="0" lvl="0" indent="0" algn="ctr" defTabSz="914400" rtl="0" eaLnBrk="1" fontAlgn="auto" latinLnBrk="0" hangingPunct="1">
              <a:lnSpc>
                <a:spcPct val="90000"/>
              </a:lnSpc>
              <a:spcBef>
                <a:spcPts val="0"/>
              </a:spcBef>
              <a:spcAft>
                <a:spcPts val="0"/>
              </a:spcAft>
              <a:buClr>
                <a:schemeClr val="dk1"/>
              </a:buClr>
              <a:buSzPts val="1800"/>
              <a:buFont typeface="Montserrat"/>
              <a:buNone/>
              <a:tabLst/>
              <a:defRPr/>
            </a:pPr>
            <a:endParaRPr kumimoji="0" lang="en-US" sz="3600" b="1" i="0" u="none" strike="noStrike" kern="0" cap="none" spc="0" normalizeH="0" baseline="0" noProof="0" dirty="0">
              <a:ln>
                <a:noFill/>
              </a:ln>
              <a:solidFill>
                <a:schemeClr val="dk1"/>
              </a:solidFill>
              <a:effectLst/>
              <a:uLnTx/>
              <a:uFillTx/>
              <a:latin typeface="Montserrat"/>
              <a:ea typeface="Montserrat"/>
              <a:cs typeface="Montserrat"/>
              <a:sym typeface="Montserrat"/>
            </a:endParaRPr>
          </a:p>
          <a:p>
            <a:pPr marL="0" marR="0" lvl="0" indent="0" algn="ctr" defTabSz="914400" rtl="0" eaLnBrk="1" fontAlgn="auto" latinLnBrk="0" hangingPunct="1">
              <a:lnSpc>
                <a:spcPct val="90000"/>
              </a:lnSpc>
              <a:spcBef>
                <a:spcPts val="0"/>
              </a:spcBef>
              <a:spcAft>
                <a:spcPts val="0"/>
              </a:spcAft>
              <a:buClr>
                <a:schemeClr val="dk1"/>
              </a:buClr>
              <a:buSzPts val="1800"/>
              <a:buFont typeface="Montserrat"/>
              <a:buNone/>
              <a:tabLst/>
              <a:defRPr/>
            </a:pPr>
            <a:endParaRPr kumimoji="0" lang="en-US" sz="3600" b="1" i="0" u="none" strike="noStrike" kern="0" cap="none" spc="0" normalizeH="0" baseline="0" noProof="0" dirty="0">
              <a:ln>
                <a:noFill/>
              </a:ln>
              <a:solidFill>
                <a:schemeClr val="dk1"/>
              </a:solidFill>
              <a:effectLst/>
              <a:uLnTx/>
              <a:uFillTx/>
              <a:latin typeface="Montserrat"/>
              <a:ea typeface="Montserrat"/>
              <a:cs typeface="Montserrat"/>
              <a:sym typeface="Montserrat"/>
            </a:endParaRPr>
          </a:p>
          <a:p>
            <a:pPr marL="0" marR="0" lvl="0" indent="0" algn="ctr" defTabSz="914400" rtl="0" eaLnBrk="1" fontAlgn="auto" latinLnBrk="0" hangingPunct="1">
              <a:lnSpc>
                <a:spcPct val="90000"/>
              </a:lnSpc>
              <a:spcBef>
                <a:spcPts val="0"/>
              </a:spcBef>
              <a:spcAft>
                <a:spcPts val="0"/>
              </a:spcAft>
              <a:buClr>
                <a:schemeClr val="dk1"/>
              </a:buClr>
              <a:buSzPts val="1800"/>
              <a:buFont typeface="Montserrat"/>
              <a:buNone/>
              <a:tabLst/>
              <a:defRPr/>
            </a:pPr>
            <a:endParaRPr kumimoji="0" lang="en-US" sz="3600" b="1" i="0" u="none" strike="noStrike" kern="0" cap="none" spc="0" normalizeH="0" baseline="0" noProof="0" dirty="0">
              <a:ln>
                <a:noFill/>
              </a:ln>
              <a:solidFill>
                <a:schemeClr val="dk1"/>
              </a:solidFill>
              <a:effectLst/>
              <a:uLnTx/>
              <a:uFillTx/>
              <a:latin typeface="Montserrat"/>
              <a:ea typeface="Montserrat"/>
              <a:cs typeface="Montserrat"/>
              <a:sym typeface="Montserrat"/>
            </a:endParaRPr>
          </a:p>
        </p:txBody>
      </p:sp>
      <p:grpSp>
        <p:nvGrpSpPr>
          <p:cNvPr id="242" name="Google Shape;242;p45" descr="Graph diagram that shows the topic of Supporting SWD in Online Contexts. Sub-categories include executive function, assessment, and engagement."/>
          <p:cNvGrpSpPr/>
          <p:nvPr/>
        </p:nvGrpSpPr>
        <p:grpSpPr>
          <a:xfrm>
            <a:off x="5851088" y="1202946"/>
            <a:ext cx="4451889" cy="4451889"/>
            <a:chOff x="2902488" y="902232"/>
            <a:chExt cx="3339000" cy="3339000"/>
          </a:xfrm>
        </p:grpSpPr>
        <p:sp>
          <p:nvSpPr>
            <p:cNvPr id="243" name="Google Shape;243;p45"/>
            <p:cNvSpPr/>
            <p:nvPr/>
          </p:nvSpPr>
          <p:spPr>
            <a:xfrm rot="-5400000">
              <a:off x="2902488" y="902232"/>
              <a:ext cx="3339000" cy="3339000"/>
            </a:xfrm>
            <a:prstGeom prst="ellipse">
              <a:avLst/>
            </a:prstGeom>
            <a:noFill/>
            <a:ln w="19050" cap="flat" cmpd="sng">
              <a:solidFill>
                <a:srgbClr val="1D7E74"/>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4" name="Google Shape;244;p45"/>
            <p:cNvSpPr/>
            <p:nvPr/>
          </p:nvSpPr>
          <p:spPr>
            <a:xfrm>
              <a:off x="3123738" y="1123632"/>
              <a:ext cx="2896500" cy="2896200"/>
            </a:xfrm>
            <a:prstGeom prst="pie">
              <a:avLst>
                <a:gd name="adj1" fmla="val 1811602"/>
                <a:gd name="adj2" fmla="val 16214886"/>
              </a:avLst>
            </a:prstGeom>
            <a:solidFill>
              <a:srgbClr val="83E3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45" name="Google Shape;245;p45">
            <a:extLst>
              <a:ext uri="{C183D7F6-B498-43B3-948B-1728B52AA6E4}">
                <adec:decorative xmlns:adec="http://schemas.microsoft.com/office/drawing/2017/decorative" val="1"/>
              </a:ext>
            </a:extLst>
          </p:cNvPr>
          <p:cNvGrpSpPr/>
          <p:nvPr/>
        </p:nvGrpSpPr>
        <p:grpSpPr>
          <a:xfrm>
            <a:off x="6866462" y="2218321"/>
            <a:ext cx="2421139" cy="2421139"/>
            <a:chOff x="3664038" y="1663782"/>
            <a:chExt cx="1815900" cy="1815900"/>
          </a:xfrm>
        </p:grpSpPr>
        <p:sp>
          <p:nvSpPr>
            <p:cNvPr id="246" name="Google Shape;246;p45"/>
            <p:cNvSpPr/>
            <p:nvPr/>
          </p:nvSpPr>
          <p:spPr>
            <a:xfrm>
              <a:off x="3664038" y="1663782"/>
              <a:ext cx="1815900" cy="1815900"/>
            </a:xfrm>
            <a:prstGeom prst="ellipse">
              <a:avLst/>
            </a:prstGeom>
            <a:solidFill>
              <a:srgbClr val="1B786E"/>
            </a:solidFill>
            <a:ln>
              <a:noFill/>
            </a:ln>
            <a:effectLst>
              <a:outerShdw blurRad="228600" dist="50800" dir="5400000" algn="tl" rotWithShape="0">
                <a:srgbClr val="000000">
                  <a:alpha val="549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7" name="Google Shape;247;p45"/>
            <p:cNvSpPr txBox="1"/>
            <p:nvPr/>
          </p:nvSpPr>
          <p:spPr>
            <a:xfrm>
              <a:off x="3899988" y="2158482"/>
              <a:ext cx="1344000" cy="8265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2400" b="1">
                  <a:solidFill>
                    <a:srgbClr val="FFFFFF"/>
                  </a:solidFill>
                  <a:latin typeface="Roboto"/>
                  <a:ea typeface="Roboto"/>
                  <a:cs typeface="Roboto"/>
                  <a:sym typeface="Roboto"/>
                </a:rPr>
                <a:t>Supporting SWD  in online     contexts </a:t>
              </a:r>
              <a:endParaRPr sz="2400" b="1">
                <a:solidFill>
                  <a:srgbClr val="FFFFFF"/>
                </a:solidFill>
                <a:latin typeface="Roboto"/>
                <a:ea typeface="Roboto"/>
                <a:cs typeface="Roboto"/>
                <a:sym typeface="Roboto"/>
              </a:endParaRPr>
            </a:p>
          </p:txBody>
        </p:sp>
      </p:grpSp>
      <p:grpSp>
        <p:nvGrpSpPr>
          <p:cNvPr id="248" name="Google Shape;248;p45">
            <a:extLst>
              <a:ext uri="{C183D7F6-B498-43B3-948B-1728B52AA6E4}">
                <adec:decorative xmlns:adec="http://schemas.microsoft.com/office/drawing/2017/decorative" val="1"/>
              </a:ext>
            </a:extLst>
          </p:cNvPr>
          <p:cNvGrpSpPr/>
          <p:nvPr/>
        </p:nvGrpSpPr>
        <p:grpSpPr>
          <a:xfrm>
            <a:off x="7103568" y="76687"/>
            <a:ext cx="2182722" cy="1942608"/>
            <a:chOff x="2859873" y="853971"/>
            <a:chExt cx="1068600" cy="1068600"/>
          </a:xfrm>
        </p:grpSpPr>
        <p:sp>
          <p:nvSpPr>
            <p:cNvPr id="249" name="Google Shape;249;p45"/>
            <p:cNvSpPr/>
            <p:nvPr/>
          </p:nvSpPr>
          <p:spPr>
            <a:xfrm>
              <a:off x="2859873" y="853971"/>
              <a:ext cx="1068600" cy="1068600"/>
            </a:xfrm>
            <a:prstGeom prst="ellipse">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0" name="Google Shape;250;p45"/>
            <p:cNvSpPr txBox="1"/>
            <p:nvPr/>
          </p:nvSpPr>
          <p:spPr>
            <a:xfrm>
              <a:off x="3012800" y="1022197"/>
              <a:ext cx="762600" cy="7323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2400">
                  <a:solidFill>
                    <a:srgbClr val="FFFFFF"/>
                  </a:solidFill>
                  <a:latin typeface="Roboto"/>
                  <a:ea typeface="Roboto"/>
                  <a:cs typeface="Roboto"/>
                  <a:sym typeface="Roboto"/>
                </a:rPr>
                <a:t>Executive Function</a:t>
              </a:r>
              <a:endParaRPr sz="2400">
                <a:solidFill>
                  <a:srgbClr val="FFFFFF"/>
                </a:solidFill>
                <a:latin typeface="Roboto"/>
                <a:ea typeface="Roboto"/>
                <a:cs typeface="Roboto"/>
                <a:sym typeface="Roboto"/>
              </a:endParaRPr>
            </a:p>
          </p:txBody>
        </p:sp>
      </p:grpSp>
      <p:grpSp>
        <p:nvGrpSpPr>
          <p:cNvPr id="251" name="Google Shape;251;p45">
            <a:extLst>
              <a:ext uri="{C183D7F6-B498-43B3-948B-1728B52AA6E4}">
                <adec:decorative xmlns:adec="http://schemas.microsoft.com/office/drawing/2017/decorative" val="1"/>
              </a:ext>
            </a:extLst>
          </p:cNvPr>
          <p:cNvGrpSpPr/>
          <p:nvPr/>
        </p:nvGrpSpPr>
        <p:grpSpPr>
          <a:xfrm>
            <a:off x="4864476" y="3330986"/>
            <a:ext cx="1995829" cy="1942608"/>
            <a:chOff x="2859871" y="853971"/>
            <a:chExt cx="1068603" cy="1068600"/>
          </a:xfrm>
        </p:grpSpPr>
        <p:sp>
          <p:nvSpPr>
            <p:cNvPr id="252" name="Google Shape;252;p45"/>
            <p:cNvSpPr/>
            <p:nvPr/>
          </p:nvSpPr>
          <p:spPr>
            <a:xfrm>
              <a:off x="2859873" y="853971"/>
              <a:ext cx="1068600" cy="1068600"/>
            </a:xfrm>
            <a:prstGeom prst="ellipse">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3" name="Google Shape;253;p45"/>
            <p:cNvSpPr txBox="1"/>
            <p:nvPr/>
          </p:nvSpPr>
          <p:spPr>
            <a:xfrm>
              <a:off x="2859871" y="1022120"/>
              <a:ext cx="1068600" cy="7323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2400">
                  <a:solidFill>
                    <a:srgbClr val="FFFFFF"/>
                  </a:solidFill>
                  <a:latin typeface="Roboto"/>
                  <a:ea typeface="Roboto"/>
                  <a:cs typeface="Roboto"/>
                  <a:sym typeface="Roboto"/>
                </a:rPr>
                <a:t>Engagement</a:t>
              </a:r>
              <a:endParaRPr sz="2400">
                <a:solidFill>
                  <a:srgbClr val="FFFFFF"/>
                </a:solidFill>
                <a:latin typeface="Roboto"/>
                <a:ea typeface="Roboto"/>
                <a:cs typeface="Roboto"/>
                <a:sym typeface="Roboto"/>
              </a:endParaRPr>
            </a:p>
          </p:txBody>
        </p:sp>
      </p:grpSp>
      <p:grpSp>
        <p:nvGrpSpPr>
          <p:cNvPr id="254" name="Google Shape;254;p45">
            <a:extLst>
              <a:ext uri="{C183D7F6-B498-43B3-948B-1728B52AA6E4}">
                <adec:decorative xmlns:adec="http://schemas.microsoft.com/office/drawing/2017/decorative" val="1"/>
              </a:ext>
            </a:extLst>
          </p:cNvPr>
          <p:cNvGrpSpPr/>
          <p:nvPr/>
        </p:nvGrpSpPr>
        <p:grpSpPr>
          <a:xfrm>
            <a:off x="9287392" y="3163154"/>
            <a:ext cx="2182722" cy="2100226"/>
            <a:chOff x="5214448" y="3234278"/>
            <a:chExt cx="1068600" cy="1068600"/>
          </a:xfrm>
        </p:grpSpPr>
        <p:sp>
          <p:nvSpPr>
            <p:cNvPr id="255" name="Google Shape;255;p45"/>
            <p:cNvSpPr/>
            <p:nvPr/>
          </p:nvSpPr>
          <p:spPr>
            <a:xfrm>
              <a:off x="5214448" y="3234278"/>
              <a:ext cx="1068600" cy="1068600"/>
            </a:xfrm>
            <a:prstGeom prst="ellipse">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6" name="Google Shape;256;p45"/>
            <p:cNvSpPr txBox="1"/>
            <p:nvPr/>
          </p:nvSpPr>
          <p:spPr>
            <a:xfrm>
              <a:off x="5294767" y="3402499"/>
              <a:ext cx="977100" cy="7323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2400">
                  <a:solidFill>
                    <a:srgbClr val="FFFFFF"/>
                  </a:solidFill>
                  <a:latin typeface="Roboto"/>
                  <a:ea typeface="Roboto"/>
                  <a:cs typeface="Roboto"/>
                  <a:sym typeface="Roboto"/>
                </a:rPr>
                <a:t>Assessment</a:t>
              </a:r>
              <a:endParaRPr sz="2400">
                <a:solidFill>
                  <a:srgbClr val="FFFFFF"/>
                </a:solidFill>
                <a:latin typeface="Roboto"/>
                <a:ea typeface="Roboto"/>
                <a:cs typeface="Roboto"/>
                <a:sym typeface="Roboto"/>
              </a:endParaRPr>
            </a:p>
          </p:txBody>
        </p:sp>
      </p:grpSp>
      <p:sp>
        <p:nvSpPr>
          <p:cNvPr id="257" name="Google Shape;257;p45"/>
          <p:cNvSpPr txBox="1">
            <a:spLocks noGrp="1"/>
          </p:cNvSpPr>
          <p:nvPr>
            <p:ph type="title" idx="4294967295"/>
          </p:nvPr>
        </p:nvSpPr>
        <p:spPr>
          <a:xfrm>
            <a:off x="266975" y="1084975"/>
            <a:ext cx="6023700" cy="29862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500" b="1" i="0" u="none" strike="noStrike" kern="0" cap="none" spc="0" normalizeH="0" baseline="0" noProof="0" dirty="0">
                <a:ln>
                  <a:noFill/>
                </a:ln>
                <a:solidFill>
                  <a:srgbClr val="073763"/>
                </a:solidFill>
                <a:effectLst/>
                <a:uLnTx/>
                <a:uFillTx/>
                <a:latin typeface="Georgia"/>
                <a:ea typeface="Georgia"/>
                <a:cs typeface="Georgia"/>
                <a:sym typeface="Georgia"/>
              </a:rPr>
              <a:t>Implications for teacher education?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500" b="1" i="0" u="none" strike="noStrike" kern="0" cap="none" spc="0" normalizeH="0" baseline="0" noProof="0" dirty="0">
              <a:ln>
                <a:noFill/>
              </a:ln>
              <a:solidFill>
                <a:srgbClr val="073763"/>
              </a:solidFill>
              <a:effectLst/>
              <a:uLnTx/>
              <a:uFillTx/>
              <a:latin typeface="Georgia"/>
              <a:ea typeface="Georgia"/>
              <a:cs typeface="Georgia"/>
              <a:sym typeface="Georgia"/>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500" b="1" i="0" u="none" strike="noStrike" kern="0" cap="none" spc="0" normalizeH="0" baseline="0" noProof="0" dirty="0">
                <a:ln>
                  <a:noFill/>
                </a:ln>
                <a:solidFill>
                  <a:srgbClr val="073763"/>
                </a:solidFill>
                <a:effectLst/>
                <a:uLnTx/>
                <a:uFillTx/>
                <a:latin typeface="Georgia"/>
                <a:ea typeface="Georgia"/>
                <a:cs typeface="Georgia"/>
                <a:sym typeface="Georgia"/>
              </a:rPr>
              <a:t>-Courses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500" b="1" i="0" u="none" strike="noStrike" kern="0" cap="none" spc="0" normalizeH="0" baseline="0" noProof="0" dirty="0">
                <a:ln>
                  <a:noFill/>
                </a:ln>
                <a:solidFill>
                  <a:srgbClr val="073763"/>
                </a:solidFill>
                <a:effectLst/>
                <a:uLnTx/>
                <a:uFillTx/>
                <a:latin typeface="Georgia"/>
                <a:ea typeface="Georgia"/>
                <a:cs typeface="Georgia"/>
                <a:sym typeface="Georgia"/>
              </a:rPr>
              <a:t>-</a:t>
            </a:r>
            <a:r>
              <a:rPr kumimoji="0" lang="en-US" sz="3500" b="1" i="0" u="none" strike="noStrike" kern="0" cap="none" spc="0" normalizeH="0" baseline="0" noProof="0" dirty="0" err="1">
                <a:ln>
                  <a:noFill/>
                </a:ln>
                <a:solidFill>
                  <a:srgbClr val="073763"/>
                </a:solidFill>
                <a:effectLst/>
                <a:uLnTx/>
                <a:uFillTx/>
                <a:latin typeface="Georgia"/>
                <a:ea typeface="Georgia"/>
                <a:cs typeface="Georgia"/>
                <a:sym typeface="Georgia"/>
              </a:rPr>
              <a:t>Practica</a:t>
            </a:r>
            <a:r>
              <a:rPr kumimoji="0" lang="en-US" sz="4200" b="1" i="0" u="none" strike="noStrike" kern="0" cap="none" spc="0" normalizeH="0" baseline="0" noProof="0" dirty="0">
                <a:ln>
                  <a:noFill/>
                </a:ln>
                <a:solidFill>
                  <a:srgbClr val="073763"/>
                </a:solidFill>
                <a:effectLst/>
                <a:uLnTx/>
                <a:uFillTx/>
                <a:latin typeface="Georgia"/>
                <a:ea typeface="Georgia"/>
                <a:cs typeface="Georgia"/>
                <a:sym typeface="Georgia"/>
              </a:rPr>
              <a:t> </a:t>
            </a:r>
            <a:r>
              <a:rPr kumimoji="0" lang="en-US" sz="3700" b="1" i="0" u="none" strike="noStrike" kern="0" cap="none" spc="0" normalizeH="0" baseline="0" noProof="0" dirty="0">
                <a:ln>
                  <a:noFill/>
                </a:ln>
                <a:solidFill>
                  <a:srgbClr val="000000"/>
                </a:solidFill>
                <a:effectLst/>
                <a:uLnTx/>
                <a:uFillTx/>
                <a:latin typeface="Helvetica Neue"/>
                <a:ea typeface="Helvetica Neue"/>
                <a:cs typeface="Helvetica Neue"/>
                <a:sym typeface="Helvetica Neue"/>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7"/>
          <p:cNvSpPr txBox="1">
            <a:spLocks noGrp="1"/>
          </p:cNvSpPr>
          <p:nvPr>
            <p:ph type="title"/>
          </p:nvPr>
        </p:nvSpPr>
        <p:spPr>
          <a:xfrm>
            <a:off x="678325" y="2667100"/>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SzPts val="990"/>
              <a:buNone/>
            </a:pPr>
            <a:r>
              <a:rPr lang="en-US" sz="5040"/>
              <a:t>Structured Q &amp; A</a:t>
            </a:r>
            <a:endParaRPr sz="5040"/>
          </a:p>
          <a:p>
            <a:pPr marL="0" lvl="0" indent="0" algn="ctr" rtl="0">
              <a:spcBef>
                <a:spcPts val="0"/>
              </a:spcBef>
              <a:spcAft>
                <a:spcPts val="0"/>
              </a:spcAft>
              <a:buSzPts val="990"/>
              <a:buNone/>
            </a:pPr>
            <a:endParaRPr sz="5040"/>
          </a:p>
          <a:p>
            <a:pPr marL="0" lvl="0" indent="0" algn="ctr" rtl="0">
              <a:spcBef>
                <a:spcPts val="0"/>
              </a:spcBef>
              <a:spcAft>
                <a:spcPts val="0"/>
              </a:spcAft>
              <a:buSzPts val="990"/>
              <a:buNone/>
            </a:pPr>
            <a:endParaRPr sz="324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8"/>
          <p:cNvSpPr txBox="1">
            <a:spLocks noGrp="1"/>
          </p:cNvSpPr>
          <p:nvPr>
            <p:ph type="title"/>
          </p:nvPr>
        </p:nvSpPr>
        <p:spPr>
          <a:xfrm>
            <a:off x="838200" y="1556025"/>
            <a:ext cx="10515600" cy="2057700"/>
          </a:xfrm>
          <a:prstGeom prst="rect">
            <a:avLst/>
          </a:prstGeom>
        </p:spPr>
        <p:txBody>
          <a:bodyPr spcFirstLastPara="1" wrap="square" lIns="91425" tIns="45700" rIns="91425" bIns="45700" anchor="ctr" anchorCtr="0">
            <a:noAutofit/>
          </a:bodyPr>
          <a:lstStyle/>
          <a:p>
            <a:pPr marL="457200" lvl="0" indent="0" algn="ctr" rtl="0">
              <a:lnSpc>
                <a:spcPct val="100000"/>
              </a:lnSpc>
              <a:spcBef>
                <a:spcPts val="0"/>
              </a:spcBef>
              <a:spcAft>
                <a:spcPts val="0"/>
              </a:spcAft>
              <a:buNone/>
            </a:pPr>
            <a:endParaRPr sz="4000" i="1">
              <a:solidFill>
                <a:srgbClr val="333333"/>
              </a:solidFill>
            </a:endParaRPr>
          </a:p>
          <a:p>
            <a:pPr marL="457200" lvl="0" indent="0" algn="ctr" rtl="0">
              <a:lnSpc>
                <a:spcPct val="100000"/>
              </a:lnSpc>
              <a:spcBef>
                <a:spcPts val="0"/>
              </a:spcBef>
              <a:spcAft>
                <a:spcPts val="0"/>
              </a:spcAft>
              <a:buNone/>
            </a:pPr>
            <a:r>
              <a:rPr lang="en-US" sz="4000" i="1">
                <a:solidFill>
                  <a:srgbClr val="073763"/>
                </a:solidFill>
                <a:latin typeface="Georgia"/>
                <a:ea typeface="Georgia"/>
                <a:cs typeface="Georgia"/>
                <a:sym typeface="Georgia"/>
              </a:rPr>
              <a:t>Question 1: </a:t>
            </a:r>
            <a:endParaRPr sz="4000" i="1">
              <a:solidFill>
                <a:srgbClr val="073763"/>
              </a:solidFill>
              <a:latin typeface="Georgia"/>
              <a:ea typeface="Georgia"/>
              <a:cs typeface="Georgia"/>
              <a:sym typeface="Georgia"/>
            </a:endParaRPr>
          </a:p>
          <a:p>
            <a:pPr marL="457200" lvl="0" indent="0" algn="ctr" rtl="0">
              <a:lnSpc>
                <a:spcPct val="100000"/>
              </a:lnSpc>
              <a:spcBef>
                <a:spcPts val="0"/>
              </a:spcBef>
              <a:spcAft>
                <a:spcPts val="0"/>
              </a:spcAft>
              <a:buNone/>
            </a:pPr>
            <a:endParaRPr sz="4000" i="1">
              <a:solidFill>
                <a:srgbClr val="333333"/>
              </a:solidFill>
            </a:endParaRPr>
          </a:p>
          <a:p>
            <a:pPr marL="457200" lvl="0" indent="0" algn="ctr" rtl="0">
              <a:lnSpc>
                <a:spcPct val="100000"/>
              </a:lnSpc>
              <a:spcBef>
                <a:spcPts val="0"/>
              </a:spcBef>
              <a:spcAft>
                <a:spcPts val="0"/>
              </a:spcAft>
              <a:buNone/>
            </a:pPr>
            <a:r>
              <a:rPr lang="en-US" sz="4000" i="1">
                <a:solidFill>
                  <a:srgbClr val="073763"/>
                </a:solidFill>
                <a:latin typeface="Georgia"/>
                <a:ea typeface="Georgia"/>
                <a:cs typeface="Georgia"/>
                <a:sym typeface="Georgia"/>
              </a:rPr>
              <a:t>How do you plan instruction that does not require a family member to be present with the student during the learning day?</a:t>
            </a:r>
            <a:endParaRPr sz="6400">
              <a:solidFill>
                <a:srgbClr val="073763"/>
              </a:solidFill>
              <a:latin typeface="Georgia"/>
              <a:ea typeface="Georgia"/>
              <a:cs typeface="Georgia"/>
              <a:sym typeface="Georgia"/>
            </a:endParaRPr>
          </a:p>
        </p:txBody>
      </p:sp>
      <p:pic>
        <p:nvPicPr>
          <p:cNvPr id="277" name="Google Shape;277;p48">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2500314" cy="850529"/>
          </a:xfrm>
          <a:prstGeom prst="rect">
            <a:avLst/>
          </a:prstGeom>
          <a:noFill/>
          <a:ln>
            <a:noFill/>
          </a:ln>
        </p:spPr>
      </p:pic>
      <p:pic>
        <p:nvPicPr>
          <p:cNvPr id="278" name="Google Shape;278;p48">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t="19792" b="20520"/>
          <a:stretch/>
        </p:blipFill>
        <p:spPr>
          <a:xfrm>
            <a:off x="8886153" y="0"/>
            <a:ext cx="3305847" cy="5818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7" name="Google Shape;287;p49" descr="Canvas logo"/>
          <p:cNvPicPr preferRelativeResize="0"/>
          <p:nvPr/>
        </p:nvPicPr>
        <p:blipFill>
          <a:blip r:embed="rId3">
            <a:alphaModFix/>
          </a:blip>
          <a:stretch>
            <a:fillRect/>
          </a:stretch>
        </p:blipFill>
        <p:spPr>
          <a:xfrm>
            <a:off x="2326213" y="4103413"/>
            <a:ext cx="2143125" cy="2143125"/>
          </a:xfrm>
          <a:prstGeom prst="rect">
            <a:avLst/>
          </a:prstGeom>
          <a:noFill/>
          <a:ln>
            <a:noFill/>
          </a:ln>
        </p:spPr>
      </p:pic>
      <p:pic>
        <p:nvPicPr>
          <p:cNvPr id="288" name="Google Shape;288;p49" descr="Blackboard logo"/>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816200" y="2045262"/>
            <a:ext cx="2021413" cy="1947294"/>
          </a:xfrm>
          <a:prstGeom prst="rect">
            <a:avLst/>
          </a:prstGeom>
          <a:noFill/>
          <a:ln>
            <a:noFill/>
          </a:ln>
        </p:spPr>
      </p:pic>
      <p:pic>
        <p:nvPicPr>
          <p:cNvPr id="285" name="Google Shape;285;p49" descr="Google Classroom logo"/>
          <p:cNvPicPr preferRelativeResize="0"/>
          <p:nvPr/>
        </p:nvPicPr>
        <p:blipFill>
          <a:blip r:embed="rId5">
            <a:alphaModFix/>
          </a:blip>
          <a:stretch>
            <a:fillRect/>
          </a:stretch>
        </p:blipFill>
        <p:spPr>
          <a:xfrm>
            <a:off x="0" y="1690825"/>
            <a:ext cx="3752375" cy="2656175"/>
          </a:xfrm>
          <a:prstGeom prst="rect">
            <a:avLst/>
          </a:prstGeom>
          <a:noFill/>
          <a:ln>
            <a:noFill/>
          </a:ln>
        </p:spPr>
      </p:pic>
      <p:sp>
        <p:nvSpPr>
          <p:cNvPr id="286" name="Google Shape;286;p49"/>
          <p:cNvSpPr txBox="1">
            <a:spLocks noGrp="1"/>
          </p:cNvSpPr>
          <p:nvPr>
            <p:ph type="body" idx="2"/>
          </p:nvPr>
        </p:nvSpPr>
        <p:spPr>
          <a:xfrm>
            <a:off x="5837625" y="1979375"/>
            <a:ext cx="5696400" cy="3596700"/>
          </a:xfrm>
          <a:prstGeom prst="rect">
            <a:avLst/>
          </a:prstGeom>
        </p:spPr>
        <p:txBody>
          <a:bodyPr spcFirstLastPara="1" wrap="square" lIns="91425" tIns="45700" rIns="91425" bIns="45700" anchor="t" anchorCtr="0">
            <a:normAutofit fontScale="92500" lnSpcReduction="10000"/>
          </a:bodyPr>
          <a:lstStyle/>
          <a:p>
            <a:pPr marL="457200" lvl="0" indent="-334327" algn="l" rtl="0">
              <a:spcBef>
                <a:spcPts val="1000"/>
              </a:spcBef>
              <a:spcAft>
                <a:spcPts val="0"/>
              </a:spcAft>
              <a:buClr>
                <a:srgbClr val="073763"/>
              </a:buClr>
              <a:buSzPct val="64285"/>
              <a:buFont typeface="Georgia"/>
              <a:buChar char="•"/>
            </a:pPr>
            <a:r>
              <a:rPr lang="en-US">
                <a:solidFill>
                  <a:srgbClr val="073763"/>
                </a:solidFill>
                <a:latin typeface="Georgia"/>
                <a:ea typeface="Georgia"/>
                <a:cs typeface="Georgia"/>
                <a:sym typeface="Georgia"/>
              </a:rPr>
              <a:t>Organization</a:t>
            </a:r>
            <a:endParaRPr>
              <a:solidFill>
                <a:srgbClr val="073763"/>
              </a:solidFill>
              <a:latin typeface="Georgia"/>
              <a:ea typeface="Georgia"/>
              <a:cs typeface="Georgia"/>
              <a:sym typeface="Georgia"/>
            </a:endParaRPr>
          </a:p>
          <a:p>
            <a:pPr marL="457200" lvl="0" indent="-334327" algn="l" rtl="0">
              <a:spcBef>
                <a:spcPts val="0"/>
              </a:spcBef>
              <a:spcAft>
                <a:spcPts val="0"/>
              </a:spcAft>
              <a:buClr>
                <a:srgbClr val="073763"/>
              </a:buClr>
              <a:buSzPct val="64285"/>
              <a:buFont typeface="Georgia"/>
              <a:buChar char="•"/>
            </a:pPr>
            <a:r>
              <a:rPr lang="en-US">
                <a:solidFill>
                  <a:srgbClr val="073763"/>
                </a:solidFill>
                <a:latin typeface="Georgia"/>
                <a:ea typeface="Georgia"/>
                <a:cs typeface="Georgia"/>
                <a:sym typeface="Georgia"/>
              </a:rPr>
              <a:t>Instructions</a:t>
            </a:r>
            <a:endParaRPr>
              <a:solidFill>
                <a:srgbClr val="073763"/>
              </a:solidFill>
              <a:latin typeface="Georgia"/>
              <a:ea typeface="Georgia"/>
              <a:cs typeface="Georgia"/>
              <a:sym typeface="Georgia"/>
            </a:endParaRPr>
          </a:p>
          <a:p>
            <a:pPr marL="457200" lvl="0" indent="-334327" algn="l" rtl="0">
              <a:spcBef>
                <a:spcPts val="0"/>
              </a:spcBef>
              <a:spcAft>
                <a:spcPts val="0"/>
              </a:spcAft>
              <a:buClr>
                <a:srgbClr val="073763"/>
              </a:buClr>
              <a:buSzPct val="64285"/>
              <a:buFont typeface="Georgia"/>
              <a:buChar char="•"/>
            </a:pPr>
            <a:r>
              <a:rPr lang="en-US">
                <a:solidFill>
                  <a:srgbClr val="073763"/>
                </a:solidFill>
                <a:latin typeface="Georgia"/>
                <a:ea typeface="Georgia"/>
                <a:cs typeface="Georgia"/>
                <a:sym typeface="Georgia"/>
              </a:rPr>
              <a:t>Accessibility tools</a:t>
            </a:r>
            <a:endParaRPr>
              <a:solidFill>
                <a:srgbClr val="073763"/>
              </a:solidFill>
              <a:latin typeface="Georgia"/>
              <a:ea typeface="Georgia"/>
              <a:cs typeface="Georgia"/>
              <a:sym typeface="Georgia"/>
            </a:endParaRPr>
          </a:p>
          <a:p>
            <a:pPr marL="457200" lvl="0" indent="-334327" algn="l" rtl="0">
              <a:spcBef>
                <a:spcPts val="0"/>
              </a:spcBef>
              <a:spcAft>
                <a:spcPts val="0"/>
              </a:spcAft>
              <a:buClr>
                <a:srgbClr val="073763"/>
              </a:buClr>
              <a:buSzPct val="64285"/>
              <a:buFont typeface="Georgia"/>
              <a:buChar char="•"/>
            </a:pPr>
            <a:r>
              <a:rPr lang="en-US">
                <a:solidFill>
                  <a:srgbClr val="073763"/>
                </a:solidFill>
                <a:latin typeface="Georgia"/>
                <a:ea typeface="Georgia"/>
                <a:cs typeface="Georgia"/>
                <a:sym typeface="Georgia"/>
              </a:rPr>
              <a:t>Linking to additional resources</a:t>
            </a:r>
            <a:endParaRPr>
              <a:solidFill>
                <a:srgbClr val="073763"/>
              </a:solidFill>
              <a:latin typeface="Georgia"/>
              <a:ea typeface="Georgia"/>
              <a:cs typeface="Georgia"/>
              <a:sym typeface="Georgia"/>
            </a:endParaRPr>
          </a:p>
          <a:p>
            <a:pPr marL="0" lvl="0" indent="0" algn="l" rtl="0">
              <a:spcBef>
                <a:spcPts val="1000"/>
              </a:spcBef>
              <a:spcAft>
                <a:spcPts val="0"/>
              </a:spcAft>
              <a:buNone/>
            </a:pPr>
            <a:r>
              <a:rPr lang="en-US" b="1">
                <a:solidFill>
                  <a:srgbClr val="073763"/>
                </a:solidFill>
                <a:latin typeface="Georgia"/>
                <a:ea typeface="Georgia"/>
                <a:cs typeface="Georgia"/>
                <a:sym typeface="Georgia"/>
              </a:rPr>
              <a:t>**But we must model and check for student understanding &amp; use </a:t>
            </a:r>
            <a:endParaRPr b="1">
              <a:solidFill>
                <a:srgbClr val="073763"/>
              </a:solidFill>
              <a:latin typeface="Georgia"/>
              <a:ea typeface="Georgia"/>
              <a:cs typeface="Georgia"/>
              <a:sym typeface="Georgia"/>
            </a:endParaRPr>
          </a:p>
        </p:txBody>
      </p:sp>
      <p:sp>
        <p:nvSpPr>
          <p:cNvPr id="284" name="Google Shape;284;p49"/>
          <p:cNvSpPr txBox="1">
            <a:spLocks noGrp="1"/>
          </p:cNvSpPr>
          <p:nvPr>
            <p:ph type="title"/>
          </p:nvPr>
        </p:nvSpPr>
        <p:spPr>
          <a:xfrm>
            <a:off x="55650" y="131500"/>
            <a:ext cx="120807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solidFill>
                  <a:srgbClr val="073763"/>
                </a:solidFill>
                <a:latin typeface="Georgia"/>
                <a:ea typeface="Georgia"/>
                <a:cs typeface="Georgia"/>
                <a:sym typeface="Georgia"/>
              </a:rPr>
              <a:t>Leveraging the learning management system (LMS)? </a:t>
            </a:r>
            <a:endParaRPr dirty="0">
              <a:solidFill>
                <a:srgbClr val="073763"/>
              </a:solidFill>
              <a:latin typeface="Georgia"/>
              <a:ea typeface="Georgia"/>
              <a:cs typeface="Georgia"/>
              <a:sym typeface="Georg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0"/>
          <p:cNvSpPr txBox="1">
            <a:spLocks noGrp="1"/>
          </p:cNvSpPr>
          <p:nvPr>
            <p:ph type="title"/>
          </p:nvPr>
        </p:nvSpPr>
        <p:spPr>
          <a:xfrm>
            <a:off x="838200" y="58183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solidFill>
                  <a:srgbClr val="073763"/>
                </a:solidFill>
                <a:latin typeface="Georgia"/>
                <a:ea typeface="Georgia"/>
                <a:cs typeface="Georgia"/>
                <a:sym typeface="Georgia"/>
              </a:rPr>
              <a:t>Examples </a:t>
            </a:r>
            <a:endParaRPr dirty="0">
              <a:solidFill>
                <a:srgbClr val="073763"/>
              </a:solidFill>
              <a:latin typeface="Georgia"/>
              <a:ea typeface="Georgia"/>
              <a:cs typeface="Georgia"/>
              <a:sym typeface="Georgia"/>
            </a:endParaRPr>
          </a:p>
        </p:txBody>
      </p:sp>
      <p:graphicFrame>
        <p:nvGraphicFramePr>
          <p:cNvPr id="295" name="Google Shape;295;p50"/>
          <p:cNvGraphicFramePr/>
          <p:nvPr>
            <p:extLst>
              <p:ext uri="{D42A27DB-BD31-4B8C-83A1-F6EECF244321}">
                <p14:modId xmlns:p14="http://schemas.microsoft.com/office/powerpoint/2010/main" val="2829667798"/>
              </p:ext>
            </p:extLst>
          </p:nvPr>
        </p:nvGraphicFramePr>
        <p:xfrm>
          <a:off x="838200" y="1432364"/>
          <a:ext cx="10515600" cy="4405990"/>
        </p:xfrm>
        <a:graphic>
          <a:graphicData uri="http://schemas.openxmlformats.org/drawingml/2006/table">
            <a:tbl>
              <a:tblPr firstRow="1">
                <a:noFill/>
                <a:tableStyleId>{8951C495-CD88-46B9-AA92-B4546B5C41DF}</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607250">
                <a:tc>
                  <a:txBody>
                    <a:bodyPr/>
                    <a:lstStyle/>
                    <a:p>
                      <a:pPr marL="0" lvl="0" indent="0" algn="l" rtl="0">
                        <a:spcBef>
                          <a:spcPts val="0"/>
                        </a:spcBef>
                        <a:spcAft>
                          <a:spcPts val="0"/>
                        </a:spcAft>
                        <a:buNone/>
                      </a:pPr>
                      <a:endParaRPr sz="3300" b="1" dirty="0">
                        <a:solidFill>
                          <a:srgbClr val="073763"/>
                        </a:solidFill>
                        <a:latin typeface="Georgia"/>
                        <a:ea typeface="Georgia"/>
                        <a:cs typeface="Georgia"/>
                        <a:sym typeface="Georgia"/>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sz="3300" b="1" dirty="0">
                        <a:solidFill>
                          <a:srgbClr val="073763"/>
                        </a:solidFill>
                        <a:latin typeface="Georgia"/>
                        <a:ea typeface="Georgia"/>
                        <a:cs typeface="Georgia"/>
                        <a:sym typeface="Georgia"/>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5823602"/>
                  </a:ext>
                </a:extLst>
              </a:tr>
              <a:tr h="607250">
                <a:tc>
                  <a:txBody>
                    <a:bodyPr/>
                    <a:lstStyle/>
                    <a:p>
                      <a:pPr marL="0" lvl="0" indent="0" algn="l" rtl="0">
                        <a:spcBef>
                          <a:spcPts val="0"/>
                        </a:spcBef>
                        <a:spcAft>
                          <a:spcPts val="0"/>
                        </a:spcAft>
                        <a:buNone/>
                      </a:pPr>
                      <a:r>
                        <a:rPr lang="en-US" sz="3300" b="1" dirty="0">
                          <a:solidFill>
                            <a:srgbClr val="073763"/>
                          </a:solidFill>
                          <a:latin typeface="Georgia"/>
                          <a:ea typeface="Georgia"/>
                          <a:cs typeface="Georgia"/>
                          <a:sym typeface="Georgia"/>
                        </a:rPr>
                        <a:t>Executive Function</a:t>
                      </a:r>
                      <a:endParaRPr sz="3300" b="1" dirty="0">
                        <a:solidFill>
                          <a:srgbClr val="073763"/>
                        </a:solidFill>
                        <a:latin typeface="Georgia"/>
                        <a:ea typeface="Georgia"/>
                        <a:cs typeface="Georgia"/>
                        <a:sym typeface="Georgia"/>
                      </a:endParaRPr>
                    </a:p>
                  </a:txBody>
                  <a:tcPr marL="91425" marR="91425" marT="91425" marB="91425">
                    <a:lnT w="12700" cap="flat" cmpd="sng" algn="ctr">
                      <a:solidFill>
                        <a:schemeClr val="tx1"/>
                      </a:solidFill>
                      <a:prstDash val="solid"/>
                      <a:round/>
                      <a:headEnd type="none" w="med" len="med"/>
                      <a:tailEnd type="none" w="med" len="med"/>
                    </a:lnT>
                  </a:tcPr>
                </a:tc>
                <a:tc>
                  <a:txBody>
                    <a:bodyPr/>
                    <a:lstStyle/>
                    <a:p>
                      <a:pPr marL="0" lvl="0" indent="0" algn="l" rtl="0">
                        <a:spcBef>
                          <a:spcPts val="0"/>
                        </a:spcBef>
                        <a:spcAft>
                          <a:spcPts val="0"/>
                        </a:spcAft>
                        <a:buNone/>
                      </a:pPr>
                      <a:r>
                        <a:rPr lang="en-US" sz="3300" b="1" dirty="0">
                          <a:solidFill>
                            <a:srgbClr val="073763"/>
                          </a:solidFill>
                          <a:latin typeface="Georgia"/>
                          <a:ea typeface="Georgia"/>
                          <a:cs typeface="Georgia"/>
                          <a:sym typeface="Georgia"/>
                        </a:rPr>
                        <a:t>Engagement</a:t>
                      </a:r>
                      <a:endParaRPr sz="3300" b="1" dirty="0">
                        <a:solidFill>
                          <a:srgbClr val="073763"/>
                        </a:solidFill>
                        <a:latin typeface="Georgia"/>
                        <a:ea typeface="Georgia"/>
                        <a:cs typeface="Georgia"/>
                        <a:sym typeface="Georgia"/>
                      </a:endParaRPr>
                    </a:p>
                  </a:txBody>
                  <a:tcPr marL="91425" marR="91425" marT="91425" marB="91425">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034450">
                <a:tc>
                  <a:txBody>
                    <a:bodyPr/>
                    <a:lstStyle/>
                    <a:p>
                      <a:pPr marL="0" lvl="0" indent="0" algn="l" rtl="0">
                        <a:spcBef>
                          <a:spcPts val="0"/>
                        </a:spcBef>
                        <a:spcAft>
                          <a:spcPts val="0"/>
                        </a:spcAft>
                        <a:buNone/>
                      </a:pPr>
                      <a:r>
                        <a:rPr lang="en-US" sz="2400">
                          <a:solidFill>
                            <a:srgbClr val="073763"/>
                          </a:solidFill>
                          <a:latin typeface="Georgia"/>
                          <a:ea typeface="Georgia"/>
                          <a:cs typeface="Georgia"/>
                          <a:sym typeface="Georgia"/>
                        </a:rPr>
                        <a:t>-Planning independent tasks </a:t>
                      </a:r>
                      <a:endParaRPr sz="2400">
                        <a:solidFill>
                          <a:srgbClr val="073763"/>
                        </a:solidFill>
                        <a:latin typeface="Georgia"/>
                        <a:ea typeface="Georgia"/>
                        <a:cs typeface="Georgia"/>
                        <a:sym typeface="Georgia"/>
                      </a:endParaRPr>
                    </a:p>
                    <a:p>
                      <a:pPr marL="0" lvl="0" indent="0" algn="l" rtl="0">
                        <a:spcBef>
                          <a:spcPts val="0"/>
                        </a:spcBef>
                        <a:spcAft>
                          <a:spcPts val="0"/>
                        </a:spcAft>
                        <a:buNone/>
                      </a:pPr>
                      <a:endParaRPr sz="2400">
                        <a:solidFill>
                          <a:srgbClr val="073763"/>
                        </a:solidFill>
                        <a:latin typeface="Georgia"/>
                        <a:ea typeface="Georgia"/>
                        <a:cs typeface="Georgia"/>
                        <a:sym typeface="Georgia"/>
                      </a:endParaRPr>
                    </a:p>
                    <a:p>
                      <a:pPr marL="0" lvl="0" indent="0" algn="l" rtl="0">
                        <a:spcBef>
                          <a:spcPts val="0"/>
                        </a:spcBef>
                        <a:spcAft>
                          <a:spcPts val="0"/>
                        </a:spcAft>
                        <a:buNone/>
                      </a:pPr>
                      <a:r>
                        <a:rPr lang="en-US" sz="2400">
                          <a:solidFill>
                            <a:srgbClr val="073763"/>
                          </a:solidFill>
                          <a:latin typeface="Georgia"/>
                          <a:ea typeface="Georgia"/>
                          <a:cs typeface="Georgia"/>
                          <a:sym typeface="Georgia"/>
                        </a:rPr>
                        <a:t>-Time management </a:t>
                      </a:r>
                      <a:endParaRPr sz="2400">
                        <a:solidFill>
                          <a:srgbClr val="073763"/>
                        </a:solidFill>
                        <a:latin typeface="Georgia"/>
                        <a:ea typeface="Georgia"/>
                        <a:cs typeface="Georgia"/>
                        <a:sym typeface="Georgia"/>
                      </a:endParaRPr>
                    </a:p>
                    <a:p>
                      <a:pPr marL="0" lvl="0" indent="0" algn="l" rtl="0">
                        <a:spcBef>
                          <a:spcPts val="0"/>
                        </a:spcBef>
                        <a:spcAft>
                          <a:spcPts val="0"/>
                        </a:spcAft>
                        <a:buNone/>
                      </a:pPr>
                      <a:endParaRPr sz="2400">
                        <a:solidFill>
                          <a:srgbClr val="073763"/>
                        </a:solidFill>
                        <a:latin typeface="Georgia"/>
                        <a:ea typeface="Georgia"/>
                        <a:cs typeface="Georgia"/>
                        <a:sym typeface="Georgia"/>
                      </a:endParaRPr>
                    </a:p>
                    <a:p>
                      <a:pPr marL="0" lvl="0" indent="0" algn="l" rtl="0">
                        <a:spcBef>
                          <a:spcPts val="0"/>
                        </a:spcBef>
                        <a:spcAft>
                          <a:spcPts val="0"/>
                        </a:spcAft>
                        <a:buNone/>
                      </a:pPr>
                      <a:r>
                        <a:rPr lang="en-US" sz="2400">
                          <a:solidFill>
                            <a:srgbClr val="073763"/>
                          </a:solidFill>
                          <a:latin typeface="Georgia"/>
                          <a:ea typeface="Georgia"/>
                          <a:cs typeface="Georgia"/>
                          <a:sym typeface="Georgia"/>
                        </a:rPr>
                        <a:t>-Sustained effort</a:t>
                      </a:r>
                      <a:endParaRPr sz="2400">
                        <a:solidFill>
                          <a:srgbClr val="073763"/>
                        </a:solidFill>
                        <a:latin typeface="Georgia"/>
                        <a:ea typeface="Georgia"/>
                        <a:cs typeface="Georgia"/>
                        <a:sym typeface="Georgia"/>
                      </a:endParaRPr>
                    </a:p>
                    <a:p>
                      <a:pPr marL="0" lvl="0" indent="0" algn="l" rtl="0">
                        <a:spcBef>
                          <a:spcPts val="0"/>
                        </a:spcBef>
                        <a:spcAft>
                          <a:spcPts val="0"/>
                        </a:spcAft>
                        <a:buNone/>
                      </a:pPr>
                      <a:endParaRPr sz="2400">
                        <a:solidFill>
                          <a:srgbClr val="073763"/>
                        </a:solidFill>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r>
                        <a:rPr lang="en-US" sz="2400" dirty="0">
                          <a:solidFill>
                            <a:srgbClr val="073763"/>
                          </a:solidFill>
                          <a:latin typeface="Georgia"/>
                          <a:ea typeface="Georgia"/>
                          <a:cs typeface="Georgia"/>
                          <a:sym typeface="Georgia"/>
                        </a:rPr>
                        <a:t>-Attention and participation in synchronous &amp; asynchronous activities</a:t>
                      </a:r>
                      <a:endParaRPr sz="2400" dirty="0">
                        <a:solidFill>
                          <a:srgbClr val="073763"/>
                        </a:solidFill>
                        <a:latin typeface="Georgia"/>
                        <a:ea typeface="Georgia"/>
                        <a:cs typeface="Georgia"/>
                        <a:sym typeface="Georgia"/>
                      </a:endParaRPr>
                    </a:p>
                    <a:p>
                      <a:pPr marL="0" lvl="0" indent="0" algn="l" rtl="0">
                        <a:spcBef>
                          <a:spcPts val="0"/>
                        </a:spcBef>
                        <a:spcAft>
                          <a:spcPts val="0"/>
                        </a:spcAft>
                        <a:buNone/>
                      </a:pPr>
                      <a:endParaRPr sz="2400" dirty="0">
                        <a:solidFill>
                          <a:srgbClr val="073763"/>
                        </a:solidFill>
                        <a:latin typeface="Georgia"/>
                        <a:ea typeface="Georgia"/>
                        <a:cs typeface="Georgia"/>
                        <a:sym typeface="Georgia"/>
                      </a:endParaRPr>
                    </a:p>
                    <a:p>
                      <a:pPr marL="0" lvl="0" indent="0" algn="l" rtl="0">
                        <a:spcBef>
                          <a:spcPts val="0"/>
                        </a:spcBef>
                        <a:spcAft>
                          <a:spcPts val="0"/>
                        </a:spcAft>
                        <a:buNone/>
                      </a:pPr>
                      <a:r>
                        <a:rPr lang="en-US" sz="2400" dirty="0">
                          <a:solidFill>
                            <a:srgbClr val="073763"/>
                          </a:solidFill>
                          <a:latin typeface="Georgia"/>
                          <a:ea typeface="Georgia"/>
                          <a:cs typeface="Georgia"/>
                          <a:sym typeface="Georgia"/>
                        </a:rPr>
                        <a:t>-Collaboration  </a:t>
                      </a:r>
                      <a:endParaRPr sz="2400" dirty="0">
                        <a:solidFill>
                          <a:srgbClr val="073763"/>
                        </a:solidFill>
                        <a:latin typeface="Georgia"/>
                        <a:ea typeface="Georgia"/>
                        <a:cs typeface="Georgia"/>
                        <a:sym typeface="Georgia"/>
                      </a:endParaRPr>
                    </a:p>
                    <a:p>
                      <a:pPr marL="0" lvl="0" indent="0" algn="l" rtl="0">
                        <a:spcBef>
                          <a:spcPts val="0"/>
                        </a:spcBef>
                        <a:spcAft>
                          <a:spcPts val="0"/>
                        </a:spcAft>
                        <a:buNone/>
                      </a:pPr>
                      <a:endParaRPr sz="2400" dirty="0">
                        <a:solidFill>
                          <a:srgbClr val="073763"/>
                        </a:solidFill>
                        <a:latin typeface="Georgia"/>
                        <a:ea typeface="Georgia"/>
                        <a:cs typeface="Georgia"/>
                        <a:sym typeface="Georgia"/>
                      </a:endParaRPr>
                    </a:p>
                  </a:txBody>
                  <a:tcPr marL="91425" marR="91425" marT="91425" marB="91425"/>
                </a:tc>
                <a:extLst>
                  <a:ext uri="{0D108BD9-81ED-4DB2-BD59-A6C34878D82A}">
                    <a16:rowId xmlns:a16="http://schemas.microsoft.com/office/drawing/2014/main" val="10001"/>
                  </a:ext>
                </a:extLst>
              </a:tr>
            </a:tbl>
          </a:graphicData>
        </a:graphic>
      </p:graphicFrame>
      <p:pic>
        <p:nvPicPr>
          <p:cNvPr id="296" name="Google Shape;296;p50">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2500314" cy="850529"/>
          </a:xfrm>
          <a:prstGeom prst="rect">
            <a:avLst/>
          </a:prstGeom>
          <a:noFill/>
          <a:ln>
            <a:noFill/>
          </a:ln>
        </p:spPr>
      </p:pic>
      <p:pic>
        <p:nvPicPr>
          <p:cNvPr id="297" name="Google Shape;297;p50">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t="19792" b="20520"/>
          <a:stretch/>
        </p:blipFill>
        <p:spPr>
          <a:xfrm>
            <a:off x="8886153" y="0"/>
            <a:ext cx="3305847" cy="58183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4300">
                <a:solidFill>
                  <a:srgbClr val="1C4587"/>
                </a:solidFill>
                <a:latin typeface="Georgia"/>
                <a:ea typeface="Georgia"/>
                <a:cs typeface="Georgia"/>
                <a:sym typeface="Georgia"/>
              </a:rPr>
              <a:t>Acknowledge the Learning Coach</a:t>
            </a:r>
            <a:endParaRPr sz="4300">
              <a:solidFill>
                <a:srgbClr val="1C4587"/>
              </a:solidFill>
              <a:latin typeface="Georgia"/>
              <a:ea typeface="Georgia"/>
              <a:cs typeface="Georgia"/>
              <a:sym typeface="Georgia"/>
            </a:endParaRPr>
          </a:p>
        </p:txBody>
      </p:sp>
      <p:sp>
        <p:nvSpPr>
          <p:cNvPr id="304" name="Google Shape;304;p51"/>
          <p:cNvSpPr txBox="1">
            <a:spLocks noGrp="1"/>
          </p:cNvSpPr>
          <p:nvPr>
            <p:ph type="body" idx="1"/>
          </p:nvPr>
        </p:nvSpPr>
        <p:spPr>
          <a:xfrm>
            <a:off x="838200" y="1825625"/>
            <a:ext cx="10515600" cy="4234200"/>
          </a:xfrm>
          <a:prstGeom prst="rect">
            <a:avLst/>
          </a:prstGeom>
        </p:spPr>
        <p:txBody>
          <a:bodyPr spcFirstLastPara="1" wrap="square" lIns="91425" tIns="45700" rIns="91425" bIns="45700" anchor="t" anchorCtr="0">
            <a:normAutofit/>
          </a:bodyPr>
          <a:lstStyle/>
          <a:p>
            <a:pPr marL="457200" lvl="0" indent="-488950" algn="l" rtl="0">
              <a:lnSpc>
                <a:spcPct val="90000"/>
              </a:lnSpc>
              <a:spcBef>
                <a:spcPts val="0"/>
              </a:spcBef>
              <a:spcAft>
                <a:spcPts val="0"/>
              </a:spcAft>
              <a:buClr>
                <a:srgbClr val="1C4587"/>
              </a:buClr>
              <a:buSzPts val="4100"/>
              <a:buFont typeface="Georgia"/>
              <a:buChar char="●"/>
            </a:pPr>
            <a:r>
              <a:rPr lang="en-US" sz="4100">
                <a:solidFill>
                  <a:srgbClr val="1C4587"/>
                </a:solidFill>
                <a:latin typeface="Georgia"/>
                <a:ea typeface="Georgia"/>
                <a:cs typeface="Georgia"/>
                <a:sym typeface="Georgia"/>
              </a:rPr>
              <a:t>Empower parents/family members</a:t>
            </a:r>
            <a:endParaRPr sz="4100">
              <a:solidFill>
                <a:srgbClr val="1C4587"/>
              </a:solidFill>
              <a:latin typeface="Georgia"/>
              <a:ea typeface="Georgia"/>
              <a:cs typeface="Georgia"/>
              <a:sym typeface="Georgia"/>
            </a:endParaRPr>
          </a:p>
          <a:p>
            <a:pPr marL="457200" lvl="0" indent="-488950" algn="l" rtl="0">
              <a:lnSpc>
                <a:spcPct val="90000"/>
              </a:lnSpc>
              <a:spcBef>
                <a:spcPts val="0"/>
              </a:spcBef>
              <a:spcAft>
                <a:spcPts val="0"/>
              </a:spcAft>
              <a:buClr>
                <a:srgbClr val="1C4587"/>
              </a:buClr>
              <a:buSzPts val="4100"/>
              <a:buFont typeface="Georgia"/>
              <a:buChar char="●"/>
            </a:pPr>
            <a:r>
              <a:rPr lang="en-US" sz="4100">
                <a:solidFill>
                  <a:srgbClr val="1C4587"/>
                </a:solidFill>
                <a:latin typeface="Georgia"/>
                <a:ea typeface="Georgia"/>
                <a:cs typeface="Georgia"/>
                <a:sym typeface="Georgia"/>
              </a:rPr>
              <a:t>Engage parents</a:t>
            </a:r>
            <a:endParaRPr sz="4100">
              <a:solidFill>
                <a:srgbClr val="1C4587"/>
              </a:solidFill>
              <a:latin typeface="Georgia"/>
              <a:ea typeface="Georgia"/>
              <a:cs typeface="Georgia"/>
              <a:sym typeface="Georgia"/>
            </a:endParaRPr>
          </a:p>
          <a:p>
            <a:pPr marL="457200" lvl="0" indent="-488950" algn="l" rtl="0">
              <a:lnSpc>
                <a:spcPct val="90000"/>
              </a:lnSpc>
              <a:spcBef>
                <a:spcPts val="0"/>
              </a:spcBef>
              <a:spcAft>
                <a:spcPts val="0"/>
              </a:spcAft>
              <a:buClr>
                <a:srgbClr val="1C4587"/>
              </a:buClr>
              <a:buSzPts val="4100"/>
              <a:buFont typeface="Georgia"/>
              <a:buChar char="●"/>
            </a:pPr>
            <a:r>
              <a:rPr lang="en-US" sz="4100">
                <a:solidFill>
                  <a:srgbClr val="1C4587"/>
                </a:solidFill>
                <a:latin typeface="Georgia"/>
                <a:ea typeface="Georgia"/>
                <a:cs typeface="Georgia"/>
                <a:sym typeface="Georgia"/>
              </a:rPr>
              <a:t>Ensure the home can support/reinforce</a:t>
            </a:r>
            <a:endParaRPr sz="4100">
              <a:solidFill>
                <a:srgbClr val="1C4587"/>
              </a:solidFill>
              <a:latin typeface="Georgia"/>
              <a:ea typeface="Georgia"/>
              <a:cs typeface="Georgia"/>
              <a:sym typeface="Georgia"/>
            </a:endParaRPr>
          </a:p>
          <a:p>
            <a:pPr marL="457200" lvl="0" indent="-488950" algn="l" rtl="0">
              <a:lnSpc>
                <a:spcPct val="90000"/>
              </a:lnSpc>
              <a:spcBef>
                <a:spcPts val="0"/>
              </a:spcBef>
              <a:spcAft>
                <a:spcPts val="0"/>
              </a:spcAft>
              <a:buClr>
                <a:srgbClr val="1C4587"/>
              </a:buClr>
              <a:buSzPts val="4100"/>
              <a:buFont typeface="Georgia"/>
              <a:buChar char="●"/>
            </a:pPr>
            <a:r>
              <a:rPr lang="en-US" sz="4100">
                <a:solidFill>
                  <a:srgbClr val="1C4587"/>
                </a:solidFill>
                <a:latin typeface="Georgia"/>
                <a:ea typeface="Georgia"/>
                <a:cs typeface="Georgia"/>
                <a:sym typeface="Georgia"/>
              </a:rPr>
              <a:t>Effective communication</a:t>
            </a:r>
            <a:endParaRPr sz="4100">
              <a:solidFill>
                <a:srgbClr val="1C4587"/>
              </a:solidFill>
              <a:latin typeface="Georgia"/>
              <a:ea typeface="Georgia"/>
              <a:cs typeface="Georgia"/>
              <a:sym typeface="Georgia"/>
            </a:endParaRPr>
          </a:p>
          <a:p>
            <a:pPr marL="457200" lvl="0" indent="-488950" algn="l" rtl="0">
              <a:lnSpc>
                <a:spcPct val="90000"/>
              </a:lnSpc>
              <a:spcBef>
                <a:spcPts val="0"/>
              </a:spcBef>
              <a:spcAft>
                <a:spcPts val="0"/>
              </a:spcAft>
              <a:buClr>
                <a:srgbClr val="1C4587"/>
              </a:buClr>
              <a:buSzPts val="4100"/>
              <a:buFont typeface="Georgia"/>
              <a:buChar char="●"/>
            </a:pPr>
            <a:r>
              <a:rPr lang="en-US" sz="4100">
                <a:solidFill>
                  <a:srgbClr val="1C4587"/>
                </a:solidFill>
                <a:latin typeface="Georgia"/>
                <a:ea typeface="Georgia"/>
                <a:cs typeface="Georgia"/>
                <a:sym typeface="Georgia"/>
              </a:rPr>
              <a:t>....</a:t>
            </a:r>
            <a:endParaRPr sz="4100">
              <a:solidFill>
                <a:srgbClr val="1C4587"/>
              </a:solidFill>
              <a:latin typeface="Georgia"/>
              <a:ea typeface="Georgia"/>
              <a:cs typeface="Georgia"/>
              <a:sym typeface="Georgia"/>
            </a:endParaRPr>
          </a:p>
          <a:p>
            <a:pPr marL="457200" lvl="0" indent="-488950" algn="l" rtl="0">
              <a:lnSpc>
                <a:spcPct val="115000"/>
              </a:lnSpc>
              <a:spcBef>
                <a:spcPts val="0"/>
              </a:spcBef>
              <a:spcAft>
                <a:spcPts val="0"/>
              </a:spcAft>
              <a:buClr>
                <a:srgbClr val="1C4587"/>
              </a:buClr>
              <a:buSzPts val="4100"/>
              <a:buFont typeface="Georgia"/>
              <a:buChar char="●"/>
            </a:pPr>
            <a:r>
              <a:rPr lang="en-US" sz="3800" u="sng">
                <a:solidFill>
                  <a:srgbClr val="0097A7"/>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Learning Coach 101</a:t>
            </a:r>
            <a:endParaRPr sz="4100">
              <a:solidFill>
                <a:srgbClr val="1C4587"/>
              </a:solidFill>
              <a:latin typeface="Georgia"/>
              <a:ea typeface="Georgia"/>
              <a:cs typeface="Georgia"/>
              <a:sym typeface="Georgia"/>
            </a:endParaRPr>
          </a:p>
        </p:txBody>
      </p:sp>
      <p:pic>
        <p:nvPicPr>
          <p:cNvPr id="305" name="Google Shape;305;p51">
            <a:extLst>
              <a:ext uri="{C183D7F6-B498-43B3-948B-1728B52AA6E4}">
                <adec:decorative xmlns:adec="http://schemas.microsoft.com/office/drawing/2017/decorative" val="1"/>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251575" y="4241800"/>
            <a:ext cx="4656701" cy="1748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solidFill>
                  <a:srgbClr val="073763"/>
                </a:solidFill>
                <a:latin typeface="Georgia"/>
                <a:ea typeface="Georgia"/>
                <a:cs typeface="Georgia"/>
                <a:sym typeface="Georgia"/>
              </a:rPr>
              <a:t>Communication - School - Home</a:t>
            </a:r>
            <a:endParaRPr>
              <a:solidFill>
                <a:srgbClr val="073763"/>
              </a:solidFill>
              <a:latin typeface="Georgia"/>
              <a:ea typeface="Georgia"/>
              <a:cs typeface="Georgia"/>
              <a:sym typeface="Georgia"/>
            </a:endParaRPr>
          </a:p>
        </p:txBody>
      </p:sp>
      <p:sp>
        <p:nvSpPr>
          <p:cNvPr id="312" name="Google Shape;312;p52"/>
          <p:cNvSpPr txBox="1">
            <a:spLocks noGrp="1"/>
          </p:cNvSpPr>
          <p:nvPr>
            <p:ph type="body" idx="1"/>
          </p:nvPr>
        </p:nvSpPr>
        <p:spPr>
          <a:xfrm>
            <a:off x="838200" y="1825625"/>
            <a:ext cx="10515600" cy="4234200"/>
          </a:xfrm>
          <a:prstGeom prst="rect">
            <a:avLst/>
          </a:prstGeom>
        </p:spPr>
        <p:txBody>
          <a:bodyPr spcFirstLastPara="1" wrap="square" lIns="91425" tIns="45700" rIns="91425" bIns="45700" anchor="t" anchorCtr="0">
            <a:normAutofit/>
          </a:bodyPr>
          <a:lstStyle/>
          <a:p>
            <a:pPr marL="457200" lvl="0" indent="-419100" algn="l" rtl="0">
              <a:lnSpc>
                <a:spcPct val="115000"/>
              </a:lnSpc>
              <a:spcBef>
                <a:spcPts val="0"/>
              </a:spcBef>
              <a:spcAft>
                <a:spcPts val="0"/>
              </a:spcAft>
              <a:buClr>
                <a:srgbClr val="1C4587"/>
              </a:buClr>
              <a:buSzPts val="3000"/>
              <a:buFont typeface="Georgia"/>
              <a:buAutoNum type="arabicPeriod"/>
            </a:pPr>
            <a:r>
              <a:rPr lang="en-US" sz="3000">
                <a:solidFill>
                  <a:srgbClr val="1C4587"/>
                </a:solidFill>
                <a:latin typeface="Georgia"/>
                <a:ea typeface="Georgia"/>
                <a:cs typeface="Georgia"/>
                <a:sym typeface="Georgia"/>
              </a:rPr>
              <a:t>Class Directions</a:t>
            </a:r>
            <a:endParaRPr sz="3000">
              <a:solidFill>
                <a:srgbClr val="1C4587"/>
              </a:solidFill>
              <a:latin typeface="Georgia"/>
              <a:ea typeface="Georgia"/>
              <a:cs typeface="Georgia"/>
              <a:sym typeface="Georgia"/>
            </a:endParaRPr>
          </a:p>
          <a:p>
            <a:pPr marL="457200" lvl="0" indent="-419100" algn="l" rtl="0">
              <a:lnSpc>
                <a:spcPct val="115000"/>
              </a:lnSpc>
              <a:spcBef>
                <a:spcPts val="0"/>
              </a:spcBef>
              <a:spcAft>
                <a:spcPts val="0"/>
              </a:spcAft>
              <a:buClr>
                <a:srgbClr val="1C4587"/>
              </a:buClr>
              <a:buSzPts val="3000"/>
              <a:buFont typeface="Georgia"/>
              <a:buAutoNum type="arabicPeriod"/>
            </a:pPr>
            <a:r>
              <a:rPr lang="en-US" sz="3000">
                <a:solidFill>
                  <a:srgbClr val="1C4587"/>
                </a:solidFill>
                <a:latin typeface="Georgia"/>
                <a:ea typeface="Georgia"/>
                <a:cs typeface="Georgia"/>
                <a:sym typeface="Georgia"/>
              </a:rPr>
              <a:t>Class Expectations</a:t>
            </a:r>
            <a:endParaRPr sz="3000">
              <a:solidFill>
                <a:srgbClr val="1C4587"/>
              </a:solidFill>
              <a:latin typeface="Georgia"/>
              <a:ea typeface="Georgia"/>
              <a:cs typeface="Georgia"/>
              <a:sym typeface="Georgia"/>
            </a:endParaRPr>
          </a:p>
          <a:p>
            <a:pPr marL="457200" lvl="0" indent="-419100" algn="l" rtl="0">
              <a:lnSpc>
                <a:spcPct val="115000"/>
              </a:lnSpc>
              <a:spcBef>
                <a:spcPts val="0"/>
              </a:spcBef>
              <a:spcAft>
                <a:spcPts val="0"/>
              </a:spcAft>
              <a:buClr>
                <a:srgbClr val="1C4587"/>
              </a:buClr>
              <a:buSzPts val="3000"/>
              <a:buFont typeface="Georgia"/>
              <a:buAutoNum type="arabicPeriod"/>
            </a:pPr>
            <a:r>
              <a:rPr lang="en-US" sz="3000">
                <a:solidFill>
                  <a:srgbClr val="1C4587"/>
                </a:solidFill>
                <a:latin typeface="Georgia"/>
                <a:ea typeface="Georgia"/>
                <a:cs typeface="Georgia"/>
                <a:sym typeface="Georgia"/>
              </a:rPr>
              <a:t>Strategy Applications - Student Empowerment</a:t>
            </a:r>
            <a:endParaRPr sz="3000">
              <a:solidFill>
                <a:srgbClr val="1C4587"/>
              </a:solidFill>
              <a:latin typeface="Georgia"/>
              <a:ea typeface="Georgia"/>
              <a:cs typeface="Georgia"/>
              <a:sym typeface="Georgia"/>
            </a:endParaRPr>
          </a:p>
          <a:p>
            <a:pPr marL="457200" lvl="0" indent="-419100" algn="l" rtl="0">
              <a:lnSpc>
                <a:spcPct val="115000"/>
              </a:lnSpc>
              <a:spcBef>
                <a:spcPts val="0"/>
              </a:spcBef>
              <a:spcAft>
                <a:spcPts val="0"/>
              </a:spcAft>
              <a:buClr>
                <a:srgbClr val="1C4587"/>
              </a:buClr>
              <a:buSzPts val="3000"/>
              <a:buFont typeface="Georgia"/>
              <a:buAutoNum type="arabicPeriod"/>
            </a:pPr>
            <a:r>
              <a:rPr lang="en-US" sz="3000">
                <a:solidFill>
                  <a:srgbClr val="1C4587"/>
                </a:solidFill>
                <a:latin typeface="Georgia"/>
                <a:ea typeface="Georgia"/>
                <a:cs typeface="Georgia"/>
                <a:sym typeface="Georgia"/>
              </a:rPr>
              <a:t>Tips &amp; Strategies for the Home</a:t>
            </a:r>
            <a:endParaRPr sz="3000">
              <a:solidFill>
                <a:srgbClr val="1C4587"/>
              </a:solidFill>
              <a:latin typeface="Georgia"/>
              <a:ea typeface="Georgia"/>
              <a:cs typeface="Georgia"/>
              <a:sym typeface="Georgia"/>
            </a:endParaRPr>
          </a:p>
          <a:p>
            <a:pPr marL="457200" lvl="0" indent="-419100" algn="l" rtl="0">
              <a:lnSpc>
                <a:spcPct val="115000"/>
              </a:lnSpc>
              <a:spcBef>
                <a:spcPts val="0"/>
              </a:spcBef>
              <a:spcAft>
                <a:spcPts val="0"/>
              </a:spcAft>
              <a:buClr>
                <a:srgbClr val="1C4587"/>
              </a:buClr>
              <a:buSzPts val="3000"/>
              <a:buFont typeface="Georgia"/>
              <a:buAutoNum type="arabicPeriod"/>
            </a:pPr>
            <a:r>
              <a:rPr lang="en-US" sz="3000">
                <a:solidFill>
                  <a:srgbClr val="1C4587"/>
                </a:solidFill>
                <a:latin typeface="Georgia"/>
                <a:ea typeface="Georgia"/>
                <a:cs typeface="Georgia"/>
                <a:sym typeface="Georgia"/>
              </a:rPr>
              <a:t>Assessment - Determining Progress</a:t>
            </a:r>
            <a:endParaRPr sz="3000">
              <a:solidFill>
                <a:srgbClr val="1C4587"/>
              </a:solidFill>
              <a:latin typeface="Georgia"/>
              <a:ea typeface="Georgia"/>
              <a:cs typeface="Georgia"/>
              <a:sym typeface="Georgia"/>
            </a:endParaRPr>
          </a:p>
          <a:p>
            <a:pPr marL="457200" lvl="0" indent="-419100" algn="l" rtl="0">
              <a:lnSpc>
                <a:spcPct val="115000"/>
              </a:lnSpc>
              <a:spcBef>
                <a:spcPts val="0"/>
              </a:spcBef>
              <a:spcAft>
                <a:spcPts val="0"/>
              </a:spcAft>
              <a:buClr>
                <a:srgbClr val="1C4587"/>
              </a:buClr>
              <a:buSzPts val="3000"/>
              <a:buFont typeface="Georgia"/>
              <a:buAutoNum type="arabicPeriod"/>
            </a:pPr>
            <a:r>
              <a:rPr lang="en-US" sz="3000">
                <a:solidFill>
                  <a:srgbClr val="1C4587"/>
                </a:solidFill>
                <a:latin typeface="Georgia"/>
                <a:ea typeface="Georgia"/>
                <a:cs typeface="Georgia"/>
                <a:sym typeface="Georgia"/>
              </a:rPr>
              <a:t>Executive Functioning Skills</a:t>
            </a:r>
            <a:endParaRPr sz="3000">
              <a:solidFill>
                <a:srgbClr val="1C4587"/>
              </a:solidFill>
              <a:latin typeface="Georgia"/>
              <a:ea typeface="Georgia"/>
              <a:cs typeface="Georgia"/>
              <a:sym typeface="Georgia"/>
            </a:endParaRPr>
          </a:p>
          <a:p>
            <a:pPr marL="457200" lvl="0" indent="-419100" algn="l" rtl="0">
              <a:lnSpc>
                <a:spcPct val="115000"/>
              </a:lnSpc>
              <a:spcBef>
                <a:spcPts val="0"/>
              </a:spcBef>
              <a:spcAft>
                <a:spcPts val="0"/>
              </a:spcAft>
              <a:buClr>
                <a:srgbClr val="1C4587"/>
              </a:buClr>
              <a:buSzPts val="3000"/>
              <a:buFont typeface="Georgia"/>
              <a:buAutoNum type="arabicPeriod"/>
            </a:pPr>
            <a:r>
              <a:rPr lang="en-US" sz="3000">
                <a:solidFill>
                  <a:srgbClr val="1C4587"/>
                </a:solidFill>
                <a:latin typeface="Georgia"/>
                <a:ea typeface="Georgia"/>
                <a:cs typeface="Georgia"/>
                <a:sym typeface="Georgia"/>
              </a:rPr>
              <a:t>Social Emotional Supports</a:t>
            </a:r>
            <a:endParaRPr sz="3500"/>
          </a:p>
        </p:txBody>
      </p:sp>
      <p:pic>
        <p:nvPicPr>
          <p:cNvPr id="313" name="Google Shape;313;p52">
            <a:extLst>
              <a:ext uri="{C183D7F6-B498-43B3-948B-1728B52AA6E4}">
                <adec:decorative xmlns:adec="http://schemas.microsoft.com/office/drawing/2017/decorative" val="1"/>
              </a:ext>
            </a:extLst>
          </p:cNvPr>
          <p:cNvPicPr preferRelativeResize="0"/>
          <p:nvPr/>
        </p:nvPicPr>
        <p:blipFill>
          <a:blip r:embed="rId3" cstate="email">
            <a:alphaModFix amt="30000"/>
            <a:extLst>
              <a:ext uri="{28A0092B-C50C-407E-A947-70E740481C1C}">
                <a14:useLocalDpi xmlns:a14="http://schemas.microsoft.com/office/drawing/2010/main"/>
              </a:ext>
            </a:extLst>
          </a:blip>
          <a:stretch>
            <a:fillRect/>
          </a:stretch>
        </p:blipFill>
        <p:spPr>
          <a:xfrm>
            <a:off x="6093151" y="1492228"/>
            <a:ext cx="5570449" cy="4140550"/>
          </a:xfrm>
          <a:prstGeom prst="rect">
            <a:avLst/>
          </a:prstGeom>
          <a:noFill/>
          <a:ln>
            <a:noFill/>
          </a:ln>
        </p:spPr>
      </p:pic>
      <p:pic>
        <p:nvPicPr>
          <p:cNvPr id="314" name="Google Shape;314;p52">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2500314" cy="850529"/>
          </a:xfrm>
          <a:prstGeom prst="rect">
            <a:avLst/>
          </a:prstGeom>
          <a:noFill/>
          <a:ln>
            <a:noFill/>
          </a:ln>
        </p:spPr>
      </p:pic>
      <p:pic>
        <p:nvPicPr>
          <p:cNvPr id="315" name="Google Shape;315;p52">
            <a:extLst>
              <a:ext uri="{C183D7F6-B498-43B3-948B-1728B52AA6E4}">
                <adec:decorative xmlns:adec="http://schemas.microsoft.com/office/drawing/2017/decorative" val="1"/>
              </a:ext>
            </a:extLst>
          </p:cNvPr>
          <p:cNvPicPr preferRelativeResize="0"/>
          <p:nvPr/>
        </p:nvPicPr>
        <p:blipFill rotWithShape="1">
          <a:blip r:embed="rId5" cstate="email">
            <a:alphaModFix/>
            <a:extLst>
              <a:ext uri="{28A0092B-C50C-407E-A947-70E740481C1C}">
                <a14:useLocalDpi xmlns:a14="http://schemas.microsoft.com/office/drawing/2010/main"/>
              </a:ext>
            </a:extLst>
          </a:blip>
          <a:srcRect t="19792" b="20520"/>
          <a:stretch/>
        </p:blipFill>
        <p:spPr>
          <a:xfrm>
            <a:off x="8886153" y="0"/>
            <a:ext cx="3305847" cy="581835"/>
          </a:xfrm>
          <a:prstGeom prst="rect">
            <a:avLst/>
          </a:prstGeom>
          <a:noFill/>
          <a:ln>
            <a:noFill/>
          </a:ln>
        </p:spPr>
      </p:pic>
    </p:spTree>
  </p:cSld>
  <p:clrMapOvr>
    <a:masterClrMapping/>
  </p:clrMapOvr>
</p:sld>
</file>

<file path=ppt/theme/theme1.xml><?xml version="1.0" encoding="utf-8"?>
<a:theme xmlns:a="http://schemas.openxmlformats.org/drawingml/2006/main" name="3707_TheEquityProjectTemplate_010314b">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EEDAR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733</Words>
  <Application>Microsoft Macintosh PowerPoint</Application>
  <PresentationFormat>Widescreen</PresentationFormat>
  <Paragraphs>162</Paragraphs>
  <Slides>23</Slides>
  <Notes>22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23</vt:i4>
      </vt:variant>
    </vt:vector>
  </HeadingPairs>
  <TitlesOfParts>
    <vt:vector size="37" baseType="lpstr">
      <vt:lpstr>Helvetica Neue</vt:lpstr>
      <vt:lpstr>open sans</vt:lpstr>
      <vt:lpstr>Arial Narrow</vt:lpstr>
      <vt:lpstr>Roboto</vt:lpstr>
      <vt:lpstr>Montserrat</vt:lpstr>
      <vt:lpstr>Georgia</vt:lpstr>
      <vt:lpstr>Calibri</vt:lpstr>
      <vt:lpstr>Gentona Light</vt:lpstr>
      <vt:lpstr>Merriweather</vt:lpstr>
      <vt:lpstr>Franklin Gothic</vt:lpstr>
      <vt:lpstr>Arial</vt:lpstr>
      <vt:lpstr>Gentona Book</vt:lpstr>
      <vt:lpstr>3707_TheEquityProjectTemplate_010314b</vt:lpstr>
      <vt:lpstr>2_CEEDAR Theme</vt:lpstr>
      <vt:lpstr>Preparing Teacher Candidates for Online and Hybrid Instruction</vt:lpstr>
      <vt:lpstr>Where are we now? </vt:lpstr>
      <vt:lpstr>Implications for teacher education?  -Courses -Practica     </vt:lpstr>
      <vt:lpstr>Structured Q &amp; A  </vt:lpstr>
      <vt:lpstr> Question 1:   How do you plan instruction that does not require a family member to be present with the student during the learning day?</vt:lpstr>
      <vt:lpstr>Leveraging the learning management system (LMS)? </vt:lpstr>
      <vt:lpstr>Examples </vt:lpstr>
      <vt:lpstr>Acknowledge the Learning Coach</vt:lpstr>
      <vt:lpstr>Communication - School - Home</vt:lpstr>
      <vt:lpstr>Teacher Dev - Impact</vt:lpstr>
      <vt:lpstr>Communicate - Class Instruction </vt:lpstr>
      <vt:lpstr>Parent-Teacher Communication Tools</vt:lpstr>
      <vt:lpstr> Question 2:   How do you determine/measure student growth, understanding, and overall development when you don’t regularly meet with students f2f? </vt:lpstr>
      <vt:lpstr>Formative Assessment - Online</vt:lpstr>
      <vt:lpstr>Progress Monitoring Tools</vt:lpstr>
      <vt:lpstr>Content Management Systems</vt:lpstr>
      <vt:lpstr>Graph Example</vt:lpstr>
      <vt:lpstr>Google Form Dashboard Example</vt:lpstr>
      <vt:lpstr>Formative Assessment Resources</vt:lpstr>
      <vt:lpstr>Technology Tools for Online Assessment </vt:lpstr>
      <vt:lpstr>Low stake quizzes and polls</vt:lpstr>
      <vt:lpstr>Other tools to consider</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Which one of these represents your current mood and why?  Drag out the red, location icon at the bottom of the slide and drop it on the image of your choice.</dc:title>
  <cp:lastModifiedBy>Emma R Ostovar</cp:lastModifiedBy>
  <cp:revision>4</cp:revision>
  <dcterms:modified xsi:type="dcterms:W3CDTF">2023-09-13T16:24:56Z</dcterms:modified>
</cp:coreProperties>
</file>