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61" r:id="rId3"/>
  </p:sldMasterIdLst>
  <p:notesMasterIdLst>
    <p:notesMasterId r:id="rId11"/>
  </p:notesMasterIdLst>
  <p:sldIdLst>
    <p:sldId id="257" r:id="rId4"/>
    <p:sldId id="264" r:id="rId5"/>
    <p:sldId id="265" r:id="rId6"/>
    <p:sldId id="266" r:id="rId7"/>
    <p:sldId id="267" r:id="rId8"/>
    <p:sldId id="268" r:id="rId9"/>
    <p:sldId id="283" r:id="rId10"/>
  </p:sldIdLst>
  <p:sldSz cx="12192000" cy="6858000"/>
  <p:notesSz cx="6858000" cy="9144000"/>
  <p:embeddedFontLst>
    <p:embeddedFont>
      <p:font typeface="Arial Narrow" panose="020B0604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Franklin Gothic" panose="020B0603020102020204" pitchFamily="34" charset="0"/>
      <p:regular r:id="rId20"/>
      <p:bold r:id="rId21"/>
      <p:italic r:id="rId22"/>
      <p:boldItalic r:id="rId23"/>
    </p:embeddedFont>
    <p:embeddedFont>
      <p:font typeface="Gentona Book" pitchFamily="2" charset="77"/>
      <p:regular r:id="rId24"/>
      <p:bold r:id="rId25"/>
      <p:italic r:id="rId26"/>
    </p:embeddedFont>
    <p:embeddedFont>
      <p:font typeface="Gentona Light" pitchFamily="2" charset="77"/>
      <p:regular r:id="rId27"/>
    </p:embeddedFont>
    <p:embeddedFont>
      <p:font typeface="Georgia" panose="02040502050405020303" pitchFamily="18" charset="0"/>
      <p:regular r:id="rId28"/>
      <p:bold r:id="rId29"/>
      <p:italic r:id="rId30"/>
      <p:boldItalic r:id="rId31"/>
    </p:embeddedFont>
    <p:embeddedFont>
      <p:font typeface="Helvetica Neue" panose="02000503000000020004" pitchFamily="2" charset="0"/>
      <p:regular r:id="rId32"/>
      <p:bold r:id="rId33"/>
      <p:italic r:id="rId34"/>
      <p:boldItalic r:id="rId35"/>
    </p:embeddedFont>
    <p:embeddedFont>
      <p:font typeface="Montserrat" pitchFamily="2" charset="77"/>
      <p:regular r:id="rId36"/>
      <p:bold r:id="rId37"/>
      <p:italic r:id="rId38"/>
      <p:boldItalic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BIhrayhdw0X9JZlpwZOLXpjeD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p:restoredTop sz="94558"/>
  </p:normalViewPr>
  <p:slideViewPr>
    <p:cSldViewPr snapToGrid="0">
      <p:cViewPr varScale="1">
        <p:scale>
          <a:sx n="116" d="100"/>
          <a:sy n="116" d="100"/>
        </p:scale>
        <p:origin x="928" y="192"/>
      </p:cViewPr>
      <p:guideLst/>
    </p:cSldViewPr>
  </p:slideViewPr>
  <p:outlineViewPr>
    <p:cViewPr>
      <p:scale>
        <a:sx n="33" d="100"/>
        <a:sy n="33" d="100"/>
      </p:scale>
      <p:origin x="0" y="-197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font" Target="fonts/font28.fntdata"/><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font" Target="fonts/font31.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font" Target="fonts/font29.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7.xml"/><Relationship Id="rId19" Type="http://schemas.openxmlformats.org/officeDocument/2006/relationships/font" Target="fonts/font8.fntdata"/><Relationship Id="rId31" Type="http://schemas.openxmlformats.org/officeDocument/2006/relationships/font" Target="fonts/font20.fntdata"/><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font" Target="fonts/font32.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schemas.openxmlformats.org/officeDocument/2006/relationships/viewProps" Target="viewProps.xml"/><Relationship Id="rId20" Type="http://schemas.openxmlformats.org/officeDocument/2006/relationships/font" Target="fonts/font9.fntdata"/><Relationship Id="rId41"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fa0a4f793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cfa0a4f793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668d9d490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0668d9d490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668d9d490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0668d9d490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668d9d490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0668d9d490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668d9d490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0668d9d490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g10668d9d490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5"/>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5"/>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5"/>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18" name="Google Shape;18;p15"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7104454" y="6674939"/>
            <a:ext cx="4778513" cy="123111"/>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1pPr>
            <a:lvl2pPr marL="914400" lvl="1"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7"/>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400"/>
              <a:buNone/>
              <a:defRPr sz="2400">
                <a:solidFill>
                  <a:schemeClr val="lt1"/>
                </a:solidFill>
              </a:defRPr>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20"/>
              </a:spcBef>
              <a:spcAft>
                <a:spcPts val="0"/>
              </a:spcAft>
              <a:buSzPts val="1400"/>
              <a:buNone/>
              <a:defRPr sz="1600"/>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a:alphaModFix/>
          </a:blip>
          <a:tile tx="0" ty="-508000" sx="100000" sy="100000" flip="none" algn="tl"/>
        </a:blipFill>
        <a:effectLst/>
      </p:bgPr>
    </p:bg>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2"/>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4"/>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a:alphaModFix/>
          </a:blip>
          <a:tile tx="0" ty="-508000" sx="100000" sy="100000" flip="none" algn="tl"/>
        </a:blipFill>
        <a:effectLst/>
      </p:bgPr>
    </p:bg>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20"/>
          <p:cNvPicPr preferRelativeResize="0"/>
          <p:nvPr/>
        </p:nvPicPr>
        <p:blipFill rotWithShape="1">
          <a:blip r:embed="rId3">
            <a:alphaModFix/>
          </a:blip>
          <a:srcRect/>
          <a:stretch/>
        </p:blipFill>
        <p:spPr>
          <a:xfrm>
            <a:off x="4579143" y="3587649"/>
            <a:ext cx="3033713" cy="10319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Gray">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6703303-5133-5421-AFA6-85B1B0144FEE}"/>
              </a:ext>
            </a:extLst>
          </p:cNvPr>
          <p:cNvPicPr>
            <a:picLocks noChangeAspect="1"/>
          </p:cNvPicPr>
          <p:nvPr/>
        </p:nvPicPr>
        <p:blipFill>
          <a:blip r:embed="rId2"/>
          <a:stretch>
            <a:fillRect/>
          </a:stretch>
        </p:blipFill>
        <p:spPr>
          <a:xfrm>
            <a:off x="-197225" y="-80642"/>
            <a:ext cx="12532659" cy="7046180"/>
          </a:xfrm>
          <a:prstGeom prst="rect">
            <a:avLst/>
          </a:prstGeom>
        </p:spPr>
      </p:pic>
      <p:sp>
        <p:nvSpPr>
          <p:cNvPr id="5" name="Title 12">
            <a:extLst>
              <a:ext uri="{FF2B5EF4-FFF2-40B4-BE49-F238E27FC236}">
                <a16:creationId xmlns:a16="http://schemas.microsoft.com/office/drawing/2014/main" id="{872C20A0-1242-7515-EE85-3780149C9C31}"/>
              </a:ext>
            </a:extLst>
          </p:cNvPr>
          <p:cNvSpPr>
            <a:spLocks noGrp="1"/>
          </p:cNvSpPr>
          <p:nvPr>
            <p:ph type="title" hasCustomPrompt="1"/>
          </p:nvPr>
        </p:nvSpPr>
        <p:spPr>
          <a:xfrm>
            <a:off x="433206" y="594159"/>
            <a:ext cx="11219818" cy="1325563"/>
          </a:xfrm>
          <a:prstGeom prst="rect">
            <a:avLst/>
          </a:prstGeom>
        </p:spPr>
        <p:txBody>
          <a:bodyPr>
            <a:normAutofit/>
          </a:bodyPr>
          <a:lstStyle>
            <a:lvl1pPr>
              <a:defRPr sz="4800">
                <a:latin typeface="Gentona Book" pitchFamily="2" charset="77"/>
              </a:defRPr>
            </a:lvl1pPr>
          </a:lstStyle>
          <a:p>
            <a:r>
              <a:rPr lang="en-US" sz="4400" dirty="0">
                <a:latin typeface="Gentona Book" pitchFamily="2" charset="77"/>
                <a:ea typeface="Gotham Bold" charset="0"/>
                <a:cs typeface="Gotham Bold" charset="0"/>
              </a:rPr>
              <a:t>Click to add title</a:t>
            </a:r>
          </a:p>
        </p:txBody>
      </p:sp>
      <p:sp>
        <p:nvSpPr>
          <p:cNvPr id="6" name="Content Placeholder 14">
            <a:extLst>
              <a:ext uri="{FF2B5EF4-FFF2-40B4-BE49-F238E27FC236}">
                <a16:creationId xmlns:a16="http://schemas.microsoft.com/office/drawing/2014/main" id="{8F4FE771-3150-3EAD-19C9-E5C642280A62}"/>
              </a:ext>
            </a:extLst>
          </p:cNvPr>
          <p:cNvSpPr>
            <a:spLocks noGrp="1"/>
          </p:cNvSpPr>
          <p:nvPr>
            <p:ph sz="quarter" idx="10"/>
          </p:nvPr>
        </p:nvSpPr>
        <p:spPr>
          <a:xfrm>
            <a:off x="433388" y="2187574"/>
            <a:ext cx="11219636" cy="3639485"/>
          </a:xfrm>
          <a:prstGeom prst="rect">
            <a:avLst/>
          </a:prstGeom>
        </p:spPr>
        <p:txBody>
          <a:bodyPr/>
          <a:lstStyle>
            <a:lvl1pPr marL="228600" indent="-228600">
              <a:buFontTx/>
              <a:buBlip>
                <a:blip r:embed="rId3"/>
              </a:buBlip>
              <a:defRPr>
                <a:latin typeface="Gentona Book" pitchFamily="2" charset="77"/>
              </a:defRPr>
            </a:lvl1pPr>
            <a:lvl2pPr marL="685800" indent="-228600">
              <a:buFont typeface="Arial" panose="020B0604020202020204" pitchFamily="34" charset="0"/>
              <a:buChar char="•"/>
              <a:defRPr>
                <a:latin typeface="Gentona Book" pitchFamily="2" charset="77"/>
              </a:defRPr>
            </a:lvl2pPr>
            <a:lvl3pPr marL="1143000" indent="-228600">
              <a:buFont typeface="Arial" panose="020B0604020202020204" pitchFamily="34" charset="0"/>
              <a:buChar char="•"/>
              <a:defRPr>
                <a:latin typeface="Gentona Book" pitchFamily="2" charset="77"/>
              </a:defRPr>
            </a:lvl3pPr>
            <a:lvl4pPr>
              <a:defRPr>
                <a:latin typeface="Gentona Book" pitchFamily="2" charset="77"/>
              </a:defRPr>
            </a:lvl4pPr>
            <a:lvl5pPr>
              <a:defRPr>
                <a:latin typeface="Gentona Book"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8B08EADA-EA07-35B5-4EDE-38F3F9719D38}"/>
              </a:ext>
            </a:extLst>
          </p:cNvPr>
          <p:cNvSpPr/>
          <p:nvPr userDrawn="1"/>
        </p:nvSpPr>
        <p:spPr>
          <a:xfrm>
            <a:off x="-197225" y="6094911"/>
            <a:ext cx="12532659" cy="258417"/>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A3366E-893B-D0F1-8D69-AE5888E0086B}"/>
              </a:ext>
            </a:extLst>
          </p:cNvPr>
          <p:cNvSpPr/>
          <p:nvPr userDrawn="1"/>
        </p:nvSpPr>
        <p:spPr>
          <a:xfrm>
            <a:off x="-197225" y="6291468"/>
            <a:ext cx="12532659" cy="684008"/>
          </a:xfrm>
          <a:prstGeom prst="rect">
            <a:avLst/>
          </a:prstGeom>
          <a:solidFill>
            <a:srgbClr val="1F7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14497EE5-8BFD-080D-8D2E-7D7A20A708AB}"/>
              </a:ext>
            </a:extLst>
          </p:cNvPr>
          <p:cNvSpPr txBox="1">
            <a:spLocks/>
          </p:cNvSpPr>
          <p:nvPr userDrawn="1"/>
        </p:nvSpPr>
        <p:spPr>
          <a:xfrm>
            <a:off x="9852982" y="6374979"/>
            <a:ext cx="2269445" cy="51698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Gentona Book" pitchFamily="2" charset="77"/>
                <a:ea typeface="+mj-ea"/>
                <a:cs typeface="+mj-cs"/>
              </a:defRPr>
            </a:lvl1pPr>
          </a:lstStyle>
          <a:p>
            <a:pPr algn="ctr"/>
            <a:r>
              <a:rPr lang="en-US" sz="2900" b="0" i="0" dirty="0">
                <a:solidFill>
                  <a:schemeClr val="bg1"/>
                </a:solidFill>
                <a:latin typeface="Gentona Light" pitchFamily="2" charset="77"/>
                <a:ea typeface="Gotham Bold" charset="0"/>
                <a:cs typeface="Gotham Bold" charset="0"/>
              </a:rPr>
              <a:t>ceedar.org</a:t>
            </a:r>
          </a:p>
        </p:txBody>
      </p:sp>
      <p:sp>
        <p:nvSpPr>
          <p:cNvPr id="8" name="Rectangle 7">
            <a:extLst>
              <a:ext uri="{FF2B5EF4-FFF2-40B4-BE49-F238E27FC236}">
                <a16:creationId xmlns:a16="http://schemas.microsoft.com/office/drawing/2014/main" id="{723C438F-3836-1ED1-2D1A-F95617565795}"/>
              </a:ext>
            </a:extLst>
          </p:cNvPr>
          <p:cNvSpPr/>
          <p:nvPr userDrawn="1"/>
        </p:nvSpPr>
        <p:spPr>
          <a:xfrm>
            <a:off x="-232792" y="-75459"/>
            <a:ext cx="12603791" cy="401766"/>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97A3362E-B452-3FAE-EB06-FAECC2828F25}"/>
              </a:ext>
            </a:extLst>
          </p:cNvPr>
          <p:cNvPicPr>
            <a:picLocks noChangeAspect="1"/>
          </p:cNvPicPr>
          <p:nvPr userDrawn="1"/>
        </p:nvPicPr>
        <p:blipFill>
          <a:blip r:embed="rId4"/>
          <a:stretch>
            <a:fillRect/>
          </a:stretch>
        </p:blipFill>
        <p:spPr>
          <a:xfrm>
            <a:off x="69573" y="6332785"/>
            <a:ext cx="2269445" cy="471465"/>
          </a:xfrm>
          <a:prstGeom prst="rect">
            <a:avLst/>
          </a:prstGeom>
        </p:spPr>
      </p:pic>
      <p:sp>
        <p:nvSpPr>
          <p:cNvPr id="10" name="Rectangle 9">
            <a:extLst>
              <a:ext uri="{FF2B5EF4-FFF2-40B4-BE49-F238E27FC236}">
                <a16:creationId xmlns:a16="http://schemas.microsoft.com/office/drawing/2014/main" id="{FB6284AE-A0B3-1729-7201-21A02E6061C7}"/>
              </a:ext>
            </a:extLst>
          </p:cNvPr>
          <p:cNvSpPr/>
          <p:nvPr userDrawn="1"/>
        </p:nvSpPr>
        <p:spPr>
          <a:xfrm>
            <a:off x="-232792" y="326307"/>
            <a:ext cx="12603791" cy="575866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1"/>
          <p:cNvPicPr preferRelativeResize="0"/>
          <p:nvPr/>
        </p:nvPicPr>
        <p:blipFill rotWithShape="1">
          <a:blip r:embed="rId3">
            <a:alphaModFix/>
          </a:blip>
          <a:srcRect/>
          <a:stretch/>
        </p:blipFill>
        <p:spPr>
          <a:xfrm>
            <a:off x="0" y="6007471"/>
            <a:ext cx="2500313" cy="850529"/>
          </a:xfrm>
          <a:prstGeom prst="rect">
            <a:avLst/>
          </a:prstGeom>
          <a:noFill/>
          <a:ln>
            <a:noFill/>
          </a:ln>
        </p:spPr>
      </p:pic>
      <p:pic>
        <p:nvPicPr>
          <p:cNvPr id="29" name="Google Shape;29;p21" descr="CEEDAR-LogoFinal-simple-white-17.png"/>
          <p:cNvPicPr preferRelativeResize="0"/>
          <p:nvPr/>
        </p:nvPicPr>
        <p:blipFill rotWithShape="1">
          <a:blip r:embed="rId4">
            <a:alphaModFix/>
          </a:blip>
          <a:srcRect t="19795" b="20516"/>
          <a:stretch/>
        </p:blipFill>
        <p:spPr>
          <a:xfrm>
            <a:off x="8886153" y="6349561"/>
            <a:ext cx="3305847" cy="447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838200" y="8505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22"/>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33" name="Google Shape;33;p22"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23"/>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40" name="Google Shape;40;p23"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8200" y="83624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24"/>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45" name="Google Shape;45;p24"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
        <p:cNvGrpSpPr/>
        <p:nvPr/>
      </p:nvGrpSpPr>
      <p:grpSpPr>
        <a:xfrm>
          <a:off x="0" y="0"/>
          <a:ext cx="0" cy="0"/>
          <a:chOff x="0" y="0"/>
          <a:chExt cx="0" cy="0"/>
        </a:xfrm>
      </p:grpSpPr>
      <p:pic>
        <p:nvPicPr>
          <p:cNvPr id="47" name="Google Shape;47;p26"/>
          <p:cNvPicPr preferRelativeResize="0"/>
          <p:nvPr/>
        </p:nvPicPr>
        <p:blipFill rotWithShape="1">
          <a:blip r:embed="rId2">
            <a:alphaModFix/>
          </a:blip>
          <a:srcRect/>
          <a:stretch/>
        </p:blipFill>
        <p:spPr>
          <a:xfrm>
            <a:off x="0" y="6007471"/>
            <a:ext cx="2500313" cy="850529"/>
          </a:xfrm>
          <a:prstGeom prst="rect">
            <a:avLst/>
          </a:prstGeom>
          <a:noFill/>
          <a:ln>
            <a:noFill/>
          </a:ln>
        </p:spPr>
      </p:pic>
      <p:pic>
        <p:nvPicPr>
          <p:cNvPr id="48" name="Google Shape;48;p26" descr="CEEDAR-LogoFinal-simple-white-17.png"/>
          <p:cNvPicPr preferRelativeResize="0"/>
          <p:nvPr/>
        </p:nvPicPr>
        <p:blipFill rotWithShape="1">
          <a:blip r:embed="rId3">
            <a:alphaModFix/>
          </a:blip>
          <a:srcRect t="19795" b="20516"/>
          <a:stretch/>
        </p:blipFill>
        <p:spPr>
          <a:xfrm>
            <a:off x="8886153" y="6007471"/>
            <a:ext cx="3305847" cy="5818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27"/>
          <p:cNvPicPr preferRelativeResize="0"/>
          <p:nvPr/>
        </p:nvPicPr>
        <p:blipFill rotWithShape="1">
          <a:blip r:embed="rId2">
            <a:alphaModFix/>
          </a:blip>
          <a:srcRect/>
          <a:stretch/>
        </p:blipFill>
        <p:spPr>
          <a:xfrm>
            <a:off x="0" y="6007471"/>
            <a:ext cx="2500313" cy="850529"/>
          </a:xfrm>
          <a:prstGeom prst="rect">
            <a:avLst/>
          </a:prstGeom>
          <a:noFill/>
          <a:ln>
            <a:noFill/>
          </a:ln>
        </p:spPr>
      </p:pic>
      <p:pic>
        <p:nvPicPr>
          <p:cNvPr id="53" name="Google Shape;53;p27" descr="CEEDAR-LogoFinal-simple-white-17.png"/>
          <p:cNvPicPr preferRelativeResize="0"/>
          <p:nvPr/>
        </p:nvPicPr>
        <p:blipFill rotWithShape="1">
          <a:blip r:embed="rId3">
            <a:alphaModFix/>
          </a:blip>
          <a:srcRect t="19795" b="20516"/>
          <a:stretch/>
        </p:blipFill>
        <p:spPr>
          <a:xfrm>
            <a:off x="8886153" y="6007471"/>
            <a:ext cx="3305847" cy="5818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4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3">
            <a:alphaModFix/>
          </a:blip>
          <a:srcRect b="14013"/>
          <a:stretch/>
        </p:blipFill>
        <p:spPr>
          <a:xfrm>
            <a:off x="0" y="-1"/>
            <a:ext cx="12192000" cy="5896906"/>
          </a:xfrm>
          <a:prstGeom prst="rect">
            <a:avLst/>
          </a:prstGeom>
          <a:noFill/>
          <a:ln>
            <a:noFill/>
          </a:ln>
        </p:spPr>
      </p:pic>
      <p:sp>
        <p:nvSpPr>
          <p:cNvPr id="62" name="Google Shape;62;p16"/>
          <p:cNvSpPr txBox="1">
            <a:spLocks noGrp="1"/>
          </p:cNvSpPr>
          <p:nvPr>
            <p:ph type="ftr" idx="11"/>
          </p:nvPr>
        </p:nvSpPr>
        <p:spPr>
          <a:xfrm>
            <a:off x="7104454" y="6616613"/>
            <a:ext cx="4778513" cy="123111"/>
          </a:xfrm>
          <a:prstGeom prst="rect">
            <a:avLst/>
          </a:prstGeom>
          <a:noFill/>
          <a:ln>
            <a:noFill/>
          </a:ln>
        </p:spPr>
        <p:txBody>
          <a:bodyPr spcFirstLastPara="1" wrap="square" lIns="0" tIns="0" rIns="0" bIns="0" anchor="ctr" anchorCtr="0">
            <a:spAutoFit/>
          </a:bodyPr>
          <a:lstStyle>
            <a:lvl1pPr marR="0" lvl="0" algn="r">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Narrow"/>
                <a:ea typeface="Arial Narrow"/>
                <a:cs typeface="Arial Narrow"/>
                <a:sym typeface="Arial Narrow"/>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6"/>
          <p:cNvSpPr txBox="1">
            <a:spLocks noGrp="1"/>
          </p:cNvSpPr>
          <p:nvPr>
            <p:ph type="title"/>
          </p:nvPr>
        </p:nvSpPr>
        <p:spPr>
          <a:xfrm>
            <a:off x="903112" y="697971"/>
            <a:ext cx="10972800" cy="1799695"/>
          </a:xfrm>
          <a:prstGeom prst="rect">
            <a:avLst/>
          </a:prstGeom>
          <a:noFill/>
          <a:ln>
            <a:noFill/>
          </a:ln>
        </p:spPr>
        <p:txBody>
          <a:bodyPr spcFirstLastPara="1" wrap="square" lIns="0" tIns="45700" rIns="91425" bIns="45700" anchor="ctr" anchorCtr="0">
            <a:normAutofit/>
          </a:bodyPr>
          <a:lstStyle>
            <a:lvl1pPr marR="0" lvl="0" algn="l">
              <a:lnSpc>
                <a:spcPct val="100000"/>
              </a:lnSpc>
              <a:spcBef>
                <a:spcPts val="0"/>
              </a:spcBef>
              <a:spcAft>
                <a:spcPts val="0"/>
              </a:spcAft>
              <a:buClr>
                <a:srgbClr val="000000"/>
              </a:buClr>
              <a:buSzPts val="1400"/>
              <a:buFont typeface="Arial"/>
              <a:buNone/>
              <a:defRPr sz="5000" b="1"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2pPr>
            <a:lvl3pPr marR="0" lvl="2"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3pPr>
            <a:lvl4pPr marR="0" lvl="3"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4pPr>
            <a:lvl5pPr marR="0" lvl="4"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5pPr>
            <a:lvl6pPr marR="0" lvl="5"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6pPr>
            <a:lvl7pPr marR="0" lvl="6"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7pPr>
            <a:lvl8pPr marR="0" lvl="7"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8pPr>
            <a:lvl9pPr marR="0" lvl="8" algn="l">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9pPr>
          </a:lstStyle>
          <a:p>
            <a:endParaRPr/>
          </a:p>
        </p:txBody>
      </p:sp>
      <p:sp>
        <p:nvSpPr>
          <p:cNvPr id="64" name="Google Shape;64;p16"/>
          <p:cNvSpPr txBox="1">
            <a:spLocks noGrp="1"/>
          </p:cNvSpPr>
          <p:nvPr>
            <p:ph type="body" idx="1"/>
          </p:nvPr>
        </p:nvSpPr>
        <p:spPr>
          <a:xfrm>
            <a:off x="903112" y="2599267"/>
            <a:ext cx="10972800" cy="2895600"/>
          </a:xfrm>
          <a:prstGeom prst="rect">
            <a:avLst/>
          </a:prstGeom>
          <a:noFill/>
          <a:ln>
            <a:noFill/>
          </a:ln>
        </p:spPr>
        <p:txBody>
          <a:bodyPr spcFirstLastPara="1" wrap="square" lIns="0" tIns="45700" rIns="91425" bIns="45700" anchor="t" anchorCtr="0">
            <a:normAutofit/>
          </a:bodyPr>
          <a:lstStyle>
            <a:lvl1pPr marL="457200" marR="0" lvl="0" indent="-228600" algn="l">
              <a:lnSpc>
                <a:spcPct val="100000"/>
              </a:lnSpc>
              <a:spcBef>
                <a:spcPts val="640"/>
              </a:spcBef>
              <a:spcAft>
                <a:spcPts val="0"/>
              </a:spcAft>
              <a:buClr>
                <a:srgbClr val="000000"/>
              </a:buClr>
              <a:buSzPts val="1400"/>
              <a:buFont typeface="Arial"/>
              <a:buNone/>
              <a:defRPr sz="3200" b="0" i="0" u="none" strike="noStrike" cap="none">
                <a:solidFill>
                  <a:srgbClr val="BFBFBF"/>
                </a:solidFill>
                <a:latin typeface="Arial"/>
                <a:ea typeface="Arial"/>
                <a:cs typeface="Arial"/>
                <a:sym typeface="Arial"/>
              </a:defRPr>
            </a:lvl1pPr>
            <a:lvl2pPr marL="914400" marR="0" lvl="1" indent="-228600" algn="l">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L="1371600" marR="0" lvl="2" indent="-228600" algn="l">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3pPr>
            <a:lvl4pPr marL="1828800" marR="0" lvl="3" indent="-228600" algn="l">
              <a:lnSpc>
                <a:spcPct val="100000"/>
              </a:lnSpc>
              <a:spcBef>
                <a:spcPts val="32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5" name="Google Shape;65;p16"/>
          <p:cNvGrpSpPr/>
          <p:nvPr/>
        </p:nvGrpSpPr>
        <p:grpSpPr>
          <a:xfrm>
            <a:off x="5497575" y="6035041"/>
            <a:ext cx="5735116" cy="575691"/>
            <a:chOff x="4299965" y="6028944"/>
            <a:chExt cx="4301337" cy="575691"/>
          </a:xfrm>
        </p:grpSpPr>
        <p:pic>
          <p:nvPicPr>
            <p:cNvPr id="66" name="Google Shape;66;p16" descr="CEEDAR-LogoFinal-simple-white-17.png"/>
            <p:cNvPicPr preferRelativeResize="0"/>
            <p:nvPr/>
          </p:nvPicPr>
          <p:blipFill rotWithShape="1">
            <a:blip r:embed="rId4">
              <a:alphaModFix/>
            </a:blip>
            <a:srcRect t="19795" b="20516"/>
            <a:stretch/>
          </p:blipFill>
          <p:spPr>
            <a:xfrm>
              <a:off x="4299965" y="6147816"/>
              <a:ext cx="2479385" cy="447675"/>
            </a:xfrm>
            <a:prstGeom prst="rect">
              <a:avLst/>
            </a:prstGeom>
            <a:noFill/>
            <a:ln>
              <a:noFill/>
            </a:ln>
          </p:spPr>
        </p:pic>
        <p:pic>
          <p:nvPicPr>
            <p:cNvPr id="67" name="Google Shape;67;p16"/>
            <p:cNvPicPr preferRelativeResize="0"/>
            <p:nvPr/>
          </p:nvPicPr>
          <p:blipFill rotWithShape="1">
            <a:blip r:embed="rId5">
              <a:alphaModFix/>
            </a:blip>
            <a:srcRect/>
            <a:stretch/>
          </p:blipFill>
          <p:spPr>
            <a:xfrm>
              <a:off x="7912400" y="6028944"/>
              <a:ext cx="688902" cy="575691"/>
            </a:xfrm>
            <a:prstGeom prst="rect">
              <a:avLst/>
            </a:prstGeom>
            <a:noFill/>
            <a:ln>
              <a:noFill/>
            </a:ln>
          </p:spPr>
        </p:pic>
      </p:grpSp>
      <p:pic>
        <p:nvPicPr>
          <p:cNvPr id="68" name="Google Shape;68;p16"/>
          <p:cNvPicPr preferRelativeResize="0"/>
          <p:nvPr/>
        </p:nvPicPr>
        <p:blipFill rotWithShape="1">
          <a:blip r:embed="rId6">
            <a:alphaModFix/>
          </a:blip>
          <a:srcRect/>
          <a:stretch/>
        </p:blipFill>
        <p:spPr>
          <a:xfrm>
            <a:off x="903112" y="5886571"/>
            <a:ext cx="2758776" cy="93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https://aurora-institute.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mailto:jwalker4@umw.edu" TargetMode="External"/><Relationship Id="rId3" Type="http://schemas.openxmlformats.org/officeDocument/2006/relationships/image" Target="../media/image20.png"/><Relationship Id="rId7" Type="http://schemas.openxmlformats.org/officeDocument/2006/relationships/hyperlink" Target="mailto:mjenkin5@umw.edu"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mailto:kgood@umw.edu" TargetMode="External"/><Relationship Id="rId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rgbClr val="000000"/>
              </a:buClr>
              <a:buSzPts val="1400"/>
              <a:buFont typeface="Arial"/>
              <a:buNone/>
            </a:pPr>
            <a:r>
              <a:rPr lang="en-US" dirty="0"/>
              <a:t>Preparing Teacher Candidates for Online and Hybrid Instruction</a:t>
            </a:r>
            <a:endParaRPr dirty="0"/>
          </a:p>
        </p:txBody>
      </p:sp>
      <p:sp>
        <p:nvSpPr>
          <p:cNvPr id="167" name="Google Shape;167;p2"/>
          <p:cNvSpPr txBox="1">
            <a:spLocks noGrp="1"/>
          </p:cNvSpPr>
          <p:nvPr>
            <p:ph type="body" idx="1"/>
          </p:nvPr>
        </p:nvSpPr>
        <p:spPr>
          <a:xfrm>
            <a:off x="910165" y="2872845"/>
            <a:ext cx="10971217" cy="1294342"/>
          </a:xfrm>
          <a:prstGeom prst="rect">
            <a:avLst/>
          </a:prstGeom>
          <a:noFill/>
          <a:ln>
            <a:noFill/>
          </a:ln>
        </p:spPr>
        <p:txBody>
          <a:bodyPr spcFirstLastPara="1" wrap="square" lIns="0" tIns="45700" rIns="91425" bIns="45700" anchor="t" anchorCtr="0">
            <a:normAutofit/>
          </a:bodyPr>
          <a:lstStyle/>
          <a:p>
            <a:pPr marL="0" indent="0">
              <a:spcBef>
                <a:spcPts val="0"/>
              </a:spcBef>
            </a:pPr>
            <a:r>
              <a:rPr lang="en-US" sz="2800" b="1" i="0" dirty="0">
                <a:solidFill>
                  <a:schemeClr val="bg1">
                    <a:lumMod val="85000"/>
                  </a:schemeClr>
                </a:solidFill>
                <a:effectLst/>
                <a:latin typeface="open sans" panose="020B0606030504020204" pitchFamily="34" charset="0"/>
              </a:rPr>
              <a:t>Evolving Roles and Experiences in Virtual Classroom/Implications for Teacher Preparation</a:t>
            </a:r>
          </a:p>
          <a:p>
            <a:pPr marL="0" lvl="0" indent="0" algn="l" rtl="0">
              <a:lnSpc>
                <a:spcPct val="100000"/>
              </a:lnSpc>
              <a:spcBef>
                <a:spcPts val="0"/>
              </a:spcBef>
              <a:spcAft>
                <a:spcPts val="0"/>
              </a:spcAft>
              <a:buSzPts val="1400"/>
              <a:buNone/>
            </a:pPr>
            <a:endParaRPr sz="2800" b="1" dirty="0">
              <a:solidFill>
                <a:schemeClr val="bg1">
                  <a:lumMod val="85000"/>
                </a:schemeClr>
              </a:solidFill>
            </a:endParaRPr>
          </a:p>
        </p:txBody>
      </p:sp>
      <p:sp>
        <p:nvSpPr>
          <p:cNvPr id="168" name="Google Shape;168;p2"/>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63063"/>
              <a:buNone/>
            </a:pPr>
            <a:r>
              <a:rPr lang="en-US"/>
              <a:t>Dr. Sean J. Smith, PhD, CIDDL Center | Dr. Maya Israel, PhD, University of Florida |</a:t>
            </a:r>
            <a:endParaRPr/>
          </a:p>
          <a:p>
            <a:pPr marL="0" lvl="0" indent="0" algn="l" rtl="0">
              <a:lnSpc>
                <a:spcPct val="100000"/>
              </a:lnSpc>
              <a:spcBef>
                <a:spcPts val="444"/>
              </a:spcBef>
              <a:spcAft>
                <a:spcPts val="0"/>
              </a:spcAft>
              <a:buSzPct val="63063"/>
              <a:buNone/>
            </a:pPr>
            <a:r>
              <a:rPr lang="en-US"/>
              <a:t>Keane Alavi, CEEDAR Center | Rachel Silva, CEEDAR Center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cfa0a4f793_2_27"/>
          <p:cNvSpPr txBox="1">
            <a:spLocks noGrp="1"/>
          </p:cNvSpPr>
          <p:nvPr>
            <p:ph type="title"/>
          </p:nvPr>
        </p:nvSpPr>
        <p:spPr>
          <a:xfrm>
            <a:off x="226900" y="1190725"/>
            <a:ext cx="11866200" cy="825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400">
                <a:solidFill>
                  <a:srgbClr val="073763"/>
                </a:solidFill>
              </a:rPr>
              <a:t>What/who drives our Teacher Preparation Efforts?</a:t>
            </a:r>
            <a:endParaRPr sz="3400">
              <a:solidFill>
                <a:srgbClr val="073763"/>
              </a:solidFill>
            </a:endParaRPr>
          </a:p>
        </p:txBody>
      </p:sp>
      <p:sp>
        <p:nvSpPr>
          <p:cNvPr id="216" name="Google Shape;216;gcfa0a4f793_2_27"/>
          <p:cNvSpPr txBox="1">
            <a:spLocks noGrp="1"/>
          </p:cNvSpPr>
          <p:nvPr>
            <p:ph type="body" idx="1"/>
          </p:nvPr>
        </p:nvSpPr>
        <p:spPr>
          <a:xfrm>
            <a:off x="637525" y="2426100"/>
            <a:ext cx="3411000" cy="30753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1000"/>
              </a:spcBef>
              <a:spcAft>
                <a:spcPts val="0"/>
              </a:spcAft>
              <a:buClr>
                <a:srgbClr val="073763"/>
              </a:buClr>
              <a:buSzPts val="2400"/>
              <a:buFont typeface="Georgia"/>
              <a:buChar char="•"/>
            </a:pPr>
            <a:r>
              <a:rPr lang="en-US" sz="2400">
                <a:solidFill>
                  <a:srgbClr val="073763"/>
                </a:solidFill>
                <a:latin typeface="Georgia"/>
                <a:ea typeface="Georgia"/>
                <a:cs typeface="Georgia"/>
                <a:sym typeface="Georgia"/>
              </a:rPr>
              <a:t>Accrediting Bodies</a:t>
            </a:r>
            <a:endParaRPr sz="2400">
              <a:solidFill>
                <a:srgbClr val="073763"/>
              </a:solidFill>
              <a:latin typeface="Georgia"/>
              <a:ea typeface="Georgia"/>
              <a:cs typeface="Georgia"/>
              <a:sym typeface="Georgia"/>
            </a:endParaRPr>
          </a:p>
          <a:p>
            <a:pPr marL="457200" lvl="0" indent="-381000" algn="l" rtl="0">
              <a:lnSpc>
                <a:spcPct val="120000"/>
              </a:lnSpc>
              <a:spcBef>
                <a:spcPts val="0"/>
              </a:spcBef>
              <a:spcAft>
                <a:spcPts val="0"/>
              </a:spcAft>
              <a:buClr>
                <a:srgbClr val="073763"/>
              </a:buClr>
              <a:buSzPts val="2400"/>
              <a:buFont typeface="Georgia"/>
              <a:buChar char="•"/>
            </a:pPr>
            <a:r>
              <a:rPr lang="en-US" sz="2400">
                <a:solidFill>
                  <a:srgbClr val="073763"/>
                </a:solidFill>
                <a:latin typeface="Georgia"/>
                <a:ea typeface="Georgia"/>
                <a:cs typeface="Georgia"/>
                <a:sym typeface="Georgia"/>
              </a:rPr>
              <a:t>States</a:t>
            </a:r>
            <a:endParaRPr sz="2400">
              <a:solidFill>
                <a:srgbClr val="073763"/>
              </a:solidFill>
              <a:latin typeface="Georgia"/>
              <a:ea typeface="Georgia"/>
              <a:cs typeface="Georgia"/>
              <a:sym typeface="Georgia"/>
            </a:endParaRPr>
          </a:p>
          <a:p>
            <a:pPr marL="457200" lvl="0" indent="-381000" algn="l" rtl="0">
              <a:lnSpc>
                <a:spcPct val="120000"/>
              </a:lnSpc>
              <a:spcBef>
                <a:spcPts val="0"/>
              </a:spcBef>
              <a:spcAft>
                <a:spcPts val="0"/>
              </a:spcAft>
              <a:buClr>
                <a:srgbClr val="073763"/>
              </a:buClr>
              <a:buSzPts val="2400"/>
              <a:buFont typeface="Georgia"/>
              <a:buChar char="•"/>
            </a:pPr>
            <a:r>
              <a:rPr lang="en-US" sz="2400">
                <a:solidFill>
                  <a:srgbClr val="073763"/>
                </a:solidFill>
                <a:latin typeface="Georgia"/>
                <a:ea typeface="Georgia"/>
                <a:cs typeface="Georgia"/>
                <a:sym typeface="Georgia"/>
              </a:rPr>
              <a:t>Standards</a:t>
            </a:r>
            <a:endParaRPr sz="2400">
              <a:solidFill>
                <a:srgbClr val="073763"/>
              </a:solidFill>
              <a:latin typeface="Georgia"/>
              <a:ea typeface="Georgia"/>
              <a:cs typeface="Georgia"/>
              <a:sym typeface="Georgia"/>
            </a:endParaRPr>
          </a:p>
          <a:p>
            <a:pPr marL="457200" lvl="0" indent="-381000" algn="l" rtl="0">
              <a:lnSpc>
                <a:spcPct val="120000"/>
              </a:lnSpc>
              <a:spcBef>
                <a:spcPts val="0"/>
              </a:spcBef>
              <a:spcAft>
                <a:spcPts val="0"/>
              </a:spcAft>
              <a:buClr>
                <a:srgbClr val="073763"/>
              </a:buClr>
              <a:buSzPts val="2400"/>
              <a:buFont typeface="Georgia"/>
              <a:buChar char="•"/>
            </a:pPr>
            <a:r>
              <a:rPr lang="en-US" sz="2400">
                <a:solidFill>
                  <a:srgbClr val="073763"/>
                </a:solidFill>
                <a:latin typeface="Georgia"/>
                <a:ea typeface="Georgia"/>
                <a:cs typeface="Georgia"/>
                <a:sym typeface="Georgia"/>
              </a:rPr>
              <a:t>Professional Organizations</a:t>
            </a:r>
            <a:endParaRPr sz="2400">
              <a:solidFill>
                <a:srgbClr val="073763"/>
              </a:solidFill>
              <a:latin typeface="Georgia"/>
              <a:ea typeface="Georgia"/>
              <a:cs typeface="Georgia"/>
              <a:sym typeface="Georgia"/>
            </a:endParaRPr>
          </a:p>
          <a:p>
            <a:pPr marL="457200" lvl="0" indent="-381000" algn="l" rtl="0">
              <a:lnSpc>
                <a:spcPct val="120000"/>
              </a:lnSpc>
              <a:spcBef>
                <a:spcPts val="0"/>
              </a:spcBef>
              <a:spcAft>
                <a:spcPts val="0"/>
              </a:spcAft>
              <a:buClr>
                <a:srgbClr val="073763"/>
              </a:buClr>
              <a:buSzPts val="2400"/>
              <a:buFont typeface="Georgia"/>
              <a:buChar char="•"/>
            </a:pPr>
            <a:r>
              <a:rPr lang="en-US" sz="2400">
                <a:solidFill>
                  <a:srgbClr val="073763"/>
                </a:solidFill>
                <a:latin typeface="Georgia"/>
                <a:ea typeface="Georgia"/>
                <a:cs typeface="Georgia"/>
                <a:sym typeface="Georgia"/>
              </a:rPr>
              <a:t>List goes on...</a:t>
            </a:r>
            <a:endParaRPr sz="2400">
              <a:solidFill>
                <a:srgbClr val="073763"/>
              </a:solidFill>
              <a:latin typeface="Georgia"/>
              <a:ea typeface="Georgia"/>
              <a:cs typeface="Georgia"/>
              <a:sym typeface="Georgia"/>
            </a:endParaRPr>
          </a:p>
        </p:txBody>
      </p:sp>
      <p:pic>
        <p:nvPicPr>
          <p:cNvPr id="217" name="Google Shape;217;gcfa0a4f793_2_27" descr="School bus image"/>
          <p:cNvPicPr preferRelativeResize="0"/>
          <p:nvPr/>
        </p:nvPicPr>
        <p:blipFill rotWithShape="1">
          <a:blip r:embed="rId3">
            <a:alphaModFix/>
          </a:blip>
          <a:srcRect l="6050"/>
          <a:stretch/>
        </p:blipFill>
        <p:spPr>
          <a:xfrm>
            <a:off x="4249200" y="2177150"/>
            <a:ext cx="7790400" cy="393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668d9d490_0_227"/>
          <p:cNvSpPr txBox="1">
            <a:spLocks noGrp="1"/>
          </p:cNvSpPr>
          <p:nvPr>
            <p:ph type="title"/>
          </p:nvPr>
        </p:nvSpPr>
        <p:spPr>
          <a:xfrm>
            <a:off x="838200" y="1178400"/>
            <a:ext cx="10515600" cy="84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US">
                <a:solidFill>
                  <a:srgbClr val="073763"/>
                </a:solidFill>
              </a:rPr>
              <a:t>Practice-Based Standards for the Preparation of Special Educators</a:t>
            </a:r>
            <a:endParaRPr>
              <a:solidFill>
                <a:srgbClr val="073763"/>
              </a:solidFill>
            </a:endParaRPr>
          </a:p>
        </p:txBody>
      </p:sp>
      <p:sp>
        <p:nvSpPr>
          <p:cNvPr id="223" name="Google Shape;223;g10668d9d490_0_227"/>
          <p:cNvSpPr txBox="1">
            <a:spLocks noGrp="1"/>
          </p:cNvSpPr>
          <p:nvPr>
            <p:ph type="body" idx="1"/>
          </p:nvPr>
        </p:nvSpPr>
        <p:spPr>
          <a:xfrm>
            <a:off x="716050" y="2094550"/>
            <a:ext cx="9658200" cy="38607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1000"/>
              </a:spcBef>
              <a:spcAft>
                <a:spcPts val="0"/>
              </a:spcAft>
              <a:buSzPts val="2800"/>
              <a:buNone/>
            </a:pPr>
            <a:r>
              <a:rPr lang="en-US" sz="1400" b="1" u="sng">
                <a:solidFill>
                  <a:srgbClr val="073763"/>
                </a:solidFill>
                <a:latin typeface="Georgia"/>
                <a:ea typeface="Georgia"/>
                <a:cs typeface="Georgia"/>
                <a:sym typeface="Georgia"/>
              </a:rPr>
              <a:t>Initial - </a:t>
            </a:r>
            <a:endParaRPr sz="1400" b="1" u="sng">
              <a:solidFill>
                <a:srgbClr val="073763"/>
              </a:solidFill>
              <a:latin typeface="Georgia"/>
              <a:ea typeface="Georgia"/>
              <a:cs typeface="Georgia"/>
              <a:sym typeface="Georgia"/>
            </a:endParaRPr>
          </a:p>
          <a:p>
            <a:pPr marL="228600" lvl="0" indent="0" algn="l" rtl="0">
              <a:lnSpc>
                <a:spcPct val="120000"/>
              </a:lnSpc>
              <a:spcBef>
                <a:spcPts val="1000"/>
              </a:spcBef>
              <a:spcAft>
                <a:spcPts val="0"/>
              </a:spcAft>
              <a:buSzPts val="2800"/>
              <a:buNone/>
            </a:pPr>
            <a:r>
              <a:rPr lang="en-US" sz="1400">
                <a:solidFill>
                  <a:srgbClr val="073763"/>
                </a:solidFill>
                <a:latin typeface="Georgia"/>
                <a:ea typeface="Georgia"/>
                <a:cs typeface="Georgia"/>
                <a:sym typeface="Georgia"/>
              </a:rPr>
              <a:t>5.2 </a:t>
            </a:r>
            <a:r>
              <a:rPr lang="en-US" sz="1400">
                <a:solidFill>
                  <a:srgbClr val="073763"/>
                </a:solidFill>
                <a:highlight>
                  <a:srgbClr val="FFFFFF"/>
                </a:highlight>
                <a:latin typeface="Georgia"/>
                <a:ea typeface="Georgia"/>
                <a:cs typeface="Georgia"/>
                <a:sym typeface="Georgia"/>
              </a:rPr>
              <a:t>Beginning special education professionals use </a:t>
            </a:r>
            <a:r>
              <a:rPr lang="en-US" sz="1400" b="1" u="sng">
                <a:solidFill>
                  <a:srgbClr val="073763"/>
                </a:solidFill>
                <a:highlight>
                  <a:srgbClr val="FFFFFF"/>
                </a:highlight>
                <a:latin typeface="Georgia"/>
                <a:ea typeface="Georgia"/>
                <a:cs typeface="Georgia"/>
                <a:sym typeface="Georgia"/>
              </a:rPr>
              <a:t>technologies</a:t>
            </a:r>
            <a:r>
              <a:rPr lang="en-US" sz="1400">
                <a:solidFill>
                  <a:srgbClr val="073763"/>
                </a:solidFill>
                <a:highlight>
                  <a:srgbClr val="FFFFFF"/>
                </a:highlight>
                <a:latin typeface="Georgia"/>
                <a:ea typeface="Georgia"/>
                <a:cs typeface="Georgia"/>
                <a:sym typeface="Georgia"/>
              </a:rPr>
              <a:t> to support instructional assessment, planning, and delivery for individuals with exceptionalities.</a:t>
            </a:r>
            <a:endParaRPr sz="1400">
              <a:solidFill>
                <a:srgbClr val="073763"/>
              </a:solidFill>
              <a:highlight>
                <a:srgbClr val="FFFFFF"/>
              </a:highlight>
              <a:latin typeface="Georgia"/>
              <a:ea typeface="Georgia"/>
              <a:cs typeface="Georgia"/>
              <a:sym typeface="Georgia"/>
            </a:endParaRPr>
          </a:p>
          <a:p>
            <a:pPr marL="228600" lvl="0" indent="0" algn="l" rtl="0">
              <a:lnSpc>
                <a:spcPct val="120000"/>
              </a:lnSpc>
              <a:spcBef>
                <a:spcPts val="1000"/>
              </a:spcBef>
              <a:spcAft>
                <a:spcPts val="0"/>
              </a:spcAft>
              <a:buSzPts val="2800"/>
              <a:buNone/>
            </a:pPr>
            <a:r>
              <a:rPr lang="en-US" sz="1400">
                <a:solidFill>
                  <a:srgbClr val="073763"/>
                </a:solidFill>
                <a:highlight>
                  <a:srgbClr val="FFFFFF"/>
                </a:highlight>
                <a:latin typeface="Georgia"/>
                <a:ea typeface="Georgia"/>
                <a:cs typeface="Georgia"/>
                <a:sym typeface="Georgia"/>
              </a:rPr>
              <a:t>5.3  - Beginning special education professionals are familiar with </a:t>
            </a:r>
            <a:r>
              <a:rPr lang="en-US" sz="1400" b="1" u="sng">
                <a:solidFill>
                  <a:srgbClr val="073763"/>
                </a:solidFill>
                <a:highlight>
                  <a:srgbClr val="FFFFFF"/>
                </a:highlight>
                <a:latin typeface="Georgia"/>
                <a:ea typeface="Georgia"/>
                <a:cs typeface="Georgia"/>
                <a:sym typeface="Georgia"/>
              </a:rPr>
              <a:t>augmentative and alternative communication</a:t>
            </a:r>
            <a:r>
              <a:rPr lang="en-US" sz="1400">
                <a:solidFill>
                  <a:srgbClr val="073763"/>
                </a:solidFill>
                <a:highlight>
                  <a:srgbClr val="FFFFFF"/>
                </a:highlight>
                <a:latin typeface="Georgia"/>
                <a:ea typeface="Georgia"/>
                <a:cs typeface="Georgia"/>
                <a:sym typeface="Georgia"/>
              </a:rPr>
              <a:t> systems and a variety of </a:t>
            </a:r>
            <a:r>
              <a:rPr lang="en-US" sz="1400" b="1" u="sng">
                <a:solidFill>
                  <a:srgbClr val="073763"/>
                </a:solidFill>
                <a:highlight>
                  <a:srgbClr val="FFFFFF"/>
                </a:highlight>
                <a:latin typeface="Georgia"/>
                <a:ea typeface="Georgia"/>
                <a:cs typeface="Georgia"/>
                <a:sym typeface="Georgia"/>
              </a:rPr>
              <a:t>assistive technologies</a:t>
            </a:r>
            <a:r>
              <a:rPr lang="en-US" sz="1400">
                <a:solidFill>
                  <a:srgbClr val="073763"/>
                </a:solidFill>
                <a:highlight>
                  <a:srgbClr val="FFFFFF"/>
                </a:highlight>
                <a:latin typeface="Georgia"/>
                <a:ea typeface="Georgia"/>
                <a:cs typeface="Georgia"/>
                <a:sym typeface="Georgia"/>
              </a:rPr>
              <a:t> to support the communication and learning of individuals with exceptionalities.</a:t>
            </a:r>
            <a:endParaRPr sz="1400">
              <a:solidFill>
                <a:srgbClr val="073763"/>
              </a:solidFill>
              <a:highlight>
                <a:srgbClr val="FFFFFF"/>
              </a:highlight>
              <a:latin typeface="Georgia"/>
              <a:ea typeface="Georgia"/>
              <a:cs typeface="Georgia"/>
              <a:sym typeface="Georgia"/>
            </a:endParaRPr>
          </a:p>
          <a:p>
            <a:pPr marL="228600" lvl="0" indent="0" algn="l" rtl="0">
              <a:lnSpc>
                <a:spcPct val="120000"/>
              </a:lnSpc>
              <a:spcBef>
                <a:spcPts val="1000"/>
              </a:spcBef>
              <a:spcAft>
                <a:spcPts val="0"/>
              </a:spcAft>
              <a:buSzPts val="2800"/>
              <a:buNone/>
            </a:pPr>
            <a:r>
              <a:rPr lang="en-US" sz="1400" b="1" u="sng">
                <a:solidFill>
                  <a:srgbClr val="073763"/>
                </a:solidFill>
                <a:highlight>
                  <a:srgbClr val="FFFFFF"/>
                </a:highlight>
                <a:latin typeface="Georgia"/>
                <a:ea typeface="Georgia"/>
                <a:cs typeface="Georgia"/>
                <a:sym typeface="Georgia"/>
              </a:rPr>
              <a:t>Advanced - </a:t>
            </a:r>
            <a:endParaRPr sz="1400" b="1" u="sng">
              <a:solidFill>
                <a:srgbClr val="073763"/>
              </a:solidFill>
              <a:highlight>
                <a:srgbClr val="FFFFFF"/>
              </a:highlight>
              <a:latin typeface="Georgia"/>
              <a:ea typeface="Georgia"/>
              <a:cs typeface="Georgia"/>
              <a:sym typeface="Georgia"/>
            </a:endParaRPr>
          </a:p>
          <a:p>
            <a:pPr marL="228600" lvl="0" indent="0" algn="l" rtl="0">
              <a:lnSpc>
                <a:spcPct val="120000"/>
              </a:lnSpc>
              <a:spcBef>
                <a:spcPts val="1000"/>
              </a:spcBef>
              <a:spcAft>
                <a:spcPts val="0"/>
              </a:spcAft>
              <a:buSzPts val="2800"/>
              <a:buNone/>
            </a:pPr>
            <a:r>
              <a:rPr lang="en-US" sz="1400">
                <a:solidFill>
                  <a:srgbClr val="073763"/>
                </a:solidFill>
                <a:highlight>
                  <a:srgbClr val="FFFFFF"/>
                </a:highlight>
                <a:latin typeface="Georgia"/>
                <a:ea typeface="Georgia"/>
                <a:cs typeface="Georgia"/>
                <a:sym typeface="Georgia"/>
              </a:rPr>
              <a:t>2.2 - Special educators continuously broaden and deepen their professional knowledge and expand their expertise with </a:t>
            </a:r>
            <a:r>
              <a:rPr lang="en-US" sz="1400" b="1" u="sng">
                <a:solidFill>
                  <a:srgbClr val="073763"/>
                </a:solidFill>
                <a:highlight>
                  <a:srgbClr val="FFFFFF"/>
                </a:highlight>
                <a:latin typeface="Georgia"/>
                <a:ea typeface="Georgia"/>
                <a:cs typeface="Georgia"/>
                <a:sym typeface="Georgia"/>
              </a:rPr>
              <a:t>instructional technologies</a:t>
            </a:r>
            <a:r>
              <a:rPr lang="en-US" sz="1400">
                <a:solidFill>
                  <a:srgbClr val="073763"/>
                </a:solidFill>
                <a:highlight>
                  <a:srgbClr val="FFFFFF"/>
                </a:highlight>
                <a:latin typeface="Georgia"/>
                <a:ea typeface="Georgia"/>
                <a:cs typeface="Georgia"/>
                <a:sym typeface="Georgia"/>
              </a:rPr>
              <a:t>, curriculum standards, effective teaching strategies, and </a:t>
            </a:r>
            <a:r>
              <a:rPr lang="en-US" sz="1400" b="1" u="sng">
                <a:solidFill>
                  <a:srgbClr val="073763"/>
                </a:solidFill>
                <a:highlight>
                  <a:srgbClr val="FFFFFF"/>
                </a:highlight>
                <a:latin typeface="Georgia"/>
                <a:ea typeface="Georgia"/>
                <a:cs typeface="Georgia"/>
                <a:sym typeface="Georgia"/>
              </a:rPr>
              <a:t>assistive technologies</a:t>
            </a:r>
            <a:r>
              <a:rPr lang="en-US" sz="1400">
                <a:solidFill>
                  <a:srgbClr val="073763"/>
                </a:solidFill>
                <a:highlight>
                  <a:srgbClr val="FFFFFF"/>
                </a:highlight>
                <a:latin typeface="Georgia"/>
                <a:ea typeface="Georgia"/>
                <a:cs typeface="Georgia"/>
                <a:sym typeface="Georgia"/>
              </a:rPr>
              <a:t> to support </a:t>
            </a:r>
            <a:r>
              <a:rPr lang="en-US" sz="1400" u="sng">
                <a:solidFill>
                  <a:srgbClr val="073763"/>
                </a:solidFill>
                <a:highlight>
                  <a:srgbClr val="FFFFFF"/>
                </a:highlight>
                <a:latin typeface="Georgia"/>
                <a:ea typeface="Georgia"/>
                <a:cs typeface="Georgia"/>
                <a:sym typeface="Georgia"/>
              </a:rPr>
              <a:t>access</a:t>
            </a:r>
            <a:r>
              <a:rPr lang="en-US" sz="1400">
                <a:solidFill>
                  <a:srgbClr val="073763"/>
                </a:solidFill>
                <a:highlight>
                  <a:srgbClr val="FFFFFF"/>
                </a:highlight>
                <a:latin typeface="Georgia"/>
                <a:ea typeface="Georgia"/>
                <a:cs typeface="Georgia"/>
                <a:sym typeface="Georgia"/>
              </a:rPr>
              <a:t> to and learning of challenging content.</a:t>
            </a:r>
            <a:endParaRPr sz="1400">
              <a:solidFill>
                <a:srgbClr val="073763"/>
              </a:solidFill>
              <a:highlight>
                <a:srgbClr val="FFFFFF"/>
              </a:highlight>
              <a:latin typeface="Georgia"/>
              <a:ea typeface="Georgia"/>
              <a:cs typeface="Georgia"/>
              <a:sym typeface="Georgia"/>
            </a:endParaRPr>
          </a:p>
          <a:p>
            <a:pPr marL="228600" lvl="0" indent="0" algn="l" rtl="0">
              <a:lnSpc>
                <a:spcPct val="120000"/>
              </a:lnSpc>
              <a:spcBef>
                <a:spcPts val="1000"/>
              </a:spcBef>
              <a:spcAft>
                <a:spcPts val="0"/>
              </a:spcAft>
              <a:buSzPts val="2800"/>
              <a:buNone/>
            </a:pPr>
            <a:r>
              <a:rPr lang="en-US" sz="1400">
                <a:solidFill>
                  <a:srgbClr val="073763"/>
                </a:solidFill>
                <a:highlight>
                  <a:srgbClr val="FFFFFF"/>
                </a:highlight>
                <a:latin typeface="Georgia"/>
                <a:ea typeface="Georgia"/>
                <a:cs typeface="Georgia"/>
                <a:sym typeface="Georgia"/>
              </a:rPr>
              <a:t>3.4 - Special education specialists use </a:t>
            </a:r>
            <a:r>
              <a:rPr lang="en-US" sz="1400" b="1" u="sng">
                <a:solidFill>
                  <a:srgbClr val="073763"/>
                </a:solidFill>
                <a:highlight>
                  <a:srgbClr val="FFFFFF"/>
                </a:highlight>
                <a:latin typeface="Georgia"/>
                <a:ea typeface="Georgia"/>
                <a:cs typeface="Georgia"/>
                <a:sym typeface="Georgia"/>
              </a:rPr>
              <a:t>instructional and assistive technologies</a:t>
            </a:r>
            <a:r>
              <a:rPr lang="en-US" sz="1400">
                <a:solidFill>
                  <a:srgbClr val="073763"/>
                </a:solidFill>
                <a:highlight>
                  <a:srgbClr val="FFFFFF"/>
                </a:highlight>
                <a:latin typeface="Georgia"/>
                <a:ea typeface="Georgia"/>
                <a:cs typeface="Georgia"/>
                <a:sym typeface="Georgia"/>
              </a:rPr>
              <a:t> to improve programs, supports, and services for individuals with exceptionalities.</a:t>
            </a:r>
            <a:endParaRPr sz="1400" b="1">
              <a:solidFill>
                <a:srgbClr val="073763"/>
              </a:solidFill>
              <a:latin typeface="Georgia"/>
              <a:ea typeface="Georgia"/>
              <a:cs typeface="Georgia"/>
              <a:sym typeface="Georgia"/>
            </a:endParaRPr>
          </a:p>
        </p:txBody>
      </p:sp>
      <p:pic>
        <p:nvPicPr>
          <p:cNvPr id="224" name="Google Shape;224;g10668d9d490_0_227" descr="Photo of the cover of the book titled &quot;Practice-Based Standards for the Preparation of Special Educators&quot;"/>
          <p:cNvPicPr preferRelativeResize="0"/>
          <p:nvPr/>
        </p:nvPicPr>
        <p:blipFill>
          <a:blip r:embed="rId3">
            <a:alphaModFix/>
          </a:blip>
          <a:stretch>
            <a:fillRect/>
          </a:stretch>
        </p:blipFill>
        <p:spPr>
          <a:xfrm>
            <a:off x="10307300" y="2731500"/>
            <a:ext cx="1788725" cy="231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Google Shape;231;g10668d9d490_0_232" descr="ISTE Standards logo that has a three-part Venn diagram of Students, Leaders, and Educators"/>
          <p:cNvPicPr preferRelativeResize="0"/>
          <p:nvPr/>
        </p:nvPicPr>
        <p:blipFill>
          <a:blip r:embed="rId3">
            <a:alphaModFix/>
          </a:blip>
          <a:stretch>
            <a:fillRect/>
          </a:stretch>
        </p:blipFill>
        <p:spPr>
          <a:xfrm>
            <a:off x="6833000" y="3273950"/>
            <a:ext cx="2687650" cy="2687650"/>
          </a:xfrm>
          <a:prstGeom prst="rect">
            <a:avLst/>
          </a:prstGeom>
          <a:noFill/>
          <a:ln>
            <a:noFill/>
          </a:ln>
        </p:spPr>
      </p:pic>
      <p:pic>
        <p:nvPicPr>
          <p:cNvPr id="230" name="Google Shape;230;g10668d9d490_0_232" descr="American Speech-Language-Hearing Association logo with the outline of someone speaking and hearing sound waves"/>
          <p:cNvPicPr preferRelativeResize="0"/>
          <p:nvPr/>
        </p:nvPicPr>
        <p:blipFill>
          <a:blip r:embed="rId4">
            <a:alphaModFix/>
          </a:blip>
          <a:stretch>
            <a:fillRect/>
          </a:stretch>
        </p:blipFill>
        <p:spPr>
          <a:xfrm>
            <a:off x="7265100" y="1337188"/>
            <a:ext cx="3543300" cy="1285875"/>
          </a:xfrm>
          <a:prstGeom prst="rect">
            <a:avLst/>
          </a:prstGeom>
          <a:noFill/>
          <a:ln>
            <a:noFill/>
          </a:ln>
        </p:spPr>
      </p:pic>
      <p:pic>
        <p:nvPicPr>
          <p:cNvPr id="233" name="Google Shape;233;g10668d9d490_0_232" descr="Teaching Works University of Michigan logo"/>
          <p:cNvPicPr preferRelativeResize="0"/>
          <p:nvPr/>
        </p:nvPicPr>
        <p:blipFill>
          <a:blip r:embed="rId5">
            <a:alphaModFix/>
          </a:blip>
          <a:stretch>
            <a:fillRect/>
          </a:stretch>
        </p:blipFill>
        <p:spPr>
          <a:xfrm>
            <a:off x="2666400" y="4064700"/>
            <a:ext cx="2009775" cy="1657350"/>
          </a:xfrm>
          <a:prstGeom prst="rect">
            <a:avLst/>
          </a:prstGeom>
          <a:noFill/>
          <a:ln>
            <a:noFill/>
          </a:ln>
        </p:spPr>
      </p:pic>
      <p:pic>
        <p:nvPicPr>
          <p:cNvPr id="232" name="Google Shape;232;g10668d9d490_0_232" descr="High-Leverage Practices for Students with Disabilities logo"/>
          <p:cNvPicPr preferRelativeResize="0"/>
          <p:nvPr/>
        </p:nvPicPr>
        <p:blipFill>
          <a:blip r:embed="rId6">
            <a:alphaModFix/>
          </a:blip>
          <a:stretch>
            <a:fillRect/>
          </a:stretch>
        </p:blipFill>
        <p:spPr>
          <a:xfrm>
            <a:off x="2190150" y="2159525"/>
            <a:ext cx="2962275" cy="1114425"/>
          </a:xfrm>
          <a:prstGeom prst="rect">
            <a:avLst/>
          </a:prstGeom>
          <a:noFill/>
          <a:ln>
            <a:noFill/>
          </a:ln>
        </p:spPr>
      </p:pic>
      <p:sp>
        <p:nvSpPr>
          <p:cNvPr id="229" name="Google Shape;229;g10668d9d490_0_232"/>
          <p:cNvSpPr txBox="1">
            <a:spLocks noGrp="1"/>
          </p:cNvSpPr>
          <p:nvPr>
            <p:ph type="title"/>
          </p:nvPr>
        </p:nvSpPr>
        <p:spPr>
          <a:xfrm>
            <a:off x="942900" y="876625"/>
            <a:ext cx="10515600" cy="1139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solidFill>
                  <a:srgbClr val="073763"/>
                </a:solidFill>
              </a:rPr>
              <a:t>Other considerations...</a:t>
            </a:r>
            <a:endParaRPr dirty="0">
              <a:solidFill>
                <a:srgbClr val="07376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40" name="Google Shape;240;g10668d9d490_0_237" descr="Aurora Institute logo, &quot;A New Dawn for Every Learner&quot;">
            <a:hlinkClick r:id="rId3"/>
          </p:cNvPr>
          <p:cNvPicPr preferRelativeResize="0"/>
          <p:nvPr/>
        </p:nvPicPr>
        <p:blipFill>
          <a:blip r:embed="rId4">
            <a:alphaModFix/>
          </a:blip>
          <a:stretch>
            <a:fillRect/>
          </a:stretch>
        </p:blipFill>
        <p:spPr>
          <a:xfrm>
            <a:off x="6497900" y="4234900"/>
            <a:ext cx="4931850" cy="1077550"/>
          </a:xfrm>
          <a:prstGeom prst="rect">
            <a:avLst/>
          </a:prstGeom>
          <a:noFill/>
          <a:ln>
            <a:noFill/>
          </a:ln>
        </p:spPr>
      </p:pic>
      <p:pic>
        <p:nvPicPr>
          <p:cNvPr id="239" name="Google Shape;239;g10668d9d490_0_237" descr="iNACOL logo (International Association for K-12 Learning)"/>
          <p:cNvPicPr preferRelativeResize="0"/>
          <p:nvPr/>
        </p:nvPicPr>
        <p:blipFill>
          <a:blip r:embed="rId5">
            <a:alphaModFix/>
          </a:blip>
          <a:stretch>
            <a:fillRect/>
          </a:stretch>
        </p:blipFill>
        <p:spPr>
          <a:xfrm>
            <a:off x="7368388" y="2433350"/>
            <a:ext cx="3190875" cy="1314450"/>
          </a:xfrm>
          <a:prstGeom prst="rect">
            <a:avLst/>
          </a:prstGeom>
          <a:noFill/>
          <a:ln>
            <a:noFill/>
          </a:ln>
        </p:spPr>
      </p:pic>
      <p:sp>
        <p:nvSpPr>
          <p:cNvPr id="241" name="Google Shape;241;g10668d9d490_0_237"/>
          <p:cNvSpPr txBox="1"/>
          <p:nvPr/>
        </p:nvSpPr>
        <p:spPr>
          <a:xfrm>
            <a:off x="859300" y="2120075"/>
            <a:ext cx="4713900" cy="3740400"/>
          </a:xfrm>
          <a:prstGeom prst="rect">
            <a:avLst/>
          </a:prstGeom>
          <a:noFill/>
          <a:ln>
            <a:noFill/>
          </a:ln>
        </p:spPr>
        <p:txBody>
          <a:bodyPr spcFirstLastPara="1" wrap="square" lIns="91425" tIns="91425" rIns="91425" bIns="91425" anchor="t" anchorCtr="0">
            <a:spAutoFit/>
          </a:bodyPr>
          <a:lstStyle/>
          <a:p>
            <a:pPr marL="457200" lvl="0" indent="-438150" algn="l" rtl="0">
              <a:lnSpc>
                <a:spcPct val="150000"/>
              </a:lnSpc>
              <a:spcBef>
                <a:spcPts val="0"/>
              </a:spcBef>
              <a:spcAft>
                <a:spcPts val="0"/>
              </a:spcAft>
              <a:buClr>
                <a:srgbClr val="073763"/>
              </a:buClr>
              <a:buSzPts val="3300"/>
              <a:buFont typeface="Georgia"/>
              <a:buAutoNum type="arabicPeriod"/>
            </a:pPr>
            <a:r>
              <a:rPr lang="en-US" sz="3300">
                <a:solidFill>
                  <a:srgbClr val="073763"/>
                </a:solidFill>
                <a:latin typeface="Georgia"/>
                <a:ea typeface="Georgia"/>
                <a:cs typeface="Georgia"/>
                <a:sym typeface="Georgia"/>
              </a:rPr>
              <a:t>Assistive Technology</a:t>
            </a:r>
            <a:endParaRPr sz="3300">
              <a:solidFill>
                <a:srgbClr val="073763"/>
              </a:solidFill>
              <a:latin typeface="Georgia"/>
              <a:ea typeface="Georgia"/>
              <a:cs typeface="Georgia"/>
              <a:sym typeface="Georgia"/>
            </a:endParaRPr>
          </a:p>
          <a:p>
            <a:pPr marL="457200" lvl="0" indent="-438150" algn="l" rtl="0">
              <a:lnSpc>
                <a:spcPct val="150000"/>
              </a:lnSpc>
              <a:spcBef>
                <a:spcPts val="0"/>
              </a:spcBef>
              <a:spcAft>
                <a:spcPts val="0"/>
              </a:spcAft>
              <a:buClr>
                <a:srgbClr val="073763"/>
              </a:buClr>
              <a:buSzPts val="3300"/>
              <a:buFont typeface="Georgia"/>
              <a:buAutoNum type="arabicPeriod"/>
            </a:pPr>
            <a:r>
              <a:rPr lang="en-US" sz="3300">
                <a:solidFill>
                  <a:srgbClr val="073763"/>
                </a:solidFill>
                <a:latin typeface="Georgia"/>
                <a:ea typeface="Georgia"/>
                <a:cs typeface="Georgia"/>
                <a:sym typeface="Georgia"/>
              </a:rPr>
              <a:t>AAC</a:t>
            </a:r>
            <a:endParaRPr sz="3300">
              <a:solidFill>
                <a:srgbClr val="073763"/>
              </a:solidFill>
              <a:latin typeface="Georgia"/>
              <a:ea typeface="Georgia"/>
              <a:cs typeface="Georgia"/>
              <a:sym typeface="Georgia"/>
            </a:endParaRPr>
          </a:p>
          <a:p>
            <a:pPr marL="457200" lvl="0" indent="-438150" algn="l" rtl="0">
              <a:lnSpc>
                <a:spcPct val="150000"/>
              </a:lnSpc>
              <a:spcBef>
                <a:spcPts val="0"/>
              </a:spcBef>
              <a:spcAft>
                <a:spcPts val="0"/>
              </a:spcAft>
              <a:buClr>
                <a:srgbClr val="073763"/>
              </a:buClr>
              <a:buSzPts val="3300"/>
              <a:buFont typeface="Georgia"/>
              <a:buAutoNum type="arabicPeriod"/>
            </a:pPr>
            <a:r>
              <a:rPr lang="en-US" sz="3300">
                <a:solidFill>
                  <a:srgbClr val="073763"/>
                </a:solidFill>
                <a:latin typeface="Georgia"/>
                <a:ea typeface="Georgia"/>
                <a:cs typeface="Georgia"/>
                <a:sym typeface="Georgia"/>
              </a:rPr>
              <a:t>Instructional</a:t>
            </a:r>
            <a:endParaRPr sz="3300">
              <a:solidFill>
                <a:srgbClr val="073763"/>
              </a:solidFill>
              <a:latin typeface="Georgia"/>
              <a:ea typeface="Georgia"/>
              <a:cs typeface="Georgia"/>
              <a:sym typeface="Georgia"/>
            </a:endParaRPr>
          </a:p>
          <a:p>
            <a:pPr marL="914400" lvl="1" indent="-438150" algn="l" rtl="0">
              <a:lnSpc>
                <a:spcPct val="150000"/>
              </a:lnSpc>
              <a:spcBef>
                <a:spcPts val="0"/>
              </a:spcBef>
              <a:spcAft>
                <a:spcPts val="0"/>
              </a:spcAft>
              <a:buClr>
                <a:srgbClr val="073763"/>
              </a:buClr>
              <a:buSzPts val="3300"/>
              <a:buFont typeface="Georgia"/>
              <a:buAutoNum type="alphaLcPeriod"/>
            </a:pPr>
            <a:r>
              <a:rPr lang="en-US" sz="3300">
                <a:solidFill>
                  <a:srgbClr val="073763"/>
                </a:solidFill>
                <a:latin typeface="Georgia"/>
                <a:ea typeface="Georgia"/>
                <a:cs typeface="Georgia"/>
                <a:sym typeface="Georgia"/>
              </a:rPr>
              <a:t>Support</a:t>
            </a:r>
            <a:endParaRPr sz="3300">
              <a:solidFill>
                <a:srgbClr val="073763"/>
              </a:solidFill>
              <a:latin typeface="Georgia"/>
              <a:ea typeface="Georgia"/>
              <a:cs typeface="Georgia"/>
              <a:sym typeface="Georgia"/>
            </a:endParaRPr>
          </a:p>
          <a:p>
            <a:pPr marL="914400" lvl="1" indent="-438150" algn="l" rtl="0">
              <a:lnSpc>
                <a:spcPct val="150000"/>
              </a:lnSpc>
              <a:spcBef>
                <a:spcPts val="0"/>
              </a:spcBef>
              <a:spcAft>
                <a:spcPts val="0"/>
              </a:spcAft>
              <a:buClr>
                <a:srgbClr val="073763"/>
              </a:buClr>
              <a:buSzPts val="3300"/>
              <a:buFont typeface="Georgia"/>
              <a:buAutoNum type="alphaLcPeriod"/>
            </a:pPr>
            <a:r>
              <a:rPr lang="en-US" sz="3300">
                <a:solidFill>
                  <a:srgbClr val="073763"/>
                </a:solidFill>
                <a:latin typeface="Georgia"/>
                <a:ea typeface="Georgia"/>
                <a:cs typeface="Georgia"/>
                <a:sym typeface="Georgia"/>
              </a:rPr>
              <a:t>Access</a:t>
            </a:r>
            <a:endParaRPr sz="3300">
              <a:solidFill>
                <a:srgbClr val="073763"/>
              </a:solidFill>
              <a:latin typeface="Georgia"/>
              <a:ea typeface="Georgia"/>
              <a:cs typeface="Georgia"/>
              <a:sym typeface="Georgia"/>
            </a:endParaRPr>
          </a:p>
        </p:txBody>
      </p:sp>
      <p:sp>
        <p:nvSpPr>
          <p:cNvPr id="238" name="Google Shape;238;g10668d9d490_0_237"/>
          <p:cNvSpPr txBox="1">
            <a:spLocks noGrp="1"/>
          </p:cNvSpPr>
          <p:nvPr>
            <p:ph type="title"/>
          </p:nvPr>
        </p:nvSpPr>
        <p:spPr>
          <a:xfrm>
            <a:off x="376450" y="693375"/>
            <a:ext cx="114900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000" dirty="0">
                <a:solidFill>
                  <a:srgbClr val="073763"/>
                </a:solidFill>
              </a:rPr>
              <a:t>But where are standards for K-12 Online Instruction???</a:t>
            </a:r>
            <a:endParaRPr sz="3000" dirty="0">
              <a:solidFill>
                <a:srgbClr val="07376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51" name="Google Shape;251;g10668d9d490_0_247" descr="Photo headshot of Jennifer Walker, Ph.D."/>
          <p:cNvPicPr preferRelativeResize="0"/>
          <p:nvPr/>
        </p:nvPicPr>
        <p:blipFill>
          <a:blip r:embed="rId3">
            <a:alphaModFix/>
          </a:blip>
          <a:stretch>
            <a:fillRect/>
          </a:stretch>
        </p:blipFill>
        <p:spPr>
          <a:xfrm>
            <a:off x="4451700" y="4665700"/>
            <a:ext cx="1533825" cy="1533825"/>
          </a:xfrm>
          <a:prstGeom prst="rect">
            <a:avLst/>
          </a:prstGeom>
          <a:noFill/>
          <a:ln>
            <a:noFill/>
          </a:ln>
        </p:spPr>
      </p:pic>
      <p:pic>
        <p:nvPicPr>
          <p:cNvPr id="249" name="Google Shape;249;g10668d9d490_0_247" descr="Photo headshot of Melissa Jenkins, Ph.D."/>
          <p:cNvPicPr preferRelativeResize="0"/>
          <p:nvPr/>
        </p:nvPicPr>
        <p:blipFill>
          <a:blip r:embed="rId4">
            <a:alphaModFix/>
          </a:blip>
          <a:stretch>
            <a:fillRect/>
          </a:stretch>
        </p:blipFill>
        <p:spPr>
          <a:xfrm>
            <a:off x="2822250" y="3143275"/>
            <a:ext cx="1428750" cy="1428750"/>
          </a:xfrm>
          <a:prstGeom prst="rect">
            <a:avLst/>
          </a:prstGeom>
          <a:noFill/>
          <a:ln>
            <a:noFill/>
          </a:ln>
        </p:spPr>
      </p:pic>
      <p:pic>
        <p:nvPicPr>
          <p:cNvPr id="250" name="Google Shape;250;g10668d9d490_0_247" descr="Photo headshot of Kevin Good, Ph.D."/>
          <p:cNvPicPr preferRelativeResize="0"/>
          <p:nvPr/>
        </p:nvPicPr>
        <p:blipFill>
          <a:blip r:embed="rId5">
            <a:alphaModFix/>
          </a:blip>
          <a:stretch>
            <a:fillRect/>
          </a:stretch>
        </p:blipFill>
        <p:spPr>
          <a:xfrm>
            <a:off x="1269225" y="1586125"/>
            <a:ext cx="1428750" cy="1428750"/>
          </a:xfrm>
          <a:prstGeom prst="rect">
            <a:avLst/>
          </a:prstGeom>
          <a:noFill/>
          <a:ln>
            <a:noFill/>
          </a:ln>
        </p:spPr>
      </p:pic>
      <p:sp>
        <p:nvSpPr>
          <p:cNvPr id="248" name="Google Shape;248;g10668d9d490_0_247"/>
          <p:cNvSpPr txBox="1">
            <a:spLocks noGrp="1"/>
          </p:cNvSpPr>
          <p:nvPr>
            <p:ph type="body" idx="1"/>
          </p:nvPr>
        </p:nvSpPr>
        <p:spPr>
          <a:xfrm>
            <a:off x="6391425" y="1819075"/>
            <a:ext cx="5283000" cy="42342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Char char="•"/>
            </a:pPr>
            <a:r>
              <a:rPr lang="en-US" b="1"/>
              <a:t>Kevin Good, Ph.D.</a:t>
            </a:r>
            <a:endParaRPr b="1"/>
          </a:p>
          <a:p>
            <a:pPr marL="457200" lvl="0" indent="0" algn="l" rtl="0">
              <a:lnSpc>
                <a:spcPct val="120000"/>
              </a:lnSpc>
              <a:spcBef>
                <a:spcPts val="0"/>
              </a:spcBef>
              <a:spcAft>
                <a:spcPts val="0"/>
              </a:spcAft>
              <a:buNone/>
            </a:pPr>
            <a:r>
              <a:rPr lang="en-US" sz="2400" u="sng">
                <a:solidFill>
                  <a:schemeClr val="hlink"/>
                </a:solidFill>
                <a:hlinkClick r:id="rId6"/>
              </a:rPr>
              <a:t>kgood@umw.edu</a:t>
            </a:r>
            <a:r>
              <a:rPr lang="en-US" sz="2400"/>
              <a:t> </a:t>
            </a:r>
            <a:endParaRPr sz="2400"/>
          </a:p>
          <a:p>
            <a:pPr marL="228600" lvl="0" indent="-228600" algn="l" rtl="0">
              <a:lnSpc>
                <a:spcPct val="120000"/>
              </a:lnSpc>
              <a:spcBef>
                <a:spcPts val="1000"/>
              </a:spcBef>
              <a:spcAft>
                <a:spcPts val="0"/>
              </a:spcAft>
              <a:buClr>
                <a:schemeClr val="dk1"/>
              </a:buClr>
              <a:buSzPts val="2800"/>
              <a:buChar char="•"/>
            </a:pPr>
            <a:r>
              <a:rPr lang="en-US" b="1"/>
              <a:t>Melissa Jenkins, Ph.D.</a:t>
            </a:r>
            <a:endParaRPr b="1"/>
          </a:p>
          <a:p>
            <a:pPr marL="457200" lvl="0" indent="0" algn="l" rtl="0">
              <a:lnSpc>
                <a:spcPct val="120000"/>
              </a:lnSpc>
              <a:spcBef>
                <a:spcPts val="1000"/>
              </a:spcBef>
              <a:spcAft>
                <a:spcPts val="0"/>
              </a:spcAft>
              <a:buNone/>
            </a:pPr>
            <a:r>
              <a:rPr lang="en-US" sz="2400" u="sng">
                <a:solidFill>
                  <a:schemeClr val="hlink"/>
                </a:solidFill>
                <a:hlinkClick r:id="rId7"/>
              </a:rPr>
              <a:t>mjenkin5@umw.edu</a:t>
            </a:r>
            <a:r>
              <a:rPr lang="en-US" sz="2400"/>
              <a:t> </a:t>
            </a:r>
            <a:endParaRPr sz="2400"/>
          </a:p>
          <a:p>
            <a:pPr marL="228600" lvl="0" indent="-228600" algn="l" rtl="0">
              <a:lnSpc>
                <a:spcPct val="120000"/>
              </a:lnSpc>
              <a:spcBef>
                <a:spcPts val="1000"/>
              </a:spcBef>
              <a:spcAft>
                <a:spcPts val="0"/>
              </a:spcAft>
              <a:buClr>
                <a:schemeClr val="dk1"/>
              </a:buClr>
              <a:buSzPts val="2800"/>
              <a:buChar char="•"/>
            </a:pPr>
            <a:r>
              <a:rPr lang="en-US" b="1"/>
              <a:t>Jennifer Walker, Ph.D.</a:t>
            </a:r>
            <a:endParaRPr b="1"/>
          </a:p>
          <a:p>
            <a:pPr marL="457200" lvl="0" indent="0" algn="l" rtl="0">
              <a:lnSpc>
                <a:spcPct val="120000"/>
              </a:lnSpc>
              <a:spcBef>
                <a:spcPts val="1000"/>
              </a:spcBef>
              <a:spcAft>
                <a:spcPts val="0"/>
              </a:spcAft>
              <a:buNone/>
            </a:pPr>
            <a:r>
              <a:rPr lang="en-US" sz="2400" u="sng">
                <a:solidFill>
                  <a:schemeClr val="hlink"/>
                </a:solidFill>
                <a:hlinkClick r:id="rId8"/>
              </a:rPr>
              <a:t>jwalker4@umw.edu</a:t>
            </a:r>
            <a:r>
              <a:rPr lang="en-US" sz="2400"/>
              <a:t> </a:t>
            </a:r>
            <a:r>
              <a:rPr lang="en-US" sz="2400" b="1"/>
              <a:t> </a:t>
            </a:r>
            <a:endParaRPr sz="2400"/>
          </a:p>
          <a:p>
            <a:pPr marL="0" lvl="0" indent="0" algn="l" rtl="0">
              <a:lnSpc>
                <a:spcPct val="120000"/>
              </a:lnSpc>
              <a:spcBef>
                <a:spcPts val="1000"/>
              </a:spcBef>
              <a:spcAft>
                <a:spcPts val="0"/>
              </a:spcAft>
              <a:buNone/>
            </a:pPr>
            <a:endParaRPr/>
          </a:p>
          <a:p>
            <a:pPr marL="0" lvl="0" indent="0" algn="l" rtl="0">
              <a:lnSpc>
                <a:spcPct val="120000"/>
              </a:lnSpc>
              <a:spcBef>
                <a:spcPts val="1000"/>
              </a:spcBef>
              <a:spcAft>
                <a:spcPts val="0"/>
              </a:spcAft>
              <a:buClr>
                <a:schemeClr val="dk1"/>
              </a:buClr>
              <a:buSzPts val="2800"/>
              <a:buNone/>
            </a:pPr>
            <a:endParaRPr/>
          </a:p>
        </p:txBody>
      </p:sp>
      <p:sp>
        <p:nvSpPr>
          <p:cNvPr id="247" name="Google Shape;247;g10668d9d490_0_247"/>
          <p:cNvSpPr txBox="1">
            <a:spLocks noGrp="1"/>
          </p:cNvSpPr>
          <p:nvPr>
            <p:ph type="title"/>
          </p:nvPr>
        </p:nvSpPr>
        <p:spPr>
          <a:xfrm>
            <a:off x="1021425" y="532725"/>
            <a:ext cx="10515600" cy="1009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Montserrat"/>
              <a:buNone/>
            </a:pPr>
            <a:r>
              <a:rPr lang="en-US" dirty="0"/>
              <a:t>University of Mary Washington Colleagues</a:t>
            </a:r>
            <a:endParaRPr dirty="0"/>
          </a:p>
        </p:txBody>
      </p:sp>
      <p:pic>
        <p:nvPicPr>
          <p:cNvPr id="253" name="Google Shape;253;g10668d9d490_0_247" descr="CEEDAR logo"/>
          <p:cNvPicPr preferRelativeResize="0"/>
          <p:nvPr/>
        </p:nvPicPr>
        <p:blipFill rotWithShape="1">
          <a:blip r:embed="rId9">
            <a:alphaModFix/>
          </a:blip>
          <a:srcRect t="19792" b="20520"/>
          <a:stretch/>
        </p:blipFill>
        <p:spPr>
          <a:xfrm>
            <a:off x="8886153" y="0"/>
            <a:ext cx="3305847" cy="581835"/>
          </a:xfrm>
          <a:prstGeom prst="rect">
            <a:avLst/>
          </a:prstGeom>
          <a:noFill/>
          <a:ln>
            <a:noFill/>
          </a:ln>
        </p:spPr>
      </p:pic>
      <p:pic>
        <p:nvPicPr>
          <p:cNvPr id="252" name="Google Shape;252;g10668d9d490_0_247" descr="CIDDL logo"/>
          <p:cNvPicPr preferRelativeResize="0"/>
          <p:nvPr/>
        </p:nvPicPr>
        <p:blipFill rotWithShape="1">
          <a:blip r:embed="rId10">
            <a:alphaModFix/>
          </a:blip>
          <a:srcRect/>
          <a:stretch/>
        </p:blipFill>
        <p:spPr>
          <a:xfrm>
            <a:off x="0" y="0"/>
            <a:ext cx="2500314" cy="850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22987A-23FC-6878-72F8-FBD1FA3B62E3}"/>
              </a:ext>
            </a:extLst>
          </p:cNvPr>
          <p:cNvSpPr txBox="1">
            <a:spLocks noGrp="1"/>
          </p:cNvSpPr>
          <p:nvPr>
            <p:ph type="title" idx="4294967295"/>
          </p:nvPr>
        </p:nvSpPr>
        <p:spPr>
          <a:xfrm>
            <a:off x="576943" y="10327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chemeClr val="tx1"/>
                </a:solidFill>
                <a:effectLst/>
                <a:uLnTx/>
                <a:uFillTx/>
                <a:latin typeface="Gentona Book" pitchFamily="2" charset="77"/>
                <a:ea typeface="Gotham Bold" charset="0"/>
                <a:cs typeface="Gotham Bold" charset="0"/>
                <a:sym typeface="Arial"/>
              </a:rPr>
              <a:t>Disclaimer</a:t>
            </a:r>
          </a:p>
        </p:txBody>
      </p:sp>
      <p:pic>
        <p:nvPicPr>
          <p:cNvPr id="5" name="Picture 4" descr="Ideas that Work logo, U.S. Office of Special Education Programs">
            <a:extLst>
              <a:ext uri="{FF2B5EF4-FFF2-40B4-BE49-F238E27FC236}">
                <a16:creationId xmlns:a16="http://schemas.microsoft.com/office/drawing/2014/main" id="{D8B32A82-5971-8DE4-8EAE-3C704951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2" name="TextBox 1">
            <a:extLst>
              <a:ext uri="{FF2B5EF4-FFF2-40B4-BE49-F238E27FC236}">
                <a16:creationId xmlns:a16="http://schemas.microsoft.com/office/drawing/2014/main" id="{4CE921F0-C9DD-5942-45D1-DF697ED10CDB}"/>
              </a:ext>
            </a:extLst>
          </p:cNvPr>
          <p:cNvSpPr txBox="1"/>
          <p:nvPr/>
        </p:nvSpPr>
        <p:spPr>
          <a:xfrm>
            <a:off x="2597258" y="2364271"/>
            <a:ext cx="8756542" cy="2532040"/>
          </a:xfrm>
          <a:prstGeom prst="rect">
            <a:avLst/>
          </a:prstGeom>
          <a:noFill/>
        </p:spPr>
        <p:txBody>
          <a:bodyPr wrap="square" rtlCol="0">
            <a:spAutoFit/>
          </a:bodyPr>
          <a:lstStyle/>
          <a:p>
            <a:pPr>
              <a:lnSpc>
                <a:spcPct val="150000"/>
              </a:lnSpc>
            </a:pPr>
            <a:r>
              <a:rPr lang="en-US" sz="1800" dirty="0">
                <a:latin typeface="Helvetica Neue" charset="0"/>
                <a:ea typeface="Helvetica Neue" charset="0"/>
                <a:cs typeface="Helvetica Neue" charset="0"/>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149796144"/>
      </p:ext>
    </p:extLst>
  </p:cSld>
  <p:clrMapOvr>
    <a:masterClrMapping/>
  </p:clrMapOvr>
</p:sld>
</file>

<file path=ppt/theme/theme1.xml><?xml version="1.0" encoding="utf-8"?>
<a:theme xmlns:a="http://schemas.openxmlformats.org/drawingml/2006/main" name="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707_TheEquityProjectTemplate_010314b">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347</Words>
  <Application>Microsoft Macintosh PowerPoint</Application>
  <PresentationFormat>Widescreen</PresentationFormat>
  <Paragraphs>34</Paragraphs>
  <Slides>7</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Helvetica Neue</vt:lpstr>
      <vt:lpstr>open sans</vt:lpstr>
      <vt:lpstr>Arial Narrow</vt:lpstr>
      <vt:lpstr>Georgia</vt:lpstr>
      <vt:lpstr>Montserrat</vt:lpstr>
      <vt:lpstr>Calibri</vt:lpstr>
      <vt:lpstr>Gentona Light</vt:lpstr>
      <vt:lpstr>Franklin Gothic</vt:lpstr>
      <vt:lpstr>Arial</vt:lpstr>
      <vt:lpstr>Gentona Book</vt:lpstr>
      <vt:lpstr>CEEDAR Theme</vt:lpstr>
      <vt:lpstr>3707_TheEquityProjectTemplate_010314b</vt:lpstr>
      <vt:lpstr>2_CEEDAR Theme</vt:lpstr>
      <vt:lpstr>Preparing Teacher Candidates for Online and Hybrid Instruction</vt:lpstr>
      <vt:lpstr>What/who drives our Teacher Preparation Efforts?</vt:lpstr>
      <vt:lpstr>Practice-Based Standards for the Preparation of Special Educators</vt:lpstr>
      <vt:lpstr>Other considerations...</vt:lpstr>
      <vt:lpstr>But where are standards for K-12 Online Instruction???</vt:lpstr>
      <vt:lpstr>University of Mary Washington Colleagues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Teacher Candidates for Online and Hybrid Instruction</dc:title>
  <dc:creator>Alavi, Keane</dc:creator>
  <cp:lastModifiedBy>Emma R Ostovar</cp:lastModifiedBy>
  <cp:revision>6</cp:revision>
  <dcterms:created xsi:type="dcterms:W3CDTF">2021-10-29T15:12:59Z</dcterms:created>
  <dcterms:modified xsi:type="dcterms:W3CDTF">2023-09-13T16:23:36Z</dcterms:modified>
</cp:coreProperties>
</file>