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80" r:id="rId2"/>
    <p:sldMasterId id="2147483681" r:id="rId3"/>
    <p:sldMasterId id="2147483682" r:id="rId4"/>
  </p:sldMasterIdLst>
  <p:notesMasterIdLst>
    <p:notesMasterId r:id="rId30"/>
  </p:notesMasterIdLst>
  <p:sldIdLst>
    <p:sldId id="257"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8" r:id="rId28"/>
    <p:sldId id="289" r:id="rId29"/>
  </p:sldIdLst>
  <p:sldSz cx="12192000" cy="6858000"/>
  <p:notesSz cx="6858000" cy="9144000"/>
  <p:embeddedFontLst>
    <p:embeddedFont>
      <p:font typeface="Arial Narrow" panose="020B0604020202020204" pitchFamily="34" charset="0"/>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Franklin Gothic" panose="020B0603020102020204" pitchFamily="34" charset="0"/>
      <p:regular r:id="rId39"/>
      <p:bold r:id="rId40"/>
      <p:italic r:id="rId41"/>
      <p:boldItalic r:id="rId42"/>
    </p:embeddedFont>
    <p:embeddedFont>
      <p:font typeface="Gentona Book" pitchFamily="2" charset="77"/>
      <p:regular r:id="rId43"/>
      <p:bold r:id="rId44"/>
      <p:italic r:id="rId45"/>
    </p:embeddedFont>
    <p:embeddedFont>
      <p:font typeface="Gentona Light" pitchFamily="2" charset="77"/>
      <p:regular r:id="rId46"/>
    </p:embeddedFont>
    <p:embeddedFont>
      <p:font typeface="Georgia" panose="02040502050405020303" pitchFamily="18" charset="0"/>
      <p:regular r:id="rId47"/>
      <p:bold r:id="rId48"/>
      <p:italic r:id="rId49"/>
      <p:boldItalic r:id="rId50"/>
    </p:embeddedFont>
    <p:embeddedFont>
      <p:font typeface="Helvetica Neue" panose="02000503000000020004" pitchFamily="2" charset="0"/>
      <p:regular r:id="rId51"/>
      <p:bold r:id="rId52"/>
      <p:italic r:id="rId53"/>
      <p:boldItalic r:id="rId54"/>
    </p:embeddedFont>
    <p:embeddedFont>
      <p:font typeface="Montserrat" pitchFamily="2" charset="77"/>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94"/>
    <p:restoredTop sz="86544"/>
  </p:normalViewPr>
  <p:slideViewPr>
    <p:cSldViewPr snapToGrid="0">
      <p:cViewPr varScale="1">
        <p:scale>
          <a:sx n="92" d="100"/>
          <a:sy n="92" d="100"/>
        </p:scale>
        <p:origin x="896" y="192"/>
      </p:cViewPr>
      <p:guideLst/>
    </p:cSldViewPr>
  </p:slideViewPr>
  <p:outlineViewPr>
    <p:cViewPr>
      <p:scale>
        <a:sx n="33" d="100"/>
        <a:sy n="33" d="100"/>
      </p:scale>
      <p:origin x="0" y="-1463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font" Target="fonts/font25.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font" Target="fonts/font28.fntdata"/><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font" Target="fonts/font26.fntdata"/><Relationship Id="rId8" Type="http://schemas.openxmlformats.org/officeDocument/2006/relationships/slide" Target="slides/slide4.xml"/><Relationship Id="rId51" Type="http://schemas.openxmlformats.org/officeDocument/2006/relationships/font" Target="fonts/font21.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11.fntdata"/><Relationship Id="rId54" Type="http://schemas.openxmlformats.org/officeDocument/2006/relationships/font" Target="fonts/font24.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font" Target="fonts/font27.fntdata"/><Relationship Id="rId10" Type="http://schemas.openxmlformats.org/officeDocument/2006/relationships/slide" Target="slides/slide6.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0" name="Google Shape;17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24596f6ffc_1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124596f6ffc_1_3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124596f6ffc_1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124596f6ffc_1_3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24596f6ffc_1_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24596f6ffc_1_3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24596f6ffc_1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124596f6ffc_1_3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24596f6ffc_1_4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124596f6ffc_1_4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124596f6ffc_1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124596f6ffc_1_4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24596f6ffc_1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124596f6ffc_1_4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124596f6ffc_1_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124596f6ffc_1_4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24596f6ffc_1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124596f6ffc_1_4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24596f6ffc_1_4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24596f6ffc_1_4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24596f6ffc_1_5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124596f6ffc_1_5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g124596f6ffc_1_5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24596f6ffc_1_4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24596f6ffc_1_4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Bridgette find 2 more resources similar to what I have here..</a:t>
            </a:r>
            <a:endParaRPr/>
          </a:p>
          <a:p>
            <a:pPr marL="0" lvl="0" indent="0" algn="l" rtl="0">
              <a:spcBef>
                <a:spcPts val="0"/>
              </a:spcBef>
              <a:spcAft>
                <a:spcPts val="0"/>
              </a:spcAft>
              <a:buNone/>
            </a:pPr>
            <a:r>
              <a:rPr lang="en-US"/>
              <a:t>Tools teachers can use to connect with families and parents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124596f6ffc_1_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124596f6ffc_1_48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Bridget could u make this slide pretty</a:t>
            </a:r>
            <a:endParaRPr/>
          </a:p>
          <a:p>
            <a:pPr marL="0" lvl="0" indent="0" algn="l" rtl="0">
              <a:spcBef>
                <a:spcPts val="0"/>
              </a:spcBef>
              <a:spcAft>
                <a:spcPts val="0"/>
              </a:spcAft>
              <a:buNone/>
            </a:pPr>
            <a:r>
              <a:rPr lang="en-US"/>
              <a:t>Add a link to Parent University</a:t>
            </a:r>
            <a:endParaRPr/>
          </a:p>
          <a:p>
            <a:pPr marL="0" lvl="0" indent="0" algn="l" rtl="0">
              <a:spcBef>
                <a:spcPts val="0"/>
              </a:spcBef>
              <a:spcAft>
                <a:spcPts val="0"/>
              </a:spcAft>
              <a:buNone/>
            </a:pPr>
            <a:r>
              <a:rPr lang="en-US"/>
              <a:t>Find more school based guides that have been created by school districts to further engage and support parent-school interaction</a:t>
            </a:r>
            <a:endParaRPr/>
          </a:p>
          <a:p>
            <a:pPr marL="0" lvl="0" indent="0" algn="l" rtl="0">
              <a:spcBef>
                <a:spcPts val="0"/>
              </a:spcBef>
              <a:spcAft>
                <a:spcPts val="0"/>
              </a:spcAft>
              <a:buNone/>
            </a:pPr>
            <a:r>
              <a:rPr lang="en-US"/>
              <a:t>Processes</a:t>
            </a:r>
            <a:endParaRPr/>
          </a:p>
          <a:p>
            <a:pPr marL="0" lvl="0" indent="0" algn="l" rtl="0">
              <a:spcBef>
                <a:spcPts val="0"/>
              </a:spcBef>
              <a:spcAft>
                <a:spcPts val="0"/>
              </a:spcAft>
              <a:buNone/>
            </a:pPr>
            <a:r>
              <a:rPr lang="en-US"/>
              <a:t>toolkits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124596f6ffc_1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124596f6ffc_1_49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Bridget could u find other resources that suggest tools for parent and school communicate that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124596f6ffc_1_4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124596f6ffc_1_4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12423c63106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12423c63106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3" name="Google Shape;453;g12423c63106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24596f6ffc_1_5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124596f6ffc_1_5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g124596f6ffc_1_5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24596f6ffc_1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124596f6ffc_1_3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124596f6ffc_1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124596f6ffc_1_3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24596f6ffc_1_5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124596f6ffc_1_5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24596f6ffc_1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124596f6ffc_1_3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24596f6ffc_1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124596f6ffc_1_3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124596f6ffc_1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124596f6ffc_1_3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body" idx="1"/>
          </p:nvPr>
        </p:nvSpPr>
        <p:spPr>
          <a:xfrm>
            <a:off x="838200" y="1825625"/>
            <a:ext cx="10515600" cy="4234212"/>
          </a:xfrm>
          <a:prstGeom prst="rect">
            <a:avLst/>
          </a:prstGeom>
          <a:noFill/>
          <a:ln>
            <a:noFill/>
          </a:ln>
        </p:spPr>
        <p:txBody>
          <a:bodyPr spcFirstLastPara="1" wrap="square" lIns="91425" tIns="45700" rIns="91425" bIns="45700" anchor="t" anchorCtr="0">
            <a:normAutofit/>
          </a:bodyPr>
          <a:lstStyle>
            <a:lvl1pPr marL="457200" lvl="0" indent="-406400" algn="l">
              <a:lnSpc>
                <a:spcPct val="120000"/>
              </a:lnSpc>
              <a:spcBef>
                <a:spcPts val="1000"/>
              </a:spcBef>
              <a:spcAft>
                <a:spcPts val="0"/>
              </a:spcAft>
              <a:buClr>
                <a:schemeClr val="dk1"/>
              </a:buClr>
              <a:buSzPts val="2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 name="Google Shape;16;p2"/>
          <p:cNvPicPr preferRelativeResize="0"/>
          <p:nvPr/>
        </p:nvPicPr>
        <p:blipFill rotWithShape="1">
          <a:blip r:embed="rId3">
            <a:alphaModFix/>
          </a:blip>
          <a:srcRect/>
          <a:stretch/>
        </p:blipFill>
        <p:spPr>
          <a:xfrm>
            <a:off x="0" y="0"/>
            <a:ext cx="2500313" cy="850529"/>
          </a:xfrm>
          <a:prstGeom prst="rect">
            <a:avLst/>
          </a:prstGeom>
          <a:noFill/>
          <a:ln>
            <a:noFill/>
          </a:ln>
        </p:spPr>
      </p:pic>
      <p:pic>
        <p:nvPicPr>
          <p:cNvPr id="17" name="Google Shape;17;p2" descr="CEEDAR-LogoFinal-simple-white-17.png"/>
          <p:cNvPicPr preferRelativeResize="0"/>
          <p:nvPr/>
        </p:nvPicPr>
        <p:blipFill rotWithShape="1">
          <a:blip r:embed="rId4">
            <a:alphaModFix/>
          </a:blip>
          <a:srcRect t="19795" b="20516"/>
          <a:stretch/>
        </p:blipFill>
        <p:spPr>
          <a:xfrm>
            <a:off x="8886153" y="0"/>
            <a:ext cx="3305847" cy="58183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3"/>
        <p:cNvGrpSpPr/>
        <p:nvPr/>
      </p:nvGrpSpPr>
      <p:grpSpPr>
        <a:xfrm>
          <a:off x="0" y="0"/>
          <a:ext cx="0" cy="0"/>
          <a:chOff x="0" y="0"/>
          <a:chExt cx="0" cy="0"/>
        </a:xfrm>
      </p:grpSpPr>
      <p:sp>
        <p:nvSpPr>
          <p:cNvPr id="54" name="Google Shape;54;p1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14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6" name="Google Shape;56;p1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11"/>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68"/>
        <p:cNvGrpSpPr/>
        <p:nvPr/>
      </p:nvGrpSpPr>
      <p:grpSpPr>
        <a:xfrm>
          <a:off x="0" y="0"/>
          <a:ext cx="0" cy="0"/>
          <a:chOff x="0" y="0"/>
          <a:chExt cx="0" cy="0"/>
        </a:xfrm>
      </p:grpSpPr>
      <p:sp>
        <p:nvSpPr>
          <p:cNvPr id="69" name="Google Shape;69;p13"/>
          <p:cNvSpPr txBox="1">
            <a:spLocks noGrp="1"/>
          </p:cNvSpPr>
          <p:nvPr>
            <p:ph type="title"/>
          </p:nvPr>
        </p:nvSpPr>
        <p:spPr>
          <a:xfrm>
            <a:off x="913332" y="905710"/>
            <a:ext cx="10971217" cy="1785104"/>
          </a:xfrm>
          <a:prstGeom prst="rect">
            <a:avLst/>
          </a:prstGeom>
          <a:noFill/>
          <a:ln>
            <a:noFill/>
          </a:ln>
        </p:spPr>
        <p:txBody>
          <a:bodyPr spcFirstLastPara="1" wrap="square" lIns="0"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3"/>
          <p:cNvSpPr txBox="1">
            <a:spLocks noGrp="1"/>
          </p:cNvSpPr>
          <p:nvPr>
            <p:ph type="ftr" idx="11"/>
          </p:nvPr>
        </p:nvSpPr>
        <p:spPr>
          <a:xfrm>
            <a:off x="7104454" y="6674939"/>
            <a:ext cx="4778513" cy="123111"/>
          </a:xfrm>
          <a:prstGeom prst="rect">
            <a:avLst/>
          </a:prstGeom>
          <a:noFill/>
          <a:ln>
            <a:noFill/>
          </a:ln>
        </p:spPr>
        <p:txBody>
          <a:bodyPr spcFirstLastPara="1" wrap="square" lIns="0" tIns="0" rIns="0" bIns="0" anchor="ctr" anchorCtr="0">
            <a:sp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3"/>
          <p:cNvSpPr txBox="1">
            <a:spLocks noGrp="1"/>
          </p:cNvSpPr>
          <p:nvPr>
            <p:ph type="body" idx="1"/>
          </p:nvPr>
        </p:nvSpPr>
        <p:spPr>
          <a:xfrm>
            <a:off x="911748" y="2930525"/>
            <a:ext cx="10972800" cy="1294342"/>
          </a:xfrm>
          <a:prstGeom prst="rect">
            <a:avLst/>
          </a:prstGeom>
          <a:noFill/>
          <a:ln>
            <a:noFill/>
          </a:ln>
        </p:spPr>
        <p:txBody>
          <a:bodyPr spcFirstLastPara="1" wrap="square" lIns="0" tIns="45700" rIns="91425" bIns="45700" anchor="t" anchorCtr="0">
            <a:normAutofit/>
          </a:bodyPr>
          <a:lstStyle>
            <a:lvl1pPr marL="457200" lvl="0" indent="-228600" algn="l">
              <a:lnSpc>
                <a:spcPct val="100000"/>
              </a:lnSpc>
              <a:spcBef>
                <a:spcPts val="640"/>
              </a:spcBef>
              <a:spcAft>
                <a:spcPts val="0"/>
              </a:spcAft>
              <a:buSzPts val="1400"/>
              <a:buNone/>
              <a:defRPr sz="3200">
                <a:solidFill>
                  <a:srgbClr val="BFBFBF"/>
                </a:solidFill>
                <a:latin typeface="Arial"/>
                <a:ea typeface="Arial"/>
                <a:cs typeface="Arial"/>
                <a:sym typeface="Arial"/>
              </a:defRPr>
            </a:lvl1pPr>
            <a:lvl2pPr marL="914400" lvl="1" indent="-228600" algn="l">
              <a:lnSpc>
                <a:spcPct val="100000"/>
              </a:lnSpc>
              <a:spcBef>
                <a:spcPts val="640"/>
              </a:spcBef>
              <a:spcAft>
                <a:spcPts val="0"/>
              </a:spcAft>
              <a:buSzPts val="1400"/>
              <a:buNone/>
              <a:defRPr sz="3200">
                <a:solidFill>
                  <a:srgbClr val="BFBFBF"/>
                </a:solidFill>
                <a:latin typeface="Arial"/>
                <a:ea typeface="Arial"/>
                <a:cs typeface="Arial"/>
                <a:sym typeface="Arial"/>
              </a:defRPr>
            </a:lvl2pPr>
            <a:lvl3pPr marL="1371600" lvl="2" indent="-228600" algn="l">
              <a:lnSpc>
                <a:spcPct val="100000"/>
              </a:lnSpc>
              <a:spcBef>
                <a:spcPts val="360"/>
              </a:spcBef>
              <a:spcAft>
                <a:spcPts val="0"/>
              </a:spcAft>
              <a:buSzPts val="1400"/>
              <a:buNone/>
              <a:defRPr/>
            </a:lvl3pPr>
            <a:lvl4pPr marL="1828800" lvl="3" indent="-228600" algn="l">
              <a:lnSpc>
                <a:spcPct val="100000"/>
              </a:lnSpc>
              <a:spcBef>
                <a:spcPts val="360"/>
              </a:spcBef>
              <a:spcAft>
                <a:spcPts val="0"/>
              </a:spcAft>
              <a:buSzPts val="1400"/>
              <a:buNone/>
              <a:defRPr/>
            </a:lvl4pPr>
            <a:lvl5pPr marL="2286000" lvl="4" indent="-228600" algn="l">
              <a:lnSpc>
                <a:spcPct val="100000"/>
              </a:lnSpc>
              <a:spcBef>
                <a:spcPts val="360"/>
              </a:spcBef>
              <a:spcAft>
                <a:spcPts val="0"/>
              </a:spcAft>
              <a:buSzPts val="14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2" name="Google Shape;72;p13"/>
          <p:cNvSpPr txBox="1">
            <a:spLocks noGrp="1"/>
          </p:cNvSpPr>
          <p:nvPr>
            <p:ph type="body" idx="2"/>
          </p:nvPr>
        </p:nvSpPr>
        <p:spPr>
          <a:xfrm>
            <a:off x="911748" y="4375151"/>
            <a:ext cx="10972800" cy="112818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480"/>
              </a:spcBef>
              <a:spcAft>
                <a:spcPts val="0"/>
              </a:spcAft>
              <a:buSzPts val="1400"/>
              <a:buNone/>
              <a:defRPr sz="2400">
                <a:solidFill>
                  <a:schemeClr val="lt1"/>
                </a:solidFill>
              </a:defRPr>
            </a:lvl1pPr>
            <a:lvl2pPr marL="914400" lvl="1" indent="-228600" algn="l">
              <a:lnSpc>
                <a:spcPct val="100000"/>
              </a:lnSpc>
              <a:spcBef>
                <a:spcPts val="400"/>
              </a:spcBef>
              <a:spcAft>
                <a:spcPts val="0"/>
              </a:spcAft>
              <a:buSzPts val="1400"/>
              <a:buNone/>
              <a:defRPr sz="2000"/>
            </a:lvl2pPr>
            <a:lvl3pPr marL="1371600" lvl="2" indent="-228600" algn="l">
              <a:lnSpc>
                <a:spcPct val="100000"/>
              </a:lnSpc>
              <a:spcBef>
                <a:spcPts val="320"/>
              </a:spcBef>
              <a:spcAft>
                <a:spcPts val="0"/>
              </a:spcAft>
              <a:buSzPts val="1400"/>
              <a:buNone/>
              <a:defRPr sz="1600"/>
            </a:lvl3pPr>
            <a:lvl4pPr marL="1828800" lvl="3" indent="-228600" algn="l">
              <a:lnSpc>
                <a:spcPct val="100000"/>
              </a:lnSpc>
              <a:spcBef>
                <a:spcPts val="360"/>
              </a:spcBef>
              <a:spcAft>
                <a:spcPts val="0"/>
              </a:spcAft>
              <a:buSzPts val="1400"/>
              <a:buNone/>
              <a:defRPr/>
            </a:lvl4pPr>
            <a:lvl5pPr marL="2286000" lvl="4" indent="-228600" algn="l">
              <a:lnSpc>
                <a:spcPct val="100000"/>
              </a:lnSpc>
              <a:spcBef>
                <a:spcPts val="360"/>
              </a:spcBef>
              <a:spcAft>
                <a:spcPts val="0"/>
              </a:spcAft>
              <a:buSzPts val="14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blipFill>
          <a:blip r:embed="rId2">
            <a:alphaModFix/>
          </a:blip>
          <a:stretch>
            <a:fillRect/>
          </a:stretch>
        </a:blipFill>
        <a:effectLst/>
      </p:bgPr>
    </p:bg>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5"/>
          <p:cNvSpPr txBox="1">
            <a:spLocks noGrp="1"/>
          </p:cNvSpPr>
          <p:nvPr>
            <p:ph type="body" idx="1"/>
          </p:nvPr>
        </p:nvSpPr>
        <p:spPr>
          <a:xfrm>
            <a:off x="838200" y="1825625"/>
            <a:ext cx="10515600" cy="4234212"/>
          </a:xfrm>
          <a:prstGeom prst="rect">
            <a:avLst/>
          </a:prstGeom>
          <a:noFill/>
          <a:ln>
            <a:noFill/>
          </a:ln>
        </p:spPr>
        <p:txBody>
          <a:bodyPr spcFirstLastPara="1" wrap="square" lIns="91425" tIns="45700" rIns="91425" bIns="45700" anchor="t" anchorCtr="0">
            <a:normAutofit/>
          </a:bodyPr>
          <a:lstStyle>
            <a:lvl1pPr marL="457200" lvl="0" indent="-406400" algn="l">
              <a:lnSpc>
                <a:spcPct val="120000"/>
              </a:lnSpc>
              <a:spcBef>
                <a:spcPts val="1000"/>
              </a:spcBef>
              <a:spcAft>
                <a:spcPts val="0"/>
              </a:spcAft>
              <a:buClr>
                <a:schemeClr val="dk1"/>
              </a:buClr>
              <a:buSzPts val="2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15"/>
          <p:cNvSpPr txBox="1">
            <a:spLocks noGrp="1"/>
          </p:cNvSpPr>
          <p:nvPr>
            <p:ph type="sldNum" idx="12"/>
          </p:nvPr>
        </p:nvSpPr>
        <p:spPr>
          <a:xfrm>
            <a:off x="0" y="6516122"/>
            <a:ext cx="6664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rotWithShape="1">
          <a:blip r:embed="rId2">
            <a:alphaModFix/>
          </a:blip>
          <a:tile tx="0" ty="-508000" sx="100000" sy="100000" flip="none" algn="tl"/>
        </a:blipFill>
        <a:effectLst/>
      </p:bgPr>
    </p:bg>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901262" y="528303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_Custom Layout">
  <p:cSld name="4_Custom Layout">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759372" y="5000186"/>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blipFill>
          <a:blip r:embed="rId2">
            <a:alphaModFix/>
          </a:blip>
          <a:stretch>
            <a:fillRect/>
          </a:stretch>
        </a:blipFill>
        <a:effectLst/>
      </p:bgPr>
    </p:bg>
    <p:spTree>
      <p:nvGrpSpPr>
        <p:cNvPr id="1" name="Shape 85"/>
        <p:cNvGrpSpPr/>
        <p:nvPr/>
      </p:nvGrpSpPr>
      <p:grpSpPr>
        <a:xfrm>
          <a:off x="0" y="0"/>
          <a:ext cx="0" cy="0"/>
          <a:chOff x="0" y="0"/>
          <a:chExt cx="0" cy="0"/>
        </a:xfrm>
      </p:grpSpPr>
      <p:sp>
        <p:nvSpPr>
          <p:cNvPr id="86" name="Google Shape;8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9"/>
          <p:cNvSpPr txBox="1">
            <a:spLocks noGrp="1"/>
          </p:cNvSpPr>
          <p:nvPr>
            <p:ph type="body" idx="1"/>
          </p:nvPr>
        </p:nvSpPr>
        <p:spPr>
          <a:xfrm>
            <a:off x="838200" y="1825625"/>
            <a:ext cx="5181600" cy="4234212"/>
          </a:xfrm>
          <a:prstGeom prst="rect">
            <a:avLst/>
          </a:prstGeom>
          <a:noFill/>
          <a:ln>
            <a:noFill/>
          </a:ln>
        </p:spPr>
        <p:txBody>
          <a:bodyPr spcFirstLastPara="1" wrap="square" lIns="91425" tIns="45700" rIns="91425" bIns="45700" anchor="t" anchorCtr="0">
            <a:normAutofit/>
          </a:bodyPr>
          <a:lstStyle>
            <a:lvl1pPr marL="457200" lvl="0" indent="-342900" algn="l">
              <a:lnSpc>
                <a:spcPct val="14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9"/>
          <p:cNvSpPr txBox="1">
            <a:spLocks noGrp="1"/>
          </p:cNvSpPr>
          <p:nvPr>
            <p:ph type="body" idx="2"/>
          </p:nvPr>
        </p:nvSpPr>
        <p:spPr>
          <a:xfrm>
            <a:off x="6172200" y="1825625"/>
            <a:ext cx="5181600" cy="4234212"/>
          </a:xfrm>
          <a:prstGeom prst="rect">
            <a:avLst/>
          </a:prstGeom>
          <a:noFill/>
          <a:ln>
            <a:noFill/>
          </a:ln>
        </p:spPr>
        <p:txBody>
          <a:bodyPr spcFirstLastPara="1" wrap="square" lIns="91425" tIns="45700" rIns="91425" bIns="45700" anchor="t" anchorCtr="0">
            <a:normAutofit/>
          </a:bodyPr>
          <a:lstStyle>
            <a:lvl1pPr marL="457200" lvl="0" indent="-342900" algn="l">
              <a:lnSpc>
                <a:spcPct val="14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19"/>
          <p:cNvSpPr txBox="1">
            <a:spLocks noGrp="1"/>
          </p:cNvSpPr>
          <p:nvPr>
            <p:ph type="sldNum" idx="12"/>
          </p:nvPr>
        </p:nvSpPr>
        <p:spPr>
          <a:xfrm>
            <a:off x="0" y="6516122"/>
            <a:ext cx="6664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92"/>
        <p:cNvGrpSpPr/>
        <p:nvPr/>
      </p:nvGrpSpPr>
      <p:grpSpPr>
        <a:xfrm>
          <a:off x="0" y="0"/>
          <a:ext cx="0" cy="0"/>
          <a:chOff x="0" y="0"/>
          <a:chExt cx="0" cy="0"/>
        </a:xfrm>
      </p:grpSpPr>
      <p:sp>
        <p:nvSpPr>
          <p:cNvPr id="93" name="Google Shape;93;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20"/>
          <p:cNvSpPr txBox="1">
            <a:spLocks noGrp="1"/>
          </p:cNvSpPr>
          <p:nvPr>
            <p:ph type="sldNum" idx="12"/>
          </p:nvPr>
        </p:nvSpPr>
        <p:spPr>
          <a:xfrm>
            <a:off x="0" y="6516122"/>
            <a:ext cx="6664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97"/>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98"/>
        <p:cNvGrpSpPr/>
        <p:nvPr/>
      </p:nvGrpSpPr>
      <p:grpSpPr>
        <a:xfrm>
          <a:off x="0" y="0"/>
          <a:ext cx="0" cy="0"/>
          <a:chOff x="0" y="0"/>
          <a:chExt cx="0" cy="0"/>
        </a:xfrm>
      </p:grpSpPr>
      <p:sp>
        <p:nvSpPr>
          <p:cNvPr id="99" name="Google Shape;99;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3"/>
          <p:cNvSpPr txBox="1">
            <a:spLocks noGrp="1"/>
          </p:cNvSpPr>
          <p:nvPr>
            <p:ph type="sldNum" idx="12"/>
          </p:nvPr>
        </p:nvSpPr>
        <p:spPr>
          <a:xfrm>
            <a:off x="0" y="6516122"/>
            <a:ext cx="6664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pic>
        <p:nvPicPr>
          <p:cNvPr id="20" name="Google Shape;20;p3"/>
          <p:cNvPicPr preferRelativeResize="0"/>
          <p:nvPr/>
        </p:nvPicPr>
        <p:blipFill rotWithShape="1">
          <a:blip r:embed="rId3">
            <a:alphaModFix/>
          </a:blip>
          <a:srcRect/>
          <a:stretch/>
        </p:blipFill>
        <p:spPr>
          <a:xfrm>
            <a:off x="0" y="0"/>
            <a:ext cx="2500313" cy="850529"/>
          </a:xfrm>
          <a:prstGeom prst="rect">
            <a:avLst/>
          </a:prstGeom>
          <a:noFill/>
          <a:ln>
            <a:noFill/>
          </a:ln>
        </p:spPr>
      </p:pic>
      <p:pic>
        <p:nvPicPr>
          <p:cNvPr id="21" name="Google Shape;21;p3" descr="CEEDAR-LogoFinal-simple-white-17.png"/>
          <p:cNvPicPr preferRelativeResize="0"/>
          <p:nvPr/>
        </p:nvPicPr>
        <p:blipFill rotWithShape="1">
          <a:blip r:embed="rId4">
            <a:alphaModFix/>
          </a:blip>
          <a:srcRect t="19795" b="20516"/>
          <a:stretch/>
        </p:blipFill>
        <p:spPr>
          <a:xfrm>
            <a:off x="8886153" y="0"/>
            <a:ext cx="3305847" cy="58183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itle and Content Gray">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56703303-5133-5421-AFA6-85B1B0144FEE}"/>
              </a:ext>
            </a:extLst>
          </p:cNvPr>
          <p:cNvPicPr>
            <a:picLocks noChangeAspect="1"/>
          </p:cNvPicPr>
          <p:nvPr/>
        </p:nvPicPr>
        <p:blipFill>
          <a:blip r:embed="rId2"/>
          <a:stretch>
            <a:fillRect/>
          </a:stretch>
        </p:blipFill>
        <p:spPr>
          <a:xfrm>
            <a:off x="-197225" y="-80642"/>
            <a:ext cx="12532659" cy="7046180"/>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latin typeface="Gentona Book" pitchFamily="2" charset="77"/>
              </a:defRPr>
            </a:lvl1pPr>
            <a:lvl2pPr marL="685800" indent="-228600">
              <a:buFont typeface="Arial" panose="020B0604020202020204" pitchFamily="34" charset="0"/>
              <a:buChar char="•"/>
              <a:defRPr>
                <a:latin typeface="Gentona Book" pitchFamily="2" charset="77"/>
              </a:defRPr>
            </a:lvl2pPr>
            <a:lvl3pPr marL="1143000" indent="-228600">
              <a:buFont typeface="Arial" panose="020B0604020202020204" pitchFamily="34" charset="0"/>
              <a:buChar cha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dirty="0"/>
              <a:t>Click to edit Master text styles</a:t>
            </a:r>
          </a:p>
          <a:p>
            <a:pPr lvl="1"/>
            <a:r>
              <a:rPr lang="en-US" dirty="0"/>
              <a:t>Second level</a:t>
            </a:r>
          </a:p>
          <a:p>
            <a:pPr lvl="2"/>
            <a:r>
              <a:rPr lang="en-US" dirty="0"/>
              <a:t>Third level</a:t>
            </a:r>
          </a:p>
        </p:txBody>
      </p:sp>
      <p:sp>
        <p:nvSpPr>
          <p:cNvPr id="3" name="Rectangle 2">
            <a:extLst>
              <a:ext uri="{FF2B5EF4-FFF2-40B4-BE49-F238E27FC236}">
                <a16:creationId xmlns:a16="http://schemas.microsoft.com/office/drawing/2014/main" id="{8B08EADA-EA07-35B5-4EDE-38F3F9719D38}"/>
              </a:ext>
            </a:extLst>
          </p:cNvPr>
          <p:cNvSpPr/>
          <p:nvPr userDrawn="1"/>
        </p:nvSpPr>
        <p:spPr>
          <a:xfrm>
            <a:off x="-197225" y="6094911"/>
            <a:ext cx="12532659"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BA3366E-893B-D0F1-8D69-AE5888E0086B}"/>
              </a:ext>
            </a:extLst>
          </p:cNvPr>
          <p:cNvSpPr/>
          <p:nvPr userDrawn="1"/>
        </p:nvSpPr>
        <p:spPr>
          <a:xfrm>
            <a:off x="-197225" y="6291468"/>
            <a:ext cx="12532659"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14497EE5-8BFD-080D-8D2E-7D7A20A708A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
        <p:nvSpPr>
          <p:cNvPr id="8" name="Rectangle 7">
            <a:extLst>
              <a:ext uri="{FF2B5EF4-FFF2-40B4-BE49-F238E27FC236}">
                <a16:creationId xmlns:a16="http://schemas.microsoft.com/office/drawing/2014/main" id="{723C438F-3836-1ED1-2D1A-F95617565795}"/>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10" name="Rectangle 9">
            <a:extLst>
              <a:ext uri="{FF2B5EF4-FFF2-40B4-BE49-F238E27FC236}">
                <a16:creationId xmlns:a16="http://schemas.microsoft.com/office/drawing/2014/main" id="{FB6284AE-A0B3-1729-7201-21A02E6061C7}"/>
              </a:ext>
            </a:extLst>
          </p:cNvPr>
          <p:cNvSpPr/>
          <p:nvPr userDrawn="1"/>
        </p:nvSpPr>
        <p:spPr>
          <a:xfrm>
            <a:off x="-232792" y="326307"/>
            <a:ext cx="12603791" cy="5758666"/>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66111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rotWithShape="1">
          <a:blip r:embed="rId2">
            <a:alphaModFix/>
          </a:blip>
          <a:tile tx="0" ty="-508000" sx="99996" sy="99996" flip="none" algn="tl"/>
        </a:blipFill>
        <a:effectLst/>
      </p:bgPr>
    </p:bg>
    <p:spTree>
      <p:nvGrpSpPr>
        <p:cNvPr id="1" name="Shape 111"/>
        <p:cNvGrpSpPr/>
        <p:nvPr/>
      </p:nvGrpSpPr>
      <p:grpSpPr>
        <a:xfrm>
          <a:off x="0" y="0"/>
          <a:ext cx="0" cy="0"/>
          <a:chOff x="0" y="0"/>
          <a:chExt cx="0" cy="0"/>
        </a:xfrm>
      </p:grpSpPr>
      <p:sp>
        <p:nvSpPr>
          <p:cNvPr id="112" name="Google Shape;112;p26"/>
          <p:cNvSpPr txBox="1">
            <a:spLocks noGrp="1"/>
          </p:cNvSpPr>
          <p:nvPr>
            <p:ph type="title"/>
          </p:nvPr>
        </p:nvSpPr>
        <p:spPr>
          <a:xfrm>
            <a:off x="901262" y="5283035"/>
            <a:ext cx="10515600" cy="13257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13" name="Google Shape;113;p26"/>
          <p:cNvPicPr preferRelativeResize="0"/>
          <p:nvPr/>
        </p:nvPicPr>
        <p:blipFill rotWithShape="1">
          <a:blip r:embed="rId3">
            <a:alphaModFix/>
          </a:blip>
          <a:srcRect/>
          <a:stretch/>
        </p:blipFill>
        <p:spPr>
          <a:xfrm>
            <a:off x="4579143" y="3587649"/>
            <a:ext cx="3033713" cy="103197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4_Custom Layout">
  <p:cSld name="4_Custom Layout">
    <p:bg>
      <p:bgPr>
        <a:blipFill>
          <a:blip r:embed="rId2">
            <a:alphaModFix/>
          </a:blip>
          <a:stretch>
            <a:fillRect/>
          </a:stretch>
        </a:blipFill>
        <a:effectLst/>
      </p:bgPr>
    </p:bg>
    <p:spTree>
      <p:nvGrpSpPr>
        <p:cNvPr id="1" name="Shape 114"/>
        <p:cNvGrpSpPr/>
        <p:nvPr/>
      </p:nvGrpSpPr>
      <p:grpSpPr>
        <a:xfrm>
          <a:off x="0" y="0"/>
          <a:ext cx="0" cy="0"/>
          <a:chOff x="0" y="0"/>
          <a:chExt cx="0" cy="0"/>
        </a:xfrm>
      </p:grpSpPr>
      <p:sp>
        <p:nvSpPr>
          <p:cNvPr id="115" name="Google Shape;115;p27"/>
          <p:cNvSpPr txBox="1">
            <a:spLocks noGrp="1"/>
          </p:cNvSpPr>
          <p:nvPr>
            <p:ph type="title"/>
          </p:nvPr>
        </p:nvSpPr>
        <p:spPr>
          <a:xfrm>
            <a:off x="759372" y="5000186"/>
            <a:ext cx="10515600" cy="13257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16" name="Google Shape;116;p27"/>
          <p:cNvPicPr preferRelativeResize="0"/>
          <p:nvPr/>
        </p:nvPicPr>
        <p:blipFill rotWithShape="1">
          <a:blip r:embed="rId3">
            <a:alphaModFix/>
          </a:blip>
          <a:srcRect/>
          <a:stretch/>
        </p:blipFill>
        <p:spPr>
          <a:xfrm>
            <a:off x="0" y="6007471"/>
            <a:ext cx="2500314" cy="850529"/>
          </a:xfrm>
          <a:prstGeom prst="rect">
            <a:avLst/>
          </a:prstGeom>
          <a:noFill/>
          <a:ln>
            <a:noFill/>
          </a:ln>
        </p:spPr>
      </p:pic>
      <p:pic>
        <p:nvPicPr>
          <p:cNvPr id="117" name="Google Shape;117;p27" descr="CEEDAR-LogoFinal-simple-white-17.png"/>
          <p:cNvPicPr preferRelativeResize="0"/>
          <p:nvPr/>
        </p:nvPicPr>
        <p:blipFill rotWithShape="1">
          <a:blip r:embed="rId4">
            <a:alphaModFix/>
          </a:blip>
          <a:srcRect t="19792" b="20520"/>
          <a:stretch/>
        </p:blipFill>
        <p:spPr>
          <a:xfrm>
            <a:off x="8886153" y="6349561"/>
            <a:ext cx="3305847" cy="44767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blipFill>
          <a:blip r:embed="rId2">
            <a:alphaModFix/>
          </a:blip>
          <a:stretch>
            <a:fillRect/>
          </a:stretch>
        </a:blipFill>
        <a:effectLst/>
      </p:bgPr>
    </p:bg>
    <p:spTree>
      <p:nvGrpSpPr>
        <p:cNvPr id="1" name="Shape 118"/>
        <p:cNvGrpSpPr/>
        <p:nvPr/>
      </p:nvGrpSpPr>
      <p:grpSpPr>
        <a:xfrm>
          <a:off x="0" y="0"/>
          <a:ext cx="0" cy="0"/>
          <a:chOff x="0" y="0"/>
          <a:chExt cx="0" cy="0"/>
        </a:xfrm>
      </p:grpSpPr>
      <p:sp>
        <p:nvSpPr>
          <p:cNvPr id="119" name="Google Shape;119;p28"/>
          <p:cNvSpPr txBox="1">
            <a:spLocks noGrp="1"/>
          </p:cNvSpPr>
          <p:nvPr>
            <p:ph type="title"/>
          </p:nvPr>
        </p:nvSpPr>
        <p:spPr>
          <a:xfrm>
            <a:off x="838200" y="850529"/>
            <a:ext cx="10515600" cy="13257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0" name="Google Shape;120;p28"/>
          <p:cNvPicPr preferRelativeResize="0"/>
          <p:nvPr/>
        </p:nvPicPr>
        <p:blipFill rotWithShape="1">
          <a:blip r:embed="rId3">
            <a:alphaModFix/>
          </a:blip>
          <a:srcRect/>
          <a:stretch/>
        </p:blipFill>
        <p:spPr>
          <a:xfrm>
            <a:off x="0" y="0"/>
            <a:ext cx="2500314" cy="850529"/>
          </a:xfrm>
          <a:prstGeom prst="rect">
            <a:avLst/>
          </a:prstGeom>
          <a:noFill/>
          <a:ln>
            <a:noFill/>
          </a:ln>
        </p:spPr>
      </p:pic>
      <p:pic>
        <p:nvPicPr>
          <p:cNvPr id="121" name="Google Shape;121;p28" descr="CEEDAR-LogoFinal-simple-white-17.png"/>
          <p:cNvPicPr preferRelativeResize="0"/>
          <p:nvPr/>
        </p:nvPicPr>
        <p:blipFill rotWithShape="1">
          <a:blip r:embed="rId4">
            <a:alphaModFix/>
          </a:blip>
          <a:srcRect t="19792" b="20520"/>
          <a:stretch/>
        </p:blipFill>
        <p:spPr>
          <a:xfrm>
            <a:off x="8886153" y="0"/>
            <a:ext cx="3305847" cy="58183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type="twoObj">
  <p:cSld name="TWO_OBJECTS">
    <p:bg>
      <p:bgPr>
        <a:blipFill>
          <a:blip r:embed="rId2">
            <a:alphaModFix/>
          </a:blip>
          <a:stretch>
            <a:fillRect/>
          </a:stretch>
        </a:blipFill>
        <a:effectLst/>
      </p:bgPr>
    </p:bg>
    <p:spTree>
      <p:nvGrpSpPr>
        <p:cNvPr id="1" name="Shape 122"/>
        <p:cNvGrpSpPr/>
        <p:nvPr/>
      </p:nvGrpSpPr>
      <p:grpSpPr>
        <a:xfrm>
          <a:off x="0" y="0"/>
          <a:ext cx="0" cy="0"/>
          <a:chOff x="0" y="0"/>
          <a:chExt cx="0" cy="0"/>
        </a:xfrm>
      </p:grpSpPr>
      <p:sp>
        <p:nvSpPr>
          <p:cNvPr id="123" name="Google Shape;123;p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29"/>
          <p:cNvSpPr txBox="1">
            <a:spLocks noGrp="1"/>
          </p:cNvSpPr>
          <p:nvPr>
            <p:ph type="body" idx="1"/>
          </p:nvPr>
        </p:nvSpPr>
        <p:spPr>
          <a:xfrm>
            <a:off x="838200" y="1825625"/>
            <a:ext cx="5181600" cy="4234200"/>
          </a:xfrm>
          <a:prstGeom prst="rect">
            <a:avLst/>
          </a:prstGeom>
          <a:noFill/>
          <a:ln>
            <a:noFill/>
          </a:ln>
        </p:spPr>
        <p:txBody>
          <a:bodyPr spcFirstLastPara="1" wrap="square" lIns="91425" tIns="45700" rIns="91425" bIns="45700" anchor="t" anchorCtr="0">
            <a:normAutofit/>
          </a:bodyPr>
          <a:lstStyle>
            <a:lvl1pPr marL="457200" lvl="0" indent="-342900" algn="l">
              <a:lnSpc>
                <a:spcPct val="14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29"/>
          <p:cNvSpPr txBox="1">
            <a:spLocks noGrp="1"/>
          </p:cNvSpPr>
          <p:nvPr>
            <p:ph type="body" idx="2"/>
          </p:nvPr>
        </p:nvSpPr>
        <p:spPr>
          <a:xfrm>
            <a:off x="6172200" y="1825625"/>
            <a:ext cx="5181600" cy="4234200"/>
          </a:xfrm>
          <a:prstGeom prst="rect">
            <a:avLst/>
          </a:prstGeom>
          <a:noFill/>
          <a:ln>
            <a:noFill/>
          </a:ln>
        </p:spPr>
        <p:txBody>
          <a:bodyPr spcFirstLastPara="1" wrap="square" lIns="91425" tIns="45700" rIns="91425" bIns="45700" anchor="t" anchorCtr="0">
            <a:normAutofit/>
          </a:bodyPr>
          <a:lstStyle>
            <a:lvl1pPr marL="457200" lvl="0" indent="-342900" algn="l">
              <a:lnSpc>
                <a:spcPct val="14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29"/>
          <p:cNvSpPr txBox="1">
            <a:spLocks noGrp="1"/>
          </p:cNvSpPr>
          <p:nvPr>
            <p:ph type="sldNum" idx="12"/>
          </p:nvPr>
        </p:nvSpPr>
        <p:spPr>
          <a:xfrm>
            <a:off x="0" y="6516122"/>
            <a:ext cx="6663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pic>
        <p:nvPicPr>
          <p:cNvPr id="127" name="Google Shape;127;p29"/>
          <p:cNvPicPr preferRelativeResize="0"/>
          <p:nvPr/>
        </p:nvPicPr>
        <p:blipFill rotWithShape="1">
          <a:blip r:embed="rId3">
            <a:alphaModFix/>
          </a:blip>
          <a:srcRect/>
          <a:stretch/>
        </p:blipFill>
        <p:spPr>
          <a:xfrm>
            <a:off x="0" y="0"/>
            <a:ext cx="2500314" cy="850529"/>
          </a:xfrm>
          <a:prstGeom prst="rect">
            <a:avLst/>
          </a:prstGeom>
          <a:noFill/>
          <a:ln>
            <a:noFill/>
          </a:ln>
        </p:spPr>
      </p:pic>
      <p:pic>
        <p:nvPicPr>
          <p:cNvPr id="128" name="Google Shape;128;p29" descr="CEEDAR-LogoFinal-simple-white-17.png"/>
          <p:cNvPicPr preferRelativeResize="0"/>
          <p:nvPr/>
        </p:nvPicPr>
        <p:blipFill rotWithShape="1">
          <a:blip r:embed="rId4">
            <a:alphaModFix/>
          </a:blip>
          <a:srcRect t="19792" b="20520"/>
          <a:stretch/>
        </p:blipFill>
        <p:spPr>
          <a:xfrm>
            <a:off x="8886153" y="0"/>
            <a:ext cx="3305847" cy="58183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129"/>
        <p:cNvGrpSpPr/>
        <p:nvPr/>
      </p:nvGrpSpPr>
      <p:grpSpPr>
        <a:xfrm>
          <a:off x="0" y="0"/>
          <a:ext cx="0" cy="0"/>
          <a:chOff x="0" y="0"/>
          <a:chExt cx="0" cy="0"/>
        </a:xfrm>
      </p:grpSpPr>
      <p:sp>
        <p:nvSpPr>
          <p:cNvPr id="130" name="Google Shape;130;p30"/>
          <p:cNvSpPr txBox="1">
            <a:spLocks noGrp="1"/>
          </p:cNvSpPr>
          <p:nvPr>
            <p:ph type="title"/>
          </p:nvPr>
        </p:nvSpPr>
        <p:spPr>
          <a:xfrm>
            <a:off x="838200" y="836242"/>
            <a:ext cx="10515600" cy="13257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30"/>
          <p:cNvSpPr txBox="1">
            <a:spLocks noGrp="1"/>
          </p:cNvSpPr>
          <p:nvPr>
            <p:ph type="sldNum" idx="12"/>
          </p:nvPr>
        </p:nvSpPr>
        <p:spPr>
          <a:xfrm>
            <a:off x="0" y="6516122"/>
            <a:ext cx="6663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pic>
        <p:nvPicPr>
          <p:cNvPr id="132" name="Google Shape;132;p30"/>
          <p:cNvPicPr preferRelativeResize="0"/>
          <p:nvPr/>
        </p:nvPicPr>
        <p:blipFill rotWithShape="1">
          <a:blip r:embed="rId3">
            <a:alphaModFix/>
          </a:blip>
          <a:srcRect/>
          <a:stretch/>
        </p:blipFill>
        <p:spPr>
          <a:xfrm>
            <a:off x="0" y="0"/>
            <a:ext cx="2500314" cy="850529"/>
          </a:xfrm>
          <a:prstGeom prst="rect">
            <a:avLst/>
          </a:prstGeom>
          <a:noFill/>
          <a:ln>
            <a:noFill/>
          </a:ln>
        </p:spPr>
      </p:pic>
      <p:pic>
        <p:nvPicPr>
          <p:cNvPr id="133" name="Google Shape;133;p30" descr="CEEDAR-LogoFinal-simple-white-17.png"/>
          <p:cNvPicPr preferRelativeResize="0"/>
          <p:nvPr/>
        </p:nvPicPr>
        <p:blipFill rotWithShape="1">
          <a:blip r:embed="rId4">
            <a:alphaModFix/>
          </a:blip>
          <a:srcRect t="19792" b="20520"/>
          <a:stretch/>
        </p:blipFill>
        <p:spPr>
          <a:xfrm>
            <a:off x="8886153" y="0"/>
            <a:ext cx="3305847" cy="58183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134"/>
        <p:cNvGrpSpPr/>
        <p:nvPr/>
      </p:nvGrpSpPr>
      <p:grpSpPr>
        <a:xfrm>
          <a:off x="0" y="0"/>
          <a:ext cx="0" cy="0"/>
          <a:chOff x="0" y="0"/>
          <a:chExt cx="0" cy="0"/>
        </a:xfrm>
      </p:grpSpPr>
      <p:sp>
        <p:nvSpPr>
          <p:cNvPr id="135" name="Google Shape;135;p31"/>
          <p:cNvSpPr txBox="1">
            <a:spLocks noGrp="1"/>
          </p:cNvSpPr>
          <p:nvPr>
            <p:ph type="sldNum" idx="12"/>
          </p:nvPr>
        </p:nvSpPr>
        <p:spPr>
          <a:xfrm>
            <a:off x="0" y="6516122"/>
            <a:ext cx="6663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pic>
        <p:nvPicPr>
          <p:cNvPr id="136" name="Google Shape;136;p31"/>
          <p:cNvPicPr preferRelativeResize="0"/>
          <p:nvPr/>
        </p:nvPicPr>
        <p:blipFill rotWithShape="1">
          <a:blip r:embed="rId3">
            <a:alphaModFix/>
          </a:blip>
          <a:srcRect/>
          <a:stretch/>
        </p:blipFill>
        <p:spPr>
          <a:xfrm>
            <a:off x="0" y="0"/>
            <a:ext cx="2500314" cy="850529"/>
          </a:xfrm>
          <a:prstGeom prst="rect">
            <a:avLst/>
          </a:prstGeom>
          <a:noFill/>
          <a:ln>
            <a:noFill/>
          </a:ln>
        </p:spPr>
      </p:pic>
      <p:pic>
        <p:nvPicPr>
          <p:cNvPr id="137" name="Google Shape;137;p31" descr="CEEDAR-LogoFinal-simple-white-17.png"/>
          <p:cNvPicPr preferRelativeResize="0"/>
          <p:nvPr/>
        </p:nvPicPr>
        <p:blipFill rotWithShape="1">
          <a:blip r:embed="rId4">
            <a:alphaModFix/>
          </a:blip>
          <a:srcRect t="19792" b="20520"/>
          <a:stretch/>
        </p:blipFill>
        <p:spPr>
          <a:xfrm>
            <a:off x="8886153" y="0"/>
            <a:ext cx="3305847" cy="58183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38"/>
        <p:cNvGrpSpPr/>
        <p:nvPr/>
      </p:nvGrpSpPr>
      <p:grpSpPr>
        <a:xfrm>
          <a:off x="0" y="0"/>
          <a:ext cx="0" cy="0"/>
          <a:chOff x="0" y="0"/>
          <a:chExt cx="0" cy="0"/>
        </a:xfrm>
      </p:grpSpPr>
      <p:pic>
        <p:nvPicPr>
          <p:cNvPr id="139" name="Google Shape;139;p32"/>
          <p:cNvPicPr preferRelativeResize="0"/>
          <p:nvPr/>
        </p:nvPicPr>
        <p:blipFill rotWithShape="1">
          <a:blip r:embed="rId2">
            <a:alphaModFix/>
          </a:blip>
          <a:srcRect/>
          <a:stretch/>
        </p:blipFill>
        <p:spPr>
          <a:xfrm>
            <a:off x="0" y="6007471"/>
            <a:ext cx="2500314" cy="850529"/>
          </a:xfrm>
          <a:prstGeom prst="rect">
            <a:avLst/>
          </a:prstGeom>
          <a:noFill/>
          <a:ln>
            <a:noFill/>
          </a:ln>
        </p:spPr>
      </p:pic>
      <p:pic>
        <p:nvPicPr>
          <p:cNvPr id="140" name="Google Shape;140;p32" descr="CEEDAR-LogoFinal-simple-white-17.png"/>
          <p:cNvPicPr preferRelativeResize="0"/>
          <p:nvPr/>
        </p:nvPicPr>
        <p:blipFill rotWithShape="1">
          <a:blip r:embed="rId3">
            <a:alphaModFix/>
          </a:blip>
          <a:srcRect t="19792" b="20520"/>
          <a:stretch/>
        </p:blipFill>
        <p:spPr>
          <a:xfrm>
            <a:off x="8886153" y="6007471"/>
            <a:ext cx="3305847" cy="58183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41"/>
        <p:cNvGrpSpPr/>
        <p:nvPr/>
      </p:nvGrpSpPr>
      <p:grpSpPr>
        <a:xfrm>
          <a:off x="0" y="0"/>
          <a:ext cx="0" cy="0"/>
          <a:chOff x="0" y="0"/>
          <a:chExt cx="0" cy="0"/>
        </a:xfrm>
      </p:grpSpPr>
      <p:sp>
        <p:nvSpPr>
          <p:cNvPr id="142" name="Google Shape;142;p3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44" name="Google Shape;144;p33"/>
          <p:cNvPicPr preferRelativeResize="0"/>
          <p:nvPr/>
        </p:nvPicPr>
        <p:blipFill rotWithShape="1">
          <a:blip r:embed="rId2">
            <a:alphaModFix/>
          </a:blip>
          <a:srcRect/>
          <a:stretch/>
        </p:blipFill>
        <p:spPr>
          <a:xfrm>
            <a:off x="0" y="6007471"/>
            <a:ext cx="2500314" cy="850529"/>
          </a:xfrm>
          <a:prstGeom prst="rect">
            <a:avLst/>
          </a:prstGeom>
          <a:noFill/>
          <a:ln>
            <a:noFill/>
          </a:ln>
        </p:spPr>
      </p:pic>
      <p:pic>
        <p:nvPicPr>
          <p:cNvPr id="145" name="Google Shape;145;p33" descr="CEEDAR-LogoFinal-simple-white-17.png"/>
          <p:cNvPicPr preferRelativeResize="0"/>
          <p:nvPr/>
        </p:nvPicPr>
        <p:blipFill rotWithShape="1">
          <a:blip r:embed="rId3">
            <a:alphaModFix/>
          </a:blip>
          <a:srcRect t="19792" b="20520"/>
          <a:stretch/>
        </p:blipFill>
        <p:spPr>
          <a:xfrm>
            <a:off x="8886153" y="6007471"/>
            <a:ext cx="3305847" cy="581835"/>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6"/>
        <p:cNvGrpSpPr/>
        <p:nvPr/>
      </p:nvGrpSpPr>
      <p:grpSpPr>
        <a:xfrm>
          <a:off x="0" y="0"/>
          <a:ext cx="0" cy="0"/>
          <a:chOff x="0" y="0"/>
          <a:chExt cx="0" cy="0"/>
        </a:xfrm>
      </p:grpSpPr>
      <p:sp>
        <p:nvSpPr>
          <p:cNvPr id="147" name="Google Shape;147;p34"/>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34"/>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14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9" name="Google Shape;149;p3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0" name="Google Shape;150;p3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1" name="Google Shape;151;p3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rotWithShape="1">
          <a:blip r:embed="rId2">
            <a:alphaModFix/>
          </a:blip>
          <a:tile tx="0" ty="-508000" sx="100000" sy="100000" flip="none" algn="tl"/>
        </a:blipFill>
        <a:effectLst/>
      </p:bgPr>
    </p:bg>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901262" y="528303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4" name="Google Shape;24;p4"/>
          <p:cNvPicPr preferRelativeResize="0"/>
          <p:nvPr/>
        </p:nvPicPr>
        <p:blipFill rotWithShape="1">
          <a:blip r:embed="rId3">
            <a:alphaModFix/>
          </a:blip>
          <a:srcRect/>
          <a:stretch/>
        </p:blipFill>
        <p:spPr>
          <a:xfrm>
            <a:off x="4579143" y="3587649"/>
            <a:ext cx="3033713" cy="103197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2"/>
        <p:cNvGrpSpPr/>
        <p:nvPr/>
      </p:nvGrpSpPr>
      <p:grpSpPr>
        <a:xfrm>
          <a:off x="0" y="0"/>
          <a:ext cx="0" cy="0"/>
          <a:chOff x="0" y="0"/>
          <a:chExt cx="0" cy="0"/>
        </a:xfrm>
      </p:grpSpPr>
      <p:sp>
        <p:nvSpPr>
          <p:cNvPr id="153" name="Google Shape;153;p35"/>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36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4" name="Google Shape;154;p35"/>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406400" rtl="0">
              <a:spcBef>
                <a:spcPts val="10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155" name="Google Shape;155;p35"/>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Custom Layout">
  <p:cSld name="4_Custom Layout">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759372" y="5000186"/>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7" name="Google Shape;27;p5"/>
          <p:cNvPicPr preferRelativeResize="0"/>
          <p:nvPr/>
        </p:nvPicPr>
        <p:blipFill rotWithShape="1">
          <a:blip r:embed="rId3">
            <a:alphaModFix/>
          </a:blip>
          <a:srcRect/>
          <a:stretch/>
        </p:blipFill>
        <p:spPr>
          <a:xfrm>
            <a:off x="0" y="6007471"/>
            <a:ext cx="2500313" cy="850529"/>
          </a:xfrm>
          <a:prstGeom prst="rect">
            <a:avLst/>
          </a:prstGeom>
          <a:noFill/>
          <a:ln>
            <a:noFill/>
          </a:ln>
        </p:spPr>
      </p:pic>
      <p:pic>
        <p:nvPicPr>
          <p:cNvPr id="28" name="Google Shape;28;p5" descr="CEEDAR-LogoFinal-simple-white-17.png"/>
          <p:cNvPicPr preferRelativeResize="0"/>
          <p:nvPr/>
        </p:nvPicPr>
        <p:blipFill rotWithShape="1">
          <a:blip r:embed="rId4">
            <a:alphaModFix/>
          </a:blip>
          <a:srcRect t="19795" b="20516"/>
          <a:stretch/>
        </p:blipFill>
        <p:spPr>
          <a:xfrm>
            <a:off x="8886153" y="6349561"/>
            <a:ext cx="3305847" cy="44767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838200" y="850529"/>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1" name="Google Shape;31;p6"/>
          <p:cNvPicPr preferRelativeResize="0"/>
          <p:nvPr/>
        </p:nvPicPr>
        <p:blipFill rotWithShape="1">
          <a:blip r:embed="rId3">
            <a:alphaModFix/>
          </a:blip>
          <a:srcRect/>
          <a:stretch/>
        </p:blipFill>
        <p:spPr>
          <a:xfrm>
            <a:off x="0" y="0"/>
            <a:ext cx="2500313" cy="850529"/>
          </a:xfrm>
          <a:prstGeom prst="rect">
            <a:avLst/>
          </a:prstGeom>
          <a:noFill/>
          <a:ln>
            <a:noFill/>
          </a:ln>
        </p:spPr>
      </p:pic>
      <p:pic>
        <p:nvPicPr>
          <p:cNvPr id="32" name="Google Shape;32;p6" descr="CEEDAR-LogoFinal-simple-white-17.png"/>
          <p:cNvPicPr preferRelativeResize="0"/>
          <p:nvPr/>
        </p:nvPicPr>
        <p:blipFill rotWithShape="1">
          <a:blip r:embed="rId4">
            <a:alphaModFix/>
          </a:blip>
          <a:srcRect t="19795" b="20516"/>
          <a:stretch/>
        </p:blipFill>
        <p:spPr>
          <a:xfrm>
            <a:off x="8886153" y="0"/>
            <a:ext cx="3305847" cy="58183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bg>
      <p:bgPr>
        <a:blipFill>
          <a:blip r:embed="rId2">
            <a:alphaModFix/>
          </a:blip>
          <a:stretch>
            <a:fillRect/>
          </a:stretch>
        </a:blipFill>
        <a:effectLst/>
      </p:bgPr>
    </p:bg>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
          <p:cNvSpPr txBox="1">
            <a:spLocks noGrp="1"/>
          </p:cNvSpPr>
          <p:nvPr>
            <p:ph type="body" idx="1"/>
          </p:nvPr>
        </p:nvSpPr>
        <p:spPr>
          <a:xfrm>
            <a:off x="838200" y="1825625"/>
            <a:ext cx="5181600" cy="4234212"/>
          </a:xfrm>
          <a:prstGeom prst="rect">
            <a:avLst/>
          </a:prstGeom>
          <a:noFill/>
          <a:ln>
            <a:noFill/>
          </a:ln>
        </p:spPr>
        <p:txBody>
          <a:bodyPr spcFirstLastPara="1" wrap="square" lIns="91425" tIns="45700" rIns="91425" bIns="45700" anchor="t" anchorCtr="0">
            <a:normAutofit/>
          </a:bodyPr>
          <a:lstStyle>
            <a:lvl1pPr marL="457200" lvl="0" indent="-342900" algn="l">
              <a:lnSpc>
                <a:spcPct val="14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7"/>
          <p:cNvSpPr txBox="1">
            <a:spLocks noGrp="1"/>
          </p:cNvSpPr>
          <p:nvPr>
            <p:ph type="body" idx="2"/>
          </p:nvPr>
        </p:nvSpPr>
        <p:spPr>
          <a:xfrm>
            <a:off x="6172200" y="1825625"/>
            <a:ext cx="5181600" cy="4234212"/>
          </a:xfrm>
          <a:prstGeom prst="rect">
            <a:avLst/>
          </a:prstGeom>
          <a:noFill/>
          <a:ln>
            <a:noFill/>
          </a:ln>
        </p:spPr>
        <p:txBody>
          <a:bodyPr spcFirstLastPara="1" wrap="square" lIns="91425" tIns="45700" rIns="91425" bIns="45700" anchor="t" anchorCtr="0">
            <a:normAutofit/>
          </a:bodyPr>
          <a:lstStyle>
            <a:lvl1pPr marL="457200" lvl="0" indent="-342900" algn="l">
              <a:lnSpc>
                <a:spcPct val="14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7"/>
          <p:cNvSpPr txBox="1">
            <a:spLocks noGrp="1"/>
          </p:cNvSpPr>
          <p:nvPr>
            <p:ph type="sldNum" idx="12"/>
          </p:nvPr>
        </p:nvSpPr>
        <p:spPr>
          <a:xfrm>
            <a:off x="0" y="6516122"/>
            <a:ext cx="6664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pic>
        <p:nvPicPr>
          <p:cNvPr id="38" name="Google Shape;38;p7"/>
          <p:cNvPicPr preferRelativeResize="0"/>
          <p:nvPr/>
        </p:nvPicPr>
        <p:blipFill rotWithShape="1">
          <a:blip r:embed="rId3">
            <a:alphaModFix/>
          </a:blip>
          <a:srcRect/>
          <a:stretch/>
        </p:blipFill>
        <p:spPr>
          <a:xfrm>
            <a:off x="0" y="0"/>
            <a:ext cx="2500313" cy="850529"/>
          </a:xfrm>
          <a:prstGeom prst="rect">
            <a:avLst/>
          </a:prstGeom>
          <a:noFill/>
          <a:ln>
            <a:noFill/>
          </a:ln>
        </p:spPr>
      </p:pic>
      <p:pic>
        <p:nvPicPr>
          <p:cNvPr id="39" name="Google Shape;39;p7" descr="CEEDAR-LogoFinal-simple-white-17.png"/>
          <p:cNvPicPr preferRelativeResize="0"/>
          <p:nvPr/>
        </p:nvPicPr>
        <p:blipFill rotWithShape="1">
          <a:blip r:embed="rId4">
            <a:alphaModFix/>
          </a:blip>
          <a:srcRect t="19795" b="20516"/>
          <a:stretch/>
        </p:blipFill>
        <p:spPr>
          <a:xfrm>
            <a:off x="8886153" y="0"/>
            <a:ext cx="3305847" cy="58183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838200" y="836242"/>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8"/>
          <p:cNvSpPr txBox="1">
            <a:spLocks noGrp="1"/>
          </p:cNvSpPr>
          <p:nvPr>
            <p:ph type="sldNum" idx="12"/>
          </p:nvPr>
        </p:nvSpPr>
        <p:spPr>
          <a:xfrm>
            <a:off x="0" y="6516122"/>
            <a:ext cx="6664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pic>
        <p:nvPicPr>
          <p:cNvPr id="43" name="Google Shape;43;p8"/>
          <p:cNvPicPr preferRelativeResize="0"/>
          <p:nvPr/>
        </p:nvPicPr>
        <p:blipFill rotWithShape="1">
          <a:blip r:embed="rId3">
            <a:alphaModFix/>
          </a:blip>
          <a:srcRect/>
          <a:stretch/>
        </p:blipFill>
        <p:spPr>
          <a:xfrm>
            <a:off x="0" y="0"/>
            <a:ext cx="2500313" cy="850529"/>
          </a:xfrm>
          <a:prstGeom prst="rect">
            <a:avLst/>
          </a:prstGeom>
          <a:noFill/>
          <a:ln>
            <a:noFill/>
          </a:ln>
        </p:spPr>
      </p:pic>
      <p:pic>
        <p:nvPicPr>
          <p:cNvPr id="44" name="Google Shape;44;p8" descr="CEEDAR-LogoFinal-simple-white-17.png"/>
          <p:cNvPicPr preferRelativeResize="0"/>
          <p:nvPr/>
        </p:nvPicPr>
        <p:blipFill rotWithShape="1">
          <a:blip r:embed="rId4">
            <a:alphaModFix/>
          </a:blip>
          <a:srcRect t="19795" b="20516"/>
          <a:stretch/>
        </p:blipFill>
        <p:spPr>
          <a:xfrm>
            <a:off x="8886153" y="0"/>
            <a:ext cx="3305847" cy="58183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45"/>
        <p:cNvGrpSpPr/>
        <p:nvPr/>
      </p:nvGrpSpPr>
      <p:grpSpPr>
        <a:xfrm>
          <a:off x="0" y="0"/>
          <a:ext cx="0" cy="0"/>
          <a:chOff x="0" y="0"/>
          <a:chExt cx="0" cy="0"/>
        </a:xfrm>
      </p:grpSpPr>
      <p:pic>
        <p:nvPicPr>
          <p:cNvPr id="46" name="Google Shape;46;p9"/>
          <p:cNvPicPr preferRelativeResize="0"/>
          <p:nvPr/>
        </p:nvPicPr>
        <p:blipFill rotWithShape="1">
          <a:blip r:embed="rId2">
            <a:alphaModFix/>
          </a:blip>
          <a:srcRect/>
          <a:stretch/>
        </p:blipFill>
        <p:spPr>
          <a:xfrm>
            <a:off x="0" y="6007471"/>
            <a:ext cx="2500313" cy="850529"/>
          </a:xfrm>
          <a:prstGeom prst="rect">
            <a:avLst/>
          </a:prstGeom>
          <a:noFill/>
          <a:ln>
            <a:noFill/>
          </a:ln>
        </p:spPr>
      </p:pic>
      <p:pic>
        <p:nvPicPr>
          <p:cNvPr id="47" name="Google Shape;47;p9" descr="CEEDAR-LogoFinal-simple-white-17.png"/>
          <p:cNvPicPr preferRelativeResize="0"/>
          <p:nvPr/>
        </p:nvPicPr>
        <p:blipFill rotWithShape="1">
          <a:blip r:embed="rId3">
            <a:alphaModFix/>
          </a:blip>
          <a:srcRect t="19795" b="20516"/>
          <a:stretch/>
        </p:blipFill>
        <p:spPr>
          <a:xfrm>
            <a:off x="8886153" y="6007471"/>
            <a:ext cx="3305847" cy="58183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51" name="Google Shape;51;p10"/>
          <p:cNvPicPr preferRelativeResize="0"/>
          <p:nvPr/>
        </p:nvPicPr>
        <p:blipFill rotWithShape="1">
          <a:blip r:embed="rId2">
            <a:alphaModFix/>
          </a:blip>
          <a:srcRect/>
          <a:stretch/>
        </p:blipFill>
        <p:spPr>
          <a:xfrm>
            <a:off x="0" y="6007471"/>
            <a:ext cx="2500313" cy="850529"/>
          </a:xfrm>
          <a:prstGeom prst="rect">
            <a:avLst/>
          </a:prstGeom>
          <a:noFill/>
          <a:ln>
            <a:noFill/>
          </a:ln>
        </p:spPr>
      </p:pic>
      <p:pic>
        <p:nvPicPr>
          <p:cNvPr id="52" name="Google Shape;52;p10" descr="CEEDAR-LogoFinal-simple-white-17.png"/>
          <p:cNvPicPr preferRelativeResize="0"/>
          <p:nvPr/>
        </p:nvPicPr>
        <p:blipFill rotWithShape="1">
          <a:blip r:embed="rId3">
            <a:alphaModFix/>
          </a:blip>
          <a:srcRect t="19795" b="20516"/>
          <a:stretch/>
        </p:blipFill>
        <p:spPr>
          <a:xfrm>
            <a:off x="8886153" y="6007471"/>
            <a:ext cx="3305847" cy="58183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3.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4.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4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
        <p:cNvGrpSpPr/>
        <p:nvPr/>
      </p:nvGrpSpPr>
      <p:grpSpPr>
        <a:xfrm>
          <a:off x="0" y="0"/>
          <a:ext cx="0" cy="0"/>
          <a:chOff x="0" y="0"/>
          <a:chExt cx="0" cy="0"/>
        </a:xfrm>
      </p:grpSpPr>
      <p:pic>
        <p:nvPicPr>
          <p:cNvPr id="60" name="Google Shape;60;p12"/>
          <p:cNvPicPr preferRelativeResize="0"/>
          <p:nvPr/>
        </p:nvPicPr>
        <p:blipFill rotWithShape="1">
          <a:blip r:embed="rId3">
            <a:alphaModFix/>
          </a:blip>
          <a:srcRect b="14013"/>
          <a:stretch/>
        </p:blipFill>
        <p:spPr>
          <a:xfrm>
            <a:off x="0" y="-1"/>
            <a:ext cx="12192000" cy="5896906"/>
          </a:xfrm>
          <a:prstGeom prst="rect">
            <a:avLst/>
          </a:prstGeom>
          <a:noFill/>
          <a:ln>
            <a:noFill/>
          </a:ln>
        </p:spPr>
      </p:pic>
      <p:sp>
        <p:nvSpPr>
          <p:cNvPr id="61" name="Google Shape;61;p12"/>
          <p:cNvSpPr txBox="1">
            <a:spLocks noGrp="1"/>
          </p:cNvSpPr>
          <p:nvPr>
            <p:ph type="ftr" idx="11"/>
          </p:nvPr>
        </p:nvSpPr>
        <p:spPr>
          <a:xfrm>
            <a:off x="7104454" y="6616613"/>
            <a:ext cx="4778513" cy="123111"/>
          </a:xfrm>
          <a:prstGeom prst="rect">
            <a:avLst/>
          </a:prstGeom>
          <a:noFill/>
          <a:ln>
            <a:noFill/>
          </a:ln>
        </p:spPr>
        <p:txBody>
          <a:bodyPr spcFirstLastPara="1" wrap="square" lIns="0" tIns="0" rIns="0" bIns="0" anchor="ctr" anchorCtr="0">
            <a:spAutoFit/>
          </a:bodyPr>
          <a:lstStyle>
            <a:lvl1pPr marR="0" lvl="0" algn="r" rtl="0">
              <a:lnSpc>
                <a:spcPct val="100000"/>
              </a:lnSpc>
              <a:spcBef>
                <a:spcPts val="0"/>
              </a:spcBef>
              <a:spcAft>
                <a:spcPts val="0"/>
              </a:spcAft>
              <a:buClr>
                <a:srgbClr val="000000"/>
              </a:buClr>
              <a:buSzPts val="1400"/>
              <a:buFont typeface="Arial"/>
              <a:buNone/>
              <a:defRPr sz="800" b="0" i="0" u="none" strike="noStrike" cap="none">
                <a:solidFill>
                  <a:srgbClr val="888888"/>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2" name="Google Shape;62;p12"/>
          <p:cNvSpPr txBox="1">
            <a:spLocks noGrp="1"/>
          </p:cNvSpPr>
          <p:nvPr>
            <p:ph type="title"/>
          </p:nvPr>
        </p:nvSpPr>
        <p:spPr>
          <a:xfrm>
            <a:off x="903112" y="697971"/>
            <a:ext cx="10972800" cy="1799695"/>
          </a:xfrm>
          <a:prstGeom prst="rect">
            <a:avLst/>
          </a:prstGeom>
          <a:noFill/>
          <a:ln>
            <a:noFill/>
          </a:ln>
        </p:spPr>
        <p:txBody>
          <a:bodyPr spcFirstLastPara="1" wrap="square" lIns="0" tIns="45700" rIns="91425" bIns="45700" anchor="ctr" anchorCtr="0">
            <a:normAutofit/>
          </a:bodyPr>
          <a:lstStyle>
            <a:lvl1pPr marR="0" lvl="0" algn="l" rtl="0">
              <a:lnSpc>
                <a:spcPct val="100000"/>
              </a:lnSpc>
              <a:spcBef>
                <a:spcPts val="0"/>
              </a:spcBef>
              <a:spcAft>
                <a:spcPts val="0"/>
              </a:spcAft>
              <a:buClr>
                <a:srgbClr val="000000"/>
              </a:buClr>
              <a:buSzPts val="1400"/>
              <a:buFont typeface="Arial"/>
              <a:buNone/>
              <a:defRPr sz="50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Franklin Gothic"/>
                <a:ea typeface="Franklin Gothic"/>
                <a:cs typeface="Franklin Gothic"/>
                <a:sym typeface="Franklin Gothic"/>
              </a:defRPr>
            </a:lvl2pPr>
            <a:lvl3pPr marR="0" lvl="2"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Franklin Gothic"/>
                <a:ea typeface="Franklin Gothic"/>
                <a:cs typeface="Franklin Gothic"/>
                <a:sym typeface="Franklin Gothic"/>
              </a:defRPr>
            </a:lvl3pPr>
            <a:lvl4pPr marR="0" lvl="3"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Franklin Gothic"/>
                <a:ea typeface="Franklin Gothic"/>
                <a:cs typeface="Franklin Gothic"/>
                <a:sym typeface="Franklin Gothic"/>
              </a:defRPr>
            </a:lvl4pPr>
            <a:lvl5pPr marR="0" lvl="4"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Franklin Gothic"/>
                <a:ea typeface="Franklin Gothic"/>
                <a:cs typeface="Franklin Gothic"/>
                <a:sym typeface="Franklin Gothic"/>
              </a:defRPr>
            </a:lvl5pPr>
            <a:lvl6pPr marR="0" lvl="5"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Franklin Gothic"/>
                <a:ea typeface="Franklin Gothic"/>
                <a:cs typeface="Franklin Gothic"/>
                <a:sym typeface="Franklin Gothic"/>
              </a:defRPr>
            </a:lvl6pPr>
            <a:lvl7pPr marR="0" lvl="6"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Franklin Gothic"/>
                <a:ea typeface="Franklin Gothic"/>
                <a:cs typeface="Franklin Gothic"/>
                <a:sym typeface="Franklin Gothic"/>
              </a:defRPr>
            </a:lvl7pPr>
            <a:lvl8pPr marR="0" lvl="7"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Franklin Gothic"/>
                <a:ea typeface="Franklin Gothic"/>
                <a:cs typeface="Franklin Gothic"/>
                <a:sym typeface="Franklin Gothic"/>
              </a:defRPr>
            </a:lvl8pPr>
            <a:lvl9pPr marR="0" lvl="8"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Franklin Gothic"/>
                <a:ea typeface="Franklin Gothic"/>
                <a:cs typeface="Franklin Gothic"/>
                <a:sym typeface="Franklin Gothic"/>
              </a:defRPr>
            </a:lvl9pPr>
          </a:lstStyle>
          <a:p>
            <a:endParaRPr/>
          </a:p>
        </p:txBody>
      </p:sp>
      <p:sp>
        <p:nvSpPr>
          <p:cNvPr id="63" name="Google Shape;63;p12"/>
          <p:cNvSpPr txBox="1">
            <a:spLocks noGrp="1"/>
          </p:cNvSpPr>
          <p:nvPr>
            <p:ph type="body" idx="1"/>
          </p:nvPr>
        </p:nvSpPr>
        <p:spPr>
          <a:xfrm>
            <a:off x="903112" y="2599267"/>
            <a:ext cx="10972800" cy="2895600"/>
          </a:xfrm>
          <a:prstGeom prst="rect">
            <a:avLst/>
          </a:prstGeom>
          <a:noFill/>
          <a:ln>
            <a:noFill/>
          </a:ln>
        </p:spPr>
        <p:txBody>
          <a:bodyPr spcFirstLastPara="1" wrap="square" lIns="0" tIns="45700" rIns="91425" bIns="45700" anchor="t" anchorCtr="0">
            <a:normAutofit/>
          </a:bodyPr>
          <a:lstStyle>
            <a:lvl1pPr marL="457200" marR="0" lvl="0" indent="-228600" algn="l" rtl="0">
              <a:lnSpc>
                <a:spcPct val="100000"/>
              </a:lnSpc>
              <a:spcBef>
                <a:spcPts val="640"/>
              </a:spcBef>
              <a:spcAft>
                <a:spcPts val="0"/>
              </a:spcAft>
              <a:buClr>
                <a:srgbClr val="000000"/>
              </a:buClr>
              <a:buSzPts val="1400"/>
              <a:buFont typeface="Arial"/>
              <a:buNone/>
              <a:defRPr sz="3200" b="0" i="0" u="none" strike="noStrike" cap="none">
                <a:solidFill>
                  <a:srgbClr val="BFBFBF"/>
                </a:solidFill>
                <a:latin typeface="Arial"/>
                <a:ea typeface="Arial"/>
                <a:cs typeface="Arial"/>
                <a:sym typeface="Arial"/>
              </a:defRPr>
            </a:lvl1pPr>
            <a:lvl2pPr marL="914400" marR="0" lvl="1" indent="-228600" algn="l" rtl="0">
              <a:lnSpc>
                <a:spcPct val="100000"/>
              </a:lnSpc>
              <a:spcBef>
                <a:spcPts val="48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2pPr>
            <a:lvl3pPr marL="1371600" marR="0" lvl="2" indent="-228600" algn="l" rtl="0">
              <a:lnSpc>
                <a:spcPct val="100000"/>
              </a:lnSpc>
              <a:spcBef>
                <a:spcPts val="400"/>
              </a:spcBef>
              <a:spcAft>
                <a:spcPts val="0"/>
              </a:spcAft>
              <a:buClr>
                <a:srgbClr val="000000"/>
              </a:buClr>
              <a:buSzPts val="1400"/>
              <a:buFont typeface="Arial"/>
              <a:buNone/>
              <a:defRPr sz="2000" b="0" i="0" u="none" strike="noStrike" cap="none">
                <a:solidFill>
                  <a:schemeClr val="lt1"/>
                </a:solidFill>
                <a:latin typeface="Arial"/>
                <a:ea typeface="Arial"/>
                <a:cs typeface="Arial"/>
                <a:sym typeface="Arial"/>
              </a:defRPr>
            </a:lvl3pPr>
            <a:lvl4pPr marL="1828800" marR="0" lvl="3" indent="-228600" algn="l" rtl="0">
              <a:lnSpc>
                <a:spcPct val="100000"/>
              </a:lnSpc>
              <a:spcBef>
                <a:spcPts val="320"/>
              </a:spcBef>
              <a:spcAft>
                <a:spcPts val="0"/>
              </a:spcAft>
              <a:buClr>
                <a:srgbClr val="000000"/>
              </a:buClr>
              <a:buSzPts val="1400"/>
              <a:buFont typeface="Arial"/>
              <a:buNone/>
              <a:defRPr sz="1600" b="0" i="0" u="none" strike="noStrike" cap="none">
                <a:solidFill>
                  <a:schemeClr val="lt1"/>
                </a:solidFill>
                <a:latin typeface="Arial"/>
                <a:ea typeface="Arial"/>
                <a:cs typeface="Arial"/>
                <a:sym typeface="Arial"/>
              </a:defRPr>
            </a:lvl4pPr>
            <a:lvl5pPr marL="2286000" marR="0" lvl="4" indent="-228600" algn="l" rtl="0">
              <a:lnSpc>
                <a:spcPct val="100000"/>
              </a:lnSpc>
              <a:spcBef>
                <a:spcPts val="28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grpSp>
        <p:nvGrpSpPr>
          <p:cNvPr id="64" name="Google Shape;64;p12"/>
          <p:cNvGrpSpPr/>
          <p:nvPr/>
        </p:nvGrpSpPr>
        <p:grpSpPr>
          <a:xfrm>
            <a:off x="5497575" y="6035041"/>
            <a:ext cx="5735116" cy="575691"/>
            <a:chOff x="4299965" y="6028944"/>
            <a:chExt cx="4301337" cy="575691"/>
          </a:xfrm>
        </p:grpSpPr>
        <p:pic>
          <p:nvPicPr>
            <p:cNvPr id="65" name="Google Shape;65;p12" descr="CEEDAR-LogoFinal-simple-white-17.png"/>
            <p:cNvPicPr preferRelativeResize="0"/>
            <p:nvPr/>
          </p:nvPicPr>
          <p:blipFill rotWithShape="1">
            <a:blip r:embed="rId4">
              <a:alphaModFix/>
            </a:blip>
            <a:srcRect t="19795" b="20516"/>
            <a:stretch/>
          </p:blipFill>
          <p:spPr>
            <a:xfrm>
              <a:off x="4299965" y="6147816"/>
              <a:ext cx="2479385" cy="447675"/>
            </a:xfrm>
            <a:prstGeom prst="rect">
              <a:avLst/>
            </a:prstGeom>
            <a:noFill/>
            <a:ln>
              <a:noFill/>
            </a:ln>
          </p:spPr>
        </p:pic>
        <p:pic>
          <p:nvPicPr>
            <p:cNvPr id="66" name="Google Shape;66;p12"/>
            <p:cNvPicPr preferRelativeResize="0"/>
            <p:nvPr/>
          </p:nvPicPr>
          <p:blipFill rotWithShape="1">
            <a:blip r:embed="rId5">
              <a:alphaModFix/>
            </a:blip>
            <a:srcRect/>
            <a:stretch/>
          </p:blipFill>
          <p:spPr>
            <a:xfrm>
              <a:off x="7912400" y="6028944"/>
              <a:ext cx="688902" cy="575691"/>
            </a:xfrm>
            <a:prstGeom prst="rect">
              <a:avLst/>
            </a:prstGeom>
            <a:noFill/>
            <a:ln>
              <a:noFill/>
            </a:ln>
          </p:spPr>
        </p:pic>
      </p:grpSp>
      <p:pic>
        <p:nvPicPr>
          <p:cNvPr id="67" name="Google Shape;67;p12"/>
          <p:cNvPicPr preferRelativeResize="0"/>
          <p:nvPr/>
        </p:nvPicPr>
        <p:blipFill rotWithShape="1">
          <a:blip r:embed="rId6">
            <a:alphaModFix/>
          </a:blip>
          <a:srcRect/>
          <a:stretch/>
        </p:blipFill>
        <p:spPr>
          <a:xfrm>
            <a:off x="903112" y="5886571"/>
            <a:ext cx="2758776" cy="93845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5" name="Google Shape;75;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4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6" r:id="rId7"/>
    <p:sldLayoutId id="2147483667" r:id="rId8"/>
    <p:sldLayoutId id="214748368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
        <p:cNvGrpSpPr/>
        <p:nvPr/>
      </p:nvGrpSpPr>
      <p:grpSpPr>
        <a:xfrm>
          <a:off x="0" y="0"/>
          <a:ext cx="0" cy="0"/>
          <a:chOff x="0" y="0"/>
          <a:chExt cx="0" cy="0"/>
        </a:xfrm>
      </p:grpSpPr>
      <p:sp>
        <p:nvSpPr>
          <p:cNvPr id="102" name="Google Shape;102;p2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3" name="Google Shape;103;p2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4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hyperlink" Target="https://www.parentcenterhub.org/wp-content/uploads/repo_items/virtual-iep-meeting-tipsheets.pdf" TargetMode="External"/><Relationship Id="rId2" Type="http://schemas.openxmlformats.org/officeDocument/2006/relationships/notesSlide" Target="../notesSlides/notesSlide13.xml"/><Relationship Id="rId1" Type="http://schemas.openxmlformats.org/officeDocument/2006/relationships/slideLayout" Target="../slideLayouts/slideLayout26.xml"/><Relationship Id="rId5" Type="http://schemas.openxmlformats.org/officeDocument/2006/relationships/hyperlink" Target="https://dpi.wi.gov/sped/college-and-career-ready-ieps/learning-resources/virtual-iep-meetings" TargetMode="Externa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youtu.be/xDpD15tL6fk" TargetMode="External"/><Relationship Id="rId7" Type="http://schemas.openxmlformats.org/officeDocument/2006/relationships/hyperlink" Target="https://autismclassroomresources.com/podcasts/virtual-iep-meeting/" TargetMode="External"/><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openxmlformats.org/officeDocument/2006/relationships/hyperlink" Target="https://www.pattan.net/Disabilities/Deaf-and-Hard-of-Hearing/Virtual-Learning-Resources" TargetMode="External"/><Relationship Id="rId5" Type="http://schemas.openxmlformats.org/officeDocument/2006/relationships/hyperlink" Target="https://www.parentcenterhub.org/wp-content/uploads/repo_items/virtual-iep-meeting-tipsheets.pdf" TargetMode="External"/><Relationship Id="rId4" Type="http://schemas.openxmlformats.org/officeDocument/2006/relationships/hyperlink" Target="https://www.marshall.org/wp-content/uploads/2020/04/Virtual-IEP-Meetings.pdf" TargetMode="External"/><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0.xml"/><Relationship Id="rId5" Type="http://schemas.openxmlformats.org/officeDocument/2006/relationships/image" Target="../media/image16.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hyperlink" Target="https://www.commonsense.org/education/articles/the-best-screencasting-tools-for-classrooms" TargetMode="External"/><Relationship Id="rId3" Type="http://schemas.openxmlformats.org/officeDocument/2006/relationships/hyperlink" Target="https://www.edutopia.org/article/7-tips-teaching-videos" TargetMode="External"/><Relationship Id="rId7" Type="http://schemas.openxmlformats.org/officeDocument/2006/relationships/hyperlink" Target="https://www.thetechedvocate.org/the-best-screen-recorders-of-2020-all-the-best-options-for-creating-tutorials-recording-webinars-etc/" TargetMode="External"/><Relationship Id="rId12"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openxmlformats.org/officeDocument/2006/relationships/image" Target="../media/image30.png"/><Relationship Id="rId11" Type="http://schemas.openxmlformats.org/officeDocument/2006/relationships/hyperlink" Target="https://www.understood.org/articles/en/teacher-videos-5-reasons-why-making-your-own-videos-can-help-with-distance" TargetMode="External"/><Relationship Id="rId5" Type="http://schemas.openxmlformats.org/officeDocument/2006/relationships/hyperlink" Target="https://www.cultofpedagogy.com/category/technology/" TargetMode="External"/><Relationship Id="rId10" Type="http://schemas.openxmlformats.org/officeDocument/2006/relationships/hyperlink" Target="https://www.screencastify.com/blog/10-ways-to-use-video-for-in-person-learning" TargetMode="External"/><Relationship Id="rId4" Type="http://schemas.openxmlformats.org/officeDocument/2006/relationships/hyperlink" Target="https://youtu.be/C7etwbRgqsg" TargetMode="External"/><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www.thepodcasthost.com/planning/how-to-start-a-podcast/" TargetMode="External"/><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0.xml"/><Relationship Id="rId6" Type="http://schemas.openxmlformats.org/officeDocument/2006/relationships/hyperlink" Target="https://autisminternetmodules.org/up_doc/VideoModelingSteps.pdf" TargetMode="External"/><Relationship Id="rId5" Type="http://schemas.openxmlformats.org/officeDocument/2006/relationships/hyperlink" Target="https://www.edutopia.org/article/5-step-guide-making-your-own-instructional-videos" TargetMode="External"/><Relationship Id="rId4" Type="http://schemas.openxmlformats.org/officeDocument/2006/relationships/hyperlink" Target="https://www.commonsense.org/education/articles/19-great-learning-podcasts-for-the-classroom"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16.png"/><Relationship Id="rId3" Type="http://schemas.openxmlformats.org/officeDocument/2006/relationships/hyperlink" Target="https://www.cultofpedagogy.com/pod/" TargetMode="External"/><Relationship Id="rId7" Type="http://schemas.openxmlformats.org/officeDocument/2006/relationships/hyperlink" Target="https://www.coolcatteacher.com/podcast/" TargetMode="External"/><Relationship Id="rId12"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image" Target="../media/image34.png"/><Relationship Id="rId11" Type="http://schemas.openxmlformats.org/officeDocument/2006/relationships/hyperlink" Target="https://www.weareteachers.com/must-listen-podcasts/" TargetMode="External"/><Relationship Id="rId5" Type="http://schemas.openxmlformats.org/officeDocument/2006/relationships/hyperlink" Target="https://shakeuplearning.com/blog/16-fantastic-podcasts-for-teachers/" TargetMode="External"/><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hyperlink" Target="https://thecornerstoneforteachers.com/12-of-my-favorite-podcasts-for-teacher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hyperlink" Target="https://michiganvirtual.org/blog/tips-and-tricks-for-communicating-with-parents-and-students/" TargetMode="External"/><Relationship Id="rId3" Type="http://schemas.openxmlformats.org/officeDocument/2006/relationships/hyperlink" Target="https://www.g2.com/categories/classroom-messaging" TargetMode="External"/><Relationship Id="rId7" Type="http://schemas.openxmlformats.org/officeDocument/2006/relationships/hyperlink" Target="https://www.dyknow.com/blog/the-secret-to-remote-learning-communication-with-parents/" TargetMode="External"/><Relationship Id="rId2" Type="http://schemas.openxmlformats.org/officeDocument/2006/relationships/notesSlide" Target="../notesSlides/notesSlide20.xml"/><Relationship Id="rId1" Type="http://schemas.openxmlformats.org/officeDocument/2006/relationships/slideLayout" Target="../slideLayouts/slideLayout30.xml"/><Relationship Id="rId6" Type="http://schemas.openxmlformats.org/officeDocument/2006/relationships/hyperlink" Target="https://sproutsocial.com/insights/social-media-for-education/" TargetMode="External"/><Relationship Id="rId5" Type="http://schemas.openxmlformats.org/officeDocument/2006/relationships/hyperlink" Target="https://www.commonsense.org/education/articles/the-best-family-communication-platforms-for-teachers-and-schools" TargetMode="External"/><Relationship Id="rId4" Type="http://schemas.openxmlformats.org/officeDocument/2006/relationships/hyperlink" Target="https://www.edutopia.org/article/teacher-parent-communication-strategies-start-year-right" TargetMode="External"/><Relationship Id="rId9"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hyperlink" Target="https://www.browardschools.com/parentuniversity" TargetMode="External"/><Relationship Id="rId2" Type="http://schemas.openxmlformats.org/officeDocument/2006/relationships/notesSlide" Target="../notesSlides/notesSlide21.xml"/><Relationship Id="rId1" Type="http://schemas.openxmlformats.org/officeDocument/2006/relationships/slideLayout" Target="../slideLayouts/slideLayout30.xml"/><Relationship Id="rId6" Type="http://schemas.openxmlformats.org/officeDocument/2006/relationships/image" Target="../media/image16.png"/><Relationship Id="rId5" Type="http://schemas.openxmlformats.org/officeDocument/2006/relationships/image" Target="../media/image39.png"/><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8" Type="http://schemas.openxmlformats.org/officeDocument/2006/relationships/hyperlink" Target="https://www.albert.io/blog/virtual-parent-teacher-conferences/" TargetMode="External"/><Relationship Id="rId3" Type="http://schemas.openxmlformats.org/officeDocument/2006/relationships/hyperlink" Target="https://drive.google.com/file/d/1BV8LSMSeK079v-fPbU2r0aOb3BqhhP8x/view" TargetMode="External"/><Relationship Id="rId7" Type="http://schemas.openxmlformats.org/officeDocument/2006/relationships/hyperlink" Target="https://blog.parentsquare.com/covid-19-tips/2020/4/29/tip-31-organize-virtual-events-for-parents-and-families-to-increase-engagement" TargetMode="External"/><Relationship Id="rId2" Type="http://schemas.openxmlformats.org/officeDocument/2006/relationships/notesSlide" Target="../notesSlides/notesSlide22.xml"/><Relationship Id="rId1" Type="http://schemas.openxmlformats.org/officeDocument/2006/relationships/slideLayout" Target="../slideLayouts/slideLayout30.xml"/><Relationship Id="rId6" Type="http://schemas.openxmlformats.org/officeDocument/2006/relationships/hyperlink" Target="https://www.commonsense.org/education/top-picks/apps-and-websites-for-improving-parent-teacher-communication" TargetMode="External"/><Relationship Id="rId5" Type="http://schemas.openxmlformats.org/officeDocument/2006/relationships/hyperlink" Target="https://www.edutopia.org/article/parent-engagement-digital-age" TargetMode="External"/><Relationship Id="rId10" Type="http://schemas.openxmlformats.org/officeDocument/2006/relationships/image" Target="../media/image16.png"/><Relationship Id="rId4" Type="http://schemas.openxmlformats.org/officeDocument/2006/relationships/hyperlink" Target="https://www.educationworld.com/online-tools-foster-parent-teacher-engagement" TargetMode="External"/><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jp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30.xml"/><Relationship Id="rId6" Type="http://schemas.openxmlformats.org/officeDocument/2006/relationships/image" Target="../media/image44.png"/><Relationship Id="rId11" Type="http://schemas.openxmlformats.org/officeDocument/2006/relationships/image" Target="../media/image49.jpg"/><Relationship Id="rId5" Type="http://schemas.openxmlformats.org/officeDocument/2006/relationships/image" Target="../media/image43.png"/><Relationship Id="rId15" Type="http://schemas.openxmlformats.org/officeDocument/2006/relationships/image" Target="../media/image16.png"/><Relationship Id="rId10" Type="http://schemas.openxmlformats.org/officeDocument/2006/relationships/image" Target="../media/image48.jp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hyperlink" Target="https://www.connectionsacademy.com/support/resources/article/online-teacher-vs-learning-coach-what-s-the-difference" TargetMode="External"/><Relationship Id="rId2" Type="http://schemas.openxmlformats.org/officeDocument/2006/relationships/notesSlide" Target="../notesSlides/notesSlide6.xml"/><Relationship Id="rId1" Type="http://schemas.openxmlformats.org/officeDocument/2006/relationships/slideLayout" Target="../slideLayouts/slideLayout30.xml"/><Relationship Id="rId5" Type="http://schemas.openxmlformats.org/officeDocument/2006/relationships/image" Target="../media/image16.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hyperlink" Target="https://www.pealcenter.org/" TargetMode="External"/><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image" Target="../media/image16.png"/><Relationship Id="rId5" Type="http://schemas.openxmlformats.org/officeDocument/2006/relationships/image" Target="../media/image21.png"/><Relationship Id="rId4" Type="http://schemas.openxmlformats.org/officeDocument/2006/relationships/hyperlink" Target="https://www.understood.org/articles/en/parent-training-centers-a-free-resourc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7"/>
          <p:cNvSpPr txBox="1">
            <a:spLocks noGrp="1"/>
          </p:cNvSpPr>
          <p:nvPr>
            <p:ph type="title"/>
          </p:nvPr>
        </p:nvSpPr>
        <p:spPr>
          <a:xfrm>
            <a:off x="913332" y="905710"/>
            <a:ext cx="10971217" cy="1785104"/>
          </a:xfrm>
          <a:prstGeom prst="rect">
            <a:avLst/>
          </a:prstGeom>
          <a:noFill/>
          <a:ln>
            <a:noFill/>
          </a:ln>
        </p:spPr>
        <p:txBody>
          <a:bodyPr spcFirstLastPara="1" wrap="square" lIns="0" tIns="45700" rIns="91425" bIns="45700" anchor="ctr" anchorCtr="0">
            <a:normAutofit/>
          </a:bodyPr>
          <a:lstStyle/>
          <a:p>
            <a:pPr marL="0" lvl="0" indent="0" algn="l" rtl="0">
              <a:lnSpc>
                <a:spcPct val="100000"/>
              </a:lnSpc>
              <a:spcBef>
                <a:spcPts val="0"/>
              </a:spcBef>
              <a:spcAft>
                <a:spcPts val="0"/>
              </a:spcAft>
              <a:buClr>
                <a:srgbClr val="000000"/>
              </a:buClr>
              <a:buSzPts val="1400"/>
              <a:buFont typeface="Arial"/>
              <a:buNone/>
            </a:pPr>
            <a:r>
              <a:rPr lang="en-US" dirty="0"/>
              <a:t>Preparing Teacher Candidates for Online and Hybrid Instruction</a:t>
            </a:r>
            <a:endParaRPr dirty="0"/>
          </a:p>
        </p:txBody>
      </p:sp>
      <p:sp>
        <p:nvSpPr>
          <p:cNvPr id="173" name="Google Shape;173;p37"/>
          <p:cNvSpPr txBox="1">
            <a:spLocks noGrp="1"/>
          </p:cNvSpPr>
          <p:nvPr>
            <p:ph type="body" idx="1"/>
          </p:nvPr>
        </p:nvSpPr>
        <p:spPr>
          <a:xfrm>
            <a:off x="911748" y="2930525"/>
            <a:ext cx="10972800" cy="1294342"/>
          </a:xfrm>
          <a:prstGeom prst="rect">
            <a:avLst/>
          </a:prstGeom>
          <a:noFill/>
          <a:ln>
            <a:noFill/>
          </a:ln>
        </p:spPr>
        <p:txBody>
          <a:bodyPr spcFirstLastPara="1" wrap="square" lIns="0" tIns="45700" rIns="91425" bIns="45700" anchor="t" anchorCtr="0">
            <a:normAutofit/>
          </a:bodyPr>
          <a:lstStyle/>
          <a:p>
            <a:pPr marL="0" lvl="0" indent="0" algn="l" rtl="0">
              <a:lnSpc>
                <a:spcPct val="100000"/>
              </a:lnSpc>
              <a:spcBef>
                <a:spcPts val="0"/>
              </a:spcBef>
              <a:spcAft>
                <a:spcPts val="0"/>
              </a:spcAft>
              <a:buSzPts val="1400"/>
              <a:buNone/>
            </a:pPr>
            <a:r>
              <a:rPr lang="en-US" b="1" dirty="0">
                <a:solidFill>
                  <a:schemeClr val="bg1">
                    <a:lumMod val="85000"/>
                  </a:schemeClr>
                </a:solidFill>
              </a:rPr>
              <a:t>Collaboration with Families</a:t>
            </a:r>
            <a:endParaRPr b="1" dirty="0">
              <a:solidFill>
                <a:schemeClr val="bg1">
                  <a:lumMod val="85000"/>
                </a:schemeClr>
              </a:solidFill>
            </a:endParaRPr>
          </a:p>
        </p:txBody>
      </p:sp>
      <p:sp>
        <p:nvSpPr>
          <p:cNvPr id="174" name="Google Shape;174;p37"/>
          <p:cNvSpPr txBox="1">
            <a:spLocks noGrp="1"/>
          </p:cNvSpPr>
          <p:nvPr>
            <p:ph type="body" idx="2"/>
          </p:nvPr>
        </p:nvSpPr>
        <p:spPr>
          <a:xfrm>
            <a:off x="911748" y="4375151"/>
            <a:ext cx="10972800" cy="1128183"/>
          </a:xfrm>
          <a:prstGeom prst="rect">
            <a:avLst/>
          </a:prstGeom>
          <a:noFill/>
          <a:ln>
            <a:noFill/>
          </a:ln>
        </p:spPr>
        <p:txBody>
          <a:bodyPr spcFirstLastPara="1" wrap="square" lIns="91425" tIns="45700" rIns="91425" bIns="45700" anchor="t" anchorCtr="0">
            <a:normAutofit fontScale="92500"/>
          </a:bodyPr>
          <a:lstStyle/>
          <a:p>
            <a:pPr marL="0" lvl="0" indent="0" algn="l" rtl="0">
              <a:lnSpc>
                <a:spcPct val="100000"/>
              </a:lnSpc>
              <a:spcBef>
                <a:spcPts val="0"/>
              </a:spcBef>
              <a:spcAft>
                <a:spcPts val="0"/>
              </a:spcAft>
              <a:buSzPct val="63063"/>
              <a:buNone/>
            </a:pPr>
            <a:r>
              <a:rPr lang="en-US" dirty="0"/>
              <a:t>Dr. Sean J. Smith, PhD, CIDDL Center | Dr. Maya Israel, PhD, University of Florida |</a:t>
            </a:r>
            <a:endParaRPr dirty="0"/>
          </a:p>
          <a:p>
            <a:pPr marL="0" lvl="0" indent="0" algn="l" rtl="0">
              <a:lnSpc>
                <a:spcPct val="100000"/>
              </a:lnSpc>
              <a:spcBef>
                <a:spcPts val="444"/>
              </a:spcBef>
              <a:spcAft>
                <a:spcPts val="0"/>
              </a:spcAft>
              <a:buSzPct val="63063"/>
              <a:buNone/>
            </a:pPr>
            <a:r>
              <a:rPr lang="en-US" dirty="0"/>
              <a:t>Keane </a:t>
            </a:r>
            <a:r>
              <a:rPr lang="en-US" dirty="0" err="1"/>
              <a:t>Alavi</a:t>
            </a:r>
            <a:r>
              <a:rPr lang="en-US"/>
              <a:t>, CEEDAR Center | Rachel Silva, CEEDAR Center</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53">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246433" y="1047567"/>
            <a:ext cx="4958568" cy="3099100"/>
          </a:xfrm>
          <a:prstGeom prst="rect">
            <a:avLst/>
          </a:prstGeom>
          <a:noFill/>
          <a:ln>
            <a:noFill/>
          </a:ln>
        </p:spPr>
      </p:pic>
      <p:sp>
        <p:nvSpPr>
          <p:cNvPr id="303" name="Google Shape;303;p53"/>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1300"/>
              <a:buNone/>
            </a:pPr>
            <a:r>
              <a:rPr lang="en-US" sz="4000" b="1">
                <a:solidFill>
                  <a:srgbClr val="1C4587"/>
                </a:solidFill>
                <a:latin typeface="Georgia"/>
                <a:ea typeface="Georgia"/>
                <a:cs typeface="Georgia"/>
                <a:sym typeface="Georgia"/>
              </a:rPr>
              <a:t>IEP Process</a:t>
            </a:r>
            <a:endParaRPr sz="4000" b="1">
              <a:solidFill>
                <a:srgbClr val="1C4587"/>
              </a:solidFill>
              <a:latin typeface="Georgia"/>
              <a:ea typeface="Georgia"/>
              <a:cs typeface="Georgia"/>
              <a:sym typeface="Georgia"/>
            </a:endParaRPr>
          </a:p>
        </p:txBody>
      </p:sp>
      <p:sp>
        <p:nvSpPr>
          <p:cNvPr id="304" name="Google Shape;304;p53"/>
          <p:cNvSpPr txBox="1">
            <a:spLocks noGrp="1"/>
          </p:cNvSpPr>
          <p:nvPr>
            <p:ph type="body" idx="1"/>
          </p:nvPr>
        </p:nvSpPr>
        <p:spPr>
          <a:xfrm>
            <a:off x="428600" y="1567667"/>
            <a:ext cx="11360700" cy="3998400"/>
          </a:xfrm>
          <a:prstGeom prst="rect">
            <a:avLst/>
          </a:prstGeom>
        </p:spPr>
        <p:txBody>
          <a:bodyPr spcFirstLastPara="1" wrap="square" lIns="91425" tIns="45700" rIns="91425" bIns="45700" anchor="t" anchorCtr="0">
            <a:normAutofit/>
          </a:bodyPr>
          <a:lstStyle/>
          <a:p>
            <a:pPr marL="609600" lvl="0" indent="-488950" algn="l" rtl="0">
              <a:spcBef>
                <a:spcPts val="1000"/>
              </a:spcBef>
              <a:spcAft>
                <a:spcPts val="0"/>
              </a:spcAft>
              <a:buClr>
                <a:srgbClr val="1C4587"/>
              </a:buClr>
              <a:buSzPts val="2900"/>
              <a:buFont typeface="Georgia"/>
              <a:buAutoNum type="arabicPeriod"/>
            </a:pPr>
            <a:r>
              <a:rPr lang="en-US" sz="2900" b="1">
                <a:solidFill>
                  <a:srgbClr val="1C4587"/>
                </a:solidFill>
                <a:latin typeface="Georgia"/>
                <a:ea typeface="Georgia"/>
                <a:cs typeface="Georgia"/>
                <a:sym typeface="Georgia"/>
              </a:rPr>
              <a:t>Use School’s Platform (LMS - Suite)</a:t>
            </a:r>
            <a:endParaRPr sz="2900" b="1">
              <a:solidFill>
                <a:srgbClr val="1C4587"/>
              </a:solidFill>
              <a:latin typeface="Georgia"/>
              <a:ea typeface="Georgia"/>
              <a:cs typeface="Georgia"/>
              <a:sym typeface="Georgia"/>
            </a:endParaRPr>
          </a:p>
          <a:p>
            <a:pPr marL="1219200" lvl="1" indent="-488950" algn="l" rtl="0">
              <a:spcBef>
                <a:spcPts val="500"/>
              </a:spcBef>
              <a:spcAft>
                <a:spcPts val="0"/>
              </a:spcAft>
              <a:buClr>
                <a:srgbClr val="1C4587"/>
              </a:buClr>
              <a:buSzPts val="2900"/>
              <a:buFont typeface="Georgia"/>
              <a:buAutoNum type="alphaLcPeriod"/>
            </a:pPr>
            <a:r>
              <a:rPr lang="en-US" sz="2900">
                <a:solidFill>
                  <a:srgbClr val="1C4587"/>
                </a:solidFill>
                <a:latin typeface="Georgia"/>
                <a:ea typeface="Georgia"/>
                <a:cs typeface="Georgia"/>
                <a:sym typeface="Georgia"/>
              </a:rPr>
              <a:t>Send Meeting Announcements</a:t>
            </a:r>
            <a:endParaRPr sz="2900">
              <a:solidFill>
                <a:srgbClr val="1C4587"/>
              </a:solidFill>
              <a:latin typeface="Georgia"/>
              <a:ea typeface="Georgia"/>
              <a:cs typeface="Georgia"/>
              <a:sym typeface="Georgia"/>
            </a:endParaRPr>
          </a:p>
          <a:p>
            <a:pPr marL="1219200" lvl="1" indent="-488950" algn="l" rtl="0">
              <a:spcBef>
                <a:spcPts val="500"/>
              </a:spcBef>
              <a:spcAft>
                <a:spcPts val="0"/>
              </a:spcAft>
              <a:buClr>
                <a:srgbClr val="1C4587"/>
              </a:buClr>
              <a:buSzPts val="2900"/>
              <a:buFont typeface="Georgia"/>
              <a:buAutoNum type="alphaLcPeriod"/>
            </a:pPr>
            <a:r>
              <a:rPr lang="en-US" sz="2900">
                <a:solidFill>
                  <a:srgbClr val="1C4587"/>
                </a:solidFill>
                <a:latin typeface="Georgia"/>
                <a:ea typeface="Georgia"/>
                <a:cs typeface="Georgia"/>
                <a:sym typeface="Georgia"/>
              </a:rPr>
              <a:t>Safe and Protected</a:t>
            </a:r>
            <a:endParaRPr sz="2900">
              <a:solidFill>
                <a:srgbClr val="1C4587"/>
              </a:solidFill>
              <a:latin typeface="Georgia"/>
              <a:ea typeface="Georgia"/>
              <a:cs typeface="Georgia"/>
              <a:sym typeface="Georgia"/>
            </a:endParaRPr>
          </a:p>
          <a:p>
            <a:pPr marL="1219200" lvl="1" indent="-488950" algn="l" rtl="0">
              <a:spcBef>
                <a:spcPts val="500"/>
              </a:spcBef>
              <a:spcAft>
                <a:spcPts val="0"/>
              </a:spcAft>
              <a:buClr>
                <a:srgbClr val="1C4587"/>
              </a:buClr>
              <a:buSzPts val="2900"/>
              <a:buFont typeface="Georgia"/>
              <a:buAutoNum type="alphaLcPeriod"/>
            </a:pPr>
            <a:r>
              <a:rPr lang="en-US" sz="2900">
                <a:solidFill>
                  <a:srgbClr val="1C4587"/>
                </a:solidFill>
                <a:latin typeface="Georgia"/>
                <a:ea typeface="Georgia"/>
                <a:cs typeface="Georgia"/>
                <a:sym typeface="Georgia"/>
              </a:rPr>
              <a:t>Shared Information - Connecting Tools</a:t>
            </a:r>
            <a:endParaRPr sz="2900">
              <a:solidFill>
                <a:srgbClr val="1C4587"/>
              </a:solidFill>
              <a:latin typeface="Georgia"/>
              <a:ea typeface="Georgia"/>
              <a:cs typeface="Georgia"/>
              <a:sym typeface="Georgia"/>
            </a:endParaRPr>
          </a:p>
          <a:p>
            <a:pPr marL="1219200" lvl="1" indent="-488950" algn="l" rtl="0">
              <a:spcBef>
                <a:spcPts val="500"/>
              </a:spcBef>
              <a:spcAft>
                <a:spcPts val="0"/>
              </a:spcAft>
              <a:buClr>
                <a:srgbClr val="1C4587"/>
              </a:buClr>
              <a:buSzPts val="2900"/>
              <a:buFont typeface="Georgia"/>
              <a:buAutoNum type="alphaLcPeriod"/>
            </a:pPr>
            <a:r>
              <a:rPr lang="en-US" sz="2900">
                <a:solidFill>
                  <a:srgbClr val="1C4587"/>
                </a:solidFill>
                <a:latin typeface="Georgia"/>
                <a:ea typeface="Georgia"/>
                <a:cs typeface="Georgia"/>
                <a:sym typeface="Georgia"/>
              </a:rPr>
              <a:t>It’s protected</a:t>
            </a:r>
            <a:endParaRPr sz="2900">
              <a:solidFill>
                <a:srgbClr val="1C4587"/>
              </a:solidFill>
              <a:latin typeface="Georgia"/>
              <a:ea typeface="Georgia"/>
              <a:cs typeface="Georgia"/>
              <a:sym typeface="Georgia"/>
            </a:endParaRPr>
          </a:p>
          <a:p>
            <a:pPr marL="1219200" lvl="1" indent="-488950" algn="l" rtl="0">
              <a:spcBef>
                <a:spcPts val="500"/>
              </a:spcBef>
              <a:spcAft>
                <a:spcPts val="0"/>
              </a:spcAft>
              <a:buClr>
                <a:srgbClr val="1C4587"/>
              </a:buClr>
              <a:buSzPts val="2900"/>
              <a:buFont typeface="Georgia"/>
              <a:buAutoNum type="alphaLcPeriod"/>
            </a:pPr>
            <a:r>
              <a:rPr lang="en-US" sz="2900">
                <a:solidFill>
                  <a:srgbClr val="1C4587"/>
                </a:solidFill>
                <a:latin typeface="Georgia"/>
                <a:ea typeface="Georgia"/>
                <a:cs typeface="Georgia"/>
                <a:sym typeface="Georgia"/>
              </a:rPr>
              <a:t>It’s familiar</a:t>
            </a:r>
            <a:endParaRPr sz="2900">
              <a:solidFill>
                <a:srgbClr val="1C4587"/>
              </a:solidFill>
              <a:latin typeface="Georgia"/>
              <a:ea typeface="Georgia"/>
              <a:cs typeface="Georgia"/>
              <a:sym typeface="Georgia"/>
            </a:endParaRPr>
          </a:p>
          <a:p>
            <a:pPr marL="0" lvl="0" indent="0" algn="l" rtl="0">
              <a:spcBef>
                <a:spcPts val="1000"/>
              </a:spcBef>
              <a:spcAft>
                <a:spcPts val="0"/>
              </a:spcAft>
              <a:buNone/>
            </a:pPr>
            <a:r>
              <a:rPr lang="en-US" sz="2900">
                <a:solidFill>
                  <a:srgbClr val="1C4587"/>
                </a:solidFill>
                <a:latin typeface="Georgia"/>
                <a:ea typeface="Georgia"/>
                <a:cs typeface="Georgia"/>
                <a:sym typeface="Georgia"/>
              </a:rPr>
              <a:t>Cloud-based apps - Microsoft Teams - Etc.</a:t>
            </a:r>
            <a:endParaRPr sz="2900">
              <a:solidFill>
                <a:srgbClr val="1C4587"/>
              </a:solidFill>
              <a:latin typeface="Georgia"/>
              <a:ea typeface="Georgia"/>
              <a:cs typeface="Georgia"/>
              <a:sym typeface="Georgia"/>
            </a:endParaRPr>
          </a:p>
          <a:p>
            <a:pPr marL="0" lvl="0" indent="0" algn="l" rtl="0">
              <a:spcBef>
                <a:spcPts val="1000"/>
              </a:spcBef>
              <a:spcAft>
                <a:spcPts val="0"/>
              </a:spcAft>
              <a:buNone/>
            </a:pPr>
            <a:endParaRPr/>
          </a:p>
        </p:txBody>
      </p:sp>
      <p:pic>
        <p:nvPicPr>
          <p:cNvPr id="305" name="Google Shape;305;p53">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0" y="6098325"/>
            <a:ext cx="12191998" cy="7596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54"/>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1300"/>
              <a:buNone/>
            </a:pPr>
            <a:r>
              <a:rPr lang="en-US" sz="4000" b="1" dirty="0">
                <a:solidFill>
                  <a:srgbClr val="1C4587"/>
                </a:solidFill>
                <a:latin typeface="Georgia"/>
                <a:ea typeface="Georgia"/>
                <a:cs typeface="Georgia"/>
                <a:sym typeface="Georgia"/>
              </a:rPr>
              <a:t>IEP Process Continued</a:t>
            </a:r>
            <a:endParaRPr sz="4000" b="1" dirty="0">
              <a:solidFill>
                <a:srgbClr val="1C4587"/>
              </a:solidFill>
              <a:latin typeface="Georgia"/>
              <a:ea typeface="Georgia"/>
              <a:cs typeface="Georgia"/>
              <a:sym typeface="Georgia"/>
            </a:endParaRPr>
          </a:p>
        </p:txBody>
      </p:sp>
      <p:sp>
        <p:nvSpPr>
          <p:cNvPr id="311" name="Google Shape;311;p54"/>
          <p:cNvSpPr txBox="1">
            <a:spLocks noGrp="1"/>
          </p:cNvSpPr>
          <p:nvPr>
            <p:ph type="body" idx="1"/>
          </p:nvPr>
        </p:nvSpPr>
        <p:spPr>
          <a:xfrm>
            <a:off x="515300" y="1516183"/>
            <a:ext cx="11360700" cy="3998400"/>
          </a:xfrm>
          <a:prstGeom prst="rect">
            <a:avLst/>
          </a:prstGeom>
        </p:spPr>
        <p:txBody>
          <a:bodyPr spcFirstLastPara="1" wrap="square" lIns="91425" tIns="45700" rIns="91425" bIns="45700" anchor="t" anchorCtr="0">
            <a:normAutofit fontScale="77500" lnSpcReduction="20000"/>
          </a:bodyPr>
          <a:lstStyle/>
          <a:p>
            <a:pPr marL="0" lvl="0" indent="0" algn="l" rtl="0">
              <a:spcBef>
                <a:spcPts val="1000"/>
              </a:spcBef>
              <a:spcAft>
                <a:spcPts val="0"/>
              </a:spcAft>
              <a:buNone/>
            </a:pPr>
            <a:r>
              <a:rPr lang="en-US" sz="3500" b="1">
                <a:solidFill>
                  <a:srgbClr val="1C4587"/>
                </a:solidFill>
                <a:latin typeface="Georgia"/>
                <a:ea typeface="Georgia"/>
                <a:cs typeface="Georgia"/>
                <a:sym typeface="Georgia"/>
              </a:rPr>
              <a:t>2. Consider varied web-conferencing tools </a:t>
            </a:r>
            <a:r>
              <a:rPr lang="en-US" sz="3500">
                <a:solidFill>
                  <a:srgbClr val="1C4587"/>
                </a:solidFill>
                <a:latin typeface="Georgia"/>
                <a:ea typeface="Georgia"/>
                <a:cs typeface="Georgia"/>
                <a:sym typeface="Georgia"/>
              </a:rPr>
              <a:t>(video, phone, organizing emails and communication)</a:t>
            </a:r>
            <a:endParaRPr sz="3500">
              <a:solidFill>
                <a:srgbClr val="1C4587"/>
              </a:solidFill>
              <a:latin typeface="Georgia"/>
              <a:ea typeface="Georgia"/>
              <a:cs typeface="Georgia"/>
              <a:sym typeface="Georgia"/>
            </a:endParaRPr>
          </a:p>
          <a:p>
            <a:pPr marL="0" lvl="0" indent="0" algn="l" rtl="0">
              <a:spcBef>
                <a:spcPts val="1000"/>
              </a:spcBef>
              <a:spcAft>
                <a:spcPts val="0"/>
              </a:spcAft>
              <a:buNone/>
            </a:pPr>
            <a:r>
              <a:rPr lang="en-US" sz="3500" b="1">
                <a:solidFill>
                  <a:srgbClr val="1C4587"/>
                </a:solidFill>
                <a:latin typeface="Georgia"/>
                <a:ea typeface="Georgia"/>
                <a:cs typeface="Georgia"/>
                <a:sym typeface="Georgia"/>
              </a:rPr>
              <a:t>3. Synchronize calendars</a:t>
            </a:r>
            <a:r>
              <a:rPr lang="en-US" sz="3500">
                <a:solidFill>
                  <a:srgbClr val="1C4587"/>
                </a:solidFill>
                <a:latin typeface="Georgia"/>
                <a:ea typeface="Georgia"/>
                <a:cs typeface="Georgia"/>
                <a:sym typeface="Georgia"/>
              </a:rPr>
              <a:t> (Google Calendar, Doodle,  Outlook, etc.)</a:t>
            </a:r>
            <a:endParaRPr sz="3500">
              <a:solidFill>
                <a:srgbClr val="1C4587"/>
              </a:solidFill>
              <a:latin typeface="Georgia"/>
              <a:ea typeface="Georgia"/>
              <a:cs typeface="Georgia"/>
              <a:sym typeface="Georgia"/>
            </a:endParaRPr>
          </a:p>
          <a:p>
            <a:pPr marL="0" lvl="0" indent="0" algn="l" rtl="0">
              <a:spcBef>
                <a:spcPts val="1000"/>
              </a:spcBef>
              <a:spcAft>
                <a:spcPts val="0"/>
              </a:spcAft>
              <a:buNone/>
            </a:pPr>
            <a:r>
              <a:rPr lang="en-US" sz="3500" b="1">
                <a:solidFill>
                  <a:srgbClr val="1C4587"/>
                </a:solidFill>
                <a:latin typeface="Georgia"/>
                <a:ea typeface="Georgia"/>
                <a:cs typeface="Georgia"/>
                <a:sym typeface="Georgia"/>
              </a:rPr>
              <a:t>4. Create a Digital Agenda</a:t>
            </a:r>
            <a:r>
              <a:rPr lang="en-US" sz="3500">
                <a:solidFill>
                  <a:srgbClr val="1C4587"/>
                </a:solidFill>
                <a:latin typeface="Georgia"/>
                <a:ea typeface="Georgia"/>
                <a:cs typeface="Georgia"/>
                <a:sym typeface="Georgia"/>
              </a:rPr>
              <a:t> (organize the meeting, keep folks on track and informed)</a:t>
            </a:r>
            <a:endParaRPr sz="3500">
              <a:solidFill>
                <a:srgbClr val="1C4587"/>
              </a:solidFill>
              <a:latin typeface="Georgia"/>
              <a:ea typeface="Georgia"/>
              <a:cs typeface="Georgia"/>
              <a:sym typeface="Georgia"/>
            </a:endParaRPr>
          </a:p>
          <a:p>
            <a:pPr marL="0" lvl="0" indent="0" algn="l" rtl="0">
              <a:spcBef>
                <a:spcPts val="1000"/>
              </a:spcBef>
              <a:spcAft>
                <a:spcPts val="0"/>
              </a:spcAft>
              <a:buNone/>
            </a:pPr>
            <a:r>
              <a:rPr lang="en-US" sz="3500" b="1">
                <a:solidFill>
                  <a:srgbClr val="1C4587"/>
                </a:solidFill>
                <a:latin typeface="Georgia"/>
                <a:ea typeface="Georgia"/>
                <a:cs typeface="Georgia"/>
                <a:sym typeface="Georgia"/>
              </a:rPr>
              <a:t>5. Use confidentiality features of tech</a:t>
            </a:r>
            <a:r>
              <a:rPr lang="en-US" sz="3500">
                <a:solidFill>
                  <a:srgbClr val="1C4587"/>
                </a:solidFill>
                <a:latin typeface="Georgia"/>
                <a:ea typeface="Georgia"/>
                <a:cs typeface="Georgia"/>
                <a:sym typeface="Georgia"/>
              </a:rPr>
              <a:t> (e.g., email functions)</a:t>
            </a:r>
            <a:endParaRPr/>
          </a:p>
        </p:txBody>
      </p:sp>
      <p:pic>
        <p:nvPicPr>
          <p:cNvPr id="312" name="Google Shape;312;p54">
            <a:extLst>
              <a:ext uri="{C183D7F6-B498-43B3-948B-1728B52AA6E4}">
                <adec:decorative xmlns:adec="http://schemas.microsoft.com/office/drawing/2017/decorative" val="1"/>
              </a:ext>
            </a:extLst>
          </p:cNvPr>
          <p:cNvPicPr preferRelativeResize="0"/>
          <p:nvPr/>
        </p:nvPicPr>
        <p:blipFill rotWithShape="1">
          <a:blip r:embed="rId3">
            <a:alphaModFix/>
          </a:blip>
          <a:srcRect t="11432" b="13700"/>
          <a:stretch/>
        </p:blipFill>
        <p:spPr>
          <a:xfrm>
            <a:off x="9495233" y="120700"/>
            <a:ext cx="2696634" cy="1514066"/>
          </a:xfrm>
          <a:prstGeom prst="rect">
            <a:avLst/>
          </a:prstGeom>
          <a:noFill/>
          <a:ln>
            <a:noFill/>
          </a:ln>
        </p:spPr>
      </p:pic>
      <p:pic>
        <p:nvPicPr>
          <p:cNvPr id="313" name="Google Shape;313;p54">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0" y="6098325"/>
            <a:ext cx="12191998" cy="7596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55" descr="Logos of Zoom, Teams, Google Meet, Cisco WebEx, Click Meeting "/>
          <p:cNvPicPr preferRelativeResize="0"/>
          <p:nvPr/>
        </p:nvPicPr>
        <p:blipFill>
          <a:blip r:embed="rId3">
            <a:alphaModFix/>
          </a:blip>
          <a:stretch>
            <a:fillRect/>
          </a:stretch>
        </p:blipFill>
        <p:spPr>
          <a:xfrm>
            <a:off x="6858000" y="1535325"/>
            <a:ext cx="5347001" cy="3902399"/>
          </a:xfrm>
          <a:prstGeom prst="rect">
            <a:avLst/>
          </a:prstGeom>
          <a:noFill/>
          <a:ln>
            <a:noFill/>
          </a:ln>
        </p:spPr>
      </p:pic>
      <p:sp>
        <p:nvSpPr>
          <p:cNvPr id="319" name="Google Shape;319;p55"/>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1300"/>
              <a:buNone/>
            </a:pPr>
            <a:r>
              <a:rPr lang="en-US" sz="4000" b="1" dirty="0">
                <a:solidFill>
                  <a:srgbClr val="1C4587"/>
                </a:solidFill>
                <a:latin typeface="Georgia"/>
                <a:ea typeface="Georgia"/>
                <a:cs typeface="Georgia"/>
                <a:sym typeface="Georgia"/>
              </a:rPr>
              <a:t>IEP Process Continued </a:t>
            </a:r>
            <a:endParaRPr sz="4000" b="1" dirty="0">
              <a:solidFill>
                <a:srgbClr val="1C4587"/>
              </a:solidFill>
              <a:latin typeface="Georgia"/>
              <a:ea typeface="Georgia"/>
              <a:cs typeface="Georgia"/>
              <a:sym typeface="Georgia"/>
            </a:endParaRPr>
          </a:p>
        </p:txBody>
      </p:sp>
      <p:sp>
        <p:nvSpPr>
          <p:cNvPr id="320" name="Google Shape;320;p55"/>
          <p:cNvSpPr txBox="1">
            <a:spLocks noGrp="1"/>
          </p:cNvSpPr>
          <p:nvPr>
            <p:ph type="body" idx="1"/>
          </p:nvPr>
        </p:nvSpPr>
        <p:spPr>
          <a:xfrm>
            <a:off x="515300" y="1429800"/>
            <a:ext cx="8316300" cy="3998400"/>
          </a:xfrm>
          <a:prstGeom prst="rect">
            <a:avLst/>
          </a:prstGeom>
        </p:spPr>
        <p:txBody>
          <a:bodyPr spcFirstLastPara="1" wrap="square" lIns="91425" tIns="45700" rIns="91425" bIns="45700" anchor="t" anchorCtr="0">
            <a:normAutofit/>
          </a:bodyPr>
          <a:lstStyle/>
          <a:p>
            <a:pPr marL="609600" lvl="0" indent="-527050" algn="l" rtl="0">
              <a:spcBef>
                <a:spcPts val="1000"/>
              </a:spcBef>
              <a:spcAft>
                <a:spcPts val="0"/>
              </a:spcAft>
              <a:buClr>
                <a:srgbClr val="1C4587"/>
              </a:buClr>
              <a:buSzPts val="3500"/>
              <a:buFont typeface="Georgia"/>
              <a:buAutoNum type="arabicPeriod" startAt="6"/>
            </a:pPr>
            <a:r>
              <a:rPr lang="en-US" sz="3500" b="1">
                <a:solidFill>
                  <a:srgbClr val="1C4587"/>
                </a:solidFill>
                <a:latin typeface="Georgia"/>
                <a:ea typeface="Georgia"/>
                <a:cs typeface="Georgia"/>
                <a:sym typeface="Georgia"/>
              </a:rPr>
              <a:t>Maximize the power of Zoom</a:t>
            </a:r>
            <a:endParaRPr sz="3500">
              <a:solidFill>
                <a:srgbClr val="1C4587"/>
              </a:solidFill>
              <a:latin typeface="Georgia"/>
              <a:ea typeface="Georgia"/>
              <a:cs typeface="Georgia"/>
              <a:sym typeface="Georgia"/>
            </a:endParaRPr>
          </a:p>
          <a:p>
            <a:pPr marL="1219200" lvl="1" indent="-527050" algn="l" rtl="0">
              <a:spcBef>
                <a:spcPts val="500"/>
              </a:spcBef>
              <a:spcAft>
                <a:spcPts val="0"/>
              </a:spcAft>
              <a:buClr>
                <a:srgbClr val="1C4587"/>
              </a:buClr>
              <a:buSzPts val="3500"/>
              <a:buFont typeface="Georgia"/>
              <a:buAutoNum type="alphaLcPeriod"/>
            </a:pPr>
            <a:r>
              <a:rPr lang="en-US" sz="3500">
                <a:solidFill>
                  <a:srgbClr val="1C4587"/>
                </a:solidFill>
                <a:latin typeface="Georgia"/>
                <a:ea typeface="Georgia"/>
                <a:cs typeface="Georgia"/>
                <a:sym typeface="Georgia"/>
              </a:rPr>
              <a:t>Master the tech features</a:t>
            </a:r>
            <a:endParaRPr sz="3500">
              <a:solidFill>
                <a:srgbClr val="1C4587"/>
              </a:solidFill>
              <a:latin typeface="Georgia"/>
              <a:ea typeface="Georgia"/>
              <a:cs typeface="Georgia"/>
              <a:sym typeface="Georgia"/>
            </a:endParaRPr>
          </a:p>
          <a:p>
            <a:pPr marL="1219200" lvl="1" indent="-527050" algn="l" rtl="0">
              <a:spcBef>
                <a:spcPts val="500"/>
              </a:spcBef>
              <a:spcAft>
                <a:spcPts val="0"/>
              </a:spcAft>
              <a:buClr>
                <a:srgbClr val="1C4587"/>
              </a:buClr>
              <a:buSzPts val="3500"/>
              <a:buFont typeface="Georgia"/>
              <a:buAutoNum type="alphaLcPeriod"/>
            </a:pPr>
            <a:r>
              <a:rPr lang="en-US" sz="3500">
                <a:solidFill>
                  <a:srgbClr val="1C4587"/>
                </a:solidFill>
                <a:latin typeface="Georgia"/>
                <a:ea typeface="Georgia"/>
                <a:cs typeface="Georgia"/>
                <a:sym typeface="Georgia"/>
              </a:rPr>
              <a:t>Ensure accessibility</a:t>
            </a:r>
            <a:endParaRPr sz="3500">
              <a:solidFill>
                <a:srgbClr val="1C4587"/>
              </a:solidFill>
              <a:latin typeface="Georgia"/>
              <a:ea typeface="Georgia"/>
              <a:cs typeface="Georgia"/>
              <a:sym typeface="Georgia"/>
            </a:endParaRPr>
          </a:p>
          <a:p>
            <a:pPr marL="1219200" lvl="1" indent="-527050" algn="l" rtl="0">
              <a:spcBef>
                <a:spcPts val="500"/>
              </a:spcBef>
              <a:spcAft>
                <a:spcPts val="0"/>
              </a:spcAft>
              <a:buClr>
                <a:srgbClr val="1C4587"/>
              </a:buClr>
              <a:buSzPts val="3500"/>
              <a:buFont typeface="Georgia"/>
              <a:buAutoNum type="alphaLcPeriod"/>
            </a:pPr>
            <a:r>
              <a:rPr lang="en-US" sz="3500">
                <a:solidFill>
                  <a:srgbClr val="1C4587"/>
                </a:solidFill>
                <a:latin typeface="Georgia"/>
                <a:ea typeface="Georgia"/>
                <a:cs typeface="Georgia"/>
                <a:sym typeface="Georgia"/>
              </a:rPr>
              <a:t>Use the various features</a:t>
            </a:r>
            <a:endParaRPr sz="3500">
              <a:solidFill>
                <a:srgbClr val="1C4587"/>
              </a:solidFill>
              <a:latin typeface="Georgia"/>
              <a:ea typeface="Georgia"/>
              <a:cs typeface="Georgia"/>
              <a:sym typeface="Georgia"/>
            </a:endParaRPr>
          </a:p>
          <a:p>
            <a:pPr marL="1219200" lvl="1" indent="-527050" algn="l" rtl="0">
              <a:spcBef>
                <a:spcPts val="500"/>
              </a:spcBef>
              <a:spcAft>
                <a:spcPts val="0"/>
              </a:spcAft>
              <a:buClr>
                <a:srgbClr val="1C4587"/>
              </a:buClr>
              <a:buSzPts val="3500"/>
              <a:buFont typeface="Georgia"/>
              <a:buAutoNum type="alphaLcPeriod"/>
            </a:pPr>
            <a:r>
              <a:rPr lang="en-US" sz="3500">
                <a:solidFill>
                  <a:srgbClr val="1C4587"/>
                </a:solidFill>
                <a:latin typeface="Georgia"/>
                <a:ea typeface="Georgia"/>
                <a:cs typeface="Georgia"/>
                <a:sym typeface="Georgia"/>
              </a:rPr>
              <a:t>Be creative</a:t>
            </a:r>
            <a:endParaRPr sz="3500">
              <a:solidFill>
                <a:srgbClr val="1C4587"/>
              </a:solidFill>
              <a:latin typeface="Georgia"/>
              <a:ea typeface="Georgia"/>
              <a:cs typeface="Georgia"/>
              <a:sym typeface="Georgia"/>
            </a:endParaRPr>
          </a:p>
          <a:p>
            <a:pPr marL="1219200" lvl="1" indent="-527050" algn="l" rtl="0">
              <a:spcBef>
                <a:spcPts val="500"/>
              </a:spcBef>
              <a:spcAft>
                <a:spcPts val="0"/>
              </a:spcAft>
              <a:buClr>
                <a:srgbClr val="1C4587"/>
              </a:buClr>
              <a:buSzPts val="3500"/>
              <a:buFont typeface="Georgia"/>
              <a:buAutoNum type="alphaLcPeriod"/>
            </a:pPr>
            <a:r>
              <a:rPr lang="en-US" sz="3500">
                <a:solidFill>
                  <a:srgbClr val="1C4587"/>
                </a:solidFill>
                <a:latin typeface="Georgia"/>
                <a:ea typeface="Georgia"/>
                <a:cs typeface="Georgia"/>
                <a:sym typeface="Georgia"/>
              </a:rPr>
              <a:t>Be collaborative</a:t>
            </a:r>
            <a:endParaRPr/>
          </a:p>
        </p:txBody>
      </p:sp>
      <p:pic>
        <p:nvPicPr>
          <p:cNvPr id="321" name="Google Shape;321;p55">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0" y="6098325"/>
            <a:ext cx="12191998" cy="7596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56" descr="Screenshot of Virtual IEP Meetings: Technology Tips for All Participants">
            <a:hlinkClick r:id="rId3"/>
          </p:cNvPr>
          <p:cNvPicPr preferRelativeResize="0"/>
          <p:nvPr/>
        </p:nvPicPr>
        <p:blipFill>
          <a:blip r:embed="rId4">
            <a:alphaModFix/>
          </a:blip>
          <a:stretch>
            <a:fillRect/>
          </a:stretch>
        </p:blipFill>
        <p:spPr>
          <a:xfrm>
            <a:off x="2793025" y="185100"/>
            <a:ext cx="8978876" cy="6093124"/>
          </a:xfrm>
          <a:prstGeom prst="rect">
            <a:avLst/>
          </a:prstGeom>
          <a:noFill/>
          <a:ln>
            <a:noFill/>
          </a:ln>
        </p:spPr>
      </p:pic>
      <p:sp>
        <p:nvSpPr>
          <p:cNvPr id="327" name="Google Shape;327;p56"/>
          <p:cNvSpPr txBox="1">
            <a:spLocks noGrp="1"/>
          </p:cNvSpPr>
          <p:nvPr>
            <p:ph type="title" idx="4294967295"/>
          </p:nvPr>
        </p:nvSpPr>
        <p:spPr>
          <a:xfrm>
            <a:off x="239200" y="1315800"/>
            <a:ext cx="2336400" cy="24012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500" b="1" i="0" u="none" strike="noStrike" kern="0" cap="none" spc="0" normalizeH="0" baseline="0" noProof="0" dirty="0">
                <a:ln>
                  <a:noFill/>
                </a:ln>
                <a:solidFill>
                  <a:srgbClr val="1C4587"/>
                </a:solidFill>
                <a:effectLst/>
                <a:uLnTx/>
                <a:uFillTx/>
                <a:latin typeface="Georgia"/>
                <a:ea typeface="Georgia"/>
                <a:cs typeface="Georgia"/>
                <a:sym typeface="Georgia"/>
              </a:rPr>
              <a:t>Have the Tech Work for You</a:t>
            </a:r>
          </a:p>
        </p:txBody>
      </p:sp>
      <p:sp>
        <p:nvSpPr>
          <p:cNvPr id="328" name="Google Shape;328;p56"/>
          <p:cNvSpPr txBox="1"/>
          <p:nvPr/>
        </p:nvSpPr>
        <p:spPr>
          <a:xfrm>
            <a:off x="338800" y="4346100"/>
            <a:ext cx="2137200" cy="11082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2800" b="1" u="sng">
                <a:solidFill>
                  <a:schemeClr val="hlink"/>
                </a:solidFill>
                <a:latin typeface="Georgia"/>
                <a:ea typeface="Georgia"/>
                <a:cs typeface="Georgia"/>
                <a:sym typeface="Georgia"/>
                <a:hlinkClick r:id="rId5"/>
              </a:rPr>
              <a:t>WI’s Example</a:t>
            </a:r>
            <a:endParaRPr sz="2800" b="1">
              <a:latin typeface="Georgia"/>
              <a:ea typeface="Georgia"/>
              <a:cs typeface="Georgia"/>
              <a:sym typeface="Georgi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57"/>
          <p:cNvSpPr txBox="1">
            <a:spLocks noGrp="1"/>
          </p:cNvSpPr>
          <p:nvPr>
            <p:ph type="title"/>
          </p:nvPr>
        </p:nvSpPr>
        <p:spPr>
          <a:xfrm>
            <a:off x="415600" y="214600"/>
            <a:ext cx="11360700" cy="763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1300"/>
              <a:buNone/>
            </a:pPr>
            <a:r>
              <a:rPr lang="en-US" sz="4200" b="1">
                <a:solidFill>
                  <a:srgbClr val="1C4587"/>
                </a:solidFill>
                <a:latin typeface="Georgia"/>
                <a:ea typeface="Georgia"/>
                <a:cs typeface="Georgia"/>
                <a:sym typeface="Georgia"/>
              </a:rPr>
              <a:t>Virtual vs F2F - Future IEPs</a:t>
            </a:r>
            <a:endParaRPr sz="4200" b="1">
              <a:solidFill>
                <a:srgbClr val="1C4587"/>
              </a:solidFill>
              <a:latin typeface="Georgia"/>
              <a:ea typeface="Georgia"/>
              <a:cs typeface="Georgia"/>
              <a:sym typeface="Georgia"/>
            </a:endParaRPr>
          </a:p>
        </p:txBody>
      </p:sp>
      <p:sp>
        <p:nvSpPr>
          <p:cNvPr id="334" name="Google Shape;334;p57"/>
          <p:cNvSpPr txBox="1">
            <a:spLocks noGrp="1"/>
          </p:cNvSpPr>
          <p:nvPr>
            <p:ph type="body" idx="1"/>
          </p:nvPr>
        </p:nvSpPr>
        <p:spPr>
          <a:xfrm>
            <a:off x="156133" y="1335700"/>
            <a:ext cx="11360700" cy="5085300"/>
          </a:xfrm>
          <a:prstGeom prst="rect">
            <a:avLst/>
          </a:prstGeom>
        </p:spPr>
        <p:txBody>
          <a:bodyPr spcFirstLastPara="1" wrap="square" lIns="91425" tIns="45700" rIns="91425" bIns="45700" anchor="t" anchorCtr="0">
            <a:normAutofit/>
          </a:bodyPr>
          <a:lstStyle/>
          <a:p>
            <a:pPr marL="609600" lvl="0" indent="-514350" algn="l" rtl="0">
              <a:spcBef>
                <a:spcPts val="1000"/>
              </a:spcBef>
              <a:spcAft>
                <a:spcPts val="0"/>
              </a:spcAft>
              <a:buClr>
                <a:srgbClr val="1C4587"/>
              </a:buClr>
              <a:buSzPts val="3300"/>
              <a:buFont typeface="Georgia"/>
              <a:buAutoNum type="arabicPeriod"/>
            </a:pPr>
            <a:r>
              <a:rPr lang="en-US" sz="3300" u="sng">
                <a:solidFill>
                  <a:schemeClr val="hlink"/>
                </a:solidFill>
                <a:latin typeface="Georgia"/>
                <a:ea typeface="Georgia"/>
                <a:cs typeface="Georgia"/>
                <a:sym typeface="Georgia"/>
                <a:hlinkClick r:id="rId3"/>
              </a:rPr>
              <a:t>Video Overview of Virtual IEP Tips</a:t>
            </a:r>
            <a:r>
              <a:rPr lang="en-US" sz="3300">
                <a:solidFill>
                  <a:srgbClr val="1C4587"/>
                </a:solidFill>
                <a:latin typeface="Georgia"/>
                <a:ea typeface="Georgia"/>
                <a:cs typeface="Georgia"/>
                <a:sym typeface="Georgia"/>
              </a:rPr>
              <a:t> - Special Education Teacher</a:t>
            </a:r>
            <a:endParaRPr sz="3300">
              <a:solidFill>
                <a:srgbClr val="1C4587"/>
              </a:solidFill>
              <a:latin typeface="Georgia"/>
              <a:ea typeface="Georgia"/>
              <a:cs typeface="Georgia"/>
              <a:sym typeface="Georgia"/>
            </a:endParaRPr>
          </a:p>
          <a:p>
            <a:pPr marL="609600" lvl="0" indent="-514350" algn="l" rtl="0">
              <a:spcBef>
                <a:spcPts val="1000"/>
              </a:spcBef>
              <a:spcAft>
                <a:spcPts val="0"/>
              </a:spcAft>
              <a:buClr>
                <a:srgbClr val="1C4587"/>
              </a:buClr>
              <a:buSzPts val="3300"/>
              <a:buFont typeface="Georgia"/>
              <a:buAutoNum type="arabicPeriod"/>
            </a:pPr>
            <a:r>
              <a:rPr lang="en-US" sz="3300">
                <a:solidFill>
                  <a:srgbClr val="1C4587"/>
                </a:solidFill>
                <a:latin typeface="Georgia"/>
                <a:ea typeface="Georgia"/>
                <a:cs typeface="Georgia"/>
                <a:sym typeface="Georgia"/>
              </a:rPr>
              <a:t>Virtual IEP Meeting Suggestions - </a:t>
            </a:r>
            <a:r>
              <a:rPr lang="en-US" sz="3300" u="sng">
                <a:solidFill>
                  <a:schemeClr val="hlink"/>
                </a:solidFill>
                <a:latin typeface="Georgia"/>
                <a:ea typeface="Georgia"/>
                <a:cs typeface="Georgia"/>
                <a:sym typeface="Georgia"/>
                <a:hlinkClick r:id="rId4"/>
              </a:rPr>
              <a:t>Tip Sheet</a:t>
            </a:r>
            <a:endParaRPr sz="3300">
              <a:solidFill>
                <a:srgbClr val="1C4587"/>
              </a:solidFill>
              <a:latin typeface="Georgia"/>
              <a:ea typeface="Georgia"/>
              <a:cs typeface="Georgia"/>
              <a:sym typeface="Georgia"/>
            </a:endParaRPr>
          </a:p>
          <a:p>
            <a:pPr marL="609600" lvl="0" indent="-514350" algn="l" rtl="0">
              <a:spcBef>
                <a:spcPts val="1000"/>
              </a:spcBef>
              <a:spcAft>
                <a:spcPts val="0"/>
              </a:spcAft>
              <a:buClr>
                <a:srgbClr val="1C4587"/>
              </a:buClr>
              <a:buSzPts val="3300"/>
              <a:buFont typeface="Georgia"/>
              <a:buAutoNum type="arabicPeriod"/>
            </a:pPr>
            <a:r>
              <a:rPr lang="en-US" sz="3300" u="sng">
                <a:solidFill>
                  <a:schemeClr val="hlink"/>
                </a:solidFill>
                <a:latin typeface="Georgia"/>
                <a:ea typeface="Georgia"/>
                <a:cs typeface="Georgia"/>
                <a:sym typeface="Georgia"/>
                <a:hlinkClick r:id="rId5"/>
              </a:rPr>
              <a:t>OSEP’s TIP Sheet</a:t>
            </a:r>
            <a:endParaRPr sz="3300">
              <a:solidFill>
                <a:srgbClr val="1C4587"/>
              </a:solidFill>
              <a:latin typeface="Georgia"/>
              <a:ea typeface="Georgia"/>
              <a:cs typeface="Georgia"/>
              <a:sym typeface="Georgia"/>
            </a:endParaRPr>
          </a:p>
          <a:p>
            <a:pPr marL="609600" lvl="0" indent="-514350" algn="l" rtl="0">
              <a:spcBef>
                <a:spcPts val="1000"/>
              </a:spcBef>
              <a:spcAft>
                <a:spcPts val="0"/>
              </a:spcAft>
              <a:buClr>
                <a:srgbClr val="1C4587"/>
              </a:buClr>
              <a:buSzPts val="3300"/>
              <a:buFont typeface="Georgia"/>
              <a:buAutoNum type="arabicPeriod"/>
            </a:pPr>
            <a:r>
              <a:rPr lang="en-US" sz="3300" u="sng">
                <a:solidFill>
                  <a:schemeClr val="hlink"/>
                </a:solidFill>
                <a:latin typeface="Georgia"/>
                <a:ea typeface="Georgia"/>
                <a:cs typeface="Georgia"/>
                <a:sym typeface="Georgia"/>
                <a:hlinkClick r:id="rId6"/>
              </a:rPr>
              <a:t>PATTAN’s</a:t>
            </a:r>
            <a:r>
              <a:rPr lang="en-US" sz="3300">
                <a:solidFill>
                  <a:srgbClr val="1C4587"/>
                </a:solidFill>
                <a:latin typeface="Georgia"/>
                <a:ea typeface="Georgia"/>
                <a:cs typeface="Georgia"/>
                <a:sym typeface="Georgia"/>
              </a:rPr>
              <a:t> Virtual Learning Resources</a:t>
            </a:r>
            <a:endParaRPr sz="3300">
              <a:solidFill>
                <a:srgbClr val="1C4587"/>
              </a:solidFill>
              <a:latin typeface="Georgia"/>
              <a:ea typeface="Georgia"/>
              <a:cs typeface="Georgia"/>
              <a:sym typeface="Georgia"/>
            </a:endParaRPr>
          </a:p>
          <a:p>
            <a:pPr marL="609600" lvl="0" indent="-514350" algn="l" rtl="0">
              <a:spcBef>
                <a:spcPts val="1000"/>
              </a:spcBef>
              <a:spcAft>
                <a:spcPts val="0"/>
              </a:spcAft>
              <a:buClr>
                <a:srgbClr val="1C4587"/>
              </a:buClr>
              <a:buSzPts val="3300"/>
              <a:buFont typeface="Georgia"/>
              <a:buAutoNum type="arabicPeriod"/>
            </a:pPr>
            <a:r>
              <a:rPr lang="en-US" sz="3300" u="sng">
                <a:solidFill>
                  <a:schemeClr val="hlink"/>
                </a:solidFill>
                <a:latin typeface="Georgia"/>
                <a:ea typeface="Georgia"/>
                <a:cs typeface="Georgia"/>
                <a:sym typeface="Georgia"/>
                <a:hlinkClick r:id="rId7"/>
              </a:rPr>
              <a:t>Podcast</a:t>
            </a:r>
            <a:r>
              <a:rPr lang="en-US" sz="3300">
                <a:solidFill>
                  <a:srgbClr val="1C4587"/>
                </a:solidFill>
                <a:latin typeface="Georgia"/>
                <a:ea typeface="Georgia"/>
                <a:cs typeface="Georgia"/>
                <a:sym typeface="Georgia"/>
              </a:rPr>
              <a:t> - How to Run a Virtual IEP Meeting</a:t>
            </a:r>
            <a:endParaRPr sz="3300">
              <a:solidFill>
                <a:srgbClr val="1C4587"/>
              </a:solidFill>
              <a:latin typeface="Georgia"/>
              <a:ea typeface="Georgia"/>
              <a:cs typeface="Georgia"/>
              <a:sym typeface="Georgia"/>
            </a:endParaRPr>
          </a:p>
          <a:p>
            <a:pPr marL="0" lvl="0" indent="0" algn="l" rtl="0">
              <a:spcBef>
                <a:spcPts val="1000"/>
              </a:spcBef>
              <a:spcAft>
                <a:spcPts val="0"/>
              </a:spcAft>
              <a:buNone/>
            </a:pPr>
            <a:endParaRPr sz="3100">
              <a:solidFill>
                <a:srgbClr val="1C4587"/>
              </a:solidFill>
              <a:latin typeface="Georgia"/>
              <a:ea typeface="Georgia"/>
              <a:cs typeface="Georgia"/>
              <a:sym typeface="Georgia"/>
            </a:endParaRPr>
          </a:p>
        </p:txBody>
      </p:sp>
      <p:pic>
        <p:nvPicPr>
          <p:cNvPr id="335" name="Google Shape;335;p57">
            <a:extLst>
              <a:ext uri="{C183D7F6-B498-43B3-948B-1728B52AA6E4}">
                <adec:decorative xmlns:adec="http://schemas.microsoft.com/office/drawing/2017/decorative" val="1"/>
              </a:ext>
            </a:extLst>
          </p:cNvPr>
          <p:cNvPicPr preferRelativeResize="0"/>
          <p:nvPr/>
        </p:nvPicPr>
        <p:blipFill>
          <a:blip r:embed="rId8">
            <a:alphaModFix/>
          </a:blip>
          <a:stretch>
            <a:fillRect/>
          </a:stretch>
        </p:blipFill>
        <p:spPr>
          <a:xfrm>
            <a:off x="9326867" y="2606933"/>
            <a:ext cx="2634766" cy="2208701"/>
          </a:xfrm>
          <a:prstGeom prst="rect">
            <a:avLst/>
          </a:prstGeom>
          <a:noFill/>
          <a:ln>
            <a:noFill/>
          </a:ln>
        </p:spPr>
      </p:pic>
      <p:pic>
        <p:nvPicPr>
          <p:cNvPr id="336" name="Google Shape;336;p57">
            <a:extLst>
              <a:ext uri="{C183D7F6-B498-43B3-948B-1728B52AA6E4}">
                <adec:decorative xmlns:adec="http://schemas.microsoft.com/office/drawing/2017/decorative" val="1"/>
              </a:ext>
            </a:extLst>
          </p:cNvPr>
          <p:cNvPicPr preferRelativeResize="0"/>
          <p:nvPr/>
        </p:nvPicPr>
        <p:blipFill>
          <a:blip r:embed="rId9">
            <a:alphaModFix/>
          </a:blip>
          <a:stretch>
            <a:fillRect/>
          </a:stretch>
        </p:blipFill>
        <p:spPr>
          <a:xfrm>
            <a:off x="0" y="6098325"/>
            <a:ext cx="12191998" cy="7596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8"/>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1300"/>
              <a:buNone/>
            </a:pPr>
            <a:r>
              <a:rPr lang="en-US" sz="4400" b="1">
                <a:solidFill>
                  <a:srgbClr val="1C4587"/>
                </a:solidFill>
                <a:latin typeface="Georgia"/>
                <a:ea typeface="Georgia"/>
                <a:cs typeface="Georgia"/>
                <a:sym typeface="Georgia"/>
              </a:rPr>
              <a:t>Communicate - Instruction +</a:t>
            </a:r>
            <a:endParaRPr sz="4400" b="1">
              <a:solidFill>
                <a:srgbClr val="1C4587"/>
              </a:solidFill>
              <a:latin typeface="Georgia"/>
              <a:ea typeface="Georgia"/>
              <a:cs typeface="Georgia"/>
              <a:sym typeface="Georgia"/>
            </a:endParaRPr>
          </a:p>
        </p:txBody>
      </p:sp>
      <p:sp>
        <p:nvSpPr>
          <p:cNvPr id="342" name="Google Shape;342;p58"/>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fontScale="85000" lnSpcReduction="20000"/>
          </a:bodyPr>
          <a:lstStyle/>
          <a:p>
            <a:pPr marL="609600" lvl="0" indent="-486886" algn="l" rtl="0">
              <a:spcBef>
                <a:spcPts val="1000"/>
              </a:spcBef>
              <a:spcAft>
                <a:spcPts val="0"/>
              </a:spcAft>
              <a:buClr>
                <a:srgbClr val="1C4587"/>
              </a:buClr>
              <a:buSzPct val="100000"/>
              <a:buFont typeface="Georgia"/>
              <a:buAutoNum type="arabicPeriod"/>
            </a:pPr>
            <a:r>
              <a:rPr lang="en-US" sz="3100">
                <a:solidFill>
                  <a:srgbClr val="1C4587"/>
                </a:solidFill>
                <a:latin typeface="Georgia"/>
                <a:ea typeface="Georgia"/>
                <a:cs typeface="Georgia"/>
                <a:sym typeface="Georgia"/>
              </a:rPr>
              <a:t>Class Directions</a:t>
            </a:r>
            <a:endParaRPr sz="3100">
              <a:solidFill>
                <a:srgbClr val="1C4587"/>
              </a:solidFill>
              <a:latin typeface="Georgia"/>
              <a:ea typeface="Georgia"/>
              <a:cs typeface="Georgia"/>
              <a:sym typeface="Georgia"/>
            </a:endParaRPr>
          </a:p>
          <a:p>
            <a:pPr marL="609600" lvl="0" indent="-486886" algn="l" rtl="0">
              <a:spcBef>
                <a:spcPts val="1000"/>
              </a:spcBef>
              <a:spcAft>
                <a:spcPts val="0"/>
              </a:spcAft>
              <a:buClr>
                <a:srgbClr val="1C4587"/>
              </a:buClr>
              <a:buSzPct val="100000"/>
              <a:buFont typeface="Georgia"/>
              <a:buAutoNum type="arabicPeriod"/>
            </a:pPr>
            <a:r>
              <a:rPr lang="en-US" sz="3100">
                <a:solidFill>
                  <a:srgbClr val="1C4587"/>
                </a:solidFill>
                <a:latin typeface="Georgia"/>
                <a:ea typeface="Georgia"/>
                <a:cs typeface="Georgia"/>
                <a:sym typeface="Georgia"/>
              </a:rPr>
              <a:t>Class Expectations</a:t>
            </a:r>
            <a:endParaRPr sz="3100">
              <a:solidFill>
                <a:srgbClr val="1C4587"/>
              </a:solidFill>
              <a:latin typeface="Georgia"/>
              <a:ea typeface="Georgia"/>
              <a:cs typeface="Georgia"/>
              <a:sym typeface="Georgia"/>
            </a:endParaRPr>
          </a:p>
          <a:p>
            <a:pPr marL="609600" lvl="0" indent="-486886" algn="l" rtl="0">
              <a:spcBef>
                <a:spcPts val="1000"/>
              </a:spcBef>
              <a:spcAft>
                <a:spcPts val="0"/>
              </a:spcAft>
              <a:buClr>
                <a:srgbClr val="1C4587"/>
              </a:buClr>
              <a:buSzPct val="100000"/>
              <a:buFont typeface="Georgia"/>
              <a:buAutoNum type="arabicPeriod"/>
            </a:pPr>
            <a:r>
              <a:rPr lang="en-US" sz="3100">
                <a:solidFill>
                  <a:srgbClr val="1C4587"/>
                </a:solidFill>
                <a:latin typeface="Georgia"/>
                <a:ea typeface="Georgia"/>
                <a:cs typeface="Georgia"/>
                <a:sym typeface="Georgia"/>
              </a:rPr>
              <a:t>Strategy Applications - Student Empowerment</a:t>
            </a:r>
            <a:endParaRPr sz="3100">
              <a:solidFill>
                <a:srgbClr val="1C4587"/>
              </a:solidFill>
              <a:latin typeface="Georgia"/>
              <a:ea typeface="Georgia"/>
              <a:cs typeface="Georgia"/>
              <a:sym typeface="Georgia"/>
            </a:endParaRPr>
          </a:p>
          <a:p>
            <a:pPr marL="609600" lvl="0" indent="-486886" algn="l" rtl="0">
              <a:spcBef>
                <a:spcPts val="1000"/>
              </a:spcBef>
              <a:spcAft>
                <a:spcPts val="0"/>
              </a:spcAft>
              <a:buClr>
                <a:srgbClr val="1C4587"/>
              </a:buClr>
              <a:buSzPct val="100000"/>
              <a:buFont typeface="Georgia"/>
              <a:buAutoNum type="arabicPeriod"/>
            </a:pPr>
            <a:r>
              <a:rPr lang="en-US" sz="3100">
                <a:solidFill>
                  <a:srgbClr val="1C4587"/>
                </a:solidFill>
                <a:latin typeface="Georgia"/>
                <a:ea typeface="Georgia"/>
                <a:cs typeface="Georgia"/>
                <a:sym typeface="Georgia"/>
              </a:rPr>
              <a:t>Tips &amp; Strategies for the Home</a:t>
            </a:r>
            <a:endParaRPr sz="3100">
              <a:solidFill>
                <a:srgbClr val="1C4587"/>
              </a:solidFill>
              <a:latin typeface="Georgia"/>
              <a:ea typeface="Georgia"/>
              <a:cs typeface="Georgia"/>
              <a:sym typeface="Georgia"/>
            </a:endParaRPr>
          </a:p>
          <a:p>
            <a:pPr marL="609600" lvl="0" indent="-486886" algn="l" rtl="0">
              <a:spcBef>
                <a:spcPts val="1000"/>
              </a:spcBef>
              <a:spcAft>
                <a:spcPts val="0"/>
              </a:spcAft>
              <a:buClr>
                <a:srgbClr val="1C4587"/>
              </a:buClr>
              <a:buSzPct val="100000"/>
              <a:buFont typeface="Georgia"/>
              <a:buAutoNum type="arabicPeriod"/>
            </a:pPr>
            <a:r>
              <a:rPr lang="en-US" sz="3100">
                <a:solidFill>
                  <a:srgbClr val="1C4587"/>
                </a:solidFill>
                <a:latin typeface="Georgia"/>
                <a:ea typeface="Georgia"/>
                <a:cs typeface="Georgia"/>
                <a:sym typeface="Georgia"/>
              </a:rPr>
              <a:t>Assessment - Determining Progress</a:t>
            </a:r>
            <a:endParaRPr sz="3100">
              <a:solidFill>
                <a:srgbClr val="1C4587"/>
              </a:solidFill>
              <a:latin typeface="Georgia"/>
              <a:ea typeface="Georgia"/>
              <a:cs typeface="Georgia"/>
              <a:sym typeface="Georgia"/>
            </a:endParaRPr>
          </a:p>
          <a:p>
            <a:pPr marL="609600" lvl="0" indent="-486886" algn="l" rtl="0">
              <a:spcBef>
                <a:spcPts val="1000"/>
              </a:spcBef>
              <a:spcAft>
                <a:spcPts val="0"/>
              </a:spcAft>
              <a:buClr>
                <a:srgbClr val="1C4587"/>
              </a:buClr>
              <a:buSzPct val="100000"/>
              <a:buFont typeface="Georgia"/>
              <a:buAutoNum type="arabicPeriod"/>
            </a:pPr>
            <a:r>
              <a:rPr lang="en-US" sz="3100">
                <a:solidFill>
                  <a:srgbClr val="1C4587"/>
                </a:solidFill>
                <a:latin typeface="Georgia"/>
                <a:ea typeface="Georgia"/>
                <a:cs typeface="Georgia"/>
                <a:sym typeface="Georgia"/>
              </a:rPr>
              <a:t>Executive Functioning Skills</a:t>
            </a:r>
            <a:endParaRPr sz="3100">
              <a:solidFill>
                <a:srgbClr val="1C4587"/>
              </a:solidFill>
              <a:latin typeface="Georgia"/>
              <a:ea typeface="Georgia"/>
              <a:cs typeface="Georgia"/>
              <a:sym typeface="Georgia"/>
            </a:endParaRPr>
          </a:p>
          <a:p>
            <a:pPr marL="609600" lvl="0" indent="-486886" algn="l" rtl="0">
              <a:spcBef>
                <a:spcPts val="1000"/>
              </a:spcBef>
              <a:spcAft>
                <a:spcPts val="0"/>
              </a:spcAft>
              <a:buClr>
                <a:srgbClr val="1C4587"/>
              </a:buClr>
              <a:buSzPct val="100000"/>
              <a:buFont typeface="Georgia"/>
              <a:buAutoNum type="arabicPeriod"/>
            </a:pPr>
            <a:r>
              <a:rPr lang="en-US" sz="3100">
                <a:solidFill>
                  <a:srgbClr val="1C4587"/>
                </a:solidFill>
                <a:latin typeface="Georgia"/>
                <a:ea typeface="Georgia"/>
                <a:cs typeface="Georgia"/>
                <a:sym typeface="Georgia"/>
              </a:rPr>
              <a:t>Social Emotional Supports</a:t>
            </a:r>
            <a:endParaRPr sz="3100">
              <a:solidFill>
                <a:srgbClr val="1C4587"/>
              </a:solidFill>
              <a:latin typeface="Georgia"/>
              <a:ea typeface="Georgia"/>
              <a:cs typeface="Georgia"/>
              <a:sym typeface="Georgia"/>
            </a:endParaRPr>
          </a:p>
        </p:txBody>
      </p:sp>
      <p:pic>
        <p:nvPicPr>
          <p:cNvPr id="343" name="Google Shape;343;p58">
            <a:extLst>
              <a:ext uri="{C183D7F6-B498-43B3-948B-1728B52AA6E4}">
                <adec:decorative xmlns:adec="http://schemas.microsoft.com/office/drawing/2017/decorative" val="1"/>
              </a:ext>
            </a:extLst>
          </p:cNvPr>
          <p:cNvPicPr preferRelativeResize="0"/>
          <p:nvPr/>
        </p:nvPicPr>
        <p:blipFill>
          <a:blip r:embed="rId3">
            <a:alphaModFix amt="30000"/>
          </a:blip>
          <a:stretch>
            <a:fillRect/>
          </a:stretch>
        </p:blipFill>
        <p:spPr>
          <a:xfrm>
            <a:off x="6366596" y="593350"/>
            <a:ext cx="5825267" cy="4329968"/>
          </a:xfrm>
          <a:prstGeom prst="rect">
            <a:avLst/>
          </a:prstGeom>
          <a:noFill/>
          <a:ln>
            <a:noFill/>
          </a:ln>
        </p:spPr>
      </p:pic>
      <p:pic>
        <p:nvPicPr>
          <p:cNvPr id="344" name="Google Shape;344;p58">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0" y="6098325"/>
            <a:ext cx="12191998" cy="7596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5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106533" y="1266669"/>
            <a:ext cx="3974666" cy="1936965"/>
          </a:xfrm>
          <a:prstGeom prst="rect">
            <a:avLst/>
          </a:prstGeom>
          <a:noFill/>
          <a:ln>
            <a:noFill/>
          </a:ln>
        </p:spPr>
      </p:pic>
      <p:sp>
        <p:nvSpPr>
          <p:cNvPr id="350" name="Google Shape;350;p59"/>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1300"/>
              <a:buNone/>
            </a:pPr>
            <a:r>
              <a:rPr lang="en-US" sz="4400" b="1">
                <a:solidFill>
                  <a:srgbClr val="1C4587"/>
                </a:solidFill>
                <a:latin typeface="Georgia"/>
                <a:ea typeface="Georgia"/>
                <a:cs typeface="Georgia"/>
                <a:sym typeface="Georgia"/>
              </a:rPr>
              <a:t>Communicate - Class Instruction </a:t>
            </a:r>
            <a:endParaRPr sz="4400" b="1">
              <a:solidFill>
                <a:srgbClr val="1C4587"/>
              </a:solidFill>
              <a:latin typeface="Georgia"/>
              <a:ea typeface="Georgia"/>
              <a:cs typeface="Georgia"/>
              <a:sym typeface="Georgia"/>
            </a:endParaRPr>
          </a:p>
        </p:txBody>
      </p:sp>
      <p:sp>
        <p:nvSpPr>
          <p:cNvPr id="351" name="Google Shape;351;p59"/>
          <p:cNvSpPr txBox="1">
            <a:spLocks noGrp="1"/>
          </p:cNvSpPr>
          <p:nvPr>
            <p:ph type="body" idx="1"/>
          </p:nvPr>
        </p:nvSpPr>
        <p:spPr>
          <a:xfrm>
            <a:off x="415600" y="1536633"/>
            <a:ext cx="9572400" cy="4239900"/>
          </a:xfrm>
          <a:prstGeom prst="rect">
            <a:avLst/>
          </a:prstGeom>
        </p:spPr>
        <p:txBody>
          <a:bodyPr spcFirstLastPara="1" wrap="square" lIns="91425" tIns="45700" rIns="91425" bIns="45700" anchor="t" anchorCtr="0">
            <a:noAutofit/>
          </a:bodyPr>
          <a:lstStyle/>
          <a:p>
            <a:pPr marL="609600" lvl="0" indent="-533400" algn="l" rtl="0">
              <a:spcBef>
                <a:spcPts val="1000"/>
              </a:spcBef>
              <a:spcAft>
                <a:spcPts val="0"/>
              </a:spcAft>
              <a:buClr>
                <a:srgbClr val="1C4587"/>
              </a:buClr>
              <a:buSzPts val="3600"/>
              <a:buFont typeface="Georgia"/>
              <a:buAutoNum type="arabicPeriod"/>
            </a:pPr>
            <a:r>
              <a:rPr lang="en-US" sz="3600">
                <a:solidFill>
                  <a:srgbClr val="1C4587"/>
                </a:solidFill>
                <a:latin typeface="Georgia"/>
                <a:ea typeface="Georgia"/>
                <a:cs typeface="Georgia"/>
                <a:sym typeface="Georgia"/>
              </a:rPr>
              <a:t>Explicit Directions</a:t>
            </a:r>
            <a:endParaRPr sz="3600">
              <a:solidFill>
                <a:srgbClr val="1C4587"/>
              </a:solidFill>
              <a:latin typeface="Georgia"/>
              <a:ea typeface="Georgia"/>
              <a:cs typeface="Georgia"/>
              <a:sym typeface="Georgia"/>
            </a:endParaRPr>
          </a:p>
          <a:p>
            <a:pPr marL="609600" lvl="0" indent="-533400" algn="l" rtl="0">
              <a:spcBef>
                <a:spcPts val="1000"/>
              </a:spcBef>
              <a:spcAft>
                <a:spcPts val="0"/>
              </a:spcAft>
              <a:buClr>
                <a:srgbClr val="1C4587"/>
              </a:buClr>
              <a:buSzPts val="3600"/>
              <a:buFont typeface="Georgia"/>
              <a:buAutoNum type="arabicPeriod"/>
            </a:pPr>
            <a:r>
              <a:rPr lang="en-US" sz="3600">
                <a:solidFill>
                  <a:srgbClr val="1C4587"/>
                </a:solidFill>
                <a:latin typeface="Georgia"/>
                <a:ea typeface="Georgia"/>
                <a:cs typeface="Georgia"/>
                <a:sym typeface="Georgia"/>
              </a:rPr>
              <a:t>Step-by-Step Supports</a:t>
            </a:r>
            <a:endParaRPr sz="3600">
              <a:solidFill>
                <a:srgbClr val="1C4587"/>
              </a:solidFill>
              <a:latin typeface="Georgia"/>
              <a:ea typeface="Georgia"/>
              <a:cs typeface="Georgia"/>
              <a:sym typeface="Georgia"/>
            </a:endParaRPr>
          </a:p>
          <a:p>
            <a:pPr marL="609600" lvl="0" indent="-533400" algn="l" rtl="0">
              <a:spcBef>
                <a:spcPts val="1000"/>
              </a:spcBef>
              <a:spcAft>
                <a:spcPts val="0"/>
              </a:spcAft>
              <a:buClr>
                <a:srgbClr val="1C4587"/>
              </a:buClr>
              <a:buSzPts val="3600"/>
              <a:buFont typeface="Georgia"/>
              <a:buAutoNum type="arabicPeriod"/>
            </a:pPr>
            <a:r>
              <a:rPr lang="en-US" sz="3600">
                <a:solidFill>
                  <a:srgbClr val="1C4587"/>
                </a:solidFill>
                <a:latin typeface="Georgia"/>
                <a:ea typeface="Georgia"/>
                <a:cs typeface="Georgia"/>
                <a:sym typeface="Georgia"/>
              </a:rPr>
              <a:t>Assignment/Instruction Expectations</a:t>
            </a:r>
            <a:endParaRPr sz="3600">
              <a:solidFill>
                <a:srgbClr val="1C4587"/>
              </a:solidFill>
              <a:latin typeface="Georgia"/>
              <a:ea typeface="Georgia"/>
              <a:cs typeface="Georgia"/>
              <a:sym typeface="Georgia"/>
            </a:endParaRPr>
          </a:p>
          <a:p>
            <a:pPr marL="609600" lvl="0" indent="-533400" algn="l" rtl="0">
              <a:spcBef>
                <a:spcPts val="1000"/>
              </a:spcBef>
              <a:spcAft>
                <a:spcPts val="0"/>
              </a:spcAft>
              <a:buClr>
                <a:srgbClr val="1C4587"/>
              </a:buClr>
              <a:buSzPts val="3600"/>
              <a:buFont typeface="Georgia"/>
              <a:buAutoNum type="arabicPeriod"/>
            </a:pPr>
            <a:r>
              <a:rPr lang="en-US" sz="3600">
                <a:solidFill>
                  <a:srgbClr val="1C4587"/>
                </a:solidFill>
                <a:latin typeface="Georgia"/>
                <a:ea typeface="Georgia"/>
                <a:cs typeface="Georgia"/>
                <a:sym typeface="Georgia"/>
              </a:rPr>
              <a:t>How To Information</a:t>
            </a:r>
            <a:endParaRPr sz="3600">
              <a:solidFill>
                <a:srgbClr val="1C4587"/>
              </a:solidFill>
              <a:latin typeface="Georgia"/>
              <a:ea typeface="Georgia"/>
              <a:cs typeface="Georgia"/>
              <a:sym typeface="Georgia"/>
            </a:endParaRPr>
          </a:p>
          <a:p>
            <a:pPr marL="609600" lvl="0" indent="-533400" algn="l" rtl="0">
              <a:spcBef>
                <a:spcPts val="1000"/>
              </a:spcBef>
              <a:spcAft>
                <a:spcPts val="0"/>
              </a:spcAft>
              <a:buClr>
                <a:srgbClr val="1C4587"/>
              </a:buClr>
              <a:buSzPts val="3600"/>
              <a:buFont typeface="Georgia"/>
              <a:buAutoNum type="arabicPeriod"/>
            </a:pPr>
            <a:r>
              <a:rPr lang="en-US" sz="3600">
                <a:solidFill>
                  <a:srgbClr val="1C4587"/>
                </a:solidFill>
                <a:latin typeface="Georgia"/>
                <a:ea typeface="Georgia"/>
                <a:cs typeface="Georgia"/>
                <a:sym typeface="Georgia"/>
              </a:rPr>
              <a:t>Instruction</a:t>
            </a:r>
            <a:endParaRPr sz="3600">
              <a:solidFill>
                <a:srgbClr val="1C4587"/>
              </a:solidFill>
              <a:latin typeface="Georgia"/>
              <a:ea typeface="Georgia"/>
              <a:cs typeface="Georgia"/>
              <a:sym typeface="Georgia"/>
            </a:endParaRPr>
          </a:p>
          <a:p>
            <a:pPr marL="609600" lvl="0" indent="-533400" algn="l" rtl="0">
              <a:spcBef>
                <a:spcPts val="1000"/>
              </a:spcBef>
              <a:spcAft>
                <a:spcPts val="0"/>
              </a:spcAft>
              <a:buClr>
                <a:srgbClr val="1C4587"/>
              </a:buClr>
              <a:buSzPts val="3600"/>
              <a:buFont typeface="Georgia"/>
              <a:buAutoNum type="arabicPeriod"/>
            </a:pPr>
            <a:r>
              <a:rPr lang="en-US" sz="3600">
                <a:solidFill>
                  <a:srgbClr val="1C4587"/>
                </a:solidFill>
                <a:latin typeface="Georgia"/>
                <a:ea typeface="Georgia"/>
                <a:cs typeface="Georgia"/>
                <a:sym typeface="Georgia"/>
              </a:rPr>
              <a:t>Rinse &amp; Repeat</a:t>
            </a:r>
            <a:endParaRPr sz="3600">
              <a:solidFill>
                <a:srgbClr val="1C4587"/>
              </a:solidFill>
              <a:latin typeface="Georgia"/>
              <a:ea typeface="Georgia"/>
              <a:cs typeface="Georgia"/>
              <a:sym typeface="Georgia"/>
            </a:endParaRPr>
          </a:p>
        </p:txBody>
      </p:sp>
      <p:pic>
        <p:nvPicPr>
          <p:cNvPr id="352" name="Google Shape;352;p59">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316483" y="4280300"/>
            <a:ext cx="3232067" cy="1818034"/>
          </a:xfrm>
          <a:prstGeom prst="rect">
            <a:avLst/>
          </a:prstGeom>
          <a:noFill/>
          <a:ln>
            <a:noFill/>
          </a:ln>
        </p:spPr>
      </p:pic>
      <p:pic>
        <p:nvPicPr>
          <p:cNvPr id="353" name="Google Shape;353;p59">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0" y="6098325"/>
            <a:ext cx="12191998" cy="7596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60"/>
          <p:cNvSpPr txBox="1">
            <a:spLocks noGrp="1"/>
          </p:cNvSpPr>
          <p:nvPr>
            <p:ph type="title"/>
          </p:nvPr>
        </p:nvSpPr>
        <p:spPr>
          <a:xfrm>
            <a:off x="402700" y="529775"/>
            <a:ext cx="11360700" cy="763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1300"/>
              <a:buNone/>
            </a:pPr>
            <a:r>
              <a:rPr lang="en-US" sz="4400" b="1" dirty="0">
                <a:solidFill>
                  <a:srgbClr val="1C4587"/>
                </a:solidFill>
                <a:latin typeface="Georgia"/>
                <a:ea typeface="Georgia"/>
                <a:cs typeface="Georgia"/>
                <a:sym typeface="Georgia"/>
              </a:rPr>
              <a:t>Communicate - Class Instruction Continued </a:t>
            </a:r>
            <a:endParaRPr sz="4400" b="1" dirty="0">
              <a:solidFill>
                <a:srgbClr val="1C4587"/>
              </a:solidFill>
              <a:latin typeface="Georgia"/>
              <a:ea typeface="Georgia"/>
              <a:cs typeface="Georgia"/>
              <a:sym typeface="Georgia"/>
            </a:endParaRPr>
          </a:p>
        </p:txBody>
      </p:sp>
      <p:sp>
        <p:nvSpPr>
          <p:cNvPr id="359" name="Google Shape;359;p60"/>
          <p:cNvSpPr txBox="1">
            <a:spLocks noGrp="1"/>
          </p:cNvSpPr>
          <p:nvPr>
            <p:ph type="body" idx="1"/>
          </p:nvPr>
        </p:nvSpPr>
        <p:spPr>
          <a:xfrm>
            <a:off x="428600" y="1137900"/>
            <a:ext cx="5680500" cy="2550300"/>
          </a:xfrm>
          <a:prstGeom prst="rect">
            <a:avLst/>
          </a:prstGeom>
        </p:spPr>
        <p:txBody>
          <a:bodyPr spcFirstLastPara="1" wrap="square" lIns="91425" tIns="45700" rIns="91425" bIns="45700" anchor="t" anchorCtr="0">
            <a:noAutofit/>
          </a:bodyPr>
          <a:lstStyle/>
          <a:p>
            <a:pPr marL="609600" lvl="0" indent="-438150" algn="l" rtl="0">
              <a:spcBef>
                <a:spcPts val="1000"/>
              </a:spcBef>
              <a:spcAft>
                <a:spcPts val="0"/>
              </a:spcAft>
              <a:buClr>
                <a:srgbClr val="1C4587"/>
              </a:buClr>
              <a:buSzPts val="2100"/>
              <a:buFont typeface="Georgia"/>
              <a:buAutoNum type="arabicPeriod"/>
            </a:pPr>
            <a:r>
              <a:rPr lang="en-US" sz="2100">
                <a:solidFill>
                  <a:srgbClr val="1C4587"/>
                </a:solidFill>
                <a:latin typeface="Georgia"/>
                <a:ea typeface="Georgia"/>
                <a:cs typeface="Georgia"/>
                <a:sym typeface="Georgia"/>
              </a:rPr>
              <a:t>Explicit Directions</a:t>
            </a:r>
            <a:endParaRPr sz="2100">
              <a:solidFill>
                <a:srgbClr val="1C4587"/>
              </a:solidFill>
              <a:latin typeface="Georgia"/>
              <a:ea typeface="Georgia"/>
              <a:cs typeface="Georgia"/>
              <a:sym typeface="Georgia"/>
            </a:endParaRPr>
          </a:p>
          <a:p>
            <a:pPr marL="609600" lvl="0" indent="-438150" algn="l" rtl="0">
              <a:spcBef>
                <a:spcPts val="1000"/>
              </a:spcBef>
              <a:spcAft>
                <a:spcPts val="0"/>
              </a:spcAft>
              <a:buClr>
                <a:srgbClr val="1C4587"/>
              </a:buClr>
              <a:buSzPts val="2100"/>
              <a:buFont typeface="Georgia"/>
              <a:buAutoNum type="arabicPeriod"/>
            </a:pPr>
            <a:r>
              <a:rPr lang="en-US" sz="2100">
                <a:solidFill>
                  <a:srgbClr val="1C4587"/>
                </a:solidFill>
                <a:latin typeface="Georgia"/>
                <a:ea typeface="Georgia"/>
                <a:cs typeface="Georgia"/>
                <a:sym typeface="Georgia"/>
              </a:rPr>
              <a:t>Step-by-Step Supports</a:t>
            </a:r>
            <a:endParaRPr sz="2100">
              <a:solidFill>
                <a:srgbClr val="1C4587"/>
              </a:solidFill>
              <a:latin typeface="Georgia"/>
              <a:ea typeface="Georgia"/>
              <a:cs typeface="Georgia"/>
              <a:sym typeface="Georgia"/>
            </a:endParaRPr>
          </a:p>
          <a:p>
            <a:pPr marL="609600" lvl="0" indent="-438150" algn="l" rtl="0">
              <a:spcBef>
                <a:spcPts val="1000"/>
              </a:spcBef>
              <a:spcAft>
                <a:spcPts val="0"/>
              </a:spcAft>
              <a:buClr>
                <a:srgbClr val="1C4587"/>
              </a:buClr>
              <a:buSzPts val="2100"/>
              <a:buFont typeface="Georgia"/>
              <a:buAutoNum type="arabicPeriod"/>
            </a:pPr>
            <a:r>
              <a:rPr lang="en-US" sz="2100">
                <a:solidFill>
                  <a:srgbClr val="1C4587"/>
                </a:solidFill>
                <a:latin typeface="Georgia"/>
                <a:ea typeface="Georgia"/>
                <a:cs typeface="Georgia"/>
                <a:sym typeface="Georgia"/>
              </a:rPr>
              <a:t>Assignment/Instruction Expectations</a:t>
            </a:r>
            <a:endParaRPr sz="2100">
              <a:solidFill>
                <a:srgbClr val="1C4587"/>
              </a:solidFill>
              <a:latin typeface="Georgia"/>
              <a:ea typeface="Georgia"/>
              <a:cs typeface="Georgia"/>
              <a:sym typeface="Georgia"/>
            </a:endParaRPr>
          </a:p>
          <a:p>
            <a:pPr marL="609600" lvl="0" indent="-438150" algn="l" rtl="0">
              <a:spcBef>
                <a:spcPts val="1000"/>
              </a:spcBef>
              <a:spcAft>
                <a:spcPts val="0"/>
              </a:spcAft>
              <a:buClr>
                <a:srgbClr val="1C4587"/>
              </a:buClr>
              <a:buSzPts val="2100"/>
              <a:buFont typeface="Georgia"/>
              <a:buAutoNum type="arabicPeriod"/>
            </a:pPr>
            <a:r>
              <a:rPr lang="en-US" sz="2100">
                <a:solidFill>
                  <a:srgbClr val="1C4587"/>
                </a:solidFill>
                <a:latin typeface="Georgia"/>
                <a:ea typeface="Georgia"/>
                <a:cs typeface="Georgia"/>
                <a:sym typeface="Georgia"/>
              </a:rPr>
              <a:t>How To Information</a:t>
            </a:r>
            <a:endParaRPr sz="2100">
              <a:solidFill>
                <a:srgbClr val="1C4587"/>
              </a:solidFill>
              <a:latin typeface="Georgia"/>
              <a:ea typeface="Georgia"/>
              <a:cs typeface="Georgia"/>
              <a:sym typeface="Georgia"/>
            </a:endParaRPr>
          </a:p>
          <a:p>
            <a:pPr marL="609600" lvl="0" indent="-438150" algn="l" rtl="0">
              <a:spcBef>
                <a:spcPts val="1000"/>
              </a:spcBef>
              <a:spcAft>
                <a:spcPts val="0"/>
              </a:spcAft>
              <a:buClr>
                <a:srgbClr val="1C4587"/>
              </a:buClr>
              <a:buSzPts val="2100"/>
              <a:buFont typeface="Georgia"/>
              <a:buAutoNum type="arabicPeriod"/>
            </a:pPr>
            <a:r>
              <a:rPr lang="en-US" sz="2100">
                <a:solidFill>
                  <a:srgbClr val="1C4587"/>
                </a:solidFill>
                <a:latin typeface="Georgia"/>
                <a:ea typeface="Georgia"/>
                <a:cs typeface="Georgia"/>
                <a:sym typeface="Georgia"/>
              </a:rPr>
              <a:t>Instruction</a:t>
            </a:r>
            <a:endParaRPr sz="2100">
              <a:solidFill>
                <a:srgbClr val="1C4587"/>
              </a:solidFill>
              <a:latin typeface="Georgia"/>
              <a:ea typeface="Georgia"/>
              <a:cs typeface="Georgia"/>
              <a:sym typeface="Georgia"/>
            </a:endParaRPr>
          </a:p>
          <a:p>
            <a:pPr marL="609600" lvl="0" indent="-438150" algn="l" rtl="0">
              <a:spcBef>
                <a:spcPts val="1000"/>
              </a:spcBef>
              <a:spcAft>
                <a:spcPts val="0"/>
              </a:spcAft>
              <a:buClr>
                <a:srgbClr val="1C4587"/>
              </a:buClr>
              <a:buSzPts val="2100"/>
              <a:buFont typeface="Georgia"/>
              <a:buAutoNum type="arabicPeriod"/>
            </a:pPr>
            <a:r>
              <a:rPr lang="en-US" sz="2100">
                <a:solidFill>
                  <a:srgbClr val="1C4587"/>
                </a:solidFill>
                <a:latin typeface="Georgia"/>
                <a:ea typeface="Georgia"/>
                <a:cs typeface="Georgia"/>
                <a:sym typeface="Georgia"/>
              </a:rPr>
              <a:t>Rinse &amp; Repeat</a:t>
            </a:r>
            <a:endParaRPr sz="2100">
              <a:solidFill>
                <a:srgbClr val="1C4587"/>
              </a:solidFill>
              <a:latin typeface="Georgia"/>
              <a:ea typeface="Georgia"/>
              <a:cs typeface="Georgia"/>
              <a:sym typeface="Georgia"/>
            </a:endParaRPr>
          </a:p>
        </p:txBody>
      </p:sp>
      <p:sp>
        <p:nvSpPr>
          <p:cNvPr id="360" name="Google Shape;360;p60"/>
          <p:cNvSpPr txBox="1"/>
          <p:nvPr/>
        </p:nvSpPr>
        <p:spPr>
          <a:xfrm rot="-254426">
            <a:off x="6359588" y="1356188"/>
            <a:ext cx="4864617" cy="661787"/>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2700" u="sng">
                <a:solidFill>
                  <a:schemeClr val="hlink"/>
                </a:solidFill>
                <a:latin typeface="Georgia"/>
                <a:ea typeface="Georgia"/>
                <a:cs typeface="Georgia"/>
                <a:sym typeface="Georgia"/>
                <a:hlinkClick r:id="rId3"/>
              </a:rPr>
              <a:t>Tips for Teaching with Video</a:t>
            </a:r>
            <a:endParaRPr sz="2700">
              <a:latin typeface="Georgia"/>
              <a:ea typeface="Georgia"/>
              <a:cs typeface="Georgia"/>
              <a:sym typeface="Georgia"/>
            </a:endParaRPr>
          </a:p>
        </p:txBody>
      </p:sp>
      <p:sp>
        <p:nvSpPr>
          <p:cNvPr id="361" name="Google Shape;361;p60"/>
          <p:cNvSpPr txBox="1"/>
          <p:nvPr/>
        </p:nvSpPr>
        <p:spPr>
          <a:xfrm rot="308346">
            <a:off x="7611535" y="2561314"/>
            <a:ext cx="4725697" cy="661771"/>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2700" u="sng">
                <a:solidFill>
                  <a:schemeClr val="hlink"/>
                </a:solidFill>
                <a:latin typeface="Georgia"/>
                <a:ea typeface="Georgia"/>
                <a:cs typeface="Georgia"/>
                <a:sym typeface="Georgia"/>
                <a:hlinkClick r:id="rId4"/>
              </a:rPr>
              <a:t>Top Tech Tools for Teachers</a:t>
            </a:r>
            <a:endParaRPr sz="2700">
              <a:latin typeface="Georgia"/>
              <a:ea typeface="Georgia"/>
              <a:cs typeface="Georgia"/>
              <a:sym typeface="Georgia"/>
            </a:endParaRPr>
          </a:p>
        </p:txBody>
      </p:sp>
      <p:pic>
        <p:nvPicPr>
          <p:cNvPr id="362" name="Google Shape;362;p60">
            <a:hlinkClick r:id="rId5"/>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8576333" y="4177433"/>
            <a:ext cx="2540000" cy="1155700"/>
          </a:xfrm>
          <a:prstGeom prst="rect">
            <a:avLst/>
          </a:prstGeom>
          <a:noFill/>
          <a:ln>
            <a:noFill/>
          </a:ln>
        </p:spPr>
      </p:pic>
      <p:sp>
        <p:nvSpPr>
          <p:cNvPr id="363" name="Google Shape;363;p60"/>
          <p:cNvSpPr txBox="1"/>
          <p:nvPr/>
        </p:nvSpPr>
        <p:spPr>
          <a:xfrm rot="-174049">
            <a:off x="4204167" y="3059927"/>
            <a:ext cx="4760200" cy="661769"/>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2700" u="sng">
                <a:solidFill>
                  <a:schemeClr val="hlink"/>
                </a:solidFill>
                <a:latin typeface="Georgia"/>
                <a:ea typeface="Georgia"/>
                <a:cs typeface="Georgia"/>
                <a:sym typeface="Georgia"/>
                <a:hlinkClick r:id="rId7"/>
              </a:rPr>
              <a:t>Best Screen Recorders - 2021</a:t>
            </a:r>
            <a:endParaRPr sz="2700">
              <a:latin typeface="Georgia"/>
              <a:ea typeface="Georgia"/>
              <a:cs typeface="Georgia"/>
              <a:sym typeface="Georgia"/>
            </a:endParaRPr>
          </a:p>
        </p:txBody>
      </p:sp>
      <p:pic>
        <p:nvPicPr>
          <p:cNvPr id="364" name="Google Shape;364;p60">
            <a:hlinkClick r:id="rId8"/>
            <a:extLst>
              <a:ext uri="{C183D7F6-B498-43B3-948B-1728B52AA6E4}">
                <adec:decorative xmlns:adec="http://schemas.microsoft.com/office/drawing/2017/decorative" val="1"/>
              </a:ext>
            </a:extLst>
          </p:cNvPr>
          <p:cNvPicPr preferRelativeResize="0"/>
          <p:nvPr/>
        </p:nvPicPr>
        <p:blipFill>
          <a:blip r:embed="rId9">
            <a:alphaModFix/>
          </a:blip>
          <a:stretch>
            <a:fillRect/>
          </a:stretch>
        </p:blipFill>
        <p:spPr>
          <a:xfrm>
            <a:off x="554733" y="4585262"/>
            <a:ext cx="3810000" cy="355600"/>
          </a:xfrm>
          <a:prstGeom prst="rect">
            <a:avLst/>
          </a:prstGeom>
          <a:noFill/>
          <a:ln>
            <a:noFill/>
          </a:ln>
        </p:spPr>
      </p:pic>
      <p:sp>
        <p:nvSpPr>
          <p:cNvPr id="365" name="Google Shape;365;p60"/>
          <p:cNvSpPr txBox="1"/>
          <p:nvPr/>
        </p:nvSpPr>
        <p:spPr>
          <a:xfrm>
            <a:off x="5023742" y="4288275"/>
            <a:ext cx="3269700" cy="14931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2700" u="sng">
                <a:solidFill>
                  <a:schemeClr val="hlink"/>
                </a:solidFill>
                <a:latin typeface="Georgia"/>
                <a:ea typeface="Georgia"/>
                <a:cs typeface="Georgia"/>
                <a:sym typeface="Georgia"/>
                <a:hlinkClick r:id="rId10"/>
              </a:rPr>
              <a:t>10 Ways to Use Video for Hybrid Instruction</a:t>
            </a:r>
            <a:endParaRPr sz="2700">
              <a:latin typeface="Georgia"/>
              <a:ea typeface="Georgia"/>
              <a:cs typeface="Georgia"/>
              <a:sym typeface="Georgia"/>
            </a:endParaRPr>
          </a:p>
        </p:txBody>
      </p:sp>
      <p:sp>
        <p:nvSpPr>
          <p:cNvPr id="366" name="Google Shape;366;p60"/>
          <p:cNvSpPr txBox="1"/>
          <p:nvPr/>
        </p:nvSpPr>
        <p:spPr>
          <a:xfrm>
            <a:off x="487475" y="5259400"/>
            <a:ext cx="4186500" cy="661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2700" u="sng">
                <a:solidFill>
                  <a:schemeClr val="hlink"/>
                </a:solidFill>
                <a:latin typeface="Georgia"/>
                <a:ea typeface="Georgia"/>
                <a:cs typeface="Georgia"/>
                <a:sym typeface="Georgia"/>
                <a:hlinkClick r:id="rId11"/>
              </a:rPr>
              <a:t>Understood’s Video Tips</a:t>
            </a:r>
            <a:endParaRPr sz="2700">
              <a:latin typeface="Georgia"/>
              <a:ea typeface="Georgia"/>
              <a:cs typeface="Georgia"/>
              <a:sym typeface="Georgia"/>
            </a:endParaRPr>
          </a:p>
        </p:txBody>
      </p:sp>
      <p:pic>
        <p:nvPicPr>
          <p:cNvPr id="367" name="Google Shape;367;p60">
            <a:extLst>
              <a:ext uri="{C183D7F6-B498-43B3-948B-1728B52AA6E4}">
                <adec:decorative xmlns:adec="http://schemas.microsoft.com/office/drawing/2017/decorative" val="1"/>
              </a:ext>
            </a:extLst>
          </p:cNvPr>
          <p:cNvPicPr preferRelativeResize="0"/>
          <p:nvPr/>
        </p:nvPicPr>
        <p:blipFill>
          <a:blip r:embed="rId12">
            <a:alphaModFix/>
          </a:blip>
          <a:stretch>
            <a:fillRect/>
          </a:stretch>
        </p:blipFill>
        <p:spPr>
          <a:xfrm>
            <a:off x="0" y="6098325"/>
            <a:ext cx="12191998" cy="7596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61"/>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1300"/>
              <a:buNone/>
            </a:pPr>
            <a:r>
              <a:rPr lang="en-US" sz="4400" b="1">
                <a:solidFill>
                  <a:srgbClr val="1C4587"/>
                </a:solidFill>
                <a:latin typeface="Georgia"/>
                <a:ea typeface="Georgia"/>
                <a:cs typeface="Georgia"/>
                <a:sym typeface="Georgia"/>
              </a:rPr>
              <a:t>Communicate - Tech we will Use</a:t>
            </a:r>
            <a:endParaRPr sz="4400" b="1">
              <a:solidFill>
                <a:srgbClr val="1C4587"/>
              </a:solidFill>
              <a:latin typeface="Georgia"/>
              <a:ea typeface="Georgia"/>
              <a:cs typeface="Georgia"/>
              <a:sym typeface="Georgia"/>
            </a:endParaRPr>
          </a:p>
        </p:txBody>
      </p:sp>
      <p:sp>
        <p:nvSpPr>
          <p:cNvPr id="373" name="Google Shape;373;p61"/>
          <p:cNvSpPr txBox="1">
            <a:spLocks noGrp="1"/>
          </p:cNvSpPr>
          <p:nvPr>
            <p:ph type="body" idx="1"/>
          </p:nvPr>
        </p:nvSpPr>
        <p:spPr>
          <a:xfrm>
            <a:off x="415600" y="1536633"/>
            <a:ext cx="9572400" cy="4239900"/>
          </a:xfrm>
          <a:prstGeom prst="rect">
            <a:avLst/>
          </a:prstGeom>
        </p:spPr>
        <p:txBody>
          <a:bodyPr spcFirstLastPara="1" wrap="square" lIns="91425" tIns="45700" rIns="91425" bIns="45700" anchor="t" anchorCtr="0">
            <a:noAutofit/>
          </a:bodyPr>
          <a:lstStyle/>
          <a:p>
            <a:pPr marL="609600" lvl="0" indent="-533400" algn="l" rtl="0">
              <a:spcBef>
                <a:spcPts val="1000"/>
              </a:spcBef>
              <a:spcAft>
                <a:spcPts val="0"/>
              </a:spcAft>
              <a:buClr>
                <a:srgbClr val="1C4587"/>
              </a:buClr>
              <a:buSzPts val="3600"/>
              <a:buFont typeface="Georgia"/>
              <a:buAutoNum type="arabicPeriod"/>
            </a:pPr>
            <a:r>
              <a:rPr lang="en-US" sz="3600">
                <a:solidFill>
                  <a:srgbClr val="1C4587"/>
                </a:solidFill>
                <a:latin typeface="Georgia"/>
                <a:ea typeface="Georgia"/>
                <a:cs typeface="Georgia"/>
                <a:sym typeface="Georgia"/>
              </a:rPr>
              <a:t>Audio - Podcast &amp; More</a:t>
            </a:r>
            <a:endParaRPr sz="3600">
              <a:solidFill>
                <a:srgbClr val="1C4587"/>
              </a:solidFill>
              <a:latin typeface="Georgia"/>
              <a:ea typeface="Georgia"/>
              <a:cs typeface="Georgia"/>
              <a:sym typeface="Georgia"/>
            </a:endParaRPr>
          </a:p>
          <a:p>
            <a:pPr marL="1219200" lvl="1" indent="-533400" algn="l" rtl="0">
              <a:spcBef>
                <a:spcPts val="500"/>
              </a:spcBef>
              <a:spcAft>
                <a:spcPts val="0"/>
              </a:spcAft>
              <a:buClr>
                <a:srgbClr val="1C4587"/>
              </a:buClr>
              <a:buSzPts val="3600"/>
              <a:buFont typeface="Georgia"/>
              <a:buAutoNum type="alphaLcPeriod"/>
            </a:pPr>
            <a:r>
              <a:rPr lang="en-US" sz="3600" u="sng">
                <a:solidFill>
                  <a:schemeClr val="hlink"/>
                </a:solidFill>
                <a:latin typeface="Georgia"/>
                <a:ea typeface="Georgia"/>
                <a:cs typeface="Georgia"/>
                <a:sym typeface="Georgia"/>
                <a:hlinkClick r:id="rId3"/>
              </a:rPr>
              <a:t>Step-by-Step Guide</a:t>
            </a:r>
            <a:endParaRPr sz="3600">
              <a:solidFill>
                <a:srgbClr val="1C4587"/>
              </a:solidFill>
              <a:latin typeface="Georgia"/>
              <a:ea typeface="Georgia"/>
              <a:cs typeface="Georgia"/>
              <a:sym typeface="Georgia"/>
            </a:endParaRPr>
          </a:p>
          <a:p>
            <a:pPr marL="1219200" lvl="1" indent="-533400" algn="l" rtl="0">
              <a:spcBef>
                <a:spcPts val="500"/>
              </a:spcBef>
              <a:spcAft>
                <a:spcPts val="0"/>
              </a:spcAft>
              <a:buClr>
                <a:srgbClr val="1C4587"/>
              </a:buClr>
              <a:buSzPts val="3600"/>
              <a:buFont typeface="Georgia"/>
              <a:buAutoNum type="alphaLcPeriod"/>
            </a:pPr>
            <a:r>
              <a:rPr lang="en-US" sz="3600" u="sng">
                <a:solidFill>
                  <a:schemeClr val="hlink"/>
                </a:solidFill>
                <a:latin typeface="Georgia"/>
                <a:ea typeface="Georgia"/>
                <a:cs typeface="Georgia"/>
                <a:sym typeface="Georgia"/>
                <a:hlinkClick r:id="rId4"/>
              </a:rPr>
              <a:t>Podcasts for Instruction</a:t>
            </a:r>
            <a:endParaRPr sz="3600">
              <a:solidFill>
                <a:srgbClr val="1C4587"/>
              </a:solidFill>
              <a:latin typeface="Georgia"/>
              <a:ea typeface="Georgia"/>
              <a:cs typeface="Georgia"/>
              <a:sym typeface="Georgia"/>
            </a:endParaRPr>
          </a:p>
          <a:p>
            <a:pPr marL="609600" lvl="0" indent="-533400" algn="l" rtl="0">
              <a:spcBef>
                <a:spcPts val="1000"/>
              </a:spcBef>
              <a:spcAft>
                <a:spcPts val="0"/>
              </a:spcAft>
              <a:buClr>
                <a:srgbClr val="1C4587"/>
              </a:buClr>
              <a:buSzPts val="3600"/>
              <a:buFont typeface="Georgia"/>
              <a:buAutoNum type="arabicPeriod"/>
            </a:pPr>
            <a:r>
              <a:rPr lang="en-US" sz="3600">
                <a:solidFill>
                  <a:srgbClr val="1C4587"/>
                </a:solidFill>
                <a:latin typeface="Georgia"/>
                <a:ea typeface="Georgia"/>
                <a:cs typeface="Georgia"/>
                <a:sym typeface="Georgia"/>
              </a:rPr>
              <a:t>Video Modeling</a:t>
            </a:r>
            <a:endParaRPr sz="3600">
              <a:solidFill>
                <a:srgbClr val="1C4587"/>
              </a:solidFill>
              <a:latin typeface="Georgia"/>
              <a:ea typeface="Georgia"/>
              <a:cs typeface="Georgia"/>
              <a:sym typeface="Georgia"/>
            </a:endParaRPr>
          </a:p>
          <a:p>
            <a:pPr marL="1219200" lvl="1" indent="-533400" algn="l" rtl="0">
              <a:spcBef>
                <a:spcPts val="500"/>
              </a:spcBef>
              <a:spcAft>
                <a:spcPts val="0"/>
              </a:spcAft>
              <a:buClr>
                <a:srgbClr val="1C4587"/>
              </a:buClr>
              <a:buSzPts val="3600"/>
              <a:buFont typeface="Georgia"/>
              <a:buAutoNum type="alphaLcPeriod"/>
            </a:pPr>
            <a:r>
              <a:rPr lang="en-US" sz="3600" u="sng">
                <a:solidFill>
                  <a:schemeClr val="hlink"/>
                </a:solidFill>
                <a:latin typeface="Georgia"/>
                <a:ea typeface="Georgia"/>
                <a:cs typeface="Georgia"/>
                <a:sym typeface="Georgia"/>
                <a:hlinkClick r:id="rId5"/>
              </a:rPr>
              <a:t>Step-by-Step Guides</a:t>
            </a:r>
            <a:endParaRPr sz="3600">
              <a:solidFill>
                <a:srgbClr val="1C4587"/>
              </a:solidFill>
              <a:latin typeface="Georgia"/>
              <a:ea typeface="Georgia"/>
              <a:cs typeface="Georgia"/>
              <a:sym typeface="Georgia"/>
            </a:endParaRPr>
          </a:p>
          <a:p>
            <a:pPr marL="1219200" lvl="1" indent="-533400" algn="l" rtl="0">
              <a:spcBef>
                <a:spcPts val="500"/>
              </a:spcBef>
              <a:spcAft>
                <a:spcPts val="0"/>
              </a:spcAft>
              <a:buClr>
                <a:srgbClr val="1C4587"/>
              </a:buClr>
              <a:buSzPts val="3600"/>
              <a:buFont typeface="Georgia"/>
              <a:buAutoNum type="alphaLcPeriod"/>
            </a:pPr>
            <a:r>
              <a:rPr lang="en-US" sz="3600" u="sng">
                <a:solidFill>
                  <a:schemeClr val="hlink"/>
                </a:solidFill>
                <a:latin typeface="Georgia"/>
                <a:ea typeface="Georgia"/>
                <a:cs typeface="Georgia"/>
                <a:sym typeface="Georgia"/>
                <a:hlinkClick r:id="rId6"/>
              </a:rPr>
              <a:t>Video Modeling 101</a:t>
            </a:r>
            <a:endParaRPr sz="3600">
              <a:solidFill>
                <a:srgbClr val="1C4587"/>
              </a:solidFill>
              <a:latin typeface="Georgia"/>
              <a:ea typeface="Georgia"/>
              <a:cs typeface="Georgia"/>
              <a:sym typeface="Georgia"/>
            </a:endParaRPr>
          </a:p>
          <a:p>
            <a:pPr marL="0" lvl="0" indent="0" algn="l" rtl="0">
              <a:spcBef>
                <a:spcPts val="1000"/>
              </a:spcBef>
              <a:spcAft>
                <a:spcPts val="0"/>
              </a:spcAft>
              <a:buNone/>
            </a:pPr>
            <a:endParaRPr sz="3600">
              <a:solidFill>
                <a:srgbClr val="1C4587"/>
              </a:solidFill>
              <a:latin typeface="Georgia"/>
              <a:ea typeface="Georgia"/>
              <a:cs typeface="Georgia"/>
              <a:sym typeface="Georgia"/>
            </a:endParaRPr>
          </a:p>
        </p:txBody>
      </p:sp>
      <p:pic>
        <p:nvPicPr>
          <p:cNvPr id="374" name="Google Shape;374;p61" descr="Photo of a woman on a video call at home"/>
          <p:cNvPicPr preferRelativeResize="0"/>
          <p:nvPr/>
        </p:nvPicPr>
        <p:blipFill>
          <a:blip r:embed="rId7">
            <a:alphaModFix/>
          </a:blip>
          <a:stretch>
            <a:fillRect/>
          </a:stretch>
        </p:blipFill>
        <p:spPr>
          <a:xfrm>
            <a:off x="7042967" y="1834100"/>
            <a:ext cx="4605231" cy="3070168"/>
          </a:xfrm>
          <a:prstGeom prst="rect">
            <a:avLst/>
          </a:prstGeom>
          <a:noFill/>
          <a:ln>
            <a:noFill/>
          </a:ln>
        </p:spPr>
      </p:pic>
      <p:pic>
        <p:nvPicPr>
          <p:cNvPr id="375" name="Google Shape;375;p61">
            <a:extLst>
              <a:ext uri="{C183D7F6-B498-43B3-948B-1728B52AA6E4}">
                <adec:decorative xmlns:adec="http://schemas.microsoft.com/office/drawing/2017/decorative" val="1"/>
              </a:ext>
            </a:extLst>
          </p:cNvPr>
          <p:cNvPicPr preferRelativeResize="0"/>
          <p:nvPr/>
        </p:nvPicPr>
        <p:blipFill>
          <a:blip r:embed="rId8">
            <a:alphaModFix/>
          </a:blip>
          <a:stretch>
            <a:fillRect/>
          </a:stretch>
        </p:blipFill>
        <p:spPr>
          <a:xfrm>
            <a:off x="0" y="6098325"/>
            <a:ext cx="12191998" cy="7596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62"/>
          <p:cNvSpPr txBox="1">
            <a:spLocks noGrp="1"/>
          </p:cNvSpPr>
          <p:nvPr>
            <p:ph type="title"/>
          </p:nvPr>
        </p:nvSpPr>
        <p:spPr>
          <a:xfrm>
            <a:off x="428600" y="334200"/>
            <a:ext cx="11360700" cy="763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1300"/>
              <a:buNone/>
            </a:pPr>
            <a:r>
              <a:rPr lang="en-US" sz="4400" b="1">
                <a:solidFill>
                  <a:srgbClr val="1C4587"/>
                </a:solidFill>
                <a:latin typeface="Georgia"/>
                <a:ea typeface="Georgia"/>
                <a:cs typeface="Georgia"/>
                <a:sym typeface="Georgia"/>
              </a:rPr>
              <a:t>Communicate - Podcasts for Teachers</a:t>
            </a:r>
            <a:endParaRPr sz="4400" b="1">
              <a:solidFill>
                <a:srgbClr val="1C4587"/>
              </a:solidFill>
              <a:latin typeface="Georgia"/>
              <a:ea typeface="Georgia"/>
              <a:cs typeface="Georgia"/>
              <a:sym typeface="Georgia"/>
            </a:endParaRPr>
          </a:p>
        </p:txBody>
      </p:sp>
      <p:pic>
        <p:nvPicPr>
          <p:cNvPr id="381" name="Google Shape;381;p62" descr="The Cult of Pedagogy Podcast">
            <a:hlinkClick r:id="rId3"/>
          </p:cNvPr>
          <p:cNvPicPr preferRelativeResize="0"/>
          <p:nvPr/>
        </p:nvPicPr>
        <p:blipFill>
          <a:blip r:embed="rId4">
            <a:alphaModFix/>
          </a:blip>
          <a:stretch>
            <a:fillRect/>
          </a:stretch>
        </p:blipFill>
        <p:spPr>
          <a:xfrm>
            <a:off x="6495200" y="1467283"/>
            <a:ext cx="2204933" cy="2204934"/>
          </a:xfrm>
          <a:prstGeom prst="rect">
            <a:avLst/>
          </a:prstGeom>
          <a:noFill/>
          <a:ln>
            <a:noFill/>
          </a:ln>
        </p:spPr>
      </p:pic>
      <p:pic>
        <p:nvPicPr>
          <p:cNvPr id="382" name="Google Shape;382;p62" descr="16 Fantastic Podcasts for Teachers">
            <a:hlinkClick r:id="rId5"/>
          </p:cNvPr>
          <p:cNvPicPr preferRelativeResize="0"/>
          <p:nvPr/>
        </p:nvPicPr>
        <p:blipFill>
          <a:blip r:embed="rId6">
            <a:alphaModFix/>
          </a:blip>
          <a:stretch>
            <a:fillRect/>
          </a:stretch>
        </p:blipFill>
        <p:spPr>
          <a:xfrm>
            <a:off x="861100" y="1560167"/>
            <a:ext cx="2608228" cy="3910433"/>
          </a:xfrm>
          <a:prstGeom prst="rect">
            <a:avLst/>
          </a:prstGeom>
          <a:noFill/>
          <a:ln>
            <a:noFill/>
          </a:ln>
        </p:spPr>
      </p:pic>
      <p:pic>
        <p:nvPicPr>
          <p:cNvPr id="383" name="Google Shape;383;p62" descr="10 minute Teacher Podcast">
            <a:hlinkClick r:id="rId7"/>
          </p:cNvPr>
          <p:cNvPicPr preferRelativeResize="0"/>
          <p:nvPr/>
        </p:nvPicPr>
        <p:blipFill>
          <a:blip r:embed="rId8">
            <a:alphaModFix/>
          </a:blip>
          <a:stretch>
            <a:fillRect/>
          </a:stretch>
        </p:blipFill>
        <p:spPr>
          <a:xfrm>
            <a:off x="3908399" y="1555700"/>
            <a:ext cx="2028134" cy="2028134"/>
          </a:xfrm>
          <a:prstGeom prst="rect">
            <a:avLst/>
          </a:prstGeom>
          <a:noFill/>
          <a:ln>
            <a:noFill/>
          </a:ln>
        </p:spPr>
      </p:pic>
      <p:pic>
        <p:nvPicPr>
          <p:cNvPr id="384" name="Google Shape;384;p62" descr="12 of my favorite podcasts for teachers">
            <a:hlinkClick r:id="rId9"/>
          </p:cNvPr>
          <p:cNvPicPr preferRelativeResize="0"/>
          <p:nvPr/>
        </p:nvPicPr>
        <p:blipFill>
          <a:blip r:embed="rId10">
            <a:alphaModFix/>
          </a:blip>
          <a:stretch>
            <a:fillRect/>
          </a:stretch>
        </p:blipFill>
        <p:spPr>
          <a:xfrm>
            <a:off x="4651483" y="3906999"/>
            <a:ext cx="3185982" cy="1672650"/>
          </a:xfrm>
          <a:prstGeom prst="rect">
            <a:avLst/>
          </a:prstGeom>
          <a:noFill/>
          <a:ln>
            <a:noFill/>
          </a:ln>
        </p:spPr>
      </p:pic>
      <p:pic>
        <p:nvPicPr>
          <p:cNvPr id="385" name="Google Shape;385;p62" descr="The Google Teacher Tribe podcast">
            <a:hlinkClick r:id="rId11"/>
          </p:cNvPr>
          <p:cNvPicPr preferRelativeResize="0"/>
          <p:nvPr/>
        </p:nvPicPr>
        <p:blipFill>
          <a:blip r:embed="rId12">
            <a:alphaModFix/>
          </a:blip>
          <a:stretch>
            <a:fillRect/>
          </a:stretch>
        </p:blipFill>
        <p:spPr>
          <a:xfrm>
            <a:off x="9019600" y="2277867"/>
            <a:ext cx="2806400" cy="2806400"/>
          </a:xfrm>
          <a:prstGeom prst="rect">
            <a:avLst/>
          </a:prstGeom>
          <a:noFill/>
          <a:ln>
            <a:noFill/>
          </a:ln>
        </p:spPr>
      </p:pic>
      <p:pic>
        <p:nvPicPr>
          <p:cNvPr id="386" name="Google Shape;386;p62">
            <a:extLst>
              <a:ext uri="{C183D7F6-B498-43B3-948B-1728B52AA6E4}">
                <adec:decorative xmlns:adec="http://schemas.microsoft.com/office/drawing/2017/decorative" val="1"/>
              </a:ext>
            </a:extLst>
          </p:cNvPr>
          <p:cNvPicPr preferRelativeResize="0"/>
          <p:nvPr/>
        </p:nvPicPr>
        <p:blipFill>
          <a:blip r:embed="rId13">
            <a:alphaModFix/>
          </a:blip>
          <a:stretch>
            <a:fillRect/>
          </a:stretch>
        </p:blipFill>
        <p:spPr>
          <a:xfrm>
            <a:off x="0" y="6098325"/>
            <a:ext cx="12191998" cy="7596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4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solidFill>
                  <a:srgbClr val="1C4587"/>
                </a:solidFill>
              </a:rPr>
              <a:t>The Family</a:t>
            </a:r>
            <a:endParaRPr>
              <a:solidFill>
                <a:srgbClr val="1C4587"/>
              </a:solidFill>
            </a:endParaRPr>
          </a:p>
        </p:txBody>
      </p:sp>
      <p:pic>
        <p:nvPicPr>
          <p:cNvPr id="239" name="Google Shape;239;p45" descr="Photo of a family with two parents and two young kids"/>
          <p:cNvPicPr preferRelativeResize="0"/>
          <p:nvPr/>
        </p:nvPicPr>
        <p:blipFill>
          <a:blip r:embed="rId3">
            <a:alphaModFix/>
          </a:blip>
          <a:stretch>
            <a:fillRect/>
          </a:stretch>
        </p:blipFill>
        <p:spPr>
          <a:xfrm>
            <a:off x="2389650" y="1536800"/>
            <a:ext cx="7760125" cy="44152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63"/>
          <p:cNvSpPr txBox="1">
            <a:spLocks noGrp="1"/>
          </p:cNvSpPr>
          <p:nvPr>
            <p:ph type="title"/>
          </p:nvPr>
        </p:nvSpPr>
        <p:spPr>
          <a:xfrm>
            <a:off x="428600" y="334200"/>
            <a:ext cx="11360700" cy="763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1300"/>
              <a:buNone/>
            </a:pPr>
            <a:r>
              <a:rPr lang="en-US" sz="4400" b="1">
                <a:solidFill>
                  <a:srgbClr val="1C4587"/>
                </a:solidFill>
                <a:latin typeface="Georgia"/>
                <a:ea typeface="Georgia"/>
                <a:cs typeface="Georgia"/>
                <a:sym typeface="Georgia"/>
              </a:rPr>
              <a:t>Parent-Teacher Communication Tools</a:t>
            </a:r>
            <a:endParaRPr sz="4400" b="1">
              <a:solidFill>
                <a:srgbClr val="1C4587"/>
              </a:solidFill>
              <a:latin typeface="Georgia"/>
              <a:ea typeface="Georgia"/>
              <a:cs typeface="Georgia"/>
              <a:sym typeface="Georgia"/>
            </a:endParaRPr>
          </a:p>
        </p:txBody>
      </p:sp>
      <p:sp>
        <p:nvSpPr>
          <p:cNvPr id="392" name="Google Shape;392;p63">
            <a:extLst>
              <a:ext uri="{C183D7F6-B498-43B3-948B-1728B52AA6E4}">
                <adec:decorative xmlns:adec="http://schemas.microsoft.com/office/drawing/2017/decorative" val="1"/>
              </a:ext>
            </a:extLst>
          </p:cNvPr>
          <p:cNvSpPr/>
          <p:nvPr/>
        </p:nvSpPr>
        <p:spPr>
          <a:xfrm>
            <a:off x="428600" y="1602567"/>
            <a:ext cx="3278100" cy="1596300"/>
          </a:xfrm>
          <a:prstGeom prst="roundRect">
            <a:avLst>
              <a:gd name="adj" fmla="val 16667"/>
            </a:avLst>
          </a:prstGeom>
          <a:solidFill>
            <a:srgbClr val="00FF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3" name="Google Shape;393;p63">
            <a:hlinkClick r:id="rId3"/>
            <a:extLst>
              <a:ext uri="{C183D7F6-B498-43B3-948B-1728B52AA6E4}">
                <adec:decorative xmlns:adec="http://schemas.microsoft.com/office/drawing/2017/decorative" val="1"/>
              </a:ext>
            </a:extLst>
          </p:cNvPr>
          <p:cNvSpPr/>
          <p:nvPr/>
        </p:nvSpPr>
        <p:spPr>
          <a:xfrm>
            <a:off x="4457000" y="1602667"/>
            <a:ext cx="3278100" cy="1596300"/>
          </a:xfrm>
          <a:prstGeom prst="roundRect">
            <a:avLst>
              <a:gd name="adj" fmla="val 16667"/>
            </a:avLst>
          </a:prstGeom>
          <a:solidFill>
            <a:srgbClr val="00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4" name="Google Shape;394;p63">
            <a:hlinkClick r:id="rId3"/>
            <a:extLst>
              <a:ext uri="{C183D7F6-B498-43B3-948B-1728B52AA6E4}">
                <adec:decorative xmlns:adec="http://schemas.microsoft.com/office/drawing/2017/decorative" val="1"/>
              </a:ext>
            </a:extLst>
          </p:cNvPr>
          <p:cNvSpPr/>
          <p:nvPr/>
        </p:nvSpPr>
        <p:spPr>
          <a:xfrm>
            <a:off x="8447733" y="1602667"/>
            <a:ext cx="3278100" cy="1596300"/>
          </a:xfrm>
          <a:prstGeom prst="roundRect">
            <a:avLst>
              <a:gd name="adj" fmla="val 16667"/>
            </a:avLst>
          </a:prstGeom>
          <a:solidFill>
            <a:srgbClr val="FF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5" name="Google Shape;395;p63"/>
          <p:cNvSpPr txBox="1"/>
          <p:nvPr/>
        </p:nvSpPr>
        <p:spPr>
          <a:xfrm rot="944">
            <a:off x="428500" y="1661883"/>
            <a:ext cx="3278100" cy="14931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2700" u="sng">
                <a:solidFill>
                  <a:srgbClr val="1C4587"/>
                </a:solidFill>
                <a:latin typeface="Georgia"/>
                <a:ea typeface="Georgia"/>
                <a:cs typeface="Georgia"/>
                <a:sym typeface="Georgia"/>
                <a:hlinkClick r:id="rId4">
                  <a:extLst>
                    <a:ext uri="{A12FA001-AC4F-418D-AE19-62706E023703}">
                      <ahyp:hlinkClr xmlns:ahyp="http://schemas.microsoft.com/office/drawing/2018/hyperlinkcolor" val="tx"/>
                    </a:ext>
                  </a:extLst>
                </a:hlinkClick>
              </a:rPr>
              <a:t>Teacher-Parent Communication Strategies</a:t>
            </a:r>
            <a:endParaRPr sz="2700">
              <a:solidFill>
                <a:srgbClr val="1C4587"/>
              </a:solidFill>
              <a:latin typeface="Georgia"/>
              <a:ea typeface="Georgia"/>
              <a:cs typeface="Georgia"/>
              <a:sym typeface="Georgia"/>
            </a:endParaRPr>
          </a:p>
        </p:txBody>
      </p:sp>
      <p:sp>
        <p:nvSpPr>
          <p:cNvPr id="396" name="Google Shape;396;p63"/>
          <p:cNvSpPr txBox="1"/>
          <p:nvPr/>
        </p:nvSpPr>
        <p:spPr>
          <a:xfrm rot="-256">
            <a:off x="4092602" y="1456694"/>
            <a:ext cx="4032900" cy="19086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2700" u="sng">
                <a:solidFill>
                  <a:srgbClr val="1C4587"/>
                </a:solidFill>
                <a:latin typeface="Georgia"/>
                <a:ea typeface="Georgia"/>
                <a:cs typeface="Georgia"/>
                <a:sym typeface="Georgia"/>
                <a:hlinkClick r:id="rId5">
                  <a:extLst>
                    <a:ext uri="{A12FA001-AC4F-418D-AE19-62706E023703}">
                      <ahyp:hlinkClr xmlns:ahyp="http://schemas.microsoft.com/office/drawing/2018/hyperlinkcolor" val="tx"/>
                    </a:ext>
                  </a:extLst>
                </a:hlinkClick>
              </a:rPr>
              <a:t>Best Family Communication Platforms - With Teachers</a:t>
            </a:r>
            <a:endParaRPr sz="2700">
              <a:solidFill>
                <a:srgbClr val="1C4587"/>
              </a:solidFill>
              <a:latin typeface="Georgia"/>
              <a:ea typeface="Georgia"/>
              <a:cs typeface="Georgia"/>
              <a:sym typeface="Georgia"/>
            </a:endParaRPr>
          </a:p>
        </p:txBody>
      </p:sp>
      <p:sp>
        <p:nvSpPr>
          <p:cNvPr id="397" name="Google Shape;397;p63"/>
          <p:cNvSpPr txBox="1"/>
          <p:nvPr/>
        </p:nvSpPr>
        <p:spPr>
          <a:xfrm rot="944">
            <a:off x="8447733" y="1867083"/>
            <a:ext cx="3278100" cy="10773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2700" u="sng">
                <a:solidFill>
                  <a:srgbClr val="1C4587"/>
                </a:solidFill>
                <a:latin typeface="Georgia"/>
                <a:ea typeface="Georgia"/>
                <a:cs typeface="Georgia"/>
                <a:sym typeface="Georgia"/>
                <a:hlinkClick r:id="rId3">
                  <a:extLst>
                    <a:ext uri="{A12FA001-AC4F-418D-AE19-62706E023703}">
                      <ahyp:hlinkClr xmlns:ahyp="http://schemas.microsoft.com/office/drawing/2018/hyperlinkcolor" val="tx"/>
                    </a:ext>
                  </a:extLst>
                </a:hlinkClick>
              </a:rPr>
              <a:t>Best Classroom</a:t>
            </a:r>
            <a:endParaRPr sz="2700">
              <a:solidFill>
                <a:srgbClr val="1C4587"/>
              </a:solidFill>
              <a:latin typeface="Georgia"/>
              <a:ea typeface="Georgia"/>
              <a:cs typeface="Georgia"/>
              <a:sym typeface="Georgia"/>
            </a:endParaRPr>
          </a:p>
          <a:p>
            <a:pPr marL="0" lvl="0" indent="0" algn="ctr" rtl="0">
              <a:spcBef>
                <a:spcPts val="0"/>
              </a:spcBef>
              <a:spcAft>
                <a:spcPts val="0"/>
              </a:spcAft>
              <a:buNone/>
            </a:pPr>
            <a:r>
              <a:rPr lang="en-US" sz="2700" u="sng">
                <a:solidFill>
                  <a:srgbClr val="1C4587"/>
                </a:solidFill>
                <a:latin typeface="Georgia"/>
                <a:ea typeface="Georgia"/>
                <a:cs typeface="Georgia"/>
                <a:sym typeface="Georgia"/>
                <a:hlinkClick r:id="rId3">
                  <a:extLst>
                    <a:ext uri="{A12FA001-AC4F-418D-AE19-62706E023703}">
                      <ahyp:hlinkClr xmlns:ahyp="http://schemas.microsoft.com/office/drawing/2018/hyperlinkcolor" val="tx"/>
                    </a:ext>
                  </a:extLst>
                </a:hlinkClick>
              </a:rPr>
              <a:t>Messaging Software</a:t>
            </a:r>
            <a:endParaRPr sz="2700">
              <a:solidFill>
                <a:srgbClr val="1C4587"/>
              </a:solidFill>
              <a:latin typeface="Georgia"/>
              <a:ea typeface="Georgia"/>
              <a:cs typeface="Georgia"/>
              <a:sym typeface="Georgia"/>
            </a:endParaRPr>
          </a:p>
        </p:txBody>
      </p:sp>
      <p:sp>
        <p:nvSpPr>
          <p:cNvPr id="398" name="Google Shape;398;p63">
            <a:hlinkClick r:id="rId3"/>
            <a:extLst>
              <a:ext uri="{C183D7F6-B498-43B3-948B-1728B52AA6E4}">
                <adec:decorative xmlns:adec="http://schemas.microsoft.com/office/drawing/2017/decorative" val="1"/>
              </a:ext>
            </a:extLst>
          </p:cNvPr>
          <p:cNvSpPr/>
          <p:nvPr/>
        </p:nvSpPr>
        <p:spPr>
          <a:xfrm>
            <a:off x="428500" y="3689667"/>
            <a:ext cx="3278100" cy="1596300"/>
          </a:xfrm>
          <a:prstGeom prst="roundRect">
            <a:avLst>
              <a:gd name="adj" fmla="val 16667"/>
            </a:avLst>
          </a:prstGeom>
          <a:solidFill>
            <a:srgbClr val="FF00FF">
              <a:alpha val="51959"/>
            </a:srgb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9" name="Google Shape;399;p63">
            <a:hlinkClick r:id="rId3"/>
            <a:extLst>
              <a:ext uri="{C183D7F6-B498-43B3-948B-1728B52AA6E4}">
                <adec:decorative xmlns:adec="http://schemas.microsoft.com/office/drawing/2017/decorative" val="1"/>
              </a:ext>
            </a:extLst>
          </p:cNvPr>
          <p:cNvSpPr/>
          <p:nvPr/>
        </p:nvSpPr>
        <p:spPr>
          <a:xfrm>
            <a:off x="4419933" y="3711117"/>
            <a:ext cx="3278100" cy="1596300"/>
          </a:xfrm>
          <a:prstGeom prst="roundRect">
            <a:avLst>
              <a:gd name="adj" fmla="val 16667"/>
            </a:avLst>
          </a:prstGeom>
          <a:solidFill>
            <a:srgbClr val="9900FF">
              <a:alpha val="64250"/>
            </a:srgb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0" name="Google Shape;400;p63">
            <a:hlinkClick r:id="rId3"/>
            <a:extLst>
              <a:ext uri="{C183D7F6-B498-43B3-948B-1728B52AA6E4}">
                <adec:decorative xmlns:adec="http://schemas.microsoft.com/office/drawing/2017/decorative" val="1"/>
              </a:ext>
            </a:extLst>
          </p:cNvPr>
          <p:cNvSpPr/>
          <p:nvPr/>
        </p:nvSpPr>
        <p:spPr>
          <a:xfrm>
            <a:off x="8447733" y="3708517"/>
            <a:ext cx="3278100" cy="1596300"/>
          </a:xfrm>
          <a:prstGeom prst="roundRect">
            <a:avLst>
              <a:gd name="adj" fmla="val 16667"/>
            </a:avLst>
          </a:prstGeom>
          <a:solidFill>
            <a:srgbClr val="FF9900">
              <a:alpha val="79330"/>
            </a:srgb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1" name="Google Shape;401;p63"/>
          <p:cNvSpPr txBox="1"/>
          <p:nvPr/>
        </p:nvSpPr>
        <p:spPr>
          <a:xfrm rot="944">
            <a:off x="428500" y="3749117"/>
            <a:ext cx="3278100" cy="14931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2700" u="sng">
                <a:solidFill>
                  <a:srgbClr val="1C4587"/>
                </a:solidFill>
                <a:latin typeface="Georgia"/>
                <a:ea typeface="Georgia"/>
                <a:cs typeface="Georgia"/>
                <a:sym typeface="Georgia"/>
                <a:hlinkClick r:id="rId6">
                  <a:extLst>
                    <a:ext uri="{A12FA001-AC4F-418D-AE19-62706E023703}">
                      <ahyp:hlinkClr xmlns:ahyp="http://schemas.microsoft.com/office/drawing/2018/hyperlinkcolor" val="tx"/>
                    </a:ext>
                  </a:extLst>
                </a:hlinkClick>
              </a:rPr>
              <a:t>12 Ways to Use Social Media for Education</a:t>
            </a:r>
            <a:endParaRPr sz="2700">
              <a:solidFill>
                <a:srgbClr val="1C4587"/>
              </a:solidFill>
              <a:latin typeface="Georgia"/>
              <a:ea typeface="Georgia"/>
              <a:cs typeface="Georgia"/>
              <a:sym typeface="Georgia"/>
            </a:endParaRPr>
          </a:p>
        </p:txBody>
      </p:sp>
      <p:sp>
        <p:nvSpPr>
          <p:cNvPr id="402" name="Google Shape;402;p63"/>
          <p:cNvSpPr txBox="1"/>
          <p:nvPr/>
        </p:nvSpPr>
        <p:spPr>
          <a:xfrm rot="898">
            <a:off x="4353717" y="3729567"/>
            <a:ext cx="3446700" cy="15393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2100" u="sng">
                <a:solidFill>
                  <a:srgbClr val="1C4587"/>
                </a:solidFill>
                <a:latin typeface="Georgia"/>
                <a:ea typeface="Georgia"/>
                <a:cs typeface="Georgia"/>
                <a:sym typeface="Georgia"/>
                <a:hlinkClick r:id="rId7">
                  <a:extLst>
                    <a:ext uri="{A12FA001-AC4F-418D-AE19-62706E023703}">
                      <ahyp:hlinkClr xmlns:ahyp="http://schemas.microsoft.com/office/drawing/2018/hyperlinkcolor" val="tx"/>
                    </a:ext>
                  </a:extLst>
                </a:hlinkClick>
              </a:rPr>
              <a:t>The Secret to Remote Learning Communication with Parents (Includes Podcast)</a:t>
            </a:r>
            <a:endParaRPr sz="2100">
              <a:solidFill>
                <a:srgbClr val="1C4587"/>
              </a:solidFill>
              <a:latin typeface="Georgia"/>
              <a:ea typeface="Georgia"/>
              <a:cs typeface="Georgia"/>
              <a:sym typeface="Georgia"/>
            </a:endParaRPr>
          </a:p>
        </p:txBody>
      </p:sp>
      <p:sp>
        <p:nvSpPr>
          <p:cNvPr id="403" name="Google Shape;403;p63"/>
          <p:cNvSpPr txBox="1"/>
          <p:nvPr/>
        </p:nvSpPr>
        <p:spPr>
          <a:xfrm rot="944">
            <a:off x="8411367" y="3644783"/>
            <a:ext cx="3278100" cy="17238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2400" u="sng">
                <a:solidFill>
                  <a:srgbClr val="1C4587"/>
                </a:solidFill>
                <a:latin typeface="Georgia"/>
                <a:ea typeface="Georgia"/>
                <a:cs typeface="Georgia"/>
                <a:sym typeface="Georgia"/>
                <a:hlinkClick r:id="rId8">
                  <a:extLst>
                    <a:ext uri="{A12FA001-AC4F-418D-AE19-62706E023703}">
                      <ahyp:hlinkClr xmlns:ahyp="http://schemas.microsoft.com/office/drawing/2018/hyperlinkcolor" val="tx"/>
                    </a:ext>
                  </a:extLst>
                </a:hlinkClick>
              </a:rPr>
              <a:t>Webinar: Tips And Tricks For Communicating With Parents Remotely</a:t>
            </a:r>
            <a:endParaRPr sz="2400">
              <a:solidFill>
                <a:srgbClr val="1C4587"/>
              </a:solidFill>
              <a:latin typeface="Georgia"/>
              <a:ea typeface="Georgia"/>
              <a:cs typeface="Georgia"/>
              <a:sym typeface="Georgia"/>
            </a:endParaRPr>
          </a:p>
        </p:txBody>
      </p:sp>
      <p:pic>
        <p:nvPicPr>
          <p:cNvPr id="404" name="Google Shape;404;p63">
            <a:extLst>
              <a:ext uri="{C183D7F6-B498-43B3-948B-1728B52AA6E4}">
                <adec:decorative xmlns:adec="http://schemas.microsoft.com/office/drawing/2017/decorative" val="1"/>
              </a:ext>
            </a:extLst>
          </p:cNvPr>
          <p:cNvPicPr preferRelativeResize="0"/>
          <p:nvPr/>
        </p:nvPicPr>
        <p:blipFill>
          <a:blip r:embed="rId9">
            <a:alphaModFix/>
          </a:blip>
          <a:stretch>
            <a:fillRect/>
          </a:stretch>
        </p:blipFill>
        <p:spPr>
          <a:xfrm>
            <a:off x="0" y="6098325"/>
            <a:ext cx="12191998" cy="7596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64"/>
          <p:cNvSpPr txBox="1">
            <a:spLocks noGrp="1"/>
          </p:cNvSpPr>
          <p:nvPr>
            <p:ph type="body" idx="1"/>
          </p:nvPr>
        </p:nvSpPr>
        <p:spPr>
          <a:xfrm>
            <a:off x="415600" y="1297775"/>
            <a:ext cx="6406200" cy="4200000"/>
          </a:xfrm>
          <a:prstGeom prst="rect">
            <a:avLst/>
          </a:prstGeom>
        </p:spPr>
        <p:txBody>
          <a:bodyPr spcFirstLastPara="1" wrap="square" lIns="91425" tIns="45700" rIns="91425" bIns="45700" anchor="t" anchorCtr="0">
            <a:normAutofit fontScale="47500" lnSpcReduction="20000"/>
          </a:bodyPr>
          <a:lstStyle/>
          <a:p>
            <a:pPr marL="0" lvl="0" indent="0" algn="l" rtl="0">
              <a:spcBef>
                <a:spcPts val="1000"/>
              </a:spcBef>
              <a:spcAft>
                <a:spcPts val="0"/>
              </a:spcAft>
              <a:buNone/>
            </a:pPr>
            <a:r>
              <a:rPr lang="en-US" sz="4200" u="sng">
                <a:solidFill>
                  <a:schemeClr val="hlink"/>
                </a:solidFill>
                <a:latin typeface="Georgia"/>
                <a:ea typeface="Georgia"/>
                <a:cs typeface="Georgia"/>
                <a:sym typeface="Georgia"/>
                <a:hlinkClick r:id="rId3"/>
              </a:rPr>
              <a:t>Parent University</a:t>
            </a:r>
            <a:r>
              <a:rPr lang="en-US" sz="4200">
                <a:solidFill>
                  <a:srgbClr val="1C4587"/>
                </a:solidFill>
                <a:latin typeface="Georgia"/>
                <a:ea typeface="Georgia"/>
                <a:cs typeface="Georgia"/>
                <a:sym typeface="Georgia"/>
              </a:rPr>
              <a:t>: Created by Broward County Public Schools (FL) to help parents with transitioning to remote learning </a:t>
            </a:r>
            <a:endParaRPr sz="4200">
              <a:solidFill>
                <a:srgbClr val="1C4587"/>
              </a:solidFill>
              <a:latin typeface="Georgia"/>
              <a:ea typeface="Georgia"/>
              <a:cs typeface="Georgia"/>
              <a:sym typeface="Georgia"/>
            </a:endParaRPr>
          </a:p>
          <a:p>
            <a:pPr marL="0" lvl="0" indent="0" algn="l" rtl="0">
              <a:spcBef>
                <a:spcPts val="1000"/>
              </a:spcBef>
              <a:spcAft>
                <a:spcPts val="0"/>
              </a:spcAft>
              <a:buNone/>
            </a:pPr>
            <a:r>
              <a:rPr lang="en-US" sz="4200">
                <a:solidFill>
                  <a:srgbClr val="1C4587"/>
                </a:solidFill>
                <a:latin typeface="Georgia"/>
                <a:ea typeface="Georgia"/>
                <a:cs typeface="Georgia"/>
                <a:sym typeface="Georgia"/>
              </a:rPr>
              <a:t>Includes pre-recorded webinars and slide presentations for e-Learning strategies and best practices for parents, categorized by grade level </a:t>
            </a:r>
            <a:endParaRPr sz="4200">
              <a:solidFill>
                <a:srgbClr val="1C4587"/>
              </a:solidFill>
              <a:latin typeface="Georgia"/>
              <a:ea typeface="Georgia"/>
              <a:cs typeface="Georgia"/>
              <a:sym typeface="Georgia"/>
            </a:endParaRPr>
          </a:p>
          <a:p>
            <a:pPr marL="0" lvl="0" indent="0" algn="l" rtl="0">
              <a:spcBef>
                <a:spcPts val="1000"/>
              </a:spcBef>
              <a:spcAft>
                <a:spcPts val="0"/>
              </a:spcAft>
              <a:buNone/>
            </a:pPr>
            <a:r>
              <a:rPr lang="en-US" sz="4200">
                <a:solidFill>
                  <a:srgbClr val="1C4587"/>
                </a:solidFill>
                <a:latin typeface="Georgia"/>
                <a:ea typeface="Georgia"/>
                <a:cs typeface="Georgia"/>
                <a:sym typeface="Georgia"/>
              </a:rPr>
              <a:t>Closed captioning for the webinars is available in Spanish, Portuguese, Haitian-Creole, Arabic, Chinese and Vietnamese</a:t>
            </a:r>
            <a:endParaRPr sz="4200">
              <a:solidFill>
                <a:srgbClr val="1C4587"/>
              </a:solidFill>
              <a:latin typeface="Georgia"/>
              <a:ea typeface="Georgia"/>
              <a:cs typeface="Georgia"/>
              <a:sym typeface="Georgia"/>
            </a:endParaRPr>
          </a:p>
          <a:p>
            <a:pPr marL="0" lvl="0" indent="0" algn="l" rtl="0">
              <a:spcBef>
                <a:spcPts val="1000"/>
              </a:spcBef>
              <a:spcAft>
                <a:spcPts val="0"/>
              </a:spcAft>
              <a:buNone/>
            </a:pPr>
            <a:endParaRPr>
              <a:solidFill>
                <a:srgbClr val="1C4587"/>
              </a:solidFill>
              <a:latin typeface="Georgia"/>
              <a:ea typeface="Georgia"/>
              <a:cs typeface="Georgia"/>
              <a:sym typeface="Georgia"/>
            </a:endParaRPr>
          </a:p>
        </p:txBody>
      </p:sp>
      <p:sp>
        <p:nvSpPr>
          <p:cNvPr id="410" name="Google Shape;410;p64"/>
          <p:cNvSpPr txBox="1">
            <a:spLocks noGrp="1"/>
          </p:cNvSpPr>
          <p:nvPr>
            <p:ph type="title"/>
          </p:nvPr>
        </p:nvSpPr>
        <p:spPr>
          <a:xfrm>
            <a:off x="428600" y="334200"/>
            <a:ext cx="11360700" cy="763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1300"/>
              <a:buNone/>
            </a:pPr>
            <a:r>
              <a:rPr lang="en-US" sz="4400" b="1" dirty="0">
                <a:solidFill>
                  <a:srgbClr val="1C4587"/>
                </a:solidFill>
                <a:latin typeface="Georgia"/>
                <a:ea typeface="Georgia"/>
                <a:cs typeface="Georgia"/>
                <a:sym typeface="Georgia"/>
              </a:rPr>
              <a:t>Resource Highlight: Parent University</a:t>
            </a:r>
            <a:endParaRPr sz="4400" b="1" dirty="0">
              <a:solidFill>
                <a:srgbClr val="1C4587"/>
              </a:solidFill>
              <a:latin typeface="Georgia"/>
              <a:ea typeface="Georgia"/>
              <a:cs typeface="Georgia"/>
              <a:sym typeface="Georgia"/>
            </a:endParaRPr>
          </a:p>
        </p:txBody>
      </p:sp>
      <p:pic>
        <p:nvPicPr>
          <p:cNvPr id="411" name="Google Shape;411;p64">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7189050" y="3437200"/>
            <a:ext cx="4397568" cy="1374233"/>
          </a:xfrm>
          <a:prstGeom prst="rect">
            <a:avLst/>
          </a:prstGeom>
          <a:noFill/>
          <a:ln>
            <a:noFill/>
          </a:ln>
        </p:spPr>
      </p:pic>
      <p:pic>
        <p:nvPicPr>
          <p:cNvPr id="412" name="Google Shape;412;p64">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6986266" y="1532253"/>
            <a:ext cx="4803133" cy="1470478"/>
          </a:xfrm>
          <a:prstGeom prst="rect">
            <a:avLst/>
          </a:prstGeom>
          <a:noFill/>
          <a:ln>
            <a:noFill/>
          </a:ln>
        </p:spPr>
      </p:pic>
      <p:pic>
        <p:nvPicPr>
          <p:cNvPr id="413" name="Google Shape;413;p64">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0" y="6098325"/>
            <a:ext cx="12191998" cy="7596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65"/>
          <p:cNvSpPr txBox="1">
            <a:spLocks noGrp="1"/>
          </p:cNvSpPr>
          <p:nvPr>
            <p:ph type="title"/>
          </p:nvPr>
        </p:nvSpPr>
        <p:spPr>
          <a:xfrm>
            <a:off x="377467" y="486583"/>
            <a:ext cx="11360700" cy="7635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29545"/>
              <a:buFont typeface="Arial"/>
              <a:buNone/>
            </a:pPr>
            <a:r>
              <a:rPr lang="en-US" sz="4400" b="1">
                <a:solidFill>
                  <a:srgbClr val="1C4587"/>
                </a:solidFill>
                <a:latin typeface="Georgia"/>
                <a:ea typeface="Georgia"/>
                <a:cs typeface="Georgia"/>
                <a:sym typeface="Georgia"/>
              </a:rPr>
              <a:t>Resource Highlight: Remote Parent Engagement Strategies</a:t>
            </a:r>
            <a:endParaRPr sz="4400" b="1">
              <a:solidFill>
                <a:srgbClr val="1C4587"/>
              </a:solidFill>
              <a:latin typeface="Georgia"/>
              <a:ea typeface="Georgia"/>
              <a:cs typeface="Georgia"/>
              <a:sym typeface="Georgia"/>
            </a:endParaRPr>
          </a:p>
          <a:p>
            <a:pPr marL="0" lvl="0" indent="0" algn="ctr" rtl="0">
              <a:spcBef>
                <a:spcPts val="0"/>
              </a:spcBef>
              <a:spcAft>
                <a:spcPts val="0"/>
              </a:spcAft>
              <a:buNone/>
            </a:pPr>
            <a:endParaRPr/>
          </a:p>
        </p:txBody>
      </p:sp>
      <p:sp>
        <p:nvSpPr>
          <p:cNvPr id="419" name="Google Shape;419;p65"/>
          <p:cNvSpPr txBox="1">
            <a:spLocks noGrp="1"/>
          </p:cNvSpPr>
          <p:nvPr>
            <p:ph type="body" idx="1"/>
          </p:nvPr>
        </p:nvSpPr>
        <p:spPr>
          <a:xfrm>
            <a:off x="377475" y="1596142"/>
            <a:ext cx="8001600" cy="4555200"/>
          </a:xfrm>
          <a:prstGeom prst="rect">
            <a:avLst/>
          </a:prstGeom>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sz="2700" u="sng">
                <a:solidFill>
                  <a:schemeClr val="hlink"/>
                </a:solidFill>
                <a:latin typeface="Georgia"/>
                <a:ea typeface="Georgia"/>
                <a:cs typeface="Georgia"/>
                <a:sym typeface="Georgia"/>
                <a:hlinkClick r:id="rId3"/>
              </a:rPr>
              <a:t>Hawai'i Statewide Family Engagement Center:</a:t>
            </a:r>
            <a:r>
              <a:rPr lang="en-US" sz="2700">
                <a:solidFill>
                  <a:srgbClr val="1C4587"/>
                </a:solidFill>
                <a:latin typeface="Georgia"/>
                <a:ea typeface="Georgia"/>
                <a:cs typeface="Georgia"/>
                <a:sym typeface="Georgia"/>
              </a:rPr>
              <a:t> 5 Remote Family Engagement Strategies (Tips, Examples, and Step-By-Step Guides) </a:t>
            </a:r>
            <a:endParaRPr sz="2700">
              <a:solidFill>
                <a:srgbClr val="1C4587"/>
              </a:solidFill>
              <a:latin typeface="Georgia"/>
              <a:ea typeface="Georgia"/>
              <a:cs typeface="Georgia"/>
              <a:sym typeface="Georgia"/>
            </a:endParaRPr>
          </a:p>
          <a:p>
            <a:pPr marL="0" lvl="0" indent="0" algn="l" rtl="0">
              <a:spcBef>
                <a:spcPts val="1000"/>
              </a:spcBef>
              <a:spcAft>
                <a:spcPts val="0"/>
              </a:spcAft>
              <a:buNone/>
            </a:pPr>
            <a:r>
              <a:rPr lang="en-US" sz="2700">
                <a:solidFill>
                  <a:srgbClr val="1C4587"/>
                </a:solidFill>
                <a:latin typeface="Georgia"/>
                <a:ea typeface="Georgia"/>
                <a:cs typeface="Georgia"/>
                <a:sym typeface="Georgia"/>
              </a:rPr>
              <a:t>Online Tools for Parent Engagement: Resources from </a:t>
            </a:r>
            <a:r>
              <a:rPr lang="en-US" sz="2700" u="sng">
                <a:solidFill>
                  <a:schemeClr val="hlink"/>
                </a:solidFill>
                <a:latin typeface="Georgia"/>
                <a:ea typeface="Georgia"/>
                <a:cs typeface="Georgia"/>
                <a:sym typeface="Georgia"/>
                <a:hlinkClick r:id="rId4"/>
              </a:rPr>
              <a:t>Education World</a:t>
            </a:r>
            <a:r>
              <a:rPr lang="en-US" sz="2700">
                <a:solidFill>
                  <a:srgbClr val="1C4587"/>
                </a:solidFill>
                <a:latin typeface="Georgia"/>
                <a:ea typeface="Georgia"/>
                <a:cs typeface="Georgia"/>
                <a:sym typeface="Georgia"/>
              </a:rPr>
              <a:t>, </a:t>
            </a:r>
            <a:r>
              <a:rPr lang="en-US" sz="2700" u="sng">
                <a:solidFill>
                  <a:schemeClr val="hlink"/>
                </a:solidFill>
                <a:latin typeface="Georgia"/>
                <a:ea typeface="Georgia"/>
                <a:cs typeface="Georgia"/>
                <a:sym typeface="Georgia"/>
                <a:hlinkClick r:id="rId5"/>
              </a:rPr>
              <a:t>Edutopia</a:t>
            </a:r>
            <a:r>
              <a:rPr lang="en-US" sz="2700">
                <a:solidFill>
                  <a:srgbClr val="1C4587"/>
                </a:solidFill>
                <a:latin typeface="Georgia"/>
                <a:ea typeface="Georgia"/>
                <a:cs typeface="Georgia"/>
                <a:sym typeface="Georgia"/>
              </a:rPr>
              <a:t>, and </a:t>
            </a:r>
            <a:r>
              <a:rPr lang="en-US" sz="2700" u="sng">
                <a:solidFill>
                  <a:schemeClr val="hlink"/>
                </a:solidFill>
                <a:latin typeface="Georgia"/>
                <a:ea typeface="Georgia"/>
                <a:cs typeface="Georgia"/>
                <a:sym typeface="Georgia"/>
                <a:hlinkClick r:id="rId6"/>
              </a:rPr>
              <a:t>Common Sense Education</a:t>
            </a:r>
            <a:r>
              <a:rPr lang="en-US" sz="2700">
                <a:solidFill>
                  <a:srgbClr val="1C4587"/>
                </a:solidFill>
                <a:latin typeface="Georgia"/>
                <a:ea typeface="Georgia"/>
                <a:cs typeface="Georgia"/>
                <a:sym typeface="Georgia"/>
              </a:rPr>
              <a:t>, </a:t>
            </a:r>
            <a:endParaRPr sz="2700">
              <a:solidFill>
                <a:srgbClr val="1C4587"/>
              </a:solidFill>
              <a:latin typeface="Georgia"/>
              <a:ea typeface="Georgia"/>
              <a:cs typeface="Georgia"/>
              <a:sym typeface="Georgia"/>
            </a:endParaRPr>
          </a:p>
          <a:p>
            <a:pPr marL="0" lvl="0" indent="0" algn="l" rtl="0">
              <a:spcBef>
                <a:spcPts val="1000"/>
              </a:spcBef>
              <a:spcAft>
                <a:spcPts val="0"/>
              </a:spcAft>
              <a:buNone/>
            </a:pPr>
            <a:r>
              <a:rPr lang="en-US" sz="2700">
                <a:solidFill>
                  <a:srgbClr val="1C4587"/>
                </a:solidFill>
                <a:latin typeface="Georgia"/>
                <a:ea typeface="Georgia"/>
                <a:cs typeface="Georgia"/>
                <a:sym typeface="Georgia"/>
              </a:rPr>
              <a:t>Creating Virtual Parent-Teacher Events: Resources from </a:t>
            </a:r>
            <a:r>
              <a:rPr lang="en-US" sz="2700" u="sng">
                <a:solidFill>
                  <a:schemeClr val="hlink"/>
                </a:solidFill>
                <a:latin typeface="Georgia"/>
                <a:ea typeface="Georgia"/>
                <a:cs typeface="Georgia"/>
                <a:sym typeface="Georgia"/>
                <a:hlinkClick r:id="rId7"/>
              </a:rPr>
              <a:t>ParentSquare</a:t>
            </a:r>
            <a:r>
              <a:rPr lang="en-US" sz="2700">
                <a:solidFill>
                  <a:srgbClr val="1C4587"/>
                </a:solidFill>
                <a:latin typeface="Georgia"/>
                <a:ea typeface="Georgia"/>
                <a:cs typeface="Georgia"/>
                <a:sym typeface="Georgia"/>
              </a:rPr>
              <a:t> and </a:t>
            </a:r>
            <a:r>
              <a:rPr lang="en-US" sz="2700" u="sng">
                <a:solidFill>
                  <a:schemeClr val="hlink"/>
                </a:solidFill>
                <a:latin typeface="Georgia"/>
                <a:ea typeface="Georgia"/>
                <a:cs typeface="Georgia"/>
                <a:sym typeface="Georgia"/>
                <a:hlinkClick r:id="rId8"/>
              </a:rPr>
              <a:t>Albert</a:t>
            </a:r>
            <a:endParaRPr sz="2700">
              <a:solidFill>
                <a:srgbClr val="1C4587"/>
              </a:solidFill>
              <a:latin typeface="Georgia"/>
              <a:ea typeface="Georgia"/>
              <a:cs typeface="Georgia"/>
              <a:sym typeface="Georgia"/>
            </a:endParaRPr>
          </a:p>
          <a:p>
            <a:pPr marL="0" lvl="0" indent="0" algn="l" rtl="0">
              <a:spcBef>
                <a:spcPts val="1000"/>
              </a:spcBef>
              <a:spcAft>
                <a:spcPts val="0"/>
              </a:spcAft>
              <a:buNone/>
            </a:pPr>
            <a:endParaRPr sz="2700"/>
          </a:p>
        </p:txBody>
      </p:sp>
      <p:pic>
        <p:nvPicPr>
          <p:cNvPr id="420" name="Google Shape;420;p65">
            <a:extLst>
              <a:ext uri="{C183D7F6-B498-43B3-948B-1728B52AA6E4}">
                <adec:decorative xmlns:adec="http://schemas.microsoft.com/office/drawing/2017/decorative" val="1"/>
              </a:ext>
            </a:extLst>
          </p:cNvPr>
          <p:cNvPicPr preferRelativeResize="0"/>
          <p:nvPr/>
        </p:nvPicPr>
        <p:blipFill>
          <a:blip r:embed="rId9">
            <a:alphaModFix/>
          </a:blip>
          <a:stretch>
            <a:fillRect/>
          </a:stretch>
        </p:blipFill>
        <p:spPr>
          <a:xfrm>
            <a:off x="8315650" y="1643696"/>
            <a:ext cx="3368398" cy="4206468"/>
          </a:xfrm>
          <a:prstGeom prst="rect">
            <a:avLst/>
          </a:prstGeom>
          <a:noFill/>
          <a:ln>
            <a:noFill/>
          </a:ln>
        </p:spPr>
      </p:pic>
      <p:pic>
        <p:nvPicPr>
          <p:cNvPr id="421" name="Google Shape;421;p65">
            <a:extLst>
              <a:ext uri="{C183D7F6-B498-43B3-948B-1728B52AA6E4}">
                <adec:decorative xmlns:adec="http://schemas.microsoft.com/office/drawing/2017/decorative" val="1"/>
              </a:ext>
            </a:extLst>
          </p:cNvPr>
          <p:cNvPicPr preferRelativeResize="0"/>
          <p:nvPr/>
        </p:nvPicPr>
        <p:blipFill>
          <a:blip r:embed="rId10">
            <a:alphaModFix/>
          </a:blip>
          <a:stretch>
            <a:fillRect/>
          </a:stretch>
        </p:blipFill>
        <p:spPr>
          <a:xfrm>
            <a:off x="0" y="6098325"/>
            <a:ext cx="12191998" cy="7596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6"/>
          <p:cNvSpPr txBox="1">
            <a:spLocks noGrp="1"/>
          </p:cNvSpPr>
          <p:nvPr>
            <p:ph type="title"/>
          </p:nvPr>
        </p:nvSpPr>
        <p:spPr>
          <a:xfrm>
            <a:off x="348867" y="393233"/>
            <a:ext cx="11360700" cy="7635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400" b="1">
                <a:solidFill>
                  <a:srgbClr val="1C4587"/>
                </a:solidFill>
                <a:latin typeface="Georgia"/>
                <a:ea typeface="Georgia"/>
                <a:cs typeface="Georgia"/>
                <a:sym typeface="Georgia"/>
              </a:rPr>
              <a:t>Parent-Teacher Communication Tools</a:t>
            </a:r>
            <a:endParaRPr sz="4400" b="1">
              <a:solidFill>
                <a:srgbClr val="1C4587"/>
              </a:solidFill>
              <a:latin typeface="Georgia"/>
              <a:ea typeface="Georgia"/>
              <a:cs typeface="Georgia"/>
              <a:sym typeface="Georgia"/>
            </a:endParaRPr>
          </a:p>
          <a:p>
            <a:pPr marL="0" lvl="0" indent="0" algn="ctr" rtl="0">
              <a:spcBef>
                <a:spcPts val="0"/>
              </a:spcBef>
              <a:spcAft>
                <a:spcPts val="0"/>
              </a:spcAft>
              <a:buNone/>
            </a:pPr>
            <a:endParaRPr sz="1900">
              <a:solidFill>
                <a:srgbClr val="000000"/>
              </a:solidFill>
            </a:endParaRPr>
          </a:p>
          <a:p>
            <a:pPr marL="0" lvl="0" indent="0" algn="ctr" rtl="0">
              <a:spcBef>
                <a:spcPts val="0"/>
              </a:spcBef>
              <a:spcAft>
                <a:spcPts val="0"/>
              </a:spcAft>
              <a:buNone/>
            </a:pPr>
            <a:endParaRPr/>
          </a:p>
        </p:txBody>
      </p:sp>
      <p:pic>
        <p:nvPicPr>
          <p:cNvPr id="427" name="Google Shape;427;p66" descr="Google hangouts logo"/>
          <p:cNvPicPr preferRelativeResize="0"/>
          <p:nvPr/>
        </p:nvPicPr>
        <p:blipFill>
          <a:blip r:embed="rId3">
            <a:alphaModFix/>
          </a:blip>
          <a:stretch>
            <a:fillRect/>
          </a:stretch>
        </p:blipFill>
        <p:spPr>
          <a:xfrm>
            <a:off x="2221400" y="2001681"/>
            <a:ext cx="1798219" cy="1138067"/>
          </a:xfrm>
          <a:prstGeom prst="rect">
            <a:avLst/>
          </a:prstGeom>
          <a:noFill/>
          <a:ln>
            <a:noFill/>
          </a:ln>
        </p:spPr>
      </p:pic>
      <p:pic>
        <p:nvPicPr>
          <p:cNvPr id="428" name="Google Shape;428;p66" descr="Skype logo"/>
          <p:cNvPicPr preferRelativeResize="0"/>
          <p:nvPr/>
        </p:nvPicPr>
        <p:blipFill>
          <a:blip r:embed="rId4">
            <a:alphaModFix/>
          </a:blip>
          <a:stretch>
            <a:fillRect/>
          </a:stretch>
        </p:blipFill>
        <p:spPr>
          <a:xfrm>
            <a:off x="4015514" y="2077333"/>
            <a:ext cx="978067" cy="986744"/>
          </a:xfrm>
          <a:prstGeom prst="rect">
            <a:avLst/>
          </a:prstGeom>
          <a:noFill/>
          <a:ln>
            <a:noFill/>
          </a:ln>
        </p:spPr>
      </p:pic>
      <p:pic>
        <p:nvPicPr>
          <p:cNvPr id="429" name="Google Shape;429;p66" descr="Zoom logo"/>
          <p:cNvPicPr preferRelativeResize="0"/>
          <p:nvPr/>
        </p:nvPicPr>
        <p:blipFill>
          <a:blip r:embed="rId5">
            <a:alphaModFix/>
          </a:blip>
          <a:stretch>
            <a:fillRect/>
          </a:stretch>
        </p:blipFill>
        <p:spPr>
          <a:xfrm>
            <a:off x="1040850" y="1913996"/>
            <a:ext cx="1428195" cy="1313438"/>
          </a:xfrm>
          <a:prstGeom prst="rect">
            <a:avLst/>
          </a:prstGeom>
          <a:noFill/>
          <a:ln>
            <a:noFill/>
          </a:ln>
        </p:spPr>
      </p:pic>
      <p:sp>
        <p:nvSpPr>
          <p:cNvPr id="430" name="Google Shape;430;p66"/>
          <p:cNvSpPr txBox="1"/>
          <p:nvPr/>
        </p:nvSpPr>
        <p:spPr>
          <a:xfrm>
            <a:off x="1384017" y="1291150"/>
            <a:ext cx="4152900" cy="5694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2100" b="1">
                <a:solidFill>
                  <a:srgbClr val="1C4587"/>
                </a:solidFill>
                <a:latin typeface="Georgia"/>
                <a:ea typeface="Georgia"/>
                <a:cs typeface="Georgia"/>
                <a:sym typeface="Georgia"/>
              </a:rPr>
              <a:t>Virtual Meeting Platforms</a:t>
            </a:r>
            <a:endParaRPr sz="2100" b="1">
              <a:solidFill>
                <a:srgbClr val="1C4587"/>
              </a:solidFill>
              <a:latin typeface="Georgia"/>
              <a:ea typeface="Georgia"/>
              <a:cs typeface="Georgia"/>
              <a:sym typeface="Georgia"/>
            </a:endParaRPr>
          </a:p>
        </p:txBody>
      </p:sp>
      <p:sp>
        <p:nvSpPr>
          <p:cNvPr id="431" name="Google Shape;431;p66"/>
          <p:cNvSpPr txBox="1"/>
          <p:nvPr/>
        </p:nvSpPr>
        <p:spPr>
          <a:xfrm>
            <a:off x="6787117" y="1291167"/>
            <a:ext cx="4251600" cy="8928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2100" b="1">
                <a:solidFill>
                  <a:srgbClr val="1C4587"/>
                </a:solidFill>
                <a:latin typeface="Georgia"/>
                <a:ea typeface="Georgia"/>
                <a:cs typeface="Georgia"/>
                <a:sym typeface="Georgia"/>
              </a:rPr>
              <a:t>Social Media: Create Classroom Accounts/Pages</a:t>
            </a:r>
            <a:endParaRPr sz="2100" b="1">
              <a:solidFill>
                <a:srgbClr val="1C4587"/>
              </a:solidFill>
              <a:latin typeface="Georgia"/>
              <a:ea typeface="Georgia"/>
              <a:cs typeface="Georgia"/>
              <a:sym typeface="Georgia"/>
            </a:endParaRPr>
          </a:p>
        </p:txBody>
      </p:sp>
      <p:pic>
        <p:nvPicPr>
          <p:cNvPr id="432" name="Google Shape;432;p66" descr="Twitter logo"/>
          <p:cNvPicPr preferRelativeResize="0"/>
          <p:nvPr/>
        </p:nvPicPr>
        <p:blipFill>
          <a:blip r:embed="rId6">
            <a:alphaModFix/>
          </a:blip>
          <a:stretch>
            <a:fillRect/>
          </a:stretch>
        </p:blipFill>
        <p:spPr>
          <a:xfrm>
            <a:off x="7135566" y="2187803"/>
            <a:ext cx="978066" cy="1000612"/>
          </a:xfrm>
          <a:prstGeom prst="rect">
            <a:avLst/>
          </a:prstGeom>
          <a:noFill/>
          <a:ln>
            <a:noFill/>
          </a:ln>
        </p:spPr>
      </p:pic>
      <p:pic>
        <p:nvPicPr>
          <p:cNvPr id="433" name="Google Shape;433;p66" descr="Instagram logo"/>
          <p:cNvPicPr preferRelativeResize="0"/>
          <p:nvPr/>
        </p:nvPicPr>
        <p:blipFill>
          <a:blip r:embed="rId7">
            <a:alphaModFix/>
          </a:blip>
          <a:stretch>
            <a:fillRect/>
          </a:stretch>
        </p:blipFill>
        <p:spPr>
          <a:xfrm>
            <a:off x="8541645" y="2193963"/>
            <a:ext cx="978066" cy="1000538"/>
          </a:xfrm>
          <a:prstGeom prst="rect">
            <a:avLst/>
          </a:prstGeom>
          <a:noFill/>
          <a:ln>
            <a:noFill/>
          </a:ln>
        </p:spPr>
      </p:pic>
      <p:pic>
        <p:nvPicPr>
          <p:cNvPr id="434" name="Google Shape;434;p66" descr="Facebook logo"/>
          <p:cNvPicPr preferRelativeResize="0"/>
          <p:nvPr/>
        </p:nvPicPr>
        <p:blipFill>
          <a:blip r:embed="rId8">
            <a:alphaModFix/>
          </a:blip>
          <a:stretch>
            <a:fillRect/>
          </a:stretch>
        </p:blipFill>
        <p:spPr>
          <a:xfrm>
            <a:off x="9881004" y="2148001"/>
            <a:ext cx="978067" cy="1000669"/>
          </a:xfrm>
          <a:prstGeom prst="rect">
            <a:avLst/>
          </a:prstGeom>
          <a:noFill/>
          <a:ln>
            <a:noFill/>
          </a:ln>
        </p:spPr>
      </p:pic>
      <p:sp>
        <p:nvSpPr>
          <p:cNvPr id="435" name="Google Shape;435;p66"/>
          <p:cNvSpPr txBox="1"/>
          <p:nvPr/>
        </p:nvSpPr>
        <p:spPr>
          <a:xfrm>
            <a:off x="6254267" y="3552000"/>
            <a:ext cx="5742900" cy="5694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2100" b="1">
                <a:solidFill>
                  <a:srgbClr val="1C4587"/>
                </a:solidFill>
                <a:latin typeface="Georgia"/>
                <a:ea typeface="Georgia"/>
                <a:cs typeface="Georgia"/>
                <a:sym typeface="Georgia"/>
              </a:rPr>
              <a:t>Create Newsletters/Virtual Handouts</a:t>
            </a:r>
            <a:endParaRPr sz="2100" b="1">
              <a:solidFill>
                <a:srgbClr val="1C4587"/>
              </a:solidFill>
              <a:latin typeface="Georgia"/>
              <a:ea typeface="Georgia"/>
              <a:cs typeface="Georgia"/>
              <a:sym typeface="Georgia"/>
            </a:endParaRPr>
          </a:p>
        </p:txBody>
      </p:sp>
      <p:pic>
        <p:nvPicPr>
          <p:cNvPr id="436" name="Google Shape;436;p66" descr="Canva logo"/>
          <p:cNvPicPr preferRelativeResize="0"/>
          <p:nvPr/>
        </p:nvPicPr>
        <p:blipFill>
          <a:blip r:embed="rId9">
            <a:alphaModFix/>
          </a:blip>
          <a:stretch>
            <a:fillRect/>
          </a:stretch>
        </p:blipFill>
        <p:spPr>
          <a:xfrm>
            <a:off x="6851333" y="4105289"/>
            <a:ext cx="978067" cy="978067"/>
          </a:xfrm>
          <a:prstGeom prst="rect">
            <a:avLst/>
          </a:prstGeom>
          <a:noFill/>
          <a:ln>
            <a:noFill/>
          </a:ln>
        </p:spPr>
      </p:pic>
      <p:pic>
        <p:nvPicPr>
          <p:cNvPr id="437" name="Google Shape;437;p66" descr="Google logo"/>
          <p:cNvPicPr preferRelativeResize="0"/>
          <p:nvPr/>
        </p:nvPicPr>
        <p:blipFill>
          <a:blip r:embed="rId10">
            <a:alphaModFix/>
          </a:blip>
          <a:stretch>
            <a:fillRect/>
          </a:stretch>
        </p:blipFill>
        <p:spPr>
          <a:xfrm>
            <a:off x="8119767" y="4181048"/>
            <a:ext cx="1475201" cy="875119"/>
          </a:xfrm>
          <a:prstGeom prst="rect">
            <a:avLst/>
          </a:prstGeom>
          <a:noFill/>
          <a:ln>
            <a:noFill/>
          </a:ln>
        </p:spPr>
      </p:pic>
      <p:pic>
        <p:nvPicPr>
          <p:cNvPr id="438" name="Google Shape;438;p66" descr="Mailchimp logo"/>
          <p:cNvPicPr preferRelativeResize="0"/>
          <p:nvPr/>
        </p:nvPicPr>
        <p:blipFill>
          <a:blip r:embed="rId11">
            <a:alphaModFix/>
          </a:blip>
          <a:stretch>
            <a:fillRect/>
          </a:stretch>
        </p:blipFill>
        <p:spPr>
          <a:xfrm>
            <a:off x="9792866" y="4101505"/>
            <a:ext cx="1034199" cy="1034199"/>
          </a:xfrm>
          <a:prstGeom prst="rect">
            <a:avLst/>
          </a:prstGeom>
          <a:noFill/>
          <a:ln>
            <a:noFill/>
          </a:ln>
        </p:spPr>
      </p:pic>
      <p:sp>
        <p:nvSpPr>
          <p:cNvPr id="439" name="Google Shape;439;p66"/>
          <p:cNvSpPr txBox="1"/>
          <p:nvPr/>
        </p:nvSpPr>
        <p:spPr>
          <a:xfrm>
            <a:off x="624417" y="3552000"/>
            <a:ext cx="5328900" cy="5694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2100" b="1">
                <a:solidFill>
                  <a:srgbClr val="1C4587"/>
                </a:solidFill>
                <a:latin typeface="Georgia"/>
                <a:ea typeface="Georgia"/>
                <a:cs typeface="Georgia"/>
                <a:sym typeface="Georgia"/>
              </a:rPr>
              <a:t>Direct, Individual  Communication </a:t>
            </a:r>
            <a:endParaRPr sz="2100" b="1">
              <a:solidFill>
                <a:srgbClr val="1C4587"/>
              </a:solidFill>
              <a:latin typeface="Georgia"/>
              <a:ea typeface="Georgia"/>
              <a:cs typeface="Georgia"/>
              <a:sym typeface="Georgia"/>
            </a:endParaRPr>
          </a:p>
        </p:txBody>
      </p:sp>
      <p:pic>
        <p:nvPicPr>
          <p:cNvPr id="440" name="Google Shape;440;p66" descr="Mail logo"/>
          <p:cNvPicPr preferRelativeResize="0"/>
          <p:nvPr/>
        </p:nvPicPr>
        <p:blipFill>
          <a:blip r:embed="rId12">
            <a:alphaModFix/>
          </a:blip>
          <a:stretch>
            <a:fillRect/>
          </a:stretch>
        </p:blipFill>
        <p:spPr>
          <a:xfrm>
            <a:off x="1223683" y="4126800"/>
            <a:ext cx="1184000" cy="1184000"/>
          </a:xfrm>
          <a:prstGeom prst="rect">
            <a:avLst/>
          </a:prstGeom>
          <a:noFill/>
          <a:ln>
            <a:noFill/>
          </a:ln>
        </p:spPr>
      </p:pic>
      <p:pic>
        <p:nvPicPr>
          <p:cNvPr id="441" name="Google Shape;441;p66" descr="Phone logo"/>
          <p:cNvPicPr preferRelativeResize="0"/>
          <p:nvPr/>
        </p:nvPicPr>
        <p:blipFill>
          <a:blip r:embed="rId13">
            <a:alphaModFix/>
          </a:blip>
          <a:stretch>
            <a:fillRect/>
          </a:stretch>
        </p:blipFill>
        <p:spPr>
          <a:xfrm>
            <a:off x="2696817" y="4084300"/>
            <a:ext cx="1184000" cy="1184000"/>
          </a:xfrm>
          <a:prstGeom prst="rect">
            <a:avLst/>
          </a:prstGeom>
          <a:noFill/>
          <a:ln>
            <a:noFill/>
          </a:ln>
        </p:spPr>
      </p:pic>
      <p:pic>
        <p:nvPicPr>
          <p:cNvPr id="442" name="Google Shape;442;p66" descr="Messages logo"/>
          <p:cNvPicPr preferRelativeResize="0"/>
          <p:nvPr/>
        </p:nvPicPr>
        <p:blipFill>
          <a:blip r:embed="rId14">
            <a:alphaModFix/>
          </a:blip>
          <a:stretch>
            <a:fillRect/>
          </a:stretch>
        </p:blipFill>
        <p:spPr>
          <a:xfrm>
            <a:off x="4261683" y="4187265"/>
            <a:ext cx="978067" cy="978067"/>
          </a:xfrm>
          <a:prstGeom prst="rect">
            <a:avLst/>
          </a:prstGeom>
          <a:noFill/>
          <a:ln>
            <a:noFill/>
          </a:ln>
        </p:spPr>
      </p:pic>
      <p:pic>
        <p:nvPicPr>
          <p:cNvPr id="443" name="Google Shape;443;p66">
            <a:extLst>
              <a:ext uri="{C183D7F6-B498-43B3-948B-1728B52AA6E4}">
                <adec:decorative xmlns:adec="http://schemas.microsoft.com/office/drawing/2017/decorative" val="1"/>
              </a:ext>
            </a:extLst>
          </p:cNvPr>
          <p:cNvPicPr preferRelativeResize="0"/>
          <p:nvPr/>
        </p:nvPicPr>
        <p:blipFill>
          <a:blip r:embed="rId15">
            <a:alphaModFix/>
          </a:blip>
          <a:stretch>
            <a:fillRect/>
          </a:stretch>
        </p:blipFill>
        <p:spPr>
          <a:xfrm>
            <a:off x="0" y="6098325"/>
            <a:ext cx="12191998" cy="7596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6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The Parent Perspective: </a:t>
            </a:r>
            <a:endParaRPr/>
          </a:p>
          <a:p>
            <a:pPr marL="0" lvl="0" indent="0" algn="ctr" rtl="0">
              <a:spcBef>
                <a:spcPts val="0"/>
              </a:spcBef>
              <a:spcAft>
                <a:spcPts val="0"/>
              </a:spcAft>
              <a:buNone/>
            </a:pPr>
            <a:r>
              <a:rPr lang="en-US"/>
              <a:t>Jill Reffett</a:t>
            </a:r>
            <a:endParaRPr/>
          </a:p>
        </p:txBody>
      </p:sp>
      <p:pic>
        <p:nvPicPr>
          <p:cNvPr id="456" name="Google Shape;456;p68" descr="Photo of Jill Reffett"/>
          <p:cNvPicPr preferRelativeResize="0"/>
          <p:nvPr/>
        </p:nvPicPr>
        <p:blipFill>
          <a:blip r:embed="rId3">
            <a:alphaModFix/>
          </a:blip>
          <a:stretch>
            <a:fillRect/>
          </a:stretch>
        </p:blipFill>
        <p:spPr>
          <a:xfrm>
            <a:off x="1765425" y="1946163"/>
            <a:ext cx="3085250" cy="4113674"/>
          </a:xfrm>
          <a:prstGeom prst="rect">
            <a:avLst/>
          </a:prstGeom>
          <a:noFill/>
          <a:ln>
            <a:noFill/>
          </a:ln>
        </p:spPr>
      </p:pic>
      <p:pic>
        <p:nvPicPr>
          <p:cNvPr id="457" name="Google Shape;457;p68" descr="Photo of Jill's family"/>
          <p:cNvPicPr preferRelativeResize="0"/>
          <p:nvPr/>
        </p:nvPicPr>
        <p:blipFill>
          <a:blip r:embed="rId4">
            <a:alphaModFix/>
          </a:blip>
          <a:stretch>
            <a:fillRect/>
          </a:stretch>
        </p:blipFill>
        <p:spPr>
          <a:xfrm>
            <a:off x="6530850" y="2194400"/>
            <a:ext cx="4822950" cy="36172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922987A-23FC-6878-72F8-FBD1FA3B62E3}"/>
              </a:ext>
            </a:extLst>
          </p:cNvPr>
          <p:cNvSpPr txBox="1">
            <a:spLocks noGrp="1"/>
          </p:cNvSpPr>
          <p:nvPr>
            <p:ph type="title" idx="4294967295"/>
          </p:nvPr>
        </p:nvSpPr>
        <p:spPr>
          <a:xfrm>
            <a:off x="576943" y="103278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5400" b="1" i="0" u="none" strike="noStrike" kern="1200" cap="none" spc="0" normalizeH="0" baseline="0" noProof="0" dirty="0">
                <a:ln>
                  <a:noFill/>
                </a:ln>
                <a:solidFill>
                  <a:schemeClr val="tx1"/>
                </a:solidFill>
                <a:effectLst/>
                <a:uLnTx/>
                <a:uFillTx/>
                <a:latin typeface="Gentona Book" pitchFamily="2" charset="77"/>
                <a:ea typeface="Gotham Bold" charset="0"/>
                <a:cs typeface="Gotham Bold" charset="0"/>
                <a:sym typeface="Arial"/>
              </a:rPr>
              <a:t>Disclaimer</a:t>
            </a:r>
          </a:p>
        </p:txBody>
      </p:sp>
      <p:pic>
        <p:nvPicPr>
          <p:cNvPr id="5" name="Picture 4" descr="Idea that Work U.S. Office of Special Education Program">
            <a:extLst>
              <a:ext uri="{FF2B5EF4-FFF2-40B4-BE49-F238E27FC236}">
                <a16:creationId xmlns:a16="http://schemas.microsoft.com/office/drawing/2014/main" id="{D8B32A82-5971-8DE4-8EAE-3C704951EB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309" y="2426263"/>
            <a:ext cx="1587715" cy="1325459"/>
          </a:xfrm>
          <a:prstGeom prst="rect">
            <a:avLst/>
          </a:prstGeom>
        </p:spPr>
      </p:pic>
      <p:sp>
        <p:nvSpPr>
          <p:cNvPr id="2" name="TextBox 1">
            <a:extLst>
              <a:ext uri="{FF2B5EF4-FFF2-40B4-BE49-F238E27FC236}">
                <a16:creationId xmlns:a16="http://schemas.microsoft.com/office/drawing/2014/main" id="{4CE921F0-C9DD-5942-45D1-DF697ED10CDB}"/>
              </a:ext>
            </a:extLst>
          </p:cNvPr>
          <p:cNvSpPr txBox="1"/>
          <p:nvPr/>
        </p:nvSpPr>
        <p:spPr>
          <a:xfrm>
            <a:off x="2597258" y="2364271"/>
            <a:ext cx="8756542" cy="2532040"/>
          </a:xfrm>
          <a:prstGeom prst="rect">
            <a:avLst/>
          </a:prstGeom>
          <a:noFill/>
        </p:spPr>
        <p:txBody>
          <a:bodyPr wrap="square" rtlCol="0">
            <a:spAutoFit/>
          </a:bodyPr>
          <a:lstStyle/>
          <a:p>
            <a:pPr>
              <a:lnSpc>
                <a:spcPct val="150000"/>
              </a:lnSpc>
            </a:pPr>
            <a:r>
              <a:rPr lang="en-US" sz="1800">
                <a:latin typeface="Helvetica Neue" charset="0"/>
                <a:ea typeface="Helvetica Neue" charset="0"/>
                <a:cs typeface="Helvetica Neue" charset="0"/>
              </a:rPr>
              <a:t>This content was produced under U.S. Department of Education, Office of Special Education Programs, Award No. H325A220002. David Guardino serves as the project officer. The views expressed herein do not necessarily represent the positions or policies of the U.S. Department of Education. No official endorsement by the U.S. Department of Education of any product, commodity, service, or enterprise mentioned in this website is intended or should be inferred.</a:t>
            </a:r>
          </a:p>
        </p:txBody>
      </p:sp>
    </p:spTree>
    <p:extLst>
      <p:ext uri="{BB962C8B-B14F-4D97-AF65-F5344CB8AC3E}">
        <p14:creationId xmlns:p14="http://schemas.microsoft.com/office/powerpoint/2010/main" val="3149796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 name="Title 1">
            <a:extLst>
              <a:ext uri="{FF2B5EF4-FFF2-40B4-BE49-F238E27FC236}">
                <a16:creationId xmlns:a16="http://schemas.microsoft.com/office/drawing/2014/main" id="{A91C6981-5365-BD47-B2FE-682A5FF03D6A}"/>
              </a:ext>
            </a:extLst>
          </p:cNvPr>
          <p:cNvSpPr>
            <a:spLocks noGrp="1"/>
          </p:cNvSpPr>
          <p:nvPr>
            <p:ph type="title" idx="4294967295"/>
          </p:nvPr>
        </p:nvSpPr>
        <p:spPr/>
        <p:txBody>
          <a:bodyPr/>
          <a:lstStyle/>
          <a:p>
            <a:r>
              <a:rPr lang="en-US" dirty="0"/>
              <a:t>HLP 3</a:t>
            </a:r>
          </a:p>
        </p:txBody>
      </p:sp>
      <p:pic>
        <p:nvPicPr>
          <p:cNvPr id="245" name="Google Shape;245;p46" descr="Screenshot of HLP #3"/>
          <p:cNvPicPr preferRelativeResize="0"/>
          <p:nvPr/>
        </p:nvPicPr>
        <p:blipFill>
          <a:blip r:embed="rId3">
            <a:alphaModFix/>
          </a:blip>
          <a:stretch>
            <a:fillRect/>
          </a:stretch>
        </p:blipFill>
        <p:spPr>
          <a:xfrm>
            <a:off x="623888" y="2217975"/>
            <a:ext cx="10944225" cy="3533775"/>
          </a:xfrm>
          <a:prstGeom prst="rect">
            <a:avLst/>
          </a:prstGeom>
          <a:noFill/>
          <a:ln>
            <a:noFill/>
          </a:ln>
        </p:spPr>
      </p:pic>
      <p:pic>
        <p:nvPicPr>
          <p:cNvPr id="246" name="Google Shape;246;p46" descr="HLP logo"/>
          <p:cNvPicPr preferRelativeResize="0"/>
          <p:nvPr/>
        </p:nvPicPr>
        <p:blipFill>
          <a:blip r:embed="rId4">
            <a:alphaModFix/>
          </a:blip>
          <a:stretch>
            <a:fillRect/>
          </a:stretch>
        </p:blipFill>
        <p:spPr>
          <a:xfrm>
            <a:off x="3261650" y="252050"/>
            <a:ext cx="4772325" cy="17953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7"/>
          <p:cNvSpPr txBox="1">
            <a:spLocks noGrp="1"/>
          </p:cNvSpPr>
          <p:nvPr>
            <p:ph type="title"/>
          </p:nvPr>
        </p:nvSpPr>
        <p:spPr>
          <a:xfrm>
            <a:off x="415650" y="677467"/>
            <a:ext cx="11360700" cy="763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1300"/>
              <a:buNone/>
            </a:pPr>
            <a:r>
              <a:rPr lang="en-US" sz="4300" b="1">
                <a:solidFill>
                  <a:srgbClr val="1C4587"/>
                </a:solidFill>
                <a:latin typeface="Georgia"/>
                <a:ea typeface="Georgia"/>
                <a:cs typeface="Georgia"/>
                <a:sym typeface="Georgia"/>
              </a:rPr>
              <a:t>Collaborate - Learning Coach</a:t>
            </a:r>
            <a:endParaRPr sz="4300" b="1">
              <a:solidFill>
                <a:srgbClr val="1C4587"/>
              </a:solidFill>
              <a:latin typeface="Georgia"/>
              <a:ea typeface="Georgia"/>
              <a:cs typeface="Georgia"/>
              <a:sym typeface="Georgia"/>
            </a:endParaRPr>
          </a:p>
        </p:txBody>
      </p:sp>
      <p:sp>
        <p:nvSpPr>
          <p:cNvPr id="252" name="Google Shape;252;p47"/>
          <p:cNvSpPr txBox="1">
            <a:spLocks noGrp="1"/>
          </p:cNvSpPr>
          <p:nvPr>
            <p:ph type="body" idx="1"/>
          </p:nvPr>
        </p:nvSpPr>
        <p:spPr>
          <a:xfrm>
            <a:off x="306875" y="1818458"/>
            <a:ext cx="7063500" cy="39024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en-US" sz="2900">
                <a:solidFill>
                  <a:srgbClr val="1C4587"/>
                </a:solidFill>
                <a:latin typeface="Georgia"/>
                <a:ea typeface="Georgia"/>
                <a:cs typeface="Georgia"/>
                <a:sym typeface="Georgia"/>
              </a:rPr>
              <a:t>Pandemic - Resulted in Role Changes</a:t>
            </a:r>
            <a:endParaRPr sz="2900">
              <a:solidFill>
                <a:srgbClr val="1C4587"/>
              </a:solidFill>
              <a:latin typeface="Georgia"/>
              <a:ea typeface="Georgia"/>
              <a:cs typeface="Georgia"/>
              <a:sym typeface="Georgia"/>
            </a:endParaRPr>
          </a:p>
          <a:p>
            <a:pPr marL="609600" lvl="0" indent="-488950" algn="l" rtl="0">
              <a:lnSpc>
                <a:spcPct val="115000"/>
              </a:lnSpc>
              <a:spcBef>
                <a:spcPts val="1000"/>
              </a:spcBef>
              <a:spcAft>
                <a:spcPts val="0"/>
              </a:spcAft>
              <a:buClr>
                <a:srgbClr val="1C4587"/>
              </a:buClr>
              <a:buSzPts val="2900"/>
              <a:buFont typeface="Georgia"/>
              <a:buAutoNum type="arabicPeriod"/>
            </a:pPr>
            <a:r>
              <a:rPr lang="en-US" sz="2900">
                <a:solidFill>
                  <a:srgbClr val="1C4587"/>
                </a:solidFill>
                <a:latin typeface="Georgia"/>
                <a:ea typeface="Georgia"/>
                <a:cs typeface="Georgia"/>
                <a:sym typeface="Georgia"/>
              </a:rPr>
              <a:t>Social Emotional Development</a:t>
            </a:r>
            <a:endParaRPr sz="2900">
              <a:solidFill>
                <a:srgbClr val="1C4587"/>
              </a:solidFill>
              <a:latin typeface="Georgia"/>
              <a:ea typeface="Georgia"/>
              <a:cs typeface="Georgia"/>
              <a:sym typeface="Georgia"/>
            </a:endParaRPr>
          </a:p>
          <a:p>
            <a:pPr marL="609600" lvl="0" indent="-488950" algn="l" rtl="0">
              <a:lnSpc>
                <a:spcPct val="115000"/>
              </a:lnSpc>
              <a:spcBef>
                <a:spcPts val="1000"/>
              </a:spcBef>
              <a:spcAft>
                <a:spcPts val="0"/>
              </a:spcAft>
              <a:buClr>
                <a:srgbClr val="1C4587"/>
              </a:buClr>
              <a:buSzPts val="2900"/>
              <a:buFont typeface="Georgia"/>
              <a:buAutoNum type="arabicPeriod"/>
            </a:pPr>
            <a:r>
              <a:rPr lang="en-US" sz="2900">
                <a:solidFill>
                  <a:srgbClr val="1C4587"/>
                </a:solidFill>
                <a:latin typeface="Georgia"/>
                <a:ea typeface="Georgia"/>
                <a:cs typeface="Georgia"/>
                <a:sym typeface="Georgia"/>
              </a:rPr>
              <a:t>Executive Functioning Skills</a:t>
            </a:r>
            <a:endParaRPr sz="2900">
              <a:solidFill>
                <a:srgbClr val="1C4587"/>
              </a:solidFill>
              <a:latin typeface="Georgia"/>
              <a:ea typeface="Georgia"/>
              <a:cs typeface="Georgia"/>
              <a:sym typeface="Georgia"/>
            </a:endParaRPr>
          </a:p>
          <a:p>
            <a:pPr marL="609600" lvl="0" indent="-488950" algn="l" rtl="0">
              <a:lnSpc>
                <a:spcPct val="115000"/>
              </a:lnSpc>
              <a:spcBef>
                <a:spcPts val="1000"/>
              </a:spcBef>
              <a:spcAft>
                <a:spcPts val="0"/>
              </a:spcAft>
              <a:buClr>
                <a:srgbClr val="1C4587"/>
              </a:buClr>
              <a:buSzPts val="2900"/>
              <a:buFont typeface="Georgia"/>
              <a:buAutoNum type="arabicPeriod"/>
            </a:pPr>
            <a:r>
              <a:rPr lang="en-US" sz="2900">
                <a:solidFill>
                  <a:srgbClr val="1C4587"/>
                </a:solidFill>
                <a:latin typeface="Georgia"/>
                <a:ea typeface="Georgia"/>
                <a:cs typeface="Georgia"/>
                <a:sym typeface="Georgia"/>
              </a:rPr>
              <a:t>Technologist</a:t>
            </a:r>
            <a:endParaRPr sz="2900">
              <a:solidFill>
                <a:srgbClr val="1C4587"/>
              </a:solidFill>
              <a:latin typeface="Georgia"/>
              <a:ea typeface="Georgia"/>
              <a:cs typeface="Georgia"/>
              <a:sym typeface="Georgia"/>
            </a:endParaRPr>
          </a:p>
          <a:p>
            <a:pPr marL="609600" lvl="0" indent="-488950" algn="l" rtl="0">
              <a:lnSpc>
                <a:spcPct val="115000"/>
              </a:lnSpc>
              <a:spcBef>
                <a:spcPts val="1000"/>
              </a:spcBef>
              <a:spcAft>
                <a:spcPts val="0"/>
              </a:spcAft>
              <a:buClr>
                <a:srgbClr val="1C4587"/>
              </a:buClr>
              <a:buSzPts val="2900"/>
              <a:buFont typeface="Georgia"/>
              <a:buAutoNum type="arabicPeriod"/>
            </a:pPr>
            <a:r>
              <a:rPr lang="en-US" sz="2900">
                <a:solidFill>
                  <a:srgbClr val="1C4587"/>
                </a:solidFill>
                <a:latin typeface="Georgia"/>
                <a:ea typeface="Georgia"/>
                <a:cs typeface="Georgia"/>
                <a:sym typeface="Georgia"/>
              </a:rPr>
              <a:t>Master Communicator</a:t>
            </a:r>
            <a:endParaRPr sz="2900">
              <a:solidFill>
                <a:srgbClr val="1C4587"/>
              </a:solidFill>
              <a:latin typeface="Georgia"/>
              <a:ea typeface="Georgia"/>
              <a:cs typeface="Georgia"/>
              <a:sym typeface="Georgia"/>
            </a:endParaRPr>
          </a:p>
          <a:p>
            <a:pPr marL="0" lvl="0" indent="0" algn="l" rtl="0">
              <a:lnSpc>
                <a:spcPct val="115000"/>
              </a:lnSpc>
              <a:spcBef>
                <a:spcPts val="1000"/>
              </a:spcBef>
              <a:spcAft>
                <a:spcPts val="0"/>
              </a:spcAft>
              <a:buNone/>
            </a:pPr>
            <a:r>
              <a:rPr lang="en-US" sz="2900">
                <a:solidFill>
                  <a:srgbClr val="1C4587"/>
                </a:solidFill>
                <a:latin typeface="Georgia"/>
                <a:ea typeface="Georgia"/>
                <a:cs typeface="Georgia"/>
                <a:sym typeface="Georgia"/>
              </a:rPr>
              <a:t>What about the Parent/Family?</a:t>
            </a:r>
            <a:endParaRPr sz="2900">
              <a:solidFill>
                <a:srgbClr val="1C4587"/>
              </a:solidFill>
              <a:latin typeface="Georgia"/>
              <a:ea typeface="Georgia"/>
              <a:cs typeface="Georgia"/>
              <a:sym typeface="Georgia"/>
            </a:endParaRPr>
          </a:p>
        </p:txBody>
      </p:sp>
      <p:pic>
        <p:nvPicPr>
          <p:cNvPr id="253" name="Google Shape;253;p47" descr="Photo of teacher interacting with kids in a classroom"/>
          <p:cNvPicPr preferRelativeResize="0"/>
          <p:nvPr/>
        </p:nvPicPr>
        <p:blipFill>
          <a:blip r:embed="rId3">
            <a:alphaModFix/>
          </a:blip>
          <a:stretch>
            <a:fillRect/>
          </a:stretch>
        </p:blipFill>
        <p:spPr>
          <a:xfrm>
            <a:off x="6988567" y="2025517"/>
            <a:ext cx="4907466" cy="2760433"/>
          </a:xfrm>
          <a:prstGeom prst="rect">
            <a:avLst/>
          </a:prstGeom>
          <a:noFill/>
          <a:ln>
            <a:noFill/>
          </a:ln>
        </p:spPr>
      </p:pic>
      <p:sp>
        <p:nvSpPr>
          <p:cNvPr id="254" name="Google Shape;254;p47"/>
          <p:cNvSpPr txBox="1"/>
          <p:nvPr/>
        </p:nvSpPr>
        <p:spPr>
          <a:xfrm>
            <a:off x="6159867" y="1219267"/>
            <a:ext cx="6325500" cy="6156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1600"/>
              </a:spcAft>
              <a:buClr>
                <a:schemeClr val="dk1"/>
              </a:buClr>
              <a:buSzPts val="1500"/>
              <a:buFont typeface="Arial"/>
              <a:buNone/>
            </a:pPr>
            <a:r>
              <a:rPr lang="en-US" sz="2400" b="1">
                <a:solidFill>
                  <a:srgbClr val="1C4587"/>
                </a:solidFill>
                <a:latin typeface="Georgia"/>
                <a:ea typeface="Georgia"/>
                <a:cs typeface="Georgia"/>
                <a:sym typeface="Georgia"/>
              </a:rPr>
              <a:t>“It Takes a Village to Raise a Child” </a:t>
            </a:r>
            <a:endParaRPr sz="1900" b="1">
              <a:latin typeface="Georgia"/>
              <a:ea typeface="Georgia"/>
              <a:cs typeface="Georgia"/>
              <a:sym typeface="Georgia"/>
            </a:endParaRPr>
          </a:p>
        </p:txBody>
      </p:sp>
      <p:pic>
        <p:nvPicPr>
          <p:cNvPr id="255" name="Google Shape;255;p4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0" y="0"/>
            <a:ext cx="2500314" cy="850529"/>
          </a:xfrm>
          <a:prstGeom prst="rect">
            <a:avLst/>
          </a:prstGeom>
          <a:noFill/>
          <a:ln>
            <a:noFill/>
          </a:ln>
        </p:spPr>
      </p:pic>
      <p:pic>
        <p:nvPicPr>
          <p:cNvPr id="256" name="Google Shape;256;p47">
            <a:extLst>
              <a:ext uri="{C183D7F6-B498-43B3-948B-1728B52AA6E4}">
                <adec:decorative xmlns:adec="http://schemas.microsoft.com/office/drawing/2017/decorative" val="1"/>
              </a:ext>
            </a:extLst>
          </p:cNvPr>
          <p:cNvPicPr preferRelativeResize="0"/>
          <p:nvPr/>
        </p:nvPicPr>
        <p:blipFill rotWithShape="1">
          <a:blip r:embed="rId5">
            <a:alphaModFix/>
          </a:blip>
          <a:srcRect t="19792" b="20520"/>
          <a:stretch/>
        </p:blipFill>
        <p:spPr>
          <a:xfrm>
            <a:off x="8886153" y="0"/>
            <a:ext cx="3305847" cy="581835"/>
          </a:xfrm>
          <a:prstGeom prst="rect">
            <a:avLst/>
          </a:prstGeom>
          <a:noFill/>
          <a:ln>
            <a:noFill/>
          </a:ln>
        </p:spPr>
      </p:pic>
      <p:pic>
        <p:nvPicPr>
          <p:cNvPr id="257" name="Google Shape;257;p47">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0" y="6098325"/>
            <a:ext cx="12191998" cy="7596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8"/>
          <p:cNvSpPr txBox="1">
            <a:spLocks noGrp="1"/>
          </p:cNvSpPr>
          <p:nvPr>
            <p:ph type="title"/>
          </p:nvPr>
        </p:nvSpPr>
        <p:spPr>
          <a:xfrm>
            <a:off x="428600" y="279600"/>
            <a:ext cx="11360700" cy="763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1300"/>
              <a:buNone/>
            </a:pPr>
            <a:r>
              <a:rPr lang="en-US" sz="5900" b="1">
                <a:solidFill>
                  <a:srgbClr val="1C4587"/>
                </a:solidFill>
                <a:latin typeface="Georgia"/>
                <a:ea typeface="Georgia"/>
                <a:cs typeface="Georgia"/>
                <a:sym typeface="Georgia"/>
              </a:rPr>
              <a:t>Learning Coach...</a:t>
            </a:r>
            <a:endParaRPr sz="5900" b="1">
              <a:solidFill>
                <a:srgbClr val="1C4587"/>
              </a:solidFill>
              <a:latin typeface="Georgia"/>
              <a:ea typeface="Georgia"/>
              <a:cs typeface="Georgia"/>
              <a:sym typeface="Georgia"/>
            </a:endParaRPr>
          </a:p>
        </p:txBody>
      </p:sp>
      <p:sp>
        <p:nvSpPr>
          <p:cNvPr id="263" name="Google Shape;263;p48"/>
          <p:cNvSpPr txBox="1">
            <a:spLocks noGrp="1"/>
          </p:cNvSpPr>
          <p:nvPr>
            <p:ph type="body" idx="1"/>
          </p:nvPr>
        </p:nvSpPr>
        <p:spPr>
          <a:xfrm>
            <a:off x="415600" y="1536633"/>
            <a:ext cx="11360700" cy="3978300"/>
          </a:xfrm>
          <a:prstGeom prst="rect">
            <a:avLst/>
          </a:prstGeom>
        </p:spPr>
        <p:txBody>
          <a:bodyPr spcFirstLastPara="1" wrap="square" lIns="91425" tIns="45700" rIns="91425" bIns="45700" anchor="t" anchorCtr="0">
            <a:normAutofit/>
          </a:bodyPr>
          <a:lstStyle/>
          <a:p>
            <a:pPr marL="609600" lvl="0" indent="-558800" algn="l" rtl="0">
              <a:lnSpc>
                <a:spcPct val="90000"/>
              </a:lnSpc>
              <a:spcBef>
                <a:spcPts val="1000"/>
              </a:spcBef>
              <a:spcAft>
                <a:spcPts val="0"/>
              </a:spcAft>
              <a:buClr>
                <a:srgbClr val="1C4587"/>
              </a:buClr>
              <a:buSzPts val="4000"/>
              <a:buFont typeface="Georgia"/>
              <a:buChar char="•"/>
            </a:pPr>
            <a:r>
              <a:rPr lang="en-US" sz="4000">
                <a:solidFill>
                  <a:srgbClr val="1C4587"/>
                </a:solidFill>
                <a:latin typeface="Georgia"/>
                <a:ea typeface="Georgia"/>
                <a:cs typeface="Georgia"/>
                <a:sym typeface="Georgia"/>
              </a:rPr>
              <a:t>Empower parents/family members</a:t>
            </a:r>
            <a:endParaRPr sz="4000">
              <a:solidFill>
                <a:srgbClr val="1C4587"/>
              </a:solidFill>
              <a:latin typeface="Georgia"/>
              <a:ea typeface="Georgia"/>
              <a:cs typeface="Georgia"/>
              <a:sym typeface="Georgia"/>
            </a:endParaRPr>
          </a:p>
          <a:p>
            <a:pPr marL="609600" lvl="0" indent="-558800" algn="l" rtl="0">
              <a:lnSpc>
                <a:spcPct val="90000"/>
              </a:lnSpc>
              <a:spcBef>
                <a:spcPts val="1000"/>
              </a:spcBef>
              <a:spcAft>
                <a:spcPts val="0"/>
              </a:spcAft>
              <a:buClr>
                <a:srgbClr val="1C4587"/>
              </a:buClr>
              <a:buSzPts val="4000"/>
              <a:buFont typeface="Georgia"/>
              <a:buChar char="•"/>
            </a:pPr>
            <a:r>
              <a:rPr lang="en-US" sz="4000">
                <a:solidFill>
                  <a:srgbClr val="1C4587"/>
                </a:solidFill>
                <a:latin typeface="Georgia"/>
                <a:ea typeface="Georgia"/>
                <a:cs typeface="Georgia"/>
                <a:sym typeface="Georgia"/>
              </a:rPr>
              <a:t>Engage parents</a:t>
            </a:r>
            <a:endParaRPr sz="4000">
              <a:solidFill>
                <a:srgbClr val="1C4587"/>
              </a:solidFill>
              <a:latin typeface="Georgia"/>
              <a:ea typeface="Georgia"/>
              <a:cs typeface="Georgia"/>
              <a:sym typeface="Georgia"/>
            </a:endParaRPr>
          </a:p>
          <a:p>
            <a:pPr marL="609600" lvl="0" indent="-558800" algn="l" rtl="0">
              <a:lnSpc>
                <a:spcPct val="90000"/>
              </a:lnSpc>
              <a:spcBef>
                <a:spcPts val="1000"/>
              </a:spcBef>
              <a:spcAft>
                <a:spcPts val="0"/>
              </a:spcAft>
              <a:buClr>
                <a:srgbClr val="1C4587"/>
              </a:buClr>
              <a:buSzPts val="4000"/>
              <a:buFont typeface="Georgia"/>
              <a:buChar char="•"/>
            </a:pPr>
            <a:r>
              <a:rPr lang="en-US" sz="4000">
                <a:solidFill>
                  <a:srgbClr val="1C4587"/>
                </a:solidFill>
                <a:latin typeface="Georgia"/>
                <a:ea typeface="Georgia"/>
                <a:cs typeface="Georgia"/>
                <a:sym typeface="Georgia"/>
              </a:rPr>
              <a:t>Ensure the home can support/reinforce</a:t>
            </a:r>
            <a:endParaRPr sz="4000">
              <a:solidFill>
                <a:srgbClr val="1C4587"/>
              </a:solidFill>
              <a:latin typeface="Georgia"/>
              <a:ea typeface="Georgia"/>
              <a:cs typeface="Georgia"/>
              <a:sym typeface="Georgia"/>
            </a:endParaRPr>
          </a:p>
          <a:p>
            <a:pPr marL="609600" lvl="0" indent="-558800" algn="l" rtl="0">
              <a:lnSpc>
                <a:spcPct val="90000"/>
              </a:lnSpc>
              <a:spcBef>
                <a:spcPts val="1000"/>
              </a:spcBef>
              <a:spcAft>
                <a:spcPts val="0"/>
              </a:spcAft>
              <a:buClr>
                <a:srgbClr val="1C4587"/>
              </a:buClr>
              <a:buSzPts val="4000"/>
              <a:buFont typeface="Georgia"/>
              <a:buChar char="•"/>
            </a:pPr>
            <a:r>
              <a:rPr lang="en-US" sz="4000">
                <a:solidFill>
                  <a:srgbClr val="1C4587"/>
                </a:solidFill>
                <a:latin typeface="Georgia"/>
                <a:ea typeface="Georgia"/>
                <a:cs typeface="Georgia"/>
                <a:sym typeface="Georgia"/>
              </a:rPr>
              <a:t>Effective communication</a:t>
            </a:r>
            <a:endParaRPr sz="4000">
              <a:solidFill>
                <a:srgbClr val="1C4587"/>
              </a:solidFill>
              <a:latin typeface="Georgia"/>
              <a:ea typeface="Georgia"/>
              <a:cs typeface="Georgia"/>
              <a:sym typeface="Georgia"/>
            </a:endParaRPr>
          </a:p>
          <a:p>
            <a:pPr marL="609600" lvl="0" indent="-558800" algn="l" rtl="0">
              <a:lnSpc>
                <a:spcPct val="90000"/>
              </a:lnSpc>
              <a:spcBef>
                <a:spcPts val="1000"/>
              </a:spcBef>
              <a:spcAft>
                <a:spcPts val="0"/>
              </a:spcAft>
              <a:buClr>
                <a:srgbClr val="1C4587"/>
              </a:buClr>
              <a:buSzPts val="4000"/>
              <a:buFont typeface="Georgia"/>
              <a:buChar char="•"/>
            </a:pPr>
            <a:r>
              <a:rPr lang="en-US" sz="4000">
                <a:solidFill>
                  <a:srgbClr val="1C4587"/>
                </a:solidFill>
                <a:latin typeface="Georgia"/>
                <a:ea typeface="Georgia"/>
                <a:cs typeface="Georgia"/>
                <a:sym typeface="Georgia"/>
              </a:rPr>
              <a:t>....</a:t>
            </a:r>
            <a:endParaRPr sz="4000">
              <a:solidFill>
                <a:srgbClr val="1C4587"/>
              </a:solidFill>
              <a:latin typeface="Georgia"/>
              <a:ea typeface="Georgia"/>
              <a:cs typeface="Georgia"/>
              <a:sym typeface="Georgia"/>
            </a:endParaRPr>
          </a:p>
        </p:txBody>
      </p:sp>
      <p:pic>
        <p:nvPicPr>
          <p:cNvPr id="264" name="Google Shape;264;p4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149792" y="4042150"/>
            <a:ext cx="4839419" cy="1817134"/>
          </a:xfrm>
          <a:prstGeom prst="rect">
            <a:avLst/>
          </a:prstGeom>
          <a:noFill/>
          <a:ln>
            <a:noFill/>
          </a:ln>
        </p:spPr>
      </p:pic>
      <p:pic>
        <p:nvPicPr>
          <p:cNvPr id="265" name="Google Shape;265;p48">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0" y="6098325"/>
            <a:ext cx="12191998" cy="759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9"/>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1300"/>
              <a:buNone/>
            </a:pPr>
            <a:r>
              <a:rPr lang="en-US" sz="4400" b="1">
                <a:solidFill>
                  <a:srgbClr val="1C4587"/>
                </a:solidFill>
                <a:latin typeface="Georgia"/>
                <a:ea typeface="Georgia"/>
                <a:cs typeface="Georgia"/>
                <a:sym typeface="Georgia"/>
              </a:rPr>
              <a:t>Communicate - Teach Stakeholders </a:t>
            </a:r>
            <a:endParaRPr sz="4400" b="1">
              <a:solidFill>
                <a:srgbClr val="1C4587"/>
              </a:solidFill>
              <a:latin typeface="Georgia"/>
              <a:ea typeface="Georgia"/>
              <a:cs typeface="Georgia"/>
              <a:sym typeface="Georgia"/>
            </a:endParaRPr>
          </a:p>
        </p:txBody>
      </p:sp>
      <p:sp>
        <p:nvSpPr>
          <p:cNvPr id="271" name="Google Shape;271;p49"/>
          <p:cNvSpPr txBox="1">
            <a:spLocks noGrp="1"/>
          </p:cNvSpPr>
          <p:nvPr>
            <p:ph type="body" idx="1"/>
          </p:nvPr>
        </p:nvSpPr>
        <p:spPr>
          <a:xfrm>
            <a:off x="415600" y="1536633"/>
            <a:ext cx="9572400" cy="4239900"/>
          </a:xfrm>
          <a:prstGeom prst="rect">
            <a:avLst/>
          </a:prstGeom>
        </p:spPr>
        <p:txBody>
          <a:bodyPr spcFirstLastPara="1" wrap="square" lIns="91425" tIns="45700" rIns="91425" bIns="45700" anchor="t" anchorCtr="0">
            <a:noAutofit/>
          </a:bodyPr>
          <a:lstStyle/>
          <a:p>
            <a:pPr marL="609600" lvl="0" indent="-533400" algn="l" rtl="0">
              <a:spcBef>
                <a:spcPts val="1000"/>
              </a:spcBef>
              <a:spcAft>
                <a:spcPts val="0"/>
              </a:spcAft>
              <a:buClr>
                <a:srgbClr val="1C4587"/>
              </a:buClr>
              <a:buSzPts val="3600"/>
              <a:buFont typeface="Georgia"/>
              <a:buAutoNum type="arabicPeriod"/>
            </a:pPr>
            <a:r>
              <a:rPr lang="en-US" sz="3600">
                <a:solidFill>
                  <a:srgbClr val="1C4587"/>
                </a:solidFill>
                <a:latin typeface="Georgia"/>
                <a:ea typeface="Georgia"/>
                <a:cs typeface="Georgia"/>
                <a:sym typeface="Georgia"/>
              </a:rPr>
              <a:t>Strategies - In the Home</a:t>
            </a:r>
            <a:endParaRPr sz="3600">
              <a:solidFill>
                <a:srgbClr val="1C4587"/>
              </a:solidFill>
              <a:latin typeface="Georgia"/>
              <a:ea typeface="Georgia"/>
              <a:cs typeface="Georgia"/>
              <a:sym typeface="Georgia"/>
            </a:endParaRPr>
          </a:p>
          <a:p>
            <a:pPr marL="609600" lvl="0" indent="-533400" algn="l" rtl="0">
              <a:spcBef>
                <a:spcPts val="1000"/>
              </a:spcBef>
              <a:spcAft>
                <a:spcPts val="0"/>
              </a:spcAft>
              <a:buClr>
                <a:srgbClr val="1C4587"/>
              </a:buClr>
              <a:buSzPts val="3600"/>
              <a:buFont typeface="Georgia"/>
              <a:buAutoNum type="arabicPeriod"/>
            </a:pPr>
            <a:r>
              <a:rPr lang="en-US" sz="3600">
                <a:solidFill>
                  <a:srgbClr val="1C4587"/>
                </a:solidFill>
                <a:latin typeface="Georgia"/>
                <a:ea typeface="Georgia"/>
                <a:cs typeface="Georgia"/>
                <a:sym typeface="Georgia"/>
              </a:rPr>
              <a:t>Strategies - Student Empowerment</a:t>
            </a:r>
            <a:endParaRPr sz="3600">
              <a:solidFill>
                <a:srgbClr val="1C4587"/>
              </a:solidFill>
              <a:latin typeface="Georgia"/>
              <a:ea typeface="Georgia"/>
              <a:cs typeface="Georgia"/>
              <a:sym typeface="Georgia"/>
            </a:endParaRPr>
          </a:p>
          <a:p>
            <a:pPr marL="609600" lvl="0" indent="-533400" algn="l" rtl="0">
              <a:spcBef>
                <a:spcPts val="1000"/>
              </a:spcBef>
              <a:spcAft>
                <a:spcPts val="0"/>
              </a:spcAft>
              <a:buClr>
                <a:srgbClr val="1C4587"/>
              </a:buClr>
              <a:buSzPts val="3600"/>
              <a:buFont typeface="Georgia"/>
              <a:buAutoNum type="arabicPeriod"/>
            </a:pPr>
            <a:r>
              <a:rPr lang="en-US" sz="3600">
                <a:solidFill>
                  <a:srgbClr val="1C4587"/>
                </a:solidFill>
                <a:latin typeface="Georgia"/>
                <a:ea typeface="Georgia"/>
                <a:cs typeface="Georgia"/>
                <a:sym typeface="Georgia"/>
              </a:rPr>
              <a:t>Strategies - Engagement</a:t>
            </a:r>
            <a:endParaRPr sz="3600">
              <a:solidFill>
                <a:srgbClr val="1C4587"/>
              </a:solidFill>
              <a:latin typeface="Georgia"/>
              <a:ea typeface="Georgia"/>
              <a:cs typeface="Georgia"/>
              <a:sym typeface="Georgia"/>
            </a:endParaRPr>
          </a:p>
          <a:p>
            <a:pPr marL="609600" lvl="0" indent="-533400" algn="l" rtl="0">
              <a:spcBef>
                <a:spcPts val="1000"/>
              </a:spcBef>
              <a:spcAft>
                <a:spcPts val="0"/>
              </a:spcAft>
              <a:buClr>
                <a:srgbClr val="1C4587"/>
              </a:buClr>
              <a:buSzPts val="3600"/>
              <a:buFont typeface="Georgia"/>
              <a:buAutoNum type="arabicPeriod"/>
            </a:pPr>
            <a:r>
              <a:rPr lang="en-US" sz="3600">
                <a:solidFill>
                  <a:srgbClr val="1C4587"/>
                </a:solidFill>
                <a:latin typeface="Georgia"/>
                <a:ea typeface="Georgia"/>
                <a:cs typeface="Georgia"/>
                <a:sym typeface="Georgia"/>
              </a:rPr>
              <a:t>Strategies - Social Emotional</a:t>
            </a:r>
            <a:endParaRPr sz="3600">
              <a:solidFill>
                <a:srgbClr val="1C4587"/>
              </a:solidFill>
              <a:latin typeface="Georgia"/>
              <a:ea typeface="Georgia"/>
              <a:cs typeface="Georgia"/>
              <a:sym typeface="Georgia"/>
            </a:endParaRPr>
          </a:p>
          <a:p>
            <a:pPr marL="0" lvl="0" indent="0" algn="l" rtl="0">
              <a:spcBef>
                <a:spcPts val="1000"/>
              </a:spcBef>
              <a:spcAft>
                <a:spcPts val="0"/>
              </a:spcAft>
              <a:buNone/>
            </a:pPr>
            <a:r>
              <a:rPr lang="en-US" sz="3600" u="sng">
                <a:solidFill>
                  <a:schemeClr val="hlink"/>
                </a:solidFill>
                <a:latin typeface="Georgia"/>
                <a:ea typeface="Georgia"/>
                <a:cs typeface="Georgia"/>
                <a:sym typeface="Georgia"/>
                <a:hlinkClick r:id="rId3"/>
              </a:rPr>
              <a:t>Learning Coach 101</a:t>
            </a:r>
            <a:endParaRPr sz="3600">
              <a:solidFill>
                <a:srgbClr val="1C4587"/>
              </a:solidFill>
              <a:latin typeface="Georgia"/>
              <a:ea typeface="Georgia"/>
              <a:cs typeface="Georgia"/>
              <a:sym typeface="Georgia"/>
            </a:endParaRPr>
          </a:p>
        </p:txBody>
      </p:sp>
      <p:pic>
        <p:nvPicPr>
          <p:cNvPr id="272" name="Google Shape;272;p49" descr="Connections Academy by Pearson logo"/>
          <p:cNvPicPr preferRelativeResize="0"/>
          <p:nvPr/>
        </p:nvPicPr>
        <p:blipFill>
          <a:blip r:embed="rId4">
            <a:alphaModFix/>
          </a:blip>
          <a:stretch>
            <a:fillRect/>
          </a:stretch>
        </p:blipFill>
        <p:spPr>
          <a:xfrm>
            <a:off x="8517464" y="4266300"/>
            <a:ext cx="3362734" cy="1184000"/>
          </a:xfrm>
          <a:prstGeom prst="rect">
            <a:avLst/>
          </a:prstGeom>
          <a:noFill/>
          <a:ln>
            <a:noFill/>
          </a:ln>
        </p:spPr>
      </p:pic>
      <p:pic>
        <p:nvPicPr>
          <p:cNvPr id="273" name="Google Shape;273;p49">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0" y="6098325"/>
            <a:ext cx="12191998" cy="7596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50"/>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1300"/>
              <a:buNone/>
            </a:pPr>
            <a:r>
              <a:rPr lang="en-US" sz="4800" b="1">
                <a:solidFill>
                  <a:srgbClr val="1C4587"/>
                </a:solidFill>
                <a:latin typeface="Georgia"/>
                <a:ea typeface="Georgia"/>
                <a:cs typeface="Georgia"/>
                <a:sym typeface="Georgia"/>
              </a:rPr>
              <a:t>Why Communicate?</a:t>
            </a:r>
            <a:endParaRPr sz="4800" b="1">
              <a:solidFill>
                <a:srgbClr val="1C4587"/>
              </a:solidFill>
              <a:latin typeface="Georgia"/>
              <a:ea typeface="Georgia"/>
              <a:cs typeface="Georgia"/>
              <a:sym typeface="Georgia"/>
            </a:endParaRPr>
          </a:p>
        </p:txBody>
      </p:sp>
      <p:sp>
        <p:nvSpPr>
          <p:cNvPr id="279" name="Google Shape;279;p50"/>
          <p:cNvSpPr txBox="1">
            <a:spLocks noGrp="1"/>
          </p:cNvSpPr>
          <p:nvPr>
            <p:ph type="body" idx="1"/>
          </p:nvPr>
        </p:nvSpPr>
        <p:spPr>
          <a:xfrm>
            <a:off x="428600" y="1664776"/>
            <a:ext cx="11360700" cy="3701100"/>
          </a:xfrm>
          <a:prstGeom prst="rect">
            <a:avLst/>
          </a:prstGeom>
        </p:spPr>
        <p:txBody>
          <a:bodyPr spcFirstLastPara="1" wrap="square" lIns="91425" tIns="45700" rIns="91425" bIns="45700" anchor="t" anchorCtr="0">
            <a:normAutofit lnSpcReduction="10000"/>
          </a:bodyPr>
          <a:lstStyle/>
          <a:p>
            <a:pPr marL="457200" lvl="0" indent="-457200" algn="l" rtl="0">
              <a:lnSpc>
                <a:spcPct val="115000"/>
              </a:lnSpc>
              <a:spcBef>
                <a:spcPts val="1000"/>
              </a:spcBef>
              <a:spcAft>
                <a:spcPts val="0"/>
              </a:spcAft>
              <a:buClr>
                <a:srgbClr val="1C4587"/>
              </a:buClr>
              <a:buSzPts val="3600"/>
              <a:buFont typeface="Georgia"/>
              <a:buChar char="•"/>
            </a:pPr>
            <a:r>
              <a:rPr lang="en-US" sz="3600">
                <a:solidFill>
                  <a:srgbClr val="1C4587"/>
                </a:solidFill>
                <a:latin typeface="Georgia"/>
                <a:ea typeface="Georgia"/>
                <a:cs typeface="Georgia"/>
                <a:sym typeface="Georgia"/>
              </a:rPr>
              <a:t>Direct/Support/Facilitate Instruction.</a:t>
            </a:r>
            <a:endParaRPr sz="3600">
              <a:solidFill>
                <a:srgbClr val="1C4587"/>
              </a:solidFill>
              <a:latin typeface="Georgia"/>
              <a:ea typeface="Georgia"/>
              <a:cs typeface="Georgia"/>
              <a:sym typeface="Georgia"/>
            </a:endParaRPr>
          </a:p>
          <a:p>
            <a:pPr marL="457200" lvl="0" indent="-457200" algn="l" rtl="0">
              <a:lnSpc>
                <a:spcPct val="115000"/>
              </a:lnSpc>
              <a:spcBef>
                <a:spcPts val="0"/>
              </a:spcBef>
              <a:spcAft>
                <a:spcPts val="0"/>
              </a:spcAft>
              <a:buClr>
                <a:srgbClr val="1C4587"/>
              </a:buClr>
              <a:buSzPts val="3600"/>
              <a:buFont typeface="Georgia"/>
              <a:buChar char="•"/>
            </a:pPr>
            <a:r>
              <a:rPr lang="en-US" sz="3600">
                <a:solidFill>
                  <a:srgbClr val="1C4587"/>
                </a:solidFill>
                <a:latin typeface="Georgia"/>
                <a:ea typeface="Georgia"/>
                <a:cs typeface="Georgia"/>
                <a:sym typeface="Georgia"/>
              </a:rPr>
              <a:t>Support/Facilitate Learning.</a:t>
            </a:r>
            <a:endParaRPr sz="3600">
              <a:solidFill>
                <a:srgbClr val="1C4587"/>
              </a:solidFill>
              <a:latin typeface="Georgia"/>
              <a:ea typeface="Georgia"/>
              <a:cs typeface="Georgia"/>
              <a:sym typeface="Georgia"/>
            </a:endParaRPr>
          </a:p>
          <a:p>
            <a:pPr marL="457200" lvl="0" indent="-457200" algn="l" rtl="0">
              <a:lnSpc>
                <a:spcPct val="115000"/>
              </a:lnSpc>
              <a:spcBef>
                <a:spcPts val="0"/>
              </a:spcBef>
              <a:spcAft>
                <a:spcPts val="0"/>
              </a:spcAft>
              <a:buClr>
                <a:srgbClr val="1C4587"/>
              </a:buClr>
              <a:buSzPts val="3600"/>
              <a:buFont typeface="Georgia"/>
              <a:buChar char="•"/>
            </a:pPr>
            <a:r>
              <a:rPr lang="en-US" sz="3600">
                <a:solidFill>
                  <a:srgbClr val="1C4587"/>
                </a:solidFill>
                <a:latin typeface="Georgia"/>
                <a:ea typeface="Georgia"/>
                <a:cs typeface="Georgia"/>
                <a:sym typeface="Georgia"/>
              </a:rPr>
              <a:t>Improve Learner Outcomes.</a:t>
            </a:r>
            <a:endParaRPr sz="3600">
              <a:solidFill>
                <a:srgbClr val="1C4587"/>
              </a:solidFill>
              <a:latin typeface="Georgia"/>
              <a:ea typeface="Georgia"/>
              <a:cs typeface="Georgia"/>
              <a:sym typeface="Georgia"/>
            </a:endParaRPr>
          </a:p>
          <a:p>
            <a:pPr marL="457200" lvl="0" indent="-457200" algn="l" rtl="0">
              <a:lnSpc>
                <a:spcPct val="115000"/>
              </a:lnSpc>
              <a:spcBef>
                <a:spcPts val="0"/>
              </a:spcBef>
              <a:spcAft>
                <a:spcPts val="0"/>
              </a:spcAft>
              <a:buClr>
                <a:srgbClr val="1C4587"/>
              </a:buClr>
              <a:buSzPts val="3600"/>
              <a:buFont typeface="Georgia"/>
              <a:buChar char="•"/>
            </a:pPr>
            <a:r>
              <a:rPr lang="en-US" sz="3600">
                <a:solidFill>
                  <a:srgbClr val="1C4587"/>
                </a:solidFill>
                <a:latin typeface="Georgia"/>
                <a:ea typeface="Georgia"/>
                <a:cs typeface="Georgia"/>
                <a:sym typeface="Georgia"/>
              </a:rPr>
              <a:t>Engage and Empower (e.g., use of strategies).</a:t>
            </a:r>
            <a:endParaRPr sz="3600">
              <a:solidFill>
                <a:srgbClr val="1C4587"/>
              </a:solidFill>
              <a:latin typeface="Georgia"/>
              <a:ea typeface="Georgia"/>
              <a:cs typeface="Georgia"/>
              <a:sym typeface="Georgia"/>
            </a:endParaRPr>
          </a:p>
          <a:p>
            <a:pPr marL="457200" lvl="0" indent="-457200" algn="l" rtl="0">
              <a:lnSpc>
                <a:spcPct val="115000"/>
              </a:lnSpc>
              <a:spcBef>
                <a:spcPts val="0"/>
              </a:spcBef>
              <a:spcAft>
                <a:spcPts val="0"/>
              </a:spcAft>
              <a:buClr>
                <a:srgbClr val="1C4587"/>
              </a:buClr>
              <a:buSzPts val="3600"/>
              <a:buFont typeface="Georgia"/>
              <a:buChar char="•"/>
            </a:pPr>
            <a:r>
              <a:rPr lang="en-US" sz="3600">
                <a:solidFill>
                  <a:srgbClr val="1C4587"/>
                </a:solidFill>
                <a:latin typeface="Georgia"/>
                <a:ea typeface="Georgia"/>
                <a:cs typeface="Georgia"/>
                <a:sym typeface="Georgia"/>
              </a:rPr>
              <a:t>Share Information, Resources, Knowledge, &amp; More.</a:t>
            </a:r>
            <a:endParaRPr sz="3600">
              <a:solidFill>
                <a:srgbClr val="1C4587"/>
              </a:solidFill>
              <a:latin typeface="Georgia"/>
              <a:ea typeface="Georgia"/>
              <a:cs typeface="Georgia"/>
              <a:sym typeface="Georgia"/>
            </a:endParaRPr>
          </a:p>
          <a:p>
            <a:pPr marL="457200" lvl="0" indent="-457200" algn="l" rtl="0">
              <a:lnSpc>
                <a:spcPct val="115000"/>
              </a:lnSpc>
              <a:spcBef>
                <a:spcPts val="0"/>
              </a:spcBef>
              <a:spcAft>
                <a:spcPts val="0"/>
              </a:spcAft>
              <a:buClr>
                <a:srgbClr val="1C4587"/>
              </a:buClr>
              <a:buSzPts val="3600"/>
              <a:buFont typeface="Georgia"/>
              <a:buChar char="•"/>
            </a:pPr>
            <a:r>
              <a:rPr lang="en-US" sz="3600">
                <a:solidFill>
                  <a:srgbClr val="1C4587"/>
                </a:solidFill>
                <a:latin typeface="Georgia"/>
                <a:ea typeface="Georgia"/>
                <a:cs typeface="Georgia"/>
                <a:sym typeface="Georgia"/>
              </a:rPr>
              <a:t>Problem solving.</a:t>
            </a:r>
            <a:endParaRPr sz="3600">
              <a:solidFill>
                <a:srgbClr val="1C4587"/>
              </a:solidFill>
              <a:latin typeface="Georgia"/>
              <a:ea typeface="Georgia"/>
              <a:cs typeface="Georgia"/>
              <a:sym typeface="Georgia"/>
            </a:endParaRPr>
          </a:p>
        </p:txBody>
      </p:sp>
      <p:pic>
        <p:nvPicPr>
          <p:cNvPr id="280" name="Google Shape;280;p50">
            <a:extLst>
              <a:ext uri="{C183D7F6-B498-43B3-948B-1728B52AA6E4}">
                <adec:decorative xmlns:adec="http://schemas.microsoft.com/office/drawing/2017/decorative" val="1"/>
              </a:ext>
            </a:extLst>
          </p:cNvPr>
          <p:cNvPicPr preferRelativeResize="0"/>
          <p:nvPr/>
        </p:nvPicPr>
        <p:blipFill rotWithShape="1">
          <a:blip r:embed="rId3">
            <a:alphaModFix/>
          </a:blip>
          <a:srcRect b="7106"/>
          <a:stretch/>
        </p:blipFill>
        <p:spPr>
          <a:xfrm>
            <a:off x="8777183" y="679475"/>
            <a:ext cx="3343467" cy="2196167"/>
          </a:xfrm>
          <a:prstGeom prst="rect">
            <a:avLst/>
          </a:prstGeom>
          <a:noFill/>
          <a:ln>
            <a:noFill/>
          </a:ln>
        </p:spPr>
      </p:pic>
      <p:pic>
        <p:nvPicPr>
          <p:cNvPr id="281" name="Google Shape;281;p5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0" y="6098325"/>
            <a:ext cx="12191998" cy="7596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5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155167" y="1262817"/>
            <a:ext cx="4938333" cy="2514900"/>
          </a:xfrm>
          <a:prstGeom prst="rect">
            <a:avLst/>
          </a:prstGeom>
          <a:noFill/>
          <a:ln>
            <a:noFill/>
          </a:ln>
        </p:spPr>
      </p:pic>
      <p:sp>
        <p:nvSpPr>
          <p:cNvPr id="287" name="Google Shape;287;p51"/>
          <p:cNvSpPr txBox="1">
            <a:spLocks noGrp="1"/>
          </p:cNvSpPr>
          <p:nvPr>
            <p:ph type="title"/>
          </p:nvPr>
        </p:nvSpPr>
        <p:spPr>
          <a:xfrm>
            <a:off x="379325" y="431542"/>
            <a:ext cx="11360700" cy="763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1300"/>
              <a:buNone/>
            </a:pPr>
            <a:r>
              <a:rPr lang="en-US" sz="4800" b="1" dirty="0">
                <a:solidFill>
                  <a:srgbClr val="1C4587"/>
                </a:solidFill>
                <a:latin typeface="Georgia"/>
                <a:ea typeface="Georgia"/>
                <a:cs typeface="Georgia"/>
                <a:sym typeface="Georgia"/>
              </a:rPr>
              <a:t>Why Communicate? Continued</a:t>
            </a:r>
            <a:endParaRPr sz="4800" b="1" dirty="0">
              <a:solidFill>
                <a:srgbClr val="1C4587"/>
              </a:solidFill>
              <a:latin typeface="Georgia"/>
              <a:ea typeface="Georgia"/>
              <a:cs typeface="Georgia"/>
              <a:sym typeface="Georgia"/>
            </a:endParaRPr>
          </a:p>
        </p:txBody>
      </p:sp>
      <p:sp>
        <p:nvSpPr>
          <p:cNvPr id="288" name="Google Shape;288;p51"/>
          <p:cNvSpPr txBox="1">
            <a:spLocks noGrp="1"/>
          </p:cNvSpPr>
          <p:nvPr>
            <p:ph type="body" idx="1"/>
          </p:nvPr>
        </p:nvSpPr>
        <p:spPr>
          <a:xfrm>
            <a:off x="428600" y="1664783"/>
            <a:ext cx="11360700" cy="3701100"/>
          </a:xfrm>
          <a:prstGeom prst="rect">
            <a:avLst/>
          </a:prstGeom>
        </p:spPr>
        <p:txBody>
          <a:bodyPr spcFirstLastPara="1" wrap="square" lIns="91425" tIns="45700" rIns="91425" bIns="45700" anchor="t" anchorCtr="0">
            <a:normAutofit fontScale="70000" lnSpcReduction="20000"/>
          </a:bodyPr>
          <a:lstStyle/>
          <a:p>
            <a:pPr marL="609600" lvl="0" indent="-481965" algn="l" rtl="0">
              <a:lnSpc>
                <a:spcPct val="115000"/>
              </a:lnSpc>
              <a:spcBef>
                <a:spcPts val="1000"/>
              </a:spcBef>
              <a:spcAft>
                <a:spcPts val="0"/>
              </a:spcAft>
              <a:buClr>
                <a:srgbClr val="1C4587"/>
              </a:buClr>
              <a:buSzPct val="100000"/>
              <a:buFont typeface="Georgia"/>
              <a:buChar char="•"/>
            </a:pPr>
            <a:r>
              <a:rPr lang="en-US" sz="3600">
                <a:solidFill>
                  <a:srgbClr val="1C4587"/>
                </a:solidFill>
                <a:latin typeface="Georgia"/>
                <a:ea typeface="Georgia"/>
                <a:cs typeface="Georgia"/>
                <a:sym typeface="Georgia"/>
              </a:rPr>
              <a:t>Hybrid </a:t>
            </a:r>
            <a:endParaRPr sz="3600">
              <a:solidFill>
                <a:srgbClr val="1C4587"/>
              </a:solidFill>
              <a:latin typeface="Georgia"/>
              <a:ea typeface="Georgia"/>
              <a:cs typeface="Georgia"/>
              <a:sym typeface="Georgia"/>
            </a:endParaRPr>
          </a:p>
          <a:p>
            <a:pPr marL="609600" lvl="0" indent="-481965" algn="l" rtl="0">
              <a:lnSpc>
                <a:spcPct val="115000"/>
              </a:lnSpc>
              <a:spcBef>
                <a:spcPts val="1000"/>
              </a:spcBef>
              <a:spcAft>
                <a:spcPts val="0"/>
              </a:spcAft>
              <a:buClr>
                <a:srgbClr val="1C4587"/>
              </a:buClr>
              <a:buSzPct val="100000"/>
              <a:buFont typeface="Georgia"/>
              <a:buChar char="•"/>
            </a:pPr>
            <a:r>
              <a:rPr lang="en-US" sz="3600">
                <a:solidFill>
                  <a:srgbClr val="1C4587"/>
                </a:solidFill>
                <a:latin typeface="Georgia"/>
                <a:ea typeface="Georgia"/>
                <a:cs typeface="Georgia"/>
                <a:sym typeface="Georgia"/>
              </a:rPr>
              <a:t>Virtual</a:t>
            </a:r>
            <a:endParaRPr sz="3600">
              <a:solidFill>
                <a:srgbClr val="1C4587"/>
              </a:solidFill>
              <a:latin typeface="Georgia"/>
              <a:ea typeface="Georgia"/>
              <a:cs typeface="Georgia"/>
              <a:sym typeface="Georgia"/>
            </a:endParaRPr>
          </a:p>
          <a:p>
            <a:pPr marL="609600" lvl="0" indent="-481965" algn="l" rtl="0">
              <a:lnSpc>
                <a:spcPct val="115000"/>
              </a:lnSpc>
              <a:spcBef>
                <a:spcPts val="1000"/>
              </a:spcBef>
              <a:spcAft>
                <a:spcPts val="0"/>
              </a:spcAft>
              <a:buClr>
                <a:srgbClr val="1C4587"/>
              </a:buClr>
              <a:buSzPct val="100000"/>
              <a:buFont typeface="Georgia"/>
              <a:buChar char="•"/>
            </a:pPr>
            <a:r>
              <a:rPr lang="en-US" sz="3600">
                <a:solidFill>
                  <a:srgbClr val="1C4587"/>
                </a:solidFill>
                <a:latin typeface="Georgia"/>
                <a:ea typeface="Georgia"/>
                <a:cs typeface="Georgia"/>
                <a:sym typeface="Georgia"/>
              </a:rPr>
              <a:t>Periodic F2F disruptions</a:t>
            </a:r>
            <a:endParaRPr sz="3600">
              <a:solidFill>
                <a:srgbClr val="1C4587"/>
              </a:solidFill>
              <a:latin typeface="Georgia"/>
              <a:ea typeface="Georgia"/>
              <a:cs typeface="Georgia"/>
              <a:sym typeface="Georgia"/>
            </a:endParaRPr>
          </a:p>
          <a:p>
            <a:pPr marL="609600" lvl="0" indent="-481965" algn="l" rtl="0">
              <a:lnSpc>
                <a:spcPct val="115000"/>
              </a:lnSpc>
              <a:spcBef>
                <a:spcPts val="1000"/>
              </a:spcBef>
              <a:spcAft>
                <a:spcPts val="0"/>
              </a:spcAft>
              <a:buClr>
                <a:srgbClr val="1C4587"/>
              </a:buClr>
              <a:buSzPct val="100000"/>
              <a:buFont typeface="Georgia"/>
              <a:buChar char="•"/>
            </a:pPr>
            <a:r>
              <a:rPr lang="en-US" sz="3600">
                <a:solidFill>
                  <a:srgbClr val="1C4587"/>
                </a:solidFill>
                <a:latin typeface="Georgia"/>
                <a:ea typeface="Georgia"/>
                <a:cs typeface="Georgia"/>
                <a:sym typeface="Georgia"/>
              </a:rPr>
              <a:t>Reinforcement on School-based learning</a:t>
            </a:r>
            <a:endParaRPr sz="3600">
              <a:solidFill>
                <a:srgbClr val="1C4587"/>
              </a:solidFill>
              <a:latin typeface="Georgia"/>
              <a:ea typeface="Georgia"/>
              <a:cs typeface="Georgia"/>
              <a:sym typeface="Georgia"/>
            </a:endParaRPr>
          </a:p>
          <a:p>
            <a:pPr marL="609600" lvl="0" indent="-481965" algn="l" rtl="0">
              <a:lnSpc>
                <a:spcPct val="115000"/>
              </a:lnSpc>
              <a:spcBef>
                <a:spcPts val="1000"/>
              </a:spcBef>
              <a:spcAft>
                <a:spcPts val="0"/>
              </a:spcAft>
              <a:buClr>
                <a:srgbClr val="1C4587"/>
              </a:buClr>
              <a:buSzPct val="100000"/>
              <a:buFont typeface="Georgia"/>
              <a:buChar char="•"/>
            </a:pPr>
            <a:r>
              <a:rPr lang="en-US" sz="3600">
                <a:solidFill>
                  <a:srgbClr val="1C4587"/>
                </a:solidFill>
                <a:latin typeface="Georgia"/>
                <a:ea typeface="Georgia"/>
                <a:cs typeface="Georgia"/>
                <a:sym typeface="Georgia"/>
              </a:rPr>
              <a:t>Online - extended learning</a:t>
            </a:r>
            <a:endParaRPr sz="3600">
              <a:solidFill>
                <a:srgbClr val="1C4587"/>
              </a:solidFill>
              <a:latin typeface="Georgia"/>
              <a:ea typeface="Georgia"/>
              <a:cs typeface="Georgia"/>
              <a:sym typeface="Georgia"/>
            </a:endParaRPr>
          </a:p>
          <a:p>
            <a:pPr marL="609600" lvl="0" indent="-481965" algn="l" rtl="0">
              <a:lnSpc>
                <a:spcPct val="115000"/>
              </a:lnSpc>
              <a:spcBef>
                <a:spcPts val="1000"/>
              </a:spcBef>
              <a:spcAft>
                <a:spcPts val="0"/>
              </a:spcAft>
              <a:buClr>
                <a:srgbClr val="1C4587"/>
              </a:buClr>
              <a:buSzPct val="100000"/>
              <a:buFont typeface="Georgia"/>
              <a:buChar char="•"/>
            </a:pPr>
            <a:r>
              <a:rPr lang="en-US" sz="3600">
                <a:solidFill>
                  <a:srgbClr val="1C4587"/>
                </a:solidFill>
                <a:latin typeface="Georgia"/>
                <a:ea typeface="Georgia"/>
                <a:cs typeface="Georgia"/>
                <a:sym typeface="Georgia"/>
              </a:rPr>
              <a:t>Online - Catch Up - Drill &amp; Practice</a:t>
            </a:r>
            <a:endParaRPr sz="3600">
              <a:solidFill>
                <a:srgbClr val="1C4587"/>
              </a:solidFill>
              <a:latin typeface="Georgia"/>
              <a:ea typeface="Georgia"/>
              <a:cs typeface="Georgia"/>
              <a:sym typeface="Georgia"/>
            </a:endParaRPr>
          </a:p>
          <a:p>
            <a:pPr marL="609600" lvl="0" indent="-481965" algn="l" rtl="0">
              <a:lnSpc>
                <a:spcPct val="115000"/>
              </a:lnSpc>
              <a:spcBef>
                <a:spcPts val="1000"/>
              </a:spcBef>
              <a:spcAft>
                <a:spcPts val="0"/>
              </a:spcAft>
              <a:buClr>
                <a:srgbClr val="1C4587"/>
              </a:buClr>
              <a:buSzPct val="100000"/>
              <a:buFont typeface="Georgia"/>
              <a:buChar char="•"/>
            </a:pPr>
            <a:r>
              <a:rPr lang="en-US" sz="3600">
                <a:solidFill>
                  <a:srgbClr val="1C4587"/>
                </a:solidFill>
                <a:latin typeface="Georgia"/>
                <a:ea typeface="Georgia"/>
                <a:cs typeface="Georgia"/>
                <a:sym typeface="Georgia"/>
              </a:rPr>
              <a:t>Digital learning is here to STAY</a:t>
            </a:r>
            <a:endParaRPr sz="3600">
              <a:solidFill>
                <a:srgbClr val="1C4587"/>
              </a:solidFill>
              <a:latin typeface="Georgia"/>
              <a:ea typeface="Georgia"/>
              <a:cs typeface="Georgia"/>
              <a:sym typeface="Georgia"/>
            </a:endParaRPr>
          </a:p>
        </p:txBody>
      </p:sp>
      <p:pic>
        <p:nvPicPr>
          <p:cNvPr id="289" name="Google Shape;289;p51">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0" y="6098325"/>
            <a:ext cx="12191998" cy="7596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52"/>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1300"/>
              <a:buNone/>
            </a:pPr>
            <a:r>
              <a:rPr lang="en-US" sz="4800" b="1">
                <a:solidFill>
                  <a:srgbClr val="1C4587"/>
                </a:solidFill>
                <a:latin typeface="Georgia"/>
                <a:ea typeface="Georgia"/>
                <a:cs typeface="Georgia"/>
                <a:sym typeface="Georgia"/>
              </a:rPr>
              <a:t>Supporting Families +</a:t>
            </a:r>
            <a:endParaRPr sz="4800" b="1">
              <a:solidFill>
                <a:srgbClr val="1C4587"/>
              </a:solidFill>
              <a:latin typeface="Georgia"/>
              <a:ea typeface="Georgia"/>
              <a:cs typeface="Georgia"/>
              <a:sym typeface="Georgia"/>
            </a:endParaRPr>
          </a:p>
        </p:txBody>
      </p:sp>
      <p:sp>
        <p:nvSpPr>
          <p:cNvPr id="295" name="Google Shape;295;p52"/>
          <p:cNvSpPr txBox="1">
            <a:spLocks noGrp="1"/>
          </p:cNvSpPr>
          <p:nvPr>
            <p:ph type="body" idx="1"/>
          </p:nvPr>
        </p:nvSpPr>
        <p:spPr>
          <a:xfrm>
            <a:off x="415600" y="1874000"/>
            <a:ext cx="11360700" cy="3701100"/>
          </a:xfrm>
          <a:prstGeom prst="rect">
            <a:avLst/>
          </a:prstGeom>
        </p:spPr>
        <p:txBody>
          <a:bodyPr spcFirstLastPara="1" wrap="square" lIns="91425" tIns="45700" rIns="91425" bIns="45700" anchor="t" anchorCtr="0">
            <a:normAutofit fontScale="85000" lnSpcReduction="20000"/>
          </a:bodyPr>
          <a:lstStyle/>
          <a:p>
            <a:pPr marL="609600" lvl="0" indent="-516255" algn="l" rtl="0">
              <a:lnSpc>
                <a:spcPct val="115000"/>
              </a:lnSpc>
              <a:spcBef>
                <a:spcPts val="1000"/>
              </a:spcBef>
              <a:spcAft>
                <a:spcPts val="0"/>
              </a:spcAft>
              <a:buClr>
                <a:srgbClr val="1C4587"/>
              </a:buClr>
              <a:buSzPct val="100000"/>
              <a:buFont typeface="Georgia"/>
              <a:buChar char="•"/>
            </a:pPr>
            <a:r>
              <a:rPr lang="en-US" sz="3600" u="sng">
                <a:solidFill>
                  <a:schemeClr val="hlink"/>
                </a:solidFill>
                <a:latin typeface="Georgia"/>
                <a:ea typeface="Georgia"/>
                <a:cs typeface="Georgia"/>
                <a:sym typeface="Georgia"/>
                <a:hlinkClick r:id="rId3"/>
              </a:rPr>
              <a:t>https://www.pealcexnter.org/</a:t>
            </a:r>
            <a:r>
              <a:rPr lang="en-US" sz="3600">
                <a:solidFill>
                  <a:srgbClr val="1C4587"/>
                </a:solidFill>
                <a:latin typeface="Georgia"/>
                <a:ea typeface="Georgia"/>
                <a:cs typeface="Georgia"/>
                <a:sym typeface="Georgia"/>
              </a:rPr>
              <a:t> </a:t>
            </a:r>
            <a:endParaRPr sz="3600">
              <a:solidFill>
                <a:srgbClr val="1C4587"/>
              </a:solidFill>
              <a:latin typeface="Georgia"/>
              <a:ea typeface="Georgia"/>
              <a:cs typeface="Georgia"/>
              <a:sym typeface="Georgia"/>
            </a:endParaRPr>
          </a:p>
          <a:p>
            <a:pPr marL="609600" lvl="0" indent="-516255" algn="l" rtl="0">
              <a:lnSpc>
                <a:spcPct val="115000"/>
              </a:lnSpc>
              <a:spcBef>
                <a:spcPts val="1000"/>
              </a:spcBef>
              <a:spcAft>
                <a:spcPts val="0"/>
              </a:spcAft>
              <a:buClr>
                <a:srgbClr val="1C4587"/>
              </a:buClr>
              <a:buSzPct val="100000"/>
              <a:buFont typeface="Georgia"/>
              <a:buChar char="•"/>
            </a:pPr>
            <a:r>
              <a:rPr lang="en-US" sz="3600">
                <a:solidFill>
                  <a:srgbClr val="1C4587"/>
                </a:solidFill>
                <a:latin typeface="Georgia"/>
                <a:ea typeface="Georgia"/>
                <a:cs typeface="Georgia"/>
                <a:sym typeface="Georgia"/>
              </a:rPr>
              <a:t>Designated State Parent Training Center</a:t>
            </a:r>
            <a:endParaRPr sz="3600">
              <a:solidFill>
                <a:srgbClr val="1C4587"/>
              </a:solidFill>
              <a:latin typeface="Georgia"/>
              <a:ea typeface="Georgia"/>
              <a:cs typeface="Georgia"/>
              <a:sym typeface="Georgia"/>
            </a:endParaRPr>
          </a:p>
          <a:p>
            <a:pPr marL="609600" lvl="0" indent="-516255" algn="l" rtl="0">
              <a:lnSpc>
                <a:spcPct val="115000"/>
              </a:lnSpc>
              <a:spcBef>
                <a:spcPts val="1000"/>
              </a:spcBef>
              <a:spcAft>
                <a:spcPts val="0"/>
              </a:spcAft>
              <a:buClr>
                <a:srgbClr val="1C4587"/>
              </a:buClr>
              <a:buSzPct val="100000"/>
              <a:buFont typeface="Georgia"/>
              <a:buChar char="•"/>
            </a:pPr>
            <a:r>
              <a:rPr lang="en-US" sz="3600">
                <a:solidFill>
                  <a:srgbClr val="1C4587"/>
                </a:solidFill>
                <a:latin typeface="Georgia"/>
                <a:ea typeface="Georgia"/>
                <a:cs typeface="Georgia"/>
                <a:sym typeface="Georgia"/>
              </a:rPr>
              <a:t>Personalized to the Needs of PA</a:t>
            </a:r>
            <a:endParaRPr sz="3600">
              <a:solidFill>
                <a:srgbClr val="1C4587"/>
              </a:solidFill>
              <a:latin typeface="Georgia"/>
              <a:ea typeface="Georgia"/>
              <a:cs typeface="Georgia"/>
              <a:sym typeface="Georgia"/>
            </a:endParaRPr>
          </a:p>
          <a:p>
            <a:pPr marL="609600" lvl="0" indent="-516255" algn="l" rtl="0">
              <a:lnSpc>
                <a:spcPct val="115000"/>
              </a:lnSpc>
              <a:spcBef>
                <a:spcPts val="1000"/>
              </a:spcBef>
              <a:spcAft>
                <a:spcPts val="0"/>
              </a:spcAft>
              <a:buClr>
                <a:srgbClr val="1C4587"/>
              </a:buClr>
              <a:buSzPct val="100000"/>
              <a:buFont typeface="Georgia"/>
              <a:buChar char="•"/>
            </a:pPr>
            <a:r>
              <a:rPr lang="en-US" sz="3600">
                <a:solidFill>
                  <a:srgbClr val="1C4587"/>
                </a:solidFill>
                <a:latin typeface="Georgia"/>
                <a:ea typeface="Georgia"/>
                <a:cs typeface="Georgia"/>
                <a:sym typeface="Georgia"/>
              </a:rPr>
              <a:t>Experts in Family Engagement</a:t>
            </a:r>
            <a:endParaRPr sz="3600">
              <a:solidFill>
                <a:srgbClr val="1C4587"/>
              </a:solidFill>
              <a:latin typeface="Georgia"/>
              <a:ea typeface="Georgia"/>
              <a:cs typeface="Georgia"/>
              <a:sym typeface="Georgia"/>
            </a:endParaRPr>
          </a:p>
          <a:p>
            <a:pPr marL="609600" lvl="0" indent="-516255" algn="l" rtl="0">
              <a:lnSpc>
                <a:spcPct val="115000"/>
              </a:lnSpc>
              <a:spcBef>
                <a:spcPts val="1000"/>
              </a:spcBef>
              <a:spcAft>
                <a:spcPts val="0"/>
              </a:spcAft>
              <a:buClr>
                <a:srgbClr val="1C4587"/>
              </a:buClr>
              <a:buSzPct val="100000"/>
              <a:buFont typeface="Georgia"/>
              <a:buChar char="•"/>
            </a:pPr>
            <a:r>
              <a:rPr lang="en-US" sz="3600">
                <a:solidFill>
                  <a:srgbClr val="1C4587"/>
                </a:solidFill>
                <a:latin typeface="Georgia"/>
                <a:ea typeface="Georgia"/>
                <a:cs typeface="Georgia"/>
                <a:sym typeface="Georgia"/>
              </a:rPr>
              <a:t>Identified and proven strategies, processes, etc.</a:t>
            </a:r>
            <a:endParaRPr sz="3600">
              <a:solidFill>
                <a:srgbClr val="1C4587"/>
              </a:solidFill>
              <a:latin typeface="Georgia"/>
              <a:ea typeface="Georgia"/>
              <a:cs typeface="Georgia"/>
              <a:sym typeface="Georgia"/>
            </a:endParaRPr>
          </a:p>
          <a:p>
            <a:pPr marL="609600" lvl="0" indent="-516255" algn="l" rtl="0">
              <a:lnSpc>
                <a:spcPct val="115000"/>
              </a:lnSpc>
              <a:spcBef>
                <a:spcPts val="1000"/>
              </a:spcBef>
              <a:spcAft>
                <a:spcPts val="0"/>
              </a:spcAft>
              <a:buClr>
                <a:srgbClr val="1C4587"/>
              </a:buClr>
              <a:buSzPct val="100000"/>
              <a:buFont typeface="Georgia"/>
              <a:buChar char="•"/>
            </a:pPr>
            <a:r>
              <a:rPr lang="en-US" sz="3600" u="sng">
                <a:solidFill>
                  <a:schemeClr val="hlink"/>
                </a:solidFill>
                <a:latin typeface="Georgia"/>
                <a:ea typeface="Georgia"/>
                <a:cs typeface="Georgia"/>
                <a:sym typeface="Georgia"/>
                <a:hlinkClick r:id="rId4"/>
              </a:rPr>
              <a:t>Understood’s</a:t>
            </a:r>
            <a:r>
              <a:rPr lang="en-US" sz="3600">
                <a:solidFill>
                  <a:srgbClr val="1C4587"/>
                </a:solidFill>
                <a:latin typeface="Georgia"/>
                <a:ea typeface="Georgia"/>
                <a:cs typeface="Georgia"/>
                <a:sym typeface="Georgia"/>
              </a:rPr>
              <a:t> - How to Use PTIs</a:t>
            </a:r>
            <a:endParaRPr/>
          </a:p>
        </p:txBody>
      </p:sp>
      <p:pic>
        <p:nvPicPr>
          <p:cNvPr id="296" name="Google Shape;296;p52" descr="Peal Center logo"/>
          <p:cNvPicPr preferRelativeResize="0"/>
          <p:nvPr/>
        </p:nvPicPr>
        <p:blipFill>
          <a:blip r:embed="rId5">
            <a:alphaModFix/>
          </a:blip>
          <a:stretch>
            <a:fillRect/>
          </a:stretch>
        </p:blipFill>
        <p:spPr>
          <a:xfrm>
            <a:off x="8957375" y="1588925"/>
            <a:ext cx="3094650" cy="2835625"/>
          </a:xfrm>
          <a:prstGeom prst="rect">
            <a:avLst/>
          </a:prstGeom>
          <a:noFill/>
          <a:ln>
            <a:noFill/>
          </a:ln>
        </p:spPr>
      </p:pic>
      <p:pic>
        <p:nvPicPr>
          <p:cNvPr id="297" name="Google Shape;297;p52">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0" y="6098325"/>
            <a:ext cx="12191998" cy="759675"/>
          </a:xfrm>
          <a:prstGeom prst="rect">
            <a:avLst/>
          </a:prstGeom>
          <a:noFill/>
          <a:ln>
            <a:noFill/>
          </a:ln>
        </p:spPr>
      </p:pic>
    </p:spTree>
  </p:cSld>
  <p:clrMapOvr>
    <a:masterClrMapping/>
  </p:clrMapOvr>
</p:sld>
</file>

<file path=ppt/theme/theme1.xml><?xml version="1.0" encoding="utf-8"?>
<a:theme xmlns:a="http://schemas.openxmlformats.org/drawingml/2006/main" name="CEEDAR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707_TheEquityProjectTemplate_010314b">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EEDAR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EEDAR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890</Words>
  <Application>Microsoft Macintosh PowerPoint</Application>
  <PresentationFormat>Widescreen</PresentationFormat>
  <Paragraphs>147</Paragraphs>
  <Slides>25</Slides>
  <Notes>24</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25</vt:i4>
      </vt:variant>
    </vt:vector>
  </HeadingPairs>
  <TitlesOfParts>
    <vt:vector size="38" baseType="lpstr">
      <vt:lpstr>Helvetica Neue</vt:lpstr>
      <vt:lpstr>Montserrat</vt:lpstr>
      <vt:lpstr>Arial Narrow</vt:lpstr>
      <vt:lpstr>Georgia</vt:lpstr>
      <vt:lpstr>Calibri</vt:lpstr>
      <vt:lpstr>Gentona Light</vt:lpstr>
      <vt:lpstr>Franklin Gothic</vt:lpstr>
      <vt:lpstr>Arial</vt:lpstr>
      <vt:lpstr>Gentona Book</vt:lpstr>
      <vt:lpstr>CEEDAR Theme</vt:lpstr>
      <vt:lpstr>3707_TheEquityProjectTemplate_010314b</vt:lpstr>
      <vt:lpstr>2_CEEDAR Theme</vt:lpstr>
      <vt:lpstr>CEEDAR Theme</vt:lpstr>
      <vt:lpstr>Preparing Teacher Candidates for Online and Hybrid Instruction</vt:lpstr>
      <vt:lpstr>The Family</vt:lpstr>
      <vt:lpstr>HLP 3</vt:lpstr>
      <vt:lpstr>Collaborate - Learning Coach</vt:lpstr>
      <vt:lpstr>Learning Coach...</vt:lpstr>
      <vt:lpstr>Communicate - Teach Stakeholders </vt:lpstr>
      <vt:lpstr>Why Communicate?</vt:lpstr>
      <vt:lpstr>Why Communicate? Continued</vt:lpstr>
      <vt:lpstr>Supporting Families +</vt:lpstr>
      <vt:lpstr>IEP Process</vt:lpstr>
      <vt:lpstr>IEP Process Continued</vt:lpstr>
      <vt:lpstr>IEP Process Continued </vt:lpstr>
      <vt:lpstr>Have the Tech Work for You</vt:lpstr>
      <vt:lpstr>Virtual vs F2F - Future IEPs</vt:lpstr>
      <vt:lpstr>Communicate - Instruction +</vt:lpstr>
      <vt:lpstr>Communicate - Class Instruction </vt:lpstr>
      <vt:lpstr>Communicate - Class Instruction Continued </vt:lpstr>
      <vt:lpstr>Communicate - Tech we will Use</vt:lpstr>
      <vt:lpstr>Communicate - Podcasts for Teachers</vt:lpstr>
      <vt:lpstr>Parent-Teacher Communication Tools</vt:lpstr>
      <vt:lpstr>Resource Highlight: Parent University</vt:lpstr>
      <vt:lpstr>Resource Highlight: Remote Parent Engagement Strategies </vt:lpstr>
      <vt:lpstr>Parent-Teacher Communication Tools  </vt:lpstr>
      <vt:lpstr>The Parent Perspective:  Jill Reffett</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Preparing Teacher Candidates for Online and Hybrid Instruction</dc:title>
  <cp:lastModifiedBy>Emma R Ostovar</cp:lastModifiedBy>
  <cp:revision>5</cp:revision>
  <dcterms:modified xsi:type="dcterms:W3CDTF">2023-09-13T16:31:38Z</dcterms:modified>
</cp:coreProperties>
</file>