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26"/>
  </p:notesMasterIdLst>
  <p:sldIdLst>
    <p:sldId id="263" r:id="rId2"/>
    <p:sldId id="292" r:id="rId3"/>
    <p:sldId id="293" r:id="rId4"/>
    <p:sldId id="294" r:id="rId5"/>
    <p:sldId id="295" r:id="rId6"/>
    <p:sldId id="296" r:id="rId7"/>
    <p:sldId id="298" r:id="rId8"/>
    <p:sldId id="299" r:id="rId9"/>
    <p:sldId id="306" r:id="rId10"/>
    <p:sldId id="305" r:id="rId11"/>
    <p:sldId id="301" r:id="rId12"/>
    <p:sldId id="307" r:id="rId13"/>
    <p:sldId id="309" r:id="rId14"/>
    <p:sldId id="311" r:id="rId15"/>
    <p:sldId id="312" r:id="rId16"/>
    <p:sldId id="314" r:id="rId17"/>
    <p:sldId id="315" r:id="rId18"/>
    <p:sldId id="316" r:id="rId19"/>
    <p:sldId id="317" r:id="rId20"/>
    <p:sldId id="318" r:id="rId21"/>
    <p:sldId id="319" r:id="rId22"/>
    <p:sldId id="320" r:id="rId23"/>
    <p:sldId id="321" r:id="rId24"/>
    <p:sldId id="32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ldId id="263"/>
            <p14:sldId id="292"/>
            <p14:sldId id="293"/>
            <p14:sldId id="294"/>
            <p14:sldId id="295"/>
            <p14:sldId id="296"/>
            <p14:sldId id="298"/>
            <p14:sldId id="299"/>
            <p14:sldId id="306"/>
            <p14:sldId id="305"/>
            <p14:sldId id="301"/>
            <p14:sldId id="307"/>
            <p14:sldId id="309"/>
            <p14:sldId id="311"/>
            <p14:sldId id="312"/>
            <p14:sldId id="314"/>
            <p14:sldId id="315"/>
            <p14:sldId id="316"/>
            <p14:sldId id="317"/>
            <p14:sldId id="318"/>
            <p14:sldId id="319"/>
            <p14:sldId id="320"/>
            <p14:sldId id="321"/>
            <p14:sldId id="323"/>
          </p14:sldIdLst>
        </p14:section>
        <p14:section name="Light Slides" id="{9660FC21-13CA-9846-9F93-B585594E0063}">
          <p14:sldIdLst/>
        </p14:section>
        <p14:section name="Dark Background" id="{3D735815-BEF6-D54C-B18E-22917378CA1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p:restoredTop sz="75880"/>
  </p:normalViewPr>
  <p:slideViewPr>
    <p:cSldViewPr snapToGrid="0" snapToObjects="1">
      <p:cViewPr varScale="1">
        <p:scale>
          <a:sx n="72" d="100"/>
          <a:sy n="72" d="100"/>
        </p:scale>
        <p:origin x="3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AF3CA-9A7D-584A-B36E-DFAF0D349DA8}" type="datetimeFigureOut">
              <a:rPr lang="en-US" smtClean="0"/>
              <a:t>11/9/18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6</a:t>
            </a:fld>
            <a:endParaRPr lang="en-US"/>
          </a:p>
        </p:txBody>
      </p:sp>
    </p:spTree>
    <p:extLst>
      <p:ext uri="{BB962C8B-B14F-4D97-AF65-F5344CB8AC3E}">
        <p14:creationId xmlns:p14="http://schemas.microsoft.com/office/powerpoint/2010/main" val="83607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15000"/>
              </a:lnSpc>
              <a:spcBef>
                <a:spcPts val="0"/>
              </a:spcBef>
              <a:spcAft>
                <a:spcPts val="0"/>
              </a:spcAft>
              <a:buClr>
                <a:schemeClr val="dk1"/>
              </a:buClr>
              <a:buSzPts val="1100"/>
              <a:buFont typeface="Arial"/>
              <a:buNone/>
            </a:pPr>
            <a:r>
              <a:rPr lang="en-US" sz="1200" dirty="0">
                <a:solidFill>
                  <a:schemeClr val="dk1"/>
                </a:solidFill>
              </a:rPr>
              <a:t>Day: HLP Team- Project Leads have planned to implement four virtual targeted professional developments. Invited participants to the convening will be invited to a special pre-view training to learn about the PD training and how to use the accompanying materials. This will allow the selected individuals to also be able to answer questions, provide support, and invite a wider audience to the PD. </a:t>
            </a:r>
          </a:p>
          <a:p>
            <a:pPr marL="0" lvl="0" indent="0"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rtl="0">
              <a:lnSpc>
                <a:spcPct val="115000"/>
              </a:lnSpc>
              <a:spcBef>
                <a:spcPts val="0"/>
              </a:spcBef>
              <a:spcAft>
                <a:spcPts val="0"/>
              </a:spcAft>
              <a:buClr>
                <a:schemeClr val="dk1"/>
              </a:buClr>
              <a:buSzPts val="1100"/>
              <a:buFont typeface="Arial"/>
              <a:buNone/>
            </a:pPr>
            <a:r>
              <a:rPr lang="en-US" sz="1200" dirty="0">
                <a:solidFill>
                  <a:schemeClr val="dk1"/>
                </a:solidFill>
              </a:rPr>
              <a:t>First kick-off yesterday (8/29) and provide examples of what we’re talking about for supplemental materials/resources (EPP examples and LEA examples- split slide)</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19</a:t>
            </a:fld>
            <a:endParaRPr lang="en-US"/>
          </a:p>
        </p:txBody>
      </p:sp>
    </p:spTree>
    <p:extLst>
      <p:ext uri="{BB962C8B-B14F-4D97-AF65-F5344CB8AC3E}">
        <p14:creationId xmlns:p14="http://schemas.microsoft.com/office/powerpoint/2010/main" val="216794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We are still in the development phase of these supplemental materials, but envision some of the following. In depth case studies that cover strategically paired HLPs along with facilitator guides for use. Resources to accompany the HLP video series produced by CEEDAR including discussion prompts and guiding questions aligned to specific timestamps so viewers can really maximize these videos. We also hope to include some teacher testimonials that can be featured in the webinars and available for later use For example, a pair of general and special education co-teachers talking about how they make the relationship work in their specific context. We are also working on an observation protocol for use in evaluating HLP implementation in the field. We want this to be easy to use and quick, so it can be used to guide coaching conversation immediately after instruction. Some of these resources will be specific for pre-service teachers and some for in-service teachers, but we want to design as much as possible for the continuum of the profession. We want these resources to be applicable for candidates still in their preparation programs, novice teachers in the induction period, all the way to expert teachers looking to continually improve their craft. We are welcome to feedback and suggestions on what resources you think would be helpful for pre- and in-service teacher candidates, which leads us to out next chat box discussion.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20</a:t>
            </a:fld>
            <a:endParaRPr lang="en-US"/>
          </a:p>
        </p:txBody>
      </p:sp>
    </p:spTree>
    <p:extLst>
      <p:ext uri="{BB962C8B-B14F-4D97-AF65-F5344CB8AC3E}">
        <p14:creationId xmlns:p14="http://schemas.microsoft.com/office/powerpoint/2010/main" val="3225928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Pam- So, If one said, you know… we have the best HLP materials for you! What do you envision those materials being?  OR Have you and/or your colleagues developed HLP materials that you would love to share with others?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21</a:t>
            </a:fld>
            <a:endParaRPr lang="en-US"/>
          </a:p>
        </p:txBody>
      </p:sp>
    </p:spTree>
    <p:extLst>
      <p:ext uri="{BB962C8B-B14F-4D97-AF65-F5344CB8AC3E}">
        <p14:creationId xmlns:p14="http://schemas.microsoft.com/office/powerpoint/2010/main" val="54812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Pam</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22</a:t>
            </a:fld>
            <a:endParaRPr lang="en-US"/>
          </a:p>
        </p:txBody>
      </p:sp>
    </p:spTree>
    <p:extLst>
      <p:ext uri="{BB962C8B-B14F-4D97-AF65-F5344CB8AC3E}">
        <p14:creationId xmlns:p14="http://schemas.microsoft.com/office/powerpoint/2010/main" val="280571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spcAft>
                <a:spcPts val="0"/>
              </a:spcAft>
              <a:buNone/>
            </a:pPr>
            <a:r>
              <a:rPr lang="en-US" dirty="0"/>
              <a:t>Pam- Before we conclude, are there any remaining questions? If so, please use the chat box. </a:t>
            </a:r>
          </a:p>
          <a:p>
            <a:pPr marL="0" lvl="0" indent="0"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23</a:t>
            </a:fld>
            <a:endParaRPr lang="en-US"/>
          </a:p>
        </p:txBody>
      </p:sp>
    </p:spTree>
    <p:extLst>
      <p:ext uri="{BB962C8B-B14F-4D97-AF65-F5344CB8AC3E}">
        <p14:creationId xmlns:p14="http://schemas.microsoft.com/office/powerpoint/2010/main" val="616875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spcAft>
                <a:spcPts val="0"/>
              </a:spcAft>
              <a:buNone/>
            </a:pPr>
            <a:r>
              <a:rPr lang="en-US" dirty="0"/>
              <a:t>Pam- We want to thank you all for giving us the opportunity to share our state’s story in terms of the implementation of HLPs through the framework of MTSS. If you have any ideas that will help support our work or you’d like more information about our state’s plan, please feel free to contact one of us. </a:t>
            </a:r>
          </a:p>
          <a:p>
            <a:pPr marL="457200" lvl="0" indent="-298450" rtl="0">
              <a:spcBef>
                <a:spcPts val="0"/>
              </a:spcBef>
              <a:spcAft>
                <a:spcPts val="0"/>
              </a:spcAft>
              <a:buSzPts val="1100"/>
              <a:buChar char="-"/>
            </a:pPr>
            <a:r>
              <a:rPr lang="en-US" dirty="0"/>
              <a:t>Before we conclude the webinar, are there any final thoughts or questions you’d like to share in the chat box? </a:t>
            </a:r>
          </a:p>
          <a:p>
            <a:pPr marL="457200" lvl="0" indent="-298450" rtl="0">
              <a:spcBef>
                <a:spcPts val="0"/>
              </a:spcBef>
              <a:spcAft>
                <a:spcPts val="0"/>
              </a:spcAft>
              <a:buSzPts val="1100"/>
              <a:buChar char="-"/>
            </a:pPr>
            <a:r>
              <a:rPr lang="en-US" dirty="0"/>
              <a:t>Thank you again, and we are looking forward to sharing the results of GA’s implementation with you in the future. We all hope you have a great afternoon!</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24</a:t>
            </a:fld>
            <a:endParaRPr lang="en-US"/>
          </a:p>
        </p:txBody>
      </p:sp>
    </p:spTree>
    <p:extLst>
      <p:ext uri="{BB962C8B-B14F-4D97-AF65-F5344CB8AC3E}">
        <p14:creationId xmlns:p14="http://schemas.microsoft.com/office/powerpoint/2010/main" val="349522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b="1" dirty="0"/>
              <a:t>Melissa</a:t>
            </a:r>
            <a:r>
              <a:rPr lang="en-US" dirty="0"/>
              <a:t> –</a:t>
            </a:r>
          </a:p>
          <a:p>
            <a:pPr marL="0" lvl="0" indent="0">
              <a:spcBef>
                <a:spcPts val="0"/>
              </a:spcBef>
              <a:spcAft>
                <a:spcPts val="0"/>
              </a:spcAft>
              <a:buNone/>
            </a:pPr>
            <a:endParaRPr lang="en-US" dirty="0"/>
          </a:p>
          <a:p>
            <a:pPr marL="0" lvl="0" indent="0">
              <a:spcBef>
                <a:spcPts val="0"/>
              </a:spcBef>
              <a:spcAft>
                <a:spcPts val="0"/>
              </a:spcAft>
              <a:buNone/>
            </a:pPr>
            <a:r>
              <a:rPr lang="en-US" dirty="0"/>
              <a:t>At Kennesaw State, our focus on HLPs originated through a deep dive analysis of course syllabi through the NIC. Program faculty input course syllabi and assessed how essential knowledge, skills, and understandings were embedded throughout. This first step led to reflective conversations and some course and program revisions. While these conversations continue, one common thread that emerged was the the need to provide purposeful practice for candidates while engaging in coursework and before the application in the field.  </a:t>
            </a:r>
          </a:p>
          <a:p>
            <a:pPr marL="0" lvl="0" indent="0">
              <a:spcBef>
                <a:spcPts val="0"/>
              </a:spcBef>
              <a:spcAft>
                <a:spcPts val="0"/>
              </a:spcAft>
              <a:buNone/>
            </a:pPr>
            <a:endParaRPr lang="en-US" dirty="0"/>
          </a:p>
          <a:p>
            <a:pPr marL="0" lvl="0" indent="0">
              <a:spcBef>
                <a:spcPts val="0"/>
              </a:spcBef>
              <a:spcAft>
                <a:spcPts val="0"/>
              </a:spcAft>
              <a:buNone/>
            </a:pPr>
            <a:r>
              <a:rPr lang="en-US" dirty="0"/>
              <a:t>Through this process we also found that work on HLPs was siloed in individual faculty members research and teaching. This became abundantly clear through our support courses, which is the course sequence all general education candidates take to learn about teaching students with disabilities. We believe in the importance of authentic collaboration and having a common language for understanding across our EPP to best prepare our candidates to support all learners. Through conversations with our administration and CEEDAR leadership we designed a series of professional learning workshops to scale up HLP understanding and implementation across our university. These workshops began with a kick-off session offered as part of an all day mandatory professional learning day for all preparation programs. We were invited to share how we address and provide practice on HLPs using mixed reality simulation as part of our Project AVATAR lab at Kennesaw State. We felt this was a good place to start, given it guaranteed a touch point and facetime with all faculty to drum up interest. After this kick off session, we offered three follow up sessions to guide faculty thinking on what HLPs are, how they are relevant for their particular content, and an analysis of how HLPs are introduced, practiced, and applied in the field. The focus of the last two sessions really narrowed in on this practice piece, especially practice before working with real live students.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9</a:t>
            </a:fld>
            <a:endParaRPr lang="en-US"/>
          </a:p>
        </p:txBody>
      </p:sp>
    </p:spTree>
    <p:extLst>
      <p:ext uri="{BB962C8B-B14F-4D97-AF65-F5344CB8AC3E}">
        <p14:creationId xmlns:p14="http://schemas.microsoft.com/office/powerpoint/2010/main" val="366205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spcAft>
                <a:spcPts val="0"/>
              </a:spcAft>
              <a:buNone/>
            </a:pPr>
            <a:r>
              <a:rPr lang="en-US" b="1" dirty="0"/>
              <a:t>Melissa</a:t>
            </a:r>
            <a:r>
              <a:rPr lang="en-US" dirty="0"/>
              <a:t> In these workshops we shared examples of how we teach and provide purposeful practice for several HLPs.</a:t>
            </a:r>
          </a:p>
          <a:p>
            <a:pPr marL="0" lvl="0" indent="0" rtl="0">
              <a:spcBef>
                <a:spcPts val="0"/>
              </a:spcBef>
              <a:spcAft>
                <a:spcPts val="0"/>
              </a:spcAft>
              <a:buNone/>
            </a:pPr>
            <a:endParaRPr lang="en-US" dirty="0"/>
          </a:p>
          <a:p>
            <a:pPr marL="0" lvl="0" indent="0" rtl="0">
              <a:spcBef>
                <a:spcPts val="0"/>
              </a:spcBef>
              <a:spcAft>
                <a:spcPts val="0"/>
              </a:spcAft>
              <a:buNone/>
            </a:pPr>
            <a:r>
              <a:rPr lang="en-US" b="1" dirty="0"/>
              <a:t>Kate</a:t>
            </a:r>
            <a:r>
              <a:rPr lang="en-US" dirty="0"/>
              <a:t> - One of the 1st things we talk about with our teacher candidates is creating a welcoming environment and building respectful relationships. Throughout our program we stress to our </a:t>
            </a:r>
            <a:r>
              <a:rPr lang="en-US" sz="1200" dirty="0">
                <a:solidFill>
                  <a:schemeClr val="dk1"/>
                </a:solidFill>
                <a:latin typeface="+mn-lt"/>
                <a:ea typeface="Calibri"/>
                <a:cs typeface="Calibri"/>
                <a:sym typeface="Calibri"/>
              </a:rPr>
              <a:t>teacher candidates that they must actively learn about their particular students in order to design instruction that will meet their needs.</a:t>
            </a:r>
            <a:r>
              <a:rPr lang="en-US" dirty="0">
                <a:solidFill>
                  <a:schemeClr val="dk1"/>
                </a:solidFill>
              </a:rPr>
              <a:t> </a:t>
            </a:r>
            <a:r>
              <a:rPr lang="en-US" dirty="0"/>
              <a:t>Programmatically we purposefully embed and model culturally responsive teaching &amp; pedagogy. Furthermore, we explicitly align these conversations and activities with numerous general and special education HLPs.</a:t>
            </a:r>
          </a:p>
          <a:p>
            <a:pPr marL="0" lvl="0" indent="0" rtl="0">
              <a:spcBef>
                <a:spcPts val="0"/>
              </a:spcBef>
              <a:spcAft>
                <a:spcPts val="0"/>
              </a:spcAft>
              <a:buNone/>
            </a:pPr>
            <a:endParaRPr lang="en-US" dirty="0"/>
          </a:p>
          <a:p>
            <a:pPr marL="0" lvl="0" indent="0" rtl="0">
              <a:spcBef>
                <a:spcPts val="0"/>
              </a:spcBef>
              <a:spcAft>
                <a:spcPts val="0"/>
              </a:spcAft>
              <a:buNone/>
            </a:pPr>
            <a:r>
              <a:rPr lang="en-US" b="1" dirty="0"/>
              <a:t>Melissa</a:t>
            </a:r>
            <a:r>
              <a:rPr lang="en-US" dirty="0"/>
              <a:t> – We also discussed how we teach assessment, in particular data collection, progress monitoring, and data-based individualized, to our students through hypothetical case studies for academic skills and mixed reality simulations for behavior to develop aligned interventions for all levels of MTSS. We have found that this middle step has a meaningful impact on our candidates skill and confidence to go out and collect and use data in meaningful ways during their culminating field based assignments.</a:t>
            </a:r>
          </a:p>
          <a:p>
            <a:pPr marL="0" lvl="0" indent="0" rtl="0">
              <a:spcBef>
                <a:spcPts val="0"/>
              </a:spcBef>
              <a:spcAft>
                <a:spcPts val="0"/>
              </a:spcAft>
              <a:buNone/>
            </a:pPr>
            <a:endParaRPr lang="en-US" dirty="0"/>
          </a:p>
          <a:p>
            <a:pPr marL="0" lvl="0" indent="0" rtl="0">
              <a:spcBef>
                <a:spcPts val="0"/>
              </a:spcBef>
              <a:spcAft>
                <a:spcPts val="0"/>
              </a:spcAft>
              <a:buNone/>
            </a:pPr>
            <a:r>
              <a:rPr lang="en-US" b="1" dirty="0"/>
              <a:t>Kate</a:t>
            </a:r>
            <a:r>
              <a:rPr lang="en-US" dirty="0"/>
              <a:t> - Once our teacher candidates have been introduced and practice those skill sets within that course, we build upon them in the next semester within our behavior course.  Student expand on those previously learned HLPs and are then introduced to HLPs that have a behavior focus. We highlight these practices and strategies through our Key Assignment called the Behavior Intervention Plan.  You can see how we were purposeful introduced, practice, and build upon HLPs throughout our program.</a:t>
            </a:r>
          </a:p>
          <a:p>
            <a:pPr marL="0" lvl="0" indent="0" rtl="0">
              <a:spcBef>
                <a:spcPts val="0"/>
              </a:spcBef>
              <a:spcAft>
                <a:spcPts val="0"/>
              </a:spcAft>
              <a:buNone/>
            </a:pPr>
            <a:endParaRPr lang="en-US" dirty="0"/>
          </a:p>
          <a:p>
            <a:pPr marL="0" lvl="0" indent="0">
              <a:spcBef>
                <a:spcPts val="0"/>
              </a:spcBef>
              <a:spcAft>
                <a:spcPts val="0"/>
              </a:spcAft>
              <a:buNone/>
            </a:pPr>
            <a:r>
              <a:rPr lang="en-US" b="1" dirty="0"/>
              <a:t>Melissa</a:t>
            </a:r>
            <a:r>
              <a:rPr lang="en-US" dirty="0"/>
              <a:t> – We also use our Project AVATAR lab to embed mixed reality simulations into our classes. This allows students to design evidence-based instruction after learning about HLPs, receive instructor feedback on their lesson plans, teach their lesson in a realistic environment that does not involve actual students, and debrief the overall experience with an instructor and/or their peers.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10</a:t>
            </a:fld>
            <a:endParaRPr lang="en-US"/>
          </a:p>
        </p:txBody>
      </p:sp>
    </p:spTree>
    <p:extLst>
      <p:ext uri="{BB962C8B-B14F-4D97-AF65-F5344CB8AC3E}">
        <p14:creationId xmlns:p14="http://schemas.microsoft.com/office/powerpoint/2010/main" val="273275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11</a:t>
            </a:fld>
            <a:endParaRPr lang="en-US"/>
          </a:p>
        </p:txBody>
      </p:sp>
    </p:spTree>
    <p:extLst>
      <p:ext uri="{BB962C8B-B14F-4D97-AF65-F5344CB8AC3E}">
        <p14:creationId xmlns:p14="http://schemas.microsoft.com/office/powerpoint/2010/main" val="304032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Pam- What thoughts or questions do you have regarding KSU’s and GA State’s implementation of HLPs? Our colleagues are happy to answer your questions or respond to your thoughts.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13</a:t>
            </a:fld>
            <a:endParaRPr lang="en-US"/>
          </a:p>
        </p:txBody>
      </p:sp>
    </p:spTree>
    <p:extLst>
      <p:ext uri="{BB962C8B-B14F-4D97-AF65-F5344CB8AC3E}">
        <p14:creationId xmlns:p14="http://schemas.microsoft.com/office/powerpoint/2010/main" val="2572627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spcAft>
                <a:spcPts val="0"/>
              </a:spcAft>
              <a:buNone/>
            </a:pPr>
            <a:r>
              <a:rPr lang="en-US" sz="1200" dirty="0"/>
              <a:t>Kate: </a:t>
            </a:r>
            <a:r>
              <a:rPr lang="en-US" sz="1200" dirty="0">
                <a:solidFill>
                  <a:schemeClr val="dk1"/>
                </a:solidFill>
              </a:rPr>
              <a:t>  On this screen we are highlighting our HLP Goal. As we have stated before, CEEDAR provides the opportunity to share the wonderful working going on cross IHEs, SEAs, and LEAs. </a:t>
            </a:r>
            <a:r>
              <a:rPr lang="en-US" sz="1200" dirty="0"/>
              <a:t> So when we take a look at our CEEDAR Georgia blueprint, you can see how the current work and initiatives that are going on in the states aligns with our blueprint goals- we are always trying to work smarter and not harder. </a:t>
            </a:r>
          </a:p>
          <a:p>
            <a:pPr marL="0" lvl="0" indent="0" rtl="0">
              <a:spcBef>
                <a:spcPts val="0"/>
              </a:spcBef>
              <a:spcAft>
                <a:spcPts val="0"/>
              </a:spcAft>
              <a:buNone/>
            </a:pPr>
            <a:endParaRPr lang="en-US" sz="1200" dirty="0"/>
          </a:p>
          <a:p>
            <a:pPr marL="0" lvl="0" indent="0" rtl="0">
              <a:spcBef>
                <a:spcPts val="0"/>
              </a:spcBef>
              <a:spcAft>
                <a:spcPts val="0"/>
              </a:spcAft>
              <a:buNone/>
            </a:pPr>
            <a:r>
              <a:rPr lang="en-US" sz="1200" dirty="0"/>
              <a:t>Together we decided that we wanted to: </a:t>
            </a:r>
            <a:r>
              <a:rPr lang="en-US" sz="1200" dirty="0">
                <a:solidFill>
                  <a:schemeClr val="dk1"/>
                </a:solidFill>
              </a:rPr>
              <a:t>develop a </a:t>
            </a:r>
            <a:r>
              <a:rPr lang="en-US" sz="1200" dirty="0">
                <a:solidFill>
                  <a:srgbClr val="0000FF"/>
                </a:solidFill>
              </a:rPr>
              <a:t>common understanding</a:t>
            </a:r>
            <a:r>
              <a:rPr lang="en-US" sz="1200" dirty="0">
                <a:solidFill>
                  <a:schemeClr val="dk1"/>
                </a:solidFill>
              </a:rPr>
              <a:t> of High Leverage Practices; increase </a:t>
            </a:r>
            <a:r>
              <a:rPr lang="en-US" sz="1200" dirty="0">
                <a:solidFill>
                  <a:srgbClr val="0000FF"/>
                </a:solidFill>
              </a:rPr>
              <a:t>opportunities</a:t>
            </a:r>
            <a:r>
              <a:rPr lang="en-US" sz="1200" dirty="0">
                <a:solidFill>
                  <a:schemeClr val="dk1"/>
                </a:solidFill>
              </a:rPr>
              <a:t> for pre-/in-service teachers to learn and </a:t>
            </a:r>
            <a:r>
              <a:rPr lang="en-US" sz="1200" dirty="0">
                <a:solidFill>
                  <a:srgbClr val="0000FF"/>
                </a:solidFill>
              </a:rPr>
              <a:t>practice</a:t>
            </a:r>
            <a:r>
              <a:rPr lang="en-US" sz="1200" dirty="0">
                <a:solidFill>
                  <a:schemeClr val="dk1"/>
                </a:solidFill>
              </a:rPr>
              <a:t> strategies for implementing high leverage practices in P-20 settings; </a:t>
            </a:r>
            <a:r>
              <a:rPr lang="en-US" sz="1200" dirty="0">
                <a:solidFill>
                  <a:srgbClr val="0000FF"/>
                </a:solidFill>
              </a:rPr>
              <a:t>embed HLPs</a:t>
            </a:r>
            <a:r>
              <a:rPr lang="en-US" sz="1200" dirty="0">
                <a:solidFill>
                  <a:schemeClr val="dk1"/>
                </a:solidFill>
              </a:rPr>
              <a:t> in EPP coursework and practice opportunities; in-service teachers </a:t>
            </a:r>
            <a:r>
              <a:rPr lang="en-US" sz="1200" dirty="0">
                <a:solidFill>
                  <a:srgbClr val="0000FF"/>
                </a:solidFill>
              </a:rPr>
              <a:t>implement</a:t>
            </a:r>
            <a:r>
              <a:rPr lang="en-US" sz="1200" dirty="0">
                <a:solidFill>
                  <a:schemeClr val="dk1"/>
                </a:solidFill>
              </a:rPr>
              <a:t> HLPs in their instruction</a:t>
            </a:r>
            <a:endParaRPr lang="en-US" sz="1200" dirty="0"/>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14</a:t>
            </a:fld>
            <a:endParaRPr lang="en-US"/>
          </a:p>
        </p:txBody>
      </p:sp>
    </p:spTree>
    <p:extLst>
      <p:ext uri="{BB962C8B-B14F-4D97-AF65-F5344CB8AC3E}">
        <p14:creationId xmlns:p14="http://schemas.microsoft.com/office/powerpoint/2010/main" val="369025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Melissa: </a:t>
            </a:r>
            <a:r>
              <a:rPr lang="en-US" sz="1200" dirty="0"/>
              <a:t>As our state began discussing how to strategically and systematically implement MTSS, it made sense to intentionally include HLPs in this initiative, and we believed the best way to kick-off this off was to develop a statewide convening- an HLP &amp; MTSS Summit. But this takes some work- we wanted to make sure we were purposeful and served multiple purposes: (1)  as an opportunity to develop awareness for how the HLPs naturally fit within the framework of MTSS, (2) develop an initial common language and understanding, and (3) provide initial awareness before the 2018-2019 school year. You can see how we are starting to check off stuff in the blueprint!  So during this prep work and plan phase, the Project Leads met to create the HLP Kick-Off Convening. We coordinated with CEEDAR, </a:t>
            </a:r>
            <a:r>
              <a:rPr lang="en-US" sz="1200" dirty="0" err="1"/>
              <a:t>GaDOE</a:t>
            </a:r>
            <a:r>
              <a:rPr lang="en-US" sz="1200" dirty="0"/>
              <a:t>, and numerous other key stakeholders. We worked together to create a conference agenda, identify sessions topics, and based on those topics, identified key speakers, and participants.  </a:t>
            </a:r>
            <a:endParaRPr lang="en-US" dirty="0"/>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16</a:t>
            </a:fld>
            <a:endParaRPr lang="en-US"/>
          </a:p>
        </p:txBody>
      </p:sp>
    </p:spTree>
    <p:extLst>
      <p:ext uri="{BB962C8B-B14F-4D97-AF65-F5344CB8AC3E}">
        <p14:creationId xmlns:p14="http://schemas.microsoft.com/office/powerpoint/2010/main" val="404454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Clr>
                <a:schemeClr val="dk1"/>
              </a:buClr>
              <a:buSzPts val="1100"/>
              <a:buFont typeface="Arial"/>
              <a:buNone/>
            </a:pPr>
            <a:r>
              <a:rPr lang="en-US" sz="1200" dirty="0">
                <a:solidFill>
                  <a:schemeClr val="dk1"/>
                </a:solidFill>
              </a:rPr>
              <a:t>Pam- In our opinion, one of the most critical aspects of the Summit was our strategic approach for inviting participants. In our state, we have key stakeholders, and we knew their buy-in would increase the delivery of the messaging that included the common language that Kate just spoke about. Let me explain each of the stakeholders and their roles within our state, which will help explain our intentional approach to inviting them.</a:t>
            </a:r>
          </a:p>
          <a:p>
            <a:pPr marL="0" lvl="0" indent="0">
              <a:spcBef>
                <a:spcPts val="0"/>
              </a:spcBef>
              <a:spcAft>
                <a:spcPts val="0"/>
              </a:spcAft>
              <a:buClr>
                <a:schemeClr val="dk1"/>
              </a:buClr>
              <a:buSzPts val="1100"/>
              <a:buFont typeface="Arial"/>
              <a:buNone/>
            </a:pPr>
            <a:endParaRPr lang="en-US" sz="1200" dirty="0">
              <a:solidFill>
                <a:schemeClr val="dk1"/>
              </a:solidFill>
            </a:endParaRPr>
          </a:p>
          <a:p>
            <a:pPr marL="0" lvl="0" indent="0">
              <a:spcBef>
                <a:spcPts val="0"/>
              </a:spcBef>
              <a:spcAft>
                <a:spcPts val="0"/>
              </a:spcAft>
              <a:buClr>
                <a:schemeClr val="dk1"/>
              </a:buClr>
              <a:buSzPts val="1100"/>
              <a:buFont typeface="Arial"/>
              <a:buNone/>
            </a:pPr>
            <a:r>
              <a:rPr lang="en-US" sz="1200" dirty="0">
                <a:solidFill>
                  <a:schemeClr val="dk1"/>
                </a:solidFill>
              </a:rPr>
              <a:t>In Georgia, we have what we refer to as P-20 Collaboratives. P-20 Collaboratives include representatives from school districts, EPPs, BOR, </a:t>
            </a:r>
            <a:r>
              <a:rPr lang="en-US" sz="1200" dirty="0" err="1">
                <a:solidFill>
                  <a:schemeClr val="dk1"/>
                </a:solidFill>
              </a:rPr>
              <a:t>GaDOE</a:t>
            </a:r>
            <a:r>
              <a:rPr lang="en-US" sz="1200" dirty="0">
                <a:solidFill>
                  <a:schemeClr val="dk1"/>
                </a:solidFill>
              </a:rPr>
              <a:t>, and </a:t>
            </a:r>
            <a:r>
              <a:rPr lang="en-US" sz="1200" dirty="0" err="1">
                <a:solidFill>
                  <a:schemeClr val="dk1"/>
                </a:solidFill>
              </a:rPr>
              <a:t>GaPSC</a:t>
            </a:r>
            <a:r>
              <a:rPr lang="en-US" sz="1200" dirty="0">
                <a:solidFill>
                  <a:schemeClr val="dk1"/>
                </a:solidFill>
              </a:rPr>
              <a:t> (key stakeholders in education). The initial purposes for developing P20-Collaboratives were to create awareness for what was occurring in school districts and EPPs, to recognize the commonalities, and find ways to work together since we all have the same mission which is to positively affect students’ learning. Now that the awareness has been established and partnerships have strengthened, the Collaboratives meet to discuss current trends, strategies, policy, etc. and find ways to work together. </a:t>
            </a:r>
          </a:p>
          <a:p>
            <a:pPr marL="0" lvl="0" indent="0">
              <a:spcBef>
                <a:spcPts val="0"/>
              </a:spcBef>
              <a:spcAft>
                <a:spcPts val="0"/>
              </a:spcAft>
              <a:buClr>
                <a:schemeClr val="dk1"/>
              </a:buClr>
              <a:buSzPts val="1100"/>
              <a:buFont typeface="Arial"/>
              <a:buNone/>
            </a:pPr>
            <a:endParaRPr lang="en-US" sz="1200" dirty="0">
              <a:solidFill>
                <a:schemeClr val="dk1"/>
              </a:solidFill>
            </a:endParaRPr>
          </a:p>
          <a:p>
            <a:pPr marL="0" lvl="0" indent="0">
              <a:spcBef>
                <a:spcPts val="0"/>
              </a:spcBef>
              <a:spcAft>
                <a:spcPts val="0"/>
              </a:spcAft>
              <a:buClr>
                <a:schemeClr val="dk1"/>
              </a:buClr>
              <a:buSzPts val="1100"/>
              <a:buFont typeface="Arial"/>
              <a:buNone/>
            </a:pPr>
            <a:r>
              <a:rPr lang="en-US" sz="1200" dirty="0">
                <a:solidFill>
                  <a:schemeClr val="dk1"/>
                </a:solidFill>
              </a:rPr>
              <a:t>The next stakeholder is our RESAs, which are Regional Education Service Agencies. The RESA serve several roles within our state, but the primary role is to provide educational services for local school districts to “promote the spread of successful practices to all schools.” They are governed by superintendents, higher education’s faculty members, and representatives within public libraries. </a:t>
            </a:r>
          </a:p>
          <a:p>
            <a:pPr marL="0" lvl="0" indent="0">
              <a:spcBef>
                <a:spcPts val="0"/>
              </a:spcBef>
              <a:spcAft>
                <a:spcPts val="0"/>
              </a:spcAft>
              <a:buClr>
                <a:schemeClr val="dk1"/>
              </a:buClr>
              <a:buSzPts val="1100"/>
              <a:buFont typeface="Arial"/>
              <a:buNone/>
            </a:pPr>
            <a:endParaRPr lang="en-US" sz="1200" dirty="0">
              <a:solidFill>
                <a:schemeClr val="dk1"/>
              </a:solidFill>
            </a:endParaRPr>
          </a:p>
          <a:p>
            <a:pPr marL="0" lvl="0" indent="0">
              <a:spcBef>
                <a:spcPts val="0"/>
              </a:spcBef>
              <a:spcAft>
                <a:spcPts val="0"/>
              </a:spcAft>
              <a:buClr>
                <a:schemeClr val="dk1"/>
              </a:buClr>
              <a:buSzPts val="1100"/>
              <a:buFont typeface="Arial"/>
              <a:buNone/>
            </a:pPr>
            <a:r>
              <a:rPr lang="en-US" sz="1200" dirty="0">
                <a:solidFill>
                  <a:schemeClr val="dk1"/>
                </a:solidFill>
              </a:rPr>
              <a:t>For the Dept of Education’s technical assistance, our state organized a group of personnel to support the implementation of Georgia’s Tiered System of Supports for Students, and their roles are to provide awareness, professional development, answer questions based on the needs within a particular school district. Our state has been thoughtful in terms of who would pilot the implementation of Georgia’s tiered system and strategically selected a group of school districts to begin this work.</a:t>
            </a:r>
          </a:p>
          <a:p>
            <a:pPr marL="0" lvl="0" indent="0">
              <a:spcBef>
                <a:spcPts val="0"/>
              </a:spcBef>
              <a:spcAft>
                <a:spcPts val="0"/>
              </a:spcAft>
              <a:buClr>
                <a:schemeClr val="dk1"/>
              </a:buClr>
              <a:buSzPts val="1100"/>
              <a:buFont typeface="Arial"/>
              <a:buNone/>
            </a:pPr>
            <a:endParaRPr lang="en-US" sz="1200" dirty="0">
              <a:solidFill>
                <a:schemeClr val="dk1"/>
              </a:solidFill>
            </a:endParaRPr>
          </a:p>
          <a:p>
            <a:pPr marL="0" lvl="0" indent="0" rtl="0">
              <a:spcBef>
                <a:spcPts val="0"/>
              </a:spcBef>
              <a:spcAft>
                <a:spcPts val="0"/>
              </a:spcAft>
              <a:buClr>
                <a:schemeClr val="dk1"/>
              </a:buClr>
              <a:buSzPts val="1100"/>
              <a:buFont typeface="Arial"/>
              <a:buNone/>
            </a:pPr>
            <a:r>
              <a:rPr lang="en-US" sz="1200" dirty="0">
                <a:solidFill>
                  <a:schemeClr val="dk1"/>
                </a:solidFill>
              </a:rPr>
              <a:t>And lastly, we invited IHE faculty members working within teacher preparation because we knew how important it was to begin creating awareness for those that work with our pre-service teachers so our state’s new teachers would understand and be able to demonstrate HLPs within the framework of our tiered system of supports.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17</a:t>
            </a:fld>
            <a:endParaRPr lang="en-US"/>
          </a:p>
        </p:txBody>
      </p:sp>
    </p:spTree>
    <p:extLst>
      <p:ext uri="{BB962C8B-B14F-4D97-AF65-F5344CB8AC3E}">
        <p14:creationId xmlns:p14="http://schemas.microsoft.com/office/powerpoint/2010/main" val="147529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15000"/>
              </a:lnSpc>
              <a:spcBef>
                <a:spcPts val="0"/>
              </a:spcBef>
              <a:spcAft>
                <a:spcPts val="0"/>
              </a:spcAft>
              <a:buNone/>
            </a:pPr>
            <a:r>
              <a:rPr lang="en-US" sz="1200" dirty="0">
                <a:solidFill>
                  <a:schemeClr val="dk1"/>
                </a:solidFill>
              </a:rPr>
              <a:t>Kate: In our next phase, we analyzed the summit and state data. </a:t>
            </a:r>
          </a:p>
          <a:p>
            <a:pPr marL="457200" lvl="0" indent="-342900" rtl="0">
              <a:lnSpc>
                <a:spcPct val="115000"/>
              </a:lnSpc>
              <a:spcBef>
                <a:spcPts val="0"/>
              </a:spcBef>
              <a:spcAft>
                <a:spcPts val="0"/>
              </a:spcAft>
              <a:buClr>
                <a:srgbClr val="000000"/>
              </a:buClr>
              <a:buSzPts val="1800"/>
              <a:buChar char="●"/>
            </a:pPr>
            <a:r>
              <a:rPr lang="en-US" sz="1200" dirty="0"/>
              <a:t>A survey was given at the end of the Summit &amp; data was reviewed (survey items such as what were some ‘key takeaways from the Summit, what types of resources would be helpful, and which of the HLP categories would participants be interested in learning more about ) </a:t>
            </a:r>
            <a:r>
              <a:rPr lang="en-US" sz="1800" dirty="0"/>
              <a:t> </a:t>
            </a:r>
          </a:p>
          <a:p>
            <a:pPr marL="457200" lvl="0" indent="-304800" rtl="0">
              <a:lnSpc>
                <a:spcPct val="115000"/>
              </a:lnSpc>
              <a:spcBef>
                <a:spcPts val="0"/>
              </a:spcBef>
              <a:spcAft>
                <a:spcPts val="0"/>
              </a:spcAft>
              <a:buClr>
                <a:srgbClr val="000000"/>
              </a:buClr>
              <a:buSzPts val="1200"/>
              <a:buChar char="●"/>
            </a:pPr>
            <a:r>
              <a:rPr lang="en-US" sz="1200" dirty="0"/>
              <a:t>The Project Leads met to analyze the state data (provided by Dr. </a:t>
            </a:r>
            <a:r>
              <a:rPr lang="en-US" sz="1200" dirty="0" err="1"/>
              <a:t>Zelphine</a:t>
            </a:r>
            <a:r>
              <a:rPr lang="en-US" sz="1200" dirty="0"/>
              <a:t> Dixon Smith) as well as the feedback provided to select targeted HLPs based on state needs</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18</a:t>
            </a:fld>
            <a:endParaRPr lang="en-US"/>
          </a:p>
        </p:txBody>
      </p:sp>
    </p:spTree>
    <p:extLst>
      <p:ext uri="{BB962C8B-B14F-4D97-AF65-F5344CB8AC3E}">
        <p14:creationId xmlns:p14="http://schemas.microsoft.com/office/powerpoint/2010/main" val="1973596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991CE-A0E9-467C-9197-E6615946C972}"/>
              </a:ext>
            </a:extLst>
          </p:cNvPr>
          <p:cNvSpPr>
            <a:spLocks noGrp="1"/>
          </p:cNvSpPr>
          <p:nvPr>
            <p:ph type="title"/>
          </p:nvPr>
        </p:nvSpPr>
        <p:spPr>
          <a:xfrm>
            <a:off x="152400" y="5030787"/>
            <a:ext cx="11734800" cy="1668593"/>
          </a:xfrm>
        </p:spPr>
        <p:txBody>
          <a:bodyPr>
            <a:normAutofit/>
          </a:bodyPr>
          <a:lstStyle/>
          <a:p>
            <a:r>
              <a:rPr lang="en-US" dirty="0">
                <a:latin typeface="American Typewriter" panose="02090604020004020304" pitchFamily="18" charset="77"/>
              </a:rPr>
              <a:t>Making High Leverage Practices a High Priority: Georgia’s Approach to Scaling Up</a:t>
            </a:r>
          </a:p>
        </p:txBody>
      </p:sp>
    </p:spTree>
    <p:extLst>
      <p:ext uri="{BB962C8B-B14F-4D97-AF65-F5344CB8AC3E}">
        <p14:creationId xmlns:p14="http://schemas.microsoft.com/office/powerpoint/2010/main" val="234606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5;p32" descr="Images of different workshops that Georgia does with their teacher candidates.">
            <a:extLst>
              <a:ext uri="{FF2B5EF4-FFF2-40B4-BE49-F238E27FC236}">
                <a16:creationId xmlns:a16="http://schemas.microsoft.com/office/drawing/2014/main" id="{F2466C9D-B51E-134D-A97B-A96671B529D0}"/>
              </a:ext>
            </a:extLst>
          </p:cNvPr>
          <p:cNvPicPr preferRelativeResize="0"/>
          <p:nvPr/>
        </p:nvPicPr>
        <p:blipFill>
          <a:blip r:embed="rId3">
            <a:alphaModFix/>
          </a:blip>
          <a:stretch>
            <a:fillRect/>
          </a:stretch>
        </p:blipFill>
        <p:spPr>
          <a:xfrm>
            <a:off x="526117" y="332496"/>
            <a:ext cx="10691901" cy="6230321"/>
          </a:xfrm>
          <a:prstGeom prst="rect">
            <a:avLst/>
          </a:prstGeom>
          <a:noFill/>
          <a:ln>
            <a:noFill/>
          </a:ln>
        </p:spPr>
      </p:pic>
    </p:spTree>
    <p:extLst>
      <p:ext uri="{BB962C8B-B14F-4D97-AF65-F5344CB8AC3E}">
        <p14:creationId xmlns:p14="http://schemas.microsoft.com/office/powerpoint/2010/main" val="1649597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AE31-27D4-534B-81EB-2F588064AC24}"/>
              </a:ext>
            </a:extLst>
          </p:cNvPr>
          <p:cNvSpPr>
            <a:spLocks noGrp="1"/>
          </p:cNvSpPr>
          <p:nvPr>
            <p:ph type="title"/>
          </p:nvPr>
        </p:nvSpPr>
        <p:spPr>
          <a:xfrm>
            <a:off x="875522" y="185996"/>
            <a:ext cx="10515600" cy="1325563"/>
          </a:xfrm>
        </p:spPr>
        <p:txBody>
          <a:bodyPr>
            <a:normAutofit/>
          </a:bodyPr>
          <a:lstStyle/>
          <a:p>
            <a:r>
              <a:rPr lang="en-US" sz="6000" dirty="0">
                <a:latin typeface="American Typewriter" panose="02090604020004020304" pitchFamily="18" charset="77"/>
              </a:rPr>
              <a:t>GSU example </a:t>
            </a:r>
          </a:p>
        </p:txBody>
      </p:sp>
      <p:pic>
        <p:nvPicPr>
          <p:cNvPr id="9" name="Google Shape;203;p33" descr="Georgia State University logo">
            <a:extLst>
              <a:ext uri="{FF2B5EF4-FFF2-40B4-BE49-F238E27FC236}">
                <a16:creationId xmlns:a16="http://schemas.microsoft.com/office/drawing/2014/main" id="{68B8B9D9-8F4A-BF43-9996-0F8FFDEBABDC}"/>
              </a:ext>
            </a:extLst>
          </p:cNvPr>
          <p:cNvPicPr preferRelativeResize="0"/>
          <p:nvPr/>
        </p:nvPicPr>
        <p:blipFill>
          <a:blip r:embed="rId3">
            <a:alphaModFix/>
          </a:blip>
          <a:stretch>
            <a:fillRect/>
          </a:stretch>
        </p:blipFill>
        <p:spPr>
          <a:xfrm>
            <a:off x="383564" y="185996"/>
            <a:ext cx="1248526" cy="1116698"/>
          </a:xfrm>
          <a:prstGeom prst="rect">
            <a:avLst/>
          </a:prstGeom>
          <a:noFill/>
          <a:ln>
            <a:noFill/>
          </a:ln>
        </p:spPr>
      </p:pic>
      <p:pic>
        <p:nvPicPr>
          <p:cNvPr id="6" name="Google Shape;203;p33" descr="Georgia State University logo">
            <a:extLst>
              <a:ext uri="{FF2B5EF4-FFF2-40B4-BE49-F238E27FC236}">
                <a16:creationId xmlns:a16="http://schemas.microsoft.com/office/drawing/2014/main" id="{0C2F0D49-3859-6C48-86E5-C518E52C993C}"/>
              </a:ext>
            </a:extLst>
          </p:cNvPr>
          <p:cNvPicPr preferRelativeResize="0"/>
          <p:nvPr/>
        </p:nvPicPr>
        <p:blipFill>
          <a:blip r:embed="rId3">
            <a:alphaModFix/>
          </a:blip>
          <a:stretch>
            <a:fillRect/>
          </a:stretch>
        </p:blipFill>
        <p:spPr>
          <a:xfrm>
            <a:off x="10388575" y="185996"/>
            <a:ext cx="1248526" cy="1116698"/>
          </a:xfrm>
          <a:prstGeom prst="rect">
            <a:avLst/>
          </a:prstGeom>
          <a:noFill/>
          <a:ln>
            <a:noFill/>
          </a:ln>
        </p:spPr>
      </p:pic>
      <p:pic>
        <p:nvPicPr>
          <p:cNvPr id="7" name="Google Shape;202;p33" descr="GSU Faculty retreat schedule">
            <a:extLst>
              <a:ext uri="{FF2B5EF4-FFF2-40B4-BE49-F238E27FC236}">
                <a16:creationId xmlns:a16="http://schemas.microsoft.com/office/drawing/2014/main" id="{3C6DE55B-2683-AA4B-B36A-DECB0274041D}"/>
              </a:ext>
            </a:extLst>
          </p:cNvPr>
          <p:cNvPicPr preferRelativeResize="0"/>
          <p:nvPr/>
        </p:nvPicPr>
        <p:blipFill>
          <a:blip r:embed="rId4">
            <a:alphaModFix/>
          </a:blip>
          <a:stretch>
            <a:fillRect/>
          </a:stretch>
        </p:blipFill>
        <p:spPr>
          <a:xfrm>
            <a:off x="383564" y="1511558"/>
            <a:ext cx="5503779" cy="5187821"/>
          </a:xfrm>
          <a:prstGeom prst="rect">
            <a:avLst/>
          </a:prstGeom>
          <a:noFill/>
          <a:ln>
            <a:noFill/>
          </a:ln>
        </p:spPr>
      </p:pic>
      <p:pic>
        <p:nvPicPr>
          <p:cNvPr id="8" name="Google Shape;201;p33" descr="A document of Alignment oamong major initiatives in Georgia">
            <a:extLst>
              <a:ext uri="{FF2B5EF4-FFF2-40B4-BE49-F238E27FC236}">
                <a16:creationId xmlns:a16="http://schemas.microsoft.com/office/drawing/2014/main" id="{247480AD-C0E0-804E-A483-910099D87130}"/>
              </a:ext>
            </a:extLst>
          </p:cNvPr>
          <p:cNvPicPr preferRelativeResize="0"/>
          <p:nvPr/>
        </p:nvPicPr>
        <p:blipFill>
          <a:blip r:embed="rId5">
            <a:alphaModFix/>
          </a:blip>
          <a:stretch>
            <a:fillRect/>
          </a:stretch>
        </p:blipFill>
        <p:spPr>
          <a:xfrm>
            <a:off x="6133322" y="1511559"/>
            <a:ext cx="5749758" cy="5187819"/>
          </a:xfrm>
          <a:prstGeom prst="rect">
            <a:avLst/>
          </a:prstGeom>
          <a:noFill/>
          <a:ln>
            <a:noFill/>
          </a:ln>
        </p:spPr>
      </p:pic>
    </p:spTree>
    <p:extLst>
      <p:ext uri="{BB962C8B-B14F-4D97-AF65-F5344CB8AC3E}">
        <p14:creationId xmlns:p14="http://schemas.microsoft.com/office/powerpoint/2010/main" val="225560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5;p34">
            <a:extLst>
              <a:ext uri="{FF2B5EF4-FFF2-40B4-BE49-F238E27FC236}">
                <a16:creationId xmlns:a16="http://schemas.microsoft.com/office/drawing/2014/main" id="{0197EC84-3052-0240-BB3E-020C30135F2E}"/>
              </a:ext>
            </a:extLst>
          </p:cNvPr>
          <p:cNvGrpSpPr/>
          <p:nvPr/>
        </p:nvGrpSpPr>
        <p:grpSpPr>
          <a:xfrm>
            <a:off x="1045029" y="805475"/>
            <a:ext cx="9871787" cy="1656617"/>
            <a:chOff x="1593000" y="2322568"/>
            <a:chExt cx="5957975" cy="643500"/>
          </a:xfrm>
        </p:grpSpPr>
        <p:sp>
          <p:nvSpPr>
            <p:cNvPr id="5" name="Google Shape;226;p34">
              <a:extLst>
                <a:ext uri="{FF2B5EF4-FFF2-40B4-BE49-F238E27FC236}">
                  <a16:creationId xmlns:a16="http://schemas.microsoft.com/office/drawing/2014/main" id="{1727802D-49C2-FA40-9426-AF249259A1E5}"/>
                </a:ext>
              </a:extLst>
            </p:cNvPr>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6" name="Google Shape;227;p34">
              <a:extLst>
                <a:ext uri="{FF2B5EF4-FFF2-40B4-BE49-F238E27FC236}">
                  <a16:creationId xmlns:a16="http://schemas.microsoft.com/office/drawing/2014/main" id="{50D5E98B-637C-8F4E-B5DE-E7BEB819B6A4}"/>
                </a:ext>
              </a:extLst>
            </p:cNvPr>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endParaRPr sz="2400"/>
            </a:p>
          </p:txBody>
        </p:sp>
        <p:sp>
          <p:nvSpPr>
            <p:cNvPr id="7" name="Google Shape;228;p34">
              <a:extLst>
                <a:ext uri="{FF2B5EF4-FFF2-40B4-BE49-F238E27FC236}">
                  <a16:creationId xmlns:a16="http://schemas.microsoft.com/office/drawing/2014/main" id="{ECA0233A-E697-524B-9D75-E8CFF715130F}"/>
                </a:ext>
              </a:extLst>
            </p:cNvPr>
            <p:cNvSpPr/>
            <p:nvPr/>
          </p:nvSpPr>
          <p:spPr>
            <a:xfrm rot="-5400000">
              <a:off x="3501574"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endParaRPr sz="2400"/>
            </a:p>
          </p:txBody>
        </p:sp>
        <p:sp>
          <p:nvSpPr>
            <p:cNvPr id="8" name="Google Shape;229;p34">
              <a:extLst>
                <a:ext uri="{FF2B5EF4-FFF2-40B4-BE49-F238E27FC236}">
                  <a16:creationId xmlns:a16="http://schemas.microsoft.com/office/drawing/2014/main" id="{1A64BE11-B72F-6F4F-99AD-BD1E7C3EFE90}"/>
                </a:ext>
              </a:extLst>
            </p:cNvPr>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1333" dirty="0">
                  <a:solidFill>
                    <a:srgbClr val="FFFFFF"/>
                  </a:solidFill>
                  <a:latin typeface="Roboto Medium"/>
                  <a:ea typeface="Roboto Medium"/>
                  <a:cs typeface="Roboto Medium"/>
                  <a:sym typeface="Roboto Medium"/>
                </a:rPr>
                <a:t>Achieved buy in from Key Stakeholders</a:t>
              </a:r>
              <a:endParaRPr sz="1333" dirty="0">
                <a:solidFill>
                  <a:srgbClr val="FFFFFF"/>
                </a:solidFill>
                <a:latin typeface="Roboto"/>
                <a:ea typeface="Roboto"/>
                <a:cs typeface="Roboto"/>
                <a:sym typeface="Roboto"/>
              </a:endParaRPr>
            </a:p>
          </p:txBody>
        </p:sp>
        <p:sp>
          <p:nvSpPr>
            <p:cNvPr id="9" name="Google Shape;230;p34">
              <a:extLst>
                <a:ext uri="{FF2B5EF4-FFF2-40B4-BE49-F238E27FC236}">
                  <a16:creationId xmlns:a16="http://schemas.microsoft.com/office/drawing/2014/main" id="{1796B53B-4D8A-BE4C-BC64-26D0B2C40F74}"/>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10" name="Google Shape;231;p34">
              <a:extLst>
                <a:ext uri="{FF2B5EF4-FFF2-40B4-BE49-F238E27FC236}">
                  <a16:creationId xmlns:a16="http://schemas.microsoft.com/office/drawing/2014/main" id="{35F495D1-3365-5946-9F53-F91C082A29DF}"/>
                </a:ext>
              </a:extLst>
            </p:cNvPr>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algn="ctr"/>
              <a:r>
                <a:rPr lang="en" sz="3467" dirty="0">
                  <a:solidFill>
                    <a:srgbClr val="FFFFFF"/>
                  </a:solidFill>
                  <a:latin typeface="Roboto Thin"/>
                  <a:ea typeface="Roboto Thin"/>
                  <a:cs typeface="Roboto Thin"/>
                  <a:sym typeface="Roboto Thin"/>
                </a:rPr>
                <a:t>01</a:t>
              </a:r>
              <a:endParaRPr sz="3467" dirty="0">
                <a:solidFill>
                  <a:srgbClr val="FFFFFF"/>
                </a:solidFill>
                <a:latin typeface="Roboto Thin"/>
                <a:ea typeface="Roboto Thin"/>
                <a:cs typeface="Roboto Thin"/>
                <a:sym typeface="Roboto Thin"/>
              </a:endParaRPr>
            </a:p>
          </p:txBody>
        </p:sp>
        <p:sp>
          <p:nvSpPr>
            <p:cNvPr id="11" name="Google Shape;232;p34">
              <a:extLst>
                <a:ext uri="{FF2B5EF4-FFF2-40B4-BE49-F238E27FC236}">
                  <a16:creationId xmlns:a16="http://schemas.microsoft.com/office/drawing/2014/main" id="{8F8137C0-874C-6D4D-8326-54FA82EB7A55}"/>
                </a:ext>
              </a:extLst>
            </p:cNvPr>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Deans and Chairs recognized value in work</a:t>
              </a:r>
              <a:endParaRPr sz="1600" dirty="0">
                <a:solidFill>
                  <a:srgbClr val="A72A1E"/>
                </a:solidFill>
                <a:latin typeface="Roboto"/>
                <a:ea typeface="Roboto"/>
                <a:cs typeface="Roboto"/>
                <a:sym typeface="Roboto"/>
              </a:endParaRPr>
            </a:p>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Resources were allocated to support the work</a:t>
              </a:r>
              <a:endParaRPr sz="1600" dirty="0">
                <a:solidFill>
                  <a:srgbClr val="A72A1E"/>
                </a:solidFill>
                <a:latin typeface="Roboto"/>
                <a:ea typeface="Roboto"/>
                <a:cs typeface="Roboto"/>
                <a:sym typeface="Roboto"/>
              </a:endParaRPr>
            </a:p>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Opportunities were created to sustain efforts </a:t>
              </a:r>
              <a:endParaRPr sz="1600" dirty="0">
                <a:solidFill>
                  <a:srgbClr val="A72A1E"/>
                </a:solidFill>
                <a:latin typeface="Roboto"/>
                <a:ea typeface="Roboto"/>
                <a:cs typeface="Roboto"/>
                <a:sym typeface="Roboto"/>
              </a:endParaRPr>
            </a:p>
          </p:txBody>
        </p:sp>
      </p:grpSp>
      <p:grpSp>
        <p:nvGrpSpPr>
          <p:cNvPr id="12" name="Google Shape;217;p34">
            <a:extLst>
              <a:ext uri="{FF2B5EF4-FFF2-40B4-BE49-F238E27FC236}">
                <a16:creationId xmlns:a16="http://schemas.microsoft.com/office/drawing/2014/main" id="{63DFB8D5-DA50-B648-80D9-E5A943B67FA6}"/>
              </a:ext>
            </a:extLst>
          </p:cNvPr>
          <p:cNvGrpSpPr/>
          <p:nvPr/>
        </p:nvGrpSpPr>
        <p:grpSpPr>
          <a:xfrm>
            <a:off x="1045029" y="2459808"/>
            <a:ext cx="9871787" cy="1622500"/>
            <a:chOff x="1593000" y="2322568"/>
            <a:chExt cx="5957975" cy="643500"/>
          </a:xfrm>
        </p:grpSpPr>
        <p:sp>
          <p:nvSpPr>
            <p:cNvPr id="13" name="Google Shape;218;p34">
              <a:extLst>
                <a:ext uri="{FF2B5EF4-FFF2-40B4-BE49-F238E27FC236}">
                  <a16:creationId xmlns:a16="http://schemas.microsoft.com/office/drawing/2014/main" id="{05C02D20-AB35-ED4F-B6D4-262A7890493A}"/>
                </a:ext>
              </a:extLst>
            </p:cNvPr>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14" name="Google Shape;219;p34">
              <a:extLst>
                <a:ext uri="{FF2B5EF4-FFF2-40B4-BE49-F238E27FC236}">
                  <a16:creationId xmlns:a16="http://schemas.microsoft.com/office/drawing/2014/main" id="{69EB3414-196C-8749-9FB8-9FC2534EAD1F}"/>
                </a:ext>
              </a:extLst>
            </p:cNvPr>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endParaRPr sz="2400"/>
            </a:p>
          </p:txBody>
        </p:sp>
        <p:sp>
          <p:nvSpPr>
            <p:cNvPr id="15" name="Google Shape;220;p34">
              <a:extLst>
                <a:ext uri="{FF2B5EF4-FFF2-40B4-BE49-F238E27FC236}">
                  <a16:creationId xmlns:a16="http://schemas.microsoft.com/office/drawing/2014/main" id="{157F07F6-BC9D-DC4D-A3A1-3739DDD07EE6}"/>
                </a:ext>
              </a:extLst>
            </p:cNvPr>
            <p:cNvSpPr/>
            <p:nvPr/>
          </p:nvSpPr>
          <p:spPr>
            <a:xfrm rot="-5400000">
              <a:off x="3501574"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endParaRPr sz="2400"/>
            </a:p>
          </p:txBody>
        </p:sp>
        <p:sp>
          <p:nvSpPr>
            <p:cNvPr id="16" name="Google Shape;221;p34">
              <a:extLst>
                <a:ext uri="{FF2B5EF4-FFF2-40B4-BE49-F238E27FC236}">
                  <a16:creationId xmlns:a16="http://schemas.microsoft.com/office/drawing/2014/main" id="{A4DEEC06-E2EB-9B45-B0DD-82E614F6B21E}"/>
                </a:ext>
              </a:extLst>
            </p:cNvPr>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1333" dirty="0">
                  <a:solidFill>
                    <a:srgbClr val="FFFFFF"/>
                  </a:solidFill>
                  <a:latin typeface="Roboto Medium"/>
                  <a:ea typeface="Roboto Medium"/>
                  <a:cs typeface="Roboto Medium"/>
                  <a:sym typeface="Roboto Medium"/>
                </a:rPr>
                <a:t>Engaged GSU Faculty and LEA partners simultaneously</a:t>
              </a:r>
              <a:endParaRPr sz="1333" dirty="0">
                <a:solidFill>
                  <a:srgbClr val="FFFFFF"/>
                </a:solidFill>
                <a:latin typeface="Roboto"/>
                <a:ea typeface="Roboto"/>
                <a:cs typeface="Roboto"/>
                <a:sym typeface="Roboto"/>
              </a:endParaRPr>
            </a:p>
          </p:txBody>
        </p:sp>
        <p:sp>
          <p:nvSpPr>
            <p:cNvPr id="17" name="Google Shape;222;p34">
              <a:extLst>
                <a:ext uri="{FF2B5EF4-FFF2-40B4-BE49-F238E27FC236}">
                  <a16:creationId xmlns:a16="http://schemas.microsoft.com/office/drawing/2014/main" id="{07C5E55A-FD8D-CB44-97F4-F2E63F9ECA85}"/>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18" name="Google Shape;223;p34">
              <a:extLst>
                <a:ext uri="{FF2B5EF4-FFF2-40B4-BE49-F238E27FC236}">
                  <a16:creationId xmlns:a16="http://schemas.microsoft.com/office/drawing/2014/main" id="{4EB9DE5C-A13B-FE45-94E0-A2E048E95619}"/>
                </a:ext>
              </a:extLst>
            </p:cNvPr>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02</a:t>
              </a:r>
              <a:endParaRPr sz="3467">
                <a:solidFill>
                  <a:srgbClr val="FFFFFF"/>
                </a:solidFill>
                <a:latin typeface="Roboto Thin"/>
                <a:ea typeface="Roboto Thin"/>
                <a:cs typeface="Roboto Thin"/>
                <a:sym typeface="Roboto Thin"/>
              </a:endParaRPr>
            </a:p>
          </p:txBody>
        </p:sp>
        <p:sp>
          <p:nvSpPr>
            <p:cNvPr id="19" name="Google Shape;224;p34">
              <a:extLst>
                <a:ext uri="{FF2B5EF4-FFF2-40B4-BE49-F238E27FC236}">
                  <a16:creationId xmlns:a16="http://schemas.microsoft.com/office/drawing/2014/main" id="{A3421C35-D7D5-1D44-84A2-BBE6A93473E9}"/>
                </a:ext>
              </a:extLst>
            </p:cNvPr>
            <p:cNvSpPr/>
            <p:nvPr/>
          </p:nvSpPr>
          <p:spPr>
            <a:xfrm>
              <a:off x="4387863" y="2323757"/>
              <a:ext cx="3090300" cy="642300"/>
            </a:xfrm>
            <a:prstGeom prst="rect">
              <a:avLst/>
            </a:prstGeom>
            <a:noFill/>
            <a:ln>
              <a:noFill/>
            </a:ln>
          </p:spPr>
          <p:txBody>
            <a:bodyPr spcFirstLastPara="1" wrap="square" lIns="121900" tIns="121900" rIns="121900" bIns="121900" anchor="ctr" anchorCtr="0">
              <a:noAutofit/>
            </a:bodyPr>
            <a:lstStyle/>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Professional Education Faculty Retreat</a:t>
              </a:r>
              <a:endParaRPr sz="1600" dirty="0">
                <a:solidFill>
                  <a:srgbClr val="A72A1E"/>
                </a:solidFill>
                <a:latin typeface="Roboto"/>
                <a:ea typeface="Roboto"/>
                <a:cs typeface="Roboto"/>
                <a:sym typeface="Roboto"/>
              </a:endParaRPr>
            </a:p>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Monthly Faculty Professional Development</a:t>
              </a:r>
              <a:endParaRPr sz="1600" dirty="0">
                <a:solidFill>
                  <a:srgbClr val="A72A1E"/>
                </a:solidFill>
                <a:latin typeface="Roboto"/>
                <a:ea typeface="Roboto"/>
                <a:cs typeface="Roboto"/>
                <a:sym typeface="Roboto"/>
              </a:endParaRPr>
            </a:p>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Regular sharing of work in formal and informal spaces</a:t>
              </a:r>
              <a:endParaRPr sz="1600" dirty="0">
                <a:solidFill>
                  <a:srgbClr val="A72A1E"/>
                </a:solidFill>
                <a:latin typeface="Roboto"/>
                <a:ea typeface="Roboto"/>
                <a:cs typeface="Roboto"/>
                <a:sym typeface="Roboto"/>
              </a:endParaRPr>
            </a:p>
          </p:txBody>
        </p:sp>
      </p:grpSp>
      <p:grpSp>
        <p:nvGrpSpPr>
          <p:cNvPr id="20" name="Google Shape;209;p34">
            <a:extLst>
              <a:ext uri="{FF2B5EF4-FFF2-40B4-BE49-F238E27FC236}">
                <a16:creationId xmlns:a16="http://schemas.microsoft.com/office/drawing/2014/main" id="{8F701492-DECF-584B-AC2B-0A4F649A902D}"/>
              </a:ext>
            </a:extLst>
          </p:cNvPr>
          <p:cNvGrpSpPr/>
          <p:nvPr/>
        </p:nvGrpSpPr>
        <p:grpSpPr>
          <a:xfrm>
            <a:off x="1045029" y="4084050"/>
            <a:ext cx="9871787" cy="1495655"/>
            <a:chOff x="1593000" y="2322568"/>
            <a:chExt cx="5957975" cy="643500"/>
          </a:xfrm>
        </p:grpSpPr>
        <p:sp>
          <p:nvSpPr>
            <p:cNvPr id="21" name="Google Shape;210;p34">
              <a:extLst>
                <a:ext uri="{FF2B5EF4-FFF2-40B4-BE49-F238E27FC236}">
                  <a16:creationId xmlns:a16="http://schemas.microsoft.com/office/drawing/2014/main" id="{1918B915-4325-7F4B-B5C0-9B133052D7E8}"/>
                </a:ext>
              </a:extLst>
            </p:cNvPr>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22" name="Google Shape;211;p34">
              <a:extLst>
                <a:ext uri="{FF2B5EF4-FFF2-40B4-BE49-F238E27FC236}">
                  <a16:creationId xmlns:a16="http://schemas.microsoft.com/office/drawing/2014/main" id="{FDBB63DC-FD03-A144-B74E-0A9E19C20C84}"/>
                </a:ext>
              </a:extLst>
            </p:cNvPr>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endParaRPr sz="2400"/>
            </a:p>
          </p:txBody>
        </p:sp>
        <p:sp>
          <p:nvSpPr>
            <p:cNvPr id="23" name="Google Shape;212;p34">
              <a:extLst>
                <a:ext uri="{FF2B5EF4-FFF2-40B4-BE49-F238E27FC236}">
                  <a16:creationId xmlns:a16="http://schemas.microsoft.com/office/drawing/2014/main" id="{2973A80E-0832-C24B-A854-D762ACA8628A}"/>
                </a:ext>
              </a:extLst>
            </p:cNvPr>
            <p:cNvSpPr/>
            <p:nvPr/>
          </p:nvSpPr>
          <p:spPr>
            <a:xfrm rot="-5400000">
              <a:off x="3501574"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endParaRPr sz="2400"/>
            </a:p>
          </p:txBody>
        </p:sp>
        <p:sp>
          <p:nvSpPr>
            <p:cNvPr id="24" name="Google Shape;213;p34">
              <a:extLst>
                <a:ext uri="{FF2B5EF4-FFF2-40B4-BE49-F238E27FC236}">
                  <a16:creationId xmlns:a16="http://schemas.microsoft.com/office/drawing/2014/main" id="{E07E2767-B9A3-AE4E-9177-B1482685C535}"/>
                </a:ext>
              </a:extLst>
            </p:cNvPr>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1333">
                  <a:solidFill>
                    <a:srgbClr val="FFFFFF"/>
                  </a:solidFill>
                  <a:latin typeface="Roboto Medium"/>
                  <a:ea typeface="Roboto Medium"/>
                  <a:cs typeface="Roboto Medium"/>
                  <a:sym typeface="Roboto Medium"/>
                </a:rPr>
                <a:t>Established relevance of the efforts to individual programs</a:t>
              </a:r>
              <a:endParaRPr sz="1333">
                <a:solidFill>
                  <a:srgbClr val="FFFFFF"/>
                </a:solidFill>
                <a:latin typeface="Roboto"/>
                <a:ea typeface="Roboto"/>
                <a:cs typeface="Roboto"/>
                <a:sym typeface="Roboto"/>
              </a:endParaRPr>
            </a:p>
          </p:txBody>
        </p:sp>
        <p:sp>
          <p:nvSpPr>
            <p:cNvPr id="25" name="Google Shape;214;p34">
              <a:extLst>
                <a:ext uri="{FF2B5EF4-FFF2-40B4-BE49-F238E27FC236}">
                  <a16:creationId xmlns:a16="http://schemas.microsoft.com/office/drawing/2014/main" id="{FBAED590-5F8A-1149-B02D-6097C3DCED07}"/>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26" name="Google Shape;215;p34">
              <a:extLst>
                <a:ext uri="{FF2B5EF4-FFF2-40B4-BE49-F238E27FC236}">
                  <a16:creationId xmlns:a16="http://schemas.microsoft.com/office/drawing/2014/main" id="{E42CDF16-AE5C-8444-BE54-1857D4E46359}"/>
                </a:ext>
              </a:extLst>
            </p:cNvPr>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03</a:t>
              </a:r>
              <a:endParaRPr sz="3467">
                <a:solidFill>
                  <a:srgbClr val="FFFFFF"/>
                </a:solidFill>
                <a:latin typeface="Roboto Thin"/>
                <a:ea typeface="Roboto Thin"/>
                <a:cs typeface="Roboto Thin"/>
                <a:sym typeface="Roboto Thin"/>
              </a:endParaRPr>
            </a:p>
          </p:txBody>
        </p:sp>
        <p:sp>
          <p:nvSpPr>
            <p:cNvPr id="27" name="Google Shape;216;p34">
              <a:extLst>
                <a:ext uri="{FF2B5EF4-FFF2-40B4-BE49-F238E27FC236}">
                  <a16:creationId xmlns:a16="http://schemas.microsoft.com/office/drawing/2014/main" id="{3B7D4DF7-D1BB-764F-AD0B-8234960C4CF6}"/>
                </a:ext>
              </a:extLst>
            </p:cNvPr>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Program leads submitted areas of internally identified needs</a:t>
              </a:r>
              <a:endParaRPr sz="1600" dirty="0">
                <a:solidFill>
                  <a:srgbClr val="A72A1E"/>
                </a:solidFill>
                <a:latin typeface="Roboto"/>
                <a:ea typeface="Roboto"/>
                <a:cs typeface="Roboto"/>
                <a:sym typeface="Roboto"/>
              </a:endParaRPr>
            </a:p>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Program improvement and development areas were aligned</a:t>
              </a:r>
              <a:endParaRPr sz="1600" dirty="0">
                <a:solidFill>
                  <a:srgbClr val="A72A1E"/>
                </a:solidFill>
                <a:latin typeface="Roboto"/>
                <a:ea typeface="Roboto"/>
                <a:cs typeface="Roboto"/>
                <a:sym typeface="Roboto"/>
              </a:endParaRPr>
            </a:p>
            <a:p>
              <a:pPr marL="609585" indent="-372524">
                <a:lnSpc>
                  <a:spcPct val="115000"/>
                </a:lnSpc>
                <a:buClr>
                  <a:srgbClr val="A72A1E"/>
                </a:buClr>
                <a:buSzPts val="800"/>
                <a:buFont typeface="Roboto"/>
                <a:buChar char="●"/>
              </a:pPr>
              <a:r>
                <a:rPr lang="en" sz="1600" dirty="0">
                  <a:solidFill>
                    <a:srgbClr val="A72A1E"/>
                  </a:solidFill>
                  <a:latin typeface="Roboto"/>
                  <a:ea typeface="Roboto"/>
                  <a:cs typeface="Roboto"/>
                  <a:sym typeface="Roboto"/>
                </a:rPr>
                <a:t>Documenting changes in program </a:t>
              </a:r>
              <a:endParaRPr sz="1600" dirty="0">
                <a:solidFill>
                  <a:srgbClr val="A72A1E"/>
                </a:solidFill>
                <a:latin typeface="Roboto"/>
                <a:ea typeface="Roboto"/>
                <a:cs typeface="Roboto"/>
                <a:sym typeface="Roboto"/>
              </a:endParaRPr>
            </a:p>
          </p:txBody>
        </p:sp>
      </p:grpSp>
    </p:spTree>
    <p:extLst>
      <p:ext uri="{BB962C8B-B14F-4D97-AF65-F5344CB8AC3E}">
        <p14:creationId xmlns:p14="http://schemas.microsoft.com/office/powerpoint/2010/main" val="2493818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0A13-F031-324E-A1B5-5B71CC050CD9}"/>
              </a:ext>
            </a:extLst>
          </p:cNvPr>
          <p:cNvSpPr>
            <a:spLocks noGrp="1"/>
          </p:cNvSpPr>
          <p:nvPr>
            <p:ph type="title"/>
          </p:nvPr>
        </p:nvSpPr>
        <p:spPr/>
        <p:txBody>
          <a:bodyPr/>
          <a:lstStyle/>
          <a:p>
            <a:r>
              <a:rPr lang="en-US" sz="6000" dirty="0">
                <a:latin typeface="American Typewriter" panose="02090604020004020304" pitchFamily="18" charset="77"/>
              </a:rPr>
              <a:t>Thoughts</a:t>
            </a:r>
            <a:r>
              <a:rPr lang="en-US" sz="6000" dirty="0"/>
              <a:t> ?</a:t>
            </a:r>
          </a:p>
        </p:txBody>
      </p:sp>
      <p:pic>
        <p:nvPicPr>
          <p:cNvPr id="4" name="Google Shape;238;p35" descr="A question mark">
            <a:extLst>
              <a:ext uri="{FF2B5EF4-FFF2-40B4-BE49-F238E27FC236}">
                <a16:creationId xmlns:a16="http://schemas.microsoft.com/office/drawing/2014/main" id="{C268901F-5057-CE47-8347-E7A8FFB286DA}"/>
              </a:ext>
            </a:extLst>
          </p:cNvPr>
          <p:cNvPicPr preferRelativeResize="0"/>
          <p:nvPr/>
        </p:nvPicPr>
        <p:blipFill>
          <a:blip r:embed="rId3">
            <a:alphaModFix/>
          </a:blip>
          <a:stretch>
            <a:fillRect/>
          </a:stretch>
        </p:blipFill>
        <p:spPr>
          <a:xfrm>
            <a:off x="3982614" y="1690688"/>
            <a:ext cx="3929745" cy="4112953"/>
          </a:xfrm>
          <a:prstGeom prst="rect">
            <a:avLst/>
          </a:prstGeom>
          <a:noFill/>
          <a:ln>
            <a:noFill/>
          </a:ln>
        </p:spPr>
      </p:pic>
    </p:spTree>
    <p:extLst>
      <p:ext uri="{BB962C8B-B14F-4D97-AF65-F5344CB8AC3E}">
        <p14:creationId xmlns:p14="http://schemas.microsoft.com/office/powerpoint/2010/main" val="110115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3C15-7B94-634F-9307-6C2BEA7DE132}"/>
              </a:ext>
            </a:extLst>
          </p:cNvPr>
          <p:cNvSpPr>
            <a:spLocks noGrp="1"/>
          </p:cNvSpPr>
          <p:nvPr>
            <p:ph type="title"/>
          </p:nvPr>
        </p:nvSpPr>
        <p:spPr>
          <a:xfrm>
            <a:off x="835090" y="138824"/>
            <a:ext cx="10515600" cy="1092818"/>
          </a:xfrm>
        </p:spPr>
        <p:txBody>
          <a:bodyPr>
            <a:normAutofit/>
          </a:bodyPr>
          <a:lstStyle/>
          <a:p>
            <a:r>
              <a:rPr lang="en" sz="6000" dirty="0">
                <a:latin typeface="American Typewriter" panose="02090604020004020304" pitchFamily="18" charset="77"/>
              </a:rPr>
              <a:t>Scaling Up </a:t>
            </a:r>
            <a:endParaRPr lang="en-US" sz="6000" dirty="0">
              <a:latin typeface="American Typewriter" panose="02090604020004020304" pitchFamily="18" charset="77"/>
            </a:endParaRPr>
          </a:p>
        </p:txBody>
      </p:sp>
      <p:sp>
        <p:nvSpPr>
          <p:cNvPr id="4" name="Google Shape;244;p36">
            <a:extLst>
              <a:ext uri="{FF2B5EF4-FFF2-40B4-BE49-F238E27FC236}">
                <a16:creationId xmlns:a16="http://schemas.microsoft.com/office/drawing/2014/main" id="{69EACFD5-4357-5E48-8655-EB9B095E62ED}"/>
              </a:ext>
            </a:extLst>
          </p:cNvPr>
          <p:cNvSpPr txBox="1">
            <a:spLocks/>
          </p:cNvSpPr>
          <p:nvPr/>
        </p:nvSpPr>
        <p:spPr>
          <a:xfrm>
            <a:off x="242596" y="913572"/>
            <a:ext cx="11700588" cy="5944428"/>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2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1333"/>
              </a:spcBef>
              <a:buFont typeface="Arial"/>
              <a:buNone/>
            </a:pPr>
            <a:r>
              <a:rPr lang="en-US" b="1" u="sng" dirty="0"/>
              <a:t>HLP Blueprint Goals</a:t>
            </a:r>
          </a:p>
          <a:p>
            <a:pPr marL="0" indent="0">
              <a:spcBef>
                <a:spcPts val="1333"/>
              </a:spcBef>
              <a:buFont typeface="Arial"/>
              <a:buNone/>
            </a:pPr>
            <a:r>
              <a:rPr lang="en-US" sz="2600" dirty="0"/>
              <a:t>Develop and implement a professional development series across general education, special education, and school leadership at SEA, IHE and LEA to:</a:t>
            </a:r>
          </a:p>
          <a:p>
            <a:pPr marL="514350" indent="-514350">
              <a:spcBef>
                <a:spcPts val="1333"/>
              </a:spcBef>
              <a:buClr>
                <a:schemeClr val="dk1"/>
              </a:buClr>
              <a:buFont typeface="+mj-lt"/>
              <a:buAutoNum type="arabicPeriod"/>
            </a:pPr>
            <a:r>
              <a:rPr lang="en-US" sz="2600" dirty="0"/>
              <a:t>develop a common understanding of High Leverage Practices</a:t>
            </a:r>
          </a:p>
          <a:p>
            <a:pPr marL="514350" indent="-514350">
              <a:buClr>
                <a:schemeClr val="dk1"/>
              </a:buClr>
              <a:buFont typeface="+mj-lt"/>
              <a:buAutoNum type="arabicPeriod"/>
            </a:pPr>
            <a:r>
              <a:rPr lang="en-US" sz="2600" dirty="0"/>
              <a:t>increase opportunities for pre-/in-service teachers to learn </a:t>
            </a:r>
            <a:br>
              <a:rPr lang="en-US" sz="2600" dirty="0"/>
            </a:br>
            <a:r>
              <a:rPr lang="en-US" sz="2600" dirty="0"/>
              <a:t> and practice strategies for implementing high leverage practices in P-20 settings</a:t>
            </a:r>
          </a:p>
          <a:p>
            <a:pPr marL="514350" indent="-514350">
              <a:buClr>
                <a:schemeClr val="dk1"/>
              </a:buClr>
              <a:buFont typeface="+mj-lt"/>
              <a:buAutoNum type="arabicPeriod"/>
            </a:pPr>
            <a:r>
              <a:rPr lang="en-US" sz="2600" dirty="0"/>
              <a:t>embed HLPs in EPP coursework and practice opportunities</a:t>
            </a:r>
          </a:p>
          <a:p>
            <a:pPr marL="514350" indent="-514350">
              <a:buClr>
                <a:srgbClr val="000000"/>
              </a:buClr>
              <a:buFont typeface="+mj-lt"/>
              <a:buAutoNum type="arabicPeriod"/>
            </a:pPr>
            <a:r>
              <a:rPr lang="en-US" sz="2600" dirty="0"/>
              <a:t>in-service teachers implement HLPs in instruction</a:t>
            </a:r>
          </a:p>
        </p:txBody>
      </p:sp>
    </p:spTree>
    <p:extLst>
      <p:ext uri="{BB962C8B-B14F-4D97-AF65-F5344CB8AC3E}">
        <p14:creationId xmlns:p14="http://schemas.microsoft.com/office/powerpoint/2010/main" val="1331283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1AC0-DA4A-0C49-BB4C-F5E6E173ACEB}"/>
              </a:ext>
            </a:extLst>
          </p:cNvPr>
          <p:cNvSpPr>
            <a:spLocks noGrp="1"/>
          </p:cNvSpPr>
          <p:nvPr>
            <p:ph type="title"/>
          </p:nvPr>
        </p:nvSpPr>
        <p:spPr/>
        <p:txBody>
          <a:bodyPr>
            <a:normAutofit/>
          </a:bodyPr>
          <a:lstStyle/>
          <a:p>
            <a:r>
              <a:rPr lang="en-US" sz="6600" dirty="0">
                <a:latin typeface="American Typewriter" panose="02090604020004020304" pitchFamily="18" charset="77"/>
              </a:rPr>
              <a:t>HLP Plans </a:t>
            </a:r>
          </a:p>
        </p:txBody>
      </p:sp>
      <p:pic>
        <p:nvPicPr>
          <p:cNvPr id="4" name="Content Placeholder 2" descr="A timeline for Georgia's HLP plans">
            <a:extLst>
              <a:ext uri="{FF2B5EF4-FFF2-40B4-BE49-F238E27FC236}">
                <a16:creationId xmlns:a16="http://schemas.microsoft.com/office/drawing/2014/main" id="{76FA40D7-86F7-2E48-AD80-C25248DE62C5}"/>
              </a:ext>
            </a:extLst>
          </p:cNvPr>
          <p:cNvPicPr>
            <a:picLocks noGrp="1" noChangeAspect="1"/>
          </p:cNvPicPr>
          <p:nvPr>
            <p:ph idx="1"/>
          </p:nvPr>
        </p:nvPicPr>
        <p:blipFill>
          <a:blip r:embed="rId2"/>
          <a:stretch>
            <a:fillRect/>
          </a:stretch>
        </p:blipFill>
        <p:spPr>
          <a:xfrm>
            <a:off x="348083" y="1690688"/>
            <a:ext cx="11501795" cy="4579483"/>
          </a:xfrm>
        </p:spPr>
      </p:pic>
    </p:spTree>
    <p:extLst>
      <p:ext uri="{BB962C8B-B14F-4D97-AF65-F5344CB8AC3E}">
        <p14:creationId xmlns:p14="http://schemas.microsoft.com/office/powerpoint/2010/main" val="2994863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8F2C-B3A8-C945-85D7-250A909F95F1}"/>
              </a:ext>
            </a:extLst>
          </p:cNvPr>
          <p:cNvSpPr>
            <a:spLocks noGrp="1"/>
          </p:cNvSpPr>
          <p:nvPr>
            <p:ph type="title"/>
          </p:nvPr>
        </p:nvSpPr>
        <p:spPr/>
        <p:txBody>
          <a:bodyPr>
            <a:noAutofit/>
          </a:bodyPr>
          <a:lstStyle/>
          <a:p>
            <a:r>
              <a:rPr lang="en" sz="5400" dirty="0">
                <a:latin typeface="American Typewriter" panose="02090604020004020304" pitchFamily="18" charset="77"/>
              </a:rPr>
              <a:t>Phase I: Prep Work &amp; Plan </a:t>
            </a:r>
            <a:endParaRPr lang="en-US" sz="5400" dirty="0">
              <a:latin typeface="American Typewriter" panose="02090604020004020304" pitchFamily="18" charset="77"/>
            </a:endParaRPr>
          </a:p>
        </p:txBody>
      </p:sp>
      <p:sp>
        <p:nvSpPr>
          <p:cNvPr id="5" name="Google Shape;257;p38">
            <a:extLst>
              <a:ext uri="{FF2B5EF4-FFF2-40B4-BE49-F238E27FC236}">
                <a16:creationId xmlns:a16="http://schemas.microsoft.com/office/drawing/2014/main" id="{90A462C5-D388-5F41-964D-8F79218A9A3F}"/>
              </a:ext>
            </a:extLst>
          </p:cNvPr>
          <p:cNvSpPr txBox="1">
            <a:spLocks/>
          </p:cNvSpPr>
          <p:nvPr/>
        </p:nvSpPr>
        <p:spPr>
          <a:xfrm>
            <a:off x="359617" y="1965841"/>
            <a:ext cx="7758016" cy="4555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2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dirty="0"/>
              <a:t>Goals for this phase: </a:t>
            </a:r>
          </a:p>
          <a:p>
            <a:pPr>
              <a:spcBef>
                <a:spcPts val="2133"/>
              </a:spcBef>
            </a:pPr>
            <a:r>
              <a:rPr lang="en-US" sz="3200" dirty="0"/>
              <a:t>Create </a:t>
            </a:r>
            <a:r>
              <a:rPr lang="en-US" sz="3600" dirty="0"/>
              <a:t>HLP &amp; MTSS Summit A</a:t>
            </a:r>
            <a:r>
              <a:rPr lang="en-US" sz="3200" dirty="0"/>
              <a:t>genda</a:t>
            </a:r>
          </a:p>
          <a:p>
            <a:pPr marL="1028711" lvl="2" indent="-342900">
              <a:spcBef>
                <a:spcPts val="0"/>
              </a:spcBef>
              <a:buSzPts val="1800"/>
              <a:buFont typeface="Courier New" panose="02070309020205020404" pitchFamily="49" charset="0"/>
              <a:buChar char="o"/>
            </a:pPr>
            <a:r>
              <a:rPr lang="en-US" sz="2800" dirty="0"/>
              <a:t>Identify speakers</a:t>
            </a:r>
          </a:p>
          <a:p>
            <a:pPr lvl="3" indent="-457189">
              <a:spcBef>
                <a:spcPts val="0"/>
              </a:spcBef>
              <a:buClr>
                <a:schemeClr val="dk1"/>
              </a:buClr>
              <a:buSzPts val="1800"/>
              <a:buFont typeface="Wingdings" pitchFamily="2" charset="2"/>
              <a:buChar char="§"/>
            </a:pPr>
            <a:r>
              <a:rPr lang="en-US" sz="2800" dirty="0"/>
              <a:t>Local and national HLP and MTSS experts</a:t>
            </a:r>
          </a:p>
          <a:p>
            <a:pPr marL="1028711" lvl="2" indent="-342900">
              <a:spcBef>
                <a:spcPts val="0"/>
              </a:spcBef>
              <a:buSzPts val="1800"/>
              <a:buFont typeface="Courier New" panose="02070309020205020404" pitchFamily="49" charset="0"/>
              <a:buChar char="o"/>
            </a:pPr>
            <a:r>
              <a:rPr lang="en-US" sz="2800" dirty="0"/>
              <a:t>Identify participants </a:t>
            </a:r>
          </a:p>
        </p:txBody>
      </p:sp>
      <p:pic>
        <p:nvPicPr>
          <p:cNvPr id="6" name="Google Shape;258;p38" descr="A man in a suit and wearing floatation devices with the words &quot;Prep work&quot;">
            <a:extLst>
              <a:ext uri="{FF2B5EF4-FFF2-40B4-BE49-F238E27FC236}">
                <a16:creationId xmlns:a16="http://schemas.microsoft.com/office/drawing/2014/main" id="{1A917981-1EBC-194B-8EBC-1978B93FF3E4}"/>
              </a:ext>
            </a:extLst>
          </p:cNvPr>
          <p:cNvPicPr preferRelativeResize="0"/>
          <p:nvPr/>
        </p:nvPicPr>
        <p:blipFill>
          <a:blip r:embed="rId3">
            <a:alphaModFix/>
          </a:blip>
          <a:stretch>
            <a:fillRect/>
          </a:stretch>
        </p:blipFill>
        <p:spPr>
          <a:xfrm>
            <a:off x="8117633" y="1629403"/>
            <a:ext cx="3786267" cy="4652401"/>
          </a:xfrm>
          <a:prstGeom prst="rect">
            <a:avLst/>
          </a:prstGeom>
          <a:noFill/>
          <a:ln>
            <a:noFill/>
          </a:ln>
        </p:spPr>
      </p:pic>
    </p:spTree>
    <p:extLst>
      <p:ext uri="{BB962C8B-B14F-4D97-AF65-F5344CB8AC3E}">
        <p14:creationId xmlns:p14="http://schemas.microsoft.com/office/powerpoint/2010/main" val="1104802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9605-677C-6F49-8865-201CE0AA5D9B}"/>
              </a:ext>
            </a:extLst>
          </p:cNvPr>
          <p:cNvSpPr>
            <a:spLocks noGrp="1"/>
          </p:cNvSpPr>
          <p:nvPr>
            <p:ph type="title"/>
          </p:nvPr>
        </p:nvSpPr>
        <p:spPr/>
        <p:txBody>
          <a:bodyPr>
            <a:noAutofit/>
          </a:bodyPr>
          <a:lstStyle/>
          <a:p>
            <a:r>
              <a:rPr lang="en" sz="5400" dirty="0">
                <a:latin typeface="American Typewriter" panose="02090604020004020304" pitchFamily="18" charset="77"/>
              </a:rPr>
              <a:t>Phase I: Summit’s Participants</a:t>
            </a:r>
            <a:endParaRPr lang="en-US" sz="5400" dirty="0">
              <a:latin typeface="American Typewriter" panose="02090604020004020304" pitchFamily="18" charset="77"/>
            </a:endParaRPr>
          </a:p>
        </p:txBody>
      </p:sp>
      <p:sp>
        <p:nvSpPr>
          <p:cNvPr id="3" name="Content Placeholder 2">
            <a:extLst>
              <a:ext uri="{FF2B5EF4-FFF2-40B4-BE49-F238E27FC236}">
                <a16:creationId xmlns:a16="http://schemas.microsoft.com/office/drawing/2014/main" id="{6D2AFAAA-CEB1-A446-883A-E7A6B7F9BE6F}"/>
              </a:ext>
            </a:extLst>
          </p:cNvPr>
          <p:cNvSpPr>
            <a:spLocks noGrp="1"/>
          </p:cNvSpPr>
          <p:nvPr>
            <p:ph idx="1"/>
          </p:nvPr>
        </p:nvSpPr>
        <p:spPr>
          <a:xfrm>
            <a:off x="335902" y="1825625"/>
            <a:ext cx="7632441" cy="4234212"/>
          </a:xfrm>
        </p:spPr>
        <p:txBody>
          <a:bodyPr>
            <a:normAutofit fontScale="92500" lnSpcReduction="20000"/>
          </a:bodyPr>
          <a:lstStyle/>
          <a:p>
            <a:r>
              <a:rPr lang="en-US" sz="3300" dirty="0"/>
              <a:t>Participants</a:t>
            </a:r>
          </a:p>
          <a:p>
            <a:pPr marL="863600" lvl="1" indent="-406400">
              <a:lnSpc>
                <a:spcPct val="120000"/>
              </a:lnSpc>
              <a:buFont typeface="Courier New" panose="02070309020205020404" pitchFamily="49" charset="0"/>
              <a:buChar char="o"/>
            </a:pPr>
            <a:r>
              <a:rPr lang="en-US" sz="3300" dirty="0"/>
              <a:t>Representatives from all 19 P-20 Collaboratives</a:t>
            </a:r>
          </a:p>
          <a:p>
            <a:pPr marL="863600" lvl="1" indent="-406400">
              <a:lnSpc>
                <a:spcPct val="120000"/>
              </a:lnSpc>
              <a:buFont typeface="Courier New" panose="02070309020205020404" pitchFamily="49" charset="0"/>
              <a:buChar char="o"/>
            </a:pPr>
            <a:r>
              <a:rPr lang="en-US" sz="3300" dirty="0"/>
              <a:t>Representatives from all 9 RESAs </a:t>
            </a:r>
          </a:p>
          <a:p>
            <a:pPr marL="863600" lvl="1" indent="-406400">
              <a:lnSpc>
                <a:spcPct val="120000"/>
              </a:lnSpc>
              <a:buFont typeface="Courier New" panose="02070309020205020404" pitchFamily="49" charset="0"/>
              <a:buChar char="o"/>
            </a:pPr>
            <a:r>
              <a:rPr lang="en-US" sz="3300" dirty="0" err="1"/>
              <a:t>GaDOE</a:t>
            </a:r>
            <a:r>
              <a:rPr lang="en-US" sz="3300" dirty="0"/>
              <a:t> Technical Assistance Personnel</a:t>
            </a:r>
          </a:p>
          <a:p>
            <a:pPr marL="863600" lvl="1" indent="-406400">
              <a:lnSpc>
                <a:spcPct val="120000"/>
              </a:lnSpc>
              <a:buFont typeface="Courier New" panose="02070309020205020404" pitchFamily="49" charset="0"/>
              <a:buChar char="o"/>
            </a:pPr>
            <a:r>
              <a:rPr lang="en-US" sz="3300" dirty="0"/>
              <a:t>Institutes of Higher Education (IHE) Faculty</a:t>
            </a:r>
          </a:p>
          <a:p>
            <a:endParaRPr lang="en-US" dirty="0"/>
          </a:p>
          <a:p>
            <a:pPr marL="0" indent="0">
              <a:buNone/>
            </a:pPr>
            <a:endParaRPr lang="en-US" dirty="0"/>
          </a:p>
        </p:txBody>
      </p:sp>
      <p:pic>
        <p:nvPicPr>
          <p:cNvPr id="4" name="Google Shape;265;p39" descr="The Georgia HLP and MTSS Summit information page">
            <a:extLst>
              <a:ext uri="{FF2B5EF4-FFF2-40B4-BE49-F238E27FC236}">
                <a16:creationId xmlns:a16="http://schemas.microsoft.com/office/drawing/2014/main" id="{175E68F6-8C74-6B43-8BCD-203B3FB7D587}"/>
              </a:ext>
            </a:extLst>
          </p:cNvPr>
          <p:cNvPicPr preferRelativeResize="0"/>
          <p:nvPr/>
        </p:nvPicPr>
        <p:blipFill>
          <a:blip r:embed="rId3">
            <a:alphaModFix/>
          </a:blip>
          <a:stretch>
            <a:fillRect/>
          </a:stretch>
        </p:blipFill>
        <p:spPr>
          <a:xfrm>
            <a:off x="8416212" y="1825625"/>
            <a:ext cx="3521354" cy="4597558"/>
          </a:xfrm>
          <a:prstGeom prst="rect">
            <a:avLst/>
          </a:prstGeom>
          <a:noFill/>
          <a:ln>
            <a:noFill/>
          </a:ln>
        </p:spPr>
      </p:pic>
    </p:spTree>
    <p:extLst>
      <p:ext uri="{BB962C8B-B14F-4D97-AF65-F5344CB8AC3E}">
        <p14:creationId xmlns:p14="http://schemas.microsoft.com/office/powerpoint/2010/main" val="1769791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9605-677C-6F49-8865-201CE0AA5D9B}"/>
              </a:ext>
            </a:extLst>
          </p:cNvPr>
          <p:cNvSpPr>
            <a:spLocks noGrp="1"/>
          </p:cNvSpPr>
          <p:nvPr>
            <p:ph type="title"/>
          </p:nvPr>
        </p:nvSpPr>
        <p:spPr/>
        <p:txBody>
          <a:bodyPr>
            <a:noAutofit/>
          </a:bodyPr>
          <a:lstStyle/>
          <a:p>
            <a:r>
              <a:rPr lang="en" sz="4800" dirty="0">
                <a:latin typeface="American Typewriter" panose="02090604020004020304" pitchFamily="18" charset="77"/>
              </a:rPr>
              <a:t>Phase II: </a:t>
            </a:r>
            <a:r>
              <a:rPr lang="en-US" sz="4800" dirty="0">
                <a:latin typeface="American Typewriter" panose="02090604020004020304" pitchFamily="18" charset="77"/>
              </a:rPr>
              <a:t>Analyze Summit &amp; State Data</a:t>
            </a:r>
          </a:p>
        </p:txBody>
      </p:sp>
      <p:sp>
        <p:nvSpPr>
          <p:cNvPr id="3" name="Content Placeholder 2">
            <a:extLst>
              <a:ext uri="{FF2B5EF4-FFF2-40B4-BE49-F238E27FC236}">
                <a16:creationId xmlns:a16="http://schemas.microsoft.com/office/drawing/2014/main" id="{6D2AFAAA-CEB1-A446-883A-E7A6B7F9BE6F}"/>
              </a:ext>
            </a:extLst>
          </p:cNvPr>
          <p:cNvSpPr>
            <a:spLocks noGrp="1"/>
          </p:cNvSpPr>
          <p:nvPr>
            <p:ph idx="1"/>
          </p:nvPr>
        </p:nvSpPr>
        <p:spPr>
          <a:xfrm>
            <a:off x="335902" y="1690688"/>
            <a:ext cx="11588620" cy="1234816"/>
          </a:xfrm>
        </p:spPr>
        <p:txBody>
          <a:bodyPr>
            <a:normAutofit/>
          </a:bodyPr>
          <a:lstStyle/>
          <a:p>
            <a:pPr marL="0" indent="0">
              <a:buNone/>
            </a:pPr>
            <a:r>
              <a:rPr lang="en-US" dirty="0"/>
              <a:t>Goal: Create an outline of seven HLP supplemental materials and professional development webinars </a:t>
            </a:r>
          </a:p>
          <a:p>
            <a:pPr marL="0" indent="0">
              <a:buNone/>
            </a:pPr>
            <a:endParaRPr lang="en-US" dirty="0"/>
          </a:p>
          <a:p>
            <a:pPr marL="0" indent="0">
              <a:buNone/>
            </a:pPr>
            <a:endParaRPr lang="en-US" dirty="0"/>
          </a:p>
        </p:txBody>
      </p:sp>
      <p:sp>
        <p:nvSpPr>
          <p:cNvPr id="5" name="Content Placeholder 2">
            <a:extLst>
              <a:ext uri="{FF2B5EF4-FFF2-40B4-BE49-F238E27FC236}">
                <a16:creationId xmlns:a16="http://schemas.microsoft.com/office/drawing/2014/main" id="{EEBB58DC-A1C2-A247-9F8C-F6FE6A8A096D}"/>
              </a:ext>
            </a:extLst>
          </p:cNvPr>
          <p:cNvSpPr txBox="1">
            <a:spLocks/>
          </p:cNvSpPr>
          <p:nvPr/>
        </p:nvSpPr>
        <p:spPr>
          <a:xfrm>
            <a:off x="335902" y="3016251"/>
            <a:ext cx="8528180" cy="423421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300" dirty="0"/>
              <a:t>How we did this: </a:t>
            </a:r>
          </a:p>
          <a:p>
            <a:pPr marL="404813" indent="-276225">
              <a:buFont typeface="Courier New" panose="02070309020205020404" pitchFamily="49" charset="0"/>
              <a:buChar char="o"/>
            </a:pPr>
            <a:r>
              <a:rPr lang="en-US" sz="3300" dirty="0"/>
              <a:t>State Survey </a:t>
            </a:r>
          </a:p>
          <a:p>
            <a:pPr marL="404813" indent="-276225">
              <a:buFont typeface="Courier New" panose="02070309020205020404" pitchFamily="49" charset="0"/>
              <a:buChar char="o"/>
            </a:pPr>
            <a:r>
              <a:rPr lang="en-US" sz="3300" dirty="0"/>
              <a:t>Analyzed the state data</a:t>
            </a:r>
          </a:p>
          <a:p>
            <a:pPr marL="404813" indent="-276225">
              <a:buFont typeface="Courier New" panose="02070309020205020404" pitchFamily="49" charset="0"/>
              <a:buChar char="o"/>
            </a:pPr>
            <a:r>
              <a:rPr lang="en-US" sz="3300" dirty="0"/>
              <a:t>Summit Survey</a:t>
            </a:r>
          </a:p>
          <a:p>
            <a:pPr marL="404813" indent="-276225">
              <a:buFont typeface="Courier New" panose="02070309020205020404" pitchFamily="49" charset="0"/>
              <a:buChar char="o"/>
            </a:pPr>
            <a:r>
              <a:rPr lang="en-US" sz="3300" dirty="0"/>
              <a:t>Selected targeted HLPs based on both data sets</a:t>
            </a:r>
          </a:p>
          <a:p>
            <a:pPr marL="404813" indent="-276225">
              <a:buFont typeface="Courier New" panose="02070309020205020404" pitchFamily="49" charset="0"/>
              <a:buChar char="o"/>
            </a:pPr>
            <a:r>
              <a:rPr lang="en-US" sz="3300" dirty="0"/>
              <a:t>Considered feedback from other stakeholders </a:t>
            </a:r>
          </a:p>
          <a:p>
            <a:pPr marL="0" indent="0">
              <a:buNone/>
            </a:pPr>
            <a:endParaRPr lang="en-US" sz="3300" dirty="0"/>
          </a:p>
          <a:p>
            <a:pPr marL="0" indent="0">
              <a:buFont typeface="Arial"/>
              <a:buNone/>
            </a:pPr>
            <a:endParaRPr lang="en-US" sz="3300" dirty="0"/>
          </a:p>
          <a:p>
            <a:endParaRPr lang="en-US" sz="3300" dirty="0"/>
          </a:p>
          <a:p>
            <a:endParaRPr lang="en-US" dirty="0"/>
          </a:p>
          <a:p>
            <a:pPr marL="0" indent="0">
              <a:buFont typeface="Arial"/>
              <a:buNone/>
            </a:pPr>
            <a:endParaRPr lang="en-US" dirty="0"/>
          </a:p>
        </p:txBody>
      </p:sp>
      <p:pic>
        <p:nvPicPr>
          <p:cNvPr id="6" name="Google Shape;273;p40" descr="A person using a magnigying glass to analyze data">
            <a:extLst>
              <a:ext uri="{FF2B5EF4-FFF2-40B4-BE49-F238E27FC236}">
                <a16:creationId xmlns:a16="http://schemas.microsoft.com/office/drawing/2014/main" id="{67929C91-E700-4A4F-8BB4-F39DA538AA9A}"/>
              </a:ext>
            </a:extLst>
          </p:cNvPr>
          <p:cNvPicPr preferRelativeResize="0"/>
          <p:nvPr/>
        </p:nvPicPr>
        <p:blipFill>
          <a:blip r:embed="rId3">
            <a:alphaModFix/>
          </a:blip>
          <a:stretch>
            <a:fillRect/>
          </a:stretch>
        </p:blipFill>
        <p:spPr>
          <a:xfrm>
            <a:off x="7580733" y="2484664"/>
            <a:ext cx="4052450" cy="2866049"/>
          </a:xfrm>
          <a:prstGeom prst="rect">
            <a:avLst/>
          </a:prstGeom>
          <a:noFill/>
          <a:ln>
            <a:noFill/>
          </a:ln>
        </p:spPr>
      </p:pic>
    </p:spTree>
    <p:extLst>
      <p:ext uri="{BB962C8B-B14F-4D97-AF65-F5344CB8AC3E}">
        <p14:creationId xmlns:p14="http://schemas.microsoft.com/office/powerpoint/2010/main" val="2066702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9605-677C-6F49-8865-201CE0AA5D9B}"/>
              </a:ext>
            </a:extLst>
          </p:cNvPr>
          <p:cNvSpPr>
            <a:spLocks noGrp="1"/>
          </p:cNvSpPr>
          <p:nvPr>
            <p:ph type="title"/>
          </p:nvPr>
        </p:nvSpPr>
        <p:spPr/>
        <p:txBody>
          <a:bodyPr>
            <a:noAutofit/>
          </a:bodyPr>
          <a:lstStyle/>
          <a:p>
            <a:r>
              <a:rPr lang="en" sz="4000" dirty="0">
                <a:latin typeface="American Typewriter" panose="02090604020004020304" pitchFamily="18" charset="77"/>
              </a:rPr>
              <a:t>Phase </a:t>
            </a:r>
            <a:r>
              <a:rPr lang="en-US" sz="4000" dirty="0">
                <a:latin typeface="American Typewriter" panose="02090604020004020304" pitchFamily="18" charset="77"/>
              </a:rPr>
              <a:t>III &amp; IV: Fall/Spring Webinars &amp; Supplemental Materials</a:t>
            </a:r>
          </a:p>
        </p:txBody>
      </p:sp>
      <p:sp>
        <p:nvSpPr>
          <p:cNvPr id="3" name="Content Placeholder 2">
            <a:extLst>
              <a:ext uri="{FF2B5EF4-FFF2-40B4-BE49-F238E27FC236}">
                <a16:creationId xmlns:a16="http://schemas.microsoft.com/office/drawing/2014/main" id="{6D2AFAAA-CEB1-A446-883A-E7A6B7F9BE6F}"/>
              </a:ext>
            </a:extLst>
          </p:cNvPr>
          <p:cNvSpPr>
            <a:spLocks noGrp="1"/>
          </p:cNvSpPr>
          <p:nvPr>
            <p:ph idx="1"/>
          </p:nvPr>
        </p:nvSpPr>
        <p:spPr>
          <a:xfrm>
            <a:off x="301690" y="1933283"/>
            <a:ext cx="11641494" cy="1556365"/>
          </a:xfrm>
        </p:spPr>
        <p:txBody>
          <a:bodyPr>
            <a:normAutofit fontScale="92500" lnSpcReduction="20000"/>
          </a:bodyPr>
          <a:lstStyle/>
          <a:p>
            <a:pPr marL="0" indent="0">
              <a:buNone/>
            </a:pPr>
            <a:r>
              <a:rPr lang="en-US" sz="3400" dirty="0"/>
              <a:t>Goal: Increase knowledge of targeted HLPs, show how HLPs can easily be implemented throughout MTSS, and provide materials for purposeful practicing of implementation.</a:t>
            </a:r>
          </a:p>
          <a:p>
            <a:pPr marL="0" indent="0">
              <a:buNone/>
            </a:pPr>
            <a:endParaRPr lang="en-US" dirty="0"/>
          </a:p>
          <a:p>
            <a:pPr marL="0" indent="0">
              <a:buNone/>
            </a:pPr>
            <a:endParaRPr lang="en-US" dirty="0"/>
          </a:p>
          <a:p>
            <a:pPr marL="0" indent="0">
              <a:buNone/>
            </a:pPr>
            <a:endParaRPr lang="en-US" dirty="0"/>
          </a:p>
        </p:txBody>
      </p:sp>
      <p:pic>
        <p:nvPicPr>
          <p:cNvPr id="7" name="Google Shape;280;p41" descr="A screenshot of HLP Webinar 1">
            <a:extLst>
              <a:ext uri="{FF2B5EF4-FFF2-40B4-BE49-F238E27FC236}">
                <a16:creationId xmlns:a16="http://schemas.microsoft.com/office/drawing/2014/main" id="{5CA5E1E2-6599-C743-B540-C6D39C789F6A}"/>
              </a:ext>
            </a:extLst>
          </p:cNvPr>
          <p:cNvPicPr preferRelativeResize="0"/>
          <p:nvPr/>
        </p:nvPicPr>
        <p:blipFill>
          <a:blip r:embed="rId3">
            <a:alphaModFix/>
          </a:blip>
          <a:stretch>
            <a:fillRect/>
          </a:stretch>
        </p:blipFill>
        <p:spPr>
          <a:xfrm>
            <a:off x="3517328" y="3508307"/>
            <a:ext cx="5157344" cy="3077767"/>
          </a:xfrm>
          <a:prstGeom prst="rect">
            <a:avLst/>
          </a:prstGeom>
          <a:noFill/>
          <a:ln>
            <a:noFill/>
          </a:ln>
        </p:spPr>
      </p:pic>
    </p:spTree>
    <p:extLst>
      <p:ext uri="{BB962C8B-B14F-4D97-AF65-F5344CB8AC3E}">
        <p14:creationId xmlns:p14="http://schemas.microsoft.com/office/powerpoint/2010/main" val="4127259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587E-A7D1-C843-927B-5EF3A2FD44BC}"/>
              </a:ext>
            </a:extLst>
          </p:cNvPr>
          <p:cNvSpPr>
            <a:spLocks noGrp="1"/>
          </p:cNvSpPr>
          <p:nvPr>
            <p:ph type="title"/>
          </p:nvPr>
        </p:nvSpPr>
        <p:spPr/>
        <p:txBody>
          <a:bodyPr/>
          <a:lstStyle/>
          <a:p>
            <a:r>
              <a:rPr lang="en-US" sz="6000" dirty="0">
                <a:latin typeface="American Typewriter" panose="02090604020004020304" pitchFamily="18" charset="77"/>
              </a:rPr>
              <a:t>Presenters</a:t>
            </a:r>
            <a:r>
              <a:rPr lang="en-US" dirty="0"/>
              <a:t> </a:t>
            </a:r>
          </a:p>
        </p:txBody>
      </p:sp>
      <p:sp>
        <p:nvSpPr>
          <p:cNvPr id="3" name="Content Placeholder 2">
            <a:extLst>
              <a:ext uri="{FF2B5EF4-FFF2-40B4-BE49-F238E27FC236}">
                <a16:creationId xmlns:a16="http://schemas.microsoft.com/office/drawing/2014/main" id="{12059D47-A55B-6E4B-870E-0909889604F9}"/>
              </a:ext>
            </a:extLst>
          </p:cNvPr>
          <p:cNvSpPr>
            <a:spLocks noGrp="1"/>
          </p:cNvSpPr>
          <p:nvPr>
            <p:ph idx="1"/>
          </p:nvPr>
        </p:nvSpPr>
        <p:spPr>
          <a:xfrm>
            <a:off x="245706" y="2376909"/>
            <a:ext cx="11700588" cy="2176430"/>
          </a:xfrm>
        </p:spPr>
        <p:txBody>
          <a:bodyPr>
            <a:normAutofit/>
          </a:bodyPr>
          <a:lstStyle/>
          <a:p>
            <a:r>
              <a:rPr lang="en-US" sz="3000" dirty="0"/>
              <a:t>Meg Kamman:  </a:t>
            </a:r>
            <a:r>
              <a:rPr lang="en-US" sz="3000" i="1" dirty="0"/>
              <a:t>University of Florida &amp; CEEDAR </a:t>
            </a:r>
          </a:p>
          <a:p>
            <a:r>
              <a:rPr lang="en-US" sz="3000" dirty="0"/>
              <a:t>Kate Zimmer &amp; Melissa Driver:  </a:t>
            </a:r>
            <a:r>
              <a:rPr lang="en-US" sz="3000" i="1" dirty="0"/>
              <a:t>Kennesaw State University </a:t>
            </a:r>
          </a:p>
          <a:p>
            <a:r>
              <a:rPr lang="en-US" sz="3000" dirty="0" err="1"/>
              <a:t>DaShaunda</a:t>
            </a:r>
            <a:r>
              <a:rPr lang="en-US" sz="3000" dirty="0"/>
              <a:t> Patterson:  </a:t>
            </a:r>
            <a:r>
              <a:rPr lang="en-US" sz="3000" i="1" dirty="0"/>
              <a:t>Georgia State University</a:t>
            </a:r>
          </a:p>
        </p:txBody>
      </p:sp>
    </p:spTree>
    <p:extLst>
      <p:ext uri="{BB962C8B-B14F-4D97-AF65-F5344CB8AC3E}">
        <p14:creationId xmlns:p14="http://schemas.microsoft.com/office/powerpoint/2010/main" val="110154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E691-6334-244E-A094-11F416899D97}"/>
              </a:ext>
            </a:extLst>
          </p:cNvPr>
          <p:cNvSpPr>
            <a:spLocks noGrp="1"/>
          </p:cNvSpPr>
          <p:nvPr>
            <p:ph type="title"/>
          </p:nvPr>
        </p:nvSpPr>
        <p:spPr>
          <a:xfrm>
            <a:off x="800878" y="159852"/>
            <a:ext cx="10515600" cy="1370368"/>
          </a:xfrm>
        </p:spPr>
        <p:txBody>
          <a:bodyPr>
            <a:normAutofit fontScale="90000"/>
          </a:bodyPr>
          <a:lstStyle/>
          <a:p>
            <a:r>
              <a:rPr lang="en" sz="5400" dirty="0">
                <a:latin typeface="American Typewriter" panose="02090604020004020304" pitchFamily="18" charset="77"/>
              </a:rPr>
              <a:t>Examples of Supplemental Materials </a:t>
            </a:r>
            <a:endParaRPr lang="en-US" sz="5400" dirty="0">
              <a:latin typeface="American Typewriter" panose="02090604020004020304" pitchFamily="18" charset="77"/>
            </a:endParaRPr>
          </a:p>
        </p:txBody>
      </p:sp>
      <p:sp>
        <p:nvSpPr>
          <p:cNvPr id="5" name="Title 1">
            <a:extLst>
              <a:ext uri="{FF2B5EF4-FFF2-40B4-BE49-F238E27FC236}">
                <a16:creationId xmlns:a16="http://schemas.microsoft.com/office/drawing/2014/main" id="{4A8D5419-B04A-D44D-92B3-47FDE2AAC183}"/>
              </a:ext>
            </a:extLst>
          </p:cNvPr>
          <p:cNvSpPr txBox="1">
            <a:spLocks/>
          </p:cNvSpPr>
          <p:nvPr/>
        </p:nvSpPr>
        <p:spPr>
          <a:xfrm>
            <a:off x="-341697" y="1449264"/>
            <a:ext cx="4665307" cy="8820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r>
              <a:rPr lang="en" sz="2400" dirty="0">
                <a:latin typeface="Helvetica" pitchFamily="2" charset="0"/>
              </a:rPr>
              <a:t>      </a:t>
            </a:r>
            <a:r>
              <a:rPr lang="en" sz="2800" dirty="0">
                <a:latin typeface="Helvetica" pitchFamily="2" charset="0"/>
              </a:rPr>
              <a:t>EPP Examples</a:t>
            </a:r>
            <a:endParaRPr lang="en-US" sz="2400" dirty="0">
              <a:latin typeface="Helvetica" pitchFamily="2" charset="0"/>
            </a:endParaRPr>
          </a:p>
        </p:txBody>
      </p:sp>
      <p:pic>
        <p:nvPicPr>
          <p:cNvPr id="6" name="Google Shape;288;p42" descr="A case study">
            <a:extLst>
              <a:ext uri="{FF2B5EF4-FFF2-40B4-BE49-F238E27FC236}">
                <a16:creationId xmlns:a16="http://schemas.microsoft.com/office/drawing/2014/main" id="{A225A8A2-B7B4-0A45-8F97-B2A69D5FD9CA}"/>
              </a:ext>
            </a:extLst>
          </p:cNvPr>
          <p:cNvPicPr preferRelativeResize="0"/>
          <p:nvPr/>
        </p:nvPicPr>
        <p:blipFill>
          <a:blip r:embed="rId3">
            <a:alphaModFix/>
          </a:blip>
          <a:stretch>
            <a:fillRect/>
          </a:stretch>
        </p:blipFill>
        <p:spPr>
          <a:xfrm>
            <a:off x="266865" y="2083867"/>
            <a:ext cx="4230490" cy="1905035"/>
          </a:xfrm>
          <a:prstGeom prst="rect">
            <a:avLst/>
          </a:prstGeom>
          <a:noFill/>
          <a:ln>
            <a:noFill/>
          </a:ln>
        </p:spPr>
      </p:pic>
      <p:pic>
        <p:nvPicPr>
          <p:cNvPr id="7" name="Google Shape;290;p42" descr="many word bubbles">
            <a:extLst>
              <a:ext uri="{FF2B5EF4-FFF2-40B4-BE49-F238E27FC236}">
                <a16:creationId xmlns:a16="http://schemas.microsoft.com/office/drawing/2014/main" id="{479433BB-A340-BC45-88EB-0DC32A2C63F8}"/>
              </a:ext>
            </a:extLst>
          </p:cNvPr>
          <p:cNvPicPr preferRelativeResize="0"/>
          <p:nvPr/>
        </p:nvPicPr>
        <p:blipFill>
          <a:blip r:embed="rId4">
            <a:alphaModFix/>
          </a:blip>
          <a:stretch>
            <a:fillRect/>
          </a:stretch>
        </p:blipFill>
        <p:spPr>
          <a:xfrm>
            <a:off x="266865" y="4379344"/>
            <a:ext cx="4230490" cy="2268463"/>
          </a:xfrm>
          <a:prstGeom prst="rect">
            <a:avLst/>
          </a:prstGeom>
          <a:noFill/>
          <a:ln>
            <a:noFill/>
          </a:ln>
        </p:spPr>
      </p:pic>
      <p:sp>
        <p:nvSpPr>
          <p:cNvPr id="8" name="Title 1">
            <a:extLst>
              <a:ext uri="{FF2B5EF4-FFF2-40B4-BE49-F238E27FC236}">
                <a16:creationId xmlns:a16="http://schemas.microsoft.com/office/drawing/2014/main" id="{09FA91C8-02D4-5441-8818-7DD25060DE41}"/>
              </a:ext>
            </a:extLst>
          </p:cNvPr>
          <p:cNvSpPr txBox="1">
            <a:spLocks/>
          </p:cNvSpPr>
          <p:nvPr/>
        </p:nvSpPr>
        <p:spPr>
          <a:xfrm>
            <a:off x="6651171" y="1449264"/>
            <a:ext cx="4665307" cy="8820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r>
              <a:rPr lang="en" sz="2400" dirty="0">
                <a:latin typeface="Helvetica" pitchFamily="2" charset="0"/>
              </a:rPr>
              <a:t> </a:t>
            </a:r>
            <a:r>
              <a:rPr lang="en" sz="2800" dirty="0">
                <a:latin typeface="Helvetica" pitchFamily="2" charset="0"/>
              </a:rPr>
              <a:t>LEA  Materials </a:t>
            </a:r>
            <a:endParaRPr lang="en-US" sz="2400" dirty="0">
              <a:latin typeface="Helvetica" pitchFamily="2" charset="0"/>
            </a:endParaRPr>
          </a:p>
        </p:txBody>
      </p:sp>
      <p:pic>
        <p:nvPicPr>
          <p:cNvPr id="11" name="Google Shape;289;p42" descr="Screenshot of the HLP website">
            <a:extLst>
              <a:ext uri="{FF2B5EF4-FFF2-40B4-BE49-F238E27FC236}">
                <a16:creationId xmlns:a16="http://schemas.microsoft.com/office/drawing/2014/main" id="{91C040E0-1165-0D49-B929-DF2409A8E00A}"/>
              </a:ext>
            </a:extLst>
          </p:cNvPr>
          <p:cNvPicPr preferRelativeResize="0"/>
          <p:nvPr/>
        </p:nvPicPr>
        <p:blipFill>
          <a:blip r:embed="rId5">
            <a:alphaModFix/>
          </a:blip>
          <a:stretch>
            <a:fillRect/>
          </a:stretch>
        </p:blipFill>
        <p:spPr>
          <a:xfrm>
            <a:off x="6298278" y="2057859"/>
            <a:ext cx="5591626" cy="3125765"/>
          </a:xfrm>
          <a:prstGeom prst="rect">
            <a:avLst/>
          </a:prstGeom>
          <a:noFill/>
          <a:ln>
            <a:noFill/>
          </a:ln>
        </p:spPr>
      </p:pic>
      <p:pic>
        <p:nvPicPr>
          <p:cNvPr id="12" name="Google Shape;291;p42" descr="A magnifying glass that says &quot;take a look&quot;">
            <a:extLst>
              <a:ext uri="{FF2B5EF4-FFF2-40B4-BE49-F238E27FC236}">
                <a16:creationId xmlns:a16="http://schemas.microsoft.com/office/drawing/2014/main" id="{B1CE4CF1-F140-3846-9649-6CE35BEE8DA2}"/>
              </a:ext>
            </a:extLst>
          </p:cNvPr>
          <p:cNvPicPr preferRelativeResize="0"/>
          <p:nvPr/>
        </p:nvPicPr>
        <p:blipFill>
          <a:blip r:embed="rId6">
            <a:alphaModFix/>
          </a:blip>
          <a:stretch>
            <a:fillRect/>
          </a:stretch>
        </p:blipFill>
        <p:spPr>
          <a:xfrm>
            <a:off x="7968343" y="5372948"/>
            <a:ext cx="1754155" cy="1274859"/>
          </a:xfrm>
          <a:prstGeom prst="rect">
            <a:avLst/>
          </a:prstGeom>
          <a:noFill/>
          <a:ln>
            <a:noFill/>
          </a:ln>
        </p:spPr>
      </p:pic>
    </p:spTree>
    <p:extLst>
      <p:ext uri="{BB962C8B-B14F-4D97-AF65-F5344CB8AC3E}">
        <p14:creationId xmlns:p14="http://schemas.microsoft.com/office/powerpoint/2010/main" val="3194972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36A7-4E27-DC42-A27C-329543FB679B}"/>
              </a:ext>
            </a:extLst>
          </p:cNvPr>
          <p:cNvSpPr>
            <a:spLocks noGrp="1"/>
          </p:cNvSpPr>
          <p:nvPr>
            <p:ph type="title"/>
          </p:nvPr>
        </p:nvSpPr>
        <p:spPr/>
        <p:txBody>
          <a:bodyPr>
            <a:normAutofit/>
          </a:bodyPr>
          <a:lstStyle/>
          <a:p>
            <a:r>
              <a:rPr lang="en-US" sz="6000" dirty="0">
                <a:latin typeface="American Typewriter" panose="02090604020004020304" pitchFamily="18" charset="77"/>
              </a:rPr>
              <a:t>Discussion </a:t>
            </a:r>
          </a:p>
        </p:txBody>
      </p:sp>
      <p:sp>
        <p:nvSpPr>
          <p:cNvPr id="3" name="Content Placeholder 2">
            <a:extLst>
              <a:ext uri="{FF2B5EF4-FFF2-40B4-BE49-F238E27FC236}">
                <a16:creationId xmlns:a16="http://schemas.microsoft.com/office/drawing/2014/main" id="{A47852E9-132F-554E-A693-F5A65FA73690}"/>
              </a:ext>
            </a:extLst>
          </p:cNvPr>
          <p:cNvSpPr>
            <a:spLocks noGrp="1"/>
          </p:cNvSpPr>
          <p:nvPr>
            <p:ph idx="1"/>
          </p:nvPr>
        </p:nvSpPr>
        <p:spPr>
          <a:xfrm>
            <a:off x="485191" y="1825625"/>
            <a:ext cx="11178073" cy="2373151"/>
          </a:xfrm>
        </p:spPr>
        <p:txBody>
          <a:bodyPr>
            <a:normAutofit lnSpcReduction="10000"/>
          </a:bodyPr>
          <a:lstStyle/>
          <a:p>
            <a:r>
              <a:rPr lang="en-US" sz="3200" dirty="0"/>
              <a:t>To support your HLP work, what supplementary materials would be helpful to you?</a:t>
            </a:r>
          </a:p>
          <a:p>
            <a:r>
              <a:rPr lang="en-US" sz="3200" dirty="0"/>
              <a:t>And/or do you have any supplementary materials that you would like to share?</a:t>
            </a:r>
          </a:p>
          <a:p>
            <a:endParaRPr lang="en-US" dirty="0"/>
          </a:p>
          <a:p>
            <a:endParaRPr lang="en-US" dirty="0"/>
          </a:p>
        </p:txBody>
      </p:sp>
      <p:pic>
        <p:nvPicPr>
          <p:cNvPr id="4" name="Google Shape;298;p43" descr="A chat box icon">
            <a:extLst>
              <a:ext uri="{FF2B5EF4-FFF2-40B4-BE49-F238E27FC236}">
                <a16:creationId xmlns:a16="http://schemas.microsoft.com/office/drawing/2014/main" id="{83A3F47C-CBED-764A-B6B2-72526BEAC060}"/>
              </a:ext>
            </a:extLst>
          </p:cNvPr>
          <p:cNvPicPr preferRelativeResize="0"/>
          <p:nvPr/>
        </p:nvPicPr>
        <p:blipFill>
          <a:blip r:embed="rId3">
            <a:alphaModFix/>
          </a:blip>
          <a:stretch>
            <a:fillRect/>
          </a:stretch>
        </p:blipFill>
        <p:spPr>
          <a:xfrm>
            <a:off x="7051601" y="3777200"/>
            <a:ext cx="4302199" cy="2623600"/>
          </a:xfrm>
          <a:prstGeom prst="rect">
            <a:avLst/>
          </a:prstGeom>
          <a:noFill/>
          <a:ln>
            <a:noFill/>
          </a:ln>
        </p:spPr>
      </p:pic>
    </p:spTree>
    <p:extLst>
      <p:ext uri="{BB962C8B-B14F-4D97-AF65-F5344CB8AC3E}">
        <p14:creationId xmlns:p14="http://schemas.microsoft.com/office/powerpoint/2010/main" val="1528572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1624-1375-EC48-B5CB-281CA462524A}"/>
              </a:ext>
            </a:extLst>
          </p:cNvPr>
          <p:cNvSpPr>
            <a:spLocks noGrp="1"/>
          </p:cNvSpPr>
          <p:nvPr>
            <p:ph type="title"/>
          </p:nvPr>
        </p:nvSpPr>
        <p:spPr/>
        <p:txBody>
          <a:bodyPr>
            <a:normAutofit/>
          </a:bodyPr>
          <a:lstStyle/>
          <a:p>
            <a:r>
              <a:rPr lang="en-US" sz="6000" dirty="0">
                <a:latin typeface="American Typewriter" panose="02090604020004020304" pitchFamily="18" charset="77"/>
              </a:rPr>
              <a:t>Upcoming Webinars </a:t>
            </a:r>
          </a:p>
        </p:txBody>
      </p:sp>
      <p:graphicFrame>
        <p:nvGraphicFramePr>
          <p:cNvPr id="4" name="Google Shape;304;p44">
            <a:extLst>
              <a:ext uri="{FF2B5EF4-FFF2-40B4-BE49-F238E27FC236}">
                <a16:creationId xmlns:a16="http://schemas.microsoft.com/office/drawing/2014/main" id="{AA2972E1-1EBF-384D-B4AD-2C73BD1EF5D9}"/>
              </a:ext>
            </a:extLst>
          </p:cNvPr>
          <p:cNvGraphicFramePr/>
          <p:nvPr>
            <p:extLst>
              <p:ext uri="{D42A27DB-BD31-4B8C-83A1-F6EECF244321}">
                <p14:modId xmlns:p14="http://schemas.microsoft.com/office/powerpoint/2010/main" val="3226743244"/>
              </p:ext>
            </p:extLst>
          </p:nvPr>
        </p:nvGraphicFramePr>
        <p:xfrm>
          <a:off x="601883" y="1492376"/>
          <a:ext cx="10988234" cy="4815680"/>
        </p:xfrm>
        <a:graphic>
          <a:graphicData uri="http://schemas.openxmlformats.org/drawingml/2006/table">
            <a:tbl>
              <a:tblPr>
                <a:noFill/>
              </a:tblPr>
              <a:tblGrid>
                <a:gridCol w="5033807">
                  <a:extLst>
                    <a:ext uri="{9D8B030D-6E8A-4147-A177-3AD203B41FA5}">
                      <a16:colId xmlns:a16="http://schemas.microsoft.com/office/drawing/2014/main" val="20000"/>
                    </a:ext>
                  </a:extLst>
                </a:gridCol>
                <a:gridCol w="5954427">
                  <a:extLst>
                    <a:ext uri="{9D8B030D-6E8A-4147-A177-3AD203B41FA5}">
                      <a16:colId xmlns:a16="http://schemas.microsoft.com/office/drawing/2014/main" val="20001"/>
                    </a:ext>
                  </a:extLst>
                </a:gridCol>
              </a:tblGrid>
              <a:tr h="731480">
                <a:tc>
                  <a:txBody>
                    <a:bodyPr/>
                    <a:lstStyle/>
                    <a:p>
                      <a:pPr marL="0" lvl="0" indent="0" algn="ctr" rtl="0">
                        <a:spcBef>
                          <a:spcPts val="0"/>
                        </a:spcBef>
                        <a:spcAft>
                          <a:spcPts val="0"/>
                        </a:spcAft>
                        <a:buNone/>
                      </a:pPr>
                      <a:r>
                        <a:rPr lang="en" sz="2800" b="1" dirty="0">
                          <a:solidFill>
                            <a:schemeClr val="accent4">
                              <a:lumMod val="60000"/>
                              <a:lumOff val="40000"/>
                            </a:schemeClr>
                          </a:solidFill>
                        </a:rPr>
                        <a:t>Webinar Date</a:t>
                      </a:r>
                      <a:endParaRPr sz="2800" b="1" dirty="0">
                        <a:solidFill>
                          <a:schemeClr val="accent4">
                            <a:lumMod val="60000"/>
                            <a:lumOff val="40000"/>
                          </a:schemeClr>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2060"/>
                    </a:solidFill>
                  </a:tcPr>
                </a:tc>
                <a:tc>
                  <a:txBody>
                    <a:bodyPr/>
                    <a:lstStyle/>
                    <a:p>
                      <a:pPr marL="0" lvl="0" indent="0" algn="ctr" rtl="0">
                        <a:spcBef>
                          <a:spcPts val="0"/>
                        </a:spcBef>
                        <a:spcAft>
                          <a:spcPts val="0"/>
                        </a:spcAft>
                        <a:buNone/>
                      </a:pPr>
                      <a:r>
                        <a:rPr lang="en" sz="2800" b="1" dirty="0">
                          <a:solidFill>
                            <a:schemeClr val="accent4">
                              <a:lumMod val="60000"/>
                              <a:lumOff val="40000"/>
                            </a:schemeClr>
                          </a:solidFill>
                        </a:rPr>
                        <a:t>High Leverage Practices</a:t>
                      </a:r>
                      <a:endParaRPr sz="2800" b="1" dirty="0">
                        <a:solidFill>
                          <a:schemeClr val="accent4">
                            <a:lumMod val="60000"/>
                            <a:lumOff val="40000"/>
                          </a:schemeClr>
                        </a:solidFill>
                      </a:endParaRPr>
                    </a:p>
                    <a:p>
                      <a:pPr marL="0" lvl="0" indent="0" algn="ctr" rtl="0">
                        <a:spcBef>
                          <a:spcPts val="0"/>
                        </a:spcBef>
                        <a:spcAft>
                          <a:spcPts val="0"/>
                        </a:spcAft>
                        <a:buNone/>
                      </a:pPr>
                      <a:r>
                        <a:rPr lang="en" sz="2800" b="1" dirty="0">
                          <a:solidFill>
                            <a:schemeClr val="accent4">
                              <a:lumMod val="60000"/>
                              <a:lumOff val="40000"/>
                            </a:schemeClr>
                          </a:solidFill>
                        </a:rPr>
                        <a:t>Webinar Topic(s)</a:t>
                      </a:r>
                      <a:endParaRPr sz="2800" b="1" dirty="0">
                        <a:solidFill>
                          <a:schemeClr val="accent4">
                            <a:lumMod val="60000"/>
                            <a:lumOff val="40000"/>
                          </a:schemeClr>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650200">
                <a:tc>
                  <a:txBody>
                    <a:bodyPr/>
                    <a:lstStyle/>
                    <a:p>
                      <a:pPr marL="0" lvl="0" indent="0" algn="ctr">
                        <a:spcBef>
                          <a:spcPts val="0"/>
                        </a:spcBef>
                        <a:spcAft>
                          <a:spcPts val="0"/>
                        </a:spcAft>
                        <a:buNone/>
                      </a:pPr>
                      <a:r>
                        <a:rPr lang="en" sz="2800" dirty="0">
                          <a:solidFill>
                            <a:schemeClr val="bg1"/>
                          </a:solidFill>
                          <a:latin typeface="Helvetica" pitchFamily="2" charset="0"/>
                        </a:rPr>
                        <a:t>January 23, 3:30 P.M.</a:t>
                      </a:r>
                      <a:endParaRPr sz="2800" dirty="0">
                        <a:solidFill>
                          <a:schemeClr val="bg1"/>
                        </a:solidFill>
                        <a:latin typeface="Helvetica" pitchFamily="2" charset="0"/>
                      </a:endParaRPr>
                    </a:p>
                    <a:p>
                      <a:pPr marL="0" lvl="0" indent="0" algn="ctr" rtl="0">
                        <a:spcBef>
                          <a:spcPts val="0"/>
                        </a:spcBef>
                        <a:spcAft>
                          <a:spcPts val="0"/>
                        </a:spcAft>
                        <a:buNone/>
                      </a:pPr>
                      <a:endParaRPr sz="2800" dirty="0">
                        <a:solidFill>
                          <a:schemeClr val="bg1"/>
                        </a:solidFill>
                        <a:latin typeface="Helvetica" pitchFamily="2" charset="0"/>
                      </a:endParaRPr>
                    </a:p>
                  </a:txBody>
                  <a:tcPr marL="91433" marR="91433" marT="121900" marB="1219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800" dirty="0">
                          <a:solidFill>
                            <a:schemeClr val="bg1"/>
                          </a:solidFill>
                          <a:latin typeface="Helvetica" pitchFamily="2" charset="0"/>
                        </a:rPr>
                        <a:t>18-Use Strategies To Promote Active Student Engagement</a:t>
                      </a:r>
                    </a:p>
                    <a:p>
                      <a:pPr marL="0" lvl="0" indent="0" algn="ctr" rtl="0">
                        <a:spcBef>
                          <a:spcPts val="0"/>
                        </a:spcBef>
                        <a:spcAft>
                          <a:spcPts val="0"/>
                        </a:spcAft>
                        <a:buNone/>
                      </a:pPr>
                      <a:r>
                        <a:rPr lang="en-US" sz="2800" dirty="0">
                          <a:solidFill>
                            <a:schemeClr val="bg1"/>
                          </a:solidFill>
                          <a:latin typeface="Helvetica" pitchFamily="2" charset="0"/>
                        </a:rPr>
                        <a:t> </a:t>
                      </a:r>
                    </a:p>
                  </a:txBody>
                  <a:tcPr marL="91433" marR="91433" marT="121900" marB="12190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50200">
                <a:tc>
                  <a:txBody>
                    <a:bodyPr/>
                    <a:lstStyle/>
                    <a:p>
                      <a:pPr marL="0" lvl="0" indent="0" algn="ctr">
                        <a:spcBef>
                          <a:spcPts val="0"/>
                        </a:spcBef>
                        <a:spcAft>
                          <a:spcPts val="0"/>
                        </a:spcAft>
                        <a:buNone/>
                      </a:pPr>
                      <a:r>
                        <a:rPr lang="en" sz="2800" dirty="0">
                          <a:solidFill>
                            <a:schemeClr val="bg1"/>
                          </a:solidFill>
                          <a:latin typeface="Helvetica" pitchFamily="2" charset="0"/>
                        </a:rPr>
                        <a:t>February 20, 3:30 P.M.</a:t>
                      </a:r>
                      <a:endParaRPr sz="2800" dirty="0">
                        <a:solidFill>
                          <a:schemeClr val="bg1"/>
                        </a:solidFill>
                        <a:latin typeface="Helvetica" pitchFamily="2" charset="0"/>
                      </a:endParaRPr>
                    </a:p>
                    <a:p>
                      <a:pPr marL="0" lvl="0" indent="0" algn="ctr" rtl="0">
                        <a:spcBef>
                          <a:spcPts val="0"/>
                        </a:spcBef>
                        <a:spcAft>
                          <a:spcPts val="0"/>
                        </a:spcAft>
                        <a:buNone/>
                      </a:pPr>
                      <a:endParaRPr sz="2800" dirty="0">
                        <a:solidFill>
                          <a:schemeClr val="bg1"/>
                        </a:solidFill>
                        <a:latin typeface="Helvetica" pitchFamily="2" charset="0"/>
                      </a:endParaRPr>
                    </a:p>
                  </a:txBody>
                  <a:tcPr marL="91433" marR="91433" marT="121900" marB="121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a:spcBef>
                          <a:spcPts val="0"/>
                        </a:spcBef>
                        <a:spcAft>
                          <a:spcPts val="0"/>
                        </a:spcAft>
                        <a:buNone/>
                      </a:pPr>
                      <a:r>
                        <a:rPr lang="en-US" sz="2800" dirty="0">
                          <a:solidFill>
                            <a:schemeClr val="bg1"/>
                          </a:solidFill>
                          <a:latin typeface="Helvetica" pitchFamily="2" charset="0"/>
                        </a:rPr>
                        <a:t>16–Use Explicit Instruction</a:t>
                      </a:r>
                    </a:p>
                    <a:p>
                      <a:pPr marL="0" lvl="0" indent="0" algn="ctr" rtl="0">
                        <a:spcBef>
                          <a:spcPts val="0"/>
                        </a:spcBef>
                        <a:spcAft>
                          <a:spcPts val="0"/>
                        </a:spcAft>
                        <a:buNone/>
                      </a:pPr>
                      <a:endParaRPr lang="en-US" sz="2800" dirty="0">
                        <a:solidFill>
                          <a:schemeClr val="bg1"/>
                        </a:solidFill>
                        <a:latin typeface="Helvetica" pitchFamily="2" charset="0"/>
                      </a:endParaRPr>
                    </a:p>
                  </a:txBody>
                  <a:tcPr marL="91433" marR="91433" marT="121900" marB="121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50200">
                <a:tc>
                  <a:txBody>
                    <a:bodyPr/>
                    <a:lstStyle/>
                    <a:p>
                      <a:pPr marL="0" lvl="0" indent="0" algn="ctr">
                        <a:spcBef>
                          <a:spcPts val="0"/>
                        </a:spcBef>
                        <a:spcAft>
                          <a:spcPts val="0"/>
                        </a:spcAft>
                        <a:buNone/>
                      </a:pPr>
                      <a:r>
                        <a:rPr lang="en" sz="2800" dirty="0">
                          <a:solidFill>
                            <a:schemeClr val="bg1"/>
                          </a:solidFill>
                          <a:latin typeface="Helvetica" pitchFamily="2" charset="0"/>
                        </a:rPr>
                        <a:t>March 20, 3:30 P.M.</a:t>
                      </a:r>
                      <a:endParaRPr sz="2800" dirty="0">
                        <a:solidFill>
                          <a:schemeClr val="bg1"/>
                        </a:solidFill>
                        <a:latin typeface="Helvetica" pitchFamily="2" charset="0"/>
                      </a:endParaRPr>
                    </a:p>
                    <a:p>
                      <a:pPr marL="0" lvl="0" indent="0" algn="ctr" rtl="0">
                        <a:spcBef>
                          <a:spcPts val="0"/>
                        </a:spcBef>
                        <a:spcAft>
                          <a:spcPts val="0"/>
                        </a:spcAft>
                        <a:buNone/>
                      </a:pPr>
                      <a:endParaRPr sz="2800" dirty="0">
                        <a:solidFill>
                          <a:schemeClr val="bg1"/>
                        </a:solidFill>
                        <a:latin typeface="Helvetica" pitchFamily="2" charset="0"/>
                      </a:endParaRPr>
                    </a:p>
                  </a:txBody>
                  <a:tcPr marL="91433" marR="91433" marT="121900" marB="121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a:spcBef>
                          <a:spcPts val="0"/>
                        </a:spcBef>
                        <a:spcAft>
                          <a:spcPts val="0"/>
                        </a:spcAft>
                        <a:buNone/>
                      </a:pPr>
                      <a:r>
                        <a:rPr lang="en-US" sz="2800" dirty="0">
                          <a:solidFill>
                            <a:schemeClr val="bg1"/>
                          </a:solidFill>
                          <a:latin typeface="Helvetica" pitchFamily="2" charset="0"/>
                        </a:rPr>
                        <a:t>15–Provide Scaffolded Supports</a:t>
                      </a:r>
                    </a:p>
                    <a:p>
                      <a:pPr marL="0" lvl="0" indent="0" algn="ctr" rtl="0">
                        <a:spcBef>
                          <a:spcPts val="0"/>
                        </a:spcBef>
                        <a:spcAft>
                          <a:spcPts val="0"/>
                        </a:spcAft>
                        <a:buNone/>
                      </a:pPr>
                      <a:endParaRPr lang="en-US" sz="2800" dirty="0">
                        <a:solidFill>
                          <a:schemeClr val="bg1"/>
                        </a:solidFill>
                        <a:latin typeface="Helvetica" pitchFamily="2" charset="0"/>
                      </a:endParaRPr>
                    </a:p>
                  </a:txBody>
                  <a:tcPr marL="91433" marR="91433" marT="121900" marB="121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70268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66EF-63A0-C447-928A-B775440EFAD1}"/>
              </a:ext>
            </a:extLst>
          </p:cNvPr>
          <p:cNvSpPr>
            <a:spLocks noGrp="1"/>
          </p:cNvSpPr>
          <p:nvPr>
            <p:ph type="title"/>
          </p:nvPr>
        </p:nvSpPr>
        <p:spPr/>
        <p:txBody>
          <a:bodyPr>
            <a:normAutofit/>
          </a:bodyPr>
          <a:lstStyle/>
          <a:p>
            <a:r>
              <a:rPr lang="en-US" sz="6000" dirty="0">
                <a:latin typeface="American Typewriter" panose="02090604020004020304" pitchFamily="18" charset="77"/>
              </a:rPr>
              <a:t>Questions &amp; next Steps </a:t>
            </a:r>
          </a:p>
        </p:txBody>
      </p:sp>
      <p:pic>
        <p:nvPicPr>
          <p:cNvPr id="5" name="Picture 4" descr="Questions image">
            <a:extLst>
              <a:ext uri="{FF2B5EF4-FFF2-40B4-BE49-F238E27FC236}">
                <a16:creationId xmlns:a16="http://schemas.microsoft.com/office/drawing/2014/main" id="{64C06063-BDD5-C443-B36F-FE33D43586BA}"/>
              </a:ext>
            </a:extLst>
          </p:cNvPr>
          <p:cNvPicPr>
            <a:picLocks noChangeAspect="1"/>
          </p:cNvPicPr>
          <p:nvPr/>
        </p:nvPicPr>
        <p:blipFill>
          <a:blip r:embed="rId3"/>
          <a:stretch>
            <a:fillRect/>
          </a:stretch>
        </p:blipFill>
        <p:spPr>
          <a:xfrm>
            <a:off x="838200" y="1168174"/>
            <a:ext cx="4271882" cy="4271882"/>
          </a:xfrm>
          <a:prstGeom prst="rect">
            <a:avLst/>
          </a:prstGeom>
        </p:spPr>
      </p:pic>
      <p:pic>
        <p:nvPicPr>
          <p:cNvPr id="6" name="Picture 5" descr="Man walking up steps">
            <a:extLst>
              <a:ext uri="{FF2B5EF4-FFF2-40B4-BE49-F238E27FC236}">
                <a16:creationId xmlns:a16="http://schemas.microsoft.com/office/drawing/2014/main" id="{BB685AD4-B726-464A-A9FC-DE37FD07000D}"/>
              </a:ext>
            </a:extLst>
          </p:cNvPr>
          <p:cNvPicPr>
            <a:picLocks noChangeAspect="1"/>
          </p:cNvPicPr>
          <p:nvPr/>
        </p:nvPicPr>
        <p:blipFill>
          <a:blip r:embed="rId4"/>
          <a:stretch>
            <a:fillRect/>
          </a:stretch>
        </p:blipFill>
        <p:spPr>
          <a:xfrm>
            <a:off x="5688563" y="1336125"/>
            <a:ext cx="6291943" cy="6291943"/>
          </a:xfrm>
          <a:prstGeom prst="rect">
            <a:avLst/>
          </a:prstGeom>
        </p:spPr>
      </p:pic>
    </p:spTree>
    <p:extLst>
      <p:ext uri="{BB962C8B-B14F-4D97-AF65-F5344CB8AC3E}">
        <p14:creationId xmlns:p14="http://schemas.microsoft.com/office/powerpoint/2010/main" val="227119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04DC-E247-9541-9044-766DFA2F3197}"/>
              </a:ext>
            </a:extLst>
          </p:cNvPr>
          <p:cNvSpPr>
            <a:spLocks noGrp="1"/>
          </p:cNvSpPr>
          <p:nvPr>
            <p:ph type="title"/>
          </p:nvPr>
        </p:nvSpPr>
        <p:spPr/>
        <p:txBody>
          <a:bodyPr>
            <a:normAutofit/>
          </a:bodyPr>
          <a:lstStyle/>
          <a:p>
            <a:r>
              <a:rPr lang="en-US" sz="4400" dirty="0">
                <a:latin typeface="American Typewriter" panose="02090604020004020304" pitchFamily="18" charset="77"/>
              </a:rPr>
              <a:t>For more information, Please contact </a:t>
            </a:r>
          </a:p>
        </p:txBody>
      </p:sp>
      <p:sp>
        <p:nvSpPr>
          <p:cNvPr id="3" name="Content Placeholder 2">
            <a:extLst>
              <a:ext uri="{FF2B5EF4-FFF2-40B4-BE49-F238E27FC236}">
                <a16:creationId xmlns:a16="http://schemas.microsoft.com/office/drawing/2014/main" id="{5EF5EE16-F8C7-FC42-9FFB-9D1484D31D73}"/>
              </a:ext>
            </a:extLst>
          </p:cNvPr>
          <p:cNvSpPr>
            <a:spLocks noGrp="1"/>
          </p:cNvSpPr>
          <p:nvPr>
            <p:ph idx="1"/>
          </p:nvPr>
        </p:nvSpPr>
        <p:spPr>
          <a:xfrm>
            <a:off x="278361" y="1818141"/>
            <a:ext cx="5447524" cy="1428912"/>
          </a:xfrm>
          <a:ln>
            <a:solidFill>
              <a:srgbClr val="FFC000"/>
            </a:solidFill>
          </a:ln>
        </p:spPr>
        <p:txBody>
          <a:bodyPr>
            <a:normAutofit lnSpcReduction="10000"/>
          </a:bodyPr>
          <a:lstStyle/>
          <a:p>
            <a:pPr marL="0" indent="0" algn="ctr">
              <a:lnSpc>
                <a:spcPct val="100000"/>
              </a:lnSpc>
              <a:buNone/>
            </a:pPr>
            <a:r>
              <a:rPr lang="en-US" sz="2400" dirty="0"/>
              <a:t>Meg </a:t>
            </a:r>
            <a:r>
              <a:rPr lang="en-US" sz="2400" dirty="0" err="1"/>
              <a:t>Kamman</a:t>
            </a:r>
            <a:r>
              <a:rPr lang="en-US" sz="2400" dirty="0"/>
              <a:t> Ph.D. </a:t>
            </a:r>
          </a:p>
          <a:p>
            <a:pPr marL="0" indent="0" algn="ctr">
              <a:lnSpc>
                <a:spcPct val="100000"/>
              </a:lnSpc>
              <a:buNone/>
            </a:pPr>
            <a:r>
              <a:rPr lang="en-US" sz="2400" dirty="0"/>
              <a:t>University of Florida </a:t>
            </a:r>
          </a:p>
          <a:p>
            <a:pPr marL="0" indent="0" algn="ctr">
              <a:lnSpc>
                <a:spcPct val="100000"/>
              </a:lnSpc>
              <a:buNone/>
            </a:pPr>
            <a:r>
              <a:rPr lang="en-US" sz="2400" dirty="0"/>
              <a:t>Email: </a:t>
            </a:r>
            <a:r>
              <a:rPr lang="en-US" sz="2400" dirty="0" err="1"/>
              <a:t>mkamman@coe.ufl.edu</a:t>
            </a:r>
            <a:r>
              <a:rPr lang="en-US" sz="2400" dirty="0"/>
              <a:t> </a:t>
            </a:r>
          </a:p>
        </p:txBody>
      </p:sp>
      <p:sp>
        <p:nvSpPr>
          <p:cNvPr id="5" name="Content Placeholder 2">
            <a:extLst>
              <a:ext uri="{FF2B5EF4-FFF2-40B4-BE49-F238E27FC236}">
                <a16:creationId xmlns:a16="http://schemas.microsoft.com/office/drawing/2014/main" id="{D309FDCB-8DFF-9E4F-8F0C-85AAB2E02763}"/>
              </a:ext>
            </a:extLst>
          </p:cNvPr>
          <p:cNvSpPr txBox="1">
            <a:spLocks/>
          </p:cNvSpPr>
          <p:nvPr/>
        </p:nvSpPr>
        <p:spPr>
          <a:xfrm>
            <a:off x="6532982" y="1818141"/>
            <a:ext cx="5447524" cy="1428912"/>
          </a:xfrm>
          <a:prstGeom prst="rect">
            <a:avLst/>
          </a:prstGeom>
          <a:ln>
            <a:solidFill>
              <a:srgbClr val="FFC000"/>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400" dirty="0" err="1"/>
              <a:t>DaShaunda</a:t>
            </a:r>
            <a:r>
              <a:rPr lang="en-US" sz="2400" dirty="0"/>
              <a:t> (Day) Patterson, Ph.D.</a:t>
            </a:r>
          </a:p>
          <a:p>
            <a:pPr marL="0" indent="0" algn="ctr">
              <a:lnSpc>
                <a:spcPct val="100000"/>
              </a:lnSpc>
              <a:buFont typeface="Arial"/>
              <a:buNone/>
            </a:pPr>
            <a:r>
              <a:rPr lang="en-US" sz="2400" dirty="0" err="1"/>
              <a:t>Gerogia</a:t>
            </a:r>
            <a:r>
              <a:rPr lang="en-US" sz="2400" dirty="0"/>
              <a:t> State University </a:t>
            </a:r>
          </a:p>
          <a:p>
            <a:pPr marL="0" indent="0" algn="ctr">
              <a:lnSpc>
                <a:spcPct val="100000"/>
              </a:lnSpc>
              <a:buNone/>
            </a:pPr>
            <a:r>
              <a:rPr lang="en-US" sz="2400" dirty="0"/>
              <a:t>Email: </a:t>
            </a:r>
            <a:r>
              <a:rPr lang="en-US" sz="2400" dirty="0" err="1"/>
              <a:t>dspatterson@gsu.edu</a:t>
            </a:r>
            <a:r>
              <a:rPr lang="en-US" sz="2400" dirty="0"/>
              <a:t>  </a:t>
            </a:r>
          </a:p>
          <a:p>
            <a:pPr marL="0" indent="0" algn="ctr">
              <a:lnSpc>
                <a:spcPct val="100000"/>
              </a:lnSpc>
              <a:buNone/>
            </a:pPr>
            <a:endParaRPr lang="en-US" dirty="0" err="1"/>
          </a:p>
        </p:txBody>
      </p:sp>
      <p:sp>
        <p:nvSpPr>
          <p:cNvPr id="6" name="Content Placeholder 2">
            <a:extLst>
              <a:ext uri="{FF2B5EF4-FFF2-40B4-BE49-F238E27FC236}">
                <a16:creationId xmlns:a16="http://schemas.microsoft.com/office/drawing/2014/main" id="{F82938E0-B212-294A-806C-2DCE6B39141C}"/>
              </a:ext>
            </a:extLst>
          </p:cNvPr>
          <p:cNvSpPr txBox="1">
            <a:spLocks/>
          </p:cNvSpPr>
          <p:nvPr/>
        </p:nvSpPr>
        <p:spPr>
          <a:xfrm>
            <a:off x="278361" y="3374506"/>
            <a:ext cx="5447524" cy="1407140"/>
          </a:xfrm>
          <a:prstGeom prst="rect">
            <a:avLst/>
          </a:prstGeom>
          <a:ln>
            <a:solidFill>
              <a:srgbClr val="FFC000"/>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400" dirty="0"/>
              <a:t>Melissa Driver, Ph.D.</a:t>
            </a:r>
          </a:p>
          <a:p>
            <a:pPr marL="0" indent="0" algn="ctr">
              <a:lnSpc>
                <a:spcPct val="100000"/>
              </a:lnSpc>
              <a:buNone/>
            </a:pPr>
            <a:r>
              <a:rPr lang="en-US" sz="2400" dirty="0"/>
              <a:t>Kennesaw State University</a:t>
            </a:r>
          </a:p>
          <a:p>
            <a:pPr marL="0" indent="0" algn="ctr">
              <a:lnSpc>
                <a:spcPct val="100000"/>
              </a:lnSpc>
              <a:buNone/>
            </a:pPr>
            <a:r>
              <a:rPr lang="en-US" sz="2400" dirty="0"/>
              <a:t>Email: mdriver6@kennesaw.edu </a:t>
            </a:r>
          </a:p>
          <a:p>
            <a:pPr marL="0" indent="0" algn="ctr">
              <a:lnSpc>
                <a:spcPct val="100000"/>
              </a:lnSpc>
              <a:buNone/>
            </a:pPr>
            <a:endParaRPr lang="en-US" dirty="0"/>
          </a:p>
          <a:p>
            <a:pPr marL="0" indent="0" algn="ctr">
              <a:lnSpc>
                <a:spcPct val="100000"/>
              </a:lnSpc>
              <a:buNone/>
            </a:pPr>
            <a:endParaRPr lang="en-US" dirty="0" err="1"/>
          </a:p>
        </p:txBody>
      </p:sp>
      <p:sp>
        <p:nvSpPr>
          <p:cNvPr id="7" name="Content Placeholder 2">
            <a:extLst>
              <a:ext uri="{FF2B5EF4-FFF2-40B4-BE49-F238E27FC236}">
                <a16:creationId xmlns:a16="http://schemas.microsoft.com/office/drawing/2014/main" id="{AEB7D109-0540-7849-AB9B-1D018F0C7AE6}"/>
              </a:ext>
            </a:extLst>
          </p:cNvPr>
          <p:cNvSpPr txBox="1">
            <a:spLocks/>
          </p:cNvSpPr>
          <p:nvPr/>
        </p:nvSpPr>
        <p:spPr>
          <a:xfrm>
            <a:off x="6532982" y="3374506"/>
            <a:ext cx="5447524" cy="1407140"/>
          </a:xfrm>
          <a:prstGeom prst="rect">
            <a:avLst/>
          </a:prstGeom>
          <a:ln>
            <a:solidFill>
              <a:srgbClr val="FFC000"/>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400" dirty="0"/>
              <a:t>Kate Zimmer, Ph.D.</a:t>
            </a:r>
          </a:p>
          <a:p>
            <a:pPr marL="0" indent="0" algn="ctr">
              <a:lnSpc>
                <a:spcPct val="100000"/>
              </a:lnSpc>
              <a:buNone/>
            </a:pPr>
            <a:r>
              <a:rPr lang="en-US" sz="2400" dirty="0"/>
              <a:t>Kennesaw State University</a:t>
            </a:r>
          </a:p>
          <a:p>
            <a:pPr marL="0" indent="0" algn="ctr">
              <a:lnSpc>
                <a:spcPct val="100000"/>
              </a:lnSpc>
              <a:buNone/>
            </a:pPr>
            <a:r>
              <a:rPr lang="en-US" sz="2400" dirty="0"/>
              <a:t>Email: kzimme10@kennesaw.edu </a:t>
            </a:r>
          </a:p>
          <a:p>
            <a:pPr marL="0" indent="0" algn="ctr">
              <a:lnSpc>
                <a:spcPct val="100000"/>
              </a:lnSpc>
              <a:buNone/>
            </a:pPr>
            <a:endParaRPr lang="en-US" sz="2400" dirty="0"/>
          </a:p>
          <a:p>
            <a:pPr marL="0" indent="0" algn="ctr">
              <a:lnSpc>
                <a:spcPct val="100000"/>
              </a:lnSpc>
              <a:buNone/>
            </a:pPr>
            <a:endParaRPr lang="en-US" dirty="0"/>
          </a:p>
          <a:p>
            <a:pPr marL="0" indent="0" algn="ctr">
              <a:lnSpc>
                <a:spcPct val="100000"/>
              </a:lnSpc>
              <a:buNone/>
            </a:pPr>
            <a:endParaRPr lang="en-US" dirty="0" err="1"/>
          </a:p>
        </p:txBody>
      </p:sp>
      <p:pic>
        <p:nvPicPr>
          <p:cNvPr id="9" name="Picture 8" descr="Contact icon">
            <a:extLst>
              <a:ext uri="{FF2B5EF4-FFF2-40B4-BE49-F238E27FC236}">
                <a16:creationId xmlns:a16="http://schemas.microsoft.com/office/drawing/2014/main" id="{480A0740-D9ED-8C40-AAA2-5AA3649B5630}"/>
              </a:ext>
            </a:extLst>
          </p:cNvPr>
          <p:cNvPicPr>
            <a:picLocks noChangeAspect="1"/>
          </p:cNvPicPr>
          <p:nvPr/>
        </p:nvPicPr>
        <p:blipFill>
          <a:blip r:embed="rId3"/>
          <a:stretch>
            <a:fillRect/>
          </a:stretch>
        </p:blipFill>
        <p:spPr>
          <a:xfrm>
            <a:off x="5121549" y="4573196"/>
            <a:ext cx="1948901" cy="1948901"/>
          </a:xfrm>
          <a:prstGeom prst="rect">
            <a:avLst/>
          </a:prstGeom>
        </p:spPr>
      </p:pic>
    </p:spTree>
    <p:extLst>
      <p:ext uri="{BB962C8B-B14F-4D97-AF65-F5344CB8AC3E}">
        <p14:creationId xmlns:p14="http://schemas.microsoft.com/office/powerpoint/2010/main" val="102432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DF60-8C0B-A34F-B2AD-5E1BA133B1C0}"/>
              </a:ext>
            </a:extLst>
          </p:cNvPr>
          <p:cNvSpPr>
            <a:spLocks noGrp="1"/>
          </p:cNvSpPr>
          <p:nvPr>
            <p:ph type="title"/>
          </p:nvPr>
        </p:nvSpPr>
        <p:spPr/>
        <p:txBody>
          <a:bodyPr/>
          <a:lstStyle/>
          <a:p>
            <a:r>
              <a:rPr lang="en-US" sz="6000" dirty="0">
                <a:latin typeface="American Typewriter" panose="02090604020004020304" pitchFamily="18" charset="77"/>
              </a:rPr>
              <a:t>Today</a:t>
            </a:r>
            <a:r>
              <a:rPr lang="en-US" dirty="0"/>
              <a:t> </a:t>
            </a:r>
          </a:p>
        </p:txBody>
      </p:sp>
      <p:sp>
        <p:nvSpPr>
          <p:cNvPr id="3" name="Content Placeholder 2">
            <a:extLst>
              <a:ext uri="{FF2B5EF4-FFF2-40B4-BE49-F238E27FC236}">
                <a16:creationId xmlns:a16="http://schemas.microsoft.com/office/drawing/2014/main" id="{76FCB248-6F49-FB43-8E13-D063DDF7E197}"/>
              </a:ext>
            </a:extLst>
          </p:cNvPr>
          <p:cNvSpPr>
            <a:spLocks noGrp="1"/>
          </p:cNvSpPr>
          <p:nvPr>
            <p:ph idx="1"/>
          </p:nvPr>
        </p:nvSpPr>
        <p:spPr/>
        <p:txBody>
          <a:bodyPr>
            <a:normAutofit/>
          </a:bodyPr>
          <a:lstStyle/>
          <a:p>
            <a:pPr lvl="0" fontAlgn="base"/>
            <a:r>
              <a:rPr lang="en-US" dirty="0"/>
              <a:t>CEEDAR and GA context </a:t>
            </a:r>
          </a:p>
          <a:p>
            <a:pPr fontAlgn="base"/>
            <a:r>
              <a:rPr lang="en-US" dirty="0"/>
              <a:t>Embedding HLPs in coursework and practice opportunities </a:t>
            </a:r>
          </a:p>
          <a:p>
            <a:pPr lvl="0" fontAlgn="base"/>
            <a:r>
              <a:rPr lang="en-US" dirty="0"/>
              <a:t>HLPs as part of the statewide plan for scaling up </a:t>
            </a:r>
          </a:p>
          <a:p>
            <a:pPr lvl="0" fontAlgn="base"/>
            <a:r>
              <a:rPr lang="en-US" dirty="0"/>
              <a:t>Strategies for engaging district partners in professional development </a:t>
            </a:r>
          </a:p>
          <a:p>
            <a:pPr lvl="0" fontAlgn="base"/>
            <a:r>
              <a:rPr lang="en-US" dirty="0"/>
              <a:t>Conversation about HLPs </a:t>
            </a:r>
            <a:r>
              <a:rPr lang="en-US"/>
              <a:t>in different contexts</a:t>
            </a:r>
            <a:endParaRPr lang="en-US" dirty="0"/>
          </a:p>
        </p:txBody>
      </p:sp>
    </p:spTree>
    <p:extLst>
      <p:ext uri="{BB962C8B-B14F-4D97-AF65-F5344CB8AC3E}">
        <p14:creationId xmlns:p14="http://schemas.microsoft.com/office/powerpoint/2010/main" val="208546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340A-5CA8-C14F-AEF3-A64C13FE06D6}"/>
              </a:ext>
            </a:extLst>
          </p:cNvPr>
          <p:cNvSpPr>
            <a:spLocks noGrp="1"/>
          </p:cNvSpPr>
          <p:nvPr>
            <p:ph type="title"/>
          </p:nvPr>
        </p:nvSpPr>
        <p:spPr>
          <a:xfrm>
            <a:off x="2612571" y="365125"/>
            <a:ext cx="6550090" cy="1325563"/>
          </a:xfrm>
        </p:spPr>
        <p:txBody>
          <a:bodyPr>
            <a:normAutofit/>
          </a:bodyPr>
          <a:lstStyle/>
          <a:p>
            <a:r>
              <a:rPr lang="en-US" sz="6000" dirty="0">
                <a:latin typeface="American Typewriter" panose="02090604020004020304" pitchFamily="18" charset="77"/>
              </a:rPr>
              <a:t>GA- CEEDAR </a:t>
            </a:r>
          </a:p>
        </p:txBody>
      </p:sp>
      <p:sp>
        <p:nvSpPr>
          <p:cNvPr id="3" name="Content Placeholder 2">
            <a:extLst>
              <a:ext uri="{FF2B5EF4-FFF2-40B4-BE49-F238E27FC236}">
                <a16:creationId xmlns:a16="http://schemas.microsoft.com/office/drawing/2014/main" id="{2C541933-8006-6E4B-8064-6D26465C4278}"/>
              </a:ext>
            </a:extLst>
          </p:cNvPr>
          <p:cNvSpPr>
            <a:spLocks noGrp="1"/>
          </p:cNvSpPr>
          <p:nvPr>
            <p:ph idx="1"/>
          </p:nvPr>
        </p:nvSpPr>
        <p:spPr>
          <a:xfrm>
            <a:off x="317241" y="2152978"/>
            <a:ext cx="11364686" cy="4234212"/>
          </a:xfrm>
        </p:spPr>
        <p:txBody>
          <a:bodyPr/>
          <a:lstStyle/>
          <a:p>
            <a:r>
              <a:rPr lang="en-US" sz="3600" dirty="0"/>
              <a:t>Applied for Technical Assistance in 2014 </a:t>
            </a:r>
          </a:p>
          <a:p>
            <a:r>
              <a:rPr lang="en-US" sz="3600" dirty="0"/>
              <a:t>Accomplishments in teacher/leader preparation reform, preparation program evaluation and licensure. </a:t>
            </a:r>
          </a:p>
          <a:p>
            <a:r>
              <a:rPr lang="en-US" sz="3600" dirty="0"/>
              <a:t>New goals added to include HLPs as part of statewide scaleup</a:t>
            </a:r>
            <a:r>
              <a:rPr lang="en-US" dirty="0"/>
              <a:t>! </a:t>
            </a:r>
          </a:p>
        </p:txBody>
      </p:sp>
      <p:pic>
        <p:nvPicPr>
          <p:cNvPr id="4" name="Picture 3" descr="CEEDAR Center Logo">
            <a:extLst>
              <a:ext uri="{FF2B5EF4-FFF2-40B4-BE49-F238E27FC236}">
                <a16:creationId xmlns:a16="http://schemas.microsoft.com/office/drawing/2014/main" id="{97F823DC-0C20-EB48-B70F-B0819B3A16C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162661" y="474594"/>
            <a:ext cx="2379852" cy="1106624"/>
          </a:xfrm>
          <a:prstGeom prst="rect">
            <a:avLst/>
          </a:prstGeom>
          <a:noFill/>
        </p:spPr>
      </p:pic>
      <p:pic>
        <p:nvPicPr>
          <p:cNvPr id="9" name="Picture 8" descr="Outline of Georgia with the state flag in the middle">
            <a:extLst>
              <a:ext uri="{FF2B5EF4-FFF2-40B4-BE49-F238E27FC236}">
                <a16:creationId xmlns:a16="http://schemas.microsoft.com/office/drawing/2014/main" id="{C5D87589-5BF5-A646-97CC-3575FBF64002}"/>
              </a:ext>
            </a:extLst>
          </p:cNvPr>
          <p:cNvPicPr>
            <a:picLocks noChangeAspect="1"/>
          </p:cNvPicPr>
          <p:nvPr/>
        </p:nvPicPr>
        <p:blipFill>
          <a:blip r:embed="rId3"/>
          <a:stretch>
            <a:fillRect/>
          </a:stretch>
        </p:blipFill>
        <p:spPr>
          <a:xfrm>
            <a:off x="724208" y="245674"/>
            <a:ext cx="1645767" cy="1907304"/>
          </a:xfrm>
          <a:prstGeom prst="rect">
            <a:avLst/>
          </a:prstGeom>
        </p:spPr>
      </p:pic>
    </p:spTree>
    <p:extLst>
      <p:ext uri="{BB962C8B-B14F-4D97-AF65-F5344CB8AC3E}">
        <p14:creationId xmlns:p14="http://schemas.microsoft.com/office/powerpoint/2010/main" val="4117792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88B842-DA64-8C40-9F2F-BCED23F6DD10}"/>
              </a:ext>
            </a:extLst>
          </p:cNvPr>
          <p:cNvSpPr/>
          <p:nvPr/>
        </p:nvSpPr>
        <p:spPr>
          <a:xfrm>
            <a:off x="261259" y="2250401"/>
            <a:ext cx="7968342" cy="4242956"/>
          </a:xfrm>
          <a:prstGeom prst="rect">
            <a:avLst/>
          </a:prstGeom>
        </p:spPr>
        <p:txBody>
          <a:bodyPr wrap="square">
            <a:spAutoFit/>
          </a:bodyPr>
          <a:lstStyle/>
          <a:p>
            <a:pPr marL="609585" lvl="0" indent="-457189">
              <a:lnSpc>
                <a:spcPct val="140000"/>
              </a:lnSpc>
              <a:buSzPts val="1800"/>
              <a:buFont typeface="Arial"/>
              <a:buChar char="●"/>
            </a:pPr>
            <a:r>
              <a:rPr lang="en-US" sz="2800" dirty="0">
                <a:solidFill>
                  <a:schemeClr val="bg1"/>
                </a:solidFill>
                <a:latin typeface="Helvetica Neue" charset="0"/>
                <a:ea typeface="Helvetica Neue" charset="0"/>
                <a:cs typeface="Helvetica Neue" charset="0"/>
              </a:rPr>
              <a:t>CEEDAR CENTER</a:t>
            </a:r>
          </a:p>
          <a:p>
            <a:pPr marL="609585" lvl="0" indent="-457189">
              <a:lnSpc>
                <a:spcPct val="140000"/>
              </a:lnSpc>
              <a:buSzPts val="1800"/>
              <a:buFont typeface="Arial"/>
              <a:buChar char="●"/>
            </a:pPr>
            <a:r>
              <a:rPr lang="en-US" sz="2800" dirty="0">
                <a:solidFill>
                  <a:schemeClr val="bg1"/>
                </a:solidFill>
                <a:latin typeface="Helvetica Neue" charset="0"/>
                <a:ea typeface="Helvetica Neue" charset="0"/>
                <a:cs typeface="Helvetica Neue" charset="0"/>
              </a:rPr>
              <a:t>Georgia Department of Education</a:t>
            </a:r>
          </a:p>
          <a:p>
            <a:pPr marL="609585" lvl="0" indent="-457189">
              <a:lnSpc>
                <a:spcPct val="140000"/>
              </a:lnSpc>
              <a:buSzPts val="1800"/>
              <a:buFont typeface="Arial"/>
              <a:buChar char="●"/>
            </a:pPr>
            <a:r>
              <a:rPr lang="en-US" sz="2800" dirty="0">
                <a:solidFill>
                  <a:schemeClr val="bg1"/>
                </a:solidFill>
                <a:latin typeface="Helvetica Neue" charset="0"/>
                <a:ea typeface="Helvetica Neue" charset="0"/>
                <a:cs typeface="Helvetica Neue" charset="0"/>
              </a:rPr>
              <a:t>Georgia Professional Standards Commission</a:t>
            </a:r>
          </a:p>
          <a:p>
            <a:pPr marL="609585" lvl="0" indent="-457189">
              <a:lnSpc>
                <a:spcPct val="140000"/>
              </a:lnSpc>
              <a:buSzPts val="1800"/>
              <a:buFont typeface="Arial"/>
              <a:buChar char="●"/>
            </a:pPr>
            <a:r>
              <a:rPr lang="en-US" sz="2800" dirty="0">
                <a:solidFill>
                  <a:schemeClr val="bg1"/>
                </a:solidFill>
                <a:latin typeface="Helvetica Neue" charset="0"/>
                <a:ea typeface="Helvetica Neue" charset="0"/>
                <a:cs typeface="Helvetica Neue" charset="0"/>
              </a:rPr>
              <a:t>The University System of Georgia</a:t>
            </a:r>
          </a:p>
          <a:p>
            <a:pPr marL="609585" lvl="0" indent="-457189">
              <a:lnSpc>
                <a:spcPct val="140000"/>
              </a:lnSpc>
              <a:buSzPts val="1800"/>
              <a:buFont typeface="Arial"/>
              <a:buChar char="●"/>
            </a:pPr>
            <a:r>
              <a:rPr lang="en-US" sz="2800" dirty="0">
                <a:solidFill>
                  <a:schemeClr val="bg1"/>
                </a:solidFill>
                <a:latin typeface="Helvetica Neue" charset="0"/>
                <a:ea typeface="Helvetica Neue" charset="0"/>
                <a:cs typeface="Helvetica Neue" charset="0"/>
              </a:rPr>
              <a:t>Columbus State University (CSU)</a:t>
            </a:r>
          </a:p>
          <a:p>
            <a:pPr marL="609585" lvl="0" indent="-457189">
              <a:lnSpc>
                <a:spcPct val="140000"/>
              </a:lnSpc>
              <a:buSzPts val="1800"/>
              <a:buFont typeface="Arial"/>
              <a:buChar char="●"/>
            </a:pPr>
            <a:r>
              <a:rPr lang="en-US" sz="2800" dirty="0">
                <a:solidFill>
                  <a:schemeClr val="bg1"/>
                </a:solidFill>
                <a:latin typeface="Helvetica Neue" charset="0"/>
                <a:ea typeface="Helvetica Neue" charset="0"/>
                <a:cs typeface="Helvetica Neue" charset="0"/>
              </a:rPr>
              <a:t>Georgia State University (GSU)</a:t>
            </a:r>
          </a:p>
          <a:p>
            <a:pPr marL="609585" lvl="0" indent="-457189">
              <a:lnSpc>
                <a:spcPct val="140000"/>
              </a:lnSpc>
              <a:buSzPts val="1800"/>
              <a:buFont typeface="Arial"/>
              <a:buChar char="●"/>
            </a:pPr>
            <a:r>
              <a:rPr lang="en-US" sz="2800" dirty="0">
                <a:solidFill>
                  <a:schemeClr val="bg1"/>
                </a:solidFill>
                <a:latin typeface="Helvetica Neue" charset="0"/>
                <a:ea typeface="Helvetica Neue" charset="0"/>
                <a:cs typeface="Helvetica Neue" charset="0"/>
              </a:rPr>
              <a:t>Kennesaw State University (KSU)</a:t>
            </a:r>
          </a:p>
        </p:txBody>
      </p:sp>
      <p:pic>
        <p:nvPicPr>
          <p:cNvPr id="7" name="Google Shape;159;p27" descr="Logos for CEEDAR, the Georgia DOE, Georgia Professional Standards Commission, and Georgia State Board of Regents">
            <a:extLst>
              <a:ext uri="{FF2B5EF4-FFF2-40B4-BE49-F238E27FC236}">
                <a16:creationId xmlns:a16="http://schemas.microsoft.com/office/drawing/2014/main" id="{CD1F4045-D9AE-0447-8198-4B8293B9589A}"/>
              </a:ext>
            </a:extLst>
          </p:cNvPr>
          <p:cNvPicPr preferRelativeResize="0"/>
          <p:nvPr/>
        </p:nvPicPr>
        <p:blipFill>
          <a:blip r:embed="rId2">
            <a:alphaModFix/>
          </a:blip>
          <a:stretch>
            <a:fillRect/>
          </a:stretch>
        </p:blipFill>
        <p:spPr>
          <a:xfrm>
            <a:off x="0" y="8"/>
            <a:ext cx="12191997" cy="1648917"/>
          </a:xfrm>
          <a:prstGeom prst="rect">
            <a:avLst/>
          </a:prstGeom>
          <a:noFill/>
          <a:ln>
            <a:noFill/>
          </a:ln>
        </p:spPr>
      </p:pic>
      <p:pic>
        <p:nvPicPr>
          <p:cNvPr id="8" name="Google Shape;160;p27" descr="Kennesaw State University logo">
            <a:extLst>
              <a:ext uri="{FF2B5EF4-FFF2-40B4-BE49-F238E27FC236}">
                <a16:creationId xmlns:a16="http://schemas.microsoft.com/office/drawing/2014/main" id="{67479C5D-977D-F541-8C08-5FC63365E663}"/>
              </a:ext>
            </a:extLst>
          </p:cNvPr>
          <p:cNvPicPr preferRelativeResize="0"/>
          <p:nvPr/>
        </p:nvPicPr>
        <p:blipFill>
          <a:blip r:embed="rId3">
            <a:alphaModFix/>
          </a:blip>
          <a:stretch>
            <a:fillRect/>
          </a:stretch>
        </p:blipFill>
        <p:spPr>
          <a:xfrm>
            <a:off x="9938231" y="5355770"/>
            <a:ext cx="2079598" cy="1343609"/>
          </a:xfrm>
          <a:prstGeom prst="rect">
            <a:avLst/>
          </a:prstGeom>
          <a:noFill/>
          <a:ln>
            <a:noFill/>
          </a:ln>
        </p:spPr>
      </p:pic>
      <p:pic>
        <p:nvPicPr>
          <p:cNvPr id="9" name="Google Shape;161;p27" descr="Georgia State University logo">
            <a:extLst>
              <a:ext uri="{FF2B5EF4-FFF2-40B4-BE49-F238E27FC236}">
                <a16:creationId xmlns:a16="http://schemas.microsoft.com/office/drawing/2014/main" id="{868FCE49-8914-7944-8DF6-D97E34EF7277}"/>
              </a:ext>
            </a:extLst>
          </p:cNvPr>
          <p:cNvPicPr preferRelativeResize="0"/>
          <p:nvPr/>
        </p:nvPicPr>
        <p:blipFill>
          <a:blip r:embed="rId4">
            <a:alphaModFix/>
          </a:blip>
          <a:stretch>
            <a:fillRect/>
          </a:stretch>
        </p:blipFill>
        <p:spPr>
          <a:xfrm>
            <a:off x="9938231" y="3679526"/>
            <a:ext cx="2079598" cy="1384707"/>
          </a:xfrm>
          <a:prstGeom prst="rect">
            <a:avLst/>
          </a:prstGeom>
          <a:noFill/>
          <a:ln>
            <a:noFill/>
          </a:ln>
        </p:spPr>
      </p:pic>
      <p:pic>
        <p:nvPicPr>
          <p:cNvPr id="10" name="Google Shape;162;p27" descr="Columbus State University logo">
            <a:extLst>
              <a:ext uri="{FF2B5EF4-FFF2-40B4-BE49-F238E27FC236}">
                <a16:creationId xmlns:a16="http://schemas.microsoft.com/office/drawing/2014/main" id="{2837E831-9A3F-634F-9F8A-AABE495C547C}"/>
              </a:ext>
            </a:extLst>
          </p:cNvPr>
          <p:cNvPicPr preferRelativeResize="0"/>
          <p:nvPr/>
        </p:nvPicPr>
        <p:blipFill>
          <a:blip r:embed="rId5">
            <a:alphaModFix/>
          </a:blip>
          <a:stretch>
            <a:fillRect/>
          </a:stretch>
        </p:blipFill>
        <p:spPr>
          <a:xfrm>
            <a:off x="9938231" y="1970202"/>
            <a:ext cx="2079598" cy="1354967"/>
          </a:xfrm>
          <a:prstGeom prst="rect">
            <a:avLst/>
          </a:prstGeom>
          <a:noFill/>
          <a:ln>
            <a:noFill/>
          </a:ln>
        </p:spPr>
      </p:pic>
      <p:sp>
        <p:nvSpPr>
          <p:cNvPr id="11" name="Google Shape;157;p27">
            <a:extLst>
              <a:ext uri="{FF2B5EF4-FFF2-40B4-BE49-F238E27FC236}">
                <a16:creationId xmlns:a16="http://schemas.microsoft.com/office/drawing/2014/main" id="{DACF5A6F-47F8-0948-88D5-735B2668013B}"/>
              </a:ext>
            </a:extLst>
          </p:cNvPr>
          <p:cNvSpPr txBox="1">
            <a:spLocks noGrp="1"/>
          </p:cNvSpPr>
          <p:nvPr>
            <p:ph type="title"/>
          </p:nvPr>
        </p:nvSpPr>
        <p:spPr>
          <a:xfrm>
            <a:off x="261259" y="1648925"/>
            <a:ext cx="8945232" cy="763600"/>
          </a:xfrm>
          <a:prstGeom prst="rect">
            <a:avLst/>
          </a:prstGeom>
        </p:spPr>
        <p:txBody>
          <a:bodyPr spcFirstLastPara="1" vert="horz" wrap="square" lIns="121900" tIns="121900" rIns="121900" bIns="121900" rtlCol="0" anchor="t" anchorCtr="0">
            <a:noAutofit/>
          </a:bodyPr>
          <a:lstStyle/>
          <a:p>
            <a:pPr algn="l"/>
            <a:r>
              <a:rPr lang="en" sz="4400" dirty="0">
                <a:latin typeface="American Typewriter" panose="02090604020004020304" pitchFamily="18" charset="77"/>
              </a:rPr>
              <a:t>Current Partnership </a:t>
            </a:r>
            <a:endParaRPr sz="4400" dirty="0">
              <a:latin typeface="American Typewriter" panose="02090604020004020304" pitchFamily="18" charset="77"/>
            </a:endParaRPr>
          </a:p>
        </p:txBody>
      </p:sp>
    </p:spTree>
    <p:extLst>
      <p:ext uri="{BB962C8B-B14F-4D97-AF65-F5344CB8AC3E}">
        <p14:creationId xmlns:p14="http://schemas.microsoft.com/office/powerpoint/2010/main" val="4093775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3DBBF8-DD54-EE45-87CD-AF83C6173D59}"/>
              </a:ext>
            </a:extLst>
          </p:cNvPr>
          <p:cNvGrpSpPr/>
          <p:nvPr/>
        </p:nvGrpSpPr>
        <p:grpSpPr>
          <a:xfrm>
            <a:off x="597158" y="389682"/>
            <a:ext cx="11196735" cy="6188400"/>
            <a:chOff x="1641433" y="334800"/>
            <a:chExt cx="8810534" cy="6188400"/>
          </a:xfrm>
        </p:grpSpPr>
        <p:pic>
          <p:nvPicPr>
            <p:cNvPr id="5" name="Google Shape;309;p45" descr="A bunch of individual people connected to one another by dashed lines.">
              <a:extLst>
                <a:ext uri="{FF2B5EF4-FFF2-40B4-BE49-F238E27FC236}">
                  <a16:creationId xmlns:a16="http://schemas.microsoft.com/office/drawing/2014/main" id="{EF47038B-30B6-224C-A3AA-439D105319C8}"/>
                </a:ext>
              </a:extLst>
            </p:cNvPr>
            <p:cNvPicPr preferRelativeResize="0"/>
            <p:nvPr/>
          </p:nvPicPr>
          <p:blipFill>
            <a:blip r:embed="rId3">
              <a:alphaModFix/>
            </a:blip>
            <a:stretch>
              <a:fillRect/>
            </a:stretch>
          </p:blipFill>
          <p:spPr>
            <a:xfrm>
              <a:off x="1882268" y="334800"/>
              <a:ext cx="8251201" cy="6188400"/>
            </a:xfrm>
            <a:prstGeom prst="rect">
              <a:avLst/>
            </a:prstGeom>
            <a:noFill/>
            <a:ln>
              <a:noFill/>
            </a:ln>
          </p:spPr>
        </p:pic>
        <p:sp>
          <p:nvSpPr>
            <p:cNvPr id="6" name="Google Shape;310;p45">
              <a:extLst>
                <a:ext uri="{FF2B5EF4-FFF2-40B4-BE49-F238E27FC236}">
                  <a16:creationId xmlns:a16="http://schemas.microsoft.com/office/drawing/2014/main" id="{54E514B0-1296-C14C-8461-4E6B0A94CA19}"/>
                </a:ext>
              </a:extLst>
            </p:cNvPr>
            <p:cNvSpPr txBox="1"/>
            <p:nvPr/>
          </p:nvSpPr>
          <p:spPr>
            <a:xfrm>
              <a:off x="2635733" y="2802200"/>
              <a:ext cx="2136800" cy="626800"/>
            </a:xfrm>
            <a:prstGeom prst="rect">
              <a:avLst/>
            </a:prstGeom>
            <a:noFill/>
            <a:ln>
              <a:noFill/>
            </a:ln>
          </p:spPr>
          <p:txBody>
            <a:bodyPr spcFirstLastPara="1" wrap="square" lIns="121900" tIns="121900" rIns="121900" bIns="121900" anchor="t" anchorCtr="0">
              <a:noAutofit/>
            </a:bodyPr>
            <a:lstStyle/>
            <a:p>
              <a:pPr algn="ctr"/>
              <a:r>
                <a:rPr lang="en" sz="2400"/>
                <a:t>ESSA Plan</a:t>
              </a:r>
              <a:endParaRPr sz="2400"/>
            </a:p>
          </p:txBody>
        </p:sp>
        <p:sp>
          <p:nvSpPr>
            <p:cNvPr id="7" name="Google Shape;311;p45">
              <a:extLst>
                <a:ext uri="{FF2B5EF4-FFF2-40B4-BE49-F238E27FC236}">
                  <a16:creationId xmlns:a16="http://schemas.microsoft.com/office/drawing/2014/main" id="{C70EEF1F-A45A-CF46-861D-D5A99A649EA1}"/>
                </a:ext>
              </a:extLst>
            </p:cNvPr>
            <p:cNvSpPr txBox="1"/>
            <p:nvPr/>
          </p:nvSpPr>
          <p:spPr>
            <a:xfrm>
              <a:off x="6178367" y="4438433"/>
              <a:ext cx="2136800" cy="626800"/>
            </a:xfrm>
            <a:prstGeom prst="rect">
              <a:avLst/>
            </a:prstGeom>
            <a:noFill/>
            <a:ln>
              <a:noFill/>
            </a:ln>
          </p:spPr>
          <p:txBody>
            <a:bodyPr spcFirstLastPara="1" wrap="square" lIns="121900" tIns="121900" rIns="121900" bIns="121900" anchor="t" anchorCtr="0">
              <a:noAutofit/>
            </a:bodyPr>
            <a:lstStyle/>
            <a:p>
              <a:pPr algn="ctr"/>
              <a:r>
                <a:rPr lang="en" sz="2400"/>
                <a:t>SSIP</a:t>
              </a:r>
              <a:endParaRPr sz="2400"/>
            </a:p>
          </p:txBody>
        </p:sp>
        <p:sp>
          <p:nvSpPr>
            <p:cNvPr id="8" name="Google Shape;312;p45">
              <a:extLst>
                <a:ext uri="{FF2B5EF4-FFF2-40B4-BE49-F238E27FC236}">
                  <a16:creationId xmlns:a16="http://schemas.microsoft.com/office/drawing/2014/main" id="{525EBE4C-EE88-2747-BE29-C784C025D4DE}"/>
                </a:ext>
              </a:extLst>
            </p:cNvPr>
            <p:cNvSpPr txBox="1"/>
            <p:nvPr/>
          </p:nvSpPr>
          <p:spPr>
            <a:xfrm>
              <a:off x="3413167" y="5524433"/>
              <a:ext cx="2136800" cy="626800"/>
            </a:xfrm>
            <a:prstGeom prst="rect">
              <a:avLst/>
            </a:prstGeom>
            <a:noFill/>
            <a:ln>
              <a:noFill/>
            </a:ln>
          </p:spPr>
          <p:txBody>
            <a:bodyPr spcFirstLastPara="1" wrap="square" lIns="121900" tIns="121900" rIns="121900" bIns="121900" anchor="t" anchorCtr="0">
              <a:noAutofit/>
            </a:bodyPr>
            <a:lstStyle/>
            <a:p>
              <a:pPr algn="ctr"/>
              <a:r>
                <a:rPr lang="en" sz="2400"/>
                <a:t>MTSS</a:t>
              </a:r>
              <a:endParaRPr sz="2400"/>
            </a:p>
          </p:txBody>
        </p:sp>
        <p:sp>
          <p:nvSpPr>
            <p:cNvPr id="9" name="Google Shape;313;p45">
              <a:extLst>
                <a:ext uri="{FF2B5EF4-FFF2-40B4-BE49-F238E27FC236}">
                  <a16:creationId xmlns:a16="http://schemas.microsoft.com/office/drawing/2014/main" id="{4AB93B43-25E3-474D-8656-2153F148F001}"/>
                </a:ext>
              </a:extLst>
            </p:cNvPr>
            <p:cNvSpPr txBox="1"/>
            <p:nvPr/>
          </p:nvSpPr>
          <p:spPr>
            <a:xfrm>
              <a:off x="5855467" y="1991600"/>
              <a:ext cx="2136800" cy="626800"/>
            </a:xfrm>
            <a:prstGeom prst="rect">
              <a:avLst/>
            </a:prstGeom>
            <a:noFill/>
            <a:ln>
              <a:noFill/>
            </a:ln>
          </p:spPr>
          <p:txBody>
            <a:bodyPr spcFirstLastPara="1" wrap="square" lIns="121900" tIns="121900" rIns="121900" bIns="121900" anchor="t" anchorCtr="0">
              <a:noAutofit/>
            </a:bodyPr>
            <a:lstStyle/>
            <a:p>
              <a:pPr algn="ctr"/>
              <a:r>
                <a:rPr lang="en" sz="2400"/>
                <a:t>HLP</a:t>
              </a:r>
              <a:endParaRPr sz="2400"/>
            </a:p>
          </p:txBody>
        </p:sp>
        <p:sp>
          <p:nvSpPr>
            <p:cNvPr id="10" name="Google Shape;314;p45">
              <a:extLst>
                <a:ext uri="{FF2B5EF4-FFF2-40B4-BE49-F238E27FC236}">
                  <a16:creationId xmlns:a16="http://schemas.microsoft.com/office/drawing/2014/main" id="{52EB46C3-878A-C840-A742-7F249BCB8DC5}"/>
                </a:ext>
              </a:extLst>
            </p:cNvPr>
            <p:cNvSpPr txBox="1"/>
            <p:nvPr/>
          </p:nvSpPr>
          <p:spPr>
            <a:xfrm>
              <a:off x="4041567" y="1364800"/>
              <a:ext cx="2136800" cy="626800"/>
            </a:xfrm>
            <a:prstGeom prst="rect">
              <a:avLst/>
            </a:prstGeom>
            <a:noFill/>
            <a:ln>
              <a:noFill/>
            </a:ln>
          </p:spPr>
          <p:txBody>
            <a:bodyPr spcFirstLastPara="1" wrap="square" lIns="121900" tIns="121900" rIns="121900" bIns="121900" anchor="t" anchorCtr="0">
              <a:noAutofit/>
            </a:bodyPr>
            <a:lstStyle/>
            <a:p>
              <a:pPr algn="ctr"/>
              <a:r>
                <a:rPr lang="en" sz="2400"/>
                <a:t>APR</a:t>
              </a:r>
              <a:endParaRPr sz="2400"/>
            </a:p>
          </p:txBody>
        </p:sp>
        <p:sp>
          <p:nvSpPr>
            <p:cNvPr id="11" name="Google Shape;315;p45">
              <a:extLst>
                <a:ext uri="{FF2B5EF4-FFF2-40B4-BE49-F238E27FC236}">
                  <a16:creationId xmlns:a16="http://schemas.microsoft.com/office/drawing/2014/main" id="{CE6CDFE0-0B69-BD44-82C2-0224D9AE64D0}"/>
                </a:ext>
              </a:extLst>
            </p:cNvPr>
            <p:cNvSpPr txBox="1"/>
            <p:nvPr/>
          </p:nvSpPr>
          <p:spPr>
            <a:xfrm>
              <a:off x="8315167" y="2986533"/>
              <a:ext cx="2136800" cy="626800"/>
            </a:xfrm>
            <a:prstGeom prst="rect">
              <a:avLst/>
            </a:prstGeom>
            <a:noFill/>
            <a:ln>
              <a:noFill/>
            </a:ln>
          </p:spPr>
          <p:txBody>
            <a:bodyPr spcFirstLastPara="1" wrap="square" lIns="121900" tIns="121900" rIns="121900" bIns="121900" anchor="t" anchorCtr="0">
              <a:noAutofit/>
            </a:bodyPr>
            <a:lstStyle/>
            <a:p>
              <a:pPr algn="ctr"/>
              <a:r>
                <a:rPr lang="en" sz="2400"/>
                <a:t>CEEDAR</a:t>
              </a:r>
              <a:endParaRPr sz="2400"/>
            </a:p>
          </p:txBody>
        </p:sp>
        <p:sp>
          <p:nvSpPr>
            <p:cNvPr id="12" name="Google Shape;316;p45">
              <a:extLst>
                <a:ext uri="{FF2B5EF4-FFF2-40B4-BE49-F238E27FC236}">
                  <a16:creationId xmlns:a16="http://schemas.microsoft.com/office/drawing/2014/main" id="{3E1CF380-13CF-6641-8665-377EC2DE7958}"/>
                </a:ext>
              </a:extLst>
            </p:cNvPr>
            <p:cNvSpPr txBox="1"/>
            <p:nvPr/>
          </p:nvSpPr>
          <p:spPr>
            <a:xfrm>
              <a:off x="1641433" y="963433"/>
              <a:ext cx="1894266" cy="626800"/>
            </a:xfrm>
            <a:prstGeom prst="rect">
              <a:avLst/>
            </a:prstGeom>
            <a:noFill/>
            <a:ln>
              <a:noFill/>
            </a:ln>
          </p:spPr>
          <p:txBody>
            <a:bodyPr spcFirstLastPara="1" wrap="square" lIns="121900" tIns="121900" rIns="121900" bIns="121900" anchor="t" anchorCtr="0">
              <a:noAutofit/>
            </a:bodyPr>
            <a:lstStyle/>
            <a:p>
              <a:pPr algn="ctr"/>
              <a:r>
                <a:rPr lang="en" sz="2400" dirty="0"/>
                <a:t>P-20 Collaboratives</a:t>
              </a:r>
              <a:endParaRPr sz="2400" dirty="0"/>
            </a:p>
          </p:txBody>
        </p:sp>
        <p:sp>
          <p:nvSpPr>
            <p:cNvPr id="13" name="Google Shape;317;p45">
              <a:extLst>
                <a:ext uri="{FF2B5EF4-FFF2-40B4-BE49-F238E27FC236}">
                  <a16:creationId xmlns:a16="http://schemas.microsoft.com/office/drawing/2014/main" id="{F209FBCF-B3DC-F848-B90B-C34455C0830C}"/>
                </a:ext>
              </a:extLst>
            </p:cNvPr>
            <p:cNvSpPr txBox="1"/>
            <p:nvPr/>
          </p:nvSpPr>
          <p:spPr>
            <a:xfrm>
              <a:off x="6441700" y="1364800"/>
              <a:ext cx="2136800" cy="626800"/>
            </a:xfrm>
            <a:prstGeom prst="rect">
              <a:avLst/>
            </a:prstGeom>
            <a:noFill/>
            <a:ln>
              <a:noFill/>
            </a:ln>
          </p:spPr>
          <p:txBody>
            <a:bodyPr spcFirstLastPara="1" wrap="square" lIns="121900" tIns="121900" rIns="121900" bIns="121900" anchor="t" anchorCtr="0">
              <a:noAutofit/>
            </a:bodyPr>
            <a:lstStyle/>
            <a:p>
              <a:pPr algn="ctr"/>
              <a:r>
                <a:rPr lang="en" sz="2400"/>
                <a:t>SIMR</a:t>
              </a:r>
              <a:endParaRPr sz="2400"/>
            </a:p>
          </p:txBody>
        </p:sp>
        <p:sp>
          <p:nvSpPr>
            <p:cNvPr id="14" name="Google Shape;318;p45">
              <a:extLst>
                <a:ext uri="{FF2B5EF4-FFF2-40B4-BE49-F238E27FC236}">
                  <a16:creationId xmlns:a16="http://schemas.microsoft.com/office/drawing/2014/main" id="{A2E53A58-DFA5-1D45-9858-88B00563997A}"/>
                </a:ext>
              </a:extLst>
            </p:cNvPr>
            <p:cNvSpPr txBox="1"/>
            <p:nvPr/>
          </p:nvSpPr>
          <p:spPr>
            <a:xfrm>
              <a:off x="2899867" y="494600"/>
              <a:ext cx="2136800" cy="626800"/>
            </a:xfrm>
            <a:prstGeom prst="rect">
              <a:avLst/>
            </a:prstGeom>
            <a:noFill/>
            <a:ln>
              <a:noFill/>
            </a:ln>
          </p:spPr>
          <p:txBody>
            <a:bodyPr spcFirstLastPara="1" wrap="square" lIns="121900" tIns="121900" rIns="121900" bIns="121900" anchor="t" anchorCtr="0">
              <a:noAutofit/>
            </a:bodyPr>
            <a:lstStyle/>
            <a:p>
              <a:pPr algn="ctr"/>
              <a:r>
                <a:rPr lang="en" sz="2400"/>
                <a:t>PBIS</a:t>
              </a:r>
              <a:endParaRPr sz="2400"/>
            </a:p>
          </p:txBody>
        </p:sp>
      </p:grpSp>
    </p:spTree>
    <p:extLst>
      <p:ext uri="{BB962C8B-B14F-4D97-AF65-F5344CB8AC3E}">
        <p14:creationId xmlns:p14="http://schemas.microsoft.com/office/powerpoint/2010/main" val="309455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1821E8-31D5-054F-8988-83761CD66CFA}"/>
              </a:ext>
            </a:extLst>
          </p:cNvPr>
          <p:cNvSpPr txBox="1">
            <a:spLocks/>
          </p:cNvSpPr>
          <p:nvPr/>
        </p:nvSpPr>
        <p:spPr>
          <a:xfrm>
            <a:off x="838200" y="365125"/>
            <a:ext cx="10515599" cy="1325563"/>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r>
              <a:rPr lang="en-US" sz="6000" dirty="0">
                <a:latin typeface="American Typewriter" panose="02090604020004020304" pitchFamily="18" charset="77"/>
              </a:rPr>
              <a:t>High Leverage Practices </a:t>
            </a:r>
          </a:p>
        </p:txBody>
      </p:sp>
      <p:pic>
        <p:nvPicPr>
          <p:cNvPr id="5" name="Google Shape;168;p28" descr="Georgia's state action plan">
            <a:extLst>
              <a:ext uri="{FF2B5EF4-FFF2-40B4-BE49-F238E27FC236}">
                <a16:creationId xmlns:a16="http://schemas.microsoft.com/office/drawing/2014/main" id="{0474CC0A-91FA-BA46-9364-926BE9E07511}"/>
              </a:ext>
            </a:extLst>
          </p:cNvPr>
          <p:cNvPicPr preferRelativeResize="0"/>
          <p:nvPr/>
        </p:nvPicPr>
        <p:blipFill>
          <a:blip r:embed="rId2">
            <a:alphaModFix/>
          </a:blip>
          <a:stretch>
            <a:fillRect/>
          </a:stretch>
        </p:blipFill>
        <p:spPr>
          <a:xfrm>
            <a:off x="399296" y="1690688"/>
            <a:ext cx="3650189" cy="3557792"/>
          </a:xfrm>
          <a:prstGeom prst="rect">
            <a:avLst/>
          </a:prstGeom>
          <a:noFill/>
          <a:ln>
            <a:noFill/>
          </a:ln>
        </p:spPr>
      </p:pic>
      <p:pic>
        <p:nvPicPr>
          <p:cNvPr id="6" name="Google Shape;170;p28" descr="Screenshot of the TeachingWorks website">
            <a:extLst>
              <a:ext uri="{FF2B5EF4-FFF2-40B4-BE49-F238E27FC236}">
                <a16:creationId xmlns:a16="http://schemas.microsoft.com/office/drawing/2014/main" id="{F018E036-1453-1E46-92D0-FFEDB690E55C}"/>
              </a:ext>
            </a:extLst>
          </p:cNvPr>
          <p:cNvPicPr preferRelativeResize="0"/>
          <p:nvPr/>
        </p:nvPicPr>
        <p:blipFill>
          <a:blip r:embed="rId3">
            <a:alphaModFix/>
          </a:blip>
          <a:stretch>
            <a:fillRect/>
          </a:stretch>
        </p:blipFill>
        <p:spPr>
          <a:xfrm>
            <a:off x="4236099" y="1690688"/>
            <a:ext cx="3937518" cy="3557792"/>
          </a:xfrm>
          <a:prstGeom prst="rect">
            <a:avLst/>
          </a:prstGeom>
          <a:noFill/>
          <a:ln>
            <a:noFill/>
          </a:ln>
        </p:spPr>
      </p:pic>
      <p:pic>
        <p:nvPicPr>
          <p:cNvPr id="7" name="Google Shape;169;p28" descr="High-Leverage Practices in Special Education cover page">
            <a:extLst>
              <a:ext uri="{FF2B5EF4-FFF2-40B4-BE49-F238E27FC236}">
                <a16:creationId xmlns:a16="http://schemas.microsoft.com/office/drawing/2014/main" id="{1C828407-F33D-1243-86F6-C069654D23D8}"/>
              </a:ext>
            </a:extLst>
          </p:cNvPr>
          <p:cNvPicPr preferRelativeResize="0"/>
          <p:nvPr/>
        </p:nvPicPr>
        <p:blipFill>
          <a:blip r:embed="rId4">
            <a:alphaModFix/>
          </a:blip>
          <a:stretch>
            <a:fillRect/>
          </a:stretch>
        </p:blipFill>
        <p:spPr>
          <a:xfrm>
            <a:off x="8416212" y="1690688"/>
            <a:ext cx="3376491" cy="3557792"/>
          </a:xfrm>
          <a:prstGeom prst="rect">
            <a:avLst/>
          </a:prstGeom>
          <a:noFill/>
          <a:ln>
            <a:noFill/>
          </a:ln>
        </p:spPr>
      </p:pic>
    </p:spTree>
    <p:extLst>
      <p:ext uri="{BB962C8B-B14F-4D97-AF65-F5344CB8AC3E}">
        <p14:creationId xmlns:p14="http://schemas.microsoft.com/office/powerpoint/2010/main" val="463560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2;p30" descr="Blocks of letters spelling out the word &quot;Examples&quot;">
            <a:extLst>
              <a:ext uri="{FF2B5EF4-FFF2-40B4-BE49-F238E27FC236}">
                <a16:creationId xmlns:a16="http://schemas.microsoft.com/office/drawing/2014/main" id="{532B523E-E2AC-9245-BA00-FE0A0FFCB6ED}"/>
              </a:ext>
            </a:extLst>
          </p:cNvPr>
          <p:cNvPicPr preferRelativeResize="0"/>
          <p:nvPr/>
        </p:nvPicPr>
        <p:blipFill>
          <a:blip r:embed="rId2">
            <a:alphaModFix/>
          </a:blip>
          <a:stretch>
            <a:fillRect/>
          </a:stretch>
        </p:blipFill>
        <p:spPr>
          <a:xfrm>
            <a:off x="1672451" y="543835"/>
            <a:ext cx="8847101" cy="5770332"/>
          </a:xfrm>
          <a:prstGeom prst="rect">
            <a:avLst/>
          </a:prstGeom>
          <a:noFill/>
          <a:ln>
            <a:noFill/>
          </a:ln>
        </p:spPr>
      </p:pic>
    </p:spTree>
    <p:extLst>
      <p:ext uri="{BB962C8B-B14F-4D97-AF65-F5344CB8AC3E}">
        <p14:creationId xmlns:p14="http://schemas.microsoft.com/office/powerpoint/2010/main" val="3698563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AE31-27D4-534B-81EB-2F588064AC24}"/>
              </a:ext>
            </a:extLst>
          </p:cNvPr>
          <p:cNvSpPr>
            <a:spLocks noGrp="1"/>
          </p:cNvSpPr>
          <p:nvPr>
            <p:ph type="title"/>
          </p:nvPr>
        </p:nvSpPr>
        <p:spPr>
          <a:xfrm>
            <a:off x="875522" y="185996"/>
            <a:ext cx="10515600" cy="1325563"/>
          </a:xfrm>
        </p:spPr>
        <p:txBody>
          <a:bodyPr>
            <a:normAutofit/>
          </a:bodyPr>
          <a:lstStyle/>
          <a:p>
            <a:r>
              <a:rPr lang="en-US" sz="6000" dirty="0">
                <a:latin typeface="American Typewriter" panose="02090604020004020304" pitchFamily="18" charset="77"/>
              </a:rPr>
              <a:t>KSU example </a:t>
            </a:r>
          </a:p>
        </p:txBody>
      </p:sp>
      <p:pic>
        <p:nvPicPr>
          <p:cNvPr id="4" name="Google Shape;189;p31" descr="KSU High-Leverage Practice Session #1">
            <a:extLst>
              <a:ext uri="{FF2B5EF4-FFF2-40B4-BE49-F238E27FC236}">
                <a16:creationId xmlns:a16="http://schemas.microsoft.com/office/drawing/2014/main" id="{62CFF516-D279-814C-A2DA-9BD24C5B067B}"/>
              </a:ext>
            </a:extLst>
          </p:cNvPr>
          <p:cNvPicPr preferRelativeResize="0"/>
          <p:nvPr/>
        </p:nvPicPr>
        <p:blipFill>
          <a:blip r:embed="rId3">
            <a:alphaModFix/>
          </a:blip>
          <a:stretch>
            <a:fillRect/>
          </a:stretch>
        </p:blipFill>
        <p:spPr>
          <a:xfrm>
            <a:off x="266312" y="1511559"/>
            <a:ext cx="5798586" cy="4792713"/>
          </a:xfrm>
          <a:prstGeom prst="rect">
            <a:avLst/>
          </a:prstGeom>
          <a:noFill/>
          <a:ln>
            <a:noFill/>
          </a:ln>
        </p:spPr>
      </p:pic>
      <p:pic>
        <p:nvPicPr>
          <p:cNvPr id="5" name="Google Shape;190;p31" descr="Things to consider with HLPs">
            <a:extLst>
              <a:ext uri="{FF2B5EF4-FFF2-40B4-BE49-F238E27FC236}">
                <a16:creationId xmlns:a16="http://schemas.microsoft.com/office/drawing/2014/main" id="{5D643551-E08B-C441-8118-CCC8C6781EB2}"/>
              </a:ext>
            </a:extLst>
          </p:cNvPr>
          <p:cNvPicPr preferRelativeResize="0"/>
          <p:nvPr/>
        </p:nvPicPr>
        <p:blipFill>
          <a:blip r:embed="rId4">
            <a:alphaModFix/>
          </a:blip>
          <a:stretch>
            <a:fillRect/>
          </a:stretch>
        </p:blipFill>
        <p:spPr>
          <a:xfrm>
            <a:off x="6438122" y="1511560"/>
            <a:ext cx="5464643" cy="4792712"/>
          </a:xfrm>
          <a:prstGeom prst="rect">
            <a:avLst/>
          </a:prstGeom>
          <a:noFill/>
          <a:ln>
            <a:noFill/>
          </a:ln>
        </p:spPr>
      </p:pic>
    </p:spTree>
    <p:extLst>
      <p:ext uri="{BB962C8B-B14F-4D97-AF65-F5344CB8AC3E}">
        <p14:creationId xmlns:p14="http://schemas.microsoft.com/office/powerpoint/2010/main" val="4245678310"/>
      </p:ext>
    </p:extLst>
  </p:cSld>
  <p:clrMapOvr>
    <a:masterClrMapping/>
  </p:clrMapOvr>
</p:sld>
</file>

<file path=ppt/theme/theme1.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2675</Words>
  <Application>Microsoft Macintosh PowerPoint</Application>
  <PresentationFormat>Widescreen</PresentationFormat>
  <Paragraphs>174</Paragraphs>
  <Slides>24</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American Typewriter</vt:lpstr>
      <vt:lpstr>Arial</vt:lpstr>
      <vt:lpstr>Calibri</vt:lpstr>
      <vt:lpstr>Courier New</vt:lpstr>
      <vt:lpstr>Gotham Bold</vt:lpstr>
      <vt:lpstr>Helvetica</vt:lpstr>
      <vt:lpstr>Helvetica Neue</vt:lpstr>
      <vt:lpstr>Roboto</vt:lpstr>
      <vt:lpstr>Roboto Medium</vt:lpstr>
      <vt:lpstr>Roboto Thin</vt:lpstr>
      <vt:lpstr>Wingdings</vt:lpstr>
      <vt:lpstr>Dark Background</vt:lpstr>
      <vt:lpstr>Making High Leverage Practices a High Priority: Georgia’s Approach to Scaling Up</vt:lpstr>
      <vt:lpstr>Presenters </vt:lpstr>
      <vt:lpstr>Today </vt:lpstr>
      <vt:lpstr>GA- CEEDAR </vt:lpstr>
      <vt:lpstr>Current Partnership </vt:lpstr>
      <vt:lpstr>PowerPoint Presentation</vt:lpstr>
      <vt:lpstr>PowerPoint Presentation</vt:lpstr>
      <vt:lpstr>PowerPoint Presentation</vt:lpstr>
      <vt:lpstr>KSU example </vt:lpstr>
      <vt:lpstr>PowerPoint Presentation</vt:lpstr>
      <vt:lpstr>GSU example </vt:lpstr>
      <vt:lpstr>PowerPoint Presentation</vt:lpstr>
      <vt:lpstr>Thoughts ?</vt:lpstr>
      <vt:lpstr>Scaling Up </vt:lpstr>
      <vt:lpstr>HLP Plans </vt:lpstr>
      <vt:lpstr>Phase I: Prep Work &amp; Plan </vt:lpstr>
      <vt:lpstr>Phase I: Summit’s Participants</vt:lpstr>
      <vt:lpstr>Phase II: Analyze Summit &amp; State Data</vt:lpstr>
      <vt:lpstr>Phase III &amp; IV: Fall/Spring Webinars &amp; Supplemental Materials</vt:lpstr>
      <vt:lpstr>Examples of Supplemental Materials </vt:lpstr>
      <vt:lpstr>Discussion </vt:lpstr>
      <vt:lpstr>Upcoming Webinars </vt:lpstr>
      <vt:lpstr>Questions &amp; next Steps </vt:lpstr>
      <vt:lpstr>For more information, Please 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INSERT TITLE HERE</dc:title>
  <dc:creator>Seitz,Matthew E</dc:creator>
  <cp:lastModifiedBy>Hudson,Andrew D</cp:lastModifiedBy>
  <cp:revision>54</cp:revision>
  <cp:lastPrinted>2018-01-01T23:10:42Z</cp:lastPrinted>
  <dcterms:created xsi:type="dcterms:W3CDTF">2017-12-28T16:25:01Z</dcterms:created>
  <dcterms:modified xsi:type="dcterms:W3CDTF">2018-11-09T16:26:00Z</dcterms:modified>
</cp:coreProperties>
</file>