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2" r:id="rId3"/>
  </p:sldMasterIdLst>
  <p:notesMasterIdLst>
    <p:notesMasterId r:id="rId50"/>
  </p:notesMasterIdLst>
  <p:sldIdLst>
    <p:sldId id="268" r:id="rId4"/>
    <p:sldId id="263" r:id="rId5"/>
    <p:sldId id="284" r:id="rId6"/>
    <p:sldId id="333" r:id="rId7"/>
    <p:sldId id="337" r:id="rId8"/>
    <p:sldId id="344" r:id="rId9"/>
    <p:sldId id="285" r:id="rId10"/>
    <p:sldId id="286" r:id="rId11"/>
    <p:sldId id="311" r:id="rId12"/>
    <p:sldId id="315" r:id="rId13"/>
    <p:sldId id="319" r:id="rId14"/>
    <p:sldId id="316" r:id="rId15"/>
    <p:sldId id="336" r:id="rId16"/>
    <p:sldId id="320" r:id="rId17"/>
    <p:sldId id="342" r:id="rId18"/>
    <p:sldId id="343" r:id="rId19"/>
    <p:sldId id="339" r:id="rId20"/>
    <p:sldId id="317" r:id="rId21"/>
    <p:sldId id="340" r:id="rId22"/>
    <p:sldId id="374" r:id="rId23"/>
    <p:sldId id="367" r:id="rId24"/>
    <p:sldId id="368" r:id="rId25"/>
    <p:sldId id="338" r:id="rId26"/>
    <p:sldId id="369" r:id="rId27"/>
    <p:sldId id="341" r:id="rId28"/>
    <p:sldId id="371" r:id="rId29"/>
    <p:sldId id="372" r:id="rId30"/>
    <p:sldId id="373" r:id="rId31"/>
    <p:sldId id="345" r:id="rId32"/>
    <p:sldId id="346" r:id="rId33"/>
    <p:sldId id="362" r:id="rId34"/>
    <p:sldId id="364" r:id="rId35"/>
    <p:sldId id="366" r:id="rId36"/>
    <p:sldId id="375" r:id="rId37"/>
    <p:sldId id="347" r:id="rId38"/>
    <p:sldId id="376" r:id="rId39"/>
    <p:sldId id="351" r:id="rId40"/>
    <p:sldId id="350" r:id="rId41"/>
    <p:sldId id="352" r:id="rId42"/>
    <p:sldId id="353" r:id="rId43"/>
    <p:sldId id="354" r:id="rId44"/>
    <p:sldId id="355" r:id="rId45"/>
    <p:sldId id="348" r:id="rId46"/>
    <p:sldId id="363" r:id="rId47"/>
    <p:sldId id="334" r:id="rId48"/>
    <p:sldId id="36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cleskey" id="{925A9686-DA9C-1049-98FA-094A37B0DDB6}">
          <p14:sldIdLst>
            <p14:sldId id="268"/>
            <p14:sldId id="263"/>
            <p14:sldId id="284"/>
            <p14:sldId id="333"/>
            <p14:sldId id="337"/>
            <p14:sldId id="344"/>
            <p14:sldId id="285"/>
            <p14:sldId id="286"/>
            <p14:sldId id="311"/>
            <p14:sldId id="315"/>
            <p14:sldId id="319"/>
            <p14:sldId id="316"/>
            <p14:sldId id="336"/>
            <p14:sldId id="320"/>
            <p14:sldId id="342"/>
            <p14:sldId id="343"/>
            <p14:sldId id="339"/>
            <p14:sldId id="317"/>
            <p14:sldId id="340"/>
            <p14:sldId id="374"/>
            <p14:sldId id="367"/>
            <p14:sldId id="368"/>
            <p14:sldId id="338"/>
            <p14:sldId id="369"/>
            <p14:sldId id="341"/>
            <p14:sldId id="371"/>
            <p14:sldId id="372"/>
            <p14:sldId id="373"/>
            <p14:sldId id="345"/>
            <p14:sldId id="346"/>
            <p14:sldId id="362"/>
            <p14:sldId id="364"/>
            <p14:sldId id="366"/>
            <p14:sldId id="375"/>
            <p14:sldId id="347"/>
            <p14:sldId id="376"/>
            <p14:sldId id="351"/>
            <p14:sldId id="350"/>
            <p14:sldId id="352"/>
            <p14:sldId id="353"/>
            <p14:sldId id="354"/>
            <p14:sldId id="355"/>
            <p14:sldId id="348"/>
            <p14:sldId id="363"/>
            <p14:sldId id="334"/>
            <p14:sldId id="3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39"/>
    <p:restoredTop sz="86308"/>
  </p:normalViewPr>
  <p:slideViewPr>
    <p:cSldViewPr snapToGrid="0" snapToObjects="1">
      <p:cViewPr varScale="1">
        <p:scale>
          <a:sx n="67" d="100"/>
          <a:sy n="67" d="100"/>
        </p:scale>
        <p:origin x="208" y="552"/>
      </p:cViewPr>
      <p:guideLst/>
    </p:cSldViewPr>
  </p:slideViewPr>
  <p:outlineViewPr>
    <p:cViewPr>
      <p:scale>
        <a:sx n="33" d="100"/>
        <a:sy n="33" d="100"/>
      </p:scale>
      <p:origin x="0" y="-7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8/28/18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dirty="0"/>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Shape 145"/>
          <p:cNvSpPr txBox="1">
            <a:spLocks noGrp="1"/>
          </p:cNvSpPr>
          <p:nvPr>
            <p:ph type="body" idx="1"/>
          </p:nvPr>
        </p:nvSpPr>
        <p:spPr>
          <a:xfrm>
            <a:off x="685800" y="4343713"/>
            <a:ext cx="5486400" cy="4113862"/>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84123" y="8685863"/>
            <a:ext cx="2972320" cy="456575"/>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20</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141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713"/>
            <a:ext cx="5486400" cy="4113862"/>
          </a:xfrm>
          <a:prstGeom prst="rect">
            <a:avLst/>
          </a:prstGeom>
          <a:noFill/>
          <a:ln>
            <a:noFill/>
          </a:ln>
        </p:spPr>
        <p:txBody>
          <a:bodyPr spcFirstLastPara="1" wrap="square" lIns="89850" tIns="89850" rIns="89850" bIns="89850" anchor="ctr" anchorCtr="0">
            <a:noAutofit/>
          </a:bodyPr>
          <a:lstStyle/>
          <a:p>
            <a:pPr marL="0" lvl="0" indent="0">
              <a:spcBef>
                <a:spcPts val="0"/>
              </a:spcBef>
              <a:spcAft>
                <a:spcPts val="0"/>
              </a:spcAft>
              <a:buNone/>
            </a:pPr>
            <a:endParaRPr dirty="0"/>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17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u="none" strike="noStrike" dirty="0">
                <a:effectLst/>
              </a:rPr>
              <a:t>Here is an overview of CCSSO’s Strategic Plan for 2017-2020: </a:t>
            </a:r>
          </a:p>
          <a:p>
            <a:pPr lvl="0"/>
            <a:endParaRPr lang="en-US" i="1" u="none" strike="noStrike" dirty="0">
              <a:effectLst/>
            </a:endParaRPr>
          </a:p>
          <a:p>
            <a:pPr lvl="0"/>
            <a:r>
              <a:rPr lang="en-US" dirty="0"/>
              <a:t>State education agencies, and those who lead them, play a critical role in ensuring that our schools and educators meet the needs of each student they serve. State chiefs are committed to each child—regardless of background—graduating ready for college, careers, and life. One way in which they act on that commitment is to create the right state conditions and expectations that provide each student access to the resources and educational rigor they need, at the right moment in their education. </a:t>
            </a:r>
          </a:p>
          <a:p>
            <a:pPr lvl="0"/>
            <a:endParaRPr lang="en-US" i="1" u="none" strike="noStrike" dirty="0">
              <a:effectLst/>
            </a:endParaRPr>
          </a:p>
          <a:p>
            <a:pPr lvl="0"/>
            <a:r>
              <a:rPr lang="en-US" i="0" u="none" strike="noStrike" dirty="0">
                <a:effectLst/>
              </a:rPr>
              <a:t>Our plan is focused on 6 goals:</a:t>
            </a:r>
            <a:r>
              <a:rPr lang="en-US" i="0" u="none" strike="noStrike" baseline="0" dirty="0">
                <a:effectLst/>
              </a:rPr>
              <a:t> </a:t>
            </a:r>
            <a:endParaRPr lang="en-US" i="0" u="none" strike="noStrike" dirty="0">
              <a:effectLst/>
            </a:endParaRPr>
          </a:p>
          <a:p>
            <a:pPr lvl="0"/>
            <a:endParaRPr lang="en-US" i="1" u="none" strike="noStrike" dirty="0">
              <a:effectLst/>
            </a:endParaRPr>
          </a:p>
          <a:p>
            <a:pPr lvl="0"/>
            <a:r>
              <a:rPr lang="en-US" i="1" u="none" strike="noStrike" dirty="0">
                <a:effectLst/>
              </a:rPr>
              <a:t>Each student deserves</a:t>
            </a:r>
            <a:r>
              <a:rPr lang="en-US" u="none" strike="noStrike" dirty="0">
                <a:effectLst/>
              </a:rPr>
              <a:t> an education that prepares them for lifelong learning and success in the world today. </a:t>
            </a:r>
          </a:p>
          <a:p>
            <a:pPr lvl="1"/>
            <a:r>
              <a:rPr lang="en-US" u="none" strike="noStrike" dirty="0">
                <a:effectLst/>
              </a:rPr>
              <a:t>It means setting high expectations for each child and providing the necessary support to all students and their teachers to make sure they reach that bar. </a:t>
            </a:r>
          </a:p>
          <a:p>
            <a:pPr lvl="1"/>
            <a:r>
              <a:rPr lang="en-US" u="none" strike="noStrike" dirty="0">
                <a:effectLst/>
              </a:rPr>
              <a:t>It means making sure each student, especially those students who have traditionally been underserved including students with disabilities and English learners, has access to rigorous, personalized academic coursework.</a:t>
            </a:r>
          </a:p>
          <a:p>
            <a:pPr lvl="1"/>
            <a:r>
              <a:rPr lang="en-US" u="none" strike="noStrike" dirty="0">
                <a:effectLst/>
              </a:rPr>
              <a:t>It means ensuring we are transparent with students, teachers, and parents on how well individual students are doing in meeting those expectations through high quality assessment.</a:t>
            </a:r>
          </a:p>
          <a:p>
            <a:pPr lvl="1"/>
            <a:r>
              <a:rPr lang="en-US" u="none" strike="noStrike" dirty="0">
                <a:effectLst/>
              </a:rPr>
              <a:t>It means creating accountability systems that help us understand whether schools are meeting the needs of all students and what additional support is needed to ensure each student is successful. </a:t>
            </a:r>
          </a:p>
          <a:p>
            <a:r>
              <a:rPr lang="en-US" dirty="0">
                <a:effectLst/>
              </a:rPr>
              <a:t> </a:t>
            </a:r>
          </a:p>
          <a:p>
            <a:pPr lvl="0"/>
            <a:r>
              <a:rPr lang="en-US" i="1" u="none" strike="noStrike" dirty="0">
                <a:effectLst/>
              </a:rPr>
              <a:t>Each student deserves</a:t>
            </a:r>
            <a:r>
              <a:rPr lang="en-US" u="none" strike="noStrike" dirty="0">
                <a:effectLst/>
              </a:rPr>
              <a:t> access and experiences a high-quality education, from the earliest years through post-secondary education.</a:t>
            </a:r>
          </a:p>
          <a:p>
            <a:pPr lvl="1"/>
            <a:r>
              <a:rPr lang="en-US" u="none" strike="noStrike" dirty="0">
                <a:effectLst/>
              </a:rPr>
              <a:t>It means providing the support and alignment needed so each child can successfully transition from early childhood education through 12</a:t>
            </a:r>
            <a:r>
              <a:rPr lang="en-US" u="none" strike="noStrike" baseline="30000" dirty="0">
                <a:effectLst/>
              </a:rPr>
              <a:t>th</a:t>
            </a:r>
            <a:r>
              <a:rPr lang="en-US" u="none" strike="noStrike" dirty="0">
                <a:effectLst/>
              </a:rPr>
              <a:t> grade.</a:t>
            </a:r>
          </a:p>
          <a:p>
            <a:pPr lvl="1"/>
            <a:r>
              <a:rPr lang="en-US" u="none" strike="noStrike" dirty="0">
                <a:effectLst/>
              </a:rPr>
              <a:t>It means creating lots of options for all students to experience personalized learning that best meets their needs. </a:t>
            </a:r>
          </a:p>
          <a:p>
            <a:pPr lvl="1"/>
            <a:r>
              <a:rPr lang="en-US" u="none" strike="noStrike" dirty="0">
                <a:effectLst/>
              </a:rPr>
              <a:t>It means creating new opportunities for all students to develop the necessary skills to be successful in college and well-paying careers. </a:t>
            </a:r>
          </a:p>
          <a:p>
            <a:r>
              <a:rPr lang="en-US" dirty="0">
                <a:effectLst/>
              </a:rPr>
              <a:t> </a:t>
            </a:r>
          </a:p>
          <a:p>
            <a:r>
              <a:rPr lang="en-US" dirty="0">
                <a:effectLst/>
              </a:rPr>
              <a:t> </a:t>
            </a:r>
          </a:p>
          <a:p>
            <a:r>
              <a:rPr lang="en-US" dirty="0">
                <a:effectLst/>
              </a:rPr>
              <a:t> </a:t>
            </a:r>
          </a:p>
          <a:p>
            <a:pPr lvl="0"/>
            <a:r>
              <a:rPr lang="en-US" i="1" u="none" strike="noStrike" dirty="0">
                <a:effectLst/>
              </a:rPr>
              <a:t>Each student deserves</a:t>
            </a:r>
            <a:r>
              <a:rPr lang="en-US" u="none" strike="noStrike" dirty="0">
                <a:effectLst/>
              </a:rPr>
              <a:t> great teaching and great teachers.</a:t>
            </a:r>
          </a:p>
          <a:p>
            <a:pPr lvl="1"/>
            <a:r>
              <a:rPr lang="en-US" u="none" strike="noStrike" dirty="0">
                <a:effectLst/>
              </a:rPr>
              <a:t>It means building a diverse and prepared pipeline of highly effective educators that mirror the demographics of the student population. </a:t>
            </a:r>
          </a:p>
          <a:p>
            <a:pPr lvl="1"/>
            <a:r>
              <a:rPr lang="en-US" u="none" strike="noStrike" dirty="0">
                <a:effectLst/>
              </a:rPr>
              <a:t>It means providing teachers with excellent professional development to build better and more responsive instructional practices throughout their careers. </a:t>
            </a:r>
          </a:p>
          <a:p>
            <a:pPr lvl="1"/>
            <a:r>
              <a:rPr lang="en-US" u="none" strike="noStrike" dirty="0">
                <a:effectLst/>
              </a:rPr>
              <a:t>It means recognizing and engaging teachers as leaders to thoughtfully inform policy and drive improvement across schools, districts, and states.</a:t>
            </a:r>
          </a:p>
          <a:p>
            <a:r>
              <a:rPr lang="en-US" dirty="0">
                <a:effectLst/>
              </a:rPr>
              <a:t> </a:t>
            </a:r>
          </a:p>
          <a:p>
            <a:pPr lvl="0"/>
            <a:r>
              <a:rPr lang="en-US" i="1" u="none" strike="noStrike" dirty="0">
                <a:effectLst/>
              </a:rPr>
              <a:t>Each student deserves</a:t>
            </a:r>
            <a:r>
              <a:rPr lang="en-US" u="none" strike="noStrike" dirty="0">
                <a:effectLst/>
              </a:rPr>
              <a:t> strong school and district leadership.</a:t>
            </a:r>
          </a:p>
          <a:p>
            <a:pPr lvl="1"/>
            <a:r>
              <a:rPr lang="en-US" u="none" strike="noStrike" dirty="0">
                <a:effectLst/>
              </a:rPr>
              <a:t>It means prioritizing the critical role our school and district leaders play as instructional leaders and enhancing their leadership with strong support.  It means that schools that don’t meet the needs of its students are able to confront and reduce the underlying root causes.</a:t>
            </a:r>
          </a:p>
          <a:p>
            <a:pPr lvl="1"/>
            <a:r>
              <a:rPr lang="en-US" u="none" strike="noStrike" dirty="0">
                <a:effectLst/>
              </a:rPr>
              <a:t>It means that states have high expectations for each district and school that leads to concrete actions that continuously improve the learning experience and environment for each and every student. </a:t>
            </a:r>
          </a:p>
          <a:p>
            <a:pPr lvl="1"/>
            <a:r>
              <a:rPr lang="en-US" u="none" strike="noStrike" dirty="0">
                <a:effectLst/>
              </a:rPr>
              <a:t>It means listening and responding to local and state voices to improve the in-school and out-of-school options available to individual students and understanding how these options positively impact student learning outcomes.</a:t>
            </a:r>
          </a:p>
          <a:p>
            <a:r>
              <a:rPr lang="en-US" dirty="0">
                <a:effectLst/>
              </a:rPr>
              <a:t> </a:t>
            </a:r>
          </a:p>
          <a:p>
            <a:pPr lvl="0"/>
            <a:r>
              <a:rPr lang="en-US" i="1" u="none" strike="noStrike" dirty="0">
                <a:effectLst/>
              </a:rPr>
              <a:t>Each student deserves</a:t>
            </a:r>
            <a:r>
              <a:rPr lang="en-US" u="none" strike="noStrike" dirty="0">
                <a:effectLst/>
              </a:rPr>
              <a:t> effective and responsive state leadership dedicated to improving outcomes for their community, state and nation. </a:t>
            </a:r>
          </a:p>
          <a:p>
            <a:pPr lvl="1"/>
            <a:r>
              <a:rPr lang="en-US" u="none" strike="noStrike" dirty="0">
                <a:effectLst/>
              </a:rPr>
              <a:t>It means creating a culture within state education agencies that is intentionally engaged in critical conversations about practices that honor diversity, advance equity, and are inclusive and strengthen relationships and respect across communities, districts, and schools.</a:t>
            </a:r>
          </a:p>
          <a:p>
            <a:pPr lvl="1"/>
            <a:r>
              <a:rPr lang="en-US" u="none" strike="noStrike" dirty="0">
                <a:effectLst/>
              </a:rPr>
              <a:t>It means collaborating across state lines to leverage the collective power of state education agencies to advance and advocate a vision of high quality educational opportunities and improved learning outcomes for all students.</a:t>
            </a:r>
          </a:p>
          <a:p>
            <a:pPr lvl="1"/>
            <a:r>
              <a:rPr lang="en-US" u="none" strike="noStrike" dirty="0">
                <a:effectLst/>
              </a:rPr>
              <a:t>It means interacting in new ways with a diverse set of stakeholders to provide transparency and openness about decision-making and to foster productive partnerships.</a:t>
            </a:r>
          </a:p>
          <a:p>
            <a:pPr lvl="1"/>
            <a:r>
              <a:rPr lang="en-US" u="none" strike="noStrike" dirty="0">
                <a:effectLst/>
              </a:rPr>
              <a:t>It means thinking expansively and differently about how data are leveraged and funding is allocated to target inequities within the state.</a:t>
            </a:r>
          </a:p>
          <a:p>
            <a:r>
              <a:rPr lang="en-US" dirty="0">
                <a:effectLst/>
              </a:rPr>
              <a:t> </a:t>
            </a:r>
          </a:p>
          <a:p>
            <a:pPr lvl="0"/>
            <a:r>
              <a:rPr lang="en-US" i="1" u="none" strike="noStrike" dirty="0">
                <a:effectLst/>
              </a:rPr>
              <a:t>State chiefs deserve </a:t>
            </a:r>
            <a:r>
              <a:rPr lang="en-US" u="none" strike="noStrike" dirty="0">
                <a:effectLst/>
              </a:rPr>
              <a:t>an organization that is committed to modeling equity from within and supporting their work to advance equitable opportunities for all students. </a:t>
            </a:r>
          </a:p>
          <a:p>
            <a:pPr lvl="1"/>
            <a:r>
              <a:rPr lang="en-US" u="none" strike="noStrike" dirty="0">
                <a:effectLst/>
              </a:rPr>
              <a:t>It means incorporating the </a:t>
            </a:r>
            <a:r>
              <a:rPr lang="en-US" i="1" u="none" strike="noStrike" dirty="0">
                <a:effectLst/>
              </a:rPr>
              <a:t>Leading for Equity</a:t>
            </a:r>
            <a:r>
              <a:rPr lang="en-US" u="none" strike="noStrike" dirty="0">
                <a:effectLst/>
              </a:rPr>
              <a:t> commitments into all aspects of our day-to-day work and using equity measures as a baseline to evaluate our own success. </a:t>
            </a:r>
          </a:p>
          <a:p>
            <a:pPr lvl="1"/>
            <a:r>
              <a:rPr lang="en-US" u="none" strike="noStrike" dirty="0">
                <a:effectLst/>
              </a:rPr>
              <a:t>It means hiring staff committed to our aspiration of each and every student graduating ready for college, careers, and life and supporting existing staff to meaningfully contribute to meeting this goal. </a:t>
            </a:r>
          </a:p>
          <a:p>
            <a:pPr lvl="1"/>
            <a:r>
              <a:rPr lang="en-US" u="none" strike="noStrike" dirty="0">
                <a:effectLst/>
              </a:rPr>
              <a:t>It means intentionally engaging in critical, courageous conversations about inequalities in our schools and communities and having those interactions inform actions we take as an organization internally and externally. </a:t>
            </a:r>
          </a:p>
          <a:p>
            <a:pPr lvl="1"/>
            <a:r>
              <a:rPr lang="en-US" u="none" strike="noStrike" dirty="0">
                <a:effectLst/>
              </a:rPr>
              <a:t>It means allocating resources intentionally and strategically to advance equity as the driving force of our daily work.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4F9B83-B56D-42D4-9FDF-9F376365F25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726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AutoNum type="arabicPeriod"/>
            </a:pPr>
            <a:r>
              <a:rPr lang="en-US" sz="1400" b="1" dirty="0"/>
              <a:t>Prioritize equity </a:t>
            </a:r>
            <a:r>
              <a:rPr lang="en-US" dirty="0"/>
              <a:t>– set &amp; communicate equity vision &amp; targets</a:t>
            </a:r>
          </a:p>
          <a:p>
            <a:pPr>
              <a:lnSpc>
                <a:spcPct val="100000"/>
              </a:lnSpc>
              <a:buAutoNum type="arabicPeriod"/>
            </a:pPr>
            <a:r>
              <a:rPr lang="en-US" sz="1400" b="1" dirty="0"/>
              <a:t>Start from within </a:t>
            </a:r>
            <a:r>
              <a:rPr lang="en-US" dirty="0"/>
              <a:t>– focus on the SEA</a:t>
            </a:r>
          </a:p>
          <a:p>
            <a:pPr>
              <a:lnSpc>
                <a:spcPct val="100000"/>
              </a:lnSpc>
              <a:buAutoNum type="arabicPeriod"/>
            </a:pPr>
            <a:r>
              <a:rPr lang="en-US" sz="1400" b="1" dirty="0"/>
              <a:t>Measure what matters </a:t>
            </a:r>
            <a:r>
              <a:rPr lang="en-US" dirty="0"/>
              <a:t>– create accountability for equity</a:t>
            </a:r>
          </a:p>
          <a:p>
            <a:pPr>
              <a:lnSpc>
                <a:spcPct val="100000"/>
              </a:lnSpc>
              <a:buAutoNum type="arabicPeriod"/>
            </a:pPr>
            <a:r>
              <a:rPr lang="en-US" sz="1400" b="1" dirty="0"/>
              <a:t>Go local </a:t>
            </a:r>
            <a:r>
              <a:rPr lang="en-US" dirty="0"/>
              <a:t>– engage LEAs &amp; provide tailored &amp; differentiated support</a:t>
            </a:r>
          </a:p>
          <a:p>
            <a:pPr>
              <a:lnSpc>
                <a:spcPct val="100000"/>
              </a:lnSpc>
              <a:buAutoNum type="arabicPeriod"/>
            </a:pPr>
            <a:r>
              <a:rPr lang="en-US" sz="1400" b="1" dirty="0"/>
              <a:t>Follow the money </a:t>
            </a:r>
            <a:r>
              <a:rPr lang="en-US" dirty="0"/>
              <a:t>– allocate resources to achieve fiscal equity</a:t>
            </a:r>
          </a:p>
          <a:p>
            <a:pPr>
              <a:lnSpc>
                <a:spcPct val="100000"/>
              </a:lnSpc>
              <a:buAutoNum type="arabicPeriod"/>
            </a:pPr>
            <a:r>
              <a:rPr lang="en-US" sz="1400" b="1" dirty="0"/>
              <a:t>Start early </a:t>
            </a:r>
            <a:r>
              <a:rPr lang="en-US" dirty="0"/>
              <a:t>– invest in the youngest learners</a:t>
            </a:r>
          </a:p>
          <a:p>
            <a:pPr>
              <a:lnSpc>
                <a:spcPct val="100000"/>
              </a:lnSpc>
              <a:buAutoNum type="arabicPeriod"/>
            </a:pPr>
            <a:r>
              <a:rPr lang="en-US" sz="1400" b="1" dirty="0"/>
              <a:t>Engage more deeply </a:t>
            </a:r>
            <a:r>
              <a:rPr lang="en-US" dirty="0"/>
              <a:t>– monitor equitable implementation of standards &amp; assessments</a:t>
            </a:r>
          </a:p>
          <a:p>
            <a:pPr>
              <a:lnSpc>
                <a:spcPct val="100000"/>
              </a:lnSpc>
              <a:buAutoNum type="arabicPeriod"/>
            </a:pPr>
            <a:r>
              <a:rPr lang="en-US" sz="1400" b="1" dirty="0"/>
              <a:t>Value people </a:t>
            </a:r>
            <a:r>
              <a:rPr lang="en-US" dirty="0"/>
              <a:t>– focus on teachers &amp; leaders</a:t>
            </a:r>
          </a:p>
          <a:p>
            <a:pPr>
              <a:lnSpc>
                <a:spcPct val="100000"/>
              </a:lnSpc>
              <a:buAutoNum type="arabicPeriod"/>
            </a:pPr>
            <a:r>
              <a:rPr lang="en-US" sz="1400" b="1" dirty="0"/>
              <a:t>Improve conditions for teaching &amp; learning</a:t>
            </a:r>
            <a:r>
              <a:rPr lang="en-US" sz="1400" dirty="0"/>
              <a:t> </a:t>
            </a:r>
            <a:r>
              <a:rPr lang="en-US" dirty="0"/>
              <a:t>– focus on school culture, climate, &amp; social-emotional development</a:t>
            </a:r>
          </a:p>
          <a:p>
            <a:pPr>
              <a:lnSpc>
                <a:spcPct val="100000"/>
              </a:lnSpc>
              <a:buAutoNum type="arabicPeriod"/>
            </a:pPr>
            <a:r>
              <a:rPr lang="en-US" sz="1400" b="1" dirty="0"/>
              <a:t>Empower student options</a:t>
            </a:r>
            <a:r>
              <a:rPr lang="en-US" b="1" dirty="0"/>
              <a:t> </a:t>
            </a:r>
            <a:r>
              <a:rPr lang="en-US" dirty="0"/>
              <a:t>– ensure families have access to high quality educational options that align to community needs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4F9B83-B56D-42D4-9FDF-9F376365F25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6862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Refresh of the</a:t>
            </a:r>
            <a:r>
              <a:rPr lang="en-US" baseline="0" dirty="0"/>
              <a:t> Interstate School Leaders Licensure Consortium Standards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4F9B83-B56D-42D4-9FDF-9F376365F25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2048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4F9B83-B56D-42D4-9FDF-9F376365F25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61869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4F9B83-B56D-42D4-9FDF-9F376365F25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9044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4F9B83-B56D-42D4-9FDF-9F376365F25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0710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A334E6-EF21-5246-86BD-D563EC6B364D}" type="slidenum">
              <a:rPr lang="en-US" smtClean="0"/>
              <a:t>45</a:t>
            </a:fld>
            <a:endParaRPr lang="en-US"/>
          </a:p>
        </p:txBody>
      </p:sp>
    </p:spTree>
    <p:extLst>
      <p:ext uri="{BB962C8B-B14F-4D97-AF65-F5344CB8AC3E}">
        <p14:creationId xmlns:p14="http://schemas.microsoft.com/office/powerpoint/2010/main" val="385825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Shape 162"/>
          <p:cNvSpPr txBox="1">
            <a:spLocks noGrp="1"/>
          </p:cNvSpPr>
          <p:nvPr>
            <p:ph type="body" idx="1"/>
          </p:nvPr>
        </p:nvSpPr>
        <p:spPr>
          <a:xfrm>
            <a:off x="685800" y="4343713"/>
            <a:ext cx="5486400" cy="4113862"/>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1" u="none" strike="noStrike" cap="none" dirty="0">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3884123" y="8685863"/>
            <a:ext cx="2972320" cy="456575"/>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21</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3230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Shape 169"/>
          <p:cNvSpPr txBox="1">
            <a:spLocks noGrp="1"/>
          </p:cNvSpPr>
          <p:nvPr>
            <p:ph type="body" idx="1"/>
          </p:nvPr>
        </p:nvSpPr>
        <p:spPr>
          <a:xfrm>
            <a:off x="685800" y="4343713"/>
            <a:ext cx="5486400" cy="4113862"/>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123" y="8685863"/>
            <a:ext cx="2972320" cy="456575"/>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22</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431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Shape 225"/>
          <p:cNvSpPr txBox="1">
            <a:spLocks noGrp="1"/>
          </p:cNvSpPr>
          <p:nvPr>
            <p:ph type="body" idx="1"/>
          </p:nvPr>
        </p:nvSpPr>
        <p:spPr>
          <a:xfrm>
            <a:off x="685800" y="4343713"/>
            <a:ext cx="5486400" cy="4113862"/>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884123" y="8685863"/>
            <a:ext cx="2972320" cy="456575"/>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23</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643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713"/>
            <a:ext cx="5486400" cy="4113862"/>
          </a:xfrm>
          <a:prstGeom prst="rect">
            <a:avLst/>
          </a:prstGeom>
          <a:noFill/>
          <a:ln>
            <a:noFill/>
          </a:ln>
        </p:spPr>
        <p:txBody>
          <a:bodyPr spcFirstLastPara="1" wrap="square" lIns="89850" tIns="89850" rIns="89850" bIns="89850" anchor="ctr" anchorCtr="0">
            <a:noAutofit/>
          </a:bodyPr>
          <a:lstStyle/>
          <a:p>
            <a:pPr marL="0" lvl="0" indent="0">
              <a:spcBef>
                <a:spcPts val="0"/>
              </a:spcBef>
              <a:spcAft>
                <a:spcPts val="0"/>
              </a:spcAft>
              <a:buNone/>
            </a:pPr>
            <a:endParaRPr dirty="0"/>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97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94745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16273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AutoNum type="arabicPeriod"/>
            </a:pPr>
            <a:endParaRPr dirty="0"/>
          </a:p>
        </p:txBody>
      </p:sp>
    </p:spTree>
    <p:extLst>
      <p:ext uri="{BB962C8B-B14F-4D97-AF65-F5344CB8AC3E}">
        <p14:creationId xmlns:p14="http://schemas.microsoft.com/office/powerpoint/2010/main" val="273690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713"/>
            <a:ext cx="5486400" cy="4113862"/>
          </a:xfrm>
          <a:prstGeom prst="rect">
            <a:avLst/>
          </a:prstGeom>
          <a:noFill/>
          <a:ln>
            <a:noFill/>
          </a:ln>
        </p:spPr>
        <p:txBody>
          <a:bodyPr spcFirstLastPara="1" wrap="square" lIns="89850" tIns="89850" rIns="89850" bIns="89850" anchor="ctr" anchorCtr="0">
            <a:noAutofit/>
          </a:bodyPr>
          <a:lstStyle/>
          <a:p>
            <a:pPr marL="0" lvl="0" indent="0">
              <a:spcBef>
                <a:spcPts val="0"/>
              </a:spcBef>
              <a:spcAft>
                <a:spcPts val="0"/>
              </a:spcAft>
              <a:buNone/>
            </a:pPr>
            <a:endParaRPr dirty="0"/>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252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100" y="5373689"/>
            <a:ext cx="172931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0"/>
                <a:cs typeface="ＭＳ Ｐゴシック" charset="0"/>
              </a:defRPr>
            </a:lvl1pPr>
          </a:lstStyle>
          <a:p>
            <a:pPr>
              <a:defRPr/>
            </a:pPr>
            <a:endParaRPr lang="en-US" dirty="0"/>
          </a:p>
        </p:txBody>
      </p:sp>
      <p:sp>
        <p:nvSpPr>
          <p:cNvPr id="8" name="Footer Placeholder 7"/>
          <p:cNvSpPr>
            <a:spLocks noGrp="1"/>
          </p:cNvSpPr>
          <p:nvPr>
            <p:ph type="ftr" sz="quarter" idx="11"/>
          </p:nvPr>
        </p:nvSpPr>
        <p:spPr>
          <a:xfrm>
            <a:off x="4165600" y="6245225"/>
            <a:ext cx="3860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0"/>
                <a:cs typeface="ＭＳ Ｐゴシック" charset="0"/>
              </a:defRPr>
            </a:lvl1pPr>
          </a:lstStyle>
          <a:p>
            <a:pPr>
              <a:defRPr/>
            </a:pPr>
            <a:endParaRPr lang="en-US" dirty="0"/>
          </a:p>
        </p:txBody>
      </p:sp>
      <p:sp>
        <p:nvSpPr>
          <p:cNvPr id="9" name="Slide Number Placeholder 8"/>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1C528C8-2308-4835-AF91-AD3F10CB9CCA}" type="slidenum">
              <a:rPr lang="es-ES" altLang="en-US"/>
              <a:pPr/>
              <a:t>‹#›</a:t>
            </a:fld>
            <a:endParaRPr lang="es-ES" altLang="en-US" dirty="0"/>
          </a:p>
        </p:txBody>
      </p:sp>
    </p:spTree>
    <p:extLst>
      <p:ext uri="{BB962C8B-B14F-4D97-AF65-F5344CB8AC3E}">
        <p14:creationId xmlns:p14="http://schemas.microsoft.com/office/powerpoint/2010/main" val="365070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21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solidFill>
                  <a:srgbClr val="000000"/>
                </a:solidFill>
              </a:rPr>
              <a:pPr>
                <a:defRPr/>
              </a:pPr>
              <a:t>8/28/18</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9007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35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47464" name="Rectangle 8"/>
          <p:cNvSpPr>
            <a:spLocks noGrp="1" noChangeArrowheads="1"/>
          </p:cNvSpPr>
          <p:nvPr>
            <p:ph type="ctrTitle"/>
          </p:nvPr>
        </p:nvSpPr>
        <p:spPr>
          <a:xfrm>
            <a:off x="914400" y="1220791"/>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6F90D796-77CB-4C61-AF24-8352358A68A4}" type="datetime1">
              <a:rPr lang="en-US">
                <a:solidFill>
                  <a:srgbClr val="000000"/>
                </a:solidFill>
              </a:rPr>
              <a:pPr>
                <a:defRPr/>
              </a:pPr>
              <a:t>8/28/18</a:t>
            </a:fld>
            <a:endParaRPr lang="en-US"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2D15EFF-9971-43C1-9C2B-789D571223C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90554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5A73F85-4193-4F5B-8974-CE99E96A1A1A}" type="datetime1">
              <a:rPr lang="en-US">
                <a:solidFill>
                  <a:srgbClr val="000000"/>
                </a:solidFill>
              </a:rPr>
              <a:pPr>
                <a:defRPr/>
              </a:pPr>
              <a:t>8/28/18</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C216D3E-42A6-4B87-AE65-79ACD2B4849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6321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21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solidFill>
                  <a:srgbClr val="000000"/>
                </a:solidFill>
              </a:rPr>
              <a:pPr>
                <a:defRPr/>
              </a:pPr>
              <a:t>8/28/18</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928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5F373B9-EFA2-4947-9140-E44B3124F419}" type="datetime1">
              <a:rPr lang="en-US">
                <a:solidFill>
                  <a:srgbClr val="000000"/>
                </a:solidFill>
              </a:rPr>
              <a:pPr>
                <a:defRPr/>
              </a:pPr>
              <a:t>8/28/18</a:t>
            </a:fld>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C458BCF-12C8-4447-AF38-E05E85C30E1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37549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4F8E4F0-5E14-480A-A6E0-046D5C1EA27C}" type="datetime1">
              <a:rPr lang="en-US">
                <a:solidFill>
                  <a:srgbClr val="000000"/>
                </a:solidFill>
              </a:rPr>
              <a:pPr>
                <a:defRPr/>
              </a:pPr>
              <a:t>8/28/18</a:t>
            </a:fld>
            <a:endParaRPr lang="en-US" dirty="0">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2D58F96D-A78F-4FA9-A56A-9E2E55ED53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36916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5BC80CA1-AABA-41CF-B45E-045DFF180B86}" type="datetime1">
              <a:rPr lang="en-US">
                <a:solidFill>
                  <a:srgbClr val="000000"/>
                </a:solidFill>
              </a:rPr>
              <a:pPr>
                <a:defRPr/>
              </a:pPr>
              <a:t>8/28/18</a:t>
            </a:fld>
            <a:endParaRPr lang="en-US" dirty="0">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C7E13930-3CB5-45A9-A0E3-05AFCEFFA4D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2027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350" dirty="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B662973-B66C-46E8-B774-30536D1DCA5B}" type="datetime1">
              <a:rPr lang="en-US">
                <a:solidFill>
                  <a:srgbClr val="000000"/>
                </a:solidFill>
              </a:rPr>
              <a:pPr>
                <a:defRPr/>
              </a:pPr>
              <a:t>8/28/18</a:t>
            </a:fld>
            <a:endParaRPr lang="en-US" dirty="0">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4736CAB8-4683-447B-A34F-6CF8A3E6BF5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52737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350" dirty="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350" dirty="0">
              <a:solidFill>
                <a:srgbClr val="FFFFFF"/>
              </a:solidFill>
            </a:endParaRPr>
          </a:p>
        </p:txBody>
      </p:sp>
      <p:sp>
        <p:nvSpPr>
          <p:cNvPr id="2" name="Title 1"/>
          <p:cNvSpPr>
            <a:spLocks noGrp="1"/>
          </p:cNvSpPr>
          <p:nvPr>
            <p:ph type="title"/>
          </p:nvPr>
        </p:nvSpPr>
        <p:spPr>
          <a:xfrm>
            <a:off x="609600" y="180313"/>
            <a:ext cx="5486400" cy="1027605"/>
          </a:xfrm>
        </p:spPr>
        <p:txBody>
          <a:bodyPr anchor="b"/>
          <a:lstStyle>
            <a:lvl1pPr algn="l">
              <a:defRPr sz="2100" b="1"/>
            </a:lvl1pPr>
          </a:lstStyle>
          <a:p>
            <a:r>
              <a:rPr lang="en-US" dirty="0"/>
              <a:t>Click to edit Master title style</a:t>
            </a:r>
          </a:p>
        </p:txBody>
      </p:sp>
      <p:sp>
        <p:nvSpPr>
          <p:cNvPr id="3" name="Content Placeholder 2"/>
          <p:cNvSpPr>
            <a:spLocks noGrp="1"/>
          </p:cNvSpPr>
          <p:nvPr>
            <p:ph idx="1"/>
          </p:nvPr>
        </p:nvSpPr>
        <p:spPr>
          <a:xfrm>
            <a:off x="6490958" y="180313"/>
            <a:ext cx="5091447" cy="5853113"/>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3"/>
            <a:ext cx="5486400"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52E39C1-06D7-4B78-B92E-3C6044DAA966}" type="datetime1">
              <a:rPr lang="en-US">
                <a:solidFill>
                  <a:srgbClr val="000000"/>
                </a:solidFill>
              </a:rPr>
              <a:pPr>
                <a:defRPr/>
              </a:pPr>
              <a:t>8/28/18</a:t>
            </a:fld>
            <a:endParaRPr lang="en-US" dirty="0">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907D0F2-3BDD-42C1-9249-A7AB94C629A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05851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350" dirty="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15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9D4D0E-8F68-426A-BAC6-AD7A73E045A2}" type="datetime1">
              <a:rPr lang="en-US">
                <a:solidFill>
                  <a:srgbClr val="000000"/>
                </a:solidFill>
              </a:rPr>
              <a:pPr>
                <a:defRPr/>
              </a:pPr>
              <a:t>8/28/18</a:t>
            </a:fld>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766380-ADEE-483D-AFA4-A8D28510026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70528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349A9FAB-4355-40CA-B62D-7918149E3E74}" type="datetime1">
              <a:rPr lang="en-US">
                <a:solidFill>
                  <a:srgbClr val="000000"/>
                </a:solidFill>
              </a:rPr>
              <a:pPr>
                <a:defRPr/>
              </a:pPr>
              <a:t>8/28/18</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CCA2FC1-9D3F-4F33-9DFB-A9BDF46AE15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23462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35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9"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8"/>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350" dirty="0">
              <a:solidFill>
                <a:srgbClr val="FFFFFF"/>
              </a:solidFill>
            </a:endParaRPr>
          </a:p>
        </p:txBody>
      </p:sp>
      <p:sp>
        <p:nvSpPr>
          <p:cNvPr id="2" name="Vertical Title 1"/>
          <p:cNvSpPr>
            <a:spLocks noGrp="1"/>
          </p:cNvSpPr>
          <p:nvPr>
            <p:ph type="title" orient="vert"/>
          </p:nvPr>
        </p:nvSpPr>
        <p:spPr>
          <a:xfrm>
            <a:off x="10457645"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81763"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0701E-E013-4222-AD13-675E93D5184D}" type="datetime1">
              <a:rPr lang="en-US">
                <a:solidFill>
                  <a:srgbClr val="000000"/>
                </a:solidFill>
              </a:rPr>
              <a:pPr>
                <a:defRPr/>
              </a:pPr>
              <a:t>8/28/18</a:t>
            </a:fld>
            <a:endParaRPr lang="en-US" dirty="0">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E62DDE30-1095-4FD3-8F81-761D83FF6AE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48877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5DE53744-DC8A-4109-A5D8-9AF476BE1881}" type="datetime1">
              <a:rPr lang="en-US">
                <a:solidFill>
                  <a:srgbClr val="000000"/>
                </a:solidFill>
              </a:rPr>
              <a:pPr>
                <a:defRPr/>
              </a:pPr>
              <a:t>8/28/18</a:t>
            </a:fld>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156EB71-ED42-4F92-9F53-2C9C1EFAFDB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417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5573" y="332657"/>
            <a:ext cx="9751099" cy="1470025"/>
          </a:xfrm>
        </p:spPr>
        <p:txBody>
          <a:bodyPr/>
          <a:lstStyle/>
          <a:p>
            <a:r>
              <a:rPr lang="en-US" dirty="0"/>
              <a:t>Click to edit Master title style</a:t>
            </a:r>
          </a:p>
        </p:txBody>
      </p:sp>
      <p:sp>
        <p:nvSpPr>
          <p:cNvPr id="7" name="Rectangle 3"/>
          <p:cNvSpPr>
            <a:spLocks noGrp="1" noChangeArrowheads="1"/>
          </p:cNvSpPr>
          <p:nvPr>
            <p:ph idx="13"/>
          </p:nvPr>
        </p:nvSpPr>
        <p:spPr bwMode="auto">
          <a:xfrm>
            <a:off x="2255573" y="2060849"/>
            <a:ext cx="9793088" cy="36290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a:extLst>
              <a:ext uri="{FF2B5EF4-FFF2-40B4-BE49-F238E27FC236}">
                <a16:creationId xmlns:a16="http://schemas.microsoft.com/office/drawing/2014/main" id="{3651EA9A-9760-DA44-8480-1B1DC855B521}"/>
              </a:ext>
            </a:extLst>
          </p:cNvPr>
          <p:cNvSpPr>
            <a:spLocks noGrp="1"/>
          </p:cNvSpPr>
          <p:nvPr>
            <p:ph type="dt" sz="half" idx="14"/>
          </p:nvPr>
        </p:nvSpPr>
        <p:spPr>
          <a:xfrm>
            <a:off x="38100" y="5373689"/>
            <a:ext cx="1729317"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Footer Placeholder 4">
            <a:extLst>
              <a:ext uri="{FF2B5EF4-FFF2-40B4-BE49-F238E27FC236}">
                <a16:creationId xmlns:a16="http://schemas.microsoft.com/office/drawing/2014/main" id="{6F93DD29-AD1D-FE47-9830-05B4807C08FD}"/>
              </a:ext>
            </a:extLst>
          </p:cNvPr>
          <p:cNvSpPr>
            <a:spLocks noGrp="1"/>
          </p:cNvSpPr>
          <p:nvPr>
            <p:ph type="ftr" sz="quarter" idx="15"/>
          </p:nvPr>
        </p:nvSpPr>
        <p:spPr>
          <a:xfrm>
            <a:off x="4165600" y="6245225"/>
            <a:ext cx="38608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Slide Number Placeholder 5">
            <a:extLst>
              <a:ext uri="{FF2B5EF4-FFF2-40B4-BE49-F238E27FC236}">
                <a16:creationId xmlns:a16="http://schemas.microsoft.com/office/drawing/2014/main" id="{27EC03ED-25CA-824D-836E-512B319E58CA}"/>
              </a:ext>
            </a:extLst>
          </p:cNvPr>
          <p:cNvSpPr>
            <a:spLocks noGrp="1"/>
          </p:cNvSpPr>
          <p:nvPr>
            <p:ph type="sldNum" sz="quarter" idx="16"/>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150E6E5-E9D8-6D4D-995E-541CDD7A6C30}" type="slidenum">
              <a:rPr lang="es-ES" altLang="en-US"/>
              <a:pPr>
                <a:defRPr/>
              </a:pPr>
              <a:t>‹#›</a:t>
            </a:fld>
            <a:endParaRPr lang="es-ES" altLang="en-US" dirty="0"/>
          </a:p>
        </p:txBody>
      </p:sp>
    </p:spTree>
    <p:extLst>
      <p:ext uri="{BB962C8B-B14F-4D97-AF65-F5344CB8AC3E}">
        <p14:creationId xmlns:p14="http://schemas.microsoft.com/office/powerpoint/2010/main" val="55666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3_Custom Layou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256369" y="274637"/>
            <a:ext cx="9326033" cy="1143000"/>
          </a:xfrm>
          <a:prstGeom prst="rect">
            <a:avLst/>
          </a:prstGeom>
          <a:solidFill>
            <a:schemeClr val="lt1"/>
          </a:solidFill>
          <a:ln w="25400" cap="flat" cmpd="sng">
            <a:solidFill>
              <a:srgbClr val="0061AF"/>
            </a:solidFill>
            <a:prstDash val="solid"/>
            <a:round/>
            <a:headEnd type="none" w="sm" len="sm"/>
            <a:tailEnd type="none" w="sm" len="sm"/>
          </a:ln>
        </p:spPr>
        <p:txBody>
          <a:bodyPr spcFirstLastPara="1" wrap="square" lIns="91425" tIns="91425" rIns="91425" bIns="91425" anchor="ctr" anchorCtr="0"/>
          <a:lstStyle>
            <a:lvl1pPr marR="0" lvl="0" algn="ctr" rtl="0">
              <a:spcBef>
                <a:spcPts val="0"/>
              </a:spcBef>
              <a:spcAft>
                <a:spcPts val="0"/>
              </a:spcAft>
              <a:buSzPts val="1400"/>
              <a:buNone/>
              <a:defRPr sz="4400" b="1" i="0" u="none" strike="noStrike" cap="none">
                <a:solidFill>
                  <a:srgbClr val="0061AF"/>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rgbClr val="0061AF"/>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rgbClr val="0061AF"/>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rgbClr val="0061AF"/>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rgbClr val="0061AF"/>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75838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dirty="0"/>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52" r:id="rId4"/>
    <p:sldLayoutId id="2147483654" r:id="rId5"/>
    <p:sldLayoutId id="2147483655" r:id="rId6"/>
    <p:sldLayoutId id="2147483662" r:id="rId7"/>
    <p:sldLayoutId id="2147483671" r:id="rId8"/>
    <p:sldLayoutId id="2147483686" r:id="rId9"/>
    <p:sldLayoutId id="2147483687" r:id="rId10"/>
    <p:sldLayoutId id="2147483688" r:id="rId11"/>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dirty="0"/>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350" dirty="0">
              <a:solidFill>
                <a:srgbClr val="FFFFFF"/>
              </a:solidFill>
            </a:endParaRPr>
          </a:p>
        </p:txBody>
      </p:sp>
      <p:pic>
        <p:nvPicPr>
          <p:cNvPr id="5123"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17" y="6488113"/>
            <a:ext cx="1219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altLang="en-US" sz="1350" dirty="0">
              <a:solidFill>
                <a:srgbClr val="FFFFFF"/>
              </a:solidFill>
            </a:endParaRPr>
          </a:p>
        </p:txBody>
      </p:sp>
      <p:sp>
        <p:nvSpPr>
          <p:cNvPr id="5125"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Arial" charset="0"/>
                <a:ea typeface="ＭＳ Ｐゴシック" pitchFamily="18" charset="-128"/>
              </a:defRPr>
            </a:lvl1pPr>
          </a:lstStyle>
          <a:p>
            <a:pPr>
              <a:defRPr/>
            </a:pPr>
            <a:fld id="{56E2F853-D1DF-408B-BEB5-E99229BC0212}" type="datetime1">
              <a:rPr lang="en-US">
                <a:solidFill>
                  <a:srgbClr val="000000"/>
                </a:solidFill>
              </a:rPr>
              <a:pPr>
                <a:defRPr/>
              </a:pPr>
              <a:t>8/28/18</a:t>
            </a:fld>
            <a:endParaRPr lang="en-US" dirty="0">
              <a:solidFill>
                <a:srgbClr val="000000"/>
              </a:solidFill>
            </a:endParaRPr>
          </a:p>
        </p:txBody>
      </p:sp>
      <p:sp>
        <p:nvSpPr>
          <p:cNvPr id="14643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Arial" charset="0"/>
                <a:ea typeface="+mn-ea"/>
              </a:defRPr>
            </a:lvl1pPr>
          </a:lstStyle>
          <a:p>
            <a:pPr>
              <a:defRPr/>
            </a:pPr>
            <a:endParaRPr lang="en-US" dirty="0">
              <a:solidFill>
                <a:srgbClr val="000000"/>
              </a:solidFill>
            </a:endParaRPr>
          </a:p>
        </p:txBody>
      </p:sp>
      <p:sp>
        <p:nvSpPr>
          <p:cNvPr id="14644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lvl1pPr>
          </a:lstStyle>
          <a:p>
            <a:fld id="{3AF9DECC-2DB4-4E25-90E9-504335D55753}" type="slidenum">
              <a:rPr lang="en-US" altLang="en-US">
                <a:solidFill>
                  <a:srgbClr val="000000"/>
                </a:solidFill>
                <a:latin typeface="Arial"/>
                <a:ea typeface="ＭＳ Ｐゴシック" panose="020B0600070205080204" pitchFamily="34" charset="-128"/>
              </a:rPr>
              <a:pPr/>
              <a:t>‹#›</a:t>
            </a:fld>
            <a:endParaRPr lang="en-US" altLang="en-US" dirty="0">
              <a:solidFill>
                <a:srgbClr val="000000"/>
              </a:solidFill>
              <a:latin typeface="Arial"/>
              <a:ea typeface="ＭＳ Ｐゴシック" panose="020B0600070205080204" pitchFamily="34" charset="-128"/>
            </a:endParaRPr>
          </a:p>
        </p:txBody>
      </p:sp>
      <p:sp>
        <p:nvSpPr>
          <p:cNvPr id="5129"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549360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spcBef>
          <a:spcPct val="0"/>
        </a:spcBef>
        <a:spcAft>
          <a:spcPct val="0"/>
        </a:spcAft>
        <a:defRPr sz="21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5pPr>
      <a:lvl6pPr marL="342892" algn="l" rtl="0" fontAlgn="base">
        <a:spcBef>
          <a:spcPct val="0"/>
        </a:spcBef>
        <a:spcAft>
          <a:spcPct val="0"/>
        </a:spcAft>
        <a:defRPr sz="2100">
          <a:solidFill>
            <a:srgbClr val="FFFFFF"/>
          </a:solidFill>
          <a:latin typeface="Arial Black" pitchFamily="34" charset="0"/>
          <a:cs typeface="Arial" charset="0"/>
        </a:defRPr>
      </a:lvl6pPr>
      <a:lvl7pPr marL="685783" algn="l" rtl="0" fontAlgn="base">
        <a:spcBef>
          <a:spcPct val="0"/>
        </a:spcBef>
        <a:spcAft>
          <a:spcPct val="0"/>
        </a:spcAft>
        <a:defRPr sz="2100">
          <a:solidFill>
            <a:srgbClr val="FFFFFF"/>
          </a:solidFill>
          <a:latin typeface="Arial Black" pitchFamily="34" charset="0"/>
          <a:cs typeface="Arial" charset="0"/>
        </a:defRPr>
      </a:lvl7pPr>
      <a:lvl8pPr marL="1028675" algn="l" rtl="0" fontAlgn="base">
        <a:spcBef>
          <a:spcPct val="0"/>
        </a:spcBef>
        <a:spcAft>
          <a:spcPct val="0"/>
        </a:spcAft>
        <a:defRPr sz="2100">
          <a:solidFill>
            <a:srgbClr val="FFFFFF"/>
          </a:solidFill>
          <a:latin typeface="Arial Black" pitchFamily="34" charset="0"/>
          <a:cs typeface="Arial" charset="0"/>
        </a:defRPr>
      </a:lvl8pPr>
      <a:lvl9pPr marL="1371566" algn="l" rtl="0" fontAlgn="base">
        <a:spcBef>
          <a:spcPct val="0"/>
        </a:spcBef>
        <a:spcAft>
          <a:spcPct val="0"/>
        </a:spcAft>
        <a:defRPr sz="2100">
          <a:solidFill>
            <a:srgbClr val="FFFFFF"/>
          </a:solidFill>
          <a:latin typeface="Arial Black" pitchFamily="34" charset="0"/>
          <a:cs typeface="Arial" charset="0"/>
        </a:defRPr>
      </a:lvl9pPr>
    </p:titleStyle>
    <p:bodyStyle>
      <a:lvl1pPr marL="257168" indent="-257168" algn="l" rtl="0" eaLnBrk="0" fontAlgn="base" hangingPunct="0">
        <a:spcBef>
          <a:spcPct val="20000"/>
        </a:spcBef>
        <a:spcAft>
          <a:spcPct val="0"/>
        </a:spcAft>
        <a:buClr>
          <a:schemeClr val="accent2"/>
        </a:buClr>
        <a:buFont typeface="Wingdings" panose="05000000000000000000" pitchFamily="2" charset="2"/>
        <a:buChar char="z"/>
        <a:defRPr sz="1800">
          <a:solidFill>
            <a:schemeClr val="tx1"/>
          </a:solidFill>
          <a:latin typeface="+mn-lt"/>
          <a:ea typeface="ＭＳ Ｐゴシック" pitchFamily="18" charset="-128"/>
          <a:cs typeface="+mn-cs"/>
        </a:defRPr>
      </a:lvl1pPr>
      <a:lvl2pPr marL="557199" indent="-214308" algn="l" rtl="0" eaLnBrk="0" fontAlgn="base" hangingPunct="0">
        <a:spcBef>
          <a:spcPct val="20000"/>
        </a:spcBef>
        <a:spcAft>
          <a:spcPct val="0"/>
        </a:spcAft>
        <a:buClr>
          <a:schemeClr val="accent2"/>
        </a:buClr>
        <a:buFont typeface="Wingdings" panose="05000000000000000000" pitchFamily="2" charset="2"/>
        <a:buChar char="§"/>
        <a:defRPr sz="1500">
          <a:solidFill>
            <a:schemeClr val="tx1"/>
          </a:solidFill>
          <a:latin typeface="+mn-lt"/>
          <a:ea typeface="ＭＳ Ｐゴシック" pitchFamily="18" charset="-128"/>
          <a:cs typeface="+mn-cs"/>
        </a:defRPr>
      </a:lvl2pPr>
      <a:lvl3pPr marL="857228" indent="-171446"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200120" indent="-171446"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4pPr>
      <a:lvl5pPr marL="1543012" indent="-171446"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5pPr>
      <a:lvl6pPr marL="1885903" indent="-171446" algn="l" rtl="0" fontAlgn="base">
        <a:spcBef>
          <a:spcPct val="20000"/>
        </a:spcBef>
        <a:spcAft>
          <a:spcPct val="0"/>
        </a:spcAft>
        <a:buClr>
          <a:schemeClr val="accent2"/>
        </a:buClr>
        <a:buChar char="»"/>
        <a:defRPr sz="1200">
          <a:solidFill>
            <a:schemeClr val="tx1"/>
          </a:solidFill>
          <a:latin typeface="+mn-lt"/>
          <a:cs typeface="+mn-cs"/>
        </a:defRPr>
      </a:lvl6pPr>
      <a:lvl7pPr marL="2228795" indent="-171446" algn="l" rtl="0" fontAlgn="base">
        <a:spcBef>
          <a:spcPct val="20000"/>
        </a:spcBef>
        <a:spcAft>
          <a:spcPct val="0"/>
        </a:spcAft>
        <a:buClr>
          <a:schemeClr val="accent2"/>
        </a:buClr>
        <a:buChar char="»"/>
        <a:defRPr sz="1200">
          <a:solidFill>
            <a:schemeClr val="tx1"/>
          </a:solidFill>
          <a:latin typeface="+mn-lt"/>
          <a:cs typeface="+mn-cs"/>
        </a:defRPr>
      </a:lvl7pPr>
      <a:lvl8pPr marL="2571686" indent="-171446" algn="l" rtl="0" fontAlgn="base">
        <a:spcBef>
          <a:spcPct val="20000"/>
        </a:spcBef>
        <a:spcAft>
          <a:spcPct val="0"/>
        </a:spcAft>
        <a:buClr>
          <a:schemeClr val="accent2"/>
        </a:buClr>
        <a:buChar char="»"/>
        <a:defRPr sz="1200">
          <a:solidFill>
            <a:schemeClr val="tx1"/>
          </a:solidFill>
          <a:latin typeface="+mn-lt"/>
          <a:cs typeface="+mn-cs"/>
        </a:defRPr>
      </a:lvl8pPr>
      <a:lvl9pPr marL="2914577" indent="-171446" algn="l" rtl="0" fontAlgn="base">
        <a:spcBef>
          <a:spcPct val="20000"/>
        </a:spcBef>
        <a:spcAft>
          <a:spcPct val="0"/>
        </a:spcAft>
        <a:buClr>
          <a:schemeClr val="accent2"/>
        </a:buClr>
        <a:buChar char="»"/>
        <a:defRPr sz="1200">
          <a:solidFill>
            <a:schemeClr val="tx1"/>
          </a:solidFill>
          <a:latin typeface="+mn-lt"/>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ceedar.education.ufl.edu/cems/leadershi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readingmotivationandinstruction.wikispaces.com/What+Research+Says+about+Reading+Motivation" TargetMode="External"/><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ccssoinclusiveprincipalsguide.org/"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hyperlink" Target="https://ccssoinclusiveprincipalsguide.org/resources/"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hyperlink" Target="https://ceedar.education.ufl.edu/portfolio/principal-leadership-moving-towards-inclusive-and-high-achieving-schools-for-students-with-disabilities/" TargetMode="External"/><Relationship Id="rId2" Type="http://schemas.openxmlformats.org/officeDocument/2006/relationships/hyperlink" Target="http://ceedar.education.ufl.edu/cems/leadership/" TargetMode="External"/><Relationship Id="rId1" Type="http://schemas.openxmlformats.org/officeDocument/2006/relationships/slideLayout" Target="../slideLayouts/slideLayout19.xml"/><Relationship Id="rId4" Type="http://schemas.openxmlformats.org/officeDocument/2006/relationships/hyperlink" Target="http://www.ccssoessaguide.org/wp-content/uploads/2016/12/down_2016_12_0_sep3.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smoss13@gsu.edu" TargetMode="External"/><Relationship Id="rId2" Type="http://schemas.openxmlformats.org/officeDocument/2006/relationships/hyperlink" Target="mailto:mcleskey@ufl.ed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ceedar.education.ufl.edu/wp-content/uploads/2017/12/Principal-Leadership-IC-2017-Revision.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ceedar.education.ufl.edu/portfolio/psel-2015-and-promoting-school-leadership-for-students-with-disabilitie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1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3314C33-1DB4-7E48-9779-101A76DC1939}"/>
              </a:ext>
            </a:extLst>
          </p:cNvPr>
          <p:cNvSpPr>
            <a:spLocks noGrp="1" noChangeArrowheads="1"/>
          </p:cNvSpPr>
          <p:nvPr>
            <p:ph type="title"/>
          </p:nvPr>
        </p:nvSpPr>
        <p:spPr>
          <a:ln>
            <a:miter lim="800000"/>
            <a:headEnd/>
            <a:tailEnd/>
          </a:ln>
        </p:spPr>
        <p:txBody>
          <a:bodyPr/>
          <a:lstStyle/>
          <a:p>
            <a:r>
              <a:rPr lang="en-US" altLang="en-US" dirty="0"/>
              <a:t>Leadership Preparation at Present</a:t>
            </a:r>
          </a:p>
        </p:txBody>
      </p:sp>
      <p:sp>
        <p:nvSpPr>
          <p:cNvPr id="19458" name="Subtitle 2">
            <a:extLst>
              <a:ext uri="{FF2B5EF4-FFF2-40B4-BE49-F238E27FC236}">
                <a16:creationId xmlns:a16="http://schemas.microsoft.com/office/drawing/2014/main" id="{BB5C2146-5990-A948-A79F-60EC639FD94C}"/>
              </a:ext>
            </a:extLst>
          </p:cNvPr>
          <p:cNvSpPr>
            <a:spLocks noGrp="1" noChangeArrowheads="1"/>
          </p:cNvSpPr>
          <p:nvPr>
            <p:ph idx="1"/>
          </p:nvPr>
        </p:nvSpPr>
        <p:spPr/>
        <p:txBody>
          <a:bodyPr/>
          <a:lstStyle/>
          <a:p>
            <a:r>
              <a:rPr lang="en-US" altLang="en-US" dirty="0"/>
              <a:t> Focuses mostly on compliance</a:t>
            </a:r>
          </a:p>
          <a:p>
            <a:r>
              <a:rPr lang="en-US" altLang="en-US" dirty="0"/>
              <a:t> Very limited focus on other issues related to students with disabilities, inclusion, and improving outcomes</a:t>
            </a:r>
          </a:p>
        </p:txBody>
      </p:sp>
    </p:spTree>
    <p:extLst>
      <p:ext uri="{BB962C8B-B14F-4D97-AF65-F5344CB8AC3E}">
        <p14:creationId xmlns:p14="http://schemas.microsoft.com/office/powerpoint/2010/main" val="375577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ECA67604-0148-8F4C-A0B8-0D23EE0FFC67}"/>
              </a:ext>
            </a:extLst>
          </p:cNvPr>
          <p:cNvSpPr>
            <a:spLocks noGrp="1" noChangeArrowheads="1"/>
          </p:cNvSpPr>
          <p:nvPr>
            <p:ph type="title"/>
          </p:nvPr>
        </p:nvSpPr>
        <p:spPr>
          <a:ln>
            <a:miter lim="800000"/>
            <a:headEnd/>
            <a:tailEnd/>
          </a:ln>
        </p:spPr>
        <p:txBody>
          <a:bodyPr/>
          <a:lstStyle/>
          <a:p>
            <a:r>
              <a:rPr lang="en-US" altLang="en-US" dirty="0"/>
              <a:t>Innovation Configuration</a:t>
            </a:r>
            <a:br>
              <a:rPr lang="en-US" altLang="en-US" dirty="0"/>
            </a:br>
            <a:endParaRPr lang="en-US" altLang="en-US" sz="1600" dirty="0"/>
          </a:p>
        </p:txBody>
      </p:sp>
      <p:pic>
        <p:nvPicPr>
          <p:cNvPr id="20482" name="Content Placeholder 3" descr="A screenshot of an innovation configuration.">
            <a:extLst>
              <a:ext uri="{FF2B5EF4-FFF2-40B4-BE49-F238E27FC236}">
                <a16:creationId xmlns:a16="http://schemas.microsoft.com/office/drawing/2014/main" id="{8AC9133A-1194-9042-9A0D-FA0B7D8121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460189" y="1825625"/>
            <a:ext cx="3271621" cy="4233863"/>
          </a:xfrm>
        </p:spPr>
      </p:pic>
    </p:spTree>
    <p:extLst>
      <p:ext uri="{BB962C8B-B14F-4D97-AF65-F5344CB8AC3E}">
        <p14:creationId xmlns:p14="http://schemas.microsoft.com/office/powerpoint/2010/main" val="333857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366B205-27A6-8742-A1B6-CB287B4462CB}"/>
              </a:ext>
            </a:extLst>
          </p:cNvPr>
          <p:cNvSpPr>
            <a:spLocks noGrp="1" noChangeArrowheads="1"/>
          </p:cNvSpPr>
          <p:nvPr>
            <p:ph type="title"/>
          </p:nvPr>
        </p:nvSpPr>
        <p:spPr>
          <a:ln>
            <a:miter lim="800000"/>
            <a:headEnd/>
            <a:tailEnd/>
          </a:ln>
        </p:spPr>
        <p:txBody>
          <a:bodyPr>
            <a:normAutofit/>
          </a:bodyPr>
          <a:lstStyle/>
          <a:p>
            <a:r>
              <a:rPr lang="en-US" altLang="en-US" sz="4000" dirty="0"/>
              <a:t>Leadership Preparation for Effective Inclusive Schools</a:t>
            </a:r>
          </a:p>
        </p:txBody>
      </p:sp>
      <p:sp>
        <p:nvSpPr>
          <p:cNvPr id="3" name="Subtitle 2">
            <a:extLst>
              <a:ext uri="{FF2B5EF4-FFF2-40B4-BE49-F238E27FC236}">
                <a16:creationId xmlns:a16="http://schemas.microsoft.com/office/drawing/2014/main" id="{C4786A05-A9DC-CC4B-A6D5-3E046B547E7F}"/>
              </a:ext>
            </a:extLst>
          </p:cNvPr>
          <p:cNvSpPr>
            <a:spLocks noGrp="1"/>
          </p:cNvSpPr>
          <p:nvPr>
            <p:ph idx="1"/>
          </p:nvPr>
        </p:nvSpPr>
        <p:spPr>
          <a:extLst>
            <a:ext uri="{909E8E84-426E-40dd-AFC4-6F175D3DCCD1}"/>
            <a:ext uri="{91240B29-F687-4f45-9708-019B960494DF}"/>
            <a:ext uri="{AF507438-7753-43e0-B8FC-AC1667EBCBE1}"/>
            <a:ext uri="{FAA26D3D-D897-4be2-8F04-BA451C77F1D7}"/>
          </a:extLst>
        </p:spPr>
        <p:txBody>
          <a:bodyPr>
            <a:normAutofit/>
          </a:bodyPr>
          <a:lstStyle/>
          <a:p>
            <a:pPr marL="514350" indent="-514350">
              <a:buFont typeface="Wingdings" charset="0"/>
              <a:buAutoNum type="arabicPeriod"/>
              <a:defRPr/>
            </a:pPr>
            <a:r>
              <a:rPr lang="en-US" dirty="0"/>
              <a:t>Building a shared vision and core values that includes all students</a:t>
            </a:r>
          </a:p>
          <a:p>
            <a:pPr marL="514350" indent="-514350">
              <a:buFont typeface="Wingdings" charset="0"/>
              <a:buAutoNum type="arabicPeriod"/>
              <a:defRPr/>
            </a:pPr>
            <a:r>
              <a:rPr lang="en-US" dirty="0"/>
              <a:t>Developing a community of professional learning built on collaboration </a:t>
            </a:r>
          </a:p>
          <a:p>
            <a:pPr marL="514350" indent="-514350">
              <a:buFont typeface="Wingdings" charset="0"/>
              <a:buAutoNum type="arabicPeriod"/>
              <a:defRPr/>
            </a:pPr>
            <a:r>
              <a:rPr lang="en-US" dirty="0"/>
              <a:t>Cultivating a community of support for all students</a:t>
            </a:r>
          </a:p>
          <a:p>
            <a:pPr marL="514350" indent="-514350">
              <a:buFont typeface="Wingdings" charset="0"/>
              <a:buAutoNum type="arabicPeriod"/>
              <a:defRPr/>
            </a:pPr>
            <a:r>
              <a:rPr lang="en-US" dirty="0"/>
              <a:t>Providing instructional leadership</a:t>
            </a:r>
          </a:p>
          <a:p>
            <a:pPr>
              <a:buFont typeface="Wingdings" charset="0"/>
              <a:buChar char="²"/>
              <a:defRPr/>
            </a:pPr>
            <a:endParaRPr lang="en-US" dirty="0"/>
          </a:p>
        </p:txBody>
      </p:sp>
    </p:spTree>
    <p:extLst>
      <p:ext uri="{BB962C8B-B14F-4D97-AF65-F5344CB8AC3E}">
        <p14:creationId xmlns:p14="http://schemas.microsoft.com/office/powerpoint/2010/main" val="404871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AAAC901-C719-0141-8F1B-079F51A24D7A}"/>
              </a:ext>
            </a:extLst>
          </p:cNvPr>
          <p:cNvSpPr>
            <a:spLocks noGrp="1" noChangeArrowheads="1"/>
          </p:cNvSpPr>
          <p:nvPr>
            <p:ph type="title"/>
          </p:nvPr>
        </p:nvSpPr>
        <p:spPr>
          <a:ln>
            <a:miter lim="800000"/>
            <a:headEnd/>
            <a:tailEnd/>
          </a:ln>
        </p:spPr>
        <p:txBody>
          <a:bodyPr/>
          <a:lstStyle/>
          <a:p>
            <a:r>
              <a:rPr lang="en-US" altLang="en-US" dirty="0"/>
              <a:t>Course Enhancement Module</a:t>
            </a:r>
          </a:p>
        </p:txBody>
      </p:sp>
      <p:sp>
        <p:nvSpPr>
          <p:cNvPr id="41986" name="Content Placeholder 2">
            <a:extLst>
              <a:ext uri="{FF2B5EF4-FFF2-40B4-BE49-F238E27FC236}">
                <a16:creationId xmlns:a16="http://schemas.microsoft.com/office/drawing/2014/main" id="{F3844B49-B146-DA45-80D7-04824D57F172}"/>
              </a:ext>
            </a:extLst>
          </p:cNvPr>
          <p:cNvSpPr>
            <a:spLocks noGrp="1" noChangeArrowheads="1"/>
          </p:cNvSpPr>
          <p:nvPr>
            <p:ph idx="1"/>
          </p:nvPr>
        </p:nvSpPr>
        <p:spPr/>
        <p:txBody>
          <a:bodyPr/>
          <a:lstStyle/>
          <a:p>
            <a:r>
              <a:rPr lang="en-US" altLang="en-US" b="1" dirty="0"/>
              <a:t>School Leadership for Students with Disabilities</a:t>
            </a:r>
          </a:p>
          <a:p>
            <a:r>
              <a:rPr lang="en-US" altLang="en-US" dirty="0"/>
              <a:t>Find this information at http://ceedar.education.ufl.edu/cems/leadership/</a:t>
            </a:r>
          </a:p>
          <a:p>
            <a:endParaRPr lang="en-US" altLang="en-US" dirty="0"/>
          </a:p>
          <a:p>
            <a:endParaRPr lang="en-US" altLang="en-US" dirty="0"/>
          </a:p>
        </p:txBody>
      </p:sp>
    </p:spTree>
    <p:extLst>
      <p:ext uri="{BB962C8B-B14F-4D97-AF65-F5344CB8AC3E}">
        <p14:creationId xmlns:p14="http://schemas.microsoft.com/office/powerpoint/2010/main" val="278587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F6E4AC7E-8987-AD4B-9620-35674EF2913E}"/>
              </a:ext>
            </a:extLst>
          </p:cNvPr>
          <p:cNvSpPr>
            <a:spLocks noGrp="1" noChangeArrowheads="1"/>
          </p:cNvSpPr>
          <p:nvPr>
            <p:ph type="title"/>
          </p:nvPr>
        </p:nvSpPr>
        <p:spPr>
          <a:ln>
            <a:miter lim="800000"/>
            <a:headEnd/>
            <a:tailEnd/>
          </a:ln>
        </p:spPr>
        <p:txBody>
          <a:bodyPr/>
          <a:lstStyle/>
          <a:p>
            <a:r>
              <a:rPr lang="en-US" altLang="en-US" dirty="0"/>
              <a:t>Course Enhancement Modules</a:t>
            </a:r>
            <a:br>
              <a:rPr lang="en-US" altLang="en-US" dirty="0"/>
            </a:br>
            <a:r>
              <a:rPr lang="en-US" altLang="en-US" sz="1400" u="sng" dirty="0">
                <a:hlinkClick r:id="rId2"/>
              </a:rPr>
              <a:t>http://ceedar.education.ufl.edu/cems/leadership</a:t>
            </a:r>
            <a:endParaRPr lang="en-US" altLang="en-US" sz="1400" dirty="0"/>
          </a:p>
        </p:txBody>
      </p:sp>
      <p:pic>
        <p:nvPicPr>
          <p:cNvPr id="22530" name="Content Placeholder 4" descr="A screenshot of the Course Enhancement Module homepage.">
            <a:extLst>
              <a:ext uri="{FF2B5EF4-FFF2-40B4-BE49-F238E27FC236}">
                <a16:creationId xmlns:a16="http://schemas.microsoft.com/office/drawing/2014/main" id="{5D5231F6-6B44-6341-9507-5F2DCC24BB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02412" y="1825625"/>
            <a:ext cx="7787176" cy="4233863"/>
          </a:xfrm>
        </p:spPr>
      </p:pic>
    </p:spTree>
    <p:extLst>
      <p:ext uri="{BB962C8B-B14F-4D97-AF65-F5344CB8AC3E}">
        <p14:creationId xmlns:p14="http://schemas.microsoft.com/office/powerpoint/2010/main" val="416275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1C1CCA9C-E4B9-9C4B-AC91-991F1C806A7D}"/>
              </a:ext>
            </a:extLst>
          </p:cNvPr>
          <p:cNvSpPr>
            <a:spLocks noGrp="1" noChangeArrowheads="1"/>
          </p:cNvSpPr>
          <p:nvPr>
            <p:ph type="title"/>
          </p:nvPr>
        </p:nvSpPr>
        <p:spPr>
          <a:ln>
            <a:miter lim="800000"/>
            <a:headEnd/>
            <a:tailEnd/>
          </a:ln>
        </p:spPr>
        <p:txBody>
          <a:bodyPr/>
          <a:lstStyle/>
          <a:p>
            <a:r>
              <a:rPr lang="en-US" altLang="en-US" dirty="0"/>
              <a:t>CEM Topics</a:t>
            </a:r>
          </a:p>
        </p:txBody>
      </p:sp>
      <p:sp>
        <p:nvSpPr>
          <p:cNvPr id="43010" name="Content Placeholder 2">
            <a:extLst>
              <a:ext uri="{FF2B5EF4-FFF2-40B4-BE49-F238E27FC236}">
                <a16:creationId xmlns:a16="http://schemas.microsoft.com/office/drawing/2014/main" id="{7983C4F4-45FB-7E41-8C8F-57B45FAECD8F}"/>
              </a:ext>
            </a:extLst>
          </p:cNvPr>
          <p:cNvSpPr>
            <a:spLocks noGrp="1" noChangeArrowheads="1"/>
          </p:cNvSpPr>
          <p:nvPr>
            <p:ph idx="1"/>
          </p:nvPr>
        </p:nvSpPr>
        <p:spPr/>
        <p:txBody>
          <a:bodyPr/>
          <a:lstStyle/>
          <a:p>
            <a:r>
              <a:rPr lang="en-US" altLang="en-US" sz="2400" dirty="0"/>
              <a:t>Part 1: School Leadership for Students with Disabilities</a:t>
            </a:r>
          </a:p>
          <a:p>
            <a:r>
              <a:rPr lang="en-US" altLang="en-US" sz="2400" dirty="0"/>
              <a:t>Part 2: What is Inclusion and Why is it Important?</a:t>
            </a:r>
          </a:p>
          <a:p>
            <a:r>
              <a:rPr lang="en-US" altLang="en-US" sz="2400" dirty="0"/>
              <a:t>Part 3: The Principal’s Role in Developing Effective Inclusive Schools</a:t>
            </a:r>
          </a:p>
          <a:p>
            <a:r>
              <a:rPr lang="en-US" altLang="en-US" sz="2400" dirty="0"/>
              <a:t>Part 4: Instructional Leadership for Students with Disabilities</a:t>
            </a:r>
          </a:p>
        </p:txBody>
      </p:sp>
    </p:spTree>
    <p:extLst>
      <p:ext uri="{BB962C8B-B14F-4D97-AF65-F5344CB8AC3E}">
        <p14:creationId xmlns:p14="http://schemas.microsoft.com/office/powerpoint/2010/main" val="334373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A8DFECC3-9DE2-444F-95BE-2A48F99923F7}"/>
              </a:ext>
            </a:extLst>
          </p:cNvPr>
          <p:cNvSpPr>
            <a:spLocks noGrp="1" noChangeArrowheads="1"/>
          </p:cNvSpPr>
          <p:nvPr>
            <p:ph type="title"/>
          </p:nvPr>
        </p:nvSpPr>
        <p:spPr>
          <a:ln>
            <a:miter lim="800000"/>
            <a:headEnd/>
            <a:tailEnd/>
          </a:ln>
        </p:spPr>
        <p:txBody>
          <a:bodyPr/>
          <a:lstStyle/>
          <a:p>
            <a:r>
              <a:rPr lang="en-US" altLang="en-US" dirty="0"/>
              <a:t>CEM Topics (Cont.)</a:t>
            </a:r>
          </a:p>
        </p:txBody>
      </p:sp>
      <p:sp>
        <p:nvSpPr>
          <p:cNvPr id="44034" name="Content Placeholder 2">
            <a:extLst>
              <a:ext uri="{FF2B5EF4-FFF2-40B4-BE49-F238E27FC236}">
                <a16:creationId xmlns:a16="http://schemas.microsoft.com/office/drawing/2014/main" id="{F7F77980-3449-9F4C-BDC6-E30FC908EB96}"/>
              </a:ext>
            </a:extLst>
          </p:cNvPr>
          <p:cNvSpPr>
            <a:spLocks noGrp="1" noChangeArrowheads="1"/>
          </p:cNvSpPr>
          <p:nvPr>
            <p:ph idx="1"/>
          </p:nvPr>
        </p:nvSpPr>
        <p:spPr/>
        <p:txBody>
          <a:bodyPr/>
          <a:lstStyle/>
          <a:p>
            <a:r>
              <a:rPr lang="en-US" altLang="en-US" sz="2400" dirty="0"/>
              <a:t>Part 5: Facilitating Collaboration</a:t>
            </a:r>
          </a:p>
          <a:p>
            <a:r>
              <a:rPr lang="en-US" altLang="en-US" sz="2400" dirty="0"/>
              <a:t>Part 6: Partnering with Parents: Ensuring Successful Outcomes for Students with Disabilities</a:t>
            </a:r>
          </a:p>
          <a:p>
            <a:r>
              <a:rPr lang="en-US" altLang="en-US" sz="2400" dirty="0"/>
              <a:t>Part 7: District Support for School Leaders</a:t>
            </a:r>
          </a:p>
          <a:p>
            <a:endParaRPr lang="en-US" altLang="en-US" dirty="0"/>
          </a:p>
        </p:txBody>
      </p:sp>
    </p:spTree>
    <p:extLst>
      <p:ext uri="{BB962C8B-B14F-4D97-AF65-F5344CB8AC3E}">
        <p14:creationId xmlns:p14="http://schemas.microsoft.com/office/powerpoint/2010/main" val="191375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D5605E24-B06A-6F4C-BF07-A3B67090C4DB}"/>
              </a:ext>
            </a:extLst>
          </p:cNvPr>
          <p:cNvSpPr>
            <a:spLocks noGrp="1" noChangeArrowheads="1"/>
          </p:cNvSpPr>
          <p:nvPr>
            <p:ph type="title"/>
          </p:nvPr>
        </p:nvSpPr>
        <p:spPr>
          <a:ln>
            <a:miter lim="800000"/>
            <a:headEnd/>
            <a:tailEnd/>
          </a:ln>
        </p:spPr>
        <p:txBody>
          <a:bodyPr/>
          <a:lstStyle/>
          <a:p>
            <a:r>
              <a:rPr lang="en-US" altLang="en-US" dirty="0"/>
              <a:t>CEM Components</a:t>
            </a:r>
          </a:p>
        </p:txBody>
      </p:sp>
      <p:sp>
        <p:nvSpPr>
          <p:cNvPr id="45058" name="Content Placeholder 2">
            <a:extLst>
              <a:ext uri="{FF2B5EF4-FFF2-40B4-BE49-F238E27FC236}">
                <a16:creationId xmlns:a16="http://schemas.microsoft.com/office/drawing/2014/main" id="{1DE2F142-FCA2-094F-B9F2-8D709D9E6FD2}"/>
              </a:ext>
            </a:extLst>
          </p:cNvPr>
          <p:cNvSpPr>
            <a:spLocks noGrp="1" noChangeArrowheads="1"/>
          </p:cNvSpPr>
          <p:nvPr>
            <p:ph idx="1"/>
          </p:nvPr>
        </p:nvSpPr>
        <p:spPr/>
        <p:txBody>
          <a:bodyPr>
            <a:normAutofit lnSpcReduction="10000"/>
          </a:bodyPr>
          <a:lstStyle/>
          <a:p>
            <a:r>
              <a:rPr lang="en-US" altLang="en-US" dirty="0"/>
              <a:t>Instructor’s Guide</a:t>
            </a:r>
          </a:p>
          <a:p>
            <a:r>
              <a:rPr lang="en-US" altLang="en-US" dirty="0"/>
              <a:t>Anchor Presentation (PPT)</a:t>
            </a:r>
          </a:p>
          <a:p>
            <a:r>
              <a:rPr lang="en-US" altLang="en-US" dirty="0"/>
              <a:t>Speaker Notes</a:t>
            </a:r>
          </a:p>
          <a:p>
            <a:r>
              <a:rPr lang="en-US" altLang="en-US" dirty="0"/>
              <a:t>Activities</a:t>
            </a:r>
          </a:p>
          <a:p>
            <a:r>
              <a:rPr lang="en-US" altLang="en-US" dirty="0"/>
              <a:t>Handouts</a:t>
            </a:r>
          </a:p>
          <a:p>
            <a:r>
              <a:rPr lang="en-US" altLang="en-US" dirty="0"/>
              <a:t>Resources (e.g., links to videos)</a:t>
            </a:r>
          </a:p>
          <a:p>
            <a:r>
              <a:rPr lang="en-US" altLang="en-US" dirty="0"/>
              <a:t>References</a:t>
            </a:r>
          </a:p>
          <a:p>
            <a:endParaRPr lang="en-US" altLang="en-US" dirty="0"/>
          </a:p>
        </p:txBody>
      </p:sp>
    </p:spTree>
    <p:extLst>
      <p:ext uri="{BB962C8B-B14F-4D97-AF65-F5344CB8AC3E}">
        <p14:creationId xmlns:p14="http://schemas.microsoft.com/office/powerpoint/2010/main" val="349675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E16D43C7-2C63-6445-AFA8-646BDD408F27}"/>
              </a:ext>
            </a:extLst>
          </p:cNvPr>
          <p:cNvSpPr>
            <a:spLocks noGrp="1" noChangeArrowheads="1"/>
          </p:cNvSpPr>
          <p:nvPr>
            <p:ph type="title"/>
          </p:nvPr>
        </p:nvSpPr>
        <p:spPr>
          <a:ln>
            <a:miter lim="800000"/>
            <a:headEnd/>
            <a:tailEnd/>
          </a:ln>
        </p:spPr>
        <p:txBody>
          <a:bodyPr>
            <a:normAutofit/>
          </a:bodyPr>
          <a:lstStyle/>
          <a:p>
            <a:r>
              <a:rPr lang="en-US" altLang="en-US" sz="4000" dirty="0"/>
              <a:t>Leadership Preparation for Effective Inclusive Schools</a:t>
            </a:r>
          </a:p>
        </p:txBody>
      </p:sp>
      <p:sp>
        <p:nvSpPr>
          <p:cNvPr id="3" name="Subtitle 2">
            <a:extLst>
              <a:ext uri="{FF2B5EF4-FFF2-40B4-BE49-F238E27FC236}">
                <a16:creationId xmlns:a16="http://schemas.microsoft.com/office/drawing/2014/main" id="{3FB8E534-1653-D346-AF7E-40D0F934AA69}"/>
              </a:ext>
            </a:extLst>
          </p:cNvPr>
          <p:cNvSpPr>
            <a:spLocks noGrp="1"/>
          </p:cNvSpPr>
          <p:nvPr>
            <p:ph idx="1"/>
          </p:nvPr>
        </p:nvSpPr>
        <p:spPr>
          <a:extLst>
            <a:ext uri="{909E8E84-426E-40dd-AFC4-6F175D3DCCD1}"/>
            <a:ext uri="{91240B29-F687-4f45-9708-019B960494DF}"/>
            <a:ext uri="{AF507438-7753-43e0-B8FC-AC1667EBCBE1}"/>
            <a:ext uri="{FAA26D3D-D897-4be2-8F04-BA451C77F1D7}"/>
          </a:extLst>
        </p:spPr>
        <p:txBody>
          <a:bodyPr>
            <a:normAutofit/>
          </a:bodyPr>
          <a:lstStyle/>
          <a:p>
            <a:pPr marL="457200" indent="-457200">
              <a:defRPr/>
            </a:pPr>
            <a:r>
              <a:rPr lang="en-US" dirty="0"/>
              <a:t>CEEDAR Center is working with leadership preparation programs in several states</a:t>
            </a:r>
          </a:p>
          <a:p>
            <a:pPr marL="457200" indent="-457200">
              <a:defRPr/>
            </a:pPr>
            <a:r>
              <a:rPr lang="en-US" dirty="0"/>
              <a:t>For example, creating online modules to support instruction across all leadership programs in Oregon (ORPEA)</a:t>
            </a:r>
          </a:p>
          <a:p>
            <a:pPr marL="457200" indent="-457200">
              <a:defRPr/>
            </a:pPr>
            <a:r>
              <a:rPr lang="en-US" dirty="0"/>
              <a:t>Another CEEDAR state engaged in notable work related to inclusive principal leadership--Georgia</a:t>
            </a:r>
          </a:p>
        </p:txBody>
      </p:sp>
    </p:spTree>
    <p:extLst>
      <p:ext uri="{BB962C8B-B14F-4D97-AF65-F5344CB8AC3E}">
        <p14:creationId xmlns:p14="http://schemas.microsoft.com/office/powerpoint/2010/main" val="209623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C5DCE0DA-E003-EA47-A103-9D89C90EED19}"/>
              </a:ext>
            </a:extLst>
          </p:cNvPr>
          <p:cNvSpPr>
            <a:spLocks noGrp="1" noChangeArrowheads="1"/>
          </p:cNvSpPr>
          <p:nvPr>
            <p:ph type="title"/>
          </p:nvPr>
        </p:nvSpPr>
        <p:spPr>
          <a:ln>
            <a:miter lim="800000"/>
            <a:headEnd/>
            <a:tailEnd/>
          </a:ln>
        </p:spPr>
        <p:txBody>
          <a:bodyPr>
            <a:normAutofit/>
          </a:bodyPr>
          <a:lstStyle/>
          <a:p>
            <a:r>
              <a:rPr lang="en-US" altLang="en-US" sz="4000" dirty="0"/>
              <a:t>Leadership Preparation for Effective Inclusive Schools</a:t>
            </a:r>
          </a:p>
        </p:txBody>
      </p:sp>
      <p:sp>
        <p:nvSpPr>
          <p:cNvPr id="24578" name="Subtitle 2">
            <a:extLst>
              <a:ext uri="{FF2B5EF4-FFF2-40B4-BE49-F238E27FC236}">
                <a16:creationId xmlns:a16="http://schemas.microsoft.com/office/drawing/2014/main" id="{2D7BF5A6-51AC-4049-BD30-218FEB38A218}"/>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en-US" dirty="0"/>
              <a:t>Sheryl Cowart Moss from Georgia State University</a:t>
            </a:r>
          </a:p>
          <a:p>
            <a:pPr marL="857250" lvl="1" indent="-457200">
              <a:buFont typeface="Arial" panose="020B0604020202020204" pitchFamily="34" charset="0"/>
              <a:buChar char="•"/>
            </a:pPr>
            <a:r>
              <a:rPr lang="en-US" altLang="en-US" dirty="0">
                <a:ea typeface="Arial" panose="020B0604020202020204" pitchFamily="34" charset="0"/>
              </a:rPr>
              <a:t>Example of CEEDAR work related to leadership preparation in Georgia</a:t>
            </a:r>
          </a:p>
        </p:txBody>
      </p:sp>
    </p:spTree>
    <p:extLst>
      <p:ext uri="{BB962C8B-B14F-4D97-AF65-F5344CB8AC3E}">
        <p14:creationId xmlns:p14="http://schemas.microsoft.com/office/powerpoint/2010/main" val="38971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231592"/>
            <a:ext cx="10515600" cy="1325563"/>
          </a:xfrm>
        </p:spPr>
        <p:txBody>
          <a:bodyPr>
            <a:normAutofit/>
          </a:bodyPr>
          <a:lstStyle/>
          <a:p>
            <a:r>
              <a:rPr lang="en-US" altLang="en-US" b="1" dirty="0"/>
              <a:t>Preparing Principals to Develop and Support Effective Inclusive Schools for All Students</a:t>
            </a:r>
          </a:p>
        </p:txBody>
      </p:sp>
    </p:spTree>
    <p:extLst>
      <p:ext uri="{BB962C8B-B14F-4D97-AF65-F5344CB8AC3E}">
        <p14:creationId xmlns:p14="http://schemas.microsoft.com/office/powerpoint/2010/main" val="172012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216277" y="1063230"/>
            <a:ext cx="6994525" cy="1155629"/>
          </a:xfrm>
          <a:prstGeom prst="rect">
            <a:avLst/>
          </a:prstGeom>
          <a:solidFill>
            <a:schemeClr val="lt1"/>
          </a:solidFill>
          <a:ln w="25400" cap="flat" cmpd="sng">
            <a:solidFill>
              <a:srgbClr val="0061AF"/>
            </a:solidFill>
            <a:prstDash val="solid"/>
            <a:round/>
            <a:headEnd type="none" w="sm" len="sm"/>
            <a:tailEnd type="none" w="sm" len="sm"/>
          </a:ln>
        </p:spPr>
        <p:txBody>
          <a:bodyPr spcFirstLastPara="1" vert="horz" wrap="square" lIns="91425" tIns="45700" rIns="91425" bIns="45700" numCol="1" rtlCol="0" anchor="ctr" anchorCtr="0" compatLnSpc="1">
            <a:prstTxWarp prst="textNoShape">
              <a:avLst/>
            </a:prstTxWarp>
            <a:noAutofit/>
          </a:bodyPr>
          <a:lstStyle/>
          <a:p>
            <a:pPr>
              <a:spcBef>
                <a:spcPts val="0"/>
              </a:spcBef>
            </a:pPr>
            <a:r>
              <a:rPr lang="en" dirty="0">
                <a:latin typeface="Arial"/>
                <a:ea typeface="Arial"/>
                <a:cs typeface="Arial"/>
                <a:sym typeface="Arial"/>
              </a:rPr>
              <a:t>Georgia’s Vision</a:t>
            </a:r>
            <a:endParaRPr dirty="0">
              <a:latin typeface="Arial"/>
              <a:ea typeface="Arial"/>
              <a:cs typeface="Arial"/>
              <a:sym typeface="Arial"/>
            </a:endParaRPr>
          </a:p>
        </p:txBody>
      </p:sp>
      <p:pic>
        <p:nvPicPr>
          <p:cNvPr id="150" name="Shape 150" descr="An image of Georgia that says &quot;The Peach State&quot;"/>
          <p:cNvPicPr preferRelativeResize="0"/>
          <p:nvPr/>
        </p:nvPicPr>
        <p:blipFill rotWithShape="1">
          <a:blip r:embed="rId3">
            <a:alphaModFix/>
          </a:blip>
          <a:srcRect/>
          <a:stretch/>
        </p:blipFill>
        <p:spPr>
          <a:xfrm>
            <a:off x="6672066" y="2348880"/>
            <a:ext cx="3835723" cy="3078342"/>
          </a:xfrm>
          <a:prstGeom prst="rect">
            <a:avLst/>
          </a:prstGeom>
          <a:noFill/>
          <a:ln>
            <a:noFill/>
          </a:ln>
        </p:spPr>
      </p:pic>
      <p:sp>
        <p:nvSpPr>
          <p:cNvPr id="151" name="Shape 151"/>
          <p:cNvSpPr txBox="1"/>
          <p:nvPr/>
        </p:nvSpPr>
        <p:spPr>
          <a:xfrm>
            <a:off x="3015258" y="2996954"/>
            <a:ext cx="4032448" cy="1731243"/>
          </a:xfrm>
          <a:prstGeom prst="rect">
            <a:avLst/>
          </a:prstGeom>
          <a:noFill/>
          <a:ln>
            <a:noFill/>
          </a:ln>
        </p:spPr>
        <p:txBody>
          <a:bodyPr spcFirstLastPara="1" wrap="square" lIns="91425" tIns="45700" rIns="91425" bIns="45700" anchor="t" anchorCtr="0">
            <a:noAutofit/>
          </a:bodyPr>
          <a:lstStyle/>
          <a:p>
            <a:pPr marL="342900" indent="-342900">
              <a:spcBef>
                <a:spcPts val="640"/>
              </a:spcBef>
              <a:buClr>
                <a:srgbClr val="0061AF"/>
              </a:buClr>
              <a:buSzPts val="3200"/>
              <a:buFont typeface="Noto Sans Symbols"/>
              <a:buChar char="✧"/>
            </a:pPr>
            <a:r>
              <a:rPr lang="en-US" b="1" dirty="0">
                <a:solidFill>
                  <a:srgbClr val="0061AF"/>
                </a:solidFill>
              </a:rPr>
              <a:t>Teacher/Leader Preparation</a:t>
            </a:r>
          </a:p>
          <a:p>
            <a:pPr marL="342900" indent="-342900">
              <a:spcBef>
                <a:spcPts val="640"/>
              </a:spcBef>
              <a:buClr>
                <a:srgbClr val="0061AF"/>
              </a:buClr>
              <a:buSzPts val="3200"/>
              <a:buFont typeface="Noto Sans Symbols"/>
              <a:buChar char="✧"/>
            </a:pPr>
            <a:r>
              <a:rPr lang="en-US" b="1" dirty="0">
                <a:solidFill>
                  <a:srgbClr val="0061AF"/>
                </a:solidFill>
              </a:rPr>
              <a:t>Certification/Licensure</a:t>
            </a:r>
          </a:p>
          <a:p>
            <a:pPr marL="342900" indent="-342900">
              <a:spcBef>
                <a:spcPts val="640"/>
              </a:spcBef>
              <a:buClr>
                <a:srgbClr val="0061AF"/>
              </a:buClr>
              <a:buSzPts val="3200"/>
              <a:buFont typeface="Noto Sans Symbols"/>
              <a:buChar char="✧"/>
            </a:pPr>
            <a:r>
              <a:rPr lang="en-US" b="1" dirty="0">
                <a:solidFill>
                  <a:srgbClr val="0061AF"/>
                </a:solidFill>
              </a:rPr>
              <a:t>Program Evaluation</a:t>
            </a:r>
            <a:endParaRPr lang="en-US" dirty="0"/>
          </a:p>
        </p:txBody>
      </p:sp>
    </p:spTree>
    <p:extLst>
      <p:ext uri="{BB962C8B-B14F-4D97-AF65-F5344CB8AC3E}">
        <p14:creationId xmlns:p14="http://schemas.microsoft.com/office/powerpoint/2010/main" val="2884129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397000" y="821928"/>
            <a:ext cx="9020175" cy="857250"/>
          </a:xfrm>
          <a:prstGeom prst="rect">
            <a:avLst/>
          </a:prstGeom>
          <a:solidFill>
            <a:schemeClr val="lt1"/>
          </a:solidFill>
          <a:ln>
            <a:noFill/>
          </a:ln>
        </p:spPr>
        <p:txBody>
          <a:bodyPr spcFirstLastPara="1" vert="horz" wrap="square" lIns="91425" tIns="45700" rIns="91425" bIns="45700" numCol="1" rtlCol="0" anchor="ctr" anchorCtr="0" compatLnSpc="1">
            <a:prstTxWarp prst="textNoShape">
              <a:avLst/>
            </a:prstTxWarp>
            <a:noAutofit/>
          </a:bodyPr>
          <a:lstStyle/>
          <a:p>
            <a:pPr>
              <a:spcBef>
                <a:spcPts val="0"/>
              </a:spcBef>
            </a:pPr>
            <a:r>
              <a:rPr lang="en" dirty="0">
                <a:latin typeface="Arial"/>
                <a:ea typeface="Arial"/>
                <a:cs typeface="Arial"/>
                <a:sym typeface="Arial"/>
              </a:rPr>
              <a:t>Georgia’s Context</a:t>
            </a:r>
            <a:endParaRPr dirty="0"/>
          </a:p>
        </p:txBody>
      </p:sp>
      <p:sp>
        <p:nvSpPr>
          <p:cNvPr id="166" name="Shape 166"/>
          <p:cNvSpPr txBox="1">
            <a:spLocks noGrp="1"/>
          </p:cNvSpPr>
          <p:nvPr>
            <p:ph type="body" idx="1"/>
          </p:nvPr>
        </p:nvSpPr>
        <p:spPr>
          <a:xfrm>
            <a:off x="3071813" y="2057400"/>
            <a:ext cx="7345362" cy="4051300"/>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pPr indent="-304800">
              <a:spcBef>
                <a:spcPts val="480"/>
              </a:spcBef>
              <a:buSzPts val="1800"/>
            </a:pPr>
            <a:r>
              <a:rPr lang="en-US" sz="2000" dirty="0"/>
              <a:t>Six Universities (all public: CEEDAR Cohort I in 2014, Cohort II in 2017)</a:t>
            </a:r>
          </a:p>
          <a:p>
            <a:pPr indent="-304800">
              <a:spcBef>
                <a:spcPts val="480"/>
              </a:spcBef>
              <a:buSzPts val="1800"/>
            </a:pPr>
            <a:r>
              <a:rPr lang="en-US" sz="2000" dirty="0"/>
              <a:t>Georgia Professional Standards Commission</a:t>
            </a:r>
          </a:p>
          <a:p>
            <a:pPr indent="-304800">
              <a:spcBef>
                <a:spcPts val="480"/>
              </a:spcBef>
              <a:buSzPts val="1800"/>
            </a:pPr>
            <a:r>
              <a:rPr lang="en-US" sz="2000" dirty="0"/>
              <a:t>Georgia Department of Education</a:t>
            </a:r>
          </a:p>
          <a:p>
            <a:pPr indent="-304800">
              <a:spcBef>
                <a:spcPts val="480"/>
              </a:spcBef>
              <a:buSzPts val="1800"/>
            </a:pPr>
            <a:r>
              <a:rPr lang="en-US" sz="2000" dirty="0"/>
              <a:t>University System Board of Regents</a:t>
            </a:r>
          </a:p>
          <a:p>
            <a:pPr indent="-304800">
              <a:spcBef>
                <a:spcPts val="480"/>
              </a:spcBef>
              <a:buSzPts val="1800"/>
            </a:pPr>
            <a:r>
              <a:rPr lang="en-US" sz="2000" dirty="0"/>
              <a:t>University System Dean’s Conference</a:t>
            </a:r>
          </a:p>
          <a:p>
            <a:pPr indent="-304800">
              <a:spcBef>
                <a:spcPts val="480"/>
              </a:spcBef>
              <a:buSzPts val="1800"/>
            </a:pPr>
            <a:r>
              <a:rPr lang="en-US" sz="2000" dirty="0"/>
              <a:t>Georgia  Induction Summit</a:t>
            </a:r>
          </a:p>
          <a:p>
            <a:pPr indent="-304800">
              <a:spcBef>
                <a:spcPts val="480"/>
              </a:spcBef>
              <a:buSzPts val="1800"/>
            </a:pPr>
            <a:r>
              <a:rPr lang="en-US" sz="2000" dirty="0"/>
              <a:t>Professional Organizations (GAEL, GELFA)</a:t>
            </a:r>
          </a:p>
          <a:p>
            <a:pPr indent="-304800">
              <a:spcBef>
                <a:spcPts val="480"/>
              </a:spcBef>
              <a:buSzPts val="1800"/>
            </a:pPr>
            <a:r>
              <a:rPr lang="en-US" sz="2000" dirty="0"/>
              <a:t>P-20 Collaboratives</a:t>
            </a:r>
          </a:p>
          <a:p>
            <a:pPr indent="-190500">
              <a:spcBef>
                <a:spcPts val="0"/>
              </a:spcBef>
              <a:buClr>
                <a:srgbClr val="0061AF"/>
              </a:buClr>
              <a:buSzPts val="2400"/>
              <a:buNone/>
            </a:pPr>
            <a:endParaRPr sz="2400" b="1" dirty="0">
              <a:latin typeface="Arial"/>
              <a:ea typeface="Arial"/>
              <a:cs typeface="Arial"/>
              <a:sym typeface="Arial"/>
            </a:endParaRPr>
          </a:p>
        </p:txBody>
      </p:sp>
      <p:pic>
        <p:nvPicPr>
          <p:cNvPr id="4" name="Shape 150" descr="An image of Georgia that says &quot;The Peach State&quot;">
            <a:extLst>
              <a:ext uri="{FF2B5EF4-FFF2-40B4-BE49-F238E27FC236}">
                <a16:creationId xmlns:a16="http://schemas.microsoft.com/office/drawing/2014/main" id="{5347A0BD-749B-7040-8205-384A420ED8AB}"/>
              </a:ext>
            </a:extLst>
          </p:cNvPr>
          <p:cNvPicPr preferRelativeResize="0"/>
          <p:nvPr/>
        </p:nvPicPr>
        <p:blipFill rotWithShape="1">
          <a:blip r:embed="rId3">
            <a:alphaModFix/>
          </a:blip>
          <a:srcRect/>
          <a:stretch/>
        </p:blipFill>
        <p:spPr>
          <a:xfrm>
            <a:off x="8356277" y="-165720"/>
            <a:ext cx="3835723" cy="3078342"/>
          </a:xfrm>
          <a:prstGeom prst="rect">
            <a:avLst/>
          </a:prstGeom>
          <a:noFill/>
          <a:ln>
            <a:noFill/>
          </a:ln>
        </p:spPr>
      </p:pic>
    </p:spTree>
    <p:extLst>
      <p:ext uri="{BB962C8B-B14F-4D97-AF65-F5344CB8AC3E}">
        <p14:creationId xmlns:p14="http://schemas.microsoft.com/office/powerpoint/2010/main" val="3338706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idx="4294967295"/>
          </p:nvPr>
        </p:nvSpPr>
        <p:spPr>
          <a:xfrm>
            <a:off x="2841925" y="812652"/>
            <a:ext cx="6994525" cy="857250"/>
          </a:xfrm>
          <a:prstGeom prst="rect">
            <a:avLst/>
          </a:prstGeom>
          <a:solidFill>
            <a:schemeClr val="lt1"/>
          </a:solidFill>
          <a:ln w="25400" cap="flat" cmpd="sng">
            <a:solidFill>
              <a:srgbClr val="0061AF"/>
            </a:solidFill>
            <a:prstDash val="solid"/>
            <a:round/>
            <a:headEnd type="none" w="sm" len="sm"/>
            <a:tailEnd type="none" w="sm" len="sm"/>
          </a:ln>
        </p:spPr>
        <p:txBody>
          <a:bodyPr spcFirstLastPara="1" vert="horz" wrap="square" lIns="91425" tIns="45700" rIns="91425" bIns="45700" numCol="1" rtlCol="0" anchor="ctr" anchorCtr="0" compatLnSpc="1">
            <a:prstTxWarp prst="textNoShape">
              <a:avLst/>
            </a:prstTxWarp>
            <a:noAutofit/>
          </a:bodyPr>
          <a:lstStyle/>
          <a:p>
            <a:r>
              <a:rPr lang="en-US" sz="3200" dirty="0"/>
              <a:t>Georgia’s Conceptual Framework</a:t>
            </a:r>
            <a:endParaRPr sz="3200" dirty="0"/>
          </a:p>
        </p:txBody>
      </p:sp>
      <p:sp>
        <p:nvSpPr>
          <p:cNvPr id="174" name="Shape 174"/>
          <p:cNvSpPr/>
          <p:nvPr/>
        </p:nvSpPr>
        <p:spPr>
          <a:xfrm>
            <a:off x="2841258" y="2029739"/>
            <a:ext cx="2016224" cy="1026114"/>
          </a:xfrm>
          <a:prstGeom prst="roundRect">
            <a:avLst>
              <a:gd name="adj" fmla="val 16667"/>
            </a:avLst>
          </a:prstGeom>
          <a:solidFill>
            <a:schemeClr val="dk1"/>
          </a:soli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dirty="0">
                <a:solidFill>
                  <a:schemeClr val="lt1"/>
                </a:solidFill>
                <a:latin typeface="Arial"/>
                <a:ea typeface="Arial"/>
                <a:cs typeface="Arial"/>
                <a:sym typeface="Arial"/>
              </a:rPr>
              <a:t>Evidence based practices/High leverage practices</a:t>
            </a:r>
            <a:endParaRPr dirty="0"/>
          </a:p>
        </p:txBody>
      </p:sp>
      <p:sp>
        <p:nvSpPr>
          <p:cNvPr id="175" name="Shape 175"/>
          <p:cNvSpPr/>
          <p:nvPr/>
        </p:nvSpPr>
        <p:spPr>
          <a:xfrm>
            <a:off x="5548715" y="2036905"/>
            <a:ext cx="2088300" cy="1063800"/>
          </a:xfrm>
          <a:prstGeom prst="roundRect">
            <a:avLst>
              <a:gd name="adj" fmla="val 16667"/>
            </a:avLst>
          </a:prstGeom>
          <a:solidFill>
            <a:schemeClr val="dk1"/>
          </a:soli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dirty="0">
                <a:solidFill>
                  <a:schemeClr val="lt1"/>
                </a:solidFill>
                <a:latin typeface="Arial"/>
                <a:ea typeface="Arial"/>
                <a:cs typeface="Arial"/>
                <a:sym typeface="Arial"/>
              </a:rPr>
              <a:t>Review/revision of our programs</a:t>
            </a:r>
          </a:p>
          <a:p>
            <a:pPr algn="ctr"/>
            <a:endParaRPr dirty="0"/>
          </a:p>
        </p:txBody>
      </p:sp>
      <p:sp>
        <p:nvSpPr>
          <p:cNvPr id="176" name="Shape 176"/>
          <p:cNvSpPr/>
          <p:nvPr/>
        </p:nvSpPr>
        <p:spPr>
          <a:xfrm>
            <a:off x="8328248" y="2002736"/>
            <a:ext cx="1872208" cy="1080120"/>
          </a:xfrm>
          <a:prstGeom prst="roundRect">
            <a:avLst>
              <a:gd name="adj" fmla="val 16667"/>
            </a:avLst>
          </a:prstGeom>
          <a:solidFill>
            <a:schemeClr val="dk1"/>
          </a:soli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dirty="0">
                <a:solidFill>
                  <a:schemeClr val="lt1"/>
                </a:solidFill>
                <a:latin typeface="Arial"/>
                <a:ea typeface="Arial"/>
                <a:cs typeface="Arial"/>
                <a:sym typeface="Arial"/>
              </a:rPr>
              <a:t>Scale up for Collaboration/</a:t>
            </a:r>
          </a:p>
          <a:p>
            <a:pPr algn="ctr"/>
            <a:r>
              <a:rPr lang="en" dirty="0">
                <a:solidFill>
                  <a:schemeClr val="lt1"/>
                </a:solidFill>
                <a:latin typeface="Arial"/>
                <a:ea typeface="Arial"/>
                <a:cs typeface="Arial"/>
                <a:sym typeface="Arial"/>
              </a:rPr>
              <a:t>Sustainability</a:t>
            </a:r>
            <a:endParaRPr dirty="0"/>
          </a:p>
        </p:txBody>
      </p:sp>
      <p:grpSp>
        <p:nvGrpSpPr>
          <p:cNvPr id="177" name="Shape 177"/>
          <p:cNvGrpSpPr/>
          <p:nvPr/>
        </p:nvGrpSpPr>
        <p:grpSpPr>
          <a:xfrm>
            <a:off x="2905122" y="3287599"/>
            <a:ext cx="1944216" cy="1503788"/>
            <a:chOff x="0" y="60011"/>
            <a:chExt cx="1944216" cy="1176121"/>
          </a:xfrm>
        </p:grpSpPr>
        <p:sp>
          <p:nvSpPr>
            <p:cNvPr id="178" name="Shape 178"/>
            <p:cNvSpPr/>
            <p:nvPr/>
          </p:nvSpPr>
          <p:spPr>
            <a:xfrm>
              <a:off x="0" y="192851"/>
              <a:ext cx="1944216" cy="226800"/>
            </a:xfrm>
            <a:prstGeom prst="rect">
              <a:avLst/>
            </a:prstGeom>
            <a:solidFill>
              <a:schemeClr val="lt1">
                <a:alpha val="89803"/>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79" name="Shape 179"/>
            <p:cNvSpPr/>
            <p:nvPr/>
          </p:nvSpPr>
          <p:spPr>
            <a:xfrm>
              <a:off x="97210" y="60011"/>
              <a:ext cx="1360951" cy="265680"/>
            </a:xfrm>
            <a:prstGeom prst="roundRect">
              <a:avLst>
                <a:gd name="adj" fmla="val 16667"/>
              </a:avLst>
            </a:prstGeom>
            <a:gradFill>
              <a:gsLst>
                <a:gs pos="0">
                  <a:srgbClr val="0069CC"/>
                </a:gs>
                <a:gs pos="100000">
                  <a:srgbClr val="8EB4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dirty="0"/>
            </a:p>
          </p:txBody>
        </p:sp>
        <p:sp>
          <p:nvSpPr>
            <p:cNvPr id="180" name="Shape 180"/>
            <p:cNvSpPr txBox="1"/>
            <p:nvPr/>
          </p:nvSpPr>
          <p:spPr>
            <a:xfrm>
              <a:off x="110179" y="72980"/>
              <a:ext cx="1335013" cy="239742"/>
            </a:xfrm>
            <a:prstGeom prst="rect">
              <a:avLst/>
            </a:prstGeom>
            <a:noFill/>
            <a:ln>
              <a:noFill/>
            </a:ln>
          </p:spPr>
          <p:txBody>
            <a:bodyPr spcFirstLastPara="1" wrap="square" lIns="51425" tIns="0" rIns="51425" bIns="0" anchor="ctr" anchorCtr="0">
              <a:noAutofit/>
            </a:bodyPr>
            <a:lstStyle/>
            <a:p>
              <a:pPr>
                <a:lnSpc>
                  <a:spcPct val="90000"/>
                </a:lnSpc>
                <a:buClr>
                  <a:schemeClr val="lt1"/>
                </a:buClr>
                <a:buSzPts val="900"/>
              </a:pPr>
              <a:r>
                <a:rPr lang="en" sz="1200" dirty="0">
                  <a:solidFill>
                    <a:schemeClr val="lt1"/>
                  </a:solidFill>
                  <a:latin typeface="Arial"/>
                  <a:ea typeface="Arial"/>
                  <a:cs typeface="Arial"/>
                  <a:sym typeface="Arial"/>
                </a:rPr>
                <a:t>CEEDAR resources</a:t>
              </a:r>
              <a:endParaRPr sz="1200" dirty="0"/>
            </a:p>
          </p:txBody>
        </p:sp>
        <p:sp>
          <p:nvSpPr>
            <p:cNvPr id="181" name="Shape 181"/>
            <p:cNvSpPr/>
            <p:nvPr/>
          </p:nvSpPr>
          <p:spPr>
            <a:xfrm>
              <a:off x="0" y="601092"/>
              <a:ext cx="1944216" cy="226800"/>
            </a:xfrm>
            <a:prstGeom prst="rect">
              <a:avLst/>
            </a:prstGeom>
            <a:solidFill>
              <a:schemeClr val="lt1">
                <a:alpha val="89803"/>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82" name="Shape 182"/>
            <p:cNvSpPr/>
            <p:nvPr/>
          </p:nvSpPr>
          <p:spPr>
            <a:xfrm>
              <a:off x="97210" y="468252"/>
              <a:ext cx="1360951" cy="265680"/>
            </a:xfrm>
            <a:prstGeom prst="roundRect">
              <a:avLst>
                <a:gd name="adj" fmla="val 16667"/>
              </a:avLst>
            </a:prstGeom>
            <a:gradFill>
              <a:gsLst>
                <a:gs pos="0">
                  <a:srgbClr val="0069CC"/>
                </a:gs>
                <a:gs pos="100000">
                  <a:srgbClr val="8EB4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dirty="0"/>
            </a:p>
          </p:txBody>
        </p:sp>
        <p:sp>
          <p:nvSpPr>
            <p:cNvPr id="183" name="Shape 183"/>
            <p:cNvSpPr txBox="1"/>
            <p:nvPr/>
          </p:nvSpPr>
          <p:spPr>
            <a:xfrm>
              <a:off x="110179" y="481221"/>
              <a:ext cx="1335013" cy="239742"/>
            </a:xfrm>
            <a:prstGeom prst="rect">
              <a:avLst/>
            </a:prstGeom>
            <a:noFill/>
            <a:ln>
              <a:noFill/>
            </a:ln>
          </p:spPr>
          <p:txBody>
            <a:bodyPr spcFirstLastPara="1" wrap="square" lIns="51425" tIns="0" rIns="51425" bIns="0" anchor="ctr" anchorCtr="0">
              <a:noAutofit/>
            </a:bodyPr>
            <a:lstStyle/>
            <a:p>
              <a:pPr>
                <a:lnSpc>
                  <a:spcPct val="90000"/>
                </a:lnSpc>
                <a:buClr>
                  <a:schemeClr val="lt1"/>
                </a:buClr>
                <a:buSzPts val="900"/>
              </a:pPr>
              <a:r>
                <a:rPr lang="en" sz="1200" dirty="0">
                  <a:solidFill>
                    <a:schemeClr val="lt1"/>
                  </a:solidFill>
                  <a:latin typeface="Arial"/>
                  <a:ea typeface="Arial"/>
                  <a:cs typeface="Arial"/>
                  <a:sym typeface="Arial"/>
                </a:rPr>
                <a:t>Review our data</a:t>
              </a:r>
              <a:endParaRPr sz="1200" dirty="0"/>
            </a:p>
          </p:txBody>
        </p:sp>
        <p:sp>
          <p:nvSpPr>
            <p:cNvPr id="184" name="Shape 184"/>
            <p:cNvSpPr/>
            <p:nvPr/>
          </p:nvSpPr>
          <p:spPr>
            <a:xfrm>
              <a:off x="0" y="1009332"/>
              <a:ext cx="1944216" cy="226800"/>
            </a:xfrm>
            <a:prstGeom prst="rect">
              <a:avLst/>
            </a:prstGeom>
            <a:solidFill>
              <a:schemeClr val="lt1">
                <a:alpha val="89803"/>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85" name="Shape 185"/>
            <p:cNvSpPr/>
            <p:nvPr/>
          </p:nvSpPr>
          <p:spPr>
            <a:xfrm>
              <a:off x="97210" y="876492"/>
              <a:ext cx="1360951" cy="265680"/>
            </a:xfrm>
            <a:prstGeom prst="roundRect">
              <a:avLst>
                <a:gd name="adj" fmla="val 16667"/>
              </a:avLst>
            </a:prstGeom>
            <a:gradFill>
              <a:gsLst>
                <a:gs pos="0">
                  <a:srgbClr val="0069CC"/>
                </a:gs>
                <a:gs pos="100000">
                  <a:srgbClr val="8EB4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dirty="0"/>
            </a:p>
          </p:txBody>
        </p:sp>
        <p:sp>
          <p:nvSpPr>
            <p:cNvPr id="186" name="Shape 186"/>
            <p:cNvSpPr txBox="1"/>
            <p:nvPr/>
          </p:nvSpPr>
          <p:spPr>
            <a:xfrm>
              <a:off x="110179" y="889461"/>
              <a:ext cx="1335013" cy="239742"/>
            </a:xfrm>
            <a:prstGeom prst="rect">
              <a:avLst/>
            </a:prstGeom>
            <a:noFill/>
            <a:ln>
              <a:noFill/>
            </a:ln>
          </p:spPr>
          <p:txBody>
            <a:bodyPr spcFirstLastPara="1" wrap="square" lIns="51425" tIns="0" rIns="51425" bIns="0" anchor="ctr" anchorCtr="0">
              <a:noAutofit/>
            </a:bodyPr>
            <a:lstStyle/>
            <a:p>
              <a:pPr>
                <a:lnSpc>
                  <a:spcPct val="90000"/>
                </a:lnSpc>
                <a:buClr>
                  <a:schemeClr val="lt1"/>
                </a:buClr>
                <a:buSzPts val="900"/>
              </a:pPr>
              <a:r>
                <a:rPr lang="en" sz="1200" dirty="0">
                  <a:solidFill>
                    <a:schemeClr val="lt1"/>
                  </a:solidFill>
                  <a:latin typeface="Arial"/>
                  <a:ea typeface="Arial"/>
                  <a:cs typeface="Arial"/>
                  <a:sym typeface="Arial"/>
                </a:rPr>
                <a:t>Talk to our own experts</a:t>
              </a:r>
              <a:endParaRPr sz="1200" dirty="0"/>
            </a:p>
          </p:txBody>
        </p:sp>
      </p:grpSp>
      <p:grpSp>
        <p:nvGrpSpPr>
          <p:cNvPr id="187" name="Shape 187"/>
          <p:cNvGrpSpPr/>
          <p:nvPr/>
        </p:nvGrpSpPr>
        <p:grpSpPr>
          <a:xfrm>
            <a:off x="5619254" y="3220519"/>
            <a:ext cx="2039888" cy="1960201"/>
            <a:chOff x="0" y="249259"/>
            <a:chExt cx="2039888" cy="2613601"/>
          </a:xfrm>
        </p:grpSpPr>
        <p:sp>
          <p:nvSpPr>
            <p:cNvPr id="188" name="Shape 188"/>
            <p:cNvSpPr/>
            <p:nvPr/>
          </p:nvSpPr>
          <p:spPr>
            <a:xfrm>
              <a:off x="0" y="544459"/>
              <a:ext cx="2039888" cy="504000"/>
            </a:xfrm>
            <a:prstGeom prst="rect">
              <a:avLst/>
            </a:prstGeom>
            <a:solidFill>
              <a:schemeClr val="lt1">
                <a:alpha val="89803"/>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89" name="Shape 189"/>
            <p:cNvSpPr/>
            <p:nvPr/>
          </p:nvSpPr>
          <p:spPr>
            <a:xfrm>
              <a:off x="101994" y="249259"/>
              <a:ext cx="1427921" cy="590400"/>
            </a:xfrm>
            <a:prstGeom prst="roundRect">
              <a:avLst>
                <a:gd name="adj" fmla="val 16667"/>
              </a:avLst>
            </a:prstGeom>
            <a:gradFill>
              <a:gsLst>
                <a:gs pos="0">
                  <a:srgbClr val="0069CC"/>
                </a:gs>
                <a:gs pos="100000">
                  <a:srgbClr val="8EB4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dirty="0"/>
            </a:p>
          </p:txBody>
        </p:sp>
        <p:sp>
          <p:nvSpPr>
            <p:cNvPr id="190" name="Shape 190"/>
            <p:cNvSpPr txBox="1"/>
            <p:nvPr/>
          </p:nvSpPr>
          <p:spPr>
            <a:xfrm>
              <a:off x="130815" y="278080"/>
              <a:ext cx="1370279" cy="532758"/>
            </a:xfrm>
            <a:prstGeom prst="rect">
              <a:avLst/>
            </a:prstGeom>
            <a:noFill/>
            <a:ln>
              <a:noFill/>
            </a:ln>
          </p:spPr>
          <p:txBody>
            <a:bodyPr spcFirstLastPara="1" wrap="square" lIns="53950" tIns="0" rIns="53950" bIns="0" anchor="ctr" anchorCtr="0">
              <a:noAutofit/>
            </a:bodyPr>
            <a:lstStyle/>
            <a:p>
              <a:pPr>
                <a:lnSpc>
                  <a:spcPct val="90000"/>
                </a:lnSpc>
                <a:buClr>
                  <a:schemeClr val="lt1"/>
                </a:buClr>
                <a:buSzPts val="1100"/>
              </a:pPr>
              <a:r>
                <a:rPr lang="en" sz="1200" dirty="0">
                  <a:solidFill>
                    <a:schemeClr val="lt1"/>
                  </a:solidFill>
                  <a:latin typeface="Arial"/>
                  <a:ea typeface="Arial"/>
                  <a:cs typeface="Arial"/>
                  <a:sym typeface="Arial"/>
                </a:rPr>
                <a:t>Talk to our stakeholders</a:t>
              </a:r>
              <a:endParaRPr sz="1200" dirty="0"/>
            </a:p>
          </p:txBody>
        </p:sp>
        <p:sp>
          <p:nvSpPr>
            <p:cNvPr id="191" name="Shape 191"/>
            <p:cNvSpPr/>
            <p:nvPr/>
          </p:nvSpPr>
          <p:spPr>
            <a:xfrm>
              <a:off x="0" y="1451660"/>
              <a:ext cx="2039888" cy="504000"/>
            </a:xfrm>
            <a:prstGeom prst="rect">
              <a:avLst/>
            </a:prstGeom>
            <a:solidFill>
              <a:schemeClr val="lt1">
                <a:alpha val="89803"/>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92" name="Shape 192"/>
            <p:cNvSpPr/>
            <p:nvPr/>
          </p:nvSpPr>
          <p:spPr>
            <a:xfrm>
              <a:off x="101994" y="1156459"/>
              <a:ext cx="1427921" cy="590400"/>
            </a:xfrm>
            <a:prstGeom prst="roundRect">
              <a:avLst>
                <a:gd name="adj" fmla="val 16667"/>
              </a:avLst>
            </a:prstGeom>
            <a:gradFill>
              <a:gsLst>
                <a:gs pos="0">
                  <a:srgbClr val="0069CC"/>
                </a:gs>
                <a:gs pos="100000">
                  <a:srgbClr val="8EB4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dirty="0"/>
            </a:p>
          </p:txBody>
        </p:sp>
        <p:sp>
          <p:nvSpPr>
            <p:cNvPr id="193" name="Shape 193"/>
            <p:cNvSpPr txBox="1"/>
            <p:nvPr/>
          </p:nvSpPr>
          <p:spPr>
            <a:xfrm>
              <a:off x="130815" y="1185280"/>
              <a:ext cx="1370279" cy="532758"/>
            </a:xfrm>
            <a:prstGeom prst="rect">
              <a:avLst/>
            </a:prstGeom>
            <a:noFill/>
            <a:ln>
              <a:noFill/>
            </a:ln>
          </p:spPr>
          <p:txBody>
            <a:bodyPr spcFirstLastPara="1" wrap="square" lIns="53950" tIns="0" rIns="53950" bIns="0" anchor="ctr" anchorCtr="0">
              <a:noAutofit/>
            </a:bodyPr>
            <a:lstStyle/>
            <a:p>
              <a:pPr>
                <a:lnSpc>
                  <a:spcPct val="90000"/>
                </a:lnSpc>
                <a:buClr>
                  <a:schemeClr val="lt1"/>
                </a:buClr>
                <a:buSzPts val="1100"/>
              </a:pPr>
              <a:r>
                <a:rPr lang="en" sz="1200" dirty="0">
                  <a:solidFill>
                    <a:schemeClr val="lt1"/>
                  </a:solidFill>
                  <a:latin typeface="Arial"/>
                  <a:ea typeface="Arial"/>
                  <a:cs typeface="Arial"/>
                  <a:sym typeface="Arial"/>
                </a:rPr>
                <a:t>Review our syllabi</a:t>
              </a:r>
              <a:endParaRPr sz="1200" dirty="0"/>
            </a:p>
          </p:txBody>
        </p:sp>
        <p:sp>
          <p:nvSpPr>
            <p:cNvPr id="194" name="Shape 194"/>
            <p:cNvSpPr/>
            <p:nvPr/>
          </p:nvSpPr>
          <p:spPr>
            <a:xfrm>
              <a:off x="0" y="2358860"/>
              <a:ext cx="2039888" cy="504000"/>
            </a:xfrm>
            <a:prstGeom prst="rect">
              <a:avLst/>
            </a:prstGeom>
            <a:solidFill>
              <a:schemeClr val="lt1">
                <a:alpha val="89803"/>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95" name="Shape 195"/>
            <p:cNvSpPr/>
            <p:nvPr/>
          </p:nvSpPr>
          <p:spPr>
            <a:xfrm>
              <a:off x="72008" y="2188358"/>
              <a:ext cx="1427921" cy="590400"/>
            </a:xfrm>
            <a:prstGeom prst="roundRect">
              <a:avLst>
                <a:gd name="adj" fmla="val 16667"/>
              </a:avLst>
            </a:prstGeom>
            <a:gradFill>
              <a:gsLst>
                <a:gs pos="0">
                  <a:srgbClr val="0069CC"/>
                </a:gs>
                <a:gs pos="100000">
                  <a:srgbClr val="8EB4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dirty="0"/>
            </a:p>
          </p:txBody>
        </p:sp>
        <p:sp>
          <p:nvSpPr>
            <p:cNvPr id="196" name="Shape 196"/>
            <p:cNvSpPr txBox="1"/>
            <p:nvPr/>
          </p:nvSpPr>
          <p:spPr>
            <a:xfrm>
              <a:off x="100829" y="2217179"/>
              <a:ext cx="1370279" cy="532758"/>
            </a:xfrm>
            <a:prstGeom prst="rect">
              <a:avLst/>
            </a:prstGeom>
            <a:noFill/>
            <a:ln>
              <a:noFill/>
            </a:ln>
          </p:spPr>
          <p:txBody>
            <a:bodyPr spcFirstLastPara="1" wrap="square" lIns="53950" tIns="0" rIns="53950" bIns="0" anchor="ctr" anchorCtr="0">
              <a:noAutofit/>
            </a:bodyPr>
            <a:lstStyle/>
            <a:p>
              <a:pPr>
                <a:lnSpc>
                  <a:spcPct val="90000"/>
                </a:lnSpc>
                <a:buClr>
                  <a:schemeClr val="lt1"/>
                </a:buClr>
                <a:buSzPts val="2000"/>
              </a:pPr>
              <a:r>
                <a:rPr lang="en" sz="1200" dirty="0">
                  <a:solidFill>
                    <a:schemeClr val="lt1"/>
                  </a:solidFill>
                  <a:latin typeface="Arial"/>
                  <a:ea typeface="Arial"/>
                  <a:cs typeface="Arial"/>
                  <a:sym typeface="Arial"/>
                </a:rPr>
                <a:t>Revise our programs</a:t>
              </a:r>
              <a:endParaRPr sz="1200" dirty="0"/>
            </a:p>
          </p:txBody>
        </p:sp>
      </p:grpSp>
      <p:grpSp>
        <p:nvGrpSpPr>
          <p:cNvPr id="197" name="Shape 197"/>
          <p:cNvGrpSpPr/>
          <p:nvPr/>
        </p:nvGrpSpPr>
        <p:grpSpPr>
          <a:xfrm>
            <a:off x="8328248" y="3199984"/>
            <a:ext cx="2016224" cy="1862191"/>
            <a:chOff x="0" y="54683"/>
            <a:chExt cx="2016224" cy="2482921"/>
          </a:xfrm>
        </p:grpSpPr>
        <p:sp>
          <p:nvSpPr>
            <p:cNvPr id="198" name="Shape 198"/>
            <p:cNvSpPr/>
            <p:nvPr/>
          </p:nvSpPr>
          <p:spPr>
            <a:xfrm>
              <a:off x="0" y="335123"/>
              <a:ext cx="2016224" cy="478800"/>
            </a:xfrm>
            <a:prstGeom prst="rect">
              <a:avLst/>
            </a:prstGeom>
            <a:solidFill>
              <a:schemeClr val="lt1">
                <a:alpha val="89803"/>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99" name="Shape 199"/>
            <p:cNvSpPr/>
            <p:nvPr/>
          </p:nvSpPr>
          <p:spPr>
            <a:xfrm>
              <a:off x="100811" y="54683"/>
              <a:ext cx="1411356" cy="560880"/>
            </a:xfrm>
            <a:prstGeom prst="roundRect">
              <a:avLst>
                <a:gd name="adj" fmla="val 16667"/>
              </a:avLst>
            </a:prstGeom>
            <a:gradFill>
              <a:gsLst>
                <a:gs pos="0">
                  <a:srgbClr val="0069CC"/>
                </a:gs>
                <a:gs pos="100000">
                  <a:srgbClr val="8EB4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dirty="0"/>
            </a:p>
          </p:txBody>
        </p:sp>
        <p:sp>
          <p:nvSpPr>
            <p:cNvPr id="200" name="Shape 200"/>
            <p:cNvSpPr txBox="1"/>
            <p:nvPr/>
          </p:nvSpPr>
          <p:spPr>
            <a:xfrm>
              <a:off x="128191" y="82063"/>
              <a:ext cx="1356596" cy="506120"/>
            </a:xfrm>
            <a:prstGeom prst="rect">
              <a:avLst/>
            </a:prstGeom>
            <a:noFill/>
            <a:ln>
              <a:noFill/>
            </a:ln>
          </p:spPr>
          <p:txBody>
            <a:bodyPr spcFirstLastPara="1" wrap="square" lIns="53325" tIns="0" rIns="53325" bIns="0" anchor="ctr" anchorCtr="0">
              <a:noAutofit/>
            </a:bodyPr>
            <a:lstStyle/>
            <a:p>
              <a:pPr>
                <a:lnSpc>
                  <a:spcPct val="90000"/>
                </a:lnSpc>
                <a:buClr>
                  <a:schemeClr val="lt1"/>
                </a:buClr>
                <a:buSzPts val="1900"/>
              </a:pPr>
              <a:r>
                <a:rPr lang="en" sz="1200" dirty="0">
                  <a:solidFill>
                    <a:schemeClr val="lt1"/>
                  </a:solidFill>
                  <a:latin typeface="Arial"/>
                  <a:ea typeface="Arial"/>
                  <a:cs typeface="Arial"/>
                  <a:sym typeface="Arial"/>
                </a:rPr>
                <a:t>Share the work</a:t>
              </a:r>
              <a:endParaRPr sz="1200" dirty="0"/>
            </a:p>
          </p:txBody>
        </p:sp>
        <p:sp>
          <p:nvSpPr>
            <p:cNvPr id="201" name="Shape 201"/>
            <p:cNvSpPr/>
            <p:nvPr/>
          </p:nvSpPr>
          <p:spPr>
            <a:xfrm>
              <a:off x="0" y="1196963"/>
              <a:ext cx="2016224" cy="478800"/>
            </a:xfrm>
            <a:prstGeom prst="rect">
              <a:avLst/>
            </a:prstGeom>
            <a:solidFill>
              <a:schemeClr val="lt1">
                <a:alpha val="89803"/>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02" name="Shape 202"/>
            <p:cNvSpPr/>
            <p:nvPr/>
          </p:nvSpPr>
          <p:spPr>
            <a:xfrm>
              <a:off x="100811" y="916523"/>
              <a:ext cx="1411356" cy="560880"/>
            </a:xfrm>
            <a:prstGeom prst="roundRect">
              <a:avLst>
                <a:gd name="adj" fmla="val 16667"/>
              </a:avLst>
            </a:prstGeom>
            <a:gradFill>
              <a:gsLst>
                <a:gs pos="0">
                  <a:srgbClr val="0069CC"/>
                </a:gs>
                <a:gs pos="100000">
                  <a:srgbClr val="8EB4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dirty="0"/>
            </a:p>
          </p:txBody>
        </p:sp>
        <p:sp>
          <p:nvSpPr>
            <p:cNvPr id="203" name="Shape 203"/>
            <p:cNvSpPr txBox="1"/>
            <p:nvPr/>
          </p:nvSpPr>
          <p:spPr>
            <a:xfrm>
              <a:off x="128191" y="943903"/>
              <a:ext cx="1356600" cy="506100"/>
            </a:xfrm>
            <a:prstGeom prst="rect">
              <a:avLst/>
            </a:prstGeom>
            <a:noFill/>
            <a:ln>
              <a:noFill/>
            </a:ln>
          </p:spPr>
          <p:txBody>
            <a:bodyPr spcFirstLastPara="1" wrap="square" lIns="53325" tIns="0" rIns="53325" bIns="0" anchor="ctr" anchorCtr="0">
              <a:noAutofit/>
            </a:bodyPr>
            <a:lstStyle/>
            <a:p>
              <a:pPr>
                <a:lnSpc>
                  <a:spcPct val="90000"/>
                </a:lnSpc>
                <a:buClr>
                  <a:schemeClr val="lt1"/>
                </a:buClr>
                <a:buSzPts val="1900"/>
              </a:pPr>
              <a:r>
                <a:rPr lang="en" sz="1200" dirty="0">
                  <a:solidFill>
                    <a:schemeClr val="lt1"/>
                  </a:solidFill>
                  <a:latin typeface="Arial"/>
                  <a:ea typeface="Arial"/>
                  <a:cs typeface="Arial"/>
                  <a:sym typeface="Arial"/>
                </a:rPr>
                <a:t>Mentor others</a:t>
              </a:r>
              <a:endParaRPr sz="1200" dirty="0"/>
            </a:p>
          </p:txBody>
        </p:sp>
        <p:sp>
          <p:nvSpPr>
            <p:cNvPr id="204" name="Shape 204"/>
            <p:cNvSpPr/>
            <p:nvPr/>
          </p:nvSpPr>
          <p:spPr>
            <a:xfrm>
              <a:off x="0" y="2058804"/>
              <a:ext cx="2016224" cy="478800"/>
            </a:xfrm>
            <a:prstGeom prst="rect">
              <a:avLst/>
            </a:prstGeom>
            <a:solidFill>
              <a:schemeClr val="lt1">
                <a:alpha val="89803"/>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05" name="Shape 205"/>
            <p:cNvSpPr/>
            <p:nvPr/>
          </p:nvSpPr>
          <p:spPr>
            <a:xfrm>
              <a:off x="100811" y="1778364"/>
              <a:ext cx="1411356" cy="560880"/>
            </a:xfrm>
            <a:prstGeom prst="roundRect">
              <a:avLst>
                <a:gd name="adj" fmla="val 16667"/>
              </a:avLst>
            </a:prstGeom>
            <a:gradFill>
              <a:gsLst>
                <a:gs pos="0">
                  <a:srgbClr val="0069CC"/>
                </a:gs>
                <a:gs pos="100000">
                  <a:srgbClr val="8EB4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dirty="0"/>
            </a:p>
          </p:txBody>
        </p:sp>
        <p:sp>
          <p:nvSpPr>
            <p:cNvPr id="206" name="Shape 206"/>
            <p:cNvSpPr txBox="1"/>
            <p:nvPr/>
          </p:nvSpPr>
          <p:spPr>
            <a:xfrm>
              <a:off x="128191" y="1805744"/>
              <a:ext cx="1356596" cy="506120"/>
            </a:xfrm>
            <a:prstGeom prst="rect">
              <a:avLst/>
            </a:prstGeom>
            <a:noFill/>
            <a:ln>
              <a:noFill/>
            </a:ln>
          </p:spPr>
          <p:txBody>
            <a:bodyPr spcFirstLastPara="1" wrap="square" lIns="53325" tIns="0" rIns="53325" bIns="0" anchor="ctr" anchorCtr="0">
              <a:noAutofit/>
            </a:bodyPr>
            <a:lstStyle/>
            <a:p>
              <a:pPr>
                <a:lnSpc>
                  <a:spcPct val="90000"/>
                </a:lnSpc>
                <a:buClr>
                  <a:schemeClr val="lt1"/>
                </a:buClr>
                <a:buSzPts val="1900"/>
              </a:pPr>
              <a:r>
                <a:rPr lang="en" sz="1200" dirty="0">
                  <a:solidFill>
                    <a:schemeClr val="lt1"/>
                  </a:solidFill>
                  <a:latin typeface="Arial"/>
                  <a:ea typeface="Arial"/>
                  <a:cs typeface="Arial"/>
                  <a:sym typeface="Arial"/>
                </a:rPr>
                <a:t>Continue the work</a:t>
              </a:r>
              <a:endParaRPr sz="1200" dirty="0"/>
            </a:p>
          </p:txBody>
        </p:sp>
      </p:grpSp>
      <p:sp>
        <p:nvSpPr>
          <p:cNvPr id="207" name="Shape 207"/>
          <p:cNvSpPr txBox="1"/>
          <p:nvPr/>
        </p:nvSpPr>
        <p:spPr>
          <a:xfrm>
            <a:off x="3071664" y="4617134"/>
            <a:ext cx="7272808" cy="276999"/>
          </a:xfrm>
          <a:prstGeom prst="rect">
            <a:avLst/>
          </a:prstGeom>
          <a:noFill/>
          <a:ln>
            <a:noFill/>
          </a:ln>
        </p:spPr>
        <p:txBody>
          <a:bodyPr spcFirstLastPara="1" wrap="square" lIns="91425" tIns="45700" rIns="91425" bIns="45700" anchor="t" anchorCtr="0">
            <a:noAutofit/>
          </a:bodyPr>
          <a:lstStyle/>
          <a:p>
            <a:pPr algn="ctr"/>
            <a:r>
              <a:rPr lang="en" dirty="0">
                <a:solidFill>
                  <a:schemeClr val="dk1"/>
                </a:solidFill>
                <a:latin typeface="Arial"/>
                <a:ea typeface="Arial"/>
                <a:cs typeface="Arial"/>
                <a:sym typeface="Arial"/>
              </a:rPr>
              <a:t>!</a:t>
            </a:r>
            <a:endParaRPr dirty="0"/>
          </a:p>
        </p:txBody>
      </p:sp>
      <p:sp>
        <p:nvSpPr>
          <p:cNvPr id="208" name="Shape 208"/>
          <p:cNvSpPr txBox="1"/>
          <p:nvPr/>
        </p:nvSpPr>
        <p:spPr>
          <a:xfrm>
            <a:off x="3873004" y="5430761"/>
            <a:ext cx="5391348" cy="276999"/>
          </a:xfrm>
          <a:prstGeom prst="rect">
            <a:avLst/>
          </a:prstGeom>
          <a:noFill/>
          <a:ln>
            <a:noFill/>
          </a:ln>
        </p:spPr>
        <p:txBody>
          <a:bodyPr spcFirstLastPara="1" wrap="square" lIns="91425" tIns="45700" rIns="91425" bIns="45700" anchor="t" anchorCtr="0">
            <a:noAutofit/>
          </a:bodyPr>
          <a:lstStyle/>
          <a:p>
            <a:r>
              <a:rPr lang="en" dirty="0">
                <a:solidFill>
                  <a:schemeClr val="dk1"/>
                </a:solidFill>
                <a:latin typeface="Arial"/>
                <a:ea typeface="Arial"/>
                <a:cs typeface="Arial"/>
                <a:sym typeface="Arial"/>
              </a:rPr>
              <a:t>CEEDAR  support for review, revisions, and results</a:t>
            </a:r>
            <a:endParaRPr dirty="0"/>
          </a:p>
        </p:txBody>
      </p:sp>
      <p:sp>
        <p:nvSpPr>
          <p:cNvPr id="173" name="Shape 173"/>
          <p:cNvSpPr txBox="1">
            <a:spLocks noGrp="1"/>
          </p:cNvSpPr>
          <p:nvPr>
            <p:ph type="sldNum" sz="quarter" idx="12"/>
          </p:nvPr>
        </p:nvSpPr>
        <p:spPr>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
                <a:solidFill>
                  <a:schemeClr val="dk1"/>
                </a:solidFill>
                <a:latin typeface="Arial"/>
                <a:ea typeface="Arial"/>
                <a:cs typeface="Arial"/>
                <a:sym typeface="Arial"/>
              </a:rPr>
              <a:pPr/>
              <a:t>22</a:t>
            </a:fld>
            <a:endParaRPr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74984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10" name="Shape 275" descr="Georgia State University Banner">
            <a:extLst>
              <a:ext uri="{FF2B5EF4-FFF2-40B4-BE49-F238E27FC236}">
                <a16:creationId xmlns:a16="http://schemas.microsoft.com/office/drawing/2014/main" id="{EC16443F-5D1A-424C-901C-1B7B58908D98}"/>
              </a:ext>
            </a:extLst>
          </p:cNvPr>
          <p:cNvPicPr preferRelativeResize="0"/>
          <p:nvPr/>
        </p:nvPicPr>
        <p:blipFill>
          <a:blip r:embed="rId3">
            <a:alphaModFix/>
          </a:blip>
          <a:stretch>
            <a:fillRect/>
          </a:stretch>
        </p:blipFill>
        <p:spPr>
          <a:xfrm>
            <a:off x="2806701" y="107825"/>
            <a:ext cx="7340599" cy="1582863"/>
          </a:xfrm>
          <a:prstGeom prst="rect">
            <a:avLst/>
          </a:prstGeom>
          <a:noFill/>
          <a:ln>
            <a:noFill/>
          </a:ln>
        </p:spPr>
      </p:pic>
      <p:sp>
        <p:nvSpPr>
          <p:cNvPr id="229" name="Shape 229"/>
          <p:cNvSpPr txBox="1">
            <a:spLocks noGrp="1"/>
          </p:cNvSpPr>
          <p:nvPr>
            <p:ph type="body" idx="4294967295"/>
          </p:nvPr>
        </p:nvSpPr>
        <p:spPr>
          <a:xfrm>
            <a:off x="2682875" y="1844675"/>
            <a:ext cx="2682875" cy="62865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91425" tIns="45700" rIns="91425" bIns="45700" numCol="1" rtlCol="0" anchor="ctr" anchorCtr="0" compatLnSpc="1">
            <a:prstTxWarp prst="textNoShape">
              <a:avLst/>
            </a:prstTxWarp>
            <a:noAutofit/>
          </a:bodyPr>
          <a:lstStyle/>
          <a:p>
            <a:pPr>
              <a:spcBef>
                <a:spcPts val="0"/>
              </a:spcBef>
              <a:buClr>
                <a:srgbClr val="0061AF"/>
              </a:buClr>
              <a:buSzPts val="2000"/>
            </a:pPr>
            <a:endParaRPr sz="2000" dirty="0">
              <a:latin typeface="Arial"/>
              <a:ea typeface="Arial"/>
              <a:cs typeface="Arial"/>
              <a:sym typeface="Arial"/>
            </a:endParaRPr>
          </a:p>
          <a:p>
            <a:pPr marL="0" indent="0">
              <a:spcBef>
                <a:spcPts val="360"/>
              </a:spcBef>
              <a:buClr>
                <a:srgbClr val="0061AF"/>
              </a:buClr>
              <a:buSzPts val="1800"/>
              <a:buNone/>
            </a:pPr>
            <a:r>
              <a:rPr lang="en-US" sz="1600" dirty="0">
                <a:latin typeface="Arial"/>
                <a:ea typeface="Arial"/>
                <a:cs typeface="Arial"/>
                <a:sym typeface="Arial"/>
              </a:rPr>
              <a:t>KEY AREAS OFINTERES</a:t>
            </a:r>
            <a:r>
              <a:rPr lang="en" sz="1600" dirty="0">
                <a:latin typeface="Arial"/>
                <a:ea typeface="Arial"/>
                <a:cs typeface="Arial"/>
                <a:sym typeface="Arial"/>
              </a:rPr>
              <a:t>T</a:t>
            </a:r>
          </a:p>
          <a:p>
            <a:pPr marL="0" indent="0" algn="ctr">
              <a:spcBef>
                <a:spcPts val="480"/>
              </a:spcBef>
              <a:buClr>
                <a:srgbClr val="0061AF"/>
              </a:buClr>
              <a:buSzPts val="2400"/>
              <a:buNone/>
            </a:pPr>
            <a:endParaRPr lang="en-US" dirty="0"/>
          </a:p>
        </p:txBody>
      </p:sp>
      <p:sp>
        <p:nvSpPr>
          <p:cNvPr id="230" name="Shape 230"/>
          <p:cNvSpPr txBox="1">
            <a:spLocks noGrp="1"/>
          </p:cNvSpPr>
          <p:nvPr>
            <p:ph type="body" idx="4294967295"/>
          </p:nvPr>
        </p:nvSpPr>
        <p:spPr>
          <a:xfrm>
            <a:off x="2682875" y="2408239"/>
            <a:ext cx="2682875" cy="3278187"/>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91425" tIns="45700" rIns="91425" bIns="45700" numCol="1" rtlCol="0" anchor="t" anchorCtr="0" compatLnSpc="1">
            <a:prstTxWarp prst="textNoShape">
              <a:avLst/>
            </a:prstTxWarp>
            <a:noAutofit/>
          </a:bodyPr>
          <a:lstStyle/>
          <a:p>
            <a:pPr marL="0" indent="0">
              <a:spcBef>
                <a:spcPts val="0"/>
              </a:spcBef>
              <a:buClr>
                <a:schemeClr val="dk1"/>
              </a:buClr>
              <a:buSzPts val="1400"/>
              <a:buNone/>
            </a:pPr>
            <a:r>
              <a:rPr lang="en" sz="1400" dirty="0">
                <a:solidFill>
                  <a:schemeClr val="dk1"/>
                </a:solidFill>
                <a:latin typeface="Arial"/>
                <a:ea typeface="Arial"/>
                <a:cs typeface="Arial"/>
                <a:sym typeface="Arial"/>
              </a:rPr>
              <a:t>Classroom Management &amp; Community Building</a:t>
            </a:r>
            <a:endParaRPr sz="1400" dirty="0"/>
          </a:p>
          <a:p>
            <a:pPr indent="-317500">
              <a:spcBef>
                <a:spcPts val="360"/>
              </a:spcBef>
              <a:buClr>
                <a:schemeClr val="dk1"/>
              </a:buClr>
              <a:buSzPts val="1400"/>
              <a:buFont typeface="Noto Sans Symbols"/>
              <a:buChar char="✧"/>
            </a:pPr>
            <a:r>
              <a:rPr lang="en" sz="1400" dirty="0">
                <a:solidFill>
                  <a:schemeClr val="dk1"/>
                </a:solidFill>
                <a:latin typeface="Arial"/>
                <a:ea typeface="Arial"/>
                <a:cs typeface="Arial"/>
                <a:sym typeface="Arial"/>
              </a:rPr>
              <a:t>Culturally Responsive Pedagogy</a:t>
            </a:r>
            <a:endParaRPr sz="1400" dirty="0"/>
          </a:p>
          <a:p>
            <a:pPr indent="-317500">
              <a:spcBef>
                <a:spcPts val="360"/>
              </a:spcBef>
              <a:buClr>
                <a:schemeClr val="dk1"/>
              </a:buClr>
              <a:buSzPts val="1400"/>
              <a:buFont typeface="Noto Sans Symbols"/>
              <a:buChar char="✧"/>
            </a:pPr>
            <a:r>
              <a:rPr lang="en" sz="1400" dirty="0">
                <a:solidFill>
                  <a:schemeClr val="dk1"/>
                </a:solidFill>
                <a:latin typeface="Arial"/>
                <a:ea typeface="Arial"/>
                <a:cs typeface="Arial"/>
                <a:sym typeface="Arial"/>
              </a:rPr>
              <a:t>Technology</a:t>
            </a:r>
            <a:endParaRPr sz="1400" dirty="0"/>
          </a:p>
          <a:p>
            <a:pPr indent="-317500">
              <a:spcBef>
                <a:spcPts val="360"/>
              </a:spcBef>
              <a:buClr>
                <a:schemeClr val="dk1"/>
              </a:buClr>
              <a:buSzPts val="1400"/>
              <a:buFont typeface="Noto Sans Symbols"/>
              <a:buChar char="✧"/>
            </a:pPr>
            <a:r>
              <a:rPr lang="en" sz="1400" dirty="0">
                <a:solidFill>
                  <a:schemeClr val="dk1"/>
                </a:solidFill>
                <a:latin typeface="Arial"/>
                <a:ea typeface="Arial"/>
                <a:cs typeface="Arial"/>
                <a:sym typeface="Arial"/>
              </a:rPr>
              <a:t>Assessment</a:t>
            </a:r>
            <a:endParaRPr sz="1400" dirty="0"/>
          </a:p>
          <a:p>
            <a:pPr indent="-317500">
              <a:spcBef>
                <a:spcPts val="360"/>
              </a:spcBef>
              <a:buClr>
                <a:schemeClr val="dk1"/>
              </a:buClr>
              <a:buSzPts val="1400"/>
              <a:buFont typeface="Noto Sans Symbols"/>
              <a:buChar char="✧"/>
            </a:pPr>
            <a:r>
              <a:rPr lang="en" sz="1400" dirty="0">
                <a:solidFill>
                  <a:schemeClr val="dk1"/>
                </a:solidFill>
                <a:latin typeface="Arial"/>
                <a:ea typeface="Arial"/>
                <a:cs typeface="Arial"/>
                <a:sym typeface="Arial"/>
              </a:rPr>
              <a:t>Reading/Academic Language</a:t>
            </a:r>
            <a:endParaRPr sz="1400" dirty="0"/>
          </a:p>
          <a:p>
            <a:pPr indent="-317500">
              <a:spcBef>
                <a:spcPts val="360"/>
              </a:spcBef>
              <a:buClr>
                <a:schemeClr val="dk1"/>
              </a:buClr>
              <a:buSzPts val="1400"/>
              <a:buFont typeface="Noto Sans Symbols"/>
              <a:buChar char="✧"/>
            </a:pPr>
            <a:r>
              <a:rPr lang="en" sz="1400" dirty="0">
                <a:solidFill>
                  <a:schemeClr val="dk1"/>
                </a:solidFill>
                <a:latin typeface="Arial"/>
                <a:ea typeface="Arial"/>
                <a:cs typeface="Arial"/>
                <a:sym typeface="Arial"/>
              </a:rPr>
              <a:t>Universal Design for Learning</a:t>
            </a:r>
            <a:endParaRPr sz="1400" dirty="0"/>
          </a:p>
          <a:p>
            <a:pPr marL="0" indent="0">
              <a:spcBef>
                <a:spcPts val="220"/>
              </a:spcBef>
              <a:buClr>
                <a:srgbClr val="0061AF"/>
              </a:buClr>
              <a:buSzPts val="1100"/>
              <a:buNone/>
            </a:pPr>
            <a:endParaRPr sz="1400" dirty="0">
              <a:latin typeface="Arial"/>
              <a:ea typeface="Arial"/>
              <a:cs typeface="Arial"/>
              <a:sym typeface="Arial"/>
            </a:endParaRPr>
          </a:p>
        </p:txBody>
      </p:sp>
      <p:sp>
        <p:nvSpPr>
          <p:cNvPr id="231" name="Shape 231"/>
          <p:cNvSpPr txBox="1">
            <a:spLocks noGrp="1"/>
          </p:cNvSpPr>
          <p:nvPr>
            <p:ph type="body" idx="4294967295"/>
          </p:nvPr>
        </p:nvSpPr>
        <p:spPr>
          <a:xfrm>
            <a:off x="6135688" y="1844675"/>
            <a:ext cx="3808412" cy="628650"/>
          </a:xfrm>
          <a:prstGeom prst="rect">
            <a:avLst/>
          </a:prstGeom>
          <a:solidFill>
            <a:srgbClr val="FFFFFF"/>
          </a:solidFill>
          <a:ln w="28575" cap="flat" cmpd="sng">
            <a:solidFill>
              <a:schemeClr val="dk1"/>
            </a:solidFill>
            <a:prstDash val="solid"/>
            <a:round/>
            <a:headEnd type="none" w="sm" len="sm"/>
            <a:tailEnd type="none" w="sm" len="sm"/>
          </a:ln>
        </p:spPr>
        <p:txBody>
          <a:bodyPr spcFirstLastPara="1" vert="horz" wrap="square" lIns="91425" tIns="45700" rIns="91425" bIns="45700" numCol="1" rtlCol="0" anchor="ctr" anchorCtr="0" compatLnSpc="1">
            <a:prstTxWarp prst="textNoShape">
              <a:avLst/>
            </a:prstTxWarp>
            <a:noAutofit/>
          </a:bodyPr>
          <a:lstStyle/>
          <a:p>
            <a:pPr marL="0" indent="0" algn="ctr">
              <a:spcBef>
                <a:spcPts val="400"/>
              </a:spcBef>
              <a:buClr>
                <a:srgbClr val="0061AF"/>
              </a:buClr>
              <a:buSzPts val="2000"/>
              <a:buNone/>
            </a:pPr>
            <a:r>
              <a:rPr lang="en-US" sz="2000" dirty="0">
                <a:latin typeface="Arial"/>
                <a:ea typeface="Arial"/>
                <a:cs typeface="Arial"/>
                <a:sym typeface="Arial"/>
              </a:rPr>
              <a:t>CEEDAR SUPPORT</a:t>
            </a:r>
            <a:endParaRPr sz="2000" dirty="0">
              <a:latin typeface="Arial"/>
              <a:ea typeface="Arial"/>
              <a:cs typeface="Arial"/>
              <a:sym typeface="Arial"/>
            </a:endParaRPr>
          </a:p>
        </p:txBody>
      </p:sp>
      <p:sp>
        <p:nvSpPr>
          <p:cNvPr id="232" name="Shape 232"/>
          <p:cNvSpPr txBox="1">
            <a:spLocks noGrp="1"/>
          </p:cNvSpPr>
          <p:nvPr>
            <p:ph type="body" idx="4294967295"/>
          </p:nvPr>
        </p:nvSpPr>
        <p:spPr>
          <a:xfrm>
            <a:off x="6135688" y="2473325"/>
            <a:ext cx="3808412" cy="2873375"/>
          </a:xfrm>
          <a:prstGeom prst="rect">
            <a:avLst/>
          </a:prstGeom>
          <a:solidFill>
            <a:srgbClr val="FFFFFF"/>
          </a:solidFill>
          <a:ln w="28575" cap="flat" cmpd="sng">
            <a:solidFill>
              <a:schemeClr val="dk1"/>
            </a:solidFill>
            <a:prstDash val="solid"/>
            <a:round/>
            <a:headEnd type="none" w="sm" len="sm"/>
            <a:tailEnd type="none" w="sm" len="sm"/>
          </a:ln>
        </p:spPr>
        <p:txBody>
          <a:bodyPr spcFirstLastPara="1" vert="horz" wrap="square" lIns="91425" tIns="45700" rIns="91425" bIns="45700" numCol="1" rtlCol="0" anchor="t" anchorCtr="0" compatLnSpc="1">
            <a:prstTxWarp prst="textNoShape">
              <a:avLst/>
            </a:prstTxWarp>
            <a:noAutofit/>
          </a:bodyPr>
          <a:lstStyle/>
          <a:p>
            <a:pPr>
              <a:spcBef>
                <a:spcPts val="0"/>
              </a:spcBef>
              <a:buClr>
                <a:schemeClr val="dk1"/>
              </a:buClr>
              <a:buSzPts val="1600"/>
              <a:buFont typeface="Noto Sans Symbols"/>
              <a:buChar char="✧"/>
            </a:pPr>
            <a:r>
              <a:rPr lang="en" sz="1600" dirty="0">
                <a:solidFill>
                  <a:schemeClr val="dk1"/>
                </a:solidFill>
                <a:latin typeface="Arial"/>
                <a:ea typeface="Arial"/>
                <a:cs typeface="Arial"/>
                <a:sym typeface="Arial"/>
              </a:rPr>
              <a:t>Align KEY AREAS of interest with CEEDAR modules</a:t>
            </a:r>
            <a:endParaRPr dirty="0"/>
          </a:p>
          <a:p>
            <a:pPr>
              <a:spcBef>
                <a:spcPts val="320"/>
              </a:spcBef>
              <a:buClr>
                <a:schemeClr val="dk1"/>
              </a:buClr>
              <a:buSzPts val="1600"/>
              <a:buFont typeface="Noto Sans Symbols"/>
              <a:buChar char="✧"/>
            </a:pPr>
            <a:r>
              <a:rPr lang="en" sz="1600" dirty="0">
                <a:solidFill>
                  <a:schemeClr val="dk1"/>
                </a:solidFill>
                <a:latin typeface="Arial"/>
                <a:ea typeface="Arial"/>
                <a:cs typeface="Arial"/>
                <a:sym typeface="Arial"/>
              </a:rPr>
              <a:t>Access CEEDAR resources</a:t>
            </a:r>
            <a:endParaRPr sz="1600" dirty="0">
              <a:solidFill>
                <a:schemeClr val="dk1"/>
              </a:solidFill>
              <a:latin typeface="Arial"/>
              <a:ea typeface="Arial"/>
              <a:cs typeface="Arial"/>
              <a:sym typeface="Arial"/>
            </a:endParaRPr>
          </a:p>
          <a:p>
            <a:pPr lvl="1" indent="-260350">
              <a:spcBef>
                <a:spcPts val="320"/>
              </a:spcBef>
              <a:buClr>
                <a:schemeClr val="dk1"/>
              </a:buClr>
              <a:buSzPts val="1600"/>
            </a:pPr>
            <a:r>
              <a:rPr lang="en" sz="1600" dirty="0">
                <a:solidFill>
                  <a:schemeClr val="dk1"/>
                </a:solidFill>
              </a:rPr>
              <a:t>IC’S</a:t>
            </a:r>
            <a:endParaRPr sz="1600" dirty="0">
              <a:solidFill>
                <a:schemeClr val="dk1"/>
              </a:solidFill>
            </a:endParaRPr>
          </a:p>
          <a:p>
            <a:pPr lvl="1" indent="-260350">
              <a:spcBef>
                <a:spcPts val="320"/>
              </a:spcBef>
              <a:buClr>
                <a:schemeClr val="dk1"/>
              </a:buClr>
              <a:buSzPts val="1600"/>
            </a:pPr>
            <a:r>
              <a:rPr lang="en" sz="1600" dirty="0">
                <a:solidFill>
                  <a:schemeClr val="dk1"/>
                </a:solidFill>
              </a:rPr>
              <a:t>CEMS</a:t>
            </a:r>
            <a:endParaRPr sz="1600" dirty="0">
              <a:solidFill>
                <a:schemeClr val="dk1"/>
              </a:solidFill>
            </a:endParaRPr>
          </a:p>
          <a:p>
            <a:pPr marL="0" indent="0">
              <a:spcBef>
                <a:spcPts val="320"/>
              </a:spcBef>
              <a:buClr>
                <a:srgbClr val="0061AF"/>
              </a:buClr>
              <a:buSzPts val="1600"/>
              <a:buNone/>
            </a:pPr>
            <a:endParaRPr sz="1600" b="1" dirty="0">
              <a:latin typeface="Arial"/>
              <a:ea typeface="Arial"/>
              <a:cs typeface="Arial"/>
              <a:sym typeface="Arial"/>
            </a:endParaRPr>
          </a:p>
        </p:txBody>
      </p:sp>
    </p:spTree>
    <p:extLst>
      <p:ext uri="{BB962C8B-B14F-4D97-AF65-F5344CB8AC3E}">
        <p14:creationId xmlns:p14="http://schemas.microsoft.com/office/powerpoint/2010/main" val="4113558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1701800" y="923528"/>
            <a:ext cx="8623299" cy="857250"/>
          </a:xfrm>
          <a:prstGeom prst="rect">
            <a:avLst/>
          </a:prstGeom>
          <a:solidFill>
            <a:schemeClr val="lt1"/>
          </a:solidFill>
          <a:ln w="25400" cap="flat" cmpd="sng">
            <a:solidFill>
              <a:srgbClr val="0061AF"/>
            </a:solidFill>
            <a:prstDash val="solid"/>
            <a:round/>
            <a:headEnd type="none" w="sm" len="sm"/>
            <a:tailEnd type="none" w="sm" len="sm"/>
          </a:ln>
        </p:spPr>
        <p:txBody>
          <a:bodyPr spcFirstLastPara="1" vert="horz" wrap="square" lIns="91425" tIns="45700" rIns="91425" bIns="45700" numCol="1" rtlCol="0" anchor="ctr" anchorCtr="0" compatLnSpc="1">
            <a:prstTxWarp prst="textNoShape">
              <a:avLst/>
            </a:prstTxWarp>
            <a:noAutofit/>
          </a:bodyPr>
          <a:lstStyle/>
          <a:p>
            <a:br>
              <a:rPr lang="en-US" sz="4000" dirty="0"/>
            </a:br>
            <a:br>
              <a:rPr lang="en-US" sz="4000" dirty="0"/>
            </a:br>
            <a:r>
              <a:rPr lang="en-US" sz="4000" dirty="0"/>
              <a:t>CEEDAR Resources Supported:</a:t>
            </a:r>
            <a:br>
              <a:rPr lang="en-US" sz="4000" dirty="0"/>
            </a:br>
            <a:br>
              <a:rPr lang="en-US" sz="4000" dirty="0"/>
            </a:br>
            <a:endParaRPr sz="4000" dirty="0">
              <a:latin typeface="Arial"/>
              <a:ea typeface="Arial"/>
              <a:cs typeface="Arial"/>
              <a:sym typeface="Arial"/>
            </a:endParaRPr>
          </a:p>
        </p:txBody>
      </p:sp>
      <p:sp>
        <p:nvSpPr>
          <p:cNvPr id="253" name="Shape 253"/>
          <p:cNvSpPr txBox="1">
            <a:spLocks noGrp="1"/>
          </p:cNvSpPr>
          <p:nvPr>
            <p:ph type="body" idx="1"/>
          </p:nvPr>
        </p:nvSpPr>
        <p:spPr>
          <a:xfrm>
            <a:off x="3216277" y="2057400"/>
            <a:ext cx="6994525" cy="3315816"/>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pPr marL="25400" indent="0">
              <a:spcBef>
                <a:spcPts val="0"/>
              </a:spcBef>
              <a:buSzPts val="3200"/>
              <a:buNone/>
            </a:pPr>
            <a:r>
              <a:rPr lang="en" dirty="0"/>
              <a:t>Development of “job-ready” capstone/induction plan</a:t>
            </a:r>
          </a:p>
          <a:p>
            <a:pPr marL="25400" indent="0">
              <a:spcBef>
                <a:spcPts val="0"/>
              </a:spcBef>
              <a:buSzPts val="3200"/>
              <a:buNone/>
            </a:pPr>
            <a:endParaRPr lang="en" dirty="0"/>
          </a:p>
          <a:p>
            <a:pPr marL="25400" indent="0">
              <a:spcBef>
                <a:spcPts val="0"/>
              </a:spcBef>
              <a:buSzPts val="3200"/>
              <a:buNone/>
            </a:pPr>
            <a:r>
              <a:rPr lang="en" dirty="0"/>
              <a:t>Restructuring of signature courses</a:t>
            </a:r>
            <a:endParaRPr dirty="0"/>
          </a:p>
          <a:p>
            <a:pPr marL="0" indent="0">
              <a:spcBef>
                <a:spcPts val="0"/>
              </a:spcBef>
              <a:buNone/>
            </a:pPr>
            <a:endParaRPr dirty="0"/>
          </a:p>
        </p:txBody>
      </p:sp>
    </p:spTree>
    <p:extLst>
      <p:ext uri="{BB962C8B-B14F-4D97-AF65-F5344CB8AC3E}">
        <p14:creationId xmlns:p14="http://schemas.microsoft.com/office/powerpoint/2010/main" val="2927224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216275" y="1063228"/>
            <a:ext cx="6994500" cy="857400"/>
          </a:xfrm>
          <a:prstGeom prst="rect">
            <a:avLst/>
          </a:prstGeom>
        </p:spPr>
        <p:txBody>
          <a:bodyPr spcFirstLastPara="1" vert="horz" wrap="square" lIns="91425" tIns="91425" rIns="91425" bIns="91425" numCol="1" rtlCol="0" anchor="ctr" anchorCtr="0" compatLnSpc="1">
            <a:prstTxWarp prst="textNoShape">
              <a:avLst/>
            </a:prstTxWarp>
            <a:noAutofit/>
          </a:bodyPr>
          <a:lstStyle/>
          <a:p>
            <a:pPr>
              <a:spcBef>
                <a:spcPts val="0"/>
              </a:spcBef>
            </a:pPr>
            <a:r>
              <a:rPr lang="en" dirty="0"/>
              <a:t>“Job-ready Capstone”</a:t>
            </a:r>
            <a:endParaRPr dirty="0"/>
          </a:p>
        </p:txBody>
      </p:sp>
      <p:sp>
        <p:nvSpPr>
          <p:cNvPr id="265" name="Shape 265"/>
          <p:cNvSpPr txBox="1">
            <a:spLocks noGrp="1"/>
          </p:cNvSpPr>
          <p:nvPr>
            <p:ph type="body" idx="1"/>
          </p:nvPr>
        </p:nvSpPr>
        <p:spPr>
          <a:xfrm>
            <a:off x="3216275" y="2057400"/>
            <a:ext cx="6994500" cy="3429000"/>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40"/>
              </a:spcBef>
              <a:buSzPts val="3200"/>
              <a:buFont typeface="Wingdings" pitchFamily="2" charset="2"/>
              <a:buChar char="Ø"/>
            </a:pPr>
            <a:r>
              <a:rPr lang="en" dirty="0"/>
              <a:t>Professional Learning Plan/Induction (PLP)</a:t>
            </a:r>
            <a:endParaRPr dirty="0"/>
          </a:p>
          <a:p>
            <a:pPr>
              <a:spcBef>
                <a:spcPts val="0"/>
              </a:spcBef>
              <a:buSzPts val="3200"/>
              <a:buFont typeface="Wingdings" pitchFamily="2" charset="2"/>
              <a:buChar char="Ø"/>
            </a:pPr>
            <a:r>
              <a:rPr lang="en" dirty="0"/>
              <a:t>Aligned with induction level requirements/State policies</a:t>
            </a:r>
            <a:endParaRPr dirty="0"/>
          </a:p>
          <a:p>
            <a:pPr>
              <a:spcBef>
                <a:spcPts val="0"/>
              </a:spcBef>
              <a:buSzPts val="3200"/>
              <a:buFont typeface="Wingdings" pitchFamily="2" charset="2"/>
              <a:buChar char="Ø"/>
            </a:pPr>
            <a:r>
              <a:rPr lang="en" dirty="0"/>
              <a:t>Frames feedback and coaching throughout program</a:t>
            </a:r>
            <a:endParaRPr dirty="0"/>
          </a:p>
        </p:txBody>
      </p:sp>
    </p:spTree>
    <p:extLst>
      <p:ext uri="{BB962C8B-B14F-4D97-AF65-F5344CB8AC3E}">
        <p14:creationId xmlns:p14="http://schemas.microsoft.com/office/powerpoint/2010/main" val="173160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216275" y="1063228"/>
            <a:ext cx="6994500" cy="857400"/>
          </a:xfrm>
          <a:prstGeom prst="rect">
            <a:avLst/>
          </a:prstGeom>
        </p:spPr>
        <p:txBody>
          <a:bodyPr spcFirstLastPara="1" vert="horz" wrap="square" lIns="91425" tIns="91425" rIns="91425" bIns="91425" numCol="1" rtlCol="0" anchor="ctr" anchorCtr="0" compatLnSpc="1">
            <a:prstTxWarp prst="textNoShape">
              <a:avLst/>
            </a:prstTxWarp>
            <a:noAutofit/>
          </a:bodyPr>
          <a:lstStyle/>
          <a:p>
            <a:pPr>
              <a:spcBef>
                <a:spcPts val="0"/>
              </a:spcBef>
            </a:pPr>
            <a:r>
              <a:rPr lang="en" sz="3000" dirty="0"/>
              <a:t>Restructuring Signature Courses</a:t>
            </a:r>
            <a:endParaRPr sz="3000" dirty="0"/>
          </a:p>
        </p:txBody>
      </p:sp>
      <p:sp>
        <p:nvSpPr>
          <p:cNvPr id="271" name="Shape 271"/>
          <p:cNvSpPr txBox="1">
            <a:spLocks noGrp="1"/>
          </p:cNvSpPr>
          <p:nvPr>
            <p:ph type="body" idx="1"/>
          </p:nvPr>
        </p:nvSpPr>
        <p:spPr>
          <a:xfrm>
            <a:off x="3216275" y="2057400"/>
            <a:ext cx="6994500" cy="2721900"/>
          </a:xfrm>
          <a:prstGeom prst="rect">
            <a:avLst/>
          </a:prstGeom>
        </p:spPr>
        <p:txBody>
          <a:bodyPr spcFirstLastPara="1" vert="horz" wrap="square" lIns="91425" tIns="91425" rIns="91425" bIns="91425" numCol="1" rtlCol="0" anchor="t" anchorCtr="0" compatLnSpc="1">
            <a:prstTxWarp prst="textNoShape">
              <a:avLst/>
            </a:prstTxWarp>
            <a:noAutofit/>
          </a:bodyPr>
          <a:lstStyle/>
          <a:p>
            <a:pPr marL="0" indent="0">
              <a:spcBef>
                <a:spcPts val="640"/>
              </a:spcBef>
              <a:buNone/>
            </a:pPr>
            <a:r>
              <a:rPr lang="en" dirty="0"/>
              <a:t>CEEDAR Tools:</a:t>
            </a:r>
            <a:endParaRPr dirty="0"/>
          </a:p>
          <a:p>
            <a:pPr marL="0" indent="0">
              <a:spcBef>
                <a:spcPts val="640"/>
              </a:spcBef>
              <a:buNone/>
            </a:pPr>
            <a:r>
              <a:rPr lang="en" dirty="0"/>
              <a:t>*Content enhancement modules </a:t>
            </a:r>
            <a:endParaRPr dirty="0"/>
          </a:p>
          <a:p>
            <a:pPr marL="0" indent="0">
              <a:spcBef>
                <a:spcPts val="640"/>
              </a:spcBef>
              <a:buNone/>
            </a:pPr>
            <a:r>
              <a:rPr lang="en" dirty="0"/>
              <a:t>*NIC syllabus reviews</a:t>
            </a:r>
            <a:endParaRPr dirty="0"/>
          </a:p>
        </p:txBody>
      </p:sp>
    </p:spTree>
    <p:extLst>
      <p:ext uri="{BB962C8B-B14F-4D97-AF65-F5344CB8AC3E}">
        <p14:creationId xmlns:p14="http://schemas.microsoft.com/office/powerpoint/2010/main" val="57454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idx="4294967295"/>
          </p:nvPr>
        </p:nvSpPr>
        <p:spPr>
          <a:xfrm>
            <a:off x="2238375" y="619125"/>
            <a:ext cx="6994525" cy="857250"/>
          </a:xfrm>
          <a:prstGeom prst="rect">
            <a:avLst/>
          </a:prstGeom>
        </p:spPr>
        <p:txBody>
          <a:bodyPr spcFirstLastPara="1" vert="horz" wrap="square" lIns="91425" tIns="91425" rIns="91425" bIns="91425" numCol="1" rtlCol="0" anchor="ctr" anchorCtr="0" compatLnSpc="1">
            <a:prstTxWarp prst="textNoShape">
              <a:avLst/>
            </a:prstTxWarp>
            <a:noAutofit/>
          </a:bodyPr>
          <a:lstStyle/>
          <a:p>
            <a:pPr>
              <a:spcBef>
                <a:spcPts val="0"/>
              </a:spcBef>
              <a:buClr>
                <a:schemeClr val="accent4"/>
              </a:buClr>
              <a:buSzPts val="1100"/>
            </a:pPr>
            <a:r>
              <a:rPr lang="en" sz="3000" dirty="0"/>
              <a:t>Restructuring Signature Courses</a:t>
            </a:r>
            <a:endParaRPr sz="3000" dirty="0"/>
          </a:p>
        </p:txBody>
      </p:sp>
      <p:sp>
        <p:nvSpPr>
          <p:cNvPr id="277" name="Shape 277"/>
          <p:cNvSpPr txBox="1">
            <a:spLocks noGrp="1"/>
          </p:cNvSpPr>
          <p:nvPr>
            <p:ph type="body" idx="4294967295"/>
          </p:nvPr>
        </p:nvSpPr>
        <p:spPr>
          <a:xfrm>
            <a:off x="1358900" y="1768475"/>
            <a:ext cx="3425825" cy="479425"/>
          </a:xfrm>
          <a:prstGeom prst="rect">
            <a:avLst/>
          </a:prstGeom>
        </p:spPr>
        <p:txBody>
          <a:bodyPr spcFirstLastPara="1" vert="horz" wrap="square" lIns="91425" tIns="91425" rIns="91425" bIns="91425" numCol="1" rtlCol="0" anchor="b" anchorCtr="0" compatLnSpc="1">
            <a:prstTxWarp prst="textNoShape">
              <a:avLst/>
            </a:prstTxWarp>
            <a:noAutofit/>
          </a:bodyPr>
          <a:lstStyle/>
          <a:p>
            <a:pPr>
              <a:spcBef>
                <a:spcPts val="480"/>
              </a:spcBef>
            </a:pPr>
            <a:r>
              <a:rPr lang="en" dirty="0"/>
              <a:t>Emerging Themes</a:t>
            </a:r>
            <a:endParaRPr dirty="0"/>
          </a:p>
        </p:txBody>
      </p:sp>
      <p:sp>
        <p:nvSpPr>
          <p:cNvPr id="278" name="Shape 278"/>
          <p:cNvSpPr txBox="1">
            <a:spLocks noGrp="1"/>
          </p:cNvSpPr>
          <p:nvPr>
            <p:ph type="body" idx="4294967295"/>
          </p:nvPr>
        </p:nvSpPr>
        <p:spPr>
          <a:xfrm>
            <a:off x="1358900" y="2163762"/>
            <a:ext cx="3884613" cy="4040188"/>
          </a:xfrm>
          <a:prstGeom prst="rect">
            <a:avLst/>
          </a:prstGeom>
        </p:spPr>
        <p:txBody>
          <a:bodyPr spcFirstLastPara="1" vert="horz" wrap="square" lIns="91425" tIns="91425" rIns="91425" bIns="91425" numCol="1" rtlCol="0" anchor="t" anchorCtr="0" compatLnSpc="1">
            <a:prstTxWarp prst="textNoShape">
              <a:avLst/>
            </a:prstTxWarp>
            <a:noAutofit/>
          </a:bodyPr>
          <a:lstStyle/>
          <a:p>
            <a:pPr marL="457200" indent="-381000">
              <a:spcBef>
                <a:spcPts val="0"/>
              </a:spcBef>
              <a:buSzPts val="2400"/>
              <a:buAutoNum type="arabicPeriod"/>
            </a:pPr>
            <a:r>
              <a:rPr lang="en" sz="2000" dirty="0"/>
              <a:t>Relevance of content and need for an inclusive focus</a:t>
            </a:r>
          </a:p>
          <a:p>
            <a:pPr marL="457200" indent="-381000">
              <a:spcBef>
                <a:spcPts val="0"/>
              </a:spcBef>
              <a:buSzPts val="2400"/>
              <a:buAutoNum type="arabicPeriod"/>
            </a:pPr>
            <a:r>
              <a:rPr lang="en" sz="2000" dirty="0"/>
              <a:t>Need for a common language</a:t>
            </a:r>
          </a:p>
          <a:p>
            <a:pPr marL="457200" indent="-381000">
              <a:spcBef>
                <a:spcPts val="0"/>
              </a:spcBef>
              <a:buSzPts val="2400"/>
              <a:buAutoNum type="arabicPeriod"/>
            </a:pPr>
            <a:r>
              <a:rPr lang="en-US" sz="2000" dirty="0"/>
              <a:t>N</a:t>
            </a:r>
            <a:r>
              <a:rPr lang="en" sz="2000" dirty="0"/>
              <a:t>eed to move beyond legalities</a:t>
            </a:r>
          </a:p>
          <a:p>
            <a:pPr marL="457200" indent="-381000">
              <a:spcBef>
                <a:spcPts val="0"/>
              </a:spcBef>
              <a:buSzPts val="2400"/>
              <a:buAutoNum type="arabicPeriod"/>
            </a:pPr>
            <a:r>
              <a:rPr lang="en" sz="2000" dirty="0"/>
              <a:t>Need to equip leaders to support induction level teachers and inclusive student assessment</a:t>
            </a:r>
          </a:p>
          <a:p>
            <a:pPr marL="457200" indent="-381000">
              <a:spcBef>
                <a:spcPts val="0"/>
              </a:spcBef>
              <a:buSzPts val="2400"/>
              <a:buAutoNum type="arabicPeriod"/>
            </a:pPr>
            <a:endParaRPr dirty="0"/>
          </a:p>
        </p:txBody>
      </p:sp>
      <p:sp>
        <p:nvSpPr>
          <p:cNvPr id="279" name="Shape 279"/>
          <p:cNvSpPr txBox="1">
            <a:spLocks noGrp="1"/>
          </p:cNvSpPr>
          <p:nvPr>
            <p:ph type="body" idx="4294967295"/>
          </p:nvPr>
        </p:nvSpPr>
        <p:spPr>
          <a:xfrm>
            <a:off x="6297613" y="1795462"/>
            <a:ext cx="3659187" cy="479425"/>
          </a:xfrm>
          <a:prstGeom prst="rect">
            <a:avLst/>
          </a:prstGeom>
        </p:spPr>
        <p:txBody>
          <a:bodyPr spcFirstLastPara="1" vert="horz" wrap="square" lIns="91425" tIns="91425" rIns="91425" bIns="91425" numCol="1" rtlCol="0" anchor="b" anchorCtr="0" compatLnSpc="1">
            <a:prstTxWarp prst="textNoShape">
              <a:avLst/>
            </a:prstTxWarp>
            <a:noAutofit/>
          </a:bodyPr>
          <a:lstStyle/>
          <a:p>
            <a:pPr>
              <a:spcBef>
                <a:spcPts val="480"/>
              </a:spcBef>
            </a:pPr>
            <a:r>
              <a:rPr lang="en" dirty="0"/>
              <a:t>Alignment Needs</a:t>
            </a:r>
            <a:endParaRPr dirty="0"/>
          </a:p>
        </p:txBody>
      </p:sp>
      <p:sp>
        <p:nvSpPr>
          <p:cNvPr id="280" name="Shape 280"/>
          <p:cNvSpPr txBox="1">
            <a:spLocks noGrp="1"/>
          </p:cNvSpPr>
          <p:nvPr>
            <p:ph type="body" idx="4294967295"/>
          </p:nvPr>
        </p:nvSpPr>
        <p:spPr>
          <a:xfrm>
            <a:off x="6297612" y="2173287"/>
            <a:ext cx="3659187" cy="3646488"/>
          </a:xfrm>
          <a:prstGeom prst="rect">
            <a:avLst/>
          </a:prstGeom>
        </p:spPr>
        <p:txBody>
          <a:bodyPr spcFirstLastPara="1" vert="horz" wrap="square" lIns="91425" tIns="91425" rIns="91425" bIns="91425" numCol="1" rtlCol="0" anchor="t" anchorCtr="0" compatLnSpc="1">
            <a:prstTxWarp prst="textNoShape">
              <a:avLst/>
            </a:prstTxWarp>
            <a:noAutofit/>
          </a:bodyPr>
          <a:lstStyle/>
          <a:p>
            <a:pPr marL="457200" indent="-381000">
              <a:spcBef>
                <a:spcPts val="480"/>
              </a:spcBef>
              <a:buSzPts val="2400"/>
              <a:buAutoNum type="arabicPeriod"/>
            </a:pPr>
            <a:r>
              <a:rPr lang="en" sz="2000" dirty="0"/>
              <a:t>High Leverage Practices</a:t>
            </a:r>
            <a:endParaRPr sz="2000" dirty="0"/>
          </a:p>
          <a:p>
            <a:pPr marL="457200" indent="-381000">
              <a:spcBef>
                <a:spcPts val="0"/>
              </a:spcBef>
              <a:buSzPts val="2400"/>
              <a:buAutoNum type="arabicPeriod"/>
            </a:pPr>
            <a:r>
              <a:rPr lang="en" sz="2000" dirty="0"/>
              <a:t>Changes in certification across college</a:t>
            </a:r>
          </a:p>
          <a:p>
            <a:pPr marL="457200" indent="-381000">
              <a:spcBef>
                <a:spcPts val="0"/>
              </a:spcBef>
              <a:buSzPts val="2400"/>
              <a:buAutoNum type="arabicPeriod"/>
            </a:pPr>
            <a:r>
              <a:rPr lang="en" sz="2000" dirty="0"/>
              <a:t>Eliminate “the course” and embed content in all courses</a:t>
            </a:r>
          </a:p>
          <a:p>
            <a:pPr marL="457200" indent="-381000">
              <a:spcBef>
                <a:spcPts val="0"/>
              </a:spcBef>
              <a:buSzPts val="2400"/>
              <a:buAutoNum type="arabicPeriod"/>
            </a:pPr>
            <a:r>
              <a:rPr lang="en" sz="2000" dirty="0"/>
              <a:t>Incorporate NCIPL resources</a:t>
            </a:r>
          </a:p>
          <a:p>
            <a:pPr marL="457200" indent="-381000">
              <a:spcBef>
                <a:spcPts val="0"/>
              </a:spcBef>
              <a:buSzPts val="2400"/>
              <a:buAutoNum type="arabicPeriod"/>
            </a:pPr>
            <a:endParaRPr sz="2000" dirty="0"/>
          </a:p>
          <a:p>
            <a:pPr marL="0" indent="0">
              <a:spcBef>
                <a:spcPts val="480"/>
              </a:spcBef>
              <a:buNone/>
            </a:pPr>
            <a:endParaRPr dirty="0"/>
          </a:p>
          <a:p>
            <a:pPr marL="0" indent="0">
              <a:spcBef>
                <a:spcPts val="480"/>
              </a:spcBef>
              <a:buNone/>
            </a:pPr>
            <a:endParaRPr dirty="0"/>
          </a:p>
        </p:txBody>
      </p:sp>
    </p:spTree>
    <p:extLst>
      <p:ext uri="{BB962C8B-B14F-4D97-AF65-F5344CB8AC3E}">
        <p14:creationId xmlns:p14="http://schemas.microsoft.com/office/powerpoint/2010/main" val="1338457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2679701" y="419100"/>
            <a:ext cx="7137402" cy="1437878"/>
          </a:xfrm>
          <a:prstGeom prst="rect">
            <a:avLst/>
          </a:prstGeom>
          <a:solidFill>
            <a:schemeClr val="lt1"/>
          </a:solidFill>
          <a:ln w="25400" cap="flat" cmpd="sng">
            <a:solidFill>
              <a:srgbClr val="0061AF"/>
            </a:solidFill>
            <a:prstDash val="solid"/>
            <a:round/>
            <a:headEnd type="none" w="sm" len="sm"/>
            <a:tailEnd type="none" w="sm" len="sm"/>
          </a:ln>
        </p:spPr>
        <p:txBody>
          <a:bodyPr spcFirstLastPara="1" vert="horz" wrap="square" lIns="91425" tIns="45700" rIns="91425" bIns="45700" numCol="1" rtlCol="0" anchor="ctr" anchorCtr="0" compatLnSpc="1">
            <a:prstTxWarp prst="textNoShape">
              <a:avLst/>
            </a:prstTxWarp>
            <a:noAutofit/>
          </a:bodyPr>
          <a:lstStyle/>
          <a:p>
            <a:pPr>
              <a:spcBef>
                <a:spcPts val="0"/>
              </a:spcBef>
            </a:pPr>
            <a:r>
              <a:rPr lang="en-US" dirty="0">
                <a:latin typeface="Arial"/>
                <a:ea typeface="Arial"/>
                <a:cs typeface="Arial"/>
                <a:sym typeface="Arial"/>
              </a:rPr>
              <a:t>Georgia’s Accomplishments</a:t>
            </a:r>
            <a:endParaRPr dirty="0">
              <a:latin typeface="Arial"/>
              <a:ea typeface="Arial"/>
              <a:cs typeface="Arial"/>
              <a:sym typeface="Arial"/>
            </a:endParaRPr>
          </a:p>
        </p:txBody>
      </p:sp>
      <p:sp>
        <p:nvSpPr>
          <p:cNvPr id="286" name="Shape 286"/>
          <p:cNvSpPr txBox="1">
            <a:spLocks noGrp="1"/>
          </p:cNvSpPr>
          <p:nvPr>
            <p:ph type="body" idx="1"/>
          </p:nvPr>
        </p:nvSpPr>
        <p:spPr>
          <a:xfrm>
            <a:off x="3216277" y="2057400"/>
            <a:ext cx="6994525" cy="3484972"/>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r>
              <a:rPr lang="en-US" sz="2000" dirty="0"/>
              <a:t>Induction/ PLP Plan (Capstone)</a:t>
            </a:r>
          </a:p>
          <a:p>
            <a:r>
              <a:rPr lang="en-US" sz="2000" dirty="0"/>
              <a:t>Syllabi Review by Educator Preparation Programs (EPP)</a:t>
            </a:r>
          </a:p>
          <a:p>
            <a:r>
              <a:rPr lang="en-US" sz="2000" dirty="0"/>
              <a:t>EPP Program and Course Revisions</a:t>
            </a:r>
          </a:p>
          <a:p>
            <a:r>
              <a:rPr lang="en-US" sz="2000" dirty="0"/>
              <a:t>Alignment and Communication of the Work</a:t>
            </a:r>
          </a:p>
          <a:p>
            <a:r>
              <a:rPr lang="en-US" sz="2000" dirty="0"/>
              <a:t>Technical Assistance Modules to Support GaPSC and EPPs in Data Usage</a:t>
            </a:r>
          </a:p>
          <a:p>
            <a:r>
              <a:rPr lang="en-US" sz="2000" dirty="0"/>
              <a:t>Mentoring for inclusive leadership development through the state Ed Leadership Faculty Association (GELFA)</a:t>
            </a:r>
          </a:p>
          <a:p>
            <a:pPr marL="457200" indent="-431800">
              <a:spcBef>
                <a:spcPts val="0"/>
              </a:spcBef>
              <a:buSzPts val="3200"/>
              <a:buChar char="✧"/>
            </a:pPr>
            <a:endParaRPr dirty="0"/>
          </a:p>
        </p:txBody>
      </p:sp>
    </p:spTree>
    <p:extLst>
      <p:ext uri="{BB962C8B-B14F-4D97-AF65-F5344CB8AC3E}">
        <p14:creationId xmlns:p14="http://schemas.microsoft.com/office/powerpoint/2010/main" val="4217862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639D-D3CF-2143-8BED-E41DEE0160DC}"/>
              </a:ext>
            </a:extLst>
          </p:cNvPr>
          <p:cNvSpPr>
            <a:spLocks noGrp="1"/>
          </p:cNvSpPr>
          <p:nvPr>
            <p:ph type="title"/>
          </p:nvPr>
        </p:nvSpPr>
        <p:spPr/>
        <p:txBody>
          <a:bodyPr/>
          <a:lstStyle/>
          <a:p>
            <a:r>
              <a:rPr lang="en-US" dirty="0"/>
              <a:t>Georgia’s Cohort II</a:t>
            </a:r>
          </a:p>
        </p:txBody>
      </p:sp>
      <p:sp>
        <p:nvSpPr>
          <p:cNvPr id="4" name="Text Placeholder 3">
            <a:extLst>
              <a:ext uri="{FF2B5EF4-FFF2-40B4-BE49-F238E27FC236}">
                <a16:creationId xmlns:a16="http://schemas.microsoft.com/office/drawing/2014/main" id="{886DB453-5047-764E-8FAA-EF7F379D765B}"/>
              </a:ext>
            </a:extLst>
          </p:cNvPr>
          <p:cNvSpPr>
            <a:spLocks noGrp="1"/>
          </p:cNvSpPr>
          <p:nvPr>
            <p:ph type="body" idx="1"/>
          </p:nvPr>
        </p:nvSpPr>
        <p:spPr/>
        <p:txBody>
          <a:bodyPr/>
          <a:lstStyle/>
          <a:p>
            <a:r>
              <a:rPr lang="en-US" dirty="0"/>
              <a:t>Dedicated mentors</a:t>
            </a:r>
          </a:p>
          <a:p>
            <a:r>
              <a:rPr lang="en-US" dirty="0"/>
              <a:t>Monthly webinars</a:t>
            </a:r>
          </a:p>
          <a:p>
            <a:r>
              <a:rPr lang="en-US" dirty="0"/>
              <a:t>Intensive support</a:t>
            </a:r>
          </a:p>
        </p:txBody>
      </p:sp>
    </p:spTree>
    <p:extLst>
      <p:ext uri="{BB962C8B-B14F-4D97-AF65-F5344CB8AC3E}">
        <p14:creationId xmlns:p14="http://schemas.microsoft.com/office/powerpoint/2010/main" val="49046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a:extLst>
              <a:ext uri="{FF2B5EF4-FFF2-40B4-BE49-F238E27FC236}">
                <a16:creationId xmlns:a16="http://schemas.microsoft.com/office/drawing/2014/main" id="{3595FA1E-2F9A-9D42-9814-2A19367A4177}"/>
              </a:ext>
            </a:extLst>
          </p:cNvPr>
          <p:cNvSpPr>
            <a:spLocks noGrp="1" noChangeArrowheads="1"/>
          </p:cNvSpPr>
          <p:nvPr>
            <p:ph type="title"/>
          </p:nvPr>
        </p:nvSpPr>
        <p:spPr>
          <a:ln>
            <a:miter lim="800000"/>
            <a:headEnd/>
            <a:tailEnd/>
          </a:ln>
        </p:spPr>
        <p:txBody>
          <a:bodyPr/>
          <a:lstStyle/>
          <a:p>
            <a:r>
              <a:rPr lang="en-US" altLang="en-US" dirty="0"/>
              <a:t>Participants</a:t>
            </a:r>
          </a:p>
        </p:txBody>
      </p:sp>
      <p:sp>
        <p:nvSpPr>
          <p:cNvPr id="3" name="Subtitle 2">
            <a:extLst>
              <a:ext uri="{FF2B5EF4-FFF2-40B4-BE49-F238E27FC236}">
                <a16:creationId xmlns:a16="http://schemas.microsoft.com/office/drawing/2014/main" id="{D81F3114-0205-4E4F-89E0-08EE43CC3920}"/>
              </a:ext>
            </a:extLst>
          </p:cNvPr>
          <p:cNvSpPr>
            <a:spLocks noGrp="1"/>
          </p:cNvSpPr>
          <p:nvPr>
            <p:ph idx="1"/>
          </p:nvPr>
        </p:nvSpPr>
        <p:spPr>
          <a:extLst>
            <a:ext uri="{909E8E84-426E-40dd-AFC4-6F175D3DCCD1}"/>
            <a:ext uri="{91240B29-F687-4f45-9708-019B960494DF}"/>
            <a:ext uri="{AF507438-7753-43e0-B8FC-AC1667EBCBE1}"/>
            <a:ext uri="{FAA26D3D-D897-4be2-8F04-BA451C77F1D7}"/>
          </a:extLst>
        </p:spPr>
        <p:txBody>
          <a:bodyPr>
            <a:normAutofit/>
          </a:bodyPr>
          <a:lstStyle/>
          <a:p>
            <a:pPr>
              <a:buFont typeface="Wingdings" charset="0"/>
              <a:buChar char="²"/>
              <a:defRPr/>
            </a:pPr>
            <a:r>
              <a:rPr lang="en-US" dirty="0"/>
              <a:t>Jim Berry, Eastern Michigan U. </a:t>
            </a:r>
          </a:p>
          <a:p>
            <a:pPr>
              <a:buFont typeface="Wingdings" charset="0"/>
              <a:buChar char="²"/>
              <a:defRPr/>
            </a:pPr>
            <a:r>
              <a:rPr lang="en-US" dirty="0"/>
              <a:t>James McLeskey, U. of Florida &amp; CEEDAR Center</a:t>
            </a:r>
          </a:p>
          <a:p>
            <a:pPr>
              <a:buFont typeface="Wingdings" charset="0"/>
              <a:buChar char="²"/>
              <a:defRPr/>
            </a:pPr>
            <a:r>
              <a:rPr lang="en-US" dirty="0"/>
              <a:t>Sheryl Cowart Moss, Georgia State University </a:t>
            </a:r>
          </a:p>
          <a:p>
            <a:pPr>
              <a:buFont typeface="Wingdings" charset="0"/>
              <a:buChar char="²"/>
              <a:defRPr/>
            </a:pPr>
            <a:r>
              <a:rPr lang="en-US" dirty="0"/>
              <a:t>James Paul, Council of Chief State School Officers (CCSSO)</a:t>
            </a:r>
          </a:p>
        </p:txBody>
      </p:sp>
    </p:spTree>
    <p:extLst>
      <p:ext uri="{BB962C8B-B14F-4D97-AF65-F5344CB8AC3E}">
        <p14:creationId xmlns:p14="http://schemas.microsoft.com/office/powerpoint/2010/main" val="2970822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2349501" y="1063228"/>
            <a:ext cx="7861302" cy="1248172"/>
          </a:xfrm>
          <a:prstGeom prst="rect">
            <a:avLst/>
          </a:prstGeom>
          <a:solidFill>
            <a:schemeClr val="lt1"/>
          </a:solidFill>
          <a:ln w="25400" cap="flat" cmpd="sng">
            <a:solidFill>
              <a:srgbClr val="0061AF"/>
            </a:solidFill>
            <a:prstDash val="solid"/>
            <a:round/>
            <a:headEnd type="none" w="sm" len="sm"/>
            <a:tailEnd type="none" w="sm" len="sm"/>
          </a:ln>
        </p:spPr>
        <p:txBody>
          <a:bodyPr spcFirstLastPara="1" vert="horz" wrap="square" lIns="91425" tIns="45700" rIns="91425" bIns="45700" numCol="1" rtlCol="0" anchor="ctr" anchorCtr="0" compatLnSpc="1">
            <a:prstTxWarp prst="textNoShape">
              <a:avLst/>
            </a:prstTxWarp>
            <a:noAutofit/>
          </a:bodyPr>
          <a:lstStyle/>
          <a:p>
            <a:pPr>
              <a:spcBef>
                <a:spcPts val="0"/>
              </a:spcBef>
            </a:pPr>
            <a:r>
              <a:rPr lang="en" sz="3200" dirty="0">
                <a:latin typeface="Arial"/>
                <a:ea typeface="Arial"/>
                <a:cs typeface="Arial"/>
                <a:sym typeface="Arial"/>
              </a:rPr>
              <a:t>Where are we headed in Georgia?</a:t>
            </a:r>
            <a:endParaRPr sz="3200" dirty="0"/>
          </a:p>
        </p:txBody>
      </p:sp>
      <p:sp>
        <p:nvSpPr>
          <p:cNvPr id="323" name="Shape 323"/>
          <p:cNvSpPr txBox="1">
            <a:spLocks noGrp="1"/>
          </p:cNvSpPr>
          <p:nvPr>
            <p:ph type="body" idx="1"/>
          </p:nvPr>
        </p:nvSpPr>
        <p:spPr>
          <a:xfrm>
            <a:off x="3216277" y="2057400"/>
            <a:ext cx="6994525" cy="3423828"/>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pPr marL="0" indent="0">
              <a:spcBef>
                <a:spcPts val="0"/>
              </a:spcBef>
              <a:buNone/>
            </a:pPr>
            <a:endParaRPr sz="1800" dirty="0"/>
          </a:p>
          <a:p>
            <a:pPr indent="-279400">
              <a:spcBef>
                <a:spcPts val="0"/>
              </a:spcBef>
              <a:buClr>
                <a:srgbClr val="0061AF"/>
              </a:buClr>
              <a:buSzPts val="1800"/>
              <a:buFont typeface="Noto Sans Symbols"/>
              <a:buChar char="✧"/>
            </a:pPr>
            <a:r>
              <a:rPr lang="en" sz="1800" dirty="0">
                <a:latin typeface="Arial"/>
                <a:ea typeface="Arial"/>
                <a:cs typeface="Arial"/>
                <a:sym typeface="Arial"/>
              </a:rPr>
              <a:t>Documenting changes</a:t>
            </a:r>
            <a:endParaRPr sz="1800" dirty="0"/>
          </a:p>
          <a:p>
            <a:pPr indent="-279400">
              <a:spcBef>
                <a:spcPts val="560"/>
              </a:spcBef>
              <a:buClr>
                <a:srgbClr val="0061AF"/>
              </a:buClr>
              <a:buSzPts val="1800"/>
              <a:buFont typeface="Noto Sans Symbols"/>
              <a:buChar char="✧"/>
            </a:pPr>
            <a:r>
              <a:rPr lang="en" sz="1800" dirty="0">
                <a:latin typeface="Arial"/>
                <a:ea typeface="Arial"/>
                <a:cs typeface="Arial"/>
                <a:sym typeface="Arial"/>
              </a:rPr>
              <a:t>Sharing our work with others (</a:t>
            </a:r>
            <a:r>
              <a:rPr lang="en" sz="1800" dirty="0"/>
              <a:t>State Stakeholders, </a:t>
            </a:r>
            <a:r>
              <a:rPr lang="en" sz="1800" dirty="0">
                <a:latin typeface="Arial"/>
                <a:ea typeface="Arial"/>
                <a:cs typeface="Arial"/>
                <a:sym typeface="Arial"/>
              </a:rPr>
              <a:t>Cohort II, and Cohort III)</a:t>
            </a:r>
            <a:endParaRPr sz="1800" dirty="0"/>
          </a:p>
          <a:p>
            <a:pPr indent="-279400">
              <a:spcBef>
                <a:spcPts val="560"/>
              </a:spcBef>
              <a:buClr>
                <a:srgbClr val="0061AF"/>
              </a:buClr>
              <a:buSzPts val="1800"/>
              <a:buFont typeface="Noto Sans Symbols"/>
              <a:buChar char="✧"/>
            </a:pPr>
            <a:r>
              <a:rPr lang="en" sz="1800" dirty="0">
                <a:latin typeface="Arial"/>
                <a:ea typeface="Arial"/>
                <a:cs typeface="Arial"/>
                <a:sym typeface="Arial"/>
              </a:rPr>
              <a:t>Maintaining </a:t>
            </a:r>
            <a:r>
              <a:rPr lang="en" sz="1800" dirty="0"/>
              <a:t>m</a:t>
            </a:r>
            <a:r>
              <a:rPr lang="en" sz="1800" dirty="0">
                <a:latin typeface="Arial"/>
                <a:ea typeface="Arial"/>
                <a:cs typeface="Arial"/>
                <a:sym typeface="Arial"/>
              </a:rPr>
              <a:t>omentum while scaling up</a:t>
            </a:r>
            <a:endParaRPr sz="1800" dirty="0"/>
          </a:p>
          <a:p>
            <a:pPr indent="-279400">
              <a:spcBef>
                <a:spcPts val="560"/>
              </a:spcBef>
              <a:buClr>
                <a:srgbClr val="0061AF"/>
              </a:buClr>
              <a:buSzPts val="1800"/>
              <a:buFont typeface="Noto Sans Symbols"/>
              <a:buChar char="✧"/>
            </a:pPr>
            <a:r>
              <a:rPr lang="en" sz="1800" dirty="0">
                <a:latin typeface="Arial"/>
                <a:ea typeface="Arial"/>
                <a:cs typeface="Arial"/>
                <a:sym typeface="Arial"/>
              </a:rPr>
              <a:t>Developing a formalized mentoring program for our state</a:t>
            </a:r>
            <a:endParaRPr sz="1800" dirty="0"/>
          </a:p>
          <a:p>
            <a:pPr indent="-279400">
              <a:spcBef>
                <a:spcPts val="560"/>
              </a:spcBef>
              <a:buClr>
                <a:srgbClr val="0061AF"/>
              </a:buClr>
              <a:buSzPts val="1800"/>
              <a:buFont typeface="Noto Sans Symbols"/>
              <a:buChar char="✧"/>
            </a:pPr>
            <a:r>
              <a:rPr lang="en" sz="1800" dirty="0">
                <a:latin typeface="Arial"/>
                <a:ea typeface="Arial"/>
                <a:cs typeface="Arial"/>
                <a:sym typeface="Arial"/>
              </a:rPr>
              <a:t>Targeted training for policy makers, part-time instructors, P-20 partners</a:t>
            </a:r>
            <a:endParaRPr sz="1800" dirty="0"/>
          </a:p>
          <a:p>
            <a:pPr indent="-279400">
              <a:spcBef>
                <a:spcPts val="560"/>
              </a:spcBef>
              <a:buClr>
                <a:srgbClr val="0061AF"/>
              </a:buClr>
              <a:buSzPts val="1800"/>
              <a:buFont typeface="Noto Sans Symbols"/>
              <a:buChar char="✧"/>
            </a:pPr>
            <a:r>
              <a:rPr lang="en" sz="1800" dirty="0">
                <a:latin typeface="Arial"/>
                <a:ea typeface="Arial"/>
                <a:cs typeface="Arial"/>
                <a:sym typeface="Arial"/>
              </a:rPr>
              <a:t>Branding and empowering the state leadership team</a:t>
            </a:r>
          </a:p>
          <a:p>
            <a:pPr indent="-279400">
              <a:spcBef>
                <a:spcPts val="560"/>
              </a:spcBef>
              <a:buClr>
                <a:srgbClr val="0061AF"/>
              </a:buClr>
              <a:buSzPts val="1800"/>
              <a:buFont typeface="Noto Sans Symbols"/>
              <a:buChar char="✧"/>
            </a:pPr>
            <a:r>
              <a:rPr lang="en" sz="1800" dirty="0"/>
              <a:t>Inclusion of non-traditional preparation programs for C</a:t>
            </a:r>
            <a:r>
              <a:rPr lang="en-US" sz="1800" dirty="0"/>
              <a:t>o</a:t>
            </a:r>
            <a:r>
              <a:rPr lang="en" sz="1800" dirty="0"/>
              <a:t>hort III</a:t>
            </a:r>
            <a:endParaRPr sz="1800" dirty="0"/>
          </a:p>
          <a:p>
            <a:pPr indent="-165100">
              <a:spcBef>
                <a:spcPts val="560"/>
              </a:spcBef>
              <a:buClr>
                <a:srgbClr val="0061AF"/>
              </a:buClr>
              <a:buSzPts val="2800"/>
              <a:buNone/>
            </a:pPr>
            <a:endParaRPr sz="2400" dirty="0">
              <a:latin typeface="Arial"/>
              <a:ea typeface="Arial"/>
              <a:cs typeface="Arial"/>
              <a:sym typeface="Arial"/>
            </a:endParaRPr>
          </a:p>
          <a:p>
            <a:pPr indent="-215900">
              <a:spcBef>
                <a:spcPts val="400"/>
              </a:spcBef>
              <a:buClr>
                <a:srgbClr val="0061AF"/>
              </a:buClr>
              <a:buSzPts val="2000"/>
              <a:buNone/>
            </a:pPr>
            <a:endParaRPr sz="1800" dirty="0">
              <a:latin typeface="Arial"/>
              <a:ea typeface="Arial"/>
              <a:cs typeface="Arial"/>
              <a:sym typeface="Arial"/>
            </a:endParaRPr>
          </a:p>
        </p:txBody>
      </p:sp>
    </p:spTree>
    <p:extLst>
      <p:ext uri="{BB962C8B-B14F-4D97-AF65-F5344CB8AC3E}">
        <p14:creationId xmlns:p14="http://schemas.microsoft.com/office/powerpoint/2010/main" val="1559117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240" y="2954821"/>
            <a:ext cx="6664189" cy="1122709"/>
          </a:xfrm>
        </p:spPr>
        <p:txBody>
          <a:bodyPr>
            <a:normAutofit/>
          </a:bodyPr>
          <a:lstStyle/>
          <a:p>
            <a:pPr algn="ctr"/>
            <a:r>
              <a:rPr lang="en-US" sz="2800" dirty="0"/>
              <a:t>THANK YOU</a:t>
            </a:r>
          </a:p>
        </p:txBody>
      </p:sp>
    </p:spTree>
    <p:extLst>
      <p:ext uri="{BB962C8B-B14F-4D97-AF65-F5344CB8AC3E}">
        <p14:creationId xmlns:p14="http://schemas.microsoft.com/office/powerpoint/2010/main" val="2492391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974850" y="777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1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5pPr>
            <a:lvl6pPr marL="342892" algn="l" rtl="0" fontAlgn="base">
              <a:spcBef>
                <a:spcPct val="0"/>
              </a:spcBef>
              <a:spcAft>
                <a:spcPct val="0"/>
              </a:spcAft>
              <a:defRPr sz="2100">
                <a:solidFill>
                  <a:srgbClr val="FFFFFF"/>
                </a:solidFill>
                <a:latin typeface="Arial Black" pitchFamily="34" charset="0"/>
                <a:cs typeface="Arial" charset="0"/>
              </a:defRPr>
            </a:lvl6pPr>
            <a:lvl7pPr marL="685783" algn="l" rtl="0" fontAlgn="base">
              <a:spcBef>
                <a:spcPct val="0"/>
              </a:spcBef>
              <a:spcAft>
                <a:spcPct val="0"/>
              </a:spcAft>
              <a:defRPr sz="2100">
                <a:solidFill>
                  <a:srgbClr val="FFFFFF"/>
                </a:solidFill>
                <a:latin typeface="Arial Black" pitchFamily="34" charset="0"/>
                <a:cs typeface="Arial" charset="0"/>
              </a:defRPr>
            </a:lvl7pPr>
            <a:lvl8pPr marL="1028675" algn="l" rtl="0" fontAlgn="base">
              <a:spcBef>
                <a:spcPct val="0"/>
              </a:spcBef>
              <a:spcAft>
                <a:spcPct val="0"/>
              </a:spcAft>
              <a:defRPr sz="2100">
                <a:solidFill>
                  <a:srgbClr val="FFFFFF"/>
                </a:solidFill>
                <a:latin typeface="Arial Black" pitchFamily="34" charset="0"/>
                <a:cs typeface="Arial" charset="0"/>
              </a:defRPr>
            </a:lvl8pPr>
            <a:lvl9pPr marL="1371566" algn="l" rtl="0" fontAlgn="base">
              <a:spcBef>
                <a:spcPct val="0"/>
              </a:spcBef>
              <a:spcAft>
                <a:spcPct val="0"/>
              </a:spcAft>
              <a:defRPr sz="2100">
                <a:solidFill>
                  <a:srgbClr val="FFFFFF"/>
                </a:solidFill>
                <a:latin typeface="Arial Black" pitchFamily="34"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0" cap="none" spc="0" normalizeH="0" baseline="0" noProof="0" dirty="0">
                <a:ln>
                  <a:noFill/>
                </a:ln>
                <a:solidFill>
                  <a:srgbClr val="FFFFFF"/>
                </a:solidFill>
                <a:effectLst/>
                <a:uLnTx/>
                <a:uFillTx/>
                <a:latin typeface="Arial Black"/>
                <a:ea typeface="ＭＳ Ｐゴシック" pitchFamily="18" charset="-128"/>
                <a:cs typeface="Arial"/>
              </a:rPr>
              <a:t>Overview of CCSSO’s 2017-2020 Strategic Plan</a:t>
            </a:r>
            <a:endParaRPr kumimoji="0" lang="en-US" sz="2100" b="0" i="0" u="none" strike="noStrike" kern="0" cap="none" spc="0" normalizeH="0" baseline="0" noProof="0" dirty="0">
              <a:ln>
                <a:noFill/>
              </a:ln>
              <a:solidFill>
                <a:srgbClr val="FFFFFF"/>
              </a:solidFill>
              <a:effectLst/>
              <a:uLnTx/>
              <a:uFillTx/>
              <a:latin typeface="Arial Black"/>
              <a:ea typeface="ＭＳ Ｐゴシック" pitchFamily="18" charset="-128"/>
              <a:cs typeface="Arial"/>
            </a:endParaRPr>
          </a:p>
        </p:txBody>
      </p:sp>
      <p:pic>
        <p:nvPicPr>
          <p:cNvPr id="2050" name="Picture 2" descr="CCSSO's strategic plan logo"/>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95596" y="1772841"/>
            <a:ext cx="3961094" cy="396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92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2BBA6-BC56-44C4-9031-995BC061852F}"/>
              </a:ext>
            </a:extLst>
          </p:cNvPr>
          <p:cNvSpPr>
            <a:spLocks noGrp="1"/>
          </p:cNvSpPr>
          <p:nvPr>
            <p:ph type="title"/>
          </p:nvPr>
        </p:nvSpPr>
        <p:spPr>
          <a:xfrm>
            <a:off x="1805178" y="130572"/>
            <a:ext cx="8234172" cy="994172"/>
          </a:xfrm>
        </p:spPr>
        <p:txBody>
          <a:bodyPr>
            <a:noAutofit/>
          </a:bodyPr>
          <a:lstStyle/>
          <a:p>
            <a:r>
              <a:rPr lang="en-US" sz="2000" b="1" dirty="0"/>
              <a:t>Strategy 1.2: </a:t>
            </a:r>
            <a:br>
              <a:rPr lang="en-US" sz="2000" b="1" dirty="0"/>
            </a:br>
            <a:r>
              <a:rPr lang="en-US" sz="2000" b="1" dirty="0"/>
              <a:t>Ensure Each Student Benefits from CCR Expectations</a:t>
            </a:r>
            <a:endParaRPr lang="en-US" sz="2000" dirty="0"/>
          </a:p>
        </p:txBody>
      </p:sp>
      <p:pic>
        <p:nvPicPr>
          <p:cNvPr id="7" name="Content Placeholder 6" descr="Eight kids layng on the ground reading books">
            <a:extLst>
              <a:ext uri="{FF2B5EF4-FFF2-40B4-BE49-F238E27FC236}">
                <a16:creationId xmlns:a16="http://schemas.microsoft.com/office/drawing/2014/main" id="{AA20F925-80EE-4032-8875-47C12DD0CA69}"/>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19536" y="2276873"/>
            <a:ext cx="3813048" cy="2083973"/>
          </a:xfrm>
        </p:spPr>
      </p:pic>
      <p:sp>
        <p:nvSpPr>
          <p:cNvPr id="5" name="Content Placeholder 4">
            <a:extLst>
              <a:ext uri="{FF2B5EF4-FFF2-40B4-BE49-F238E27FC236}">
                <a16:creationId xmlns:a16="http://schemas.microsoft.com/office/drawing/2014/main" id="{84672DCC-ABE7-42AC-8FB3-B0E3E4E027B7}"/>
              </a:ext>
            </a:extLst>
          </p:cNvPr>
          <p:cNvSpPr>
            <a:spLocks noGrp="1"/>
          </p:cNvSpPr>
          <p:nvPr>
            <p:ph sz="half" idx="2"/>
          </p:nvPr>
        </p:nvSpPr>
        <p:spPr>
          <a:xfrm>
            <a:off x="6153150" y="2077950"/>
            <a:ext cx="3886200" cy="3223259"/>
          </a:xfrm>
        </p:spPr>
        <p:txBody>
          <a:bodyPr>
            <a:normAutofit/>
          </a:bodyPr>
          <a:lstStyle/>
          <a:p>
            <a:r>
              <a:rPr lang="en-US" sz="1950" dirty="0"/>
              <a:t>Support English learners (ELs) and students with disabilities (SWDs) to meet college- and career-ready standards through equitable access to rigorous courses, high-quality instruction, and appropriate supports. </a:t>
            </a:r>
          </a:p>
          <a:p>
            <a:pPr marL="0" indent="0">
              <a:buNone/>
            </a:pPr>
            <a:endParaRPr lang="en-US" sz="1950" dirty="0"/>
          </a:p>
          <a:p>
            <a:endParaRPr lang="en-US" dirty="0"/>
          </a:p>
        </p:txBody>
      </p:sp>
    </p:spTree>
    <p:extLst>
      <p:ext uri="{BB962C8B-B14F-4D97-AF65-F5344CB8AC3E}">
        <p14:creationId xmlns:p14="http://schemas.microsoft.com/office/powerpoint/2010/main" val="520907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Leading for Equity:  Where We’ve Been </a:t>
            </a:r>
            <a:endParaRPr lang="en-US" dirty="0"/>
          </a:p>
        </p:txBody>
      </p:sp>
      <p:sp>
        <p:nvSpPr>
          <p:cNvPr id="5" name="Content Placeholder 2"/>
          <p:cNvSpPr txBox="1">
            <a:spLocks/>
          </p:cNvSpPr>
          <p:nvPr/>
        </p:nvSpPr>
        <p:spPr bwMode="auto">
          <a:xfrm>
            <a:off x="1675141" y="1836473"/>
            <a:ext cx="5370428" cy="369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90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r>
              <a:rPr kumimoji="0" lang="en-US" sz="180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In February 2017, Aspen Institute Education &amp; Society Program and CCSSO released </a:t>
            </a:r>
            <a:r>
              <a:rPr kumimoji="0" lang="en-US" sz="1800" b="0" i="1"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Leading for Equity</a:t>
            </a:r>
            <a:r>
              <a:rPr kumimoji="0" lang="en-US" sz="180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 a</a:t>
            </a:r>
            <a:r>
              <a:rPr kumimoji="0" lang="en-US" sz="1800" b="0" i="1"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 s</a:t>
            </a:r>
            <a:r>
              <a:rPr kumimoji="0" lang="en-US" sz="180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eries of commitments to help state education chiefs take action to achieve </a:t>
            </a:r>
            <a:r>
              <a:rPr kumimoji="0" lang="en-US" sz="1800" b="1"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educational equity</a:t>
            </a: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r>
              <a:rPr kumimoji="0" lang="en-US" sz="1800" b="1" i="1"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Educational Equity means </a:t>
            </a:r>
            <a:r>
              <a:rPr kumimoji="0" lang="en-US" sz="180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that every student has access to the resources and educational rigor they need, at the right moment in their education across race, gender, ethnicity, language, disability, sexual orientation, family background, and/or family income.</a:t>
            </a: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p:txBody>
      </p:sp>
      <p:pic>
        <p:nvPicPr>
          <p:cNvPr id="4" name="Content Placeholder 4" descr="The Leading for Equity: Opportunities for State Education Chiefs cover 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23137" y="2082656"/>
            <a:ext cx="2881313" cy="3450386"/>
          </a:xfrm>
          <a:prstGeom prst="rect">
            <a:avLst/>
          </a:prstGeom>
        </p:spPr>
      </p:pic>
    </p:spTree>
    <p:extLst>
      <p:ext uri="{BB962C8B-B14F-4D97-AF65-F5344CB8AC3E}">
        <p14:creationId xmlns:p14="http://schemas.microsoft.com/office/powerpoint/2010/main" val="3540587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Inclusive Principal Leadership: Where We’ve Been</a:t>
            </a:r>
            <a:endParaRPr lang="en-US" dirty="0"/>
          </a:p>
        </p:txBody>
      </p:sp>
      <p:sp>
        <p:nvSpPr>
          <p:cNvPr id="5" name="Content Placeholder 2"/>
          <p:cNvSpPr txBox="1">
            <a:spLocks/>
          </p:cNvSpPr>
          <p:nvPr/>
        </p:nvSpPr>
        <p:spPr bwMode="auto">
          <a:xfrm>
            <a:off x="1524001" y="1818887"/>
            <a:ext cx="5889320" cy="399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90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r>
              <a:rPr kumimoji="0" lang="en-US" sz="165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rPr>
              <a:t>In 2015, the National Policy Board for Educational Administration (NPBEA) released the Professional Standards for Educational Leaders (PSEL)</a:t>
            </a:r>
          </a:p>
          <a:p>
            <a:pPr marL="742950"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itchFamily="18" charset="-128"/>
                <a:cs typeface="Arial"/>
              </a:rPr>
              <a:t>PSEL better reflects the role of leaders today, both as building managers and instructional leaders who advance learning for an increasingly diverse group of students</a:t>
            </a: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endParaRPr kumimoji="0" lang="en-US" sz="165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r>
              <a:rPr kumimoji="0" lang="en-US" sz="1650" b="0" i="0" u="none" strike="noStrike" kern="1200" cap="none" spc="0" normalizeH="0" baseline="0" noProof="0" dirty="0">
                <a:ln>
                  <a:noFill/>
                </a:ln>
                <a:solidFill>
                  <a:srgbClr val="000000"/>
                </a:solidFill>
                <a:effectLst/>
                <a:uLnTx/>
                <a:uFillTx/>
                <a:latin typeface="Arial"/>
                <a:ea typeface="ＭＳ Ｐゴシック" pitchFamily="18" charset="-128"/>
                <a:cs typeface="Arial"/>
              </a:rPr>
              <a:t>CCSSO worked with NPBEA and educational leaders in the field to update the standards</a:t>
            </a:r>
            <a:endParaRPr kumimoji="0" lang="en-US" sz="165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p:txBody>
      </p:sp>
      <p:pic>
        <p:nvPicPr>
          <p:cNvPr id="3" name="Picture 2" descr="The cover of the 2015 Professional Standards for Educational Leaders"/>
          <p:cNvPicPr>
            <a:picLocks noChangeAspect="1"/>
          </p:cNvPicPr>
          <p:nvPr/>
        </p:nvPicPr>
        <p:blipFill>
          <a:blip r:embed="rId3"/>
          <a:stretch>
            <a:fillRect/>
          </a:stretch>
        </p:blipFill>
        <p:spPr>
          <a:xfrm>
            <a:off x="7382381" y="1818888"/>
            <a:ext cx="3134748" cy="2680437"/>
          </a:xfrm>
          <a:prstGeom prst="rect">
            <a:avLst/>
          </a:prstGeom>
        </p:spPr>
      </p:pic>
    </p:spTree>
    <p:extLst>
      <p:ext uri="{BB962C8B-B14F-4D97-AF65-F5344CB8AC3E}">
        <p14:creationId xmlns:p14="http://schemas.microsoft.com/office/powerpoint/2010/main" val="4005707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Inclusive Principal Leadership: Where We’ve Been</a:t>
            </a:r>
            <a:endParaRPr lang="en-US" dirty="0"/>
          </a:p>
        </p:txBody>
      </p:sp>
      <p:sp>
        <p:nvSpPr>
          <p:cNvPr id="5" name="Content Placeholder 2"/>
          <p:cNvSpPr txBox="1">
            <a:spLocks/>
          </p:cNvSpPr>
          <p:nvPr/>
        </p:nvSpPr>
        <p:spPr bwMode="auto">
          <a:xfrm>
            <a:off x="1524001" y="1713380"/>
            <a:ext cx="5889320" cy="399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90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r>
              <a:rPr kumimoji="0" lang="en-US" sz="1650" b="0" i="0" u="none" strike="noStrike" kern="0" cap="none" spc="0" normalizeH="0" baseline="0" noProof="0" dirty="0">
                <a:ln>
                  <a:noFill/>
                </a:ln>
                <a:solidFill>
                  <a:srgbClr val="000000"/>
                </a:solidFill>
                <a:effectLst/>
                <a:uLnTx/>
                <a:uFillTx/>
                <a:latin typeface="Arial"/>
                <a:ea typeface="ＭＳ Ｐゴシック" pitchFamily="18" charset="-128"/>
                <a:cs typeface="Arial"/>
              </a:rPr>
              <a:t>In January 2017, CCSSO and the Collaboration for Effective Educator Development, Accountability, and Reform (CEEDAR) Center released a supplementary guidance document for students with learning differences</a:t>
            </a:r>
          </a:p>
          <a:p>
            <a:pPr marL="742950"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itchFamily="18" charset="-128"/>
                <a:cs typeface="Arial"/>
              </a:rPr>
              <a:t>Developed by an Advisory Group of principals, leaders from state and local education agencies, the higher education community, and professional associations</a:t>
            </a:r>
          </a:p>
          <a:p>
            <a:pPr marL="0"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165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r>
              <a:rPr kumimoji="0" lang="en-US" sz="1650" b="0" i="0" u="none" strike="noStrike" kern="0" cap="none" spc="0" normalizeH="0" baseline="0" noProof="0" dirty="0">
                <a:ln>
                  <a:noFill/>
                </a:ln>
                <a:solidFill>
                  <a:srgbClr val="000000"/>
                </a:solidFill>
                <a:effectLst/>
                <a:uLnTx/>
                <a:uFillTx/>
                <a:latin typeface="Arial"/>
                <a:ea typeface="ＭＳ Ｐゴシック" pitchFamily="18" charset="-128"/>
                <a:cs typeface="Arial"/>
              </a:rPr>
              <a:t>Outlines </a:t>
            </a:r>
            <a:r>
              <a:rPr kumimoji="0" lang="en-US" sz="1650" b="1" i="0" u="none" strike="noStrike" kern="0" cap="none" spc="0" normalizeH="0" baseline="0" noProof="0" dirty="0">
                <a:ln>
                  <a:noFill/>
                </a:ln>
                <a:solidFill>
                  <a:srgbClr val="000000"/>
                </a:solidFill>
                <a:effectLst/>
                <a:uLnTx/>
                <a:uFillTx/>
                <a:latin typeface="Arial"/>
                <a:ea typeface="ＭＳ Ｐゴシック" pitchFamily="18" charset="-128"/>
                <a:cs typeface="Arial"/>
              </a:rPr>
              <a:t>key steps every state can take </a:t>
            </a:r>
            <a:r>
              <a:rPr kumimoji="0" lang="en-US" sz="1650" b="0" i="0" u="none" strike="noStrike" kern="0" cap="none" spc="0" normalizeH="0" baseline="0" noProof="0" dirty="0">
                <a:ln>
                  <a:noFill/>
                </a:ln>
                <a:solidFill>
                  <a:srgbClr val="000000"/>
                </a:solidFill>
                <a:effectLst/>
                <a:uLnTx/>
                <a:uFillTx/>
                <a:latin typeface="Arial"/>
                <a:ea typeface="ＭＳ Ｐゴシック" pitchFamily="18" charset="-128"/>
                <a:cs typeface="Arial"/>
              </a:rPr>
              <a:t>to ensure all school </a:t>
            </a:r>
            <a:r>
              <a:rPr kumimoji="0" lang="en-US" sz="1650" b="1" i="0" u="none" strike="noStrike" kern="0" cap="none" spc="0" normalizeH="0" baseline="0" noProof="0" dirty="0">
                <a:ln>
                  <a:noFill/>
                </a:ln>
                <a:solidFill>
                  <a:srgbClr val="000000"/>
                </a:solidFill>
                <a:effectLst/>
                <a:uLnTx/>
                <a:uFillTx/>
                <a:latin typeface="Arial"/>
                <a:ea typeface="ＭＳ Ｐゴシック" pitchFamily="18" charset="-128"/>
                <a:cs typeface="Arial"/>
              </a:rPr>
              <a:t>principals</a:t>
            </a:r>
            <a:r>
              <a:rPr kumimoji="0" lang="en-US" sz="1650" b="0" i="0" u="none" strike="noStrike" kern="0" cap="none" spc="0" normalizeH="0" baseline="0" noProof="0" dirty="0">
                <a:ln>
                  <a:noFill/>
                </a:ln>
                <a:solidFill>
                  <a:srgbClr val="000000"/>
                </a:solidFill>
                <a:effectLst/>
                <a:uLnTx/>
                <a:uFillTx/>
                <a:latin typeface="Arial"/>
                <a:ea typeface="ＭＳ Ｐゴシック" pitchFamily="18" charset="-128"/>
                <a:cs typeface="Arial"/>
              </a:rPr>
              <a:t> are </a:t>
            </a:r>
            <a:r>
              <a:rPr kumimoji="0" lang="en-US" sz="1650" b="1" i="0" u="none" strike="noStrike" kern="0" cap="none" spc="0" normalizeH="0" baseline="0" noProof="0" dirty="0">
                <a:ln>
                  <a:noFill/>
                </a:ln>
                <a:solidFill>
                  <a:srgbClr val="000000"/>
                </a:solidFill>
                <a:effectLst/>
                <a:uLnTx/>
                <a:uFillTx/>
                <a:latin typeface="Arial"/>
                <a:ea typeface="ＭＳ Ｐゴシック" pitchFamily="18" charset="-128"/>
                <a:cs typeface="Arial"/>
              </a:rPr>
              <a:t>prepared and supported</a:t>
            </a:r>
            <a:r>
              <a:rPr kumimoji="0" lang="en-US" sz="1650" b="0" i="0" u="none" strike="noStrike" kern="0" cap="none" spc="0" normalizeH="0" baseline="0" noProof="0" dirty="0">
                <a:ln>
                  <a:noFill/>
                </a:ln>
                <a:solidFill>
                  <a:srgbClr val="000000"/>
                </a:solidFill>
                <a:effectLst/>
                <a:uLnTx/>
                <a:uFillTx/>
                <a:latin typeface="Arial"/>
                <a:ea typeface="ＭＳ Ｐゴシック" pitchFamily="18" charset="-128"/>
                <a:cs typeface="Arial"/>
              </a:rPr>
              <a:t> to lead learning environments that meet the needs of students with disabilities and others who struggle to learn in school</a:t>
            </a: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endParaRPr kumimoji="0" lang="en-US" sz="165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0"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165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0"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150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p:txBody>
      </p:sp>
      <p:pic>
        <p:nvPicPr>
          <p:cNvPr id="8" name="Content Placeholder 4" descr="The cover of PSEL 2015 and Promoting Principal Leadership for the Success of Students with Disabilit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6085" y="2034225"/>
            <a:ext cx="2645603" cy="3465365"/>
          </a:xfrm>
        </p:spPr>
      </p:pic>
    </p:spTree>
    <p:extLst>
      <p:ext uri="{BB962C8B-B14F-4D97-AF65-F5344CB8AC3E}">
        <p14:creationId xmlns:p14="http://schemas.microsoft.com/office/powerpoint/2010/main" val="217217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66862" y="1745757"/>
            <a:ext cx="9101138" cy="399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85723" marR="0" lvl="0" indent="0" algn="ctr"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75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85723"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150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85723"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150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428609" marR="0" lvl="1"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135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endParaRPr kumimoji="0" lang="en-US" sz="1500" b="0" i="1"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endParaRPr kumimoji="0" lang="en-US" sz="1500" b="0" i="1" u="none" strike="noStrike" kern="0" cap="none" spc="0" normalizeH="0" baseline="0" noProof="0" dirty="0">
              <a:ln>
                <a:noFill/>
              </a:ln>
              <a:solidFill>
                <a:srgbClr val="000000"/>
              </a:solidFill>
              <a:effectLst/>
              <a:uLnTx/>
              <a:uFillTx/>
              <a:latin typeface="Arial"/>
              <a:ea typeface="ＭＳ Ｐゴシック" pitchFamily="18" charset="-128"/>
              <a:cs typeface="Arial"/>
            </a:endParaRPr>
          </a:p>
        </p:txBody>
      </p:sp>
      <p:sp>
        <p:nvSpPr>
          <p:cNvPr id="6" name="AutoShape 2" descr="Image result for professional standards for educational leaders"/>
          <p:cNvSpPr>
            <a:spLocks noChangeAspect="1" noChangeArrowheads="1"/>
          </p:cNvSpPr>
          <p:nvPr/>
        </p:nvSpPr>
        <p:spPr bwMode="auto">
          <a:xfrm>
            <a:off x="1640681" y="748905"/>
            <a:ext cx="3537336" cy="35373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Arial"/>
            </a:endParaRPr>
          </a:p>
        </p:txBody>
      </p:sp>
      <p:sp>
        <p:nvSpPr>
          <p:cNvPr id="8" name="Title 1"/>
          <p:cNvSpPr>
            <a:spLocks noGrp="1"/>
          </p:cNvSpPr>
          <p:nvPr>
            <p:ph type="title"/>
          </p:nvPr>
        </p:nvSpPr>
        <p:spPr>
          <a:xfrm>
            <a:off x="1754832" y="188640"/>
            <a:ext cx="8229600" cy="857250"/>
          </a:xfrm>
        </p:spPr>
        <p:txBody>
          <a:bodyPr/>
          <a:lstStyle/>
          <a:p>
            <a:r>
              <a:rPr lang="en-US" b="1" dirty="0"/>
              <a:t>NCIPL: Where We Are</a:t>
            </a:r>
            <a:endParaRPr lang="en-US" dirty="0"/>
          </a:p>
        </p:txBody>
      </p:sp>
      <p:pic>
        <p:nvPicPr>
          <p:cNvPr id="7" name="Picture 6" descr="A list of the principal associations, member organizations, technical assistance centers, researchers, educator preparation programs, and nonprofits that convened woth CCSSO to create this gu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732" y="1817292"/>
            <a:ext cx="8671401" cy="3842051"/>
          </a:xfrm>
          <a:prstGeom prst="rect">
            <a:avLst/>
          </a:prstGeom>
        </p:spPr>
      </p:pic>
    </p:spTree>
    <p:extLst>
      <p:ext uri="{BB962C8B-B14F-4D97-AF65-F5344CB8AC3E}">
        <p14:creationId xmlns:p14="http://schemas.microsoft.com/office/powerpoint/2010/main" val="795782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2864" y="188640"/>
            <a:ext cx="8229600" cy="857250"/>
          </a:xfrm>
        </p:spPr>
        <p:txBody>
          <a:bodyPr/>
          <a:lstStyle/>
          <a:p>
            <a:r>
              <a:rPr lang="en-US" b="1" dirty="0"/>
              <a:t>NCIPL: Where We Are</a:t>
            </a:r>
            <a:endParaRPr lang="en-US" dirty="0"/>
          </a:p>
        </p:txBody>
      </p:sp>
      <p:sp>
        <p:nvSpPr>
          <p:cNvPr id="5" name="Content Placeholder 2"/>
          <p:cNvSpPr txBox="1">
            <a:spLocks/>
          </p:cNvSpPr>
          <p:nvPr/>
        </p:nvSpPr>
        <p:spPr bwMode="auto">
          <a:xfrm>
            <a:off x="1537471" y="1745757"/>
            <a:ext cx="9101138" cy="399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85723" marR="0" lvl="0" indent="0" algn="ctr"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75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85723" marR="0" lvl="0" indent="0" algn="ctr"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r>
              <a:rPr kumimoji="0" lang="en-US" sz="1650" b="1" i="1" u="none" strike="noStrike" kern="0" cap="none" spc="0" normalizeH="0" baseline="0" noProof="0" dirty="0">
                <a:ln>
                  <a:noFill/>
                </a:ln>
                <a:solidFill>
                  <a:srgbClr val="000000"/>
                </a:solidFill>
                <a:effectLst/>
                <a:uLnTx/>
                <a:uFillTx/>
                <a:latin typeface="Arial"/>
                <a:ea typeface="ＭＳ Ｐゴシック" pitchFamily="18" charset="-128"/>
                <a:cs typeface="Arial"/>
              </a:rPr>
              <a:t>We released Supporting Inclusive Schools for the Success of Each Child!</a:t>
            </a:r>
          </a:p>
          <a:p>
            <a:pPr marL="85723"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r>
              <a:rPr kumimoji="0" lang="en-US" sz="1500" b="0" i="0" u="none" strike="noStrike" kern="0" cap="none" spc="0" normalizeH="0" baseline="0" noProof="0" dirty="0">
                <a:ln>
                  <a:noFill/>
                </a:ln>
                <a:solidFill>
                  <a:srgbClr val="000000"/>
                </a:solidFill>
                <a:effectLst/>
                <a:uLnTx/>
                <a:uFillTx/>
                <a:latin typeface="Arial"/>
                <a:ea typeface="ＭＳ Ｐゴシック" pitchFamily="18" charset="-128"/>
                <a:cs typeface="Arial"/>
              </a:rPr>
              <a:t>			(</a:t>
            </a:r>
            <a:r>
              <a:rPr kumimoji="0" lang="en-US" sz="1500" b="0" i="0" u="none" strike="noStrike" kern="0" cap="none" spc="0" normalizeH="0" baseline="0" noProof="0" dirty="0">
                <a:ln>
                  <a:noFill/>
                </a:ln>
                <a:solidFill>
                  <a:srgbClr val="000000"/>
                </a:solidFill>
                <a:effectLst/>
                <a:uLnTx/>
                <a:uFillTx/>
                <a:latin typeface="Arial"/>
                <a:ea typeface="ＭＳ Ｐゴシック" pitchFamily="18" charset="-128"/>
                <a:cs typeface="Arial"/>
                <a:hlinkClick r:id="rId3"/>
              </a:rPr>
              <a:t>https://ccssoinclusiveprincipalsguide.org</a:t>
            </a:r>
            <a:r>
              <a:rPr kumimoji="0" lang="en-US" sz="1500" b="0" i="0" u="none" strike="noStrike" kern="0" cap="none" spc="0" normalizeH="0" baseline="0" noProof="0" dirty="0">
                <a:ln>
                  <a:noFill/>
                </a:ln>
                <a:solidFill>
                  <a:srgbClr val="000000"/>
                </a:solidFill>
                <a:effectLst/>
                <a:uLnTx/>
                <a:uFillTx/>
                <a:latin typeface="Arial"/>
                <a:ea typeface="ＭＳ Ｐゴシック" pitchFamily="18" charset="-128"/>
                <a:cs typeface="Arial"/>
              </a:rPr>
              <a:t>)</a:t>
            </a:r>
          </a:p>
          <a:p>
            <a:pPr marL="342898"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endParaRPr kumimoji="0" lang="en-US" sz="150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85723"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150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428609" marR="0" lvl="1"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135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endParaRPr kumimoji="0" lang="en-US" sz="1500" b="0" i="1"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endParaRPr kumimoji="0" lang="en-US" sz="1500" b="0" i="1" u="none" strike="noStrike" kern="0" cap="none" spc="0" normalizeH="0" baseline="0" noProof="0" dirty="0">
              <a:ln>
                <a:noFill/>
              </a:ln>
              <a:solidFill>
                <a:srgbClr val="000000"/>
              </a:solidFill>
              <a:effectLst/>
              <a:uLnTx/>
              <a:uFillTx/>
              <a:latin typeface="Arial"/>
              <a:ea typeface="ＭＳ Ｐゴシック" pitchFamily="18" charset="-128"/>
              <a:cs typeface="Arial"/>
            </a:endParaRPr>
          </a:p>
        </p:txBody>
      </p:sp>
      <p:pic>
        <p:nvPicPr>
          <p:cNvPr id="2" name="Picture 1" descr="A picture of a child and the text: &quot;Supporting Inclusive Schools for the Success of Each Child&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154" y="2780929"/>
            <a:ext cx="7776072" cy="2736261"/>
          </a:xfrm>
          <a:prstGeom prst="rect">
            <a:avLst/>
          </a:prstGeom>
        </p:spPr>
      </p:pic>
    </p:spTree>
    <p:extLst>
      <p:ext uri="{BB962C8B-B14F-4D97-AF65-F5344CB8AC3E}">
        <p14:creationId xmlns:p14="http://schemas.microsoft.com/office/powerpoint/2010/main" val="3533501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54832" y="260648"/>
            <a:ext cx="8229600" cy="857250"/>
          </a:xfrm>
        </p:spPr>
        <p:txBody>
          <a:bodyPr/>
          <a:lstStyle/>
          <a:p>
            <a:r>
              <a:rPr lang="en-US" b="1" dirty="0"/>
              <a:t>NCIPL: Where We Are</a:t>
            </a:r>
            <a:endParaRPr lang="en-US" dirty="0"/>
          </a:p>
        </p:txBody>
      </p:sp>
      <p:sp>
        <p:nvSpPr>
          <p:cNvPr id="5" name="Content Placeholder 2"/>
          <p:cNvSpPr txBox="1">
            <a:spLocks/>
          </p:cNvSpPr>
          <p:nvPr/>
        </p:nvSpPr>
        <p:spPr bwMode="auto">
          <a:xfrm>
            <a:off x="1566862" y="1412776"/>
            <a:ext cx="9101138" cy="399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85723" marR="0" lvl="0" indent="0" algn="ctr"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750" b="0" i="1"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342898"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r>
              <a:rPr kumimoji="0" lang="en-US" sz="1500" b="0" i="1" u="none" strike="noStrike" kern="0" cap="none" spc="0" normalizeH="0" baseline="0" noProof="0" dirty="0">
                <a:ln>
                  <a:noFill/>
                </a:ln>
                <a:solidFill>
                  <a:srgbClr val="000000"/>
                </a:solidFill>
                <a:effectLst/>
                <a:uLnTx/>
                <a:uFillTx/>
                <a:latin typeface="Arial"/>
                <a:ea typeface="ＭＳ Ｐゴシック" pitchFamily="18" charset="-128"/>
                <a:cs typeface="Arial"/>
                <a:hlinkClick r:id="rId3"/>
              </a:rPr>
              <a:t>Supporting Inclusive Principal Leadership for the Success of Each Child </a:t>
            </a:r>
            <a:r>
              <a:rPr kumimoji="0" lang="en-US" sz="1500" b="0" i="0" u="none" strike="noStrike" kern="0" cap="none" spc="0" normalizeH="0" baseline="0" noProof="0" dirty="0">
                <a:ln>
                  <a:noFill/>
                </a:ln>
                <a:solidFill>
                  <a:srgbClr val="000000"/>
                </a:solidFill>
                <a:effectLst/>
                <a:uLnTx/>
                <a:uFillTx/>
                <a:latin typeface="Arial"/>
                <a:ea typeface="ＭＳ Ｐゴシック" pitchFamily="18" charset="-128"/>
                <a:cs typeface="Arial"/>
              </a:rPr>
              <a:t>contains 8 key strategies to support states in integrating inclusive principal leadership in policy and practice:</a:t>
            </a:r>
          </a:p>
          <a:p>
            <a:pPr marL="85723"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150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642935"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itchFamily="18" charset="-128"/>
                <a:cs typeface="Arial"/>
              </a:rPr>
              <a:t>Strategy 1: Set a Vision and Plan for Inclusive Principal Leadership</a:t>
            </a:r>
          </a:p>
          <a:p>
            <a:pPr marL="642935"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itchFamily="18" charset="-128"/>
                <a:cs typeface="Arial"/>
              </a:rPr>
              <a:t>Strategy 2: Cultivate Coherence and Collaboration</a:t>
            </a:r>
          </a:p>
          <a:p>
            <a:pPr marL="642935"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itchFamily="18" charset="-128"/>
                <a:cs typeface="Arial"/>
              </a:rPr>
              <a:t>Strategy 3: Transform Principal Preparation and Licensure</a:t>
            </a:r>
          </a:p>
          <a:p>
            <a:pPr marL="642935"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itchFamily="18" charset="-128"/>
                <a:cs typeface="Arial"/>
              </a:rPr>
              <a:t>Strategy 4: Promote Principal Development on Inclusive Practices</a:t>
            </a:r>
          </a:p>
          <a:p>
            <a:pPr marL="642935"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itchFamily="18" charset="-128"/>
                <a:cs typeface="Arial"/>
              </a:rPr>
              <a:t>Strategy 5: Provide Targeted Supports to Districts and Schools</a:t>
            </a:r>
          </a:p>
          <a:p>
            <a:pPr marL="642935"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itchFamily="18" charset="-128"/>
                <a:cs typeface="Arial"/>
              </a:rPr>
              <a:t>Strategy 6: Connect School Improvement and Principal Development Initiatives</a:t>
            </a:r>
          </a:p>
          <a:p>
            <a:pPr marL="642935"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itchFamily="18" charset="-128"/>
                <a:cs typeface="Arial"/>
              </a:rPr>
              <a:t>Strategy 7: Meaningfully Engage Stakeholders as Partners in the Work</a:t>
            </a:r>
          </a:p>
          <a:p>
            <a:pPr marL="642935"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itchFamily="18" charset="-128"/>
                <a:cs typeface="Arial"/>
              </a:rPr>
              <a:t>Strategy 8: Adopt Processes and Supports for Continuous Improvement</a:t>
            </a:r>
          </a:p>
          <a:p>
            <a:pPr marL="642935"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642935" marR="0" lvl="1" indent="-28575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85723" marR="0" lvl="0"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150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428609" marR="0" lvl="1" indent="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None/>
              <a:tabLst/>
              <a:defRPr/>
            </a:pPr>
            <a:endParaRPr kumimoji="0" lang="en-US" sz="1350" b="0" i="0"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endParaRPr kumimoji="0" lang="en-US" sz="1500" b="0" i="1" u="none" strike="noStrike" kern="0" cap="none" spc="0" normalizeH="0" baseline="0" noProof="0" dirty="0">
              <a:ln>
                <a:noFill/>
              </a:ln>
              <a:solidFill>
                <a:srgbClr val="000000"/>
              </a:solidFill>
              <a:effectLst/>
              <a:uLnTx/>
              <a:uFillTx/>
              <a:latin typeface="Arial"/>
              <a:ea typeface="ＭＳ Ｐゴシック" pitchFamily="18" charset="-128"/>
              <a:cs typeface="Arial"/>
            </a:endParaRPr>
          </a:p>
          <a:p>
            <a:pPr marL="342900" marR="0" lvl="0" indent="-342900" algn="l" defTabSz="914400" rtl="0" eaLnBrk="0" fontAlgn="base" latinLnBrk="0" hangingPunct="0">
              <a:lnSpc>
                <a:spcPct val="100000"/>
              </a:lnSpc>
              <a:spcBef>
                <a:spcPct val="20000"/>
              </a:spcBef>
              <a:spcAft>
                <a:spcPct val="0"/>
              </a:spcAft>
              <a:buClr>
                <a:srgbClr val="006B6E"/>
              </a:buClr>
              <a:buSzTx/>
              <a:buFont typeface="Wingdings" panose="05000000000000000000" pitchFamily="2" charset="2"/>
              <a:buChar char="z"/>
              <a:tabLst/>
              <a:defRPr/>
            </a:pPr>
            <a:endParaRPr kumimoji="0" lang="en-US" sz="1500" b="0" i="1" u="none" strike="noStrike" kern="0" cap="none" spc="0" normalizeH="0" baseline="0" noProof="0" dirty="0">
              <a:ln>
                <a:noFill/>
              </a:ln>
              <a:solidFill>
                <a:srgbClr val="000000"/>
              </a:solidFill>
              <a:effectLst/>
              <a:uLnTx/>
              <a:uFillTx/>
              <a:latin typeface="Arial"/>
              <a:ea typeface="ＭＳ Ｐゴシック" pitchFamily="18" charset="-128"/>
              <a:cs typeface="Arial"/>
            </a:endParaRPr>
          </a:p>
        </p:txBody>
      </p:sp>
    </p:spTree>
    <p:extLst>
      <p:ext uri="{BB962C8B-B14F-4D97-AF65-F5344CB8AC3E}">
        <p14:creationId xmlns:p14="http://schemas.microsoft.com/office/powerpoint/2010/main" val="177880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79F0FA33-4E59-774F-9FB5-AB2CE7FBB7E7}"/>
              </a:ext>
            </a:extLst>
          </p:cNvPr>
          <p:cNvSpPr>
            <a:spLocks noGrp="1" noChangeArrowheads="1"/>
          </p:cNvSpPr>
          <p:nvPr>
            <p:ph type="title"/>
          </p:nvPr>
        </p:nvSpPr>
        <p:spPr>
          <a:ln>
            <a:miter lim="800000"/>
            <a:headEnd/>
            <a:tailEnd/>
          </a:ln>
        </p:spPr>
        <p:txBody>
          <a:bodyPr/>
          <a:lstStyle/>
          <a:p>
            <a:r>
              <a:rPr lang="en-US" altLang="en-US" dirty="0"/>
              <a:t>Overall Purpose</a:t>
            </a:r>
          </a:p>
        </p:txBody>
      </p:sp>
      <p:sp>
        <p:nvSpPr>
          <p:cNvPr id="38914" name="Content Placeholder 2">
            <a:extLst>
              <a:ext uri="{FF2B5EF4-FFF2-40B4-BE49-F238E27FC236}">
                <a16:creationId xmlns:a16="http://schemas.microsoft.com/office/drawing/2014/main" id="{ADC16FC2-EE87-EE47-AB51-44863094C4E5}"/>
              </a:ext>
            </a:extLst>
          </p:cNvPr>
          <p:cNvSpPr>
            <a:spLocks noGrp="1" noChangeArrowheads="1"/>
          </p:cNvSpPr>
          <p:nvPr>
            <p:ph idx="1"/>
          </p:nvPr>
        </p:nvSpPr>
        <p:spPr/>
        <p:txBody>
          <a:bodyPr/>
          <a:lstStyle/>
          <a:p>
            <a:r>
              <a:rPr lang="en-US" altLang="en-US" dirty="0"/>
              <a:t>Highlight initiatives that address the preparation of principals to support all students in effective inclusive schools</a:t>
            </a:r>
          </a:p>
        </p:txBody>
      </p:sp>
    </p:spTree>
    <p:extLst>
      <p:ext uri="{BB962C8B-B14F-4D97-AF65-F5344CB8AC3E}">
        <p14:creationId xmlns:p14="http://schemas.microsoft.com/office/powerpoint/2010/main" val="2402069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850" y="77788"/>
            <a:ext cx="8513638" cy="1143000"/>
          </a:xfrm>
        </p:spPr>
        <p:txBody>
          <a:bodyPr/>
          <a:lstStyle/>
          <a:p>
            <a:br>
              <a:rPr lang="en-US" sz="2000" b="1" dirty="0"/>
            </a:br>
            <a:r>
              <a:rPr lang="en-US" sz="2000" b="1" dirty="0"/>
              <a:t>Strategy 3: Transform Principal Preparation and Licensure</a:t>
            </a:r>
            <a:br>
              <a:rPr lang="en-US" sz="2000" dirty="0"/>
            </a:br>
            <a:endParaRPr lang="en-US" sz="2000" dirty="0"/>
          </a:p>
        </p:txBody>
      </p:sp>
      <p:sp>
        <p:nvSpPr>
          <p:cNvPr id="3" name="Content Placeholder 2"/>
          <p:cNvSpPr>
            <a:spLocks noGrp="1"/>
          </p:cNvSpPr>
          <p:nvPr>
            <p:ph idx="1"/>
          </p:nvPr>
        </p:nvSpPr>
        <p:spPr>
          <a:xfrm>
            <a:off x="1974850" y="1772841"/>
            <a:ext cx="8229600" cy="3936964"/>
          </a:xfrm>
        </p:spPr>
        <p:txBody>
          <a:bodyPr/>
          <a:lstStyle/>
          <a:p>
            <a:r>
              <a:rPr lang="en-US" sz="1350" dirty="0"/>
              <a:t>Analyze assessments used for licensure and program approval to ensure they address the knowledge, skills, and dispositions inclusive school leaders need, and ensure district capacity for data collection around principal preparation efficacy in inclusive schools</a:t>
            </a:r>
            <a:br>
              <a:rPr lang="en-US" sz="1350" dirty="0"/>
            </a:br>
            <a:endParaRPr lang="en-US" sz="1350" dirty="0"/>
          </a:p>
          <a:p>
            <a:r>
              <a:rPr lang="en-US" sz="1350" dirty="0"/>
              <a:t>Create or adapt leadership performance assessments to ensure they address the degree to which leaders foster productive collaboration among special education teachers, general education teachers, and related service providers</a:t>
            </a:r>
            <a:br>
              <a:rPr lang="en-US" sz="1350" dirty="0"/>
            </a:br>
            <a:endParaRPr lang="en-US" sz="1350" dirty="0"/>
          </a:p>
          <a:p>
            <a:r>
              <a:rPr lang="en-US" sz="1350" dirty="0"/>
              <a:t>Establish and/or implement principal preparation program approval processes and standards/criteria that include the content, coursework, and the length and quality of field experiences necessary for effective inclusive principal leadership</a:t>
            </a:r>
            <a:br>
              <a:rPr lang="en-US" sz="1350" dirty="0"/>
            </a:br>
            <a:endParaRPr lang="en-US" sz="1350" dirty="0"/>
          </a:p>
          <a:p>
            <a:r>
              <a:rPr lang="en-US" sz="1350" dirty="0"/>
              <a:t>Use the standards for school leader preparation programs such as the National Educational Leadership Preparation (NELP) Standards, which are aligned to the PSEL 2015 standards, to update program approval processes</a:t>
            </a:r>
            <a:br>
              <a:rPr lang="en-US" sz="1350" dirty="0"/>
            </a:br>
            <a:endParaRPr lang="en-US" sz="1350" dirty="0"/>
          </a:p>
          <a:p>
            <a:r>
              <a:rPr lang="en-US" sz="1350" dirty="0"/>
              <a:t>Review CAEP requirements to determine if requiring that the leadership programs approved to operate in your state earn national accreditation will advance inclusive leadership practices</a:t>
            </a:r>
          </a:p>
          <a:p>
            <a:endParaRPr lang="en-US" sz="1350" dirty="0"/>
          </a:p>
        </p:txBody>
      </p:sp>
    </p:spTree>
    <p:extLst>
      <p:ext uri="{BB962C8B-B14F-4D97-AF65-F5344CB8AC3E}">
        <p14:creationId xmlns:p14="http://schemas.microsoft.com/office/powerpoint/2010/main" val="3788297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Resources</a:t>
            </a:r>
          </a:p>
        </p:txBody>
      </p:sp>
      <p:sp>
        <p:nvSpPr>
          <p:cNvPr id="3" name="Content Placeholder 2"/>
          <p:cNvSpPr>
            <a:spLocks noGrp="1"/>
          </p:cNvSpPr>
          <p:nvPr>
            <p:ph idx="1"/>
          </p:nvPr>
        </p:nvSpPr>
        <p:spPr>
          <a:xfrm>
            <a:off x="1943676" y="1838903"/>
            <a:ext cx="8229600" cy="3850121"/>
          </a:xfrm>
        </p:spPr>
        <p:txBody>
          <a:bodyPr/>
          <a:lstStyle/>
          <a:p>
            <a:pPr marL="0" indent="0">
              <a:buNone/>
            </a:pPr>
            <a:r>
              <a:rPr lang="en-US" sz="1600" b="1" dirty="0"/>
              <a:t>Strategy 3: Transform Principal Preparation and Licensure</a:t>
            </a:r>
          </a:p>
          <a:p>
            <a:pPr marL="0" indent="0">
              <a:buNone/>
            </a:pPr>
            <a:endParaRPr lang="en-US" sz="1350" dirty="0"/>
          </a:p>
          <a:p>
            <a:r>
              <a:rPr lang="en-US" sz="1400" i="1" dirty="0">
                <a:hlinkClick r:id="rId2"/>
              </a:rPr>
              <a:t>Course Enhancement Module: School Leadership for Students with Disabilities</a:t>
            </a:r>
            <a:r>
              <a:rPr lang="en-US" sz="1400" dirty="0"/>
              <a:t> can inform the integration of inclusive principal leadership practices into principal preparation program review and approval as well as principal licensure and certification.</a:t>
            </a:r>
          </a:p>
          <a:p>
            <a:r>
              <a:rPr lang="en-US" sz="1400" i="1" dirty="0">
                <a:hlinkClick r:id="rId3"/>
              </a:rPr>
              <a:t>Innovation Configuration: Principal Leadership – Moving toward Inclusive and High-Achieving Schools for Students with Disabilities</a:t>
            </a:r>
            <a:r>
              <a:rPr lang="en-US" sz="1400" dirty="0"/>
              <a:t> can guide states’ efforts to reform principal preparation programs to focus on preparing principals to lead inclusive and high-achieving schools for the success of students with disabilities.</a:t>
            </a:r>
            <a:endParaRPr lang="en-US" sz="1350" i="1" dirty="0">
              <a:hlinkClick r:id="" action="ppaction://noaction"/>
            </a:endParaRPr>
          </a:p>
          <a:p>
            <a:r>
              <a:rPr lang="en-US" sz="1350" i="1" dirty="0">
                <a:hlinkClick r:id="" action="ppaction://noaction"/>
              </a:rPr>
              <a:t>Promises to Keep: Transforming Educator Preparation to Better Serve a Diverse Range of Learners</a:t>
            </a:r>
            <a:r>
              <a:rPr lang="en-US" sz="1350" dirty="0"/>
              <a:t> can be used by state leaders to ensure that their principal preparation programs prepare leaders to work effectively with all learners through reforms to program review and approval, licensure and certification, and data collection, analysis, and reporting.</a:t>
            </a:r>
          </a:p>
          <a:p>
            <a:r>
              <a:rPr lang="en-US" sz="1350" i="1" dirty="0">
                <a:hlinkClick r:id="rId4"/>
              </a:rPr>
              <a:t>SEP</a:t>
            </a:r>
            <a:r>
              <a:rPr lang="en-US" sz="1350" i="1" baseline="30000" dirty="0">
                <a:hlinkClick r:id="rId4"/>
              </a:rPr>
              <a:t>3 </a:t>
            </a:r>
            <a:r>
              <a:rPr lang="en-US" sz="1350" i="1" dirty="0">
                <a:hlinkClick r:id="rId4"/>
              </a:rPr>
              <a:t>Toolkit – State Evaluation of Principal Preparation Programs</a:t>
            </a:r>
            <a:r>
              <a:rPr lang="en-US" sz="1350" dirty="0"/>
              <a:t> can help states assess the extent to which state leaders have prioritized school leadership—especially school leader preparation—and the extent to which the state education agency is positioned as a resource to local education agencies.</a:t>
            </a:r>
          </a:p>
          <a:p>
            <a:pPr marL="0" indent="0">
              <a:buNone/>
            </a:pPr>
            <a:br>
              <a:rPr lang="en-US" sz="1350" b="1" dirty="0"/>
            </a:br>
            <a:endParaRPr lang="en-US" sz="1350" dirty="0"/>
          </a:p>
        </p:txBody>
      </p:sp>
    </p:spTree>
    <p:extLst>
      <p:ext uri="{BB962C8B-B14F-4D97-AF65-F5344CB8AC3E}">
        <p14:creationId xmlns:p14="http://schemas.microsoft.com/office/powerpoint/2010/main" val="4053326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NCIPL: Where We’re Going</a:t>
            </a:r>
          </a:p>
        </p:txBody>
      </p:sp>
      <p:sp>
        <p:nvSpPr>
          <p:cNvPr id="3" name="Content Placeholder 2"/>
          <p:cNvSpPr>
            <a:spLocks noGrp="1"/>
          </p:cNvSpPr>
          <p:nvPr>
            <p:ph idx="1"/>
          </p:nvPr>
        </p:nvSpPr>
        <p:spPr>
          <a:xfrm>
            <a:off x="1974850" y="1875559"/>
            <a:ext cx="8229600" cy="3844636"/>
          </a:xfrm>
        </p:spPr>
        <p:txBody>
          <a:bodyPr/>
          <a:lstStyle/>
          <a:p>
            <a:pPr marL="342898"/>
            <a:r>
              <a:rPr lang="en-US" dirty="0"/>
              <a:t>CCSSO is committed to providing short- and longer-term support to states, in partnership with the CEEDAR Center, focused on developing school principals who are well-prepared and supported to lead inclusive environments that meet the needs of students with disabilities</a:t>
            </a:r>
          </a:p>
          <a:p>
            <a:pPr marL="642929" lvl="1"/>
            <a:r>
              <a:rPr lang="en-US" dirty="0"/>
              <a:t>To support states in building upon, deepening, and refining current work on school leadership to have a greater focus on inclusive leadership practices</a:t>
            </a:r>
            <a:endParaRPr lang="en-US" sz="1200" dirty="0"/>
          </a:p>
          <a:p>
            <a:pPr marL="85730" indent="0">
              <a:buNone/>
            </a:pPr>
            <a:endParaRPr lang="en-US" dirty="0"/>
          </a:p>
        </p:txBody>
      </p:sp>
    </p:spTree>
    <p:extLst>
      <p:ext uri="{BB962C8B-B14F-4D97-AF65-F5344CB8AC3E}">
        <p14:creationId xmlns:p14="http://schemas.microsoft.com/office/powerpoint/2010/main" val="3554478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A25A0053-E632-974F-906A-ACFDFA2B66C6}"/>
              </a:ext>
            </a:extLst>
          </p:cNvPr>
          <p:cNvSpPr>
            <a:spLocks noGrp="1" noChangeArrowheads="1"/>
          </p:cNvSpPr>
          <p:nvPr>
            <p:ph type="title"/>
          </p:nvPr>
        </p:nvSpPr>
        <p:spPr>
          <a:ln>
            <a:miter lim="800000"/>
            <a:headEnd/>
            <a:tailEnd/>
          </a:ln>
        </p:spPr>
        <p:txBody>
          <a:bodyPr/>
          <a:lstStyle/>
          <a:p>
            <a:r>
              <a:rPr lang="en-US" altLang="en-US" sz="4000"/>
              <a:t>Questions or Comments?</a:t>
            </a:r>
          </a:p>
        </p:txBody>
      </p:sp>
      <p:pic>
        <p:nvPicPr>
          <p:cNvPr id="50178" name="Content Placeholder 4" descr="Image of a magnifying glass and a question mark">
            <a:extLst>
              <a:ext uri="{FF2B5EF4-FFF2-40B4-BE49-F238E27FC236}">
                <a16:creationId xmlns:a16="http://schemas.microsoft.com/office/drawing/2014/main" id="{DE2C1594-0856-1140-A9C9-898A690DBA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283200" y="3129756"/>
            <a:ext cx="1625600" cy="1625600"/>
          </a:xfrm>
        </p:spPr>
      </p:pic>
    </p:spTree>
    <p:extLst>
      <p:ext uri="{BB962C8B-B14F-4D97-AF65-F5344CB8AC3E}">
        <p14:creationId xmlns:p14="http://schemas.microsoft.com/office/powerpoint/2010/main" val="3074247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77788"/>
            <a:ext cx="8229600" cy="1143000"/>
          </a:xfrm>
        </p:spPr>
        <p:txBody>
          <a:bodyPr/>
          <a:lstStyle/>
          <a:p>
            <a:r>
              <a:rPr lang="en-US" dirty="0"/>
              <a:t>Contacts</a:t>
            </a:r>
          </a:p>
        </p:txBody>
      </p:sp>
      <p:sp>
        <p:nvSpPr>
          <p:cNvPr id="3" name="Content Placeholder 2"/>
          <p:cNvSpPr>
            <a:spLocks noGrp="1"/>
          </p:cNvSpPr>
          <p:nvPr>
            <p:ph idx="1"/>
          </p:nvPr>
        </p:nvSpPr>
        <p:spPr>
          <a:xfrm>
            <a:off x="1657470" y="1762720"/>
            <a:ext cx="8975035" cy="3394472"/>
          </a:xfrm>
        </p:spPr>
        <p:txBody>
          <a:bodyPr>
            <a:normAutofit/>
          </a:bodyPr>
          <a:lstStyle/>
          <a:p>
            <a:pPr>
              <a:defRPr/>
            </a:pPr>
            <a:r>
              <a:rPr lang="en-US" altLang="en-US" sz="2000" dirty="0"/>
              <a:t>Jim Berry, Eastern Michigan University, </a:t>
            </a:r>
            <a:r>
              <a:rPr lang="en-US" altLang="en-US" sz="2000" dirty="0" err="1"/>
              <a:t>jberry@emich.edu</a:t>
            </a:r>
            <a:endParaRPr lang="en-US" altLang="en-US" sz="2000" dirty="0"/>
          </a:p>
          <a:p>
            <a:pPr>
              <a:defRPr/>
            </a:pPr>
            <a:r>
              <a:rPr lang="en-US" altLang="en-US" sz="2000" dirty="0"/>
              <a:t>James McLeskey, CEEDAR Center &amp; University of Florida </a:t>
            </a:r>
            <a:r>
              <a:rPr lang="en-US" altLang="en-US" sz="2000" dirty="0">
                <a:hlinkClick r:id="rId2"/>
              </a:rPr>
              <a:t>mcleskey@ufl.edu</a:t>
            </a:r>
            <a:endParaRPr lang="en-US" altLang="en-US" sz="2000" dirty="0"/>
          </a:p>
          <a:p>
            <a:pPr>
              <a:buClrTx/>
              <a:defRPr/>
            </a:pPr>
            <a:r>
              <a:rPr lang="en-US" sz="2000" dirty="0">
                <a:ea typeface="ＭＳ Ｐゴシック"/>
              </a:rPr>
              <a:t>Sheryl Cowart Moss, Georgia State University, </a:t>
            </a:r>
            <a:r>
              <a:rPr lang="en-US" sz="2000" dirty="0">
                <a:ea typeface="MS PGothic" panose="020B0600070205080204" pitchFamily="34" charset="-128"/>
                <a:hlinkClick r:id="rId3"/>
              </a:rPr>
              <a:t>smoss13@gsu.edu</a:t>
            </a:r>
            <a:endParaRPr lang="en-US" sz="2000" dirty="0">
              <a:ea typeface="MS PGothic" panose="020B0600070205080204" pitchFamily="34" charset="-128"/>
            </a:endParaRPr>
          </a:p>
          <a:p>
            <a:pPr>
              <a:buClrTx/>
              <a:defRPr/>
            </a:pPr>
            <a:r>
              <a:rPr lang="en-US" sz="2000" dirty="0">
                <a:ea typeface="MS PGothic" panose="020B0600070205080204" pitchFamily="34" charset="-128"/>
              </a:rPr>
              <a:t>James Paul, CCSSO, </a:t>
            </a:r>
            <a:r>
              <a:rPr lang="en-US" sz="2000" dirty="0" err="1">
                <a:ea typeface="MS PGothic" panose="020B0600070205080204" pitchFamily="34" charset="-128"/>
              </a:rPr>
              <a:t>James.Paul@ccsso.org</a:t>
            </a:r>
            <a:endParaRPr lang="en-US" sz="2000" dirty="0">
              <a:ea typeface="MS PGothic" panose="020B0600070205080204" pitchFamily="34" charset="-128"/>
            </a:endParaRPr>
          </a:p>
        </p:txBody>
      </p:sp>
    </p:spTree>
    <p:extLst>
      <p:ext uri="{BB962C8B-B14F-4D97-AF65-F5344CB8AC3E}">
        <p14:creationId xmlns:p14="http://schemas.microsoft.com/office/powerpoint/2010/main" val="4048346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ABFF4362-4447-5240-BC95-33F2C111559C}"/>
              </a:ext>
            </a:extLst>
          </p:cNvPr>
          <p:cNvSpPr>
            <a:spLocks noGrp="1" noChangeArrowheads="1"/>
          </p:cNvSpPr>
          <p:nvPr>
            <p:ph type="title"/>
          </p:nvPr>
        </p:nvSpPr>
        <p:spPr>
          <a:ln>
            <a:miter lim="800000"/>
            <a:headEnd/>
            <a:tailEnd/>
          </a:ln>
        </p:spPr>
        <p:txBody>
          <a:bodyPr/>
          <a:lstStyle/>
          <a:p>
            <a:r>
              <a:rPr lang="en-US" altLang="en-US" dirty="0"/>
              <a:t>References</a:t>
            </a:r>
          </a:p>
        </p:txBody>
      </p:sp>
      <p:sp>
        <p:nvSpPr>
          <p:cNvPr id="51202" name="Content Placeholder 2">
            <a:extLst>
              <a:ext uri="{FF2B5EF4-FFF2-40B4-BE49-F238E27FC236}">
                <a16:creationId xmlns:a16="http://schemas.microsoft.com/office/drawing/2014/main" id="{6A46A114-FC79-4947-A28E-C0B27BD7EF7B}"/>
              </a:ext>
            </a:extLst>
          </p:cNvPr>
          <p:cNvSpPr>
            <a:spLocks noGrp="1" noChangeArrowheads="1"/>
          </p:cNvSpPr>
          <p:nvPr>
            <p:ph idx="1"/>
          </p:nvPr>
        </p:nvSpPr>
        <p:spPr/>
        <p:txBody>
          <a:bodyPr/>
          <a:lstStyle/>
          <a:p>
            <a:r>
              <a:rPr lang="en-US" altLang="en-US" sz="1600" dirty="0"/>
              <a:t>Billingsley, B., </a:t>
            </a:r>
            <a:r>
              <a:rPr lang="en-US" altLang="en-US" sz="1600" dirty="0" err="1"/>
              <a:t>McLeskey</a:t>
            </a:r>
            <a:r>
              <a:rPr lang="en-US" altLang="en-US" sz="1600" dirty="0"/>
              <a:t>, J., &amp; Crockett, J. (2017). </a:t>
            </a:r>
            <a:r>
              <a:rPr lang="en-US" altLang="en-US" sz="1600" i="1" dirty="0"/>
              <a:t>Principal Leadership: Moving Toward Inclusive and High-Achieving Schools for Students with Disabilities.</a:t>
            </a:r>
            <a:r>
              <a:rPr lang="en-US" altLang="en-US" sz="1600" dirty="0"/>
              <a:t> Gainesville, FL: CEEDAR Center. </a:t>
            </a:r>
            <a:r>
              <a:rPr lang="en-US" altLang="en-US" sz="1600" dirty="0">
                <a:hlinkClick r:id="rId3"/>
              </a:rPr>
              <a:t>http://ceedar.education.ufl.edu/wp-content/uploads/2017/12/Principal-Leadership-IC-2017-Revision.pdf</a:t>
            </a:r>
            <a:endParaRPr lang="en-US" altLang="en-US" sz="1600" dirty="0"/>
          </a:p>
          <a:p>
            <a:r>
              <a:rPr lang="en-US" altLang="en-US" sz="1600" dirty="0"/>
              <a:t>CCSSO &amp; CEEDAR Center (2017). </a:t>
            </a:r>
            <a:r>
              <a:rPr lang="en-US" altLang="en-US" sz="1600" i="1" dirty="0"/>
              <a:t>PSEL 2015 and Promoting Principal Leadership for the Success of Students with Disabilities. </a:t>
            </a:r>
            <a:r>
              <a:rPr lang="en-US" altLang="en-US" sz="1600" dirty="0"/>
              <a:t>Available at </a:t>
            </a:r>
            <a:r>
              <a:rPr lang="en-US" altLang="en-US" sz="1600" dirty="0">
                <a:hlinkClick r:id="rId4"/>
              </a:rPr>
              <a:t>https://ceedar.education.ufl.edu/portfolio/psel-2015-and-promoting-school-leadership-for-students-with-disabilities/</a:t>
            </a:r>
            <a:r>
              <a:rPr lang="en-US" altLang="en-US" sz="1600" dirty="0"/>
              <a:t>. </a:t>
            </a:r>
            <a:r>
              <a:rPr lang="en-US" altLang="en-US" sz="1600" i="1" dirty="0"/>
              <a:t> </a:t>
            </a:r>
            <a:endParaRPr lang="en-US" altLang="en-US" sz="1600" dirty="0"/>
          </a:p>
          <a:p>
            <a:endParaRPr lang="en-US" altLang="en-US" sz="1600" dirty="0"/>
          </a:p>
        </p:txBody>
      </p:sp>
    </p:spTree>
    <p:extLst>
      <p:ext uri="{BB962C8B-B14F-4D97-AF65-F5344CB8AC3E}">
        <p14:creationId xmlns:p14="http://schemas.microsoft.com/office/powerpoint/2010/main" val="2373634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1524001" y="2049066"/>
            <a:ext cx="8975035" cy="3394472"/>
          </a:xfrm>
        </p:spPr>
        <p:txBody>
          <a:bodyPr>
            <a:normAutofit/>
          </a:bodyPr>
          <a:lstStyle/>
          <a:p>
            <a:pPr lvl="1">
              <a:buFont typeface="Wingdings" panose="05000000000000000000" pitchFamily="2" charset="2"/>
              <a:buChar char="Ø"/>
            </a:pPr>
            <a:r>
              <a:rPr lang="en-US" sz="2100" dirty="0"/>
              <a:t> This presentation was produced under U.S. Department of Education, Office of Special Education Programs, Award No. H325A120003. Bonnie Jones and David Guardino serve as the project officers. The views expressed herein do not necessarily represent the positions or polices of the U.S. Department of Education. No official endorsement by the U.S. Department of Education of any product, commodity, service, or enterprise mentioned in this presentation is intended or should be inferred. </a:t>
            </a:r>
          </a:p>
        </p:txBody>
      </p:sp>
    </p:spTree>
    <p:extLst>
      <p:ext uri="{BB962C8B-B14F-4D97-AF65-F5344CB8AC3E}">
        <p14:creationId xmlns:p14="http://schemas.microsoft.com/office/powerpoint/2010/main" val="35857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41B43AA-AFA9-3547-9A2D-21B57B84298C}"/>
              </a:ext>
            </a:extLst>
          </p:cNvPr>
          <p:cNvSpPr>
            <a:spLocks noGrp="1" noChangeArrowheads="1"/>
          </p:cNvSpPr>
          <p:nvPr>
            <p:ph type="title"/>
          </p:nvPr>
        </p:nvSpPr>
        <p:spPr>
          <a:ln>
            <a:miter lim="800000"/>
            <a:headEnd/>
            <a:tailEnd/>
          </a:ln>
        </p:spPr>
        <p:txBody>
          <a:bodyPr/>
          <a:lstStyle/>
          <a:p>
            <a:r>
              <a:rPr lang="en-US" altLang="en-US" dirty="0"/>
              <a:t>Topics Addressed</a:t>
            </a:r>
          </a:p>
        </p:txBody>
      </p:sp>
      <p:sp>
        <p:nvSpPr>
          <p:cNvPr id="39938" name="Content Placeholder 2">
            <a:extLst>
              <a:ext uri="{FF2B5EF4-FFF2-40B4-BE49-F238E27FC236}">
                <a16:creationId xmlns:a16="http://schemas.microsoft.com/office/drawing/2014/main" id="{8AC25060-FC8D-C848-8632-2136FF195EB8}"/>
              </a:ext>
            </a:extLst>
          </p:cNvPr>
          <p:cNvSpPr>
            <a:spLocks noGrp="1" noChangeArrowheads="1"/>
          </p:cNvSpPr>
          <p:nvPr>
            <p:ph idx="1"/>
          </p:nvPr>
        </p:nvSpPr>
        <p:spPr/>
        <p:txBody>
          <a:bodyPr/>
          <a:lstStyle/>
          <a:p>
            <a:r>
              <a:rPr lang="en-US" altLang="en-US" dirty="0"/>
              <a:t>Describe CEEDAR’s work related to leadership preparation</a:t>
            </a:r>
          </a:p>
          <a:p>
            <a:r>
              <a:rPr lang="en-US" altLang="en-US" dirty="0"/>
              <a:t>Describe Georgia/CEEDAR work to improve leadership preparation</a:t>
            </a:r>
          </a:p>
          <a:p>
            <a:r>
              <a:rPr lang="en-US" altLang="en-US" dirty="0"/>
              <a:t>Describe CCSSO’s work on supporting inclusive principal leadership</a:t>
            </a:r>
          </a:p>
        </p:txBody>
      </p:sp>
    </p:spTree>
    <p:extLst>
      <p:ext uri="{BB962C8B-B14F-4D97-AF65-F5344CB8AC3E}">
        <p14:creationId xmlns:p14="http://schemas.microsoft.com/office/powerpoint/2010/main" val="42152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BE46CBE1-4763-6347-A78C-F94D75C456AE}"/>
              </a:ext>
            </a:extLst>
          </p:cNvPr>
          <p:cNvSpPr>
            <a:spLocks noGrp="1" noChangeArrowheads="1"/>
          </p:cNvSpPr>
          <p:nvPr>
            <p:ph type="title"/>
          </p:nvPr>
        </p:nvSpPr>
        <p:spPr>
          <a:ln>
            <a:miter lim="800000"/>
            <a:headEnd/>
            <a:tailEnd/>
          </a:ln>
        </p:spPr>
        <p:txBody>
          <a:bodyPr/>
          <a:lstStyle/>
          <a:p>
            <a:r>
              <a:rPr lang="en-US" altLang="en-US" sz="4000" dirty="0"/>
              <a:t>Leadership Preparation for Effective Inclusive Schools</a:t>
            </a:r>
          </a:p>
        </p:txBody>
      </p:sp>
      <p:sp>
        <p:nvSpPr>
          <p:cNvPr id="40962" name="Content Placeholder 2">
            <a:extLst>
              <a:ext uri="{FF2B5EF4-FFF2-40B4-BE49-F238E27FC236}">
                <a16:creationId xmlns:a16="http://schemas.microsoft.com/office/drawing/2014/main" id="{7E34F8F1-0EA7-1240-A25D-CA3B63070E3A}"/>
              </a:ext>
            </a:extLst>
          </p:cNvPr>
          <p:cNvSpPr>
            <a:spLocks noGrp="1" noChangeArrowheads="1"/>
          </p:cNvSpPr>
          <p:nvPr>
            <p:ph idx="1"/>
          </p:nvPr>
        </p:nvSpPr>
        <p:spPr/>
        <p:txBody>
          <a:bodyPr>
            <a:normAutofit/>
          </a:bodyPr>
          <a:lstStyle/>
          <a:p>
            <a:pPr lvl="1"/>
            <a:r>
              <a:rPr lang="en-US" altLang="en-US" sz="3600" dirty="0">
                <a:ea typeface="Arial" panose="020B0604020202020204" pitchFamily="34" charset="0"/>
              </a:rPr>
              <a:t>CEEDAR Center—who we are, what we do</a:t>
            </a:r>
          </a:p>
          <a:p>
            <a:pPr lvl="1"/>
            <a:r>
              <a:rPr lang="en-US" altLang="en-US" sz="3600" dirty="0">
                <a:ea typeface="Arial" panose="020B0604020202020204" pitchFamily="34" charset="0"/>
              </a:rPr>
              <a:t>Resources related to inclusive principal leadership</a:t>
            </a:r>
          </a:p>
          <a:p>
            <a:pPr lvl="1"/>
            <a:r>
              <a:rPr lang="en-US" altLang="en-US" sz="3600" dirty="0">
                <a:ea typeface="Arial" panose="020B0604020202020204" pitchFamily="34" charset="0"/>
              </a:rPr>
              <a:t>Work with states</a:t>
            </a:r>
          </a:p>
        </p:txBody>
      </p:sp>
    </p:spTree>
    <p:extLst>
      <p:ext uri="{BB962C8B-B14F-4D97-AF65-F5344CB8AC3E}">
        <p14:creationId xmlns:p14="http://schemas.microsoft.com/office/powerpoint/2010/main" val="268249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B23EC009-EA03-3144-B1D4-DC8D472B71AD}"/>
              </a:ext>
            </a:extLst>
          </p:cNvPr>
          <p:cNvSpPr>
            <a:spLocks noGrp="1" noChangeArrowheads="1"/>
          </p:cNvSpPr>
          <p:nvPr>
            <p:ph type="title"/>
          </p:nvPr>
        </p:nvSpPr>
        <p:spPr>
          <a:ln>
            <a:miter lim="800000"/>
            <a:headEnd/>
            <a:tailEnd/>
          </a:ln>
        </p:spPr>
        <p:txBody>
          <a:bodyPr/>
          <a:lstStyle/>
          <a:p>
            <a:r>
              <a:rPr lang="en-US" altLang="en-US" dirty="0"/>
              <a:t>CEEDAR Center</a:t>
            </a:r>
          </a:p>
        </p:txBody>
      </p:sp>
      <p:sp>
        <p:nvSpPr>
          <p:cNvPr id="16386" name="Content Placeholder 2">
            <a:extLst>
              <a:ext uri="{FF2B5EF4-FFF2-40B4-BE49-F238E27FC236}">
                <a16:creationId xmlns:a16="http://schemas.microsoft.com/office/drawing/2014/main" id="{B2C3BADD-92D9-504C-8C8B-85C0C075B8C1}"/>
              </a:ext>
            </a:extLst>
          </p:cNvPr>
          <p:cNvSpPr>
            <a:spLocks noGrp="1" noChangeArrowheads="1"/>
          </p:cNvSpPr>
          <p:nvPr>
            <p:ph idx="1"/>
          </p:nvPr>
        </p:nvSpPr>
        <p:spPr/>
        <p:txBody>
          <a:bodyPr/>
          <a:lstStyle/>
          <a:p>
            <a:r>
              <a:rPr lang="en-US" altLang="en-US" dirty="0"/>
              <a:t>Mission: To create </a:t>
            </a:r>
            <a:r>
              <a:rPr lang="en-US" altLang="en-US" b="1" i="1" dirty="0"/>
              <a:t>aligned</a:t>
            </a:r>
            <a:r>
              <a:rPr lang="en-US" altLang="en-US" dirty="0"/>
              <a:t> professional learning systems that provide teachers and leaders effective </a:t>
            </a:r>
            <a:r>
              <a:rPr lang="en-US" altLang="en-US" b="1" i="1" dirty="0"/>
              <a:t>opportunities to learn </a:t>
            </a:r>
            <a:r>
              <a:rPr lang="en-US" altLang="en-US" dirty="0">
                <a:solidFill>
                  <a:schemeClr val="tx2"/>
                </a:solidFill>
              </a:rPr>
              <a:t>how to improve and support </a:t>
            </a:r>
            <a:r>
              <a:rPr lang="en-US" altLang="en-US" dirty="0"/>
              <a:t>core and specialized instruction </a:t>
            </a:r>
            <a:r>
              <a:rPr lang="en-US" altLang="en-US" dirty="0">
                <a:solidFill>
                  <a:srgbClr val="0362B1"/>
                </a:solidFill>
              </a:rPr>
              <a:t>in inclusive settings that enables </a:t>
            </a:r>
            <a:r>
              <a:rPr lang="en-US" altLang="en-US" dirty="0"/>
              <a:t>students with disabilities </a:t>
            </a:r>
            <a:r>
              <a:rPr lang="en-US" altLang="en-US" dirty="0">
                <a:solidFill>
                  <a:srgbClr val="0362B1"/>
                </a:solidFill>
              </a:rPr>
              <a:t>to achieve </a:t>
            </a:r>
            <a:r>
              <a:rPr lang="en-US" altLang="en-US" dirty="0"/>
              <a:t>college and career readiness standards</a:t>
            </a:r>
          </a:p>
          <a:p>
            <a:endParaRPr lang="en-US" altLang="en-US" sz="2000" dirty="0"/>
          </a:p>
        </p:txBody>
      </p:sp>
    </p:spTree>
    <p:extLst>
      <p:ext uri="{BB962C8B-B14F-4D97-AF65-F5344CB8AC3E}">
        <p14:creationId xmlns:p14="http://schemas.microsoft.com/office/powerpoint/2010/main" val="394610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8F0A2058-87C9-FE41-85ED-62564FC8C3A5}"/>
              </a:ext>
            </a:extLst>
          </p:cNvPr>
          <p:cNvSpPr>
            <a:spLocks noGrp="1" noChangeArrowheads="1"/>
          </p:cNvSpPr>
          <p:nvPr>
            <p:ph type="title"/>
          </p:nvPr>
        </p:nvSpPr>
        <p:spPr>
          <a:ln>
            <a:miter lim="800000"/>
            <a:headEnd/>
            <a:tailEnd/>
          </a:ln>
        </p:spPr>
        <p:txBody>
          <a:bodyPr/>
          <a:lstStyle/>
          <a:p>
            <a:r>
              <a:rPr lang="en-US" altLang="en-US" dirty="0"/>
              <a:t>CEEDAR States</a:t>
            </a:r>
          </a:p>
        </p:txBody>
      </p:sp>
      <p:pic>
        <p:nvPicPr>
          <p:cNvPr id="17410" name="Content Placeholder 3" descr="A map of all of the states that CEEDAR provides technical assistance for.">
            <a:extLst>
              <a:ext uri="{FF2B5EF4-FFF2-40B4-BE49-F238E27FC236}">
                <a16:creationId xmlns:a16="http://schemas.microsoft.com/office/drawing/2014/main" id="{4FC8C4BD-BA13-0246-B108-653D002741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9955" b="29955"/>
          <a:stretch>
            <a:fillRect/>
          </a:stretch>
        </p:blipFill>
        <p:spPr>
          <a:xfrm>
            <a:off x="1343025" y="965200"/>
            <a:ext cx="10687050" cy="5545138"/>
          </a:xfrm>
        </p:spPr>
      </p:pic>
    </p:spTree>
    <p:extLst>
      <p:ext uri="{BB962C8B-B14F-4D97-AF65-F5344CB8AC3E}">
        <p14:creationId xmlns:p14="http://schemas.microsoft.com/office/powerpoint/2010/main" val="411332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729B1DD7-3FF6-AF42-A3F4-C3F5E535FB2B}"/>
              </a:ext>
            </a:extLst>
          </p:cNvPr>
          <p:cNvSpPr>
            <a:spLocks noGrp="1" noChangeArrowheads="1"/>
          </p:cNvSpPr>
          <p:nvPr>
            <p:ph type="title"/>
          </p:nvPr>
        </p:nvSpPr>
        <p:spPr>
          <a:ln>
            <a:miter lim="800000"/>
            <a:headEnd/>
            <a:tailEnd/>
          </a:ln>
        </p:spPr>
        <p:txBody>
          <a:bodyPr/>
          <a:lstStyle/>
          <a:p>
            <a:r>
              <a:rPr lang="en-US" altLang="en-US" dirty="0"/>
              <a:t>Principals and Effective Inclusive Schools</a:t>
            </a:r>
          </a:p>
        </p:txBody>
      </p:sp>
      <p:sp>
        <p:nvSpPr>
          <p:cNvPr id="18434" name="Subtitle 2">
            <a:extLst>
              <a:ext uri="{FF2B5EF4-FFF2-40B4-BE49-F238E27FC236}">
                <a16:creationId xmlns:a16="http://schemas.microsoft.com/office/drawing/2014/main" id="{975E7C37-18AA-4B40-9F04-FCDD15ACB7A0}"/>
              </a:ext>
            </a:extLst>
          </p:cNvPr>
          <p:cNvSpPr>
            <a:spLocks noGrp="1" noChangeArrowheads="1"/>
          </p:cNvSpPr>
          <p:nvPr>
            <p:ph idx="1"/>
          </p:nvPr>
        </p:nvSpPr>
        <p:spPr/>
        <p:txBody>
          <a:bodyPr/>
          <a:lstStyle/>
          <a:p>
            <a:pPr>
              <a:lnSpc>
                <a:spcPct val="90000"/>
              </a:lnSpc>
            </a:pPr>
            <a:r>
              <a:rPr lang="en-US" altLang="en-US" sz="3000" dirty="0"/>
              <a:t>“Schools that function inclusively do so for a reason…the principals in these schools were the reason” (Salisbury, 2006, p. 79)</a:t>
            </a:r>
          </a:p>
        </p:txBody>
      </p:sp>
    </p:spTree>
    <p:extLst>
      <p:ext uri="{BB962C8B-B14F-4D97-AF65-F5344CB8AC3E}">
        <p14:creationId xmlns:p14="http://schemas.microsoft.com/office/powerpoint/2010/main" val="2675719741"/>
      </p:ext>
    </p:extLst>
  </p:cSld>
  <p:clrMapOvr>
    <a:masterClrMapping/>
  </p:clrMapOvr>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
      <a:dk1>
        <a:srgbClr val="000000"/>
      </a:dk1>
      <a:lt1>
        <a:srgbClr val="FFFFFF"/>
      </a:lt1>
      <a:dk2>
        <a:srgbClr val="FFFFFF"/>
      </a:dk2>
      <a:lt2>
        <a:srgbClr val="808080"/>
      </a:lt2>
      <a:accent1>
        <a:srgbClr val="BBE0E3"/>
      </a:accent1>
      <a:accent2>
        <a:srgbClr val="006B6E"/>
      </a:accent2>
      <a:accent3>
        <a:srgbClr val="FFFFFF"/>
      </a:accent3>
      <a:accent4>
        <a:srgbClr val="000000"/>
      </a:accent4>
      <a:accent5>
        <a:srgbClr val="DAEDEF"/>
      </a:accent5>
      <a:accent6>
        <a:srgbClr val="006063"/>
      </a:accent6>
      <a:hlink>
        <a:srgbClr val="CC0000"/>
      </a:hlink>
      <a:folHlink>
        <a:srgbClr val="99CC00"/>
      </a:folHlink>
    </a:clrScheme>
    <a:fontScheme name="4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FFFFFF"/>
    </a:dk2>
    <a:lt2>
      <a:srgbClr val="808080"/>
    </a:lt2>
    <a:accent1>
      <a:srgbClr val="BBE0E3"/>
    </a:accent1>
    <a:accent2>
      <a:srgbClr val="006B6E"/>
    </a:accent2>
    <a:accent3>
      <a:srgbClr val="FFFFFF"/>
    </a:accent3>
    <a:accent4>
      <a:srgbClr val="000000"/>
    </a:accent4>
    <a:accent5>
      <a:srgbClr val="DAEDEF"/>
    </a:accent5>
    <a:accent6>
      <a:srgbClr val="006063"/>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1543</TotalTime>
  <Words>2043</Words>
  <Application>Microsoft Macintosh PowerPoint</Application>
  <PresentationFormat>Widescreen</PresentationFormat>
  <Paragraphs>285</Paragraphs>
  <Slides>46</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46</vt:i4>
      </vt:variant>
    </vt:vector>
  </HeadingPairs>
  <TitlesOfParts>
    <vt:vector size="59" baseType="lpstr">
      <vt:lpstr>ＭＳ Ｐゴシック</vt:lpstr>
      <vt:lpstr>ＭＳ Ｐゴシック</vt:lpstr>
      <vt:lpstr>Arial</vt:lpstr>
      <vt:lpstr>Arial Black</vt:lpstr>
      <vt:lpstr>Calibri</vt:lpstr>
      <vt:lpstr>Gotham Bold</vt:lpstr>
      <vt:lpstr>Helvetica Neue</vt:lpstr>
      <vt:lpstr>Noto Sans Symbols</vt:lpstr>
      <vt:lpstr>Verdana</vt:lpstr>
      <vt:lpstr>Wingdings</vt:lpstr>
      <vt:lpstr>Light Background</vt:lpstr>
      <vt:lpstr>Dark Background</vt:lpstr>
      <vt:lpstr>4_Custom Design</vt:lpstr>
      <vt:lpstr>PowerPoint Presentation</vt:lpstr>
      <vt:lpstr>Preparing Principals to Develop and Support Effective Inclusive Schools for All Students</vt:lpstr>
      <vt:lpstr>Participants</vt:lpstr>
      <vt:lpstr>Overall Purpose</vt:lpstr>
      <vt:lpstr>Topics Addressed</vt:lpstr>
      <vt:lpstr>Leadership Preparation for Effective Inclusive Schools</vt:lpstr>
      <vt:lpstr>CEEDAR Center</vt:lpstr>
      <vt:lpstr>CEEDAR States</vt:lpstr>
      <vt:lpstr>Principals and Effective Inclusive Schools</vt:lpstr>
      <vt:lpstr>Leadership Preparation at Present</vt:lpstr>
      <vt:lpstr>Innovation Configuration </vt:lpstr>
      <vt:lpstr>Leadership Preparation for Effective Inclusive Schools</vt:lpstr>
      <vt:lpstr>Course Enhancement Module</vt:lpstr>
      <vt:lpstr>Course Enhancement Modules http://ceedar.education.ufl.edu/cems/leadership</vt:lpstr>
      <vt:lpstr>CEM Topics</vt:lpstr>
      <vt:lpstr>CEM Topics (Cont.)</vt:lpstr>
      <vt:lpstr>CEM Components</vt:lpstr>
      <vt:lpstr>Leadership Preparation for Effective Inclusive Schools</vt:lpstr>
      <vt:lpstr>Leadership Preparation for Effective Inclusive Schools</vt:lpstr>
      <vt:lpstr>Georgia’s Vision</vt:lpstr>
      <vt:lpstr>Georgia’s Context</vt:lpstr>
      <vt:lpstr>Georgia’s Conceptual Framework</vt:lpstr>
      <vt:lpstr>PowerPoint Presentation</vt:lpstr>
      <vt:lpstr>  CEEDAR Resources Supported:  </vt:lpstr>
      <vt:lpstr>“Job-ready Capstone”</vt:lpstr>
      <vt:lpstr>Restructuring Signature Courses</vt:lpstr>
      <vt:lpstr>Restructuring Signature Courses</vt:lpstr>
      <vt:lpstr>Georgia’s Accomplishments</vt:lpstr>
      <vt:lpstr>Georgia’s Cohort II</vt:lpstr>
      <vt:lpstr>Where are we headed in Georgia?</vt:lpstr>
      <vt:lpstr>THANK YOU</vt:lpstr>
      <vt:lpstr>PowerPoint Presentation</vt:lpstr>
      <vt:lpstr>Strategy 1.2:  Ensure Each Student Benefits from CCR Expectations</vt:lpstr>
      <vt:lpstr>Leading for Equity:  Where We’ve Been </vt:lpstr>
      <vt:lpstr>Inclusive Principal Leadership: Where We’ve Been</vt:lpstr>
      <vt:lpstr>Inclusive Principal Leadership: Where We’ve Been</vt:lpstr>
      <vt:lpstr>NCIPL: Where We Are</vt:lpstr>
      <vt:lpstr>NCIPL: Where We Are</vt:lpstr>
      <vt:lpstr>NCIPL: Where We Are</vt:lpstr>
      <vt:lpstr> Strategy 3: Transform Principal Preparation and Licensure </vt:lpstr>
      <vt:lpstr>Related Resources</vt:lpstr>
      <vt:lpstr>NCIPL: Where We’re Going</vt:lpstr>
      <vt:lpstr>Questions or Comments?</vt:lpstr>
      <vt:lpstr>Contacts</vt:lpstr>
      <vt:lpstr>References</vt:lpstr>
      <vt:lpstr>Disclaimer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INSERT TITLE HERE</dc:title>
  <dc:creator>Seitz,Matthew E</dc:creator>
  <cp:lastModifiedBy>Hudson,Andrew D</cp:lastModifiedBy>
  <cp:revision>35</cp:revision>
  <cp:lastPrinted>2018-01-01T23:10:42Z</cp:lastPrinted>
  <dcterms:created xsi:type="dcterms:W3CDTF">2017-12-28T16:25:01Z</dcterms:created>
  <dcterms:modified xsi:type="dcterms:W3CDTF">2018-08-29T18:07:54Z</dcterms:modified>
</cp:coreProperties>
</file>