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56" r:id="rId2"/>
    <p:sldId id="502" r:id="rId3"/>
    <p:sldId id="504" r:id="rId4"/>
    <p:sldId id="503" r:id="rId5"/>
    <p:sldId id="505" r:id="rId6"/>
    <p:sldId id="506" r:id="rId7"/>
    <p:sldId id="507" r:id="rId8"/>
    <p:sldId id="474" r:id="rId9"/>
    <p:sldId id="492" r:id="rId10"/>
    <p:sldId id="325" r:id="rId11"/>
    <p:sldId id="493" r:id="rId12"/>
    <p:sldId id="494" r:id="rId13"/>
    <p:sldId id="495" r:id="rId14"/>
    <p:sldId id="496" r:id="rId15"/>
    <p:sldId id="497" r:id="rId16"/>
    <p:sldId id="498" r:id="rId17"/>
    <p:sldId id="499" r:id="rId18"/>
    <p:sldId id="508" r:id="rId19"/>
    <p:sldId id="510" r:id="rId20"/>
    <p:sldId id="509" r:id="rId21"/>
    <p:sldId id="500" r:id="rId22"/>
    <p:sldId id="501" r:id="rId23"/>
    <p:sldId id="511" r:id="rId24"/>
    <p:sldId id="491" r:id="rId25"/>
  </p:sldIdLst>
  <p:sldSz cx="9144000" cy="6858000" type="screen4x3"/>
  <p:notesSz cx="7077075" cy="9363075"/>
  <p:defaultTextStyle>
    <a:defPPr>
      <a:defRPr lang="es-ES"/>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nley, Daniel" initials="CD" lastIdx="2" clrIdx="0"/>
  <p:cmAuthor id="1" name="lholdheide" initials="l" lastIdx="3" clrIdx="1"/>
  <p:cmAuthor id="2" name="Brownell" initials=""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AF"/>
    <a:srgbClr val="422C16"/>
    <a:srgbClr val="0C788E"/>
    <a:srgbClr val="025198"/>
    <a:srgbClr val="000099"/>
    <a:srgbClr val="1C1C1C"/>
    <a:srgbClr val="660066"/>
    <a:srgbClr val="0000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343" autoAdjust="0"/>
  </p:normalViewPr>
  <p:slideViewPr>
    <p:cSldViewPr showGuides="1">
      <p:cViewPr>
        <p:scale>
          <a:sx n="94" d="100"/>
          <a:sy n="94" d="100"/>
        </p:scale>
        <p:origin x="-1384" y="72"/>
      </p:cViewPr>
      <p:guideLst>
        <p:guide orient="horz" pos="2160"/>
        <p:guide pos="478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65" d="100"/>
          <a:sy n="65" d="100"/>
        </p:scale>
        <p:origin x="-1632" y="-108"/>
      </p:cViewPr>
      <p:guideLst>
        <p:guide orient="horz" pos="2949"/>
        <p:guide pos="2229"/>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96C774-7EB1-2B41-8630-B75FC7D6B78B}" type="doc">
      <dgm:prSet loTypeId="urn:microsoft.com/office/officeart/2005/8/layout/cycle5" loCatId="" qsTypeId="urn:microsoft.com/office/officeart/2005/8/quickstyle/simple4" qsCatId="simple" csTypeId="urn:microsoft.com/office/officeart/2005/8/colors/accent1_2" csCatId="accent1" phldr="1"/>
      <dgm:spPr/>
      <dgm:t>
        <a:bodyPr/>
        <a:lstStyle/>
        <a:p>
          <a:endParaRPr lang="en-US"/>
        </a:p>
      </dgm:t>
    </dgm:pt>
    <dgm:pt modelId="{5D8B7CE4-95D8-1A41-BB62-5D0A92A6BACC}">
      <dgm:prSet phldrT="[Text]"/>
      <dgm:spPr/>
      <dgm:t>
        <a:bodyPr/>
        <a:lstStyle/>
        <a:p>
          <a:r>
            <a:rPr lang="en-US" dirty="0" smtClean="0">
              <a:solidFill>
                <a:schemeClr val="accent4"/>
              </a:solidFill>
            </a:rPr>
            <a:t>Special Education </a:t>
          </a:r>
          <a:endParaRPr lang="en-US" dirty="0">
            <a:solidFill>
              <a:schemeClr val="accent4"/>
            </a:solidFill>
          </a:endParaRPr>
        </a:p>
      </dgm:t>
    </dgm:pt>
    <dgm:pt modelId="{214009D1-8AF1-3342-815C-4C37DB6E019B}" type="parTrans" cxnId="{3C09B2CA-EC29-8047-AE7E-321066BF1BCB}">
      <dgm:prSet/>
      <dgm:spPr/>
      <dgm:t>
        <a:bodyPr/>
        <a:lstStyle/>
        <a:p>
          <a:endParaRPr lang="en-US"/>
        </a:p>
      </dgm:t>
    </dgm:pt>
    <dgm:pt modelId="{DB451711-5A69-1149-9D42-0D0822815C59}" type="sibTrans" cxnId="{3C09B2CA-EC29-8047-AE7E-321066BF1BCB}">
      <dgm:prSet/>
      <dgm:spPr/>
      <dgm:t>
        <a:bodyPr/>
        <a:lstStyle/>
        <a:p>
          <a:endParaRPr lang="en-US"/>
        </a:p>
      </dgm:t>
    </dgm:pt>
    <dgm:pt modelId="{0562D3EE-BCE5-E84E-87E2-DF8331675607}">
      <dgm:prSet phldrT="[Text]"/>
      <dgm:spPr/>
      <dgm:t>
        <a:bodyPr/>
        <a:lstStyle/>
        <a:p>
          <a:r>
            <a:rPr lang="en-US" dirty="0" smtClean="0">
              <a:solidFill>
                <a:srgbClr val="000000"/>
              </a:solidFill>
            </a:rPr>
            <a:t>General Education </a:t>
          </a:r>
          <a:endParaRPr lang="en-US" dirty="0">
            <a:solidFill>
              <a:srgbClr val="000000"/>
            </a:solidFill>
          </a:endParaRPr>
        </a:p>
      </dgm:t>
    </dgm:pt>
    <dgm:pt modelId="{584AE93B-D722-F84B-A291-276821EFDD88}" type="parTrans" cxnId="{07D20540-7077-C34C-9AC3-9901B62E6F3C}">
      <dgm:prSet/>
      <dgm:spPr/>
      <dgm:t>
        <a:bodyPr/>
        <a:lstStyle/>
        <a:p>
          <a:endParaRPr lang="en-US"/>
        </a:p>
      </dgm:t>
    </dgm:pt>
    <dgm:pt modelId="{FCFB65C5-06ED-0B45-BA6D-B12F93DDFB8C}" type="sibTrans" cxnId="{07D20540-7077-C34C-9AC3-9901B62E6F3C}">
      <dgm:prSet/>
      <dgm:spPr/>
      <dgm:t>
        <a:bodyPr/>
        <a:lstStyle/>
        <a:p>
          <a:endParaRPr lang="en-US"/>
        </a:p>
      </dgm:t>
    </dgm:pt>
    <dgm:pt modelId="{22DA4C6B-4E84-8A49-B47D-8BE8F23EC2A3}">
      <dgm:prSet phldrT="[Text]"/>
      <dgm:spPr/>
      <dgm:t>
        <a:bodyPr/>
        <a:lstStyle/>
        <a:p>
          <a:r>
            <a:rPr lang="en-US" dirty="0" smtClean="0">
              <a:solidFill>
                <a:srgbClr val="000000"/>
              </a:solidFill>
            </a:rPr>
            <a:t>Leadership </a:t>
          </a:r>
          <a:endParaRPr lang="en-US" dirty="0">
            <a:solidFill>
              <a:srgbClr val="000000"/>
            </a:solidFill>
          </a:endParaRPr>
        </a:p>
      </dgm:t>
    </dgm:pt>
    <dgm:pt modelId="{A186CD78-F459-3C4E-B8F6-B3DCC8897706}" type="parTrans" cxnId="{D6240668-5A83-5B4E-8A40-BC500ACF1025}">
      <dgm:prSet/>
      <dgm:spPr/>
      <dgm:t>
        <a:bodyPr/>
        <a:lstStyle/>
        <a:p>
          <a:endParaRPr lang="en-US"/>
        </a:p>
      </dgm:t>
    </dgm:pt>
    <dgm:pt modelId="{C1F8F4EC-F1FA-3648-A37A-1684C7CA398B}" type="sibTrans" cxnId="{D6240668-5A83-5B4E-8A40-BC500ACF1025}">
      <dgm:prSet/>
      <dgm:spPr/>
      <dgm:t>
        <a:bodyPr/>
        <a:lstStyle/>
        <a:p>
          <a:endParaRPr lang="en-US"/>
        </a:p>
      </dgm:t>
    </dgm:pt>
    <dgm:pt modelId="{E84C6666-4519-AC47-BD15-74D244E8F3AB}" type="pres">
      <dgm:prSet presAssocID="{6296C774-7EB1-2B41-8630-B75FC7D6B78B}" presName="cycle" presStyleCnt="0">
        <dgm:presLayoutVars>
          <dgm:dir/>
          <dgm:resizeHandles val="exact"/>
        </dgm:presLayoutVars>
      </dgm:prSet>
      <dgm:spPr/>
      <dgm:t>
        <a:bodyPr/>
        <a:lstStyle/>
        <a:p>
          <a:endParaRPr lang="en-US"/>
        </a:p>
      </dgm:t>
    </dgm:pt>
    <dgm:pt modelId="{AC22E573-589A-5648-BE62-D364327DA477}" type="pres">
      <dgm:prSet presAssocID="{5D8B7CE4-95D8-1A41-BB62-5D0A92A6BACC}" presName="node" presStyleLbl="node1" presStyleIdx="0" presStyleCnt="3" custRadScaleRad="95119" custRadScaleInc="-7619">
        <dgm:presLayoutVars>
          <dgm:bulletEnabled val="1"/>
        </dgm:presLayoutVars>
      </dgm:prSet>
      <dgm:spPr/>
      <dgm:t>
        <a:bodyPr/>
        <a:lstStyle/>
        <a:p>
          <a:endParaRPr lang="en-US"/>
        </a:p>
      </dgm:t>
    </dgm:pt>
    <dgm:pt modelId="{78CD029E-423C-3E47-8E82-82794D4D8BAB}" type="pres">
      <dgm:prSet presAssocID="{5D8B7CE4-95D8-1A41-BB62-5D0A92A6BACC}" presName="spNode" presStyleCnt="0"/>
      <dgm:spPr/>
    </dgm:pt>
    <dgm:pt modelId="{55D6AE57-5E27-1242-B00A-C8F58B1769E2}" type="pres">
      <dgm:prSet presAssocID="{DB451711-5A69-1149-9D42-0D0822815C59}" presName="sibTrans" presStyleLbl="sibTrans1D1" presStyleIdx="0" presStyleCnt="3"/>
      <dgm:spPr/>
      <dgm:t>
        <a:bodyPr/>
        <a:lstStyle/>
        <a:p>
          <a:endParaRPr lang="en-US"/>
        </a:p>
      </dgm:t>
    </dgm:pt>
    <dgm:pt modelId="{DB039FD9-4A4D-9A4E-9B3A-20EDB0540BE1}" type="pres">
      <dgm:prSet presAssocID="{0562D3EE-BCE5-E84E-87E2-DF8331675607}" presName="node" presStyleLbl="node1" presStyleIdx="1" presStyleCnt="3">
        <dgm:presLayoutVars>
          <dgm:bulletEnabled val="1"/>
        </dgm:presLayoutVars>
      </dgm:prSet>
      <dgm:spPr/>
      <dgm:t>
        <a:bodyPr/>
        <a:lstStyle/>
        <a:p>
          <a:endParaRPr lang="en-US"/>
        </a:p>
      </dgm:t>
    </dgm:pt>
    <dgm:pt modelId="{2BF278CE-00B7-BF4D-B762-C61BC29AA397}" type="pres">
      <dgm:prSet presAssocID="{0562D3EE-BCE5-E84E-87E2-DF8331675607}" presName="spNode" presStyleCnt="0"/>
      <dgm:spPr/>
    </dgm:pt>
    <dgm:pt modelId="{056703BF-0220-E440-BF78-E0990556EE0E}" type="pres">
      <dgm:prSet presAssocID="{FCFB65C5-06ED-0B45-BA6D-B12F93DDFB8C}" presName="sibTrans" presStyleLbl="sibTrans1D1" presStyleIdx="1" presStyleCnt="3"/>
      <dgm:spPr/>
      <dgm:t>
        <a:bodyPr/>
        <a:lstStyle/>
        <a:p>
          <a:endParaRPr lang="en-US"/>
        </a:p>
      </dgm:t>
    </dgm:pt>
    <dgm:pt modelId="{7A8F7FDF-6082-3A43-BD94-55C8605636E6}" type="pres">
      <dgm:prSet presAssocID="{22DA4C6B-4E84-8A49-B47D-8BE8F23EC2A3}" presName="node" presStyleLbl="node1" presStyleIdx="2" presStyleCnt="3">
        <dgm:presLayoutVars>
          <dgm:bulletEnabled val="1"/>
        </dgm:presLayoutVars>
      </dgm:prSet>
      <dgm:spPr/>
      <dgm:t>
        <a:bodyPr/>
        <a:lstStyle/>
        <a:p>
          <a:endParaRPr lang="en-US"/>
        </a:p>
      </dgm:t>
    </dgm:pt>
    <dgm:pt modelId="{80B2D408-59BD-D946-B622-A2E37E573EEC}" type="pres">
      <dgm:prSet presAssocID="{22DA4C6B-4E84-8A49-B47D-8BE8F23EC2A3}" presName="spNode" presStyleCnt="0"/>
      <dgm:spPr/>
    </dgm:pt>
    <dgm:pt modelId="{C8D8B8F9-1922-0549-99DC-F497EB1B820F}" type="pres">
      <dgm:prSet presAssocID="{C1F8F4EC-F1FA-3648-A37A-1684C7CA398B}" presName="sibTrans" presStyleLbl="sibTrans1D1" presStyleIdx="2" presStyleCnt="3"/>
      <dgm:spPr/>
      <dgm:t>
        <a:bodyPr/>
        <a:lstStyle/>
        <a:p>
          <a:endParaRPr lang="en-US"/>
        </a:p>
      </dgm:t>
    </dgm:pt>
  </dgm:ptLst>
  <dgm:cxnLst>
    <dgm:cxn modelId="{3C09B2CA-EC29-8047-AE7E-321066BF1BCB}" srcId="{6296C774-7EB1-2B41-8630-B75FC7D6B78B}" destId="{5D8B7CE4-95D8-1A41-BB62-5D0A92A6BACC}" srcOrd="0" destOrd="0" parTransId="{214009D1-8AF1-3342-815C-4C37DB6E019B}" sibTransId="{DB451711-5A69-1149-9D42-0D0822815C59}"/>
    <dgm:cxn modelId="{B3603128-7561-F14E-A922-7FF31F80D571}" type="presOf" srcId="{0562D3EE-BCE5-E84E-87E2-DF8331675607}" destId="{DB039FD9-4A4D-9A4E-9B3A-20EDB0540BE1}" srcOrd="0" destOrd="0" presId="urn:microsoft.com/office/officeart/2005/8/layout/cycle5"/>
    <dgm:cxn modelId="{C1F593BA-676B-1145-B128-32200B718C45}" type="presOf" srcId="{6296C774-7EB1-2B41-8630-B75FC7D6B78B}" destId="{E84C6666-4519-AC47-BD15-74D244E8F3AB}" srcOrd="0" destOrd="0" presId="urn:microsoft.com/office/officeart/2005/8/layout/cycle5"/>
    <dgm:cxn modelId="{4D4BC805-C02B-584F-A677-C235D9B0B342}" type="presOf" srcId="{C1F8F4EC-F1FA-3648-A37A-1684C7CA398B}" destId="{C8D8B8F9-1922-0549-99DC-F497EB1B820F}" srcOrd="0" destOrd="0" presId="urn:microsoft.com/office/officeart/2005/8/layout/cycle5"/>
    <dgm:cxn modelId="{4AB9C1D7-23F9-2548-A288-28EE61928F9C}" type="presOf" srcId="{5D8B7CE4-95D8-1A41-BB62-5D0A92A6BACC}" destId="{AC22E573-589A-5648-BE62-D364327DA477}" srcOrd="0" destOrd="0" presId="urn:microsoft.com/office/officeart/2005/8/layout/cycle5"/>
    <dgm:cxn modelId="{07D20540-7077-C34C-9AC3-9901B62E6F3C}" srcId="{6296C774-7EB1-2B41-8630-B75FC7D6B78B}" destId="{0562D3EE-BCE5-E84E-87E2-DF8331675607}" srcOrd="1" destOrd="0" parTransId="{584AE93B-D722-F84B-A291-276821EFDD88}" sibTransId="{FCFB65C5-06ED-0B45-BA6D-B12F93DDFB8C}"/>
    <dgm:cxn modelId="{364DE93A-CE75-4144-8EEA-03FDE754509C}" type="presOf" srcId="{22DA4C6B-4E84-8A49-B47D-8BE8F23EC2A3}" destId="{7A8F7FDF-6082-3A43-BD94-55C8605636E6}" srcOrd="0" destOrd="0" presId="urn:microsoft.com/office/officeart/2005/8/layout/cycle5"/>
    <dgm:cxn modelId="{8CB78B5B-53E3-1C4E-80B4-1B971105CDE2}" type="presOf" srcId="{DB451711-5A69-1149-9D42-0D0822815C59}" destId="{55D6AE57-5E27-1242-B00A-C8F58B1769E2}" srcOrd="0" destOrd="0" presId="urn:microsoft.com/office/officeart/2005/8/layout/cycle5"/>
    <dgm:cxn modelId="{D6240668-5A83-5B4E-8A40-BC500ACF1025}" srcId="{6296C774-7EB1-2B41-8630-B75FC7D6B78B}" destId="{22DA4C6B-4E84-8A49-B47D-8BE8F23EC2A3}" srcOrd="2" destOrd="0" parTransId="{A186CD78-F459-3C4E-B8F6-B3DCC8897706}" sibTransId="{C1F8F4EC-F1FA-3648-A37A-1684C7CA398B}"/>
    <dgm:cxn modelId="{155DDC6A-7146-824D-85E5-4D5F4C1B4294}" type="presOf" srcId="{FCFB65C5-06ED-0B45-BA6D-B12F93DDFB8C}" destId="{056703BF-0220-E440-BF78-E0990556EE0E}" srcOrd="0" destOrd="0" presId="urn:microsoft.com/office/officeart/2005/8/layout/cycle5"/>
    <dgm:cxn modelId="{4A6D42DB-6033-1945-A2E0-AAAEC92AC7E9}" type="presParOf" srcId="{E84C6666-4519-AC47-BD15-74D244E8F3AB}" destId="{AC22E573-589A-5648-BE62-D364327DA477}" srcOrd="0" destOrd="0" presId="urn:microsoft.com/office/officeart/2005/8/layout/cycle5"/>
    <dgm:cxn modelId="{85C5ADE3-8948-9B42-9BA6-826A70806B42}" type="presParOf" srcId="{E84C6666-4519-AC47-BD15-74D244E8F3AB}" destId="{78CD029E-423C-3E47-8E82-82794D4D8BAB}" srcOrd="1" destOrd="0" presId="urn:microsoft.com/office/officeart/2005/8/layout/cycle5"/>
    <dgm:cxn modelId="{57A3D658-9AED-AC4F-891E-2B637F2A7CB4}" type="presParOf" srcId="{E84C6666-4519-AC47-BD15-74D244E8F3AB}" destId="{55D6AE57-5E27-1242-B00A-C8F58B1769E2}" srcOrd="2" destOrd="0" presId="urn:microsoft.com/office/officeart/2005/8/layout/cycle5"/>
    <dgm:cxn modelId="{570AA7C4-BC85-0F49-9FB4-2B5BD2382E21}" type="presParOf" srcId="{E84C6666-4519-AC47-BD15-74D244E8F3AB}" destId="{DB039FD9-4A4D-9A4E-9B3A-20EDB0540BE1}" srcOrd="3" destOrd="0" presId="urn:microsoft.com/office/officeart/2005/8/layout/cycle5"/>
    <dgm:cxn modelId="{F9BB72D5-EF75-A044-816E-3BF61CDCFED9}" type="presParOf" srcId="{E84C6666-4519-AC47-BD15-74D244E8F3AB}" destId="{2BF278CE-00B7-BF4D-B762-C61BC29AA397}" srcOrd="4" destOrd="0" presId="urn:microsoft.com/office/officeart/2005/8/layout/cycle5"/>
    <dgm:cxn modelId="{04A93A87-B36F-1349-ABF3-1E38C18CBC51}" type="presParOf" srcId="{E84C6666-4519-AC47-BD15-74D244E8F3AB}" destId="{056703BF-0220-E440-BF78-E0990556EE0E}" srcOrd="5" destOrd="0" presId="urn:microsoft.com/office/officeart/2005/8/layout/cycle5"/>
    <dgm:cxn modelId="{B582C05C-2A8A-4049-B89E-3905DC72FCCF}" type="presParOf" srcId="{E84C6666-4519-AC47-BD15-74D244E8F3AB}" destId="{7A8F7FDF-6082-3A43-BD94-55C8605636E6}" srcOrd="6" destOrd="0" presId="urn:microsoft.com/office/officeart/2005/8/layout/cycle5"/>
    <dgm:cxn modelId="{29F1A787-6E92-C143-B94C-B859C85E0656}" type="presParOf" srcId="{E84C6666-4519-AC47-BD15-74D244E8F3AB}" destId="{80B2D408-59BD-D946-B622-A2E37E573EEC}" srcOrd="7" destOrd="0" presId="urn:microsoft.com/office/officeart/2005/8/layout/cycle5"/>
    <dgm:cxn modelId="{68B32320-3D0F-7549-ADB7-69D11CE22B11}" type="presParOf" srcId="{E84C6666-4519-AC47-BD15-74D244E8F3AB}" destId="{C8D8B8F9-1922-0549-99DC-F497EB1B820F}"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0A90C4-4154-5E48-A759-73704CFA74FF}" type="doc">
      <dgm:prSet loTypeId="urn:microsoft.com/office/officeart/2005/8/layout/hProcess9" loCatId="" qsTypeId="urn:microsoft.com/office/officeart/2005/8/quickstyle/simple4" qsCatId="simple" csTypeId="urn:microsoft.com/office/officeart/2005/8/colors/accent1_2" csCatId="accent1" phldr="1"/>
      <dgm:spPr/>
    </dgm:pt>
    <dgm:pt modelId="{1CC4FF4C-6D75-C640-B431-2189D3CFF0F7}">
      <dgm:prSet phldrT="[Text]"/>
      <dgm:spPr>
        <a:solidFill>
          <a:srgbClr val="3CA5FC"/>
        </a:solidFill>
      </dgm:spPr>
      <dgm:t>
        <a:bodyPr/>
        <a:lstStyle/>
        <a:p>
          <a:r>
            <a:rPr lang="en-US" dirty="0" smtClean="0">
              <a:solidFill>
                <a:schemeClr val="accent4"/>
              </a:solidFill>
            </a:rPr>
            <a:t>Program areas discussed strengths and needs </a:t>
          </a:r>
          <a:endParaRPr lang="en-US" dirty="0">
            <a:solidFill>
              <a:schemeClr val="accent4"/>
            </a:solidFill>
          </a:endParaRPr>
        </a:p>
      </dgm:t>
    </dgm:pt>
    <dgm:pt modelId="{09BDDCBC-3CC6-2A49-BDA8-EBFF816D8E8C}" type="parTrans" cxnId="{81416F62-571B-0144-AA9F-188E2803DAFA}">
      <dgm:prSet/>
      <dgm:spPr/>
      <dgm:t>
        <a:bodyPr/>
        <a:lstStyle/>
        <a:p>
          <a:endParaRPr lang="en-US"/>
        </a:p>
      </dgm:t>
    </dgm:pt>
    <dgm:pt modelId="{3F449425-5907-B74C-A172-46893A93AB32}" type="sibTrans" cxnId="{81416F62-571B-0144-AA9F-188E2803DAFA}">
      <dgm:prSet/>
      <dgm:spPr/>
      <dgm:t>
        <a:bodyPr/>
        <a:lstStyle/>
        <a:p>
          <a:endParaRPr lang="en-US"/>
        </a:p>
      </dgm:t>
    </dgm:pt>
    <dgm:pt modelId="{10524F64-D215-9543-AFD5-35D7F29FA994}">
      <dgm:prSet phldrT="[Text]"/>
      <dgm:spPr>
        <a:solidFill>
          <a:srgbClr val="3CA5FC"/>
        </a:solidFill>
      </dgm:spPr>
      <dgm:t>
        <a:bodyPr/>
        <a:lstStyle/>
        <a:p>
          <a:r>
            <a:rPr lang="en-US" dirty="0" smtClean="0">
              <a:solidFill>
                <a:srgbClr val="000000"/>
              </a:solidFill>
            </a:rPr>
            <a:t>Participation in breakout sessions</a:t>
          </a:r>
          <a:endParaRPr lang="en-US" dirty="0">
            <a:solidFill>
              <a:srgbClr val="000000"/>
            </a:solidFill>
          </a:endParaRPr>
        </a:p>
      </dgm:t>
    </dgm:pt>
    <dgm:pt modelId="{ABD19AB8-CC53-934D-9FED-487AB54E5325}" type="parTrans" cxnId="{F2FE9976-87C2-6445-B4D7-C5D0BFE5CDDC}">
      <dgm:prSet/>
      <dgm:spPr/>
      <dgm:t>
        <a:bodyPr/>
        <a:lstStyle/>
        <a:p>
          <a:endParaRPr lang="en-US"/>
        </a:p>
      </dgm:t>
    </dgm:pt>
    <dgm:pt modelId="{9BDFE5DE-235D-4340-9AC4-101C49D091DF}" type="sibTrans" cxnId="{F2FE9976-87C2-6445-B4D7-C5D0BFE5CDDC}">
      <dgm:prSet/>
      <dgm:spPr/>
      <dgm:t>
        <a:bodyPr/>
        <a:lstStyle/>
        <a:p>
          <a:endParaRPr lang="en-US"/>
        </a:p>
      </dgm:t>
    </dgm:pt>
    <dgm:pt modelId="{B61CDA79-774E-F54A-97A5-02BF3A2C6877}">
      <dgm:prSet phldrT="[Text]"/>
      <dgm:spPr>
        <a:solidFill>
          <a:schemeClr val="tx2">
            <a:lumMod val="60000"/>
            <a:lumOff val="40000"/>
          </a:schemeClr>
        </a:solidFill>
      </dgm:spPr>
      <dgm:t>
        <a:bodyPr/>
        <a:lstStyle/>
        <a:p>
          <a:r>
            <a:rPr lang="en-US" dirty="0" smtClean="0">
              <a:solidFill>
                <a:srgbClr val="000000"/>
              </a:solidFill>
            </a:rPr>
            <a:t>Sharing of information in program areas </a:t>
          </a:r>
          <a:endParaRPr lang="en-US" dirty="0">
            <a:solidFill>
              <a:srgbClr val="000000"/>
            </a:solidFill>
          </a:endParaRPr>
        </a:p>
      </dgm:t>
    </dgm:pt>
    <dgm:pt modelId="{01CB73F0-5DFE-5145-90F1-CD8E1438ED96}" type="parTrans" cxnId="{F1CD2904-D397-9E4B-BAF9-4B2D44A0D3DA}">
      <dgm:prSet/>
      <dgm:spPr/>
      <dgm:t>
        <a:bodyPr/>
        <a:lstStyle/>
        <a:p>
          <a:endParaRPr lang="en-US"/>
        </a:p>
      </dgm:t>
    </dgm:pt>
    <dgm:pt modelId="{98FEE2CC-A6E1-2A4E-85EE-0607B3BA587C}" type="sibTrans" cxnId="{F1CD2904-D397-9E4B-BAF9-4B2D44A0D3DA}">
      <dgm:prSet/>
      <dgm:spPr/>
      <dgm:t>
        <a:bodyPr/>
        <a:lstStyle/>
        <a:p>
          <a:endParaRPr lang="en-US"/>
        </a:p>
      </dgm:t>
    </dgm:pt>
    <dgm:pt modelId="{C5A5FD35-2C5F-824F-AA2D-C9DCAF0F5D1C}">
      <dgm:prSet phldrT="[Text]"/>
      <dgm:spPr>
        <a:solidFill>
          <a:schemeClr val="tx2">
            <a:lumMod val="60000"/>
            <a:lumOff val="40000"/>
          </a:schemeClr>
        </a:solidFill>
      </dgm:spPr>
      <dgm:t>
        <a:bodyPr/>
        <a:lstStyle/>
        <a:p>
          <a:r>
            <a:rPr lang="en-US" dirty="0" smtClean="0">
              <a:solidFill>
                <a:srgbClr val="000000"/>
              </a:solidFill>
            </a:rPr>
            <a:t>Each program area identified 2 Key areas for 2016-2017 </a:t>
          </a:r>
          <a:endParaRPr lang="en-US" dirty="0">
            <a:solidFill>
              <a:srgbClr val="000000"/>
            </a:solidFill>
          </a:endParaRPr>
        </a:p>
      </dgm:t>
    </dgm:pt>
    <dgm:pt modelId="{F48BD398-2FA5-A443-AADE-CDCB0824121C}" type="parTrans" cxnId="{6396AA36-382E-7842-9629-670D3DC43217}">
      <dgm:prSet/>
      <dgm:spPr/>
      <dgm:t>
        <a:bodyPr/>
        <a:lstStyle/>
        <a:p>
          <a:endParaRPr lang="en-US"/>
        </a:p>
      </dgm:t>
    </dgm:pt>
    <dgm:pt modelId="{7FF753A0-42D4-3A4E-8468-EBA630B7230B}" type="sibTrans" cxnId="{6396AA36-382E-7842-9629-670D3DC43217}">
      <dgm:prSet/>
      <dgm:spPr/>
      <dgm:t>
        <a:bodyPr/>
        <a:lstStyle/>
        <a:p>
          <a:endParaRPr lang="en-US"/>
        </a:p>
      </dgm:t>
    </dgm:pt>
    <dgm:pt modelId="{A177BE16-7D62-114B-9A05-82E5733DB03A}" type="pres">
      <dgm:prSet presAssocID="{EE0A90C4-4154-5E48-A759-73704CFA74FF}" presName="CompostProcess" presStyleCnt="0">
        <dgm:presLayoutVars>
          <dgm:dir/>
          <dgm:resizeHandles val="exact"/>
        </dgm:presLayoutVars>
      </dgm:prSet>
      <dgm:spPr/>
    </dgm:pt>
    <dgm:pt modelId="{4BD62133-D831-B64E-8204-3D47DB1314CE}" type="pres">
      <dgm:prSet presAssocID="{EE0A90C4-4154-5E48-A759-73704CFA74FF}" presName="arrow" presStyleLbl="bgShp" presStyleIdx="0" presStyleCnt="1"/>
      <dgm:spPr>
        <a:solidFill>
          <a:srgbClr val="CCFFCC"/>
        </a:solidFill>
      </dgm:spPr>
    </dgm:pt>
    <dgm:pt modelId="{1A25EE51-CEBC-4B4B-9476-438CEEAED854}" type="pres">
      <dgm:prSet presAssocID="{EE0A90C4-4154-5E48-A759-73704CFA74FF}" presName="linearProcess" presStyleCnt="0"/>
      <dgm:spPr/>
    </dgm:pt>
    <dgm:pt modelId="{B7173FA1-E6A1-D940-A1A1-F534A4091EA3}" type="pres">
      <dgm:prSet presAssocID="{1CC4FF4C-6D75-C640-B431-2189D3CFF0F7}" presName="textNode" presStyleLbl="node1" presStyleIdx="0" presStyleCnt="4">
        <dgm:presLayoutVars>
          <dgm:bulletEnabled val="1"/>
        </dgm:presLayoutVars>
      </dgm:prSet>
      <dgm:spPr/>
      <dgm:t>
        <a:bodyPr/>
        <a:lstStyle/>
        <a:p>
          <a:endParaRPr lang="en-US"/>
        </a:p>
      </dgm:t>
    </dgm:pt>
    <dgm:pt modelId="{F7EC13E8-8C6C-544D-8DF2-4D1DDAADEFD2}" type="pres">
      <dgm:prSet presAssocID="{3F449425-5907-B74C-A172-46893A93AB32}" presName="sibTrans" presStyleCnt="0"/>
      <dgm:spPr/>
    </dgm:pt>
    <dgm:pt modelId="{8C4797DB-5B38-CD4A-BB52-7D2423E7FEBD}" type="pres">
      <dgm:prSet presAssocID="{10524F64-D215-9543-AFD5-35D7F29FA994}" presName="textNode" presStyleLbl="node1" presStyleIdx="1" presStyleCnt="4">
        <dgm:presLayoutVars>
          <dgm:bulletEnabled val="1"/>
        </dgm:presLayoutVars>
      </dgm:prSet>
      <dgm:spPr/>
      <dgm:t>
        <a:bodyPr/>
        <a:lstStyle/>
        <a:p>
          <a:endParaRPr lang="en-US"/>
        </a:p>
      </dgm:t>
    </dgm:pt>
    <dgm:pt modelId="{9011F347-3F26-FA4E-B8ED-D4DC3DC1DB08}" type="pres">
      <dgm:prSet presAssocID="{9BDFE5DE-235D-4340-9AC4-101C49D091DF}" presName="sibTrans" presStyleCnt="0"/>
      <dgm:spPr/>
    </dgm:pt>
    <dgm:pt modelId="{62287E33-AD21-D342-8313-25CC4CE30336}" type="pres">
      <dgm:prSet presAssocID="{B61CDA79-774E-F54A-97A5-02BF3A2C6877}" presName="textNode" presStyleLbl="node1" presStyleIdx="2" presStyleCnt="4">
        <dgm:presLayoutVars>
          <dgm:bulletEnabled val="1"/>
        </dgm:presLayoutVars>
      </dgm:prSet>
      <dgm:spPr/>
      <dgm:t>
        <a:bodyPr/>
        <a:lstStyle/>
        <a:p>
          <a:endParaRPr lang="en-US"/>
        </a:p>
      </dgm:t>
    </dgm:pt>
    <dgm:pt modelId="{CE2E79B6-4508-E345-9384-0DA759591FAF}" type="pres">
      <dgm:prSet presAssocID="{98FEE2CC-A6E1-2A4E-85EE-0607B3BA587C}" presName="sibTrans" presStyleCnt="0"/>
      <dgm:spPr/>
    </dgm:pt>
    <dgm:pt modelId="{98BCB691-EF32-5842-B2B0-5C5836F3BECE}" type="pres">
      <dgm:prSet presAssocID="{C5A5FD35-2C5F-824F-AA2D-C9DCAF0F5D1C}" presName="textNode" presStyleLbl="node1" presStyleIdx="3" presStyleCnt="4">
        <dgm:presLayoutVars>
          <dgm:bulletEnabled val="1"/>
        </dgm:presLayoutVars>
      </dgm:prSet>
      <dgm:spPr/>
      <dgm:t>
        <a:bodyPr/>
        <a:lstStyle/>
        <a:p>
          <a:endParaRPr lang="en-US"/>
        </a:p>
      </dgm:t>
    </dgm:pt>
  </dgm:ptLst>
  <dgm:cxnLst>
    <dgm:cxn modelId="{375914A9-9CF7-8D41-922D-669FDAE6E219}" type="presOf" srcId="{EE0A90C4-4154-5E48-A759-73704CFA74FF}" destId="{A177BE16-7D62-114B-9A05-82E5733DB03A}" srcOrd="0" destOrd="0" presId="urn:microsoft.com/office/officeart/2005/8/layout/hProcess9"/>
    <dgm:cxn modelId="{3E390011-DCB3-794A-B478-F908EA062C5A}" type="presOf" srcId="{10524F64-D215-9543-AFD5-35D7F29FA994}" destId="{8C4797DB-5B38-CD4A-BB52-7D2423E7FEBD}" srcOrd="0" destOrd="0" presId="urn:microsoft.com/office/officeart/2005/8/layout/hProcess9"/>
    <dgm:cxn modelId="{81416F62-571B-0144-AA9F-188E2803DAFA}" srcId="{EE0A90C4-4154-5E48-A759-73704CFA74FF}" destId="{1CC4FF4C-6D75-C640-B431-2189D3CFF0F7}" srcOrd="0" destOrd="0" parTransId="{09BDDCBC-3CC6-2A49-BDA8-EBFF816D8E8C}" sibTransId="{3F449425-5907-B74C-A172-46893A93AB32}"/>
    <dgm:cxn modelId="{F2FE9976-87C2-6445-B4D7-C5D0BFE5CDDC}" srcId="{EE0A90C4-4154-5E48-A759-73704CFA74FF}" destId="{10524F64-D215-9543-AFD5-35D7F29FA994}" srcOrd="1" destOrd="0" parTransId="{ABD19AB8-CC53-934D-9FED-487AB54E5325}" sibTransId="{9BDFE5DE-235D-4340-9AC4-101C49D091DF}"/>
    <dgm:cxn modelId="{76C3418B-F9D3-3D4D-87DF-BCD7AA700F33}" type="presOf" srcId="{B61CDA79-774E-F54A-97A5-02BF3A2C6877}" destId="{62287E33-AD21-D342-8313-25CC4CE30336}" srcOrd="0" destOrd="0" presId="urn:microsoft.com/office/officeart/2005/8/layout/hProcess9"/>
    <dgm:cxn modelId="{F1CD2904-D397-9E4B-BAF9-4B2D44A0D3DA}" srcId="{EE0A90C4-4154-5E48-A759-73704CFA74FF}" destId="{B61CDA79-774E-F54A-97A5-02BF3A2C6877}" srcOrd="2" destOrd="0" parTransId="{01CB73F0-5DFE-5145-90F1-CD8E1438ED96}" sibTransId="{98FEE2CC-A6E1-2A4E-85EE-0607B3BA587C}"/>
    <dgm:cxn modelId="{D6A5EBD9-AAE2-1B4D-A959-3DC6CA47A027}" type="presOf" srcId="{C5A5FD35-2C5F-824F-AA2D-C9DCAF0F5D1C}" destId="{98BCB691-EF32-5842-B2B0-5C5836F3BECE}" srcOrd="0" destOrd="0" presId="urn:microsoft.com/office/officeart/2005/8/layout/hProcess9"/>
    <dgm:cxn modelId="{9711306C-D005-2146-8956-B802FDEC90FB}" type="presOf" srcId="{1CC4FF4C-6D75-C640-B431-2189D3CFF0F7}" destId="{B7173FA1-E6A1-D940-A1A1-F534A4091EA3}" srcOrd="0" destOrd="0" presId="urn:microsoft.com/office/officeart/2005/8/layout/hProcess9"/>
    <dgm:cxn modelId="{6396AA36-382E-7842-9629-670D3DC43217}" srcId="{EE0A90C4-4154-5E48-A759-73704CFA74FF}" destId="{C5A5FD35-2C5F-824F-AA2D-C9DCAF0F5D1C}" srcOrd="3" destOrd="0" parTransId="{F48BD398-2FA5-A443-AADE-CDCB0824121C}" sibTransId="{7FF753A0-42D4-3A4E-8468-EBA630B7230B}"/>
    <dgm:cxn modelId="{78B651E9-71C1-B14F-B9E6-833070010430}" type="presParOf" srcId="{A177BE16-7D62-114B-9A05-82E5733DB03A}" destId="{4BD62133-D831-B64E-8204-3D47DB1314CE}" srcOrd="0" destOrd="0" presId="urn:microsoft.com/office/officeart/2005/8/layout/hProcess9"/>
    <dgm:cxn modelId="{9222D7E5-7178-E544-A57E-A0FB1117E0EA}" type="presParOf" srcId="{A177BE16-7D62-114B-9A05-82E5733DB03A}" destId="{1A25EE51-CEBC-4B4B-9476-438CEEAED854}" srcOrd="1" destOrd="0" presId="urn:microsoft.com/office/officeart/2005/8/layout/hProcess9"/>
    <dgm:cxn modelId="{53C3CD53-2EF9-3C4D-A9F7-EB8E8D845525}" type="presParOf" srcId="{1A25EE51-CEBC-4B4B-9476-438CEEAED854}" destId="{B7173FA1-E6A1-D940-A1A1-F534A4091EA3}" srcOrd="0" destOrd="0" presId="urn:microsoft.com/office/officeart/2005/8/layout/hProcess9"/>
    <dgm:cxn modelId="{EFCBF633-ECA3-B34D-8388-A85927510947}" type="presParOf" srcId="{1A25EE51-CEBC-4B4B-9476-438CEEAED854}" destId="{F7EC13E8-8C6C-544D-8DF2-4D1DDAADEFD2}" srcOrd="1" destOrd="0" presId="urn:microsoft.com/office/officeart/2005/8/layout/hProcess9"/>
    <dgm:cxn modelId="{E7163104-A15A-0D4D-839D-F41827E43362}" type="presParOf" srcId="{1A25EE51-CEBC-4B4B-9476-438CEEAED854}" destId="{8C4797DB-5B38-CD4A-BB52-7D2423E7FEBD}" srcOrd="2" destOrd="0" presId="urn:microsoft.com/office/officeart/2005/8/layout/hProcess9"/>
    <dgm:cxn modelId="{E8E6D1E2-81BF-9E47-AE3C-43F2E5414FA3}" type="presParOf" srcId="{1A25EE51-CEBC-4B4B-9476-438CEEAED854}" destId="{9011F347-3F26-FA4E-B8ED-D4DC3DC1DB08}" srcOrd="3" destOrd="0" presId="urn:microsoft.com/office/officeart/2005/8/layout/hProcess9"/>
    <dgm:cxn modelId="{B71C6F6A-4FFE-A84F-9724-893E1C068C92}" type="presParOf" srcId="{1A25EE51-CEBC-4B4B-9476-438CEEAED854}" destId="{62287E33-AD21-D342-8313-25CC4CE30336}" srcOrd="4" destOrd="0" presId="urn:microsoft.com/office/officeart/2005/8/layout/hProcess9"/>
    <dgm:cxn modelId="{30A999C2-074A-C24C-A671-46D6B884BB72}" type="presParOf" srcId="{1A25EE51-CEBC-4B4B-9476-438CEEAED854}" destId="{CE2E79B6-4508-E345-9384-0DA759591FAF}" srcOrd="5" destOrd="0" presId="urn:microsoft.com/office/officeart/2005/8/layout/hProcess9"/>
    <dgm:cxn modelId="{6D7DBE91-A815-5B43-8982-4AC992E546F6}" type="presParOf" srcId="{1A25EE51-CEBC-4B4B-9476-438CEEAED854}" destId="{98BCB691-EF32-5842-B2B0-5C5836F3BEC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22E573-589A-5648-BE62-D364327DA477}">
      <dsp:nvSpPr>
        <dsp:cNvPr id="0" name=""/>
        <dsp:cNvSpPr/>
      </dsp:nvSpPr>
      <dsp:spPr>
        <a:xfrm>
          <a:off x="1189302" y="49812"/>
          <a:ext cx="1123366" cy="730188"/>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accent4"/>
              </a:solidFill>
            </a:rPr>
            <a:t>Special Education </a:t>
          </a:r>
          <a:endParaRPr lang="en-US" sz="1500" kern="1200" dirty="0">
            <a:solidFill>
              <a:schemeClr val="accent4"/>
            </a:solidFill>
          </a:endParaRPr>
        </a:p>
      </dsp:txBody>
      <dsp:txXfrm>
        <a:off x="1224947" y="85457"/>
        <a:ext cx="1052076" cy="658898"/>
      </dsp:txXfrm>
    </dsp:sp>
    <dsp:sp modelId="{55D6AE57-5E27-1242-B00A-C8F58B1769E2}">
      <dsp:nvSpPr>
        <dsp:cNvPr id="0" name=""/>
        <dsp:cNvSpPr/>
      </dsp:nvSpPr>
      <dsp:spPr>
        <a:xfrm>
          <a:off x="821801" y="419281"/>
          <a:ext cx="1946369" cy="1946369"/>
        </a:xfrm>
        <a:custGeom>
          <a:avLst/>
          <a:gdLst/>
          <a:ahLst/>
          <a:cxnLst/>
          <a:rect l="0" t="0" r="0" b="0"/>
          <a:pathLst>
            <a:path>
              <a:moveTo>
                <a:pt x="1648258" y="272211"/>
              </a:moveTo>
              <a:arcTo wR="973184" hR="973184" stAng="18835302" swAng="229913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B039FD9-4A4D-9A4E-9B3A-20EDB0540BE1}">
      <dsp:nvSpPr>
        <dsp:cNvPr id="0" name=""/>
        <dsp:cNvSpPr/>
      </dsp:nvSpPr>
      <dsp:spPr>
        <a:xfrm>
          <a:off x="2081319" y="1460779"/>
          <a:ext cx="1123366" cy="730188"/>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rgbClr val="000000"/>
              </a:solidFill>
            </a:rPr>
            <a:t>General Education </a:t>
          </a:r>
          <a:endParaRPr lang="en-US" sz="1500" kern="1200" dirty="0">
            <a:solidFill>
              <a:srgbClr val="000000"/>
            </a:solidFill>
          </a:endParaRPr>
        </a:p>
      </dsp:txBody>
      <dsp:txXfrm>
        <a:off x="2116964" y="1496424"/>
        <a:ext cx="1052076" cy="658898"/>
      </dsp:txXfrm>
    </dsp:sp>
    <dsp:sp modelId="{056703BF-0220-E440-BF78-E0990556EE0E}">
      <dsp:nvSpPr>
        <dsp:cNvPr id="0" name=""/>
        <dsp:cNvSpPr/>
      </dsp:nvSpPr>
      <dsp:spPr>
        <a:xfrm>
          <a:off x="827015" y="366096"/>
          <a:ext cx="1946369" cy="1946369"/>
        </a:xfrm>
        <a:custGeom>
          <a:avLst/>
          <a:gdLst/>
          <a:ahLst/>
          <a:cxnLst/>
          <a:rect l="0" t="0" r="0" b="0"/>
          <a:pathLst>
            <a:path>
              <a:moveTo>
                <a:pt x="1271456" y="1899533"/>
              </a:moveTo>
              <a:arcTo wR="973184" hR="973184" stAng="4329127" swAng="214174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A8F7FDF-6082-3A43-BD94-55C8605636E6}">
      <dsp:nvSpPr>
        <dsp:cNvPr id="0" name=""/>
        <dsp:cNvSpPr/>
      </dsp:nvSpPr>
      <dsp:spPr>
        <a:xfrm>
          <a:off x="395713" y="1460779"/>
          <a:ext cx="1123366" cy="730188"/>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rgbClr val="000000"/>
              </a:solidFill>
            </a:rPr>
            <a:t>Leadership </a:t>
          </a:r>
          <a:endParaRPr lang="en-US" sz="1500" kern="1200" dirty="0">
            <a:solidFill>
              <a:srgbClr val="000000"/>
            </a:solidFill>
          </a:endParaRPr>
        </a:p>
      </dsp:txBody>
      <dsp:txXfrm>
        <a:off x="431358" y="1496424"/>
        <a:ext cx="1052076" cy="658898"/>
      </dsp:txXfrm>
    </dsp:sp>
    <dsp:sp modelId="{C8D8B8F9-1922-0549-99DC-F497EB1B820F}">
      <dsp:nvSpPr>
        <dsp:cNvPr id="0" name=""/>
        <dsp:cNvSpPr/>
      </dsp:nvSpPr>
      <dsp:spPr>
        <a:xfrm>
          <a:off x="832529" y="423692"/>
          <a:ext cx="1946369" cy="1946369"/>
        </a:xfrm>
        <a:custGeom>
          <a:avLst/>
          <a:gdLst/>
          <a:ahLst/>
          <a:cxnLst/>
          <a:rect l="0" t="0" r="0" b="0"/>
          <a:pathLst>
            <a:path>
              <a:moveTo>
                <a:pt x="6690" y="859265"/>
              </a:moveTo>
              <a:arcTo wR="973184" hR="973184" stAng="11203341" swAng="200935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D62133-D831-B64E-8204-3D47DB1314CE}">
      <dsp:nvSpPr>
        <dsp:cNvPr id="0" name=""/>
        <dsp:cNvSpPr/>
      </dsp:nvSpPr>
      <dsp:spPr>
        <a:xfrm>
          <a:off x="543515" y="0"/>
          <a:ext cx="6159844" cy="4320480"/>
        </a:xfrm>
        <a:prstGeom prst="rightArrow">
          <a:avLst/>
        </a:prstGeom>
        <a:solidFill>
          <a:srgbClr val="CCFFCC"/>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7173FA1-E6A1-D940-A1A1-F534A4091EA3}">
      <dsp:nvSpPr>
        <dsp:cNvPr id="0" name=""/>
        <dsp:cNvSpPr/>
      </dsp:nvSpPr>
      <dsp:spPr>
        <a:xfrm>
          <a:off x="3626" y="1296144"/>
          <a:ext cx="1744487" cy="1728192"/>
        </a:xfrm>
        <a:prstGeom prst="roundRect">
          <a:avLst/>
        </a:prstGeom>
        <a:solidFill>
          <a:srgbClr val="3CA5FC"/>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accent4"/>
              </a:solidFill>
            </a:rPr>
            <a:t>Program areas discussed strengths and needs </a:t>
          </a:r>
          <a:endParaRPr lang="en-US" sz="1800" kern="1200" dirty="0">
            <a:solidFill>
              <a:schemeClr val="accent4"/>
            </a:solidFill>
          </a:endParaRPr>
        </a:p>
      </dsp:txBody>
      <dsp:txXfrm>
        <a:off x="87989" y="1380507"/>
        <a:ext cx="1575761" cy="1559466"/>
      </dsp:txXfrm>
    </dsp:sp>
    <dsp:sp modelId="{8C4797DB-5B38-CD4A-BB52-7D2423E7FEBD}">
      <dsp:nvSpPr>
        <dsp:cNvPr id="0" name=""/>
        <dsp:cNvSpPr/>
      </dsp:nvSpPr>
      <dsp:spPr>
        <a:xfrm>
          <a:off x="1835338" y="1296144"/>
          <a:ext cx="1744487" cy="1728192"/>
        </a:xfrm>
        <a:prstGeom prst="roundRect">
          <a:avLst/>
        </a:prstGeom>
        <a:solidFill>
          <a:srgbClr val="3CA5FC"/>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Participation in breakout sessions</a:t>
          </a:r>
          <a:endParaRPr lang="en-US" sz="1800" kern="1200" dirty="0">
            <a:solidFill>
              <a:srgbClr val="000000"/>
            </a:solidFill>
          </a:endParaRPr>
        </a:p>
      </dsp:txBody>
      <dsp:txXfrm>
        <a:off x="1919701" y="1380507"/>
        <a:ext cx="1575761" cy="1559466"/>
      </dsp:txXfrm>
    </dsp:sp>
    <dsp:sp modelId="{62287E33-AD21-D342-8313-25CC4CE30336}">
      <dsp:nvSpPr>
        <dsp:cNvPr id="0" name=""/>
        <dsp:cNvSpPr/>
      </dsp:nvSpPr>
      <dsp:spPr>
        <a:xfrm>
          <a:off x="3667050" y="1296144"/>
          <a:ext cx="1744487" cy="1728192"/>
        </a:xfrm>
        <a:prstGeom prst="roundRect">
          <a:avLst/>
        </a:prstGeom>
        <a:solidFill>
          <a:schemeClr val="tx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Sharing of information in program areas </a:t>
          </a:r>
          <a:endParaRPr lang="en-US" sz="1800" kern="1200" dirty="0">
            <a:solidFill>
              <a:srgbClr val="000000"/>
            </a:solidFill>
          </a:endParaRPr>
        </a:p>
      </dsp:txBody>
      <dsp:txXfrm>
        <a:off x="3751413" y="1380507"/>
        <a:ext cx="1575761" cy="1559466"/>
      </dsp:txXfrm>
    </dsp:sp>
    <dsp:sp modelId="{98BCB691-EF32-5842-B2B0-5C5836F3BECE}">
      <dsp:nvSpPr>
        <dsp:cNvPr id="0" name=""/>
        <dsp:cNvSpPr/>
      </dsp:nvSpPr>
      <dsp:spPr>
        <a:xfrm>
          <a:off x="5498761" y="1296144"/>
          <a:ext cx="1744487" cy="1728192"/>
        </a:xfrm>
        <a:prstGeom prst="roundRect">
          <a:avLst/>
        </a:prstGeom>
        <a:solidFill>
          <a:schemeClr val="tx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Each program area identified 2 Key areas for 2016-2017 </a:t>
          </a:r>
          <a:endParaRPr lang="en-US" sz="1800" kern="1200" dirty="0">
            <a:solidFill>
              <a:srgbClr val="000000"/>
            </a:solidFill>
          </a:endParaRPr>
        </a:p>
      </dsp:txBody>
      <dsp:txXfrm>
        <a:off x="5583124" y="1380507"/>
        <a:ext cx="1575761" cy="1559466"/>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3936" tIns="46968" rIns="93936" bIns="46968" rtlCol="0"/>
          <a:lstStyle>
            <a:lvl1pPr algn="l" eaLnBrk="1" hangingPunct="1">
              <a:defRPr sz="1200">
                <a:latin typeface="Arial" panose="020B0604020202020204" pitchFamily="34" charset="0"/>
              </a:defRPr>
            </a:lvl1pPr>
          </a:lstStyle>
          <a:p>
            <a:pPr>
              <a:defRPr/>
            </a:pPr>
            <a:endParaRPr lang="en-US" dirty="0"/>
          </a:p>
        </p:txBody>
      </p:sp>
      <p:sp>
        <p:nvSpPr>
          <p:cNvPr id="3" name="Date Placeholder 2"/>
          <p:cNvSpPr>
            <a:spLocks noGrp="1"/>
          </p:cNvSpPr>
          <p:nvPr>
            <p:ph type="dt" sz="quarter" idx="1"/>
          </p:nvPr>
        </p:nvSpPr>
        <p:spPr>
          <a:xfrm>
            <a:off x="4008438" y="0"/>
            <a:ext cx="3067050" cy="469900"/>
          </a:xfrm>
          <a:prstGeom prst="rect">
            <a:avLst/>
          </a:prstGeom>
        </p:spPr>
        <p:txBody>
          <a:bodyPr vert="horz" lIns="93936" tIns="46968" rIns="93936" bIns="46968" rtlCol="0"/>
          <a:lstStyle>
            <a:lvl1pPr algn="r" eaLnBrk="1" hangingPunct="1">
              <a:defRPr sz="1200">
                <a:latin typeface="Arial" panose="020B0604020202020204" pitchFamily="34" charset="0"/>
              </a:defRPr>
            </a:lvl1pPr>
          </a:lstStyle>
          <a:p>
            <a:pPr>
              <a:defRPr/>
            </a:pPr>
            <a:fld id="{7D6CF289-10FF-48C9-9B44-BB33390E0546}" type="datetimeFigureOut">
              <a:rPr lang="en-US"/>
              <a:pPr>
                <a:defRPr/>
              </a:pPr>
              <a:t>1/12/17</a:t>
            </a:fld>
            <a:endParaRPr lang="en-US" dirty="0"/>
          </a:p>
        </p:txBody>
      </p:sp>
      <p:sp>
        <p:nvSpPr>
          <p:cNvPr id="4" name="Footer Placeholder 3"/>
          <p:cNvSpPr>
            <a:spLocks noGrp="1"/>
          </p:cNvSpPr>
          <p:nvPr>
            <p:ph type="ftr" sz="quarter" idx="2"/>
          </p:nvPr>
        </p:nvSpPr>
        <p:spPr>
          <a:xfrm>
            <a:off x="0" y="8893175"/>
            <a:ext cx="3067050" cy="469900"/>
          </a:xfrm>
          <a:prstGeom prst="rect">
            <a:avLst/>
          </a:prstGeom>
        </p:spPr>
        <p:txBody>
          <a:bodyPr vert="horz" lIns="93936" tIns="46968" rIns="93936" bIns="46968" rtlCol="0" anchor="b"/>
          <a:lstStyle>
            <a:lvl1pPr algn="l" eaLnBrk="1" hangingPunct="1">
              <a:defRPr sz="1200">
                <a:latin typeface="Arial" panose="020B0604020202020204" pitchFamily="34" charset="0"/>
              </a:defRPr>
            </a:lvl1pPr>
          </a:lstStyle>
          <a:p>
            <a:pPr>
              <a:defRPr/>
            </a:pPr>
            <a:endParaRPr lang="en-US" dirty="0"/>
          </a:p>
        </p:txBody>
      </p:sp>
      <p:sp>
        <p:nvSpPr>
          <p:cNvPr id="5" name="Slide Number Placeholder 4"/>
          <p:cNvSpPr>
            <a:spLocks noGrp="1"/>
          </p:cNvSpPr>
          <p:nvPr>
            <p:ph type="sldNum" sz="quarter" idx="3"/>
          </p:nvPr>
        </p:nvSpPr>
        <p:spPr>
          <a:xfrm>
            <a:off x="4008438" y="8893175"/>
            <a:ext cx="3067050" cy="469900"/>
          </a:xfrm>
          <a:prstGeom prst="rect">
            <a:avLst/>
          </a:prstGeom>
        </p:spPr>
        <p:txBody>
          <a:bodyPr vert="horz" wrap="square" lIns="93936" tIns="46968" rIns="93936" bIns="46968" numCol="1" anchor="b" anchorCtr="0" compatLnSpc="1">
            <a:prstTxWarp prst="textNoShape">
              <a:avLst/>
            </a:prstTxWarp>
          </a:bodyPr>
          <a:lstStyle>
            <a:lvl1pPr algn="r" eaLnBrk="1" hangingPunct="1">
              <a:defRPr sz="1200" smtClean="0"/>
            </a:lvl1pPr>
          </a:lstStyle>
          <a:p>
            <a:pPr>
              <a:defRPr/>
            </a:pPr>
            <a:fld id="{AD4764DB-20DA-4DED-BBA3-D05BA5C55293}" type="slidenum">
              <a:rPr lang="en-US" altLang="en-US"/>
              <a:pPr>
                <a:defRPr/>
              </a:pPr>
              <a:t>‹#›</a:t>
            </a:fld>
            <a:endParaRPr lang="en-US" altLang="en-US" dirty="0"/>
          </a:p>
        </p:txBody>
      </p:sp>
    </p:spTree>
    <p:extLst>
      <p:ext uri="{BB962C8B-B14F-4D97-AF65-F5344CB8AC3E}">
        <p14:creationId xmlns:p14="http://schemas.microsoft.com/office/powerpoint/2010/main" val="13673261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3936" tIns="46968" rIns="93936" bIns="46968" rtlCol="0"/>
          <a:lstStyle>
            <a:lvl1pPr algn="l" eaLnBrk="1" hangingPunct="1">
              <a:defRPr sz="1200">
                <a:latin typeface="Arial" charset="0"/>
                <a:ea typeface="ＭＳ Ｐゴシック" charset="0"/>
                <a:cs typeface="ＭＳ Ｐゴシック" charset="0"/>
              </a:defRPr>
            </a:lvl1pPr>
          </a:lstStyle>
          <a:p>
            <a:pPr>
              <a:defRPr/>
            </a:pPr>
            <a:endParaRPr lang="en-US" dirty="0"/>
          </a:p>
        </p:txBody>
      </p:sp>
      <p:sp>
        <p:nvSpPr>
          <p:cNvPr id="3" name="Date Placeholder 2"/>
          <p:cNvSpPr>
            <a:spLocks noGrp="1"/>
          </p:cNvSpPr>
          <p:nvPr>
            <p:ph type="dt" idx="1"/>
          </p:nvPr>
        </p:nvSpPr>
        <p:spPr>
          <a:xfrm>
            <a:off x="4008438" y="0"/>
            <a:ext cx="3067050" cy="468313"/>
          </a:xfrm>
          <a:prstGeom prst="rect">
            <a:avLst/>
          </a:prstGeom>
        </p:spPr>
        <p:txBody>
          <a:bodyPr vert="horz" wrap="square" lIns="93936" tIns="46968" rIns="93936" bIns="46968" numCol="1" anchor="t" anchorCtr="0" compatLnSpc="1">
            <a:prstTxWarp prst="textNoShape">
              <a:avLst/>
            </a:prstTxWarp>
          </a:bodyPr>
          <a:lstStyle>
            <a:lvl1pPr algn="r" eaLnBrk="1" hangingPunct="1">
              <a:defRPr sz="1200">
                <a:latin typeface="Arial" pitchFamily="34" charset="0"/>
              </a:defRPr>
            </a:lvl1pPr>
          </a:lstStyle>
          <a:p>
            <a:pPr>
              <a:defRPr/>
            </a:pPr>
            <a:fld id="{D26571DB-150A-4CEA-A77E-17BCD21607EF}" type="datetimeFigureOut">
              <a:rPr lang="en-US"/>
              <a:pPr>
                <a:defRPr/>
              </a:pPr>
              <a:t>1/12/17</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dirty="0" smtClean="0"/>
          </a:p>
        </p:txBody>
      </p:sp>
      <p:sp>
        <p:nvSpPr>
          <p:cNvPr id="5" name="Notes Placeholder 4"/>
          <p:cNvSpPr>
            <a:spLocks noGrp="1"/>
          </p:cNvSpPr>
          <p:nvPr>
            <p:ph type="body" sz="quarter" idx="3"/>
          </p:nvPr>
        </p:nvSpPr>
        <p:spPr>
          <a:xfrm>
            <a:off x="708025" y="4448175"/>
            <a:ext cx="5661025" cy="4213225"/>
          </a:xfrm>
          <a:prstGeom prst="rect">
            <a:avLst/>
          </a:prstGeom>
        </p:spPr>
        <p:txBody>
          <a:bodyPr vert="horz" lIns="93936" tIns="46968" rIns="93936" bIns="46968"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93175"/>
            <a:ext cx="3067050" cy="468313"/>
          </a:xfrm>
          <a:prstGeom prst="rect">
            <a:avLst/>
          </a:prstGeom>
        </p:spPr>
        <p:txBody>
          <a:bodyPr vert="horz" lIns="93936" tIns="46968" rIns="93936" bIns="46968" rtlCol="0" anchor="b"/>
          <a:lstStyle>
            <a:lvl1pPr algn="l" eaLnBrk="1" hangingPunct="1">
              <a:defRPr sz="1200">
                <a:latin typeface="Arial" charset="0"/>
                <a:ea typeface="ＭＳ Ｐゴシック" charset="0"/>
                <a:cs typeface="ＭＳ Ｐゴシック" charset="0"/>
              </a:defRPr>
            </a:lvl1pPr>
          </a:lstStyle>
          <a:p>
            <a:pPr>
              <a:defRPr/>
            </a:pPr>
            <a:endParaRPr lang="en-US" dirty="0"/>
          </a:p>
        </p:txBody>
      </p:sp>
      <p:sp>
        <p:nvSpPr>
          <p:cNvPr id="7" name="Slide Number Placeholder 6"/>
          <p:cNvSpPr>
            <a:spLocks noGrp="1"/>
          </p:cNvSpPr>
          <p:nvPr>
            <p:ph type="sldNum" sz="quarter" idx="5"/>
          </p:nvPr>
        </p:nvSpPr>
        <p:spPr>
          <a:xfrm>
            <a:off x="4008438" y="8893175"/>
            <a:ext cx="3067050" cy="468313"/>
          </a:xfrm>
          <a:prstGeom prst="rect">
            <a:avLst/>
          </a:prstGeom>
        </p:spPr>
        <p:txBody>
          <a:bodyPr vert="horz" wrap="square" lIns="93936" tIns="46968" rIns="93936" bIns="46968" numCol="1" anchor="b" anchorCtr="0" compatLnSpc="1">
            <a:prstTxWarp prst="textNoShape">
              <a:avLst/>
            </a:prstTxWarp>
          </a:bodyPr>
          <a:lstStyle>
            <a:lvl1pPr algn="r" eaLnBrk="1" hangingPunct="1">
              <a:defRPr sz="1200" smtClean="0"/>
            </a:lvl1pPr>
          </a:lstStyle>
          <a:p>
            <a:pPr>
              <a:defRPr/>
            </a:pPr>
            <a:fld id="{EEDA2FAB-4A02-4BDE-BEC0-7950095D3227}" type="slidenum">
              <a:rPr lang="en-US" altLang="en-US"/>
              <a:pPr>
                <a:defRPr/>
              </a:pPr>
              <a:t>‹#›</a:t>
            </a:fld>
            <a:endParaRPr lang="en-US" altLang="en-US" dirty="0"/>
          </a:p>
        </p:txBody>
      </p:sp>
    </p:spTree>
    <p:extLst>
      <p:ext uri="{BB962C8B-B14F-4D97-AF65-F5344CB8AC3E}">
        <p14:creationId xmlns:p14="http://schemas.microsoft.com/office/powerpoint/2010/main" val="329512600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62000" indent="-292100">
              <a:spcBef>
                <a:spcPct val="30000"/>
              </a:spcBef>
              <a:defRPr sz="1200">
                <a:solidFill>
                  <a:schemeClr val="tx1"/>
                </a:solidFill>
                <a:latin typeface="Calibri" pitchFamily="34" charset="0"/>
                <a:ea typeface="ＭＳ Ｐゴシック" pitchFamily="34" charset="-128"/>
              </a:defRPr>
            </a:lvl2pPr>
            <a:lvl3pPr marL="1173163" indent="-233363">
              <a:spcBef>
                <a:spcPct val="30000"/>
              </a:spcBef>
              <a:defRPr sz="1200">
                <a:solidFill>
                  <a:schemeClr val="tx1"/>
                </a:solidFill>
                <a:latin typeface="Calibri" pitchFamily="34" charset="0"/>
                <a:ea typeface="ＭＳ Ｐゴシック" pitchFamily="34" charset="-128"/>
              </a:defRPr>
            </a:lvl3pPr>
            <a:lvl4pPr marL="1643063" indent="-233363">
              <a:spcBef>
                <a:spcPct val="30000"/>
              </a:spcBef>
              <a:defRPr sz="1200">
                <a:solidFill>
                  <a:schemeClr val="tx1"/>
                </a:solidFill>
                <a:latin typeface="Calibri" pitchFamily="34" charset="0"/>
                <a:ea typeface="ＭＳ Ｐゴシック" pitchFamily="34" charset="-128"/>
              </a:defRPr>
            </a:lvl4pPr>
            <a:lvl5pPr marL="2112963" indent="-233363">
              <a:spcBef>
                <a:spcPct val="30000"/>
              </a:spcBef>
              <a:defRPr sz="1200">
                <a:solidFill>
                  <a:schemeClr val="tx1"/>
                </a:solidFill>
                <a:latin typeface="Calibri" pitchFamily="34" charset="0"/>
                <a:ea typeface="ＭＳ Ｐゴシック" pitchFamily="34" charset="-128"/>
              </a:defRPr>
            </a:lvl5pPr>
            <a:lvl6pPr marL="2570163" indent="-2333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27363" indent="-2333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84563" indent="-2333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41763" indent="-2333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BC2DC657-D760-4885-B88C-428DF739E893}" type="slidenum">
              <a:rPr lang="en-US" altLang="en-US">
                <a:latin typeface="Arial" charset="0"/>
                <a:cs typeface="Arial" charset="0"/>
              </a:rPr>
              <a:pPr>
                <a:spcBef>
                  <a:spcPct val="0"/>
                </a:spcBef>
              </a:pPr>
              <a:t>1</a:t>
            </a:fld>
            <a:endParaRPr lang="en-US" altLang="en-US" dirty="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itchFamily="34" charset="-128"/>
              </a:rPr>
              <a:t>Where does CEEDAR come in? Point out that we are also focusing on leaders, because they are essential to supporting the change process. I focused on teachers today because of time</a:t>
            </a:r>
          </a:p>
          <a:p>
            <a:endParaRPr lang="en-US" altLang="en-US" dirty="0" smtClean="0">
              <a:ea typeface="ＭＳ Ｐゴシック" pitchFamily="34" charset="-128"/>
            </a:endParaRPr>
          </a:p>
          <a:p>
            <a:r>
              <a:rPr lang="en-US" altLang="en-US" dirty="0" smtClean="0">
                <a:ea typeface="ＭＳ Ｐゴシック" pitchFamily="34" charset="-128"/>
              </a:rPr>
              <a:t>FIRST, I WILL TALK ABOUT</a:t>
            </a:r>
            <a:r>
              <a:rPr lang="en-US" altLang="en-US" baseline="0" dirty="0" smtClean="0">
                <a:ea typeface="ＭＳ Ｐゴシック" pitchFamily="34" charset="-128"/>
              </a:rPr>
              <a:t> how WE ARE FRAMING OUR WORK </a:t>
            </a:r>
            <a:endParaRPr lang="en-US" altLang="en-US" dirty="0" smtClean="0">
              <a:ea typeface="ＭＳ Ｐゴシック" pitchFamily="34" charset="-128"/>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62000" indent="-292100">
              <a:spcBef>
                <a:spcPct val="30000"/>
              </a:spcBef>
              <a:defRPr sz="1200">
                <a:solidFill>
                  <a:schemeClr val="tx1"/>
                </a:solidFill>
                <a:latin typeface="Calibri" pitchFamily="34" charset="0"/>
                <a:ea typeface="ＭＳ Ｐゴシック" pitchFamily="34" charset="-128"/>
              </a:defRPr>
            </a:lvl2pPr>
            <a:lvl3pPr marL="1173163" indent="-233363">
              <a:spcBef>
                <a:spcPct val="30000"/>
              </a:spcBef>
              <a:defRPr sz="1200">
                <a:solidFill>
                  <a:schemeClr val="tx1"/>
                </a:solidFill>
                <a:latin typeface="Calibri" pitchFamily="34" charset="0"/>
                <a:ea typeface="ＭＳ Ｐゴシック" pitchFamily="34" charset="-128"/>
              </a:defRPr>
            </a:lvl3pPr>
            <a:lvl4pPr marL="1643063" indent="-233363">
              <a:spcBef>
                <a:spcPct val="30000"/>
              </a:spcBef>
              <a:defRPr sz="1200">
                <a:solidFill>
                  <a:schemeClr val="tx1"/>
                </a:solidFill>
                <a:latin typeface="Calibri" pitchFamily="34" charset="0"/>
                <a:ea typeface="ＭＳ Ｐゴシック" pitchFamily="34" charset="-128"/>
              </a:defRPr>
            </a:lvl4pPr>
            <a:lvl5pPr marL="2112963" indent="-233363">
              <a:spcBef>
                <a:spcPct val="30000"/>
              </a:spcBef>
              <a:defRPr sz="1200">
                <a:solidFill>
                  <a:schemeClr val="tx1"/>
                </a:solidFill>
                <a:latin typeface="Calibri" pitchFamily="34" charset="0"/>
                <a:ea typeface="ＭＳ Ｐゴシック" pitchFamily="34" charset="-128"/>
              </a:defRPr>
            </a:lvl5pPr>
            <a:lvl6pPr marL="2570163" indent="-2333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27363" indent="-2333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84563" indent="-2333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41763" indent="-2333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DCCCAAE6-5AC1-4626-8584-CF87E74F6AB4}" type="slidenum">
              <a:rPr lang="en-US" altLang="en-US">
                <a:solidFill>
                  <a:srgbClr val="000000"/>
                </a:solidFill>
                <a:latin typeface="Arial" charset="0"/>
                <a:cs typeface="Arial" charset="0"/>
              </a:rPr>
              <a:pPr>
                <a:spcBef>
                  <a:spcPct val="0"/>
                </a:spcBef>
              </a:pPr>
              <a:t>3</a:t>
            </a:fld>
            <a:endParaRPr lang="en-US" altLang="en-US" dirty="0">
              <a:solidFill>
                <a:srgbClr val="000000"/>
              </a:solidFill>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62000" indent="-292100">
              <a:spcBef>
                <a:spcPct val="30000"/>
              </a:spcBef>
              <a:defRPr sz="1200">
                <a:solidFill>
                  <a:schemeClr val="tx1"/>
                </a:solidFill>
                <a:latin typeface="Calibri" pitchFamily="34" charset="0"/>
                <a:ea typeface="ＭＳ Ｐゴシック" pitchFamily="34" charset="-128"/>
              </a:defRPr>
            </a:lvl2pPr>
            <a:lvl3pPr marL="1173163" indent="-233363">
              <a:spcBef>
                <a:spcPct val="30000"/>
              </a:spcBef>
              <a:defRPr sz="1200">
                <a:solidFill>
                  <a:schemeClr val="tx1"/>
                </a:solidFill>
                <a:latin typeface="Calibri" pitchFamily="34" charset="0"/>
                <a:ea typeface="ＭＳ Ｐゴシック" pitchFamily="34" charset="-128"/>
              </a:defRPr>
            </a:lvl3pPr>
            <a:lvl4pPr marL="1643063" indent="-233363">
              <a:spcBef>
                <a:spcPct val="30000"/>
              </a:spcBef>
              <a:defRPr sz="1200">
                <a:solidFill>
                  <a:schemeClr val="tx1"/>
                </a:solidFill>
                <a:latin typeface="Calibri" pitchFamily="34" charset="0"/>
                <a:ea typeface="ＭＳ Ｐゴシック" pitchFamily="34" charset="-128"/>
              </a:defRPr>
            </a:lvl4pPr>
            <a:lvl5pPr marL="2112963" indent="-233363">
              <a:spcBef>
                <a:spcPct val="30000"/>
              </a:spcBef>
              <a:defRPr sz="1200">
                <a:solidFill>
                  <a:schemeClr val="tx1"/>
                </a:solidFill>
                <a:latin typeface="Calibri" pitchFamily="34" charset="0"/>
                <a:ea typeface="ＭＳ Ｐゴシック" pitchFamily="34" charset="-128"/>
              </a:defRPr>
            </a:lvl5pPr>
            <a:lvl6pPr marL="2570163" indent="-23336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27363" indent="-23336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84563" indent="-23336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41763" indent="-23336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26E5007A-9727-410E-9E83-3B90DDE5DA00}" type="slidenum">
              <a:rPr lang="en-US" altLang="en-US">
                <a:latin typeface="Arial" charset="0"/>
                <a:cs typeface="Arial" charset="0"/>
              </a:rPr>
              <a:pPr>
                <a:spcBef>
                  <a:spcPct val="0"/>
                </a:spcBef>
              </a:pPr>
              <a:t>10</a:t>
            </a:fld>
            <a:endParaRPr lang="en-US" altLang="en-US" dirty="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332656"/>
            <a:ext cx="7313324" cy="1470025"/>
          </a:xfrm>
        </p:spPr>
        <p:txBody>
          <a:bodyPr/>
          <a:lstStyle/>
          <a:p>
            <a:r>
              <a:rPr lang="en-US" dirty="0" smtClean="0"/>
              <a:t>Click to edit Master title style</a:t>
            </a:r>
            <a:endParaRPr lang="en-US" dirty="0"/>
          </a:p>
        </p:txBody>
      </p:sp>
      <p:sp>
        <p:nvSpPr>
          <p:cNvPr id="7" name="Rectangle 3"/>
          <p:cNvSpPr>
            <a:spLocks noGrp="1" noChangeArrowheads="1"/>
          </p:cNvSpPr>
          <p:nvPr>
            <p:ph idx="13"/>
          </p:nvPr>
        </p:nvSpPr>
        <p:spPr bwMode="auto">
          <a:xfrm>
            <a:off x="1691680" y="2060848"/>
            <a:ext cx="7344816"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lvl="0"/>
            <a:r>
              <a:rPr lang="es-ES" noProof="0" dirty="0"/>
              <a:t>Haga clic para modificar el estilo de texto del patrón</a:t>
            </a:r>
          </a:p>
          <a:p>
            <a:pPr lvl="1"/>
            <a:r>
              <a:rPr lang="es-ES" noProof="0" dirty="0"/>
              <a:t>Segundo nivel</a:t>
            </a:r>
          </a:p>
          <a:p>
            <a:pPr lvl="2"/>
            <a:r>
              <a:rPr lang="es-ES" noProof="0" dirty="0"/>
              <a:t>Tercer nivel</a:t>
            </a:r>
          </a:p>
          <a:p>
            <a:pPr lvl="3"/>
            <a:r>
              <a:rPr lang="es-ES" noProof="0" dirty="0"/>
              <a:t>Cuarto nivel</a:t>
            </a:r>
          </a:p>
          <a:p>
            <a:pPr lvl="4"/>
            <a:r>
              <a:rPr lang="es-ES" noProof="0" dirty="0"/>
              <a:t>Quinto nivel</a:t>
            </a:r>
          </a:p>
        </p:txBody>
      </p:sp>
      <p:sp>
        <p:nvSpPr>
          <p:cNvPr id="4" name="Date Placeholder 3"/>
          <p:cNvSpPr>
            <a:spLocks noGrp="1"/>
          </p:cNvSpPr>
          <p:nvPr>
            <p:ph type="dt" sz="half" idx="14"/>
          </p:nvPr>
        </p:nvSpPr>
        <p:spPr>
          <a:xfrm>
            <a:off x="28575" y="5373688"/>
            <a:ext cx="1296988" cy="268287"/>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dirty="0"/>
          </a:p>
        </p:txBody>
      </p:sp>
      <p:sp>
        <p:nvSpPr>
          <p:cNvPr id="5" name="Footer Placeholder 4"/>
          <p:cNvSpPr>
            <a:spLocks noGrp="1"/>
          </p:cNvSpPr>
          <p:nvPr>
            <p:ph type="ftr" sz="quarter" idx="15"/>
          </p:nvPr>
        </p:nvSpPr>
        <p:spPr>
          <a:xfrm>
            <a:off x="3124200" y="6245225"/>
            <a:ext cx="2895600" cy="476250"/>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dirty="0"/>
          </a:p>
        </p:txBody>
      </p:sp>
      <p:sp>
        <p:nvSpPr>
          <p:cNvPr id="6" name="Slide Number Placeholder 5"/>
          <p:cNvSpPr>
            <a:spLocks noGrp="1"/>
          </p:cNvSpPr>
          <p:nvPr>
            <p:ph type="sldNum" sz="quarter" idx="16"/>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ED58DB67-25A8-468A-B974-7CF7813ADAB9}" type="slidenum">
              <a:rPr lang="es-ES" altLang="en-US"/>
              <a:pPr>
                <a:defRPr/>
              </a:pPr>
              <a:t>‹#›</a:t>
            </a:fld>
            <a:endParaRPr lang="es-ES" altLang="en-US" dirty="0"/>
          </a:p>
        </p:txBody>
      </p:sp>
    </p:spTree>
    <p:extLst>
      <p:ext uri="{BB962C8B-B14F-4D97-AF65-F5344CB8AC3E}">
        <p14:creationId xmlns:p14="http://schemas.microsoft.com/office/powerpoint/2010/main" val="3849653285"/>
      </p:ext>
    </p:extLst>
  </p:cSld>
  <p:clrMapOvr>
    <a:masterClrMapping/>
  </p:clrMapOvr>
  <p:transition xmlns:p14="http://schemas.microsoft.com/office/powerpoint/2010/mai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8575" y="5373688"/>
            <a:ext cx="1296988" cy="268287"/>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F03DBD3B-0C8F-4350-8C02-D286AB7AEFDD}" type="slidenum">
              <a:rPr lang="es-ES" altLang="en-US"/>
              <a:pPr>
                <a:defRPr/>
              </a:pPr>
              <a:t>‹#›</a:t>
            </a:fld>
            <a:endParaRPr lang="es-ES" altLang="en-US" dirty="0"/>
          </a:p>
        </p:txBody>
      </p:sp>
    </p:spTree>
    <p:extLst>
      <p:ext uri="{BB962C8B-B14F-4D97-AF65-F5344CB8AC3E}">
        <p14:creationId xmlns:p14="http://schemas.microsoft.com/office/powerpoint/2010/main" val="1744083151"/>
      </p:ext>
    </p:extLst>
  </p:cSld>
  <p:clrMapOvr>
    <a:masterClrMapping/>
  </p:clrMapOvr>
  <p:transition xmlns:p14="http://schemas.microsoft.com/office/powerpoint/2010/mai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8575" y="5373688"/>
            <a:ext cx="1296988" cy="268287"/>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977801A8-802D-4F55-AB9F-E6C4F576EDF5}" type="slidenum">
              <a:rPr lang="es-ES" altLang="en-US"/>
              <a:pPr>
                <a:defRPr/>
              </a:pPr>
              <a:t>‹#›</a:t>
            </a:fld>
            <a:endParaRPr lang="es-ES" altLang="en-US" dirty="0"/>
          </a:p>
        </p:txBody>
      </p:sp>
    </p:spTree>
    <p:extLst>
      <p:ext uri="{BB962C8B-B14F-4D97-AF65-F5344CB8AC3E}">
        <p14:creationId xmlns:p14="http://schemas.microsoft.com/office/powerpoint/2010/main" val="3099289663"/>
      </p:ext>
    </p:extLst>
  </p:cSld>
  <p:clrMapOvr>
    <a:masterClrMapping/>
  </p:clrMapOvr>
  <p:transition xmlns:p14="http://schemas.microsoft.com/office/powerpoint/2010/mai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55671113"/>
      </p:ext>
    </p:extLst>
  </p:cSld>
  <p:clrMapOvr>
    <a:masterClrMapping/>
  </p:clrMapOvr>
  <p:transition xmlns:p14="http://schemas.microsoft.com/office/powerpoint/2010/mai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8575" y="5373688"/>
            <a:ext cx="1296988" cy="268287"/>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D4440EFA-E6F7-40C0-B452-6E5E18A3A871}" type="slidenum">
              <a:rPr lang="es-ES" altLang="en-US"/>
              <a:pPr>
                <a:defRPr/>
              </a:pPr>
              <a:t>‹#›</a:t>
            </a:fld>
            <a:endParaRPr lang="es-ES" altLang="en-US" dirty="0"/>
          </a:p>
        </p:txBody>
      </p:sp>
    </p:spTree>
    <p:extLst>
      <p:ext uri="{BB962C8B-B14F-4D97-AF65-F5344CB8AC3E}">
        <p14:creationId xmlns:p14="http://schemas.microsoft.com/office/powerpoint/2010/main" val="3139572105"/>
      </p:ext>
    </p:extLst>
  </p:cSld>
  <p:clrMapOvr>
    <a:masterClrMapping/>
  </p:clrMapOvr>
  <p:transition xmlns:p14="http://schemas.microsoft.com/office/powerpoint/2010/mai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28575" y="5373688"/>
            <a:ext cx="1296988" cy="268287"/>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5E1F6402-F8B4-436D-AD7F-0D22541FD5B0}" type="slidenum">
              <a:rPr lang="es-ES" altLang="en-US"/>
              <a:pPr>
                <a:defRPr/>
              </a:pPr>
              <a:t>‹#›</a:t>
            </a:fld>
            <a:endParaRPr lang="es-ES" altLang="en-US" dirty="0"/>
          </a:p>
        </p:txBody>
      </p:sp>
    </p:spTree>
    <p:extLst>
      <p:ext uri="{BB962C8B-B14F-4D97-AF65-F5344CB8AC3E}">
        <p14:creationId xmlns:p14="http://schemas.microsoft.com/office/powerpoint/2010/main" val="761027310"/>
      </p:ext>
    </p:extLst>
  </p:cSld>
  <p:clrMapOvr>
    <a:masterClrMapping/>
  </p:clrMapOvr>
  <p:transition xmlns:p14="http://schemas.microsoft.com/office/powerpoint/2010/mai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28575" y="5373688"/>
            <a:ext cx="1296988" cy="268287"/>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EBEB1E22-E1C1-44DB-8C26-2BE1F26581B0}" type="slidenum">
              <a:rPr lang="es-ES" altLang="en-US"/>
              <a:pPr>
                <a:defRPr/>
              </a:pPr>
              <a:t>‹#›</a:t>
            </a:fld>
            <a:endParaRPr lang="es-ES" altLang="en-US" dirty="0"/>
          </a:p>
        </p:txBody>
      </p:sp>
    </p:spTree>
    <p:extLst>
      <p:ext uri="{BB962C8B-B14F-4D97-AF65-F5344CB8AC3E}">
        <p14:creationId xmlns:p14="http://schemas.microsoft.com/office/powerpoint/2010/main" val="2995146164"/>
      </p:ext>
    </p:extLst>
  </p:cSld>
  <p:clrMapOvr>
    <a:masterClrMapping/>
  </p:clrMapOvr>
  <p:transition xmlns:p14="http://schemas.microsoft.com/office/powerpoint/2010/mai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28575" y="5373688"/>
            <a:ext cx="1296988" cy="268287"/>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93F103F2-F5E6-4B19-9F54-0075A4F32AF2}" type="slidenum">
              <a:rPr lang="es-ES" altLang="en-US"/>
              <a:pPr>
                <a:defRPr/>
              </a:pPr>
              <a:t>‹#›</a:t>
            </a:fld>
            <a:endParaRPr lang="es-ES" altLang="en-US" dirty="0"/>
          </a:p>
        </p:txBody>
      </p:sp>
    </p:spTree>
    <p:extLst>
      <p:ext uri="{BB962C8B-B14F-4D97-AF65-F5344CB8AC3E}">
        <p14:creationId xmlns:p14="http://schemas.microsoft.com/office/powerpoint/2010/main" val="1100818204"/>
      </p:ext>
    </p:extLst>
  </p:cSld>
  <p:clrMapOvr>
    <a:masterClrMapping/>
  </p:clrMapOvr>
  <p:transition xmlns:p14="http://schemas.microsoft.com/office/powerpoint/2010/mai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28575" y="5373688"/>
            <a:ext cx="1296988" cy="268287"/>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D0B5327-C578-4C71-B553-ECFEC97FD491}" type="slidenum">
              <a:rPr lang="es-ES" altLang="en-US"/>
              <a:pPr>
                <a:defRPr/>
              </a:pPr>
              <a:t>‹#›</a:t>
            </a:fld>
            <a:endParaRPr lang="es-ES" altLang="en-US" dirty="0"/>
          </a:p>
        </p:txBody>
      </p:sp>
    </p:spTree>
    <p:extLst>
      <p:ext uri="{BB962C8B-B14F-4D97-AF65-F5344CB8AC3E}">
        <p14:creationId xmlns:p14="http://schemas.microsoft.com/office/powerpoint/2010/main" val="788130332"/>
      </p:ext>
    </p:extLst>
  </p:cSld>
  <p:clrMapOvr>
    <a:masterClrMapping/>
  </p:clrMapOvr>
  <p:transition xmlns:p14="http://schemas.microsoft.com/office/powerpoint/2010/mai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8575" y="5373688"/>
            <a:ext cx="1296988" cy="268287"/>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DB459A33-F5AD-42B5-B056-C2EA4DB5FB42}" type="slidenum">
              <a:rPr lang="es-ES" altLang="en-US"/>
              <a:pPr>
                <a:defRPr/>
              </a:pPr>
              <a:t>‹#›</a:t>
            </a:fld>
            <a:endParaRPr lang="es-ES" altLang="en-US" dirty="0"/>
          </a:p>
        </p:txBody>
      </p:sp>
    </p:spTree>
    <p:extLst>
      <p:ext uri="{BB962C8B-B14F-4D97-AF65-F5344CB8AC3E}">
        <p14:creationId xmlns:p14="http://schemas.microsoft.com/office/powerpoint/2010/main" val="1430975394"/>
      </p:ext>
    </p:extLst>
  </p:cSld>
  <p:clrMapOvr>
    <a:masterClrMapping/>
  </p:clrMapOvr>
  <p:transition xmlns:p14="http://schemas.microsoft.com/office/powerpoint/2010/mai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8575" y="5373688"/>
            <a:ext cx="1296988" cy="268287"/>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6D6DD63-EF68-45E6-878C-9461DC7836C2}" type="slidenum">
              <a:rPr lang="es-ES" altLang="en-US"/>
              <a:pPr>
                <a:defRPr/>
              </a:pPr>
              <a:t>‹#›</a:t>
            </a:fld>
            <a:endParaRPr lang="es-ES" altLang="en-US" dirty="0"/>
          </a:p>
        </p:txBody>
      </p:sp>
    </p:spTree>
    <p:extLst>
      <p:ext uri="{BB962C8B-B14F-4D97-AF65-F5344CB8AC3E}">
        <p14:creationId xmlns:p14="http://schemas.microsoft.com/office/powerpoint/2010/main" val="878638255"/>
      </p:ext>
    </p:extLst>
  </p:cSld>
  <p:clrMapOvr>
    <a:masterClrMapping/>
  </p:clrMapOvr>
  <p:transition xmlns:p14="http://schemas.microsoft.com/office/powerpoint/2010/mai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8575" y="5373688"/>
            <a:ext cx="1296988" cy="268287"/>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s-ES"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E7234389-34EF-4DF9-BD86-E5A095599392}" type="slidenum">
              <a:rPr lang="es-ES" altLang="en-US"/>
              <a:pPr>
                <a:defRPr/>
              </a:pPr>
              <a:t>‹#›</a:t>
            </a:fld>
            <a:endParaRPr lang="es-ES" altLang="en-US" dirty="0"/>
          </a:p>
        </p:txBody>
      </p:sp>
    </p:spTree>
    <p:extLst>
      <p:ext uri="{BB962C8B-B14F-4D97-AF65-F5344CB8AC3E}">
        <p14:creationId xmlns:p14="http://schemas.microsoft.com/office/powerpoint/2010/main" val="2256720540"/>
      </p:ext>
    </p:extLst>
  </p:cSld>
  <p:clrMapOvr>
    <a:masterClrMapping/>
  </p:clrMapOvr>
  <p:transition xmlns:p14="http://schemas.microsoft.com/office/powerpoint/2010/main" spd="slow"/>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png"/><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92275" y="274638"/>
            <a:ext cx="6994525" cy="1143000"/>
          </a:xfrm>
          <a:prstGeom prst="rect">
            <a:avLst/>
          </a:prstGeom>
          <a:ln>
            <a:solidFill>
              <a:srgbClr val="0061AF"/>
            </a:solidFill>
          </a:ln>
          <a:extLst/>
        </p:spPr>
        <p:style>
          <a:lnRef idx="2">
            <a:schemeClr val="accent1"/>
          </a:lnRef>
          <a:fillRef idx="1">
            <a:schemeClr val="lt1"/>
          </a:fillRef>
          <a:effectRef idx="0">
            <a:schemeClr val="accent1"/>
          </a:effectRef>
          <a:fontRef idx="none"/>
        </p:style>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1692275" y="1600200"/>
            <a:ext cx="6994525"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pic>
        <p:nvPicPr>
          <p:cNvPr id="1028" name="Picture 1" descr="CEEDAR-LogoFinal-simple-white-17.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7950" y="6381750"/>
            <a:ext cx="12588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2"/>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223250" y="6092825"/>
            <a:ext cx="90805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23" r:id="rId1"/>
    <p:sldLayoutId id="2147484524" r:id="rId2"/>
    <p:sldLayoutId id="2147484525" r:id="rId3"/>
    <p:sldLayoutId id="2147484526" r:id="rId4"/>
    <p:sldLayoutId id="2147484527" r:id="rId5"/>
    <p:sldLayoutId id="2147484528" r:id="rId6"/>
    <p:sldLayoutId id="2147484529" r:id="rId7"/>
    <p:sldLayoutId id="2147484530" r:id="rId8"/>
    <p:sldLayoutId id="2147484531" r:id="rId9"/>
    <p:sldLayoutId id="2147484532" r:id="rId10"/>
    <p:sldLayoutId id="2147484533" r:id="rId11"/>
    <p:sldLayoutId id="2147484522" r:id="rId12"/>
  </p:sldLayoutIdLst>
  <p:transition xmlns:p14="http://schemas.microsoft.com/office/powerpoint/2010/main" spd="slow"/>
  <p:hf sldNum="0" hdr="0" ftr="0" dt="0"/>
  <p:txStyles>
    <p:titleStyle>
      <a:lvl1pPr algn="ctr" rtl="0" eaLnBrk="0" fontAlgn="base" hangingPunct="0">
        <a:spcBef>
          <a:spcPct val="0"/>
        </a:spcBef>
        <a:spcAft>
          <a:spcPct val="0"/>
        </a:spcAft>
        <a:defRPr sz="4400" b="1">
          <a:solidFill>
            <a:srgbClr val="0061AF"/>
          </a:solidFill>
          <a:latin typeface="+mj-lt"/>
          <a:ea typeface="+mj-ea"/>
          <a:cs typeface="+mj-cs"/>
        </a:defRPr>
      </a:lvl1pPr>
      <a:lvl2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2pPr>
      <a:lvl3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3pPr>
      <a:lvl4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4pPr>
      <a:lvl5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Wingdings" pitchFamily="2" charset="2"/>
        <a:buChar char="²"/>
        <a:defRPr sz="3200">
          <a:solidFill>
            <a:srgbClr val="0061AF"/>
          </a:solidFill>
          <a:latin typeface="+mn-lt"/>
          <a:ea typeface="+mn-ea"/>
          <a:cs typeface="+mn-cs"/>
        </a:defRPr>
      </a:lvl1pPr>
      <a:lvl2pPr marL="742950" indent="-285750" algn="l" rtl="0" eaLnBrk="0" fontAlgn="base" hangingPunct="0">
        <a:spcBef>
          <a:spcPct val="20000"/>
        </a:spcBef>
        <a:spcAft>
          <a:spcPct val="0"/>
        </a:spcAft>
        <a:buChar char="–"/>
        <a:defRPr sz="2800">
          <a:solidFill>
            <a:srgbClr val="0061AF"/>
          </a:solidFill>
          <a:latin typeface="+mn-lt"/>
          <a:ea typeface="Arial" charset="0"/>
          <a:cs typeface="+mn-cs"/>
        </a:defRPr>
      </a:lvl2pPr>
      <a:lvl3pPr marL="1143000" indent="-228600" algn="l" rtl="0" eaLnBrk="0" fontAlgn="base" hangingPunct="0">
        <a:spcBef>
          <a:spcPct val="20000"/>
        </a:spcBef>
        <a:spcAft>
          <a:spcPct val="0"/>
        </a:spcAft>
        <a:buChar char="•"/>
        <a:defRPr sz="2400">
          <a:solidFill>
            <a:srgbClr val="0061AF"/>
          </a:solidFill>
          <a:latin typeface="+mn-lt"/>
          <a:ea typeface="Arial" charset="0"/>
          <a:cs typeface="+mn-cs"/>
        </a:defRPr>
      </a:lvl3pPr>
      <a:lvl4pPr marL="1600200" indent="-228600" algn="l" rtl="0" eaLnBrk="0" fontAlgn="base" hangingPunct="0">
        <a:spcBef>
          <a:spcPct val="20000"/>
        </a:spcBef>
        <a:spcAft>
          <a:spcPct val="0"/>
        </a:spcAft>
        <a:buChar char="–"/>
        <a:defRPr sz="2000">
          <a:solidFill>
            <a:srgbClr val="0061AF"/>
          </a:solidFill>
          <a:latin typeface="+mn-lt"/>
          <a:ea typeface="Arial" charset="0"/>
          <a:cs typeface="+mn-cs"/>
        </a:defRPr>
      </a:lvl4pPr>
      <a:lvl5pPr marL="2057400" indent="-228600" algn="l" rtl="0" eaLnBrk="0" fontAlgn="base" hangingPunct="0">
        <a:spcBef>
          <a:spcPct val="20000"/>
        </a:spcBef>
        <a:spcAft>
          <a:spcPct val="0"/>
        </a:spcAft>
        <a:buChar char="»"/>
        <a:defRPr sz="2000">
          <a:solidFill>
            <a:srgbClr val="0061AF"/>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3317" name="Picture 1" descr="A picture of the CEEDAR Center Logo" title="CEEDAR Logo"/>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260648"/>
            <a:ext cx="324326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10"/>
          <p:cNvSpPr txBox="1">
            <a:spLocks noChangeArrowheads="1"/>
          </p:cNvSpPr>
          <p:nvPr/>
        </p:nvSpPr>
        <p:spPr bwMode="auto">
          <a:xfrm>
            <a:off x="-21632" y="1772816"/>
            <a:ext cx="8964488" cy="16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3200" dirty="0">
                <a:solidFill>
                  <a:srgbClr val="FFFFFF"/>
                </a:solidFill>
              </a:rPr>
              <a:t>Walking the walk: Collaboration across special, general, and leadership education at </a:t>
            </a:r>
            <a:endParaRPr lang="en-US" sz="3200" dirty="0" smtClean="0">
              <a:solidFill>
                <a:srgbClr val="FFFFFF"/>
              </a:solidFill>
            </a:endParaRPr>
          </a:p>
          <a:p>
            <a:pPr algn="ctr"/>
            <a:r>
              <a:rPr lang="en-US" sz="3200" dirty="0" smtClean="0">
                <a:solidFill>
                  <a:srgbClr val="FFFFFF"/>
                </a:solidFill>
              </a:rPr>
              <a:t>Georgia </a:t>
            </a:r>
            <a:r>
              <a:rPr lang="en-US" sz="3200" dirty="0">
                <a:solidFill>
                  <a:srgbClr val="FFFFFF"/>
                </a:solidFill>
              </a:rPr>
              <a:t>State </a:t>
            </a:r>
            <a:r>
              <a:rPr lang="en-US" sz="3200" dirty="0" smtClean="0">
                <a:solidFill>
                  <a:srgbClr val="FFFFFF"/>
                </a:solidFill>
              </a:rPr>
              <a:t>University</a:t>
            </a:r>
          </a:p>
          <a:p>
            <a:pPr algn="ctr">
              <a:defRPr/>
            </a:pPr>
            <a:endParaRPr lang="en-US" sz="2800" dirty="0"/>
          </a:p>
        </p:txBody>
      </p:sp>
      <p:sp>
        <p:nvSpPr>
          <p:cNvPr id="2" name="Rectangle 1"/>
          <p:cNvSpPr/>
          <p:nvPr/>
        </p:nvSpPr>
        <p:spPr>
          <a:xfrm>
            <a:off x="107504" y="3573016"/>
            <a:ext cx="8928992" cy="1323439"/>
          </a:xfrm>
          <a:prstGeom prst="rect">
            <a:avLst/>
          </a:prstGeom>
        </p:spPr>
        <p:txBody>
          <a:bodyPr wrap="square">
            <a:spAutoFit/>
          </a:bodyPr>
          <a:lstStyle/>
          <a:p>
            <a:pPr algn="ctr"/>
            <a:r>
              <a:rPr lang="en-US" sz="2000" dirty="0"/>
              <a:t>Meg </a:t>
            </a:r>
            <a:r>
              <a:rPr lang="en-US" sz="2000" dirty="0" smtClean="0"/>
              <a:t>Kamman &amp;  Erica McCray </a:t>
            </a:r>
            <a:endParaRPr lang="en-US" sz="2000" dirty="0"/>
          </a:p>
          <a:p>
            <a:pPr algn="ctr"/>
            <a:r>
              <a:rPr lang="en-US" sz="2000" i="1" dirty="0" smtClean="0"/>
              <a:t>University </a:t>
            </a:r>
            <a:r>
              <a:rPr lang="en-US" sz="2000" i="1" dirty="0"/>
              <a:t>of </a:t>
            </a:r>
            <a:r>
              <a:rPr lang="en-US" sz="2000" i="1" dirty="0" smtClean="0"/>
              <a:t>Florida</a:t>
            </a:r>
          </a:p>
          <a:p>
            <a:pPr algn="ctr"/>
            <a:r>
              <a:rPr lang="en-US" sz="2000" dirty="0" smtClean="0"/>
              <a:t>Sheryl </a:t>
            </a:r>
            <a:r>
              <a:rPr lang="en-US" sz="2000" dirty="0"/>
              <a:t>Cowart Moss</a:t>
            </a:r>
            <a:r>
              <a:rPr lang="en-US" sz="2000" dirty="0" smtClean="0"/>
              <a:t>, </a:t>
            </a:r>
            <a:r>
              <a:rPr lang="en-US" sz="2000" dirty="0"/>
              <a:t>Carla </a:t>
            </a:r>
            <a:r>
              <a:rPr lang="en-US" sz="2000" dirty="0" err="1" smtClean="0"/>
              <a:t>Tanguay</a:t>
            </a:r>
            <a:r>
              <a:rPr lang="en-US" sz="2000" dirty="0"/>
              <a:t> </a:t>
            </a:r>
            <a:r>
              <a:rPr lang="en-US" sz="2000" dirty="0" smtClean="0"/>
              <a:t>&amp;  </a:t>
            </a:r>
            <a:r>
              <a:rPr lang="en-US" sz="2000" dirty="0" err="1"/>
              <a:t>DaShaunda</a:t>
            </a:r>
            <a:r>
              <a:rPr lang="en-US" sz="2000" dirty="0"/>
              <a:t> </a:t>
            </a:r>
            <a:r>
              <a:rPr lang="en-US" sz="2000" dirty="0" smtClean="0"/>
              <a:t>Patterson</a:t>
            </a:r>
          </a:p>
          <a:p>
            <a:pPr algn="ctr"/>
            <a:r>
              <a:rPr lang="en-US" sz="2000" i="1" dirty="0" smtClean="0">
                <a:solidFill>
                  <a:srgbClr val="0367B3"/>
                </a:solidFill>
              </a:rPr>
              <a:t>Georgia </a:t>
            </a:r>
            <a:r>
              <a:rPr lang="en-US" sz="2000" i="1" dirty="0">
                <a:solidFill>
                  <a:srgbClr val="0367B3"/>
                </a:solidFill>
              </a:rPr>
              <a:t>State University </a:t>
            </a:r>
          </a:p>
        </p:txBody>
      </p:sp>
      <p:sp>
        <p:nvSpPr>
          <p:cNvPr id="13316" name="TextBox 1"/>
          <p:cNvSpPr txBox="1">
            <a:spLocks noChangeArrowheads="1"/>
          </p:cNvSpPr>
          <p:nvPr/>
        </p:nvSpPr>
        <p:spPr bwMode="auto">
          <a:xfrm>
            <a:off x="1691680" y="6309320"/>
            <a:ext cx="59766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itchFamily="2" charset="2"/>
              <a:buChar char="²"/>
              <a:defRPr sz="3200">
                <a:solidFill>
                  <a:srgbClr val="0061AF"/>
                </a:solidFill>
                <a:latin typeface="Arial" charset="0"/>
                <a:ea typeface="ＭＳ Ｐゴシック" pitchFamily="34" charset="-128"/>
                <a:cs typeface="Arial" charset="0"/>
              </a:defRPr>
            </a:lvl1pPr>
            <a:lvl2pPr marL="742950" indent="-285750">
              <a:spcBef>
                <a:spcPct val="20000"/>
              </a:spcBef>
              <a:buChar char="–"/>
              <a:defRPr sz="2800">
                <a:solidFill>
                  <a:srgbClr val="0061AF"/>
                </a:solidFill>
                <a:latin typeface="Arial" charset="0"/>
                <a:ea typeface="Arial" charset="0"/>
                <a:cs typeface="Arial" charset="0"/>
              </a:defRPr>
            </a:lvl2pPr>
            <a:lvl3pPr marL="1143000" indent="-228600">
              <a:spcBef>
                <a:spcPct val="20000"/>
              </a:spcBef>
              <a:buChar char="•"/>
              <a:defRPr sz="2400">
                <a:solidFill>
                  <a:srgbClr val="0061AF"/>
                </a:solidFill>
                <a:latin typeface="Arial" charset="0"/>
                <a:ea typeface="Arial" charset="0"/>
                <a:cs typeface="Arial" charset="0"/>
              </a:defRPr>
            </a:lvl3pPr>
            <a:lvl4pPr marL="1600200" indent="-228600">
              <a:spcBef>
                <a:spcPct val="20000"/>
              </a:spcBef>
              <a:buChar char="–"/>
              <a:defRPr sz="2000">
                <a:solidFill>
                  <a:srgbClr val="0061AF"/>
                </a:solidFill>
                <a:latin typeface="Arial" charset="0"/>
                <a:ea typeface="Arial" charset="0"/>
                <a:cs typeface="Arial" charset="0"/>
              </a:defRPr>
            </a:lvl4pPr>
            <a:lvl5pPr marL="2057400" indent="-228600">
              <a:spcBef>
                <a:spcPct val="20000"/>
              </a:spcBef>
              <a:buChar char="»"/>
              <a:defRPr sz="2000">
                <a:solidFill>
                  <a:srgbClr val="0061AF"/>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rgbClr val="0061AF"/>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rgbClr val="0061AF"/>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rgbClr val="0061AF"/>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rgbClr val="0061AF"/>
                </a:solidFill>
                <a:latin typeface="Arial" charset="0"/>
                <a:ea typeface="Arial" charset="0"/>
                <a:cs typeface="Arial" charset="0"/>
              </a:defRPr>
            </a:lvl9pPr>
          </a:lstStyle>
          <a:p>
            <a:pPr algn="ctr" eaLnBrk="1" hangingPunct="1">
              <a:spcBef>
                <a:spcPct val="0"/>
              </a:spcBef>
              <a:buFontTx/>
              <a:buNone/>
            </a:pPr>
            <a:r>
              <a:rPr lang="en-US" altLang="en-US" sz="1600" dirty="0">
                <a:solidFill>
                  <a:schemeClr val="bg1"/>
                </a:solidFill>
              </a:rPr>
              <a:t>U.S. Department of Education, H325A120003</a:t>
            </a:r>
          </a:p>
        </p:txBody>
      </p:sp>
      <p:sp>
        <p:nvSpPr>
          <p:cNvPr id="2173" name="Rectangle 125"/>
          <p:cNvSpPr>
            <a:spLocks noChangeArrowheads="1"/>
          </p:cNvSpPr>
          <p:nvPr/>
        </p:nvSpPr>
        <p:spPr bwMode="auto">
          <a:xfrm>
            <a:off x="755650" y="4437063"/>
            <a:ext cx="7129463" cy="64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eaLnBrk="1" hangingPunct="1">
              <a:defRPr/>
            </a:pPr>
            <a:endParaRPr lang="en-US" sz="2000" b="1" i="1" dirty="0">
              <a:ea typeface="ＭＳ Ｐゴシック" charset="0"/>
              <a:cs typeface="ＭＳ Ｐゴシック" charset="0"/>
            </a:endParaRPr>
          </a:p>
          <a:p>
            <a:pPr algn="ctr" eaLnBrk="1" hangingPunct="1">
              <a:defRPr/>
            </a:pPr>
            <a:endParaRPr lang="en-US" sz="2000" b="1" i="1" dirty="0">
              <a:ea typeface="ＭＳ Ｐゴシック" charset="0"/>
              <a:cs typeface="ＭＳ Ｐゴシック" charset="0"/>
            </a:endParaRPr>
          </a:p>
        </p:txBody>
      </p:sp>
    </p:spTree>
  </p:cSld>
  <p:clrMapOvr>
    <a:masterClrMapping/>
  </p:clrMapOvr>
  <p:transition xmlns:p14="http://schemas.microsoft.com/office/powerpoint/2010/main" spd="slow" advTm="10343"/>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a:xfrm>
            <a:off x="2022475" y="274638"/>
            <a:ext cx="6664325" cy="922114"/>
          </a:xfrm>
          <a:ln>
            <a:miter lim="800000"/>
            <a:headEnd/>
            <a:tailEnd/>
          </a:ln>
        </p:spPr>
        <p:txBody>
          <a:bodyPr/>
          <a:lstStyle/>
          <a:p>
            <a:r>
              <a:rPr lang="en-US" sz="2000" dirty="0" smtClean="0"/>
              <a:t>How </a:t>
            </a:r>
            <a:r>
              <a:rPr lang="en-US" sz="2000" dirty="0"/>
              <a:t>can existing college/university structures </a:t>
            </a:r>
            <a:r>
              <a:rPr lang="en-US" sz="2000" dirty="0" smtClean="0"/>
              <a:t/>
            </a:r>
            <a:br>
              <a:rPr lang="en-US" sz="2000" dirty="0" smtClean="0"/>
            </a:br>
            <a:r>
              <a:rPr lang="en-US" sz="2000" dirty="0" smtClean="0"/>
              <a:t>(</a:t>
            </a:r>
            <a:r>
              <a:rPr lang="en-US" sz="2000" dirty="0"/>
              <a:t>e.g. Assessment &amp; Accreditation Committee</a:t>
            </a:r>
            <a:r>
              <a:rPr lang="en-US" sz="2000" dirty="0" smtClean="0"/>
              <a:t>)</a:t>
            </a:r>
            <a:br>
              <a:rPr lang="en-US" sz="2000" dirty="0" smtClean="0"/>
            </a:br>
            <a:r>
              <a:rPr lang="en-US" sz="2000" dirty="0" smtClean="0"/>
              <a:t> </a:t>
            </a:r>
            <a:r>
              <a:rPr lang="en-US" sz="2000" dirty="0"/>
              <a:t>begin </a:t>
            </a:r>
            <a:r>
              <a:rPr lang="en-US" sz="2000" dirty="0" smtClean="0"/>
              <a:t>the conversation?</a:t>
            </a:r>
            <a:endParaRPr lang="en-US" altLang="en-US" sz="4300" dirty="0" smtClean="0"/>
          </a:p>
        </p:txBody>
      </p:sp>
      <p:sp>
        <p:nvSpPr>
          <p:cNvPr id="4" name="Text Placeholder 3"/>
          <p:cNvSpPr>
            <a:spLocks noGrp="1"/>
          </p:cNvSpPr>
          <p:nvPr>
            <p:ph type="body" idx="1"/>
          </p:nvPr>
        </p:nvSpPr>
        <p:spPr>
          <a:xfrm>
            <a:off x="1979613" y="1336675"/>
            <a:ext cx="2682875" cy="838200"/>
          </a:xfrm>
          <a:solidFill>
            <a:schemeClr val="bg1"/>
          </a:solidFill>
          <a:ln w="28575">
            <a:solidFill>
              <a:schemeClr val="tx1"/>
            </a:solidFill>
          </a:ln>
        </p:spPr>
        <p:txBody>
          <a:bodyPr anchor="ctr"/>
          <a:lstStyle/>
          <a:p>
            <a:endParaRPr lang="en-US" sz="2000" dirty="0" smtClean="0"/>
          </a:p>
          <a:p>
            <a:r>
              <a:rPr lang="en-US" sz="1800" dirty="0" smtClean="0"/>
              <a:t>Identification </a:t>
            </a:r>
            <a:r>
              <a:rPr lang="en-US" sz="1800" dirty="0"/>
              <a:t>of</a:t>
            </a:r>
          </a:p>
          <a:p>
            <a:r>
              <a:rPr lang="en-US" sz="1800" dirty="0" smtClean="0"/>
              <a:t>KEY </a:t>
            </a:r>
            <a:r>
              <a:rPr lang="en-US" sz="1800" dirty="0"/>
              <a:t>AREAS of Interest</a:t>
            </a:r>
          </a:p>
          <a:p>
            <a:pPr algn="ctr">
              <a:defRPr/>
            </a:pPr>
            <a:r>
              <a:rPr lang="en-US" dirty="0" smtClean="0"/>
              <a:t>Subtitle</a:t>
            </a:r>
            <a:endParaRPr lang="en-US" dirty="0"/>
          </a:p>
        </p:txBody>
      </p:sp>
      <p:sp>
        <p:nvSpPr>
          <p:cNvPr id="5" name="Content Placeholder 4"/>
          <p:cNvSpPr>
            <a:spLocks noGrp="1"/>
          </p:cNvSpPr>
          <p:nvPr>
            <p:ph sz="half" idx="2"/>
          </p:nvPr>
        </p:nvSpPr>
        <p:spPr>
          <a:xfrm>
            <a:off x="1979613" y="2174874"/>
            <a:ext cx="2682875" cy="4134445"/>
          </a:xfrm>
          <a:solidFill>
            <a:schemeClr val="bg1"/>
          </a:solidFill>
          <a:ln w="28575">
            <a:solidFill>
              <a:schemeClr val="tx1"/>
            </a:solidFill>
          </a:ln>
        </p:spPr>
        <p:txBody>
          <a:bodyPr/>
          <a:lstStyle/>
          <a:p>
            <a:r>
              <a:rPr lang="en-US" sz="1800" dirty="0">
                <a:solidFill>
                  <a:schemeClr val="tx1"/>
                </a:solidFill>
              </a:rPr>
              <a:t>Classroom Management &amp; Community Building</a:t>
            </a:r>
          </a:p>
          <a:p>
            <a:r>
              <a:rPr lang="en-US" sz="1800" dirty="0">
                <a:solidFill>
                  <a:srgbClr val="FF6600"/>
                </a:solidFill>
              </a:rPr>
              <a:t>Culturally Responsive Pedagogy</a:t>
            </a:r>
          </a:p>
          <a:p>
            <a:r>
              <a:rPr lang="en-US" sz="1800" dirty="0">
                <a:solidFill>
                  <a:schemeClr val="tx1"/>
                </a:solidFill>
              </a:rPr>
              <a:t>Technology</a:t>
            </a:r>
          </a:p>
          <a:p>
            <a:r>
              <a:rPr lang="en-US" sz="1800" dirty="0">
                <a:solidFill>
                  <a:schemeClr val="tx1"/>
                </a:solidFill>
              </a:rPr>
              <a:t>Assessment</a:t>
            </a:r>
          </a:p>
          <a:p>
            <a:r>
              <a:rPr lang="en-US" sz="1800" dirty="0">
                <a:solidFill>
                  <a:schemeClr val="tx1"/>
                </a:solidFill>
              </a:rPr>
              <a:t>Reading/Academic Language</a:t>
            </a:r>
          </a:p>
          <a:p>
            <a:r>
              <a:rPr lang="en-US" sz="1800" dirty="0">
                <a:solidFill>
                  <a:schemeClr val="tx1"/>
                </a:solidFill>
              </a:rPr>
              <a:t>Universal Design for Learning</a:t>
            </a:r>
          </a:p>
          <a:p>
            <a:pPr marL="0" indent="0">
              <a:buNone/>
              <a:defRPr/>
            </a:pPr>
            <a:endParaRPr lang="en-US" sz="1100" dirty="0"/>
          </a:p>
        </p:txBody>
      </p:sp>
      <p:sp>
        <p:nvSpPr>
          <p:cNvPr id="6" name="Text Placeholder 5"/>
          <p:cNvSpPr>
            <a:spLocks noGrp="1"/>
          </p:cNvSpPr>
          <p:nvPr>
            <p:ph type="body" sz="quarter" idx="3"/>
          </p:nvPr>
        </p:nvSpPr>
        <p:spPr>
          <a:xfrm>
            <a:off x="4878388" y="1336675"/>
            <a:ext cx="3808412" cy="838200"/>
          </a:xfrm>
          <a:solidFill>
            <a:srgbClr val="FFFFFF"/>
          </a:solidFill>
          <a:ln w="28575">
            <a:solidFill>
              <a:schemeClr val="tx1"/>
            </a:solidFill>
          </a:ln>
        </p:spPr>
        <p:txBody>
          <a:bodyPr anchor="ctr"/>
          <a:lstStyle/>
          <a:p>
            <a:pPr algn="ctr">
              <a:defRPr/>
            </a:pPr>
            <a:r>
              <a:rPr lang="en-US" sz="2000" dirty="0"/>
              <a:t>Alignment to Modules</a:t>
            </a:r>
          </a:p>
          <a:p>
            <a:pPr algn="ctr">
              <a:defRPr/>
            </a:pPr>
            <a:endParaRPr lang="en-US" sz="2000" dirty="0"/>
          </a:p>
        </p:txBody>
      </p:sp>
      <p:sp>
        <p:nvSpPr>
          <p:cNvPr id="7" name="Content Placeholder 6"/>
          <p:cNvSpPr>
            <a:spLocks noGrp="1"/>
          </p:cNvSpPr>
          <p:nvPr>
            <p:ph sz="quarter" idx="4"/>
          </p:nvPr>
        </p:nvSpPr>
        <p:spPr>
          <a:xfrm>
            <a:off x="4878388" y="2174875"/>
            <a:ext cx="3798068" cy="1038101"/>
          </a:xfrm>
          <a:solidFill>
            <a:srgbClr val="FFFFFF"/>
          </a:solidFill>
          <a:ln w="28575">
            <a:solidFill>
              <a:schemeClr val="tx1"/>
            </a:solidFill>
          </a:ln>
        </p:spPr>
        <p:txBody>
          <a:bodyPr/>
          <a:lstStyle/>
          <a:p>
            <a:r>
              <a:rPr lang="en-US" sz="1600" dirty="0">
                <a:solidFill>
                  <a:schemeClr val="tx1"/>
                </a:solidFill>
              </a:rPr>
              <a:t>Align KEY AREAS of interest with CEEDAR modules</a:t>
            </a:r>
          </a:p>
          <a:p>
            <a:r>
              <a:rPr lang="en-US" sz="1600" dirty="0" smtClean="0">
                <a:solidFill>
                  <a:schemeClr val="tx1"/>
                </a:solidFill>
              </a:rPr>
              <a:t>Access </a:t>
            </a:r>
            <a:r>
              <a:rPr lang="en-US" sz="1600" dirty="0">
                <a:solidFill>
                  <a:schemeClr val="tx1"/>
                </a:solidFill>
              </a:rPr>
              <a:t>resources</a:t>
            </a:r>
          </a:p>
          <a:p>
            <a:pPr marL="0" indent="0">
              <a:buNone/>
              <a:defRPr/>
            </a:pPr>
            <a:endParaRPr lang="en-US" sz="1600" b="1" dirty="0" smtClean="0"/>
          </a:p>
        </p:txBody>
      </p:sp>
      <p:pic>
        <p:nvPicPr>
          <p:cNvPr id="2" name="Picture 1" descr="A picture of 5 keys." title="Keys"/>
          <p:cNvPicPr>
            <a:picLocks noChangeAspect="1"/>
          </p:cNvPicPr>
          <p:nvPr/>
        </p:nvPicPr>
        <p:blipFill>
          <a:blip r:embed="rId3"/>
          <a:stretch>
            <a:fillRect/>
          </a:stretch>
        </p:blipFill>
        <p:spPr>
          <a:xfrm>
            <a:off x="5580112" y="3573016"/>
            <a:ext cx="3048000" cy="2247900"/>
          </a:xfrm>
          <a:prstGeom prst="rect">
            <a:avLst/>
          </a:prstGeom>
        </p:spPr>
      </p:pic>
    </p:spTree>
  </p:cSld>
  <p:clrMapOvr>
    <a:masterClrMapping/>
  </p:clrMapOvr>
  <p:transition xmlns:p14="http://schemas.microsoft.com/office/powerpoint/2010/main" spd="slow" advTm="16688"/>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600" dirty="0" smtClean="0"/>
              <a:t>How to Engage Faculty? </a:t>
            </a:r>
            <a:endParaRPr lang="en-US" sz="3600" dirty="0"/>
          </a:p>
        </p:txBody>
      </p:sp>
      <p:pic>
        <p:nvPicPr>
          <p:cNvPr id="2" name="Picture 1" descr="Screen Shot 2016-11-10 at 11.15.4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1484784"/>
            <a:ext cx="6336704" cy="1764889"/>
          </a:xfrm>
          <a:prstGeom prst="rect">
            <a:avLst/>
          </a:prstGeom>
        </p:spPr>
      </p:pic>
      <p:sp>
        <p:nvSpPr>
          <p:cNvPr id="9" name="Content Placeholder 8"/>
          <p:cNvSpPr>
            <a:spLocks noGrp="1"/>
          </p:cNvSpPr>
          <p:nvPr>
            <p:ph idx="1"/>
          </p:nvPr>
        </p:nvSpPr>
        <p:spPr>
          <a:xfrm>
            <a:off x="1835696" y="2996952"/>
            <a:ext cx="6994525" cy="3268960"/>
          </a:xfrm>
        </p:spPr>
        <p:txBody>
          <a:bodyPr/>
          <a:lstStyle/>
          <a:p>
            <a:r>
              <a:rPr lang="en-US" sz="2000" dirty="0"/>
              <a:t>Day long retreat for all faculty working in initial teacher  and leader education programs</a:t>
            </a:r>
          </a:p>
          <a:p>
            <a:r>
              <a:rPr lang="en-US" sz="2000" dirty="0" smtClean="0"/>
              <a:t>Key Stakeholders </a:t>
            </a:r>
          </a:p>
          <a:p>
            <a:pPr lvl="1"/>
            <a:r>
              <a:rPr lang="en-US" sz="1600" dirty="0" smtClean="0"/>
              <a:t>District </a:t>
            </a:r>
            <a:r>
              <a:rPr lang="en-US" sz="1600" dirty="0"/>
              <a:t>representatives from area school systems</a:t>
            </a:r>
          </a:p>
          <a:p>
            <a:pPr lvl="1"/>
            <a:r>
              <a:rPr lang="en-US" sz="1600" dirty="0"/>
              <a:t>Representatives from state agencies and the university system</a:t>
            </a:r>
          </a:p>
          <a:p>
            <a:r>
              <a:rPr lang="en-US" sz="2000" dirty="0"/>
              <a:t>Breakout sessions led by teacher education faculty from across programs</a:t>
            </a:r>
          </a:p>
          <a:p>
            <a:r>
              <a:rPr lang="en-US" sz="2000" dirty="0"/>
              <a:t>Speakers included P-12 principal and teacher candidate</a:t>
            </a:r>
          </a:p>
          <a:p>
            <a:endParaRPr lang="en-US" dirty="0"/>
          </a:p>
        </p:txBody>
      </p:sp>
    </p:spTree>
    <p:extLst>
      <p:ext uri="{BB962C8B-B14F-4D97-AF65-F5344CB8AC3E}">
        <p14:creationId xmlns:p14="http://schemas.microsoft.com/office/powerpoint/2010/main" val="3385444974"/>
      </p:ext>
    </p:extLst>
  </p:cSld>
  <p:clrMapOvr>
    <a:masterClrMapping/>
  </p:clrMapOvr>
  <p:transition xmlns:p14="http://schemas.microsoft.com/office/powerpoint/2010/mai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2437" y="116632"/>
            <a:ext cx="7668344" cy="1584176"/>
          </a:xfrm>
        </p:spPr>
        <p:txBody>
          <a:bodyPr/>
          <a:lstStyle/>
          <a:p>
            <a:r>
              <a:rPr lang="en-US" sz="3600" dirty="0"/>
              <a:t>What does </a:t>
            </a:r>
            <a:r>
              <a:rPr lang="en-US" sz="3600" dirty="0" smtClean="0"/>
              <a:t>THAT</a:t>
            </a:r>
            <a:br>
              <a:rPr lang="en-US" sz="3600" dirty="0" smtClean="0"/>
            </a:br>
            <a:r>
              <a:rPr lang="en-US" sz="3600" dirty="0" smtClean="0"/>
              <a:t> </a:t>
            </a:r>
            <a:r>
              <a:rPr lang="en-US" sz="3600" dirty="0"/>
              <a:t>conversation look like?</a:t>
            </a:r>
            <a:r>
              <a:rPr lang="en-US" sz="4000" dirty="0"/>
              <a:t/>
            </a:r>
            <a:br>
              <a:rPr lang="en-US" sz="4000" dirty="0"/>
            </a:br>
            <a:endParaRPr lang="en-US" sz="4000" dirty="0"/>
          </a:p>
        </p:txBody>
      </p:sp>
      <p:graphicFrame>
        <p:nvGraphicFramePr>
          <p:cNvPr id="5" name="Diagram 4" descr="An arrow with four word blocks going from left to right: &quot;Program areas discussed strengths and needs.&quot; Then, &quot;Participation in breakout sessions.&quot; Then, &quot;Sharing of information in program areas.&quot; Finally, &quot;Each program area identified 2 key areas for 2016-2017.&quot;" title="Arrow with words"/>
          <p:cNvGraphicFramePr/>
          <p:nvPr>
            <p:extLst>
              <p:ext uri="{D42A27DB-BD31-4B8C-83A1-F6EECF244321}">
                <p14:modId xmlns:p14="http://schemas.microsoft.com/office/powerpoint/2010/main" val="2606594893"/>
              </p:ext>
            </p:extLst>
          </p:nvPr>
        </p:nvGraphicFramePr>
        <p:xfrm>
          <a:off x="1645604" y="1700808"/>
          <a:ext cx="7246876"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5899009"/>
      </p:ext>
    </p:extLst>
  </p:cSld>
  <p:clrMapOvr>
    <a:masterClrMapping/>
  </p:clrMapOvr>
  <p:transition xmlns:p14="http://schemas.microsoft.com/office/powerpoint/2010/mai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How do you follow up on THAT conversation?</a:t>
            </a:r>
          </a:p>
        </p:txBody>
      </p:sp>
      <p:sp>
        <p:nvSpPr>
          <p:cNvPr id="3" name="Content Placeholder 2"/>
          <p:cNvSpPr>
            <a:spLocks noGrp="1"/>
          </p:cNvSpPr>
          <p:nvPr>
            <p:ph idx="1"/>
          </p:nvPr>
        </p:nvSpPr>
        <p:spPr>
          <a:xfrm>
            <a:off x="1403648" y="1628800"/>
            <a:ext cx="2664296" cy="4709120"/>
          </a:xfrm>
        </p:spPr>
        <p:txBody>
          <a:bodyPr/>
          <a:lstStyle/>
          <a:p>
            <a:r>
              <a:rPr lang="en-US" sz="2400" dirty="0"/>
              <a:t>S</a:t>
            </a:r>
            <a:r>
              <a:rPr lang="en-US" sz="2400" dirty="0" smtClean="0"/>
              <a:t>ummer </a:t>
            </a:r>
            <a:r>
              <a:rPr lang="en-US" sz="2400" dirty="0"/>
              <a:t>work focusing on syllabi analysis using the </a:t>
            </a:r>
            <a:r>
              <a:rPr lang="en-US" sz="2400" dirty="0" smtClean="0"/>
              <a:t>Networked Improvement Community. </a:t>
            </a:r>
          </a:p>
          <a:p>
            <a:r>
              <a:rPr lang="en-US" sz="2400" dirty="0" smtClean="0"/>
              <a:t>Programs completed needs analysis for 2 KEY AREAS</a:t>
            </a:r>
            <a:endParaRPr lang="en-US" sz="2000" dirty="0"/>
          </a:p>
        </p:txBody>
      </p:sp>
      <p:pic>
        <p:nvPicPr>
          <p:cNvPr id="5" name="Picture 4" descr="A screenshot of a computer page where the user is asked to add activities for courses." title="Add activiti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6783" y="1772816"/>
            <a:ext cx="4977217" cy="4608512"/>
          </a:xfrm>
          <a:prstGeom prst="rect">
            <a:avLst/>
          </a:prstGeom>
        </p:spPr>
      </p:pic>
    </p:spTree>
    <p:extLst>
      <p:ext uri="{BB962C8B-B14F-4D97-AF65-F5344CB8AC3E}">
        <p14:creationId xmlns:p14="http://schemas.microsoft.com/office/powerpoint/2010/main" val="3246400561"/>
      </p:ext>
    </p:extLst>
  </p:cSld>
  <p:clrMapOvr>
    <a:masterClrMapping/>
  </p:clrMapOvr>
  <p:transition xmlns:p14="http://schemas.microsoft.com/office/powerpoint/2010/mai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How do you support the work?</a:t>
            </a:r>
          </a:p>
        </p:txBody>
      </p:sp>
      <p:sp>
        <p:nvSpPr>
          <p:cNvPr id="3" name="Content Placeholder 2"/>
          <p:cNvSpPr>
            <a:spLocks noGrp="1"/>
          </p:cNvSpPr>
          <p:nvPr>
            <p:ph idx="1"/>
          </p:nvPr>
        </p:nvSpPr>
        <p:spPr/>
        <p:txBody>
          <a:bodyPr/>
          <a:lstStyle/>
          <a:p>
            <a:r>
              <a:rPr lang="en-US" sz="2400" dirty="0" smtClean="0"/>
              <a:t>CEEDAR training in Innovation Configurations with Program Leads </a:t>
            </a:r>
            <a:endParaRPr lang="en-US" sz="2400" dirty="0"/>
          </a:p>
          <a:p>
            <a:r>
              <a:rPr lang="en-US" sz="2400" dirty="0" smtClean="0"/>
              <a:t>Assistance with Syllabi Analysis </a:t>
            </a:r>
          </a:p>
          <a:p>
            <a:r>
              <a:rPr lang="en-US" sz="2400" dirty="0" smtClean="0"/>
              <a:t>Unit-Level Support during 2016-2017 </a:t>
            </a:r>
            <a:endParaRPr lang="en-US" sz="2000" dirty="0"/>
          </a:p>
        </p:txBody>
      </p:sp>
      <p:pic>
        <p:nvPicPr>
          <p:cNvPr id="5" name="Picture 4" descr="A graphic of three logo people holding up the words, &quot;We've got your back.&quot;" title="We've got your back"/>
          <p:cNvPicPr>
            <a:picLocks noChangeAspect="1"/>
          </p:cNvPicPr>
          <p:nvPr/>
        </p:nvPicPr>
        <p:blipFill>
          <a:blip r:embed="rId2"/>
          <a:stretch>
            <a:fillRect/>
          </a:stretch>
        </p:blipFill>
        <p:spPr>
          <a:xfrm>
            <a:off x="5796136" y="3212976"/>
            <a:ext cx="2857500" cy="2857500"/>
          </a:xfrm>
          <a:prstGeom prst="rect">
            <a:avLst/>
          </a:prstGeom>
        </p:spPr>
      </p:pic>
    </p:spTree>
    <p:extLst>
      <p:ext uri="{BB962C8B-B14F-4D97-AF65-F5344CB8AC3E}">
        <p14:creationId xmlns:p14="http://schemas.microsoft.com/office/powerpoint/2010/main" val="3510853923"/>
      </p:ext>
    </p:extLst>
  </p:cSld>
  <p:clrMapOvr>
    <a:masterClrMapping/>
  </p:clrMapOvr>
  <p:transition xmlns:p14="http://schemas.microsoft.com/office/powerpoint/2010/mai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CEEDAR Training </a:t>
            </a:r>
            <a:endParaRPr lang="en-US" sz="3600" dirty="0"/>
          </a:p>
        </p:txBody>
      </p:sp>
      <p:sp>
        <p:nvSpPr>
          <p:cNvPr id="3" name="Content Placeholder 2"/>
          <p:cNvSpPr>
            <a:spLocks noGrp="1"/>
          </p:cNvSpPr>
          <p:nvPr>
            <p:ph idx="1"/>
          </p:nvPr>
        </p:nvSpPr>
        <p:spPr>
          <a:xfrm>
            <a:off x="1547665" y="1600201"/>
            <a:ext cx="7416824" cy="3124944"/>
          </a:xfrm>
        </p:spPr>
        <p:txBody>
          <a:bodyPr/>
          <a:lstStyle/>
          <a:p>
            <a:r>
              <a:rPr lang="en-US" sz="2400" dirty="0" smtClean="0"/>
              <a:t>Led by CEEDAR representatives </a:t>
            </a:r>
          </a:p>
          <a:p>
            <a:pPr lvl="1"/>
            <a:r>
              <a:rPr lang="en-US" sz="2000" dirty="0" smtClean="0"/>
              <a:t>Meg Kamman and Erica McCray </a:t>
            </a:r>
          </a:p>
          <a:p>
            <a:r>
              <a:rPr lang="en-US" sz="2400" dirty="0" smtClean="0"/>
              <a:t>Attended by</a:t>
            </a:r>
          </a:p>
          <a:p>
            <a:pPr lvl="1"/>
            <a:r>
              <a:rPr lang="en-US" sz="2000" dirty="0" smtClean="0"/>
              <a:t> </a:t>
            </a:r>
            <a:r>
              <a:rPr lang="en-US" sz="2000" dirty="0"/>
              <a:t>17 program </a:t>
            </a:r>
            <a:r>
              <a:rPr lang="en-US" sz="2000" dirty="0" smtClean="0"/>
              <a:t>representatives</a:t>
            </a:r>
          </a:p>
          <a:p>
            <a:pPr lvl="1"/>
            <a:r>
              <a:rPr lang="en-US" sz="2000" dirty="0" smtClean="0"/>
              <a:t> </a:t>
            </a:r>
            <a:r>
              <a:rPr lang="en-US" sz="2000" dirty="0"/>
              <a:t>Unit Assessment </a:t>
            </a:r>
            <a:r>
              <a:rPr lang="en-US" sz="2000" dirty="0" smtClean="0"/>
              <a:t>Coordinator</a:t>
            </a:r>
          </a:p>
          <a:p>
            <a:pPr lvl="1"/>
            <a:r>
              <a:rPr lang="en-US" sz="2000" dirty="0" smtClean="0"/>
              <a:t> </a:t>
            </a:r>
            <a:r>
              <a:rPr lang="en-US" sz="2000" dirty="0"/>
              <a:t>Associate </a:t>
            </a:r>
            <a:r>
              <a:rPr lang="en-US" sz="2000" dirty="0" smtClean="0"/>
              <a:t>Dean</a:t>
            </a:r>
            <a:endParaRPr lang="en-US" sz="2000" dirty="0"/>
          </a:p>
          <a:p>
            <a:pPr lvl="1"/>
            <a:r>
              <a:rPr lang="en-US" sz="2000" dirty="0" smtClean="0"/>
              <a:t> </a:t>
            </a:r>
            <a:r>
              <a:rPr lang="en-US" sz="2000" dirty="0"/>
              <a:t>GSU CEEDAR Representatives</a:t>
            </a:r>
          </a:p>
          <a:p>
            <a:pPr marL="0" indent="0">
              <a:buNone/>
            </a:pPr>
            <a:endParaRPr lang="en-US" dirty="0"/>
          </a:p>
        </p:txBody>
      </p:sp>
      <p:pic>
        <p:nvPicPr>
          <p:cNvPr id="5" name="Picture 4" descr="A screenshot from CEEDAR Center's Innovation Configurations webpage." title="Innovation Configura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0557" y="4365104"/>
            <a:ext cx="5533504" cy="2376264"/>
          </a:xfrm>
          <a:prstGeom prst="rect">
            <a:avLst/>
          </a:prstGeom>
        </p:spPr>
      </p:pic>
    </p:spTree>
    <p:extLst>
      <p:ext uri="{BB962C8B-B14F-4D97-AF65-F5344CB8AC3E}">
        <p14:creationId xmlns:p14="http://schemas.microsoft.com/office/powerpoint/2010/main" val="1359925475"/>
      </p:ext>
    </p:extLst>
  </p:cSld>
  <p:clrMapOvr>
    <a:masterClrMapping/>
  </p:clrMapOvr>
  <p:transition xmlns:p14="http://schemas.microsoft.com/office/powerpoint/2010/mai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Syllabi Analysis </a:t>
            </a:r>
            <a:endParaRPr lang="en-US" dirty="0"/>
          </a:p>
        </p:txBody>
      </p:sp>
      <p:sp>
        <p:nvSpPr>
          <p:cNvPr id="3" name="Content Placeholder 2"/>
          <p:cNvSpPr>
            <a:spLocks noGrp="1"/>
          </p:cNvSpPr>
          <p:nvPr>
            <p:ph idx="1"/>
          </p:nvPr>
        </p:nvSpPr>
        <p:spPr/>
        <p:txBody>
          <a:bodyPr/>
          <a:lstStyle/>
          <a:p>
            <a:r>
              <a:rPr lang="en-US" sz="2400" dirty="0"/>
              <a:t>Faculty representative conducted syllabi analysis independently.  </a:t>
            </a:r>
          </a:p>
          <a:p>
            <a:r>
              <a:rPr lang="en-US" sz="2400" dirty="0"/>
              <a:t>Support provided by dean’s office as needed.</a:t>
            </a:r>
          </a:p>
          <a:p>
            <a:r>
              <a:rPr lang="en-US" sz="2400" dirty="0"/>
              <a:t>Representative responsible for sharing results of syllabi analysis with program faculty in fall.</a:t>
            </a:r>
          </a:p>
          <a:p>
            <a:r>
              <a:rPr lang="en-US" sz="2400" dirty="0"/>
              <a:t>Resources from NIC and IRIS to be shared with faculty in programs.</a:t>
            </a:r>
          </a:p>
          <a:p>
            <a:pPr marL="0" indent="0">
              <a:buNone/>
            </a:pPr>
            <a:endParaRPr lang="en-US" sz="2400" dirty="0"/>
          </a:p>
        </p:txBody>
      </p:sp>
    </p:spTree>
    <p:extLst>
      <p:ext uri="{BB962C8B-B14F-4D97-AF65-F5344CB8AC3E}">
        <p14:creationId xmlns:p14="http://schemas.microsoft.com/office/powerpoint/2010/main" val="1061693689"/>
      </p:ext>
    </p:extLst>
  </p:cSld>
  <p:clrMapOvr>
    <a:masterClrMapping/>
  </p:clrMapOvr>
  <p:transition xmlns:p14="http://schemas.microsoft.com/office/powerpoint/2010/mai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Unit Level Support: 2016-2017 </a:t>
            </a:r>
            <a:endParaRPr lang="en-US" sz="3600" dirty="0"/>
          </a:p>
        </p:txBody>
      </p:sp>
      <p:sp>
        <p:nvSpPr>
          <p:cNvPr id="3" name="Content Placeholder 2"/>
          <p:cNvSpPr>
            <a:spLocks noGrp="1"/>
          </p:cNvSpPr>
          <p:nvPr>
            <p:ph idx="1"/>
          </p:nvPr>
        </p:nvSpPr>
        <p:spPr/>
        <p:txBody>
          <a:bodyPr/>
          <a:lstStyle/>
          <a:p>
            <a:r>
              <a:rPr lang="en-US" sz="2400" dirty="0"/>
              <a:t>Fall Semester Opening Forum </a:t>
            </a:r>
            <a:endParaRPr lang="en-US" sz="2400" dirty="0" smtClean="0"/>
          </a:p>
          <a:p>
            <a:pPr lvl="1"/>
            <a:r>
              <a:rPr lang="en-US" sz="2000" dirty="0" smtClean="0"/>
              <a:t>Faculty learning from syllabi analysis </a:t>
            </a:r>
          </a:p>
          <a:p>
            <a:r>
              <a:rPr lang="en-US" sz="2400" dirty="0" smtClean="0"/>
              <a:t>Assessment </a:t>
            </a:r>
            <a:r>
              <a:rPr lang="en-US" sz="2400" dirty="0"/>
              <a:t>and Accreditation Committee </a:t>
            </a:r>
            <a:r>
              <a:rPr lang="en-US" sz="2400" dirty="0" smtClean="0"/>
              <a:t> </a:t>
            </a:r>
            <a:r>
              <a:rPr lang="en-US" sz="2400" dirty="0"/>
              <a:t>review the results of the syllabi analysis </a:t>
            </a:r>
            <a:endParaRPr lang="en-US" sz="2400" dirty="0" smtClean="0"/>
          </a:p>
          <a:p>
            <a:pPr lvl="1"/>
            <a:r>
              <a:rPr lang="en-US" sz="2000" dirty="0"/>
              <a:t>D</a:t>
            </a:r>
            <a:r>
              <a:rPr lang="en-US" sz="2000" dirty="0" smtClean="0"/>
              <a:t>etermine </a:t>
            </a:r>
            <a:r>
              <a:rPr lang="en-US" sz="2000" dirty="0"/>
              <a:t>possible unit-level needs.</a:t>
            </a:r>
          </a:p>
          <a:p>
            <a:r>
              <a:rPr lang="en-US" sz="2400" dirty="0"/>
              <a:t>Monthly professional development forums </a:t>
            </a:r>
            <a:endParaRPr lang="en-US" sz="2400" dirty="0" smtClean="0"/>
          </a:p>
          <a:p>
            <a:pPr lvl="1"/>
            <a:r>
              <a:rPr lang="en-US" sz="2000" dirty="0"/>
              <a:t>F</a:t>
            </a:r>
            <a:r>
              <a:rPr lang="en-US" sz="2000" dirty="0" smtClean="0"/>
              <a:t>ocus </a:t>
            </a:r>
            <a:r>
              <a:rPr lang="en-US" sz="2000" dirty="0"/>
              <a:t>on additional professional development and resources for the KEY AREAS.</a:t>
            </a:r>
          </a:p>
          <a:p>
            <a:endParaRPr lang="en-US" dirty="0"/>
          </a:p>
        </p:txBody>
      </p:sp>
    </p:spTree>
    <p:extLst>
      <p:ext uri="{BB962C8B-B14F-4D97-AF65-F5344CB8AC3E}">
        <p14:creationId xmlns:p14="http://schemas.microsoft.com/office/powerpoint/2010/main" val="2035289086"/>
      </p:ext>
    </p:extLst>
  </p:cSld>
  <p:clrMapOvr>
    <a:masterClrMapping/>
  </p:clrMapOvr>
  <p:transition xmlns:p14="http://schemas.microsoft.com/office/powerpoint/2010/mai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Example Analysis</a:t>
            </a:r>
            <a:br>
              <a:rPr lang="en-US" dirty="0" smtClean="0"/>
            </a:br>
            <a:r>
              <a:rPr lang="en-US" dirty="0" smtClean="0"/>
              <a:t>Educational Leadership  </a:t>
            </a:r>
            <a:endParaRPr lang="en-US" dirty="0"/>
          </a:p>
        </p:txBody>
      </p:sp>
      <p:pic>
        <p:nvPicPr>
          <p:cNvPr id="3" name="Picture 2" descr="A picture showing stars under essential components EPEL 7020, EPEL 7410, and EPEL 8330" title="Educational Leadershi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50532"/>
            <a:ext cx="9144000" cy="4407468"/>
          </a:xfrm>
          <a:prstGeom prst="rect">
            <a:avLst/>
          </a:prstGeom>
        </p:spPr>
      </p:pic>
    </p:spTree>
    <p:extLst>
      <p:ext uri="{BB962C8B-B14F-4D97-AF65-F5344CB8AC3E}">
        <p14:creationId xmlns:p14="http://schemas.microsoft.com/office/powerpoint/2010/main" val="568356335"/>
      </p:ext>
    </p:extLst>
  </p:cSld>
  <p:clrMapOvr>
    <a:masterClrMapping/>
  </p:clrMapOvr>
  <p:transition xmlns:p14="http://schemas.microsoft.com/office/powerpoint/2010/mai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that shows for Feedback Opportunities, Peer is 8/56, Teacher/Expert is 16/56, Analysis and/or revision is 23/56, and Other is 33/56. For field experience, observation has 26 total instances, tutoring is blank, large group is 1 day/week for 1 week, and small group is 5 days/week for 14 weeks three times, and 1 day/week for 6 weeks" title="Instructional Leadershi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00" y="165100"/>
            <a:ext cx="8509000" cy="6515100"/>
          </a:xfrm>
          <a:prstGeom prst="rect">
            <a:avLst/>
          </a:prstGeom>
        </p:spPr>
      </p:pic>
    </p:spTree>
    <p:extLst>
      <p:ext uri="{BB962C8B-B14F-4D97-AF65-F5344CB8AC3E}">
        <p14:creationId xmlns:p14="http://schemas.microsoft.com/office/powerpoint/2010/main" val="1507428806"/>
      </p:ext>
    </p:extLst>
  </p:cSld>
  <p:clrMapOvr>
    <a:masterClrMapping/>
  </p:clrMapOvr>
  <p:transition xmlns:p14="http://schemas.microsoft.com/office/powerpoint/2010/mai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a:t>
            </a:r>
            <a:endParaRPr lang="en-US" dirty="0"/>
          </a:p>
        </p:txBody>
      </p:sp>
      <p:sp>
        <p:nvSpPr>
          <p:cNvPr id="3" name="Content Placeholder 2"/>
          <p:cNvSpPr>
            <a:spLocks noGrp="1"/>
          </p:cNvSpPr>
          <p:nvPr>
            <p:ph idx="1"/>
          </p:nvPr>
        </p:nvSpPr>
        <p:spPr/>
        <p:txBody>
          <a:bodyPr/>
          <a:lstStyle/>
          <a:p>
            <a:pPr marL="0" indent="0">
              <a:buNone/>
            </a:pPr>
            <a:r>
              <a:rPr lang="en-US" dirty="0" smtClean="0"/>
              <a:t>We will discuss…</a:t>
            </a:r>
          </a:p>
          <a:p>
            <a:r>
              <a:rPr lang="en-US" dirty="0" smtClean="0"/>
              <a:t>The Georgia-CEEDAR partnership</a:t>
            </a:r>
          </a:p>
          <a:p>
            <a:r>
              <a:rPr lang="en-US" dirty="0" smtClean="0"/>
              <a:t>GSU context </a:t>
            </a:r>
          </a:p>
          <a:p>
            <a:r>
              <a:rPr lang="en-US" dirty="0" smtClean="0"/>
              <a:t>GSU reform process </a:t>
            </a:r>
          </a:p>
          <a:p>
            <a:r>
              <a:rPr lang="en-US" dirty="0" smtClean="0"/>
              <a:t>Results </a:t>
            </a:r>
          </a:p>
          <a:p>
            <a:r>
              <a:rPr lang="en-US" dirty="0" smtClean="0"/>
              <a:t>Next Steps </a:t>
            </a:r>
            <a:endParaRPr lang="en-US" dirty="0"/>
          </a:p>
        </p:txBody>
      </p:sp>
      <p:graphicFrame>
        <p:nvGraphicFramePr>
          <p:cNvPr id="5" name="Diagram 4" descr="A graphic that relates leadership to special education, special education to general education, and general education to leadership." title="Graphic"/>
          <p:cNvGraphicFramePr/>
          <p:nvPr>
            <p:extLst>
              <p:ext uri="{D42A27DB-BD31-4B8C-83A1-F6EECF244321}">
                <p14:modId xmlns:p14="http://schemas.microsoft.com/office/powerpoint/2010/main" val="1142158223"/>
              </p:ext>
            </p:extLst>
          </p:nvPr>
        </p:nvGraphicFramePr>
        <p:xfrm>
          <a:off x="4572000" y="3717032"/>
          <a:ext cx="3600400" cy="2448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Straight Arrow Connector 7" descr="A double-sided arrow going from special education to general education." title="Special Ed and General Ed"/>
          <p:cNvCxnSpPr/>
          <p:nvPr/>
        </p:nvCxnSpPr>
        <p:spPr>
          <a:xfrm>
            <a:off x="6876256" y="4581128"/>
            <a:ext cx="288032" cy="504056"/>
          </a:xfrm>
          <a:prstGeom prst="straightConnector1">
            <a:avLst/>
          </a:prstGeom>
          <a:ln>
            <a:solidFill>
              <a:schemeClr val="accent4"/>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descr="A double-sided arrow going from leadership to special education." title="Leadership and Special Education"/>
          <p:cNvCxnSpPr/>
          <p:nvPr/>
        </p:nvCxnSpPr>
        <p:spPr>
          <a:xfrm flipH="1">
            <a:off x="5508104" y="4653136"/>
            <a:ext cx="216024" cy="504056"/>
          </a:xfrm>
          <a:prstGeom prst="straightConnector1">
            <a:avLst/>
          </a:prstGeom>
          <a:ln>
            <a:solidFill>
              <a:schemeClr val="accent4"/>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descr="A double-sided arrow going from leadership to general ed." title="Leadership and General Ed"/>
          <p:cNvCxnSpPr/>
          <p:nvPr/>
        </p:nvCxnSpPr>
        <p:spPr>
          <a:xfrm>
            <a:off x="6156176" y="5517232"/>
            <a:ext cx="504056" cy="0"/>
          </a:xfrm>
          <a:prstGeom prst="straightConnector1">
            <a:avLst/>
          </a:prstGeom>
          <a:ln>
            <a:solidFill>
              <a:schemeClr val="accent4"/>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963634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shows parent leadership and support for EDL 3.1 and EDL 3.2" title="Parent Leadership and Support ED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8640"/>
            <a:ext cx="9144000" cy="1351379"/>
          </a:xfrm>
          <a:prstGeom prst="rect">
            <a:avLst/>
          </a:prstGeom>
        </p:spPr>
      </p:pic>
      <p:pic>
        <p:nvPicPr>
          <p:cNvPr id="3" name="Picture 2" descr="A screenshot that shows parent leadership and support feedback opportunities are Peer 1/6, Teacher/expert 1/6, Analysis and/or revision 3/6, and Other 2/6. For field experience, Observation is 1 total instance and tutoring, small group, and large group are blank." title="Parent Leadership and Support Opportuniti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700808"/>
            <a:ext cx="8136904" cy="5058076"/>
          </a:xfrm>
          <a:prstGeom prst="rect">
            <a:avLst/>
          </a:prstGeom>
        </p:spPr>
      </p:pic>
    </p:spTree>
    <p:extLst>
      <p:ext uri="{BB962C8B-B14F-4D97-AF65-F5344CB8AC3E}">
        <p14:creationId xmlns:p14="http://schemas.microsoft.com/office/powerpoint/2010/main" val="125430238"/>
      </p:ext>
    </p:extLst>
  </p:cSld>
  <p:clrMapOvr>
    <a:masterClrMapping/>
  </p:clrMapOvr>
  <p:transition xmlns:p14="http://schemas.microsoft.com/office/powerpoint/2010/mai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Where are we now?</a:t>
            </a:r>
            <a:endParaRPr lang="en-US" sz="4000" dirty="0"/>
          </a:p>
        </p:txBody>
      </p:sp>
      <p:sp>
        <p:nvSpPr>
          <p:cNvPr id="3" name="Content Placeholder 2"/>
          <p:cNvSpPr>
            <a:spLocks noGrp="1"/>
          </p:cNvSpPr>
          <p:nvPr>
            <p:ph idx="1"/>
          </p:nvPr>
        </p:nvSpPr>
        <p:spPr/>
        <p:txBody>
          <a:bodyPr/>
          <a:lstStyle/>
          <a:p>
            <a:r>
              <a:rPr lang="en-US" sz="2000" dirty="0"/>
              <a:t>Educational Policy Studies </a:t>
            </a:r>
          </a:p>
          <a:p>
            <a:r>
              <a:rPr lang="en-US" sz="2000" dirty="0"/>
              <a:t>Early Childhood &amp; Elementary Education</a:t>
            </a:r>
          </a:p>
          <a:p>
            <a:r>
              <a:rPr lang="en-US" sz="2000" dirty="0"/>
              <a:t>Middle &amp; Secondary Education</a:t>
            </a:r>
          </a:p>
          <a:p>
            <a:r>
              <a:rPr lang="en-US" sz="2000" dirty="0"/>
              <a:t>Special Education</a:t>
            </a:r>
          </a:p>
          <a:p>
            <a:r>
              <a:rPr lang="en-US" sz="2000" dirty="0"/>
              <a:t>Health &amp; Physical Education</a:t>
            </a:r>
          </a:p>
          <a:p>
            <a:r>
              <a:rPr lang="en-US" sz="2000" dirty="0"/>
              <a:t>Art Education</a:t>
            </a:r>
          </a:p>
          <a:p>
            <a:r>
              <a:rPr lang="en-US" sz="2000" dirty="0"/>
              <a:t>Music Education</a:t>
            </a:r>
          </a:p>
          <a:p>
            <a:r>
              <a:rPr lang="en-US" sz="2000" dirty="0"/>
              <a:t>World Language Teacher Education</a:t>
            </a:r>
          </a:p>
          <a:p>
            <a:r>
              <a:rPr lang="en-US" sz="2000" dirty="0"/>
              <a:t>CORE </a:t>
            </a:r>
          </a:p>
          <a:p>
            <a:r>
              <a:rPr lang="en-US" sz="2000" dirty="0"/>
              <a:t>Perimeter EDUC Courses</a:t>
            </a:r>
          </a:p>
          <a:p>
            <a:endParaRPr lang="en-US" dirty="0"/>
          </a:p>
        </p:txBody>
      </p:sp>
    </p:spTree>
    <p:extLst>
      <p:ext uri="{BB962C8B-B14F-4D97-AF65-F5344CB8AC3E}">
        <p14:creationId xmlns:p14="http://schemas.microsoft.com/office/powerpoint/2010/main" val="1775862548"/>
      </p:ext>
    </p:extLst>
  </p:cSld>
  <p:clrMapOvr>
    <a:masterClrMapping/>
  </p:clrMapOvr>
  <p:transition xmlns:p14="http://schemas.microsoft.com/office/powerpoint/2010/mai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headed?</a:t>
            </a:r>
            <a:endParaRPr lang="en-US" dirty="0"/>
          </a:p>
        </p:txBody>
      </p:sp>
      <p:sp>
        <p:nvSpPr>
          <p:cNvPr id="3" name="Content Placeholder 2"/>
          <p:cNvSpPr>
            <a:spLocks noGrp="1"/>
          </p:cNvSpPr>
          <p:nvPr>
            <p:ph idx="1"/>
          </p:nvPr>
        </p:nvSpPr>
        <p:spPr/>
        <p:txBody>
          <a:bodyPr/>
          <a:lstStyle/>
          <a:p>
            <a:r>
              <a:rPr lang="en-US" sz="2800" dirty="0" smtClean="0"/>
              <a:t>Documenting changes</a:t>
            </a:r>
          </a:p>
          <a:p>
            <a:r>
              <a:rPr lang="en-US" sz="2800" dirty="0" smtClean="0"/>
              <a:t>Sharing our work with others</a:t>
            </a:r>
          </a:p>
          <a:p>
            <a:r>
              <a:rPr lang="en-US" sz="2800" dirty="0" smtClean="0"/>
              <a:t>Maintaining Momentum</a:t>
            </a:r>
          </a:p>
          <a:p>
            <a:r>
              <a:rPr lang="en-US" sz="2800" dirty="0" smtClean="0"/>
              <a:t>Developing a formalized mentoring program for our state</a:t>
            </a:r>
          </a:p>
          <a:p>
            <a:endParaRPr lang="en-US" sz="2000" dirty="0"/>
          </a:p>
        </p:txBody>
      </p:sp>
      <p:pic>
        <p:nvPicPr>
          <p:cNvPr id="4" name="Picture 3" descr="Picture of a blue sky." title="Blue Sky"/>
          <p:cNvPicPr>
            <a:picLocks noChangeAspect="1"/>
          </p:cNvPicPr>
          <p:nvPr/>
        </p:nvPicPr>
        <p:blipFill>
          <a:blip r:embed="rId2"/>
          <a:stretch>
            <a:fillRect/>
          </a:stretch>
        </p:blipFill>
        <p:spPr>
          <a:xfrm>
            <a:off x="5724128" y="3982576"/>
            <a:ext cx="3405842" cy="2875424"/>
          </a:xfrm>
          <a:prstGeom prst="rect">
            <a:avLst/>
          </a:prstGeom>
        </p:spPr>
      </p:pic>
    </p:spTree>
    <p:extLst>
      <p:ext uri="{BB962C8B-B14F-4D97-AF65-F5344CB8AC3E}">
        <p14:creationId xmlns:p14="http://schemas.microsoft.com/office/powerpoint/2010/main" val="338474914"/>
      </p:ext>
    </p:extLst>
  </p:cSld>
  <p:clrMapOvr>
    <a:masterClrMapping/>
  </p:clrMapOvr>
  <p:transition xmlns:p14="http://schemas.microsoft.com/office/powerpoint/2010/mai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 </a:t>
            </a:r>
            <a:endParaRPr lang="en-US" dirty="0"/>
          </a:p>
        </p:txBody>
      </p:sp>
      <p:pic>
        <p:nvPicPr>
          <p:cNvPr id="4" name="Picture 3" descr="A graphic of colored chat blocks with question marks inside." title="Question Marks"/>
          <p:cNvPicPr>
            <a:picLocks noChangeAspect="1"/>
          </p:cNvPicPr>
          <p:nvPr/>
        </p:nvPicPr>
        <p:blipFill>
          <a:blip r:embed="rId2"/>
          <a:stretch>
            <a:fillRect/>
          </a:stretch>
        </p:blipFill>
        <p:spPr>
          <a:xfrm>
            <a:off x="3073400" y="2057399"/>
            <a:ext cx="4594944" cy="4203885"/>
          </a:xfrm>
          <a:prstGeom prst="rect">
            <a:avLst/>
          </a:prstGeom>
        </p:spPr>
      </p:pic>
    </p:spTree>
    <p:extLst>
      <p:ext uri="{BB962C8B-B14F-4D97-AF65-F5344CB8AC3E}">
        <p14:creationId xmlns:p14="http://schemas.microsoft.com/office/powerpoint/2010/main" val="2508289242"/>
      </p:ext>
    </p:extLst>
  </p:cSld>
  <p:clrMapOvr>
    <a:masterClrMapping/>
  </p:clrMapOvr>
  <p:transition xmlns:p14="http://schemas.microsoft.com/office/powerpoint/2010/mai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lstStyle/>
          <a:p>
            <a:r>
              <a:rPr lang="en-US" sz="2000" dirty="0" smtClean="0"/>
              <a:t>This presentation </a:t>
            </a:r>
            <a:r>
              <a:rPr lang="en-US" sz="2000" dirty="0"/>
              <a:t>was produced under U.S. Department of Education, Office of Special Education Programs, Award No. H325A120003. Bonnie Jones and David Guardino serve as the project officers. The views expressed herein do not necessarily represent the positions or polices of the U.S. Department of Education. No official endorsement by the U.S. Department of Education of any product, commodity, service, or enterprise mentioned in this </a:t>
            </a:r>
            <a:r>
              <a:rPr lang="en-US" sz="2000" dirty="0" smtClean="0"/>
              <a:t>presentation </a:t>
            </a:r>
            <a:r>
              <a:rPr lang="en-US" sz="2000" dirty="0"/>
              <a:t>is intended or should be inferred. </a:t>
            </a:r>
          </a:p>
          <a:p>
            <a:endParaRPr lang="en-US" dirty="0"/>
          </a:p>
        </p:txBody>
      </p:sp>
    </p:spTree>
    <p:extLst>
      <p:ext uri="{BB962C8B-B14F-4D97-AF65-F5344CB8AC3E}">
        <p14:creationId xmlns:p14="http://schemas.microsoft.com/office/powerpoint/2010/main" val="237991425"/>
      </p:ext>
    </p:extLst>
  </p:cSld>
  <p:clrMapOvr>
    <a:masterClrMapping/>
  </p:clrMapOvr>
  <p:transition xmlns:p14="http://schemas.microsoft.com/office/powerpoint/2010/mai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ln>
            <a:miter lim="800000"/>
            <a:headEnd/>
            <a:tailEnd/>
          </a:ln>
        </p:spPr>
        <p:txBody>
          <a:bodyPr/>
          <a:lstStyle/>
          <a:p>
            <a:r>
              <a:rPr lang="en-US" altLang="en-US" dirty="0" smtClean="0"/>
              <a:t>CEEDAR’s Mission</a:t>
            </a:r>
          </a:p>
        </p:txBody>
      </p:sp>
      <p:sp>
        <p:nvSpPr>
          <p:cNvPr id="3" name="Content Placeholder 2"/>
          <p:cNvSpPr>
            <a:spLocks noGrp="1"/>
          </p:cNvSpPr>
          <p:nvPr>
            <p:ph idx="1"/>
          </p:nvPr>
        </p:nvSpPr>
        <p:spPr>
          <a:xfrm>
            <a:off x="1691680" y="1628800"/>
            <a:ext cx="7180263" cy="4321175"/>
          </a:xfrm>
        </p:spPr>
        <p:txBody>
          <a:bodyPr/>
          <a:lstStyle/>
          <a:p>
            <a:pPr>
              <a:defRPr/>
            </a:pPr>
            <a:r>
              <a:rPr lang="en-US" sz="3000" dirty="0"/>
              <a:t>To create </a:t>
            </a:r>
            <a:r>
              <a:rPr lang="en-US" sz="3000" b="1" i="1" dirty="0"/>
              <a:t>aligned</a:t>
            </a:r>
            <a:r>
              <a:rPr lang="en-US" sz="3000" dirty="0"/>
              <a:t> professional learning systems that provide teachers and leaders effective </a:t>
            </a:r>
            <a:r>
              <a:rPr lang="en-US" sz="3000" b="1" i="1" dirty="0"/>
              <a:t>opportunities to learn </a:t>
            </a:r>
            <a:r>
              <a:rPr lang="en-US" sz="3000" dirty="0">
                <a:solidFill>
                  <a:schemeClr val="tx2"/>
                </a:solidFill>
              </a:rPr>
              <a:t>how to improve </a:t>
            </a:r>
            <a:r>
              <a:rPr lang="en-US" sz="3000" dirty="0" smtClean="0">
                <a:solidFill>
                  <a:schemeClr val="tx2"/>
                </a:solidFill>
              </a:rPr>
              <a:t>and support </a:t>
            </a:r>
            <a:r>
              <a:rPr lang="en-US" sz="3000" dirty="0" smtClean="0"/>
              <a:t>core </a:t>
            </a:r>
            <a:r>
              <a:rPr lang="en-US" sz="3000" dirty="0"/>
              <a:t>and specialized instruction </a:t>
            </a:r>
            <a:r>
              <a:rPr lang="en-US" sz="3000" dirty="0">
                <a:solidFill>
                  <a:srgbClr val="0362B1"/>
                </a:solidFill>
              </a:rPr>
              <a:t>in inclusive settings that enable </a:t>
            </a:r>
            <a:r>
              <a:rPr lang="en-US" sz="3000" dirty="0"/>
              <a:t>students with disabilities </a:t>
            </a:r>
            <a:r>
              <a:rPr lang="en-US" sz="3000" dirty="0">
                <a:solidFill>
                  <a:srgbClr val="0362B1"/>
                </a:solidFill>
              </a:rPr>
              <a:t>to achieve </a:t>
            </a:r>
            <a:r>
              <a:rPr lang="en-US" sz="3000" dirty="0"/>
              <a:t>college and career </a:t>
            </a:r>
            <a:r>
              <a:rPr lang="en-US" sz="3000" dirty="0" smtClean="0"/>
              <a:t>readiness </a:t>
            </a:r>
            <a:r>
              <a:rPr lang="en-US" sz="3000" dirty="0"/>
              <a:t>standards</a:t>
            </a:r>
          </a:p>
        </p:txBody>
      </p:sp>
    </p:spTree>
    <p:extLst>
      <p:ext uri="{BB962C8B-B14F-4D97-AF65-F5344CB8AC3E}">
        <p14:creationId xmlns:p14="http://schemas.microsoft.com/office/powerpoint/2010/main" val="3879846354"/>
      </p:ext>
    </p:extLst>
  </p:cSld>
  <p:clrMapOvr>
    <a:masterClrMapping/>
  </p:clrMapOvr>
  <p:transition xmlns:p14="http://schemas.microsoft.com/office/powerpoint/2010/main" spd="slow" advTm="12257"/>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Georgia-CEEDAR Partnership </a:t>
            </a:r>
            <a:endParaRPr lang="en-US" dirty="0"/>
          </a:p>
        </p:txBody>
      </p:sp>
      <p:sp>
        <p:nvSpPr>
          <p:cNvPr id="3" name="Content Placeholder 2"/>
          <p:cNvSpPr>
            <a:spLocks noGrp="1"/>
          </p:cNvSpPr>
          <p:nvPr>
            <p:ph idx="13"/>
          </p:nvPr>
        </p:nvSpPr>
        <p:spPr>
          <a:xfrm>
            <a:off x="1475656" y="2060848"/>
            <a:ext cx="6840760" cy="3629025"/>
          </a:xfrm>
        </p:spPr>
        <p:txBody>
          <a:bodyPr/>
          <a:lstStyle/>
          <a:p>
            <a:r>
              <a:rPr lang="en-US" dirty="0" smtClean="0"/>
              <a:t>Intensive in 2014</a:t>
            </a:r>
          </a:p>
          <a:p>
            <a:endParaRPr lang="en-US" dirty="0"/>
          </a:p>
          <a:p>
            <a:pPr marL="0" indent="0">
              <a:buNone/>
            </a:pPr>
            <a:endParaRPr lang="en-US" dirty="0" smtClean="0"/>
          </a:p>
          <a:p>
            <a:pPr marL="0" indent="0">
              <a:buNone/>
            </a:pPr>
            <a:endParaRPr lang="en-US" dirty="0" smtClean="0"/>
          </a:p>
          <a:p>
            <a:r>
              <a:rPr lang="en-US" sz="2400" dirty="0" smtClean="0"/>
              <a:t>Department of Education</a:t>
            </a:r>
          </a:p>
          <a:p>
            <a:r>
              <a:rPr lang="en-US" sz="2400" dirty="0" smtClean="0"/>
              <a:t> Professional Standards Commission</a:t>
            </a:r>
          </a:p>
          <a:p>
            <a:r>
              <a:rPr lang="en-US" sz="2400" dirty="0" smtClean="0"/>
              <a:t>Georgia State University </a:t>
            </a:r>
          </a:p>
          <a:p>
            <a:r>
              <a:rPr lang="en-US" sz="2400" dirty="0" smtClean="0"/>
              <a:t>Columbus State University</a:t>
            </a:r>
          </a:p>
          <a:p>
            <a:r>
              <a:rPr lang="en-US" sz="2400" dirty="0" smtClean="0"/>
              <a:t>Kennesaw State University   </a:t>
            </a:r>
          </a:p>
          <a:p>
            <a:endParaRPr lang="en-US" dirty="0"/>
          </a:p>
        </p:txBody>
      </p:sp>
      <p:pic>
        <p:nvPicPr>
          <p:cNvPr id="5" name="Picture 4" descr="A map of the USA with the CEEDAR intensive TA states in blue." title="U.S. State Ma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0701" y="2204864"/>
            <a:ext cx="4493299" cy="2808312"/>
          </a:xfrm>
          <a:prstGeom prst="rect">
            <a:avLst/>
          </a:prstGeom>
        </p:spPr>
      </p:pic>
    </p:spTree>
    <p:extLst>
      <p:ext uri="{BB962C8B-B14F-4D97-AF65-F5344CB8AC3E}">
        <p14:creationId xmlns:p14="http://schemas.microsoft.com/office/powerpoint/2010/main" val="241200825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Georgia Goals </a:t>
            </a:r>
            <a:endParaRPr lang="en-US" dirty="0"/>
          </a:p>
        </p:txBody>
      </p:sp>
      <p:pic>
        <p:nvPicPr>
          <p:cNvPr id="6" name="Picture 5" descr="A picture that has letters attached by clips that spell out &quot;Goals.&quot;" title="Goals"/>
          <p:cNvPicPr>
            <a:picLocks noChangeAspect="1"/>
          </p:cNvPicPr>
          <p:nvPr/>
        </p:nvPicPr>
        <p:blipFill>
          <a:blip r:embed="rId2"/>
          <a:stretch>
            <a:fillRect/>
          </a:stretch>
        </p:blipFill>
        <p:spPr>
          <a:xfrm>
            <a:off x="2699792" y="3789040"/>
            <a:ext cx="5040560" cy="3372134"/>
          </a:xfrm>
          <a:prstGeom prst="rect">
            <a:avLst/>
          </a:prstGeom>
        </p:spPr>
      </p:pic>
      <p:sp>
        <p:nvSpPr>
          <p:cNvPr id="3" name="Content Placeholder 2"/>
          <p:cNvSpPr>
            <a:spLocks noGrp="1"/>
          </p:cNvSpPr>
          <p:nvPr>
            <p:ph idx="13"/>
          </p:nvPr>
        </p:nvSpPr>
        <p:spPr/>
        <p:txBody>
          <a:bodyPr/>
          <a:lstStyle/>
          <a:p>
            <a:r>
              <a:rPr lang="en-US" dirty="0" smtClean="0"/>
              <a:t>Certification </a:t>
            </a:r>
          </a:p>
          <a:p>
            <a:r>
              <a:rPr lang="en-US" dirty="0" smtClean="0">
                <a:solidFill>
                  <a:srgbClr val="FF6600"/>
                </a:solidFill>
              </a:rPr>
              <a:t>Teacher and Leader Preparation Reform </a:t>
            </a:r>
          </a:p>
          <a:p>
            <a:r>
              <a:rPr lang="en-US" dirty="0"/>
              <a:t>Preparation Program Evaluation </a:t>
            </a:r>
            <a:endParaRPr lang="en-US" dirty="0" smtClean="0"/>
          </a:p>
          <a:p>
            <a:r>
              <a:rPr lang="en-US" dirty="0" smtClean="0"/>
              <a:t>Alignment </a:t>
            </a:r>
            <a:endParaRPr lang="en-US" dirty="0"/>
          </a:p>
        </p:txBody>
      </p:sp>
    </p:spTree>
    <p:extLst>
      <p:ext uri="{BB962C8B-B14F-4D97-AF65-F5344CB8AC3E}">
        <p14:creationId xmlns:p14="http://schemas.microsoft.com/office/powerpoint/2010/main" val="27849611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Teacher and Leader Preparation Reform</a:t>
            </a:r>
            <a:endParaRPr lang="en-US" sz="4000" dirty="0"/>
          </a:p>
        </p:txBody>
      </p:sp>
      <p:sp>
        <p:nvSpPr>
          <p:cNvPr id="3" name="Content Placeholder 2"/>
          <p:cNvSpPr>
            <a:spLocks noGrp="1"/>
          </p:cNvSpPr>
          <p:nvPr>
            <p:ph idx="13"/>
          </p:nvPr>
        </p:nvSpPr>
        <p:spPr>
          <a:xfrm>
            <a:off x="1777714" y="1916832"/>
            <a:ext cx="7344816" cy="3629025"/>
          </a:xfrm>
        </p:spPr>
        <p:txBody>
          <a:bodyPr/>
          <a:lstStyle/>
          <a:p>
            <a:r>
              <a:rPr lang="en-US" sz="2800" dirty="0"/>
              <a:t>The Georgia SLT will establish and nurture multi-system collaboration for teacher and leader preparation. </a:t>
            </a:r>
            <a:endParaRPr lang="en-US" sz="2800" dirty="0" smtClean="0"/>
          </a:p>
          <a:p>
            <a:pPr lvl="1"/>
            <a:r>
              <a:rPr lang="en-US" sz="2400" dirty="0">
                <a:solidFill>
                  <a:srgbClr val="FF6600"/>
                </a:solidFill>
              </a:rPr>
              <a:t>Objective 1: Increase use of effective/evidence-based practices for multi-tiered systems of support (MTSS). </a:t>
            </a:r>
            <a:endParaRPr lang="en-US" sz="2400" dirty="0" smtClean="0">
              <a:solidFill>
                <a:srgbClr val="FF6600"/>
              </a:solidFill>
            </a:endParaRPr>
          </a:p>
          <a:p>
            <a:pPr lvl="1"/>
            <a:r>
              <a:rPr lang="en-US" sz="2400" dirty="0"/>
              <a:t>Objective 2: Create a system for knowledge, dispositions, and practices for co-teaching </a:t>
            </a:r>
            <a:endParaRPr lang="en-US" sz="2400" dirty="0" smtClean="0"/>
          </a:p>
          <a:p>
            <a:pPr lvl="1"/>
            <a:r>
              <a:rPr lang="en-US" sz="2400" dirty="0"/>
              <a:t>Objective 3: Develop a plan for scale up and sustainability of DOE, PSC, LEA collaboration for teacher and leader development</a:t>
            </a:r>
          </a:p>
          <a:p>
            <a:pPr lvl="1"/>
            <a:endParaRPr lang="en-US" sz="2400" dirty="0"/>
          </a:p>
        </p:txBody>
      </p:sp>
    </p:spTree>
    <p:extLst>
      <p:ext uri="{BB962C8B-B14F-4D97-AF65-F5344CB8AC3E}">
        <p14:creationId xmlns:p14="http://schemas.microsoft.com/office/powerpoint/2010/main" val="268618557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ogo for Georgia State University." title="Georgia State University"/>
          <p:cNvPicPr>
            <a:picLocks noChangeAspect="1"/>
          </p:cNvPicPr>
          <p:nvPr/>
        </p:nvPicPr>
        <p:blipFill>
          <a:blip r:embed="rId2"/>
          <a:stretch>
            <a:fillRect/>
          </a:stretch>
        </p:blipFill>
        <p:spPr>
          <a:xfrm>
            <a:off x="5940152" y="1772816"/>
            <a:ext cx="2971800" cy="2540000"/>
          </a:xfrm>
          <a:prstGeom prst="rect">
            <a:avLst/>
          </a:prstGeom>
        </p:spPr>
      </p:pic>
      <p:sp>
        <p:nvSpPr>
          <p:cNvPr id="2" name="Title 1"/>
          <p:cNvSpPr>
            <a:spLocks noGrp="1"/>
          </p:cNvSpPr>
          <p:nvPr>
            <p:ph type="ctrTitle"/>
          </p:nvPr>
        </p:nvSpPr>
        <p:spPr/>
        <p:txBody>
          <a:bodyPr/>
          <a:lstStyle/>
          <a:p>
            <a:r>
              <a:rPr lang="en-US" dirty="0" smtClean="0"/>
              <a:t>Georgia State University</a:t>
            </a:r>
            <a:endParaRPr lang="en-US" dirty="0"/>
          </a:p>
        </p:txBody>
      </p:sp>
      <p:sp>
        <p:nvSpPr>
          <p:cNvPr id="3" name="Content Placeholder 2"/>
          <p:cNvSpPr>
            <a:spLocks noGrp="1"/>
          </p:cNvSpPr>
          <p:nvPr>
            <p:ph idx="13"/>
          </p:nvPr>
        </p:nvSpPr>
        <p:spPr/>
        <p:txBody>
          <a:bodyPr/>
          <a:lstStyle/>
          <a:p>
            <a:pPr marL="0" indent="0">
              <a:buNone/>
            </a:pPr>
            <a:r>
              <a:rPr lang="en-US" dirty="0"/>
              <a:t>A</a:t>
            </a:r>
            <a:r>
              <a:rPr lang="en-US" dirty="0" smtClean="0"/>
              <a:t> structured process:</a:t>
            </a:r>
          </a:p>
          <a:p>
            <a:r>
              <a:rPr lang="en-US" dirty="0" smtClean="0"/>
              <a:t>Determining </a:t>
            </a:r>
            <a:r>
              <a:rPr lang="en-US" dirty="0"/>
              <a:t>n</a:t>
            </a:r>
            <a:r>
              <a:rPr lang="en-US" dirty="0" smtClean="0"/>
              <a:t>eeds </a:t>
            </a:r>
          </a:p>
          <a:p>
            <a:r>
              <a:rPr lang="en-US" dirty="0" smtClean="0"/>
              <a:t>Faculty retreat</a:t>
            </a:r>
          </a:p>
          <a:p>
            <a:r>
              <a:rPr lang="en-US" dirty="0" smtClean="0"/>
              <a:t> Innovation Configuration training </a:t>
            </a:r>
          </a:p>
          <a:p>
            <a:r>
              <a:rPr lang="en-US" dirty="0" smtClean="0"/>
              <a:t>Syllabi review </a:t>
            </a:r>
          </a:p>
          <a:p>
            <a:r>
              <a:rPr lang="en-US" dirty="0" smtClean="0"/>
              <a:t>Program area </a:t>
            </a:r>
            <a:r>
              <a:rPr lang="en-US" dirty="0"/>
              <a:t>a</a:t>
            </a:r>
            <a:r>
              <a:rPr lang="en-US" dirty="0" smtClean="0"/>
              <a:t>nalysis </a:t>
            </a:r>
          </a:p>
          <a:p>
            <a:r>
              <a:rPr lang="en-US" dirty="0" smtClean="0"/>
              <a:t>Engage in revision </a:t>
            </a:r>
            <a:endParaRPr lang="en-US" dirty="0"/>
          </a:p>
        </p:txBody>
      </p:sp>
    </p:spTree>
    <p:extLst>
      <p:ext uri="{BB962C8B-B14F-4D97-AF65-F5344CB8AC3E}">
        <p14:creationId xmlns:p14="http://schemas.microsoft.com/office/powerpoint/2010/main" val="3239143788"/>
      </p:ext>
    </p:extLst>
  </p:cSld>
  <p:clrMapOvr>
    <a:masterClrMapping/>
  </p:clrMapOvr>
  <p:transition xmlns:p14="http://schemas.microsoft.com/office/powerpoint/2010/mai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ln>
            <a:miter lim="800000"/>
            <a:headEnd/>
            <a:tailEnd/>
          </a:ln>
        </p:spPr>
        <p:txBody>
          <a:bodyPr/>
          <a:lstStyle/>
          <a:p>
            <a:r>
              <a:rPr lang="en-US" sz="2800" dirty="0"/>
              <a:t>Who </a:t>
            </a:r>
            <a:r>
              <a:rPr lang="en-US" sz="2800" dirty="0" smtClean="0"/>
              <a:t>Will </a:t>
            </a:r>
            <a:r>
              <a:rPr lang="en-US" sz="2800" dirty="0"/>
              <a:t>C</a:t>
            </a:r>
            <a:r>
              <a:rPr lang="en-US" sz="2800" dirty="0" smtClean="0"/>
              <a:t>arry </a:t>
            </a:r>
            <a:r>
              <a:rPr lang="en-US" sz="2800" dirty="0"/>
              <a:t>O</a:t>
            </a:r>
            <a:r>
              <a:rPr lang="en-US" sz="2800" dirty="0" smtClean="0"/>
              <a:t>ut </a:t>
            </a:r>
            <a:r>
              <a:rPr lang="en-US" sz="2800" dirty="0"/>
              <a:t>the W</a:t>
            </a:r>
            <a:r>
              <a:rPr lang="en-US" sz="2800" dirty="0" smtClean="0"/>
              <a:t>ork</a:t>
            </a:r>
            <a:r>
              <a:rPr lang="en-US" sz="2800" dirty="0"/>
              <a:t>?</a:t>
            </a:r>
            <a:endParaRPr lang="en-US" sz="2800" dirty="0">
              <a:latin typeface="Arial" charset="0"/>
              <a:ea typeface="ＭＳ Ｐゴシック" charset="0"/>
            </a:endParaRPr>
          </a:p>
        </p:txBody>
      </p:sp>
      <p:sp>
        <p:nvSpPr>
          <p:cNvPr id="3" name="Content Placeholder 2"/>
          <p:cNvSpPr>
            <a:spLocks noGrp="1"/>
          </p:cNvSpPr>
          <p:nvPr>
            <p:ph idx="1"/>
          </p:nvPr>
        </p:nvSpPr>
        <p:spPr>
          <a:xfrm>
            <a:off x="1692275" y="1628775"/>
            <a:ext cx="6994525" cy="4537075"/>
          </a:xfrm>
        </p:spPr>
        <p:txBody>
          <a:bodyPr/>
          <a:lstStyle/>
          <a:p>
            <a:r>
              <a:rPr lang="en-US" sz="2800" dirty="0">
                <a:solidFill>
                  <a:schemeClr val="tx1"/>
                </a:solidFill>
              </a:rPr>
              <a:t>CEEDAR </a:t>
            </a:r>
            <a:r>
              <a:rPr lang="en-US" sz="2800" dirty="0" smtClean="0">
                <a:solidFill>
                  <a:schemeClr val="tx1"/>
                </a:solidFill>
              </a:rPr>
              <a:t>representatives</a:t>
            </a:r>
            <a:endParaRPr lang="en-US" sz="2800" dirty="0">
              <a:solidFill>
                <a:schemeClr val="tx1"/>
              </a:solidFill>
            </a:endParaRPr>
          </a:p>
          <a:p>
            <a:r>
              <a:rPr lang="en-US" sz="2800" dirty="0">
                <a:solidFill>
                  <a:schemeClr val="tx1"/>
                </a:solidFill>
              </a:rPr>
              <a:t>Associate Dean</a:t>
            </a:r>
          </a:p>
          <a:p>
            <a:r>
              <a:rPr lang="en-US" sz="2800" dirty="0">
                <a:solidFill>
                  <a:schemeClr val="tx1"/>
                </a:solidFill>
              </a:rPr>
              <a:t>Assessment and Accreditation Committee</a:t>
            </a:r>
          </a:p>
          <a:p>
            <a:pPr>
              <a:defRPr/>
            </a:pPr>
            <a:r>
              <a:rPr lang="en-US" sz="2800" dirty="0" smtClean="0"/>
              <a:t>Faculty </a:t>
            </a:r>
          </a:p>
        </p:txBody>
      </p:sp>
      <p:pic>
        <p:nvPicPr>
          <p:cNvPr id="4" name="Picture 3" descr="A picture of three logo people carrying an arrow walking to the right." title="Logo people carrying an arrow"/>
          <p:cNvPicPr>
            <a:picLocks noChangeAspect="1"/>
          </p:cNvPicPr>
          <p:nvPr/>
        </p:nvPicPr>
        <p:blipFill>
          <a:blip r:embed="rId2"/>
          <a:stretch>
            <a:fillRect/>
          </a:stretch>
        </p:blipFill>
        <p:spPr>
          <a:xfrm>
            <a:off x="5148064" y="3212976"/>
            <a:ext cx="3530600" cy="2298700"/>
          </a:xfrm>
          <a:prstGeom prst="rect">
            <a:avLst/>
          </a:prstGeom>
        </p:spPr>
      </p:pic>
    </p:spTree>
    <p:extLst>
      <p:ext uri="{BB962C8B-B14F-4D97-AF65-F5344CB8AC3E}">
        <p14:creationId xmlns:p14="http://schemas.microsoft.com/office/powerpoint/2010/main" val="202892208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Identifying Needs:</a:t>
            </a:r>
            <a:endParaRPr lang="en-US" sz="3600" dirty="0"/>
          </a:p>
        </p:txBody>
      </p:sp>
      <p:sp>
        <p:nvSpPr>
          <p:cNvPr id="3" name="Content Placeholder 2"/>
          <p:cNvSpPr>
            <a:spLocks noGrp="1"/>
          </p:cNvSpPr>
          <p:nvPr>
            <p:ph idx="1"/>
          </p:nvPr>
        </p:nvSpPr>
        <p:spPr>
          <a:xfrm>
            <a:off x="1692275" y="1600200"/>
            <a:ext cx="6192093" cy="3989040"/>
          </a:xfrm>
        </p:spPr>
        <p:txBody>
          <a:bodyPr/>
          <a:lstStyle/>
          <a:p>
            <a:r>
              <a:rPr lang="en-US" sz="2800" dirty="0" smtClean="0">
                <a:solidFill>
                  <a:schemeClr val="tx1"/>
                </a:solidFill>
              </a:rPr>
              <a:t>Using relevant </a:t>
            </a:r>
            <a:r>
              <a:rPr lang="en-US" sz="2800" dirty="0">
                <a:solidFill>
                  <a:schemeClr val="tx1"/>
                </a:solidFill>
              </a:rPr>
              <a:t>d</a:t>
            </a:r>
            <a:r>
              <a:rPr lang="en-US" sz="2800" dirty="0" smtClean="0">
                <a:solidFill>
                  <a:schemeClr val="tx1"/>
                </a:solidFill>
              </a:rPr>
              <a:t>ata</a:t>
            </a:r>
            <a:endParaRPr lang="en-US" sz="2800" dirty="0">
              <a:solidFill>
                <a:schemeClr val="tx1"/>
              </a:solidFill>
            </a:endParaRPr>
          </a:p>
          <a:p>
            <a:r>
              <a:rPr lang="en-US" sz="2800" dirty="0" smtClean="0">
                <a:solidFill>
                  <a:schemeClr val="tx1"/>
                </a:solidFill>
              </a:rPr>
              <a:t>Aligning with our university/college </a:t>
            </a:r>
            <a:r>
              <a:rPr lang="en-US" sz="2800" dirty="0">
                <a:solidFill>
                  <a:schemeClr val="tx1"/>
                </a:solidFill>
              </a:rPr>
              <a:t>m</a:t>
            </a:r>
            <a:r>
              <a:rPr lang="en-US" sz="2800" dirty="0" smtClean="0">
                <a:solidFill>
                  <a:schemeClr val="tx1"/>
                </a:solidFill>
              </a:rPr>
              <a:t>ission</a:t>
            </a:r>
            <a:endParaRPr lang="en-US" sz="2800" dirty="0">
              <a:solidFill>
                <a:schemeClr val="tx1"/>
              </a:solidFill>
            </a:endParaRPr>
          </a:p>
          <a:p>
            <a:r>
              <a:rPr lang="en-US" sz="2800" dirty="0">
                <a:solidFill>
                  <a:schemeClr val="tx1"/>
                </a:solidFill>
              </a:rPr>
              <a:t>State and </a:t>
            </a:r>
            <a:r>
              <a:rPr lang="en-US" sz="2800" dirty="0" smtClean="0">
                <a:solidFill>
                  <a:schemeClr val="tx1"/>
                </a:solidFill>
              </a:rPr>
              <a:t>national </a:t>
            </a:r>
            <a:r>
              <a:rPr lang="en-US" sz="2800" dirty="0">
                <a:solidFill>
                  <a:schemeClr val="tx1"/>
                </a:solidFill>
              </a:rPr>
              <a:t>a</a:t>
            </a:r>
            <a:r>
              <a:rPr lang="en-US" sz="2800" dirty="0" smtClean="0">
                <a:solidFill>
                  <a:schemeClr val="tx1"/>
                </a:solidFill>
              </a:rPr>
              <a:t>ccreditation</a:t>
            </a:r>
            <a:endParaRPr lang="en-US" sz="2800" dirty="0">
              <a:solidFill>
                <a:schemeClr val="tx1"/>
              </a:solidFill>
            </a:endParaRPr>
          </a:p>
          <a:p>
            <a:pPr marL="0" indent="0">
              <a:buNone/>
            </a:pPr>
            <a:endParaRPr lang="en-US" dirty="0"/>
          </a:p>
        </p:txBody>
      </p:sp>
      <p:pic>
        <p:nvPicPr>
          <p:cNvPr id="6" name="Picture 5" descr="A picture of a microscope." title="Microscope"/>
          <p:cNvPicPr>
            <a:picLocks noChangeAspect="1"/>
          </p:cNvPicPr>
          <p:nvPr/>
        </p:nvPicPr>
        <p:blipFill>
          <a:blip r:embed="rId2"/>
          <a:stretch>
            <a:fillRect/>
          </a:stretch>
        </p:blipFill>
        <p:spPr>
          <a:xfrm>
            <a:off x="5508104" y="3717032"/>
            <a:ext cx="2857500" cy="2857500"/>
          </a:xfrm>
          <a:prstGeom prst="rect">
            <a:avLst/>
          </a:prstGeom>
        </p:spPr>
      </p:pic>
    </p:spTree>
    <p:extLst>
      <p:ext uri="{BB962C8B-B14F-4D97-AF65-F5344CB8AC3E}">
        <p14:creationId xmlns:p14="http://schemas.microsoft.com/office/powerpoint/2010/main" val="1630675444"/>
      </p:ext>
    </p:extLst>
  </p:cSld>
  <p:clrMapOvr>
    <a:masterClrMapping/>
  </p:clrMapOvr>
  <p:transition xmlns:p14="http://schemas.microsoft.com/office/powerpoint/2010/main" spd="slow"/>
</p:sld>
</file>

<file path=ppt/theme/theme1.xml><?xml version="1.0" encoding="utf-8"?>
<a:theme xmlns:a="http://schemas.openxmlformats.org/drawingml/2006/main" name="Diseño predeterminado">
  <a:themeElements>
    <a:clrScheme name="Custom 2">
      <a:dk1>
        <a:srgbClr val="0367B3"/>
      </a:dk1>
      <a:lt1>
        <a:srgbClr val="FFFFFF"/>
      </a:lt1>
      <a:dk2>
        <a:srgbClr val="0362B1"/>
      </a:dk2>
      <a:lt2>
        <a:srgbClr val="808080"/>
      </a:lt2>
      <a:accent1>
        <a:srgbClr val="BBE0E3"/>
      </a:accent1>
      <a:accent2>
        <a:srgbClr val="0066B2"/>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19679</TotalTime>
  <Words>785</Words>
  <Application>Microsoft Macintosh PowerPoint</Application>
  <PresentationFormat>On-screen Show (4:3)</PresentationFormat>
  <Paragraphs>135</Paragraphs>
  <Slides>24</Slides>
  <Notes>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Diseño predeterminado</vt:lpstr>
      <vt:lpstr>PowerPoint Presentation</vt:lpstr>
      <vt:lpstr>Today </vt:lpstr>
      <vt:lpstr>CEEDAR’s Mission</vt:lpstr>
      <vt:lpstr>Georgia-CEEDAR Partnership </vt:lpstr>
      <vt:lpstr>Georgia Goals </vt:lpstr>
      <vt:lpstr>Teacher and Leader Preparation Reform</vt:lpstr>
      <vt:lpstr>Georgia State University</vt:lpstr>
      <vt:lpstr>Who Will Carry Out the Work?</vt:lpstr>
      <vt:lpstr>Identifying Needs:</vt:lpstr>
      <vt:lpstr>How can existing college/university structures  (e.g. Assessment &amp; Accreditation Committee)  begin the conversation?</vt:lpstr>
      <vt:lpstr>How to Engage Faculty? </vt:lpstr>
      <vt:lpstr>What does THAT  conversation look like? </vt:lpstr>
      <vt:lpstr>How do you follow up on THAT conversation?</vt:lpstr>
      <vt:lpstr>How do you support the work?</vt:lpstr>
      <vt:lpstr>CEEDAR Training </vt:lpstr>
      <vt:lpstr>Syllabi Analysis </vt:lpstr>
      <vt:lpstr>Unit Level Support: 2016-2017 </vt:lpstr>
      <vt:lpstr>Example Analysis Educational Leadership  </vt:lpstr>
      <vt:lpstr>PowerPoint Presentation</vt:lpstr>
      <vt:lpstr>PowerPoint Presentation</vt:lpstr>
      <vt:lpstr>Where are we now?</vt:lpstr>
      <vt:lpstr>Where are we headed?</vt:lpstr>
      <vt:lpstr>Questions </vt:lpstr>
      <vt:lpstr>Disclaimer</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Luke Markley</cp:lastModifiedBy>
  <cp:revision>1043</cp:revision>
  <cp:lastPrinted>2014-01-30T20:45:51Z</cp:lastPrinted>
  <dcterms:created xsi:type="dcterms:W3CDTF">2010-05-23T14:28:12Z</dcterms:created>
  <dcterms:modified xsi:type="dcterms:W3CDTF">2017-01-12T16:09:20Z</dcterms:modified>
</cp:coreProperties>
</file>