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4"/>
  </p:notesMasterIdLst>
  <p:sldIdLst>
    <p:sldId id="256" r:id="rId2"/>
    <p:sldId id="1372" r:id="rId3"/>
    <p:sldId id="1478" r:id="rId4"/>
    <p:sldId id="1477" r:id="rId5"/>
    <p:sldId id="747" r:id="rId6"/>
    <p:sldId id="1445" r:id="rId7"/>
    <p:sldId id="432" r:id="rId8"/>
    <p:sldId id="435" r:id="rId9"/>
    <p:sldId id="748" r:id="rId10"/>
    <p:sldId id="749" r:id="rId11"/>
    <p:sldId id="750" r:id="rId12"/>
    <p:sldId id="751" r:id="rId13"/>
    <p:sldId id="421" r:id="rId14"/>
    <p:sldId id="752" r:id="rId15"/>
    <p:sldId id="753" r:id="rId16"/>
    <p:sldId id="422" r:id="rId17"/>
    <p:sldId id="754" r:id="rId18"/>
    <p:sldId id="757" r:id="rId19"/>
    <p:sldId id="758" r:id="rId20"/>
    <p:sldId id="278" r:id="rId21"/>
    <p:sldId id="279" r:id="rId22"/>
    <p:sldId id="280" r:id="rId23"/>
    <p:sldId id="281" r:id="rId24"/>
    <p:sldId id="510" r:id="rId25"/>
    <p:sldId id="282" r:id="rId26"/>
    <p:sldId id="759" r:id="rId27"/>
    <p:sldId id="425" r:id="rId28"/>
    <p:sldId id="760" r:id="rId29"/>
    <p:sldId id="763" r:id="rId30"/>
    <p:sldId id="764" r:id="rId31"/>
    <p:sldId id="765" r:id="rId32"/>
    <p:sldId id="1154" r:id="rId33"/>
    <p:sldId id="766" r:id="rId34"/>
    <p:sldId id="767" r:id="rId35"/>
    <p:sldId id="288" r:id="rId36"/>
    <p:sldId id="426" r:id="rId37"/>
    <p:sldId id="427" r:id="rId38"/>
    <p:sldId id="289" r:id="rId39"/>
    <p:sldId id="768" r:id="rId40"/>
    <p:sldId id="769" r:id="rId41"/>
    <p:sldId id="770" r:id="rId42"/>
    <p:sldId id="428" r:id="rId43"/>
    <p:sldId id="436" r:id="rId44"/>
    <p:sldId id="294" r:id="rId45"/>
    <p:sldId id="324" r:id="rId46"/>
    <p:sldId id="325" r:id="rId47"/>
    <p:sldId id="327" r:id="rId48"/>
    <p:sldId id="1479" r:id="rId49"/>
    <p:sldId id="295" r:id="rId50"/>
    <p:sldId id="296" r:id="rId51"/>
    <p:sldId id="423" r:id="rId52"/>
    <p:sldId id="297" r:id="rId53"/>
    <p:sldId id="771" r:id="rId54"/>
    <p:sldId id="502" r:id="rId55"/>
    <p:sldId id="1174" r:id="rId56"/>
    <p:sldId id="1378" r:id="rId57"/>
    <p:sldId id="1451" r:id="rId58"/>
    <p:sldId id="1446" r:id="rId59"/>
    <p:sldId id="1447" r:id="rId60"/>
    <p:sldId id="1449" r:id="rId61"/>
    <p:sldId id="1452" r:id="rId62"/>
    <p:sldId id="1448" r:id="rId63"/>
    <p:sldId id="1450" r:id="rId64"/>
    <p:sldId id="1399" r:id="rId65"/>
    <p:sldId id="1467" r:id="rId66"/>
    <p:sldId id="1468" r:id="rId67"/>
    <p:sldId id="1470" r:id="rId68"/>
    <p:sldId id="1469" r:id="rId69"/>
    <p:sldId id="1474" r:id="rId70"/>
    <p:sldId id="1471" r:id="rId71"/>
    <p:sldId id="1480" r:id="rId72"/>
    <p:sldId id="1473" r:id="rId73"/>
    <p:sldId id="1481" r:id="rId74"/>
    <p:sldId id="1482" r:id="rId75"/>
    <p:sldId id="1486" r:id="rId76"/>
    <p:sldId id="1489" r:id="rId77"/>
    <p:sldId id="1483" r:id="rId78"/>
    <p:sldId id="1484" r:id="rId79"/>
    <p:sldId id="1485" r:id="rId80"/>
    <p:sldId id="1487" r:id="rId81"/>
    <p:sldId id="1488" r:id="rId82"/>
    <p:sldId id="1472" r:id="rId83"/>
    <p:sldId id="1490" r:id="rId84"/>
    <p:sldId id="1349" r:id="rId85"/>
    <p:sldId id="1491" r:id="rId86"/>
    <p:sldId id="1173" r:id="rId87"/>
    <p:sldId id="1442" r:id="rId88"/>
    <p:sldId id="1437" r:id="rId89"/>
    <p:sldId id="1443" r:id="rId90"/>
    <p:sldId id="1444" r:id="rId91"/>
    <p:sldId id="1475" r:id="rId92"/>
    <p:sldId id="1371" r:id="rId9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81"/>
    <p:restoredTop sz="94700"/>
  </p:normalViewPr>
  <p:slideViewPr>
    <p:cSldViewPr snapToGrid="0">
      <p:cViewPr varScale="1">
        <p:scale>
          <a:sx n="102" d="100"/>
          <a:sy n="102" d="100"/>
        </p:scale>
        <p:origin x="93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42E30-EEA7-584E-8493-84981E8B219C}" type="datetimeFigureOut">
              <a:rPr lang="en-US" smtClean="0"/>
              <a:t>8/2/23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3EE6F5-CDA9-1F48-AEDF-333FCB03B691}" type="slidenum">
              <a:rPr lang="en-US" smtClean="0"/>
              <a:t>‹#›</a:t>
            </a:fld>
            <a:endParaRPr lang="en-US"/>
          </a:p>
        </p:txBody>
      </p:sp>
    </p:spTree>
    <p:extLst>
      <p:ext uri="{BB962C8B-B14F-4D97-AF65-F5344CB8AC3E}">
        <p14:creationId xmlns:p14="http://schemas.microsoft.com/office/powerpoint/2010/main" val="2777164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14F6AB-94F7-284D-8A09-EA8E991FCA66}" type="slidenum">
              <a:rPr lang="en-US" smtClean="0"/>
              <a:t>29</a:t>
            </a:fld>
            <a:endParaRPr lang="en-US"/>
          </a:p>
        </p:txBody>
      </p:sp>
    </p:spTree>
    <p:extLst>
      <p:ext uri="{BB962C8B-B14F-4D97-AF65-F5344CB8AC3E}">
        <p14:creationId xmlns:p14="http://schemas.microsoft.com/office/powerpoint/2010/main" val="3811952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14F6AB-94F7-284D-8A09-EA8E991FCA66}" type="slidenum">
              <a:rPr lang="en-US" smtClean="0"/>
              <a:t>52</a:t>
            </a:fld>
            <a:endParaRPr lang="en-US"/>
          </a:p>
        </p:txBody>
      </p:sp>
    </p:spTree>
    <p:extLst>
      <p:ext uri="{BB962C8B-B14F-4D97-AF65-F5344CB8AC3E}">
        <p14:creationId xmlns:p14="http://schemas.microsoft.com/office/powerpoint/2010/main" val="4122323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14F6AB-94F7-284D-8A09-EA8E991FCA66}" type="slidenum">
              <a:rPr lang="en-US" smtClean="0"/>
              <a:t>53</a:t>
            </a:fld>
            <a:endParaRPr lang="en-US"/>
          </a:p>
        </p:txBody>
      </p:sp>
    </p:spTree>
    <p:extLst>
      <p:ext uri="{BB962C8B-B14F-4D97-AF65-F5344CB8AC3E}">
        <p14:creationId xmlns:p14="http://schemas.microsoft.com/office/powerpoint/2010/main" val="3563727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14F6AB-94F7-284D-8A09-EA8E991FCA66}" type="slidenum">
              <a:rPr lang="en-US" smtClean="0"/>
              <a:t>54</a:t>
            </a:fld>
            <a:endParaRPr lang="en-US"/>
          </a:p>
        </p:txBody>
      </p:sp>
    </p:spTree>
    <p:extLst>
      <p:ext uri="{BB962C8B-B14F-4D97-AF65-F5344CB8AC3E}">
        <p14:creationId xmlns:p14="http://schemas.microsoft.com/office/powerpoint/2010/main" val="3379960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teaching behaviors that can be used in many different situations, (b) teaching the behavior in several different settings with several different instructors, (c) varying instructions and reinforcers, and (d) programming for common stimuli between the natural and teaching settings.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Effective teachers thoughtfully and carefully choose strategies for maintenance and generalization at the onset of teaching new academic and/or social skills and build them into the instructional program. </a:t>
            </a:r>
            <a:endParaRPr lang="en-US" dirty="0"/>
          </a:p>
          <a:p>
            <a:endParaRPr lang="en-US" dirty="0"/>
          </a:p>
        </p:txBody>
      </p:sp>
      <p:sp>
        <p:nvSpPr>
          <p:cNvPr id="4" name="Slide Number Placeholder 3"/>
          <p:cNvSpPr>
            <a:spLocks noGrp="1"/>
          </p:cNvSpPr>
          <p:nvPr>
            <p:ph type="sldNum" sz="quarter" idx="5"/>
          </p:nvPr>
        </p:nvSpPr>
        <p:spPr/>
        <p:txBody>
          <a:bodyPr/>
          <a:lstStyle/>
          <a:p>
            <a:fld id="{64791E76-1927-2543-8448-EE7ADEA96662}" type="slidenum">
              <a:rPr lang="en-US" smtClean="0"/>
              <a:t>84</a:t>
            </a:fld>
            <a:endParaRPr lang="en-US"/>
          </a:p>
        </p:txBody>
      </p:sp>
    </p:spTree>
    <p:extLst>
      <p:ext uri="{BB962C8B-B14F-4D97-AF65-F5344CB8AC3E}">
        <p14:creationId xmlns:p14="http://schemas.microsoft.com/office/powerpoint/2010/main" val="614105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5FD7D-458E-8289-A620-000AA84D8C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AFB93DB-DCBE-09B0-D3B1-73C48CE6D3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BB68C2-4FBA-1A72-E623-E89C41639EB0}"/>
              </a:ext>
            </a:extLst>
          </p:cNvPr>
          <p:cNvSpPr>
            <a:spLocks noGrp="1"/>
          </p:cNvSpPr>
          <p:nvPr>
            <p:ph type="dt" sz="half" idx="10"/>
          </p:nvPr>
        </p:nvSpPr>
        <p:spPr/>
        <p:txBody>
          <a:bodyPr/>
          <a:lstStyle/>
          <a:p>
            <a:fld id="{16F580F7-309D-774C-854C-4DAB29350B9D}" type="datetimeFigureOut">
              <a:rPr lang="en-US" smtClean="0"/>
              <a:t>8/2/23</a:t>
            </a:fld>
            <a:endParaRPr lang="en-US"/>
          </a:p>
        </p:txBody>
      </p:sp>
      <p:sp>
        <p:nvSpPr>
          <p:cNvPr id="5" name="Footer Placeholder 4">
            <a:extLst>
              <a:ext uri="{FF2B5EF4-FFF2-40B4-BE49-F238E27FC236}">
                <a16:creationId xmlns:a16="http://schemas.microsoft.com/office/drawing/2014/main" id="{58E311A7-B49A-968D-AA03-D8FFA3BE41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AC9515-48B4-45C3-EB84-D40E2DA433CD}"/>
              </a:ext>
            </a:extLst>
          </p:cNvPr>
          <p:cNvSpPr>
            <a:spLocks noGrp="1"/>
          </p:cNvSpPr>
          <p:nvPr>
            <p:ph type="sldNum" sz="quarter" idx="12"/>
          </p:nvPr>
        </p:nvSpPr>
        <p:spPr/>
        <p:txBody>
          <a:bodyPr/>
          <a:lstStyle/>
          <a:p>
            <a:fld id="{39072C97-4763-594E-922E-8B42026A3298}" type="slidenum">
              <a:rPr lang="en-US" smtClean="0"/>
              <a:t>‹#›</a:t>
            </a:fld>
            <a:endParaRPr lang="en-US"/>
          </a:p>
        </p:txBody>
      </p:sp>
    </p:spTree>
    <p:extLst>
      <p:ext uri="{BB962C8B-B14F-4D97-AF65-F5344CB8AC3E}">
        <p14:creationId xmlns:p14="http://schemas.microsoft.com/office/powerpoint/2010/main" val="4178607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A90D1-7675-CDBB-D7C0-47186BA99C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A32AA2-49BA-5EB3-002A-6C4519A6E7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15C8F3-7855-CB77-4FDB-ACBADAAF7A25}"/>
              </a:ext>
            </a:extLst>
          </p:cNvPr>
          <p:cNvSpPr>
            <a:spLocks noGrp="1"/>
          </p:cNvSpPr>
          <p:nvPr>
            <p:ph type="dt" sz="half" idx="10"/>
          </p:nvPr>
        </p:nvSpPr>
        <p:spPr/>
        <p:txBody>
          <a:bodyPr/>
          <a:lstStyle/>
          <a:p>
            <a:fld id="{16F580F7-309D-774C-854C-4DAB29350B9D}" type="datetimeFigureOut">
              <a:rPr lang="en-US" smtClean="0"/>
              <a:t>8/2/23</a:t>
            </a:fld>
            <a:endParaRPr lang="en-US"/>
          </a:p>
        </p:txBody>
      </p:sp>
      <p:sp>
        <p:nvSpPr>
          <p:cNvPr id="5" name="Footer Placeholder 4">
            <a:extLst>
              <a:ext uri="{FF2B5EF4-FFF2-40B4-BE49-F238E27FC236}">
                <a16:creationId xmlns:a16="http://schemas.microsoft.com/office/drawing/2014/main" id="{4029BE32-C92F-7C68-325B-9AA6854630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646C5F-A9BA-E08F-734D-A7667EF87191}"/>
              </a:ext>
            </a:extLst>
          </p:cNvPr>
          <p:cNvSpPr>
            <a:spLocks noGrp="1"/>
          </p:cNvSpPr>
          <p:nvPr>
            <p:ph type="sldNum" sz="quarter" idx="12"/>
          </p:nvPr>
        </p:nvSpPr>
        <p:spPr/>
        <p:txBody>
          <a:bodyPr/>
          <a:lstStyle/>
          <a:p>
            <a:fld id="{39072C97-4763-594E-922E-8B42026A3298}" type="slidenum">
              <a:rPr lang="en-US" smtClean="0"/>
              <a:t>‹#›</a:t>
            </a:fld>
            <a:endParaRPr lang="en-US"/>
          </a:p>
        </p:txBody>
      </p:sp>
    </p:spTree>
    <p:extLst>
      <p:ext uri="{BB962C8B-B14F-4D97-AF65-F5344CB8AC3E}">
        <p14:creationId xmlns:p14="http://schemas.microsoft.com/office/powerpoint/2010/main" val="4144634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600EC6-4876-687C-9DBD-CED22C54D5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14EF66-C852-EB78-6EFF-037F8D1114B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76C08F-3621-BB75-FB3A-444178F0C250}"/>
              </a:ext>
            </a:extLst>
          </p:cNvPr>
          <p:cNvSpPr>
            <a:spLocks noGrp="1"/>
          </p:cNvSpPr>
          <p:nvPr>
            <p:ph type="dt" sz="half" idx="10"/>
          </p:nvPr>
        </p:nvSpPr>
        <p:spPr/>
        <p:txBody>
          <a:bodyPr/>
          <a:lstStyle/>
          <a:p>
            <a:fld id="{16F580F7-309D-774C-854C-4DAB29350B9D}" type="datetimeFigureOut">
              <a:rPr lang="en-US" smtClean="0"/>
              <a:t>8/2/23</a:t>
            </a:fld>
            <a:endParaRPr lang="en-US"/>
          </a:p>
        </p:txBody>
      </p:sp>
      <p:sp>
        <p:nvSpPr>
          <p:cNvPr id="5" name="Footer Placeholder 4">
            <a:extLst>
              <a:ext uri="{FF2B5EF4-FFF2-40B4-BE49-F238E27FC236}">
                <a16:creationId xmlns:a16="http://schemas.microsoft.com/office/drawing/2014/main" id="{8723D76E-FEA3-0323-7A57-3BB1D8730F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FEED2F-D3EB-75C0-629D-E26EF86A414A}"/>
              </a:ext>
            </a:extLst>
          </p:cNvPr>
          <p:cNvSpPr>
            <a:spLocks noGrp="1"/>
          </p:cNvSpPr>
          <p:nvPr>
            <p:ph type="sldNum" sz="quarter" idx="12"/>
          </p:nvPr>
        </p:nvSpPr>
        <p:spPr/>
        <p:txBody>
          <a:bodyPr/>
          <a:lstStyle/>
          <a:p>
            <a:fld id="{39072C97-4763-594E-922E-8B42026A3298}" type="slidenum">
              <a:rPr lang="en-US" smtClean="0"/>
              <a:t>‹#›</a:t>
            </a:fld>
            <a:endParaRPr lang="en-US"/>
          </a:p>
        </p:txBody>
      </p:sp>
    </p:spTree>
    <p:extLst>
      <p:ext uri="{BB962C8B-B14F-4D97-AF65-F5344CB8AC3E}">
        <p14:creationId xmlns:p14="http://schemas.microsoft.com/office/powerpoint/2010/main" val="2604480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21590-5C02-C29D-040A-3045C14FB1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3426FB-A9F1-AB48-AEDB-C9EFA5A4D8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70950B-8FBE-B077-4E9C-271DB5526734}"/>
              </a:ext>
            </a:extLst>
          </p:cNvPr>
          <p:cNvSpPr>
            <a:spLocks noGrp="1"/>
          </p:cNvSpPr>
          <p:nvPr>
            <p:ph type="dt" sz="half" idx="10"/>
          </p:nvPr>
        </p:nvSpPr>
        <p:spPr/>
        <p:txBody>
          <a:bodyPr/>
          <a:lstStyle/>
          <a:p>
            <a:fld id="{16F580F7-309D-774C-854C-4DAB29350B9D}" type="datetimeFigureOut">
              <a:rPr lang="en-US" smtClean="0"/>
              <a:t>8/2/23</a:t>
            </a:fld>
            <a:endParaRPr lang="en-US"/>
          </a:p>
        </p:txBody>
      </p:sp>
      <p:sp>
        <p:nvSpPr>
          <p:cNvPr id="5" name="Footer Placeholder 4">
            <a:extLst>
              <a:ext uri="{FF2B5EF4-FFF2-40B4-BE49-F238E27FC236}">
                <a16:creationId xmlns:a16="http://schemas.microsoft.com/office/drawing/2014/main" id="{BCE78B62-C07D-AA11-F176-4C3356C854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9232E6-B0CA-4EB2-99D0-B181FA8EA108}"/>
              </a:ext>
            </a:extLst>
          </p:cNvPr>
          <p:cNvSpPr>
            <a:spLocks noGrp="1"/>
          </p:cNvSpPr>
          <p:nvPr>
            <p:ph type="sldNum" sz="quarter" idx="12"/>
          </p:nvPr>
        </p:nvSpPr>
        <p:spPr/>
        <p:txBody>
          <a:bodyPr/>
          <a:lstStyle/>
          <a:p>
            <a:fld id="{39072C97-4763-594E-922E-8B42026A3298}" type="slidenum">
              <a:rPr lang="en-US" smtClean="0"/>
              <a:t>‹#›</a:t>
            </a:fld>
            <a:endParaRPr lang="en-US"/>
          </a:p>
        </p:txBody>
      </p:sp>
    </p:spTree>
    <p:extLst>
      <p:ext uri="{BB962C8B-B14F-4D97-AF65-F5344CB8AC3E}">
        <p14:creationId xmlns:p14="http://schemas.microsoft.com/office/powerpoint/2010/main" val="1531014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86DD6-09E7-22D4-7EC1-9950D75D8F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ED1635-97B3-9A02-277B-724F18FB88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4D7F92-5167-8E19-780E-2048AE8434AD}"/>
              </a:ext>
            </a:extLst>
          </p:cNvPr>
          <p:cNvSpPr>
            <a:spLocks noGrp="1"/>
          </p:cNvSpPr>
          <p:nvPr>
            <p:ph type="dt" sz="half" idx="10"/>
          </p:nvPr>
        </p:nvSpPr>
        <p:spPr/>
        <p:txBody>
          <a:bodyPr/>
          <a:lstStyle/>
          <a:p>
            <a:fld id="{16F580F7-309D-774C-854C-4DAB29350B9D}" type="datetimeFigureOut">
              <a:rPr lang="en-US" smtClean="0"/>
              <a:t>8/2/23</a:t>
            </a:fld>
            <a:endParaRPr lang="en-US"/>
          </a:p>
        </p:txBody>
      </p:sp>
      <p:sp>
        <p:nvSpPr>
          <p:cNvPr id="5" name="Footer Placeholder 4">
            <a:extLst>
              <a:ext uri="{FF2B5EF4-FFF2-40B4-BE49-F238E27FC236}">
                <a16:creationId xmlns:a16="http://schemas.microsoft.com/office/drawing/2014/main" id="{BCE40F12-4677-27F8-DFC7-4B1B1AA331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F37C1-E186-0958-4DB9-B3C1F69ADFAF}"/>
              </a:ext>
            </a:extLst>
          </p:cNvPr>
          <p:cNvSpPr>
            <a:spLocks noGrp="1"/>
          </p:cNvSpPr>
          <p:nvPr>
            <p:ph type="sldNum" sz="quarter" idx="12"/>
          </p:nvPr>
        </p:nvSpPr>
        <p:spPr/>
        <p:txBody>
          <a:bodyPr/>
          <a:lstStyle/>
          <a:p>
            <a:fld id="{39072C97-4763-594E-922E-8B42026A3298}" type="slidenum">
              <a:rPr lang="en-US" smtClean="0"/>
              <a:t>‹#›</a:t>
            </a:fld>
            <a:endParaRPr lang="en-US"/>
          </a:p>
        </p:txBody>
      </p:sp>
    </p:spTree>
    <p:extLst>
      <p:ext uri="{BB962C8B-B14F-4D97-AF65-F5344CB8AC3E}">
        <p14:creationId xmlns:p14="http://schemas.microsoft.com/office/powerpoint/2010/main" val="2035992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2027D-CCFB-2A83-FA1D-2F774E632D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A1DACD-BC09-6384-2EF6-6604CF21F7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193163-9AFF-39B9-852E-3D850CB9BF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E13F5A-DC80-8F88-A9D2-BB54E3BA7AC0}"/>
              </a:ext>
            </a:extLst>
          </p:cNvPr>
          <p:cNvSpPr>
            <a:spLocks noGrp="1"/>
          </p:cNvSpPr>
          <p:nvPr>
            <p:ph type="dt" sz="half" idx="10"/>
          </p:nvPr>
        </p:nvSpPr>
        <p:spPr/>
        <p:txBody>
          <a:bodyPr/>
          <a:lstStyle/>
          <a:p>
            <a:fld id="{16F580F7-309D-774C-854C-4DAB29350B9D}" type="datetimeFigureOut">
              <a:rPr lang="en-US" smtClean="0"/>
              <a:t>8/2/23</a:t>
            </a:fld>
            <a:endParaRPr lang="en-US"/>
          </a:p>
        </p:txBody>
      </p:sp>
      <p:sp>
        <p:nvSpPr>
          <p:cNvPr id="6" name="Footer Placeholder 5">
            <a:extLst>
              <a:ext uri="{FF2B5EF4-FFF2-40B4-BE49-F238E27FC236}">
                <a16:creationId xmlns:a16="http://schemas.microsoft.com/office/drawing/2014/main" id="{77189571-4D2E-CE57-A4DF-DA01A516D8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61DD59-8C45-A4FE-60E2-304195C141A0}"/>
              </a:ext>
            </a:extLst>
          </p:cNvPr>
          <p:cNvSpPr>
            <a:spLocks noGrp="1"/>
          </p:cNvSpPr>
          <p:nvPr>
            <p:ph type="sldNum" sz="quarter" idx="12"/>
          </p:nvPr>
        </p:nvSpPr>
        <p:spPr/>
        <p:txBody>
          <a:bodyPr/>
          <a:lstStyle/>
          <a:p>
            <a:fld id="{39072C97-4763-594E-922E-8B42026A3298}" type="slidenum">
              <a:rPr lang="en-US" smtClean="0"/>
              <a:t>‹#›</a:t>
            </a:fld>
            <a:endParaRPr lang="en-US"/>
          </a:p>
        </p:txBody>
      </p:sp>
    </p:spTree>
    <p:extLst>
      <p:ext uri="{BB962C8B-B14F-4D97-AF65-F5344CB8AC3E}">
        <p14:creationId xmlns:p14="http://schemas.microsoft.com/office/powerpoint/2010/main" val="52365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66BF7-E634-7D14-BBC3-526ECDF9EB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3B647F-302E-8D82-D3F6-9057420B5D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ADFDB6-A5DF-CBD0-3B4B-C8BFDFD222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C98427-B6B3-7F49-2242-691E2013A8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671C9C-48B3-368D-9566-7B21D3B59A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D3A8CF-8366-A753-7537-F87DFB5A13AD}"/>
              </a:ext>
            </a:extLst>
          </p:cNvPr>
          <p:cNvSpPr>
            <a:spLocks noGrp="1"/>
          </p:cNvSpPr>
          <p:nvPr>
            <p:ph type="dt" sz="half" idx="10"/>
          </p:nvPr>
        </p:nvSpPr>
        <p:spPr/>
        <p:txBody>
          <a:bodyPr/>
          <a:lstStyle/>
          <a:p>
            <a:fld id="{16F580F7-309D-774C-854C-4DAB29350B9D}" type="datetimeFigureOut">
              <a:rPr lang="en-US" smtClean="0"/>
              <a:t>8/2/23</a:t>
            </a:fld>
            <a:endParaRPr lang="en-US"/>
          </a:p>
        </p:txBody>
      </p:sp>
      <p:sp>
        <p:nvSpPr>
          <p:cNvPr id="8" name="Footer Placeholder 7">
            <a:extLst>
              <a:ext uri="{FF2B5EF4-FFF2-40B4-BE49-F238E27FC236}">
                <a16:creationId xmlns:a16="http://schemas.microsoft.com/office/drawing/2014/main" id="{5C2E22E9-CCD5-039D-BE3E-DF3603E759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97CCC3D-C6C2-A5FA-C1F5-D7B1632F9429}"/>
              </a:ext>
            </a:extLst>
          </p:cNvPr>
          <p:cNvSpPr>
            <a:spLocks noGrp="1"/>
          </p:cNvSpPr>
          <p:nvPr>
            <p:ph type="sldNum" sz="quarter" idx="12"/>
          </p:nvPr>
        </p:nvSpPr>
        <p:spPr/>
        <p:txBody>
          <a:bodyPr/>
          <a:lstStyle/>
          <a:p>
            <a:fld id="{39072C97-4763-594E-922E-8B42026A3298}" type="slidenum">
              <a:rPr lang="en-US" smtClean="0"/>
              <a:t>‹#›</a:t>
            </a:fld>
            <a:endParaRPr lang="en-US"/>
          </a:p>
        </p:txBody>
      </p:sp>
    </p:spTree>
    <p:extLst>
      <p:ext uri="{BB962C8B-B14F-4D97-AF65-F5344CB8AC3E}">
        <p14:creationId xmlns:p14="http://schemas.microsoft.com/office/powerpoint/2010/main" val="2435967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663E1-6F90-AB06-1ACA-923C83F013C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9A496C-767B-FD83-DC99-B84E5365D998}"/>
              </a:ext>
            </a:extLst>
          </p:cNvPr>
          <p:cNvSpPr>
            <a:spLocks noGrp="1"/>
          </p:cNvSpPr>
          <p:nvPr>
            <p:ph type="dt" sz="half" idx="10"/>
          </p:nvPr>
        </p:nvSpPr>
        <p:spPr/>
        <p:txBody>
          <a:bodyPr/>
          <a:lstStyle/>
          <a:p>
            <a:fld id="{16F580F7-309D-774C-854C-4DAB29350B9D}" type="datetimeFigureOut">
              <a:rPr lang="en-US" smtClean="0"/>
              <a:t>8/2/23</a:t>
            </a:fld>
            <a:endParaRPr lang="en-US"/>
          </a:p>
        </p:txBody>
      </p:sp>
      <p:sp>
        <p:nvSpPr>
          <p:cNvPr id="4" name="Footer Placeholder 3">
            <a:extLst>
              <a:ext uri="{FF2B5EF4-FFF2-40B4-BE49-F238E27FC236}">
                <a16:creationId xmlns:a16="http://schemas.microsoft.com/office/drawing/2014/main" id="{F421EFBA-DE9A-42E2-3B7E-88D7D2DC81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D6ECEE5-B90E-9D83-8803-2FAE1E9BBF1E}"/>
              </a:ext>
            </a:extLst>
          </p:cNvPr>
          <p:cNvSpPr>
            <a:spLocks noGrp="1"/>
          </p:cNvSpPr>
          <p:nvPr>
            <p:ph type="sldNum" sz="quarter" idx="12"/>
          </p:nvPr>
        </p:nvSpPr>
        <p:spPr/>
        <p:txBody>
          <a:bodyPr/>
          <a:lstStyle/>
          <a:p>
            <a:fld id="{39072C97-4763-594E-922E-8B42026A3298}" type="slidenum">
              <a:rPr lang="en-US" smtClean="0"/>
              <a:t>‹#›</a:t>
            </a:fld>
            <a:endParaRPr lang="en-US"/>
          </a:p>
        </p:txBody>
      </p:sp>
    </p:spTree>
    <p:extLst>
      <p:ext uri="{BB962C8B-B14F-4D97-AF65-F5344CB8AC3E}">
        <p14:creationId xmlns:p14="http://schemas.microsoft.com/office/powerpoint/2010/main" val="124689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3D0748-1642-3053-D74A-38B6A2B73605}"/>
              </a:ext>
            </a:extLst>
          </p:cNvPr>
          <p:cNvSpPr>
            <a:spLocks noGrp="1"/>
          </p:cNvSpPr>
          <p:nvPr>
            <p:ph type="dt" sz="half" idx="10"/>
          </p:nvPr>
        </p:nvSpPr>
        <p:spPr/>
        <p:txBody>
          <a:bodyPr/>
          <a:lstStyle/>
          <a:p>
            <a:fld id="{16F580F7-309D-774C-854C-4DAB29350B9D}" type="datetimeFigureOut">
              <a:rPr lang="en-US" smtClean="0"/>
              <a:t>8/2/23</a:t>
            </a:fld>
            <a:endParaRPr lang="en-US"/>
          </a:p>
        </p:txBody>
      </p:sp>
      <p:sp>
        <p:nvSpPr>
          <p:cNvPr id="3" name="Footer Placeholder 2">
            <a:extLst>
              <a:ext uri="{FF2B5EF4-FFF2-40B4-BE49-F238E27FC236}">
                <a16:creationId xmlns:a16="http://schemas.microsoft.com/office/drawing/2014/main" id="{6E0FF8AF-4364-4718-94DF-AF25B56033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C67B02-F91F-DD3B-3597-DF17C19A0DCF}"/>
              </a:ext>
            </a:extLst>
          </p:cNvPr>
          <p:cNvSpPr>
            <a:spLocks noGrp="1"/>
          </p:cNvSpPr>
          <p:nvPr>
            <p:ph type="sldNum" sz="quarter" idx="12"/>
          </p:nvPr>
        </p:nvSpPr>
        <p:spPr/>
        <p:txBody>
          <a:bodyPr/>
          <a:lstStyle/>
          <a:p>
            <a:fld id="{39072C97-4763-594E-922E-8B42026A3298}" type="slidenum">
              <a:rPr lang="en-US" smtClean="0"/>
              <a:t>‹#›</a:t>
            </a:fld>
            <a:endParaRPr lang="en-US"/>
          </a:p>
        </p:txBody>
      </p:sp>
    </p:spTree>
    <p:extLst>
      <p:ext uri="{BB962C8B-B14F-4D97-AF65-F5344CB8AC3E}">
        <p14:creationId xmlns:p14="http://schemas.microsoft.com/office/powerpoint/2010/main" val="3194515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0AE01-AC44-43F0-DB45-E10F7671D5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210BB2C-507C-D63F-9349-98069165D4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42C8D7-81E6-8EDE-C5C0-6E223D8A2A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1C47DB-52E6-1D48-E30B-355BEB23583C}"/>
              </a:ext>
            </a:extLst>
          </p:cNvPr>
          <p:cNvSpPr>
            <a:spLocks noGrp="1"/>
          </p:cNvSpPr>
          <p:nvPr>
            <p:ph type="dt" sz="half" idx="10"/>
          </p:nvPr>
        </p:nvSpPr>
        <p:spPr/>
        <p:txBody>
          <a:bodyPr/>
          <a:lstStyle/>
          <a:p>
            <a:fld id="{16F580F7-309D-774C-854C-4DAB29350B9D}" type="datetimeFigureOut">
              <a:rPr lang="en-US" smtClean="0"/>
              <a:t>8/2/23</a:t>
            </a:fld>
            <a:endParaRPr lang="en-US"/>
          </a:p>
        </p:txBody>
      </p:sp>
      <p:sp>
        <p:nvSpPr>
          <p:cNvPr id="6" name="Footer Placeholder 5">
            <a:extLst>
              <a:ext uri="{FF2B5EF4-FFF2-40B4-BE49-F238E27FC236}">
                <a16:creationId xmlns:a16="http://schemas.microsoft.com/office/drawing/2014/main" id="{3C1F225C-9049-6CAF-D42C-A1B663DDB1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E750EE-993D-6962-D59C-9DCC4431A5EA}"/>
              </a:ext>
            </a:extLst>
          </p:cNvPr>
          <p:cNvSpPr>
            <a:spLocks noGrp="1"/>
          </p:cNvSpPr>
          <p:nvPr>
            <p:ph type="sldNum" sz="quarter" idx="12"/>
          </p:nvPr>
        </p:nvSpPr>
        <p:spPr/>
        <p:txBody>
          <a:bodyPr/>
          <a:lstStyle/>
          <a:p>
            <a:fld id="{39072C97-4763-594E-922E-8B42026A3298}" type="slidenum">
              <a:rPr lang="en-US" smtClean="0"/>
              <a:t>‹#›</a:t>
            </a:fld>
            <a:endParaRPr lang="en-US"/>
          </a:p>
        </p:txBody>
      </p:sp>
    </p:spTree>
    <p:extLst>
      <p:ext uri="{BB962C8B-B14F-4D97-AF65-F5344CB8AC3E}">
        <p14:creationId xmlns:p14="http://schemas.microsoft.com/office/powerpoint/2010/main" val="1011240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87DCD-4873-C8F9-BF93-08CABF2ECD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0E788A-64F1-6387-71EC-35F73E8BB3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86E300-4292-094D-E849-0A02E0100B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C49D36-0914-130D-9649-648197AF98EC}"/>
              </a:ext>
            </a:extLst>
          </p:cNvPr>
          <p:cNvSpPr>
            <a:spLocks noGrp="1"/>
          </p:cNvSpPr>
          <p:nvPr>
            <p:ph type="dt" sz="half" idx="10"/>
          </p:nvPr>
        </p:nvSpPr>
        <p:spPr/>
        <p:txBody>
          <a:bodyPr/>
          <a:lstStyle/>
          <a:p>
            <a:fld id="{16F580F7-309D-774C-854C-4DAB29350B9D}" type="datetimeFigureOut">
              <a:rPr lang="en-US" smtClean="0"/>
              <a:t>8/2/23</a:t>
            </a:fld>
            <a:endParaRPr lang="en-US"/>
          </a:p>
        </p:txBody>
      </p:sp>
      <p:sp>
        <p:nvSpPr>
          <p:cNvPr id="6" name="Footer Placeholder 5">
            <a:extLst>
              <a:ext uri="{FF2B5EF4-FFF2-40B4-BE49-F238E27FC236}">
                <a16:creationId xmlns:a16="http://schemas.microsoft.com/office/drawing/2014/main" id="{FC911D64-FDD7-33CB-E82A-7310644AE3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52DDB5-9BCF-806B-A674-3E4B6022E13A}"/>
              </a:ext>
            </a:extLst>
          </p:cNvPr>
          <p:cNvSpPr>
            <a:spLocks noGrp="1"/>
          </p:cNvSpPr>
          <p:nvPr>
            <p:ph type="sldNum" sz="quarter" idx="12"/>
          </p:nvPr>
        </p:nvSpPr>
        <p:spPr/>
        <p:txBody>
          <a:bodyPr/>
          <a:lstStyle/>
          <a:p>
            <a:fld id="{39072C97-4763-594E-922E-8B42026A3298}" type="slidenum">
              <a:rPr lang="en-US" smtClean="0"/>
              <a:t>‹#›</a:t>
            </a:fld>
            <a:endParaRPr lang="en-US"/>
          </a:p>
        </p:txBody>
      </p:sp>
    </p:spTree>
    <p:extLst>
      <p:ext uri="{BB962C8B-B14F-4D97-AF65-F5344CB8AC3E}">
        <p14:creationId xmlns:p14="http://schemas.microsoft.com/office/powerpoint/2010/main" val="2772123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6D12A6-B952-E745-4461-748A010357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8E9329-C81B-08FF-E035-A46498FACE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D90AB1-9E11-F9E1-8B4B-C323277FB1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F580F7-309D-774C-854C-4DAB29350B9D}" type="datetimeFigureOut">
              <a:rPr lang="en-US" smtClean="0"/>
              <a:t>8/2/23</a:t>
            </a:fld>
            <a:endParaRPr lang="en-US"/>
          </a:p>
        </p:txBody>
      </p:sp>
      <p:sp>
        <p:nvSpPr>
          <p:cNvPr id="5" name="Footer Placeholder 4">
            <a:extLst>
              <a:ext uri="{FF2B5EF4-FFF2-40B4-BE49-F238E27FC236}">
                <a16:creationId xmlns:a16="http://schemas.microsoft.com/office/drawing/2014/main" id="{28E30684-0DC5-A474-1ADE-1F64C7B6FD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71757D-EA44-1F20-1832-7E7D285143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072C97-4763-594E-922E-8B42026A3298}" type="slidenum">
              <a:rPr lang="en-US" smtClean="0"/>
              <a:t>‹#›</a:t>
            </a:fld>
            <a:endParaRPr lang="en-US"/>
          </a:p>
        </p:txBody>
      </p:sp>
    </p:spTree>
    <p:extLst>
      <p:ext uri="{BB962C8B-B14F-4D97-AF65-F5344CB8AC3E}">
        <p14:creationId xmlns:p14="http://schemas.microsoft.com/office/powerpoint/2010/main" val="471130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6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7.xml"/><Relationship Id="rId5" Type="http://schemas.openxmlformats.org/officeDocument/2006/relationships/image" Target="../media/image77.jpeg"/><Relationship Id="rId4" Type="http://schemas.openxmlformats.org/officeDocument/2006/relationships/image" Target="../media/image76.jpeg"/></Relationships>
</file>

<file path=ppt/slides/_rels/slide83.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7.xml"/><Relationship Id="rId5" Type="http://schemas.openxmlformats.org/officeDocument/2006/relationships/image" Target="../media/image77.jpeg"/><Relationship Id="rId4" Type="http://schemas.openxmlformats.org/officeDocument/2006/relationships/image" Target="../media/image76.jpeg"/></Relationships>
</file>

<file path=ppt/slides/_rels/slide8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8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clipart&#10;&#10;Description automatically generated">
            <a:extLst>
              <a:ext uri="{FF2B5EF4-FFF2-40B4-BE49-F238E27FC236}">
                <a16:creationId xmlns:a16="http://schemas.microsoft.com/office/drawing/2014/main" id="{3109B582-4F48-BC00-337F-B7BD23AF42E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7938" y="4769954"/>
            <a:ext cx="3251200" cy="1790700"/>
          </a:xfrm>
          <a:prstGeom prst="rect">
            <a:avLst/>
          </a:prstGeom>
        </p:spPr>
      </p:pic>
      <p:pic>
        <p:nvPicPr>
          <p:cNvPr id="5" name="Picture 4" descr="A picture containing text, valley, nature, canyon&#10;&#10;Description automatically generated">
            <a:extLst>
              <a:ext uri="{FF2B5EF4-FFF2-40B4-BE49-F238E27FC236}">
                <a16:creationId xmlns:a16="http://schemas.microsoft.com/office/drawing/2014/main" id="{3E374072-32BD-4BC4-9A4A-68C9A4EFEEF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2106" b="22894"/>
          <a:stretch/>
        </p:blipFill>
        <p:spPr>
          <a:xfrm>
            <a:off x="20" y="0"/>
            <a:ext cx="12191980" cy="6857990"/>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12161A20-3992-605D-9A42-5D7F0280304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18823" y="546907"/>
            <a:ext cx="3251200" cy="1790700"/>
          </a:xfrm>
          <a:prstGeom prst="rect">
            <a:avLst/>
          </a:prstGeom>
        </p:spPr>
      </p:pic>
      <p:sp>
        <p:nvSpPr>
          <p:cNvPr id="7" name="TextBox 6">
            <a:extLst>
              <a:ext uri="{FF2B5EF4-FFF2-40B4-BE49-F238E27FC236}">
                <a16:creationId xmlns:a16="http://schemas.microsoft.com/office/drawing/2014/main" id="{4E0BF1C3-9F63-D876-DE5A-9BD0CFA20EB7}"/>
              </a:ext>
            </a:extLst>
          </p:cNvPr>
          <p:cNvSpPr txBox="1"/>
          <p:nvPr/>
        </p:nvSpPr>
        <p:spPr>
          <a:xfrm>
            <a:off x="560348" y="2830962"/>
            <a:ext cx="11071303" cy="1938992"/>
          </a:xfrm>
          <a:prstGeom prst="rect">
            <a:avLst/>
          </a:prstGeom>
          <a:noFill/>
        </p:spPr>
        <p:txBody>
          <a:bodyPr wrap="square" rtlCol="0">
            <a:spAutoFit/>
          </a:bodyPr>
          <a:lstStyle/>
          <a:p>
            <a:pPr algn="ctr"/>
            <a:r>
              <a:rPr lang="en-US" sz="4000" dirty="0">
                <a:solidFill>
                  <a:schemeClr val="bg1"/>
                </a:solidFill>
                <a:latin typeface="Dreaming Outloud Pro" panose="03050502040302030504" pitchFamily="66" charset="77"/>
                <a:cs typeface="Dreaming Outloud Pro" panose="03050502040302030504" pitchFamily="66" charset="77"/>
              </a:rPr>
              <a:t>Are We Paying Enough Attention to Cognitive Load When Designing and Delivering Instruction to </a:t>
            </a:r>
          </a:p>
          <a:p>
            <a:pPr algn="ctr"/>
            <a:r>
              <a:rPr lang="en-US" sz="4000" dirty="0">
                <a:solidFill>
                  <a:schemeClr val="bg1"/>
                </a:solidFill>
                <a:latin typeface="Dreaming Outloud Pro" panose="03050502040302030504" pitchFamily="66" charset="77"/>
                <a:cs typeface="Dreaming Outloud Pro" panose="03050502040302030504" pitchFamily="66" charset="77"/>
              </a:rPr>
              <a:t>Teacher Candidates?  </a:t>
            </a:r>
          </a:p>
        </p:txBody>
      </p:sp>
      <p:sp>
        <p:nvSpPr>
          <p:cNvPr id="8" name="TextBox 7">
            <a:extLst>
              <a:ext uri="{FF2B5EF4-FFF2-40B4-BE49-F238E27FC236}">
                <a16:creationId xmlns:a16="http://schemas.microsoft.com/office/drawing/2014/main" id="{5D79C38D-C18F-B791-E87A-BF29A469D437}"/>
              </a:ext>
            </a:extLst>
          </p:cNvPr>
          <p:cNvSpPr txBox="1"/>
          <p:nvPr/>
        </p:nvSpPr>
        <p:spPr>
          <a:xfrm>
            <a:off x="1051133" y="6062991"/>
            <a:ext cx="3538918" cy="646331"/>
          </a:xfrm>
          <a:prstGeom prst="rect">
            <a:avLst/>
          </a:prstGeom>
          <a:noFill/>
        </p:spPr>
        <p:txBody>
          <a:bodyPr wrap="none" rtlCol="0">
            <a:spAutoFit/>
          </a:bodyPr>
          <a:lstStyle/>
          <a:p>
            <a:r>
              <a:rPr lang="en-US" sz="3600" dirty="0">
                <a:latin typeface="Dreaming Outloud Pro" panose="03050502040302030504" pitchFamily="66" charset="77"/>
                <a:cs typeface="Dreaming Outloud Pro" panose="03050502040302030504" pitchFamily="66" charset="77"/>
              </a:rPr>
              <a:t>Michael Kennedy</a:t>
            </a:r>
          </a:p>
        </p:txBody>
      </p:sp>
      <p:sp>
        <p:nvSpPr>
          <p:cNvPr id="9" name="TextBox 8">
            <a:extLst>
              <a:ext uri="{FF2B5EF4-FFF2-40B4-BE49-F238E27FC236}">
                <a16:creationId xmlns:a16="http://schemas.microsoft.com/office/drawing/2014/main" id="{56B7E1BD-9F93-9BCE-15CE-8CE0E049D458}"/>
              </a:ext>
            </a:extLst>
          </p:cNvPr>
          <p:cNvSpPr txBox="1"/>
          <p:nvPr/>
        </p:nvSpPr>
        <p:spPr>
          <a:xfrm>
            <a:off x="7396852" y="6037162"/>
            <a:ext cx="4289123" cy="646331"/>
          </a:xfrm>
          <a:prstGeom prst="rect">
            <a:avLst/>
          </a:prstGeom>
          <a:noFill/>
        </p:spPr>
        <p:txBody>
          <a:bodyPr wrap="none" rtlCol="0">
            <a:spAutoFit/>
          </a:bodyPr>
          <a:lstStyle/>
          <a:p>
            <a:r>
              <a:rPr lang="en-US" sz="3600" dirty="0">
                <a:latin typeface="Dreaming Outloud Pro" panose="03050502040302030504" pitchFamily="66" charset="77"/>
                <a:cs typeface="Dreaming Outloud Pro" panose="03050502040302030504" pitchFamily="66" charset="77"/>
              </a:rPr>
              <a:t>University of Virginia</a:t>
            </a:r>
          </a:p>
        </p:txBody>
      </p:sp>
    </p:spTree>
    <p:extLst>
      <p:ext uri="{BB962C8B-B14F-4D97-AF65-F5344CB8AC3E}">
        <p14:creationId xmlns:p14="http://schemas.microsoft.com/office/powerpoint/2010/main" val="36671258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74268" y="0"/>
            <a:ext cx="4506461" cy="6858000"/>
          </a:xfrm>
          <a:prstGeom prst="rect">
            <a:avLst/>
          </a:prstGeom>
        </p:spPr>
      </p:pic>
      <p:sp>
        <p:nvSpPr>
          <p:cNvPr id="3" name="TextBox 2"/>
          <p:cNvSpPr txBox="1"/>
          <p:nvPr/>
        </p:nvSpPr>
        <p:spPr>
          <a:xfrm>
            <a:off x="739666" y="1182029"/>
            <a:ext cx="4634602" cy="1754326"/>
          </a:xfrm>
          <a:prstGeom prst="rect">
            <a:avLst/>
          </a:prstGeom>
          <a:noFill/>
        </p:spPr>
        <p:txBody>
          <a:bodyPr wrap="none" rtlCol="0">
            <a:spAutoFit/>
          </a:bodyPr>
          <a:lstStyle/>
          <a:p>
            <a:pPr algn="ctr"/>
            <a:r>
              <a:rPr lang="en-US" sz="3600" dirty="0">
                <a:latin typeface="Times New Roman" charset="0"/>
                <a:ea typeface="Times New Roman" charset="0"/>
                <a:cs typeface="Times New Roman" charset="0"/>
              </a:rPr>
              <a:t>My </a:t>
            </a:r>
            <a:r>
              <a:rPr lang="en-US" sz="3600">
                <a:latin typeface="Times New Roman" charset="0"/>
                <a:ea typeface="Times New Roman" charset="0"/>
                <a:cs typeface="Times New Roman" charset="0"/>
              </a:rPr>
              <a:t>First Guest Lecture</a:t>
            </a:r>
            <a:r>
              <a:rPr lang="en-US" sz="3600" dirty="0">
                <a:latin typeface="Times New Roman" charset="0"/>
                <a:ea typeface="Times New Roman" charset="0"/>
                <a:cs typeface="Times New Roman" charset="0"/>
              </a:rPr>
              <a:t>:</a:t>
            </a:r>
          </a:p>
          <a:p>
            <a:pPr algn="ctr"/>
            <a:endParaRPr lang="en-US" sz="3600" dirty="0">
              <a:latin typeface="Times New Roman" charset="0"/>
              <a:ea typeface="Times New Roman" charset="0"/>
              <a:cs typeface="Times New Roman" charset="0"/>
            </a:endParaRPr>
          </a:p>
          <a:p>
            <a:pPr algn="ctr"/>
            <a:r>
              <a:rPr lang="en-US" sz="3600" dirty="0">
                <a:latin typeface="Times New Roman" charset="0"/>
                <a:ea typeface="Times New Roman" charset="0"/>
                <a:cs typeface="Times New Roman" charset="0"/>
              </a:rPr>
              <a:t>Superbly Prepared</a:t>
            </a:r>
          </a:p>
        </p:txBody>
      </p:sp>
    </p:spTree>
    <p:extLst>
      <p:ext uri="{BB962C8B-B14F-4D97-AF65-F5344CB8AC3E}">
        <p14:creationId xmlns:p14="http://schemas.microsoft.com/office/powerpoint/2010/main" val="1176833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51628" y="32916"/>
            <a:ext cx="7063803" cy="1015663"/>
          </a:xfrm>
          <a:prstGeom prst="rect">
            <a:avLst/>
          </a:prstGeom>
          <a:noFill/>
        </p:spPr>
        <p:txBody>
          <a:bodyPr wrap="none" rtlCol="0">
            <a:spAutoFit/>
          </a:bodyPr>
          <a:lstStyle/>
          <a:p>
            <a:r>
              <a:rPr lang="en-US" sz="6000" dirty="0">
                <a:latin typeface="Times New Roman"/>
                <a:cs typeface="Times New Roman"/>
              </a:rPr>
              <a:t>rehearsal was flawless</a:t>
            </a:r>
          </a:p>
        </p:txBody>
      </p:sp>
      <p:pic>
        <p:nvPicPr>
          <p:cNvPr id="4" name="Picture 3">
            <a:extLst>
              <a:ext uri="{FF2B5EF4-FFF2-40B4-BE49-F238E27FC236}">
                <a16:creationId xmlns:a16="http://schemas.microsoft.com/office/drawing/2014/main" id="{0A2EF41C-E6C9-914A-B6EE-F545B524FF32}"/>
              </a:ext>
            </a:extLst>
          </p:cNvPr>
          <p:cNvPicPr>
            <a:picLocks noChangeAspect="1"/>
          </p:cNvPicPr>
          <p:nvPr/>
        </p:nvPicPr>
        <p:blipFill>
          <a:blip r:embed="rId2"/>
          <a:stretch>
            <a:fillRect/>
          </a:stretch>
        </p:blipFill>
        <p:spPr>
          <a:xfrm>
            <a:off x="2613003" y="1184322"/>
            <a:ext cx="6741051" cy="5042306"/>
          </a:xfrm>
          <a:prstGeom prst="rect">
            <a:avLst/>
          </a:prstGeom>
        </p:spPr>
      </p:pic>
    </p:spTree>
    <p:extLst>
      <p:ext uri="{BB962C8B-B14F-4D97-AF65-F5344CB8AC3E}">
        <p14:creationId xmlns:p14="http://schemas.microsoft.com/office/powerpoint/2010/main" val="34146875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33600" y="152400"/>
            <a:ext cx="10058400" cy="6705600"/>
          </a:xfrm>
          <a:prstGeom prst="rect">
            <a:avLst/>
          </a:prstGeom>
        </p:spPr>
      </p:pic>
      <p:sp>
        <p:nvSpPr>
          <p:cNvPr id="3" name="TextBox 2"/>
          <p:cNvSpPr txBox="1"/>
          <p:nvPr/>
        </p:nvSpPr>
        <p:spPr>
          <a:xfrm flipH="1">
            <a:off x="568710" y="669073"/>
            <a:ext cx="4215162" cy="5016758"/>
          </a:xfrm>
          <a:prstGeom prst="rect">
            <a:avLst/>
          </a:prstGeom>
          <a:noFill/>
        </p:spPr>
        <p:txBody>
          <a:bodyPr wrap="square" rtlCol="0">
            <a:spAutoFit/>
          </a:bodyPr>
          <a:lstStyle/>
          <a:p>
            <a:r>
              <a:rPr lang="en-US" sz="3200" dirty="0"/>
              <a:t>Who wouldn’t enjoy a </a:t>
            </a:r>
          </a:p>
          <a:p>
            <a:r>
              <a:rPr lang="en-US" sz="3200" dirty="0"/>
              <a:t>100+ slide PowerPoint</a:t>
            </a:r>
          </a:p>
          <a:p>
            <a:r>
              <a:rPr lang="en-US" sz="3200" dirty="0"/>
              <a:t>presentation jam packed with 4-5 thorough bullet points per slide on the finer points of special education law crammed into 75 electric minutes???!!!</a:t>
            </a:r>
          </a:p>
        </p:txBody>
      </p:sp>
    </p:spTree>
    <p:extLst>
      <p:ext uri="{BB962C8B-B14F-4D97-AF65-F5344CB8AC3E}">
        <p14:creationId xmlns:p14="http://schemas.microsoft.com/office/powerpoint/2010/main" val="22052057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BFB2E8-FB31-5042-9222-85B82E0A8B09}"/>
              </a:ext>
            </a:extLst>
          </p:cNvPr>
          <p:cNvPicPr>
            <a:picLocks noChangeAspect="1"/>
          </p:cNvPicPr>
          <p:nvPr/>
        </p:nvPicPr>
        <p:blipFill>
          <a:blip r:embed="rId2"/>
          <a:stretch>
            <a:fillRect/>
          </a:stretch>
        </p:blipFill>
        <p:spPr>
          <a:xfrm>
            <a:off x="2720898" y="1083757"/>
            <a:ext cx="6590371" cy="4963119"/>
          </a:xfrm>
          <a:prstGeom prst="rect">
            <a:avLst/>
          </a:prstGeom>
        </p:spPr>
      </p:pic>
    </p:spTree>
    <p:extLst>
      <p:ext uri="{BB962C8B-B14F-4D97-AF65-F5344CB8AC3E}">
        <p14:creationId xmlns:p14="http://schemas.microsoft.com/office/powerpoint/2010/main" val="35602891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2192001" cy="6858000"/>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30834">
            <a:off x="5606955" y="2122562"/>
            <a:ext cx="804896" cy="1214661"/>
          </a:xfrm>
          <a:prstGeom prst="rect">
            <a:avLst/>
          </a:prstGeom>
        </p:spPr>
      </p:pic>
    </p:spTree>
    <p:extLst>
      <p:ext uri="{BB962C8B-B14F-4D97-AF65-F5344CB8AC3E}">
        <p14:creationId xmlns:p14="http://schemas.microsoft.com/office/powerpoint/2010/main" val="16478791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27400" y="0"/>
            <a:ext cx="5529521" cy="6858000"/>
          </a:xfrm>
          <a:prstGeom prst="rect">
            <a:avLst/>
          </a:prstGeom>
        </p:spPr>
      </p:pic>
    </p:spTree>
    <p:extLst>
      <p:ext uri="{BB962C8B-B14F-4D97-AF65-F5344CB8AC3E}">
        <p14:creationId xmlns:p14="http://schemas.microsoft.com/office/powerpoint/2010/main" val="27580256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F42493-0E9A-A743-A08C-5958706E3F98}"/>
              </a:ext>
            </a:extLst>
          </p:cNvPr>
          <p:cNvPicPr>
            <a:picLocks noChangeAspect="1"/>
          </p:cNvPicPr>
          <p:nvPr/>
        </p:nvPicPr>
        <p:blipFill>
          <a:blip r:embed="rId2"/>
          <a:stretch>
            <a:fillRect/>
          </a:stretch>
        </p:blipFill>
        <p:spPr>
          <a:xfrm>
            <a:off x="3048000" y="1060450"/>
            <a:ext cx="6096000" cy="4737100"/>
          </a:xfrm>
          <a:prstGeom prst="rect">
            <a:avLst/>
          </a:prstGeom>
        </p:spPr>
      </p:pic>
    </p:spTree>
    <p:extLst>
      <p:ext uri="{BB962C8B-B14F-4D97-AF65-F5344CB8AC3E}">
        <p14:creationId xmlns:p14="http://schemas.microsoft.com/office/powerpoint/2010/main" val="7420027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06388" y="0"/>
            <a:ext cx="5143500" cy="6858000"/>
          </a:xfrm>
          <a:prstGeom prst="rect">
            <a:avLst/>
          </a:prstGeom>
        </p:spPr>
      </p:pic>
    </p:spTree>
    <p:extLst>
      <p:ext uri="{BB962C8B-B14F-4D97-AF65-F5344CB8AC3E}">
        <p14:creationId xmlns:p14="http://schemas.microsoft.com/office/powerpoint/2010/main" val="41364610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extBox 2"/>
          <p:cNvSpPr txBox="1"/>
          <p:nvPr/>
        </p:nvSpPr>
        <p:spPr>
          <a:xfrm>
            <a:off x="126380" y="524107"/>
            <a:ext cx="5207620" cy="1200329"/>
          </a:xfrm>
          <a:prstGeom prst="rect">
            <a:avLst/>
          </a:prstGeom>
          <a:noFill/>
        </p:spPr>
        <p:txBody>
          <a:bodyPr wrap="square" rtlCol="0">
            <a:spAutoFit/>
          </a:bodyPr>
          <a:lstStyle/>
          <a:p>
            <a:r>
              <a:rPr lang="en-US" sz="3600" dirty="0">
                <a:latin typeface="Times New Roman" charset="0"/>
                <a:ea typeface="Times New Roman" charset="0"/>
                <a:cs typeface="Times New Roman" charset="0"/>
              </a:rPr>
              <a:t>3 Types of Cognitive Load</a:t>
            </a:r>
          </a:p>
          <a:p>
            <a:endParaRPr lang="en-US" sz="36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26680942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extBox 2"/>
          <p:cNvSpPr txBox="1"/>
          <p:nvPr/>
        </p:nvSpPr>
        <p:spPr>
          <a:xfrm>
            <a:off x="126380" y="524107"/>
            <a:ext cx="5207620" cy="2862322"/>
          </a:xfrm>
          <a:prstGeom prst="rect">
            <a:avLst/>
          </a:prstGeom>
          <a:noFill/>
        </p:spPr>
        <p:txBody>
          <a:bodyPr wrap="square" rtlCol="0">
            <a:spAutoFit/>
          </a:bodyPr>
          <a:lstStyle/>
          <a:p>
            <a:r>
              <a:rPr lang="en-US" sz="3600" dirty="0">
                <a:latin typeface="Times New Roman" charset="0"/>
                <a:ea typeface="Times New Roman" charset="0"/>
                <a:cs typeface="Times New Roman" charset="0"/>
              </a:rPr>
              <a:t>3 Types of Cognitive Load</a:t>
            </a:r>
          </a:p>
          <a:p>
            <a:endParaRPr lang="en-US" sz="3600" dirty="0">
              <a:latin typeface="Times New Roman" charset="0"/>
              <a:ea typeface="Times New Roman" charset="0"/>
              <a:cs typeface="Times New Roman" charset="0"/>
            </a:endParaRPr>
          </a:p>
          <a:p>
            <a:pPr marL="742950" indent="-742950">
              <a:buAutoNum type="arabicPeriod"/>
            </a:pPr>
            <a:r>
              <a:rPr lang="en-US" sz="3600" dirty="0">
                <a:latin typeface="Times New Roman" charset="0"/>
                <a:ea typeface="Times New Roman" charset="0"/>
                <a:cs typeface="Times New Roman" charset="0"/>
              </a:rPr>
              <a:t>Intrinsic</a:t>
            </a:r>
          </a:p>
          <a:p>
            <a:pPr marL="742950" indent="-742950">
              <a:buAutoNum type="arabicPeriod"/>
            </a:pPr>
            <a:r>
              <a:rPr lang="en-US" sz="3600" dirty="0">
                <a:latin typeface="Times New Roman" charset="0"/>
                <a:ea typeface="Times New Roman" charset="0"/>
                <a:cs typeface="Times New Roman" charset="0"/>
              </a:rPr>
              <a:t>Extraneous</a:t>
            </a:r>
          </a:p>
          <a:p>
            <a:pPr marL="742950" indent="-742950">
              <a:buAutoNum type="arabicPeriod"/>
            </a:pPr>
            <a:r>
              <a:rPr lang="en-US" sz="3600" dirty="0">
                <a:latin typeface="Times New Roman" charset="0"/>
                <a:ea typeface="Times New Roman" charset="0"/>
                <a:cs typeface="Times New Roman" charset="0"/>
              </a:rPr>
              <a:t>Germane</a:t>
            </a:r>
          </a:p>
        </p:txBody>
      </p:sp>
    </p:spTree>
    <p:extLst>
      <p:ext uri="{BB962C8B-B14F-4D97-AF65-F5344CB8AC3E}">
        <p14:creationId xmlns:p14="http://schemas.microsoft.com/office/powerpoint/2010/main" val="6633997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suit and tie&#10;&#10;Description automatically generated with medium confidence">
            <a:extLst>
              <a:ext uri="{FF2B5EF4-FFF2-40B4-BE49-F238E27FC236}">
                <a16:creationId xmlns:a16="http://schemas.microsoft.com/office/drawing/2014/main" id="{AFC19CE3-6F9B-4316-88B2-D4A8BDDE49D7}"/>
              </a:ext>
            </a:extLst>
          </p:cNvPr>
          <p:cNvPicPr>
            <a:picLocks noChangeAspect="1"/>
          </p:cNvPicPr>
          <p:nvPr/>
        </p:nvPicPr>
        <p:blipFill>
          <a:blip r:embed="rId2"/>
          <a:stretch>
            <a:fillRect/>
          </a:stretch>
        </p:blipFill>
        <p:spPr>
          <a:xfrm>
            <a:off x="3504132" y="837132"/>
            <a:ext cx="5183736" cy="5183736"/>
          </a:xfrm>
          <a:prstGeom prst="rect">
            <a:avLst/>
          </a:prstGeom>
        </p:spPr>
      </p:pic>
    </p:spTree>
    <p:extLst>
      <p:ext uri="{BB962C8B-B14F-4D97-AF65-F5344CB8AC3E}">
        <p14:creationId xmlns:p14="http://schemas.microsoft.com/office/powerpoint/2010/main" val="3063250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23401" y="289932"/>
            <a:ext cx="9531776" cy="2308324"/>
          </a:xfrm>
          <a:prstGeom prst="rect">
            <a:avLst/>
          </a:prstGeom>
          <a:noFill/>
        </p:spPr>
        <p:txBody>
          <a:bodyPr wrap="none" rtlCol="0">
            <a:spAutoFit/>
          </a:bodyPr>
          <a:lstStyle/>
          <a:p>
            <a:pPr algn="ctr"/>
            <a:r>
              <a:rPr lang="en-US" sz="4000" dirty="0">
                <a:latin typeface="Times New Roman" charset="0"/>
                <a:ea typeface="Times New Roman" charset="0"/>
                <a:cs typeface="Times New Roman" charset="0"/>
              </a:rPr>
              <a:t>Intrinsic Load</a:t>
            </a:r>
          </a:p>
          <a:p>
            <a:pPr algn="ctr"/>
            <a:endParaRPr lang="en-US" sz="4000" dirty="0">
              <a:latin typeface="Times New Roman" charset="0"/>
              <a:ea typeface="Times New Roman" charset="0"/>
              <a:cs typeface="Times New Roman" charset="0"/>
            </a:endParaRPr>
          </a:p>
          <a:p>
            <a:pPr algn="ctr"/>
            <a:r>
              <a:rPr lang="en-US" sz="3200" dirty="0">
                <a:latin typeface="Times New Roman" charset="0"/>
                <a:ea typeface="Times New Roman" charset="0"/>
                <a:cs typeface="Times New Roman" charset="0"/>
              </a:rPr>
              <a:t>Imposed by the basic structure of information the learner</a:t>
            </a:r>
          </a:p>
          <a:p>
            <a:pPr algn="ctr"/>
            <a:r>
              <a:rPr lang="en-US" sz="3200" dirty="0">
                <a:latin typeface="Times New Roman" charset="0"/>
                <a:ea typeface="Times New Roman" charset="0"/>
                <a:cs typeface="Times New Roman" charset="0"/>
              </a:rPr>
              <a:t>needs to acquire, regardless of how it is taught. </a:t>
            </a:r>
          </a:p>
        </p:txBody>
      </p:sp>
      <p:sp>
        <p:nvSpPr>
          <p:cNvPr id="4" name="TextBox 3"/>
          <p:cNvSpPr txBox="1"/>
          <p:nvPr/>
        </p:nvSpPr>
        <p:spPr>
          <a:xfrm flipH="1">
            <a:off x="7449015" y="6010507"/>
            <a:ext cx="4583151" cy="461665"/>
          </a:xfrm>
          <a:prstGeom prst="rect">
            <a:avLst/>
          </a:prstGeom>
          <a:noFill/>
        </p:spPr>
        <p:txBody>
          <a:bodyPr wrap="square" rtlCol="0">
            <a:spAutoFit/>
          </a:bodyPr>
          <a:lstStyle/>
          <a:p>
            <a:r>
              <a:rPr lang="en-US" sz="2400" dirty="0" err="1"/>
              <a:t>Sweller</a:t>
            </a:r>
            <a:r>
              <a:rPr lang="en-US" sz="2400" dirty="0"/>
              <a:t>, Ayers, &amp; </a:t>
            </a:r>
            <a:r>
              <a:rPr lang="en-US" sz="2400" dirty="0" err="1"/>
              <a:t>Kalyuga</a:t>
            </a:r>
            <a:r>
              <a:rPr lang="en-US" sz="2400" dirty="0"/>
              <a:t>, 2011</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6700" y="2863587"/>
            <a:ext cx="5737795" cy="3146920"/>
          </a:xfrm>
          <a:prstGeom prst="rect">
            <a:avLst/>
          </a:prstGeom>
        </p:spPr>
      </p:pic>
    </p:spTree>
    <p:extLst>
      <p:ext uri="{BB962C8B-B14F-4D97-AF65-F5344CB8AC3E}">
        <p14:creationId xmlns:p14="http://schemas.microsoft.com/office/powerpoint/2010/main" val="5943540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11379" y="289932"/>
            <a:ext cx="9555821" cy="3785652"/>
          </a:xfrm>
          <a:prstGeom prst="rect">
            <a:avLst/>
          </a:prstGeom>
          <a:noFill/>
        </p:spPr>
        <p:txBody>
          <a:bodyPr wrap="none" rtlCol="0">
            <a:spAutoFit/>
          </a:bodyPr>
          <a:lstStyle/>
          <a:p>
            <a:pPr algn="ctr"/>
            <a:r>
              <a:rPr lang="en-US" sz="4000" dirty="0">
                <a:latin typeface="Times New Roman" charset="0"/>
                <a:ea typeface="Times New Roman" charset="0"/>
                <a:cs typeface="Times New Roman" charset="0"/>
              </a:rPr>
              <a:t>Intrinsic Load</a:t>
            </a:r>
          </a:p>
          <a:p>
            <a:pPr algn="ctr"/>
            <a:endParaRPr lang="en-US" sz="4000" dirty="0">
              <a:latin typeface="Times New Roman" charset="0"/>
              <a:ea typeface="Times New Roman" charset="0"/>
              <a:cs typeface="Times New Roman" charset="0"/>
            </a:endParaRPr>
          </a:p>
          <a:p>
            <a:pPr algn="ctr"/>
            <a:r>
              <a:rPr lang="en-US" sz="3200" dirty="0">
                <a:latin typeface="Times New Roman" charset="0"/>
                <a:ea typeface="Times New Roman" charset="0"/>
                <a:cs typeface="Times New Roman" charset="0"/>
              </a:rPr>
              <a:t>Imposed by the basic structure of information the learner</a:t>
            </a:r>
          </a:p>
          <a:p>
            <a:pPr algn="ctr"/>
            <a:r>
              <a:rPr lang="en-US" sz="3200" dirty="0">
                <a:latin typeface="Times New Roman" charset="0"/>
                <a:ea typeface="Times New Roman" charset="0"/>
                <a:cs typeface="Times New Roman" charset="0"/>
              </a:rPr>
              <a:t>needs to acquire, regardless of how it is taught. </a:t>
            </a:r>
          </a:p>
          <a:p>
            <a:pPr algn="ctr"/>
            <a:endParaRPr lang="en-US" sz="3200" dirty="0">
              <a:latin typeface="Times New Roman" charset="0"/>
              <a:ea typeface="Times New Roman" charset="0"/>
              <a:cs typeface="Times New Roman" charset="0"/>
            </a:endParaRPr>
          </a:p>
          <a:p>
            <a:pPr algn="ctr"/>
            <a:r>
              <a:rPr lang="en-US" sz="3200" dirty="0">
                <a:latin typeface="Times New Roman" charset="0"/>
                <a:ea typeface="Times New Roman" charset="0"/>
                <a:cs typeface="Times New Roman" charset="0"/>
              </a:rPr>
              <a:t>If content is complex, it imposes more intrinsic load than</a:t>
            </a:r>
          </a:p>
          <a:p>
            <a:pPr algn="ctr"/>
            <a:r>
              <a:rPr lang="en-US" sz="3200" dirty="0">
                <a:latin typeface="Times New Roman" charset="0"/>
                <a:ea typeface="Times New Roman" charset="0"/>
                <a:cs typeface="Times New Roman" charset="0"/>
              </a:rPr>
              <a:t>content that is less/not complex. </a:t>
            </a:r>
          </a:p>
        </p:txBody>
      </p:sp>
      <p:sp>
        <p:nvSpPr>
          <p:cNvPr id="4" name="TextBox 3"/>
          <p:cNvSpPr txBox="1"/>
          <p:nvPr/>
        </p:nvSpPr>
        <p:spPr>
          <a:xfrm flipH="1">
            <a:off x="7449015" y="6010507"/>
            <a:ext cx="4583151" cy="461665"/>
          </a:xfrm>
          <a:prstGeom prst="rect">
            <a:avLst/>
          </a:prstGeom>
          <a:noFill/>
        </p:spPr>
        <p:txBody>
          <a:bodyPr wrap="square" rtlCol="0">
            <a:spAutoFit/>
          </a:bodyPr>
          <a:lstStyle/>
          <a:p>
            <a:r>
              <a:rPr lang="en-US" sz="2400" dirty="0" err="1"/>
              <a:t>Sweller</a:t>
            </a:r>
            <a:r>
              <a:rPr lang="en-US" sz="2400" dirty="0"/>
              <a:t>, Ayers, &amp; </a:t>
            </a:r>
            <a:r>
              <a:rPr lang="en-US" sz="2400" dirty="0" err="1"/>
              <a:t>Kalyuga</a:t>
            </a:r>
            <a:r>
              <a:rPr lang="en-US" sz="2400" dirty="0"/>
              <a:t>, 2011</a:t>
            </a:r>
          </a:p>
        </p:txBody>
      </p:sp>
    </p:spTree>
    <p:extLst>
      <p:ext uri="{BB962C8B-B14F-4D97-AF65-F5344CB8AC3E}">
        <p14:creationId xmlns:p14="http://schemas.microsoft.com/office/powerpoint/2010/main" val="42050613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2189" y="289932"/>
            <a:ext cx="10914206" cy="5262979"/>
          </a:xfrm>
          <a:prstGeom prst="rect">
            <a:avLst/>
          </a:prstGeom>
          <a:noFill/>
        </p:spPr>
        <p:txBody>
          <a:bodyPr wrap="none" rtlCol="0">
            <a:spAutoFit/>
          </a:bodyPr>
          <a:lstStyle/>
          <a:p>
            <a:pPr algn="ctr"/>
            <a:r>
              <a:rPr lang="en-US" sz="4000" dirty="0">
                <a:latin typeface="Times New Roman" charset="0"/>
                <a:ea typeface="Times New Roman" charset="0"/>
                <a:cs typeface="Times New Roman" charset="0"/>
              </a:rPr>
              <a:t>Intrinsic Load</a:t>
            </a:r>
          </a:p>
          <a:p>
            <a:pPr algn="ctr"/>
            <a:endParaRPr lang="en-US" sz="4000" dirty="0">
              <a:latin typeface="Times New Roman" charset="0"/>
              <a:ea typeface="Times New Roman" charset="0"/>
              <a:cs typeface="Times New Roman" charset="0"/>
            </a:endParaRPr>
          </a:p>
          <a:p>
            <a:pPr algn="ctr"/>
            <a:r>
              <a:rPr lang="en-US" sz="3200" dirty="0">
                <a:latin typeface="Times New Roman" charset="0"/>
                <a:ea typeface="Times New Roman" charset="0"/>
                <a:cs typeface="Times New Roman" charset="0"/>
              </a:rPr>
              <a:t>Imposed by the basic structure of information the learner</a:t>
            </a:r>
          </a:p>
          <a:p>
            <a:pPr algn="ctr"/>
            <a:r>
              <a:rPr lang="en-US" sz="3200" dirty="0">
                <a:latin typeface="Times New Roman" charset="0"/>
                <a:ea typeface="Times New Roman" charset="0"/>
                <a:cs typeface="Times New Roman" charset="0"/>
              </a:rPr>
              <a:t>needs to acquire, regardless of how it is taught. </a:t>
            </a:r>
          </a:p>
          <a:p>
            <a:pPr algn="ctr"/>
            <a:endParaRPr lang="en-US" sz="3200" dirty="0">
              <a:latin typeface="Times New Roman" charset="0"/>
              <a:ea typeface="Times New Roman" charset="0"/>
              <a:cs typeface="Times New Roman" charset="0"/>
            </a:endParaRPr>
          </a:p>
          <a:p>
            <a:pPr algn="ctr"/>
            <a:r>
              <a:rPr lang="en-US" sz="3200" dirty="0">
                <a:latin typeface="Times New Roman" charset="0"/>
                <a:ea typeface="Times New Roman" charset="0"/>
                <a:cs typeface="Times New Roman" charset="0"/>
              </a:rPr>
              <a:t>If content is complex, it imposes more intrinsic load than</a:t>
            </a:r>
          </a:p>
          <a:p>
            <a:pPr algn="ctr"/>
            <a:r>
              <a:rPr lang="en-US" sz="3200" dirty="0">
                <a:latin typeface="Times New Roman" charset="0"/>
                <a:ea typeface="Times New Roman" charset="0"/>
                <a:cs typeface="Times New Roman" charset="0"/>
              </a:rPr>
              <a:t>content that is less/not complex. </a:t>
            </a:r>
          </a:p>
          <a:p>
            <a:pPr algn="ctr"/>
            <a:endParaRPr lang="en-US" sz="3200" dirty="0">
              <a:latin typeface="Times New Roman" charset="0"/>
              <a:ea typeface="Times New Roman" charset="0"/>
              <a:cs typeface="Times New Roman" charset="0"/>
            </a:endParaRPr>
          </a:p>
          <a:p>
            <a:pPr algn="ctr"/>
            <a:r>
              <a:rPr lang="en-US" sz="3200" dirty="0">
                <a:latin typeface="Times New Roman" charset="0"/>
                <a:ea typeface="Times New Roman" charset="0"/>
                <a:cs typeface="Times New Roman" charset="0"/>
              </a:rPr>
              <a:t>Even if the material isn’t itself complicated, but there is a lot of it,</a:t>
            </a:r>
          </a:p>
          <a:p>
            <a:pPr algn="ctr"/>
            <a:r>
              <a:rPr lang="en-US" sz="3200" dirty="0">
                <a:latin typeface="Times New Roman" charset="0"/>
                <a:ea typeface="Times New Roman" charset="0"/>
                <a:cs typeface="Times New Roman" charset="0"/>
              </a:rPr>
              <a:t>intrinsic load will be taxed. </a:t>
            </a:r>
          </a:p>
        </p:txBody>
      </p:sp>
      <p:sp>
        <p:nvSpPr>
          <p:cNvPr id="4" name="TextBox 3"/>
          <p:cNvSpPr txBox="1"/>
          <p:nvPr/>
        </p:nvSpPr>
        <p:spPr>
          <a:xfrm flipH="1">
            <a:off x="7449015" y="6010507"/>
            <a:ext cx="4583151" cy="461665"/>
          </a:xfrm>
          <a:prstGeom prst="rect">
            <a:avLst/>
          </a:prstGeom>
          <a:noFill/>
        </p:spPr>
        <p:txBody>
          <a:bodyPr wrap="square" rtlCol="0">
            <a:spAutoFit/>
          </a:bodyPr>
          <a:lstStyle/>
          <a:p>
            <a:r>
              <a:rPr lang="en-US" sz="2400" dirty="0" err="1"/>
              <a:t>Sweller</a:t>
            </a:r>
            <a:r>
              <a:rPr lang="en-US" sz="2400" dirty="0"/>
              <a:t>, Ayers, &amp; </a:t>
            </a:r>
            <a:r>
              <a:rPr lang="en-US" sz="2400" dirty="0" err="1"/>
              <a:t>Kalyuga</a:t>
            </a:r>
            <a:r>
              <a:rPr lang="en-US" sz="2400" dirty="0"/>
              <a:t>, 2011</a:t>
            </a:r>
          </a:p>
        </p:txBody>
      </p:sp>
    </p:spTree>
    <p:extLst>
      <p:ext uri="{BB962C8B-B14F-4D97-AF65-F5344CB8AC3E}">
        <p14:creationId xmlns:p14="http://schemas.microsoft.com/office/powerpoint/2010/main" val="41637155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extBox 2"/>
          <p:cNvSpPr txBox="1"/>
          <p:nvPr/>
        </p:nvSpPr>
        <p:spPr>
          <a:xfrm>
            <a:off x="2085278" y="3245005"/>
            <a:ext cx="1908086" cy="707886"/>
          </a:xfrm>
          <a:prstGeom prst="rect">
            <a:avLst/>
          </a:prstGeom>
          <a:noFill/>
        </p:spPr>
        <p:txBody>
          <a:bodyPr wrap="none" rtlCol="0">
            <a:spAutoFit/>
          </a:bodyPr>
          <a:lstStyle/>
          <a:p>
            <a:r>
              <a:rPr lang="en-US" sz="4000" dirty="0"/>
              <a:t>Element</a:t>
            </a:r>
          </a:p>
        </p:txBody>
      </p:sp>
      <p:sp>
        <p:nvSpPr>
          <p:cNvPr id="4" name="TextBox 3"/>
          <p:cNvSpPr txBox="1"/>
          <p:nvPr/>
        </p:nvSpPr>
        <p:spPr>
          <a:xfrm>
            <a:off x="8761141" y="3075057"/>
            <a:ext cx="1908086" cy="707886"/>
          </a:xfrm>
          <a:prstGeom prst="rect">
            <a:avLst/>
          </a:prstGeom>
          <a:noFill/>
        </p:spPr>
        <p:txBody>
          <a:bodyPr wrap="none" rtlCol="0">
            <a:spAutoFit/>
          </a:bodyPr>
          <a:lstStyle/>
          <a:p>
            <a:r>
              <a:rPr lang="en-US" sz="4000" dirty="0"/>
              <a:t>Element</a:t>
            </a:r>
          </a:p>
        </p:txBody>
      </p:sp>
      <p:sp>
        <p:nvSpPr>
          <p:cNvPr id="5" name="TextBox 4"/>
          <p:cNvSpPr txBox="1"/>
          <p:nvPr/>
        </p:nvSpPr>
        <p:spPr>
          <a:xfrm flipH="1">
            <a:off x="1102894" y="699173"/>
            <a:ext cx="9986211" cy="923330"/>
          </a:xfrm>
          <a:prstGeom prst="rect">
            <a:avLst/>
          </a:prstGeom>
          <a:noFill/>
        </p:spPr>
        <p:txBody>
          <a:bodyPr wrap="square" rtlCol="0">
            <a:spAutoFit/>
          </a:bodyPr>
          <a:lstStyle/>
          <a:p>
            <a:r>
              <a:rPr lang="en-US" sz="5400" dirty="0">
                <a:solidFill>
                  <a:schemeClr val="bg1"/>
                </a:solidFill>
              </a:rPr>
              <a:t>Interactivity Creates Intrinsic Load</a:t>
            </a:r>
          </a:p>
        </p:txBody>
      </p:sp>
    </p:spTree>
    <p:extLst>
      <p:ext uri="{BB962C8B-B14F-4D97-AF65-F5344CB8AC3E}">
        <p14:creationId xmlns:p14="http://schemas.microsoft.com/office/powerpoint/2010/main" val="32470420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A5F509-515F-764F-B72C-46B660A49A8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91200" y="1674586"/>
            <a:ext cx="6400800" cy="5207000"/>
          </a:xfrm>
          <a:prstGeom prst="rect">
            <a:avLst/>
          </a:prstGeom>
        </p:spPr>
      </p:pic>
      <p:pic>
        <p:nvPicPr>
          <p:cNvPr id="5" name="Picture 4">
            <a:extLst>
              <a:ext uri="{FF2B5EF4-FFF2-40B4-BE49-F238E27FC236}">
                <a16:creationId xmlns:a16="http://schemas.microsoft.com/office/drawing/2014/main" id="{4506CBF0-F6FA-8249-8AB5-FA699E0EA4E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5803144" cy="4278086"/>
          </a:xfrm>
          <a:prstGeom prst="rect">
            <a:avLst/>
          </a:prstGeom>
        </p:spPr>
      </p:pic>
    </p:spTree>
    <p:extLst>
      <p:ext uri="{BB962C8B-B14F-4D97-AF65-F5344CB8AC3E}">
        <p14:creationId xmlns:p14="http://schemas.microsoft.com/office/powerpoint/2010/main" val="24692611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04332" y="997818"/>
            <a:ext cx="9478536" cy="5677396"/>
          </a:xfrm>
          <a:prstGeom prst="rect">
            <a:avLst/>
          </a:prstGeom>
        </p:spPr>
      </p:pic>
      <p:sp>
        <p:nvSpPr>
          <p:cNvPr id="3" name="TextBox 2"/>
          <p:cNvSpPr txBox="1"/>
          <p:nvPr/>
        </p:nvSpPr>
        <p:spPr>
          <a:xfrm>
            <a:off x="4090371" y="0"/>
            <a:ext cx="3706464" cy="707886"/>
          </a:xfrm>
          <a:prstGeom prst="rect">
            <a:avLst/>
          </a:prstGeom>
          <a:noFill/>
        </p:spPr>
        <p:txBody>
          <a:bodyPr wrap="none" rtlCol="0">
            <a:spAutoFit/>
          </a:bodyPr>
          <a:lstStyle/>
          <a:p>
            <a:pPr algn="ctr"/>
            <a:r>
              <a:rPr lang="en-US" sz="4000" dirty="0">
                <a:latin typeface="Times New Roman" charset="0"/>
                <a:ea typeface="Times New Roman" charset="0"/>
                <a:cs typeface="Times New Roman" charset="0"/>
              </a:rPr>
              <a:t>Impacts Students</a:t>
            </a:r>
          </a:p>
        </p:txBody>
      </p:sp>
    </p:spTree>
    <p:extLst>
      <p:ext uri="{BB962C8B-B14F-4D97-AF65-F5344CB8AC3E}">
        <p14:creationId xmlns:p14="http://schemas.microsoft.com/office/powerpoint/2010/main" val="26353961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52590" y="969329"/>
            <a:ext cx="6629400" cy="5219700"/>
          </a:xfrm>
          <a:prstGeom prst="rect">
            <a:avLst/>
          </a:prstGeom>
        </p:spPr>
      </p:pic>
      <p:sp>
        <p:nvSpPr>
          <p:cNvPr id="3" name="TextBox 2">
            <a:extLst>
              <a:ext uri="{FF2B5EF4-FFF2-40B4-BE49-F238E27FC236}">
                <a16:creationId xmlns:a16="http://schemas.microsoft.com/office/drawing/2014/main" id="{B43BDA64-2786-854A-A249-F676D433926D}"/>
              </a:ext>
            </a:extLst>
          </p:cNvPr>
          <p:cNvSpPr txBox="1"/>
          <p:nvPr/>
        </p:nvSpPr>
        <p:spPr>
          <a:xfrm>
            <a:off x="2931726" y="122664"/>
            <a:ext cx="5860194" cy="707886"/>
          </a:xfrm>
          <a:prstGeom prst="rect">
            <a:avLst/>
          </a:prstGeom>
          <a:noFill/>
        </p:spPr>
        <p:txBody>
          <a:bodyPr wrap="none" rtlCol="0">
            <a:spAutoFit/>
          </a:bodyPr>
          <a:lstStyle/>
          <a:p>
            <a:pPr algn="ctr"/>
            <a:r>
              <a:rPr lang="en-US" sz="4000" dirty="0">
                <a:latin typeface="Times New Roman" charset="0"/>
                <a:ea typeface="Times New Roman" charset="0"/>
                <a:cs typeface="Times New Roman" charset="0"/>
              </a:rPr>
              <a:t>And Adults When Learning</a:t>
            </a:r>
          </a:p>
        </p:txBody>
      </p:sp>
      <p:pic>
        <p:nvPicPr>
          <p:cNvPr id="5" name="Picture 4">
            <a:extLst>
              <a:ext uri="{FF2B5EF4-FFF2-40B4-BE49-F238E27FC236}">
                <a16:creationId xmlns:a16="http://schemas.microsoft.com/office/drawing/2014/main" id="{328DBD29-35E1-D455-BB2D-801B947302F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8017" y="3618245"/>
            <a:ext cx="3575050" cy="2012088"/>
          </a:xfrm>
          <a:prstGeom prst="rect">
            <a:avLst/>
          </a:prstGeom>
        </p:spPr>
      </p:pic>
    </p:spTree>
    <p:extLst>
      <p:ext uri="{BB962C8B-B14F-4D97-AF65-F5344CB8AC3E}">
        <p14:creationId xmlns:p14="http://schemas.microsoft.com/office/powerpoint/2010/main" val="31752973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BF171B-B57F-CE48-A3DB-657F3CE6CBA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69169"/>
            <a:ext cx="12192000" cy="5988831"/>
          </a:xfrm>
          <a:prstGeom prst="rect">
            <a:avLst/>
          </a:prstGeom>
        </p:spPr>
      </p:pic>
      <p:sp>
        <p:nvSpPr>
          <p:cNvPr id="4" name="TextBox 3">
            <a:extLst>
              <a:ext uri="{FF2B5EF4-FFF2-40B4-BE49-F238E27FC236}">
                <a16:creationId xmlns:a16="http://schemas.microsoft.com/office/drawing/2014/main" id="{08E9E0C1-AB2F-254B-A8C2-4A6E38D25FF9}"/>
              </a:ext>
            </a:extLst>
          </p:cNvPr>
          <p:cNvSpPr txBox="1"/>
          <p:nvPr/>
        </p:nvSpPr>
        <p:spPr>
          <a:xfrm>
            <a:off x="-18657" y="161283"/>
            <a:ext cx="12028614" cy="707886"/>
          </a:xfrm>
          <a:prstGeom prst="rect">
            <a:avLst/>
          </a:prstGeom>
          <a:noFill/>
        </p:spPr>
        <p:txBody>
          <a:bodyPr wrap="none" rtlCol="0">
            <a:spAutoFit/>
          </a:bodyPr>
          <a:lstStyle/>
          <a:p>
            <a:pPr algn="ctr"/>
            <a:r>
              <a:rPr lang="en-US" sz="4000" dirty="0">
                <a:latin typeface="Times New Roman" charset="0"/>
                <a:ea typeface="Times New Roman" charset="0"/>
                <a:cs typeface="Times New Roman" charset="0"/>
              </a:rPr>
              <a:t>Teacher Candidates Learning and Trying New EBP/HLPs</a:t>
            </a:r>
          </a:p>
        </p:txBody>
      </p:sp>
    </p:spTree>
    <p:extLst>
      <p:ext uri="{BB962C8B-B14F-4D97-AF65-F5344CB8AC3E}">
        <p14:creationId xmlns:p14="http://schemas.microsoft.com/office/powerpoint/2010/main" val="5491213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77021" y="0"/>
            <a:ext cx="7014979" cy="6858000"/>
          </a:xfrm>
          <a:prstGeom prst="rect">
            <a:avLst/>
          </a:prstGeom>
        </p:spPr>
      </p:pic>
      <p:sp>
        <p:nvSpPr>
          <p:cNvPr id="3" name="TextBox 2"/>
          <p:cNvSpPr txBox="1"/>
          <p:nvPr/>
        </p:nvSpPr>
        <p:spPr>
          <a:xfrm>
            <a:off x="669073" y="992458"/>
            <a:ext cx="4393062" cy="4401205"/>
          </a:xfrm>
          <a:prstGeom prst="rect">
            <a:avLst/>
          </a:prstGeom>
          <a:noFill/>
        </p:spPr>
        <p:txBody>
          <a:bodyPr wrap="none" rtlCol="0">
            <a:spAutoFit/>
          </a:bodyPr>
          <a:lstStyle/>
          <a:p>
            <a:r>
              <a:rPr lang="en-US" sz="4000" dirty="0">
                <a:latin typeface="Times New Roman" panose="02020603050405020304" pitchFamily="18" charset="0"/>
                <a:cs typeface="Times New Roman" panose="02020603050405020304" pitchFamily="18" charset="0"/>
              </a:rPr>
              <a:t>Prior Knowledge</a:t>
            </a:r>
          </a:p>
          <a:p>
            <a:r>
              <a:rPr lang="en-US" sz="4000" dirty="0">
                <a:latin typeface="Times New Roman" panose="02020603050405020304" pitchFamily="18" charset="0"/>
                <a:cs typeface="Times New Roman" panose="02020603050405020304" pitchFamily="18" charset="0"/>
              </a:rPr>
              <a:t>impacts intrinsic</a:t>
            </a:r>
          </a:p>
          <a:p>
            <a:r>
              <a:rPr lang="en-US" sz="4000" dirty="0">
                <a:latin typeface="Times New Roman" panose="02020603050405020304" pitchFamily="18" charset="0"/>
                <a:cs typeface="Times New Roman" panose="02020603050405020304" pitchFamily="18" charset="0"/>
              </a:rPr>
              <a:t>load</a:t>
            </a:r>
          </a:p>
          <a:p>
            <a:endParaRPr lang="en-US" sz="4000" dirty="0">
              <a:latin typeface="Times New Roman" panose="02020603050405020304" pitchFamily="18" charset="0"/>
              <a:cs typeface="Times New Roman" panose="02020603050405020304" pitchFamily="18" charset="0"/>
            </a:endParaRPr>
          </a:p>
          <a:p>
            <a:r>
              <a:rPr lang="en-US" sz="4000" dirty="0">
                <a:latin typeface="Times New Roman" panose="02020603050405020304" pitchFamily="18" charset="0"/>
                <a:cs typeface="Times New Roman" panose="02020603050405020304" pitchFamily="18" charset="0"/>
              </a:rPr>
              <a:t>(if you have some,</a:t>
            </a:r>
          </a:p>
          <a:p>
            <a:r>
              <a:rPr lang="en-US" sz="4000" dirty="0">
                <a:latin typeface="Times New Roman" panose="02020603050405020304" pitchFamily="18" charset="0"/>
                <a:cs typeface="Times New Roman" panose="02020603050405020304" pitchFamily="18" charset="0"/>
              </a:rPr>
              <a:t>IL is lower, if not… </a:t>
            </a:r>
          </a:p>
          <a:p>
            <a:r>
              <a:rPr lang="en-US" sz="4000" dirty="0">
                <a:latin typeface="Times New Roman" panose="02020603050405020304" pitchFamily="18" charset="0"/>
                <a:cs typeface="Times New Roman" panose="02020603050405020304" pitchFamily="18" charset="0"/>
              </a:rPr>
              <a:t>not)</a:t>
            </a:r>
          </a:p>
        </p:txBody>
      </p:sp>
    </p:spTree>
    <p:extLst>
      <p:ext uri="{BB962C8B-B14F-4D97-AF65-F5344CB8AC3E}">
        <p14:creationId xmlns:p14="http://schemas.microsoft.com/office/powerpoint/2010/main" val="3326574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64553" y="2977376"/>
            <a:ext cx="3635295" cy="3635295"/>
          </a:xfrm>
          <a:prstGeom prst="rect">
            <a:avLst/>
          </a:prstGeom>
        </p:spPr>
      </p:pic>
    </p:spTree>
    <p:extLst>
      <p:ext uri="{BB962C8B-B14F-4D97-AF65-F5344CB8AC3E}">
        <p14:creationId xmlns:p14="http://schemas.microsoft.com/office/powerpoint/2010/main" val="27164914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40E5D24-B961-384B-B8AE-EEB83D42ED4D}"/>
              </a:ext>
            </a:extLst>
          </p:cNvPr>
          <p:cNvSpPr txBox="1"/>
          <p:nvPr/>
        </p:nvSpPr>
        <p:spPr>
          <a:xfrm>
            <a:off x="32319" y="1072112"/>
            <a:ext cx="4485330" cy="3970318"/>
          </a:xfrm>
          <a:prstGeom prst="rect">
            <a:avLst/>
          </a:prstGeom>
          <a:noFill/>
        </p:spPr>
        <p:txBody>
          <a:bodyPr wrap="none" rtlCol="0">
            <a:spAutoFit/>
          </a:bodyPr>
          <a:lstStyle/>
          <a:p>
            <a:pPr algn="ctr"/>
            <a:r>
              <a:rPr lang="en-US" sz="3600" dirty="0">
                <a:latin typeface="Times New Roman" panose="02020603050405020304" pitchFamily="18" charset="0"/>
                <a:cs typeface="Times New Roman" panose="02020603050405020304" pitchFamily="18" charset="0"/>
              </a:rPr>
              <a:t>Are We Paying</a:t>
            </a:r>
          </a:p>
          <a:p>
            <a:pPr algn="ctr"/>
            <a:r>
              <a:rPr lang="en-US" sz="3600" dirty="0">
                <a:latin typeface="Times New Roman" panose="02020603050405020304" pitchFamily="18" charset="0"/>
                <a:cs typeface="Times New Roman" panose="02020603050405020304" pitchFamily="18" charset="0"/>
              </a:rPr>
              <a:t>Enough Attention</a:t>
            </a:r>
          </a:p>
          <a:p>
            <a:pPr algn="ctr"/>
            <a:r>
              <a:rPr lang="en-US" sz="3600" dirty="0">
                <a:latin typeface="Times New Roman" panose="02020603050405020304" pitchFamily="18" charset="0"/>
                <a:cs typeface="Times New Roman" panose="02020603050405020304" pitchFamily="18" charset="0"/>
              </a:rPr>
              <a:t>To Cognitive Load?</a:t>
            </a:r>
          </a:p>
          <a:p>
            <a:pPr algn="ctr"/>
            <a:endParaRPr lang="en-US" sz="3600" dirty="0">
              <a:latin typeface="Times New Roman" panose="02020603050405020304" pitchFamily="18" charset="0"/>
              <a:cs typeface="Times New Roman" panose="02020603050405020304" pitchFamily="18" charset="0"/>
            </a:endParaRPr>
          </a:p>
          <a:p>
            <a:pPr algn="ctr"/>
            <a:r>
              <a:rPr lang="en-US" sz="3600" i="1" dirty="0">
                <a:latin typeface="Times New Roman" panose="02020603050405020304" pitchFamily="18" charset="0"/>
                <a:cs typeface="Times New Roman" panose="02020603050405020304" pitchFamily="18" charset="0"/>
              </a:rPr>
              <a:t>Implications For</a:t>
            </a:r>
          </a:p>
          <a:p>
            <a:pPr algn="ctr"/>
            <a:r>
              <a:rPr lang="en-US" sz="3600" i="1" dirty="0">
                <a:latin typeface="Times New Roman" panose="02020603050405020304" pitchFamily="18" charset="0"/>
                <a:cs typeface="Times New Roman" panose="02020603050405020304" pitchFamily="18" charset="0"/>
              </a:rPr>
              <a:t>Teacher Preparation &amp;</a:t>
            </a:r>
          </a:p>
          <a:p>
            <a:pPr algn="ctr"/>
            <a:r>
              <a:rPr lang="en-US" sz="3600" i="1" dirty="0">
                <a:latin typeface="Times New Roman" panose="02020603050405020304" pitchFamily="18" charset="0"/>
                <a:cs typeface="Times New Roman" panose="02020603050405020304" pitchFamily="18" charset="0"/>
              </a:rPr>
              <a:t>Classroom Instruction</a:t>
            </a:r>
          </a:p>
        </p:txBody>
      </p:sp>
      <p:pic>
        <p:nvPicPr>
          <p:cNvPr id="3" name="Picture 2">
            <a:extLst>
              <a:ext uri="{FF2B5EF4-FFF2-40B4-BE49-F238E27FC236}">
                <a16:creationId xmlns:a16="http://schemas.microsoft.com/office/drawing/2014/main" id="{5EC467FB-403D-364E-8176-C3F25242087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47551" y="680226"/>
            <a:ext cx="7544449" cy="5029633"/>
          </a:xfrm>
          <a:prstGeom prst="rect">
            <a:avLst/>
          </a:prstGeom>
        </p:spPr>
      </p:pic>
      <p:sp>
        <p:nvSpPr>
          <p:cNvPr id="2" name="TextBox 1">
            <a:extLst>
              <a:ext uri="{FF2B5EF4-FFF2-40B4-BE49-F238E27FC236}">
                <a16:creationId xmlns:a16="http://schemas.microsoft.com/office/drawing/2014/main" id="{A5566520-604D-18EE-0470-E4DE4C5AAA22}"/>
              </a:ext>
            </a:extLst>
          </p:cNvPr>
          <p:cNvSpPr txBox="1"/>
          <p:nvPr/>
        </p:nvSpPr>
        <p:spPr>
          <a:xfrm>
            <a:off x="333286" y="188008"/>
            <a:ext cx="1273105" cy="646331"/>
          </a:xfrm>
          <a:prstGeom prst="rect">
            <a:avLst/>
          </a:prstGeom>
          <a:noFill/>
        </p:spPr>
        <p:txBody>
          <a:bodyPr wrap="none" rtlCol="0">
            <a:spAutoFit/>
          </a:bodyPr>
          <a:lstStyle/>
          <a:p>
            <a:r>
              <a:rPr lang="en-US" sz="3600" dirty="0">
                <a:solidFill>
                  <a:srgbClr val="FF0000"/>
                </a:solidFill>
                <a:latin typeface="Bradley Hand" pitchFamily="2" charset="77"/>
              </a:rPr>
              <a:t>Part I</a:t>
            </a:r>
          </a:p>
        </p:txBody>
      </p:sp>
    </p:spTree>
    <p:extLst>
      <p:ext uri="{BB962C8B-B14F-4D97-AF65-F5344CB8AC3E}">
        <p14:creationId xmlns:p14="http://schemas.microsoft.com/office/powerpoint/2010/main" val="1157971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9A202D-7826-D549-8161-5A041C495C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44106" y="0"/>
            <a:ext cx="9147894" cy="6858000"/>
          </a:xfrm>
          <a:prstGeom prst="rect">
            <a:avLst/>
          </a:prstGeom>
        </p:spPr>
      </p:pic>
      <p:sp>
        <p:nvSpPr>
          <p:cNvPr id="4" name="TextBox 3">
            <a:extLst>
              <a:ext uri="{FF2B5EF4-FFF2-40B4-BE49-F238E27FC236}">
                <a16:creationId xmlns:a16="http://schemas.microsoft.com/office/drawing/2014/main" id="{8FC3B06B-E6D7-6348-89AB-670491C28624}"/>
              </a:ext>
            </a:extLst>
          </p:cNvPr>
          <p:cNvSpPr txBox="1"/>
          <p:nvPr/>
        </p:nvSpPr>
        <p:spPr>
          <a:xfrm>
            <a:off x="35169" y="105508"/>
            <a:ext cx="3236784" cy="4524315"/>
          </a:xfrm>
          <a:prstGeom prst="rect">
            <a:avLst/>
          </a:prstGeom>
          <a:noFill/>
        </p:spPr>
        <p:txBody>
          <a:bodyPr wrap="none" rtlCol="0">
            <a:spAutoFit/>
          </a:bodyPr>
          <a:lstStyle/>
          <a:p>
            <a:r>
              <a:rPr lang="en-US" sz="3600" dirty="0">
                <a:latin typeface="Times New Roman" panose="02020603050405020304" pitchFamily="18" charset="0"/>
                <a:cs typeface="Times New Roman" panose="02020603050405020304" pitchFamily="18" charset="0"/>
              </a:rPr>
              <a:t>Many students</a:t>
            </a:r>
          </a:p>
          <a:p>
            <a:r>
              <a:rPr lang="en-US" sz="3600" dirty="0">
                <a:latin typeface="Times New Roman" panose="02020603050405020304" pitchFamily="18" charset="0"/>
                <a:cs typeface="Times New Roman" panose="02020603050405020304" pitchFamily="18" charset="0"/>
              </a:rPr>
              <a:t>with disabilities </a:t>
            </a:r>
          </a:p>
          <a:p>
            <a:r>
              <a:rPr lang="en-US" sz="3600" dirty="0">
                <a:latin typeface="Times New Roman" panose="02020603050405020304" pitchFamily="18" charset="0"/>
                <a:cs typeface="Times New Roman" panose="02020603050405020304" pitchFamily="18" charset="0"/>
              </a:rPr>
              <a:t>have some </a:t>
            </a:r>
          </a:p>
          <a:p>
            <a:r>
              <a:rPr lang="en-US" sz="3600" dirty="0">
                <a:latin typeface="Times New Roman" panose="02020603050405020304" pitchFamily="18" charset="0"/>
                <a:cs typeface="Times New Roman" panose="02020603050405020304" pitchFamily="18" charset="0"/>
              </a:rPr>
              <a:t>level of </a:t>
            </a:r>
          </a:p>
          <a:p>
            <a:r>
              <a:rPr lang="en-US" sz="3600" dirty="0">
                <a:latin typeface="Times New Roman" panose="02020603050405020304" pitchFamily="18" charset="0"/>
                <a:cs typeface="Times New Roman" panose="02020603050405020304" pitchFamily="18" charset="0"/>
              </a:rPr>
              <a:t>dysfunction in</a:t>
            </a:r>
          </a:p>
          <a:p>
            <a:r>
              <a:rPr lang="en-US" sz="3600" dirty="0">
                <a:latin typeface="Times New Roman" panose="02020603050405020304" pitchFamily="18" charset="0"/>
                <a:cs typeface="Times New Roman" panose="02020603050405020304" pitchFamily="18" charset="0"/>
              </a:rPr>
              <a:t>terms of </a:t>
            </a:r>
          </a:p>
          <a:p>
            <a:r>
              <a:rPr lang="en-US" sz="3600" dirty="0">
                <a:latin typeface="Times New Roman" panose="02020603050405020304" pitchFamily="18" charset="0"/>
                <a:cs typeface="Times New Roman" panose="02020603050405020304" pitchFamily="18" charset="0"/>
              </a:rPr>
              <a:t>cognitive</a:t>
            </a:r>
          </a:p>
          <a:p>
            <a:r>
              <a:rPr lang="en-US" sz="3600" dirty="0">
                <a:latin typeface="Times New Roman" panose="02020603050405020304" pitchFamily="18" charset="0"/>
                <a:cs typeface="Times New Roman" panose="02020603050405020304" pitchFamily="18" charset="0"/>
              </a:rPr>
              <a:t>functionality</a:t>
            </a:r>
          </a:p>
        </p:txBody>
      </p:sp>
    </p:spTree>
    <p:extLst>
      <p:ext uri="{BB962C8B-B14F-4D97-AF65-F5344CB8AC3E}">
        <p14:creationId xmlns:p14="http://schemas.microsoft.com/office/powerpoint/2010/main" val="3338947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9A202D-7826-D549-8161-5A041C495C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44106" y="0"/>
            <a:ext cx="9147894" cy="6858000"/>
          </a:xfrm>
          <a:prstGeom prst="rect">
            <a:avLst/>
          </a:prstGeom>
        </p:spPr>
      </p:pic>
      <p:sp>
        <p:nvSpPr>
          <p:cNvPr id="4" name="TextBox 3">
            <a:extLst>
              <a:ext uri="{FF2B5EF4-FFF2-40B4-BE49-F238E27FC236}">
                <a16:creationId xmlns:a16="http://schemas.microsoft.com/office/drawing/2014/main" id="{8FC3B06B-E6D7-6348-89AB-670491C28624}"/>
              </a:ext>
            </a:extLst>
          </p:cNvPr>
          <p:cNvSpPr txBox="1"/>
          <p:nvPr/>
        </p:nvSpPr>
        <p:spPr>
          <a:xfrm>
            <a:off x="35169" y="105508"/>
            <a:ext cx="3236784" cy="6740307"/>
          </a:xfrm>
          <a:prstGeom prst="rect">
            <a:avLst/>
          </a:prstGeom>
          <a:noFill/>
        </p:spPr>
        <p:txBody>
          <a:bodyPr wrap="none" rtlCol="0">
            <a:spAutoFit/>
          </a:bodyPr>
          <a:lstStyle/>
          <a:p>
            <a:r>
              <a:rPr lang="en-US" sz="3600" dirty="0">
                <a:latin typeface="Times New Roman" panose="02020603050405020304" pitchFamily="18" charset="0"/>
                <a:cs typeface="Times New Roman" panose="02020603050405020304" pitchFamily="18" charset="0"/>
              </a:rPr>
              <a:t>Many students</a:t>
            </a:r>
          </a:p>
          <a:p>
            <a:r>
              <a:rPr lang="en-US" sz="3600" dirty="0">
                <a:latin typeface="Times New Roman" panose="02020603050405020304" pitchFamily="18" charset="0"/>
                <a:cs typeface="Times New Roman" panose="02020603050405020304" pitchFamily="18" charset="0"/>
              </a:rPr>
              <a:t>with disabilities </a:t>
            </a:r>
          </a:p>
          <a:p>
            <a:r>
              <a:rPr lang="en-US" sz="3600" dirty="0">
                <a:latin typeface="Times New Roman" panose="02020603050405020304" pitchFamily="18" charset="0"/>
                <a:cs typeface="Times New Roman" panose="02020603050405020304" pitchFamily="18" charset="0"/>
              </a:rPr>
              <a:t>have some </a:t>
            </a:r>
          </a:p>
          <a:p>
            <a:r>
              <a:rPr lang="en-US" sz="3600" dirty="0">
                <a:latin typeface="Times New Roman" panose="02020603050405020304" pitchFamily="18" charset="0"/>
                <a:cs typeface="Times New Roman" panose="02020603050405020304" pitchFamily="18" charset="0"/>
              </a:rPr>
              <a:t>level of </a:t>
            </a:r>
          </a:p>
          <a:p>
            <a:r>
              <a:rPr lang="en-US" sz="3600" dirty="0">
                <a:latin typeface="Times New Roman" panose="02020603050405020304" pitchFamily="18" charset="0"/>
                <a:cs typeface="Times New Roman" panose="02020603050405020304" pitchFamily="18" charset="0"/>
              </a:rPr>
              <a:t>dysfunction in</a:t>
            </a:r>
          </a:p>
          <a:p>
            <a:r>
              <a:rPr lang="en-US" sz="3600" dirty="0">
                <a:latin typeface="Times New Roman" panose="02020603050405020304" pitchFamily="18" charset="0"/>
                <a:cs typeface="Times New Roman" panose="02020603050405020304" pitchFamily="18" charset="0"/>
              </a:rPr>
              <a:t>terms of </a:t>
            </a:r>
          </a:p>
          <a:p>
            <a:r>
              <a:rPr lang="en-US" sz="3600" dirty="0">
                <a:latin typeface="Times New Roman" panose="02020603050405020304" pitchFamily="18" charset="0"/>
                <a:cs typeface="Times New Roman" panose="02020603050405020304" pitchFamily="18" charset="0"/>
              </a:rPr>
              <a:t>cognitive</a:t>
            </a:r>
          </a:p>
          <a:p>
            <a:r>
              <a:rPr lang="en-US" sz="3600" dirty="0">
                <a:latin typeface="Times New Roman" panose="02020603050405020304" pitchFamily="18" charset="0"/>
                <a:cs typeface="Times New Roman" panose="02020603050405020304" pitchFamily="18" charset="0"/>
              </a:rPr>
              <a:t>functionality</a:t>
            </a:r>
          </a:p>
          <a:p>
            <a:endParaRPr lang="en-US" sz="3600" dirty="0">
              <a:latin typeface="Times New Roman" panose="02020603050405020304" pitchFamily="18" charset="0"/>
              <a:cs typeface="Times New Roman" panose="02020603050405020304" pitchFamily="18" charset="0"/>
            </a:endParaRPr>
          </a:p>
          <a:p>
            <a:r>
              <a:rPr lang="en-US" sz="3600" dirty="0">
                <a:latin typeface="Times New Roman" panose="02020603050405020304" pitchFamily="18" charset="0"/>
                <a:cs typeface="Times New Roman" panose="02020603050405020304" pitchFamily="18" charset="0"/>
              </a:rPr>
              <a:t>IL almost </a:t>
            </a:r>
          </a:p>
          <a:p>
            <a:r>
              <a:rPr lang="en-US" sz="3600" dirty="0">
                <a:latin typeface="Times New Roman" panose="02020603050405020304" pitchFamily="18" charset="0"/>
                <a:cs typeface="Times New Roman" panose="02020603050405020304" pitchFamily="18" charset="0"/>
              </a:rPr>
              <a:t>always higher</a:t>
            </a:r>
          </a:p>
          <a:p>
            <a:r>
              <a:rPr lang="en-US" sz="3600" dirty="0">
                <a:latin typeface="Times New Roman" panose="02020603050405020304" pitchFamily="18" charset="0"/>
                <a:cs typeface="Times New Roman" panose="02020603050405020304" pitchFamily="18" charset="0"/>
              </a:rPr>
              <a:t>for these kids</a:t>
            </a:r>
          </a:p>
        </p:txBody>
      </p:sp>
    </p:spTree>
    <p:extLst>
      <p:ext uri="{BB962C8B-B14F-4D97-AF65-F5344CB8AC3E}">
        <p14:creationId xmlns:p14="http://schemas.microsoft.com/office/powerpoint/2010/main" val="32300848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9A202D-7826-D549-8161-5A041C495C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44106" y="0"/>
            <a:ext cx="9147894" cy="6858000"/>
          </a:xfrm>
          <a:prstGeom prst="rect">
            <a:avLst/>
          </a:prstGeom>
        </p:spPr>
      </p:pic>
      <p:sp>
        <p:nvSpPr>
          <p:cNvPr id="4" name="TextBox 3">
            <a:extLst>
              <a:ext uri="{FF2B5EF4-FFF2-40B4-BE49-F238E27FC236}">
                <a16:creationId xmlns:a16="http://schemas.microsoft.com/office/drawing/2014/main" id="{8FC3B06B-E6D7-6348-89AB-670491C28624}"/>
              </a:ext>
            </a:extLst>
          </p:cNvPr>
          <p:cNvSpPr txBox="1"/>
          <p:nvPr/>
        </p:nvSpPr>
        <p:spPr>
          <a:xfrm>
            <a:off x="35169" y="105508"/>
            <a:ext cx="3008937" cy="563231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New teachers</a:t>
            </a:r>
          </a:p>
          <a:p>
            <a:r>
              <a:rPr lang="en-US" sz="3600" dirty="0">
                <a:latin typeface="Times New Roman" panose="02020603050405020304" pitchFamily="18" charset="0"/>
                <a:cs typeface="Times New Roman" panose="02020603050405020304" pitchFamily="18" charset="0"/>
              </a:rPr>
              <a:t>also can</a:t>
            </a:r>
          </a:p>
          <a:p>
            <a:r>
              <a:rPr lang="en-US" sz="3600" dirty="0">
                <a:latin typeface="Times New Roman" panose="02020603050405020304" pitchFamily="18" charset="0"/>
                <a:cs typeface="Times New Roman" panose="02020603050405020304" pitchFamily="18" charset="0"/>
              </a:rPr>
              <a:t>struggle with high amounts of intrinsic load because they’re literally doing things for the first time… </a:t>
            </a:r>
          </a:p>
        </p:txBody>
      </p:sp>
    </p:spTree>
    <p:extLst>
      <p:ext uri="{BB962C8B-B14F-4D97-AF65-F5344CB8AC3E}">
        <p14:creationId xmlns:p14="http://schemas.microsoft.com/office/powerpoint/2010/main" val="3671745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71310" y="289932"/>
            <a:ext cx="9635971" cy="1815882"/>
          </a:xfrm>
          <a:prstGeom prst="rect">
            <a:avLst/>
          </a:prstGeom>
          <a:noFill/>
        </p:spPr>
        <p:txBody>
          <a:bodyPr wrap="none" rtlCol="0">
            <a:spAutoFit/>
          </a:bodyPr>
          <a:lstStyle/>
          <a:p>
            <a:pPr algn="ctr"/>
            <a:r>
              <a:rPr lang="en-US" sz="4000" dirty="0">
                <a:latin typeface="Times New Roman" charset="0"/>
                <a:ea typeface="Times New Roman" charset="0"/>
                <a:cs typeface="Times New Roman" charset="0"/>
              </a:rPr>
              <a:t>Extraneous Load</a:t>
            </a:r>
          </a:p>
          <a:p>
            <a:pPr algn="ctr"/>
            <a:endParaRPr lang="en-US" sz="4000" dirty="0">
              <a:latin typeface="Times New Roman" charset="0"/>
              <a:ea typeface="Times New Roman" charset="0"/>
              <a:cs typeface="Times New Roman" charset="0"/>
            </a:endParaRPr>
          </a:p>
          <a:p>
            <a:pPr algn="ctr"/>
            <a:r>
              <a:rPr lang="en-US" sz="3200" dirty="0">
                <a:latin typeface="Times New Roman" charset="0"/>
                <a:ea typeface="Times New Roman" charset="0"/>
                <a:cs typeface="Times New Roman" charset="0"/>
              </a:rPr>
              <a:t>Imposed by the method(s) selected to deliver instruction. </a:t>
            </a:r>
          </a:p>
        </p:txBody>
      </p:sp>
      <p:sp>
        <p:nvSpPr>
          <p:cNvPr id="4" name="TextBox 3"/>
          <p:cNvSpPr txBox="1"/>
          <p:nvPr/>
        </p:nvSpPr>
        <p:spPr>
          <a:xfrm flipH="1">
            <a:off x="7449015" y="6010507"/>
            <a:ext cx="4583151" cy="461665"/>
          </a:xfrm>
          <a:prstGeom prst="rect">
            <a:avLst/>
          </a:prstGeom>
          <a:noFill/>
        </p:spPr>
        <p:txBody>
          <a:bodyPr wrap="square" rtlCol="0">
            <a:spAutoFit/>
          </a:bodyPr>
          <a:lstStyle/>
          <a:p>
            <a:r>
              <a:rPr lang="en-US" sz="2400" dirty="0" err="1"/>
              <a:t>Sweller</a:t>
            </a:r>
            <a:r>
              <a:rPr lang="en-US" sz="2400" dirty="0"/>
              <a:t>, Ayers, &amp; </a:t>
            </a:r>
            <a:r>
              <a:rPr lang="en-US" sz="2400" dirty="0" err="1"/>
              <a:t>Kalyuga</a:t>
            </a:r>
            <a:r>
              <a:rPr lang="en-US" sz="2400" dirty="0"/>
              <a:t>, 2011</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9574" y="2319454"/>
            <a:ext cx="6452742" cy="4290625"/>
          </a:xfrm>
          <a:prstGeom prst="rect">
            <a:avLst/>
          </a:prstGeom>
        </p:spPr>
      </p:pic>
    </p:spTree>
    <p:extLst>
      <p:ext uri="{BB962C8B-B14F-4D97-AF65-F5344CB8AC3E}">
        <p14:creationId xmlns:p14="http://schemas.microsoft.com/office/powerpoint/2010/main" val="27431207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22609" y="289932"/>
            <a:ext cx="9533379" cy="4770537"/>
          </a:xfrm>
          <a:prstGeom prst="rect">
            <a:avLst/>
          </a:prstGeom>
          <a:noFill/>
        </p:spPr>
        <p:txBody>
          <a:bodyPr wrap="none" rtlCol="0">
            <a:spAutoFit/>
          </a:bodyPr>
          <a:lstStyle/>
          <a:p>
            <a:pPr algn="ctr"/>
            <a:r>
              <a:rPr lang="en-US" sz="4000" dirty="0">
                <a:latin typeface="Times New Roman" charset="0"/>
                <a:ea typeface="Times New Roman" charset="0"/>
                <a:cs typeface="Times New Roman" charset="0"/>
              </a:rPr>
              <a:t>Extraneous Load</a:t>
            </a:r>
          </a:p>
          <a:p>
            <a:pPr algn="ctr"/>
            <a:endParaRPr lang="en-US" sz="4000" dirty="0">
              <a:latin typeface="Times New Roman" charset="0"/>
              <a:ea typeface="Times New Roman" charset="0"/>
              <a:cs typeface="Times New Roman" charset="0"/>
            </a:endParaRPr>
          </a:p>
          <a:p>
            <a:pPr algn="ctr"/>
            <a:r>
              <a:rPr lang="en-US" sz="3200" dirty="0">
                <a:latin typeface="Times New Roman" charset="0"/>
                <a:ea typeface="Times New Roman" charset="0"/>
                <a:cs typeface="Times New Roman" charset="0"/>
              </a:rPr>
              <a:t>Imposed by the method(s) selected to deliver instruction.</a:t>
            </a:r>
          </a:p>
          <a:p>
            <a:pPr algn="ctr"/>
            <a:endParaRPr lang="en-US" sz="3200" dirty="0">
              <a:latin typeface="Times New Roman" charset="0"/>
              <a:ea typeface="Times New Roman" charset="0"/>
              <a:cs typeface="Times New Roman" charset="0"/>
            </a:endParaRPr>
          </a:p>
          <a:p>
            <a:pPr algn="ctr"/>
            <a:r>
              <a:rPr lang="en-US" sz="3200" dirty="0">
                <a:latin typeface="Times New Roman" charset="0"/>
                <a:ea typeface="Times New Roman" charset="0"/>
                <a:cs typeface="Times New Roman" charset="0"/>
              </a:rPr>
              <a:t>Some instruction can cause extremely high amounts of </a:t>
            </a:r>
          </a:p>
          <a:p>
            <a:pPr algn="ctr"/>
            <a:r>
              <a:rPr lang="en-US" sz="3200" dirty="0">
                <a:latin typeface="Times New Roman" charset="0"/>
                <a:ea typeface="Times New Roman" charset="0"/>
                <a:cs typeface="Times New Roman" charset="0"/>
              </a:rPr>
              <a:t>extraneous load, which interferes with learning.  </a:t>
            </a:r>
          </a:p>
          <a:p>
            <a:pPr algn="ctr"/>
            <a:endParaRPr lang="en-US" sz="3200" dirty="0">
              <a:latin typeface="Times New Roman" charset="0"/>
              <a:ea typeface="Times New Roman" charset="0"/>
              <a:cs typeface="Times New Roman" charset="0"/>
            </a:endParaRPr>
          </a:p>
          <a:p>
            <a:pPr algn="ctr"/>
            <a:r>
              <a:rPr lang="en-US" sz="3200" dirty="0">
                <a:latin typeface="Times New Roman" charset="0"/>
                <a:ea typeface="Times New Roman" charset="0"/>
                <a:cs typeface="Times New Roman" charset="0"/>
              </a:rPr>
              <a:t>Other instructional approaches </a:t>
            </a:r>
          </a:p>
          <a:p>
            <a:pPr algn="ctr"/>
            <a:r>
              <a:rPr lang="en-US" sz="3200" dirty="0">
                <a:latin typeface="Times New Roman" charset="0"/>
                <a:ea typeface="Times New Roman" charset="0"/>
                <a:cs typeface="Times New Roman" charset="0"/>
              </a:rPr>
              <a:t>keep extraneous load to a minimum.  It just depends</a:t>
            </a:r>
            <a:r>
              <a:rPr lang="is-IS" sz="3200" dirty="0">
                <a:latin typeface="Times New Roman" charset="0"/>
                <a:ea typeface="Times New Roman" charset="0"/>
                <a:cs typeface="Times New Roman" charset="0"/>
              </a:rPr>
              <a:t>…</a:t>
            </a:r>
            <a:endParaRPr lang="en-US" sz="3200" dirty="0">
              <a:latin typeface="Times New Roman" charset="0"/>
              <a:ea typeface="Times New Roman" charset="0"/>
              <a:cs typeface="Times New Roman" charset="0"/>
            </a:endParaRPr>
          </a:p>
        </p:txBody>
      </p:sp>
      <p:sp>
        <p:nvSpPr>
          <p:cNvPr id="4" name="TextBox 3"/>
          <p:cNvSpPr txBox="1"/>
          <p:nvPr/>
        </p:nvSpPr>
        <p:spPr>
          <a:xfrm flipH="1">
            <a:off x="7449015" y="6010507"/>
            <a:ext cx="4583151" cy="461665"/>
          </a:xfrm>
          <a:prstGeom prst="rect">
            <a:avLst/>
          </a:prstGeom>
          <a:noFill/>
        </p:spPr>
        <p:txBody>
          <a:bodyPr wrap="square" rtlCol="0">
            <a:spAutoFit/>
          </a:bodyPr>
          <a:lstStyle/>
          <a:p>
            <a:r>
              <a:rPr lang="en-US" sz="2400" dirty="0" err="1"/>
              <a:t>Sweller</a:t>
            </a:r>
            <a:r>
              <a:rPr lang="en-US" sz="2400" dirty="0"/>
              <a:t>, Ayers, &amp; </a:t>
            </a:r>
            <a:r>
              <a:rPr lang="en-US" sz="2400" dirty="0" err="1"/>
              <a:t>Kalyuga</a:t>
            </a:r>
            <a:r>
              <a:rPr lang="en-US" sz="2400" dirty="0"/>
              <a:t>, 2011</a:t>
            </a:r>
          </a:p>
        </p:txBody>
      </p:sp>
    </p:spTree>
    <p:extLst>
      <p:ext uri="{BB962C8B-B14F-4D97-AF65-F5344CB8AC3E}">
        <p14:creationId xmlns:p14="http://schemas.microsoft.com/office/powerpoint/2010/main" val="22758365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t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3262701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t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sp>
        <p:nvSpPr>
          <p:cNvPr id="3" name="TextBox 2">
            <a:extLst>
              <a:ext uri="{FF2B5EF4-FFF2-40B4-BE49-F238E27FC236}">
                <a16:creationId xmlns:a16="http://schemas.microsoft.com/office/drawing/2014/main" id="{8AC39E76-0CB6-A74D-8991-BF43D404A3D2}"/>
              </a:ext>
            </a:extLst>
          </p:cNvPr>
          <p:cNvSpPr txBox="1"/>
          <p:nvPr/>
        </p:nvSpPr>
        <p:spPr>
          <a:xfrm>
            <a:off x="546409" y="669074"/>
            <a:ext cx="2236510" cy="5632311"/>
          </a:xfrm>
          <a:prstGeom prst="rect">
            <a:avLst/>
          </a:prstGeom>
          <a:noFill/>
        </p:spPr>
        <p:txBody>
          <a:bodyPr wrap="none" rtlCol="0">
            <a:spAutoFit/>
          </a:bodyPr>
          <a:lstStyle/>
          <a:p>
            <a:r>
              <a:rPr lang="en-US" sz="3600" dirty="0">
                <a:latin typeface="Times New Roman" panose="02020603050405020304" pitchFamily="18" charset="0"/>
                <a:cs typeface="Times New Roman" panose="02020603050405020304" pitchFamily="18" charset="0"/>
              </a:rPr>
              <a:t>Paradox:</a:t>
            </a:r>
          </a:p>
          <a:p>
            <a:endParaRPr lang="en-US" sz="3600" dirty="0">
              <a:latin typeface="Times New Roman" panose="02020603050405020304" pitchFamily="18" charset="0"/>
              <a:cs typeface="Times New Roman" panose="02020603050405020304" pitchFamily="18" charset="0"/>
            </a:endParaRPr>
          </a:p>
          <a:p>
            <a:r>
              <a:rPr lang="en-US" sz="3600" dirty="0">
                <a:latin typeface="Times New Roman" panose="02020603050405020304" pitchFamily="18" charset="0"/>
                <a:cs typeface="Times New Roman" panose="02020603050405020304" pitchFamily="18" charset="0"/>
              </a:rPr>
              <a:t>High </a:t>
            </a:r>
          </a:p>
          <a:p>
            <a:r>
              <a:rPr lang="en-US" sz="3600" dirty="0">
                <a:latin typeface="Times New Roman" panose="02020603050405020304" pitchFamily="18" charset="0"/>
                <a:cs typeface="Times New Roman" panose="02020603050405020304" pitchFamily="18" charset="0"/>
              </a:rPr>
              <a:t>extraneous</a:t>
            </a:r>
          </a:p>
          <a:p>
            <a:r>
              <a:rPr lang="en-US" sz="3600" dirty="0">
                <a:latin typeface="Times New Roman" panose="02020603050405020304" pitchFamily="18" charset="0"/>
                <a:cs typeface="Times New Roman" panose="02020603050405020304" pitchFamily="18" charset="0"/>
              </a:rPr>
              <a:t>load for </a:t>
            </a:r>
          </a:p>
          <a:p>
            <a:r>
              <a:rPr lang="en-US" sz="3600" dirty="0">
                <a:latin typeface="Times New Roman" panose="02020603050405020304" pitchFamily="18" charset="0"/>
                <a:cs typeface="Times New Roman" panose="02020603050405020304" pitchFamily="18" charset="0"/>
              </a:rPr>
              <a:t>students…</a:t>
            </a:r>
          </a:p>
          <a:p>
            <a:endParaRPr lang="en-US" sz="3600" dirty="0">
              <a:latin typeface="Times New Roman" panose="02020603050405020304" pitchFamily="18" charset="0"/>
              <a:cs typeface="Times New Roman" panose="02020603050405020304" pitchFamily="18" charset="0"/>
            </a:endParaRPr>
          </a:p>
          <a:p>
            <a:r>
              <a:rPr lang="en-US" sz="3600" dirty="0">
                <a:latin typeface="Times New Roman" panose="02020603050405020304" pitchFamily="18" charset="0"/>
                <a:cs typeface="Times New Roman" panose="02020603050405020304" pitchFamily="18" charset="0"/>
              </a:rPr>
              <a:t>But can be</a:t>
            </a:r>
          </a:p>
          <a:p>
            <a:r>
              <a:rPr lang="en-US" sz="3600" dirty="0">
                <a:latin typeface="Times New Roman" panose="02020603050405020304" pitchFamily="18" charset="0"/>
                <a:cs typeface="Times New Roman" panose="02020603050405020304" pitchFamily="18" charset="0"/>
              </a:rPr>
              <a:t>low for </a:t>
            </a:r>
          </a:p>
          <a:p>
            <a:r>
              <a:rPr lang="en-US" sz="3600" dirty="0">
                <a:latin typeface="Times New Roman" panose="02020603050405020304" pitchFamily="18" charset="0"/>
                <a:cs typeface="Times New Roman" panose="02020603050405020304" pitchFamily="18" charset="0"/>
              </a:rPr>
              <a:t>teachers</a:t>
            </a:r>
          </a:p>
        </p:txBody>
      </p:sp>
    </p:spTree>
    <p:extLst>
      <p:ext uri="{BB962C8B-B14F-4D97-AF65-F5344CB8AC3E}">
        <p14:creationId xmlns:p14="http://schemas.microsoft.com/office/powerpoint/2010/main" val="23917126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AA01E5-2B6F-4B49-9F74-E09D982AD0F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66946" y="0"/>
            <a:ext cx="9025054" cy="6858000"/>
          </a:xfrm>
          <a:prstGeom prst="rect">
            <a:avLst/>
          </a:prstGeom>
        </p:spPr>
      </p:pic>
      <p:sp>
        <p:nvSpPr>
          <p:cNvPr id="4" name="TextBox 3">
            <a:extLst>
              <a:ext uri="{FF2B5EF4-FFF2-40B4-BE49-F238E27FC236}">
                <a16:creationId xmlns:a16="http://schemas.microsoft.com/office/drawing/2014/main" id="{F259B584-44A4-6544-B251-069680B0225E}"/>
              </a:ext>
            </a:extLst>
          </p:cNvPr>
          <p:cNvSpPr txBox="1"/>
          <p:nvPr/>
        </p:nvSpPr>
        <p:spPr>
          <a:xfrm>
            <a:off x="0" y="58846"/>
            <a:ext cx="3166946" cy="6740307"/>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Recipe for high IL and EL: Using EBPs</a:t>
            </a:r>
          </a:p>
          <a:p>
            <a:r>
              <a:rPr lang="en-US" sz="3600" dirty="0">
                <a:latin typeface="Times New Roman" panose="02020603050405020304" pitchFamily="18" charset="0"/>
                <a:cs typeface="Times New Roman" panose="02020603050405020304" pitchFamily="18" charset="0"/>
              </a:rPr>
              <a:t>with fidelity, </a:t>
            </a:r>
          </a:p>
          <a:p>
            <a:r>
              <a:rPr lang="en-US" sz="3600" dirty="0">
                <a:latin typeface="Times New Roman" panose="02020603050405020304" pitchFamily="18" charset="0"/>
                <a:cs typeface="Times New Roman" panose="02020603050405020304" pitchFamily="18" charset="0"/>
              </a:rPr>
              <a:t>collecting data, monitoring behavior, implementing IEPs, collaborating, being observed, </a:t>
            </a:r>
            <a:r>
              <a:rPr lang="en-US" sz="3600" dirty="0" err="1">
                <a:latin typeface="Times New Roman" panose="02020603050405020304" pitchFamily="18" charset="0"/>
                <a:cs typeface="Times New Roman" panose="02020603050405020304" pitchFamily="18" charset="0"/>
              </a:rPr>
              <a:t>etc</a:t>
            </a:r>
            <a:r>
              <a:rPr lang="en-US" sz="36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0926513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9270" y="289932"/>
            <a:ext cx="10960053" cy="3293209"/>
          </a:xfrm>
          <a:prstGeom prst="rect">
            <a:avLst/>
          </a:prstGeom>
          <a:noFill/>
        </p:spPr>
        <p:txBody>
          <a:bodyPr wrap="none" rtlCol="0">
            <a:spAutoFit/>
          </a:bodyPr>
          <a:lstStyle/>
          <a:p>
            <a:pPr algn="ctr"/>
            <a:r>
              <a:rPr lang="en-US" sz="4000" dirty="0">
                <a:latin typeface="Times New Roman" charset="0"/>
                <a:ea typeface="Times New Roman" charset="0"/>
                <a:cs typeface="Times New Roman" charset="0"/>
              </a:rPr>
              <a:t>Extraneous Load</a:t>
            </a:r>
          </a:p>
          <a:p>
            <a:pPr algn="ctr"/>
            <a:endParaRPr lang="en-US" sz="4000" dirty="0">
              <a:latin typeface="Times New Roman" charset="0"/>
              <a:ea typeface="Times New Roman" charset="0"/>
              <a:cs typeface="Times New Roman" charset="0"/>
            </a:endParaRPr>
          </a:p>
          <a:p>
            <a:pPr algn="ctr"/>
            <a:r>
              <a:rPr lang="en-US" sz="3200" dirty="0">
                <a:latin typeface="Times New Roman" charset="0"/>
                <a:ea typeface="Times New Roman" charset="0"/>
                <a:cs typeface="Times New Roman" charset="0"/>
              </a:rPr>
              <a:t>Imposed by the method(s) selected to deliver instruction.</a:t>
            </a:r>
          </a:p>
          <a:p>
            <a:pPr algn="ctr"/>
            <a:endParaRPr lang="en-US" sz="3200" dirty="0">
              <a:latin typeface="Times New Roman" charset="0"/>
              <a:ea typeface="Times New Roman" charset="0"/>
              <a:cs typeface="Times New Roman" charset="0"/>
            </a:endParaRPr>
          </a:p>
          <a:p>
            <a:pPr algn="ctr"/>
            <a:r>
              <a:rPr lang="en-US" sz="3200" dirty="0">
                <a:latin typeface="Times New Roman" charset="0"/>
                <a:ea typeface="Times New Roman" charset="0"/>
                <a:cs typeface="Times New Roman" charset="0"/>
              </a:rPr>
              <a:t>Intrinsic load and extraneous load are additive.  The sum is the </a:t>
            </a:r>
          </a:p>
          <a:p>
            <a:pPr algn="ctr"/>
            <a:r>
              <a:rPr lang="en-US" sz="3200" dirty="0">
                <a:latin typeface="Times New Roman" charset="0"/>
                <a:ea typeface="Times New Roman" charset="0"/>
                <a:cs typeface="Times New Roman" charset="0"/>
              </a:rPr>
              <a:t>total cognitive load imposed by content that needs to be learned.  </a:t>
            </a:r>
          </a:p>
        </p:txBody>
      </p:sp>
      <p:sp>
        <p:nvSpPr>
          <p:cNvPr id="4" name="TextBox 3"/>
          <p:cNvSpPr txBox="1"/>
          <p:nvPr/>
        </p:nvSpPr>
        <p:spPr>
          <a:xfrm flipH="1">
            <a:off x="7449015" y="6010507"/>
            <a:ext cx="4583151" cy="461665"/>
          </a:xfrm>
          <a:prstGeom prst="rect">
            <a:avLst/>
          </a:prstGeom>
          <a:noFill/>
        </p:spPr>
        <p:txBody>
          <a:bodyPr wrap="square" rtlCol="0">
            <a:spAutoFit/>
          </a:bodyPr>
          <a:lstStyle/>
          <a:p>
            <a:r>
              <a:rPr lang="en-US" sz="2400" dirty="0" err="1"/>
              <a:t>Sweller</a:t>
            </a:r>
            <a:r>
              <a:rPr lang="en-US" sz="2400" dirty="0"/>
              <a:t>, Ayers, &amp; </a:t>
            </a:r>
            <a:r>
              <a:rPr lang="en-US" sz="2400" dirty="0" err="1"/>
              <a:t>Kalyuga</a:t>
            </a:r>
            <a:r>
              <a:rPr lang="en-US" sz="2400" dirty="0"/>
              <a:t>, 2011</a:t>
            </a:r>
          </a:p>
        </p:txBody>
      </p:sp>
      <p:sp>
        <p:nvSpPr>
          <p:cNvPr id="5" name="TextBox 4"/>
          <p:cNvSpPr txBox="1"/>
          <p:nvPr/>
        </p:nvSpPr>
        <p:spPr>
          <a:xfrm>
            <a:off x="1004813" y="4011994"/>
            <a:ext cx="9568966" cy="1569660"/>
          </a:xfrm>
          <a:prstGeom prst="rect">
            <a:avLst/>
          </a:prstGeom>
          <a:noFill/>
        </p:spPr>
        <p:txBody>
          <a:bodyPr wrap="none" rtlCol="0">
            <a:spAutoFit/>
          </a:bodyPr>
          <a:lstStyle/>
          <a:p>
            <a:r>
              <a:rPr lang="en-US" sz="9600"/>
              <a:t>IL + EL = Total Load</a:t>
            </a:r>
            <a:endParaRPr lang="en-US" sz="9600" dirty="0"/>
          </a:p>
        </p:txBody>
      </p:sp>
    </p:spTree>
    <p:extLst>
      <p:ext uri="{BB962C8B-B14F-4D97-AF65-F5344CB8AC3E}">
        <p14:creationId xmlns:p14="http://schemas.microsoft.com/office/powerpoint/2010/main" val="15294807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2822" y="289932"/>
            <a:ext cx="11012951" cy="4770537"/>
          </a:xfrm>
          <a:prstGeom prst="rect">
            <a:avLst/>
          </a:prstGeom>
          <a:noFill/>
        </p:spPr>
        <p:txBody>
          <a:bodyPr wrap="none" rtlCol="0">
            <a:spAutoFit/>
          </a:bodyPr>
          <a:lstStyle/>
          <a:p>
            <a:pPr algn="ctr"/>
            <a:r>
              <a:rPr lang="en-US" sz="4000" dirty="0">
                <a:latin typeface="Times New Roman" charset="0"/>
                <a:ea typeface="Times New Roman" charset="0"/>
                <a:cs typeface="Times New Roman" charset="0"/>
              </a:rPr>
              <a:t>Extraneous Load</a:t>
            </a:r>
          </a:p>
          <a:p>
            <a:pPr algn="ctr"/>
            <a:endParaRPr lang="en-US" sz="4000" dirty="0">
              <a:latin typeface="Times New Roman" charset="0"/>
              <a:ea typeface="Times New Roman" charset="0"/>
              <a:cs typeface="Times New Roman" charset="0"/>
            </a:endParaRPr>
          </a:p>
          <a:p>
            <a:pPr algn="ctr"/>
            <a:r>
              <a:rPr lang="en-US" sz="3200" dirty="0">
                <a:latin typeface="Times New Roman" charset="0"/>
                <a:ea typeface="Times New Roman" charset="0"/>
                <a:cs typeface="Times New Roman" charset="0"/>
              </a:rPr>
              <a:t>Imposed by the method(s) selected to deliver instruction.</a:t>
            </a:r>
          </a:p>
          <a:p>
            <a:pPr algn="ctr"/>
            <a:endParaRPr lang="en-US" sz="3200" dirty="0">
              <a:latin typeface="Times New Roman" charset="0"/>
              <a:ea typeface="Times New Roman" charset="0"/>
              <a:cs typeface="Times New Roman" charset="0"/>
            </a:endParaRPr>
          </a:p>
          <a:p>
            <a:pPr algn="ctr"/>
            <a:r>
              <a:rPr lang="en-US" sz="3200" dirty="0">
                <a:latin typeface="Times New Roman" charset="0"/>
                <a:ea typeface="Times New Roman" charset="0"/>
                <a:cs typeface="Times New Roman" charset="0"/>
              </a:rPr>
              <a:t>Intrinsic load and extraneous load are additive.  The sum is the </a:t>
            </a:r>
          </a:p>
          <a:p>
            <a:pPr algn="ctr"/>
            <a:r>
              <a:rPr lang="en-US" sz="3200" dirty="0">
                <a:latin typeface="Times New Roman" charset="0"/>
                <a:ea typeface="Times New Roman" charset="0"/>
                <a:cs typeface="Times New Roman" charset="0"/>
              </a:rPr>
              <a:t>total cognitive load imposed by content that needs to be learned.</a:t>
            </a:r>
          </a:p>
          <a:p>
            <a:pPr algn="ctr"/>
            <a:endParaRPr lang="en-US" sz="3200" dirty="0">
              <a:latin typeface="Times New Roman" charset="0"/>
              <a:ea typeface="Times New Roman" charset="0"/>
              <a:cs typeface="Times New Roman" charset="0"/>
            </a:endParaRPr>
          </a:p>
          <a:p>
            <a:pPr algn="ctr"/>
            <a:r>
              <a:rPr lang="en-US" sz="3200" dirty="0">
                <a:latin typeface="Times New Roman" charset="0"/>
                <a:ea typeface="Times New Roman" charset="0"/>
                <a:cs typeface="Times New Roman" charset="0"/>
              </a:rPr>
              <a:t>The total cognitive load determines the required working memory</a:t>
            </a:r>
          </a:p>
          <a:p>
            <a:pPr algn="ctr"/>
            <a:r>
              <a:rPr lang="en-US" sz="3200" dirty="0">
                <a:latin typeface="Times New Roman" charset="0"/>
                <a:ea typeface="Times New Roman" charset="0"/>
                <a:cs typeface="Times New Roman" charset="0"/>
              </a:rPr>
              <a:t>resources needed to process information.   </a:t>
            </a:r>
          </a:p>
        </p:txBody>
      </p:sp>
      <p:sp>
        <p:nvSpPr>
          <p:cNvPr id="4" name="TextBox 3"/>
          <p:cNvSpPr txBox="1"/>
          <p:nvPr/>
        </p:nvSpPr>
        <p:spPr>
          <a:xfrm flipH="1">
            <a:off x="7449015" y="6010507"/>
            <a:ext cx="4583151" cy="461665"/>
          </a:xfrm>
          <a:prstGeom prst="rect">
            <a:avLst/>
          </a:prstGeom>
          <a:noFill/>
        </p:spPr>
        <p:txBody>
          <a:bodyPr wrap="square" rtlCol="0">
            <a:spAutoFit/>
          </a:bodyPr>
          <a:lstStyle/>
          <a:p>
            <a:r>
              <a:rPr lang="en-US" sz="2400" dirty="0" err="1"/>
              <a:t>Sweller</a:t>
            </a:r>
            <a:r>
              <a:rPr lang="en-US" sz="2400" dirty="0"/>
              <a:t>, Ayers, &amp; </a:t>
            </a:r>
            <a:r>
              <a:rPr lang="en-US" sz="2400" dirty="0" err="1"/>
              <a:t>Kalyuga</a:t>
            </a:r>
            <a:r>
              <a:rPr lang="en-US" sz="2400" dirty="0"/>
              <a:t>, 2011</a:t>
            </a:r>
          </a:p>
        </p:txBody>
      </p:sp>
    </p:spTree>
    <p:extLst>
      <p:ext uri="{BB962C8B-B14F-4D97-AF65-F5344CB8AC3E}">
        <p14:creationId xmlns:p14="http://schemas.microsoft.com/office/powerpoint/2010/main" val="31184909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6A2ED142-2628-F34C-AAF2-5A4E473105A3}"/>
              </a:ext>
            </a:extLst>
          </p:cNvPr>
          <p:cNvPicPr>
            <a:picLocks noChangeAspect="1"/>
          </p:cNvPicPr>
          <p:nvPr/>
        </p:nvPicPr>
        <p:blipFill>
          <a:blip r:embed="rId2"/>
          <a:stretch>
            <a:fillRect/>
          </a:stretch>
        </p:blipFill>
        <p:spPr>
          <a:xfrm>
            <a:off x="3556000" y="895350"/>
            <a:ext cx="5080000" cy="5067300"/>
          </a:xfrm>
          <a:prstGeom prst="rect">
            <a:avLst/>
          </a:prstGeom>
        </p:spPr>
      </p:pic>
      <p:sp>
        <p:nvSpPr>
          <p:cNvPr id="4" name="TextBox 3">
            <a:extLst>
              <a:ext uri="{FF2B5EF4-FFF2-40B4-BE49-F238E27FC236}">
                <a16:creationId xmlns:a16="http://schemas.microsoft.com/office/drawing/2014/main" id="{5BE04548-CD0D-D346-A025-840AABC54ADC}"/>
              </a:ext>
            </a:extLst>
          </p:cNvPr>
          <p:cNvSpPr txBox="1"/>
          <p:nvPr/>
        </p:nvSpPr>
        <p:spPr>
          <a:xfrm>
            <a:off x="2974336" y="1083570"/>
            <a:ext cx="236475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Declarative</a:t>
            </a:r>
          </a:p>
        </p:txBody>
      </p:sp>
      <p:sp>
        <p:nvSpPr>
          <p:cNvPr id="5" name="TextBox 4">
            <a:extLst>
              <a:ext uri="{FF2B5EF4-FFF2-40B4-BE49-F238E27FC236}">
                <a16:creationId xmlns:a16="http://schemas.microsoft.com/office/drawing/2014/main" id="{90AE7C7D-95DC-1E4D-BFAD-68409C7DBC0B}"/>
              </a:ext>
            </a:extLst>
          </p:cNvPr>
          <p:cNvSpPr txBox="1"/>
          <p:nvPr/>
        </p:nvSpPr>
        <p:spPr>
          <a:xfrm>
            <a:off x="6946978" y="1727486"/>
            <a:ext cx="227068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Procedural</a:t>
            </a:r>
          </a:p>
        </p:txBody>
      </p:sp>
      <p:sp>
        <p:nvSpPr>
          <p:cNvPr id="6" name="TextBox 5">
            <a:extLst>
              <a:ext uri="{FF2B5EF4-FFF2-40B4-BE49-F238E27FC236}">
                <a16:creationId xmlns:a16="http://schemas.microsoft.com/office/drawing/2014/main" id="{F9048BE6-A5B3-3249-BB6E-1014BB22DC36}"/>
              </a:ext>
            </a:extLst>
          </p:cNvPr>
          <p:cNvSpPr txBox="1"/>
          <p:nvPr/>
        </p:nvSpPr>
        <p:spPr>
          <a:xfrm>
            <a:off x="2332432" y="2876779"/>
            <a:ext cx="239039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Conditional</a:t>
            </a:r>
          </a:p>
        </p:txBody>
      </p:sp>
      <p:sp>
        <p:nvSpPr>
          <p:cNvPr id="2" name="TextBox 1">
            <a:extLst>
              <a:ext uri="{FF2B5EF4-FFF2-40B4-BE49-F238E27FC236}">
                <a16:creationId xmlns:a16="http://schemas.microsoft.com/office/drawing/2014/main" id="{5C0433AB-89B2-DEF8-83BB-A7D8DB4699AB}"/>
              </a:ext>
            </a:extLst>
          </p:cNvPr>
          <p:cNvSpPr txBox="1"/>
          <p:nvPr/>
        </p:nvSpPr>
        <p:spPr>
          <a:xfrm>
            <a:off x="4226944" y="0"/>
            <a:ext cx="3493264" cy="1015663"/>
          </a:xfrm>
          <a:prstGeom prst="rect">
            <a:avLst/>
          </a:prstGeom>
          <a:noFill/>
        </p:spPr>
        <p:txBody>
          <a:bodyPr wrap="none" rtlCol="0">
            <a:spAutoFit/>
          </a:bodyPr>
          <a:lstStyle/>
          <a:p>
            <a:r>
              <a:rPr lang="en-US" sz="6000" dirty="0">
                <a:latin typeface="Algerian" pitchFamily="82" charset="77"/>
              </a:rPr>
              <a:t>Building</a:t>
            </a:r>
          </a:p>
        </p:txBody>
      </p:sp>
      <p:sp>
        <p:nvSpPr>
          <p:cNvPr id="10" name="TextBox 9">
            <a:extLst>
              <a:ext uri="{FF2B5EF4-FFF2-40B4-BE49-F238E27FC236}">
                <a16:creationId xmlns:a16="http://schemas.microsoft.com/office/drawing/2014/main" id="{6733755C-F4D3-2D12-6036-A05A3BFDAFA7}"/>
              </a:ext>
            </a:extLst>
          </p:cNvPr>
          <p:cNvSpPr txBox="1"/>
          <p:nvPr/>
        </p:nvSpPr>
        <p:spPr>
          <a:xfrm>
            <a:off x="7355456" y="3070725"/>
            <a:ext cx="226215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Knowledge</a:t>
            </a:r>
          </a:p>
        </p:txBody>
      </p:sp>
      <p:sp>
        <p:nvSpPr>
          <p:cNvPr id="7" name="TextBox 6">
            <a:extLst>
              <a:ext uri="{FF2B5EF4-FFF2-40B4-BE49-F238E27FC236}">
                <a16:creationId xmlns:a16="http://schemas.microsoft.com/office/drawing/2014/main" id="{475A5F3A-C3CC-3481-3DF5-E4183FCC4B60}"/>
              </a:ext>
            </a:extLst>
          </p:cNvPr>
          <p:cNvSpPr txBox="1"/>
          <p:nvPr/>
        </p:nvSpPr>
        <p:spPr>
          <a:xfrm>
            <a:off x="567585" y="5889757"/>
            <a:ext cx="11639725" cy="646331"/>
          </a:xfrm>
          <a:prstGeom prst="rect">
            <a:avLst/>
          </a:prstGeom>
          <a:noFill/>
        </p:spPr>
        <p:txBody>
          <a:bodyPr wrap="none" rtlCol="0">
            <a:spAutoFit/>
          </a:bodyPr>
          <a:lstStyle/>
          <a:p>
            <a:r>
              <a:rPr lang="en-US" sz="3600" dirty="0">
                <a:highlight>
                  <a:srgbClr val="FF0000"/>
                </a:highlight>
                <a:latin typeface="Bradley Hand" pitchFamily="2" charset="77"/>
              </a:rPr>
              <a:t>&amp; The Role of Cognitive Load For Our Teacher Candidates</a:t>
            </a:r>
          </a:p>
        </p:txBody>
      </p:sp>
      <p:pic>
        <p:nvPicPr>
          <p:cNvPr id="8" name="Picture 7">
            <a:extLst>
              <a:ext uri="{FF2B5EF4-FFF2-40B4-BE49-F238E27FC236}">
                <a16:creationId xmlns:a16="http://schemas.microsoft.com/office/drawing/2014/main" id="{E7A2A8A3-A391-2569-02B8-CF465B2D2FA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1611" y="3627474"/>
            <a:ext cx="2901857" cy="1934571"/>
          </a:xfrm>
          <a:prstGeom prst="rect">
            <a:avLst/>
          </a:prstGeom>
        </p:spPr>
      </p:pic>
      <p:sp>
        <p:nvSpPr>
          <p:cNvPr id="9" name="TextBox 8">
            <a:extLst>
              <a:ext uri="{FF2B5EF4-FFF2-40B4-BE49-F238E27FC236}">
                <a16:creationId xmlns:a16="http://schemas.microsoft.com/office/drawing/2014/main" id="{7F280C8A-137D-9D88-7A23-906AAE177B2A}"/>
              </a:ext>
            </a:extLst>
          </p:cNvPr>
          <p:cNvSpPr txBox="1"/>
          <p:nvPr/>
        </p:nvSpPr>
        <p:spPr>
          <a:xfrm>
            <a:off x="466221" y="321912"/>
            <a:ext cx="2013693" cy="923330"/>
          </a:xfrm>
          <a:prstGeom prst="rect">
            <a:avLst/>
          </a:prstGeom>
          <a:noFill/>
        </p:spPr>
        <p:txBody>
          <a:bodyPr wrap="none" rtlCol="0">
            <a:spAutoFit/>
          </a:bodyPr>
          <a:lstStyle/>
          <a:p>
            <a:r>
              <a:rPr lang="en-US" sz="5400" dirty="0">
                <a:solidFill>
                  <a:srgbClr val="FF0000"/>
                </a:solidFill>
                <a:latin typeface="Bradley Hand" pitchFamily="2" charset="77"/>
              </a:rPr>
              <a:t>Part II</a:t>
            </a:r>
          </a:p>
        </p:txBody>
      </p:sp>
    </p:spTree>
    <p:extLst>
      <p:ext uri="{BB962C8B-B14F-4D97-AF65-F5344CB8AC3E}">
        <p14:creationId xmlns:p14="http://schemas.microsoft.com/office/powerpoint/2010/main" val="34646578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0598" y="289932"/>
            <a:ext cx="11277446" cy="2308324"/>
          </a:xfrm>
          <a:prstGeom prst="rect">
            <a:avLst/>
          </a:prstGeom>
          <a:noFill/>
        </p:spPr>
        <p:txBody>
          <a:bodyPr wrap="none" rtlCol="0">
            <a:spAutoFit/>
          </a:bodyPr>
          <a:lstStyle/>
          <a:p>
            <a:pPr algn="ctr"/>
            <a:r>
              <a:rPr lang="en-US" sz="4000" dirty="0">
                <a:latin typeface="Times New Roman" charset="0"/>
                <a:ea typeface="Times New Roman" charset="0"/>
                <a:cs typeface="Times New Roman" charset="0"/>
              </a:rPr>
              <a:t>Germane Load</a:t>
            </a:r>
          </a:p>
          <a:p>
            <a:pPr algn="ctr"/>
            <a:endParaRPr lang="en-US" sz="4000" dirty="0">
              <a:latin typeface="Times New Roman" charset="0"/>
              <a:ea typeface="Times New Roman" charset="0"/>
              <a:cs typeface="Times New Roman" charset="0"/>
            </a:endParaRPr>
          </a:p>
          <a:p>
            <a:pPr algn="ctr"/>
            <a:r>
              <a:rPr lang="en-US" sz="3200" dirty="0">
                <a:latin typeface="Times New Roman" charset="0"/>
                <a:ea typeface="Times New Roman" charset="0"/>
                <a:cs typeface="Times New Roman" charset="0"/>
              </a:rPr>
              <a:t>Remaining cognitive resources within working memory devoted to </a:t>
            </a:r>
          </a:p>
          <a:p>
            <a:pPr algn="ctr"/>
            <a:r>
              <a:rPr lang="en-US" sz="3200" dirty="0">
                <a:latin typeface="Times New Roman" charset="0"/>
                <a:ea typeface="Times New Roman" charset="0"/>
                <a:cs typeface="Times New Roman" charset="0"/>
              </a:rPr>
              <a:t>addressing intrinsic and extraneous load.  </a:t>
            </a:r>
          </a:p>
        </p:txBody>
      </p:sp>
      <p:sp>
        <p:nvSpPr>
          <p:cNvPr id="4" name="TextBox 3"/>
          <p:cNvSpPr txBox="1"/>
          <p:nvPr/>
        </p:nvSpPr>
        <p:spPr>
          <a:xfrm flipH="1">
            <a:off x="7449015" y="6010507"/>
            <a:ext cx="4583151" cy="461665"/>
          </a:xfrm>
          <a:prstGeom prst="rect">
            <a:avLst/>
          </a:prstGeom>
          <a:noFill/>
        </p:spPr>
        <p:txBody>
          <a:bodyPr wrap="square" rtlCol="0">
            <a:spAutoFit/>
          </a:bodyPr>
          <a:lstStyle/>
          <a:p>
            <a:r>
              <a:rPr lang="en-US" sz="2400" dirty="0" err="1"/>
              <a:t>Sweller</a:t>
            </a:r>
            <a:r>
              <a:rPr lang="en-US" sz="2400" dirty="0"/>
              <a:t>, Ayers, &amp; </a:t>
            </a:r>
            <a:r>
              <a:rPr lang="en-US" sz="2400" dirty="0" err="1"/>
              <a:t>Kalyuga</a:t>
            </a:r>
            <a:r>
              <a:rPr lang="en-US" sz="2400" dirty="0"/>
              <a:t>, 2011</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3303" y="2598256"/>
            <a:ext cx="4170556" cy="4170556"/>
          </a:xfrm>
          <a:prstGeom prst="rect">
            <a:avLst/>
          </a:prstGeom>
        </p:spPr>
      </p:pic>
    </p:spTree>
    <p:extLst>
      <p:ext uri="{BB962C8B-B14F-4D97-AF65-F5344CB8AC3E}">
        <p14:creationId xmlns:p14="http://schemas.microsoft.com/office/powerpoint/2010/main" val="36617183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5362" y="289932"/>
            <a:ext cx="10887916" cy="4278094"/>
          </a:xfrm>
          <a:prstGeom prst="rect">
            <a:avLst/>
          </a:prstGeom>
          <a:noFill/>
        </p:spPr>
        <p:txBody>
          <a:bodyPr wrap="none" rtlCol="0">
            <a:spAutoFit/>
          </a:bodyPr>
          <a:lstStyle/>
          <a:p>
            <a:pPr algn="ctr"/>
            <a:r>
              <a:rPr lang="en-US" sz="4000" dirty="0">
                <a:latin typeface="Times New Roman" charset="0"/>
                <a:ea typeface="Times New Roman" charset="0"/>
                <a:cs typeface="Times New Roman" charset="0"/>
              </a:rPr>
              <a:t>Germane Load</a:t>
            </a:r>
          </a:p>
          <a:p>
            <a:pPr algn="ctr"/>
            <a:endParaRPr lang="en-US" sz="4000" dirty="0">
              <a:latin typeface="Times New Roman" charset="0"/>
              <a:ea typeface="Times New Roman" charset="0"/>
              <a:cs typeface="Times New Roman" charset="0"/>
            </a:endParaRPr>
          </a:p>
          <a:p>
            <a:pPr algn="ctr"/>
            <a:r>
              <a:rPr lang="en-US" sz="3200" dirty="0">
                <a:latin typeface="Times New Roman" charset="0"/>
                <a:ea typeface="Times New Roman" charset="0"/>
                <a:cs typeface="Times New Roman" charset="0"/>
              </a:rPr>
              <a:t>Cognitive resources within working memory devoted to </a:t>
            </a:r>
          </a:p>
          <a:p>
            <a:pPr algn="ctr"/>
            <a:r>
              <a:rPr lang="en-US" sz="3200" dirty="0">
                <a:latin typeface="Times New Roman" charset="0"/>
                <a:ea typeface="Times New Roman" charset="0"/>
                <a:cs typeface="Times New Roman" charset="0"/>
              </a:rPr>
              <a:t>addressing intrinsic and extraneous load.</a:t>
            </a:r>
          </a:p>
          <a:p>
            <a:pPr algn="ctr"/>
            <a:endParaRPr lang="en-US" sz="3200" dirty="0">
              <a:latin typeface="Times New Roman" charset="0"/>
              <a:ea typeface="Times New Roman" charset="0"/>
              <a:cs typeface="Times New Roman" charset="0"/>
            </a:endParaRPr>
          </a:p>
          <a:p>
            <a:pPr algn="ctr"/>
            <a:r>
              <a:rPr lang="en-US" sz="3200" dirty="0">
                <a:latin typeface="Times New Roman" charset="0"/>
                <a:ea typeface="Times New Roman" charset="0"/>
                <a:cs typeface="Times New Roman" charset="0"/>
              </a:rPr>
              <a:t>If working memory resources required to deal with the combined</a:t>
            </a:r>
          </a:p>
          <a:p>
            <a:pPr algn="ctr"/>
            <a:r>
              <a:rPr lang="en-US" sz="3200" dirty="0">
                <a:latin typeface="Times New Roman" charset="0"/>
                <a:ea typeface="Times New Roman" charset="0"/>
                <a:cs typeface="Times New Roman" charset="0"/>
              </a:rPr>
              <a:t>intrinsic and extraneous load are exhausted or overwhelmed, </a:t>
            </a:r>
          </a:p>
          <a:p>
            <a:pPr algn="ctr"/>
            <a:r>
              <a:rPr lang="en-US" sz="3200" dirty="0">
                <a:latin typeface="Times New Roman" charset="0"/>
                <a:ea typeface="Times New Roman" charset="0"/>
                <a:cs typeface="Times New Roman" charset="0"/>
              </a:rPr>
              <a:t>learning is unlikely to occur (no germane load left).    </a:t>
            </a:r>
          </a:p>
        </p:txBody>
      </p:sp>
      <p:sp>
        <p:nvSpPr>
          <p:cNvPr id="4" name="TextBox 3"/>
          <p:cNvSpPr txBox="1"/>
          <p:nvPr/>
        </p:nvSpPr>
        <p:spPr>
          <a:xfrm flipH="1">
            <a:off x="7449015" y="6010507"/>
            <a:ext cx="4583151" cy="461665"/>
          </a:xfrm>
          <a:prstGeom prst="rect">
            <a:avLst/>
          </a:prstGeom>
          <a:noFill/>
        </p:spPr>
        <p:txBody>
          <a:bodyPr wrap="square" rtlCol="0">
            <a:spAutoFit/>
          </a:bodyPr>
          <a:lstStyle/>
          <a:p>
            <a:r>
              <a:rPr lang="en-US" sz="2400" dirty="0" err="1"/>
              <a:t>Sweller</a:t>
            </a:r>
            <a:r>
              <a:rPr lang="en-US" sz="2400" dirty="0"/>
              <a:t>, Ayers, &amp; </a:t>
            </a:r>
            <a:r>
              <a:rPr lang="en-US" sz="2400" dirty="0" err="1"/>
              <a:t>Kalyuga</a:t>
            </a:r>
            <a:r>
              <a:rPr lang="en-US" sz="2400" dirty="0"/>
              <a:t>, 2011</a:t>
            </a:r>
          </a:p>
        </p:txBody>
      </p:sp>
    </p:spTree>
    <p:extLst>
      <p:ext uri="{BB962C8B-B14F-4D97-AF65-F5344CB8AC3E}">
        <p14:creationId xmlns:p14="http://schemas.microsoft.com/office/powerpoint/2010/main" val="11532749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BE0F4D-E476-C348-A9D5-5516985C0D3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21620" y="0"/>
            <a:ext cx="9270380" cy="6858000"/>
          </a:xfrm>
          <a:prstGeom prst="rect">
            <a:avLst/>
          </a:prstGeom>
        </p:spPr>
      </p:pic>
      <p:sp>
        <p:nvSpPr>
          <p:cNvPr id="4" name="TextBox 3">
            <a:extLst>
              <a:ext uri="{FF2B5EF4-FFF2-40B4-BE49-F238E27FC236}">
                <a16:creationId xmlns:a16="http://schemas.microsoft.com/office/drawing/2014/main" id="{EEBAE249-028E-DD42-8979-8C7766588D7A}"/>
              </a:ext>
            </a:extLst>
          </p:cNvPr>
          <p:cNvSpPr txBox="1"/>
          <p:nvPr/>
        </p:nvSpPr>
        <p:spPr>
          <a:xfrm>
            <a:off x="71160" y="1025913"/>
            <a:ext cx="2850460" cy="4401205"/>
          </a:xfrm>
          <a:prstGeom prst="rect">
            <a:avLst/>
          </a:prstGeom>
          <a:noFill/>
        </p:spPr>
        <p:txBody>
          <a:bodyPr wrap="none" rtlCol="0">
            <a:spAutoFit/>
          </a:bodyPr>
          <a:lstStyle/>
          <a:p>
            <a:r>
              <a:rPr lang="en-US" sz="4000" dirty="0">
                <a:latin typeface="Times New Roman" panose="02020603050405020304" pitchFamily="18" charset="0"/>
                <a:cs typeface="Times New Roman" panose="02020603050405020304" pitchFamily="18" charset="0"/>
              </a:rPr>
              <a:t>For teachers:</a:t>
            </a:r>
          </a:p>
          <a:p>
            <a:endParaRPr lang="en-US" sz="4000" dirty="0">
              <a:latin typeface="Times New Roman" panose="02020603050405020304" pitchFamily="18" charset="0"/>
              <a:cs typeface="Times New Roman" panose="02020603050405020304" pitchFamily="18" charset="0"/>
            </a:endParaRPr>
          </a:p>
          <a:p>
            <a:r>
              <a:rPr lang="en-US" sz="4000" dirty="0">
                <a:latin typeface="Times New Roman" panose="02020603050405020304" pitchFamily="18" charset="0"/>
                <a:cs typeface="Times New Roman" panose="02020603050405020304" pitchFamily="18" charset="0"/>
              </a:rPr>
              <a:t>No germane</a:t>
            </a:r>
          </a:p>
          <a:p>
            <a:r>
              <a:rPr lang="en-US" sz="4000" dirty="0">
                <a:latin typeface="Times New Roman" panose="02020603050405020304" pitchFamily="18" charset="0"/>
                <a:cs typeface="Times New Roman" panose="02020603050405020304" pitchFamily="18" charset="0"/>
              </a:rPr>
              <a:t>load left?</a:t>
            </a:r>
          </a:p>
          <a:p>
            <a:endParaRPr lang="en-US" sz="4000" dirty="0">
              <a:latin typeface="Times New Roman" panose="02020603050405020304" pitchFamily="18" charset="0"/>
              <a:cs typeface="Times New Roman" panose="02020603050405020304" pitchFamily="18" charset="0"/>
            </a:endParaRPr>
          </a:p>
          <a:p>
            <a:r>
              <a:rPr lang="en-US" sz="4000" dirty="0">
                <a:latin typeface="Times New Roman" panose="02020603050405020304" pitchFamily="18" charset="0"/>
                <a:cs typeface="Times New Roman" panose="02020603050405020304" pitchFamily="18" charset="0"/>
              </a:rPr>
              <a:t>Probably no</a:t>
            </a:r>
          </a:p>
          <a:p>
            <a:r>
              <a:rPr lang="en-US" sz="4000" dirty="0">
                <a:latin typeface="Times New Roman" panose="02020603050405020304" pitchFamily="18" charset="0"/>
                <a:cs typeface="Times New Roman" panose="02020603050405020304" pitchFamily="18" charset="0"/>
              </a:rPr>
              <a:t>EBPs… </a:t>
            </a:r>
          </a:p>
        </p:txBody>
      </p:sp>
    </p:spTree>
    <p:extLst>
      <p:ext uri="{BB962C8B-B14F-4D97-AF65-F5344CB8AC3E}">
        <p14:creationId xmlns:p14="http://schemas.microsoft.com/office/powerpoint/2010/main" val="21754292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7ADE89-FB1E-FF47-A7CC-84137F04478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43000" y="1104900"/>
            <a:ext cx="9906000" cy="4648200"/>
          </a:xfrm>
          <a:prstGeom prst="rect">
            <a:avLst/>
          </a:prstGeom>
        </p:spPr>
      </p:pic>
    </p:spTree>
    <p:extLst>
      <p:ext uri="{BB962C8B-B14F-4D97-AF65-F5344CB8AC3E}">
        <p14:creationId xmlns:p14="http://schemas.microsoft.com/office/powerpoint/2010/main" val="8986050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0886"/>
            <a:ext cx="12192000" cy="6868886"/>
          </a:xfrm>
          <a:prstGeom prst="rect">
            <a:avLst/>
          </a:prstGeom>
        </p:spPr>
      </p:pic>
      <p:sp>
        <p:nvSpPr>
          <p:cNvPr id="3" name="TextBox 2"/>
          <p:cNvSpPr txBox="1"/>
          <p:nvPr/>
        </p:nvSpPr>
        <p:spPr>
          <a:xfrm>
            <a:off x="3357621" y="4985923"/>
            <a:ext cx="5476756" cy="646331"/>
          </a:xfrm>
          <a:prstGeom prst="rect">
            <a:avLst/>
          </a:prstGeom>
          <a:noFill/>
        </p:spPr>
        <p:txBody>
          <a:bodyPr wrap="none" rtlCol="0">
            <a:spAutoFit/>
          </a:bodyPr>
          <a:lstStyle/>
          <a:p>
            <a:pPr algn="ctr"/>
            <a:r>
              <a:rPr lang="en-US" sz="3600" dirty="0">
                <a:solidFill>
                  <a:schemeClr val="bg1"/>
                </a:solidFill>
              </a:rPr>
              <a:t>Implications for Teachers???</a:t>
            </a:r>
          </a:p>
        </p:txBody>
      </p:sp>
    </p:spTree>
    <p:extLst>
      <p:ext uri="{BB962C8B-B14F-4D97-AF65-F5344CB8AC3E}">
        <p14:creationId xmlns:p14="http://schemas.microsoft.com/office/powerpoint/2010/main" val="23303075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999771-7260634580-candi.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02639" y="766618"/>
            <a:ext cx="3219450" cy="5029200"/>
          </a:xfrm>
          <a:prstGeom prst="rect">
            <a:avLst/>
          </a:prstGeom>
        </p:spPr>
      </p:pic>
      <p:sp>
        <p:nvSpPr>
          <p:cNvPr id="3" name="TextBox 2"/>
          <p:cNvSpPr txBox="1"/>
          <p:nvPr/>
        </p:nvSpPr>
        <p:spPr>
          <a:xfrm>
            <a:off x="1026436" y="651651"/>
            <a:ext cx="4160113" cy="4524315"/>
          </a:xfrm>
          <a:prstGeom prst="rect">
            <a:avLst/>
          </a:prstGeom>
          <a:noFill/>
        </p:spPr>
        <p:txBody>
          <a:bodyPr wrap="none" rtlCol="0">
            <a:spAutoFit/>
          </a:bodyPr>
          <a:lstStyle/>
          <a:p>
            <a:pPr algn="ctr"/>
            <a:r>
              <a:rPr lang="en-US" sz="3600" dirty="0">
                <a:latin typeface="Times New Roman"/>
                <a:cs typeface="Times New Roman"/>
              </a:rPr>
              <a:t>For Many Students</a:t>
            </a:r>
          </a:p>
          <a:p>
            <a:pPr algn="ctr"/>
            <a:r>
              <a:rPr lang="en-US" sz="3600" dirty="0">
                <a:latin typeface="Times New Roman"/>
                <a:cs typeface="Times New Roman"/>
              </a:rPr>
              <a:t>There is a </a:t>
            </a:r>
            <a:r>
              <a:rPr lang="en-US" sz="3600" dirty="0">
                <a:solidFill>
                  <a:srgbClr val="FF0000"/>
                </a:solidFill>
                <a:latin typeface="Times New Roman"/>
                <a:cs typeface="Times New Roman"/>
              </a:rPr>
              <a:t>Mismatch</a:t>
            </a:r>
          </a:p>
          <a:p>
            <a:pPr algn="ctr"/>
            <a:r>
              <a:rPr lang="en-US" sz="3600" dirty="0">
                <a:latin typeface="Times New Roman"/>
                <a:cs typeface="Times New Roman"/>
              </a:rPr>
              <a:t>Between Student’s </a:t>
            </a:r>
          </a:p>
          <a:p>
            <a:pPr algn="ctr"/>
            <a:r>
              <a:rPr lang="en-US" sz="3600" dirty="0">
                <a:latin typeface="Times New Roman"/>
                <a:cs typeface="Times New Roman"/>
              </a:rPr>
              <a:t>Learning Needs &amp; </a:t>
            </a:r>
          </a:p>
          <a:p>
            <a:pPr algn="ctr"/>
            <a:r>
              <a:rPr lang="en-US" sz="3600" dirty="0">
                <a:latin typeface="Times New Roman"/>
                <a:cs typeface="Times New Roman"/>
              </a:rPr>
              <a:t>The Demands of the </a:t>
            </a:r>
          </a:p>
          <a:p>
            <a:pPr algn="ctr"/>
            <a:r>
              <a:rPr lang="en-US" sz="3600" dirty="0">
                <a:latin typeface="Times New Roman"/>
                <a:cs typeface="Times New Roman"/>
              </a:rPr>
              <a:t>Curriculum – </a:t>
            </a:r>
          </a:p>
          <a:p>
            <a:pPr algn="ctr"/>
            <a:r>
              <a:rPr lang="en-US" sz="3600" dirty="0">
                <a:latin typeface="Times New Roman"/>
                <a:cs typeface="Times New Roman"/>
              </a:rPr>
              <a:t>Especially in Content</a:t>
            </a:r>
          </a:p>
          <a:p>
            <a:pPr algn="ctr"/>
            <a:r>
              <a:rPr lang="en-US" sz="3600" dirty="0">
                <a:latin typeface="Times New Roman"/>
                <a:cs typeface="Times New Roman"/>
              </a:rPr>
              <a:t>Area Courses</a:t>
            </a:r>
          </a:p>
        </p:txBody>
      </p:sp>
      <p:sp>
        <p:nvSpPr>
          <p:cNvPr id="4" name="TextBox 3">
            <a:extLst>
              <a:ext uri="{FF2B5EF4-FFF2-40B4-BE49-F238E27FC236}">
                <a16:creationId xmlns:a16="http://schemas.microsoft.com/office/drawing/2014/main" id="{87D05E39-2D66-434D-BDE3-2C3C5D85E294}"/>
              </a:ext>
            </a:extLst>
          </p:cNvPr>
          <p:cNvSpPr txBox="1"/>
          <p:nvPr/>
        </p:nvSpPr>
        <p:spPr>
          <a:xfrm>
            <a:off x="702629" y="5441875"/>
            <a:ext cx="4807726" cy="707886"/>
          </a:xfrm>
          <a:prstGeom prst="rect">
            <a:avLst/>
          </a:prstGeom>
          <a:noFill/>
        </p:spPr>
        <p:txBody>
          <a:bodyPr wrap="none" rtlCol="0">
            <a:spAutoFit/>
          </a:bodyPr>
          <a:lstStyle/>
          <a:p>
            <a:r>
              <a:rPr lang="en-US" sz="2000" dirty="0" err="1">
                <a:latin typeface="Times New Roman" panose="02020603050405020304" pitchFamily="18" charset="0"/>
                <a:cs typeface="Times New Roman" panose="02020603050405020304" pitchFamily="18" charset="0"/>
              </a:rPr>
              <a:t>Harbort</a:t>
            </a:r>
            <a:r>
              <a:rPr lang="en-US" sz="2000" dirty="0">
                <a:latin typeface="Times New Roman" panose="02020603050405020304" pitchFamily="18" charset="0"/>
                <a:cs typeface="Times New Roman" panose="02020603050405020304" pitchFamily="18" charset="0"/>
              </a:rPr>
              <a:t> et al., 2007; King-Sears et al., 2014; </a:t>
            </a:r>
          </a:p>
          <a:p>
            <a:r>
              <a:rPr lang="en-US" sz="2000" dirty="0" err="1">
                <a:latin typeface="Times New Roman" panose="02020603050405020304" pitchFamily="18" charset="0"/>
                <a:cs typeface="Times New Roman" panose="02020603050405020304" pitchFamily="18" charset="0"/>
              </a:rPr>
              <a:t>Moin</a:t>
            </a:r>
            <a:r>
              <a:rPr lang="en-US" sz="2000" dirty="0">
                <a:latin typeface="Times New Roman" panose="02020603050405020304" pitchFamily="18" charset="0"/>
                <a:cs typeface="Times New Roman" panose="02020603050405020304" pitchFamily="18" charset="0"/>
              </a:rPr>
              <a:t> et al., 2009; </a:t>
            </a:r>
            <a:r>
              <a:rPr lang="en-US" sz="2000" dirty="0" err="1">
                <a:latin typeface="Times New Roman" panose="02020603050405020304" pitchFamily="18" charset="0"/>
                <a:cs typeface="Times New Roman" panose="02020603050405020304" pitchFamily="18" charset="0"/>
              </a:rPr>
              <a:t>Mutch</a:t>
            </a:r>
            <a:r>
              <a:rPr lang="en-US" sz="2000" dirty="0">
                <a:latin typeface="Times New Roman" panose="02020603050405020304" pitchFamily="18" charset="0"/>
                <a:cs typeface="Times New Roman" panose="02020603050405020304" pitchFamily="18" charset="0"/>
              </a:rPr>
              <a:t>-Jones et al., 2012</a:t>
            </a:r>
          </a:p>
        </p:txBody>
      </p:sp>
    </p:spTree>
    <p:extLst>
      <p:ext uri="{BB962C8B-B14F-4D97-AF65-F5344CB8AC3E}">
        <p14:creationId xmlns:p14="http://schemas.microsoft.com/office/powerpoint/2010/main" val="10480862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999771-7260634580-candi.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02639" y="766618"/>
            <a:ext cx="3219450" cy="5029200"/>
          </a:xfrm>
          <a:prstGeom prst="rect">
            <a:avLst/>
          </a:prstGeom>
        </p:spPr>
      </p:pic>
      <p:sp>
        <p:nvSpPr>
          <p:cNvPr id="4" name="TextBox 3"/>
          <p:cNvSpPr txBox="1"/>
          <p:nvPr/>
        </p:nvSpPr>
        <p:spPr>
          <a:xfrm>
            <a:off x="2036703" y="3717637"/>
            <a:ext cx="4065937" cy="1323439"/>
          </a:xfrm>
          <a:prstGeom prst="rect">
            <a:avLst/>
          </a:prstGeom>
          <a:noFill/>
        </p:spPr>
        <p:txBody>
          <a:bodyPr wrap="none" rtlCol="0">
            <a:spAutoFit/>
          </a:bodyPr>
          <a:lstStyle/>
          <a:p>
            <a:pPr algn="ctr"/>
            <a:r>
              <a:rPr lang="en-US" sz="4000" dirty="0">
                <a:latin typeface="Times New Roman"/>
                <a:cs typeface="Times New Roman"/>
              </a:rPr>
              <a:t>Student’s Learning</a:t>
            </a:r>
          </a:p>
          <a:p>
            <a:pPr algn="ctr"/>
            <a:r>
              <a:rPr lang="en-US" sz="4000" dirty="0">
                <a:latin typeface="Times New Roman"/>
                <a:cs typeface="Times New Roman"/>
              </a:rPr>
              <a:t>Needs</a:t>
            </a:r>
          </a:p>
        </p:txBody>
      </p:sp>
      <p:sp>
        <p:nvSpPr>
          <p:cNvPr id="5" name="Right Arrow 4"/>
          <p:cNvSpPr/>
          <p:nvPr/>
        </p:nvSpPr>
        <p:spPr>
          <a:xfrm>
            <a:off x="3348182" y="3140365"/>
            <a:ext cx="4479636" cy="71581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671746" y="1607127"/>
            <a:ext cx="4431021" cy="1323439"/>
          </a:xfrm>
          <a:prstGeom prst="rect">
            <a:avLst/>
          </a:prstGeom>
          <a:noFill/>
        </p:spPr>
        <p:txBody>
          <a:bodyPr wrap="none" rtlCol="0">
            <a:spAutoFit/>
          </a:bodyPr>
          <a:lstStyle/>
          <a:p>
            <a:pPr algn="ctr"/>
            <a:r>
              <a:rPr lang="en-US" sz="4000" dirty="0">
                <a:latin typeface="Times New Roman"/>
                <a:cs typeface="Times New Roman"/>
              </a:rPr>
              <a:t>Demands of Content</a:t>
            </a:r>
          </a:p>
          <a:p>
            <a:pPr algn="ctr"/>
            <a:r>
              <a:rPr lang="en-US" sz="4000" dirty="0">
                <a:latin typeface="Times New Roman"/>
                <a:cs typeface="Times New Roman"/>
              </a:rPr>
              <a:t>Courses</a:t>
            </a:r>
          </a:p>
        </p:txBody>
      </p:sp>
      <p:sp>
        <p:nvSpPr>
          <p:cNvPr id="7" name="Right Arrow 6"/>
          <p:cNvSpPr/>
          <p:nvPr/>
        </p:nvSpPr>
        <p:spPr>
          <a:xfrm>
            <a:off x="2380673" y="1064492"/>
            <a:ext cx="4479636" cy="71581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C7E2BBF-AF2B-AD4C-A89A-126DC91DA981}"/>
              </a:ext>
            </a:extLst>
          </p:cNvPr>
          <p:cNvSpPr txBox="1"/>
          <p:nvPr/>
        </p:nvSpPr>
        <p:spPr>
          <a:xfrm>
            <a:off x="308758" y="6029875"/>
            <a:ext cx="5695149" cy="400110"/>
          </a:xfrm>
          <a:prstGeom prst="rect">
            <a:avLst/>
          </a:prstGeom>
          <a:noFill/>
        </p:spPr>
        <p:txBody>
          <a:bodyPr wrap="none" rtlCol="0">
            <a:spAutoFit/>
          </a:bodyPr>
          <a:lstStyle/>
          <a:p>
            <a:r>
              <a:rPr lang="en-US" sz="2000" dirty="0" err="1">
                <a:latin typeface="Times New Roman" panose="02020603050405020304" pitchFamily="18" charset="0"/>
                <a:cs typeface="Times New Roman" panose="02020603050405020304" pitchFamily="18" charset="0"/>
              </a:rPr>
              <a:t>Vannest</a:t>
            </a:r>
            <a:r>
              <a:rPr lang="en-US" sz="2000" dirty="0">
                <a:latin typeface="Times New Roman" panose="02020603050405020304" pitchFamily="18" charset="0"/>
                <a:cs typeface="Times New Roman" panose="02020603050405020304" pitchFamily="18" charset="0"/>
              </a:rPr>
              <a:t> et al., 2009; Wei et al., 2010; Robinson, 2002</a:t>
            </a:r>
          </a:p>
        </p:txBody>
      </p:sp>
    </p:spTree>
    <p:extLst>
      <p:ext uri="{BB962C8B-B14F-4D97-AF65-F5344CB8AC3E}">
        <p14:creationId xmlns:p14="http://schemas.microsoft.com/office/powerpoint/2010/main" val="36967430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999771-7260634580-candi.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02639" y="766618"/>
            <a:ext cx="3219450" cy="5029200"/>
          </a:xfrm>
          <a:prstGeom prst="rect">
            <a:avLst/>
          </a:prstGeom>
        </p:spPr>
      </p:pic>
      <p:sp>
        <p:nvSpPr>
          <p:cNvPr id="4" name="TextBox 3"/>
          <p:cNvSpPr txBox="1"/>
          <p:nvPr/>
        </p:nvSpPr>
        <p:spPr>
          <a:xfrm>
            <a:off x="2036703" y="3717637"/>
            <a:ext cx="4065937" cy="1323439"/>
          </a:xfrm>
          <a:prstGeom prst="rect">
            <a:avLst/>
          </a:prstGeom>
          <a:noFill/>
        </p:spPr>
        <p:txBody>
          <a:bodyPr wrap="none" rtlCol="0">
            <a:spAutoFit/>
          </a:bodyPr>
          <a:lstStyle/>
          <a:p>
            <a:pPr algn="ctr"/>
            <a:r>
              <a:rPr lang="en-US" sz="4000" dirty="0">
                <a:latin typeface="Times New Roman"/>
                <a:cs typeface="Times New Roman"/>
              </a:rPr>
              <a:t>Student’s Learning</a:t>
            </a:r>
          </a:p>
          <a:p>
            <a:pPr algn="ctr"/>
            <a:r>
              <a:rPr lang="en-US" sz="4000" dirty="0">
                <a:latin typeface="Times New Roman"/>
                <a:cs typeface="Times New Roman"/>
              </a:rPr>
              <a:t>Needs</a:t>
            </a:r>
          </a:p>
        </p:txBody>
      </p:sp>
      <p:sp>
        <p:nvSpPr>
          <p:cNvPr id="5" name="Right Arrow 4"/>
          <p:cNvSpPr/>
          <p:nvPr/>
        </p:nvSpPr>
        <p:spPr>
          <a:xfrm>
            <a:off x="3348182" y="3140365"/>
            <a:ext cx="4479636" cy="71581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462524" y="1687144"/>
            <a:ext cx="4445448" cy="707886"/>
          </a:xfrm>
          <a:prstGeom prst="rect">
            <a:avLst/>
          </a:prstGeom>
          <a:noFill/>
        </p:spPr>
        <p:txBody>
          <a:bodyPr wrap="none" rtlCol="0">
            <a:spAutoFit/>
          </a:bodyPr>
          <a:lstStyle/>
          <a:p>
            <a:pPr algn="ctr"/>
            <a:r>
              <a:rPr lang="en-US" sz="4000" dirty="0">
                <a:latin typeface="Times New Roman"/>
                <a:cs typeface="Times New Roman"/>
              </a:rPr>
              <a:t>Prevailing Pedagogy</a:t>
            </a:r>
          </a:p>
        </p:txBody>
      </p:sp>
      <p:sp>
        <p:nvSpPr>
          <p:cNvPr id="7" name="Right Arrow 6"/>
          <p:cNvSpPr/>
          <p:nvPr/>
        </p:nvSpPr>
        <p:spPr>
          <a:xfrm>
            <a:off x="2380673" y="1064492"/>
            <a:ext cx="4479636" cy="71581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F0168FA-DE51-9E4B-B525-7DE6F90C21D9}"/>
              </a:ext>
            </a:extLst>
          </p:cNvPr>
          <p:cNvSpPr txBox="1"/>
          <p:nvPr/>
        </p:nvSpPr>
        <p:spPr>
          <a:xfrm>
            <a:off x="308758" y="6029875"/>
            <a:ext cx="5695149" cy="400110"/>
          </a:xfrm>
          <a:prstGeom prst="rect">
            <a:avLst/>
          </a:prstGeom>
          <a:noFill/>
        </p:spPr>
        <p:txBody>
          <a:bodyPr wrap="none" rtlCol="0">
            <a:spAutoFit/>
          </a:bodyPr>
          <a:lstStyle/>
          <a:p>
            <a:r>
              <a:rPr lang="en-US" sz="2000" dirty="0" err="1">
                <a:latin typeface="Times New Roman" panose="02020603050405020304" pitchFamily="18" charset="0"/>
                <a:cs typeface="Times New Roman" panose="02020603050405020304" pitchFamily="18" charset="0"/>
              </a:rPr>
              <a:t>Vannest</a:t>
            </a:r>
            <a:r>
              <a:rPr lang="en-US" sz="2000" dirty="0">
                <a:latin typeface="Times New Roman" panose="02020603050405020304" pitchFamily="18" charset="0"/>
                <a:cs typeface="Times New Roman" panose="02020603050405020304" pitchFamily="18" charset="0"/>
              </a:rPr>
              <a:t> et al., 2009; Wei et al., 2010; Robinson, 2002</a:t>
            </a:r>
          </a:p>
        </p:txBody>
      </p:sp>
    </p:spTree>
    <p:extLst>
      <p:ext uri="{BB962C8B-B14F-4D97-AF65-F5344CB8AC3E}">
        <p14:creationId xmlns:p14="http://schemas.microsoft.com/office/powerpoint/2010/main" val="29395475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999771-7260634580-candi.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02639" y="766618"/>
            <a:ext cx="3219450" cy="5029200"/>
          </a:xfrm>
          <a:prstGeom prst="rect">
            <a:avLst/>
          </a:prstGeom>
        </p:spPr>
      </p:pic>
      <p:sp>
        <p:nvSpPr>
          <p:cNvPr id="3" name="TextBox 2"/>
          <p:cNvSpPr txBox="1"/>
          <p:nvPr/>
        </p:nvSpPr>
        <p:spPr>
          <a:xfrm>
            <a:off x="239282" y="651651"/>
            <a:ext cx="5725681" cy="4524315"/>
          </a:xfrm>
          <a:prstGeom prst="rect">
            <a:avLst/>
          </a:prstGeom>
          <a:noFill/>
        </p:spPr>
        <p:txBody>
          <a:bodyPr wrap="square" rtlCol="0">
            <a:spAutoFit/>
          </a:bodyPr>
          <a:lstStyle/>
          <a:p>
            <a:pPr algn="ctr"/>
            <a:r>
              <a:rPr lang="en-US" sz="3600" dirty="0">
                <a:latin typeface="Times New Roman"/>
                <a:cs typeface="Times New Roman"/>
              </a:rPr>
              <a:t>Also a mismatch between everything we need new teachers to learn in a very short amount of time and their cognitive capacity to make sense of it all and become proficient at implementation… </a:t>
            </a:r>
          </a:p>
        </p:txBody>
      </p:sp>
      <p:sp>
        <p:nvSpPr>
          <p:cNvPr id="4" name="TextBox 3">
            <a:extLst>
              <a:ext uri="{FF2B5EF4-FFF2-40B4-BE49-F238E27FC236}">
                <a16:creationId xmlns:a16="http://schemas.microsoft.com/office/drawing/2014/main" id="{87D05E39-2D66-434D-BDE3-2C3C5D85E294}"/>
              </a:ext>
            </a:extLst>
          </p:cNvPr>
          <p:cNvSpPr txBox="1"/>
          <p:nvPr/>
        </p:nvSpPr>
        <p:spPr>
          <a:xfrm>
            <a:off x="702629" y="5441875"/>
            <a:ext cx="1537600" cy="400110"/>
          </a:xfrm>
          <a:prstGeom prst="rect">
            <a:avLst/>
          </a:prstGeom>
          <a:noFill/>
        </p:spPr>
        <p:txBody>
          <a:bodyPr wrap="none" rtlCol="0">
            <a:spAutoFit/>
          </a:bodyPr>
          <a:lstStyle/>
          <a:p>
            <a:r>
              <a:rPr lang="en-US" sz="2000" dirty="0" err="1">
                <a:latin typeface="Times New Roman" panose="02020603050405020304" pitchFamily="18" charset="0"/>
                <a:cs typeface="Times New Roman" panose="02020603050405020304" pitchFamily="18" charset="0"/>
              </a:rPr>
              <a:t>Feldon</a:t>
            </a:r>
            <a:r>
              <a:rPr lang="en-US" sz="2000" dirty="0">
                <a:latin typeface="Times New Roman" panose="02020603050405020304" pitchFamily="18" charset="0"/>
                <a:cs typeface="Times New Roman" panose="02020603050405020304" pitchFamily="18" charset="0"/>
              </a:rPr>
              <a:t>, 2007</a:t>
            </a:r>
          </a:p>
        </p:txBody>
      </p:sp>
    </p:spTree>
    <p:extLst>
      <p:ext uri="{BB962C8B-B14F-4D97-AF65-F5344CB8AC3E}">
        <p14:creationId xmlns:p14="http://schemas.microsoft.com/office/powerpoint/2010/main" val="10395361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00567" y="0"/>
            <a:ext cx="5691433" cy="6858000"/>
          </a:xfrm>
          <a:prstGeom prst="rect">
            <a:avLst/>
          </a:prstGeom>
        </p:spPr>
      </p:pic>
      <p:sp>
        <p:nvSpPr>
          <p:cNvPr id="3" name="TextBox 2"/>
          <p:cNvSpPr txBox="1"/>
          <p:nvPr/>
        </p:nvSpPr>
        <p:spPr>
          <a:xfrm>
            <a:off x="301082" y="680225"/>
            <a:ext cx="6391493" cy="4524315"/>
          </a:xfrm>
          <a:prstGeom prst="rect">
            <a:avLst/>
          </a:prstGeom>
          <a:noFill/>
        </p:spPr>
        <p:txBody>
          <a:bodyPr wrap="none" rtlCol="0">
            <a:spAutoFit/>
          </a:bodyPr>
          <a:lstStyle/>
          <a:p>
            <a:r>
              <a:rPr lang="en-US" sz="3600" dirty="0">
                <a:latin typeface="Times New Roman" charset="0"/>
                <a:ea typeface="Times New Roman" charset="0"/>
                <a:cs typeface="Times New Roman" charset="0"/>
              </a:rPr>
              <a:t>Whoops</a:t>
            </a:r>
            <a:r>
              <a:rPr lang="is-IS" sz="3600" dirty="0">
                <a:latin typeface="Times New Roman" charset="0"/>
                <a:ea typeface="Times New Roman" charset="0"/>
                <a:cs typeface="Times New Roman" charset="0"/>
              </a:rPr>
              <a:t>…</a:t>
            </a:r>
            <a:endParaRPr lang="en-US" sz="3600" dirty="0">
              <a:latin typeface="Times New Roman" charset="0"/>
              <a:ea typeface="Times New Roman" charset="0"/>
              <a:cs typeface="Times New Roman" charset="0"/>
            </a:endParaRPr>
          </a:p>
          <a:p>
            <a:endParaRPr lang="en-US" sz="3600" dirty="0">
              <a:latin typeface="Times New Roman" charset="0"/>
              <a:ea typeface="Times New Roman" charset="0"/>
              <a:cs typeface="Times New Roman" charset="0"/>
            </a:endParaRPr>
          </a:p>
          <a:p>
            <a:r>
              <a:rPr lang="en-US" sz="3600" dirty="0">
                <a:latin typeface="Times New Roman" charset="0"/>
                <a:ea typeface="Times New Roman" charset="0"/>
                <a:cs typeface="Times New Roman" charset="0"/>
              </a:rPr>
              <a:t>It’s apparently very easy to </a:t>
            </a:r>
          </a:p>
          <a:p>
            <a:r>
              <a:rPr lang="en-US" sz="3600" dirty="0">
                <a:latin typeface="Times New Roman" charset="0"/>
                <a:ea typeface="Times New Roman" charset="0"/>
                <a:cs typeface="Times New Roman" charset="0"/>
              </a:rPr>
              <a:t>overload learner’s limited </a:t>
            </a:r>
          </a:p>
          <a:p>
            <a:r>
              <a:rPr lang="en-US" sz="3600" dirty="0">
                <a:latin typeface="Times New Roman" charset="0"/>
                <a:ea typeface="Times New Roman" charset="0"/>
                <a:cs typeface="Times New Roman" charset="0"/>
              </a:rPr>
              <a:t>cognitive capacity – This </a:t>
            </a:r>
          </a:p>
          <a:p>
            <a:r>
              <a:rPr lang="en-US" sz="3600" dirty="0">
                <a:latin typeface="Times New Roman" charset="0"/>
                <a:ea typeface="Times New Roman" charset="0"/>
                <a:cs typeface="Times New Roman" charset="0"/>
              </a:rPr>
              <a:t>goes for teachers in training, PD, </a:t>
            </a:r>
          </a:p>
          <a:p>
            <a:r>
              <a:rPr lang="en-US" sz="3600" dirty="0">
                <a:latin typeface="Times New Roman" charset="0"/>
                <a:ea typeface="Times New Roman" charset="0"/>
                <a:cs typeface="Times New Roman" charset="0"/>
              </a:rPr>
              <a:t>or students with and without</a:t>
            </a:r>
          </a:p>
          <a:p>
            <a:r>
              <a:rPr lang="en-US" sz="3600" dirty="0">
                <a:latin typeface="Times New Roman" charset="0"/>
                <a:ea typeface="Times New Roman" charset="0"/>
                <a:cs typeface="Times New Roman" charset="0"/>
              </a:rPr>
              <a:t>disabilities.</a:t>
            </a:r>
          </a:p>
        </p:txBody>
      </p:sp>
    </p:spTree>
    <p:extLst>
      <p:ext uri="{BB962C8B-B14F-4D97-AF65-F5344CB8AC3E}">
        <p14:creationId xmlns:p14="http://schemas.microsoft.com/office/powerpoint/2010/main" val="24439853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40E5D24-B961-384B-B8AE-EEB83D42ED4D}"/>
              </a:ext>
            </a:extLst>
          </p:cNvPr>
          <p:cNvSpPr txBox="1"/>
          <p:nvPr/>
        </p:nvSpPr>
        <p:spPr>
          <a:xfrm>
            <a:off x="32319" y="1072112"/>
            <a:ext cx="4485330" cy="3970318"/>
          </a:xfrm>
          <a:prstGeom prst="rect">
            <a:avLst/>
          </a:prstGeom>
          <a:noFill/>
        </p:spPr>
        <p:txBody>
          <a:bodyPr wrap="none" rtlCol="0">
            <a:spAutoFit/>
          </a:bodyPr>
          <a:lstStyle/>
          <a:p>
            <a:pPr algn="ctr"/>
            <a:r>
              <a:rPr lang="en-US" sz="3600" dirty="0">
                <a:latin typeface="Times New Roman" panose="02020603050405020304" pitchFamily="18" charset="0"/>
                <a:cs typeface="Times New Roman" panose="02020603050405020304" pitchFamily="18" charset="0"/>
              </a:rPr>
              <a:t>Are We Paying</a:t>
            </a:r>
          </a:p>
          <a:p>
            <a:pPr algn="ctr"/>
            <a:r>
              <a:rPr lang="en-US" sz="3600" dirty="0">
                <a:latin typeface="Times New Roman" panose="02020603050405020304" pitchFamily="18" charset="0"/>
                <a:cs typeface="Times New Roman" panose="02020603050405020304" pitchFamily="18" charset="0"/>
              </a:rPr>
              <a:t>Enough Attention</a:t>
            </a:r>
          </a:p>
          <a:p>
            <a:pPr algn="ctr"/>
            <a:r>
              <a:rPr lang="en-US" sz="3600" dirty="0">
                <a:latin typeface="Times New Roman" panose="02020603050405020304" pitchFamily="18" charset="0"/>
                <a:cs typeface="Times New Roman" panose="02020603050405020304" pitchFamily="18" charset="0"/>
              </a:rPr>
              <a:t>To Cognitive Load?</a:t>
            </a:r>
          </a:p>
          <a:p>
            <a:pPr algn="ctr"/>
            <a:endParaRPr lang="en-US" sz="3600" dirty="0">
              <a:latin typeface="Times New Roman" panose="02020603050405020304" pitchFamily="18" charset="0"/>
              <a:cs typeface="Times New Roman" panose="02020603050405020304" pitchFamily="18" charset="0"/>
            </a:endParaRPr>
          </a:p>
          <a:p>
            <a:pPr algn="ctr"/>
            <a:r>
              <a:rPr lang="en-US" sz="3600" i="1" dirty="0">
                <a:latin typeface="Times New Roman" panose="02020603050405020304" pitchFamily="18" charset="0"/>
                <a:cs typeface="Times New Roman" panose="02020603050405020304" pitchFamily="18" charset="0"/>
              </a:rPr>
              <a:t>Implications For</a:t>
            </a:r>
          </a:p>
          <a:p>
            <a:pPr algn="ctr"/>
            <a:r>
              <a:rPr lang="en-US" sz="3600" i="1" dirty="0">
                <a:latin typeface="Times New Roman" panose="02020603050405020304" pitchFamily="18" charset="0"/>
                <a:cs typeface="Times New Roman" panose="02020603050405020304" pitchFamily="18" charset="0"/>
              </a:rPr>
              <a:t>Teacher Preparation &amp;</a:t>
            </a:r>
          </a:p>
          <a:p>
            <a:pPr algn="ctr"/>
            <a:r>
              <a:rPr lang="en-US" sz="3600" i="1" dirty="0">
                <a:latin typeface="Times New Roman" panose="02020603050405020304" pitchFamily="18" charset="0"/>
                <a:cs typeface="Times New Roman" panose="02020603050405020304" pitchFamily="18" charset="0"/>
              </a:rPr>
              <a:t>Classroom Instruction</a:t>
            </a:r>
          </a:p>
        </p:txBody>
      </p:sp>
      <p:pic>
        <p:nvPicPr>
          <p:cNvPr id="3" name="Picture 2">
            <a:extLst>
              <a:ext uri="{FF2B5EF4-FFF2-40B4-BE49-F238E27FC236}">
                <a16:creationId xmlns:a16="http://schemas.microsoft.com/office/drawing/2014/main" id="{5EC467FB-403D-364E-8176-C3F25242087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47551" y="680226"/>
            <a:ext cx="7544449" cy="5029633"/>
          </a:xfrm>
          <a:prstGeom prst="rect">
            <a:avLst/>
          </a:prstGeom>
        </p:spPr>
      </p:pic>
    </p:spTree>
    <p:extLst>
      <p:ext uri="{BB962C8B-B14F-4D97-AF65-F5344CB8AC3E}">
        <p14:creationId xmlns:p14="http://schemas.microsoft.com/office/powerpoint/2010/main" val="27004986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00567" y="0"/>
            <a:ext cx="5691433" cy="6858000"/>
          </a:xfrm>
          <a:prstGeom prst="rect">
            <a:avLst/>
          </a:prstGeom>
        </p:spPr>
      </p:pic>
      <p:sp>
        <p:nvSpPr>
          <p:cNvPr id="3" name="TextBox 2"/>
          <p:cNvSpPr txBox="1"/>
          <p:nvPr/>
        </p:nvSpPr>
        <p:spPr>
          <a:xfrm>
            <a:off x="301082" y="680225"/>
            <a:ext cx="5301644" cy="5632311"/>
          </a:xfrm>
          <a:prstGeom prst="rect">
            <a:avLst/>
          </a:prstGeom>
          <a:noFill/>
        </p:spPr>
        <p:txBody>
          <a:bodyPr wrap="none" rtlCol="0">
            <a:spAutoFit/>
          </a:bodyPr>
          <a:lstStyle/>
          <a:p>
            <a:r>
              <a:rPr lang="en-US" sz="3600" dirty="0">
                <a:latin typeface="Times New Roman" charset="0"/>
                <a:ea typeface="Times New Roman" charset="0"/>
                <a:cs typeface="Times New Roman" charset="0"/>
              </a:rPr>
              <a:t>Whoops</a:t>
            </a:r>
            <a:r>
              <a:rPr lang="is-IS" sz="3600" dirty="0">
                <a:latin typeface="Times New Roman" charset="0"/>
                <a:ea typeface="Times New Roman" charset="0"/>
                <a:cs typeface="Times New Roman" charset="0"/>
              </a:rPr>
              <a:t>…</a:t>
            </a:r>
            <a:endParaRPr lang="en-US" sz="3600" dirty="0">
              <a:latin typeface="Times New Roman" charset="0"/>
              <a:ea typeface="Times New Roman" charset="0"/>
              <a:cs typeface="Times New Roman" charset="0"/>
            </a:endParaRPr>
          </a:p>
          <a:p>
            <a:endParaRPr lang="en-US" sz="3600" dirty="0">
              <a:latin typeface="Times New Roman" charset="0"/>
              <a:ea typeface="Times New Roman" charset="0"/>
              <a:cs typeface="Times New Roman" charset="0"/>
            </a:endParaRPr>
          </a:p>
          <a:p>
            <a:r>
              <a:rPr lang="en-US" sz="3600" dirty="0">
                <a:latin typeface="Times New Roman" charset="0"/>
                <a:ea typeface="Times New Roman" charset="0"/>
                <a:cs typeface="Times New Roman" charset="0"/>
              </a:rPr>
              <a:t>It’s apparently very easy to </a:t>
            </a:r>
          </a:p>
          <a:p>
            <a:r>
              <a:rPr lang="en-US" sz="3600" dirty="0">
                <a:latin typeface="Times New Roman" charset="0"/>
                <a:ea typeface="Times New Roman" charset="0"/>
                <a:cs typeface="Times New Roman" charset="0"/>
              </a:rPr>
              <a:t>overload learner’s limited </a:t>
            </a:r>
          </a:p>
          <a:p>
            <a:r>
              <a:rPr lang="en-US" sz="3600" dirty="0">
                <a:latin typeface="Times New Roman" charset="0"/>
                <a:ea typeface="Times New Roman" charset="0"/>
                <a:cs typeface="Times New Roman" charset="0"/>
              </a:rPr>
              <a:t>cognitive capacity.</a:t>
            </a:r>
          </a:p>
          <a:p>
            <a:endParaRPr lang="en-US" sz="3600" dirty="0">
              <a:latin typeface="Times New Roman" charset="0"/>
              <a:ea typeface="Times New Roman" charset="0"/>
              <a:cs typeface="Times New Roman" charset="0"/>
            </a:endParaRPr>
          </a:p>
          <a:p>
            <a:endParaRPr lang="en-US" sz="3600" dirty="0">
              <a:latin typeface="Times New Roman" charset="0"/>
              <a:ea typeface="Times New Roman" charset="0"/>
              <a:cs typeface="Times New Roman" charset="0"/>
            </a:endParaRPr>
          </a:p>
          <a:p>
            <a:endParaRPr lang="en-US" sz="3600" dirty="0">
              <a:latin typeface="Times New Roman" charset="0"/>
              <a:ea typeface="Times New Roman" charset="0"/>
              <a:cs typeface="Times New Roman" charset="0"/>
            </a:endParaRPr>
          </a:p>
          <a:p>
            <a:r>
              <a:rPr lang="en-US" sz="3600" dirty="0">
                <a:latin typeface="Times New Roman" charset="0"/>
                <a:ea typeface="Times New Roman" charset="0"/>
                <a:cs typeface="Times New Roman" charset="0"/>
              </a:rPr>
              <a:t>And when that happens</a:t>
            </a:r>
            <a:r>
              <a:rPr lang="is-IS" sz="3600" dirty="0">
                <a:latin typeface="Times New Roman" charset="0"/>
                <a:ea typeface="Times New Roman" charset="0"/>
                <a:cs typeface="Times New Roman" charset="0"/>
              </a:rPr>
              <a:t>…</a:t>
            </a:r>
          </a:p>
          <a:p>
            <a:r>
              <a:rPr lang="is-IS" sz="3600" dirty="0">
                <a:latin typeface="Times New Roman" charset="0"/>
                <a:ea typeface="Times New Roman" charset="0"/>
                <a:cs typeface="Times New Roman" charset="0"/>
              </a:rPr>
              <a:t>learning doesn’t. </a:t>
            </a:r>
            <a:endParaRPr lang="en-US" sz="36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7538011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00567" y="0"/>
            <a:ext cx="5691433" cy="6858000"/>
          </a:xfrm>
          <a:prstGeom prst="rect">
            <a:avLst/>
          </a:prstGeom>
        </p:spPr>
      </p:pic>
      <p:sp>
        <p:nvSpPr>
          <p:cNvPr id="3" name="TextBox 2"/>
          <p:cNvSpPr txBox="1"/>
          <p:nvPr/>
        </p:nvSpPr>
        <p:spPr>
          <a:xfrm>
            <a:off x="301082" y="680225"/>
            <a:ext cx="6147837" cy="5632311"/>
          </a:xfrm>
          <a:prstGeom prst="rect">
            <a:avLst/>
          </a:prstGeom>
          <a:noFill/>
        </p:spPr>
        <p:txBody>
          <a:bodyPr wrap="none" rtlCol="0">
            <a:spAutoFit/>
          </a:bodyPr>
          <a:lstStyle/>
          <a:p>
            <a:r>
              <a:rPr lang="en-US" sz="3600" dirty="0">
                <a:latin typeface="Times New Roman" charset="0"/>
                <a:ea typeface="Times New Roman" charset="0"/>
                <a:cs typeface="Times New Roman" charset="0"/>
              </a:rPr>
              <a:t>Also, teachers (at all levels)</a:t>
            </a:r>
          </a:p>
          <a:p>
            <a:r>
              <a:rPr lang="en-US" sz="3600" dirty="0">
                <a:latin typeface="Times New Roman" charset="0"/>
                <a:ea typeface="Times New Roman" charset="0"/>
                <a:cs typeface="Times New Roman" charset="0"/>
              </a:rPr>
              <a:t>are subject to experiencing</a:t>
            </a:r>
          </a:p>
          <a:p>
            <a:r>
              <a:rPr lang="en-US" sz="3600" dirty="0">
                <a:latin typeface="Times New Roman" charset="0"/>
                <a:ea typeface="Times New Roman" charset="0"/>
                <a:cs typeface="Times New Roman" charset="0"/>
              </a:rPr>
              <a:t>cognitive overload.  When a </a:t>
            </a:r>
          </a:p>
          <a:p>
            <a:r>
              <a:rPr lang="en-US" sz="3600" dirty="0">
                <a:latin typeface="Times New Roman" charset="0"/>
                <a:ea typeface="Times New Roman" charset="0"/>
                <a:cs typeface="Times New Roman" charset="0"/>
              </a:rPr>
              <a:t>teacher is overwhelmed, they</a:t>
            </a:r>
          </a:p>
          <a:p>
            <a:r>
              <a:rPr lang="en-US" sz="3600" dirty="0">
                <a:latin typeface="Times New Roman" charset="0"/>
                <a:ea typeface="Times New Roman" charset="0"/>
                <a:cs typeface="Times New Roman" charset="0"/>
              </a:rPr>
              <a:t>are likely to stop using practices</a:t>
            </a:r>
          </a:p>
          <a:p>
            <a:r>
              <a:rPr lang="en-US" sz="3600" dirty="0">
                <a:latin typeface="Times New Roman" charset="0"/>
                <a:ea typeface="Times New Roman" charset="0"/>
                <a:cs typeface="Times New Roman" charset="0"/>
              </a:rPr>
              <a:t>they find to be difficult to </a:t>
            </a:r>
          </a:p>
          <a:p>
            <a:r>
              <a:rPr lang="en-US" sz="3600" dirty="0">
                <a:latin typeface="Times New Roman" charset="0"/>
                <a:ea typeface="Times New Roman" charset="0"/>
                <a:cs typeface="Times New Roman" charset="0"/>
              </a:rPr>
              <a:t>implement, and revert to </a:t>
            </a:r>
          </a:p>
          <a:p>
            <a:r>
              <a:rPr lang="en-US" sz="3600" dirty="0">
                <a:latin typeface="Times New Roman" charset="0"/>
                <a:ea typeface="Times New Roman" charset="0"/>
                <a:cs typeface="Times New Roman" charset="0"/>
              </a:rPr>
              <a:t>whatever approach comes </a:t>
            </a:r>
          </a:p>
          <a:p>
            <a:r>
              <a:rPr lang="en-US" sz="3600" dirty="0">
                <a:latin typeface="Times New Roman" charset="0"/>
                <a:ea typeface="Times New Roman" charset="0"/>
                <a:cs typeface="Times New Roman" charset="0"/>
              </a:rPr>
              <a:t>easiest to them (usually </a:t>
            </a:r>
          </a:p>
          <a:p>
            <a:r>
              <a:rPr lang="en-US" sz="3600" dirty="0">
                <a:latin typeface="Times New Roman" charset="0"/>
                <a:ea typeface="Times New Roman" charset="0"/>
                <a:cs typeface="Times New Roman" charset="0"/>
              </a:rPr>
              <a:t>talking/lecturing). </a:t>
            </a:r>
          </a:p>
        </p:txBody>
      </p:sp>
    </p:spTree>
    <p:extLst>
      <p:ext uri="{BB962C8B-B14F-4D97-AF65-F5344CB8AC3E}">
        <p14:creationId xmlns:p14="http://schemas.microsoft.com/office/powerpoint/2010/main" val="37408683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7225990" cy="6858000"/>
          </a:xfrm>
          <a:prstGeom prst="rect">
            <a:avLst/>
          </a:prstGeom>
        </p:spPr>
      </p:pic>
      <p:sp>
        <p:nvSpPr>
          <p:cNvPr id="3" name="TextBox 2"/>
          <p:cNvSpPr txBox="1"/>
          <p:nvPr/>
        </p:nvSpPr>
        <p:spPr>
          <a:xfrm>
            <a:off x="7359232" y="382012"/>
            <a:ext cx="4622419" cy="2062103"/>
          </a:xfrm>
          <a:prstGeom prst="rect">
            <a:avLst/>
          </a:prstGeom>
          <a:noFill/>
        </p:spPr>
        <p:txBody>
          <a:bodyPr wrap="none" rtlCol="0">
            <a:spAutoFit/>
          </a:bodyPr>
          <a:lstStyle/>
          <a:p>
            <a:r>
              <a:rPr lang="en-US" sz="3200" dirty="0"/>
              <a:t>Give thought to how</a:t>
            </a:r>
          </a:p>
          <a:p>
            <a:r>
              <a:rPr lang="en-US" sz="3200" dirty="0"/>
              <a:t>we structure our approach</a:t>
            </a:r>
          </a:p>
          <a:p>
            <a:r>
              <a:rPr lang="en-US" sz="3200" dirty="0"/>
              <a:t>for teaching from a </a:t>
            </a:r>
          </a:p>
          <a:p>
            <a:r>
              <a:rPr lang="en-US" sz="3200" dirty="0"/>
              <a:t>design perspective…</a:t>
            </a:r>
          </a:p>
        </p:txBody>
      </p:sp>
    </p:spTree>
    <p:extLst>
      <p:ext uri="{BB962C8B-B14F-4D97-AF65-F5344CB8AC3E}">
        <p14:creationId xmlns:p14="http://schemas.microsoft.com/office/powerpoint/2010/main" val="13919590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7225990" cy="6858000"/>
          </a:xfrm>
          <a:prstGeom prst="rect">
            <a:avLst/>
          </a:prstGeom>
        </p:spPr>
      </p:pic>
      <p:sp>
        <p:nvSpPr>
          <p:cNvPr id="3" name="TextBox 2"/>
          <p:cNvSpPr txBox="1"/>
          <p:nvPr/>
        </p:nvSpPr>
        <p:spPr>
          <a:xfrm>
            <a:off x="7370955" y="428178"/>
            <a:ext cx="4762842" cy="5016758"/>
          </a:xfrm>
          <a:prstGeom prst="rect">
            <a:avLst/>
          </a:prstGeom>
          <a:noFill/>
        </p:spPr>
        <p:txBody>
          <a:bodyPr wrap="none" rtlCol="0">
            <a:spAutoFit/>
          </a:bodyPr>
          <a:lstStyle/>
          <a:p>
            <a:r>
              <a:rPr lang="en-US" sz="3200" dirty="0"/>
              <a:t>Give thought to how</a:t>
            </a:r>
          </a:p>
          <a:p>
            <a:r>
              <a:rPr lang="en-US" sz="3200" dirty="0"/>
              <a:t>we structure our approach</a:t>
            </a:r>
          </a:p>
          <a:p>
            <a:r>
              <a:rPr lang="en-US" sz="3200" dirty="0"/>
              <a:t>for teaching from a </a:t>
            </a:r>
          </a:p>
          <a:p>
            <a:r>
              <a:rPr lang="en-US" sz="3200" dirty="0"/>
              <a:t>design perspective…</a:t>
            </a:r>
          </a:p>
          <a:p>
            <a:endParaRPr lang="en-US" sz="3200" dirty="0"/>
          </a:p>
          <a:p>
            <a:r>
              <a:rPr lang="en-US" sz="3200" dirty="0"/>
              <a:t>If we know intrinsic load </a:t>
            </a:r>
          </a:p>
          <a:p>
            <a:r>
              <a:rPr lang="en-US" sz="3200" dirty="0"/>
              <a:t>is going to be high, that’s a </a:t>
            </a:r>
          </a:p>
          <a:p>
            <a:r>
              <a:rPr lang="en-US" sz="3200" dirty="0"/>
              <a:t>signal to bring our A Game </a:t>
            </a:r>
          </a:p>
          <a:p>
            <a:r>
              <a:rPr lang="en-US" sz="3200" dirty="0"/>
              <a:t>and manage extraneous </a:t>
            </a:r>
          </a:p>
          <a:p>
            <a:r>
              <a:rPr lang="en-US" sz="3200" dirty="0"/>
              <a:t>load. </a:t>
            </a:r>
          </a:p>
        </p:txBody>
      </p:sp>
    </p:spTree>
    <p:extLst>
      <p:ext uri="{BB962C8B-B14F-4D97-AF65-F5344CB8AC3E}">
        <p14:creationId xmlns:p14="http://schemas.microsoft.com/office/powerpoint/2010/main" val="12690212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7225990" cy="6858000"/>
          </a:xfrm>
          <a:prstGeom prst="rect">
            <a:avLst/>
          </a:prstGeom>
        </p:spPr>
      </p:pic>
      <p:sp>
        <p:nvSpPr>
          <p:cNvPr id="3" name="TextBox 2"/>
          <p:cNvSpPr txBox="1"/>
          <p:nvPr/>
        </p:nvSpPr>
        <p:spPr>
          <a:xfrm>
            <a:off x="7370955" y="428178"/>
            <a:ext cx="4886915" cy="4524315"/>
          </a:xfrm>
          <a:prstGeom prst="rect">
            <a:avLst/>
          </a:prstGeom>
          <a:noFill/>
        </p:spPr>
        <p:txBody>
          <a:bodyPr wrap="none" rtlCol="0">
            <a:spAutoFit/>
          </a:bodyPr>
          <a:lstStyle/>
          <a:p>
            <a:r>
              <a:rPr lang="en-US" sz="3200" dirty="0"/>
              <a:t>Do the same for designing</a:t>
            </a:r>
          </a:p>
          <a:p>
            <a:r>
              <a:rPr lang="en-US" sz="3200" dirty="0"/>
              <a:t>and delivering instruction </a:t>
            </a:r>
          </a:p>
          <a:p>
            <a:r>
              <a:rPr lang="en-US" sz="3200" dirty="0"/>
              <a:t>for students with disabilities</a:t>
            </a:r>
          </a:p>
          <a:p>
            <a:endParaRPr lang="en-US" sz="3200" dirty="0"/>
          </a:p>
          <a:p>
            <a:r>
              <a:rPr lang="en-US" sz="3200" dirty="0"/>
              <a:t>If we know intrinsic load </a:t>
            </a:r>
          </a:p>
          <a:p>
            <a:r>
              <a:rPr lang="en-US" sz="3200" dirty="0"/>
              <a:t>is going to be high, that’s a </a:t>
            </a:r>
          </a:p>
          <a:p>
            <a:r>
              <a:rPr lang="en-US" sz="3200" dirty="0"/>
              <a:t>signal to bring our A Game </a:t>
            </a:r>
          </a:p>
          <a:p>
            <a:r>
              <a:rPr lang="en-US" sz="3200" dirty="0"/>
              <a:t>and manage extraneous </a:t>
            </a:r>
          </a:p>
          <a:p>
            <a:r>
              <a:rPr lang="en-US" sz="3200" dirty="0"/>
              <a:t>load. </a:t>
            </a:r>
          </a:p>
        </p:txBody>
      </p:sp>
    </p:spTree>
    <p:extLst>
      <p:ext uri="{BB962C8B-B14F-4D97-AF65-F5344CB8AC3E}">
        <p14:creationId xmlns:p14="http://schemas.microsoft.com/office/powerpoint/2010/main" val="41966093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4BE3A7-B706-FD21-E6EF-A886208D9B4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61963" y="484027"/>
            <a:ext cx="4363162" cy="5762445"/>
          </a:xfrm>
          <a:prstGeom prst="rect">
            <a:avLst/>
          </a:prstGeom>
        </p:spPr>
      </p:pic>
      <p:sp>
        <p:nvSpPr>
          <p:cNvPr id="2" name="TextBox 1">
            <a:extLst>
              <a:ext uri="{FF2B5EF4-FFF2-40B4-BE49-F238E27FC236}">
                <a16:creationId xmlns:a16="http://schemas.microsoft.com/office/drawing/2014/main" id="{E6AB80C3-7303-F6EC-B802-5B1A21893082}"/>
              </a:ext>
            </a:extLst>
          </p:cNvPr>
          <p:cNvSpPr txBox="1"/>
          <p:nvPr/>
        </p:nvSpPr>
        <p:spPr>
          <a:xfrm>
            <a:off x="172775" y="1316052"/>
            <a:ext cx="5923225" cy="1938992"/>
          </a:xfrm>
          <a:prstGeom prst="rect">
            <a:avLst/>
          </a:prstGeom>
          <a:noFill/>
        </p:spPr>
        <p:txBody>
          <a:bodyPr wrap="none" rtlCol="0">
            <a:spAutoFit/>
          </a:bodyPr>
          <a:lstStyle/>
          <a:p>
            <a:r>
              <a:rPr lang="en-US" sz="3600" dirty="0">
                <a:latin typeface="Times New Roman" panose="02020603050405020304" pitchFamily="18" charset="0"/>
                <a:cs typeface="Times New Roman" panose="02020603050405020304" pitchFamily="18" charset="0"/>
              </a:rPr>
              <a:t>Teaching Exceptional Children</a:t>
            </a: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https://</a:t>
            </a:r>
            <a:r>
              <a:rPr lang="en-US" sz="2800" dirty="0" err="1">
                <a:latin typeface="Times New Roman" panose="02020603050405020304" pitchFamily="18" charset="0"/>
                <a:cs typeface="Times New Roman" panose="02020603050405020304" pitchFamily="18" charset="0"/>
              </a:rPr>
              <a:t>journals.sagepub.com</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doi</a:t>
            </a:r>
            <a:r>
              <a:rPr lang="en-US" sz="2800" dirty="0">
                <a:latin typeface="Times New Roman" panose="02020603050405020304" pitchFamily="18" charset="0"/>
                <a:cs typeface="Times New Roman" panose="02020603050405020304" pitchFamily="18" charset="0"/>
              </a:rPr>
              <a:t>/abs/</a:t>
            </a:r>
          </a:p>
          <a:p>
            <a:r>
              <a:rPr lang="en-US" sz="2800" dirty="0">
                <a:latin typeface="Times New Roman" panose="02020603050405020304" pitchFamily="18" charset="0"/>
                <a:cs typeface="Times New Roman" panose="02020603050405020304" pitchFamily="18" charset="0"/>
              </a:rPr>
              <a:t>10.1177/00400599211048214</a:t>
            </a:r>
          </a:p>
        </p:txBody>
      </p:sp>
    </p:spTree>
    <p:extLst>
      <p:ext uri="{BB962C8B-B14F-4D97-AF65-F5344CB8AC3E}">
        <p14:creationId xmlns:p14="http://schemas.microsoft.com/office/powerpoint/2010/main" val="35613161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6A2ED142-2628-F34C-AAF2-5A4E473105A3}"/>
              </a:ext>
            </a:extLst>
          </p:cNvPr>
          <p:cNvPicPr>
            <a:picLocks noChangeAspect="1"/>
          </p:cNvPicPr>
          <p:nvPr/>
        </p:nvPicPr>
        <p:blipFill>
          <a:blip r:embed="rId2"/>
          <a:stretch>
            <a:fillRect/>
          </a:stretch>
        </p:blipFill>
        <p:spPr>
          <a:xfrm>
            <a:off x="3556000" y="895350"/>
            <a:ext cx="5080000" cy="5067300"/>
          </a:xfrm>
          <a:prstGeom prst="rect">
            <a:avLst/>
          </a:prstGeom>
        </p:spPr>
      </p:pic>
      <p:sp>
        <p:nvSpPr>
          <p:cNvPr id="4" name="TextBox 3">
            <a:extLst>
              <a:ext uri="{FF2B5EF4-FFF2-40B4-BE49-F238E27FC236}">
                <a16:creationId xmlns:a16="http://schemas.microsoft.com/office/drawing/2014/main" id="{5BE04548-CD0D-D346-A025-840AABC54ADC}"/>
              </a:ext>
            </a:extLst>
          </p:cNvPr>
          <p:cNvSpPr txBox="1"/>
          <p:nvPr/>
        </p:nvSpPr>
        <p:spPr>
          <a:xfrm>
            <a:off x="2974336" y="1083570"/>
            <a:ext cx="236475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Declarative</a:t>
            </a:r>
          </a:p>
        </p:txBody>
      </p:sp>
      <p:sp>
        <p:nvSpPr>
          <p:cNvPr id="5" name="TextBox 4">
            <a:extLst>
              <a:ext uri="{FF2B5EF4-FFF2-40B4-BE49-F238E27FC236}">
                <a16:creationId xmlns:a16="http://schemas.microsoft.com/office/drawing/2014/main" id="{90AE7C7D-95DC-1E4D-BFAD-68409C7DBC0B}"/>
              </a:ext>
            </a:extLst>
          </p:cNvPr>
          <p:cNvSpPr txBox="1"/>
          <p:nvPr/>
        </p:nvSpPr>
        <p:spPr>
          <a:xfrm>
            <a:off x="6946978" y="1727486"/>
            <a:ext cx="227068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Procedural</a:t>
            </a:r>
          </a:p>
        </p:txBody>
      </p:sp>
      <p:sp>
        <p:nvSpPr>
          <p:cNvPr id="6" name="TextBox 5">
            <a:extLst>
              <a:ext uri="{FF2B5EF4-FFF2-40B4-BE49-F238E27FC236}">
                <a16:creationId xmlns:a16="http://schemas.microsoft.com/office/drawing/2014/main" id="{F9048BE6-A5B3-3249-BB6E-1014BB22DC36}"/>
              </a:ext>
            </a:extLst>
          </p:cNvPr>
          <p:cNvSpPr txBox="1"/>
          <p:nvPr/>
        </p:nvSpPr>
        <p:spPr>
          <a:xfrm>
            <a:off x="2332432" y="2876779"/>
            <a:ext cx="239039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Conditional</a:t>
            </a:r>
          </a:p>
        </p:txBody>
      </p:sp>
      <p:sp>
        <p:nvSpPr>
          <p:cNvPr id="2" name="TextBox 1">
            <a:extLst>
              <a:ext uri="{FF2B5EF4-FFF2-40B4-BE49-F238E27FC236}">
                <a16:creationId xmlns:a16="http://schemas.microsoft.com/office/drawing/2014/main" id="{5C0433AB-89B2-DEF8-83BB-A7D8DB4699AB}"/>
              </a:ext>
            </a:extLst>
          </p:cNvPr>
          <p:cNvSpPr txBox="1"/>
          <p:nvPr/>
        </p:nvSpPr>
        <p:spPr>
          <a:xfrm>
            <a:off x="4226944" y="0"/>
            <a:ext cx="3493264" cy="1015663"/>
          </a:xfrm>
          <a:prstGeom prst="rect">
            <a:avLst/>
          </a:prstGeom>
          <a:noFill/>
        </p:spPr>
        <p:txBody>
          <a:bodyPr wrap="none" rtlCol="0">
            <a:spAutoFit/>
          </a:bodyPr>
          <a:lstStyle/>
          <a:p>
            <a:r>
              <a:rPr lang="en-US" sz="6000" dirty="0">
                <a:latin typeface="Algerian" pitchFamily="82" charset="77"/>
              </a:rPr>
              <a:t>Building</a:t>
            </a:r>
          </a:p>
        </p:txBody>
      </p:sp>
      <p:sp>
        <p:nvSpPr>
          <p:cNvPr id="10" name="TextBox 9">
            <a:extLst>
              <a:ext uri="{FF2B5EF4-FFF2-40B4-BE49-F238E27FC236}">
                <a16:creationId xmlns:a16="http://schemas.microsoft.com/office/drawing/2014/main" id="{6733755C-F4D3-2D12-6036-A05A3BFDAFA7}"/>
              </a:ext>
            </a:extLst>
          </p:cNvPr>
          <p:cNvSpPr txBox="1"/>
          <p:nvPr/>
        </p:nvSpPr>
        <p:spPr>
          <a:xfrm>
            <a:off x="7355456" y="3070725"/>
            <a:ext cx="226215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Knowledge</a:t>
            </a:r>
          </a:p>
        </p:txBody>
      </p:sp>
      <p:sp>
        <p:nvSpPr>
          <p:cNvPr id="7" name="TextBox 6">
            <a:extLst>
              <a:ext uri="{FF2B5EF4-FFF2-40B4-BE49-F238E27FC236}">
                <a16:creationId xmlns:a16="http://schemas.microsoft.com/office/drawing/2014/main" id="{475A5F3A-C3CC-3481-3DF5-E4183FCC4B60}"/>
              </a:ext>
            </a:extLst>
          </p:cNvPr>
          <p:cNvSpPr txBox="1"/>
          <p:nvPr/>
        </p:nvSpPr>
        <p:spPr>
          <a:xfrm>
            <a:off x="567585" y="5889757"/>
            <a:ext cx="11639725" cy="646331"/>
          </a:xfrm>
          <a:prstGeom prst="rect">
            <a:avLst/>
          </a:prstGeom>
          <a:noFill/>
        </p:spPr>
        <p:txBody>
          <a:bodyPr wrap="none" rtlCol="0">
            <a:spAutoFit/>
          </a:bodyPr>
          <a:lstStyle/>
          <a:p>
            <a:r>
              <a:rPr lang="en-US" sz="3600" dirty="0">
                <a:highlight>
                  <a:srgbClr val="FF0000"/>
                </a:highlight>
                <a:latin typeface="Bradley Hand" pitchFamily="2" charset="77"/>
              </a:rPr>
              <a:t>&amp; The Role of Cognitive Load For Our Teacher Candidates</a:t>
            </a:r>
          </a:p>
        </p:txBody>
      </p:sp>
      <p:pic>
        <p:nvPicPr>
          <p:cNvPr id="8" name="Picture 7">
            <a:extLst>
              <a:ext uri="{FF2B5EF4-FFF2-40B4-BE49-F238E27FC236}">
                <a16:creationId xmlns:a16="http://schemas.microsoft.com/office/drawing/2014/main" id="{E7A2A8A3-A391-2569-02B8-CF465B2D2FA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1611" y="3627474"/>
            <a:ext cx="2901857" cy="1934571"/>
          </a:xfrm>
          <a:prstGeom prst="rect">
            <a:avLst/>
          </a:prstGeom>
        </p:spPr>
      </p:pic>
      <p:sp>
        <p:nvSpPr>
          <p:cNvPr id="9" name="TextBox 8">
            <a:extLst>
              <a:ext uri="{FF2B5EF4-FFF2-40B4-BE49-F238E27FC236}">
                <a16:creationId xmlns:a16="http://schemas.microsoft.com/office/drawing/2014/main" id="{7F280C8A-137D-9D88-7A23-906AAE177B2A}"/>
              </a:ext>
            </a:extLst>
          </p:cNvPr>
          <p:cNvSpPr txBox="1"/>
          <p:nvPr/>
        </p:nvSpPr>
        <p:spPr>
          <a:xfrm>
            <a:off x="466221" y="321912"/>
            <a:ext cx="2013693" cy="923330"/>
          </a:xfrm>
          <a:prstGeom prst="rect">
            <a:avLst/>
          </a:prstGeom>
          <a:noFill/>
        </p:spPr>
        <p:txBody>
          <a:bodyPr wrap="none" rtlCol="0">
            <a:spAutoFit/>
          </a:bodyPr>
          <a:lstStyle/>
          <a:p>
            <a:r>
              <a:rPr lang="en-US" sz="5400" dirty="0">
                <a:solidFill>
                  <a:srgbClr val="FF0000"/>
                </a:solidFill>
                <a:latin typeface="Bradley Hand" pitchFamily="2" charset="77"/>
              </a:rPr>
              <a:t>Part II</a:t>
            </a:r>
          </a:p>
        </p:txBody>
      </p:sp>
    </p:spTree>
    <p:extLst>
      <p:ext uri="{BB962C8B-B14F-4D97-AF65-F5344CB8AC3E}">
        <p14:creationId xmlns:p14="http://schemas.microsoft.com/office/powerpoint/2010/main" val="36706158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6A2ED142-2628-F34C-AAF2-5A4E473105A3}"/>
              </a:ext>
            </a:extLst>
          </p:cNvPr>
          <p:cNvPicPr>
            <a:picLocks noChangeAspect="1"/>
          </p:cNvPicPr>
          <p:nvPr/>
        </p:nvPicPr>
        <p:blipFill>
          <a:blip r:embed="rId2"/>
          <a:stretch>
            <a:fillRect/>
          </a:stretch>
        </p:blipFill>
        <p:spPr>
          <a:xfrm>
            <a:off x="3556000" y="1464694"/>
            <a:ext cx="5080000" cy="5067300"/>
          </a:xfrm>
          <a:prstGeom prst="rect">
            <a:avLst/>
          </a:prstGeom>
        </p:spPr>
      </p:pic>
      <p:sp>
        <p:nvSpPr>
          <p:cNvPr id="4" name="TextBox 3">
            <a:extLst>
              <a:ext uri="{FF2B5EF4-FFF2-40B4-BE49-F238E27FC236}">
                <a16:creationId xmlns:a16="http://schemas.microsoft.com/office/drawing/2014/main" id="{5BE04548-CD0D-D346-A025-840AABC54ADC}"/>
              </a:ext>
            </a:extLst>
          </p:cNvPr>
          <p:cNvSpPr txBox="1"/>
          <p:nvPr/>
        </p:nvSpPr>
        <p:spPr>
          <a:xfrm>
            <a:off x="5053301" y="818363"/>
            <a:ext cx="455765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Declarative Knowledge</a:t>
            </a:r>
          </a:p>
        </p:txBody>
      </p:sp>
      <p:pic>
        <p:nvPicPr>
          <p:cNvPr id="8" name="Picture 7" descr="A person jumping in the air&#10;&#10;Description automatically generated with low confidence">
            <a:extLst>
              <a:ext uri="{FF2B5EF4-FFF2-40B4-BE49-F238E27FC236}">
                <a16:creationId xmlns:a16="http://schemas.microsoft.com/office/drawing/2014/main" id="{E33845A8-6016-85AC-D429-F0D5447E2B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75116" y="905589"/>
            <a:ext cx="3117849" cy="1603465"/>
          </a:xfrm>
          <a:prstGeom prst="rect">
            <a:avLst/>
          </a:prstGeom>
        </p:spPr>
      </p:pic>
      <p:sp>
        <p:nvSpPr>
          <p:cNvPr id="2" name="TextBox 1">
            <a:extLst>
              <a:ext uri="{FF2B5EF4-FFF2-40B4-BE49-F238E27FC236}">
                <a16:creationId xmlns:a16="http://schemas.microsoft.com/office/drawing/2014/main" id="{38EED9B1-6182-90E0-C0FF-21D6F06DA9D1}"/>
              </a:ext>
            </a:extLst>
          </p:cNvPr>
          <p:cNvSpPr txBox="1"/>
          <p:nvPr/>
        </p:nvSpPr>
        <p:spPr>
          <a:xfrm>
            <a:off x="6999995" y="2023799"/>
            <a:ext cx="446359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Procedural Knowledge</a:t>
            </a:r>
          </a:p>
        </p:txBody>
      </p:sp>
    </p:spTree>
    <p:extLst>
      <p:ext uri="{BB962C8B-B14F-4D97-AF65-F5344CB8AC3E}">
        <p14:creationId xmlns:p14="http://schemas.microsoft.com/office/powerpoint/2010/main" val="22690279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6A2ED142-2628-F34C-AAF2-5A4E473105A3}"/>
              </a:ext>
            </a:extLst>
          </p:cNvPr>
          <p:cNvPicPr>
            <a:picLocks noChangeAspect="1"/>
          </p:cNvPicPr>
          <p:nvPr/>
        </p:nvPicPr>
        <p:blipFill>
          <a:blip r:embed="rId2"/>
          <a:stretch>
            <a:fillRect/>
          </a:stretch>
        </p:blipFill>
        <p:spPr>
          <a:xfrm>
            <a:off x="3556000" y="1720544"/>
            <a:ext cx="5080000" cy="5067300"/>
          </a:xfrm>
          <a:prstGeom prst="rect">
            <a:avLst/>
          </a:prstGeom>
        </p:spPr>
      </p:pic>
      <p:sp>
        <p:nvSpPr>
          <p:cNvPr id="4" name="TextBox 3">
            <a:extLst>
              <a:ext uri="{FF2B5EF4-FFF2-40B4-BE49-F238E27FC236}">
                <a16:creationId xmlns:a16="http://schemas.microsoft.com/office/drawing/2014/main" id="{5BE04548-CD0D-D346-A025-840AABC54ADC}"/>
              </a:ext>
            </a:extLst>
          </p:cNvPr>
          <p:cNvSpPr txBox="1"/>
          <p:nvPr/>
        </p:nvSpPr>
        <p:spPr>
          <a:xfrm>
            <a:off x="267768" y="70156"/>
            <a:ext cx="11656464"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Intrinsic load for content we teach first as declarative and procedural knowledge to our teacher candidates is usually reasonably low, but technical practices can carry more load to deal with…</a:t>
            </a:r>
          </a:p>
        </p:txBody>
      </p:sp>
      <p:pic>
        <p:nvPicPr>
          <p:cNvPr id="2" name="Picture 1">
            <a:extLst>
              <a:ext uri="{FF2B5EF4-FFF2-40B4-BE49-F238E27FC236}">
                <a16:creationId xmlns:a16="http://schemas.microsoft.com/office/drawing/2014/main" id="{EF5F63E1-4D16-4A99-705E-910C6F18BA5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65788" y="3518773"/>
            <a:ext cx="4028460" cy="2685640"/>
          </a:xfrm>
          <a:prstGeom prst="rect">
            <a:avLst/>
          </a:prstGeom>
        </p:spPr>
      </p:pic>
    </p:spTree>
    <p:extLst>
      <p:ext uri="{BB962C8B-B14F-4D97-AF65-F5344CB8AC3E}">
        <p14:creationId xmlns:p14="http://schemas.microsoft.com/office/powerpoint/2010/main" val="26749189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vector graphics&#10;&#10;Description automatically generated">
            <a:extLst>
              <a:ext uri="{FF2B5EF4-FFF2-40B4-BE49-F238E27FC236}">
                <a16:creationId xmlns:a16="http://schemas.microsoft.com/office/drawing/2014/main" id="{473CB967-74D9-B768-5873-C0AA4639755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63479" y="2282798"/>
            <a:ext cx="7042892" cy="4426261"/>
          </a:xfrm>
          <a:prstGeom prst="rect">
            <a:avLst/>
          </a:prstGeom>
        </p:spPr>
      </p:pic>
      <p:sp>
        <p:nvSpPr>
          <p:cNvPr id="4" name="TextBox 3">
            <a:extLst>
              <a:ext uri="{FF2B5EF4-FFF2-40B4-BE49-F238E27FC236}">
                <a16:creationId xmlns:a16="http://schemas.microsoft.com/office/drawing/2014/main" id="{585F96F5-DC10-CCA4-6BCF-C48A4564243F}"/>
              </a:ext>
            </a:extLst>
          </p:cNvPr>
          <p:cNvSpPr txBox="1"/>
          <p:nvPr/>
        </p:nvSpPr>
        <p:spPr>
          <a:xfrm>
            <a:off x="178428" y="220695"/>
            <a:ext cx="11961929" cy="2062103"/>
          </a:xfrm>
          <a:prstGeom prst="rect">
            <a:avLst/>
          </a:prstGeom>
          <a:noFill/>
        </p:spPr>
        <p:txBody>
          <a:bodyPr wrap="none" rtlCol="0">
            <a:spAutoFit/>
          </a:bodyPr>
          <a:lstStyle/>
          <a:p>
            <a:r>
              <a:rPr lang="en-US" sz="3200" dirty="0">
                <a:latin typeface="Times New Roman" panose="02020603050405020304" pitchFamily="18" charset="0"/>
                <a:cs typeface="Times New Roman" panose="02020603050405020304" pitchFamily="18" charset="0"/>
              </a:rPr>
              <a:t>As you think about practices associated with evidence-based reading,</a:t>
            </a:r>
          </a:p>
          <a:p>
            <a:r>
              <a:rPr lang="en-US" sz="3200" dirty="0">
                <a:latin typeface="Times New Roman" panose="02020603050405020304" pitchFamily="18" charset="0"/>
                <a:cs typeface="Times New Roman" panose="02020603050405020304" pitchFamily="18" charset="0"/>
              </a:rPr>
              <a:t>they may carry more intrinsic load for some new teachers than others – </a:t>
            </a:r>
          </a:p>
          <a:p>
            <a:r>
              <a:rPr lang="en-US" sz="3200" dirty="0">
                <a:latin typeface="Times New Roman" panose="02020603050405020304" pitchFamily="18" charset="0"/>
                <a:cs typeface="Times New Roman" panose="02020603050405020304" pitchFamily="18" charset="0"/>
              </a:rPr>
              <a:t>may be connected to how they learned (or didn’t) to read and </a:t>
            </a:r>
          </a:p>
          <a:p>
            <a:r>
              <a:rPr lang="en-US" sz="3200" dirty="0">
                <a:latin typeface="Times New Roman" panose="02020603050405020304" pitchFamily="18" charset="0"/>
                <a:cs typeface="Times New Roman" panose="02020603050405020304" pitchFamily="18" charset="0"/>
              </a:rPr>
              <a:t>understand phonics, PA, vocabulary, fluency, comprehension… </a:t>
            </a:r>
          </a:p>
        </p:txBody>
      </p:sp>
      <p:sp>
        <p:nvSpPr>
          <p:cNvPr id="5" name="TextBox 4">
            <a:extLst>
              <a:ext uri="{FF2B5EF4-FFF2-40B4-BE49-F238E27FC236}">
                <a16:creationId xmlns:a16="http://schemas.microsoft.com/office/drawing/2014/main" id="{FE56C85F-26C9-1FE5-9B68-7103133F1D8A}"/>
              </a:ext>
            </a:extLst>
          </p:cNvPr>
          <p:cNvSpPr txBox="1"/>
          <p:nvPr/>
        </p:nvSpPr>
        <p:spPr>
          <a:xfrm rot="20347096">
            <a:off x="740809" y="2891853"/>
            <a:ext cx="2606804" cy="584775"/>
          </a:xfrm>
          <a:prstGeom prst="rect">
            <a:avLst/>
          </a:prstGeom>
          <a:noFill/>
        </p:spPr>
        <p:txBody>
          <a:bodyPr wrap="none" rtlCol="0">
            <a:spAutoFit/>
          </a:bodyPr>
          <a:lstStyle/>
          <a:p>
            <a:r>
              <a:rPr lang="en-US" sz="3200" dirty="0">
                <a:latin typeface="Bradley Hand" pitchFamily="2" charset="77"/>
              </a:rPr>
              <a:t>For example…</a:t>
            </a:r>
          </a:p>
        </p:txBody>
      </p:sp>
    </p:spTree>
    <p:extLst>
      <p:ext uri="{BB962C8B-B14F-4D97-AF65-F5344CB8AC3E}">
        <p14:creationId xmlns:p14="http://schemas.microsoft.com/office/powerpoint/2010/main" val="3264767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40E5D24-B961-384B-B8AE-EEB83D42ED4D}"/>
              </a:ext>
            </a:extLst>
          </p:cNvPr>
          <p:cNvSpPr txBox="1"/>
          <p:nvPr/>
        </p:nvSpPr>
        <p:spPr>
          <a:xfrm>
            <a:off x="32319" y="1072112"/>
            <a:ext cx="4485330" cy="4278094"/>
          </a:xfrm>
          <a:prstGeom prst="rect">
            <a:avLst/>
          </a:prstGeom>
          <a:noFill/>
        </p:spPr>
        <p:txBody>
          <a:bodyPr wrap="none" rtlCol="0">
            <a:spAutoFit/>
          </a:bodyPr>
          <a:lstStyle/>
          <a:p>
            <a:pPr algn="ctr"/>
            <a:r>
              <a:rPr lang="en-US" sz="3600" dirty="0">
                <a:latin typeface="Times New Roman" panose="02020603050405020304" pitchFamily="18" charset="0"/>
                <a:cs typeface="Times New Roman" panose="02020603050405020304" pitchFamily="18" charset="0"/>
              </a:rPr>
              <a:t>Are We Paying</a:t>
            </a:r>
          </a:p>
          <a:p>
            <a:pPr algn="ctr"/>
            <a:r>
              <a:rPr lang="en-US" sz="3600" dirty="0">
                <a:latin typeface="Times New Roman" panose="02020603050405020304" pitchFamily="18" charset="0"/>
                <a:cs typeface="Times New Roman" panose="02020603050405020304" pitchFamily="18" charset="0"/>
              </a:rPr>
              <a:t>Enough Attention</a:t>
            </a:r>
          </a:p>
          <a:p>
            <a:pPr algn="ctr"/>
            <a:r>
              <a:rPr lang="en-US" sz="3600" dirty="0">
                <a:latin typeface="Times New Roman" panose="02020603050405020304" pitchFamily="18" charset="0"/>
                <a:cs typeface="Times New Roman" panose="02020603050405020304" pitchFamily="18" charset="0"/>
              </a:rPr>
              <a:t>To Cognitive Load?</a:t>
            </a:r>
          </a:p>
          <a:p>
            <a:pPr algn="ctr"/>
            <a:r>
              <a:rPr lang="en-US" sz="2000" i="1" dirty="0">
                <a:latin typeface="Times New Roman" panose="02020603050405020304" pitchFamily="18" charset="0"/>
                <a:cs typeface="Times New Roman" panose="02020603050405020304" pitchFamily="18" charset="0"/>
              </a:rPr>
              <a:t>(P.S. No.  The answer is no)</a:t>
            </a:r>
          </a:p>
          <a:p>
            <a:pPr algn="ctr"/>
            <a:endParaRPr lang="en-US" sz="3600" dirty="0">
              <a:latin typeface="Times New Roman" panose="02020603050405020304" pitchFamily="18" charset="0"/>
              <a:cs typeface="Times New Roman" panose="02020603050405020304" pitchFamily="18" charset="0"/>
            </a:endParaRPr>
          </a:p>
          <a:p>
            <a:pPr algn="ctr"/>
            <a:r>
              <a:rPr lang="en-US" sz="3600" i="1" dirty="0">
                <a:latin typeface="Times New Roman" panose="02020603050405020304" pitchFamily="18" charset="0"/>
                <a:cs typeface="Times New Roman" panose="02020603050405020304" pitchFamily="18" charset="0"/>
              </a:rPr>
              <a:t>Implications For</a:t>
            </a:r>
          </a:p>
          <a:p>
            <a:pPr algn="ctr"/>
            <a:r>
              <a:rPr lang="en-US" sz="3600" i="1" dirty="0">
                <a:latin typeface="Times New Roman" panose="02020603050405020304" pitchFamily="18" charset="0"/>
                <a:cs typeface="Times New Roman" panose="02020603050405020304" pitchFamily="18" charset="0"/>
              </a:rPr>
              <a:t>Teacher Preparation &amp;</a:t>
            </a:r>
          </a:p>
          <a:p>
            <a:pPr algn="ctr"/>
            <a:r>
              <a:rPr lang="en-US" sz="3600" i="1" dirty="0">
                <a:latin typeface="Times New Roman" panose="02020603050405020304" pitchFamily="18" charset="0"/>
                <a:cs typeface="Times New Roman" panose="02020603050405020304" pitchFamily="18" charset="0"/>
              </a:rPr>
              <a:t>Classroom Instruction</a:t>
            </a:r>
          </a:p>
        </p:txBody>
      </p:sp>
      <p:pic>
        <p:nvPicPr>
          <p:cNvPr id="3" name="Picture 2">
            <a:extLst>
              <a:ext uri="{FF2B5EF4-FFF2-40B4-BE49-F238E27FC236}">
                <a16:creationId xmlns:a16="http://schemas.microsoft.com/office/drawing/2014/main" id="{5EC467FB-403D-364E-8176-C3F25242087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47551" y="680226"/>
            <a:ext cx="7544449" cy="5029633"/>
          </a:xfrm>
          <a:prstGeom prst="rect">
            <a:avLst/>
          </a:prstGeom>
        </p:spPr>
      </p:pic>
    </p:spTree>
    <p:extLst>
      <p:ext uri="{BB962C8B-B14F-4D97-AF65-F5344CB8AC3E}">
        <p14:creationId xmlns:p14="http://schemas.microsoft.com/office/powerpoint/2010/main" val="8218942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vector graphics&#10;&#10;Description automatically generated">
            <a:extLst>
              <a:ext uri="{FF2B5EF4-FFF2-40B4-BE49-F238E27FC236}">
                <a16:creationId xmlns:a16="http://schemas.microsoft.com/office/drawing/2014/main" id="{473CB967-74D9-B768-5873-C0AA4639755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03658" y="1790355"/>
            <a:ext cx="7784684" cy="4892457"/>
          </a:xfrm>
          <a:prstGeom prst="rect">
            <a:avLst/>
          </a:prstGeom>
        </p:spPr>
      </p:pic>
      <p:sp>
        <p:nvSpPr>
          <p:cNvPr id="4" name="TextBox 3">
            <a:extLst>
              <a:ext uri="{FF2B5EF4-FFF2-40B4-BE49-F238E27FC236}">
                <a16:creationId xmlns:a16="http://schemas.microsoft.com/office/drawing/2014/main" id="{585F96F5-DC10-CCA4-6BCF-C48A4564243F}"/>
              </a:ext>
            </a:extLst>
          </p:cNvPr>
          <p:cNvSpPr txBox="1"/>
          <p:nvPr/>
        </p:nvSpPr>
        <p:spPr>
          <a:xfrm>
            <a:off x="349343" y="220695"/>
            <a:ext cx="11572039" cy="1569660"/>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This is especially true because of of our language’s rules and weirdness, and how different students learn at different rates, need combinations of practices, using data, more intensity, </a:t>
            </a:r>
            <a:r>
              <a:rPr lang="en-US" sz="3200" dirty="0" err="1">
                <a:latin typeface="Times New Roman" panose="02020603050405020304" pitchFamily="18" charset="0"/>
                <a:cs typeface="Times New Roman" panose="02020603050405020304" pitchFamily="18" charset="0"/>
              </a:rPr>
              <a:t>etc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etc</a:t>
            </a:r>
            <a:r>
              <a:rPr lang="en-US" sz="3200" dirty="0">
                <a:latin typeface="Times New Roman" panose="02020603050405020304" pitchFamily="18" charset="0"/>
                <a:cs typeface="Times New Roman" panose="02020603050405020304" pitchFamily="18" charset="0"/>
              </a:rPr>
              <a:t> etc.</a:t>
            </a:r>
          </a:p>
        </p:txBody>
      </p:sp>
    </p:spTree>
    <p:extLst>
      <p:ext uri="{BB962C8B-B14F-4D97-AF65-F5344CB8AC3E}">
        <p14:creationId xmlns:p14="http://schemas.microsoft.com/office/powerpoint/2010/main" val="17001650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blackboard&#10;&#10;Description automatically generated">
            <a:extLst>
              <a:ext uri="{FF2B5EF4-FFF2-40B4-BE49-F238E27FC236}">
                <a16:creationId xmlns:a16="http://schemas.microsoft.com/office/drawing/2014/main" id="{0FDE5A42-FF35-C7C6-1242-33F037A15162}"/>
              </a:ext>
            </a:extLst>
          </p:cNvPr>
          <p:cNvPicPr>
            <a:picLocks noChangeAspect="1"/>
          </p:cNvPicPr>
          <p:nvPr/>
        </p:nvPicPr>
        <p:blipFill>
          <a:blip r:embed="rId2"/>
          <a:stretch>
            <a:fillRect/>
          </a:stretch>
        </p:blipFill>
        <p:spPr>
          <a:xfrm>
            <a:off x="1281756" y="1965533"/>
            <a:ext cx="9628488" cy="4324171"/>
          </a:xfrm>
          <a:prstGeom prst="rect">
            <a:avLst/>
          </a:prstGeom>
        </p:spPr>
      </p:pic>
      <p:sp>
        <p:nvSpPr>
          <p:cNvPr id="4" name="TextBox 3">
            <a:extLst>
              <a:ext uri="{FF2B5EF4-FFF2-40B4-BE49-F238E27FC236}">
                <a16:creationId xmlns:a16="http://schemas.microsoft.com/office/drawing/2014/main" id="{1350A606-3544-D655-A7EA-F96443A5AC70}"/>
              </a:ext>
            </a:extLst>
          </p:cNvPr>
          <p:cNvSpPr txBox="1"/>
          <p:nvPr/>
        </p:nvSpPr>
        <p:spPr>
          <a:xfrm>
            <a:off x="349343" y="220695"/>
            <a:ext cx="11572039" cy="1569660"/>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Many teacher candidates also have it in their head they are “bad at math” which can negatively impact the amount of intrinsic load imposed when learning practices to teach mathematics… </a:t>
            </a:r>
          </a:p>
        </p:txBody>
      </p:sp>
    </p:spTree>
    <p:extLst>
      <p:ext uri="{BB962C8B-B14F-4D97-AF65-F5344CB8AC3E}">
        <p14:creationId xmlns:p14="http://schemas.microsoft.com/office/powerpoint/2010/main" val="29044388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sunburst chart&#10;&#10;Description automatically generated">
            <a:extLst>
              <a:ext uri="{FF2B5EF4-FFF2-40B4-BE49-F238E27FC236}">
                <a16:creationId xmlns:a16="http://schemas.microsoft.com/office/drawing/2014/main" id="{A23463B2-87EE-DFE9-773B-CA359A8E1B98}"/>
              </a:ext>
            </a:extLst>
          </p:cNvPr>
          <p:cNvPicPr>
            <a:picLocks noChangeAspect="1"/>
          </p:cNvPicPr>
          <p:nvPr/>
        </p:nvPicPr>
        <p:blipFill>
          <a:blip r:embed="rId2"/>
          <a:stretch>
            <a:fillRect/>
          </a:stretch>
        </p:blipFill>
        <p:spPr>
          <a:xfrm>
            <a:off x="3480987" y="1329583"/>
            <a:ext cx="5230026" cy="5230026"/>
          </a:xfrm>
          <a:prstGeom prst="rect">
            <a:avLst/>
          </a:prstGeom>
        </p:spPr>
      </p:pic>
      <p:sp>
        <p:nvSpPr>
          <p:cNvPr id="4" name="TextBox 3">
            <a:extLst>
              <a:ext uri="{FF2B5EF4-FFF2-40B4-BE49-F238E27FC236}">
                <a16:creationId xmlns:a16="http://schemas.microsoft.com/office/drawing/2014/main" id="{D9EF6308-F4B4-A466-A8AA-7AAD735C2CEA}"/>
              </a:ext>
            </a:extLst>
          </p:cNvPr>
          <p:cNvSpPr txBox="1"/>
          <p:nvPr/>
        </p:nvSpPr>
        <p:spPr>
          <a:xfrm>
            <a:off x="249688" y="298391"/>
            <a:ext cx="11692624" cy="954107"/>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Whereas a practice like anticipatory set is relatively straightforward and easy to </a:t>
            </a:r>
          </a:p>
          <a:p>
            <a:r>
              <a:rPr lang="en-US" sz="2800" dirty="0">
                <a:latin typeface="Times New Roman" panose="02020603050405020304" pitchFamily="18" charset="0"/>
                <a:cs typeface="Times New Roman" panose="02020603050405020304" pitchFamily="18" charset="0"/>
              </a:rPr>
              <a:t>implement, and modifications for different students/situations are minor</a:t>
            </a:r>
          </a:p>
        </p:txBody>
      </p:sp>
    </p:spTree>
    <p:extLst>
      <p:ext uri="{BB962C8B-B14F-4D97-AF65-F5344CB8AC3E}">
        <p14:creationId xmlns:p14="http://schemas.microsoft.com/office/powerpoint/2010/main" val="11032671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7A3294C7-C4C8-F66C-61E2-797B57AD851B}"/>
              </a:ext>
            </a:extLst>
          </p:cNvPr>
          <p:cNvPicPr>
            <a:picLocks noChangeAspect="1"/>
          </p:cNvPicPr>
          <p:nvPr/>
        </p:nvPicPr>
        <p:blipFill>
          <a:blip r:embed="rId2"/>
          <a:stretch>
            <a:fillRect/>
          </a:stretch>
        </p:blipFill>
        <p:spPr>
          <a:xfrm>
            <a:off x="3179747" y="512747"/>
            <a:ext cx="5832505" cy="5832505"/>
          </a:xfrm>
          <a:prstGeom prst="rect">
            <a:avLst/>
          </a:prstGeom>
        </p:spPr>
      </p:pic>
      <p:sp>
        <p:nvSpPr>
          <p:cNvPr id="4" name="TextBox 3">
            <a:extLst>
              <a:ext uri="{FF2B5EF4-FFF2-40B4-BE49-F238E27FC236}">
                <a16:creationId xmlns:a16="http://schemas.microsoft.com/office/drawing/2014/main" id="{F80DFDAE-E580-7D92-897E-EC7C05850D92}"/>
              </a:ext>
            </a:extLst>
          </p:cNvPr>
          <p:cNvSpPr txBox="1"/>
          <p:nvPr/>
        </p:nvSpPr>
        <p:spPr>
          <a:xfrm>
            <a:off x="3282408" y="4683096"/>
            <a:ext cx="2967479" cy="1200329"/>
          </a:xfrm>
          <a:prstGeom prst="rect">
            <a:avLst/>
          </a:prstGeom>
          <a:noFill/>
        </p:spPr>
        <p:txBody>
          <a:bodyPr wrap="none" rtlCol="0">
            <a:spAutoFit/>
          </a:bodyPr>
          <a:lstStyle/>
          <a:p>
            <a:r>
              <a:rPr lang="en-US" sz="3600" dirty="0">
                <a:latin typeface="Times New Roman" panose="02020603050405020304" pitchFamily="18" charset="0"/>
                <a:cs typeface="Times New Roman" panose="02020603050405020304" pitchFamily="18" charset="0"/>
              </a:rPr>
              <a:t>(for intrinsic </a:t>
            </a:r>
          </a:p>
          <a:p>
            <a:r>
              <a:rPr lang="en-US" sz="3600" dirty="0">
                <a:latin typeface="Times New Roman" panose="02020603050405020304" pitchFamily="18" charset="0"/>
                <a:cs typeface="Times New Roman" panose="02020603050405020304" pitchFamily="18" charset="0"/>
              </a:rPr>
              <a:t>cognitive load)</a:t>
            </a:r>
          </a:p>
        </p:txBody>
      </p:sp>
    </p:spTree>
    <p:extLst>
      <p:ext uri="{BB962C8B-B14F-4D97-AF65-F5344CB8AC3E}">
        <p14:creationId xmlns:p14="http://schemas.microsoft.com/office/powerpoint/2010/main" val="34516408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10;&#10;Description automatically generated with medium confidence">
            <a:extLst>
              <a:ext uri="{FF2B5EF4-FFF2-40B4-BE49-F238E27FC236}">
                <a16:creationId xmlns:a16="http://schemas.microsoft.com/office/drawing/2014/main" id="{0970F16D-320B-CD45-8A49-D0EBB61F3622}"/>
              </a:ext>
            </a:extLst>
          </p:cNvPr>
          <p:cNvPicPr>
            <a:picLocks noChangeAspect="1"/>
          </p:cNvPicPr>
          <p:nvPr/>
        </p:nvPicPr>
        <p:blipFill>
          <a:blip r:embed="rId2"/>
          <a:stretch>
            <a:fillRect/>
          </a:stretch>
        </p:blipFill>
        <p:spPr>
          <a:xfrm>
            <a:off x="3782780" y="153269"/>
            <a:ext cx="4626439" cy="1731184"/>
          </a:xfrm>
          <a:prstGeom prst="rect">
            <a:avLst/>
          </a:prstGeom>
        </p:spPr>
      </p:pic>
      <p:pic>
        <p:nvPicPr>
          <p:cNvPr id="5" name="Picture 4" descr="Text, logo&#10;&#10;Description automatically generated">
            <a:extLst>
              <a:ext uri="{FF2B5EF4-FFF2-40B4-BE49-F238E27FC236}">
                <a16:creationId xmlns:a16="http://schemas.microsoft.com/office/drawing/2014/main" id="{426AEBB6-07C5-9344-AEE2-1BED9A818BC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93981" y="4166690"/>
            <a:ext cx="2901636" cy="1892049"/>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DBD6819B-57EA-6046-9564-6D4A61CDA8C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7400" y="4166690"/>
            <a:ext cx="2856457" cy="1892049"/>
          </a:xfrm>
          <a:prstGeom prst="rect">
            <a:avLst/>
          </a:prstGeom>
        </p:spPr>
      </p:pic>
      <p:pic>
        <p:nvPicPr>
          <p:cNvPr id="7" name="Picture 6" descr="A picture containing text, sign, outdoor, street&#10;&#10;Description automatically generated">
            <a:extLst>
              <a:ext uri="{FF2B5EF4-FFF2-40B4-BE49-F238E27FC236}">
                <a16:creationId xmlns:a16="http://schemas.microsoft.com/office/drawing/2014/main" id="{637665B7-1CAC-4B49-BD9D-D838E620E00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65741" y="4166690"/>
            <a:ext cx="2663479" cy="1892049"/>
          </a:xfrm>
          <a:prstGeom prst="rect">
            <a:avLst/>
          </a:prstGeom>
        </p:spPr>
      </p:pic>
      <p:pic>
        <p:nvPicPr>
          <p:cNvPr id="4" name="Picture 3" descr="Chart&#10;&#10;Description automatically generated with low confidence">
            <a:extLst>
              <a:ext uri="{FF2B5EF4-FFF2-40B4-BE49-F238E27FC236}">
                <a16:creationId xmlns:a16="http://schemas.microsoft.com/office/drawing/2014/main" id="{C6560A46-5E2F-7D4F-9B90-3A1B9E26E3E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290364" y="4126973"/>
            <a:ext cx="2792656" cy="1931766"/>
          </a:xfrm>
          <a:prstGeom prst="rect">
            <a:avLst/>
          </a:prstGeom>
        </p:spPr>
      </p:pic>
      <p:sp>
        <p:nvSpPr>
          <p:cNvPr id="3" name="TextBox 2">
            <a:extLst>
              <a:ext uri="{FF2B5EF4-FFF2-40B4-BE49-F238E27FC236}">
                <a16:creationId xmlns:a16="http://schemas.microsoft.com/office/drawing/2014/main" id="{97A94FEB-90E6-C744-8EFB-4C9E0CB4DCF3}"/>
              </a:ext>
            </a:extLst>
          </p:cNvPr>
          <p:cNvSpPr txBox="1"/>
          <p:nvPr/>
        </p:nvSpPr>
        <p:spPr>
          <a:xfrm>
            <a:off x="1451138" y="2130862"/>
            <a:ext cx="9289723" cy="1200329"/>
          </a:xfrm>
          <a:prstGeom prst="rect">
            <a:avLst/>
          </a:prstGeom>
          <a:noFill/>
        </p:spPr>
        <p:txBody>
          <a:bodyPr wrap="none" rtlCol="0">
            <a:spAutoFit/>
          </a:bodyPr>
          <a:lstStyle/>
          <a:p>
            <a:pPr algn="ctr"/>
            <a:r>
              <a:rPr lang="en-US" sz="3600" dirty="0">
                <a:latin typeface="Times New Roman" panose="02020603050405020304" pitchFamily="18" charset="0"/>
                <a:cs typeface="Times New Roman" panose="02020603050405020304" pitchFamily="18" charset="0"/>
              </a:rPr>
              <a:t>Four Domains; Big Implications for Practice</a:t>
            </a:r>
          </a:p>
          <a:p>
            <a:pPr algn="ctr"/>
            <a:r>
              <a:rPr lang="en-US" sz="3600" dirty="0">
                <a:latin typeface="Times New Roman" panose="02020603050405020304" pitchFamily="18" charset="0"/>
                <a:cs typeface="Times New Roman" panose="02020603050405020304" pitchFamily="18" charset="0"/>
              </a:rPr>
              <a:t>(</a:t>
            </a:r>
            <a:r>
              <a:rPr lang="en-US" sz="3600" i="1" dirty="0">
                <a:latin typeface="Times New Roman" panose="02020603050405020304" pitchFamily="18" charset="0"/>
                <a:cs typeface="Times New Roman" panose="02020603050405020304" pitchFamily="18" charset="0"/>
              </a:rPr>
              <a:t>and big implications for intrinsic cognitive load</a:t>
            </a:r>
            <a:r>
              <a:rPr lang="en-US" sz="36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6593D921-1ADE-744C-BF18-39F903E0D25D}"/>
              </a:ext>
            </a:extLst>
          </p:cNvPr>
          <p:cNvSpPr txBox="1"/>
          <p:nvPr/>
        </p:nvSpPr>
        <p:spPr>
          <a:xfrm>
            <a:off x="578731" y="3667106"/>
            <a:ext cx="1454244" cy="369332"/>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Collaboration</a:t>
            </a:r>
          </a:p>
        </p:txBody>
      </p:sp>
      <p:sp>
        <p:nvSpPr>
          <p:cNvPr id="9" name="TextBox 8">
            <a:extLst>
              <a:ext uri="{FF2B5EF4-FFF2-40B4-BE49-F238E27FC236}">
                <a16:creationId xmlns:a16="http://schemas.microsoft.com/office/drawing/2014/main" id="{98480EDE-6C8E-4B4D-BBA8-37668C9ACC85}"/>
              </a:ext>
            </a:extLst>
          </p:cNvPr>
          <p:cNvSpPr txBox="1"/>
          <p:nvPr/>
        </p:nvSpPr>
        <p:spPr>
          <a:xfrm>
            <a:off x="3900475" y="3577600"/>
            <a:ext cx="1553630"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Assessment</a:t>
            </a:r>
          </a:p>
        </p:txBody>
      </p:sp>
      <p:sp>
        <p:nvSpPr>
          <p:cNvPr id="10" name="TextBox 9">
            <a:extLst>
              <a:ext uri="{FF2B5EF4-FFF2-40B4-BE49-F238E27FC236}">
                <a16:creationId xmlns:a16="http://schemas.microsoft.com/office/drawing/2014/main" id="{8363F893-4BAA-554F-A82D-91D6B970BD00}"/>
              </a:ext>
            </a:extLst>
          </p:cNvPr>
          <p:cNvSpPr txBox="1"/>
          <p:nvPr/>
        </p:nvSpPr>
        <p:spPr>
          <a:xfrm>
            <a:off x="6604685" y="3577600"/>
            <a:ext cx="2385589"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Social/Behavioral</a:t>
            </a:r>
          </a:p>
        </p:txBody>
      </p:sp>
      <p:sp>
        <p:nvSpPr>
          <p:cNvPr id="11" name="TextBox 10">
            <a:extLst>
              <a:ext uri="{FF2B5EF4-FFF2-40B4-BE49-F238E27FC236}">
                <a16:creationId xmlns:a16="http://schemas.microsoft.com/office/drawing/2014/main" id="{A30C332E-B91B-ED4F-A6C0-25F5B7018286}"/>
              </a:ext>
            </a:extLst>
          </p:cNvPr>
          <p:cNvSpPr txBox="1"/>
          <p:nvPr/>
        </p:nvSpPr>
        <p:spPr>
          <a:xfrm>
            <a:off x="9928311" y="3577599"/>
            <a:ext cx="1516762"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Instruction</a:t>
            </a:r>
          </a:p>
        </p:txBody>
      </p:sp>
    </p:spTree>
    <p:extLst>
      <p:ext uri="{BB962C8B-B14F-4D97-AF65-F5344CB8AC3E}">
        <p14:creationId xmlns:p14="http://schemas.microsoft.com/office/powerpoint/2010/main" val="23285209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8B609C-59C5-2944-20A4-10786B03BF18}"/>
              </a:ext>
            </a:extLst>
          </p:cNvPr>
          <p:cNvPicPr>
            <a:picLocks noChangeAspect="1"/>
          </p:cNvPicPr>
          <p:nvPr/>
        </p:nvPicPr>
        <p:blipFill>
          <a:blip r:embed="rId2"/>
          <a:stretch>
            <a:fillRect/>
          </a:stretch>
        </p:blipFill>
        <p:spPr>
          <a:xfrm>
            <a:off x="2900940" y="2016807"/>
            <a:ext cx="6814203" cy="4542802"/>
          </a:xfrm>
          <a:prstGeom prst="rect">
            <a:avLst/>
          </a:prstGeom>
        </p:spPr>
      </p:pic>
      <p:sp>
        <p:nvSpPr>
          <p:cNvPr id="4" name="TextBox 3">
            <a:extLst>
              <a:ext uri="{FF2B5EF4-FFF2-40B4-BE49-F238E27FC236}">
                <a16:creationId xmlns:a16="http://schemas.microsoft.com/office/drawing/2014/main" id="{FF233395-6A09-D872-B41C-06733CB3BD57}"/>
              </a:ext>
            </a:extLst>
          </p:cNvPr>
          <p:cNvSpPr txBox="1"/>
          <p:nvPr/>
        </p:nvSpPr>
        <p:spPr>
          <a:xfrm>
            <a:off x="249688" y="298391"/>
            <a:ext cx="11304226" cy="2246769"/>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Learning individual practices is one thing – can create modest amounts of intrinsic load, but in real teaching, multiple practices are often used concurrently, generating unwieldly amounts of load – especially when teachers are new…</a:t>
            </a:r>
          </a:p>
          <a:p>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83101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6A2ED142-2628-F34C-AAF2-5A4E473105A3}"/>
              </a:ext>
            </a:extLst>
          </p:cNvPr>
          <p:cNvPicPr>
            <a:picLocks noChangeAspect="1"/>
          </p:cNvPicPr>
          <p:nvPr/>
        </p:nvPicPr>
        <p:blipFill>
          <a:blip r:embed="rId2"/>
          <a:stretch>
            <a:fillRect/>
          </a:stretch>
        </p:blipFill>
        <p:spPr>
          <a:xfrm>
            <a:off x="3556000" y="1464694"/>
            <a:ext cx="5080000" cy="5067300"/>
          </a:xfrm>
          <a:prstGeom prst="rect">
            <a:avLst/>
          </a:prstGeom>
        </p:spPr>
      </p:pic>
      <p:sp>
        <p:nvSpPr>
          <p:cNvPr id="4" name="TextBox 3">
            <a:extLst>
              <a:ext uri="{FF2B5EF4-FFF2-40B4-BE49-F238E27FC236}">
                <a16:creationId xmlns:a16="http://schemas.microsoft.com/office/drawing/2014/main" id="{5BE04548-CD0D-D346-A025-840AABC54ADC}"/>
              </a:ext>
            </a:extLst>
          </p:cNvPr>
          <p:cNvSpPr txBox="1"/>
          <p:nvPr/>
        </p:nvSpPr>
        <p:spPr>
          <a:xfrm>
            <a:off x="5053301" y="818363"/>
            <a:ext cx="455765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Declarative Knowledge</a:t>
            </a:r>
          </a:p>
        </p:txBody>
      </p:sp>
      <p:pic>
        <p:nvPicPr>
          <p:cNvPr id="8" name="Picture 7" descr="A person jumping in the air&#10;&#10;Description automatically generated with low confidence">
            <a:extLst>
              <a:ext uri="{FF2B5EF4-FFF2-40B4-BE49-F238E27FC236}">
                <a16:creationId xmlns:a16="http://schemas.microsoft.com/office/drawing/2014/main" id="{E33845A8-6016-85AC-D429-F0D5447E2B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75116" y="905589"/>
            <a:ext cx="3117849" cy="1603465"/>
          </a:xfrm>
          <a:prstGeom prst="rect">
            <a:avLst/>
          </a:prstGeom>
        </p:spPr>
      </p:pic>
      <p:sp>
        <p:nvSpPr>
          <p:cNvPr id="2" name="TextBox 1">
            <a:extLst>
              <a:ext uri="{FF2B5EF4-FFF2-40B4-BE49-F238E27FC236}">
                <a16:creationId xmlns:a16="http://schemas.microsoft.com/office/drawing/2014/main" id="{38EED9B1-6182-90E0-C0FF-21D6F06DA9D1}"/>
              </a:ext>
            </a:extLst>
          </p:cNvPr>
          <p:cNvSpPr txBox="1"/>
          <p:nvPr/>
        </p:nvSpPr>
        <p:spPr>
          <a:xfrm>
            <a:off x="6999995" y="2023799"/>
            <a:ext cx="446359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Procedural Knowledge</a:t>
            </a:r>
          </a:p>
        </p:txBody>
      </p:sp>
      <p:sp>
        <p:nvSpPr>
          <p:cNvPr id="5" name="TextBox 4">
            <a:extLst>
              <a:ext uri="{FF2B5EF4-FFF2-40B4-BE49-F238E27FC236}">
                <a16:creationId xmlns:a16="http://schemas.microsoft.com/office/drawing/2014/main" id="{256C888D-8503-1F89-092B-D6389B6DF660}"/>
              </a:ext>
            </a:extLst>
          </p:cNvPr>
          <p:cNvSpPr txBox="1"/>
          <p:nvPr/>
        </p:nvSpPr>
        <p:spPr>
          <a:xfrm>
            <a:off x="3502180" y="5529129"/>
            <a:ext cx="5187639" cy="646331"/>
          </a:xfrm>
          <a:prstGeom prst="rect">
            <a:avLst/>
          </a:prstGeom>
          <a:noFill/>
        </p:spPr>
        <p:txBody>
          <a:bodyPr wrap="none" rtlCol="0">
            <a:spAutoFit/>
          </a:bodyPr>
          <a:lstStyle/>
          <a:p>
            <a:r>
              <a:rPr lang="en-US" sz="3600" dirty="0">
                <a:highlight>
                  <a:srgbClr val="FF0000"/>
                </a:highlight>
                <a:latin typeface="Bradley Hand" pitchFamily="2" charset="77"/>
              </a:rPr>
              <a:t>Issue of Extraneous Load</a:t>
            </a:r>
          </a:p>
        </p:txBody>
      </p:sp>
    </p:spTree>
    <p:extLst>
      <p:ext uri="{BB962C8B-B14F-4D97-AF65-F5344CB8AC3E}">
        <p14:creationId xmlns:p14="http://schemas.microsoft.com/office/powerpoint/2010/main" val="20582762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front of a group of people sitting in chairs&#10;&#10;Description automatically generated with medium confidence">
            <a:extLst>
              <a:ext uri="{FF2B5EF4-FFF2-40B4-BE49-F238E27FC236}">
                <a16:creationId xmlns:a16="http://schemas.microsoft.com/office/drawing/2014/main" id="{F08A7D9F-1933-394A-BAAB-670D4AE0794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56316" y="1968379"/>
            <a:ext cx="6879365" cy="4586243"/>
          </a:xfrm>
          <a:prstGeom prst="rect">
            <a:avLst/>
          </a:prstGeom>
        </p:spPr>
      </p:pic>
      <p:sp>
        <p:nvSpPr>
          <p:cNvPr id="4" name="TextBox 3">
            <a:extLst>
              <a:ext uri="{FF2B5EF4-FFF2-40B4-BE49-F238E27FC236}">
                <a16:creationId xmlns:a16="http://schemas.microsoft.com/office/drawing/2014/main" id="{4F4E45A7-FF8F-3125-783D-D983119D251B}"/>
              </a:ext>
            </a:extLst>
          </p:cNvPr>
          <p:cNvSpPr txBox="1"/>
          <p:nvPr/>
        </p:nvSpPr>
        <p:spPr>
          <a:xfrm>
            <a:off x="443886" y="178749"/>
            <a:ext cx="11304226" cy="2246769"/>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As uncomfortable as this is: Some instructors are better/more effective than others; some learning environments are better/more conducive for learning than others – In other words, things we do consciously and subconsciously as instructors introduce less or more extraneous load to our students. </a:t>
            </a:r>
          </a:p>
          <a:p>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64934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giving a presentation to a group of people&#10;&#10;Description automatically generated with medium confidence">
            <a:extLst>
              <a:ext uri="{FF2B5EF4-FFF2-40B4-BE49-F238E27FC236}">
                <a16:creationId xmlns:a16="http://schemas.microsoft.com/office/drawing/2014/main" id="{B677EDBF-975C-9D1B-3A6C-22C3DC1A02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09800" y="1571377"/>
            <a:ext cx="7772400" cy="4371975"/>
          </a:xfrm>
          <a:prstGeom prst="rect">
            <a:avLst/>
          </a:prstGeom>
        </p:spPr>
      </p:pic>
      <p:sp>
        <p:nvSpPr>
          <p:cNvPr id="4" name="TextBox 3">
            <a:extLst>
              <a:ext uri="{FF2B5EF4-FFF2-40B4-BE49-F238E27FC236}">
                <a16:creationId xmlns:a16="http://schemas.microsoft.com/office/drawing/2014/main" id="{16A80734-94DA-1DE7-CBA3-19FC96ABA738}"/>
              </a:ext>
            </a:extLst>
          </p:cNvPr>
          <p:cNvSpPr txBox="1"/>
          <p:nvPr/>
        </p:nvSpPr>
        <p:spPr>
          <a:xfrm>
            <a:off x="249688" y="298391"/>
            <a:ext cx="11304226" cy="1384995"/>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Lecture is an important part of any teacher educator’s repertoire, but there’s only so much learning we can expect from this approach. </a:t>
            </a:r>
          </a:p>
          <a:p>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77230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suit holding a clock&#10;&#10;Description automatically generated with low confidence">
            <a:extLst>
              <a:ext uri="{FF2B5EF4-FFF2-40B4-BE49-F238E27FC236}">
                <a16:creationId xmlns:a16="http://schemas.microsoft.com/office/drawing/2014/main" id="{69FE74D0-A812-7272-C687-71CB87BB6349}"/>
              </a:ext>
            </a:extLst>
          </p:cNvPr>
          <p:cNvPicPr>
            <a:picLocks noChangeAspect="1"/>
          </p:cNvPicPr>
          <p:nvPr/>
        </p:nvPicPr>
        <p:blipFill>
          <a:blip r:embed="rId2"/>
          <a:stretch>
            <a:fillRect/>
          </a:stretch>
        </p:blipFill>
        <p:spPr>
          <a:xfrm>
            <a:off x="160460" y="695422"/>
            <a:ext cx="3361702" cy="4482269"/>
          </a:xfrm>
          <a:prstGeom prst="rect">
            <a:avLst/>
          </a:prstGeom>
        </p:spPr>
      </p:pic>
      <p:pic>
        <p:nvPicPr>
          <p:cNvPr id="9" name="Picture 8" descr="A picture containing road, outdoor, ground, plastic&#10;&#10;Description automatically generated">
            <a:extLst>
              <a:ext uri="{FF2B5EF4-FFF2-40B4-BE49-F238E27FC236}">
                <a16:creationId xmlns:a16="http://schemas.microsoft.com/office/drawing/2014/main" id="{42371C4B-2682-B65E-9DA4-5545E5A567F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27351" y="2958088"/>
            <a:ext cx="4699000" cy="3517900"/>
          </a:xfrm>
          <a:prstGeom prst="rect">
            <a:avLst/>
          </a:prstGeom>
        </p:spPr>
      </p:pic>
      <p:sp>
        <p:nvSpPr>
          <p:cNvPr id="10" name="TextBox 9">
            <a:extLst>
              <a:ext uri="{FF2B5EF4-FFF2-40B4-BE49-F238E27FC236}">
                <a16:creationId xmlns:a16="http://schemas.microsoft.com/office/drawing/2014/main" id="{E01A6BBE-FCD6-32D7-3990-67B8487B118E}"/>
              </a:ext>
            </a:extLst>
          </p:cNvPr>
          <p:cNvSpPr txBox="1"/>
          <p:nvPr/>
        </p:nvSpPr>
        <p:spPr>
          <a:xfrm>
            <a:off x="3404669" y="382012"/>
            <a:ext cx="8626871" cy="255454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When we are rushing, cramming too much content into one lecture or night of course we are introducing additional extraneous load for students to deal with - And when intrinsic load is already high, results (or the lack thereof) are predictable…</a:t>
            </a:r>
          </a:p>
        </p:txBody>
      </p:sp>
    </p:spTree>
    <p:extLst>
      <p:ext uri="{BB962C8B-B14F-4D97-AF65-F5344CB8AC3E}">
        <p14:creationId xmlns:p14="http://schemas.microsoft.com/office/powerpoint/2010/main" val="7556837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F6BC0B-1D97-724E-862B-201BBCCE1F7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99690" y="1226633"/>
            <a:ext cx="3395546" cy="4527395"/>
          </a:xfrm>
          <a:prstGeom prst="rect">
            <a:avLst/>
          </a:prstGeom>
        </p:spPr>
      </p:pic>
      <p:sp>
        <p:nvSpPr>
          <p:cNvPr id="3" name="TextBox 2">
            <a:extLst>
              <a:ext uri="{FF2B5EF4-FFF2-40B4-BE49-F238E27FC236}">
                <a16:creationId xmlns:a16="http://schemas.microsoft.com/office/drawing/2014/main" id="{E6C5E3F2-85ED-0D45-A05F-3A9DB3DA0698}"/>
              </a:ext>
            </a:extLst>
          </p:cNvPr>
          <p:cNvSpPr txBox="1"/>
          <p:nvPr/>
        </p:nvSpPr>
        <p:spPr>
          <a:xfrm>
            <a:off x="3929514" y="200721"/>
            <a:ext cx="4105611" cy="707886"/>
          </a:xfrm>
          <a:prstGeom prst="rect">
            <a:avLst/>
          </a:prstGeom>
          <a:noFill/>
        </p:spPr>
        <p:txBody>
          <a:bodyPr wrap="none" rtlCol="0">
            <a:spAutoFit/>
          </a:bodyPr>
          <a:lstStyle/>
          <a:p>
            <a:r>
              <a:rPr lang="en-US" sz="4000" dirty="0">
                <a:latin typeface="Times New Roman" panose="02020603050405020304" pitchFamily="18" charset="0"/>
                <a:cs typeface="Times New Roman" panose="02020603050405020304" pitchFamily="18" charset="0"/>
              </a:rPr>
              <a:t>Implications For…</a:t>
            </a:r>
          </a:p>
        </p:txBody>
      </p:sp>
      <p:sp>
        <p:nvSpPr>
          <p:cNvPr id="4" name="TextBox 3">
            <a:extLst>
              <a:ext uri="{FF2B5EF4-FFF2-40B4-BE49-F238E27FC236}">
                <a16:creationId xmlns:a16="http://schemas.microsoft.com/office/drawing/2014/main" id="{3B8416E0-78A0-DA4C-8BF4-BB5BC8BFC8F9}"/>
              </a:ext>
            </a:extLst>
          </p:cNvPr>
          <p:cNvSpPr txBox="1"/>
          <p:nvPr/>
        </p:nvSpPr>
        <p:spPr>
          <a:xfrm>
            <a:off x="677966" y="1373837"/>
            <a:ext cx="4405661" cy="3170099"/>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Designing and delivering instruction for teaching adults and students!</a:t>
            </a:r>
          </a:p>
        </p:txBody>
      </p:sp>
    </p:spTree>
    <p:extLst>
      <p:ext uri="{BB962C8B-B14F-4D97-AF65-F5344CB8AC3E}">
        <p14:creationId xmlns:p14="http://schemas.microsoft.com/office/powerpoint/2010/main" val="27423952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garment&#10;&#10;Description automatically generated with medium confidence">
            <a:extLst>
              <a:ext uri="{FF2B5EF4-FFF2-40B4-BE49-F238E27FC236}">
                <a16:creationId xmlns:a16="http://schemas.microsoft.com/office/drawing/2014/main" id="{6F09CA51-EA9F-012A-869E-3080A208534D}"/>
              </a:ext>
            </a:extLst>
          </p:cNvPr>
          <p:cNvPicPr>
            <a:picLocks noChangeAspect="1"/>
          </p:cNvPicPr>
          <p:nvPr/>
        </p:nvPicPr>
        <p:blipFill>
          <a:blip r:embed="rId2"/>
          <a:stretch>
            <a:fillRect/>
          </a:stretch>
        </p:blipFill>
        <p:spPr>
          <a:xfrm>
            <a:off x="5776601" y="1822450"/>
            <a:ext cx="5715000" cy="3213100"/>
          </a:xfrm>
          <a:prstGeom prst="rect">
            <a:avLst/>
          </a:prstGeom>
        </p:spPr>
      </p:pic>
      <p:pic>
        <p:nvPicPr>
          <p:cNvPr id="7" name="Picture 6">
            <a:extLst>
              <a:ext uri="{FF2B5EF4-FFF2-40B4-BE49-F238E27FC236}">
                <a16:creationId xmlns:a16="http://schemas.microsoft.com/office/drawing/2014/main" id="{557F6E2C-17D4-DCFC-C1DD-1B28B39EA70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817395"/>
            <a:ext cx="5715000" cy="3218155"/>
          </a:xfrm>
          <a:prstGeom prst="rect">
            <a:avLst/>
          </a:prstGeom>
        </p:spPr>
      </p:pic>
      <p:sp>
        <p:nvSpPr>
          <p:cNvPr id="8" name="TextBox 7">
            <a:extLst>
              <a:ext uri="{FF2B5EF4-FFF2-40B4-BE49-F238E27FC236}">
                <a16:creationId xmlns:a16="http://schemas.microsoft.com/office/drawing/2014/main" id="{4D560FC7-6C5C-9430-C582-BFD88C6BDEAB}"/>
              </a:ext>
            </a:extLst>
          </p:cNvPr>
          <p:cNvSpPr txBox="1"/>
          <p:nvPr/>
        </p:nvSpPr>
        <p:spPr>
          <a:xfrm>
            <a:off x="358922" y="264920"/>
            <a:ext cx="11220629" cy="1384995"/>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No matter how big or small your courses are, if the main mode of learning about HLPs and EBPs is lecture/hearing about them, development of conditional knowledge is not likely.  </a:t>
            </a:r>
          </a:p>
        </p:txBody>
      </p:sp>
    </p:spTree>
    <p:extLst>
      <p:ext uri="{BB962C8B-B14F-4D97-AF65-F5344CB8AC3E}">
        <p14:creationId xmlns:p14="http://schemas.microsoft.com/office/powerpoint/2010/main" val="16225319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EE0DB5-BFA2-323C-7FEF-765E47C98206}"/>
              </a:ext>
            </a:extLst>
          </p:cNvPr>
          <p:cNvPicPr>
            <a:picLocks noChangeAspect="1"/>
          </p:cNvPicPr>
          <p:nvPr/>
        </p:nvPicPr>
        <p:blipFill>
          <a:blip r:embed="rId2"/>
          <a:stretch>
            <a:fillRect/>
          </a:stretch>
        </p:blipFill>
        <p:spPr>
          <a:xfrm>
            <a:off x="3238500" y="1984938"/>
            <a:ext cx="5715000" cy="4152900"/>
          </a:xfrm>
          <a:prstGeom prst="rect">
            <a:avLst/>
          </a:prstGeom>
        </p:spPr>
      </p:pic>
      <p:sp>
        <p:nvSpPr>
          <p:cNvPr id="4" name="TextBox 3">
            <a:extLst>
              <a:ext uri="{FF2B5EF4-FFF2-40B4-BE49-F238E27FC236}">
                <a16:creationId xmlns:a16="http://schemas.microsoft.com/office/drawing/2014/main" id="{2925E6BC-B724-F562-8774-D801A6DA0B95}"/>
              </a:ext>
            </a:extLst>
          </p:cNvPr>
          <p:cNvSpPr txBox="1"/>
          <p:nvPr/>
        </p:nvSpPr>
        <p:spPr>
          <a:xfrm>
            <a:off x="249688" y="298391"/>
            <a:ext cx="11304226" cy="1815882"/>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Things out of our control as individual faculty also negatively impact student capacity to successfully learn – like when and where your class is offered, being in placements all day before coming to campus, </a:t>
            </a:r>
            <a:r>
              <a:rPr lang="en-US" sz="2800" dirty="0" err="1">
                <a:latin typeface="Times New Roman" panose="02020603050405020304" pitchFamily="18" charset="0"/>
                <a:cs typeface="Times New Roman" panose="02020603050405020304" pitchFamily="18" charset="0"/>
              </a:rPr>
              <a:t>etc</a:t>
            </a:r>
            <a:r>
              <a:rPr lang="en-US" sz="2800" dirty="0">
                <a:latin typeface="Times New Roman" panose="02020603050405020304" pitchFamily="18" charset="0"/>
                <a:cs typeface="Times New Roman" panose="02020603050405020304" pitchFamily="18" charset="0"/>
              </a:rPr>
              <a:t>… </a:t>
            </a:r>
          </a:p>
          <a:p>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41932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3C4B84-E731-74CB-5AFA-2F1D9470AE6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01083" y="2486825"/>
            <a:ext cx="3936763" cy="3936763"/>
          </a:xfrm>
          <a:prstGeom prst="rect">
            <a:avLst/>
          </a:prstGeom>
        </p:spPr>
      </p:pic>
      <p:sp>
        <p:nvSpPr>
          <p:cNvPr id="4" name="TextBox 3">
            <a:extLst>
              <a:ext uri="{FF2B5EF4-FFF2-40B4-BE49-F238E27FC236}">
                <a16:creationId xmlns:a16="http://schemas.microsoft.com/office/drawing/2014/main" id="{1EFE66B1-A148-43E6-0AEB-BB002CBB5E39}"/>
              </a:ext>
            </a:extLst>
          </p:cNvPr>
          <p:cNvSpPr txBox="1"/>
          <p:nvPr/>
        </p:nvSpPr>
        <p:spPr>
          <a:xfrm>
            <a:off x="290557" y="418744"/>
            <a:ext cx="11656464" cy="255454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For complex practices, or those like HLPs that overlap (and generate a lot of intrinsic load at first exposure, and then again when being implemented by novices), it is important to mix and match how your candidates learn about and practice to distribute extraneous load and help build automaticity.  </a:t>
            </a:r>
          </a:p>
        </p:txBody>
      </p:sp>
    </p:spTree>
    <p:extLst>
      <p:ext uri="{BB962C8B-B14F-4D97-AF65-F5344CB8AC3E}">
        <p14:creationId xmlns:p14="http://schemas.microsoft.com/office/powerpoint/2010/main" val="33809357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4073A3-3CF4-7665-0818-24796DF849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83677" y="1303722"/>
            <a:ext cx="7024643" cy="5234047"/>
          </a:xfrm>
          <a:prstGeom prst="rect">
            <a:avLst/>
          </a:prstGeom>
        </p:spPr>
      </p:pic>
      <p:sp>
        <p:nvSpPr>
          <p:cNvPr id="4" name="TextBox 3">
            <a:extLst>
              <a:ext uri="{FF2B5EF4-FFF2-40B4-BE49-F238E27FC236}">
                <a16:creationId xmlns:a16="http://schemas.microsoft.com/office/drawing/2014/main" id="{1F2620AB-9FC6-5E02-BF0F-6083050725F8}"/>
              </a:ext>
            </a:extLst>
          </p:cNvPr>
          <p:cNvSpPr txBox="1"/>
          <p:nvPr/>
        </p:nvSpPr>
        <p:spPr>
          <a:xfrm>
            <a:off x="267767" y="196553"/>
            <a:ext cx="11656464" cy="1569660"/>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Diversifying how we present information to our candidates – especially at first exposure – makes a big difference in lowering intrinsic and extraneous load, and sets them up for later success</a:t>
            </a:r>
          </a:p>
        </p:txBody>
      </p:sp>
    </p:spTree>
    <p:extLst>
      <p:ext uri="{BB962C8B-B14F-4D97-AF65-F5344CB8AC3E}">
        <p14:creationId xmlns:p14="http://schemas.microsoft.com/office/powerpoint/2010/main" val="27164875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27EB44-59E7-29EA-BCDD-BDA80216AC81}"/>
              </a:ext>
            </a:extLst>
          </p:cNvPr>
          <p:cNvPicPr>
            <a:picLocks noChangeAspect="1"/>
          </p:cNvPicPr>
          <p:nvPr/>
        </p:nvPicPr>
        <p:blipFill>
          <a:blip r:embed="rId2"/>
          <a:stretch>
            <a:fillRect/>
          </a:stretch>
        </p:blipFill>
        <p:spPr>
          <a:xfrm>
            <a:off x="2921000" y="1346200"/>
            <a:ext cx="6350000" cy="4165600"/>
          </a:xfrm>
          <a:prstGeom prst="rect">
            <a:avLst/>
          </a:prstGeom>
        </p:spPr>
      </p:pic>
      <p:sp>
        <p:nvSpPr>
          <p:cNvPr id="4" name="TextBox 3">
            <a:extLst>
              <a:ext uri="{FF2B5EF4-FFF2-40B4-BE49-F238E27FC236}">
                <a16:creationId xmlns:a16="http://schemas.microsoft.com/office/drawing/2014/main" id="{60953ACF-69D2-60D5-C3C9-258DA3E7F4DD}"/>
              </a:ext>
            </a:extLst>
          </p:cNvPr>
          <p:cNvSpPr txBox="1"/>
          <p:nvPr/>
        </p:nvSpPr>
        <p:spPr>
          <a:xfrm>
            <a:off x="871670" y="435835"/>
            <a:ext cx="10074168" cy="646331"/>
          </a:xfrm>
          <a:prstGeom prst="rect">
            <a:avLst/>
          </a:prstGeom>
          <a:noFill/>
        </p:spPr>
        <p:txBody>
          <a:bodyPr wrap="none" rtlCol="0">
            <a:spAutoFit/>
          </a:bodyPr>
          <a:lstStyle/>
          <a:p>
            <a:r>
              <a:rPr lang="en-US" sz="3600" dirty="0">
                <a:latin typeface="Times New Roman" panose="02020603050405020304" pitchFamily="18" charset="0"/>
                <a:cs typeface="Times New Roman" panose="02020603050405020304" pitchFamily="18" charset="0"/>
              </a:rPr>
              <a:t>Lecture: Tried, True, Perhaps Overused, but Essential</a:t>
            </a:r>
          </a:p>
        </p:txBody>
      </p:sp>
    </p:spTree>
    <p:extLst>
      <p:ext uri="{BB962C8B-B14F-4D97-AF65-F5344CB8AC3E}">
        <p14:creationId xmlns:p14="http://schemas.microsoft.com/office/powerpoint/2010/main" val="9981285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0BB47F-B06E-CF3E-D1BF-5E77D8022A9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22081" y="1266609"/>
            <a:ext cx="7772400" cy="5385202"/>
          </a:xfrm>
          <a:prstGeom prst="rect">
            <a:avLst/>
          </a:prstGeom>
        </p:spPr>
      </p:pic>
      <p:sp>
        <p:nvSpPr>
          <p:cNvPr id="4" name="TextBox 3">
            <a:extLst>
              <a:ext uri="{FF2B5EF4-FFF2-40B4-BE49-F238E27FC236}">
                <a16:creationId xmlns:a16="http://schemas.microsoft.com/office/drawing/2014/main" id="{B75C9FEA-FBA6-3BB1-563B-74CD9580CE98}"/>
              </a:ext>
            </a:extLst>
          </p:cNvPr>
          <p:cNvSpPr txBox="1"/>
          <p:nvPr/>
        </p:nvSpPr>
        <p:spPr>
          <a:xfrm>
            <a:off x="550251" y="206189"/>
            <a:ext cx="11091498" cy="954107"/>
          </a:xfrm>
          <a:prstGeom prst="rect">
            <a:avLst/>
          </a:prstGeom>
          <a:noFill/>
        </p:spPr>
        <p:txBody>
          <a:bodyPr wrap="none" rtlCol="0">
            <a:spAutoFit/>
          </a:bodyPr>
          <a:lstStyle/>
          <a:p>
            <a:pPr algn="ctr"/>
            <a:r>
              <a:rPr lang="en-US" sz="2800" dirty="0">
                <a:latin typeface="Times New Roman" panose="02020603050405020304" pitchFamily="18" charset="0"/>
                <a:cs typeface="Times New Roman" panose="02020603050405020304" pitchFamily="18" charset="0"/>
              </a:rPr>
              <a:t>Use resources like CAPs and other podcasts to reinforce lecture and reading</a:t>
            </a:r>
          </a:p>
          <a:p>
            <a:pPr algn="ctr"/>
            <a:r>
              <a:rPr lang="en-US" sz="2800" dirty="0" err="1">
                <a:latin typeface="Times New Roman" panose="02020603050405020304" pitchFamily="18" charset="0"/>
                <a:cs typeface="Times New Roman" panose="02020603050405020304" pitchFamily="18" charset="0"/>
              </a:rPr>
              <a:t>www.spedintro.com</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55482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BC405C-AC4F-E2A9-F5D2-BF701E22A6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6000" y="1524000"/>
            <a:ext cx="7620000" cy="3810000"/>
          </a:xfrm>
          <a:prstGeom prst="rect">
            <a:avLst/>
          </a:prstGeom>
        </p:spPr>
      </p:pic>
    </p:spTree>
    <p:extLst>
      <p:ext uri="{BB962C8B-B14F-4D97-AF65-F5344CB8AC3E}">
        <p14:creationId xmlns:p14="http://schemas.microsoft.com/office/powerpoint/2010/main" val="23705930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756B9F-26BE-A5CA-5C46-B238CA8FCA6C}"/>
              </a:ext>
            </a:extLst>
          </p:cNvPr>
          <p:cNvPicPr>
            <a:picLocks noChangeAspect="1"/>
          </p:cNvPicPr>
          <p:nvPr/>
        </p:nvPicPr>
        <p:blipFill>
          <a:blip r:embed="rId2"/>
          <a:stretch>
            <a:fillRect/>
          </a:stretch>
        </p:blipFill>
        <p:spPr>
          <a:xfrm>
            <a:off x="1976927" y="1192850"/>
            <a:ext cx="7772400" cy="5181600"/>
          </a:xfrm>
          <a:prstGeom prst="rect">
            <a:avLst/>
          </a:prstGeom>
        </p:spPr>
      </p:pic>
      <p:sp>
        <p:nvSpPr>
          <p:cNvPr id="4" name="TextBox 3">
            <a:extLst>
              <a:ext uri="{FF2B5EF4-FFF2-40B4-BE49-F238E27FC236}">
                <a16:creationId xmlns:a16="http://schemas.microsoft.com/office/drawing/2014/main" id="{9C228FD9-FA0F-C367-C0B6-7C0146DBA9A5}"/>
              </a:ext>
            </a:extLst>
          </p:cNvPr>
          <p:cNvSpPr txBox="1"/>
          <p:nvPr/>
        </p:nvSpPr>
        <p:spPr>
          <a:xfrm>
            <a:off x="3119427" y="324740"/>
            <a:ext cx="5487400" cy="584775"/>
          </a:xfrm>
          <a:prstGeom prst="rect">
            <a:avLst/>
          </a:prstGeom>
          <a:noFill/>
        </p:spPr>
        <p:txBody>
          <a:bodyPr wrap="none" rtlCol="0">
            <a:spAutoFit/>
          </a:bodyPr>
          <a:lstStyle/>
          <a:p>
            <a:r>
              <a:rPr lang="en-US" sz="3200" dirty="0">
                <a:latin typeface="Times New Roman" panose="02020603050405020304" pitchFamily="18" charset="0"/>
                <a:cs typeface="Times New Roman" panose="02020603050405020304" pitchFamily="18" charset="0"/>
              </a:rPr>
              <a:t>Great idea to work in discussion</a:t>
            </a:r>
          </a:p>
        </p:txBody>
      </p:sp>
    </p:spTree>
    <p:extLst>
      <p:ext uri="{BB962C8B-B14F-4D97-AF65-F5344CB8AC3E}">
        <p14:creationId xmlns:p14="http://schemas.microsoft.com/office/powerpoint/2010/main" val="28880330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AEEE86-0456-6C53-6A59-71B7D526A5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0085" y="1452785"/>
            <a:ext cx="4572048" cy="2888478"/>
          </a:xfrm>
          <a:prstGeom prst="rect">
            <a:avLst/>
          </a:prstGeom>
        </p:spPr>
      </p:pic>
      <p:sp>
        <p:nvSpPr>
          <p:cNvPr id="4" name="TextBox 3">
            <a:extLst>
              <a:ext uri="{FF2B5EF4-FFF2-40B4-BE49-F238E27FC236}">
                <a16:creationId xmlns:a16="http://schemas.microsoft.com/office/drawing/2014/main" id="{CE9E1235-A4FB-85C8-144F-0A10D2D863F1}"/>
              </a:ext>
            </a:extLst>
          </p:cNvPr>
          <p:cNvSpPr txBox="1"/>
          <p:nvPr/>
        </p:nvSpPr>
        <p:spPr>
          <a:xfrm>
            <a:off x="1704413" y="302757"/>
            <a:ext cx="8783174" cy="1077218"/>
          </a:xfrm>
          <a:prstGeom prst="rect">
            <a:avLst/>
          </a:prstGeom>
          <a:noFill/>
        </p:spPr>
        <p:txBody>
          <a:bodyPr wrap="none" rtlCol="0">
            <a:spAutoFit/>
          </a:bodyPr>
          <a:lstStyle/>
          <a:p>
            <a:pPr algn="ctr"/>
            <a:r>
              <a:rPr lang="en-US" sz="3200" dirty="0">
                <a:latin typeface="Times New Roman" panose="02020603050405020304" pitchFamily="18" charset="0"/>
                <a:cs typeface="Times New Roman" panose="02020603050405020304" pitchFamily="18" charset="0"/>
              </a:rPr>
              <a:t>Modeling Videos of HLPs/EBPs being implemented</a:t>
            </a:r>
          </a:p>
          <a:p>
            <a:pPr algn="ctr"/>
            <a:r>
              <a:rPr lang="en-US" sz="3200" dirty="0" err="1">
                <a:latin typeface="Times New Roman" panose="02020603050405020304" pitchFamily="18" charset="0"/>
                <a:cs typeface="Times New Roman" panose="02020603050405020304" pitchFamily="18" charset="0"/>
              </a:rPr>
              <a:t>www.highleveragepractices.org</a:t>
            </a:r>
            <a:endParaRPr lang="en-US" sz="32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9CD887BD-0A8B-FC54-29BD-55AEE396374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41263" y="2723356"/>
            <a:ext cx="7772400" cy="4059503"/>
          </a:xfrm>
          <a:prstGeom prst="rect">
            <a:avLst/>
          </a:prstGeom>
        </p:spPr>
      </p:pic>
    </p:spTree>
    <p:extLst>
      <p:ext uri="{BB962C8B-B14F-4D97-AF65-F5344CB8AC3E}">
        <p14:creationId xmlns:p14="http://schemas.microsoft.com/office/powerpoint/2010/main" val="36362762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02BB10-B5C4-DF08-D682-9F1A742BC91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31136" y="1276172"/>
            <a:ext cx="5715000" cy="3810000"/>
          </a:xfrm>
          <a:prstGeom prst="rect">
            <a:avLst/>
          </a:prstGeom>
        </p:spPr>
      </p:pic>
      <p:sp>
        <p:nvSpPr>
          <p:cNvPr id="4" name="TextBox 3">
            <a:extLst>
              <a:ext uri="{FF2B5EF4-FFF2-40B4-BE49-F238E27FC236}">
                <a16:creationId xmlns:a16="http://schemas.microsoft.com/office/drawing/2014/main" id="{C30470AF-C964-439D-ECFB-C8A3C68581BC}"/>
              </a:ext>
            </a:extLst>
          </p:cNvPr>
          <p:cNvSpPr txBox="1"/>
          <p:nvPr/>
        </p:nvSpPr>
        <p:spPr>
          <a:xfrm>
            <a:off x="4212728" y="546930"/>
            <a:ext cx="3766544" cy="584775"/>
          </a:xfrm>
          <a:prstGeom prst="rect">
            <a:avLst/>
          </a:prstGeom>
          <a:noFill/>
        </p:spPr>
        <p:txBody>
          <a:bodyPr wrap="none" rtlCol="0">
            <a:spAutoFit/>
          </a:bodyPr>
          <a:lstStyle/>
          <a:p>
            <a:r>
              <a:rPr lang="en-US" sz="3200" dirty="0">
                <a:latin typeface="Times New Roman" panose="02020603050405020304" pitchFamily="18" charset="0"/>
                <a:cs typeface="Times New Roman" panose="02020603050405020304" pitchFamily="18" charset="0"/>
              </a:rPr>
              <a:t>Watch self and reflect</a:t>
            </a:r>
          </a:p>
        </p:txBody>
      </p:sp>
      <p:pic>
        <p:nvPicPr>
          <p:cNvPr id="6" name="Picture 5">
            <a:extLst>
              <a:ext uri="{FF2B5EF4-FFF2-40B4-BE49-F238E27FC236}">
                <a16:creationId xmlns:a16="http://schemas.microsoft.com/office/drawing/2014/main" id="{4A96320B-DAB8-BCBF-1224-B3F60AC742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69920" y="3584932"/>
            <a:ext cx="5022079" cy="3273068"/>
          </a:xfrm>
          <a:prstGeom prst="rect">
            <a:avLst/>
          </a:prstGeom>
        </p:spPr>
      </p:pic>
    </p:spTree>
    <p:extLst>
      <p:ext uri="{BB962C8B-B14F-4D97-AF65-F5344CB8AC3E}">
        <p14:creationId xmlns:p14="http://schemas.microsoft.com/office/powerpoint/2010/main" val="25064850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77376" y="0"/>
            <a:ext cx="9214624" cy="6858000"/>
          </a:xfrm>
          <a:prstGeom prst="rect">
            <a:avLst/>
          </a:prstGeom>
        </p:spPr>
      </p:pic>
      <p:sp>
        <p:nvSpPr>
          <p:cNvPr id="3" name="TextBox 2"/>
          <p:cNvSpPr txBox="1"/>
          <p:nvPr/>
        </p:nvSpPr>
        <p:spPr>
          <a:xfrm>
            <a:off x="0" y="1059366"/>
            <a:ext cx="2887329" cy="2062103"/>
          </a:xfrm>
          <a:prstGeom prst="rect">
            <a:avLst/>
          </a:prstGeom>
          <a:noFill/>
        </p:spPr>
        <p:txBody>
          <a:bodyPr wrap="none" rtlCol="0">
            <a:spAutoFit/>
          </a:bodyPr>
          <a:lstStyle/>
          <a:p>
            <a:pPr algn="ctr"/>
            <a:r>
              <a:rPr lang="en-US" sz="3200" dirty="0">
                <a:latin typeface="Times New Roman" charset="0"/>
                <a:ea typeface="Times New Roman" charset="0"/>
                <a:cs typeface="Times New Roman" charset="0"/>
              </a:rPr>
              <a:t>I left classroom</a:t>
            </a:r>
          </a:p>
          <a:p>
            <a:pPr algn="ctr"/>
            <a:r>
              <a:rPr lang="en-US" sz="3200" dirty="0">
                <a:latin typeface="Times New Roman" charset="0"/>
                <a:ea typeface="Times New Roman" charset="0"/>
                <a:cs typeface="Times New Roman" charset="0"/>
              </a:rPr>
              <a:t>teaching to </a:t>
            </a:r>
          </a:p>
          <a:p>
            <a:pPr algn="ctr"/>
            <a:r>
              <a:rPr lang="en-US" sz="3200" dirty="0">
                <a:latin typeface="Times New Roman" charset="0"/>
                <a:ea typeface="Times New Roman" charset="0"/>
                <a:cs typeface="Times New Roman" charset="0"/>
              </a:rPr>
              <a:t>become a </a:t>
            </a:r>
          </a:p>
          <a:p>
            <a:pPr algn="ctr"/>
            <a:r>
              <a:rPr lang="en-US" sz="3200" dirty="0">
                <a:latin typeface="Times New Roman" charset="0"/>
                <a:ea typeface="Times New Roman" charset="0"/>
                <a:cs typeface="Times New Roman" charset="0"/>
              </a:rPr>
              <a:t>teacher educator</a:t>
            </a:r>
          </a:p>
        </p:txBody>
      </p:sp>
    </p:spTree>
    <p:extLst>
      <p:ext uri="{BB962C8B-B14F-4D97-AF65-F5344CB8AC3E}">
        <p14:creationId xmlns:p14="http://schemas.microsoft.com/office/powerpoint/2010/main" val="229003259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197A6C-4471-2823-13EE-4A6FBE7AD60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74144" y="1408810"/>
            <a:ext cx="7043712" cy="4942605"/>
          </a:xfrm>
          <a:prstGeom prst="rect">
            <a:avLst/>
          </a:prstGeom>
        </p:spPr>
      </p:pic>
      <p:sp>
        <p:nvSpPr>
          <p:cNvPr id="4" name="TextBox 3">
            <a:extLst>
              <a:ext uri="{FF2B5EF4-FFF2-40B4-BE49-F238E27FC236}">
                <a16:creationId xmlns:a16="http://schemas.microsoft.com/office/drawing/2014/main" id="{B08F1C2A-D6AD-4EB6-3917-34448A0ED440}"/>
              </a:ext>
            </a:extLst>
          </p:cNvPr>
          <p:cNvSpPr txBox="1"/>
          <p:nvPr/>
        </p:nvSpPr>
        <p:spPr>
          <a:xfrm>
            <a:off x="2375975" y="474785"/>
            <a:ext cx="7440050" cy="584775"/>
          </a:xfrm>
          <a:prstGeom prst="rect">
            <a:avLst/>
          </a:prstGeom>
          <a:noFill/>
        </p:spPr>
        <p:txBody>
          <a:bodyPr wrap="none" rtlCol="0">
            <a:spAutoFit/>
          </a:bodyPr>
          <a:lstStyle/>
          <a:p>
            <a:r>
              <a:rPr lang="en-US" sz="3200" dirty="0">
                <a:latin typeface="Times New Roman" panose="02020603050405020304" pitchFamily="18" charset="0"/>
                <a:cs typeface="Times New Roman" panose="02020603050405020304" pitchFamily="18" charset="0"/>
              </a:rPr>
              <a:t>Teach Live/ </a:t>
            </a:r>
            <a:r>
              <a:rPr lang="en-US" sz="3200" dirty="0" err="1">
                <a:latin typeface="Times New Roman" panose="02020603050405020304" pitchFamily="18" charset="0"/>
                <a:cs typeface="Times New Roman" panose="02020603050405020304" pitchFamily="18" charset="0"/>
              </a:rPr>
              <a:t>Mursion</a:t>
            </a:r>
            <a:r>
              <a:rPr lang="en-US" sz="3200" dirty="0">
                <a:latin typeface="Times New Roman" panose="02020603050405020304" pitchFamily="18" charset="0"/>
                <a:cs typeface="Times New Roman" panose="02020603050405020304" pitchFamily="18" charset="0"/>
              </a:rPr>
              <a:t> mixed reality </a:t>
            </a:r>
            <a:r>
              <a:rPr lang="en-US" sz="3200" dirty="0" err="1">
                <a:latin typeface="Times New Roman" panose="02020603050405020304" pitchFamily="18" charset="0"/>
                <a:cs typeface="Times New Roman" panose="02020603050405020304" pitchFamily="18" charset="0"/>
              </a:rPr>
              <a:t>simuator</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27582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18150A-D10F-802E-764A-882F4B7859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05697" y="1400739"/>
            <a:ext cx="7580605" cy="4632592"/>
          </a:xfrm>
          <a:prstGeom prst="rect">
            <a:avLst/>
          </a:prstGeom>
        </p:spPr>
      </p:pic>
      <p:sp>
        <p:nvSpPr>
          <p:cNvPr id="4" name="TextBox 3">
            <a:extLst>
              <a:ext uri="{FF2B5EF4-FFF2-40B4-BE49-F238E27FC236}">
                <a16:creationId xmlns:a16="http://schemas.microsoft.com/office/drawing/2014/main" id="{FD7723B7-465F-890D-E034-A6A71719DAB5}"/>
              </a:ext>
            </a:extLst>
          </p:cNvPr>
          <p:cNvSpPr txBox="1"/>
          <p:nvPr/>
        </p:nvSpPr>
        <p:spPr>
          <a:xfrm>
            <a:off x="2305697" y="532281"/>
            <a:ext cx="7529625" cy="584775"/>
          </a:xfrm>
          <a:prstGeom prst="rect">
            <a:avLst/>
          </a:prstGeom>
          <a:noFill/>
        </p:spPr>
        <p:txBody>
          <a:bodyPr wrap="none" rtlCol="0">
            <a:spAutoFit/>
          </a:bodyPr>
          <a:lstStyle/>
          <a:p>
            <a:r>
              <a:rPr lang="en-US" sz="3200" dirty="0">
                <a:latin typeface="Times New Roman" panose="02020603050405020304" pitchFamily="18" charset="0"/>
                <a:cs typeface="Times New Roman" panose="02020603050405020304" pitchFamily="18" charset="0"/>
              </a:rPr>
              <a:t>Observe teachers in field and reflect/ discuss</a:t>
            </a:r>
          </a:p>
        </p:txBody>
      </p:sp>
    </p:spTree>
    <p:extLst>
      <p:ext uri="{BB962C8B-B14F-4D97-AF65-F5344CB8AC3E}">
        <p14:creationId xmlns:p14="http://schemas.microsoft.com/office/powerpoint/2010/main" val="17532717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odcast.jpg">
            <a:extLst>
              <a:ext uri="{FF2B5EF4-FFF2-40B4-BE49-F238E27FC236}">
                <a16:creationId xmlns:a16="http://schemas.microsoft.com/office/drawing/2014/main" id="{368C99F7-A2D4-231C-DE5C-D269F49885A4}"/>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12883" y="624778"/>
            <a:ext cx="3031449" cy="14256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a:extLst>
              <a:ext uri="{FF2B5EF4-FFF2-40B4-BE49-F238E27FC236}">
                <a16:creationId xmlns:a16="http://schemas.microsoft.com/office/drawing/2014/main" id="{740D2FC7-3FEE-8D1A-E8C8-4852E17E7F4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18100" y="3488268"/>
            <a:ext cx="5257797" cy="2908568"/>
          </a:xfrm>
          <a:prstGeom prst="rect">
            <a:avLst/>
          </a:prstGeom>
        </p:spPr>
      </p:pic>
      <p:pic>
        <p:nvPicPr>
          <p:cNvPr id="4" name="Picture 3">
            <a:extLst>
              <a:ext uri="{FF2B5EF4-FFF2-40B4-BE49-F238E27FC236}">
                <a16:creationId xmlns:a16="http://schemas.microsoft.com/office/drawing/2014/main" id="{E31D3218-5471-847C-325E-F745798E8C9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1667" y="2242621"/>
            <a:ext cx="3614510" cy="2536318"/>
          </a:xfrm>
          <a:prstGeom prst="rect">
            <a:avLst/>
          </a:prstGeom>
        </p:spPr>
      </p:pic>
      <p:pic>
        <p:nvPicPr>
          <p:cNvPr id="5" name="Picture 4">
            <a:extLst>
              <a:ext uri="{FF2B5EF4-FFF2-40B4-BE49-F238E27FC236}">
                <a16:creationId xmlns:a16="http://schemas.microsoft.com/office/drawing/2014/main" id="{6A30AA94-53C8-E5C0-DA1E-4CE9AC64B37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01566" y="4267200"/>
            <a:ext cx="3184366" cy="2379928"/>
          </a:xfrm>
          <a:prstGeom prst="rect">
            <a:avLst/>
          </a:prstGeom>
        </p:spPr>
      </p:pic>
      <p:sp>
        <p:nvSpPr>
          <p:cNvPr id="6" name="TextBox 5">
            <a:extLst>
              <a:ext uri="{FF2B5EF4-FFF2-40B4-BE49-F238E27FC236}">
                <a16:creationId xmlns:a16="http://schemas.microsoft.com/office/drawing/2014/main" id="{72B8F25C-514C-5FE6-5E01-35CCB47911CC}"/>
              </a:ext>
            </a:extLst>
          </p:cNvPr>
          <p:cNvSpPr txBox="1"/>
          <p:nvPr/>
        </p:nvSpPr>
        <p:spPr>
          <a:xfrm>
            <a:off x="4076343" y="1019407"/>
            <a:ext cx="7641836" cy="2062103"/>
          </a:xfrm>
          <a:prstGeom prst="rect">
            <a:avLst/>
          </a:prstGeom>
          <a:noFill/>
        </p:spPr>
        <p:txBody>
          <a:bodyPr wrap="none" rtlCol="0">
            <a:spAutoFit/>
          </a:bodyPr>
          <a:lstStyle/>
          <a:p>
            <a:r>
              <a:rPr lang="en-US" sz="3200" dirty="0">
                <a:latin typeface="Times New Roman" panose="02020603050405020304" pitchFamily="18" charset="0"/>
                <a:cs typeface="Times New Roman" panose="02020603050405020304" pitchFamily="18" charset="0"/>
              </a:rPr>
              <a:t>Case studies, podcasts, reflection, simulated</a:t>
            </a:r>
          </a:p>
          <a:p>
            <a:r>
              <a:rPr lang="en-US" sz="3200" dirty="0">
                <a:latin typeface="Times New Roman" panose="02020603050405020304" pitchFamily="18" charset="0"/>
                <a:cs typeface="Times New Roman" panose="02020603050405020304" pitchFamily="18" charset="0"/>
              </a:rPr>
              <a:t>and real practice, watching modeling videos, </a:t>
            </a:r>
          </a:p>
          <a:p>
            <a:r>
              <a:rPr lang="en-US" sz="3200" dirty="0">
                <a:latin typeface="Times New Roman" panose="02020603050405020304" pitchFamily="18" charset="0"/>
                <a:cs typeface="Times New Roman" panose="02020603050405020304" pitchFamily="18" charset="0"/>
              </a:rPr>
              <a:t>discussion, receiving feedback, field visits, </a:t>
            </a:r>
          </a:p>
          <a:p>
            <a:r>
              <a:rPr lang="en-US" sz="3200" dirty="0" err="1">
                <a:latin typeface="Times New Roman" panose="02020603050405020304" pitchFamily="18" charset="0"/>
                <a:cs typeface="Times New Roman" panose="02020603050405020304" pitchFamily="18" charset="0"/>
              </a:rPr>
              <a:t>etc</a:t>
            </a:r>
            <a:r>
              <a:rPr lang="en-US" sz="3200" dirty="0">
                <a:latin typeface="Times New Roman" panose="02020603050405020304" pitchFamily="18" charset="0"/>
                <a:cs typeface="Times New Roman" panose="02020603050405020304" pitchFamily="18" charset="0"/>
              </a:rPr>
              <a:t>… Used in combinations, and repeatedly</a:t>
            </a:r>
          </a:p>
        </p:txBody>
      </p:sp>
    </p:spTree>
    <p:extLst>
      <p:ext uri="{BB962C8B-B14F-4D97-AF65-F5344CB8AC3E}">
        <p14:creationId xmlns:p14="http://schemas.microsoft.com/office/powerpoint/2010/main" val="202821019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F945D6D6-098B-A0C8-B5F0-C5F7738F1B7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60316" y="929409"/>
            <a:ext cx="8471363" cy="5647575"/>
          </a:xfrm>
          <a:prstGeom prst="rect">
            <a:avLst/>
          </a:prstGeom>
        </p:spPr>
      </p:pic>
      <p:sp>
        <p:nvSpPr>
          <p:cNvPr id="4" name="TextBox 3">
            <a:extLst>
              <a:ext uri="{FF2B5EF4-FFF2-40B4-BE49-F238E27FC236}">
                <a16:creationId xmlns:a16="http://schemas.microsoft.com/office/drawing/2014/main" id="{0842F83F-1268-8C85-2325-E7635E9E6F47}"/>
              </a:ext>
            </a:extLst>
          </p:cNvPr>
          <p:cNvSpPr txBox="1"/>
          <p:nvPr/>
        </p:nvSpPr>
        <p:spPr>
          <a:xfrm>
            <a:off x="753829" y="281016"/>
            <a:ext cx="10684335"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What can we get teachers to learn and do well to achieve biggest impact?</a:t>
            </a:r>
          </a:p>
        </p:txBody>
      </p:sp>
    </p:spTree>
    <p:extLst>
      <p:ext uri="{BB962C8B-B14F-4D97-AF65-F5344CB8AC3E}">
        <p14:creationId xmlns:p14="http://schemas.microsoft.com/office/powerpoint/2010/main" val="84782173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erson, person&#10;&#10;Description automatically generated">
            <a:extLst>
              <a:ext uri="{FF2B5EF4-FFF2-40B4-BE49-F238E27FC236}">
                <a16:creationId xmlns:a16="http://schemas.microsoft.com/office/drawing/2014/main" id="{8BF7066E-B86E-034E-B061-2BF98AC53D7F}"/>
              </a:ext>
            </a:extLst>
          </p:cNvPr>
          <p:cNvPicPr>
            <a:picLocks noChangeAspect="1"/>
          </p:cNvPicPr>
          <p:nvPr/>
        </p:nvPicPr>
        <p:blipFill>
          <a:blip r:embed="rId3"/>
          <a:stretch>
            <a:fillRect/>
          </a:stretch>
        </p:blipFill>
        <p:spPr>
          <a:xfrm>
            <a:off x="5520974" y="152294"/>
            <a:ext cx="5456581" cy="5963476"/>
          </a:xfrm>
          <a:prstGeom prst="rect">
            <a:avLst/>
          </a:prstGeom>
        </p:spPr>
      </p:pic>
      <p:sp>
        <p:nvSpPr>
          <p:cNvPr id="4" name="TextBox 3">
            <a:extLst>
              <a:ext uri="{FF2B5EF4-FFF2-40B4-BE49-F238E27FC236}">
                <a16:creationId xmlns:a16="http://schemas.microsoft.com/office/drawing/2014/main" id="{2656D4C1-ADE5-ED46-A26B-2779BD7BEC11}"/>
              </a:ext>
            </a:extLst>
          </p:cNvPr>
          <p:cNvSpPr txBox="1"/>
          <p:nvPr/>
        </p:nvSpPr>
        <p:spPr>
          <a:xfrm>
            <a:off x="0" y="995944"/>
            <a:ext cx="5520974" cy="3785652"/>
          </a:xfrm>
          <a:prstGeom prst="rect">
            <a:avLst/>
          </a:prstGeom>
          <a:noFill/>
        </p:spPr>
        <p:txBody>
          <a:bodyPr wrap="square" rtlCol="0">
            <a:spAutoFit/>
          </a:bodyPr>
          <a:lstStyle/>
          <a:p>
            <a:r>
              <a:rPr lang="en-US" sz="4800" dirty="0">
                <a:latin typeface="Times New Roman" panose="02020603050405020304" pitchFamily="18" charset="0"/>
                <a:cs typeface="Times New Roman" panose="02020603050405020304" pitchFamily="18" charset="0"/>
              </a:rPr>
              <a:t>Select which practices are most critical, and focus on those… </a:t>
            </a:r>
          </a:p>
          <a:p>
            <a:r>
              <a:rPr lang="en-US" sz="4800" dirty="0">
                <a:latin typeface="Times New Roman" panose="02020603050405020304" pitchFamily="18" charset="0"/>
                <a:cs typeface="Times New Roman" panose="02020603050405020304" pitchFamily="18" charset="0"/>
              </a:rPr>
              <a:t>(</a:t>
            </a:r>
            <a:r>
              <a:rPr lang="en-US" sz="4800" i="1" dirty="0">
                <a:latin typeface="Times New Roman" panose="02020603050405020304" pitchFamily="18" charset="0"/>
                <a:cs typeface="Times New Roman" panose="02020603050405020304" pitchFamily="18" charset="0"/>
              </a:rPr>
              <a:t>for starters, anyway</a:t>
            </a:r>
            <a:r>
              <a:rPr lang="en-US" sz="4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0895517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odcast.jpg">
            <a:extLst>
              <a:ext uri="{FF2B5EF4-FFF2-40B4-BE49-F238E27FC236}">
                <a16:creationId xmlns:a16="http://schemas.microsoft.com/office/drawing/2014/main" id="{368C99F7-A2D4-231C-DE5C-D269F49885A4}"/>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12883" y="624778"/>
            <a:ext cx="3031449" cy="14256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a:extLst>
              <a:ext uri="{FF2B5EF4-FFF2-40B4-BE49-F238E27FC236}">
                <a16:creationId xmlns:a16="http://schemas.microsoft.com/office/drawing/2014/main" id="{740D2FC7-3FEE-8D1A-E8C8-4852E17E7F4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5831" y="3738560"/>
            <a:ext cx="5257797" cy="2908568"/>
          </a:xfrm>
          <a:prstGeom prst="rect">
            <a:avLst/>
          </a:prstGeom>
        </p:spPr>
      </p:pic>
      <p:pic>
        <p:nvPicPr>
          <p:cNvPr id="4" name="Picture 3">
            <a:extLst>
              <a:ext uri="{FF2B5EF4-FFF2-40B4-BE49-F238E27FC236}">
                <a16:creationId xmlns:a16="http://schemas.microsoft.com/office/drawing/2014/main" id="{E31D3218-5471-847C-325E-F745798E8C9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1667" y="2242621"/>
            <a:ext cx="3614510" cy="2536318"/>
          </a:xfrm>
          <a:prstGeom prst="rect">
            <a:avLst/>
          </a:prstGeom>
        </p:spPr>
      </p:pic>
      <p:pic>
        <p:nvPicPr>
          <p:cNvPr id="5" name="Picture 4">
            <a:extLst>
              <a:ext uri="{FF2B5EF4-FFF2-40B4-BE49-F238E27FC236}">
                <a16:creationId xmlns:a16="http://schemas.microsoft.com/office/drawing/2014/main" id="{6A30AA94-53C8-E5C0-DA1E-4CE9AC64B37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01566" y="4267200"/>
            <a:ext cx="3184366" cy="2379928"/>
          </a:xfrm>
          <a:prstGeom prst="rect">
            <a:avLst/>
          </a:prstGeom>
        </p:spPr>
      </p:pic>
      <p:sp>
        <p:nvSpPr>
          <p:cNvPr id="6" name="TextBox 5">
            <a:extLst>
              <a:ext uri="{FF2B5EF4-FFF2-40B4-BE49-F238E27FC236}">
                <a16:creationId xmlns:a16="http://schemas.microsoft.com/office/drawing/2014/main" id="{72B8F25C-514C-5FE6-5E01-35CCB47911CC}"/>
              </a:ext>
            </a:extLst>
          </p:cNvPr>
          <p:cNvSpPr txBox="1"/>
          <p:nvPr/>
        </p:nvSpPr>
        <p:spPr>
          <a:xfrm>
            <a:off x="3913539" y="210872"/>
            <a:ext cx="8066794" cy="4031873"/>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We can use a range of instructional approaches to help manage extraneous load, but intrinsic load is still an issue – and if we pack numerous practices into a course/program, we risk overwhelming our novices and they can end up not feeling confident with any or a small number of practices…</a:t>
            </a:r>
          </a:p>
          <a:p>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422660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6A2ED142-2628-F34C-AAF2-5A4E473105A3}"/>
              </a:ext>
            </a:extLst>
          </p:cNvPr>
          <p:cNvPicPr>
            <a:picLocks noChangeAspect="1"/>
          </p:cNvPicPr>
          <p:nvPr/>
        </p:nvPicPr>
        <p:blipFill>
          <a:blip r:embed="rId2"/>
          <a:stretch>
            <a:fillRect/>
          </a:stretch>
        </p:blipFill>
        <p:spPr>
          <a:xfrm>
            <a:off x="3556000" y="1464694"/>
            <a:ext cx="5080000" cy="5067300"/>
          </a:xfrm>
          <a:prstGeom prst="rect">
            <a:avLst/>
          </a:prstGeom>
        </p:spPr>
      </p:pic>
      <p:sp>
        <p:nvSpPr>
          <p:cNvPr id="4" name="TextBox 3">
            <a:extLst>
              <a:ext uri="{FF2B5EF4-FFF2-40B4-BE49-F238E27FC236}">
                <a16:creationId xmlns:a16="http://schemas.microsoft.com/office/drawing/2014/main" id="{5BE04548-CD0D-D346-A025-840AABC54ADC}"/>
              </a:ext>
            </a:extLst>
          </p:cNvPr>
          <p:cNvSpPr txBox="1"/>
          <p:nvPr/>
        </p:nvSpPr>
        <p:spPr>
          <a:xfrm>
            <a:off x="5053301" y="818363"/>
            <a:ext cx="455765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Declarative Knowledge</a:t>
            </a:r>
          </a:p>
        </p:txBody>
      </p:sp>
      <p:pic>
        <p:nvPicPr>
          <p:cNvPr id="8" name="Picture 7" descr="A person jumping in the air&#10;&#10;Description automatically generated with low confidence">
            <a:extLst>
              <a:ext uri="{FF2B5EF4-FFF2-40B4-BE49-F238E27FC236}">
                <a16:creationId xmlns:a16="http://schemas.microsoft.com/office/drawing/2014/main" id="{E33845A8-6016-85AC-D429-F0D5447E2B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75116" y="905589"/>
            <a:ext cx="3117849" cy="1603465"/>
          </a:xfrm>
          <a:prstGeom prst="rect">
            <a:avLst/>
          </a:prstGeom>
        </p:spPr>
      </p:pic>
      <p:sp>
        <p:nvSpPr>
          <p:cNvPr id="2" name="TextBox 1">
            <a:extLst>
              <a:ext uri="{FF2B5EF4-FFF2-40B4-BE49-F238E27FC236}">
                <a16:creationId xmlns:a16="http://schemas.microsoft.com/office/drawing/2014/main" id="{38EED9B1-6182-90E0-C0FF-21D6F06DA9D1}"/>
              </a:ext>
            </a:extLst>
          </p:cNvPr>
          <p:cNvSpPr txBox="1"/>
          <p:nvPr/>
        </p:nvSpPr>
        <p:spPr>
          <a:xfrm>
            <a:off x="6999995" y="2023799"/>
            <a:ext cx="446359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Procedural Knowledge</a:t>
            </a:r>
          </a:p>
        </p:txBody>
      </p:sp>
      <p:sp>
        <p:nvSpPr>
          <p:cNvPr id="5" name="Left Arrow 4">
            <a:extLst>
              <a:ext uri="{FF2B5EF4-FFF2-40B4-BE49-F238E27FC236}">
                <a16:creationId xmlns:a16="http://schemas.microsoft.com/office/drawing/2014/main" id="{A66687D0-611D-4B29-52DE-FB697E4BC204}"/>
              </a:ext>
            </a:extLst>
          </p:cNvPr>
          <p:cNvSpPr/>
          <p:nvPr/>
        </p:nvSpPr>
        <p:spPr>
          <a:xfrm>
            <a:off x="6857084" y="3316461"/>
            <a:ext cx="4606505" cy="146217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1AEEB78-A43E-CFF6-FEDD-F7F728BBCCA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5227" y="3702387"/>
            <a:ext cx="4337103" cy="2439620"/>
          </a:xfrm>
          <a:prstGeom prst="rect">
            <a:avLst/>
          </a:prstGeom>
        </p:spPr>
      </p:pic>
      <p:sp>
        <p:nvSpPr>
          <p:cNvPr id="6" name="TextBox 5">
            <a:extLst>
              <a:ext uri="{FF2B5EF4-FFF2-40B4-BE49-F238E27FC236}">
                <a16:creationId xmlns:a16="http://schemas.microsoft.com/office/drawing/2014/main" id="{DEB7A7B1-E562-2AAB-5269-7D33D3B4E2AF}"/>
              </a:ext>
            </a:extLst>
          </p:cNvPr>
          <p:cNvSpPr txBox="1"/>
          <p:nvPr/>
        </p:nvSpPr>
        <p:spPr>
          <a:xfrm>
            <a:off x="7456736" y="4790543"/>
            <a:ext cx="458330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Conditional Knowledge</a:t>
            </a:r>
          </a:p>
        </p:txBody>
      </p:sp>
    </p:spTree>
    <p:extLst>
      <p:ext uri="{BB962C8B-B14F-4D97-AF65-F5344CB8AC3E}">
        <p14:creationId xmlns:p14="http://schemas.microsoft.com/office/powerpoint/2010/main" val="330634863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5A331E-9518-69DB-9AB6-4BFF9F4341E9}"/>
              </a:ext>
            </a:extLst>
          </p:cNvPr>
          <p:cNvPicPr>
            <a:picLocks noChangeAspect="1"/>
          </p:cNvPicPr>
          <p:nvPr/>
        </p:nvPicPr>
        <p:blipFill>
          <a:blip r:embed="rId2"/>
          <a:stretch>
            <a:fillRect/>
          </a:stretch>
        </p:blipFill>
        <p:spPr>
          <a:xfrm>
            <a:off x="1334000" y="1680633"/>
            <a:ext cx="9523999" cy="3496734"/>
          </a:xfrm>
          <a:prstGeom prst="rect">
            <a:avLst/>
          </a:prstGeom>
        </p:spPr>
      </p:pic>
    </p:spTree>
    <p:extLst>
      <p:ext uri="{BB962C8B-B14F-4D97-AF65-F5344CB8AC3E}">
        <p14:creationId xmlns:p14="http://schemas.microsoft.com/office/powerpoint/2010/main" val="65577621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E442D6-48E4-33CD-2ECF-3D8E8473DB3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48050" y="1393824"/>
            <a:ext cx="5594350" cy="4464365"/>
          </a:xfrm>
          <a:prstGeom prst="rect">
            <a:avLst/>
          </a:prstGeom>
        </p:spPr>
      </p:pic>
      <p:sp>
        <p:nvSpPr>
          <p:cNvPr id="4" name="TextBox 3">
            <a:extLst>
              <a:ext uri="{FF2B5EF4-FFF2-40B4-BE49-F238E27FC236}">
                <a16:creationId xmlns:a16="http://schemas.microsoft.com/office/drawing/2014/main" id="{02E21E89-DFA0-3B1D-3A1F-55811D935E10}"/>
              </a:ext>
            </a:extLst>
          </p:cNvPr>
          <p:cNvSpPr txBox="1"/>
          <p:nvPr/>
        </p:nvSpPr>
        <p:spPr>
          <a:xfrm>
            <a:off x="3248250" y="676645"/>
            <a:ext cx="5993949" cy="646331"/>
          </a:xfrm>
          <a:prstGeom prst="rect">
            <a:avLst/>
          </a:prstGeom>
          <a:noFill/>
        </p:spPr>
        <p:txBody>
          <a:bodyPr wrap="none" rtlCol="0">
            <a:spAutoFit/>
          </a:bodyPr>
          <a:lstStyle/>
          <a:p>
            <a:r>
              <a:rPr lang="en-US" sz="3600" dirty="0">
                <a:latin typeface="Times New Roman" panose="02020603050405020304" pitchFamily="18" charset="0"/>
                <a:cs typeface="Times New Roman" panose="02020603050405020304" pitchFamily="18" charset="0"/>
              </a:rPr>
              <a:t>There is sadly no simple button</a:t>
            </a:r>
          </a:p>
        </p:txBody>
      </p:sp>
    </p:spTree>
    <p:extLst>
      <p:ext uri="{BB962C8B-B14F-4D97-AF65-F5344CB8AC3E}">
        <p14:creationId xmlns:p14="http://schemas.microsoft.com/office/powerpoint/2010/main" val="89351748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82DE28-0E1F-115F-E3A0-E1D931362CA7}"/>
              </a:ext>
            </a:extLst>
          </p:cNvPr>
          <p:cNvPicPr>
            <a:picLocks noChangeAspect="1"/>
          </p:cNvPicPr>
          <p:nvPr/>
        </p:nvPicPr>
        <p:blipFill>
          <a:blip r:embed="rId2"/>
          <a:stretch>
            <a:fillRect/>
          </a:stretch>
        </p:blipFill>
        <p:spPr>
          <a:xfrm>
            <a:off x="2159000" y="558800"/>
            <a:ext cx="7772400" cy="5666330"/>
          </a:xfrm>
          <a:prstGeom prst="rect">
            <a:avLst/>
          </a:prstGeom>
        </p:spPr>
      </p:pic>
    </p:spTree>
    <p:extLst>
      <p:ext uri="{BB962C8B-B14F-4D97-AF65-F5344CB8AC3E}">
        <p14:creationId xmlns:p14="http://schemas.microsoft.com/office/powerpoint/2010/main" val="40767243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77376" y="0"/>
            <a:ext cx="9214624" cy="6858000"/>
          </a:xfrm>
          <a:prstGeom prst="rect">
            <a:avLst/>
          </a:prstGeom>
        </p:spPr>
      </p:pic>
      <p:sp>
        <p:nvSpPr>
          <p:cNvPr id="3" name="TextBox 2"/>
          <p:cNvSpPr txBox="1"/>
          <p:nvPr/>
        </p:nvSpPr>
        <p:spPr>
          <a:xfrm>
            <a:off x="-73738" y="1059366"/>
            <a:ext cx="3034805" cy="5509200"/>
          </a:xfrm>
          <a:prstGeom prst="rect">
            <a:avLst/>
          </a:prstGeom>
          <a:noFill/>
        </p:spPr>
        <p:txBody>
          <a:bodyPr wrap="none" rtlCol="0">
            <a:spAutoFit/>
          </a:bodyPr>
          <a:lstStyle/>
          <a:p>
            <a:pPr algn="ctr"/>
            <a:r>
              <a:rPr lang="en-US" sz="3200" dirty="0">
                <a:latin typeface="Times New Roman" charset="0"/>
                <a:ea typeface="Times New Roman" charset="0"/>
                <a:cs typeface="Times New Roman" charset="0"/>
              </a:rPr>
              <a:t>I left classroom</a:t>
            </a:r>
          </a:p>
          <a:p>
            <a:pPr algn="ctr"/>
            <a:r>
              <a:rPr lang="en-US" sz="3200" dirty="0">
                <a:latin typeface="Times New Roman" charset="0"/>
                <a:ea typeface="Times New Roman" charset="0"/>
                <a:cs typeface="Times New Roman" charset="0"/>
              </a:rPr>
              <a:t>teaching to </a:t>
            </a:r>
          </a:p>
          <a:p>
            <a:pPr algn="ctr"/>
            <a:r>
              <a:rPr lang="en-US" sz="3200" dirty="0">
                <a:latin typeface="Times New Roman" charset="0"/>
                <a:ea typeface="Times New Roman" charset="0"/>
                <a:cs typeface="Times New Roman" charset="0"/>
              </a:rPr>
              <a:t>become a </a:t>
            </a:r>
          </a:p>
          <a:p>
            <a:pPr algn="ctr"/>
            <a:r>
              <a:rPr lang="en-US" sz="3200" dirty="0">
                <a:latin typeface="Times New Roman" charset="0"/>
                <a:ea typeface="Times New Roman" charset="0"/>
                <a:cs typeface="Times New Roman" charset="0"/>
              </a:rPr>
              <a:t>teacher educator</a:t>
            </a:r>
          </a:p>
          <a:p>
            <a:pPr algn="ctr"/>
            <a:endParaRPr lang="en-US" sz="3200" dirty="0">
              <a:latin typeface="Times New Roman" charset="0"/>
              <a:ea typeface="Times New Roman" charset="0"/>
              <a:cs typeface="Times New Roman" charset="0"/>
            </a:endParaRPr>
          </a:p>
          <a:p>
            <a:pPr algn="ctr"/>
            <a:r>
              <a:rPr lang="en-US" sz="3200" dirty="0">
                <a:latin typeface="Times New Roman" charset="0"/>
                <a:ea typeface="Times New Roman" charset="0"/>
                <a:cs typeface="Times New Roman" charset="0"/>
              </a:rPr>
              <a:t>Sadly</a:t>
            </a:r>
            <a:r>
              <a:rPr lang="is-IS" sz="3200" dirty="0">
                <a:latin typeface="Times New Roman" charset="0"/>
                <a:ea typeface="Times New Roman" charset="0"/>
                <a:cs typeface="Times New Roman" charset="0"/>
              </a:rPr>
              <a:t>… The </a:t>
            </a:r>
          </a:p>
          <a:p>
            <a:pPr algn="ctr"/>
            <a:r>
              <a:rPr lang="is-IS" sz="3200" dirty="0">
                <a:latin typeface="Times New Roman" charset="0"/>
                <a:ea typeface="Times New Roman" charset="0"/>
                <a:cs typeface="Times New Roman" charset="0"/>
              </a:rPr>
              <a:t>playbook on how</a:t>
            </a:r>
          </a:p>
          <a:p>
            <a:pPr algn="ctr"/>
            <a:r>
              <a:rPr lang="is-IS" sz="3200" dirty="0">
                <a:latin typeface="Times New Roman" charset="0"/>
                <a:ea typeface="Times New Roman" charset="0"/>
                <a:cs typeface="Times New Roman" charset="0"/>
              </a:rPr>
              <a:t>to become an </a:t>
            </a:r>
          </a:p>
          <a:p>
            <a:pPr algn="ctr"/>
            <a:r>
              <a:rPr lang="is-IS" sz="3200" dirty="0">
                <a:latin typeface="Times New Roman" charset="0"/>
                <a:ea typeface="Times New Roman" charset="0"/>
                <a:cs typeface="Times New Roman" charset="0"/>
              </a:rPr>
              <a:t>effective college</a:t>
            </a:r>
          </a:p>
          <a:p>
            <a:pPr algn="ctr"/>
            <a:r>
              <a:rPr lang="is-IS" sz="3200" dirty="0">
                <a:latin typeface="Times New Roman" charset="0"/>
                <a:ea typeface="Times New Roman" charset="0"/>
                <a:cs typeface="Times New Roman" charset="0"/>
              </a:rPr>
              <a:t>instructor is a </a:t>
            </a:r>
          </a:p>
          <a:p>
            <a:pPr algn="ctr"/>
            <a:r>
              <a:rPr lang="is-IS" sz="3200" dirty="0">
                <a:latin typeface="Times New Roman" charset="0"/>
                <a:ea typeface="Times New Roman" charset="0"/>
                <a:cs typeface="Times New Roman" charset="0"/>
              </a:rPr>
              <a:t>little thin</a:t>
            </a:r>
            <a:endParaRPr lang="en-US" sz="32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21344057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C66311-D304-27C6-EB9A-07DF378DE9D2}"/>
              </a:ext>
            </a:extLst>
          </p:cNvPr>
          <p:cNvPicPr>
            <a:picLocks noChangeAspect="1"/>
          </p:cNvPicPr>
          <p:nvPr/>
        </p:nvPicPr>
        <p:blipFill>
          <a:blip r:embed="rId2"/>
          <a:stretch>
            <a:fillRect/>
          </a:stretch>
        </p:blipFill>
        <p:spPr>
          <a:xfrm>
            <a:off x="2134466" y="640080"/>
            <a:ext cx="7923067" cy="5577840"/>
          </a:xfrm>
          <a:prstGeom prst="rect">
            <a:avLst/>
          </a:prstGeom>
        </p:spPr>
      </p:pic>
    </p:spTree>
    <p:extLst>
      <p:ext uri="{BB962C8B-B14F-4D97-AF65-F5344CB8AC3E}">
        <p14:creationId xmlns:p14="http://schemas.microsoft.com/office/powerpoint/2010/main" val="257543400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clipart&#10;&#10;Description automatically generated">
            <a:extLst>
              <a:ext uri="{FF2B5EF4-FFF2-40B4-BE49-F238E27FC236}">
                <a16:creationId xmlns:a16="http://schemas.microsoft.com/office/drawing/2014/main" id="{3109B582-4F48-BC00-337F-B7BD23AF42E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7938" y="4769954"/>
            <a:ext cx="3251200" cy="1790700"/>
          </a:xfrm>
          <a:prstGeom prst="rect">
            <a:avLst/>
          </a:prstGeom>
        </p:spPr>
      </p:pic>
      <p:pic>
        <p:nvPicPr>
          <p:cNvPr id="5" name="Picture 4" descr="A picture containing text, valley, nature, canyon&#10;&#10;Description automatically generated">
            <a:extLst>
              <a:ext uri="{FF2B5EF4-FFF2-40B4-BE49-F238E27FC236}">
                <a16:creationId xmlns:a16="http://schemas.microsoft.com/office/drawing/2014/main" id="{3E374072-32BD-4BC4-9A4A-68C9A4EFEEF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2106" b="22894"/>
          <a:stretch/>
        </p:blipFill>
        <p:spPr>
          <a:xfrm>
            <a:off x="20" y="0"/>
            <a:ext cx="12191980" cy="6857990"/>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12161A20-3992-605D-9A42-5D7F0280304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18823" y="546907"/>
            <a:ext cx="3251200" cy="1790700"/>
          </a:xfrm>
          <a:prstGeom prst="rect">
            <a:avLst/>
          </a:prstGeom>
        </p:spPr>
      </p:pic>
      <p:sp>
        <p:nvSpPr>
          <p:cNvPr id="7" name="TextBox 6">
            <a:extLst>
              <a:ext uri="{FF2B5EF4-FFF2-40B4-BE49-F238E27FC236}">
                <a16:creationId xmlns:a16="http://schemas.microsoft.com/office/drawing/2014/main" id="{4E0BF1C3-9F63-D876-DE5A-9BD0CFA20EB7}"/>
              </a:ext>
            </a:extLst>
          </p:cNvPr>
          <p:cNvSpPr txBox="1"/>
          <p:nvPr/>
        </p:nvSpPr>
        <p:spPr>
          <a:xfrm>
            <a:off x="560348" y="2968924"/>
            <a:ext cx="11071303" cy="1323439"/>
          </a:xfrm>
          <a:prstGeom prst="rect">
            <a:avLst/>
          </a:prstGeom>
          <a:noFill/>
        </p:spPr>
        <p:txBody>
          <a:bodyPr wrap="square" rtlCol="0">
            <a:spAutoFit/>
          </a:bodyPr>
          <a:lstStyle/>
          <a:p>
            <a:pPr algn="ctr"/>
            <a:r>
              <a:rPr lang="en-US" sz="4000" dirty="0">
                <a:solidFill>
                  <a:schemeClr val="bg1"/>
                </a:solidFill>
                <a:latin typeface="Dreaming Outloud Pro" panose="03050502040302030504" pitchFamily="66" charset="77"/>
                <a:cs typeface="Dreaming Outloud Pro" panose="03050502040302030504" pitchFamily="66" charset="77"/>
              </a:rPr>
              <a:t>Using COACHED to Support Teacher Candidates’ Knowledge and Implementation of HLPs and EBPs </a:t>
            </a:r>
          </a:p>
        </p:txBody>
      </p:sp>
      <p:sp>
        <p:nvSpPr>
          <p:cNvPr id="8" name="TextBox 7">
            <a:extLst>
              <a:ext uri="{FF2B5EF4-FFF2-40B4-BE49-F238E27FC236}">
                <a16:creationId xmlns:a16="http://schemas.microsoft.com/office/drawing/2014/main" id="{5D79C38D-C18F-B791-E87A-BF29A469D437}"/>
              </a:ext>
            </a:extLst>
          </p:cNvPr>
          <p:cNvSpPr txBox="1"/>
          <p:nvPr/>
        </p:nvSpPr>
        <p:spPr>
          <a:xfrm>
            <a:off x="1051133" y="6062991"/>
            <a:ext cx="3538918" cy="646331"/>
          </a:xfrm>
          <a:prstGeom prst="rect">
            <a:avLst/>
          </a:prstGeom>
          <a:noFill/>
        </p:spPr>
        <p:txBody>
          <a:bodyPr wrap="none" rtlCol="0">
            <a:spAutoFit/>
          </a:bodyPr>
          <a:lstStyle/>
          <a:p>
            <a:r>
              <a:rPr lang="en-US" sz="3600" dirty="0">
                <a:latin typeface="Dreaming Outloud Pro" panose="03050502040302030504" pitchFamily="66" charset="77"/>
                <a:cs typeface="Dreaming Outloud Pro" panose="03050502040302030504" pitchFamily="66" charset="77"/>
              </a:rPr>
              <a:t>Michael Kennedy</a:t>
            </a:r>
          </a:p>
        </p:txBody>
      </p:sp>
      <p:sp>
        <p:nvSpPr>
          <p:cNvPr id="9" name="TextBox 8">
            <a:extLst>
              <a:ext uri="{FF2B5EF4-FFF2-40B4-BE49-F238E27FC236}">
                <a16:creationId xmlns:a16="http://schemas.microsoft.com/office/drawing/2014/main" id="{56B7E1BD-9F93-9BCE-15CE-8CE0E049D458}"/>
              </a:ext>
            </a:extLst>
          </p:cNvPr>
          <p:cNvSpPr txBox="1"/>
          <p:nvPr/>
        </p:nvSpPr>
        <p:spPr>
          <a:xfrm>
            <a:off x="7396852" y="6037162"/>
            <a:ext cx="4289123" cy="646331"/>
          </a:xfrm>
          <a:prstGeom prst="rect">
            <a:avLst/>
          </a:prstGeom>
          <a:noFill/>
        </p:spPr>
        <p:txBody>
          <a:bodyPr wrap="none" rtlCol="0">
            <a:spAutoFit/>
          </a:bodyPr>
          <a:lstStyle/>
          <a:p>
            <a:r>
              <a:rPr lang="en-US" sz="3600" dirty="0">
                <a:latin typeface="Dreaming Outloud Pro" panose="03050502040302030504" pitchFamily="66" charset="77"/>
                <a:cs typeface="Dreaming Outloud Pro" panose="03050502040302030504" pitchFamily="66" charset="77"/>
              </a:rPr>
              <a:t>University of Virginia</a:t>
            </a:r>
          </a:p>
        </p:txBody>
      </p:sp>
    </p:spTree>
    <p:extLst>
      <p:ext uri="{BB962C8B-B14F-4D97-AF65-F5344CB8AC3E}">
        <p14:creationId xmlns:p14="http://schemas.microsoft.com/office/powerpoint/2010/main" val="282562156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9E15B3-8FE4-FF10-828D-E8518A6A6350}"/>
              </a:ext>
            </a:extLst>
          </p:cNvPr>
          <p:cNvPicPr>
            <a:picLocks noChangeAspect="1"/>
          </p:cNvPicPr>
          <p:nvPr/>
        </p:nvPicPr>
        <p:blipFill>
          <a:blip r:embed="rId2"/>
          <a:stretch>
            <a:fillRect/>
          </a:stretch>
        </p:blipFill>
        <p:spPr>
          <a:xfrm>
            <a:off x="4876800" y="0"/>
            <a:ext cx="6858000" cy="6858000"/>
          </a:xfrm>
          <a:prstGeom prst="rect">
            <a:avLst/>
          </a:prstGeom>
        </p:spPr>
      </p:pic>
      <p:sp>
        <p:nvSpPr>
          <p:cNvPr id="4" name="TextBox 3">
            <a:extLst>
              <a:ext uri="{FF2B5EF4-FFF2-40B4-BE49-F238E27FC236}">
                <a16:creationId xmlns:a16="http://schemas.microsoft.com/office/drawing/2014/main" id="{0798AA50-FA6B-2F6B-5166-30957914317B}"/>
              </a:ext>
            </a:extLst>
          </p:cNvPr>
          <p:cNvSpPr txBox="1"/>
          <p:nvPr/>
        </p:nvSpPr>
        <p:spPr>
          <a:xfrm>
            <a:off x="550333" y="1820333"/>
            <a:ext cx="3575594" cy="1077218"/>
          </a:xfrm>
          <a:prstGeom prst="rect">
            <a:avLst/>
          </a:prstGeom>
          <a:noFill/>
        </p:spPr>
        <p:txBody>
          <a:bodyPr wrap="none" rtlCol="0">
            <a:spAutoFit/>
          </a:bodyPr>
          <a:lstStyle/>
          <a:p>
            <a:r>
              <a:rPr lang="en-US" sz="3200" dirty="0">
                <a:latin typeface="Times New Roman" panose="02020603050405020304" pitchFamily="18" charset="0"/>
                <a:cs typeface="Times New Roman" panose="02020603050405020304" pitchFamily="18" charset="0"/>
              </a:rPr>
              <a:t>mjk3p@virginia.edu</a:t>
            </a:r>
          </a:p>
          <a:p>
            <a:r>
              <a:rPr lang="en-US" sz="3200"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MJK_PhD</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18614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1579</TotalTime>
  <Words>1971</Words>
  <Application>Microsoft Macintosh PowerPoint</Application>
  <PresentationFormat>Widescreen</PresentationFormat>
  <Paragraphs>338</Paragraphs>
  <Slides>92</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92</vt:i4>
      </vt:variant>
    </vt:vector>
  </HeadingPairs>
  <TitlesOfParts>
    <vt:vector size="100" baseType="lpstr">
      <vt:lpstr>Algerian</vt:lpstr>
      <vt:lpstr>Arial</vt:lpstr>
      <vt:lpstr>Bradley Hand</vt:lpstr>
      <vt:lpstr>Calibri</vt:lpstr>
      <vt:lpstr>Calibri Light</vt:lpstr>
      <vt:lpstr>Dreaming Outloud Pro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Kennedy, Michael J (mjk3p)</dc:creator>
  <cp:lastModifiedBy>Emma R Ostovar</cp:lastModifiedBy>
  <cp:revision>112</cp:revision>
  <dcterms:created xsi:type="dcterms:W3CDTF">2022-11-22T21:22:59Z</dcterms:created>
  <dcterms:modified xsi:type="dcterms:W3CDTF">2023-08-02T14:32:55Z</dcterms:modified>
</cp:coreProperties>
</file>