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97" r:id="rId5"/>
    <p:sldId id="290" r:id="rId6"/>
    <p:sldId id="305" r:id="rId7"/>
    <p:sldId id="292"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298" r:id="rId29"/>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Paul" initials="JP" lastIdx="6" clrIdx="0">
    <p:extLst>
      <p:ext uri="{19B8F6BF-5375-455C-9EA6-DF929625EA0E}">
        <p15:presenceInfo xmlns:p15="http://schemas.microsoft.com/office/powerpoint/2012/main" userId="S-1-5-21-1557685756-407574929-398547282-7881" providerId="AD"/>
      </p:ext>
    </p:extLst>
  </p:cmAuthor>
  <p:cmAuthor id="2" name="Kaylan Connally" initials="KC" lastIdx="1" clrIdx="1">
    <p:extLst>
      <p:ext uri="{19B8F6BF-5375-455C-9EA6-DF929625EA0E}">
        <p15:presenceInfo xmlns:p15="http://schemas.microsoft.com/office/powerpoint/2012/main" userId="S-1-5-21-1557685756-407574929-398547282-71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7" autoAdjust="0"/>
    <p:restoredTop sz="76080" autoAdjust="0"/>
  </p:normalViewPr>
  <p:slideViewPr>
    <p:cSldViewPr snapToGrid="0">
      <p:cViewPr varScale="1">
        <p:scale>
          <a:sx n="83" d="100"/>
          <a:sy n="83" d="100"/>
        </p:scale>
        <p:origin x="208" y="200"/>
      </p:cViewPr>
      <p:guideLst/>
    </p:cSldViewPr>
  </p:slideViewPr>
  <p:outlineViewPr>
    <p:cViewPr>
      <p:scale>
        <a:sx n="33" d="100"/>
        <a:sy n="33" d="100"/>
      </p:scale>
      <p:origin x="0" y="-27616"/>
    </p:cViewPr>
  </p:outlineViewPr>
  <p:notesTextViewPr>
    <p:cViewPr>
      <p:scale>
        <a:sx n="1" d="1"/>
        <a:sy n="1" d="1"/>
      </p:scale>
      <p:origin x="0" y="0"/>
    </p:cViewPr>
  </p:notesTextViewPr>
  <p:sorterViewPr>
    <p:cViewPr>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7231"/>
          </a:xfrm>
          <a:prstGeom prst="rect">
            <a:avLst/>
          </a:prstGeom>
        </p:spPr>
        <p:txBody>
          <a:bodyPr vert="horz" lIns="93360" tIns="46680" rIns="93360" bIns="46680" rtlCol="0"/>
          <a:lstStyle>
            <a:lvl1pPr algn="r">
              <a:defRPr sz="1200"/>
            </a:lvl1pPr>
          </a:lstStyle>
          <a:p>
            <a:fld id="{942B8F63-D452-4F1F-A7E4-9D3894EE223E}" type="datetimeFigureOut">
              <a:rPr lang="en-US" smtClean="0"/>
              <a:t>4/6/23</a:t>
            </a:fld>
            <a:endParaRPr lang="en-US"/>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81532"/>
            <a:ext cx="5621020" cy="3666708"/>
          </a:xfrm>
          <a:prstGeom prst="rect">
            <a:avLst/>
          </a:prstGeom>
        </p:spPr>
        <p:txBody>
          <a:bodyPr vert="horz" lIns="93360" tIns="46680" rIns="93360" bIns="466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6"/>
            <a:ext cx="3044719" cy="467230"/>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6"/>
            <a:ext cx="3044719" cy="467230"/>
          </a:xfrm>
          <a:prstGeom prst="rect">
            <a:avLst/>
          </a:prstGeom>
        </p:spPr>
        <p:txBody>
          <a:bodyPr vert="horz" lIns="93360" tIns="46680" rIns="93360" bIns="46680" rtlCol="0" anchor="b"/>
          <a:lstStyle>
            <a:lvl1pPr algn="r">
              <a:defRPr sz="1200"/>
            </a:lvl1pPr>
          </a:lstStyle>
          <a:p>
            <a:fld id="{2A3892FC-9355-4286-B23D-6D4948C916D9}" type="slidenum">
              <a:rPr lang="en-US" smtClean="0"/>
              <a:t>‹#›</a:t>
            </a:fld>
            <a:endParaRPr lang="en-US"/>
          </a:p>
        </p:txBody>
      </p:sp>
    </p:spTree>
    <p:extLst>
      <p:ext uri="{BB962C8B-B14F-4D97-AF65-F5344CB8AC3E}">
        <p14:creationId xmlns:p14="http://schemas.microsoft.com/office/powerpoint/2010/main" val="2259293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334E6-EF21-5246-86BD-D563EC6B364D}" type="slidenum">
              <a:rPr lang="en-US" smtClean="0"/>
              <a:t>1</a:t>
            </a:fld>
            <a:endParaRPr lang="en-US"/>
          </a:p>
        </p:txBody>
      </p:sp>
    </p:spTree>
    <p:extLst>
      <p:ext uri="{BB962C8B-B14F-4D97-AF65-F5344CB8AC3E}">
        <p14:creationId xmlns:p14="http://schemas.microsoft.com/office/powerpoint/2010/main" val="3625206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10</a:t>
            </a:fld>
            <a:endParaRPr lang="en-US"/>
          </a:p>
        </p:txBody>
      </p:sp>
    </p:spTree>
    <p:extLst>
      <p:ext uri="{BB962C8B-B14F-4D97-AF65-F5344CB8AC3E}">
        <p14:creationId xmlns:p14="http://schemas.microsoft.com/office/powerpoint/2010/main" val="197353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11</a:t>
            </a:fld>
            <a:endParaRPr lang="en-US"/>
          </a:p>
        </p:txBody>
      </p:sp>
    </p:spTree>
    <p:extLst>
      <p:ext uri="{BB962C8B-B14F-4D97-AF65-F5344CB8AC3E}">
        <p14:creationId xmlns:p14="http://schemas.microsoft.com/office/powerpoint/2010/main" val="294297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12</a:t>
            </a:fld>
            <a:endParaRPr lang="en-US"/>
          </a:p>
        </p:txBody>
      </p:sp>
    </p:spTree>
    <p:extLst>
      <p:ext uri="{BB962C8B-B14F-4D97-AF65-F5344CB8AC3E}">
        <p14:creationId xmlns:p14="http://schemas.microsoft.com/office/powerpoint/2010/main" val="3574273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13</a:t>
            </a:fld>
            <a:endParaRPr lang="en-US"/>
          </a:p>
        </p:txBody>
      </p:sp>
    </p:spTree>
    <p:extLst>
      <p:ext uri="{BB962C8B-B14F-4D97-AF65-F5344CB8AC3E}">
        <p14:creationId xmlns:p14="http://schemas.microsoft.com/office/powerpoint/2010/main" val="263734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14</a:t>
            </a:fld>
            <a:endParaRPr lang="en-US"/>
          </a:p>
        </p:txBody>
      </p:sp>
    </p:spTree>
    <p:extLst>
      <p:ext uri="{BB962C8B-B14F-4D97-AF65-F5344CB8AC3E}">
        <p14:creationId xmlns:p14="http://schemas.microsoft.com/office/powerpoint/2010/main" val="187766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15</a:t>
            </a:fld>
            <a:endParaRPr lang="en-US"/>
          </a:p>
        </p:txBody>
      </p:sp>
    </p:spTree>
    <p:extLst>
      <p:ext uri="{BB962C8B-B14F-4D97-AF65-F5344CB8AC3E}">
        <p14:creationId xmlns:p14="http://schemas.microsoft.com/office/powerpoint/2010/main" val="3896761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16</a:t>
            </a:fld>
            <a:endParaRPr lang="en-US"/>
          </a:p>
        </p:txBody>
      </p:sp>
    </p:spTree>
    <p:extLst>
      <p:ext uri="{BB962C8B-B14F-4D97-AF65-F5344CB8AC3E}">
        <p14:creationId xmlns:p14="http://schemas.microsoft.com/office/powerpoint/2010/main" val="369719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17</a:t>
            </a:fld>
            <a:endParaRPr lang="en-US"/>
          </a:p>
        </p:txBody>
      </p:sp>
    </p:spTree>
    <p:extLst>
      <p:ext uri="{BB962C8B-B14F-4D97-AF65-F5344CB8AC3E}">
        <p14:creationId xmlns:p14="http://schemas.microsoft.com/office/powerpoint/2010/main" val="2932747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18</a:t>
            </a:fld>
            <a:endParaRPr lang="en-US"/>
          </a:p>
        </p:txBody>
      </p:sp>
    </p:spTree>
    <p:extLst>
      <p:ext uri="{BB962C8B-B14F-4D97-AF65-F5344CB8AC3E}">
        <p14:creationId xmlns:p14="http://schemas.microsoft.com/office/powerpoint/2010/main" val="154856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19</a:t>
            </a:fld>
            <a:endParaRPr lang="en-US"/>
          </a:p>
        </p:txBody>
      </p:sp>
    </p:spTree>
    <p:extLst>
      <p:ext uri="{BB962C8B-B14F-4D97-AF65-F5344CB8AC3E}">
        <p14:creationId xmlns:p14="http://schemas.microsoft.com/office/powerpoint/2010/main" val="2326522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a:t>
            </a:fld>
            <a:endParaRPr lang="en-US"/>
          </a:p>
        </p:txBody>
      </p:sp>
    </p:spTree>
    <p:extLst>
      <p:ext uri="{BB962C8B-B14F-4D97-AF65-F5344CB8AC3E}">
        <p14:creationId xmlns:p14="http://schemas.microsoft.com/office/powerpoint/2010/main" val="321568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20</a:t>
            </a:fld>
            <a:endParaRPr lang="en-US"/>
          </a:p>
        </p:txBody>
      </p:sp>
    </p:spTree>
    <p:extLst>
      <p:ext uri="{BB962C8B-B14F-4D97-AF65-F5344CB8AC3E}">
        <p14:creationId xmlns:p14="http://schemas.microsoft.com/office/powerpoint/2010/main" val="3311963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21</a:t>
            </a:fld>
            <a:endParaRPr lang="en-US"/>
          </a:p>
        </p:txBody>
      </p:sp>
    </p:spTree>
    <p:extLst>
      <p:ext uri="{BB962C8B-B14F-4D97-AF65-F5344CB8AC3E}">
        <p14:creationId xmlns:p14="http://schemas.microsoft.com/office/powerpoint/2010/main" val="64088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22</a:t>
            </a:fld>
            <a:endParaRPr lang="en-US"/>
          </a:p>
        </p:txBody>
      </p:sp>
    </p:spTree>
    <p:extLst>
      <p:ext uri="{BB962C8B-B14F-4D97-AF65-F5344CB8AC3E}">
        <p14:creationId xmlns:p14="http://schemas.microsoft.com/office/powerpoint/2010/main" val="595470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23</a:t>
            </a:fld>
            <a:endParaRPr lang="en-US"/>
          </a:p>
        </p:txBody>
      </p:sp>
    </p:spTree>
    <p:extLst>
      <p:ext uri="{BB962C8B-B14F-4D97-AF65-F5344CB8AC3E}">
        <p14:creationId xmlns:p14="http://schemas.microsoft.com/office/powerpoint/2010/main" val="3608977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24</a:t>
            </a:fld>
            <a:endParaRPr lang="en-US"/>
          </a:p>
        </p:txBody>
      </p:sp>
    </p:spTree>
    <p:extLst>
      <p:ext uri="{BB962C8B-B14F-4D97-AF65-F5344CB8AC3E}">
        <p14:creationId xmlns:p14="http://schemas.microsoft.com/office/powerpoint/2010/main" val="441515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3892FC-9355-4286-B23D-6D4948C916D9}" type="slidenum">
              <a:rPr lang="en-US" smtClean="0"/>
              <a:t>25</a:t>
            </a:fld>
            <a:endParaRPr lang="en-US"/>
          </a:p>
        </p:txBody>
      </p:sp>
    </p:spTree>
    <p:extLst>
      <p:ext uri="{BB962C8B-B14F-4D97-AF65-F5344CB8AC3E}">
        <p14:creationId xmlns:p14="http://schemas.microsoft.com/office/powerpoint/2010/main" val="332514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3</a:t>
            </a:fld>
            <a:endParaRPr lang="en-US"/>
          </a:p>
        </p:txBody>
      </p:sp>
    </p:spTree>
    <p:extLst>
      <p:ext uri="{BB962C8B-B14F-4D97-AF65-F5344CB8AC3E}">
        <p14:creationId xmlns:p14="http://schemas.microsoft.com/office/powerpoint/2010/main" val="1777768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4</a:t>
            </a:fld>
            <a:endParaRPr lang="en-US"/>
          </a:p>
        </p:txBody>
      </p:sp>
    </p:spTree>
    <p:extLst>
      <p:ext uri="{BB962C8B-B14F-4D97-AF65-F5344CB8AC3E}">
        <p14:creationId xmlns:p14="http://schemas.microsoft.com/office/powerpoint/2010/main" val="1585978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5</a:t>
            </a:fld>
            <a:endParaRPr lang="en-US"/>
          </a:p>
        </p:txBody>
      </p:sp>
    </p:spTree>
    <p:extLst>
      <p:ext uri="{BB962C8B-B14F-4D97-AF65-F5344CB8AC3E}">
        <p14:creationId xmlns:p14="http://schemas.microsoft.com/office/powerpoint/2010/main" val="791593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6</a:t>
            </a:fld>
            <a:endParaRPr lang="en-US"/>
          </a:p>
        </p:txBody>
      </p:sp>
    </p:spTree>
    <p:extLst>
      <p:ext uri="{BB962C8B-B14F-4D97-AF65-F5344CB8AC3E}">
        <p14:creationId xmlns:p14="http://schemas.microsoft.com/office/powerpoint/2010/main" val="11964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7</a:t>
            </a:fld>
            <a:endParaRPr lang="en-US"/>
          </a:p>
        </p:txBody>
      </p:sp>
    </p:spTree>
    <p:extLst>
      <p:ext uri="{BB962C8B-B14F-4D97-AF65-F5344CB8AC3E}">
        <p14:creationId xmlns:p14="http://schemas.microsoft.com/office/powerpoint/2010/main" val="2051114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8</a:t>
            </a:fld>
            <a:endParaRPr lang="en-US"/>
          </a:p>
        </p:txBody>
      </p:sp>
    </p:spTree>
    <p:extLst>
      <p:ext uri="{BB962C8B-B14F-4D97-AF65-F5344CB8AC3E}">
        <p14:creationId xmlns:p14="http://schemas.microsoft.com/office/powerpoint/2010/main" val="354359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3892FC-9355-4286-B23D-6D4948C916D9}" type="slidenum">
              <a:rPr lang="en-US" smtClean="0"/>
              <a:t>9</a:t>
            </a:fld>
            <a:endParaRPr lang="en-US"/>
          </a:p>
        </p:txBody>
      </p:sp>
    </p:spTree>
    <p:extLst>
      <p:ext uri="{BB962C8B-B14F-4D97-AF65-F5344CB8AC3E}">
        <p14:creationId xmlns:p14="http://schemas.microsoft.com/office/powerpoint/2010/main" val="275648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488113"/>
            <a:ext cx="12192000" cy="381000"/>
          </a:xfrm>
          <a:prstGeom prst="rect">
            <a:avLst/>
          </a:prstGeom>
          <a:solidFill>
            <a:schemeClr val="bg1"/>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Rectangle 4"/>
          <p:cNvSpPr>
            <a:spLocks noGrp="1" noChangeArrowheads="1"/>
          </p:cNvSpPr>
          <p:nvPr>
            <p:ph type="subTitle" idx="1"/>
          </p:nvPr>
        </p:nvSpPr>
        <p:spPr>
          <a:xfrm>
            <a:off x="1828800" y="3135313"/>
            <a:ext cx="8534400" cy="1752600"/>
          </a:xfrm>
        </p:spPr>
        <p:txBody>
          <a:bodyPr/>
          <a:lstStyle>
            <a:lvl1pPr marL="0" indent="0" algn="ctr">
              <a:buFont typeface="Wingdings" pitchFamily="2" charset="2"/>
              <a:buNone/>
              <a:defRPr>
                <a:solidFill>
                  <a:schemeClr val="tx2"/>
                </a:solidFill>
              </a:defRPr>
            </a:lvl1pPr>
          </a:lstStyle>
          <a:p>
            <a:r>
              <a:rPr lang="en-US"/>
              <a:t>Click to edit Master subtitle style</a:t>
            </a:r>
          </a:p>
        </p:txBody>
      </p:sp>
      <p:sp>
        <p:nvSpPr>
          <p:cNvPr id="147464" name="Rectangle 8"/>
          <p:cNvSpPr>
            <a:spLocks noGrp="1" noChangeArrowheads="1"/>
          </p:cNvSpPr>
          <p:nvPr>
            <p:ph type="ctrTitle"/>
          </p:nvPr>
        </p:nvSpPr>
        <p:spPr>
          <a:xfrm>
            <a:off x="914400" y="1220791"/>
            <a:ext cx="10363200" cy="1470025"/>
          </a:xfrm>
        </p:spPr>
        <p:txBody>
          <a:bodyPr/>
          <a:lstStyle>
            <a:lvl1pPr algn="ctr">
              <a:defRPr/>
            </a:lvl1pPr>
          </a:lstStyle>
          <a:p>
            <a:r>
              <a:rPr lang="en-US"/>
              <a:t>Click to edit Master title style</a:t>
            </a:r>
          </a:p>
        </p:txBody>
      </p:sp>
      <p:sp>
        <p:nvSpPr>
          <p:cNvPr id="6" name="Rectangle 5"/>
          <p:cNvSpPr>
            <a:spLocks noGrp="1" noChangeArrowheads="1"/>
          </p:cNvSpPr>
          <p:nvPr>
            <p:ph type="dt" sz="half" idx="10"/>
          </p:nvPr>
        </p:nvSpPr>
        <p:spPr/>
        <p:txBody>
          <a:bodyPr/>
          <a:lstStyle>
            <a:lvl1pPr>
              <a:defRPr/>
            </a:lvl1pPr>
          </a:lstStyle>
          <a:p>
            <a:pPr>
              <a:defRPr/>
            </a:pPr>
            <a:fld id="{6F90D796-77CB-4C61-AF24-8352358A68A4}" type="datetime1">
              <a:rPr lang="en-US">
                <a:solidFill>
                  <a:srgbClr val="000000"/>
                </a:solidFill>
              </a:rPr>
              <a:pPr>
                <a:defRPr/>
              </a:pPr>
              <a:t>4/6/23</a:t>
            </a:fld>
            <a:endParaRPr lang="en-US">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2D15EFF-9971-43C1-9C2B-789D571223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30599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349A9FAB-4355-40CA-B62D-7918149E3E74}" type="datetime1">
              <a:rPr lang="en-US">
                <a:solidFill>
                  <a:srgbClr val="000000"/>
                </a:solidFill>
              </a:rPr>
              <a:pPr>
                <a:defRPr/>
              </a:pPr>
              <a:t>4/6/23</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3CCA2FC1-9D3F-4F33-9DFB-A9BDF46AE15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863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6807200" y="3759200"/>
            <a:ext cx="9144000" cy="16256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49" y="0"/>
            <a:ext cx="508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rot="5400000">
            <a:off x="-3829049" y="4800606"/>
            <a:ext cx="8153400" cy="508001"/>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Vertical Title 1"/>
          <p:cNvSpPr>
            <a:spLocks noGrp="1"/>
          </p:cNvSpPr>
          <p:nvPr>
            <p:ph type="title" orient="vert"/>
          </p:nvPr>
        </p:nvSpPr>
        <p:spPr>
          <a:xfrm>
            <a:off x="10457645" y="77788"/>
            <a:ext cx="1665792" cy="60372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1133" y="77788"/>
            <a:ext cx="9581763" cy="60372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710701E-E013-4222-AD13-675E93D5184D}" type="datetime1">
              <a:rPr lang="en-US">
                <a:solidFill>
                  <a:srgbClr val="000000"/>
                </a:solidFill>
              </a:rPr>
              <a:pPr>
                <a:defRPr/>
              </a:pPr>
              <a:t>4/6/23</a:t>
            </a:fld>
            <a:endParaRPr lang="en-US">
              <a:solidFill>
                <a:srgbClr val="000000"/>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5"/>
          <p:cNvSpPr>
            <a:spLocks noGrp="1"/>
          </p:cNvSpPr>
          <p:nvPr>
            <p:ph type="sldNum" sz="quarter" idx="12"/>
          </p:nvPr>
        </p:nvSpPr>
        <p:spPr/>
        <p:txBody>
          <a:bodyPr/>
          <a:lstStyle>
            <a:lvl1pPr>
              <a:defRPr/>
            </a:lvl1pPr>
          </a:lstStyle>
          <a:p>
            <a:fld id="{E62DDE30-1095-4FD3-8F81-761D83FF6A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271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1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5DE53744-DC8A-4109-A5D8-9AF476BE1881}" type="datetime1">
              <a:rPr lang="en-US">
                <a:solidFill>
                  <a:srgbClr val="000000"/>
                </a:solidFill>
              </a:rPr>
              <a:pPr>
                <a:defRPr/>
              </a:pPr>
              <a:t>4/6/23</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6156EB71-ED42-4F92-9F53-2C9C1EFAFD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266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8405" y="1"/>
            <a:ext cx="12200405" cy="1228876"/>
          </a:xfrm>
          <a:prstGeom prst="rect">
            <a:avLst/>
          </a:prstGeom>
          <a:solidFill>
            <a:srgbClr val="262087"/>
          </a:solidFill>
          <a:ln w="9525">
            <a:noFill/>
            <a:miter lim="800000"/>
            <a:headEnd/>
            <a:tailEnd/>
          </a:ln>
        </p:spPr>
        <p:txBody>
          <a:bodyPr vert="horz" wrap="square" lIns="89291" tIns="44645" rIns="89291" bIns="44645"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3125" dirty="0">
              <a:latin typeface="Lato Black" panose="020F0A02020204030203" pitchFamily="34" charset="0"/>
            </a:endParaRPr>
          </a:p>
        </p:txBody>
      </p:sp>
      <p:sp>
        <p:nvSpPr>
          <p:cNvPr id="5" name="Text Placeholder 4"/>
          <p:cNvSpPr>
            <a:spLocks noGrp="1"/>
          </p:cNvSpPr>
          <p:nvPr>
            <p:ph type="body" sz="quarter" idx="13" hasCustomPrompt="1"/>
          </p:nvPr>
        </p:nvSpPr>
        <p:spPr>
          <a:xfrm>
            <a:off x="0" y="1"/>
            <a:ext cx="12192000" cy="1228876"/>
          </a:xfrm>
        </p:spPr>
        <p:txBody>
          <a:bodyPr anchor="ctr">
            <a:normAutofit/>
          </a:bodyPr>
          <a:lstStyle>
            <a:lvl1pPr marL="0" indent="0" algn="ctr">
              <a:buNone/>
              <a:defRPr sz="48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736038" y="1596573"/>
            <a:ext cx="6729169" cy="3350372"/>
          </a:xfrm>
        </p:spPr>
        <p:txBody>
          <a:bodyPr>
            <a:normAutofit/>
          </a:bodyPr>
          <a:lstStyle>
            <a:lvl1pPr marL="457189" indent="-457189">
              <a:lnSpc>
                <a:spcPct val="150000"/>
              </a:lnSpc>
              <a:spcAft>
                <a:spcPts val="585"/>
              </a:spcAft>
              <a:buFont typeface="Arial"/>
              <a:buChar char="•"/>
              <a:defRPr sz="3200" b="1"/>
            </a:lvl1pPr>
            <a:lvl2pPr marL="457041" indent="0">
              <a:buNone/>
              <a:defRPr sz="2344"/>
            </a:lvl2pPr>
            <a:lvl3pPr marL="914081" indent="0">
              <a:buNone/>
              <a:defRPr sz="2344"/>
            </a:lvl3pPr>
            <a:lvl4pPr marL="1371123" indent="0">
              <a:buNone/>
              <a:defRPr sz="2344"/>
            </a:lvl4pPr>
            <a:lvl5pPr marL="1828164" indent="0">
              <a:buNone/>
              <a:defRPr sz="2344"/>
            </a:lvl5pPr>
          </a:lstStyle>
          <a:p>
            <a:pPr lvl="0"/>
            <a:endParaRPr lang="en-US" dirty="0"/>
          </a:p>
        </p:txBody>
      </p:sp>
    </p:spTree>
    <p:extLst>
      <p:ext uri="{BB962C8B-B14F-4D97-AF65-F5344CB8AC3E}">
        <p14:creationId xmlns:p14="http://schemas.microsoft.com/office/powerpoint/2010/main" val="18790888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nly">
  <p:cSld name="1_Text only">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l="109" t="7102" b="33564"/>
          <a:stretch/>
        </p:blipFill>
        <p:spPr>
          <a:xfrm>
            <a:off x="-11751" y="4947587"/>
            <a:ext cx="12204000" cy="1915200"/>
          </a:xfrm>
          <a:prstGeom prst="rect">
            <a:avLst/>
          </a:prstGeom>
          <a:noFill/>
          <a:ln>
            <a:noFill/>
          </a:ln>
        </p:spPr>
      </p:pic>
      <p:sp>
        <p:nvSpPr>
          <p:cNvPr id="74" name="Google Shape;74;p17"/>
          <p:cNvSpPr txBox="1"/>
          <p:nvPr/>
        </p:nvSpPr>
        <p:spPr>
          <a:xfrm>
            <a:off x="-8404"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chemeClr val="dk1"/>
              </a:solidFill>
              <a:latin typeface="Lato"/>
              <a:ea typeface="Lato"/>
              <a:cs typeface="Lato"/>
              <a:sym typeface="Lato"/>
            </a:endParaRPr>
          </a:p>
        </p:txBody>
      </p:sp>
      <p:sp>
        <p:nvSpPr>
          <p:cNvPr id="75" name="Google Shape;75;p17"/>
          <p:cNvSpPr txBox="1">
            <a:spLocks noGrp="1"/>
          </p:cNvSpPr>
          <p:nvPr>
            <p:ph type="body" idx="1"/>
          </p:nvPr>
        </p:nvSpPr>
        <p:spPr>
          <a:xfrm>
            <a:off x="0" y="0"/>
            <a:ext cx="12192000" cy="1228800"/>
          </a:xfrm>
          <a:prstGeom prst="rect">
            <a:avLst/>
          </a:prstGeom>
          <a:noFill/>
          <a:ln>
            <a:noFill/>
          </a:ln>
        </p:spPr>
        <p:txBody>
          <a:bodyPr spcFirstLastPara="1" wrap="square" lIns="51425" tIns="51425" rIns="51425" bIns="51425" anchor="ctr" anchorCtr="0"/>
          <a:lstStyle>
            <a:lvl1pPr marL="609585" marR="0" lvl="0" indent="-304792" algn="ctr" rtl="0">
              <a:lnSpc>
                <a:spcPct val="100000"/>
              </a:lnSpc>
              <a:spcBef>
                <a:spcPts val="0"/>
              </a:spcBef>
              <a:spcAft>
                <a:spcPts val="0"/>
              </a:spcAft>
              <a:buClr>
                <a:schemeClr val="lt1"/>
              </a:buClr>
              <a:buSzPts val="1600"/>
              <a:buFont typeface="Arial"/>
              <a:buNone/>
              <a:defRPr sz="4800" b="1" i="0" u="none" strike="noStrike" cap="none">
                <a:solidFill>
                  <a:schemeClr val="lt1"/>
                </a:solidFill>
                <a:latin typeface="Lato"/>
                <a:ea typeface="Lato"/>
                <a:cs typeface="Lato"/>
                <a:sym typeface="Lato"/>
              </a:defRPr>
            </a:lvl1pPr>
            <a:lvl2pPr marL="1219170" marR="0" lvl="1" indent="-304792" algn="l" rtl="0">
              <a:lnSpc>
                <a:spcPct val="150000"/>
              </a:lnSpc>
              <a:spcBef>
                <a:spcPts val="4000"/>
              </a:spcBef>
              <a:spcAft>
                <a:spcPts val="0"/>
              </a:spcAft>
              <a:buClr>
                <a:schemeClr val="dk1"/>
              </a:buClr>
              <a:buSzPts val="14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4pPr>
            <a:lvl5pPr marL="3047924" marR="0" lvl="4"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76" name="Google Shape;76;p17"/>
          <p:cNvSpPr txBox="1">
            <a:spLocks noGrp="1"/>
          </p:cNvSpPr>
          <p:nvPr>
            <p:ph type="body" idx="2"/>
          </p:nvPr>
        </p:nvSpPr>
        <p:spPr>
          <a:xfrm>
            <a:off x="2736037" y="1596572"/>
            <a:ext cx="6729200" cy="3350400"/>
          </a:xfrm>
          <a:prstGeom prst="rect">
            <a:avLst/>
          </a:prstGeom>
          <a:noFill/>
          <a:ln>
            <a:noFill/>
          </a:ln>
        </p:spPr>
        <p:txBody>
          <a:bodyPr spcFirstLastPara="1" wrap="square" lIns="51425" tIns="51425" rIns="51425" bIns="51425" anchor="t" anchorCtr="0"/>
          <a:lstStyle>
            <a:lvl1pPr marL="609585" marR="0" lvl="0" indent="-457189" algn="l" rtl="0">
              <a:lnSpc>
                <a:spcPct val="15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L="1219170" marR="0" lvl="1" indent="-304792" algn="l" rtl="0">
              <a:lnSpc>
                <a:spcPct val="150000"/>
              </a:lnSpc>
              <a:spcBef>
                <a:spcPts val="533"/>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828754" marR="0" lvl="2"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3pPr>
            <a:lvl4pPr marL="2438339" marR="0" lvl="3"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4pPr>
            <a:lvl5pPr marL="3047924" marR="0" lvl="4" indent="-304792" algn="l" rtl="0">
              <a:lnSpc>
                <a:spcPct val="90000"/>
              </a:lnSpc>
              <a:spcBef>
                <a:spcPts val="533"/>
              </a:spcBef>
              <a:spcAft>
                <a:spcPts val="0"/>
              </a:spcAft>
              <a:buClr>
                <a:schemeClr val="dk1"/>
              </a:buClr>
              <a:buSzPts val="1100"/>
              <a:buFont typeface="Arial"/>
              <a:buNone/>
              <a:defRPr sz="2400" b="0" i="0" u="none" strike="noStrike" cap="none">
                <a:solidFill>
                  <a:schemeClr val="dk1"/>
                </a:solidFill>
                <a:latin typeface="Calibri"/>
                <a:ea typeface="Calibri"/>
                <a:cs typeface="Calibri"/>
                <a:sym typeface="Calibri"/>
              </a:defRPr>
            </a:lvl5pPr>
            <a:lvl6pPr marL="3657509" marR="0" lvl="5"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6pPr>
            <a:lvl7pPr marL="4267093" marR="0" lvl="6"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7pPr>
            <a:lvl8pPr marL="4876678" marR="0" lvl="7"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8pPr>
            <a:lvl9pPr marL="5486263" marR="0" lvl="8" indent="-397923" algn="l" rtl="0">
              <a:lnSpc>
                <a:spcPct val="90000"/>
              </a:lnSpc>
              <a:spcBef>
                <a:spcPts val="533"/>
              </a:spcBef>
              <a:spcAft>
                <a:spcPts val="0"/>
              </a:spcAft>
              <a:buClr>
                <a:schemeClr val="dk1"/>
              </a:buClr>
              <a:buSzPts val="11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7" name="Google Shape;77;p17" descr="circle-logo-word-cover-color.png"/>
          <p:cNvPicPr preferRelativeResize="0"/>
          <p:nvPr/>
        </p:nvPicPr>
        <p:blipFill rotWithShape="1">
          <a:blip r:embed="rId3">
            <a:alphaModFix/>
          </a:blip>
          <a:srcRect/>
          <a:stretch/>
        </p:blipFill>
        <p:spPr>
          <a:xfrm>
            <a:off x="11185496" y="5944832"/>
            <a:ext cx="792000" cy="802000"/>
          </a:xfrm>
          <a:prstGeom prst="rect">
            <a:avLst/>
          </a:prstGeom>
          <a:noFill/>
          <a:ln>
            <a:noFill/>
          </a:ln>
        </p:spPr>
      </p:pic>
    </p:spTree>
    <p:extLst>
      <p:ext uri="{BB962C8B-B14F-4D97-AF65-F5344CB8AC3E}">
        <p14:creationId xmlns:p14="http://schemas.microsoft.com/office/powerpoint/2010/main" val="1204375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66"/>
        <p:cNvGrpSpPr/>
        <p:nvPr/>
      </p:nvGrpSpPr>
      <p:grpSpPr>
        <a:xfrm>
          <a:off x="0" y="0"/>
          <a:ext cx="0" cy="0"/>
          <a:chOff x="0" y="0"/>
          <a:chExt cx="0" cy="0"/>
        </a:xfrm>
      </p:grpSpPr>
      <p:pic>
        <p:nvPicPr>
          <p:cNvPr id="67" name="Google Shape;67;p16"/>
          <p:cNvPicPr preferRelativeResize="0"/>
          <p:nvPr/>
        </p:nvPicPr>
        <p:blipFill rotWithShape="1">
          <a:blip r:embed="rId2">
            <a:alphaModFix/>
          </a:blip>
          <a:srcRect l="109" t="7102" b="33564"/>
          <a:stretch/>
        </p:blipFill>
        <p:spPr>
          <a:xfrm>
            <a:off x="-11750" y="4947587"/>
            <a:ext cx="12106201" cy="1915055"/>
          </a:xfrm>
          <a:prstGeom prst="rect">
            <a:avLst/>
          </a:prstGeom>
          <a:noFill/>
          <a:ln>
            <a:noFill/>
          </a:ln>
        </p:spPr>
      </p:pic>
      <p:sp>
        <p:nvSpPr>
          <p:cNvPr id="68" name="Google Shape;68;p16"/>
          <p:cNvSpPr txBox="1"/>
          <p:nvPr/>
        </p:nvSpPr>
        <p:spPr>
          <a:xfrm>
            <a:off x="-8405" y="0"/>
            <a:ext cx="12200400" cy="1228800"/>
          </a:xfrm>
          <a:prstGeom prst="rect">
            <a:avLst/>
          </a:prstGeom>
          <a:solidFill>
            <a:srgbClr val="262087"/>
          </a:solidFill>
          <a:ln>
            <a:noFill/>
          </a:ln>
        </p:spPr>
        <p:txBody>
          <a:bodyPr spcFirstLastPara="1" wrap="square" lIns="89267" tIns="44633" rIns="89267" bIns="44633" anchor="ctr" anchorCtr="0">
            <a:noAutofit/>
          </a:bodyPr>
          <a:lstStyle/>
          <a:p>
            <a:pPr marL="0" marR="0" lvl="0" indent="0" algn="ctr" rtl="0">
              <a:spcBef>
                <a:spcPts val="0"/>
              </a:spcBef>
              <a:spcAft>
                <a:spcPts val="0"/>
              </a:spcAft>
              <a:buClr>
                <a:schemeClr val="dk1"/>
              </a:buClr>
              <a:buSzPts val="2300"/>
              <a:buFont typeface="Calibri"/>
              <a:buNone/>
            </a:pPr>
            <a:endParaRPr sz="3067" b="0" i="0" u="none" strike="noStrike" cap="none">
              <a:solidFill>
                <a:srgbClr val="000000"/>
              </a:solidFill>
              <a:latin typeface="Lato Black"/>
              <a:ea typeface="Lato Black"/>
              <a:cs typeface="Lato Black"/>
              <a:sym typeface="Lato Black"/>
            </a:endParaRPr>
          </a:p>
        </p:txBody>
      </p:sp>
      <p:sp>
        <p:nvSpPr>
          <p:cNvPr id="69" name="Google Shape;69;p16"/>
          <p:cNvSpPr txBox="1">
            <a:spLocks noGrp="1"/>
          </p:cNvSpPr>
          <p:nvPr>
            <p:ph type="body" idx="1"/>
          </p:nvPr>
        </p:nvSpPr>
        <p:spPr>
          <a:xfrm>
            <a:off x="0" y="0"/>
            <a:ext cx="12192000" cy="1228800"/>
          </a:xfrm>
          <a:prstGeom prst="rect">
            <a:avLst/>
          </a:prstGeom>
          <a:noFill/>
          <a:ln>
            <a:noFill/>
          </a:ln>
        </p:spPr>
        <p:txBody>
          <a:bodyPr spcFirstLastPara="1" wrap="square" lIns="68575" tIns="68575" rIns="68575" bIns="68575" anchor="ctr" anchorCtr="0"/>
          <a:lstStyle>
            <a:lvl1pPr marL="609585" marR="0" lvl="0" indent="-304792" algn="ctr" rtl="0">
              <a:lnSpc>
                <a:spcPct val="100000"/>
              </a:lnSpc>
              <a:spcBef>
                <a:spcPts val="0"/>
              </a:spcBef>
              <a:spcAft>
                <a:spcPts val="0"/>
              </a:spcAft>
              <a:buClr>
                <a:schemeClr val="lt1"/>
              </a:buClr>
              <a:buSzPts val="2700"/>
              <a:buFont typeface="Arial"/>
              <a:buNone/>
              <a:defRPr sz="4800" b="1" i="0" u="none" strike="noStrike" cap="none">
                <a:solidFill>
                  <a:schemeClr val="lt1"/>
                </a:solidFill>
                <a:latin typeface="Lato Black"/>
                <a:ea typeface="Lato Black"/>
                <a:cs typeface="Lato Black"/>
                <a:sym typeface="Lato Black"/>
              </a:defRPr>
            </a:lvl1pPr>
            <a:lvl2pPr marL="1219170" marR="0" lvl="1" indent="-304792"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L="1828754" marR="0" lvl="2" indent="-397923" algn="l" rtl="0">
              <a:lnSpc>
                <a:spcPct val="90000"/>
              </a:lnSpc>
              <a:spcBef>
                <a:spcPts val="21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L="2438339" marR="0" lvl="3"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L="3047924" marR="0" lvl="4"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L="3657509" marR="0" lvl="5"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L="4267093" marR="0" lvl="6"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L="4876678" marR="0" lvl="7" indent="-389457" algn="l" rtl="0">
              <a:lnSpc>
                <a:spcPct val="90000"/>
              </a:lnSpc>
              <a:spcBef>
                <a:spcPts val="21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L="5486263" marR="0" lvl="8" indent="-389457" algn="l" rtl="0">
              <a:lnSpc>
                <a:spcPct val="90000"/>
              </a:lnSpc>
              <a:spcBef>
                <a:spcPts val="2133"/>
              </a:spcBef>
              <a:spcAft>
                <a:spcPts val="2133"/>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pic>
        <p:nvPicPr>
          <p:cNvPr id="70" name="Google Shape;70;p16" descr="circle-logo-word-cover-color.png"/>
          <p:cNvPicPr preferRelativeResize="0"/>
          <p:nvPr/>
        </p:nvPicPr>
        <p:blipFill rotWithShape="1">
          <a:blip r:embed="rId3">
            <a:alphaModFix/>
          </a:blip>
          <a:srcRect/>
          <a:stretch/>
        </p:blipFill>
        <p:spPr>
          <a:xfrm>
            <a:off x="11185498" y="5944832"/>
            <a:ext cx="791905" cy="801531"/>
          </a:xfrm>
          <a:prstGeom prst="rect">
            <a:avLst/>
          </a:prstGeom>
          <a:noFill/>
          <a:ln>
            <a:noFill/>
          </a:ln>
        </p:spPr>
      </p:pic>
      <p:sp>
        <p:nvSpPr>
          <p:cNvPr id="71" name="Google Shape;71;p16"/>
          <p:cNvSpPr>
            <a:spLocks noGrp="1"/>
          </p:cNvSpPr>
          <p:nvPr>
            <p:ph type="media" idx="2"/>
          </p:nvPr>
        </p:nvSpPr>
        <p:spPr>
          <a:xfrm>
            <a:off x="2722683" y="1739831"/>
            <a:ext cx="6726800" cy="3374000"/>
          </a:xfrm>
          <a:prstGeom prst="rect">
            <a:avLst/>
          </a:prstGeom>
          <a:noFill/>
          <a:ln>
            <a:noFill/>
          </a:ln>
        </p:spPr>
        <p:txBody>
          <a:bodyPr spcFirstLastPara="1" wrap="square" lIns="68575" tIns="68575" rIns="68575" bIns="68575" anchor="t" anchorCtr="0"/>
          <a:lstStyle>
            <a:lvl1pPr marR="0" lvl="0" algn="l" rtl="0">
              <a:lnSpc>
                <a:spcPct val="100000"/>
              </a:lnSpc>
              <a:spcBef>
                <a:spcPts val="0"/>
              </a:spcBef>
              <a:spcAft>
                <a:spcPts val="0"/>
              </a:spcAft>
              <a:buClr>
                <a:schemeClr val="dk1"/>
              </a:buClr>
              <a:buSzPts val="1800"/>
              <a:buFont typeface="Arial"/>
              <a:buChar char="•"/>
              <a:defRPr sz="3200" b="1" i="0" u="none" strike="noStrike" cap="none">
                <a:solidFill>
                  <a:schemeClr val="dk1"/>
                </a:solidFill>
                <a:latin typeface="Lato"/>
                <a:ea typeface="Lato"/>
                <a:cs typeface="Lato"/>
                <a:sym typeface="Lato"/>
              </a:defRPr>
            </a:lvl1pPr>
            <a:lvl2pPr marR="0" lvl="1" algn="l" rtl="0">
              <a:lnSpc>
                <a:spcPct val="150000"/>
              </a:lnSpc>
              <a:spcBef>
                <a:spcPts val="4000"/>
              </a:spcBef>
              <a:spcAft>
                <a:spcPts val="0"/>
              </a:spcAft>
              <a:buClr>
                <a:schemeClr val="dk1"/>
              </a:buClr>
              <a:buSzPts val="1800"/>
              <a:buFont typeface="Lato"/>
              <a:buNone/>
              <a:defRPr sz="3200" b="0" i="0" u="none" strike="noStrike" cap="none">
                <a:solidFill>
                  <a:schemeClr val="dk1"/>
                </a:solidFill>
                <a:latin typeface="Lato"/>
                <a:ea typeface="Lato"/>
                <a:cs typeface="Lato"/>
                <a:sym typeface="Lato"/>
              </a:defRPr>
            </a:lvl2pPr>
            <a:lvl3pPr marR="0" lvl="2" algn="l" rtl="0">
              <a:lnSpc>
                <a:spcPct val="90000"/>
              </a:lnSpc>
              <a:spcBef>
                <a:spcPts val="533"/>
              </a:spcBef>
              <a:spcAft>
                <a:spcPts val="0"/>
              </a:spcAft>
              <a:buClr>
                <a:schemeClr val="dk1"/>
              </a:buClr>
              <a:buSzPts val="11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0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23685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fld id="{F5A73F85-4193-4F5B-8974-CE99E96A1A1A}" type="datetime1">
              <a:rPr lang="en-US">
                <a:solidFill>
                  <a:srgbClr val="000000"/>
                </a:solidFill>
              </a:rPr>
              <a:pPr>
                <a:defRPr/>
              </a:pPr>
              <a:t>4/6/23</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FC216D3E-42A6-4B87-AE65-79ACD2B4849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4406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8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1F8D63FC-6F84-46E9-AE21-79B4F16D6AD7}" type="datetime1">
              <a:rPr lang="en-US">
                <a:solidFill>
                  <a:srgbClr val="000000"/>
                </a:solidFill>
              </a:rPr>
              <a:pPr>
                <a:defRPr/>
              </a:pPr>
              <a:t>4/6/23</a:t>
            </a:fld>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fld id="{0F1DF04E-C434-4D70-9F54-379E471D4C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2085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1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9133" y="158908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fld id="{D5F373B9-EFA2-4947-9140-E44B3124F419}" type="datetime1">
              <a:rPr lang="en-US">
                <a:solidFill>
                  <a:srgbClr val="000000"/>
                </a:solidFill>
              </a:rPr>
              <a:pPr>
                <a:defRPr/>
              </a:pPr>
              <a:t>4/6/23</a:t>
            </a:fld>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fld id="{BC458BCF-12C8-4447-AF38-E05E85C30E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1000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1133" y="777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fld id="{F4F8E4F0-5E14-480A-A6E0-046D5C1EA27C}" type="datetime1">
              <a:rPr lang="en-US">
                <a:solidFill>
                  <a:srgbClr val="000000"/>
                </a:solidFill>
              </a:rPr>
              <a:pPr>
                <a:defRPr/>
              </a:pPr>
              <a:t>4/6/23</a:t>
            </a:fld>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fld id="{2D58F96D-A78F-4FA9-A56A-9E2E55ED535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fld id="{5BC80CA1-AABA-41CF-B45E-045DFF180B86}" type="datetime1">
              <a:rPr lang="en-US">
                <a:solidFill>
                  <a:srgbClr val="000000"/>
                </a:solidFill>
              </a:rPr>
              <a:pPr>
                <a:defRPr/>
              </a:pPr>
              <a:t>4/6/23</a:t>
            </a:fld>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fld id="{C7E13930-3CB5-45A9-A0E3-05AFCEFFA4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765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2"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4" name="Date Placeholder 1"/>
          <p:cNvSpPr>
            <a:spLocks noGrp="1"/>
          </p:cNvSpPr>
          <p:nvPr>
            <p:ph type="dt" sz="half" idx="10"/>
          </p:nvPr>
        </p:nvSpPr>
        <p:spPr/>
        <p:txBody>
          <a:bodyPr/>
          <a:lstStyle>
            <a:lvl1pPr>
              <a:defRPr/>
            </a:lvl1pPr>
          </a:lstStyle>
          <a:p>
            <a:pPr>
              <a:defRPr/>
            </a:pPr>
            <a:fld id="{9B662973-B66C-46E8-B774-30536D1DCA5B}" type="datetime1">
              <a:rPr lang="en-US">
                <a:solidFill>
                  <a:srgbClr val="000000"/>
                </a:solidFill>
              </a:rPr>
              <a:pPr>
                <a:defRPr/>
              </a:pPr>
              <a:t>4/6/23</a:t>
            </a:fld>
            <a:endParaRPr lang="en-US">
              <a:solidFill>
                <a:srgbClr val="000000"/>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6" name="Slide Number Placeholder 3"/>
          <p:cNvSpPr>
            <a:spLocks noGrp="1"/>
          </p:cNvSpPr>
          <p:nvPr>
            <p:ph type="sldNum" sz="quarter" idx="12"/>
          </p:nvPr>
        </p:nvSpPr>
        <p:spPr/>
        <p:txBody>
          <a:bodyPr/>
          <a:lstStyle>
            <a:lvl1pPr>
              <a:defRPr/>
            </a:lvl1pPr>
          </a:lstStyle>
          <a:p>
            <a:fld id="{4736CAB8-4683-447B-A34F-6CF8A3E6BF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112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3" y="0"/>
            <a:ext cx="63373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6"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609600" y="180311"/>
            <a:ext cx="5486400" cy="1027605"/>
          </a:xfrm>
        </p:spPr>
        <p:txBody>
          <a:bodyPr anchor="b"/>
          <a:lstStyle>
            <a:lvl1pPr algn="l">
              <a:defRPr sz="2800" b="1"/>
            </a:lvl1pPr>
          </a:lstStyle>
          <a:p>
            <a:r>
              <a:rPr lang="en-US" dirty="0"/>
              <a:t>Click to edit Master title style</a:t>
            </a:r>
          </a:p>
        </p:txBody>
      </p:sp>
      <p:sp>
        <p:nvSpPr>
          <p:cNvPr id="3" name="Content Placeholder 2"/>
          <p:cNvSpPr>
            <a:spLocks noGrp="1"/>
          </p:cNvSpPr>
          <p:nvPr>
            <p:ph idx="1"/>
          </p:nvPr>
        </p:nvSpPr>
        <p:spPr>
          <a:xfrm>
            <a:off x="6490957" y="180311"/>
            <a:ext cx="5091447" cy="5853113"/>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0" y="1435103"/>
            <a:ext cx="5486400"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a:t>Click to edit Master text styles</a:t>
            </a:r>
          </a:p>
        </p:txBody>
      </p:sp>
      <p:sp>
        <p:nvSpPr>
          <p:cNvPr id="8" name="Date Placeholder 4"/>
          <p:cNvSpPr>
            <a:spLocks noGrp="1"/>
          </p:cNvSpPr>
          <p:nvPr>
            <p:ph type="dt" sz="half" idx="10"/>
          </p:nvPr>
        </p:nvSpPr>
        <p:spPr/>
        <p:txBody>
          <a:bodyPr/>
          <a:lstStyle>
            <a:lvl1pPr>
              <a:defRPr/>
            </a:lvl1pPr>
          </a:lstStyle>
          <a:p>
            <a:pPr>
              <a:defRPr/>
            </a:pPr>
            <a:fld id="{652E39C1-06D7-4B78-B92E-3C6044DAA966}" type="datetime1">
              <a:rPr lang="en-US">
                <a:solidFill>
                  <a:srgbClr val="000000"/>
                </a:solidFill>
              </a:rPr>
              <a:pPr>
                <a:defRPr/>
              </a:pPr>
              <a:t>4/6/23</a:t>
            </a:fld>
            <a:endParaRPr lang="en-US">
              <a:solidFill>
                <a:srgbClr val="000000"/>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10" name="Slide Number Placeholder 6"/>
          <p:cNvSpPr>
            <a:spLocks noGrp="1"/>
          </p:cNvSpPr>
          <p:nvPr>
            <p:ph type="sldNum" sz="quarter" idx="12"/>
          </p:nvPr>
        </p:nvSpPr>
        <p:spPr/>
        <p:txBody>
          <a:bodyPr/>
          <a:lstStyle>
            <a:lvl1pPr>
              <a:defRPr/>
            </a:lvl1pPr>
          </a:lstStyle>
          <a:p>
            <a:fld id="{F907D0F2-3BDD-42C1-9249-A7AB94C629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61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5" name="CCSSO_Color Bars_DESR2.png" descr="/Volumes/Clients/CCSSO/CCS007_Org Logo/Final/CCS007_OrgLogo_FINAL_121609/PNG/CCSSO_Color Bars_DESR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488113"/>
            <a:ext cx="1219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9C9D4D0E-8F68-426A-BAC6-AD7A73E045A2}" type="datetime1">
              <a:rPr lang="en-US">
                <a:solidFill>
                  <a:srgbClr val="000000"/>
                </a:solidFill>
              </a:rPr>
              <a:pPr>
                <a:defRPr/>
              </a:pPr>
              <a:t>4/6/23</a:t>
            </a:fld>
            <a:endParaRPr lang="en-US">
              <a:solidFill>
                <a:srgbClr val="000000"/>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000000"/>
              </a:solidFill>
            </a:endParaRPr>
          </a:p>
        </p:txBody>
      </p:sp>
      <p:sp>
        <p:nvSpPr>
          <p:cNvPr id="9" name="Slide Number Placeholder 6"/>
          <p:cNvSpPr>
            <a:spLocks noGrp="1"/>
          </p:cNvSpPr>
          <p:nvPr>
            <p:ph type="sldNum" sz="quarter" idx="12"/>
          </p:nvPr>
        </p:nvSpPr>
        <p:spPr/>
        <p:txBody>
          <a:bodyPr/>
          <a:lstStyle>
            <a:lvl1pPr>
              <a:defRPr/>
            </a:lvl1pPr>
          </a:lstStyle>
          <a:p>
            <a:fld id="{43766380-ADEE-483D-AFA4-A8D2851002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93349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userDrawn="1"/>
        </p:nvSpPr>
        <p:spPr bwMode="auto">
          <a:xfrm>
            <a:off x="0" y="0"/>
            <a:ext cx="12192000" cy="1219200"/>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pic>
        <p:nvPicPr>
          <p:cNvPr id="5123" name="CCSSO_Color Bars_DESR2.png" descr="/Volumes/Clients/CCSSO/CCS007_Org Logo/Final/CCS007_OrgLogo_FINAL_121609/PNG/CCSSO_Color Bars_DESR2.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2117" y="6488113"/>
            <a:ext cx="1219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14"/>
          <p:cNvSpPr>
            <a:spLocks noChangeArrowheads="1"/>
          </p:cNvSpPr>
          <p:nvPr userDrawn="1"/>
        </p:nvSpPr>
        <p:spPr bwMode="auto">
          <a:xfrm>
            <a:off x="1320800" y="6488113"/>
            <a:ext cx="10871200" cy="381000"/>
          </a:xfrm>
          <a:prstGeom prst="rect">
            <a:avLst/>
          </a:prstGeom>
          <a:solidFill>
            <a:schemeClr val="accent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base" hangingPunct="1">
              <a:spcBef>
                <a:spcPct val="0"/>
              </a:spcBef>
              <a:spcAft>
                <a:spcPct val="0"/>
              </a:spcAft>
              <a:defRPr/>
            </a:pPr>
            <a:endParaRPr lang="en-US" altLang="en-US" sz="1800">
              <a:solidFill>
                <a:srgbClr val="FFFFFF"/>
              </a:solidFill>
            </a:endParaRPr>
          </a:p>
        </p:txBody>
      </p:sp>
      <p:sp>
        <p:nvSpPr>
          <p:cNvPr id="5125" name="Rectangle 5"/>
          <p:cNvSpPr>
            <a:spLocks noGrp="1" noChangeArrowheads="1"/>
          </p:cNvSpPr>
          <p:nvPr>
            <p:ph type="body" idx="1"/>
          </p:nvPr>
        </p:nvSpPr>
        <p:spPr bwMode="auto">
          <a:xfrm>
            <a:off x="601133" y="158908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6438" name="Rectangle 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8" charset="-128"/>
              </a:defRPr>
            </a:lvl1pPr>
          </a:lstStyle>
          <a:p>
            <a:pPr fontAlgn="base">
              <a:spcBef>
                <a:spcPct val="0"/>
              </a:spcBef>
              <a:spcAft>
                <a:spcPct val="0"/>
              </a:spcAft>
              <a:defRPr/>
            </a:pPr>
            <a:fld id="{56E2F853-D1DF-408B-BEB5-E99229BC0212}" type="datetime1">
              <a:rPr lang="en-US">
                <a:solidFill>
                  <a:srgbClr val="000000"/>
                </a:solidFill>
              </a:rPr>
              <a:pPr fontAlgn="base">
                <a:spcBef>
                  <a:spcPct val="0"/>
                </a:spcBef>
                <a:spcAft>
                  <a:spcPct val="0"/>
                </a:spcAft>
                <a:defRPr/>
              </a:pPr>
              <a:t>4/6/23</a:t>
            </a:fld>
            <a:endParaRPr lang="en-US">
              <a:solidFill>
                <a:srgbClr val="000000"/>
              </a:solidFill>
            </a:endParaRPr>
          </a:p>
        </p:txBody>
      </p:sp>
      <p:sp>
        <p:nvSpPr>
          <p:cNvPr id="146439" name="Rectangle 7"/>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mn-ea"/>
              </a:defRPr>
            </a:lvl1pPr>
          </a:lstStyle>
          <a:p>
            <a:pPr fontAlgn="base">
              <a:spcBef>
                <a:spcPct val="0"/>
              </a:spcBef>
              <a:spcAft>
                <a:spcPct val="0"/>
              </a:spcAft>
              <a:defRPr/>
            </a:pPr>
            <a:endParaRPr lang="en-US">
              <a:solidFill>
                <a:srgbClr val="000000"/>
              </a:solidFill>
            </a:endParaRPr>
          </a:p>
        </p:txBody>
      </p:sp>
      <p:sp>
        <p:nvSpPr>
          <p:cNvPr id="146440" name="Rectangle 8"/>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pPr>
            <a:fld id="{3AF9DECC-2DB4-4E25-90E9-504335D55753}" type="slidenum">
              <a:rPr lang="en-US" altLang="en-US">
                <a:solidFill>
                  <a:srgbClr val="000000"/>
                </a:solidFill>
                <a:ea typeface="ＭＳ Ｐゴシック" panose="020B0600070205080204" pitchFamily="34" charset="-128"/>
              </a:rPr>
              <a:pPr fontAlgn="base">
                <a:spcBef>
                  <a:spcPct val="0"/>
                </a:spcBef>
                <a:spcAft>
                  <a:spcPct val="0"/>
                </a:spcAft>
              </a:pPr>
              <a:t>‹#›</a:t>
            </a:fld>
            <a:endParaRPr lang="en-US" altLang="en-US">
              <a:solidFill>
                <a:srgbClr val="000000"/>
              </a:solidFill>
              <a:ea typeface="ＭＳ Ｐゴシック" panose="020B0600070205080204" pitchFamily="34" charset="-128"/>
            </a:endParaRPr>
          </a:p>
        </p:txBody>
      </p:sp>
      <p:sp>
        <p:nvSpPr>
          <p:cNvPr id="5129" name="Rectangle 9"/>
          <p:cNvSpPr>
            <a:spLocks noGrp="1" noChangeArrowheads="1"/>
          </p:cNvSpPr>
          <p:nvPr>
            <p:ph type="title"/>
          </p:nvPr>
        </p:nvSpPr>
        <p:spPr bwMode="auto">
          <a:xfrm>
            <a:off x="601133" y="7778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346738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rtl="0" eaLnBrk="0" fontAlgn="base" hangingPunct="0">
        <a:spcBef>
          <a:spcPct val="0"/>
        </a:spcBef>
        <a:spcAft>
          <a:spcPct val="0"/>
        </a:spcAft>
        <a:defRPr sz="2800">
          <a:solidFill>
            <a:srgbClr val="FFFFFF"/>
          </a:solidFill>
          <a:latin typeface="+mj-lt"/>
          <a:ea typeface="ＭＳ Ｐゴシック" pitchFamily="18" charset="-128"/>
          <a:cs typeface="+mj-cs"/>
        </a:defRPr>
      </a:lvl1pPr>
      <a:lvl2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2pPr>
      <a:lvl3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3pPr>
      <a:lvl4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4pPr>
      <a:lvl5pPr algn="l" rtl="0" eaLnBrk="0" fontAlgn="base" hangingPunct="0">
        <a:spcBef>
          <a:spcPct val="0"/>
        </a:spcBef>
        <a:spcAft>
          <a:spcPct val="0"/>
        </a:spcAft>
        <a:defRPr sz="2800">
          <a:solidFill>
            <a:srgbClr val="FFFFFF"/>
          </a:solidFill>
          <a:latin typeface="Arial Black" pitchFamily="34" charset="0"/>
          <a:ea typeface="ＭＳ Ｐゴシック" pitchFamily="18" charset="-128"/>
          <a:cs typeface="Arial" charset="0"/>
        </a:defRPr>
      </a:lvl5pPr>
      <a:lvl6pPr marL="457189" algn="l" rtl="0" fontAlgn="base">
        <a:spcBef>
          <a:spcPct val="0"/>
        </a:spcBef>
        <a:spcAft>
          <a:spcPct val="0"/>
        </a:spcAft>
        <a:defRPr sz="2800">
          <a:solidFill>
            <a:srgbClr val="FFFFFF"/>
          </a:solidFill>
          <a:latin typeface="Arial Black" pitchFamily="34" charset="0"/>
          <a:cs typeface="Arial" charset="0"/>
        </a:defRPr>
      </a:lvl6pPr>
      <a:lvl7pPr marL="914377" algn="l" rtl="0" fontAlgn="base">
        <a:spcBef>
          <a:spcPct val="0"/>
        </a:spcBef>
        <a:spcAft>
          <a:spcPct val="0"/>
        </a:spcAft>
        <a:defRPr sz="2800">
          <a:solidFill>
            <a:srgbClr val="FFFFFF"/>
          </a:solidFill>
          <a:latin typeface="Arial Black" pitchFamily="34" charset="0"/>
          <a:cs typeface="Arial" charset="0"/>
        </a:defRPr>
      </a:lvl7pPr>
      <a:lvl8pPr marL="1371566" algn="l" rtl="0" fontAlgn="base">
        <a:spcBef>
          <a:spcPct val="0"/>
        </a:spcBef>
        <a:spcAft>
          <a:spcPct val="0"/>
        </a:spcAft>
        <a:defRPr sz="2800">
          <a:solidFill>
            <a:srgbClr val="FFFFFF"/>
          </a:solidFill>
          <a:latin typeface="Arial Black" pitchFamily="34" charset="0"/>
          <a:cs typeface="Arial" charset="0"/>
        </a:defRPr>
      </a:lvl8pPr>
      <a:lvl9pPr marL="1828754" algn="l" rtl="0" fontAlgn="base">
        <a:spcBef>
          <a:spcPct val="0"/>
        </a:spcBef>
        <a:spcAft>
          <a:spcPct val="0"/>
        </a:spcAft>
        <a:defRPr sz="2800">
          <a:solidFill>
            <a:srgbClr val="FFFFFF"/>
          </a:solidFill>
          <a:latin typeface="Arial Black" pitchFamily="34" charset="0"/>
          <a:cs typeface="Arial" charset="0"/>
        </a:defRPr>
      </a:lvl9pPr>
    </p:titleStyle>
    <p:bodyStyle>
      <a:lvl1pPr marL="342891" indent="-342891" algn="l" rtl="0" eaLnBrk="0" fontAlgn="base" hangingPunct="0">
        <a:spcBef>
          <a:spcPct val="20000"/>
        </a:spcBef>
        <a:spcAft>
          <a:spcPct val="0"/>
        </a:spcAft>
        <a:buClr>
          <a:schemeClr val="accent2"/>
        </a:buClr>
        <a:buFont typeface="Wingdings" panose="05000000000000000000" pitchFamily="2" charset="2"/>
        <a:buChar char="z"/>
        <a:defRPr sz="2400">
          <a:solidFill>
            <a:schemeClr val="tx1"/>
          </a:solidFill>
          <a:latin typeface="+mn-lt"/>
          <a:ea typeface="ＭＳ Ｐゴシック" pitchFamily="18" charset="-128"/>
          <a:cs typeface="+mn-cs"/>
        </a:defRPr>
      </a:lvl1pPr>
      <a:lvl2pPr marL="742932" indent="-285744" algn="l" rtl="0" eaLnBrk="0" fontAlgn="base" hangingPunct="0">
        <a:spcBef>
          <a:spcPct val="20000"/>
        </a:spcBef>
        <a:spcAft>
          <a:spcPct val="0"/>
        </a:spcAft>
        <a:buClr>
          <a:schemeClr val="accent2"/>
        </a:buClr>
        <a:buFont typeface="Wingdings" panose="05000000000000000000" pitchFamily="2" charset="2"/>
        <a:buChar char="§"/>
        <a:defRPr sz="2000">
          <a:solidFill>
            <a:schemeClr val="tx1"/>
          </a:solidFill>
          <a:latin typeface="+mn-lt"/>
          <a:ea typeface="ＭＳ Ｐゴシック" pitchFamily="18" charset="-128"/>
          <a:cs typeface="+mn-cs"/>
        </a:defRPr>
      </a:lvl2pPr>
      <a:lvl3pPr marL="1142971" indent="-228594" algn="l" rtl="0" eaLnBrk="0" fontAlgn="base" hangingPunct="0">
        <a:spcBef>
          <a:spcPct val="20000"/>
        </a:spcBef>
        <a:spcAft>
          <a:spcPct val="0"/>
        </a:spcAft>
        <a:buClr>
          <a:schemeClr val="accent2"/>
        </a:buClr>
        <a:buChar char="•"/>
        <a:defRPr>
          <a:solidFill>
            <a:schemeClr val="tx1"/>
          </a:solidFill>
          <a:latin typeface="+mn-lt"/>
          <a:ea typeface="ＭＳ Ｐゴシック" pitchFamily="18" charset="-128"/>
          <a:cs typeface="+mn-cs"/>
        </a:defRPr>
      </a:lvl3pPr>
      <a:lvl4pPr marL="1600160"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4pPr>
      <a:lvl5pPr marL="2057349" indent="-228594" algn="l" rtl="0" eaLnBrk="0" fontAlgn="base" hangingPunct="0">
        <a:spcBef>
          <a:spcPct val="20000"/>
        </a:spcBef>
        <a:spcAft>
          <a:spcPct val="0"/>
        </a:spcAft>
        <a:buClr>
          <a:schemeClr val="accent2"/>
        </a:buClr>
        <a:buChar char="»"/>
        <a:defRPr sz="1600">
          <a:solidFill>
            <a:schemeClr val="tx1"/>
          </a:solidFill>
          <a:latin typeface="+mn-lt"/>
          <a:ea typeface="ＭＳ Ｐゴシック" pitchFamily="18" charset="-128"/>
          <a:cs typeface="+mn-cs"/>
        </a:defRPr>
      </a:lvl5pPr>
      <a:lvl6pPr marL="2514537" indent="-228594" algn="l" rtl="0" fontAlgn="base">
        <a:spcBef>
          <a:spcPct val="20000"/>
        </a:spcBef>
        <a:spcAft>
          <a:spcPct val="0"/>
        </a:spcAft>
        <a:buClr>
          <a:schemeClr val="accent2"/>
        </a:buClr>
        <a:buChar char="»"/>
        <a:defRPr sz="1600">
          <a:solidFill>
            <a:schemeClr val="tx1"/>
          </a:solidFill>
          <a:latin typeface="+mn-lt"/>
          <a:cs typeface="+mn-cs"/>
        </a:defRPr>
      </a:lvl6pPr>
      <a:lvl7pPr marL="2971726" indent="-228594" algn="l" rtl="0" fontAlgn="base">
        <a:spcBef>
          <a:spcPct val="20000"/>
        </a:spcBef>
        <a:spcAft>
          <a:spcPct val="0"/>
        </a:spcAft>
        <a:buClr>
          <a:schemeClr val="accent2"/>
        </a:buClr>
        <a:buChar char="»"/>
        <a:defRPr sz="1600">
          <a:solidFill>
            <a:schemeClr val="tx1"/>
          </a:solidFill>
          <a:latin typeface="+mn-lt"/>
          <a:cs typeface="+mn-cs"/>
        </a:defRPr>
      </a:lvl7pPr>
      <a:lvl8pPr marL="3428914" indent="-228594" algn="l" rtl="0" fontAlgn="base">
        <a:spcBef>
          <a:spcPct val="20000"/>
        </a:spcBef>
        <a:spcAft>
          <a:spcPct val="0"/>
        </a:spcAft>
        <a:buClr>
          <a:schemeClr val="accent2"/>
        </a:buClr>
        <a:buChar char="»"/>
        <a:defRPr sz="1600">
          <a:solidFill>
            <a:schemeClr val="tx1"/>
          </a:solidFill>
          <a:latin typeface="+mn-lt"/>
          <a:cs typeface="+mn-cs"/>
        </a:defRPr>
      </a:lvl8pPr>
      <a:lvl9pPr marL="3886103" indent="-228594" algn="l" rtl="0" fontAlgn="base">
        <a:spcBef>
          <a:spcPct val="20000"/>
        </a:spcBef>
        <a:spcAft>
          <a:spcPct val="0"/>
        </a:spcAft>
        <a:buClr>
          <a:schemeClr val="accent2"/>
        </a:buClr>
        <a:buChar char="»"/>
        <a:defRPr sz="1600">
          <a:solidFill>
            <a:schemeClr val="tx1"/>
          </a:solidFill>
          <a:latin typeface="+mn-lt"/>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93B51-A63B-2E43-8309-FC47710B7FAC}"/>
              </a:ext>
            </a:extLst>
          </p:cNvPr>
          <p:cNvSpPr>
            <a:spLocks noGrp="1"/>
          </p:cNvSpPr>
          <p:nvPr>
            <p:ph type="title" idx="4294967295"/>
          </p:nvPr>
        </p:nvSpPr>
        <p:spPr>
          <a:xfrm>
            <a:off x="0" y="-809625"/>
            <a:ext cx="11360150" cy="809625"/>
          </a:xfrm>
        </p:spPr>
        <p:txBody>
          <a:bodyPr/>
          <a:lstStyle/>
          <a:p>
            <a:pPr rtl="0"/>
            <a:r>
              <a:rPr lang="en-US" dirty="0">
                <a:solidFill>
                  <a:schemeClr val="tx1"/>
                </a:solidFill>
              </a:rPr>
              <a:t>Working with Principals to Develop Inclusive School Programs</a:t>
            </a:r>
          </a:p>
        </p:txBody>
      </p:sp>
    </p:spTree>
    <p:extLst>
      <p:ext uri="{BB962C8B-B14F-4D97-AF65-F5344CB8AC3E}">
        <p14:creationId xmlns:p14="http://schemas.microsoft.com/office/powerpoint/2010/main" val="161015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Research on Effective Inclusive Schools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All PSEL Standards are important… But the must-haves for effective inclusive schools relate to:</a:t>
            </a:r>
          </a:p>
          <a:p>
            <a:pPr lvl="1">
              <a:lnSpc>
                <a:spcPct val="90000"/>
              </a:lnSpc>
              <a:spcAft>
                <a:spcPts val="1100"/>
              </a:spcAft>
            </a:pPr>
            <a:r>
              <a:rPr lang="en-US" sz="2500" dirty="0"/>
              <a:t>Standard 1 | Mission, </a:t>
            </a:r>
            <a:r>
              <a:rPr lang="en-US" sz="2500" b="1" dirty="0"/>
              <a:t>Vision</a:t>
            </a:r>
            <a:r>
              <a:rPr lang="en-US" sz="2500" dirty="0"/>
              <a:t>, Core Values</a:t>
            </a:r>
          </a:p>
          <a:p>
            <a:pPr lvl="1">
              <a:lnSpc>
                <a:spcPct val="90000"/>
              </a:lnSpc>
              <a:spcAft>
                <a:spcPts val="1100"/>
              </a:spcAft>
            </a:pPr>
            <a:r>
              <a:rPr lang="en-US" sz="2500" dirty="0"/>
              <a:t>Standard 4 | Curriculum, Instruction, and </a:t>
            </a:r>
            <a:r>
              <a:rPr lang="en-US" sz="2500" b="1" dirty="0"/>
              <a:t>Assessment</a:t>
            </a:r>
            <a:endParaRPr lang="en-US" sz="2500" dirty="0"/>
          </a:p>
          <a:p>
            <a:pPr lvl="1">
              <a:lnSpc>
                <a:spcPct val="90000"/>
              </a:lnSpc>
              <a:spcAft>
                <a:spcPts val="1100"/>
              </a:spcAft>
            </a:pPr>
            <a:r>
              <a:rPr lang="en-US" sz="2500" dirty="0"/>
              <a:t>Standard 6 | </a:t>
            </a:r>
            <a:r>
              <a:rPr lang="en-US" sz="2500" b="1" dirty="0"/>
              <a:t>Professional Capacity</a:t>
            </a:r>
            <a:r>
              <a:rPr lang="en-US" sz="2500" dirty="0"/>
              <a:t> of School Personnel</a:t>
            </a:r>
          </a:p>
        </p:txBody>
      </p:sp>
    </p:spTree>
    <p:extLst>
      <p:ext uri="{BB962C8B-B14F-4D97-AF65-F5344CB8AC3E}">
        <p14:creationId xmlns:p14="http://schemas.microsoft.com/office/powerpoint/2010/main" val="2989782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Standard 1 | Mission, Vision, Core Values</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What does this mean for an effective inclusive school?</a:t>
            </a:r>
          </a:p>
          <a:p>
            <a:pPr>
              <a:lnSpc>
                <a:spcPct val="90000"/>
              </a:lnSpc>
              <a:spcAft>
                <a:spcPts val="1100"/>
              </a:spcAft>
            </a:pPr>
            <a:r>
              <a:rPr lang="en-US" sz="2800" dirty="0"/>
              <a:t>Example:</a:t>
            </a:r>
          </a:p>
          <a:p>
            <a:pPr lvl="1">
              <a:lnSpc>
                <a:spcPct val="90000"/>
              </a:lnSpc>
              <a:spcBef>
                <a:spcPts val="500"/>
              </a:spcBef>
              <a:spcAft>
                <a:spcPts val="500"/>
              </a:spcAft>
            </a:pPr>
            <a:r>
              <a:rPr lang="en-US" sz="2500" dirty="0"/>
              <a:t>Include all students as </a:t>
            </a:r>
            <a:r>
              <a:rPr lang="en-US" sz="2500" b="1" dirty="0"/>
              <a:t>valued members </a:t>
            </a:r>
            <a:r>
              <a:rPr lang="en-US" sz="2500" dirty="0"/>
              <a:t>of the community</a:t>
            </a:r>
          </a:p>
          <a:p>
            <a:pPr lvl="1">
              <a:lnSpc>
                <a:spcPct val="90000"/>
              </a:lnSpc>
              <a:spcBef>
                <a:spcPts val="500"/>
              </a:spcBef>
              <a:spcAft>
                <a:spcPts val="500"/>
              </a:spcAft>
            </a:pPr>
            <a:r>
              <a:rPr lang="en-US" sz="2500" dirty="0"/>
              <a:t>Students with disabilities </a:t>
            </a:r>
            <a:r>
              <a:rPr lang="en-US" sz="2500" b="1" dirty="0"/>
              <a:t>belong</a:t>
            </a:r>
            <a:r>
              <a:rPr lang="en-US" sz="2500" dirty="0"/>
              <a:t> to the school community and are </a:t>
            </a:r>
            <a:r>
              <a:rPr lang="en-US" sz="2500" b="1" dirty="0"/>
              <a:t>accepted </a:t>
            </a:r>
            <a:r>
              <a:rPr lang="en-US" sz="2500" dirty="0"/>
              <a:t>by all</a:t>
            </a:r>
          </a:p>
          <a:p>
            <a:pPr lvl="1">
              <a:lnSpc>
                <a:spcPct val="90000"/>
              </a:lnSpc>
              <a:spcBef>
                <a:spcPts val="500"/>
              </a:spcBef>
              <a:spcAft>
                <a:spcPts val="500"/>
              </a:spcAft>
            </a:pPr>
            <a:r>
              <a:rPr lang="en-US" sz="2500" dirty="0"/>
              <a:t>They </a:t>
            </a:r>
            <a:r>
              <a:rPr lang="en-US" sz="2500" b="1" dirty="0"/>
              <a:t>actively participate </a:t>
            </a:r>
            <a:r>
              <a:rPr lang="en-US" sz="2500" dirty="0"/>
              <a:t>in the academic and social community of the school</a:t>
            </a:r>
          </a:p>
          <a:p>
            <a:pPr lvl="1">
              <a:lnSpc>
                <a:spcPct val="90000"/>
              </a:lnSpc>
              <a:spcBef>
                <a:spcPts val="500"/>
              </a:spcBef>
              <a:spcAft>
                <a:spcPts val="500"/>
              </a:spcAft>
            </a:pPr>
            <a:r>
              <a:rPr lang="en-US" sz="2500" dirty="0"/>
              <a:t>They are </a:t>
            </a:r>
            <a:r>
              <a:rPr lang="en-US" sz="2500" b="1" dirty="0"/>
              <a:t>provided supports </a:t>
            </a:r>
            <a:r>
              <a:rPr lang="en-US" sz="2500" dirty="0"/>
              <a:t>that give them an opportunity to succeed</a:t>
            </a:r>
          </a:p>
        </p:txBody>
      </p:sp>
    </p:spTree>
    <p:extLst>
      <p:ext uri="{BB962C8B-B14F-4D97-AF65-F5344CB8AC3E}">
        <p14:creationId xmlns:p14="http://schemas.microsoft.com/office/powerpoint/2010/main" val="1219862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How do Principals Get There?</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From the beginning, principals had strong core values regarding inclusion</a:t>
            </a:r>
          </a:p>
          <a:p>
            <a:pPr>
              <a:lnSpc>
                <a:spcPct val="90000"/>
              </a:lnSpc>
              <a:spcAft>
                <a:spcPts val="1100"/>
              </a:spcAft>
            </a:pPr>
            <a:r>
              <a:rPr lang="en-US" sz="2800" dirty="0"/>
              <a:t>One principal was described as </a:t>
            </a:r>
            <a:r>
              <a:rPr lang="en-US" sz="2800" b="1" dirty="0"/>
              <a:t>“adamant and uncompromising”</a:t>
            </a:r>
            <a:r>
              <a:rPr lang="en-US" sz="2800" dirty="0"/>
              <a:t> about</a:t>
            </a:r>
            <a:r>
              <a:rPr lang="en-US" sz="2800" b="1" dirty="0"/>
              <a:t> </a:t>
            </a:r>
            <a:r>
              <a:rPr lang="en-US" sz="2800" dirty="0"/>
              <a:t>core values, which included </a:t>
            </a:r>
            <a:r>
              <a:rPr lang="en-US" sz="2800" b="1" dirty="0"/>
              <a:t>“meeting the needs of all students in the school, not just a particular group”</a:t>
            </a:r>
            <a:r>
              <a:rPr lang="en-US" sz="2800" dirty="0"/>
              <a:t>, and </a:t>
            </a:r>
            <a:r>
              <a:rPr lang="en-US" sz="2800" b="1" dirty="0"/>
              <a:t>“ensuring that students with disabilities were included as a natural part of this vision and were educated as much as possible with typical peers”</a:t>
            </a:r>
            <a:r>
              <a:rPr lang="en-US" sz="2800" dirty="0"/>
              <a:t> (Waldron et al., 2011, p. 24)</a:t>
            </a:r>
          </a:p>
        </p:txBody>
      </p:sp>
    </p:spTree>
    <p:extLst>
      <p:ext uri="{BB962C8B-B14F-4D97-AF65-F5344CB8AC3E}">
        <p14:creationId xmlns:p14="http://schemas.microsoft.com/office/powerpoint/2010/main" val="3829929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How do Principals Get There?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In another setting, across three schools, the shared vision did not </a:t>
            </a:r>
            <a:r>
              <a:rPr lang="en-US" sz="2800" b="1" dirty="0"/>
              <a:t>“bubble up from the bottom”</a:t>
            </a:r>
          </a:p>
          <a:p>
            <a:pPr>
              <a:lnSpc>
                <a:spcPct val="90000"/>
              </a:lnSpc>
              <a:spcAft>
                <a:spcPts val="1100"/>
              </a:spcAft>
            </a:pPr>
            <a:r>
              <a:rPr lang="en-US" sz="2800" dirty="0"/>
              <a:t>Core values came from the principals, who were “clear about their school’s fundamental missions…</a:t>
            </a:r>
            <a:r>
              <a:rPr lang="en-US" sz="2800" b="1" dirty="0"/>
              <a:t>to them, inclusion was a non-negotiable grounded in civil rights”</a:t>
            </a:r>
            <a:r>
              <a:rPr lang="en-US" sz="2800" dirty="0"/>
              <a:t> (</a:t>
            </a:r>
            <a:r>
              <a:rPr lang="en-US" sz="2800" dirty="0" err="1"/>
              <a:t>Hehis</a:t>
            </a:r>
            <a:r>
              <a:rPr lang="en-US" sz="2800" dirty="0"/>
              <a:t> &amp; </a:t>
            </a:r>
            <a:r>
              <a:rPr lang="en-US" sz="2800" dirty="0" err="1"/>
              <a:t>Katzmann</a:t>
            </a:r>
            <a:r>
              <a:rPr lang="en-US" sz="2800" dirty="0"/>
              <a:t>, 2012, p. 33) </a:t>
            </a:r>
          </a:p>
        </p:txBody>
      </p:sp>
    </p:spTree>
    <p:extLst>
      <p:ext uri="{BB962C8B-B14F-4D97-AF65-F5344CB8AC3E}">
        <p14:creationId xmlns:p14="http://schemas.microsoft.com/office/powerpoint/2010/main" val="188424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How do Principals Get There?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Principals knew they could not mandate this vision and ensure commitment (and thus motivation) of teachers</a:t>
            </a:r>
          </a:p>
          <a:p>
            <a:pPr>
              <a:lnSpc>
                <a:spcPct val="90000"/>
              </a:lnSpc>
              <a:spcAft>
                <a:spcPts val="1100"/>
              </a:spcAft>
            </a:pPr>
            <a:r>
              <a:rPr lang="en-US" sz="2800" dirty="0"/>
              <a:t>Teachers were taking big risks, and often had a “this too shall pass” perspective on change</a:t>
            </a:r>
          </a:p>
          <a:p>
            <a:pPr>
              <a:lnSpc>
                <a:spcPct val="90000"/>
              </a:lnSpc>
              <a:spcAft>
                <a:spcPts val="1100"/>
              </a:spcAft>
            </a:pPr>
            <a:r>
              <a:rPr lang="en-US" sz="2800" dirty="0"/>
              <a:t>Teachers need to be highly motivated to develop and enact instructional skills needed</a:t>
            </a:r>
          </a:p>
          <a:p>
            <a:pPr>
              <a:lnSpc>
                <a:spcPct val="90000"/>
              </a:lnSpc>
              <a:spcAft>
                <a:spcPts val="1100"/>
              </a:spcAft>
            </a:pPr>
            <a:r>
              <a:rPr lang="en-US" sz="2800" dirty="0"/>
              <a:t>Key – what principals did to gain support from teachers for this vision</a:t>
            </a:r>
          </a:p>
        </p:txBody>
      </p:sp>
    </p:spTree>
    <p:extLst>
      <p:ext uri="{BB962C8B-B14F-4D97-AF65-F5344CB8AC3E}">
        <p14:creationId xmlns:p14="http://schemas.microsoft.com/office/powerpoint/2010/main" val="2056218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How do Principals Get There?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Had to develop a </a:t>
            </a:r>
            <a:r>
              <a:rPr lang="en-US" sz="2700" b="1" dirty="0"/>
              <a:t>trusting, supportive relationship</a:t>
            </a:r>
            <a:r>
              <a:rPr lang="en-US" sz="2700" dirty="0"/>
              <a:t> with teachers</a:t>
            </a:r>
          </a:p>
          <a:p>
            <a:pPr>
              <a:lnSpc>
                <a:spcPct val="90000"/>
              </a:lnSpc>
              <a:spcAft>
                <a:spcPts val="1100"/>
              </a:spcAft>
            </a:pPr>
            <a:r>
              <a:rPr lang="en-US" sz="2700" dirty="0"/>
              <a:t>Teachers could </a:t>
            </a:r>
            <a:r>
              <a:rPr lang="en-US" sz="2700" b="1" dirty="0"/>
              <a:t>depend on the principal,</a:t>
            </a:r>
            <a:r>
              <a:rPr lang="en-US" sz="2700" dirty="0"/>
              <a:t> who engaged in a range of behaviors to demonstrate support for teachers</a:t>
            </a:r>
          </a:p>
          <a:p>
            <a:pPr>
              <a:lnSpc>
                <a:spcPct val="90000"/>
              </a:lnSpc>
              <a:spcAft>
                <a:spcPts val="1100"/>
              </a:spcAft>
            </a:pPr>
            <a:r>
              <a:rPr lang="en-US" sz="2700" dirty="0"/>
              <a:t>Principals shared decision making, shared control over all aspects of change, and distributed leadership (teacher leaders)</a:t>
            </a:r>
          </a:p>
          <a:p>
            <a:pPr>
              <a:lnSpc>
                <a:spcPct val="90000"/>
              </a:lnSpc>
              <a:spcAft>
                <a:spcPts val="1100"/>
              </a:spcAft>
            </a:pPr>
            <a:r>
              <a:rPr lang="en-US" sz="2700" dirty="0"/>
              <a:t>In one school, the principal was described by a teacher as someone who </a:t>
            </a:r>
            <a:r>
              <a:rPr lang="en-US" sz="2700" b="1" dirty="0"/>
              <a:t>“shared decision-making power and remained flexible, open-minded, and ready to learn from others”</a:t>
            </a:r>
            <a:r>
              <a:rPr lang="en-US" sz="2700" dirty="0"/>
              <a:t> (Waldron et al., 2011, p. 54)</a:t>
            </a:r>
          </a:p>
          <a:p>
            <a:pPr>
              <a:lnSpc>
                <a:spcPct val="90000"/>
              </a:lnSpc>
              <a:spcAft>
                <a:spcPts val="1100"/>
              </a:spcAft>
            </a:pPr>
            <a:endParaRPr lang="en-US" sz="2700" dirty="0"/>
          </a:p>
        </p:txBody>
      </p:sp>
    </p:spTree>
    <p:extLst>
      <p:ext uri="{BB962C8B-B14F-4D97-AF65-F5344CB8AC3E}">
        <p14:creationId xmlns:p14="http://schemas.microsoft.com/office/powerpoint/2010/main" val="4267602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How do Principals Get There?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Top-down pressure (value and support all students) and bottom-up support for teachers and others involved in school improvement to enact the vision</a:t>
            </a:r>
          </a:p>
          <a:p>
            <a:pPr>
              <a:lnSpc>
                <a:spcPct val="90000"/>
              </a:lnSpc>
              <a:spcAft>
                <a:spcPts val="1100"/>
              </a:spcAft>
            </a:pPr>
            <a:r>
              <a:rPr lang="en-US" sz="2700" dirty="0"/>
              <a:t>Culture of trust and collaboration that was developed in these schools</a:t>
            </a:r>
          </a:p>
          <a:p>
            <a:pPr>
              <a:lnSpc>
                <a:spcPct val="90000"/>
              </a:lnSpc>
              <a:spcAft>
                <a:spcPts val="1100"/>
              </a:spcAft>
            </a:pPr>
            <a:r>
              <a:rPr lang="en-US" sz="2700" dirty="0"/>
              <a:t>One principal said “the degree to which we trust each other determines the degree to which we can actually get together and solve problems and work things out” (</a:t>
            </a:r>
            <a:r>
              <a:rPr lang="en-US" sz="2700" dirty="0" err="1"/>
              <a:t>Hoppey</a:t>
            </a:r>
            <a:r>
              <a:rPr lang="en-US" sz="2700" dirty="0"/>
              <a:t> &amp; </a:t>
            </a:r>
            <a:r>
              <a:rPr lang="en-US" sz="2700" dirty="0" err="1"/>
              <a:t>McLeskey</a:t>
            </a:r>
            <a:r>
              <a:rPr lang="en-US" sz="2700" dirty="0"/>
              <a:t>, 2013, p. 249)</a:t>
            </a:r>
          </a:p>
        </p:txBody>
      </p:sp>
    </p:spTree>
    <p:extLst>
      <p:ext uri="{BB962C8B-B14F-4D97-AF65-F5344CB8AC3E}">
        <p14:creationId xmlns:p14="http://schemas.microsoft.com/office/powerpoint/2010/main" val="246214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How do Principals Get There?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Principals also built trusting relationships with teachers by:</a:t>
            </a:r>
          </a:p>
          <a:p>
            <a:pPr lvl="1">
              <a:lnSpc>
                <a:spcPct val="90000"/>
              </a:lnSpc>
              <a:spcBef>
                <a:spcPts val="500"/>
              </a:spcBef>
              <a:spcAft>
                <a:spcPts val="500"/>
              </a:spcAft>
            </a:pPr>
            <a:r>
              <a:rPr lang="en-US" sz="2300" dirty="0"/>
              <a:t>Hiring teachers and paraeducators who were a good fit for the school</a:t>
            </a:r>
          </a:p>
          <a:p>
            <a:pPr lvl="1">
              <a:lnSpc>
                <a:spcPct val="90000"/>
              </a:lnSpc>
              <a:spcBef>
                <a:spcPts val="500"/>
              </a:spcBef>
              <a:spcAft>
                <a:spcPts val="500"/>
              </a:spcAft>
            </a:pPr>
            <a:r>
              <a:rPr lang="en-US" sz="2300" dirty="0"/>
              <a:t>Redesigning the school day so adequate time and resources were available to ensure teachers were successful</a:t>
            </a:r>
          </a:p>
          <a:p>
            <a:pPr lvl="1">
              <a:lnSpc>
                <a:spcPct val="90000"/>
              </a:lnSpc>
              <a:spcBef>
                <a:spcPts val="500"/>
              </a:spcBef>
              <a:spcAft>
                <a:spcPts val="500"/>
              </a:spcAft>
            </a:pPr>
            <a:r>
              <a:rPr lang="en-US" sz="2300" dirty="0"/>
              <a:t>Obtaining and providing sufficient resources to support teachers</a:t>
            </a:r>
          </a:p>
          <a:p>
            <a:pPr lvl="1">
              <a:lnSpc>
                <a:spcPct val="90000"/>
              </a:lnSpc>
              <a:spcBef>
                <a:spcPts val="500"/>
              </a:spcBef>
              <a:spcAft>
                <a:spcPts val="500"/>
              </a:spcAft>
            </a:pPr>
            <a:r>
              <a:rPr lang="en-US" sz="2300" dirty="0"/>
              <a:t>A willingness by the principal to make difficult decisions</a:t>
            </a:r>
          </a:p>
          <a:p>
            <a:pPr>
              <a:lnSpc>
                <a:spcPct val="90000"/>
              </a:lnSpc>
              <a:spcAft>
                <a:spcPts val="1100"/>
              </a:spcAft>
            </a:pPr>
            <a:r>
              <a:rPr lang="en-US" sz="2700" dirty="0"/>
              <a:t>Building trust and collaboratively engaging teachers was thus used to gain teacher support (and motivation) for the vision</a:t>
            </a:r>
          </a:p>
        </p:txBody>
      </p:sp>
    </p:spTree>
    <p:extLst>
      <p:ext uri="{BB962C8B-B14F-4D97-AF65-F5344CB8AC3E}">
        <p14:creationId xmlns:p14="http://schemas.microsoft.com/office/powerpoint/2010/main" val="349693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Standard 4 | Curriculum, Instruction, &amp; Assessment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Elmore (2005) recommends developing an internal accountability system that complements and supports external accountability</a:t>
            </a:r>
          </a:p>
          <a:p>
            <a:pPr>
              <a:lnSpc>
                <a:spcPct val="90000"/>
              </a:lnSpc>
              <a:spcAft>
                <a:spcPts val="1100"/>
              </a:spcAft>
            </a:pPr>
            <a:r>
              <a:rPr lang="en-US" sz="2700" dirty="0"/>
              <a:t>All effective inclusive schools recognized that teachers needed data for monitoring student progress and making instructional decisions</a:t>
            </a:r>
          </a:p>
          <a:p>
            <a:pPr>
              <a:lnSpc>
                <a:spcPct val="90000"/>
              </a:lnSpc>
              <a:spcAft>
                <a:spcPts val="1100"/>
              </a:spcAft>
            </a:pPr>
            <a:r>
              <a:rPr lang="en-US" sz="2700" dirty="0"/>
              <a:t>Must be a system that teachers value and support (i.e., it is viewed as a reflection of the content and outcomes of their instruction)</a:t>
            </a:r>
          </a:p>
          <a:p>
            <a:pPr>
              <a:lnSpc>
                <a:spcPct val="90000"/>
              </a:lnSpc>
              <a:spcAft>
                <a:spcPts val="1100"/>
              </a:spcAft>
            </a:pPr>
            <a:r>
              <a:rPr lang="en-US" sz="2700" dirty="0"/>
              <a:t>Teachers, administrators, and others worked collaboratively to develop data systems</a:t>
            </a:r>
          </a:p>
        </p:txBody>
      </p:sp>
    </p:spTree>
    <p:extLst>
      <p:ext uri="{BB962C8B-B14F-4D97-AF65-F5344CB8AC3E}">
        <p14:creationId xmlns:p14="http://schemas.microsoft.com/office/powerpoint/2010/main" val="138703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276012" y="77788"/>
            <a:ext cx="11590867" cy="1143000"/>
          </a:xfrm>
        </p:spPr>
        <p:txBody>
          <a:bodyPr wrap="square" anchor="ctr">
            <a:normAutofit/>
          </a:bodyPr>
          <a:lstStyle/>
          <a:p>
            <a:r>
              <a:rPr lang="en-US" dirty="0"/>
              <a:t>Standard 4 | Curriculum, Instruction, &amp; Assessment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One principal said he and his teachers developed their own measures for accountability that were intended to </a:t>
            </a:r>
            <a:r>
              <a:rPr lang="en-US" sz="2700" b="1" dirty="0"/>
              <a:t>describe what was important to them so they would know when they were doing a good job</a:t>
            </a:r>
          </a:p>
          <a:p>
            <a:pPr>
              <a:lnSpc>
                <a:spcPct val="90000"/>
              </a:lnSpc>
              <a:spcAft>
                <a:spcPts val="1100"/>
              </a:spcAft>
            </a:pPr>
            <a:r>
              <a:rPr lang="en-US" sz="2700" dirty="0"/>
              <a:t>“Using these data led to many changes in the school, including more use of evidence-based practices to address the needs of struggling students, and reorganizing the school day” (</a:t>
            </a:r>
            <a:r>
              <a:rPr lang="en-US" sz="2700" dirty="0" err="1"/>
              <a:t>Hoppey</a:t>
            </a:r>
            <a:r>
              <a:rPr lang="en-US" sz="2700" dirty="0"/>
              <a:t> &amp; </a:t>
            </a:r>
            <a:r>
              <a:rPr lang="en-US" sz="2700" dirty="0" err="1"/>
              <a:t>McLeskey</a:t>
            </a:r>
            <a:r>
              <a:rPr lang="en-US" sz="2700" dirty="0"/>
              <a:t>, 2013, p. 251)</a:t>
            </a:r>
          </a:p>
        </p:txBody>
      </p:sp>
    </p:spTree>
    <p:extLst>
      <p:ext uri="{BB962C8B-B14F-4D97-AF65-F5344CB8AC3E}">
        <p14:creationId xmlns:p14="http://schemas.microsoft.com/office/powerpoint/2010/main" val="241400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Topics:</a:t>
            </a:r>
            <a:endParaRPr lang="en-US" dirty="0"/>
          </a:p>
        </p:txBody>
      </p:sp>
      <p:sp>
        <p:nvSpPr>
          <p:cNvPr id="9" name="Content Placeholder 8">
            <a:extLst>
              <a:ext uri="{FF2B5EF4-FFF2-40B4-BE49-F238E27FC236}">
                <a16:creationId xmlns:a16="http://schemas.microsoft.com/office/drawing/2014/main" id="{21553521-5E38-5E37-7534-4CD0D9C6A4F1}"/>
              </a:ext>
            </a:extLst>
          </p:cNvPr>
          <p:cNvSpPr>
            <a:spLocks noGrp="1"/>
          </p:cNvSpPr>
          <p:nvPr>
            <p:ph idx="1"/>
          </p:nvPr>
        </p:nvSpPr>
        <p:spPr>
          <a:xfrm>
            <a:off x="601133" y="1589088"/>
            <a:ext cx="10972800" cy="4564062"/>
          </a:xfrm>
        </p:spPr>
        <p:txBody>
          <a:bodyPr/>
          <a:lstStyle/>
          <a:p>
            <a:pPr>
              <a:spcAft>
                <a:spcPts val="1200"/>
              </a:spcAft>
            </a:pPr>
            <a:r>
              <a:rPr lang="en-US" sz="2800" dirty="0"/>
              <a:t>Background information on developing inclusive schools, from 1980s to 2000s</a:t>
            </a:r>
          </a:p>
          <a:p>
            <a:pPr>
              <a:spcAft>
                <a:spcPts val="1200"/>
              </a:spcAft>
            </a:pPr>
            <a:r>
              <a:rPr lang="en-US" sz="2800" dirty="0"/>
              <a:t>Research on effective inclusive schools from 2000 to the present</a:t>
            </a:r>
            <a:endParaRPr lang="en-US" sz="2400" dirty="0"/>
          </a:p>
        </p:txBody>
      </p:sp>
    </p:spTree>
    <p:extLst>
      <p:ext uri="{BB962C8B-B14F-4D97-AF65-F5344CB8AC3E}">
        <p14:creationId xmlns:p14="http://schemas.microsoft.com/office/powerpoint/2010/main" val="1518178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276012" y="77788"/>
            <a:ext cx="11590867" cy="1143000"/>
          </a:xfrm>
        </p:spPr>
        <p:txBody>
          <a:bodyPr wrap="square" anchor="ctr">
            <a:normAutofit/>
          </a:bodyPr>
          <a:lstStyle/>
          <a:p>
            <a:r>
              <a:rPr lang="en-US" dirty="0"/>
              <a:t>Standard 4 | Curriculum, Instruction, &amp; Assessment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a:t>
            </a:r>
            <a:r>
              <a:rPr lang="en-US" sz="2700" b="1" dirty="0"/>
              <a:t>How can I have a conversation with teachers about their students if I don’t know how they’re progressing, how well they’re teaching, without individual data about students?</a:t>
            </a:r>
            <a:r>
              <a:rPr lang="en-US" sz="2700" dirty="0"/>
              <a:t> So we had to come up with ways to monitor students. We [use these data to] have good conversations about how kids are doing, how we can get them moving, what resources you need, and all that information” (Waldron et al., 2011, p. 58)</a:t>
            </a:r>
          </a:p>
          <a:p>
            <a:pPr>
              <a:lnSpc>
                <a:spcPct val="90000"/>
              </a:lnSpc>
              <a:spcAft>
                <a:spcPts val="1100"/>
              </a:spcAft>
            </a:pPr>
            <a:r>
              <a:rPr lang="en-US" sz="2700" dirty="0"/>
              <a:t>In this school, </a:t>
            </a:r>
            <a:r>
              <a:rPr lang="en-US" sz="2700" b="1" dirty="0"/>
              <a:t>data drove ALL decisions</a:t>
            </a:r>
            <a:r>
              <a:rPr lang="en-US" sz="2700" dirty="0"/>
              <a:t> about resources, professional development, how the school day was organized, etc.</a:t>
            </a:r>
          </a:p>
        </p:txBody>
      </p:sp>
    </p:spTree>
    <p:extLst>
      <p:ext uri="{BB962C8B-B14F-4D97-AF65-F5344CB8AC3E}">
        <p14:creationId xmlns:p14="http://schemas.microsoft.com/office/powerpoint/2010/main" val="362345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Standard 6 | Professional Capacity of School Personnel</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lnSpcReduction="10000"/>
          </a:bodyPr>
          <a:lstStyle/>
          <a:p>
            <a:pPr>
              <a:lnSpc>
                <a:spcPct val="90000"/>
              </a:lnSpc>
              <a:spcAft>
                <a:spcPts val="1100"/>
              </a:spcAft>
            </a:pPr>
            <a:r>
              <a:rPr lang="en-US" sz="2700" dirty="0"/>
              <a:t>About 70% of general education teachers feel they lack the knowledge and skills to meet the needs of students with disabilities in their classrooms (Scruggs &amp; Mastropieri, 1996; Waldron, 2007)</a:t>
            </a:r>
          </a:p>
          <a:p>
            <a:pPr>
              <a:lnSpc>
                <a:spcPct val="90000"/>
              </a:lnSpc>
              <a:spcAft>
                <a:spcPts val="1100"/>
              </a:spcAft>
            </a:pPr>
            <a:r>
              <a:rPr lang="en-US" sz="2700" dirty="0"/>
              <a:t>Most PD/PL provided by local districts is not sufficiently intensive or focused on individual teacher practice to meet the needs of effective inclusive schools</a:t>
            </a:r>
          </a:p>
          <a:p>
            <a:pPr>
              <a:lnSpc>
                <a:spcPct val="90000"/>
              </a:lnSpc>
              <a:spcAft>
                <a:spcPts val="1100"/>
              </a:spcAft>
            </a:pPr>
            <a:r>
              <a:rPr lang="en-US" sz="2700" dirty="0"/>
              <a:t>High quality PD/PL is teacher-directed, often involves collective participation, and actively engages teachers in learning through opportunities for observing, receiving feedback and coaching. It also must be job-embedded and intensive to support learning of new skills (Desimone, 2010)</a:t>
            </a:r>
          </a:p>
        </p:txBody>
      </p:sp>
    </p:spTree>
    <p:extLst>
      <p:ext uri="{BB962C8B-B14F-4D97-AF65-F5344CB8AC3E}">
        <p14:creationId xmlns:p14="http://schemas.microsoft.com/office/powerpoint/2010/main" val="348365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203200" y="77788"/>
            <a:ext cx="11704320" cy="1143000"/>
          </a:xfrm>
        </p:spPr>
        <p:txBody>
          <a:bodyPr wrap="square" anchor="ctr">
            <a:normAutofit/>
          </a:bodyPr>
          <a:lstStyle/>
          <a:p>
            <a:r>
              <a:rPr lang="en-US" sz="2650" dirty="0"/>
              <a:t>Standard 6 | Professional Capacity of School Personnel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Principals in effective inclusive schools played a critical role in ensuring teachers were provided learner-centered PD/PL</a:t>
            </a:r>
          </a:p>
          <a:p>
            <a:pPr>
              <a:lnSpc>
                <a:spcPct val="90000"/>
              </a:lnSpc>
              <a:spcAft>
                <a:spcPts val="1100"/>
              </a:spcAft>
            </a:pPr>
            <a:r>
              <a:rPr lang="en-US" sz="2700" dirty="0"/>
              <a:t>Some schools provided a large group of its teachers with intensive professional development over several months to plan the transition into becoming an effective inclusive school, and to develop the expertise to support students’ needs in their classrooms</a:t>
            </a:r>
          </a:p>
          <a:p>
            <a:pPr>
              <a:lnSpc>
                <a:spcPct val="90000"/>
              </a:lnSpc>
              <a:spcAft>
                <a:spcPts val="1100"/>
              </a:spcAft>
            </a:pPr>
            <a:r>
              <a:rPr lang="en-US" sz="2700" dirty="0"/>
              <a:t> One principal redefined a major part of his role to be more of a mentor &amp; coach for his teachers (</a:t>
            </a:r>
            <a:r>
              <a:rPr lang="en-US" sz="2700" dirty="0" err="1"/>
              <a:t>Hoppey</a:t>
            </a:r>
            <a:r>
              <a:rPr lang="en-US" sz="2700" dirty="0"/>
              <a:t> &amp; </a:t>
            </a:r>
            <a:r>
              <a:rPr lang="en-US" sz="2700" dirty="0" err="1"/>
              <a:t>McLeskey</a:t>
            </a:r>
            <a:r>
              <a:rPr lang="en-US" sz="2700" dirty="0"/>
              <a:t>, 2013)</a:t>
            </a:r>
          </a:p>
          <a:p>
            <a:pPr>
              <a:lnSpc>
                <a:spcPct val="90000"/>
              </a:lnSpc>
              <a:spcAft>
                <a:spcPts val="1100"/>
              </a:spcAft>
            </a:pPr>
            <a:r>
              <a:rPr lang="en-US" sz="2700" dirty="0"/>
              <a:t>Another principal developed teacher experts in her school, who then shared their expertise with others</a:t>
            </a:r>
          </a:p>
        </p:txBody>
      </p:sp>
    </p:spTree>
    <p:extLst>
      <p:ext uri="{BB962C8B-B14F-4D97-AF65-F5344CB8AC3E}">
        <p14:creationId xmlns:p14="http://schemas.microsoft.com/office/powerpoint/2010/main" val="1513514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203200" y="77788"/>
            <a:ext cx="11704320" cy="1143000"/>
          </a:xfrm>
        </p:spPr>
        <p:txBody>
          <a:bodyPr wrap="square" anchor="ctr">
            <a:normAutofit/>
          </a:bodyPr>
          <a:lstStyle/>
          <a:p>
            <a:r>
              <a:rPr lang="en-US" sz="2650" dirty="0"/>
              <a:t>Standard 6 | Professional Capacity of School Personnel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Principals viewed the provision of high-quality PD/PL as one of their main responsibilities</a:t>
            </a:r>
          </a:p>
          <a:p>
            <a:pPr>
              <a:lnSpc>
                <a:spcPct val="90000"/>
              </a:lnSpc>
              <a:spcAft>
                <a:spcPts val="1100"/>
              </a:spcAft>
            </a:pPr>
            <a:r>
              <a:rPr lang="en-US" sz="2700" dirty="0"/>
              <a:t>Principals </a:t>
            </a:r>
            <a:r>
              <a:rPr lang="en-US" sz="2700" b="1" dirty="0"/>
              <a:t>immersed faculty in opportunities for high-quality PD,</a:t>
            </a:r>
            <a:r>
              <a:rPr lang="en-US" sz="2700" dirty="0"/>
              <a:t> available at multiple times during the school day/year (e.g., faculty meetings that provided PD)</a:t>
            </a:r>
          </a:p>
          <a:p>
            <a:pPr>
              <a:lnSpc>
                <a:spcPct val="90000"/>
              </a:lnSpc>
              <a:spcAft>
                <a:spcPts val="1100"/>
              </a:spcAft>
            </a:pPr>
            <a:r>
              <a:rPr lang="en-US" sz="2700" dirty="0"/>
              <a:t>Strategies included use of grade-level or problem-solving teams, study groups and book studies addressing topics that were of particular importance, coaches, professional learning communities, etc.</a:t>
            </a:r>
          </a:p>
        </p:txBody>
      </p:sp>
    </p:spTree>
    <p:extLst>
      <p:ext uri="{BB962C8B-B14F-4D97-AF65-F5344CB8AC3E}">
        <p14:creationId xmlns:p14="http://schemas.microsoft.com/office/powerpoint/2010/main" val="1288516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Must-Haves to Develop &amp; Support Effective Inclusive Schools (based on Case Studies)</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Systematic School Improvement</a:t>
            </a:r>
          </a:p>
          <a:p>
            <a:pPr>
              <a:lnSpc>
                <a:spcPct val="90000"/>
              </a:lnSpc>
              <a:spcAft>
                <a:spcPts val="1100"/>
              </a:spcAft>
            </a:pPr>
            <a:r>
              <a:rPr lang="en-US" sz="2800" dirty="0"/>
              <a:t>Active and Knowledgeable Support of the Principal</a:t>
            </a:r>
          </a:p>
          <a:p>
            <a:pPr lvl="1">
              <a:lnSpc>
                <a:spcPct val="90000"/>
              </a:lnSpc>
              <a:spcBef>
                <a:spcPts val="500"/>
              </a:spcBef>
              <a:spcAft>
                <a:spcPts val="500"/>
              </a:spcAft>
            </a:pPr>
            <a:r>
              <a:rPr lang="en-US" sz="2500" dirty="0"/>
              <a:t>Vision and Teacher motivation</a:t>
            </a:r>
          </a:p>
          <a:p>
            <a:pPr lvl="1">
              <a:lnSpc>
                <a:spcPct val="90000"/>
              </a:lnSpc>
              <a:spcBef>
                <a:spcPts val="500"/>
              </a:spcBef>
              <a:spcAft>
                <a:spcPts val="500"/>
              </a:spcAft>
            </a:pPr>
            <a:r>
              <a:rPr lang="en-US" sz="2500" dirty="0"/>
              <a:t>Assessment Data to Monitor Student Progress and Make Decisions</a:t>
            </a:r>
          </a:p>
          <a:p>
            <a:pPr lvl="1">
              <a:lnSpc>
                <a:spcPct val="90000"/>
              </a:lnSpc>
              <a:spcBef>
                <a:spcPts val="500"/>
              </a:spcBef>
              <a:spcAft>
                <a:spcPts val="500"/>
              </a:spcAft>
            </a:pPr>
            <a:r>
              <a:rPr lang="en-US" sz="2500" dirty="0"/>
              <a:t>Building Professional Capacity – Improving Instruction in Classrooms</a:t>
            </a:r>
          </a:p>
        </p:txBody>
      </p:sp>
    </p:spTree>
    <p:extLst>
      <p:ext uri="{BB962C8B-B14F-4D97-AF65-F5344CB8AC3E}">
        <p14:creationId xmlns:p14="http://schemas.microsoft.com/office/powerpoint/2010/main" val="367935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9788"/>
            <a:ext cx="10972800" cy="1143000"/>
          </a:xfrm>
        </p:spPr>
        <p:txBody>
          <a:bodyPr/>
          <a:lstStyle/>
          <a:p>
            <a:pPr algn="ctr"/>
            <a:r>
              <a:rPr lang="en-US" sz="3200" dirty="0">
                <a:solidFill>
                  <a:schemeClr val="tx1"/>
                </a:solidFill>
                <a:latin typeface="Gotham Bold" charset="0"/>
                <a:ea typeface="Gotham Bold" charset="0"/>
                <a:cs typeface="Gotham Bold" charset="0"/>
              </a:rPr>
              <a:t>DISCLAIMER</a:t>
            </a:r>
          </a:p>
        </p:txBody>
      </p:sp>
      <p:pic>
        <p:nvPicPr>
          <p:cNvPr id="6" name="Picture 5" descr="Ideas that Work -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09" y="2426263"/>
            <a:ext cx="1587715" cy="1325459"/>
          </a:xfrm>
          <a:prstGeom prst="rect">
            <a:avLst/>
          </a:prstGeom>
        </p:spPr>
      </p:pic>
      <p:sp>
        <p:nvSpPr>
          <p:cNvPr id="7" name="TextBox 6"/>
          <p:cNvSpPr txBox="1"/>
          <p:nvPr/>
        </p:nvSpPr>
        <p:spPr>
          <a:xfrm>
            <a:off x="2597258" y="2364271"/>
            <a:ext cx="8756542" cy="2532103"/>
          </a:xfrm>
          <a:prstGeom prst="rect">
            <a:avLst/>
          </a:prstGeom>
          <a:noFill/>
        </p:spPr>
        <p:txBody>
          <a:bodyPr wrap="square" rtlCol="0">
            <a:spAutoFit/>
          </a:bodyPr>
          <a:lstStyle/>
          <a:p>
            <a:pPr>
              <a:lnSpc>
                <a:spcPct val="150000"/>
              </a:lnSpc>
            </a:pPr>
            <a:r>
              <a:rPr lang="en-US" dirty="0">
                <a:latin typeface="Helvetica Neue" charset="0"/>
                <a:ea typeface="Helvetica Neue" charset="0"/>
                <a:cs typeface="Helvetica Neue" charset="0"/>
              </a:rPr>
              <a:t>This content was produced under U.S. Department of Education, Office of Special Education Programs, Award No. H325A170003. David </a:t>
            </a:r>
            <a:r>
              <a:rPr lang="en-US" dirty="0" err="1">
                <a:latin typeface="Helvetica Neue" charset="0"/>
                <a:ea typeface="Helvetica Neue" charset="0"/>
                <a:cs typeface="Helvetica Neue" charset="0"/>
              </a:rPr>
              <a:t>Guardino</a:t>
            </a:r>
            <a:r>
              <a:rPr lang="en-US" dirty="0">
                <a:latin typeface="Helvetica Neue" charset="0"/>
                <a:ea typeface="Helvetica Neue" charset="0"/>
                <a:cs typeface="Helvetica Neue" charset="0"/>
              </a:rPr>
              <a:t> serves as the project officer. 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Tree>
    <p:extLst>
      <p:ext uri="{BB962C8B-B14F-4D97-AF65-F5344CB8AC3E}">
        <p14:creationId xmlns:p14="http://schemas.microsoft.com/office/powerpoint/2010/main" val="1915779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Information – 1980s to early 2000s</a:t>
            </a:r>
            <a:endParaRPr lang="en-US" dirty="0"/>
          </a:p>
        </p:txBody>
      </p:sp>
      <p:sp>
        <p:nvSpPr>
          <p:cNvPr id="9" name="Content Placeholder 8">
            <a:extLst>
              <a:ext uri="{FF2B5EF4-FFF2-40B4-BE49-F238E27FC236}">
                <a16:creationId xmlns:a16="http://schemas.microsoft.com/office/drawing/2014/main" id="{21553521-5E38-5E37-7534-4CD0D9C6A4F1}"/>
              </a:ext>
            </a:extLst>
          </p:cNvPr>
          <p:cNvSpPr>
            <a:spLocks noGrp="1"/>
          </p:cNvSpPr>
          <p:nvPr>
            <p:ph idx="1"/>
          </p:nvPr>
        </p:nvSpPr>
        <p:spPr>
          <a:xfrm>
            <a:off x="601133" y="1589088"/>
            <a:ext cx="10972800" cy="4564062"/>
          </a:xfrm>
        </p:spPr>
        <p:txBody>
          <a:bodyPr/>
          <a:lstStyle/>
          <a:p>
            <a:pPr>
              <a:spcAft>
                <a:spcPts val="600"/>
              </a:spcAft>
            </a:pPr>
            <a:r>
              <a:rPr lang="en-US" sz="2700" dirty="0"/>
              <a:t>Late 1980s through early 2000s – Worked with teams of teachers and administrators from about 40 elementary, middle, and high schools to develop inclusive schools</a:t>
            </a:r>
          </a:p>
          <a:p>
            <a:pPr>
              <a:spcBef>
                <a:spcPts val="0"/>
              </a:spcBef>
              <a:spcAft>
                <a:spcPts val="600"/>
              </a:spcAft>
            </a:pPr>
            <a:r>
              <a:rPr lang="en-US" sz="2700" dirty="0"/>
              <a:t>Systematic approach to school change based primarily on the work of </a:t>
            </a:r>
            <a:r>
              <a:rPr lang="en-US" sz="2700" dirty="0" err="1"/>
              <a:t>Fullen</a:t>
            </a:r>
            <a:r>
              <a:rPr lang="en-US" sz="2700" dirty="0"/>
              <a:t> (2001) and </a:t>
            </a:r>
            <a:r>
              <a:rPr lang="en-US" sz="2700" dirty="0" err="1"/>
              <a:t>Sarason</a:t>
            </a:r>
            <a:r>
              <a:rPr lang="en-US" sz="2700" dirty="0"/>
              <a:t> (1990)</a:t>
            </a:r>
          </a:p>
          <a:p>
            <a:pPr>
              <a:spcAft>
                <a:spcPts val="600"/>
              </a:spcAft>
            </a:pPr>
            <a:r>
              <a:rPr lang="en-US" sz="2700" dirty="0"/>
              <a:t>One semester planning, and that semester and summer to provide professional development, with implementation in the fall</a:t>
            </a:r>
          </a:p>
          <a:p>
            <a:pPr>
              <a:spcAft>
                <a:spcPts val="600"/>
              </a:spcAft>
            </a:pPr>
            <a:r>
              <a:rPr lang="en-US" sz="2700" dirty="0"/>
              <a:t>Description of this change process found in book titled </a:t>
            </a:r>
            <a:r>
              <a:rPr lang="en-US" sz="2700" i="1" dirty="0"/>
              <a:t>Inclusive schools in action: Making differences ordinary</a:t>
            </a:r>
            <a:endParaRPr lang="en-US" sz="2700" dirty="0"/>
          </a:p>
        </p:txBody>
      </p:sp>
    </p:spTree>
    <p:extLst>
      <p:ext uri="{BB962C8B-B14F-4D97-AF65-F5344CB8AC3E}">
        <p14:creationId xmlns:p14="http://schemas.microsoft.com/office/powerpoint/2010/main" val="374717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Background Information (Continued)</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Assumption that inclusion would improve academic outcomes</a:t>
            </a:r>
          </a:p>
          <a:p>
            <a:pPr>
              <a:lnSpc>
                <a:spcPct val="90000"/>
              </a:lnSpc>
              <a:spcAft>
                <a:spcPts val="1100"/>
              </a:spcAft>
            </a:pPr>
            <a:r>
              <a:rPr lang="en-US" sz="2800" dirty="0"/>
              <a:t>For the most part, no school-wide data were available to document this assumption during this time</a:t>
            </a:r>
          </a:p>
          <a:p>
            <a:pPr>
              <a:lnSpc>
                <a:spcPct val="90000"/>
              </a:lnSpc>
              <a:spcAft>
                <a:spcPts val="1100"/>
              </a:spcAft>
            </a:pPr>
            <a:r>
              <a:rPr lang="en-US" sz="2800" dirty="0"/>
              <a:t>Students with disabilities were often not part of the accountability system in general education</a:t>
            </a:r>
          </a:p>
        </p:txBody>
      </p:sp>
    </p:spTree>
    <p:extLst>
      <p:ext uri="{BB962C8B-B14F-4D97-AF65-F5344CB8AC3E}">
        <p14:creationId xmlns:p14="http://schemas.microsoft.com/office/powerpoint/2010/main" val="1299004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Developing Inclusive Schools - Lessons Learned</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School-wide change (school improvement) is required to develop and sustain an inclusive school</a:t>
            </a:r>
          </a:p>
          <a:p>
            <a:pPr>
              <a:lnSpc>
                <a:spcPct val="90000"/>
              </a:lnSpc>
              <a:spcAft>
                <a:spcPts val="1100"/>
              </a:spcAft>
            </a:pPr>
            <a:r>
              <a:rPr lang="en-US" sz="2700" dirty="0"/>
              <a:t>Most students with disabilities can e included for much of the school day in general education classrooms</a:t>
            </a:r>
          </a:p>
          <a:p>
            <a:pPr>
              <a:lnSpc>
                <a:spcPct val="90000"/>
              </a:lnSpc>
              <a:spcAft>
                <a:spcPts val="1100"/>
              </a:spcAft>
            </a:pPr>
            <a:r>
              <a:rPr lang="en-US" sz="2700" dirty="0"/>
              <a:t>Academic outcomes improved for some students with disabilities, but not others (e.g., those with more severe learning (reading) disabilities) (</a:t>
            </a:r>
            <a:r>
              <a:rPr lang="en-US" sz="2700" dirty="0" err="1"/>
              <a:t>McLeskey</a:t>
            </a:r>
            <a:r>
              <a:rPr lang="en-US" sz="2700" dirty="0"/>
              <a:t> &amp; Waldron, 1998)</a:t>
            </a:r>
          </a:p>
          <a:p>
            <a:pPr>
              <a:lnSpc>
                <a:spcPct val="90000"/>
              </a:lnSpc>
              <a:spcAft>
                <a:spcPts val="1100"/>
              </a:spcAft>
            </a:pPr>
            <a:r>
              <a:rPr lang="en-US" sz="2700" dirty="0"/>
              <a:t>Overall, improved academic outcomes were not sufficiently improved</a:t>
            </a:r>
          </a:p>
        </p:txBody>
      </p:sp>
    </p:spTree>
    <p:extLst>
      <p:ext uri="{BB962C8B-B14F-4D97-AF65-F5344CB8AC3E}">
        <p14:creationId xmlns:p14="http://schemas.microsoft.com/office/powerpoint/2010/main" val="503914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Developing Inclusive Schools - Lessons Learned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3000" dirty="0"/>
              <a:t>“Schools that function inclusively do so for a reason…the principals in these schools were the reason” (Salisbury, 2006, p. 79)</a:t>
            </a:r>
          </a:p>
        </p:txBody>
      </p:sp>
    </p:spTree>
    <p:extLst>
      <p:ext uri="{BB962C8B-B14F-4D97-AF65-F5344CB8AC3E}">
        <p14:creationId xmlns:p14="http://schemas.microsoft.com/office/powerpoint/2010/main" val="3273434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Background Information – 2000s to Present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NCLB (2002) accountability mandate changed things…</a:t>
            </a:r>
          </a:p>
          <a:p>
            <a:pPr>
              <a:lnSpc>
                <a:spcPct val="90000"/>
              </a:lnSpc>
              <a:spcAft>
                <a:spcPts val="1100"/>
              </a:spcAft>
            </a:pPr>
            <a:r>
              <a:rPr lang="en-US" sz="2700" dirty="0"/>
              <a:t>School-wide data were available to monitor student progress overall in disaggregated groups (including students with disabilities)</a:t>
            </a:r>
          </a:p>
          <a:p>
            <a:pPr>
              <a:lnSpc>
                <a:spcPct val="90000"/>
              </a:lnSpc>
              <a:spcAft>
                <a:spcPts val="1100"/>
              </a:spcAft>
            </a:pPr>
            <a:r>
              <a:rPr lang="en-US" sz="2700" dirty="0"/>
              <a:t>Principals and teachers were much more motivated to improve instruction and academic outcomes for students with disabilities</a:t>
            </a:r>
          </a:p>
          <a:p>
            <a:pPr>
              <a:lnSpc>
                <a:spcPct val="90000"/>
              </a:lnSpc>
              <a:spcAft>
                <a:spcPts val="1100"/>
              </a:spcAft>
            </a:pPr>
            <a:r>
              <a:rPr lang="en-US" sz="2700" dirty="0"/>
              <a:t>Continued our school improvement work, but focused much more on improving instruction and academic improvement</a:t>
            </a:r>
          </a:p>
        </p:txBody>
      </p:sp>
    </p:spTree>
    <p:extLst>
      <p:ext uri="{BB962C8B-B14F-4D97-AF65-F5344CB8AC3E}">
        <p14:creationId xmlns:p14="http://schemas.microsoft.com/office/powerpoint/2010/main" val="314856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Research on Effective Inclusive Schools</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700" dirty="0"/>
              <a:t>Case studies of effective inclusive schools</a:t>
            </a:r>
          </a:p>
          <a:p>
            <a:pPr>
              <a:lnSpc>
                <a:spcPct val="90000"/>
              </a:lnSpc>
              <a:spcAft>
                <a:spcPts val="1100"/>
              </a:spcAft>
            </a:pPr>
            <a:r>
              <a:rPr lang="en-US" sz="2700" dirty="0"/>
              <a:t>Students with disabilities meeting benchmarks for achievements well above average (for students with disabilities)</a:t>
            </a:r>
          </a:p>
          <a:p>
            <a:pPr>
              <a:lnSpc>
                <a:spcPct val="90000"/>
              </a:lnSpc>
              <a:spcAft>
                <a:spcPts val="1100"/>
              </a:spcAft>
            </a:pPr>
            <a:r>
              <a:rPr lang="en-US" sz="2700" dirty="0"/>
              <a:t>Students with disabilities included in general education classrooms performed well above average</a:t>
            </a:r>
          </a:p>
          <a:p>
            <a:pPr>
              <a:lnSpc>
                <a:spcPct val="90000"/>
              </a:lnSpc>
              <a:spcAft>
                <a:spcPts val="1100"/>
              </a:spcAft>
            </a:pPr>
            <a:r>
              <a:rPr lang="en-US" sz="2700" dirty="0"/>
              <a:t>Research is limited to a handful of schools</a:t>
            </a:r>
          </a:p>
          <a:p>
            <a:pPr>
              <a:lnSpc>
                <a:spcPct val="90000"/>
              </a:lnSpc>
              <a:spcAft>
                <a:spcPts val="1100"/>
              </a:spcAft>
            </a:pPr>
            <a:r>
              <a:rPr lang="en-US" sz="2700" dirty="0"/>
              <a:t>Most of this work in elementary schools</a:t>
            </a:r>
          </a:p>
        </p:txBody>
      </p:sp>
    </p:spTree>
    <p:extLst>
      <p:ext uri="{BB962C8B-B14F-4D97-AF65-F5344CB8AC3E}">
        <p14:creationId xmlns:p14="http://schemas.microsoft.com/office/powerpoint/2010/main" val="880645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ACC5-22E7-45B3-B1DC-E2C92A1DD9E7}"/>
              </a:ext>
            </a:extLst>
          </p:cNvPr>
          <p:cNvSpPr>
            <a:spLocks noGrp="1"/>
          </p:cNvSpPr>
          <p:nvPr>
            <p:ph type="title"/>
          </p:nvPr>
        </p:nvSpPr>
        <p:spPr>
          <a:xfrm>
            <a:off x="601133" y="77788"/>
            <a:ext cx="10972800" cy="1143000"/>
          </a:xfrm>
        </p:spPr>
        <p:txBody>
          <a:bodyPr wrap="square" anchor="ctr">
            <a:normAutofit/>
          </a:bodyPr>
          <a:lstStyle/>
          <a:p>
            <a:r>
              <a:rPr lang="en-US" dirty="0"/>
              <a:t>Research on Effective Inclusive Schools (Cont.)</a:t>
            </a:r>
          </a:p>
        </p:txBody>
      </p:sp>
      <p:sp>
        <p:nvSpPr>
          <p:cNvPr id="6" name="Content Placeholder 5">
            <a:extLst>
              <a:ext uri="{FF2B5EF4-FFF2-40B4-BE49-F238E27FC236}">
                <a16:creationId xmlns:a16="http://schemas.microsoft.com/office/drawing/2014/main" id="{466DC5D2-FDF6-25D7-87A5-708160F811F4}"/>
              </a:ext>
            </a:extLst>
          </p:cNvPr>
          <p:cNvSpPr>
            <a:spLocks noGrp="1"/>
          </p:cNvSpPr>
          <p:nvPr>
            <p:ph type="body" sz="half" idx="1"/>
          </p:nvPr>
        </p:nvSpPr>
        <p:spPr>
          <a:xfrm>
            <a:off x="601132" y="1589088"/>
            <a:ext cx="10972799" cy="4525962"/>
          </a:xfrm>
        </p:spPr>
        <p:txBody>
          <a:bodyPr wrap="square" anchor="t">
            <a:normAutofit/>
          </a:bodyPr>
          <a:lstStyle/>
          <a:p>
            <a:pPr>
              <a:lnSpc>
                <a:spcPct val="90000"/>
              </a:lnSpc>
              <a:spcAft>
                <a:spcPts val="1100"/>
              </a:spcAft>
            </a:pPr>
            <a:r>
              <a:rPr lang="en-US" sz="2800" dirty="0"/>
              <a:t>Effective inclusive schools require </a:t>
            </a:r>
            <a:r>
              <a:rPr lang="en-US" sz="2800" b="1" dirty="0"/>
              <a:t>even stronger principal support</a:t>
            </a:r>
            <a:r>
              <a:rPr lang="en-US" sz="2800" dirty="0"/>
              <a:t> than previously</a:t>
            </a:r>
          </a:p>
          <a:p>
            <a:pPr>
              <a:lnSpc>
                <a:spcPct val="90000"/>
              </a:lnSpc>
              <a:spcAft>
                <a:spcPts val="1100"/>
              </a:spcAft>
            </a:pPr>
            <a:r>
              <a:rPr lang="en-US" sz="2800" b="1" dirty="0"/>
              <a:t>School wide change</a:t>
            </a:r>
            <a:r>
              <a:rPr lang="en-US" sz="2800" dirty="0"/>
              <a:t> (school improvement) is required to develop and sustain and effective inclusive school</a:t>
            </a:r>
          </a:p>
          <a:p>
            <a:pPr>
              <a:lnSpc>
                <a:spcPct val="90000"/>
              </a:lnSpc>
              <a:spcAft>
                <a:spcPts val="1100"/>
              </a:spcAft>
            </a:pPr>
            <a:r>
              <a:rPr lang="en-US" sz="2800" dirty="0"/>
              <a:t>What are </a:t>
            </a:r>
            <a:r>
              <a:rPr lang="en-US" sz="2800" b="1" dirty="0"/>
              <a:t>must-haves that require active principal engagement</a:t>
            </a:r>
            <a:r>
              <a:rPr lang="en-US" sz="2800" dirty="0"/>
              <a:t> as school improvement occurs and schools become effective and inclusive?</a:t>
            </a:r>
          </a:p>
        </p:txBody>
      </p:sp>
    </p:spTree>
    <p:extLst>
      <p:ext uri="{BB962C8B-B14F-4D97-AF65-F5344CB8AC3E}">
        <p14:creationId xmlns:p14="http://schemas.microsoft.com/office/powerpoint/2010/main" val="2451063709"/>
      </p:ext>
    </p:extLst>
  </p:cSld>
  <p:clrMapOvr>
    <a:masterClrMapping/>
  </p:clrMapOvr>
</p:sld>
</file>

<file path=ppt/theme/theme1.xml><?xml version="1.0" encoding="utf-8"?>
<a:theme xmlns:a="http://schemas.openxmlformats.org/drawingml/2006/main" name="4_Custom Design">
  <a:themeElements>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fontScheme name="4_Custom Desig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FFFFFF"/>
        </a:dk2>
        <a:lt2>
          <a:srgbClr val="808080"/>
        </a:lt2>
        <a:accent1>
          <a:srgbClr val="BBE0E3"/>
        </a:accent1>
        <a:accent2>
          <a:srgbClr val="4B056B"/>
        </a:accent2>
        <a:accent3>
          <a:srgbClr val="FFFFFF"/>
        </a:accent3>
        <a:accent4>
          <a:srgbClr val="000000"/>
        </a:accent4>
        <a:accent5>
          <a:srgbClr val="DAEDEF"/>
        </a:accent5>
        <a:accent6>
          <a:srgbClr val="43046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FFFFFF"/>
        </a:dk2>
        <a:lt2>
          <a:srgbClr val="808080"/>
        </a:lt2>
        <a:accent1>
          <a:srgbClr val="BBE0E3"/>
        </a:accent1>
        <a:accent2>
          <a:srgbClr val="FF6600"/>
        </a:accent2>
        <a:accent3>
          <a:srgbClr val="FFFFFF"/>
        </a:accent3>
        <a:accent4>
          <a:srgbClr val="000000"/>
        </a:accent4>
        <a:accent5>
          <a:srgbClr val="DAEDEF"/>
        </a:accent5>
        <a:accent6>
          <a:srgbClr val="E75C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5">
        <a:dk1>
          <a:srgbClr val="000000"/>
        </a:dk1>
        <a:lt1>
          <a:srgbClr val="FFFFFF"/>
        </a:lt1>
        <a:dk2>
          <a:srgbClr val="FFFFFF"/>
        </a:dk2>
        <a:lt2>
          <a:srgbClr val="808080"/>
        </a:lt2>
        <a:accent1>
          <a:srgbClr val="BBE0E3"/>
        </a:accent1>
        <a:accent2>
          <a:srgbClr val="BA2334"/>
        </a:accent2>
        <a:accent3>
          <a:srgbClr val="FFFFFF"/>
        </a:accent3>
        <a:accent4>
          <a:srgbClr val="000000"/>
        </a:accent4>
        <a:accent5>
          <a:srgbClr val="DAEDEF"/>
        </a:accent5>
        <a:accent6>
          <a:srgbClr val="A81F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16">
        <a:dk1>
          <a:srgbClr val="000000"/>
        </a:dk1>
        <a:lt1>
          <a:srgbClr val="FFFFFF"/>
        </a:lt1>
        <a:dk2>
          <a:srgbClr val="FFFFFF"/>
        </a:dk2>
        <a:lt2>
          <a:srgbClr val="808080"/>
        </a:lt2>
        <a:accent1>
          <a:srgbClr val="BBE0E3"/>
        </a:accent1>
        <a:accent2>
          <a:srgbClr val="008BB0"/>
        </a:accent2>
        <a:accent3>
          <a:srgbClr val="FFFFFF"/>
        </a:accent3>
        <a:accent4>
          <a:srgbClr val="000000"/>
        </a:accent4>
        <a:accent5>
          <a:srgbClr val="DAEDEF"/>
        </a:accent5>
        <a:accent6>
          <a:srgbClr val="007D9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29065B4421954DB85125BCC88D3CA7" ma:contentTypeVersion="11" ma:contentTypeDescription="Create a new document." ma:contentTypeScope="" ma:versionID="0e692ca358b5dad919d7dfa9dbf6e31d">
  <xsd:schema xmlns:xsd="http://www.w3.org/2001/XMLSchema" xmlns:xs="http://www.w3.org/2001/XMLSchema" xmlns:p="http://schemas.microsoft.com/office/2006/metadata/properties" xmlns:ns2="240e2e70-00f4-43ea-95d9-353a86b2a3b5" xmlns:ns3="b8349e03-f965-443e-9696-582bca056fa3" targetNamespace="http://schemas.microsoft.com/office/2006/metadata/properties" ma:root="true" ma:fieldsID="2097214b119b8e037f2b9950effc4b0d" ns2:_="" ns3:_="">
    <xsd:import namespace="240e2e70-00f4-43ea-95d9-353a86b2a3b5"/>
    <xsd:import namespace="b8349e03-f965-443e-9696-582bca056f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e2e70-00f4-43ea-95d9-353a86b2a3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349e03-f965-443e-9696-582bca056fa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E120DC-691B-426D-897F-60AC19223F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e2e70-00f4-43ea-95d9-353a86b2a3b5"/>
    <ds:schemaRef ds:uri="b8349e03-f965-443e-9696-582bca056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EA5EE7-F0D2-4DC9-88C7-DCD984619A7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F1994DA4-168F-4285-A5CA-33F124261F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2726</TotalTime>
  <Words>1838</Words>
  <Application>Microsoft Macintosh PowerPoint</Application>
  <PresentationFormat>Widescreen</PresentationFormat>
  <Paragraphs>131</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Black</vt:lpstr>
      <vt:lpstr>Calibri</vt:lpstr>
      <vt:lpstr>Gotham Bold</vt:lpstr>
      <vt:lpstr>Helvetica Neue</vt:lpstr>
      <vt:lpstr>Lato</vt:lpstr>
      <vt:lpstr>Lato Black</vt:lpstr>
      <vt:lpstr>Wingdings</vt:lpstr>
      <vt:lpstr>4_Custom Design</vt:lpstr>
      <vt:lpstr>Working with Principals to Develop Inclusive School Programs</vt:lpstr>
      <vt:lpstr>Topics:</vt:lpstr>
      <vt:lpstr>Background Information – 1980s to early 2000s</vt:lpstr>
      <vt:lpstr>Background Information (Continued)</vt:lpstr>
      <vt:lpstr>Developing Inclusive Schools - Lessons Learned</vt:lpstr>
      <vt:lpstr>Developing Inclusive Schools - Lessons Learned (Cont.)</vt:lpstr>
      <vt:lpstr>Background Information – 2000s to Present</vt:lpstr>
      <vt:lpstr>Research on Effective Inclusive Schools</vt:lpstr>
      <vt:lpstr>Research on Effective Inclusive Schools (Cont.)</vt:lpstr>
      <vt:lpstr>Research on Effective Inclusive Schools (Cont.)</vt:lpstr>
      <vt:lpstr>Standard 1 | Mission, Vision, Core Values</vt:lpstr>
      <vt:lpstr>How do Principals Get There?</vt:lpstr>
      <vt:lpstr>How do Principals Get There? (Cont.)</vt:lpstr>
      <vt:lpstr>How do Principals Get There? (Cont.)</vt:lpstr>
      <vt:lpstr>How do Principals Get There? (Cont.)</vt:lpstr>
      <vt:lpstr>How do Principals Get There? (Cont.)</vt:lpstr>
      <vt:lpstr>How do Principals Get There? (Cont.)</vt:lpstr>
      <vt:lpstr>Standard 4 | Curriculum, Instruction, &amp; Assessment</vt:lpstr>
      <vt:lpstr>Standard 4 | Curriculum, Instruction, &amp; Assessment (Cont.)</vt:lpstr>
      <vt:lpstr>Standard 4 | Curriculum, Instruction, &amp; Assessment (Cont.)</vt:lpstr>
      <vt:lpstr>Standard 6 | Professional Capacity of School Personnel</vt:lpstr>
      <vt:lpstr>Standard 6 | Professional Capacity of School Personnel (Cont.)</vt:lpstr>
      <vt:lpstr>Standard 6 | Professional Capacity of School Personnel (Cont.)</vt:lpstr>
      <vt:lpstr>Must-Haves to Develop &amp; Support Effective Inclusive Schools (based on Case Studies)</vt:lpstr>
      <vt:lpstr>DISCLAIMER</vt:lpstr>
    </vt:vector>
  </TitlesOfParts>
  <Company>CCSSO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Kaylan Connally</dc:creator>
  <cp:lastModifiedBy>Steele,Jessica A</cp:lastModifiedBy>
  <cp:revision>177</cp:revision>
  <cp:lastPrinted>2018-06-25T19:55:55Z</cp:lastPrinted>
  <dcterms:created xsi:type="dcterms:W3CDTF">2018-06-04T20:08:10Z</dcterms:created>
  <dcterms:modified xsi:type="dcterms:W3CDTF">2023-04-06T12:57:13Z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-578534067</vt:i4>
  </property>
  <property fmtid="{D5CDD505-2E9C-101B-9397-08002B2CF9AE}" pid="3" name="_NewReviewCycle">
    <vt:lpwstr/>
  </property>
  <property fmtid="{D5CDD505-2E9C-101B-9397-08002B2CF9AE}" pid="4" name="_EmailSubject">
    <vt:lpwstr>CEEDAR Presentation Next Week</vt:lpwstr>
  </property>
  <property fmtid="{D5CDD505-2E9C-101B-9397-08002B2CF9AE}" pid="5" name="_AuthorEmail">
    <vt:lpwstr>Daniel.Parker@dpi.wi.gov</vt:lpwstr>
  </property>
  <property fmtid="{D5CDD505-2E9C-101B-9397-08002B2CF9AE}" pid="6" name="_AuthorEmailDisplayName">
    <vt:lpwstr>Parker, Daniel E.   DPI</vt:lpwstr>
  </property>
  <property fmtid="{D5CDD505-2E9C-101B-9397-08002B2CF9AE}" pid="7" name="ContentTypeId">
    <vt:lpwstr>0x0101008729065B4421954DB85125BCC88D3CA7</vt:lpwstr>
  </property>
</Properties>
</file>