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97" r:id="rId5"/>
    <p:sldId id="333" r:id="rId6"/>
    <p:sldId id="259" r:id="rId7"/>
    <p:sldId id="335" r:id="rId8"/>
    <p:sldId id="336" r:id="rId9"/>
    <p:sldId id="337" r:id="rId10"/>
    <p:sldId id="339" r:id="rId11"/>
    <p:sldId id="298" r:id="rId12"/>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ul" initials="JP" lastIdx="6" clrIdx="0">
    <p:extLst>
      <p:ext uri="{19B8F6BF-5375-455C-9EA6-DF929625EA0E}">
        <p15:presenceInfo xmlns:p15="http://schemas.microsoft.com/office/powerpoint/2012/main" userId="S-1-5-21-1557685756-407574929-398547282-7881" providerId="AD"/>
      </p:ext>
    </p:extLst>
  </p:cmAuthor>
  <p:cmAuthor id="2" name="Kaylan Connally" initials="KC" lastIdx="5" clrIdx="1">
    <p:extLst>
      <p:ext uri="{19B8F6BF-5375-455C-9EA6-DF929625EA0E}">
        <p15:presenceInfo xmlns:p15="http://schemas.microsoft.com/office/powerpoint/2012/main" userId="S-1-5-21-1557685756-407574929-398547282-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7" autoAdjust="0"/>
    <p:restoredTop sz="76389" autoAdjust="0"/>
  </p:normalViewPr>
  <p:slideViewPr>
    <p:cSldViewPr snapToGrid="0">
      <p:cViewPr varScale="1">
        <p:scale>
          <a:sx n="84" d="100"/>
          <a:sy n="84" d="100"/>
        </p:scale>
        <p:origin x="800" y="568"/>
      </p:cViewPr>
      <p:guideLst/>
    </p:cSldViewPr>
  </p:slideViewPr>
  <p:notesTextViewPr>
    <p:cViewPr>
      <p:scale>
        <a:sx n="1" d="1"/>
        <a:sy n="1" d="1"/>
      </p:scale>
      <p:origin x="0" y="0"/>
    </p:cViewPr>
  </p:notesTextViewPr>
  <p:sorterViewPr>
    <p:cViewPr>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42B8F63-D452-4F1F-A7E4-9D3894EE223E}" type="datetimeFigureOut">
              <a:rPr lang="en-US" smtClean="0"/>
              <a:t>12/7/22</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A3892FC-9355-4286-B23D-6D4948C916D9}" type="slidenum">
              <a:rPr lang="en-US" smtClean="0"/>
              <a:t>‹#›</a:t>
            </a:fld>
            <a:endParaRPr lang="en-US"/>
          </a:p>
        </p:txBody>
      </p:sp>
    </p:spTree>
    <p:extLst>
      <p:ext uri="{BB962C8B-B14F-4D97-AF65-F5344CB8AC3E}">
        <p14:creationId xmlns:p14="http://schemas.microsoft.com/office/powerpoint/2010/main" val="225929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20156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a:t>
            </a:fld>
            <a:endParaRPr lang="en-US"/>
          </a:p>
        </p:txBody>
      </p:sp>
    </p:spTree>
    <p:extLst>
      <p:ext uri="{BB962C8B-B14F-4D97-AF65-F5344CB8AC3E}">
        <p14:creationId xmlns:p14="http://schemas.microsoft.com/office/powerpoint/2010/main" val="151971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3</a:t>
            </a:fld>
            <a:endParaRPr lang="en-US" altLang="en-US"/>
          </a:p>
        </p:txBody>
      </p:sp>
    </p:spTree>
    <p:extLst>
      <p:ext uri="{BB962C8B-B14F-4D97-AF65-F5344CB8AC3E}">
        <p14:creationId xmlns:p14="http://schemas.microsoft.com/office/powerpoint/2010/main" val="387219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11200"/>
            <a:ext cx="6321425" cy="355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4</a:t>
            </a:fld>
            <a:endParaRPr lang="en-US" altLang="en-US"/>
          </a:p>
        </p:txBody>
      </p:sp>
    </p:spTree>
    <p:extLst>
      <p:ext uri="{BB962C8B-B14F-4D97-AF65-F5344CB8AC3E}">
        <p14:creationId xmlns:p14="http://schemas.microsoft.com/office/powerpoint/2010/main" val="121315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11200"/>
            <a:ext cx="6321425" cy="355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5</a:t>
            </a:fld>
            <a:endParaRPr lang="en-US" altLang="en-US"/>
          </a:p>
        </p:txBody>
      </p:sp>
    </p:spTree>
    <p:extLst>
      <p:ext uri="{BB962C8B-B14F-4D97-AF65-F5344CB8AC3E}">
        <p14:creationId xmlns:p14="http://schemas.microsoft.com/office/powerpoint/2010/main" val="21106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11200"/>
            <a:ext cx="6321425" cy="355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6</a:t>
            </a:fld>
            <a:endParaRPr lang="en-US" altLang="en-US"/>
          </a:p>
        </p:txBody>
      </p:sp>
    </p:spTree>
    <p:extLst>
      <p:ext uri="{BB962C8B-B14F-4D97-AF65-F5344CB8AC3E}">
        <p14:creationId xmlns:p14="http://schemas.microsoft.com/office/powerpoint/2010/main" val="67857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11200"/>
            <a:ext cx="6321425" cy="355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7</a:t>
            </a:fld>
            <a:endParaRPr lang="en-US" altLang="en-US"/>
          </a:p>
        </p:txBody>
      </p:sp>
    </p:spTree>
    <p:extLst>
      <p:ext uri="{BB962C8B-B14F-4D97-AF65-F5344CB8AC3E}">
        <p14:creationId xmlns:p14="http://schemas.microsoft.com/office/powerpoint/2010/main" val="412912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8</a:t>
            </a:fld>
            <a:endParaRPr lang="en-US"/>
          </a:p>
        </p:txBody>
      </p:sp>
    </p:spTree>
    <p:extLst>
      <p:ext uri="{BB962C8B-B14F-4D97-AF65-F5344CB8AC3E}">
        <p14:creationId xmlns:p14="http://schemas.microsoft.com/office/powerpoint/2010/main" val="4097990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91"/>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solidFill>
                  <a:srgbClr val="000000"/>
                </a:solidFill>
              </a:rPr>
              <a:pPr>
                <a:defRPr/>
              </a:pPr>
              <a:t>12/7/22</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30599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solidFill>
                  <a:srgbClr val="000000"/>
                </a:solidFill>
              </a:rPr>
              <a:pPr>
                <a:defRPr/>
              </a:pPr>
              <a:t>12/7/22</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6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9"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6"/>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solidFill>
                  <a:srgbClr val="000000"/>
                </a:solidFill>
              </a:rPr>
              <a:pPr>
                <a:defRPr/>
              </a:pPr>
              <a:t>12/7/22</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7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solidFill>
                  <a:srgbClr val="000000"/>
                </a:solidFill>
              </a:rPr>
              <a:pPr>
                <a:defRPr/>
              </a:pPr>
              <a:t>12/7/22</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26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spTree>
    <p:extLst>
      <p:ext uri="{BB962C8B-B14F-4D97-AF65-F5344CB8AC3E}">
        <p14:creationId xmlns:p14="http://schemas.microsoft.com/office/powerpoint/2010/main" val="187908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l="109" t="7102" b="33564"/>
          <a:stretch/>
        </p:blipFill>
        <p:spPr>
          <a:xfrm>
            <a:off x="-11751" y="4947587"/>
            <a:ext cx="12204000" cy="1915200"/>
          </a:xfrm>
          <a:prstGeom prst="rect">
            <a:avLst/>
          </a:prstGeom>
          <a:noFill/>
          <a:ln>
            <a:noFill/>
          </a:ln>
        </p:spPr>
      </p:pic>
      <p:sp>
        <p:nvSpPr>
          <p:cNvPr id="74" name="Google Shape;74;p17"/>
          <p:cNvSpPr txBox="1"/>
          <p:nvPr/>
        </p:nvSpPr>
        <p:spPr>
          <a:xfrm>
            <a:off x="-8404" y="0"/>
            <a:ext cx="12200400" cy="1228800"/>
          </a:xfrm>
          <a:prstGeom prst="rect">
            <a:avLst/>
          </a:prstGeom>
          <a:solidFill>
            <a:srgbClr val="262087"/>
          </a:solidFill>
          <a:ln>
            <a:noFill/>
          </a:ln>
        </p:spPr>
        <p:txBody>
          <a:bodyPr spcFirstLastPara="1" wrap="square" lIns="89267" tIns="44633" rIns="89267" bIns="44633" anchor="ctr" anchorCtr="0">
            <a:noAutofit/>
          </a:bodyPr>
          <a:lstStyle/>
          <a:p>
            <a:pPr marL="0" marR="0" lvl="0" indent="0" algn="ctr" rtl="0">
              <a:spcBef>
                <a:spcPts val="0"/>
              </a:spcBef>
              <a:spcAft>
                <a:spcPts val="0"/>
              </a:spcAft>
              <a:buClr>
                <a:schemeClr val="dk1"/>
              </a:buClr>
              <a:buSzPts val="2300"/>
              <a:buFont typeface="Calibri"/>
              <a:buNone/>
            </a:pPr>
            <a:endParaRPr sz="3067" b="0" i="0" u="none" strike="noStrike" cap="none">
              <a:solidFill>
                <a:schemeClr val="dk1"/>
              </a:solidFill>
              <a:latin typeface="Lato"/>
              <a:ea typeface="Lato"/>
              <a:cs typeface="Lato"/>
              <a:sym typeface="Lato"/>
            </a:endParaRPr>
          </a:p>
        </p:txBody>
      </p:sp>
      <p:sp>
        <p:nvSpPr>
          <p:cNvPr id="75" name="Google Shape;75;p17"/>
          <p:cNvSpPr txBox="1">
            <a:spLocks noGrp="1"/>
          </p:cNvSpPr>
          <p:nvPr>
            <p:ph type="body" idx="1"/>
          </p:nvPr>
        </p:nvSpPr>
        <p:spPr>
          <a:xfrm>
            <a:off x="0" y="0"/>
            <a:ext cx="12192000" cy="1228800"/>
          </a:xfrm>
          <a:prstGeom prst="rect">
            <a:avLst/>
          </a:prstGeom>
          <a:noFill/>
          <a:ln>
            <a:noFill/>
          </a:ln>
        </p:spPr>
        <p:txBody>
          <a:bodyPr spcFirstLastPara="1" wrap="square" lIns="51425" tIns="51425" rIns="51425" bIns="51425" anchor="ctr" anchorCtr="0"/>
          <a:lstStyle>
            <a:lvl1pPr marL="609585" marR="0" lvl="0" indent="-304792" algn="ctr" rtl="0">
              <a:lnSpc>
                <a:spcPct val="100000"/>
              </a:lnSpc>
              <a:spcBef>
                <a:spcPts val="0"/>
              </a:spcBef>
              <a:spcAft>
                <a:spcPts val="0"/>
              </a:spcAft>
              <a:buClr>
                <a:schemeClr val="lt1"/>
              </a:buClr>
              <a:buSzPts val="1600"/>
              <a:buFont typeface="Arial"/>
              <a:buNone/>
              <a:defRPr sz="4800" b="1" i="0" u="none" strike="noStrike" cap="none">
                <a:solidFill>
                  <a:schemeClr val="lt1"/>
                </a:solidFill>
                <a:latin typeface="Lato"/>
                <a:ea typeface="Lato"/>
                <a:cs typeface="Lato"/>
                <a:sym typeface="Lato"/>
              </a:defRPr>
            </a:lvl1pPr>
            <a:lvl2pPr marL="1219170" marR="0" lvl="1" indent="-304792" algn="l" rtl="0">
              <a:lnSpc>
                <a:spcPct val="150000"/>
              </a:lnSpc>
              <a:spcBef>
                <a:spcPts val="4000"/>
              </a:spcBef>
              <a:spcAft>
                <a:spcPts val="0"/>
              </a:spcAft>
              <a:buClr>
                <a:schemeClr val="dk1"/>
              </a:buClr>
              <a:buSzPts val="1400"/>
              <a:buFont typeface="Lato"/>
              <a:buNone/>
              <a:defRPr sz="3200" b="0" i="0" u="none" strike="noStrike" cap="none">
                <a:solidFill>
                  <a:schemeClr val="dk1"/>
                </a:solidFill>
                <a:latin typeface="Lato"/>
                <a:ea typeface="Lato"/>
                <a:cs typeface="Lato"/>
                <a:sym typeface="Lato"/>
              </a:defRPr>
            </a:lvl2pPr>
            <a:lvl3pPr marL="1828754" marR="0" lvl="2" indent="-397923"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3657509" marR="0" lvl="5"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6pPr>
            <a:lvl7pPr marL="4267093" marR="0" lvl="6"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7pPr>
            <a:lvl8pPr marL="4876678" marR="0" lvl="7"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8pPr>
            <a:lvl9pPr marL="5486263" marR="0" lvl="8"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body" idx="2"/>
          </p:nvPr>
        </p:nvSpPr>
        <p:spPr>
          <a:xfrm>
            <a:off x="2736037" y="1596572"/>
            <a:ext cx="6729200" cy="3350400"/>
          </a:xfrm>
          <a:prstGeom prst="rect">
            <a:avLst/>
          </a:prstGeom>
          <a:noFill/>
          <a:ln>
            <a:noFill/>
          </a:ln>
        </p:spPr>
        <p:txBody>
          <a:bodyPr spcFirstLastPara="1" wrap="square" lIns="51425" tIns="51425" rIns="51425" bIns="51425" anchor="t" anchorCtr="0"/>
          <a:lstStyle>
            <a:lvl1pPr marL="609585" marR="0" lvl="0" indent="-457189" algn="l" rtl="0">
              <a:lnSpc>
                <a:spcPct val="150000"/>
              </a:lnSpc>
              <a:spcBef>
                <a:spcPts val="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L="1219170" marR="0" lvl="1" indent="-304792" algn="l" rtl="0">
              <a:lnSpc>
                <a:spcPct val="150000"/>
              </a:lnSpc>
              <a:spcBef>
                <a:spcPts val="533"/>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828754" marR="0" lvl="2"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5pPr>
            <a:lvl6pPr marL="3657509" marR="0" lvl="5"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6pPr>
            <a:lvl7pPr marL="4267093" marR="0" lvl="6"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7pPr>
            <a:lvl8pPr marL="4876678" marR="0" lvl="7"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8pPr>
            <a:lvl9pPr marL="5486263" marR="0" lvl="8"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77" name="Google Shape;77;p17" descr="circle-logo-word-cover-color.png"/>
          <p:cNvPicPr preferRelativeResize="0"/>
          <p:nvPr/>
        </p:nvPicPr>
        <p:blipFill rotWithShape="1">
          <a:blip r:embed="rId3">
            <a:alphaModFix/>
          </a:blip>
          <a:srcRect/>
          <a:stretch/>
        </p:blipFill>
        <p:spPr>
          <a:xfrm>
            <a:off x="11185496" y="5944832"/>
            <a:ext cx="792000" cy="802000"/>
          </a:xfrm>
          <a:prstGeom prst="rect">
            <a:avLst/>
          </a:prstGeom>
          <a:noFill/>
          <a:ln>
            <a:noFill/>
          </a:ln>
        </p:spPr>
      </p:pic>
    </p:spTree>
    <p:extLst>
      <p:ext uri="{BB962C8B-B14F-4D97-AF65-F5344CB8AC3E}">
        <p14:creationId xmlns:p14="http://schemas.microsoft.com/office/powerpoint/2010/main" val="120437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l="109" t="7102" b="33564"/>
          <a:stretch/>
        </p:blipFill>
        <p:spPr>
          <a:xfrm>
            <a:off x="-11750" y="4947587"/>
            <a:ext cx="12106201" cy="1915055"/>
          </a:xfrm>
          <a:prstGeom prst="rect">
            <a:avLst/>
          </a:prstGeom>
          <a:noFill/>
          <a:ln>
            <a:noFill/>
          </a:ln>
        </p:spPr>
      </p:pic>
      <p:sp>
        <p:nvSpPr>
          <p:cNvPr id="68" name="Google Shape;68;p16"/>
          <p:cNvSpPr txBox="1"/>
          <p:nvPr/>
        </p:nvSpPr>
        <p:spPr>
          <a:xfrm>
            <a:off x="-8405" y="0"/>
            <a:ext cx="12200400" cy="1228800"/>
          </a:xfrm>
          <a:prstGeom prst="rect">
            <a:avLst/>
          </a:prstGeom>
          <a:solidFill>
            <a:srgbClr val="262087"/>
          </a:solidFill>
          <a:ln>
            <a:noFill/>
          </a:ln>
        </p:spPr>
        <p:txBody>
          <a:bodyPr spcFirstLastPara="1" wrap="square" lIns="89267" tIns="44633" rIns="89267" bIns="44633" anchor="ctr" anchorCtr="0">
            <a:noAutofit/>
          </a:bodyPr>
          <a:lstStyle/>
          <a:p>
            <a:pPr marL="0" marR="0" lvl="0" indent="0" algn="ctr" rtl="0">
              <a:spcBef>
                <a:spcPts val="0"/>
              </a:spcBef>
              <a:spcAft>
                <a:spcPts val="0"/>
              </a:spcAft>
              <a:buClr>
                <a:schemeClr val="dk1"/>
              </a:buClr>
              <a:buSzPts val="2300"/>
              <a:buFont typeface="Calibri"/>
              <a:buNone/>
            </a:pPr>
            <a:endParaRPr sz="3067" b="0" i="0" u="none" strike="noStrike" cap="none">
              <a:solidFill>
                <a:srgbClr val="000000"/>
              </a:solidFill>
              <a:latin typeface="Lato Black"/>
              <a:ea typeface="Lato Black"/>
              <a:cs typeface="Lato Black"/>
              <a:sym typeface="Lato Black"/>
            </a:endParaRPr>
          </a:p>
        </p:txBody>
      </p:sp>
      <p:sp>
        <p:nvSpPr>
          <p:cNvPr id="69" name="Google Shape;69;p16"/>
          <p:cNvSpPr txBox="1">
            <a:spLocks noGrp="1"/>
          </p:cNvSpPr>
          <p:nvPr>
            <p:ph type="body" idx="1"/>
          </p:nvPr>
        </p:nvSpPr>
        <p:spPr>
          <a:xfrm>
            <a:off x="0" y="0"/>
            <a:ext cx="12192000" cy="1228800"/>
          </a:xfrm>
          <a:prstGeom prst="rect">
            <a:avLst/>
          </a:prstGeom>
          <a:noFill/>
          <a:ln>
            <a:noFill/>
          </a:ln>
        </p:spPr>
        <p:txBody>
          <a:bodyPr spcFirstLastPara="1" wrap="square" lIns="68575" tIns="68575" rIns="68575" bIns="68575" anchor="ctr" anchorCtr="0"/>
          <a:lstStyle>
            <a:lvl1pPr marL="609585" marR="0" lvl="0" indent="-304792" algn="ctr" rtl="0">
              <a:lnSpc>
                <a:spcPct val="100000"/>
              </a:lnSpc>
              <a:spcBef>
                <a:spcPts val="0"/>
              </a:spcBef>
              <a:spcAft>
                <a:spcPts val="0"/>
              </a:spcAft>
              <a:buClr>
                <a:schemeClr val="lt1"/>
              </a:buClr>
              <a:buSzPts val="2700"/>
              <a:buFont typeface="Arial"/>
              <a:buNone/>
              <a:defRPr sz="4800" b="1" i="0" u="none" strike="noStrike" cap="none">
                <a:solidFill>
                  <a:schemeClr val="lt1"/>
                </a:solidFill>
                <a:latin typeface="Lato Black"/>
                <a:ea typeface="Lato Black"/>
                <a:cs typeface="Lato Black"/>
                <a:sym typeface="Lato Black"/>
              </a:defRPr>
            </a:lvl1pPr>
            <a:lvl2pPr marL="1219170" marR="0" lvl="1" indent="-304792" algn="l" rtl="0">
              <a:lnSpc>
                <a:spcPct val="150000"/>
              </a:lnSpc>
              <a:spcBef>
                <a:spcPts val="4000"/>
              </a:spcBef>
              <a:spcAft>
                <a:spcPts val="0"/>
              </a:spcAft>
              <a:buClr>
                <a:schemeClr val="dk1"/>
              </a:buClr>
              <a:buSzPts val="1800"/>
              <a:buFont typeface="Lato"/>
              <a:buNone/>
              <a:defRPr sz="3200" b="0" i="0" u="none" strike="noStrike" cap="none">
                <a:solidFill>
                  <a:schemeClr val="dk1"/>
                </a:solidFill>
                <a:latin typeface="Lato"/>
                <a:ea typeface="Lato"/>
                <a:cs typeface="Lato"/>
                <a:sym typeface="Lato"/>
              </a:defRPr>
            </a:lvl2pPr>
            <a:lvl3pPr marL="1828754" marR="0" lvl="2" indent="-397923" algn="l" rtl="0">
              <a:lnSpc>
                <a:spcPct val="90000"/>
              </a:lnSpc>
              <a:spcBef>
                <a:spcPts val="21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4pPr>
            <a:lvl5pPr marL="3047924" marR="0" lvl="4"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5pPr>
            <a:lvl6pPr marL="3657509" marR="0" lvl="5"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6pPr>
            <a:lvl7pPr marL="4267093" marR="0" lvl="6"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7pPr>
            <a:lvl8pPr marL="4876678" marR="0" lvl="7"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8pPr>
            <a:lvl9pPr marL="5486263" marR="0" lvl="8" indent="-389457" algn="l" rtl="0">
              <a:lnSpc>
                <a:spcPct val="90000"/>
              </a:lnSpc>
              <a:spcBef>
                <a:spcPts val="2133"/>
              </a:spcBef>
              <a:spcAft>
                <a:spcPts val="2133"/>
              </a:spcAft>
              <a:buClr>
                <a:schemeClr val="dk1"/>
              </a:buClr>
              <a:buSzPts val="1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70" name="Google Shape;70;p16" descr="circle-logo-word-cover-color.png"/>
          <p:cNvPicPr preferRelativeResize="0"/>
          <p:nvPr/>
        </p:nvPicPr>
        <p:blipFill rotWithShape="1">
          <a:blip r:embed="rId3">
            <a:alphaModFix/>
          </a:blip>
          <a:srcRect/>
          <a:stretch/>
        </p:blipFill>
        <p:spPr>
          <a:xfrm>
            <a:off x="11185498" y="5944832"/>
            <a:ext cx="791905" cy="801531"/>
          </a:xfrm>
          <a:prstGeom prst="rect">
            <a:avLst/>
          </a:prstGeom>
          <a:noFill/>
          <a:ln>
            <a:noFill/>
          </a:ln>
        </p:spPr>
      </p:pic>
      <p:sp>
        <p:nvSpPr>
          <p:cNvPr id="71" name="Google Shape;71;p16"/>
          <p:cNvSpPr>
            <a:spLocks noGrp="1"/>
          </p:cNvSpPr>
          <p:nvPr>
            <p:ph type="media" idx="2"/>
          </p:nvPr>
        </p:nvSpPr>
        <p:spPr>
          <a:xfrm>
            <a:off x="2722683" y="1739831"/>
            <a:ext cx="6726800" cy="33740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R="0" lvl="1" algn="l" rtl="0">
              <a:lnSpc>
                <a:spcPct val="150000"/>
              </a:lnSpc>
              <a:spcBef>
                <a:spcPts val="4000"/>
              </a:spcBef>
              <a:spcAft>
                <a:spcPts val="0"/>
              </a:spcAft>
              <a:buClr>
                <a:schemeClr val="dk1"/>
              </a:buClr>
              <a:buSzPts val="1800"/>
              <a:buFont typeface="Lato"/>
              <a:buNone/>
              <a:defRPr sz="3200" b="0" i="0" u="none" strike="noStrike" cap="none">
                <a:solidFill>
                  <a:schemeClr val="dk1"/>
                </a:solidFill>
                <a:latin typeface="Lato"/>
                <a:ea typeface="Lato"/>
                <a:cs typeface="Lato"/>
                <a:sym typeface="Lato"/>
              </a:defRPr>
            </a:lvl2pPr>
            <a:lvl3pPr marR="0" lvl="2"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3685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solidFill>
                  <a:srgbClr val="000000"/>
                </a:solidFill>
              </a:rPr>
              <a:pPr>
                <a:defRPr/>
              </a:pPr>
              <a:t>12/7/22</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406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12/7/22</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0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solidFill>
                  <a:srgbClr val="000000"/>
                </a:solidFill>
              </a:rPr>
              <a:pPr>
                <a:defRPr/>
              </a:pPr>
              <a:t>12/7/22</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00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solidFill>
                  <a:srgbClr val="000000"/>
                </a:solidFill>
              </a:rPr>
              <a:pPr>
                <a:defRPr/>
              </a:pPr>
              <a:t>12/7/22</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solidFill>
                  <a:srgbClr val="000000"/>
                </a:solidFill>
              </a:rPr>
              <a:pPr>
                <a:defRPr/>
              </a:pPr>
              <a:t>12/7/22</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76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solidFill>
                  <a:srgbClr val="000000"/>
                </a:solidFill>
              </a:rPr>
              <a:pPr>
                <a:defRPr/>
              </a:pPr>
              <a:t>12/7/22</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Title 1"/>
          <p:cNvSpPr>
            <a:spLocks noGrp="1"/>
          </p:cNvSpPr>
          <p:nvPr>
            <p:ph type="title"/>
          </p:nvPr>
        </p:nvSpPr>
        <p:spPr>
          <a:xfrm>
            <a:off x="609600" y="180311"/>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7" y="180311"/>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3"/>
            <a:ext cx="5486400"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solidFill>
                  <a:srgbClr val="000000"/>
                </a:solidFill>
              </a:rPr>
              <a:pPr>
                <a:defRPr/>
              </a:pPr>
              <a:t>12/7/22</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61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solidFill>
                  <a:srgbClr val="000000"/>
                </a:solidFill>
              </a:rPr>
              <a:pPr>
                <a:defRPr/>
              </a:pPr>
              <a:t>12/7/22</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34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56E2F853-D1DF-408B-BEB5-E99229BC0212}" type="datetime1">
              <a:rPr lang="en-US">
                <a:solidFill>
                  <a:srgbClr val="000000"/>
                </a:solidFill>
              </a:rPr>
              <a:pPr fontAlgn="base">
                <a:spcBef>
                  <a:spcPct val="0"/>
                </a:spcBef>
                <a:spcAft>
                  <a:spcPct val="0"/>
                </a:spcAft>
                <a:defRPr/>
              </a:pPr>
              <a:t>12/7/22</a:t>
            </a:fld>
            <a:endParaRPr lang="en-US">
              <a:solidFill>
                <a:srgbClr val="000000"/>
              </a:solidFill>
            </a:endParaRPr>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3AF9DECC-2DB4-4E25-90E9-504335D55753}"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6738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189" algn="l" rtl="0" fontAlgn="base">
        <a:spcBef>
          <a:spcPct val="0"/>
        </a:spcBef>
        <a:spcAft>
          <a:spcPct val="0"/>
        </a:spcAft>
        <a:defRPr sz="2800">
          <a:solidFill>
            <a:srgbClr val="FFFFFF"/>
          </a:solidFill>
          <a:latin typeface="Arial Black" pitchFamily="34" charset="0"/>
          <a:cs typeface="Arial" charset="0"/>
        </a:defRPr>
      </a:lvl6pPr>
      <a:lvl7pPr marL="914377" algn="l" rtl="0" fontAlgn="base">
        <a:spcBef>
          <a:spcPct val="0"/>
        </a:spcBef>
        <a:spcAft>
          <a:spcPct val="0"/>
        </a:spcAft>
        <a:defRPr sz="2800">
          <a:solidFill>
            <a:srgbClr val="FFFFFF"/>
          </a:solidFill>
          <a:latin typeface="Arial Black" pitchFamily="34" charset="0"/>
          <a:cs typeface="Arial" charset="0"/>
        </a:defRPr>
      </a:lvl7pPr>
      <a:lvl8pPr marL="1371566" algn="l" rtl="0" fontAlgn="base">
        <a:spcBef>
          <a:spcPct val="0"/>
        </a:spcBef>
        <a:spcAft>
          <a:spcPct val="0"/>
        </a:spcAft>
        <a:defRPr sz="2800">
          <a:solidFill>
            <a:srgbClr val="FFFFFF"/>
          </a:solidFill>
          <a:latin typeface="Arial Black" pitchFamily="34" charset="0"/>
          <a:cs typeface="Arial" charset="0"/>
        </a:defRPr>
      </a:lvl8pPr>
      <a:lvl9pPr marL="1828754" algn="l" rtl="0" fontAlgn="base">
        <a:spcBef>
          <a:spcPct val="0"/>
        </a:spcBef>
        <a:spcAft>
          <a:spcPct val="0"/>
        </a:spcAft>
        <a:defRPr sz="2800">
          <a:solidFill>
            <a:srgbClr val="FFFFFF"/>
          </a:solidFill>
          <a:latin typeface="Arial Black" pitchFamily="34" charset="0"/>
          <a:cs typeface="Arial" charset="0"/>
        </a:defRPr>
      </a:lvl9pPr>
    </p:titleStyle>
    <p:body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g"/><Relationship Id="rId24" Type="http://schemas.openxmlformats.org/officeDocument/2006/relationships/image" Target="../media/image28.png"/><Relationship Id="rId5" Type="http://schemas.openxmlformats.org/officeDocument/2006/relationships/image" Target="../media/image9.jp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hyperlink" Target="https://ccssoinclusiveprincipalsguid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cssoinclusiveprincipalsguid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cssoinclusiveprincipalsguid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0" y="-809625"/>
            <a:ext cx="11360150" cy="809625"/>
          </a:xfrm>
        </p:spPr>
        <p:txBody>
          <a:bodyPr/>
          <a:lstStyle/>
          <a:p>
            <a:pPr rtl="0"/>
            <a:r>
              <a:rPr lang="en-US" b="1" i="0" u="none" strike="noStrike" dirty="0">
                <a:solidFill>
                  <a:srgbClr val="000000"/>
                </a:solidFill>
                <a:effectLst/>
                <a:latin typeface="+mn-lt"/>
              </a:rPr>
              <a:t>Supporting Inclusive Schools for the Success of Each Child</a:t>
            </a:r>
            <a:endParaRPr lang="en-US" dirty="0">
              <a:solidFill>
                <a:schemeClr val="tx1"/>
              </a:solidFill>
              <a:latin typeface="+mn-lt"/>
            </a:endParaRPr>
          </a:p>
        </p:txBody>
      </p:sp>
    </p:spTree>
    <p:extLst>
      <p:ext uri="{BB962C8B-B14F-4D97-AF65-F5344CB8AC3E}">
        <p14:creationId xmlns:p14="http://schemas.microsoft.com/office/powerpoint/2010/main" val="254596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Inclusive Principal Leadership: Where We’ve Been</a:t>
            </a:r>
            <a:endParaRPr lang="en-US" dirty="0"/>
          </a:p>
        </p:txBody>
      </p:sp>
      <p:sp>
        <p:nvSpPr>
          <p:cNvPr id="5" name="Content Placeholder 2"/>
          <p:cNvSpPr txBox="1">
            <a:spLocks/>
          </p:cNvSpPr>
          <p:nvPr/>
        </p:nvSpPr>
        <p:spPr bwMode="auto">
          <a:xfrm>
            <a:off x="1" y="1141506"/>
            <a:ext cx="7852426" cy="5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0" indent="0">
              <a:buNone/>
            </a:pPr>
            <a:endParaRPr lang="en-US" sz="1200" kern="0" dirty="0">
              <a:ea typeface="Verdana" panose="020B0604030504040204" pitchFamily="34" charset="0"/>
              <a:cs typeface="Verdana" panose="020B0604030504040204" pitchFamily="34" charset="0"/>
            </a:endParaRPr>
          </a:p>
          <a:p>
            <a:r>
              <a:rPr lang="en-US" sz="2200" kern="0" dirty="0"/>
              <a:t>In January 2017, CCSSO and the Collaboration for Effective Educator Development, Accountability, and Reform (CEEDAR) Center released a supplementary guidance document for students with learning differences</a:t>
            </a:r>
          </a:p>
          <a:p>
            <a:pPr lvl="1"/>
            <a:r>
              <a:rPr lang="en-US" dirty="0"/>
              <a:t>Developed by an Advisory Group of principals, leaders from state and local education agencies, the higher education community, and professional associations</a:t>
            </a:r>
          </a:p>
          <a:p>
            <a:pPr marL="0" indent="0">
              <a:buNone/>
            </a:pPr>
            <a:endParaRPr lang="en-US" sz="2200" kern="0" dirty="0"/>
          </a:p>
          <a:p>
            <a:r>
              <a:rPr lang="en-US" sz="2200" kern="0" dirty="0"/>
              <a:t>Outlines </a:t>
            </a:r>
            <a:r>
              <a:rPr lang="en-US" sz="2200" b="1" kern="0" dirty="0"/>
              <a:t>key steps every state can take </a:t>
            </a:r>
            <a:r>
              <a:rPr lang="en-US" sz="2200" kern="0" dirty="0"/>
              <a:t>to ensure all school </a:t>
            </a:r>
            <a:r>
              <a:rPr lang="en-US" sz="2200" b="1" kern="0" dirty="0"/>
              <a:t>principals</a:t>
            </a:r>
            <a:r>
              <a:rPr lang="en-US" sz="2200" kern="0" dirty="0"/>
              <a:t> are </a:t>
            </a:r>
            <a:r>
              <a:rPr lang="en-US" sz="2200" b="1" kern="0" dirty="0"/>
              <a:t>prepared and supported</a:t>
            </a:r>
            <a:r>
              <a:rPr lang="en-US" sz="2200" kern="0" dirty="0"/>
              <a:t> to lead learning environments that meet the needs of students with disabilities and others who struggle to learn in school</a:t>
            </a:r>
          </a:p>
          <a:p>
            <a:endParaRPr lang="en-US" sz="2200" kern="0" dirty="0"/>
          </a:p>
          <a:p>
            <a:pPr marL="0" indent="0">
              <a:buNone/>
            </a:pPr>
            <a:endParaRPr lang="en-US" sz="2200" kern="0" dirty="0"/>
          </a:p>
          <a:p>
            <a:pPr marL="0" indent="0">
              <a:buNone/>
            </a:pPr>
            <a:endParaRPr lang="en-US" sz="2000" kern="0" dirty="0"/>
          </a:p>
        </p:txBody>
      </p:sp>
      <p:sp>
        <p:nvSpPr>
          <p:cNvPr id="6" name="AutoShape 2" descr="Image result for professional standards for educational leaders"/>
          <p:cNvSpPr>
            <a:spLocks noChangeAspect="1" noChangeArrowheads="1"/>
          </p:cNvSpPr>
          <p:nvPr/>
        </p:nvSpPr>
        <p:spPr bwMode="auto">
          <a:xfrm>
            <a:off x="155575" y="-144463"/>
            <a:ext cx="4716448" cy="471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4" descr="Cover page of the CCSSO and CEEDAR Center's PSEL 2015 and Promoting Principal Leadership for the Success of Students with Disabilit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49445" y="1569299"/>
            <a:ext cx="3527470" cy="4620486"/>
          </a:xfrm>
        </p:spPr>
      </p:pic>
    </p:spTree>
    <p:extLst>
      <p:ext uri="{BB962C8B-B14F-4D97-AF65-F5344CB8AC3E}">
        <p14:creationId xmlns:p14="http://schemas.microsoft.com/office/powerpoint/2010/main" val="845801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2" y="77788"/>
            <a:ext cx="11431289" cy="1143000"/>
          </a:xfrm>
        </p:spPr>
        <p:txBody>
          <a:bodyPr/>
          <a:lstStyle/>
          <a:p>
            <a:r>
              <a:rPr lang="en-US" sz="2400" b="1" dirty="0"/>
              <a:t>National Collaborative on Inclusive Principal Leadership (NCIPL)</a:t>
            </a:r>
            <a:endParaRPr lang="en-US" sz="2400" dirty="0"/>
          </a:p>
        </p:txBody>
      </p:sp>
      <p:pic>
        <p:nvPicPr>
          <p:cNvPr id="7" name="Picture 6" descr="National Center for Learning Disabi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860" y="1221545"/>
            <a:ext cx="2790825" cy="1638300"/>
          </a:xfrm>
          <a:prstGeom prst="rect">
            <a:avLst/>
          </a:prstGeom>
        </p:spPr>
      </p:pic>
      <p:pic>
        <p:nvPicPr>
          <p:cNvPr id="10" name="Picture 9" descr="National Association of Secondary School Principa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171" y="2482703"/>
            <a:ext cx="2381251" cy="981075"/>
          </a:xfrm>
          <a:prstGeom prst="rect">
            <a:avLst/>
          </a:prstGeom>
        </p:spPr>
      </p:pic>
      <p:pic>
        <p:nvPicPr>
          <p:cNvPr id="11" name="Picture 10" descr="National Association of Elementary School Principal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9781" y="1457819"/>
            <a:ext cx="2743200" cy="847725"/>
          </a:xfrm>
          <a:prstGeom prst="rect">
            <a:avLst/>
          </a:prstGeom>
        </p:spPr>
      </p:pic>
      <p:pic>
        <p:nvPicPr>
          <p:cNvPr id="12" name="Picture 11" descr="Schoolwide Integrated Framework for Transform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9342" y="3747970"/>
            <a:ext cx="3135508" cy="825135"/>
          </a:xfrm>
          <a:prstGeom prst="rect">
            <a:avLst/>
          </a:prstGeom>
        </p:spPr>
      </p:pic>
      <p:pic>
        <p:nvPicPr>
          <p:cNvPr id="3" name="Picture 2" descr="New Leader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7781" y="3119025"/>
            <a:ext cx="2437755" cy="2437755"/>
          </a:xfrm>
          <a:prstGeom prst="rect">
            <a:avLst/>
          </a:prstGeom>
        </p:spPr>
      </p:pic>
      <p:pic>
        <p:nvPicPr>
          <p:cNvPr id="4" name="Picture 3" descr="RELAY / GS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9207" y="5827965"/>
            <a:ext cx="3215647" cy="472441"/>
          </a:xfrm>
          <a:prstGeom prst="rect">
            <a:avLst/>
          </a:prstGeom>
        </p:spPr>
      </p:pic>
      <p:pic>
        <p:nvPicPr>
          <p:cNvPr id="8" name="Picture 7" descr="UCE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77194" y="4989800"/>
            <a:ext cx="1463575" cy="1463575"/>
          </a:xfrm>
          <a:prstGeom prst="rect">
            <a:avLst/>
          </a:prstGeom>
        </p:spPr>
      </p:pic>
      <p:pic>
        <p:nvPicPr>
          <p:cNvPr id="13" name="Picture 12" descr="Council for the Accreditation of Educator Preparatio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2263" y="4884713"/>
            <a:ext cx="2867371" cy="498672"/>
          </a:xfrm>
          <a:prstGeom prst="rect">
            <a:avLst/>
          </a:prstGeom>
        </p:spPr>
      </p:pic>
      <p:pic>
        <p:nvPicPr>
          <p:cNvPr id="9" name="Picture 8" descr="CCSSO Council of Chief State School Official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5630" y="1225191"/>
            <a:ext cx="1793384" cy="1793384"/>
          </a:xfrm>
          <a:prstGeom prst="rect">
            <a:avLst/>
          </a:prstGeom>
        </p:spPr>
      </p:pic>
      <p:pic>
        <p:nvPicPr>
          <p:cNvPr id="14" name="Picture 13" descr="Center on Great Teachers &amp; Leader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24231" y="1327251"/>
            <a:ext cx="2438095" cy="1269841"/>
          </a:xfrm>
          <a:prstGeom prst="rect">
            <a:avLst/>
          </a:prstGeom>
        </p:spPr>
      </p:pic>
      <p:pic>
        <p:nvPicPr>
          <p:cNvPr id="15" name="Picture 14" descr="CEEDAR Cente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60745" y="1391195"/>
            <a:ext cx="1431527" cy="1244807"/>
          </a:xfrm>
          <a:prstGeom prst="rect">
            <a:avLst/>
          </a:prstGeom>
        </p:spPr>
      </p:pic>
      <p:pic>
        <p:nvPicPr>
          <p:cNvPr id="16" name="Picture 15" descr="National Council of Professors of Educational Administratio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767" y="2880088"/>
            <a:ext cx="2327044" cy="1196979"/>
          </a:xfrm>
          <a:prstGeom prst="rect">
            <a:avLst/>
          </a:prstGeom>
        </p:spPr>
      </p:pic>
      <p:pic>
        <p:nvPicPr>
          <p:cNvPr id="18" name="Picture 17" descr="National Association of State Directors of Special Educators Incorporated"/>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6694" y="4232620"/>
            <a:ext cx="1759883" cy="1864831"/>
          </a:xfrm>
          <a:prstGeom prst="rect">
            <a:avLst/>
          </a:prstGeom>
        </p:spPr>
      </p:pic>
      <p:pic>
        <p:nvPicPr>
          <p:cNvPr id="19" name="Picture 18" descr="Center on Innovations in Learn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02582" y="4641159"/>
            <a:ext cx="1504951" cy="1047751"/>
          </a:xfrm>
          <a:prstGeom prst="rect">
            <a:avLst/>
          </a:prstGeom>
        </p:spPr>
      </p:pic>
      <p:pic>
        <p:nvPicPr>
          <p:cNvPr id="20" name="Picture 19" descr="Council of Administrators of Special Education"/>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97474" y="3513956"/>
            <a:ext cx="1826975" cy="997624"/>
          </a:xfrm>
          <a:prstGeom prst="rect">
            <a:avLst/>
          </a:prstGeom>
        </p:spPr>
      </p:pic>
      <p:pic>
        <p:nvPicPr>
          <p:cNvPr id="21" name="Picture 20" descr="national implementation research network"/>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13073" y="5838187"/>
            <a:ext cx="2171700" cy="590551"/>
          </a:xfrm>
          <a:prstGeom prst="rect">
            <a:avLst/>
          </a:prstGeom>
        </p:spPr>
      </p:pic>
      <p:pic>
        <p:nvPicPr>
          <p:cNvPr id="22" name="Picture 21" descr="AACT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88258" y="5280553"/>
            <a:ext cx="1169000" cy="1169000"/>
          </a:xfrm>
          <a:prstGeom prst="rect">
            <a:avLst/>
          </a:prstGeom>
        </p:spPr>
      </p:pic>
      <p:pic>
        <p:nvPicPr>
          <p:cNvPr id="23" name="Picture 22" descr="CAST until learning has no limit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30109" y="2778182"/>
            <a:ext cx="1273831" cy="1273832"/>
          </a:xfrm>
          <a:prstGeom prst="rect">
            <a:avLst/>
          </a:prstGeom>
        </p:spPr>
      </p:pic>
      <p:pic>
        <p:nvPicPr>
          <p:cNvPr id="5" name="Picture 4" descr="SPAN"/>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498756" y="2645020"/>
            <a:ext cx="981075" cy="981075"/>
          </a:xfrm>
          <a:prstGeom prst="rect">
            <a:avLst/>
          </a:prstGeom>
        </p:spPr>
      </p:pic>
      <p:pic>
        <p:nvPicPr>
          <p:cNvPr id="25" name="Picture 24" descr="West Ed NCSI"/>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61750" y="2775891"/>
            <a:ext cx="2060839" cy="679919"/>
          </a:xfrm>
          <a:prstGeom prst="rect">
            <a:avLst/>
          </a:prstGeom>
        </p:spPr>
      </p:pic>
      <p:pic>
        <p:nvPicPr>
          <p:cNvPr id="6" name="Picture 5" descr="New Teacher Cente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01477" y="2419825"/>
            <a:ext cx="2381250" cy="1152525"/>
          </a:xfrm>
          <a:prstGeom prst="rect">
            <a:avLst/>
          </a:prstGeom>
        </p:spPr>
      </p:pic>
      <p:pic>
        <p:nvPicPr>
          <p:cNvPr id="26" name="Picture 25" descr="National Center for Special Education in Charter Schools"/>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09118" y="4297315"/>
            <a:ext cx="2138482" cy="1002828"/>
          </a:xfrm>
          <a:prstGeom prst="rect">
            <a:avLst/>
          </a:prstGeom>
        </p:spPr>
      </p:pic>
      <p:sp>
        <p:nvSpPr>
          <p:cNvPr id="24" name="AutoShape 2" descr="Image result for ncsi westted"/>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358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7961" y="1184676"/>
            <a:ext cx="12134850" cy="5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114297" indent="0" algn="ctr">
              <a:buNone/>
            </a:pPr>
            <a:endParaRPr lang="en-US" sz="1000" kern="0" dirty="0"/>
          </a:p>
          <a:p>
            <a:pPr marL="114297" indent="0" algn="ctr">
              <a:buNone/>
            </a:pPr>
            <a:r>
              <a:rPr lang="en-US" sz="2200" b="1" i="1" kern="0" dirty="0"/>
              <a:t>We released Supporting Inclusive Schools for the Success of Each Child!</a:t>
            </a:r>
          </a:p>
          <a:p>
            <a:pPr marL="114297" indent="0">
              <a:buNone/>
            </a:pPr>
            <a:r>
              <a:rPr lang="en-US" sz="2000" kern="0" dirty="0"/>
              <a:t>				(</a:t>
            </a:r>
            <a:r>
              <a:rPr lang="en-US" sz="2000" kern="0" dirty="0">
                <a:hlinkClick r:id="rId3"/>
              </a:rPr>
              <a:t>https://ccssoinclusiveprincipalsguide.org</a:t>
            </a:r>
            <a:r>
              <a:rPr lang="en-US" sz="2000" kern="0" dirty="0"/>
              <a:t>)</a:t>
            </a:r>
          </a:p>
          <a:p>
            <a:pPr marL="457197"/>
            <a:endParaRPr lang="en-US" sz="2000" kern="0" dirty="0"/>
          </a:p>
          <a:p>
            <a:pPr marL="114297" indent="0">
              <a:buNone/>
            </a:pPr>
            <a:endParaRPr lang="en-US" sz="2000" kern="0" dirty="0"/>
          </a:p>
          <a:p>
            <a:pPr marL="571479" lvl="1" indent="0">
              <a:buNone/>
            </a:pPr>
            <a:endParaRPr lang="en-US" sz="1800" kern="0" dirty="0"/>
          </a:p>
          <a:p>
            <a:endParaRPr lang="en-US" sz="2000" i="1" kern="0" dirty="0"/>
          </a:p>
          <a:p>
            <a:endParaRPr lang="en-US" sz="2000" i="1" kern="0" dirty="0"/>
          </a:p>
        </p:txBody>
      </p:sp>
      <p:sp>
        <p:nvSpPr>
          <p:cNvPr id="6" name="AutoShape 2" descr="Image result for professional standards for educational leaders"/>
          <p:cNvSpPr>
            <a:spLocks noChangeAspect="1" noChangeArrowheads="1"/>
          </p:cNvSpPr>
          <p:nvPr/>
        </p:nvSpPr>
        <p:spPr bwMode="auto">
          <a:xfrm>
            <a:off x="155575" y="-144462"/>
            <a:ext cx="4716448" cy="471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53664" y="77788"/>
            <a:ext cx="10972800" cy="1143000"/>
          </a:xfrm>
        </p:spPr>
        <p:txBody>
          <a:bodyPr/>
          <a:lstStyle/>
          <a:p>
            <a:r>
              <a:rPr lang="en-US" b="1" dirty="0"/>
              <a:t>NCIPL: Where We Are</a:t>
            </a:r>
            <a:endParaRPr lang="en-US" dirty="0"/>
          </a:p>
        </p:txBody>
      </p:sp>
      <p:pic>
        <p:nvPicPr>
          <p:cNvPr id="2" name="Picture 1" descr="Supporting Inclusive Schools for the Success of Each Chil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72" y="2599260"/>
            <a:ext cx="10368096" cy="3648348"/>
          </a:xfrm>
          <a:prstGeom prst="rect">
            <a:avLst/>
          </a:prstGeom>
        </p:spPr>
      </p:pic>
    </p:spTree>
    <p:extLst>
      <p:ext uri="{BB962C8B-B14F-4D97-AF65-F5344CB8AC3E}">
        <p14:creationId xmlns:p14="http://schemas.microsoft.com/office/powerpoint/2010/main" val="68243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C183D7F6-B498-43B3-948B-1728B52AA6E4}">
                <adec:decorative xmlns:adec="http://schemas.microsoft.com/office/drawing/2017/decorative" val="1"/>
              </a:ext>
            </a:extLst>
          </p:cNvPr>
          <p:cNvSpPr txBox="1">
            <a:spLocks/>
          </p:cNvSpPr>
          <p:nvPr/>
        </p:nvSpPr>
        <p:spPr bwMode="auto">
          <a:xfrm>
            <a:off x="57150" y="1184676"/>
            <a:ext cx="12134850" cy="5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114297" indent="0" algn="ctr">
              <a:buNone/>
            </a:pPr>
            <a:endParaRPr lang="en-US" sz="1000" kern="0" dirty="0"/>
          </a:p>
          <a:p>
            <a:pPr marL="114297" indent="0">
              <a:buNone/>
            </a:pPr>
            <a:endParaRPr lang="en-US" sz="2000" kern="0" dirty="0"/>
          </a:p>
          <a:p>
            <a:pPr marL="114297" indent="0">
              <a:buNone/>
            </a:pPr>
            <a:endParaRPr lang="en-US" sz="2000" kern="0" dirty="0"/>
          </a:p>
          <a:p>
            <a:pPr marL="571479" lvl="1" indent="0">
              <a:buNone/>
            </a:pPr>
            <a:endParaRPr lang="en-US" sz="1800" kern="0" dirty="0"/>
          </a:p>
          <a:p>
            <a:endParaRPr lang="en-US" sz="2000" i="1" kern="0" dirty="0"/>
          </a:p>
          <a:p>
            <a:endParaRPr lang="en-US" sz="2000" i="1" kern="0" dirty="0"/>
          </a:p>
        </p:txBody>
      </p:sp>
      <p:sp>
        <p:nvSpPr>
          <p:cNvPr id="6" name="AutoShape 2" descr="Image result for professional standards for educational leaders"/>
          <p:cNvSpPr>
            <a:spLocks noChangeAspect="1" noChangeArrowheads="1"/>
          </p:cNvSpPr>
          <p:nvPr/>
        </p:nvSpPr>
        <p:spPr bwMode="auto">
          <a:xfrm>
            <a:off x="155575" y="-144462"/>
            <a:ext cx="4716448" cy="471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53664" y="77788"/>
            <a:ext cx="10972800" cy="1143000"/>
          </a:xfrm>
        </p:spPr>
        <p:txBody>
          <a:bodyPr/>
          <a:lstStyle/>
          <a:p>
            <a:r>
              <a:rPr lang="en-US" b="1" dirty="0"/>
              <a:t>NCIPL: Where We Are</a:t>
            </a:r>
            <a:endParaRPr lang="en-US" dirty="0"/>
          </a:p>
        </p:txBody>
      </p:sp>
      <p:pic>
        <p:nvPicPr>
          <p:cNvPr id="7" name="Picture 6" descr="Screenshot of the CCSSO's collaboration with the National Collaborative on Inclusive Principal Leadership, a diverse alliance that includes various associations, member organizations, technical assistance centers, researchers, educator preparation programs, and nonprofits, whose logos were listed on a previous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41" y="1280055"/>
            <a:ext cx="11561868" cy="5122734"/>
          </a:xfrm>
          <a:prstGeom prst="rect">
            <a:avLst/>
          </a:prstGeom>
        </p:spPr>
      </p:pic>
    </p:spTree>
    <p:extLst>
      <p:ext uri="{BB962C8B-B14F-4D97-AF65-F5344CB8AC3E}">
        <p14:creationId xmlns:p14="http://schemas.microsoft.com/office/powerpoint/2010/main" val="2859669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7150" y="1184676"/>
            <a:ext cx="12134850" cy="5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114297" indent="0" algn="ctr">
              <a:buNone/>
            </a:pPr>
            <a:endParaRPr lang="en-US" sz="1000" i="1" kern="0" dirty="0"/>
          </a:p>
          <a:p>
            <a:r>
              <a:rPr lang="en-US" sz="2000" dirty="0">
                <a:hlinkClick r:id="rId3"/>
              </a:rPr>
              <a:t>Supporting Inclusive Schools for the Success of Each Child: A Guide for States on Principal Leadership </a:t>
            </a:r>
            <a:r>
              <a:rPr lang="en-US" sz="2000" kern="0" dirty="0"/>
              <a:t>contains 8 key strategies to support states in integrating inclusive principal leadership in policy and practice:</a:t>
            </a:r>
          </a:p>
          <a:p>
            <a:pPr marL="857247" lvl="1"/>
            <a:r>
              <a:rPr lang="en-US" dirty="0"/>
              <a:t>Strategy 1: Set a Vision and Plan for Inclusive Principal Leadership</a:t>
            </a:r>
          </a:p>
          <a:p>
            <a:pPr marL="857247" lvl="1"/>
            <a:r>
              <a:rPr lang="en-US" dirty="0"/>
              <a:t>Strategy 2: Cultivate Coherence and Collaboration</a:t>
            </a:r>
          </a:p>
          <a:p>
            <a:pPr marL="857247" lvl="1"/>
            <a:r>
              <a:rPr lang="en-US" dirty="0"/>
              <a:t>Strategy 3: Transform Principal Preparation and Licensure</a:t>
            </a:r>
          </a:p>
          <a:p>
            <a:pPr marL="857247" lvl="1"/>
            <a:r>
              <a:rPr lang="en-US" dirty="0"/>
              <a:t>Strategy 4: Promote Principal Development on Inclusive Practices</a:t>
            </a:r>
          </a:p>
          <a:p>
            <a:pPr marL="857247" lvl="1"/>
            <a:r>
              <a:rPr lang="en-US" dirty="0"/>
              <a:t>Strategy 5: Provide Targeted Supports to Districts and Schools</a:t>
            </a:r>
          </a:p>
          <a:p>
            <a:pPr marL="857247" lvl="1"/>
            <a:r>
              <a:rPr lang="en-US" dirty="0"/>
              <a:t>Strategy 6: Connect School Improvement and Principal Development Initiatives</a:t>
            </a:r>
          </a:p>
          <a:p>
            <a:pPr marL="857247" lvl="1"/>
            <a:r>
              <a:rPr lang="en-US" dirty="0"/>
              <a:t>Strategy 7: Meaningfully Engage Stakeholders as Partners in the Work</a:t>
            </a:r>
          </a:p>
          <a:p>
            <a:pPr marL="857247" lvl="1"/>
            <a:r>
              <a:rPr lang="en-US" dirty="0"/>
              <a:t>Strategy 8: Adopt Processes and Supports for Continuous Improvement</a:t>
            </a:r>
          </a:p>
          <a:p>
            <a:pPr marL="571497" lvl="1" indent="0">
              <a:buNone/>
            </a:pPr>
            <a:endParaRPr lang="en-US" dirty="0"/>
          </a:p>
          <a:p>
            <a:r>
              <a:rPr lang="en-US" sz="2000" kern="0" dirty="0"/>
              <a:t>Please Answer the Poll</a:t>
            </a:r>
          </a:p>
          <a:p>
            <a:pPr marL="171447" indent="0">
              <a:buNone/>
            </a:pPr>
            <a:endParaRPr lang="en-US" sz="2800" dirty="0"/>
          </a:p>
          <a:p>
            <a:pPr marL="857247" lvl="1"/>
            <a:endParaRPr lang="en-US" sz="1600" kern="0" dirty="0"/>
          </a:p>
          <a:p>
            <a:pPr marL="857247" lvl="1"/>
            <a:endParaRPr lang="en-US" sz="1600" kern="0" dirty="0"/>
          </a:p>
          <a:p>
            <a:pPr marL="114297" indent="0">
              <a:buNone/>
            </a:pPr>
            <a:endParaRPr lang="en-US" sz="2000" kern="0" dirty="0"/>
          </a:p>
          <a:p>
            <a:pPr marL="571479" lvl="1" indent="0">
              <a:buNone/>
            </a:pPr>
            <a:endParaRPr lang="en-US" sz="1800" kern="0" dirty="0"/>
          </a:p>
          <a:p>
            <a:endParaRPr lang="en-US" sz="2000" i="1" kern="0" dirty="0"/>
          </a:p>
          <a:p>
            <a:endParaRPr lang="en-US" sz="2000" i="1" kern="0" dirty="0"/>
          </a:p>
        </p:txBody>
      </p:sp>
      <p:sp>
        <p:nvSpPr>
          <p:cNvPr id="6" name="AutoShape 2" descr="Image result for professional standards for educational leaders"/>
          <p:cNvSpPr>
            <a:spLocks noChangeAspect="1" noChangeArrowheads="1"/>
          </p:cNvSpPr>
          <p:nvPr/>
        </p:nvSpPr>
        <p:spPr bwMode="auto">
          <a:xfrm>
            <a:off x="155575" y="-144462"/>
            <a:ext cx="4716448" cy="471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53664" y="77788"/>
            <a:ext cx="10972800" cy="1143000"/>
          </a:xfrm>
        </p:spPr>
        <p:txBody>
          <a:bodyPr/>
          <a:lstStyle/>
          <a:p>
            <a:r>
              <a:rPr lang="en-US" b="1" dirty="0"/>
              <a:t>NCIPL: Where We Are</a:t>
            </a:r>
            <a:endParaRPr lang="en-US" dirty="0"/>
          </a:p>
        </p:txBody>
      </p:sp>
    </p:spTree>
    <p:extLst>
      <p:ext uri="{BB962C8B-B14F-4D97-AF65-F5344CB8AC3E}">
        <p14:creationId xmlns:p14="http://schemas.microsoft.com/office/powerpoint/2010/main" val="53276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7150" y="1184676"/>
            <a:ext cx="12134850" cy="5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114297" indent="0" algn="ctr">
              <a:buNone/>
            </a:pPr>
            <a:endParaRPr lang="en-US" sz="1000" i="1" kern="0" dirty="0"/>
          </a:p>
          <a:p>
            <a:pPr marL="457197"/>
            <a:r>
              <a:rPr lang="en-US" sz="2000" kern="0" dirty="0"/>
              <a:t>Please visit </a:t>
            </a:r>
            <a:r>
              <a:rPr lang="en-US" sz="2000" kern="0" dirty="0">
                <a:hlinkClick r:id="rId3"/>
              </a:rPr>
              <a:t>https://ccssoinclusiveprincipalsguide.org/</a:t>
            </a:r>
            <a:endParaRPr lang="en-US" sz="2000" kern="0" dirty="0"/>
          </a:p>
          <a:p>
            <a:pPr marL="457197"/>
            <a:r>
              <a:rPr lang="en-US" sz="2000" kern="0" dirty="0"/>
              <a:t>We will explore the Where to Start Questions, State Strategies, and Aligned Resources sections</a:t>
            </a:r>
          </a:p>
          <a:p>
            <a:pPr marL="857247" lvl="1"/>
            <a:r>
              <a:rPr lang="en-US" sz="1600" kern="0" dirty="0"/>
              <a:t>And we encourage you to continue to do so after this presentation</a:t>
            </a:r>
          </a:p>
          <a:p>
            <a:pPr marL="457197"/>
            <a:endParaRPr lang="en-US" sz="2000" kern="0" dirty="0"/>
          </a:p>
          <a:p>
            <a:pPr marL="457197"/>
            <a:endParaRPr lang="en-US" sz="1800" dirty="0"/>
          </a:p>
          <a:p>
            <a:pPr marL="857247" lvl="1"/>
            <a:endParaRPr lang="en-US" sz="1600" kern="0" dirty="0"/>
          </a:p>
          <a:p>
            <a:pPr marL="857247" lvl="1"/>
            <a:endParaRPr lang="en-US" sz="1600" kern="0" dirty="0"/>
          </a:p>
          <a:p>
            <a:pPr marL="114297" indent="0">
              <a:buNone/>
            </a:pPr>
            <a:endParaRPr lang="en-US" sz="2000" kern="0" dirty="0"/>
          </a:p>
          <a:p>
            <a:pPr marL="571479" lvl="1" indent="0">
              <a:buNone/>
            </a:pPr>
            <a:endParaRPr lang="en-US" sz="1800" kern="0" dirty="0"/>
          </a:p>
          <a:p>
            <a:endParaRPr lang="en-US" sz="2000" i="1" kern="0" dirty="0"/>
          </a:p>
          <a:p>
            <a:endParaRPr lang="en-US" sz="2000" i="1" kern="0" dirty="0"/>
          </a:p>
        </p:txBody>
      </p:sp>
      <p:sp>
        <p:nvSpPr>
          <p:cNvPr id="6" name="AutoShape 2" descr="Image result for professional standards for educational leaders"/>
          <p:cNvSpPr>
            <a:spLocks noChangeAspect="1" noChangeArrowheads="1"/>
          </p:cNvSpPr>
          <p:nvPr/>
        </p:nvSpPr>
        <p:spPr bwMode="auto">
          <a:xfrm>
            <a:off x="155575" y="-144462"/>
            <a:ext cx="4716448" cy="471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53664" y="77788"/>
            <a:ext cx="10972800" cy="1143000"/>
          </a:xfrm>
        </p:spPr>
        <p:txBody>
          <a:bodyPr/>
          <a:lstStyle/>
          <a:p>
            <a:r>
              <a:rPr lang="en-US" b="1" dirty="0"/>
              <a:t>Exploring the Microsite</a:t>
            </a:r>
            <a:endParaRPr lang="en-US" dirty="0"/>
          </a:p>
        </p:txBody>
      </p:sp>
      <p:pic>
        <p:nvPicPr>
          <p:cNvPr id="7" name="Picture 6" descr="Supporting Inclusive Schools for the Success of Each Chil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521" y="2730621"/>
            <a:ext cx="9877522" cy="3475724"/>
          </a:xfrm>
          <a:prstGeom prst="rect">
            <a:avLst/>
          </a:prstGeom>
        </p:spPr>
      </p:pic>
    </p:spTree>
    <p:extLst>
      <p:ext uri="{BB962C8B-B14F-4D97-AF65-F5344CB8AC3E}">
        <p14:creationId xmlns:p14="http://schemas.microsoft.com/office/powerpoint/2010/main" val="108509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88"/>
            <a:ext cx="10972800" cy="1143000"/>
          </a:xfrm>
        </p:spPr>
        <p:txBody>
          <a:bodyPr/>
          <a:lstStyle/>
          <a:p>
            <a:pPr algn="ctr"/>
            <a:r>
              <a:rPr lang="en-US" sz="3200" dirty="0">
                <a:solidFill>
                  <a:schemeClr val="tx1"/>
                </a:solidFill>
                <a:latin typeface="Gotham Bold" charset="0"/>
                <a:ea typeface="Gotham Bold" charset="0"/>
                <a:cs typeface="Gotham Bold" charset="0"/>
              </a:rPr>
              <a:t>DISCLAIMER</a:t>
            </a:r>
          </a:p>
        </p:txBody>
      </p:sp>
      <p:pic>
        <p:nvPicPr>
          <p:cNvPr id="6" name="Picture 5" descr="Ideas that Work -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2260156158"/>
      </p:ext>
    </p:extLst>
  </p:cSld>
  <p:clrMapOvr>
    <a:masterClrMapping/>
  </p:clrMapOvr>
</p:sld>
</file>

<file path=ppt/theme/theme1.xml><?xml version="1.0" encoding="utf-8"?>
<a:theme xmlns:a="http://schemas.openxmlformats.org/drawingml/2006/main" name="4_Custom Design">
  <a:themeElements>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29065B4421954DB85125BCC88D3CA7" ma:contentTypeVersion="11" ma:contentTypeDescription="Create a new document." ma:contentTypeScope="" ma:versionID="0e692ca358b5dad919d7dfa9dbf6e31d">
  <xsd:schema xmlns:xsd="http://www.w3.org/2001/XMLSchema" xmlns:xs="http://www.w3.org/2001/XMLSchema" xmlns:p="http://schemas.microsoft.com/office/2006/metadata/properties" xmlns:ns2="240e2e70-00f4-43ea-95d9-353a86b2a3b5" xmlns:ns3="b8349e03-f965-443e-9696-582bca056fa3" targetNamespace="http://schemas.microsoft.com/office/2006/metadata/properties" ma:root="true" ma:fieldsID="2097214b119b8e037f2b9950effc4b0d" ns2:_="" ns3:_="">
    <xsd:import namespace="240e2e70-00f4-43ea-95d9-353a86b2a3b5"/>
    <xsd:import namespace="b8349e03-f965-443e-9696-582bca056f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e2e70-00f4-43ea-95d9-353a86b2a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349e03-f965-443e-9696-582bca056fa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19283E-A55D-4E8E-A304-3608966561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6E4ECF-C756-4DCC-9724-3397D512E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e2e70-00f4-43ea-95d9-353a86b2a3b5"/>
    <ds:schemaRef ds:uri="b8349e03-f965-443e-9696-582bca056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C55BDB-C83F-4AE3-93F2-A4F5713AA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2079</TotalTime>
  <Words>404</Words>
  <Application>Microsoft Macintosh PowerPoint</Application>
  <PresentationFormat>Widescreen</PresentationFormat>
  <Paragraphs>60</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Arial Black</vt:lpstr>
      <vt:lpstr>Calibri</vt:lpstr>
      <vt:lpstr>Gotham Bold</vt:lpstr>
      <vt:lpstr>Helvetica Neue</vt:lpstr>
      <vt:lpstr>Lato</vt:lpstr>
      <vt:lpstr>Lato Black</vt:lpstr>
      <vt:lpstr>Wingdings</vt:lpstr>
      <vt:lpstr>4_Custom Design</vt:lpstr>
      <vt:lpstr>Supporting Inclusive Schools for the Success of Each Child</vt:lpstr>
      <vt:lpstr>Inclusive Principal Leadership: Where We’ve Been</vt:lpstr>
      <vt:lpstr>National Collaborative on Inclusive Principal Leadership (NCIPL)</vt:lpstr>
      <vt:lpstr>NCIPL: Where We Are</vt:lpstr>
      <vt:lpstr>NCIPL: Where We Are</vt:lpstr>
      <vt:lpstr>NCIPL: Where We Are</vt:lpstr>
      <vt:lpstr>Exploring the Microsite</vt:lpstr>
      <vt:lpstr>DISCLAIMER</vt:lpstr>
    </vt:vector>
  </TitlesOfParts>
  <Company>CCSSO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Kaylan Connally</dc:creator>
  <cp:lastModifiedBy>Steele,Jessica A</cp:lastModifiedBy>
  <cp:revision>145</cp:revision>
  <cp:lastPrinted>2018-06-25T19:55:55Z</cp:lastPrinted>
  <dcterms:created xsi:type="dcterms:W3CDTF">2018-06-04T20:08:10Z</dcterms:created>
  <dcterms:modified xsi:type="dcterms:W3CDTF">2022-12-07T15:25:01Z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0x0101008729065B4421954DB85125BCC88D3CA7</vt:lpwstr>
  </property>
</Properties>
</file>