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97" r:id="rId5"/>
    <p:sldId id="290" r:id="rId6"/>
    <p:sldId id="291" r:id="rId7"/>
    <p:sldId id="292" r:id="rId8"/>
    <p:sldId id="303" r:id="rId9"/>
    <p:sldId id="304" r:id="rId10"/>
    <p:sldId id="305" r:id="rId11"/>
    <p:sldId id="307" r:id="rId12"/>
    <p:sldId id="313" r:id="rId13"/>
    <p:sldId id="306" r:id="rId14"/>
    <p:sldId id="309" r:id="rId15"/>
    <p:sldId id="330" r:id="rId16"/>
    <p:sldId id="310" r:id="rId17"/>
    <p:sldId id="311" r:id="rId18"/>
    <p:sldId id="312" r:id="rId19"/>
    <p:sldId id="329" r:id="rId20"/>
    <p:sldId id="314" r:id="rId21"/>
    <p:sldId id="315" r:id="rId22"/>
    <p:sldId id="316" r:id="rId23"/>
    <p:sldId id="298" r:id="rId24"/>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0" autoAdjust="0"/>
    <p:restoredTop sz="76425" autoAdjust="0"/>
  </p:normalViewPr>
  <p:slideViewPr>
    <p:cSldViewPr snapToGrid="0">
      <p:cViewPr varScale="1">
        <p:scale>
          <a:sx n="61" d="100"/>
          <a:sy n="61" d="100"/>
        </p:scale>
        <p:origin x="248" y="696"/>
      </p:cViewPr>
      <p:guideLst/>
    </p:cSldViewPr>
  </p:slideViewPr>
  <p:outlineViewPr>
    <p:cViewPr>
      <p:scale>
        <a:sx n="33" d="100"/>
        <a:sy n="33" d="100"/>
      </p:scale>
      <p:origin x="0" y="-27616"/>
    </p:cViewPr>
  </p:outlineViewPr>
  <p:notesTextViewPr>
    <p:cViewPr>
      <p:scale>
        <a:sx n="1" d="1"/>
        <a:sy n="1" d="1"/>
      </p:scale>
      <p:origin x="0" y="0"/>
    </p:cViewPr>
  </p:notesTextViewPr>
  <p:sorterViewPr>
    <p:cViewPr>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11/16/22</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62520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10</a:t>
            </a:fld>
            <a:endParaRPr lang="en-US"/>
          </a:p>
        </p:txBody>
      </p:sp>
    </p:spTree>
    <p:extLst>
      <p:ext uri="{BB962C8B-B14F-4D97-AF65-F5344CB8AC3E}">
        <p14:creationId xmlns:p14="http://schemas.microsoft.com/office/powerpoint/2010/main" val="394678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E1DC2-D0BD-416D-BA3D-23BC7B99178B}" type="slidenum">
              <a:rPr lang="en-US" smtClean="0"/>
              <a:t>11</a:t>
            </a:fld>
            <a:endParaRPr lang="en-US"/>
          </a:p>
        </p:txBody>
      </p:sp>
    </p:spTree>
    <p:extLst>
      <p:ext uri="{BB962C8B-B14F-4D97-AF65-F5344CB8AC3E}">
        <p14:creationId xmlns:p14="http://schemas.microsoft.com/office/powerpoint/2010/main" val="50844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E1DC2-D0BD-416D-BA3D-23BC7B99178B}" type="slidenum">
              <a:rPr lang="en-US" smtClean="0"/>
              <a:t>12</a:t>
            </a:fld>
            <a:endParaRPr lang="en-US"/>
          </a:p>
        </p:txBody>
      </p:sp>
    </p:spTree>
    <p:extLst>
      <p:ext uri="{BB962C8B-B14F-4D97-AF65-F5344CB8AC3E}">
        <p14:creationId xmlns:p14="http://schemas.microsoft.com/office/powerpoint/2010/main" val="277449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13</a:t>
            </a:fld>
            <a:endParaRPr lang="en-US"/>
          </a:p>
        </p:txBody>
      </p:sp>
    </p:spTree>
    <p:extLst>
      <p:ext uri="{BB962C8B-B14F-4D97-AF65-F5344CB8AC3E}">
        <p14:creationId xmlns:p14="http://schemas.microsoft.com/office/powerpoint/2010/main" val="1158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E1DC2-D0BD-416D-BA3D-23BC7B99178B}" type="slidenum">
              <a:rPr lang="en-US" smtClean="0"/>
              <a:t>14</a:t>
            </a:fld>
            <a:endParaRPr lang="en-US"/>
          </a:p>
        </p:txBody>
      </p:sp>
    </p:spTree>
    <p:extLst>
      <p:ext uri="{BB962C8B-B14F-4D97-AF65-F5344CB8AC3E}">
        <p14:creationId xmlns:p14="http://schemas.microsoft.com/office/powerpoint/2010/main" val="2623172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E1DC2-D0BD-416D-BA3D-23BC7B99178B}" type="slidenum">
              <a:rPr lang="en-US" smtClean="0"/>
              <a:t>15</a:t>
            </a:fld>
            <a:endParaRPr lang="en-US"/>
          </a:p>
        </p:txBody>
      </p:sp>
    </p:spTree>
    <p:extLst>
      <p:ext uri="{BB962C8B-B14F-4D97-AF65-F5344CB8AC3E}">
        <p14:creationId xmlns:p14="http://schemas.microsoft.com/office/powerpoint/2010/main" val="44988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E1DC2-D0BD-416D-BA3D-23BC7B99178B}" type="slidenum">
              <a:rPr lang="en-US" smtClean="0"/>
              <a:t>16</a:t>
            </a:fld>
            <a:endParaRPr lang="en-US"/>
          </a:p>
        </p:txBody>
      </p:sp>
    </p:spTree>
    <p:extLst>
      <p:ext uri="{BB962C8B-B14F-4D97-AF65-F5344CB8AC3E}">
        <p14:creationId xmlns:p14="http://schemas.microsoft.com/office/powerpoint/2010/main" val="111790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e71a45a35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55" name="Google Shape;155;g3e71a45a35_0_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86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e71a45a3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49" name="Google Shape;149;g3e71a45a35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376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71a45a35_0_10:notes"/>
          <p:cNvSpPr>
            <a:spLocks noGrp="1" noRot="1" noChangeAspect="1"/>
          </p:cNvSpPr>
          <p:nvPr>
            <p:ph type="sldImg" idx="2"/>
          </p:nvPr>
        </p:nvSpPr>
        <p:spPr>
          <a:xfrm>
            <a:off x="3317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e71a45a35_0_10:notes"/>
          <p:cNvSpPr txBox="1">
            <a:spLocks noGrp="1"/>
          </p:cNvSpPr>
          <p:nvPr>
            <p:ph type="body" idx="1"/>
          </p:nvPr>
        </p:nvSpPr>
        <p:spPr>
          <a:xfrm>
            <a:off x="685800" y="4415791"/>
            <a:ext cx="5486400" cy="4183500"/>
          </a:xfrm>
          <a:prstGeom prst="rect">
            <a:avLst/>
          </a:prstGeom>
          <a:noFill/>
          <a:ln>
            <a:noFill/>
          </a:ln>
        </p:spPr>
        <p:txBody>
          <a:bodyPr spcFirstLastPara="1" wrap="square" lIns="92725" tIns="92725" rIns="92725" bIns="927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934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a:t>
            </a:fld>
            <a:endParaRPr lang="en-US"/>
          </a:p>
        </p:txBody>
      </p:sp>
    </p:spTree>
    <p:extLst>
      <p:ext uri="{BB962C8B-B14F-4D97-AF65-F5344CB8AC3E}">
        <p14:creationId xmlns:p14="http://schemas.microsoft.com/office/powerpoint/2010/main" val="321568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20</a:t>
            </a:fld>
            <a:endParaRPr lang="en-US"/>
          </a:p>
        </p:txBody>
      </p:sp>
    </p:spTree>
    <p:extLst>
      <p:ext uri="{BB962C8B-B14F-4D97-AF65-F5344CB8AC3E}">
        <p14:creationId xmlns:p14="http://schemas.microsoft.com/office/powerpoint/2010/main" val="33251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3</a:t>
            </a:fld>
            <a:endParaRPr lang="en-US"/>
          </a:p>
        </p:txBody>
      </p:sp>
    </p:spTree>
    <p:extLst>
      <p:ext uri="{BB962C8B-B14F-4D97-AF65-F5344CB8AC3E}">
        <p14:creationId xmlns:p14="http://schemas.microsoft.com/office/powerpoint/2010/main" val="197341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4</a:t>
            </a:fld>
            <a:endParaRPr lang="en-US"/>
          </a:p>
        </p:txBody>
      </p:sp>
    </p:spTree>
    <p:extLst>
      <p:ext uri="{BB962C8B-B14F-4D97-AF65-F5344CB8AC3E}">
        <p14:creationId xmlns:p14="http://schemas.microsoft.com/office/powerpoint/2010/main" val="158597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80E24-21BB-4119-974F-169242090FAD}" type="slidenum">
              <a:rPr lang="en-US" smtClean="0"/>
              <a:t>5</a:t>
            </a:fld>
            <a:endParaRPr lang="en-US"/>
          </a:p>
        </p:txBody>
      </p:sp>
    </p:spTree>
    <p:extLst>
      <p:ext uri="{BB962C8B-B14F-4D97-AF65-F5344CB8AC3E}">
        <p14:creationId xmlns:p14="http://schemas.microsoft.com/office/powerpoint/2010/main" val="43458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80E24-21BB-4119-974F-169242090FAD}" type="slidenum">
              <a:rPr lang="en-US" smtClean="0"/>
              <a:t>6</a:t>
            </a:fld>
            <a:endParaRPr lang="en-US"/>
          </a:p>
        </p:txBody>
      </p:sp>
    </p:spTree>
    <p:extLst>
      <p:ext uri="{BB962C8B-B14F-4D97-AF65-F5344CB8AC3E}">
        <p14:creationId xmlns:p14="http://schemas.microsoft.com/office/powerpoint/2010/main" val="356136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80E24-21BB-4119-974F-169242090FAD}" type="slidenum">
              <a:rPr lang="en-US" smtClean="0"/>
              <a:t>7</a:t>
            </a:fld>
            <a:endParaRPr lang="en-US"/>
          </a:p>
        </p:txBody>
      </p:sp>
    </p:spTree>
    <p:extLst>
      <p:ext uri="{BB962C8B-B14F-4D97-AF65-F5344CB8AC3E}">
        <p14:creationId xmlns:p14="http://schemas.microsoft.com/office/powerpoint/2010/main" val="152837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8</a:t>
            </a:fld>
            <a:endParaRPr lang="en-US"/>
          </a:p>
        </p:txBody>
      </p:sp>
    </p:spTree>
    <p:extLst>
      <p:ext uri="{BB962C8B-B14F-4D97-AF65-F5344CB8AC3E}">
        <p14:creationId xmlns:p14="http://schemas.microsoft.com/office/powerpoint/2010/main" val="411307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9</a:t>
            </a:fld>
            <a:endParaRPr lang="en-US"/>
          </a:p>
        </p:txBody>
      </p:sp>
    </p:spTree>
    <p:extLst>
      <p:ext uri="{BB962C8B-B14F-4D97-AF65-F5344CB8AC3E}">
        <p14:creationId xmlns:p14="http://schemas.microsoft.com/office/powerpoint/2010/main" val="783369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11/16/22</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11/16/22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11/16/22</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11/16/22</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spTree>
    <p:extLst>
      <p:ext uri="{BB962C8B-B14F-4D97-AF65-F5344CB8AC3E}">
        <p14:creationId xmlns:p14="http://schemas.microsoft.com/office/powerpoint/2010/main" val="187908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l="109" t="7102" b="33564"/>
          <a:stretch/>
        </p:blipFill>
        <p:spPr>
          <a:xfrm>
            <a:off x="-11751" y="4947587"/>
            <a:ext cx="12204000" cy="1915200"/>
          </a:xfrm>
          <a:prstGeom prst="rect">
            <a:avLst/>
          </a:prstGeom>
          <a:noFill/>
          <a:ln>
            <a:noFill/>
          </a:ln>
        </p:spPr>
      </p:pic>
      <p:sp>
        <p:nvSpPr>
          <p:cNvPr id="74" name="Google Shape;74;p17"/>
          <p:cNvSpPr txBox="1"/>
          <p:nvPr/>
        </p:nvSpPr>
        <p:spPr>
          <a:xfrm>
            <a:off x="-8404"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chemeClr val="dk1"/>
              </a:solidFill>
              <a:latin typeface="Lato"/>
              <a:ea typeface="Lato"/>
              <a:cs typeface="Lato"/>
              <a:sym typeface="Lato"/>
            </a:endParaRPr>
          </a:p>
        </p:txBody>
      </p:sp>
      <p:sp>
        <p:nvSpPr>
          <p:cNvPr id="75" name="Google Shape;75;p17"/>
          <p:cNvSpPr txBox="1">
            <a:spLocks noGrp="1"/>
          </p:cNvSpPr>
          <p:nvPr>
            <p:ph type="body" idx="1"/>
          </p:nvPr>
        </p:nvSpPr>
        <p:spPr>
          <a:xfrm>
            <a:off x="0" y="0"/>
            <a:ext cx="12192000" cy="1228800"/>
          </a:xfrm>
          <a:prstGeom prst="rect">
            <a:avLst/>
          </a:prstGeom>
          <a:noFill/>
          <a:ln>
            <a:noFill/>
          </a:ln>
        </p:spPr>
        <p:txBody>
          <a:bodyPr spcFirstLastPara="1" wrap="square" lIns="51425" tIns="51425" rIns="51425" bIns="51425" anchor="ctr" anchorCtr="0"/>
          <a:lstStyle>
            <a:lvl1pPr marL="609585" marR="0" lvl="0" indent="-304792" algn="ctr" rtl="0">
              <a:lnSpc>
                <a:spcPct val="100000"/>
              </a:lnSpc>
              <a:spcBef>
                <a:spcPts val="0"/>
              </a:spcBef>
              <a:spcAft>
                <a:spcPts val="0"/>
              </a:spcAft>
              <a:buClr>
                <a:schemeClr val="lt1"/>
              </a:buClr>
              <a:buSzPts val="1600"/>
              <a:buFont typeface="Arial"/>
              <a:buNone/>
              <a:defRPr sz="4800" b="1" i="0" u="none" strike="noStrike" cap="none">
                <a:solidFill>
                  <a:schemeClr val="lt1"/>
                </a:solidFill>
                <a:latin typeface="Lato"/>
                <a:ea typeface="Lato"/>
                <a:cs typeface="Lato"/>
                <a:sym typeface="Lato"/>
              </a:defRPr>
            </a:lvl1pPr>
            <a:lvl2pPr marL="1219170" marR="0" lvl="1" indent="-304792" algn="l" rtl="0">
              <a:lnSpc>
                <a:spcPct val="150000"/>
              </a:lnSpc>
              <a:spcBef>
                <a:spcPts val="4000"/>
              </a:spcBef>
              <a:spcAft>
                <a:spcPts val="0"/>
              </a:spcAft>
              <a:buClr>
                <a:schemeClr val="dk1"/>
              </a:buClr>
              <a:buSzPts val="14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body" idx="2"/>
          </p:nvPr>
        </p:nvSpPr>
        <p:spPr>
          <a:xfrm>
            <a:off x="2736037" y="1596572"/>
            <a:ext cx="6729200" cy="3350400"/>
          </a:xfrm>
          <a:prstGeom prst="rect">
            <a:avLst/>
          </a:prstGeom>
          <a:noFill/>
          <a:ln>
            <a:noFill/>
          </a:ln>
        </p:spPr>
        <p:txBody>
          <a:bodyPr spcFirstLastPara="1" wrap="square" lIns="51425" tIns="51425" rIns="51425" bIns="51425" anchor="t" anchorCtr="0"/>
          <a:lstStyle>
            <a:lvl1pPr marL="609585" marR="0" lvl="0" indent="-457189" algn="l" rtl="0">
              <a:lnSpc>
                <a:spcPct val="15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L="1219170" marR="0" lvl="1" indent="-304792" algn="l" rtl="0">
              <a:lnSpc>
                <a:spcPct val="150000"/>
              </a:lnSpc>
              <a:spcBef>
                <a:spcPts val="533"/>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828754" marR="0" lvl="2"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7" name="Google Shape;77;p17" descr="circle-logo-word-cover-color.png"/>
          <p:cNvPicPr preferRelativeResize="0"/>
          <p:nvPr/>
        </p:nvPicPr>
        <p:blipFill rotWithShape="1">
          <a:blip r:embed="rId3">
            <a:alphaModFix/>
          </a:blip>
          <a:srcRect/>
          <a:stretch/>
        </p:blipFill>
        <p:spPr>
          <a:xfrm>
            <a:off x="11185496" y="5944832"/>
            <a:ext cx="792000" cy="802000"/>
          </a:xfrm>
          <a:prstGeom prst="rect">
            <a:avLst/>
          </a:prstGeom>
          <a:noFill/>
          <a:ln>
            <a:noFill/>
          </a:ln>
        </p:spPr>
      </p:pic>
    </p:spTree>
    <p:extLst>
      <p:ext uri="{BB962C8B-B14F-4D97-AF65-F5344CB8AC3E}">
        <p14:creationId xmlns:p14="http://schemas.microsoft.com/office/powerpoint/2010/main" val="120437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l="109" t="7102" b="33564"/>
          <a:stretch/>
        </p:blipFill>
        <p:spPr>
          <a:xfrm>
            <a:off x="-11750" y="4947587"/>
            <a:ext cx="12106201" cy="1915055"/>
          </a:xfrm>
          <a:prstGeom prst="rect">
            <a:avLst/>
          </a:prstGeom>
          <a:noFill/>
          <a:ln>
            <a:noFill/>
          </a:ln>
        </p:spPr>
      </p:pic>
      <p:sp>
        <p:nvSpPr>
          <p:cNvPr id="68" name="Google Shape;68;p16"/>
          <p:cNvSpPr txBox="1"/>
          <p:nvPr/>
        </p:nvSpPr>
        <p:spPr>
          <a:xfrm>
            <a:off x="-8405"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rgbClr val="000000"/>
              </a:solidFill>
              <a:latin typeface="Lato Black"/>
              <a:ea typeface="Lato Black"/>
              <a:cs typeface="Lato Black"/>
              <a:sym typeface="Lato Black"/>
            </a:endParaRPr>
          </a:p>
        </p:txBody>
      </p:sp>
      <p:sp>
        <p:nvSpPr>
          <p:cNvPr id="69" name="Google Shape;69;p16"/>
          <p:cNvSpPr txBox="1">
            <a:spLocks noGrp="1"/>
          </p:cNvSpPr>
          <p:nvPr>
            <p:ph type="body" idx="1"/>
          </p:nvPr>
        </p:nvSpPr>
        <p:spPr>
          <a:xfrm>
            <a:off x="0" y="0"/>
            <a:ext cx="12192000" cy="1228800"/>
          </a:xfrm>
          <a:prstGeom prst="rect">
            <a:avLst/>
          </a:prstGeom>
          <a:noFill/>
          <a:ln>
            <a:noFill/>
          </a:ln>
        </p:spPr>
        <p:txBody>
          <a:bodyPr spcFirstLastPara="1" wrap="square" lIns="68575" tIns="68575" rIns="68575" bIns="68575" anchor="ctr" anchorCtr="0"/>
          <a:lstStyle>
            <a:lvl1pPr marL="609585" marR="0" lvl="0" indent="-304792" algn="ctr" rtl="0">
              <a:lnSpc>
                <a:spcPct val="100000"/>
              </a:lnSpc>
              <a:spcBef>
                <a:spcPts val="0"/>
              </a:spcBef>
              <a:spcAft>
                <a:spcPts val="0"/>
              </a:spcAft>
              <a:buClr>
                <a:schemeClr val="lt1"/>
              </a:buClr>
              <a:buSzPts val="2700"/>
              <a:buFont typeface="Arial"/>
              <a:buNone/>
              <a:defRPr sz="4800" b="1" i="0" u="none" strike="noStrike" cap="none">
                <a:solidFill>
                  <a:schemeClr val="lt1"/>
                </a:solidFill>
                <a:latin typeface="Lato Black"/>
                <a:ea typeface="Lato Black"/>
                <a:cs typeface="Lato Black"/>
                <a:sym typeface="Lato Black"/>
              </a:defRPr>
            </a:lvl1pPr>
            <a:lvl2pPr marL="1219170" marR="0" lvl="1" indent="-304792"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21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L="3047924" marR="0" lvl="4"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L="3657509" marR="0" lvl="5"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L="4267093" marR="0" lvl="6"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2133"/>
              </a:spcBef>
              <a:spcAft>
                <a:spcPts val="2133"/>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0" name="Google Shape;70;p16" descr="circle-logo-word-cover-color.png"/>
          <p:cNvPicPr preferRelativeResize="0"/>
          <p:nvPr/>
        </p:nvPicPr>
        <p:blipFill rotWithShape="1">
          <a:blip r:embed="rId3">
            <a:alphaModFix/>
          </a:blip>
          <a:srcRect/>
          <a:stretch/>
        </p:blipFill>
        <p:spPr>
          <a:xfrm>
            <a:off x="11185498" y="5944832"/>
            <a:ext cx="791905" cy="801531"/>
          </a:xfrm>
          <a:prstGeom prst="rect">
            <a:avLst/>
          </a:prstGeom>
          <a:noFill/>
          <a:ln>
            <a:noFill/>
          </a:ln>
        </p:spPr>
      </p:pic>
      <p:sp>
        <p:nvSpPr>
          <p:cNvPr id="71" name="Google Shape;71;p16"/>
          <p:cNvSpPr>
            <a:spLocks noGrp="1"/>
          </p:cNvSpPr>
          <p:nvPr>
            <p:ph type="media" idx="2"/>
          </p:nvPr>
        </p:nvSpPr>
        <p:spPr>
          <a:xfrm>
            <a:off x="2722683" y="1739831"/>
            <a:ext cx="6726800" cy="33740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3685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11/16/22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11/16/22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11/16/22</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11/16/22</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11/16/22</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11/16/22</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11/16/22</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11/16/22</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11/16/22</a:t>
            </a:fld>
            <a:endParaRPr lang="en-US">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Promoting Principal Leadership for Student Success</a:t>
            </a:r>
          </a:p>
        </p:txBody>
      </p:sp>
    </p:spTree>
    <p:extLst>
      <p:ext uri="{BB962C8B-B14F-4D97-AF65-F5344CB8AC3E}">
        <p14:creationId xmlns:p14="http://schemas.microsoft.com/office/powerpoint/2010/main" val="161015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1437999"/>
            <a:ext cx="8229600" cy="1143000"/>
          </a:xfrm>
        </p:spPr>
        <p:txBody>
          <a:bodyPr/>
          <a:lstStyle/>
          <a:p>
            <a:pPr eaLnBrk="1" hangingPunct="1">
              <a:defRPr/>
            </a:pPr>
            <a:r>
              <a:rPr lang="en-US" dirty="0">
                <a:solidFill>
                  <a:schemeClr val="tx2">
                    <a:lumMod val="20000"/>
                    <a:lumOff val="80000"/>
                  </a:schemeClr>
                </a:solidFill>
              </a:rPr>
              <a:t> SEA Strategy Disaggregation</a:t>
            </a:r>
            <a:r>
              <a:rPr lang="en-US" baseline="0" dirty="0">
                <a:solidFill>
                  <a:schemeClr val="tx2">
                    <a:lumMod val="20000"/>
                    <a:lumOff val="80000"/>
                  </a:schemeClr>
                </a:solidFill>
              </a:rPr>
              <a:t> of Data</a:t>
            </a:r>
            <a:endParaRPr lang="en-US" sz="3200" i="1" dirty="0">
              <a:solidFill>
                <a:schemeClr val="tx2">
                  <a:lumMod val="20000"/>
                  <a:lumOff val="80000"/>
                </a:schemeClr>
              </a:solidFill>
            </a:endParaRPr>
          </a:p>
        </p:txBody>
      </p:sp>
      <p:sp>
        <p:nvSpPr>
          <p:cNvPr id="2" name="Title 8">
            <a:extLst>
              <a:ext uri="{FF2B5EF4-FFF2-40B4-BE49-F238E27FC236}">
                <a16:creationId xmlns:a16="http://schemas.microsoft.com/office/drawing/2014/main" id="{D8A220F1-3681-EC18-21C0-C039E93CB198}"/>
              </a:ext>
            </a:extLst>
          </p:cNvPr>
          <p:cNvSpPr txBox="1">
            <a:spLocks/>
          </p:cNvSpPr>
          <p:nvPr/>
        </p:nvSpPr>
        <p:spPr bwMode="auto">
          <a:xfrm>
            <a:off x="1145633" y="4443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914377" fontAlgn="base">
              <a:spcBef>
                <a:spcPct val="0"/>
              </a:spcBef>
              <a:spcAft>
                <a:spcPct val="0"/>
              </a:spcAft>
              <a:defRPr/>
            </a:pPr>
            <a:r>
              <a:rPr lang="en-US" sz="4000" dirty="0">
                <a:solidFill>
                  <a:schemeClr val="bg1"/>
                </a:solidFill>
                <a:latin typeface="Gadget"/>
                <a:ea typeface="+mj-ea"/>
                <a:cs typeface="Gadget"/>
              </a:rPr>
              <a:t>SEA Strategy</a:t>
            </a:r>
          </a:p>
          <a:p>
            <a:pPr algn="ctr" defTabSz="914377" fontAlgn="base">
              <a:spcBef>
                <a:spcPct val="0"/>
              </a:spcBef>
              <a:spcAft>
                <a:spcPct val="0"/>
              </a:spcAft>
              <a:defRPr/>
            </a:pPr>
            <a:r>
              <a:rPr lang="en-US" sz="4000" dirty="0">
                <a:solidFill>
                  <a:schemeClr val="bg1"/>
                </a:solidFill>
                <a:latin typeface="Gadget"/>
                <a:ea typeface="+mj-ea"/>
                <a:cs typeface="Gadget"/>
              </a:rPr>
              <a:t>Disaggregation of Data </a:t>
            </a:r>
            <a:endParaRPr lang="en-US" sz="3200" i="1" dirty="0">
              <a:solidFill>
                <a:schemeClr val="bg1"/>
              </a:solidFill>
              <a:latin typeface="Gadget"/>
              <a:ea typeface="+mj-ea"/>
              <a:cs typeface="Gadget"/>
            </a:endParaRPr>
          </a:p>
        </p:txBody>
      </p:sp>
      <p:sp>
        <p:nvSpPr>
          <p:cNvPr id="10" name="Rectangle 9"/>
          <p:cNvSpPr/>
          <p:nvPr/>
        </p:nvSpPr>
        <p:spPr>
          <a:xfrm>
            <a:off x="1524000" y="1158098"/>
            <a:ext cx="9144000" cy="1200329"/>
          </a:xfrm>
          <a:prstGeom prst="rect">
            <a:avLst/>
          </a:prstGeom>
        </p:spPr>
        <p:txBody>
          <a:bodyPr wrap="square">
            <a:spAutoFit/>
          </a:bodyPr>
          <a:lstStyle/>
          <a:p>
            <a:pPr algn="ctr">
              <a:spcAft>
                <a:spcPts val="1200"/>
              </a:spcAft>
              <a:tabLst>
                <a:tab pos="0" algn="l"/>
              </a:tabLst>
            </a:pPr>
            <a:r>
              <a:rPr lang="en-US" sz="3600" b="1" dirty="0"/>
              <a:t>National Study Disaggregating Predictive Reasons for Office Referrals</a:t>
            </a:r>
          </a:p>
        </p:txBody>
      </p:sp>
      <p:sp>
        <p:nvSpPr>
          <p:cNvPr id="12" name="Content Placeholder 2">
            <a:extLst>
              <a:ext uri="{C183D7F6-B498-43B3-948B-1728B52AA6E4}">
                <adec:decorative xmlns:adec="http://schemas.microsoft.com/office/drawing/2017/decorative" val="1"/>
              </a:ext>
            </a:extLst>
          </p:cNvPr>
          <p:cNvSpPr>
            <a:spLocks noGrp="1"/>
          </p:cNvSpPr>
          <p:nvPr>
            <p:ph sz="half" idx="1"/>
          </p:nvPr>
        </p:nvSpPr>
        <p:spPr>
          <a:xfrm>
            <a:off x="1867313" y="2128348"/>
            <a:ext cx="3944908" cy="3452648"/>
          </a:xfrm>
        </p:spPr>
        <p:txBody>
          <a:bodyPr/>
          <a:lstStyle/>
          <a:p>
            <a:pPr marL="0" indent="0" algn="ctr">
              <a:spcAft>
                <a:spcPts val="1200"/>
              </a:spcAft>
              <a:buNone/>
              <a:tabLst>
                <a:tab pos="0" algn="l"/>
              </a:tabLst>
            </a:pPr>
            <a:endParaRPr lang="en-US" sz="3200" dirty="0"/>
          </a:p>
          <a:p>
            <a:pPr marL="0" indent="0" algn="ctr">
              <a:spcAft>
                <a:spcPts val="1200"/>
              </a:spcAft>
              <a:buNone/>
              <a:tabLst>
                <a:tab pos="0" algn="l"/>
              </a:tabLst>
            </a:pPr>
            <a:endParaRPr lang="en-US" sz="3200" dirty="0"/>
          </a:p>
          <a:p>
            <a:pPr>
              <a:spcAft>
                <a:spcPts val="1200"/>
              </a:spcAft>
            </a:pPr>
            <a:endParaRPr lang="en-US" sz="3200" dirty="0"/>
          </a:p>
          <a:p>
            <a:pPr>
              <a:spcAft>
                <a:spcPts val="1200"/>
              </a:spcAft>
            </a:pPr>
            <a:endParaRPr lang="en-US" sz="3200" dirty="0"/>
          </a:p>
          <a:p>
            <a:pPr marL="627047" indent="-517512"/>
            <a:endParaRPr lang="en-US" dirty="0"/>
          </a:p>
        </p:txBody>
      </p:sp>
      <p:sp>
        <p:nvSpPr>
          <p:cNvPr id="11" name="Content Placeholder 2"/>
          <p:cNvSpPr>
            <a:spLocks noGrp="1"/>
          </p:cNvSpPr>
          <p:nvPr>
            <p:ph sz="half" idx="1"/>
          </p:nvPr>
        </p:nvSpPr>
        <p:spPr>
          <a:xfrm>
            <a:off x="1636074" y="2427971"/>
            <a:ext cx="4081559" cy="3447389"/>
          </a:xfrm>
          <a:ln>
            <a:solidFill>
              <a:schemeClr val="accent6"/>
            </a:solidFill>
          </a:ln>
        </p:spPr>
        <p:txBody>
          <a:bodyPr>
            <a:normAutofit lnSpcReduction="10000"/>
          </a:bodyPr>
          <a:lstStyle/>
          <a:p>
            <a:pPr marL="0" indent="0" algn="ctr">
              <a:spcAft>
                <a:spcPts val="1200"/>
              </a:spcAft>
              <a:buNone/>
              <a:tabLst>
                <a:tab pos="0" algn="l"/>
              </a:tabLst>
            </a:pPr>
            <a:r>
              <a:rPr lang="en-US" sz="3200" dirty="0"/>
              <a:t>White Students</a:t>
            </a:r>
          </a:p>
          <a:p>
            <a:pPr>
              <a:spcBef>
                <a:spcPts val="600"/>
              </a:spcBef>
              <a:spcAft>
                <a:spcPts val="600"/>
              </a:spcAft>
              <a:buFont typeface="Arial" panose="020B0604020202020204" pitchFamily="34" charset="0"/>
              <a:buChar char="•"/>
              <a:tabLst>
                <a:tab pos="0" algn="l"/>
              </a:tabLst>
            </a:pPr>
            <a:r>
              <a:rPr lang="en-US" dirty="0"/>
              <a:t>Smoking</a:t>
            </a:r>
          </a:p>
          <a:p>
            <a:pPr>
              <a:spcBef>
                <a:spcPts val="600"/>
              </a:spcBef>
              <a:spcAft>
                <a:spcPts val="600"/>
              </a:spcAft>
              <a:buFont typeface="Arial" panose="020B0604020202020204" pitchFamily="34" charset="0"/>
              <a:buChar char="•"/>
              <a:tabLst>
                <a:tab pos="0" algn="l"/>
              </a:tabLst>
            </a:pPr>
            <a:r>
              <a:rPr lang="en-US" dirty="0"/>
              <a:t>Vandalism</a:t>
            </a:r>
          </a:p>
          <a:p>
            <a:pPr>
              <a:spcBef>
                <a:spcPts val="600"/>
              </a:spcBef>
              <a:spcAft>
                <a:spcPts val="600"/>
              </a:spcAft>
              <a:buFont typeface="Arial" panose="020B0604020202020204" pitchFamily="34" charset="0"/>
              <a:buChar char="•"/>
              <a:tabLst>
                <a:tab pos="0" algn="l"/>
              </a:tabLst>
            </a:pPr>
            <a:r>
              <a:rPr lang="en-US" dirty="0"/>
              <a:t>Leaving without Permission</a:t>
            </a:r>
          </a:p>
          <a:p>
            <a:pPr>
              <a:spcBef>
                <a:spcPts val="600"/>
              </a:spcBef>
              <a:spcAft>
                <a:spcPts val="600"/>
              </a:spcAft>
              <a:buFont typeface="Arial" panose="020B0604020202020204" pitchFamily="34" charset="0"/>
              <a:buChar char="•"/>
              <a:tabLst>
                <a:tab pos="0" algn="l"/>
              </a:tabLst>
            </a:pPr>
            <a:r>
              <a:rPr lang="en-US" dirty="0"/>
              <a:t>Obscene Language </a:t>
            </a:r>
            <a:endParaRPr lang="en-US" sz="3200" dirty="0"/>
          </a:p>
          <a:p>
            <a:pPr marL="1884316" lvl="3" indent="-517512"/>
            <a:endParaRPr lang="en-US" dirty="0"/>
          </a:p>
          <a:p>
            <a:pPr>
              <a:spcAft>
                <a:spcPts val="1200"/>
              </a:spcAft>
            </a:pPr>
            <a:endParaRPr lang="en-US" sz="3200" dirty="0"/>
          </a:p>
        </p:txBody>
      </p:sp>
      <p:sp>
        <p:nvSpPr>
          <p:cNvPr id="15" name="Content Placeholder 2"/>
          <p:cNvSpPr>
            <a:spLocks noGrp="1"/>
          </p:cNvSpPr>
          <p:nvPr>
            <p:ph sz="half" idx="1"/>
          </p:nvPr>
        </p:nvSpPr>
        <p:spPr>
          <a:xfrm>
            <a:off x="5871742" y="2436364"/>
            <a:ext cx="4081559" cy="3447389"/>
          </a:xfrm>
          <a:ln>
            <a:solidFill>
              <a:schemeClr val="accent6"/>
            </a:solidFill>
          </a:ln>
        </p:spPr>
        <p:txBody>
          <a:bodyPr/>
          <a:lstStyle/>
          <a:p>
            <a:pPr marL="0" indent="0" algn="ctr">
              <a:spcAft>
                <a:spcPts val="1200"/>
              </a:spcAft>
              <a:buNone/>
              <a:tabLst>
                <a:tab pos="0" algn="l"/>
              </a:tabLst>
            </a:pPr>
            <a:r>
              <a:rPr lang="en-US" sz="3200" dirty="0"/>
              <a:t>Black Students</a:t>
            </a:r>
          </a:p>
          <a:p>
            <a:pPr>
              <a:spcBef>
                <a:spcPts val="600"/>
              </a:spcBef>
              <a:spcAft>
                <a:spcPts val="600"/>
              </a:spcAft>
              <a:buFont typeface="Arial" panose="020B0604020202020204" pitchFamily="34" charset="0"/>
              <a:buChar char="•"/>
              <a:tabLst>
                <a:tab pos="0" algn="l"/>
              </a:tabLst>
            </a:pPr>
            <a:r>
              <a:rPr lang="en-US" dirty="0"/>
              <a:t>Disrespect</a:t>
            </a:r>
          </a:p>
          <a:p>
            <a:pPr>
              <a:spcBef>
                <a:spcPts val="600"/>
              </a:spcBef>
              <a:spcAft>
                <a:spcPts val="600"/>
              </a:spcAft>
              <a:buFont typeface="Arial" panose="020B0604020202020204" pitchFamily="34" charset="0"/>
              <a:buChar char="•"/>
              <a:tabLst>
                <a:tab pos="0" algn="l"/>
              </a:tabLst>
            </a:pPr>
            <a:r>
              <a:rPr lang="en-US" dirty="0"/>
              <a:t>Excessive Noise</a:t>
            </a:r>
          </a:p>
          <a:p>
            <a:pPr>
              <a:spcBef>
                <a:spcPts val="600"/>
              </a:spcBef>
              <a:spcAft>
                <a:spcPts val="600"/>
              </a:spcAft>
              <a:buFont typeface="Arial" panose="020B0604020202020204" pitchFamily="34" charset="0"/>
              <a:buChar char="•"/>
              <a:tabLst>
                <a:tab pos="0" algn="l"/>
              </a:tabLst>
            </a:pPr>
            <a:r>
              <a:rPr lang="en-US" dirty="0"/>
              <a:t>Threat</a:t>
            </a:r>
          </a:p>
          <a:p>
            <a:pPr>
              <a:spcBef>
                <a:spcPts val="600"/>
              </a:spcBef>
              <a:spcAft>
                <a:spcPts val="600"/>
              </a:spcAft>
              <a:buFont typeface="Arial" panose="020B0604020202020204" pitchFamily="34" charset="0"/>
              <a:buChar char="•"/>
              <a:tabLst>
                <a:tab pos="0" algn="l"/>
              </a:tabLst>
            </a:pPr>
            <a:r>
              <a:rPr lang="en-US" dirty="0"/>
              <a:t>Loitering</a:t>
            </a:r>
            <a:endParaRPr lang="en-US" sz="3200" dirty="0"/>
          </a:p>
          <a:p>
            <a:pPr>
              <a:spcAft>
                <a:spcPts val="1200"/>
              </a:spcAft>
            </a:pPr>
            <a:endParaRPr lang="en-US" sz="3200" dirty="0"/>
          </a:p>
          <a:p>
            <a:pPr>
              <a:spcAft>
                <a:spcPts val="1200"/>
              </a:spcAft>
            </a:pPr>
            <a:endParaRPr lang="en-US" sz="3200" dirty="0"/>
          </a:p>
          <a:p>
            <a:pPr marL="627047" indent="-517512"/>
            <a:endParaRPr lang="en-US" dirty="0"/>
          </a:p>
        </p:txBody>
      </p:sp>
      <p:sp>
        <p:nvSpPr>
          <p:cNvPr id="6" name="Rectangle 5"/>
          <p:cNvSpPr/>
          <p:nvPr/>
        </p:nvSpPr>
        <p:spPr>
          <a:xfrm>
            <a:off x="208953" y="5961690"/>
            <a:ext cx="10459047" cy="523220"/>
          </a:xfrm>
          <a:prstGeom prst="rect">
            <a:avLst/>
          </a:prstGeom>
        </p:spPr>
        <p:txBody>
          <a:bodyPr wrap="square">
            <a:spAutoFit/>
          </a:bodyPr>
          <a:lstStyle/>
          <a:p>
            <a:pPr algn="l"/>
            <a:r>
              <a:rPr lang="en-US" sz="1400" b="1" dirty="0"/>
              <a:t>Skiba, R.J., Michael, R.S., </a:t>
            </a:r>
            <a:r>
              <a:rPr lang="en-US" sz="1400" b="1" dirty="0" err="1"/>
              <a:t>Nardo</a:t>
            </a:r>
            <a:r>
              <a:rPr lang="en-US" sz="1400" b="1" dirty="0"/>
              <a:t>, A.C. &amp; Peterson, R. (2002).  </a:t>
            </a:r>
          </a:p>
          <a:p>
            <a:pPr algn="l"/>
            <a:r>
              <a:rPr lang="en-US" sz="1400" b="1" dirty="0"/>
              <a:t>The color of discipline: Sources of racial and gender disproportionality in school punishment.  </a:t>
            </a:r>
            <a:r>
              <a:rPr lang="en-US" sz="1400" b="1" i="1" dirty="0"/>
              <a:t>Urban Review, 34</a:t>
            </a:r>
            <a:r>
              <a:rPr lang="en-US" sz="1400" b="1" dirty="0"/>
              <a:t>, 317-342.</a:t>
            </a:r>
          </a:p>
        </p:txBody>
      </p:sp>
    </p:spTree>
    <p:extLst>
      <p:ext uri="{BB962C8B-B14F-4D97-AF65-F5344CB8AC3E}">
        <p14:creationId xmlns:p14="http://schemas.microsoft.com/office/powerpoint/2010/main" val="266783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Meaningful Engagement of Families and Community </a:t>
            </a:r>
            <a:br>
              <a:rPr lang="en-US" dirty="0"/>
            </a:br>
            <a:endParaRPr lang="en-US" dirty="0"/>
          </a:p>
        </p:txBody>
      </p:sp>
      <p:sp>
        <p:nvSpPr>
          <p:cNvPr id="3" name="Text Placeholder 2"/>
          <p:cNvSpPr>
            <a:spLocks noGrp="1"/>
          </p:cNvSpPr>
          <p:nvPr>
            <p:ph type="body" sz="quarter" idx="4294967295"/>
          </p:nvPr>
        </p:nvSpPr>
        <p:spPr>
          <a:xfrm>
            <a:off x="546393" y="1220788"/>
            <a:ext cx="10626725" cy="5160962"/>
          </a:xfrm>
        </p:spPr>
        <p:txBody>
          <a:bodyPr>
            <a:normAutofit lnSpcReduction="10000"/>
          </a:bodyPr>
          <a:lstStyle/>
          <a:p>
            <a:pPr>
              <a:spcAft>
                <a:spcPts val="0"/>
              </a:spcAft>
            </a:pPr>
            <a:endParaRPr lang="en-US" sz="1067" dirty="0"/>
          </a:p>
          <a:p>
            <a:pPr marL="0" indent="0">
              <a:lnSpc>
                <a:spcPct val="100000"/>
              </a:lnSpc>
              <a:spcAft>
                <a:spcPts val="1600"/>
              </a:spcAft>
              <a:buNone/>
            </a:pPr>
            <a:r>
              <a:rPr lang="en-US" sz="3467" dirty="0"/>
              <a:t>Understanding the Unique Experience and Culture of Parents and Family Members of Students with Dis/Abilities </a:t>
            </a:r>
          </a:p>
          <a:p>
            <a:pPr>
              <a:lnSpc>
                <a:spcPct val="100000"/>
              </a:lnSpc>
              <a:spcAft>
                <a:spcPts val="1600"/>
              </a:spcAft>
              <a:buFont typeface="Arial" panose="020B0604020202020204" pitchFamily="34" charset="0"/>
              <a:buChar char="•"/>
            </a:pPr>
            <a:r>
              <a:rPr lang="en-US" sz="3467" b="0" dirty="0"/>
              <a:t>“Hurt People” “Hurt People” Rick Lavoie </a:t>
            </a:r>
          </a:p>
          <a:p>
            <a:pPr>
              <a:lnSpc>
                <a:spcPct val="100000"/>
              </a:lnSpc>
              <a:spcAft>
                <a:spcPts val="1600"/>
              </a:spcAft>
              <a:buFont typeface="Arial" panose="020B0604020202020204" pitchFamily="34" charset="0"/>
              <a:buChar char="•"/>
            </a:pPr>
            <a:r>
              <a:rPr lang="en-US" sz="3467" b="0" dirty="0"/>
              <a:t>Designate a location in the school for information and resources for families</a:t>
            </a:r>
          </a:p>
          <a:p>
            <a:pPr marL="914229" lvl="1" indent="-457189">
              <a:spcAft>
                <a:spcPts val="1600"/>
              </a:spcAft>
              <a:buFont typeface="Arial" panose="020B0604020202020204" pitchFamily="34" charset="0"/>
              <a:buChar char="•"/>
            </a:pPr>
            <a:r>
              <a:rPr lang="en-US" sz="2611" dirty="0"/>
              <a:t>State and regional organizations and peer supports, IEP resources, web links on school/district page</a:t>
            </a:r>
            <a:endParaRPr lang="en-US" sz="899" dirty="0"/>
          </a:p>
          <a:p>
            <a:pPr marL="0" indent="0">
              <a:lnSpc>
                <a:spcPct val="100000"/>
              </a:lnSpc>
              <a:spcAft>
                <a:spcPts val="1600"/>
              </a:spcAft>
              <a:buNone/>
            </a:pPr>
            <a:endParaRPr lang="en-US" sz="1755" b="0" dirty="0"/>
          </a:p>
          <a:p>
            <a:pPr>
              <a:spcAft>
                <a:spcPts val="0"/>
              </a:spcAft>
            </a:pPr>
            <a:endParaRPr lang="en-US" sz="3467" b="0" dirty="0"/>
          </a:p>
          <a:p>
            <a:endParaRPr lang="en-US" sz="3467" b="0" dirty="0"/>
          </a:p>
          <a:p>
            <a:endParaRPr lang="en-US" sz="3733" b="0" dirty="0"/>
          </a:p>
          <a:p>
            <a:pPr lvl="1">
              <a:spcBef>
                <a:spcPts val="0"/>
              </a:spcBef>
              <a:spcAft>
                <a:spcPts val="800"/>
              </a:spcAft>
            </a:pPr>
            <a:endParaRPr lang="en-US" sz="3200" dirty="0"/>
          </a:p>
          <a:p>
            <a:pPr marL="838031" lvl="1" indent="-380990">
              <a:spcBef>
                <a:spcPts val="0"/>
              </a:spcBef>
              <a:spcAft>
                <a:spcPts val="800"/>
              </a:spcAft>
              <a:buFont typeface="Arial" panose="020B0604020202020204" pitchFamily="34" charset="0"/>
              <a:buChar char="•"/>
            </a:pPr>
            <a:endParaRPr lang="en-US" sz="3200" dirty="0"/>
          </a:p>
          <a:p>
            <a:pPr>
              <a:lnSpc>
                <a:spcPct val="100000"/>
              </a:lnSpc>
              <a:spcAft>
                <a:spcPts val="800"/>
              </a:spcAft>
            </a:pPr>
            <a:endParaRPr lang="en-US" b="0" dirty="0"/>
          </a:p>
        </p:txBody>
      </p:sp>
      <p:grpSp>
        <p:nvGrpSpPr>
          <p:cNvPr id="4" name="Group 3">
            <a:extLst>
              <a:ext uri="{C183D7F6-B498-43B3-948B-1728B52AA6E4}">
                <adec:decorative xmlns:adec="http://schemas.microsoft.com/office/drawing/2017/decorative" val="1"/>
              </a:ext>
            </a:extLst>
          </p:cNvPr>
          <p:cNvGrpSpPr/>
          <p:nvPr/>
        </p:nvGrpSpPr>
        <p:grpSpPr>
          <a:xfrm rot="19101349">
            <a:off x="9769987" y="4868094"/>
            <a:ext cx="2290432" cy="1267095"/>
            <a:chOff x="4182" y="244971"/>
            <a:chExt cx="1250000" cy="750000"/>
          </a:xfrm>
        </p:grpSpPr>
        <p:sp>
          <p:nvSpPr>
            <p:cNvPr id="5" name="Rounded Rectangle 4"/>
            <p:cNvSpPr/>
            <p:nvPr/>
          </p:nvSpPr>
          <p:spPr>
            <a:xfrm>
              <a:off x="4182" y="244971"/>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6" name="Rounded Rectangle 4"/>
            <p:cNvSpPr/>
            <p:nvPr/>
          </p:nvSpPr>
          <p:spPr>
            <a:xfrm>
              <a:off x="26149" y="266938"/>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8</a:t>
              </a:r>
            </a:p>
          </p:txBody>
        </p:sp>
      </p:grpSp>
    </p:spTree>
    <p:extLst>
      <p:ext uri="{BB962C8B-B14F-4D97-AF65-F5344CB8AC3E}">
        <p14:creationId xmlns:p14="http://schemas.microsoft.com/office/powerpoint/2010/main" val="191480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SEA Supports of Family and Community Engagement</a:t>
            </a:r>
            <a:br>
              <a:rPr lang="en-US" dirty="0"/>
            </a:br>
            <a:endParaRPr lang="en-US" dirty="0"/>
          </a:p>
        </p:txBody>
      </p:sp>
      <p:sp>
        <p:nvSpPr>
          <p:cNvPr id="3" name="Text Placeholder 2"/>
          <p:cNvSpPr>
            <a:spLocks noGrp="1"/>
          </p:cNvSpPr>
          <p:nvPr>
            <p:ph type="body" sz="quarter" idx="4294967295"/>
          </p:nvPr>
        </p:nvSpPr>
        <p:spPr>
          <a:xfrm>
            <a:off x="1565275" y="1281113"/>
            <a:ext cx="10626725" cy="5160962"/>
          </a:xfrm>
        </p:spPr>
        <p:txBody>
          <a:bodyPr>
            <a:normAutofit fontScale="62500" lnSpcReduction="20000"/>
          </a:bodyPr>
          <a:lstStyle/>
          <a:p>
            <a:pPr>
              <a:spcAft>
                <a:spcPts val="0"/>
              </a:spcAft>
            </a:pPr>
            <a:endParaRPr lang="en-US" sz="1067" dirty="0"/>
          </a:p>
          <a:p>
            <a:pPr>
              <a:lnSpc>
                <a:spcPct val="100000"/>
              </a:lnSpc>
              <a:spcAft>
                <a:spcPts val="1600"/>
              </a:spcAft>
              <a:buFont typeface="Arial" panose="020B0604020202020204" pitchFamily="34" charset="0"/>
              <a:buChar char="•"/>
            </a:pPr>
            <a:r>
              <a:rPr lang="en-US" sz="3467" b="0" dirty="0"/>
              <a:t>Cross Division Family Engagement Workgroup </a:t>
            </a:r>
          </a:p>
          <a:p>
            <a:pPr>
              <a:lnSpc>
                <a:spcPct val="100000"/>
              </a:lnSpc>
              <a:spcAft>
                <a:spcPts val="1600"/>
              </a:spcAft>
              <a:buFont typeface="Arial" panose="020B0604020202020204" pitchFamily="34" charset="0"/>
              <a:buChar char="•"/>
            </a:pPr>
            <a:r>
              <a:rPr lang="en-US" sz="3467" b="0" dirty="0"/>
              <a:t>WI FACETS</a:t>
            </a:r>
          </a:p>
          <a:p>
            <a:pPr marL="1139825" indent="-628650">
              <a:lnSpc>
                <a:spcPct val="100000"/>
              </a:lnSpc>
              <a:spcAft>
                <a:spcPts val="1600"/>
              </a:spcAft>
              <a:buFont typeface="Arial" panose="020B0604020202020204" pitchFamily="34" charset="0"/>
              <a:buChar char="•"/>
            </a:pPr>
            <a:r>
              <a:rPr lang="en-US" sz="3467" b="0" dirty="0"/>
              <a:t>Grants and partnerships with Wisconsin Parent Training and Information Center (PTI)</a:t>
            </a:r>
          </a:p>
          <a:p>
            <a:pPr marL="1139825" indent="-628650">
              <a:lnSpc>
                <a:spcPct val="100000"/>
              </a:lnSpc>
              <a:spcAft>
                <a:spcPts val="1600"/>
              </a:spcAft>
              <a:buFont typeface="Arial" panose="020B0604020202020204" pitchFamily="34" charset="0"/>
              <a:buChar char="•"/>
            </a:pPr>
            <a:r>
              <a:rPr lang="en-US" sz="3467" b="0" dirty="0"/>
              <a:t>Collaborative trainings, webinars, support of special education advisory council, focus group and stakeholder input </a:t>
            </a:r>
            <a:endParaRPr lang="en-US" sz="2611" b="0" dirty="0"/>
          </a:p>
          <a:p>
            <a:pPr>
              <a:lnSpc>
                <a:spcPct val="100000"/>
              </a:lnSpc>
              <a:spcAft>
                <a:spcPts val="1600"/>
              </a:spcAft>
              <a:buFont typeface="Arial" panose="020B0604020202020204" pitchFamily="34" charset="0"/>
              <a:buChar char="•"/>
            </a:pPr>
            <a:r>
              <a:rPr lang="en-US" sz="3467" b="0" dirty="0"/>
              <a:t>WSPEI (Wisconsin Statewide Parent Educator Initiative)</a:t>
            </a:r>
          </a:p>
          <a:p>
            <a:pPr marL="1140855" indent="-609585">
              <a:lnSpc>
                <a:spcPct val="100000"/>
              </a:lnSpc>
              <a:spcAft>
                <a:spcPts val="1600"/>
              </a:spcAft>
              <a:buFont typeface="Arial" panose="020B0604020202020204" pitchFamily="34" charset="0"/>
              <a:buChar char="•"/>
            </a:pPr>
            <a:r>
              <a:rPr lang="en-US" sz="3467" b="0" dirty="0"/>
              <a:t>IDEA Discretionary Grant </a:t>
            </a:r>
          </a:p>
          <a:p>
            <a:pPr marL="1140855" indent="-609585">
              <a:lnSpc>
                <a:spcPct val="100000"/>
              </a:lnSpc>
              <a:spcAft>
                <a:spcPts val="1600"/>
              </a:spcAft>
              <a:buFont typeface="Arial" panose="020B0604020202020204" pitchFamily="34" charset="0"/>
              <a:buChar char="•"/>
            </a:pPr>
            <a:r>
              <a:rPr lang="en-US" sz="3467" b="0" dirty="0"/>
              <a:t>CESA Family Engagement Coordinators </a:t>
            </a:r>
          </a:p>
          <a:p>
            <a:pPr marL="1140855" indent="-609585">
              <a:lnSpc>
                <a:spcPct val="100000"/>
              </a:lnSpc>
              <a:spcAft>
                <a:spcPts val="1600"/>
              </a:spcAft>
              <a:buFont typeface="Arial" panose="020B0604020202020204" pitchFamily="34" charset="0"/>
              <a:buChar char="•"/>
            </a:pPr>
            <a:r>
              <a:rPr lang="en-US" sz="3467" b="0" dirty="0"/>
              <a:t>District Family Engagement Liaisons</a:t>
            </a:r>
          </a:p>
          <a:p>
            <a:pPr>
              <a:lnSpc>
                <a:spcPct val="100000"/>
              </a:lnSpc>
              <a:spcAft>
                <a:spcPts val="1600"/>
              </a:spcAft>
            </a:pPr>
            <a:endParaRPr lang="en-US" sz="899" b="0" dirty="0"/>
          </a:p>
          <a:p>
            <a:pPr marL="0" indent="0">
              <a:lnSpc>
                <a:spcPct val="100000"/>
              </a:lnSpc>
              <a:spcAft>
                <a:spcPts val="1600"/>
              </a:spcAft>
              <a:buNone/>
            </a:pPr>
            <a:endParaRPr lang="en-US" sz="1755" b="0" dirty="0"/>
          </a:p>
          <a:p>
            <a:pPr>
              <a:spcAft>
                <a:spcPts val="0"/>
              </a:spcAft>
            </a:pPr>
            <a:endParaRPr lang="en-US" sz="3467" b="0" dirty="0"/>
          </a:p>
          <a:p>
            <a:endParaRPr lang="en-US" sz="3467" b="0" dirty="0"/>
          </a:p>
          <a:p>
            <a:endParaRPr lang="en-US" sz="3733" b="0" dirty="0"/>
          </a:p>
          <a:p>
            <a:pPr lvl="1">
              <a:spcBef>
                <a:spcPts val="0"/>
              </a:spcBef>
              <a:spcAft>
                <a:spcPts val="800"/>
              </a:spcAft>
            </a:pPr>
            <a:endParaRPr lang="en-US" sz="3200" dirty="0"/>
          </a:p>
          <a:p>
            <a:pPr marL="838031" lvl="1" indent="-380990">
              <a:spcBef>
                <a:spcPts val="0"/>
              </a:spcBef>
              <a:spcAft>
                <a:spcPts val="800"/>
              </a:spcAft>
              <a:buFont typeface="Arial" panose="020B0604020202020204" pitchFamily="34" charset="0"/>
              <a:buChar char="•"/>
            </a:pPr>
            <a:endParaRPr lang="en-US" sz="3200" dirty="0"/>
          </a:p>
          <a:p>
            <a:pPr>
              <a:lnSpc>
                <a:spcPct val="100000"/>
              </a:lnSpc>
              <a:spcAft>
                <a:spcPts val="800"/>
              </a:spcAft>
            </a:pPr>
            <a:endParaRPr lang="en-US" b="0" dirty="0"/>
          </a:p>
        </p:txBody>
      </p:sp>
      <p:grpSp>
        <p:nvGrpSpPr>
          <p:cNvPr id="4" name="Group 3">
            <a:extLst>
              <a:ext uri="{C183D7F6-B498-43B3-948B-1728B52AA6E4}">
                <adec:decorative xmlns:adec="http://schemas.microsoft.com/office/drawing/2017/decorative" val="1"/>
              </a:ext>
            </a:extLst>
          </p:cNvPr>
          <p:cNvGrpSpPr/>
          <p:nvPr/>
        </p:nvGrpSpPr>
        <p:grpSpPr>
          <a:xfrm rot="19101349">
            <a:off x="9769987" y="4868094"/>
            <a:ext cx="2290432" cy="1267095"/>
            <a:chOff x="4182" y="244971"/>
            <a:chExt cx="1250000" cy="750000"/>
          </a:xfrm>
        </p:grpSpPr>
        <p:sp>
          <p:nvSpPr>
            <p:cNvPr id="5" name="Rounded Rectangle 4"/>
            <p:cNvSpPr/>
            <p:nvPr/>
          </p:nvSpPr>
          <p:spPr>
            <a:xfrm>
              <a:off x="4182" y="244971"/>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6" name="Rounded Rectangle 4"/>
            <p:cNvSpPr/>
            <p:nvPr/>
          </p:nvSpPr>
          <p:spPr>
            <a:xfrm>
              <a:off x="26149" y="266938"/>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8</a:t>
              </a:r>
            </a:p>
          </p:txBody>
        </p:sp>
      </p:grpSp>
    </p:spTree>
    <p:extLst>
      <p:ext uri="{BB962C8B-B14F-4D97-AF65-F5344CB8AC3E}">
        <p14:creationId xmlns:p14="http://schemas.microsoft.com/office/powerpoint/2010/main" val="357767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School Improvement</a:t>
            </a:r>
            <a:br>
              <a:rPr lang="en-US" dirty="0"/>
            </a:br>
            <a:endParaRPr lang="en-US" dirty="0"/>
          </a:p>
        </p:txBody>
      </p:sp>
      <p:sp>
        <p:nvSpPr>
          <p:cNvPr id="3" name="Text Placeholder 2"/>
          <p:cNvSpPr>
            <a:spLocks noGrp="1"/>
          </p:cNvSpPr>
          <p:nvPr>
            <p:ph type="body" sz="quarter" idx="4294967295"/>
          </p:nvPr>
        </p:nvSpPr>
        <p:spPr>
          <a:xfrm>
            <a:off x="0" y="1220788"/>
            <a:ext cx="9585325" cy="4176712"/>
          </a:xfrm>
        </p:spPr>
        <p:txBody>
          <a:bodyPr>
            <a:normAutofit/>
          </a:bodyPr>
          <a:lstStyle/>
          <a:p>
            <a:pPr marL="0" indent="0" algn="ctr">
              <a:buNone/>
            </a:pPr>
            <a:r>
              <a:rPr lang="en-US" sz="3733" dirty="0"/>
              <a:t>Remember What We Want to Accomplish</a:t>
            </a:r>
          </a:p>
        </p:txBody>
      </p:sp>
      <p:pic>
        <p:nvPicPr>
          <p:cNvPr id="5" name="Picture 4" descr="A circle with three sections.&#10;1) Will = Desire to lead&#10;2) Fill = Gain cultural knowledge&#10;3) Skill = Apply knowledge&#10;These three aspects make up the Culturally Responsive Practice whe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87" y="2300551"/>
            <a:ext cx="3522760" cy="3521956"/>
          </a:xfrm>
          <a:prstGeom prst="rect">
            <a:avLst/>
          </a:prstGeom>
        </p:spPr>
      </p:pic>
      <p:pic>
        <p:nvPicPr>
          <p:cNvPr id="6" name="Picture 5" descr="Image of the Multi-Level System of Support, showing three components: &#10;1) Collaboration&#10;2) Balanced assessment&#10;3) High quality instruc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434" y="1841873"/>
            <a:ext cx="3625132" cy="2449275"/>
          </a:xfrm>
          <a:prstGeom prst="rect">
            <a:avLst/>
          </a:prstGeom>
        </p:spPr>
      </p:pic>
      <p:pic>
        <p:nvPicPr>
          <p:cNvPr id="7" name="Picture 6" descr="Image reading &quot;What RDA means in Wisconsin&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729" y="4444906"/>
            <a:ext cx="3693020" cy="2149749"/>
          </a:xfrm>
          <a:prstGeom prst="rect">
            <a:avLst/>
          </a:prstGeom>
        </p:spPr>
      </p:pic>
      <p:pic>
        <p:nvPicPr>
          <p:cNvPr id="4" name="Picture 3" descr="Image reading &quot;Wisconsin graduates are college and career ready&qu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7526" y="2063156"/>
            <a:ext cx="3238788" cy="3456625"/>
          </a:xfrm>
          <a:prstGeom prst="rect">
            <a:avLst/>
          </a:prstGeom>
        </p:spPr>
      </p:pic>
      <p:grpSp>
        <p:nvGrpSpPr>
          <p:cNvPr id="8" name="Group 7">
            <a:extLst>
              <a:ext uri="{C183D7F6-B498-43B3-948B-1728B52AA6E4}">
                <adec:decorative xmlns:adec="http://schemas.microsoft.com/office/drawing/2017/decorative" val="1"/>
              </a:ext>
            </a:extLst>
          </p:cNvPr>
          <p:cNvGrpSpPr/>
          <p:nvPr/>
        </p:nvGrpSpPr>
        <p:grpSpPr>
          <a:xfrm rot="19101349">
            <a:off x="9876535" y="4936678"/>
            <a:ext cx="2407453" cy="1221535"/>
            <a:chOff x="4182" y="244971"/>
            <a:chExt cx="1250000" cy="750000"/>
          </a:xfrm>
        </p:grpSpPr>
        <p:sp>
          <p:nvSpPr>
            <p:cNvPr id="9" name="Rounded Rectangle 8"/>
            <p:cNvSpPr/>
            <p:nvPr/>
          </p:nvSpPr>
          <p:spPr>
            <a:xfrm>
              <a:off x="4182" y="244971"/>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10" name="Rounded Rectangle 4"/>
            <p:cNvSpPr/>
            <p:nvPr/>
          </p:nvSpPr>
          <p:spPr>
            <a:xfrm>
              <a:off x="26149" y="266938"/>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10</a:t>
              </a:r>
            </a:p>
          </p:txBody>
        </p:sp>
      </p:grpSp>
    </p:spTree>
    <p:extLst>
      <p:ext uri="{BB962C8B-B14F-4D97-AF65-F5344CB8AC3E}">
        <p14:creationId xmlns:p14="http://schemas.microsoft.com/office/powerpoint/2010/main" val="339754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College and Career Readiness</a:t>
            </a:r>
            <a:br>
              <a:rPr lang="en-US" dirty="0"/>
            </a:br>
            <a:endParaRPr lang="en-US" dirty="0"/>
          </a:p>
        </p:txBody>
      </p:sp>
      <p:sp>
        <p:nvSpPr>
          <p:cNvPr id="3" name="Text Placeholder 2"/>
          <p:cNvSpPr>
            <a:spLocks noGrp="1"/>
          </p:cNvSpPr>
          <p:nvPr>
            <p:ph type="body" sz="quarter" idx="4294967295"/>
          </p:nvPr>
        </p:nvSpPr>
        <p:spPr>
          <a:xfrm>
            <a:off x="1565275" y="1281113"/>
            <a:ext cx="10626725" cy="5160962"/>
          </a:xfrm>
        </p:spPr>
        <p:txBody>
          <a:bodyPr>
            <a:normAutofit fontScale="92500" lnSpcReduction="10000"/>
          </a:bodyPr>
          <a:lstStyle/>
          <a:p>
            <a:pPr marL="0" indent="0" algn="ctr" defTabSz="1219170">
              <a:lnSpc>
                <a:spcPct val="100000"/>
              </a:lnSpc>
              <a:spcAft>
                <a:spcPts val="0"/>
              </a:spcAft>
              <a:buNone/>
              <a:tabLst>
                <a:tab pos="0" algn="l"/>
              </a:tabLst>
            </a:pPr>
            <a:r>
              <a:rPr lang="en-US" b="0" dirty="0">
                <a:solidFill>
                  <a:srgbClr val="0D335E"/>
                </a:solidFill>
                <a:latin typeface="Futura Bk"/>
              </a:rPr>
              <a:t>All Students Graduate from High School </a:t>
            </a:r>
          </a:p>
          <a:p>
            <a:pPr marL="0" indent="0" algn="ctr" defTabSz="1219170">
              <a:lnSpc>
                <a:spcPct val="100000"/>
              </a:lnSpc>
              <a:spcAft>
                <a:spcPts val="0"/>
              </a:spcAft>
              <a:buNone/>
              <a:tabLst>
                <a:tab pos="0" algn="l"/>
              </a:tabLst>
            </a:pPr>
            <a:r>
              <a:rPr lang="en-US" b="0" dirty="0">
                <a:solidFill>
                  <a:srgbClr val="0D335E"/>
                </a:solidFill>
                <a:latin typeface="Futura Bk"/>
              </a:rPr>
              <a:t>Academically Prepared and </a:t>
            </a:r>
          </a:p>
          <a:p>
            <a:pPr marL="0" indent="0" algn="ctr" defTabSz="1219170">
              <a:lnSpc>
                <a:spcPct val="100000"/>
              </a:lnSpc>
              <a:spcAft>
                <a:spcPts val="0"/>
              </a:spcAft>
              <a:buNone/>
              <a:tabLst>
                <a:tab pos="0" algn="l"/>
              </a:tabLst>
            </a:pPr>
            <a:r>
              <a:rPr lang="en-US" b="0" dirty="0">
                <a:solidFill>
                  <a:srgbClr val="0D335E"/>
                </a:solidFill>
                <a:latin typeface="Futura Bk"/>
              </a:rPr>
              <a:t>Socially Emotionally Competent  </a:t>
            </a:r>
          </a:p>
          <a:p>
            <a:pPr marL="0" indent="0" algn="ctr" defTabSz="1219170">
              <a:lnSpc>
                <a:spcPct val="100000"/>
              </a:lnSpc>
              <a:spcAft>
                <a:spcPts val="0"/>
              </a:spcAft>
              <a:buNone/>
              <a:tabLst>
                <a:tab pos="0" algn="l"/>
              </a:tabLst>
            </a:pPr>
            <a:r>
              <a:rPr lang="en-US" b="0" dirty="0">
                <a:solidFill>
                  <a:srgbClr val="0D335E"/>
                </a:solidFill>
                <a:latin typeface="Futura Bk"/>
              </a:rPr>
              <a:t>by Possessing and Demonstrating . . . </a:t>
            </a:r>
          </a:p>
          <a:p>
            <a:pPr marL="0" indent="0" algn="ctr" defTabSz="1219170">
              <a:lnSpc>
                <a:spcPct val="100000"/>
              </a:lnSpc>
              <a:spcAft>
                <a:spcPts val="0"/>
              </a:spcAft>
              <a:buNone/>
              <a:tabLst>
                <a:tab pos="0" algn="l"/>
              </a:tabLst>
            </a:pPr>
            <a:endParaRPr lang="en-US" sz="1200" b="0" dirty="0">
              <a:solidFill>
                <a:srgbClr val="0D335E"/>
              </a:solidFill>
              <a:latin typeface="Futura Bk"/>
            </a:endParaRPr>
          </a:p>
          <a:p>
            <a:pPr marL="0" indent="0" defTabSz="1219170">
              <a:lnSpc>
                <a:spcPct val="100000"/>
              </a:lnSpc>
              <a:spcAft>
                <a:spcPts val="600"/>
              </a:spcAft>
              <a:buNone/>
              <a:tabLst>
                <a:tab pos="0" algn="l"/>
              </a:tabLst>
            </a:pPr>
            <a:r>
              <a:rPr lang="en-US" sz="2800" dirty="0">
                <a:solidFill>
                  <a:srgbClr val="0D335E"/>
                </a:solidFill>
                <a:latin typeface="Futura Bk"/>
              </a:rPr>
              <a:t>Knowledge</a:t>
            </a:r>
          </a:p>
          <a:p>
            <a:pPr marL="285744" indent="-285744" defTabSz="1219170">
              <a:lnSpc>
                <a:spcPct val="100000"/>
              </a:lnSpc>
              <a:spcAft>
                <a:spcPts val="600"/>
              </a:spcAft>
              <a:buFont typeface="Arial" charset="0"/>
              <a:buChar char="•"/>
              <a:tabLst>
                <a:tab pos="0" algn="l"/>
              </a:tabLst>
            </a:pPr>
            <a:r>
              <a:rPr lang="en-US" sz="2600" b="0" dirty="0">
                <a:solidFill>
                  <a:srgbClr val="0D335E"/>
                </a:solidFill>
                <a:latin typeface="Futura Bk"/>
              </a:rPr>
              <a:t>Proficient in Academic Content</a:t>
            </a:r>
          </a:p>
          <a:p>
            <a:pPr marL="285744" indent="-285744" defTabSz="1219170">
              <a:lnSpc>
                <a:spcPct val="100000"/>
              </a:lnSpc>
              <a:spcAft>
                <a:spcPts val="600"/>
              </a:spcAft>
              <a:buNone/>
              <a:tabLst>
                <a:tab pos="0" algn="l"/>
              </a:tabLst>
            </a:pPr>
            <a:endParaRPr lang="en-US" sz="600" b="0" dirty="0">
              <a:solidFill>
                <a:srgbClr val="0D335E"/>
              </a:solidFill>
              <a:latin typeface="Futura Bk"/>
            </a:endParaRPr>
          </a:p>
          <a:p>
            <a:pPr marL="0" indent="0" defTabSz="1219170">
              <a:lnSpc>
                <a:spcPct val="100000"/>
              </a:lnSpc>
              <a:spcAft>
                <a:spcPts val="600"/>
              </a:spcAft>
              <a:buNone/>
              <a:tabLst>
                <a:tab pos="0" algn="l"/>
              </a:tabLst>
            </a:pPr>
            <a:r>
              <a:rPr lang="en-US" sz="2800" dirty="0">
                <a:solidFill>
                  <a:srgbClr val="0D335E"/>
                </a:solidFill>
                <a:latin typeface="Futura Bk"/>
              </a:rPr>
              <a:t>Skills</a:t>
            </a:r>
          </a:p>
          <a:p>
            <a:pPr marL="285744" indent="-285744" defTabSz="1219170">
              <a:lnSpc>
                <a:spcPct val="100000"/>
              </a:lnSpc>
              <a:spcAft>
                <a:spcPts val="600"/>
              </a:spcAft>
              <a:buFont typeface="Arial" charset="0"/>
              <a:buChar char="•"/>
              <a:tabLst>
                <a:tab pos="0" algn="l"/>
              </a:tabLst>
            </a:pPr>
            <a:r>
              <a:rPr lang="en-US" sz="2400" b="0" dirty="0">
                <a:solidFill>
                  <a:srgbClr val="0D335E"/>
                </a:solidFill>
                <a:latin typeface="Futura Bk"/>
              </a:rPr>
              <a:t>Critical Thinking, Communication, Collaboration, Creativity, Community</a:t>
            </a:r>
          </a:p>
          <a:p>
            <a:pPr marL="285744" indent="-285744" defTabSz="1219170">
              <a:lnSpc>
                <a:spcPct val="100000"/>
              </a:lnSpc>
              <a:spcAft>
                <a:spcPts val="600"/>
              </a:spcAft>
              <a:buFont typeface="Arial" charset="0"/>
              <a:buChar char="•"/>
              <a:tabLst>
                <a:tab pos="0" algn="l"/>
              </a:tabLst>
            </a:pPr>
            <a:endParaRPr lang="en-US" sz="600" b="0" dirty="0">
              <a:solidFill>
                <a:srgbClr val="0D335E"/>
              </a:solidFill>
              <a:latin typeface="Futura Bk"/>
            </a:endParaRPr>
          </a:p>
          <a:p>
            <a:pPr marL="0" indent="0" defTabSz="1219170">
              <a:lnSpc>
                <a:spcPct val="100000"/>
              </a:lnSpc>
              <a:spcAft>
                <a:spcPts val="600"/>
              </a:spcAft>
              <a:buNone/>
              <a:tabLst>
                <a:tab pos="0" algn="l"/>
              </a:tabLst>
            </a:pPr>
            <a:r>
              <a:rPr lang="en-US" sz="2800" dirty="0">
                <a:solidFill>
                  <a:srgbClr val="0D335E"/>
                </a:solidFill>
                <a:latin typeface="Futura Bk"/>
              </a:rPr>
              <a:t>Habits</a:t>
            </a:r>
          </a:p>
          <a:p>
            <a:pPr marL="463539" indent="-463539" defTabSz="1219170">
              <a:lnSpc>
                <a:spcPct val="100000"/>
              </a:lnSpc>
              <a:spcAft>
                <a:spcPts val="600"/>
              </a:spcAft>
              <a:buFont typeface="Arial" charset="0"/>
              <a:buChar char="•"/>
              <a:tabLst>
                <a:tab pos="463539" algn="l"/>
              </a:tabLst>
            </a:pPr>
            <a:r>
              <a:rPr lang="en-US" sz="2600" b="0" dirty="0">
                <a:solidFill>
                  <a:srgbClr val="0D335E"/>
                </a:solidFill>
                <a:latin typeface="Futura Bk"/>
              </a:rPr>
              <a:t>Perseverance, Responsibility, Adaptability, Leadership </a:t>
            </a:r>
          </a:p>
          <a:p>
            <a:pPr>
              <a:spcAft>
                <a:spcPts val="0"/>
              </a:spcAft>
            </a:pPr>
            <a:endParaRPr lang="en-US" sz="3467" b="0" dirty="0"/>
          </a:p>
          <a:p>
            <a:endParaRPr lang="en-US" sz="3467" b="0" dirty="0"/>
          </a:p>
          <a:p>
            <a:endParaRPr lang="en-US" sz="3733" b="0" dirty="0"/>
          </a:p>
          <a:p>
            <a:pPr lvl="1">
              <a:spcBef>
                <a:spcPts val="0"/>
              </a:spcBef>
              <a:spcAft>
                <a:spcPts val="800"/>
              </a:spcAft>
            </a:pPr>
            <a:endParaRPr lang="en-US" sz="3200" dirty="0"/>
          </a:p>
          <a:p>
            <a:pPr marL="838031" lvl="1" indent="-380990">
              <a:spcBef>
                <a:spcPts val="0"/>
              </a:spcBef>
              <a:spcAft>
                <a:spcPts val="800"/>
              </a:spcAft>
              <a:buFont typeface="Arial" panose="020B0604020202020204" pitchFamily="34" charset="0"/>
              <a:buChar char="•"/>
            </a:pPr>
            <a:endParaRPr lang="en-US" sz="3200" dirty="0"/>
          </a:p>
          <a:p>
            <a:pPr>
              <a:lnSpc>
                <a:spcPct val="100000"/>
              </a:lnSpc>
              <a:spcAft>
                <a:spcPts val="800"/>
              </a:spcAft>
            </a:pPr>
            <a:endParaRPr lang="en-US" b="0" dirty="0"/>
          </a:p>
        </p:txBody>
      </p:sp>
    </p:spTree>
    <p:extLst>
      <p:ext uri="{BB962C8B-B14F-4D97-AF65-F5344CB8AC3E}">
        <p14:creationId xmlns:p14="http://schemas.microsoft.com/office/powerpoint/2010/main" val="47811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School Improvement</a:t>
            </a:r>
            <a:br>
              <a:rPr lang="en-US" dirty="0"/>
            </a:br>
            <a:endParaRPr lang="en-US" dirty="0"/>
          </a:p>
        </p:txBody>
      </p:sp>
      <p:sp>
        <p:nvSpPr>
          <p:cNvPr id="3" name="Text Placeholder 2"/>
          <p:cNvSpPr>
            <a:spLocks noGrp="1"/>
          </p:cNvSpPr>
          <p:nvPr>
            <p:ph type="body" sz="quarter" idx="4294967295"/>
          </p:nvPr>
        </p:nvSpPr>
        <p:spPr>
          <a:xfrm>
            <a:off x="1565275" y="1281113"/>
            <a:ext cx="10626725" cy="5160962"/>
          </a:xfrm>
        </p:spPr>
        <p:txBody>
          <a:bodyPr>
            <a:normAutofit fontScale="92500" lnSpcReduction="10000"/>
          </a:bodyPr>
          <a:lstStyle/>
          <a:p>
            <a:pPr>
              <a:spcAft>
                <a:spcPts val="0"/>
              </a:spcAft>
            </a:pPr>
            <a:endParaRPr lang="en-US" sz="1067" dirty="0"/>
          </a:p>
          <a:p>
            <a:pPr>
              <a:lnSpc>
                <a:spcPct val="100000"/>
              </a:lnSpc>
              <a:spcAft>
                <a:spcPts val="1600"/>
              </a:spcAft>
              <a:buFont typeface="Arial" panose="020B0604020202020204" pitchFamily="34" charset="0"/>
              <a:buChar char="•"/>
            </a:pPr>
            <a:r>
              <a:rPr lang="en-US" sz="3467" b="0" dirty="0"/>
              <a:t>Focus discussions on “Why” and “How” when updating systems that support the needs of students with IEPs</a:t>
            </a:r>
          </a:p>
          <a:p>
            <a:pPr>
              <a:lnSpc>
                <a:spcPct val="100000"/>
              </a:lnSpc>
              <a:spcAft>
                <a:spcPts val="1600"/>
              </a:spcAft>
              <a:buFont typeface="Arial" panose="020B0604020202020204" pitchFamily="34" charset="0"/>
              <a:buChar char="•"/>
            </a:pPr>
            <a:r>
              <a:rPr lang="en-US" sz="3467" b="0" dirty="0"/>
              <a:t>Disaggregate student data and look at your students with IEPs</a:t>
            </a:r>
          </a:p>
          <a:p>
            <a:pPr marL="914229" lvl="1" indent="-457189">
              <a:spcAft>
                <a:spcPts val="1600"/>
              </a:spcAft>
              <a:buFont typeface="Arial" panose="020B0604020202020204" pitchFamily="34" charset="0"/>
              <a:buChar char="•"/>
            </a:pPr>
            <a:r>
              <a:rPr lang="en-US" sz="2611" dirty="0"/>
              <a:t>Disciplinary removals, shorter school days, referrals, suspensions</a:t>
            </a:r>
          </a:p>
          <a:p>
            <a:pPr marL="914229" lvl="1" indent="-457189">
              <a:spcAft>
                <a:spcPts val="1600"/>
              </a:spcAft>
              <a:buFont typeface="Arial" panose="020B0604020202020204" pitchFamily="34" charset="0"/>
              <a:buChar char="•"/>
            </a:pPr>
            <a:r>
              <a:rPr lang="en-US" sz="2611" dirty="0"/>
              <a:t>Academic achievement, participation in assessment</a:t>
            </a:r>
          </a:p>
          <a:p>
            <a:pPr marL="914229" lvl="1" indent="-457189">
              <a:spcAft>
                <a:spcPts val="1600"/>
              </a:spcAft>
              <a:buFont typeface="Arial" panose="020B0604020202020204" pitchFamily="34" charset="0"/>
              <a:buChar char="•"/>
            </a:pPr>
            <a:r>
              <a:rPr lang="en-US" sz="2611" dirty="0"/>
              <a:t>Attendance, graduation</a:t>
            </a:r>
          </a:p>
          <a:p>
            <a:pPr marL="914229" lvl="1" indent="-457189">
              <a:spcAft>
                <a:spcPts val="1600"/>
              </a:spcAft>
              <a:buFont typeface="Arial" panose="020B0604020202020204" pitchFamily="34" charset="0"/>
              <a:buChar char="•"/>
            </a:pPr>
            <a:r>
              <a:rPr lang="en-US" sz="2611" dirty="0"/>
              <a:t>Access to curriculum, instruction, and environments </a:t>
            </a:r>
            <a:endParaRPr lang="en-US" sz="899" dirty="0"/>
          </a:p>
          <a:p>
            <a:pPr>
              <a:spcAft>
                <a:spcPts val="0"/>
              </a:spcAft>
            </a:pPr>
            <a:endParaRPr lang="en-US" sz="3467" b="0" dirty="0"/>
          </a:p>
          <a:p>
            <a:endParaRPr lang="en-US" sz="3467" b="0" dirty="0"/>
          </a:p>
          <a:p>
            <a:endParaRPr lang="en-US" sz="3733" b="0" dirty="0"/>
          </a:p>
          <a:p>
            <a:pPr lvl="1">
              <a:spcBef>
                <a:spcPts val="0"/>
              </a:spcBef>
              <a:spcAft>
                <a:spcPts val="800"/>
              </a:spcAft>
            </a:pPr>
            <a:endParaRPr lang="en-US" sz="3200" dirty="0"/>
          </a:p>
          <a:p>
            <a:pPr marL="838031" lvl="1" indent="-380990">
              <a:spcBef>
                <a:spcPts val="0"/>
              </a:spcBef>
              <a:spcAft>
                <a:spcPts val="800"/>
              </a:spcAft>
              <a:buFont typeface="Arial" panose="020B0604020202020204" pitchFamily="34" charset="0"/>
              <a:buChar char="•"/>
            </a:pPr>
            <a:endParaRPr lang="en-US" sz="3200" dirty="0"/>
          </a:p>
          <a:p>
            <a:pPr>
              <a:lnSpc>
                <a:spcPct val="100000"/>
              </a:lnSpc>
              <a:spcAft>
                <a:spcPts val="800"/>
              </a:spcAft>
            </a:pPr>
            <a:endParaRPr lang="en-US" b="0" dirty="0"/>
          </a:p>
        </p:txBody>
      </p:sp>
      <p:grpSp>
        <p:nvGrpSpPr>
          <p:cNvPr id="4" name="Group 3">
            <a:extLst>
              <a:ext uri="{C183D7F6-B498-43B3-948B-1728B52AA6E4}">
                <adec:decorative xmlns:adec="http://schemas.microsoft.com/office/drawing/2017/decorative" val="1"/>
              </a:ext>
            </a:extLst>
          </p:cNvPr>
          <p:cNvGrpSpPr/>
          <p:nvPr/>
        </p:nvGrpSpPr>
        <p:grpSpPr>
          <a:xfrm rot="19101349">
            <a:off x="9750644" y="4954009"/>
            <a:ext cx="2248790" cy="1198185"/>
            <a:chOff x="4182" y="244971"/>
            <a:chExt cx="1250000" cy="750000"/>
          </a:xfrm>
        </p:grpSpPr>
        <p:sp>
          <p:nvSpPr>
            <p:cNvPr id="5" name="Rounded Rectangle 4"/>
            <p:cNvSpPr/>
            <p:nvPr/>
          </p:nvSpPr>
          <p:spPr>
            <a:xfrm>
              <a:off x="4182" y="244971"/>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6" name="Rounded Rectangle 4"/>
            <p:cNvSpPr/>
            <p:nvPr/>
          </p:nvSpPr>
          <p:spPr>
            <a:xfrm>
              <a:off x="26149" y="266938"/>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10</a:t>
              </a:r>
            </a:p>
          </p:txBody>
        </p:sp>
      </p:grpSp>
    </p:spTree>
    <p:extLst>
      <p:ext uri="{BB962C8B-B14F-4D97-AF65-F5344CB8AC3E}">
        <p14:creationId xmlns:p14="http://schemas.microsoft.com/office/powerpoint/2010/main" val="124738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SEA Level Supports</a:t>
            </a:r>
            <a:br>
              <a:rPr lang="en-US" dirty="0"/>
            </a:br>
            <a:endParaRPr lang="en-US" dirty="0"/>
          </a:p>
        </p:txBody>
      </p:sp>
      <p:sp>
        <p:nvSpPr>
          <p:cNvPr id="3" name="Text Placeholder 2"/>
          <p:cNvSpPr>
            <a:spLocks noGrp="1"/>
          </p:cNvSpPr>
          <p:nvPr>
            <p:ph type="body" sz="quarter" idx="4294967295"/>
          </p:nvPr>
        </p:nvSpPr>
        <p:spPr>
          <a:xfrm>
            <a:off x="1565275" y="1281113"/>
            <a:ext cx="10626725" cy="5160962"/>
          </a:xfrm>
        </p:spPr>
        <p:txBody>
          <a:bodyPr>
            <a:normAutofit/>
          </a:bodyPr>
          <a:lstStyle/>
          <a:p>
            <a:pPr>
              <a:spcAft>
                <a:spcPts val="0"/>
              </a:spcAft>
            </a:pPr>
            <a:endParaRPr lang="en-US" sz="1067" dirty="0"/>
          </a:p>
          <a:p>
            <a:pPr marL="0" indent="0">
              <a:spcAft>
                <a:spcPts val="800"/>
              </a:spcAft>
              <a:buNone/>
            </a:pPr>
            <a:r>
              <a:rPr lang="en-US" sz="3733" b="0" dirty="0"/>
              <a:t>Principals as a required team member in statewide systems change initiatives focusing on students with IEPs</a:t>
            </a:r>
          </a:p>
          <a:p>
            <a:pPr>
              <a:spcAft>
                <a:spcPts val="800"/>
              </a:spcAft>
              <a:buFont typeface="Arial" panose="020B0604020202020204" pitchFamily="34" charset="0"/>
              <a:buChar char="•"/>
            </a:pPr>
            <a:r>
              <a:rPr lang="en-US" sz="3733" b="0" dirty="0"/>
              <a:t>SPDG – Principals as part of PLCs that focus on students with IEPs</a:t>
            </a:r>
          </a:p>
          <a:p>
            <a:pPr>
              <a:spcAft>
                <a:spcPts val="0"/>
              </a:spcAft>
              <a:buFont typeface="Arial" panose="020B0604020202020204" pitchFamily="34" charset="0"/>
              <a:buChar char="•"/>
            </a:pPr>
            <a:r>
              <a:rPr lang="en-US" sz="3733" b="0" dirty="0"/>
              <a:t>Using SPDG as example of framing other IDEA Discretionary Grants</a:t>
            </a:r>
            <a:endParaRPr lang="en-US" sz="3467" b="0" dirty="0"/>
          </a:p>
          <a:p>
            <a:endParaRPr lang="en-US" sz="3467" b="0" dirty="0"/>
          </a:p>
          <a:p>
            <a:endParaRPr lang="en-US" sz="3733" b="0" dirty="0"/>
          </a:p>
          <a:p>
            <a:pPr lvl="1">
              <a:spcBef>
                <a:spcPts val="0"/>
              </a:spcBef>
              <a:spcAft>
                <a:spcPts val="800"/>
              </a:spcAft>
            </a:pPr>
            <a:endParaRPr lang="en-US" sz="3200" dirty="0"/>
          </a:p>
          <a:p>
            <a:pPr marL="838031" lvl="1" indent="-380990">
              <a:spcBef>
                <a:spcPts val="0"/>
              </a:spcBef>
              <a:spcAft>
                <a:spcPts val="800"/>
              </a:spcAft>
              <a:buFont typeface="Arial" panose="020B0604020202020204" pitchFamily="34" charset="0"/>
              <a:buChar char="•"/>
            </a:pPr>
            <a:endParaRPr lang="en-US" sz="3200" dirty="0"/>
          </a:p>
          <a:p>
            <a:pPr>
              <a:lnSpc>
                <a:spcPct val="100000"/>
              </a:lnSpc>
              <a:spcAft>
                <a:spcPts val="800"/>
              </a:spcAft>
            </a:pPr>
            <a:endParaRPr lang="en-US" b="0" dirty="0"/>
          </a:p>
        </p:txBody>
      </p:sp>
    </p:spTree>
    <p:extLst>
      <p:ext uri="{BB962C8B-B14F-4D97-AF65-F5344CB8AC3E}">
        <p14:creationId xmlns:p14="http://schemas.microsoft.com/office/powerpoint/2010/main" val="352318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School Improvement</a:t>
            </a:r>
            <a:br>
              <a:rPr lang="en-US" dirty="0"/>
            </a:br>
            <a:endParaRPr lang="en-US" dirty="0"/>
          </a:p>
        </p:txBody>
      </p:sp>
      <p:sp>
        <p:nvSpPr>
          <p:cNvPr id="158" name="Google Shape;158;p30"/>
          <p:cNvSpPr txBox="1">
            <a:spLocks noGrp="1"/>
          </p:cNvSpPr>
          <p:nvPr>
            <p:ph type="body" idx="4294967295"/>
          </p:nvPr>
        </p:nvSpPr>
        <p:spPr>
          <a:xfrm>
            <a:off x="789414" y="2496955"/>
            <a:ext cx="5208588" cy="3917950"/>
          </a:xfrm>
          <a:prstGeom prst="rect">
            <a:avLst/>
          </a:prstGeom>
          <a:noFill/>
          <a:ln>
            <a:noFill/>
          </a:ln>
        </p:spPr>
        <p:txBody>
          <a:bodyPr spcFirstLastPara="1" vert="horz" wrap="square" lIns="68567" tIns="68567" rIns="68567" bIns="68567" numCol="1" anchor="t" anchorCtr="0" compatLnSpc="1">
            <a:prstTxWarp prst="textNoShape">
              <a:avLst/>
            </a:prstTxWarp>
            <a:noAutofit/>
          </a:bodyPr>
          <a:lstStyle/>
          <a:p>
            <a:pPr marL="101597" indent="0" algn="ctr">
              <a:lnSpc>
                <a:spcPct val="130000"/>
              </a:lnSpc>
              <a:buNone/>
            </a:pPr>
            <a:r>
              <a:rPr lang="en" b="1" i="0" u="none" strike="noStrike" cap="none" dirty="0">
                <a:solidFill>
                  <a:schemeClr val="dk1"/>
                </a:solidFill>
                <a:sym typeface="Lato"/>
              </a:rPr>
              <a:t>IDEA</a:t>
            </a:r>
            <a:endParaRPr lang="en" dirty="0"/>
          </a:p>
          <a:p>
            <a:pPr marL="711182" indent="-609585">
              <a:lnSpc>
                <a:spcPct val="130000"/>
              </a:lnSpc>
              <a:buFont typeface="Arial" panose="020B0604020202020204" pitchFamily="34" charset="0"/>
              <a:buChar char="•"/>
            </a:pPr>
            <a:r>
              <a:rPr lang="en" b="0" i="0" u="none" strike="noStrike" cap="none" dirty="0">
                <a:solidFill>
                  <a:schemeClr val="dk1"/>
                </a:solidFill>
                <a:sym typeface="Lato"/>
              </a:rPr>
              <a:t>LEA Determinations</a:t>
            </a:r>
            <a:endParaRPr lang="en" dirty="0"/>
          </a:p>
          <a:p>
            <a:pPr marL="711182" indent="-609585">
              <a:lnSpc>
                <a:spcPct val="130000"/>
              </a:lnSpc>
              <a:buFont typeface="Arial" panose="020B0604020202020204" pitchFamily="34" charset="0"/>
              <a:buChar char="•"/>
            </a:pPr>
            <a:r>
              <a:rPr lang="en" b="0" i="0" u="none" strike="noStrike" cap="none" dirty="0">
                <a:solidFill>
                  <a:schemeClr val="dk1"/>
                </a:solidFill>
                <a:sym typeface="Lato"/>
              </a:rPr>
              <a:t>Disproportionality</a:t>
            </a:r>
            <a:endParaRPr dirty="0"/>
          </a:p>
          <a:p>
            <a:pPr lvl="1">
              <a:lnSpc>
                <a:spcPct val="130000"/>
              </a:lnSpc>
            </a:pPr>
            <a:endParaRPr sz="2267" dirty="0"/>
          </a:p>
          <a:p>
            <a:pPr lvl="1">
              <a:lnSpc>
                <a:spcPct val="130000"/>
              </a:lnSpc>
            </a:pPr>
            <a:endParaRPr sz="1733" dirty="0"/>
          </a:p>
          <a:p>
            <a:pPr lvl="1">
              <a:lnSpc>
                <a:spcPct val="130000"/>
              </a:lnSpc>
            </a:pPr>
            <a:endParaRPr sz="1733" dirty="0"/>
          </a:p>
        </p:txBody>
      </p:sp>
      <p:sp>
        <p:nvSpPr>
          <p:cNvPr id="2" name="TextBox 1"/>
          <p:cNvSpPr txBox="1"/>
          <p:nvPr/>
        </p:nvSpPr>
        <p:spPr>
          <a:xfrm>
            <a:off x="5471963" y="2411366"/>
            <a:ext cx="5743072" cy="3227487"/>
          </a:xfrm>
          <a:prstGeom prst="rect">
            <a:avLst/>
          </a:prstGeom>
          <a:noFill/>
        </p:spPr>
        <p:txBody>
          <a:bodyPr wrap="square" rtlCol="0">
            <a:spAutoFit/>
          </a:bodyPr>
          <a:lstStyle/>
          <a:p>
            <a:pPr marL="101597" algn="ctr">
              <a:lnSpc>
                <a:spcPct val="130000"/>
              </a:lnSpc>
              <a:buClr>
                <a:schemeClr val="dk1"/>
              </a:buClr>
              <a:buSzPts val="1800"/>
            </a:pPr>
            <a:r>
              <a:rPr lang="en-US" sz="3200" b="1" dirty="0">
                <a:solidFill>
                  <a:schemeClr val="dk1"/>
                </a:solidFill>
                <a:latin typeface="Lato"/>
                <a:ea typeface="Lato"/>
                <a:cs typeface="Lato"/>
                <a:sym typeface="Lato"/>
              </a:rPr>
              <a:t>ESSA</a:t>
            </a:r>
            <a:endParaRPr lang="en-US" sz="3200" dirty="0">
              <a:sym typeface="Lato"/>
            </a:endParaRPr>
          </a:p>
          <a:p>
            <a:pPr marL="482588" indent="-380990">
              <a:lnSpc>
                <a:spcPct val="130000"/>
              </a:lnSpc>
              <a:buClr>
                <a:schemeClr val="dk1"/>
              </a:buClr>
              <a:buSzPts val="1800"/>
              <a:buFont typeface="Arial" panose="020B0604020202020204" pitchFamily="34" charset="0"/>
              <a:buChar char="•"/>
            </a:pPr>
            <a:r>
              <a:rPr lang="en-US" sz="3200" dirty="0">
                <a:solidFill>
                  <a:schemeClr val="dk1"/>
                </a:solidFill>
                <a:latin typeface="Lato"/>
                <a:ea typeface="Lato"/>
                <a:cs typeface="Lato"/>
                <a:sym typeface="Lato"/>
              </a:rPr>
              <a:t>Targeted Support</a:t>
            </a:r>
            <a:endParaRPr lang="en-US" sz="3200" dirty="0">
              <a:sym typeface="Lato"/>
            </a:endParaRPr>
          </a:p>
          <a:p>
            <a:pPr marL="482588" indent="-380990">
              <a:lnSpc>
                <a:spcPct val="130000"/>
              </a:lnSpc>
              <a:buClr>
                <a:schemeClr val="dk1"/>
              </a:buClr>
              <a:buSzPts val="1800"/>
              <a:buFont typeface="Arial" panose="020B0604020202020204" pitchFamily="34" charset="0"/>
              <a:buChar char="•"/>
            </a:pPr>
            <a:r>
              <a:rPr lang="en-US" sz="3200" dirty="0">
                <a:solidFill>
                  <a:schemeClr val="dk1"/>
                </a:solidFill>
                <a:latin typeface="Lato"/>
                <a:ea typeface="Lato"/>
                <a:cs typeface="Lato"/>
                <a:sym typeface="Lato"/>
              </a:rPr>
              <a:t>Comprehensive Support</a:t>
            </a:r>
            <a:endParaRPr lang="en-US" sz="3200" dirty="0">
              <a:sym typeface="Lato"/>
            </a:endParaRPr>
          </a:p>
          <a:p>
            <a:pPr marL="482588" indent="-380990">
              <a:lnSpc>
                <a:spcPct val="130000"/>
              </a:lnSpc>
              <a:buClr>
                <a:schemeClr val="dk1"/>
              </a:buClr>
              <a:buSzPts val="1800"/>
              <a:buFont typeface="Arial" panose="020B0604020202020204" pitchFamily="34" charset="0"/>
              <a:buChar char="•"/>
            </a:pPr>
            <a:r>
              <a:rPr lang="en-US" sz="3200" dirty="0">
                <a:solidFill>
                  <a:schemeClr val="dk1"/>
                </a:solidFill>
                <a:latin typeface="Lato"/>
                <a:ea typeface="Lato"/>
                <a:cs typeface="Lato"/>
                <a:sym typeface="Lato"/>
              </a:rPr>
              <a:t>Additional Targeted Support</a:t>
            </a:r>
            <a:endParaRPr lang="en-US" sz="3200" dirty="0"/>
          </a:p>
          <a:p>
            <a:endParaRPr lang="en-US" sz="3733" dirty="0"/>
          </a:p>
        </p:txBody>
      </p:sp>
      <p:sp>
        <p:nvSpPr>
          <p:cNvPr id="4" name="TextBox 3"/>
          <p:cNvSpPr txBox="1"/>
          <p:nvPr/>
        </p:nvSpPr>
        <p:spPr>
          <a:xfrm>
            <a:off x="1315453" y="1258707"/>
            <a:ext cx="9561095" cy="1200329"/>
          </a:xfrm>
          <a:prstGeom prst="rect">
            <a:avLst/>
          </a:prstGeom>
          <a:noFill/>
        </p:spPr>
        <p:txBody>
          <a:bodyPr wrap="square" rtlCol="0">
            <a:spAutoFit/>
          </a:bodyPr>
          <a:lstStyle/>
          <a:p>
            <a:pPr algn="ctr"/>
            <a:r>
              <a:rPr lang="en-US" sz="4800" b="1" dirty="0"/>
              <a:t>Federal Identifications</a:t>
            </a:r>
            <a:endParaRPr lang="en" sz="4800" b="1" dirty="0">
              <a:solidFill>
                <a:schemeClr val="dk1"/>
              </a:solidFill>
              <a:latin typeface="Lato"/>
              <a:ea typeface="Lato"/>
              <a:cs typeface="Lato"/>
              <a:sym typeface="Lato"/>
            </a:endParaRPr>
          </a:p>
          <a:p>
            <a:pPr algn="ctr"/>
            <a:endParaRPr lang="en-US" sz="2400" dirty="0"/>
          </a:p>
        </p:txBody>
      </p:sp>
    </p:spTree>
    <p:extLst>
      <p:ext uri="{BB962C8B-B14F-4D97-AF65-F5344CB8AC3E}">
        <p14:creationId xmlns:p14="http://schemas.microsoft.com/office/powerpoint/2010/main" val="145015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90000"/>
              </a:lnSpc>
            </a:pPr>
            <a:r>
              <a:rPr lang="en-US" dirty="0"/>
              <a:t>School Improvement</a:t>
            </a:r>
          </a:p>
        </p:txBody>
      </p:sp>
      <p:sp>
        <p:nvSpPr>
          <p:cNvPr id="152" name="Google Shape;152;p29"/>
          <p:cNvSpPr/>
          <p:nvPr/>
        </p:nvSpPr>
        <p:spPr>
          <a:xfrm>
            <a:off x="0" y="1228800"/>
            <a:ext cx="12017600" cy="3764800"/>
          </a:xfrm>
          <a:prstGeom prst="rect">
            <a:avLst/>
          </a:prstGeom>
          <a:noFill/>
          <a:ln>
            <a:noFill/>
          </a:ln>
        </p:spPr>
        <p:txBody>
          <a:bodyPr spcFirstLastPara="1" wrap="square" lIns="91433" tIns="45700" rIns="91433" bIns="45700" anchor="t" anchorCtr="0">
            <a:noAutofit/>
          </a:bodyPr>
          <a:lstStyle/>
          <a:p>
            <a:pPr marL="50799" algn="ctr">
              <a:lnSpc>
                <a:spcPct val="90000"/>
              </a:lnSpc>
              <a:buClr>
                <a:schemeClr val="dk1"/>
              </a:buClr>
              <a:buSzPts val="1400"/>
            </a:pPr>
            <a:r>
              <a:rPr lang="en-US" sz="3733" b="1" dirty="0">
                <a:latin typeface="Lato Black"/>
                <a:ea typeface="Lato Black"/>
                <a:cs typeface="Lato Black"/>
                <a:sym typeface="Lato Black"/>
              </a:rPr>
              <a:t>Special Education and Title I: Leveraging Overlaps</a:t>
            </a:r>
            <a:endParaRPr lang="en-US" sz="3733" dirty="0"/>
          </a:p>
          <a:p>
            <a:pPr marL="50799">
              <a:lnSpc>
                <a:spcPct val="90000"/>
              </a:lnSpc>
              <a:buClr>
                <a:schemeClr val="dk1"/>
              </a:buClr>
              <a:buSzPts val="1400"/>
            </a:pPr>
            <a:endParaRPr lang="en" sz="533" dirty="0">
              <a:solidFill>
                <a:schemeClr val="dk1"/>
              </a:solidFill>
              <a:latin typeface="Lato"/>
              <a:ea typeface="Lato"/>
              <a:cs typeface="Lato"/>
              <a:sym typeface="Lato"/>
            </a:endParaRPr>
          </a:p>
          <a:p>
            <a:pPr marL="50799" algn="ctr">
              <a:lnSpc>
                <a:spcPct val="90000"/>
              </a:lnSpc>
              <a:buClr>
                <a:schemeClr val="dk1"/>
              </a:buClr>
              <a:buSzPts val="1400"/>
            </a:pPr>
            <a:r>
              <a:rPr lang="en" sz="2667" i="1" dirty="0">
                <a:solidFill>
                  <a:schemeClr val="dk1"/>
                </a:solidFill>
                <a:latin typeface="Lato"/>
                <a:ea typeface="Lato"/>
                <a:cs typeface="Lato"/>
                <a:sym typeface="Lato"/>
              </a:rPr>
              <a:t>Equity at the heart of both laws</a:t>
            </a:r>
            <a:endParaRPr sz="2667" i="1" dirty="0"/>
          </a:p>
          <a:p>
            <a:pPr marL="457189" indent="-406390">
              <a:spcBef>
                <a:spcPts val="1333"/>
              </a:spcBef>
              <a:buClr>
                <a:schemeClr val="dk1"/>
              </a:buClr>
              <a:buSzPts val="1400"/>
              <a:buFont typeface="Arial"/>
              <a:buChar char="●"/>
            </a:pPr>
            <a:r>
              <a:rPr lang="en" sz="2667" dirty="0">
                <a:solidFill>
                  <a:schemeClr val="dk1"/>
                </a:solidFill>
                <a:latin typeface="Lato"/>
                <a:ea typeface="Lato"/>
                <a:cs typeface="Lato"/>
                <a:sym typeface="Lato"/>
              </a:rPr>
              <a:t>Coordinated/unified:</a:t>
            </a:r>
            <a:endParaRPr sz="2667" dirty="0"/>
          </a:p>
          <a:p>
            <a:pPr marL="914377" lvl="2" indent="-143930">
              <a:buClr>
                <a:schemeClr val="dk1"/>
              </a:buClr>
              <a:buSzPts val="1100"/>
              <a:buFont typeface="Lato"/>
              <a:buChar char="■"/>
            </a:pPr>
            <a:r>
              <a:rPr lang="en" sz="2667" dirty="0">
                <a:solidFill>
                  <a:schemeClr val="dk1"/>
                </a:solidFill>
                <a:latin typeface="Lato"/>
                <a:ea typeface="Lato"/>
                <a:cs typeface="Lato"/>
                <a:sym typeface="Lato"/>
              </a:rPr>
              <a:t> Notification package</a:t>
            </a:r>
            <a:endParaRPr sz="2667" dirty="0"/>
          </a:p>
          <a:p>
            <a:pPr marL="914377" lvl="2" indent="-143930">
              <a:buClr>
                <a:schemeClr val="dk1"/>
              </a:buClr>
              <a:buSzPts val="1100"/>
              <a:buFont typeface="Lato"/>
              <a:buChar char="■"/>
            </a:pPr>
            <a:r>
              <a:rPr lang="en" sz="2667" dirty="0">
                <a:solidFill>
                  <a:schemeClr val="dk1"/>
                </a:solidFill>
                <a:latin typeface="Lato"/>
                <a:ea typeface="Lato"/>
                <a:cs typeface="Lato"/>
                <a:sym typeface="Lato"/>
              </a:rPr>
              <a:t> reporting requirements</a:t>
            </a:r>
            <a:endParaRPr sz="2667" dirty="0"/>
          </a:p>
          <a:p>
            <a:pPr marL="914377" lvl="2" indent="-143930">
              <a:buClr>
                <a:schemeClr val="dk1"/>
              </a:buClr>
              <a:buSzPts val="1100"/>
              <a:buFont typeface="Lato"/>
              <a:buChar char="■"/>
            </a:pPr>
            <a:r>
              <a:rPr lang="en" sz="2667" dirty="0">
                <a:solidFill>
                  <a:schemeClr val="dk1"/>
                </a:solidFill>
                <a:latin typeface="Lato"/>
                <a:ea typeface="Lato"/>
                <a:cs typeface="Lato"/>
                <a:sym typeface="Lato"/>
              </a:rPr>
              <a:t> reporting platform (WISEgrants) </a:t>
            </a:r>
            <a:endParaRPr sz="2667" dirty="0"/>
          </a:p>
          <a:p>
            <a:pPr marL="914377" lvl="2" indent="-143930">
              <a:buClr>
                <a:schemeClr val="dk1"/>
              </a:buClr>
              <a:buSzPts val="1100"/>
              <a:buFont typeface="Lato"/>
              <a:buChar char="■"/>
            </a:pPr>
            <a:r>
              <a:rPr lang="en" sz="2667" dirty="0">
                <a:solidFill>
                  <a:schemeClr val="dk1"/>
                </a:solidFill>
                <a:latin typeface="Lato"/>
                <a:ea typeface="Lato"/>
                <a:cs typeface="Lato"/>
                <a:sym typeface="Lato"/>
              </a:rPr>
              <a:t> supports (WISExplore, WISElearn, region and statewide support system)</a:t>
            </a:r>
            <a:endParaRPr lang="en" sz="2667" dirty="0">
              <a:sym typeface="Lato"/>
            </a:endParaRPr>
          </a:p>
          <a:p>
            <a:pPr marL="914377" lvl="2" indent="-143930">
              <a:buClr>
                <a:schemeClr val="dk1"/>
              </a:buClr>
              <a:buSzPts val="1100"/>
              <a:buFont typeface="Lato"/>
              <a:buChar char="■"/>
            </a:pPr>
            <a:endParaRPr sz="400" dirty="0">
              <a:solidFill>
                <a:schemeClr val="dk1"/>
              </a:solidFill>
              <a:latin typeface="Lato"/>
              <a:ea typeface="Lato"/>
              <a:cs typeface="Lato"/>
              <a:sym typeface="Lato"/>
            </a:endParaRPr>
          </a:p>
          <a:p>
            <a:pPr marL="457189" indent="-406390">
              <a:lnSpc>
                <a:spcPct val="90000"/>
              </a:lnSpc>
              <a:buClr>
                <a:schemeClr val="dk1"/>
              </a:buClr>
              <a:buSzPts val="1400"/>
              <a:buFont typeface="Lato"/>
              <a:buChar char="●"/>
            </a:pPr>
            <a:endParaRPr lang="en" sz="400" dirty="0">
              <a:solidFill>
                <a:schemeClr val="dk1"/>
              </a:solidFill>
              <a:latin typeface="Lato"/>
              <a:ea typeface="Lato"/>
              <a:cs typeface="Lato"/>
              <a:sym typeface="Lato"/>
            </a:endParaRPr>
          </a:p>
          <a:p>
            <a:pPr marL="457189" indent="-406390">
              <a:lnSpc>
                <a:spcPct val="90000"/>
              </a:lnSpc>
              <a:buClr>
                <a:schemeClr val="dk1"/>
              </a:buClr>
              <a:buSzPts val="1400"/>
              <a:buFont typeface="Lato"/>
              <a:buChar char="●"/>
            </a:pPr>
            <a:r>
              <a:rPr lang="en" sz="2667" dirty="0">
                <a:solidFill>
                  <a:schemeClr val="dk1"/>
                </a:solidFill>
                <a:latin typeface="Lato"/>
                <a:ea typeface="Lato"/>
                <a:cs typeface="Lato"/>
                <a:sym typeface="Lato"/>
              </a:rPr>
              <a:t>Improvement planning resources rooted in implementation science</a:t>
            </a:r>
            <a:endParaRPr sz="2667" dirty="0"/>
          </a:p>
          <a:p>
            <a:pPr marL="457189" indent="-406390">
              <a:lnSpc>
                <a:spcPct val="90000"/>
              </a:lnSpc>
              <a:spcBef>
                <a:spcPts val="1333"/>
              </a:spcBef>
              <a:buClr>
                <a:schemeClr val="dk1"/>
              </a:buClr>
              <a:buSzPts val="1400"/>
              <a:buFont typeface="Arial"/>
              <a:buChar char="●"/>
            </a:pPr>
            <a:r>
              <a:rPr lang="en" sz="2667" dirty="0">
                <a:solidFill>
                  <a:schemeClr val="dk1"/>
                </a:solidFill>
                <a:latin typeface="Lato"/>
                <a:ea typeface="Lato"/>
                <a:cs typeface="Lato"/>
                <a:sym typeface="Lato"/>
              </a:rPr>
              <a:t>Statewide system to support continuous improvement efforts</a:t>
            </a:r>
            <a:endParaRPr sz="2667" dirty="0"/>
          </a:p>
          <a:p>
            <a:pPr marL="457189" indent="-406390">
              <a:spcBef>
                <a:spcPts val="1333"/>
              </a:spcBef>
              <a:buClr>
                <a:schemeClr val="dk1"/>
              </a:buClr>
              <a:buSzPts val="1400"/>
              <a:buFont typeface="Arial"/>
              <a:buChar char="●"/>
            </a:pPr>
            <a:r>
              <a:rPr lang="en" sz="2667" dirty="0">
                <a:solidFill>
                  <a:schemeClr val="dk1"/>
                </a:solidFill>
                <a:latin typeface="Lato"/>
                <a:ea typeface="Lato"/>
                <a:cs typeface="Lato"/>
                <a:sym typeface="Lato"/>
              </a:rPr>
              <a:t>Flexibility in continuous improvement approaches and supports</a:t>
            </a:r>
            <a:endParaRPr sz="2667" dirty="0"/>
          </a:p>
        </p:txBody>
      </p:sp>
      <p:grpSp>
        <p:nvGrpSpPr>
          <p:cNvPr id="7" name="Group 6">
            <a:extLst>
              <a:ext uri="{C183D7F6-B498-43B3-948B-1728B52AA6E4}">
                <adec:decorative xmlns:adec="http://schemas.microsoft.com/office/drawing/2017/decorative" val="1"/>
              </a:ext>
            </a:extLst>
          </p:cNvPr>
          <p:cNvGrpSpPr/>
          <p:nvPr/>
        </p:nvGrpSpPr>
        <p:grpSpPr>
          <a:xfrm rot="19101349">
            <a:off x="10131967" y="4990014"/>
            <a:ext cx="2290432" cy="1267095"/>
            <a:chOff x="4182" y="244971"/>
            <a:chExt cx="1250000" cy="750000"/>
          </a:xfrm>
        </p:grpSpPr>
        <p:sp>
          <p:nvSpPr>
            <p:cNvPr id="8" name="Rounded Rectangle 7"/>
            <p:cNvSpPr/>
            <p:nvPr/>
          </p:nvSpPr>
          <p:spPr>
            <a:xfrm>
              <a:off x="4182" y="244971"/>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9" name="Rounded Rectangle 4"/>
            <p:cNvSpPr/>
            <p:nvPr/>
          </p:nvSpPr>
          <p:spPr>
            <a:xfrm>
              <a:off x="26149" y="266938"/>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10</a:t>
              </a:r>
            </a:p>
          </p:txBody>
        </p:sp>
      </p:grpSp>
    </p:spTree>
    <p:extLst>
      <p:ext uri="{BB962C8B-B14F-4D97-AF65-F5344CB8AC3E}">
        <p14:creationId xmlns:p14="http://schemas.microsoft.com/office/powerpoint/2010/main" val="1956962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Lato"/>
                <a:ea typeface="Lato"/>
                <a:cs typeface="Lato"/>
                <a:sym typeface="Lato"/>
              </a:rPr>
              <a:t>Continuous Improvement Process</a:t>
            </a:r>
            <a:br>
              <a:rPr lang="en-US" b="1" i="1" dirty="0">
                <a:latin typeface="Lato"/>
                <a:ea typeface="Lato"/>
                <a:cs typeface="Lato"/>
                <a:sym typeface="Lato"/>
              </a:rPr>
            </a:br>
            <a:endParaRPr lang="en-US" b="1" dirty="0"/>
          </a:p>
        </p:txBody>
      </p:sp>
      <p:pic>
        <p:nvPicPr>
          <p:cNvPr id="163" name="Google Shape;163;p31" descr="Circular image reading:&#10;1) Plan&#10;2) Do&#10;3) Study/check&#10;4) Act"/>
          <p:cNvPicPr preferRelativeResize="0"/>
          <p:nvPr/>
        </p:nvPicPr>
        <p:blipFill rotWithShape="1">
          <a:blip r:embed="rId3">
            <a:alphaModFix/>
          </a:blip>
          <a:srcRect/>
          <a:stretch/>
        </p:blipFill>
        <p:spPr>
          <a:xfrm>
            <a:off x="4002233" y="1220788"/>
            <a:ext cx="4170599" cy="5397165"/>
          </a:xfrm>
          <a:prstGeom prst="rect">
            <a:avLst/>
          </a:prstGeom>
          <a:noFill/>
          <a:ln>
            <a:noFill/>
          </a:ln>
        </p:spPr>
      </p:pic>
    </p:spTree>
    <p:extLst>
      <p:ext uri="{BB962C8B-B14F-4D97-AF65-F5344CB8AC3E}">
        <p14:creationId xmlns:p14="http://schemas.microsoft.com/office/powerpoint/2010/main" val="40272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Inclusive Principal Leadership: Where We’ve Been</a:t>
            </a:r>
            <a:endParaRPr lang="en-US" dirty="0"/>
          </a:p>
        </p:txBody>
      </p:sp>
      <p:sp>
        <p:nvSpPr>
          <p:cNvPr id="5" name="Content Placeholder 2"/>
          <p:cNvSpPr txBox="1">
            <a:spLocks/>
          </p:cNvSpPr>
          <p:nvPr/>
        </p:nvSpPr>
        <p:spPr bwMode="auto">
          <a:xfrm>
            <a:off x="1" y="1141506"/>
            <a:ext cx="7852426"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indent="0">
              <a:buNone/>
            </a:pPr>
            <a:endParaRPr lang="en-US" sz="1200" kern="0" dirty="0">
              <a:ea typeface="Verdana" panose="020B0604030504040204" pitchFamily="34" charset="0"/>
              <a:cs typeface="Verdana" panose="020B0604030504040204" pitchFamily="34" charset="0"/>
            </a:endParaRPr>
          </a:p>
          <a:p>
            <a:r>
              <a:rPr lang="en-US" sz="2200" kern="0" dirty="0"/>
              <a:t>In January 2017, CCSSO and the Collaboration for Effective Educator Development, Accountability, and Reform (CEEDAR) Center released a supplementary guidance document for students with learning differences</a:t>
            </a:r>
          </a:p>
          <a:p>
            <a:pPr lvl="1"/>
            <a:r>
              <a:rPr lang="en-US" dirty="0"/>
              <a:t>Developed by an Advisory Group of principals, leaders from state and local education agencies, the higher education community, and professional associations</a:t>
            </a:r>
          </a:p>
          <a:p>
            <a:pPr marL="0" indent="0">
              <a:buNone/>
            </a:pPr>
            <a:endParaRPr lang="en-US" sz="2200" kern="0" dirty="0"/>
          </a:p>
          <a:p>
            <a:r>
              <a:rPr lang="en-US" sz="2200" kern="0" dirty="0"/>
              <a:t>Outlines </a:t>
            </a:r>
            <a:r>
              <a:rPr lang="en-US" sz="2200" b="1" kern="0" dirty="0"/>
              <a:t>key steps every state can take </a:t>
            </a:r>
            <a:r>
              <a:rPr lang="en-US" sz="2200" kern="0" dirty="0"/>
              <a:t>to ensure all school </a:t>
            </a:r>
            <a:r>
              <a:rPr lang="en-US" sz="2200" b="1" kern="0" dirty="0"/>
              <a:t>principals</a:t>
            </a:r>
            <a:r>
              <a:rPr lang="en-US" sz="2200" kern="0" dirty="0"/>
              <a:t> are </a:t>
            </a:r>
            <a:r>
              <a:rPr lang="en-US" sz="2200" b="1" kern="0" dirty="0"/>
              <a:t>prepared and supported</a:t>
            </a:r>
            <a:r>
              <a:rPr lang="en-US" sz="2200" kern="0" dirty="0"/>
              <a:t> to lead learning environments that meet the needs of students with disabilities and others who struggle to learn in school</a:t>
            </a:r>
          </a:p>
          <a:p>
            <a:endParaRPr lang="en-US" sz="2200" kern="0" dirty="0"/>
          </a:p>
          <a:p>
            <a:pPr marL="0" indent="0">
              <a:buNone/>
            </a:pPr>
            <a:endParaRPr lang="en-US" sz="2200" kern="0" dirty="0"/>
          </a:p>
          <a:p>
            <a:pPr marL="0" indent="0">
              <a:buNone/>
            </a:pPr>
            <a:endParaRPr lang="en-US" sz="2000" kern="0" dirty="0"/>
          </a:p>
        </p:txBody>
      </p:sp>
      <p:sp>
        <p:nvSpPr>
          <p:cNvPr id="6" name="AutoShape 2" descr="Image result for professional standards for educational leaders"/>
          <p:cNvSpPr>
            <a:spLocks noChangeAspect="1" noChangeArrowheads="1"/>
          </p:cNvSpPr>
          <p:nvPr/>
        </p:nvSpPr>
        <p:spPr bwMode="auto">
          <a:xfrm>
            <a:off x="155575" y="-144463"/>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4" descr="Screenshot of the cover of the report for CCSSO's PSEL 2015 and Promoting Principal Leadership for the Success of Students with Disabilit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49445" y="1569299"/>
            <a:ext cx="3527470" cy="4620486"/>
          </a:xfrm>
        </p:spPr>
      </p:pic>
    </p:spTree>
    <p:extLst>
      <p:ext uri="{BB962C8B-B14F-4D97-AF65-F5344CB8AC3E}">
        <p14:creationId xmlns:p14="http://schemas.microsoft.com/office/powerpoint/2010/main" val="151817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91577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C43-E8D4-4201-BC41-ACDACF9D3F9C}"/>
              </a:ext>
            </a:extLst>
          </p:cNvPr>
          <p:cNvSpPr>
            <a:spLocks noGrp="1"/>
          </p:cNvSpPr>
          <p:nvPr>
            <p:ph type="title"/>
          </p:nvPr>
        </p:nvSpPr>
        <p:spPr/>
        <p:txBody>
          <a:bodyPr/>
          <a:lstStyle/>
          <a:p>
            <a:r>
              <a:rPr lang="en-US" b="1" dirty="0"/>
              <a:t>Inclusive Principal Leadership: Where We’ve Been</a:t>
            </a:r>
            <a:endParaRPr lang="en-US" dirty="0"/>
          </a:p>
        </p:txBody>
      </p:sp>
      <p:pic>
        <p:nvPicPr>
          <p:cNvPr id="5" name="Picture 5" descr="A screenshot of a social media post&#10;&#10;Description generated with very high confidence">
            <a:extLst>
              <a:ext uri="{FF2B5EF4-FFF2-40B4-BE49-F238E27FC236}">
                <a16:creationId xmlns:a16="http://schemas.microsoft.com/office/drawing/2014/main" id="{5F3A0175-DFC4-4E69-AC4E-27BF96975B90}"/>
              </a:ext>
            </a:extLst>
          </p:cNvPr>
          <p:cNvPicPr>
            <a:picLocks noGrp="1" noChangeAspect="1"/>
          </p:cNvPicPr>
          <p:nvPr>
            <p:ph sz="half" idx="1"/>
          </p:nvPr>
        </p:nvPicPr>
        <p:blipFill>
          <a:blip r:embed="rId3"/>
          <a:stretch>
            <a:fillRect/>
          </a:stretch>
        </p:blipFill>
        <p:spPr>
          <a:xfrm>
            <a:off x="608292" y="1643976"/>
            <a:ext cx="5212330" cy="4387429"/>
          </a:xfrm>
          <a:prstGeom prst="rect">
            <a:avLst/>
          </a:prstGeom>
        </p:spPr>
      </p:pic>
      <p:sp>
        <p:nvSpPr>
          <p:cNvPr id="4" name="Content Placeholder 3">
            <a:extLst>
              <a:ext uri="{FF2B5EF4-FFF2-40B4-BE49-F238E27FC236}">
                <a16:creationId xmlns:a16="http://schemas.microsoft.com/office/drawing/2014/main" id="{A3910C2F-08EC-42CF-8BA0-98212D594F69}"/>
              </a:ext>
            </a:extLst>
          </p:cNvPr>
          <p:cNvSpPr>
            <a:spLocks noGrp="1"/>
          </p:cNvSpPr>
          <p:nvPr>
            <p:ph sz="half" idx="2"/>
          </p:nvPr>
        </p:nvSpPr>
        <p:spPr/>
        <p:txBody>
          <a:bodyPr/>
          <a:lstStyle/>
          <a:p>
            <a:pPr marL="342265" indent="-342265"/>
            <a:r>
              <a:rPr lang="en-US" sz="2200" dirty="0"/>
              <a:t>Our work on Inclusive Principal Leadership is rooted in the PSEL standards and the PSEL 2015 and Promoting Principal Leadership for the Success of Students with Disabilities</a:t>
            </a:r>
            <a:br>
              <a:rPr lang="en-US" sz="2200" dirty="0"/>
            </a:br>
            <a:endParaRPr lang="en-US" sz="2200" dirty="0"/>
          </a:p>
          <a:p>
            <a:pPr marL="342265" indent="-342265"/>
            <a:r>
              <a:rPr lang="en-US" sz="2200" dirty="0"/>
              <a:t>In going through the process of putting together the follow-up document, we realized more was needed to support states as they promote inclusive school leadership</a:t>
            </a:r>
          </a:p>
        </p:txBody>
      </p:sp>
    </p:spTree>
    <p:extLst>
      <p:ext uri="{BB962C8B-B14F-4D97-AF65-F5344CB8AC3E}">
        <p14:creationId xmlns:p14="http://schemas.microsoft.com/office/powerpoint/2010/main" val="276479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p:txBody>
          <a:bodyPr/>
          <a:lstStyle/>
          <a:p>
            <a:r>
              <a:rPr lang="en-US" dirty="0"/>
              <a:t>PSEL and Inclusive Principal Leadership</a:t>
            </a:r>
          </a:p>
        </p:txBody>
      </p:sp>
      <p:pic>
        <p:nvPicPr>
          <p:cNvPr id="5" name="Picture 5" descr="A screenshot of a cell phone&#10;&#10;Description generated with very high confidence">
            <a:extLst>
              <a:ext uri="{FF2B5EF4-FFF2-40B4-BE49-F238E27FC236}">
                <a16:creationId xmlns:a16="http://schemas.microsoft.com/office/drawing/2014/main" id="{0EB7C7E0-9FBB-47B3-93BD-72917194224F}"/>
              </a:ext>
            </a:extLst>
          </p:cNvPr>
          <p:cNvPicPr>
            <a:picLocks noGrp="1" noChangeAspect="1"/>
          </p:cNvPicPr>
          <p:nvPr>
            <p:ph idx="1"/>
          </p:nvPr>
        </p:nvPicPr>
        <p:blipFill>
          <a:blip r:embed="rId3"/>
          <a:stretch>
            <a:fillRect/>
          </a:stretch>
        </p:blipFill>
        <p:spPr>
          <a:xfrm>
            <a:off x="1575828" y="1357149"/>
            <a:ext cx="9210314" cy="4831690"/>
          </a:xfrm>
          <a:prstGeom prst="rect">
            <a:avLst/>
          </a:prstGeom>
        </p:spPr>
      </p:pic>
    </p:spTree>
    <p:extLst>
      <p:ext uri="{BB962C8B-B14F-4D97-AF65-F5344CB8AC3E}">
        <p14:creationId xmlns:p14="http://schemas.microsoft.com/office/powerpoint/2010/main" val="129900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Equity and Cultural Responsiveness</a:t>
            </a:r>
            <a:br>
              <a:rPr lang="en-US" dirty="0"/>
            </a:br>
            <a:endParaRPr lang="en-US" dirty="0"/>
          </a:p>
        </p:txBody>
      </p:sp>
      <p:sp>
        <p:nvSpPr>
          <p:cNvPr id="3" name="Text Placeholder 2"/>
          <p:cNvSpPr>
            <a:spLocks noGrp="1"/>
          </p:cNvSpPr>
          <p:nvPr>
            <p:ph type="body" sz="quarter" idx="4294967295"/>
          </p:nvPr>
        </p:nvSpPr>
        <p:spPr>
          <a:xfrm>
            <a:off x="0" y="1746250"/>
            <a:ext cx="10804525" cy="4421188"/>
          </a:xfrm>
        </p:spPr>
        <p:txBody>
          <a:bodyPr>
            <a:normAutofit fontScale="92500" lnSpcReduction="20000"/>
          </a:bodyPr>
          <a:lstStyle/>
          <a:p>
            <a:pPr marL="219451" indent="-231642">
              <a:lnSpc>
                <a:spcPct val="120000"/>
              </a:lnSpc>
              <a:spcBef>
                <a:spcPts val="0"/>
              </a:spcBef>
              <a:spcAft>
                <a:spcPts val="2400"/>
              </a:spcAft>
              <a:buFont typeface="Arial" panose="020B0604020202020204" pitchFamily="34" charset="0"/>
              <a:buChar char="•"/>
            </a:pPr>
            <a:r>
              <a:rPr lang="en-US" sz="4267" dirty="0"/>
              <a:t>Exclusionary Discipline: </a:t>
            </a:r>
            <a:r>
              <a:rPr lang="en-US" sz="4267" b="0" dirty="0"/>
              <a:t>All Time High</a:t>
            </a:r>
          </a:p>
          <a:p>
            <a:pPr marL="219451" indent="-231642">
              <a:lnSpc>
                <a:spcPct val="120000"/>
              </a:lnSpc>
              <a:spcBef>
                <a:spcPts val="0"/>
              </a:spcBef>
              <a:spcAft>
                <a:spcPts val="2400"/>
              </a:spcAft>
              <a:buFont typeface="Arial" panose="020B0604020202020204" pitchFamily="34" charset="0"/>
              <a:buChar char="•"/>
            </a:pPr>
            <a:r>
              <a:rPr lang="en-US" sz="4267" dirty="0"/>
              <a:t>School to Jail Pipeline: </a:t>
            </a:r>
            <a:r>
              <a:rPr lang="en-US" sz="4267" b="0" dirty="0"/>
              <a:t>73% of youth with emotional behavioral disabilities who drop out of school are arrested within five years</a:t>
            </a:r>
          </a:p>
          <a:p>
            <a:pPr marL="219451" indent="-231642">
              <a:lnSpc>
                <a:spcPct val="120000"/>
              </a:lnSpc>
              <a:spcBef>
                <a:spcPts val="0"/>
              </a:spcBef>
              <a:spcAft>
                <a:spcPts val="2400"/>
              </a:spcAft>
              <a:buFont typeface="Arial" panose="020B0604020202020204" pitchFamily="34" charset="0"/>
              <a:buChar char="•"/>
            </a:pPr>
            <a:r>
              <a:rPr lang="en-US" sz="4267" dirty="0"/>
              <a:t>Mental Health: </a:t>
            </a:r>
            <a:r>
              <a:rPr lang="en-US" sz="4267" b="0" dirty="0"/>
              <a:t>30% of students in need receive services</a:t>
            </a:r>
            <a:endParaRPr lang="en-US" sz="4267" dirty="0"/>
          </a:p>
        </p:txBody>
      </p:sp>
      <p:grpSp>
        <p:nvGrpSpPr>
          <p:cNvPr id="4" name="Group 3">
            <a:extLst>
              <a:ext uri="{C183D7F6-B498-43B3-948B-1728B52AA6E4}">
                <adec:decorative xmlns:adec="http://schemas.microsoft.com/office/drawing/2017/decorative" val="1"/>
              </a:ext>
            </a:extLst>
          </p:cNvPr>
          <p:cNvGrpSpPr/>
          <p:nvPr/>
        </p:nvGrpSpPr>
        <p:grpSpPr>
          <a:xfrm rot="20033193">
            <a:off x="9782282" y="4928503"/>
            <a:ext cx="2117045" cy="1336083"/>
            <a:chOff x="-24757" y="290043"/>
            <a:chExt cx="1250000" cy="783769"/>
          </a:xfrm>
        </p:grpSpPr>
        <p:sp>
          <p:nvSpPr>
            <p:cNvPr id="5" name="Rounded Rectangle 4"/>
            <p:cNvSpPr/>
            <p:nvPr/>
          </p:nvSpPr>
          <p:spPr>
            <a:xfrm>
              <a:off x="-24757" y="323812"/>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6" name="Rounded Rectangle 4">
              <a:extLst>
                <a:ext uri="{C183D7F6-B498-43B3-948B-1728B52AA6E4}">
                  <adec:decorative xmlns:adec="http://schemas.microsoft.com/office/drawing/2017/decorative" val="1"/>
                </a:ext>
              </a:extLst>
            </p:cNvPr>
            <p:cNvSpPr/>
            <p:nvPr/>
          </p:nvSpPr>
          <p:spPr>
            <a:xfrm>
              <a:off x="5469" y="290043"/>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3</a:t>
              </a:r>
            </a:p>
          </p:txBody>
        </p:sp>
      </p:grpSp>
    </p:spTree>
    <p:extLst>
      <p:ext uri="{BB962C8B-B14F-4D97-AF65-F5344CB8AC3E}">
        <p14:creationId xmlns:p14="http://schemas.microsoft.com/office/powerpoint/2010/main" val="365691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Wisconsin Urgency</a:t>
            </a:r>
            <a:br>
              <a:rPr lang="en-US" dirty="0"/>
            </a:br>
            <a:endParaRPr lang="en-US" dirty="0"/>
          </a:p>
        </p:txBody>
      </p:sp>
      <p:sp>
        <p:nvSpPr>
          <p:cNvPr id="3" name="Text Placeholder 2"/>
          <p:cNvSpPr>
            <a:spLocks noGrp="1"/>
          </p:cNvSpPr>
          <p:nvPr>
            <p:ph type="body" sz="quarter" idx="4294967295"/>
          </p:nvPr>
        </p:nvSpPr>
        <p:spPr>
          <a:xfrm>
            <a:off x="1093788" y="1746250"/>
            <a:ext cx="11098212" cy="4421188"/>
          </a:xfrm>
        </p:spPr>
        <p:txBody>
          <a:bodyPr>
            <a:normAutofit/>
          </a:bodyPr>
          <a:lstStyle/>
          <a:p>
            <a:pPr marL="0" lvl="1">
              <a:lnSpc>
                <a:spcPct val="120000"/>
              </a:lnSpc>
              <a:spcBef>
                <a:spcPts val="0"/>
              </a:spcBef>
              <a:spcAft>
                <a:spcPts val="2400"/>
              </a:spcAft>
            </a:pPr>
            <a:r>
              <a:rPr lang="en-US" sz="3411" b="1" dirty="0"/>
              <a:t>Students with Dis/Abilities: </a:t>
            </a:r>
          </a:p>
          <a:p>
            <a:pPr marL="676343" lvl="2" indent="-231642">
              <a:lnSpc>
                <a:spcPct val="120000"/>
              </a:lnSpc>
              <a:spcBef>
                <a:spcPts val="0"/>
              </a:spcBef>
              <a:spcAft>
                <a:spcPts val="2400"/>
              </a:spcAft>
              <a:buFont typeface="Arial" panose="020B0604020202020204" pitchFamily="34" charset="0"/>
              <a:buChar char="•"/>
            </a:pPr>
            <a:r>
              <a:rPr lang="en-US" sz="3411" b="1" dirty="0"/>
              <a:t>Suspended: </a:t>
            </a:r>
            <a:r>
              <a:rPr lang="en-US" sz="3411" dirty="0"/>
              <a:t>3 times more likely</a:t>
            </a:r>
          </a:p>
          <a:p>
            <a:pPr marL="676343" lvl="2" indent="-231642">
              <a:lnSpc>
                <a:spcPct val="120000"/>
              </a:lnSpc>
              <a:spcBef>
                <a:spcPts val="0"/>
              </a:spcBef>
              <a:spcAft>
                <a:spcPts val="2400"/>
              </a:spcAft>
              <a:buFont typeface="Arial" panose="020B0604020202020204" pitchFamily="34" charset="0"/>
              <a:buChar char="•"/>
            </a:pPr>
            <a:r>
              <a:rPr lang="en-US" sz="3411" b="1" dirty="0"/>
              <a:t>Expelled: </a:t>
            </a:r>
            <a:r>
              <a:rPr lang="en-US" sz="3411" dirty="0"/>
              <a:t>2 times more likely </a:t>
            </a:r>
          </a:p>
          <a:p>
            <a:pPr marL="0" lvl="1">
              <a:lnSpc>
                <a:spcPct val="120000"/>
              </a:lnSpc>
              <a:spcBef>
                <a:spcPts val="0"/>
              </a:spcBef>
              <a:spcAft>
                <a:spcPts val="2400"/>
              </a:spcAft>
            </a:pPr>
            <a:r>
              <a:rPr lang="en-US" sz="3411" b="1" dirty="0"/>
              <a:t>Students with Emotional Behavioral Dis/Abilities: </a:t>
            </a:r>
          </a:p>
          <a:p>
            <a:pPr marL="676343" lvl="2" indent="-231642">
              <a:lnSpc>
                <a:spcPct val="120000"/>
              </a:lnSpc>
              <a:spcBef>
                <a:spcPts val="0"/>
              </a:spcBef>
              <a:spcAft>
                <a:spcPts val="2400"/>
              </a:spcAft>
              <a:buFont typeface="Arial" panose="020B0604020202020204" pitchFamily="34" charset="0"/>
              <a:buChar char="•"/>
            </a:pPr>
            <a:r>
              <a:rPr lang="en-US" sz="3411" b="1" dirty="0"/>
              <a:t>Suspended or Expelled</a:t>
            </a:r>
            <a:r>
              <a:rPr lang="en-US" sz="3411" dirty="0"/>
              <a:t>: 10 times ore likely </a:t>
            </a:r>
          </a:p>
        </p:txBody>
      </p:sp>
      <p:grpSp>
        <p:nvGrpSpPr>
          <p:cNvPr id="4" name="Group 3">
            <a:extLst>
              <a:ext uri="{C183D7F6-B498-43B3-948B-1728B52AA6E4}">
                <adec:decorative xmlns:adec="http://schemas.microsoft.com/office/drawing/2017/decorative" val="1"/>
              </a:ext>
            </a:extLst>
          </p:cNvPr>
          <p:cNvGrpSpPr/>
          <p:nvPr/>
        </p:nvGrpSpPr>
        <p:grpSpPr>
          <a:xfrm rot="20033193">
            <a:off x="9782282" y="4928503"/>
            <a:ext cx="2117045" cy="1336083"/>
            <a:chOff x="-24757" y="290043"/>
            <a:chExt cx="1250000" cy="783769"/>
          </a:xfrm>
        </p:grpSpPr>
        <p:sp>
          <p:nvSpPr>
            <p:cNvPr id="5" name="Rounded Rectangle 4"/>
            <p:cNvSpPr/>
            <p:nvPr/>
          </p:nvSpPr>
          <p:spPr>
            <a:xfrm>
              <a:off x="-24757" y="323812"/>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6" name="Rounded Rectangle 4"/>
            <p:cNvSpPr/>
            <p:nvPr/>
          </p:nvSpPr>
          <p:spPr>
            <a:xfrm>
              <a:off x="5469" y="290043"/>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3</a:t>
              </a:r>
            </a:p>
          </p:txBody>
        </p:sp>
      </p:grpSp>
    </p:spTree>
    <p:extLst>
      <p:ext uri="{BB962C8B-B14F-4D97-AF65-F5344CB8AC3E}">
        <p14:creationId xmlns:p14="http://schemas.microsoft.com/office/powerpoint/2010/main" val="54653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Wisconsin Urgency</a:t>
            </a:r>
            <a:br>
              <a:rPr lang="en-US" dirty="0"/>
            </a:br>
            <a:endParaRPr lang="en-US" dirty="0"/>
          </a:p>
        </p:txBody>
      </p:sp>
      <p:sp>
        <p:nvSpPr>
          <p:cNvPr id="3" name="Text Placeholder 2"/>
          <p:cNvSpPr>
            <a:spLocks noGrp="1"/>
          </p:cNvSpPr>
          <p:nvPr>
            <p:ph type="body" sz="quarter" idx="4294967295"/>
          </p:nvPr>
        </p:nvSpPr>
        <p:spPr>
          <a:xfrm>
            <a:off x="1093788" y="1817688"/>
            <a:ext cx="11098212" cy="3506787"/>
          </a:xfrm>
        </p:spPr>
        <p:txBody>
          <a:bodyPr>
            <a:normAutofit/>
          </a:bodyPr>
          <a:lstStyle/>
          <a:p>
            <a:pPr marL="219303" lvl="1" indent="-231642">
              <a:lnSpc>
                <a:spcPct val="120000"/>
              </a:lnSpc>
              <a:spcBef>
                <a:spcPts val="0"/>
              </a:spcBef>
              <a:spcAft>
                <a:spcPts val="2400"/>
              </a:spcAft>
              <a:buFont typeface="Arial" panose="020B0604020202020204" pitchFamily="34" charset="0"/>
              <a:buChar char="•"/>
            </a:pPr>
            <a:r>
              <a:rPr lang="en-US" sz="4267" b="1" dirty="0"/>
              <a:t>African American Students: </a:t>
            </a:r>
            <a:r>
              <a:rPr lang="en-US" sz="4267" dirty="0"/>
              <a:t>10 times</a:t>
            </a:r>
          </a:p>
          <a:p>
            <a:pPr marL="219303" lvl="1" indent="-231642">
              <a:lnSpc>
                <a:spcPct val="120000"/>
              </a:lnSpc>
              <a:spcBef>
                <a:spcPts val="0"/>
              </a:spcBef>
              <a:spcAft>
                <a:spcPts val="2400"/>
              </a:spcAft>
              <a:buFont typeface="Arial" panose="020B0604020202020204" pitchFamily="34" charset="0"/>
              <a:buChar char="•"/>
            </a:pPr>
            <a:r>
              <a:rPr lang="en-US" sz="4267" b="1" dirty="0"/>
              <a:t>Native American Students: </a:t>
            </a:r>
            <a:r>
              <a:rPr lang="en-US" sz="4267" dirty="0"/>
              <a:t>3.5 times</a:t>
            </a:r>
            <a:endParaRPr lang="en-US" sz="4267" b="1" dirty="0"/>
          </a:p>
          <a:p>
            <a:pPr marL="219303" lvl="1" indent="-231642">
              <a:lnSpc>
                <a:spcPct val="120000"/>
              </a:lnSpc>
              <a:spcBef>
                <a:spcPts val="0"/>
              </a:spcBef>
              <a:spcAft>
                <a:spcPts val="2400"/>
              </a:spcAft>
              <a:buFont typeface="Arial" panose="020B0604020202020204" pitchFamily="34" charset="0"/>
              <a:buChar char="•"/>
            </a:pPr>
            <a:r>
              <a:rPr lang="en-US" sz="4267" b="1" dirty="0"/>
              <a:t>Hispanic Students: </a:t>
            </a:r>
            <a:r>
              <a:rPr lang="en-US" sz="4267" dirty="0"/>
              <a:t>2.4 times</a:t>
            </a:r>
            <a:endParaRPr lang="en-US" sz="4267" b="1" dirty="0"/>
          </a:p>
        </p:txBody>
      </p:sp>
    </p:spTree>
    <p:extLst>
      <p:ext uri="{BB962C8B-B14F-4D97-AF65-F5344CB8AC3E}">
        <p14:creationId xmlns:p14="http://schemas.microsoft.com/office/powerpoint/2010/main" val="403710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t>Equity and Cultural Responsiveness</a:t>
            </a:r>
            <a:br>
              <a:rPr lang="en-US" dirty="0"/>
            </a:br>
            <a:endParaRPr lang="en-US" dirty="0"/>
          </a:p>
        </p:txBody>
      </p:sp>
      <p:sp>
        <p:nvSpPr>
          <p:cNvPr id="3" name="Text Placeholder 2"/>
          <p:cNvSpPr>
            <a:spLocks noGrp="1"/>
          </p:cNvSpPr>
          <p:nvPr>
            <p:ph type="body" sz="quarter" idx="4294967295"/>
          </p:nvPr>
        </p:nvSpPr>
        <p:spPr>
          <a:xfrm>
            <a:off x="0" y="1427163"/>
            <a:ext cx="6430963" cy="5159375"/>
          </a:xfrm>
        </p:spPr>
        <p:txBody>
          <a:bodyPr>
            <a:normAutofit/>
          </a:bodyPr>
          <a:lstStyle/>
          <a:p>
            <a:pPr marL="838031" lvl="1" indent="-380990">
              <a:spcBef>
                <a:spcPts val="0"/>
              </a:spcBef>
              <a:spcAft>
                <a:spcPts val="800"/>
              </a:spcAft>
              <a:buFont typeface="Arial" panose="020B0604020202020204" pitchFamily="34" charset="0"/>
              <a:buChar char="•"/>
            </a:pPr>
            <a:r>
              <a:rPr lang="en-US" sz="3200" dirty="0"/>
              <a:t>Engage staff in discussions of the terms “Fair”, “Equal” and  “Equity”</a:t>
            </a:r>
          </a:p>
          <a:p>
            <a:pPr marL="838031" lvl="1" indent="-380990">
              <a:spcBef>
                <a:spcPts val="0"/>
              </a:spcBef>
              <a:spcAft>
                <a:spcPts val="800"/>
              </a:spcAft>
              <a:buFont typeface="Arial" panose="020B0604020202020204" pitchFamily="34" charset="0"/>
              <a:buChar char="•"/>
            </a:pPr>
            <a:r>
              <a:rPr lang="en-US" sz="3200" dirty="0"/>
              <a:t>Ensure IEPs reflect individualized supports and services that promote  “Access”  and “Engagement” in general education curriculum and environment</a:t>
            </a:r>
          </a:p>
        </p:txBody>
      </p:sp>
      <p:pic>
        <p:nvPicPr>
          <p:cNvPr id="7" name="Picture 6" descr="A circle with three sections.&#10;1) Will = Desire to lead&#10;2) Fill = Gain cultural knowledge&#10;3) Skill = Apply knowledge&#10;These three aspects make up the Culturally Responsive Practice whe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769" y="1426814"/>
            <a:ext cx="3972700" cy="3971793"/>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rot="20033193">
            <a:off x="9782282" y="4928503"/>
            <a:ext cx="2117045" cy="1336083"/>
            <a:chOff x="-24757" y="290043"/>
            <a:chExt cx="1250000" cy="783769"/>
          </a:xfrm>
        </p:grpSpPr>
        <p:sp>
          <p:nvSpPr>
            <p:cNvPr id="5" name="Rounded Rectangle 4"/>
            <p:cNvSpPr/>
            <p:nvPr/>
          </p:nvSpPr>
          <p:spPr>
            <a:xfrm>
              <a:off x="-24757" y="323812"/>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6" name="Rounded Rectangle 4"/>
            <p:cNvSpPr/>
            <p:nvPr/>
          </p:nvSpPr>
          <p:spPr>
            <a:xfrm>
              <a:off x="5469" y="290043"/>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2667" dirty="0"/>
                <a:t>PSEL 2015</a:t>
              </a:r>
            </a:p>
            <a:p>
              <a:pPr algn="ctr" defTabSz="1896486">
                <a:lnSpc>
                  <a:spcPct val="90000"/>
                </a:lnSpc>
                <a:spcBef>
                  <a:spcPct val="0"/>
                </a:spcBef>
                <a:spcAft>
                  <a:spcPct val="35000"/>
                </a:spcAft>
              </a:pPr>
              <a:r>
                <a:rPr lang="en-US" sz="2667" dirty="0"/>
                <a:t>Standard 3</a:t>
              </a:r>
            </a:p>
          </p:txBody>
        </p:sp>
      </p:grpSp>
    </p:spTree>
    <p:extLst>
      <p:ext uri="{BB962C8B-B14F-4D97-AF65-F5344CB8AC3E}">
        <p14:creationId xmlns:p14="http://schemas.microsoft.com/office/powerpoint/2010/main" val="63042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Equity and Cultural Responsiveness</a:t>
            </a:r>
            <a:br>
              <a:rPr lang="en-US" dirty="0"/>
            </a:br>
            <a:endParaRPr lang="en-US" dirty="0"/>
          </a:p>
        </p:txBody>
      </p:sp>
      <p:sp>
        <p:nvSpPr>
          <p:cNvPr id="3" name="Text Placeholder 2"/>
          <p:cNvSpPr>
            <a:spLocks noGrp="1"/>
          </p:cNvSpPr>
          <p:nvPr>
            <p:ph type="body" sz="quarter" idx="4294967295"/>
          </p:nvPr>
        </p:nvSpPr>
        <p:spPr>
          <a:xfrm>
            <a:off x="0" y="1381125"/>
            <a:ext cx="10455275" cy="5160963"/>
          </a:xfrm>
        </p:spPr>
        <p:txBody>
          <a:bodyPr>
            <a:normAutofit/>
          </a:bodyPr>
          <a:lstStyle/>
          <a:p>
            <a:pPr marL="0" indent="0">
              <a:lnSpc>
                <a:spcPct val="100000"/>
              </a:lnSpc>
              <a:spcAft>
                <a:spcPts val="800"/>
              </a:spcAft>
              <a:buNone/>
            </a:pPr>
            <a:r>
              <a:rPr lang="en-US" sz="3733" b="0" dirty="0"/>
              <a:t>Model strength based language . . .</a:t>
            </a:r>
          </a:p>
          <a:p>
            <a:pPr marL="0" indent="0">
              <a:lnSpc>
                <a:spcPct val="100000"/>
              </a:lnSpc>
              <a:spcAft>
                <a:spcPts val="800"/>
              </a:spcAft>
              <a:buNone/>
            </a:pPr>
            <a:endParaRPr lang="en-US" sz="1600" b="0" dirty="0"/>
          </a:p>
          <a:p>
            <a:pPr marL="838031" lvl="1" indent="-380990">
              <a:spcBef>
                <a:spcPts val="0"/>
              </a:spcBef>
              <a:spcAft>
                <a:spcPts val="800"/>
              </a:spcAft>
              <a:buFont typeface="Arial" panose="020B0604020202020204" pitchFamily="34" charset="0"/>
              <a:buChar char="•"/>
            </a:pPr>
            <a:r>
              <a:rPr lang="en-US" sz="3200" dirty="0"/>
              <a:t>Promote differences versus deficits</a:t>
            </a:r>
          </a:p>
          <a:p>
            <a:pPr marL="838031" lvl="1" indent="-380990">
              <a:spcBef>
                <a:spcPts val="0"/>
              </a:spcBef>
              <a:spcAft>
                <a:spcPts val="800"/>
              </a:spcAft>
              <a:buFont typeface="Arial" panose="020B0604020202020204" pitchFamily="34" charset="0"/>
              <a:buChar char="•"/>
            </a:pPr>
            <a:r>
              <a:rPr lang="en-US" sz="3200" dirty="0"/>
              <a:t>Discuss “opportunity gap” versus “achievement gap”</a:t>
            </a:r>
          </a:p>
          <a:p>
            <a:pPr marL="838031" lvl="1" indent="-380990">
              <a:spcBef>
                <a:spcPts val="0"/>
              </a:spcBef>
              <a:spcAft>
                <a:spcPts val="800"/>
              </a:spcAft>
              <a:buFont typeface="Arial" panose="020B0604020202020204" pitchFamily="34" charset="0"/>
              <a:buChar char="•"/>
            </a:pPr>
            <a:r>
              <a:rPr lang="en-US" sz="3200" dirty="0"/>
              <a:t>Develop, model, and highlight positive relationships with students with differing abilities and lived experiences </a:t>
            </a:r>
          </a:p>
          <a:p>
            <a:pPr marL="838031" lvl="1" indent="-380990">
              <a:spcBef>
                <a:spcPts val="0"/>
              </a:spcBef>
              <a:spcAft>
                <a:spcPts val="800"/>
              </a:spcAft>
              <a:buFont typeface="Arial" panose="020B0604020202020204" pitchFamily="34" charset="0"/>
              <a:buChar char="•"/>
            </a:pPr>
            <a:endParaRPr lang="en-US" sz="3200" dirty="0"/>
          </a:p>
          <a:p>
            <a:pPr marL="838031" lvl="1" indent="-380990">
              <a:spcBef>
                <a:spcPts val="0"/>
              </a:spcBef>
              <a:spcAft>
                <a:spcPts val="800"/>
              </a:spcAft>
              <a:buFont typeface="Arial" panose="020B0604020202020204" pitchFamily="34" charset="0"/>
              <a:buChar char="•"/>
            </a:pPr>
            <a:endParaRPr lang="en-US" sz="3200" dirty="0"/>
          </a:p>
          <a:p>
            <a:pPr>
              <a:lnSpc>
                <a:spcPct val="100000"/>
              </a:lnSpc>
              <a:spcAft>
                <a:spcPts val="800"/>
              </a:spcAft>
            </a:pPr>
            <a:endParaRPr lang="en-US" b="0" dirty="0"/>
          </a:p>
        </p:txBody>
      </p:sp>
      <p:grpSp>
        <p:nvGrpSpPr>
          <p:cNvPr id="4" name="Group 3">
            <a:extLst>
              <a:ext uri="{C183D7F6-B498-43B3-948B-1728B52AA6E4}">
                <adec:decorative xmlns:adec="http://schemas.microsoft.com/office/drawing/2017/decorative" val="1"/>
              </a:ext>
            </a:extLst>
          </p:cNvPr>
          <p:cNvGrpSpPr/>
          <p:nvPr/>
        </p:nvGrpSpPr>
        <p:grpSpPr>
          <a:xfrm rot="19101349">
            <a:off x="9508497" y="4581396"/>
            <a:ext cx="2468908" cy="1584824"/>
            <a:chOff x="4182" y="244971"/>
            <a:chExt cx="1250000" cy="750000"/>
          </a:xfrm>
        </p:grpSpPr>
        <p:sp>
          <p:nvSpPr>
            <p:cNvPr id="5" name="Rounded Rectangle 4"/>
            <p:cNvSpPr/>
            <p:nvPr/>
          </p:nvSpPr>
          <p:spPr>
            <a:xfrm>
              <a:off x="4182" y="244971"/>
              <a:ext cx="1250000" cy="750000"/>
            </a:xfrm>
            <a:prstGeom prst="roundRect">
              <a:avLst>
                <a:gd name="adj" fmla="val 10000"/>
              </a:avLst>
            </a:prstGeom>
            <a:solidFill>
              <a:srgbClr val="0066CC"/>
            </a:solidFill>
          </p:spPr>
          <p:style>
            <a:lnRef idx="0">
              <a:schemeClr val="lt1">
                <a:hueOff val="0"/>
                <a:satOff val="0"/>
                <a:lumOff val="0"/>
                <a:alphaOff val="0"/>
              </a:schemeClr>
            </a:lnRef>
            <a:fillRef idx="3">
              <a:scrgbClr r="0" g="0" b="0"/>
            </a:fillRef>
            <a:effectRef idx="3">
              <a:schemeClr val="accent4">
                <a:hueOff val="10395692"/>
                <a:satOff val="-47968"/>
                <a:lumOff val="1765"/>
                <a:alphaOff val="0"/>
              </a:schemeClr>
            </a:effectRef>
            <a:fontRef idx="minor">
              <a:schemeClr val="lt1"/>
            </a:fontRef>
          </p:style>
        </p:sp>
        <p:sp>
          <p:nvSpPr>
            <p:cNvPr id="6" name="Rounded Rectangle 4"/>
            <p:cNvSpPr/>
            <p:nvPr/>
          </p:nvSpPr>
          <p:spPr>
            <a:xfrm>
              <a:off x="26149" y="266938"/>
              <a:ext cx="1206066" cy="706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60" tIns="162560" rIns="162560" bIns="162560" numCol="1" spcCol="1270" anchor="ctr" anchorCtr="0">
              <a:noAutofit/>
            </a:bodyPr>
            <a:lstStyle/>
            <a:p>
              <a:pPr algn="ctr" defTabSz="1896486">
                <a:lnSpc>
                  <a:spcPct val="90000"/>
                </a:lnSpc>
                <a:spcBef>
                  <a:spcPct val="0"/>
                </a:spcBef>
                <a:spcAft>
                  <a:spcPct val="35000"/>
                </a:spcAft>
              </a:pPr>
              <a:r>
                <a:rPr lang="en-US" sz="3200" dirty="0"/>
                <a:t>PSEL 2015</a:t>
              </a:r>
            </a:p>
            <a:p>
              <a:pPr algn="ctr" defTabSz="1896486">
                <a:lnSpc>
                  <a:spcPct val="90000"/>
                </a:lnSpc>
                <a:spcBef>
                  <a:spcPct val="0"/>
                </a:spcBef>
                <a:spcAft>
                  <a:spcPct val="35000"/>
                </a:spcAft>
              </a:pPr>
              <a:r>
                <a:rPr lang="en-US" sz="3200" dirty="0"/>
                <a:t>Standard 3</a:t>
              </a:r>
            </a:p>
          </p:txBody>
        </p:sp>
      </p:grpSp>
    </p:spTree>
    <p:extLst>
      <p:ext uri="{BB962C8B-B14F-4D97-AF65-F5344CB8AC3E}">
        <p14:creationId xmlns:p14="http://schemas.microsoft.com/office/powerpoint/2010/main" val="4048517129"/>
      </p:ext>
    </p:extLst>
  </p:cSld>
  <p:clrMapOvr>
    <a:masterClrMapping/>
  </p:clrMapOvr>
</p:sld>
</file>

<file path=ppt/theme/theme1.xml><?xml version="1.0" encoding="utf-8"?>
<a:theme xmlns:a="http://schemas.openxmlformats.org/drawingml/2006/main" name="4_Custom Design">
  <a:themeElements>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29065B4421954DB85125BCC88D3CA7" ma:contentTypeVersion="11" ma:contentTypeDescription="Create a new document." ma:contentTypeScope="" ma:versionID="0e692ca358b5dad919d7dfa9dbf6e31d">
  <xsd:schema xmlns:xsd="http://www.w3.org/2001/XMLSchema" xmlns:xs="http://www.w3.org/2001/XMLSchema" xmlns:p="http://schemas.microsoft.com/office/2006/metadata/properties" xmlns:ns2="240e2e70-00f4-43ea-95d9-353a86b2a3b5" xmlns:ns3="b8349e03-f965-443e-9696-582bca056fa3" targetNamespace="http://schemas.microsoft.com/office/2006/metadata/properties" ma:root="true" ma:fieldsID="2097214b119b8e037f2b9950effc4b0d" ns2:_="" ns3:_="">
    <xsd:import namespace="240e2e70-00f4-43ea-95d9-353a86b2a3b5"/>
    <xsd:import namespace="b8349e03-f965-443e-9696-582bca056f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e2e70-00f4-43ea-95d9-353a86b2a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49e03-f965-443e-9696-582bca056fa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EA5EE7-F0D2-4DC9-88C7-DCD984619A7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994DA4-168F-4285-A5CA-33F124261F01}">
  <ds:schemaRefs>
    <ds:schemaRef ds:uri="http://schemas.microsoft.com/sharepoint/v3/contenttype/forms"/>
  </ds:schemaRefs>
</ds:datastoreItem>
</file>

<file path=customXml/itemProps3.xml><?xml version="1.0" encoding="utf-8"?>
<ds:datastoreItem xmlns:ds="http://schemas.openxmlformats.org/officeDocument/2006/customXml" ds:itemID="{1AE120DC-691B-426D-897F-60AC19223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e2e70-00f4-43ea-95d9-353a86b2a3b5"/>
    <ds:schemaRef ds:uri="b8349e03-f965-443e-9696-582bca056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2019</TotalTime>
  <Words>959</Words>
  <Application>Microsoft Macintosh PowerPoint</Application>
  <PresentationFormat>Widescreen</PresentationFormat>
  <Paragraphs>185</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Black</vt:lpstr>
      <vt:lpstr>Calibri</vt:lpstr>
      <vt:lpstr>Futura Bk</vt:lpstr>
      <vt:lpstr>Gadget</vt:lpstr>
      <vt:lpstr>Gotham Bold</vt:lpstr>
      <vt:lpstr>Helvetica Neue</vt:lpstr>
      <vt:lpstr>Lato</vt:lpstr>
      <vt:lpstr>Lato Black</vt:lpstr>
      <vt:lpstr>Wingdings</vt:lpstr>
      <vt:lpstr>4_Custom Design</vt:lpstr>
      <vt:lpstr>Promoting Principal Leadership for Student Success</vt:lpstr>
      <vt:lpstr>Inclusive Principal Leadership: Where We’ve Been</vt:lpstr>
      <vt:lpstr>Inclusive Principal Leadership: Where We’ve Been</vt:lpstr>
      <vt:lpstr>PSEL and Inclusive Principal Leadership</vt:lpstr>
      <vt:lpstr>Equity and Cultural Responsiveness </vt:lpstr>
      <vt:lpstr>Wisconsin Urgency </vt:lpstr>
      <vt:lpstr>Wisconsin Urgency </vt:lpstr>
      <vt:lpstr>Equity and Cultural Responsiveness </vt:lpstr>
      <vt:lpstr>Equity and Cultural Responsiveness </vt:lpstr>
      <vt:lpstr> SEA Strategy Disaggregation of Data</vt:lpstr>
      <vt:lpstr>Meaningful Engagement of Families and Community  </vt:lpstr>
      <vt:lpstr>SEA Supports of Family and Community Engagement </vt:lpstr>
      <vt:lpstr>School Improvement </vt:lpstr>
      <vt:lpstr>College and Career Readiness </vt:lpstr>
      <vt:lpstr>School Improvement </vt:lpstr>
      <vt:lpstr>SEA Level Supports </vt:lpstr>
      <vt:lpstr>School Improvement </vt:lpstr>
      <vt:lpstr>School Improvement</vt:lpstr>
      <vt:lpstr>Continuous Improvement Process </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130</cp:revision>
  <cp:lastPrinted>2018-06-25T19:55:55Z</cp:lastPrinted>
  <dcterms:created xsi:type="dcterms:W3CDTF">2018-06-04T20:08:10Z</dcterms:created>
  <dcterms:modified xsi:type="dcterms:W3CDTF">2022-11-16T18:06:27Z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-578534067</vt:i4>
  </property>
  <property fmtid="{D5CDD505-2E9C-101B-9397-08002B2CF9AE}" pid="3" name="_NewReviewCycle">
    <vt:lpwstr/>
  </property>
  <property fmtid="{D5CDD505-2E9C-101B-9397-08002B2CF9AE}" pid="4" name="_EmailSubject">
    <vt:lpwstr>CEEDAR Presentation Next Week</vt:lpwstr>
  </property>
  <property fmtid="{D5CDD505-2E9C-101B-9397-08002B2CF9AE}" pid="5" name="_AuthorEmail">
    <vt:lpwstr>Daniel.Parker@dpi.wi.gov</vt:lpwstr>
  </property>
  <property fmtid="{D5CDD505-2E9C-101B-9397-08002B2CF9AE}" pid="6" name="_AuthorEmailDisplayName">
    <vt:lpwstr>Parker, Daniel E.   DPI</vt:lpwstr>
  </property>
  <property fmtid="{D5CDD505-2E9C-101B-9397-08002B2CF9AE}" pid="7" name="ContentTypeId">
    <vt:lpwstr>0x0101008729065B4421954DB85125BCC88D3CA7</vt:lpwstr>
  </property>
</Properties>
</file>