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4"/>
  </p:notesMasterIdLst>
  <p:sldIdLst>
    <p:sldId id="297" r:id="rId3"/>
    <p:sldId id="466" r:id="rId4"/>
    <p:sldId id="467" r:id="rId5"/>
    <p:sldId id="468" r:id="rId6"/>
    <p:sldId id="469" r:id="rId7"/>
    <p:sldId id="474" r:id="rId8"/>
    <p:sldId id="470" r:id="rId9"/>
    <p:sldId id="471" r:id="rId10"/>
    <p:sldId id="472" r:id="rId11"/>
    <p:sldId id="2280" r:id="rId12"/>
    <p:sldId id="298" r:id="rId13"/>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6" autoAdjust="0"/>
    <p:restoredTop sz="75886" autoAdjust="0"/>
  </p:normalViewPr>
  <p:slideViewPr>
    <p:cSldViewPr snapToGrid="0">
      <p:cViewPr varScale="1">
        <p:scale>
          <a:sx n="77" d="100"/>
          <a:sy n="77" d="100"/>
        </p:scale>
        <p:origin x="192" y="32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4/11/23</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dirty="0"/>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278874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a:t>
            </a:fld>
            <a:endParaRPr lang="en-US" dirty="0"/>
          </a:p>
        </p:txBody>
      </p:sp>
    </p:spTree>
    <p:extLst>
      <p:ext uri="{BB962C8B-B14F-4D97-AF65-F5344CB8AC3E}">
        <p14:creationId xmlns:p14="http://schemas.microsoft.com/office/powerpoint/2010/main" val="73747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3</a:t>
            </a:fld>
            <a:endParaRPr lang="en-US" dirty="0"/>
          </a:p>
        </p:txBody>
      </p:sp>
    </p:spTree>
    <p:extLst>
      <p:ext uri="{BB962C8B-B14F-4D97-AF65-F5344CB8AC3E}">
        <p14:creationId xmlns:p14="http://schemas.microsoft.com/office/powerpoint/2010/main" val="217914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4</a:t>
            </a:fld>
            <a:endParaRPr lang="en-US" dirty="0"/>
          </a:p>
        </p:txBody>
      </p:sp>
    </p:spTree>
    <p:extLst>
      <p:ext uri="{BB962C8B-B14F-4D97-AF65-F5344CB8AC3E}">
        <p14:creationId xmlns:p14="http://schemas.microsoft.com/office/powerpoint/2010/main" val="290126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5</a:t>
            </a:fld>
            <a:endParaRPr lang="en-US" dirty="0"/>
          </a:p>
        </p:txBody>
      </p:sp>
    </p:spTree>
    <p:extLst>
      <p:ext uri="{BB962C8B-B14F-4D97-AF65-F5344CB8AC3E}">
        <p14:creationId xmlns:p14="http://schemas.microsoft.com/office/powerpoint/2010/main" val="26133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6</a:t>
            </a:fld>
            <a:endParaRPr lang="en-US" dirty="0"/>
          </a:p>
        </p:txBody>
      </p:sp>
    </p:spTree>
    <p:extLst>
      <p:ext uri="{BB962C8B-B14F-4D97-AF65-F5344CB8AC3E}">
        <p14:creationId xmlns:p14="http://schemas.microsoft.com/office/powerpoint/2010/main" val="35952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9</a:t>
            </a:fld>
            <a:endParaRPr lang="en-US" dirty="0"/>
          </a:p>
        </p:txBody>
      </p:sp>
    </p:spTree>
    <p:extLst>
      <p:ext uri="{BB962C8B-B14F-4D97-AF65-F5344CB8AC3E}">
        <p14:creationId xmlns:p14="http://schemas.microsoft.com/office/powerpoint/2010/main" val="408025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 Dean Fixsen and Karen Blase, 2015</a:t>
            </a:r>
            <a:endParaRPr lang="en-US" dirty="0"/>
          </a:p>
        </p:txBody>
      </p:sp>
      <p:sp>
        <p:nvSpPr>
          <p:cNvPr id="5" name="Slide Number Placeholder 4"/>
          <p:cNvSpPr>
            <a:spLocks noGrp="1"/>
          </p:cNvSpPr>
          <p:nvPr>
            <p:ph type="sldNum" sz="quarter" idx="5"/>
          </p:nvPr>
        </p:nvSpPr>
        <p:spPr/>
        <p:txBody>
          <a:bodyPr/>
          <a:lstStyle/>
          <a:p>
            <a:fld id="{F53BE0B0-0FC3-4B9D-808A-7DE38976E7D3}" type="slidenum">
              <a:rPr lang="en-US" altLang="en-US" smtClean="0"/>
              <a:pPr/>
              <a:t>10</a:t>
            </a:fld>
            <a:endParaRPr lang="en-US" altLang="en-US"/>
          </a:p>
        </p:txBody>
      </p:sp>
    </p:spTree>
    <p:extLst>
      <p:ext uri="{BB962C8B-B14F-4D97-AF65-F5344CB8AC3E}">
        <p14:creationId xmlns:p14="http://schemas.microsoft.com/office/powerpoint/2010/main" val="171537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11</a:t>
            </a:fld>
            <a:endParaRPr lang="en-US"/>
          </a:p>
        </p:txBody>
      </p:sp>
    </p:spTree>
    <p:extLst>
      <p:ext uri="{BB962C8B-B14F-4D97-AF65-F5344CB8AC3E}">
        <p14:creationId xmlns:p14="http://schemas.microsoft.com/office/powerpoint/2010/main" val="2353456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4/11/23</a:t>
            </a:fld>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4/11/23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4/11/23</a:t>
            </a:fld>
            <a:endParaRPr lang="en-US" dirty="0">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4/11/23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41" name="Rectangle 40"/>
          <p:cNvSpPr/>
          <p:nvPr userDrawn="1"/>
        </p:nvSpPr>
        <p:spPr>
          <a:xfrm>
            <a:off x="0" y="-1"/>
            <a:ext cx="12192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cida Sans" panose="020B0602030504020204" pitchFamily="34" charset="0"/>
            </a:endParaRPr>
          </a:p>
        </p:txBody>
      </p:sp>
      <p:sp>
        <p:nvSpPr>
          <p:cNvPr id="39" name="Text Placeholder 32"/>
          <p:cNvSpPr>
            <a:spLocks noGrp="1"/>
          </p:cNvSpPr>
          <p:nvPr>
            <p:ph type="body" sz="quarter" idx="14" hasCustomPrompt="1"/>
          </p:nvPr>
        </p:nvSpPr>
        <p:spPr>
          <a:xfrm>
            <a:off x="163513" y="192036"/>
            <a:ext cx="11894169" cy="576820"/>
          </a:xfrm>
          <a:prstGeom prst="rect">
            <a:avLst/>
          </a:prstGeom>
        </p:spPr>
        <p:txBody>
          <a:bodyPr/>
          <a:lstStyle>
            <a:lvl1pPr marL="0" indent="0">
              <a:buNone/>
              <a:defRPr sz="36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3" name="Text Placeholder 2"/>
          <p:cNvSpPr>
            <a:spLocks noGrp="1"/>
          </p:cNvSpPr>
          <p:nvPr>
            <p:ph type="body" sz="quarter" idx="15"/>
          </p:nvPr>
        </p:nvSpPr>
        <p:spPr>
          <a:xfrm>
            <a:off x="163513" y="1247775"/>
            <a:ext cx="11872473" cy="493128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sisep logo ">
            <a:extLst>
              <a:ext uri="{FF2B5EF4-FFF2-40B4-BE49-F238E27FC236}">
                <a16:creationId xmlns:a16="http://schemas.microsoft.com/office/drawing/2014/main" id="{F6814D8C-BDA1-B44F-8308-7B4F21E6339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106" y="6324601"/>
            <a:ext cx="1515894" cy="533400"/>
          </a:xfrm>
          <a:prstGeom prst="rect">
            <a:avLst/>
          </a:prstGeom>
        </p:spPr>
      </p:pic>
      <p:pic>
        <p:nvPicPr>
          <p:cNvPr id="4" name="Picture 3">
            <a:extLst>
              <a:ext uri="{FF2B5EF4-FFF2-40B4-BE49-F238E27FC236}">
                <a16:creationId xmlns:a16="http://schemas.microsoft.com/office/drawing/2014/main" id="{ADA7DDB4-B837-D24E-AFA2-6394A74154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1436" y="6494514"/>
            <a:ext cx="2114550" cy="342900"/>
          </a:xfrm>
          <a:prstGeom prst="rect">
            <a:avLst/>
          </a:prstGeom>
        </p:spPr>
      </p:pic>
    </p:spTree>
    <p:extLst>
      <p:ext uri="{BB962C8B-B14F-4D97-AF65-F5344CB8AC3E}">
        <p14:creationId xmlns:p14="http://schemas.microsoft.com/office/powerpoint/2010/main" val="183656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9982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79791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58626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20460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61AF">
                  <a:tint val="75000"/>
                </a:srgbClr>
              </a:solidFill>
            </a:endParaRPr>
          </a:p>
        </p:txBody>
      </p:sp>
      <p:sp>
        <p:nvSpPr>
          <p:cNvPr id="9" name="Slide Number Placeholder 8"/>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90616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61AF">
                  <a:tint val="75000"/>
                </a:srgbClr>
              </a:solidFill>
            </a:endParaRPr>
          </a:p>
        </p:txBody>
      </p:sp>
      <p:sp>
        <p:nvSpPr>
          <p:cNvPr id="5" name="Slide Number Placeholder 4"/>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02428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4/11/23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61AF">
                  <a:tint val="75000"/>
                </a:srgbClr>
              </a:solidFill>
            </a:endParaRPr>
          </a:p>
        </p:txBody>
      </p:sp>
      <p:sp>
        <p:nvSpPr>
          <p:cNvPr id="4" name="Slide Number Placeholder 3"/>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231133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06828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1102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326657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9049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4/11/23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4/11/23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4/11/23</a:t>
            </a:fld>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4/11/23</a:t>
            </a:fld>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4/11/23</a:t>
            </a:fld>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4/11/23</a:t>
            </a:fld>
            <a:endParaRPr lang="en-US" dirty="0">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4/11/23</a:t>
            </a:fld>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4/11/23</a:t>
            </a:fld>
            <a:endParaRPr lang="en-US" dirty="0">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dirty="0">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dirty="0">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0561853-9D84-1A45-9A61-2B3F7A4B2C54}" type="datetimeFigureOut">
              <a:rPr lang="en-US" smtClean="0">
                <a:solidFill>
                  <a:srgbClr val="0061AF">
                    <a:tint val="75000"/>
                  </a:srgbClr>
                </a:solidFill>
              </a:rPr>
              <a:pPr defTabSz="457200"/>
              <a:t>4/11/23</a:t>
            </a:fld>
            <a:endParaRPr lang="en-US" dirty="0">
              <a:solidFill>
                <a:srgbClr val="0061A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61A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1B3C014-4153-1E40-A260-E26FD01D386C}" type="slidenum">
              <a:rPr lang="en-US" smtClean="0">
                <a:solidFill>
                  <a:srgbClr val="0061AF">
                    <a:tint val="75000"/>
                  </a:srgbClr>
                </a:solidFill>
              </a:rPr>
              <a:pPr defTabSz="457200"/>
              <a:t>‹#›</a:t>
            </a:fld>
            <a:endParaRPr lang="en-US" dirty="0">
              <a:solidFill>
                <a:srgbClr val="0061AF">
                  <a:tint val="75000"/>
                </a:srgbClr>
              </a:solidFill>
            </a:endParaRPr>
          </a:p>
        </p:txBody>
      </p:sp>
    </p:spTree>
    <p:extLst>
      <p:ext uri="{BB962C8B-B14F-4D97-AF65-F5344CB8AC3E}">
        <p14:creationId xmlns:p14="http://schemas.microsoft.com/office/powerpoint/2010/main" val="9348964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Measuring the Success of Inclusive Principal Leadership</a:t>
            </a:r>
          </a:p>
        </p:txBody>
      </p:sp>
    </p:spTree>
    <p:extLst>
      <p:ext uri="{BB962C8B-B14F-4D97-AF65-F5344CB8AC3E}">
        <p14:creationId xmlns:p14="http://schemas.microsoft.com/office/powerpoint/2010/main" val="372662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75B87-7413-D541-9EE9-C741696434F8}"/>
              </a:ext>
            </a:extLst>
          </p:cNvPr>
          <p:cNvSpPr>
            <a:spLocks noGrp="1"/>
          </p:cNvSpPr>
          <p:nvPr>
            <p:ph type="title"/>
          </p:nvPr>
        </p:nvSpPr>
        <p:spPr/>
        <p:txBody>
          <a:bodyPr/>
          <a:lstStyle/>
          <a:p>
            <a:r>
              <a:rPr lang="en-US" dirty="0"/>
              <a:t>Considerations for Refining Your Plan</a:t>
            </a:r>
          </a:p>
        </p:txBody>
      </p:sp>
      <p:sp>
        <p:nvSpPr>
          <p:cNvPr id="3" name="Text Placeholder 2">
            <a:extLst>
              <a:ext uri="{FF2B5EF4-FFF2-40B4-BE49-F238E27FC236}">
                <a16:creationId xmlns:a16="http://schemas.microsoft.com/office/drawing/2014/main" id="{03A52410-4304-9040-B305-EA380C832278}"/>
              </a:ext>
            </a:extLst>
          </p:cNvPr>
          <p:cNvSpPr>
            <a:spLocks noGrp="1"/>
          </p:cNvSpPr>
          <p:nvPr>
            <p:ph type="body" sz="quarter" idx="4294967295"/>
          </p:nvPr>
        </p:nvSpPr>
        <p:spPr>
          <a:xfrm>
            <a:off x="166255" y="1346663"/>
            <a:ext cx="11928763" cy="5054138"/>
          </a:xfrm>
        </p:spPr>
        <p:txBody>
          <a:bodyPr>
            <a:normAutofit lnSpcReduction="10000"/>
          </a:bodyPr>
          <a:lstStyle/>
          <a:p>
            <a:r>
              <a:rPr lang="en-US" dirty="0"/>
              <a:t>What were the root causes underlying the need for inclusive principal leadership in your context?</a:t>
            </a:r>
          </a:p>
          <a:p>
            <a:pPr lvl="1"/>
            <a:r>
              <a:rPr lang="en-US" dirty="0"/>
              <a:t>Do planned activities address/match these root causes?</a:t>
            </a:r>
          </a:p>
          <a:p>
            <a:r>
              <a:rPr lang="en-US" dirty="0"/>
              <a:t>At what level are the activities most likely to produce impact (e.g., awareness, knowledge, change in practice)?</a:t>
            </a:r>
          </a:p>
          <a:p>
            <a:pPr lvl="1"/>
            <a:r>
              <a:rPr lang="en-US" dirty="0"/>
              <a:t>If the majority of the activities in a plan are at an awareness or knowledge level, not likely to see change in practice or outcomes</a:t>
            </a:r>
          </a:p>
          <a:p>
            <a:r>
              <a:rPr lang="en-US" dirty="0"/>
              <a:t>Do activities intended to change practice (e.g., professional learning) have the needed components (e.g., ongoing coaching, fidelity data to guide support) for impact? If not, what needs to be done to strengthen them?</a:t>
            </a:r>
          </a:p>
          <a:p>
            <a:r>
              <a:rPr lang="en-US" dirty="0"/>
              <a:t>Whose practice do you expect to change with the activities? Who are those directly impacted by that change in practice? How far removed is the change in practice from students?</a:t>
            </a:r>
          </a:p>
          <a:p>
            <a:r>
              <a:rPr lang="en-US" dirty="0"/>
              <a:t>Is our measurement plan feasible and meaningful?</a:t>
            </a:r>
          </a:p>
        </p:txBody>
      </p:sp>
    </p:spTree>
    <p:extLst>
      <p:ext uri="{BB962C8B-B14F-4D97-AF65-F5344CB8AC3E}">
        <p14:creationId xmlns:p14="http://schemas.microsoft.com/office/powerpoint/2010/main" val="291542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0825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85EE-9AC7-5C48-858C-FD2540CD7A13}"/>
              </a:ext>
            </a:extLst>
          </p:cNvPr>
          <p:cNvSpPr>
            <a:spLocks noGrp="1"/>
          </p:cNvSpPr>
          <p:nvPr>
            <p:ph type="title"/>
          </p:nvPr>
        </p:nvSpPr>
        <p:spPr>
          <a:xfrm>
            <a:off x="339935" y="263583"/>
            <a:ext cx="11407780" cy="1362075"/>
          </a:xfrm>
        </p:spPr>
        <p:txBody>
          <a:bodyPr/>
          <a:lstStyle/>
          <a:p>
            <a:r>
              <a:rPr lang="en-US" dirty="0">
                <a:solidFill>
                  <a:schemeClr val="tx2"/>
                </a:solidFill>
              </a:rPr>
              <a:t>Measuring your Implementation work &amp; Impact.. </a:t>
            </a:r>
          </a:p>
        </p:txBody>
      </p:sp>
      <p:pic>
        <p:nvPicPr>
          <p:cNvPr id="4" name="Picture 3" descr="Humorous Halloween cartoon showing three trick or treaters, with one of them dressed up as a scary phantom named &quot;big data&quot;. This cartoon says &quot;Big data is too scary&quot;, showing how big data can be frightening to people, like a Halloween ghost.">
            <a:extLst>
              <a:ext uri="{FF2B5EF4-FFF2-40B4-BE49-F238E27FC236}">
                <a16:creationId xmlns:a16="http://schemas.microsoft.com/office/drawing/2014/main" id="{5E4B51B1-0355-0B46-BA4D-7F6E986E1C50}"/>
              </a:ext>
            </a:extLst>
          </p:cNvPr>
          <p:cNvPicPr>
            <a:picLocks noChangeAspect="1"/>
          </p:cNvPicPr>
          <p:nvPr/>
        </p:nvPicPr>
        <p:blipFill>
          <a:blip r:embed="rId3"/>
          <a:stretch>
            <a:fillRect/>
          </a:stretch>
        </p:blipFill>
        <p:spPr>
          <a:xfrm>
            <a:off x="1488865" y="1340224"/>
            <a:ext cx="9214270" cy="5054685"/>
          </a:xfrm>
          <a:prstGeom prst="rect">
            <a:avLst/>
          </a:prstGeom>
        </p:spPr>
      </p:pic>
    </p:spTree>
    <p:extLst>
      <p:ext uri="{BB962C8B-B14F-4D97-AF65-F5344CB8AC3E}">
        <p14:creationId xmlns:p14="http://schemas.microsoft.com/office/powerpoint/2010/main" val="286811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FEA0D-DAF0-0340-928F-FD3279F00EE8}"/>
              </a:ext>
            </a:extLst>
          </p:cNvPr>
          <p:cNvSpPr>
            <a:spLocks noGrp="1"/>
          </p:cNvSpPr>
          <p:nvPr>
            <p:ph type="title"/>
          </p:nvPr>
        </p:nvSpPr>
        <p:spPr/>
        <p:txBody>
          <a:bodyPr/>
          <a:lstStyle/>
          <a:p>
            <a:r>
              <a:rPr lang="en-US" dirty="0"/>
              <a:t>Short Term - Intermediate  - Long Term Outcomes  </a:t>
            </a:r>
          </a:p>
        </p:txBody>
      </p:sp>
      <p:sp>
        <p:nvSpPr>
          <p:cNvPr id="5" name="Content Placeholder 4">
            <a:extLst>
              <a:ext uri="{FF2B5EF4-FFF2-40B4-BE49-F238E27FC236}">
                <a16:creationId xmlns:a16="http://schemas.microsoft.com/office/drawing/2014/main" id="{3163E316-5D8C-4947-B17E-9648275C58BB}"/>
              </a:ext>
            </a:extLst>
          </p:cNvPr>
          <p:cNvSpPr>
            <a:spLocks noGrp="1"/>
          </p:cNvSpPr>
          <p:nvPr>
            <p:ph idx="1"/>
          </p:nvPr>
        </p:nvSpPr>
        <p:spPr>
          <a:xfrm>
            <a:off x="108070" y="1291204"/>
            <a:ext cx="10972800" cy="4525962"/>
          </a:xfrm>
        </p:spPr>
        <p:txBody>
          <a:bodyPr/>
          <a:lstStyle/>
          <a:p>
            <a:r>
              <a:rPr lang="en-US" dirty="0"/>
              <a:t>What are the questions we are trying to answer? </a:t>
            </a:r>
          </a:p>
          <a:p>
            <a:r>
              <a:rPr lang="en-US" dirty="0"/>
              <a:t>How can I use my theory of action to guide the questions I am answering? </a:t>
            </a:r>
          </a:p>
          <a:p>
            <a:endParaRPr lang="en-US" dirty="0"/>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F30413E3-DD46-C84D-997A-77FC2C737EF2}"/>
              </a:ext>
            </a:extLst>
          </p:cNvPr>
          <p:cNvSpPr txBox="1"/>
          <p:nvPr/>
        </p:nvSpPr>
        <p:spPr>
          <a:xfrm>
            <a:off x="282271" y="2355383"/>
            <a:ext cx="1204686" cy="553998"/>
          </a:xfrm>
          <a:prstGeom prst="rect">
            <a:avLst/>
          </a:prstGeom>
          <a:noFill/>
        </p:spPr>
        <p:txBody>
          <a:bodyPr wrap="square" rtlCol="0">
            <a:spAutoFit/>
          </a:bodyPr>
          <a:lstStyle/>
          <a:p>
            <a:pPr algn="ctr"/>
            <a:r>
              <a:rPr lang="en-US" sz="3000" b="1" dirty="0"/>
              <a:t>IF</a:t>
            </a:r>
          </a:p>
        </p:txBody>
      </p:sp>
      <p:sp>
        <p:nvSpPr>
          <p:cNvPr id="7" name="Right Arrow 6">
            <a:extLst>
              <a:ext uri="{FF2B5EF4-FFF2-40B4-BE49-F238E27FC236}">
                <a16:creationId xmlns:a16="http://schemas.microsoft.com/office/drawing/2014/main" id="{D9AFA0B8-987F-0242-A2F0-2B0D9C4AA84C}"/>
              </a:ext>
              <a:ext uri="{C183D7F6-B498-43B3-948B-1728B52AA6E4}">
                <adec:decorative xmlns:adec="http://schemas.microsoft.com/office/drawing/2017/decorative" val="1"/>
              </a:ext>
            </a:extLst>
          </p:cNvPr>
          <p:cNvSpPr/>
          <p:nvPr/>
        </p:nvSpPr>
        <p:spPr>
          <a:xfrm>
            <a:off x="1994927" y="2355383"/>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36512B-D9B4-E54D-A36D-C9C625BAE50A}"/>
              </a:ext>
            </a:extLst>
          </p:cNvPr>
          <p:cNvSpPr txBox="1"/>
          <p:nvPr/>
        </p:nvSpPr>
        <p:spPr>
          <a:xfrm>
            <a:off x="2629044" y="2306728"/>
            <a:ext cx="2210665" cy="553998"/>
          </a:xfrm>
          <a:prstGeom prst="rect">
            <a:avLst/>
          </a:prstGeom>
          <a:noFill/>
        </p:spPr>
        <p:txBody>
          <a:bodyPr wrap="square" rtlCol="0">
            <a:spAutoFit/>
          </a:bodyPr>
          <a:lstStyle/>
          <a:p>
            <a:pPr algn="ctr"/>
            <a:r>
              <a:rPr lang="en-US" sz="3000" b="1" dirty="0"/>
              <a:t>Then </a:t>
            </a:r>
          </a:p>
        </p:txBody>
      </p:sp>
      <p:sp>
        <p:nvSpPr>
          <p:cNvPr id="9" name="Right Arrow 8">
            <a:extLst>
              <a:ext uri="{FF2B5EF4-FFF2-40B4-BE49-F238E27FC236}">
                <a16:creationId xmlns:a16="http://schemas.microsoft.com/office/drawing/2014/main" id="{AB22ED9C-9C54-9147-BD9B-ABB744A8BBBE}"/>
              </a:ext>
              <a:ext uri="{C183D7F6-B498-43B3-948B-1728B52AA6E4}">
                <adec:decorative xmlns:adec="http://schemas.microsoft.com/office/drawing/2017/decorative" val="1"/>
              </a:ext>
            </a:extLst>
          </p:cNvPr>
          <p:cNvSpPr/>
          <p:nvPr/>
        </p:nvSpPr>
        <p:spPr>
          <a:xfrm>
            <a:off x="5422338" y="2341058"/>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222682-94A9-8545-B632-2AC86543947D}"/>
              </a:ext>
            </a:extLst>
          </p:cNvPr>
          <p:cNvSpPr txBox="1"/>
          <p:nvPr/>
        </p:nvSpPr>
        <p:spPr>
          <a:xfrm>
            <a:off x="6265166" y="2280545"/>
            <a:ext cx="2283355" cy="553998"/>
          </a:xfrm>
          <a:prstGeom prst="rect">
            <a:avLst/>
          </a:prstGeom>
          <a:noFill/>
        </p:spPr>
        <p:txBody>
          <a:bodyPr wrap="square" rtlCol="0">
            <a:spAutoFit/>
          </a:bodyPr>
          <a:lstStyle/>
          <a:p>
            <a:pPr algn="ctr"/>
            <a:r>
              <a:rPr lang="en-US" sz="3000" b="1" dirty="0"/>
              <a:t>Then</a:t>
            </a:r>
          </a:p>
        </p:txBody>
      </p:sp>
      <p:sp>
        <p:nvSpPr>
          <p:cNvPr id="11" name="Right Arrow 10">
            <a:extLst>
              <a:ext uri="{FF2B5EF4-FFF2-40B4-BE49-F238E27FC236}">
                <a16:creationId xmlns:a16="http://schemas.microsoft.com/office/drawing/2014/main" id="{CF888FB4-DF92-CB46-9A3E-109B2E9D1454}"/>
              </a:ext>
              <a:ext uri="{C183D7F6-B498-43B3-948B-1728B52AA6E4}">
                <adec:decorative xmlns:adec="http://schemas.microsoft.com/office/drawing/2017/decorative" val="1"/>
              </a:ext>
            </a:extLst>
          </p:cNvPr>
          <p:cNvSpPr/>
          <p:nvPr/>
        </p:nvSpPr>
        <p:spPr>
          <a:xfrm>
            <a:off x="8657302" y="2285361"/>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F68DCB-1F29-CA4C-BB57-DD75B5C29195}"/>
              </a:ext>
            </a:extLst>
          </p:cNvPr>
          <p:cNvSpPr txBox="1"/>
          <p:nvPr/>
        </p:nvSpPr>
        <p:spPr>
          <a:xfrm>
            <a:off x="9290578" y="2224848"/>
            <a:ext cx="2283355" cy="553998"/>
          </a:xfrm>
          <a:prstGeom prst="rect">
            <a:avLst/>
          </a:prstGeom>
          <a:noFill/>
        </p:spPr>
        <p:txBody>
          <a:bodyPr wrap="square" rtlCol="0">
            <a:spAutoFit/>
          </a:bodyPr>
          <a:lstStyle/>
          <a:p>
            <a:pPr algn="ctr"/>
            <a:r>
              <a:rPr lang="en-US" sz="3000" b="1" dirty="0"/>
              <a:t>Then</a:t>
            </a:r>
          </a:p>
        </p:txBody>
      </p:sp>
      <p:sp>
        <p:nvSpPr>
          <p:cNvPr id="13" name="TextBox 12">
            <a:extLst>
              <a:ext uri="{FF2B5EF4-FFF2-40B4-BE49-F238E27FC236}">
                <a16:creationId xmlns:a16="http://schemas.microsoft.com/office/drawing/2014/main" id="{5F2398DF-21F0-E64E-8A9D-743A4879D6E2}"/>
              </a:ext>
            </a:extLst>
          </p:cNvPr>
          <p:cNvSpPr txBox="1"/>
          <p:nvPr/>
        </p:nvSpPr>
        <p:spPr>
          <a:xfrm>
            <a:off x="118166" y="2895934"/>
            <a:ext cx="2627086" cy="3600986"/>
          </a:xfrm>
          <a:prstGeom prst="rect">
            <a:avLst/>
          </a:prstGeom>
          <a:noFill/>
        </p:spPr>
        <p:txBody>
          <a:bodyPr wrap="square" rtlCol="0">
            <a:spAutoFit/>
          </a:bodyPr>
          <a:lstStyle/>
          <a:p>
            <a:r>
              <a:rPr lang="en-US" sz="2800" dirty="0"/>
              <a:t>Embed High Leverage Inclusive Practices into pre-service and in-service learning for administrators</a:t>
            </a:r>
            <a:r>
              <a:rPr lang="en-US" sz="3200" dirty="0"/>
              <a:t> </a:t>
            </a:r>
          </a:p>
        </p:txBody>
      </p:sp>
      <p:sp>
        <p:nvSpPr>
          <p:cNvPr id="14" name="TextBox 13">
            <a:extLst>
              <a:ext uri="{FF2B5EF4-FFF2-40B4-BE49-F238E27FC236}">
                <a16:creationId xmlns:a16="http://schemas.microsoft.com/office/drawing/2014/main" id="{63B44968-6C7B-594A-9FB1-B25316380DDA}"/>
              </a:ext>
            </a:extLst>
          </p:cNvPr>
          <p:cNvSpPr txBox="1"/>
          <p:nvPr/>
        </p:nvSpPr>
        <p:spPr>
          <a:xfrm>
            <a:off x="2881311" y="2895934"/>
            <a:ext cx="2627086" cy="3108543"/>
          </a:xfrm>
          <a:prstGeom prst="rect">
            <a:avLst/>
          </a:prstGeom>
          <a:noFill/>
        </p:spPr>
        <p:txBody>
          <a:bodyPr wrap="square" rtlCol="0">
            <a:spAutoFit/>
          </a:bodyPr>
          <a:lstStyle/>
          <a:p>
            <a:r>
              <a:rPr lang="en-US" sz="2800" dirty="0"/>
              <a:t>Increased </a:t>
            </a:r>
            <a:r>
              <a:rPr lang="en-US" sz="2800" b="1" dirty="0"/>
              <a:t>knowledge </a:t>
            </a:r>
            <a:r>
              <a:rPr lang="en-US" sz="2800" dirty="0"/>
              <a:t>of inclusive practices to meet the needs of every learner</a:t>
            </a:r>
          </a:p>
        </p:txBody>
      </p:sp>
      <p:sp>
        <p:nvSpPr>
          <p:cNvPr id="15" name="TextBox 14">
            <a:extLst>
              <a:ext uri="{FF2B5EF4-FFF2-40B4-BE49-F238E27FC236}">
                <a16:creationId xmlns:a16="http://schemas.microsoft.com/office/drawing/2014/main" id="{FB1EF04C-B1F3-4B44-AD81-8BAC6063A0A4}"/>
              </a:ext>
            </a:extLst>
          </p:cNvPr>
          <p:cNvSpPr txBox="1"/>
          <p:nvPr/>
        </p:nvSpPr>
        <p:spPr>
          <a:xfrm>
            <a:off x="6265166" y="2936275"/>
            <a:ext cx="2627086" cy="3539430"/>
          </a:xfrm>
          <a:prstGeom prst="rect">
            <a:avLst/>
          </a:prstGeom>
          <a:noFill/>
        </p:spPr>
        <p:txBody>
          <a:bodyPr wrap="square" rtlCol="0">
            <a:spAutoFit/>
          </a:bodyPr>
          <a:lstStyle/>
          <a:p>
            <a:r>
              <a:rPr lang="en-US" sz="2800" b="1" dirty="0"/>
              <a:t>Creation </a:t>
            </a:r>
            <a:r>
              <a:rPr lang="en-US" sz="2800" dirty="0"/>
              <a:t>of conditions, culture, and environment to support regular use of inclusive practices with </a:t>
            </a:r>
            <a:r>
              <a:rPr lang="en-US" sz="2800" b="1" dirty="0"/>
              <a:t>fidelity </a:t>
            </a:r>
          </a:p>
        </p:txBody>
      </p:sp>
      <p:sp>
        <p:nvSpPr>
          <p:cNvPr id="16" name="TextBox 15">
            <a:extLst>
              <a:ext uri="{FF2B5EF4-FFF2-40B4-BE49-F238E27FC236}">
                <a16:creationId xmlns:a16="http://schemas.microsoft.com/office/drawing/2014/main" id="{33BD862C-23EF-7B49-B72C-E7B7854E212D}"/>
              </a:ext>
            </a:extLst>
          </p:cNvPr>
          <p:cNvSpPr txBox="1"/>
          <p:nvPr/>
        </p:nvSpPr>
        <p:spPr>
          <a:xfrm>
            <a:off x="9595871" y="2862422"/>
            <a:ext cx="2627086" cy="3539430"/>
          </a:xfrm>
          <a:prstGeom prst="rect">
            <a:avLst/>
          </a:prstGeom>
          <a:noFill/>
        </p:spPr>
        <p:txBody>
          <a:bodyPr wrap="square" rtlCol="0">
            <a:spAutoFit/>
          </a:bodyPr>
          <a:lstStyle/>
          <a:p>
            <a:r>
              <a:rPr lang="en-US" sz="2800" b="1" dirty="0"/>
              <a:t>Improved </a:t>
            </a:r>
            <a:r>
              <a:rPr lang="en-US" sz="2800" dirty="0"/>
              <a:t>outcomes including increased proficiency and graduation rates for ALL students </a:t>
            </a:r>
            <a:endParaRPr lang="en-US" sz="2800" b="1" dirty="0"/>
          </a:p>
        </p:txBody>
      </p:sp>
    </p:spTree>
    <p:extLst>
      <p:ext uri="{BB962C8B-B14F-4D97-AF65-F5344CB8AC3E}">
        <p14:creationId xmlns:p14="http://schemas.microsoft.com/office/powerpoint/2010/main" val="68597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FEA0D-DAF0-0340-928F-FD3279F00EE8}"/>
              </a:ext>
            </a:extLst>
          </p:cNvPr>
          <p:cNvSpPr>
            <a:spLocks noGrp="1"/>
          </p:cNvSpPr>
          <p:nvPr>
            <p:ph type="title"/>
          </p:nvPr>
        </p:nvSpPr>
        <p:spPr>
          <a:xfrm>
            <a:off x="282271" y="19182"/>
            <a:ext cx="10972800" cy="1143000"/>
          </a:xfrm>
        </p:spPr>
        <p:txBody>
          <a:bodyPr/>
          <a:lstStyle/>
          <a:p>
            <a:r>
              <a:rPr lang="en-US" dirty="0"/>
              <a:t>Identifying Outcomes </a:t>
            </a:r>
          </a:p>
        </p:txBody>
      </p:sp>
      <p:sp>
        <p:nvSpPr>
          <p:cNvPr id="6" name="TextBox 5">
            <a:extLst>
              <a:ext uri="{FF2B5EF4-FFF2-40B4-BE49-F238E27FC236}">
                <a16:creationId xmlns:a16="http://schemas.microsoft.com/office/drawing/2014/main" id="{F30413E3-DD46-C84D-997A-77FC2C737EF2}"/>
              </a:ext>
            </a:extLst>
          </p:cNvPr>
          <p:cNvSpPr txBox="1"/>
          <p:nvPr/>
        </p:nvSpPr>
        <p:spPr>
          <a:xfrm>
            <a:off x="227023" y="1458304"/>
            <a:ext cx="1204686" cy="553998"/>
          </a:xfrm>
          <a:prstGeom prst="rect">
            <a:avLst/>
          </a:prstGeom>
          <a:noFill/>
        </p:spPr>
        <p:txBody>
          <a:bodyPr wrap="square" rtlCol="0">
            <a:spAutoFit/>
          </a:bodyPr>
          <a:lstStyle/>
          <a:p>
            <a:pPr algn="ctr"/>
            <a:r>
              <a:rPr lang="en-US" sz="3000" b="1" dirty="0"/>
              <a:t>IF</a:t>
            </a:r>
          </a:p>
        </p:txBody>
      </p:sp>
      <p:sp>
        <p:nvSpPr>
          <p:cNvPr id="13" name="TextBox 12">
            <a:extLst>
              <a:ext uri="{FF2B5EF4-FFF2-40B4-BE49-F238E27FC236}">
                <a16:creationId xmlns:a16="http://schemas.microsoft.com/office/drawing/2014/main" id="{5F2398DF-21F0-E64E-8A9D-743A4879D6E2}"/>
              </a:ext>
            </a:extLst>
          </p:cNvPr>
          <p:cNvSpPr txBox="1"/>
          <p:nvPr/>
        </p:nvSpPr>
        <p:spPr>
          <a:xfrm>
            <a:off x="118166" y="2884094"/>
            <a:ext cx="2627086" cy="3600986"/>
          </a:xfrm>
          <a:prstGeom prst="rect">
            <a:avLst/>
          </a:prstGeom>
          <a:noFill/>
        </p:spPr>
        <p:txBody>
          <a:bodyPr wrap="square" rtlCol="0">
            <a:spAutoFit/>
          </a:bodyPr>
          <a:lstStyle/>
          <a:p>
            <a:r>
              <a:rPr lang="en-US" sz="2800" dirty="0"/>
              <a:t>Embed High Leverage Inclusive Practices into pre-service and in-service learning for administrators</a:t>
            </a:r>
            <a:r>
              <a:rPr lang="en-US" sz="3200" dirty="0"/>
              <a:t> </a:t>
            </a:r>
          </a:p>
        </p:txBody>
      </p:sp>
      <p:sp>
        <p:nvSpPr>
          <p:cNvPr id="7" name="Right Arrow 6">
            <a:extLst>
              <a:ext uri="{FF2B5EF4-FFF2-40B4-BE49-F238E27FC236}">
                <a16:creationId xmlns:a16="http://schemas.microsoft.com/office/drawing/2014/main" id="{D9AFA0B8-987F-0242-A2F0-2B0D9C4AA84C}"/>
              </a:ext>
              <a:ext uri="{C183D7F6-B498-43B3-948B-1728B52AA6E4}">
                <adec:decorative xmlns:adec="http://schemas.microsoft.com/office/drawing/2017/decorative" val="1"/>
              </a:ext>
            </a:extLst>
          </p:cNvPr>
          <p:cNvSpPr/>
          <p:nvPr/>
        </p:nvSpPr>
        <p:spPr>
          <a:xfrm>
            <a:off x="1887174" y="1436502"/>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36512B-D9B4-E54D-A36D-C9C625BAE50A}"/>
              </a:ext>
            </a:extLst>
          </p:cNvPr>
          <p:cNvSpPr txBox="1"/>
          <p:nvPr/>
        </p:nvSpPr>
        <p:spPr>
          <a:xfrm>
            <a:off x="2627403" y="1428807"/>
            <a:ext cx="2210665" cy="553998"/>
          </a:xfrm>
          <a:prstGeom prst="rect">
            <a:avLst/>
          </a:prstGeom>
          <a:noFill/>
        </p:spPr>
        <p:txBody>
          <a:bodyPr wrap="square" rtlCol="0">
            <a:spAutoFit/>
          </a:bodyPr>
          <a:lstStyle/>
          <a:p>
            <a:pPr algn="ctr"/>
            <a:r>
              <a:rPr lang="en-US" sz="3000" b="1" dirty="0"/>
              <a:t>Then </a:t>
            </a:r>
          </a:p>
        </p:txBody>
      </p:sp>
      <p:sp>
        <p:nvSpPr>
          <p:cNvPr id="3" name="TextBox 2">
            <a:extLst>
              <a:ext uri="{FF2B5EF4-FFF2-40B4-BE49-F238E27FC236}">
                <a16:creationId xmlns:a16="http://schemas.microsoft.com/office/drawing/2014/main" id="{001CCE75-7F5E-D644-89D7-CF13F718C913}"/>
              </a:ext>
            </a:extLst>
          </p:cNvPr>
          <p:cNvSpPr txBox="1"/>
          <p:nvPr/>
        </p:nvSpPr>
        <p:spPr>
          <a:xfrm>
            <a:off x="2914601" y="1929987"/>
            <a:ext cx="2627086" cy="954107"/>
          </a:xfrm>
          <a:prstGeom prst="rect">
            <a:avLst/>
          </a:prstGeom>
          <a:noFill/>
        </p:spPr>
        <p:txBody>
          <a:bodyPr wrap="square" rtlCol="0">
            <a:spAutoFit/>
          </a:bodyPr>
          <a:lstStyle/>
          <a:p>
            <a:r>
              <a:rPr lang="en-US" sz="2800" b="1" dirty="0">
                <a:solidFill>
                  <a:schemeClr val="accent2">
                    <a:lumMod val="60000"/>
                    <a:lumOff val="40000"/>
                  </a:schemeClr>
                </a:solidFill>
              </a:rPr>
              <a:t>Short –Term </a:t>
            </a:r>
          </a:p>
          <a:p>
            <a:r>
              <a:rPr lang="en-US" sz="2800" b="1" dirty="0">
                <a:solidFill>
                  <a:schemeClr val="accent2">
                    <a:lumMod val="60000"/>
                    <a:lumOff val="40000"/>
                  </a:schemeClr>
                </a:solidFill>
              </a:rPr>
              <a:t>Outcome</a:t>
            </a:r>
          </a:p>
        </p:txBody>
      </p:sp>
      <p:sp>
        <p:nvSpPr>
          <p:cNvPr id="14" name="TextBox 13">
            <a:extLst>
              <a:ext uri="{FF2B5EF4-FFF2-40B4-BE49-F238E27FC236}">
                <a16:creationId xmlns:a16="http://schemas.microsoft.com/office/drawing/2014/main" id="{63B44968-6C7B-594A-9FB1-B25316380DDA}"/>
              </a:ext>
            </a:extLst>
          </p:cNvPr>
          <p:cNvSpPr txBox="1"/>
          <p:nvPr/>
        </p:nvSpPr>
        <p:spPr>
          <a:xfrm>
            <a:off x="2914601" y="2936275"/>
            <a:ext cx="2627086" cy="3108543"/>
          </a:xfrm>
          <a:prstGeom prst="rect">
            <a:avLst/>
          </a:prstGeom>
          <a:noFill/>
        </p:spPr>
        <p:txBody>
          <a:bodyPr wrap="square" rtlCol="0">
            <a:spAutoFit/>
          </a:bodyPr>
          <a:lstStyle/>
          <a:p>
            <a:r>
              <a:rPr lang="en-US" sz="2800" dirty="0"/>
              <a:t>Increased </a:t>
            </a:r>
            <a:r>
              <a:rPr lang="en-US" sz="2800" b="1" dirty="0"/>
              <a:t>knowledge </a:t>
            </a:r>
            <a:r>
              <a:rPr lang="en-US" sz="2800" dirty="0"/>
              <a:t>of inclusive practices to meet the needs of every learner</a:t>
            </a:r>
          </a:p>
        </p:txBody>
      </p:sp>
      <p:sp>
        <p:nvSpPr>
          <p:cNvPr id="9" name="Right Arrow 8">
            <a:extLst>
              <a:ext uri="{FF2B5EF4-FFF2-40B4-BE49-F238E27FC236}">
                <a16:creationId xmlns:a16="http://schemas.microsoft.com/office/drawing/2014/main" id="{AB22ED9C-9C54-9147-BD9B-ABB744A8BBBE}"/>
              </a:ext>
              <a:ext uri="{C183D7F6-B498-43B3-948B-1728B52AA6E4}">
                <adec:decorative xmlns:adec="http://schemas.microsoft.com/office/drawing/2017/decorative" val="1"/>
              </a:ext>
            </a:extLst>
          </p:cNvPr>
          <p:cNvSpPr/>
          <p:nvPr/>
        </p:nvSpPr>
        <p:spPr>
          <a:xfrm>
            <a:off x="5191432" y="1427200"/>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222682-94A9-8545-B632-2AC86543947D}"/>
              </a:ext>
            </a:extLst>
          </p:cNvPr>
          <p:cNvSpPr txBox="1"/>
          <p:nvPr/>
        </p:nvSpPr>
        <p:spPr>
          <a:xfrm>
            <a:off x="6096000" y="1366687"/>
            <a:ext cx="2283355" cy="553998"/>
          </a:xfrm>
          <a:prstGeom prst="rect">
            <a:avLst/>
          </a:prstGeom>
          <a:noFill/>
        </p:spPr>
        <p:txBody>
          <a:bodyPr wrap="square" rtlCol="0">
            <a:spAutoFit/>
          </a:bodyPr>
          <a:lstStyle/>
          <a:p>
            <a:pPr algn="ctr"/>
            <a:r>
              <a:rPr lang="en-US" sz="3000" b="1" dirty="0"/>
              <a:t>Then</a:t>
            </a:r>
          </a:p>
        </p:txBody>
      </p:sp>
      <p:sp>
        <p:nvSpPr>
          <p:cNvPr id="17" name="TextBox 16">
            <a:extLst>
              <a:ext uri="{FF2B5EF4-FFF2-40B4-BE49-F238E27FC236}">
                <a16:creationId xmlns:a16="http://schemas.microsoft.com/office/drawing/2014/main" id="{0E34CFF7-EAB1-A745-8E36-F9B5B024856B}"/>
              </a:ext>
            </a:extLst>
          </p:cNvPr>
          <p:cNvSpPr txBox="1"/>
          <p:nvPr/>
        </p:nvSpPr>
        <p:spPr>
          <a:xfrm>
            <a:off x="6277838" y="1878135"/>
            <a:ext cx="2627086" cy="954107"/>
          </a:xfrm>
          <a:prstGeom prst="rect">
            <a:avLst/>
          </a:prstGeom>
          <a:noFill/>
        </p:spPr>
        <p:txBody>
          <a:bodyPr wrap="square" rtlCol="0">
            <a:spAutoFit/>
          </a:bodyPr>
          <a:lstStyle/>
          <a:p>
            <a:r>
              <a:rPr lang="en-US" sz="2800" b="1" dirty="0">
                <a:solidFill>
                  <a:schemeClr val="accent1">
                    <a:lumMod val="50000"/>
                  </a:schemeClr>
                </a:solidFill>
              </a:rPr>
              <a:t>Intermediate</a:t>
            </a:r>
          </a:p>
          <a:p>
            <a:r>
              <a:rPr lang="en-US" sz="2800" b="1" dirty="0">
                <a:solidFill>
                  <a:schemeClr val="accent1">
                    <a:lumMod val="50000"/>
                  </a:schemeClr>
                </a:solidFill>
              </a:rPr>
              <a:t>Outcome</a:t>
            </a:r>
          </a:p>
        </p:txBody>
      </p:sp>
      <p:sp>
        <p:nvSpPr>
          <p:cNvPr id="15" name="TextBox 14">
            <a:extLst>
              <a:ext uri="{FF2B5EF4-FFF2-40B4-BE49-F238E27FC236}">
                <a16:creationId xmlns:a16="http://schemas.microsoft.com/office/drawing/2014/main" id="{FB1EF04C-B1F3-4B44-AD81-8BAC6063A0A4}"/>
              </a:ext>
            </a:extLst>
          </p:cNvPr>
          <p:cNvSpPr txBox="1"/>
          <p:nvPr/>
        </p:nvSpPr>
        <p:spPr>
          <a:xfrm>
            <a:off x="6265166" y="2936275"/>
            <a:ext cx="2627086" cy="3539430"/>
          </a:xfrm>
          <a:prstGeom prst="rect">
            <a:avLst/>
          </a:prstGeom>
          <a:noFill/>
        </p:spPr>
        <p:txBody>
          <a:bodyPr wrap="square" rtlCol="0">
            <a:spAutoFit/>
          </a:bodyPr>
          <a:lstStyle/>
          <a:p>
            <a:r>
              <a:rPr lang="en-US" sz="2800" b="1" dirty="0"/>
              <a:t>Creation </a:t>
            </a:r>
            <a:r>
              <a:rPr lang="en-US" sz="2800" dirty="0"/>
              <a:t>of conditions, culture, and environment to support regular use of inclusive practices with </a:t>
            </a:r>
            <a:r>
              <a:rPr lang="en-US" sz="2800" b="1" dirty="0"/>
              <a:t>fidelity </a:t>
            </a:r>
          </a:p>
        </p:txBody>
      </p:sp>
      <p:sp>
        <p:nvSpPr>
          <p:cNvPr id="11" name="Right Arrow 10">
            <a:extLst>
              <a:ext uri="{FF2B5EF4-FFF2-40B4-BE49-F238E27FC236}">
                <a16:creationId xmlns:a16="http://schemas.microsoft.com/office/drawing/2014/main" id="{CF888FB4-DF92-CB46-9A3E-109B2E9D1454}"/>
              </a:ext>
              <a:ext uri="{C183D7F6-B498-43B3-948B-1728B52AA6E4}">
                <adec:decorative xmlns:adec="http://schemas.microsoft.com/office/drawing/2017/decorative" val="1"/>
              </a:ext>
            </a:extLst>
          </p:cNvPr>
          <p:cNvSpPr/>
          <p:nvPr/>
        </p:nvSpPr>
        <p:spPr>
          <a:xfrm>
            <a:off x="8379355" y="1427199"/>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F68DCB-1F29-CA4C-BB57-DD75B5C29195}"/>
              </a:ext>
            </a:extLst>
          </p:cNvPr>
          <p:cNvSpPr txBox="1"/>
          <p:nvPr/>
        </p:nvSpPr>
        <p:spPr>
          <a:xfrm>
            <a:off x="9488280" y="1366686"/>
            <a:ext cx="2283355" cy="553998"/>
          </a:xfrm>
          <a:prstGeom prst="rect">
            <a:avLst/>
          </a:prstGeom>
          <a:noFill/>
        </p:spPr>
        <p:txBody>
          <a:bodyPr wrap="square" rtlCol="0">
            <a:spAutoFit/>
          </a:bodyPr>
          <a:lstStyle/>
          <a:p>
            <a:pPr algn="ctr"/>
            <a:r>
              <a:rPr lang="en-US" sz="3000" b="1" dirty="0"/>
              <a:t>Then</a:t>
            </a:r>
          </a:p>
        </p:txBody>
      </p:sp>
      <p:sp>
        <p:nvSpPr>
          <p:cNvPr id="18" name="TextBox 17">
            <a:extLst>
              <a:ext uri="{FF2B5EF4-FFF2-40B4-BE49-F238E27FC236}">
                <a16:creationId xmlns:a16="http://schemas.microsoft.com/office/drawing/2014/main" id="{572F88EF-F06D-C84D-8280-33D6A93B88E6}"/>
              </a:ext>
            </a:extLst>
          </p:cNvPr>
          <p:cNvSpPr txBox="1"/>
          <p:nvPr/>
        </p:nvSpPr>
        <p:spPr>
          <a:xfrm>
            <a:off x="9725459" y="1905774"/>
            <a:ext cx="2627086" cy="954107"/>
          </a:xfrm>
          <a:prstGeom prst="rect">
            <a:avLst/>
          </a:prstGeom>
          <a:noFill/>
        </p:spPr>
        <p:txBody>
          <a:bodyPr wrap="square" rtlCol="0">
            <a:spAutoFit/>
          </a:bodyPr>
          <a:lstStyle/>
          <a:p>
            <a:r>
              <a:rPr lang="en-US" sz="2800" b="1" dirty="0">
                <a:solidFill>
                  <a:srgbClr val="C00000"/>
                </a:solidFill>
              </a:rPr>
              <a:t>Long –Term </a:t>
            </a:r>
          </a:p>
          <a:p>
            <a:r>
              <a:rPr lang="en-US" sz="2800" b="1" dirty="0">
                <a:solidFill>
                  <a:srgbClr val="C00000"/>
                </a:solidFill>
              </a:rPr>
              <a:t>Outcome</a:t>
            </a:r>
          </a:p>
        </p:txBody>
      </p:sp>
      <p:sp>
        <p:nvSpPr>
          <p:cNvPr id="16" name="TextBox 15">
            <a:extLst>
              <a:ext uri="{FF2B5EF4-FFF2-40B4-BE49-F238E27FC236}">
                <a16:creationId xmlns:a16="http://schemas.microsoft.com/office/drawing/2014/main" id="{33BD862C-23EF-7B49-B72C-E7B7854E212D}"/>
              </a:ext>
            </a:extLst>
          </p:cNvPr>
          <p:cNvSpPr txBox="1"/>
          <p:nvPr/>
        </p:nvSpPr>
        <p:spPr>
          <a:xfrm>
            <a:off x="9595871" y="2862422"/>
            <a:ext cx="2627086" cy="3539430"/>
          </a:xfrm>
          <a:prstGeom prst="rect">
            <a:avLst/>
          </a:prstGeom>
          <a:noFill/>
        </p:spPr>
        <p:txBody>
          <a:bodyPr wrap="square" rtlCol="0">
            <a:spAutoFit/>
          </a:bodyPr>
          <a:lstStyle/>
          <a:p>
            <a:r>
              <a:rPr lang="en-US" sz="2800" b="1" dirty="0"/>
              <a:t>Improved outcomes</a:t>
            </a:r>
            <a:r>
              <a:rPr lang="en-US" sz="2800" dirty="0"/>
              <a:t> including increased proficiency and graduation rates for ALL students </a:t>
            </a:r>
            <a:endParaRPr lang="en-US" sz="2800" b="1" dirty="0"/>
          </a:p>
        </p:txBody>
      </p:sp>
    </p:spTree>
    <p:extLst>
      <p:ext uri="{BB962C8B-B14F-4D97-AF65-F5344CB8AC3E}">
        <p14:creationId xmlns:p14="http://schemas.microsoft.com/office/powerpoint/2010/main" val="367110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FEA0D-DAF0-0340-928F-FD3279F00EE8}"/>
              </a:ext>
            </a:extLst>
          </p:cNvPr>
          <p:cNvSpPr>
            <a:spLocks noGrp="1"/>
          </p:cNvSpPr>
          <p:nvPr>
            <p:ph type="title"/>
          </p:nvPr>
        </p:nvSpPr>
        <p:spPr>
          <a:xfrm>
            <a:off x="282271" y="19182"/>
            <a:ext cx="10972800" cy="1143000"/>
          </a:xfrm>
        </p:spPr>
        <p:txBody>
          <a:bodyPr/>
          <a:lstStyle/>
          <a:p>
            <a:r>
              <a:rPr lang="en-US" dirty="0"/>
              <a:t>Identifying Outcomes                                                 (Kirkpatrick, 1993; </a:t>
            </a:r>
            <a:r>
              <a:rPr lang="en-US" dirty="0" err="1"/>
              <a:t>Guskey</a:t>
            </a:r>
            <a:r>
              <a:rPr lang="en-US" dirty="0"/>
              <a:t>, 2000; Proctor et al., 2011)</a:t>
            </a:r>
          </a:p>
        </p:txBody>
      </p:sp>
      <p:sp>
        <p:nvSpPr>
          <p:cNvPr id="6" name="TextBox 5">
            <a:extLst>
              <a:ext uri="{FF2B5EF4-FFF2-40B4-BE49-F238E27FC236}">
                <a16:creationId xmlns:a16="http://schemas.microsoft.com/office/drawing/2014/main" id="{F30413E3-DD46-C84D-997A-77FC2C737EF2}"/>
              </a:ext>
            </a:extLst>
          </p:cNvPr>
          <p:cNvSpPr txBox="1"/>
          <p:nvPr/>
        </p:nvSpPr>
        <p:spPr>
          <a:xfrm>
            <a:off x="227023" y="1458304"/>
            <a:ext cx="1204686" cy="553998"/>
          </a:xfrm>
          <a:prstGeom prst="rect">
            <a:avLst/>
          </a:prstGeom>
          <a:noFill/>
        </p:spPr>
        <p:txBody>
          <a:bodyPr wrap="square" rtlCol="0">
            <a:spAutoFit/>
          </a:bodyPr>
          <a:lstStyle/>
          <a:p>
            <a:pPr algn="ctr"/>
            <a:r>
              <a:rPr lang="en-US" sz="3000" b="1" dirty="0"/>
              <a:t>IF</a:t>
            </a:r>
          </a:p>
        </p:txBody>
      </p:sp>
      <p:sp>
        <p:nvSpPr>
          <p:cNvPr id="7" name="Right Arrow 6">
            <a:extLst>
              <a:ext uri="{FF2B5EF4-FFF2-40B4-BE49-F238E27FC236}">
                <a16:creationId xmlns:a16="http://schemas.microsoft.com/office/drawing/2014/main" id="{D9AFA0B8-987F-0242-A2F0-2B0D9C4AA84C}"/>
              </a:ext>
              <a:ext uri="{C183D7F6-B498-43B3-948B-1728B52AA6E4}">
                <adec:decorative xmlns:adec="http://schemas.microsoft.com/office/drawing/2017/decorative" val="1"/>
              </a:ext>
            </a:extLst>
          </p:cNvPr>
          <p:cNvSpPr/>
          <p:nvPr/>
        </p:nvSpPr>
        <p:spPr>
          <a:xfrm>
            <a:off x="1887174" y="1436502"/>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Up Arrow 4">
            <a:extLst>
              <a:ext uri="{FF2B5EF4-FFF2-40B4-BE49-F238E27FC236}">
                <a16:creationId xmlns:a16="http://schemas.microsoft.com/office/drawing/2014/main" id="{1BC65C11-A3E6-814A-86F7-13AEFEFDC91D}"/>
              </a:ext>
              <a:ext uri="{C183D7F6-B498-43B3-948B-1728B52AA6E4}">
                <adec:decorative xmlns:adec="http://schemas.microsoft.com/office/drawing/2017/decorative" val="1"/>
              </a:ext>
            </a:extLst>
          </p:cNvPr>
          <p:cNvSpPr/>
          <p:nvPr/>
        </p:nvSpPr>
        <p:spPr>
          <a:xfrm>
            <a:off x="615562" y="4814417"/>
            <a:ext cx="2376860" cy="8894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7A36512B-D9B4-E54D-A36D-C9C625BAE50A}"/>
              </a:ext>
            </a:extLst>
          </p:cNvPr>
          <p:cNvSpPr txBox="1"/>
          <p:nvPr/>
        </p:nvSpPr>
        <p:spPr>
          <a:xfrm>
            <a:off x="2627403" y="1428807"/>
            <a:ext cx="2210665" cy="553998"/>
          </a:xfrm>
          <a:prstGeom prst="rect">
            <a:avLst/>
          </a:prstGeom>
          <a:noFill/>
        </p:spPr>
        <p:txBody>
          <a:bodyPr wrap="square" rtlCol="0">
            <a:spAutoFit/>
          </a:bodyPr>
          <a:lstStyle/>
          <a:p>
            <a:pPr algn="ctr"/>
            <a:r>
              <a:rPr lang="en-US" sz="3000" b="1" dirty="0"/>
              <a:t>Then </a:t>
            </a:r>
          </a:p>
        </p:txBody>
      </p:sp>
      <p:sp>
        <p:nvSpPr>
          <p:cNvPr id="3" name="TextBox 2">
            <a:extLst>
              <a:ext uri="{FF2B5EF4-FFF2-40B4-BE49-F238E27FC236}">
                <a16:creationId xmlns:a16="http://schemas.microsoft.com/office/drawing/2014/main" id="{001CCE75-7F5E-D644-89D7-CF13F718C913}"/>
              </a:ext>
            </a:extLst>
          </p:cNvPr>
          <p:cNvSpPr txBox="1"/>
          <p:nvPr/>
        </p:nvSpPr>
        <p:spPr>
          <a:xfrm>
            <a:off x="2918195" y="2328434"/>
            <a:ext cx="2627086" cy="954107"/>
          </a:xfrm>
          <a:prstGeom prst="rect">
            <a:avLst/>
          </a:prstGeom>
          <a:noFill/>
        </p:spPr>
        <p:txBody>
          <a:bodyPr wrap="square" rtlCol="0">
            <a:spAutoFit/>
          </a:bodyPr>
          <a:lstStyle/>
          <a:p>
            <a:r>
              <a:rPr lang="en-US" sz="2800" b="1" dirty="0">
                <a:solidFill>
                  <a:srgbClr val="00B0F0"/>
                </a:solidFill>
              </a:rPr>
              <a:t>Short –Term </a:t>
            </a:r>
          </a:p>
          <a:p>
            <a:r>
              <a:rPr lang="en-US" sz="2800" b="1" dirty="0">
                <a:solidFill>
                  <a:srgbClr val="00B0F0"/>
                </a:solidFill>
              </a:rPr>
              <a:t>Outcome</a:t>
            </a:r>
          </a:p>
        </p:txBody>
      </p:sp>
      <p:sp>
        <p:nvSpPr>
          <p:cNvPr id="14" name="TextBox 13">
            <a:extLst>
              <a:ext uri="{FF2B5EF4-FFF2-40B4-BE49-F238E27FC236}">
                <a16:creationId xmlns:a16="http://schemas.microsoft.com/office/drawing/2014/main" id="{63B44968-6C7B-594A-9FB1-B25316380DDA}"/>
              </a:ext>
            </a:extLst>
          </p:cNvPr>
          <p:cNvSpPr txBox="1"/>
          <p:nvPr/>
        </p:nvSpPr>
        <p:spPr>
          <a:xfrm>
            <a:off x="2934460" y="3413328"/>
            <a:ext cx="2627086" cy="1384995"/>
          </a:xfrm>
          <a:prstGeom prst="rect">
            <a:avLst/>
          </a:prstGeom>
          <a:noFill/>
        </p:spPr>
        <p:txBody>
          <a:bodyPr wrap="square" rtlCol="0">
            <a:spAutoFit/>
          </a:bodyPr>
          <a:lstStyle/>
          <a:p>
            <a:r>
              <a:rPr lang="en-US" sz="2800" dirty="0"/>
              <a:t>Change in </a:t>
            </a:r>
            <a:r>
              <a:rPr lang="en-US" sz="2800" b="1" dirty="0"/>
              <a:t>Knowledge &amp; Beliefs </a:t>
            </a:r>
          </a:p>
        </p:txBody>
      </p:sp>
      <p:sp>
        <p:nvSpPr>
          <p:cNvPr id="22" name="Curved Up Arrow 21">
            <a:extLst>
              <a:ext uri="{FF2B5EF4-FFF2-40B4-BE49-F238E27FC236}">
                <a16:creationId xmlns:a16="http://schemas.microsoft.com/office/drawing/2014/main" id="{6276C8CB-30B8-5749-9B31-2F8AB789BEAA}"/>
              </a:ext>
              <a:ext uri="{C183D7F6-B498-43B3-948B-1728B52AA6E4}">
                <adec:decorative xmlns:adec="http://schemas.microsoft.com/office/drawing/2017/decorative" val="1"/>
              </a:ext>
            </a:extLst>
          </p:cNvPr>
          <p:cNvSpPr/>
          <p:nvPr/>
        </p:nvSpPr>
        <p:spPr>
          <a:xfrm>
            <a:off x="4356851" y="4814417"/>
            <a:ext cx="2376860" cy="8894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a:extLst>
              <a:ext uri="{FF2B5EF4-FFF2-40B4-BE49-F238E27FC236}">
                <a16:creationId xmlns:a16="http://schemas.microsoft.com/office/drawing/2014/main" id="{AB22ED9C-9C54-9147-BD9B-ABB744A8BBBE}"/>
              </a:ext>
              <a:ext uri="{C183D7F6-B498-43B3-948B-1728B52AA6E4}">
                <adec:decorative xmlns:adec="http://schemas.microsoft.com/office/drawing/2017/decorative" val="1"/>
              </a:ext>
            </a:extLst>
          </p:cNvPr>
          <p:cNvSpPr/>
          <p:nvPr/>
        </p:nvSpPr>
        <p:spPr>
          <a:xfrm>
            <a:off x="5191432" y="1427200"/>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222682-94A9-8545-B632-2AC86543947D}"/>
              </a:ext>
            </a:extLst>
          </p:cNvPr>
          <p:cNvSpPr txBox="1"/>
          <p:nvPr/>
        </p:nvSpPr>
        <p:spPr>
          <a:xfrm>
            <a:off x="6096000" y="1366687"/>
            <a:ext cx="2283355" cy="553998"/>
          </a:xfrm>
          <a:prstGeom prst="rect">
            <a:avLst/>
          </a:prstGeom>
          <a:noFill/>
        </p:spPr>
        <p:txBody>
          <a:bodyPr wrap="square" rtlCol="0">
            <a:spAutoFit/>
          </a:bodyPr>
          <a:lstStyle/>
          <a:p>
            <a:pPr algn="ctr"/>
            <a:r>
              <a:rPr lang="en-US" sz="3000" b="1" dirty="0"/>
              <a:t>Then</a:t>
            </a:r>
          </a:p>
        </p:txBody>
      </p:sp>
      <p:sp>
        <p:nvSpPr>
          <p:cNvPr id="17" name="TextBox 16">
            <a:extLst>
              <a:ext uri="{FF2B5EF4-FFF2-40B4-BE49-F238E27FC236}">
                <a16:creationId xmlns:a16="http://schemas.microsoft.com/office/drawing/2014/main" id="{0E34CFF7-EAB1-A745-8E36-F9B5B024856B}"/>
              </a:ext>
            </a:extLst>
          </p:cNvPr>
          <p:cNvSpPr txBox="1"/>
          <p:nvPr/>
        </p:nvSpPr>
        <p:spPr>
          <a:xfrm>
            <a:off x="6224520" y="2319609"/>
            <a:ext cx="2627086" cy="954107"/>
          </a:xfrm>
          <a:prstGeom prst="rect">
            <a:avLst/>
          </a:prstGeom>
          <a:noFill/>
        </p:spPr>
        <p:txBody>
          <a:bodyPr wrap="square" rtlCol="0">
            <a:spAutoFit/>
          </a:bodyPr>
          <a:lstStyle/>
          <a:p>
            <a:r>
              <a:rPr lang="en-US" sz="2800" b="1" dirty="0">
                <a:solidFill>
                  <a:srgbClr val="00B050"/>
                </a:solidFill>
              </a:rPr>
              <a:t>Intermediate</a:t>
            </a:r>
          </a:p>
          <a:p>
            <a:r>
              <a:rPr lang="en-US" sz="2800" b="1" dirty="0">
                <a:solidFill>
                  <a:srgbClr val="00B050"/>
                </a:solidFill>
              </a:rPr>
              <a:t>Outcome</a:t>
            </a:r>
          </a:p>
        </p:txBody>
      </p:sp>
      <p:sp>
        <p:nvSpPr>
          <p:cNvPr id="15" name="TextBox 14">
            <a:extLst>
              <a:ext uri="{FF2B5EF4-FFF2-40B4-BE49-F238E27FC236}">
                <a16:creationId xmlns:a16="http://schemas.microsoft.com/office/drawing/2014/main" id="{FB1EF04C-B1F3-4B44-AD81-8BAC6063A0A4}"/>
              </a:ext>
            </a:extLst>
          </p:cNvPr>
          <p:cNvSpPr txBox="1"/>
          <p:nvPr/>
        </p:nvSpPr>
        <p:spPr>
          <a:xfrm>
            <a:off x="6265165" y="3429000"/>
            <a:ext cx="2627086" cy="954107"/>
          </a:xfrm>
          <a:prstGeom prst="rect">
            <a:avLst/>
          </a:prstGeom>
          <a:noFill/>
        </p:spPr>
        <p:txBody>
          <a:bodyPr wrap="square" rtlCol="0">
            <a:spAutoFit/>
          </a:bodyPr>
          <a:lstStyle/>
          <a:p>
            <a:r>
              <a:rPr lang="en-US" sz="2800" dirty="0"/>
              <a:t>Change in </a:t>
            </a:r>
            <a:r>
              <a:rPr lang="en-US" sz="2800" b="1" dirty="0"/>
              <a:t>Practices </a:t>
            </a:r>
          </a:p>
        </p:txBody>
      </p:sp>
      <p:sp>
        <p:nvSpPr>
          <p:cNvPr id="23" name="Curved Up Arrow 22">
            <a:extLst>
              <a:ext uri="{FF2B5EF4-FFF2-40B4-BE49-F238E27FC236}">
                <a16:creationId xmlns:a16="http://schemas.microsoft.com/office/drawing/2014/main" id="{28E2E1A3-5DA1-6441-953B-A19FD0F25E6D}"/>
              </a:ext>
              <a:ext uri="{C183D7F6-B498-43B3-948B-1728B52AA6E4}">
                <adec:decorative xmlns:adec="http://schemas.microsoft.com/office/drawing/2017/decorative" val="1"/>
              </a:ext>
            </a:extLst>
          </p:cNvPr>
          <p:cNvSpPr/>
          <p:nvPr/>
        </p:nvSpPr>
        <p:spPr>
          <a:xfrm>
            <a:off x="7931154" y="4814417"/>
            <a:ext cx="2376860" cy="8894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a:extLst>
              <a:ext uri="{FF2B5EF4-FFF2-40B4-BE49-F238E27FC236}">
                <a16:creationId xmlns:a16="http://schemas.microsoft.com/office/drawing/2014/main" id="{CF888FB4-DF92-CB46-9A3E-109B2E9D1454}"/>
              </a:ext>
              <a:ext uri="{C183D7F6-B498-43B3-948B-1728B52AA6E4}">
                <adec:decorative xmlns:adec="http://schemas.microsoft.com/office/drawing/2017/decorative" val="1"/>
              </a:ext>
            </a:extLst>
          </p:cNvPr>
          <p:cNvSpPr/>
          <p:nvPr/>
        </p:nvSpPr>
        <p:spPr>
          <a:xfrm>
            <a:off x="8379355" y="1427199"/>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F68DCB-1F29-CA4C-BB57-DD75B5C29195}"/>
              </a:ext>
            </a:extLst>
          </p:cNvPr>
          <p:cNvSpPr txBox="1"/>
          <p:nvPr/>
        </p:nvSpPr>
        <p:spPr>
          <a:xfrm>
            <a:off x="9488280" y="1366686"/>
            <a:ext cx="2283355" cy="553998"/>
          </a:xfrm>
          <a:prstGeom prst="rect">
            <a:avLst/>
          </a:prstGeom>
          <a:noFill/>
        </p:spPr>
        <p:txBody>
          <a:bodyPr wrap="square" rtlCol="0">
            <a:spAutoFit/>
          </a:bodyPr>
          <a:lstStyle/>
          <a:p>
            <a:pPr algn="ctr"/>
            <a:r>
              <a:rPr lang="en-US" sz="3000" b="1" dirty="0"/>
              <a:t>Then</a:t>
            </a:r>
          </a:p>
        </p:txBody>
      </p:sp>
      <p:sp>
        <p:nvSpPr>
          <p:cNvPr id="18" name="TextBox 17">
            <a:extLst>
              <a:ext uri="{FF2B5EF4-FFF2-40B4-BE49-F238E27FC236}">
                <a16:creationId xmlns:a16="http://schemas.microsoft.com/office/drawing/2014/main" id="{572F88EF-F06D-C84D-8280-33D6A93B88E6}"/>
              </a:ext>
            </a:extLst>
          </p:cNvPr>
          <p:cNvSpPr txBox="1"/>
          <p:nvPr/>
        </p:nvSpPr>
        <p:spPr>
          <a:xfrm>
            <a:off x="9564914" y="2319608"/>
            <a:ext cx="2627086" cy="954107"/>
          </a:xfrm>
          <a:prstGeom prst="rect">
            <a:avLst/>
          </a:prstGeom>
          <a:noFill/>
        </p:spPr>
        <p:txBody>
          <a:bodyPr wrap="square" rtlCol="0">
            <a:spAutoFit/>
          </a:bodyPr>
          <a:lstStyle/>
          <a:p>
            <a:r>
              <a:rPr lang="en-US" sz="2800" b="1" dirty="0">
                <a:solidFill>
                  <a:srgbClr val="C00000"/>
                </a:solidFill>
              </a:rPr>
              <a:t>Long –Term </a:t>
            </a:r>
          </a:p>
          <a:p>
            <a:r>
              <a:rPr lang="en-US" sz="2800" b="1" dirty="0">
                <a:solidFill>
                  <a:srgbClr val="C00000"/>
                </a:solidFill>
              </a:rPr>
              <a:t>Outcome</a:t>
            </a:r>
          </a:p>
        </p:txBody>
      </p:sp>
      <p:sp>
        <p:nvSpPr>
          <p:cNvPr id="16" name="TextBox 15">
            <a:extLst>
              <a:ext uri="{FF2B5EF4-FFF2-40B4-BE49-F238E27FC236}">
                <a16:creationId xmlns:a16="http://schemas.microsoft.com/office/drawing/2014/main" id="{33BD862C-23EF-7B49-B72C-E7B7854E212D}"/>
              </a:ext>
            </a:extLst>
          </p:cNvPr>
          <p:cNvSpPr txBox="1"/>
          <p:nvPr/>
        </p:nvSpPr>
        <p:spPr>
          <a:xfrm>
            <a:off x="9519553" y="3429000"/>
            <a:ext cx="2627086" cy="1384995"/>
          </a:xfrm>
          <a:prstGeom prst="rect">
            <a:avLst/>
          </a:prstGeom>
          <a:noFill/>
        </p:spPr>
        <p:txBody>
          <a:bodyPr wrap="square" rtlCol="0">
            <a:spAutoFit/>
          </a:bodyPr>
          <a:lstStyle/>
          <a:p>
            <a:r>
              <a:rPr lang="en-US" sz="2800" dirty="0"/>
              <a:t>Improved </a:t>
            </a:r>
            <a:r>
              <a:rPr lang="en-US" sz="2800" b="1" dirty="0"/>
              <a:t>outcomes – impact</a:t>
            </a:r>
          </a:p>
        </p:txBody>
      </p:sp>
      <p:sp>
        <p:nvSpPr>
          <p:cNvPr id="24" name="Right Arrow 23">
            <a:extLst>
              <a:ext uri="{FF2B5EF4-FFF2-40B4-BE49-F238E27FC236}">
                <a16:creationId xmlns:a16="http://schemas.microsoft.com/office/drawing/2014/main" id="{E70FABE0-73D6-D647-9510-80414C5216E0}"/>
              </a:ext>
              <a:ext uri="{C183D7F6-B498-43B3-948B-1728B52AA6E4}">
                <adec:decorative xmlns:adec="http://schemas.microsoft.com/office/drawing/2017/decorative" val="1"/>
              </a:ext>
            </a:extLst>
          </p:cNvPr>
          <p:cNvSpPr/>
          <p:nvPr/>
        </p:nvSpPr>
        <p:spPr>
          <a:xfrm>
            <a:off x="421471" y="5360428"/>
            <a:ext cx="11687388" cy="1109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Implementation Supports (e.g., training, coaching, use of data for continuous improvement)</a:t>
            </a:r>
          </a:p>
        </p:txBody>
      </p:sp>
    </p:spTree>
    <p:extLst>
      <p:ext uri="{BB962C8B-B14F-4D97-AF65-F5344CB8AC3E}">
        <p14:creationId xmlns:p14="http://schemas.microsoft.com/office/powerpoint/2010/main" val="179471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FEA0D-DAF0-0340-928F-FD3279F00EE8}"/>
              </a:ext>
            </a:extLst>
          </p:cNvPr>
          <p:cNvSpPr>
            <a:spLocks noGrp="1"/>
          </p:cNvSpPr>
          <p:nvPr>
            <p:ph type="title"/>
          </p:nvPr>
        </p:nvSpPr>
        <p:spPr>
          <a:xfrm>
            <a:off x="282271" y="19182"/>
            <a:ext cx="10972800" cy="1143000"/>
          </a:xfrm>
        </p:spPr>
        <p:txBody>
          <a:bodyPr/>
          <a:lstStyle/>
          <a:p>
            <a:r>
              <a:rPr lang="en-US" dirty="0"/>
              <a:t>Identifying Outcomes                                                 (Kirkpatrick, 1993; </a:t>
            </a:r>
            <a:r>
              <a:rPr lang="en-US" dirty="0" err="1"/>
              <a:t>Guskey</a:t>
            </a:r>
            <a:r>
              <a:rPr lang="en-US" dirty="0"/>
              <a:t>, 2000; Proctor et al., 2011)</a:t>
            </a:r>
          </a:p>
        </p:txBody>
      </p:sp>
      <p:sp>
        <p:nvSpPr>
          <p:cNvPr id="6" name="TextBox 5">
            <a:extLst>
              <a:ext uri="{FF2B5EF4-FFF2-40B4-BE49-F238E27FC236}">
                <a16:creationId xmlns:a16="http://schemas.microsoft.com/office/drawing/2014/main" id="{F30413E3-DD46-C84D-997A-77FC2C737EF2}"/>
              </a:ext>
            </a:extLst>
          </p:cNvPr>
          <p:cNvSpPr txBox="1"/>
          <p:nvPr/>
        </p:nvSpPr>
        <p:spPr>
          <a:xfrm>
            <a:off x="227023" y="1458304"/>
            <a:ext cx="1204686" cy="553998"/>
          </a:xfrm>
          <a:prstGeom prst="rect">
            <a:avLst/>
          </a:prstGeom>
          <a:noFill/>
        </p:spPr>
        <p:txBody>
          <a:bodyPr wrap="square" rtlCol="0">
            <a:spAutoFit/>
          </a:bodyPr>
          <a:lstStyle/>
          <a:p>
            <a:pPr algn="ctr"/>
            <a:r>
              <a:rPr lang="en-US" sz="3000" b="1" dirty="0"/>
              <a:t>IF</a:t>
            </a:r>
          </a:p>
        </p:txBody>
      </p:sp>
      <p:sp>
        <p:nvSpPr>
          <p:cNvPr id="7" name="Right Arrow 6">
            <a:extLst>
              <a:ext uri="{FF2B5EF4-FFF2-40B4-BE49-F238E27FC236}">
                <a16:creationId xmlns:a16="http://schemas.microsoft.com/office/drawing/2014/main" id="{D9AFA0B8-987F-0242-A2F0-2B0D9C4AA84C}"/>
              </a:ext>
              <a:ext uri="{C183D7F6-B498-43B3-948B-1728B52AA6E4}">
                <adec:decorative xmlns:adec="http://schemas.microsoft.com/office/drawing/2017/decorative" val="1"/>
              </a:ext>
            </a:extLst>
          </p:cNvPr>
          <p:cNvSpPr/>
          <p:nvPr/>
        </p:nvSpPr>
        <p:spPr>
          <a:xfrm>
            <a:off x="1887174" y="1436502"/>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36512B-D9B4-E54D-A36D-C9C625BAE50A}"/>
              </a:ext>
            </a:extLst>
          </p:cNvPr>
          <p:cNvSpPr txBox="1"/>
          <p:nvPr/>
        </p:nvSpPr>
        <p:spPr>
          <a:xfrm>
            <a:off x="2627403" y="1428807"/>
            <a:ext cx="2210665" cy="553998"/>
          </a:xfrm>
          <a:prstGeom prst="rect">
            <a:avLst/>
          </a:prstGeom>
          <a:noFill/>
        </p:spPr>
        <p:txBody>
          <a:bodyPr wrap="square" rtlCol="0">
            <a:spAutoFit/>
          </a:bodyPr>
          <a:lstStyle/>
          <a:p>
            <a:pPr algn="ctr"/>
            <a:r>
              <a:rPr lang="en-US" sz="3000" b="1" dirty="0"/>
              <a:t>Then </a:t>
            </a:r>
          </a:p>
        </p:txBody>
      </p:sp>
      <p:sp>
        <p:nvSpPr>
          <p:cNvPr id="3" name="TextBox 2">
            <a:extLst>
              <a:ext uri="{FF2B5EF4-FFF2-40B4-BE49-F238E27FC236}">
                <a16:creationId xmlns:a16="http://schemas.microsoft.com/office/drawing/2014/main" id="{001CCE75-7F5E-D644-89D7-CF13F718C913}"/>
              </a:ext>
            </a:extLst>
          </p:cNvPr>
          <p:cNvSpPr txBox="1"/>
          <p:nvPr/>
        </p:nvSpPr>
        <p:spPr>
          <a:xfrm>
            <a:off x="2918195" y="2328434"/>
            <a:ext cx="2627086" cy="954107"/>
          </a:xfrm>
          <a:prstGeom prst="rect">
            <a:avLst/>
          </a:prstGeom>
          <a:noFill/>
        </p:spPr>
        <p:txBody>
          <a:bodyPr wrap="square" rtlCol="0">
            <a:spAutoFit/>
          </a:bodyPr>
          <a:lstStyle/>
          <a:p>
            <a:r>
              <a:rPr lang="en-US" sz="2800" b="1" dirty="0">
                <a:solidFill>
                  <a:srgbClr val="00B0F0"/>
                </a:solidFill>
              </a:rPr>
              <a:t>Short –Term </a:t>
            </a:r>
          </a:p>
          <a:p>
            <a:r>
              <a:rPr lang="en-US" sz="2800" b="1" dirty="0">
                <a:solidFill>
                  <a:srgbClr val="00B0F0"/>
                </a:solidFill>
              </a:rPr>
              <a:t>Outcome</a:t>
            </a:r>
          </a:p>
        </p:txBody>
      </p:sp>
      <p:sp>
        <p:nvSpPr>
          <p:cNvPr id="14" name="TextBox 13">
            <a:extLst>
              <a:ext uri="{FF2B5EF4-FFF2-40B4-BE49-F238E27FC236}">
                <a16:creationId xmlns:a16="http://schemas.microsoft.com/office/drawing/2014/main" id="{63B44968-6C7B-594A-9FB1-B25316380DDA}"/>
              </a:ext>
            </a:extLst>
          </p:cNvPr>
          <p:cNvSpPr txBox="1"/>
          <p:nvPr/>
        </p:nvSpPr>
        <p:spPr>
          <a:xfrm>
            <a:off x="2934460" y="3413328"/>
            <a:ext cx="2627086" cy="1384995"/>
          </a:xfrm>
          <a:prstGeom prst="rect">
            <a:avLst/>
          </a:prstGeom>
          <a:noFill/>
        </p:spPr>
        <p:txBody>
          <a:bodyPr wrap="square" rtlCol="0">
            <a:spAutoFit/>
          </a:bodyPr>
          <a:lstStyle/>
          <a:p>
            <a:r>
              <a:rPr lang="en-US" sz="2800" dirty="0"/>
              <a:t>Change in </a:t>
            </a:r>
            <a:r>
              <a:rPr lang="en-US" sz="2800" b="1" dirty="0"/>
              <a:t>Knowledge &amp; Beliefs </a:t>
            </a:r>
          </a:p>
        </p:txBody>
      </p:sp>
      <p:sp>
        <p:nvSpPr>
          <p:cNvPr id="9" name="Right Arrow 8">
            <a:extLst>
              <a:ext uri="{FF2B5EF4-FFF2-40B4-BE49-F238E27FC236}">
                <a16:creationId xmlns:a16="http://schemas.microsoft.com/office/drawing/2014/main" id="{AB22ED9C-9C54-9147-BD9B-ABB744A8BBBE}"/>
              </a:ext>
              <a:ext uri="{C183D7F6-B498-43B3-948B-1728B52AA6E4}">
                <adec:decorative xmlns:adec="http://schemas.microsoft.com/office/drawing/2017/decorative" val="1"/>
              </a:ext>
            </a:extLst>
          </p:cNvPr>
          <p:cNvSpPr/>
          <p:nvPr/>
        </p:nvSpPr>
        <p:spPr>
          <a:xfrm>
            <a:off x="5191432" y="1427200"/>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222682-94A9-8545-B632-2AC86543947D}"/>
              </a:ext>
            </a:extLst>
          </p:cNvPr>
          <p:cNvSpPr txBox="1"/>
          <p:nvPr/>
        </p:nvSpPr>
        <p:spPr>
          <a:xfrm>
            <a:off x="6096000" y="1366687"/>
            <a:ext cx="2283355" cy="553998"/>
          </a:xfrm>
          <a:prstGeom prst="rect">
            <a:avLst/>
          </a:prstGeom>
          <a:noFill/>
        </p:spPr>
        <p:txBody>
          <a:bodyPr wrap="square" rtlCol="0">
            <a:spAutoFit/>
          </a:bodyPr>
          <a:lstStyle/>
          <a:p>
            <a:pPr algn="ctr"/>
            <a:r>
              <a:rPr lang="en-US" sz="3000" b="1" dirty="0"/>
              <a:t>Then</a:t>
            </a:r>
          </a:p>
        </p:txBody>
      </p:sp>
      <p:sp>
        <p:nvSpPr>
          <p:cNvPr id="17" name="TextBox 16">
            <a:extLst>
              <a:ext uri="{FF2B5EF4-FFF2-40B4-BE49-F238E27FC236}">
                <a16:creationId xmlns:a16="http://schemas.microsoft.com/office/drawing/2014/main" id="{0E34CFF7-EAB1-A745-8E36-F9B5B024856B}"/>
              </a:ext>
            </a:extLst>
          </p:cNvPr>
          <p:cNvSpPr txBox="1"/>
          <p:nvPr/>
        </p:nvSpPr>
        <p:spPr>
          <a:xfrm>
            <a:off x="6224520" y="2319609"/>
            <a:ext cx="2627086" cy="954107"/>
          </a:xfrm>
          <a:prstGeom prst="rect">
            <a:avLst/>
          </a:prstGeom>
          <a:noFill/>
        </p:spPr>
        <p:txBody>
          <a:bodyPr wrap="square" rtlCol="0">
            <a:spAutoFit/>
          </a:bodyPr>
          <a:lstStyle/>
          <a:p>
            <a:r>
              <a:rPr lang="en-US" sz="2800" b="1" dirty="0">
                <a:solidFill>
                  <a:srgbClr val="00B050"/>
                </a:solidFill>
              </a:rPr>
              <a:t>Intermediate</a:t>
            </a:r>
          </a:p>
          <a:p>
            <a:r>
              <a:rPr lang="en-US" sz="2800" b="1" dirty="0">
                <a:solidFill>
                  <a:srgbClr val="00B050"/>
                </a:solidFill>
              </a:rPr>
              <a:t>Outcome</a:t>
            </a:r>
          </a:p>
        </p:txBody>
      </p:sp>
      <p:sp>
        <p:nvSpPr>
          <p:cNvPr id="15" name="TextBox 14">
            <a:extLst>
              <a:ext uri="{FF2B5EF4-FFF2-40B4-BE49-F238E27FC236}">
                <a16:creationId xmlns:a16="http://schemas.microsoft.com/office/drawing/2014/main" id="{FB1EF04C-B1F3-4B44-AD81-8BAC6063A0A4}"/>
              </a:ext>
            </a:extLst>
          </p:cNvPr>
          <p:cNvSpPr txBox="1"/>
          <p:nvPr/>
        </p:nvSpPr>
        <p:spPr>
          <a:xfrm>
            <a:off x="6265165" y="3429000"/>
            <a:ext cx="2627086" cy="954107"/>
          </a:xfrm>
          <a:prstGeom prst="rect">
            <a:avLst/>
          </a:prstGeom>
          <a:noFill/>
        </p:spPr>
        <p:txBody>
          <a:bodyPr wrap="square" rtlCol="0">
            <a:spAutoFit/>
          </a:bodyPr>
          <a:lstStyle/>
          <a:p>
            <a:r>
              <a:rPr lang="en-US" sz="2800" dirty="0"/>
              <a:t>Change in </a:t>
            </a:r>
            <a:r>
              <a:rPr lang="en-US" sz="2800" b="1" dirty="0"/>
              <a:t>Practices </a:t>
            </a:r>
          </a:p>
        </p:txBody>
      </p:sp>
      <p:sp>
        <p:nvSpPr>
          <p:cNvPr id="11" name="Right Arrow 10">
            <a:extLst>
              <a:ext uri="{FF2B5EF4-FFF2-40B4-BE49-F238E27FC236}">
                <a16:creationId xmlns:a16="http://schemas.microsoft.com/office/drawing/2014/main" id="{CF888FB4-DF92-CB46-9A3E-109B2E9D1454}"/>
              </a:ext>
              <a:ext uri="{C183D7F6-B498-43B3-948B-1728B52AA6E4}">
                <adec:decorative xmlns:adec="http://schemas.microsoft.com/office/drawing/2017/decorative" val="1"/>
              </a:ext>
            </a:extLst>
          </p:cNvPr>
          <p:cNvSpPr/>
          <p:nvPr/>
        </p:nvSpPr>
        <p:spPr>
          <a:xfrm>
            <a:off x="8379355" y="1427199"/>
            <a:ext cx="740229" cy="493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F68DCB-1F29-CA4C-BB57-DD75B5C29195}"/>
              </a:ext>
            </a:extLst>
          </p:cNvPr>
          <p:cNvSpPr txBox="1"/>
          <p:nvPr/>
        </p:nvSpPr>
        <p:spPr>
          <a:xfrm>
            <a:off x="9488280" y="1366686"/>
            <a:ext cx="2283355" cy="553998"/>
          </a:xfrm>
          <a:prstGeom prst="rect">
            <a:avLst/>
          </a:prstGeom>
          <a:noFill/>
        </p:spPr>
        <p:txBody>
          <a:bodyPr wrap="square" rtlCol="0">
            <a:spAutoFit/>
          </a:bodyPr>
          <a:lstStyle/>
          <a:p>
            <a:pPr algn="ctr"/>
            <a:r>
              <a:rPr lang="en-US" sz="3000" b="1" dirty="0"/>
              <a:t>Then</a:t>
            </a:r>
          </a:p>
        </p:txBody>
      </p:sp>
      <p:sp>
        <p:nvSpPr>
          <p:cNvPr id="18" name="TextBox 17">
            <a:extLst>
              <a:ext uri="{FF2B5EF4-FFF2-40B4-BE49-F238E27FC236}">
                <a16:creationId xmlns:a16="http://schemas.microsoft.com/office/drawing/2014/main" id="{572F88EF-F06D-C84D-8280-33D6A93B88E6}"/>
              </a:ext>
            </a:extLst>
          </p:cNvPr>
          <p:cNvSpPr txBox="1"/>
          <p:nvPr/>
        </p:nvSpPr>
        <p:spPr>
          <a:xfrm>
            <a:off x="9564914" y="2319608"/>
            <a:ext cx="2627086" cy="954107"/>
          </a:xfrm>
          <a:prstGeom prst="rect">
            <a:avLst/>
          </a:prstGeom>
          <a:noFill/>
        </p:spPr>
        <p:txBody>
          <a:bodyPr wrap="square" rtlCol="0">
            <a:spAutoFit/>
          </a:bodyPr>
          <a:lstStyle/>
          <a:p>
            <a:r>
              <a:rPr lang="en-US" sz="2800" b="1" dirty="0">
                <a:solidFill>
                  <a:srgbClr val="C00000"/>
                </a:solidFill>
              </a:rPr>
              <a:t>Long –Term </a:t>
            </a:r>
          </a:p>
          <a:p>
            <a:r>
              <a:rPr lang="en-US" sz="2800" b="1" dirty="0">
                <a:solidFill>
                  <a:srgbClr val="C00000"/>
                </a:solidFill>
              </a:rPr>
              <a:t>Outcome</a:t>
            </a:r>
          </a:p>
        </p:txBody>
      </p:sp>
      <p:sp>
        <p:nvSpPr>
          <p:cNvPr id="16" name="TextBox 15">
            <a:extLst>
              <a:ext uri="{FF2B5EF4-FFF2-40B4-BE49-F238E27FC236}">
                <a16:creationId xmlns:a16="http://schemas.microsoft.com/office/drawing/2014/main" id="{33BD862C-23EF-7B49-B72C-E7B7854E212D}"/>
              </a:ext>
            </a:extLst>
          </p:cNvPr>
          <p:cNvSpPr txBox="1"/>
          <p:nvPr/>
        </p:nvSpPr>
        <p:spPr>
          <a:xfrm>
            <a:off x="9519553" y="3429000"/>
            <a:ext cx="2627086" cy="1384995"/>
          </a:xfrm>
          <a:prstGeom prst="rect">
            <a:avLst/>
          </a:prstGeom>
          <a:noFill/>
        </p:spPr>
        <p:txBody>
          <a:bodyPr wrap="square" rtlCol="0">
            <a:spAutoFit/>
          </a:bodyPr>
          <a:lstStyle/>
          <a:p>
            <a:r>
              <a:rPr lang="en-US" sz="2800" dirty="0"/>
              <a:t>Improved </a:t>
            </a:r>
            <a:r>
              <a:rPr lang="en-US" sz="2800" b="1" dirty="0"/>
              <a:t>outcomes – impact</a:t>
            </a:r>
          </a:p>
        </p:txBody>
      </p:sp>
      <p:grpSp>
        <p:nvGrpSpPr>
          <p:cNvPr id="2" name="Group 1">
            <a:extLst>
              <a:ext uri="{FF2B5EF4-FFF2-40B4-BE49-F238E27FC236}">
                <a16:creationId xmlns:a16="http://schemas.microsoft.com/office/drawing/2014/main" id="{C70781A4-A2C9-454D-8489-69C9AF776B89}"/>
              </a:ext>
              <a:ext uri="{C183D7F6-B498-43B3-948B-1728B52AA6E4}">
                <adec:decorative xmlns:adec="http://schemas.microsoft.com/office/drawing/2017/decorative" val="1"/>
              </a:ext>
            </a:extLst>
          </p:cNvPr>
          <p:cNvGrpSpPr/>
          <p:nvPr/>
        </p:nvGrpSpPr>
        <p:grpSpPr>
          <a:xfrm>
            <a:off x="380826" y="4969280"/>
            <a:ext cx="11687388" cy="1109109"/>
            <a:chOff x="421471" y="4875196"/>
            <a:chExt cx="11687388" cy="1109109"/>
          </a:xfrm>
        </p:grpSpPr>
        <p:sp>
          <p:nvSpPr>
            <p:cNvPr id="20" name="Right Arrow 19">
              <a:extLst>
                <a:ext uri="{FF2B5EF4-FFF2-40B4-BE49-F238E27FC236}">
                  <a16:creationId xmlns:a16="http://schemas.microsoft.com/office/drawing/2014/main" id="{CBD5E770-C29E-A644-872F-A1D34396DDFC}"/>
                </a:ext>
              </a:extLst>
            </p:cNvPr>
            <p:cNvSpPr/>
            <p:nvPr/>
          </p:nvSpPr>
          <p:spPr>
            <a:xfrm>
              <a:off x="421471" y="4875196"/>
              <a:ext cx="11687388" cy="1109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CC3365C-99CF-8D47-B5ED-5B5B2B01C3F1}"/>
                </a:ext>
              </a:extLst>
            </p:cNvPr>
            <p:cNvSpPr txBox="1"/>
            <p:nvPr/>
          </p:nvSpPr>
          <p:spPr>
            <a:xfrm>
              <a:off x="4231738" y="5167583"/>
              <a:ext cx="7308571" cy="523220"/>
            </a:xfrm>
            <a:prstGeom prst="rect">
              <a:avLst/>
            </a:prstGeom>
            <a:noFill/>
          </p:spPr>
          <p:txBody>
            <a:bodyPr wrap="square" rtlCol="0">
              <a:spAutoFit/>
            </a:bodyPr>
            <a:lstStyle/>
            <a:p>
              <a:r>
                <a:rPr lang="en-US" sz="2800" b="1" dirty="0"/>
                <a:t>2-4 Years of Implementation </a:t>
              </a:r>
            </a:p>
          </p:txBody>
        </p:sp>
      </p:grpSp>
    </p:spTree>
    <p:extLst>
      <p:ext uri="{BB962C8B-B14F-4D97-AF65-F5344CB8AC3E}">
        <p14:creationId xmlns:p14="http://schemas.microsoft.com/office/powerpoint/2010/main" val="14443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F1CE-CC38-B14B-BDD7-EFFCE4F81274}"/>
              </a:ext>
            </a:extLst>
          </p:cNvPr>
          <p:cNvSpPr>
            <a:spLocks noGrp="1"/>
          </p:cNvSpPr>
          <p:nvPr>
            <p:ph type="title"/>
          </p:nvPr>
        </p:nvSpPr>
        <p:spPr>
          <a:xfrm>
            <a:off x="278404" y="0"/>
            <a:ext cx="10972800" cy="1143000"/>
          </a:xfrm>
        </p:spPr>
        <p:txBody>
          <a:bodyPr/>
          <a:lstStyle/>
          <a:p>
            <a:r>
              <a:rPr lang="en-US" dirty="0"/>
              <a:t>Short Term – Intermediate – Long Term: Constructs</a:t>
            </a:r>
          </a:p>
        </p:txBody>
      </p:sp>
      <p:sp>
        <p:nvSpPr>
          <p:cNvPr id="5" name="Rounded Rectangle 4">
            <a:extLst>
              <a:ext uri="{FF2B5EF4-FFF2-40B4-BE49-F238E27FC236}">
                <a16:creationId xmlns:a16="http://schemas.microsoft.com/office/drawing/2014/main" id="{473C562F-6EBC-E643-B9CB-233EDEDCF8BA}"/>
              </a:ext>
            </a:extLst>
          </p:cNvPr>
          <p:cNvSpPr/>
          <p:nvPr/>
        </p:nvSpPr>
        <p:spPr>
          <a:xfrm>
            <a:off x="278404" y="1421546"/>
            <a:ext cx="3657600" cy="4859662"/>
          </a:xfrm>
          <a:prstGeom prst="roundRect">
            <a:avLst/>
          </a:prstGeom>
          <a:solidFill>
            <a:srgbClr val="0070C0"/>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Short Term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Change In  Knowledge/Beliefs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1" u="sng" strike="noStrike" kern="0" cap="none" spc="0" normalizeH="0" baseline="0" noProof="0" dirty="0">
                <a:ln>
                  <a:noFill/>
                </a:ln>
                <a:solidFill>
                  <a:srgbClr val="FFFFFF"/>
                </a:solidFill>
                <a:effectLst/>
                <a:uLnTx/>
                <a:uFillTx/>
                <a:latin typeface="Arial"/>
                <a:ea typeface="+mn-ea"/>
                <a:cs typeface="+mn-cs"/>
              </a:rPr>
              <a:t>Constructs </a:t>
            </a:r>
          </a:p>
          <a:p>
            <a:pPr marL="285750" lvl="0" indent="-285750" fontAlgn="base">
              <a:spcBef>
                <a:spcPct val="0"/>
              </a:spcBef>
              <a:spcAft>
                <a:spcPct val="0"/>
              </a:spcAft>
              <a:buFont typeface="Arial" panose="020B0604020202020204" pitchFamily="34" charset="0"/>
              <a:buChar char="•"/>
              <a:defRPr/>
            </a:pPr>
            <a:r>
              <a:rPr lang="en-US" dirty="0">
                <a:solidFill>
                  <a:srgbClr val="FFFFFF"/>
                </a:solidFill>
              </a:rPr>
              <a:t>Acceptability – Satisfaction</a:t>
            </a:r>
          </a:p>
          <a:p>
            <a:pPr marL="285750" lvl="0" indent="-285750" fontAlgn="base">
              <a:spcBef>
                <a:spcPct val="0"/>
              </a:spcBef>
              <a:spcAft>
                <a:spcPct val="0"/>
              </a:spcAft>
              <a:buFont typeface="Arial" panose="020B0604020202020204" pitchFamily="34" charset="0"/>
              <a:buChar char="•"/>
              <a:defRPr/>
            </a:pPr>
            <a:r>
              <a:rPr lang="en-US" dirty="0">
                <a:solidFill>
                  <a:srgbClr val="FFFFFF"/>
                </a:solidFill>
              </a:rPr>
              <a:t>Increased knowledge </a:t>
            </a:r>
          </a:p>
          <a:p>
            <a:pPr marL="285750" lvl="0" indent="-285750" fontAlgn="base">
              <a:spcBef>
                <a:spcPct val="0"/>
              </a:spcBef>
              <a:spcAft>
                <a:spcPct val="0"/>
              </a:spcAft>
              <a:buFont typeface="Arial" panose="020B0604020202020204" pitchFamily="34" charset="0"/>
              <a:buChar char="•"/>
              <a:defRPr/>
            </a:pPr>
            <a:r>
              <a:rPr lang="en-US" dirty="0">
                <a:solidFill>
                  <a:srgbClr val="FFFFFF"/>
                </a:solidFill>
              </a:rPr>
              <a:t>Adoption  - Uptake</a:t>
            </a:r>
          </a:p>
          <a:p>
            <a:pPr marL="285750" lvl="0" indent="-285750" fontAlgn="base">
              <a:spcBef>
                <a:spcPct val="0"/>
              </a:spcBef>
              <a:spcAft>
                <a:spcPct val="0"/>
              </a:spcAft>
              <a:buFont typeface="Arial" panose="020B0604020202020204" pitchFamily="34" charset="0"/>
              <a:buChar char="•"/>
              <a:defRPr/>
            </a:pPr>
            <a:r>
              <a:rPr lang="en-US" dirty="0">
                <a:solidFill>
                  <a:srgbClr val="FFFFFF"/>
                </a:solidFill>
              </a:rPr>
              <a:t>Appropriateness  - Fit </a:t>
            </a:r>
          </a:p>
          <a:p>
            <a:pPr marL="285750" lvl="0" indent="-285750" fontAlgn="base">
              <a:spcBef>
                <a:spcPct val="0"/>
              </a:spcBef>
              <a:spcAft>
                <a:spcPct val="0"/>
              </a:spcAft>
              <a:buFont typeface="Arial" panose="020B0604020202020204" pitchFamily="34" charset="0"/>
              <a:buChar char="•"/>
              <a:defRPr/>
            </a:pPr>
            <a:r>
              <a:rPr lang="en-US" dirty="0">
                <a:solidFill>
                  <a:srgbClr val="FFFFFF"/>
                </a:solidFill>
              </a:rPr>
              <a:t>Feasibility </a:t>
            </a:r>
          </a:p>
          <a:p>
            <a:pPr marL="285750" lvl="0" indent="-285750" fontAlgn="base">
              <a:spcBef>
                <a:spcPct val="0"/>
              </a:spcBef>
              <a:spcAft>
                <a:spcPct val="0"/>
              </a:spcAft>
              <a:buFont typeface="Arial" panose="020B0604020202020204" pitchFamily="34" charset="0"/>
              <a:buChar char="•"/>
              <a:defRPr/>
            </a:pPr>
            <a:r>
              <a:rPr lang="en-US" dirty="0">
                <a:solidFill>
                  <a:srgbClr val="FFFFFF"/>
                </a:solidFill>
              </a:rPr>
              <a:t>Self-efficacy</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a:ea typeface="+mn-ea"/>
              <a:cs typeface="+mn-cs"/>
            </a:endParaRPr>
          </a:p>
        </p:txBody>
      </p:sp>
      <p:sp>
        <p:nvSpPr>
          <p:cNvPr id="7" name="Rounded Rectangle 6">
            <a:extLst>
              <a:ext uri="{FF2B5EF4-FFF2-40B4-BE49-F238E27FC236}">
                <a16:creationId xmlns:a16="http://schemas.microsoft.com/office/drawing/2014/main" id="{91F93A58-E177-EB42-98B3-8A28E2FA1941}"/>
              </a:ext>
            </a:extLst>
          </p:cNvPr>
          <p:cNvSpPr/>
          <p:nvPr/>
        </p:nvSpPr>
        <p:spPr>
          <a:xfrm>
            <a:off x="4267200" y="1421546"/>
            <a:ext cx="3657600" cy="4864608"/>
          </a:xfrm>
          <a:prstGeom prst="roundRect">
            <a:avLst/>
          </a:prstGeom>
          <a:solidFill>
            <a:srgbClr val="004E00">
              <a:lumMod val="75000"/>
              <a:lumOff val="25000"/>
            </a:srgbClr>
          </a:solidFill>
          <a:ln w="9525" cap="flat" cmpd="sng" algn="ctr">
            <a:no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Intermediate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Change in  Practices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400" b="0" i="1" u="sng"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1" u="sng" strike="noStrike" kern="0" cap="none" spc="0" normalizeH="0" baseline="0" noProof="0" dirty="0">
                <a:ln>
                  <a:noFill/>
                </a:ln>
                <a:solidFill>
                  <a:srgbClr val="FFFFFF"/>
                </a:solidFill>
                <a:effectLst/>
                <a:uLnTx/>
                <a:uFillTx/>
                <a:latin typeface="Arial"/>
                <a:ea typeface="+mn-ea"/>
                <a:cs typeface="+mn-cs"/>
              </a:rPr>
              <a:t>Constructs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Fidelity</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Adherence</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Dosage/Exposure </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Quality/Competency  </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Participant Responsiveness </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Component Differentiation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Improved skills or behavior</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Organizational change –procedures, processes </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500" b="0" i="1" u="sng" strike="noStrike" kern="0" cap="none" spc="0" normalizeH="0" baseline="0" noProof="0" dirty="0">
              <a:ln>
                <a:noFill/>
              </a:ln>
              <a:solidFill>
                <a:srgbClr val="FFFFFF"/>
              </a:solidFill>
              <a:effectLst/>
              <a:uLnTx/>
              <a:uFillTx/>
              <a:latin typeface="Arial"/>
              <a:ea typeface="+mn-ea"/>
              <a:cs typeface="+mn-cs"/>
            </a:endParaRPr>
          </a:p>
        </p:txBody>
      </p:sp>
      <p:sp>
        <p:nvSpPr>
          <p:cNvPr id="9" name="Rounded Rectangle 8">
            <a:extLst>
              <a:ext uri="{FF2B5EF4-FFF2-40B4-BE49-F238E27FC236}">
                <a16:creationId xmlns:a16="http://schemas.microsoft.com/office/drawing/2014/main" id="{DEF9CE9B-D4FA-564B-A747-37B8F3A8A72F}"/>
              </a:ext>
            </a:extLst>
          </p:cNvPr>
          <p:cNvSpPr/>
          <p:nvPr/>
        </p:nvSpPr>
        <p:spPr>
          <a:xfrm>
            <a:off x="8301318" y="1421547"/>
            <a:ext cx="3657600" cy="4859661"/>
          </a:xfrm>
          <a:prstGeom prst="roundRect">
            <a:avLst/>
          </a:prstGeom>
          <a:solidFill>
            <a:srgbClr val="D67704"/>
          </a:solidFill>
          <a:ln w="9525" cap="flat" cmpd="sng" algn="ctr">
            <a:no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Long Term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Change in Outcomes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1" u="sng" strike="noStrike" kern="0" cap="none" spc="0" normalizeH="0" baseline="0" noProof="0" dirty="0">
                <a:ln>
                  <a:noFill/>
                </a:ln>
                <a:solidFill>
                  <a:srgbClr val="FFFFFF"/>
                </a:solidFill>
                <a:effectLst/>
                <a:uLnTx/>
                <a:uFillTx/>
                <a:latin typeface="Arial"/>
                <a:ea typeface="+mn-ea"/>
                <a:cs typeface="+mn-cs"/>
              </a:rPr>
              <a:t>Constructs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Improved achievement</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Principal/Teacher retention</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kern="0" dirty="0">
                <a:solidFill>
                  <a:srgbClr val="FFFFFF"/>
                </a:solidFill>
                <a:latin typeface="Arial"/>
              </a:rPr>
              <a:t>Improved graduation rates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kern="0" dirty="0">
                <a:solidFill>
                  <a:srgbClr val="FFFFFF"/>
                </a:solidFill>
                <a:latin typeface="Arial"/>
              </a:rPr>
              <a:t>Improved attendance</a:t>
            </a:r>
          </a:p>
          <a:p>
            <a:pPr marL="285750" indent="-285750" fontAlgn="base">
              <a:spcBef>
                <a:spcPct val="0"/>
              </a:spcBef>
              <a:spcAft>
                <a:spcPct val="0"/>
              </a:spcAft>
              <a:buFont typeface="Arial" panose="020B0604020202020204" pitchFamily="34" charset="0"/>
              <a:buChar char="•"/>
              <a:defRPr/>
            </a:pPr>
            <a:r>
              <a:rPr lang="en-US" dirty="0">
                <a:solidFill>
                  <a:srgbClr val="FFFFFF"/>
                </a:solidFill>
              </a:rPr>
              <a:t>More inclusive environment</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kern="0" dirty="0">
              <a:solidFill>
                <a:srgbClr val="FFFFFF"/>
              </a:solidFill>
              <a:latin typeface="Arial"/>
            </a:endParaRPr>
          </a:p>
          <a:p>
            <a:pPr marR="0" lvl="0" defTabSz="914400" eaLnBrk="1" fontAlgn="base" latinLnBrk="0" hangingPunct="1">
              <a:lnSpc>
                <a:spcPct val="100000"/>
              </a:lnSpc>
              <a:spcBef>
                <a:spcPct val="0"/>
              </a:spcBef>
              <a:spcAft>
                <a:spcPct val="0"/>
              </a:spcAft>
              <a:buClrTx/>
              <a:buSzTx/>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1"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148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066A-6BF7-BC44-98C7-2137C0181B55}"/>
              </a:ext>
            </a:extLst>
          </p:cNvPr>
          <p:cNvSpPr>
            <a:spLocks noGrp="1"/>
          </p:cNvSpPr>
          <p:nvPr>
            <p:ph type="title"/>
          </p:nvPr>
        </p:nvSpPr>
        <p:spPr>
          <a:xfrm>
            <a:off x="170827" y="0"/>
            <a:ext cx="10972800" cy="1143000"/>
          </a:xfrm>
        </p:spPr>
        <p:txBody>
          <a:bodyPr/>
          <a:lstStyle/>
          <a:p>
            <a:r>
              <a:rPr lang="en-US" dirty="0"/>
              <a:t>Short Term – Intermediate – Long Term: Methods </a:t>
            </a:r>
          </a:p>
        </p:txBody>
      </p:sp>
      <p:sp>
        <p:nvSpPr>
          <p:cNvPr id="5" name="Rounded Rectangle 4">
            <a:extLst>
              <a:ext uri="{FF2B5EF4-FFF2-40B4-BE49-F238E27FC236}">
                <a16:creationId xmlns:a16="http://schemas.microsoft.com/office/drawing/2014/main" id="{AA5E54B6-8A21-3743-BE93-8F4EA31D228A}"/>
              </a:ext>
            </a:extLst>
          </p:cNvPr>
          <p:cNvSpPr/>
          <p:nvPr/>
        </p:nvSpPr>
        <p:spPr>
          <a:xfrm>
            <a:off x="170827" y="1439476"/>
            <a:ext cx="3657600" cy="4859662"/>
          </a:xfrm>
          <a:prstGeom prst="roundRect">
            <a:avLst/>
          </a:prstGeom>
          <a:solidFill>
            <a:srgbClr val="0070C0"/>
          </a:solidFill>
          <a:ln w="25400" cap="flat" cmpd="sng" algn="ctr">
            <a:no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Short Term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Change In  Knowledge/Beliefs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1" u="sng" strike="noStrike" kern="0" cap="none" spc="0" normalizeH="0" baseline="0" noProof="0" dirty="0">
                <a:ln>
                  <a:noFill/>
                </a:ln>
                <a:solidFill>
                  <a:srgbClr val="FFFFFF"/>
                </a:solidFill>
                <a:effectLst/>
                <a:uLnTx/>
                <a:uFillTx/>
                <a:latin typeface="Arial"/>
                <a:ea typeface="+mn-ea"/>
                <a:cs typeface="+mn-cs"/>
              </a:rPr>
              <a:t>Methods/Examples: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Questionnaires/Surveys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Pre-Post Assessments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Formative Assessments: simulations, exit tickets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Participant reflections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Count – Records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a:ea typeface="+mn-ea"/>
              <a:cs typeface="+mn-cs"/>
            </a:endParaRPr>
          </a:p>
        </p:txBody>
      </p:sp>
      <p:sp>
        <p:nvSpPr>
          <p:cNvPr id="7" name="Rounded Rectangle 6">
            <a:extLst>
              <a:ext uri="{FF2B5EF4-FFF2-40B4-BE49-F238E27FC236}">
                <a16:creationId xmlns:a16="http://schemas.microsoft.com/office/drawing/2014/main" id="{B204B35A-BF01-6A4B-AE74-C3C03B6C80D9}"/>
              </a:ext>
            </a:extLst>
          </p:cNvPr>
          <p:cNvSpPr/>
          <p:nvPr/>
        </p:nvSpPr>
        <p:spPr>
          <a:xfrm>
            <a:off x="4267200" y="1434530"/>
            <a:ext cx="3657600" cy="4864608"/>
          </a:xfrm>
          <a:prstGeom prst="roundRect">
            <a:avLst/>
          </a:prstGeom>
          <a:solidFill>
            <a:srgbClr val="004E00">
              <a:lumMod val="75000"/>
              <a:lumOff val="25000"/>
            </a:srgbClr>
          </a:solidFill>
          <a:ln w="9525" cap="flat" cmpd="sng" algn="ctr">
            <a:no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Intermediate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Change in  Practices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400" b="0" i="1" u="sng"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1" u="sng"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1" u="sng" strike="noStrike" kern="0" cap="none" spc="0" normalizeH="0" baseline="0" noProof="0" dirty="0">
                <a:ln>
                  <a:noFill/>
                </a:ln>
                <a:solidFill>
                  <a:srgbClr val="FFFFFF"/>
                </a:solidFill>
                <a:effectLst/>
                <a:uLnTx/>
                <a:uFillTx/>
                <a:latin typeface="Arial"/>
                <a:ea typeface="+mn-ea"/>
                <a:cs typeface="+mn-cs"/>
              </a:rPr>
              <a:t>Methods/Examples: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Observation</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Checklist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Products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Interviews/Focus Groups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Surveys/Questionnaires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500" b="0" i="1" u="sng" strike="noStrike" kern="0" cap="none" spc="0" normalizeH="0" baseline="0" noProof="0" dirty="0">
              <a:ln>
                <a:noFill/>
              </a:ln>
              <a:solidFill>
                <a:srgbClr val="FFFFFF"/>
              </a:solidFill>
              <a:effectLst/>
              <a:uLnTx/>
              <a:uFillTx/>
              <a:latin typeface="Arial"/>
              <a:ea typeface="+mn-ea"/>
              <a:cs typeface="+mn-cs"/>
            </a:endParaRPr>
          </a:p>
        </p:txBody>
      </p:sp>
      <p:sp>
        <p:nvSpPr>
          <p:cNvPr id="9" name="Rounded Rectangle 8">
            <a:extLst>
              <a:ext uri="{FF2B5EF4-FFF2-40B4-BE49-F238E27FC236}">
                <a16:creationId xmlns:a16="http://schemas.microsoft.com/office/drawing/2014/main" id="{FDE83C08-ABE2-CC4C-83DF-650A68C7AF1E}"/>
              </a:ext>
            </a:extLst>
          </p:cNvPr>
          <p:cNvSpPr/>
          <p:nvPr/>
        </p:nvSpPr>
        <p:spPr>
          <a:xfrm>
            <a:off x="8363573" y="1434530"/>
            <a:ext cx="3657600" cy="4859661"/>
          </a:xfrm>
          <a:prstGeom prst="roundRect">
            <a:avLst/>
          </a:prstGeom>
          <a:solidFill>
            <a:srgbClr val="D67704"/>
          </a:solidFill>
          <a:ln w="9525" cap="flat" cmpd="sng" algn="ctr">
            <a:no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Long Term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Change in Outcomes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1" u="sng"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1" u="sng" strike="noStrike" kern="0" cap="none" spc="0" normalizeH="0" baseline="0" noProof="0" dirty="0">
                <a:ln>
                  <a:noFill/>
                </a:ln>
                <a:solidFill>
                  <a:srgbClr val="FFFFFF"/>
                </a:solidFill>
                <a:effectLst/>
                <a:uLnTx/>
                <a:uFillTx/>
                <a:latin typeface="Arial"/>
                <a:ea typeface="+mn-ea"/>
                <a:cs typeface="+mn-cs"/>
              </a:rPr>
              <a:t>Methods/Examples: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Student outcome measures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Teacher retention data </a:t>
            </a:r>
          </a:p>
          <a:p>
            <a:pPr marL="285750" indent="-285750" fontAlgn="base">
              <a:spcBef>
                <a:spcPct val="0"/>
              </a:spcBef>
              <a:spcAft>
                <a:spcPct val="0"/>
              </a:spcAft>
              <a:buFont typeface="Arial" panose="020B0604020202020204" pitchFamily="34" charset="0"/>
              <a:buChar char="•"/>
              <a:defRPr/>
            </a:pPr>
            <a:r>
              <a:rPr lang="en-US" dirty="0">
                <a:solidFill>
                  <a:srgbClr val="FFFFFF"/>
                </a:solidFill>
              </a:rPr>
              <a:t>Increase in the number of minutes students with disabilities spend in general education classrooms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1"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9465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E318-3AEF-0D4F-82AF-DAE4766E0DD1}"/>
              </a:ext>
            </a:extLst>
          </p:cNvPr>
          <p:cNvSpPr>
            <a:spLocks noGrp="1"/>
          </p:cNvSpPr>
          <p:nvPr>
            <p:ph type="title"/>
          </p:nvPr>
        </p:nvSpPr>
        <p:spPr/>
        <p:txBody>
          <a:bodyPr/>
          <a:lstStyle/>
          <a:p>
            <a:r>
              <a:rPr lang="en-US" dirty="0"/>
              <a:t>Implementation Measures: Criteria &amp; Methods </a:t>
            </a:r>
          </a:p>
        </p:txBody>
      </p:sp>
      <p:sp>
        <p:nvSpPr>
          <p:cNvPr id="4" name="Google Shape;555;p81">
            <a:extLst>
              <a:ext uri="{FF2B5EF4-FFF2-40B4-BE49-F238E27FC236}">
                <a16:creationId xmlns:a16="http://schemas.microsoft.com/office/drawing/2014/main" id="{F8D89756-4E86-754B-8571-A43CBD7F10E3}"/>
              </a:ext>
            </a:extLst>
          </p:cNvPr>
          <p:cNvSpPr txBox="1"/>
          <p:nvPr/>
        </p:nvSpPr>
        <p:spPr>
          <a:xfrm>
            <a:off x="942004" y="1720840"/>
            <a:ext cx="4494936" cy="3416320"/>
          </a:xfrm>
          <a:prstGeom prst="rect">
            <a:avLst/>
          </a:prstGeom>
          <a:solidFill>
            <a:srgbClr val="D8E2F3"/>
          </a:solid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3600"/>
              <a:buFont typeface="Arial"/>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Important to Stakeholders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3600"/>
              <a:buFont typeface="Arial"/>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Low Burden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3600"/>
              <a:buFont typeface="Arial"/>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Actionable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3600"/>
              <a:buFont typeface="Arial"/>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Sensitive to Change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3600"/>
              <a:buFont typeface="Arial"/>
              <a:buChar char="•"/>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Valid &amp; Reliable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559;p81">
            <a:extLst>
              <a:ext uri="{FF2B5EF4-FFF2-40B4-BE49-F238E27FC236}">
                <a16:creationId xmlns:a16="http://schemas.microsoft.com/office/drawing/2014/main" id="{3D95B826-CBAF-AF4D-A408-0735577806B0}"/>
              </a:ext>
            </a:extLst>
          </p:cNvPr>
          <p:cNvSpPr txBox="1"/>
          <p:nvPr/>
        </p:nvSpPr>
        <p:spPr>
          <a:xfrm>
            <a:off x="942004" y="5267880"/>
            <a:ext cx="5029200" cy="3693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44546A"/>
                </a:solidFill>
                <a:effectLst/>
                <a:uLnTx/>
                <a:uFillTx/>
                <a:latin typeface="Calibri"/>
                <a:ea typeface="Calibri"/>
                <a:cs typeface="Calibri"/>
                <a:sym typeface="Calibri"/>
              </a:rPr>
              <a:t>Lewis, Weiner, </a:t>
            </a:r>
            <a:r>
              <a:rPr kumimoji="0" lang="en-US" sz="1800" b="1" i="0" u="none" strike="noStrike" kern="0" cap="none" spc="0" normalizeH="0" baseline="0" noProof="0" dirty="0" err="1">
                <a:ln>
                  <a:noFill/>
                </a:ln>
                <a:solidFill>
                  <a:srgbClr val="44546A"/>
                </a:solidFill>
                <a:effectLst/>
                <a:uLnTx/>
                <a:uFillTx/>
                <a:latin typeface="Calibri"/>
                <a:ea typeface="Calibri"/>
                <a:cs typeface="Calibri"/>
                <a:sym typeface="Calibri"/>
              </a:rPr>
              <a:t>Stanick</a:t>
            </a:r>
            <a:r>
              <a:rPr kumimoji="0" lang="en-US" sz="1800" b="1" i="0" u="none" strike="noStrike" kern="0" cap="none" spc="0" normalizeH="0" baseline="0" noProof="0" dirty="0">
                <a:ln>
                  <a:noFill/>
                </a:ln>
                <a:solidFill>
                  <a:srgbClr val="44546A"/>
                </a:solidFill>
                <a:effectLst/>
                <a:uLnTx/>
                <a:uFillTx/>
                <a:latin typeface="Calibri"/>
                <a:ea typeface="Calibri"/>
                <a:cs typeface="Calibri"/>
                <a:sym typeface="Calibri"/>
              </a:rPr>
              <a:t> &amp; Fischer 2015</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558;p81">
            <a:extLst>
              <a:ext uri="{FF2B5EF4-FFF2-40B4-BE49-F238E27FC236}">
                <a16:creationId xmlns:a16="http://schemas.microsoft.com/office/drawing/2014/main" id="{66EA098B-CE5B-1C4E-967F-436185BA2DAD}"/>
              </a:ext>
            </a:extLst>
          </p:cNvPr>
          <p:cNvSpPr txBox="1"/>
          <p:nvPr/>
        </p:nvSpPr>
        <p:spPr>
          <a:xfrm rot="16200000">
            <a:off x="-1689828" y="2603951"/>
            <a:ext cx="4869219" cy="959894"/>
          </a:xfrm>
          <a:prstGeom prst="rect">
            <a:avLst/>
          </a:prstGeom>
          <a:noFill/>
          <a:ln>
            <a:noFill/>
          </a:ln>
        </p:spPr>
        <p:txBody>
          <a:bodyPr spcFirstLastPara="1" wrap="square" lIns="0" tIns="0" rIns="683775" bIns="0" anchor="t" anchorCtr="0">
            <a:noAutofit/>
          </a:bodyPr>
          <a:lstStyle/>
          <a:p>
            <a:pPr marL="0" marR="0" lvl="0" indent="0" algn="ctr" defTabSz="914400" rtl="0" eaLnBrk="1" fontAlgn="auto" latinLnBrk="0" hangingPunct="1">
              <a:lnSpc>
                <a:spcPct val="90000"/>
              </a:lnSpc>
              <a:spcBef>
                <a:spcPts val="0"/>
              </a:spcBef>
              <a:spcAft>
                <a:spcPts val="0"/>
              </a:spcAft>
              <a:buClr>
                <a:srgbClr val="44546A"/>
              </a:buClr>
              <a:buSzPts val="3800"/>
              <a:buFont typeface="Calibri"/>
              <a:buNone/>
              <a:tabLst/>
              <a:defRPr/>
            </a:pPr>
            <a:r>
              <a:rPr kumimoji="0" lang="en-US" sz="3800" b="1" i="0" u="none" strike="noStrike" kern="0" cap="none" spc="0" normalizeH="0" baseline="0" noProof="0" dirty="0">
                <a:ln>
                  <a:noFill/>
                </a:ln>
                <a:solidFill>
                  <a:srgbClr val="44546A"/>
                </a:solidFill>
                <a:effectLst/>
                <a:uLnTx/>
                <a:uFillTx/>
                <a:latin typeface="Calibri"/>
                <a:ea typeface="Calibri"/>
                <a:cs typeface="Calibri"/>
                <a:sym typeface="Calibri"/>
              </a:rPr>
              <a:t>Criteria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 name="Google Shape;560;p81" descr="Graph with multiple text bubbles that read:&#10;- Ask individuals&#10;- Product review&#10;- Observation&#10;- Self-report&#10;- Construct">
            <a:extLst>
              <a:ext uri="{FF2B5EF4-FFF2-40B4-BE49-F238E27FC236}">
                <a16:creationId xmlns:a16="http://schemas.microsoft.com/office/drawing/2014/main" id="{1F90D331-2761-9840-AACB-A961762A1572}"/>
              </a:ext>
            </a:extLst>
          </p:cNvPr>
          <p:cNvGrpSpPr/>
          <p:nvPr/>
        </p:nvGrpSpPr>
        <p:grpSpPr>
          <a:xfrm>
            <a:off x="5971204" y="1437995"/>
            <a:ext cx="5768062" cy="4886713"/>
            <a:chOff x="25345" y="20755"/>
            <a:chExt cx="5594086" cy="4886713"/>
          </a:xfrm>
        </p:grpSpPr>
        <p:sp>
          <p:nvSpPr>
            <p:cNvPr id="8" name="Google Shape;561;p81">
              <a:extLst>
                <a:ext uri="{FF2B5EF4-FFF2-40B4-BE49-F238E27FC236}">
                  <a16:creationId xmlns:a16="http://schemas.microsoft.com/office/drawing/2014/main" id="{ABB79E44-6DA7-E445-99D8-16BBEF882F0E}"/>
                </a:ext>
              </a:extLst>
            </p:cNvPr>
            <p:cNvSpPr/>
            <p:nvPr/>
          </p:nvSpPr>
          <p:spPr>
            <a:xfrm>
              <a:off x="2183153" y="1786225"/>
              <a:ext cx="1355774" cy="1355774"/>
            </a:xfrm>
            <a:prstGeom prst="ellipse">
              <a:avLst/>
            </a:prstGeom>
            <a:solidFill>
              <a:srgbClr val="323F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62;p81">
              <a:extLst>
                <a:ext uri="{FF2B5EF4-FFF2-40B4-BE49-F238E27FC236}">
                  <a16:creationId xmlns:a16="http://schemas.microsoft.com/office/drawing/2014/main" id="{302116E2-EF3A-0346-ACE0-0502B7FE2A95}"/>
                </a:ext>
              </a:extLst>
            </p:cNvPr>
            <p:cNvSpPr txBox="1"/>
            <p:nvPr/>
          </p:nvSpPr>
          <p:spPr>
            <a:xfrm>
              <a:off x="2274275" y="1984773"/>
              <a:ext cx="1193791" cy="958676"/>
            </a:xfrm>
            <a:prstGeom prst="rect">
              <a:avLst/>
            </a:prstGeom>
            <a:noFill/>
            <a:ln>
              <a:noFill/>
            </a:ln>
          </p:spPr>
          <p:txBody>
            <a:bodyPr spcFirstLastPara="1" wrap="square" lIns="14600" tIns="14600" rIns="14600" bIns="146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Calibri"/>
                <a:buNone/>
                <a:tabLst/>
                <a:defRPr/>
              </a:pPr>
              <a:r>
                <a:rPr kumimoji="0" lang="en-US" sz="2300" b="0" i="0" u="none" strike="noStrike" kern="0" cap="none" spc="0" normalizeH="0" baseline="0" noProof="0" dirty="0">
                  <a:ln>
                    <a:noFill/>
                  </a:ln>
                  <a:solidFill>
                    <a:srgbClr val="FFFFFF"/>
                  </a:solidFill>
                  <a:effectLst/>
                  <a:uLnTx/>
                  <a:uFillTx/>
                  <a:latin typeface="Calibri"/>
                  <a:ea typeface="Calibri"/>
                  <a:cs typeface="Calibri"/>
                  <a:sym typeface="Calibri"/>
                </a:rPr>
                <a:t>Construct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563;p81">
              <a:extLst>
                <a:ext uri="{FF2B5EF4-FFF2-40B4-BE49-F238E27FC236}">
                  <a16:creationId xmlns:a16="http://schemas.microsoft.com/office/drawing/2014/main" id="{5BE2A900-865A-3F4B-8F6B-B3485694055C}"/>
                </a:ext>
              </a:extLst>
            </p:cNvPr>
            <p:cNvSpPr/>
            <p:nvPr/>
          </p:nvSpPr>
          <p:spPr>
            <a:xfrm rot="-5400000">
              <a:off x="2656193" y="1560056"/>
              <a:ext cx="409695" cy="42642"/>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64;p81">
              <a:extLst>
                <a:ext uri="{FF2B5EF4-FFF2-40B4-BE49-F238E27FC236}">
                  <a16:creationId xmlns:a16="http://schemas.microsoft.com/office/drawing/2014/main" id="{05AF70CC-A51C-5B4C-9775-24CFB54D40A2}"/>
                </a:ext>
              </a:extLst>
            </p:cNvPr>
            <p:cNvSpPr txBox="1"/>
            <p:nvPr/>
          </p:nvSpPr>
          <p:spPr>
            <a:xfrm rot="-5400000">
              <a:off x="2850798" y="1571135"/>
              <a:ext cx="20484" cy="20484"/>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Calibri"/>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565;p81">
              <a:extLst>
                <a:ext uri="{FF2B5EF4-FFF2-40B4-BE49-F238E27FC236}">
                  <a16:creationId xmlns:a16="http://schemas.microsoft.com/office/drawing/2014/main" id="{882E699F-A97D-7D46-BB99-A3AF32AABDA0}"/>
                </a:ext>
              </a:extLst>
            </p:cNvPr>
            <p:cNvSpPr/>
            <p:nvPr/>
          </p:nvSpPr>
          <p:spPr>
            <a:xfrm>
              <a:off x="1425431" y="20755"/>
              <a:ext cx="2871218" cy="1355774"/>
            </a:xfrm>
            <a:prstGeom prst="ellipse">
              <a:avLst/>
            </a:prstGeom>
            <a:solidFill>
              <a:srgbClr val="7570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66;p81">
              <a:extLst>
                <a:ext uri="{FF2B5EF4-FFF2-40B4-BE49-F238E27FC236}">
                  <a16:creationId xmlns:a16="http://schemas.microsoft.com/office/drawing/2014/main" id="{0333FE9C-EEC7-8E44-9391-251209CCC7DC}"/>
                </a:ext>
              </a:extLst>
            </p:cNvPr>
            <p:cNvSpPr txBox="1"/>
            <p:nvPr/>
          </p:nvSpPr>
          <p:spPr>
            <a:xfrm>
              <a:off x="1845911" y="219304"/>
              <a:ext cx="2030258" cy="958676"/>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Ask  Individuals </a:t>
              </a: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567;p81">
              <a:extLst>
                <a:ext uri="{FF2B5EF4-FFF2-40B4-BE49-F238E27FC236}">
                  <a16:creationId xmlns:a16="http://schemas.microsoft.com/office/drawing/2014/main" id="{6E91B8EC-738F-1D4B-8475-823B4315035E}"/>
                </a:ext>
              </a:extLst>
            </p:cNvPr>
            <p:cNvSpPr/>
            <p:nvPr/>
          </p:nvSpPr>
          <p:spPr>
            <a:xfrm>
              <a:off x="3538928" y="2442791"/>
              <a:ext cx="94660" cy="42642"/>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68;p81">
              <a:extLst>
                <a:ext uri="{FF2B5EF4-FFF2-40B4-BE49-F238E27FC236}">
                  <a16:creationId xmlns:a16="http://schemas.microsoft.com/office/drawing/2014/main" id="{B58B7431-7608-2648-BDE6-CAD7912FA458}"/>
                </a:ext>
              </a:extLst>
            </p:cNvPr>
            <p:cNvSpPr txBox="1"/>
            <p:nvPr/>
          </p:nvSpPr>
          <p:spPr>
            <a:xfrm>
              <a:off x="3583892" y="2461745"/>
              <a:ext cx="4733" cy="4733"/>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Calibri"/>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569;p81">
              <a:extLst>
                <a:ext uri="{FF2B5EF4-FFF2-40B4-BE49-F238E27FC236}">
                  <a16:creationId xmlns:a16="http://schemas.microsoft.com/office/drawing/2014/main" id="{8140CF14-F1BE-9744-82A4-395264BC3DAF}"/>
                </a:ext>
              </a:extLst>
            </p:cNvPr>
            <p:cNvSpPr/>
            <p:nvPr/>
          </p:nvSpPr>
          <p:spPr>
            <a:xfrm>
              <a:off x="3633588" y="1545019"/>
              <a:ext cx="1985843" cy="1838186"/>
            </a:xfrm>
            <a:prstGeom prst="ellipse">
              <a:avLst/>
            </a:prstGeom>
            <a:solidFill>
              <a:srgbClr val="9CC2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70;p81">
              <a:extLst>
                <a:ext uri="{FF2B5EF4-FFF2-40B4-BE49-F238E27FC236}">
                  <a16:creationId xmlns:a16="http://schemas.microsoft.com/office/drawing/2014/main" id="{434075AD-4DFE-A74D-95FF-BFDAC0762E1D}"/>
                </a:ext>
              </a:extLst>
            </p:cNvPr>
            <p:cNvSpPr txBox="1"/>
            <p:nvPr/>
          </p:nvSpPr>
          <p:spPr>
            <a:xfrm>
              <a:off x="3924408" y="1814215"/>
              <a:ext cx="1404203" cy="1299794"/>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Product Review</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71;p81">
              <a:extLst>
                <a:ext uri="{FF2B5EF4-FFF2-40B4-BE49-F238E27FC236}">
                  <a16:creationId xmlns:a16="http://schemas.microsoft.com/office/drawing/2014/main" id="{D6448793-23CA-1A4B-862E-7BEF0D699334}"/>
                </a:ext>
              </a:extLst>
            </p:cNvPr>
            <p:cNvSpPr/>
            <p:nvPr/>
          </p:nvSpPr>
          <p:spPr>
            <a:xfrm rot="5400000">
              <a:off x="2656193" y="3325525"/>
              <a:ext cx="409695" cy="42642"/>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72;p81">
              <a:extLst>
                <a:ext uri="{FF2B5EF4-FFF2-40B4-BE49-F238E27FC236}">
                  <a16:creationId xmlns:a16="http://schemas.microsoft.com/office/drawing/2014/main" id="{502F24A0-7D8B-5048-BD16-AA44E2B59317}"/>
                </a:ext>
              </a:extLst>
            </p:cNvPr>
            <p:cNvSpPr txBox="1"/>
            <p:nvPr/>
          </p:nvSpPr>
          <p:spPr>
            <a:xfrm rot="5400000">
              <a:off x="2850798" y="3336604"/>
              <a:ext cx="20484" cy="20484"/>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Calibri"/>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573;p81">
              <a:extLst>
                <a:ext uri="{FF2B5EF4-FFF2-40B4-BE49-F238E27FC236}">
                  <a16:creationId xmlns:a16="http://schemas.microsoft.com/office/drawing/2014/main" id="{EF5C82F4-EFDF-E342-BDB5-005FE3A951DB}"/>
                </a:ext>
              </a:extLst>
            </p:cNvPr>
            <p:cNvSpPr/>
            <p:nvPr/>
          </p:nvSpPr>
          <p:spPr>
            <a:xfrm>
              <a:off x="1426950" y="3551694"/>
              <a:ext cx="2868181" cy="1355774"/>
            </a:xfrm>
            <a:prstGeom prst="ellipse">
              <a:avLst/>
            </a:prstGeom>
            <a:solidFill>
              <a:srgbClr val="007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74;p81">
              <a:extLst>
                <a:ext uri="{FF2B5EF4-FFF2-40B4-BE49-F238E27FC236}">
                  <a16:creationId xmlns:a16="http://schemas.microsoft.com/office/drawing/2014/main" id="{A4352F97-923B-664E-8987-572F86224EA9}"/>
                </a:ext>
              </a:extLst>
            </p:cNvPr>
            <p:cNvSpPr txBox="1"/>
            <p:nvPr/>
          </p:nvSpPr>
          <p:spPr>
            <a:xfrm>
              <a:off x="1846985" y="3750243"/>
              <a:ext cx="2028111" cy="958676"/>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Observation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575;p81">
              <a:extLst>
                <a:ext uri="{FF2B5EF4-FFF2-40B4-BE49-F238E27FC236}">
                  <a16:creationId xmlns:a16="http://schemas.microsoft.com/office/drawing/2014/main" id="{63316DFA-765E-7A4D-A98B-AA5F418F32F8}"/>
                </a:ext>
              </a:extLst>
            </p:cNvPr>
            <p:cNvSpPr/>
            <p:nvPr/>
          </p:nvSpPr>
          <p:spPr>
            <a:xfrm rot="10800000">
              <a:off x="2009588" y="2442791"/>
              <a:ext cx="173564" cy="42642"/>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76;p81">
              <a:extLst>
                <a:ext uri="{FF2B5EF4-FFF2-40B4-BE49-F238E27FC236}">
                  <a16:creationId xmlns:a16="http://schemas.microsoft.com/office/drawing/2014/main" id="{37660203-8BD4-234D-AF0D-9310C8A62488}"/>
                </a:ext>
              </a:extLst>
            </p:cNvPr>
            <p:cNvSpPr txBox="1"/>
            <p:nvPr/>
          </p:nvSpPr>
          <p:spPr>
            <a:xfrm>
              <a:off x="2092032" y="2459773"/>
              <a:ext cx="8678" cy="8678"/>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Calibri"/>
                <a:buNone/>
                <a:tabLst/>
                <a:defRPr/>
              </a:pPr>
              <a:endParaRPr kumimoji="0" sz="5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577;p81">
              <a:extLst>
                <a:ext uri="{FF2B5EF4-FFF2-40B4-BE49-F238E27FC236}">
                  <a16:creationId xmlns:a16="http://schemas.microsoft.com/office/drawing/2014/main" id="{E2F70DF2-F8D3-6D43-97BB-1285E22AA19E}"/>
                </a:ext>
              </a:extLst>
            </p:cNvPr>
            <p:cNvSpPr/>
            <p:nvPr/>
          </p:nvSpPr>
          <p:spPr>
            <a:xfrm>
              <a:off x="25345" y="1545141"/>
              <a:ext cx="1984243" cy="1837942"/>
            </a:xfrm>
            <a:prstGeom prst="ellipse">
              <a:avLst/>
            </a:prstGeom>
            <a:solidFill>
              <a:srgbClr val="8296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78;p81">
              <a:extLst>
                <a:ext uri="{FF2B5EF4-FFF2-40B4-BE49-F238E27FC236}">
                  <a16:creationId xmlns:a16="http://schemas.microsoft.com/office/drawing/2014/main" id="{B888BB95-05BF-F24B-8FE4-9B7C7CF77CB3}"/>
                </a:ext>
              </a:extLst>
            </p:cNvPr>
            <p:cNvSpPr txBox="1"/>
            <p:nvPr/>
          </p:nvSpPr>
          <p:spPr>
            <a:xfrm>
              <a:off x="315931" y="1814301"/>
              <a:ext cx="1403071" cy="1299622"/>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0" i="0" u="none" strike="noStrike" kern="0" cap="none" spc="0" normalizeH="0" baseline="0" noProof="0">
                  <a:ln>
                    <a:noFill/>
                  </a:ln>
                  <a:solidFill>
                    <a:srgbClr val="FFFFFF"/>
                  </a:solidFill>
                  <a:effectLst/>
                  <a:uLnTx/>
                  <a:uFillTx/>
                  <a:latin typeface="Calibri"/>
                  <a:ea typeface="Calibri"/>
                  <a:cs typeface="Calibri"/>
                  <a:sym typeface="Calibri"/>
                </a:rPr>
                <a:t>Self-Report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1480482"/>
      </p:ext>
    </p:extLst>
  </p:cSld>
  <p:clrMapOvr>
    <a:masterClrMapping/>
  </p:clrMapOvr>
</p:sld>
</file>

<file path=ppt/theme/theme1.xml><?xml version="1.0" encoding="utf-8"?>
<a:theme xmlns:a="http://schemas.openxmlformats.org/drawingml/2006/main" name="4_Custom Design">
  <a:themeElements>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clusion part 1 ppt NEW">
  <a:themeElements>
    <a:clrScheme name="Custom 2">
      <a:dk1>
        <a:srgbClr val="0061AF"/>
      </a:dk1>
      <a:lt1>
        <a:srgbClr val="0061AF"/>
      </a:lt1>
      <a:dk2>
        <a:srgbClr val="0061AF"/>
      </a:dk2>
      <a:lt2>
        <a:srgbClr val="0061AF"/>
      </a:lt2>
      <a:accent1>
        <a:srgbClr val="0061AF"/>
      </a:accent1>
      <a:accent2>
        <a:srgbClr val="0061AF"/>
      </a:accent2>
      <a:accent3>
        <a:srgbClr val="0061AF"/>
      </a:accent3>
      <a:accent4>
        <a:srgbClr val="0061AF"/>
      </a:accent4>
      <a:accent5>
        <a:srgbClr val="0061AF"/>
      </a:accent5>
      <a:accent6>
        <a:srgbClr val="0061AF"/>
      </a:accent6>
      <a:hlink>
        <a:srgbClr val="0061AF"/>
      </a:hlink>
      <a:folHlink>
        <a:srgbClr val="0061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32726</TotalTime>
  <Words>750</Words>
  <Application>Microsoft Macintosh PowerPoint</Application>
  <PresentationFormat>Widescreen</PresentationFormat>
  <Paragraphs>168</Paragraphs>
  <Slides>11</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 Black</vt:lpstr>
      <vt:lpstr>Calibri</vt:lpstr>
      <vt:lpstr>Gotham Bold</vt:lpstr>
      <vt:lpstr>Helvetica Neue</vt:lpstr>
      <vt:lpstr>Lucida Sans</vt:lpstr>
      <vt:lpstr>Segoe UI</vt:lpstr>
      <vt:lpstr>Wingdings</vt:lpstr>
      <vt:lpstr>4_Custom Design</vt:lpstr>
      <vt:lpstr>Inclusion part 1 ppt NEW</vt:lpstr>
      <vt:lpstr>Measuring the Success of Inclusive Principal Leadership</vt:lpstr>
      <vt:lpstr>Measuring your Implementation work &amp; Impact.. </vt:lpstr>
      <vt:lpstr>Short Term - Intermediate  - Long Term Outcomes  </vt:lpstr>
      <vt:lpstr>Identifying Outcomes </vt:lpstr>
      <vt:lpstr>Identifying Outcomes                                                 (Kirkpatrick, 1993; Guskey, 2000; Proctor et al., 2011)</vt:lpstr>
      <vt:lpstr>Identifying Outcomes                                                 (Kirkpatrick, 1993; Guskey, 2000; Proctor et al., 2011)</vt:lpstr>
      <vt:lpstr>Short Term – Intermediate – Long Term: Constructs</vt:lpstr>
      <vt:lpstr>Short Term – Intermediate – Long Term: Methods </vt:lpstr>
      <vt:lpstr>Implementation Measures: Criteria &amp; Methods </vt:lpstr>
      <vt:lpstr>Considerations for Refining Your Plan</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300</cp:revision>
  <cp:lastPrinted>2018-06-25T19:55:55Z</cp:lastPrinted>
  <dcterms:created xsi:type="dcterms:W3CDTF">2018-06-04T20:08:10Z</dcterms:created>
  <dcterms:modified xsi:type="dcterms:W3CDTF">2023-04-11T15:55:37Z</dcterms:modified>
</cp:coreProperties>
</file>