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297" r:id="rId3"/>
    <p:sldId id="428" r:id="rId4"/>
    <p:sldId id="364" r:id="rId5"/>
    <p:sldId id="475" r:id="rId6"/>
    <p:sldId id="396" r:id="rId7"/>
    <p:sldId id="476" r:id="rId8"/>
    <p:sldId id="487" r:id="rId9"/>
    <p:sldId id="491" r:id="rId10"/>
    <p:sldId id="470" r:id="rId11"/>
    <p:sldId id="465" r:id="rId12"/>
    <p:sldId id="467" r:id="rId13"/>
    <p:sldId id="256" r:id="rId14"/>
    <p:sldId id="459" r:id="rId15"/>
    <p:sldId id="461" r:id="rId16"/>
    <p:sldId id="460" r:id="rId17"/>
    <p:sldId id="462" r:id="rId18"/>
    <p:sldId id="298" r:id="rId19"/>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ul" initials="JP" lastIdx="6" clrIdx="0">
    <p:extLst>
      <p:ext uri="{19B8F6BF-5375-455C-9EA6-DF929625EA0E}">
        <p15:presenceInfo xmlns:p15="http://schemas.microsoft.com/office/powerpoint/2012/main" userId="S-1-5-21-1557685756-407574929-398547282-7881" providerId="AD"/>
      </p:ext>
    </p:extLst>
  </p:cmAuthor>
  <p:cmAuthor id="2" name="Kaylan Connally" initials="KC" lastIdx="1" clrIdx="1">
    <p:extLst>
      <p:ext uri="{19B8F6BF-5375-455C-9EA6-DF929625EA0E}">
        <p15:presenceInfo xmlns:p15="http://schemas.microsoft.com/office/powerpoint/2012/main" userId="S-1-5-21-1557685756-407574929-398547282-7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6949" autoAdjust="0"/>
  </p:normalViewPr>
  <p:slideViewPr>
    <p:cSldViewPr snapToGrid="0">
      <p:cViewPr varScale="1">
        <p:scale>
          <a:sx n="72" d="100"/>
          <a:sy n="72" d="100"/>
        </p:scale>
        <p:origin x="504" y="21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79C54-AA55-A641-A452-D4852CD6BAA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A24C9EE1-ACF1-8C4C-BA8D-6FAC60AF8D45}">
      <dgm:prSet phldrT="[Text]" custT="1"/>
      <dgm:spPr>
        <a:solidFill>
          <a:srgbClr val="7030A0"/>
        </a:solidFill>
      </dgm:spPr>
      <dgm:t>
        <a:bodyPr/>
        <a:lstStyle/>
        <a:p>
          <a:r>
            <a:rPr lang="en-US" sz="2400" b="1" dirty="0"/>
            <a:t>Physical placement in inclusive schools and classrooms</a:t>
          </a:r>
        </a:p>
      </dgm:t>
    </dgm:pt>
    <dgm:pt modelId="{8B63097F-DE31-2348-AD38-BC231103CC3B}" type="parTrans" cxnId="{9E933ACC-E4C2-794F-B449-E84FC371110D}">
      <dgm:prSet/>
      <dgm:spPr/>
      <dgm:t>
        <a:bodyPr/>
        <a:lstStyle/>
        <a:p>
          <a:endParaRPr lang="en-US"/>
        </a:p>
      </dgm:t>
    </dgm:pt>
    <dgm:pt modelId="{5AFB1C14-8868-8F4D-946A-7B78D0164C5B}" type="sibTrans" cxnId="{9E933ACC-E4C2-794F-B449-E84FC371110D}">
      <dgm:prSet/>
      <dgm:spPr/>
      <dgm:t>
        <a:bodyPr/>
        <a:lstStyle/>
        <a:p>
          <a:endParaRPr lang="en-US"/>
        </a:p>
      </dgm:t>
    </dgm:pt>
    <dgm:pt modelId="{F02E3E8D-CCD3-CD4A-9DFA-9BE7E9E50F9E}">
      <dgm:prSet phldrT="[Text]" custT="1"/>
      <dgm:spPr>
        <a:solidFill>
          <a:srgbClr val="7030A0"/>
        </a:solidFill>
      </dgm:spPr>
      <dgm:t>
        <a:bodyPr/>
        <a:lstStyle/>
        <a:p>
          <a:r>
            <a:rPr lang="en-US" sz="2400" b="1" dirty="0"/>
            <a:t>Valued member of class, part of class routines and activities; relevant extracurricular activities</a:t>
          </a:r>
        </a:p>
      </dgm:t>
    </dgm:pt>
    <dgm:pt modelId="{1AB45962-84F5-1C42-8981-02578C38E055}" type="parTrans" cxnId="{38316538-379F-3D43-ADE7-27774DF680D0}">
      <dgm:prSet/>
      <dgm:spPr/>
      <dgm:t>
        <a:bodyPr/>
        <a:lstStyle/>
        <a:p>
          <a:endParaRPr lang="en-US"/>
        </a:p>
      </dgm:t>
    </dgm:pt>
    <dgm:pt modelId="{A0FAF8DE-FF7B-9745-8374-632CBEB11DA1}" type="sibTrans" cxnId="{38316538-379F-3D43-ADE7-27774DF680D0}">
      <dgm:prSet/>
      <dgm:spPr/>
      <dgm:t>
        <a:bodyPr/>
        <a:lstStyle/>
        <a:p>
          <a:endParaRPr lang="en-US"/>
        </a:p>
      </dgm:t>
    </dgm:pt>
    <dgm:pt modelId="{05AAC641-D0BB-F648-9F4D-AAA67A05039F}">
      <dgm:prSet phldrT="[Text]" custT="1"/>
      <dgm:spPr>
        <a:solidFill>
          <a:srgbClr val="7030A0"/>
        </a:solidFill>
      </dgm:spPr>
      <dgm:t>
        <a:bodyPr/>
        <a:lstStyle/>
        <a:p>
          <a:r>
            <a:rPr lang="en-US" sz="2400" b="1" dirty="0"/>
            <a:t>Accessible curriculum</a:t>
          </a:r>
        </a:p>
      </dgm:t>
    </dgm:pt>
    <dgm:pt modelId="{9DA0EC6D-61BC-264F-8D92-D04B59C5F0F0}" type="parTrans" cxnId="{B38D2516-53BE-6F42-B7A1-C834A02226DE}">
      <dgm:prSet/>
      <dgm:spPr/>
      <dgm:t>
        <a:bodyPr/>
        <a:lstStyle/>
        <a:p>
          <a:endParaRPr lang="en-US"/>
        </a:p>
      </dgm:t>
    </dgm:pt>
    <dgm:pt modelId="{5D8B653F-1759-964F-B91E-61536648E824}" type="sibTrans" cxnId="{B38D2516-53BE-6F42-B7A1-C834A02226DE}">
      <dgm:prSet/>
      <dgm:spPr/>
      <dgm:t>
        <a:bodyPr/>
        <a:lstStyle/>
        <a:p>
          <a:endParaRPr lang="en-US"/>
        </a:p>
      </dgm:t>
    </dgm:pt>
    <dgm:pt modelId="{4E120621-DB77-124D-A008-BC92BB086246}" type="pres">
      <dgm:prSet presAssocID="{CB079C54-AA55-A641-A452-D4852CD6BAA7}" presName="Name0" presStyleCnt="0">
        <dgm:presLayoutVars>
          <dgm:chMax val="7"/>
          <dgm:chPref val="7"/>
          <dgm:dir/>
        </dgm:presLayoutVars>
      </dgm:prSet>
      <dgm:spPr/>
    </dgm:pt>
    <dgm:pt modelId="{18AAB9A2-5809-6348-BAE1-95E10201C910}" type="pres">
      <dgm:prSet presAssocID="{CB079C54-AA55-A641-A452-D4852CD6BAA7}" presName="Name1" presStyleCnt="0"/>
      <dgm:spPr/>
    </dgm:pt>
    <dgm:pt modelId="{ACEE8663-9A02-C848-B6C4-E779E055BE52}" type="pres">
      <dgm:prSet presAssocID="{CB079C54-AA55-A641-A452-D4852CD6BAA7}" presName="cycle" presStyleCnt="0"/>
      <dgm:spPr/>
    </dgm:pt>
    <dgm:pt modelId="{6DEDD603-01FB-DD48-AE6B-FD2C07B14968}" type="pres">
      <dgm:prSet presAssocID="{CB079C54-AA55-A641-A452-D4852CD6BAA7}" presName="srcNode" presStyleLbl="node1" presStyleIdx="0" presStyleCnt="3"/>
      <dgm:spPr/>
    </dgm:pt>
    <dgm:pt modelId="{4C7D54FB-6687-F74C-9B28-21F53A12A5EB}" type="pres">
      <dgm:prSet presAssocID="{CB079C54-AA55-A641-A452-D4852CD6BAA7}" presName="conn" presStyleLbl="parChTrans1D2" presStyleIdx="0" presStyleCnt="1"/>
      <dgm:spPr/>
    </dgm:pt>
    <dgm:pt modelId="{6A957822-0E4A-DC40-969E-EB3FA6F25908}" type="pres">
      <dgm:prSet presAssocID="{CB079C54-AA55-A641-A452-D4852CD6BAA7}" presName="extraNode" presStyleLbl="node1" presStyleIdx="0" presStyleCnt="3"/>
      <dgm:spPr/>
    </dgm:pt>
    <dgm:pt modelId="{43F4930C-A692-9047-88C5-266C06C54D44}" type="pres">
      <dgm:prSet presAssocID="{CB079C54-AA55-A641-A452-D4852CD6BAA7}" presName="dstNode" presStyleLbl="node1" presStyleIdx="0" presStyleCnt="3"/>
      <dgm:spPr/>
    </dgm:pt>
    <dgm:pt modelId="{646817AA-783C-3F43-B40E-EE764AD445B1}" type="pres">
      <dgm:prSet presAssocID="{A24C9EE1-ACF1-8C4C-BA8D-6FAC60AF8D45}" presName="text_1" presStyleLbl="node1" presStyleIdx="0" presStyleCnt="3">
        <dgm:presLayoutVars>
          <dgm:bulletEnabled val="1"/>
        </dgm:presLayoutVars>
      </dgm:prSet>
      <dgm:spPr/>
    </dgm:pt>
    <dgm:pt modelId="{63632675-9B13-4645-B774-D7F4C7B95F5E}" type="pres">
      <dgm:prSet presAssocID="{A24C9EE1-ACF1-8C4C-BA8D-6FAC60AF8D45}" presName="accent_1" presStyleCnt="0"/>
      <dgm:spPr/>
    </dgm:pt>
    <dgm:pt modelId="{BBC30F7E-AF3A-C640-9CA4-878374BA617D}" type="pres">
      <dgm:prSet presAssocID="{A24C9EE1-ACF1-8C4C-BA8D-6FAC60AF8D45}" presName="accentRepeatNode" presStyleLbl="solidFgAcc1" presStyleIdx="0" presStyleCnt="3"/>
      <dgm:spPr>
        <a:ln>
          <a:solidFill>
            <a:srgbClr val="7030A0"/>
          </a:solidFill>
        </a:ln>
      </dgm:spPr>
    </dgm:pt>
    <dgm:pt modelId="{03EF1304-AE3A-374E-ACE9-EE7752312D79}" type="pres">
      <dgm:prSet presAssocID="{F02E3E8D-CCD3-CD4A-9DFA-9BE7E9E50F9E}" presName="text_2" presStyleLbl="node1" presStyleIdx="1" presStyleCnt="3" custScaleY="146168">
        <dgm:presLayoutVars>
          <dgm:bulletEnabled val="1"/>
        </dgm:presLayoutVars>
      </dgm:prSet>
      <dgm:spPr/>
    </dgm:pt>
    <dgm:pt modelId="{FA584CC7-E4DC-B444-9D54-3C9A50F26726}" type="pres">
      <dgm:prSet presAssocID="{F02E3E8D-CCD3-CD4A-9DFA-9BE7E9E50F9E}" presName="accent_2" presStyleCnt="0"/>
      <dgm:spPr/>
    </dgm:pt>
    <dgm:pt modelId="{989D088A-C0A1-3949-89CB-9C273D4759D1}" type="pres">
      <dgm:prSet presAssocID="{F02E3E8D-CCD3-CD4A-9DFA-9BE7E9E50F9E}" presName="accentRepeatNode" presStyleLbl="solidFgAcc1" presStyleIdx="1" presStyleCnt="3"/>
      <dgm:spPr>
        <a:ln>
          <a:solidFill>
            <a:srgbClr val="7030A0"/>
          </a:solidFill>
        </a:ln>
      </dgm:spPr>
    </dgm:pt>
    <dgm:pt modelId="{ADD85219-879D-B84B-BE5A-27010CD9C6F9}" type="pres">
      <dgm:prSet presAssocID="{05AAC641-D0BB-F648-9F4D-AAA67A05039F}" presName="text_3" presStyleLbl="node1" presStyleIdx="2" presStyleCnt="3">
        <dgm:presLayoutVars>
          <dgm:bulletEnabled val="1"/>
        </dgm:presLayoutVars>
      </dgm:prSet>
      <dgm:spPr/>
    </dgm:pt>
    <dgm:pt modelId="{47AE5980-8F99-004E-B476-8DA0E32F0DA5}" type="pres">
      <dgm:prSet presAssocID="{05AAC641-D0BB-F648-9F4D-AAA67A05039F}" presName="accent_3" presStyleCnt="0"/>
      <dgm:spPr/>
    </dgm:pt>
    <dgm:pt modelId="{005E4408-1CB6-8343-B8F1-AF3458C5E451}" type="pres">
      <dgm:prSet presAssocID="{05AAC641-D0BB-F648-9F4D-AAA67A05039F}" presName="accentRepeatNode" presStyleLbl="solidFgAcc1" presStyleIdx="2" presStyleCnt="3"/>
      <dgm:spPr>
        <a:ln>
          <a:solidFill>
            <a:srgbClr val="7030A0"/>
          </a:solidFill>
        </a:ln>
      </dgm:spPr>
    </dgm:pt>
  </dgm:ptLst>
  <dgm:cxnLst>
    <dgm:cxn modelId="{B401F106-8427-864F-B33F-F9D47BBE679F}" type="presOf" srcId="{F02E3E8D-CCD3-CD4A-9DFA-9BE7E9E50F9E}" destId="{03EF1304-AE3A-374E-ACE9-EE7752312D79}" srcOrd="0" destOrd="0" presId="urn:microsoft.com/office/officeart/2008/layout/VerticalCurvedList"/>
    <dgm:cxn modelId="{B38D2516-53BE-6F42-B7A1-C834A02226DE}" srcId="{CB079C54-AA55-A641-A452-D4852CD6BAA7}" destId="{05AAC641-D0BB-F648-9F4D-AAA67A05039F}" srcOrd="2" destOrd="0" parTransId="{9DA0EC6D-61BC-264F-8D92-D04B59C5F0F0}" sibTransId="{5D8B653F-1759-964F-B91E-61536648E824}"/>
    <dgm:cxn modelId="{38316538-379F-3D43-ADE7-27774DF680D0}" srcId="{CB079C54-AA55-A641-A452-D4852CD6BAA7}" destId="{F02E3E8D-CCD3-CD4A-9DFA-9BE7E9E50F9E}" srcOrd="1" destOrd="0" parTransId="{1AB45962-84F5-1C42-8981-02578C38E055}" sibTransId="{A0FAF8DE-FF7B-9745-8374-632CBEB11DA1}"/>
    <dgm:cxn modelId="{BA944582-F4F3-404F-A38F-434AC0F4394E}" type="presOf" srcId="{5AFB1C14-8868-8F4D-946A-7B78D0164C5B}" destId="{4C7D54FB-6687-F74C-9B28-21F53A12A5EB}" srcOrd="0" destOrd="0" presId="urn:microsoft.com/office/officeart/2008/layout/VerticalCurvedList"/>
    <dgm:cxn modelId="{47BD08B7-BD90-344B-884B-9F1D599C3508}" type="presOf" srcId="{CB079C54-AA55-A641-A452-D4852CD6BAA7}" destId="{4E120621-DB77-124D-A008-BC92BB086246}" srcOrd="0" destOrd="0" presId="urn:microsoft.com/office/officeart/2008/layout/VerticalCurvedList"/>
    <dgm:cxn modelId="{B0647EBF-81DD-A049-97A5-CC31A154D033}" type="presOf" srcId="{05AAC641-D0BB-F648-9F4D-AAA67A05039F}" destId="{ADD85219-879D-B84B-BE5A-27010CD9C6F9}" srcOrd="0" destOrd="0" presId="urn:microsoft.com/office/officeart/2008/layout/VerticalCurvedList"/>
    <dgm:cxn modelId="{12B336CB-2941-6240-906A-1608BA98C80A}" type="presOf" srcId="{A24C9EE1-ACF1-8C4C-BA8D-6FAC60AF8D45}" destId="{646817AA-783C-3F43-B40E-EE764AD445B1}" srcOrd="0" destOrd="0" presId="urn:microsoft.com/office/officeart/2008/layout/VerticalCurvedList"/>
    <dgm:cxn modelId="{9E933ACC-E4C2-794F-B449-E84FC371110D}" srcId="{CB079C54-AA55-A641-A452-D4852CD6BAA7}" destId="{A24C9EE1-ACF1-8C4C-BA8D-6FAC60AF8D45}" srcOrd="0" destOrd="0" parTransId="{8B63097F-DE31-2348-AD38-BC231103CC3B}" sibTransId="{5AFB1C14-8868-8F4D-946A-7B78D0164C5B}"/>
    <dgm:cxn modelId="{49C6B8AD-D9A9-3740-BD98-026984792103}" type="presParOf" srcId="{4E120621-DB77-124D-A008-BC92BB086246}" destId="{18AAB9A2-5809-6348-BAE1-95E10201C910}" srcOrd="0" destOrd="0" presId="urn:microsoft.com/office/officeart/2008/layout/VerticalCurvedList"/>
    <dgm:cxn modelId="{603D4B9A-23F6-D243-8FBE-80475A96B755}" type="presParOf" srcId="{18AAB9A2-5809-6348-BAE1-95E10201C910}" destId="{ACEE8663-9A02-C848-B6C4-E779E055BE52}" srcOrd="0" destOrd="0" presId="urn:microsoft.com/office/officeart/2008/layout/VerticalCurvedList"/>
    <dgm:cxn modelId="{F0DCE459-7743-2F48-A640-8882FB4616BF}" type="presParOf" srcId="{ACEE8663-9A02-C848-B6C4-E779E055BE52}" destId="{6DEDD603-01FB-DD48-AE6B-FD2C07B14968}" srcOrd="0" destOrd="0" presId="urn:microsoft.com/office/officeart/2008/layout/VerticalCurvedList"/>
    <dgm:cxn modelId="{E75914EB-0258-3A4A-A762-0DECA0F4C788}" type="presParOf" srcId="{ACEE8663-9A02-C848-B6C4-E779E055BE52}" destId="{4C7D54FB-6687-F74C-9B28-21F53A12A5EB}" srcOrd="1" destOrd="0" presId="urn:microsoft.com/office/officeart/2008/layout/VerticalCurvedList"/>
    <dgm:cxn modelId="{7EB4B5C5-CE4E-0847-9A97-4A6E9E3307F5}" type="presParOf" srcId="{ACEE8663-9A02-C848-B6C4-E779E055BE52}" destId="{6A957822-0E4A-DC40-969E-EB3FA6F25908}" srcOrd="2" destOrd="0" presId="urn:microsoft.com/office/officeart/2008/layout/VerticalCurvedList"/>
    <dgm:cxn modelId="{54FE80F3-8091-6048-A24B-450EF9B3BB5A}" type="presParOf" srcId="{ACEE8663-9A02-C848-B6C4-E779E055BE52}" destId="{43F4930C-A692-9047-88C5-266C06C54D44}" srcOrd="3" destOrd="0" presId="urn:microsoft.com/office/officeart/2008/layout/VerticalCurvedList"/>
    <dgm:cxn modelId="{850C37AF-853D-C548-83AB-2BFE737A5A82}" type="presParOf" srcId="{18AAB9A2-5809-6348-BAE1-95E10201C910}" destId="{646817AA-783C-3F43-B40E-EE764AD445B1}" srcOrd="1" destOrd="0" presId="urn:microsoft.com/office/officeart/2008/layout/VerticalCurvedList"/>
    <dgm:cxn modelId="{F8BE03AD-EE0D-CF4F-9BFD-ABCC07D7357C}" type="presParOf" srcId="{18AAB9A2-5809-6348-BAE1-95E10201C910}" destId="{63632675-9B13-4645-B774-D7F4C7B95F5E}" srcOrd="2" destOrd="0" presId="urn:microsoft.com/office/officeart/2008/layout/VerticalCurvedList"/>
    <dgm:cxn modelId="{B8CF5D21-DE95-5445-800F-3778DD1A7647}" type="presParOf" srcId="{63632675-9B13-4645-B774-D7F4C7B95F5E}" destId="{BBC30F7E-AF3A-C640-9CA4-878374BA617D}" srcOrd="0" destOrd="0" presId="urn:microsoft.com/office/officeart/2008/layout/VerticalCurvedList"/>
    <dgm:cxn modelId="{BD27CB96-240E-7046-BDFF-DEF2EB3B9858}" type="presParOf" srcId="{18AAB9A2-5809-6348-BAE1-95E10201C910}" destId="{03EF1304-AE3A-374E-ACE9-EE7752312D79}" srcOrd="3" destOrd="0" presId="urn:microsoft.com/office/officeart/2008/layout/VerticalCurvedList"/>
    <dgm:cxn modelId="{B0C9D0B4-28BE-234C-B559-7021CCC6BF9E}" type="presParOf" srcId="{18AAB9A2-5809-6348-BAE1-95E10201C910}" destId="{FA584CC7-E4DC-B444-9D54-3C9A50F26726}" srcOrd="4" destOrd="0" presId="urn:microsoft.com/office/officeart/2008/layout/VerticalCurvedList"/>
    <dgm:cxn modelId="{B5B92C1D-D5E0-4548-B29A-FF59B8CDFCB6}" type="presParOf" srcId="{FA584CC7-E4DC-B444-9D54-3C9A50F26726}" destId="{989D088A-C0A1-3949-89CB-9C273D4759D1}" srcOrd="0" destOrd="0" presId="urn:microsoft.com/office/officeart/2008/layout/VerticalCurvedList"/>
    <dgm:cxn modelId="{73636F06-B89A-FE4D-AA7B-CB9E0BA04842}" type="presParOf" srcId="{18AAB9A2-5809-6348-BAE1-95E10201C910}" destId="{ADD85219-879D-B84B-BE5A-27010CD9C6F9}" srcOrd="5" destOrd="0" presId="urn:microsoft.com/office/officeart/2008/layout/VerticalCurvedList"/>
    <dgm:cxn modelId="{3C221751-D4FE-614D-AF2E-ED31EDC2B8F9}" type="presParOf" srcId="{18AAB9A2-5809-6348-BAE1-95E10201C910}" destId="{47AE5980-8F99-004E-B476-8DA0E32F0DA5}" srcOrd="6" destOrd="0" presId="urn:microsoft.com/office/officeart/2008/layout/VerticalCurvedList"/>
    <dgm:cxn modelId="{A3037012-A5F2-AA4A-8E28-0A29B698E696}" type="presParOf" srcId="{47AE5980-8F99-004E-B476-8DA0E32F0DA5}" destId="{005E4408-1CB6-8343-B8F1-AF3458C5E45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D54FB-6687-F74C-9B28-21F53A12A5EB}">
      <dsp:nvSpPr>
        <dsp:cNvPr id="0" name=""/>
        <dsp:cNvSpPr/>
      </dsp:nvSpPr>
      <dsp:spPr>
        <a:xfrm>
          <a:off x="-4393176" y="-673826"/>
          <a:ext cx="5233852" cy="5233852"/>
        </a:xfrm>
        <a:prstGeom prst="blockArc">
          <a:avLst>
            <a:gd name="adj1" fmla="val 18900000"/>
            <a:gd name="adj2" fmla="val 2700000"/>
            <a:gd name="adj3" fmla="val 413"/>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6817AA-783C-3F43-B40E-EE764AD445B1}">
      <dsp:nvSpPr>
        <dsp:cNvPr id="0" name=""/>
        <dsp:cNvSpPr/>
      </dsp:nvSpPr>
      <dsp:spPr>
        <a:xfrm>
          <a:off x="540655" y="388620"/>
          <a:ext cx="7097680" cy="777240"/>
        </a:xfrm>
        <a:prstGeom prst="rect">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693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Physical placement in inclusive schools and classrooms</a:t>
          </a:r>
        </a:p>
      </dsp:txBody>
      <dsp:txXfrm>
        <a:off x="540655" y="388620"/>
        <a:ext cx="7097680" cy="777240"/>
      </dsp:txXfrm>
    </dsp:sp>
    <dsp:sp modelId="{BBC30F7E-AF3A-C640-9CA4-878374BA617D}">
      <dsp:nvSpPr>
        <dsp:cNvPr id="0" name=""/>
        <dsp:cNvSpPr/>
      </dsp:nvSpPr>
      <dsp:spPr>
        <a:xfrm>
          <a:off x="54880" y="291465"/>
          <a:ext cx="971550" cy="971550"/>
        </a:xfrm>
        <a:prstGeom prst="ellipse">
          <a:avLst/>
        </a:prstGeom>
        <a:solidFill>
          <a:schemeClr val="lt1">
            <a:hueOff val="0"/>
            <a:satOff val="0"/>
            <a:lumOff val="0"/>
            <a:alphaOff val="0"/>
          </a:schemeClr>
        </a:solidFill>
        <a:ln w="9525" cap="flat" cmpd="sng" algn="ctr">
          <a:solidFill>
            <a:srgbClr val="7030A0"/>
          </a:solidFill>
          <a:prstDash val="solid"/>
        </a:ln>
        <a:effectLst/>
      </dsp:spPr>
      <dsp:style>
        <a:lnRef idx="1">
          <a:scrgbClr r="0" g="0" b="0"/>
        </a:lnRef>
        <a:fillRef idx="1">
          <a:scrgbClr r="0" g="0" b="0"/>
        </a:fillRef>
        <a:effectRef idx="0">
          <a:scrgbClr r="0" g="0" b="0"/>
        </a:effectRef>
        <a:fontRef idx="minor"/>
      </dsp:style>
    </dsp:sp>
    <dsp:sp modelId="{03EF1304-AE3A-374E-ACE9-EE7752312D79}">
      <dsp:nvSpPr>
        <dsp:cNvPr id="0" name=""/>
        <dsp:cNvSpPr/>
      </dsp:nvSpPr>
      <dsp:spPr>
        <a:xfrm>
          <a:off x="823182" y="1375061"/>
          <a:ext cx="6815154" cy="1136076"/>
        </a:xfrm>
        <a:prstGeom prst="rect">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693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Valued member of class, part of class routines and activities; relevant extracurricular activities</a:t>
          </a:r>
        </a:p>
      </dsp:txBody>
      <dsp:txXfrm>
        <a:off x="823182" y="1375061"/>
        <a:ext cx="6815154" cy="1136076"/>
      </dsp:txXfrm>
    </dsp:sp>
    <dsp:sp modelId="{989D088A-C0A1-3949-89CB-9C273D4759D1}">
      <dsp:nvSpPr>
        <dsp:cNvPr id="0" name=""/>
        <dsp:cNvSpPr/>
      </dsp:nvSpPr>
      <dsp:spPr>
        <a:xfrm>
          <a:off x="337407" y="1457325"/>
          <a:ext cx="971550" cy="971550"/>
        </a:xfrm>
        <a:prstGeom prst="ellipse">
          <a:avLst/>
        </a:prstGeom>
        <a:solidFill>
          <a:schemeClr val="lt1">
            <a:hueOff val="0"/>
            <a:satOff val="0"/>
            <a:lumOff val="0"/>
            <a:alphaOff val="0"/>
          </a:schemeClr>
        </a:solidFill>
        <a:ln w="9525" cap="flat" cmpd="sng" algn="ctr">
          <a:solidFill>
            <a:srgbClr val="7030A0"/>
          </a:solidFill>
          <a:prstDash val="solid"/>
        </a:ln>
        <a:effectLst/>
      </dsp:spPr>
      <dsp:style>
        <a:lnRef idx="1">
          <a:scrgbClr r="0" g="0" b="0"/>
        </a:lnRef>
        <a:fillRef idx="1">
          <a:scrgbClr r="0" g="0" b="0"/>
        </a:fillRef>
        <a:effectRef idx="0">
          <a:scrgbClr r="0" g="0" b="0"/>
        </a:effectRef>
        <a:fontRef idx="minor"/>
      </dsp:style>
    </dsp:sp>
    <dsp:sp modelId="{ADD85219-879D-B84B-BE5A-27010CD9C6F9}">
      <dsp:nvSpPr>
        <dsp:cNvPr id="0" name=""/>
        <dsp:cNvSpPr/>
      </dsp:nvSpPr>
      <dsp:spPr>
        <a:xfrm>
          <a:off x="540655" y="2720340"/>
          <a:ext cx="7097680" cy="777240"/>
        </a:xfrm>
        <a:prstGeom prst="rect">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693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Accessible curriculum</a:t>
          </a:r>
        </a:p>
      </dsp:txBody>
      <dsp:txXfrm>
        <a:off x="540655" y="2720340"/>
        <a:ext cx="7097680" cy="777240"/>
      </dsp:txXfrm>
    </dsp:sp>
    <dsp:sp modelId="{005E4408-1CB6-8343-B8F1-AF3458C5E451}">
      <dsp:nvSpPr>
        <dsp:cNvPr id="0" name=""/>
        <dsp:cNvSpPr/>
      </dsp:nvSpPr>
      <dsp:spPr>
        <a:xfrm>
          <a:off x="54880" y="2623185"/>
          <a:ext cx="971550" cy="971550"/>
        </a:xfrm>
        <a:prstGeom prst="ellipse">
          <a:avLst/>
        </a:prstGeom>
        <a:solidFill>
          <a:schemeClr val="lt1">
            <a:hueOff val="0"/>
            <a:satOff val="0"/>
            <a:lumOff val="0"/>
            <a:alphaOff val="0"/>
          </a:schemeClr>
        </a:solidFill>
        <a:ln w="9525" cap="flat" cmpd="sng" algn="ctr">
          <a:solidFill>
            <a:srgbClr val="7030A0"/>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42B8F63-D452-4F1F-A7E4-9D3894EE223E}" type="datetimeFigureOut">
              <a:rPr lang="en-US" smtClean="0"/>
              <a:t>4/11/23</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2A3892FC-9355-4286-B23D-6D4948C916D9}" type="slidenum">
              <a:rPr lang="en-US" smtClean="0"/>
              <a:t>‹#›</a:t>
            </a:fld>
            <a:endParaRPr lang="en-US" dirty="0"/>
          </a:p>
        </p:txBody>
      </p:sp>
    </p:spTree>
    <p:extLst>
      <p:ext uri="{BB962C8B-B14F-4D97-AF65-F5344CB8AC3E}">
        <p14:creationId xmlns:p14="http://schemas.microsoft.com/office/powerpoint/2010/main" val="225929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1305391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11</a:t>
            </a:fld>
            <a:endParaRPr lang="en-US" dirty="0"/>
          </a:p>
        </p:txBody>
      </p:sp>
    </p:spTree>
    <p:extLst>
      <p:ext uri="{BB962C8B-B14F-4D97-AF65-F5344CB8AC3E}">
        <p14:creationId xmlns:p14="http://schemas.microsoft.com/office/powerpoint/2010/main" val="14441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12</a:t>
            </a:fld>
            <a:endParaRPr lang="en-US" dirty="0"/>
          </a:p>
        </p:txBody>
      </p:sp>
    </p:spTree>
    <p:extLst>
      <p:ext uri="{BB962C8B-B14F-4D97-AF65-F5344CB8AC3E}">
        <p14:creationId xmlns:p14="http://schemas.microsoft.com/office/powerpoint/2010/main" val="313264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13</a:t>
            </a:fld>
            <a:endParaRPr lang="en-US" dirty="0"/>
          </a:p>
        </p:txBody>
      </p:sp>
    </p:spTree>
    <p:extLst>
      <p:ext uri="{BB962C8B-B14F-4D97-AF65-F5344CB8AC3E}">
        <p14:creationId xmlns:p14="http://schemas.microsoft.com/office/powerpoint/2010/main" val="395387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14</a:t>
            </a:fld>
            <a:endParaRPr lang="en-US" dirty="0"/>
          </a:p>
        </p:txBody>
      </p:sp>
    </p:spTree>
    <p:extLst>
      <p:ext uri="{BB962C8B-B14F-4D97-AF65-F5344CB8AC3E}">
        <p14:creationId xmlns:p14="http://schemas.microsoft.com/office/powerpoint/2010/main" val="54703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15</a:t>
            </a:fld>
            <a:endParaRPr lang="en-US" dirty="0"/>
          </a:p>
        </p:txBody>
      </p:sp>
    </p:spTree>
    <p:extLst>
      <p:ext uri="{BB962C8B-B14F-4D97-AF65-F5344CB8AC3E}">
        <p14:creationId xmlns:p14="http://schemas.microsoft.com/office/powerpoint/2010/main" val="3153553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17</a:t>
            </a:fld>
            <a:endParaRPr lang="en-US"/>
          </a:p>
        </p:txBody>
      </p:sp>
    </p:spTree>
    <p:extLst>
      <p:ext uri="{BB962C8B-B14F-4D97-AF65-F5344CB8AC3E}">
        <p14:creationId xmlns:p14="http://schemas.microsoft.com/office/powerpoint/2010/main" val="170106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2</a:t>
            </a:fld>
            <a:endParaRPr lang="en-US" dirty="0"/>
          </a:p>
        </p:txBody>
      </p:sp>
    </p:spTree>
    <p:extLst>
      <p:ext uri="{BB962C8B-B14F-4D97-AF65-F5344CB8AC3E}">
        <p14:creationId xmlns:p14="http://schemas.microsoft.com/office/powerpoint/2010/main" val="236358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DBA7B49A-F344-EB4D-84A9-00C86002CB18}"/>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16C3511F-3D2D-F242-92E5-64F5922A29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E8857C8A-3EED-3C4B-A3BF-C066CEBA3E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2CB194E-ACF7-EC48-99C3-1FF6471BFDBE}" type="slidenum">
              <a:rPr lang="en-US" altLang="en-US" smtClean="0"/>
              <a:pPr/>
              <a:t>3</a:t>
            </a:fld>
            <a:endParaRPr lang="en-US" altLang="en-US" dirty="0"/>
          </a:p>
        </p:txBody>
      </p:sp>
    </p:spTree>
    <p:extLst>
      <p:ext uri="{BB962C8B-B14F-4D97-AF65-F5344CB8AC3E}">
        <p14:creationId xmlns:p14="http://schemas.microsoft.com/office/powerpoint/2010/main" val="165127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41F01A6A-C8FE-1349-A3A6-4D5EF36917AA}"/>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8577DA5B-F220-B34F-BEB9-22C5508DC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943B4F90-A31A-104A-896B-78AE112B17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E6159C-E825-E14E-ACA2-2DC2519869D3}" type="slidenum">
              <a:rPr lang="en-US" altLang="en-US" smtClean="0">
                <a:latin typeface="Calibri" panose="020F0502020204030204" pitchFamily="34" charset="0"/>
              </a:rPr>
              <a:pPr>
                <a:spcBef>
                  <a:spcPct val="0"/>
                </a:spcBef>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6170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DD0DB149-6C3B-AA49-82E6-1D06700279BA}"/>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F99A14CC-D6A9-2A4C-ADEF-840F2DA324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dirty="0">
              <a:latin typeface="Arial" panose="020B0604020202020204" pitchFamily="34" charset="0"/>
              <a:ea typeface="ＭＳ Ｐゴシック" panose="020B0600070205080204" pitchFamily="34" charset="-128"/>
            </a:endParaRPr>
          </a:p>
          <a:p>
            <a:pPr lvl="1"/>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D6CCDBE6-4FFD-8C44-8290-04EBB22735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7882C4B-FE3D-D347-B58F-6DBE936E9FDB}" type="slidenum">
              <a:rPr lang="en-US" altLang="en-US" smtClean="0"/>
              <a:pPr/>
              <a:t>5</a:t>
            </a:fld>
            <a:endParaRPr lang="en-US" altLang="en-US" dirty="0"/>
          </a:p>
        </p:txBody>
      </p:sp>
    </p:spTree>
    <p:extLst>
      <p:ext uri="{BB962C8B-B14F-4D97-AF65-F5344CB8AC3E}">
        <p14:creationId xmlns:p14="http://schemas.microsoft.com/office/powerpoint/2010/main" val="168199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6</a:t>
            </a:fld>
            <a:endParaRPr lang="en-US" dirty="0"/>
          </a:p>
        </p:txBody>
      </p:sp>
    </p:spTree>
    <p:extLst>
      <p:ext uri="{BB962C8B-B14F-4D97-AF65-F5344CB8AC3E}">
        <p14:creationId xmlns:p14="http://schemas.microsoft.com/office/powerpoint/2010/main" val="304780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7</a:t>
            </a:fld>
            <a:endParaRPr lang="en-US" dirty="0"/>
          </a:p>
        </p:txBody>
      </p:sp>
    </p:spTree>
    <p:extLst>
      <p:ext uri="{BB962C8B-B14F-4D97-AF65-F5344CB8AC3E}">
        <p14:creationId xmlns:p14="http://schemas.microsoft.com/office/powerpoint/2010/main" val="3933272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8</a:t>
            </a:fld>
            <a:endParaRPr lang="en-US" dirty="0"/>
          </a:p>
        </p:txBody>
      </p:sp>
    </p:spTree>
    <p:extLst>
      <p:ext uri="{BB962C8B-B14F-4D97-AF65-F5344CB8AC3E}">
        <p14:creationId xmlns:p14="http://schemas.microsoft.com/office/powerpoint/2010/main" val="232355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892FC-9355-4286-B23D-6D4948C916D9}" type="slidenum">
              <a:rPr lang="en-US" smtClean="0"/>
              <a:t>9</a:t>
            </a:fld>
            <a:endParaRPr lang="en-US" dirty="0"/>
          </a:p>
        </p:txBody>
      </p:sp>
    </p:spTree>
    <p:extLst>
      <p:ext uri="{BB962C8B-B14F-4D97-AF65-F5344CB8AC3E}">
        <p14:creationId xmlns:p14="http://schemas.microsoft.com/office/powerpoint/2010/main" val="1221787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47464" name="Rectangle 8"/>
          <p:cNvSpPr>
            <a:spLocks noGrp="1" noChangeArrowheads="1"/>
          </p:cNvSpPr>
          <p:nvPr>
            <p:ph type="ctrTitle"/>
          </p:nvPr>
        </p:nvSpPr>
        <p:spPr>
          <a:xfrm>
            <a:off x="914400" y="1220791"/>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6F90D796-77CB-4C61-AF24-8352358A68A4}" type="datetime1">
              <a:rPr lang="en-US">
                <a:solidFill>
                  <a:srgbClr val="000000"/>
                </a:solidFill>
              </a:rPr>
              <a:pPr>
                <a:defRPr/>
              </a:pPr>
              <a:t>4/11/23</a:t>
            </a:fld>
            <a:endParaRPr lang="en-US"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2D15EFF-9971-43C1-9C2B-789D571223C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230599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349A9FAB-4355-40CA-B62D-7918149E3E74}" type="datetime1">
              <a:rPr lang="en-US">
                <a:solidFill>
                  <a:srgbClr val="000000"/>
                </a:solidFill>
              </a:rPr>
              <a:pPr>
                <a:defRPr/>
              </a:pPr>
              <a:t>4/11/23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CCA2FC1-9D3F-4F33-9DFB-A9BDF46AE15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286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9"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6"/>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Vertical Title 1"/>
          <p:cNvSpPr>
            <a:spLocks noGrp="1"/>
          </p:cNvSpPr>
          <p:nvPr>
            <p:ph type="title" orient="vert"/>
          </p:nvPr>
        </p:nvSpPr>
        <p:spPr>
          <a:xfrm>
            <a:off x="10457645"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81763"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0701E-E013-4222-AD13-675E93D5184D}" type="datetime1">
              <a:rPr lang="en-US">
                <a:solidFill>
                  <a:srgbClr val="000000"/>
                </a:solidFill>
              </a:rPr>
              <a:pPr>
                <a:defRPr/>
              </a:pPr>
              <a:t>4/11/23</a:t>
            </a:fld>
            <a:endParaRPr lang="en-US" dirty="0">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E62DDE30-1095-4FD3-8F81-761D83FF6AE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427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5DE53744-DC8A-4109-A5D8-9AF476BE1881}" type="datetime1">
              <a:rPr lang="en-US">
                <a:solidFill>
                  <a:srgbClr val="000000"/>
                </a:solidFill>
              </a:rPr>
              <a:pPr>
                <a:defRPr/>
              </a:pPr>
              <a:t>4/11/23</a:t>
            </a:fld>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156EB71-ED42-4F92-9F53-2C9C1EFAFDB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4526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9982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797912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58626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204605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61AF">
                  <a:tint val="75000"/>
                </a:srgbClr>
              </a:solidFill>
            </a:endParaRPr>
          </a:p>
        </p:txBody>
      </p:sp>
      <p:sp>
        <p:nvSpPr>
          <p:cNvPr id="9" name="Slide Number Placeholder 8"/>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906168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61AF">
                  <a:tint val="75000"/>
                </a:srgbClr>
              </a:solidFill>
            </a:endParaRPr>
          </a:p>
        </p:txBody>
      </p:sp>
      <p:sp>
        <p:nvSpPr>
          <p:cNvPr id="5" name="Slide Number Placeholder 4"/>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202428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61AF">
                  <a:tint val="75000"/>
                </a:srgbClr>
              </a:solidFill>
            </a:endParaRPr>
          </a:p>
        </p:txBody>
      </p:sp>
      <p:sp>
        <p:nvSpPr>
          <p:cNvPr id="4" name="Slide Number Placeholder 3"/>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223113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5A73F85-4193-4F5B-8974-CE99E96A1A1A}" type="datetime1">
              <a:rPr lang="en-US">
                <a:solidFill>
                  <a:srgbClr val="000000"/>
                </a:solidFill>
              </a:rPr>
              <a:pPr>
                <a:defRPr/>
              </a:pPr>
              <a:t>4/11/23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C216D3E-42A6-4B87-AE65-79ACD2B4849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4406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06828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11020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326657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4/11/23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9049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solidFill>
                  <a:srgbClr val="000000"/>
                </a:solidFill>
              </a:rPr>
              <a:pPr>
                <a:defRPr/>
              </a:pPr>
              <a:t>4/11/23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20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5F373B9-EFA2-4947-9140-E44B3124F419}" type="datetime1">
              <a:rPr lang="en-US">
                <a:solidFill>
                  <a:srgbClr val="000000"/>
                </a:solidFill>
              </a:rPr>
              <a:pPr>
                <a:defRPr/>
              </a:pPr>
              <a:t>4/11/23</a:t>
            </a:fld>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C458BCF-12C8-4447-AF38-E05E85C30E1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1000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4F8E4F0-5E14-480A-A6E0-046D5C1EA27C}" type="datetime1">
              <a:rPr lang="en-US">
                <a:solidFill>
                  <a:srgbClr val="000000"/>
                </a:solidFill>
              </a:rPr>
              <a:pPr>
                <a:defRPr/>
              </a:pPr>
              <a:t>4/11/23</a:t>
            </a:fld>
            <a:endParaRPr lang="en-US" dirty="0">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2D58F96D-A78F-4FA9-A56A-9E2E55ED53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196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5BC80CA1-AABA-41CF-B45E-045DFF180B86}" type="datetime1">
              <a:rPr lang="en-US">
                <a:solidFill>
                  <a:srgbClr val="000000"/>
                </a:solidFill>
              </a:rPr>
              <a:pPr>
                <a:defRPr/>
              </a:pPr>
              <a:t>4/11/23</a:t>
            </a:fld>
            <a:endParaRPr lang="en-US" dirty="0">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C7E13930-3CB5-45A9-A0E3-05AFCEFFA4D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176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B662973-B66C-46E8-B774-30536D1DCA5B}" type="datetime1">
              <a:rPr lang="en-US">
                <a:solidFill>
                  <a:srgbClr val="000000"/>
                </a:solidFill>
              </a:rPr>
              <a:pPr>
                <a:defRPr/>
              </a:pPr>
              <a:t>4/11/23</a:t>
            </a:fld>
            <a:endParaRPr lang="en-US" dirty="0">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4736CAB8-4683-447B-A34F-6CF8A3E6BF5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1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Title 1"/>
          <p:cNvSpPr>
            <a:spLocks noGrp="1"/>
          </p:cNvSpPr>
          <p:nvPr>
            <p:ph type="title"/>
          </p:nvPr>
        </p:nvSpPr>
        <p:spPr>
          <a:xfrm>
            <a:off x="609600" y="180311"/>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7" y="180311"/>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3"/>
            <a:ext cx="5486400"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52E39C1-06D7-4B78-B92E-3C6044DAA966}" type="datetime1">
              <a:rPr lang="en-US">
                <a:solidFill>
                  <a:srgbClr val="000000"/>
                </a:solidFill>
              </a:rPr>
              <a:pPr>
                <a:defRPr/>
              </a:pPr>
              <a:t>4/11/23</a:t>
            </a:fld>
            <a:endParaRPr lang="en-US" dirty="0">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907D0F2-3BDD-42C1-9249-A7AB94C629A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261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9D4D0E-8F68-426A-BAC6-AD7A73E045A2}" type="datetime1">
              <a:rPr lang="en-US">
                <a:solidFill>
                  <a:srgbClr val="000000"/>
                </a:solidFill>
              </a:rPr>
              <a:pPr>
                <a:defRPr/>
              </a:pPr>
              <a:t>4/11/23</a:t>
            </a:fld>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766380-ADEE-483D-AFA4-A8D28510026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9334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123" name="CCSSO_Color Bars_DESR2.png" descr="/Volumes/Clients/CCSSO/CCS007_Org Logo/Final/CCS007_OrgLogo_FINAL_121609/PNG/CCSSO_Color Bars_DESR2.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17" y="6488113"/>
            <a:ext cx="1219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5125"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56E2F853-D1DF-408B-BEB5-E99229BC0212}" type="datetime1">
              <a:rPr lang="en-US">
                <a:solidFill>
                  <a:srgbClr val="000000"/>
                </a:solidFill>
              </a:rPr>
              <a:pPr fontAlgn="base">
                <a:spcBef>
                  <a:spcPct val="0"/>
                </a:spcBef>
                <a:spcAft>
                  <a:spcPct val="0"/>
                </a:spcAft>
                <a:defRPr/>
              </a:pPr>
              <a:t>4/11/23</a:t>
            </a:fld>
            <a:endParaRPr lang="en-US" dirty="0">
              <a:solidFill>
                <a:srgbClr val="000000"/>
              </a:solidFill>
            </a:endParaRPr>
          </a:p>
        </p:txBody>
      </p:sp>
      <p:sp>
        <p:nvSpPr>
          <p:cNvPr id="14643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dirty="0">
              <a:solidFill>
                <a:srgbClr val="000000"/>
              </a:solidFill>
            </a:endParaRPr>
          </a:p>
        </p:txBody>
      </p:sp>
      <p:sp>
        <p:nvSpPr>
          <p:cNvPr id="14644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3AF9DECC-2DB4-4E25-90E9-504335D55753}"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dirty="0">
              <a:solidFill>
                <a:srgbClr val="000000"/>
              </a:solidFill>
              <a:ea typeface="ＭＳ Ｐゴシック" panose="020B0600070205080204" pitchFamily="34" charset="-128"/>
            </a:endParaRPr>
          </a:p>
        </p:txBody>
      </p:sp>
      <p:sp>
        <p:nvSpPr>
          <p:cNvPr id="5129"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6738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189" algn="l" rtl="0" fontAlgn="base">
        <a:spcBef>
          <a:spcPct val="0"/>
        </a:spcBef>
        <a:spcAft>
          <a:spcPct val="0"/>
        </a:spcAft>
        <a:defRPr sz="2800">
          <a:solidFill>
            <a:srgbClr val="FFFFFF"/>
          </a:solidFill>
          <a:latin typeface="Arial Black" pitchFamily="34" charset="0"/>
          <a:cs typeface="Arial" charset="0"/>
        </a:defRPr>
      </a:lvl6pPr>
      <a:lvl7pPr marL="914377" algn="l" rtl="0" fontAlgn="base">
        <a:spcBef>
          <a:spcPct val="0"/>
        </a:spcBef>
        <a:spcAft>
          <a:spcPct val="0"/>
        </a:spcAft>
        <a:defRPr sz="2800">
          <a:solidFill>
            <a:srgbClr val="FFFFFF"/>
          </a:solidFill>
          <a:latin typeface="Arial Black" pitchFamily="34" charset="0"/>
          <a:cs typeface="Arial" charset="0"/>
        </a:defRPr>
      </a:lvl7pPr>
      <a:lvl8pPr marL="1371566" algn="l" rtl="0" fontAlgn="base">
        <a:spcBef>
          <a:spcPct val="0"/>
        </a:spcBef>
        <a:spcAft>
          <a:spcPct val="0"/>
        </a:spcAft>
        <a:defRPr sz="2800">
          <a:solidFill>
            <a:srgbClr val="FFFFFF"/>
          </a:solidFill>
          <a:latin typeface="Arial Black" pitchFamily="34" charset="0"/>
          <a:cs typeface="Arial" charset="0"/>
        </a:defRPr>
      </a:lvl8pPr>
      <a:lvl9pPr marL="1828754" algn="l" rtl="0" fontAlgn="base">
        <a:spcBef>
          <a:spcPct val="0"/>
        </a:spcBef>
        <a:spcAft>
          <a:spcPct val="0"/>
        </a:spcAft>
        <a:defRPr sz="2800">
          <a:solidFill>
            <a:srgbClr val="FFFFFF"/>
          </a:solidFill>
          <a:latin typeface="Arial Black" pitchFamily="34" charset="0"/>
          <a:cs typeface="Arial" charset="0"/>
        </a:defRPr>
      </a:lvl9pPr>
    </p:titleStyle>
    <p:bodyStyle>
      <a:lvl1pPr marL="342891" indent="-342891"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32" indent="-285744"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2971" indent="-228594"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160"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349"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537" indent="-228594" algn="l" rtl="0" fontAlgn="base">
        <a:spcBef>
          <a:spcPct val="20000"/>
        </a:spcBef>
        <a:spcAft>
          <a:spcPct val="0"/>
        </a:spcAft>
        <a:buClr>
          <a:schemeClr val="accent2"/>
        </a:buClr>
        <a:buChar char="»"/>
        <a:defRPr sz="1600">
          <a:solidFill>
            <a:schemeClr val="tx1"/>
          </a:solidFill>
          <a:latin typeface="+mn-lt"/>
          <a:cs typeface="+mn-cs"/>
        </a:defRPr>
      </a:lvl6pPr>
      <a:lvl7pPr marL="2971726" indent="-228594" algn="l" rtl="0" fontAlgn="base">
        <a:spcBef>
          <a:spcPct val="20000"/>
        </a:spcBef>
        <a:spcAft>
          <a:spcPct val="0"/>
        </a:spcAft>
        <a:buClr>
          <a:schemeClr val="accent2"/>
        </a:buClr>
        <a:buChar char="»"/>
        <a:defRPr sz="1600">
          <a:solidFill>
            <a:schemeClr val="tx1"/>
          </a:solidFill>
          <a:latin typeface="+mn-lt"/>
          <a:cs typeface="+mn-cs"/>
        </a:defRPr>
      </a:lvl7pPr>
      <a:lvl8pPr marL="3428914" indent="-228594" algn="l" rtl="0" fontAlgn="base">
        <a:spcBef>
          <a:spcPct val="20000"/>
        </a:spcBef>
        <a:spcAft>
          <a:spcPct val="0"/>
        </a:spcAft>
        <a:buClr>
          <a:schemeClr val="accent2"/>
        </a:buClr>
        <a:buChar char="»"/>
        <a:defRPr sz="1600">
          <a:solidFill>
            <a:schemeClr val="tx1"/>
          </a:solidFill>
          <a:latin typeface="+mn-lt"/>
          <a:cs typeface="+mn-cs"/>
        </a:defRPr>
      </a:lvl8pPr>
      <a:lvl9pPr marL="3886103" indent="-228594"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0561853-9D84-1A45-9A61-2B3F7A4B2C54}" type="datetimeFigureOut">
              <a:rPr lang="en-US" smtClean="0">
                <a:solidFill>
                  <a:srgbClr val="0061AF">
                    <a:tint val="75000"/>
                  </a:srgbClr>
                </a:solidFill>
              </a:rPr>
              <a:pPr defTabSz="457200"/>
              <a:t>4/11/23</a:t>
            </a:fld>
            <a:endParaRPr lang="en-US" dirty="0">
              <a:solidFill>
                <a:srgbClr val="0061AF">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61A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1B3C014-4153-1E40-A260-E26FD01D386C}" type="slidenum">
              <a:rPr lang="en-US" smtClean="0">
                <a:solidFill>
                  <a:srgbClr val="0061AF">
                    <a:tint val="75000"/>
                  </a:srgbClr>
                </a:solidFill>
              </a:rPr>
              <a:pPr defTabSz="457200"/>
              <a:t>‹#›</a:t>
            </a:fld>
            <a:endParaRPr lang="en-US" dirty="0">
              <a:solidFill>
                <a:srgbClr val="0061AF">
                  <a:tint val="75000"/>
                </a:srgbClr>
              </a:solidFill>
            </a:endParaRPr>
          </a:p>
        </p:txBody>
      </p:sp>
    </p:spTree>
    <p:extLst>
      <p:ext uri="{BB962C8B-B14F-4D97-AF65-F5344CB8AC3E}">
        <p14:creationId xmlns:p14="http://schemas.microsoft.com/office/powerpoint/2010/main" val="9348964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csso.org/Documents/2017/PSELforSWDs01252017.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eedar.education.ufl.edu/cems/leadershi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guide.swiftschools.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iris.peabody.vanderbilt.edu/resources/iris-resource-locator/"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0" y="-809625"/>
            <a:ext cx="11360150" cy="809625"/>
          </a:xfrm>
        </p:spPr>
        <p:txBody>
          <a:bodyPr/>
          <a:lstStyle/>
          <a:p>
            <a:pPr rtl="0"/>
            <a:r>
              <a:rPr lang="en-US" dirty="0">
                <a:solidFill>
                  <a:schemeClr val="tx1"/>
                </a:solidFill>
              </a:rPr>
              <a:t>Leadership for Effective Inclusive Schools</a:t>
            </a:r>
          </a:p>
        </p:txBody>
      </p:sp>
    </p:spTree>
    <p:extLst>
      <p:ext uri="{BB962C8B-B14F-4D97-AF65-F5344CB8AC3E}">
        <p14:creationId xmlns:p14="http://schemas.microsoft.com/office/powerpoint/2010/main" val="13918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6747-DF5E-9D49-877F-63A8F7456262}"/>
              </a:ext>
            </a:extLst>
          </p:cNvPr>
          <p:cNvSpPr>
            <a:spLocks noGrp="1"/>
          </p:cNvSpPr>
          <p:nvPr>
            <p:ph type="title"/>
          </p:nvPr>
        </p:nvSpPr>
        <p:spPr>
          <a:xfrm>
            <a:off x="263236" y="77788"/>
            <a:ext cx="11804073" cy="1143000"/>
          </a:xfrm>
        </p:spPr>
        <p:txBody>
          <a:bodyPr/>
          <a:lstStyle/>
          <a:p>
            <a:r>
              <a:rPr lang="en-US" sz="3200" dirty="0"/>
              <a:t>Resources that Support Leadership Development</a:t>
            </a:r>
            <a:br>
              <a:rPr lang="en-US" dirty="0"/>
            </a:br>
            <a:endParaRPr lang="en-US" b="0" i="1" cap="none" dirty="0">
              <a:latin typeface="+mn-lt"/>
            </a:endParaRPr>
          </a:p>
        </p:txBody>
      </p:sp>
      <p:sp>
        <p:nvSpPr>
          <p:cNvPr id="3" name="Text Placeholder 2">
            <a:extLst>
              <a:ext uri="{FF2B5EF4-FFF2-40B4-BE49-F238E27FC236}">
                <a16:creationId xmlns:a16="http://schemas.microsoft.com/office/drawing/2014/main" id="{9DF1CFC9-FFFF-C243-A803-A4DA0D66CF19}"/>
              </a:ext>
            </a:extLst>
          </p:cNvPr>
          <p:cNvSpPr>
            <a:spLocks noGrp="1"/>
          </p:cNvSpPr>
          <p:nvPr>
            <p:ph idx="1"/>
          </p:nvPr>
        </p:nvSpPr>
        <p:spPr>
          <a:xfrm>
            <a:off x="462588" y="1519815"/>
            <a:ext cx="10972800" cy="4525962"/>
          </a:xfrm>
        </p:spPr>
        <p:txBody>
          <a:bodyPr/>
          <a:lstStyle/>
          <a:p>
            <a:r>
              <a:rPr lang="en-US" sz="4000" dirty="0"/>
              <a:t>Professional learning</a:t>
            </a:r>
          </a:p>
          <a:p>
            <a:r>
              <a:rPr lang="en-US" sz="4000" dirty="0"/>
              <a:t>Coursework</a:t>
            </a:r>
          </a:p>
          <a:p>
            <a:r>
              <a:rPr lang="en-US" sz="4000" dirty="0"/>
              <a:t>Micro-credentialing</a:t>
            </a:r>
          </a:p>
          <a:p>
            <a:r>
              <a:rPr lang="en-US" sz="4000" dirty="0"/>
              <a:t>Self-study</a:t>
            </a:r>
          </a:p>
        </p:txBody>
      </p:sp>
    </p:spTree>
    <p:extLst>
      <p:ext uri="{BB962C8B-B14F-4D97-AF65-F5344CB8AC3E}">
        <p14:creationId xmlns:p14="http://schemas.microsoft.com/office/powerpoint/2010/main" val="5090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F6DD-FA8D-5D4C-B3FA-C0414A57616D}"/>
              </a:ext>
            </a:extLst>
          </p:cNvPr>
          <p:cNvSpPr>
            <a:spLocks noGrp="1"/>
          </p:cNvSpPr>
          <p:nvPr>
            <p:ph type="title"/>
          </p:nvPr>
        </p:nvSpPr>
        <p:spPr/>
        <p:txBody>
          <a:bodyPr/>
          <a:lstStyle/>
          <a:p>
            <a:r>
              <a:rPr lang="en-US" dirty="0"/>
              <a:t>Guidance Document for Inclusive Leadership:</a:t>
            </a:r>
            <a:br>
              <a:rPr lang="en-US" dirty="0"/>
            </a:br>
            <a:r>
              <a:rPr lang="en-US" dirty="0"/>
              <a:t>Elaborating on the PSEL Standards</a:t>
            </a:r>
          </a:p>
        </p:txBody>
      </p:sp>
      <p:sp>
        <p:nvSpPr>
          <p:cNvPr id="3" name="Content Placeholder 2">
            <a:extLst>
              <a:ext uri="{FF2B5EF4-FFF2-40B4-BE49-F238E27FC236}">
                <a16:creationId xmlns:a16="http://schemas.microsoft.com/office/drawing/2014/main" id="{73F6044E-D77E-2D48-95E3-EDE9DF853718}"/>
              </a:ext>
            </a:extLst>
          </p:cNvPr>
          <p:cNvSpPr>
            <a:spLocks noGrp="1"/>
          </p:cNvSpPr>
          <p:nvPr>
            <p:ph idx="1"/>
          </p:nvPr>
        </p:nvSpPr>
        <p:spPr>
          <a:xfrm>
            <a:off x="268624" y="1381270"/>
            <a:ext cx="10972800" cy="4525962"/>
          </a:xfrm>
        </p:spPr>
        <p:txBody>
          <a:bodyPr/>
          <a:lstStyle/>
          <a:p>
            <a:r>
              <a:rPr lang="en-US" dirty="0"/>
              <a:t>Council of Chief State School Officers &amp; Collaboration for Effective Educator Evaluation, Development, and Reform (2017). </a:t>
            </a:r>
            <a:r>
              <a:rPr lang="en-US" i="1" dirty="0"/>
              <a:t>PSEL 2015 and promoting principal leadership for the success of students with disabilities</a:t>
            </a:r>
            <a:r>
              <a:rPr lang="en-US" dirty="0"/>
              <a:t>. Retrieved on February 18, 2017 from </a:t>
            </a:r>
            <a:r>
              <a:rPr lang="en-US" u="sng" dirty="0">
                <a:hlinkClick r:id="rId3"/>
              </a:rPr>
              <a:t>http://www.ccsso.org/Documents/2017/PSELforSWDs01252017.pdf</a:t>
            </a:r>
            <a:endParaRPr lang="en-US" dirty="0"/>
          </a:p>
        </p:txBody>
      </p:sp>
    </p:spTree>
    <p:extLst>
      <p:ext uri="{BB962C8B-B14F-4D97-AF65-F5344CB8AC3E}">
        <p14:creationId xmlns:p14="http://schemas.microsoft.com/office/powerpoint/2010/main" val="274507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B83859-10E9-6440-87F2-FDECDB79F1BA}"/>
              </a:ext>
            </a:extLst>
          </p:cNvPr>
          <p:cNvSpPr>
            <a:spLocks noGrp="1"/>
          </p:cNvSpPr>
          <p:nvPr>
            <p:ph type="title"/>
          </p:nvPr>
        </p:nvSpPr>
        <p:spPr>
          <a:xfrm>
            <a:off x="345606" y="-48712"/>
            <a:ext cx="10515600" cy="1325563"/>
          </a:xfrm>
        </p:spPr>
        <p:txBody>
          <a:bodyPr/>
          <a:lstStyle/>
          <a:p>
            <a:r>
              <a:rPr lang="en-US" dirty="0"/>
              <a:t>CEEDAR Principal Resources </a:t>
            </a:r>
            <a:r>
              <a:rPr lang="en-US" sz="2400" dirty="0">
                <a:hlinkClick r:id="rId3"/>
              </a:rPr>
              <a:t>http://ceedar.education.ufl.edu/cems/leadership/</a:t>
            </a:r>
            <a:endParaRPr lang="en-US" sz="2400" dirty="0"/>
          </a:p>
        </p:txBody>
      </p:sp>
      <p:sp>
        <p:nvSpPr>
          <p:cNvPr id="7" name="Content Placeholder 6">
            <a:extLst>
              <a:ext uri="{FF2B5EF4-FFF2-40B4-BE49-F238E27FC236}">
                <a16:creationId xmlns:a16="http://schemas.microsoft.com/office/drawing/2014/main" id="{8C61E5B2-5EF9-894A-BEC4-EC177313E1A7}"/>
              </a:ext>
            </a:extLst>
          </p:cNvPr>
          <p:cNvSpPr>
            <a:spLocks noGrp="1"/>
          </p:cNvSpPr>
          <p:nvPr>
            <p:ph idx="1"/>
          </p:nvPr>
        </p:nvSpPr>
        <p:spPr>
          <a:xfrm>
            <a:off x="110078" y="1166019"/>
            <a:ext cx="12081921" cy="5284207"/>
          </a:xfrm>
        </p:spPr>
        <p:txBody>
          <a:bodyPr/>
          <a:lstStyle/>
          <a:p>
            <a:pPr marL="0" indent="0">
              <a:buNone/>
            </a:pPr>
            <a:endParaRPr lang="en-US" dirty="0"/>
          </a:p>
        </p:txBody>
      </p:sp>
      <p:pic>
        <p:nvPicPr>
          <p:cNvPr id="4" name="Picture 3" descr="Principal Leadership IC cover page">
            <a:extLst>
              <a:ext uri="{FF2B5EF4-FFF2-40B4-BE49-F238E27FC236}">
                <a16:creationId xmlns:a16="http://schemas.microsoft.com/office/drawing/2014/main" id="{9A51DA21-C237-6E47-A31F-33B19DB2FF01}"/>
              </a:ext>
            </a:extLst>
          </p:cNvPr>
          <p:cNvPicPr>
            <a:picLocks noChangeAspect="1"/>
          </p:cNvPicPr>
          <p:nvPr/>
        </p:nvPicPr>
        <p:blipFill rotWithShape="1">
          <a:blip r:embed="rId4"/>
          <a:srcRect l="31888" t="14490" r="33463" b="5200"/>
          <a:stretch/>
        </p:blipFill>
        <p:spPr>
          <a:xfrm>
            <a:off x="345606" y="1276851"/>
            <a:ext cx="3968112" cy="5173375"/>
          </a:xfrm>
          <a:prstGeom prst="rect">
            <a:avLst/>
          </a:prstGeom>
          <a:noFill/>
          <a:ln>
            <a:solidFill>
              <a:schemeClr val="accent1">
                <a:lumMod val="10000"/>
              </a:schemeClr>
            </a:solidFill>
          </a:ln>
        </p:spPr>
      </p:pic>
      <p:sp>
        <p:nvSpPr>
          <p:cNvPr id="3" name="TextBox 2">
            <a:extLst>
              <a:ext uri="{FF2B5EF4-FFF2-40B4-BE49-F238E27FC236}">
                <a16:creationId xmlns:a16="http://schemas.microsoft.com/office/drawing/2014/main" id="{34E7272E-3AC0-154A-B51B-24C6C7E99565}"/>
              </a:ext>
            </a:extLst>
          </p:cNvPr>
          <p:cNvSpPr txBox="1"/>
          <p:nvPr/>
        </p:nvSpPr>
        <p:spPr>
          <a:xfrm>
            <a:off x="5603406" y="1284275"/>
            <a:ext cx="5737468" cy="646331"/>
          </a:xfrm>
          <a:prstGeom prst="rect">
            <a:avLst/>
          </a:prstGeom>
          <a:noFill/>
        </p:spPr>
        <p:txBody>
          <a:bodyPr wrap="none" rtlCol="0">
            <a:spAutoFit/>
          </a:bodyPr>
          <a:lstStyle/>
          <a:p>
            <a:r>
              <a:rPr lang="en-US" dirty="0"/>
              <a:t>This CEM provides a syllabus and 7 lectures, </a:t>
            </a:r>
          </a:p>
          <a:p>
            <a:r>
              <a:rPr lang="en-US" dirty="0"/>
              <a:t>with activities and resources for 21 hours of instruction</a:t>
            </a:r>
          </a:p>
        </p:txBody>
      </p:sp>
      <p:pic>
        <p:nvPicPr>
          <p:cNvPr id="5" name="Content Placeholder 3" descr="CEEDAR Course Enhancement Module home page">
            <a:extLst>
              <a:ext uri="{FF2B5EF4-FFF2-40B4-BE49-F238E27FC236}">
                <a16:creationId xmlns:a16="http://schemas.microsoft.com/office/drawing/2014/main" id="{956E2689-2A76-5944-8903-96C472FF2A9B}"/>
              </a:ext>
            </a:extLst>
          </p:cNvPr>
          <p:cNvPicPr>
            <a:picLocks noChangeAspect="1"/>
          </p:cNvPicPr>
          <p:nvPr/>
        </p:nvPicPr>
        <p:blipFill rotWithShape="1">
          <a:blip r:embed="rId5"/>
          <a:srcRect l="7121" t="8832" r="6069" b="5253"/>
          <a:stretch/>
        </p:blipFill>
        <p:spPr>
          <a:xfrm>
            <a:off x="4902157" y="2584363"/>
            <a:ext cx="6944237" cy="3865863"/>
          </a:xfrm>
          <a:prstGeom prst="rect">
            <a:avLst/>
          </a:prstGeom>
          <a:ln>
            <a:solidFill>
              <a:schemeClr val="accent1">
                <a:lumMod val="10000"/>
              </a:schemeClr>
            </a:solidFill>
          </a:ln>
        </p:spPr>
      </p:pic>
      <p:cxnSp>
        <p:nvCxnSpPr>
          <p:cNvPr id="9" name="Straight Connector 8" descr="Screenshot of the CEEDAR Resources website.">
            <a:extLst>
              <a:ext uri="{FF2B5EF4-FFF2-40B4-BE49-F238E27FC236}">
                <a16:creationId xmlns:a16="http://schemas.microsoft.com/office/drawing/2014/main" id="{57324A05-FBED-2C4A-ABDE-A2E8D5C1734C}"/>
              </a:ext>
            </a:extLst>
          </p:cNvPr>
          <p:cNvCxnSpPr/>
          <p:nvPr/>
        </p:nvCxnSpPr>
        <p:spPr>
          <a:xfrm>
            <a:off x="8106588" y="2034647"/>
            <a:ext cx="0" cy="441109"/>
          </a:xfrm>
          <a:prstGeom prst="line">
            <a:avLst/>
          </a:prstGeom>
          <a:ln w="60325">
            <a:solidFill>
              <a:schemeClr val="accent6"/>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40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4115-970F-004C-A3EB-31778F5656BD}"/>
              </a:ext>
            </a:extLst>
          </p:cNvPr>
          <p:cNvSpPr>
            <a:spLocks noGrp="1"/>
          </p:cNvSpPr>
          <p:nvPr>
            <p:ph type="title"/>
          </p:nvPr>
        </p:nvSpPr>
        <p:spPr/>
        <p:txBody>
          <a:bodyPr/>
          <a:lstStyle/>
          <a:p>
            <a:r>
              <a:rPr lang="en-US" dirty="0"/>
              <a:t>SWIFT Schools</a:t>
            </a:r>
          </a:p>
        </p:txBody>
      </p:sp>
      <p:pic>
        <p:nvPicPr>
          <p:cNvPr id="4" name="Content Placeholder 3" descr="Screenshot of the SWiFT Center Domains &amp; Features.">
            <a:extLst>
              <a:ext uri="{FF2B5EF4-FFF2-40B4-BE49-F238E27FC236}">
                <a16:creationId xmlns:a16="http://schemas.microsoft.com/office/drawing/2014/main" id="{7E2EC01D-F3B3-0147-A904-52F399605580}"/>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89709" y="1220788"/>
            <a:ext cx="6774873" cy="5180012"/>
          </a:xfrm>
          <a:prstGeom prst="rect">
            <a:avLst/>
          </a:prstGeom>
          <a:noFill/>
          <a:ln>
            <a:noFill/>
          </a:ln>
        </p:spPr>
      </p:pic>
      <p:sp>
        <p:nvSpPr>
          <p:cNvPr id="5" name="TextBox 4">
            <a:extLst>
              <a:ext uri="{FF2B5EF4-FFF2-40B4-BE49-F238E27FC236}">
                <a16:creationId xmlns:a16="http://schemas.microsoft.com/office/drawing/2014/main" id="{CA53F385-8F51-9143-8480-E0966A129FC3}"/>
              </a:ext>
            </a:extLst>
          </p:cNvPr>
          <p:cNvSpPr txBox="1"/>
          <p:nvPr/>
        </p:nvSpPr>
        <p:spPr>
          <a:xfrm>
            <a:off x="8146472" y="1536174"/>
            <a:ext cx="2299855" cy="3785652"/>
          </a:xfrm>
          <a:prstGeom prst="rect">
            <a:avLst/>
          </a:prstGeom>
          <a:noFill/>
        </p:spPr>
        <p:txBody>
          <a:bodyPr wrap="square" rtlCol="0">
            <a:spAutoFit/>
          </a:bodyPr>
          <a:lstStyle/>
          <a:p>
            <a:r>
              <a:rPr lang="en-US" sz="2400" dirty="0">
                <a:solidFill>
                  <a:schemeClr val="accent6"/>
                </a:solidFill>
              </a:rPr>
              <a:t>Includes:</a:t>
            </a:r>
          </a:p>
          <a:p>
            <a:endParaRPr lang="en-US" sz="2400" dirty="0">
              <a:solidFill>
                <a:schemeClr val="accent6"/>
              </a:solidFill>
            </a:endParaRPr>
          </a:p>
          <a:p>
            <a:r>
              <a:rPr lang="en-US" sz="2400" dirty="0">
                <a:solidFill>
                  <a:schemeClr val="accent6"/>
                </a:solidFill>
              </a:rPr>
              <a:t>Guides</a:t>
            </a:r>
          </a:p>
          <a:p>
            <a:r>
              <a:rPr lang="en-US" sz="2400" dirty="0">
                <a:solidFill>
                  <a:schemeClr val="accent6"/>
                </a:solidFill>
              </a:rPr>
              <a:t>Podcasts</a:t>
            </a:r>
          </a:p>
          <a:p>
            <a:r>
              <a:rPr lang="en-US" sz="2400" dirty="0">
                <a:solidFill>
                  <a:schemeClr val="accent6"/>
                </a:solidFill>
              </a:rPr>
              <a:t>Webinars</a:t>
            </a:r>
          </a:p>
          <a:p>
            <a:r>
              <a:rPr lang="en-US" sz="2400" dirty="0">
                <a:solidFill>
                  <a:schemeClr val="accent6"/>
                </a:solidFill>
              </a:rPr>
              <a:t>Videos</a:t>
            </a:r>
          </a:p>
          <a:p>
            <a:r>
              <a:rPr lang="en-US" sz="2400" dirty="0">
                <a:solidFill>
                  <a:schemeClr val="accent6"/>
                </a:solidFill>
              </a:rPr>
              <a:t>Blogs</a:t>
            </a:r>
          </a:p>
          <a:p>
            <a:r>
              <a:rPr lang="en-US" sz="2400" dirty="0">
                <a:solidFill>
                  <a:schemeClr val="accent6"/>
                </a:solidFill>
              </a:rPr>
              <a:t>Tools</a:t>
            </a:r>
          </a:p>
          <a:p>
            <a:r>
              <a:rPr lang="en-US" sz="2400" dirty="0">
                <a:solidFill>
                  <a:schemeClr val="accent6"/>
                </a:solidFill>
              </a:rPr>
              <a:t>Web resources</a:t>
            </a:r>
          </a:p>
          <a:p>
            <a:r>
              <a:rPr lang="en-US" sz="2400" dirty="0">
                <a:solidFill>
                  <a:schemeClr val="accent6"/>
                </a:solidFill>
              </a:rPr>
              <a:t>And more…</a:t>
            </a:r>
          </a:p>
        </p:txBody>
      </p:sp>
      <p:sp>
        <p:nvSpPr>
          <p:cNvPr id="6" name="TextBox 5">
            <a:extLst>
              <a:ext uri="{FF2B5EF4-FFF2-40B4-BE49-F238E27FC236}">
                <a16:creationId xmlns:a16="http://schemas.microsoft.com/office/drawing/2014/main" id="{7BC10148-F490-9A46-A0C7-77902FB5876F}"/>
              </a:ext>
            </a:extLst>
          </p:cNvPr>
          <p:cNvSpPr txBox="1"/>
          <p:nvPr/>
        </p:nvSpPr>
        <p:spPr>
          <a:xfrm>
            <a:off x="8146472" y="5832763"/>
            <a:ext cx="3095719" cy="369332"/>
          </a:xfrm>
          <a:prstGeom prst="rect">
            <a:avLst/>
          </a:prstGeom>
          <a:noFill/>
        </p:spPr>
        <p:txBody>
          <a:bodyPr wrap="none" rtlCol="0">
            <a:spAutoFit/>
          </a:bodyPr>
          <a:lstStyle/>
          <a:p>
            <a:r>
              <a:rPr lang="en-US" dirty="0">
                <a:hlinkClick r:id="rId4"/>
              </a:rPr>
              <a:t>http://guide.swiftschools.org/</a:t>
            </a:r>
            <a:endParaRPr lang="en-US" dirty="0"/>
          </a:p>
        </p:txBody>
      </p:sp>
    </p:spTree>
    <p:extLst>
      <p:ext uri="{BB962C8B-B14F-4D97-AF65-F5344CB8AC3E}">
        <p14:creationId xmlns:p14="http://schemas.microsoft.com/office/powerpoint/2010/main" val="4474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BD08-500E-B049-9E07-50E2D74E398D}"/>
              </a:ext>
            </a:extLst>
          </p:cNvPr>
          <p:cNvSpPr>
            <a:spLocks noGrp="1"/>
          </p:cNvSpPr>
          <p:nvPr>
            <p:ph type="title"/>
          </p:nvPr>
        </p:nvSpPr>
        <p:spPr>
          <a:xfrm>
            <a:off x="601133" y="77788"/>
            <a:ext cx="10972800" cy="1143000"/>
          </a:xfrm>
        </p:spPr>
        <p:txBody>
          <a:bodyPr/>
          <a:lstStyle/>
          <a:p>
            <a:r>
              <a:rPr lang="en-US" dirty="0"/>
              <a:t>IRIS Resources: School Improvement/Leadership</a:t>
            </a:r>
            <a:br>
              <a:rPr lang="en-US" dirty="0"/>
            </a:br>
            <a:endParaRPr lang="en-US" sz="2400" dirty="0"/>
          </a:p>
        </p:txBody>
      </p:sp>
      <p:sp>
        <p:nvSpPr>
          <p:cNvPr id="3" name="Content Placeholder 2">
            <a:extLst>
              <a:ext uri="{FF2B5EF4-FFF2-40B4-BE49-F238E27FC236}">
                <a16:creationId xmlns:a16="http://schemas.microsoft.com/office/drawing/2014/main" id="{9C29FB27-5816-4F48-A0D3-B30303D4B66E}"/>
              </a:ext>
            </a:extLst>
          </p:cNvPr>
          <p:cNvSpPr>
            <a:spLocks noGrp="1"/>
          </p:cNvSpPr>
          <p:nvPr>
            <p:ph idx="1"/>
          </p:nvPr>
        </p:nvSpPr>
        <p:spPr>
          <a:xfrm>
            <a:off x="337896" y="1533670"/>
            <a:ext cx="10371667" cy="4525962"/>
          </a:xfrm>
        </p:spPr>
        <p:txBody>
          <a:bodyPr/>
          <a:lstStyle/>
          <a:p>
            <a:r>
              <a:rPr lang="en-US" sz="3200" dirty="0"/>
              <a:t>Examples of Modules</a:t>
            </a:r>
          </a:p>
          <a:p>
            <a:pPr lvl="1"/>
            <a:r>
              <a:rPr lang="en-US" sz="2600" dirty="0"/>
              <a:t>IEPs: How administrators can support the development and implementation of high-quality IEPs</a:t>
            </a:r>
          </a:p>
          <a:p>
            <a:pPr lvl="1"/>
            <a:r>
              <a:rPr lang="en-US" sz="2600" dirty="0"/>
              <a:t>RTI: Considerations for school leaders</a:t>
            </a:r>
          </a:p>
          <a:p>
            <a:pPr lvl="1"/>
            <a:r>
              <a:rPr lang="en-US" sz="2600" dirty="0"/>
              <a:t>Teacher retention: Reducing the attrition of special educators</a:t>
            </a:r>
          </a:p>
          <a:p>
            <a:pPr lvl="1"/>
            <a:r>
              <a:rPr lang="en-US" sz="2600" dirty="0"/>
              <a:t>Differentiated instruction: Maximizing the learning of all students</a:t>
            </a:r>
          </a:p>
          <a:p>
            <a:pPr lvl="1"/>
            <a:r>
              <a:rPr lang="en-US" sz="2600" dirty="0"/>
              <a:t>Effective school practices: promoting collaboration and monitoring students’ academic achievement</a:t>
            </a:r>
          </a:p>
          <a:p>
            <a:endParaRPr lang="en-US" dirty="0"/>
          </a:p>
        </p:txBody>
      </p:sp>
      <p:pic>
        <p:nvPicPr>
          <p:cNvPr id="4" name="Picture 3" descr="Logo for the IRIS Center">
            <a:extLst>
              <a:ext uri="{FF2B5EF4-FFF2-40B4-BE49-F238E27FC236}">
                <a16:creationId xmlns:a16="http://schemas.microsoft.com/office/drawing/2014/main" id="{A77314B2-EDE1-CB4D-B624-AF90E4020521}"/>
              </a:ext>
            </a:extLst>
          </p:cNvPr>
          <p:cNvPicPr>
            <a:picLocks noChangeAspect="1"/>
          </p:cNvPicPr>
          <p:nvPr/>
        </p:nvPicPr>
        <p:blipFill>
          <a:blip r:embed="rId3"/>
          <a:stretch>
            <a:fillRect/>
          </a:stretch>
        </p:blipFill>
        <p:spPr>
          <a:xfrm>
            <a:off x="10223691" y="1533669"/>
            <a:ext cx="1607482" cy="2137785"/>
          </a:xfrm>
          <a:prstGeom prst="rect">
            <a:avLst/>
          </a:prstGeom>
        </p:spPr>
      </p:pic>
      <p:sp>
        <p:nvSpPr>
          <p:cNvPr id="5" name="TextBox 4">
            <a:extLst>
              <a:ext uri="{FF2B5EF4-FFF2-40B4-BE49-F238E27FC236}">
                <a16:creationId xmlns:a16="http://schemas.microsoft.com/office/drawing/2014/main" id="{EA32AE31-098E-4046-ACBD-E550D147F8A3}"/>
              </a:ext>
            </a:extLst>
          </p:cNvPr>
          <p:cNvSpPr txBox="1"/>
          <p:nvPr/>
        </p:nvSpPr>
        <p:spPr>
          <a:xfrm>
            <a:off x="820110" y="6003182"/>
            <a:ext cx="9407237" cy="461665"/>
          </a:xfrm>
          <a:prstGeom prst="rect">
            <a:avLst/>
          </a:prstGeom>
          <a:noFill/>
        </p:spPr>
        <p:txBody>
          <a:bodyPr wrap="square" rtlCol="0">
            <a:spAutoFit/>
          </a:bodyPr>
          <a:lstStyle/>
          <a:p>
            <a:r>
              <a:rPr lang="en-US" sz="2400" dirty="0">
                <a:hlinkClick r:id="rId4"/>
              </a:rPr>
              <a:t>https://iris.peabody.vanderbilt.edu/resources/iris-resource-locator/</a:t>
            </a:r>
            <a:endParaRPr lang="en-US" sz="2400" dirty="0"/>
          </a:p>
        </p:txBody>
      </p:sp>
    </p:spTree>
    <p:extLst>
      <p:ext uri="{BB962C8B-B14F-4D97-AF65-F5344CB8AC3E}">
        <p14:creationId xmlns:p14="http://schemas.microsoft.com/office/powerpoint/2010/main" val="378282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B02C-89A1-B746-AF02-D077E026EECC}"/>
              </a:ext>
            </a:extLst>
          </p:cNvPr>
          <p:cNvSpPr>
            <a:spLocks noGrp="1"/>
          </p:cNvSpPr>
          <p:nvPr>
            <p:ph type="title"/>
          </p:nvPr>
        </p:nvSpPr>
        <p:spPr>
          <a:xfrm>
            <a:off x="609600" y="209406"/>
            <a:ext cx="10972800" cy="1023649"/>
          </a:xfrm>
        </p:spPr>
        <p:txBody>
          <a:bodyPr/>
          <a:lstStyle/>
          <a:p>
            <a:r>
              <a:rPr lang="en-US" sz="2400" dirty="0"/>
              <a:t>Case Studies of Inclusive Leadership Reviewed</a:t>
            </a:r>
            <a:br>
              <a:rPr lang="en-US" dirty="0"/>
            </a:br>
            <a:r>
              <a:rPr lang="en-US" sz="2400" dirty="0"/>
              <a:t>(Billingsley &amp; Banks, 2019)</a:t>
            </a:r>
            <a:br>
              <a:rPr lang="en-US" dirty="0"/>
            </a:br>
            <a:endParaRPr lang="en-US" dirty="0"/>
          </a:p>
        </p:txBody>
      </p:sp>
      <p:sp>
        <p:nvSpPr>
          <p:cNvPr id="3" name="Content Placeholder 2">
            <a:extLst>
              <a:ext uri="{FF2B5EF4-FFF2-40B4-BE49-F238E27FC236}">
                <a16:creationId xmlns:a16="http://schemas.microsoft.com/office/drawing/2014/main" id="{8B83C9C7-9066-3E43-B25B-EEA1D1A22AE3}"/>
              </a:ext>
            </a:extLst>
          </p:cNvPr>
          <p:cNvSpPr>
            <a:spLocks noGrp="1"/>
          </p:cNvSpPr>
          <p:nvPr>
            <p:ph sz="half" idx="1"/>
          </p:nvPr>
        </p:nvSpPr>
        <p:spPr>
          <a:xfrm>
            <a:off x="0" y="1435533"/>
            <a:ext cx="11844917" cy="5344679"/>
          </a:xfrm>
        </p:spPr>
        <p:txBody>
          <a:bodyPr/>
          <a:lstStyle/>
          <a:p>
            <a:pPr lvl="0">
              <a:buFont typeface="Wingdings" pitchFamily="2" charset="2"/>
              <a:buChar char="v"/>
            </a:pPr>
            <a:r>
              <a:rPr lang="en-US" sz="3200" dirty="0"/>
              <a:t>Examples of state and district leadership</a:t>
            </a:r>
          </a:p>
          <a:p>
            <a:pPr marL="0" lvl="0" indent="0">
              <a:buNone/>
            </a:pPr>
            <a:endParaRPr lang="en-US" sz="800" dirty="0"/>
          </a:p>
          <a:p>
            <a:pPr lvl="0">
              <a:buFont typeface="Wingdings" pitchFamily="2" charset="2"/>
              <a:buChar char="v"/>
            </a:pPr>
            <a:r>
              <a:rPr lang="en-US" sz="3200" dirty="0"/>
              <a:t>Examples of exemplary principals in pre-K or elementary schools </a:t>
            </a:r>
          </a:p>
          <a:p>
            <a:pPr marL="0" lvl="0" indent="0">
              <a:buNone/>
            </a:pPr>
            <a:endParaRPr lang="en-US" sz="800" dirty="0"/>
          </a:p>
          <a:p>
            <a:pPr>
              <a:buFont typeface="Wingdings" pitchFamily="2" charset="2"/>
              <a:buChar char="v"/>
            </a:pPr>
            <a:r>
              <a:rPr lang="en-US" sz="3200" dirty="0"/>
              <a:t>Examples in secondary schools </a:t>
            </a:r>
          </a:p>
          <a:p>
            <a:pPr lvl="0">
              <a:buFont typeface="Wingdings" pitchFamily="2" charset="2"/>
              <a:buChar char="v"/>
            </a:pPr>
            <a:endParaRPr lang="en-US" sz="800" dirty="0"/>
          </a:p>
          <a:p>
            <a:pPr lvl="0">
              <a:buFont typeface="Wingdings" pitchFamily="2" charset="2"/>
              <a:buChar char="v"/>
            </a:pPr>
            <a:r>
              <a:rPr lang="en-US" sz="3200" dirty="0"/>
              <a:t>Examples of inclusive efforts sustained or not, over time </a:t>
            </a:r>
          </a:p>
          <a:p>
            <a:pPr marL="0" lvl="0" indent="0">
              <a:buNone/>
            </a:pPr>
            <a:endParaRPr lang="en-US" sz="800" dirty="0"/>
          </a:p>
          <a:p>
            <a:pPr>
              <a:buFont typeface="Wingdings" pitchFamily="2" charset="2"/>
              <a:buChar char="v"/>
            </a:pPr>
            <a:endParaRPr lang="en-US" sz="800" dirty="0"/>
          </a:p>
          <a:p>
            <a:pPr>
              <a:buFont typeface="Wingdings" pitchFamily="2" charset="2"/>
              <a:buChar char="v"/>
            </a:pPr>
            <a:r>
              <a:rPr lang="en-US" sz="3200" dirty="0"/>
              <a:t>Examples of stalled or failed efforts </a:t>
            </a:r>
          </a:p>
          <a:p>
            <a:pPr marL="0" lvl="0" indent="0">
              <a:buNone/>
            </a:pPr>
            <a:endParaRPr lang="en-US" sz="2400" i="1" dirty="0"/>
          </a:p>
          <a:p>
            <a:pPr marL="0" lvl="0" indent="0">
              <a:buNone/>
            </a:pPr>
            <a:endParaRPr lang="en-US" i="1" dirty="0"/>
          </a:p>
          <a:p>
            <a:pPr marL="0" lvl="0" indent="0">
              <a:buNone/>
            </a:pPr>
            <a:endParaRPr lang="en-US" dirty="0"/>
          </a:p>
          <a:p>
            <a:endParaRPr lang="en-US" dirty="0"/>
          </a:p>
        </p:txBody>
      </p:sp>
    </p:spTree>
    <p:extLst>
      <p:ext uri="{BB962C8B-B14F-4D97-AF65-F5344CB8AC3E}">
        <p14:creationId xmlns:p14="http://schemas.microsoft.com/office/powerpoint/2010/main" val="170332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DA7E-99BD-1B4D-8921-49B0C3A7F68B}"/>
              </a:ext>
            </a:extLst>
          </p:cNvPr>
          <p:cNvSpPr>
            <a:spLocks noGrp="1"/>
          </p:cNvSpPr>
          <p:nvPr>
            <p:ph type="title"/>
          </p:nvPr>
        </p:nvSpPr>
        <p:spPr/>
        <p:txBody>
          <a:bodyPr/>
          <a:lstStyle/>
          <a:p>
            <a:r>
              <a:rPr lang="en-US" dirty="0"/>
              <a:t>Research and practitioner books about inclusion</a:t>
            </a:r>
          </a:p>
        </p:txBody>
      </p:sp>
      <p:pic>
        <p:nvPicPr>
          <p:cNvPr id="4" name="Content Placeholder 3" descr="Picture of the book titled: Handbook of Effective Inclusive Schools">
            <a:extLst>
              <a:ext uri="{FF2B5EF4-FFF2-40B4-BE49-F238E27FC236}">
                <a16:creationId xmlns:a16="http://schemas.microsoft.com/office/drawing/2014/main" id="{43E7A158-3DF6-844A-8FDF-6F4998407977}"/>
              </a:ext>
            </a:extLst>
          </p:cNvPr>
          <p:cNvPicPr>
            <a:picLocks noGrp="1" noChangeAspect="1"/>
          </p:cNvPicPr>
          <p:nvPr>
            <p:ph idx="1"/>
          </p:nvPr>
        </p:nvPicPr>
        <p:blipFill>
          <a:blip r:embed="rId2"/>
          <a:stretch>
            <a:fillRect/>
          </a:stretch>
        </p:blipFill>
        <p:spPr>
          <a:xfrm>
            <a:off x="559702" y="1324563"/>
            <a:ext cx="3634942" cy="5023396"/>
          </a:xfrm>
          <a:prstGeom prst="rect">
            <a:avLst/>
          </a:prstGeom>
        </p:spPr>
      </p:pic>
      <p:pic>
        <p:nvPicPr>
          <p:cNvPr id="5" name="Picture 4" descr="Picture of the book titled: The Principal's Handbook for Leading Inclusive Schools">
            <a:extLst>
              <a:ext uri="{FF2B5EF4-FFF2-40B4-BE49-F238E27FC236}">
                <a16:creationId xmlns:a16="http://schemas.microsoft.com/office/drawing/2014/main" id="{0C590E33-3F2A-CF4D-8A08-8B8C9CF819B3}"/>
              </a:ext>
            </a:extLst>
          </p:cNvPr>
          <p:cNvPicPr>
            <a:picLocks noChangeAspect="1"/>
          </p:cNvPicPr>
          <p:nvPr/>
        </p:nvPicPr>
        <p:blipFill>
          <a:blip r:embed="rId3"/>
          <a:stretch>
            <a:fillRect/>
          </a:stretch>
        </p:blipFill>
        <p:spPr>
          <a:xfrm>
            <a:off x="4426888" y="1354431"/>
            <a:ext cx="3468397" cy="4963661"/>
          </a:xfrm>
          <a:prstGeom prst="rect">
            <a:avLst/>
          </a:prstGeom>
        </p:spPr>
      </p:pic>
      <p:pic>
        <p:nvPicPr>
          <p:cNvPr id="8" name="Picture 7" descr="Picture of the book titled: Handbook of Leadership and Administration for Special Education">
            <a:extLst>
              <a:ext uri="{FF2B5EF4-FFF2-40B4-BE49-F238E27FC236}">
                <a16:creationId xmlns:a16="http://schemas.microsoft.com/office/drawing/2014/main" id="{59BE3709-7E82-324E-B827-BD6BC7F3B3D8}"/>
              </a:ext>
            </a:extLst>
          </p:cNvPr>
          <p:cNvPicPr>
            <a:picLocks noChangeAspect="1"/>
          </p:cNvPicPr>
          <p:nvPr/>
        </p:nvPicPr>
        <p:blipFill>
          <a:blip r:embed="rId4"/>
          <a:stretch>
            <a:fillRect/>
          </a:stretch>
        </p:blipFill>
        <p:spPr>
          <a:xfrm>
            <a:off x="8359774" y="1363240"/>
            <a:ext cx="3468397" cy="4954852"/>
          </a:xfrm>
          <a:prstGeom prst="rect">
            <a:avLst/>
          </a:prstGeom>
        </p:spPr>
      </p:pic>
    </p:spTree>
    <p:extLst>
      <p:ext uri="{BB962C8B-B14F-4D97-AF65-F5344CB8AC3E}">
        <p14:creationId xmlns:p14="http://schemas.microsoft.com/office/powerpoint/2010/main" val="2842881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788"/>
            <a:ext cx="10972800" cy="1143000"/>
          </a:xfrm>
        </p:spPr>
        <p:txBody>
          <a:bodyPr/>
          <a:lstStyle/>
          <a:p>
            <a:pPr algn="ctr"/>
            <a:r>
              <a:rPr lang="en-US" sz="3200" dirty="0">
                <a:solidFill>
                  <a:schemeClr val="tx1"/>
                </a:solidFill>
                <a:latin typeface="Gotham Bold" charset="0"/>
                <a:ea typeface="Gotham Bold" charset="0"/>
                <a:cs typeface="Gotham Bold" charset="0"/>
              </a:rPr>
              <a:t>DISCLAIMER</a:t>
            </a:r>
          </a:p>
        </p:txBody>
      </p:sp>
      <p:pic>
        <p:nvPicPr>
          <p:cNvPr id="6" name="Picture 5" descr="Ideas that Work -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42397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9DF5-A513-6547-AA27-087F2F8F79D2}"/>
              </a:ext>
            </a:extLst>
          </p:cNvPr>
          <p:cNvSpPr>
            <a:spLocks noGrp="1"/>
          </p:cNvSpPr>
          <p:nvPr>
            <p:ph type="title"/>
          </p:nvPr>
        </p:nvSpPr>
        <p:spPr/>
        <p:txBody>
          <a:bodyPr/>
          <a:lstStyle/>
          <a:p>
            <a:r>
              <a:rPr lang="en-US" dirty="0"/>
              <a:t>Leadership for Inclusive Schools</a:t>
            </a:r>
          </a:p>
        </p:txBody>
      </p:sp>
      <p:sp>
        <p:nvSpPr>
          <p:cNvPr id="3" name="Content Placeholder 2">
            <a:extLst>
              <a:ext uri="{FF2B5EF4-FFF2-40B4-BE49-F238E27FC236}">
                <a16:creationId xmlns:a16="http://schemas.microsoft.com/office/drawing/2014/main" id="{780D3680-517E-DF4D-A590-FD153FC27686}"/>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sz="3600" dirty="0"/>
          </a:p>
          <a:p>
            <a:endParaRPr lang="en-US" dirty="0"/>
          </a:p>
        </p:txBody>
      </p:sp>
      <p:sp>
        <p:nvSpPr>
          <p:cNvPr id="4" name="Content Placeholder 2"/>
          <p:cNvSpPr txBox="1">
            <a:spLocks/>
          </p:cNvSpPr>
          <p:nvPr/>
        </p:nvSpPr>
        <p:spPr bwMode="auto">
          <a:xfrm>
            <a:off x="368684" y="1272020"/>
            <a:ext cx="11407679" cy="501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32" indent="-285744"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2971" indent="-228594"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160"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349"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537" indent="-228594" algn="l" rtl="0" fontAlgn="base">
              <a:spcBef>
                <a:spcPct val="20000"/>
              </a:spcBef>
              <a:spcAft>
                <a:spcPct val="0"/>
              </a:spcAft>
              <a:buClr>
                <a:schemeClr val="accent2"/>
              </a:buClr>
              <a:buChar char="»"/>
              <a:defRPr sz="1600">
                <a:solidFill>
                  <a:schemeClr val="tx1"/>
                </a:solidFill>
                <a:latin typeface="+mn-lt"/>
                <a:cs typeface="+mn-cs"/>
              </a:defRPr>
            </a:lvl6pPr>
            <a:lvl7pPr marL="2971726" indent="-228594" algn="l" rtl="0" fontAlgn="base">
              <a:spcBef>
                <a:spcPct val="20000"/>
              </a:spcBef>
              <a:spcAft>
                <a:spcPct val="0"/>
              </a:spcAft>
              <a:buClr>
                <a:schemeClr val="accent2"/>
              </a:buClr>
              <a:buChar char="»"/>
              <a:defRPr sz="1600">
                <a:solidFill>
                  <a:schemeClr val="tx1"/>
                </a:solidFill>
                <a:latin typeface="+mn-lt"/>
                <a:cs typeface="+mn-cs"/>
              </a:defRPr>
            </a:lvl7pPr>
            <a:lvl8pPr marL="3428914" indent="-228594" algn="l" rtl="0" fontAlgn="base">
              <a:spcBef>
                <a:spcPct val="20000"/>
              </a:spcBef>
              <a:spcAft>
                <a:spcPct val="0"/>
              </a:spcAft>
              <a:buClr>
                <a:schemeClr val="accent2"/>
              </a:buClr>
              <a:buChar char="»"/>
              <a:defRPr sz="1600">
                <a:solidFill>
                  <a:schemeClr val="tx1"/>
                </a:solidFill>
                <a:latin typeface="+mn-lt"/>
                <a:cs typeface="+mn-cs"/>
              </a:defRPr>
            </a:lvl8pPr>
            <a:lvl9pPr marL="3886103" indent="-228594" algn="l" rtl="0" fontAlgn="base">
              <a:spcBef>
                <a:spcPct val="20000"/>
              </a:spcBef>
              <a:spcAft>
                <a:spcPct val="0"/>
              </a:spcAft>
              <a:buClr>
                <a:schemeClr val="accent2"/>
              </a:buClr>
              <a:buChar char="»"/>
              <a:defRPr sz="1600">
                <a:solidFill>
                  <a:schemeClr val="tx1"/>
                </a:solidFill>
                <a:latin typeface="+mn-lt"/>
                <a:cs typeface="+mn-cs"/>
              </a:defRPr>
            </a:lvl9pPr>
          </a:lstStyle>
          <a:p>
            <a:r>
              <a:rPr lang="en-US" sz="3600" kern="0" dirty="0"/>
              <a:t>What is inclusion? </a:t>
            </a:r>
          </a:p>
          <a:p>
            <a:r>
              <a:rPr lang="en-US" sz="3600" kern="0" dirty="0"/>
              <a:t>Where is inclusive reform initiated and supported?</a:t>
            </a:r>
          </a:p>
          <a:p>
            <a:r>
              <a:rPr lang="en-US" sz="3600" kern="0" dirty="0"/>
              <a:t>Why is principal leadership important?</a:t>
            </a:r>
          </a:p>
          <a:p>
            <a:r>
              <a:rPr lang="en-US" sz="3600" kern="0" dirty="0"/>
              <a:t>What do inclusive principals do?</a:t>
            </a:r>
          </a:p>
          <a:p>
            <a:r>
              <a:rPr lang="en-US" sz="3600" kern="0" dirty="0"/>
              <a:t>What do we know about principal preparation for inclusive schools?</a:t>
            </a:r>
          </a:p>
          <a:p>
            <a:r>
              <a:rPr lang="en-US" sz="3600" kern="0" dirty="0"/>
              <a:t>What resources are available to support leaders in learning about inclusive schools?</a:t>
            </a:r>
          </a:p>
          <a:p>
            <a:pPr marL="457188" lvl="1" indent="0">
              <a:buNone/>
            </a:pPr>
            <a:endParaRPr lang="en-US" kern="0" dirty="0"/>
          </a:p>
        </p:txBody>
      </p:sp>
    </p:spTree>
    <p:extLst>
      <p:ext uri="{BB962C8B-B14F-4D97-AF65-F5344CB8AC3E}">
        <p14:creationId xmlns:p14="http://schemas.microsoft.com/office/powerpoint/2010/main" val="396245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080805ED-8B3B-6346-BA12-83F64D442BD5}"/>
              </a:ext>
            </a:extLst>
          </p:cNvPr>
          <p:cNvSpPr>
            <a:spLocks noGrp="1" noChangeArrowheads="1"/>
          </p:cNvSpPr>
          <p:nvPr>
            <p:ph type="title"/>
          </p:nvPr>
        </p:nvSpPr>
        <p:spPr/>
        <p:txBody>
          <a:bodyPr/>
          <a:lstStyle/>
          <a:p>
            <a:pPr algn="ctr"/>
            <a:r>
              <a:rPr lang="en-US" altLang="en-US" sz="3200" b="1" dirty="0">
                <a:solidFill>
                  <a:schemeClr val="bg1"/>
                </a:solidFill>
                <a:ea typeface="ＭＳ Ｐゴシック" panose="020B0600070205080204" pitchFamily="34" charset="-128"/>
              </a:rPr>
              <a:t>What is Inclusion?</a:t>
            </a:r>
          </a:p>
        </p:txBody>
      </p:sp>
      <p:graphicFrame>
        <p:nvGraphicFramePr>
          <p:cNvPr id="10" name="Content Placeholder 9">
            <a:extLst>
              <a:ext uri="{FF2B5EF4-FFF2-40B4-BE49-F238E27FC236}">
                <a16:creationId xmlns:a16="http://schemas.microsoft.com/office/drawing/2014/main" id="{6F499F72-1CB4-1046-A84C-4F410247461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62503419"/>
              </p:ext>
            </p:extLst>
          </p:nvPr>
        </p:nvGraphicFramePr>
        <p:xfrm>
          <a:off x="1841211" y="1485900"/>
          <a:ext cx="7690715"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3" name="TextBox 2">
            <a:extLst>
              <a:ext uri="{FF2B5EF4-FFF2-40B4-BE49-F238E27FC236}">
                <a16:creationId xmlns:a16="http://schemas.microsoft.com/office/drawing/2014/main" id="{76034E7E-223B-554A-A70E-5A8DE4D622E3}"/>
              </a:ext>
            </a:extLst>
          </p:cNvPr>
          <p:cNvSpPr txBox="1">
            <a:spLocks noChangeArrowheads="1"/>
          </p:cNvSpPr>
          <p:nvPr/>
        </p:nvSpPr>
        <p:spPr bwMode="auto">
          <a:xfrm>
            <a:off x="9425493" y="31369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b="1" dirty="0">
                <a:solidFill>
                  <a:srgbClr val="7030A0"/>
                </a:solidFill>
              </a:rPr>
              <a:t>+</a:t>
            </a:r>
          </a:p>
        </p:txBody>
      </p:sp>
      <p:sp>
        <p:nvSpPr>
          <p:cNvPr id="43012" name="TextBox 1">
            <a:extLst>
              <a:ext uri="{FF2B5EF4-FFF2-40B4-BE49-F238E27FC236}">
                <a16:creationId xmlns:a16="http://schemas.microsoft.com/office/drawing/2014/main" id="{E648D907-31F6-5F4E-8645-D5803AD8B6B5}"/>
              </a:ext>
            </a:extLst>
          </p:cNvPr>
          <p:cNvSpPr txBox="1">
            <a:spLocks noChangeArrowheads="1"/>
          </p:cNvSpPr>
          <p:nvPr/>
        </p:nvSpPr>
        <p:spPr bwMode="auto">
          <a:xfrm>
            <a:off x="9967624" y="1616075"/>
            <a:ext cx="5048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b="1" dirty="0">
                <a:solidFill>
                  <a:schemeClr val="accent6">
                    <a:lumMod val="90000"/>
                    <a:lumOff val="10000"/>
                  </a:schemeClr>
                </a:solidFill>
              </a:rPr>
              <a:t>S</a:t>
            </a:r>
          </a:p>
          <a:p>
            <a:pPr>
              <a:spcBef>
                <a:spcPct val="0"/>
              </a:spcBef>
              <a:buClrTx/>
              <a:buSzTx/>
              <a:buFontTx/>
              <a:buNone/>
            </a:pPr>
            <a:r>
              <a:rPr lang="en-US" altLang="en-US" b="1" dirty="0">
                <a:solidFill>
                  <a:schemeClr val="accent6">
                    <a:lumMod val="90000"/>
                    <a:lumOff val="10000"/>
                  </a:schemeClr>
                </a:solidFill>
              </a:rPr>
              <a:t>U</a:t>
            </a:r>
          </a:p>
          <a:p>
            <a:pPr>
              <a:spcBef>
                <a:spcPct val="0"/>
              </a:spcBef>
              <a:buClrTx/>
              <a:buSzTx/>
              <a:buFontTx/>
              <a:buNone/>
            </a:pPr>
            <a:r>
              <a:rPr lang="en-US" altLang="en-US" b="1" dirty="0">
                <a:solidFill>
                  <a:schemeClr val="accent6">
                    <a:lumMod val="90000"/>
                    <a:lumOff val="10000"/>
                  </a:schemeClr>
                </a:solidFill>
              </a:rPr>
              <a:t>P</a:t>
            </a:r>
          </a:p>
          <a:p>
            <a:pPr>
              <a:spcBef>
                <a:spcPct val="0"/>
              </a:spcBef>
              <a:buClrTx/>
              <a:buSzTx/>
              <a:buFontTx/>
              <a:buNone/>
            </a:pPr>
            <a:r>
              <a:rPr lang="en-US" altLang="en-US" b="1" dirty="0">
                <a:solidFill>
                  <a:schemeClr val="accent6">
                    <a:lumMod val="90000"/>
                    <a:lumOff val="10000"/>
                  </a:schemeClr>
                </a:solidFill>
              </a:rPr>
              <a:t>P</a:t>
            </a:r>
          </a:p>
          <a:p>
            <a:pPr>
              <a:spcBef>
                <a:spcPct val="0"/>
              </a:spcBef>
              <a:buClrTx/>
              <a:buSzTx/>
              <a:buFontTx/>
              <a:buNone/>
            </a:pPr>
            <a:r>
              <a:rPr lang="en-US" altLang="en-US" b="1" dirty="0">
                <a:solidFill>
                  <a:schemeClr val="accent6">
                    <a:lumMod val="90000"/>
                    <a:lumOff val="10000"/>
                  </a:schemeClr>
                </a:solidFill>
              </a:rPr>
              <a:t>O</a:t>
            </a:r>
          </a:p>
          <a:p>
            <a:pPr>
              <a:spcBef>
                <a:spcPct val="0"/>
              </a:spcBef>
              <a:buClrTx/>
              <a:buSzTx/>
              <a:buFontTx/>
              <a:buNone/>
            </a:pPr>
            <a:r>
              <a:rPr lang="en-US" altLang="en-US" b="1" dirty="0">
                <a:solidFill>
                  <a:schemeClr val="accent6">
                    <a:lumMod val="90000"/>
                    <a:lumOff val="10000"/>
                  </a:schemeClr>
                </a:solidFill>
              </a:rPr>
              <a:t>R</a:t>
            </a:r>
          </a:p>
          <a:p>
            <a:pPr>
              <a:spcBef>
                <a:spcPct val="0"/>
              </a:spcBef>
              <a:buClrTx/>
              <a:buSzTx/>
              <a:buFontTx/>
              <a:buNone/>
            </a:pPr>
            <a:r>
              <a:rPr lang="en-US" altLang="en-US" b="1" dirty="0">
                <a:solidFill>
                  <a:schemeClr val="accent6">
                    <a:lumMod val="90000"/>
                    <a:lumOff val="10000"/>
                  </a:schemeClr>
                </a:solidFill>
              </a:rPr>
              <a:t>T</a:t>
            </a:r>
          </a:p>
          <a:p>
            <a:pPr>
              <a:spcBef>
                <a:spcPct val="0"/>
              </a:spcBef>
              <a:buClrTx/>
              <a:buSzTx/>
              <a:buFontTx/>
              <a:buNone/>
            </a:pPr>
            <a:r>
              <a:rPr lang="en-US" altLang="en-US" b="1" dirty="0">
                <a:solidFill>
                  <a:schemeClr val="accent6">
                    <a:lumMod val="90000"/>
                    <a:lumOff val="10000"/>
                  </a:schemeClr>
                </a:solidFill>
              </a:rPr>
              <a:t>S</a:t>
            </a:r>
          </a:p>
        </p:txBody>
      </p:sp>
      <p:sp>
        <p:nvSpPr>
          <p:cNvPr id="43011" name="TextBox 11">
            <a:extLst>
              <a:ext uri="{FF2B5EF4-FFF2-40B4-BE49-F238E27FC236}">
                <a16:creationId xmlns:a16="http://schemas.microsoft.com/office/drawing/2014/main" id="{F86985E8-6D46-5D42-BFCD-3C326446038C}"/>
              </a:ext>
            </a:extLst>
          </p:cNvPr>
          <p:cNvSpPr txBox="1">
            <a:spLocks noChangeArrowheads="1"/>
          </p:cNvSpPr>
          <p:nvPr/>
        </p:nvSpPr>
        <p:spPr bwMode="auto">
          <a:xfrm>
            <a:off x="2706399" y="5589443"/>
            <a:ext cx="5489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dirty="0"/>
              <a:t>e.g., Booth, 2011; Hehir et al., 2016; Pitonyak, 2017</a:t>
            </a:r>
          </a:p>
          <a:p>
            <a:pPr>
              <a:spcBef>
                <a:spcPct val="0"/>
              </a:spcBef>
              <a:buClrTx/>
              <a:buSzTx/>
              <a:buFontTx/>
              <a:buNone/>
            </a:pPr>
            <a:endParaRPr lang="en-US" altLang="en-US" sz="1800" dirty="0"/>
          </a:p>
        </p:txBody>
      </p:sp>
    </p:spTree>
    <p:extLst>
      <p:ext uri="{BB962C8B-B14F-4D97-AF65-F5344CB8AC3E}">
        <p14:creationId xmlns:p14="http://schemas.microsoft.com/office/powerpoint/2010/main" val="242023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Title 1">
            <a:extLst>
              <a:ext uri="{FF2B5EF4-FFF2-40B4-BE49-F238E27FC236}">
                <a16:creationId xmlns:a16="http://schemas.microsoft.com/office/drawing/2014/main" id="{00EF0517-CB83-E84F-9681-DB3E942DBE05}"/>
              </a:ext>
            </a:extLst>
          </p:cNvPr>
          <p:cNvSpPr>
            <a:spLocks noGrp="1" noChangeArrowheads="1"/>
          </p:cNvSpPr>
          <p:nvPr>
            <p:ph type="title"/>
          </p:nvPr>
        </p:nvSpPr>
        <p:spPr>
          <a:xfrm>
            <a:off x="263236" y="-64294"/>
            <a:ext cx="11928764" cy="1223962"/>
          </a:xfrm>
        </p:spPr>
        <p:txBody>
          <a:bodyPr/>
          <a:lstStyle/>
          <a:p>
            <a:pPr algn="ctr"/>
            <a:br>
              <a:rPr lang="en-US" altLang="en-US" sz="3200" b="1" dirty="0">
                <a:solidFill>
                  <a:schemeClr val="bg1"/>
                </a:solidFill>
                <a:ea typeface="ＭＳ Ｐゴシック" panose="020B0600070205080204" pitchFamily="34" charset="-128"/>
              </a:rPr>
            </a:br>
            <a:r>
              <a:rPr lang="en-US" altLang="en-US" sz="3600" b="1" dirty="0">
                <a:solidFill>
                  <a:schemeClr val="bg1"/>
                </a:solidFill>
                <a:ea typeface="ＭＳ Ｐゴシック" panose="020B0600070205080204" pitchFamily="34" charset="-128"/>
              </a:rPr>
              <a:t>Where is Inclusive Reform Initiated &amp; Supported? </a:t>
            </a:r>
            <a:r>
              <a:rPr lang="en-US" altLang="en-US" sz="2400" b="1" dirty="0">
                <a:solidFill>
                  <a:schemeClr val="bg1"/>
                </a:solidFill>
                <a:ea typeface="ＭＳ Ｐゴシック" panose="020B0600070205080204" pitchFamily="34" charset="-128"/>
              </a:rPr>
              <a:t>(Billingsley, 2019)</a:t>
            </a:r>
            <a:br>
              <a:rPr lang="en-US" altLang="en-US" sz="2400" b="1" dirty="0">
                <a:solidFill>
                  <a:schemeClr val="bg2"/>
                </a:solidFill>
                <a:ea typeface="ＭＳ Ｐゴシック" panose="020B0600070205080204" pitchFamily="34" charset="-128"/>
              </a:rPr>
            </a:br>
            <a:endParaRPr lang="en-US" altLang="en-US" sz="2400" dirty="0">
              <a:ea typeface="ＭＳ Ｐゴシック" panose="020B0600070205080204" pitchFamily="34" charset="-128"/>
            </a:endParaRPr>
          </a:p>
        </p:txBody>
      </p:sp>
      <p:sp>
        <p:nvSpPr>
          <p:cNvPr id="26636" name="Rectangle 2">
            <a:extLst>
              <a:ext uri="{FF2B5EF4-FFF2-40B4-BE49-F238E27FC236}">
                <a16:creationId xmlns:a16="http://schemas.microsoft.com/office/drawing/2014/main" id="{2CD1C3D7-FFC1-E446-93EA-F8E5D9C529C9}"/>
              </a:ext>
            </a:extLst>
          </p:cNvPr>
          <p:cNvSpPr>
            <a:spLocks noChangeArrowheads="1"/>
          </p:cNvSpPr>
          <p:nvPr/>
        </p:nvSpPr>
        <p:spPr bwMode="auto">
          <a:xfrm>
            <a:off x="866153" y="1416531"/>
            <a:ext cx="3875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dirty="0"/>
              <a:t>Office of Special Education</a:t>
            </a:r>
          </a:p>
        </p:txBody>
      </p:sp>
      <p:sp>
        <p:nvSpPr>
          <p:cNvPr id="26640" name="TextBox 10">
            <a:extLst>
              <a:ext uri="{FF2B5EF4-FFF2-40B4-BE49-F238E27FC236}">
                <a16:creationId xmlns:a16="http://schemas.microsoft.com/office/drawing/2014/main" id="{2727BDA2-A36A-8B41-98F7-0BCA8CA9E2D2}"/>
              </a:ext>
            </a:extLst>
          </p:cNvPr>
          <p:cNvSpPr txBox="1">
            <a:spLocks noChangeArrowheads="1"/>
          </p:cNvSpPr>
          <p:nvPr/>
        </p:nvSpPr>
        <p:spPr bwMode="auto">
          <a:xfrm>
            <a:off x="4945410" y="1385490"/>
            <a:ext cx="1056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dirty="0"/>
              <a:t>States</a:t>
            </a:r>
          </a:p>
        </p:txBody>
      </p:sp>
      <p:sp>
        <p:nvSpPr>
          <p:cNvPr id="26635" name="TextBox 18">
            <a:extLst>
              <a:ext uri="{FF2B5EF4-FFF2-40B4-BE49-F238E27FC236}">
                <a16:creationId xmlns:a16="http://schemas.microsoft.com/office/drawing/2014/main" id="{C07E00D6-94F0-4F4E-8F26-D51969CDCD2B}"/>
              </a:ext>
            </a:extLst>
          </p:cNvPr>
          <p:cNvSpPr txBox="1">
            <a:spLocks noChangeArrowheads="1"/>
          </p:cNvSpPr>
          <p:nvPr/>
        </p:nvSpPr>
        <p:spPr bwMode="auto">
          <a:xfrm>
            <a:off x="6338094" y="1416532"/>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dirty="0"/>
              <a:t>Universities</a:t>
            </a:r>
          </a:p>
        </p:txBody>
      </p:sp>
      <p:sp>
        <p:nvSpPr>
          <p:cNvPr id="26637" name="TextBox 3">
            <a:extLst>
              <a:ext uri="{FF2B5EF4-FFF2-40B4-BE49-F238E27FC236}">
                <a16:creationId xmlns:a16="http://schemas.microsoft.com/office/drawing/2014/main" id="{5535D1E4-7153-DF4E-908E-D49186B628E7}"/>
              </a:ext>
            </a:extLst>
          </p:cNvPr>
          <p:cNvSpPr txBox="1">
            <a:spLocks noChangeArrowheads="1"/>
          </p:cNvSpPr>
          <p:nvPr/>
        </p:nvSpPr>
        <p:spPr bwMode="auto">
          <a:xfrm>
            <a:off x="8523433" y="1417822"/>
            <a:ext cx="109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400" dirty="0"/>
              <a:t>Courts</a:t>
            </a:r>
          </a:p>
        </p:txBody>
      </p:sp>
      <p:sp>
        <p:nvSpPr>
          <p:cNvPr id="5" name="Oval 4">
            <a:extLst>
              <a:ext uri="{FF2B5EF4-FFF2-40B4-BE49-F238E27FC236}">
                <a16:creationId xmlns:a16="http://schemas.microsoft.com/office/drawing/2014/main" id="{3AAEF635-F7E2-3644-A8E5-9D6348D70A0F}"/>
              </a:ext>
              <a:ext uri="{C183D7F6-B498-43B3-948B-1728B52AA6E4}">
                <adec:decorative xmlns:adec="http://schemas.microsoft.com/office/drawing/2017/decorative" val="1"/>
              </a:ext>
            </a:extLst>
          </p:cNvPr>
          <p:cNvSpPr/>
          <p:nvPr/>
        </p:nvSpPr>
        <p:spPr>
          <a:xfrm>
            <a:off x="1651002" y="2209091"/>
            <a:ext cx="8268853" cy="4254101"/>
          </a:xfrm>
          <a:prstGeom prst="ellipse">
            <a:avLst/>
          </a:prstGeom>
          <a:no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630" name="TextBox 12">
            <a:extLst>
              <a:ext uri="{FF2B5EF4-FFF2-40B4-BE49-F238E27FC236}">
                <a16:creationId xmlns:a16="http://schemas.microsoft.com/office/drawing/2014/main" id="{1BF652FF-614F-8642-93FC-251FBA9F9859}"/>
              </a:ext>
            </a:extLst>
          </p:cNvPr>
          <p:cNvSpPr txBox="1">
            <a:spLocks noChangeArrowheads="1"/>
          </p:cNvSpPr>
          <p:nvPr/>
        </p:nvSpPr>
        <p:spPr bwMode="auto">
          <a:xfrm>
            <a:off x="5053014" y="2178050"/>
            <a:ext cx="23971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 typeface="Arial" panose="020B0604020202020204" pitchFamily="34" charset="0"/>
              <a:buChar char="•"/>
            </a:pPr>
            <a:endParaRPr lang="en-US" altLang="en-US" sz="1800" dirty="0"/>
          </a:p>
          <a:p>
            <a:pPr eaLnBrk="1" hangingPunct="1">
              <a:spcBef>
                <a:spcPct val="0"/>
              </a:spcBef>
              <a:buClrTx/>
              <a:buSzTx/>
              <a:buFontTx/>
              <a:buNone/>
            </a:pPr>
            <a:r>
              <a:rPr lang="en-US" altLang="en-US" sz="3600" b="1" dirty="0"/>
              <a:t>Districts</a:t>
            </a:r>
          </a:p>
        </p:txBody>
      </p:sp>
      <p:sp>
        <p:nvSpPr>
          <p:cNvPr id="26638" name="TextBox 5">
            <a:extLst>
              <a:ext uri="{FF2B5EF4-FFF2-40B4-BE49-F238E27FC236}">
                <a16:creationId xmlns:a16="http://schemas.microsoft.com/office/drawing/2014/main" id="{4127736A-7704-6F41-9BAD-78DE7EF52692}"/>
              </a:ext>
            </a:extLst>
          </p:cNvPr>
          <p:cNvSpPr txBox="1">
            <a:spLocks noChangeArrowheads="1"/>
          </p:cNvSpPr>
          <p:nvPr/>
        </p:nvSpPr>
        <p:spPr bwMode="auto">
          <a:xfrm>
            <a:off x="8132798" y="3506074"/>
            <a:ext cx="1503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800" b="1" dirty="0"/>
              <a:t>Parents</a:t>
            </a:r>
          </a:p>
        </p:txBody>
      </p:sp>
      <p:sp>
        <p:nvSpPr>
          <p:cNvPr id="7" name="Oval 6">
            <a:extLst>
              <a:ext uri="{FF2B5EF4-FFF2-40B4-BE49-F238E27FC236}">
                <a16:creationId xmlns:a16="http://schemas.microsoft.com/office/drawing/2014/main" id="{B0C6D2CE-3A56-D342-A510-22300F99860E}"/>
              </a:ext>
              <a:ext uri="{C183D7F6-B498-43B3-948B-1728B52AA6E4}">
                <adec:decorative xmlns:adec="http://schemas.microsoft.com/office/drawing/2017/decorative" val="1"/>
              </a:ext>
            </a:extLst>
          </p:cNvPr>
          <p:cNvSpPr/>
          <p:nvPr/>
        </p:nvSpPr>
        <p:spPr>
          <a:xfrm>
            <a:off x="3035371" y="3138201"/>
            <a:ext cx="6065837" cy="3200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392" name="TextBox 11">
            <a:extLst>
              <a:ext uri="{FF2B5EF4-FFF2-40B4-BE49-F238E27FC236}">
                <a16:creationId xmlns:a16="http://schemas.microsoft.com/office/drawing/2014/main" id="{305063EF-F607-044E-9A99-FDAF4DC86446}"/>
              </a:ext>
            </a:extLst>
          </p:cNvPr>
          <p:cNvSpPr txBox="1">
            <a:spLocks noChangeArrowheads="1"/>
          </p:cNvSpPr>
          <p:nvPr/>
        </p:nvSpPr>
        <p:spPr bwMode="auto">
          <a:xfrm>
            <a:off x="3484563" y="3442379"/>
            <a:ext cx="51831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defRPr/>
            </a:pPr>
            <a:r>
              <a:rPr lang="en-US" altLang="en-US" sz="2800" b="1" dirty="0">
                <a:solidFill>
                  <a:schemeClr val="bg1">
                    <a:lumMod val="50000"/>
                  </a:schemeClr>
                </a:solidFill>
              </a:rPr>
              <a:t>School</a:t>
            </a:r>
          </a:p>
          <a:p>
            <a:pPr algn="ctr" eaLnBrk="1" hangingPunct="1">
              <a:spcBef>
                <a:spcPct val="0"/>
              </a:spcBef>
              <a:buClrTx/>
              <a:buSzTx/>
              <a:buFontTx/>
              <a:buNone/>
              <a:defRPr/>
            </a:pPr>
            <a:r>
              <a:rPr lang="en-US" altLang="en-US" sz="2400" dirty="0">
                <a:solidFill>
                  <a:schemeClr val="bg1">
                    <a:lumMod val="50000"/>
                  </a:schemeClr>
                </a:solidFill>
              </a:rPr>
              <a:t>Principals, Teacher Leaders, Others</a:t>
            </a:r>
          </a:p>
        </p:txBody>
      </p:sp>
      <p:sp>
        <p:nvSpPr>
          <p:cNvPr id="12" name="Oval 11">
            <a:extLst>
              <a:ext uri="{FF2B5EF4-FFF2-40B4-BE49-F238E27FC236}">
                <a16:creationId xmlns:a16="http://schemas.microsoft.com/office/drawing/2014/main" id="{ADCFC207-668C-8A45-81BD-8A43AB4F6387}"/>
              </a:ext>
              <a:ext uri="{C183D7F6-B498-43B3-948B-1728B52AA6E4}">
                <adec:decorative xmlns:adec="http://schemas.microsoft.com/office/drawing/2017/decorative" val="1"/>
              </a:ext>
            </a:extLst>
          </p:cNvPr>
          <p:cNvSpPr/>
          <p:nvPr/>
        </p:nvSpPr>
        <p:spPr>
          <a:xfrm>
            <a:off x="3668714" y="4395789"/>
            <a:ext cx="4999037" cy="1576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0728" name="TextBox 3">
            <a:extLst>
              <a:ext uri="{FF2B5EF4-FFF2-40B4-BE49-F238E27FC236}">
                <a16:creationId xmlns:a16="http://schemas.microsoft.com/office/drawing/2014/main" id="{FA392639-8F8D-8843-911D-D9E8D54C08CF}"/>
              </a:ext>
            </a:extLst>
          </p:cNvPr>
          <p:cNvSpPr txBox="1">
            <a:spLocks noChangeArrowheads="1"/>
          </p:cNvSpPr>
          <p:nvPr/>
        </p:nvSpPr>
        <p:spPr bwMode="auto">
          <a:xfrm>
            <a:off x="5130800" y="4557714"/>
            <a:ext cx="2243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defRPr/>
            </a:pPr>
            <a:r>
              <a:rPr lang="en-US" altLang="en-US" sz="2800" b="1" dirty="0">
                <a:solidFill>
                  <a:schemeClr val="bg1">
                    <a:lumMod val="50000"/>
                  </a:schemeClr>
                </a:solidFill>
              </a:rPr>
              <a:t>Classrooms</a:t>
            </a:r>
          </a:p>
        </p:txBody>
      </p:sp>
      <p:sp>
        <p:nvSpPr>
          <p:cNvPr id="17" name="TextBox 16">
            <a:extLst>
              <a:ext uri="{FF2B5EF4-FFF2-40B4-BE49-F238E27FC236}">
                <a16:creationId xmlns:a16="http://schemas.microsoft.com/office/drawing/2014/main" id="{1F7AEA60-17B6-1142-8DD6-A71B35F03607}"/>
              </a:ext>
            </a:extLst>
          </p:cNvPr>
          <p:cNvSpPr txBox="1"/>
          <p:nvPr/>
        </p:nvSpPr>
        <p:spPr>
          <a:xfrm>
            <a:off x="4216400" y="5138738"/>
            <a:ext cx="4071938" cy="461962"/>
          </a:xfrm>
          <a:prstGeom prst="rect">
            <a:avLst/>
          </a:prstGeom>
          <a:noFill/>
        </p:spPr>
        <p:txBody>
          <a:bodyPr wrap="none">
            <a:spAutoFit/>
          </a:bodyPr>
          <a:lstStyle/>
          <a:p>
            <a:pPr>
              <a:defRPr/>
            </a:pPr>
            <a:r>
              <a:rPr lang="en-US" sz="2400" dirty="0">
                <a:solidFill>
                  <a:schemeClr val="bg1">
                    <a:lumMod val="50000"/>
                  </a:schemeClr>
                </a:solidFill>
              </a:rPr>
              <a:t>Teachers, Paraprofessionals</a:t>
            </a:r>
          </a:p>
        </p:txBody>
      </p:sp>
      <p:cxnSp>
        <p:nvCxnSpPr>
          <p:cNvPr id="18" name="Straight Arrow Connector 17">
            <a:extLst>
              <a:ext uri="{FF2B5EF4-FFF2-40B4-BE49-F238E27FC236}">
                <a16:creationId xmlns:a16="http://schemas.microsoft.com/office/drawing/2014/main" id="{C54C246B-4770-0045-A292-FB2DDB0E0429}"/>
              </a:ext>
              <a:ext uri="{C183D7F6-B498-43B3-948B-1728B52AA6E4}">
                <adec:decorative xmlns:adec="http://schemas.microsoft.com/office/drawing/2017/decorative" val="1"/>
              </a:ext>
            </a:extLst>
          </p:cNvPr>
          <p:cNvCxnSpPr>
            <a:cxnSpLocks/>
          </p:cNvCxnSpPr>
          <p:nvPr/>
        </p:nvCxnSpPr>
        <p:spPr>
          <a:xfrm>
            <a:off x="3387437" y="2064327"/>
            <a:ext cx="0" cy="3639562"/>
          </a:xfrm>
          <a:prstGeom prst="straightConnector1">
            <a:avLst/>
          </a:prstGeom>
          <a:ln w="4445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30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252F66E5-B198-0442-B8AC-77A1C2670E6D}"/>
              </a:ext>
            </a:extLst>
          </p:cNvPr>
          <p:cNvSpPr>
            <a:spLocks noGrp="1" noChangeArrowheads="1"/>
          </p:cNvSpPr>
          <p:nvPr>
            <p:ph type="title"/>
          </p:nvPr>
        </p:nvSpPr>
        <p:spPr>
          <a:xfrm>
            <a:off x="1951038" y="114301"/>
            <a:ext cx="8229600" cy="990600"/>
          </a:xfrm>
        </p:spPr>
        <p:txBody>
          <a:bodyPr/>
          <a:lstStyle/>
          <a:p>
            <a:pPr algn="ctr"/>
            <a:r>
              <a:rPr lang="en-US" altLang="en-US" sz="3600" b="1" dirty="0">
                <a:solidFill>
                  <a:schemeClr val="bg1"/>
                </a:solidFill>
                <a:ea typeface="ＭＳ Ｐゴシック" panose="020B0600070205080204" pitchFamily="34" charset="-128"/>
              </a:rPr>
              <a:t>Why is principal leadership important?</a:t>
            </a:r>
          </a:p>
        </p:txBody>
      </p:sp>
      <p:sp>
        <p:nvSpPr>
          <p:cNvPr id="4" name="Content Placeholder 3">
            <a:extLst>
              <a:ext uri="{FF2B5EF4-FFF2-40B4-BE49-F238E27FC236}">
                <a16:creationId xmlns:a16="http://schemas.microsoft.com/office/drawing/2014/main" id="{431C68DD-410B-D24B-9362-F93C8A553775}"/>
              </a:ext>
            </a:extLst>
          </p:cNvPr>
          <p:cNvSpPr>
            <a:spLocks noGrp="1"/>
          </p:cNvSpPr>
          <p:nvPr>
            <p:ph sz="half" idx="1"/>
          </p:nvPr>
        </p:nvSpPr>
        <p:spPr>
          <a:xfrm>
            <a:off x="841447" y="942108"/>
            <a:ext cx="10394589" cy="5039591"/>
          </a:xfrm>
        </p:spPr>
        <p:txBody>
          <a:bodyPr/>
          <a:lstStyle/>
          <a:p>
            <a:pPr marL="0" indent="0">
              <a:buNone/>
              <a:defRPr/>
            </a:pPr>
            <a:endParaRPr lang="en-US" altLang="en-US" sz="3200" i="1" dirty="0">
              <a:ea typeface="ＭＳ Ｐゴシック" panose="020B0600070205080204" pitchFamily="34" charset="-128"/>
            </a:endParaRPr>
          </a:p>
          <a:p>
            <a:pPr marL="0" indent="0">
              <a:buNone/>
              <a:defRPr/>
            </a:pPr>
            <a:r>
              <a:rPr lang="en-US" altLang="en-US" sz="3200" i="1" dirty="0">
                <a:ea typeface="ＭＳ Ｐゴシック" panose="020B0600070205080204" pitchFamily="34" charset="-128"/>
              </a:rPr>
              <a:t>“Schools that function inclusively do so for a reason. … [and] the principals in these schools were the reason” (Salisbury, 2006, p. 79)</a:t>
            </a:r>
          </a:p>
          <a:p>
            <a:pPr marL="0" indent="0">
              <a:buNone/>
              <a:defRPr/>
            </a:pPr>
            <a:endParaRPr lang="en-US" altLang="en-US" sz="3200" i="1" dirty="0">
              <a:ea typeface="ＭＳ Ｐゴシック" panose="020B0600070205080204" pitchFamily="34" charset="-128"/>
            </a:endParaRPr>
          </a:p>
          <a:p>
            <a:pPr marL="0" indent="0">
              <a:buNone/>
              <a:defRPr/>
            </a:pPr>
            <a:r>
              <a:rPr lang="en-US" altLang="en-US" sz="3200" i="1" dirty="0">
                <a:ea typeface="ＭＳ Ｐゴシック" panose="020B0600070205080204" pitchFamily="34" charset="-128"/>
              </a:rPr>
              <a:t>Principals play important roles in creating the culture and supports necessary for inclusive programs for students with disabilities </a:t>
            </a:r>
          </a:p>
          <a:p>
            <a:pPr marL="0" indent="0">
              <a:buNone/>
              <a:defRPr/>
            </a:pPr>
            <a:endParaRPr lang="en-US" altLang="en-US" sz="3200" i="1" dirty="0">
              <a:ea typeface="ＭＳ Ｐゴシック" panose="020B0600070205080204" pitchFamily="34" charset="-128"/>
            </a:endParaRPr>
          </a:p>
          <a:p>
            <a:pPr marL="0" indent="0">
              <a:buNone/>
              <a:defRPr/>
            </a:pPr>
            <a:endParaRPr lang="en-US" altLang="en-US" sz="3200" dirty="0">
              <a:ea typeface="ＭＳ Ｐゴシック" panose="020B0600070205080204" pitchFamily="34" charset="-128"/>
            </a:endParaRPr>
          </a:p>
          <a:p>
            <a:pPr marL="0" indent="0">
              <a:buNone/>
              <a:defRPr/>
            </a:pPr>
            <a:endParaRPr lang="en-US" dirty="0"/>
          </a:p>
        </p:txBody>
      </p:sp>
    </p:spTree>
    <p:extLst>
      <p:ext uri="{BB962C8B-B14F-4D97-AF65-F5344CB8AC3E}">
        <p14:creationId xmlns:p14="http://schemas.microsoft.com/office/powerpoint/2010/main" val="298076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ED52-2FA2-3E49-B93C-3E9A114657CA}"/>
              </a:ext>
            </a:extLst>
          </p:cNvPr>
          <p:cNvSpPr>
            <a:spLocks noGrp="1"/>
          </p:cNvSpPr>
          <p:nvPr>
            <p:ph type="title"/>
          </p:nvPr>
        </p:nvSpPr>
        <p:spPr/>
        <p:txBody>
          <a:bodyPr/>
          <a:lstStyle/>
          <a:p>
            <a:r>
              <a:rPr lang="en-US" sz="3200" dirty="0"/>
              <a:t>What do inclusive principals do?</a:t>
            </a:r>
            <a:br>
              <a:rPr lang="en-US" dirty="0"/>
            </a:br>
            <a:endParaRPr lang="en-US" dirty="0"/>
          </a:p>
        </p:txBody>
      </p:sp>
      <p:sp>
        <p:nvSpPr>
          <p:cNvPr id="3" name="Content Placeholder 2">
            <a:extLst>
              <a:ext uri="{FF2B5EF4-FFF2-40B4-BE49-F238E27FC236}">
                <a16:creationId xmlns:a16="http://schemas.microsoft.com/office/drawing/2014/main" id="{8F6CC42C-DFDA-BC48-800C-BDACDEA805B9}"/>
              </a:ext>
            </a:extLst>
          </p:cNvPr>
          <p:cNvSpPr>
            <a:spLocks noGrp="1"/>
          </p:cNvSpPr>
          <p:nvPr>
            <p:ph idx="1"/>
          </p:nvPr>
        </p:nvSpPr>
        <p:spPr>
          <a:xfrm>
            <a:off x="199351" y="1220788"/>
            <a:ext cx="11147522" cy="5180013"/>
          </a:xfrm>
        </p:spPr>
        <p:txBody>
          <a:bodyPr/>
          <a:lstStyle/>
          <a:p>
            <a:pPr marL="514350" indent="-514350">
              <a:buFont typeface="+mj-lt"/>
              <a:buAutoNum type="arabicPeriod"/>
            </a:pPr>
            <a:r>
              <a:rPr lang="en-US" sz="2800" dirty="0"/>
              <a:t>Support a shared vision for inclusion</a:t>
            </a:r>
          </a:p>
          <a:p>
            <a:pPr lvl="1"/>
            <a:r>
              <a:rPr lang="en-US" sz="2800" dirty="0"/>
              <a:t>Articulate support to varied constituents</a:t>
            </a:r>
          </a:p>
          <a:p>
            <a:pPr lvl="1"/>
            <a:r>
              <a:rPr lang="en-US" sz="2800" dirty="0"/>
              <a:t>Help others see why inclusion is important</a:t>
            </a:r>
          </a:p>
          <a:p>
            <a:pPr marL="457188" lvl="1" indent="0">
              <a:buNone/>
            </a:pPr>
            <a:endParaRPr lang="en-US" sz="1600" dirty="0"/>
          </a:p>
          <a:p>
            <a:pPr marL="0" indent="0">
              <a:buNone/>
            </a:pPr>
            <a:r>
              <a:rPr lang="en-US" sz="2800" dirty="0"/>
              <a:t>2. Foster a culture of high expectations and collective responsibility</a:t>
            </a:r>
          </a:p>
          <a:p>
            <a:pPr marL="457188" lvl="1" indent="0">
              <a:buNone/>
            </a:pPr>
            <a:endParaRPr lang="en-US" sz="1600" dirty="0"/>
          </a:p>
          <a:p>
            <a:pPr marL="0" indent="0">
              <a:buNone/>
            </a:pPr>
            <a:r>
              <a:rPr lang="en-US" sz="2800" dirty="0"/>
              <a:t>3. Share decision-making with others</a:t>
            </a:r>
          </a:p>
          <a:p>
            <a:pPr lvl="1"/>
            <a:r>
              <a:rPr lang="en-US" sz="2800" dirty="0"/>
              <a:t>Solicit broad input from others</a:t>
            </a:r>
          </a:p>
          <a:p>
            <a:pPr lvl="1"/>
            <a:r>
              <a:rPr lang="en-US" sz="2800" dirty="0"/>
              <a:t>Create planning teams</a:t>
            </a:r>
          </a:p>
          <a:p>
            <a:pPr lvl="2"/>
            <a:r>
              <a:rPr lang="en-US" sz="2600" dirty="0"/>
              <a:t>Teacher leaders, parents, critical friends, others</a:t>
            </a:r>
          </a:p>
          <a:p>
            <a:pPr marL="457188" lvl="1" indent="0">
              <a:buNone/>
            </a:pPr>
            <a:endParaRPr lang="en-US" sz="2800" dirty="0"/>
          </a:p>
          <a:p>
            <a:pPr marL="0" indent="0">
              <a:buNone/>
            </a:pPr>
            <a:endParaRPr lang="en-US" sz="3200" dirty="0"/>
          </a:p>
          <a:p>
            <a:endParaRPr lang="en-US" sz="3200" dirty="0"/>
          </a:p>
          <a:p>
            <a:endParaRPr lang="en-US" sz="3200" dirty="0"/>
          </a:p>
          <a:p>
            <a:endParaRPr lang="en-US" sz="3200" dirty="0"/>
          </a:p>
          <a:p>
            <a:pPr marL="457188" lvl="1" indent="0">
              <a:buNone/>
            </a:pPr>
            <a:endParaRPr lang="en-US" sz="2800" dirty="0"/>
          </a:p>
          <a:p>
            <a:pPr marL="457188" lvl="1" indent="0">
              <a:buNone/>
            </a:pPr>
            <a:endParaRPr lang="en-US" sz="1000" dirty="0"/>
          </a:p>
          <a:p>
            <a:endParaRPr lang="en-US" dirty="0"/>
          </a:p>
          <a:p>
            <a:endParaRPr lang="en-US" dirty="0"/>
          </a:p>
          <a:p>
            <a:endParaRPr lang="en-US" dirty="0"/>
          </a:p>
          <a:p>
            <a:endParaRPr lang="en-US" dirty="0"/>
          </a:p>
          <a:p>
            <a:endParaRPr lang="en-US" dirty="0"/>
          </a:p>
          <a:p>
            <a:endParaRPr lang="en-US" dirty="0"/>
          </a:p>
          <a:p>
            <a:pPr marL="57147" indent="0">
              <a:buNone/>
            </a:pPr>
            <a:endParaRPr lang="en-US" dirty="0"/>
          </a:p>
          <a:p>
            <a:endParaRPr lang="en-US" dirty="0"/>
          </a:p>
          <a:p>
            <a:endParaRPr lang="en-US" dirty="0"/>
          </a:p>
          <a:p>
            <a:endParaRPr lang="en-US" dirty="0"/>
          </a:p>
          <a:p>
            <a:endParaRPr lang="en-US" dirty="0"/>
          </a:p>
          <a:p>
            <a:pPr marL="457188" lvl="1" indent="0">
              <a:buNone/>
            </a:pPr>
            <a:endParaRPr lang="en-US" sz="1000" dirty="0"/>
          </a:p>
          <a:p>
            <a:pPr marL="57147" indent="0">
              <a:buNone/>
            </a:pPr>
            <a:r>
              <a:rPr lang="en-US" dirty="0"/>
              <a:t>Support professional learning</a:t>
            </a:r>
          </a:p>
          <a:p>
            <a:pPr marL="457188" lvl="1" indent="0">
              <a:buNone/>
            </a:pPr>
            <a:endParaRPr lang="en-US" dirty="0"/>
          </a:p>
          <a:p>
            <a:endParaRPr lang="en-US" dirty="0"/>
          </a:p>
          <a:p>
            <a:pPr lvl="1"/>
            <a:endParaRPr lang="en-US" dirty="0"/>
          </a:p>
          <a:p>
            <a:pPr lvl="1"/>
            <a:endParaRPr lang="en-US" dirty="0"/>
          </a:p>
          <a:p>
            <a:pPr lvl="1"/>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351110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597C-2D67-624E-AAC7-1C021B109D22}"/>
              </a:ext>
            </a:extLst>
          </p:cNvPr>
          <p:cNvSpPr>
            <a:spLocks noGrp="1"/>
          </p:cNvSpPr>
          <p:nvPr>
            <p:ph type="title"/>
          </p:nvPr>
        </p:nvSpPr>
        <p:spPr/>
        <p:txBody>
          <a:bodyPr/>
          <a:lstStyle/>
          <a:p>
            <a:r>
              <a:rPr lang="en-US" dirty="0"/>
              <a:t>What do inclusive principals do? (cont.)</a:t>
            </a:r>
          </a:p>
        </p:txBody>
      </p:sp>
      <p:sp>
        <p:nvSpPr>
          <p:cNvPr id="3" name="Content Placeholder 2">
            <a:extLst>
              <a:ext uri="{FF2B5EF4-FFF2-40B4-BE49-F238E27FC236}">
                <a16:creationId xmlns:a16="http://schemas.microsoft.com/office/drawing/2014/main" id="{99BD92DA-EAB0-BD42-9AB6-4373FB1E3914}"/>
              </a:ext>
            </a:extLst>
          </p:cNvPr>
          <p:cNvSpPr>
            <a:spLocks noGrp="1"/>
          </p:cNvSpPr>
          <p:nvPr>
            <p:ph idx="1"/>
          </p:nvPr>
        </p:nvSpPr>
        <p:spPr>
          <a:xfrm>
            <a:off x="361372" y="1220788"/>
            <a:ext cx="11830628" cy="5332412"/>
          </a:xfrm>
        </p:spPr>
        <p:txBody>
          <a:bodyPr/>
          <a:lstStyle/>
          <a:p>
            <a:pPr marL="0" indent="0">
              <a:buNone/>
            </a:pPr>
            <a:r>
              <a:rPr lang="en-US" sz="3200" dirty="0"/>
              <a:t>4. </a:t>
            </a:r>
            <a:r>
              <a:rPr lang="en-US" sz="2800" dirty="0"/>
              <a:t>Support teacher learning</a:t>
            </a:r>
          </a:p>
          <a:p>
            <a:pPr lvl="1"/>
            <a:r>
              <a:rPr lang="en-US" sz="2600" dirty="0"/>
              <a:t>Help staff understand what inclusion means and looks like</a:t>
            </a:r>
          </a:p>
          <a:p>
            <a:pPr lvl="1"/>
            <a:r>
              <a:rPr lang="en-US" sz="2600" dirty="0"/>
              <a:t>Focus on instructional practices </a:t>
            </a:r>
          </a:p>
          <a:p>
            <a:pPr lvl="1"/>
            <a:r>
              <a:rPr lang="en-US" sz="2600" dirty="0"/>
              <a:t>Formal and informal learning (e.g., Professional Learning Communities)</a:t>
            </a:r>
          </a:p>
          <a:p>
            <a:pPr marL="457188" lvl="1" indent="0">
              <a:buNone/>
            </a:pPr>
            <a:endParaRPr lang="en-US" sz="1000" dirty="0"/>
          </a:p>
          <a:p>
            <a:pPr marL="0" indent="0">
              <a:buNone/>
            </a:pPr>
            <a:r>
              <a:rPr lang="en-US" sz="3200" dirty="0"/>
              <a:t>5. </a:t>
            </a:r>
            <a:r>
              <a:rPr lang="en-US" sz="2800" dirty="0"/>
              <a:t>Create working conditions and structures that support inclusion</a:t>
            </a:r>
          </a:p>
          <a:p>
            <a:pPr lvl="1"/>
            <a:r>
              <a:rPr lang="en-US" sz="2600" dirty="0"/>
              <a:t>Teachers’ roles </a:t>
            </a:r>
          </a:p>
          <a:p>
            <a:pPr lvl="1"/>
            <a:r>
              <a:rPr lang="en-US" sz="2600" dirty="0"/>
              <a:t>Supporting teacher collaboration/co-teaching</a:t>
            </a:r>
          </a:p>
          <a:p>
            <a:pPr lvl="1"/>
            <a:r>
              <a:rPr lang="en-US" sz="2600" dirty="0"/>
              <a:t>Schedules &amp; resources</a:t>
            </a:r>
          </a:p>
          <a:p>
            <a:pPr marL="0" indent="0">
              <a:buNone/>
            </a:pPr>
            <a:endParaRPr lang="en-US" dirty="0"/>
          </a:p>
        </p:txBody>
      </p:sp>
    </p:spTree>
    <p:extLst>
      <p:ext uri="{BB962C8B-B14F-4D97-AF65-F5344CB8AC3E}">
        <p14:creationId xmlns:p14="http://schemas.microsoft.com/office/powerpoint/2010/main" val="113746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23D0-AE27-2845-BFCC-A68670D8A294}"/>
              </a:ext>
            </a:extLst>
          </p:cNvPr>
          <p:cNvSpPr>
            <a:spLocks noGrp="1"/>
          </p:cNvSpPr>
          <p:nvPr>
            <p:ph type="title"/>
          </p:nvPr>
        </p:nvSpPr>
        <p:spPr/>
        <p:txBody>
          <a:bodyPr/>
          <a:lstStyle/>
          <a:p>
            <a:r>
              <a:rPr lang="en-US" dirty="0"/>
              <a:t>What do inclusive principals do? (cont.)</a:t>
            </a:r>
          </a:p>
        </p:txBody>
      </p:sp>
      <p:sp>
        <p:nvSpPr>
          <p:cNvPr id="3" name="Content Placeholder 2">
            <a:extLst>
              <a:ext uri="{FF2B5EF4-FFF2-40B4-BE49-F238E27FC236}">
                <a16:creationId xmlns:a16="http://schemas.microsoft.com/office/drawing/2014/main" id="{D95ABADD-ACE1-E842-A983-F73E87B47E7C}"/>
              </a:ext>
            </a:extLst>
          </p:cNvPr>
          <p:cNvSpPr>
            <a:spLocks noGrp="1"/>
          </p:cNvSpPr>
          <p:nvPr>
            <p:ph idx="1"/>
          </p:nvPr>
        </p:nvSpPr>
        <p:spPr>
          <a:xfrm>
            <a:off x="601133" y="1422833"/>
            <a:ext cx="10972800" cy="4525962"/>
          </a:xfrm>
        </p:spPr>
        <p:txBody>
          <a:bodyPr/>
          <a:lstStyle/>
          <a:p>
            <a:pPr marL="0" indent="0">
              <a:buNone/>
            </a:pPr>
            <a:r>
              <a:rPr lang="en-US" sz="3200" dirty="0"/>
              <a:t>6. Monitor progress </a:t>
            </a:r>
          </a:p>
          <a:p>
            <a:pPr lvl="1"/>
            <a:r>
              <a:rPr lang="en-US" sz="2400" dirty="0"/>
              <a:t>Progress toward inclusion</a:t>
            </a:r>
          </a:p>
          <a:p>
            <a:pPr lvl="1"/>
            <a:r>
              <a:rPr lang="en-US" sz="2400" dirty="0"/>
              <a:t>Student progress (e.g., RTI, MTSS)</a:t>
            </a:r>
          </a:p>
          <a:p>
            <a:pPr lvl="1"/>
            <a:r>
              <a:rPr lang="en-US" sz="2400" dirty="0"/>
              <a:t>Problem-solve and celebrate successes</a:t>
            </a:r>
          </a:p>
          <a:p>
            <a:pPr marL="0" indent="0">
              <a:buNone/>
            </a:pPr>
            <a:endParaRPr lang="en-US" sz="900" dirty="0"/>
          </a:p>
          <a:p>
            <a:pPr marL="0" indent="0">
              <a:buNone/>
            </a:pPr>
            <a:r>
              <a:rPr lang="en-US" sz="3000" dirty="0"/>
              <a:t>7. Plan for sustaining inclusion over time</a:t>
            </a:r>
          </a:p>
          <a:p>
            <a:pPr marL="742941" lvl="1" indent="-342900"/>
            <a:r>
              <a:rPr lang="en-US" sz="2400" dirty="0"/>
              <a:t>New hires</a:t>
            </a:r>
          </a:p>
          <a:p>
            <a:pPr marL="742941" lvl="1" indent="-342900"/>
            <a:r>
              <a:rPr lang="en-US" sz="2400" dirty="0"/>
              <a:t>On-going PD</a:t>
            </a:r>
          </a:p>
          <a:p>
            <a:pPr marL="400041" lvl="1" indent="0">
              <a:buNone/>
            </a:pPr>
            <a:endParaRPr lang="en-US" sz="800" dirty="0"/>
          </a:p>
          <a:p>
            <a:pPr marL="0" indent="0">
              <a:buNone/>
            </a:pPr>
            <a:r>
              <a:rPr lang="en-US" sz="2800" dirty="0"/>
              <a:t>8. Encourage questions, expect resistance, listen to concerns, &amp;         </a:t>
            </a:r>
          </a:p>
          <a:p>
            <a:pPr marL="0" indent="0">
              <a:buNone/>
            </a:pPr>
            <a:r>
              <a:rPr lang="en-US" sz="2800" dirty="0"/>
              <a:t>    problem-solve</a:t>
            </a:r>
          </a:p>
          <a:p>
            <a:pPr marL="0" indent="0">
              <a:buNone/>
            </a:pPr>
            <a:endParaRPr lang="en-US" sz="2800" dirty="0"/>
          </a:p>
        </p:txBody>
      </p:sp>
    </p:spTree>
    <p:extLst>
      <p:ext uri="{BB962C8B-B14F-4D97-AF65-F5344CB8AC3E}">
        <p14:creationId xmlns:p14="http://schemas.microsoft.com/office/powerpoint/2010/main" val="4000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E264-AD7F-C747-AF6E-1E15338B7817}"/>
              </a:ext>
            </a:extLst>
          </p:cNvPr>
          <p:cNvSpPr>
            <a:spLocks noGrp="1"/>
          </p:cNvSpPr>
          <p:nvPr>
            <p:ph type="title"/>
          </p:nvPr>
        </p:nvSpPr>
        <p:spPr/>
        <p:txBody>
          <a:bodyPr/>
          <a:lstStyle/>
          <a:p>
            <a:br>
              <a:rPr lang="en-US" dirty="0"/>
            </a:br>
            <a:r>
              <a:rPr lang="en-US" dirty="0"/>
              <a:t>What do we know about principal preparation for inclusive schools?  </a:t>
            </a:r>
            <a:br>
              <a:rPr lang="en-US" dirty="0"/>
            </a:br>
            <a:r>
              <a:rPr lang="en-US" sz="2000" dirty="0"/>
              <a:t>(Billingsley, McLeskey &amp; Crockett, 2017)</a:t>
            </a:r>
            <a:br>
              <a:rPr lang="en-US" dirty="0"/>
            </a:br>
            <a:endParaRPr lang="en-US" dirty="0"/>
          </a:p>
        </p:txBody>
      </p:sp>
      <p:sp>
        <p:nvSpPr>
          <p:cNvPr id="3" name="Content Placeholder 2">
            <a:extLst>
              <a:ext uri="{FF2B5EF4-FFF2-40B4-BE49-F238E27FC236}">
                <a16:creationId xmlns:a16="http://schemas.microsoft.com/office/drawing/2014/main" id="{499C044F-408E-0646-AED2-2653D7E76B12}"/>
              </a:ext>
            </a:extLst>
          </p:cNvPr>
          <p:cNvSpPr>
            <a:spLocks noGrp="1"/>
          </p:cNvSpPr>
          <p:nvPr>
            <p:ph idx="1"/>
          </p:nvPr>
        </p:nvSpPr>
        <p:spPr>
          <a:xfrm>
            <a:off x="180110" y="1330740"/>
            <a:ext cx="11393823" cy="4696691"/>
          </a:xfrm>
        </p:spPr>
        <p:txBody>
          <a:bodyPr/>
          <a:lstStyle/>
          <a:p>
            <a:pPr lvl="1">
              <a:buFont typeface="Wingdings" pitchFamily="2" charset="2"/>
              <a:buChar char="v"/>
            </a:pPr>
            <a:endParaRPr lang="en-US" sz="800" dirty="0"/>
          </a:p>
          <a:p>
            <a:pPr lvl="1">
              <a:buFont typeface="Wingdings" pitchFamily="2" charset="2"/>
              <a:buChar char="v"/>
            </a:pPr>
            <a:r>
              <a:rPr lang="en-US" sz="2800" dirty="0"/>
              <a:t>Coursework typically addresses the legal aspects of special education</a:t>
            </a:r>
          </a:p>
          <a:p>
            <a:pPr marL="457188" lvl="1" indent="0">
              <a:buNone/>
            </a:pPr>
            <a:endParaRPr lang="en-US" sz="800" dirty="0"/>
          </a:p>
          <a:p>
            <a:pPr lvl="1">
              <a:buFont typeface="Wingdings" pitchFamily="2" charset="2"/>
              <a:buChar char="v"/>
            </a:pPr>
            <a:r>
              <a:rPr lang="en-US" sz="2800" dirty="0"/>
              <a:t>Minimal preparation about inclusion and effective programs</a:t>
            </a:r>
          </a:p>
          <a:p>
            <a:pPr marL="457188" lvl="1" indent="0">
              <a:buNone/>
            </a:pPr>
            <a:endParaRPr lang="en-US" sz="800" dirty="0"/>
          </a:p>
          <a:p>
            <a:pPr lvl="1">
              <a:buFont typeface="Wingdings" pitchFamily="2" charset="2"/>
              <a:buChar char="v"/>
            </a:pPr>
            <a:r>
              <a:rPr lang="en-US" sz="2800" dirty="0"/>
              <a:t>Principals are often uncertain about what special education teachers do</a:t>
            </a:r>
          </a:p>
          <a:p>
            <a:pPr marL="457188" lvl="1" indent="0">
              <a:buNone/>
            </a:pPr>
            <a:endParaRPr lang="en-US" sz="800" dirty="0"/>
          </a:p>
          <a:p>
            <a:pPr lvl="1">
              <a:buFont typeface="Wingdings" pitchFamily="2" charset="2"/>
              <a:buChar char="v"/>
            </a:pPr>
            <a:r>
              <a:rPr lang="en-US" sz="2800" dirty="0"/>
              <a:t>Have concerns about general educators’ readiness to teach students with disabilities</a:t>
            </a:r>
          </a:p>
          <a:p>
            <a:pPr marL="457188" lvl="1" indent="0">
              <a:buNone/>
            </a:pPr>
            <a:endParaRPr lang="en-US" sz="800" dirty="0"/>
          </a:p>
          <a:p>
            <a:pPr lvl="1">
              <a:buFont typeface="Wingdings" pitchFamily="2" charset="2"/>
              <a:buChar char="v"/>
            </a:pPr>
            <a:r>
              <a:rPr lang="en-US" sz="2800" dirty="0"/>
              <a:t>In summary, there is a lot of work to do in preparing principals for inclusive schools</a:t>
            </a:r>
          </a:p>
          <a:p>
            <a:pPr lvl="1">
              <a:buFont typeface="Wingdings" pitchFamily="2" charset="2"/>
              <a:buChar char="v"/>
            </a:pPr>
            <a:endParaRPr lang="en-US" dirty="0"/>
          </a:p>
          <a:p>
            <a:pPr lvl="1">
              <a:buFont typeface="Wingdings" pitchFamily="2" charset="2"/>
              <a:buChar char="v"/>
            </a:pPr>
            <a:endParaRPr lang="en-US" dirty="0"/>
          </a:p>
          <a:p>
            <a:pPr lvl="1">
              <a:buFont typeface="Wingdings" pitchFamily="2" charset="2"/>
              <a:buChar char="v"/>
            </a:pPr>
            <a:endParaRPr lang="en-US" dirty="0"/>
          </a:p>
          <a:p>
            <a:pPr lvl="1">
              <a:buFont typeface="Wingdings" pitchFamily="2" charset="2"/>
              <a:buChar char="v"/>
            </a:pPr>
            <a:endParaRPr lang="en-US" dirty="0"/>
          </a:p>
          <a:p>
            <a:pPr lvl="1">
              <a:buFont typeface="Wingdings" pitchFamily="2" charset="2"/>
              <a:buChar char="v"/>
            </a:pPr>
            <a:endParaRPr lang="en-US" dirty="0"/>
          </a:p>
          <a:p>
            <a:pPr lvl="1">
              <a:buFont typeface="Wingdings" pitchFamily="2" charset="2"/>
              <a:buChar char="v"/>
            </a:pPr>
            <a:endParaRPr lang="en-US" dirty="0"/>
          </a:p>
        </p:txBody>
      </p:sp>
    </p:spTree>
    <p:extLst>
      <p:ext uri="{BB962C8B-B14F-4D97-AF65-F5344CB8AC3E}">
        <p14:creationId xmlns:p14="http://schemas.microsoft.com/office/powerpoint/2010/main" val="2246166361"/>
      </p:ext>
    </p:extLst>
  </p:cSld>
  <p:clrMapOvr>
    <a:masterClrMapping/>
  </p:clrMapOvr>
</p:sld>
</file>

<file path=ppt/theme/theme1.xml><?xml version="1.0" encoding="utf-8"?>
<a:theme xmlns:a="http://schemas.openxmlformats.org/drawingml/2006/main" name="4_Custom Design">
  <a:themeElements>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fontScheme name="4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clusion part 1 ppt NEW">
  <a:themeElements>
    <a:clrScheme name="Custom 2">
      <a:dk1>
        <a:srgbClr val="0061AF"/>
      </a:dk1>
      <a:lt1>
        <a:srgbClr val="0061AF"/>
      </a:lt1>
      <a:dk2>
        <a:srgbClr val="0061AF"/>
      </a:dk2>
      <a:lt2>
        <a:srgbClr val="0061AF"/>
      </a:lt2>
      <a:accent1>
        <a:srgbClr val="0061AF"/>
      </a:accent1>
      <a:accent2>
        <a:srgbClr val="0061AF"/>
      </a:accent2>
      <a:accent3>
        <a:srgbClr val="0061AF"/>
      </a:accent3>
      <a:accent4>
        <a:srgbClr val="0061AF"/>
      </a:accent4>
      <a:accent5>
        <a:srgbClr val="0061AF"/>
      </a:accent5>
      <a:accent6>
        <a:srgbClr val="0061AF"/>
      </a:accent6>
      <a:hlink>
        <a:srgbClr val="0061AF"/>
      </a:hlink>
      <a:folHlink>
        <a:srgbClr val="0061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32480</TotalTime>
  <Words>832</Words>
  <Application>Microsoft Macintosh PowerPoint</Application>
  <PresentationFormat>Widescreen</PresentationFormat>
  <Paragraphs>176</Paragraphs>
  <Slides>17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 Black</vt:lpstr>
      <vt:lpstr>Calibri</vt:lpstr>
      <vt:lpstr>Gotham Bold</vt:lpstr>
      <vt:lpstr>Helvetica Neue</vt:lpstr>
      <vt:lpstr>Wingdings</vt:lpstr>
      <vt:lpstr>4_Custom Design</vt:lpstr>
      <vt:lpstr>Inclusion part 1 ppt NEW</vt:lpstr>
      <vt:lpstr>Leadership for Effective Inclusive Schools</vt:lpstr>
      <vt:lpstr>Leadership for Inclusive Schools</vt:lpstr>
      <vt:lpstr>What is Inclusion?</vt:lpstr>
      <vt:lpstr> Where is Inclusive Reform Initiated &amp; Supported? (Billingsley, 2019) </vt:lpstr>
      <vt:lpstr>Why is principal leadership important?</vt:lpstr>
      <vt:lpstr>What do inclusive principals do? </vt:lpstr>
      <vt:lpstr>What do inclusive principals do? (cont.)</vt:lpstr>
      <vt:lpstr>What do inclusive principals do? (cont.)</vt:lpstr>
      <vt:lpstr> What do we know about principal preparation for inclusive schools?   (Billingsley, McLeskey &amp; Crockett, 2017) </vt:lpstr>
      <vt:lpstr>Resources that Support Leadership Development </vt:lpstr>
      <vt:lpstr>Guidance Document for Inclusive Leadership: Elaborating on the PSEL Standards</vt:lpstr>
      <vt:lpstr>CEEDAR Principal Resources http://ceedar.education.ufl.edu/cems/leadership/</vt:lpstr>
      <vt:lpstr>SWIFT Schools</vt:lpstr>
      <vt:lpstr>IRIS Resources: School Improvement/Leadership </vt:lpstr>
      <vt:lpstr>Case Studies of Inclusive Leadership Reviewed (Billingsley &amp; Banks, 2019) </vt:lpstr>
      <vt:lpstr>Research and practitioner books about inclusion</vt:lpstr>
      <vt:lpstr>DISCLAIMER</vt:lpstr>
    </vt:vector>
  </TitlesOfParts>
  <Company>CCSSO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Kaylan Connally</dc:creator>
  <cp:lastModifiedBy>Steele,Jessica A</cp:lastModifiedBy>
  <cp:revision>277</cp:revision>
  <cp:lastPrinted>2018-06-25T19:55:55Z</cp:lastPrinted>
  <dcterms:created xsi:type="dcterms:W3CDTF">2018-06-04T20:08:10Z</dcterms:created>
  <dcterms:modified xsi:type="dcterms:W3CDTF">2023-04-11T12:55:37Z</dcterms:modified>
</cp:coreProperties>
</file>