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7" r:id="rId2"/>
    <p:sldId id="289" r:id="rId3"/>
    <p:sldId id="290" r:id="rId4"/>
    <p:sldId id="291" r:id="rId5"/>
    <p:sldId id="292" r:id="rId6"/>
    <p:sldId id="294" r:id="rId7"/>
    <p:sldId id="295" r:id="rId8"/>
    <p:sldId id="259" r:id="rId9"/>
    <p:sldId id="260" r:id="rId10"/>
    <p:sldId id="261" r:id="rId11"/>
    <p:sldId id="298" r:id="rId1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 id="{C1F897D2-B506-7941-8640-763FA80313D4}">
          <p14:sldIdLst>
            <p14:sldId id="297"/>
          </p14:sldIdLst>
        </p14:section>
        <p14:section name="Presentation" id="{79CA249B-9A6F-A444-9F60-4E7E54BF2F3B}">
          <p14:sldIdLst>
            <p14:sldId id="289"/>
            <p14:sldId id="290"/>
            <p14:sldId id="291"/>
            <p14:sldId id="292"/>
            <p14:sldId id="294"/>
            <p14:sldId id="295"/>
            <p14:sldId id="259"/>
            <p14:sldId id="260"/>
            <p14:sldId id="261"/>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4" autoAdjust="0"/>
    <p:restoredTop sz="76385" autoAdjust="0"/>
  </p:normalViewPr>
  <p:slideViewPr>
    <p:cSldViewPr snapToGrid="0">
      <p:cViewPr varScale="1">
        <p:scale>
          <a:sx n="84" d="100"/>
          <a:sy n="84" d="100"/>
        </p:scale>
        <p:origin x="47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8/11/22</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281982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Refresh of the</a:t>
            </a:r>
            <a:r>
              <a:rPr lang="en-US" baseline="0" dirty="0"/>
              <a:t> Interstate School Leaders Licensure Consortium Standards</a:t>
            </a:r>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2</a:t>
            </a:fld>
            <a:endParaRPr lang="en-US" altLang="en-US"/>
          </a:p>
        </p:txBody>
      </p:sp>
    </p:spTree>
    <p:extLst>
      <p:ext uri="{BB962C8B-B14F-4D97-AF65-F5344CB8AC3E}">
        <p14:creationId xmlns:p14="http://schemas.microsoft.com/office/powerpoint/2010/main" val="309942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8</a:t>
            </a:fld>
            <a:endParaRPr lang="en-US" altLang="en-US"/>
          </a:p>
        </p:txBody>
      </p:sp>
    </p:spTree>
    <p:extLst>
      <p:ext uri="{BB962C8B-B14F-4D97-AF65-F5344CB8AC3E}">
        <p14:creationId xmlns:p14="http://schemas.microsoft.com/office/powerpoint/2010/main" val="173938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9</a:t>
            </a:fld>
            <a:endParaRPr lang="en-US" altLang="en-US"/>
          </a:p>
        </p:txBody>
      </p:sp>
    </p:spTree>
    <p:extLst>
      <p:ext uri="{BB962C8B-B14F-4D97-AF65-F5344CB8AC3E}">
        <p14:creationId xmlns:p14="http://schemas.microsoft.com/office/powerpoint/2010/main" val="150074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pPr/>
              <a:t>10</a:t>
            </a:fld>
            <a:endParaRPr lang="en-US" altLang="en-US"/>
          </a:p>
        </p:txBody>
      </p:sp>
    </p:spTree>
    <p:extLst>
      <p:ext uri="{BB962C8B-B14F-4D97-AF65-F5344CB8AC3E}">
        <p14:creationId xmlns:p14="http://schemas.microsoft.com/office/powerpoint/2010/main" val="341214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11</a:t>
            </a:fld>
            <a:endParaRPr lang="en-US"/>
          </a:p>
        </p:txBody>
      </p:sp>
    </p:spTree>
    <p:extLst>
      <p:ext uri="{BB962C8B-B14F-4D97-AF65-F5344CB8AC3E}">
        <p14:creationId xmlns:p14="http://schemas.microsoft.com/office/powerpoint/2010/main" val="1323963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8/11/22</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8/11/22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8/11/22</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8/11/22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8/11/22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8/11/22</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8/11/22</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8/11/22</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8/11/22</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8/11/22</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8/11/22</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8/11/22</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8/11/22</a:t>
            </a:fld>
            <a:endParaRPr lang="en-US">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24" Type="http://schemas.openxmlformats.org/officeDocument/2006/relationships/image" Target="../media/image31.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ccssoinclusiveprincipalsguid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Introduction to Inclusive Principal Leadership</a:t>
            </a:r>
          </a:p>
        </p:txBody>
      </p:sp>
    </p:spTree>
    <p:extLst>
      <p:ext uri="{BB962C8B-B14F-4D97-AF65-F5344CB8AC3E}">
        <p14:creationId xmlns:p14="http://schemas.microsoft.com/office/powerpoint/2010/main" val="27322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C183D7F6-B498-43B3-948B-1728B52AA6E4}">
                <adec:decorative xmlns:adec="http://schemas.microsoft.com/office/drawing/2017/decorative" val="1"/>
              </a:ext>
            </a:extLst>
          </p:cNvPr>
          <p:cNvSpPr txBox="1">
            <a:spLocks/>
          </p:cNvSpPr>
          <p:nvPr/>
        </p:nvSpPr>
        <p:spPr bwMode="auto">
          <a:xfrm>
            <a:off x="57150"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kern="0" dirty="0"/>
          </a:p>
          <a:p>
            <a:pPr marL="114297" indent="0">
              <a:buNone/>
            </a:pPr>
            <a:endParaRPr lang="en-US" sz="20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NCIPL: Where We Are</a:t>
            </a:r>
            <a:endParaRPr lang="en-US" dirty="0"/>
          </a:p>
        </p:txBody>
      </p:sp>
      <p:pic>
        <p:nvPicPr>
          <p:cNvPr id="7" name="Picture 6" descr="Screenshot of the CCSSO's collaboration with the National Collaborative on Inclusive Principal Leadership, a diverse alliance that includes various associations, member organizations, technical assistance centers, researchers, educator preparation programs, and nonprofits, whose logos were listed on a previous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41" y="1280055"/>
            <a:ext cx="11561868" cy="5122734"/>
          </a:xfrm>
          <a:prstGeom prst="rect">
            <a:avLst/>
          </a:prstGeom>
        </p:spPr>
      </p:pic>
    </p:spTree>
    <p:extLst>
      <p:ext uri="{BB962C8B-B14F-4D97-AF65-F5344CB8AC3E}">
        <p14:creationId xmlns:p14="http://schemas.microsoft.com/office/powerpoint/2010/main" val="412008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6929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pic>
        <p:nvPicPr>
          <p:cNvPr id="3" name="Picture 2" descr="Screenshot of the Professional Standards for Educational Leaders - National Policy Board for Educational Administration "/>
          <p:cNvPicPr>
            <a:picLocks noChangeAspect="1"/>
          </p:cNvPicPr>
          <p:nvPr/>
        </p:nvPicPr>
        <p:blipFill>
          <a:blip r:embed="rId3"/>
          <a:stretch>
            <a:fillRect/>
          </a:stretch>
        </p:blipFill>
        <p:spPr>
          <a:xfrm>
            <a:off x="155575" y="1671639"/>
            <a:ext cx="5619449" cy="2900361"/>
          </a:xfrm>
          <a:prstGeom prst="rect">
            <a:avLst/>
          </a:prstGeom>
        </p:spPr>
      </p:pic>
      <p:sp>
        <p:nvSpPr>
          <p:cNvPr id="5" name="Content Placeholder 2"/>
          <p:cNvSpPr txBox="1">
            <a:spLocks/>
          </p:cNvSpPr>
          <p:nvPr/>
        </p:nvSpPr>
        <p:spPr bwMode="auto">
          <a:xfrm>
            <a:off x="5929358" y="1292227"/>
            <a:ext cx="5897879" cy="489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None/>
            </a:pPr>
            <a:endParaRPr lang="en-US" sz="1200" kern="0" dirty="0">
              <a:ea typeface="Verdana" panose="020B0604030504040204" pitchFamily="34" charset="0"/>
              <a:cs typeface="Verdana" panose="020B0604030504040204" pitchFamily="34" charset="0"/>
            </a:endParaRPr>
          </a:p>
          <a:p>
            <a:r>
              <a:rPr lang="en-US" sz="2200" kern="0" dirty="0">
                <a:ea typeface="Verdana" panose="020B0604030504040204" pitchFamily="34" charset="0"/>
                <a:cs typeface="Verdana" panose="020B0604030504040204" pitchFamily="34" charset="0"/>
              </a:rPr>
              <a:t>In 2015, the National Policy Board for Educational Administration (NPBEA) released the Professional Standards for Educational Leaders (PSEL)</a:t>
            </a:r>
          </a:p>
          <a:p>
            <a:pPr lvl="1"/>
            <a:r>
              <a:rPr lang="en-US" dirty="0"/>
              <a:t>PSEL better reflects the role of leaders today, both as building managers and instructional leaders who advance learning for an increasingly diverse group of students</a:t>
            </a:r>
          </a:p>
          <a:p>
            <a:endParaRPr lang="en-US" sz="2200" kern="0" dirty="0"/>
          </a:p>
          <a:p>
            <a:r>
              <a:rPr lang="en-US" sz="2200" dirty="0"/>
              <a:t>CCSSO worked with NPBEA and educational leaders in the field to update the standards</a:t>
            </a:r>
            <a:endParaRPr lang="en-US" sz="2200" kern="0" dirty="0"/>
          </a:p>
        </p:txBody>
      </p:sp>
      <p:sp>
        <p:nvSpPr>
          <p:cNvPr id="6" name="AutoShape 2" descr="Image result for professional standards for educational leaders" hidden="1"/>
          <p:cNvSpPr>
            <a:spLocks noChangeAspect="1" noChangeArrowheads="1"/>
          </p:cNvSpPr>
          <p:nvPr/>
        </p:nvSpPr>
        <p:spPr bwMode="auto">
          <a:xfrm>
            <a:off x="155575" y="-144463"/>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335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Principal Leadership: Where We’ve Been</a:t>
            </a:r>
            <a:endParaRPr lang="en-US" dirty="0"/>
          </a:p>
        </p:txBody>
      </p:sp>
      <p:sp>
        <p:nvSpPr>
          <p:cNvPr id="5" name="Content Placeholder 2"/>
          <p:cNvSpPr txBox="1">
            <a:spLocks/>
          </p:cNvSpPr>
          <p:nvPr/>
        </p:nvSpPr>
        <p:spPr bwMode="auto">
          <a:xfrm>
            <a:off x="1" y="1141506"/>
            <a:ext cx="7852426"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0" indent="0">
              <a:buNone/>
            </a:pPr>
            <a:endParaRPr lang="en-US" sz="1200" kern="0" dirty="0">
              <a:ea typeface="Verdana" panose="020B0604030504040204" pitchFamily="34" charset="0"/>
              <a:cs typeface="Verdana" panose="020B0604030504040204" pitchFamily="34" charset="0"/>
            </a:endParaRPr>
          </a:p>
          <a:p>
            <a:r>
              <a:rPr lang="en-US" sz="2200" kern="0" dirty="0"/>
              <a:t>In January 2017, CCSSO and the Collaboration for Effective Educator Development, Accountability, and Reform (CEEDAR) Center released a supplementary guidance document for students with learning differences</a:t>
            </a:r>
          </a:p>
          <a:p>
            <a:pPr lvl="1"/>
            <a:r>
              <a:rPr lang="en-US" dirty="0"/>
              <a:t>Developed by an Advisory Group of principals, leaders from state and local education agencies, the higher education community, and professional associations</a:t>
            </a:r>
          </a:p>
          <a:p>
            <a:pPr marL="0" indent="0">
              <a:buNone/>
            </a:pPr>
            <a:endParaRPr lang="en-US" sz="2200" kern="0" dirty="0"/>
          </a:p>
          <a:p>
            <a:r>
              <a:rPr lang="en-US" sz="2200" kern="0" dirty="0"/>
              <a:t>Outlines </a:t>
            </a:r>
            <a:r>
              <a:rPr lang="en-US" sz="2200" b="1" kern="0" dirty="0"/>
              <a:t>key steps every state can take </a:t>
            </a:r>
            <a:r>
              <a:rPr lang="en-US" sz="2200" kern="0" dirty="0"/>
              <a:t>to ensure all school </a:t>
            </a:r>
            <a:r>
              <a:rPr lang="en-US" sz="2200" b="1" kern="0" dirty="0"/>
              <a:t>principals</a:t>
            </a:r>
            <a:r>
              <a:rPr lang="en-US" sz="2200" kern="0" dirty="0"/>
              <a:t> are </a:t>
            </a:r>
            <a:r>
              <a:rPr lang="en-US" sz="2200" b="1" kern="0" dirty="0"/>
              <a:t>prepared and supported</a:t>
            </a:r>
            <a:r>
              <a:rPr lang="en-US" sz="2200" kern="0" dirty="0"/>
              <a:t> to lead learning environments that meet the needs of students with disabilities and others who struggle to learn in school</a:t>
            </a:r>
          </a:p>
          <a:p>
            <a:endParaRPr lang="en-US" sz="2200" kern="0" dirty="0"/>
          </a:p>
          <a:p>
            <a:pPr marL="0" indent="0">
              <a:buNone/>
            </a:pPr>
            <a:endParaRPr lang="en-US" sz="2200" kern="0" dirty="0"/>
          </a:p>
          <a:p>
            <a:pPr marL="0" indent="0">
              <a:buNone/>
            </a:pPr>
            <a:endParaRPr lang="en-US" sz="2000" kern="0" dirty="0"/>
          </a:p>
        </p:txBody>
      </p:sp>
      <p:sp>
        <p:nvSpPr>
          <p:cNvPr id="6" name="AutoShape 2" descr="Image result for professional standards for educational leaders"/>
          <p:cNvSpPr>
            <a:spLocks noChangeAspect="1" noChangeArrowheads="1"/>
          </p:cNvSpPr>
          <p:nvPr/>
        </p:nvSpPr>
        <p:spPr bwMode="auto">
          <a:xfrm>
            <a:off x="155575" y="-144463"/>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4" descr="Cover page of the CCSSO and CEEDAR Center's PSEL 2015 and Promoting Principal Leadership for the Success of Students with Disabili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9445" y="1569299"/>
            <a:ext cx="3527470" cy="4620486"/>
          </a:xfrm>
        </p:spPr>
      </p:pic>
    </p:spTree>
    <p:extLst>
      <p:ext uri="{BB962C8B-B14F-4D97-AF65-F5344CB8AC3E}">
        <p14:creationId xmlns:p14="http://schemas.microsoft.com/office/powerpoint/2010/main" val="151817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C43-E8D4-4201-BC41-ACDACF9D3F9C}"/>
              </a:ext>
            </a:extLst>
          </p:cNvPr>
          <p:cNvSpPr>
            <a:spLocks noGrp="1"/>
          </p:cNvSpPr>
          <p:nvPr>
            <p:ph type="title"/>
          </p:nvPr>
        </p:nvSpPr>
        <p:spPr/>
        <p:txBody>
          <a:bodyPr/>
          <a:lstStyle/>
          <a:p>
            <a:r>
              <a:rPr lang="en-US" b="1" dirty="0"/>
              <a:t>Inclusive Principal Leadership: Where We’ve Been</a:t>
            </a:r>
            <a:endParaRPr lang="en-US" dirty="0"/>
          </a:p>
        </p:txBody>
      </p:sp>
      <p:pic>
        <p:nvPicPr>
          <p:cNvPr id="5" name="Picture 5" descr="A screenshot of a social media post&#10;&#10;Description generated with very high confidence">
            <a:extLst>
              <a:ext uri="{FF2B5EF4-FFF2-40B4-BE49-F238E27FC236}">
                <a16:creationId xmlns:a16="http://schemas.microsoft.com/office/drawing/2014/main" id="{5F3A0175-DFC4-4E69-AC4E-27BF96975B90}"/>
              </a:ext>
            </a:extLst>
          </p:cNvPr>
          <p:cNvPicPr>
            <a:picLocks noGrp="1" noChangeAspect="1"/>
          </p:cNvPicPr>
          <p:nvPr>
            <p:ph sz="half" idx="1"/>
          </p:nvPr>
        </p:nvPicPr>
        <p:blipFill>
          <a:blip r:embed="rId2"/>
          <a:stretch>
            <a:fillRect/>
          </a:stretch>
        </p:blipFill>
        <p:spPr>
          <a:xfrm>
            <a:off x="608292" y="1643976"/>
            <a:ext cx="5212330" cy="4387429"/>
          </a:xfrm>
          <a:prstGeom prst="rect">
            <a:avLst/>
          </a:prstGeom>
        </p:spPr>
      </p:pic>
      <p:sp>
        <p:nvSpPr>
          <p:cNvPr id="4" name="Content Placeholder 3">
            <a:extLst>
              <a:ext uri="{FF2B5EF4-FFF2-40B4-BE49-F238E27FC236}">
                <a16:creationId xmlns:a16="http://schemas.microsoft.com/office/drawing/2014/main" id="{A3910C2F-08EC-42CF-8BA0-98212D594F69}"/>
              </a:ext>
            </a:extLst>
          </p:cNvPr>
          <p:cNvSpPr>
            <a:spLocks noGrp="1"/>
          </p:cNvSpPr>
          <p:nvPr>
            <p:ph sz="half" idx="2"/>
          </p:nvPr>
        </p:nvSpPr>
        <p:spPr/>
        <p:txBody>
          <a:bodyPr/>
          <a:lstStyle/>
          <a:p>
            <a:pPr marL="342265" indent="-342265"/>
            <a:r>
              <a:rPr lang="en-US" sz="2200" dirty="0"/>
              <a:t>Our work on Inclusive Principal Leadership is rooted in the PSEL standards and the PSEL 2015 and Promoting Principal Leadership for the Success of Students with Disabilities</a:t>
            </a:r>
            <a:br>
              <a:rPr lang="en-US" sz="2200" dirty="0"/>
            </a:br>
            <a:endParaRPr lang="en-US" sz="2200" dirty="0"/>
          </a:p>
          <a:p>
            <a:pPr marL="342265" indent="-342265"/>
            <a:r>
              <a:rPr lang="en-US" sz="2200" dirty="0"/>
              <a:t>In going through the process of putting together the follow-up document, we realized more was needed to support states as they promote inclusive school leadership</a:t>
            </a:r>
          </a:p>
        </p:txBody>
      </p:sp>
    </p:spTree>
    <p:extLst>
      <p:ext uri="{BB962C8B-B14F-4D97-AF65-F5344CB8AC3E}">
        <p14:creationId xmlns:p14="http://schemas.microsoft.com/office/powerpoint/2010/main" val="276479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p:txBody>
          <a:bodyPr/>
          <a:lstStyle/>
          <a:p>
            <a:r>
              <a:rPr lang="en-US" dirty="0"/>
              <a:t>PSEL and Inclusive Principal Leadership</a:t>
            </a:r>
          </a:p>
        </p:txBody>
      </p:sp>
      <p:pic>
        <p:nvPicPr>
          <p:cNvPr id="5" name="Picture 5" descr="A screenshot of a cell phone&#10;&#10;Description generated with very high confidence">
            <a:extLst>
              <a:ext uri="{FF2B5EF4-FFF2-40B4-BE49-F238E27FC236}">
                <a16:creationId xmlns:a16="http://schemas.microsoft.com/office/drawing/2014/main" id="{0EB7C7E0-9FBB-47B3-93BD-72917194224F}"/>
              </a:ext>
            </a:extLst>
          </p:cNvPr>
          <p:cNvPicPr>
            <a:picLocks noGrp="1" noChangeAspect="1"/>
          </p:cNvPicPr>
          <p:nvPr>
            <p:ph idx="1"/>
          </p:nvPr>
        </p:nvPicPr>
        <p:blipFill>
          <a:blip r:embed="rId2"/>
          <a:stretch>
            <a:fillRect/>
          </a:stretch>
        </p:blipFill>
        <p:spPr>
          <a:xfrm>
            <a:off x="1575828" y="1357149"/>
            <a:ext cx="9210314" cy="4831690"/>
          </a:xfrm>
          <a:prstGeom prst="rect">
            <a:avLst/>
          </a:prstGeom>
        </p:spPr>
      </p:pic>
    </p:spTree>
    <p:extLst>
      <p:ext uri="{BB962C8B-B14F-4D97-AF65-F5344CB8AC3E}">
        <p14:creationId xmlns:p14="http://schemas.microsoft.com/office/powerpoint/2010/main" val="129900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p:txBody>
          <a:bodyPr/>
          <a:lstStyle/>
          <a:p>
            <a:r>
              <a:rPr lang="en-US" dirty="0"/>
              <a:t>PSEL and Inclusive Principal Leadership</a:t>
            </a:r>
          </a:p>
        </p:txBody>
      </p:sp>
      <p:pic>
        <p:nvPicPr>
          <p:cNvPr id="10" name="Picture 10" descr="A screenshot of a cell phone&#10;&#10;Description generated with very high confidence">
            <a:extLst>
              <a:ext uri="{FF2B5EF4-FFF2-40B4-BE49-F238E27FC236}">
                <a16:creationId xmlns:a16="http://schemas.microsoft.com/office/drawing/2014/main" id="{B3EC37CD-14D7-4DE2-BC03-B5F0551FBD70}"/>
              </a:ext>
            </a:extLst>
          </p:cNvPr>
          <p:cNvPicPr>
            <a:picLocks noGrp="1" noChangeAspect="1"/>
          </p:cNvPicPr>
          <p:nvPr>
            <p:ph idx="1"/>
          </p:nvPr>
        </p:nvPicPr>
        <p:blipFill>
          <a:blip r:embed="rId2"/>
          <a:stretch>
            <a:fillRect/>
          </a:stretch>
        </p:blipFill>
        <p:spPr>
          <a:xfrm>
            <a:off x="2326436" y="1272786"/>
            <a:ext cx="7522195" cy="5172943"/>
          </a:xfrm>
          <a:prstGeom prst="rect">
            <a:avLst/>
          </a:prstGeom>
        </p:spPr>
      </p:pic>
    </p:spTree>
    <p:extLst>
      <p:ext uri="{BB962C8B-B14F-4D97-AF65-F5344CB8AC3E}">
        <p14:creationId xmlns:p14="http://schemas.microsoft.com/office/powerpoint/2010/main" val="366679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p:txBody>
          <a:bodyPr/>
          <a:lstStyle/>
          <a:p>
            <a:r>
              <a:rPr lang="en-US" dirty="0"/>
              <a:t>PSEL and Inclusive Principal Leadership</a:t>
            </a:r>
          </a:p>
        </p:txBody>
      </p:sp>
      <p:pic>
        <p:nvPicPr>
          <p:cNvPr id="6" name="Picture 7" descr="A screenshot of a cell phone&#10;&#10;Description generated with very high confidence">
            <a:extLst>
              <a:ext uri="{FF2B5EF4-FFF2-40B4-BE49-F238E27FC236}">
                <a16:creationId xmlns:a16="http://schemas.microsoft.com/office/drawing/2014/main" id="{FE38499E-1621-42DC-A256-0E030389541A}"/>
              </a:ext>
            </a:extLst>
          </p:cNvPr>
          <p:cNvPicPr>
            <a:picLocks noGrp="1" noChangeAspect="1"/>
          </p:cNvPicPr>
          <p:nvPr>
            <p:ph idx="1"/>
          </p:nvPr>
        </p:nvPicPr>
        <p:blipFill>
          <a:blip r:embed="rId2"/>
          <a:stretch>
            <a:fillRect/>
          </a:stretch>
        </p:blipFill>
        <p:spPr>
          <a:xfrm>
            <a:off x="2457736" y="1287164"/>
            <a:ext cx="7475252" cy="5101055"/>
          </a:xfrm>
          <a:prstGeom prst="rect">
            <a:avLst/>
          </a:prstGeom>
        </p:spPr>
      </p:pic>
    </p:spTree>
    <p:extLst>
      <p:ext uri="{BB962C8B-B14F-4D97-AF65-F5344CB8AC3E}">
        <p14:creationId xmlns:p14="http://schemas.microsoft.com/office/powerpoint/2010/main" val="257520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2" y="77788"/>
            <a:ext cx="11431289" cy="1143000"/>
          </a:xfrm>
        </p:spPr>
        <p:txBody>
          <a:bodyPr/>
          <a:lstStyle/>
          <a:p>
            <a:r>
              <a:rPr lang="en-US" sz="2400" b="1" dirty="0"/>
              <a:t>National Collaborative on Inclusive Principal Leadership (NCIPL)</a:t>
            </a:r>
            <a:endParaRPr lang="en-US" sz="2400" dirty="0"/>
          </a:p>
        </p:txBody>
      </p:sp>
      <p:pic>
        <p:nvPicPr>
          <p:cNvPr id="7" name="Picture 6" descr="National Center for Learning Dis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860" y="1221545"/>
            <a:ext cx="2790825" cy="1638300"/>
          </a:xfrm>
          <a:prstGeom prst="rect">
            <a:avLst/>
          </a:prstGeom>
        </p:spPr>
      </p:pic>
      <p:pic>
        <p:nvPicPr>
          <p:cNvPr id="10" name="Picture 9" descr="National Association of Secondary School Principa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171" y="2482703"/>
            <a:ext cx="2381251" cy="981075"/>
          </a:xfrm>
          <a:prstGeom prst="rect">
            <a:avLst/>
          </a:prstGeom>
        </p:spPr>
      </p:pic>
      <p:pic>
        <p:nvPicPr>
          <p:cNvPr id="11" name="Picture 10" descr="National Association of Elementary School Principa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781" y="1457819"/>
            <a:ext cx="2743200" cy="847725"/>
          </a:xfrm>
          <a:prstGeom prst="rect">
            <a:avLst/>
          </a:prstGeom>
        </p:spPr>
      </p:pic>
      <p:pic>
        <p:nvPicPr>
          <p:cNvPr id="12" name="Picture 11" descr="Schoolwide Integrated Framework for Transform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9342" y="3747970"/>
            <a:ext cx="3135508" cy="825135"/>
          </a:xfrm>
          <a:prstGeom prst="rect">
            <a:avLst/>
          </a:prstGeom>
        </p:spPr>
      </p:pic>
      <p:pic>
        <p:nvPicPr>
          <p:cNvPr id="3" name="Picture 2" descr="New Leade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7781" y="3119025"/>
            <a:ext cx="2437755" cy="2437755"/>
          </a:xfrm>
          <a:prstGeom prst="rect">
            <a:avLst/>
          </a:prstGeom>
        </p:spPr>
      </p:pic>
      <p:pic>
        <p:nvPicPr>
          <p:cNvPr id="4" name="Picture 3" descr="RELAY / GS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9207" y="5827965"/>
            <a:ext cx="3215647" cy="472441"/>
          </a:xfrm>
          <a:prstGeom prst="rect">
            <a:avLst/>
          </a:prstGeom>
        </p:spPr>
      </p:pic>
      <p:pic>
        <p:nvPicPr>
          <p:cNvPr id="8" name="Picture 7" descr="UCE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7194" y="4989800"/>
            <a:ext cx="1463575" cy="1463575"/>
          </a:xfrm>
          <a:prstGeom prst="rect">
            <a:avLst/>
          </a:prstGeom>
        </p:spPr>
      </p:pic>
      <p:pic>
        <p:nvPicPr>
          <p:cNvPr id="13" name="Picture 12" descr="Council for the Accreditation of Educator Preparatio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2263" y="4884713"/>
            <a:ext cx="2867371" cy="498672"/>
          </a:xfrm>
          <a:prstGeom prst="rect">
            <a:avLst/>
          </a:prstGeom>
        </p:spPr>
      </p:pic>
      <p:pic>
        <p:nvPicPr>
          <p:cNvPr id="9" name="Picture 8" descr="CCSSO Council of Chief State School Official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5630" y="1225191"/>
            <a:ext cx="1793384" cy="1793384"/>
          </a:xfrm>
          <a:prstGeom prst="rect">
            <a:avLst/>
          </a:prstGeom>
        </p:spPr>
      </p:pic>
      <p:pic>
        <p:nvPicPr>
          <p:cNvPr id="14" name="Picture 13" descr="Center on Great Teachers &amp; Leader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4231" y="1327251"/>
            <a:ext cx="2438095" cy="1269841"/>
          </a:xfrm>
          <a:prstGeom prst="rect">
            <a:avLst/>
          </a:prstGeom>
        </p:spPr>
      </p:pic>
      <p:pic>
        <p:nvPicPr>
          <p:cNvPr id="15" name="Picture 14" descr="CEEDAR Cente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0745" y="1391195"/>
            <a:ext cx="1431527" cy="1244807"/>
          </a:xfrm>
          <a:prstGeom prst="rect">
            <a:avLst/>
          </a:prstGeom>
        </p:spPr>
      </p:pic>
      <p:pic>
        <p:nvPicPr>
          <p:cNvPr id="16" name="Picture 15" descr="National Council of Professors of Educational Administratio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767" y="2880088"/>
            <a:ext cx="2327044" cy="1196979"/>
          </a:xfrm>
          <a:prstGeom prst="rect">
            <a:avLst/>
          </a:prstGeom>
        </p:spPr>
      </p:pic>
      <p:pic>
        <p:nvPicPr>
          <p:cNvPr id="18" name="Picture 17" descr="National Association of State Directors of Special Educators Incorporate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694" y="4232620"/>
            <a:ext cx="1759883" cy="1864831"/>
          </a:xfrm>
          <a:prstGeom prst="rect">
            <a:avLst/>
          </a:prstGeom>
        </p:spPr>
      </p:pic>
      <p:pic>
        <p:nvPicPr>
          <p:cNvPr id="19" name="Picture 18" descr="Center on Innovations in Learn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02582" y="4641159"/>
            <a:ext cx="1504951" cy="1047751"/>
          </a:xfrm>
          <a:prstGeom prst="rect">
            <a:avLst/>
          </a:prstGeom>
        </p:spPr>
      </p:pic>
      <p:pic>
        <p:nvPicPr>
          <p:cNvPr id="20" name="Picture 19" descr="Council of Administrators of Special Educatio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97474" y="3513956"/>
            <a:ext cx="1826975" cy="997624"/>
          </a:xfrm>
          <a:prstGeom prst="rect">
            <a:avLst/>
          </a:prstGeom>
        </p:spPr>
      </p:pic>
      <p:pic>
        <p:nvPicPr>
          <p:cNvPr id="21" name="Picture 20" descr="national implementation research network"/>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13073" y="5838187"/>
            <a:ext cx="2171700" cy="590551"/>
          </a:xfrm>
          <a:prstGeom prst="rect">
            <a:avLst/>
          </a:prstGeom>
        </p:spPr>
      </p:pic>
      <p:pic>
        <p:nvPicPr>
          <p:cNvPr id="22" name="Picture 21" descr="AACTE"/>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88258" y="5280553"/>
            <a:ext cx="1169000" cy="1169000"/>
          </a:xfrm>
          <a:prstGeom prst="rect">
            <a:avLst/>
          </a:prstGeom>
        </p:spPr>
      </p:pic>
      <p:pic>
        <p:nvPicPr>
          <p:cNvPr id="23" name="Picture 22" descr="CAST until learning has no limit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0109" y="2778182"/>
            <a:ext cx="1273831" cy="1273832"/>
          </a:xfrm>
          <a:prstGeom prst="rect">
            <a:avLst/>
          </a:prstGeom>
        </p:spPr>
      </p:pic>
      <p:pic>
        <p:nvPicPr>
          <p:cNvPr id="5" name="Picture 4" descr="SPAN"/>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98756" y="2645020"/>
            <a:ext cx="981075" cy="981075"/>
          </a:xfrm>
          <a:prstGeom prst="rect">
            <a:avLst/>
          </a:prstGeom>
        </p:spPr>
      </p:pic>
      <p:pic>
        <p:nvPicPr>
          <p:cNvPr id="25" name="Picture 24" descr="West Ed NCSI"/>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61750" y="2775891"/>
            <a:ext cx="2060839" cy="679919"/>
          </a:xfrm>
          <a:prstGeom prst="rect">
            <a:avLst/>
          </a:prstGeom>
        </p:spPr>
      </p:pic>
      <p:pic>
        <p:nvPicPr>
          <p:cNvPr id="6" name="Picture 5" descr="New Teacher Cente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01477" y="2419825"/>
            <a:ext cx="2381250" cy="1152525"/>
          </a:xfrm>
          <a:prstGeom prst="rect">
            <a:avLst/>
          </a:prstGeom>
        </p:spPr>
      </p:pic>
      <p:pic>
        <p:nvPicPr>
          <p:cNvPr id="26" name="Picture 25" descr="National Center for Special Education in Charter Schools"/>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09118" y="4297315"/>
            <a:ext cx="2138482" cy="1002828"/>
          </a:xfrm>
          <a:prstGeom prst="rect">
            <a:avLst/>
          </a:prstGeom>
        </p:spPr>
      </p:pic>
      <p:sp>
        <p:nvSpPr>
          <p:cNvPr id="24" name="AutoShape 2" descr="Image result for ncsi westted"/>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337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7961" y="1184676"/>
            <a:ext cx="12134850" cy="5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600" indent="-228600" algn="l" rtl="0" fontAlgn="base">
              <a:spcBef>
                <a:spcPct val="20000"/>
              </a:spcBef>
              <a:spcAft>
                <a:spcPct val="0"/>
              </a:spcAft>
              <a:buClr>
                <a:schemeClr val="accent2"/>
              </a:buClr>
              <a:buChar char="»"/>
              <a:defRPr sz="1600">
                <a:solidFill>
                  <a:schemeClr val="tx1"/>
                </a:solidFill>
                <a:latin typeface="+mn-lt"/>
                <a:cs typeface="+mn-cs"/>
              </a:defRPr>
            </a:lvl6pPr>
            <a:lvl7pPr marL="2971800" indent="-228600" algn="l" rtl="0" fontAlgn="base">
              <a:spcBef>
                <a:spcPct val="20000"/>
              </a:spcBef>
              <a:spcAft>
                <a:spcPct val="0"/>
              </a:spcAft>
              <a:buClr>
                <a:schemeClr val="accent2"/>
              </a:buClr>
              <a:buChar char="»"/>
              <a:defRPr sz="1600">
                <a:solidFill>
                  <a:schemeClr val="tx1"/>
                </a:solidFill>
                <a:latin typeface="+mn-lt"/>
                <a:cs typeface="+mn-cs"/>
              </a:defRPr>
            </a:lvl7pPr>
            <a:lvl8pPr marL="3429000" indent="-228600" algn="l" rtl="0" fontAlgn="base">
              <a:spcBef>
                <a:spcPct val="20000"/>
              </a:spcBef>
              <a:spcAft>
                <a:spcPct val="0"/>
              </a:spcAft>
              <a:buClr>
                <a:schemeClr val="accent2"/>
              </a:buClr>
              <a:buChar char="»"/>
              <a:defRPr sz="1600">
                <a:solidFill>
                  <a:schemeClr val="tx1"/>
                </a:solidFill>
                <a:latin typeface="+mn-lt"/>
                <a:cs typeface="+mn-cs"/>
              </a:defRPr>
            </a:lvl8pPr>
            <a:lvl9pPr marL="3886200" indent="-228600" algn="l" rtl="0" fontAlgn="base">
              <a:spcBef>
                <a:spcPct val="20000"/>
              </a:spcBef>
              <a:spcAft>
                <a:spcPct val="0"/>
              </a:spcAft>
              <a:buClr>
                <a:schemeClr val="accent2"/>
              </a:buClr>
              <a:buChar char="»"/>
              <a:defRPr sz="1600">
                <a:solidFill>
                  <a:schemeClr val="tx1"/>
                </a:solidFill>
                <a:latin typeface="+mn-lt"/>
                <a:cs typeface="+mn-cs"/>
              </a:defRPr>
            </a:lvl9pPr>
          </a:lstStyle>
          <a:p>
            <a:pPr marL="114297" indent="0" algn="ctr">
              <a:buNone/>
            </a:pPr>
            <a:endParaRPr lang="en-US" sz="1000" kern="0" dirty="0"/>
          </a:p>
          <a:p>
            <a:pPr marL="114297" indent="0" algn="ctr">
              <a:buNone/>
            </a:pPr>
            <a:r>
              <a:rPr lang="en-US" sz="2200" b="1" i="1" kern="0" dirty="0"/>
              <a:t>We released Supporting Inclusive Schools for the Success of Each Child!</a:t>
            </a:r>
          </a:p>
          <a:p>
            <a:pPr marL="114297" indent="0">
              <a:buNone/>
            </a:pPr>
            <a:r>
              <a:rPr lang="en-US" sz="2000" kern="0" dirty="0"/>
              <a:t>				(</a:t>
            </a:r>
            <a:r>
              <a:rPr lang="en-US" sz="2000" kern="0" dirty="0">
                <a:hlinkClick r:id="rId3"/>
              </a:rPr>
              <a:t>https://ccssoinclusiveprincipalsguide.org</a:t>
            </a:r>
            <a:r>
              <a:rPr lang="en-US" sz="2000" kern="0" dirty="0"/>
              <a:t>)</a:t>
            </a:r>
          </a:p>
          <a:p>
            <a:pPr marL="457197"/>
            <a:endParaRPr lang="en-US" sz="2000" kern="0" dirty="0"/>
          </a:p>
          <a:p>
            <a:pPr marL="114297" indent="0">
              <a:buNone/>
            </a:pPr>
            <a:endParaRPr lang="en-US" sz="2000" kern="0" dirty="0"/>
          </a:p>
          <a:p>
            <a:pPr marL="571479" lvl="1" indent="0">
              <a:buNone/>
            </a:pPr>
            <a:endParaRPr lang="en-US" sz="1800" kern="0" dirty="0"/>
          </a:p>
          <a:p>
            <a:endParaRPr lang="en-US" sz="2000" i="1" kern="0" dirty="0"/>
          </a:p>
          <a:p>
            <a:endParaRPr lang="en-US" sz="2000" i="1" kern="0" dirty="0"/>
          </a:p>
        </p:txBody>
      </p:sp>
      <p:sp>
        <p:nvSpPr>
          <p:cNvPr id="6" name="AutoShape 2" descr="Image result for professional standards for educational leaders"/>
          <p:cNvSpPr>
            <a:spLocks noChangeAspect="1" noChangeArrowheads="1"/>
          </p:cNvSpPr>
          <p:nvPr/>
        </p:nvSpPr>
        <p:spPr bwMode="auto">
          <a:xfrm>
            <a:off x="155575" y="-144462"/>
            <a:ext cx="4716448" cy="47164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53664" y="77788"/>
            <a:ext cx="10972800" cy="1143000"/>
          </a:xfrm>
        </p:spPr>
        <p:txBody>
          <a:bodyPr/>
          <a:lstStyle/>
          <a:p>
            <a:r>
              <a:rPr lang="en-US" b="1" dirty="0"/>
              <a:t>NCIPL: Where We Are</a:t>
            </a:r>
            <a:endParaRPr lang="en-US" dirty="0"/>
          </a:p>
        </p:txBody>
      </p:sp>
      <p:pic>
        <p:nvPicPr>
          <p:cNvPr id="2" name="Picture 1" descr="Supporting Inclusive Schools for the Success of Each Chi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72" y="2599260"/>
            <a:ext cx="10368096" cy="3648348"/>
          </a:xfrm>
          <a:prstGeom prst="rect">
            <a:avLst/>
          </a:prstGeom>
        </p:spPr>
      </p:pic>
    </p:spTree>
    <p:extLst>
      <p:ext uri="{BB962C8B-B14F-4D97-AF65-F5344CB8AC3E}">
        <p14:creationId xmlns:p14="http://schemas.microsoft.com/office/powerpoint/2010/main" val="2140479267"/>
      </p:ext>
    </p:extLst>
  </p:cSld>
  <p:clrMapOvr>
    <a:masterClrMapping/>
  </p:clrMapOvr>
</p:sld>
</file>

<file path=ppt/theme/theme1.xml><?xml version="1.0" encoding="utf-8"?>
<a:theme xmlns:a="http://schemas.openxmlformats.org/drawingml/2006/main" name="4_Custom Design">
  <a:themeElements>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1743</TotalTime>
  <Words>394</Words>
  <Application>Microsoft Macintosh PowerPoint</Application>
  <PresentationFormat>Widescreen</PresentationFormat>
  <Paragraphs>42</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Gotham Bold</vt:lpstr>
      <vt:lpstr>Helvetica Neue</vt:lpstr>
      <vt:lpstr>Wingdings</vt:lpstr>
      <vt:lpstr>4_Custom Design</vt:lpstr>
      <vt:lpstr>Introduction to Inclusive Principal Leadership</vt:lpstr>
      <vt:lpstr>Inclusive Principal Leadership: Where We’ve Been</vt:lpstr>
      <vt:lpstr>Inclusive Principal Leadership: Where We’ve Been</vt:lpstr>
      <vt:lpstr>Inclusive Principal Leadership: Where We’ve Been</vt:lpstr>
      <vt:lpstr>PSEL and Inclusive Principal Leadership</vt:lpstr>
      <vt:lpstr>PSEL and Inclusive Principal Leadership</vt:lpstr>
      <vt:lpstr>PSEL and Inclusive Principal Leadership</vt:lpstr>
      <vt:lpstr>National Collaborative on Inclusive Principal Leadership (NCIPL)</vt:lpstr>
      <vt:lpstr>NCIPL: Where We Are</vt:lpstr>
      <vt:lpstr>NCIPL: Where We Are</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121</cp:revision>
  <cp:lastPrinted>2018-06-25T19:55:55Z</cp:lastPrinted>
  <dcterms:created xsi:type="dcterms:W3CDTF">2018-06-04T20:08:10Z</dcterms:created>
  <dcterms:modified xsi:type="dcterms:W3CDTF">2022-08-11T20:56:21Z</dcterms:modified>
</cp:coreProperties>
</file>