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5"/>
  </p:notesMasterIdLst>
  <p:sldIdLst>
    <p:sldId id="297" r:id="rId3"/>
    <p:sldId id="2294" r:id="rId4"/>
    <p:sldId id="2305" r:id="rId5"/>
    <p:sldId id="2306" r:id="rId6"/>
    <p:sldId id="2307" r:id="rId7"/>
    <p:sldId id="2308" r:id="rId8"/>
    <p:sldId id="2309" r:id="rId9"/>
    <p:sldId id="2310" r:id="rId10"/>
    <p:sldId id="2311" r:id="rId11"/>
    <p:sldId id="2312" r:id="rId12"/>
    <p:sldId id="2313" r:id="rId13"/>
    <p:sldId id="298" r:id="rId14"/>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Paul" initials="JP" lastIdx="6" clrIdx="0">
    <p:extLst>
      <p:ext uri="{19B8F6BF-5375-455C-9EA6-DF929625EA0E}">
        <p15:presenceInfo xmlns:p15="http://schemas.microsoft.com/office/powerpoint/2012/main" userId="S-1-5-21-1557685756-407574929-398547282-7881" providerId="AD"/>
      </p:ext>
    </p:extLst>
  </p:cmAuthor>
  <p:cmAuthor id="2" name="Kaylan Connally" initials="KC" lastIdx="1" clrIdx="1">
    <p:extLst>
      <p:ext uri="{19B8F6BF-5375-455C-9EA6-DF929625EA0E}">
        <p15:presenceInfo xmlns:p15="http://schemas.microsoft.com/office/powerpoint/2012/main" userId="S-1-5-21-1557685756-407574929-398547282-7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41" autoAdjust="0"/>
    <p:restoredTop sz="86462" autoAdjust="0"/>
  </p:normalViewPr>
  <p:slideViewPr>
    <p:cSldViewPr snapToGrid="0">
      <p:cViewPr varScale="1">
        <p:scale>
          <a:sx n="73" d="100"/>
          <a:sy n="73" d="100"/>
        </p:scale>
        <p:origin x="224" y="688"/>
      </p:cViewPr>
      <p:guideLst/>
    </p:cSldViewPr>
  </p:slideViewPr>
  <p:outlineViewPr>
    <p:cViewPr>
      <p:scale>
        <a:sx n="33" d="100"/>
        <a:sy n="33" d="100"/>
      </p:scale>
      <p:origin x="0" y="-672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42B8F63-D452-4F1F-A7E4-9D3894EE223E}" type="datetimeFigureOut">
              <a:rPr lang="en-US" smtClean="0"/>
              <a:t>6/8/23</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2A3892FC-9355-4286-B23D-6D4948C916D9}" type="slidenum">
              <a:rPr lang="en-US" smtClean="0"/>
              <a:t>‹#›</a:t>
            </a:fld>
            <a:endParaRPr lang="en-US" dirty="0"/>
          </a:p>
        </p:txBody>
      </p:sp>
    </p:spTree>
    <p:extLst>
      <p:ext uri="{BB962C8B-B14F-4D97-AF65-F5344CB8AC3E}">
        <p14:creationId xmlns:p14="http://schemas.microsoft.com/office/powerpoint/2010/main" val="225929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113686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892FC-9355-4286-B23D-6D4948C916D9}" type="slidenum">
              <a:rPr lang="en-US" smtClean="0"/>
              <a:t>12</a:t>
            </a:fld>
            <a:endParaRPr lang="en-US"/>
          </a:p>
        </p:txBody>
      </p:sp>
    </p:spTree>
    <p:extLst>
      <p:ext uri="{BB962C8B-B14F-4D97-AF65-F5344CB8AC3E}">
        <p14:creationId xmlns:p14="http://schemas.microsoft.com/office/powerpoint/2010/main" val="2085486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47464" name="Rectangle 8"/>
          <p:cNvSpPr>
            <a:spLocks noGrp="1" noChangeArrowheads="1"/>
          </p:cNvSpPr>
          <p:nvPr>
            <p:ph type="ctrTitle"/>
          </p:nvPr>
        </p:nvSpPr>
        <p:spPr>
          <a:xfrm>
            <a:off x="914400" y="1220791"/>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6F90D796-77CB-4C61-AF24-8352358A68A4}" type="datetime1">
              <a:rPr lang="en-US">
                <a:solidFill>
                  <a:srgbClr val="000000"/>
                </a:solidFill>
              </a:rPr>
              <a:pPr>
                <a:defRPr/>
              </a:pPr>
              <a:t>6/8/23</a:t>
            </a:fld>
            <a:endParaRPr lang="en-US"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2D15EFF-9971-43C1-9C2B-789D571223C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230599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349A9FAB-4355-40CA-B62D-7918149E3E74}" type="datetime1">
              <a:rPr lang="en-US">
                <a:solidFill>
                  <a:srgbClr val="000000"/>
                </a:solidFill>
              </a:rPr>
              <a:pPr>
                <a:defRPr/>
              </a:pPr>
              <a:t>6/8/23</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3CCA2FC1-9D3F-4F33-9DFB-A9BDF46AE15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2863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9"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6"/>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2" name="Vertical Title 1"/>
          <p:cNvSpPr>
            <a:spLocks noGrp="1"/>
          </p:cNvSpPr>
          <p:nvPr>
            <p:ph type="title" orient="vert"/>
          </p:nvPr>
        </p:nvSpPr>
        <p:spPr>
          <a:xfrm>
            <a:off x="10457645" y="77788"/>
            <a:ext cx="1665792"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81763"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10701E-E013-4222-AD13-675E93D5184D}" type="datetime1">
              <a:rPr lang="en-US">
                <a:solidFill>
                  <a:srgbClr val="000000"/>
                </a:solidFill>
              </a:rPr>
              <a:pPr>
                <a:defRPr/>
              </a:pPr>
              <a:t>6/8/23</a:t>
            </a:fld>
            <a:endParaRPr lang="en-US" dirty="0">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E62DDE30-1095-4FD3-8F81-761D83FF6AE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427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5DE53744-DC8A-4109-A5D8-9AF476BE1881}" type="datetime1">
              <a:rPr lang="en-US">
                <a:solidFill>
                  <a:srgbClr val="000000"/>
                </a:solidFill>
              </a:rPr>
              <a:pPr>
                <a:defRPr/>
              </a:pPr>
              <a:t>6/8/23</a:t>
            </a:fld>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156EB71-ED42-4F92-9F53-2C9C1EFAFDB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4526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asic Content">
    <p:spTree>
      <p:nvGrpSpPr>
        <p:cNvPr id="1" name=""/>
        <p:cNvGrpSpPr/>
        <p:nvPr/>
      </p:nvGrpSpPr>
      <p:grpSpPr>
        <a:xfrm>
          <a:off x="0" y="0"/>
          <a:ext cx="0" cy="0"/>
          <a:chOff x="0" y="0"/>
          <a:chExt cx="0" cy="0"/>
        </a:xfrm>
      </p:grpSpPr>
      <p:sp>
        <p:nvSpPr>
          <p:cNvPr id="41" name="Rectangle 40"/>
          <p:cNvSpPr/>
          <p:nvPr userDrawn="1"/>
        </p:nvSpPr>
        <p:spPr>
          <a:xfrm>
            <a:off x="0" y="-1"/>
            <a:ext cx="121920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ucida Sans" panose="020B0602030504020204" pitchFamily="34" charset="0"/>
            </a:endParaRPr>
          </a:p>
        </p:txBody>
      </p:sp>
      <p:sp>
        <p:nvSpPr>
          <p:cNvPr id="39" name="Text Placeholder 32"/>
          <p:cNvSpPr>
            <a:spLocks noGrp="1"/>
          </p:cNvSpPr>
          <p:nvPr>
            <p:ph type="body" sz="quarter" idx="14" hasCustomPrompt="1"/>
          </p:nvPr>
        </p:nvSpPr>
        <p:spPr>
          <a:xfrm>
            <a:off x="163513" y="192036"/>
            <a:ext cx="11894169" cy="576820"/>
          </a:xfrm>
          <a:prstGeom prst="rect">
            <a:avLst/>
          </a:prstGeom>
        </p:spPr>
        <p:txBody>
          <a:bodyPr/>
          <a:lstStyle>
            <a:lvl1pPr marL="0" indent="0">
              <a:buNone/>
              <a:defRPr sz="3600" b="0" i="0" baseline="0">
                <a:solidFill>
                  <a:schemeClr val="bg1"/>
                </a:solidFill>
                <a:latin typeface="Lucida Sans" panose="020B0602030504020204" pitchFamily="34" charset="0"/>
                <a:ea typeface="Lucida Sans" panose="020B0602030504020204" pitchFamily="34" charset="0"/>
                <a:cs typeface="Lucida Sans" panose="020B0602030504020204" pitchFamily="34"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a:t>This is a slide Title</a:t>
            </a:r>
          </a:p>
        </p:txBody>
      </p:sp>
      <p:sp>
        <p:nvSpPr>
          <p:cNvPr id="3" name="Text Placeholder 2"/>
          <p:cNvSpPr>
            <a:spLocks noGrp="1"/>
          </p:cNvSpPr>
          <p:nvPr>
            <p:ph type="body" sz="quarter" idx="15"/>
          </p:nvPr>
        </p:nvSpPr>
        <p:spPr>
          <a:xfrm>
            <a:off x="163513" y="1247775"/>
            <a:ext cx="11872473" cy="493128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sisep logo ">
            <a:extLst>
              <a:ext uri="{FF2B5EF4-FFF2-40B4-BE49-F238E27FC236}">
                <a16:creationId xmlns:a16="http://schemas.microsoft.com/office/drawing/2014/main" id="{F6814D8C-BDA1-B44F-8308-7B4F21E6339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106" y="6324601"/>
            <a:ext cx="1515894" cy="533400"/>
          </a:xfrm>
          <a:prstGeom prst="rect">
            <a:avLst/>
          </a:prstGeom>
        </p:spPr>
      </p:pic>
      <p:pic>
        <p:nvPicPr>
          <p:cNvPr id="4" name="Picture 3">
            <a:extLst>
              <a:ext uri="{FF2B5EF4-FFF2-40B4-BE49-F238E27FC236}">
                <a16:creationId xmlns:a16="http://schemas.microsoft.com/office/drawing/2014/main" id="{ADA7DDB4-B837-D24E-AFA2-6394A74154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1436" y="6494514"/>
            <a:ext cx="2114550" cy="342900"/>
          </a:xfrm>
          <a:prstGeom prst="rect">
            <a:avLst/>
          </a:prstGeom>
        </p:spPr>
      </p:pic>
    </p:spTree>
    <p:extLst>
      <p:ext uri="{BB962C8B-B14F-4D97-AF65-F5344CB8AC3E}">
        <p14:creationId xmlns:p14="http://schemas.microsoft.com/office/powerpoint/2010/main" val="183656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6/8/23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99828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6/8/23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797912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6/8/23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58626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61853-9D84-1A45-9A61-2B3F7A4B2C54}" type="datetimeFigureOut">
              <a:rPr lang="en-US" smtClean="0">
                <a:solidFill>
                  <a:srgbClr val="0061AF">
                    <a:tint val="75000"/>
                  </a:srgbClr>
                </a:solidFill>
              </a:rPr>
              <a:pPr/>
              <a:t>6/8/23</a:t>
            </a:fld>
            <a:endParaRPr lang="en-US" dirty="0">
              <a:solidFill>
                <a:srgbClr val="0061A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1AF">
                  <a:tint val="75000"/>
                </a:srgbClr>
              </a:solidFill>
            </a:endParaRPr>
          </a:p>
        </p:txBody>
      </p:sp>
      <p:sp>
        <p:nvSpPr>
          <p:cNvPr id="7" name="Slide Number Placeholder 6"/>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20460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61853-9D84-1A45-9A61-2B3F7A4B2C54}" type="datetimeFigureOut">
              <a:rPr lang="en-US" smtClean="0">
                <a:solidFill>
                  <a:srgbClr val="0061AF">
                    <a:tint val="75000"/>
                  </a:srgbClr>
                </a:solidFill>
              </a:rPr>
              <a:pPr/>
              <a:t>6/8/23</a:t>
            </a:fld>
            <a:endParaRPr lang="en-US" dirty="0">
              <a:solidFill>
                <a:srgbClr val="0061AF">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61AF">
                  <a:tint val="75000"/>
                </a:srgbClr>
              </a:solidFill>
            </a:endParaRPr>
          </a:p>
        </p:txBody>
      </p:sp>
      <p:sp>
        <p:nvSpPr>
          <p:cNvPr id="9" name="Slide Number Placeholder 8"/>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906168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61853-9D84-1A45-9A61-2B3F7A4B2C54}" type="datetimeFigureOut">
              <a:rPr lang="en-US" smtClean="0">
                <a:solidFill>
                  <a:srgbClr val="0061AF">
                    <a:tint val="75000"/>
                  </a:srgbClr>
                </a:solidFill>
              </a:rPr>
              <a:pPr/>
              <a:t>6/8/23</a:t>
            </a:fld>
            <a:endParaRPr lang="en-US" dirty="0">
              <a:solidFill>
                <a:srgbClr val="0061AF">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61AF">
                  <a:tint val="75000"/>
                </a:srgbClr>
              </a:solidFill>
            </a:endParaRPr>
          </a:p>
        </p:txBody>
      </p:sp>
      <p:sp>
        <p:nvSpPr>
          <p:cNvPr id="5" name="Slide Number Placeholder 4"/>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202428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5A73F85-4193-4F5B-8974-CE99E96A1A1A}" type="datetime1">
              <a:rPr lang="en-US">
                <a:solidFill>
                  <a:srgbClr val="000000"/>
                </a:solidFill>
              </a:rPr>
              <a:pPr>
                <a:defRPr/>
              </a:pPr>
              <a:t>6/8/23</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FC216D3E-42A6-4B87-AE65-79ACD2B4849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4406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61853-9D84-1A45-9A61-2B3F7A4B2C54}" type="datetimeFigureOut">
              <a:rPr lang="en-US" smtClean="0">
                <a:solidFill>
                  <a:srgbClr val="0061AF">
                    <a:tint val="75000"/>
                  </a:srgbClr>
                </a:solidFill>
              </a:rPr>
              <a:pPr/>
              <a:t>6/8/23</a:t>
            </a:fld>
            <a:endParaRPr lang="en-US" dirty="0">
              <a:solidFill>
                <a:srgbClr val="0061A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61AF">
                  <a:tint val="75000"/>
                </a:srgbClr>
              </a:solidFill>
            </a:endParaRPr>
          </a:p>
        </p:txBody>
      </p:sp>
      <p:sp>
        <p:nvSpPr>
          <p:cNvPr id="4" name="Slide Number Placeholder 3"/>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2231133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61853-9D84-1A45-9A61-2B3F7A4B2C54}" type="datetimeFigureOut">
              <a:rPr lang="en-US" smtClean="0">
                <a:solidFill>
                  <a:srgbClr val="0061AF">
                    <a:tint val="75000"/>
                  </a:srgbClr>
                </a:solidFill>
              </a:rPr>
              <a:pPr/>
              <a:t>6/8/23</a:t>
            </a:fld>
            <a:endParaRPr lang="en-US" dirty="0">
              <a:solidFill>
                <a:srgbClr val="0061A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1AF">
                  <a:tint val="75000"/>
                </a:srgbClr>
              </a:solidFill>
            </a:endParaRPr>
          </a:p>
        </p:txBody>
      </p:sp>
      <p:sp>
        <p:nvSpPr>
          <p:cNvPr id="7" name="Slide Number Placeholder 6"/>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106828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61853-9D84-1A45-9A61-2B3F7A4B2C54}" type="datetimeFigureOut">
              <a:rPr lang="en-US" smtClean="0">
                <a:solidFill>
                  <a:srgbClr val="0061AF">
                    <a:tint val="75000"/>
                  </a:srgbClr>
                </a:solidFill>
              </a:rPr>
              <a:pPr/>
              <a:t>6/8/23</a:t>
            </a:fld>
            <a:endParaRPr lang="en-US" dirty="0">
              <a:solidFill>
                <a:srgbClr val="0061A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1AF">
                  <a:tint val="75000"/>
                </a:srgbClr>
              </a:solidFill>
            </a:endParaRPr>
          </a:p>
        </p:txBody>
      </p:sp>
      <p:sp>
        <p:nvSpPr>
          <p:cNvPr id="7" name="Slide Number Placeholder 6"/>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111020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6/8/23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326657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6/8/23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19049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1F8D63FC-6F84-46E9-AE21-79B4F16D6AD7}" type="datetime1">
              <a:rPr lang="en-US">
                <a:solidFill>
                  <a:srgbClr val="000000"/>
                </a:solidFill>
              </a:rPr>
              <a:pPr>
                <a:defRPr/>
              </a:pPr>
              <a:t>6/8/23</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1DF04E-C434-4D70-9F54-379E471D4C2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208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5F373B9-EFA2-4947-9140-E44B3124F419}" type="datetime1">
              <a:rPr lang="en-US">
                <a:solidFill>
                  <a:srgbClr val="000000"/>
                </a:solidFill>
              </a:rPr>
              <a:pPr>
                <a:defRPr/>
              </a:pPr>
              <a:t>6/8/23</a:t>
            </a:fld>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BC458BCF-12C8-4447-AF38-E05E85C30E1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1000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F4F8E4F0-5E14-480A-A6E0-046D5C1EA27C}" type="datetime1">
              <a:rPr lang="en-US">
                <a:solidFill>
                  <a:srgbClr val="000000"/>
                </a:solidFill>
              </a:rPr>
              <a:pPr>
                <a:defRPr/>
              </a:pPr>
              <a:t>6/8/23</a:t>
            </a:fld>
            <a:endParaRPr lang="en-US" dirty="0">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2D58F96D-A78F-4FA9-A56A-9E2E55ED53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1965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5BC80CA1-AABA-41CF-B45E-045DFF180B86}" type="datetime1">
              <a:rPr lang="en-US">
                <a:solidFill>
                  <a:srgbClr val="000000"/>
                </a:solidFill>
              </a:rPr>
              <a:pPr>
                <a:defRPr/>
              </a:pPr>
              <a:t>6/8/23</a:t>
            </a:fld>
            <a:endParaRPr lang="en-US" dirty="0">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C7E13930-3CB5-45A9-A0E3-05AFCEFFA4D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1176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B662973-B66C-46E8-B774-30536D1DCA5B}" type="datetime1">
              <a:rPr lang="en-US">
                <a:solidFill>
                  <a:srgbClr val="000000"/>
                </a:solidFill>
              </a:rPr>
              <a:pPr>
                <a:defRPr/>
              </a:pPr>
              <a:t>6/8/23</a:t>
            </a:fld>
            <a:endParaRPr lang="en-US" dirty="0">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4736CAB8-4683-447B-A34F-6CF8A3E6BF5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11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2" name="Title 1"/>
          <p:cNvSpPr>
            <a:spLocks noGrp="1"/>
          </p:cNvSpPr>
          <p:nvPr>
            <p:ph type="title"/>
          </p:nvPr>
        </p:nvSpPr>
        <p:spPr>
          <a:xfrm>
            <a:off x="609600" y="180311"/>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7" y="180311"/>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3"/>
            <a:ext cx="5486400"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52E39C1-06D7-4B78-B92E-3C6044DAA966}" type="datetime1">
              <a:rPr lang="en-US">
                <a:solidFill>
                  <a:srgbClr val="000000"/>
                </a:solidFill>
              </a:rPr>
              <a:pPr>
                <a:defRPr/>
              </a:pPr>
              <a:t>6/8/23</a:t>
            </a:fld>
            <a:endParaRPr lang="en-US" dirty="0">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907D0F2-3BDD-42C1-9249-A7AB94C629A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261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9C9D4D0E-8F68-426A-BAC6-AD7A73E045A2}" type="datetime1">
              <a:rPr lang="en-US">
                <a:solidFill>
                  <a:srgbClr val="000000"/>
                </a:solidFill>
              </a:rPr>
              <a:pPr>
                <a:defRPr/>
              </a:pPr>
              <a:t>6/8/23</a:t>
            </a:fld>
            <a:endParaRPr lang="en-US" dirty="0">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43766380-ADEE-483D-AFA4-A8D28510026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9334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5123" name="CCSSO_Color Bars_DESR2.png" descr="/Volumes/Clients/CCSSO/CCS007_Org Logo/Final/CCS007_OrgLogo_FINAL_121609/PNG/CCSSO_Color Bars_DESR2.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17" y="6488113"/>
            <a:ext cx="1219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5125"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fontAlgn="base">
              <a:spcBef>
                <a:spcPct val="0"/>
              </a:spcBef>
              <a:spcAft>
                <a:spcPct val="0"/>
              </a:spcAft>
              <a:defRPr/>
            </a:pPr>
            <a:fld id="{56E2F853-D1DF-408B-BEB5-E99229BC0212}" type="datetime1">
              <a:rPr lang="en-US">
                <a:solidFill>
                  <a:srgbClr val="000000"/>
                </a:solidFill>
              </a:rPr>
              <a:pPr fontAlgn="base">
                <a:spcBef>
                  <a:spcPct val="0"/>
                </a:spcBef>
                <a:spcAft>
                  <a:spcPct val="0"/>
                </a:spcAft>
                <a:defRPr/>
              </a:pPr>
              <a:t>6/8/23</a:t>
            </a:fld>
            <a:endParaRPr lang="en-US" dirty="0">
              <a:solidFill>
                <a:srgbClr val="000000"/>
              </a:solidFill>
            </a:endParaRPr>
          </a:p>
        </p:txBody>
      </p:sp>
      <p:sp>
        <p:nvSpPr>
          <p:cNvPr id="14643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dirty="0">
              <a:solidFill>
                <a:srgbClr val="000000"/>
              </a:solidFill>
            </a:endParaRPr>
          </a:p>
        </p:txBody>
      </p:sp>
      <p:sp>
        <p:nvSpPr>
          <p:cNvPr id="14644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3AF9DECC-2DB4-4E25-90E9-504335D55753}"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dirty="0">
              <a:solidFill>
                <a:srgbClr val="000000"/>
              </a:solidFill>
              <a:ea typeface="ＭＳ Ｐゴシック" panose="020B0600070205080204" pitchFamily="34" charset="-128"/>
            </a:endParaRPr>
          </a:p>
        </p:txBody>
      </p:sp>
      <p:sp>
        <p:nvSpPr>
          <p:cNvPr id="5129"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6738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189" algn="l" rtl="0" fontAlgn="base">
        <a:spcBef>
          <a:spcPct val="0"/>
        </a:spcBef>
        <a:spcAft>
          <a:spcPct val="0"/>
        </a:spcAft>
        <a:defRPr sz="2800">
          <a:solidFill>
            <a:srgbClr val="FFFFFF"/>
          </a:solidFill>
          <a:latin typeface="Arial Black" pitchFamily="34" charset="0"/>
          <a:cs typeface="Arial" charset="0"/>
        </a:defRPr>
      </a:lvl6pPr>
      <a:lvl7pPr marL="914377" algn="l" rtl="0" fontAlgn="base">
        <a:spcBef>
          <a:spcPct val="0"/>
        </a:spcBef>
        <a:spcAft>
          <a:spcPct val="0"/>
        </a:spcAft>
        <a:defRPr sz="2800">
          <a:solidFill>
            <a:srgbClr val="FFFFFF"/>
          </a:solidFill>
          <a:latin typeface="Arial Black" pitchFamily="34" charset="0"/>
          <a:cs typeface="Arial" charset="0"/>
        </a:defRPr>
      </a:lvl7pPr>
      <a:lvl8pPr marL="1371566" algn="l" rtl="0" fontAlgn="base">
        <a:spcBef>
          <a:spcPct val="0"/>
        </a:spcBef>
        <a:spcAft>
          <a:spcPct val="0"/>
        </a:spcAft>
        <a:defRPr sz="2800">
          <a:solidFill>
            <a:srgbClr val="FFFFFF"/>
          </a:solidFill>
          <a:latin typeface="Arial Black" pitchFamily="34" charset="0"/>
          <a:cs typeface="Arial" charset="0"/>
        </a:defRPr>
      </a:lvl8pPr>
      <a:lvl9pPr marL="1828754" algn="l" rtl="0" fontAlgn="base">
        <a:spcBef>
          <a:spcPct val="0"/>
        </a:spcBef>
        <a:spcAft>
          <a:spcPct val="0"/>
        </a:spcAft>
        <a:defRPr sz="2800">
          <a:solidFill>
            <a:srgbClr val="FFFFFF"/>
          </a:solidFill>
          <a:latin typeface="Arial Black" pitchFamily="34" charset="0"/>
          <a:cs typeface="Arial" charset="0"/>
        </a:defRPr>
      </a:lvl9pPr>
    </p:titleStyle>
    <p:bodyStyle>
      <a:lvl1pPr marL="342891" indent="-342891"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32" indent="-285744"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2971" indent="-228594"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160"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349"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537" indent="-228594" algn="l" rtl="0" fontAlgn="base">
        <a:spcBef>
          <a:spcPct val="20000"/>
        </a:spcBef>
        <a:spcAft>
          <a:spcPct val="0"/>
        </a:spcAft>
        <a:buClr>
          <a:schemeClr val="accent2"/>
        </a:buClr>
        <a:buChar char="»"/>
        <a:defRPr sz="1600">
          <a:solidFill>
            <a:schemeClr val="tx1"/>
          </a:solidFill>
          <a:latin typeface="+mn-lt"/>
          <a:cs typeface="+mn-cs"/>
        </a:defRPr>
      </a:lvl6pPr>
      <a:lvl7pPr marL="2971726" indent="-228594" algn="l" rtl="0" fontAlgn="base">
        <a:spcBef>
          <a:spcPct val="20000"/>
        </a:spcBef>
        <a:spcAft>
          <a:spcPct val="0"/>
        </a:spcAft>
        <a:buClr>
          <a:schemeClr val="accent2"/>
        </a:buClr>
        <a:buChar char="»"/>
        <a:defRPr sz="1600">
          <a:solidFill>
            <a:schemeClr val="tx1"/>
          </a:solidFill>
          <a:latin typeface="+mn-lt"/>
          <a:cs typeface="+mn-cs"/>
        </a:defRPr>
      </a:lvl7pPr>
      <a:lvl8pPr marL="3428914" indent="-228594" algn="l" rtl="0" fontAlgn="base">
        <a:spcBef>
          <a:spcPct val="20000"/>
        </a:spcBef>
        <a:spcAft>
          <a:spcPct val="0"/>
        </a:spcAft>
        <a:buClr>
          <a:schemeClr val="accent2"/>
        </a:buClr>
        <a:buChar char="»"/>
        <a:defRPr sz="1600">
          <a:solidFill>
            <a:schemeClr val="tx1"/>
          </a:solidFill>
          <a:latin typeface="+mn-lt"/>
          <a:cs typeface="+mn-cs"/>
        </a:defRPr>
      </a:lvl8pPr>
      <a:lvl9pPr marL="3886103" indent="-228594"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0561853-9D84-1A45-9A61-2B3F7A4B2C54}" type="datetimeFigureOut">
              <a:rPr lang="en-US" smtClean="0">
                <a:solidFill>
                  <a:srgbClr val="0061AF">
                    <a:tint val="75000"/>
                  </a:srgbClr>
                </a:solidFill>
              </a:rPr>
              <a:pPr defTabSz="457200"/>
              <a:t>6/8/23</a:t>
            </a:fld>
            <a:endParaRPr lang="en-US" dirty="0">
              <a:solidFill>
                <a:srgbClr val="0061AF">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0061AF">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1B3C014-4153-1E40-A260-E26FD01D386C}" type="slidenum">
              <a:rPr lang="en-US" smtClean="0">
                <a:solidFill>
                  <a:srgbClr val="0061AF">
                    <a:tint val="75000"/>
                  </a:srgbClr>
                </a:solidFill>
              </a:rPr>
              <a:pPr defTabSz="457200"/>
              <a:t>‹#›</a:t>
            </a:fld>
            <a:endParaRPr lang="en-US" dirty="0">
              <a:solidFill>
                <a:srgbClr val="0061AF">
                  <a:tint val="75000"/>
                </a:srgbClr>
              </a:solidFill>
            </a:endParaRPr>
          </a:p>
        </p:txBody>
      </p:sp>
    </p:spTree>
    <p:extLst>
      <p:ext uri="{BB962C8B-B14F-4D97-AF65-F5344CB8AC3E}">
        <p14:creationId xmlns:p14="http://schemas.microsoft.com/office/powerpoint/2010/main" val="9348964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0" y="-809625"/>
            <a:ext cx="11360150" cy="809625"/>
          </a:xfrm>
        </p:spPr>
        <p:txBody>
          <a:bodyPr/>
          <a:lstStyle/>
          <a:p>
            <a:pPr rtl="0"/>
            <a:r>
              <a:rPr lang="en-US" dirty="0">
                <a:solidFill>
                  <a:schemeClr val="tx1"/>
                </a:solidFill>
              </a:rPr>
              <a:t>Defining IPL and School Improvement</a:t>
            </a:r>
          </a:p>
        </p:txBody>
      </p:sp>
    </p:spTree>
    <p:extLst>
      <p:ext uri="{BB962C8B-B14F-4D97-AF65-F5344CB8AC3E}">
        <p14:creationId xmlns:p14="http://schemas.microsoft.com/office/powerpoint/2010/main" val="4164952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1D7E-1E6F-BBDD-CF7A-B4A7275FE10B}"/>
              </a:ext>
            </a:extLst>
          </p:cNvPr>
          <p:cNvSpPr>
            <a:spLocks noGrp="1"/>
          </p:cNvSpPr>
          <p:nvPr>
            <p:ph type="title"/>
          </p:nvPr>
        </p:nvSpPr>
        <p:spPr>
          <a:xfrm>
            <a:off x="601133" y="77788"/>
            <a:ext cx="10972800" cy="1143000"/>
          </a:xfrm>
        </p:spPr>
        <p:txBody>
          <a:bodyPr wrap="square" anchor="ctr">
            <a:normAutofit/>
          </a:bodyPr>
          <a:lstStyle/>
          <a:p>
            <a:r>
              <a:rPr lang="en-US" dirty="0"/>
              <a:t>Turnover</a:t>
            </a:r>
          </a:p>
        </p:txBody>
      </p:sp>
      <p:sp>
        <p:nvSpPr>
          <p:cNvPr id="3" name="Content Placeholder 2">
            <a:extLst>
              <a:ext uri="{FF2B5EF4-FFF2-40B4-BE49-F238E27FC236}">
                <a16:creationId xmlns:a16="http://schemas.microsoft.com/office/drawing/2014/main" id="{6A6B3628-AB4C-05DE-E747-A4186A4BE06D}"/>
              </a:ext>
            </a:extLst>
          </p:cNvPr>
          <p:cNvSpPr>
            <a:spLocks noGrp="1"/>
          </p:cNvSpPr>
          <p:nvPr>
            <p:ph sz="half" idx="1"/>
          </p:nvPr>
        </p:nvSpPr>
        <p:spPr>
          <a:xfrm>
            <a:off x="601132" y="1589088"/>
            <a:ext cx="10972799" cy="4525962"/>
          </a:xfrm>
        </p:spPr>
        <p:txBody>
          <a:bodyPr wrap="square" anchor="t">
            <a:normAutofit fontScale="92500"/>
          </a:bodyPr>
          <a:lstStyle/>
          <a:p>
            <a:r>
              <a:rPr lang="en-US" sz="2500" dirty="0"/>
              <a:t>Among all U.S. public school principals in school year 2015-2016, about 82% remained at the same school in the next year (Goldring &amp; </a:t>
            </a:r>
            <a:r>
              <a:rPr lang="en-US" sz="2500" dirty="0" err="1"/>
              <a:t>Taie</a:t>
            </a:r>
            <a:r>
              <a:rPr lang="en-US" sz="2500" dirty="0"/>
              <a:t>, 2018)</a:t>
            </a:r>
          </a:p>
          <a:p>
            <a:r>
              <a:rPr lang="en-US" sz="2500" dirty="0"/>
              <a:t>The average principal has just 4 years at their current campus </a:t>
            </a:r>
            <a:r>
              <a:rPr lang="en-US" sz="2400" dirty="0"/>
              <a:t>(Goldring &amp; </a:t>
            </a:r>
            <a:r>
              <a:rPr lang="en-US" sz="2400" dirty="0" err="1"/>
              <a:t>Taie</a:t>
            </a:r>
            <a:r>
              <a:rPr lang="en-US" sz="2400" dirty="0"/>
              <a:t>, 2018)</a:t>
            </a:r>
          </a:p>
          <a:p>
            <a:r>
              <a:rPr lang="en-US" sz="2400" dirty="0"/>
              <a:t>Across urban, suburban, and rural contexts, schools serving larger percentages of low-income students, students of color, and low-achieving students are led by less qualified, less effective principals (Grissom, </a:t>
            </a:r>
            <a:r>
              <a:rPr lang="en-US" sz="2400" dirty="0" err="1"/>
              <a:t>Bartanen</a:t>
            </a:r>
            <a:r>
              <a:rPr lang="en-US" sz="2400" dirty="0"/>
              <a:t>, &amp; </a:t>
            </a:r>
            <a:r>
              <a:rPr lang="en-US" sz="2400" dirty="0" err="1"/>
              <a:t>Mitani</a:t>
            </a:r>
            <a:r>
              <a:rPr lang="en-US" sz="2400" dirty="0"/>
              <a:t>, 2019)</a:t>
            </a:r>
          </a:p>
          <a:p>
            <a:r>
              <a:rPr lang="en-US" sz="2400" dirty="0"/>
              <a:t>Principal turnover increased the likelihood of teacher turnover (DeMatthews, Knight, &amp; Shin, 2022), lowered math and reading achievements, and made it more likely that teachers left for multiple years after the principal exited (</a:t>
            </a:r>
            <a:r>
              <a:rPr lang="en-US" sz="2400" dirty="0" err="1"/>
              <a:t>Bartanen</a:t>
            </a:r>
            <a:r>
              <a:rPr lang="en-US" sz="2400" dirty="0"/>
              <a:t>, Grissom, &amp; Rodgers, 2019)</a:t>
            </a:r>
            <a:endParaRPr lang="en-US" sz="2100" dirty="0"/>
          </a:p>
        </p:txBody>
      </p:sp>
    </p:spTree>
    <p:extLst>
      <p:ext uri="{BB962C8B-B14F-4D97-AF65-F5344CB8AC3E}">
        <p14:creationId xmlns:p14="http://schemas.microsoft.com/office/powerpoint/2010/main" val="134565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1D7E-1E6F-BBDD-CF7A-B4A7275FE10B}"/>
              </a:ext>
            </a:extLst>
          </p:cNvPr>
          <p:cNvSpPr>
            <a:spLocks noGrp="1"/>
          </p:cNvSpPr>
          <p:nvPr>
            <p:ph type="title"/>
          </p:nvPr>
        </p:nvSpPr>
        <p:spPr>
          <a:xfrm>
            <a:off x="601133" y="77788"/>
            <a:ext cx="10972800" cy="1143000"/>
          </a:xfrm>
        </p:spPr>
        <p:txBody>
          <a:bodyPr wrap="square" anchor="ctr">
            <a:normAutofit/>
          </a:bodyPr>
          <a:lstStyle/>
          <a:p>
            <a:r>
              <a:rPr lang="en-US" dirty="0"/>
              <a:t>Final Thoughts</a:t>
            </a:r>
          </a:p>
        </p:txBody>
      </p:sp>
      <p:sp>
        <p:nvSpPr>
          <p:cNvPr id="3" name="Content Placeholder 2">
            <a:extLst>
              <a:ext uri="{FF2B5EF4-FFF2-40B4-BE49-F238E27FC236}">
                <a16:creationId xmlns:a16="http://schemas.microsoft.com/office/drawing/2014/main" id="{6A6B3628-AB4C-05DE-E747-A4186A4BE06D}"/>
              </a:ext>
            </a:extLst>
          </p:cNvPr>
          <p:cNvSpPr>
            <a:spLocks noGrp="1"/>
          </p:cNvSpPr>
          <p:nvPr>
            <p:ph sz="half" idx="1"/>
          </p:nvPr>
        </p:nvSpPr>
        <p:spPr>
          <a:xfrm>
            <a:off x="601132" y="1589088"/>
            <a:ext cx="10972799" cy="4525962"/>
          </a:xfrm>
        </p:spPr>
        <p:txBody>
          <a:bodyPr wrap="square" anchor="t">
            <a:normAutofit lnSpcReduction="10000"/>
          </a:bodyPr>
          <a:lstStyle/>
          <a:p>
            <a:r>
              <a:rPr lang="en-US" sz="2500" dirty="0"/>
              <a:t>Principals are critical to inclusive education reforms because of who they are and the actions they take</a:t>
            </a:r>
          </a:p>
          <a:p>
            <a:r>
              <a:rPr lang="en-US" sz="2500" dirty="0"/>
              <a:t>We know a good amount about the leadership attributes and practices of effective inclusive leaders</a:t>
            </a:r>
          </a:p>
          <a:p>
            <a:r>
              <a:rPr lang="en-US" sz="2500" dirty="0"/>
              <a:t>However, less attention has been paid to building for sustainability, the impact of principal turnover and inclusive efforts, and principal burnout</a:t>
            </a:r>
          </a:p>
          <a:p>
            <a:r>
              <a:rPr lang="en-US" sz="2500" b="1" dirty="0"/>
              <a:t>Professional and philanthropic organizations, government agencies, and principal preparation programs are increasingly focusing attention and resources on the development of principals who are knowledgeable about special education and ready to lead inclusive schools, but we are not sufficiently addressing principal turnover and its impact on sustaining inclusive reforms</a:t>
            </a:r>
            <a:endParaRPr lang="en-US" sz="2100" b="1" dirty="0"/>
          </a:p>
        </p:txBody>
      </p:sp>
    </p:spTree>
    <p:extLst>
      <p:ext uri="{BB962C8B-B14F-4D97-AF65-F5344CB8AC3E}">
        <p14:creationId xmlns:p14="http://schemas.microsoft.com/office/powerpoint/2010/main" val="399558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9788"/>
            <a:ext cx="10972800" cy="1143000"/>
          </a:xfrm>
        </p:spPr>
        <p:txBody>
          <a:bodyPr/>
          <a:lstStyle/>
          <a:p>
            <a:pPr algn="ctr"/>
            <a:r>
              <a:rPr lang="en-US" sz="3200" dirty="0">
                <a:solidFill>
                  <a:schemeClr val="tx1"/>
                </a:solidFill>
                <a:latin typeface="Gotham Bold" charset="0"/>
                <a:ea typeface="Gotham Bold" charset="0"/>
                <a:cs typeface="Gotham Bold" charset="0"/>
              </a:rPr>
              <a:t>DISCLAIMER</a:t>
            </a:r>
          </a:p>
        </p:txBody>
      </p:sp>
      <p:pic>
        <p:nvPicPr>
          <p:cNvPr id="6" name="Picture 5" descr="Ideas that Work -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379606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1D7E-1E6F-BBDD-CF7A-B4A7275FE10B}"/>
              </a:ext>
            </a:extLst>
          </p:cNvPr>
          <p:cNvSpPr>
            <a:spLocks noGrp="1"/>
          </p:cNvSpPr>
          <p:nvPr>
            <p:ph type="title"/>
          </p:nvPr>
        </p:nvSpPr>
        <p:spPr>
          <a:xfrm>
            <a:off x="601133" y="77788"/>
            <a:ext cx="10972800" cy="1143000"/>
          </a:xfrm>
        </p:spPr>
        <p:txBody>
          <a:bodyPr wrap="square" anchor="ctr">
            <a:normAutofit/>
          </a:bodyPr>
          <a:lstStyle/>
          <a:p>
            <a:r>
              <a:rPr lang="en-US" dirty="0"/>
              <a:t>Agenda</a:t>
            </a:r>
          </a:p>
        </p:txBody>
      </p:sp>
      <p:sp>
        <p:nvSpPr>
          <p:cNvPr id="3" name="Content Placeholder 2">
            <a:extLst>
              <a:ext uri="{FF2B5EF4-FFF2-40B4-BE49-F238E27FC236}">
                <a16:creationId xmlns:a16="http://schemas.microsoft.com/office/drawing/2014/main" id="{6A6B3628-AB4C-05DE-E747-A4186A4BE06D}"/>
              </a:ext>
            </a:extLst>
          </p:cNvPr>
          <p:cNvSpPr>
            <a:spLocks noGrp="1"/>
          </p:cNvSpPr>
          <p:nvPr>
            <p:ph sz="half" idx="1"/>
          </p:nvPr>
        </p:nvSpPr>
        <p:spPr>
          <a:xfrm>
            <a:off x="601132" y="1589088"/>
            <a:ext cx="10972799" cy="4525962"/>
          </a:xfrm>
        </p:spPr>
        <p:txBody>
          <a:bodyPr wrap="square" anchor="t">
            <a:normAutofit/>
          </a:bodyPr>
          <a:lstStyle/>
          <a:p>
            <a:r>
              <a:rPr lang="en-US" dirty="0"/>
              <a:t>Attributes of Effective Inclusive Leaders</a:t>
            </a:r>
          </a:p>
          <a:p>
            <a:r>
              <a:rPr lang="en-US" dirty="0"/>
              <a:t>Practices of Effective Inclusive Leaders</a:t>
            </a:r>
          </a:p>
          <a:p>
            <a:r>
              <a:rPr lang="en-US" dirty="0"/>
              <a:t>Sustainability, Burnout, and Turnover</a:t>
            </a:r>
          </a:p>
        </p:txBody>
      </p:sp>
    </p:spTree>
    <p:extLst>
      <p:ext uri="{BB962C8B-B14F-4D97-AF65-F5344CB8AC3E}">
        <p14:creationId xmlns:p14="http://schemas.microsoft.com/office/powerpoint/2010/main" val="253241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1D7E-1E6F-BBDD-CF7A-B4A7275FE10B}"/>
              </a:ext>
            </a:extLst>
          </p:cNvPr>
          <p:cNvSpPr>
            <a:spLocks noGrp="1"/>
          </p:cNvSpPr>
          <p:nvPr>
            <p:ph type="title"/>
          </p:nvPr>
        </p:nvSpPr>
        <p:spPr>
          <a:xfrm>
            <a:off x="601133" y="77788"/>
            <a:ext cx="10972800" cy="1143000"/>
          </a:xfrm>
        </p:spPr>
        <p:txBody>
          <a:bodyPr wrap="square" anchor="ctr">
            <a:normAutofit/>
          </a:bodyPr>
          <a:lstStyle/>
          <a:p>
            <a:r>
              <a:rPr lang="en-US" dirty="0"/>
              <a:t>Research Sites	</a:t>
            </a:r>
          </a:p>
        </p:txBody>
      </p:sp>
      <p:sp>
        <p:nvSpPr>
          <p:cNvPr id="3" name="Content Placeholder 2">
            <a:extLst>
              <a:ext uri="{FF2B5EF4-FFF2-40B4-BE49-F238E27FC236}">
                <a16:creationId xmlns:a16="http://schemas.microsoft.com/office/drawing/2014/main" id="{6A6B3628-AB4C-05DE-E747-A4186A4BE06D}"/>
              </a:ext>
            </a:extLst>
          </p:cNvPr>
          <p:cNvSpPr>
            <a:spLocks noGrp="1"/>
          </p:cNvSpPr>
          <p:nvPr>
            <p:ph sz="half" idx="1"/>
          </p:nvPr>
        </p:nvSpPr>
        <p:spPr>
          <a:xfrm>
            <a:off x="601132" y="1589088"/>
            <a:ext cx="10972799" cy="4525962"/>
          </a:xfrm>
        </p:spPr>
        <p:txBody>
          <a:bodyPr wrap="square" anchor="t">
            <a:normAutofit/>
          </a:bodyPr>
          <a:lstStyle/>
          <a:p>
            <a:r>
              <a:rPr lang="en-US" dirty="0"/>
              <a:t>Urban districts in Mid-Atlantic</a:t>
            </a:r>
          </a:p>
          <a:p>
            <a:r>
              <a:rPr lang="en-US" dirty="0"/>
              <a:t>Urban and rural districts in Central Texas</a:t>
            </a:r>
          </a:p>
          <a:p>
            <a:r>
              <a:rPr lang="en-US" dirty="0"/>
              <a:t>Urban, suburban, and rural districts on the U.S.-Mexico border</a:t>
            </a:r>
          </a:p>
        </p:txBody>
      </p:sp>
    </p:spTree>
    <p:extLst>
      <p:ext uri="{BB962C8B-B14F-4D97-AF65-F5344CB8AC3E}">
        <p14:creationId xmlns:p14="http://schemas.microsoft.com/office/powerpoint/2010/main" val="285722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1D7E-1E6F-BBDD-CF7A-B4A7275FE10B}"/>
              </a:ext>
            </a:extLst>
          </p:cNvPr>
          <p:cNvSpPr>
            <a:spLocks noGrp="1"/>
          </p:cNvSpPr>
          <p:nvPr>
            <p:ph type="title"/>
          </p:nvPr>
        </p:nvSpPr>
        <p:spPr>
          <a:xfrm>
            <a:off x="601133" y="77788"/>
            <a:ext cx="10972800" cy="1143000"/>
          </a:xfrm>
        </p:spPr>
        <p:txBody>
          <a:bodyPr wrap="square" anchor="ctr">
            <a:normAutofit/>
          </a:bodyPr>
          <a:lstStyle/>
          <a:p>
            <a:r>
              <a:rPr lang="en-US" dirty="0"/>
              <a:t>Identifying Schools and School Leaders</a:t>
            </a:r>
          </a:p>
        </p:txBody>
      </p:sp>
      <p:sp>
        <p:nvSpPr>
          <p:cNvPr id="3" name="Content Placeholder 2">
            <a:extLst>
              <a:ext uri="{FF2B5EF4-FFF2-40B4-BE49-F238E27FC236}">
                <a16:creationId xmlns:a16="http://schemas.microsoft.com/office/drawing/2014/main" id="{6A6B3628-AB4C-05DE-E747-A4186A4BE06D}"/>
              </a:ext>
            </a:extLst>
          </p:cNvPr>
          <p:cNvSpPr>
            <a:spLocks noGrp="1"/>
          </p:cNvSpPr>
          <p:nvPr>
            <p:ph sz="half" idx="1"/>
          </p:nvPr>
        </p:nvSpPr>
        <p:spPr>
          <a:xfrm>
            <a:off x="601132" y="1589088"/>
            <a:ext cx="10972799" cy="4525962"/>
          </a:xfrm>
        </p:spPr>
        <p:txBody>
          <a:bodyPr wrap="square" anchor="t">
            <a:normAutofit lnSpcReduction="10000"/>
          </a:bodyPr>
          <a:lstStyle/>
          <a:p>
            <a:pPr marL="0" indent="0">
              <a:buNone/>
            </a:pPr>
            <a:r>
              <a:rPr lang="en-US" dirty="0"/>
              <a:t>Review District-Level Data</a:t>
            </a:r>
          </a:p>
          <a:p>
            <a:r>
              <a:rPr lang="en-US" dirty="0"/>
              <a:t>Schools that narrowed achievement gaps</a:t>
            </a:r>
          </a:p>
          <a:p>
            <a:r>
              <a:rPr lang="en-US" dirty="0"/>
              <a:t>Changes to special education delivery</a:t>
            </a:r>
          </a:p>
          <a:p>
            <a:r>
              <a:rPr lang="en-US" dirty="0"/>
              <a:t>Principals with more than 2-3 years on campus</a:t>
            </a:r>
          </a:p>
          <a:p>
            <a:pPr marL="0" indent="0">
              <a:buNone/>
            </a:pPr>
            <a:endParaRPr lang="en-US" dirty="0"/>
          </a:p>
          <a:p>
            <a:pPr marL="0" indent="0">
              <a:buNone/>
            </a:pPr>
            <a:r>
              <a:rPr lang="en-US" dirty="0"/>
              <a:t>Interview and Observe</a:t>
            </a:r>
          </a:p>
          <a:p>
            <a:r>
              <a:rPr lang="en-US" dirty="0"/>
              <a:t>Initial interviews with principal, assistant principal, and teachers</a:t>
            </a:r>
          </a:p>
          <a:p>
            <a:r>
              <a:rPr lang="en-US" dirty="0"/>
              <a:t>Conduct walkthroughs and observations of classrooms and meetings</a:t>
            </a:r>
          </a:p>
        </p:txBody>
      </p:sp>
    </p:spTree>
    <p:extLst>
      <p:ext uri="{BB962C8B-B14F-4D97-AF65-F5344CB8AC3E}">
        <p14:creationId xmlns:p14="http://schemas.microsoft.com/office/powerpoint/2010/main" val="308845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1D7E-1E6F-BBDD-CF7A-B4A7275FE10B}"/>
              </a:ext>
            </a:extLst>
          </p:cNvPr>
          <p:cNvSpPr>
            <a:spLocks noGrp="1"/>
          </p:cNvSpPr>
          <p:nvPr>
            <p:ph type="title"/>
          </p:nvPr>
        </p:nvSpPr>
        <p:spPr>
          <a:xfrm>
            <a:off x="601133" y="77788"/>
            <a:ext cx="10972800" cy="1143000"/>
          </a:xfrm>
        </p:spPr>
        <p:txBody>
          <a:bodyPr wrap="square" anchor="ctr">
            <a:normAutofit/>
          </a:bodyPr>
          <a:lstStyle/>
          <a:p>
            <a:r>
              <a:rPr lang="en-US" dirty="0"/>
              <a:t>Attributes of Effective Inclusive Leaders</a:t>
            </a:r>
          </a:p>
        </p:txBody>
      </p:sp>
      <p:sp>
        <p:nvSpPr>
          <p:cNvPr id="3" name="Content Placeholder 2">
            <a:extLst>
              <a:ext uri="{FF2B5EF4-FFF2-40B4-BE49-F238E27FC236}">
                <a16:creationId xmlns:a16="http://schemas.microsoft.com/office/drawing/2014/main" id="{6A6B3628-AB4C-05DE-E747-A4186A4BE06D}"/>
              </a:ext>
            </a:extLst>
          </p:cNvPr>
          <p:cNvSpPr>
            <a:spLocks noGrp="1"/>
          </p:cNvSpPr>
          <p:nvPr>
            <p:ph sz="half" idx="1"/>
          </p:nvPr>
        </p:nvSpPr>
        <p:spPr>
          <a:xfrm>
            <a:off x="601132" y="1589088"/>
            <a:ext cx="10972799" cy="4525962"/>
          </a:xfrm>
        </p:spPr>
        <p:txBody>
          <a:bodyPr wrap="square" anchor="t">
            <a:normAutofit/>
          </a:bodyPr>
          <a:lstStyle/>
          <a:p>
            <a:r>
              <a:rPr lang="en-US" dirty="0"/>
              <a:t>Professional experiences in special education and/or personal experiences with disability or segregation</a:t>
            </a:r>
          </a:p>
          <a:p>
            <a:r>
              <a:rPr lang="en-US" dirty="0"/>
              <a:t>Oriented toward action, not just “winning hearts and minds”</a:t>
            </a:r>
          </a:p>
          <a:p>
            <a:r>
              <a:rPr lang="en-US" dirty="0"/>
              <a:t>Intersectional understanding of marginalizing conditions</a:t>
            </a:r>
          </a:p>
          <a:p>
            <a:r>
              <a:rPr lang="en-US" dirty="0"/>
              <a:t>Able to collaboratively learn, prioritize, plan, lead, and adapt appropriately</a:t>
            </a:r>
          </a:p>
        </p:txBody>
      </p:sp>
    </p:spTree>
    <p:extLst>
      <p:ext uri="{BB962C8B-B14F-4D97-AF65-F5344CB8AC3E}">
        <p14:creationId xmlns:p14="http://schemas.microsoft.com/office/powerpoint/2010/main" val="409852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1D7E-1E6F-BBDD-CF7A-B4A7275FE10B}"/>
              </a:ext>
            </a:extLst>
          </p:cNvPr>
          <p:cNvSpPr>
            <a:spLocks noGrp="1"/>
          </p:cNvSpPr>
          <p:nvPr>
            <p:ph type="title"/>
          </p:nvPr>
        </p:nvSpPr>
        <p:spPr>
          <a:xfrm>
            <a:off x="601133" y="77788"/>
            <a:ext cx="10972800" cy="1143000"/>
          </a:xfrm>
        </p:spPr>
        <p:txBody>
          <a:bodyPr wrap="square" anchor="ctr">
            <a:normAutofit/>
          </a:bodyPr>
          <a:lstStyle/>
          <a:p>
            <a:r>
              <a:rPr lang="en-US" dirty="0"/>
              <a:t>Practices of Effective Inclusive Leaders</a:t>
            </a:r>
          </a:p>
        </p:txBody>
      </p:sp>
      <p:sp>
        <p:nvSpPr>
          <p:cNvPr id="3" name="Content Placeholder 2">
            <a:extLst>
              <a:ext uri="{FF2B5EF4-FFF2-40B4-BE49-F238E27FC236}">
                <a16:creationId xmlns:a16="http://schemas.microsoft.com/office/drawing/2014/main" id="{6A6B3628-AB4C-05DE-E747-A4186A4BE06D}"/>
              </a:ext>
            </a:extLst>
          </p:cNvPr>
          <p:cNvSpPr>
            <a:spLocks noGrp="1"/>
          </p:cNvSpPr>
          <p:nvPr>
            <p:ph sz="half" idx="1"/>
          </p:nvPr>
        </p:nvSpPr>
        <p:spPr>
          <a:xfrm>
            <a:off x="601132" y="1589088"/>
            <a:ext cx="10972799" cy="4525962"/>
          </a:xfrm>
        </p:spPr>
        <p:txBody>
          <a:bodyPr wrap="square" anchor="t">
            <a:normAutofit/>
          </a:bodyPr>
          <a:lstStyle/>
          <a:p>
            <a:r>
              <a:rPr lang="en-US" dirty="0"/>
              <a:t>Establishing and conveying the vision</a:t>
            </a:r>
          </a:p>
          <a:p>
            <a:r>
              <a:rPr lang="en-US" dirty="0"/>
              <a:t>Facilitating a high-quality learning experience for students</a:t>
            </a:r>
          </a:p>
          <a:p>
            <a:r>
              <a:rPr lang="en-US" dirty="0"/>
              <a:t>Building professional capacity</a:t>
            </a:r>
          </a:p>
          <a:p>
            <a:r>
              <a:rPr lang="en-US" dirty="0"/>
              <a:t>Creating a supportive organization for learning</a:t>
            </a:r>
          </a:p>
          <a:p>
            <a:r>
              <a:rPr lang="en-US" dirty="0"/>
              <a:t>Connecting with external partners</a:t>
            </a:r>
          </a:p>
        </p:txBody>
      </p:sp>
    </p:spTree>
    <p:extLst>
      <p:ext uri="{BB962C8B-B14F-4D97-AF65-F5344CB8AC3E}">
        <p14:creationId xmlns:p14="http://schemas.microsoft.com/office/powerpoint/2010/main" val="404510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1D7E-1E6F-BBDD-CF7A-B4A7275FE10B}"/>
              </a:ext>
            </a:extLst>
          </p:cNvPr>
          <p:cNvSpPr>
            <a:spLocks noGrp="1"/>
          </p:cNvSpPr>
          <p:nvPr>
            <p:ph type="title"/>
          </p:nvPr>
        </p:nvSpPr>
        <p:spPr>
          <a:xfrm>
            <a:off x="601133" y="77788"/>
            <a:ext cx="10972800" cy="1143000"/>
          </a:xfrm>
        </p:spPr>
        <p:txBody>
          <a:bodyPr wrap="square" anchor="ctr">
            <a:normAutofit/>
          </a:bodyPr>
          <a:lstStyle/>
          <a:p>
            <a:r>
              <a:rPr lang="en-US" dirty="0"/>
              <a:t>Establishing and Conveying the Vision</a:t>
            </a:r>
          </a:p>
        </p:txBody>
      </p:sp>
      <p:sp>
        <p:nvSpPr>
          <p:cNvPr id="3" name="Content Placeholder 2">
            <a:extLst>
              <a:ext uri="{FF2B5EF4-FFF2-40B4-BE49-F238E27FC236}">
                <a16:creationId xmlns:a16="http://schemas.microsoft.com/office/drawing/2014/main" id="{6A6B3628-AB4C-05DE-E747-A4186A4BE06D}"/>
              </a:ext>
            </a:extLst>
          </p:cNvPr>
          <p:cNvSpPr>
            <a:spLocks noGrp="1"/>
          </p:cNvSpPr>
          <p:nvPr>
            <p:ph sz="half" idx="1"/>
          </p:nvPr>
        </p:nvSpPr>
        <p:spPr>
          <a:xfrm>
            <a:off x="601132" y="1589088"/>
            <a:ext cx="10972799" cy="4525962"/>
          </a:xfrm>
        </p:spPr>
        <p:txBody>
          <a:bodyPr wrap="square" anchor="t">
            <a:normAutofit fontScale="92500" lnSpcReduction="10000"/>
          </a:bodyPr>
          <a:lstStyle/>
          <a:p>
            <a:r>
              <a:rPr lang="en-US" dirty="0"/>
              <a:t>Principals also formed planning teams to support visioning, including those serving in varied roles (e.g., school psychologists, special and general educators, parents, critical friends) (DeMatthews &amp; Mawhinney, 2014; Causton-Theoharis et al., 2011)</a:t>
            </a:r>
          </a:p>
          <a:p>
            <a:r>
              <a:rPr lang="en-US" dirty="0"/>
              <a:t>Principals worked with school staff to: (1) provide a rationale for inclusion by outlining problems with segregation and explaining what might be accomplished via greater inclusion, (2) gain clarity about the meaning of inclusion (why it is important) and what it looks like in practice, seeking stakeholders’ ideas, questions and concerns, (3) address resistance to inclusion, by listening, problem-solving, and (4) sustain efforts toward enacting the vision over time (Billingsley &amp; Banks, 2019)</a:t>
            </a:r>
          </a:p>
        </p:txBody>
      </p:sp>
    </p:spTree>
    <p:extLst>
      <p:ext uri="{BB962C8B-B14F-4D97-AF65-F5344CB8AC3E}">
        <p14:creationId xmlns:p14="http://schemas.microsoft.com/office/powerpoint/2010/main" val="10288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1D7E-1E6F-BBDD-CF7A-B4A7275FE10B}"/>
              </a:ext>
            </a:extLst>
          </p:cNvPr>
          <p:cNvSpPr>
            <a:spLocks noGrp="1"/>
          </p:cNvSpPr>
          <p:nvPr>
            <p:ph type="title"/>
          </p:nvPr>
        </p:nvSpPr>
        <p:spPr>
          <a:xfrm>
            <a:off x="601133" y="77788"/>
            <a:ext cx="10972800" cy="1143000"/>
          </a:xfrm>
        </p:spPr>
        <p:txBody>
          <a:bodyPr wrap="square" anchor="ctr">
            <a:normAutofit/>
          </a:bodyPr>
          <a:lstStyle/>
          <a:p>
            <a:r>
              <a:rPr lang="en-US" dirty="0"/>
              <a:t>Building Professional Capacity</a:t>
            </a:r>
          </a:p>
        </p:txBody>
      </p:sp>
      <p:sp>
        <p:nvSpPr>
          <p:cNvPr id="3" name="Content Placeholder 2">
            <a:extLst>
              <a:ext uri="{FF2B5EF4-FFF2-40B4-BE49-F238E27FC236}">
                <a16:creationId xmlns:a16="http://schemas.microsoft.com/office/drawing/2014/main" id="{6A6B3628-AB4C-05DE-E747-A4186A4BE06D}"/>
              </a:ext>
            </a:extLst>
          </p:cNvPr>
          <p:cNvSpPr>
            <a:spLocks noGrp="1"/>
          </p:cNvSpPr>
          <p:nvPr>
            <p:ph sz="half" idx="1"/>
          </p:nvPr>
        </p:nvSpPr>
        <p:spPr>
          <a:xfrm>
            <a:off x="601132" y="1589088"/>
            <a:ext cx="10972799" cy="4525962"/>
          </a:xfrm>
        </p:spPr>
        <p:txBody>
          <a:bodyPr wrap="square" anchor="t">
            <a:normAutofit lnSpcReduction="10000"/>
          </a:bodyPr>
          <a:lstStyle/>
          <a:p>
            <a:r>
              <a:rPr lang="en-US" dirty="0"/>
              <a:t>Trust-building by principals is critical to the success of these programs (</a:t>
            </a:r>
            <a:r>
              <a:rPr lang="en-US" dirty="0" err="1"/>
              <a:t>Hoppey</a:t>
            </a:r>
            <a:r>
              <a:rPr lang="en-US" dirty="0"/>
              <a:t> and </a:t>
            </a:r>
            <a:r>
              <a:rPr lang="en-US" dirty="0" err="1"/>
              <a:t>McLeskey</a:t>
            </a:r>
            <a:r>
              <a:rPr lang="en-US" dirty="0"/>
              <a:t>, 2013)</a:t>
            </a:r>
          </a:p>
          <a:p>
            <a:r>
              <a:rPr lang="en-US" dirty="0"/>
              <a:t>Effective inclusive leaders take effort to understand the working conditions required to support student learning, which allows them to be dependent sources of PD and assistance for teachers</a:t>
            </a:r>
          </a:p>
          <a:p>
            <a:r>
              <a:rPr lang="en-US" dirty="0"/>
              <a:t>PD is supported by activities such as meetings of grade level/content area teams, study groups, and embedded learning opportunities (e.g., coaching) in teachers’ classrooms (e.g., Billingsley and Banks, 2019). Principals also provide leadership for the development of professional learning communities to support teacher learning (e.g., </a:t>
            </a:r>
            <a:r>
              <a:rPr lang="en-US" dirty="0" err="1"/>
              <a:t>Hoppey</a:t>
            </a:r>
            <a:r>
              <a:rPr lang="en-US" dirty="0"/>
              <a:t> and </a:t>
            </a:r>
            <a:r>
              <a:rPr lang="en-US" dirty="0" err="1"/>
              <a:t>McLeskey</a:t>
            </a:r>
            <a:r>
              <a:rPr lang="en-US" dirty="0"/>
              <a:t>, 2013)</a:t>
            </a:r>
          </a:p>
          <a:p>
            <a:endParaRPr lang="en-US" dirty="0"/>
          </a:p>
        </p:txBody>
      </p:sp>
    </p:spTree>
    <p:extLst>
      <p:ext uri="{BB962C8B-B14F-4D97-AF65-F5344CB8AC3E}">
        <p14:creationId xmlns:p14="http://schemas.microsoft.com/office/powerpoint/2010/main" val="101794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1D7E-1E6F-BBDD-CF7A-B4A7275FE10B}"/>
              </a:ext>
            </a:extLst>
          </p:cNvPr>
          <p:cNvSpPr>
            <a:spLocks noGrp="1"/>
          </p:cNvSpPr>
          <p:nvPr>
            <p:ph type="title"/>
          </p:nvPr>
        </p:nvSpPr>
        <p:spPr>
          <a:xfrm>
            <a:off x="601133" y="77788"/>
            <a:ext cx="10972800" cy="1143000"/>
          </a:xfrm>
        </p:spPr>
        <p:txBody>
          <a:bodyPr wrap="square" anchor="ctr">
            <a:normAutofit/>
          </a:bodyPr>
          <a:lstStyle/>
          <a:p>
            <a:r>
              <a:rPr lang="en-US" dirty="0"/>
              <a:t>Sustainability, Burnout, and Turnover</a:t>
            </a:r>
          </a:p>
        </p:txBody>
      </p:sp>
      <p:sp>
        <p:nvSpPr>
          <p:cNvPr id="3" name="Content Placeholder 2">
            <a:extLst>
              <a:ext uri="{FF2B5EF4-FFF2-40B4-BE49-F238E27FC236}">
                <a16:creationId xmlns:a16="http://schemas.microsoft.com/office/drawing/2014/main" id="{6A6B3628-AB4C-05DE-E747-A4186A4BE06D}"/>
              </a:ext>
            </a:extLst>
          </p:cNvPr>
          <p:cNvSpPr>
            <a:spLocks noGrp="1"/>
          </p:cNvSpPr>
          <p:nvPr>
            <p:ph sz="half" idx="1"/>
          </p:nvPr>
        </p:nvSpPr>
        <p:spPr>
          <a:xfrm>
            <a:off x="601132" y="1589088"/>
            <a:ext cx="10972799" cy="4525962"/>
          </a:xfrm>
        </p:spPr>
        <p:txBody>
          <a:bodyPr wrap="square" anchor="t">
            <a:normAutofit lnSpcReduction="10000"/>
          </a:bodyPr>
          <a:lstStyle/>
          <a:p>
            <a:r>
              <a:rPr lang="en-US" sz="2500" dirty="0"/>
              <a:t>Effective inclusive leaders often make immediate changes when they are on their campuses, but systemic improvement requires several years longer</a:t>
            </a:r>
          </a:p>
          <a:p>
            <a:r>
              <a:rPr lang="en-US" sz="2500" b="1" u="sng" dirty="0"/>
              <a:t>Under-studied, under-prepared, lack of attention</a:t>
            </a:r>
            <a:r>
              <a:rPr lang="en-US" sz="2500" dirty="0"/>
              <a:t> on principal burnout</a:t>
            </a:r>
          </a:p>
          <a:p>
            <a:r>
              <a:rPr lang="en-US" sz="2500" dirty="0"/>
              <a:t>Burnout has been described as a “psychological phenomenon in which a syndrome of emotional exhaustion, depersonalization, and reduced sense of accomplishment can occur among individuals who do ‘people work’ of any kind” (Maslach &amp; Jackson, 1986, p.1)</a:t>
            </a:r>
          </a:p>
          <a:p>
            <a:pPr lvl="1"/>
            <a:r>
              <a:rPr lang="en-US" sz="2100" dirty="0"/>
              <a:t>Emotional exhaustion describes feeling drained, overextended, and a sense of depleted emotional resources that can impact job performance</a:t>
            </a:r>
          </a:p>
          <a:p>
            <a:pPr lvl="1"/>
            <a:r>
              <a:rPr lang="en-US" sz="2100" dirty="0"/>
              <a:t>Personal accomplishments refers to one’s feelings of competence and a tendency to evaluate oneself positively concerning one’s work with others</a:t>
            </a:r>
          </a:p>
        </p:txBody>
      </p:sp>
    </p:spTree>
    <p:extLst>
      <p:ext uri="{BB962C8B-B14F-4D97-AF65-F5344CB8AC3E}">
        <p14:creationId xmlns:p14="http://schemas.microsoft.com/office/powerpoint/2010/main" val="1114969219"/>
      </p:ext>
    </p:extLst>
  </p:cSld>
  <p:clrMapOvr>
    <a:masterClrMapping/>
  </p:clrMapOvr>
</p:sld>
</file>

<file path=ppt/theme/theme1.xml><?xml version="1.0" encoding="utf-8"?>
<a:theme xmlns:a="http://schemas.openxmlformats.org/drawingml/2006/main" name="4_Custom Design">
  <a:themeElements>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fontScheme name="4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clusion part 1 ppt NEW">
  <a:themeElements>
    <a:clrScheme name="Custom 2">
      <a:dk1>
        <a:srgbClr val="0061AF"/>
      </a:dk1>
      <a:lt1>
        <a:srgbClr val="0061AF"/>
      </a:lt1>
      <a:dk2>
        <a:srgbClr val="0061AF"/>
      </a:dk2>
      <a:lt2>
        <a:srgbClr val="0061AF"/>
      </a:lt2>
      <a:accent1>
        <a:srgbClr val="0061AF"/>
      </a:accent1>
      <a:accent2>
        <a:srgbClr val="0061AF"/>
      </a:accent2>
      <a:accent3>
        <a:srgbClr val="0061AF"/>
      </a:accent3>
      <a:accent4>
        <a:srgbClr val="0061AF"/>
      </a:accent4>
      <a:accent5>
        <a:srgbClr val="0061AF"/>
      </a:accent5>
      <a:accent6>
        <a:srgbClr val="0061AF"/>
      </a:accent6>
      <a:hlink>
        <a:srgbClr val="0061AF"/>
      </a:hlink>
      <a:folHlink>
        <a:srgbClr val="0061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33411</TotalTime>
  <Words>914</Words>
  <Application>Microsoft Macintosh PowerPoint</Application>
  <PresentationFormat>Widescreen</PresentationFormat>
  <Paragraphs>56</Paragraphs>
  <Slides>12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Arial Black</vt:lpstr>
      <vt:lpstr>Calibri</vt:lpstr>
      <vt:lpstr>Gotham Bold</vt:lpstr>
      <vt:lpstr>Helvetica Neue</vt:lpstr>
      <vt:lpstr>Lucida Sans</vt:lpstr>
      <vt:lpstr>Segoe UI</vt:lpstr>
      <vt:lpstr>Wingdings</vt:lpstr>
      <vt:lpstr>4_Custom Design</vt:lpstr>
      <vt:lpstr>Inclusion part 1 ppt NEW</vt:lpstr>
      <vt:lpstr>Defining IPL and School Improvement</vt:lpstr>
      <vt:lpstr>Agenda</vt:lpstr>
      <vt:lpstr>Research Sites </vt:lpstr>
      <vt:lpstr>Identifying Schools and School Leaders</vt:lpstr>
      <vt:lpstr>Attributes of Effective Inclusive Leaders</vt:lpstr>
      <vt:lpstr>Practices of Effective Inclusive Leaders</vt:lpstr>
      <vt:lpstr>Establishing and Conveying the Vision</vt:lpstr>
      <vt:lpstr>Building Professional Capacity</vt:lpstr>
      <vt:lpstr>Sustainability, Burnout, and Turnover</vt:lpstr>
      <vt:lpstr>Turnover</vt:lpstr>
      <vt:lpstr>Final Thoughts</vt:lpstr>
      <vt:lpstr>DISCLAIMER</vt:lpstr>
    </vt:vector>
  </TitlesOfParts>
  <Company>CCSSO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Kaylan Connally</dc:creator>
  <cp:lastModifiedBy>Steele,Jessica A</cp:lastModifiedBy>
  <cp:revision>345</cp:revision>
  <cp:lastPrinted>2018-06-25T19:55:55Z</cp:lastPrinted>
  <dcterms:created xsi:type="dcterms:W3CDTF">2018-06-04T20:08:10Z</dcterms:created>
  <dcterms:modified xsi:type="dcterms:W3CDTF">2023-06-09T04:30:24Z</dcterms:modified>
</cp:coreProperties>
</file>