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9"/>
  </p:notesMasterIdLst>
  <p:sldIdLst>
    <p:sldId id="297" r:id="rId3"/>
    <p:sldId id="779" r:id="rId4"/>
    <p:sldId id="781" r:id="rId5"/>
    <p:sldId id="792" r:id="rId6"/>
    <p:sldId id="784" r:id="rId7"/>
    <p:sldId id="785" r:id="rId8"/>
    <p:sldId id="787" r:id="rId9"/>
    <p:sldId id="788" r:id="rId10"/>
    <p:sldId id="794" r:id="rId11"/>
    <p:sldId id="789" r:id="rId12"/>
    <p:sldId id="790" r:id="rId13"/>
    <p:sldId id="791" r:id="rId14"/>
    <p:sldId id="777" r:id="rId15"/>
    <p:sldId id="797" r:id="rId16"/>
    <p:sldId id="798" r:id="rId17"/>
    <p:sldId id="298" r:id="rId18"/>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Slides" id="{9660FC21-13CA-9846-9F93-B585594E0063}">
          <p14:sldIdLst>
            <p14:sldId id="297"/>
            <p14:sldId id="779"/>
            <p14:sldId id="781"/>
            <p14:sldId id="792"/>
            <p14:sldId id="784"/>
            <p14:sldId id="785"/>
            <p14:sldId id="787"/>
            <p14:sldId id="788"/>
            <p14:sldId id="794"/>
            <p14:sldId id="789"/>
            <p14:sldId id="790"/>
            <p14:sldId id="791"/>
            <p14:sldId id="777"/>
            <p14:sldId id="797"/>
            <p14:sldId id="798"/>
            <p14:sldId id="2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Hayes" initials="LH" lastIdx="1" clrIdx="0"/>
  <p:cmAuthor id="2" name="Lindsey Hayes" initials="LH [2]" lastIdx="1" clrIdx="1"/>
  <p:cmAuthor id="3" name="Lindsey Hayes" initials="LH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FFFFF"/>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07" autoAdjust="0"/>
    <p:restoredTop sz="75674" autoAdjust="0"/>
  </p:normalViewPr>
  <p:slideViewPr>
    <p:cSldViewPr snapToGrid="0" snapToObjects="1">
      <p:cViewPr varScale="1">
        <p:scale>
          <a:sx n="86" d="100"/>
          <a:sy n="86" d="100"/>
        </p:scale>
        <p:origin x="536" y="256"/>
      </p:cViewPr>
      <p:guideLst>
        <p:guide orient="horz" pos="2160"/>
        <p:guide pos="3840"/>
      </p:guideLst>
    </p:cSldViewPr>
  </p:slideViewPr>
  <p:outlineViewPr>
    <p:cViewPr>
      <p:scale>
        <a:sx n="33" d="100"/>
        <a:sy n="33" d="100"/>
      </p:scale>
      <p:origin x="0" y="-7256"/>
    </p:cViewPr>
  </p:outlin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67" d="100"/>
          <a:sy n="67" d="100"/>
        </p:scale>
        <p:origin x="2043"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658AF3CA-9A7D-584A-B36E-DFAF0D349DA8}" type="datetimeFigureOut">
              <a:rPr lang="en-US" smtClean="0"/>
              <a:t>6/20/23</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60284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777248"/>
          </a:xfrm>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10</a:t>
            </a:fld>
            <a:endParaRPr lang="en-US"/>
          </a:p>
        </p:txBody>
      </p:sp>
    </p:spTree>
    <p:extLst>
      <p:ext uri="{BB962C8B-B14F-4D97-AF65-F5344CB8AC3E}">
        <p14:creationId xmlns:p14="http://schemas.microsoft.com/office/powerpoint/2010/main" val="199763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11</a:t>
            </a:fld>
            <a:endParaRPr lang="en-US"/>
          </a:p>
        </p:txBody>
      </p:sp>
    </p:spTree>
    <p:extLst>
      <p:ext uri="{BB962C8B-B14F-4D97-AF65-F5344CB8AC3E}">
        <p14:creationId xmlns:p14="http://schemas.microsoft.com/office/powerpoint/2010/main" val="385651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12</a:t>
            </a:fld>
            <a:endParaRPr lang="en-US"/>
          </a:p>
        </p:txBody>
      </p:sp>
    </p:spTree>
    <p:extLst>
      <p:ext uri="{BB962C8B-B14F-4D97-AF65-F5344CB8AC3E}">
        <p14:creationId xmlns:p14="http://schemas.microsoft.com/office/powerpoint/2010/main" val="281376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13</a:t>
            </a:fld>
            <a:endParaRPr lang="en-US"/>
          </a:p>
        </p:txBody>
      </p:sp>
    </p:spTree>
    <p:extLst>
      <p:ext uri="{BB962C8B-B14F-4D97-AF65-F5344CB8AC3E}">
        <p14:creationId xmlns:p14="http://schemas.microsoft.com/office/powerpoint/2010/main" val="328253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14</a:t>
            </a:fld>
            <a:endParaRPr lang="en-US"/>
          </a:p>
        </p:txBody>
      </p:sp>
    </p:spTree>
    <p:extLst>
      <p:ext uri="{BB962C8B-B14F-4D97-AF65-F5344CB8AC3E}">
        <p14:creationId xmlns:p14="http://schemas.microsoft.com/office/powerpoint/2010/main" val="307736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15</a:t>
            </a:fld>
            <a:endParaRPr lang="en-US"/>
          </a:p>
        </p:txBody>
      </p:sp>
    </p:spTree>
    <p:extLst>
      <p:ext uri="{BB962C8B-B14F-4D97-AF65-F5344CB8AC3E}">
        <p14:creationId xmlns:p14="http://schemas.microsoft.com/office/powerpoint/2010/main" val="8803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16</a:t>
            </a:fld>
            <a:endParaRPr lang="en-US"/>
          </a:p>
        </p:txBody>
      </p:sp>
    </p:spTree>
    <p:extLst>
      <p:ext uri="{BB962C8B-B14F-4D97-AF65-F5344CB8AC3E}">
        <p14:creationId xmlns:p14="http://schemas.microsoft.com/office/powerpoint/2010/main" val="704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C85B-E9F6-470C-B519-111DF5550470}" type="slidenum">
              <a:rPr lang="en-US" smtClean="0"/>
              <a:t>2</a:t>
            </a:fld>
            <a:endParaRPr lang="en-US"/>
          </a:p>
        </p:txBody>
      </p:sp>
    </p:spTree>
    <p:extLst>
      <p:ext uri="{BB962C8B-B14F-4D97-AF65-F5344CB8AC3E}">
        <p14:creationId xmlns:p14="http://schemas.microsoft.com/office/powerpoint/2010/main" val="11847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C85B-E9F6-470C-B519-111DF5550470}" type="slidenum">
              <a:rPr lang="en-US" smtClean="0"/>
              <a:t>3</a:t>
            </a:fld>
            <a:endParaRPr lang="en-US"/>
          </a:p>
        </p:txBody>
      </p:sp>
    </p:spTree>
    <p:extLst>
      <p:ext uri="{BB962C8B-B14F-4D97-AF65-F5344CB8AC3E}">
        <p14:creationId xmlns:p14="http://schemas.microsoft.com/office/powerpoint/2010/main" val="346229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36090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035EC85B-E9F6-470C-B519-111DF5550470}" type="slidenum">
              <a:rPr lang="en-US" smtClean="0"/>
              <a:t>5</a:t>
            </a:fld>
            <a:endParaRPr lang="en-US"/>
          </a:p>
        </p:txBody>
      </p:sp>
    </p:spTree>
    <p:extLst>
      <p:ext uri="{BB962C8B-B14F-4D97-AF65-F5344CB8AC3E}">
        <p14:creationId xmlns:p14="http://schemas.microsoft.com/office/powerpoint/2010/main" val="149117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321247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137654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8</a:t>
            </a:fld>
            <a:endParaRPr lang="en-US"/>
          </a:p>
        </p:txBody>
      </p:sp>
    </p:spTree>
    <p:extLst>
      <p:ext uri="{BB962C8B-B14F-4D97-AF65-F5344CB8AC3E}">
        <p14:creationId xmlns:p14="http://schemas.microsoft.com/office/powerpoint/2010/main" val="243242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3410693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txBox="1">
            <a:spLocks/>
          </p:cNvSpPr>
          <p:nvPr userDrawn="1"/>
        </p:nvSpPr>
        <p:spPr>
          <a:xfrm>
            <a:off x="11525573" y="0"/>
            <a:ext cx="666427"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Gotham Bold" charset="0"/>
                <a:ea typeface="Gotham Bold" charset="0"/>
                <a:cs typeface="Gotham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0A4184-460D-9148-B9D1-7566FBEE2D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2"/>
          </p:nvPr>
        </p:nvSpPr>
        <p:spPr>
          <a:xfrm>
            <a:off x="11525573" y="0"/>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p:cNvSpPr txBox="1">
            <a:spLocks/>
          </p:cNvSpPr>
          <p:nvPr userDrawn="1"/>
        </p:nvSpPr>
        <p:spPr>
          <a:xfrm>
            <a:off x="11525573" y="0"/>
            <a:ext cx="666427"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Gotham Bold" charset="0"/>
                <a:ea typeface="Gotham Bold" charset="0"/>
                <a:cs typeface="Gotham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525573" y="0"/>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11486320" y="31407"/>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4"/>
          <p:cNvSpPr>
            <a:spLocks noGrp="1"/>
          </p:cNvSpPr>
          <p:nvPr>
            <p:ph type="sldNum" sz="quarter" idx="12"/>
          </p:nvPr>
        </p:nvSpPr>
        <p:spPr>
          <a:xfrm>
            <a:off x="11486320" y="31407"/>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11486320" y="31407"/>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2"/>
          </p:nvPr>
        </p:nvSpPr>
        <p:spPr>
          <a:xfrm>
            <a:off x="11486320" y="31407"/>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11486320" y="31407"/>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486320" y="31407"/>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11525573" y="0"/>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621022" y="-809625"/>
            <a:ext cx="11360150" cy="809625"/>
          </a:xfrm>
        </p:spPr>
        <p:txBody>
          <a:bodyPr/>
          <a:lstStyle/>
          <a:p>
            <a:pPr rtl="0"/>
            <a:r>
              <a:rPr lang="en-US" dirty="0">
                <a:solidFill>
                  <a:schemeClr val="bg1"/>
                </a:solidFill>
              </a:rPr>
              <a:t>CDSE resource guide for new administrators</a:t>
            </a:r>
          </a:p>
        </p:txBody>
      </p:sp>
    </p:spTree>
    <p:extLst>
      <p:ext uri="{BB962C8B-B14F-4D97-AF65-F5344CB8AC3E}">
        <p14:creationId xmlns:p14="http://schemas.microsoft.com/office/powerpoint/2010/main" val="391035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Professional Learning</a:t>
            </a:r>
          </a:p>
        </p:txBody>
      </p:sp>
      <p:sp>
        <p:nvSpPr>
          <p:cNvPr id="3" name="Content Placeholder 2"/>
          <p:cNvSpPr>
            <a:spLocks noGrp="1"/>
          </p:cNvSpPr>
          <p:nvPr>
            <p:ph idx="1"/>
          </p:nvPr>
        </p:nvSpPr>
        <p:spPr>
          <a:xfrm>
            <a:off x="1981200" y="1600201"/>
            <a:ext cx="8229600" cy="4120947"/>
          </a:xfrm>
        </p:spPr>
        <p:txBody>
          <a:bodyPr>
            <a:normAutofit/>
          </a:bodyPr>
          <a:lstStyle/>
          <a:p>
            <a:r>
              <a:rPr lang="en-US" dirty="0">
                <a:latin typeface="Arial"/>
                <a:cs typeface="Arial"/>
              </a:rPr>
              <a:t>Individual, School or District Areas of Focus</a:t>
            </a:r>
          </a:p>
          <a:p>
            <a:pPr marL="0" indent="0">
              <a:buNone/>
            </a:pPr>
            <a:endParaRPr lang="en-US" dirty="0">
              <a:latin typeface="Arial"/>
              <a:cs typeface="Arial"/>
            </a:endParaRPr>
          </a:p>
          <a:p>
            <a:r>
              <a:rPr lang="en-US" dirty="0">
                <a:latin typeface="Arial"/>
                <a:cs typeface="Arial"/>
              </a:rPr>
              <a:t>Coaching Tool for Administrator Practice and Performance</a:t>
            </a:r>
          </a:p>
          <a:p>
            <a:endParaRPr lang="en-US" dirty="0">
              <a:latin typeface="Arial"/>
              <a:cs typeface="Arial"/>
            </a:endParaRPr>
          </a:p>
          <a:p>
            <a:r>
              <a:rPr lang="en-US" dirty="0">
                <a:latin typeface="Arial"/>
                <a:cs typeface="Arial"/>
              </a:rPr>
              <a:t>Resource for Teacher Professional Learning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21" y="5401922"/>
            <a:ext cx="1096963" cy="832417"/>
          </a:xfrm>
          <a:prstGeom prst="rect">
            <a:avLst/>
          </a:prstGeom>
        </p:spPr>
      </p:pic>
      <p:sp>
        <p:nvSpPr>
          <p:cNvPr id="6" name="TextBox 5"/>
          <p:cNvSpPr txBox="1"/>
          <p:nvPr/>
        </p:nvSpPr>
        <p:spPr>
          <a:xfrm>
            <a:off x="7839079" y="6097495"/>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412324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Professional Learning</a:t>
            </a:r>
          </a:p>
        </p:txBody>
      </p:sp>
      <p:pic>
        <p:nvPicPr>
          <p:cNvPr id="7" name="Content Placeholder 13" descr="Leadership"/>
          <p:cNvPicPr>
            <a:picLocks noChangeAspect="1"/>
          </p:cNvPicPr>
          <p:nvPr/>
        </p:nvPicPr>
        <p:blipFill>
          <a:blip r:embed="rId3"/>
          <a:stretch>
            <a:fillRect/>
          </a:stretch>
        </p:blipFill>
        <p:spPr>
          <a:xfrm>
            <a:off x="2534145" y="1692784"/>
            <a:ext cx="6505575" cy="609600"/>
          </a:xfrm>
          <a:prstGeom prst="rect">
            <a:avLst/>
          </a:prstGeom>
        </p:spPr>
      </p:pic>
      <p:sp>
        <p:nvSpPr>
          <p:cNvPr id="8" name="Rectangle 7"/>
          <p:cNvSpPr/>
          <p:nvPr/>
        </p:nvSpPr>
        <p:spPr>
          <a:xfrm>
            <a:off x="2554563" y="2169274"/>
            <a:ext cx="6408390" cy="1631216"/>
          </a:xfrm>
          <a:prstGeom prst="rect">
            <a:avLst/>
          </a:prstGeom>
        </p:spPr>
        <p:txBody>
          <a:bodyPr wrap="square">
            <a:spAutoFit/>
          </a:bodyPr>
          <a:lstStyle/>
          <a:p>
            <a:pPr defTabSz="457200"/>
            <a:endParaRPr lang="en-US" b="1" dirty="0">
              <a:solidFill>
                <a:srgbClr val="0A0A0A"/>
              </a:solidFill>
              <a:latin typeface="open-sans"/>
            </a:endParaRPr>
          </a:p>
          <a:p>
            <a:pPr defTabSz="457200"/>
            <a:r>
              <a:rPr lang="en-US" b="1" dirty="0">
                <a:solidFill>
                  <a:srgbClr val="0A0A0A"/>
                </a:solidFill>
                <a:latin typeface="open-sans"/>
              </a:rPr>
              <a:t>The Standard</a:t>
            </a:r>
          </a:p>
          <a:p>
            <a:pPr defTabSz="457200"/>
            <a:r>
              <a:rPr lang="en-US" sz="1600" dirty="0">
                <a:solidFill>
                  <a:srgbClr val="0A0A0A"/>
                </a:solidFill>
                <a:latin typeface="open-sans"/>
              </a:rPr>
              <a:t>Professional learning that enhances both educator practice and outcomes for each and every student </a:t>
            </a:r>
            <a:r>
              <a:rPr lang="en-US" sz="1600" u="sng" dirty="0">
                <a:solidFill>
                  <a:srgbClr val="0A0A0A"/>
                </a:solidFill>
                <a:latin typeface="open-sans"/>
              </a:rPr>
              <a:t>requires and develops leadership capacity at all levels to advocate for and create systems for professional learning.</a:t>
            </a:r>
          </a:p>
        </p:txBody>
      </p:sp>
      <p:sp>
        <p:nvSpPr>
          <p:cNvPr id="9" name="Rectangle 8"/>
          <p:cNvSpPr/>
          <p:nvPr/>
        </p:nvSpPr>
        <p:spPr>
          <a:xfrm>
            <a:off x="2554564" y="3636887"/>
            <a:ext cx="6181509" cy="2369880"/>
          </a:xfrm>
          <a:prstGeom prst="rect">
            <a:avLst/>
          </a:prstGeom>
        </p:spPr>
        <p:txBody>
          <a:bodyPr wrap="square">
            <a:spAutoFit/>
          </a:bodyPr>
          <a:lstStyle/>
          <a:p>
            <a:pPr defTabSz="457200"/>
            <a:endParaRPr lang="en-US" b="1" dirty="0">
              <a:solidFill>
                <a:srgbClr val="0A0A0A"/>
              </a:solidFill>
              <a:latin typeface="open-sans"/>
            </a:endParaRPr>
          </a:p>
          <a:p>
            <a:pPr defTabSz="457200"/>
            <a:r>
              <a:rPr lang="en-US" b="1" dirty="0">
                <a:solidFill>
                  <a:srgbClr val="0A0A0A"/>
                </a:solidFill>
                <a:latin typeface="open-sans"/>
              </a:rPr>
              <a:t>Leadership Defined</a:t>
            </a:r>
          </a:p>
          <a:p>
            <a:pPr defTabSz="457200"/>
            <a:r>
              <a:rPr lang="en-US" sz="1600" dirty="0">
                <a:solidFill>
                  <a:srgbClr val="0A0A0A"/>
                </a:solidFill>
                <a:latin typeface="open-sans"/>
              </a:rPr>
              <a:t>Leadership is the act of motivating and guiding others toward a specific outcome. </a:t>
            </a:r>
            <a:r>
              <a:rPr lang="en-US" sz="1600" u="sng" dirty="0">
                <a:solidFill>
                  <a:srgbClr val="0A0A0A"/>
                </a:solidFill>
                <a:latin typeface="open-sans"/>
              </a:rPr>
              <a:t>In professional learning, the goal of leadership is: </a:t>
            </a:r>
          </a:p>
          <a:p>
            <a:pPr marL="285750" indent="-285750" defTabSz="457200">
              <a:buFont typeface="Arial" panose="020B0604020202020204" pitchFamily="34" charset="0"/>
              <a:buChar char="•"/>
            </a:pPr>
            <a:r>
              <a:rPr lang="en-US" sz="1600" dirty="0">
                <a:solidFill>
                  <a:srgbClr val="0A0A0A"/>
                </a:solidFill>
                <a:latin typeface="open-sans"/>
              </a:rPr>
              <a:t>to create, sustain, and advance significant school and district growth that enhances educator practice so that each and every student will advance towards positive academic and non-academic outcomes.</a:t>
            </a:r>
          </a:p>
        </p:txBody>
      </p:sp>
      <p:sp>
        <p:nvSpPr>
          <p:cNvPr id="3" name="Content Placeholder 2" descr="Professional learning that enhances both educator practice and outcomes for each and every student requires and develops leadership capacity at all levels to advocate for and create systems for professional learning."/>
          <p:cNvSpPr>
            <a:spLocks noGrp="1"/>
          </p:cNvSpPr>
          <p:nvPr>
            <p:ph idx="1"/>
          </p:nvPr>
        </p:nvSpPr>
        <p:spPr>
          <a:xfrm>
            <a:off x="1917192" y="1576413"/>
            <a:ext cx="8229600" cy="4120947"/>
          </a:xfrm>
        </p:spPr>
        <p:txBody>
          <a:bodyPr>
            <a:normAutofit/>
          </a:bodyPr>
          <a:lstStyle/>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61" y="5304939"/>
            <a:ext cx="1096963" cy="832417"/>
          </a:xfrm>
          <a:prstGeom prst="rect">
            <a:avLst/>
          </a:prstGeom>
        </p:spPr>
      </p:pic>
      <p:sp>
        <p:nvSpPr>
          <p:cNvPr id="6" name="TextBox 5"/>
          <p:cNvSpPr txBox="1"/>
          <p:nvPr/>
        </p:nvSpPr>
        <p:spPr>
          <a:xfrm>
            <a:off x="7904983" y="6160477"/>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424428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Leadership Development</a:t>
            </a:r>
          </a:p>
        </p:txBody>
      </p:sp>
      <p:sp>
        <p:nvSpPr>
          <p:cNvPr id="3" name="Content Placeholder 2"/>
          <p:cNvSpPr>
            <a:spLocks noGrp="1"/>
          </p:cNvSpPr>
          <p:nvPr>
            <p:ph idx="1"/>
          </p:nvPr>
        </p:nvSpPr>
        <p:spPr>
          <a:xfrm>
            <a:off x="1981200" y="1600201"/>
            <a:ext cx="8229600" cy="4120947"/>
          </a:xfrm>
        </p:spPr>
        <p:txBody>
          <a:bodyPr>
            <a:normAutofit fontScale="92500" lnSpcReduction="20000"/>
          </a:bodyPr>
          <a:lstStyle/>
          <a:p>
            <a:r>
              <a:rPr lang="en-US" dirty="0">
                <a:latin typeface="Arial"/>
                <a:cs typeface="Arial"/>
              </a:rPr>
              <a:t>Establish a Common Language</a:t>
            </a:r>
          </a:p>
          <a:p>
            <a:endParaRPr lang="en-US" dirty="0">
              <a:latin typeface="Arial"/>
              <a:cs typeface="Arial"/>
            </a:endParaRPr>
          </a:p>
          <a:p>
            <a:r>
              <a:rPr lang="en-US" dirty="0">
                <a:latin typeface="Arial"/>
                <a:cs typeface="Arial"/>
              </a:rPr>
              <a:t>“What Does This Look Like in Practice?”</a:t>
            </a:r>
          </a:p>
          <a:p>
            <a:endParaRPr lang="en-US" dirty="0">
              <a:latin typeface="Arial"/>
              <a:cs typeface="Arial"/>
            </a:endParaRPr>
          </a:p>
          <a:p>
            <a:r>
              <a:rPr lang="en-US" dirty="0">
                <a:latin typeface="Arial"/>
                <a:cs typeface="Arial"/>
              </a:rPr>
              <a:t>Collegial Support Among School/District Administrators</a:t>
            </a:r>
          </a:p>
          <a:p>
            <a:endParaRPr lang="en-US" dirty="0">
              <a:latin typeface="Arial"/>
              <a:cs typeface="Arial"/>
            </a:endParaRPr>
          </a:p>
          <a:p>
            <a:r>
              <a:rPr lang="en-US" dirty="0">
                <a:latin typeface="Arial"/>
                <a:cs typeface="Arial"/>
              </a:rPr>
              <a:t>Continuous Improvement of Leadership Practice</a:t>
            </a:r>
          </a:p>
          <a:p>
            <a:endParaRPr lang="en-US" dirty="0">
              <a:latin typeface="Arial"/>
              <a:cs typeface="Arial"/>
            </a:endParaRPr>
          </a:p>
          <a:p>
            <a:endParaRPr lang="en-US" dirty="0">
              <a:latin typeface="Arial"/>
              <a:cs typeface="Aria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49" y="5401922"/>
            <a:ext cx="1096963" cy="832417"/>
          </a:xfrm>
          <a:prstGeom prst="rect">
            <a:avLst/>
          </a:prstGeom>
        </p:spPr>
      </p:pic>
      <p:sp>
        <p:nvSpPr>
          <p:cNvPr id="6" name="TextBox 5"/>
          <p:cNvSpPr txBox="1"/>
          <p:nvPr/>
        </p:nvSpPr>
        <p:spPr>
          <a:xfrm>
            <a:off x="7839080" y="6095839"/>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29332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389"/>
            <a:ext cx="10515600" cy="1325563"/>
          </a:xfrm>
        </p:spPr>
        <p:txBody>
          <a:bodyPr/>
          <a:lstStyle/>
          <a:p>
            <a:pPr algn="ctr"/>
            <a:r>
              <a:rPr lang="en-US" dirty="0">
                <a:solidFill>
                  <a:schemeClr val="accent1">
                    <a:lumMod val="50000"/>
                  </a:schemeClr>
                </a:solidFill>
              </a:rPr>
              <a:t>Discussion</a:t>
            </a:r>
          </a:p>
        </p:txBody>
      </p:sp>
      <p:sp>
        <p:nvSpPr>
          <p:cNvPr id="3" name="Content Placeholder 2"/>
          <p:cNvSpPr>
            <a:spLocks noGrp="1"/>
          </p:cNvSpPr>
          <p:nvPr>
            <p:ph idx="1"/>
          </p:nvPr>
        </p:nvSpPr>
        <p:spPr>
          <a:xfrm>
            <a:off x="838200" y="1386714"/>
            <a:ext cx="10515600" cy="1968882"/>
          </a:xfrm>
        </p:spPr>
        <p:txBody>
          <a:bodyPr>
            <a:noAutofit/>
          </a:bodyPr>
          <a:lstStyle/>
          <a:p>
            <a:pPr marL="0" indent="0">
              <a:buNone/>
            </a:pPr>
            <a:r>
              <a:rPr lang="en-US" b="1" dirty="0">
                <a:ea typeface="Verdana" panose="020B0604030504040204" pitchFamily="34" charset="0"/>
                <a:cs typeface="Verdana" panose="020B0604030504040204" pitchFamily="34" charset="0"/>
              </a:rPr>
              <a:t>What follow-up questions do you have for the presenter?</a:t>
            </a:r>
          </a:p>
          <a:p>
            <a:pPr lvl="1"/>
            <a:r>
              <a:rPr lang="en-US" dirty="0">
                <a:ea typeface="Verdana" panose="020B0604030504040204" pitchFamily="34" charset="0"/>
                <a:cs typeface="Verdana" panose="020B0604030504040204" pitchFamily="34" charset="0"/>
              </a:rPr>
              <a:t>What clarifying questions do you have?</a:t>
            </a:r>
          </a:p>
          <a:p>
            <a:pPr lvl="1"/>
            <a:endParaRPr lang="en-US" dirty="0">
              <a:ea typeface="Verdana" panose="020B0604030504040204" pitchFamily="34" charset="0"/>
              <a:cs typeface="Verdana" panose="020B0604030504040204" pitchFamily="34" charset="0"/>
            </a:endParaRPr>
          </a:p>
          <a:p>
            <a:pPr lvl="1"/>
            <a:endParaRPr lang="en-US" dirty="0">
              <a:ea typeface="Verdana" panose="020B0604030504040204" pitchFamily="34" charset="0"/>
              <a:cs typeface="Verdana" panose="020B0604030504040204" pitchFamily="34" charset="0"/>
            </a:endParaRPr>
          </a:p>
          <a:p>
            <a:pPr lvl="1"/>
            <a:endParaRPr lang="en-US" dirty="0">
              <a:ea typeface="Verdana" panose="020B0604030504040204" pitchFamily="34" charset="0"/>
              <a:cs typeface="Verdana" panose="020B0604030504040204" pitchFamily="34" charset="0"/>
            </a:endParaRPr>
          </a:p>
          <a:p>
            <a:pPr lvl="1"/>
            <a:r>
              <a:rPr lang="en-US" dirty="0">
                <a:ea typeface="Verdana" panose="020B0604030504040204" pitchFamily="34" charset="0"/>
                <a:cs typeface="Verdana" panose="020B0604030504040204" pitchFamily="34" charset="0"/>
              </a:rPr>
              <a:t>What are you curious to learn more about? OR…</a:t>
            </a:r>
          </a:p>
          <a:p>
            <a:pPr lvl="1"/>
            <a:r>
              <a:rPr lang="en-US" dirty="0">
                <a:ea typeface="Verdana" panose="020B0604030504040204" pitchFamily="34" charset="0"/>
                <a:cs typeface="Verdana" panose="020B0604030504040204" pitchFamily="34" charset="0"/>
              </a:rPr>
              <a:t>What probing or deep-dive questions do you have?</a:t>
            </a:r>
            <a:endParaRPr lang="en-US" dirty="0"/>
          </a:p>
          <a:p>
            <a:pPr marL="0" lvl="0" indent="0">
              <a:buNone/>
            </a:pPr>
            <a:endParaRPr lang="en-US" sz="2400" dirty="0">
              <a:solidFill>
                <a:schemeClr val="accent1">
                  <a:lumMod val="50000"/>
                </a:schemeClr>
              </a:solidFill>
              <a:latin typeface="+mj-lt"/>
            </a:endParaRPr>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13</a:t>
            </a:fld>
            <a:endParaRPr lang="es-ES" altLang="en-US" dirty="0"/>
          </a:p>
        </p:txBody>
      </p:sp>
    </p:spTree>
    <p:extLst>
      <p:ext uri="{BB962C8B-B14F-4D97-AF65-F5344CB8AC3E}">
        <p14:creationId xmlns:p14="http://schemas.microsoft.com/office/powerpoint/2010/main" val="78139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C220-A2BD-8BDA-D92C-B9D663D9783F}"/>
              </a:ext>
            </a:extLst>
          </p:cNvPr>
          <p:cNvSpPr>
            <a:spLocks noGrp="1"/>
          </p:cNvSpPr>
          <p:nvPr>
            <p:ph type="title"/>
          </p:nvPr>
        </p:nvSpPr>
        <p:spPr>
          <a:xfrm>
            <a:off x="838200" y="-1467348"/>
            <a:ext cx="10515600" cy="1325563"/>
          </a:xfrm>
        </p:spPr>
        <p:txBody>
          <a:bodyPr/>
          <a:lstStyle/>
          <a:p>
            <a:r>
              <a:rPr lang="en-US" dirty="0"/>
              <a:t>Special Education Leadership Supports</a:t>
            </a:r>
          </a:p>
        </p:txBody>
      </p:sp>
      <p:pic>
        <p:nvPicPr>
          <p:cNvPr id="7" name="Content Placeholder 6" descr="Special Educational Leadership Supports"/>
          <p:cNvPicPr>
            <a:picLocks noGrp="1" noChangeAspect="1"/>
          </p:cNvPicPr>
          <p:nvPr>
            <p:ph sz="half" idx="1"/>
          </p:nvPr>
        </p:nvPicPr>
        <p:blipFill>
          <a:blip r:embed="rId3"/>
          <a:stretch>
            <a:fillRect/>
          </a:stretch>
        </p:blipFill>
        <p:spPr>
          <a:xfrm>
            <a:off x="506778" y="201314"/>
            <a:ext cx="10963822" cy="540815"/>
          </a:xfrm>
          <a:prstGeom prst="rect">
            <a:avLst/>
          </a:prstGeom>
        </p:spPr>
      </p:pic>
      <p:sp>
        <p:nvSpPr>
          <p:cNvPr id="3" name="TextBox 2"/>
          <p:cNvSpPr txBox="1"/>
          <p:nvPr/>
        </p:nvSpPr>
        <p:spPr>
          <a:xfrm>
            <a:off x="635464" y="888061"/>
            <a:ext cx="9766883" cy="369332"/>
          </a:xfrm>
          <a:prstGeom prst="rect">
            <a:avLst/>
          </a:prstGeom>
          <a:noFill/>
        </p:spPr>
        <p:txBody>
          <a:bodyPr wrap="square" rtlCol="0">
            <a:spAutoFit/>
          </a:bodyPr>
          <a:lstStyle/>
          <a:p>
            <a:r>
              <a:rPr lang="en-US" dirty="0"/>
              <a:t>Found on pp. 51-52 in the  </a:t>
            </a:r>
            <a:r>
              <a:rPr lang="en-US" b="1" i="1" dirty="0">
                <a:latin typeface="Arial"/>
                <a:cs typeface="Arial"/>
              </a:rPr>
              <a:t>CSDE Resource Guide for New Administrators</a:t>
            </a:r>
            <a:endParaRPr lang="en-US" i="1" dirty="0"/>
          </a:p>
        </p:txBody>
      </p:sp>
      <p:sp>
        <p:nvSpPr>
          <p:cNvPr id="4" name="Rectangle 3"/>
          <p:cNvSpPr/>
          <p:nvPr/>
        </p:nvSpPr>
        <p:spPr>
          <a:xfrm>
            <a:off x="402671" y="1257393"/>
            <a:ext cx="5729681" cy="4524315"/>
          </a:xfrm>
          <a:prstGeom prst="rect">
            <a:avLst/>
          </a:prstGeom>
        </p:spPr>
        <p:txBody>
          <a:bodyPr wrap="square">
            <a:spAutoFit/>
          </a:bodyPr>
          <a:lstStyle/>
          <a:p>
            <a:r>
              <a:rPr lang="en-US" dirty="0"/>
              <a:t> </a:t>
            </a:r>
            <a:r>
              <a:rPr lang="en-US" b="1" dirty="0"/>
              <a:t>Did you know the following supports are available?</a:t>
            </a:r>
          </a:p>
          <a:p>
            <a:endParaRPr lang="en-US" dirty="0"/>
          </a:p>
          <a:p>
            <a:r>
              <a:rPr lang="en-US" dirty="0"/>
              <a:t>•Special Education Professional Learning Modules: </a:t>
            </a:r>
          </a:p>
          <a:p>
            <a:r>
              <a:rPr lang="en-US" dirty="0"/>
              <a:t>•Training in Special Education Administration for </a:t>
            </a:r>
          </a:p>
          <a:p>
            <a:r>
              <a:rPr lang="en-US" dirty="0"/>
              <a:t>                                Principals and Other Administrators </a:t>
            </a:r>
          </a:p>
          <a:p>
            <a:r>
              <a:rPr lang="en-US" dirty="0"/>
              <a:t>•Enhancing Instructional Programs Within Schools </a:t>
            </a:r>
          </a:p>
          <a:p>
            <a:r>
              <a:rPr lang="en-US" dirty="0"/>
              <a:t>                                  (aka: 7-Day Series)</a:t>
            </a:r>
          </a:p>
          <a:p>
            <a:r>
              <a:rPr lang="en-US" dirty="0"/>
              <a:t>•Planning and Placement Team (PPT) Chairperson Training</a:t>
            </a:r>
          </a:p>
          <a:p>
            <a:r>
              <a:rPr lang="en-US" dirty="0"/>
              <a:t>•Improving Outcomes for Students with Disabilities: </a:t>
            </a:r>
          </a:p>
          <a:p>
            <a:r>
              <a:rPr lang="en-US" dirty="0"/>
              <a:t>                                  A Three-Day Series for Principals.</a:t>
            </a:r>
          </a:p>
          <a:p>
            <a:r>
              <a:rPr lang="en-US" dirty="0"/>
              <a:t>•The Bureau of Special Education web page </a:t>
            </a:r>
          </a:p>
          <a:p>
            <a:r>
              <a:rPr lang="en-US" dirty="0"/>
              <a:t>•The Bureau Bulletin</a:t>
            </a:r>
          </a:p>
          <a:p>
            <a:r>
              <a:rPr lang="en-US" dirty="0"/>
              <a:t>•Each Connecticut school district has assigned Bureau </a:t>
            </a:r>
          </a:p>
          <a:p>
            <a:r>
              <a:rPr lang="en-US" dirty="0"/>
              <a:t>                                   consultant contact ready to assist you!.</a:t>
            </a:r>
          </a:p>
          <a:p>
            <a:r>
              <a:rPr lang="en-US" dirty="0"/>
              <a:t>• Leadership Forums: </a:t>
            </a:r>
          </a:p>
          <a:p>
            <a:r>
              <a:rPr lang="en-US" dirty="0"/>
              <a:t>• The Bureau’s Annual Back to School Meeting:</a:t>
            </a:r>
          </a:p>
        </p:txBody>
      </p:sp>
      <p:pic>
        <p:nvPicPr>
          <p:cNvPr id="8" name="Picture 7" descr="Check out the CSDE website for more links"/>
          <p:cNvPicPr>
            <a:picLocks noChangeAspect="1"/>
          </p:cNvPicPr>
          <p:nvPr/>
        </p:nvPicPr>
        <p:blipFill>
          <a:blip r:embed="rId4"/>
          <a:stretch>
            <a:fillRect/>
          </a:stretch>
        </p:blipFill>
        <p:spPr>
          <a:xfrm>
            <a:off x="6132351" y="1991521"/>
            <a:ext cx="5659924" cy="2304288"/>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71" y="5674054"/>
            <a:ext cx="1096963" cy="832417"/>
          </a:xfrm>
          <a:prstGeom prst="rect">
            <a:avLst/>
          </a:prstGeom>
        </p:spPr>
      </p:pic>
      <p:sp>
        <p:nvSpPr>
          <p:cNvPr id="13" name="TextBox 12"/>
          <p:cNvSpPr txBox="1"/>
          <p:nvPr/>
        </p:nvSpPr>
        <p:spPr>
          <a:xfrm>
            <a:off x="7567945" y="6021977"/>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5" name="Slide Number Placeholder 4"/>
          <p:cNvSpPr>
            <a:spLocks noGrp="1"/>
          </p:cNvSpPr>
          <p:nvPr>
            <p:ph type="sldNum" sz="quarter" idx="12"/>
          </p:nvPr>
        </p:nvSpPr>
        <p:spPr/>
        <p:txBody>
          <a:bodyPr/>
          <a:lstStyle/>
          <a:p>
            <a:fld id="{B90A4184-460D-9148-B9D1-7566FBEE2D09}" type="slidenum">
              <a:rPr lang="en-US" smtClean="0"/>
              <a:pPr/>
              <a:t>14</a:t>
            </a:fld>
            <a:endParaRPr lang="en-US" dirty="0"/>
          </a:p>
        </p:txBody>
      </p:sp>
    </p:spTree>
    <p:extLst>
      <p:ext uri="{BB962C8B-B14F-4D97-AF65-F5344CB8AC3E}">
        <p14:creationId xmlns:p14="http://schemas.microsoft.com/office/powerpoint/2010/main" val="258221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D82C-555E-4C11-A3F5-903AAE1B7637}"/>
              </a:ext>
            </a:extLst>
          </p:cNvPr>
          <p:cNvSpPr>
            <a:spLocks noGrp="1"/>
          </p:cNvSpPr>
          <p:nvPr>
            <p:ph type="title"/>
          </p:nvPr>
        </p:nvSpPr>
        <p:spPr>
          <a:xfrm>
            <a:off x="970720" y="-1450273"/>
            <a:ext cx="10515600" cy="1325563"/>
          </a:xfrm>
        </p:spPr>
        <p:txBody>
          <a:bodyPr/>
          <a:lstStyle/>
          <a:p>
            <a:r>
              <a:rPr lang="en-US" dirty="0"/>
              <a:t>Connecticut Leader Evaluation and Support</a:t>
            </a:r>
          </a:p>
        </p:txBody>
      </p:sp>
      <p:pic>
        <p:nvPicPr>
          <p:cNvPr id="11" name="Picture 10" descr="Picture of the Connecticut Leader Evaluation and Support Rubric. Access the CSDE website for more information."/>
          <p:cNvPicPr>
            <a:picLocks noChangeAspect="1"/>
          </p:cNvPicPr>
          <p:nvPr/>
        </p:nvPicPr>
        <p:blipFill>
          <a:blip r:embed="rId3"/>
          <a:stretch>
            <a:fillRect/>
          </a:stretch>
        </p:blipFill>
        <p:spPr>
          <a:xfrm>
            <a:off x="2285805" y="113302"/>
            <a:ext cx="7604343" cy="6086162"/>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39" y="5466559"/>
            <a:ext cx="1096963" cy="832417"/>
          </a:xfrm>
          <a:prstGeom prst="rect">
            <a:avLst/>
          </a:prstGeom>
        </p:spPr>
      </p:pic>
      <p:sp>
        <p:nvSpPr>
          <p:cNvPr id="10" name="TextBox 9"/>
          <p:cNvSpPr txBox="1"/>
          <p:nvPr/>
        </p:nvSpPr>
        <p:spPr>
          <a:xfrm>
            <a:off x="7904983" y="6160477"/>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5" name="Slide Number Placeholder 4"/>
          <p:cNvSpPr>
            <a:spLocks noGrp="1"/>
          </p:cNvSpPr>
          <p:nvPr>
            <p:ph type="sldNum" sz="quarter" idx="12"/>
          </p:nvPr>
        </p:nvSpPr>
        <p:spPr/>
        <p:txBody>
          <a:bodyPr/>
          <a:lstStyle/>
          <a:p>
            <a:fld id="{B90A4184-460D-9148-B9D1-7566FBEE2D09}" type="slidenum">
              <a:rPr lang="en-US" smtClean="0"/>
              <a:pPr/>
              <a:t>15</a:t>
            </a:fld>
            <a:endParaRPr lang="en-US" dirty="0"/>
          </a:p>
        </p:txBody>
      </p:sp>
    </p:spTree>
    <p:extLst>
      <p:ext uri="{BB962C8B-B14F-4D97-AF65-F5344CB8AC3E}">
        <p14:creationId xmlns:p14="http://schemas.microsoft.com/office/powerpoint/2010/main" val="181509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09216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E923-C51A-E023-3204-C35A9AC1C066}"/>
              </a:ext>
            </a:extLst>
          </p:cNvPr>
          <p:cNvSpPr>
            <a:spLocks noGrp="1"/>
          </p:cNvSpPr>
          <p:nvPr>
            <p:ph type="title"/>
          </p:nvPr>
        </p:nvSpPr>
        <p:spPr>
          <a:xfrm>
            <a:off x="804884" y="-1579492"/>
            <a:ext cx="10515600" cy="1325563"/>
          </a:xfrm>
        </p:spPr>
        <p:txBody>
          <a:bodyPr/>
          <a:lstStyle/>
          <a:p>
            <a:r>
              <a:rPr lang="en-US" dirty="0"/>
              <a:t>Resource Guide for New Administrators</a:t>
            </a:r>
          </a:p>
        </p:txBody>
      </p:sp>
      <p:pic>
        <p:nvPicPr>
          <p:cNvPr id="7" name="Content Placeholder 6" descr="Picture of the cover of the &quot;Resource Guide for New Administrators&quot;"/>
          <p:cNvPicPr>
            <a:picLocks noGrp="1" noChangeAspect="1"/>
          </p:cNvPicPr>
          <p:nvPr>
            <p:ph idx="1"/>
          </p:nvPr>
        </p:nvPicPr>
        <p:blipFill>
          <a:blip r:embed="rId3"/>
          <a:stretch>
            <a:fillRect/>
          </a:stretch>
        </p:blipFill>
        <p:spPr>
          <a:xfrm>
            <a:off x="3982424" y="546989"/>
            <a:ext cx="4160520" cy="5537835"/>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52" y="5401922"/>
            <a:ext cx="1096963" cy="832417"/>
          </a:xfrm>
          <a:prstGeom prst="rect">
            <a:avLst/>
          </a:prstGeom>
        </p:spPr>
      </p:pic>
      <p:sp>
        <p:nvSpPr>
          <p:cNvPr id="6" name="TextBox 5"/>
          <p:cNvSpPr txBox="1"/>
          <p:nvPr/>
        </p:nvSpPr>
        <p:spPr>
          <a:xfrm>
            <a:off x="7971994" y="6097495"/>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29347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Context and Purpose</a:t>
            </a:r>
          </a:p>
        </p:txBody>
      </p:sp>
      <p:sp>
        <p:nvSpPr>
          <p:cNvPr id="3" name="Content Placeholder 2"/>
          <p:cNvSpPr>
            <a:spLocks noGrp="1"/>
          </p:cNvSpPr>
          <p:nvPr>
            <p:ph idx="1"/>
          </p:nvPr>
        </p:nvSpPr>
        <p:spPr>
          <a:xfrm>
            <a:off x="1981200" y="1600201"/>
            <a:ext cx="8229600" cy="4120947"/>
          </a:xfrm>
        </p:spPr>
        <p:txBody>
          <a:bodyPr/>
          <a:lstStyle/>
          <a:p>
            <a:r>
              <a:rPr lang="en-US" dirty="0">
                <a:latin typeface="Arial"/>
                <a:cs typeface="Arial"/>
              </a:rPr>
              <a:t>Support for New Administrators</a:t>
            </a:r>
          </a:p>
          <a:p>
            <a:pPr marL="0" indent="0">
              <a:buNone/>
            </a:pPr>
            <a:endParaRPr lang="en-US" dirty="0">
              <a:latin typeface="Arial"/>
              <a:cs typeface="Arial"/>
            </a:endParaRPr>
          </a:p>
          <a:p>
            <a:r>
              <a:rPr lang="en-US" dirty="0">
                <a:latin typeface="Arial"/>
                <a:cs typeface="Arial"/>
              </a:rPr>
              <a:t>Communication about CSDE Resources</a:t>
            </a:r>
          </a:p>
          <a:p>
            <a:pPr marL="0" indent="0">
              <a:buNone/>
            </a:pPr>
            <a:endParaRPr lang="en-US" dirty="0">
              <a:latin typeface="Arial"/>
              <a:cs typeface="Arial"/>
            </a:endParaRPr>
          </a:p>
          <a:p>
            <a:r>
              <a:rPr lang="en-US" dirty="0">
                <a:latin typeface="Arial"/>
                <a:cs typeface="Arial"/>
              </a:rPr>
              <a:t>User-Friendly Tool to Support Leadership Practice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54" y="5401922"/>
            <a:ext cx="1096963" cy="832417"/>
          </a:xfrm>
          <a:prstGeom prst="rect">
            <a:avLst/>
          </a:prstGeom>
        </p:spPr>
      </p:pic>
      <p:sp>
        <p:nvSpPr>
          <p:cNvPr id="6" name="TextBox 5"/>
          <p:cNvSpPr txBox="1"/>
          <p:nvPr/>
        </p:nvSpPr>
        <p:spPr>
          <a:xfrm>
            <a:off x="7667068" y="6047458"/>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21952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889"/>
            <a:ext cx="10515600" cy="1353312"/>
          </a:xfrm>
        </p:spPr>
        <p:txBody>
          <a:bodyPr/>
          <a:lstStyle/>
          <a:p>
            <a:r>
              <a:rPr lang="en-US" b="1" u="sng" dirty="0">
                <a:latin typeface="Arial"/>
                <a:cs typeface="Arial"/>
              </a:rPr>
              <a:t>User-Friendly Format</a:t>
            </a:r>
          </a:p>
        </p:txBody>
      </p:sp>
      <p:sp>
        <p:nvSpPr>
          <p:cNvPr id="3" name="Content Placeholder 2"/>
          <p:cNvSpPr>
            <a:spLocks noGrp="1"/>
          </p:cNvSpPr>
          <p:nvPr>
            <p:ph idx="1"/>
          </p:nvPr>
        </p:nvSpPr>
        <p:spPr>
          <a:xfrm>
            <a:off x="1981200" y="1600201"/>
            <a:ext cx="8229600" cy="4120947"/>
          </a:xfrm>
        </p:spPr>
        <p:txBody>
          <a:bodyPr>
            <a:normAutofit/>
          </a:bodyPr>
          <a:lstStyle/>
          <a:p>
            <a:r>
              <a:rPr lang="en-US" dirty="0">
                <a:latin typeface="Arial"/>
                <a:cs typeface="Arial"/>
              </a:rPr>
              <a:t>Reference to state and/or federal legislation</a:t>
            </a:r>
          </a:p>
          <a:p>
            <a:r>
              <a:rPr lang="en-US" dirty="0">
                <a:latin typeface="Arial"/>
                <a:cs typeface="Arial"/>
              </a:rPr>
              <a:t>Brief overview of the topic</a:t>
            </a:r>
          </a:p>
          <a:p>
            <a:r>
              <a:rPr lang="en-US" dirty="0">
                <a:latin typeface="Arial"/>
                <a:cs typeface="Arial"/>
              </a:rPr>
              <a:t>“Must know” information about the topic</a:t>
            </a:r>
          </a:p>
          <a:p>
            <a:r>
              <a:rPr lang="en-US" dirty="0">
                <a:latin typeface="Arial"/>
                <a:cs typeface="Arial"/>
              </a:rPr>
              <a:t>Electronic links to additional resources</a:t>
            </a:r>
          </a:p>
          <a:p>
            <a:r>
              <a:rPr lang="en-US" dirty="0">
                <a:latin typeface="Arial"/>
                <a:cs typeface="Arial"/>
              </a:rPr>
              <a:t>Description of observable leadership practice related to each topic</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49" y="5304939"/>
            <a:ext cx="1096963" cy="832417"/>
          </a:xfrm>
          <a:prstGeom prst="rect">
            <a:avLst/>
          </a:prstGeom>
        </p:spPr>
      </p:pic>
      <p:sp>
        <p:nvSpPr>
          <p:cNvPr id="6" name="TextBox 5"/>
          <p:cNvSpPr txBox="1"/>
          <p:nvPr/>
        </p:nvSpPr>
        <p:spPr>
          <a:xfrm>
            <a:off x="7822604" y="5914880"/>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381217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latin typeface="Arial"/>
                <a:cs typeface="Arial"/>
              </a:rPr>
              <a:t>Talent Management Continuum</a:t>
            </a:r>
          </a:p>
        </p:txBody>
      </p:sp>
      <p:pic>
        <p:nvPicPr>
          <p:cNvPr id="7" name="Content Placeholder 6" descr="Image of the Talent Management Continuum with arrows pointing from left to right. The arrows say: Attract &amp; Recruit, Prepare &amp; Hire, Induct, Evaluate &amp; Support, and Retain &amp; Extend"/>
          <p:cNvPicPr>
            <a:picLocks noGrp="1" noChangeAspect="1"/>
          </p:cNvPicPr>
          <p:nvPr>
            <p:ph idx="1"/>
          </p:nvPr>
        </p:nvPicPr>
        <p:blipFill>
          <a:blip r:embed="rId3"/>
          <a:stretch>
            <a:fillRect/>
          </a:stretch>
        </p:blipFill>
        <p:spPr>
          <a:xfrm>
            <a:off x="2500313" y="1955800"/>
            <a:ext cx="7191375" cy="340995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365750"/>
            <a:ext cx="1096963" cy="832417"/>
          </a:xfrm>
          <a:prstGeom prst="rect">
            <a:avLst/>
          </a:prstGeom>
        </p:spPr>
      </p:pic>
      <p:sp>
        <p:nvSpPr>
          <p:cNvPr id="6" name="TextBox 5"/>
          <p:cNvSpPr txBox="1"/>
          <p:nvPr/>
        </p:nvSpPr>
        <p:spPr>
          <a:xfrm>
            <a:off x="7717401" y="5988600"/>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05966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Administrator Induction</a:t>
            </a:r>
          </a:p>
        </p:txBody>
      </p:sp>
      <p:sp>
        <p:nvSpPr>
          <p:cNvPr id="3" name="Content Placeholder 2"/>
          <p:cNvSpPr>
            <a:spLocks noGrp="1"/>
          </p:cNvSpPr>
          <p:nvPr>
            <p:ph idx="1"/>
          </p:nvPr>
        </p:nvSpPr>
        <p:spPr>
          <a:xfrm>
            <a:off x="1981200" y="1600201"/>
            <a:ext cx="8229600" cy="4120947"/>
          </a:xfrm>
        </p:spPr>
        <p:txBody>
          <a:bodyPr>
            <a:normAutofit fontScale="92500" lnSpcReduction="20000"/>
          </a:bodyPr>
          <a:lstStyle/>
          <a:p>
            <a:r>
              <a:rPr lang="en-US" dirty="0">
                <a:latin typeface="Arial"/>
                <a:cs typeface="Arial"/>
              </a:rPr>
              <a:t>Build upon theory, content and clinical practice experience from preparation program</a:t>
            </a:r>
          </a:p>
          <a:p>
            <a:endParaRPr lang="en-US" dirty="0">
              <a:latin typeface="Arial"/>
              <a:cs typeface="Arial"/>
            </a:endParaRPr>
          </a:p>
          <a:p>
            <a:r>
              <a:rPr lang="en-US" dirty="0">
                <a:latin typeface="Arial"/>
                <a:cs typeface="Arial"/>
              </a:rPr>
              <a:t>User-friendly resources for practical situations</a:t>
            </a:r>
          </a:p>
          <a:p>
            <a:endParaRPr lang="en-US" dirty="0">
              <a:latin typeface="Arial"/>
              <a:cs typeface="Arial"/>
            </a:endParaRPr>
          </a:p>
          <a:p>
            <a:r>
              <a:rPr lang="en-US" dirty="0">
                <a:latin typeface="Arial"/>
                <a:cs typeface="Arial"/>
              </a:rPr>
              <a:t>Identify area for growth:</a:t>
            </a:r>
          </a:p>
          <a:p>
            <a:pPr lvl="1"/>
            <a:r>
              <a:rPr lang="en-US" dirty="0">
                <a:latin typeface="Arial"/>
                <a:cs typeface="Arial"/>
              </a:rPr>
              <a:t>New Learning</a:t>
            </a:r>
          </a:p>
          <a:p>
            <a:pPr lvl="1"/>
            <a:r>
              <a:rPr lang="en-US" dirty="0">
                <a:latin typeface="Arial"/>
                <a:cs typeface="Arial"/>
              </a:rPr>
              <a:t>Apply New Learning</a:t>
            </a:r>
          </a:p>
          <a:p>
            <a:pPr lvl="1"/>
            <a:r>
              <a:rPr lang="en-US" dirty="0">
                <a:latin typeface="Arial"/>
                <a:cs typeface="Arial"/>
              </a:rPr>
              <a:t>Put into Practice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401922"/>
            <a:ext cx="1096963" cy="832417"/>
          </a:xfrm>
          <a:prstGeom prst="rect">
            <a:avLst/>
          </a:prstGeom>
        </p:spPr>
      </p:pic>
      <p:sp>
        <p:nvSpPr>
          <p:cNvPr id="6" name="TextBox 5"/>
          <p:cNvSpPr txBox="1"/>
          <p:nvPr/>
        </p:nvSpPr>
        <p:spPr>
          <a:xfrm>
            <a:off x="7133794" y="6097495"/>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47548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Evaluate and Support</a:t>
            </a:r>
          </a:p>
        </p:txBody>
      </p:sp>
      <p:pic>
        <p:nvPicPr>
          <p:cNvPr id="7" name="Content Placeholder 6" descr="Screenshot of the Connecticut Leader Evaluation and Support Rubric for 2017"/>
          <p:cNvPicPr>
            <a:picLocks noGrp="1" noChangeAspect="1"/>
          </p:cNvPicPr>
          <p:nvPr>
            <p:ph idx="1"/>
          </p:nvPr>
        </p:nvPicPr>
        <p:blipFill>
          <a:blip r:embed="rId3"/>
          <a:stretch>
            <a:fillRect/>
          </a:stretch>
        </p:blipFill>
        <p:spPr>
          <a:xfrm>
            <a:off x="3144917" y="1365486"/>
            <a:ext cx="5902166" cy="4784884"/>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49" y="5401922"/>
            <a:ext cx="1096963" cy="832417"/>
          </a:xfrm>
          <a:prstGeom prst="rect">
            <a:avLst/>
          </a:prstGeom>
        </p:spPr>
      </p:pic>
      <p:sp>
        <p:nvSpPr>
          <p:cNvPr id="6" name="TextBox 5"/>
          <p:cNvSpPr txBox="1"/>
          <p:nvPr/>
        </p:nvSpPr>
        <p:spPr>
          <a:xfrm>
            <a:off x="7888507" y="6150370"/>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30426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Evaluate and Support</a:t>
            </a:r>
            <a:endParaRPr lang="en-US" dirty="0">
              <a:latin typeface="Arial"/>
              <a:cs typeface="Arial"/>
            </a:endParaRPr>
          </a:p>
        </p:txBody>
      </p:sp>
      <p:sp>
        <p:nvSpPr>
          <p:cNvPr id="3" name="Content Placeholder 2"/>
          <p:cNvSpPr>
            <a:spLocks noGrp="1"/>
          </p:cNvSpPr>
          <p:nvPr>
            <p:ph idx="1"/>
          </p:nvPr>
        </p:nvSpPr>
        <p:spPr>
          <a:xfrm>
            <a:off x="1981200" y="1600201"/>
            <a:ext cx="8229600" cy="4120947"/>
          </a:xfrm>
        </p:spPr>
        <p:txBody>
          <a:bodyPr>
            <a:normAutofit fontScale="92500"/>
          </a:bodyPr>
          <a:lstStyle/>
          <a:p>
            <a:r>
              <a:rPr lang="en-US" dirty="0">
                <a:latin typeface="Arial"/>
                <a:cs typeface="Arial"/>
              </a:rPr>
              <a:t>Description of Observable Leadership Practice and Performance</a:t>
            </a:r>
          </a:p>
          <a:p>
            <a:endParaRPr lang="en-US" dirty="0">
              <a:latin typeface="Arial"/>
              <a:cs typeface="Arial"/>
            </a:endParaRPr>
          </a:p>
          <a:p>
            <a:r>
              <a:rPr lang="en-US" dirty="0">
                <a:latin typeface="Arial"/>
                <a:cs typeface="Arial"/>
              </a:rPr>
              <a:t>Support Attainment of Student Learning Indicators</a:t>
            </a:r>
          </a:p>
          <a:p>
            <a:endParaRPr lang="en-US" dirty="0">
              <a:latin typeface="Arial"/>
              <a:cs typeface="Arial"/>
            </a:endParaRPr>
          </a:p>
          <a:p>
            <a:r>
              <a:rPr lang="en-US" dirty="0">
                <a:latin typeface="Arial"/>
                <a:cs typeface="Arial"/>
              </a:rPr>
              <a:t>Professional Learning for Identified Areas of Focus</a:t>
            </a:r>
          </a:p>
          <a:p>
            <a:endParaRPr lang="en-US" dirty="0">
              <a:latin typeface="Arial"/>
              <a:cs typeface="Aria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49" y="5401922"/>
            <a:ext cx="1096963" cy="832417"/>
          </a:xfrm>
          <a:prstGeom prst="rect">
            <a:avLst/>
          </a:prstGeom>
        </p:spPr>
      </p:pic>
      <p:sp>
        <p:nvSpPr>
          <p:cNvPr id="6" name="TextBox 5"/>
          <p:cNvSpPr txBox="1"/>
          <p:nvPr/>
        </p:nvSpPr>
        <p:spPr>
          <a:xfrm>
            <a:off x="7855555" y="6097495"/>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65750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a:cs typeface="Arial"/>
              </a:rPr>
              <a:t>Professional Learning</a:t>
            </a:r>
            <a:endParaRPr lang="en-US" dirty="0">
              <a:latin typeface="Arial"/>
              <a:cs typeface="Arial"/>
            </a:endParaRPr>
          </a:p>
        </p:txBody>
      </p:sp>
      <p:pic>
        <p:nvPicPr>
          <p:cNvPr id="9" name="Picture 8" descr="High-quality professional learning is a process that ensures all educators have equitable access throughout their career continuum to relevant, individual and collaborative opportunities to enhance their practice so that all students advance towards positive academic and non-academic outcomes."/>
          <p:cNvPicPr>
            <a:picLocks noChangeAspect="1"/>
          </p:cNvPicPr>
          <p:nvPr/>
        </p:nvPicPr>
        <p:blipFill>
          <a:blip r:embed="rId3"/>
          <a:stretch>
            <a:fillRect/>
          </a:stretch>
        </p:blipFill>
        <p:spPr>
          <a:xfrm>
            <a:off x="2316152" y="1801368"/>
            <a:ext cx="7586800" cy="3640615"/>
          </a:xfrm>
          <a:prstGeom prst="rect">
            <a:avLst/>
          </a:prstGeom>
        </p:spPr>
      </p:pic>
      <p:pic>
        <p:nvPicPr>
          <p:cNvPr id="11" name="Content Placeholder 10" descr="8 aspects of professional learning are:&#10;1. Cultural competence&#10;2. Learning communities&#10;3. Leadership&#10;4. Resources&#10;5. Data&#10;6. Learning designs&#10;7. Implementation&#10;8. Outcomes"/>
          <p:cNvPicPr>
            <a:picLocks noGrp="1" noChangeAspect="1"/>
          </p:cNvPicPr>
          <p:nvPr>
            <p:ph idx="1"/>
          </p:nvPr>
        </p:nvPicPr>
        <p:blipFill>
          <a:blip r:embed="rId4"/>
          <a:stretch>
            <a:fillRect/>
          </a:stretch>
        </p:blipFill>
        <p:spPr>
          <a:xfrm>
            <a:off x="2105216" y="1801368"/>
            <a:ext cx="3649555" cy="322683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49" y="5401922"/>
            <a:ext cx="1096963" cy="832417"/>
          </a:xfrm>
          <a:prstGeom prst="rect">
            <a:avLst/>
          </a:prstGeom>
        </p:spPr>
      </p:pic>
      <p:sp>
        <p:nvSpPr>
          <p:cNvPr id="6" name="TextBox 5"/>
          <p:cNvSpPr txBox="1"/>
          <p:nvPr/>
        </p:nvSpPr>
        <p:spPr>
          <a:xfrm>
            <a:off x="7855555" y="6097495"/>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112640111"/>
      </p:ext>
    </p:extLst>
  </p:cSld>
  <p:clrMapOvr>
    <a:masterClrMapping/>
  </p:clrMapOvr>
</p:sld>
</file>

<file path=ppt/theme/theme1.xml><?xml version="1.0" encoding="utf-8"?>
<a:theme xmlns:a="http://schemas.openxmlformats.org/drawingml/2006/main" name="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610</Words>
  <Application>Microsoft Macintosh PowerPoint</Application>
  <PresentationFormat>Widescreen</PresentationFormat>
  <Paragraphs>118</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Gotham Bold</vt:lpstr>
      <vt:lpstr>Helvetica Neue</vt:lpstr>
      <vt:lpstr>open-sans</vt:lpstr>
      <vt:lpstr>Times New Roman</vt:lpstr>
      <vt:lpstr>CEEDAR Theme</vt:lpstr>
      <vt:lpstr>1_CEEDAR Theme</vt:lpstr>
      <vt:lpstr>CDSE resource guide for new administrators</vt:lpstr>
      <vt:lpstr>Resource Guide for New Administrators</vt:lpstr>
      <vt:lpstr>Context and Purpose</vt:lpstr>
      <vt:lpstr>User-Friendly Format</vt:lpstr>
      <vt:lpstr>Talent Management Continuum</vt:lpstr>
      <vt:lpstr>Administrator Induction</vt:lpstr>
      <vt:lpstr>Evaluate and Support</vt:lpstr>
      <vt:lpstr>Evaluate and Support</vt:lpstr>
      <vt:lpstr>Professional Learning</vt:lpstr>
      <vt:lpstr>Professional Learning</vt:lpstr>
      <vt:lpstr>Professional Learning</vt:lpstr>
      <vt:lpstr>Leadership Development</vt:lpstr>
      <vt:lpstr>Discussion</vt:lpstr>
      <vt:lpstr>Special Education Leadership Supports</vt:lpstr>
      <vt:lpstr>Connecticut Leader Evaluation and Support</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IPL AG Dec 2018</dc:title>
  <dc:creator>Timothy Dove</dc:creator>
  <cp:lastModifiedBy>Kinder,Micayla R</cp:lastModifiedBy>
  <cp:revision>205</cp:revision>
  <cp:lastPrinted>2018-11-30T20:20:43Z</cp:lastPrinted>
  <dcterms:created xsi:type="dcterms:W3CDTF">2017-12-28T16:25:01Z</dcterms:created>
  <dcterms:modified xsi:type="dcterms:W3CDTF">2023-06-20T18:32:30Z</dcterms:modified>
</cp:coreProperties>
</file>