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4" r:id="rId9"/>
    <p:sldId id="265" r:id="rId10"/>
    <p:sldId id="266" r:id="rId11"/>
    <p:sldId id="267"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Codec Pro" pitchFamily="2" charset="0"/>
      <p:regular r:id="rId18"/>
    </p:embeddedFont>
    <p:embeddedFont>
      <p:font typeface="Libre Franklin Bold" pitchFamily="2" charset="77"/>
      <p:regular r:id="rId19"/>
      <p:bold r:id="rId20"/>
    </p:embeddedFont>
    <p:embeddedFont>
      <p:font typeface="Libre Franklin Light" panose="020F0302020204030204" pitchFamily="34" charset="0"/>
      <p:regular r:id="rId21"/>
      <p:italic r:id="rId22"/>
    </p:embeddedFont>
    <p:embeddedFont>
      <p:font typeface="Libre Franklin Light Bold" pitchFamily="2" charset="77"/>
      <p:regular r:id="rId23"/>
    </p:embeddedFont>
    <p:embeddedFont>
      <p:font typeface="Montserrat Classic" pitchFamily="2" charset="77"/>
      <p:regular r:id="rId24"/>
    </p:embeddedFont>
    <p:embeddedFont>
      <p:font typeface="Montserrat Classic Bold" pitchFamily="2" charset="77"/>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6573A0-0B98-337F-629D-07CFDC2A5667}" name="Jacki Donaldson" initials="JD" userId="FC0MqnbKa5jx563DznKE/V1XlszY5qOR7qtuC9lGPVw="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0B9C5-AA33-4CAA-A676-698E55EC6E11}" v="239" dt="2023-01-22T02:34:56.005"/>
    <p1510:client id="{06CFF0C9-EC06-4853-8639-7FECE8AB0B61}" v="4" dt="2023-01-29T22:47:18.516"/>
    <p1510:client id="{964BC8A0-269A-44D4-B07D-D37657F8C80A}" v="66" dt="2023-02-04T22:18:07.703"/>
    <p1510:client id="{BE4131DE-3174-4E3F-A7E4-555091AF6539}" v="24" dt="2023-01-29T22:47:29.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395" autoAdjust="0"/>
  </p:normalViewPr>
  <p:slideViewPr>
    <p:cSldViewPr>
      <p:cViewPr varScale="1">
        <p:scale>
          <a:sx n="53" d="100"/>
          <a:sy n="53" d="100"/>
        </p:scale>
        <p:origin x="224" y="8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 Donaldson" clId="Web-{0290B9C5-AA33-4CAA-A676-698E55EC6E11}"/>
    <pc:docChg chg="mod modSld">
      <pc:chgData name="Jacki Donaldson" userId="" providerId="" clId="Web-{0290B9C5-AA33-4CAA-A676-698E55EC6E11}" dt="2023-01-22T02:34:56.005" v="121" actId="20577"/>
      <pc:docMkLst>
        <pc:docMk/>
      </pc:docMkLst>
      <pc:sldChg chg="addSp delSp modSp">
        <pc:chgData name="Jacki Donaldson" userId="" providerId="" clId="Web-{0290B9C5-AA33-4CAA-A676-698E55EC6E11}" dt="2023-01-22T02:27:55.727" v="5" actId="20577"/>
        <pc:sldMkLst>
          <pc:docMk/>
          <pc:sldMk cId="0" sldId="257"/>
        </pc:sldMkLst>
        <pc:spChg chg="add del mod topLvl">
          <ac:chgData name="Jacki Donaldson" userId="" providerId="" clId="Web-{0290B9C5-AA33-4CAA-A676-698E55EC6E11}" dt="2023-01-22T02:27:55.727" v="5" actId="20577"/>
          <ac:spMkLst>
            <pc:docMk/>
            <pc:sldMk cId="0" sldId="257"/>
            <ac:spMk id="15" creationId="{00000000-0000-0000-0000-000000000000}"/>
          </ac:spMkLst>
        </pc:spChg>
        <pc:grpChg chg="add del">
          <ac:chgData name="Jacki Donaldson" userId="" providerId="" clId="Web-{0290B9C5-AA33-4CAA-A676-698E55EC6E11}" dt="2023-01-22T02:27:49.274" v="3"/>
          <ac:grpSpMkLst>
            <pc:docMk/>
            <pc:sldMk cId="0" sldId="257"/>
            <ac:grpSpMk id="12" creationId="{00000000-0000-0000-0000-000000000000}"/>
          </ac:grpSpMkLst>
        </pc:grpChg>
        <pc:grpChg chg="mod topLvl">
          <ac:chgData name="Jacki Donaldson" userId="" providerId="" clId="Web-{0290B9C5-AA33-4CAA-A676-698E55EC6E11}" dt="2023-01-22T02:27:49.274" v="3"/>
          <ac:grpSpMkLst>
            <pc:docMk/>
            <pc:sldMk cId="0" sldId="257"/>
            <ac:grpSpMk id="13" creationId="{00000000-0000-0000-0000-000000000000}"/>
          </ac:grpSpMkLst>
        </pc:grpChg>
      </pc:sldChg>
      <pc:sldChg chg="modSp">
        <pc:chgData name="Jacki Donaldson" userId="" providerId="" clId="Web-{0290B9C5-AA33-4CAA-A676-698E55EC6E11}" dt="2023-01-22T02:29:06.261" v="15" actId="20577"/>
        <pc:sldMkLst>
          <pc:docMk/>
          <pc:sldMk cId="0" sldId="260"/>
        </pc:sldMkLst>
        <pc:spChg chg="mod">
          <ac:chgData name="Jacki Donaldson" userId="" providerId="" clId="Web-{0290B9C5-AA33-4CAA-A676-698E55EC6E11}" dt="2023-01-22T02:29:06.261" v="15" actId="20577"/>
          <ac:spMkLst>
            <pc:docMk/>
            <pc:sldMk cId="0" sldId="260"/>
            <ac:spMk id="17" creationId="{00000000-0000-0000-0000-000000000000}"/>
          </ac:spMkLst>
        </pc:spChg>
      </pc:sldChg>
      <pc:sldChg chg="modSp addCm">
        <pc:chgData name="Jacki Donaldson" userId="" providerId="" clId="Web-{0290B9C5-AA33-4CAA-A676-698E55EC6E11}" dt="2023-01-22T02:30:07.934" v="32"/>
        <pc:sldMkLst>
          <pc:docMk/>
          <pc:sldMk cId="0" sldId="261"/>
        </pc:sldMkLst>
        <pc:spChg chg="mod">
          <ac:chgData name="Jacki Donaldson" userId="" providerId="" clId="Web-{0290B9C5-AA33-4CAA-A676-698E55EC6E11}" dt="2023-01-22T02:29:47.246" v="30" actId="20577"/>
          <ac:spMkLst>
            <pc:docMk/>
            <pc:sldMk cId="0" sldId="261"/>
            <ac:spMk id="13" creationId="{00000000-0000-0000-0000-000000000000}"/>
          </ac:spMkLst>
        </pc:spChg>
        <pc:extLst>
          <p:ext xmlns:p="http://schemas.openxmlformats.org/presentationml/2006/main" uri="{D6D511B9-2390-475A-947B-AFAB55BFBCF1}">
            <pc226:cmChg xmlns:pc226="http://schemas.microsoft.com/office/powerpoint/2022/06/main/command" chg="add">
              <pc226:chgData name="Jacki Donaldson" userId="" providerId="" clId="Web-{0290B9C5-AA33-4CAA-A676-698E55EC6E11}" dt="2023-01-22T02:30:07.934" v="32"/>
              <pc2:cmMkLst xmlns:pc2="http://schemas.microsoft.com/office/powerpoint/2019/9/main/command">
                <pc:docMk/>
                <pc:sldMk cId="0" sldId="261"/>
                <pc2:cmMk id="{FB1A1E1E-384C-444B-8AA2-B7EAA9861143}"/>
              </pc2:cmMkLst>
            </pc226:cmChg>
          </p:ext>
        </pc:extLst>
      </pc:sldChg>
      <pc:sldChg chg="addCm">
        <pc:chgData name="Jacki Donaldson" userId="" providerId="" clId="Web-{0290B9C5-AA33-4CAA-A676-698E55EC6E11}" dt="2023-01-22T02:30:20.091" v="33"/>
        <pc:sldMkLst>
          <pc:docMk/>
          <pc:sldMk cId="0" sldId="262"/>
        </pc:sldMkLst>
        <pc:extLst>
          <p:ext xmlns:p="http://schemas.openxmlformats.org/presentationml/2006/main" uri="{D6D511B9-2390-475A-947B-AFAB55BFBCF1}">
            <pc226:cmChg xmlns:pc226="http://schemas.microsoft.com/office/powerpoint/2022/06/main/command" chg="add">
              <pc226:chgData name="Jacki Donaldson" userId="" providerId="" clId="Web-{0290B9C5-AA33-4CAA-A676-698E55EC6E11}" dt="2023-01-22T02:30:20.091" v="33"/>
              <pc2:cmMkLst xmlns:pc2="http://schemas.microsoft.com/office/powerpoint/2019/9/main/command">
                <pc:docMk/>
                <pc:sldMk cId="0" sldId="262"/>
                <pc2:cmMk id="{C35BC8A5-CB46-4F5D-ACE3-4ACCF7675848}"/>
              </pc2:cmMkLst>
            </pc226:cmChg>
          </p:ext>
        </pc:extLst>
      </pc:sldChg>
      <pc:sldChg chg="modSp">
        <pc:chgData name="Jacki Donaldson" userId="" providerId="" clId="Web-{0290B9C5-AA33-4CAA-A676-698E55EC6E11}" dt="2023-01-22T02:30:45.935" v="37" actId="20577"/>
        <pc:sldMkLst>
          <pc:docMk/>
          <pc:sldMk cId="0" sldId="264"/>
        </pc:sldMkLst>
        <pc:spChg chg="mod">
          <ac:chgData name="Jacki Donaldson" userId="" providerId="" clId="Web-{0290B9C5-AA33-4CAA-A676-698E55EC6E11}" dt="2023-01-22T02:30:45.935" v="37" actId="20577"/>
          <ac:spMkLst>
            <pc:docMk/>
            <pc:sldMk cId="0" sldId="264"/>
            <ac:spMk id="12" creationId="{00000000-0000-0000-0000-000000000000}"/>
          </ac:spMkLst>
        </pc:spChg>
      </pc:sldChg>
      <pc:sldChg chg="modSp">
        <pc:chgData name="Jacki Donaldson" userId="" providerId="" clId="Web-{0290B9C5-AA33-4CAA-A676-698E55EC6E11}" dt="2023-01-22T02:31:13.639" v="40" actId="20577"/>
        <pc:sldMkLst>
          <pc:docMk/>
          <pc:sldMk cId="0" sldId="265"/>
        </pc:sldMkLst>
        <pc:spChg chg="mod">
          <ac:chgData name="Jacki Donaldson" userId="" providerId="" clId="Web-{0290B9C5-AA33-4CAA-A676-698E55EC6E11}" dt="2023-01-22T02:31:13.639" v="40" actId="20577"/>
          <ac:spMkLst>
            <pc:docMk/>
            <pc:sldMk cId="0" sldId="265"/>
            <ac:spMk id="16" creationId="{00000000-0000-0000-0000-000000000000}"/>
          </ac:spMkLst>
        </pc:spChg>
      </pc:sldChg>
      <pc:sldChg chg="modSp">
        <pc:chgData name="Jacki Donaldson" userId="" providerId="" clId="Web-{0290B9C5-AA33-4CAA-A676-698E55EC6E11}" dt="2023-01-22T02:34:56.005" v="121" actId="20577"/>
        <pc:sldMkLst>
          <pc:docMk/>
          <pc:sldMk cId="0" sldId="267"/>
        </pc:sldMkLst>
        <pc:spChg chg="mod">
          <ac:chgData name="Jacki Donaldson" userId="" providerId="" clId="Web-{0290B9C5-AA33-4CAA-A676-698E55EC6E11}" dt="2023-01-22T02:34:56.005" v="121" actId="20577"/>
          <ac:spMkLst>
            <pc:docMk/>
            <pc:sldMk cId="0" sldId="267"/>
            <ac:spMk id="11" creationId="{00000000-0000-0000-0000-000000000000}"/>
          </ac:spMkLst>
        </pc:spChg>
      </pc:sldChg>
    </pc:docChg>
  </pc:docChgLst>
  <pc:docChgLst>
    <pc:chgData name="Jacki Donaldson" userId="FC0MqnbKa5jx563DznKE/V1XlszY5qOR7qtuC9lGPVw=" providerId="None" clId="Web-{BE4131DE-3174-4E3F-A7E4-555091AF6539}"/>
    <pc:docChg chg="modSld">
      <pc:chgData name="Jacki Donaldson" userId="FC0MqnbKa5jx563DznKE/V1XlszY5qOR7qtuC9lGPVw=" providerId="None" clId="Web-{BE4131DE-3174-4E3F-A7E4-555091AF6539}" dt="2023-01-29T22:47:29.658" v="9" actId="20577"/>
      <pc:docMkLst>
        <pc:docMk/>
      </pc:docMkLst>
      <pc:sldChg chg="modSp">
        <pc:chgData name="Jacki Donaldson" userId="FC0MqnbKa5jx563DznKE/V1XlszY5qOR7qtuC9lGPVw=" providerId="None" clId="Web-{BE4131DE-3174-4E3F-A7E4-555091AF6539}" dt="2023-01-29T22:38:04.617" v="2" actId="20577"/>
        <pc:sldMkLst>
          <pc:docMk/>
          <pc:sldMk cId="0" sldId="260"/>
        </pc:sldMkLst>
        <pc:spChg chg="mod">
          <ac:chgData name="Jacki Donaldson" userId="FC0MqnbKa5jx563DznKE/V1XlszY5qOR7qtuC9lGPVw=" providerId="None" clId="Web-{BE4131DE-3174-4E3F-A7E4-555091AF6539}" dt="2023-01-29T22:38:04.617" v="2" actId="20577"/>
          <ac:spMkLst>
            <pc:docMk/>
            <pc:sldMk cId="0" sldId="260"/>
            <ac:spMk id="17" creationId="{00000000-0000-0000-0000-000000000000}"/>
          </ac:spMkLst>
        </pc:spChg>
      </pc:sldChg>
      <pc:sldChg chg="modSp">
        <pc:chgData name="Jacki Donaldson" userId="FC0MqnbKa5jx563DznKE/V1XlszY5qOR7qtuC9lGPVw=" providerId="None" clId="Web-{BE4131DE-3174-4E3F-A7E4-555091AF6539}" dt="2023-01-29T22:39:33.666" v="3" actId="20577"/>
        <pc:sldMkLst>
          <pc:docMk/>
          <pc:sldMk cId="0" sldId="264"/>
        </pc:sldMkLst>
        <pc:spChg chg="mod">
          <ac:chgData name="Jacki Donaldson" userId="FC0MqnbKa5jx563DznKE/V1XlszY5qOR7qtuC9lGPVw=" providerId="None" clId="Web-{BE4131DE-3174-4E3F-A7E4-555091AF6539}" dt="2023-01-29T22:39:33.666" v="3" actId="20577"/>
          <ac:spMkLst>
            <pc:docMk/>
            <pc:sldMk cId="0" sldId="264"/>
            <ac:spMk id="18" creationId="{00000000-0000-0000-0000-000000000000}"/>
          </ac:spMkLst>
        </pc:spChg>
      </pc:sldChg>
      <pc:sldChg chg="modSp">
        <pc:chgData name="Jacki Donaldson" userId="FC0MqnbKa5jx563DznKE/V1XlszY5qOR7qtuC9lGPVw=" providerId="None" clId="Web-{BE4131DE-3174-4E3F-A7E4-555091AF6539}" dt="2023-01-29T22:39:58.994" v="5" actId="20577"/>
        <pc:sldMkLst>
          <pc:docMk/>
          <pc:sldMk cId="0" sldId="265"/>
        </pc:sldMkLst>
        <pc:spChg chg="mod">
          <ac:chgData name="Jacki Donaldson" userId="FC0MqnbKa5jx563DznKE/V1XlszY5qOR7qtuC9lGPVw=" providerId="None" clId="Web-{BE4131DE-3174-4E3F-A7E4-555091AF6539}" dt="2023-01-29T22:39:58.994" v="5" actId="20577"/>
          <ac:spMkLst>
            <pc:docMk/>
            <pc:sldMk cId="0" sldId="265"/>
            <ac:spMk id="13" creationId="{00000000-0000-0000-0000-000000000000}"/>
          </ac:spMkLst>
        </pc:spChg>
      </pc:sldChg>
      <pc:sldChg chg="modSp">
        <pc:chgData name="Jacki Donaldson" userId="FC0MqnbKa5jx563DznKE/V1XlszY5qOR7qtuC9lGPVw=" providerId="None" clId="Web-{BE4131DE-3174-4E3F-A7E4-555091AF6539}" dt="2023-01-29T22:47:29.658" v="9" actId="20577"/>
        <pc:sldMkLst>
          <pc:docMk/>
          <pc:sldMk cId="0" sldId="267"/>
        </pc:sldMkLst>
        <pc:spChg chg="mod">
          <ac:chgData name="Jacki Donaldson" userId="FC0MqnbKa5jx563DznKE/V1XlszY5qOR7qtuC9lGPVw=" providerId="None" clId="Web-{BE4131DE-3174-4E3F-A7E4-555091AF6539}" dt="2023-01-29T22:47:29.658" v="9" actId="20577"/>
          <ac:spMkLst>
            <pc:docMk/>
            <pc:sldMk cId="0" sldId="267"/>
            <ac:spMk id="11" creationId="{00000000-0000-0000-0000-000000000000}"/>
          </ac:spMkLst>
        </pc:spChg>
        <pc:spChg chg="mod">
          <ac:chgData name="Jacki Donaldson" userId="FC0MqnbKa5jx563DznKE/V1XlszY5qOR7qtuC9lGPVw=" providerId="None" clId="Web-{BE4131DE-3174-4E3F-A7E4-555091AF6539}" dt="2023-01-29T22:40:57.151" v="7" actId="20577"/>
          <ac:spMkLst>
            <pc:docMk/>
            <pc:sldMk cId="0" sldId="267"/>
            <ac:spMk id="16" creationId="{00000000-0000-0000-0000-000000000000}"/>
          </ac:spMkLst>
        </pc:spChg>
      </pc:sldChg>
    </pc:docChg>
  </pc:docChgLst>
  <pc:docChgLst>
    <pc:chgData name="Jacki Donaldson" clId="Web-{06CFF0C9-EC06-4853-8639-7FECE8AB0B61}"/>
    <pc:docChg chg="modSld">
      <pc:chgData name="Jacki Donaldson" userId="" providerId="" clId="Web-{06CFF0C9-EC06-4853-8639-7FECE8AB0B61}" dt="2023-01-29T22:47:18.516" v="1" actId="20577"/>
      <pc:docMkLst>
        <pc:docMk/>
      </pc:docMkLst>
      <pc:sldChg chg="modSp">
        <pc:chgData name="Jacki Donaldson" userId="" providerId="" clId="Web-{06CFF0C9-EC06-4853-8639-7FECE8AB0B61}" dt="2023-01-29T22:47:18.516" v="1" actId="20577"/>
        <pc:sldMkLst>
          <pc:docMk/>
          <pc:sldMk cId="0" sldId="265"/>
        </pc:sldMkLst>
        <pc:spChg chg="mod">
          <ac:chgData name="Jacki Donaldson" userId="" providerId="" clId="Web-{06CFF0C9-EC06-4853-8639-7FECE8AB0B61}" dt="2023-01-29T22:47:18.516" v="1" actId="20577"/>
          <ac:spMkLst>
            <pc:docMk/>
            <pc:sldMk cId="0" sldId="265"/>
            <ac:spMk id="13" creationId="{00000000-0000-0000-0000-000000000000}"/>
          </ac:spMkLst>
        </pc:spChg>
      </pc:sldChg>
    </pc:docChg>
  </pc:docChgLst>
  <pc:docChgLst>
    <pc:chgData name="Jacki Donaldson" userId="FC0MqnbKa5jx563DznKE/V1XlszY5qOR7qtuC9lGPVw=" providerId="None" clId="Web-{964BC8A0-269A-44D4-B07D-D37657F8C80A}"/>
    <pc:docChg chg="modSld">
      <pc:chgData name="Jacki Donaldson" userId="FC0MqnbKa5jx563DznKE/V1XlszY5qOR7qtuC9lGPVw=" providerId="None" clId="Web-{964BC8A0-269A-44D4-B07D-D37657F8C80A}" dt="2023-02-04T22:18:07.703" v="33" actId="20577"/>
      <pc:docMkLst>
        <pc:docMk/>
      </pc:docMkLst>
      <pc:sldChg chg="modSp">
        <pc:chgData name="Jacki Donaldson" userId="FC0MqnbKa5jx563DznKE/V1XlszY5qOR7qtuC9lGPVw=" providerId="None" clId="Web-{964BC8A0-269A-44D4-B07D-D37657F8C80A}" dt="2023-02-04T22:15:30.307" v="5" actId="20577"/>
        <pc:sldMkLst>
          <pc:docMk/>
          <pc:sldMk cId="0" sldId="257"/>
        </pc:sldMkLst>
        <pc:spChg chg="mod">
          <ac:chgData name="Jacki Donaldson" userId="FC0MqnbKa5jx563DznKE/V1XlszY5qOR7qtuC9lGPVw=" providerId="None" clId="Web-{964BC8A0-269A-44D4-B07D-D37657F8C80A}" dt="2023-02-04T22:15:30.307" v="5" actId="20577"/>
          <ac:spMkLst>
            <pc:docMk/>
            <pc:sldMk cId="0" sldId="257"/>
            <ac:spMk id="20" creationId="{00000000-0000-0000-0000-000000000000}"/>
          </ac:spMkLst>
        </pc:spChg>
      </pc:sldChg>
      <pc:sldChg chg="modSp">
        <pc:chgData name="Jacki Donaldson" userId="FC0MqnbKa5jx563DznKE/V1XlszY5qOR7qtuC9lGPVw=" providerId="None" clId="Web-{964BC8A0-269A-44D4-B07D-D37657F8C80A}" dt="2023-02-04T22:15:56.417" v="13" actId="20577"/>
        <pc:sldMkLst>
          <pc:docMk/>
          <pc:sldMk cId="0" sldId="258"/>
        </pc:sldMkLst>
        <pc:spChg chg="mod">
          <ac:chgData name="Jacki Donaldson" userId="FC0MqnbKa5jx563DznKE/V1XlszY5qOR7qtuC9lGPVw=" providerId="None" clId="Web-{964BC8A0-269A-44D4-B07D-D37657F8C80A}" dt="2023-02-04T22:15:43.261" v="9" actId="20577"/>
          <ac:spMkLst>
            <pc:docMk/>
            <pc:sldMk cId="0" sldId="258"/>
            <ac:spMk id="22" creationId="{00000000-0000-0000-0000-000000000000}"/>
          </ac:spMkLst>
        </pc:spChg>
        <pc:spChg chg="mod">
          <ac:chgData name="Jacki Donaldson" userId="FC0MqnbKa5jx563DznKE/V1XlszY5qOR7qtuC9lGPVw=" providerId="None" clId="Web-{964BC8A0-269A-44D4-B07D-D37657F8C80A}" dt="2023-02-04T22:15:52.823" v="11" actId="20577"/>
          <ac:spMkLst>
            <pc:docMk/>
            <pc:sldMk cId="0" sldId="258"/>
            <ac:spMk id="23" creationId="{00000000-0000-0000-0000-000000000000}"/>
          </ac:spMkLst>
        </pc:spChg>
        <pc:spChg chg="mod">
          <ac:chgData name="Jacki Donaldson" userId="FC0MqnbKa5jx563DznKE/V1XlszY5qOR7qtuC9lGPVw=" providerId="None" clId="Web-{964BC8A0-269A-44D4-B07D-D37657F8C80A}" dt="2023-02-04T22:15:56.417" v="13" actId="20577"/>
          <ac:spMkLst>
            <pc:docMk/>
            <pc:sldMk cId="0" sldId="258"/>
            <ac:spMk id="24" creationId="{00000000-0000-0000-0000-000000000000}"/>
          </ac:spMkLst>
        </pc:spChg>
      </pc:sldChg>
      <pc:sldChg chg="modSp">
        <pc:chgData name="Jacki Donaldson" userId="FC0MqnbKa5jx563DznKE/V1XlszY5qOR7qtuC9lGPVw=" providerId="None" clId="Web-{964BC8A0-269A-44D4-B07D-D37657F8C80A}" dt="2023-02-04T22:16:38.293" v="21" actId="20577"/>
        <pc:sldMkLst>
          <pc:docMk/>
          <pc:sldMk cId="0" sldId="260"/>
        </pc:sldMkLst>
        <pc:spChg chg="mod">
          <ac:chgData name="Jacki Donaldson" userId="FC0MqnbKa5jx563DznKE/V1XlszY5qOR7qtuC9lGPVw=" providerId="None" clId="Web-{964BC8A0-269A-44D4-B07D-D37657F8C80A}" dt="2023-02-04T22:16:22.855" v="16" actId="20577"/>
          <ac:spMkLst>
            <pc:docMk/>
            <pc:sldMk cId="0" sldId="260"/>
            <ac:spMk id="14" creationId="{00000000-0000-0000-0000-000000000000}"/>
          </ac:spMkLst>
        </pc:spChg>
        <pc:spChg chg="mod">
          <ac:chgData name="Jacki Donaldson" userId="FC0MqnbKa5jx563DznKE/V1XlszY5qOR7qtuC9lGPVw=" providerId="None" clId="Web-{964BC8A0-269A-44D4-B07D-D37657F8C80A}" dt="2023-02-04T22:16:38.293" v="21" actId="20577"/>
          <ac:spMkLst>
            <pc:docMk/>
            <pc:sldMk cId="0" sldId="260"/>
            <ac:spMk id="17" creationId="{00000000-0000-0000-0000-000000000000}"/>
          </ac:spMkLst>
        </pc:spChg>
      </pc:sldChg>
      <pc:sldChg chg="modSp">
        <pc:chgData name="Jacki Donaldson" userId="FC0MqnbKa5jx563DznKE/V1XlszY5qOR7qtuC9lGPVw=" providerId="None" clId="Web-{964BC8A0-269A-44D4-B07D-D37657F8C80A}" dt="2023-02-04T22:17:42.374" v="29" actId="20577"/>
        <pc:sldMkLst>
          <pc:docMk/>
          <pc:sldMk cId="0" sldId="266"/>
        </pc:sldMkLst>
        <pc:spChg chg="mod">
          <ac:chgData name="Jacki Donaldson" userId="FC0MqnbKa5jx563DznKE/V1XlszY5qOR7qtuC9lGPVw=" providerId="None" clId="Web-{964BC8A0-269A-44D4-B07D-D37657F8C80A}" dt="2023-02-04T22:17:34.671" v="25" actId="20577"/>
          <ac:spMkLst>
            <pc:docMk/>
            <pc:sldMk cId="0" sldId="266"/>
            <ac:spMk id="12" creationId="{00000000-0000-0000-0000-000000000000}"/>
          </ac:spMkLst>
        </pc:spChg>
        <pc:spChg chg="mod">
          <ac:chgData name="Jacki Donaldson" userId="FC0MqnbKa5jx563DznKE/V1XlszY5qOR7qtuC9lGPVw=" providerId="None" clId="Web-{964BC8A0-269A-44D4-B07D-D37657F8C80A}" dt="2023-02-04T22:17:37.812" v="27" actId="20577"/>
          <ac:spMkLst>
            <pc:docMk/>
            <pc:sldMk cId="0" sldId="266"/>
            <ac:spMk id="16" creationId="{00000000-0000-0000-0000-000000000000}"/>
          </ac:spMkLst>
        </pc:spChg>
        <pc:spChg chg="mod">
          <ac:chgData name="Jacki Donaldson" userId="FC0MqnbKa5jx563DznKE/V1XlszY5qOR7qtuC9lGPVw=" providerId="None" clId="Web-{964BC8A0-269A-44D4-B07D-D37657F8C80A}" dt="2023-02-04T22:17:42.374" v="29" actId="20577"/>
          <ac:spMkLst>
            <pc:docMk/>
            <pc:sldMk cId="0" sldId="266"/>
            <ac:spMk id="24" creationId="{00000000-0000-0000-0000-000000000000}"/>
          </ac:spMkLst>
        </pc:spChg>
      </pc:sldChg>
      <pc:sldChg chg="modSp">
        <pc:chgData name="Jacki Donaldson" userId="FC0MqnbKa5jx563DznKE/V1XlszY5qOR7qtuC9lGPVw=" providerId="None" clId="Web-{964BC8A0-269A-44D4-B07D-D37657F8C80A}" dt="2023-02-04T22:18:07.703" v="33" actId="20577"/>
        <pc:sldMkLst>
          <pc:docMk/>
          <pc:sldMk cId="0" sldId="267"/>
        </pc:sldMkLst>
        <pc:spChg chg="mod">
          <ac:chgData name="Jacki Donaldson" userId="FC0MqnbKa5jx563DznKE/V1XlszY5qOR7qtuC9lGPVw=" providerId="None" clId="Web-{964BC8A0-269A-44D4-B07D-D37657F8C80A}" dt="2023-02-04T22:18:07.703" v="33" actId="20577"/>
          <ac:spMkLst>
            <pc:docMk/>
            <pc:sldMk cId="0" sldId="267"/>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D4DFF-8BDB-4D81-B60C-16C749D9931C}" type="datetimeFigureOut">
              <a:rPr lang="en-US" smtClean="0"/>
              <a:t>3/28/23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92025-EC38-4766-829F-4155F0CB9169}" type="slidenum">
              <a:rPr lang="en-US" smtClean="0"/>
              <a:t>‹#›</a:t>
            </a:fld>
            <a:endParaRPr lang="en-US" dirty="0"/>
          </a:p>
        </p:txBody>
      </p:sp>
    </p:spTree>
    <p:extLst>
      <p:ext uri="{BB962C8B-B14F-4D97-AF65-F5344CB8AC3E}">
        <p14:creationId xmlns:p14="http://schemas.microsoft.com/office/powerpoint/2010/main" val="291018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template is found in resource F.1) I typically have a copy of the lesson for each student to follow as I teach. </a:t>
            </a:r>
          </a:p>
        </p:txBody>
      </p:sp>
      <p:sp>
        <p:nvSpPr>
          <p:cNvPr id="4" name="Slide Number Placeholder 3"/>
          <p:cNvSpPr>
            <a:spLocks noGrp="1"/>
          </p:cNvSpPr>
          <p:nvPr>
            <p:ph type="sldNum" sz="quarter" idx="5"/>
          </p:nvPr>
        </p:nvSpPr>
        <p:spPr/>
        <p:txBody>
          <a:bodyPr/>
          <a:lstStyle/>
          <a:p>
            <a:fld id="{39F92025-EC38-4766-829F-4155F0CB9169}" type="slidenum">
              <a:rPr lang="en-US" smtClean="0"/>
              <a:t>8</a:t>
            </a:fld>
            <a:endParaRPr lang="en-US" dirty="0"/>
          </a:p>
        </p:txBody>
      </p:sp>
    </p:spTree>
    <p:extLst>
      <p:ext uri="{BB962C8B-B14F-4D97-AF65-F5344CB8AC3E}">
        <p14:creationId xmlns:p14="http://schemas.microsoft.com/office/powerpoint/2010/main" val="2970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https://www.youtube.com/watch?v=i-qNpFtcynI" TargetMode="Externa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sv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watch?v=ESFVNzihOZ0" TargetMode="Externa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docs.google.com/document/d/17DsAeHd9_SqaIYQSXLarKFuWHXTjX6110xQeg1yy87k/edit" TargetMode="Externa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1C5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 y="0"/>
            <a:ext cx="14601419" cy="10287000"/>
            <a:chOff x="0" y="0"/>
            <a:chExt cx="7457157" cy="5342981"/>
          </a:xfrm>
        </p:grpSpPr>
        <p:sp>
          <p:nvSpPr>
            <p:cNvPr id="3" name="Freeform 3"/>
            <p:cNvSpPr/>
            <p:nvPr/>
          </p:nvSpPr>
          <p:spPr>
            <a:xfrm>
              <a:off x="0" y="0"/>
              <a:ext cx="7457157" cy="5342981"/>
            </a:xfrm>
            <a:custGeom>
              <a:avLst/>
              <a:gdLst/>
              <a:ahLst/>
              <a:cxnLst/>
              <a:rect l="l" t="t" r="r" b="b"/>
              <a:pathLst>
                <a:path w="7457157" h="5342981">
                  <a:moveTo>
                    <a:pt x="0" y="0"/>
                  </a:moveTo>
                  <a:lnTo>
                    <a:pt x="7457157" y="0"/>
                  </a:lnTo>
                  <a:lnTo>
                    <a:pt x="7457157" y="5342981"/>
                  </a:lnTo>
                  <a:lnTo>
                    <a:pt x="0" y="5342981"/>
                  </a:lnTo>
                  <a:close/>
                </a:path>
              </a:pathLst>
            </a:custGeom>
            <a:solidFill>
              <a:srgbClr val="1546BA"/>
            </a:solidFill>
          </p:spPr>
        </p:sp>
      </p:grpSp>
      <p:sp>
        <p:nvSpPr>
          <p:cNvPr id="4" name="TextBox 4"/>
          <p:cNvSpPr txBox="1"/>
          <p:nvPr/>
        </p:nvSpPr>
        <p:spPr>
          <a:xfrm>
            <a:off x="1285933" y="912769"/>
            <a:ext cx="4338661" cy="643298"/>
          </a:xfrm>
          <a:prstGeom prst="rect">
            <a:avLst/>
          </a:prstGeom>
        </p:spPr>
        <p:txBody>
          <a:bodyPr lIns="0" tIns="0" rIns="0" bIns="0" rtlCol="0" anchor="t">
            <a:spAutoFit/>
          </a:bodyPr>
          <a:lstStyle/>
          <a:p>
            <a:pPr>
              <a:lnSpc>
                <a:spcPts val="2569"/>
              </a:lnSpc>
            </a:pPr>
            <a:r>
              <a:rPr lang="en-US" sz="2569" dirty="0">
                <a:solidFill>
                  <a:srgbClr val="FFFFFF"/>
                </a:solidFill>
                <a:latin typeface="Montserrat Classic"/>
              </a:rPr>
              <a:t>HLP Lesson Study Interactive Lecture Series </a:t>
            </a:r>
          </a:p>
        </p:txBody>
      </p:sp>
      <p:sp>
        <p:nvSpPr>
          <p:cNvPr id="5" name="TextBox 5"/>
          <p:cNvSpPr txBox="1">
            <a:spLocks noGrp="1"/>
          </p:cNvSpPr>
          <p:nvPr>
            <p:ph type="title" idx="4294967295"/>
          </p:nvPr>
        </p:nvSpPr>
        <p:spPr>
          <a:xfrm>
            <a:off x="1285933" y="6967568"/>
            <a:ext cx="10224950" cy="21954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36"/>
              </a:lnSpc>
              <a:spcBef>
                <a:spcPts val="0"/>
              </a:spcBef>
              <a:spcAft>
                <a:spcPts val="0"/>
              </a:spcAft>
              <a:buClrTx/>
              <a:buSzTx/>
              <a:buFontTx/>
              <a:buNone/>
              <a:tabLst/>
              <a:defRPr/>
            </a:pPr>
            <a:r>
              <a:rPr kumimoji="0" lang="en-US" sz="8436" b="0" i="0" u="none" strike="noStrike" kern="1200" cap="none" spc="0" normalizeH="0" baseline="0" noProof="0" dirty="0">
                <a:ln>
                  <a:noFill/>
                </a:ln>
                <a:solidFill>
                  <a:srgbClr val="FFFFFF"/>
                </a:solidFill>
                <a:effectLst/>
                <a:uLnTx/>
                <a:uFillTx/>
                <a:latin typeface="Montserrat Classic Bold"/>
                <a:ea typeface="+mn-ea"/>
                <a:cs typeface="+mn-cs"/>
              </a:rPr>
              <a:t>USE EXPLICIT INSTRUCTION </a:t>
            </a:r>
          </a:p>
        </p:txBody>
      </p:sp>
      <p:grpSp>
        <p:nvGrpSpPr>
          <p:cNvPr id="6" name="Group 6">
            <a:extLst>
              <a:ext uri="{C183D7F6-B498-43B3-948B-1728B52AA6E4}">
                <adec:decorative xmlns:adec="http://schemas.microsoft.com/office/drawing/2017/decorative" val="1"/>
              </a:ext>
            </a:extLst>
          </p:cNvPr>
          <p:cNvGrpSpPr/>
          <p:nvPr/>
        </p:nvGrpSpPr>
        <p:grpSpPr>
          <a:xfrm>
            <a:off x="15177848" y="5664012"/>
            <a:ext cx="2557506" cy="3444603"/>
            <a:chOff x="0" y="0"/>
            <a:chExt cx="3410008" cy="4592804"/>
          </a:xfrm>
        </p:grpSpPr>
        <p:sp>
          <p:nvSpPr>
            <p:cNvPr id="7" name="AutoShape 7"/>
            <p:cNvSpPr/>
            <p:nvPr/>
          </p:nvSpPr>
          <p:spPr>
            <a:xfrm rot="-5400000">
              <a:off x="1431806" y="1935145"/>
              <a:ext cx="12734" cy="2775270"/>
            </a:xfrm>
            <a:prstGeom prst="rect">
              <a:avLst/>
            </a:prstGeom>
            <a:solidFill>
              <a:srgbClr val="FFFFFF"/>
            </a:solidFill>
          </p:spPr>
        </p:sp>
        <p:sp>
          <p:nvSpPr>
            <p:cNvPr id="8" name="TextBox 8"/>
            <p:cNvSpPr txBox="1"/>
            <p:nvPr/>
          </p:nvSpPr>
          <p:spPr>
            <a:xfrm>
              <a:off x="50538" y="464062"/>
              <a:ext cx="3359470" cy="310757"/>
            </a:xfrm>
            <a:prstGeom prst="rect">
              <a:avLst/>
            </a:prstGeom>
          </p:spPr>
          <p:txBody>
            <a:bodyPr lIns="0" tIns="0" rIns="0" bIns="0" rtlCol="0" anchor="t">
              <a:spAutoFit/>
            </a:bodyPr>
            <a:lstStyle/>
            <a:p>
              <a:pPr>
                <a:lnSpc>
                  <a:spcPts val="1700"/>
                </a:lnSpc>
              </a:pPr>
              <a:r>
                <a:rPr lang="en-US" sz="1700" dirty="0">
                  <a:solidFill>
                    <a:srgbClr val="FFFFFF"/>
                  </a:solidFill>
                  <a:latin typeface="Libre Franklin Light"/>
                </a:rPr>
                <a:t>Whitworth University </a:t>
              </a:r>
            </a:p>
          </p:txBody>
        </p:sp>
        <p:sp>
          <p:nvSpPr>
            <p:cNvPr id="9" name="TextBox 9"/>
            <p:cNvSpPr txBox="1"/>
            <p:nvPr/>
          </p:nvSpPr>
          <p:spPr>
            <a:xfrm>
              <a:off x="50538" y="2038862"/>
              <a:ext cx="2775270" cy="310757"/>
            </a:xfrm>
            <a:prstGeom prst="rect">
              <a:avLst/>
            </a:prstGeom>
          </p:spPr>
          <p:txBody>
            <a:bodyPr lIns="0" tIns="0" rIns="0" bIns="0" rtlCol="0" anchor="t">
              <a:spAutoFit/>
            </a:bodyPr>
            <a:lstStyle/>
            <a:p>
              <a:pPr>
                <a:lnSpc>
                  <a:spcPts val="1700"/>
                </a:lnSpc>
              </a:pPr>
              <a:r>
                <a:rPr lang="en-US" sz="1700" dirty="0">
                  <a:solidFill>
                    <a:srgbClr val="FFFFFF"/>
                  </a:solidFill>
                  <a:latin typeface="Libre Franklin Light"/>
                </a:rPr>
                <a:t>Kristen Arnold, Ed.D.</a:t>
              </a:r>
            </a:p>
          </p:txBody>
        </p:sp>
        <p:sp>
          <p:nvSpPr>
            <p:cNvPr id="10" name="TextBox 10"/>
            <p:cNvSpPr txBox="1"/>
            <p:nvPr/>
          </p:nvSpPr>
          <p:spPr>
            <a:xfrm>
              <a:off x="0" y="4246124"/>
              <a:ext cx="2775270" cy="346680"/>
            </a:xfrm>
            <a:prstGeom prst="rect">
              <a:avLst/>
            </a:prstGeom>
          </p:spPr>
          <p:txBody>
            <a:bodyPr lIns="0" tIns="0" rIns="0" bIns="0" rtlCol="0" anchor="t">
              <a:spAutoFit/>
            </a:bodyPr>
            <a:lstStyle/>
            <a:p>
              <a:pPr>
                <a:lnSpc>
                  <a:spcPts val="2380"/>
                </a:lnSpc>
              </a:pPr>
              <a:endParaRPr dirty="0"/>
            </a:p>
          </p:txBody>
        </p:sp>
        <p:sp>
          <p:nvSpPr>
            <p:cNvPr id="11" name="TextBox 11"/>
            <p:cNvSpPr txBox="1"/>
            <p:nvPr/>
          </p:nvSpPr>
          <p:spPr>
            <a:xfrm>
              <a:off x="50538" y="28575"/>
              <a:ext cx="1530670" cy="310757"/>
            </a:xfrm>
            <a:prstGeom prst="rect">
              <a:avLst/>
            </a:prstGeom>
          </p:spPr>
          <p:txBody>
            <a:bodyPr lIns="0" tIns="0" rIns="0" bIns="0" rtlCol="0" anchor="t">
              <a:spAutoFit/>
            </a:bodyPr>
            <a:lstStyle/>
            <a:p>
              <a:pPr>
                <a:lnSpc>
                  <a:spcPts val="1700"/>
                </a:lnSpc>
              </a:pPr>
              <a:r>
                <a:rPr lang="en-US" sz="1700" dirty="0">
                  <a:solidFill>
                    <a:srgbClr val="FFFFFF"/>
                  </a:solidFill>
                  <a:latin typeface="Montserrat Classic Bold"/>
                </a:rPr>
                <a:t>School</a:t>
              </a:r>
            </a:p>
          </p:txBody>
        </p:sp>
        <p:sp>
          <p:nvSpPr>
            <p:cNvPr id="12" name="TextBox 12"/>
            <p:cNvSpPr txBox="1"/>
            <p:nvPr/>
          </p:nvSpPr>
          <p:spPr>
            <a:xfrm>
              <a:off x="50538" y="1603375"/>
              <a:ext cx="1784670" cy="310757"/>
            </a:xfrm>
            <a:prstGeom prst="rect">
              <a:avLst/>
            </a:prstGeom>
          </p:spPr>
          <p:txBody>
            <a:bodyPr lIns="0" tIns="0" rIns="0" bIns="0" rtlCol="0" anchor="t">
              <a:spAutoFit/>
            </a:bodyPr>
            <a:lstStyle/>
            <a:p>
              <a:pPr>
                <a:lnSpc>
                  <a:spcPts val="1700"/>
                </a:lnSpc>
              </a:pPr>
              <a:r>
                <a:rPr lang="en-US" sz="1700" dirty="0">
                  <a:solidFill>
                    <a:srgbClr val="FFFFFF"/>
                  </a:solidFill>
                  <a:latin typeface="Montserrat Classic Bold"/>
                </a:rPr>
                <a:t>Professor</a:t>
              </a:r>
            </a:p>
          </p:txBody>
        </p:sp>
      </p:grpSp>
      <p:pic>
        <p:nvPicPr>
          <p:cNvPr id="13" name="Picture 1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56246" y="1024868"/>
            <a:ext cx="544908" cy="381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555768" y="1110614"/>
            <a:ext cx="381000" cy="381000"/>
            <a:chOff x="0" y="0"/>
            <a:chExt cx="508000" cy="508000"/>
          </a:xfrm>
        </p:grpSpPr>
        <p:grpSp>
          <p:nvGrpSpPr>
            <p:cNvPr id="3" name="Group 3"/>
            <p:cNvGrpSpPr>
              <a:grpSpLocks noChangeAspect="1"/>
            </p:cNvGrpSpPr>
            <p:nvPr/>
          </p:nvGrpSpPr>
          <p:grpSpPr>
            <a:xfrm>
              <a:off x="0" y="0"/>
              <a:ext cx="508000" cy="508000"/>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grpSp>
        <p:nvGrpSpPr>
          <p:cNvPr id="6" name="Group 6">
            <a:extLst>
              <a:ext uri="{C183D7F6-B498-43B3-948B-1728B52AA6E4}">
                <adec:decorative xmlns:adec="http://schemas.microsoft.com/office/drawing/2017/decorative" val="1"/>
              </a:ext>
            </a:extLst>
          </p:cNvPr>
          <p:cNvGrpSpPr/>
          <p:nvPr/>
        </p:nvGrpSpPr>
        <p:grpSpPr>
          <a:xfrm rot="-10800000">
            <a:off x="17555768" y="565786"/>
            <a:ext cx="381000" cy="381000"/>
            <a:chOff x="0" y="0"/>
            <a:chExt cx="508000" cy="508000"/>
          </a:xfrm>
        </p:grpSpPr>
        <p:grpSp>
          <p:nvGrpSpPr>
            <p:cNvPr id="7" name="Group 7"/>
            <p:cNvGrpSpPr>
              <a:grpSpLocks noChangeAspect="1"/>
            </p:cNvGrpSpPr>
            <p:nvPr/>
          </p:nvGrpSpPr>
          <p:grpSpPr>
            <a:xfrm>
              <a:off x="0" y="0"/>
              <a:ext cx="508000" cy="508000"/>
              <a:chOff x="0" y="0"/>
              <a:chExt cx="6355080" cy="6355080"/>
            </a:xfrm>
          </p:grpSpPr>
          <p:sp>
            <p:nvSpPr>
              <p:cNvPr id="8"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sp>
        <p:nvSpPr>
          <p:cNvPr id="10" name="TextBox 10"/>
          <p:cNvSpPr txBox="1">
            <a:spLocks noGrp="1"/>
          </p:cNvSpPr>
          <p:nvPr>
            <p:ph type="title" idx="4294967295"/>
          </p:nvPr>
        </p:nvSpPr>
        <p:spPr>
          <a:xfrm>
            <a:off x="2642670" y="1529714"/>
            <a:ext cx="9759780" cy="8069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16"/>
              </a:lnSpc>
              <a:spcBef>
                <a:spcPts val="0"/>
              </a:spcBef>
              <a:spcAft>
                <a:spcPts val="0"/>
              </a:spcAft>
              <a:buClrTx/>
              <a:buSzTx/>
              <a:buFontTx/>
              <a:buNone/>
              <a:tabLst/>
              <a:defRPr/>
            </a:pPr>
            <a:r>
              <a:rPr kumimoji="0" lang="en-US" sz="5600" b="0" i="0" u="none" strike="noStrike" kern="1200" cap="none" spc="89" normalizeH="0" baseline="0" noProof="0" dirty="0">
                <a:ln>
                  <a:noFill/>
                </a:ln>
                <a:solidFill>
                  <a:srgbClr val="011C5D"/>
                </a:solidFill>
                <a:effectLst/>
                <a:uLnTx/>
                <a:uFillTx/>
                <a:latin typeface="Montserrat Classic Bold"/>
                <a:ea typeface="+mn-ea"/>
                <a:cs typeface="+mn-cs"/>
              </a:rPr>
              <a:t>Recap </a:t>
            </a:r>
            <a:r>
              <a:rPr kumimoji="0" lang="en-US" sz="5600" b="0" i="0" u="none" strike="noStrike" kern="1200" cap="none" spc="89" normalizeH="0" baseline="0" noProof="0" dirty="0">
                <a:ln>
                  <a:noFill/>
                </a:ln>
                <a:solidFill>
                  <a:srgbClr val="1546BA"/>
                </a:solidFill>
                <a:effectLst/>
                <a:uLnTx/>
                <a:uFillTx/>
                <a:latin typeface="Montserrat Classic Bold"/>
                <a:ea typeface="+mn-ea"/>
                <a:cs typeface="+mn-cs"/>
              </a:rPr>
              <a:t>of today's class</a:t>
            </a:r>
          </a:p>
        </p:txBody>
      </p:sp>
      <p:grpSp>
        <p:nvGrpSpPr>
          <p:cNvPr id="11" name="Group 11">
            <a:extLst>
              <a:ext uri="{C183D7F6-B498-43B3-948B-1728B52AA6E4}">
                <adec:decorative xmlns:adec="http://schemas.microsoft.com/office/drawing/2017/decorative" val="1"/>
              </a:ext>
            </a:extLst>
          </p:cNvPr>
          <p:cNvGrpSpPr/>
          <p:nvPr/>
        </p:nvGrpSpPr>
        <p:grpSpPr>
          <a:xfrm>
            <a:off x="2642670" y="2975942"/>
            <a:ext cx="5201445" cy="2458665"/>
            <a:chOff x="0" y="0"/>
            <a:chExt cx="6935261" cy="3278220"/>
          </a:xfrm>
        </p:grpSpPr>
        <p:sp>
          <p:nvSpPr>
            <p:cNvPr id="12" name="TextBox 12"/>
            <p:cNvSpPr txBox="1"/>
            <p:nvPr/>
          </p:nvSpPr>
          <p:spPr>
            <a:xfrm>
              <a:off x="0" y="2399517"/>
              <a:ext cx="6935261" cy="878703"/>
            </a:xfrm>
            <a:prstGeom prst="rect">
              <a:avLst/>
            </a:prstGeom>
          </p:spPr>
          <p:txBody>
            <a:bodyPr lIns="0" tIns="0" rIns="0" bIns="0" rtlCol="0" anchor="t">
              <a:spAutoFit/>
            </a:bodyPr>
            <a:lstStyle/>
            <a:p>
              <a:pPr>
                <a:lnSpc>
                  <a:spcPts val="2720"/>
                </a:lnSpc>
                <a:spcBef>
                  <a:spcPct val="0"/>
                </a:spcBef>
              </a:pPr>
              <a:r>
                <a:rPr lang="en-US" sz="1700" spc="34" dirty="0">
                  <a:solidFill>
                    <a:srgbClr val="241D27"/>
                  </a:solidFill>
                  <a:latin typeface="Libre Franklin Light"/>
                </a:rPr>
                <a:t>In what ways does the use of EI help all students learn more effectively?</a:t>
              </a:r>
            </a:p>
          </p:txBody>
        </p:sp>
        <p:sp>
          <p:nvSpPr>
            <p:cNvPr id="13" name="TextBox 13"/>
            <p:cNvSpPr txBox="1"/>
            <p:nvPr/>
          </p:nvSpPr>
          <p:spPr>
            <a:xfrm>
              <a:off x="0" y="1429084"/>
              <a:ext cx="3530836" cy="690456"/>
            </a:xfrm>
            <a:prstGeom prst="rect">
              <a:avLst/>
            </a:prstGeom>
          </p:spPr>
          <p:txBody>
            <a:bodyPr lIns="0" tIns="0" rIns="0" bIns="0" rtlCol="0" anchor="t">
              <a:spAutoFit/>
            </a:bodyPr>
            <a:lstStyle/>
            <a:p>
              <a:pPr>
                <a:lnSpc>
                  <a:spcPts val="2100"/>
                </a:lnSpc>
              </a:pPr>
              <a:r>
                <a:rPr lang="en-US" sz="2100" dirty="0">
                  <a:solidFill>
                    <a:srgbClr val="241D27"/>
                  </a:solidFill>
                  <a:latin typeface="Montserrat Classic Bold"/>
                </a:rPr>
                <a:t>Connection to Practice 1</a:t>
              </a: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765647" cy="1042341"/>
            </a:xfrm>
            <a:prstGeom prst="rect">
              <a:avLst/>
            </a:prstGeom>
          </p:spPr>
        </p:pic>
      </p:grpSp>
      <p:grpSp>
        <p:nvGrpSpPr>
          <p:cNvPr id="15" name="Group 15">
            <a:extLst>
              <a:ext uri="{C183D7F6-B498-43B3-948B-1728B52AA6E4}">
                <adec:decorative xmlns:adec="http://schemas.microsoft.com/office/drawing/2017/decorative" val="1"/>
              </a:ext>
            </a:extLst>
          </p:cNvPr>
          <p:cNvGrpSpPr/>
          <p:nvPr/>
        </p:nvGrpSpPr>
        <p:grpSpPr>
          <a:xfrm>
            <a:off x="2642670" y="6303768"/>
            <a:ext cx="5201445" cy="2804913"/>
            <a:chOff x="0" y="0"/>
            <a:chExt cx="6935261" cy="3739884"/>
          </a:xfrm>
        </p:grpSpPr>
        <p:sp>
          <p:nvSpPr>
            <p:cNvPr id="16" name="TextBox 16"/>
            <p:cNvSpPr txBox="1"/>
            <p:nvPr/>
          </p:nvSpPr>
          <p:spPr>
            <a:xfrm>
              <a:off x="0" y="2399517"/>
              <a:ext cx="6935261" cy="1340367"/>
            </a:xfrm>
            <a:prstGeom prst="rect">
              <a:avLst/>
            </a:prstGeom>
          </p:spPr>
          <p:txBody>
            <a:bodyPr lIns="0" tIns="0" rIns="0" bIns="0" rtlCol="0" anchor="t">
              <a:spAutoFit/>
            </a:bodyPr>
            <a:lstStyle/>
            <a:p>
              <a:pPr>
                <a:lnSpc>
                  <a:spcPts val="2720"/>
                </a:lnSpc>
                <a:spcBef>
                  <a:spcPct val="0"/>
                </a:spcBef>
              </a:pPr>
              <a:r>
                <a:rPr lang="en-US" sz="1700" spc="34" dirty="0">
                  <a:solidFill>
                    <a:srgbClr val="241D27"/>
                  </a:solidFill>
                  <a:latin typeface="Libre Franklin Light"/>
                </a:rPr>
                <a:t>How can you build on previous HLPs (use of assessment data and collaboration) to systematically design an EI lesson? </a:t>
              </a:r>
            </a:p>
          </p:txBody>
        </p:sp>
        <p:sp>
          <p:nvSpPr>
            <p:cNvPr id="17" name="TextBox 17"/>
            <p:cNvSpPr txBox="1"/>
            <p:nvPr/>
          </p:nvSpPr>
          <p:spPr>
            <a:xfrm>
              <a:off x="0" y="1429084"/>
              <a:ext cx="3530836" cy="690456"/>
            </a:xfrm>
            <a:prstGeom prst="rect">
              <a:avLst/>
            </a:prstGeom>
          </p:spPr>
          <p:txBody>
            <a:bodyPr lIns="0" tIns="0" rIns="0" bIns="0" rtlCol="0" anchor="t">
              <a:spAutoFit/>
            </a:bodyPr>
            <a:lstStyle/>
            <a:p>
              <a:pPr>
                <a:lnSpc>
                  <a:spcPts val="2100"/>
                </a:lnSpc>
              </a:pPr>
              <a:r>
                <a:rPr lang="en-US" sz="2100" dirty="0">
                  <a:solidFill>
                    <a:srgbClr val="241D27"/>
                  </a:solidFill>
                  <a:latin typeface="Montserrat Classic Bold"/>
                </a:rPr>
                <a:t>Connection to Practice 2</a:t>
              </a:r>
            </a:p>
          </p:txBody>
        </p:sp>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765647" cy="1042341"/>
            </a:xfrm>
            <a:prstGeom prst="rect">
              <a:avLst/>
            </a:prstGeom>
          </p:spPr>
        </p:pic>
      </p:grpSp>
      <p:grpSp>
        <p:nvGrpSpPr>
          <p:cNvPr id="19" name="Group 19">
            <a:extLst>
              <a:ext uri="{C183D7F6-B498-43B3-948B-1728B52AA6E4}">
                <adec:decorative xmlns:adec="http://schemas.microsoft.com/office/drawing/2017/decorative" val="1"/>
              </a:ext>
            </a:extLst>
          </p:cNvPr>
          <p:cNvGrpSpPr/>
          <p:nvPr/>
        </p:nvGrpSpPr>
        <p:grpSpPr>
          <a:xfrm>
            <a:off x="8816006" y="2987128"/>
            <a:ext cx="5678501" cy="2437898"/>
            <a:chOff x="0" y="0"/>
            <a:chExt cx="7571334" cy="3250530"/>
          </a:xfrm>
        </p:grpSpPr>
        <p:sp>
          <p:nvSpPr>
            <p:cNvPr id="20" name="TextBox 20"/>
            <p:cNvSpPr txBox="1"/>
            <p:nvPr/>
          </p:nvSpPr>
          <p:spPr>
            <a:xfrm>
              <a:off x="25400" y="2384602"/>
              <a:ext cx="7545934" cy="865928"/>
            </a:xfrm>
            <a:prstGeom prst="rect">
              <a:avLst/>
            </a:prstGeom>
          </p:spPr>
          <p:txBody>
            <a:bodyPr lIns="0" tIns="0" rIns="0" bIns="0" rtlCol="0" anchor="t">
              <a:spAutoFit/>
            </a:bodyPr>
            <a:lstStyle/>
            <a:p>
              <a:pPr marL="0" lvl="0" indent="0">
                <a:lnSpc>
                  <a:spcPts val="2720"/>
                </a:lnSpc>
                <a:spcBef>
                  <a:spcPct val="0"/>
                </a:spcBef>
              </a:pPr>
              <a:r>
                <a:rPr lang="en-US" sz="1700" spc="34" dirty="0">
                  <a:solidFill>
                    <a:srgbClr val="241D27"/>
                  </a:solidFill>
                  <a:latin typeface="Libre Franklin Light"/>
                </a:rPr>
                <a:t>How will you connect using various forms of formative assessments in your planning process?</a:t>
              </a:r>
            </a:p>
          </p:txBody>
        </p:sp>
        <p:sp>
          <p:nvSpPr>
            <p:cNvPr id="21" name="TextBox 21"/>
            <p:cNvSpPr txBox="1"/>
            <p:nvPr/>
          </p:nvSpPr>
          <p:spPr>
            <a:xfrm>
              <a:off x="25400" y="1414169"/>
              <a:ext cx="3530836" cy="690456"/>
            </a:xfrm>
            <a:prstGeom prst="rect">
              <a:avLst/>
            </a:prstGeom>
          </p:spPr>
          <p:txBody>
            <a:bodyPr lIns="0" tIns="0" rIns="0" bIns="0" rtlCol="0" anchor="t">
              <a:spAutoFit/>
            </a:bodyPr>
            <a:lstStyle/>
            <a:p>
              <a:pPr>
                <a:lnSpc>
                  <a:spcPts val="2100"/>
                </a:lnSpc>
              </a:pPr>
              <a:r>
                <a:rPr lang="en-US" sz="2100" dirty="0">
                  <a:solidFill>
                    <a:srgbClr val="241D27"/>
                  </a:solidFill>
                  <a:latin typeface="Montserrat Classic Bold"/>
                </a:rPr>
                <a:t>Connection to Practice 3</a:t>
              </a:r>
            </a:p>
          </p:txBody>
        </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765647" cy="1042341"/>
            </a:xfrm>
            <a:prstGeom prst="rect">
              <a:avLst/>
            </a:prstGeom>
          </p:spPr>
        </p:pic>
      </p:grpSp>
      <p:grpSp>
        <p:nvGrpSpPr>
          <p:cNvPr id="23" name="Group 23">
            <a:extLst>
              <a:ext uri="{C183D7F6-B498-43B3-948B-1728B52AA6E4}">
                <adec:decorative xmlns:adec="http://schemas.microsoft.com/office/drawing/2017/decorative" val="1"/>
              </a:ext>
            </a:extLst>
          </p:cNvPr>
          <p:cNvGrpSpPr/>
          <p:nvPr/>
        </p:nvGrpSpPr>
        <p:grpSpPr>
          <a:xfrm>
            <a:off x="8816006" y="6303768"/>
            <a:ext cx="5678501" cy="2458665"/>
            <a:chOff x="0" y="0"/>
            <a:chExt cx="7571334" cy="3278220"/>
          </a:xfrm>
        </p:grpSpPr>
        <p:sp>
          <p:nvSpPr>
            <p:cNvPr id="24" name="TextBox 24"/>
            <p:cNvSpPr txBox="1"/>
            <p:nvPr/>
          </p:nvSpPr>
          <p:spPr>
            <a:xfrm>
              <a:off x="25400" y="2399517"/>
              <a:ext cx="7545934" cy="878703"/>
            </a:xfrm>
            <a:prstGeom prst="rect">
              <a:avLst/>
            </a:prstGeom>
          </p:spPr>
          <p:txBody>
            <a:bodyPr lIns="0" tIns="0" rIns="0" bIns="0" rtlCol="0" anchor="t">
              <a:spAutoFit/>
            </a:bodyPr>
            <a:lstStyle/>
            <a:p>
              <a:pPr marL="0" lvl="0" indent="0">
                <a:lnSpc>
                  <a:spcPts val="2720"/>
                </a:lnSpc>
                <a:spcBef>
                  <a:spcPct val="0"/>
                </a:spcBef>
              </a:pPr>
              <a:r>
                <a:rPr lang="en-US" sz="1700" spc="34" dirty="0">
                  <a:solidFill>
                    <a:srgbClr val="241D27"/>
                  </a:solidFill>
                  <a:latin typeface="Libre Franklin Light"/>
                </a:rPr>
                <a:t>How can I begin incorporating elements of EI into lessons I teach NOW for practice?</a:t>
              </a:r>
            </a:p>
          </p:txBody>
        </p:sp>
        <p:sp>
          <p:nvSpPr>
            <p:cNvPr id="25" name="TextBox 25"/>
            <p:cNvSpPr txBox="1"/>
            <p:nvPr/>
          </p:nvSpPr>
          <p:spPr>
            <a:xfrm>
              <a:off x="25400" y="1429084"/>
              <a:ext cx="3530836" cy="690456"/>
            </a:xfrm>
            <a:prstGeom prst="rect">
              <a:avLst/>
            </a:prstGeom>
          </p:spPr>
          <p:txBody>
            <a:bodyPr lIns="0" tIns="0" rIns="0" bIns="0" rtlCol="0" anchor="t">
              <a:spAutoFit/>
            </a:bodyPr>
            <a:lstStyle/>
            <a:p>
              <a:pPr>
                <a:lnSpc>
                  <a:spcPts val="2100"/>
                </a:lnSpc>
              </a:pPr>
              <a:r>
                <a:rPr lang="en-US" sz="2100" dirty="0">
                  <a:solidFill>
                    <a:srgbClr val="241D27"/>
                  </a:solidFill>
                  <a:latin typeface="Montserrat Classic Bold"/>
                </a:rPr>
                <a:t>Connection to Practice 4</a:t>
              </a:r>
            </a:p>
          </p:txBody>
        </p:sp>
        <p:pic>
          <p:nvPicPr>
            <p:cNvPr id="26"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765647" cy="1042341"/>
            </a:xfrm>
            <a:prstGeom prst="rect">
              <a:avLst/>
            </a:prstGeom>
          </p:spPr>
        </p:pic>
      </p:grpSp>
      <p:pic>
        <p:nvPicPr>
          <p:cNvPr id="27" name="Picture 2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565746" y="2785442"/>
            <a:ext cx="544908" cy="381000"/>
          </a:xfrm>
          <a:prstGeom prst="rect">
            <a:avLst/>
          </a:prstGeom>
        </p:spPr>
      </p:pic>
      <p:sp>
        <p:nvSpPr>
          <p:cNvPr id="28" name="TextBox 28"/>
          <p:cNvSpPr txBox="1"/>
          <p:nvPr/>
        </p:nvSpPr>
        <p:spPr>
          <a:xfrm rot="-5400000">
            <a:off x="-78806" y="1446066"/>
            <a:ext cx="1804414" cy="424852"/>
          </a:xfrm>
          <a:prstGeom prst="rect">
            <a:avLst/>
          </a:prstGeom>
        </p:spPr>
        <p:txBody>
          <a:bodyPr lIns="0" tIns="0" rIns="0" bIns="0" rtlCol="0" anchor="t">
            <a:spAutoFit/>
          </a:bodyPr>
          <a:lstStyle/>
          <a:p>
            <a:pPr>
              <a:lnSpc>
                <a:spcPts val="1710"/>
              </a:lnSpc>
            </a:pPr>
            <a:r>
              <a:rPr lang="en-US" sz="1710" dirty="0">
                <a:solidFill>
                  <a:srgbClr val="1546BA"/>
                </a:solidFill>
                <a:latin typeface="Montserrat Classic"/>
              </a:rPr>
              <a:t>HLP Lesson Study Series</a:t>
            </a:r>
          </a:p>
        </p:txBody>
      </p:sp>
      <p:sp>
        <p:nvSpPr>
          <p:cNvPr id="29" name="TextBox 29"/>
          <p:cNvSpPr txBox="1"/>
          <p:nvPr/>
        </p:nvSpPr>
        <p:spPr>
          <a:xfrm>
            <a:off x="647700" y="9535203"/>
            <a:ext cx="658470" cy="183084"/>
          </a:xfrm>
          <a:prstGeom prst="rect">
            <a:avLst/>
          </a:prstGeom>
        </p:spPr>
        <p:txBody>
          <a:bodyPr lIns="0" tIns="0" rIns="0" bIns="0" rtlCol="0" anchor="t">
            <a:spAutoFit/>
          </a:bodyPr>
          <a:lstStyle/>
          <a:p>
            <a:pPr>
              <a:lnSpc>
                <a:spcPts val="1399"/>
              </a:lnSpc>
            </a:pPr>
            <a:r>
              <a:rPr lang="en-US" sz="1399" dirty="0">
                <a:solidFill>
                  <a:srgbClr val="1546BA"/>
                </a:solidFill>
                <a:latin typeface="Libre Franklin Bold"/>
              </a:rPr>
              <a:t>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555768" y="1110614"/>
            <a:ext cx="381000" cy="381000"/>
            <a:chOff x="0" y="0"/>
            <a:chExt cx="508000" cy="508000"/>
          </a:xfrm>
        </p:grpSpPr>
        <p:grpSp>
          <p:nvGrpSpPr>
            <p:cNvPr id="3" name="Group 3"/>
            <p:cNvGrpSpPr>
              <a:grpSpLocks noChangeAspect="1"/>
            </p:cNvGrpSpPr>
            <p:nvPr/>
          </p:nvGrpSpPr>
          <p:grpSpPr>
            <a:xfrm>
              <a:off x="0" y="0"/>
              <a:ext cx="508000" cy="508000"/>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grpSp>
        <p:nvGrpSpPr>
          <p:cNvPr id="6" name="Group 6">
            <a:extLst>
              <a:ext uri="{C183D7F6-B498-43B3-948B-1728B52AA6E4}">
                <adec:decorative xmlns:adec="http://schemas.microsoft.com/office/drawing/2017/decorative" val="1"/>
              </a:ext>
            </a:extLst>
          </p:cNvPr>
          <p:cNvGrpSpPr/>
          <p:nvPr/>
        </p:nvGrpSpPr>
        <p:grpSpPr>
          <a:xfrm rot="-10800000">
            <a:off x="17555768" y="565786"/>
            <a:ext cx="381000" cy="381000"/>
            <a:chOff x="0" y="0"/>
            <a:chExt cx="508000" cy="508000"/>
          </a:xfrm>
        </p:grpSpPr>
        <p:grpSp>
          <p:nvGrpSpPr>
            <p:cNvPr id="7" name="Group 7"/>
            <p:cNvGrpSpPr>
              <a:grpSpLocks noChangeAspect="1"/>
            </p:cNvGrpSpPr>
            <p:nvPr/>
          </p:nvGrpSpPr>
          <p:grpSpPr>
            <a:xfrm>
              <a:off x="0" y="0"/>
              <a:ext cx="508000" cy="508000"/>
              <a:chOff x="0" y="0"/>
              <a:chExt cx="6355080" cy="6355080"/>
            </a:xfrm>
          </p:grpSpPr>
          <p:sp>
            <p:nvSpPr>
              <p:cNvPr id="8"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sp>
        <p:nvSpPr>
          <p:cNvPr id="11" name="TextBox 11"/>
          <p:cNvSpPr txBox="1"/>
          <p:nvPr/>
        </p:nvSpPr>
        <p:spPr>
          <a:xfrm>
            <a:off x="2012755" y="1561833"/>
            <a:ext cx="13585713" cy="4814010"/>
          </a:xfrm>
          <a:prstGeom prst="rect">
            <a:avLst/>
          </a:prstGeom>
        </p:spPr>
        <p:txBody>
          <a:bodyPr lIns="0" tIns="0" rIns="0" bIns="0" rtlCol="0" anchor="t">
            <a:spAutoFit/>
          </a:bodyPr>
          <a:lstStyle/>
          <a:p>
            <a:pPr>
              <a:lnSpc>
                <a:spcPts val="2720"/>
              </a:lnSpc>
            </a:pPr>
            <a:r>
              <a:rPr lang="en-US" sz="1700" spc="34">
                <a:solidFill>
                  <a:srgbClr val="241D27"/>
                </a:solidFill>
                <a:latin typeface="Libre Franklin Light"/>
              </a:rPr>
              <a:t>Archer, A. L., &amp; Hughes, C. A. (2011). </a:t>
            </a:r>
            <a:r>
              <a:rPr lang="en-US" sz="1700" i="1" spc="34" dirty="0">
                <a:solidFill>
                  <a:srgbClr val="241D27"/>
                </a:solidFill>
                <a:latin typeface="Libre Franklin Light"/>
              </a:rPr>
              <a:t>Explicit instruction: Effective and efficient teaching</a:t>
            </a:r>
            <a:r>
              <a:rPr lang="en-US" sz="1700" spc="34" dirty="0">
                <a:solidFill>
                  <a:srgbClr val="241D27"/>
                </a:solidFill>
                <a:latin typeface="Libre Franklin Light"/>
              </a:rPr>
              <a:t>. Guilford Press. </a:t>
            </a:r>
          </a:p>
          <a:p>
            <a:pPr>
              <a:lnSpc>
                <a:spcPts val="2720"/>
              </a:lnSpc>
            </a:pPr>
            <a:endParaRPr lang="en-US" sz="1700" spc="34" dirty="0">
              <a:solidFill>
                <a:srgbClr val="241D27"/>
              </a:solidFill>
              <a:latin typeface="Libre Franklin Light"/>
            </a:endParaRPr>
          </a:p>
          <a:p>
            <a:pPr>
              <a:lnSpc>
                <a:spcPts val="2720"/>
              </a:lnSpc>
            </a:pPr>
            <a:r>
              <a:rPr lang="en-US" sz="1700" spc="34" dirty="0">
                <a:solidFill>
                  <a:srgbClr val="241D27"/>
                </a:solidFill>
                <a:latin typeface="Libre Franklin Light"/>
              </a:rPr>
              <a:t>Hughes, C. A., Riccomini, &amp; Morris, J. R. (2019). Use explicit instruction. In </a:t>
            </a:r>
            <a:r>
              <a:rPr lang="en-US" sz="1700" spc="34" dirty="0">
                <a:solidFill>
                  <a:srgbClr val="241D27"/>
                </a:solidFill>
                <a:latin typeface="Libre Franklin Light"/>
                <a:ea typeface="+mn-lt"/>
                <a:cs typeface="+mn-lt"/>
              </a:rPr>
              <a:t>J. </a:t>
            </a:r>
            <a:r>
              <a:rPr lang="en-US" sz="1700" spc="34" dirty="0">
                <a:latin typeface="Libre Franklin Light"/>
                <a:ea typeface="+mn-lt"/>
                <a:cs typeface="+mn-lt"/>
              </a:rPr>
              <a:t>McLeskey, L. </a:t>
            </a:r>
            <a:r>
              <a:rPr lang="en-US" sz="1700" spc="34" dirty="0" err="1">
                <a:latin typeface="Libre Franklin Light"/>
                <a:ea typeface="+mn-lt"/>
                <a:cs typeface="+mn-lt"/>
              </a:rPr>
              <a:t>Maheady</a:t>
            </a:r>
            <a:r>
              <a:rPr lang="en-US" sz="1700" spc="34" dirty="0">
                <a:latin typeface="Libre Franklin Light"/>
                <a:ea typeface="+mn-lt"/>
                <a:cs typeface="+mn-lt"/>
              </a:rPr>
              <a:t>, B. Billingsley, M. T. Brownell, &amp; </a:t>
            </a:r>
            <a:r>
              <a:rPr lang="en-US" sz="1700" spc="34">
                <a:latin typeface="Libre Franklin Light"/>
                <a:ea typeface="+mn-lt"/>
                <a:cs typeface="+mn-lt"/>
              </a:rPr>
              <a:t>T. J. Lewis (Eds.),</a:t>
            </a:r>
            <a:r>
              <a:rPr lang="en-US" sz="1700" i="1" spc="34" dirty="0">
                <a:solidFill>
                  <a:srgbClr val="000000"/>
                </a:solidFill>
                <a:latin typeface="Libre Franklin Light"/>
                <a:ea typeface="+mn-lt"/>
                <a:cs typeface="+mn-lt"/>
              </a:rPr>
              <a:t> </a:t>
            </a:r>
            <a:r>
              <a:rPr lang="en-US" sz="1700" i="1" spc="34" dirty="0">
                <a:solidFill>
                  <a:srgbClr val="241D27"/>
                </a:solidFill>
                <a:latin typeface="Libre Franklin Light"/>
                <a:ea typeface="+mn-lt"/>
                <a:cs typeface="+mn-lt"/>
              </a:rPr>
              <a:t>High</a:t>
            </a:r>
            <a:r>
              <a:rPr lang="en-US" sz="1700" i="1" spc="34" dirty="0">
                <a:solidFill>
                  <a:srgbClr val="241D27"/>
                </a:solidFill>
                <a:latin typeface="Libre Franklin Light"/>
              </a:rPr>
              <a:t> leverage practices for inclusive classrooms</a:t>
            </a:r>
            <a:r>
              <a:rPr lang="en-US" sz="1700" spc="34" dirty="0">
                <a:solidFill>
                  <a:srgbClr val="241D27"/>
                </a:solidFill>
                <a:latin typeface="Libre Franklin Light"/>
              </a:rPr>
              <a:t>. Council for Exceptional Children &amp; CEEDAR. </a:t>
            </a:r>
          </a:p>
          <a:p>
            <a:pPr>
              <a:lnSpc>
                <a:spcPts val="2720"/>
              </a:lnSpc>
            </a:pPr>
            <a:endParaRPr lang="en-US" sz="1700" spc="34" dirty="0">
              <a:solidFill>
                <a:srgbClr val="241D27"/>
              </a:solidFill>
              <a:latin typeface="Libre Franklin Light"/>
            </a:endParaRPr>
          </a:p>
          <a:p>
            <a:pPr>
              <a:lnSpc>
                <a:spcPts val="2720"/>
              </a:lnSpc>
            </a:pPr>
            <a:r>
              <a:rPr lang="en-US" sz="1700" spc="34" dirty="0">
                <a:solidFill>
                  <a:srgbClr val="241D27"/>
                </a:solidFill>
                <a:latin typeface="Libre Franklin Light"/>
              </a:rPr>
              <a:t>Konrad, M., Hessler, T., Alber-Morgan, S. R., Davenport, C. A., &amp; Helton, M. R. (2019). Systematically design instruction toward a specific learning goal. In J. </a:t>
            </a:r>
            <a:r>
              <a:rPr lang="en-US" sz="1700" spc="34" dirty="0">
                <a:solidFill>
                  <a:srgbClr val="241D27"/>
                </a:solidFill>
                <a:latin typeface="Libre Franklin Light"/>
                <a:ea typeface="+mn-lt"/>
                <a:cs typeface="+mn-lt"/>
              </a:rPr>
              <a:t>McLeskey, L. </a:t>
            </a:r>
            <a:r>
              <a:rPr lang="en-US" sz="1700" spc="34" dirty="0" err="1">
                <a:solidFill>
                  <a:srgbClr val="241D27"/>
                </a:solidFill>
                <a:latin typeface="Libre Franklin Light"/>
                <a:ea typeface="+mn-lt"/>
                <a:cs typeface="+mn-lt"/>
              </a:rPr>
              <a:t>Maheady</a:t>
            </a:r>
            <a:r>
              <a:rPr lang="en-US" sz="1700" spc="34" dirty="0">
                <a:solidFill>
                  <a:srgbClr val="241D27"/>
                </a:solidFill>
                <a:latin typeface="Libre Franklin Light"/>
                <a:ea typeface="+mn-lt"/>
                <a:cs typeface="+mn-lt"/>
              </a:rPr>
              <a:t>, B. Billingsley, M. T. Brownell, &amp; T. J. Lewis, </a:t>
            </a:r>
            <a:r>
              <a:rPr lang="en-US" sz="1700" i="1" spc="34" dirty="0">
                <a:solidFill>
                  <a:srgbClr val="241D27"/>
                </a:solidFill>
                <a:latin typeface="Libre Franklin Light"/>
              </a:rPr>
              <a:t>High leverage practices for inclusive classrooms</a:t>
            </a:r>
            <a:r>
              <a:rPr lang="en-US" sz="1700" spc="34" dirty="0">
                <a:solidFill>
                  <a:srgbClr val="241D27"/>
                </a:solidFill>
                <a:latin typeface="Libre Franklin Light"/>
              </a:rPr>
              <a:t>. Council for Exceptional Children &amp; CEEDAR. </a:t>
            </a:r>
          </a:p>
          <a:p>
            <a:pPr>
              <a:lnSpc>
                <a:spcPts val="2720"/>
              </a:lnSpc>
            </a:pPr>
            <a:endParaRPr lang="en-US" sz="1700" spc="34" dirty="0">
              <a:solidFill>
                <a:srgbClr val="241D27"/>
              </a:solidFill>
              <a:latin typeface="Libre Franklin Light"/>
            </a:endParaRPr>
          </a:p>
          <a:p>
            <a:pPr>
              <a:lnSpc>
                <a:spcPts val="2720"/>
              </a:lnSpc>
            </a:pPr>
            <a:r>
              <a:rPr lang="en-US" sz="1700" spc="34" dirty="0">
                <a:solidFill>
                  <a:srgbClr val="241D27"/>
                </a:solidFill>
                <a:latin typeface="Libre Franklin Light"/>
              </a:rPr>
              <a:t>McLeskey, J., Barringer, M-D., Billingsley, B., Brownell, M., Jackson, D., Kennedy, M., Lewis, T., Maheady, L., Rodriguez, J., Scheeler, M. C., Winn, J., &amp; Ziegler, D. (2017, January). </a:t>
            </a:r>
            <a:r>
              <a:rPr lang="en-US" sz="1700" i="1" spc="34" dirty="0">
                <a:solidFill>
                  <a:srgbClr val="241D27"/>
                </a:solidFill>
                <a:latin typeface="Libre Franklin Light"/>
              </a:rPr>
              <a:t>High-leverage practices in special education</a:t>
            </a:r>
            <a:r>
              <a:rPr lang="en-US" sz="1700" spc="34" dirty="0">
                <a:solidFill>
                  <a:srgbClr val="241D27"/>
                </a:solidFill>
                <a:latin typeface="Libre Franklin Light"/>
              </a:rPr>
              <a:t>. Council for Exceptional Children &amp; CEEDAR Center. </a:t>
            </a:r>
          </a:p>
          <a:p>
            <a:pPr>
              <a:lnSpc>
                <a:spcPts val="2720"/>
              </a:lnSpc>
            </a:pPr>
            <a:endParaRPr lang="en-US" sz="1700" spc="34" dirty="0">
              <a:solidFill>
                <a:srgbClr val="241D27"/>
              </a:solidFill>
              <a:latin typeface="Libre Franklin Light"/>
            </a:endParaRPr>
          </a:p>
          <a:p>
            <a:pPr algn="l">
              <a:lnSpc>
                <a:spcPts val="2720"/>
              </a:lnSpc>
            </a:pPr>
            <a:endParaRPr lang="en-US" sz="1700" spc="34" dirty="0">
              <a:solidFill>
                <a:srgbClr val="241D27"/>
              </a:solidFill>
              <a:latin typeface="Libre Franklin Light"/>
            </a:endParaRPr>
          </a:p>
        </p:txBody>
      </p:sp>
      <p:sp>
        <p:nvSpPr>
          <p:cNvPr id="12" name="TextBox 12"/>
          <p:cNvSpPr txBox="1">
            <a:spLocks noGrp="1"/>
          </p:cNvSpPr>
          <p:nvPr>
            <p:ph type="title" idx="4294967295"/>
          </p:nvPr>
        </p:nvSpPr>
        <p:spPr>
          <a:xfrm>
            <a:off x="2012755" y="1139189"/>
            <a:ext cx="5670723" cy="2713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1546BA"/>
                </a:solidFill>
                <a:effectLst/>
                <a:uLnTx/>
                <a:uFillTx/>
                <a:latin typeface="Montserrat Classic Bold"/>
                <a:ea typeface="+mn-ea"/>
                <a:cs typeface="+mn-cs"/>
              </a:rPr>
              <a:t>References</a:t>
            </a:r>
          </a:p>
        </p:txBody>
      </p:sp>
      <p:pic>
        <p:nvPicPr>
          <p:cNvPr id="13" name="Picture 1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65746" y="2785442"/>
            <a:ext cx="544908" cy="381000"/>
          </a:xfrm>
          <a:prstGeom prst="rect">
            <a:avLst/>
          </a:prstGeom>
        </p:spPr>
      </p:pic>
      <p:sp>
        <p:nvSpPr>
          <p:cNvPr id="14" name="TextBox 14"/>
          <p:cNvSpPr txBox="1"/>
          <p:nvPr/>
        </p:nvSpPr>
        <p:spPr>
          <a:xfrm rot="-5400000">
            <a:off x="-78806" y="1446066"/>
            <a:ext cx="1804414" cy="424852"/>
          </a:xfrm>
          <a:prstGeom prst="rect">
            <a:avLst/>
          </a:prstGeom>
        </p:spPr>
        <p:txBody>
          <a:bodyPr lIns="0" tIns="0" rIns="0" bIns="0" rtlCol="0" anchor="t">
            <a:spAutoFit/>
          </a:bodyPr>
          <a:lstStyle/>
          <a:p>
            <a:pPr>
              <a:lnSpc>
                <a:spcPts val="1710"/>
              </a:lnSpc>
            </a:pPr>
            <a:r>
              <a:rPr lang="en-US" sz="1710" dirty="0">
                <a:solidFill>
                  <a:srgbClr val="1546BA"/>
                </a:solidFill>
                <a:latin typeface="Montserrat Classic"/>
              </a:rPr>
              <a:t>HLP Lesson Study Series</a:t>
            </a:r>
          </a:p>
        </p:txBody>
      </p:sp>
      <p:sp>
        <p:nvSpPr>
          <p:cNvPr id="15" name="TextBox 15"/>
          <p:cNvSpPr txBox="1"/>
          <p:nvPr/>
        </p:nvSpPr>
        <p:spPr>
          <a:xfrm>
            <a:off x="647700" y="9535203"/>
            <a:ext cx="658470" cy="183084"/>
          </a:xfrm>
          <a:prstGeom prst="rect">
            <a:avLst/>
          </a:prstGeom>
        </p:spPr>
        <p:txBody>
          <a:bodyPr lIns="0" tIns="0" rIns="0" bIns="0" rtlCol="0" anchor="t">
            <a:spAutoFit/>
          </a:bodyPr>
          <a:lstStyle/>
          <a:p>
            <a:pPr>
              <a:lnSpc>
                <a:spcPts val="1399"/>
              </a:lnSpc>
            </a:pPr>
            <a:r>
              <a:rPr lang="en-US" sz="1399" dirty="0">
                <a:solidFill>
                  <a:srgbClr val="1546BA"/>
                </a:solidFill>
                <a:latin typeface="Libre Franklin Bold"/>
              </a:rPr>
              <a:t>14</a:t>
            </a:r>
          </a:p>
        </p:txBody>
      </p:sp>
      <p:sp>
        <p:nvSpPr>
          <p:cNvPr id="16" name="TextBox 16"/>
          <p:cNvSpPr txBox="1"/>
          <p:nvPr/>
        </p:nvSpPr>
        <p:spPr>
          <a:xfrm>
            <a:off x="2012755" y="6297504"/>
            <a:ext cx="15386050" cy="1231106"/>
          </a:xfrm>
          <a:prstGeom prst="rect">
            <a:avLst/>
          </a:prstGeom>
        </p:spPr>
        <p:txBody>
          <a:bodyPr lIns="0" tIns="0" rIns="0" bIns="0" rtlCol="0" anchor="t">
            <a:spAutoFit/>
          </a:bodyPr>
          <a:lstStyle/>
          <a:p>
            <a:pPr>
              <a:lnSpc>
                <a:spcPts val="2413"/>
              </a:lnSpc>
            </a:pPr>
            <a:r>
              <a:rPr lang="en-US" sz="2173" spc="34" dirty="0">
                <a:solidFill>
                  <a:srgbClr val="000000"/>
                </a:solidFill>
                <a:latin typeface="Codec Pro"/>
              </a:rPr>
              <a:t>Please use the following citation when referencing this presentation: </a:t>
            </a:r>
          </a:p>
          <a:p>
            <a:pPr>
              <a:lnSpc>
                <a:spcPts val="2413"/>
              </a:lnSpc>
              <a:spcBef>
                <a:spcPct val="0"/>
              </a:spcBef>
            </a:pPr>
            <a:r>
              <a:rPr lang="en-US" sz="2173" spc="34" dirty="0">
                <a:solidFill>
                  <a:srgbClr val="000000"/>
                </a:solidFill>
                <a:latin typeface="Codec Pro"/>
              </a:rPr>
              <a:t>Arnold, K. (2022). Interactive lecture on using explicit instruction. CEEDAR Center. </a:t>
            </a:r>
          </a:p>
          <a:p>
            <a:pPr>
              <a:lnSpc>
                <a:spcPts val="2413"/>
              </a:lnSpc>
              <a:spcBef>
                <a:spcPct val="0"/>
              </a:spcBef>
            </a:pPr>
            <a:endParaRPr lang="en-US" sz="2150" spc="34" dirty="0">
              <a:solidFill>
                <a:srgbClr val="000000"/>
              </a:solidFill>
              <a:latin typeface="Codec Pro"/>
            </a:endParaRPr>
          </a:p>
          <a:p>
            <a:pPr>
              <a:lnSpc>
                <a:spcPts val="2413"/>
              </a:lnSpc>
              <a:spcBef>
                <a:spcPct val="0"/>
              </a:spcBef>
            </a:pPr>
            <a:r>
              <a:rPr lang="en-US" sz="2150" spc="34" dirty="0">
                <a:solidFill>
                  <a:srgbClr val="000000"/>
                </a:solidFill>
                <a:latin typeface="Codec Pro"/>
              </a:rPr>
              <a:t>Please do not adapt the materials or use them commercially without permission of the author: kaarnol4@asu.edu</a:t>
            </a:r>
            <a:endParaRPr lang="en-US" sz="21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555768" y="1110614"/>
            <a:ext cx="381000" cy="381000"/>
            <a:chOff x="0" y="0"/>
            <a:chExt cx="508000" cy="508000"/>
          </a:xfrm>
        </p:grpSpPr>
        <p:grpSp>
          <p:nvGrpSpPr>
            <p:cNvPr id="3" name="Group 3"/>
            <p:cNvGrpSpPr>
              <a:grpSpLocks noChangeAspect="1"/>
            </p:cNvGrpSpPr>
            <p:nvPr/>
          </p:nvGrpSpPr>
          <p:grpSpPr>
            <a:xfrm>
              <a:off x="0" y="0"/>
              <a:ext cx="508000" cy="508000"/>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grpSp>
        <p:nvGrpSpPr>
          <p:cNvPr id="6" name="Group 6">
            <a:extLst>
              <a:ext uri="{C183D7F6-B498-43B3-948B-1728B52AA6E4}">
                <adec:decorative xmlns:adec="http://schemas.microsoft.com/office/drawing/2017/decorative" val="1"/>
              </a:ext>
            </a:extLst>
          </p:cNvPr>
          <p:cNvGrpSpPr/>
          <p:nvPr/>
        </p:nvGrpSpPr>
        <p:grpSpPr>
          <a:xfrm rot="-10800000">
            <a:off x="17555768" y="565786"/>
            <a:ext cx="381000" cy="381000"/>
            <a:chOff x="0" y="0"/>
            <a:chExt cx="508000" cy="508000"/>
          </a:xfrm>
        </p:grpSpPr>
        <p:grpSp>
          <p:nvGrpSpPr>
            <p:cNvPr id="7" name="Group 7"/>
            <p:cNvGrpSpPr>
              <a:grpSpLocks noChangeAspect="1"/>
            </p:cNvGrpSpPr>
            <p:nvPr/>
          </p:nvGrpSpPr>
          <p:grpSpPr>
            <a:xfrm>
              <a:off x="0" y="0"/>
              <a:ext cx="508000" cy="508000"/>
              <a:chOff x="0" y="0"/>
              <a:chExt cx="6355080" cy="6355080"/>
            </a:xfrm>
          </p:grpSpPr>
          <p:sp>
            <p:nvSpPr>
              <p:cNvPr id="8"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65746" y="2785442"/>
            <a:ext cx="544908" cy="381000"/>
          </a:xfrm>
          <a:prstGeom prst="rect">
            <a:avLst/>
          </a:prstGeom>
        </p:spPr>
      </p:pic>
      <p:pic>
        <p:nvPicPr>
          <p:cNvPr id="11" name="Picture 11" descr="Teacher talking to students at a table"/>
          <p:cNvPicPr>
            <a:picLocks noChangeAspect="1"/>
          </p:cNvPicPr>
          <p:nvPr/>
        </p:nvPicPr>
        <p:blipFill>
          <a:blip r:embed="rId6">
            <a:alphaModFix amt="62000"/>
          </a:blip>
          <a:srcRect l="21951" r="25085"/>
          <a:stretch>
            <a:fillRect/>
          </a:stretch>
        </p:blipFill>
        <p:spPr>
          <a:xfrm>
            <a:off x="1423664" y="440598"/>
            <a:ext cx="7822504" cy="9846402"/>
          </a:xfrm>
          <a:prstGeom prst="rect">
            <a:avLst/>
          </a:prstGeom>
        </p:spPr>
      </p:pic>
      <p:grpSp>
        <p:nvGrpSpPr>
          <p:cNvPr id="12" name="Group 12">
            <a:extLst>
              <a:ext uri="{C183D7F6-B498-43B3-948B-1728B52AA6E4}">
                <adec:decorative xmlns:adec="http://schemas.microsoft.com/office/drawing/2017/decorative" val="1"/>
              </a:ext>
            </a:extLst>
          </p:cNvPr>
          <p:cNvGrpSpPr/>
          <p:nvPr/>
        </p:nvGrpSpPr>
        <p:grpSpPr>
          <a:xfrm>
            <a:off x="1423664" y="8309659"/>
            <a:ext cx="15109907" cy="948641"/>
            <a:chOff x="0" y="0"/>
            <a:chExt cx="20146543" cy="1264855"/>
          </a:xfrm>
        </p:grpSpPr>
        <p:grpSp>
          <p:nvGrpSpPr>
            <p:cNvPr id="13" name="Group 13"/>
            <p:cNvGrpSpPr/>
            <p:nvPr/>
          </p:nvGrpSpPr>
          <p:grpSpPr>
            <a:xfrm>
              <a:off x="0" y="0"/>
              <a:ext cx="20146543" cy="1264855"/>
              <a:chOff x="0" y="0"/>
              <a:chExt cx="26968687" cy="1693167"/>
            </a:xfrm>
          </p:grpSpPr>
          <p:sp>
            <p:nvSpPr>
              <p:cNvPr id="14" name="Freeform 14"/>
              <p:cNvSpPr/>
              <p:nvPr/>
            </p:nvSpPr>
            <p:spPr>
              <a:xfrm>
                <a:off x="0" y="0"/>
                <a:ext cx="26968689" cy="1693167"/>
              </a:xfrm>
              <a:custGeom>
                <a:avLst/>
                <a:gdLst/>
                <a:ahLst/>
                <a:cxnLst/>
                <a:rect l="l" t="t" r="r" b="b"/>
                <a:pathLst>
                  <a:path w="26968689" h="1693167">
                    <a:moveTo>
                      <a:pt x="0" y="0"/>
                    </a:moveTo>
                    <a:lnTo>
                      <a:pt x="26968689" y="0"/>
                    </a:lnTo>
                    <a:lnTo>
                      <a:pt x="26968689" y="1693167"/>
                    </a:lnTo>
                    <a:lnTo>
                      <a:pt x="0" y="1693167"/>
                    </a:lnTo>
                    <a:close/>
                  </a:path>
                </a:pathLst>
              </a:custGeom>
              <a:solidFill>
                <a:srgbClr val="1546BA"/>
              </a:solidFill>
            </p:spPr>
          </p:sp>
        </p:grpSp>
        <p:sp>
          <p:nvSpPr>
            <p:cNvPr id="15" name="TextBox 15"/>
            <p:cNvSpPr txBox="1"/>
            <p:nvPr/>
          </p:nvSpPr>
          <p:spPr>
            <a:xfrm>
              <a:off x="507568" y="277356"/>
              <a:ext cx="19079150" cy="614956"/>
            </a:xfrm>
            <a:prstGeom prst="rect">
              <a:avLst/>
            </a:prstGeom>
          </p:spPr>
          <p:txBody>
            <a:bodyPr lIns="0" tIns="0" rIns="0" bIns="0" rtlCol="0" anchor="t">
              <a:spAutoFit/>
            </a:bodyPr>
            <a:lstStyle/>
            <a:p>
              <a:pPr marL="0" lvl="0" indent="0">
                <a:lnSpc>
                  <a:spcPts val="3999"/>
                </a:lnSpc>
                <a:spcBef>
                  <a:spcPct val="0"/>
                </a:spcBef>
              </a:pPr>
              <a:r>
                <a:rPr lang="en-US" sz="2450" spc="49" dirty="0">
                  <a:solidFill>
                    <a:srgbClr val="FFFFFF"/>
                  </a:solidFill>
                  <a:latin typeface="Libre Franklin Light"/>
                </a:rPr>
                <a:t>To participate today, you will need this textbook and your Reading Response Journal.</a:t>
              </a:r>
            </a:p>
          </p:txBody>
        </p:sp>
      </p:grpSp>
      <p:pic>
        <p:nvPicPr>
          <p:cNvPr id="16" name="Picture 16" descr="HLP Book"/>
          <p:cNvPicPr>
            <a:picLocks noChangeAspect="1"/>
          </p:cNvPicPr>
          <p:nvPr/>
        </p:nvPicPr>
        <p:blipFill>
          <a:blip r:embed="rId7"/>
          <a:srcRect/>
          <a:stretch>
            <a:fillRect/>
          </a:stretch>
        </p:blipFill>
        <p:spPr>
          <a:xfrm>
            <a:off x="15145920" y="5741743"/>
            <a:ext cx="2936966" cy="4413792"/>
          </a:xfrm>
          <a:prstGeom prst="rect">
            <a:avLst/>
          </a:prstGeom>
        </p:spPr>
      </p:pic>
      <p:sp>
        <p:nvSpPr>
          <p:cNvPr id="18" name="TextBox 18"/>
          <p:cNvSpPr txBox="1">
            <a:spLocks noGrp="1"/>
          </p:cNvSpPr>
          <p:nvPr>
            <p:ph type="title" idx="4294967295"/>
          </p:nvPr>
        </p:nvSpPr>
        <p:spPr>
          <a:xfrm>
            <a:off x="9901524" y="1032511"/>
            <a:ext cx="6274313" cy="23383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999"/>
              </a:lnSpc>
              <a:spcBef>
                <a:spcPts val="0"/>
              </a:spcBef>
              <a:spcAft>
                <a:spcPts val="0"/>
              </a:spcAft>
              <a:buClrTx/>
              <a:buSzTx/>
              <a:buFontTx/>
              <a:buNone/>
              <a:tabLst/>
              <a:defRPr/>
            </a:pPr>
            <a:r>
              <a:rPr kumimoji="0" lang="en-US" sz="5999" b="0" i="0" u="none" strike="noStrike" kern="1200" cap="none" spc="95" normalizeH="0" baseline="0" noProof="0" dirty="0">
                <a:ln>
                  <a:noFill/>
                </a:ln>
                <a:solidFill>
                  <a:srgbClr val="011C5D"/>
                </a:solidFill>
                <a:effectLst/>
                <a:uLnTx/>
                <a:uFillTx/>
                <a:latin typeface="Montserrat Classic Bold"/>
                <a:ea typeface="+mn-ea"/>
                <a:cs typeface="+mn-cs"/>
              </a:rPr>
              <a:t>Welcome</a:t>
            </a:r>
          </a:p>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96" normalizeH="0" baseline="0" noProof="0" dirty="0">
                <a:ln>
                  <a:noFill/>
                </a:ln>
                <a:solidFill>
                  <a:srgbClr val="1546BA"/>
                </a:solidFill>
                <a:effectLst/>
                <a:uLnTx/>
                <a:uFillTx/>
                <a:latin typeface="Montserrat Classic Bold"/>
                <a:ea typeface="+mn-ea"/>
                <a:cs typeface="+mn-cs"/>
              </a:rPr>
              <a:t>to today's class!</a:t>
            </a:r>
          </a:p>
        </p:txBody>
      </p:sp>
      <p:sp>
        <p:nvSpPr>
          <p:cNvPr id="19" name="TextBox 19"/>
          <p:cNvSpPr txBox="1"/>
          <p:nvPr/>
        </p:nvSpPr>
        <p:spPr>
          <a:xfrm>
            <a:off x="9901524" y="3952659"/>
            <a:ext cx="327629" cy="4102869"/>
          </a:xfrm>
          <a:prstGeom prst="rect">
            <a:avLst/>
          </a:prstGeom>
        </p:spPr>
        <p:txBody>
          <a:bodyPr lIns="0" tIns="0" rIns="0" bIns="0" rtlCol="0" anchor="t">
            <a:spAutoFit/>
          </a:bodyPr>
          <a:lstStyle/>
          <a:p>
            <a:pPr algn="r">
              <a:lnSpc>
                <a:spcPts val="4249"/>
              </a:lnSpc>
            </a:pPr>
            <a:endParaRPr dirty="0"/>
          </a:p>
          <a:p>
            <a:pPr algn="r">
              <a:lnSpc>
                <a:spcPts val="4250"/>
              </a:lnSpc>
            </a:pPr>
            <a:r>
              <a:rPr lang="en-US" sz="1700" dirty="0">
                <a:solidFill>
                  <a:srgbClr val="1546BA"/>
                </a:solidFill>
                <a:latin typeface="Libre Franklin Bold"/>
              </a:rPr>
              <a:t>01</a:t>
            </a:r>
          </a:p>
          <a:p>
            <a:pPr algn="r">
              <a:lnSpc>
                <a:spcPts val="4250"/>
              </a:lnSpc>
            </a:pPr>
            <a:r>
              <a:rPr lang="en-US" sz="1700" dirty="0">
                <a:solidFill>
                  <a:srgbClr val="1546BA"/>
                </a:solidFill>
                <a:latin typeface="Libre Franklin Bold"/>
              </a:rPr>
              <a:t>02</a:t>
            </a:r>
          </a:p>
          <a:p>
            <a:pPr algn="r">
              <a:lnSpc>
                <a:spcPts val="4250"/>
              </a:lnSpc>
            </a:pPr>
            <a:r>
              <a:rPr lang="en-US" sz="1700" dirty="0">
                <a:solidFill>
                  <a:srgbClr val="1546BA"/>
                </a:solidFill>
                <a:latin typeface="Libre Franklin Bold"/>
              </a:rPr>
              <a:t>03</a:t>
            </a:r>
          </a:p>
          <a:p>
            <a:pPr algn="r">
              <a:lnSpc>
                <a:spcPts val="4250"/>
              </a:lnSpc>
            </a:pPr>
            <a:r>
              <a:rPr lang="en-US" sz="1700" dirty="0">
                <a:solidFill>
                  <a:srgbClr val="1546BA"/>
                </a:solidFill>
                <a:latin typeface="Libre Franklin Bold"/>
              </a:rPr>
              <a:t>04</a:t>
            </a:r>
          </a:p>
          <a:p>
            <a:pPr algn="r">
              <a:lnSpc>
                <a:spcPts val="4249"/>
              </a:lnSpc>
            </a:pPr>
            <a:r>
              <a:rPr lang="en-US" sz="1699" dirty="0">
                <a:solidFill>
                  <a:srgbClr val="1546BA"/>
                </a:solidFill>
                <a:latin typeface="Libre Franklin Bold"/>
              </a:rPr>
              <a:t>05</a:t>
            </a:r>
          </a:p>
          <a:p>
            <a:pPr algn="r">
              <a:lnSpc>
                <a:spcPts val="4250"/>
              </a:lnSpc>
            </a:pPr>
            <a:endParaRPr lang="en-US" sz="1699" dirty="0">
              <a:solidFill>
                <a:srgbClr val="1546BA"/>
              </a:solidFill>
              <a:latin typeface="Libre Franklin Bold"/>
            </a:endParaRPr>
          </a:p>
          <a:p>
            <a:pPr algn="r">
              <a:lnSpc>
                <a:spcPts val="4250"/>
              </a:lnSpc>
            </a:pPr>
            <a:endParaRPr lang="en-US" sz="1699" dirty="0">
              <a:solidFill>
                <a:srgbClr val="1546BA"/>
              </a:solidFill>
              <a:latin typeface="Libre Franklin Bold"/>
            </a:endParaRPr>
          </a:p>
        </p:txBody>
      </p:sp>
      <p:sp>
        <p:nvSpPr>
          <p:cNvPr id="20" name="TextBox 20"/>
          <p:cNvSpPr txBox="1"/>
          <p:nvPr/>
        </p:nvSpPr>
        <p:spPr>
          <a:xfrm>
            <a:off x="10535159" y="3952659"/>
            <a:ext cx="5640678" cy="4288225"/>
          </a:xfrm>
          <a:prstGeom prst="rect">
            <a:avLst/>
          </a:prstGeom>
        </p:spPr>
        <p:txBody>
          <a:bodyPr lIns="0" tIns="0" rIns="0" bIns="0" rtlCol="0" anchor="t">
            <a:spAutoFit/>
          </a:bodyPr>
          <a:lstStyle/>
          <a:p>
            <a:pPr>
              <a:lnSpc>
                <a:spcPts val="4249"/>
              </a:lnSpc>
            </a:pPr>
            <a:endParaRPr dirty="0"/>
          </a:p>
          <a:p>
            <a:pPr>
              <a:lnSpc>
                <a:spcPts val="4250"/>
              </a:lnSpc>
            </a:pPr>
            <a:r>
              <a:rPr lang="en-US" sz="1700" dirty="0">
                <a:solidFill>
                  <a:srgbClr val="1546BA"/>
                </a:solidFill>
                <a:latin typeface="Libre Franklin Light"/>
              </a:rPr>
              <a:t>Research Synthesis Summary &amp; Review Activity </a:t>
            </a:r>
          </a:p>
          <a:p>
            <a:pPr>
              <a:lnSpc>
                <a:spcPts val="4249"/>
              </a:lnSpc>
            </a:pPr>
            <a:r>
              <a:rPr lang="en-US" sz="1699" dirty="0">
                <a:solidFill>
                  <a:srgbClr val="1546BA"/>
                </a:solidFill>
                <a:latin typeface="Libre Franklin Light"/>
              </a:rPr>
              <a:t>HLP16 Video Review </a:t>
            </a:r>
          </a:p>
          <a:p>
            <a:pPr>
              <a:lnSpc>
                <a:spcPts val="4250"/>
              </a:lnSpc>
            </a:pPr>
            <a:r>
              <a:rPr lang="en-US" sz="1700" dirty="0">
                <a:solidFill>
                  <a:srgbClr val="1546BA"/>
                </a:solidFill>
                <a:latin typeface="Libre Franklin Light"/>
              </a:rPr>
              <a:t>Explicit Instruction (EI) Elements </a:t>
            </a:r>
          </a:p>
          <a:p>
            <a:pPr>
              <a:lnSpc>
                <a:spcPts val="4249"/>
              </a:lnSpc>
            </a:pPr>
            <a:r>
              <a:rPr lang="en-US" sz="1650" dirty="0">
                <a:solidFill>
                  <a:srgbClr val="1546BA"/>
                </a:solidFill>
                <a:latin typeface="Libre Franklin Light"/>
              </a:rPr>
              <a:t>Explicit Instruction (EI) Model Lessons </a:t>
            </a:r>
          </a:p>
          <a:p>
            <a:pPr>
              <a:lnSpc>
                <a:spcPts val="4250"/>
              </a:lnSpc>
            </a:pPr>
            <a:r>
              <a:rPr lang="en-US" sz="1700" dirty="0">
                <a:solidFill>
                  <a:srgbClr val="1546BA"/>
                </a:solidFill>
                <a:latin typeface="Libre Franklin Light"/>
              </a:rPr>
              <a:t>Unedited Video Analysis</a:t>
            </a:r>
          </a:p>
          <a:p>
            <a:pPr>
              <a:lnSpc>
                <a:spcPts val="4250"/>
              </a:lnSpc>
            </a:pPr>
            <a:r>
              <a:rPr lang="en-US" sz="1700" dirty="0">
                <a:solidFill>
                  <a:srgbClr val="1546BA"/>
                </a:solidFill>
                <a:latin typeface="Libre Franklin Light"/>
              </a:rPr>
              <a:t> </a:t>
            </a:r>
          </a:p>
          <a:p>
            <a:pPr>
              <a:lnSpc>
                <a:spcPts val="4250"/>
              </a:lnSpc>
            </a:pPr>
            <a:endParaRPr lang="en-US" sz="1700" dirty="0">
              <a:solidFill>
                <a:srgbClr val="1546BA"/>
              </a:solidFill>
              <a:latin typeface="Libre Franklin Light"/>
            </a:endParaRPr>
          </a:p>
        </p:txBody>
      </p:sp>
      <p:sp>
        <p:nvSpPr>
          <p:cNvPr id="21" name="TextBox 21"/>
          <p:cNvSpPr txBox="1"/>
          <p:nvPr/>
        </p:nvSpPr>
        <p:spPr>
          <a:xfrm>
            <a:off x="9901524" y="3664332"/>
            <a:ext cx="6274313" cy="585882"/>
          </a:xfrm>
          <a:prstGeom prst="rect">
            <a:avLst/>
          </a:prstGeom>
        </p:spPr>
        <p:txBody>
          <a:bodyPr lIns="0" tIns="0" rIns="0" bIns="0" rtlCol="0" anchor="t">
            <a:spAutoFit/>
          </a:bodyPr>
          <a:lstStyle/>
          <a:p>
            <a:pPr>
              <a:lnSpc>
                <a:spcPts val="3500"/>
              </a:lnSpc>
            </a:pPr>
            <a:r>
              <a:rPr lang="en-US" sz="3500" dirty="0">
                <a:solidFill>
                  <a:srgbClr val="1546BA"/>
                </a:solidFill>
                <a:latin typeface="Libre Franklin Light"/>
              </a:rPr>
              <a:t>Today's Agenda</a:t>
            </a:r>
          </a:p>
        </p:txBody>
      </p:sp>
      <p:sp>
        <p:nvSpPr>
          <p:cNvPr id="22" name="TextBox 22"/>
          <p:cNvSpPr txBox="1"/>
          <p:nvPr/>
        </p:nvSpPr>
        <p:spPr>
          <a:xfrm rot="-5400000">
            <a:off x="-78806" y="1446066"/>
            <a:ext cx="1804414" cy="424852"/>
          </a:xfrm>
          <a:prstGeom prst="rect">
            <a:avLst/>
          </a:prstGeom>
        </p:spPr>
        <p:txBody>
          <a:bodyPr lIns="0" tIns="0" rIns="0" bIns="0" rtlCol="0" anchor="t">
            <a:spAutoFit/>
          </a:bodyPr>
          <a:lstStyle/>
          <a:p>
            <a:pPr>
              <a:lnSpc>
                <a:spcPts val="1710"/>
              </a:lnSpc>
            </a:pPr>
            <a:r>
              <a:rPr lang="en-US" sz="1710" dirty="0">
                <a:solidFill>
                  <a:srgbClr val="1546BA"/>
                </a:solidFill>
                <a:latin typeface="Montserrat Classic"/>
              </a:rPr>
              <a:t>HLP Lesson Study Series</a:t>
            </a:r>
          </a:p>
        </p:txBody>
      </p:sp>
      <p:sp>
        <p:nvSpPr>
          <p:cNvPr id="23" name="TextBox 23"/>
          <p:cNvSpPr txBox="1"/>
          <p:nvPr/>
        </p:nvSpPr>
        <p:spPr>
          <a:xfrm>
            <a:off x="647700" y="9535203"/>
            <a:ext cx="658470" cy="183084"/>
          </a:xfrm>
          <a:prstGeom prst="rect">
            <a:avLst/>
          </a:prstGeom>
        </p:spPr>
        <p:txBody>
          <a:bodyPr lIns="0" tIns="0" rIns="0" bIns="0" rtlCol="0" anchor="t">
            <a:spAutoFit/>
          </a:bodyPr>
          <a:lstStyle/>
          <a:p>
            <a:pPr>
              <a:lnSpc>
                <a:spcPts val="1399"/>
              </a:lnSpc>
            </a:pPr>
            <a:r>
              <a:rPr lang="en-US" sz="1399" dirty="0">
                <a:solidFill>
                  <a:srgbClr val="1546BA"/>
                </a:solidFill>
                <a:latin typeface="Libre Franklin Bold"/>
              </a:rPr>
              <a:t>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46BA"/>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555768" y="1110614"/>
            <a:ext cx="381000" cy="381000"/>
            <a:chOff x="0" y="0"/>
            <a:chExt cx="508000" cy="508000"/>
          </a:xfrm>
        </p:grpSpPr>
        <p:grpSp>
          <p:nvGrpSpPr>
            <p:cNvPr id="3" name="Group 3"/>
            <p:cNvGrpSpPr>
              <a:grpSpLocks noChangeAspect="1"/>
            </p:cNvGrpSpPr>
            <p:nvPr/>
          </p:nvGrpSpPr>
          <p:grpSpPr>
            <a:xfrm>
              <a:off x="0" y="0"/>
              <a:ext cx="508000" cy="508000"/>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grpSp>
        <p:nvGrpSpPr>
          <p:cNvPr id="6" name="Group 6">
            <a:extLst>
              <a:ext uri="{C183D7F6-B498-43B3-948B-1728B52AA6E4}">
                <adec:decorative xmlns:adec="http://schemas.microsoft.com/office/drawing/2017/decorative" val="1"/>
              </a:ext>
            </a:extLst>
          </p:cNvPr>
          <p:cNvGrpSpPr/>
          <p:nvPr/>
        </p:nvGrpSpPr>
        <p:grpSpPr>
          <a:xfrm rot="-10800000">
            <a:off x="17555768" y="565786"/>
            <a:ext cx="381000" cy="381000"/>
            <a:chOff x="0" y="0"/>
            <a:chExt cx="508000" cy="508000"/>
          </a:xfrm>
        </p:grpSpPr>
        <p:grpSp>
          <p:nvGrpSpPr>
            <p:cNvPr id="7" name="Group 7"/>
            <p:cNvGrpSpPr>
              <a:grpSpLocks noChangeAspect="1"/>
            </p:cNvGrpSpPr>
            <p:nvPr/>
          </p:nvGrpSpPr>
          <p:grpSpPr>
            <a:xfrm>
              <a:off x="0" y="0"/>
              <a:ext cx="508000" cy="508000"/>
              <a:chOff x="0" y="0"/>
              <a:chExt cx="6355080" cy="6355080"/>
            </a:xfrm>
          </p:grpSpPr>
          <p:sp>
            <p:nvSpPr>
              <p:cNvPr id="8"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grpSp>
        <p:nvGrpSpPr>
          <p:cNvPr id="10" name="Group 10">
            <a:extLst>
              <a:ext uri="{C183D7F6-B498-43B3-948B-1728B52AA6E4}">
                <adec:decorative xmlns:adec="http://schemas.microsoft.com/office/drawing/2017/decorative" val="1"/>
              </a:ext>
            </a:extLst>
          </p:cNvPr>
          <p:cNvGrpSpPr/>
          <p:nvPr/>
        </p:nvGrpSpPr>
        <p:grpSpPr>
          <a:xfrm>
            <a:off x="2383537" y="3242235"/>
            <a:ext cx="3859415" cy="1264798"/>
            <a:chOff x="0" y="0"/>
            <a:chExt cx="5145887" cy="1686397"/>
          </a:xfrm>
        </p:grpSpPr>
        <p:grpSp>
          <p:nvGrpSpPr>
            <p:cNvPr id="11" name="Group 11"/>
            <p:cNvGrpSpPr/>
            <p:nvPr/>
          </p:nvGrpSpPr>
          <p:grpSpPr>
            <a:xfrm>
              <a:off x="0" y="0"/>
              <a:ext cx="5145887" cy="1686397"/>
              <a:chOff x="0" y="0"/>
              <a:chExt cx="29310222" cy="9605470"/>
            </a:xfrm>
          </p:grpSpPr>
          <p:sp>
            <p:nvSpPr>
              <p:cNvPr id="12" name="Freeform 12"/>
              <p:cNvSpPr/>
              <p:nvPr/>
            </p:nvSpPr>
            <p:spPr>
              <a:xfrm>
                <a:off x="0" y="0"/>
                <a:ext cx="29310223" cy="9605470"/>
              </a:xfrm>
              <a:custGeom>
                <a:avLst/>
                <a:gdLst/>
                <a:ahLst/>
                <a:cxnLst/>
                <a:rect l="l" t="t" r="r" b="b"/>
                <a:pathLst>
                  <a:path w="29310223" h="9605470">
                    <a:moveTo>
                      <a:pt x="0" y="0"/>
                    </a:moveTo>
                    <a:lnTo>
                      <a:pt x="0" y="9605470"/>
                    </a:lnTo>
                    <a:lnTo>
                      <a:pt x="29310223" y="9605470"/>
                    </a:lnTo>
                    <a:lnTo>
                      <a:pt x="29310223" y="0"/>
                    </a:lnTo>
                    <a:lnTo>
                      <a:pt x="0" y="0"/>
                    </a:lnTo>
                    <a:close/>
                    <a:moveTo>
                      <a:pt x="29249263" y="9544510"/>
                    </a:moveTo>
                    <a:lnTo>
                      <a:pt x="59690" y="9544510"/>
                    </a:lnTo>
                    <a:lnTo>
                      <a:pt x="59690" y="59690"/>
                    </a:lnTo>
                    <a:lnTo>
                      <a:pt x="29249263" y="59690"/>
                    </a:lnTo>
                    <a:lnTo>
                      <a:pt x="29249263" y="9544510"/>
                    </a:lnTo>
                    <a:close/>
                  </a:path>
                </a:pathLst>
              </a:custGeom>
              <a:solidFill>
                <a:srgbClr val="FFFFFF"/>
              </a:solidFill>
            </p:spPr>
          </p:sp>
        </p:grpSp>
        <p:sp>
          <p:nvSpPr>
            <p:cNvPr id="13" name="TextBox 13"/>
            <p:cNvSpPr txBox="1"/>
            <p:nvPr/>
          </p:nvSpPr>
          <p:spPr>
            <a:xfrm>
              <a:off x="346590" y="681379"/>
              <a:ext cx="4452706" cy="361738"/>
            </a:xfrm>
            <a:prstGeom prst="rect">
              <a:avLst/>
            </a:prstGeom>
          </p:spPr>
          <p:txBody>
            <a:bodyPr lIns="0" tIns="0" rIns="0" bIns="0" rtlCol="0" anchor="t">
              <a:spAutoFit/>
            </a:bodyPr>
            <a:lstStyle/>
            <a:p>
              <a:pPr algn="ctr">
                <a:lnSpc>
                  <a:spcPts val="2100"/>
                </a:lnSpc>
              </a:pPr>
              <a:r>
                <a:rPr lang="en-US" sz="2100" dirty="0">
                  <a:solidFill>
                    <a:srgbClr val="FFFFFF"/>
                  </a:solidFill>
                  <a:latin typeface="Montserrat Classic Bold"/>
                </a:rPr>
                <a:t>Explicit Instruction</a:t>
              </a:r>
            </a:p>
          </p:txBody>
        </p:sp>
      </p:grpSp>
      <p:grpSp>
        <p:nvGrpSpPr>
          <p:cNvPr id="14" name="Group 14">
            <a:extLst>
              <a:ext uri="{C183D7F6-B498-43B3-948B-1728B52AA6E4}">
                <adec:decorative xmlns:adec="http://schemas.microsoft.com/office/drawing/2017/decorative" val="1"/>
              </a:ext>
            </a:extLst>
          </p:cNvPr>
          <p:cNvGrpSpPr/>
          <p:nvPr/>
        </p:nvGrpSpPr>
        <p:grpSpPr>
          <a:xfrm>
            <a:off x="2383537" y="5150966"/>
            <a:ext cx="3859415" cy="1511336"/>
            <a:chOff x="0" y="0"/>
            <a:chExt cx="5145887" cy="2015115"/>
          </a:xfrm>
        </p:grpSpPr>
        <p:grpSp>
          <p:nvGrpSpPr>
            <p:cNvPr id="15" name="Group 15"/>
            <p:cNvGrpSpPr/>
            <p:nvPr/>
          </p:nvGrpSpPr>
          <p:grpSpPr>
            <a:xfrm>
              <a:off x="0" y="0"/>
              <a:ext cx="5145887" cy="2015115"/>
              <a:chOff x="0" y="0"/>
              <a:chExt cx="29310222" cy="11477801"/>
            </a:xfrm>
          </p:grpSpPr>
          <p:sp>
            <p:nvSpPr>
              <p:cNvPr id="16" name="Freeform 16"/>
              <p:cNvSpPr/>
              <p:nvPr/>
            </p:nvSpPr>
            <p:spPr>
              <a:xfrm>
                <a:off x="0" y="0"/>
                <a:ext cx="29310223" cy="11477802"/>
              </a:xfrm>
              <a:custGeom>
                <a:avLst/>
                <a:gdLst/>
                <a:ahLst/>
                <a:cxnLst/>
                <a:rect l="l" t="t" r="r" b="b"/>
                <a:pathLst>
                  <a:path w="29310223" h="11477802">
                    <a:moveTo>
                      <a:pt x="0" y="0"/>
                    </a:moveTo>
                    <a:lnTo>
                      <a:pt x="0" y="11477802"/>
                    </a:lnTo>
                    <a:lnTo>
                      <a:pt x="29310223" y="11477802"/>
                    </a:lnTo>
                    <a:lnTo>
                      <a:pt x="29310223" y="0"/>
                    </a:lnTo>
                    <a:lnTo>
                      <a:pt x="0" y="0"/>
                    </a:lnTo>
                    <a:close/>
                    <a:moveTo>
                      <a:pt x="29249263" y="11416841"/>
                    </a:moveTo>
                    <a:lnTo>
                      <a:pt x="59690" y="11416841"/>
                    </a:lnTo>
                    <a:lnTo>
                      <a:pt x="59690" y="59690"/>
                    </a:lnTo>
                    <a:lnTo>
                      <a:pt x="29249263" y="59690"/>
                    </a:lnTo>
                    <a:lnTo>
                      <a:pt x="29249263" y="11416841"/>
                    </a:lnTo>
                    <a:close/>
                  </a:path>
                </a:pathLst>
              </a:custGeom>
              <a:solidFill>
                <a:srgbClr val="FFFFFF"/>
              </a:solidFill>
            </p:spPr>
          </p:sp>
        </p:grpSp>
        <p:sp>
          <p:nvSpPr>
            <p:cNvPr id="17" name="TextBox 17"/>
            <p:cNvSpPr txBox="1"/>
            <p:nvPr/>
          </p:nvSpPr>
          <p:spPr>
            <a:xfrm>
              <a:off x="346590" y="681379"/>
              <a:ext cx="4452706" cy="690456"/>
            </a:xfrm>
            <a:prstGeom prst="rect">
              <a:avLst/>
            </a:prstGeom>
          </p:spPr>
          <p:txBody>
            <a:bodyPr lIns="0" tIns="0" rIns="0" bIns="0" rtlCol="0" anchor="t">
              <a:spAutoFit/>
            </a:bodyPr>
            <a:lstStyle/>
            <a:p>
              <a:pPr algn="ctr">
                <a:lnSpc>
                  <a:spcPts val="2100"/>
                </a:lnSpc>
              </a:pPr>
              <a:r>
                <a:rPr lang="en-US" sz="2100" dirty="0">
                  <a:solidFill>
                    <a:srgbClr val="FFFFFF"/>
                  </a:solidFill>
                  <a:latin typeface="Montserrat Classic Bold"/>
                </a:rPr>
                <a:t>Explicit Instruction Elements</a:t>
              </a:r>
            </a:p>
          </p:txBody>
        </p:sp>
      </p:grpSp>
      <p:grpSp>
        <p:nvGrpSpPr>
          <p:cNvPr id="18" name="Group 18">
            <a:extLst>
              <a:ext uri="{C183D7F6-B498-43B3-948B-1728B52AA6E4}">
                <adec:decorative xmlns:adec="http://schemas.microsoft.com/office/drawing/2017/decorative" val="1"/>
              </a:ext>
            </a:extLst>
          </p:cNvPr>
          <p:cNvGrpSpPr/>
          <p:nvPr/>
        </p:nvGrpSpPr>
        <p:grpSpPr>
          <a:xfrm>
            <a:off x="2383537" y="7363522"/>
            <a:ext cx="3859415" cy="1511336"/>
            <a:chOff x="0" y="0"/>
            <a:chExt cx="5145887" cy="2015115"/>
          </a:xfrm>
        </p:grpSpPr>
        <p:grpSp>
          <p:nvGrpSpPr>
            <p:cNvPr id="19" name="Group 19"/>
            <p:cNvGrpSpPr/>
            <p:nvPr/>
          </p:nvGrpSpPr>
          <p:grpSpPr>
            <a:xfrm>
              <a:off x="0" y="0"/>
              <a:ext cx="5145887" cy="2015115"/>
              <a:chOff x="0" y="0"/>
              <a:chExt cx="29310222" cy="11477801"/>
            </a:xfrm>
          </p:grpSpPr>
          <p:sp>
            <p:nvSpPr>
              <p:cNvPr id="20" name="Freeform 20"/>
              <p:cNvSpPr/>
              <p:nvPr/>
            </p:nvSpPr>
            <p:spPr>
              <a:xfrm>
                <a:off x="0" y="0"/>
                <a:ext cx="29310223" cy="11477802"/>
              </a:xfrm>
              <a:custGeom>
                <a:avLst/>
                <a:gdLst/>
                <a:ahLst/>
                <a:cxnLst/>
                <a:rect l="l" t="t" r="r" b="b"/>
                <a:pathLst>
                  <a:path w="29310223" h="11477802">
                    <a:moveTo>
                      <a:pt x="0" y="0"/>
                    </a:moveTo>
                    <a:lnTo>
                      <a:pt x="0" y="11477802"/>
                    </a:lnTo>
                    <a:lnTo>
                      <a:pt x="29310223" y="11477802"/>
                    </a:lnTo>
                    <a:lnTo>
                      <a:pt x="29310223" y="0"/>
                    </a:lnTo>
                    <a:lnTo>
                      <a:pt x="0" y="0"/>
                    </a:lnTo>
                    <a:close/>
                    <a:moveTo>
                      <a:pt x="29249263" y="11416841"/>
                    </a:moveTo>
                    <a:lnTo>
                      <a:pt x="59690" y="11416841"/>
                    </a:lnTo>
                    <a:lnTo>
                      <a:pt x="59690" y="59690"/>
                    </a:lnTo>
                    <a:lnTo>
                      <a:pt x="29249263" y="59690"/>
                    </a:lnTo>
                    <a:lnTo>
                      <a:pt x="29249263" y="11416841"/>
                    </a:lnTo>
                    <a:close/>
                  </a:path>
                </a:pathLst>
              </a:custGeom>
              <a:solidFill>
                <a:srgbClr val="FFFFFF"/>
              </a:solidFill>
            </p:spPr>
          </p:sp>
        </p:grpSp>
        <p:sp>
          <p:nvSpPr>
            <p:cNvPr id="21" name="TextBox 21"/>
            <p:cNvSpPr txBox="1"/>
            <p:nvPr/>
          </p:nvSpPr>
          <p:spPr>
            <a:xfrm>
              <a:off x="346590" y="681379"/>
              <a:ext cx="4452706" cy="690456"/>
            </a:xfrm>
            <a:prstGeom prst="rect">
              <a:avLst/>
            </a:prstGeom>
          </p:spPr>
          <p:txBody>
            <a:bodyPr lIns="0" tIns="0" rIns="0" bIns="0" rtlCol="0" anchor="t">
              <a:spAutoFit/>
            </a:bodyPr>
            <a:lstStyle/>
            <a:p>
              <a:pPr algn="ctr">
                <a:lnSpc>
                  <a:spcPts val="2100"/>
                </a:lnSpc>
              </a:pPr>
              <a:r>
                <a:rPr lang="en-US" sz="2100" dirty="0">
                  <a:solidFill>
                    <a:srgbClr val="FFFFFF"/>
                  </a:solidFill>
                  <a:latin typeface="Montserrat Classic Bold"/>
                </a:rPr>
                <a:t>Explicit Instruction Lesson Planning</a:t>
              </a:r>
            </a:p>
          </p:txBody>
        </p:sp>
      </p:grpSp>
      <p:sp>
        <p:nvSpPr>
          <p:cNvPr id="22" name="TextBox 22"/>
          <p:cNvSpPr txBox="1"/>
          <p:nvPr/>
        </p:nvSpPr>
        <p:spPr>
          <a:xfrm>
            <a:off x="6840669" y="3508239"/>
            <a:ext cx="8228847" cy="666115"/>
          </a:xfrm>
          <a:prstGeom prst="rect">
            <a:avLst/>
          </a:prstGeom>
        </p:spPr>
        <p:txBody>
          <a:bodyPr lIns="0" tIns="0" rIns="0" bIns="0" rtlCol="0" anchor="t">
            <a:spAutoFit/>
          </a:bodyPr>
          <a:lstStyle/>
          <a:p>
            <a:pPr>
              <a:lnSpc>
                <a:spcPts val="2720"/>
              </a:lnSpc>
              <a:spcBef>
                <a:spcPct val="0"/>
              </a:spcBef>
            </a:pPr>
            <a:r>
              <a:rPr lang="en-US" sz="1700" spc="34" dirty="0">
                <a:solidFill>
                  <a:srgbClr val="FFFFFF"/>
                </a:solidFill>
                <a:latin typeface="Libre Franklin Light"/>
              </a:rPr>
              <a:t>Define and describe EI. Develop knowledge regarding supportive research for its use within the context of inclusive classrooms. </a:t>
            </a:r>
          </a:p>
        </p:txBody>
      </p:sp>
      <p:sp>
        <p:nvSpPr>
          <p:cNvPr id="23" name="TextBox 23"/>
          <p:cNvSpPr txBox="1"/>
          <p:nvPr/>
        </p:nvSpPr>
        <p:spPr>
          <a:xfrm>
            <a:off x="6840669" y="5540239"/>
            <a:ext cx="8228847" cy="666115"/>
          </a:xfrm>
          <a:prstGeom prst="rect">
            <a:avLst/>
          </a:prstGeom>
        </p:spPr>
        <p:txBody>
          <a:bodyPr lIns="0" tIns="0" rIns="0" bIns="0" rtlCol="0" anchor="t">
            <a:spAutoFit/>
          </a:bodyPr>
          <a:lstStyle/>
          <a:p>
            <a:pPr>
              <a:lnSpc>
                <a:spcPts val="2720"/>
              </a:lnSpc>
              <a:spcBef>
                <a:spcPct val="0"/>
              </a:spcBef>
            </a:pPr>
            <a:r>
              <a:rPr lang="en-US" sz="1700" spc="34" dirty="0">
                <a:solidFill>
                  <a:srgbClr val="FFFFFF"/>
                </a:solidFill>
                <a:latin typeface="Libre Franklin Light"/>
              </a:rPr>
              <a:t>Identify common elements included in EI and how they are organized into four categories: content, design, delivery, and practice. </a:t>
            </a:r>
          </a:p>
        </p:txBody>
      </p:sp>
      <p:sp>
        <p:nvSpPr>
          <p:cNvPr id="24" name="TextBox 24"/>
          <p:cNvSpPr txBox="1"/>
          <p:nvPr/>
        </p:nvSpPr>
        <p:spPr>
          <a:xfrm>
            <a:off x="6840669" y="7752795"/>
            <a:ext cx="8228847" cy="312778"/>
          </a:xfrm>
          <a:prstGeom prst="rect">
            <a:avLst/>
          </a:prstGeom>
        </p:spPr>
        <p:txBody>
          <a:bodyPr lIns="0" tIns="0" rIns="0" bIns="0" rtlCol="0" anchor="t">
            <a:spAutoFit/>
          </a:bodyPr>
          <a:lstStyle/>
          <a:p>
            <a:pPr>
              <a:lnSpc>
                <a:spcPts val="2720"/>
              </a:lnSpc>
              <a:spcBef>
                <a:spcPct val="0"/>
              </a:spcBef>
            </a:pPr>
            <a:r>
              <a:rPr lang="en-US" sz="1700" spc="34" dirty="0">
                <a:solidFill>
                  <a:srgbClr val="FFFFFF"/>
                </a:solidFill>
                <a:latin typeface="Libre Franklin Light"/>
              </a:rPr>
              <a:t>Be able to effectively design a lesson that includes elements of EI. </a:t>
            </a:r>
          </a:p>
        </p:txBody>
      </p:sp>
      <p:sp>
        <p:nvSpPr>
          <p:cNvPr id="25" name="TextBox 25"/>
          <p:cNvSpPr txBox="1">
            <a:spLocks noGrp="1"/>
          </p:cNvSpPr>
          <p:nvPr>
            <p:ph type="title" idx="4294967295"/>
          </p:nvPr>
        </p:nvSpPr>
        <p:spPr>
          <a:xfrm>
            <a:off x="2383537" y="1531191"/>
            <a:ext cx="10991835" cy="8069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16"/>
              </a:lnSpc>
              <a:spcBef>
                <a:spcPts val="0"/>
              </a:spcBef>
              <a:spcAft>
                <a:spcPts val="0"/>
              </a:spcAft>
              <a:buClrTx/>
              <a:buSzTx/>
              <a:buFontTx/>
              <a:buNone/>
              <a:tabLst/>
              <a:defRPr/>
            </a:pPr>
            <a:r>
              <a:rPr kumimoji="0" lang="en-US" sz="5600" b="0" i="0" u="none" strike="noStrike" kern="1200" cap="none" spc="89" normalizeH="0" baseline="0" noProof="0" dirty="0">
                <a:ln>
                  <a:noFill/>
                </a:ln>
                <a:solidFill>
                  <a:srgbClr val="FFFFFF"/>
                </a:solidFill>
                <a:effectLst/>
                <a:uLnTx/>
                <a:uFillTx/>
                <a:latin typeface="Montserrat Classic Bold"/>
                <a:ea typeface="+mn-ea"/>
                <a:cs typeface="+mn-cs"/>
              </a:rPr>
              <a:t>Learning Objectives</a:t>
            </a:r>
          </a:p>
        </p:txBody>
      </p:sp>
      <p:pic>
        <p:nvPicPr>
          <p:cNvPr id="26" name="Picture 26">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65746" y="2785442"/>
            <a:ext cx="544908" cy="381000"/>
          </a:xfrm>
          <a:prstGeom prst="rect">
            <a:avLst/>
          </a:prstGeom>
        </p:spPr>
      </p:pic>
      <p:sp>
        <p:nvSpPr>
          <p:cNvPr id="27" name="TextBox 27"/>
          <p:cNvSpPr txBox="1"/>
          <p:nvPr/>
        </p:nvSpPr>
        <p:spPr>
          <a:xfrm>
            <a:off x="647700" y="9535203"/>
            <a:ext cx="658470" cy="183084"/>
          </a:xfrm>
          <a:prstGeom prst="rect">
            <a:avLst/>
          </a:prstGeom>
        </p:spPr>
        <p:txBody>
          <a:bodyPr lIns="0" tIns="0" rIns="0" bIns="0" rtlCol="0" anchor="t">
            <a:spAutoFit/>
          </a:bodyPr>
          <a:lstStyle/>
          <a:p>
            <a:pPr>
              <a:lnSpc>
                <a:spcPts val="1399"/>
              </a:lnSpc>
            </a:pPr>
            <a:r>
              <a:rPr lang="en-US" sz="1399" dirty="0">
                <a:solidFill>
                  <a:srgbClr val="FFFFFF"/>
                </a:solidFill>
                <a:latin typeface="Libre Franklin Bold"/>
              </a:rPr>
              <a:t>03</a:t>
            </a:r>
          </a:p>
        </p:txBody>
      </p:sp>
      <p:sp>
        <p:nvSpPr>
          <p:cNvPr id="28" name="TextBox 28"/>
          <p:cNvSpPr txBox="1"/>
          <p:nvPr/>
        </p:nvSpPr>
        <p:spPr>
          <a:xfrm rot="-5400000">
            <a:off x="-49720" y="1441512"/>
            <a:ext cx="1804414" cy="433961"/>
          </a:xfrm>
          <a:prstGeom prst="rect">
            <a:avLst/>
          </a:prstGeom>
        </p:spPr>
        <p:txBody>
          <a:bodyPr lIns="0" tIns="0" rIns="0" bIns="0" rtlCol="0" anchor="t">
            <a:spAutoFit/>
          </a:bodyPr>
          <a:lstStyle/>
          <a:p>
            <a:pPr>
              <a:lnSpc>
                <a:spcPts val="1710"/>
              </a:lnSpc>
            </a:pPr>
            <a:r>
              <a:rPr lang="en-US" sz="1710" dirty="0">
                <a:solidFill>
                  <a:srgbClr val="FFFFFF"/>
                </a:solidFill>
                <a:latin typeface="Montserrat Classic"/>
              </a:rPr>
              <a:t>HLP Lesson Study Series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555768" y="1110614"/>
            <a:ext cx="381000" cy="381000"/>
            <a:chOff x="0" y="0"/>
            <a:chExt cx="508000" cy="508000"/>
          </a:xfrm>
        </p:grpSpPr>
        <p:grpSp>
          <p:nvGrpSpPr>
            <p:cNvPr id="3" name="Group 3"/>
            <p:cNvGrpSpPr>
              <a:grpSpLocks noChangeAspect="1"/>
            </p:cNvGrpSpPr>
            <p:nvPr/>
          </p:nvGrpSpPr>
          <p:grpSpPr>
            <a:xfrm>
              <a:off x="0" y="0"/>
              <a:ext cx="508000" cy="508000"/>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grpSp>
        <p:nvGrpSpPr>
          <p:cNvPr id="6" name="Group 6">
            <a:extLst>
              <a:ext uri="{C183D7F6-B498-43B3-948B-1728B52AA6E4}">
                <adec:decorative xmlns:adec="http://schemas.microsoft.com/office/drawing/2017/decorative" val="1"/>
              </a:ext>
            </a:extLst>
          </p:cNvPr>
          <p:cNvGrpSpPr/>
          <p:nvPr/>
        </p:nvGrpSpPr>
        <p:grpSpPr>
          <a:xfrm rot="-10800000">
            <a:off x="17555768" y="565786"/>
            <a:ext cx="381000" cy="381000"/>
            <a:chOff x="0" y="0"/>
            <a:chExt cx="508000" cy="508000"/>
          </a:xfrm>
        </p:grpSpPr>
        <p:grpSp>
          <p:nvGrpSpPr>
            <p:cNvPr id="7" name="Group 7"/>
            <p:cNvGrpSpPr>
              <a:grpSpLocks noChangeAspect="1"/>
            </p:cNvGrpSpPr>
            <p:nvPr/>
          </p:nvGrpSpPr>
          <p:grpSpPr>
            <a:xfrm>
              <a:off x="0" y="0"/>
              <a:ext cx="508000" cy="508000"/>
              <a:chOff x="0" y="0"/>
              <a:chExt cx="6355080" cy="6355080"/>
            </a:xfrm>
          </p:grpSpPr>
          <p:sp>
            <p:nvSpPr>
              <p:cNvPr id="8"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65746" y="2785442"/>
            <a:ext cx="544908" cy="381000"/>
          </a:xfrm>
          <a:prstGeom prst="rect">
            <a:avLst/>
          </a:prstGeom>
        </p:spPr>
      </p:pic>
      <p:pic>
        <p:nvPicPr>
          <p:cNvPr id="11" name="Picture 11" descr="Teacher instructing students symbol"/>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95373" y="3773923"/>
            <a:ext cx="4695920" cy="4114800"/>
          </a:xfrm>
          <a:prstGeom prst="rect">
            <a:avLst/>
          </a:prstGeom>
        </p:spPr>
      </p:pic>
      <p:sp>
        <p:nvSpPr>
          <p:cNvPr id="13" name="TextBox 13"/>
          <p:cNvSpPr txBox="1">
            <a:spLocks noGrp="1"/>
          </p:cNvSpPr>
          <p:nvPr>
            <p:ph type="title" idx="4294967295"/>
          </p:nvPr>
        </p:nvSpPr>
        <p:spPr>
          <a:xfrm>
            <a:off x="1676014" y="4269259"/>
            <a:ext cx="9456367" cy="175804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84"/>
              </a:lnSpc>
              <a:spcBef>
                <a:spcPts val="0"/>
              </a:spcBef>
              <a:spcAft>
                <a:spcPts val="0"/>
              </a:spcAft>
              <a:buClrTx/>
              <a:buSzTx/>
              <a:buFontTx/>
              <a:buNone/>
              <a:tabLst/>
              <a:defRPr/>
            </a:pPr>
            <a:r>
              <a:rPr kumimoji="0" lang="en-US" sz="6201" b="0" i="0" u="none" strike="noStrike" kern="1200" cap="none" spc="99" normalizeH="0" baseline="0" noProof="0" dirty="0">
                <a:ln>
                  <a:noFill/>
                </a:ln>
                <a:solidFill>
                  <a:srgbClr val="011C5D"/>
                </a:solidFill>
                <a:effectLst/>
                <a:uLnTx/>
                <a:uFillTx/>
                <a:latin typeface="Montserrat Classic Bold"/>
                <a:ea typeface="+mn-ea"/>
                <a:cs typeface="+mn-cs"/>
              </a:rPr>
              <a:t>Today's</a:t>
            </a:r>
          </a:p>
          <a:p>
            <a:pPr marL="0" marR="0" lvl="0" indent="0" algn="l" defTabSz="914400" rtl="0" eaLnBrk="1" fontAlgn="auto" latinLnBrk="0" hangingPunct="1">
              <a:lnSpc>
                <a:spcPts val="6884"/>
              </a:lnSpc>
              <a:spcBef>
                <a:spcPts val="0"/>
              </a:spcBef>
              <a:spcAft>
                <a:spcPts val="0"/>
              </a:spcAft>
              <a:buClrTx/>
              <a:buSzTx/>
              <a:buFontTx/>
              <a:buNone/>
              <a:tabLst/>
              <a:defRPr/>
            </a:pPr>
            <a:r>
              <a:rPr kumimoji="0" lang="en-US" sz="6201" b="0" i="0" u="none" strike="noStrike" kern="1200" cap="none" spc="99" normalizeH="0" baseline="0" noProof="0" dirty="0">
                <a:ln>
                  <a:noFill/>
                </a:ln>
                <a:solidFill>
                  <a:srgbClr val="1546BA"/>
                </a:solidFill>
                <a:effectLst/>
                <a:uLnTx/>
                <a:uFillTx/>
                <a:latin typeface="Montserrat Classic Bold"/>
                <a:ea typeface="+mn-ea"/>
                <a:cs typeface="+mn-cs"/>
              </a:rPr>
              <a:t>topic</a:t>
            </a:r>
          </a:p>
        </p:txBody>
      </p:sp>
      <p:sp>
        <p:nvSpPr>
          <p:cNvPr id="14" name="TextBox 14">
            <a:extLst>
              <a:ext uri="{C183D7F6-B498-43B3-948B-1728B52AA6E4}">
                <adec:decorative xmlns:adec="http://schemas.microsoft.com/office/drawing/2017/decorative" val="1"/>
              </a:ext>
            </a:extLst>
          </p:cNvPr>
          <p:cNvSpPr txBox="1"/>
          <p:nvPr/>
        </p:nvSpPr>
        <p:spPr>
          <a:xfrm>
            <a:off x="1676014" y="7181989"/>
            <a:ext cx="9456367" cy="1162786"/>
          </a:xfrm>
          <a:prstGeom prst="rect">
            <a:avLst/>
          </a:prstGeom>
        </p:spPr>
        <p:txBody>
          <a:bodyPr lIns="0" tIns="0" rIns="0" bIns="0" rtlCol="0" anchor="t">
            <a:spAutoFit/>
          </a:bodyPr>
          <a:lstStyle/>
          <a:p>
            <a:pPr>
              <a:lnSpc>
                <a:spcPts val="3543"/>
              </a:lnSpc>
            </a:pPr>
            <a:endParaRPr dirty="0"/>
          </a:p>
          <a:p>
            <a:pPr>
              <a:lnSpc>
                <a:spcPts val="3012"/>
              </a:lnSpc>
            </a:pPr>
            <a:endParaRPr dirty="0"/>
          </a:p>
          <a:p>
            <a:pPr marL="0" lvl="0" indent="0" algn="l">
              <a:lnSpc>
                <a:spcPts val="3012"/>
              </a:lnSpc>
              <a:spcBef>
                <a:spcPct val="0"/>
              </a:spcBef>
            </a:pPr>
            <a:endParaRPr dirty="0"/>
          </a:p>
        </p:txBody>
      </p:sp>
      <p:sp>
        <p:nvSpPr>
          <p:cNvPr id="15" name="TextBox 15"/>
          <p:cNvSpPr txBox="1"/>
          <p:nvPr/>
        </p:nvSpPr>
        <p:spPr>
          <a:xfrm>
            <a:off x="1676014" y="6366064"/>
            <a:ext cx="9456367" cy="519607"/>
          </a:xfrm>
          <a:prstGeom prst="rect">
            <a:avLst/>
          </a:prstGeom>
        </p:spPr>
        <p:txBody>
          <a:bodyPr lIns="0" tIns="0" rIns="0" bIns="0" rtlCol="0" anchor="t">
            <a:spAutoFit/>
          </a:bodyPr>
          <a:lstStyle/>
          <a:p>
            <a:pPr>
              <a:lnSpc>
                <a:spcPts val="3876"/>
              </a:lnSpc>
            </a:pPr>
            <a:r>
              <a:rPr lang="en-US" sz="3876" dirty="0">
                <a:solidFill>
                  <a:srgbClr val="1546BA"/>
                </a:solidFill>
                <a:latin typeface="Libre Franklin Light"/>
              </a:rPr>
              <a:t>HLP #16: Use Explicit Instruction</a:t>
            </a:r>
          </a:p>
        </p:txBody>
      </p:sp>
      <p:sp>
        <p:nvSpPr>
          <p:cNvPr id="16" name="TextBox 16"/>
          <p:cNvSpPr txBox="1"/>
          <p:nvPr/>
        </p:nvSpPr>
        <p:spPr>
          <a:xfrm rot="-5400000">
            <a:off x="-78806" y="1446066"/>
            <a:ext cx="1804414" cy="424852"/>
          </a:xfrm>
          <a:prstGeom prst="rect">
            <a:avLst/>
          </a:prstGeom>
        </p:spPr>
        <p:txBody>
          <a:bodyPr lIns="0" tIns="0" rIns="0" bIns="0" rtlCol="0" anchor="t">
            <a:spAutoFit/>
          </a:bodyPr>
          <a:lstStyle/>
          <a:p>
            <a:pPr>
              <a:lnSpc>
                <a:spcPts val="1710"/>
              </a:lnSpc>
            </a:pPr>
            <a:r>
              <a:rPr lang="en-US" sz="1710" dirty="0">
                <a:solidFill>
                  <a:srgbClr val="1546BA"/>
                </a:solidFill>
                <a:latin typeface="Montserrat Classic"/>
              </a:rPr>
              <a:t>HLP Lesson Study Series</a:t>
            </a:r>
          </a:p>
        </p:txBody>
      </p:sp>
      <p:sp>
        <p:nvSpPr>
          <p:cNvPr id="17" name="TextBox 17"/>
          <p:cNvSpPr txBox="1"/>
          <p:nvPr/>
        </p:nvSpPr>
        <p:spPr>
          <a:xfrm>
            <a:off x="647700" y="9535203"/>
            <a:ext cx="658470" cy="183084"/>
          </a:xfrm>
          <a:prstGeom prst="rect">
            <a:avLst/>
          </a:prstGeom>
        </p:spPr>
        <p:txBody>
          <a:bodyPr lIns="0" tIns="0" rIns="0" bIns="0" rtlCol="0" anchor="t">
            <a:spAutoFit/>
          </a:bodyPr>
          <a:lstStyle/>
          <a:p>
            <a:pPr>
              <a:lnSpc>
                <a:spcPts val="1399"/>
              </a:lnSpc>
            </a:pPr>
            <a:r>
              <a:rPr lang="en-US" sz="1399" dirty="0">
                <a:solidFill>
                  <a:srgbClr val="1546BA"/>
                </a:solidFill>
                <a:latin typeface="Libre Franklin Bold"/>
              </a:rPr>
              <a:t>04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89745" y="-86668"/>
            <a:ext cx="7701599" cy="10741024"/>
            <a:chOff x="0" y="0"/>
            <a:chExt cx="3831059" cy="5342981"/>
          </a:xfrm>
        </p:grpSpPr>
        <p:sp>
          <p:nvSpPr>
            <p:cNvPr id="3" name="Freeform 3"/>
            <p:cNvSpPr/>
            <p:nvPr/>
          </p:nvSpPr>
          <p:spPr>
            <a:xfrm>
              <a:off x="0" y="0"/>
              <a:ext cx="3831059" cy="5342981"/>
            </a:xfrm>
            <a:custGeom>
              <a:avLst/>
              <a:gdLst/>
              <a:ahLst/>
              <a:cxnLst/>
              <a:rect l="l" t="t" r="r" b="b"/>
              <a:pathLst>
                <a:path w="3831059" h="5342981">
                  <a:moveTo>
                    <a:pt x="0" y="0"/>
                  </a:moveTo>
                  <a:lnTo>
                    <a:pt x="3831059" y="0"/>
                  </a:lnTo>
                  <a:lnTo>
                    <a:pt x="3831059" y="5342981"/>
                  </a:lnTo>
                  <a:lnTo>
                    <a:pt x="0" y="5342981"/>
                  </a:lnTo>
                  <a:close/>
                </a:path>
              </a:pathLst>
            </a:custGeom>
            <a:solidFill>
              <a:srgbClr val="1546BA"/>
            </a:solidFill>
          </p:spPr>
        </p:sp>
      </p:grpSp>
      <p:sp>
        <p:nvSpPr>
          <p:cNvPr id="4" name="TextBox 4"/>
          <p:cNvSpPr txBox="1">
            <a:spLocks noGrp="1"/>
          </p:cNvSpPr>
          <p:nvPr>
            <p:ph type="title" idx="4294967295"/>
          </p:nvPr>
        </p:nvSpPr>
        <p:spPr>
          <a:xfrm>
            <a:off x="2055795" y="3696098"/>
            <a:ext cx="3696016" cy="39311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16"/>
              </a:lnSpc>
              <a:spcBef>
                <a:spcPts val="0"/>
              </a:spcBef>
              <a:spcAft>
                <a:spcPts val="0"/>
              </a:spcAft>
              <a:buClrTx/>
              <a:buSzTx/>
              <a:buFontTx/>
              <a:buNone/>
              <a:tabLst/>
              <a:defRPr/>
            </a:pPr>
            <a:r>
              <a:rPr kumimoji="0" lang="en-US" sz="5600" b="0" i="0" u="none" strike="noStrike" kern="1200" cap="none" spc="89" normalizeH="0" baseline="0" noProof="0" dirty="0">
                <a:ln>
                  <a:noFill/>
                </a:ln>
                <a:solidFill>
                  <a:srgbClr val="FFFFFF"/>
                </a:solidFill>
                <a:effectLst/>
                <a:uLnTx/>
                <a:uFillTx/>
                <a:latin typeface="Montserrat Classic Bold"/>
                <a:ea typeface="+mn-ea"/>
                <a:cs typeface="+mn-cs"/>
              </a:rPr>
              <a:t>Let's Discuss and Analyze Together</a:t>
            </a:r>
          </a:p>
        </p:txBody>
      </p:sp>
      <p:grpSp>
        <p:nvGrpSpPr>
          <p:cNvPr id="5" name="Group 5">
            <a:extLst>
              <a:ext uri="{C183D7F6-B498-43B3-948B-1728B52AA6E4}">
                <adec:decorative xmlns:adec="http://schemas.microsoft.com/office/drawing/2017/decorative" val="1"/>
              </a:ext>
            </a:extLst>
          </p:cNvPr>
          <p:cNvGrpSpPr/>
          <p:nvPr/>
        </p:nvGrpSpPr>
        <p:grpSpPr>
          <a:xfrm>
            <a:off x="17555768" y="1110614"/>
            <a:ext cx="381000" cy="381000"/>
            <a:chOff x="0" y="0"/>
            <a:chExt cx="508000" cy="508000"/>
          </a:xfrm>
        </p:grpSpPr>
        <p:grpSp>
          <p:nvGrpSpPr>
            <p:cNvPr id="6" name="Group 6"/>
            <p:cNvGrpSpPr>
              <a:grpSpLocks noChangeAspect="1"/>
            </p:cNvGrpSpPr>
            <p:nvPr/>
          </p:nvGrpSpPr>
          <p:grpSpPr>
            <a:xfrm>
              <a:off x="0" y="0"/>
              <a:ext cx="508000" cy="508000"/>
              <a:chOff x="0" y="0"/>
              <a:chExt cx="6355080" cy="6355080"/>
            </a:xfrm>
          </p:grpSpPr>
          <p:sp>
            <p:nvSpPr>
              <p:cNvPr id="7" name="Freeform 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grpSp>
        <p:nvGrpSpPr>
          <p:cNvPr id="9" name="Group 9">
            <a:extLst>
              <a:ext uri="{C183D7F6-B498-43B3-948B-1728B52AA6E4}">
                <adec:decorative xmlns:adec="http://schemas.microsoft.com/office/drawing/2017/decorative" val="1"/>
              </a:ext>
            </a:extLst>
          </p:cNvPr>
          <p:cNvGrpSpPr/>
          <p:nvPr/>
        </p:nvGrpSpPr>
        <p:grpSpPr>
          <a:xfrm rot="-10800000">
            <a:off x="17555768" y="565786"/>
            <a:ext cx="381000" cy="381000"/>
            <a:chOff x="0" y="0"/>
            <a:chExt cx="508000" cy="508000"/>
          </a:xfrm>
        </p:grpSpPr>
        <p:grpSp>
          <p:nvGrpSpPr>
            <p:cNvPr id="10" name="Group 10"/>
            <p:cNvGrpSpPr>
              <a:grpSpLocks noChangeAspect="1"/>
            </p:cNvGrpSpPr>
            <p:nvPr/>
          </p:nvGrpSpPr>
          <p:grpSpPr>
            <a:xfrm>
              <a:off x="0" y="0"/>
              <a:ext cx="508000" cy="508000"/>
              <a:chOff x="0" y="0"/>
              <a:chExt cx="6355080" cy="6355080"/>
            </a:xfrm>
          </p:grpSpPr>
          <p:sp>
            <p:nvSpPr>
              <p:cNvPr id="11" name="Freeform 1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grpSp>
        <p:nvGrpSpPr>
          <p:cNvPr id="13" name="Group 13">
            <a:extLst>
              <a:ext uri="{C183D7F6-B498-43B3-948B-1728B52AA6E4}">
                <adec:decorative xmlns:adec="http://schemas.microsoft.com/office/drawing/2017/decorative" val="1"/>
              </a:ext>
            </a:extLst>
          </p:cNvPr>
          <p:cNvGrpSpPr/>
          <p:nvPr/>
        </p:nvGrpSpPr>
        <p:grpSpPr>
          <a:xfrm>
            <a:off x="7937116" y="584407"/>
            <a:ext cx="9477496" cy="4071153"/>
            <a:chOff x="0" y="38100"/>
            <a:chExt cx="12636662" cy="5428204"/>
          </a:xfrm>
        </p:grpSpPr>
        <p:sp>
          <p:nvSpPr>
            <p:cNvPr id="14" name="TextBox 14"/>
            <p:cNvSpPr txBox="1"/>
            <p:nvPr/>
          </p:nvSpPr>
          <p:spPr>
            <a:xfrm>
              <a:off x="0" y="749115"/>
              <a:ext cx="12636662" cy="4717189"/>
            </a:xfrm>
            <a:prstGeom prst="rect">
              <a:avLst/>
            </a:prstGeom>
          </p:spPr>
          <p:txBody>
            <a:bodyPr lIns="0" tIns="0" rIns="0" bIns="0" rtlCol="0" anchor="t">
              <a:spAutoFit/>
            </a:bodyPr>
            <a:lstStyle/>
            <a:p>
              <a:pPr marL="0" lvl="0" indent="0" algn="l">
                <a:lnSpc>
                  <a:spcPts val="3074"/>
                </a:lnSpc>
                <a:spcBef>
                  <a:spcPct val="0"/>
                </a:spcBef>
              </a:pPr>
              <a:r>
                <a:rPr lang="en-US" sz="1900" spc="38" dirty="0">
                  <a:solidFill>
                    <a:srgbClr val="241D27"/>
                  </a:solidFill>
                  <a:latin typeface="Libre Franklin Light"/>
                </a:rPr>
                <a:t>Teachers make content, skills, and concepts explicit by showing and telling students what to do or think while solving problems, enacting strategies, completing tasks, and classifying concepts. Teachers use EI when students are learning new material and complex concepts and skills. They strategically choose examples and non-examples and language to facilitate student understanding, anticipate common misconceptions, highlight essential content, and remove distracting information. They model and scaffold steps or processes needed to understand content and concepts, apply skills, and complete tasks successfully and independently (McLeskey et al., 2017, p. 80).</a:t>
              </a:r>
            </a:p>
          </p:txBody>
        </p:sp>
        <p:sp>
          <p:nvSpPr>
            <p:cNvPr id="15" name="TextBox 15"/>
            <p:cNvSpPr txBox="1"/>
            <p:nvPr/>
          </p:nvSpPr>
          <p:spPr>
            <a:xfrm>
              <a:off x="0" y="38100"/>
              <a:ext cx="12636662" cy="413856"/>
            </a:xfrm>
            <a:prstGeom prst="rect">
              <a:avLst/>
            </a:prstGeom>
          </p:spPr>
          <p:txBody>
            <a:bodyPr lIns="0" tIns="0" rIns="0" bIns="0" rtlCol="0" anchor="t">
              <a:spAutoFit/>
            </a:bodyPr>
            <a:lstStyle/>
            <a:p>
              <a:pPr>
                <a:lnSpc>
                  <a:spcPts val="2373"/>
                </a:lnSpc>
              </a:pPr>
              <a:r>
                <a:rPr lang="en-US" sz="2373" dirty="0">
                  <a:solidFill>
                    <a:srgbClr val="1546BA"/>
                  </a:solidFill>
                  <a:latin typeface="Montserrat Classic Bold"/>
                </a:rPr>
                <a:t>HLP16 </a:t>
              </a:r>
            </a:p>
          </p:txBody>
        </p:sp>
      </p:grpSp>
      <p:grpSp>
        <p:nvGrpSpPr>
          <p:cNvPr id="16" name="Group 16">
            <a:extLst>
              <a:ext uri="{C183D7F6-B498-43B3-948B-1728B52AA6E4}">
                <adec:decorative xmlns:adec="http://schemas.microsoft.com/office/drawing/2017/decorative" val="1"/>
              </a:ext>
            </a:extLst>
          </p:cNvPr>
          <p:cNvGrpSpPr/>
          <p:nvPr/>
        </p:nvGrpSpPr>
        <p:grpSpPr>
          <a:xfrm>
            <a:off x="7937116" y="5471963"/>
            <a:ext cx="9667996" cy="3552716"/>
            <a:chOff x="0" y="28575"/>
            <a:chExt cx="12890662" cy="4736955"/>
          </a:xfrm>
        </p:grpSpPr>
        <p:sp>
          <p:nvSpPr>
            <p:cNvPr id="17" name="TextBox 17"/>
            <p:cNvSpPr txBox="1"/>
            <p:nvPr/>
          </p:nvSpPr>
          <p:spPr>
            <a:xfrm>
              <a:off x="0" y="656712"/>
              <a:ext cx="12890662" cy="4108818"/>
            </a:xfrm>
            <a:prstGeom prst="rect">
              <a:avLst/>
            </a:prstGeom>
          </p:spPr>
          <p:txBody>
            <a:bodyPr lIns="0" tIns="0" rIns="0" bIns="0" rtlCol="0" anchor="t">
              <a:spAutoFit/>
            </a:bodyPr>
            <a:lstStyle/>
            <a:p>
              <a:pPr marL="358775" lvl="1" indent="-179070">
                <a:lnSpc>
                  <a:spcPts val="2659"/>
                </a:lnSpc>
                <a:buFont typeface="Arial"/>
                <a:buChar char="•"/>
              </a:pPr>
              <a:r>
                <a:rPr lang="en-US" sz="1650" b="1" spc="33" dirty="0">
                  <a:solidFill>
                    <a:srgbClr val="241D27"/>
                  </a:solidFill>
                  <a:latin typeface="Libre Franklin Light"/>
                </a:rPr>
                <a:t>Pause</a:t>
              </a:r>
              <a:r>
                <a:rPr lang="en-US" sz="1650" spc="33" dirty="0">
                  <a:solidFill>
                    <a:srgbClr val="241D27"/>
                  </a:solidFill>
                  <a:latin typeface="Libre Franklin Light"/>
                </a:rPr>
                <a:t> to re-read this HLP once more, reviewing your notes and highlights on pp. 215-223 in your HLP Inclusive text. </a:t>
              </a:r>
              <a:endParaRPr lang="en-US"/>
            </a:p>
            <a:p>
              <a:pPr>
                <a:lnSpc>
                  <a:spcPts val="2659"/>
                </a:lnSpc>
              </a:pPr>
              <a:endParaRPr lang="en-US" sz="1662" spc="33" dirty="0">
                <a:solidFill>
                  <a:srgbClr val="241D27"/>
                </a:solidFill>
                <a:latin typeface="Libre Franklin Light"/>
              </a:endParaRPr>
            </a:p>
            <a:p>
              <a:pPr marL="358775" lvl="1" indent="-179070">
                <a:lnSpc>
                  <a:spcPts val="2659"/>
                </a:lnSpc>
                <a:buFont typeface="Arial"/>
                <a:buChar char="•"/>
              </a:pPr>
              <a:r>
                <a:rPr lang="en-US" sz="1650" b="1" spc="33" dirty="0">
                  <a:solidFill>
                    <a:srgbClr val="241D27"/>
                  </a:solidFill>
                  <a:latin typeface="Libre Franklin Light"/>
                </a:rPr>
                <a:t>Reflect</a:t>
              </a:r>
              <a:r>
                <a:rPr lang="en-US" sz="1650" spc="33" dirty="0">
                  <a:solidFill>
                    <a:srgbClr val="241D27"/>
                  </a:solidFill>
                  <a:latin typeface="Libre Franklin Light"/>
                </a:rPr>
                <a:t> on what the research states in your text about the use of EI. What did you find compelling about the research synthesis regarding the effectiveness of explicit instruction?</a:t>
              </a:r>
            </a:p>
            <a:p>
              <a:pPr>
                <a:lnSpc>
                  <a:spcPts val="2659"/>
                </a:lnSpc>
              </a:pPr>
              <a:endParaRPr lang="en-US" sz="1662" spc="33" dirty="0">
                <a:solidFill>
                  <a:srgbClr val="241D27"/>
                </a:solidFill>
                <a:latin typeface="Libre Franklin Light"/>
              </a:endParaRPr>
            </a:p>
            <a:p>
              <a:pPr marL="358775" lvl="1" indent="-179070">
                <a:lnSpc>
                  <a:spcPts val="2659"/>
                </a:lnSpc>
                <a:buFont typeface="Arial"/>
                <a:buChar char="•"/>
              </a:pPr>
              <a:r>
                <a:rPr lang="en-US" sz="1650" b="1" spc="33" dirty="0">
                  <a:solidFill>
                    <a:srgbClr val="241D27"/>
                  </a:solidFill>
                  <a:latin typeface="Libre Franklin Light"/>
                </a:rPr>
                <a:t>Connect</a:t>
              </a:r>
              <a:r>
                <a:rPr lang="en-US" sz="1650" spc="33" dirty="0">
                  <a:solidFill>
                    <a:srgbClr val="241D27"/>
                  </a:solidFill>
                  <a:latin typeface="Libre Franklin Light"/>
                </a:rPr>
                <a:t> the concept of EI to your practicum classroom. Can you identify any students who might benefit from your implementation of EI? How so? </a:t>
              </a:r>
            </a:p>
            <a:p>
              <a:pPr marL="0" lvl="0" indent="0" algn="l">
                <a:lnSpc>
                  <a:spcPts val="2659"/>
                </a:lnSpc>
                <a:spcBef>
                  <a:spcPct val="0"/>
                </a:spcBef>
              </a:pPr>
              <a:endParaRPr lang="en-US" sz="1662" spc="33" dirty="0">
                <a:solidFill>
                  <a:srgbClr val="241D27"/>
                </a:solidFill>
                <a:latin typeface="Libre Franklin Light"/>
              </a:endParaRPr>
            </a:p>
          </p:txBody>
        </p:sp>
        <p:sp>
          <p:nvSpPr>
            <p:cNvPr id="18" name="TextBox 18"/>
            <p:cNvSpPr txBox="1"/>
            <p:nvPr/>
          </p:nvSpPr>
          <p:spPr>
            <a:xfrm>
              <a:off x="0" y="28575"/>
              <a:ext cx="12890662" cy="362348"/>
            </a:xfrm>
            <a:prstGeom prst="rect">
              <a:avLst/>
            </a:prstGeom>
          </p:spPr>
          <p:txBody>
            <a:bodyPr lIns="0" tIns="0" rIns="0" bIns="0" rtlCol="0" anchor="t">
              <a:spAutoFit/>
            </a:bodyPr>
            <a:lstStyle/>
            <a:p>
              <a:pPr>
                <a:lnSpc>
                  <a:spcPts val="2053"/>
                </a:lnSpc>
              </a:pPr>
              <a:r>
                <a:rPr lang="en-US" sz="2053" dirty="0">
                  <a:solidFill>
                    <a:srgbClr val="1546BA"/>
                  </a:solidFill>
                  <a:latin typeface="Montserrat Classic Bold"/>
                </a:rPr>
                <a:t>Pause, Reflect, and Connect = 20 minutes </a:t>
              </a:r>
            </a:p>
          </p:txBody>
        </p:sp>
      </p:grpSp>
      <p:grpSp>
        <p:nvGrpSpPr>
          <p:cNvPr id="19" name="Group 19">
            <a:extLst>
              <a:ext uri="{C183D7F6-B498-43B3-948B-1728B52AA6E4}">
                <adec:decorative xmlns:adec="http://schemas.microsoft.com/office/drawing/2017/decorative" val="1"/>
              </a:ext>
            </a:extLst>
          </p:cNvPr>
          <p:cNvGrpSpPr/>
          <p:nvPr/>
        </p:nvGrpSpPr>
        <p:grpSpPr>
          <a:xfrm>
            <a:off x="2055795" y="2241926"/>
            <a:ext cx="1157531" cy="1157531"/>
            <a:chOff x="0" y="0"/>
            <a:chExt cx="1543375" cy="1543375"/>
          </a:xfrm>
        </p:grpSpPr>
        <p:grpSp>
          <p:nvGrpSpPr>
            <p:cNvPr id="20" name="Group 20"/>
            <p:cNvGrpSpPr/>
            <p:nvPr/>
          </p:nvGrpSpPr>
          <p:grpSpPr>
            <a:xfrm>
              <a:off x="0" y="0"/>
              <a:ext cx="1543375" cy="154337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7325" y="436502"/>
              <a:ext cx="928724" cy="670370"/>
            </a:xfrm>
            <a:prstGeom prst="rect">
              <a:avLst/>
            </a:prstGeom>
          </p:spPr>
        </p:pic>
      </p:grpSp>
      <p:pic>
        <p:nvPicPr>
          <p:cNvPr id="23" name="Picture 23">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565746" y="2785442"/>
            <a:ext cx="544908" cy="381000"/>
          </a:xfrm>
          <a:prstGeom prst="rect">
            <a:avLst/>
          </a:prstGeom>
        </p:spPr>
      </p:pic>
      <p:sp>
        <p:nvSpPr>
          <p:cNvPr id="24" name="TextBox 24"/>
          <p:cNvSpPr txBox="1"/>
          <p:nvPr/>
        </p:nvSpPr>
        <p:spPr>
          <a:xfrm rot="-5400000">
            <a:off x="-78806" y="1446066"/>
            <a:ext cx="1804414" cy="424852"/>
          </a:xfrm>
          <a:prstGeom prst="rect">
            <a:avLst/>
          </a:prstGeom>
        </p:spPr>
        <p:txBody>
          <a:bodyPr lIns="0" tIns="0" rIns="0" bIns="0" rtlCol="0" anchor="t">
            <a:spAutoFit/>
          </a:bodyPr>
          <a:lstStyle/>
          <a:p>
            <a:pPr>
              <a:lnSpc>
                <a:spcPts val="1710"/>
              </a:lnSpc>
            </a:pPr>
            <a:r>
              <a:rPr lang="en-US" sz="1710" dirty="0">
                <a:solidFill>
                  <a:srgbClr val="FFFFFF"/>
                </a:solidFill>
                <a:latin typeface="Montserrat Classic"/>
              </a:rPr>
              <a:t>HLP Lesson Study Series </a:t>
            </a:r>
          </a:p>
        </p:txBody>
      </p:sp>
      <p:sp>
        <p:nvSpPr>
          <p:cNvPr id="25" name="TextBox 25"/>
          <p:cNvSpPr txBox="1"/>
          <p:nvPr/>
        </p:nvSpPr>
        <p:spPr>
          <a:xfrm>
            <a:off x="647700" y="9535203"/>
            <a:ext cx="658470" cy="183084"/>
          </a:xfrm>
          <a:prstGeom prst="rect">
            <a:avLst/>
          </a:prstGeom>
        </p:spPr>
        <p:txBody>
          <a:bodyPr lIns="0" tIns="0" rIns="0" bIns="0" rtlCol="0" anchor="t">
            <a:spAutoFit/>
          </a:bodyPr>
          <a:lstStyle/>
          <a:p>
            <a:pPr>
              <a:lnSpc>
                <a:spcPts val="1399"/>
              </a:lnSpc>
            </a:pPr>
            <a:r>
              <a:rPr lang="en-US" sz="1399" dirty="0">
                <a:solidFill>
                  <a:srgbClr val="FFFFFF"/>
                </a:solidFill>
                <a:latin typeface="Libre Franklin Bold"/>
              </a:rPr>
              <a:t>05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1C5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555768" y="1110614"/>
            <a:ext cx="381000" cy="381000"/>
            <a:chOff x="0" y="0"/>
            <a:chExt cx="508000" cy="508000"/>
          </a:xfrm>
        </p:grpSpPr>
        <p:grpSp>
          <p:nvGrpSpPr>
            <p:cNvPr id="3" name="Group 3"/>
            <p:cNvGrpSpPr>
              <a:grpSpLocks noChangeAspect="1"/>
            </p:cNvGrpSpPr>
            <p:nvPr/>
          </p:nvGrpSpPr>
          <p:grpSpPr>
            <a:xfrm>
              <a:off x="0" y="0"/>
              <a:ext cx="508000" cy="508000"/>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84667" y="84667"/>
              <a:ext cx="338667" cy="338667"/>
            </a:xfrm>
            <a:prstGeom prst="rect">
              <a:avLst/>
            </a:prstGeom>
          </p:spPr>
        </p:pic>
      </p:grpSp>
      <p:grpSp>
        <p:nvGrpSpPr>
          <p:cNvPr id="6" name="Group 6">
            <a:extLst>
              <a:ext uri="{C183D7F6-B498-43B3-948B-1728B52AA6E4}">
                <adec:decorative xmlns:adec="http://schemas.microsoft.com/office/drawing/2017/decorative" val="1"/>
              </a:ext>
            </a:extLst>
          </p:cNvPr>
          <p:cNvGrpSpPr/>
          <p:nvPr/>
        </p:nvGrpSpPr>
        <p:grpSpPr>
          <a:xfrm rot="-10800000">
            <a:off x="17555768" y="565786"/>
            <a:ext cx="381000" cy="381000"/>
            <a:chOff x="0" y="0"/>
            <a:chExt cx="508000" cy="508000"/>
          </a:xfrm>
        </p:grpSpPr>
        <p:grpSp>
          <p:nvGrpSpPr>
            <p:cNvPr id="7" name="Group 7"/>
            <p:cNvGrpSpPr>
              <a:grpSpLocks noChangeAspect="1"/>
            </p:cNvGrpSpPr>
            <p:nvPr/>
          </p:nvGrpSpPr>
          <p:grpSpPr>
            <a:xfrm>
              <a:off x="0" y="0"/>
              <a:ext cx="508000" cy="508000"/>
              <a:chOff x="0" y="0"/>
              <a:chExt cx="6355080" cy="6355080"/>
            </a:xfrm>
          </p:grpSpPr>
          <p:sp>
            <p:nvSpPr>
              <p:cNvPr id="8"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84667" y="84667"/>
              <a:ext cx="338667" cy="338667"/>
            </a:xfrm>
            <a:prstGeom prst="rect">
              <a:avLst/>
            </a:prstGeom>
          </p:spPr>
        </p:pic>
      </p:grpSp>
      <p:grpSp>
        <p:nvGrpSpPr>
          <p:cNvPr id="10" name="Group 10">
            <a:extLst>
              <a:ext uri="{C183D7F6-B498-43B3-948B-1728B52AA6E4}">
                <adec:decorative xmlns:adec="http://schemas.microsoft.com/office/drawing/2017/decorative" val="1"/>
              </a:ext>
            </a:extLst>
          </p:cNvPr>
          <p:cNvGrpSpPr/>
          <p:nvPr/>
        </p:nvGrpSpPr>
        <p:grpSpPr>
          <a:xfrm>
            <a:off x="1488241" y="3501095"/>
            <a:ext cx="7170237" cy="4036076"/>
            <a:chOff x="0" y="0"/>
            <a:chExt cx="9560316" cy="5381434"/>
          </a:xfrm>
        </p:grpSpPr>
        <p:grpSp>
          <p:nvGrpSpPr>
            <p:cNvPr id="11" name="Group 11"/>
            <p:cNvGrpSpPr/>
            <p:nvPr/>
          </p:nvGrpSpPr>
          <p:grpSpPr>
            <a:xfrm>
              <a:off x="0" y="0"/>
              <a:ext cx="9560316" cy="5381434"/>
              <a:chOff x="0" y="0"/>
              <a:chExt cx="11321604" cy="6372851"/>
            </a:xfrm>
          </p:grpSpPr>
          <p:sp>
            <p:nvSpPr>
              <p:cNvPr id="12" name="Freeform 12"/>
              <p:cNvSpPr/>
              <p:nvPr/>
            </p:nvSpPr>
            <p:spPr>
              <a:xfrm>
                <a:off x="0" y="0"/>
                <a:ext cx="11321604" cy="6372851"/>
              </a:xfrm>
              <a:custGeom>
                <a:avLst/>
                <a:gdLst/>
                <a:ahLst/>
                <a:cxnLst/>
                <a:rect l="l" t="t" r="r" b="b"/>
                <a:pathLst>
                  <a:path w="11321604" h="6372851">
                    <a:moveTo>
                      <a:pt x="0" y="0"/>
                    </a:moveTo>
                    <a:lnTo>
                      <a:pt x="11321604" y="0"/>
                    </a:lnTo>
                    <a:lnTo>
                      <a:pt x="11321604" y="6372851"/>
                    </a:lnTo>
                    <a:lnTo>
                      <a:pt x="0" y="6372851"/>
                    </a:lnTo>
                    <a:close/>
                  </a:path>
                </a:pathLst>
              </a:custGeom>
              <a:solidFill>
                <a:srgbClr val="1546BA"/>
              </a:solidFill>
            </p:spPr>
          </p:sp>
        </p:grpSp>
        <p:sp>
          <p:nvSpPr>
            <p:cNvPr id="13" name="TextBox 13"/>
            <p:cNvSpPr txBox="1"/>
            <p:nvPr/>
          </p:nvSpPr>
          <p:spPr>
            <a:xfrm>
              <a:off x="240861" y="334219"/>
              <a:ext cx="9053796" cy="4718043"/>
            </a:xfrm>
            <a:prstGeom prst="rect">
              <a:avLst/>
            </a:prstGeom>
          </p:spPr>
          <p:txBody>
            <a:bodyPr lIns="0" tIns="0" rIns="0" bIns="0" rtlCol="0" anchor="t">
              <a:spAutoFit/>
            </a:bodyPr>
            <a:lstStyle/>
            <a:p>
              <a:pPr>
                <a:lnSpc>
                  <a:spcPts val="3074"/>
                </a:lnSpc>
                <a:spcBef>
                  <a:spcPct val="0"/>
                </a:spcBef>
              </a:pPr>
              <a:r>
                <a:rPr lang="en-US" sz="1900" spc="38" dirty="0">
                  <a:solidFill>
                    <a:srgbClr val="FFFFFF"/>
                  </a:solidFill>
                  <a:latin typeface="Libre Franklin Light"/>
                </a:rPr>
                <a:t>It is called explicit because it is an unambiguous and direct approach to teaching that … is characterized by a series of supports or scaffolds, whereby students are guided through the learning process with clear statements about the purpose and rationale for learning the new skill, clear explanations and demonstrations of the instructional target, and supported practice with feedback until independent mastery has been achieved (Archer &amp; Hughes, 2011, p. 1).</a:t>
              </a:r>
            </a:p>
          </p:txBody>
        </p:sp>
      </p:grpSp>
      <p:pic>
        <p:nvPicPr>
          <p:cNvPr id="14" name="Picture 14">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565746" y="2785442"/>
            <a:ext cx="544908" cy="381000"/>
          </a:xfrm>
          <a:prstGeom prst="rect">
            <a:avLst/>
          </a:prstGeom>
        </p:spPr>
      </p:pic>
      <p:pic>
        <p:nvPicPr>
          <p:cNvPr id="15" name="Picture 15">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88241" y="2243418"/>
            <a:ext cx="1281867" cy="1164897"/>
          </a:xfrm>
          <a:prstGeom prst="rect">
            <a:avLst/>
          </a:prstGeom>
        </p:spPr>
      </p:pic>
      <p:sp>
        <p:nvSpPr>
          <p:cNvPr id="16" name="TextBox 16"/>
          <p:cNvSpPr txBox="1">
            <a:spLocks noGrp="1"/>
          </p:cNvSpPr>
          <p:nvPr>
            <p:ph type="title" idx="4294967295"/>
          </p:nvPr>
        </p:nvSpPr>
        <p:spPr>
          <a:xfrm>
            <a:off x="2995225" y="2591513"/>
            <a:ext cx="8071062" cy="8069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16"/>
              </a:lnSpc>
              <a:spcBef>
                <a:spcPts val="0"/>
              </a:spcBef>
              <a:spcAft>
                <a:spcPts val="0"/>
              </a:spcAft>
              <a:buClrTx/>
              <a:buSzTx/>
              <a:buFontTx/>
              <a:buNone/>
              <a:tabLst/>
              <a:defRPr/>
            </a:pPr>
            <a:r>
              <a:rPr kumimoji="0" lang="en-US" sz="5600" b="0" i="0" u="none" strike="noStrike" kern="1200" cap="none" spc="89" normalizeH="0" baseline="0" noProof="0" dirty="0">
                <a:ln>
                  <a:noFill/>
                </a:ln>
                <a:solidFill>
                  <a:srgbClr val="FFFFFF"/>
                </a:solidFill>
                <a:effectLst/>
                <a:uLnTx/>
                <a:uFillTx/>
                <a:latin typeface="Montserrat Classic Bold"/>
                <a:ea typeface="+mn-ea"/>
                <a:cs typeface="+mn-cs"/>
              </a:rPr>
              <a:t>Explicit Instruction</a:t>
            </a:r>
          </a:p>
        </p:txBody>
      </p:sp>
      <p:sp>
        <p:nvSpPr>
          <p:cNvPr id="17" name="TextBox 17"/>
          <p:cNvSpPr txBox="1"/>
          <p:nvPr/>
        </p:nvSpPr>
        <p:spPr>
          <a:xfrm rot="-5400000">
            <a:off x="-78806" y="1548564"/>
            <a:ext cx="1804414" cy="219857"/>
          </a:xfrm>
          <a:prstGeom prst="rect">
            <a:avLst/>
          </a:prstGeom>
        </p:spPr>
        <p:txBody>
          <a:bodyPr lIns="0" tIns="0" rIns="0" bIns="0" rtlCol="0" anchor="t">
            <a:spAutoFit/>
          </a:bodyPr>
          <a:lstStyle/>
          <a:p>
            <a:pPr>
              <a:lnSpc>
                <a:spcPts val="1710"/>
              </a:lnSpc>
            </a:pPr>
            <a:r>
              <a:rPr lang="en-US" sz="1710" dirty="0">
                <a:solidFill>
                  <a:srgbClr val="FFFFFF"/>
                </a:solidFill>
                <a:latin typeface="Montserrat Classic"/>
              </a:rPr>
              <a:t>School Logotype</a:t>
            </a:r>
          </a:p>
        </p:txBody>
      </p:sp>
      <p:sp>
        <p:nvSpPr>
          <p:cNvPr id="18" name="TextBox 18"/>
          <p:cNvSpPr txBox="1"/>
          <p:nvPr/>
        </p:nvSpPr>
        <p:spPr>
          <a:xfrm>
            <a:off x="647700" y="9535203"/>
            <a:ext cx="658470" cy="183084"/>
          </a:xfrm>
          <a:prstGeom prst="rect">
            <a:avLst/>
          </a:prstGeom>
        </p:spPr>
        <p:txBody>
          <a:bodyPr lIns="0" tIns="0" rIns="0" bIns="0" rtlCol="0" anchor="t">
            <a:spAutoFit/>
          </a:bodyPr>
          <a:lstStyle/>
          <a:p>
            <a:pPr>
              <a:lnSpc>
                <a:spcPts val="1399"/>
              </a:lnSpc>
            </a:pPr>
            <a:r>
              <a:rPr lang="en-US" sz="1399" dirty="0">
                <a:solidFill>
                  <a:srgbClr val="FFFFFF"/>
                </a:solidFill>
                <a:latin typeface="Libre Franklin Bold"/>
              </a:rPr>
              <a:t>06</a:t>
            </a:r>
          </a:p>
        </p:txBody>
      </p:sp>
      <p:pic>
        <p:nvPicPr>
          <p:cNvPr id="19" name="Picture 19">
            <a:extLst>
              <a:ext uri="{C183D7F6-B498-43B3-948B-1728B52AA6E4}">
                <adec:decorative xmlns:adec="http://schemas.microsoft.com/office/drawing/2017/decorative" val="1"/>
              </a:ext>
            </a:extLst>
          </p:cNvPr>
          <p:cNvPicPr>
            <a:picLocks noChangeAspect="1"/>
          </p:cNvPicPr>
          <p:nvPr>
            <a:videoFile r:link="rId1"/>
          </p:nvPr>
        </p:nvPicPr>
        <p:blipFill>
          <a:blip r:embed="rId9"/>
          <a:stretch>
            <a:fillRect/>
          </a:stretch>
        </p:blipFill>
        <p:spPr>
          <a:xfrm>
            <a:off x="9144000" y="3501095"/>
            <a:ext cx="7175247" cy="40360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1C5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555768" y="1110614"/>
            <a:ext cx="381000" cy="381000"/>
            <a:chOff x="0" y="0"/>
            <a:chExt cx="508000" cy="508000"/>
          </a:xfrm>
        </p:grpSpPr>
        <p:grpSp>
          <p:nvGrpSpPr>
            <p:cNvPr id="3" name="Group 3"/>
            <p:cNvGrpSpPr>
              <a:grpSpLocks noChangeAspect="1"/>
            </p:cNvGrpSpPr>
            <p:nvPr/>
          </p:nvGrpSpPr>
          <p:grpSpPr>
            <a:xfrm>
              <a:off x="0" y="0"/>
              <a:ext cx="508000" cy="508000"/>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84667" y="84667"/>
              <a:ext cx="338667" cy="338667"/>
            </a:xfrm>
            <a:prstGeom prst="rect">
              <a:avLst/>
            </a:prstGeom>
          </p:spPr>
        </p:pic>
      </p:grpSp>
      <p:grpSp>
        <p:nvGrpSpPr>
          <p:cNvPr id="6" name="Group 6">
            <a:extLst>
              <a:ext uri="{C183D7F6-B498-43B3-948B-1728B52AA6E4}">
                <adec:decorative xmlns:adec="http://schemas.microsoft.com/office/drawing/2017/decorative" val="1"/>
              </a:ext>
            </a:extLst>
          </p:cNvPr>
          <p:cNvGrpSpPr/>
          <p:nvPr/>
        </p:nvGrpSpPr>
        <p:grpSpPr>
          <a:xfrm rot="-10800000">
            <a:off x="17555768" y="565786"/>
            <a:ext cx="381000" cy="381000"/>
            <a:chOff x="0" y="0"/>
            <a:chExt cx="508000" cy="508000"/>
          </a:xfrm>
        </p:grpSpPr>
        <p:grpSp>
          <p:nvGrpSpPr>
            <p:cNvPr id="7" name="Group 7"/>
            <p:cNvGrpSpPr>
              <a:grpSpLocks noChangeAspect="1"/>
            </p:cNvGrpSpPr>
            <p:nvPr/>
          </p:nvGrpSpPr>
          <p:grpSpPr>
            <a:xfrm>
              <a:off x="0" y="0"/>
              <a:ext cx="508000" cy="508000"/>
              <a:chOff x="0" y="0"/>
              <a:chExt cx="6355080" cy="6355080"/>
            </a:xfrm>
          </p:grpSpPr>
          <p:sp>
            <p:nvSpPr>
              <p:cNvPr id="8"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84667" y="84667"/>
              <a:ext cx="338667" cy="338667"/>
            </a:xfrm>
            <a:prstGeom prst="rect">
              <a:avLst/>
            </a:prstGeom>
          </p:spPr>
        </p:pic>
      </p:gr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565746" y="2785442"/>
            <a:ext cx="544908" cy="381000"/>
          </a:xfrm>
          <a:prstGeom prst="rect">
            <a:avLst/>
          </a:prstGeom>
        </p:spPr>
      </p:pic>
      <p:sp>
        <p:nvSpPr>
          <p:cNvPr id="11" name="TextBox 11"/>
          <p:cNvSpPr txBox="1">
            <a:spLocks noGrp="1"/>
          </p:cNvSpPr>
          <p:nvPr>
            <p:ph type="title" idx="4294967295"/>
          </p:nvPr>
        </p:nvSpPr>
        <p:spPr>
          <a:xfrm>
            <a:off x="1764110" y="1753742"/>
            <a:ext cx="13478319" cy="8069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216"/>
              </a:lnSpc>
              <a:spcBef>
                <a:spcPts val="0"/>
              </a:spcBef>
              <a:spcAft>
                <a:spcPts val="0"/>
              </a:spcAft>
              <a:buClrTx/>
              <a:buSzTx/>
              <a:buFontTx/>
              <a:buNone/>
              <a:tabLst/>
              <a:defRPr/>
            </a:pPr>
            <a:r>
              <a:rPr kumimoji="0" lang="en-US" sz="5600" b="0" i="0" u="none" strike="noStrike" kern="1200" cap="none" spc="89" normalizeH="0" baseline="0" noProof="0" dirty="0">
                <a:ln>
                  <a:noFill/>
                </a:ln>
                <a:solidFill>
                  <a:srgbClr val="FFFFFF"/>
                </a:solidFill>
                <a:effectLst/>
                <a:uLnTx/>
                <a:uFillTx/>
                <a:latin typeface="Montserrat Classic Bold"/>
                <a:ea typeface="+mn-ea"/>
                <a:cs typeface="+mn-cs"/>
              </a:rPr>
              <a:t>HLP16 Video Review = 25 minutes </a:t>
            </a:r>
          </a:p>
        </p:txBody>
      </p:sp>
      <p:sp>
        <p:nvSpPr>
          <p:cNvPr id="12" name="TextBox 12"/>
          <p:cNvSpPr txBox="1"/>
          <p:nvPr/>
        </p:nvSpPr>
        <p:spPr>
          <a:xfrm rot="-5400000">
            <a:off x="-78806" y="1446066"/>
            <a:ext cx="1804414" cy="424852"/>
          </a:xfrm>
          <a:prstGeom prst="rect">
            <a:avLst/>
          </a:prstGeom>
        </p:spPr>
        <p:txBody>
          <a:bodyPr lIns="0" tIns="0" rIns="0" bIns="0" rtlCol="0" anchor="t">
            <a:spAutoFit/>
          </a:bodyPr>
          <a:lstStyle/>
          <a:p>
            <a:pPr>
              <a:lnSpc>
                <a:spcPts val="1710"/>
              </a:lnSpc>
            </a:pPr>
            <a:r>
              <a:rPr lang="en-US" sz="1710" dirty="0">
                <a:solidFill>
                  <a:srgbClr val="FFFFFF"/>
                </a:solidFill>
                <a:latin typeface="Montserrat Classic"/>
              </a:rPr>
              <a:t>HLP Lesson Study Series</a:t>
            </a:r>
          </a:p>
        </p:txBody>
      </p:sp>
      <p:sp>
        <p:nvSpPr>
          <p:cNvPr id="13" name="TextBox 13"/>
          <p:cNvSpPr txBox="1"/>
          <p:nvPr/>
        </p:nvSpPr>
        <p:spPr>
          <a:xfrm>
            <a:off x="647700" y="9535203"/>
            <a:ext cx="658470" cy="183084"/>
          </a:xfrm>
          <a:prstGeom prst="rect">
            <a:avLst/>
          </a:prstGeom>
        </p:spPr>
        <p:txBody>
          <a:bodyPr lIns="0" tIns="0" rIns="0" bIns="0" rtlCol="0" anchor="t">
            <a:spAutoFit/>
          </a:bodyPr>
          <a:lstStyle/>
          <a:p>
            <a:pPr>
              <a:lnSpc>
                <a:spcPts val="1399"/>
              </a:lnSpc>
            </a:pPr>
            <a:r>
              <a:rPr lang="en-US" sz="1399" dirty="0">
                <a:solidFill>
                  <a:srgbClr val="FFFFFF"/>
                </a:solidFill>
                <a:latin typeface="Libre Franklin Bold"/>
              </a:rPr>
              <a:t>07</a:t>
            </a:r>
          </a:p>
        </p:txBody>
      </p:sp>
      <p:grpSp>
        <p:nvGrpSpPr>
          <p:cNvPr id="14" name="Group 14">
            <a:extLst>
              <a:ext uri="{C183D7F6-B498-43B3-948B-1728B52AA6E4}">
                <adec:decorative xmlns:adec="http://schemas.microsoft.com/office/drawing/2017/decorative" val="1"/>
              </a:ext>
            </a:extLst>
          </p:cNvPr>
          <p:cNvGrpSpPr/>
          <p:nvPr/>
        </p:nvGrpSpPr>
        <p:grpSpPr>
          <a:xfrm>
            <a:off x="12660641" y="2845336"/>
            <a:ext cx="4598659" cy="3173410"/>
            <a:chOff x="0" y="0"/>
            <a:chExt cx="6131546" cy="4231213"/>
          </a:xfrm>
        </p:grpSpPr>
        <p:grpSp>
          <p:nvGrpSpPr>
            <p:cNvPr id="15" name="Group 15"/>
            <p:cNvGrpSpPr/>
            <p:nvPr/>
          </p:nvGrpSpPr>
          <p:grpSpPr>
            <a:xfrm>
              <a:off x="0" y="0"/>
              <a:ext cx="6131546" cy="4231213"/>
              <a:chOff x="0" y="0"/>
              <a:chExt cx="12887021" cy="8892984"/>
            </a:xfrm>
          </p:grpSpPr>
          <p:sp>
            <p:nvSpPr>
              <p:cNvPr id="16" name="Freeform 16"/>
              <p:cNvSpPr/>
              <p:nvPr/>
            </p:nvSpPr>
            <p:spPr>
              <a:xfrm>
                <a:off x="0" y="0"/>
                <a:ext cx="12887021" cy="8892984"/>
              </a:xfrm>
              <a:custGeom>
                <a:avLst/>
                <a:gdLst/>
                <a:ahLst/>
                <a:cxnLst/>
                <a:rect l="l" t="t" r="r" b="b"/>
                <a:pathLst>
                  <a:path w="12887021" h="8892984">
                    <a:moveTo>
                      <a:pt x="0" y="0"/>
                    </a:moveTo>
                    <a:lnTo>
                      <a:pt x="12887021" y="0"/>
                    </a:lnTo>
                    <a:lnTo>
                      <a:pt x="12887021" y="8892984"/>
                    </a:lnTo>
                    <a:lnTo>
                      <a:pt x="0" y="8892984"/>
                    </a:lnTo>
                    <a:close/>
                  </a:path>
                </a:pathLst>
              </a:custGeom>
              <a:solidFill>
                <a:srgbClr val="1546BA"/>
              </a:solidFill>
            </p:spPr>
          </p:sp>
        </p:grpSp>
        <p:sp>
          <p:nvSpPr>
            <p:cNvPr id="17" name="TextBox 17"/>
            <p:cNvSpPr txBox="1"/>
            <p:nvPr/>
          </p:nvSpPr>
          <p:spPr>
            <a:xfrm>
              <a:off x="154477" y="164574"/>
              <a:ext cx="5806687" cy="3813146"/>
            </a:xfrm>
            <a:prstGeom prst="rect">
              <a:avLst/>
            </a:prstGeom>
          </p:spPr>
          <p:txBody>
            <a:bodyPr lIns="0" tIns="0" rIns="0" bIns="0" rtlCol="0" anchor="t">
              <a:spAutoFit/>
            </a:bodyPr>
            <a:lstStyle/>
            <a:p>
              <a:pPr>
                <a:lnSpc>
                  <a:spcPts val="2883"/>
                </a:lnSpc>
              </a:pPr>
              <a:r>
                <a:rPr lang="en-US" sz="1802" spc="36" dirty="0">
                  <a:solidFill>
                    <a:srgbClr val="FFFFFF"/>
                  </a:solidFill>
                  <a:latin typeface="Libre Franklin Light"/>
                </a:rPr>
                <a:t>In your Reading Response Journal, respond to the prompts in the graphic organizer under HLP16 as you watch the video. </a:t>
              </a:r>
            </a:p>
            <a:p>
              <a:pPr>
                <a:lnSpc>
                  <a:spcPts val="2883"/>
                </a:lnSpc>
              </a:pPr>
              <a:endParaRPr lang="en-US" sz="1802" spc="36" dirty="0">
                <a:solidFill>
                  <a:srgbClr val="FFFFFF"/>
                </a:solidFill>
                <a:latin typeface="Libre Franklin Light"/>
              </a:endParaRPr>
            </a:p>
            <a:p>
              <a:pPr marL="0" lvl="0" indent="0">
                <a:lnSpc>
                  <a:spcPts val="2883"/>
                </a:lnSpc>
                <a:spcBef>
                  <a:spcPct val="0"/>
                </a:spcBef>
              </a:pPr>
              <a:r>
                <a:rPr lang="en-US" sz="1802" spc="36" dirty="0">
                  <a:solidFill>
                    <a:srgbClr val="FFFFFF"/>
                  </a:solidFill>
                  <a:latin typeface="Libre Franklin Light"/>
                </a:rPr>
                <a:t>Pause the video to record your thoughts and refer to your text as needed. </a:t>
              </a:r>
            </a:p>
          </p:txBody>
        </p:sp>
      </p:grpSp>
      <p:pic>
        <p:nvPicPr>
          <p:cNvPr id="18" name="Picture 18">
            <a:extLst>
              <a:ext uri="{C183D7F6-B498-43B3-948B-1728B52AA6E4}">
                <adec:decorative xmlns:adec="http://schemas.microsoft.com/office/drawing/2017/decorative" val="1"/>
              </a:ext>
            </a:extLst>
          </p:cNvPr>
          <p:cNvPicPr>
            <a:picLocks noChangeAspect="1"/>
          </p:cNvPicPr>
          <p:nvPr>
            <a:videoFile r:link="rId1"/>
          </p:nvPr>
        </p:nvPicPr>
        <p:blipFill>
          <a:blip r:embed="rId7"/>
          <a:stretch>
            <a:fillRect/>
          </a:stretch>
        </p:blipFill>
        <p:spPr>
          <a:xfrm>
            <a:off x="1468011" y="2845336"/>
            <a:ext cx="10972800" cy="61721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555768" y="1110614"/>
            <a:ext cx="381000" cy="381000"/>
            <a:chOff x="0" y="0"/>
            <a:chExt cx="508000" cy="508000"/>
          </a:xfrm>
        </p:grpSpPr>
        <p:grpSp>
          <p:nvGrpSpPr>
            <p:cNvPr id="3" name="Group 3"/>
            <p:cNvGrpSpPr>
              <a:grpSpLocks noChangeAspect="1"/>
            </p:cNvGrpSpPr>
            <p:nvPr/>
          </p:nvGrpSpPr>
          <p:grpSpPr>
            <a:xfrm>
              <a:off x="0" y="0"/>
              <a:ext cx="508000" cy="508000"/>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84667" y="84667"/>
              <a:ext cx="338667" cy="338667"/>
            </a:xfrm>
            <a:prstGeom prst="rect">
              <a:avLst/>
            </a:prstGeom>
          </p:spPr>
        </p:pic>
      </p:grpSp>
      <p:grpSp>
        <p:nvGrpSpPr>
          <p:cNvPr id="6" name="Group 6">
            <a:extLst>
              <a:ext uri="{C183D7F6-B498-43B3-948B-1728B52AA6E4}">
                <adec:decorative xmlns:adec="http://schemas.microsoft.com/office/drawing/2017/decorative" val="1"/>
              </a:ext>
            </a:extLst>
          </p:cNvPr>
          <p:cNvGrpSpPr/>
          <p:nvPr/>
        </p:nvGrpSpPr>
        <p:grpSpPr>
          <a:xfrm rot="-10800000">
            <a:off x="17555768" y="565786"/>
            <a:ext cx="381000" cy="381000"/>
            <a:chOff x="0" y="0"/>
            <a:chExt cx="508000" cy="508000"/>
          </a:xfrm>
        </p:grpSpPr>
        <p:grpSp>
          <p:nvGrpSpPr>
            <p:cNvPr id="7" name="Group 7"/>
            <p:cNvGrpSpPr>
              <a:grpSpLocks noChangeAspect="1"/>
            </p:cNvGrpSpPr>
            <p:nvPr/>
          </p:nvGrpSpPr>
          <p:grpSpPr>
            <a:xfrm>
              <a:off x="0" y="0"/>
              <a:ext cx="508000" cy="508000"/>
              <a:chOff x="0" y="0"/>
              <a:chExt cx="6355080" cy="6355080"/>
            </a:xfrm>
          </p:grpSpPr>
          <p:sp>
            <p:nvSpPr>
              <p:cNvPr id="8"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84667" y="84667"/>
              <a:ext cx="338667" cy="338667"/>
            </a:xfrm>
            <a:prstGeom prst="rect">
              <a:avLst/>
            </a:prstGeom>
          </p:spPr>
        </p:pic>
      </p:gr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565746" y="2785442"/>
            <a:ext cx="544908" cy="381000"/>
          </a:xfrm>
          <a:prstGeom prst="rect">
            <a:avLst/>
          </a:prstGeom>
        </p:spPr>
      </p:pic>
      <p:sp>
        <p:nvSpPr>
          <p:cNvPr id="12" name="TextBox 12"/>
          <p:cNvSpPr txBox="1"/>
          <p:nvPr/>
        </p:nvSpPr>
        <p:spPr>
          <a:xfrm>
            <a:off x="2072518" y="2038026"/>
            <a:ext cx="6686016" cy="1088311"/>
          </a:xfrm>
          <a:prstGeom prst="rect">
            <a:avLst/>
          </a:prstGeom>
        </p:spPr>
        <p:txBody>
          <a:bodyPr lIns="0" tIns="0" rIns="0" bIns="0" rtlCol="0" anchor="t">
            <a:spAutoFit/>
          </a:bodyPr>
          <a:lstStyle/>
          <a:p>
            <a:pPr>
              <a:lnSpc>
                <a:spcPts val="2940"/>
              </a:lnSpc>
            </a:pPr>
            <a:r>
              <a:rPr lang="en-US" sz="2100" spc="42" dirty="0">
                <a:solidFill>
                  <a:srgbClr val="1546BA"/>
                </a:solidFill>
                <a:latin typeface="Libre Franklin Light Bold"/>
              </a:rPr>
              <a:t>First, let's walk through the template together as I model a lesson, and then, you'll be able to see an additional lesson in action. </a:t>
            </a:r>
          </a:p>
        </p:txBody>
      </p:sp>
      <p:sp>
        <p:nvSpPr>
          <p:cNvPr id="13" name="TextBox 13"/>
          <p:cNvSpPr txBox="1">
            <a:spLocks noGrp="1"/>
          </p:cNvSpPr>
          <p:nvPr>
            <p:ph type="title" idx="4294967295"/>
          </p:nvPr>
        </p:nvSpPr>
        <p:spPr>
          <a:xfrm>
            <a:off x="2072518" y="806292"/>
            <a:ext cx="6686016" cy="9026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3499" b="0" i="0" u="none" strike="noStrike" kern="1200" cap="none" spc="0" normalizeH="0" baseline="0" noProof="0" dirty="0">
                <a:ln>
                  <a:noFill/>
                </a:ln>
                <a:solidFill>
                  <a:srgbClr val="1546BA"/>
                </a:solidFill>
                <a:effectLst/>
                <a:uLnTx/>
                <a:uFillTx/>
                <a:latin typeface="Libre Franklin Light"/>
                <a:ea typeface="+mn-ea"/>
                <a:cs typeface="+mn-cs"/>
              </a:rPr>
              <a:t>EI Lesson Plan Template Sample</a:t>
            </a:r>
          </a:p>
        </p:txBody>
      </p:sp>
      <p:sp>
        <p:nvSpPr>
          <p:cNvPr id="14" name="TextBox 14"/>
          <p:cNvSpPr txBox="1"/>
          <p:nvPr/>
        </p:nvSpPr>
        <p:spPr>
          <a:xfrm rot="-5400000">
            <a:off x="-78806" y="1446066"/>
            <a:ext cx="1804414" cy="424852"/>
          </a:xfrm>
          <a:prstGeom prst="rect">
            <a:avLst/>
          </a:prstGeom>
        </p:spPr>
        <p:txBody>
          <a:bodyPr lIns="0" tIns="0" rIns="0" bIns="0" rtlCol="0" anchor="t">
            <a:spAutoFit/>
          </a:bodyPr>
          <a:lstStyle/>
          <a:p>
            <a:pPr>
              <a:lnSpc>
                <a:spcPts val="1710"/>
              </a:lnSpc>
            </a:pPr>
            <a:r>
              <a:rPr lang="en-US" sz="1710" dirty="0">
                <a:solidFill>
                  <a:srgbClr val="1546BA"/>
                </a:solidFill>
                <a:latin typeface="Montserrat Classic"/>
              </a:rPr>
              <a:t>HLP Lesson Study Series</a:t>
            </a:r>
          </a:p>
        </p:txBody>
      </p:sp>
      <p:sp>
        <p:nvSpPr>
          <p:cNvPr id="15" name="TextBox 15"/>
          <p:cNvSpPr txBox="1"/>
          <p:nvPr/>
        </p:nvSpPr>
        <p:spPr>
          <a:xfrm>
            <a:off x="647700" y="9535203"/>
            <a:ext cx="658470" cy="183084"/>
          </a:xfrm>
          <a:prstGeom prst="rect">
            <a:avLst/>
          </a:prstGeom>
        </p:spPr>
        <p:txBody>
          <a:bodyPr lIns="0" tIns="0" rIns="0" bIns="0" rtlCol="0" anchor="t">
            <a:spAutoFit/>
          </a:bodyPr>
          <a:lstStyle/>
          <a:p>
            <a:pPr>
              <a:lnSpc>
                <a:spcPts val="1399"/>
              </a:lnSpc>
            </a:pPr>
            <a:r>
              <a:rPr lang="en-US" sz="1399" dirty="0">
                <a:solidFill>
                  <a:srgbClr val="1546BA"/>
                </a:solidFill>
                <a:latin typeface="Libre Franklin Bold"/>
              </a:rPr>
              <a:t>09</a:t>
            </a:r>
          </a:p>
        </p:txBody>
      </p:sp>
      <p:grpSp>
        <p:nvGrpSpPr>
          <p:cNvPr id="16" name="Group 16">
            <a:extLst>
              <a:ext uri="{C183D7F6-B498-43B3-948B-1728B52AA6E4}">
                <adec:decorative xmlns:adec="http://schemas.microsoft.com/office/drawing/2017/decorative" val="1"/>
              </a:ext>
            </a:extLst>
          </p:cNvPr>
          <p:cNvGrpSpPr/>
          <p:nvPr/>
        </p:nvGrpSpPr>
        <p:grpSpPr>
          <a:xfrm>
            <a:off x="9983391" y="817760"/>
            <a:ext cx="6686016" cy="3709671"/>
            <a:chOff x="0" y="47625"/>
            <a:chExt cx="8914688" cy="4946228"/>
          </a:xfrm>
        </p:grpSpPr>
        <p:sp>
          <p:nvSpPr>
            <p:cNvPr id="17" name="TextBox 17"/>
            <p:cNvSpPr txBox="1"/>
            <p:nvPr/>
          </p:nvSpPr>
          <p:spPr>
            <a:xfrm>
              <a:off x="0" y="1064473"/>
              <a:ext cx="8914688" cy="3929380"/>
            </a:xfrm>
            <a:prstGeom prst="rect">
              <a:avLst/>
            </a:prstGeom>
          </p:spPr>
          <p:txBody>
            <a:bodyPr lIns="0" tIns="0" rIns="0" bIns="0" rtlCol="0" anchor="t">
              <a:spAutoFit/>
            </a:bodyPr>
            <a:lstStyle/>
            <a:p>
              <a:pPr>
                <a:lnSpc>
                  <a:spcPts val="2940"/>
                </a:lnSpc>
              </a:pPr>
              <a:r>
                <a:rPr lang="en-US" sz="2100" spc="42" dirty="0">
                  <a:solidFill>
                    <a:srgbClr val="1546BA"/>
                  </a:solidFill>
                  <a:latin typeface="Libre Franklin Light Bold"/>
                </a:rPr>
                <a:t>You will have the option to choose either an elementary or secondary lesson to view by clicking your preferred option on the website below. </a:t>
              </a:r>
            </a:p>
            <a:p>
              <a:pPr>
                <a:lnSpc>
                  <a:spcPts val="2940"/>
                </a:lnSpc>
              </a:pPr>
              <a:endParaRPr lang="en-US" sz="2100" spc="42" dirty="0">
                <a:solidFill>
                  <a:srgbClr val="1546BA"/>
                </a:solidFill>
                <a:latin typeface="Libre Franklin Light Bold"/>
              </a:endParaRPr>
            </a:p>
            <a:p>
              <a:pPr marL="0" lvl="0" indent="0">
                <a:lnSpc>
                  <a:spcPts val="2940"/>
                </a:lnSpc>
              </a:pPr>
              <a:r>
                <a:rPr lang="en-US" sz="2100" spc="42" dirty="0">
                  <a:solidFill>
                    <a:srgbClr val="1546BA"/>
                  </a:solidFill>
                  <a:latin typeface="Libre Franklin Light Bold"/>
                </a:rPr>
                <a:t>Each clip is accompanied by a video guide. </a:t>
              </a:r>
              <a:r>
                <a:rPr lang="en-US" sz="2100" u="sng" spc="42" dirty="0">
                  <a:solidFill>
                    <a:srgbClr val="1546BA"/>
                  </a:solidFill>
                  <a:latin typeface="Libre Franklin Light Bold"/>
                </a:rPr>
                <a:t>Download and print</a:t>
              </a:r>
              <a:r>
                <a:rPr lang="en-US" sz="2100" spc="42" dirty="0">
                  <a:solidFill>
                    <a:srgbClr val="1546BA"/>
                  </a:solidFill>
                  <a:latin typeface="Libre Franklin Light Bold"/>
                </a:rPr>
                <a:t> the video guide before watching so you can understand the lesson context and know what to look for. </a:t>
              </a:r>
            </a:p>
          </p:txBody>
        </p:sp>
        <p:sp>
          <p:nvSpPr>
            <p:cNvPr id="18" name="TextBox 18"/>
            <p:cNvSpPr txBox="1"/>
            <p:nvPr/>
          </p:nvSpPr>
          <p:spPr>
            <a:xfrm>
              <a:off x="0" y="47625"/>
              <a:ext cx="8914688" cy="1060119"/>
            </a:xfrm>
            <a:prstGeom prst="rect">
              <a:avLst/>
            </a:prstGeom>
          </p:spPr>
          <p:txBody>
            <a:bodyPr lIns="0" tIns="0" rIns="0" bIns="0" rtlCol="0" anchor="t">
              <a:spAutoFit/>
            </a:bodyPr>
            <a:lstStyle/>
            <a:p>
              <a:pPr>
                <a:lnSpc>
                  <a:spcPts val="3100"/>
                </a:lnSpc>
              </a:pPr>
              <a:r>
                <a:rPr lang="en-US" sz="3100" dirty="0">
                  <a:solidFill>
                    <a:srgbClr val="1546BA"/>
                  </a:solidFill>
                  <a:latin typeface="Libre Franklin Light"/>
                </a:rPr>
                <a:t>EI Lesson Additional Grade-Level Model = 30 minutes</a:t>
              </a:r>
            </a:p>
          </p:txBody>
        </p:sp>
      </p:grpSp>
      <p:sp>
        <p:nvSpPr>
          <p:cNvPr id="19" name="TextBox 19"/>
          <p:cNvSpPr txBox="1"/>
          <p:nvPr/>
        </p:nvSpPr>
        <p:spPr>
          <a:xfrm>
            <a:off x="9983391" y="5176838"/>
            <a:ext cx="6636841" cy="281940"/>
          </a:xfrm>
          <a:prstGeom prst="rect">
            <a:avLst/>
          </a:prstGeom>
        </p:spPr>
        <p:txBody>
          <a:bodyPr lIns="0" tIns="0" rIns="0" bIns="0" rtlCol="0" anchor="t">
            <a:spAutoFit/>
          </a:bodyPr>
          <a:lstStyle/>
          <a:p>
            <a:pPr algn="ctr">
              <a:lnSpc>
                <a:spcPts val="2100"/>
              </a:lnSpc>
              <a:spcBef>
                <a:spcPct val="0"/>
              </a:spcBef>
            </a:pPr>
            <a:r>
              <a:rPr lang="en-US" sz="2100" dirty="0">
                <a:solidFill>
                  <a:srgbClr val="1546BA"/>
                </a:solidFill>
                <a:latin typeface="Montserrat Classic Bold"/>
              </a:rPr>
              <a:t>https://explicitinstruction.org/video-elementary/</a:t>
            </a:r>
          </a:p>
        </p:txBody>
      </p:sp>
      <p:sp>
        <p:nvSpPr>
          <p:cNvPr id="20" name="TextBox 20"/>
          <p:cNvSpPr txBox="1"/>
          <p:nvPr/>
        </p:nvSpPr>
        <p:spPr>
          <a:xfrm>
            <a:off x="9983391" y="5887675"/>
            <a:ext cx="7275909" cy="281940"/>
          </a:xfrm>
          <a:prstGeom prst="rect">
            <a:avLst/>
          </a:prstGeom>
        </p:spPr>
        <p:txBody>
          <a:bodyPr lIns="0" tIns="0" rIns="0" bIns="0" rtlCol="0" anchor="t">
            <a:spAutoFit/>
          </a:bodyPr>
          <a:lstStyle/>
          <a:p>
            <a:pPr algn="ctr">
              <a:lnSpc>
                <a:spcPts val="2100"/>
              </a:lnSpc>
              <a:spcBef>
                <a:spcPct val="0"/>
              </a:spcBef>
            </a:pPr>
            <a:r>
              <a:rPr lang="en-US" sz="2100" dirty="0">
                <a:solidFill>
                  <a:srgbClr val="1546BA"/>
                </a:solidFill>
                <a:latin typeface="Montserrat Classic Bold"/>
              </a:rPr>
              <a:t>https://explicitinstruction.org/video-secondary-main/</a:t>
            </a:r>
          </a:p>
        </p:txBody>
      </p:sp>
      <p:pic>
        <p:nvPicPr>
          <p:cNvPr id="21" name="Picture 11" descr="Teacher instructing students symbol">
            <a:extLst>
              <a:ext uri="{FF2B5EF4-FFF2-40B4-BE49-F238E27FC236}">
                <a16:creationId xmlns:a16="http://schemas.microsoft.com/office/drawing/2014/main" id="{C66812F4-5452-A302-42F1-DC208DD9666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43200" y="3830275"/>
            <a:ext cx="4695920" cy="4114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555768" y="1110614"/>
            <a:ext cx="381000" cy="381000"/>
            <a:chOff x="0" y="0"/>
            <a:chExt cx="508000" cy="508000"/>
          </a:xfrm>
        </p:grpSpPr>
        <p:grpSp>
          <p:nvGrpSpPr>
            <p:cNvPr id="3" name="Group 3"/>
            <p:cNvGrpSpPr>
              <a:grpSpLocks noChangeAspect="1"/>
            </p:cNvGrpSpPr>
            <p:nvPr/>
          </p:nvGrpSpPr>
          <p:grpSpPr>
            <a:xfrm>
              <a:off x="0" y="0"/>
              <a:ext cx="508000" cy="508000"/>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grpSp>
        <p:nvGrpSpPr>
          <p:cNvPr id="6" name="Group 6">
            <a:extLst>
              <a:ext uri="{C183D7F6-B498-43B3-948B-1728B52AA6E4}">
                <adec:decorative xmlns:adec="http://schemas.microsoft.com/office/drawing/2017/decorative" val="1"/>
              </a:ext>
            </a:extLst>
          </p:cNvPr>
          <p:cNvGrpSpPr/>
          <p:nvPr/>
        </p:nvGrpSpPr>
        <p:grpSpPr>
          <a:xfrm rot="-10800000">
            <a:off x="17555768" y="565786"/>
            <a:ext cx="381000" cy="381000"/>
            <a:chOff x="0" y="0"/>
            <a:chExt cx="508000" cy="508000"/>
          </a:xfrm>
        </p:grpSpPr>
        <p:grpSp>
          <p:nvGrpSpPr>
            <p:cNvPr id="7" name="Group 7"/>
            <p:cNvGrpSpPr>
              <a:grpSpLocks noChangeAspect="1"/>
            </p:cNvGrpSpPr>
            <p:nvPr/>
          </p:nvGrpSpPr>
          <p:grpSpPr>
            <a:xfrm>
              <a:off x="0" y="0"/>
              <a:ext cx="508000" cy="508000"/>
              <a:chOff x="0" y="0"/>
              <a:chExt cx="6355080" cy="6355080"/>
            </a:xfrm>
          </p:grpSpPr>
          <p:sp>
            <p:nvSpPr>
              <p:cNvPr id="8"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546BA"/>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4667" y="84667"/>
              <a:ext cx="338667" cy="338667"/>
            </a:xfrm>
            <a:prstGeom prst="rect">
              <a:avLst/>
            </a:prstGeom>
          </p:spPr>
        </p:pic>
      </p:gr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565746" y="2785442"/>
            <a:ext cx="544908" cy="381000"/>
          </a:xfrm>
          <a:prstGeom prst="rect">
            <a:avLst/>
          </a:prstGeom>
        </p:spPr>
      </p:pic>
      <p:sp>
        <p:nvSpPr>
          <p:cNvPr id="12" name="TextBox 12"/>
          <p:cNvSpPr txBox="1"/>
          <p:nvPr/>
        </p:nvSpPr>
        <p:spPr>
          <a:xfrm>
            <a:off x="1306170" y="2056638"/>
            <a:ext cx="15119611" cy="346710"/>
          </a:xfrm>
          <a:prstGeom prst="rect">
            <a:avLst/>
          </a:prstGeom>
        </p:spPr>
        <p:txBody>
          <a:bodyPr lIns="0" tIns="0" rIns="0" bIns="0" rtlCol="0" anchor="t">
            <a:spAutoFit/>
          </a:bodyPr>
          <a:lstStyle/>
          <a:p>
            <a:pPr marL="0" lvl="0" indent="0" algn="ctr">
              <a:lnSpc>
                <a:spcPts val="2940"/>
              </a:lnSpc>
            </a:pPr>
            <a:r>
              <a:rPr lang="en-US" sz="2100" spc="42" dirty="0">
                <a:solidFill>
                  <a:srgbClr val="1546BA"/>
                </a:solidFill>
                <a:latin typeface="Libre Franklin Light Bold"/>
              </a:rPr>
              <a:t>Key Elements of Explicit Instruction Lesson Observation Tool </a:t>
            </a:r>
          </a:p>
        </p:txBody>
      </p:sp>
      <p:sp>
        <p:nvSpPr>
          <p:cNvPr id="13" name="TextBox 13"/>
          <p:cNvSpPr txBox="1">
            <a:spLocks noGrp="1"/>
          </p:cNvSpPr>
          <p:nvPr>
            <p:ph type="title" idx="4294967295"/>
          </p:nvPr>
        </p:nvSpPr>
        <p:spPr>
          <a:xfrm>
            <a:off x="1306170" y="1329689"/>
            <a:ext cx="15119611" cy="6099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662"/>
              </a:lnSpc>
              <a:spcBef>
                <a:spcPts val="0"/>
              </a:spcBef>
              <a:spcAft>
                <a:spcPts val="0"/>
              </a:spcAft>
              <a:buClrTx/>
              <a:buSzTx/>
              <a:buFontTx/>
              <a:buNone/>
              <a:tabLst/>
              <a:defRPr/>
            </a:pPr>
            <a:r>
              <a:rPr kumimoji="0" lang="en-US" sz="4200" b="0" i="0" u="none" strike="noStrike" kern="1200" cap="none" spc="67" normalizeH="0" baseline="0" noProof="0" dirty="0">
                <a:ln>
                  <a:noFill/>
                </a:ln>
                <a:solidFill>
                  <a:srgbClr val="011C5D"/>
                </a:solidFill>
                <a:effectLst/>
                <a:uLnTx/>
                <a:uFillTx/>
                <a:latin typeface="Montserrat Classic Bold"/>
                <a:ea typeface="+mn-ea"/>
                <a:cs typeface="+mn-cs"/>
              </a:rPr>
              <a:t>Unedited Video Analysis = asynchronous homework</a:t>
            </a:r>
          </a:p>
        </p:txBody>
      </p:sp>
      <p:sp>
        <p:nvSpPr>
          <p:cNvPr id="14" name="TextBox 14"/>
          <p:cNvSpPr txBox="1"/>
          <p:nvPr/>
        </p:nvSpPr>
        <p:spPr>
          <a:xfrm rot="-5400000">
            <a:off x="-78806" y="1446066"/>
            <a:ext cx="1804414" cy="424852"/>
          </a:xfrm>
          <a:prstGeom prst="rect">
            <a:avLst/>
          </a:prstGeom>
        </p:spPr>
        <p:txBody>
          <a:bodyPr lIns="0" tIns="0" rIns="0" bIns="0" rtlCol="0" anchor="t">
            <a:spAutoFit/>
          </a:bodyPr>
          <a:lstStyle/>
          <a:p>
            <a:pPr>
              <a:lnSpc>
                <a:spcPts val="1710"/>
              </a:lnSpc>
            </a:pPr>
            <a:r>
              <a:rPr lang="en-US" sz="1710" dirty="0">
                <a:solidFill>
                  <a:srgbClr val="1546BA"/>
                </a:solidFill>
                <a:latin typeface="Montserrat Classic"/>
              </a:rPr>
              <a:t>HLP Lesson Study Series</a:t>
            </a:r>
          </a:p>
        </p:txBody>
      </p:sp>
      <p:sp>
        <p:nvSpPr>
          <p:cNvPr id="15" name="TextBox 15"/>
          <p:cNvSpPr txBox="1"/>
          <p:nvPr/>
        </p:nvSpPr>
        <p:spPr>
          <a:xfrm>
            <a:off x="647700" y="9535203"/>
            <a:ext cx="658470" cy="183084"/>
          </a:xfrm>
          <a:prstGeom prst="rect">
            <a:avLst/>
          </a:prstGeom>
        </p:spPr>
        <p:txBody>
          <a:bodyPr lIns="0" tIns="0" rIns="0" bIns="0" rtlCol="0" anchor="t">
            <a:spAutoFit/>
          </a:bodyPr>
          <a:lstStyle/>
          <a:p>
            <a:pPr>
              <a:lnSpc>
                <a:spcPts val="1399"/>
              </a:lnSpc>
            </a:pPr>
            <a:r>
              <a:rPr lang="en-US" sz="1399" dirty="0">
                <a:solidFill>
                  <a:srgbClr val="1546BA"/>
                </a:solidFill>
                <a:latin typeface="Libre Franklin Bold"/>
              </a:rPr>
              <a:t>10</a:t>
            </a:r>
          </a:p>
        </p:txBody>
      </p:sp>
      <p:sp>
        <p:nvSpPr>
          <p:cNvPr id="16" name="TextBox 16"/>
          <p:cNvSpPr txBox="1"/>
          <p:nvPr/>
        </p:nvSpPr>
        <p:spPr>
          <a:xfrm>
            <a:off x="2667000" y="3296841"/>
            <a:ext cx="13341513" cy="1846659"/>
          </a:xfrm>
          <a:prstGeom prst="rect">
            <a:avLst/>
          </a:prstGeom>
        </p:spPr>
        <p:txBody>
          <a:bodyPr wrap="square" lIns="0" tIns="0" rIns="0" bIns="0" rtlCol="0" anchor="t">
            <a:spAutoFit/>
          </a:bodyPr>
          <a:lstStyle/>
          <a:p>
            <a:pPr marL="336054" lvl="1" indent="-168027">
              <a:lnSpc>
                <a:spcPts val="1556"/>
              </a:lnSpc>
              <a:buFont typeface="Arial"/>
              <a:buChar char="•"/>
            </a:pPr>
            <a:r>
              <a:rPr lang="en-US" sz="1556" dirty="0">
                <a:solidFill>
                  <a:srgbClr val="241D27"/>
                </a:solidFill>
                <a:latin typeface="Montserrat Classic"/>
              </a:rPr>
              <a:t>Open the Observation Tool and make a copy: </a:t>
            </a:r>
          </a:p>
          <a:p>
            <a:pPr>
              <a:lnSpc>
                <a:spcPts val="1556"/>
              </a:lnSpc>
            </a:pPr>
            <a:endParaRPr lang="en-US" sz="1556" dirty="0">
              <a:solidFill>
                <a:srgbClr val="241D27"/>
              </a:solidFill>
              <a:latin typeface="Montserrat Classic"/>
            </a:endParaRPr>
          </a:p>
          <a:p>
            <a:pPr marL="336054" lvl="1" indent="-168027">
              <a:lnSpc>
                <a:spcPts val="1556"/>
              </a:lnSpc>
              <a:buFont typeface="Arial"/>
              <a:buChar char="•"/>
            </a:pPr>
            <a:r>
              <a:rPr lang="en-US" sz="1556" dirty="0">
                <a:solidFill>
                  <a:srgbClr val="241D27"/>
                </a:solidFill>
                <a:latin typeface="Montserrat Classic"/>
              </a:rPr>
              <a:t>Review the elements on the page.</a:t>
            </a:r>
          </a:p>
          <a:p>
            <a:pPr>
              <a:lnSpc>
                <a:spcPts val="1556"/>
              </a:lnSpc>
            </a:pPr>
            <a:endParaRPr lang="en-US" sz="1556" dirty="0">
              <a:solidFill>
                <a:srgbClr val="241D27"/>
              </a:solidFill>
              <a:latin typeface="Montserrat Classic"/>
            </a:endParaRPr>
          </a:p>
          <a:p>
            <a:pPr marL="335915" lvl="1" indent="-167640">
              <a:lnSpc>
                <a:spcPts val="1556"/>
              </a:lnSpc>
              <a:buFont typeface="Arial"/>
              <a:buChar char="•"/>
            </a:pPr>
            <a:r>
              <a:rPr lang="en-US" sz="1550" dirty="0">
                <a:solidFill>
                  <a:srgbClr val="241D27"/>
                </a:solidFill>
                <a:latin typeface="Montserrat Classic"/>
              </a:rPr>
              <a:t>Select one video from the Unedited Clips webpage to view based on your current grade level/content area.</a:t>
            </a:r>
          </a:p>
          <a:p>
            <a:pPr>
              <a:lnSpc>
                <a:spcPts val="1556"/>
              </a:lnSpc>
            </a:pPr>
            <a:endParaRPr lang="en-US" sz="1556" dirty="0">
              <a:solidFill>
                <a:srgbClr val="241D27"/>
              </a:solidFill>
              <a:latin typeface="Montserrat Classic"/>
            </a:endParaRPr>
          </a:p>
          <a:p>
            <a:pPr marL="336054" lvl="1" indent="-168027">
              <a:lnSpc>
                <a:spcPts val="1556"/>
              </a:lnSpc>
              <a:buFont typeface="Arial"/>
              <a:buChar char="•"/>
            </a:pPr>
            <a:r>
              <a:rPr lang="en-US" sz="1556" dirty="0">
                <a:solidFill>
                  <a:srgbClr val="241D27"/>
                </a:solidFill>
                <a:latin typeface="Montserrat Classic"/>
              </a:rPr>
              <a:t>As you watch, check the appropriate response in the observation tool and answer the questions at the bottom of the page. </a:t>
            </a:r>
          </a:p>
          <a:p>
            <a:pPr>
              <a:lnSpc>
                <a:spcPts val="1556"/>
              </a:lnSpc>
            </a:pPr>
            <a:endParaRPr lang="en-US" sz="1556" dirty="0">
              <a:solidFill>
                <a:srgbClr val="241D27"/>
              </a:solidFill>
              <a:latin typeface="Montserrat Classic"/>
            </a:endParaRPr>
          </a:p>
          <a:p>
            <a:pPr marL="336054" lvl="1" indent="-168027">
              <a:lnSpc>
                <a:spcPts val="1556"/>
              </a:lnSpc>
              <a:buFont typeface="Arial"/>
              <a:buChar char="•"/>
            </a:pPr>
            <a:r>
              <a:rPr lang="en-US" sz="1556" dirty="0">
                <a:solidFill>
                  <a:srgbClr val="241D27"/>
                </a:solidFill>
                <a:latin typeface="Montserrat Classic"/>
              </a:rPr>
              <a:t>Upload your completed Observation Tool to Canvas. </a:t>
            </a:r>
          </a:p>
        </p:txBody>
      </p:sp>
      <p:sp>
        <p:nvSpPr>
          <p:cNvPr id="18" name="TextBox 17">
            <a:extLst>
              <a:ext uri="{FF2B5EF4-FFF2-40B4-BE49-F238E27FC236}">
                <a16:creationId xmlns:a16="http://schemas.microsoft.com/office/drawing/2014/main" id="{18DDE0D6-2DCD-AD4C-5A76-EA093E71DDA0}"/>
              </a:ext>
            </a:extLst>
          </p:cNvPr>
          <p:cNvSpPr txBox="1"/>
          <p:nvPr/>
        </p:nvSpPr>
        <p:spPr>
          <a:xfrm>
            <a:off x="7408468" y="3188315"/>
            <a:ext cx="10134600" cy="369332"/>
          </a:xfrm>
          <a:prstGeom prst="rect">
            <a:avLst/>
          </a:prstGeom>
          <a:noFill/>
        </p:spPr>
        <p:txBody>
          <a:bodyPr wrap="square">
            <a:spAutoFit/>
          </a:bodyPr>
          <a:lstStyle/>
          <a:p>
            <a:r>
              <a:rPr lang="en-US" dirty="0">
                <a:hlinkClick r:id="rId6"/>
              </a:rPr>
              <a:t>Key Elements of Explicit Instruction Lesson Observation Tool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1134</Words>
  <Application>Microsoft Macintosh PowerPoint</Application>
  <PresentationFormat>Custom</PresentationFormat>
  <Paragraphs>112</Paragraphs>
  <Slides>11</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Libre Franklin Bold</vt:lpstr>
      <vt:lpstr>Montserrat Classic</vt:lpstr>
      <vt:lpstr>Libre Franklin Light Bold</vt:lpstr>
      <vt:lpstr>Libre Franklin Light</vt:lpstr>
      <vt:lpstr>Calibri</vt:lpstr>
      <vt:lpstr>Montserrat Classic Bold</vt:lpstr>
      <vt:lpstr>Codec Pro</vt:lpstr>
      <vt:lpstr>Office Theme</vt:lpstr>
      <vt:lpstr>USE EXPLICIT INSTRUCTION </vt:lpstr>
      <vt:lpstr>Welcome to today's class!</vt:lpstr>
      <vt:lpstr>Learning Objectives</vt:lpstr>
      <vt:lpstr>Today's topic</vt:lpstr>
      <vt:lpstr>Let's Discuss and Analyze Together</vt:lpstr>
      <vt:lpstr>Explicit Instruction</vt:lpstr>
      <vt:lpstr>HLP16 Video Review = 25 minutes </vt:lpstr>
      <vt:lpstr>EI Lesson Plan Template Sample</vt:lpstr>
      <vt:lpstr>Unedited Video Analysis = asynchronous homework</vt:lpstr>
      <vt:lpstr>Recap of today's class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HLP #16: USE EXPLICIT INSTRUCTION</dc:title>
  <cp:lastModifiedBy>Ostovar, Emma R.</cp:lastModifiedBy>
  <cp:revision>79</cp:revision>
  <dcterms:created xsi:type="dcterms:W3CDTF">2006-08-16T00:00:00Z</dcterms:created>
  <dcterms:modified xsi:type="dcterms:W3CDTF">2023-03-28T18:14:43Z</dcterms:modified>
  <dc:identifier>DAFD9itldEA</dc:identifier>
</cp:coreProperties>
</file>