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9" r:id="rId3"/>
  </p:sldMasterIdLst>
  <p:notesMasterIdLst>
    <p:notesMasterId r:id="rId17"/>
  </p:notesMasterIdLst>
  <p:sldIdLst>
    <p:sldId id="289" r:id="rId4"/>
    <p:sldId id="369" r:id="rId5"/>
    <p:sldId id="379" r:id="rId6"/>
    <p:sldId id="372" r:id="rId7"/>
    <p:sldId id="353" r:id="rId8"/>
    <p:sldId id="375" r:id="rId9"/>
    <p:sldId id="365" r:id="rId10"/>
    <p:sldId id="373" r:id="rId11"/>
    <p:sldId id="267" r:id="rId12"/>
    <p:sldId id="368" r:id="rId13"/>
    <p:sldId id="361" r:id="rId14"/>
    <p:sldId id="376"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man, Meg" initials="KM" lastIdx="4" clrIdx="0">
    <p:extLst>
      <p:ext uri="{19B8F6BF-5375-455C-9EA6-DF929625EA0E}">
        <p15:presenceInfo xmlns:p15="http://schemas.microsoft.com/office/powerpoint/2012/main" userId="b8fcd85d-b926-40d5-801a-752518b9c9f4" providerId="Windows Live"/>
      </p:ext>
    </p:extLst>
  </p:cmAuthor>
  <p:cmAuthor id="2" name="Microsoft Office User" initials="MOU" lastIdx="10" clrIdx="1">
    <p:extLst>
      <p:ext uri="{19B8F6BF-5375-455C-9EA6-DF929625EA0E}">
        <p15:presenceInfo xmlns:p15="http://schemas.microsoft.com/office/powerpoint/2012/main" userId="Microsoft Office User" providerId="None"/>
      </p:ext>
    </p:extLst>
  </p:cmAuthor>
  <p:cmAuthor id="3" name="Holdheide, Lynn" initials="HL" lastIdx="5" clrIdx="2">
    <p:extLst>
      <p:ext uri="{19B8F6BF-5375-455C-9EA6-DF929625EA0E}">
        <p15:presenceInfo xmlns:p15="http://schemas.microsoft.com/office/powerpoint/2012/main" userId="S-1-5-21-1472932569-214068005-926709054-55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22"/>
    <p:restoredTop sz="91834" autoAdjust="0"/>
  </p:normalViewPr>
  <p:slideViewPr>
    <p:cSldViewPr snapToGrid="0" snapToObjects="1">
      <p:cViewPr varScale="1">
        <p:scale>
          <a:sx n="101" d="100"/>
          <a:sy n="101" d="100"/>
        </p:scale>
        <p:origin x="232" y="736"/>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E1E346-8023-FE4B-9E96-AD492A5BD490}" type="datetimeFigureOut">
              <a:rPr lang="en-US" smtClean="0"/>
              <a:t>4/13/23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42D9-22A8-284A-B434-0763B2331CC0}" type="slidenum">
              <a:rPr lang="en-US" smtClean="0"/>
              <a:t>‹#›</a:t>
            </a:fld>
            <a:endParaRPr lang="en-US"/>
          </a:p>
        </p:txBody>
      </p:sp>
    </p:spTree>
    <p:extLst>
      <p:ext uri="{BB962C8B-B14F-4D97-AF65-F5344CB8AC3E}">
        <p14:creationId xmlns:p14="http://schemas.microsoft.com/office/powerpoint/2010/main" val="73709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eedar.education.ufl.edu/wp-content/uploads/2014/08/culturally-responsiv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167102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is a professional learning series, focused on culturally inclusive Reading/Writing Connection practices for school leaders with their teachers; by the end of the pd. they  walk away with a deep understanding of how to teach (Thinking, Listening, Speaking, Writing, Reading) in all content areas with authenticity, with ease, and in a manner that engages and challenges </a:t>
            </a:r>
            <a:r>
              <a:rPr lang="en-US" b="1" dirty="0"/>
              <a:t>all </a:t>
            </a:r>
            <a:r>
              <a:rPr lang="en-US" dirty="0"/>
              <a:t>students (Especially students with disabilities and student who struggle to become literate).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F7C7D-69E1-44C1-98DF-78C2161456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821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939119" y="4431312"/>
            <a:ext cx="5165150" cy="4198085"/>
          </a:xfrm>
          <a:prstGeom prst="rect">
            <a:avLst/>
          </a:prstGeom>
          <a:noFill/>
          <a:ln>
            <a:noFill/>
          </a:ln>
        </p:spPr>
        <p:txBody>
          <a:bodyPr spcFirstLastPara="1" wrap="square" lIns="93539" tIns="93539" rIns="93539" bIns="93539" anchor="ctr" anchorCtr="0">
            <a:noAutofit/>
          </a:bodyPr>
          <a:lstStyle/>
          <a:p>
            <a:r>
              <a:rPr lang="en-US" dirty="0"/>
              <a:t>Closure (5 min.)</a:t>
            </a:r>
          </a:p>
          <a:p>
            <a:pPr marL="1200150" lvl="1" indent="-457200">
              <a:buFont typeface="Arial" panose="020B0604020202020204" pitchFamily="34" charset="0"/>
              <a:buChar char="•"/>
            </a:pPr>
            <a:r>
              <a:rPr lang="en-US" dirty="0"/>
              <a:t>8 Districts</a:t>
            </a:r>
          </a:p>
          <a:p>
            <a:pPr marL="1200150" lvl="1" indent="-457200">
              <a:buFont typeface="Arial" panose="020B0604020202020204" pitchFamily="34" charset="0"/>
              <a:buChar char="•"/>
            </a:pPr>
            <a:r>
              <a:rPr lang="en-US" dirty="0"/>
              <a:t>14 Principals</a:t>
            </a:r>
          </a:p>
          <a:p>
            <a:pPr marL="1200150" lvl="1" indent="-457200">
              <a:buFont typeface="Arial" panose="020B0604020202020204" pitchFamily="34" charset="0"/>
              <a:buChar char="•"/>
            </a:pPr>
            <a:r>
              <a:rPr lang="en-US" dirty="0"/>
              <a:t>14 Sped. Directors</a:t>
            </a:r>
          </a:p>
          <a:p>
            <a:pPr marL="1200150" lvl="1" indent="-457200">
              <a:buFont typeface="Arial" panose="020B0604020202020204" pitchFamily="34" charset="0"/>
              <a:buChar char="•"/>
            </a:pPr>
            <a:r>
              <a:rPr lang="en-US" dirty="0"/>
              <a:t>28 Exemplary Teachers</a:t>
            </a:r>
          </a:p>
          <a:p>
            <a:pPr marL="1200150" lvl="1" indent="-457200">
              <a:buFont typeface="Arial" panose="020B0604020202020204" pitchFamily="34" charset="0"/>
              <a:buChar char="•"/>
            </a:pPr>
            <a:r>
              <a:rPr lang="en-US" dirty="0"/>
              <a:t>5708 Students</a:t>
            </a:r>
          </a:p>
          <a:p>
            <a:endParaRPr dirty="0"/>
          </a:p>
        </p:txBody>
      </p:sp>
      <p:sp>
        <p:nvSpPr>
          <p:cNvPr id="153" name="Shape 153"/>
          <p:cNvSpPr>
            <a:spLocks noGrp="1" noRot="1" noChangeAspect="1"/>
          </p:cNvSpPr>
          <p:nvPr>
            <p:ph type="sldImg" idx="2"/>
          </p:nvPr>
        </p:nvSpPr>
        <p:spPr>
          <a:xfrm>
            <a:off x="1189038" y="698500"/>
            <a:ext cx="4665662" cy="3498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637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939119" y="4431312"/>
            <a:ext cx="5165150" cy="4198085"/>
          </a:xfrm>
          <a:prstGeom prst="rect">
            <a:avLst/>
          </a:prstGeom>
          <a:noFill/>
          <a:ln>
            <a:noFill/>
          </a:ln>
        </p:spPr>
        <p:txBody>
          <a:bodyPr spcFirstLastPara="1" wrap="square" lIns="93539" tIns="93539" rIns="93539" bIns="93539" anchor="ctr" anchorCtr="0">
            <a:noAutofit/>
          </a:bodyPr>
          <a:lstStyle/>
          <a:p>
            <a:pPr defTabSz="924916">
              <a:buClr>
                <a:srgbClr val="000000"/>
              </a:buClr>
              <a:buSzPts val="1100"/>
              <a:defRPr/>
            </a:pPr>
            <a:r>
              <a:rPr lang="en-US" sz="1100" dirty="0">
                <a:solidFill>
                  <a:srgbClr val="FFFFFF"/>
                </a:solidFill>
                <a:latin typeface="Arial"/>
                <a:cs typeface="Arial"/>
                <a:sym typeface="Arial"/>
              </a:rPr>
              <a:t>Chat/Break out room guiding questions</a:t>
            </a:r>
            <a:endParaRPr lang="en-US" sz="1100" dirty="0"/>
          </a:p>
          <a:p>
            <a:endParaRPr dirty="0"/>
          </a:p>
        </p:txBody>
      </p:sp>
      <p:sp>
        <p:nvSpPr>
          <p:cNvPr id="153" name="Shape 153"/>
          <p:cNvSpPr>
            <a:spLocks noGrp="1" noRot="1" noChangeAspect="1"/>
          </p:cNvSpPr>
          <p:nvPr>
            <p:ph type="sldImg" idx="2"/>
          </p:nvPr>
        </p:nvSpPr>
        <p:spPr>
          <a:xfrm>
            <a:off x="412750" y="698500"/>
            <a:ext cx="6218238" cy="3498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32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939119" y="4431312"/>
            <a:ext cx="5165150" cy="4198085"/>
          </a:xfrm>
          <a:prstGeom prst="rect">
            <a:avLst/>
          </a:prstGeom>
          <a:noFill/>
          <a:ln>
            <a:noFill/>
          </a:ln>
        </p:spPr>
        <p:txBody>
          <a:bodyPr spcFirstLastPara="1" wrap="square" lIns="93539" tIns="93539" rIns="93539" bIns="93539" anchor="ctr" anchorCtr="0">
            <a:noAutofit/>
          </a:bodyPr>
          <a:lstStyle/>
          <a:p>
            <a:r>
              <a:rPr lang="en-US" dirty="0"/>
              <a:t>ESS/PLS</a:t>
            </a:r>
            <a:endParaRPr dirty="0"/>
          </a:p>
        </p:txBody>
      </p:sp>
      <p:sp>
        <p:nvSpPr>
          <p:cNvPr id="84" name="Shape 84"/>
          <p:cNvSpPr>
            <a:spLocks noGrp="1" noRot="1" noChangeAspect="1"/>
          </p:cNvSpPr>
          <p:nvPr>
            <p:ph type="sldImg" idx="2"/>
          </p:nvPr>
        </p:nvSpPr>
        <p:spPr>
          <a:xfrm>
            <a:off x="412750" y="698500"/>
            <a:ext cx="6218238" cy="3498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83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939119" y="4431312"/>
            <a:ext cx="5165150" cy="4198085"/>
          </a:xfrm>
          <a:prstGeom prst="rect">
            <a:avLst/>
          </a:prstGeom>
          <a:noFill/>
          <a:ln>
            <a:noFill/>
          </a:ln>
        </p:spPr>
        <p:txBody>
          <a:bodyPr spcFirstLastPara="1" wrap="square" lIns="93539" tIns="93539" rIns="93539" bIns="93539" anchor="ctr" anchorCtr="0">
            <a:noAutofit/>
          </a:bodyPr>
          <a:lstStyle/>
          <a:p>
            <a:r>
              <a:rPr lang="en-US" dirty="0"/>
              <a:t>ESS/PLS</a:t>
            </a:r>
            <a:endParaRPr dirty="0"/>
          </a:p>
        </p:txBody>
      </p:sp>
      <p:sp>
        <p:nvSpPr>
          <p:cNvPr id="84" name="Shape 84"/>
          <p:cNvSpPr>
            <a:spLocks noGrp="1" noRot="1" noChangeAspect="1"/>
          </p:cNvSpPr>
          <p:nvPr>
            <p:ph type="sldImg" idx="2"/>
          </p:nvPr>
        </p:nvSpPr>
        <p:spPr>
          <a:xfrm>
            <a:off x="412750" y="698500"/>
            <a:ext cx="6218238" cy="3498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96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939119" y="4431312"/>
            <a:ext cx="5165150" cy="4198085"/>
          </a:xfrm>
          <a:prstGeom prst="rect">
            <a:avLst/>
          </a:prstGeom>
          <a:noFill/>
          <a:ln>
            <a:noFill/>
          </a:ln>
        </p:spPr>
        <p:txBody>
          <a:bodyPr spcFirstLastPara="1" wrap="square" lIns="93539" tIns="93539" rIns="93539" bIns="93539" anchor="ctr" anchorCtr="0">
            <a:noAutofit/>
          </a:bodyPr>
          <a:lstStyle/>
          <a:p>
            <a:r>
              <a:rPr lang="en-US" dirty="0"/>
              <a:t>ESS/PLS</a:t>
            </a:r>
            <a:endParaRPr dirty="0"/>
          </a:p>
        </p:txBody>
      </p:sp>
      <p:sp>
        <p:nvSpPr>
          <p:cNvPr id="84" name="Shape 84"/>
          <p:cNvSpPr>
            <a:spLocks noGrp="1" noRot="1" noChangeAspect="1"/>
          </p:cNvSpPr>
          <p:nvPr>
            <p:ph type="sldImg" idx="2"/>
          </p:nvPr>
        </p:nvSpPr>
        <p:spPr>
          <a:xfrm>
            <a:off x="412750" y="698500"/>
            <a:ext cx="6218238" cy="3498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26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F7C7D-69E1-44C1-98DF-78C2161456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76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DF7C7D-69E1-44C1-98DF-78C2161456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93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939119" y="4431312"/>
            <a:ext cx="5165150" cy="4198085"/>
          </a:xfrm>
          <a:prstGeom prst="rect">
            <a:avLst/>
          </a:prstGeom>
          <a:noFill/>
          <a:ln>
            <a:noFill/>
          </a:ln>
        </p:spPr>
        <p:txBody>
          <a:bodyPr spcFirstLastPara="1" wrap="square" lIns="93539" tIns="93539" rIns="93539" bIns="93539" anchor="ctr" anchorCtr="0">
            <a:noAutofit/>
          </a:bodyPr>
          <a:lstStyle/>
          <a:p>
            <a:r>
              <a:rPr lang="en-US" dirty="0"/>
              <a:t>See Hand-out-</a:t>
            </a:r>
          </a:p>
          <a:p>
            <a:r>
              <a:rPr lang="en-US" dirty="0"/>
              <a:t>Our mission and work for the last two years. </a:t>
            </a:r>
            <a:endParaRPr dirty="0"/>
          </a:p>
        </p:txBody>
      </p:sp>
      <p:sp>
        <p:nvSpPr>
          <p:cNvPr id="84" name="Shape 84"/>
          <p:cNvSpPr>
            <a:spLocks noGrp="1" noRot="1" noChangeAspect="1"/>
          </p:cNvSpPr>
          <p:nvPr>
            <p:ph type="sldImg" idx="2"/>
          </p:nvPr>
        </p:nvSpPr>
        <p:spPr>
          <a:xfrm>
            <a:off x="1189038" y="698500"/>
            <a:ext cx="4665662" cy="3498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33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939119" y="4431312"/>
            <a:ext cx="5165150" cy="4198085"/>
          </a:xfrm>
          <a:prstGeom prst="rect">
            <a:avLst/>
          </a:prstGeom>
          <a:noFill/>
          <a:ln>
            <a:noFill/>
          </a:ln>
        </p:spPr>
        <p:txBody>
          <a:bodyPr spcFirstLastPara="1" wrap="square" lIns="93539" tIns="93539" rIns="93539" bIns="93539"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extLst>
                    <a:ext uri="{A12FA001-AC4F-418D-AE19-62706E023703}">
                      <ahyp:hlinkClr xmlns:ahyp="http://schemas.microsoft.com/office/drawing/2018/hyperlinkcolor" val="tx"/>
                    </a:ext>
                  </a:extLst>
                </a:hlinkClick>
              </a:rPr>
              <a:t>https://ceedar.education.ufl.edu/wp-content/uploads/2014/08/culturally-responsive.pdf</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EBPs; e.g., </a:t>
            </a:r>
            <a:r>
              <a:rPr lang="en-US" dirty="0" err="1"/>
              <a:t>Harlin</a:t>
            </a:r>
            <a:r>
              <a:rPr lang="en-US" dirty="0"/>
              <a:t> &amp; </a:t>
            </a:r>
            <a:r>
              <a:rPr lang="en-US" dirty="0" err="1"/>
              <a:t>Souto</a:t>
            </a:r>
            <a:r>
              <a:rPr lang="en-US" dirty="0"/>
              <a:t>-Manning, 2009; </a:t>
            </a:r>
            <a:r>
              <a:rPr lang="en-US" dirty="0" err="1"/>
              <a:t>Hersi</a:t>
            </a:r>
            <a:r>
              <a:rPr lang="en-US" dirty="0"/>
              <a:t> &amp; Watkinson, 2012; Nieto et al., 2008; Santamaria, 2009).  </a:t>
            </a:r>
            <a:endParaRPr lang="en-US" dirty="0">
              <a:sym typeface="Times New Roman"/>
            </a:endParaRPr>
          </a:p>
        </p:txBody>
      </p:sp>
      <p:sp>
        <p:nvSpPr>
          <p:cNvPr id="84" name="Shape 84"/>
          <p:cNvSpPr>
            <a:spLocks noGrp="1" noRot="1" noChangeAspect="1"/>
          </p:cNvSpPr>
          <p:nvPr>
            <p:ph type="sldImg" idx="2"/>
          </p:nvPr>
        </p:nvSpPr>
        <p:spPr>
          <a:xfrm>
            <a:off x="1189038" y="698500"/>
            <a:ext cx="4665662" cy="3498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158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412750" y="698500"/>
            <a:ext cx="6218238" cy="34988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4" name="Shape 144"/>
          <p:cNvSpPr txBox="1">
            <a:spLocks noGrp="1"/>
          </p:cNvSpPr>
          <p:nvPr>
            <p:ph type="body" idx="1"/>
          </p:nvPr>
        </p:nvSpPr>
        <p:spPr>
          <a:xfrm>
            <a:off x="939119" y="4431312"/>
            <a:ext cx="5165150" cy="4198085"/>
          </a:xfrm>
          <a:prstGeom prst="rect">
            <a:avLst/>
          </a:prstGeom>
          <a:noFill/>
          <a:ln>
            <a:noFill/>
          </a:ln>
        </p:spPr>
        <p:txBody>
          <a:bodyPr spcFirstLastPara="1" wrap="square" lIns="93539" tIns="46758" rIns="93539" bIns="46758" anchor="t" anchorCtr="0">
            <a:noAutofit/>
          </a:bodyPr>
          <a:lstStyle/>
          <a:p>
            <a:pPr defTabSz="924916">
              <a:buClr>
                <a:srgbClr val="000000"/>
              </a:buClr>
              <a:buSzPts val="1100"/>
              <a:defRPr/>
            </a:pPr>
            <a:r>
              <a:rPr lang="en-US" dirty="0">
                <a:solidFill>
                  <a:srgbClr val="FFFFFF"/>
                </a:solidFill>
                <a:latin typeface="Arial"/>
                <a:ea typeface="Arial"/>
                <a:cs typeface="Arial"/>
                <a:sym typeface="Arial"/>
              </a:rPr>
              <a:t>Share the link to Purpose, Process, and Tool</a:t>
            </a:r>
          </a:p>
          <a:p>
            <a:pPr defTabSz="924916">
              <a:buClr>
                <a:srgbClr val="000000"/>
              </a:buClr>
              <a:buSzPts val="1100"/>
              <a:defRPr/>
            </a:pPr>
            <a:endParaRPr lang="en-US" dirty="0">
              <a:solidFill>
                <a:srgbClr val="FFFFFF"/>
              </a:solidFill>
              <a:latin typeface="Arial"/>
              <a:ea typeface="Arial"/>
              <a:cs typeface="Arial"/>
              <a:sym typeface="Arial"/>
            </a:endParaRPr>
          </a:p>
          <a:p>
            <a:pPr defTabSz="924916">
              <a:buClr>
                <a:srgbClr val="000000"/>
              </a:buClr>
              <a:buSzPts val="1100"/>
              <a:defRPr/>
            </a:pPr>
            <a:r>
              <a:rPr lang="en-US" dirty="0">
                <a:solidFill>
                  <a:srgbClr val="FFFFFF"/>
                </a:solidFill>
                <a:latin typeface="Arial"/>
                <a:ea typeface="Arial"/>
                <a:cs typeface="Arial"/>
                <a:sym typeface="Arial"/>
              </a:rPr>
              <a:t>(15 min)</a:t>
            </a:r>
          </a:p>
          <a:p>
            <a:pPr defTabSz="924916">
              <a:buClr>
                <a:srgbClr val="000000"/>
              </a:buClr>
              <a:buSzPts val="1100"/>
              <a:defRPr/>
            </a:pPr>
            <a:r>
              <a:rPr lang="en-US" dirty="0">
                <a:solidFill>
                  <a:srgbClr val="FFFFFF"/>
                </a:solidFill>
                <a:latin typeface="Arial"/>
                <a:ea typeface="Arial"/>
                <a:cs typeface="Arial"/>
                <a:sym typeface="Arial"/>
              </a:rPr>
              <a:t>Introduce: Learning Walks; big picture; set of possibilities of what high performing schools practice everyday with all students. </a:t>
            </a:r>
          </a:p>
          <a:p>
            <a:pPr defTabSz="924916">
              <a:buClr>
                <a:srgbClr val="000000"/>
              </a:buClr>
              <a:buSzPts val="1100"/>
              <a:defRPr/>
            </a:pPr>
            <a:r>
              <a:rPr lang="en-US" dirty="0">
                <a:solidFill>
                  <a:srgbClr val="FFFFFF"/>
                </a:solidFill>
                <a:latin typeface="Arial"/>
                <a:ea typeface="Arial"/>
                <a:cs typeface="Arial"/>
                <a:sym typeface="Arial"/>
              </a:rPr>
              <a:t>image courtesy of https://pixabay.com/en/glasses-read-learn-book-text-272399/</a:t>
            </a:r>
            <a:endParaRPr lang="en-US" dirty="0"/>
          </a:p>
        </p:txBody>
      </p:sp>
    </p:spTree>
    <p:extLst>
      <p:ext uri="{BB962C8B-B14F-4D97-AF65-F5344CB8AC3E}">
        <p14:creationId xmlns:p14="http://schemas.microsoft.com/office/powerpoint/2010/main" val="87441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E288-232E-1D48-82DE-07EBF3DB6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79E336-B17A-5B4B-B302-4D636DB64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264548-56BD-4148-8355-033BC74EB1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A6F740-9F46-6C4D-A683-3866414CB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940B5-5513-364A-9638-29A4D923D06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81515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860A-82C5-4343-B467-1A8BDCFA3E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A75B30-4842-7244-9516-5906CDB4A0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DEB4C-D10A-4842-B743-B70E79204A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7D845B-6CB5-AD4E-9A50-652D55CFD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D2461-C6D2-E549-9936-8A77237F414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30649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254B2-06C6-AB4A-98B3-86C1BA8E49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49278-428E-1843-B407-2431816393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744B4-71BB-1147-B9C5-E665986487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51CB867-0B9E-7E4D-A612-DE0ABC6F8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FC7D2-0531-CD42-BC0A-B4032C0401F2}"/>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19744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34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2964825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96233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19405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279425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40796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49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1524000"/>
          </a:xfrm>
          <a:prstGeom prst="rect">
            <a:avLst/>
          </a:prstGeom>
          <a:ln>
            <a:noFill/>
          </a:ln>
        </p:spPr>
      </p:pic>
      <p:sp>
        <p:nvSpPr>
          <p:cNvPr id="2" name="Title 1"/>
          <p:cNvSpPr>
            <a:spLocks noGrp="1"/>
          </p:cNvSpPr>
          <p:nvPr>
            <p:ph type="ctrTitle" hasCustomPrompt="1"/>
          </p:nvPr>
        </p:nvSpPr>
        <p:spPr>
          <a:xfrm>
            <a:off x="533400" y="190500"/>
            <a:ext cx="11176000" cy="1295400"/>
          </a:xfrm>
          <a:prstGeom prst="rect">
            <a:avLst/>
          </a:prstGeom>
          <a:ln>
            <a:noFill/>
          </a:ln>
        </p:spPr>
        <p:txBody>
          <a:bodyPr anchor="ctr"/>
          <a:lstStyle>
            <a:lvl1pPr>
              <a:defRPr sz="4000" baseline="0">
                <a:solidFill>
                  <a:srgbClr val="012169"/>
                </a:solidFill>
              </a:defRPr>
            </a:lvl1pPr>
          </a:lstStyle>
          <a:p>
            <a:r>
              <a:rPr lang="en-US" dirty="0"/>
              <a:t>Presentation Title:</a:t>
            </a:r>
            <a:br>
              <a:rPr lang="en-US" dirty="0"/>
            </a:br>
            <a:r>
              <a:rPr lang="en-US" dirty="0"/>
              <a:t>Second Line if Necessary</a:t>
            </a:r>
          </a:p>
        </p:txBody>
      </p:sp>
      <p:sp>
        <p:nvSpPr>
          <p:cNvPr id="3" name="Subtitle 2"/>
          <p:cNvSpPr>
            <a:spLocks noGrp="1"/>
          </p:cNvSpPr>
          <p:nvPr>
            <p:ph type="subTitle" idx="1" hasCustomPrompt="1"/>
          </p:nvPr>
        </p:nvSpPr>
        <p:spPr>
          <a:xfrm>
            <a:off x="4572000" y="2438400"/>
            <a:ext cx="7416800" cy="990600"/>
          </a:xfrm>
          <a:prstGeom prst="rect">
            <a:avLst/>
          </a:prstGeom>
        </p:spPr>
        <p:txBody>
          <a:bodyPr>
            <a:normAutofit/>
          </a:bodyPr>
          <a:lstStyle>
            <a:lvl1pPr marL="0" indent="0" algn="ctr">
              <a:buNone/>
              <a:defRPr sz="2800" b="1">
                <a:solidFill>
                  <a:srgbClr val="012169"/>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Put Subtitle Here</a:t>
            </a:r>
            <a:br>
              <a:rPr lang="en-US" dirty="0"/>
            </a:br>
            <a:r>
              <a:rPr lang="en-US" dirty="0"/>
              <a:t>(and maybe here)</a:t>
            </a:r>
          </a:p>
        </p:txBody>
      </p:sp>
      <p:sp>
        <p:nvSpPr>
          <p:cNvPr id="11" name="Text Placeholder 10"/>
          <p:cNvSpPr>
            <a:spLocks noGrp="1"/>
          </p:cNvSpPr>
          <p:nvPr>
            <p:ph type="body" sz="quarter" idx="13" hasCustomPrompt="1"/>
          </p:nvPr>
        </p:nvSpPr>
        <p:spPr>
          <a:xfrm>
            <a:off x="4572000" y="3429000"/>
            <a:ext cx="7416800" cy="685800"/>
          </a:xfrm>
          <a:prstGeom prst="rect">
            <a:avLst/>
          </a:prstGeom>
        </p:spPr>
        <p:txBody>
          <a:bodyPr anchor="ctr">
            <a:normAutofit/>
          </a:bodyPr>
          <a:lstStyle>
            <a:lvl1pPr marL="0" indent="0" algn="ctr">
              <a:buNone/>
              <a:defRPr>
                <a:solidFill>
                  <a:schemeClr val="tx1">
                    <a:lumMod val="50000"/>
                    <a:lumOff val="50000"/>
                  </a:schemeClr>
                </a:solidFill>
              </a:defRPr>
            </a:lvl1pPr>
            <a:lvl2pPr marL="457200" indent="0" algn="ctr">
              <a:buNone/>
              <a:defRPr>
                <a:solidFill>
                  <a:srgbClr val="143F90"/>
                </a:solidFill>
              </a:defRPr>
            </a:lvl2pPr>
          </a:lstStyle>
          <a:p>
            <a:pPr lvl="0"/>
            <a:r>
              <a:rPr lang="en-US" dirty="0"/>
              <a:t>Audience</a:t>
            </a:r>
          </a:p>
        </p:txBody>
      </p:sp>
      <p:sp>
        <p:nvSpPr>
          <p:cNvPr id="15" name="Content Placeholder 14"/>
          <p:cNvSpPr>
            <a:spLocks noGrp="1"/>
          </p:cNvSpPr>
          <p:nvPr>
            <p:ph sz="quarter" idx="14" hasCustomPrompt="1"/>
          </p:nvPr>
        </p:nvSpPr>
        <p:spPr>
          <a:xfrm>
            <a:off x="4572000" y="4114800"/>
            <a:ext cx="7416800" cy="533400"/>
          </a:xfrm>
          <a:prstGeom prst="rect">
            <a:avLst/>
          </a:prstGeom>
        </p:spPr>
        <p:txBody>
          <a:bodyPr anchor="ctr">
            <a:normAutofit/>
          </a:bodyPr>
          <a:lstStyle>
            <a:lvl1pPr marL="0" indent="0" algn="ctr">
              <a:buNone/>
              <a:defRPr sz="2400" baseline="0">
                <a:solidFill>
                  <a:schemeClr val="tx1">
                    <a:lumMod val="50000"/>
                    <a:lumOff val="50000"/>
                  </a:schemeClr>
                </a:solidFill>
              </a:defRPr>
            </a:lvl1pPr>
          </a:lstStyle>
          <a:p>
            <a:pPr lvl="0"/>
            <a:r>
              <a:rPr lang="en-US" dirty="0"/>
              <a:t>Month ##, Year</a:t>
            </a:r>
          </a:p>
        </p:txBody>
      </p:sp>
      <p:sp>
        <p:nvSpPr>
          <p:cNvPr id="17" name="Content Placeholder 16"/>
          <p:cNvSpPr>
            <a:spLocks noGrp="1"/>
          </p:cNvSpPr>
          <p:nvPr>
            <p:ph sz="quarter" idx="15" hasCustomPrompt="1"/>
          </p:nvPr>
        </p:nvSpPr>
        <p:spPr>
          <a:xfrm>
            <a:off x="4572000" y="4648200"/>
            <a:ext cx="7416800" cy="1371600"/>
          </a:xfrm>
          <a:prstGeom prst="rect">
            <a:avLst/>
          </a:prstGeom>
        </p:spPr>
        <p:txBody>
          <a:bodyPr anchor="ctr">
            <a:normAutofit/>
          </a:bodyPr>
          <a:lstStyle>
            <a:lvl1pPr marL="0" indent="0" algn="ctr">
              <a:buNone/>
              <a:defRPr sz="2400">
                <a:solidFill>
                  <a:schemeClr val="tx1">
                    <a:lumMod val="50000"/>
                    <a:lumOff val="50000"/>
                  </a:schemeClr>
                </a:solidFill>
              </a:defRPr>
            </a:lvl1pPr>
          </a:lstStyle>
          <a:p>
            <a:pPr lvl="0"/>
            <a:r>
              <a:rPr lang="en-US" dirty="0"/>
              <a:t>Presenter’s Name</a:t>
            </a:r>
            <a:br>
              <a:rPr lang="en-US" dirty="0"/>
            </a:br>
            <a:r>
              <a:rPr lang="en-US" dirty="0"/>
              <a:t>Presenter’s Title</a:t>
            </a:r>
          </a:p>
        </p:txBody>
      </p:sp>
      <p:sp>
        <p:nvSpPr>
          <p:cNvPr id="19" name="Rectangle 18"/>
          <p:cNvSpPr/>
          <p:nvPr userDrawn="1"/>
        </p:nvSpPr>
        <p:spPr>
          <a:xfrm>
            <a:off x="0" y="1600200"/>
            <a:ext cx="12192000" cy="762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12169"/>
              </a:solidFill>
            </a:endParaRPr>
          </a:p>
        </p:txBody>
      </p:sp>
      <p:sp>
        <p:nvSpPr>
          <p:cNvPr id="20" name="Rectangle 19"/>
          <p:cNvSpPr/>
          <p:nvPr userDrawn="1"/>
        </p:nvSpPr>
        <p:spPr>
          <a:xfrm>
            <a:off x="0" y="6047603"/>
            <a:ext cx="12192000" cy="81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p:cNvSpPr txBox="1"/>
          <p:nvPr userDrawn="1"/>
        </p:nvSpPr>
        <p:spPr>
          <a:xfrm>
            <a:off x="304800" y="5493603"/>
            <a:ext cx="4064000" cy="553998"/>
          </a:xfrm>
          <a:prstGeom prst="rect">
            <a:avLst/>
          </a:prstGeom>
          <a:noFill/>
        </p:spPr>
        <p:txBody>
          <a:bodyPr wrap="square" rtlCol="0">
            <a:spAutoFit/>
          </a:bodyPr>
          <a:lstStyle/>
          <a:p>
            <a:pPr algn="ctr"/>
            <a:r>
              <a:rPr lang="en-US" sz="1600" dirty="0"/>
              <a:t>Kathy Hoffman</a:t>
            </a:r>
          </a:p>
          <a:p>
            <a:pPr algn="ctr"/>
            <a:r>
              <a:rPr lang="en-US" sz="1400" dirty="0"/>
              <a:t>Superintendent</a:t>
            </a:r>
            <a:r>
              <a:rPr lang="en-US" sz="1400" baseline="0" dirty="0"/>
              <a:t> of Public Instruction</a:t>
            </a:r>
            <a:endParaRPr lang="en-US" sz="1400" dirty="0"/>
          </a:p>
        </p:txBody>
      </p:sp>
      <p:pic>
        <p:nvPicPr>
          <p:cNvPr id="6" name="Picture 5" descr="A close up of a sign&#10;&#10;Description automatically generated">
            <a:extLst>
              <a:ext uri="{FF2B5EF4-FFF2-40B4-BE49-F238E27FC236}">
                <a16:creationId xmlns:a16="http://schemas.microsoft.com/office/drawing/2014/main" id="{2ED7ABA3-6F59-443D-A428-720BA3A2ED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1465" y="2428286"/>
            <a:ext cx="3970671" cy="2968759"/>
          </a:xfrm>
          <a:prstGeom prst="rect">
            <a:avLst/>
          </a:prstGeom>
        </p:spPr>
      </p:pic>
    </p:spTree>
    <p:extLst>
      <p:ext uri="{BB962C8B-B14F-4D97-AF65-F5344CB8AC3E}">
        <p14:creationId xmlns:p14="http://schemas.microsoft.com/office/powerpoint/2010/main" val="191636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DC94-1C87-8743-AFDA-DCA6EE6F9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4DFFF-92F3-DD46-9F97-5C0B4D8B310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57238-C9C5-8946-BA8E-52C57740F9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F53C47-32C4-254E-B47E-D5B2072EE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98E8E-0EB0-4941-AC1B-88AC94A04C8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8427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pic>
        <p:nvPicPr>
          <p:cNvPr id="18" name="Picture 1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62200"/>
            <a:ext cx="12192000" cy="1524000"/>
          </a:xfrm>
          <a:prstGeom prst="rect">
            <a:avLst/>
          </a:prstGeom>
          <a:ln>
            <a:noFill/>
          </a:ln>
        </p:spPr>
      </p:pic>
      <p:sp>
        <p:nvSpPr>
          <p:cNvPr id="2" name="Title 1"/>
          <p:cNvSpPr>
            <a:spLocks noGrp="1"/>
          </p:cNvSpPr>
          <p:nvPr>
            <p:ph type="ctrTitle" hasCustomPrompt="1"/>
          </p:nvPr>
        </p:nvSpPr>
        <p:spPr>
          <a:xfrm>
            <a:off x="508000" y="2476500"/>
            <a:ext cx="11176000" cy="1295400"/>
          </a:xfrm>
          <a:prstGeom prst="rect">
            <a:avLst/>
          </a:prstGeom>
          <a:ln>
            <a:noFill/>
          </a:ln>
        </p:spPr>
        <p:txBody>
          <a:bodyPr anchor="ctr"/>
          <a:lstStyle>
            <a:lvl1pPr>
              <a:defRPr sz="4000" baseline="0">
                <a:solidFill>
                  <a:srgbClr val="012169"/>
                </a:solidFill>
              </a:defRPr>
            </a:lvl1pPr>
          </a:lstStyle>
          <a:p>
            <a:r>
              <a:rPr lang="en-US" dirty="0"/>
              <a:t>Section Title:</a:t>
            </a:r>
            <a:br>
              <a:rPr lang="en-US" dirty="0"/>
            </a:br>
            <a:r>
              <a:rPr lang="en-US" dirty="0"/>
              <a:t>Second Line if Necessary</a:t>
            </a:r>
          </a:p>
        </p:txBody>
      </p:sp>
      <p:sp>
        <p:nvSpPr>
          <p:cNvPr id="19" name="Rectangle 18"/>
          <p:cNvSpPr/>
          <p:nvPr userDrawn="1"/>
        </p:nvSpPr>
        <p:spPr>
          <a:xfrm>
            <a:off x="0" y="3871126"/>
            <a:ext cx="12192000" cy="762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12169"/>
              </a:solidFill>
            </a:endParaRPr>
          </a:p>
        </p:txBody>
      </p:sp>
      <p:sp>
        <p:nvSpPr>
          <p:cNvPr id="20" name="Rectangle 19"/>
          <p:cNvSpPr/>
          <p:nvPr userDrawn="1"/>
        </p:nvSpPr>
        <p:spPr>
          <a:xfrm>
            <a:off x="0" y="6047603"/>
            <a:ext cx="12192000" cy="81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BB0D0BCB-104F-4DD0-98B9-5CE5F42A1449}"/>
              </a:ext>
            </a:extLst>
          </p:cNvPr>
          <p:cNvSpPr/>
          <p:nvPr userDrawn="1"/>
        </p:nvSpPr>
        <p:spPr>
          <a:xfrm>
            <a:off x="0" y="2310516"/>
            <a:ext cx="12192000" cy="762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12169"/>
              </a:solidFill>
            </a:endParaRPr>
          </a:p>
        </p:txBody>
      </p:sp>
      <p:sp>
        <p:nvSpPr>
          <p:cNvPr id="13" name="Rectangle 12">
            <a:extLst>
              <a:ext uri="{FF2B5EF4-FFF2-40B4-BE49-F238E27FC236}">
                <a16:creationId xmlns:a16="http://schemas.microsoft.com/office/drawing/2014/main" id="{649AE28C-50EB-4B24-ACAB-0A67D97BBDA1}"/>
              </a:ext>
            </a:extLst>
          </p:cNvPr>
          <p:cNvSpPr/>
          <p:nvPr userDrawn="1"/>
        </p:nvSpPr>
        <p:spPr>
          <a:xfrm>
            <a:off x="0" y="0"/>
            <a:ext cx="12192000" cy="13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12169"/>
              </a:solidFill>
            </a:endParaRPr>
          </a:p>
        </p:txBody>
      </p:sp>
    </p:spTree>
    <p:extLst>
      <p:ext uri="{BB962C8B-B14F-4D97-AF65-F5344CB8AC3E}">
        <p14:creationId xmlns:p14="http://schemas.microsoft.com/office/powerpoint/2010/main" val="94810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1066800"/>
          </a:xfrm>
          <a:prstGeom prst="rect">
            <a:avLst/>
          </a:prstGeom>
          <a:ln>
            <a:noFill/>
          </a:ln>
        </p:spPr>
      </p:pic>
      <p:sp>
        <p:nvSpPr>
          <p:cNvPr id="8" name="Content Placeholder 7"/>
          <p:cNvSpPr>
            <a:spLocks noGrp="1"/>
          </p:cNvSpPr>
          <p:nvPr>
            <p:ph sz="quarter" idx="13" hasCustomPrompt="1"/>
          </p:nvPr>
        </p:nvSpPr>
        <p:spPr>
          <a:xfrm>
            <a:off x="609600" y="1295400"/>
            <a:ext cx="10972800" cy="4800600"/>
          </a:xfrm>
          <a:prstGeom prst="rect">
            <a:avLst/>
          </a:prstGeom>
        </p:spPr>
        <p:txBody>
          <a:bodyPr>
            <a:normAutofit/>
          </a:bodyPr>
          <a:lstStyle>
            <a:lvl1pPr marL="0" indent="0">
              <a:buNone/>
              <a:defRPr/>
            </a:lvl1pPr>
          </a:lstStyle>
          <a:p>
            <a:pPr lvl="0"/>
            <a:r>
              <a:rPr lang="en-US" dirty="0"/>
              <a:t>Put whatever you want in this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txBox="1">
            <a:spLocks/>
          </p:cNvSpPr>
          <p:nvPr userDrawn="1"/>
        </p:nvSpPr>
        <p:spPr>
          <a:xfrm>
            <a:off x="91440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z="1200" smtClean="0"/>
              <a:pPr/>
              <a:t>‹#›</a:t>
            </a:fld>
            <a:endParaRPr lang="en-US" sz="1200" dirty="0"/>
          </a:p>
        </p:txBody>
      </p:sp>
      <p:sp>
        <p:nvSpPr>
          <p:cNvPr id="3" name="Title 2">
            <a:extLst>
              <a:ext uri="{FF2B5EF4-FFF2-40B4-BE49-F238E27FC236}">
                <a16:creationId xmlns:a16="http://schemas.microsoft.com/office/drawing/2014/main" id="{8A924432-4E94-4A9E-AC8E-F890B5D66D2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96984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1066800"/>
          </a:xfrm>
          <a:prstGeom prst="rect">
            <a:avLst/>
          </a:prstGeom>
          <a:ln>
            <a:noFill/>
          </a:ln>
        </p:spPr>
      </p:pic>
      <p:sp>
        <p:nvSpPr>
          <p:cNvPr id="3" name="Content Placeholder 2"/>
          <p:cNvSpPr>
            <a:spLocks noGrp="1"/>
          </p:cNvSpPr>
          <p:nvPr>
            <p:ph sz="half" idx="1" hasCustomPrompt="1"/>
          </p:nvPr>
        </p:nvSpPr>
        <p:spPr>
          <a:xfrm>
            <a:off x="609600" y="1524000"/>
            <a:ext cx="5384800" cy="4525963"/>
          </a:xfrm>
          <a:prstGeom prst="rect">
            <a:avLst/>
          </a:prstGeom>
        </p:spPr>
        <p:txBody>
          <a:bodyPr>
            <a:normAutofit/>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524000"/>
            <a:ext cx="5384800" cy="4525963"/>
          </a:xfrm>
          <a:prstGeom prst="rect">
            <a:avLst/>
          </a:prstGeom>
        </p:spPr>
        <p:txBody>
          <a:bodyPr>
            <a:normAutofit/>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609600" y="228601"/>
            <a:ext cx="10972800" cy="792163"/>
          </a:xfrm>
          <a:prstGeom prst="rect">
            <a:avLst/>
          </a:prstGeom>
        </p:spPr>
        <p:txBody>
          <a:bodyPr/>
          <a:lstStyle>
            <a:lvl1pPr>
              <a:defRPr>
                <a:solidFill>
                  <a:srgbClr val="012169"/>
                </a:solidFill>
              </a:defRPr>
            </a:lvl1pPr>
          </a:lstStyle>
          <a:p>
            <a:r>
              <a:rPr lang="en-US" dirty="0"/>
              <a:t>Slide title goes here</a:t>
            </a:r>
          </a:p>
        </p:txBody>
      </p:sp>
      <p:sp>
        <p:nvSpPr>
          <p:cNvPr id="13" name="Slide Number Placeholder 4"/>
          <p:cNvSpPr txBox="1">
            <a:spLocks/>
          </p:cNvSpPr>
          <p:nvPr userDrawn="1"/>
        </p:nvSpPr>
        <p:spPr>
          <a:xfrm>
            <a:off x="91440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z="1200" smtClean="0"/>
              <a:pPr/>
              <a:t>‹#›</a:t>
            </a:fld>
            <a:endParaRPr lang="en-US" sz="1200" dirty="0"/>
          </a:p>
        </p:txBody>
      </p:sp>
    </p:spTree>
    <p:extLst>
      <p:ext uri="{BB962C8B-B14F-4D97-AF65-F5344CB8AC3E}">
        <p14:creationId xmlns:p14="http://schemas.microsoft.com/office/powerpoint/2010/main" val="880540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1066800"/>
          </a:xfrm>
          <a:prstGeom prst="rect">
            <a:avLst/>
          </a:prstGeom>
          <a:ln>
            <a:noFill/>
          </a:ln>
        </p:spPr>
      </p:pic>
      <p:sp>
        <p:nvSpPr>
          <p:cNvPr id="2" name="Title 1"/>
          <p:cNvSpPr>
            <a:spLocks noGrp="1"/>
          </p:cNvSpPr>
          <p:nvPr>
            <p:ph type="title" hasCustomPrompt="1"/>
          </p:nvPr>
        </p:nvSpPr>
        <p:spPr>
          <a:xfrm>
            <a:off x="609603" y="1295401"/>
            <a:ext cx="4011084" cy="933451"/>
          </a:xfrm>
          <a:prstGeom prst="rect">
            <a:avLst/>
          </a:prstGeom>
        </p:spPr>
        <p:txBody>
          <a:bodyPr anchor="b"/>
          <a:lstStyle>
            <a:lvl1pPr algn="l">
              <a:defRPr sz="2000" b="1" baseline="0"/>
            </a:lvl1pPr>
          </a:lstStyle>
          <a:p>
            <a:r>
              <a:rPr lang="en-US" dirty="0"/>
              <a:t>Caption for graphic at right goes here</a:t>
            </a:r>
          </a:p>
        </p:txBody>
      </p:sp>
      <p:sp>
        <p:nvSpPr>
          <p:cNvPr id="3" name="Content Placeholder 2"/>
          <p:cNvSpPr>
            <a:spLocks noGrp="1"/>
          </p:cNvSpPr>
          <p:nvPr>
            <p:ph idx="1" hasCustomPrompt="1"/>
          </p:nvPr>
        </p:nvSpPr>
        <p:spPr>
          <a:xfrm>
            <a:off x="4876800" y="1295400"/>
            <a:ext cx="6815667" cy="4983163"/>
          </a:xfrm>
          <a:prstGeom prst="rect">
            <a:avLst/>
          </a:prstGeom>
        </p:spPr>
        <p:txBody>
          <a:bodyPr>
            <a:normAutofit/>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Add a graphic here</a:t>
            </a:r>
          </a:p>
        </p:txBody>
      </p:sp>
      <p:sp>
        <p:nvSpPr>
          <p:cNvPr id="4" name="Text Placeholder 3"/>
          <p:cNvSpPr>
            <a:spLocks noGrp="1"/>
          </p:cNvSpPr>
          <p:nvPr>
            <p:ph type="body" sz="half" idx="2" hasCustomPrompt="1"/>
          </p:nvPr>
        </p:nvSpPr>
        <p:spPr>
          <a:xfrm>
            <a:off x="609603" y="2286001"/>
            <a:ext cx="4011084" cy="3810000"/>
          </a:xfrm>
          <a:prstGeom prst="rect">
            <a:avLst/>
          </a:prstGeom>
        </p:spPr>
        <p:txBody>
          <a:bodyPr>
            <a:normAutofit/>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Write things about the graphic at right</a:t>
            </a:r>
          </a:p>
        </p:txBody>
      </p:sp>
      <p:sp>
        <p:nvSpPr>
          <p:cNvPr id="10" name="Slide Number Placeholder 4"/>
          <p:cNvSpPr txBox="1">
            <a:spLocks/>
          </p:cNvSpPr>
          <p:nvPr userDrawn="1"/>
        </p:nvSpPr>
        <p:spPr>
          <a:xfrm>
            <a:off x="91440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z="1200" smtClean="0"/>
              <a:pPr/>
              <a:t>‹#›</a:t>
            </a:fld>
            <a:endParaRPr lang="en-US" sz="1200" dirty="0"/>
          </a:p>
        </p:txBody>
      </p:sp>
      <p:sp>
        <p:nvSpPr>
          <p:cNvPr id="13" name="Text Placeholder 12"/>
          <p:cNvSpPr>
            <a:spLocks noGrp="1"/>
          </p:cNvSpPr>
          <p:nvPr>
            <p:ph type="body" sz="quarter" idx="10" hasCustomPrompt="1"/>
          </p:nvPr>
        </p:nvSpPr>
        <p:spPr>
          <a:xfrm>
            <a:off x="609600" y="228600"/>
            <a:ext cx="10972800" cy="762000"/>
          </a:xfrm>
          <a:prstGeom prst="rect">
            <a:avLst/>
          </a:prstGeom>
        </p:spPr>
        <p:txBody>
          <a:bodyPr anchor="ctr"/>
          <a:lstStyle>
            <a:lvl1pPr marL="0" indent="0" algn="ctr">
              <a:buNone/>
              <a:defRPr sz="4400" b="0" baseline="0">
                <a:solidFill>
                  <a:srgbClr val="012169"/>
                </a:solidFill>
                <a:latin typeface="+mj-lt"/>
              </a:defRPr>
            </a:lvl1pPr>
          </a:lstStyle>
          <a:p>
            <a:pPr lvl="0"/>
            <a:r>
              <a:rPr lang="en-US" dirty="0"/>
              <a:t>Slide title goes here</a:t>
            </a:r>
          </a:p>
        </p:txBody>
      </p:sp>
    </p:spTree>
    <p:extLst>
      <p:ext uri="{BB962C8B-B14F-4D97-AF65-F5344CB8AC3E}">
        <p14:creationId xmlns:p14="http://schemas.microsoft.com/office/powerpoint/2010/main" val="3807204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1066800"/>
          </a:xfrm>
          <a:prstGeom prst="rect">
            <a:avLst/>
          </a:prstGeom>
          <a:ln>
            <a:noFill/>
          </a:ln>
        </p:spPr>
      </p:pic>
      <p:sp>
        <p:nvSpPr>
          <p:cNvPr id="2" name="Title 1"/>
          <p:cNvSpPr>
            <a:spLocks noGrp="1"/>
          </p:cNvSpPr>
          <p:nvPr>
            <p:ph type="title"/>
          </p:nvPr>
        </p:nvSpPr>
        <p:spPr>
          <a:xfrm>
            <a:off x="2438400" y="5181601"/>
            <a:ext cx="7315200" cy="566739"/>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438400" y="1219200"/>
            <a:ext cx="7315200"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2438400" y="5778502"/>
            <a:ext cx="7315200" cy="804863"/>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4"/>
          <p:cNvSpPr txBox="1">
            <a:spLocks/>
          </p:cNvSpPr>
          <p:nvPr userDrawn="1"/>
        </p:nvSpPr>
        <p:spPr>
          <a:xfrm>
            <a:off x="91440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z="1200" smtClean="0"/>
              <a:pPr/>
              <a:t>‹#›</a:t>
            </a:fld>
            <a:endParaRPr lang="en-US" sz="1200" dirty="0"/>
          </a:p>
        </p:txBody>
      </p:sp>
      <p:sp>
        <p:nvSpPr>
          <p:cNvPr id="14" name="Content Placeholder 13"/>
          <p:cNvSpPr>
            <a:spLocks noGrp="1"/>
          </p:cNvSpPr>
          <p:nvPr>
            <p:ph sz="quarter" idx="10" hasCustomPrompt="1"/>
          </p:nvPr>
        </p:nvSpPr>
        <p:spPr>
          <a:xfrm>
            <a:off x="406400" y="152400"/>
            <a:ext cx="11379200" cy="914400"/>
          </a:xfrm>
          <a:prstGeom prst="rect">
            <a:avLst/>
          </a:prstGeom>
        </p:spPr>
        <p:txBody>
          <a:bodyPr anchor="ctr"/>
          <a:lstStyle>
            <a:lvl1pPr marL="0" indent="0" algn="ctr">
              <a:buNone/>
              <a:defRPr sz="4400">
                <a:solidFill>
                  <a:srgbClr val="012169"/>
                </a:solidFill>
                <a:latin typeface="+mn-lt"/>
              </a:defRPr>
            </a:lvl1pPr>
          </a:lstStyle>
          <a:p>
            <a:pPr lvl="0"/>
            <a:r>
              <a:rPr lang="en-US" dirty="0"/>
              <a:t>Slide title goes here</a:t>
            </a:r>
          </a:p>
        </p:txBody>
      </p:sp>
    </p:spTree>
    <p:extLst>
      <p:ext uri="{BB962C8B-B14F-4D97-AF65-F5344CB8AC3E}">
        <p14:creationId xmlns:p14="http://schemas.microsoft.com/office/powerpoint/2010/main" val="397307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7B1A-E304-584B-ACC6-FD1FD71C2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27F127-456E-744E-8116-EC10588AA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21540F-7140-124C-A5C5-49DFC8EFCE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E0E696-033B-D745-A6FA-0DDCC8AE7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DBEB8-B791-AB4B-83A8-E06B4787A827}"/>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54585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6262-6079-174A-A0C8-BAB94741F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42F2A-8193-7B4F-84E2-CB5BA9BA83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6FE9EE-1628-B04D-B246-C52B14A362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E19029-8C70-CF4A-90BB-E90805EC75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C04C41-1EA2-024A-B15B-36962B2D23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DE449-D05B-F240-8846-5048FB7BBD0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06835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725B-AF40-2341-B6DD-4E9146752A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8141F-066A-E143-AFB4-75ECA5B9D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497FA1-D755-4643-9F6B-5863CE589E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CC339B-6D2F-1644-B374-066421826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BB25DE-5D90-064C-8C75-4DDD18853B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9345A-2DFF-9642-8676-0E3C8BA184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4E44F6E-CB28-624C-BA1F-8C623CD0A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3E6E8-F21C-1947-A14C-CCAA49236B60}"/>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9721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8822-C082-3B44-B092-27D8235776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C5A674-DFB3-BF41-80FE-C27B24708BB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5E3E74-072A-BF49-B298-5073DE7E54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90D21-F7EB-8948-AB8E-9126207CF296}"/>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52458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514CE-010B-594F-A8F6-AB56003F1AA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2080734-A94B-BB44-B80E-573AE460C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C05BD-B66D-4C43-A4F1-E8B0872BC8B8}"/>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224014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2C93-6867-F74A-A5D6-39166F0F9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5F9EB4-681C-F74D-B4FE-591CFA614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C8A0F1-2631-4F4D-BDE0-72C345B4A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34C10D-07EA-EC47-8862-50389EE06BE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BFAC8A7-6DB1-794B-9394-1F8C1D699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A1561-188F-5C45-AC2D-68EFBD449CEF}"/>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3108106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F8AB-359B-9340-8242-31D957779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65A248-DEFB-874E-AB86-742B78258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78A350-52A6-EC44-8968-6D7A3F736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DB18CF-2F1C-404E-B747-C7D69566945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DCB174C-CE7B-3247-9B17-5609F406C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F99AF-7E9F-F549-A9F5-1DE1A524135D}"/>
              </a:ext>
            </a:extLst>
          </p:cNvPr>
          <p:cNvSpPr>
            <a:spLocks noGrp="1"/>
          </p:cNvSpPr>
          <p:nvPr>
            <p:ph type="sldNum" sz="quarter" idx="12"/>
          </p:nvPr>
        </p:nvSpPr>
        <p:spPr/>
        <p:txBody>
          <a:bodyPr/>
          <a:lstStyle/>
          <a:p>
            <a:fld id="{58186731-A5AB-574C-8CCF-45BF25DA1FD6}" type="slidenum">
              <a:rPr lang="en-US" smtClean="0"/>
              <a:t>‹#›</a:t>
            </a:fld>
            <a:endParaRPr lang="en-US"/>
          </a:p>
        </p:txBody>
      </p:sp>
    </p:spTree>
    <p:extLst>
      <p:ext uri="{BB962C8B-B14F-4D97-AF65-F5344CB8AC3E}">
        <p14:creationId xmlns:p14="http://schemas.microsoft.com/office/powerpoint/2010/main" val="87545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A2C885-4D1C-E64F-8319-988D36F80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815380-5BC8-654D-8FBE-ACB34E76F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957B6-417A-8E48-BF00-09F106832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BE482B9-B098-074D-8BC9-90E0EF5D0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036AE1-6F58-EB46-B0BF-CC8B2A861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86731-A5AB-574C-8CCF-45BF25DA1FD6}" type="slidenum">
              <a:rPr lang="en-US" smtClean="0"/>
              <a:t>‹#›</a:t>
            </a:fld>
            <a:endParaRPr lang="en-US"/>
          </a:p>
        </p:txBody>
      </p:sp>
    </p:spTree>
    <p:extLst>
      <p:ext uri="{BB962C8B-B14F-4D97-AF65-F5344CB8AC3E}">
        <p14:creationId xmlns:p14="http://schemas.microsoft.com/office/powerpoint/2010/main" val="226984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31629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ftr="0" dt="0"/>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title="&quot;&quot;"/>
          <p:cNvSpPr/>
          <p:nvPr/>
        </p:nvSpPr>
        <p:spPr>
          <a:xfrm>
            <a:off x="0" y="0"/>
            <a:ext cx="12192000" cy="762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title="&quot;&quot;"/>
          <p:cNvSpPr/>
          <p:nvPr/>
        </p:nvSpPr>
        <p:spPr>
          <a:xfrm>
            <a:off x="1901953" y="6720840"/>
            <a:ext cx="10236487" cy="762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u="none"/>
          </a:p>
        </p:txBody>
      </p:sp>
      <p:sp>
        <p:nvSpPr>
          <p:cNvPr id="3" name="Title Placeholder 2"/>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pic>
        <p:nvPicPr>
          <p:cNvPr id="7" name="Picture 6" descr="A close up of text on a white background&#10;&#10;Description automatically generated">
            <a:extLst>
              <a:ext uri="{FF2B5EF4-FFF2-40B4-BE49-F238E27FC236}">
                <a16:creationId xmlns:a16="http://schemas.microsoft.com/office/drawing/2014/main" id="{F456ED1E-53E5-4851-BF2A-BFEBAD04291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6324600"/>
            <a:ext cx="2048415" cy="533400"/>
          </a:xfrm>
          <a:prstGeom prst="rect">
            <a:avLst/>
          </a:prstGeom>
        </p:spPr>
      </p:pic>
    </p:spTree>
    <p:extLst>
      <p:ext uri="{BB962C8B-B14F-4D97-AF65-F5344CB8AC3E}">
        <p14:creationId xmlns:p14="http://schemas.microsoft.com/office/powerpoint/2010/main" val="27463239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www.azed.gov/ess/pls"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415600" y="-810400"/>
            <a:ext cx="11360800" cy="810400"/>
          </a:xfrm>
        </p:spPr>
        <p:txBody>
          <a:bodyPr>
            <a:normAutofit/>
          </a:bodyPr>
          <a:lstStyle/>
          <a:p>
            <a:pPr rtl="0"/>
            <a:r>
              <a:rPr lang="en-US"/>
              <a:t>Culturally Relevant </a:t>
            </a:r>
            <a:r>
              <a:rPr lang="en-US" dirty="0"/>
              <a:t>Literacy &amp; Education</a:t>
            </a:r>
          </a:p>
        </p:txBody>
      </p:sp>
    </p:spTree>
    <p:extLst>
      <p:ext uri="{BB962C8B-B14F-4D97-AF65-F5344CB8AC3E}">
        <p14:creationId xmlns:p14="http://schemas.microsoft.com/office/powerpoint/2010/main" val="221343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fessional Learning" descr="Professional Learning">
            <a:extLst>
              <a:ext uri="{FF2B5EF4-FFF2-40B4-BE49-F238E27FC236}">
                <a16:creationId xmlns:a16="http://schemas.microsoft.com/office/drawing/2014/main" id="{33B7C6CF-65F4-41BC-9297-D8E71ADDEBFC}"/>
              </a:ext>
            </a:extLst>
          </p:cNvPr>
          <p:cNvSpPr>
            <a:spLocks noGrp="1"/>
          </p:cNvSpPr>
          <p:nvPr>
            <p:ph type="title"/>
          </p:nvPr>
        </p:nvSpPr>
        <p:spPr>
          <a:xfrm>
            <a:off x="1981200" y="228601"/>
            <a:ext cx="8229600" cy="792163"/>
          </a:xfrm>
        </p:spPr>
        <p:txBody>
          <a:bodyPr anchor="ctr">
            <a:normAutofit/>
          </a:bodyPr>
          <a:lstStyle/>
          <a:p>
            <a:r>
              <a:rPr lang="en-US" dirty="0"/>
              <a:t>Professional Learning</a:t>
            </a:r>
          </a:p>
        </p:txBody>
      </p:sp>
      <p:sp>
        <p:nvSpPr>
          <p:cNvPr id="12" name="SSIP Trend Data" descr="Connecting and Applying Literacy Learning &#10;&#10;8 Districts&#10;14 Principals&#10;14 Sped. Directors&#10;28 Exemplary Teachers&#10;5708 Students&#10;">
            <a:extLst>
              <a:ext uri="{FF2B5EF4-FFF2-40B4-BE49-F238E27FC236}">
                <a16:creationId xmlns:a16="http://schemas.microsoft.com/office/drawing/2014/main" id="{554C6635-6D8E-442E-B040-B8236A621265}"/>
              </a:ext>
            </a:extLst>
          </p:cNvPr>
          <p:cNvSpPr>
            <a:spLocks noGrp="1"/>
          </p:cNvSpPr>
          <p:nvPr>
            <p:ph sz="half" idx="1"/>
          </p:nvPr>
        </p:nvSpPr>
        <p:spPr>
          <a:xfrm>
            <a:off x="1981200" y="1371601"/>
            <a:ext cx="4191000" cy="4678363"/>
          </a:xfrm>
        </p:spPr>
        <p:txBody>
          <a:bodyPr>
            <a:normAutofit/>
          </a:bodyPr>
          <a:lstStyle/>
          <a:p>
            <a:pPr marL="457200" indent="-457200">
              <a:buFont typeface="Arial" panose="020B0604020202020204" pitchFamily="34" charset="0"/>
              <a:buChar char="•"/>
            </a:pPr>
            <a:r>
              <a:rPr lang="en-US" sz="2400" dirty="0"/>
              <a:t>SSIP Trend Data (LW)</a:t>
            </a:r>
          </a:p>
          <a:p>
            <a:pPr marL="457200" indent="-457200">
              <a:buFont typeface="Arial" panose="020B0604020202020204" pitchFamily="34" charset="0"/>
              <a:buChar char="•"/>
            </a:pPr>
            <a:r>
              <a:rPr lang="en-US" sz="2400" dirty="0"/>
              <a:t>Connecting and Applying Literacy Learning (CALL)</a:t>
            </a:r>
          </a:p>
          <a:p>
            <a:endParaRPr lang="en-US" sz="2400" dirty="0"/>
          </a:p>
          <a:p>
            <a:pPr marL="1200150" lvl="1" indent="-457200">
              <a:buFont typeface="Arial" panose="020B0604020202020204" pitchFamily="34" charset="0"/>
              <a:buChar char="•"/>
            </a:pPr>
            <a:r>
              <a:rPr lang="en-US" dirty="0"/>
              <a:t>8 Districts</a:t>
            </a:r>
          </a:p>
          <a:p>
            <a:pPr marL="1200150" lvl="1" indent="-457200">
              <a:buFont typeface="Arial" panose="020B0604020202020204" pitchFamily="34" charset="0"/>
              <a:buChar char="•"/>
            </a:pPr>
            <a:r>
              <a:rPr lang="en-US" dirty="0"/>
              <a:t>14 Principals</a:t>
            </a:r>
          </a:p>
          <a:p>
            <a:pPr marL="1200150" lvl="1" indent="-457200">
              <a:buFont typeface="Arial" panose="020B0604020202020204" pitchFamily="34" charset="0"/>
              <a:buChar char="•"/>
            </a:pPr>
            <a:r>
              <a:rPr lang="en-US" dirty="0"/>
              <a:t>14 Special Education Directors</a:t>
            </a:r>
          </a:p>
          <a:p>
            <a:pPr marL="1200150" lvl="1" indent="-457200">
              <a:buFont typeface="Arial" panose="020B0604020202020204" pitchFamily="34" charset="0"/>
              <a:buChar char="•"/>
            </a:pPr>
            <a:r>
              <a:rPr lang="en-US" dirty="0"/>
              <a:t>28 Exemplary Teachers</a:t>
            </a:r>
          </a:p>
          <a:p>
            <a:pPr marL="1200150" lvl="1" indent="-457200">
              <a:buFont typeface="Arial" panose="020B0604020202020204" pitchFamily="34" charset="0"/>
              <a:buChar char="•"/>
            </a:pPr>
            <a:r>
              <a:rPr lang="en-US" dirty="0"/>
              <a:t>5708 Students</a:t>
            </a:r>
          </a:p>
        </p:txBody>
      </p:sp>
      <p:pic>
        <p:nvPicPr>
          <p:cNvPr id="7" name="Map of Arizona, SSIP Trend Data, and Connecting and Applying Literacy Learning" descr="Map of Arizona with a picture of a school house where education program specialist have collected Learning Walks strengths trend data. ">
            <a:extLst>
              <a:ext uri="{FF2B5EF4-FFF2-40B4-BE49-F238E27FC236}">
                <a16:creationId xmlns:a16="http://schemas.microsoft.com/office/drawing/2014/main" id="{47F3F9DE-B8FF-4EA8-8B37-DA17EFCCF0D6}"/>
              </a:ext>
            </a:extLst>
          </p:cNvPr>
          <p:cNvPicPr>
            <a:picLocks noGrp="1"/>
          </p:cNvPicPr>
          <p:nvPr>
            <p:ph sz="half" idx="2"/>
          </p:nvPr>
        </p:nvPicPr>
        <p:blipFill rotWithShape="1">
          <a:blip r:embed="rId3"/>
          <a:srcRect r="578" b="1"/>
          <a:stretch/>
        </p:blipFill>
        <p:spPr>
          <a:xfrm>
            <a:off x="6172200" y="1524001"/>
            <a:ext cx="4038600" cy="4525963"/>
          </a:xfrm>
          <a:prstGeom prst="rect">
            <a:avLst/>
          </a:prstGeom>
          <a:noFill/>
        </p:spPr>
      </p:pic>
    </p:spTree>
    <p:extLst>
      <p:ext uri="{BB962C8B-B14F-4D97-AF65-F5344CB8AC3E}">
        <p14:creationId xmlns:p14="http://schemas.microsoft.com/office/powerpoint/2010/main" val="247247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p:nvSpPr>
          <p:cNvPr id="155" name="Essential Questiona" descr="Essential Question"/>
          <p:cNvSpPr txBox="1">
            <a:spLocks noGrp="1"/>
          </p:cNvSpPr>
          <p:nvPr>
            <p:ph type="title"/>
          </p:nvPr>
        </p:nvSpPr>
        <p:spPr>
          <a:xfrm>
            <a:off x="1981200" y="228601"/>
            <a:ext cx="8229600" cy="792163"/>
          </a:xfrm>
          <a:prstGeom prst="rect">
            <a:avLst/>
          </a:prstGeom>
        </p:spPr>
        <p:txBody>
          <a:bodyPr spcFirstLastPara="1" vert="horz" lIns="91440" tIns="45720" rIns="91440" bIns="45720" rtlCol="0" anchor="ctr" anchorCtr="0">
            <a:normAutofit fontScale="90000"/>
          </a:bodyPr>
          <a:lstStyle/>
          <a:p>
            <a:pPr>
              <a:buClr>
                <a:srgbClr val="FFFFFF"/>
              </a:buClr>
              <a:buSzPts val="4400"/>
            </a:pPr>
            <a:r>
              <a:rPr lang="en-US" dirty="0"/>
              <a:t> 2018-2019 Learning Walks Data</a:t>
            </a:r>
          </a:p>
        </p:txBody>
      </p:sp>
      <p:pic>
        <p:nvPicPr>
          <p:cNvPr id="4" name="Learning Walks Data by quadrant: Inclusive Learning Enviontment, Instructional practices, Student interactions, and student engagement" descr="Graph of Arizona Learning Walks Data collected in 2018-2019 includes&#10;Inclusive Learning Environment, Instructional Practices,&#10;Student Interactions&#10;Student Engagement ">
            <a:extLst>
              <a:ext uri="{FF2B5EF4-FFF2-40B4-BE49-F238E27FC236}">
                <a16:creationId xmlns:a16="http://schemas.microsoft.com/office/drawing/2014/main" id="{5532EFD5-A68E-42CF-A762-BFFD033D7D8A}"/>
              </a:ext>
            </a:extLst>
          </p:cNvPr>
          <p:cNvPicPr preferRelativeResize="0">
            <a:picLocks noGrp="1"/>
          </p:cNvPicPr>
          <p:nvPr>
            <p:ph sz="half" idx="2"/>
          </p:nvPr>
        </p:nvPicPr>
        <p:blipFill rotWithShape="1">
          <a:blip r:embed="rId3">
            <a:alphaModFix/>
          </a:blip>
          <a:srcRect/>
          <a:stretch/>
        </p:blipFill>
        <p:spPr>
          <a:xfrm>
            <a:off x="2971800" y="2057400"/>
            <a:ext cx="6553200" cy="3733800"/>
          </a:xfrm>
          <a:prstGeom prst="rect">
            <a:avLst/>
          </a:prstGeom>
          <a:noFill/>
          <a:ln>
            <a:noFill/>
          </a:ln>
        </p:spPr>
      </p:pic>
    </p:spTree>
    <p:extLst>
      <p:ext uri="{BB962C8B-B14F-4D97-AF65-F5344CB8AC3E}">
        <p14:creationId xmlns:p14="http://schemas.microsoft.com/office/powerpoint/2010/main" val="323549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p:nvSpPr>
          <p:cNvPr id="155" name="Essential Questiona" descr="Essential Question"/>
          <p:cNvSpPr txBox="1">
            <a:spLocks noGrp="1"/>
          </p:cNvSpPr>
          <p:nvPr>
            <p:ph type="title"/>
          </p:nvPr>
        </p:nvSpPr>
        <p:spPr>
          <a:xfrm>
            <a:off x="1981200" y="228601"/>
            <a:ext cx="8229600" cy="792163"/>
          </a:xfrm>
          <a:prstGeom prst="rect">
            <a:avLst/>
          </a:prstGeom>
        </p:spPr>
        <p:txBody>
          <a:bodyPr spcFirstLastPara="1" vert="horz" lIns="91440" tIns="45720" rIns="91440" bIns="45720" rtlCol="0" anchor="ctr" anchorCtr="0">
            <a:normAutofit/>
          </a:bodyPr>
          <a:lstStyle/>
          <a:p>
            <a:pPr>
              <a:buClr>
                <a:srgbClr val="FFFFFF"/>
              </a:buClr>
              <a:buSzPts val="4400"/>
            </a:pPr>
            <a:r>
              <a:rPr lang="en-US" dirty="0"/>
              <a:t>Essential Questions</a:t>
            </a:r>
          </a:p>
        </p:txBody>
      </p:sp>
      <p:sp>
        <p:nvSpPr>
          <p:cNvPr id="156" name="What evidence do you have that your  professional learning is focused on culturally inclusive  these literacy practices?" descr="Essential Question: How do you know that your teaching is making a positive difference in the achievement of your students?&#10;"/>
          <p:cNvSpPr txBox="1">
            <a:spLocks noGrp="1"/>
          </p:cNvSpPr>
          <p:nvPr>
            <p:ph sz="half" idx="2"/>
          </p:nvPr>
        </p:nvSpPr>
        <p:spPr>
          <a:xfrm>
            <a:off x="3200400" y="1295400"/>
            <a:ext cx="6324600" cy="5105400"/>
          </a:xfrm>
          <a:prstGeom prst="rect">
            <a:avLst/>
          </a:prstGeom>
        </p:spPr>
        <p:txBody>
          <a:bodyPr spcFirstLastPara="1" vert="horz" lIns="91440" tIns="45720" rIns="91440" bIns="45720" rtlCol="0" anchor="ctr" anchorCtr="0">
            <a:normAutofit/>
          </a:bodyPr>
          <a:lst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b="0" i="0" u="none"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sz="2400" dirty="0">
                <a:effectLst/>
              </a:rPr>
              <a:t>What evidence do you have that your  professional learning is focused on culturally inclusive literacy practices?</a:t>
            </a:r>
          </a:p>
          <a:p>
            <a:pPr marL="0" indent="0" algn="ctr">
              <a:buNone/>
            </a:pPr>
            <a:endParaRPr lang="en-US" sz="2400" dirty="0">
              <a:effectLst/>
            </a:endParaRPr>
          </a:p>
          <a:p>
            <a:pPr marL="0" indent="0" algn="ctr">
              <a:buNone/>
            </a:pPr>
            <a:r>
              <a:rPr lang="en-US" sz="2400" dirty="0">
                <a:effectLst/>
              </a:rPr>
              <a:t>What evidence do you have that these literacy practices are making a positive difference in your students’ achievement?</a:t>
            </a:r>
          </a:p>
        </p:txBody>
      </p:sp>
    </p:spTree>
    <p:extLst>
      <p:ext uri="{BB962C8B-B14F-4D97-AF65-F5344CB8AC3E}">
        <p14:creationId xmlns:p14="http://schemas.microsoft.com/office/powerpoint/2010/main" val="206614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U.S. Office of Special Education Programs logo: Ideas that 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248366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p:nvSpPr>
          <p:cNvPr id="86" name="Misssion" descr="Mission"/>
          <p:cNvSpPr txBox="1">
            <a:spLocks noGrp="1"/>
          </p:cNvSpPr>
          <p:nvPr>
            <p:ph type="title"/>
          </p:nvPr>
        </p:nvSpPr>
        <p:spPr>
          <a:xfrm>
            <a:off x="1981200" y="228600"/>
            <a:ext cx="8229600" cy="990600"/>
          </a:xfrm>
          <a:prstGeom prst="rect">
            <a:avLst/>
          </a:prstGeom>
        </p:spPr>
        <p:txBody>
          <a:bodyPr spcFirstLastPara="1" vert="horz" lIns="91440" tIns="45720" rIns="91440" bIns="45720" rtlCol="0" anchor="ctr" anchorCtr="0">
            <a:normAutofit/>
          </a:bodyPr>
          <a:lstStyle/>
          <a:p>
            <a:pPr>
              <a:buClr>
                <a:srgbClr val="FFFFFF"/>
              </a:buClr>
              <a:buSzPts val="4400"/>
            </a:pPr>
            <a:r>
              <a:rPr lang="en-US" b="0" i="0" u="none" kern="1200" dirty="0">
                <a:latin typeface="+mj-lt"/>
                <a:ea typeface="+mj-ea"/>
                <a:cs typeface="+mj-cs"/>
              </a:rPr>
              <a:t>Goal</a:t>
            </a:r>
          </a:p>
        </p:txBody>
      </p:sp>
      <p:sp>
        <p:nvSpPr>
          <p:cNvPr id="3" name="To increase literacy knowledge and skills of education professionals serving all students in Arizona." descr="To increase literacy knowledge and skills of education professionals serving all students in Arizona.&#10;">
            <a:extLst>
              <a:ext uri="{FF2B5EF4-FFF2-40B4-BE49-F238E27FC236}">
                <a16:creationId xmlns:a16="http://schemas.microsoft.com/office/drawing/2014/main" id="{C8FB7703-F744-4F7B-B48E-130F29371613}"/>
              </a:ext>
            </a:extLst>
          </p:cNvPr>
          <p:cNvSpPr/>
          <p:nvPr/>
        </p:nvSpPr>
        <p:spPr>
          <a:xfrm>
            <a:off x="2336800" y="2311479"/>
            <a:ext cx="7518400" cy="2793842"/>
          </a:xfrm>
          <a:prstGeom prst="rect">
            <a:avLst/>
          </a:prstGeom>
        </p:spPr>
        <p:txBody>
          <a:bodyPr wrap="square">
            <a:spAutoFit/>
          </a:bodyPr>
          <a:lstStyle/>
          <a:p>
            <a:pPr algn="ctr">
              <a:lnSpc>
                <a:spcPct val="150000"/>
              </a:lnSpc>
              <a:spcBef>
                <a:spcPts val="900"/>
              </a:spcBef>
              <a:buClr>
                <a:srgbClr val="990000"/>
              </a:buClr>
              <a:buSzPts val="4000"/>
            </a:pPr>
            <a:r>
              <a:rPr lang="en-US" sz="2400" dirty="0">
                <a:solidFill>
                  <a:prstClr val="black"/>
                </a:solidFill>
                <a:latin typeface="Arial" panose="020B0604020202020204"/>
              </a:rPr>
              <a:t>To share Arizona Department of Education, Exceptional Student Services, Professional Learning and Sustainability Goals, alignment/implementation, data collected, and reporting related to culturally responsive literacy education.</a:t>
            </a:r>
            <a:endParaRPr lang="en-US" sz="2400" dirty="0">
              <a:solidFill>
                <a:prstClr val="black"/>
              </a:solidFill>
              <a:latin typeface="Arial" panose="020B0604020202020204"/>
              <a:sym typeface="Times New Roman"/>
            </a:endParaRPr>
          </a:p>
        </p:txBody>
      </p:sp>
    </p:spTree>
    <p:extLst>
      <p:ext uri="{BB962C8B-B14F-4D97-AF65-F5344CB8AC3E}">
        <p14:creationId xmlns:p14="http://schemas.microsoft.com/office/powerpoint/2010/main" val="220598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p:nvSpPr>
          <p:cNvPr id="86" name="Misssion" descr="Mission"/>
          <p:cNvSpPr txBox="1">
            <a:spLocks noGrp="1"/>
          </p:cNvSpPr>
          <p:nvPr>
            <p:ph type="title"/>
          </p:nvPr>
        </p:nvSpPr>
        <p:spPr>
          <a:xfrm>
            <a:off x="1981200" y="228600"/>
            <a:ext cx="8229600" cy="990600"/>
          </a:xfrm>
          <a:prstGeom prst="rect">
            <a:avLst/>
          </a:prstGeom>
        </p:spPr>
        <p:txBody>
          <a:bodyPr spcFirstLastPara="1" vert="horz" lIns="91440" tIns="45720" rIns="91440" bIns="45720" rtlCol="0" anchor="ctr" anchorCtr="0">
            <a:normAutofit/>
          </a:bodyPr>
          <a:lstStyle/>
          <a:p>
            <a:pPr>
              <a:buClr>
                <a:srgbClr val="FFFFFF"/>
              </a:buClr>
              <a:buSzPts val="4400"/>
            </a:pPr>
            <a:r>
              <a:rPr lang="en-US" b="0" i="0" u="none" kern="1200" dirty="0">
                <a:latin typeface="+mj-lt"/>
                <a:ea typeface="+mj-ea"/>
                <a:cs typeface="+mj-cs"/>
              </a:rPr>
              <a:t>Mission</a:t>
            </a:r>
          </a:p>
        </p:txBody>
      </p:sp>
      <p:sp>
        <p:nvSpPr>
          <p:cNvPr id="3" name="To increase literacy knowledge and skills of education professionals serving all students in Arizona." descr="To increase literacy knowledge and skills of education professionals serving all students in Arizona.&#10;">
            <a:extLst>
              <a:ext uri="{FF2B5EF4-FFF2-40B4-BE49-F238E27FC236}">
                <a16:creationId xmlns:a16="http://schemas.microsoft.com/office/drawing/2014/main" id="{C8FB7703-F744-4F7B-B48E-130F29371613}"/>
              </a:ext>
            </a:extLst>
          </p:cNvPr>
          <p:cNvSpPr/>
          <p:nvPr/>
        </p:nvSpPr>
        <p:spPr>
          <a:xfrm>
            <a:off x="3810000" y="2133600"/>
            <a:ext cx="4572000" cy="2793842"/>
          </a:xfrm>
          <a:prstGeom prst="rect">
            <a:avLst/>
          </a:prstGeom>
        </p:spPr>
        <p:txBody>
          <a:bodyPr>
            <a:spAutoFit/>
          </a:bodyPr>
          <a:lstStyle/>
          <a:p>
            <a:pPr algn="ctr">
              <a:lnSpc>
                <a:spcPct val="150000"/>
              </a:lnSpc>
              <a:spcBef>
                <a:spcPts val="900"/>
              </a:spcBef>
              <a:buClr>
                <a:srgbClr val="990000"/>
              </a:buClr>
              <a:buSzPts val="4000"/>
            </a:pPr>
            <a:r>
              <a:rPr lang="en-US" sz="2400" dirty="0">
                <a:solidFill>
                  <a:prstClr val="black"/>
                </a:solidFill>
                <a:latin typeface="Arial" panose="020B0604020202020204"/>
              </a:rPr>
              <a:t>To increase the literacy knowledge and skills of education professionals serving students with disabilities in Arizona.</a:t>
            </a:r>
            <a:endParaRPr lang="en-US" sz="2400" dirty="0">
              <a:solidFill>
                <a:prstClr val="black"/>
              </a:solidFill>
              <a:latin typeface="Arial" panose="020B0604020202020204"/>
              <a:sym typeface="Times New Roman"/>
            </a:endParaRPr>
          </a:p>
        </p:txBody>
      </p:sp>
    </p:spTree>
    <p:extLst>
      <p:ext uri="{BB962C8B-B14F-4D97-AF65-F5344CB8AC3E}">
        <p14:creationId xmlns:p14="http://schemas.microsoft.com/office/powerpoint/2010/main" val="275929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p:nvSpPr>
          <p:cNvPr id="86" name="Vision" descr="Mission"/>
          <p:cNvSpPr txBox="1">
            <a:spLocks noGrp="1"/>
          </p:cNvSpPr>
          <p:nvPr>
            <p:ph type="title"/>
          </p:nvPr>
        </p:nvSpPr>
        <p:spPr>
          <a:xfrm>
            <a:off x="1981200" y="228601"/>
            <a:ext cx="8229600" cy="792163"/>
          </a:xfrm>
          <a:prstGeom prst="rect">
            <a:avLst/>
          </a:prstGeom>
        </p:spPr>
        <p:txBody>
          <a:bodyPr spcFirstLastPara="1" vert="horz" lIns="91440" tIns="45720" rIns="91440" bIns="45720" rtlCol="0" anchor="ctr" anchorCtr="0">
            <a:normAutofit/>
          </a:bodyPr>
          <a:lstStyle/>
          <a:p>
            <a:pPr>
              <a:buClr>
                <a:srgbClr val="FFFFFF"/>
              </a:buClr>
              <a:buSzPts val="4400"/>
            </a:pPr>
            <a:r>
              <a:rPr lang="en-US" b="0" i="0" u="none" kern="1200" dirty="0">
                <a:latin typeface="+mj-lt"/>
                <a:ea typeface="+mj-ea"/>
                <a:cs typeface="+mj-cs"/>
              </a:rPr>
              <a:t>Vision</a:t>
            </a:r>
          </a:p>
        </p:txBody>
      </p:sp>
      <p:sp>
        <p:nvSpPr>
          <p:cNvPr id="3" name="To provide culturally inclusive professional learning across Arizona that promotes active engagement, focuses on increasing educator effectiveness, applies learning theories, research, into classroom practice." descr="To increase literacy knowledge and skills of education professionals serving all students in Arizona.&#10;">
            <a:extLst>
              <a:ext uri="{FF2B5EF4-FFF2-40B4-BE49-F238E27FC236}">
                <a16:creationId xmlns:a16="http://schemas.microsoft.com/office/drawing/2014/main" id="{C8FB7703-F744-4F7B-B48E-130F29371613}"/>
              </a:ext>
            </a:extLst>
          </p:cNvPr>
          <p:cNvSpPr/>
          <p:nvPr/>
        </p:nvSpPr>
        <p:spPr>
          <a:xfrm>
            <a:off x="3543300" y="1828801"/>
            <a:ext cx="5105400" cy="3901837"/>
          </a:xfrm>
          <a:prstGeom prst="rect">
            <a:avLst/>
          </a:prstGeom>
        </p:spPr>
        <p:txBody>
          <a:bodyPr wrap="square">
            <a:spAutoFit/>
          </a:bodyPr>
          <a:lstStyle/>
          <a:p>
            <a:pPr algn="ctr">
              <a:lnSpc>
                <a:spcPct val="150000"/>
              </a:lnSpc>
              <a:spcBef>
                <a:spcPts val="900"/>
              </a:spcBef>
              <a:buClr>
                <a:srgbClr val="990000"/>
              </a:buClr>
              <a:buSzPts val="4000"/>
            </a:pPr>
            <a:r>
              <a:rPr lang="en-US" sz="2400" dirty="0">
                <a:solidFill>
                  <a:prstClr val="black"/>
                </a:solidFill>
                <a:latin typeface="Arial" panose="020B0604020202020204"/>
                <a:sym typeface="Times New Roman"/>
              </a:rPr>
              <a:t>To provide culturally inclusive professional learning across Arizona that promotes active engagement, focuses on increasing educator effectiveness, and applies learning theories and research into classroom practice.</a:t>
            </a:r>
          </a:p>
        </p:txBody>
      </p:sp>
    </p:spTree>
    <p:extLst>
      <p:ext uri="{BB962C8B-B14F-4D97-AF65-F5344CB8AC3E}">
        <p14:creationId xmlns:p14="http://schemas.microsoft.com/office/powerpoint/2010/main" val="302656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ur Students">
            <a:extLst>
              <a:ext uri="{FF2B5EF4-FFF2-40B4-BE49-F238E27FC236}">
                <a16:creationId xmlns:a16="http://schemas.microsoft.com/office/drawing/2014/main" id="{871F1DEF-FAC8-4BD7-AADD-4A9BF5E737EE}"/>
              </a:ext>
            </a:extLst>
          </p:cNvPr>
          <p:cNvSpPr>
            <a:spLocks noGrp="1"/>
          </p:cNvSpPr>
          <p:nvPr>
            <p:ph type="title"/>
          </p:nvPr>
        </p:nvSpPr>
        <p:spPr>
          <a:xfrm>
            <a:off x="1981200" y="274640"/>
            <a:ext cx="8229600" cy="1020761"/>
          </a:xfrm>
        </p:spPr>
        <p:txBody>
          <a:bodyPr>
            <a:normAutofit/>
          </a:bodyPr>
          <a:lstStyle/>
          <a:p>
            <a:r>
              <a:rPr lang="en-US" dirty="0">
                <a:solidFill>
                  <a:srgbClr val="012169"/>
                </a:solidFill>
              </a:rPr>
              <a:t>Our Students </a:t>
            </a:r>
          </a:p>
        </p:txBody>
      </p:sp>
      <p:sp>
        <p:nvSpPr>
          <p:cNvPr id="2" name="1,141,694">
            <a:extLst>
              <a:ext uri="{FF2B5EF4-FFF2-40B4-BE49-F238E27FC236}">
                <a16:creationId xmlns:a16="http://schemas.microsoft.com/office/drawing/2014/main" id="{5CEE959D-722A-46E1-9059-E6E05678ABC6}"/>
              </a:ext>
            </a:extLst>
          </p:cNvPr>
          <p:cNvSpPr>
            <a:spLocks noGrp="1"/>
          </p:cNvSpPr>
          <p:nvPr>
            <p:ph sz="quarter" idx="13"/>
          </p:nvPr>
        </p:nvSpPr>
        <p:spPr>
          <a:xfrm>
            <a:off x="2667000" y="1371600"/>
            <a:ext cx="7391400" cy="4953000"/>
          </a:xfrm>
        </p:spPr>
        <p:txBody>
          <a:bodyPr>
            <a:normAutofit/>
          </a:bodyPr>
          <a:lstStyle/>
          <a:p>
            <a:r>
              <a:rPr lang="en-US" sz="2600" b="1" dirty="0"/>
              <a:t>1,141,694</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b="1" dirty="0"/>
              <a:t>480,035</a:t>
            </a:r>
            <a:endParaRPr lang="en-US" sz="2600" dirty="0"/>
          </a:p>
          <a:p>
            <a:pPr marL="1200150" lvl="1" indent="-457200">
              <a:buFont typeface="Arial" panose="020B0604020202020204" pitchFamily="34" charset="0"/>
              <a:buChar char="•"/>
            </a:pPr>
            <a:r>
              <a:rPr lang="en-US" sz="2600" dirty="0"/>
              <a:t>living in poverty</a:t>
            </a:r>
          </a:p>
          <a:p>
            <a:pPr marL="457200" indent="-457200">
              <a:buFont typeface="Arial" panose="020B0604020202020204" pitchFamily="34" charset="0"/>
              <a:buChar char="•"/>
            </a:pPr>
            <a:r>
              <a:rPr lang="en-US" sz="2600" b="1" dirty="0"/>
              <a:t>144,152</a:t>
            </a:r>
            <a:endParaRPr lang="en-US" sz="2600" dirty="0"/>
          </a:p>
          <a:p>
            <a:pPr marL="1200150" lvl="1" indent="-457200">
              <a:buFont typeface="Arial" panose="020B0604020202020204" pitchFamily="34" charset="0"/>
              <a:buChar char="•"/>
            </a:pPr>
            <a:r>
              <a:rPr lang="en-US" sz="2600" dirty="0"/>
              <a:t>with disabilities</a:t>
            </a:r>
          </a:p>
          <a:p>
            <a:pPr marL="457200" indent="-457200">
              <a:buFont typeface="Arial" panose="020B0604020202020204" pitchFamily="34" charset="0"/>
              <a:buChar char="•"/>
            </a:pPr>
            <a:r>
              <a:rPr lang="en-US" sz="2600" b="1" dirty="0"/>
              <a:t>73,410</a:t>
            </a:r>
          </a:p>
          <a:p>
            <a:pPr marL="1200150" lvl="1" indent="-457200">
              <a:buFont typeface="Arial" panose="020B0604020202020204" pitchFamily="34" charset="0"/>
              <a:buChar char="•"/>
            </a:pPr>
            <a:r>
              <a:rPr lang="en-US" sz="2600" dirty="0"/>
              <a:t>English learners</a:t>
            </a:r>
          </a:p>
          <a:p>
            <a:pPr marL="457200" indent="-457200">
              <a:buFont typeface="Arial" panose="020B0604020202020204" pitchFamily="34" charset="0"/>
              <a:buChar char="•"/>
            </a:pPr>
            <a:r>
              <a:rPr lang="en-US" sz="2600" b="1" dirty="0"/>
              <a:t>9,540</a:t>
            </a:r>
            <a:endParaRPr lang="en-US" sz="2600" dirty="0"/>
          </a:p>
          <a:p>
            <a:pPr marL="1200150" lvl="1" indent="-457200">
              <a:buFont typeface="Arial" panose="020B0604020202020204" pitchFamily="34" charset="0"/>
              <a:buChar char="•"/>
            </a:pPr>
            <a:r>
              <a:rPr lang="en-US" sz="2600" dirty="0"/>
              <a:t>both disability/EL</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84050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ur Students">
            <a:extLst>
              <a:ext uri="{FF2B5EF4-FFF2-40B4-BE49-F238E27FC236}">
                <a16:creationId xmlns:a16="http://schemas.microsoft.com/office/drawing/2014/main" id="{871F1DEF-FAC8-4BD7-AADD-4A9BF5E737EE}"/>
              </a:ext>
            </a:extLst>
          </p:cNvPr>
          <p:cNvSpPr>
            <a:spLocks noGrp="1"/>
          </p:cNvSpPr>
          <p:nvPr>
            <p:ph type="title"/>
          </p:nvPr>
        </p:nvSpPr>
        <p:spPr>
          <a:xfrm>
            <a:off x="1981200" y="274640"/>
            <a:ext cx="8229600" cy="1020761"/>
          </a:xfrm>
        </p:spPr>
        <p:txBody>
          <a:bodyPr>
            <a:normAutofit/>
          </a:bodyPr>
          <a:lstStyle/>
          <a:p>
            <a:r>
              <a:rPr lang="en-US" dirty="0">
                <a:solidFill>
                  <a:srgbClr val="012169"/>
                </a:solidFill>
              </a:rPr>
              <a:t>Our Students cont.</a:t>
            </a:r>
          </a:p>
        </p:txBody>
      </p:sp>
      <p:sp>
        <p:nvSpPr>
          <p:cNvPr id="2" name="1,141,694">
            <a:extLst>
              <a:ext uri="{FF2B5EF4-FFF2-40B4-BE49-F238E27FC236}">
                <a16:creationId xmlns:a16="http://schemas.microsoft.com/office/drawing/2014/main" id="{5CEE959D-722A-46E1-9059-E6E05678ABC6}"/>
              </a:ext>
            </a:extLst>
          </p:cNvPr>
          <p:cNvSpPr>
            <a:spLocks noGrp="1"/>
          </p:cNvSpPr>
          <p:nvPr>
            <p:ph sz="quarter" idx="13"/>
          </p:nvPr>
        </p:nvSpPr>
        <p:spPr>
          <a:xfrm>
            <a:off x="2667000" y="1371600"/>
            <a:ext cx="7391400" cy="4953000"/>
          </a:xfrm>
        </p:spPr>
        <p:txBody>
          <a:bodyPr>
            <a:normAutofit fontScale="70000" lnSpcReduction="20000"/>
          </a:bodyPr>
          <a:lstStyle/>
          <a:p>
            <a:pPr>
              <a:lnSpc>
                <a:spcPct val="150000"/>
              </a:lnSpc>
              <a:spcBef>
                <a:spcPts val="500"/>
              </a:spcBef>
              <a:spcAft>
                <a:spcPts val="1800"/>
              </a:spcAft>
              <a:buSzPts val="3600"/>
              <a:buFont typeface="Arial" panose="020B0604020202020204" pitchFamily="34" charset="0"/>
              <a:buChar char="•"/>
              <a:defRPr sz="3600">
                <a:solidFill>
                  <a:srgbClr val="000000"/>
                </a:solidFill>
              </a:defRPr>
            </a:pPr>
            <a:r>
              <a:rPr lang="en-US" b="1" dirty="0">
                <a:solidFill>
                  <a:srgbClr val="000000"/>
                </a:solidFill>
              </a:rPr>
              <a:t>520,900</a:t>
            </a:r>
            <a:r>
              <a:rPr lang="en-US" dirty="0">
                <a:solidFill>
                  <a:srgbClr val="000000"/>
                </a:solidFill>
              </a:rPr>
              <a:t> Hispanic/Latino</a:t>
            </a:r>
          </a:p>
          <a:p>
            <a:pPr>
              <a:lnSpc>
                <a:spcPct val="150000"/>
              </a:lnSpc>
              <a:spcBef>
                <a:spcPts val="500"/>
              </a:spcBef>
              <a:spcAft>
                <a:spcPts val="1800"/>
              </a:spcAft>
              <a:buSzPts val="3600"/>
              <a:buFont typeface="Arial" panose="020B0604020202020204" pitchFamily="34" charset="0"/>
              <a:buChar char="•"/>
              <a:defRPr sz="3600">
                <a:solidFill>
                  <a:srgbClr val="000000"/>
                </a:solidFill>
              </a:defRPr>
            </a:pPr>
            <a:r>
              <a:rPr lang="en-US" dirty="0">
                <a:solidFill>
                  <a:srgbClr val="000000"/>
                </a:solidFill>
              </a:rPr>
              <a:t>  </a:t>
            </a:r>
            <a:r>
              <a:rPr lang="en-US" b="1" dirty="0">
                <a:solidFill>
                  <a:srgbClr val="000000"/>
                </a:solidFill>
              </a:rPr>
              <a:t>431,146</a:t>
            </a:r>
            <a:r>
              <a:rPr lang="en-US" dirty="0">
                <a:solidFill>
                  <a:srgbClr val="000000"/>
                </a:solidFill>
              </a:rPr>
              <a:t> White</a:t>
            </a:r>
          </a:p>
          <a:p>
            <a:pPr>
              <a:lnSpc>
                <a:spcPct val="150000"/>
              </a:lnSpc>
              <a:spcBef>
                <a:spcPts val="500"/>
              </a:spcBef>
              <a:spcAft>
                <a:spcPts val="1800"/>
              </a:spcAft>
              <a:buSzPts val="3600"/>
              <a:buFont typeface="Arial" panose="020B0604020202020204" pitchFamily="34" charset="0"/>
              <a:buChar char="•"/>
              <a:defRPr sz="3600">
                <a:solidFill>
                  <a:srgbClr val="000000"/>
                </a:solidFill>
              </a:defRPr>
            </a:pPr>
            <a:r>
              <a:rPr lang="en-US" dirty="0">
                <a:solidFill>
                  <a:srgbClr val="000000"/>
                </a:solidFill>
              </a:rPr>
              <a:t>  </a:t>
            </a:r>
            <a:r>
              <a:rPr lang="en-US" b="1" dirty="0">
                <a:solidFill>
                  <a:srgbClr val="000000"/>
                </a:solidFill>
              </a:rPr>
              <a:t>62,596</a:t>
            </a:r>
            <a:r>
              <a:rPr lang="en-US" dirty="0">
                <a:solidFill>
                  <a:srgbClr val="000000"/>
                </a:solidFill>
              </a:rPr>
              <a:t> African American</a:t>
            </a:r>
          </a:p>
          <a:p>
            <a:pPr>
              <a:lnSpc>
                <a:spcPct val="150000"/>
              </a:lnSpc>
              <a:spcBef>
                <a:spcPts val="500"/>
              </a:spcBef>
              <a:spcAft>
                <a:spcPts val="1800"/>
              </a:spcAft>
              <a:buSzPts val="3600"/>
              <a:buFont typeface="Arial" panose="020B0604020202020204" pitchFamily="34" charset="0"/>
              <a:buChar char="•"/>
              <a:defRPr sz="3600">
                <a:solidFill>
                  <a:srgbClr val="000000"/>
                </a:solidFill>
              </a:defRPr>
            </a:pPr>
            <a:r>
              <a:rPr lang="en-US" dirty="0">
                <a:solidFill>
                  <a:srgbClr val="000000"/>
                </a:solidFill>
              </a:rPr>
              <a:t> </a:t>
            </a:r>
            <a:r>
              <a:rPr lang="en-US" b="1" dirty="0">
                <a:solidFill>
                  <a:srgbClr val="000000"/>
                </a:solidFill>
              </a:rPr>
              <a:t>51,063</a:t>
            </a:r>
            <a:r>
              <a:rPr lang="en-US" dirty="0">
                <a:solidFill>
                  <a:srgbClr val="000000"/>
                </a:solidFill>
              </a:rPr>
              <a:t> Native American</a:t>
            </a:r>
          </a:p>
          <a:p>
            <a:pPr>
              <a:lnSpc>
                <a:spcPct val="150000"/>
              </a:lnSpc>
              <a:spcBef>
                <a:spcPts val="500"/>
              </a:spcBef>
              <a:spcAft>
                <a:spcPts val="1800"/>
              </a:spcAft>
              <a:buSzPts val="3600"/>
              <a:buFont typeface="Arial" panose="020B0604020202020204" pitchFamily="34" charset="0"/>
              <a:buChar char="•"/>
              <a:defRPr sz="3600">
                <a:solidFill>
                  <a:srgbClr val="000000"/>
                </a:solidFill>
              </a:defRPr>
            </a:pPr>
            <a:r>
              <a:rPr lang="en-US" dirty="0">
                <a:solidFill>
                  <a:srgbClr val="000000"/>
                </a:solidFill>
              </a:rPr>
              <a:t>  </a:t>
            </a:r>
            <a:r>
              <a:rPr lang="en-US" b="1" dirty="0">
                <a:solidFill>
                  <a:srgbClr val="000000"/>
                </a:solidFill>
              </a:rPr>
              <a:t>37,768</a:t>
            </a:r>
            <a:r>
              <a:rPr lang="en-US" dirty="0">
                <a:solidFill>
                  <a:srgbClr val="000000"/>
                </a:solidFill>
              </a:rPr>
              <a:t> Multi Racial</a:t>
            </a:r>
          </a:p>
          <a:p>
            <a:pPr>
              <a:lnSpc>
                <a:spcPct val="150000"/>
              </a:lnSpc>
              <a:spcBef>
                <a:spcPts val="500"/>
              </a:spcBef>
              <a:spcAft>
                <a:spcPts val="1800"/>
              </a:spcAft>
              <a:buSzPts val="3600"/>
              <a:buFont typeface="Arial" panose="020B0604020202020204" pitchFamily="34" charset="0"/>
              <a:buChar char="•"/>
              <a:defRPr sz="3600">
                <a:solidFill>
                  <a:srgbClr val="000000"/>
                </a:solidFill>
              </a:defRPr>
            </a:pPr>
            <a:r>
              <a:rPr lang="en-US" dirty="0">
                <a:solidFill>
                  <a:srgbClr val="000000"/>
                </a:solidFill>
              </a:rPr>
              <a:t>  </a:t>
            </a:r>
            <a:r>
              <a:rPr lang="en-US" b="1" dirty="0">
                <a:solidFill>
                  <a:srgbClr val="000000"/>
                </a:solidFill>
              </a:rPr>
              <a:t>33,659</a:t>
            </a:r>
            <a:r>
              <a:rPr lang="en-US" dirty="0">
                <a:solidFill>
                  <a:srgbClr val="000000"/>
                </a:solidFill>
              </a:rPr>
              <a:t> Asian</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03604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p:nvSpPr>
          <p:cNvPr id="2" name="Rectangle 1">
            <a:extLst>
              <a:ext uri="{FF2B5EF4-FFF2-40B4-BE49-F238E27FC236}">
                <a16:creationId xmlns:a16="http://schemas.microsoft.com/office/drawing/2014/main" id="{CC7C2D7F-E5FC-4BA6-B359-511DF3DB413D}"/>
              </a:ext>
              <a:ext uri="{C183D7F6-B498-43B3-948B-1728B52AA6E4}">
                <adec:decorative xmlns:adec="http://schemas.microsoft.com/office/drawing/2017/decorative" val="1"/>
              </a:ext>
            </a:extLst>
          </p:cNvPr>
          <p:cNvSpPr/>
          <p:nvPr/>
        </p:nvSpPr>
        <p:spPr>
          <a:xfrm>
            <a:off x="2286000" y="1905000"/>
            <a:ext cx="7315200" cy="3505200"/>
          </a:xfrm>
          <a:prstGeom prst="rect">
            <a:avLst/>
          </a:prstGeom>
        </p:spPr>
        <p:txBody>
          <a:bodyPr>
            <a:noAutofit/>
          </a:bodyPr>
          <a:lstStyle/>
          <a:p>
            <a:pPr algn="ctr">
              <a:lnSpc>
                <a:spcPct val="120000"/>
              </a:lnSpc>
              <a:spcBef>
                <a:spcPct val="20000"/>
              </a:spcBef>
              <a:buClr>
                <a:srgbClr val="BF0D3E"/>
              </a:buClr>
              <a:buSzPts val="4000"/>
            </a:pPr>
            <a:endParaRPr lang="en-US" sz="2800" dirty="0">
              <a:solidFill>
                <a:prstClr val="black"/>
              </a:solidFill>
              <a:latin typeface="Arial" panose="020B0604020202020204"/>
            </a:endParaRPr>
          </a:p>
        </p:txBody>
      </p:sp>
      <p:sp>
        <p:nvSpPr>
          <p:cNvPr id="86" name="Title of slide is Mission" descr="State Systemic Improvement Plan&#10;(SSIP)"/>
          <p:cNvSpPr txBox="1">
            <a:spLocks noGrp="1"/>
          </p:cNvSpPr>
          <p:nvPr>
            <p:ph type="title"/>
          </p:nvPr>
        </p:nvSpPr>
        <p:spPr>
          <a:xfrm>
            <a:off x="1981200" y="228600"/>
            <a:ext cx="8229600" cy="1219200"/>
          </a:xfrm>
          <a:prstGeom prst="rect">
            <a:avLst/>
          </a:prstGeom>
        </p:spPr>
        <p:txBody>
          <a:bodyPr spcFirstLastPara="1" vert="horz" lIns="91440" tIns="45720" rIns="91440" bIns="45720" rtlCol="0" anchor="ctr" anchorCtr="0">
            <a:normAutofit fontScale="90000"/>
          </a:bodyPr>
          <a:lstStyle/>
          <a:p>
            <a:pPr>
              <a:buClr>
                <a:srgbClr val="FFFFFF"/>
              </a:buClr>
              <a:buSzPts val="4400"/>
            </a:pPr>
            <a:r>
              <a:rPr lang="en-US" dirty="0"/>
              <a:t>State Systemic Improvement Plan</a:t>
            </a:r>
            <a:br>
              <a:rPr lang="en-US" dirty="0"/>
            </a:br>
            <a:r>
              <a:rPr lang="en-US" dirty="0"/>
              <a:t>(SSIP)</a:t>
            </a:r>
            <a:endParaRPr lang="en-US" b="0" i="0" u="none" kern="1200" dirty="0">
              <a:latin typeface="+mj-lt"/>
              <a:ea typeface="+mj-ea"/>
              <a:cs typeface="+mj-cs"/>
            </a:endParaRPr>
          </a:p>
        </p:txBody>
      </p:sp>
      <p:graphicFrame>
        <p:nvGraphicFramePr>
          <p:cNvPr id="4" name="Table 3" descr="Targeted sites will increase the performance of student with disabilities in grades 3-5 on the English Language Arts (ELA) state assessment from 6.4% to 12.99% by FFY 2019 to meet the state proficiency average for students with disabilities in grades 3-5&#10;">
            <a:extLst>
              <a:ext uri="{FF2B5EF4-FFF2-40B4-BE49-F238E27FC236}">
                <a16:creationId xmlns:a16="http://schemas.microsoft.com/office/drawing/2014/main" id="{FFB29B14-6FCF-4EB7-88B4-EE14B02605AB}"/>
              </a:ext>
            </a:extLst>
          </p:cNvPr>
          <p:cNvGraphicFramePr>
            <a:graphicFrameLocks noGrp="1"/>
          </p:cNvGraphicFramePr>
          <p:nvPr/>
        </p:nvGraphicFramePr>
        <p:xfrm>
          <a:off x="2152650" y="1828800"/>
          <a:ext cx="7929196" cy="4343400"/>
        </p:xfrm>
        <a:graphic>
          <a:graphicData uri="http://schemas.openxmlformats.org/drawingml/2006/table">
            <a:tbl>
              <a:tblPr firstRow="1">
                <a:tableStyleId>{5C22544A-7EE6-4342-B048-85BDC9FD1C3A}</a:tableStyleId>
              </a:tblPr>
              <a:tblGrid>
                <a:gridCol w="7929196">
                  <a:extLst>
                    <a:ext uri="{9D8B030D-6E8A-4147-A177-3AD203B41FA5}">
                      <a16:colId xmlns:a16="http://schemas.microsoft.com/office/drawing/2014/main" val="4290249632"/>
                    </a:ext>
                  </a:extLst>
                </a:gridCol>
              </a:tblGrid>
              <a:tr h="4343400">
                <a:tc>
                  <a:txBody>
                    <a:bodyPr/>
                    <a:lstStyle/>
                    <a:p>
                      <a:pPr marL="102870" marR="0" algn="l">
                        <a:spcBef>
                          <a:spcPts val="0"/>
                        </a:spcBef>
                        <a:spcAft>
                          <a:spcPts val="0"/>
                        </a:spcAft>
                      </a:pPr>
                      <a:endParaRPr lang="en-US" sz="3200" dirty="0">
                        <a:effectLst/>
                      </a:endParaRPr>
                    </a:p>
                    <a:p>
                      <a:pPr marL="0" marR="0" lvl="0" indent="0" algn="ctr">
                        <a:lnSpc>
                          <a:spcPct val="150000"/>
                        </a:lnSpc>
                        <a:spcBef>
                          <a:spcPts val="0"/>
                        </a:spcBef>
                        <a:spcAft>
                          <a:spcPts val="0"/>
                        </a:spcAft>
                        <a:buFont typeface="Symbol" panose="05050102010706020507" pitchFamily="18" charset="2"/>
                        <a:buNone/>
                      </a:pPr>
                      <a:r>
                        <a:rPr lang="en-US" sz="2400" b="0" dirty="0">
                          <a:effectLst/>
                          <a:latin typeface="+mj-lt"/>
                        </a:rPr>
                        <a:t>Targeted sites will increase the performance of students with disabilities in grades 3-5 on the English Language Arts (ELA) state assessment from 6.4% to 12.99% by FFY 2019 to meet the state proficiency average for students with disabilities in grades 3-5.</a:t>
                      </a:r>
                    </a:p>
                    <a:p>
                      <a:pPr marL="342900" marR="0" lvl="0" indent="-342900" algn="l">
                        <a:spcBef>
                          <a:spcPts val="0"/>
                        </a:spcBef>
                        <a:spcAft>
                          <a:spcPts val="0"/>
                        </a:spcAft>
                        <a:buFont typeface="Symbol" panose="05050102010706020507" pitchFamily="18" charset="2"/>
                        <a:buChar char=""/>
                        <a:tabLst>
                          <a:tab pos="124079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4223652441"/>
                  </a:ext>
                </a:extLst>
              </a:tr>
            </a:tbl>
          </a:graphicData>
        </a:graphic>
      </p:graphicFrame>
    </p:spTree>
    <p:extLst>
      <p:ext uri="{BB962C8B-B14F-4D97-AF65-F5344CB8AC3E}">
        <p14:creationId xmlns:p14="http://schemas.microsoft.com/office/powerpoint/2010/main" val="271139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p:nvSpPr>
          <p:cNvPr id="3" name="To increase literacy knowledge and skills of education professionals serving all students in Arizona." descr="To increase literacy knowledge and skills of education professionals serving all students in Arizona.&#10;">
            <a:extLst>
              <a:ext uri="{FF2B5EF4-FFF2-40B4-BE49-F238E27FC236}">
                <a16:creationId xmlns:a16="http://schemas.microsoft.com/office/drawing/2014/main" id="{C8FB7703-F744-4F7B-B48E-130F29371613}"/>
              </a:ext>
            </a:extLst>
          </p:cNvPr>
          <p:cNvSpPr/>
          <p:nvPr/>
        </p:nvSpPr>
        <p:spPr>
          <a:xfrm>
            <a:off x="2133600" y="1219201"/>
            <a:ext cx="8077200" cy="5038367"/>
          </a:xfrm>
          <a:prstGeom prst="rect">
            <a:avLst/>
          </a:prstGeom>
        </p:spPr>
        <p:txBody>
          <a:bodyPr wrap="square">
            <a:spAutoFit/>
          </a:bodyPr>
          <a:lstStyle/>
          <a:p>
            <a:pPr algn="ctr">
              <a:lnSpc>
                <a:spcPct val="150000"/>
              </a:lnSpc>
              <a:spcBef>
                <a:spcPts val="900"/>
              </a:spcBef>
              <a:buClr>
                <a:srgbClr val="990000"/>
              </a:buClr>
              <a:buSzPts val="4000"/>
            </a:pPr>
            <a:endParaRPr lang="en-US" sz="2400" dirty="0">
              <a:solidFill>
                <a:prstClr val="black"/>
              </a:solidFill>
              <a:latin typeface="Arial" panose="020B0604020202020204"/>
            </a:endParaRPr>
          </a:p>
          <a:p>
            <a:pPr algn="ctr">
              <a:lnSpc>
                <a:spcPct val="150000"/>
              </a:lnSpc>
              <a:spcBef>
                <a:spcPts val="900"/>
              </a:spcBef>
              <a:buClr>
                <a:srgbClr val="990000"/>
              </a:buClr>
              <a:buSzPts val="4000"/>
            </a:pPr>
            <a:r>
              <a:rPr lang="en-US" sz="2400" dirty="0">
                <a:solidFill>
                  <a:prstClr val="black"/>
                </a:solidFill>
                <a:latin typeface="Arial" panose="020B0604020202020204"/>
              </a:rPr>
              <a:t>Teachers who utilize culturally responsive practices value students’ cultural and linguistic resources and view this knowledge as capital to build upon rather than as a barrier to learning. These teachers use this capital (i.e., personal experiences and interests) as the basis for instructional connections to facilitate student learning and development. </a:t>
            </a:r>
          </a:p>
          <a:p>
            <a:pPr algn="ctr">
              <a:lnSpc>
                <a:spcPct val="150000"/>
              </a:lnSpc>
              <a:spcBef>
                <a:spcPts val="900"/>
              </a:spcBef>
              <a:buClr>
                <a:srgbClr val="990000"/>
              </a:buClr>
              <a:buSzPts val="4000"/>
            </a:pPr>
            <a:r>
              <a:rPr lang="en-US" sz="1400" dirty="0">
                <a:solidFill>
                  <a:prstClr val="black"/>
                </a:solidFill>
                <a:latin typeface="Arial" panose="020B0604020202020204"/>
              </a:rPr>
              <a:t>         Gay (2010), Nieto, Bode, Kang, and </a:t>
            </a:r>
            <a:r>
              <a:rPr lang="en-US" sz="1400" dirty="0" err="1">
                <a:solidFill>
                  <a:prstClr val="black"/>
                </a:solidFill>
                <a:latin typeface="Arial" panose="020B0604020202020204"/>
              </a:rPr>
              <a:t>Raible</a:t>
            </a:r>
            <a:r>
              <a:rPr lang="en-US" sz="1400" dirty="0">
                <a:solidFill>
                  <a:prstClr val="black"/>
                </a:solidFill>
                <a:latin typeface="Arial" panose="020B0604020202020204"/>
              </a:rPr>
              <a:t> (2008), and Ladson-Billings (2009). </a:t>
            </a:r>
          </a:p>
        </p:txBody>
      </p:sp>
      <p:sp>
        <p:nvSpPr>
          <p:cNvPr id="86" name="Misssion" descr="Mission"/>
          <p:cNvSpPr txBox="1">
            <a:spLocks noGrp="1"/>
          </p:cNvSpPr>
          <p:nvPr>
            <p:ph type="title"/>
          </p:nvPr>
        </p:nvSpPr>
        <p:spPr>
          <a:xfrm>
            <a:off x="1981200" y="228600"/>
            <a:ext cx="8229600" cy="1371600"/>
          </a:xfrm>
          <a:prstGeom prst="rect">
            <a:avLst/>
          </a:prstGeom>
        </p:spPr>
        <p:txBody>
          <a:bodyPr spcFirstLastPara="1" vert="horz" lIns="91440" tIns="45720" rIns="91440" bIns="45720" rtlCol="0" anchor="ctr" anchorCtr="0">
            <a:normAutofit fontScale="90000"/>
          </a:bodyPr>
          <a:lstStyle/>
          <a:p>
            <a:pPr>
              <a:buClr>
                <a:srgbClr val="FFFFFF"/>
              </a:buClr>
              <a:buSzPts val="4400"/>
            </a:pPr>
            <a:r>
              <a:rPr lang="en-US" dirty="0"/>
              <a:t>Definition of Culturally Responsive Education</a:t>
            </a:r>
            <a:endParaRPr lang="en-US" b="0" i="0" u="none" kern="1200" dirty="0">
              <a:latin typeface="+mj-lt"/>
              <a:ea typeface="+mj-ea"/>
              <a:cs typeface="+mj-cs"/>
            </a:endParaRPr>
          </a:p>
        </p:txBody>
      </p:sp>
    </p:spTree>
    <p:extLst>
      <p:ext uri="{BB962C8B-B14F-4D97-AF65-F5344CB8AC3E}">
        <p14:creationId xmlns:p14="http://schemas.microsoft.com/office/powerpoint/2010/main" val="293218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5"/>
        <p:cNvGrpSpPr/>
        <p:nvPr/>
      </p:nvGrpSpPr>
      <p:grpSpPr>
        <a:xfrm>
          <a:off x="0" y="0"/>
          <a:ext cx="0" cy="0"/>
          <a:chOff x="0" y="0"/>
          <a:chExt cx="0" cy="0"/>
        </a:xfrm>
      </p:grpSpPr>
      <p:sp>
        <p:nvSpPr>
          <p:cNvPr id="146" name="Link to Learning Walks Purpose, Process, and Tool." descr="Read and Discuss "/>
          <p:cNvSpPr txBox="1">
            <a:spLocks noGrp="1"/>
          </p:cNvSpPr>
          <p:nvPr>
            <p:ph type="title"/>
          </p:nvPr>
        </p:nvSpPr>
        <p:spPr>
          <a:xfrm>
            <a:off x="1981200" y="228600"/>
            <a:ext cx="8229600" cy="1981200"/>
          </a:xfrm>
          <a:prstGeom prst="rect">
            <a:avLst/>
          </a:prstGeom>
        </p:spPr>
        <p:txBody>
          <a:bodyPr spcFirstLastPara="1" vert="horz" lIns="91440" tIns="45720" rIns="91440" bIns="45720" rtlCol="0" anchor="ctr" anchorCtr="0">
            <a:normAutofit/>
          </a:bodyPr>
          <a:lstStyle/>
          <a:p>
            <a:pPr>
              <a:buClr>
                <a:srgbClr val="FFFFFF"/>
              </a:buClr>
              <a:buSzPts val="4400"/>
            </a:pPr>
            <a:r>
              <a:rPr lang="en-US" dirty="0"/>
              <a:t>Learning Walks </a:t>
            </a:r>
            <a:br>
              <a:rPr lang="en-US" dirty="0"/>
            </a:br>
            <a:r>
              <a:rPr lang="en-US" dirty="0">
                <a:solidFill>
                  <a:schemeClr val="accent1"/>
                </a:solidFill>
                <a:hlinkClick r:id="rId3">
                  <a:extLst>
                    <a:ext uri="{A12FA001-AC4F-418D-AE19-62706E023703}">
                      <ahyp:hlinkClr xmlns:ahyp="http://schemas.microsoft.com/office/drawing/2018/hyperlinkcolor" val="tx"/>
                    </a:ext>
                  </a:extLst>
                </a:hlinkClick>
              </a:rPr>
              <a:t>Purpose, Process, and Tool</a:t>
            </a:r>
            <a:endParaRPr lang="en-US" dirty="0">
              <a:solidFill>
                <a:schemeClr val="accent1"/>
              </a:solidFill>
            </a:endParaRPr>
          </a:p>
        </p:txBody>
      </p:sp>
      <p:pic>
        <p:nvPicPr>
          <p:cNvPr id="2" name="Picture  of two women discussing and learning together" descr="Photo of two people reading and discussing">
            <a:extLst>
              <a:ext uri="{FF2B5EF4-FFF2-40B4-BE49-F238E27FC236}">
                <a16:creationId xmlns:a16="http://schemas.microsoft.com/office/drawing/2014/main" id="{EBCB7FAC-BBD3-4743-95F1-9CCE7D57E2E5}"/>
              </a:ext>
            </a:extLst>
          </p:cNvPr>
          <p:cNvPicPr>
            <a:picLocks noChangeAspect="1"/>
          </p:cNvPicPr>
          <p:nvPr/>
        </p:nvPicPr>
        <p:blipFill>
          <a:blip r:embed="rId4"/>
          <a:stretch>
            <a:fillRect/>
          </a:stretch>
        </p:blipFill>
        <p:spPr>
          <a:xfrm>
            <a:off x="4076700" y="2667001"/>
            <a:ext cx="4038600" cy="2695765"/>
          </a:xfrm>
          <a:prstGeom prst="rect">
            <a:avLst/>
          </a:prstGeom>
          <a:noFill/>
        </p:spPr>
      </p:pic>
    </p:spTree>
    <p:extLst>
      <p:ext uri="{BB962C8B-B14F-4D97-AF65-F5344CB8AC3E}">
        <p14:creationId xmlns:p14="http://schemas.microsoft.com/office/powerpoint/2010/main" val="3008060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ADE PowerPoint Templat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E PowerPoint Template - Kathy" id="{4B40001F-3E5E-4C12-AC08-FFF0A46ACBEF}" vid="{CC1AEB30-2CA1-4A49-8745-D6F80E8DF2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3949</TotalTime>
  <Words>670</Words>
  <Application>Microsoft Macintosh PowerPoint</Application>
  <PresentationFormat>Widescreen</PresentationFormat>
  <Paragraphs>73</Paragraphs>
  <Slides>13</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Calibri Light</vt:lpstr>
      <vt:lpstr>Gotham Bold</vt:lpstr>
      <vt:lpstr>Helvetica Neue</vt:lpstr>
      <vt:lpstr>Symbol</vt:lpstr>
      <vt:lpstr>Office Theme</vt:lpstr>
      <vt:lpstr>1_CEEDAR Theme</vt:lpstr>
      <vt:lpstr>NEW ADE PowerPoint Template</vt:lpstr>
      <vt:lpstr>Culturally Relevant Literacy &amp; Education</vt:lpstr>
      <vt:lpstr>Goal</vt:lpstr>
      <vt:lpstr>Mission</vt:lpstr>
      <vt:lpstr>Vision</vt:lpstr>
      <vt:lpstr>Our Students </vt:lpstr>
      <vt:lpstr>Our Students cont.</vt:lpstr>
      <vt:lpstr>State Systemic Improvement Plan (SSIP)</vt:lpstr>
      <vt:lpstr>Definition of Culturally Responsive Education</vt:lpstr>
      <vt:lpstr>Learning Walks  Purpose, Process, and Tool</vt:lpstr>
      <vt:lpstr>Professional Learning</vt:lpstr>
      <vt:lpstr> 2018-2019 Learning Walks Data</vt:lpstr>
      <vt:lpstr>Essential Questions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dc:creator>
  <cp:lastModifiedBy>Steele,Jessica A</cp:lastModifiedBy>
  <cp:revision>193</cp:revision>
  <dcterms:created xsi:type="dcterms:W3CDTF">2018-03-16T13:31:09Z</dcterms:created>
  <dcterms:modified xsi:type="dcterms:W3CDTF">2023-04-13T12:55:54Z</dcterms:modified>
</cp:coreProperties>
</file>